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811" r:id="rId2"/>
    <p:sldMasterId id="2147483822" r:id="rId3"/>
  </p:sldMasterIdLst>
  <p:notesMasterIdLst>
    <p:notesMasterId r:id="rId71"/>
  </p:notesMasterIdLst>
  <p:sldIdLst>
    <p:sldId id="333" r:id="rId4"/>
    <p:sldId id="257" r:id="rId5"/>
    <p:sldId id="258" r:id="rId6"/>
    <p:sldId id="278" r:id="rId7"/>
    <p:sldId id="334" r:id="rId8"/>
    <p:sldId id="285" r:id="rId9"/>
    <p:sldId id="294" r:id="rId10"/>
    <p:sldId id="293" r:id="rId11"/>
    <p:sldId id="284" r:id="rId12"/>
    <p:sldId id="279" r:id="rId13"/>
    <p:sldId id="292" r:id="rId14"/>
    <p:sldId id="291" r:id="rId15"/>
    <p:sldId id="259" r:id="rId16"/>
    <p:sldId id="260" r:id="rId17"/>
    <p:sldId id="295" r:id="rId18"/>
    <p:sldId id="280" r:id="rId19"/>
    <p:sldId id="261" r:id="rId20"/>
    <p:sldId id="262" r:id="rId21"/>
    <p:sldId id="282" r:id="rId22"/>
    <p:sldId id="336" r:id="rId23"/>
    <p:sldId id="281" r:id="rId24"/>
    <p:sldId id="263" r:id="rId25"/>
    <p:sldId id="264" r:id="rId26"/>
    <p:sldId id="283" r:id="rId27"/>
    <p:sldId id="265" r:id="rId28"/>
    <p:sldId id="266" r:id="rId29"/>
    <p:sldId id="296" r:id="rId30"/>
    <p:sldId id="274" r:id="rId31"/>
    <p:sldId id="267" r:id="rId32"/>
    <p:sldId id="268" r:id="rId33"/>
    <p:sldId id="288" r:id="rId34"/>
    <p:sldId id="335" r:id="rId35"/>
    <p:sldId id="300" r:id="rId36"/>
    <p:sldId id="299" r:id="rId37"/>
    <p:sldId id="297" r:id="rId38"/>
    <p:sldId id="298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99540992"/>
        <c:axId val="99542528"/>
      </c:barChart>
      <c:catAx>
        <c:axId val="99540992"/>
        <c:scaling>
          <c:orientation val="minMax"/>
        </c:scaling>
        <c:axPos val="b"/>
        <c:tickLblPos val="nextTo"/>
        <c:crossAx val="99542528"/>
        <c:crosses val="autoZero"/>
        <c:auto val="1"/>
        <c:lblAlgn val="ctr"/>
        <c:lblOffset val="100"/>
      </c:catAx>
      <c:valAx>
        <c:axId val="99542528"/>
        <c:scaling>
          <c:orientation val="minMax"/>
        </c:scaling>
        <c:axPos val="l"/>
        <c:majorGridlines/>
        <c:numFmt formatCode="General" sourceLinked="1"/>
        <c:tickLblPos val="nextTo"/>
        <c:crossAx val="9954099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4CB6F-799D-44FC-A163-25A7DCD5A742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4C171-D84D-4EA9-9648-9B244D131C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60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FC58-709D-48E8-9DFE-3503FF416315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27497" indent="-279806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1922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56691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1460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462296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0998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35767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0536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BFDC1D26-4696-F644-9B88-8A310654F59B}" type="slidenum">
              <a:rPr lang="en-US" sz="1200" i="0"/>
              <a:pPr/>
              <a:t>32</a:t>
            </a:fld>
            <a:endParaRPr lang="en-US" sz="1200" i="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589" eaLnBrk="0" fontAlgn="base" hangingPunct="0">
              <a:spcBef>
                <a:spcPct val="0"/>
              </a:spcBef>
              <a:spcAft>
                <a:spcPct val="0"/>
              </a:spcAft>
            </a:pPr>
            <a:fld id="{B8D0D909-72AC-47C5-9BA7-95161C88BD54}" type="slidenum">
              <a:rPr lang="en-US" b="1">
                <a:solidFill>
                  <a:srgbClr val="000000"/>
                </a:solidFill>
                <a:latin typeface="Arial" charset="0"/>
              </a:rPr>
              <a:pPr defTabSz="915589" eaLnBrk="0" fontAlgn="base" hangingPunct="0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589" eaLnBrk="0" fontAlgn="base" hangingPunct="0">
              <a:spcBef>
                <a:spcPct val="0"/>
              </a:spcBef>
              <a:spcAft>
                <a:spcPct val="0"/>
              </a:spcAft>
            </a:pPr>
            <a:fld id="{697E29D2-C8A1-4F4E-8C86-FE5DB86CAA95}" type="slidenum">
              <a:rPr lang="en-US" b="1">
                <a:solidFill>
                  <a:srgbClr val="000000"/>
                </a:solidFill>
                <a:latin typeface="Arial" charset="0"/>
              </a:rPr>
              <a:pPr defTabSz="915589" eaLnBrk="0" fontAlgn="base" hangingPunct="0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n-US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589" eaLnBrk="0" fontAlgn="base" hangingPunct="0">
              <a:spcBef>
                <a:spcPct val="0"/>
              </a:spcBef>
              <a:spcAft>
                <a:spcPct val="0"/>
              </a:spcAft>
            </a:pPr>
            <a:fld id="{7AABAB79-873B-4CDC-A977-F725004F9C19}" type="slidenum">
              <a:rPr lang="en-US" b="1">
                <a:solidFill>
                  <a:srgbClr val="000000"/>
                </a:solidFill>
                <a:latin typeface="Arial" charset="0"/>
              </a:rPr>
              <a:pPr defTabSz="915589" eaLnBrk="0" fontAlgn="base" hangingPunct="0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en-US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589" eaLnBrk="0" fontAlgn="base" hangingPunct="0">
              <a:spcBef>
                <a:spcPct val="0"/>
              </a:spcBef>
              <a:spcAft>
                <a:spcPct val="0"/>
              </a:spcAft>
            </a:pPr>
            <a:fld id="{FDB721E1-208C-4487-9AB2-A5D2D2919FBC}" type="slidenum">
              <a:rPr lang="en-US" b="1">
                <a:solidFill>
                  <a:srgbClr val="000000"/>
                </a:solidFill>
                <a:latin typeface="Arial" charset="0"/>
              </a:rPr>
              <a:pPr defTabSz="915589" eaLnBrk="0" fontAlgn="base" hangingPunct="0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en-US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C3B10F-A77C-499D-8A55-4E7169A1E70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589" eaLnBrk="0" fontAlgn="base" hangingPunct="0">
              <a:spcBef>
                <a:spcPct val="0"/>
              </a:spcBef>
              <a:spcAft>
                <a:spcPct val="0"/>
              </a:spcAft>
            </a:pPr>
            <a:fld id="{8C9CC949-FFD2-4B44-9BA4-524AC6C43BEA}" type="slidenum">
              <a:rPr lang="en-US" b="1">
                <a:solidFill>
                  <a:srgbClr val="000000"/>
                </a:solidFill>
                <a:latin typeface="Arial" charset="0"/>
              </a:rPr>
              <a:pPr defTabSz="915589" eaLnBrk="0" fontAlgn="base" hangingPunct="0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n-US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6769" y="8687345"/>
            <a:ext cx="2971232" cy="456655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lIns="91413" tIns="45707" rIns="91413" bIns="45707" anchor="b"/>
          <a:lstStyle/>
          <a:p>
            <a:pPr algn="r" defTabSz="915589" eaLnBrk="0" fontAlgn="base" hangingPunct="0">
              <a:spcBef>
                <a:spcPct val="50000"/>
              </a:spcBef>
              <a:spcAft>
                <a:spcPct val="0"/>
              </a:spcAft>
              <a:buSzPct val="130000"/>
            </a:pPr>
            <a:fld id="{9EC8B70D-0EF5-4D17-B71D-1EE250CF2DA5}" type="slidenum">
              <a:rPr lang="en-US" sz="1200" i="1">
                <a:solidFill>
                  <a:srgbClr val="000000"/>
                </a:solidFill>
                <a:latin typeface="Arial" charset="0"/>
              </a:rPr>
              <a:pPr algn="r" defTabSz="915589" eaLnBrk="0" fontAlgn="base" hangingPunct="0">
                <a:spcBef>
                  <a:spcPct val="50000"/>
                </a:spcBef>
                <a:spcAft>
                  <a:spcPct val="0"/>
                </a:spcAft>
                <a:buSzPct val="130000"/>
              </a:pPr>
              <a:t>61</a:t>
            </a:fld>
            <a:endParaRPr lang="en-US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prstDash val="solid"/>
          </a:ln>
        </p:spPr>
        <p:txBody>
          <a:bodyPr lIns="91413" tIns="45707" rIns="91413" bIns="45707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prstDash val="soli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prstDash val="soli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27497" indent="-279806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1922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56691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14606" indent="-223845" defTabSz="915589" eaLnBrk="0" hangingPunct="0"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462296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0998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35767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05367" indent="-223845" defTabSz="915589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FDC1D26-4696-F644-9B88-8A310654F59B}" type="slidenum">
              <a:rPr lang="en-US" sz="1200" b="1" i="0">
                <a:solidFill>
                  <a:srgbClr val="000000"/>
                </a:solidFill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67</a:t>
            </a:fld>
            <a:endParaRPr lang="en-US" sz="1200" b="1" i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4C171-D84D-4EA9-9648-9B244D131CB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hyperlink" Target="Digital%20Clock%20Timer.pptx" TargetMode="External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../../Media%20Folder/Digital%20Clock%20Timer.pptx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hyperlink" Target="Exercise%20Timer.pptx" TargetMode="Externa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../../Media%20Folder/Digital%20Clock%20Timer.pptx" TargetMode="Externa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Crimes/15_Fielder.pptx" TargetMode="Externa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hyperlink" Target="Crimes/16_Data_Dump.pptx" TargetMode="Externa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hyperlink" Target="Crimes/20_PPT_Crutch.pptx" TargetMode="Externa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../../Media%20Folder/Digital%20Clock%20Timer.pptx" TargetMode="External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colorband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05413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 bwMode="auto">
          <a:xfrm>
            <a:off x="0" y="5357813"/>
            <a:ext cx="9144000" cy="15001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800" dirty="0">
              <a:solidFill>
                <a:srgbClr val="57527E"/>
              </a:solidFill>
            </a:endParaRPr>
          </a:p>
        </p:txBody>
      </p:sp>
      <p:pic>
        <p:nvPicPr>
          <p:cNvPr id="5" name="Picture 9" descr="Sales academy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8" y="5500688"/>
            <a:ext cx="1455737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SunGard logo white black bg.JPG"/>
          <p:cNvPicPr>
            <a:picLocks noChangeAspect="1"/>
          </p:cNvPicPr>
          <p:nvPr userDrawn="1"/>
        </p:nvPicPr>
        <p:blipFill>
          <a:blip r:embed="rId4" cstate="print"/>
          <a:srcRect l="19131" t="39989" r="18687" b="39079"/>
          <a:stretch>
            <a:fillRect/>
          </a:stretch>
        </p:blipFill>
        <p:spPr bwMode="auto">
          <a:xfrm>
            <a:off x="4500563" y="428625"/>
            <a:ext cx="1857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6357938" y="428625"/>
            <a:ext cx="27860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9E948D"/>
                </a:solidFill>
              </a:rPr>
              <a:t>SALES ACADEMY</a:t>
            </a:r>
            <a:endParaRPr lang="en-US" dirty="0">
              <a:solidFill>
                <a:srgbClr val="9E948D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8763000" cy="1128698"/>
          </a:xfrm>
        </p:spPr>
        <p:txBody>
          <a:bodyPr/>
          <a:lstStyle>
            <a:lvl1pPr>
              <a:defRPr>
                <a:solidFill>
                  <a:srgbClr val="57527E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884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58807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907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4198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1390294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cover cop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7951"/>
            <a:ext cx="8928100" cy="669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83" name="Rectangle 11"/>
          <p:cNvSpPr>
            <a:spLocks noChangeArrowheads="1"/>
          </p:cNvSpPr>
          <p:nvPr userDrawn="1"/>
        </p:nvSpPr>
        <p:spPr bwMode="auto">
          <a:xfrm>
            <a:off x="0" y="5661025"/>
            <a:ext cx="9144000" cy="1444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4"/>
          <a:stretch>
            <a:fillRect/>
          </a:stretch>
        </p:blipFill>
        <p:spPr bwMode="auto">
          <a:xfrm>
            <a:off x="0" y="3141663"/>
            <a:ext cx="8567738" cy="293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357571"/>
            <a:ext cx="6408738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797433"/>
            <a:ext cx="6400800" cy="815975"/>
          </a:xfrm>
        </p:spPr>
        <p:txBody>
          <a:bodyPr lIns="0"/>
          <a:lstStyle>
            <a:lvl1pPr marL="0" indent="0">
              <a:buFontTx/>
              <a:buNone/>
              <a:defRPr sz="2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2118773" name="Rectangle 117"/>
          <p:cNvSpPr>
            <a:spLocks noChangeArrowheads="1"/>
          </p:cNvSpPr>
          <p:nvPr userDrawn="1"/>
        </p:nvSpPr>
        <p:spPr bwMode="auto">
          <a:xfrm>
            <a:off x="6337300" y="6659563"/>
            <a:ext cx="27305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fld id="{FDABBBDD-D1F8-42EA-9CF7-67A7E4EC4D9F}" type="slidenum">
              <a:rPr lang="en-US" sz="700">
                <a:solidFill>
                  <a:srgbClr val="15285B"/>
                </a:solidFill>
              </a:rPr>
              <a:pPr algn="r" eaLnBrk="0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700" dirty="0">
              <a:solidFill>
                <a:srgbClr val="15285B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5867401" y="6677464"/>
            <a:ext cx="3200399" cy="13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lnSpc>
                <a:spcPct val="85000"/>
              </a:lnSpc>
            </a:pPr>
            <a:r>
              <a:rPr lang="en-US" sz="700" dirty="0" smtClean="0">
                <a:solidFill>
                  <a:srgbClr val="333399"/>
                </a:solidFill>
                <a:latin typeface="Arial"/>
              </a:rPr>
              <a:t>Copyright © 2010 Demonstrating To WIN!, LLC. All rights reserved  </a:t>
            </a:r>
            <a:endParaRPr lang="en-US" sz="700" dirty="0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12" name="Picture 10" descr="SunGard logo white black bg.JPG"/>
          <p:cNvPicPr>
            <a:picLocks noChangeAspect="1"/>
          </p:cNvPicPr>
          <p:nvPr userDrawn="1"/>
        </p:nvPicPr>
        <p:blipFill>
          <a:blip r:embed="rId4" cstate="print"/>
          <a:srcRect l="19131" t="39989" r="18687" b="39079"/>
          <a:stretch>
            <a:fillRect/>
          </a:stretch>
        </p:blipFill>
        <p:spPr bwMode="auto">
          <a:xfrm>
            <a:off x="-10" y="6414655"/>
            <a:ext cx="1857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1857365" y="6414655"/>
            <a:ext cx="27860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9E948D"/>
                </a:solidFill>
              </a:rPr>
              <a:t>SALES ACADEMY</a:t>
            </a:r>
            <a:endParaRPr lang="en-US" dirty="0">
              <a:solidFill>
                <a:srgbClr val="9E948D"/>
              </a:solidFill>
            </a:endParaRPr>
          </a:p>
        </p:txBody>
      </p:sp>
      <p:pic>
        <p:nvPicPr>
          <p:cNvPr id="14" name="Picture 13" descr="Sales academy.JPG">
            <a:hlinkClick r:id="rId5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3713" y="6172200"/>
            <a:ext cx="877887" cy="64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0634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animBg="1"/>
      <p:bldP spid="3074" grpId="0"/>
      <p:bldP spid="307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colorband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05413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 bwMode="auto">
          <a:xfrm>
            <a:off x="0" y="5357813"/>
            <a:ext cx="9144000" cy="15001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800" dirty="0">
              <a:solidFill>
                <a:srgbClr val="57527E"/>
              </a:solidFill>
            </a:endParaRPr>
          </a:p>
        </p:txBody>
      </p:sp>
      <p:pic>
        <p:nvPicPr>
          <p:cNvPr id="5" name="Picture 9" descr="Sales academy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8" y="5500688"/>
            <a:ext cx="1455737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SunGard logo white black bg.JPG"/>
          <p:cNvPicPr>
            <a:picLocks noChangeAspect="1"/>
          </p:cNvPicPr>
          <p:nvPr userDrawn="1"/>
        </p:nvPicPr>
        <p:blipFill>
          <a:blip r:embed="rId4" cstate="print"/>
          <a:srcRect l="19131" t="39989" r="18687" b="39079"/>
          <a:stretch>
            <a:fillRect/>
          </a:stretch>
        </p:blipFill>
        <p:spPr bwMode="auto">
          <a:xfrm>
            <a:off x="4500563" y="428625"/>
            <a:ext cx="18573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6357938" y="428625"/>
            <a:ext cx="27860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9E948D"/>
                </a:solidFill>
              </a:rPr>
              <a:t>SALES ACADEMY</a:t>
            </a:r>
            <a:endParaRPr lang="en-US" dirty="0">
              <a:solidFill>
                <a:srgbClr val="9E948D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410200"/>
            <a:ext cx="8763000" cy="1128698"/>
          </a:xfrm>
        </p:spPr>
        <p:txBody>
          <a:bodyPr/>
          <a:lstStyle>
            <a:lvl1pPr>
              <a:defRPr>
                <a:solidFill>
                  <a:srgbClr val="57527E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7680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914400" y="3124200"/>
            <a:ext cx="7239000" cy="1752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914400" y="3124200"/>
            <a:ext cx="7239000" cy="1752600"/>
          </a:xfrm>
          <a:ln w="9525"/>
        </p:spPr>
        <p:txBody>
          <a:bodyPr lIns="91440" tIns="45720" rIns="91440" bIns="45720" anchor="ctr"/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2" descr="slid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1295400"/>
            <a:ext cx="8229600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hlinkClick r:id="rId3" action="ppaction://hlinkpres?slideindex=1&amp;slidetitle="/>
          </p:cNvPr>
          <p:cNvSpPr/>
          <p:nvPr userDrawn="1"/>
        </p:nvSpPr>
        <p:spPr>
          <a:xfrm>
            <a:off x="0" y="0"/>
            <a:ext cx="18288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63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74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xerc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1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13" y="4149725"/>
            <a:ext cx="7185026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slid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87" y="914400"/>
            <a:ext cx="9117013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98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1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113" y="4149725"/>
            <a:ext cx="7185026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slid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17013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>
            <a:hlinkClick r:id="rId4" action="ppaction://hlinkpres?slideindex=1&amp;slidetitle=" tooltip="Timer"/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25" y="1700213"/>
            <a:ext cx="27590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31"/>
          <p:cNvGrpSpPr>
            <a:grpSpLocks/>
          </p:cNvGrpSpPr>
          <p:nvPr userDrawn="1"/>
        </p:nvGrpSpPr>
        <p:grpSpPr bwMode="auto">
          <a:xfrm>
            <a:off x="914400" y="1946275"/>
            <a:ext cx="2174875" cy="2174875"/>
            <a:chOff x="890727" y="1541687"/>
            <a:chExt cx="879786" cy="879786"/>
          </a:xfrm>
        </p:grpSpPr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890727" y="1541687"/>
              <a:ext cx="879786" cy="879786"/>
            </a:xfrm>
            <a:custGeom>
              <a:avLst/>
              <a:gdLst>
                <a:gd name="T0" fmla="*/ 2147483647 w 868"/>
                <a:gd name="T1" fmla="*/ 2147483647 h 868"/>
                <a:gd name="T2" fmla="*/ 2147483647 w 868"/>
                <a:gd name="T3" fmla="*/ 2147483647 h 868"/>
                <a:gd name="T4" fmla="*/ 2147483647 w 868"/>
                <a:gd name="T5" fmla="*/ 2147483647 h 868"/>
                <a:gd name="T6" fmla="*/ 2147483647 w 868"/>
                <a:gd name="T7" fmla="*/ 2147483647 h 868"/>
                <a:gd name="T8" fmla="*/ 2147483647 w 868"/>
                <a:gd name="T9" fmla="*/ 2147483647 h 868"/>
                <a:gd name="T10" fmla="*/ 2147483647 w 868"/>
                <a:gd name="T11" fmla="*/ 2147483647 h 868"/>
                <a:gd name="T12" fmla="*/ 2147483647 w 868"/>
                <a:gd name="T13" fmla="*/ 2147483647 h 868"/>
                <a:gd name="T14" fmla="*/ 2147483647 w 868"/>
                <a:gd name="T15" fmla="*/ 2147483647 h 868"/>
                <a:gd name="T16" fmla="*/ 2147483647 w 868"/>
                <a:gd name="T17" fmla="*/ 2147483647 h 868"/>
                <a:gd name="T18" fmla="*/ 2147483647 w 868"/>
                <a:gd name="T19" fmla="*/ 2147483647 h 868"/>
                <a:gd name="T20" fmla="*/ 2147483647 w 868"/>
                <a:gd name="T21" fmla="*/ 2147483647 h 868"/>
                <a:gd name="T22" fmla="*/ 2147483647 w 868"/>
                <a:gd name="T23" fmla="*/ 2147483647 h 868"/>
                <a:gd name="T24" fmla="*/ 2147483647 w 868"/>
                <a:gd name="T25" fmla="*/ 2147483647 h 868"/>
                <a:gd name="T26" fmla="*/ 2147483647 w 868"/>
                <a:gd name="T27" fmla="*/ 2147483647 h 868"/>
                <a:gd name="T28" fmla="*/ 2147483647 w 868"/>
                <a:gd name="T29" fmla="*/ 2147483647 h 868"/>
                <a:gd name="T30" fmla="*/ 2147483647 w 868"/>
                <a:gd name="T31" fmla="*/ 2147483647 h 868"/>
                <a:gd name="T32" fmla="*/ 2147483647 w 868"/>
                <a:gd name="T33" fmla="*/ 2147483647 h 868"/>
                <a:gd name="T34" fmla="*/ 2147483647 w 868"/>
                <a:gd name="T35" fmla="*/ 2147483647 h 868"/>
                <a:gd name="T36" fmla="*/ 2147483647 w 868"/>
                <a:gd name="T37" fmla="*/ 2147483647 h 868"/>
                <a:gd name="T38" fmla="*/ 2147483647 w 868"/>
                <a:gd name="T39" fmla="*/ 2147483647 h 868"/>
                <a:gd name="T40" fmla="*/ 2147483647 w 868"/>
                <a:gd name="T41" fmla="*/ 2147483647 h 868"/>
                <a:gd name="T42" fmla="*/ 2147483647 w 868"/>
                <a:gd name="T43" fmla="*/ 2147483647 h 868"/>
                <a:gd name="T44" fmla="*/ 2147483647 w 868"/>
                <a:gd name="T45" fmla="*/ 2147483647 h 868"/>
                <a:gd name="T46" fmla="*/ 0 w 868"/>
                <a:gd name="T47" fmla="*/ 2147483647 h 868"/>
                <a:gd name="T48" fmla="*/ 2147483647 w 868"/>
                <a:gd name="T49" fmla="*/ 2147483647 h 868"/>
                <a:gd name="T50" fmla="*/ 2147483647 w 868"/>
                <a:gd name="T51" fmla="*/ 2147483647 h 868"/>
                <a:gd name="T52" fmla="*/ 2147483647 w 868"/>
                <a:gd name="T53" fmla="*/ 2147483647 h 868"/>
                <a:gd name="T54" fmla="*/ 2147483647 w 868"/>
                <a:gd name="T55" fmla="*/ 2147483647 h 868"/>
                <a:gd name="T56" fmla="*/ 2147483647 w 868"/>
                <a:gd name="T57" fmla="*/ 2147483647 h 868"/>
                <a:gd name="T58" fmla="*/ 2147483647 w 868"/>
                <a:gd name="T59" fmla="*/ 2147483647 h 868"/>
                <a:gd name="T60" fmla="*/ 2147483647 w 868"/>
                <a:gd name="T61" fmla="*/ 2147483647 h 868"/>
                <a:gd name="T62" fmla="*/ 2147483647 w 868"/>
                <a:gd name="T63" fmla="*/ 2147483647 h 868"/>
                <a:gd name="T64" fmla="*/ 2147483647 w 868"/>
                <a:gd name="T65" fmla="*/ 2147483647 h 868"/>
                <a:gd name="T66" fmla="*/ 2147483647 w 868"/>
                <a:gd name="T67" fmla="*/ 2147483647 h 868"/>
                <a:gd name="T68" fmla="*/ 2147483647 w 868"/>
                <a:gd name="T69" fmla="*/ 2147483647 h 868"/>
                <a:gd name="T70" fmla="*/ 2147483647 w 868"/>
                <a:gd name="T71" fmla="*/ 2147483647 h 868"/>
                <a:gd name="T72" fmla="*/ 2147483647 w 868"/>
                <a:gd name="T73" fmla="*/ 2147483647 h 868"/>
                <a:gd name="T74" fmla="*/ 2147483647 w 868"/>
                <a:gd name="T75" fmla="*/ 2147483647 h 868"/>
                <a:gd name="T76" fmla="*/ 2147483647 w 868"/>
                <a:gd name="T77" fmla="*/ 2147483647 h 868"/>
                <a:gd name="T78" fmla="*/ 2147483647 w 868"/>
                <a:gd name="T79" fmla="*/ 2147483647 h 868"/>
                <a:gd name="T80" fmla="*/ 2147483647 w 868"/>
                <a:gd name="T81" fmla="*/ 0 h 868"/>
                <a:gd name="T82" fmla="*/ 2147483647 w 868"/>
                <a:gd name="T83" fmla="*/ 2147483647 h 868"/>
                <a:gd name="T84" fmla="*/ 2147483647 w 868"/>
                <a:gd name="T85" fmla="*/ 2147483647 h 868"/>
                <a:gd name="T86" fmla="*/ 2147483647 w 868"/>
                <a:gd name="T87" fmla="*/ 2147483647 h 868"/>
                <a:gd name="T88" fmla="*/ 2147483647 w 868"/>
                <a:gd name="T89" fmla="*/ 2147483647 h 868"/>
                <a:gd name="T90" fmla="*/ 2082419935 w 868"/>
                <a:gd name="T91" fmla="*/ 2147483647 h 8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8"/>
                <a:gd name="T139" fmla="*/ 0 h 868"/>
                <a:gd name="T140" fmla="*/ 868 w 868"/>
                <a:gd name="T141" fmla="*/ 868 h 8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8" h="868">
                  <a:moveTo>
                    <a:pt x="8" y="434"/>
                  </a:moveTo>
                  <a:lnTo>
                    <a:pt x="8" y="434"/>
                  </a:lnTo>
                  <a:lnTo>
                    <a:pt x="10" y="390"/>
                  </a:lnTo>
                  <a:lnTo>
                    <a:pt x="16" y="348"/>
                  </a:lnTo>
                  <a:lnTo>
                    <a:pt x="28" y="308"/>
                  </a:lnTo>
                  <a:lnTo>
                    <a:pt x="42" y="268"/>
                  </a:lnTo>
                  <a:lnTo>
                    <a:pt x="60" y="232"/>
                  </a:lnTo>
                  <a:lnTo>
                    <a:pt x="82" y="196"/>
                  </a:lnTo>
                  <a:lnTo>
                    <a:pt x="106" y="164"/>
                  </a:lnTo>
                  <a:lnTo>
                    <a:pt x="134" y="134"/>
                  </a:lnTo>
                  <a:lnTo>
                    <a:pt x="164" y="106"/>
                  </a:lnTo>
                  <a:lnTo>
                    <a:pt x="196" y="82"/>
                  </a:lnTo>
                  <a:lnTo>
                    <a:pt x="232" y="60"/>
                  </a:lnTo>
                  <a:lnTo>
                    <a:pt x="268" y="42"/>
                  </a:lnTo>
                  <a:lnTo>
                    <a:pt x="308" y="28"/>
                  </a:lnTo>
                  <a:lnTo>
                    <a:pt x="348" y="16"/>
                  </a:lnTo>
                  <a:lnTo>
                    <a:pt x="390" y="10"/>
                  </a:lnTo>
                  <a:lnTo>
                    <a:pt x="434" y="8"/>
                  </a:lnTo>
                  <a:lnTo>
                    <a:pt x="478" y="10"/>
                  </a:lnTo>
                  <a:lnTo>
                    <a:pt x="520" y="16"/>
                  </a:lnTo>
                  <a:lnTo>
                    <a:pt x="560" y="28"/>
                  </a:lnTo>
                  <a:lnTo>
                    <a:pt x="600" y="42"/>
                  </a:lnTo>
                  <a:lnTo>
                    <a:pt x="636" y="60"/>
                  </a:lnTo>
                  <a:lnTo>
                    <a:pt x="672" y="82"/>
                  </a:lnTo>
                  <a:lnTo>
                    <a:pt x="704" y="106"/>
                  </a:lnTo>
                  <a:lnTo>
                    <a:pt x="734" y="134"/>
                  </a:lnTo>
                  <a:lnTo>
                    <a:pt x="762" y="164"/>
                  </a:lnTo>
                  <a:lnTo>
                    <a:pt x="786" y="196"/>
                  </a:lnTo>
                  <a:lnTo>
                    <a:pt x="808" y="232"/>
                  </a:lnTo>
                  <a:lnTo>
                    <a:pt x="826" y="268"/>
                  </a:lnTo>
                  <a:lnTo>
                    <a:pt x="840" y="308"/>
                  </a:lnTo>
                  <a:lnTo>
                    <a:pt x="852" y="348"/>
                  </a:lnTo>
                  <a:lnTo>
                    <a:pt x="858" y="390"/>
                  </a:lnTo>
                  <a:lnTo>
                    <a:pt x="860" y="434"/>
                  </a:lnTo>
                  <a:lnTo>
                    <a:pt x="858" y="478"/>
                  </a:lnTo>
                  <a:lnTo>
                    <a:pt x="852" y="520"/>
                  </a:lnTo>
                  <a:lnTo>
                    <a:pt x="840" y="560"/>
                  </a:lnTo>
                  <a:lnTo>
                    <a:pt x="826" y="600"/>
                  </a:lnTo>
                  <a:lnTo>
                    <a:pt x="808" y="636"/>
                  </a:lnTo>
                  <a:lnTo>
                    <a:pt x="786" y="672"/>
                  </a:lnTo>
                  <a:lnTo>
                    <a:pt x="762" y="704"/>
                  </a:lnTo>
                  <a:lnTo>
                    <a:pt x="734" y="734"/>
                  </a:lnTo>
                  <a:lnTo>
                    <a:pt x="704" y="762"/>
                  </a:lnTo>
                  <a:lnTo>
                    <a:pt x="672" y="786"/>
                  </a:lnTo>
                  <a:lnTo>
                    <a:pt x="636" y="808"/>
                  </a:lnTo>
                  <a:lnTo>
                    <a:pt x="600" y="826"/>
                  </a:lnTo>
                  <a:lnTo>
                    <a:pt x="560" y="840"/>
                  </a:lnTo>
                  <a:lnTo>
                    <a:pt x="520" y="852"/>
                  </a:lnTo>
                  <a:lnTo>
                    <a:pt x="478" y="858"/>
                  </a:lnTo>
                  <a:lnTo>
                    <a:pt x="434" y="860"/>
                  </a:lnTo>
                  <a:lnTo>
                    <a:pt x="390" y="858"/>
                  </a:lnTo>
                  <a:lnTo>
                    <a:pt x="348" y="852"/>
                  </a:lnTo>
                  <a:lnTo>
                    <a:pt x="308" y="840"/>
                  </a:lnTo>
                  <a:lnTo>
                    <a:pt x="268" y="826"/>
                  </a:lnTo>
                  <a:lnTo>
                    <a:pt x="232" y="808"/>
                  </a:lnTo>
                  <a:lnTo>
                    <a:pt x="196" y="786"/>
                  </a:lnTo>
                  <a:lnTo>
                    <a:pt x="164" y="762"/>
                  </a:lnTo>
                  <a:lnTo>
                    <a:pt x="134" y="734"/>
                  </a:lnTo>
                  <a:lnTo>
                    <a:pt x="106" y="704"/>
                  </a:lnTo>
                  <a:lnTo>
                    <a:pt x="82" y="672"/>
                  </a:lnTo>
                  <a:lnTo>
                    <a:pt x="60" y="636"/>
                  </a:lnTo>
                  <a:lnTo>
                    <a:pt x="42" y="600"/>
                  </a:lnTo>
                  <a:lnTo>
                    <a:pt x="28" y="560"/>
                  </a:lnTo>
                  <a:lnTo>
                    <a:pt x="16" y="520"/>
                  </a:lnTo>
                  <a:lnTo>
                    <a:pt x="10" y="478"/>
                  </a:lnTo>
                  <a:lnTo>
                    <a:pt x="8" y="434"/>
                  </a:lnTo>
                  <a:close/>
                  <a:moveTo>
                    <a:pt x="0" y="434"/>
                  </a:moveTo>
                  <a:lnTo>
                    <a:pt x="0" y="434"/>
                  </a:lnTo>
                  <a:lnTo>
                    <a:pt x="2" y="478"/>
                  </a:lnTo>
                  <a:lnTo>
                    <a:pt x="10" y="522"/>
                  </a:lnTo>
                  <a:lnTo>
                    <a:pt x="20" y="562"/>
                  </a:lnTo>
                  <a:lnTo>
                    <a:pt x="34" y="602"/>
                  </a:lnTo>
                  <a:lnTo>
                    <a:pt x="52" y="640"/>
                  </a:lnTo>
                  <a:lnTo>
                    <a:pt x="74" y="676"/>
                  </a:lnTo>
                  <a:lnTo>
                    <a:pt x="100" y="710"/>
                  </a:lnTo>
                  <a:lnTo>
                    <a:pt x="128" y="740"/>
                  </a:lnTo>
                  <a:lnTo>
                    <a:pt x="158" y="768"/>
                  </a:lnTo>
                  <a:lnTo>
                    <a:pt x="192" y="794"/>
                  </a:lnTo>
                  <a:lnTo>
                    <a:pt x="228" y="816"/>
                  </a:lnTo>
                  <a:lnTo>
                    <a:pt x="266" y="834"/>
                  </a:lnTo>
                  <a:lnTo>
                    <a:pt x="306" y="848"/>
                  </a:lnTo>
                  <a:lnTo>
                    <a:pt x="346" y="858"/>
                  </a:lnTo>
                  <a:lnTo>
                    <a:pt x="390" y="866"/>
                  </a:lnTo>
                  <a:lnTo>
                    <a:pt x="434" y="868"/>
                  </a:lnTo>
                  <a:lnTo>
                    <a:pt x="478" y="866"/>
                  </a:lnTo>
                  <a:lnTo>
                    <a:pt x="522" y="858"/>
                  </a:lnTo>
                  <a:lnTo>
                    <a:pt x="562" y="848"/>
                  </a:lnTo>
                  <a:lnTo>
                    <a:pt x="602" y="834"/>
                  </a:lnTo>
                  <a:lnTo>
                    <a:pt x="640" y="816"/>
                  </a:lnTo>
                  <a:lnTo>
                    <a:pt x="676" y="794"/>
                  </a:lnTo>
                  <a:lnTo>
                    <a:pt x="710" y="768"/>
                  </a:lnTo>
                  <a:lnTo>
                    <a:pt x="740" y="740"/>
                  </a:lnTo>
                  <a:lnTo>
                    <a:pt x="768" y="710"/>
                  </a:lnTo>
                  <a:lnTo>
                    <a:pt x="794" y="676"/>
                  </a:lnTo>
                  <a:lnTo>
                    <a:pt x="816" y="640"/>
                  </a:lnTo>
                  <a:lnTo>
                    <a:pt x="834" y="602"/>
                  </a:lnTo>
                  <a:lnTo>
                    <a:pt x="848" y="562"/>
                  </a:lnTo>
                  <a:lnTo>
                    <a:pt x="858" y="522"/>
                  </a:lnTo>
                  <a:lnTo>
                    <a:pt x="866" y="478"/>
                  </a:lnTo>
                  <a:lnTo>
                    <a:pt x="868" y="434"/>
                  </a:lnTo>
                  <a:lnTo>
                    <a:pt x="866" y="390"/>
                  </a:lnTo>
                  <a:lnTo>
                    <a:pt x="858" y="346"/>
                  </a:lnTo>
                  <a:lnTo>
                    <a:pt x="848" y="306"/>
                  </a:lnTo>
                  <a:lnTo>
                    <a:pt x="834" y="266"/>
                  </a:lnTo>
                  <a:lnTo>
                    <a:pt x="816" y="228"/>
                  </a:lnTo>
                  <a:lnTo>
                    <a:pt x="794" y="192"/>
                  </a:lnTo>
                  <a:lnTo>
                    <a:pt x="768" y="158"/>
                  </a:lnTo>
                  <a:lnTo>
                    <a:pt x="740" y="128"/>
                  </a:lnTo>
                  <a:lnTo>
                    <a:pt x="710" y="100"/>
                  </a:lnTo>
                  <a:lnTo>
                    <a:pt x="676" y="74"/>
                  </a:lnTo>
                  <a:lnTo>
                    <a:pt x="640" y="52"/>
                  </a:lnTo>
                  <a:lnTo>
                    <a:pt x="602" y="34"/>
                  </a:lnTo>
                  <a:lnTo>
                    <a:pt x="562" y="20"/>
                  </a:lnTo>
                  <a:lnTo>
                    <a:pt x="522" y="10"/>
                  </a:lnTo>
                  <a:lnTo>
                    <a:pt x="478" y="2"/>
                  </a:lnTo>
                  <a:lnTo>
                    <a:pt x="434" y="0"/>
                  </a:lnTo>
                  <a:lnTo>
                    <a:pt x="390" y="2"/>
                  </a:lnTo>
                  <a:lnTo>
                    <a:pt x="346" y="10"/>
                  </a:lnTo>
                  <a:lnTo>
                    <a:pt x="306" y="20"/>
                  </a:lnTo>
                  <a:lnTo>
                    <a:pt x="266" y="34"/>
                  </a:lnTo>
                  <a:lnTo>
                    <a:pt x="228" y="52"/>
                  </a:lnTo>
                  <a:lnTo>
                    <a:pt x="192" y="74"/>
                  </a:lnTo>
                  <a:lnTo>
                    <a:pt x="158" y="100"/>
                  </a:lnTo>
                  <a:lnTo>
                    <a:pt x="128" y="128"/>
                  </a:lnTo>
                  <a:lnTo>
                    <a:pt x="100" y="158"/>
                  </a:lnTo>
                  <a:lnTo>
                    <a:pt x="74" y="192"/>
                  </a:lnTo>
                  <a:lnTo>
                    <a:pt x="52" y="228"/>
                  </a:lnTo>
                  <a:lnTo>
                    <a:pt x="34" y="266"/>
                  </a:lnTo>
                  <a:lnTo>
                    <a:pt x="20" y="306"/>
                  </a:lnTo>
                  <a:lnTo>
                    <a:pt x="10" y="346"/>
                  </a:lnTo>
                  <a:lnTo>
                    <a:pt x="2" y="390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5" name="Freeform 72"/>
            <p:cNvSpPr>
              <a:spLocks/>
            </p:cNvSpPr>
            <p:nvPr/>
          </p:nvSpPr>
          <p:spPr bwMode="auto">
            <a:xfrm>
              <a:off x="1310349" y="1701833"/>
              <a:ext cx="32434" cy="241232"/>
            </a:xfrm>
            <a:custGeom>
              <a:avLst/>
              <a:gdLst>
                <a:gd name="T0" fmla="*/ 2147483647 w 32"/>
                <a:gd name="T1" fmla="*/ 2147483647 h 238"/>
                <a:gd name="T2" fmla="*/ 2147483647 w 32"/>
                <a:gd name="T3" fmla="*/ 2147483647 h 238"/>
                <a:gd name="T4" fmla="*/ 2147483647 w 32"/>
                <a:gd name="T5" fmla="*/ 2147483647 h 238"/>
                <a:gd name="T6" fmla="*/ 2147483647 w 32"/>
                <a:gd name="T7" fmla="*/ 2147483647 h 238"/>
                <a:gd name="T8" fmla="*/ 2147483647 w 32"/>
                <a:gd name="T9" fmla="*/ 0 h 238"/>
                <a:gd name="T10" fmla="*/ 2147483647 w 32"/>
                <a:gd name="T11" fmla="*/ 0 h 238"/>
                <a:gd name="T12" fmla="*/ 2147483647 w 32"/>
                <a:gd name="T13" fmla="*/ 0 h 238"/>
                <a:gd name="T14" fmla="*/ 2147483647 w 32"/>
                <a:gd name="T15" fmla="*/ 0 h 238"/>
                <a:gd name="T16" fmla="*/ 0 w 32"/>
                <a:gd name="T17" fmla="*/ 2147483647 h 238"/>
                <a:gd name="T18" fmla="*/ 0 w 32"/>
                <a:gd name="T19" fmla="*/ 2147483647 h 238"/>
                <a:gd name="T20" fmla="*/ 2147483647 w 32"/>
                <a:gd name="T21" fmla="*/ 2147483647 h 238"/>
                <a:gd name="T22" fmla="*/ 2147483647 w 32"/>
                <a:gd name="T23" fmla="*/ 2147483647 h 238"/>
                <a:gd name="T24" fmla="*/ 2147483647 w 32"/>
                <a:gd name="T25" fmla="*/ 2147483647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238"/>
                <a:gd name="T41" fmla="*/ 32 w 32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238">
                  <a:moveTo>
                    <a:pt x="20" y="232"/>
                  </a:moveTo>
                  <a:lnTo>
                    <a:pt x="20" y="232"/>
                  </a:lnTo>
                  <a:lnTo>
                    <a:pt x="32" y="236"/>
                  </a:lnTo>
                  <a:lnTo>
                    <a:pt x="26" y="0"/>
                  </a:lnTo>
                  <a:lnTo>
                    <a:pt x="6" y="0"/>
                  </a:lnTo>
                  <a:lnTo>
                    <a:pt x="0" y="238"/>
                  </a:lnTo>
                  <a:lnTo>
                    <a:pt x="10" y="234"/>
                  </a:lnTo>
                  <a:lnTo>
                    <a:pt x="20" y="232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6" name="Freeform 75"/>
            <p:cNvSpPr>
              <a:spLocks/>
            </p:cNvSpPr>
            <p:nvPr/>
          </p:nvSpPr>
          <p:spPr bwMode="auto">
            <a:xfrm>
              <a:off x="1369136" y="1967391"/>
              <a:ext cx="186498" cy="34462"/>
            </a:xfrm>
            <a:custGeom>
              <a:avLst/>
              <a:gdLst>
                <a:gd name="T0" fmla="*/ 2082411145 w 184"/>
                <a:gd name="T1" fmla="*/ 0 h 34"/>
                <a:gd name="T2" fmla="*/ 2082411145 w 184"/>
                <a:gd name="T3" fmla="*/ 0 h 34"/>
                <a:gd name="T4" fmla="*/ 2147483647 w 184"/>
                <a:gd name="T5" fmla="*/ 2147483647 h 34"/>
                <a:gd name="T6" fmla="*/ 2147483647 w 184"/>
                <a:gd name="T7" fmla="*/ 2147483647 h 34"/>
                <a:gd name="T8" fmla="*/ 2147483647 w 184"/>
                <a:gd name="T9" fmla="*/ 2147483647 h 34"/>
                <a:gd name="T10" fmla="*/ 2147483647 w 184"/>
                <a:gd name="T11" fmla="*/ 2147483647 h 34"/>
                <a:gd name="T12" fmla="*/ 0 w 184"/>
                <a:gd name="T13" fmla="*/ 2147483647 h 34"/>
                <a:gd name="T14" fmla="*/ 0 w 184"/>
                <a:gd name="T15" fmla="*/ 2147483647 h 34"/>
                <a:gd name="T16" fmla="*/ 2147483647 w 184"/>
                <a:gd name="T17" fmla="*/ 2147483647 h 34"/>
                <a:gd name="T18" fmla="*/ 2147483647 w 184"/>
                <a:gd name="T19" fmla="*/ 2147483647 h 34"/>
                <a:gd name="T20" fmla="*/ 2147483647 w 184"/>
                <a:gd name="T21" fmla="*/ 2147483647 h 34"/>
                <a:gd name="T22" fmla="*/ 2147483647 w 184"/>
                <a:gd name="T23" fmla="*/ 2147483647 h 34"/>
                <a:gd name="T24" fmla="*/ 2082411145 w 184"/>
                <a:gd name="T25" fmla="*/ 0 h 34"/>
                <a:gd name="T26" fmla="*/ 2082411145 w 184"/>
                <a:gd name="T27" fmla="*/ 0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4"/>
                <a:gd name="T43" fmla="*/ 0 h 34"/>
                <a:gd name="T44" fmla="*/ 184 w 184"/>
                <a:gd name="T45" fmla="*/ 34 h 3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4" h="34">
                  <a:moveTo>
                    <a:pt x="2" y="0"/>
                  </a:moveTo>
                  <a:lnTo>
                    <a:pt x="2" y="0"/>
                  </a:lnTo>
                  <a:lnTo>
                    <a:pt x="4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0" y="34"/>
                  </a:lnTo>
                  <a:lnTo>
                    <a:pt x="184" y="28"/>
                  </a:lnTo>
                  <a:lnTo>
                    <a:pt x="184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7" name="Freeform 76"/>
            <p:cNvSpPr>
              <a:spLocks/>
            </p:cNvSpPr>
            <p:nvPr/>
          </p:nvSpPr>
          <p:spPr bwMode="auto">
            <a:xfrm>
              <a:off x="1302240" y="1951173"/>
              <a:ext cx="58787" cy="58788"/>
            </a:xfrm>
            <a:custGeom>
              <a:avLst/>
              <a:gdLst>
                <a:gd name="T0" fmla="*/ 2147483647 w 58"/>
                <a:gd name="T1" fmla="*/ 0 h 58"/>
                <a:gd name="T2" fmla="*/ 2147483647 w 58"/>
                <a:gd name="T3" fmla="*/ 0 h 58"/>
                <a:gd name="T4" fmla="*/ 2147483647 w 58"/>
                <a:gd name="T5" fmla="*/ 2147483647 h 58"/>
                <a:gd name="T6" fmla="*/ 2147483647 w 58"/>
                <a:gd name="T7" fmla="*/ 2147483647 h 58"/>
                <a:gd name="T8" fmla="*/ 2082381453 w 58"/>
                <a:gd name="T9" fmla="*/ 2147483647 h 58"/>
                <a:gd name="T10" fmla="*/ 0 w 58"/>
                <a:gd name="T11" fmla="*/ 2147483647 h 58"/>
                <a:gd name="T12" fmla="*/ 0 w 58"/>
                <a:gd name="T13" fmla="*/ 2147483647 h 58"/>
                <a:gd name="T14" fmla="*/ 2082381453 w 58"/>
                <a:gd name="T15" fmla="*/ 2147483647 h 58"/>
                <a:gd name="T16" fmla="*/ 2147483647 w 58"/>
                <a:gd name="T17" fmla="*/ 2147483647 h 58"/>
                <a:gd name="T18" fmla="*/ 2147483647 w 58"/>
                <a:gd name="T19" fmla="*/ 2147483647 h 58"/>
                <a:gd name="T20" fmla="*/ 2147483647 w 58"/>
                <a:gd name="T21" fmla="*/ 2147483647 h 58"/>
                <a:gd name="T22" fmla="*/ 2147483647 w 58"/>
                <a:gd name="T23" fmla="*/ 2147483647 h 58"/>
                <a:gd name="T24" fmla="*/ 2147483647 w 58"/>
                <a:gd name="T25" fmla="*/ 2147483647 h 58"/>
                <a:gd name="T26" fmla="*/ 2147483647 w 58"/>
                <a:gd name="T27" fmla="*/ 2147483647 h 58"/>
                <a:gd name="T28" fmla="*/ 2147483647 w 58"/>
                <a:gd name="T29" fmla="*/ 2147483647 h 58"/>
                <a:gd name="T30" fmla="*/ 2147483647 w 58"/>
                <a:gd name="T31" fmla="*/ 2147483647 h 58"/>
                <a:gd name="T32" fmla="*/ 2147483647 w 58"/>
                <a:gd name="T33" fmla="*/ 2147483647 h 58"/>
                <a:gd name="T34" fmla="*/ 2147483647 w 58"/>
                <a:gd name="T35" fmla="*/ 2147483647 h 58"/>
                <a:gd name="T36" fmla="*/ 2147483647 w 58"/>
                <a:gd name="T37" fmla="*/ 2147483647 h 58"/>
                <a:gd name="T38" fmla="*/ 2147483647 w 58"/>
                <a:gd name="T39" fmla="*/ 2147483647 h 58"/>
                <a:gd name="T40" fmla="*/ 2147483647 w 58"/>
                <a:gd name="T41" fmla="*/ 0 h 58"/>
                <a:gd name="T42" fmla="*/ 2147483647 w 58"/>
                <a:gd name="T43" fmla="*/ 0 h 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8"/>
                <a:gd name="T67" fmla="*/ 0 h 58"/>
                <a:gd name="T68" fmla="*/ 58 w 58"/>
                <a:gd name="T69" fmla="*/ 58 h 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8" h="58">
                  <a:moveTo>
                    <a:pt x="28" y="0"/>
                  </a:moveTo>
                  <a:lnTo>
                    <a:pt x="28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6" y="56"/>
                  </a:lnTo>
                  <a:lnTo>
                    <a:pt x="28" y="58"/>
                  </a:lnTo>
                  <a:lnTo>
                    <a:pt x="40" y="56"/>
                  </a:lnTo>
                  <a:lnTo>
                    <a:pt x="48" y="50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10"/>
                  </a:lnTo>
                  <a:lnTo>
                    <a:pt x="40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3581400" y="1524000"/>
            <a:ext cx="5105400" cy="4191000"/>
          </a:xfrm>
        </p:spPr>
        <p:txBody>
          <a:bodyPr/>
          <a:lstStyle>
            <a:lvl1pPr marL="0" indent="0">
              <a:buNone/>
              <a:defRPr sz="3600" baseline="0">
                <a:solidFill>
                  <a:schemeClr val="accent6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insert Exercise instructions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83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4531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252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ales academy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1313" y="5929313"/>
            <a:ext cx="10398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1266825" y="6424613"/>
            <a:ext cx="18049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9E948D"/>
                </a:solidFill>
              </a:rPr>
              <a:t>SALES ACADEMY</a:t>
            </a:r>
            <a:endParaRPr lang="en-US" sz="1400" dirty="0">
              <a:solidFill>
                <a:srgbClr val="9E948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1128698"/>
          </a:xfrm>
        </p:spPr>
        <p:txBody>
          <a:bodyPr/>
          <a:lstStyle>
            <a:lvl1pPr>
              <a:defRPr>
                <a:solidFill>
                  <a:srgbClr val="57527E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rgbClr val="9E948D"/>
                </a:solidFill>
              </a:defRPr>
            </a:lvl1pPr>
          </a:lstStyle>
          <a:p>
            <a:pPr>
              <a:defRPr/>
            </a:pPr>
            <a:r>
              <a:rPr lang="en-US"/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809732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23128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5966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09566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914400" y="3124200"/>
            <a:ext cx="7239000" cy="1752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914400" y="3124200"/>
            <a:ext cx="7239000" cy="1752600"/>
          </a:xfrm>
          <a:ln w="9525"/>
        </p:spPr>
        <p:txBody>
          <a:bodyPr lIns="91440" tIns="45720" rIns="91440" bIns="45720" anchor="ctr"/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2" descr="slid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1295400"/>
            <a:ext cx="8229600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hlinkClick r:id="rId3" action="ppaction://hlinkpres?slideindex=1&amp;slidetitle="/>
          </p:cNvPr>
          <p:cNvSpPr/>
          <p:nvPr userDrawn="1"/>
        </p:nvSpPr>
        <p:spPr>
          <a:xfrm>
            <a:off x="0" y="0"/>
            <a:ext cx="18288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FFFFFF"/>
              </a:solidFill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1044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23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6248400"/>
            <a:ext cx="4953000" cy="304800"/>
          </a:xfrm>
        </p:spPr>
        <p:txBody>
          <a:bodyPr/>
          <a:lstStyle>
            <a:lvl1pPr algn="ctr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Enter Manual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9934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eld by Fie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 rot="232331">
            <a:off x="5781827" y="2149299"/>
            <a:ext cx="3418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sz="4000" b="1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defRPr>
            </a:lvl1pPr>
          </a:lstStyle>
          <a:p>
            <a:r>
              <a:rPr lang="en-US" dirty="0" smtClean="0"/>
              <a:t>Field by Fielder</a:t>
            </a:r>
            <a:endParaRPr lang="en-US" dirty="0"/>
          </a:p>
        </p:txBody>
      </p:sp>
      <p:sp>
        <p:nvSpPr>
          <p:cNvPr id="12" name="Freeform 11">
            <a:hlinkClick r:id="rId2" action="ppaction://hlinkpres?slideindex=1&amp;slidetitle="/>
          </p:cNvPr>
          <p:cNvSpPr/>
          <p:nvPr userDrawn="1"/>
        </p:nvSpPr>
        <p:spPr>
          <a:xfrm>
            <a:off x="-12032" y="1676400"/>
            <a:ext cx="9168064" cy="3477126"/>
          </a:xfrm>
          <a:custGeom>
            <a:avLst/>
            <a:gdLst>
              <a:gd name="connsiteX0" fmla="*/ 0 w 9168064"/>
              <a:gd name="connsiteY0" fmla="*/ 0 h 3477126"/>
              <a:gd name="connsiteX1" fmla="*/ 12032 w 9168064"/>
              <a:gd name="connsiteY1" fmla="*/ 2225842 h 3477126"/>
              <a:gd name="connsiteX2" fmla="*/ 9156032 w 9168064"/>
              <a:gd name="connsiteY2" fmla="*/ 3477126 h 3477126"/>
              <a:gd name="connsiteX3" fmla="*/ 9168064 w 9168064"/>
              <a:gd name="connsiteY3" fmla="*/ 481263 h 3477126"/>
              <a:gd name="connsiteX4" fmla="*/ 0 w 9168064"/>
              <a:gd name="connsiteY4" fmla="*/ 0 h 347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8064" h="3477126">
                <a:moveTo>
                  <a:pt x="0" y="0"/>
                </a:moveTo>
                <a:cubicBezTo>
                  <a:pt x="4011" y="741947"/>
                  <a:pt x="8021" y="1483895"/>
                  <a:pt x="12032" y="2225842"/>
                </a:cubicBezTo>
                <a:lnTo>
                  <a:pt x="9156032" y="3477126"/>
                </a:lnTo>
                <a:cubicBezTo>
                  <a:pt x="9160043" y="2478505"/>
                  <a:pt x="9164053" y="1479884"/>
                  <a:pt x="9168064" y="4812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2" descr="http://chuvachienes.com/wp-content/uploads/2008/08/tired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14301"/>
            <a:ext cx="2667000" cy="184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81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Dump Cr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hlinkClick r:id="rId2" action="ppaction://hlinkpres?slideindex=1&amp;slidetitle="/>
          </p:cNvPr>
          <p:cNvSpPr/>
          <p:nvPr userDrawn="1"/>
        </p:nvSpPr>
        <p:spPr>
          <a:xfrm>
            <a:off x="-24064" y="1692402"/>
            <a:ext cx="9168064" cy="3477126"/>
          </a:xfrm>
          <a:custGeom>
            <a:avLst/>
            <a:gdLst>
              <a:gd name="connsiteX0" fmla="*/ 0 w 9168064"/>
              <a:gd name="connsiteY0" fmla="*/ 0 h 3477126"/>
              <a:gd name="connsiteX1" fmla="*/ 12032 w 9168064"/>
              <a:gd name="connsiteY1" fmla="*/ 2225842 h 3477126"/>
              <a:gd name="connsiteX2" fmla="*/ 9156032 w 9168064"/>
              <a:gd name="connsiteY2" fmla="*/ 3477126 h 3477126"/>
              <a:gd name="connsiteX3" fmla="*/ 9168064 w 9168064"/>
              <a:gd name="connsiteY3" fmla="*/ 481263 h 3477126"/>
              <a:gd name="connsiteX4" fmla="*/ 0 w 9168064"/>
              <a:gd name="connsiteY4" fmla="*/ 0 h 347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8064" h="3477126">
                <a:moveTo>
                  <a:pt x="0" y="0"/>
                </a:moveTo>
                <a:cubicBezTo>
                  <a:pt x="4011" y="741947"/>
                  <a:pt x="8021" y="1483895"/>
                  <a:pt x="12032" y="2225842"/>
                </a:cubicBezTo>
                <a:lnTo>
                  <a:pt x="9156032" y="3477126"/>
                </a:lnTo>
                <a:cubicBezTo>
                  <a:pt x="9160043" y="2478505"/>
                  <a:pt x="9164053" y="1479884"/>
                  <a:pt x="9168064" y="4812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"/>
            <a:ext cx="2438400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 userDrawn="1"/>
        </p:nvSpPr>
        <p:spPr>
          <a:xfrm rot="191897">
            <a:off x="5671164" y="2110450"/>
            <a:ext cx="3493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The Data Dump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016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 Cru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 rot="232331">
            <a:off x="4638494" y="2115801"/>
            <a:ext cx="44104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sz="4000" b="1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defRPr>
            </a:lvl1pPr>
          </a:lstStyle>
          <a:p>
            <a:r>
              <a:rPr lang="en-US" dirty="0" smtClean="0"/>
              <a:t>Presentation Crutch</a:t>
            </a:r>
            <a:endParaRPr lang="en-US" dirty="0"/>
          </a:p>
        </p:txBody>
      </p:sp>
      <p:sp>
        <p:nvSpPr>
          <p:cNvPr id="12" name="Freeform 11">
            <a:hlinkClick r:id="rId2" action="ppaction://hlinkpres?slideindex=1&amp;slidetitle="/>
          </p:cNvPr>
          <p:cNvSpPr/>
          <p:nvPr userDrawn="1"/>
        </p:nvSpPr>
        <p:spPr>
          <a:xfrm>
            <a:off x="-24064" y="1676400"/>
            <a:ext cx="9168064" cy="3477126"/>
          </a:xfrm>
          <a:custGeom>
            <a:avLst/>
            <a:gdLst>
              <a:gd name="connsiteX0" fmla="*/ 0 w 9168064"/>
              <a:gd name="connsiteY0" fmla="*/ 0 h 3477126"/>
              <a:gd name="connsiteX1" fmla="*/ 12032 w 9168064"/>
              <a:gd name="connsiteY1" fmla="*/ 2225842 h 3477126"/>
              <a:gd name="connsiteX2" fmla="*/ 9156032 w 9168064"/>
              <a:gd name="connsiteY2" fmla="*/ 3477126 h 3477126"/>
              <a:gd name="connsiteX3" fmla="*/ 9168064 w 9168064"/>
              <a:gd name="connsiteY3" fmla="*/ 481263 h 3477126"/>
              <a:gd name="connsiteX4" fmla="*/ 0 w 9168064"/>
              <a:gd name="connsiteY4" fmla="*/ 0 h 347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8064" h="3477126">
                <a:moveTo>
                  <a:pt x="0" y="0"/>
                </a:moveTo>
                <a:cubicBezTo>
                  <a:pt x="4011" y="741947"/>
                  <a:pt x="8021" y="1483895"/>
                  <a:pt x="12032" y="2225842"/>
                </a:cubicBezTo>
                <a:lnTo>
                  <a:pt x="9156032" y="3477126"/>
                </a:lnTo>
                <a:cubicBezTo>
                  <a:pt x="9160043" y="2478505"/>
                  <a:pt x="9164053" y="1479884"/>
                  <a:pt x="9168064" y="4812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177" y="152400"/>
            <a:ext cx="1800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9067800" y="6781800"/>
            <a:ext cx="76200" cy="762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74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me Scen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crime scene tap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71447"/>
          </a:xfrm>
          <a:prstGeom prst="rect">
            <a:avLst/>
          </a:prstGeom>
        </p:spPr>
      </p:pic>
      <p:sp>
        <p:nvSpPr>
          <p:cNvPr id="9" name="Rectangle 8">
            <a:hlinkClick r:id="rId3" action="ppaction://hlinkpres?slideindex=1&amp;slidetitle="/>
          </p:cNvPr>
          <p:cNvSpPr/>
          <p:nvPr userDrawn="1"/>
        </p:nvSpPr>
        <p:spPr>
          <a:xfrm>
            <a:off x="0" y="0"/>
            <a:ext cx="18288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02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2668103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ntro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/>
          </p:cNvSpPr>
          <p:nvPr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ntro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587611"/>
            <a:ext cx="5698813" cy="1047275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40845294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91" y="1200150"/>
            <a:ext cx="7772400" cy="5303520"/>
          </a:xfrm>
        </p:spPr>
        <p:txBody>
          <a:bodyPr/>
          <a:lstStyle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93202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2A908-260F-47A7-9D34-B68211CF2FB7}" type="datetimeFigureOut">
              <a:rPr lang="en-US" smtClean="0"/>
              <a:pPr/>
              <a:t>6/21/2013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CONFIDENTIAL – FOR INTERNAL USE ONLY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1B6773-50F6-41FB-8528-666DBB242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95412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33957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08590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064647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_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88230660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2291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1680038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tro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Intro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Intro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tro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B0D80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408849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44455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rgbClr val="FFFFFF"/>
              </a:gs>
              <a:gs pos="100000">
                <a:schemeClr val="tx2">
                  <a:lumMod val="40000"/>
                  <a:lumOff val="60000"/>
                </a:schemeClr>
              </a:gs>
              <a:gs pos="75000">
                <a:srgbClr val="FFFFFF"/>
              </a:gs>
              <a:gs pos="16000">
                <a:srgbClr val="FFFFFF"/>
              </a:gs>
            </a:gsLst>
            <a:lin ang="378000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no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978150"/>
            <a:ext cx="295592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2177742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13462604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tro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/>
          </p:cNvSpPr>
          <p:nvPr userDrawn="1"/>
        </p:nvSpPr>
        <p:spPr bwMode="auto">
          <a:xfrm>
            <a:off x="0" y="1164101"/>
            <a:ext cx="9144000" cy="3144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944" y="5791200"/>
            <a:ext cx="2111088" cy="64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670597" y="1896222"/>
            <a:ext cx="7886028" cy="738664"/>
          </a:xfrm>
          <a:ln algn="ctr"/>
        </p:spPr>
        <p:txBody>
          <a:bodyPr lIns="0" tIns="0" rIns="0" bIns="0" anchor="ctr" anchorCtr="0"/>
          <a:lstStyle>
            <a:lvl1pPr>
              <a:lnSpc>
                <a:spcPct val="100000"/>
              </a:lnSpc>
              <a:defRPr sz="4800" b="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73100" y="3198578"/>
            <a:ext cx="7893050" cy="723098"/>
          </a:xfrm>
          <a:ln algn="ctr"/>
        </p:spPr>
        <p:txBody>
          <a:bodyPr lIns="0" tIns="0" rIns="0" bIns="0" anchor="t" anchorCtr="0"/>
          <a:lstStyle>
            <a:lvl1pPr marL="0" indent="0">
              <a:buClrTx/>
              <a:buFontTx/>
              <a:buNone/>
              <a:defRPr sz="2400" i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</a:t>
            </a:r>
            <a:r>
              <a:rPr lang="en-US" dirty="0" smtClean="0"/>
              <a:t>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8179042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71228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46943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31890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6022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hyperlink" Target="Digital%20Clock%20Timer.pptx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image" Target="../media/image1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763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CONFIDENTIAL – FOR INTERNAL USE ONLY</a:t>
            </a:r>
          </a:p>
        </p:txBody>
      </p:sp>
      <p:pic>
        <p:nvPicPr>
          <p:cNvPr id="2" name="Picture 17" descr="colorband2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sungard_sm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0" y="6539156"/>
            <a:ext cx="1143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072AA58-0AAF-46BF-AAF6-E1870CFDB864}" type="slidenum">
              <a:rPr lang="en-US" sz="90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en-US" sz="900">
              <a:solidFill>
                <a:srgbClr val="000000"/>
              </a:solidFill>
            </a:endParaRPr>
          </a:p>
        </p:txBody>
      </p:sp>
      <p:pic>
        <p:nvPicPr>
          <p:cNvPr id="8" name="Picture 7" descr="Sales academy.JPG">
            <a:hlinkClick r:id="rId33" action="ppaction://hlinkpres?slideindex=1&amp;slidetitle=" tooltip="Digital Timer"/>
          </p:cNvPr>
          <p:cNvPicPr>
            <a:picLocks noChangeAspect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8113713" y="6172200"/>
            <a:ext cx="877887" cy="64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50269" y="6477000"/>
            <a:ext cx="2302531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9E948D"/>
                </a:solidFill>
              </a:rPr>
              <a:t>SALES ACADEMY</a:t>
            </a:r>
            <a:endParaRPr lang="en-US" dirty="0">
              <a:solidFill>
                <a:srgbClr val="9E94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37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  <p:sldLayoutId id="2147483700" r:id="rId27"/>
    <p:sldLayoutId id="2147483701" r:id="rId28"/>
    <p:sldLayoutId id="2147483702" r:id="rId29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7527E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7527E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7527E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7527E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7527E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57527E"/>
        </a:buClr>
        <a:buFont typeface="Wingdings" pitchFamily="28" charset="2"/>
        <a:buChar char="§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57527E"/>
        </a:buClr>
        <a:buFont typeface="Wingdings" pitchFamily="28" charset="2"/>
        <a:buChar char="§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57527E"/>
        </a:buClr>
        <a:buFont typeface="Wingdings" pitchFamily="28" charset="2"/>
        <a:buChar char="§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57527E"/>
        </a:buClr>
        <a:buFont typeface="Wingdings" pitchFamily="28" charset="2"/>
        <a:buChar char="§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9313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FontTx/>
              <a:buNone/>
              <a:tabLst/>
            </a:pPr>
            <a:endParaRPr kumimoji="0" lang="en-US" b="0" u="none" strike="noStrike" cap="none" normalizeH="0" baseline="0" smtClean="0">
              <a:ln>
                <a:noFill/>
              </a:ln>
              <a:effectLst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9091" y="1200150"/>
            <a:ext cx="7772400" cy="537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462733" y="395710"/>
            <a:ext cx="6855136" cy="402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13157" name="Rectangle 5"/>
          <p:cNvSpPr>
            <a:spLocks noChangeArrowheads="1"/>
          </p:cNvSpPr>
          <p:nvPr/>
        </p:nvSpPr>
        <p:spPr bwMode="black">
          <a:xfrm>
            <a:off x="680205" y="6684781"/>
            <a:ext cx="268983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buSzTx/>
              <a:defRPr/>
            </a:pPr>
            <a:r>
              <a:rPr lang="en-US" sz="8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© </a:t>
            </a:r>
            <a:r>
              <a:rPr lang="en-US" sz="80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2013 </a:t>
            </a:r>
            <a:r>
              <a:rPr lang="en-US" sz="8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Progress Software </a:t>
            </a:r>
            <a:r>
              <a:rPr lang="en-US" sz="80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Corporation. All rights reserved.</a:t>
            </a:r>
            <a:endParaRPr lang="en-US" sz="80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13158" name="Rectangle 6"/>
          <p:cNvSpPr>
            <a:spLocks noChangeArrowheads="1"/>
          </p:cNvSpPr>
          <p:nvPr/>
        </p:nvSpPr>
        <p:spPr bwMode="auto">
          <a:xfrm>
            <a:off x="152405" y="6654004"/>
            <a:ext cx="1570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1033463" eaLnBrk="0" hangingPunct="0">
              <a:spcBef>
                <a:spcPct val="0"/>
              </a:spcBef>
              <a:buSzTx/>
              <a:defRPr/>
            </a:pPr>
            <a:fld id="{CE68E300-6CD8-4700-9D8F-1117408838C5}" type="slidenum">
              <a:rPr lang="en-US" sz="10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pPr algn="l" defTabSz="1033463" eaLnBrk="0" hangingPunct="0">
                <a:spcBef>
                  <a:spcPct val="0"/>
                </a:spcBef>
                <a:buSzTx/>
                <a:defRPr/>
              </a:pPr>
              <a:t>‹#›</a:t>
            </a:fld>
            <a:endParaRPr lang="en-US" sz="90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0" y="0"/>
            <a:ext cx="1524000" cy="931333"/>
            <a:chOff x="7620000" y="0"/>
            <a:chExt cx="1524000" cy="931333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7620000" y="0"/>
              <a:ext cx="1524000" cy="93133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367" y="386081"/>
              <a:ext cx="1127273" cy="246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750" r:id="rId11"/>
    <p:sldLayoutId id="2147483752" r:id="rId12"/>
    <p:sldLayoutId id="2147483774" r:id="rId13"/>
    <p:sldLayoutId id="2147483794" r:id="rId14"/>
    <p:sldLayoutId id="2147483800" r:id="rId15"/>
    <p:sldLayoutId id="2147483802" r:id="rId16"/>
    <p:sldLayoutId id="2147483804" r:id="rId17"/>
    <p:sldLayoutId id="2147483806" r:id="rId18"/>
    <p:sldLayoutId id="2147483808" r:id="rId19"/>
    <p:sldLayoutId id="2147483810" r:id="rId20"/>
  </p:sldLayoutIdLst>
  <p:transition>
    <p:wipe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lang="en-US" sz="20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Char char="•"/>
        <a:defRPr lang="en-US" sz="18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Font typeface="Arial" charset="0"/>
        <a:buChar char="–"/>
        <a:defRPr lang="en-US" sz="16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9313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9091" y="1200150"/>
            <a:ext cx="7772400" cy="537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white">
          <a:xfrm>
            <a:off x="462733" y="395710"/>
            <a:ext cx="6855136" cy="402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13157" name="Rectangle 5"/>
          <p:cNvSpPr>
            <a:spLocks noChangeArrowheads="1"/>
          </p:cNvSpPr>
          <p:nvPr/>
        </p:nvSpPr>
        <p:spPr bwMode="black">
          <a:xfrm>
            <a:off x="680205" y="6684781"/>
            <a:ext cx="268983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kern="1200" dirty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+mn-ea"/>
                <a:cs typeface="+mn-cs"/>
              </a:rPr>
              <a:t>© 2013 Progress Software Corporation. All rights reserved.</a:t>
            </a:r>
          </a:p>
        </p:txBody>
      </p:sp>
      <p:sp>
        <p:nvSpPr>
          <p:cNvPr id="1713158" name="Rectangle 6"/>
          <p:cNvSpPr>
            <a:spLocks noChangeArrowheads="1"/>
          </p:cNvSpPr>
          <p:nvPr/>
        </p:nvSpPr>
        <p:spPr bwMode="auto">
          <a:xfrm>
            <a:off x="152405" y="6654004"/>
            <a:ext cx="1570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1033463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E68E300-6CD8-4700-9D8F-1117408838C5}" type="slidenum">
              <a:rPr lang="en-US" sz="1000" kern="120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+mn-ea"/>
                <a:cs typeface="+mn-cs"/>
              </a:rPr>
              <a:pPr algn="l" defTabSz="1033463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900" kern="1200" dirty="0">
              <a:solidFill>
                <a:srgbClr val="000000">
                  <a:lumMod val="50000"/>
                  <a:lumOff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0" y="0"/>
            <a:ext cx="1524000" cy="931333"/>
            <a:chOff x="7620000" y="0"/>
            <a:chExt cx="1524000" cy="931333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7620000" y="0"/>
              <a:ext cx="1524000" cy="931333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ct val="0"/>
                </a:spcAft>
                <a:buSzPct val="130000"/>
              </a:pPr>
              <a:endParaRPr lang="en-US" sz="2400" i="1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3367" y="386081"/>
              <a:ext cx="1127273" cy="246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lang="en-US" sz="20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Char char="•"/>
        <a:defRPr lang="en-US" sz="18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Font typeface="Arial" charset="0"/>
        <a:buChar char="–"/>
        <a:defRPr lang="en-US" sz="16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fontAlgn="base" latinLnBrk="0" hangingPunct="1">
        <a:spcBef>
          <a:spcPts val="900"/>
        </a:spcBef>
        <a:spcAft>
          <a:spcPct val="0"/>
        </a:spcAft>
        <a:buClr>
          <a:schemeClr val="accent3"/>
        </a:buClr>
        <a:buSzPct val="95000"/>
        <a:buFont typeface="Courier New" pitchFamily="49" charset="0"/>
        <a:buChar char="o"/>
        <a:defRPr lang="en-US" sz="1400" kern="1200" dirty="0" smtClean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gress.com/exchange-pug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4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OpenEdge Mobile</a:t>
            </a:r>
            <a:endParaRPr lang="en-US" dirty="0"/>
          </a:p>
        </p:txBody>
      </p:sp>
      <p:sp>
        <p:nvSpPr>
          <p:cNvPr id="5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Inside OpenEdge Mobile!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100" y="4702484"/>
            <a:ext cx="369481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Edsel Garcia</a:t>
            </a:r>
            <a:endParaRPr lang="en-US" sz="16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OpenEdge Development</a:t>
            </a:r>
            <a:endParaRPr lang="en-US" sz="1600" kern="1200" dirty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JSDO – progress.js</a:t>
            </a:r>
          </a:p>
          <a:p>
            <a:r>
              <a:rPr lang="en-US" dirty="0" smtClean="0"/>
              <a:t>Session – </a:t>
            </a:r>
            <a:r>
              <a:rPr lang="en-US" dirty="0" err="1" smtClean="0"/>
              <a:t>progress.session.js</a:t>
            </a:r>
            <a:endParaRPr lang="en-US" dirty="0" smtClean="0"/>
          </a:p>
          <a:p>
            <a:r>
              <a:rPr lang="en-US" dirty="0" smtClean="0"/>
              <a:t>DLC/mobile/client/</a:t>
            </a:r>
            <a:r>
              <a:rPr lang="en-US" dirty="0" err="1" smtClean="0"/>
              <a:t>js</a:t>
            </a:r>
            <a:endParaRPr lang="en-US" dirty="0" smtClean="0"/>
          </a:p>
          <a:p>
            <a:r>
              <a:rPr lang="en-US" dirty="0" smtClean="0"/>
              <a:t>Included in the Mobile App Builder projects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Using the JSDO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6858000" cy="23083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session = new </a:t>
            </a:r>
            <a:r>
              <a:rPr lang="en-US" dirty="0" err="1" smtClean="0">
                <a:solidFill>
                  <a:srgbClr val="000000"/>
                </a:solidFill>
              </a:rPr>
              <a:t>progress.data.Session</a:t>
            </a:r>
            <a:r>
              <a:rPr lang="en-US" dirty="0" smtClean="0">
                <a:solidFill>
                  <a:srgbClr val="000000"/>
                </a:solidFill>
              </a:rPr>
              <a:t>();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session.login</a:t>
            </a:r>
            <a:r>
              <a:rPr lang="en-US" dirty="0" smtClean="0">
                <a:solidFill>
                  <a:srgbClr val="000000"/>
                </a:solidFill>
              </a:rPr>
              <a:t>(&lt;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-to-service&gt;, "", "");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session.addCatalog</a:t>
            </a:r>
            <a:r>
              <a:rPr lang="en-US" dirty="0" smtClean="0">
                <a:solidFill>
                  <a:srgbClr val="000000"/>
                </a:solidFill>
              </a:rPr>
              <a:t>(&lt;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-to-</a:t>
            </a:r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-catalog&gt;);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= new </a:t>
            </a:r>
            <a:r>
              <a:rPr lang="en-US" dirty="0" err="1" smtClean="0">
                <a:solidFill>
                  <a:srgbClr val="000000"/>
                </a:solidFill>
              </a:rPr>
              <a:t>progress.data.JSDO</a:t>
            </a:r>
            <a:r>
              <a:rPr lang="en-US" dirty="0" smtClean="0">
                <a:solidFill>
                  <a:srgbClr val="000000"/>
                </a:solidFill>
              </a:rPr>
              <a:t>({ name: '</a:t>
            </a:r>
            <a:r>
              <a:rPr lang="en-US" dirty="0" err="1" smtClean="0">
                <a:solidFill>
                  <a:srgbClr val="000000"/>
                </a:solidFill>
              </a:rPr>
              <a:t>dsCustomer</a:t>
            </a:r>
            <a:r>
              <a:rPr lang="en-US" dirty="0" smtClean="0">
                <a:solidFill>
                  <a:srgbClr val="000000"/>
                </a:solidFill>
              </a:rPr>
              <a:t>' });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jsdo.subscribe</a:t>
            </a:r>
            <a:r>
              <a:rPr lang="en-US" dirty="0" smtClean="0">
                <a:solidFill>
                  <a:srgbClr val="000000"/>
                </a:solidFill>
              </a:rPr>
              <a:t>('</a:t>
            </a:r>
            <a:r>
              <a:rPr lang="en-US" dirty="0" err="1" smtClean="0">
                <a:solidFill>
                  <a:srgbClr val="000000"/>
                </a:solidFill>
              </a:rPr>
              <a:t>AfterFill</a:t>
            </a:r>
            <a:r>
              <a:rPr lang="en-US" dirty="0" smtClean="0">
                <a:solidFill>
                  <a:srgbClr val="000000"/>
                </a:solidFill>
              </a:rPr>
              <a:t>', </a:t>
            </a:r>
            <a:r>
              <a:rPr lang="en-US" dirty="0" err="1" smtClean="0">
                <a:solidFill>
                  <a:srgbClr val="000000"/>
                </a:solidFill>
              </a:rPr>
              <a:t>onAfterFillCustomers</a:t>
            </a:r>
            <a:r>
              <a:rPr lang="en-US" dirty="0" smtClean="0">
                <a:solidFill>
                  <a:srgbClr val="000000"/>
                </a:solidFill>
              </a:rPr>
              <a:t>, this);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jsdo.fill</a:t>
            </a:r>
            <a:r>
              <a:rPr lang="en-US" dirty="0" smtClean="0">
                <a:solidFill>
                  <a:srgbClr val="000000"/>
                </a:solidFill>
              </a:rPr>
              <a:t>();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3048000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JSDO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7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Leverage Existing Business Logic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170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61969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to the JSDO from the Mobile App Builder</a:t>
            </a:r>
          </a:p>
          <a:p>
            <a:r>
              <a:rPr lang="en-US" dirty="0" smtClean="0"/>
              <a:t>JSDO Catalog</a:t>
            </a:r>
          </a:p>
          <a:p>
            <a:r>
              <a:rPr lang="en-US" dirty="0" smtClean="0"/>
              <a:t>CRUD:</a:t>
            </a:r>
          </a:p>
          <a:p>
            <a:pPr lvl="1"/>
            <a:r>
              <a:rPr lang="en-US" dirty="0" smtClean="0"/>
              <a:t>Read</a:t>
            </a:r>
          </a:p>
          <a:p>
            <a:pPr lvl="1"/>
            <a:r>
              <a:rPr lang="en-US" dirty="0" smtClean="0"/>
              <a:t>Create</a:t>
            </a:r>
          </a:p>
          <a:p>
            <a:pPr lvl="1"/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Delete</a:t>
            </a:r>
          </a:p>
          <a:p>
            <a:r>
              <a:rPr lang="en-US" dirty="0" smtClean="0"/>
              <a:t>Row</a:t>
            </a:r>
          </a:p>
          <a:p>
            <a:r>
              <a:rPr lang="en-US" dirty="0" smtClean="0"/>
              <a:t>Invoke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3048000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JSDO Services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Leverage Existing Business Logic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>
            <a:off x="3281363" y="33877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Increase Productivity, Quicker Time to Market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461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8847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Helper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UI based on HTML (</a:t>
            </a:r>
            <a:r>
              <a:rPr lang="en-US" dirty="0" err="1" smtClean="0"/>
              <a:t>listviews</a:t>
            </a:r>
            <a:r>
              <a:rPr lang="en-US" dirty="0" smtClean="0"/>
              <a:t> built using &lt;</a:t>
            </a:r>
            <a:r>
              <a:rPr lang="en-US" dirty="0" err="1" smtClean="0"/>
              <a:t>ul</a:t>
            </a:r>
            <a:r>
              <a:rPr lang="en-US" dirty="0" smtClean="0"/>
              <a:t>&gt; + &lt;</a:t>
            </a:r>
            <a:r>
              <a:rPr lang="en-US" dirty="0" err="1" smtClean="0"/>
              <a:t>li</a:t>
            </a:r>
            <a:r>
              <a:rPr lang="en-US" dirty="0" smtClean="0"/>
              <a:t>&gt;) </a:t>
            </a:r>
          </a:p>
          <a:p>
            <a:r>
              <a:rPr lang="en-US" dirty="0" err="1" smtClean="0"/>
              <a:t>JQuery</a:t>
            </a:r>
            <a:r>
              <a:rPr lang="en-US" dirty="0" smtClean="0"/>
              <a:t> Mobile</a:t>
            </a:r>
          </a:p>
          <a:p>
            <a:r>
              <a:rPr lang="en-US" dirty="0" err="1" smtClean="0"/>
              <a:t>JQuery</a:t>
            </a:r>
            <a:r>
              <a:rPr lang="en-US" dirty="0" smtClean="0"/>
              <a:t> Mobile using the Mobile App Builder</a:t>
            </a:r>
          </a:p>
          <a:p>
            <a:r>
              <a:rPr lang="en-US" dirty="0" smtClean="0"/>
              <a:t>JavaScript + HTML</a:t>
            </a:r>
          </a:p>
          <a:p>
            <a:r>
              <a:rPr lang="en-US" dirty="0" err="1" smtClean="0"/>
              <a:t>iUI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2078038" y="2895601"/>
            <a:ext cx="1006475" cy="1006475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5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2" name="Freeform 12"/>
          <p:cNvSpPr>
            <a:spLocks/>
          </p:cNvSpPr>
          <p:nvPr/>
        </p:nvSpPr>
        <p:spPr bwMode="auto">
          <a:xfrm>
            <a:off x="2468563" y="1835150"/>
            <a:ext cx="1528762" cy="1274763"/>
          </a:xfrm>
          <a:custGeom>
            <a:avLst/>
            <a:gdLst/>
            <a:ahLst/>
            <a:cxnLst>
              <a:cxn ang="0">
                <a:pos x="312" y="50"/>
              </a:cxn>
              <a:cxn ang="0">
                <a:pos x="0" y="368"/>
              </a:cxn>
              <a:cxn ang="0">
                <a:pos x="108" y="374"/>
              </a:cxn>
              <a:cxn ang="0">
                <a:pos x="227" y="471"/>
              </a:cxn>
              <a:cxn ang="0">
                <a:pos x="423" y="273"/>
              </a:cxn>
              <a:cxn ang="0">
                <a:pos x="500" y="229"/>
              </a:cxn>
              <a:cxn ang="0">
                <a:pos x="516" y="191"/>
              </a:cxn>
              <a:cxn ang="0">
                <a:pos x="566" y="66"/>
              </a:cxn>
              <a:cxn ang="0">
                <a:pos x="441" y="15"/>
              </a:cxn>
              <a:cxn ang="0">
                <a:pos x="405" y="0"/>
              </a:cxn>
              <a:cxn ang="0">
                <a:pos x="312" y="50"/>
              </a:cxn>
            </a:cxnLst>
            <a:rect l="0" t="0" r="r" b="b"/>
            <a:pathLst>
              <a:path w="566" h="471">
                <a:moveTo>
                  <a:pt x="312" y="50"/>
                </a:moveTo>
                <a:cubicBezTo>
                  <a:pt x="185" y="126"/>
                  <a:pt x="77" y="235"/>
                  <a:pt x="0" y="368"/>
                </a:cubicBezTo>
                <a:cubicBezTo>
                  <a:pt x="35" y="361"/>
                  <a:pt x="72" y="363"/>
                  <a:pt x="108" y="374"/>
                </a:cubicBezTo>
                <a:cubicBezTo>
                  <a:pt x="161" y="391"/>
                  <a:pt x="202" y="427"/>
                  <a:pt x="227" y="471"/>
                </a:cubicBezTo>
                <a:cubicBezTo>
                  <a:pt x="278" y="390"/>
                  <a:pt x="345" y="323"/>
                  <a:pt x="423" y="273"/>
                </a:cubicBezTo>
                <a:cubicBezTo>
                  <a:pt x="447" y="257"/>
                  <a:pt x="473" y="242"/>
                  <a:pt x="500" y="229"/>
                </a:cubicBezTo>
                <a:cubicBezTo>
                  <a:pt x="516" y="191"/>
                  <a:pt x="516" y="191"/>
                  <a:pt x="516" y="191"/>
                </a:cubicBezTo>
                <a:cubicBezTo>
                  <a:pt x="566" y="66"/>
                  <a:pt x="566" y="66"/>
                  <a:pt x="566" y="66"/>
                </a:cubicBezTo>
                <a:cubicBezTo>
                  <a:pt x="441" y="15"/>
                  <a:pt x="441" y="15"/>
                  <a:pt x="441" y="15"/>
                </a:cubicBezTo>
                <a:cubicBezTo>
                  <a:pt x="405" y="0"/>
                  <a:pt x="405" y="0"/>
                  <a:pt x="405" y="0"/>
                </a:cubicBezTo>
                <a:cubicBezTo>
                  <a:pt x="373" y="15"/>
                  <a:pt x="342" y="31"/>
                  <a:pt x="312" y="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3" name="Freeform 13"/>
          <p:cNvSpPr>
            <a:spLocks/>
          </p:cNvSpPr>
          <p:nvPr/>
        </p:nvSpPr>
        <p:spPr bwMode="auto">
          <a:xfrm>
            <a:off x="2159000" y="3963988"/>
            <a:ext cx="1063625" cy="1708150"/>
          </a:xfrm>
          <a:custGeom>
            <a:avLst/>
            <a:gdLst/>
            <a:ahLst/>
            <a:cxnLst>
              <a:cxn ang="0">
                <a:pos x="18" y="238"/>
              </a:cxn>
              <a:cxn ang="0">
                <a:pos x="225" y="632"/>
              </a:cxn>
              <a:cxn ang="0">
                <a:pos x="264" y="532"/>
              </a:cxn>
              <a:cxn ang="0">
                <a:pos x="393" y="448"/>
              </a:cxn>
              <a:cxn ang="0">
                <a:pos x="265" y="201"/>
              </a:cxn>
              <a:cxn ang="0">
                <a:pos x="247" y="114"/>
              </a:cxn>
              <a:cxn ang="0">
                <a:pos x="216" y="87"/>
              </a:cxn>
              <a:cxn ang="0">
                <a:pos x="113" y="0"/>
              </a:cxn>
              <a:cxn ang="0">
                <a:pos x="26" y="104"/>
              </a:cxn>
              <a:cxn ang="0">
                <a:pos x="0" y="134"/>
              </a:cxn>
              <a:cxn ang="0">
                <a:pos x="18" y="238"/>
              </a:cxn>
            </a:cxnLst>
            <a:rect l="0" t="0" r="r" b="b"/>
            <a:pathLst>
              <a:path w="393" h="632">
                <a:moveTo>
                  <a:pt x="18" y="238"/>
                </a:moveTo>
                <a:cubicBezTo>
                  <a:pt x="52" y="382"/>
                  <a:pt x="122" y="518"/>
                  <a:pt x="225" y="632"/>
                </a:cubicBezTo>
                <a:cubicBezTo>
                  <a:pt x="229" y="597"/>
                  <a:pt x="242" y="562"/>
                  <a:pt x="264" y="532"/>
                </a:cubicBezTo>
                <a:cubicBezTo>
                  <a:pt x="297" y="487"/>
                  <a:pt x="343" y="459"/>
                  <a:pt x="393" y="448"/>
                </a:cubicBezTo>
                <a:cubicBezTo>
                  <a:pt x="332" y="375"/>
                  <a:pt x="289" y="290"/>
                  <a:pt x="265" y="201"/>
                </a:cubicBezTo>
                <a:cubicBezTo>
                  <a:pt x="257" y="172"/>
                  <a:pt x="251" y="143"/>
                  <a:pt x="247" y="114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113" y="0"/>
                  <a:pt x="113" y="0"/>
                  <a:pt x="113" y="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4" y="169"/>
                  <a:pt x="10" y="203"/>
                  <a:pt x="18" y="23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57191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Rectangle 54"/>
          <p:cNvSpPr>
            <a:spLocks noChangeArrowheads="1"/>
          </p:cNvSpPr>
          <p:nvPr/>
        </p:nvSpPr>
        <p:spPr bwMode="auto">
          <a:xfrm>
            <a:off x="9525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Deployment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448807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8657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UIHelper</a:t>
            </a:r>
            <a:r>
              <a:rPr lang="en-US" dirty="0" smtClean="0"/>
              <a:t> – Using the </a:t>
            </a:r>
            <a:r>
              <a:rPr lang="en-US" dirty="0" err="1" smtClean="0"/>
              <a:t>UIHelper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371600"/>
            <a:ext cx="6858000" cy="480131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session = new </a:t>
            </a:r>
            <a:r>
              <a:rPr lang="en-US" dirty="0" err="1" smtClean="0">
                <a:solidFill>
                  <a:srgbClr val="000000"/>
                </a:solidFill>
              </a:rPr>
              <a:t>progress.data.Session</a:t>
            </a:r>
            <a:r>
              <a:rPr lang="en-US" dirty="0" smtClean="0">
                <a:solidFill>
                  <a:srgbClr val="000000"/>
                </a:solidFill>
              </a:rPr>
              <a:t>();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session.login</a:t>
            </a:r>
            <a:r>
              <a:rPr lang="en-US" dirty="0" smtClean="0">
                <a:solidFill>
                  <a:srgbClr val="000000"/>
                </a:solidFill>
              </a:rPr>
              <a:t>(&lt;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-to-service&gt;, "", "");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session.addCatalog</a:t>
            </a:r>
            <a:r>
              <a:rPr lang="en-US" dirty="0" smtClean="0">
                <a:solidFill>
                  <a:srgbClr val="000000"/>
                </a:solidFill>
              </a:rPr>
              <a:t>(&lt;</a:t>
            </a:r>
            <a:r>
              <a:rPr lang="en-US" dirty="0" err="1" smtClean="0">
                <a:solidFill>
                  <a:srgbClr val="000000"/>
                </a:solidFill>
              </a:rPr>
              <a:t>url</a:t>
            </a:r>
            <a:r>
              <a:rPr lang="en-US" dirty="0" smtClean="0">
                <a:solidFill>
                  <a:srgbClr val="000000"/>
                </a:solidFill>
              </a:rPr>
              <a:t>-to-</a:t>
            </a:r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-catalog&gt;);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= new </a:t>
            </a:r>
            <a:r>
              <a:rPr lang="en-US" dirty="0" err="1" smtClean="0">
                <a:solidFill>
                  <a:srgbClr val="000000"/>
                </a:solidFill>
              </a:rPr>
              <a:t>progress.data.JSDO</a:t>
            </a:r>
            <a:r>
              <a:rPr lang="en-US" dirty="0" smtClean="0">
                <a:solidFill>
                  <a:srgbClr val="000000"/>
                </a:solidFill>
              </a:rPr>
              <a:t>({ name: '</a:t>
            </a:r>
            <a:r>
              <a:rPr lang="en-US" dirty="0" err="1" smtClean="0">
                <a:solidFill>
                  <a:srgbClr val="000000"/>
                </a:solidFill>
              </a:rPr>
              <a:t>dsCustomer</a:t>
            </a:r>
            <a:r>
              <a:rPr lang="en-US" dirty="0" smtClean="0">
                <a:solidFill>
                  <a:srgbClr val="000000"/>
                </a:solidFill>
              </a:rPr>
              <a:t>' });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jsdo.subscribe</a:t>
            </a:r>
            <a:r>
              <a:rPr lang="en-US" dirty="0" smtClean="0">
                <a:solidFill>
                  <a:srgbClr val="000000"/>
                </a:solidFill>
              </a:rPr>
              <a:t>('</a:t>
            </a:r>
            <a:r>
              <a:rPr lang="en-US" dirty="0" err="1" smtClean="0">
                <a:solidFill>
                  <a:srgbClr val="000000"/>
                </a:solidFill>
              </a:rPr>
              <a:t>AfterFill</a:t>
            </a:r>
            <a:r>
              <a:rPr lang="en-US" dirty="0" smtClean="0">
                <a:solidFill>
                  <a:srgbClr val="000000"/>
                </a:solidFill>
              </a:rPr>
              <a:t>', </a:t>
            </a:r>
            <a:r>
              <a:rPr lang="en-US" dirty="0" err="1" smtClean="0">
                <a:solidFill>
                  <a:srgbClr val="000000"/>
                </a:solidFill>
              </a:rPr>
              <a:t>onAfterFillCustomers</a:t>
            </a:r>
            <a:r>
              <a:rPr lang="en-US" dirty="0" smtClean="0">
                <a:solidFill>
                  <a:srgbClr val="000000"/>
                </a:solidFill>
              </a:rPr>
              <a:t>, this);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uihelper</a:t>
            </a:r>
            <a:r>
              <a:rPr lang="en-US" dirty="0" smtClean="0">
                <a:solidFill>
                  <a:srgbClr val="000000"/>
                </a:solidFill>
              </a:rPr>
              <a:t>= new </a:t>
            </a:r>
            <a:r>
              <a:rPr lang="en-US" dirty="0" err="1" smtClean="0">
                <a:solidFill>
                  <a:srgbClr val="000000"/>
                </a:solidFill>
              </a:rPr>
              <a:t>progress.ui.UIHelper</a:t>
            </a:r>
            <a:r>
              <a:rPr lang="en-US" dirty="0" smtClean="0">
                <a:solidFill>
                  <a:srgbClr val="000000"/>
                </a:solidFill>
              </a:rPr>
              <a:t>({ </a:t>
            </a:r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jsdo</a:t>
            </a:r>
            <a:r>
              <a:rPr lang="en-US" dirty="0" smtClean="0">
                <a:solidFill>
                  <a:srgbClr val="000000"/>
                </a:solidFill>
              </a:rPr>
              <a:t> });</a:t>
            </a:r>
          </a:p>
          <a:p>
            <a:r>
              <a:rPr lang="en-US" dirty="0" err="1" smtClean="0"/>
              <a:t>uihelper.setDetailPage</a:t>
            </a:r>
            <a:r>
              <a:rPr lang="en-US" dirty="0" smtClean="0"/>
              <a:t>({ name: "</a:t>
            </a:r>
            <a:r>
              <a:rPr lang="en-US" dirty="0" err="1" smtClean="0"/>
              <a:t>custdetail</a:t>
            </a:r>
            <a:r>
              <a:rPr lang="en-US" dirty="0" smtClean="0"/>
              <a:t>“ });</a:t>
            </a:r>
          </a:p>
          <a:p>
            <a:endParaRPr lang="en-US" dirty="0" smtClean="0"/>
          </a:p>
          <a:p>
            <a:r>
              <a:rPr lang="en-US" dirty="0" err="1" smtClean="0"/>
              <a:t>uihelper.setListView</a:t>
            </a:r>
            <a:r>
              <a:rPr lang="en-US" dirty="0" smtClean="0"/>
              <a:t>({ name: '</a:t>
            </a:r>
            <a:r>
              <a:rPr lang="en-US" dirty="0" err="1" smtClean="0"/>
              <a:t>listview</a:t>
            </a:r>
            <a:r>
              <a:rPr lang="en-US" dirty="0" smtClean="0"/>
              <a:t>', </a:t>
            </a:r>
          </a:p>
          <a:p>
            <a:r>
              <a:rPr lang="en-US" dirty="0" smtClean="0"/>
              <a:t>        format: '{</a:t>
            </a:r>
            <a:r>
              <a:rPr lang="en-US" dirty="0" err="1" smtClean="0"/>
              <a:t>CustNum</a:t>
            </a:r>
            <a:r>
              <a:rPr lang="en-US" dirty="0" smtClean="0"/>
              <a:t>}&lt;</a:t>
            </a:r>
            <a:r>
              <a:rPr lang="en-US" dirty="0" err="1" smtClean="0"/>
              <a:t>br</a:t>
            </a:r>
            <a:r>
              <a:rPr lang="en-US" dirty="0" smtClean="0"/>
              <a:t>&gt;{Name}&lt;</a:t>
            </a:r>
            <a:r>
              <a:rPr lang="en-US" dirty="0" err="1" smtClean="0"/>
              <a:t>br</a:t>
            </a:r>
            <a:r>
              <a:rPr lang="en-US" dirty="0" smtClean="0"/>
              <a:t>&gt;{State}&lt;</a:t>
            </a:r>
            <a:r>
              <a:rPr lang="en-US" dirty="0" err="1" smtClean="0"/>
              <a:t>br</a:t>
            </a:r>
            <a:r>
              <a:rPr lang="en-US" dirty="0" smtClean="0"/>
              <a:t>&gt;{Country}',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autoLink</a:t>
            </a:r>
            <a:r>
              <a:rPr lang="en-US" smtClean="0"/>
              <a:t>: true</a:t>
            </a:r>
            <a:endParaRPr lang="en-US" b="1" dirty="0" smtClean="0"/>
          </a:p>
          <a:p>
            <a:r>
              <a:rPr lang="en-US" dirty="0" smtClean="0"/>
              <a:t>    }</a:t>
            </a:r>
          </a:p>
          <a:p>
            <a:r>
              <a:rPr lang="en-US" dirty="0" smtClean="0"/>
              <a:t>);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jsdo.fill</a:t>
            </a:r>
            <a:r>
              <a:rPr lang="en-US" dirty="0" smtClean="0">
                <a:solidFill>
                  <a:srgbClr val="000000"/>
                </a:solidFill>
              </a:rPr>
              <a:t>();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3048000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UI Helper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15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Round Same Side Corner Rectangle 15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Leverage Existing Business Logic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19" name="Round Same Side Corner Rectangle 18"/>
          <p:cNvSpPr/>
          <p:nvPr/>
        </p:nvSpPr>
        <p:spPr>
          <a:xfrm>
            <a:off x="3281363" y="33877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Increase Productivity, Quicker Time to Market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>
            <a:off x="3281363" y="386397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Dynamic Model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48440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572125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4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7626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Mobile Web UI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</a:t>
            </a:r>
            <a:endParaRPr lang="en-US" dirty="0"/>
          </a:p>
          <a:p>
            <a:r>
              <a:rPr lang="en-US" dirty="0" err="1" smtClean="0"/>
              <a:t>Sencha</a:t>
            </a:r>
            <a:r>
              <a:rPr lang="en-US" dirty="0" smtClean="0"/>
              <a:t> Touch</a:t>
            </a:r>
          </a:p>
          <a:p>
            <a:r>
              <a:rPr lang="en-US" dirty="0" smtClean="0"/>
              <a:t>Knockout.js</a:t>
            </a:r>
          </a:p>
          <a:p>
            <a:r>
              <a:rPr lang="en-US" dirty="0" err="1" smtClean="0"/>
              <a:t>Qooxdoo</a:t>
            </a:r>
            <a:endParaRPr lang="en-US" dirty="0" smtClean="0"/>
          </a:p>
          <a:p>
            <a:r>
              <a:rPr lang="en-US" dirty="0" smtClean="0"/>
              <a:t>Dojo Toolkit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572125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19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Leverage Existing Business Logic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27" name="Round Same Side Corner Rectangle 26"/>
          <p:cNvSpPr/>
          <p:nvPr/>
        </p:nvSpPr>
        <p:spPr>
          <a:xfrm>
            <a:off x="3281363" y="33877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Increase Productivity, Quicker Time to Market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28" name="Round Same Side Corner Rectangle 27"/>
          <p:cNvSpPr/>
          <p:nvPr/>
        </p:nvSpPr>
        <p:spPr>
          <a:xfrm>
            <a:off x="3281363" y="386397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Dynamic Model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29" name="Round Same Side Corner Rectangle 28"/>
          <p:cNvSpPr/>
          <p:nvPr/>
        </p:nvSpPr>
        <p:spPr>
          <a:xfrm>
            <a:off x="3281363" y="43402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Flexible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2920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2078038" y="2895601"/>
            <a:ext cx="1006475" cy="1006475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5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3" name="Freeform 13"/>
          <p:cNvSpPr>
            <a:spLocks/>
          </p:cNvSpPr>
          <p:nvPr/>
        </p:nvSpPr>
        <p:spPr bwMode="auto">
          <a:xfrm>
            <a:off x="2159000" y="3963988"/>
            <a:ext cx="1063625" cy="1708150"/>
          </a:xfrm>
          <a:custGeom>
            <a:avLst/>
            <a:gdLst/>
            <a:ahLst/>
            <a:cxnLst>
              <a:cxn ang="0">
                <a:pos x="18" y="238"/>
              </a:cxn>
              <a:cxn ang="0">
                <a:pos x="225" y="632"/>
              </a:cxn>
              <a:cxn ang="0">
                <a:pos x="264" y="532"/>
              </a:cxn>
              <a:cxn ang="0">
                <a:pos x="393" y="448"/>
              </a:cxn>
              <a:cxn ang="0">
                <a:pos x="265" y="201"/>
              </a:cxn>
              <a:cxn ang="0">
                <a:pos x="247" y="114"/>
              </a:cxn>
              <a:cxn ang="0">
                <a:pos x="216" y="87"/>
              </a:cxn>
              <a:cxn ang="0">
                <a:pos x="113" y="0"/>
              </a:cxn>
              <a:cxn ang="0">
                <a:pos x="26" y="104"/>
              </a:cxn>
              <a:cxn ang="0">
                <a:pos x="0" y="134"/>
              </a:cxn>
              <a:cxn ang="0">
                <a:pos x="18" y="238"/>
              </a:cxn>
            </a:cxnLst>
            <a:rect l="0" t="0" r="r" b="b"/>
            <a:pathLst>
              <a:path w="393" h="632">
                <a:moveTo>
                  <a:pt x="18" y="238"/>
                </a:moveTo>
                <a:cubicBezTo>
                  <a:pt x="52" y="382"/>
                  <a:pt x="122" y="518"/>
                  <a:pt x="225" y="632"/>
                </a:cubicBezTo>
                <a:cubicBezTo>
                  <a:pt x="229" y="597"/>
                  <a:pt x="242" y="562"/>
                  <a:pt x="264" y="532"/>
                </a:cubicBezTo>
                <a:cubicBezTo>
                  <a:pt x="297" y="487"/>
                  <a:pt x="343" y="459"/>
                  <a:pt x="393" y="448"/>
                </a:cubicBezTo>
                <a:cubicBezTo>
                  <a:pt x="332" y="375"/>
                  <a:pt x="289" y="290"/>
                  <a:pt x="265" y="201"/>
                </a:cubicBezTo>
                <a:cubicBezTo>
                  <a:pt x="257" y="172"/>
                  <a:pt x="251" y="143"/>
                  <a:pt x="247" y="114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113" y="0"/>
                  <a:pt x="113" y="0"/>
                  <a:pt x="113" y="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4" y="169"/>
                  <a:pt x="10" y="203"/>
                  <a:pt x="18" y="23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Rectangle 54"/>
          <p:cNvSpPr>
            <a:spLocks noChangeArrowheads="1"/>
          </p:cNvSpPr>
          <p:nvPr/>
        </p:nvSpPr>
        <p:spPr bwMode="auto">
          <a:xfrm>
            <a:off x="9525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Deployment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572125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856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native app for </a:t>
            </a:r>
            <a:r>
              <a:rPr lang="en-US" dirty="0" err="1"/>
              <a:t>iOS</a:t>
            </a:r>
            <a:r>
              <a:rPr lang="en-US" dirty="0"/>
              <a:t> and Android using </a:t>
            </a:r>
            <a:r>
              <a:rPr lang="en-US" dirty="0" err="1"/>
              <a:t>PhoneGap</a:t>
            </a:r>
            <a:endParaRPr lang="en-US" dirty="0"/>
          </a:p>
          <a:p>
            <a:r>
              <a:rPr lang="en-US" dirty="0" smtClean="0"/>
              <a:t>Cloud based build</a:t>
            </a:r>
          </a:p>
          <a:p>
            <a:r>
              <a:rPr lang="en-US" dirty="0" smtClean="0"/>
              <a:t>Distribution certificate and provisioning profile needed for </a:t>
            </a:r>
            <a:r>
              <a:rPr lang="en-US" dirty="0" err="1" smtClean="0"/>
              <a:t>iOS</a:t>
            </a:r>
            <a:endParaRPr lang="en-US" dirty="0" smtClean="0"/>
          </a:p>
          <a:p>
            <a:r>
              <a:rPr lang="en-US" dirty="0" smtClean="0"/>
              <a:t>Auto-generated key/certificate for Android</a:t>
            </a:r>
          </a:p>
          <a:p>
            <a:pPr lvl="1"/>
            <a:r>
              <a:rPr lang="en-US" dirty="0" smtClean="0"/>
              <a:t>Install from Unknown Sources allows install on device</a:t>
            </a:r>
          </a:p>
          <a:p>
            <a:r>
              <a:rPr lang="en-US" dirty="0" smtClean="0"/>
              <a:t>Install options:</a:t>
            </a:r>
          </a:p>
          <a:p>
            <a:pPr lvl="1"/>
            <a:r>
              <a:rPr lang="en-US" dirty="0" smtClean="0"/>
              <a:t>Over the Air Install (</a:t>
            </a:r>
            <a:r>
              <a:rPr lang="en-US" dirty="0" err="1" smtClean="0"/>
              <a:t>iOS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iTunes sync (</a:t>
            </a:r>
            <a:r>
              <a:rPr lang="en-US" dirty="0" err="1" smtClean="0"/>
              <a:t>iOS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Download from web site </a:t>
            </a:r>
            <a:r>
              <a:rPr lang="en-US" smtClean="0"/>
              <a:t>(Android)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3048000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Deployment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 Same Side Corner Rectangle 33"/>
          <p:cNvSpPr/>
          <p:nvPr/>
        </p:nvSpPr>
        <p:spPr>
          <a:xfrm>
            <a:off x="3281363" y="4801961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smtClean="0">
                <a:solidFill>
                  <a:srgbClr val="000000"/>
                </a:solidFill>
              </a:rPr>
              <a:t>Write Once, Deploy Everywhere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2078038" y="2895601"/>
            <a:ext cx="1006475" cy="1006475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5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3" name="Freeform 13"/>
          <p:cNvSpPr>
            <a:spLocks/>
          </p:cNvSpPr>
          <p:nvPr/>
        </p:nvSpPr>
        <p:spPr bwMode="auto">
          <a:xfrm>
            <a:off x="2159000" y="3963988"/>
            <a:ext cx="1063625" cy="1708150"/>
          </a:xfrm>
          <a:custGeom>
            <a:avLst/>
            <a:gdLst/>
            <a:ahLst/>
            <a:cxnLst>
              <a:cxn ang="0">
                <a:pos x="18" y="238"/>
              </a:cxn>
              <a:cxn ang="0">
                <a:pos x="225" y="632"/>
              </a:cxn>
              <a:cxn ang="0">
                <a:pos x="264" y="532"/>
              </a:cxn>
              <a:cxn ang="0">
                <a:pos x="393" y="448"/>
              </a:cxn>
              <a:cxn ang="0">
                <a:pos x="265" y="201"/>
              </a:cxn>
              <a:cxn ang="0">
                <a:pos x="247" y="114"/>
              </a:cxn>
              <a:cxn ang="0">
                <a:pos x="216" y="87"/>
              </a:cxn>
              <a:cxn ang="0">
                <a:pos x="113" y="0"/>
              </a:cxn>
              <a:cxn ang="0">
                <a:pos x="26" y="104"/>
              </a:cxn>
              <a:cxn ang="0">
                <a:pos x="0" y="134"/>
              </a:cxn>
              <a:cxn ang="0">
                <a:pos x="18" y="238"/>
              </a:cxn>
            </a:cxnLst>
            <a:rect l="0" t="0" r="r" b="b"/>
            <a:pathLst>
              <a:path w="393" h="632">
                <a:moveTo>
                  <a:pt x="18" y="238"/>
                </a:moveTo>
                <a:cubicBezTo>
                  <a:pt x="52" y="382"/>
                  <a:pt x="122" y="518"/>
                  <a:pt x="225" y="632"/>
                </a:cubicBezTo>
                <a:cubicBezTo>
                  <a:pt x="229" y="597"/>
                  <a:pt x="242" y="562"/>
                  <a:pt x="264" y="532"/>
                </a:cubicBezTo>
                <a:cubicBezTo>
                  <a:pt x="297" y="487"/>
                  <a:pt x="343" y="459"/>
                  <a:pt x="393" y="448"/>
                </a:cubicBezTo>
                <a:cubicBezTo>
                  <a:pt x="332" y="375"/>
                  <a:pt x="289" y="290"/>
                  <a:pt x="265" y="201"/>
                </a:cubicBezTo>
                <a:cubicBezTo>
                  <a:pt x="257" y="172"/>
                  <a:pt x="251" y="143"/>
                  <a:pt x="247" y="114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113" y="0"/>
                  <a:pt x="113" y="0"/>
                  <a:pt x="113" y="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4" y="169"/>
                  <a:pt x="10" y="203"/>
                  <a:pt x="18" y="23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Rectangle 54"/>
          <p:cNvSpPr>
            <a:spLocks noChangeArrowheads="1"/>
          </p:cNvSpPr>
          <p:nvPr/>
        </p:nvSpPr>
        <p:spPr bwMode="auto">
          <a:xfrm>
            <a:off x="9525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Deployment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572125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27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8" name="Round Same Side Corner Rectangle 27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Leverage Existing Business Logic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29" name="Round Same Side Corner Rectangle 28"/>
          <p:cNvSpPr/>
          <p:nvPr/>
        </p:nvSpPr>
        <p:spPr>
          <a:xfrm>
            <a:off x="3281363" y="33877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Increase Productivity, Quicker Time to Market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30" name="Round Same Side Corner Rectangle 29"/>
          <p:cNvSpPr/>
          <p:nvPr/>
        </p:nvSpPr>
        <p:spPr>
          <a:xfrm>
            <a:off x="3281363" y="386397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Dynamic Model</a:t>
            </a:r>
            <a:endParaRPr lang="en-US" sz="1200" dirty="0">
              <a:solidFill>
                <a:srgbClr val="808080"/>
              </a:solidFill>
            </a:endParaRPr>
          </a:p>
        </p:txBody>
      </p:sp>
      <p:sp>
        <p:nvSpPr>
          <p:cNvPr id="32" name="Round Same Side Corner Rectangle 31"/>
          <p:cNvSpPr/>
          <p:nvPr/>
        </p:nvSpPr>
        <p:spPr>
          <a:xfrm>
            <a:off x="3281363" y="43402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dirty="0" smtClean="0">
                <a:solidFill>
                  <a:srgbClr val="808080"/>
                </a:solidFill>
              </a:rPr>
              <a:t>Flexible</a:t>
            </a:r>
            <a:endParaRPr lang="en-US" sz="12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048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89703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>
            <a:off x="3281363" y="43402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Flexible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2" name="Round Same Side Corner Rectangle 21"/>
          <p:cNvSpPr/>
          <p:nvPr/>
        </p:nvSpPr>
        <p:spPr>
          <a:xfrm>
            <a:off x="3281363" y="2911475"/>
            <a:ext cx="2581275" cy="484188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Leverage Existing Business Logic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>
            <a:off x="3281363" y="338772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Increase Productivity, Quicker Time to Market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4" name="Round Same Side Corner Rectangle 23"/>
          <p:cNvSpPr/>
          <p:nvPr/>
        </p:nvSpPr>
        <p:spPr>
          <a:xfrm>
            <a:off x="3281363" y="386397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Dynamic Model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>
            <a:off x="3281363" y="4816475"/>
            <a:ext cx="2581275" cy="485775"/>
          </a:xfrm>
          <a:prstGeom prst="round2SameRect">
            <a:avLst>
              <a:gd name="adj1" fmla="val 24821"/>
              <a:gd name="adj2" fmla="val 0"/>
            </a:avLst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lIns="36000" tIns="36000" rIns="36000" bIns="36000" anchor="ctr" anchorCtr="0"/>
          <a:lstStyle/>
          <a:p>
            <a:pPr algn="ctr" fontAlgn="base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defRPr/>
            </a:pPr>
            <a:r>
              <a:rPr lang="en-US" sz="1200" b="1" smtClean="0">
                <a:solidFill>
                  <a:srgbClr val="000000"/>
                </a:solidFill>
              </a:rPr>
              <a:t>Write Once, Deploy Everywhere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1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OpenEdge Mobile</a:t>
            </a:r>
            <a:endParaRPr lang="en-GB" dirty="0" smtClean="0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070350" y="1446213"/>
            <a:ext cx="1006475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1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6054725" y="2879726"/>
            <a:ext cx="1006475" cy="1004888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2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300663" y="5237163"/>
            <a:ext cx="1009650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3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838450" y="5237163"/>
            <a:ext cx="1008062" cy="1008063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4</a:t>
            </a:r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2078038" y="2895601"/>
            <a:ext cx="1006475" cy="1006475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326EA4"/>
              </a:gs>
            </a:gsLst>
            <a:lin ang="162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514350" h="127000"/>
          </a:sp3d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b="1" dirty="0">
                <a:gradFill>
                  <a:gsLst>
                    <a:gs pos="0">
                      <a:srgbClr val="FFFFFF">
                        <a:alpha val="41000"/>
                      </a:srgbClr>
                    </a:gs>
                    <a:gs pos="100000">
                      <a:srgbClr val="FFFFFF"/>
                    </a:gs>
                  </a:gsLst>
                  <a:lin ang="16200000" scaled="1"/>
                </a:gradFill>
              </a:rPr>
              <a:t>5</a:t>
            </a:r>
          </a:p>
        </p:txBody>
      </p:sp>
      <p:sp>
        <p:nvSpPr>
          <p:cNvPr id="46091" name="Freeform 11"/>
          <p:cNvSpPr>
            <a:spLocks/>
          </p:cNvSpPr>
          <p:nvPr/>
        </p:nvSpPr>
        <p:spPr bwMode="auto">
          <a:xfrm>
            <a:off x="5003800" y="1668463"/>
            <a:ext cx="1360488" cy="1203325"/>
          </a:xfrm>
          <a:custGeom>
            <a:avLst/>
            <a:gdLst/>
            <a:ahLst/>
            <a:cxnLst>
              <a:cxn ang="0">
                <a:pos x="427" y="198"/>
              </a:cxn>
              <a:cxn ang="0">
                <a:pos x="28" y="0"/>
              </a:cxn>
              <a:cxn ang="0">
                <a:pos x="55" y="105"/>
              </a:cxn>
              <a:cxn ang="0">
                <a:pos x="0" y="248"/>
              </a:cxn>
              <a:cxn ang="0">
                <a:pos x="249" y="372"/>
              </a:cxn>
              <a:cxn ang="0">
                <a:pos x="314" y="432"/>
              </a:cxn>
              <a:cxn ang="0">
                <a:pos x="355" y="435"/>
              </a:cxn>
              <a:cxn ang="0">
                <a:pos x="490" y="445"/>
              </a:cxn>
              <a:cxn ang="0">
                <a:pos x="500" y="311"/>
              </a:cxn>
              <a:cxn ang="0">
                <a:pos x="503" y="271"/>
              </a:cxn>
              <a:cxn ang="0">
                <a:pos x="427" y="198"/>
              </a:cxn>
            </a:cxnLst>
            <a:rect l="0" t="0" r="r" b="b"/>
            <a:pathLst>
              <a:path w="503" h="445">
                <a:moveTo>
                  <a:pt x="427" y="198"/>
                </a:moveTo>
                <a:cubicBezTo>
                  <a:pt x="315" y="101"/>
                  <a:pt x="178" y="32"/>
                  <a:pt x="28" y="0"/>
                </a:cubicBezTo>
                <a:cubicBezTo>
                  <a:pt x="45" y="31"/>
                  <a:pt x="55" y="67"/>
                  <a:pt x="55" y="105"/>
                </a:cubicBezTo>
                <a:cubicBezTo>
                  <a:pt x="55" y="160"/>
                  <a:pt x="34" y="210"/>
                  <a:pt x="0" y="248"/>
                </a:cubicBezTo>
                <a:cubicBezTo>
                  <a:pt x="92" y="271"/>
                  <a:pt x="177" y="314"/>
                  <a:pt x="249" y="372"/>
                </a:cubicBezTo>
                <a:cubicBezTo>
                  <a:pt x="272" y="391"/>
                  <a:pt x="294" y="411"/>
                  <a:pt x="314" y="432"/>
                </a:cubicBezTo>
                <a:cubicBezTo>
                  <a:pt x="355" y="435"/>
                  <a:pt x="355" y="435"/>
                  <a:pt x="355" y="435"/>
                </a:cubicBezTo>
                <a:cubicBezTo>
                  <a:pt x="490" y="445"/>
                  <a:pt x="490" y="445"/>
                  <a:pt x="490" y="445"/>
                </a:cubicBezTo>
                <a:cubicBezTo>
                  <a:pt x="500" y="311"/>
                  <a:pt x="500" y="311"/>
                  <a:pt x="500" y="311"/>
                </a:cubicBezTo>
                <a:cubicBezTo>
                  <a:pt x="503" y="271"/>
                  <a:pt x="503" y="271"/>
                  <a:pt x="503" y="271"/>
                </a:cubicBezTo>
                <a:cubicBezTo>
                  <a:pt x="479" y="245"/>
                  <a:pt x="454" y="221"/>
                  <a:pt x="427" y="19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2" name="Freeform 12"/>
          <p:cNvSpPr>
            <a:spLocks/>
          </p:cNvSpPr>
          <p:nvPr/>
        </p:nvSpPr>
        <p:spPr bwMode="auto">
          <a:xfrm>
            <a:off x="2468563" y="1835150"/>
            <a:ext cx="1528762" cy="1274763"/>
          </a:xfrm>
          <a:custGeom>
            <a:avLst/>
            <a:gdLst/>
            <a:ahLst/>
            <a:cxnLst>
              <a:cxn ang="0">
                <a:pos x="312" y="50"/>
              </a:cxn>
              <a:cxn ang="0">
                <a:pos x="0" y="368"/>
              </a:cxn>
              <a:cxn ang="0">
                <a:pos x="108" y="374"/>
              </a:cxn>
              <a:cxn ang="0">
                <a:pos x="227" y="471"/>
              </a:cxn>
              <a:cxn ang="0">
                <a:pos x="423" y="273"/>
              </a:cxn>
              <a:cxn ang="0">
                <a:pos x="500" y="229"/>
              </a:cxn>
              <a:cxn ang="0">
                <a:pos x="516" y="191"/>
              </a:cxn>
              <a:cxn ang="0">
                <a:pos x="566" y="66"/>
              </a:cxn>
              <a:cxn ang="0">
                <a:pos x="441" y="15"/>
              </a:cxn>
              <a:cxn ang="0">
                <a:pos x="405" y="0"/>
              </a:cxn>
              <a:cxn ang="0">
                <a:pos x="312" y="50"/>
              </a:cxn>
            </a:cxnLst>
            <a:rect l="0" t="0" r="r" b="b"/>
            <a:pathLst>
              <a:path w="566" h="471">
                <a:moveTo>
                  <a:pt x="312" y="50"/>
                </a:moveTo>
                <a:cubicBezTo>
                  <a:pt x="185" y="126"/>
                  <a:pt x="77" y="235"/>
                  <a:pt x="0" y="368"/>
                </a:cubicBezTo>
                <a:cubicBezTo>
                  <a:pt x="35" y="361"/>
                  <a:pt x="72" y="363"/>
                  <a:pt x="108" y="374"/>
                </a:cubicBezTo>
                <a:cubicBezTo>
                  <a:pt x="161" y="391"/>
                  <a:pt x="202" y="427"/>
                  <a:pt x="227" y="471"/>
                </a:cubicBezTo>
                <a:cubicBezTo>
                  <a:pt x="278" y="390"/>
                  <a:pt x="345" y="323"/>
                  <a:pt x="423" y="273"/>
                </a:cubicBezTo>
                <a:cubicBezTo>
                  <a:pt x="447" y="257"/>
                  <a:pt x="473" y="242"/>
                  <a:pt x="500" y="229"/>
                </a:cubicBezTo>
                <a:cubicBezTo>
                  <a:pt x="516" y="191"/>
                  <a:pt x="516" y="191"/>
                  <a:pt x="516" y="191"/>
                </a:cubicBezTo>
                <a:cubicBezTo>
                  <a:pt x="566" y="66"/>
                  <a:pt x="566" y="66"/>
                  <a:pt x="566" y="66"/>
                </a:cubicBezTo>
                <a:cubicBezTo>
                  <a:pt x="441" y="15"/>
                  <a:pt x="441" y="15"/>
                  <a:pt x="441" y="15"/>
                </a:cubicBezTo>
                <a:cubicBezTo>
                  <a:pt x="405" y="0"/>
                  <a:pt x="405" y="0"/>
                  <a:pt x="405" y="0"/>
                </a:cubicBezTo>
                <a:cubicBezTo>
                  <a:pt x="373" y="15"/>
                  <a:pt x="342" y="31"/>
                  <a:pt x="312" y="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3" name="Freeform 13"/>
          <p:cNvSpPr>
            <a:spLocks/>
          </p:cNvSpPr>
          <p:nvPr/>
        </p:nvSpPr>
        <p:spPr bwMode="auto">
          <a:xfrm>
            <a:off x="2159000" y="3963988"/>
            <a:ext cx="1063625" cy="1708150"/>
          </a:xfrm>
          <a:custGeom>
            <a:avLst/>
            <a:gdLst/>
            <a:ahLst/>
            <a:cxnLst>
              <a:cxn ang="0">
                <a:pos x="18" y="238"/>
              </a:cxn>
              <a:cxn ang="0">
                <a:pos x="225" y="632"/>
              </a:cxn>
              <a:cxn ang="0">
                <a:pos x="264" y="532"/>
              </a:cxn>
              <a:cxn ang="0">
                <a:pos x="393" y="448"/>
              </a:cxn>
              <a:cxn ang="0">
                <a:pos x="265" y="201"/>
              </a:cxn>
              <a:cxn ang="0">
                <a:pos x="247" y="114"/>
              </a:cxn>
              <a:cxn ang="0">
                <a:pos x="216" y="87"/>
              </a:cxn>
              <a:cxn ang="0">
                <a:pos x="113" y="0"/>
              </a:cxn>
              <a:cxn ang="0">
                <a:pos x="26" y="104"/>
              </a:cxn>
              <a:cxn ang="0">
                <a:pos x="0" y="134"/>
              </a:cxn>
              <a:cxn ang="0">
                <a:pos x="18" y="238"/>
              </a:cxn>
            </a:cxnLst>
            <a:rect l="0" t="0" r="r" b="b"/>
            <a:pathLst>
              <a:path w="393" h="632">
                <a:moveTo>
                  <a:pt x="18" y="238"/>
                </a:moveTo>
                <a:cubicBezTo>
                  <a:pt x="52" y="382"/>
                  <a:pt x="122" y="518"/>
                  <a:pt x="225" y="632"/>
                </a:cubicBezTo>
                <a:cubicBezTo>
                  <a:pt x="229" y="597"/>
                  <a:pt x="242" y="562"/>
                  <a:pt x="264" y="532"/>
                </a:cubicBezTo>
                <a:cubicBezTo>
                  <a:pt x="297" y="487"/>
                  <a:pt x="343" y="459"/>
                  <a:pt x="393" y="448"/>
                </a:cubicBezTo>
                <a:cubicBezTo>
                  <a:pt x="332" y="375"/>
                  <a:pt x="289" y="290"/>
                  <a:pt x="265" y="201"/>
                </a:cubicBezTo>
                <a:cubicBezTo>
                  <a:pt x="257" y="172"/>
                  <a:pt x="251" y="143"/>
                  <a:pt x="247" y="114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113" y="0"/>
                  <a:pt x="113" y="0"/>
                  <a:pt x="113" y="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4" y="169"/>
                  <a:pt x="10" y="203"/>
                  <a:pt x="18" y="23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4" name="Freeform 14"/>
          <p:cNvSpPr>
            <a:spLocks/>
          </p:cNvSpPr>
          <p:nvPr/>
        </p:nvSpPr>
        <p:spPr bwMode="auto">
          <a:xfrm>
            <a:off x="3843338" y="5680075"/>
            <a:ext cx="1719262" cy="822325"/>
          </a:xfrm>
          <a:custGeom>
            <a:avLst/>
            <a:gdLst/>
            <a:ahLst/>
            <a:cxnLst>
              <a:cxn ang="0">
                <a:pos x="197" y="291"/>
              </a:cxn>
              <a:cxn ang="0">
                <a:pos x="636" y="217"/>
              </a:cxn>
              <a:cxn ang="0">
                <a:pos x="552" y="148"/>
              </a:cxn>
              <a:cxn ang="0">
                <a:pos x="513" y="0"/>
              </a:cxn>
              <a:cxn ang="0">
                <a:pos x="238" y="46"/>
              </a:cxn>
              <a:cxn ang="0">
                <a:pos x="150" y="35"/>
              </a:cxn>
              <a:cxn ang="0">
                <a:pos x="115" y="57"/>
              </a:cxn>
              <a:cxn ang="0">
                <a:pos x="0" y="128"/>
              </a:cxn>
              <a:cxn ang="0">
                <a:pos x="71" y="243"/>
              </a:cxn>
              <a:cxn ang="0">
                <a:pos x="92" y="277"/>
              </a:cxn>
              <a:cxn ang="0">
                <a:pos x="197" y="291"/>
              </a:cxn>
            </a:cxnLst>
            <a:rect l="0" t="0" r="r" b="b"/>
            <a:pathLst>
              <a:path w="636" h="304">
                <a:moveTo>
                  <a:pt x="197" y="291"/>
                </a:moveTo>
                <a:cubicBezTo>
                  <a:pt x="344" y="304"/>
                  <a:pt x="495" y="279"/>
                  <a:pt x="636" y="217"/>
                </a:cubicBezTo>
                <a:cubicBezTo>
                  <a:pt x="603" y="202"/>
                  <a:pt x="574" y="179"/>
                  <a:pt x="552" y="148"/>
                </a:cubicBezTo>
                <a:cubicBezTo>
                  <a:pt x="520" y="104"/>
                  <a:pt x="507" y="51"/>
                  <a:pt x="513" y="0"/>
                </a:cubicBezTo>
                <a:cubicBezTo>
                  <a:pt x="424" y="35"/>
                  <a:pt x="330" y="50"/>
                  <a:pt x="238" y="46"/>
                </a:cubicBezTo>
                <a:cubicBezTo>
                  <a:pt x="208" y="44"/>
                  <a:pt x="179" y="41"/>
                  <a:pt x="150" y="35"/>
                </a:cubicBezTo>
                <a:cubicBezTo>
                  <a:pt x="115" y="57"/>
                  <a:pt x="115" y="57"/>
                  <a:pt x="115" y="57"/>
                </a:cubicBezTo>
                <a:cubicBezTo>
                  <a:pt x="0" y="128"/>
                  <a:pt x="0" y="128"/>
                  <a:pt x="0" y="128"/>
                </a:cubicBezTo>
                <a:cubicBezTo>
                  <a:pt x="71" y="243"/>
                  <a:pt x="71" y="243"/>
                  <a:pt x="71" y="243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127" y="284"/>
                  <a:pt x="162" y="289"/>
                  <a:pt x="197" y="2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6095" name="Freeform 15"/>
          <p:cNvSpPr>
            <a:spLocks/>
          </p:cNvSpPr>
          <p:nvPr/>
        </p:nvSpPr>
        <p:spPr bwMode="auto">
          <a:xfrm>
            <a:off x="6118225" y="3790950"/>
            <a:ext cx="915988" cy="1562100"/>
          </a:xfrm>
          <a:custGeom>
            <a:avLst/>
            <a:gdLst/>
            <a:ahLst/>
            <a:cxnLst>
              <a:cxn ang="0">
                <a:pos x="258" y="441"/>
              </a:cxn>
              <a:cxn ang="0">
                <a:pos x="323" y="0"/>
              </a:cxn>
              <a:cxn ang="0">
                <a:pos x="232" y="59"/>
              </a:cxn>
              <a:cxn ang="0">
                <a:pos x="79" y="50"/>
              </a:cxn>
              <a:cxn ang="0">
                <a:pos x="37" y="326"/>
              </a:cxn>
              <a:cxn ang="0">
                <a:pos x="0" y="406"/>
              </a:cxn>
              <a:cxn ang="0">
                <a:pos x="10" y="446"/>
              </a:cxn>
              <a:cxn ang="0">
                <a:pos x="43" y="578"/>
              </a:cxn>
              <a:cxn ang="0">
                <a:pos x="174" y="545"/>
              </a:cxn>
              <a:cxn ang="0">
                <a:pos x="212" y="536"/>
              </a:cxn>
              <a:cxn ang="0">
                <a:pos x="258" y="441"/>
              </a:cxn>
            </a:cxnLst>
            <a:rect l="0" t="0" r="r" b="b"/>
            <a:pathLst>
              <a:path w="339" h="578">
                <a:moveTo>
                  <a:pt x="258" y="441"/>
                </a:moveTo>
                <a:cubicBezTo>
                  <a:pt x="315" y="305"/>
                  <a:pt x="339" y="153"/>
                  <a:pt x="323" y="0"/>
                </a:cubicBezTo>
                <a:cubicBezTo>
                  <a:pt x="299" y="27"/>
                  <a:pt x="268" y="47"/>
                  <a:pt x="232" y="59"/>
                </a:cubicBezTo>
                <a:cubicBezTo>
                  <a:pt x="180" y="76"/>
                  <a:pt x="125" y="71"/>
                  <a:pt x="79" y="50"/>
                </a:cubicBezTo>
                <a:cubicBezTo>
                  <a:pt x="85" y="146"/>
                  <a:pt x="70" y="239"/>
                  <a:pt x="37" y="326"/>
                </a:cubicBezTo>
                <a:cubicBezTo>
                  <a:pt x="27" y="353"/>
                  <a:pt x="14" y="380"/>
                  <a:pt x="0" y="406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43" y="578"/>
                  <a:pt x="43" y="578"/>
                  <a:pt x="43" y="578"/>
                </a:cubicBezTo>
                <a:cubicBezTo>
                  <a:pt x="174" y="545"/>
                  <a:pt x="174" y="545"/>
                  <a:pt x="174" y="545"/>
                </a:cubicBezTo>
                <a:cubicBezTo>
                  <a:pt x="212" y="536"/>
                  <a:pt x="212" y="536"/>
                  <a:pt x="212" y="536"/>
                </a:cubicBezTo>
                <a:cubicBezTo>
                  <a:pt x="229" y="505"/>
                  <a:pt x="245" y="474"/>
                  <a:pt x="258" y="4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326EA4"/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54"/>
          <p:cNvSpPr>
            <a:spLocks noChangeArrowheads="1"/>
          </p:cNvSpPr>
          <p:nvPr/>
        </p:nvSpPr>
        <p:spPr bwMode="auto">
          <a:xfrm>
            <a:off x="7086600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 Services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Rectangle 54"/>
          <p:cNvSpPr>
            <a:spLocks noChangeArrowheads="1"/>
          </p:cNvSpPr>
          <p:nvPr/>
        </p:nvSpPr>
        <p:spPr bwMode="auto">
          <a:xfrm>
            <a:off x="6394450" y="5448807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UI Helper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Rectangle 54"/>
          <p:cNvSpPr>
            <a:spLocks noChangeArrowheads="1"/>
          </p:cNvSpPr>
          <p:nvPr/>
        </p:nvSpPr>
        <p:spPr bwMode="auto">
          <a:xfrm>
            <a:off x="9525" y="3229560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Deployment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>
            <a:off x="739775" y="5572125"/>
            <a:ext cx="2057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Other Web UI frameworks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4026795" y="2552700"/>
            <a:ext cx="1095172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75000"/>
              </a:spcBef>
              <a:spcAft>
                <a:spcPct val="0"/>
              </a:spcAft>
              <a:buClr>
                <a:srgbClr val="FFFFFF"/>
              </a:buClr>
              <a:buSzPct val="25000"/>
              <a:buFont typeface="Wingdings" pitchFamily="2" charset="2"/>
              <a:buNone/>
            </a:pPr>
            <a:r>
              <a:rPr lang="en-US" b="1" dirty="0" smtClean="0">
                <a:solidFill>
                  <a:srgbClr val="326EA4"/>
                </a:solidFill>
              </a:rPr>
              <a:t>Benefits</a:t>
            </a:r>
            <a:endParaRPr lang="en-US" b="1" dirty="0">
              <a:solidFill>
                <a:srgbClr val="326EA4"/>
              </a:solidFill>
            </a:endParaRPr>
          </a:p>
        </p:txBody>
      </p:sp>
      <p:sp>
        <p:nvSpPr>
          <p:cNvPr id="27" name="Rectangle 54"/>
          <p:cNvSpPr>
            <a:spLocks noChangeArrowheads="1"/>
          </p:cNvSpPr>
          <p:nvPr/>
        </p:nvSpPr>
        <p:spPr bwMode="auto">
          <a:xfrm>
            <a:off x="3536950" y="1077428"/>
            <a:ext cx="2057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JSDO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769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367" y="2949823"/>
            <a:ext cx="8229600" cy="1338828"/>
          </a:xfrm>
        </p:spPr>
        <p:txBody>
          <a:bodyPr/>
          <a:lstStyle/>
          <a:p>
            <a:pPr lvl="1"/>
            <a:r>
              <a:rPr lang="en-US" sz="1800" dirty="0" smtClean="0"/>
              <a:t>Write Once, Run Anywhere Portability with the Benefits of Native Applications.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The Easiest Way to Build an </a:t>
            </a:r>
            <a:r>
              <a:rPr lang="en-US" sz="1800" dirty="0" err="1" smtClean="0"/>
              <a:t>OpenEdge</a:t>
            </a:r>
            <a:r>
              <a:rPr lang="en-US" sz="1800" dirty="0" smtClean="0"/>
              <a:t> Application Supporting Mobile Devices, End-to-end.</a:t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1618431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OpenEdge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Mobile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6079087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1"/>
            <a:ext cx="9144000" cy="4997554"/>
          </a:xfrm>
          <a:prstGeom prst="rect">
            <a:avLst/>
          </a:prstGeom>
          <a:gradFill flip="none" rotWithShape="1">
            <a:gsLst>
              <a:gs pos="2000">
                <a:schemeClr val="tx2">
                  <a:lumMod val="20000"/>
                  <a:lumOff val="8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87438" y="2955925"/>
            <a:ext cx="8056562" cy="3902075"/>
          </a:xfrm>
        </p:spPr>
        <p:txBody>
          <a:bodyPr/>
          <a:lstStyle/>
          <a:p>
            <a:pPr marL="0" indent="0" algn="ctr">
              <a:spcBef>
                <a:spcPts val="300"/>
              </a:spcBef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Arial"/>
                <a:ea typeface="Arial"/>
                <a:cs typeface="Arial"/>
              </a:rPr>
              <a:t>October </a:t>
            </a:r>
            <a:r>
              <a:rPr lang="en-US" sz="2800" b="1" dirty="0">
                <a:solidFill>
                  <a:schemeClr val="tx2"/>
                </a:solidFill>
                <a:latin typeface="Arial"/>
                <a:ea typeface="Arial"/>
                <a:cs typeface="Arial"/>
              </a:rPr>
              <a:t>6–</a:t>
            </a:r>
            <a:r>
              <a:rPr lang="en-US" sz="2800" b="1" dirty="0" smtClean="0">
                <a:solidFill>
                  <a:schemeClr val="tx2"/>
                </a:solidFill>
                <a:latin typeface="Arial"/>
                <a:ea typeface="Arial"/>
                <a:cs typeface="Arial"/>
              </a:rPr>
              <a:t>9, 2013 • Boston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Arial"/>
                <a:ea typeface="Arial"/>
                <a:cs typeface="Arial"/>
              </a:rPr>
              <a:t>     #PRGS13</a:t>
            </a:r>
          </a:p>
          <a:p>
            <a:pPr marL="0" indent="0" algn="ctr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3600" b="1" dirty="0" smtClean="0">
                <a:solidFill>
                  <a:schemeClr val="tx2"/>
                </a:solidFill>
                <a:latin typeface="Arial"/>
                <a:ea typeface="Arial"/>
                <a:cs typeface="Arial"/>
                <a:hlinkClick r:id="rId3"/>
              </a:rPr>
              <a:t>www.progress.com/exchange-pug</a:t>
            </a:r>
            <a:endParaRPr lang="en-US" sz="3600" b="1" dirty="0" smtClean="0">
              <a:solidFill>
                <a:schemeClr val="tx2"/>
              </a:solidFill>
              <a:latin typeface="Arial"/>
              <a:ea typeface="Arial"/>
              <a:cs typeface="Arial"/>
            </a:endParaRPr>
          </a:p>
          <a:p>
            <a:pPr marL="0" lvl="1" indent="0" algn="ctr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Special </a:t>
            </a:r>
            <a:r>
              <a:rPr lang="en-US" sz="2600" b="1" dirty="0">
                <a:solidFill>
                  <a:srgbClr val="005F97"/>
                </a:solidFill>
                <a:latin typeface="Arial"/>
                <a:ea typeface="Arial"/>
                <a:cs typeface="Arial"/>
              </a:rPr>
              <a:t>low rate of $495 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for PUG Challenge attendees with the code </a:t>
            </a:r>
            <a:r>
              <a:rPr lang="en-US" sz="2600" b="1" dirty="0">
                <a:solidFill>
                  <a:schemeClr val="tx2"/>
                </a:solidFill>
                <a:latin typeface="Arial"/>
                <a:ea typeface="Arial"/>
                <a:cs typeface="Arial"/>
              </a:rPr>
              <a:t>PUGAM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And visit the Progress booth to learn more about the </a:t>
            </a:r>
            <a:b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</a:b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Progress App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Dev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</a:rPr>
              <a:t> Challenge!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800" dirty="0" smtClean="0">
              <a:solidFill>
                <a:srgbClr val="FF0000"/>
              </a:solidFill>
              <a:latin typeface="Arial"/>
              <a:ea typeface="Arial"/>
              <a:cs typeface="Arial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dirty="0" smtClean="0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5183" y="427038"/>
            <a:ext cx="5886676" cy="2308886"/>
          </a:xfrm>
          <a:prstGeom prst="rect">
            <a:avLst/>
          </a:prstGeom>
        </p:spPr>
      </p:pic>
      <p:pic>
        <p:nvPicPr>
          <p:cNvPr id="4" name="Picture 3" descr="twitter-bird-light-bg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3950" y="3356427"/>
            <a:ext cx="671286" cy="67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540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of Computing – KPCB Report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367" y="5127289"/>
            <a:ext cx="8229600" cy="590931"/>
          </a:xfrm>
        </p:spPr>
        <p:txBody>
          <a:bodyPr/>
          <a:lstStyle/>
          <a:p>
            <a:pPr lvl="1"/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3048000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OpenEdge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Mobile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367" y="2949823"/>
            <a:ext cx="8229600" cy="1338828"/>
          </a:xfrm>
        </p:spPr>
        <p:txBody>
          <a:bodyPr/>
          <a:lstStyle/>
          <a:p>
            <a:pPr lvl="1"/>
            <a:r>
              <a:rPr lang="en-US" sz="1800" dirty="0" smtClean="0"/>
              <a:t>Write Once, Run Anywhere Portability with the Benefits of Native Applications.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The Easiest Way to Build an </a:t>
            </a:r>
            <a:r>
              <a:rPr lang="en-US" sz="1800" dirty="0" err="1" smtClean="0"/>
              <a:t>OpenEdge</a:t>
            </a:r>
            <a:r>
              <a:rPr lang="en-US" sz="1800" dirty="0" smtClean="0"/>
              <a:t> Application Supporting Mobile Devices, End-to-end.</a:t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white">
          <a:xfrm>
            <a:off x="917264" y="1618431"/>
            <a:ext cx="68551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OpenEdge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Mobile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059947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Software</a:t>
            </a:r>
            <a:endParaRPr lang="en-US" dirty="0"/>
          </a:p>
        </p:txBody>
      </p:sp>
      <p:sp>
        <p:nvSpPr>
          <p:cNvPr id="5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Q1 2013 PowerPoint Template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100" y="4702484"/>
            <a:ext cx="369481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Name</a:t>
            </a:r>
          </a:p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Title</a:t>
            </a:r>
          </a:p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Date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Software</a:t>
            </a:r>
            <a:endParaRPr lang="en-US" dirty="0"/>
          </a:p>
        </p:txBody>
      </p:sp>
      <p:sp>
        <p:nvSpPr>
          <p:cNvPr id="5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Q1 2013 PowerPoint Template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100" y="4702484"/>
            <a:ext cx="369481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Name</a:t>
            </a:r>
          </a:p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Title</a:t>
            </a:r>
          </a:p>
          <a:p>
            <a:pPr algn="l" rtl="0" fontAlgn="base">
              <a:spcAft>
                <a:spcPct val="0"/>
              </a:spcAft>
              <a:buSzPct val="130000"/>
            </a:pPr>
            <a:r>
              <a:rPr lang="en-US" sz="1600" kern="12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Date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Color in the New Template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Progress corporate PowerPoint template offers slide masters in several different colors. It is recommended that you signify each new agenda topic by switching to a new colored banner. For example, start the presentation with this </a:t>
            </a:r>
            <a:r>
              <a:rPr lang="en-US" i="1" dirty="0" smtClean="0"/>
              <a:t>bright</a:t>
            </a:r>
            <a:r>
              <a:rPr lang="en-US" dirty="0" smtClean="0"/>
              <a:t> </a:t>
            </a:r>
            <a:r>
              <a:rPr lang="en-US" i="1" dirty="0" smtClean="0"/>
              <a:t>blue</a:t>
            </a:r>
            <a:r>
              <a:rPr lang="en-US" dirty="0" smtClean="0"/>
              <a:t> master for the agenda and slides that fall under your first topic, then switch to </a:t>
            </a:r>
            <a:r>
              <a:rPr lang="en-US" i="1" dirty="0" smtClean="0"/>
              <a:t>turquoise</a:t>
            </a:r>
            <a:r>
              <a:rPr lang="en-US" dirty="0" smtClean="0"/>
              <a:t> when you introduce your second topic, </a:t>
            </a:r>
            <a:r>
              <a:rPr lang="en-US" i="1" dirty="0" smtClean="0"/>
              <a:t>orange </a:t>
            </a:r>
            <a:r>
              <a:rPr lang="en-US" dirty="0" smtClean="0"/>
              <a:t>for your third topic, </a:t>
            </a:r>
            <a:r>
              <a:rPr lang="en-US" i="1" dirty="0" smtClean="0"/>
              <a:t>lime</a:t>
            </a:r>
            <a:r>
              <a:rPr lang="en-US" dirty="0" smtClean="0"/>
              <a:t> </a:t>
            </a:r>
            <a:r>
              <a:rPr lang="en-US" i="1" dirty="0" smtClean="0"/>
              <a:t>green </a:t>
            </a:r>
            <a:r>
              <a:rPr lang="en-US" dirty="0" smtClean="0"/>
              <a:t>for your fourth, then back to </a:t>
            </a:r>
            <a:r>
              <a:rPr lang="en-US" i="1" dirty="0" smtClean="0"/>
              <a:t>bright blue </a:t>
            </a:r>
            <a:r>
              <a:rPr lang="en-US" dirty="0" smtClean="0"/>
              <a:t>again, etc. (See next slide for tips on changing colors.)</a:t>
            </a:r>
          </a:p>
          <a:p>
            <a:r>
              <a:rPr lang="en-US" dirty="0" smtClean="0"/>
              <a:t>For very short presentations, you may </a:t>
            </a:r>
            <a:r>
              <a:rPr lang="en-US" smtClean="0"/>
              <a:t>want to use </a:t>
            </a:r>
            <a:r>
              <a:rPr lang="en-US" dirty="0" smtClean="0"/>
              <a:t>only the </a:t>
            </a:r>
            <a:r>
              <a:rPr lang="en-US" i="1" dirty="0" smtClean="0"/>
              <a:t>bright</a:t>
            </a:r>
            <a:r>
              <a:rPr lang="en-US" dirty="0" smtClean="0"/>
              <a:t> </a:t>
            </a:r>
            <a:r>
              <a:rPr lang="en-US" i="1" dirty="0" smtClean="0"/>
              <a:t>blue</a:t>
            </a:r>
            <a:r>
              <a:rPr lang="en-US" dirty="0" smtClean="0"/>
              <a:t> master.</a:t>
            </a:r>
          </a:p>
          <a:p>
            <a:r>
              <a:rPr lang="en-US" dirty="0"/>
              <a:t>If you need to introduce a major new section to your presentation (e.g., a change of speaker), use any of the multi-colored </a:t>
            </a:r>
            <a:r>
              <a:rPr lang="en-US" i="1" dirty="0" smtClean="0"/>
              <a:t>divider slides </a:t>
            </a:r>
            <a:r>
              <a:rPr lang="en-US" dirty="0" smtClean="0"/>
              <a:t>found later in </a:t>
            </a:r>
            <a:r>
              <a:rPr lang="en-US" dirty="0"/>
              <a:t>this template to introduce new sections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Questions? Please open a WR with Marketing Design Services.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89563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to OpenEdge database</a:t>
            </a:r>
          </a:p>
          <a:p>
            <a:r>
              <a:rPr lang="en-US" dirty="0" smtClean="0"/>
              <a:t>Access to the OpenEdge </a:t>
            </a:r>
            <a:r>
              <a:rPr lang="en-US" dirty="0" err="1" smtClean="0"/>
              <a:t>AppServer</a:t>
            </a:r>
            <a:endParaRPr lang="en-US" dirty="0" smtClean="0"/>
          </a:p>
          <a:p>
            <a:r>
              <a:rPr lang="en-US" dirty="0" err="1" smtClean="0"/>
              <a:t>XMLHttpRequest</a:t>
            </a:r>
            <a:endParaRPr lang="en-US" dirty="0" smtClean="0"/>
          </a:p>
          <a:p>
            <a:r>
              <a:rPr lang="en-US" dirty="0" err="1" smtClean="0"/>
              <a:t>ProDataSet</a:t>
            </a:r>
            <a:endParaRPr lang="en-US" dirty="0" smtClean="0"/>
          </a:p>
          <a:p>
            <a:r>
              <a:rPr lang="en-US" dirty="0" smtClean="0"/>
              <a:t>CRUD + Invoke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Tip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91" y="1200150"/>
            <a:ext cx="2993220" cy="5383530"/>
          </a:xfrm>
        </p:spPr>
        <p:txBody>
          <a:bodyPr/>
          <a:lstStyle/>
          <a:p>
            <a:r>
              <a:rPr lang="en-US" dirty="0" smtClean="0"/>
              <a:t>To apply a different colored title bar to a slide: In the slide sorter, simply click on the slide(s) you want to change, and choose the correct slide master from the Layout menu. </a:t>
            </a:r>
          </a:p>
          <a:p>
            <a:r>
              <a:rPr lang="en-US" dirty="0" smtClean="0"/>
              <a:t>To change masters on more than one slide at a time, shift-click on multiple slides in the sorter before applying a slide master from the Layout menu. </a:t>
            </a:r>
            <a:endParaRPr lang="en-US" dirty="0"/>
          </a:p>
        </p:txBody>
      </p:sp>
      <p:pic>
        <p:nvPicPr>
          <p:cNvPr id="5" name="Picture 4" descr="Screen shot 2012-10-08 at 5.54.0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228" b="11283"/>
          <a:stretch/>
        </p:blipFill>
        <p:spPr>
          <a:xfrm>
            <a:off x="3600438" y="1520154"/>
            <a:ext cx="5543562" cy="42041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29454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82613" y="1192380"/>
            <a:ext cx="8201025" cy="461963"/>
          </a:xfrm>
          <a:prstGeom prst="rect">
            <a:avLst/>
          </a:prstGeom>
          <a:gradFill>
            <a:gsLst>
              <a:gs pos="2000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1</a:t>
            </a:r>
          </a:p>
          <a:p>
            <a:r>
              <a:rPr lang="en-US" dirty="0" smtClean="0"/>
              <a:t>Topic 2</a:t>
            </a:r>
          </a:p>
          <a:p>
            <a:r>
              <a:rPr lang="en-US" dirty="0" smtClean="0"/>
              <a:t>Topic 3</a:t>
            </a:r>
          </a:p>
          <a:p>
            <a:r>
              <a:rPr lang="en-US" dirty="0" smtClean="0"/>
              <a:t>Topic 4</a:t>
            </a:r>
          </a:p>
        </p:txBody>
      </p:sp>
    </p:spTree>
    <p:extLst>
      <p:ext uri="{BB962C8B-B14F-4D97-AF65-F5344CB8AC3E}">
        <p14:creationId xmlns="" xmlns:p14="http://schemas.microsoft.com/office/powerpoint/2010/main" val="20263858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Slide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goes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57192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82613" y="1720090"/>
            <a:ext cx="8201025" cy="461963"/>
          </a:xfrm>
          <a:prstGeom prst="rect">
            <a:avLst/>
          </a:prstGeom>
          <a:gradFill>
            <a:gsLst>
              <a:gs pos="2000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Topic 1</a:t>
            </a:r>
          </a:p>
          <a:p>
            <a:r>
              <a:rPr lang="en-US" dirty="0"/>
              <a:t>Topic 2</a:t>
            </a:r>
          </a:p>
          <a:p>
            <a:r>
              <a:rPr lang="en-US" dirty="0" smtClean="0"/>
              <a:t>Topic </a:t>
            </a:r>
            <a:r>
              <a:rPr lang="en-US" dirty="0"/>
              <a:t>3</a:t>
            </a:r>
          </a:p>
          <a:p>
            <a:r>
              <a:rPr lang="en-US" dirty="0"/>
              <a:t>Topic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31025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Slide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goes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69738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82613" y="2264473"/>
            <a:ext cx="8201025" cy="461963"/>
          </a:xfrm>
          <a:prstGeom prst="rect">
            <a:avLst/>
          </a:prstGeom>
          <a:gradFill>
            <a:gsLst>
              <a:gs pos="2000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Topic 1</a:t>
            </a:r>
          </a:p>
          <a:p>
            <a:r>
              <a:rPr lang="en-US" dirty="0"/>
              <a:t>Topic 2</a:t>
            </a:r>
          </a:p>
          <a:p>
            <a:r>
              <a:rPr lang="en-US" dirty="0" smtClean="0"/>
              <a:t>Topic </a:t>
            </a:r>
            <a:r>
              <a:rPr lang="en-US" dirty="0"/>
              <a:t>3</a:t>
            </a:r>
          </a:p>
          <a:p>
            <a:r>
              <a:rPr lang="en-US" dirty="0"/>
              <a:t>Topic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46686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Slide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goes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94213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82613" y="2797657"/>
            <a:ext cx="8201025" cy="461963"/>
          </a:xfrm>
          <a:prstGeom prst="rect">
            <a:avLst/>
          </a:prstGeom>
          <a:gradFill>
            <a:gsLst>
              <a:gs pos="2000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Topic 1</a:t>
            </a:r>
          </a:p>
          <a:p>
            <a:r>
              <a:rPr lang="en-US" dirty="0"/>
              <a:t>Topic 2</a:t>
            </a:r>
          </a:p>
          <a:p>
            <a:r>
              <a:rPr lang="en-US" dirty="0" smtClean="0"/>
              <a:t>Topic </a:t>
            </a:r>
            <a:r>
              <a:rPr lang="en-US" dirty="0"/>
              <a:t>3</a:t>
            </a:r>
          </a:p>
          <a:p>
            <a:r>
              <a:rPr lang="en-US" dirty="0"/>
              <a:t>Topic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40603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Slide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goes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63003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Dividers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73100" y="2913458"/>
            <a:ext cx="7893050" cy="723098"/>
          </a:xfrm>
        </p:spPr>
        <p:txBody>
          <a:bodyPr/>
          <a:lstStyle/>
          <a:p>
            <a:r>
              <a:rPr lang="en-US" sz="2000" dirty="0" smtClean="0"/>
              <a:t>If you need to introduce a major new section to your presentation (e.g., a change of speaker), use any of these multi-colored divider title slides to introduce new sections.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5707824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552" y="395288"/>
            <a:ext cx="6856413" cy="403225"/>
          </a:xfrm>
        </p:spPr>
        <p:txBody>
          <a:bodyPr/>
          <a:lstStyle/>
          <a:p>
            <a:r>
              <a:rPr lang="en-US" dirty="0" smtClean="0"/>
              <a:t>Runtime Architecture for OE Mobile</a:t>
            </a:r>
            <a:endParaRPr lang="en-US" dirty="0"/>
          </a:p>
        </p:txBody>
      </p:sp>
      <p:grpSp>
        <p:nvGrpSpPr>
          <p:cNvPr id="3" name="Group 24"/>
          <p:cNvGrpSpPr/>
          <p:nvPr/>
        </p:nvGrpSpPr>
        <p:grpSpPr>
          <a:xfrm>
            <a:off x="1333500" y="1209675"/>
            <a:ext cx="6438900" cy="4666589"/>
            <a:chOff x="1333500" y="1209675"/>
            <a:chExt cx="6438900" cy="4666589"/>
          </a:xfrm>
        </p:grpSpPr>
        <p:grpSp>
          <p:nvGrpSpPr>
            <p:cNvPr id="4" name="Group 4"/>
            <p:cNvGrpSpPr/>
            <p:nvPr/>
          </p:nvGrpSpPr>
          <p:grpSpPr>
            <a:xfrm>
              <a:off x="1333500" y="1209675"/>
              <a:ext cx="6438900" cy="4666589"/>
              <a:chOff x="1333500" y="1209675"/>
              <a:chExt cx="6438900" cy="4666589"/>
            </a:xfrm>
          </p:grpSpPr>
          <p:pic>
            <p:nvPicPr>
              <p:cNvPr id="6" name="Picture 5" descr="modernapp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333500" y="1209675"/>
                <a:ext cx="6438900" cy="4657725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447800" y="4637782"/>
                <a:ext cx="1143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i="0" dirty="0" smtClean="0">
                    <a:solidFill>
                      <a:srgbClr val="000000"/>
                    </a:solidFill>
                  </a:rPr>
                  <a:t>Client-side</a:t>
                </a:r>
              </a:p>
              <a:p>
                <a:pPr algn="ctr"/>
                <a:endParaRPr lang="en-US" sz="1200" dirty="0" smtClean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</a:rPr>
                  <a:t>App resides on device</a:t>
                </a:r>
                <a:endParaRPr lang="en-US" sz="2000" i="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lowchart: Magnetic Disk 10"/>
              <p:cNvSpPr/>
              <p:nvPr/>
            </p:nvSpPr>
            <p:spPr bwMode="auto">
              <a:xfrm>
                <a:off x="6858000" y="3962400"/>
                <a:ext cx="707245" cy="611386"/>
              </a:xfrm>
              <a:prstGeom prst="flowChartMagneticDisk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Pct val="130000"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OE </a:t>
                </a:r>
                <a:r>
                  <a:rPr kumimoji="0" lang="en-US" sz="12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DB</a:t>
                </a:r>
                <a:endPara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2" name="Straight Connector 11"/>
              <p:cNvCxnSpPr>
                <a:endCxn id="11" idx="1"/>
              </p:cNvCxnSpPr>
              <p:nvPr/>
            </p:nvCxnSpPr>
            <p:spPr bwMode="auto">
              <a:xfrm rot="5400000">
                <a:off x="7149716" y="3807324"/>
                <a:ext cx="216984" cy="93169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4" name="Flowchart: Document 13"/>
              <p:cNvSpPr/>
              <p:nvPr/>
            </p:nvSpPr>
            <p:spPr bwMode="auto">
              <a:xfrm>
                <a:off x="5638800" y="3200400"/>
                <a:ext cx="595035" cy="382191"/>
              </a:xfrm>
              <a:prstGeom prst="flowChartDocumen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Pct val="130000"/>
                  <a:buFontTx/>
                  <a:buNone/>
                  <a:tabLst/>
                </a:pPr>
                <a:r>
                  <a:rPr kumimoji="0" lang="en-US" sz="14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*.</a:t>
                </a:r>
                <a:r>
                  <a:rPr kumimoji="0" lang="en-US" sz="12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html</a:t>
                </a:r>
                <a:endParaRPr kumimoji="0" lang="en-US" sz="1400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Flowchart: Document 14"/>
              <p:cNvSpPr/>
              <p:nvPr/>
            </p:nvSpPr>
            <p:spPr bwMode="auto">
              <a:xfrm>
                <a:off x="5105400" y="3200400"/>
                <a:ext cx="457200" cy="382191"/>
              </a:xfrm>
              <a:prstGeom prst="flowChartDocumen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Pct val="130000"/>
                  <a:buFontTx/>
                  <a:buNone/>
                  <a:tabLst/>
                </a:pPr>
                <a:r>
                  <a:rPr kumimoji="0" lang="en-US" sz="14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*.</a:t>
                </a:r>
                <a:r>
                  <a:rPr kumimoji="0" lang="en-US" sz="1200" b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js</a:t>
                </a:r>
                <a:endParaRPr kumimoji="0" lang="en-US" sz="1400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667000" y="2743200"/>
                <a:ext cx="2514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</a:rPr>
                  <a:t>I</a:t>
                </a:r>
                <a:r>
                  <a:rPr lang="en-US" sz="1200" i="0" dirty="0" smtClean="0">
                    <a:solidFill>
                      <a:srgbClr val="000000"/>
                    </a:solidFill>
                  </a:rPr>
                  <a:t>nternet</a:t>
                </a:r>
                <a:endParaRPr lang="en-US" sz="1600" i="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97185" y="4983712"/>
                <a:ext cx="2514600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0" dirty="0" smtClean="0">
                    <a:solidFill>
                      <a:srgbClr val="000000"/>
                    </a:solidFill>
                  </a:rPr>
                  <a:t>Server-side</a:t>
                </a:r>
              </a:p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</a:rPr>
                  <a:t>n-tier architecture with</a:t>
                </a:r>
              </a:p>
              <a:p>
                <a:pPr algn="ctr"/>
                <a:r>
                  <a:rPr lang="en-US" sz="1200" i="0" dirty="0" smtClean="0">
                    <a:solidFill>
                      <a:srgbClr val="000000"/>
                    </a:solidFill>
                  </a:rPr>
                  <a:t>Business Logic and data</a:t>
                </a:r>
                <a:endParaRPr lang="en-US" sz="2000" i="0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743200" y="2209800"/>
              <a:ext cx="2514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HTTP (REST / JSON)</a:t>
              </a:r>
              <a:endParaRPr lang="en-US" sz="1600" i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6553200" y="3352800"/>
            <a:ext cx="1066800" cy="1752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/>
          <a:lstStyle/>
          <a:p>
            <a:pPr algn="ctr"/>
            <a:r>
              <a:rPr lang="en-US" sz="1400" i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Business Entity</a:t>
            </a:r>
            <a:endParaRPr lang="en-US" sz="1400" i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Left-Right Arrow 25"/>
          <p:cNvSpPr/>
          <p:nvPr/>
        </p:nvSpPr>
        <p:spPr bwMode="auto">
          <a:xfrm>
            <a:off x="5562600" y="3886200"/>
            <a:ext cx="1296642" cy="228600"/>
          </a:xfrm>
          <a:prstGeom prst="left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endParaRPr lang="en-US" smtClean="0"/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5105401" y="3733800"/>
            <a:ext cx="1142999" cy="609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JSDO-BE Mapping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1447800" y="3657600"/>
            <a:ext cx="1143001" cy="99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JSDO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Left-Right Arrow 28"/>
          <p:cNvSpPr/>
          <p:nvPr/>
        </p:nvSpPr>
        <p:spPr bwMode="auto">
          <a:xfrm>
            <a:off x="2590800" y="3962400"/>
            <a:ext cx="2462017" cy="152400"/>
          </a:xfrm>
          <a:prstGeom prst="left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962400"/>
            <a:ext cx="69342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419600"/>
            <a:ext cx="762000" cy="55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Flowchart: Document 31"/>
          <p:cNvSpPr/>
          <p:nvPr/>
        </p:nvSpPr>
        <p:spPr bwMode="auto">
          <a:xfrm>
            <a:off x="6858000" y="3886200"/>
            <a:ext cx="478617" cy="331473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Flowchart: Document 32"/>
          <p:cNvSpPr/>
          <p:nvPr/>
        </p:nvSpPr>
        <p:spPr bwMode="auto">
          <a:xfrm>
            <a:off x="6934200" y="3962400"/>
            <a:ext cx="478617" cy="331473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Flowchart: Document 33"/>
          <p:cNvSpPr/>
          <p:nvPr/>
        </p:nvSpPr>
        <p:spPr bwMode="auto">
          <a:xfrm>
            <a:off x="7019297" y="4038600"/>
            <a:ext cx="448303" cy="304800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30000"/>
              <a:buFontTx/>
              <a:buNone/>
              <a:tabLst/>
            </a:pPr>
            <a:r>
              <a:rPr kumimoji="0" lang="en-US" sz="1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ABL</a:t>
            </a:r>
            <a:endParaRPr kumimoji="0" lang="en-US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Color Palettes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use in boxes and shapes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042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</a:t>
            </a:r>
            <a:r>
              <a:rPr lang="en-US" dirty="0" smtClean="0"/>
              <a:t>Palette: Solids</a:t>
            </a:r>
            <a:endParaRPr lang="en-US" dirty="0"/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2617191" y="1914808"/>
            <a:ext cx="1797050" cy="1736725"/>
          </a:xfrm>
          <a:prstGeom prst="roundRect">
            <a:avLst>
              <a:gd name="adj" fmla="val 8326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2608138" y="3882852"/>
            <a:ext cx="1797050" cy="1736725"/>
          </a:xfrm>
          <a:prstGeom prst="roundRect">
            <a:avLst>
              <a:gd name="adj" fmla="val 8326"/>
            </a:avLst>
          </a:prstGeom>
          <a:solidFill>
            <a:srgbClr val="FF82D4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629072" y="1914808"/>
            <a:ext cx="1797050" cy="1736725"/>
          </a:xfrm>
          <a:prstGeom prst="roundRect">
            <a:avLst>
              <a:gd name="adj" fmla="val 8326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4620019" y="3882852"/>
            <a:ext cx="1797050" cy="1736725"/>
          </a:xfrm>
          <a:prstGeom prst="roundRect">
            <a:avLst>
              <a:gd name="adj" fmla="val 8326"/>
            </a:avLst>
          </a:prstGeom>
          <a:solidFill>
            <a:srgbClr val="FFD24F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6640953" y="1914808"/>
            <a:ext cx="1797050" cy="1736725"/>
          </a:xfrm>
          <a:prstGeom prst="roundRect">
            <a:avLst>
              <a:gd name="adj" fmla="val 8326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6631900" y="3855692"/>
            <a:ext cx="1797050" cy="1736725"/>
          </a:xfrm>
          <a:prstGeom prst="roundRect">
            <a:avLst>
              <a:gd name="adj" fmla="val 8326"/>
            </a:avLst>
          </a:prstGeom>
          <a:solidFill>
            <a:srgbClr val="A21636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33123" name="AutoShape 3"/>
          <p:cNvSpPr>
            <a:spLocks noChangeArrowheads="1"/>
          </p:cNvSpPr>
          <p:nvPr/>
        </p:nvSpPr>
        <p:spPr bwMode="auto">
          <a:xfrm>
            <a:off x="605310" y="1914808"/>
            <a:ext cx="1797050" cy="1736725"/>
          </a:xfrm>
          <a:prstGeom prst="roundRect">
            <a:avLst>
              <a:gd name="adj" fmla="val 8326"/>
            </a:avLst>
          </a:prstGeom>
          <a:solidFill>
            <a:schemeClr val="accent1"/>
          </a:solidFill>
          <a:ln w="9525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596257" y="3882852"/>
            <a:ext cx="1797050" cy="1736725"/>
          </a:xfrm>
          <a:prstGeom prst="roundRect">
            <a:avLst>
              <a:gd name="adj" fmla="val 8326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1263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</a:t>
            </a:r>
            <a:r>
              <a:rPr lang="en-US" dirty="0" smtClean="0"/>
              <a:t>Palette: Gradients</a:t>
            </a:r>
            <a:endParaRPr lang="en-US" dirty="0"/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617191" y="1914808"/>
            <a:ext cx="1797050" cy="1736725"/>
          </a:xfrm>
          <a:prstGeom prst="roundRect">
            <a:avLst>
              <a:gd name="adj" fmla="val 832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2608138" y="3882852"/>
            <a:ext cx="1797050" cy="1736725"/>
          </a:xfrm>
          <a:prstGeom prst="roundRect">
            <a:avLst>
              <a:gd name="adj" fmla="val 8326"/>
            </a:avLst>
          </a:prstGeom>
          <a:gradFill flip="none" rotWithShape="1">
            <a:gsLst>
              <a:gs pos="0">
                <a:srgbClr val="FF82D4">
                  <a:shade val="30000"/>
                  <a:satMod val="115000"/>
                </a:srgbClr>
              </a:gs>
              <a:gs pos="50000">
                <a:srgbClr val="FF82D4">
                  <a:shade val="67500"/>
                  <a:satMod val="115000"/>
                </a:srgbClr>
              </a:gs>
              <a:gs pos="100000">
                <a:srgbClr val="FF82D4">
                  <a:shade val="100000"/>
                  <a:satMod val="115000"/>
                </a:srgbClr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4629072" y="1914808"/>
            <a:ext cx="1797050" cy="1736725"/>
          </a:xfrm>
          <a:prstGeom prst="roundRect">
            <a:avLst>
              <a:gd name="adj" fmla="val 8326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620019" y="3882852"/>
            <a:ext cx="1797050" cy="1736725"/>
          </a:xfrm>
          <a:prstGeom prst="roundRect">
            <a:avLst>
              <a:gd name="adj" fmla="val 8326"/>
            </a:avLst>
          </a:prstGeom>
          <a:gradFill flip="none" rotWithShape="1">
            <a:gsLst>
              <a:gs pos="0">
                <a:srgbClr val="FFD24F">
                  <a:shade val="30000"/>
                  <a:satMod val="115000"/>
                </a:srgbClr>
              </a:gs>
              <a:gs pos="50000">
                <a:srgbClr val="FFD24F">
                  <a:shade val="67500"/>
                  <a:satMod val="115000"/>
                </a:srgbClr>
              </a:gs>
              <a:gs pos="100000">
                <a:srgbClr val="FFD24F">
                  <a:shade val="100000"/>
                  <a:satMod val="115000"/>
                </a:srgbClr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6640953" y="1914808"/>
            <a:ext cx="1797050" cy="1736725"/>
          </a:xfrm>
          <a:prstGeom prst="roundRect">
            <a:avLst>
              <a:gd name="adj" fmla="val 8326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6631900" y="3855692"/>
            <a:ext cx="1797050" cy="1736725"/>
          </a:xfrm>
          <a:prstGeom prst="roundRect">
            <a:avLst>
              <a:gd name="adj" fmla="val 8326"/>
            </a:avLst>
          </a:prstGeom>
          <a:gradFill flip="none" rotWithShape="1">
            <a:gsLst>
              <a:gs pos="0">
                <a:srgbClr val="A21636">
                  <a:shade val="30000"/>
                  <a:satMod val="115000"/>
                </a:srgbClr>
              </a:gs>
              <a:gs pos="50000">
                <a:srgbClr val="A21636">
                  <a:shade val="67500"/>
                  <a:satMod val="115000"/>
                </a:srgbClr>
              </a:gs>
              <a:gs pos="100000">
                <a:srgbClr val="A21636">
                  <a:shade val="100000"/>
                  <a:satMod val="115000"/>
                </a:srgbClr>
              </a:gs>
            </a:gsLst>
            <a:lin ang="16200000" scaled="0"/>
            <a:tileRect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auto">
          <a:xfrm>
            <a:off x="605310" y="1914808"/>
            <a:ext cx="1797050" cy="1736725"/>
          </a:xfrm>
          <a:prstGeom prst="roundRect">
            <a:avLst>
              <a:gd name="adj" fmla="val 8326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5" name="AutoShape 3"/>
          <p:cNvSpPr>
            <a:spLocks noChangeArrowheads="1"/>
          </p:cNvSpPr>
          <p:nvPr/>
        </p:nvSpPr>
        <p:spPr bwMode="auto">
          <a:xfrm>
            <a:off x="596257" y="3882852"/>
            <a:ext cx="1797050" cy="1736725"/>
          </a:xfrm>
          <a:prstGeom prst="roundRect">
            <a:avLst>
              <a:gd name="adj" fmla="val 8326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76533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Slides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Samples of graphical lists, tables, etc.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85645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24082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Graphics - Text Boxes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68438" y="1989138"/>
            <a:ext cx="731837" cy="914400"/>
          </a:xfrm>
          <a:prstGeom prst="roundRect">
            <a:avLst>
              <a:gd name="adj" fmla="val 10880"/>
            </a:avLst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400" kern="1200" dirty="0">
                <a:solidFill>
                  <a:srgbClr val="FFFFFF"/>
                </a:solidFill>
                <a:latin typeface="Arial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239963" y="1989138"/>
            <a:ext cx="5435600" cy="914400"/>
          </a:xfrm>
          <a:prstGeom prst="roundRect">
            <a:avLst>
              <a:gd name="adj" fmla="val 10880"/>
            </a:avLst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0488"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000" kern="1200" dirty="0">
                <a:solidFill>
                  <a:srgbClr val="000000"/>
                </a:solidFill>
                <a:latin typeface="Arial"/>
                <a:ea typeface="ＭＳ Ｐゴシック" charset="-128"/>
                <a:cs typeface="+mn-cs"/>
              </a:rPr>
              <a:t>Sample text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239963" y="2935288"/>
            <a:ext cx="5435600" cy="914400"/>
          </a:xfrm>
          <a:prstGeom prst="roundRect">
            <a:avLst>
              <a:gd name="adj" fmla="val 10880"/>
            </a:avLst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0488"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000" kern="1200" dirty="0">
                <a:solidFill>
                  <a:srgbClr val="000000"/>
                </a:solidFill>
                <a:latin typeface="Arial"/>
                <a:ea typeface="ＭＳ Ｐゴシック" charset="-128"/>
                <a:cs typeface="+mn-cs"/>
              </a:rPr>
              <a:t>Sample text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239963" y="3892550"/>
            <a:ext cx="5435600" cy="914400"/>
          </a:xfrm>
          <a:prstGeom prst="roundRect">
            <a:avLst>
              <a:gd name="adj" fmla="val 10880"/>
            </a:avLst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0488"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000" kern="1200" dirty="0">
                <a:solidFill>
                  <a:srgbClr val="000000"/>
                </a:solidFill>
                <a:latin typeface="Arial"/>
                <a:ea typeface="ＭＳ Ｐゴシック" charset="-128"/>
                <a:cs typeface="+mn-cs"/>
              </a:rPr>
              <a:t>Sample text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239963" y="4843463"/>
            <a:ext cx="5435600" cy="914400"/>
          </a:xfrm>
          <a:prstGeom prst="roundRect">
            <a:avLst>
              <a:gd name="adj" fmla="val 10880"/>
            </a:avLst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90488"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000" kern="1200" dirty="0">
                <a:solidFill>
                  <a:srgbClr val="000000"/>
                </a:solidFill>
                <a:latin typeface="Arial"/>
                <a:ea typeface="ＭＳ Ｐゴシック" charset="-128"/>
                <a:cs typeface="+mn-cs"/>
              </a:rPr>
              <a:t>Sample text</a:t>
            </a:r>
          </a:p>
        </p:txBody>
      </p:sp>
      <p:sp>
        <p:nvSpPr>
          <p:cNvPr id="2" name="Rounded Rectangle 7"/>
          <p:cNvSpPr/>
          <p:nvPr/>
        </p:nvSpPr>
        <p:spPr>
          <a:xfrm>
            <a:off x="1468438" y="2935288"/>
            <a:ext cx="731837" cy="914400"/>
          </a:xfrm>
          <a:prstGeom prst="roundRect">
            <a:avLst>
              <a:gd name="adj" fmla="val 10880"/>
            </a:avLst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400" kern="1200" dirty="0">
                <a:solidFill>
                  <a:srgbClr val="FFFFFF"/>
                </a:solidFill>
                <a:latin typeface="Arial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3" name="Rounded Rectangle 7"/>
          <p:cNvSpPr/>
          <p:nvPr/>
        </p:nvSpPr>
        <p:spPr>
          <a:xfrm>
            <a:off x="1468438" y="3892550"/>
            <a:ext cx="731837" cy="914400"/>
          </a:xfrm>
          <a:prstGeom prst="roundRect">
            <a:avLst>
              <a:gd name="adj" fmla="val 10880"/>
            </a:avLst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400" kern="1200" dirty="0">
                <a:solidFill>
                  <a:srgbClr val="FFFFFF"/>
                </a:solidFill>
                <a:latin typeface="Arial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4" name="Rounded Rectangle 7"/>
          <p:cNvSpPr/>
          <p:nvPr/>
        </p:nvSpPr>
        <p:spPr>
          <a:xfrm>
            <a:off x="1468438" y="4843463"/>
            <a:ext cx="731837" cy="914400"/>
          </a:xfrm>
          <a:prstGeom prst="roundRect">
            <a:avLst>
              <a:gd name="adj" fmla="val 10880"/>
            </a:avLst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rtl="0" fontAlgn="base">
              <a:spcBef>
                <a:spcPct val="50000"/>
              </a:spcBef>
              <a:spcAft>
                <a:spcPct val="0"/>
              </a:spcAft>
              <a:buSzPct val="130000"/>
              <a:defRPr/>
            </a:pPr>
            <a:r>
              <a:rPr lang="en-US" sz="2400" kern="1200" dirty="0">
                <a:solidFill>
                  <a:srgbClr val="FFFFFF"/>
                </a:solidFill>
                <a:latin typeface="Arial"/>
                <a:ea typeface="ＭＳ Ｐゴシック" charset="-128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="" xmlns:p14="http://schemas.microsoft.com/office/powerpoint/2010/main" val="1197921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Table</a:t>
            </a:r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24181913"/>
              </p:ext>
            </p:extLst>
          </p:nvPr>
        </p:nvGraphicFramePr>
        <p:xfrm>
          <a:off x="673100" y="1373188"/>
          <a:ext cx="7733289" cy="342900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866644"/>
                <a:gridCol w="3866645"/>
              </a:tblGrid>
              <a:tr h="492125">
                <a:tc>
                  <a:txBody>
                    <a:bodyPr/>
                    <a:lstStyle/>
                    <a:p>
                      <a:pPr marL="90488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Title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Title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20688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20688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  <a:tc>
                  <a:txBody>
                    <a:bodyPr/>
                    <a:lstStyle/>
                    <a:p>
                      <a:pPr marL="9048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 text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PGothic"/>
                        <a:cs typeface="MS PGothic"/>
                      </a:endParaRPr>
                    </a:p>
                  </a:txBody>
                  <a:tcPr marL="88976" marR="88976" anchor="ctr" horzOverflow="overflow"/>
                </a:tc>
              </a:tr>
            </a:tbl>
          </a:graphicData>
        </a:graphic>
      </p:graphicFrame>
      <p:sp>
        <p:nvSpPr>
          <p:cNvPr id="17442" name="Text Box 38"/>
          <p:cNvSpPr txBox="1">
            <a:spLocks noChangeArrowheads="1"/>
          </p:cNvSpPr>
          <p:nvPr/>
        </p:nvSpPr>
        <p:spPr bwMode="auto">
          <a:xfrm>
            <a:off x="673100" y="5813425"/>
            <a:ext cx="7844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Note that other colors from the Progress palette may also be used in tables.</a:t>
            </a:r>
          </a:p>
        </p:txBody>
      </p:sp>
    </p:spTree>
    <p:extLst>
      <p:ext uri="{BB962C8B-B14F-4D97-AF65-F5344CB8AC3E}">
        <p14:creationId xmlns="" xmlns:p14="http://schemas.microsoft.com/office/powerpoint/2010/main" val="1672234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Table</a:t>
            </a:r>
          </a:p>
        </p:txBody>
      </p:sp>
      <p:graphicFrame>
        <p:nvGraphicFramePr>
          <p:cNvPr id="13316" name="Group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0679120"/>
              </p:ext>
            </p:extLst>
          </p:nvPr>
        </p:nvGraphicFramePr>
        <p:xfrm>
          <a:off x="385871" y="1373188"/>
          <a:ext cx="8432661" cy="431355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05444"/>
                <a:gridCol w="703561"/>
                <a:gridCol w="701882"/>
                <a:gridCol w="703562"/>
                <a:gridCol w="701882"/>
                <a:gridCol w="703561"/>
                <a:gridCol w="701882"/>
                <a:gridCol w="703562"/>
                <a:gridCol w="701882"/>
                <a:gridCol w="703561"/>
                <a:gridCol w="70188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F97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Heading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Data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anchorCtr="1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3932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Chart - Bar Chart  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582613" y="1047750"/>
          <a:ext cx="8091830" cy="5216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4577663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 Logos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Corporate and product logos for </a:t>
            </a:r>
            <a:r>
              <a:rPr lang="en-US" sz="2000" dirty="0"/>
              <a:t>use in Progress Software </a:t>
            </a:r>
            <a:r>
              <a:rPr lang="en-US" sz="2000" dirty="0" smtClean="0"/>
              <a:t>presentations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0741190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/>
          <p:nvPr/>
        </p:nvGrpSpPr>
        <p:grpSpPr>
          <a:xfrm>
            <a:off x="1696705" y="983924"/>
            <a:ext cx="1335405" cy="1948120"/>
            <a:chOff x="228600" y="990600"/>
            <a:chExt cx="1335405" cy="1948120"/>
          </a:xfrm>
        </p:grpSpPr>
        <p:pic>
          <p:nvPicPr>
            <p:cNvPr id="21" name="Picture 2" descr="http://static.arstechnica.com/ipad/apple_ipad_3g.jpg"/>
            <p:cNvPicPr>
              <a:picLocks noChangeAspect="1" noChangeArrowheads="1"/>
            </p:cNvPicPr>
            <p:nvPr/>
          </p:nvPicPr>
          <p:blipFill>
            <a:blip r:embed="rId3" cstate="print"/>
            <a:srcRect l="4965" r="55191"/>
            <a:stretch>
              <a:fillRect/>
            </a:stretch>
          </p:blipFill>
          <p:spPr bwMode="auto">
            <a:xfrm>
              <a:off x="228600" y="990600"/>
              <a:ext cx="1335405" cy="1948120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304800" y="1752600"/>
              <a:ext cx="1143000" cy="40011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0000"/>
                  </a:solidFill>
                </a:rPr>
                <a:t>App</a:t>
              </a:r>
              <a:endParaRPr lang="en-US" sz="2000" i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4800" y="2165838"/>
              <a:ext cx="1143000" cy="40011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0" dirty="0" smtClean="0">
                  <a:solidFill>
                    <a:srgbClr val="000000"/>
                  </a:solidFill>
                </a:rPr>
                <a:t>JSDO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of Mobile Apps</a:t>
            </a:r>
            <a:endParaRPr lang="en-US" dirty="0"/>
          </a:p>
        </p:txBody>
      </p:sp>
      <p:grpSp>
        <p:nvGrpSpPr>
          <p:cNvPr id="3" name="Group 37"/>
          <p:cNvGrpSpPr/>
          <p:nvPr/>
        </p:nvGrpSpPr>
        <p:grpSpPr>
          <a:xfrm>
            <a:off x="1297607" y="2939061"/>
            <a:ext cx="2133600" cy="791427"/>
            <a:chOff x="2819400" y="2123283"/>
            <a:chExt cx="2133600" cy="791427"/>
          </a:xfrm>
        </p:grpSpPr>
        <p:sp>
          <p:nvSpPr>
            <p:cNvPr id="10" name="TextBox 9"/>
            <p:cNvSpPr txBox="1"/>
            <p:nvPr/>
          </p:nvSpPr>
          <p:spPr>
            <a:xfrm>
              <a:off x="2819400" y="2123283"/>
              <a:ext cx="2133600" cy="40011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0" dirty="0" smtClean="0">
                  <a:solidFill>
                    <a:srgbClr val="000000"/>
                  </a:solidFill>
                </a:rPr>
                <a:t>Web Server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19400" y="2514600"/>
              <a:ext cx="2133600" cy="40011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0" dirty="0" smtClean="0">
                  <a:solidFill>
                    <a:srgbClr val="000000"/>
                  </a:solidFill>
                </a:rPr>
                <a:t>REST Adapter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94812" y="4111488"/>
            <a:ext cx="1143000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i="0" dirty="0" smtClean="0">
                <a:solidFill>
                  <a:srgbClr val="000000"/>
                </a:solidFill>
              </a:rPr>
              <a:t>App Server</a:t>
            </a:r>
          </a:p>
        </p:txBody>
      </p:sp>
      <p:cxnSp>
        <p:nvCxnSpPr>
          <p:cNvPr id="20" name="Elbow Connector 19"/>
          <p:cNvCxnSpPr>
            <a:stCxn id="12" idx="2"/>
            <a:endCxn id="14" idx="0"/>
          </p:cNvCxnSpPr>
          <p:nvPr/>
        </p:nvCxnSpPr>
        <p:spPr bwMode="auto">
          <a:xfrm rot="16200000" flipH="1">
            <a:off x="2174859" y="3920035"/>
            <a:ext cx="381000" cy="190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3" name="Elbow Connector 22"/>
          <p:cNvCxnSpPr>
            <a:stCxn id="14" idx="2"/>
            <a:endCxn id="17" idx="1"/>
          </p:cNvCxnSpPr>
          <p:nvPr/>
        </p:nvCxnSpPr>
        <p:spPr bwMode="auto">
          <a:xfrm rot="16200000" flipH="1">
            <a:off x="2159799" y="5025887"/>
            <a:ext cx="413028" cy="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4724400" y="3019961"/>
            <a:ext cx="3886200" cy="13388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800" i="0" u="sng" dirty="0" smtClean="0">
                <a:solidFill>
                  <a:srgbClr val="000000"/>
                </a:solidFill>
              </a:rPr>
              <a:t>JSDO- JavaScript Data Object</a:t>
            </a:r>
          </a:p>
          <a:p>
            <a:r>
              <a:rPr lang="en-US" sz="1800" dirty="0" smtClean="0"/>
              <a:t>Provides access to OpenEdge data available via the AppServer REST Adapter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en-US" sz="1800" dirty="0" smtClean="0"/>
          </a:p>
        </p:txBody>
      </p:sp>
      <p:sp>
        <p:nvSpPr>
          <p:cNvPr id="58" name="TextBox 57"/>
          <p:cNvSpPr txBox="1"/>
          <p:nvPr/>
        </p:nvSpPr>
        <p:spPr>
          <a:xfrm>
            <a:off x="4724400" y="1066800"/>
            <a:ext cx="3886200" cy="161582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800" i="0" u="sng" dirty="0" smtClean="0">
                <a:solidFill>
                  <a:srgbClr val="000000"/>
                </a:solidFill>
              </a:rPr>
              <a:t>Mobile Application</a:t>
            </a:r>
          </a:p>
          <a:p>
            <a:r>
              <a:rPr lang="en-US" sz="1800" dirty="0" smtClean="0"/>
              <a:t>Based on HTML5 (HTML5, CSS, JavaScript) and can be run in a web browser, as a web app or as a native app.</a:t>
            </a:r>
            <a:endParaRPr lang="en-US" sz="1800" i="0" dirty="0" smtClean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24400" y="4648200"/>
            <a:ext cx="3886200" cy="163121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800" i="0" u="sng" dirty="0" smtClean="0">
                <a:solidFill>
                  <a:srgbClr val="000000"/>
                </a:solidFill>
              </a:rPr>
              <a:t>REST Adapter</a:t>
            </a:r>
          </a:p>
          <a:p>
            <a:r>
              <a:rPr lang="en-US" sz="1800" dirty="0" smtClean="0"/>
              <a:t>Allows execution of business logic on an AppServer via HTTP (internet) calls, which in turn could access the DB.</a:t>
            </a:r>
          </a:p>
        </p:txBody>
      </p:sp>
      <p:grpSp>
        <p:nvGrpSpPr>
          <p:cNvPr id="5" name="Group 60"/>
          <p:cNvGrpSpPr/>
          <p:nvPr/>
        </p:nvGrpSpPr>
        <p:grpSpPr>
          <a:xfrm>
            <a:off x="1217264" y="5232402"/>
            <a:ext cx="2298096" cy="1304340"/>
            <a:chOff x="1728216" y="5334000"/>
            <a:chExt cx="1295400" cy="1304340"/>
          </a:xfrm>
        </p:grpSpPr>
        <p:sp>
          <p:nvSpPr>
            <p:cNvPr id="17" name="Flowchart: Magnetic Disk 16"/>
            <p:cNvSpPr/>
            <p:nvPr/>
          </p:nvSpPr>
          <p:spPr bwMode="auto">
            <a:xfrm>
              <a:off x="1804417" y="5334000"/>
              <a:ext cx="1143000" cy="1280160"/>
            </a:xfrm>
            <a:prstGeom prst="flowChartMagneticDisk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728216" y="5758099"/>
              <a:ext cx="1295400" cy="8802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i="0" dirty="0" smtClean="0">
                  <a:solidFill>
                    <a:srgbClr val="000000"/>
                  </a:solidFill>
                </a:rPr>
                <a:t>OpenEdge</a:t>
              </a:r>
            </a:p>
            <a:p>
              <a:pPr algn="ctr">
                <a:lnSpc>
                  <a:spcPct val="80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DB</a:t>
              </a:r>
              <a:endParaRPr lang="en-US" i="0" dirty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39" name="Elbow Connector 38"/>
          <p:cNvCxnSpPr>
            <a:stCxn id="22" idx="1"/>
            <a:endCxn id="10" idx="1"/>
          </p:cNvCxnSpPr>
          <p:nvPr/>
        </p:nvCxnSpPr>
        <p:spPr bwMode="auto">
          <a:xfrm rot="10800000" flipV="1">
            <a:off x="1297607" y="1945978"/>
            <a:ext cx="475298" cy="1193137"/>
          </a:xfrm>
          <a:prstGeom prst="bentConnector3">
            <a:avLst>
              <a:gd name="adj1" fmla="val 148096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Elbow Connector 18"/>
          <p:cNvCxnSpPr>
            <a:stCxn id="22" idx="3"/>
            <a:endCxn id="10" idx="3"/>
          </p:cNvCxnSpPr>
          <p:nvPr/>
        </p:nvCxnSpPr>
        <p:spPr bwMode="auto">
          <a:xfrm>
            <a:off x="2915905" y="1945979"/>
            <a:ext cx="515302" cy="1193137"/>
          </a:xfrm>
          <a:prstGeom prst="bentConnector3">
            <a:avLst>
              <a:gd name="adj1" fmla="val 144362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789097" y="4111488"/>
            <a:ext cx="1143000" cy="707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i="0" dirty="0" smtClean="0">
                <a:solidFill>
                  <a:srgbClr val="000000"/>
                </a:solidFill>
              </a:rPr>
              <a:t>App Server</a:t>
            </a:r>
          </a:p>
        </p:txBody>
      </p:sp>
      <p:grpSp>
        <p:nvGrpSpPr>
          <p:cNvPr id="6" name="Group 60"/>
          <p:cNvGrpSpPr/>
          <p:nvPr/>
        </p:nvGrpSpPr>
        <p:grpSpPr>
          <a:xfrm>
            <a:off x="1211549" y="5232402"/>
            <a:ext cx="2298096" cy="1304340"/>
            <a:chOff x="1728216" y="5334000"/>
            <a:chExt cx="1295400" cy="1304340"/>
          </a:xfrm>
        </p:grpSpPr>
        <p:sp>
          <p:nvSpPr>
            <p:cNvPr id="31" name="Flowchart: Magnetic Disk 30"/>
            <p:cNvSpPr/>
            <p:nvPr/>
          </p:nvSpPr>
          <p:spPr bwMode="auto">
            <a:xfrm>
              <a:off x="1804417" y="5334000"/>
              <a:ext cx="1143000" cy="1280160"/>
            </a:xfrm>
            <a:prstGeom prst="flowChartMagneticDisk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Pct val="130000"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28216" y="5758099"/>
              <a:ext cx="1295400" cy="8802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i="0" dirty="0" smtClean="0">
                  <a:solidFill>
                    <a:srgbClr val="000000"/>
                  </a:solidFill>
                </a:rPr>
                <a:t>OpenEdge</a:t>
              </a:r>
            </a:p>
            <a:p>
              <a:pPr algn="ctr">
                <a:lnSpc>
                  <a:spcPct val="80000"/>
                </a:lnSpc>
              </a:pPr>
              <a:r>
                <a:rPr lang="en-US" dirty="0" smtClean="0">
                  <a:solidFill>
                    <a:srgbClr val="000000"/>
                  </a:solidFill>
                </a:rPr>
                <a:t>DB</a:t>
              </a:r>
              <a:endParaRPr lang="en-US" i="0" dirty="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2539777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62733" y="91011"/>
            <a:ext cx="6855136" cy="707373"/>
          </a:xfrm>
        </p:spPr>
        <p:txBody>
          <a:bodyPr/>
          <a:lstStyle/>
          <a:p>
            <a:r>
              <a:rPr lang="en-US" dirty="0" smtClean="0"/>
              <a:t>Progress Corporate Logo and Product Logos: Guidelines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sz="1600" b="1" dirty="0"/>
              <a:t>Note:</a:t>
            </a:r>
            <a:r>
              <a:rPr sz="1600" dirty="0"/>
              <a:t> </a:t>
            </a:r>
            <a:r>
              <a:rPr lang="en-US" sz="1600" dirty="0" smtClean="0"/>
              <a:t>The Progress Software logos on the following slides </a:t>
            </a:r>
            <a:r>
              <a:rPr sz="1600" dirty="0" smtClean="0"/>
              <a:t>are </a:t>
            </a:r>
            <a:r>
              <a:rPr sz="1600" dirty="0"/>
              <a:t>the exclusive property of Progress Software and must be used in accordance with the Progress Corporate </a:t>
            </a:r>
            <a:r>
              <a:rPr sz="1600" dirty="0" smtClean="0"/>
              <a:t>StyleGuide</a:t>
            </a:r>
            <a:r>
              <a:rPr lang="en-US" sz="1600" dirty="0" smtClean="0"/>
              <a:t>, available for download from the “Logos &amp; Design Guidelines” page in the Marketing section of MyProgress</a:t>
            </a:r>
            <a:r>
              <a:rPr sz="1600" dirty="0" smtClean="0"/>
              <a:t>.</a:t>
            </a:r>
            <a:r>
              <a:rPr lang="en-US" sz="1600" dirty="0" smtClean="0"/>
              <a:t> </a:t>
            </a:r>
          </a:p>
          <a:p>
            <a:r>
              <a:rPr sz="1600" dirty="0" smtClean="0"/>
              <a:t>Do </a:t>
            </a:r>
            <a:r>
              <a:rPr sz="1600" dirty="0"/>
              <a:t>not scale these </a:t>
            </a:r>
            <a:r>
              <a:rPr lang="en-US" sz="1600" dirty="0" smtClean="0"/>
              <a:t>logos </a:t>
            </a:r>
            <a:r>
              <a:rPr sz="1600" dirty="0" smtClean="0"/>
              <a:t>up</a:t>
            </a:r>
            <a:r>
              <a:rPr lang="en-US" sz="1600" dirty="0" smtClean="0"/>
              <a:t> or attempt to print them in high resolution</a:t>
            </a:r>
            <a:r>
              <a:rPr sz="1600" dirty="0" smtClean="0"/>
              <a:t>, </a:t>
            </a:r>
            <a:r>
              <a:rPr lang="en-US" sz="1600" dirty="0" smtClean="0"/>
              <a:t>or </a:t>
            </a:r>
            <a:r>
              <a:rPr sz="1600" dirty="0" smtClean="0"/>
              <a:t>they </a:t>
            </a:r>
            <a:r>
              <a:rPr sz="1600" dirty="0"/>
              <a:t>will look blurry. The </a:t>
            </a:r>
            <a:r>
              <a:rPr lang="en-US" sz="1600" dirty="0" smtClean="0"/>
              <a:t>graphics </a:t>
            </a:r>
            <a:r>
              <a:rPr sz="1600" dirty="0" smtClean="0"/>
              <a:t>can </a:t>
            </a:r>
            <a:r>
              <a:rPr sz="1600" dirty="0"/>
              <a:t>easily be scaled down proportionally with no loss of </a:t>
            </a:r>
            <a:r>
              <a:rPr sz="1600" dirty="0" smtClean="0"/>
              <a:t>resolution</a:t>
            </a:r>
            <a:r>
              <a:rPr lang="en-US" sz="1600" dirty="0" smtClean="0"/>
              <a:t>. H</a:t>
            </a:r>
            <a:r>
              <a:rPr sz="1600" dirty="0" smtClean="0"/>
              <a:t>old </a:t>
            </a:r>
            <a:r>
              <a:rPr sz="1600" dirty="0"/>
              <a:t>the SHIFT key while resizing to maintain proper proportions, or enter percentages in </a:t>
            </a:r>
            <a:r>
              <a:rPr lang="en-US" sz="1600" dirty="0" smtClean="0"/>
              <a:t>"</a:t>
            </a:r>
            <a:r>
              <a:rPr sz="1600" dirty="0" smtClean="0"/>
              <a:t>Format Picture</a:t>
            </a:r>
            <a:r>
              <a:rPr lang="en-US" sz="1600" dirty="0" smtClean="0"/>
              <a:t>” in PowerPoint.</a:t>
            </a:r>
            <a:endParaRPr sz="1600" dirty="0"/>
          </a:p>
          <a:p>
            <a:r>
              <a:rPr sz="1600" dirty="0"/>
              <a:t>Do not rotate, graphically modify, or add to the Progress </a:t>
            </a:r>
            <a:r>
              <a:rPr sz="1600" dirty="0" smtClean="0"/>
              <a:t>Software</a:t>
            </a:r>
            <a:r>
              <a:rPr lang="en-US" sz="1600" dirty="0" smtClean="0"/>
              <a:t> corporate</a:t>
            </a:r>
            <a:r>
              <a:rPr sz="1600" dirty="0" smtClean="0"/>
              <a:t> </a:t>
            </a:r>
            <a:r>
              <a:rPr lang="en-US" sz="1600" dirty="0" smtClean="0"/>
              <a:t>logo </a:t>
            </a:r>
            <a:r>
              <a:rPr sz="1600" dirty="0" smtClean="0"/>
              <a:t>or </a:t>
            </a:r>
            <a:r>
              <a:rPr sz="1600" dirty="0"/>
              <a:t>any of </a:t>
            </a:r>
            <a:r>
              <a:rPr lang="en-US" sz="1600" dirty="0" smtClean="0"/>
              <a:t>the </a:t>
            </a:r>
            <a:r>
              <a:rPr sz="1600" dirty="0" smtClean="0"/>
              <a:t>product </a:t>
            </a:r>
            <a:r>
              <a:rPr lang="en-US" sz="1600" dirty="0" smtClean="0"/>
              <a:t>logos</a:t>
            </a:r>
            <a:r>
              <a:rPr sz="1600" dirty="0" smtClean="0"/>
              <a:t>. </a:t>
            </a:r>
            <a:r>
              <a:rPr lang="en-US" sz="1600" dirty="0" smtClean="0"/>
              <a:t>Note </a:t>
            </a:r>
            <a:r>
              <a:rPr lang="en-US" sz="1600" dirty="0"/>
              <a:t>that the product logos all contain the “Progress” brand, which is a registered trademark, that distinguishes the products as being from Progress Software </a:t>
            </a:r>
            <a:r>
              <a:rPr lang="en-US" sz="1600" dirty="0" smtClean="0"/>
              <a:t>Corporation.</a:t>
            </a:r>
            <a:r>
              <a:rPr lang="en-US" sz="1600" dirty="0"/>
              <a:t> </a:t>
            </a:r>
            <a:r>
              <a:rPr sz="1600" dirty="0" smtClean="0"/>
              <a:t>Product </a:t>
            </a:r>
            <a:r>
              <a:rPr lang="en-US" sz="1600" dirty="0" smtClean="0"/>
              <a:t>logos </a:t>
            </a:r>
            <a:r>
              <a:rPr sz="1600" dirty="0" smtClean="0"/>
              <a:t>must </a:t>
            </a:r>
            <a:r>
              <a:rPr sz="1600" dirty="0"/>
              <a:t>not be cropped to exclude the company name. For instances where the full </a:t>
            </a:r>
            <a:r>
              <a:rPr lang="en-US" sz="1600" dirty="0" smtClean="0"/>
              <a:t>logo </a:t>
            </a:r>
            <a:r>
              <a:rPr sz="1600" dirty="0" smtClean="0"/>
              <a:t>will </a:t>
            </a:r>
            <a:r>
              <a:rPr sz="1600" dirty="0"/>
              <a:t>not fit in a small space, simply set the product name as </a:t>
            </a:r>
            <a:r>
              <a:rPr lang="en-US" sz="1600" dirty="0" smtClean="0"/>
              <a:t>regular </a:t>
            </a:r>
            <a:r>
              <a:rPr sz="1600" dirty="0" smtClean="0"/>
              <a:t>text</a:t>
            </a:r>
            <a:r>
              <a:rPr sz="1600" dirty="0"/>
              <a:t>.</a:t>
            </a:r>
          </a:p>
          <a:p>
            <a:r>
              <a:rPr sz="1600" dirty="0"/>
              <a:t>These </a:t>
            </a:r>
            <a:r>
              <a:rPr lang="en-US" sz="1600" dirty="0" smtClean="0"/>
              <a:t>logos </a:t>
            </a:r>
            <a:r>
              <a:rPr sz="1600" dirty="0" smtClean="0"/>
              <a:t>are </a:t>
            </a:r>
            <a:r>
              <a:rPr sz="1600" dirty="0"/>
              <a:t>the property of Progress Software and should not be used by third parties without express consent</a:t>
            </a:r>
            <a:r>
              <a:rPr sz="1600" dirty="0" smtClean="0"/>
              <a:t>.</a:t>
            </a:r>
            <a:endParaRPr sz="1600" dirty="0"/>
          </a:p>
          <a:p>
            <a:r>
              <a:rPr lang="en-US" sz="1600" dirty="0" smtClean="0"/>
              <a:t>For other file formats of the Progress corporate logo or product logos, please visit the “Logos and Design Guidelines” page in the Marketing section of </a:t>
            </a:r>
            <a:r>
              <a:rPr lang="en-US" sz="1600" dirty="0" err="1" smtClean="0"/>
              <a:t>MyProgress</a:t>
            </a:r>
            <a:r>
              <a:rPr lang="en-US" sz="1600" dirty="0" smtClean="0"/>
              <a:t>.</a:t>
            </a:r>
            <a:endParaRPr sz="1600" dirty="0"/>
          </a:p>
        </p:txBody>
      </p:sp>
    </p:spTree>
    <p:extLst>
      <p:ext uri="{BB962C8B-B14F-4D97-AF65-F5344CB8AC3E}">
        <p14:creationId xmlns="" xmlns:p14="http://schemas.microsoft.com/office/powerpoint/2010/main" val="2864239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5602" name="Text Box 16"/>
          <p:cNvSpPr txBox="1">
            <a:spLocks noChangeArrowheads="1"/>
          </p:cNvSpPr>
          <p:nvPr/>
        </p:nvSpPr>
        <p:spPr bwMode="auto">
          <a:xfrm>
            <a:off x="387350" y="4549775"/>
            <a:ext cx="519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i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  <p:pic>
        <p:nvPicPr>
          <p:cNvPr id="25603" name="Picture 10" descr="ASP_k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334418" y="3039467"/>
            <a:ext cx="4500563" cy="137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PSC_logo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334418" y="1056679"/>
            <a:ext cx="4500563" cy="137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2" descr="PSC_logo_rev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374241" y="4901683"/>
            <a:ext cx="4420917" cy="135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7" descr="PSC_logo_rg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917950" y="2558266"/>
            <a:ext cx="1333499" cy="40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36501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27650" name="Picture 5" descr="ProgressApama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812" y="1729213"/>
            <a:ext cx="4626848" cy="115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ProgressApama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9188" y="3533775"/>
            <a:ext cx="255111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0" descr="ProgressApama-LOGO-wh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6399" y="4840713"/>
            <a:ext cx="4626848" cy="115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16"/>
          <p:cNvSpPr txBox="1">
            <a:spLocks noChangeArrowheads="1"/>
          </p:cNvSpPr>
          <p:nvPr/>
        </p:nvSpPr>
        <p:spPr bwMode="auto">
          <a:xfrm>
            <a:off x="387350" y="4549775"/>
            <a:ext cx="519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i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</p:spTree>
    <p:extLst>
      <p:ext uri="{BB962C8B-B14F-4D97-AF65-F5344CB8AC3E}">
        <p14:creationId xmlns="" xmlns:p14="http://schemas.microsoft.com/office/powerpoint/2010/main" val="8460247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3072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9841" y="3462338"/>
            <a:ext cx="3493517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13"/>
          <p:cNvSpPr txBox="1">
            <a:spLocks noChangeArrowheads="1"/>
          </p:cNvSpPr>
          <p:nvPr/>
        </p:nvSpPr>
        <p:spPr bwMode="auto">
          <a:xfrm>
            <a:off x="387350" y="4549775"/>
            <a:ext cx="519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7975" y="1738313"/>
            <a:ext cx="6252197" cy="116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8775" y="5026025"/>
            <a:ext cx="6252197" cy="116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364939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3072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1461" y="3462338"/>
            <a:ext cx="2810277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13"/>
          <p:cNvSpPr txBox="1">
            <a:spLocks noChangeArrowheads="1"/>
          </p:cNvSpPr>
          <p:nvPr/>
        </p:nvSpPr>
        <p:spPr bwMode="auto">
          <a:xfrm>
            <a:off x="387350" y="4549775"/>
            <a:ext cx="519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5170" y="1738313"/>
            <a:ext cx="5063374" cy="117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5970" y="5026025"/>
            <a:ext cx="5063374" cy="117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02392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1746" name="Text Box 12"/>
          <p:cNvSpPr txBox="1">
            <a:spLocks noChangeArrowheads="1"/>
          </p:cNvSpPr>
          <p:nvPr/>
        </p:nvSpPr>
        <p:spPr bwMode="auto">
          <a:xfrm>
            <a:off x="387350" y="4549775"/>
            <a:ext cx="519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i="1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  <p:pic>
        <p:nvPicPr>
          <p:cNvPr id="31747" name="Picture 4" descr="DataDirect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80" y="1809711"/>
            <a:ext cx="5860010" cy="121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DataDirect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562350"/>
            <a:ext cx="30892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0" descr="DataDirect-LOGO-wh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1317" y="4949786"/>
            <a:ext cx="5860010" cy="121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73494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4421188"/>
            <a:ext cx="9144000" cy="1935162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endParaRPr lang="en-US" sz="2400" i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43009" name="Picture 4" descr="ProgressOpenEdg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2868" y="1745515"/>
            <a:ext cx="5660992" cy="120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5" descr="ProgressOpenEdg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2325" y="3538538"/>
            <a:ext cx="299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12" descr="ProgressOpenEdge-LOGO-wh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2868" y="4960202"/>
            <a:ext cx="5660992" cy="120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16"/>
          <p:cNvSpPr txBox="1">
            <a:spLocks noChangeArrowheads="1"/>
          </p:cNvSpPr>
          <p:nvPr/>
        </p:nvSpPr>
        <p:spPr bwMode="auto">
          <a:xfrm>
            <a:off x="387350" y="4549775"/>
            <a:ext cx="519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SzPct val="130000"/>
            </a:pPr>
            <a:r>
              <a:rPr lang="en-US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Reversed version for dark backgrounds:</a:t>
            </a:r>
          </a:p>
        </p:txBody>
      </p:sp>
    </p:spTree>
    <p:extLst>
      <p:ext uri="{BB962C8B-B14F-4D97-AF65-F5344CB8AC3E}">
        <p14:creationId xmlns="" xmlns:p14="http://schemas.microsoft.com/office/powerpoint/2010/main" val="6328232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6079087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33" y="201502"/>
            <a:ext cx="6855136" cy="397032"/>
          </a:xfrm>
        </p:spPr>
        <p:txBody>
          <a:bodyPr/>
          <a:lstStyle/>
          <a:p>
            <a:r>
              <a:rPr lang="en-US" smtClean="0"/>
              <a:t>Business Entity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05256"/>
            <a:ext cx="7607808" cy="570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Catalog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884056"/>
            <a:ext cx="7607808" cy="570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JSDO – Progress JavaScript Data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91" y="1200150"/>
            <a:ext cx="3884309" cy="5231130"/>
          </a:xfrm>
        </p:spPr>
        <p:txBody>
          <a:bodyPr/>
          <a:lstStyle/>
          <a:p>
            <a:r>
              <a:rPr lang="en-US" dirty="0" smtClean="0"/>
              <a:t>CRUD + Invoke</a:t>
            </a:r>
          </a:p>
          <a:p>
            <a:pPr lvl="1"/>
            <a:r>
              <a:rPr lang="en-US" dirty="0" smtClean="0"/>
              <a:t>add()	</a:t>
            </a:r>
            <a:r>
              <a:rPr lang="en-US" sz="1600" i="1" dirty="0" smtClean="0"/>
              <a:t>(CREATE)</a:t>
            </a:r>
            <a:endParaRPr lang="en-US" i="1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ill()	</a:t>
            </a:r>
            <a:r>
              <a:rPr lang="en-US" sz="1600" i="1" dirty="0" smtClean="0"/>
              <a:t>(READ)</a:t>
            </a:r>
          </a:p>
          <a:p>
            <a:pPr lvl="1"/>
            <a:r>
              <a:rPr lang="en-US" dirty="0" smtClean="0"/>
              <a:t>assign()	</a:t>
            </a:r>
            <a:r>
              <a:rPr lang="en-US" sz="1600" i="1" dirty="0" smtClean="0"/>
              <a:t>(UPDATE)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emove()	</a:t>
            </a:r>
            <a:r>
              <a:rPr lang="en-US" sz="1600" i="1" dirty="0" smtClean="0"/>
              <a:t>(DELETE)</a:t>
            </a:r>
          </a:p>
          <a:p>
            <a:pPr lvl="1"/>
            <a:r>
              <a:rPr lang="en-US" dirty="0" smtClean="0"/>
              <a:t>method()	</a:t>
            </a:r>
            <a:r>
              <a:rPr lang="en-US" sz="1600" i="1" dirty="0" smtClean="0"/>
              <a:t>(INVOKE)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0" y="1219200"/>
            <a:ext cx="3884309" cy="523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Methods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addRecords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find()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foreach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getData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getId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getSchema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saveChanges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sort() (11.3)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subscribe()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unsubscribe()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9091" y="3886200"/>
            <a:ext cx="388430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Properties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autoSort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(11.3)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caseSensitive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(11.3)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name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record</a:t>
            </a:r>
          </a:p>
          <a:p>
            <a:pPr marL="742950" lvl="1" indent="-285750" fontAlgn="base">
              <a:spcBef>
                <a:spcPts val="900"/>
              </a:spcBef>
              <a:spcAft>
                <a:spcPct val="0"/>
              </a:spcAft>
              <a:buClr>
                <a:schemeClr val="accent3"/>
              </a:buClr>
              <a:buFontTx/>
              <a:buChar char="•"/>
            </a:pP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useRelationships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OGRESS_10-12_Template">
  <a:themeElements>
    <a:clrScheme name="May 2011">
      <a:dk1>
        <a:srgbClr val="000000"/>
      </a:dk1>
      <a:lt1>
        <a:srgbClr val="FFFFFF"/>
      </a:lt1>
      <a:dk2>
        <a:srgbClr val="005F97"/>
      </a:dk2>
      <a:lt2>
        <a:srgbClr val="FFFFFF"/>
      </a:lt2>
      <a:accent1>
        <a:srgbClr val="005F97"/>
      </a:accent1>
      <a:accent2>
        <a:srgbClr val="2BBF98"/>
      </a:accent2>
      <a:accent3>
        <a:srgbClr val="FF7C00"/>
      </a:accent3>
      <a:accent4>
        <a:srgbClr val="797CA9"/>
      </a:accent4>
      <a:accent5>
        <a:srgbClr val="9BBF01"/>
      </a:accent5>
      <a:accent6>
        <a:srgbClr val="B9BBC1"/>
      </a:accent6>
      <a:hlink>
        <a:srgbClr val="FF7C00"/>
      </a:hlink>
      <a:folHlink>
        <a:srgbClr val="797C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i="0" dirty="0" err="1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psc_powerpoint_template_2007 1">
        <a:dk1>
          <a:srgbClr val="000000"/>
        </a:dk1>
        <a:lt1>
          <a:srgbClr val="FFFFFF"/>
        </a:lt1>
        <a:dk2>
          <a:srgbClr val="004B85"/>
        </a:dk2>
        <a:lt2>
          <a:srgbClr val="C0C0C0"/>
        </a:lt2>
        <a:accent1>
          <a:srgbClr val="E8A82C"/>
        </a:accent1>
        <a:accent2>
          <a:srgbClr val="00BA97"/>
        </a:accent2>
        <a:accent3>
          <a:srgbClr val="FFFFFF"/>
        </a:accent3>
        <a:accent4>
          <a:srgbClr val="000000"/>
        </a:accent4>
        <a:accent5>
          <a:srgbClr val="F2D1AC"/>
        </a:accent5>
        <a:accent6>
          <a:srgbClr val="00A888"/>
        </a:accent6>
        <a:hlink>
          <a:srgbClr val="D21E27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OGRESS_10-12_Template">
  <a:themeElements>
    <a:clrScheme name="May 2011">
      <a:dk1>
        <a:srgbClr val="000000"/>
      </a:dk1>
      <a:lt1>
        <a:srgbClr val="FFFFFF"/>
      </a:lt1>
      <a:dk2>
        <a:srgbClr val="005F97"/>
      </a:dk2>
      <a:lt2>
        <a:srgbClr val="FFFFFF"/>
      </a:lt2>
      <a:accent1>
        <a:srgbClr val="005F97"/>
      </a:accent1>
      <a:accent2>
        <a:srgbClr val="2BBF98"/>
      </a:accent2>
      <a:accent3>
        <a:srgbClr val="FF7C00"/>
      </a:accent3>
      <a:accent4>
        <a:srgbClr val="797CA9"/>
      </a:accent4>
      <a:accent5>
        <a:srgbClr val="9BBF01"/>
      </a:accent5>
      <a:accent6>
        <a:srgbClr val="B9BBC1"/>
      </a:accent6>
      <a:hlink>
        <a:srgbClr val="FF7C00"/>
      </a:hlink>
      <a:folHlink>
        <a:srgbClr val="797C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130000"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i="0" dirty="0" err="1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psc_powerpoint_template_2007 1">
        <a:dk1>
          <a:srgbClr val="000000"/>
        </a:dk1>
        <a:lt1>
          <a:srgbClr val="FFFFFF"/>
        </a:lt1>
        <a:dk2>
          <a:srgbClr val="004B85"/>
        </a:dk2>
        <a:lt2>
          <a:srgbClr val="C0C0C0"/>
        </a:lt2>
        <a:accent1>
          <a:srgbClr val="E8A82C"/>
        </a:accent1>
        <a:accent2>
          <a:srgbClr val="00BA97"/>
        </a:accent2>
        <a:accent3>
          <a:srgbClr val="FFFFFF"/>
        </a:accent3>
        <a:accent4>
          <a:srgbClr val="000000"/>
        </a:accent4>
        <a:accent5>
          <a:srgbClr val="F2D1AC"/>
        </a:accent5>
        <a:accent6>
          <a:srgbClr val="00A888"/>
        </a:accent6>
        <a:hlink>
          <a:srgbClr val="D21E27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1707</Words>
  <Application>Microsoft Office PowerPoint</Application>
  <PresentationFormat>On-screen Show (4:3)</PresentationFormat>
  <Paragraphs>553</Paragraphs>
  <Slides>67</Slides>
  <Notes>67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70" baseType="lpstr">
      <vt:lpstr>Blank Presentation</vt:lpstr>
      <vt:lpstr>PROGRESS_10-12_Template</vt:lpstr>
      <vt:lpstr>1_PROGRESS_10-12_Template</vt:lpstr>
      <vt:lpstr>OpenEdge Mobile</vt:lpstr>
      <vt:lpstr>OpenEdge Mobile</vt:lpstr>
      <vt:lpstr>OpenEdge Mobile</vt:lpstr>
      <vt:lpstr>JSDO – Progress JavaScript Data Object</vt:lpstr>
      <vt:lpstr>Runtime Architecture for OE Mobile</vt:lpstr>
      <vt:lpstr>Architecture of Mobile Apps</vt:lpstr>
      <vt:lpstr>Business Entity</vt:lpstr>
      <vt:lpstr>JSDO Catalog</vt:lpstr>
      <vt:lpstr>JSDO – Progress JavaScript Data Object</vt:lpstr>
      <vt:lpstr>JSDO – Progress JavaScript Data Object</vt:lpstr>
      <vt:lpstr>JSDO – Using the JSDO</vt:lpstr>
      <vt:lpstr>Slide 12</vt:lpstr>
      <vt:lpstr>OpenEdge Mobile</vt:lpstr>
      <vt:lpstr>OpenEdge Mobile</vt:lpstr>
      <vt:lpstr>JSDO Services</vt:lpstr>
      <vt:lpstr>Slide 16</vt:lpstr>
      <vt:lpstr>OpenEdge Mobile</vt:lpstr>
      <vt:lpstr>OpenEdge Mobile</vt:lpstr>
      <vt:lpstr>UI Helper</vt:lpstr>
      <vt:lpstr>UIHelper – Using the UIHelper</vt:lpstr>
      <vt:lpstr>Slide 21</vt:lpstr>
      <vt:lpstr>OpenEdge Mobile</vt:lpstr>
      <vt:lpstr>OpenEdge Mobile</vt:lpstr>
      <vt:lpstr>Other Mobile Web UI Frameworks</vt:lpstr>
      <vt:lpstr>OpenEdge Mobile</vt:lpstr>
      <vt:lpstr>OpenEdge Mobile</vt:lpstr>
      <vt:lpstr>Deployment</vt:lpstr>
      <vt:lpstr>Slide 28</vt:lpstr>
      <vt:lpstr>OpenEdge Mobile</vt:lpstr>
      <vt:lpstr>OpenEdge Mobile</vt:lpstr>
      <vt:lpstr>Write Once, Run Anywhere Portability with the Benefits of Native Applications.   The Easiest Way to Build an OpenEdge Application Supporting Mobile Devices, End-to-end. </vt:lpstr>
      <vt:lpstr>Slide 32</vt:lpstr>
      <vt:lpstr>Slide 33</vt:lpstr>
      <vt:lpstr>The Future of Computing – KPCB Report</vt:lpstr>
      <vt:lpstr> </vt:lpstr>
      <vt:lpstr>Write Once, Run Anywhere Portability with the Benefits of Native Applications.   The Easiest Way to Build an OpenEdge Application Supporting Mobile Devices, End-to-end. </vt:lpstr>
      <vt:lpstr>Progress Software</vt:lpstr>
      <vt:lpstr>Progress Software</vt:lpstr>
      <vt:lpstr>Using Color in the New Template</vt:lpstr>
      <vt:lpstr>PowerPoint Tip</vt:lpstr>
      <vt:lpstr>Agenda</vt:lpstr>
      <vt:lpstr>Content Slide</vt:lpstr>
      <vt:lpstr>Agenda</vt:lpstr>
      <vt:lpstr>Content Slide</vt:lpstr>
      <vt:lpstr>Agenda</vt:lpstr>
      <vt:lpstr>Content Slide</vt:lpstr>
      <vt:lpstr>Agenda</vt:lpstr>
      <vt:lpstr>Content Slide</vt:lpstr>
      <vt:lpstr>Section Dividers</vt:lpstr>
      <vt:lpstr>Color Palettes</vt:lpstr>
      <vt:lpstr>Color Palette: Solids</vt:lpstr>
      <vt:lpstr>Color Palette: Gradients</vt:lpstr>
      <vt:lpstr>Sample Slides</vt:lpstr>
      <vt:lpstr>Slide 54</vt:lpstr>
      <vt:lpstr>Sample Graphics - Text Boxes</vt:lpstr>
      <vt:lpstr>Sample Table</vt:lpstr>
      <vt:lpstr>Sample Table</vt:lpstr>
      <vt:lpstr>Sample Chart - Bar Chart  </vt:lpstr>
      <vt:lpstr>Progress Logos</vt:lpstr>
      <vt:lpstr>Progress Corporate Logo and Product Logos: Guidelines</vt:lpstr>
      <vt:lpstr>Slide 61</vt:lpstr>
      <vt:lpstr>Slide 62</vt:lpstr>
      <vt:lpstr>Slide 63</vt:lpstr>
      <vt:lpstr>Slide 64</vt:lpstr>
      <vt:lpstr>Slide 65</vt:lpstr>
      <vt:lpstr>Slide 66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2013-06-21T14:48:27Z</dcterms:created>
  <dcterms:modified xsi:type="dcterms:W3CDTF">2013-06-21T14:48:50Z</dcterms:modified>
</cp:coreProperties>
</file>