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719" r:id="rId1"/>
  </p:sldMasterIdLst>
  <p:notesMasterIdLst>
    <p:notesMasterId r:id="rId58"/>
  </p:notesMasterIdLst>
  <p:handoutMasterIdLst>
    <p:handoutMasterId r:id="rId59"/>
  </p:handoutMasterIdLst>
  <p:sldIdLst>
    <p:sldId id="1246" r:id="rId2"/>
    <p:sldId id="1232" r:id="rId3"/>
    <p:sldId id="1228" r:id="rId4"/>
    <p:sldId id="1073" r:id="rId5"/>
    <p:sldId id="1236" r:id="rId6"/>
    <p:sldId id="1162" r:id="rId7"/>
    <p:sldId id="1227" r:id="rId8"/>
    <p:sldId id="1243" r:id="rId9"/>
    <p:sldId id="1171" r:id="rId10"/>
    <p:sldId id="1083" r:id="rId11"/>
    <p:sldId id="1224" r:id="rId12"/>
    <p:sldId id="1225" r:id="rId13"/>
    <p:sldId id="1237" r:id="rId14"/>
    <p:sldId id="1188" r:id="rId15"/>
    <p:sldId id="1221" r:id="rId16"/>
    <p:sldId id="1226" r:id="rId17"/>
    <p:sldId id="1178" r:id="rId18"/>
    <p:sldId id="1198" r:id="rId19"/>
    <p:sldId id="1203" r:id="rId20"/>
    <p:sldId id="1217" r:id="rId21"/>
    <p:sldId id="1222" r:id="rId22"/>
    <p:sldId id="1205" r:id="rId23"/>
    <p:sldId id="1189" r:id="rId24"/>
    <p:sldId id="1238" r:id="rId25"/>
    <p:sldId id="1170" r:id="rId26"/>
    <p:sldId id="1086" r:id="rId27"/>
    <p:sldId id="1087" r:id="rId28"/>
    <p:sldId id="1164" r:id="rId29"/>
    <p:sldId id="1091" r:id="rId30"/>
    <p:sldId id="1244" r:id="rId31"/>
    <p:sldId id="1229" r:id="rId32"/>
    <p:sldId id="1233" r:id="rId33"/>
    <p:sldId id="1234" r:id="rId34"/>
    <p:sldId id="1235" r:id="rId35"/>
    <p:sldId id="1223" r:id="rId36"/>
    <p:sldId id="1230" r:id="rId37"/>
    <p:sldId id="1172" r:id="rId38"/>
    <p:sldId id="1245" r:id="rId39"/>
    <p:sldId id="1166" r:id="rId40"/>
    <p:sldId id="1095" r:id="rId41"/>
    <p:sldId id="1099" r:id="rId42"/>
    <p:sldId id="1240" r:id="rId43"/>
    <p:sldId id="1169" r:id="rId44"/>
    <p:sldId id="1101" r:id="rId45"/>
    <p:sldId id="1103" r:id="rId46"/>
    <p:sldId id="1108" r:id="rId47"/>
    <p:sldId id="1215" r:id="rId48"/>
    <p:sldId id="1214" r:id="rId49"/>
    <p:sldId id="1213" r:id="rId50"/>
    <p:sldId id="1241" r:id="rId51"/>
    <p:sldId id="1220" r:id="rId52"/>
    <p:sldId id="1219" r:id="rId53"/>
    <p:sldId id="1242" r:id="rId54"/>
    <p:sldId id="1148" r:id="rId55"/>
    <p:sldId id="1149" r:id="rId56"/>
    <p:sldId id="1218" r:id="rId57"/>
  </p:sldIdLst>
  <p:sldSz cx="9144000" cy="6858000" type="screen4x3"/>
  <p:notesSz cx="7027863" cy="9313863"/>
  <p:custDataLst>
    <p:tags r:id="rId61"/>
  </p:custDataLst>
  <p:defaultTextStyle>
    <a:defPPr>
      <a:defRPr lang="en-US"/>
    </a:defPPr>
    <a:lvl1pPr algn="ctr" rtl="0" fontAlgn="base">
      <a:spcBef>
        <a:spcPct val="50000"/>
      </a:spcBef>
      <a:spcAft>
        <a:spcPct val="0"/>
      </a:spcAft>
      <a:buSzPct val="130000"/>
      <a:defRPr sz="2400" i="1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ctr" rtl="0" fontAlgn="base">
      <a:spcBef>
        <a:spcPct val="50000"/>
      </a:spcBef>
      <a:spcAft>
        <a:spcPct val="0"/>
      </a:spcAft>
      <a:buSzPct val="130000"/>
      <a:defRPr sz="2400" i="1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ctr" rtl="0" fontAlgn="base">
      <a:spcBef>
        <a:spcPct val="50000"/>
      </a:spcBef>
      <a:spcAft>
        <a:spcPct val="0"/>
      </a:spcAft>
      <a:buSzPct val="130000"/>
      <a:defRPr sz="2400" i="1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ctr" rtl="0" fontAlgn="base">
      <a:spcBef>
        <a:spcPct val="50000"/>
      </a:spcBef>
      <a:spcAft>
        <a:spcPct val="0"/>
      </a:spcAft>
      <a:buSzPct val="130000"/>
      <a:defRPr sz="2400" i="1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ctr" rtl="0" fontAlgn="base">
      <a:spcBef>
        <a:spcPct val="50000"/>
      </a:spcBef>
      <a:spcAft>
        <a:spcPct val="0"/>
      </a:spcAft>
      <a:buSzPct val="130000"/>
      <a:defRPr sz="2400" i="1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2400" i="1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2400" i="1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2400" i="1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2400" i="1"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cprovanc" initials="c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8000"/>
    <a:srgbClr val="FF0000"/>
    <a:srgbClr val="FFD24F"/>
    <a:srgbClr val="005F97"/>
    <a:srgbClr val="000000"/>
    <a:srgbClr val="C00000"/>
    <a:srgbClr val="797CA9"/>
    <a:srgbClr val="383838"/>
    <a:srgbClr val="FFD23B"/>
    <a:srgbClr val="9900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A107856-5554-42FB-B03E-39F5DBC370BA}" styleName="Medium Style 4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2102" autoAdjust="0"/>
    <p:restoredTop sz="88466" autoAdjust="0"/>
  </p:normalViewPr>
  <p:slideViewPr>
    <p:cSldViewPr snapToGrid="0" showGuides="1">
      <p:cViewPr varScale="1">
        <p:scale>
          <a:sx n="114" d="100"/>
          <a:sy n="114" d="100"/>
        </p:scale>
        <p:origin x="-328" y="-104"/>
      </p:cViewPr>
      <p:guideLst>
        <p:guide orient="horz" pos="269"/>
        <p:guide orient="horz" pos="964"/>
        <p:guide orient="horz" pos="1643"/>
        <p:guide orient="horz" pos="2176"/>
        <p:guide pos="254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75" d="100"/>
        <a:sy n="75" d="100"/>
      </p:scale>
      <p:origin x="0" y="920"/>
    </p:cViewPr>
  </p:sorterViewPr>
  <p:notesViewPr>
    <p:cSldViewPr snapToGrid="0" showGuides="1">
      <p:cViewPr varScale="1">
        <p:scale>
          <a:sx n="94" d="100"/>
          <a:sy n="94" d="100"/>
        </p:scale>
        <p:origin x="-924" y="-102"/>
      </p:cViewPr>
      <p:guideLst>
        <p:guide orient="horz" pos="2933"/>
        <p:guide pos="2213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63" Type="http://schemas.openxmlformats.org/officeDocument/2006/relationships/presProps" Target="presProps.xml"/><Relationship Id="rId64" Type="http://schemas.openxmlformats.org/officeDocument/2006/relationships/viewProps" Target="viewProps.xml"/><Relationship Id="rId65" Type="http://schemas.openxmlformats.org/officeDocument/2006/relationships/theme" Target="theme/theme1.xml"/><Relationship Id="rId66" Type="http://schemas.openxmlformats.org/officeDocument/2006/relationships/tableStyles" Target="tableStyles.xml"/><Relationship Id="rId50" Type="http://schemas.openxmlformats.org/officeDocument/2006/relationships/slide" Target="slides/slide49.xml"/><Relationship Id="rId51" Type="http://schemas.openxmlformats.org/officeDocument/2006/relationships/slide" Target="slides/slide50.xml"/><Relationship Id="rId52" Type="http://schemas.openxmlformats.org/officeDocument/2006/relationships/slide" Target="slides/slide51.xml"/><Relationship Id="rId53" Type="http://schemas.openxmlformats.org/officeDocument/2006/relationships/slide" Target="slides/slide52.xml"/><Relationship Id="rId54" Type="http://schemas.openxmlformats.org/officeDocument/2006/relationships/slide" Target="slides/slide53.xml"/><Relationship Id="rId55" Type="http://schemas.openxmlformats.org/officeDocument/2006/relationships/slide" Target="slides/slide54.xml"/><Relationship Id="rId56" Type="http://schemas.openxmlformats.org/officeDocument/2006/relationships/slide" Target="slides/slide55.xml"/><Relationship Id="rId57" Type="http://schemas.openxmlformats.org/officeDocument/2006/relationships/slide" Target="slides/slide56.xml"/><Relationship Id="rId58" Type="http://schemas.openxmlformats.org/officeDocument/2006/relationships/notesMaster" Target="notesMasters/notesMaster1.xml"/><Relationship Id="rId59" Type="http://schemas.openxmlformats.org/officeDocument/2006/relationships/handoutMaster" Target="handoutMasters/handoutMaster1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slide" Target="slides/slide45.xml"/><Relationship Id="rId47" Type="http://schemas.openxmlformats.org/officeDocument/2006/relationships/slide" Target="slides/slide46.xml"/><Relationship Id="rId48" Type="http://schemas.openxmlformats.org/officeDocument/2006/relationships/slide" Target="slides/slide47.xml"/><Relationship Id="rId49" Type="http://schemas.openxmlformats.org/officeDocument/2006/relationships/slide" Target="slides/slide4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60" Type="http://schemas.openxmlformats.org/officeDocument/2006/relationships/printerSettings" Target="printerSettings/printerSettings1.bin"/><Relationship Id="rId61" Type="http://schemas.openxmlformats.org/officeDocument/2006/relationships/tags" Target="tags/tag1.xml"/><Relationship Id="rId62" Type="http://schemas.openxmlformats.org/officeDocument/2006/relationships/commentAuthors" Target="commentAuthor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509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44825" cy="278938"/>
          </a:xfrm>
          <a:prstGeom prst="rect">
            <a:avLst/>
          </a:prstGeom>
          <a:noFill/>
          <a:ln w="9525">
            <a:noFill/>
            <a:prstDash val="sysDot"/>
            <a:miter lim="800000"/>
            <a:headEnd/>
            <a:tailEnd/>
          </a:ln>
          <a:effectLst/>
        </p:spPr>
        <p:txBody>
          <a:bodyPr vert="horz" wrap="square" lIns="93359" tIns="46680" rIns="93359" bIns="46680" numCol="1" anchor="t" anchorCtr="0" compatLnSpc="1">
            <a:prstTxWarp prst="textNoShape">
              <a:avLst/>
            </a:prstTxWarp>
            <a:spAutoFit/>
          </a:bodyPr>
          <a:lstStyle>
            <a:lvl1pPr algn="l" defTabSz="935038" eaLnBrk="0" hangingPunct="0">
              <a:spcBef>
                <a:spcPct val="0"/>
              </a:spcBef>
              <a:buSzTx/>
              <a:defRPr sz="1200" b="1">
                <a:latin typeface="Arial" charset="0"/>
              </a:defRPr>
            </a:lvl1pPr>
          </a:lstStyle>
          <a:p>
            <a:pPr>
              <a:defRPr/>
            </a:pPr>
            <a:endParaRPr lang="en-US" i="0" dirty="0"/>
          </a:p>
        </p:txBody>
      </p:sp>
      <p:sp>
        <p:nvSpPr>
          <p:cNvPr id="34509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83038" y="0"/>
            <a:ext cx="3044825" cy="278938"/>
          </a:xfrm>
          <a:prstGeom prst="rect">
            <a:avLst/>
          </a:prstGeom>
          <a:noFill/>
          <a:ln w="9525">
            <a:noFill/>
            <a:prstDash val="sysDot"/>
            <a:miter lim="800000"/>
            <a:headEnd/>
            <a:tailEnd/>
          </a:ln>
          <a:effectLst/>
        </p:spPr>
        <p:txBody>
          <a:bodyPr vert="horz" wrap="square" lIns="93359" tIns="46680" rIns="93359" bIns="46680" numCol="1" anchor="t" anchorCtr="0" compatLnSpc="1">
            <a:prstTxWarp prst="textNoShape">
              <a:avLst/>
            </a:prstTxWarp>
            <a:spAutoFit/>
          </a:bodyPr>
          <a:lstStyle>
            <a:lvl1pPr algn="r" defTabSz="935038" eaLnBrk="0" hangingPunct="0">
              <a:spcBef>
                <a:spcPct val="0"/>
              </a:spcBef>
              <a:buSzTx/>
              <a:defRPr sz="1200" b="1">
                <a:latin typeface="Arial" charset="0"/>
              </a:defRPr>
            </a:lvl1pPr>
          </a:lstStyle>
          <a:p>
            <a:pPr>
              <a:defRPr/>
            </a:pPr>
            <a:endParaRPr lang="en-US" i="0" dirty="0"/>
          </a:p>
        </p:txBody>
      </p:sp>
      <p:sp>
        <p:nvSpPr>
          <p:cNvPr id="34509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034925"/>
            <a:ext cx="3044825" cy="278938"/>
          </a:xfrm>
          <a:prstGeom prst="rect">
            <a:avLst/>
          </a:prstGeom>
          <a:noFill/>
          <a:ln w="9525">
            <a:noFill/>
            <a:prstDash val="sysDot"/>
            <a:miter lim="800000"/>
            <a:headEnd/>
            <a:tailEnd/>
          </a:ln>
          <a:effectLst/>
        </p:spPr>
        <p:txBody>
          <a:bodyPr vert="horz" wrap="square" lIns="93359" tIns="46680" rIns="93359" bIns="46680" numCol="1" anchor="b" anchorCtr="0" compatLnSpc="1">
            <a:prstTxWarp prst="textNoShape">
              <a:avLst/>
            </a:prstTxWarp>
            <a:spAutoFit/>
          </a:bodyPr>
          <a:lstStyle>
            <a:lvl1pPr algn="l" defTabSz="935038" eaLnBrk="0" hangingPunct="0">
              <a:spcBef>
                <a:spcPct val="0"/>
              </a:spcBef>
              <a:buSzTx/>
              <a:defRPr sz="1200" b="1">
                <a:latin typeface="Arial" charset="0"/>
              </a:defRPr>
            </a:lvl1pPr>
          </a:lstStyle>
          <a:p>
            <a:pPr>
              <a:defRPr/>
            </a:pPr>
            <a:r>
              <a:rPr lang="en-US" i="0" dirty="0" smtClean="0"/>
              <a:t>Progress Software</a:t>
            </a:r>
            <a:endParaRPr lang="en-US" i="0" dirty="0"/>
          </a:p>
        </p:txBody>
      </p:sp>
      <p:sp>
        <p:nvSpPr>
          <p:cNvPr id="34509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83038" y="9034925"/>
            <a:ext cx="3044825" cy="278938"/>
          </a:xfrm>
          <a:prstGeom prst="rect">
            <a:avLst/>
          </a:prstGeom>
          <a:noFill/>
          <a:ln w="9525">
            <a:noFill/>
            <a:prstDash val="sysDot"/>
            <a:miter lim="800000"/>
            <a:headEnd/>
            <a:tailEnd/>
          </a:ln>
          <a:effectLst/>
        </p:spPr>
        <p:txBody>
          <a:bodyPr vert="horz" wrap="square" lIns="93359" tIns="46680" rIns="93359" bIns="46680" numCol="1" anchor="b" anchorCtr="0" compatLnSpc="1">
            <a:prstTxWarp prst="textNoShape">
              <a:avLst/>
            </a:prstTxWarp>
            <a:spAutoFit/>
          </a:bodyPr>
          <a:lstStyle>
            <a:lvl1pPr algn="r" defTabSz="935038" eaLnBrk="0" hangingPunct="0">
              <a:spcBef>
                <a:spcPct val="0"/>
              </a:spcBef>
              <a:buSzTx/>
              <a:defRPr sz="1200" b="1">
                <a:latin typeface="Arial" charset="0"/>
              </a:defRPr>
            </a:lvl1pPr>
          </a:lstStyle>
          <a:p>
            <a:pPr>
              <a:defRPr/>
            </a:pPr>
            <a:fld id="{D2F5EF90-0EF8-4688-ABBA-2D94A5D7A6DA}" type="slidenum">
              <a:rPr lang="en-US" i="0"/>
              <a:pPr>
                <a:defRPr/>
              </a:pPr>
              <a:t>‹#›</a:t>
            </a:fld>
            <a:endParaRPr lang="en-US" i="0" dirty="0"/>
          </a:p>
        </p:txBody>
      </p:sp>
    </p:spTree>
    <p:extLst>
      <p:ext uri="{BB962C8B-B14F-4D97-AF65-F5344CB8AC3E}">
        <p14:creationId xmlns:p14="http://schemas.microsoft.com/office/powerpoint/2010/main" val="2867633952"/>
      </p:ext>
    </p:extLst>
  </p:cSld>
  <p:clrMap bg1="lt1" tx1="dk1" bg2="lt2" tx2="dk2" accent1="accent1" accent2="accent2" accent3="accent3" accent4="accent4" accent5="accent5" accent6="accent6" hlink="hlink" folHlink="folHlink"/>
  <p:hf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44825" cy="465138"/>
          </a:xfrm>
          <a:prstGeom prst="rect">
            <a:avLst/>
          </a:prstGeom>
          <a:noFill/>
          <a:ln w="9525">
            <a:noFill/>
            <a:prstDash val="sysDot"/>
            <a:miter lim="800000"/>
            <a:headEnd/>
            <a:tailEnd/>
          </a:ln>
          <a:effectLst/>
        </p:spPr>
        <p:txBody>
          <a:bodyPr vert="horz" wrap="square" lIns="93359" tIns="46680" rIns="93359" bIns="46680" numCol="1" anchor="t" anchorCtr="0" compatLnSpc="1">
            <a:prstTxWarp prst="textNoShape">
              <a:avLst/>
            </a:prstTxWarp>
          </a:bodyPr>
          <a:lstStyle>
            <a:lvl1pPr algn="l" defTabSz="935038" eaLnBrk="0" hangingPunct="0">
              <a:spcBef>
                <a:spcPct val="0"/>
              </a:spcBef>
              <a:buSzTx/>
              <a:defRPr sz="1200" b="1" i="0">
                <a:latin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83038" y="0"/>
            <a:ext cx="3044825" cy="465138"/>
          </a:xfrm>
          <a:prstGeom prst="rect">
            <a:avLst/>
          </a:prstGeom>
          <a:noFill/>
          <a:ln w="9525">
            <a:noFill/>
            <a:prstDash val="sysDot"/>
            <a:miter lim="800000"/>
            <a:headEnd/>
            <a:tailEnd/>
          </a:ln>
          <a:effectLst/>
        </p:spPr>
        <p:txBody>
          <a:bodyPr vert="horz" wrap="square" lIns="93359" tIns="46680" rIns="93359" bIns="46680" numCol="1" anchor="t" anchorCtr="0" compatLnSpc="1">
            <a:prstTxWarp prst="textNoShape">
              <a:avLst/>
            </a:prstTxWarp>
          </a:bodyPr>
          <a:lstStyle>
            <a:lvl1pPr algn="r" defTabSz="935038" eaLnBrk="0" hangingPunct="0">
              <a:spcBef>
                <a:spcPct val="0"/>
              </a:spcBef>
              <a:buSzTx/>
              <a:defRPr sz="1200" b="1" i="0">
                <a:latin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355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87450" y="700088"/>
            <a:ext cx="4656138" cy="34925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253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36625" y="4424363"/>
            <a:ext cx="5154613" cy="4189412"/>
          </a:xfrm>
          <a:prstGeom prst="rect">
            <a:avLst/>
          </a:prstGeom>
          <a:noFill/>
          <a:ln w="9525">
            <a:noFill/>
            <a:prstDash val="sysDot"/>
            <a:miter lim="800000"/>
            <a:headEnd/>
            <a:tailEnd/>
          </a:ln>
          <a:effectLst/>
        </p:spPr>
        <p:txBody>
          <a:bodyPr vert="horz" wrap="square" lIns="93359" tIns="46680" rIns="93359" bIns="4668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2253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48725"/>
            <a:ext cx="3044825" cy="465138"/>
          </a:xfrm>
          <a:prstGeom prst="rect">
            <a:avLst/>
          </a:prstGeom>
          <a:noFill/>
          <a:ln w="9525">
            <a:noFill/>
            <a:prstDash val="sysDot"/>
            <a:miter lim="800000"/>
            <a:headEnd/>
            <a:tailEnd/>
          </a:ln>
          <a:effectLst/>
        </p:spPr>
        <p:txBody>
          <a:bodyPr vert="horz" wrap="square" lIns="93359" tIns="46680" rIns="93359" bIns="46680" numCol="1" anchor="b" anchorCtr="0" compatLnSpc="1">
            <a:prstTxWarp prst="textNoShape">
              <a:avLst/>
            </a:prstTxWarp>
          </a:bodyPr>
          <a:lstStyle>
            <a:lvl1pPr algn="l" defTabSz="935038" eaLnBrk="0" hangingPunct="0">
              <a:spcBef>
                <a:spcPct val="0"/>
              </a:spcBef>
              <a:buSzTx/>
              <a:defRPr sz="1200" b="1" i="0">
                <a:latin typeface="Arial" charset="0"/>
              </a:defRPr>
            </a:lvl1pPr>
          </a:lstStyle>
          <a:p>
            <a:pPr>
              <a:defRPr/>
            </a:pPr>
            <a:r>
              <a:rPr lang="en-US" dirty="0" smtClean="0"/>
              <a:t>Progress Software</a:t>
            </a:r>
            <a:endParaRPr lang="en-US" dirty="0"/>
          </a:p>
        </p:txBody>
      </p:sp>
      <p:sp>
        <p:nvSpPr>
          <p:cNvPr id="2253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83038" y="8848725"/>
            <a:ext cx="3044825" cy="465138"/>
          </a:xfrm>
          <a:prstGeom prst="rect">
            <a:avLst/>
          </a:prstGeom>
          <a:noFill/>
          <a:ln w="9525">
            <a:noFill/>
            <a:prstDash val="sysDot"/>
            <a:miter lim="800000"/>
            <a:headEnd/>
            <a:tailEnd/>
          </a:ln>
          <a:effectLst/>
        </p:spPr>
        <p:txBody>
          <a:bodyPr vert="horz" wrap="square" lIns="93359" tIns="46680" rIns="93359" bIns="46680" numCol="1" anchor="b" anchorCtr="0" compatLnSpc="1">
            <a:prstTxWarp prst="textNoShape">
              <a:avLst/>
            </a:prstTxWarp>
          </a:bodyPr>
          <a:lstStyle>
            <a:lvl1pPr algn="r" defTabSz="935038" eaLnBrk="0" hangingPunct="0">
              <a:spcBef>
                <a:spcPct val="0"/>
              </a:spcBef>
              <a:buSzTx/>
              <a:defRPr sz="1200" b="1" i="0">
                <a:latin typeface="Arial" charset="0"/>
              </a:defRPr>
            </a:lvl1pPr>
          </a:lstStyle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25259097"/>
      </p:ext>
    </p:extLst>
  </p:cSld>
  <p:clrMap bg1="lt1" tx1="dk1" bg2="lt2" tx2="dk2" accent1="accent1" accent2="accent2" accent3="accent3" accent4="accent4" accent5="accent5" accent6="accent6" hlink="hlink" folHlink="folHlink"/>
  <p:hf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6.xml"/></Relationships>
</file>

<file path=ppt/notesSlides/_rels/notesSlide1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7.xml"/></Relationships>
</file>

<file path=ppt/notesSlides/_rels/notesSlide1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8.xml"/></Relationships>
</file>

<file path=ppt/notesSlides/_rels/notesSlide2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9.xml"/></Relationships>
</file>

<file path=ppt/notesSlides/_rels/notesSlide2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1.xml"/></Relationships>
</file>

<file path=ppt/notesSlides/_rels/notesSlide2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5.xml"/></Relationships>
</file>

<file path=ppt/notesSlides/_rels/notesSlide2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7.xml"/></Relationships>
</file>

<file path=ppt/notesSlides/_rels/notesSlide2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9.xml"/></Relationships>
</file>

<file path=ppt/notesSlides/_rels/notesSlide2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0.xml"/></Relationships>
</file>

<file path=ppt/notesSlides/_rels/notesSlide2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1.xml"/></Relationships>
</file>

<file path=ppt/notesSlides/_rels/notesSlide2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3.xml"/></Relationships>
</file>

<file path=ppt/notesSlides/_rels/notesSlide2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4.xml"/></Relationships>
</file>

<file path=ppt/notesSlides/_rels/notesSlide2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5.xml"/></Relationships>
</file>

<file path=ppt/notesSlides/_rels/notesSlide3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6.xml"/></Relationships>
</file>

<file path=ppt/notesSlides/_rels/notesSlide3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7.xml"/></Relationships>
</file>

<file path=ppt/notesSlides/_rels/notesSlide3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8.xml"/></Relationships>
</file>

<file path=ppt/notesSlides/_rels/notesSlide3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9.xml"/></Relationships>
</file>

<file path=ppt/notesSlides/_rels/notesSlide3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4.xml"/></Relationships>
</file>

<file path=ppt/notesSlides/_rels/notesSlide3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5.xml"/></Relationships>
</file>

<file path=ppt/notesSlides/_rels/notesSlide3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6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374073" y="4424363"/>
            <a:ext cx="6262253" cy="4189412"/>
          </a:xfrm>
        </p:spPr>
        <p:txBody>
          <a:bodyPr>
            <a:noAutofit/>
          </a:bodyPr>
          <a:lstStyle/>
          <a:p>
            <a:endParaRPr lang="en-US" sz="9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Progress Software</a:t>
            </a:r>
            <a:endParaRPr lang="en-US" dirty="0"/>
          </a:p>
        </p:txBody>
      </p:sp>
      <p:sp>
        <p:nvSpPr>
          <p:cNvPr id="6" name="Header Placeholder 5"/>
          <p:cNvSpPr>
            <a:spLocks noGrp="1"/>
          </p:cNvSpPr>
          <p:nvPr>
            <p:ph type="hdr" sz="quarter" idx="12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7" name="Date Placeholder 5"/>
          <p:cNvSpPr>
            <a:spLocks noGrp="1"/>
          </p:cNvSpPr>
          <p:nvPr>
            <p:ph type="dt" idx="1"/>
          </p:nvPr>
        </p:nvSpPr>
        <p:spPr>
          <a:xfrm>
            <a:off x="3983038" y="0"/>
            <a:ext cx="3044825" cy="465138"/>
          </a:xfrm>
        </p:spPr>
        <p:txBody>
          <a:bodyPr/>
          <a:lstStyle/>
          <a:p>
            <a:pPr>
              <a:defRPr/>
            </a:pPr>
            <a:endParaRPr lang="en-US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10000"/>
          </a:bodyPr>
          <a:lstStyle/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Progress Software</a:t>
            </a:r>
            <a:endParaRPr lang="en-US" dirty="0"/>
          </a:p>
        </p:txBody>
      </p:sp>
      <p:sp>
        <p:nvSpPr>
          <p:cNvPr id="6" name="Header Placeholder 5"/>
          <p:cNvSpPr>
            <a:spLocks noGrp="1"/>
          </p:cNvSpPr>
          <p:nvPr>
            <p:ph type="hdr" sz="quarter" idx="12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7" name="Date Placeholder 5"/>
          <p:cNvSpPr>
            <a:spLocks noGrp="1"/>
          </p:cNvSpPr>
          <p:nvPr>
            <p:ph type="dt" idx="1"/>
          </p:nvPr>
        </p:nvSpPr>
        <p:spPr>
          <a:xfrm>
            <a:off x="3983038" y="0"/>
            <a:ext cx="3044825" cy="465138"/>
          </a:xfrm>
        </p:spPr>
        <p:txBody>
          <a:bodyPr/>
          <a:lstStyle/>
          <a:p>
            <a:pPr>
              <a:defRPr/>
            </a:pPr>
            <a:endParaRPr lang="en-US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TDE is just a part</a:t>
            </a:r>
            <a:r>
              <a:rPr lang="en-US" baseline="0" dirty="0" smtClean="0"/>
              <a:t> of a total security solution</a:t>
            </a:r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Progress Software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938266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Progress Software</a:t>
            </a:r>
            <a:endParaRPr lang="en-US" dirty="0"/>
          </a:p>
        </p:txBody>
      </p:sp>
      <p:sp>
        <p:nvSpPr>
          <p:cNvPr id="6" name="Header Placeholder 5"/>
          <p:cNvSpPr>
            <a:spLocks noGrp="1"/>
          </p:cNvSpPr>
          <p:nvPr>
            <p:ph type="hdr" sz="quarter" idx="12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7" name="Date Placeholder 5"/>
          <p:cNvSpPr>
            <a:spLocks noGrp="1"/>
          </p:cNvSpPr>
          <p:nvPr>
            <p:ph type="dt" idx="1"/>
          </p:nvPr>
        </p:nvSpPr>
        <p:spPr>
          <a:xfrm>
            <a:off x="3983038" y="0"/>
            <a:ext cx="3044825" cy="465138"/>
          </a:xfrm>
        </p:spPr>
        <p:txBody>
          <a:bodyPr/>
          <a:lstStyle/>
          <a:p>
            <a:pPr>
              <a:defRPr/>
            </a:pPr>
            <a:endParaRPr lang="en-US"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endParaRPr lang="en-US" dirty="0" smtClean="0"/>
          </a:p>
        </p:txBody>
      </p:sp>
      <p:sp>
        <p:nvSpPr>
          <p:cNvPr id="8397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5717A26-0EA0-45A1-A87A-0DE203A26C41}" type="slidenum">
              <a:rPr lang="en-US" smtClean="0"/>
              <a:pPr/>
              <a:t>10</a:t>
            </a:fld>
            <a:endParaRPr lang="en-US" dirty="0" smtClean="0"/>
          </a:p>
        </p:txBody>
      </p:sp>
      <p:sp>
        <p:nvSpPr>
          <p:cNvPr id="8397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397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>
            <a:prstDash val="solid"/>
          </a:ln>
        </p:spPr>
        <p:txBody>
          <a:bodyPr/>
          <a:lstStyle/>
          <a:p>
            <a:pPr eaLnBrk="1" hangingPunct="1"/>
            <a:endParaRPr lang="en-US" dirty="0" smtClean="0"/>
          </a:p>
        </p:txBody>
      </p:sp>
      <p:sp>
        <p:nvSpPr>
          <p:cNvPr id="6" name="Date Placeholder 5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Progress Software</a:t>
            </a:r>
            <a:endParaRPr lang="en-US"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415636" y="4424363"/>
            <a:ext cx="6165273" cy="4189412"/>
          </a:xfrm>
        </p:spPr>
        <p:txBody>
          <a:bodyPr>
            <a:noAutofit/>
          </a:bodyPr>
          <a:lstStyle/>
          <a:p>
            <a:endParaRPr lang="en-US" sz="95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Progress Software</a:t>
            </a:r>
            <a:endParaRPr lang="en-US" dirty="0"/>
          </a:p>
        </p:txBody>
      </p:sp>
      <p:sp>
        <p:nvSpPr>
          <p:cNvPr id="6" name="Header Placeholder 5"/>
          <p:cNvSpPr>
            <a:spLocks noGrp="1"/>
          </p:cNvSpPr>
          <p:nvPr>
            <p:ph type="hdr" sz="quarter" idx="12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7" name="Date Placeholder 5"/>
          <p:cNvSpPr>
            <a:spLocks noGrp="1"/>
          </p:cNvSpPr>
          <p:nvPr>
            <p:ph type="dt" idx="1"/>
          </p:nvPr>
        </p:nvSpPr>
        <p:spPr>
          <a:xfrm>
            <a:off x="3983038" y="0"/>
            <a:ext cx="3044825" cy="465138"/>
          </a:xfrm>
        </p:spPr>
        <p:txBody>
          <a:bodyPr/>
          <a:lstStyle/>
          <a:p>
            <a:pPr>
              <a:defRPr/>
            </a:pPr>
            <a:endParaRPr lang="en-US"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Progress Software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15</a:t>
            </a:fld>
            <a:endParaRPr lang="en-US" dirty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Overall encryption map</a:t>
            </a:r>
          </a:p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Progress Software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8095905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87043" name="Notes Placeholder 2"/>
          <p:cNvSpPr>
            <a:spLocks noGrp="1"/>
          </p:cNvSpPr>
          <p:nvPr>
            <p:ph type="body" idx="1"/>
          </p:nvPr>
        </p:nvSpPr>
        <p:spPr>
          <a:xfrm>
            <a:off x="484909" y="4424363"/>
            <a:ext cx="6096000" cy="4189412"/>
          </a:xfrm>
          <a:noFill/>
          <a:ln>
            <a:prstDash val="solid"/>
          </a:ln>
        </p:spPr>
        <p:txBody>
          <a:bodyPr/>
          <a:lstStyle/>
          <a:p>
            <a:endParaRPr lang="en-US" sz="1000" dirty="0" smtClean="0"/>
          </a:p>
        </p:txBody>
      </p:sp>
      <p:sp>
        <p:nvSpPr>
          <p:cNvPr id="87044" name="Header Placeholder 3"/>
          <p:cNvSpPr>
            <a:spLocks noGrp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endParaRPr lang="en-US" dirty="0" smtClean="0"/>
          </a:p>
        </p:txBody>
      </p:sp>
      <p:sp>
        <p:nvSpPr>
          <p:cNvPr id="87045" name="Slide Number Placeholder 4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6D7960B-90F7-44AF-AAE9-74CA4EB9BBFF}" type="slidenum">
              <a:rPr lang="en-US" smtClean="0"/>
              <a:pPr/>
              <a:t>17</a:t>
            </a:fld>
            <a:endParaRPr lang="en-US" dirty="0" smtClean="0"/>
          </a:p>
        </p:txBody>
      </p:sp>
      <p:sp>
        <p:nvSpPr>
          <p:cNvPr id="6" name="Date Placeholder 5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Progress Software</a:t>
            </a:r>
            <a:endParaRPr lang="en-US" dirty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1139" name="Notes Placeholder 2"/>
          <p:cNvSpPr>
            <a:spLocks noGrp="1"/>
          </p:cNvSpPr>
          <p:nvPr>
            <p:ph type="body" idx="1"/>
          </p:nvPr>
        </p:nvSpPr>
        <p:spPr>
          <a:xfrm>
            <a:off x="581891" y="4424363"/>
            <a:ext cx="5902036" cy="4189412"/>
          </a:xfrm>
          <a:noFill/>
          <a:ln>
            <a:prstDash val="solid"/>
          </a:ln>
        </p:spPr>
        <p:txBody>
          <a:bodyPr/>
          <a:lstStyle/>
          <a:p>
            <a:endParaRPr lang="en-US" sz="1100" dirty="0" smtClean="0"/>
          </a:p>
        </p:txBody>
      </p:sp>
      <p:sp>
        <p:nvSpPr>
          <p:cNvPr id="91140" name="Header Placeholder 3"/>
          <p:cNvSpPr>
            <a:spLocks noGrp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endParaRPr lang="en-US" dirty="0" smtClean="0"/>
          </a:p>
        </p:txBody>
      </p:sp>
      <p:sp>
        <p:nvSpPr>
          <p:cNvPr id="91141" name="Slide Number Placeholder 4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8EB0F5B-9BE7-4ECD-932A-B51DF3325C2B}" type="slidenum">
              <a:rPr lang="en-US" smtClean="0"/>
              <a:pPr/>
              <a:t>18</a:t>
            </a:fld>
            <a:endParaRPr lang="en-US" dirty="0" smtClean="0"/>
          </a:p>
        </p:txBody>
      </p:sp>
      <p:sp>
        <p:nvSpPr>
          <p:cNvPr id="6" name="Date Placeholder 5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Progress Software</a:t>
            </a:r>
            <a:endParaRPr lang="en-US" dirty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415637" y="4424363"/>
            <a:ext cx="6165272" cy="4189412"/>
          </a:xfrm>
        </p:spPr>
        <p:txBody>
          <a:bodyPr>
            <a:noAutofit/>
          </a:bodyPr>
          <a:lstStyle/>
          <a:p>
            <a:endParaRPr lang="en-US" sz="1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Progress Software</a:t>
            </a:r>
            <a:endParaRPr lang="en-US" dirty="0"/>
          </a:p>
        </p:txBody>
      </p:sp>
      <p:sp>
        <p:nvSpPr>
          <p:cNvPr id="6" name="Header Placeholder 5"/>
          <p:cNvSpPr>
            <a:spLocks noGrp="1"/>
          </p:cNvSpPr>
          <p:nvPr>
            <p:ph type="hdr" sz="quarter" idx="12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7" name="Date Placeholder 5"/>
          <p:cNvSpPr>
            <a:spLocks noGrp="1"/>
          </p:cNvSpPr>
          <p:nvPr>
            <p:ph type="dt" idx="1"/>
          </p:nvPr>
        </p:nvSpPr>
        <p:spPr>
          <a:xfrm>
            <a:off x="3983038" y="0"/>
            <a:ext cx="3044825" cy="465138"/>
          </a:xfrm>
        </p:spPr>
        <p:txBody>
          <a:bodyPr/>
          <a:lstStyle/>
          <a:p>
            <a:pPr>
              <a:defRPr/>
            </a:pPr>
            <a:endParaRPr lang="en-US" dirty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09571" name="Notes Placeholder 2"/>
          <p:cNvSpPr>
            <a:spLocks noGrp="1"/>
          </p:cNvSpPr>
          <p:nvPr>
            <p:ph type="body" idx="1"/>
          </p:nvPr>
        </p:nvSpPr>
        <p:spPr>
          <a:xfrm>
            <a:off x="653143" y="4424363"/>
            <a:ext cx="5791200" cy="4189412"/>
          </a:xfrm>
          <a:noFill/>
          <a:ln>
            <a:prstDash val="solid"/>
          </a:ln>
        </p:spPr>
        <p:txBody>
          <a:bodyPr/>
          <a:lstStyle/>
          <a:p>
            <a:endParaRPr lang="en-US" sz="900" dirty="0" smtClean="0"/>
          </a:p>
        </p:txBody>
      </p:sp>
      <p:sp>
        <p:nvSpPr>
          <p:cNvPr id="109573" name="Slide Number Placeholder 4"/>
          <p:cNvSpPr txBox="1">
            <a:spLocks noGrp="1"/>
          </p:cNvSpPr>
          <p:nvPr/>
        </p:nvSpPr>
        <p:spPr bwMode="auto">
          <a:xfrm>
            <a:off x="3984050" y="8848966"/>
            <a:ext cx="3043814" cy="464897"/>
          </a:xfrm>
          <a:prstGeom prst="rect">
            <a:avLst/>
          </a:prstGeom>
          <a:noFill/>
          <a:ln w="9525">
            <a:noFill/>
            <a:prstDash val="sysDot"/>
            <a:miter lim="800000"/>
            <a:headEnd/>
            <a:tailEnd/>
          </a:ln>
        </p:spPr>
        <p:txBody>
          <a:bodyPr lIns="92711" tIns="46356" rIns="92711" bIns="46356" anchor="b"/>
          <a:lstStyle/>
          <a:p>
            <a:pPr algn="r" defTabSz="928567" eaLnBrk="0" hangingPunct="0"/>
            <a:endParaRPr lang="en-US" sz="1200" dirty="0"/>
          </a:p>
        </p:txBody>
      </p:sp>
      <p:sp>
        <p:nvSpPr>
          <p:cNvPr id="6" name="Date Placeholder 5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8" name="Header Placeholder 3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529781" cy="465138"/>
          </a:xfrm>
          <a:noFill/>
        </p:spPr>
        <p:txBody>
          <a:bodyPr/>
          <a:lstStyle/>
          <a:p>
            <a:endParaRPr lang="en-US" dirty="0" smtClean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Progress Software</a:t>
            </a:r>
            <a:endParaRPr lang="en-US" dirty="0"/>
          </a:p>
        </p:txBody>
      </p:sp>
      <p:sp>
        <p:nvSpPr>
          <p:cNvPr id="9" name="Slide Number Placeholder 3"/>
          <p:cNvSpPr>
            <a:spLocks noGrp="1"/>
          </p:cNvSpPr>
          <p:nvPr>
            <p:ph type="sldNum" sz="quarter" idx="5"/>
          </p:nvPr>
        </p:nvSpPr>
        <p:spPr>
          <a:xfrm>
            <a:off x="3983038" y="8848725"/>
            <a:ext cx="3044825" cy="465138"/>
          </a:xfrm>
        </p:spPr>
        <p:txBody>
          <a:bodyPr/>
          <a:lstStyle/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20</a:t>
            </a:fld>
            <a:endParaRPr lang="en-US" dirty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1EDDFC9-433E-4A55-BE36-7B9B65403940}" type="slidenum">
              <a:rPr lang="en-US" smtClean="0">
                <a:cs typeface="Arial" charset="0"/>
              </a:rPr>
              <a:pPr/>
              <a:t>21</a:t>
            </a:fld>
            <a:endParaRPr lang="en-US" smtClean="0">
              <a:cs typeface="Arial" charset="0"/>
            </a:endParaRPr>
          </a:p>
        </p:txBody>
      </p:sp>
      <p:sp>
        <p:nvSpPr>
          <p:cNvPr id="430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30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360219" y="4424363"/>
            <a:ext cx="6303818" cy="4189412"/>
          </a:xfrm>
        </p:spPr>
        <p:txBody>
          <a:bodyPr>
            <a:noAutofit/>
          </a:bodyPr>
          <a:lstStyle/>
          <a:p>
            <a:r>
              <a:rPr lang="en-US" sz="900" dirty="0" smtClean="0"/>
              <a:t>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Progress Software</a:t>
            </a:r>
            <a:endParaRPr lang="en-US" dirty="0"/>
          </a:p>
        </p:txBody>
      </p:sp>
      <p:sp>
        <p:nvSpPr>
          <p:cNvPr id="6" name="Header Placeholder 5"/>
          <p:cNvSpPr>
            <a:spLocks noGrp="1"/>
          </p:cNvSpPr>
          <p:nvPr>
            <p:ph type="hdr" sz="quarter" idx="12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7" name="Date Placeholder 5"/>
          <p:cNvSpPr>
            <a:spLocks noGrp="1"/>
          </p:cNvSpPr>
          <p:nvPr>
            <p:ph type="dt" idx="1"/>
          </p:nvPr>
        </p:nvSpPr>
        <p:spPr>
          <a:xfrm>
            <a:off x="3983038" y="0"/>
            <a:ext cx="3044825" cy="465138"/>
          </a:xfrm>
        </p:spPr>
        <p:txBody>
          <a:bodyPr/>
          <a:lstStyle/>
          <a:p>
            <a:pPr>
              <a:defRPr/>
            </a:pPr>
            <a:endParaRPr lang="en-US" dirty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9331" name="Notes Placeholder 2"/>
          <p:cNvSpPr>
            <a:spLocks noGrp="1"/>
          </p:cNvSpPr>
          <p:nvPr>
            <p:ph type="body" idx="1"/>
          </p:nvPr>
        </p:nvSpPr>
        <p:spPr>
          <a:xfrm>
            <a:off x="304800" y="4424363"/>
            <a:ext cx="6414655" cy="4189412"/>
          </a:xfrm>
          <a:noFill/>
          <a:ln>
            <a:prstDash val="solid"/>
          </a:ln>
        </p:spPr>
        <p:txBody>
          <a:bodyPr/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sz="900" b="0" dirty="0" smtClean="0"/>
          </a:p>
        </p:txBody>
      </p:sp>
      <p:sp>
        <p:nvSpPr>
          <p:cNvPr id="99332" name="Header Placeholder 3"/>
          <p:cNvSpPr>
            <a:spLocks noGrp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endParaRPr lang="en-US" dirty="0" smtClean="0"/>
          </a:p>
        </p:txBody>
      </p:sp>
      <p:sp>
        <p:nvSpPr>
          <p:cNvPr id="99333" name="Slide Number Placeholder 4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C03FD5A-5A11-41EC-9703-73ED5B878E09}" type="slidenum">
              <a:rPr lang="en-US" smtClean="0"/>
              <a:pPr/>
              <a:t>23</a:t>
            </a:fld>
            <a:endParaRPr lang="en-US" dirty="0" smtClean="0"/>
          </a:p>
        </p:txBody>
      </p:sp>
      <p:sp>
        <p:nvSpPr>
          <p:cNvPr id="6" name="Date Placeholder 5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Progress Software</a:t>
            </a:r>
            <a:endParaRPr lang="en-US" dirty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Progress Software</a:t>
            </a:r>
            <a:endParaRPr lang="en-US" dirty="0"/>
          </a:p>
        </p:txBody>
      </p:sp>
      <p:sp>
        <p:nvSpPr>
          <p:cNvPr id="6" name="Header Placeholder 5"/>
          <p:cNvSpPr>
            <a:spLocks noGrp="1"/>
          </p:cNvSpPr>
          <p:nvPr>
            <p:ph type="hdr" sz="quarter" idx="12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7" name="Date Placeholder 5"/>
          <p:cNvSpPr>
            <a:spLocks noGrp="1"/>
          </p:cNvSpPr>
          <p:nvPr>
            <p:ph type="dt" idx="1"/>
          </p:nvPr>
        </p:nvSpPr>
        <p:spPr>
          <a:xfrm>
            <a:off x="3983038" y="0"/>
            <a:ext cx="3044825" cy="465138"/>
          </a:xfrm>
        </p:spPr>
        <p:txBody>
          <a:bodyPr/>
          <a:lstStyle/>
          <a:p>
            <a:pPr>
              <a:defRPr/>
            </a:pPr>
            <a:endParaRPr lang="en-US" dirty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Progress Software</a:t>
            </a:r>
            <a:endParaRPr lang="en-US" dirty="0"/>
          </a:p>
        </p:txBody>
      </p:sp>
      <p:sp>
        <p:nvSpPr>
          <p:cNvPr id="6" name="Header Placeholder 5"/>
          <p:cNvSpPr>
            <a:spLocks noGrp="1"/>
          </p:cNvSpPr>
          <p:nvPr>
            <p:ph type="hdr" sz="quarter" idx="12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7" name="Date Placeholder 5"/>
          <p:cNvSpPr>
            <a:spLocks noGrp="1"/>
          </p:cNvSpPr>
          <p:nvPr>
            <p:ph type="dt" idx="1"/>
          </p:nvPr>
        </p:nvSpPr>
        <p:spPr>
          <a:xfrm>
            <a:off x="3983038" y="0"/>
            <a:ext cx="3044825" cy="465138"/>
          </a:xfrm>
        </p:spPr>
        <p:txBody>
          <a:bodyPr/>
          <a:lstStyle/>
          <a:p>
            <a:pPr>
              <a:defRPr/>
            </a:pPr>
            <a:endParaRPr lang="en-US" dirty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27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Progress Software</a:t>
            </a:r>
            <a:endParaRPr lang="en-US" dirty="0"/>
          </a:p>
        </p:txBody>
      </p:sp>
      <p:sp>
        <p:nvSpPr>
          <p:cNvPr id="6" name="Header Placeholder 5"/>
          <p:cNvSpPr>
            <a:spLocks noGrp="1"/>
          </p:cNvSpPr>
          <p:nvPr>
            <p:ph type="hdr" sz="quarter" idx="12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7" name="Date Placeholder 5"/>
          <p:cNvSpPr>
            <a:spLocks noGrp="1"/>
          </p:cNvSpPr>
          <p:nvPr>
            <p:ph type="dt" idx="1"/>
          </p:nvPr>
        </p:nvSpPr>
        <p:spPr>
          <a:xfrm>
            <a:off x="3983038" y="0"/>
            <a:ext cx="3044825" cy="465138"/>
          </a:xfrm>
        </p:spPr>
        <p:txBody>
          <a:bodyPr/>
          <a:lstStyle/>
          <a:p>
            <a:pPr>
              <a:defRPr/>
            </a:pPr>
            <a:endParaRPr lang="en-US" dirty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86019" name="Notes Placeholder 2"/>
          <p:cNvSpPr>
            <a:spLocks noGrp="1"/>
          </p:cNvSpPr>
          <p:nvPr>
            <p:ph type="body" idx="1"/>
          </p:nvPr>
        </p:nvSpPr>
        <p:spPr>
          <a:xfrm>
            <a:off x="775854" y="4424363"/>
            <a:ext cx="5749637" cy="4189412"/>
          </a:xfrm>
          <a:noFill/>
          <a:ln>
            <a:prstDash val="solid"/>
          </a:ln>
        </p:spPr>
        <p:txBody>
          <a:bodyPr/>
          <a:lstStyle/>
          <a:p>
            <a:pPr>
              <a:buFontTx/>
              <a:buChar char="•"/>
            </a:pPr>
            <a:endParaRPr lang="en-US" sz="800" dirty="0" smtClean="0"/>
          </a:p>
        </p:txBody>
      </p:sp>
      <p:sp>
        <p:nvSpPr>
          <p:cNvPr id="86020" name="Header Placeholder 3"/>
          <p:cNvSpPr>
            <a:spLocks noGrp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endParaRPr lang="en-US" dirty="0" smtClean="0"/>
          </a:p>
        </p:txBody>
      </p:sp>
      <p:sp>
        <p:nvSpPr>
          <p:cNvPr id="86021" name="Slide Number Placeholder 4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FAD4246-FD55-46A1-A6C3-A6E2EF4974BF}" type="slidenum">
              <a:rPr lang="en-US" smtClean="0"/>
              <a:pPr/>
              <a:t>28</a:t>
            </a:fld>
            <a:endParaRPr lang="en-US" dirty="0" smtClean="0"/>
          </a:p>
        </p:txBody>
      </p:sp>
      <p:sp>
        <p:nvSpPr>
          <p:cNvPr id="6" name="Date Placeholder 5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Progress Software</a:t>
            </a:r>
            <a:endParaRPr lang="en-US" dirty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09600" y="4424363"/>
            <a:ext cx="6012873" cy="4189412"/>
          </a:xfrm>
        </p:spPr>
        <p:txBody>
          <a:bodyPr>
            <a:normAutofit fontScale="85000" lnSpcReduction="10000"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29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Progress Software</a:t>
            </a:r>
            <a:endParaRPr lang="en-US" dirty="0"/>
          </a:p>
        </p:txBody>
      </p:sp>
      <p:sp>
        <p:nvSpPr>
          <p:cNvPr id="6" name="Header Placeholder 5"/>
          <p:cNvSpPr>
            <a:spLocks noGrp="1"/>
          </p:cNvSpPr>
          <p:nvPr>
            <p:ph type="hdr" sz="quarter" idx="12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7" name="Date Placeholder 5"/>
          <p:cNvSpPr>
            <a:spLocks noGrp="1"/>
          </p:cNvSpPr>
          <p:nvPr>
            <p:ph type="dt" idx="1"/>
          </p:nvPr>
        </p:nvSpPr>
        <p:spPr>
          <a:xfrm>
            <a:off x="3983038" y="0"/>
            <a:ext cx="3044825" cy="465138"/>
          </a:xfrm>
        </p:spPr>
        <p:txBody>
          <a:bodyPr/>
          <a:lstStyle/>
          <a:p>
            <a:pPr>
              <a:defRPr/>
            </a:pPr>
            <a:endParaRPr lang="en-US" dirty="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Database block is</a:t>
            </a:r>
            <a:r>
              <a:rPr lang="en-US" baseline="0" dirty="0" smtClean="0"/>
              <a:t> 4K or 8K</a:t>
            </a:r>
          </a:p>
          <a:p>
            <a:r>
              <a:rPr lang="en-US" baseline="0" dirty="0" smtClean="0"/>
              <a:t>Encryption block is much smaller.  You have to do a bunch of 16bit encrypts.  Output from previous block is used as input for next.</a:t>
            </a:r>
            <a:endParaRPr lang="en-US" dirty="0" smtClean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Progress Software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31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3725015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9231FA2-032A-4279-A886-503B471CE355}" type="slidenum">
              <a:rPr lang="en-US" smtClean="0">
                <a:cs typeface="Arial" charset="0"/>
              </a:rPr>
              <a:pPr/>
              <a:t>35</a:t>
            </a:fld>
            <a:endParaRPr lang="en-US" smtClean="0">
              <a:cs typeface="Arial" charset="0"/>
            </a:endParaRPr>
          </a:p>
        </p:txBody>
      </p:sp>
      <p:sp>
        <p:nvSpPr>
          <p:cNvPr id="491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91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37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Progress Software</a:t>
            </a:r>
            <a:endParaRPr lang="en-US" dirty="0"/>
          </a:p>
        </p:txBody>
      </p:sp>
      <p:sp>
        <p:nvSpPr>
          <p:cNvPr id="6" name="Header Placeholder 5"/>
          <p:cNvSpPr>
            <a:spLocks noGrp="1"/>
          </p:cNvSpPr>
          <p:nvPr>
            <p:ph type="hdr" sz="quarter" idx="12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7" name="Date Placeholder 5"/>
          <p:cNvSpPr>
            <a:spLocks noGrp="1"/>
          </p:cNvSpPr>
          <p:nvPr>
            <p:ph type="dt" idx="1"/>
          </p:nvPr>
        </p:nvSpPr>
        <p:spPr>
          <a:xfrm>
            <a:off x="3983038" y="0"/>
            <a:ext cx="3044825" cy="465138"/>
          </a:xfrm>
        </p:spPr>
        <p:txBody>
          <a:bodyPr/>
          <a:lstStyle/>
          <a:p>
            <a:pPr>
              <a:defRPr/>
            </a:pPr>
            <a:endParaRPr lang="en-US" dirty="0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26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39267" name="Notes Placeholder 2"/>
          <p:cNvSpPr>
            <a:spLocks noGrp="1"/>
          </p:cNvSpPr>
          <p:nvPr>
            <p:ph type="body" idx="1"/>
          </p:nvPr>
        </p:nvSpPr>
        <p:spPr>
          <a:noFill/>
          <a:ln>
            <a:prstDash val="solid"/>
          </a:ln>
        </p:spPr>
        <p:txBody>
          <a:bodyPr/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dirty="0" smtClean="0"/>
          </a:p>
        </p:txBody>
      </p:sp>
      <p:sp>
        <p:nvSpPr>
          <p:cNvPr id="139268" name="Header Placeholder 3"/>
          <p:cNvSpPr>
            <a:spLocks noGrp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endParaRPr lang="en-US" dirty="0" smtClean="0"/>
          </a:p>
        </p:txBody>
      </p:sp>
      <p:sp>
        <p:nvSpPr>
          <p:cNvPr id="139269" name="Slide Number Placeholder 4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3255F44-25B2-4CA3-8AFC-491C3B7B4ED8}" type="slidenum">
              <a:rPr lang="en-US" smtClean="0"/>
              <a:pPr/>
              <a:t>39</a:t>
            </a:fld>
            <a:endParaRPr lang="en-US" dirty="0" smtClean="0"/>
          </a:p>
        </p:txBody>
      </p:sp>
      <p:sp>
        <p:nvSpPr>
          <p:cNvPr id="6" name="Date Placeholder 5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Progress Software</a:t>
            </a:r>
            <a:endParaRPr lang="en-US" dirty="0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31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41315" name="Notes Placeholder 2"/>
          <p:cNvSpPr>
            <a:spLocks noGrp="1"/>
          </p:cNvSpPr>
          <p:nvPr>
            <p:ph type="body" idx="1"/>
          </p:nvPr>
        </p:nvSpPr>
        <p:spPr>
          <a:noFill/>
          <a:ln>
            <a:prstDash val="solid"/>
          </a:ln>
        </p:spPr>
        <p:txBody>
          <a:bodyPr/>
          <a:lstStyle/>
          <a:p>
            <a:endParaRPr lang="en-US" sz="1100" dirty="0" smtClean="0"/>
          </a:p>
        </p:txBody>
      </p:sp>
      <p:sp>
        <p:nvSpPr>
          <p:cNvPr id="141316" name="Header Placeholder 3"/>
          <p:cNvSpPr>
            <a:spLocks noGrp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endParaRPr lang="en-US" dirty="0" smtClean="0"/>
          </a:p>
        </p:txBody>
      </p:sp>
      <p:sp>
        <p:nvSpPr>
          <p:cNvPr id="141317" name="Slide Number Placeholder 4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987E4AE-3198-4071-9B1C-6A331A3E98D0}" type="slidenum">
              <a:rPr lang="en-US" smtClean="0"/>
              <a:pPr/>
              <a:t>40</a:t>
            </a:fld>
            <a:endParaRPr lang="en-US" dirty="0" smtClean="0"/>
          </a:p>
        </p:txBody>
      </p:sp>
      <p:sp>
        <p:nvSpPr>
          <p:cNvPr id="6" name="Date Placeholder 5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Progress Software</a:t>
            </a:r>
            <a:endParaRPr lang="en-US" dirty="0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5235" name="Notes Placeholder 2"/>
          <p:cNvSpPr>
            <a:spLocks noGrp="1"/>
          </p:cNvSpPr>
          <p:nvPr>
            <p:ph type="body" idx="1"/>
          </p:nvPr>
        </p:nvSpPr>
        <p:spPr>
          <a:xfrm>
            <a:off x="457201" y="4424363"/>
            <a:ext cx="6179126" cy="4189412"/>
          </a:xfrm>
          <a:noFill/>
          <a:ln>
            <a:prstDash val="solid"/>
          </a:ln>
        </p:spPr>
        <p:txBody>
          <a:bodyPr/>
          <a:lstStyle/>
          <a:p>
            <a:endParaRPr lang="en-US" sz="1000" dirty="0" smtClean="0"/>
          </a:p>
        </p:txBody>
      </p:sp>
      <p:sp>
        <p:nvSpPr>
          <p:cNvPr id="95236" name="Header Placeholder 3"/>
          <p:cNvSpPr>
            <a:spLocks noGrp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endParaRPr lang="en-US" dirty="0" smtClean="0"/>
          </a:p>
        </p:txBody>
      </p:sp>
      <p:sp>
        <p:nvSpPr>
          <p:cNvPr id="95237" name="Slide Number Placeholder 4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A3FB1A4-3FA0-4E86-9190-9DF425FA61D6}" type="slidenum">
              <a:rPr lang="en-US" smtClean="0"/>
              <a:pPr/>
              <a:t>41</a:t>
            </a:fld>
            <a:endParaRPr lang="en-US" dirty="0" smtClean="0"/>
          </a:p>
        </p:txBody>
      </p:sp>
      <p:sp>
        <p:nvSpPr>
          <p:cNvPr id="6" name="Date Placeholder 5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Progress Software</a:t>
            </a:r>
            <a:endParaRPr lang="en-US" dirty="0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43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Progress Software</a:t>
            </a:r>
            <a:endParaRPr lang="en-US" dirty="0"/>
          </a:p>
        </p:txBody>
      </p:sp>
      <p:sp>
        <p:nvSpPr>
          <p:cNvPr id="6" name="Header Placeholder 5"/>
          <p:cNvSpPr>
            <a:spLocks noGrp="1"/>
          </p:cNvSpPr>
          <p:nvPr>
            <p:ph type="hdr" sz="quarter" idx="12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7" name="Date Placeholder 5"/>
          <p:cNvSpPr>
            <a:spLocks noGrp="1"/>
          </p:cNvSpPr>
          <p:nvPr>
            <p:ph type="dt" idx="1"/>
          </p:nvPr>
        </p:nvSpPr>
        <p:spPr>
          <a:xfrm>
            <a:off x="3983038" y="0"/>
            <a:ext cx="3044825" cy="465138"/>
          </a:xfrm>
        </p:spPr>
        <p:txBody>
          <a:bodyPr/>
          <a:lstStyle/>
          <a:p>
            <a:pPr>
              <a:defRPr/>
            </a:pPr>
            <a:endParaRPr lang="en-US" dirty="0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22883" name="Notes Placeholder 2"/>
          <p:cNvSpPr>
            <a:spLocks noGrp="1"/>
          </p:cNvSpPr>
          <p:nvPr>
            <p:ph type="body" idx="1"/>
          </p:nvPr>
        </p:nvSpPr>
        <p:spPr>
          <a:xfrm>
            <a:off x="277091" y="4424363"/>
            <a:ext cx="6428509" cy="4189412"/>
          </a:xfrm>
          <a:noFill/>
          <a:ln>
            <a:prstDash val="solid"/>
          </a:ln>
        </p:spPr>
        <p:txBody>
          <a:bodyPr/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sz="900" dirty="0" smtClean="0"/>
          </a:p>
        </p:txBody>
      </p:sp>
      <p:sp>
        <p:nvSpPr>
          <p:cNvPr id="122884" name="Header Placeholder 3"/>
          <p:cNvSpPr>
            <a:spLocks noGrp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endParaRPr lang="en-US" dirty="0" smtClean="0"/>
          </a:p>
        </p:txBody>
      </p:sp>
      <p:sp>
        <p:nvSpPr>
          <p:cNvPr id="122885" name="Slide Number Placeholder 4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66748D8-982F-4275-97F7-B65756451ABF}" type="slidenum">
              <a:rPr lang="en-US" smtClean="0"/>
              <a:pPr/>
              <a:t>44</a:t>
            </a:fld>
            <a:endParaRPr lang="en-US" dirty="0" smtClean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Progress Software</a:t>
            </a:r>
            <a:endParaRPr lang="en-US" dirty="0"/>
          </a:p>
        </p:txBody>
      </p:sp>
      <p:sp>
        <p:nvSpPr>
          <p:cNvPr id="8" name="Date Placeholder 5"/>
          <p:cNvSpPr>
            <a:spLocks noGrp="1"/>
          </p:cNvSpPr>
          <p:nvPr>
            <p:ph type="dt" idx="1"/>
          </p:nvPr>
        </p:nvSpPr>
        <p:spPr>
          <a:xfrm>
            <a:off x="3983038" y="0"/>
            <a:ext cx="3044825" cy="465138"/>
          </a:xfrm>
        </p:spPr>
        <p:txBody>
          <a:bodyPr/>
          <a:lstStyle/>
          <a:p>
            <a:pPr>
              <a:defRPr/>
            </a:pPr>
            <a:endParaRPr lang="en-US" dirty="0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13667" name="Notes Placeholder 2"/>
          <p:cNvSpPr>
            <a:spLocks noGrp="1"/>
          </p:cNvSpPr>
          <p:nvPr>
            <p:ph type="body" idx="1"/>
          </p:nvPr>
        </p:nvSpPr>
        <p:spPr>
          <a:noFill/>
          <a:ln>
            <a:prstDash val="solid"/>
          </a:ln>
        </p:spPr>
        <p:txBody>
          <a:bodyPr/>
          <a:lstStyle/>
          <a:p>
            <a:pPr lvl="0">
              <a:lnSpc>
                <a:spcPct val="80000"/>
              </a:lnSpc>
              <a:buFontTx/>
              <a:buNone/>
            </a:pPr>
            <a:endParaRPr lang="en-US" dirty="0" smtClean="0"/>
          </a:p>
        </p:txBody>
      </p:sp>
      <p:sp>
        <p:nvSpPr>
          <p:cNvPr id="113668" name="Header Placeholder 3"/>
          <p:cNvSpPr>
            <a:spLocks noGrp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endParaRPr lang="en-US" dirty="0" smtClean="0"/>
          </a:p>
        </p:txBody>
      </p:sp>
      <p:sp>
        <p:nvSpPr>
          <p:cNvPr id="113669" name="Slide Number Placeholder 4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BE6519B-F69A-4915-96C6-02D0C54E345B}" type="slidenum">
              <a:rPr lang="en-US" smtClean="0"/>
              <a:pPr/>
              <a:t>45</a:t>
            </a:fld>
            <a:endParaRPr lang="en-US" dirty="0" smtClean="0"/>
          </a:p>
        </p:txBody>
      </p:sp>
      <p:sp>
        <p:nvSpPr>
          <p:cNvPr id="6" name="Date Placeholder 5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Progress Software</a:t>
            </a:r>
            <a:endParaRPr lang="en-US" dirty="0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21859" name="Notes Placeholder 2"/>
          <p:cNvSpPr>
            <a:spLocks noGrp="1"/>
          </p:cNvSpPr>
          <p:nvPr>
            <p:ph type="body" idx="1"/>
          </p:nvPr>
        </p:nvSpPr>
        <p:spPr>
          <a:xfrm>
            <a:off x="374073" y="4424363"/>
            <a:ext cx="6303818" cy="4189412"/>
          </a:xfrm>
          <a:noFill/>
          <a:ln>
            <a:prstDash val="solid"/>
          </a:ln>
        </p:spPr>
        <p:txBody>
          <a:bodyPr/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sz="900" dirty="0" smtClean="0"/>
          </a:p>
        </p:txBody>
      </p:sp>
      <p:sp>
        <p:nvSpPr>
          <p:cNvPr id="121860" name="Header Placeholder 3"/>
          <p:cNvSpPr>
            <a:spLocks noGrp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endParaRPr lang="en-US" dirty="0" smtClean="0"/>
          </a:p>
        </p:txBody>
      </p:sp>
      <p:sp>
        <p:nvSpPr>
          <p:cNvPr id="121861" name="Slide Number Placeholder 4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0F216D4-AA54-41BE-BA65-7581B25B71DE}" type="slidenum">
              <a:rPr lang="en-US" smtClean="0"/>
              <a:pPr/>
              <a:t>46</a:t>
            </a:fld>
            <a:endParaRPr lang="en-US" dirty="0" smtClean="0"/>
          </a:p>
        </p:txBody>
      </p:sp>
      <p:sp>
        <p:nvSpPr>
          <p:cNvPr id="6" name="Date Placeholder 5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Progress Software</a:t>
            </a:r>
            <a:endParaRPr lang="en-US" dirty="0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443345" y="4424363"/>
            <a:ext cx="6040582" cy="4189412"/>
          </a:xfrm>
        </p:spPr>
        <p:txBody>
          <a:bodyPr>
            <a:noAutofit/>
          </a:bodyPr>
          <a:lstStyle/>
          <a:p>
            <a:endParaRPr lang="en-US" sz="100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47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Progress Software</a:t>
            </a:r>
            <a:endParaRPr lang="en-US" dirty="0"/>
          </a:p>
        </p:txBody>
      </p:sp>
      <p:sp>
        <p:nvSpPr>
          <p:cNvPr id="6" name="Header Placeholder 5"/>
          <p:cNvSpPr>
            <a:spLocks noGrp="1"/>
          </p:cNvSpPr>
          <p:nvPr>
            <p:ph type="hdr" sz="quarter" idx="12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7" name="Date Placeholder 5"/>
          <p:cNvSpPr>
            <a:spLocks noGrp="1"/>
          </p:cNvSpPr>
          <p:nvPr>
            <p:ph type="dt" idx="1"/>
          </p:nvPr>
        </p:nvSpPr>
        <p:spPr>
          <a:xfrm>
            <a:off x="3983038" y="0"/>
            <a:ext cx="3044825" cy="465138"/>
          </a:xfrm>
        </p:spPr>
        <p:txBody>
          <a:bodyPr/>
          <a:lstStyle/>
          <a:p>
            <a:pPr>
              <a:defRPr/>
            </a:pPr>
            <a:endParaRPr lang="en-US" dirty="0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48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Progress Software</a:t>
            </a:r>
            <a:endParaRPr lang="en-US" dirty="0"/>
          </a:p>
        </p:txBody>
      </p:sp>
      <p:sp>
        <p:nvSpPr>
          <p:cNvPr id="6" name="Header Placeholder 5"/>
          <p:cNvSpPr>
            <a:spLocks noGrp="1"/>
          </p:cNvSpPr>
          <p:nvPr>
            <p:ph type="hdr" sz="quarter" idx="12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7" name="Date Placeholder 5"/>
          <p:cNvSpPr>
            <a:spLocks noGrp="1"/>
          </p:cNvSpPr>
          <p:nvPr>
            <p:ph type="dt" idx="1"/>
          </p:nvPr>
        </p:nvSpPr>
        <p:spPr>
          <a:xfrm>
            <a:off x="3983038" y="0"/>
            <a:ext cx="3044825" cy="465138"/>
          </a:xfrm>
        </p:spPr>
        <p:txBody>
          <a:bodyPr/>
          <a:lstStyle/>
          <a:p>
            <a:pPr>
              <a:defRPr/>
            </a:pPr>
            <a:endParaRPr lang="en-US" dirty="0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20835" name="Notes Placeholder 2"/>
          <p:cNvSpPr>
            <a:spLocks noGrp="1"/>
          </p:cNvSpPr>
          <p:nvPr>
            <p:ph type="body" idx="1"/>
          </p:nvPr>
        </p:nvSpPr>
        <p:spPr>
          <a:noFill/>
          <a:ln>
            <a:prstDash val="solid"/>
          </a:ln>
        </p:spPr>
        <p:txBody>
          <a:bodyPr/>
          <a:lstStyle/>
          <a:p>
            <a:r>
              <a:rPr lang="en-US" dirty="0" smtClean="0"/>
              <a:t>Given table.  Generate key from master key.  </a:t>
            </a:r>
          </a:p>
        </p:txBody>
      </p:sp>
      <p:sp>
        <p:nvSpPr>
          <p:cNvPr id="120836" name="Header Placeholder 3"/>
          <p:cNvSpPr>
            <a:spLocks noGrp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endParaRPr lang="en-US" dirty="0" smtClean="0"/>
          </a:p>
        </p:txBody>
      </p:sp>
      <p:sp>
        <p:nvSpPr>
          <p:cNvPr id="120837" name="Slide Number Placeholder 4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F4AF26E-5ADE-4C2A-B103-A15E4E3CA073}" type="slidenum">
              <a:rPr lang="en-US" smtClean="0"/>
              <a:pPr/>
              <a:t>49</a:t>
            </a:fld>
            <a:endParaRPr lang="en-US" dirty="0" smtClean="0"/>
          </a:p>
        </p:txBody>
      </p:sp>
      <p:sp>
        <p:nvSpPr>
          <p:cNvPr id="6" name="Date Placeholder 5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Progress Software</a:t>
            </a:r>
            <a:endParaRPr lang="en-US" dirty="0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218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endParaRPr lang="en-US" dirty="0" smtClean="0"/>
          </a:p>
        </p:txBody>
      </p:sp>
      <p:sp>
        <p:nvSpPr>
          <p:cNvPr id="137219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</p:spPr>
        <p:txBody>
          <a:bodyPr/>
          <a:lstStyle/>
          <a:p>
            <a:endParaRPr lang="en-US" dirty="0" smtClean="0"/>
          </a:p>
        </p:txBody>
      </p:sp>
      <p:sp>
        <p:nvSpPr>
          <p:cNvPr id="137220" name="Rectangle 11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A3D735F-77A5-44B8-A63D-0E8DB3AA2176}" type="slidenum">
              <a:rPr lang="en-US" smtClean="0"/>
              <a:pPr/>
              <a:t>54</a:t>
            </a:fld>
            <a:endParaRPr lang="en-US" dirty="0" smtClean="0"/>
          </a:p>
        </p:txBody>
      </p:sp>
      <p:sp>
        <p:nvSpPr>
          <p:cNvPr id="13722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722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>
            <a:prstDash val="solid"/>
          </a:ln>
        </p:spPr>
        <p:txBody>
          <a:bodyPr/>
          <a:lstStyle/>
          <a:p>
            <a:endParaRPr lang="en-US" dirty="0" smtClean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Progress Software</a:t>
            </a:r>
            <a:endParaRPr lang="en-US" dirty="0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2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824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>
            <a:prstDash val="solid"/>
          </a:ln>
        </p:spPr>
        <p:txBody>
          <a:bodyPr/>
          <a:lstStyle/>
          <a:p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" name="Header Placeholder 4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Progress Software</a:t>
            </a:r>
            <a:endParaRPr lang="en-US" dirty="0"/>
          </a:p>
        </p:txBody>
      </p:sp>
      <p:sp>
        <p:nvSpPr>
          <p:cNvPr id="7" name="Slide Number Placeholder 3"/>
          <p:cNvSpPr>
            <a:spLocks noGrp="1"/>
          </p:cNvSpPr>
          <p:nvPr>
            <p:ph type="sldNum" sz="quarter" idx="5"/>
          </p:nvPr>
        </p:nvSpPr>
        <p:spPr>
          <a:xfrm>
            <a:off x="3983038" y="8848725"/>
            <a:ext cx="3044825" cy="465138"/>
          </a:xfrm>
          <a:noFill/>
        </p:spPr>
        <p:txBody>
          <a:bodyPr/>
          <a:lstStyle/>
          <a:p>
            <a:fld id="{1610CA6A-CFAE-4498-92FB-C3A0058ECD69}" type="slidenum">
              <a:rPr lang="en-US"/>
              <a:pPr/>
              <a:t>55</a:t>
            </a:fld>
            <a:endParaRPr lang="en-US" dirty="0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/>
          <a:lstStyle/>
          <a:p>
            <a:fld id="{F6B5E3F7-E926-F341-96C9-1195B74070A7}" type="slidenum">
              <a:rPr lang="en-US"/>
              <a:pPr/>
              <a:t>56</a:t>
            </a:fld>
            <a:endParaRPr lang="en-US"/>
          </a:p>
        </p:txBody>
      </p:sp>
      <p:sp>
        <p:nvSpPr>
          <p:cNvPr id="378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85863" y="700088"/>
            <a:ext cx="4657725" cy="349250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7891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lIns="93568" tIns="46784" rIns="93568" bIns="46784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4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title-orang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2" descr="title-orang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14179" name="Rectangle 3"/>
          <p:cNvSpPr>
            <a:spLocks noGrp="1" noChangeArrowheads="1"/>
          </p:cNvSpPr>
          <p:nvPr>
            <p:ph type="ctrTitle"/>
          </p:nvPr>
        </p:nvSpPr>
        <p:spPr bwMode="auto">
          <a:xfrm>
            <a:off x="403225" y="1743739"/>
            <a:ext cx="5500775" cy="864523"/>
          </a:xfrm>
          <a:ln algn="ctr"/>
        </p:spPr>
        <p:txBody>
          <a:bodyPr lIns="0" tIns="0" rIns="0" bIns="0" anchor="ctr"/>
          <a:lstStyle>
            <a:lvl1pPr>
              <a:lnSpc>
                <a:spcPct val="100000"/>
              </a:lnSpc>
              <a:defRPr sz="2900" b="0">
                <a:solidFill>
                  <a:srgbClr val="000000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1714182" name="Rectangle 6"/>
          <p:cNvSpPr>
            <a:spLocks noGrp="1" noChangeArrowheads="1"/>
          </p:cNvSpPr>
          <p:nvPr>
            <p:ph type="subTitle" idx="1"/>
          </p:nvPr>
        </p:nvSpPr>
        <p:spPr>
          <a:xfrm>
            <a:off x="404439" y="3051454"/>
            <a:ext cx="5513962" cy="723098"/>
          </a:xfrm>
          <a:ln algn="ctr"/>
        </p:spPr>
        <p:txBody>
          <a:bodyPr lIns="0" tIns="0" rIns="0" bIns="0"/>
          <a:lstStyle>
            <a:lvl1pPr marL="0" indent="0">
              <a:buClrTx/>
              <a:buFontTx/>
              <a:buNone/>
              <a:defRPr sz="2400" i="0">
                <a:solidFill>
                  <a:srgbClr val="000000"/>
                </a:solidFill>
              </a:defRPr>
            </a:lvl1pPr>
          </a:lstStyle>
          <a:p>
            <a:r>
              <a:rPr lang="en-US" dirty="0"/>
              <a:t>Click to edit Master subtitle style</a:t>
            </a:r>
            <a:endParaRPr lang="en-US" dirty="0" smtClean="0"/>
          </a:p>
        </p:txBody>
      </p:sp>
    </p:spTree>
  </p:cSld>
  <p:clrMapOvr>
    <a:masterClrMapping/>
  </p:clrMapOvr>
  <p:transition xmlns:p14="http://schemas.microsoft.com/office/powerpoint/2010/main">
    <p:wipe dir="r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 xmlns:p14="http://schemas.microsoft.com/office/powerpoint/2010/main">
    <p:wipe dir="r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108868"/>
            <a:ext cx="4038600" cy="5063332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108868"/>
            <a:ext cx="4038600" cy="5063332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  <p:transition xmlns:p14="http://schemas.microsoft.com/office/powerpoint/2010/main">
    <p:wipe dir="r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77435"/>
            <a:ext cx="4040188" cy="639762"/>
          </a:xfrm>
        </p:spPr>
        <p:txBody>
          <a:bodyPr anchor="b"/>
          <a:lstStyle>
            <a:lvl1pPr marL="0" indent="0">
              <a:buNone/>
              <a:defRPr sz="22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887794"/>
            <a:ext cx="4040188" cy="4238369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177435"/>
            <a:ext cx="4041775" cy="639762"/>
          </a:xfrm>
        </p:spPr>
        <p:txBody>
          <a:bodyPr anchor="b"/>
          <a:lstStyle>
            <a:lvl1pPr marL="0" indent="0">
              <a:buNone/>
              <a:defRPr sz="22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887794"/>
            <a:ext cx="4041775" cy="4238369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  <p:transition xmlns:p14="http://schemas.microsoft.com/office/powerpoint/2010/main">
    <p:wipe dir="r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hart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Chart Placeholder 3"/>
          <p:cNvSpPr>
            <a:spLocks noGrp="1"/>
          </p:cNvSpPr>
          <p:nvPr>
            <p:ph type="chart" sz="quarter" idx="10"/>
          </p:nvPr>
        </p:nvSpPr>
        <p:spPr>
          <a:xfrm>
            <a:off x="530225" y="1371600"/>
            <a:ext cx="8296275" cy="4667250"/>
          </a:xfrm>
        </p:spPr>
        <p:txBody>
          <a:bodyPr/>
          <a:lstStyle/>
          <a:p>
            <a:pPr lvl="0"/>
            <a:r>
              <a:rPr lang="en-US" noProof="0" smtClean="0"/>
              <a:t>Click icon to add chart</a:t>
            </a:r>
            <a:endParaRPr lang="en-US" noProof="0" dirty="0"/>
          </a:p>
        </p:txBody>
      </p:sp>
    </p:spTree>
  </p:cSld>
  <p:clrMapOvr>
    <a:masterClrMapping/>
  </p:clrMapOvr>
  <p:transition xmlns:p14="http://schemas.microsoft.com/office/powerpoint/2010/main">
    <p:wipe dir="r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bl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Table Placeholder 3"/>
          <p:cNvSpPr>
            <a:spLocks noGrp="1"/>
          </p:cNvSpPr>
          <p:nvPr>
            <p:ph type="tbl" sz="quarter" idx="10"/>
          </p:nvPr>
        </p:nvSpPr>
        <p:spPr>
          <a:xfrm>
            <a:off x="403225" y="1150938"/>
            <a:ext cx="8482678" cy="4984750"/>
          </a:xfrm>
        </p:spPr>
        <p:txBody>
          <a:bodyPr/>
          <a:lstStyle/>
          <a:p>
            <a:pPr lvl="0"/>
            <a:r>
              <a:rPr lang="en-US" noProof="0" smtClean="0"/>
              <a:t>Click icon to add table</a:t>
            </a:r>
            <a:endParaRPr lang="en-US" noProof="0" dirty="0"/>
          </a:p>
        </p:txBody>
      </p:sp>
    </p:spTree>
  </p:cSld>
  <p:clrMapOvr>
    <a:masterClrMapping/>
  </p:clrMapOvr>
  <p:transition xmlns:p14="http://schemas.microsoft.com/office/powerpoint/2010/main">
    <p:wipe dir="r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  <p:transition xmlns:p14="http://schemas.microsoft.com/office/powerpoint/2010/main">
    <p:wipe dir="r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xmlns:p14="http://schemas.microsoft.com/office/powerpoint/2010/main">
    <p:wipe dir="r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Orange_PPT_gradi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1047750"/>
            <a:ext cx="5930900" cy="3051919"/>
          </a:xfrm>
          <a:prstGeom prst="rect">
            <a:avLst/>
          </a:prstGeom>
        </p:spPr>
      </p:pic>
      <p:pic>
        <p:nvPicPr>
          <p:cNvPr id="8" name="Picture 7" descr="BusinessMakingProgress.png"/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5907089" y="1047750"/>
            <a:ext cx="3236912" cy="3049464"/>
          </a:xfrm>
          <a:prstGeom prst="rect">
            <a:avLst/>
          </a:prstGeom>
        </p:spPr>
      </p:pic>
      <p:sp>
        <p:nvSpPr>
          <p:cNvPr id="9" name="Rectangle 3"/>
          <p:cNvSpPr>
            <a:spLocks noGrp="1" noChangeArrowheads="1"/>
          </p:cNvSpPr>
          <p:nvPr>
            <p:ph type="ctrTitle" hasCustomPrompt="1"/>
          </p:nvPr>
        </p:nvSpPr>
        <p:spPr bwMode="auto">
          <a:xfrm>
            <a:off x="577753" y="1833064"/>
            <a:ext cx="4962612" cy="492443"/>
          </a:xfrm>
          <a:ln algn="ctr"/>
        </p:spPr>
        <p:txBody>
          <a:bodyPr lIns="0" tIns="0" rIns="0" bIns="0" anchor="ctr" anchorCtr="0"/>
          <a:lstStyle>
            <a:lvl1pPr>
              <a:lnSpc>
                <a:spcPct val="100000"/>
              </a:lnSpc>
              <a:defRPr sz="3200" b="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dirty="0" smtClean="0"/>
              <a:t>Click To Edit Master Title</a:t>
            </a:r>
            <a:endParaRPr lang="en-US" dirty="0"/>
          </a:p>
        </p:txBody>
      </p:sp>
      <p:sp>
        <p:nvSpPr>
          <p:cNvPr id="10" name="Rectangle 6"/>
          <p:cNvSpPr>
            <a:spLocks noGrp="1" noChangeArrowheads="1"/>
          </p:cNvSpPr>
          <p:nvPr>
            <p:ph type="subTitle" idx="1" hasCustomPrompt="1"/>
          </p:nvPr>
        </p:nvSpPr>
        <p:spPr>
          <a:xfrm>
            <a:off x="580256" y="2954738"/>
            <a:ext cx="4974509" cy="723098"/>
          </a:xfrm>
          <a:ln algn="ctr"/>
        </p:spPr>
        <p:txBody>
          <a:bodyPr lIns="0" tIns="0" rIns="0" bIns="0" anchor="t" anchorCtr="0"/>
          <a:lstStyle>
            <a:lvl1pPr marL="0" indent="0">
              <a:buClrTx/>
              <a:buFontTx/>
              <a:buNone/>
              <a:defRPr sz="2400" i="0">
                <a:solidFill>
                  <a:srgbClr val="000000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dirty="0"/>
              <a:t>Click to </a:t>
            </a:r>
            <a:r>
              <a:rPr lang="en-US" dirty="0" smtClean="0"/>
              <a:t>Edit </a:t>
            </a:r>
            <a:r>
              <a:rPr lang="en-US" dirty="0"/>
              <a:t>Master </a:t>
            </a:r>
            <a:r>
              <a:rPr lang="en-US" dirty="0" smtClean="0"/>
              <a:t>Subtitle Style</a:t>
            </a:r>
          </a:p>
        </p:txBody>
      </p:sp>
      <p:pic>
        <p:nvPicPr>
          <p:cNvPr id="5" name="Picture 4" descr="ProgressTriumph_RGB.png"/>
          <p:cNvPicPr>
            <a:picLocks noChangeAspect="1"/>
          </p:cNvPicPr>
          <p:nvPr userDrawn="1"/>
        </p:nvPicPr>
        <p:blipFill>
          <a:blip r:embed="rId4" cstate="print"/>
          <a:stretch>
            <a:fillRect/>
          </a:stretch>
        </p:blipFill>
        <p:spPr>
          <a:xfrm>
            <a:off x="6373170" y="5836670"/>
            <a:ext cx="2491790" cy="802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8063088"/>
      </p:ext>
    </p:extLst>
  </p:cSld>
  <p:clrMapOvr>
    <a:masterClrMapping/>
  </p:clrMapOvr>
  <p:transition xmlns:p14="http://schemas.microsoft.com/office/powerpoint/2010/main">
    <p:wipe dir="r"/>
  </p:transition>
  <p:timing>
    <p:tnLst>
      <p:par>
        <p:cTn xmlns:p14="http://schemas.microsoft.com/office/powerpoint/2010/main"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image" Target="../media/image1.png"/><Relationship Id="rId1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1" descr="progress_ppt_green_larger"/>
          <p:cNvPicPr>
            <a:picLocks noChangeAspect="1" noChangeArrowheads="1"/>
          </p:cNvPicPr>
          <p:nvPr userDrawn="1"/>
        </p:nvPicPr>
        <p:blipFill>
          <a:blip r:embed="rId11" cstate="print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03225" y="1335088"/>
            <a:ext cx="7772400" cy="441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title"/>
          </p:nvPr>
        </p:nvSpPr>
        <p:spPr bwMode="white">
          <a:xfrm>
            <a:off x="301625" y="98425"/>
            <a:ext cx="7331075" cy="434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713158" name="Rectangle 6"/>
          <p:cNvSpPr>
            <a:spLocks noChangeArrowheads="1"/>
          </p:cNvSpPr>
          <p:nvPr/>
        </p:nvSpPr>
        <p:spPr bwMode="auto">
          <a:xfrm>
            <a:off x="403225" y="6591300"/>
            <a:ext cx="165100" cy="161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>
            <a:prstTxWarp prst="textNoShape">
              <a:avLst/>
            </a:prstTxWarp>
            <a:spAutoFit/>
          </a:bodyPr>
          <a:lstStyle/>
          <a:p>
            <a:pPr defTabSz="1033463" eaLnBrk="0" hangingPunct="0"/>
            <a:fld id="{D94E5CC6-0CC7-D14E-BC33-09D2854F1D9F}" type="slidenum">
              <a:rPr lang="en-US" sz="1000">
                <a:solidFill>
                  <a:srgbClr val="666666"/>
                </a:solidFill>
              </a:rPr>
              <a:pPr defTabSz="1033463" eaLnBrk="0" hangingPunct="0"/>
              <a:t>‹#›</a:t>
            </a:fld>
            <a:endParaRPr lang="en-US" sz="1000">
              <a:solidFill>
                <a:srgbClr val="666666"/>
              </a:solidFill>
            </a:endParaRPr>
          </a:p>
        </p:txBody>
      </p:sp>
      <p:sp>
        <p:nvSpPr>
          <p:cNvPr id="9" name="Rectangle 5"/>
          <p:cNvSpPr>
            <a:spLocks noChangeArrowheads="1"/>
          </p:cNvSpPr>
          <p:nvPr userDrawn="1"/>
        </p:nvSpPr>
        <p:spPr bwMode="black">
          <a:xfrm>
            <a:off x="775047" y="6590066"/>
            <a:ext cx="3405559" cy="153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>
            <a:prstTxWarp prst="textNoShape">
              <a:avLst/>
            </a:prstTxWarp>
            <a:spAutoFit/>
          </a:bodyPr>
          <a:lstStyle/>
          <a:p>
            <a:pPr eaLnBrk="0" hangingPunct="0"/>
            <a:r>
              <a:rPr lang="en-US" sz="1000" dirty="0">
                <a:solidFill>
                  <a:srgbClr val="666666"/>
                </a:solidFill>
              </a:rPr>
              <a:t>© </a:t>
            </a:r>
            <a:r>
              <a:rPr lang="en-US" sz="1000" dirty="0" smtClean="0">
                <a:solidFill>
                  <a:srgbClr val="666666"/>
                </a:solidFill>
              </a:rPr>
              <a:t>2011 </a:t>
            </a:r>
            <a:r>
              <a:rPr lang="en-US" sz="1000" dirty="0">
                <a:solidFill>
                  <a:srgbClr val="666666"/>
                </a:solidFill>
              </a:rPr>
              <a:t>Progress Software Corporation. All rights reserved.</a:t>
            </a:r>
          </a:p>
        </p:txBody>
      </p:sp>
      <p:pic>
        <p:nvPicPr>
          <p:cNvPr id="2" name="Picture 1"/>
          <p:cNvPicPr>
            <a:picLocks noChangeAspect="1"/>
          </p:cNvPicPr>
          <p:nvPr userDrawn="1"/>
        </p:nvPicPr>
        <p:blipFill>
          <a:blip r:embed="rId12"/>
          <a:stretch>
            <a:fillRect/>
          </a:stretch>
        </p:blipFill>
        <p:spPr>
          <a:xfrm>
            <a:off x="6888282" y="5969913"/>
            <a:ext cx="888087" cy="888087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20" r:id="rId1"/>
    <p:sldLayoutId id="2147483721" r:id="rId2"/>
    <p:sldLayoutId id="2147483722" r:id="rId3"/>
    <p:sldLayoutId id="2147483723" r:id="rId4"/>
    <p:sldLayoutId id="2147483724" r:id="rId5"/>
    <p:sldLayoutId id="2147483725" r:id="rId6"/>
    <p:sldLayoutId id="2147483726" r:id="rId7"/>
    <p:sldLayoutId id="2147483727" r:id="rId8"/>
    <p:sldLayoutId id="2147483728" r:id="rId9"/>
  </p:sldLayoutIdLst>
  <p:transition xmlns:p14="http://schemas.microsoft.com/office/powerpoint/2010/main">
    <p:wipe dir="r"/>
  </p:transition>
  <p:timing>
    <p:tnLst>
      <p:par>
        <p:cTn xmlns:p14="http://schemas.microsoft.com/office/powerpoint/2010/main" id="1" dur="indefinite" restart="never" nodeType="tmRoot"/>
      </p:par>
    </p:tnLst>
  </p:timing>
  <p:txStyles>
    <p:titleStyle>
      <a:lvl1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500">
          <a:solidFill>
            <a:srgbClr val="000000"/>
          </a:solidFill>
          <a:latin typeface="+mj-lt"/>
          <a:ea typeface="+mj-ea"/>
          <a:cs typeface="+mj-cs"/>
        </a:defRPr>
      </a:lvl1pPr>
      <a:lvl2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500">
          <a:solidFill>
            <a:srgbClr val="000000"/>
          </a:solidFill>
          <a:latin typeface="Arial" charset="0"/>
        </a:defRPr>
      </a:lvl2pPr>
      <a:lvl3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500">
          <a:solidFill>
            <a:srgbClr val="000000"/>
          </a:solidFill>
          <a:latin typeface="Arial" charset="0"/>
        </a:defRPr>
      </a:lvl3pPr>
      <a:lvl4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500">
          <a:solidFill>
            <a:srgbClr val="000000"/>
          </a:solidFill>
          <a:latin typeface="Arial" charset="0"/>
        </a:defRPr>
      </a:lvl4pPr>
      <a:lvl5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500">
          <a:solidFill>
            <a:srgbClr val="000000"/>
          </a:solidFill>
          <a:latin typeface="Arial" charset="0"/>
        </a:defRPr>
      </a:lvl5pPr>
      <a:lvl6pPr marL="4572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 charset="0"/>
        </a:defRPr>
      </a:lvl6pPr>
      <a:lvl7pPr marL="9144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 charset="0"/>
        </a:defRPr>
      </a:lvl7pPr>
      <a:lvl8pPr marL="13716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 charset="0"/>
        </a:defRPr>
      </a:lvl8pPr>
      <a:lvl9pPr marL="18288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rgbClr val="FF7C00"/>
        </a:buClr>
        <a:buFont typeface="Wingdings" charset="2"/>
        <a:buChar char="§"/>
        <a:defRPr lang="en-US" sz="2400" kern="1200" dirty="0">
          <a:solidFill>
            <a:schemeClr val="tx1">
              <a:lumMod val="50000"/>
            </a:schemeClr>
          </a:solidFill>
          <a:latin typeface="Arial" pitchFamily="34" charset="0"/>
          <a:ea typeface="Arial" charset="0"/>
          <a:cs typeface="Arial" pitchFamily="34" charset="0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rgbClr val="FF7C00"/>
        </a:buClr>
        <a:buChar char="•"/>
        <a:defRPr lang="en-US" sz="2000" kern="1200" dirty="0">
          <a:solidFill>
            <a:schemeClr val="tx1">
              <a:lumMod val="50000"/>
            </a:schemeClr>
          </a:solidFill>
          <a:latin typeface="Arial" pitchFamily="34" charset="0"/>
          <a:ea typeface="Arial" charset="0"/>
          <a:cs typeface="Arial" pitchFamily="34" charset="0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rgbClr val="FF7C00"/>
        </a:buClr>
        <a:buFont typeface="Arial" charset="0"/>
        <a:buChar char="–"/>
        <a:defRPr lang="en-US" sz="2400" kern="1200" dirty="0">
          <a:solidFill>
            <a:schemeClr val="tx1">
              <a:lumMod val="50000"/>
            </a:schemeClr>
          </a:solidFill>
          <a:latin typeface="Arial" pitchFamily="34" charset="0"/>
          <a:ea typeface="Arial" charset="0"/>
          <a:cs typeface="Arial" pitchFamily="34" charset="0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rgbClr val="FF7C00"/>
        </a:buClr>
        <a:buSzPct val="95000"/>
        <a:buFont typeface="Courier New" charset="0"/>
        <a:buChar char="o"/>
        <a:defRPr lang="en-US" sz="1600" kern="1200" dirty="0">
          <a:solidFill>
            <a:schemeClr val="tx1">
              <a:lumMod val="50000"/>
            </a:schemeClr>
          </a:solidFill>
          <a:latin typeface="Arial" pitchFamily="34" charset="0"/>
          <a:ea typeface="Arial" charset="0"/>
          <a:cs typeface="Arial" pitchFamily="34" charset="0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rgbClr val="FF7C00"/>
        </a:buClr>
        <a:buSzPct val="95000"/>
        <a:buFont typeface="Courier New" charset="0"/>
        <a:buChar char="o"/>
        <a:defRPr lang="en-US" sz="1600" kern="1200" dirty="0">
          <a:solidFill>
            <a:schemeClr val="tx1">
              <a:lumMod val="50000"/>
            </a:schemeClr>
          </a:solidFill>
          <a:latin typeface="Arial" pitchFamily="34" charset="0"/>
          <a:ea typeface="Arial" charset="0"/>
          <a:cs typeface="Arial" pitchFamily="34" charset="0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Font typeface="Arial" charset="0"/>
        <a:buChar char="•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Font typeface="Arial" charset="0"/>
        <a:buChar char="•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Font typeface="Arial" charset="0"/>
        <a:buChar char="•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Font typeface="Arial" charset="0"/>
        <a:buChar char="•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image" Target="../media/image8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9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0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4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5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6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9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0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4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eg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eg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e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4" Type="http://schemas.openxmlformats.org/officeDocument/2006/relationships/image" Target="../media/image16.png"/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2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3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4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5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6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7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8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9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0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1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3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4.xml"/><Relationship Id="rId3" Type="http://schemas.openxmlformats.org/officeDocument/2006/relationships/image" Target="../media/image17.jpe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4" Type="http://schemas.openxmlformats.org/officeDocument/2006/relationships/image" Target="../media/image19.png"/><Relationship Id="rId5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5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3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4"/>
          <p:cNvSpPr>
            <a:spLocks noGrp="1"/>
          </p:cNvSpPr>
          <p:nvPr>
            <p:ph type="ctrTitle"/>
          </p:nvPr>
        </p:nvSpPr>
        <p:spPr>
          <a:xfrm>
            <a:off x="577753" y="1340622"/>
            <a:ext cx="4962612" cy="1477328"/>
          </a:xfrm>
        </p:spPr>
        <p:txBody>
          <a:bodyPr/>
          <a:lstStyle/>
          <a:p>
            <a:r>
              <a:rPr lang="en-US" dirty="0"/>
              <a:t>OpenEdge RDBMS</a:t>
            </a:r>
            <a:br>
              <a:rPr lang="en-US" dirty="0"/>
            </a:br>
            <a:r>
              <a:rPr lang="en-US" dirty="0"/>
              <a:t>Transparent Data Encryption</a:t>
            </a:r>
            <a:endParaRPr lang="en-US" dirty="0"/>
          </a:p>
        </p:txBody>
      </p:sp>
      <p:sp>
        <p:nvSpPr>
          <p:cNvPr id="5" name="Subtitle 8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I left the new sports database on a barstool and lost it. No worries.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77090" y="4360985"/>
            <a:ext cx="3694810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>
              <a:spcBef>
                <a:spcPts val="0"/>
              </a:spcBef>
            </a:pPr>
            <a:r>
              <a:rPr lang="en-US" sz="2000" i="0" dirty="0">
                <a:solidFill>
                  <a:srgbClr val="000000"/>
                </a:solidFill>
                <a:latin typeface="Arial" pitchFamily="34" charset="0"/>
              </a:rPr>
              <a:t>Marv Stone, Progress Software</a:t>
            </a:r>
          </a:p>
        </p:txBody>
      </p:sp>
      <p:sp>
        <p:nvSpPr>
          <p:cNvPr id="7" name="Rectangle 6"/>
          <p:cNvSpPr/>
          <p:nvPr/>
        </p:nvSpPr>
        <p:spPr>
          <a:xfrm>
            <a:off x="1849412" y="5844538"/>
            <a:ext cx="485261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b="1" dirty="0" smtClean="0">
                <a:solidFill>
                  <a:schemeClr val="tx2"/>
                </a:solidFill>
              </a:rPr>
              <a:t>PUG </a:t>
            </a:r>
            <a:r>
              <a:rPr lang="en-US" sz="2800" b="1" dirty="0">
                <a:solidFill>
                  <a:schemeClr val="tx2"/>
                </a:solidFill>
              </a:rPr>
              <a:t>Challenge Americas	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2063" y="4749042"/>
            <a:ext cx="1397000" cy="1892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9588733"/>
      </p:ext>
    </p:extLst>
  </p:cSld>
  <p:clrMapOvr>
    <a:masterClrMapping/>
  </p:clrMapOvr>
  <p:transition xmlns:p14="http://schemas.microsoft.com/office/powerpoint/2010/main">
    <p:wipe dir="r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202250" y="1154888"/>
            <a:ext cx="6851131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i="0" dirty="0" err="1" smtClean="0">
                <a:solidFill>
                  <a:srgbClr val="3F3F3F"/>
                </a:solidFill>
              </a:rPr>
              <a:t>Do you ever worry about accidentally leaving your laptop at a bar--or losing high-value data that could put your business at jeopardy in some other way? Learn how to protect your data with OpenEdge Transparent Data Encryption (TDE). If you are a DBA, or if your job has DBA-like characteristics, then attend this session to hear why TDE is your best choice for meeting the regulatory and organizational security requirements for data at rest.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Abstract</a:t>
            </a:r>
          </a:p>
        </p:txBody>
      </p:sp>
    </p:spTree>
  </p:cSld>
  <p:clrMapOvr>
    <a:masterClrMapping/>
  </p:clrMapOvr>
  <p:transition xmlns:p14="http://schemas.microsoft.com/office/powerpoint/2010/main">
    <p:wipe dir="r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larkgablerhett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335" y="2462240"/>
            <a:ext cx="2957282" cy="3660852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3498283" y="1475173"/>
            <a:ext cx="5214001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800" i="0" dirty="0" err="1" smtClean="0">
                <a:solidFill>
                  <a:srgbClr val="3F3F3F"/>
                </a:solidFill>
              </a:rPr>
              <a:t>Please ask questions as we go</a:t>
            </a:r>
          </a:p>
          <a:p>
            <a:pPr algn="l"/>
            <a:r>
              <a:rPr lang="en-US" sz="2800" i="0" dirty="0" err="1" smtClean="0">
                <a:solidFill>
                  <a:srgbClr val="3F3F3F"/>
                </a:solidFill>
              </a:rPr>
              <a:t>sometimes I do not explain something well enough, or</a:t>
            </a:r>
          </a:p>
          <a:p>
            <a:pPr algn="l"/>
            <a:r>
              <a:rPr lang="en-US" sz="2800" i="0" dirty="0" smtClean="0">
                <a:solidFill>
                  <a:srgbClr val="3F3F3F"/>
                </a:solidFill>
              </a:rPr>
              <a:t>you may want to know more, or</a:t>
            </a:r>
            <a:endParaRPr lang="en-US" sz="2800" i="0" dirty="0">
              <a:solidFill>
                <a:srgbClr val="3F3F3F"/>
              </a:solidFill>
            </a:endParaRPr>
          </a:p>
          <a:p>
            <a:pPr algn="l"/>
            <a:r>
              <a:rPr lang="en-US" sz="2800" i="0" dirty="0" smtClean="0">
                <a:solidFill>
                  <a:srgbClr val="3F3F3F"/>
                </a:solidFill>
              </a:rPr>
              <a:t>y’all may have a problem with my accent!</a:t>
            </a:r>
          </a:p>
        </p:txBody>
      </p:sp>
    </p:spTree>
  </p:cSld>
  <p:clrMapOvr>
    <a:masterClrMapping/>
  </p:clrMapOvr>
  <p:transition xmlns:p14="http://schemas.microsoft.com/office/powerpoint/2010/main">
    <p:wipe dir="r"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625" y="98425"/>
            <a:ext cx="7331075" cy="444994"/>
          </a:xfrm>
        </p:spPr>
        <p:txBody>
          <a:bodyPr/>
          <a:lstStyle/>
          <a:p>
            <a:r>
              <a:rPr lang="en-US" dirty="0" smtClean="0"/>
              <a:t>A (not very) fictional scenario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You have a laptop with a database on it</a:t>
            </a:r>
          </a:p>
          <a:p>
            <a:r>
              <a:rPr lang="en-US" dirty="0"/>
              <a:t>The database contains customer info with credit card numbers, maybe patient records</a:t>
            </a:r>
          </a:p>
          <a:p>
            <a:r>
              <a:rPr lang="en-US" dirty="0"/>
              <a:t>You forget the laptop in a taxi (or a pub)</a:t>
            </a:r>
            <a:br>
              <a:rPr lang="en-US" dirty="0"/>
            </a:br>
            <a:r>
              <a:rPr lang="en-US" dirty="0"/>
              <a:t/>
            </a:r>
            <a:br>
              <a:rPr lang="en-US" dirty="0"/>
            </a:br>
            <a:endParaRPr lang="en-US" dirty="0"/>
          </a:p>
          <a:p>
            <a:r>
              <a:rPr lang="en-US" dirty="0"/>
              <a:t>Someone finds it, looks at what it contains, and sells the data to some bad people</a:t>
            </a:r>
          </a:p>
          <a:p>
            <a:r>
              <a:rPr lang="en-US" dirty="0"/>
              <a:t>The newspapers print yet another data-loss story which surprises no one</a:t>
            </a:r>
          </a:p>
          <a:p>
            <a:r>
              <a:rPr lang="en-US" i="1" dirty="0"/>
              <a:t>Your customers suffer losses and are upset</a:t>
            </a:r>
          </a:p>
          <a:p>
            <a:r>
              <a:rPr lang="en-US" i="1" dirty="0"/>
              <a:t>Your company suffers losses</a:t>
            </a:r>
          </a:p>
        </p:txBody>
      </p:sp>
      <p:grpSp>
        <p:nvGrpSpPr>
          <p:cNvPr id="9" name="Group 8"/>
          <p:cNvGrpSpPr/>
          <p:nvPr/>
        </p:nvGrpSpPr>
        <p:grpSpPr>
          <a:xfrm>
            <a:off x="1728850" y="3011359"/>
            <a:ext cx="5914300" cy="780357"/>
            <a:chOff x="403225" y="5665107"/>
            <a:chExt cx="5914300" cy="886081"/>
          </a:xfrm>
        </p:grpSpPr>
        <p:sp>
          <p:nvSpPr>
            <p:cNvPr id="10" name="Striped Right Arrow 9"/>
            <p:cNvSpPr/>
            <p:nvPr/>
          </p:nvSpPr>
          <p:spPr bwMode="auto">
            <a:xfrm>
              <a:off x="1704239" y="5775167"/>
              <a:ext cx="3412971" cy="651341"/>
            </a:xfrm>
            <a:prstGeom prst="stripedRightArrow">
              <a:avLst/>
            </a:prstGeom>
            <a:gradFill flip="none" rotWithShape="1">
              <a:gsLst>
                <a:gs pos="0">
                  <a:srgbClr val="008000"/>
                </a:gs>
                <a:gs pos="100000">
                  <a:srgbClr val="FFFFFF"/>
                </a:gs>
                <a:gs pos="99000">
                  <a:srgbClr val="FF0000"/>
                </a:gs>
              </a:gsLst>
              <a:lin ang="0" scaled="1"/>
              <a:tileRect/>
            </a:gradFill>
            <a:ln w="57150" cap="flat" cmpd="sng" algn="ctr">
              <a:solidFill>
                <a:schemeClr val="tx1"/>
              </a:solidFill>
              <a:prstDash val="dash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Pct val="130000"/>
                <a:buFontTx/>
                <a:buNone/>
                <a:tabLst/>
              </a:pPr>
              <a:endParaRPr kumimoji="0" lang="en-US" sz="2400" b="0" i="1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03225" y="5679579"/>
              <a:ext cx="1006232" cy="871609"/>
            </a:xfrm>
            <a:prstGeom prst="rect">
              <a:avLst/>
            </a:prstGeom>
          </p:spPr>
        </p:pic>
        <p:pic>
          <p:nvPicPr>
            <p:cNvPr id="8" name="Picture 7"/>
            <p:cNvPicPr>
              <a:picLocks noChangeAspect="1"/>
            </p:cNvPicPr>
            <p:nvPr/>
          </p:nvPicPr>
          <p:blipFill>
            <a:blip r:embed="rId3">
              <a:alphaModFix amt="28000"/>
            </a:blip>
            <a:stretch>
              <a:fillRect/>
            </a:stretch>
          </p:blipFill>
          <p:spPr>
            <a:xfrm>
              <a:off x="5311293" y="5665107"/>
              <a:ext cx="1006232" cy="871609"/>
            </a:xfrm>
            <a:prstGeom prst="rect">
              <a:avLst/>
            </a:prstGeom>
          </p:spPr>
        </p:pic>
      </p:grpSp>
    </p:spTree>
  </p:cSld>
  <p:clrMapOvr>
    <a:masterClrMapping/>
  </p:clrMapOvr>
  <p:transition xmlns:p14="http://schemas.microsoft.com/office/powerpoint/2010/main">
    <p:wipe dir="r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4"/>
          <p:cNvSpPr/>
          <p:nvPr/>
        </p:nvSpPr>
        <p:spPr bwMode="auto">
          <a:xfrm>
            <a:off x="403225" y="2215319"/>
            <a:ext cx="8410031" cy="1408040"/>
          </a:xfrm>
          <a:prstGeom prst="roundRect">
            <a:avLst>
              <a:gd name="adj" fmla="val 10880"/>
            </a:avLst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>
              <a:spcBef>
                <a:spcPct val="50000"/>
              </a:spcBef>
              <a:buSzPct val="130000"/>
              <a:defRPr/>
            </a:pPr>
            <a:r>
              <a:rPr lang="en-US" sz="2800" i="0" dirty="0" smtClean="0">
                <a:solidFill>
                  <a:schemeClr val="tx1">
                    <a:lumMod val="20000"/>
                    <a:lumOff val="80000"/>
                  </a:schemeClr>
                </a:solidFill>
                <a:ea typeface="ＭＳ Ｐゴシック" charset="-128"/>
              </a:rPr>
              <a:t>What is OpenEdge TDE?</a:t>
            </a:r>
          </a:p>
        </p:txBody>
      </p:sp>
    </p:spTree>
  </p:cSld>
  <p:clrMapOvr>
    <a:masterClrMapping/>
  </p:clrMapOvr>
  <p:transition xmlns:p14="http://schemas.microsoft.com/office/powerpoint/2010/main">
    <p:wipe dir="r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OpenEdge Transparent Data Encryption (TDE)</a:t>
            </a:r>
            <a:endParaRPr lang="en-US" dirty="0"/>
          </a:p>
        </p:txBody>
      </p:sp>
      <p:sp>
        <p:nvSpPr>
          <p:cNvPr id="4" name="AutoShape 10"/>
          <p:cNvSpPr>
            <a:spLocks noChangeArrowheads="1"/>
          </p:cNvSpPr>
          <p:nvPr/>
        </p:nvSpPr>
        <p:spPr bwMode="auto">
          <a:xfrm>
            <a:off x="825564" y="1271433"/>
            <a:ext cx="7703059" cy="914413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chemeClr val="hlink"/>
              </a:gs>
              <a:gs pos="100000">
                <a:srgbClr val="FFCB99"/>
              </a:gs>
            </a:gsLst>
            <a:lin ang="5400000" scaled="1"/>
          </a:gradFill>
          <a:ln w="9525">
            <a:noFill/>
            <a:round/>
            <a:headEnd/>
            <a:tailEnd/>
          </a:ln>
          <a:effectLst/>
        </p:spPr>
        <p:txBody>
          <a:bodyPr wrap="square" anchor="ctr"/>
          <a:lstStyle/>
          <a:p>
            <a:r>
              <a:rPr lang="en-US" dirty="0" smtClean="0">
                <a:solidFill>
                  <a:srgbClr val="000000"/>
                </a:solidFill>
              </a:rPr>
              <a:t>Provides</a:t>
            </a:r>
            <a:r>
              <a:rPr lang="en-US" dirty="0" smtClean="0"/>
              <a:t> </a:t>
            </a:r>
            <a:r>
              <a:rPr lang="en-US" dirty="0" smtClean="0">
                <a:solidFill>
                  <a:srgbClr val="005F97"/>
                </a:solidFill>
              </a:rPr>
              <a:t>data privacy </a:t>
            </a:r>
            <a:r>
              <a:rPr lang="en-US" dirty="0" smtClean="0">
                <a:solidFill>
                  <a:srgbClr val="000000"/>
                </a:solidFill>
              </a:rPr>
              <a:t>while data is ‘</a:t>
            </a:r>
            <a:r>
              <a:rPr lang="en-US" dirty="0" smtClean="0">
                <a:solidFill>
                  <a:srgbClr val="005F97"/>
                </a:solidFill>
              </a:rPr>
              <a:t>at rest</a:t>
            </a:r>
            <a:r>
              <a:rPr lang="en-US" dirty="0" smtClean="0">
                <a:solidFill>
                  <a:srgbClr val="000000"/>
                </a:solidFill>
              </a:rPr>
              <a:t>’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>
                <a:solidFill>
                  <a:srgbClr val="000000"/>
                </a:solidFill>
              </a:rPr>
              <a:t>(i.e. stored on disk) in your OpenEdge database</a:t>
            </a:r>
          </a:p>
        </p:txBody>
      </p:sp>
      <p:sp>
        <p:nvSpPr>
          <p:cNvPr id="5" name="AutoShape 12"/>
          <p:cNvSpPr>
            <a:spLocks noChangeArrowheads="1"/>
          </p:cNvSpPr>
          <p:nvPr/>
        </p:nvSpPr>
        <p:spPr bwMode="auto">
          <a:xfrm>
            <a:off x="822777" y="4465784"/>
            <a:ext cx="7709874" cy="1524000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A7D101"/>
              </a:gs>
              <a:gs pos="100000">
                <a:srgbClr val="DCED99"/>
              </a:gs>
            </a:gsLst>
            <a:lin ang="5400000" scaled="1"/>
          </a:gradFill>
          <a:ln w="9525">
            <a:noFill/>
            <a:round/>
            <a:headEnd/>
            <a:tailEnd/>
          </a:ln>
          <a:effectLst/>
        </p:spPr>
        <p:txBody>
          <a:bodyPr wrap="square" anchor="ctr"/>
          <a:lstStyle/>
          <a:p>
            <a:pPr algn="l"/>
            <a:r>
              <a:rPr lang="en-US" dirty="0" smtClean="0">
                <a:solidFill>
                  <a:srgbClr val="000000"/>
                </a:solidFill>
              </a:rPr>
              <a:t>To use TDE you need two OpenEdge 10.2B products</a:t>
            </a:r>
            <a:endParaRPr lang="en-US" dirty="0" smtClean="0">
              <a:solidFill>
                <a:srgbClr val="005F97"/>
              </a:solidFill>
            </a:endParaRPr>
          </a:p>
          <a:p>
            <a:pPr lvl="1" algn="l">
              <a:buFont typeface="Arial" charset="0"/>
              <a:buChar char="•"/>
            </a:pPr>
            <a:r>
              <a:rPr lang="en-US" sz="2000" dirty="0" smtClean="0">
                <a:solidFill>
                  <a:srgbClr val="005F97"/>
                </a:solidFill>
              </a:rPr>
              <a:t> Enterprise OpenEdge Database</a:t>
            </a:r>
          </a:p>
          <a:p>
            <a:pPr lvl="1" algn="l">
              <a:buFont typeface="Arial" charset="0"/>
              <a:buChar char="•"/>
            </a:pPr>
            <a:r>
              <a:rPr lang="en-US" sz="2000" dirty="0" smtClean="0">
                <a:solidFill>
                  <a:srgbClr val="005F97"/>
                </a:solidFill>
              </a:rPr>
              <a:t> Transparent Data Encryption</a:t>
            </a:r>
            <a:endParaRPr lang="en-US" sz="2000" dirty="0">
              <a:solidFill>
                <a:srgbClr val="005F97"/>
              </a:solidFill>
            </a:endParaRPr>
          </a:p>
        </p:txBody>
      </p:sp>
      <p:sp>
        <p:nvSpPr>
          <p:cNvPr id="6" name="AutoShape 14"/>
          <p:cNvSpPr>
            <a:spLocks noChangeArrowheads="1"/>
          </p:cNvSpPr>
          <p:nvPr/>
        </p:nvSpPr>
        <p:spPr bwMode="auto">
          <a:xfrm>
            <a:off x="825564" y="2432685"/>
            <a:ext cx="7703059" cy="1766757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FFD24F"/>
              </a:gs>
              <a:gs pos="100000">
                <a:srgbClr val="FFEDB9"/>
              </a:gs>
            </a:gsLst>
            <a:lin ang="5400000" scaled="1"/>
          </a:gradFill>
          <a:ln w="9525">
            <a:noFill/>
            <a:round/>
            <a:headEnd/>
            <a:tailEnd/>
          </a:ln>
          <a:effectLst/>
        </p:spPr>
        <p:txBody>
          <a:bodyPr wrap="square" anchor="ctr"/>
          <a:lstStyle/>
          <a:p>
            <a:pPr lvl="1" algn="l">
              <a:buFont typeface="Arial"/>
              <a:buChar char="•"/>
            </a:pPr>
            <a:r>
              <a:rPr lang="en-US" sz="2000" dirty="0" smtClean="0">
                <a:solidFill>
                  <a:srgbClr val="000000"/>
                </a:solidFill>
              </a:rPr>
              <a:t> Performs database block-level encryption</a:t>
            </a:r>
          </a:p>
          <a:p>
            <a:pPr lvl="1" algn="l">
              <a:buFont typeface="Arial" pitchFamily="34" charset="0"/>
              <a:buChar char="•"/>
            </a:pPr>
            <a:r>
              <a:rPr lang="en-US" sz="2000" dirty="0" smtClean="0">
                <a:solidFill>
                  <a:srgbClr val="000000"/>
                </a:solidFill>
              </a:rPr>
              <a:t> Uses</a:t>
            </a:r>
            <a:r>
              <a:rPr lang="en-US" sz="2000" dirty="0" smtClean="0"/>
              <a:t> </a:t>
            </a:r>
            <a:r>
              <a:rPr lang="en-US" sz="2000" dirty="0" smtClean="0">
                <a:solidFill>
                  <a:srgbClr val="005F97"/>
                </a:solidFill>
              </a:rPr>
              <a:t>industry standard encryption algorithms</a:t>
            </a:r>
          </a:p>
          <a:p>
            <a:pPr lvl="1" algn="l">
              <a:buFont typeface="Arial" pitchFamily="34" charset="0"/>
              <a:buChar char="•"/>
            </a:pPr>
            <a:r>
              <a:rPr lang="en-US" sz="2000" dirty="0" smtClean="0">
                <a:solidFill>
                  <a:srgbClr val="000000"/>
                </a:solidFill>
              </a:rPr>
              <a:t> Works regardless of who has a copy or where it resides</a:t>
            </a:r>
            <a:endParaRPr lang="en-US" sz="2000" dirty="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xmlns:p14="http://schemas.microsoft.com/office/powerpoint/2010/main">
    <p:dissolv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625" y="98425"/>
            <a:ext cx="7331075" cy="444994"/>
          </a:xfrm>
        </p:spPr>
        <p:txBody>
          <a:bodyPr/>
          <a:lstStyle/>
          <a:p>
            <a:r>
              <a:rPr lang="en-US"/>
              <a:t>Security Layers in OpenEdge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1454414" y="1528491"/>
          <a:ext cx="6267482" cy="4812665"/>
        </p:xfrm>
        <a:graphic>
          <a:graphicData uri="http://schemas.openxmlformats.org/drawingml/2006/table">
            <a:tbl>
              <a:tblPr firstRow="1" bandRow="1">
                <a:tableStyleId>{8A107856-5554-42FB-B03E-39F5DBC370BA}</a:tableStyleId>
              </a:tblPr>
              <a:tblGrid>
                <a:gridCol w="6267482"/>
              </a:tblGrid>
              <a:tr h="370205">
                <a:tc>
                  <a:txBody>
                    <a:bodyPr/>
                    <a:lstStyle/>
                    <a:p>
                      <a:pPr algn="ctr"/>
                      <a:r>
                        <a:rPr lang="en-US" b="0">
                          <a:solidFill>
                            <a:srgbClr val="00304B"/>
                          </a:solidFill>
                        </a:rPr>
                        <a:t>Custom 4GL application provided security features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370205">
                <a:tc>
                  <a:txBody>
                    <a:bodyPr/>
                    <a:lstStyle/>
                    <a:p>
                      <a:pPr algn="ctr"/>
                      <a:r>
                        <a:rPr lang="en-US" b="0">
                          <a:solidFill>
                            <a:srgbClr val="00304B"/>
                          </a:solidFill>
                        </a:rPr>
                        <a:t>CLIENT-PRINCIPAL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370205">
                <a:tc>
                  <a:txBody>
                    <a:bodyPr/>
                    <a:lstStyle/>
                    <a:p>
                      <a:pPr algn="ctr"/>
                      <a:r>
                        <a:rPr lang="en-US" b="0">
                          <a:solidFill>
                            <a:srgbClr val="00304B"/>
                          </a:solidFill>
                        </a:rPr>
                        <a:t>4GL compile-time authorisation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370205">
                <a:tc>
                  <a:txBody>
                    <a:bodyPr/>
                    <a:lstStyle/>
                    <a:p>
                      <a:pPr algn="ctr"/>
                      <a:r>
                        <a:rPr lang="en-US">
                          <a:solidFill>
                            <a:srgbClr val="00304B"/>
                          </a:solidFill>
                        </a:rPr>
                        <a:t>DBAuthkey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370205">
                <a:tc>
                  <a:txBody>
                    <a:bodyPr/>
                    <a:lstStyle/>
                    <a:p>
                      <a:pPr algn="ctr"/>
                      <a:r>
                        <a:rPr lang="en-US">
                          <a:solidFill>
                            <a:srgbClr val="00304B"/>
                          </a:solidFill>
                        </a:rPr>
                        <a:t>Runtime table and column access controls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370205">
                <a:tc>
                  <a:txBody>
                    <a:bodyPr/>
                    <a:lstStyle/>
                    <a:p>
                      <a:pPr algn="ctr"/>
                      <a:r>
                        <a:rPr lang="en-US">
                          <a:solidFill>
                            <a:srgbClr val="00304B"/>
                          </a:solidFill>
                        </a:rPr>
                        <a:t>RDBMS user authentication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370205">
                <a:tc>
                  <a:txBody>
                    <a:bodyPr/>
                    <a:lstStyle/>
                    <a:p>
                      <a:pPr algn="ctr"/>
                      <a:r>
                        <a:rPr lang="en-US">
                          <a:solidFill>
                            <a:srgbClr val="00304B"/>
                          </a:solidFill>
                        </a:rPr>
                        <a:t>SSL/TLS</a:t>
                      </a:r>
                      <a:r>
                        <a:rPr lang="en-US" baseline="0">
                          <a:solidFill>
                            <a:srgbClr val="00304B"/>
                          </a:solidFill>
                        </a:rPr>
                        <a:t> communication channel encryption</a:t>
                      </a:r>
                      <a:endParaRPr lang="en-US">
                        <a:solidFill>
                          <a:srgbClr val="00304B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370205">
                <a:tc>
                  <a:txBody>
                    <a:bodyPr/>
                    <a:lstStyle/>
                    <a:p>
                      <a:pPr algn="ctr"/>
                      <a:r>
                        <a:rPr lang="en-US">
                          <a:solidFill>
                            <a:srgbClr val="00304B"/>
                          </a:solidFill>
                        </a:rPr>
                        <a:t>Operating system file security settings, etc.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370205">
                <a:tc>
                  <a:txBody>
                    <a:bodyPr/>
                    <a:lstStyle/>
                    <a:p>
                      <a:pPr algn="ctr"/>
                      <a:r>
                        <a:rPr lang="en-US">
                          <a:solidFill>
                            <a:srgbClr val="00304B"/>
                          </a:solidFill>
                        </a:rPr>
                        <a:t>OpenEdge Auditing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370205">
                <a:tc>
                  <a:txBody>
                    <a:bodyPr/>
                    <a:lstStyle/>
                    <a:p>
                      <a:pPr algn="ctr"/>
                      <a:r>
                        <a:rPr lang="en-US" b="1">
                          <a:solidFill>
                            <a:srgbClr val="FF0000"/>
                          </a:solidFill>
                        </a:rPr>
                        <a:t>Encryption</a:t>
                      </a:r>
                      <a:r>
                        <a:rPr lang="en-US" b="1" baseline="0">
                          <a:solidFill>
                            <a:srgbClr val="FF0000"/>
                          </a:solidFill>
                        </a:rPr>
                        <a:t> key management (TDE)</a:t>
                      </a:r>
                      <a:endParaRPr lang="en-US" b="1">
                        <a:solidFill>
                          <a:srgbClr val="FF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370205">
                <a:tc>
                  <a:txBody>
                    <a:bodyPr/>
                    <a:lstStyle/>
                    <a:p>
                      <a:pPr algn="ctr"/>
                      <a:r>
                        <a:rPr lang="en-US" b="1">
                          <a:solidFill>
                            <a:srgbClr val="FF0000"/>
                          </a:solidFill>
                        </a:rPr>
                        <a:t>Keystore encryption &amp; authentication (TDE)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370205">
                <a:tc>
                  <a:txBody>
                    <a:bodyPr/>
                    <a:lstStyle/>
                    <a:p>
                      <a:pPr algn="ctr"/>
                      <a:r>
                        <a:rPr lang="en-US" b="1">
                          <a:solidFill>
                            <a:srgbClr val="FF0000"/>
                          </a:solidFill>
                        </a:rPr>
                        <a:t>Storage access encryption (TDE)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370205">
                <a:tc>
                  <a:txBody>
                    <a:bodyPr/>
                    <a:lstStyle/>
                    <a:p>
                      <a:pPr algn="ctr"/>
                      <a:r>
                        <a:rPr lang="en-US" b="1">
                          <a:solidFill>
                            <a:srgbClr val="FF0000"/>
                          </a:solidFill>
                        </a:rPr>
                        <a:t>Encrypted</a:t>
                      </a:r>
                      <a:r>
                        <a:rPr lang="en-US" b="1" baseline="0">
                          <a:solidFill>
                            <a:srgbClr val="FF0000"/>
                          </a:solidFill>
                        </a:rPr>
                        <a:t> p</a:t>
                      </a:r>
                      <a:r>
                        <a:rPr lang="en-US" b="1">
                          <a:solidFill>
                            <a:srgbClr val="FF0000"/>
                          </a:solidFill>
                        </a:rPr>
                        <a:t>rivate data on disk (TDE)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4" name="AutoShape 7"/>
          <p:cNvSpPr>
            <a:spLocks noChangeArrowheads="1"/>
          </p:cNvSpPr>
          <p:nvPr/>
        </p:nvSpPr>
        <p:spPr bwMode="auto">
          <a:xfrm>
            <a:off x="403225" y="980037"/>
            <a:ext cx="5576124" cy="439061"/>
          </a:xfrm>
          <a:prstGeom prst="roundRect">
            <a:avLst>
              <a:gd name="adj" fmla="val 16667"/>
            </a:avLst>
          </a:prstGeom>
          <a:solidFill>
            <a:srgbClr val="A7D101"/>
          </a:solidFill>
          <a:ln w="9525">
            <a:noFill/>
            <a:round/>
            <a:headEnd/>
            <a:tailEnd/>
          </a:ln>
          <a:effectLst/>
        </p:spPr>
        <p:txBody>
          <a:bodyPr wrap="square" anchor="ctr"/>
          <a:lstStyle/>
          <a:p>
            <a:pPr algn="l"/>
            <a:r>
              <a:rPr lang="en-US" sz="2000" i="0" dirty="0" smtClean="0">
                <a:solidFill>
                  <a:srgbClr val="000000"/>
                </a:solidFill>
              </a:rPr>
              <a:t>TDE is one part of an overall security strategy</a:t>
            </a:r>
            <a:endParaRPr lang="en-US" sz="2000" i="0" dirty="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xmlns:p14="http://schemas.microsoft.com/office/powerpoint/2010/main">
    <p:wipe dir="r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4"/>
          <p:cNvSpPr/>
          <p:nvPr/>
        </p:nvSpPr>
        <p:spPr bwMode="auto">
          <a:xfrm>
            <a:off x="403225" y="1530351"/>
            <a:ext cx="8410031" cy="3475828"/>
          </a:xfrm>
          <a:prstGeom prst="roundRect">
            <a:avLst>
              <a:gd name="adj" fmla="val 10880"/>
            </a:avLst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l" defTabSz="457200">
              <a:defRPr/>
            </a:pPr>
            <a:r>
              <a:rPr lang="en-US" sz="2800" i="0" dirty="0" smtClean="0">
                <a:solidFill>
                  <a:schemeClr val="tx1">
                    <a:lumMod val="50000"/>
                  </a:schemeClr>
                </a:solidFill>
                <a:ea typeface="ＭＳ Ｐゴシック" charset="-128"/>
              </a:rPr>
              <a:t>Chris Longo talk today at 1:15:  </a:t>
            </a:r>
          </a:p>
          <a:p>
            <a:pPr algn="l" defTabSz="457200">
              <a:defRPr/>
            </a:pPr>
            <a:r>
              <a:rPr lang="en-US" sz="2800" i="0" dirty="0" smtClean="0">
                <a:solidFill>
                  <a:schemeClr val="tx1">
                    <a:lumMod val="50000"/>
                  </a:schemeClr>
                </a:solidFill>
                <a:ea typeface="ＭＳ Ｐゴシック" charset="-128"/>
              </a:rPr>
              <a:t>045 - User </a:t>
            </a:r>
            <a:r>
              <a:rPr lang="en-US" sz="2800" i="0" dirty="0">
                <a:solidFill>
                  <a:schemeClr val="tx1">
                    <a:lumMod val="50000"/>
                  </a:schemeClr>
                </a:solidFill>
                <a:ea typeface="ＭＳ Ｐゴシック" charset="-128"/>
              </a:rPr>
              <a:t>Authentication using the Client Principle </a:t>
            </a:r>
            <a:r>
              <a:rPr lang="en-US" sz="2800" i="0" dirty="0" smtClean="0">
                <a:solidFill>
                  <a:schemeClr val="tx1">
                    <a:lumMod val="50000"/>
                  </a:schemeClr>
                </a:solidFill>
                <a:ea typeface="ＭＳ Ｐゴシック" charset="-128"/>
              </a:rPr>
              <a:t>Object 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01625" y="98425"/>
            <a:ext cx="7331075" cy="444994"/>
          </a:xfrm>
        </p:spPr>
        <p:txBody>
          <a:bodyPr/>
          <a:lstStyle/>
          <a:p>
            <a:r>
              <a:rPr lang="en-US"/>
              <a:t>Learn more at</a:t>
            </a:r>
          </a:p>
        </p:txBody>
      </p:sp>
    </p:spTree>
  </p:cSld>
  <p:clrMapOvr>
    <a:masterClrMapping/>
  </p:clrMapOvr>
  <p:transition xmlns:p14="http://schemas.microsoft.com/office/powerpoint/2010/main">
    <p:wipe dir="r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301625" y="98425"/>
            <a:ext cx="7331075" cy="791242"/>
          </a:xfrm>
        </p:spPr>
        <p:txBody>
          <a:bodyPr/>
          <a:lstStyle/>
          <a:p>
            <a:r>
              <a:rPr lang="en-US" dirty="0" smtClean="0"/>
              <a:t>Advantages of OpenEdge RDBMS</a:t>
            </a:r>
            <a:br>
              <a:rPr lang="en-US" dirty="0" smtClean="0"/>
            </a:br>
            <a:r>
              <a:rPr lang="en-US" dirty="0" smtClean="0"/>
              <a:t>Transparent Data Encryption</a:t>
            </a:r>
            <a:endParaRPr lang="en-US" dirty="0"/>
          </a:p>
        </p:txBody>
      </p:sp>
      <p:sp>
        <p:nvSpPr>
          <p:cNvPr id="6" name="AutoShape 14"/>
          <p:cNvSpPr>
            <a:spLocks noChangeArrowheads="1"/>
          </p:cNvSpPr>
          <p:nvPr/>
        </p:nvSpPr>
        <p:spPr bwMode="auto">
          <a:xfrm>
            <a:off x="893440" y="2236913"/>
            <a:ext cx="7001692" cy="813334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FFD24F"/>
              </a:gs>
              <a:gs pos="100000">
                <a:srgbClr val="FFEDB9"/>
              </a:gs>
            </a:gsLst>
            <a:lin ang="5400000" scaled="1"/>
          </a:gradFill>
          <a:ln w="9525">
            <a:noFill/>
            <a:round/>
            <a:headEnd/>
            <a:tailEnd/>
          </a:ln>
          <a:effectLst/>
        </p:spPr>
        <p:txBody>
          <a:bodyPr wrap="square" anchor="ctr"/>
          <a:lstStyle/>
          <a:p>
            <a:pPr>
              <a:spcBef>
                <a:spcPts val="400"/>
              </a:spcBef>
              <a:defRPr/>
            </a:pPr>
            <a:r>
              <a:rPr lang="en-US" dirty="0" smtClean="0">
                <a:solidFill>
                  <a:srgbClr val="000000"/>
                </a:solidFill>
              </a:rPr>
              <a:t>Simple to configure</a:t>
            </a:r>
          </a:p>
        </p:txBody>
      </p:sp>
      <p:sp>
        <p:nvSpPr>
          <p:cNvPr id="7" name="AutoShape 14"/>
          <p:cNvSpPr>
            <a:spLocks noChangeArrowheads="1"/>
          </p:cNvSpPr>
          <p:nvPr/>
        </p:nvSpPr>
        <p:spPr bwMode="auto">
          <a:xfrm>
            <a:off x="890857" y="1335467"/>
            <a:ext cx="7001692" cy="813334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FFD24F"/>
              </a:gs>
              <a:gs pos="100000">
                <a:srgbClr val="FFEDB9"/>
              </a:gs>
            </a:gsLst>
            <a:lin ang="5400000" scaled="1"/>
          </a:gradFill>
          <a:ln w="9525">
            <a:noFill/>
            <a:round/>
            <a:headEnd/>
            <a:tailEnd/>
          </a:ln>
          <a:effectLst/>
        </p:spPr>
        <p:txBody>
          <a:bodyPr wrap="square" anchor="ctr"/>
          <a:lstStyle/>
          <a:p>
            <a:pPr>
              <a:spcBef>
                <a:spcPts val="1200"/>
              </a:spcBef>
              <a:defRPr/>
            </a:pPr>
            <a:r>
              <a:rPr lang="en-US" dirty="0" smtClean="0">
                <a:solidFill>
                  <a:srgbClr val="000000"/>
                </a:solidFill>
              </a:rPr>
              <a:t>Easy to implement and maintain</a:t>
            </a:r>
          </a:p>
        </p:txBody>
      </p:sp>
      <p:sp>
        <p:nvSpPr>
          <p:cNvPr id="8" name="AutoShape 14"/>
          <p:cNvSpPr>
            <a:spLocks noChangeArrowheads="1"/>
          </p:cNvSpPr>
          <p:nvPr/>
        </p:nvSpPr>
        <p:spPr bwMode="auto">
          <a:xfrm>
            <a:off x="888274" y="3151006"/>
            <a:ext cx="7001692" cy="813334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FFD24F"/>
              </a:gs>
              <a:gs pos="100000">
                <a:srgbClr val="FFEDB9"/>
              </a:gs>
            </a:gsLst>
            <a:lin ang="5400000" scaled="1"/>
          </a:gradFill>
          <a:ln w="9525">
            <a:noFill/>
            <a:round/>
            <a:headEnd/>
            <a:tailEnd/>
          </a:ln>
          <a:effectLst/>
        </p:spPr>
        <p:txBody>
          <a:bodyPr wrap="square" anchor="ctr"/>
          <a:lstStyle/>
          <a:p>
            <a:pPr>
              <a:spcBef>
                <a:spcPts val="1200"/>
              </a:spcBef>
              <a:defRPr/>
            </a:pPr>
            <a:r>
              <a:rPr lang="en-US" dirty="0" smtClean="0">
                <a:solidFill>
                  <a:srgbClr val="000000"/>
                </a:solidFill>
              </a:rPr>
              <a:t>Proven industry encryption agorithms</a:t>
            </a:r>
            <a:endParaRPr lang="en-US" dirty="0" smtClean="0"/>
          </a:p>
        </p:txBody>
      </p:sp>
      <p:sp>
        <p:nvSpPr>
          <p:cNvPr id="9" name="AutoShape 14"/>
          <p:cNvSpPr>
            <a:spLocks noChangeArrowheads="1"/>
          </p:cNvSpPr>
          <p:nvPr/>
        </p:nvSpPr>
        <p:spPr bwMode="auto">
          <a:xfrm>
            <a:off x="901192" y="4065243"/>
            <a:ext cx="7001692" cy="813334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FFD24F"/>
              </a:gs>
              <a:gs pos="100000">
                <a:srgbClr val="FFEDB9"/>
              </a:gs>
            </a:gsLst>
            <a:lin ang="5400000" scaled="1"/>
          </a:gradFill>
          <a:ln w="9525">
            <a:noFill/>
            <a:round/>
            <a:headEnd/>
            <a:tailEnd/>
          </a:ln>
          <a:effectLst/>
        </p:spPr>
        <p:txBody>
          <a:bodyPr wrap="square" anchor="ctr"/>
          <a:lstStyle/>
          <a:p>
            <a:pPr marL="0" lvl="1">
              <a:spcBef>
                <a:spcPts val="400"/>
              </a:spcBef>
              <a:defRPr/>
            </a:pPr>
            <a:r>
              <a:rPr lang="en-US" dirty="0" smtClean="0">
                <a:solidFill>
                  <a:srgbClr val="000000"/>
                </a:solidFill>
              </a:rPr>
              <a:t>No need to change your queries or other code</a:t>
            </a:r>
          </a:p>
        </p:txBody>
      </p:sp>
      <p:sp>
        <p:nvSpPr>
          <p:cNvPr id="10" name="AutoShape 14"/>
          <p:cNvSpPr>
            <a:spLocks noChangeArrowheads="1"/>
          </p:cNvSpPr>
          <p:nvPr/>
        </p:nvSpPr>
        <p:spPr bwMode="auto">
          <a:xfrm>
            <a:off x="898612" y="4992543"/>
            <a:ext cx="7001692" cy="813334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FFD24F"/>
              </a:gs>
              <a:gs pos="100000">
                <a:srgbClr val="FFEDB9"/>
              </a:gs>
            </a:gsLst>
            <a:lin ang="5400000" scaled="1"/>
          </a:gradFill>
          <a:ln w="9525">
            <a:noFill/>
            <a:round/>
            <a:headEnd/>
            <a:tailEnd/>
          </a:ln>
          <a:effectLst/>
        </p:spPr>
        <p:txBody>
          <a:bodyPr wrap="square" anchor="ctr"/>
          <a:lstStyle/>
          <a:p>
            <a:pPr marL="0" lvl="1">
              <a:spcBef>
                <a:spcPts val="400"/>
              </a:spcBef>
              <a:defRPr/>
            </a:pPr>
            <a:r>
              <a:rPr lang="en-US" dirty="0" smtClean="0">
                <a:solidFill>
                  <a:srgbClr val="000000"/>
                </a:solidFill>
              </a:rPr>
              <a:t>"The best thing since instant grits!"</a:t>
            </a:r>
          </a:p>
        </p:txBody>
      </p:sp>
    </p:spTree>
  </p:cSld>
  <p:clrMapOvr>
    <a:masterClrMapping/>
  </p:clrMapOvr>
  <p:transition xmlns:p14="http://schemas.microsoft.com/office/powerpoint/2010/main">
    <p:wipe dir="r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utoShape 12"/>
          <p:cNvSpPr>
            <a:spLocks noChangeArrowheads="1"/>
          </p:cNvSpPr>
          <p:nvPr/>
        </p:nvSpPr>
        <p:spPr bwMode="auto">
          <a:xfrm>
            <a:off x="1112929" y="1235074"/>
            <a:ext cx="7035672" cy="2074182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A7D101"/>
              </a:gs>
              <a:gs pos="100000">
                <a:srgbClr val="DCED99"/>
              </a:gs>
            </a:gsLst>
            <a:lin ang="5400000" scaled="1"/>
          </a:gradFill>
          <a:ln w="9525">
            <a:noFill/>
            <a:round/>
            <a:headEnd/>
            <a:tailEnd/>
          </a:ln>
          <a:effectLst/>
        </p:spPr>
        <p:txBody>
          <a:bodyPr wrap="square" anchor="ctr"/>
          <a:lstStyle/>
          <a:p>
            <a:pPr algn="l"/>
            <a:r>
              <a:rPr lang="en-US" sz="2800" dirty="0" smtClean="0">
                <a:solidFill>
                  <a:srgbClr val="005F97"/>
                </a:solidFill>
              </a:rPr>
              <a:t>Communication channel encryption </a:t>
            </a:r>
          </a:p>
          <a:p>
            <a:pPr lvl="1" algn="l">
              <a:spcBef>
                <a:spcPts val="600"/>
              </a:spcBef>
              <a:buFont typeface="Arial" charset="0"/>
              <a:buChar char="•"/>
            </a:pPr>
            <a:r>
              <a:rPr lang="en-US" dirty="0" smtClean="0">
                <a:solidFill>
                  <a:srgbClr val="000000"/>
                </a:solidFill>
              </a:rPr>
              <a:t>Support for Secure Sockets Layer (SSL) over the tcp/ip network transport layer</a:t>
            </a:r>
          </a:p>
          <a:p>
            <a:pPr lvl="1" algn="l">
              <a:spcBef>
                <a:spcPts val="600"/>
              </a:spcBef>
              <a:buFont typeface="Arial" charset="0"/>
              <a:buChar char="•"/>
            </a:pPr>
            <a:r>
              <a:rPr lang="en-US" dirty="0" smtClean="0">
                <a:solidFill>
                  <a:srgbClr val="000000"/>
                </a:solidFill>
              </a:rPr>
              <a:t> Used to secure data in transit </a:t>
            </a:r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301350" y="44394"/>
            <a:ext cx="7330650" cy="444994"/>
          </a:xfrm>
        </p:spPr>
        <p:txBody>
          <a:bodyPr/>
          <a:lstStyle/>
          <a:p>
            <a:r>
              <a:rPr lang="en-US" dirty="0" smtClean="0"/>
              <a:t>Other OpenEdge Encryption Stuff</a:t>
            </a:r>
            <a:endParaRPr lang="en-US" dirty="0"/>
          </a:p>
        </p:txBody>
      </p:sp>
      <p:sp>
        <p:nvSpPr>
          <p:cNvPr id="4" name="AutoShape 10"/>
          <p:cNvSpPr>
            <a:spLocks noChangeArrowheads="1"/>
          </p:cNvSpPr>
          <p:nvPr/>
        </p:nvSpPr>
        <p:spPr bwMode="auto">
          <a:xfrm>
            <a:off x="1096333" y="3483425"/>
            <a:ext cx="7052268" cy="2786743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chemeClr val="hlink"/>
              </a:gs>
              <a:gs pos="100000">
                <a:srgbClr val="FFCB99"/>
              </a:gs>
            </a:gsLst>
            <a:lin ang="5400000" scaled="1"/>
          </a:gradFill>
          <a:ln w="9525">
            <a:noFill/>
            <a:round/>
            <a:headEnd/>
            <a:tailEnd/>
          </a:ln>
          <a:effectLst/>
        </p:spPr>
        <p:txBody>
          <a:bodyPr wrap="square" anchor="ctr"/>
          <a:lstStyle/>
          <a:p>
            <a:pPr algn="l"/>
            <a:r>
              <a:rPr lang="en-US" sz="2800" dirty="0" smtClean="0">
                <a:solidFill>
                  <a:srgbClr val="005F97"/>
                </a:solidFill>
              </a:rPr>
              <a:t>4GL encryption functions</a:t>
            </a:r>
          </a:p>
          <a:p>
            <a:pPr lvl="1" algn="l">
              <a:spcBef>
                <a:spcPts val="600"/>
              </a:spcBef>
              <a:buFont typeface="Arial" charset="0"/>
              <a:buChar char="•"/>
            </a:pPr>
            <a:r>
              <a:rPr lang="en-US" dirty="0" smtClean="0">
                <a:solidFill>
                  <a:srgbClr val="000000"/>
                </a:solidFill>
              </a:rPr>
              <a:t> DIY </a:t>
            </a:r>
            <a:r>
              <a:rPr lang="en-US" b="1" dirty="0" smtClean="0">
                <a:solidFill>
                  <a:srgbClr val="000000"/>
                </a:solidFill>
              </a:rPr>
              <a:t>field level </a:t>
            </a:r>
            <a:r>
              <a:rPr lang="en-US" dirty="0" smtClean="0">
                <a:solidFill>
                  <a:srgbClr val="000000"/>
                </a:solidFill>
              </a:rPr>
              <a:t>encryption of OpenEdge RDBMS data stored on disk and other data</a:t>
            </a:r>
          </a:p>
          <a:p>
            <a:pPr lvl="1" algn="l">
              <a:spcBef>
                <a:spcPts val="600"/>
              </a:spcBef>
              <a:buFont typeface="Arial" charset="0"/>
              <a:buChar char="•"/>
            </a:pPr>
            <a:r>
              <a:rPr lang="en-US" dirty="0" smtClean="0">
                <a:solidFill>
                  <a:srgbClr val="000000"/>
                </a:solidFill>
              </a:rPr>
              <a:t> Requires 4GL coding and DIY key management</a:t>
            </a:r>
          </a:p>
          <a:p>
            <a:pPr lvl="1" algn="l">
              <a:spcBef>
                <a:spcPts val="600"/>
              </a:spcBef>
              <a:buFont typeface="Arial" charset="0"/>
              <a:buChar char="•"/>
            </a:pPr>
            <a:r>
              <a:rPr lang="en-US" dirty="0" smtClean="0">
                <a:solidFill>
                  <a:srgbClr val="000000"/>
                </a:solidFill>
              </a:rPr>
              <a:t> Encryption of most index keys impractical</a:t>
            </a:r>
          </a:p>
        </p:txBody>
      </p:sp>
    </p:spTree>
  </p:cSld>
  <p:clrMapOvr>
    <a:masterClrMapping/>
  </p:clrMapOvr>
  <p:transition xmlns:p14="http://schemas.microsoft.com/office/powerpoint/2010/main">
    <p:wipe dir="r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>
          <a:xfrm>
            <a:off x="301625" y="98425"/>
            <a:ext cx="7331075" cy="487363"/>
          </a:xfrm>
        </p:spPr>
        <p:txBody>
          <a:bodyPr/>
          <a:lstStyle/>
          <a:p>
            <a:pPr eaLnBrk="1" hangingPunct="1"/>
            <a:r>
              <a:rPr lang="en-US" sz="2800" i="1"/>
              <a:t>What do we mean by "Transparent" ?</a:t>
            </a:r>
            <a:endParaRPr lang="en-US" sz="2800"/>
          </a:p>
        </p:txBody>
      </p:sp>
      <p:sp>
        <p:nvSpPr>
          <p:cNvPr id="19459" name="Rectangle 3"/>
          <p:cNvSpPr>
            <a:spLocks noGrp="1" noChangeArrowheads="1"/>
          </p:cNvSpPr>
          <p:nvPr>
            <p:ph idx="1"/>
          </p:nvPr>
        </p:nvSpPr>
        <p:spPr>
          <a:xfrm>
            <a:off x="609600" y="1143000"/>
            <a:ext cx="7772400" cy="4419600"/>
          </a:xfrm>
        </p:spPr>
        <p:txBody>
          <a:bodyPr/>
          <a:lstStyle/>
          <a:p>
            <a:pPr eaLnBrk="1" hangingPunct="1"/>
            <a:r>
              <a:rPr lang="en-US">
                <a:latin typeface="Arial" charset="0"/>
                <a:cs typeface="Arial" charset="0"/>
              </a:rPr>
              <a:t>Data in database on disk are encrypted and decrypted </a:t>
            </a:r>
            <a:r>
              <a:rPr lang="en-US" b="1">
                <a:latin typeface="Arial" charset="0"/>
                <a:cs typeface="Arial" charset="0"/>
              </a:rPr>
              <a:t>automatically</a:t>
            </a:r>
          </a:p>
          <a:p>
            <a:pPr eaLnBrk="1" hangingPunct="1"/>
            <a:r>
              <a:rPr lang="en-US">
                <a:latin typeface="Arial" charset="0"/>
                <a:cs typeface="Arial" charset="0"/>
              </a:rPr>
              <a:t>Encryption key management is (mostly) automatic</a:t>
            </a:r>
          </a:p>
          <a:p>
            <a:pPr eaLnBrk="1" hangingPunct="1"/>
            <a:r>
              <a:rPr lang="en-US" b="1">
                <a:latin typeface="Arial" charset="0"/>
                <a:cs typeface="Arial" charset="0"/>
              </a:rPr>
              <a:t>N</a:t>
            </a:r>
            <a:r>
              <a:rPr b="1">
                <a:latin typeface="Arial" charset="0"/>
                <a:cs typeface="Arial" charset="0"/>
              </a:rPr>
              <a:t>o changes</a:t>
            </a:r>
            <a:r>
              <a:rPr lang="en-US" b="1">
                <a:latin typeface="Arial" charset="0"/>
                <a:cs typeface="Arial" charset="0"/>
              </a:rPr>
              <a:t> needed</a:t>
            </a:r>
            <a:r>
              <a:rPr>
                <a:latin typeface="Arial" charset="0"/>
                <a:cs typeface="Arial" charset="0"/>
              </a:rPr>
              <a:t> to</a:t>
            </a:r>
            <a:endParaRPr lang="en-US">
              <a:latin typeface="Arial" charset="0"/>
              <a:cs typeface="Arial" charset="0"/>
            </a:endParaRPr>
          </a:p>
          <a:p>
            <a:pPr lvl="1"/>
            <a:r>
              <a:rPr>
                <a:latin typeface="Arial" charset="0"/>
                <a:cs typeface="Arial" charset="0"/>
              </a:rPr>
              <a:t>a 4GL application’s</a:t>
            </a:r>
            <a:r>
              <a:rPr lang="en-US">
                <a:latin typeface="Arial" charset="0"/>
                <a:cs typeface="Arial" charset="0"/>
              </a:rPr>
              <a:t> </a:t>
            </a:r>
            <a:r>
              <a:rPr>
                <a:latin typeface="Arial" charset="0"/>
                <a:cs typeface="Arial" charset="0"/>
              </a:rPr>
              <a:t>code</a:t>
            </a:r>
          </a:p>
          <a:p>
            <a:pPr lvl="1"/>
            <a:r>
              <a:rPr lang="en-US">
                <a:latin typeface="Arial" charset="0"/>
                <a:cs typeface="Arial" charset="0"/>
              </a:rPr>
              <a:t>a SQL application's code</a:t>
            </a:r>
          </a:p>
          <a:p>
            <a:pPr lvl="1" eaLnBrk="1" hangingPunct="1"/>
            <a:r>
              <a:rPr>
                <a:latin typeface="Arial" charset="0"/>
                <a:cs typeface="Arial" charset="0"/>
              </a:rPr>
              <a:t>Application security infrastructure</a:t>
            </a:r>
            <a:endParaRPr lang="en-US">
              <a:latin typeface="Arial" charset="0"/>
              <a:cs typeface="Arial" charset="0"/>
            </a:endParaRPr>
          </a:p>
          <a:p>
            <a:pPr eaLnBrk="1" hangingPunct="1"/>
            <a:r>
              <a:rPr lang="en-US">
                <a:latin typeface="Arial" charset="0"/>
                <a:cs typeface="Arial" charset="0"/>
              </a:rPr>
              <a:t>Indexes work the same</a:t>
            </a:r>
            <a:r>
              <a:rPr>
                <a:latin typeface="Arial" charset="0"/>
                <a:cs typeface="Arial" charset="0"/>
              </a:rPr>
              <a:t> </a:t>
            </a:r>
            <a:r>
              <a:rPr lang="en-US">
                <a:latin typeface="Arial" charset="0"/>
                <a:cs typeface="Arial" charset="0"/>
              </a:rPr>
              <a:t>when </a:t>
            </a:r>
            <a:r>
              <a:rPr>
                <a:latin typeface="Arial" charset="0"/>
                <a:cs typeface="Arial" charset="0"/>
              </a:rPr>
              <a:t>encrypted</a:t>
            </a:r>
            <a:r>
              <a:rPr lang="en-US">
                <a:latin typeface="Arial" charset="0"/>
                <a:cs typeface="Arial" charset="0"/>
              </a:rPr>
              <a:t> and not</a:t>
            </a:r>
            <a:endParaRPr>
              <a:latin typeface="Arial" charset="0"/>
              <a:cs typeface="Arial" charset="0"/>
            </a:endParaRPr>
          </a:p>
          <a:p>
            <a:pPr eaLnBrk="1" hangingPunct="1"/>
            <a:r>
              <a:rPr b="1">
                <a:latin typeface="Arial" charset="0"/>
                <a:cs typeface="Arial" charset="0"/>
              </a:rPr>
              <a:t>Low </a:t>
            </a:r>
            <a:r>
              <a:rPr>
                <a:latin typeface="Arial" charset="0"/>
                <a:cs typeface="Arial" charset="0"/>
              </a:rPr>
              <a:t>performance impact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03941" y="5275897"/>
            <a:ext cx="8660995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0" dirty="0" err="1" smtClean="0">
                <a:solidFill>
                  <a:srgbClr val="3F3F3F"/>
                </a:solidFill>
              </a:rPr>
              <a:t>In other words: you don't see much evidence of it being there !</a:t>
            </a:r>
          </a:p>
          <a:p>
            <a:r>
              <a:rPr lang="en-US" i="0" dirty="0" err="1" smtClean="0">
                <a:solidFill>
                  <a:srgbClr val="3F3F3F"/>
                </a:solidFill>
              </a:rPr>
              <a:t>It just works !</a:t>
            </a:r>
          </a:p>
        </p:txBody>
      </p:sp>
    </p:spTree>
  </p:cSld>
  <p:clrMapOvr>
    <a:masterClrMapping/>
  </p:clrMapOvr>
  <p:transition xmlns:p14="http://schemas.microsoft.com/office/powerpoint/2010/main">
    <p:wipe dir="r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>
          <a:xfrm>
            <a:off x="301625" y="98425"/>
            <a:ext cx="7331075" cy="444500"/>
          </a:xfrm>
        </p:spPr>
        <p:txBody>
          <a:bodyPr/>
          <a:lstStyle/>
          <a:p>
            <a:pPr eaLnBrk="1" hangingPunct="1"/>
            <a:r>
              <a:rPr lang="en-US"/>
              <a:t>What You Get</a:t>
            </a:r>
          </a:p>
        </p:txBody>
      </p:sp>
      <p:sp>
        <p:nvSpPr>
          <p:cNvPr id="1741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>
                <a:latin typeface="Arial" charset="0"/>
                <a:cs typeface="Arial" charset="0"/>
              </a:rPr>
              <a:t>Transparent &amp; configurable encryption for</a:t>
            </a:r>
          </a:p>
          <a:p>
            <a:pPr lvl="1" eaLnBrk="1" hangingPunct="1">
              <a:lnSpc>
                <a:spcPct val="90000"/>
              </a:lnSpc>
            </a:pPr>
            <a:r>
              <a:rPr sz="2200">
                <a:latin typeface="Arial" charset="0"/>
                <a:cs typeface="Arial" charset="0"/>
              </a:rPr>
              <a:t>Table data (by </a:t>
            </a:r>
            <a:r>
              <a:rPr lang="en-US" sz="2200">
                <a:latin typeface="Arial" charset="0"/>
                <a:cs typeface="Arial" charset="0"/>
              </a:rPr>
              <a:t>table</a:t>
            </a:r>
            <a:r>
              <a:rPr sz="2200">
                <a:latin typeface="Arial" charset="0"/>
                <a:cs typeface="Arial" charset="0"/>
              </a:rPr>
              <a:t>)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200">
                <a:latin typeface="Arial" charset="0"/>
                <a:cs typeface="Arial" charset="0"/>
              </a:rPr>
              <a:t>Index data </a:t>
            </a:r>
            <a:r>
              <a:rPr sz="2200">
                <a:latin typeface="Arial" charset="0"/>
                <a:cs typeface="Arial" charset="0"/>
              </a:rPr>
              <a:t>(by </a:t>
            </a:r>
            <a:r>
              <a:rPr lang="en-US" sz="2200">
                <a:latin typeface="Arial" charset="0"/>
                <a:cs typeface="Arial" charset="0"/>
              </a:rPr>
              <a:t>index</a:t>
            </a:r>
            <a:r>
              <a:rPr sz="2200">
                <a:latin typeface="Arial" charset="0"/>
                <a:cs typeface="Arial" charset="0"/>
              </a:rPr>
              <a:t>)</a:t>
            </a:r>
            <a:endParaRPr lang="en-US" sz="2200">
              <a:latin typeface="Arial" charset="0"/>
              <a:cs typeface="Arial" charset="0"/>
            </a:endParaRPr>
          </a:p>
          <a:p>
            <a:pPr lvl="1" eaLnBrk="1" hangingPunct="1">
              <a:lnSpc>
                <a:spcPct val="90000"/>
              </a:lnSpc>
            </a:pPr>
            <a:r>
              <a:rPr lang="en-US" sz="2200">
                <a:latin typeface="Arial" charset="0"/>
                <a:cs typeface="Arial" charset="0"/>
              </a:rPr>
              <a:t>Before Image Transaction Logs</a:t>
            </a:r>
            <a:r>
              <a:rPr sz="2200">
                <a:latin typeface="Arial" charset="0"/>
                <a:cs typeface="Arial" charset="0"/>
              </a:rPr>
              <a:t> </a:t>
            </a:r>
          </a:p>
          <a:p>
            <a:pPr lvl="1" eaLnBrk="1" hangingPunct="1">
              <a:lnSpc>
                <a:spcPct val="90000"/>
              </a:lnSpc>
            </a:pPr>
            <a:r>
              <a:rPr sz="2200">
                <a:latin typeface="Arial" charset="0"/>
                <a:cs typeface="Arial" charset="0"/>
              </a:rPr>
              <a:t>A</a:t>
            </a:r>
            <a:r>
              <a:rPr lang="en-US" sz="2200">
                <a:latin typeface="Arial" charset="0"/>
                <a:cs typeface="Arial" charset="0"/>
              </a:rPr>
              <a:t>fter Image Journals</a:t>
            </a:r>
            <a:r>
              <a:rPr sz="2200">
                <a:latin typeface="Arial" charset="0"/>
                <a:cs typeface="Arial" charset="0"/>
              </a:rPr>
              <a:t> </a:t>
            </a:r>
          </a:p>
          <a:p>
            <a:pPr lvl="1" eaLnBrk="1" hangingPunct="1">
              <a:lnSpc>
                <a:spcPct val="90000"/>
              </a:lnSpc>
            </a:pPr>
            <a:r>
              <a:rPr sz="2200">
                <a:latin typeface="Arial" charset="0"/>
                <a:cs typeface="Arial" charset="0"/>
              </a:rPr>
              <a:t>Audit data</a:t>
            </a:r>
          </a:p>
          <a:p>
            <a:pPr eaLnBrk="1" hangingPunct="1">
              <a:lnSpc>
                <a:spcPct val="90000"/>
              </a:lnSpc>
            </a:pPr>
            <a:r>
              <a:rPr>
                <a:latin typeface="Arial" charset="0"/>
                <a:cs typeface="Arial" charset="0"/>
              </a:rPr>
              <a:t>OpenEdge Replication (of database files)</a:t>
            </a:r>
          </a:p>
          <a:p>
            <a:pPr eaLnBrk="1" hangingPunct="1">
              <a:lnSpc>
                <a:spcPct val="90000"/>
              </a:lnSpc>
            </a:pPr>
            <a:r>
              <a:rPr>
                <a:latin typeface="Arial" charset="0"/>
                <a:cs typeface="Arial" charset="0"/>
              </a:rPr>
              <a:t>Encrypted backup media (files)</a:t>
            </a:r>
          </a:p>
          <a:p>
            <a:pPr eaLnBrk="1" hangingPunct="1">
              <a:lnSpc>
                <a:spcPct val="90000"/>
              </a:lnSpc>
            </a:pPr>
            <a:r>
              <a:rPr>
                <a:latin typeface="Arial" charset="0"/>
                <a:cs typeface="Arial" charset="0"/>
              </a:rPr>
              <a:t>Optional encryption of binary &amp; data dump</a:t>
            </a:r>
          </a:p>
          <a:p>
            <a:pPr eaLnBrk="1" hangingPunct="1">
              <a:lnSpc>
                <a:spcPct val="90000"/>
              </a:lnSpc>
            </a:pPr>
            <a:r>
              <a:rPr>
                <a:latin typeface="Arial" charset="0"/>
                <a:cs typeface="Arial" charset="0"/>
              </a:rPr>
              <a:t>Restricted database utility access to encrypted data</a:t>
            </a:r>
          </a:p>
        </p:txBody>
      </p:sp>
    </p:spTree>
  </p:cSld>
  <p:clrMapOvr>
    <a:masterClrMapping/>
  </p:clrMapOvr>
  <p:transition xmlns:p14="http://schemas.microsoft.com/office/powerpoint/2010/main">
    <p:wipe dir="r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4"/>
          <p:cNvSpPr/>
          <p:nvPr/>
        </p:nvSpPr>
        <p:spPr bwMode="auto">
          <a:xfrm>
            <a:off x="403225" y="2215319"/>
            <a:ext cx="8410031" cy="1408040"/>
          </a:xfrm>
          <a:prstGeom prst="roundRect">
            <a:avLst>
              <a:gd name="adj" fmla="val 10880"/>
            </a:avLst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>
              <a:spcBef>
                <a:spcPct val="50000"/>
              </a:spcBef>
              <a:buSzPct val="130000"/>
              <a:defRPr/>
            </a:pPr>
            <a:r>
              <a:rPr lang="en-US" sz="2800" i="0" dirty="0" smtClean="0">
                <a:solidFill>
                  <a:schemeClr val="tx1">
                    <a:lumMod val="20000"/>
                    <a:lumOff val="80000"/>
                  </a:schemeClr>
                </a:solidFill>
                <a:ea typeface="ＭＳ Ｐゴシック" charset="-128"/>
              </a:rPr>
              <a:t>How Does OpenEdge TDE Work?</a:t>
            </a:r>
          </a:p>
        </p:txBody>
      </p:sp>
    </p:spTree>
  </p:cSld>
  <p:clrMapOvr>
    <a:masterClrMapping/>
  </p:clrMapOvr>
  <p:transition xmlns:p14="http://schemas.microsoft.com/office/powerpoint/2010/main">
    <p:wipe dir="r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301625" y="98425"/>
            <a:ext cx="7331075" cy="444994"/>
          </a:xfrm>
        </p:spPr>
        <p:txBody>
          <a:bodyPr/>
          <a:lstStyle/>
          <a:p>
            <a:r>
              <a:rPr lang="en-US" dirty="0" smtClean="0"/>
              <a:t>TDE Concepts</a:t>
            </a:r>
            <a:endParaRPr lang="en-US" dirty="0"/>
          </a:p>
        </p:txBody>
      </p:sp>
      <p:sp>
        <p:nvSpPr>
          <p:cNvPr id="4" name="AutoShape 3"/>
          <p:cNvSpPr>
            <a:spLocks noChangeArrowheads="1"/>
          </p:cNvSpPr>
          <p:nvPr/>
        </p:nvSpPr>
        <p:spPr bwMode="auto">
          <a:xfrm>
            <a:off x="1080912" y="1847087"/>
            <a:ext cx="4910464" cy="4157927"/>
          </a:xfrm>
          <a:prstGeom prst="roundRect">
            <a:avLst>
              <a:gd name="adj" fmla="val 16667"/>
            </a:avLst>
          </a:prstGeom>
          <a:noFill/>
          <a:ln w="9525">
            <a:noFill/>
            <a:round/>
            <a:headEnd/>
            <a:tailEnd/>
          </a:ln>
          <a:effectLst/>
        </p:spPr>
        <p:txBody>
          <a:bodyPr wrap="square" anchor="ctr"/>
          <a:lstStyle/>
          <a:p>
            <a:pPr algn="l">
              <a:spcBef>
                <a:spcPts val="900"/>
              </a:spcBef>
              <a:buFont typeface="Arial" pitchFamily="34" charset="0"/>
              <a:buChar char="•"/>
            </a:pPr>
            <a:r>
              <a:rPr lang="en-US" dirty="0" smtClean="0">
                <a:solidFill>
                  <a:schemeClr val="tx2">
                    <a:lumMod val="50000"/>
                  </a:schemeClr>
                </a:solidFill>
              </a:rPr>
              <a:t> Block-level encryption</a:t>
            </a:r>
          </a:p>
          <a:p>
            <a:pPr algn="l">
              <a:spcBef>
                <a:spcPts val="900"/>
              </a:spcBef>
              <a:buFont typeface="Arial" pitchFamily="34" charset="0"/>
              <a:buChar char="•"/>
            </a:pPr>
            <a:r>
              <a:rPr lang="en-US" dirty="0" smtClean="0">
                <a:solidFill>
                  <a:schemeClr val="tx2">
                    <a:lumMod val="50000"/>
                  </a:schemeClr>
                </a:solidFill>
              </a:rPr>
              <a:t> Database key store (.ks file) </a:t>
            </a:r>
          </a:p>
          <a:p>
            <a:pPr algn="l">
              <a:spcBef>
                <a:spcPts val="900"/>
              </a:spcBef>
              <a:buFont typeface="Arial" pitchFamily="34" charset="0"/>
              <a:buChar char="•"/>
            </a:pPr>
            <a:r>
              <a:rPr lang="en-US" dirty="0" smtClean="0">
                <a:solidFill>
                  <a:schemeClr val="tx2">
                    <a:lumMod val="50000"/>
                  </a:schemeClr>
                </a:solidFill>
              </a:rPr>
              <a:t> Passphrases </a:t>
            </a:r>
          </a:p>
          <a:p>
            <a:pPr algn="l">
              <a:spcBef>
                <a:spcPts val="900"/>
              </a:spcBef>
              <a:buFont typeface="Arial" pitchFamily="34" charset="0"/>
              <a:buChar char="•"/>
            </a:pPr>
            <a:r>
              <a:rPr lang="en-US" dirty="0" smtClean="0">
                <a:solidFill>
                  <a:schemeClr val="tx2">
                    <a:lumMod val="50000"/>
                  </a:schemeClr>
                </a:solidFill>
              </a:rPr>
              <a:t> Key store user accounts</a:t>
            </a:r>
          </a:p>
          <a:p>
            <a:pPr algn="l">
              <a:spcBef>
                <a:spcPts val="900"/>
              </a:spcBef>
              <a:buFont typeface="Arial" pitchFamily="34" charset="0"/>
              <a:buChar char="•"/>
            </a:pPr>
            <a:r>
              <a:rPr lang="en-US" dirty="0" smtClean="0">
                <a:solidFill>
                  <a:schemeClr val="tx2">
                    <a:lumMod val="50000"/>
                  </a:schemeClr>
                </a:solidFill>
              </a:rPr>
              <a:t> Key store service</a:t>
            </a:r>
          </a:p>
          <a:p>
            <a:pPr algn="l">
              <a:spcBef>
                <a:spcPts val="900"/>
              </a:spcBef>
              <a:buFont typeface="Arial" pitchFamily="34" charset="0"/>
              <a:buChar char="•"/>
            </a:pPr>
            <a:r>
              <a:rPr lang="en-US" dirty="0" smtClean="0">
                <a:solidFill>
                  <a:schemeClr val="tx2">
                    <a:lumMod val="50000"/>
                  </a:schemeClr>
                </a:solidFill>
              </a:rPr>
              <a:t> Ciphers</a:t>
            </a:r>
          </a:p>
          <a:p>
            <a:pPr algn="l">
              <a:spcBef>
                <a:spcPts val="900"/>
              </a:spcBef>
              <a:buFont typeface="Arial" pitchFamily="34" charset="0"/>
              <a:buChar char="•"/>
            </a:pPr>
            <a:r>
              <a:rPr lang="en-US" dirty="0" smtClean="0">
                <a:solidFill>
                  <a:schemeClr val="tx2">
                    <a:lumMod val="50000"/>
                  </a:schemeClr>
                </a:solidFill>
              </a:rPr>
              <a:t> Manual mode vs. Auto mode </a:t>
            </a:r>
          </a:p>
          <a:p>
            <a:pPr algn="l">
              <a:spcBef>
                <a:spcPts val="900"/>
              </a:spcBef>
              <a:buFont typeface="Arial" pitchFamily="34" charset="0"/>
              <a:buChar char="•"/>
            </a:pPr>
            <a:r>
              <a:rPr lang="en-US" dirty="0" smtClean="0">
                <a:solidFill>
                  <a:schemeClr val="tx2">
                    <a:lumMod val="50000"/>
                  </a:schemeClr>
                </a:solidFill>
              </a:rPr>
              <a:t> Encryption policies</a:t>
            </a:r>
          </a:p>
        </p:txBody>
      </p:sp>
    </p:spTree>
  </p:cSld>
  <p:clrMapOvr>
    <a:masterClrMapping/>
  </p:clrMapOvr>
  <p:transition xmlns:p14="http://schemas.microsoft.com/office/powerpoint/2010/main">
    <p:wipe dir="r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4"/>
          <p:cNvSpPr>
            <a:spLocks noGrp="1" noChangeArrowheads="1"/>
          </p:cNvSpPr>
          <p:nvPr>
            <p:ph type="title"/>
          </p:nvPr>
        </p:nvSpPr>
        <p:spPr>
          <a:xfrm>
            <a:off x="301625" y="98425"/>
            <a:ext cx="7331075" cy="444994"/>
          </a:xfrm>
        </p:spPr>
        <p:txBody>
          <a:bodyPr/>
          <a:lstStyle/>
          <a:p>
            <a:pPr eaLnBrk="1" hangingPunct="1"/>
            <a:r>
              <a:rPr lang="en-US"/>
              <a:t>Block-Level Encryption</a:t>
            </a:r>
          </a:p>
        </p:txBody>
      </p:sp>
      <p:sp>
        <p:nvSpPr>
          <p:cNvPr id="58371" name="Text Box 6"/>
          <p:cNvSpPr txBox="1">
            <a:spLocks noChangeArrowheads="1"/>
          </p:cNvSpPr>
          <p:nvPr/>
        </p:nvSpPr>
        <p:spPr bwMode="auto">
          <a:xfrm>
            <a:off x="3505200" y="2057400"/>
            <a:ext cx="1600200" cy="609600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>
            <a:prstTxWarp prst="textNoShape">
              <a:avLst/>
            </a:prstTxWarp>
          </a:bodyPr>
          <a:lstStyle/>
          <a:p>
            <a:pPr>
              <a:spcBef>
                <a:spcPct val="50000"/>
              </a:spcBef>
            </a:pPr>
            <a:r>
              <a:rPr lang="en-US" sz="1800">
                <a:solidFill>
                  <a:schemeClr val="tx1">
                    <a:lumMod val="50000"/>
                  </a:schemeClr>
                </a:solidFill>
              </a:rPr>
              <a:t>Crypt Service</a:t>
            </a:r>
          </a:p>
        </p:txBody>
      </p:sp>
      <p:sp>
        <p:nvSpPr>
          <p:cNvPr id="58372" name="Text Box 7"/>
          <p:cNvSpPr txBox="1">
            <a:spLocks noChangeArrowheads="1"/>
          </p:cNvSpPr>
          <p:nvPr/>
        </p:nvSpPr>
        <p:spPr bwMode="auto">
          <a:xfrm>
            <a:off x="3505200" y="4953000"/>
            <a:ext cx="1600200" cy="609600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>
            <a:prstTxWarp prst="textNoShape">
              <a:avLst/>
            </a:prstTxWarp>
          </a:bodyPr>
          <a:lstStyle/>
          <a:p>
            <a:pPr>
              <a:spcBef>
                <a:spcPct val="50000"/>
              </a:spcBef>
            </a:pPr>
            <a:r>
              <a:rPr lang="en-US" sz="1800">
                <a:solidFill>
                  <a:srgbClr val="3F3F3F"/>
                </a:solidFill>
              </a:rPr>
              <a:t>Crypt Service</a:t>
            </a:r>
          </a:p>
        </p:txBody>
      </p:sp>
      <p:sp>
        <p:nvSpPr>
          <p:cNvPr id="58374" name="AutoShape 10"/>
          <p:cNvSpPr>
            <a:spLocks noChangeArrowheads="1"/>
          </p:cNvSpPr>
          <p:nvPr/>
        </p:nvSpPr>
        <p:spPr bwMode="auto">
          <a:xfrm>
            <a:off x="2251332" y="3093432"/>
            <a:ext cx="2839223" cy="1289441"/>
          </a:xfrm>
          <a:prstGeom prst="flowChartInternalStorage">
            <a:avLst/>
          </a:prstGeom>
          <a:solidFill>
            <a:schemeClr val="tx2">
              <a:lumMod val="60000"/>
              <a:lumOff val="40000"/>
            </a:schemeClr>
          </a:solidFill>
          <a:ln>
            <a:headEnd/>
            <a:tailEnd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anchor="t" anchorCtr="0">
            <a:prstTxWarp prst="textNoShape">
              <a:avLst/>
            </a:prstTxWarp>
            <a:normAutofit/>
          </a:bodyPr>
          <a:lstStyle/>
          <a:p>
            <a:pPr algn="l">
              <a:spcBef>
                <a:spcPts val="0"/>
              </a:spcBef>
            </a:pPr>
            <a:r>
              <a:rPr lang="en-US">
                <a:solidFill>
                  <a:srgbClr val="3F3F3F"/>
                </a:solidFill>
              </a:rPr>
              <a:t>security context:</a:t>
            </a:r>
          </a:p>
          <a:p>
            <a:pPr algn="l">
              <a:spcBef>
                <a:spcPts val="0"/>
              </a:spcBef>
            </a:pPr>
            <a:r>
              <a:rPr lang="en-US">
                <a:solidFill>
                  <a:srgbClr val="3F3F3F"/>
                </a:solidFill>
              </a:rPr>
              <a:t>- cipher-algorithm   - encryption key</a:t>
            </a:r>
          </a:p>
          <a:p>
            <a:pPr algn="l">
              <a:spcBef>
                <a:spcPts val="0"/>
              </a:spcBef>
            </a:pPr>
            <a:endParaRPr lang="en-US">
              <a:solidFill>
                <a:schemeClr val="bg1"/>
              </a:solidFill>
            </a:endParaRPr>
          </a:p>
        </p:txBody>
      </p:sp>
      <p:grpSp>
        <p:nvGrpSpPr>
          <p:cNvPr id="3" name="Group 14"/>
          <p:cNvGrpSpPr>
            <a:grpSpLocks/>
          </p:cNvGrpSpPr>
          <p:nvPr/>
        </p:nvGrpSpPr>
        <p:grpSpPr bwMode="auto">
          <a:xfrm>
            <a:off x="5791200" y="2053635"/>
            <a:ext cx="1066800" cy="990600"/>
            <a:chOff x="3168" y="1392"/>
            <a:chExt cx="672" cy="624"/>
          </a:xfrm>
          <a:solidFill>
            <a:srgbClr val="FF0000"/>
          </a:solidFill>
        </p:grpSpPr>
        <p:sp>
          <p:nvSpPr>
            <p:cNvPr id="58410" name="Rectangle 11"/>
            <p:cNvSpPr>
              <a:spLocks noChangeArrowheads="1"/>
            </p:cNvSpPr>
            <p:nvPr/>
          </p:nvSpPr>
          <p:spPr bwMode="auto">
            <a:xfrm>
              <a:off x="3168" y="1392"/>
              <a:ext cx="672" cy="624"/>
            </a:xfrm>
            <a:prstGeom prst="rect">
              <a:avLst/>
            </a:prstGeom>
            <a:grpFill/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  <a:spAutoFit/>
            </a:bodyPr>
            <a:lstStyle/>
            <a:p>
              <a:endParaRPr lang="en-US"/>
            </a:p>
          </p:txBody>
        </p:sp>
        <p:sp>
          <p:nvSpPr>
            <p:cNvPr id="58411" name="Text Box 13"/>
            <p:cNvSpPr txBox="1">
              <a:spLocks noChangeArrowheads="1"/>
            </p:cNvSpPr>
            <p:nvPr/>
          </p:nvSpPr>
          <p:spPr bwMode="auto">
            <a:xfrm>
              <a:off x="3168" y="1392"/>
              <a:ext cx="672" cy="523"/>
            </a:xfrm>
            <a:prstGeom prst="rect">
              <a:avLst/>
            </a:prstGeom>
            <a:grpFill/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>
                  <a:solidFill>
                    <a:schemeClr val="bg1"/>
                  </a:solidFill>
                </a:rPr>
                <a:t>cipher</a:t>
              </a:r>
              <a:br>
                <a:rPr lang="en-US">
                  <a:solidFill>
                    <a:schemeClr val="bg1"/>
                  </a:solidFill>
                </a:rPr>
              </a:br>
              <a:r>
                <a:rPr lang="en-US">
                  <a:solidFill>
                    <a:schemeClr val="bg1"/>
                  </a:solidFill>
                </a:rPr>
                <a:t>text</a:t>
              </a:r>
            </a:p>
          </p:txBody>
        </p:sp>
      </p:grpSp>
      <p:grpSp>
        <p:nvGrpSpPr>
          <p:cNvPr id="4" name="Group 15"/>
          <p:cNvGrpSpPr>
            <a:grpSpLocks/>
          </p:cNvGrpSpPr>
          <p:nvPr/>
        </p:nvGrpSpPr>
        <p:grpSpPr bwMode="auto">
          <a:xfrm>
            <a:off x="5791200" y="4514700"/>
            <a:ext cx="1066800" cy="990600"/>
            <a:chOff x="3168" y="1392"/>
            <a:chExt cx="672" cy="624"/>
          </a:xfrm>
          <a:solidFill>
            <a:srgbClr val="FF0000"/>
          </a:solidFill>
        </p:grpSpPr>
        <p:sp>
          <p:nvSpPr>
            <p:cNvPr id="58408" name="Rectangle 16"/>
            <p:cNvSpPr>
              <a:spLocks noChangeArrowheads="1"/>
            </p:cNvSpPr>
            <p:nvPr/>
          </p:nvSpPr>
          <p:spPr bwMode="auto">
            <a:xfrm>
              <a:off x="3168" y="1392"/>
              <a:ext cx="672" cy="624"/>
            </a:xfrm>
            <a:prstGeom prst="rect">
              <a:avLst/>
            </a:prstGeom>
            <a:grpFill/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  <a:spAutoFit/>
            </a:bodyPr>
            <a:lstStyle/>
            <a:p>
              <a:endParaRPr lang="en-US"/>
            </a:p>
          </p:txBody>
        </p:sp>
        <p:sp>
          <p:nvSpPr>
            <p:cNvPr id="58409" name="Text Box 17"/>
            <p:cNvSpPr txBox="1">
              <a:spLocks noChangeArrowheads="1"/>
            </p:cNvSpPr>
            <p:nvPr/>
          </p:nvSpPr>
          <p:spPr bwMode="auto">
            <a:xfrm>
              <a:off x="3168" y="1392"/>
              <a:ext cx="672" cy="523"/>
            </a:xfrm>
            <a:prstGeom prst="rect">
              <a:avLst/>
            </a:prstGeom>
            <a:grpFill/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>
                  <a:solidFill>
                    <a:schemeClr val="bg1"/>
                  </a:solidFill>
                </a:rPr>
                <a:t>cipher</a:t>
              </a:r>
              <a:br>
                <a:rPr lang="en-US">
                  <a:solidFill>
                    <a:schemeClr val="bg1"/>
                  </a:solidFill>
                </a:rPr>
              </a:br>
              <a:r>
                <a:rPr lang="en-US">
                  <a:solidFill>
                    <a:schemeClr val="bg1"/>
                  </a:solidFill>
                </a:rPr>
                <a:t>text</a:t>
              </a:r>
            </a:p>
          </p:txBody>
        </p:sp>
      </p:grpSp>
      <p:grpSp>
        <p:nvGrpSpPr>
          <p:cNvPr id="5" name="Group 18"/>
          <p:cNvGrpSpPr>
            <a:grpSpLocks/>
          </p:cNvGrpSpPr>
          <p:nvPr/>
        </p:nvGrpSpPr>
        <p:grpSpPr bwMode="auto">
          <a:xfrm>
            <a:off x="1550960" y="1524000"/>
            <a:ext cx="1066800" cy="990600"/>
            <a:chOff x="3168" y="1392"/>
            <a:chExt cx="672" cy="624"/>
          </a:xfrm>
          <a:solidFill>
            <a:schemeClr val="tx1">
              <a:lumMod val="50000"/>
            </a:schemeClr>
          </a:solidFill>
        </p:grpSpPr>
        <p:sp>
          <p:nvSpPr>
            <p:cNvPr id="58406" name="Rectangle 19"/>
            <p:cNvSpPr>
              <a:spLocks noChangeArrowheads="1"/>
            </p:cNvSpPr>
            <p:nvPr/>
          </p:nvSpPr>
          <p:spPr bwMode="auto">
            <a:xfrm>
              <a:off x="3168" y="1392"/>
              <a:ext cx="672" cy="624"/>
            </a:xfrm>
            <a:prstGeom prst="rect">
              <a:avLst/>
            </a:prstGeom>
            <a:grpFill/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8407" name="Text Box 20"/>
            <p:cNvSpPr txBox="1">
              <a:spLocks noChangeArrowheads="1"/>
            </p:cNvSpPr>
            <p:nvPr/>
          </p:nvSpPr>
          <p:spPr bwMode="auto">
            <a:xfrm>
              <a:off x="3168" y="1392"/>
              <a:ext cx="672" cy="220"/>
            </a:xfrm>
            <a:prstGeom prst="rect">
              <a:avLst/>
            </a:prstGeom>
            <a:grpFill/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pPr>
                <a:spcBef>
                  <a:spcPct val="50000"/>
                </a:spcBef>
              </a:pPr>
              <a:r>
                <a:rPr lang="en-US">
                  <a:solidFill>
                    <a:schemeClr val="bg1"/>
                  </a:solidFill>
                </a:rPr>
                <a:t>clear</a:t>
              </a:r>
              <a:br>
                <a:rPr lang="en-US">
                  <a:solidFill>
                    <a:schemeClr val="bg1"/>
                  </a:solidFill>
                </a:rPr>
              </a:br>
              <a:r>
                <a:rPr lang="en-US">
                  <a:solidFill>
                    <a:schemeClr val="bg1"/>
                  </a:solidFill>
                </a:rPr>
                <a:t>text</a:t>
              </a:r>
            </a:p>
          </p:txBody>
        </p:sp>
      </p:grpSp>
      <p:grpSp>
        <p:nvGrpSpPr>
          <p:cNvPr id="6" name="Group 21"/>
          <p:cNvGrpSpPr>
            <a:grpSpLocks/>
          </p:cNvGrpSpPr>
          <p:nvPr/>
        </p:nvGrpSpPr>
        <p:grpSpPr bwMode="auto">
          <a:xfrm>
            <a:off x="1600200" y="4787900"/>
            <a:ext cx="1066800" cy="990600"/>
            <a:chOff x="3168" y="1392"/>
            <a:chExt cx="672" cy="624"/>
          </a:xfrm>
          <a:solidFill>
            <a:schemeClr val="tx1">
              <a:lumMod val="50000"/>
            </a:schemeClr>
          </a:solidFill>
        </p:grpSpPr>
        <p:sp>
          <p:nvSpPr>
            <p:cNvPr id="58404" name="Rectangle 22"/>
            <p:cNvSpPr>
              <a:spLocks noChangeArrowheads="1"/>
            </p:cNvSpPr>
            <p:nvPr/>
          </p:nvSpPr>
          <p:spPr bwMode="auto">
            <a:xfrm>
              <a:off x="3168" y="1392"/>
              <a:ext cx="672" cy="624"/>
            </a:xfrm>
            <a:prstGeom prst="rect">
              <a:avLst/>
            </a:prstGeom>
            <a:grpFill/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  <a:spAutoFit/>
            </a:bodyPr>
            <a:lstStyle/>
            <a:p>
              <a:endParaRPr lang="en-US"/>
            </a:p>
          </p:txBody>
        </p:sp>
        <p:sp>
          <p:nvSpPr>
            <p:cNvPr id="58405" name="Text Box 23"/>
            <p:cNvSpPr txBox="1">
              <a:spLocks noChangeArrowheads="1"/>
            </p:cNvSpPr>
            <p:nvPr/>
          </p:nvSpPr>
          <p:spPr bwMode="auto">
            <a:xfrm>
              <a:off x="3168" y="1392"/>
              <a:ext cx="672" cy="523"/>
            </a:xfrm>
            <a:prstGeom prst="rect">
              <a:avLst/>
            </a:prstGeom>
            <a:grpFill/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>
                  <a:solidFill>
                    <a:schemeClr val="bg1"/>
                  </a:solidFill>
                </a:rPr>
                <a:t>clear</a:t>
              </a:r>
              <a:br>
                <a:rPr lang="en-US">
                  <a:solidFill>
                    <a:schemeClr val="bg1"/>
                  </a:solidFill>
                </a:rPr>
              </a:br>
              <a:r>
                <a:rPr lang="en-US">
                  <a:solidFill>
                    <a:schemeClr val="bg1"/>
                  </a:solidFill>
                </a:rPr>
                <a:t>text</a:t>
              </a:r>
            </a:p>
          </p:txBody>
        </p:sp>
      </p:grpSp>
      <p:cxnSp>
        <p:nvCxnSpPr>
          <p:cNvPr id="58383" name="AutoShape 28"/>
          <p:cNvCxnSpPr>
            <a:cxnSpLocks noChangeShapeType="1"/>
            <a:stCxn id="58407" idx="3"/>
            <a:endCxn id="58371" idx="0"/>
          </p:cNvCxnSpPr>
          <p:nvPr/>
        </p:nvCxnSpPr>
        <p:spPr bwMode="auto">
          <a:xfrm>
            <a:off x="2617760" y="1698625"/>
            <a:ext cx="1687540" cy="358775"/>
          </a:xfrm>
          <a:prstGeom prst="curvedConnector2">
            <a:avLst/>
          </a:prstGeom>
          <a:noFill/>
          <a:ln w="38100" cap="flat" cmpd="sng" algn="ctr">
            <a:solidFill>
              <a:schemeClr val="tx1">
                <a:lumMod val="50000"/>
              </a:schemeClr>
            </a:solidFill>
            <a:prstDash val="solid"/>
            <a:round/>
            <a:headEnd w="med" len="med"/>
            <a:tailEnd type="triangle" w="med" len="med"/>
          </a:ln>
        </p:spPr>
      </p:cxnSp>
      <p:cxnSp>
        <p:nvCxnSpPr>
          <p:cNvPr id="58388" name="AutoShape 34"/>
          <p:cNvCxnSpPr>
            <a:cxnSpLocks noChangeShapeType="1"/>
            <a:endCxn id="58372" idx="0"/>
          </p:cNvCxnSpPr>
          <p:nvPr/>
        </p:nvCxnSpPr>
        <p:spPr bwMode="auto">
          <a:xfrm rot="10800000" flipV="1">
            <a:off x="4305301" y="4591086"/>
            <a:ext cx="1451503" cy="361914"/>
          </a:xfrm>
          <a:prstGeom prst="curvedConnector2">
            <a:avLst/>
          </a:prstGeom>
          <a:noFill/>
          <a:ln w="38100" cap="flat" cmpd="sng" algn="ctr">
            <a:solidFill>
              <a:schemeClr val="tx1">
                <a:lumMod val="50000"/>
              </a:schemeClr>
            </a:solidFill>
            <a:prstDash val="solid"/>
            <a:round/>
            <a:headEnd w="med" len="med"/>
            <a:tailEnd type="triangle" w="med" len="med"/>
          </a:ln>
        </p:spPr>
      </p:cxnSp>
      <p:sp>
        <p:nvSpPr>
          <p:cNvPr id="58395" name="Text Box 41"/>
          <p:cNvSpPr txBox="1">
            <a:spLocks noChangeArrowheads="1"/>
          </p:cNvSpPr>
          <p:nvPr/>
        </p:nvSpPr>
        <p:spPr bwMode="auto">
          <a:xfrm>
            <a:off x="2400090" y="1298723"/>
            <a:ext cx="762000" cy="461665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>
                <a:solidFill>
                  <a:srgbClr val="3F3F3F"/>
                </a:solidFill>
              </a:rPr>
              <a:t>IV</a:t>
            </a:r>
          </a:p>
        </p:txBody>
      </p:sp>
      <p:sp>
        <p:nvSpPr>
          <p:cNvPr id="58396" name="Text Box 42"/>
          <p:cNvSpPr txBox="1">
            <a:spLocks noChangeArrowheads="1"/>
          </p:cNvSpPr>
          <p:nvPr/>
        </p:nvSpPr>
        <p:spPr bwMode="auto">
          <a:xfrm>
            <a:off x="5202419" y="4198512"/>
            <a:ext cx="762000" cy="461665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>
                <a:solidFill>
                  <a:srgbClr val="3F3F3F"/>
                </a:solidFill>
              </a:rPr>
              <a:t>IV</a:t>
            </a:r>
          </a:p>
        </p:txBody>
      </p:sp>
      <p:cxnSp>
        <p:nvCxnSpPr>
          <p:cNvPr id="58397" name="AutoShape 43"/>
          <p:cNvCxnSpPr>
            <a:cxnSpLocks noChangeShapeType="1"/>
            <a:stCxn id="58374" idx="0"/>
            <a:endCxn id="58371" idx="2"/>
          </p:cNvCxnSpPr>
          <p:nvPr/>
        </p:nvCxnSpPr>
        <p:spPr bwMode="auto">
          <a:xfrm rot="5400000" flipH="1" flipV="1">
            <a:off x="3774906" y="2563038"/>
            <a:ext cx="426432" cy="634356"/>
          </a:xfrm>
          <a:prstGeom prst="curvedConnector3">
            <a:avLst>
              <a:gd name="adj1" fmla="val 50000"/>
            </a:avLst>
          </a:prstGeom>
          <a:noFill/>
          <a:ln w="38100" cap="flat" cmpd="sng" algn="ctr">
            <a:solidFill>
              <a:schemeClr val="tx1">
                <a:lumMod val="50000"/>
              </a:schemeClr>
            </a:solidFill>
            <a:prstDash val="solid"/>
            <a:round/>
            <a:headEnd w="med" len="med"/>
            <a:tailEnd type="triangle" w="med" len="med"/>
          </a:ln>
        </p:spPr>
      </p:cxnSp>
      <p:cxnSp>
        <p:nvCxnSpPr>
          <p:cNvPr id="58398" name="AutoShape 44"/>
          <p:cNvCxnSpPr>
            <a:cxnSpLocks noChangeShapeType="1"/>
            <a:stCxn id="58374" idx="2"/>
            <a:endCxn id="58372" idx="0"/>
          </p:cNvCxnSpPr>
          <p:nvPr/>
        </p:nvCxnSpPr>
        <p:spPr bwMode="auto">
          <a:xfrm rot="16200000" flipH="1">
            <a:off x="3703059" y="4350758"/>
            <a:ext cx="570127" cy="634356"/>
          </a:xfrm>
          <a:prstGeom prst="curvedConnector3">
            <a:avLst>
              <a:gd name="adj1" fmla="val 50000"/>
            </a:avLst>
          </a:prstGeom>
          <a:noFill/>
          <a:ln w="38100" cap="flat" cmpd="sng" algn="ctr">
            <a:solidFill>
              <a:schemeClr val="tx1">
                <a:lumMod val="50000"/>
              </a:schemeClr>
            </a:solidFill>
            <a:prstDash val="solid"/>
            <a:round/>
            <a:headEnd w="med" len="med"/>
            <a:tailEnd type="triangle" w="med" len="med"/>
          </a:ln>
        </p:spPr>
      </p:cxnSp>
      <p:sp>
        <p:nvSpPr>
          <p:cNvPr id="59" name="TextBox 58"/>
          <p:cNvSpPr txBox="1"/>
          <p:nvPr/>
        </p:nvSpPr>
        <p:spPr>
          <a:xfrm>
            <a:off x="7717921" y="3289235"/>
            <a:ext cx="101146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000" i="0" dirty="0" err="1" smtClean="0">
                <a:solidFill>
                  <a:schemeClr val="bg2"/>
                </a:solidFill>
              </a:rPr>
              <a:t>on-disk</a:t>
            </a:r>
            <a:br>
              <a:rPr lang="en-US" sz="2000" i="0" dirty="0" err="1" smtClean="0">
                <a:solidFill>
                  <a:schemeClr val="bg2"/>
                </a:solidFill>
              </a:rPr>
            </a:br>
            <a:r>
              <a:rPr lang="en-US" sz="2000" i="0" dirty="0" err="1" smtClean="0">
                <a:solidFill>
                  <a:schemeClr val="bg2"/>
                </a:solidFill>
              </a:rPr>
              <a:t>data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-20820" y="4149032"/>
            <a:ext cx="1733153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0" dirty="0" err="1" smtClean="0">
                <a:solidFill>
                  <a:srgbClr val="3F3F3F"/>
                </a:solidFill>
              </a:rPr>
              <a:t>NOT</a:t>
            </a:r>
            <a:br>
              <a:rPr lang="en-US" sz="2000" i="0" dirty="0" err="1" smtClean="0">
                <a:solidFill>
                  <a:srgbClr val="3F3F3F"/>
                </a:solidFill>
              </a:rPr>
            </a:br>
            <a:r>
              <a:rPr lang="en-US" sz="2000" i="0" dirty="0" err="1" smtClean="0">
                <a:solidFill>
                  <a:srgbClr val="3F3F3F"/>
                </a:solidFill>
              </a:rPr>
              <a:t>encrypted</a:t>
            </a:r>
            <a:br>
              <a:rPr lang="en-US" sz="2000" i="0" dirty="0" err="1" smtClean="0">
                <a:solidFill>
                  <a:srgbClr val="3F3F3F"/>
                </a:solidFill>
              </a:rPr>
            </a:br>
            <a:r>
              <a:rPr lang="en-US" sz="2000" i="0" dirty="0" err="1" smtClean="0">
                <a:solidFill>
                  <a:srgbClr val="3F3F3F"/>
                </a:solidFill>
              </a:rPr>
              <a:t>data</a:t>
            </a:r>
            <a:br>
              <a:rPr lang="en-US" sz="2000" i="0" dirty="0" err="1" smtClean="0">
                <a:solidFill>
                  <a:srgbClr val="3F3F3F"/>
                </a:solidFill>
              </a:rPr>
            </a:br>
            <a:r>
              <a:rPr lang="en-US" sz="2000" i="0" dirty="0" err="1" smtClean="0">
                <a:solidFill>
                  <a:srgbClr val="3F3F3F"/>
                </a:solidFill>
              </a:rPr>
              <a:t>blocks</a:t>
            </a:r>
            <a:br>
              <a:rPr lang="en-US" sz="2000" i="0" dirty="0" err="1" smtClean="0">
                <a:solidFill>
                  <a:srgbClr val="3F3F3F"/>
                </a:solidFill>
              </a:rPr>
            </a:br>
            <a:r>
              <a:rPr lang="en-US" sz="2000" i="0" dirty="0" err="1" smtClean="0">
                <a:solidFill>
                  <a:srgbClr val="3F3F3F"/>
                </a:solidFill>
              </a:rPr>
              <a:t>in shared memory</a:t>
            </a:r>
          </a:p>
        </p:txBody>
      </p:sp>
      <p:sp>
        <p:nvSpPr>
          <p:cNvPr id="49" name="Right Arrow 48"/>
          <p:cNvSpPr/>
          <p:nvPr/>
        </p:nvSpPr>
        <p:spPr bwMode="auto">
          <a:xfrm>
            <a:off x="2612943" y="2082120"/>
            <a:ext cx="905681" cy="369978"/>
          </a:xfrm>
          <a:prstGeom prst="rightArrow">
            <a:avLst/>
          </a:prstGeom>
          <a:solidFill>
            <a:schemeClr val="bg2"/>
          </a:solidFill>
          <a:ln w="38100" cap="flat" cmpd="sng" algn="ctr">
            <a:solidFill>
              <a:srgbClr val="005F97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US" sz="2400" b="0" i="1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50" name="Right Arrow 49"/>
          <p:cNvSpPr/>
          <p:nvPr/>
        </p:nvSpPr>
        <p:spPr bwMode="auto">
          <a:xfrm>
            <a:off x="5111375" y="2290340"/>
            <a:ext cx="672906" cy="369978"/>
          </a:xfrm>
          <a:prstGeom prst="rightArrow">
            <a:avLst/>
          </a:prstGeom>
          <a:solidFill>
            <a:schemeClr val="bg2"/>
          </a:solidFill>
          <a:ln w="38100" cap="flat" cmpd="sng" algn="ctr">
            <a:solidFill>
              <a:srgbClr val="005F97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US" sz="2400" b="0" i="1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51" name="Right Arrow 50"/>
          <p:cNvSpPr/>
          <p:nvPr/>
        </p:nvSpPr>
        <p:spPr bwMode="auto">
          <a:xfrm>
            <a:off x="6877345" y="2608263"/>
            <a:ext cx="672906" cy="369978"/>
          </a:xfrm>
          <a:prstGeom prst="rightArrow">
            <a:avLst/>
          </a:prstGeom>
          <a:solidFill>
            <a:schemeClr val="bg2"/>
          </a:solidFill>
          <a:ln w="38100" cap="flat" cmpd="sng" algn="ctr">
            <a:solidFill>
              <a:srgbClr val="005F97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US" sz="2400" b="0" i="1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52" name="Right Arrow 51"/>
          <p:cNvSpPr/>
          <p:nvPr/>
        </p:nvSpPr>
        <p:spPr bwMode="auto">
          <a:xfrm flipH="1">
            <a:off x="6884003" y="4561702"/>
            <a:ext cx="672906" cy="369978"/>
          </a:xfrm>
          <a:prstGeom prst="rightArrow">
            <a:avLst/>
          </a:prstGeom>
          <a:solidFill>
            <a:schemeClr val="bg2"/>
          </a:solidFill>
          <a:ln w="38100" cap="flat" cmpd="sng" algn="ctr">
            <a:solidFill>
              <a:srgbClr val="005F97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US" sz="2400" b="0" i="1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53" name="Can 52"/>
          <p:cNvSpPr/>
          <p:nvPr/>
        </p:nvSpPr>
        <p:spPr bwMode="auto">
          <a:xfrm>
            <a:off x="7578576" y="2165410"/>
            <a:ext cx="1249216" cy="3248116"/>
          </a:xfrm>
          <a:prstGeom prst="can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US" sz="2400" b="0" i="1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grpSp>
        <p:nvGrpSpPr>
          <p:cNvPr id="176" name="Group 175"/>
          <p:cNvGrpSpPr/>
          <p:nvPr/>
        </p:nvGrpSpPr>
        <p:grpSpPr>
          <a:xfrm>
            <a:off x="7828420" y="2695287"/>
            <a:ext cx="765752" cy="2476044"/>
            <a:chOff x="7859650" y="2841041"/>
            <a:chExt cx="765752" cy="2476044"/>
          </a:xfrm>
        </p:grpSpPr>
        <p:grpSp>
          <p:nvGrpSpPr>
            <p:cNvPr id="100" name="Group 99"/>
            <p:cNvGrpSpPr/>
            <p:nvPr/>
          </p:nvGrpSpPr>
          <p:grpSpPr>
            <a:xfrm>
              <a:off x="7859650" y="2841041"/>
              <a:ext cx="765752" cy="613359"/>
              <a:chOff x="5767213" y="5882004"/>
              <a:chExt cx="765752" cy="613359"/>
            </a:xfrm>
          </p:grpSpPr>
          <p:grpSp>
            <p:nvGrpSpPr>
              <p:cNvPr id="81" name="Group 80"/>
              <p:cNvGrpSpPr/>
              <p:nvPr/>
            </p:nvGrpSpPr>
            <p:grpSpPr>
              <a:xfrm>
                <a:off x="5767213" y="5882004"/>
                <a:ext cx="765752" cy="156159"/>
                <a:chOff x="5767213" y="5882004"/>
                <a:chExt cx="765752" cy="156159"/>
              </a:xfrm>
            </p:grpSpPr>
            <p:sp>
              <p:nvSpPr>
                <p:cNvPr id="54" name="Rectangle 53"/>
                <p:cNvSpPr/>
                <p:nvPr/>
              </p:nvSpPr>
              <p:spPr bwMode="auto">
                <a:xfrm>
                  <a:off x="5767213" y="5882004"/>
                  <a:ext cx="156152" cy="156159"/>
                </a:xfrm>
                <a:prstGeom prst="rect">
                  <a:avLst/>
                </a:prstGeom>
                <a:solidFill>
                  <a:srgbClr val="FF0000"/>
                </a:solidFill>
                <a:ln w="12700" cap="flat" cmpd="sng" algn="ctr">
                  <a:solidFill>
                    <a:schemeClr val="tx2">
                      <a:lumMod val="5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  <a:spAutoFit/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50000"/>
                    </a:spcBef>
                    <a:spcAft>
                      <a:spcPct val="0"/>
                    </a:spcAft>
                    <a:buClrTx/>
                    <a:buSzPct val="130000"/>
                    <a:buFontTx/>
                    <a:buNone/>
                    <a:tabLst/>
                  </a:pPr>
                  <a:endParaRPr kumimoji="0" lang="en-US" sz="2400" b="0" i="1" u="none" strike="noStrike" cap="none" normalizeH="0" baseline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charset="0"/>
                  </a:endParaRPr>
                </a:p>
              </p:txBody>
            </p:sp>
            <p:sp>
              <p:nvSpPr>
                <p:cNvPr id="55" name="Rectangle 54"/>
                <p:cNvSpPr/>
                <p:nvPr/>
              </p:nvSpPr>
              <p:spPr bwMode="auto">
                <a:xfrm>
                  <a:off x="5919613" y="5882004"/>
                  <a:ext cx="156152" cy="156159"/>
                </a:xfrm>
                <a:prstGeom prst="rect">
                  <a:avLst/>
                </a:prstGeom>
                <a:solidFill>
                  <a:srgbClr val="FF0000"/>
                </a:solidFill>
                <a:ln w="12700" cap="flat" cmpd="sng" algn="ctr">
                  <a:solidFill>
                    <a:schemeClr val="tx2">
                      <a:lumMod val="5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  <a:spAutoFit/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50000"/>
                    </a:spcBef>
                    <a:spcAft>
                      <a:spcPct val="0"/>
                    </a:spcAft>
                    <a:buClrTx/>
                    <a:buSzPct val="130000"/>
                    <a:buFontTx/>
                    <a:buNone/>
                    <a:tabLst/>
                  </a:pPr>
                  <a:endParaRPr kumimoji="0" lang="en-US" sz="2400" b="0" i="1" u="none" strike="noStrike" cap="none" normalizeH="0" baseline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charset="0"/>
                  </a:endParaRPr>
                </a:p>
              </p:txBody>
            </p:sp>
            <p:sp>
              <p:nvSpPr>
                <p:cNvPr id="56" name="Rectangle 55"/>
                <p:cNvSpPr/>
                <p:nvPr/>
              </p:nvSpPr>
              <p:spPr bwMode="auto">
                <a:xfrm>
                  <a:off x="6072013" y="5882004"/>
                  <a:ext cx="156152" cy="156159"/>
                </a:xfrm>
                <a:prstGeom prst="rect">
                  <a:avLst/>
                </a:prstGeom>
                <a:solidFill>
                  <a:srgbClr val="FF0000"/>
                </a:solidFill>
                <a:ln w="12700" cap="flat" cmpd="sng" algn="ctr">
                  <a:solidFill>
                    <a:schemeClr val="tx2">
                      <a:lumMod val="5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  <a:spAutoFit/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50000"/>
                    </a:spcBef>
                    <a:spcAft>
                      <a:spcPct val="0"/>
                    </a:spcAft>
                    <a:buClrTx/>
                    <a:buSzPct val="130000"/>
                    <a:buFontTx/>
                    <a:buNone/>
                    <a:tabLst/>
                  </a:pPr>
                  <a:endParaRPr kumimoji="0" lang="en-US" sz="2400" b="0" i="1" u="none" strike="noStrike" cap="none" normalizeH="0" baseline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charset="0"/>
                  </a:endParaRPr>
                </a:p>
              </p:txBody>
            </p:sp>
            <p:sp>
              <p:nvSpPr>
                <p:cNvPr id="57" name="Rectangle 56"/>
                <p:cNvSpPr/>
                <p:nvPr/>
              </p:nvSpPr>
              <p:spPr bwMode="auto">
                <a:xfrm>
                  <a:off x="6224413" y="5882004"/>
                  <a:ext cx="156152" cy="156159"/>
                </a:xfrm>
                <a:prstGeom prst="rect">
                  <a:avLst/>
                </a:prstGeom>
                <a:solidFill>
                  <a:srgbClr val="FF0000"/>
                </a:solidFill>
                <a:ln w="12700" cap="flat" cmpd="sng" algn="ctr">
                  <a:solidFill>
                    <a:schemeClr val="tx2">
                      <a:lumMod val="5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  <a:spAutoFit/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50000"/>
                    </a:spcBef>
                    <a:spcAft>
                      <a:spcPct val="0"/>
                    </a:spcAft>
                    <a:buClrTx/>
                    <a:buSzPct val="130000"/>
                    <a:buFontTx/>
                    <a:buNone/>
                    <a:tabLst/>
                  </a:pPr>
                  <a:endParaRPr kumimoji="0" lang="en-US" sz="2400" b="0" i="1" u="none" strike="noStrike" cap="none" normalizeH="0" baseline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charset="0"/>
                  </a:endParaRPr>
                </a:p>
              </p:txBody>
            </p:sp>
            <p:sp>
              <p:nvSpPr>
                <p:cNvPr id="58" name="Rectangle 57"/>
                <p:cNvSpPr/>
                <p:nvPr/>
              </p:nvSpPr>
              <p:spPr bwMode="auto">
                <a:xfrm>
                  <a:off x="6376813" y="5882004"/>
                  <a:ext cx="156152" cy="156159"/>
                </a:xfrm>
                <a:prstGeom prst="rect">
                  <a:avLst/>
                </a:prstGeom>
                <a:solidFill>
                  <a:srgbClr val="FF0000"/>
                </a:solidFill>
                <a:ln w="12700" cap="flat" cmpd="sng" algn="ctr">
                  <a:solidFill>
                    <a:schemeClr val="tx2">
                      <a:lumMod val="5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  <a:spAutoFit/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50000"/>
                    </a:spcBef>
                    <a:spcAft>
                      <a:spcPct val="0"/>
                    </a:spcAft>
                    <a:buClrTx/>
                    <a:buSzPct val="130000"/>
                    <a:buFontTx/>
                    <a:buNone/>
                    <a:tabLst/>
                  </a:pPr>
                  <a:endParaRPr kumimoji="0" lang="en-US" sz="2400" b="0" i="1" u="none" strike="noStrike" cap="none" normalizeH="0" baseline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charset="0"/>
                  </a:endParaRPr>
                </a:p>
              </p:txBody>
            </p:sp>
          </p:grpSp>
          <p:grpSp>
            <p:nvGrpSpPr>
              <p:cNvPr id="82" name="Group 81"/>
              <p:cNvGrpSpPr/>
              <p:nvPr/>
            </p:nvGrpSpPr>
            <p:grpSpPr>
              <a:xfrm>
                <a:off x="5767213" y="6034404"/>
                <a:ext cx="765752" cy="156159"/>
                <a:chOff x="5767213" y="5882004"/>
                <a:chExt cx="765752" cy="156159"/>
              </a:xfrm>
            </p:grpSpPr>
            <p:sp>
              <p:nvSpPr>
                <p:cNvPr id="83" name="Rectangle 82"/>
                <p:cNvSpPr/>
                <p:nvPr/>
              </p:nvSpPr>
              <p:spPr bwMode="auto">
                <a:xfrm>
                  <a:off x="5767213" y="5882004"/>
                  <a:ext cx="156152" cy="156159"/>
                </a:xfrm>
                <a:prstGeom prst="rect">
                  <a:avLst/>
                </a:prstGeom>
                <a:solidFill>
                  <a:srgbClr val="FF0000"/>
                </a:solidFill>
                <a:ln w="12700" cap="flat" cmpd="sng" algn="ctr">
                  <a:solidFill>
                    <a:schemeClr val="tx2">
                      <a:lumMod val="5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  <a:spAutoFit/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50000"/>
                    </a:spcBef>
                    <a:spcAft>
                      <a:spcPct val="0"/>
                    </a:spcAft>
                    <a:buClrTx/>
                    <a:buSzPct val="130000"/>
                    <a:buFontTx/>
                    <a:buNone/>
                    <a:tabLst/>
                  </a:pPr>
                  <a:endParaRPr kumimoji="0" lang="en-US" sz="2400" b="0" i="1" u="none" strike="noStrike" cap="none" normalizeH="0" baseline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charset="0"/>
                  </a:endParaRPr>
                </a:p>
              </p:txBody>
            </p:sp>
            <p:sp>
              <p:nvSpPr>
                <p:cNvPr id="84" name="Rectangle 83"/>
                <p:cNvSpPr/>
                <p:nvPr/>
              </p:nvSpPr>
              <p:spPr bwMode="auto">
                <a:xfrm>
                  <a:off x="5919613" y="5882004"/>
                  <a:ext cx="156152" cy="156159"/>
                </a:xfrm>
                <a:prstGeom prst="rect">
                  <a:avLst/>
                </a:prstGeom>
                <a:solidFill>
                  <a:srgbClr val="FF0000"/>
                </a:solidFill>
                <a:ln w="12700" cap="flat" cmpd="sng" algn="ctr">
                  <a:solidFill>
                    <a:schemeClr val="tx2">
                      <a:lumMod val="5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  <a:spAutoFit/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50000"/>
                    </a:spcBef>
                    <a:spcAft>
                      <a:spcPct val="0"/>
                    </a:spcAft>
                    <a:buClrTx/>
                    <a:buSzPct val="130000"/>
                    <a:buFontTx/>
                    <a:buNone/>
                    <a:tabLst/>
                  </a:pPr>
                  <a:endParaRPr kumimoji="0" lang="en-US" sz="2400" b="0" i="1" u="none" strike="noStrike" cap="none" normalizeH="0" baseline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charset="0"/>
                  </a:endParaRPr>
                </a:p>
              </p:txBody>
            </p:sp>
            <p:sp>
              <p:nvSpPr>
                <p:cNvPr id="85" name="Rectangle 84"/>
                <p:cNvSpPr/>
                <p:nvPr/>
              </p:nvSpPr>
              <p:spPr bwMode="auto">
                <a:xfrm>
                  <a:off x="6072013" y="5882004"/>
                  <a:ext cx="156152" cy="156159"/>
                </a:xfrm>
                <a:prstGeom prst="rect">
                  <a:avLst/>
                </a:prstGeom>
                <a:solidFill>
                  <a:srgbClr val="FF0000"/>
                </a:solidFill>
                <a:ln w="12700" cap="flat" cmpd="sng" algn="ctr">
                  <a:solidFill>
                    <a:schemeClr val="tx2">
                      <a:lumMod val="5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  <a:spAutoFit/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50000"/>
                    </a:spcBef>
                    <a:spcAft>
                      <a:spcPct val="0"/>
                    </a:spcAft>
                    <a:buClrTx/>
                    <a:buSzPct val="130000"/>
                    <a:buFontTx/>
                    <a:buNone/>
                    <a:tabLst/>
                  </a:pPr>
                  <a:endParaRPr kumimoji="0" lang="en-US" sz="2400" b="0" i="1" u="none" strike="noStrike" cap="none" normalizeH="0" baseline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charset="0"/>
                  </a:endParaRPr>
                </a:p>
              </p:txBody>
            </p:sp>
            <p:sp>
              <p:nvSpPr>
                <p:cNvPr id="86" name="Rectangle 85"/>
                <p:cNvSpPr/>
                <p:nvPr/>
              </p:nvSpPr>
              <p:spPr bwMode="auto">
                <a:xfrm>
                  <a:off x="6224413" y="5882004"/>
                  <a:ext cx="156152" cy="156159"/>
                </a:xfrm>
                <a:prstGeom prst="rect">
                  <a:avLst/>
                </a:prstGeom>
                <a:solidFill>
                  <a:srgbClr val="FF0000"/>
                </a:solidFill>
                <a:ln w="12700" cap="flat" cmpd="sng" algn="ctr">
                  <a:solidFill>
                    <a:schemeClr val="tx2">
                      <a:lumMod val="5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  <a:spAutoFit/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50000"/>
                    </a:spcBef>
                    <a:spcAft>
                      <a:spcPct val="0"/>
                    </a:spcAft>
                    <a:buClrTx/>
                    <a:buSzPct val="130000"/>
                    <a:buFontTx/>
                    <a:buNone/>
                    <a:tabLst/>
                  </a:pPr>
                  <a:endParaRPr kumimoji="0" lang="en-US" sz="2400" b="0" i="1" u="none" strike="noStrike" cap="none" normalizeH="0" baseline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charset="0"/>
                  </a:endParaRPr>
                </a:p>
              </p:txBody>
            </p:sp>
            <p:sp>
              <p:nvSpPr>
                <p:cNvPr id="87" name="Rectangle 86"/>
                <p:cNvSpPr/>
                <p:nvPr/>
              </p:nvSpPr>
              <p:spPr bwMode="auto">
                <a:xfrm>
                  <a:off x="6376813" y="5882004"/>
                  <a:ext cx="156152" cy="156159"/>
                </a:xfrm>
                <a:prstGeom prst="rect">
                  <a:avLst/>
                </a:prstGeom>
                <a:solidFill>
                  <a:srgbClr val="FF0000"/>
                </a:solidFill>
                <a:ln w="12700" cap="flat" cmpd="sng" algn="ctr">
                  <a:solidFill>
                    <a:schemeClr val="tx2">
                      <a:lumMod val="5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  <a:spAutoFit/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50000"/>
                    </a:spcBef>
                    <a:spcAft>
                      <a:spcPct val="0"/>
                    </a:spcAft>
                    <a:buClrTx/>
                    <a:buSzPct val="130000"/>
                    <a:buFontTx/>
                    <a:buNone/>
                    <a:tabLst/>
                  </a:pPr>
                  <a:endParaRPr kumimoji="0" lang="en-US" sz="2400" b="0" i="1" u="none" strike="noStrike" cap="none" normalizeH="0" baseline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charset="0"/>
                  </a:endParaRPr>
                </a:p>
              </p:txBody>
            </p:sp>
          </p:grpSp>
          <p:grpSp>
            <p:nvGrpSpPr>
              <p:cNvPr id="88" name="Group 87"/>
              <p:cNvGrpSpPr/>
              <p:nvPr/>
            </p:nvGrpSpPr>
            <p:grpSpPr>
              <a:xfrm>
                <a:off x="5767213" y="6186804"/>
                <a:ext cx="765752" cy="156159"/>
                <a:chOff x="5767213" y="5882004"/>
                <a:chExt cx="765752" cy="156159"/>
              </a:xfrm>
            </p:grpSpPr>
            <p:sp>
              <p:nvSpPr>
                <p:cNvPr id="89" name="Rectangle 88"/>
                <p:cNvSpPr/>
                <p:nvPr/>
              </p:nvSpPr>
              <p:spPr bwMode="auto">
                <a:xfrm>
                  <a:off x="5767213" y="5882004"/>
                  <a:ext cx="156152" cy="156159"/>
                </a:xfrm>
                <a:prstGeom prst="rect">
                  <a:avLst/>
                </a:prstGeom>
                <a:solidFill>
                  <a:srgbClr val="FF0000"/>
                </a:solidFill>
                <a:ln w="12700" cap="flat" cmpd="sng" algn="ctr">
                  <a:solidFill>
                    <a:schemeClr val="tx2">
                      <a:lumMod val="5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  <a:spAutoFit/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50000"/>
                    </a:spcBef>
                    <a:spcAft>
                      <a:spcPct val="0"/>
                    </a:spcAft>
                    <a:buClrTx/>
                    <a:buSzPct val="130000"/>
                    <a:buFontTx/>
                    <a:buNone/>
                    <a:tabLst/>
                  </a:pPr>
                  <a:endParaRPr kumimoji="0" lang="en-US" sz="2400" b="0" i="1" u="none" strike="noStrike" cap="none" normalizeH="0" baseline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charset="0"/>
                  </a:endParaRPr>
                </a:p>
              </p:txBody>
            </p:sp>
            <p:sp>
              <p:nvSpPr>
                <p:cNvPr id="90" name="Rectangle 89"/>
                <p:cNvSpPr/>
                <p:nvPr/>
              </p:nvSpPr>
              <p:spPr bwMode="auto">
                <a:xfrm>
                  <a:off x="5919613" y="5882004"/>
                  <a:ext cx="156152" cy="156159"/>
                </a:xfrm>
                <a:prstGeom prst="rect">
                  <a:avLst/>
                </a:prstGeom>
                <a:solidFill>
                  <a:srgbClr val="FF0000"/>
                </a:solidFill>
                <a:ln w="12700" cap="flat" cmpd="sng" algn="ctr">
                  <a:solidFill>
                    <a:schemeClr val="tx2">
                      <a:lumMod val="5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  <a:spAutoFit/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50000"/>
                    </a:spcBef>
                    <a:spcAft>
                      <a:spcPct val="0"/>
                    </a:spcAft>
                    <a:buClrTx/>
                    <a:buSzPct val="130000"/>
                    <a:buFontTx/>
                    <a:buNone/>
                    <a:tabLst/>
                  </a:pPr>
                  <a:endParaRPr kumimoji="0" lang="en-US" sz="2400" b="0" i="1" u="none" strike="noStrike" cap="none" normalizeH="0" baseline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charset="0"/>
                  </a:endParaRPr>
                </a:p>
              </p:txBody>
            </p:sp>
            <p:sp>
              <p:nvSpPr>
                <p:cNvPr id="91" name="Rectangle 90"/>
                <p:cNvSpPr/>
                <p:nvPr/>
              </p:nvSpPr>
              <p:spPr bwMode="auto">
                <a:xfrm>
                  <a:off x="6072013" y="5882004"/>
                  <a:ext cx="156152" cy="156159"/>
                </a:xfrm>
                <a:prstGeom prst="rect">
                  <a:avLst/>
                </a:prstGeom>
                <a:solidFill>
                  <a:srgbClr val="FF0000"/>
                </a:solidFill>
                <a:ln w="12700" cap="flat" cmpd="sng" algn="ctr">
                  <a:solidFill>
                    <a:schemeClr val="tx2">
                      <a:lumMod val="5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  <a:spAutoFit/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50000"/>
                    </a:spcBef>
                    <a:spcAft>
                      <a:spcPct val="0"/>
                    </a:spcAft>
                    <a:buClrTx/>
                    <a:buSzPct val="130000"/>
                    <a:buFontTx/>
                    <a:buNone/>
                    <a:tabLst/>
                  </a:pPr>
                  <a:endParaRPr kumimoji="0" lang="en-US" sz="2400" b="0" i="1" u="none" strike="noStrike" cap="none" normalizeH="0" baseline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charset="0"/>
                  </a:endParaRPr>
                </a:p>
              </p:txBody>
            </p:sp>
            <p:sp>
              <p:nvSpPr>
                <p:cNvPr id="92" name="Rectangle 91"/>
                <p:cNvSpPr/>
                <p:nvPr/>
              </p:nvSpPr>
              <p:spPr bwMode="auto">
                <a:xfrm>
                  <a:off x="6224413" y="5882004"/>
                  <a:ext cx="156152" cy="156159"/>
                </a:xfrm>
                <a:prstGeom prst="rect">
                  <a:avLst/>
                </a:prstGeom>
                <a:solidFill>
                  <a:srgbClr val="FF0000"/>
                </a:solidFill>
                <a:ln w="12700" cap="flat" cmpd="sng" algn="ctr">
                  <a:solidFill>
                    <a:schemeClr val="tx2">
                      <a:lumMod val="5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  <a:spAutoFit/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50000"/>
                    </a:spcBef>
                    <a:spcAft>
                      <a:spcPct val="0"/>
                    </a:spcAft>
                    <a:buClrTx/>
                    <a:buSzPct val="130000"/>
                    <a:buFontTx/>
                    <a:buNone/>
                    <a:tabLst/>
                  </a:pPr>
                  <a:endParaRPr kumimoji="0" lang="en-US" sz="2400" b="0" i="1" u="none" strike="noStrike" cap="none" normalizeH="0" baseline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charset="0"/>
                  </a:endParaRPr>
                </a:p>
              </p:txBody>
            </p:sp>
            <p:sp>
              <p:nvSpPr>
                <p:cNvPr id="93" name="Rectangle 92"/>
                <p:cNvSpPr/>
                <p:nvPr/>
              </p:nvSpPr>
              <p:spPr bwMode="auto">
                <a:xfrm>
                  <a:off x="6376813" y="5882004"/>
                  <a:ext cx="156152" cy="156159"/>
                </a:xfrm>
                <a:prstGeom prst="rect">
                  <a:avLst/>
                </a:prstGeom>
                <a:solidFill>
                  <a:srgbClr val="FF0000"/>
                </a:solidFill>
                <a:ln w="12700" cap="flat" cmpd="sng" algn="ctr">
                  <a:solidFill>
                    <a:schemeClr val="tx2">
                      <a:lumMod val="5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  <a:spAutoFit/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50000"/>
                    </a:spcBef>
                    <a:spcAft>
                      <a:spcPct val="0"/>
                    </a:spcAft>
                    <a:buClrTx/>
                    <a:buSzPct val="130000"/>
                    <a:buFontTx/>
                    <a:buNone/>
                    <a:tabLst/>
                  </a:pPr>
                  <a:endParaRPr kumimoji="0" lang="en-US" sz="2400" b="0" i="1" u="none" strike="noStrike" cap="none" normalizeH="0" baseline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charset="0"/>
                  </a:endParaRPr>
                </a:p>
              </p:txBody>
            </p:sp>
          </p:grpSp>
          <p:grpSp>
            <p:nvGrpSpPr>
              <p:cNvPr id="94" name="Group 93"/>
              <p:cNvGrpSpPr/>
              <p:nvPr/>
            </p:nvGrpSpPr>
            <p:grpSpPr>
              <a:xfrm>
                <a:off x="5767213" y="6339204"/>
                <a:ext cx="765752" cy="156159"/>
                <a:chOff x="5767213" y="5882004"/>
                <a:chExt cx="765752" cy="156159"/>
              </a:xfrm>
            </p:grpSpPr>
            <p:sp>
              <p:nvSpPr>
                <p:cNvPr id="95" name="Rectangle 94"/>
                <p:cNvSpPr/>
                <p:nvPr/>
              </p:nvSpPr>
              <p:spPr bwMode="auto">
                <a:xfrm>
                  <a:off x="5767213" y="5882004"/>
                  <a:ext cx="156152" cy="156159"/>
                </a:xfrm>
                <a:prstGeom prst="rect">
                  <a:avLst/>
                </a:prstGeom>
                <a:solidFill>
                  <a:srgbClr val="FF0000"/>
                </a:solidFill>
                <a:ln w="12700" cap="flat" cmpd="sng" algn="ctr">
                  <a:solidFill>
                    <a:schemeClr val="tx2">
                      <a:lumMod val="5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  <a:spAutoFit/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50000"/>
                    </a:spcBef>
                    <a:spcAft>
                      <a:spcPct val="0"/>
                    </a:spcAft>
                    <a:buClrTx/>
                    <a:buSzPct val="130000"/>
                    <a:buFontTx/>
                    <a:buNone/>
                    <a:tabLst/>
                  </a:pPr>
                  <a:endParaRPr kumimoji="0" lang="en-US" sz="2400" b="0" i="1" u="none" strike="noStrike" cap="none" normalizeH="0" baseline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charset="0"/>
                  </a:endParaRPr>
                </a:p>
              </p:txBody>
            </p:sp>
            <p:sp>
              <p:nvSpPr>
                <p:cNvPr id="96" name="Rectangle 95"/>
                <p:cNvSpPr/>
                <p:nvPr/>
              </p:nvSpPr>
              <p:spPr bwMode="auto">
                <a:xfrm>
                  <a:off x="5919613" y="5882004"/>
                  <a:ext cx="156152" cy="156159"/>
                </a:xfrm>
                <a:prstGeom prst="rect">
                  <a:avLst/>
                </a:prstGeom>
                <a:solidFill>
                  <a:srgbClr val="FF0000"/>
                </a:solidFill>
                <a:ln w="12700" cap="flat" cmpd="sng" algn="ctr">
                  <a:solidFill>
                    <a:schemeClr val="tx2">
                      <a:lumMod val="5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  <a:spAutoFit/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50000"/>
                    </a:spcBef>
                    <a:spcAft>
                      <a:spcPct val="0"/>
                    </a:spcAft>
                    <a:buClrTx/>
                    <a:buSzPct val="130000"/>
                    <a:buFontTx/>
                    <a:buNone/>
                    <a:tabLst/>
                  </a:pPr>
                  <a:endParaRPr kumimoji="0" lang="en-US" sz="2400" b="0" i="1" u="none" strike="noStrike" cap="none" normalizeH="0" baseline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charset="0"/>
                  </a:endParaRPr>
                </a:p>
              </p:txBody>
            </p:sp>
            <p:sp>
              <p:nvSpPr>
                <p:cNvPr id="97" name="Rectangle 96"/>
                <p:cNvSpPr/>
                <p:nvPr/>
              </p:nvSpPr>
              <p:spPr bwMode="auto">
                <a:xfrm>
                  <a:off x="6072013" y="5882004"/>
                  <a:ext cx="156152" cy="156159"/>
                </a:xfrm>
                <a:prstGeom prst="rect">
                  <a:avLst/>
                </a:prstGeom>
                <a:solidFill>
                  <a:srgbClr val="FF0000"/>
                </a:solidFill>
                <a:ln w="12700" cap="flat" cmpd="sng" algn="ctr">
                  <a:solidFill>
                    <a:schemeClr val="tx2">
                      <a:lumMod val="5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  <a:spAutoFit/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50000"/>
                    </a:spcBef>
                    <a:spcAft>
                      <a:spcPct val="0"/>
                    </a:spcAft>
                    <a:buClrTx/>
                    <a:buSzPct val="130000"/>
                    <a:buFontTx/>
                    <a:buNone/>
                    <a:tabLst/>
                  </a:pPr>
                  <a:endParaRPr kumimoji="0" lang="en-US" sz="2400" b="0" i="1" u="none" strike="noStrike" cap="none" normalizeH="0" baseline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charset="0"/>
                  </a:endParaRPr>
                </a:p>
              </p:txBody>
            </p:sp>
            <p:sp>
              <p:nvSpPr>
                <p:cNvPr id="98" name="Rectangle 97"/>
                <p:cNvSpPr/>
                <p:nvPr/>
              </p:nvSpPr>
              <p:spPr bwMode="auto">
                <a:xfrm>
                  <a:off x="6224413" y="5882004"/>
                  <a:ext cx="156152" cy="156159"/>
                </a:xfrm>
                <a:prstGeom prst="rect">
                  <a:avLst/>
                </a:prstGeom>
                <a:solidFill>
                  <a:srgbClr val="FF0000"/>
                </a:solidFill>
                <a:ln w="12700" cap="flat" cmpd="sng" algn="ctr">
                  <a:solidFill>
                    <a:schemeClr val="tx2">
                      <a:lumMod val="5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  <a:spAutoFit/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50000"/>
                    </a:spcBef>
                    <a:spcAft>
                      <a:spcPct val="0"/>
                    </a:spcAft>
                    <a:buClrTx/>
                    <a:buSzPct val="130000"/>
                    <a:buFontTx/>
                    <a:buNone/>
                    <a:tabLst/>
                  </a:pPr>
                  <a:endParaRPr kumimoji="0" lang="en-US" sz="2400" b="0" i="1" u="none" strike="noStrike" cap="none" normalizeH="0" baseline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charset="0"/>
                  </a:endParaRPr>
                </a:p>
              </p:txBody>
            </p:sp>
            <p:sp>
              <p:nvSpPr>
                <p:cNvPr id="99" name="Rectangle 98"/>
                <p:cNvSpPr/>
                <p:nvPr/>
              </p:nvSpPr>
              <p:spPr bwMode="auto">
                <a:xfrm>
                  <a:off x="6376813" y="5882004"/>
                  <a:ext cx="156152" cy="156159"/>
                </a:xfrm>
                <a:prstGeom prst="rect">
                  <a:avLst/>
                </a:prstGeom>
                <a:solidFill>
                  <a:srgbClr val="FF0000"/>
                </a:solidFill>
                <a:ln w="12700" cap="flat" cmpd="sng" algn="ctr">
                  <a:solidFill>
                    <a:schemeClr val="tx2">
                      <a:lumMod val="5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  <a:spAutoFit/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50000"/>
                    </a:spcBef>
                    <a:spcAft>
                      <a:spcPct val="0"/>
                    </a:spcAft>
                    <a:buClrTx/>
                    <a:buSzPct val="130000"/>
                    <a:buFontTx/>
                    <a:buNone/>
                    <a:tabLst/>
                  </a:pPr>
                  <a:endParaRPr kumimoji="0" lang="en-US" sz="2400" b="0" i="1" u="none" strike="noStrike" cap="none" normalizeH="0" baseline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charset="0"/>
                  </a:endParaRPr>
                </a:p>
              </p:txBody>
            </p:sp>
          </p:grpSp>
        </p:grpSp>
        <p:grpSp>
          <p:nvGrpSpPr>
            <p:cNvPr id="101" name="Group 100"/>
            <p:cNvGrpSpPr/>
            <p:nvPr/>
          </p:nvGrpSpPr>
          <p:grpSpPr>
            <a:xfrm>
              <a:off x="7859650" y="3461936"/>
              <a:ext cx="765752" cy="613359"/>
              <a:chOff x="5767213" y="5882004"/>
              <a:chExt cx="765752" cy="613359"/>
            </a:xfrm>
          </p:grpSpPr>
          <p:grpSp>
            <p:nvGrpSpPr>
              <p:cNvPr id="102" name="Group 101"/>
              <p:cNvGrpSpPr/>
              <p:nvPr/>
            </p:nvGrpSpPr>
            <p:grpSpPr>
              <a:xfrm>
                <a:off x="5767213" y="5882004"/>
                <a:ext cx="765752" cy="156159"/>
                <a:chOff x="5767213" y="5882004"/>
                <a:chExt cx="765752" cy="156159"/>
              </a:xfrm>
            </p:grpSpPr>
            <p:sp>
              <p:nvSpPr>
                <p:cNvPr id="121" name="Rectangle 120"/>
                <p:cNvSpPr/>
                <p:nvPr/>
              </p:nvSpPr>
              <p:spPr bwMode="auto">
                <a:xfrm>
                  <a:off x="5767213" y="5882004"/>
                  <a:ext cx="156152" cy="156159"/>
                </a:xfrm>
                <a:prstGeom prst="rect">
                  <a:avLst/>
                </a:prstGeom>
                <a:solidFill>
                  <a:srgbClr val="FF0000"/>
                </a:solidFill>
                <a:ln w="12700" cap="flat" cmpd="sng" algn="ctr">
                  <a:solidFill>
                    <a:schemeClr val="tx2">
                      <a:lumMod val="5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  <a:spAutoFit/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50000"/>
                    </a:spcBef>
                    <a:spcAft>
                      <a:spcPct val="0"/>
                    </a:spcAft>
                    <a:buClrTx/>
                    <a:buSzPct val="130000"/>
                    <a:buFontTx/>
                    <a:buNone/>
                    <a:tabLst/>
                  </a:pPr>
                  <a:endParaRPr kumimoji="0" lang="en-US" sz="2400" b="0" i="1" u="none" strike="noStrike" cap="none" normalizeH="0" baseline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charset="0"/>
                  </a:endParaRPr>
                </a:p>
              </p:txBody>
            </p:sp>
            <p:sp>
              <p:nvSpPr>
                <p:cNvPr id="122" name="Rectangle 121"/>
                <p:cNvSpPr/>
                <p:nvPr/>
              </p:nvSpPr>
              <p:spPr bwMode="auto">
                <a:xfrm>
                  <a:off x="5919613" y="5882004"/>
                  <a:ext cx="156152" cy="156159"/>
                </a:xfrm>
                <a:prstGeom prst="rect">
                  <a:avLst/>
                </a:prstGeom>
                <a:solidFill>
                  <a:srgbClr val="FF0000"/>
                </a:solidFill>
                <a:ln w="12700" cap="flat" cmpd="sng" algn="ctr">
                  <a:solidFill>
                    <a:schemeClr val="tx2">
                      <a:lumMod val="5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  <a:spAutoFit/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50000"/>
                    </a:spcBef>
                    <a:spcAft>
                      <a:spcPct val="0"/>
                    </a:spcAft>
                    <a:buClrTx/>
                    <a:buSzPct val="130000"/>
                    <a:buFontTx/>
                    <a:buNone/>
                    <a:tabLst/>
                  </a:pPr>
                  <a:endParaRPr kumimoji="0" lang="en-US" sz="2400" b="0" i="1" u="none" strike="noStrike" cap="none" normalizeH="0" baseline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charset="0"/>
                  </a:endParaRPr>
                </a:p>
              </p:txBody>
            </p:sp>
            <p:sp>
              <p:nvSpPr>
                <p:cNvPr id="123" name="Rectangle 122"/>
                <p:cNvSpPr/>
                <p:nvPr/>
              </p:nvSpPr>
              <p:spPr bwMode="auto">
                <a:xfrm>
                  <a:off x="6072013" y="5882004"/>
                  <a:ext cx="156152" cy="156159"/>
                </a:xfrm>
                <a:prstGeom prst="rect">
                  <a:avLst/>
                </a:prstGeom>
                <a:solidFill>
                  <a:srgbClr val="FF0000"/>
                </a:solidFill>
                <a:ln w="12700" cap="flat" cmpd="sng" algn="ctr">
                  <a:solidFill>
                    <a:schemeClr val="tx2">
                      <a:lumMod val="5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  <a:spAutoFit/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50000"/>
                    </a:spcBef>
                    <a:spcAft>
                      <a:spcPct val="0"/>
                    </a:spcAft>
                    <a:buClrTx/>
                    <a:buSzPct val="130000"/>
                    <a:buFontTx/>
                    <a:buNone/>
                    <a:tabLst/>
                  </a:pPr>
                  <a:endParaRPr kumimoji="0" lang="en-US" sz="2400" b="0" i="1" u="none" strike="noStrike" cap="none" normalizeH="0" baseline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charset="0"/>
                  </a:endParaRPr>
                </a:p>
              </p:txBody>
            </p:sp>
            <p:sp>
              <p:nvSpPr>
                <p:cNvPr id="124" name="Rectangle 123"/>
                <p:cNvSpPr/>
                <p:nvPr/>
              </p:nvSpPr>
              <p:spPr bwMode="auto">
                <a:xfrm>
                  <a:off x="6224413" y="5882004"/>
                  <a:ext cx="156152" cy="156159"/>
                </a:xfrm>
                <a:prstGeom prst="rect">
                  <a:avLst/>
                </a:prstGeom>
                <a:solidFill>
                  <a:srgbClr val="FF0000"/>
                </a:solidFill>
                <a:ln w="12700" cap="flat" cmpd="sng" algn="ctr">
                  <a:solidFill>
                    <a:schemeClr val="tx2">
                      <a:lumMod val="5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  <a:spAutoFit/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50000"/>
                    </a:spcBef>
                    <a:spcAft>
                      <a:spcPct val="0"/>
                    </a:spcAft>
                    <a:buClrTx/>
                    <a:buSzPct val="130000"/>
                    <a:buFontTx/>
                    <a:buNone/>
                    <a:tabLst/>
                  </a:pPr>
                  <a:endParaRPr kumimoji="0" lang="en-US" sz="2400" b="0" i="1" u="none" strike="noStrike" cap="none" normalizeH="0" baseline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charset="0"/>
                  </a:endParaRPr>
                </a:p>
              </p:txBody>
            </p:sp>
            <p:sp>
              <p:nvSpPr>
                <p:cNvPr id="125" name="Rectangle 124"/>
                <p:cNvSpPr/>
                <p:nvPr/>
              </p:nvSpPr>
              <p:spPr bwMode="auto">
                <a:xfrm>
                  <a:off x="6376813" y="5882004"/>
                  <a:ext cx="156152" cy="156159"/>
                </a:xfrm>
                <a:prstGeom prst="rect">
                  <a:avLst/>
                </a:prstGeom>
                <a:solidFill>
                  <a:srgbClr val="FF0000"/>
                </a:solidFill>
                <a:ln w="12700" cap="flat" cmpd="sng" algn="ctr">
                  <a:solidFill>
                    <a:schemeClr val="tx2">
                      <a:lumMod val="5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  <a:spAutoFit/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50000"/>
                    </a:spcBef>
                    <a:spcAft>
                      <a:spcPct val="0"/>
                    </a:spcAft>
                    <a:buClrTx/>
                    <a:buSzPct val="130000"/>
                    <a:buFontTx/>
                    <a:buNone/>
                    <a:tabLst/>
                  </a:pPr>
                  <a:endParaRPr kumimoji="0" lang="en-US" sz="2400" b="0" i="1" u="none" strike="noStrike" cap="none" normalizeH="0" baseline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charset="0"/>
                  </a:endParaRPr>
                </a:p>
              </p:txBody>
            </p:sp>
          </p:grpSp>
          <p:grpSp>
            <p:nvGrpSpPr>
              <p:cNvPr id="103" name="Group 102"/>
              <p:cNvGrpSpPr/>
              <p:nvPr/>
            </p:nvGrpSpPr>
            <p:grpSpPr>
              <a:xfrm>
                <a:off x="5767213" y="6034404"/>
                <a:ext cx="765752" cy="156159"/>
                <a:chOff x="5767213" y="5882004"/>
                <a:chExt cx="765752" cy="156159"/>
              </a:xfrm>
            </p:grpSpPr>
            <p:sp>
              <p:nvSpPr>
                <p:cNvPr id="116" name="Rectangle 115"/>
                <p:cNvSpPr/>
                <p:nvPr/>
              </p:nvSpPr>
              <p:spPr bwMode="auto">
                <a:xfrm>
                  <a:off x="5767213" y="5882004"/>
                  <a:ext cx="156152" cy="156159"/>
                </a:xfrm>
                <a:prstGeom prst="rect">
                  <a:avLst/>
                </a:prstGeom>
                <a:solidFill>
                  <a:srgbClr val="FF0000"/>
                </a:solidFill>
                <a:ln w="12700" cap="flat" cmpd="sng" algn="ctr">
                  <a:solidFill>
                    <a:schemeClr val="tx2">
                      <a:lumMod val="5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  <a:spAutoFit/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50000"/>
                    </a:spcBef>
                    <a:spcAft>
                      <a:spcPct val="0"/>
                    </a:spcAft>
                    <a:buClrTx/>
                    <a:buSzPct val="130000"/>
                    <a:buFontTx/>
                    <a:buNone/>
                    <a:tabLst/>
                  </a:pPr>
                  <a:endParaRPr kumimoji="0" lang="en-US" sz="2400" b="0" i="1" u="none" strike="noStrike" cap="none" normalizeH="0" baseline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charset="0"/>
                  </a:endParaRPr>
                </a:p>
              </p:txBody>
            </p:sp>
            <p:sp>
              <p:nvSpPr>
                <p:cNvPr id="117" name="Rectangle 116"/>
                <p:cNvSpPr/>
                <p:nvPr/>
              </p:nvSpPr>
              <p:spPr bwMode="auto">
                <a:xfrm>
                  <a:off x="5919613" y="5882004"/>
                  <a:ext cx="156152" cy="156159"/>
                </a:xfrm>
                <a:prstGeom prst="rect">
                  <a:avLst/>
                </a:prstGeom>
                <a:solidFill>
                  <a:srgbClr val="FF0000"/>
                </a:solidFill>
                <a:ln w="12700" cap="flat" cmpd="sng" algn="ctr">
                  <a:solidFill>
                    <a:schemeClr val="tx2">
                      <a:lumMod val="5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  <a:spAutoFit/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50000"/>
                    </a:spcBef>
                    <a:spcAft>
                      <a:spcPct val="0"/>
                    </a:spcAft>
                    <a:buClrTx/>
                    <a:buSzPct val="130000"/>
                    <a:buFontTx/>
                    <a:buNone/>
                    <a:tabLst/>
                  </a:pPr>
                  <a:endParaRPr kumimoji="0" lang="en-US" sz="2400" b="0" i="1" u="none" strike="noStrike" cap="none" normalizeH="0" baseline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charset="0"/>
                  </a:endParaRPr>
                </a:p>
              </p:txBody>
            </p:sp>
            <p:sp>
              <p:nvSpPr>
                <p:cNvPr id="118" name="Rectangle 117"/>
                <p:cNvSpPr/>
                <p:nvPr/>
              </p:nvSpPr>
              <p:spPr bwMode="auto">
                <a:xfrm>
                  <a:off x="6072013" y="5882004"/>
                  <a:ext cx="156152" cy="156159"/>
                </a:xfrm>
                <a:prstGeom prst="rect">
                  <a:avLst/>
                </a:prstGeom>
                <a:solidFill>
                  <a:srgbClr val="FF0000"/>
                </a:solidFill>
                <a:ln w="12700" cap="flat" cmpd="sng" algn="ctr">
                  <a:solidFill>
                    <a:schemeClr val="tx2">
                      <a:lumMod val="5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  <a:spAutoFit/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50000"/>
                    </a:spcBef>
                    <a:spcAft>
                      <a:spcPct val="0"/>
                    </a:spcAft>
                    <a:buClrTx/>
                    <a:buSzPct val="130000"/>
                    <a:buFontTx/>
                    <a:buNone/>
                    <a:tabLst/>
                  </a:pPr>
                  <a:endParaRPr kumimoji="0" lang="en-US" sz="2400" b="0" i="1" u="none" strike="noStrike" cap="none" normalizeH="0" baseline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charset="0"/>
                  </a:endParaRPr>
                </a:p>
              </p:txBody>
            </p:sp>
            <p:sp>
              <p:nvSpPr>
                <p:cNvPr id="119" name="Rectangle 118"/>
                <p:cNvSpPr/>
                <p:nvPr/>
              </p:nvSpPr>
              <p:spPr bwMode="auto">
                <a:xfrm>
                  <a:off x="6224413" y="5882004"/>
                  <a:ext cx="156152" cy="156159"/>
                </a:xfrm>
                <a:prstGeom prst="rect">
                  <a:avLst/>
                </a:prstGeom>
                <a:solidFill>
                  <a:srgbClr val="FF0000"/>
                </a:solidFill>
                <a:ln w="12700" cap="flat" cmpd="sng" algn="ctr">
                  <a:solidFill>
                    <a:schemeClr val="tx2">
                      <a:lumMod val="5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  <a:spAutoFit/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50000"/>
                    </a:spcBef>
                    <a:spcAft>
                      <a:spcPct val="0"/>
                    </a:spcAft>
                    <a:buClrTx/>
                    <a:buSzPct val="130000"/>
                    <a:buFontTx/>
                    <a:buNone/>
                    <a:tabLst/>
                  </a:pPr>
                  <a:endParaRPr kumimoji="0" lang="en-US" sz="2400" b="0" i="1" u="none" strike="noStrike" cap="none" normalizeH="0" baseline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charset="0"/>
                  </a:endParaRPr>
                </a:p>
              </p:txBody>
            </p:sp>
            <p:sp>
              <p:nvSpPr>
                <p:cNvPr id="120" name="Rectangle 119"/>
                <p:cNvSpPr/>
                <p:nvPr/>
              </p:nvSpPr>
              <p:spPr bwMode="auto">
                <a:xfrm>
                  <a:off x="6376813" y="5882004"/>
                  <a:ext cx="156152" cy="156159"/>
                </a:xfrm>
                <a:prstGeom prst="rect">
                  <a:avLst/>
                </a:prstGeom>
                <a:solidFill>
                  <a:srgbClr val="FF0000"/>
                </a:solidFill>
                <a:ln w="12700" cap="flat" cmpd="sng" algn="ctr">
                  <a:solidFill>
                    <a:schemeClr val="tx2">
                      <a:lumMod val="5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  <a:spAutoFit/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50000"/>
                    </a:spcBef>
                    <a:spcAft>
                      <a:spcPct val="0"/>
                    </a:spcAft>
                    <a:buClrTx/>
                    <a:buSzPct val="130000"/>
                    <a:buFontTx/>
                    <a:buNone/>
                    <a:tabLst/>
                  </a:pPr>
                  <a:endParaRPr kumimoji="0" lang="en-US" sz="2400" b="0" i="1" u="none" strike="noStrike" cap="none" normalizeH="0" baseline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charset="0"/>
                  </a:endParaRPr>
                </a:p>
              </p:txBody>
            </p:sp>
          </p:grpSp>
          <p:grpSp>
            <p:nvGrpSpPr>
              <p:cNvPr id="104" name="Group 103"/>
              <p:cNvGrpSpPr/>
              <p:nvPr/>
            </p:nvGrpSpPr>
            <p:grpSpPr>
              <a:xfrm>
                <a:off x="5767213" y="6186804"/>
                <a:ext cx="765752" cy="156159"/>
                <a:chOff x="5767213" y="5882004"/>
                <a:chExt cx="765752" cy="156159"/>
              </a:xfrm>
            </p:grpSpPr>
            <p:sp>
              <p:nvSpPr>
                <p:cNvPr id="111" name="Rectangle 110"/>
                <p:cNvSpPr/>
                <p:nvPr/>
              </p:nvSpPr>
              <p:spPr bwMode="auto">
                <a:xfrm>
                  <a:off x="5767213" y="5882004"/>
                  <a:ext cx="156152" cy="156159"/>
                </a:xfrm>
                <a:prstGeom prst="rect">
                  <a:avLst/>
                </a:prstGeom>
                <a:solidFill>
                  <a:srgbClr val="FF0000"/>
                </a:solidFill>
                <a:ln w="12700" cap="flat" cmpd="sng" algn="ctr">
                  <a:solidFill>
                    <a:schemeClr val="tx2">
                      <a:lumMod val="5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  <a:spAutoFit/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50000"/>
                    </a:spcBef>
                    <a:spcAft>
                      <a:spcPct val="0"/>
                    </a:spcAft>
                    <a:buClrTx/>
                    <a:buSzPct val="130000"/>
                    <a:buFontTx/>
                    <a:buNone/>
                    <a:tabLst/>
                  </a:pPr>
                  <a:endParaRPr kumimoji="0" lang="en-US" sz="2400" b="0" i="1" u="none" strike="noStrike" cap="none" normalizeH="0" baseline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charset="0"/>
                  </a:endParaRPr>
                </a:p>
              </p:txBody>
            </p:sp>
            <p:sp>
              <p:nvSpPr>
                <p:cNvPr id="112" name="Rectangle 111"/>
                <p:cNvSpPr/>
                <p:nvPr/>
              </p:nvSpPr>
              <p:spPr bwMode="auto">
                <a:xfrm>
                  <a:off x="5919613" y="5882004"/>
                  <a:ext cx="156152" cy="156159"/>
                </a:xfrm>
                <a:prstGeom prst="rect">
                  <a:avLst/>
                </a:prstGeom>
                <a:solidFill>
                  <a:srgbClr val="FF0000"/>
                </a:solidFill>
                <a:ln w="12700" cap="flat" cmpd="sng" algn="ctr">
                  <a:solidFill>
                    <a:schemeClr val="tx2">
                      <a:lumMod val="5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  <a:spAutoFit/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50000"/>
                    </a:spcBef>
                    <a:spcAft>
                      <a:spcPct val="0"/>
                    </a:spcAft>
                    <a:buClrTx/>
                    <a:buSzPct val="130000"/>
                    <a:buFontTx/>
                    <a:buNone/>
                    <a:tabLst/>
                  </a:pPr>
                  <a:endParaRPr kumimoji="0" lang="en-US" sz="2400" b="0" i="1" u="none" strike="noStrike" cap="none" normalizeH="0" baseline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charset="0"/>
                  </a:endParaRPr>
                </a:p>
              </p:txBody>
            </p:sp>
            <p:sp>
              <p:nvSpPr>
                <p:cNvPr id="113" name="Rectangle 112"/>
                <p:cNvSpPr/>
                <p:nvPr/>
              </p:nvSpPr>
              <p:spPr bwMode="auto">
                <a:xfrm>
                  <a:off x="6072013" y="5882004"/>
                  <a:ext cx="156152" cy="156159"/>
                </a:xfrm>
                <a:prstGeom prst="rect">
                  <a:avLst/>
                </a:prstGeom>
                <a:solidFill>
                  <a:srgbClr val="FF0000"/>
                </a:solidFill>
                <a:ln w="12700" cap="flat" cmpd="sng" algn="ctr">
                  <a:solidFill>
                    <a:schemeClr val="tx2">
                      <a:lumMod val="5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  <a:spAutoFit/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50000"/>
                    </a:spcBef>
                    <a:spcAft>
                      <a:spcPct val="0"/>
                    </a:spcAft>
                    <a:buClrTx/>
                    <a:buSzPct val="130000"/>
                    <a:buFontTx/>
                    <a:buNone/>
                    <a:tabLst/>
                  </a:pPr>
                  <a:endParaRPr kumimoji="0" lang="en-US" sz="2400" b="0" i="1" u="none" strike="noStrike" cap="none" normalizeH="0" baseline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charset="0"/>
                  </a:endParaRPr>
                </a:p>
              </p:txBody>
            </p:sp>
            <p:sp>
              <p:nvSpPr>
                <p:cNvPr id="114" name="Rectangle 113"/>
                <p:cNvSpPr/>
                <p:nvPr/>
              </p:nvSpPr>
              <p:spPr bwMode="auto">
                <a:xfrm>
                  <a:off x="6224413" y="5882004"/>
                  <a:ext cx="156152" cy="156159"/>
                </a:xfrm>
                <a:prstGeom prst="rect">
                  <a:avLst/>
                </a:prstGeom>
                <a:solidFill>
                  <a:srgbClr val="FF0000"/>
                </a:solidFill>
                <a:ln w="12700" cap="flat" cmpd="sng" algn="ctr">
                  <a:solidFill>
                    <a:schemeClr val="tx2">
                      <a:lumMod val="5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  <a:spAutoFit/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50000"/>
                    </a:spcBef>
                    <a:spcAft>
                      <a:spcPct val="0"/>
                    </a:spcAft>
                    <a:buClrTx/>
                    <a:buSzPct val="130000"/>
                    <a:buFontTx/>
                    <a:buNone/>
                    <a:tabLst/>
                  </a:pPr>
                  <a:endParaRPr kumimoji="0" lang="en-US" sz="2400" b="0" i="1" u="none" strike="noStrike" cap="none" normalizeH="0" baseline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charset="0"/>
                  </a:endParaRPr>
                </a:p>
              </p:txBody>
            </p:sp>
            <p:sp>
              <p:nvSpPr>
                <p:cNvPr id="115" name="Rectangle 114"/>
                <p:cNvSpPr/>
                <p:nvPr/>
              </p:nvSpPr>
              <p:spPr bwMode="auto">
                <a:xfrm>
                  <a:off x="6376813" y="5882004"/>
                  <a:ext cx="156152" cy="156159"/>
                </a:xfrm>
                <a:prstGeom prst="rect">
                  <a:avLst/>
                </a:prstGeom>
                <a:solidFill>
                  <a:srgbClr val="FF0000"/>
                </a:solidFill>
                <a:ln w="12700" cap="flat" cmpd="sng" algn="ctr">
                  <a:solidFill>
                    <a:schemeClr val="tx2">
                      <a:lumMod val="5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  <a:spAutoFit/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50000"/>
                    </a:spcBef>
                    <a:spcAft>
                      <a:spcPct val="0"/>
                    </a:spcAft>
                    <a:buClrTx/>
                    <a:buSzPct val="130000"/>
                    <a:buFontTx/>
                    <a:buNone/>
                    <a:tabLst/>
                  </a:pPr>
                  <a:endParaRPr kumimoji="0" lang="en-US" sz="2400" b="0" i="1" u="none" strike="noStrike" cap="none" normalizeH="0" baseline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charset="0"/>
                  </a:endParaRPr>
                </a:p>
              </p:txBody>
            </p:sp>
          </p:grpSp>
          <p:grpSp>
            <p:nvGrpSpPr>
              <p:cNvPr id="105" name="Group 104"/>
              <p:cNvGrpSpPr/>
              <p:nvPr/>
            </p:nvGrpSpPr>
            <p:grpSpPr>
              <a:xfrm>
                <a:off x="5767213" y="6339204"/>
                <a:ext cx="765752" cy="156159"/>
                <a:chOff x="5767213" y="5882004"/>
                <a:chExt cx="765752" cy="156159"/>
              </a:xfrm>
            </p:grpSpPr>
            <p:sp>
              <p:nvSpPr>
                <p:cNvPr id="106" name="Rectangle 105"/>
                <p:cNvSpPr/>
                <p:nvPr/>
              </p:nvSpPr>
              <p:spPr bwMode="auto">
                <a:xfrm>
                  <a:off x="5767213" y="5882004"/>
                  <a:ext cx="156152" cy="156159"/>
                </a:xfrm>
                <a:prstGeom prst="rect">
                  <a:avLst/>
                </a:prstGeom>
                <a:solidFill>
                  <a:srgbClr val="FF0000"/>
                </a:solidFill>
                <a:ln w="12700" cap="flat" cmpd="sng" algn="ctr">
                  <a:solidFill>
                    <a:schemeClr val="tx2">
                      <a:lumMod val="5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  <a:spAutoFit/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50000"/>
                    </a:spcBef>
                    <a:spcAft>
                      <a:spcPct val="0"/>
                    </a:spcAft>
                    <a:buClrTx/>
                    <a:buSzPct val="130000"/>
                    <a:buFontTx/>
                    <a:buNone/>
                    <a:tabLst/>
                  </a:pPr>
                  <a:endParaRPr kumimoji="0" lang="en-US" sz="2400" b="0" i="1" u="none" strike="noStrike" cap="none" normalizeH="0" baseline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charset="0"/>
                  </a:endParaRPr>
                </a:p>
              </p:txBody>
            </p:sp>
            <p:sp>
              <p:nvSpPr>
                <p:cNvPr id="107" name="Rectangle 106"/>
                <p:cNvSpPr/>
                <p:nvPr/>
              </p:nvSpPr>
              <p:spPr bwMode="auto">
                <a:xfrm>
                  <a:off x="5919613" y="5882004"/>
                  <a:ext cx="156152" cy="156159"/>
                </a:xfrm>
                <a:prstGeom prst="rect">
                  <a:avLst/>
                </a:prstGeom>
                <a:solidFill>
                  <a:srgbClr val="FF0000"/>
                </a:solidFill>
                <a:ln w="12700" cap="flat" cmpd="sng" algn="ctr">
                  <a:solidFill>
                    <a:schemeClr val="tx2">
                      <a:lumMod val="5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  <a:spAutoFit/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50000"/>
                    </a:spcBef>
                    <a:spcAft>
                      <a:spcPct val="0"/>
                    </a:spcAft>
                    <a:buClrTx/>
                    <a:buSzPct val="130000"/>
                    <a:buFontTx/>
                    <a:buNone/>
                    <a:tabLst/>
                  </a:pPr>
                  <a:endParaRPr kumimoji="0" lang="en-US" sz="2400" b="0" i="1" u="none" strike="noStrike" cap="none" normalizeH="0" baseline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charset="0"/>
                  </a:endParaRPr>
                </a:p>
              </p:txBody>
            </p:sp>
            <p:sp>
              <p:nvSpPr>
                <p:cNvPr id="108" name="Rectangle 107"/>
                <p:cNvSpPr/>
                <p:nvPr/>
              </p:nvSpPr>
              <p:spPr bwMode="auto">
                <a:xfrm>
                  <a:off x="6072013" y="5882004"/>
                  <a:ext cx="156152" cy="156159"/>
                </a:xfrm>
                <a:prstGeom prst="rect">
                  <a:avLst/>
                </a:prstGeom>
                <a:solidFill>
                  <a:srgbClr val="FF0000"/>
                </a:solidFill>
                <a:ln w="12700" cap="flat" cmpd="sng" algn="ctr">
                  <a:solidFill>
                    <a:schemeClr val="tx2">
                      <a:lumMod val="5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  <a:spAutoFit/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50000"/>
                    </a:spcBef>
                    <a:spcAft>
                      <a:spcPct val="0"/>
                    </a:spcAft>
                    <a:buClrTx/>
                    <a:buSzPct val="130000"/>
                    <a:buFontTx/>
                    <a:buNone/>
                    <a:tabLst/>
                  </a:pPr>
                  <a:endParaRPr kumimoji="0" lang="en-US" sz="2400" b="0" i="1" u="none" strike="noStrike" cap="none" normalizeH="0" baseline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charset="0"/>
                  </a:endParaRPr>
                </a:p>
              </p:txBody>
            </p:sp>
            <p:sp>
              <p:nvSpPr>
                <p:cNvPr id="109" name="Rectangle 108"/>
                <p:cNvSpPr/>
                <p:nvPr/>
              </p:nvSpPr>
              <p:spPr bwMode="auto">
                <a:xfrm>
                  <a:off x="6224413" y="5882004"/>
                  <a:ext cx="156152" cy="156159"/>
                </a:xfrm>
                <a:prstGeom prst="rect">
                  <a:avLst/>
                </a:prstGeom>
                <a:solidFill>
                  <a:srgbClr val="FF0000"/>
                </a:solidFill>
                <a:ln w="12700" cap="flat" cmpd="sng" algn="ctr">
                  <a:solidFill>
                    <a:schemeClr val="tx2">
                      <a:lumMod val="5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  <a:spAutoFit/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50000"/>
                    </a:spcBef>
                    <a:spcAft>
                      <a:spcPct val="0"/>
                    </a:spcAft>
                    <a:buClrTx/>
                    <a:buSzPct val="130000"/>
                    <a:buFontTx/>
                    <a:buNone/>
                    <a:tabLst/>
                  </a:pPr>
                  <a:endParaRPr kumimoji="0" lang="en-US" sz="2400" b="0" i="1" u="none" strike="noStrike" cap="none" normalizeH="0" baseline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charset="0"/>
                  </a:endParaRPr>
                </a:p>
              </p:txBody>
            </p:sp>
            <p:sp>
              <p:nvSpPr>
                <p:cNvPr id="110" name="Rectangle 109"/>
                <p:cNvSpPr/>
                <p:nvPr/>
              </p:nvSpPr>
              <p:spPr bwMode="auto">
                <a:xfrm>
                  <a:off x="6376813" y="5882004"/>
                  <a:ext cx="156152" cy="156159"/>
                </a:xfrm>
                <a:prstGeom prst="rect">
                  <a:avLst/>
                </a:prstGeom>
                <a:solidFill>
                  <a:srgbClr val="FF0000"/>
                </a:solidFill>
                <a:ln w="12700" cap="flat" cmpd="sng" algn="ctr">
                  <a:solidFill>
                    <a:schemeClr val="tx2">
                      <a:lumMod val="5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  <a:spAutoFit/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50000"/>
                    </a:spcBef>
                    <a:spcAft>
                      <a:spcPct val="0"/>
                    </a:spcAft>
                    <a:buClrTx/>
                    <a:buSzPct val="130000"/>
                    <a:buFontTx/>
                    <a:buNone/>
                    <a:tabLst/>
                  </a:pPr>
                  <a:endParaRPr kumimoji="0" lang="en-US" sz="2400" b="0" i="1" u="none" strike="noStrike" cap="none" normalizeH="0" baseline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charset="0"/>
                  </a:endParaRPr>
                </a:p>
              </p:txBody>
            </p:sp>
          </p:grpSp>
        </p:grpSp>
        <p:grpSp>
          <p:nvGrpSpPr>
            <p:cNvPr id="126" name="Group 125"/>
            <p:cNvGrpSpPr/>
            <p:nvPr/>
          </p:nvGrpSpPr>
          <p:grpSpPr>
            <a:xfrm>
              <a:off x="7859650" y="4082831"/>
              <a:ext cx="765752" cy="613359"/>
              <a:chOff x="5767213" y="5882004"/>
              <a:chExt cx="765752" cy="613359"/>
            </a:xfrm>
          </p:grpSpPr>
          <p:grpSp>
            <p:nvGrpSpPr>
              <p:cNvPr id="127" name="Group 126"/>
              <p:cNvGrpSpPr/>
              <p:nvPr/>
            </p:nvGrpSpPr>
            <p:grpSpPr>
              <a:xfrm>
                <a:off x="5767213" y="5882004"/>
                <a:ext cx="765752" cy="156159"/>
                <a:chOff x="5767213" y="5882004"/>
                <a:chExt cx="765752" cy="156159"/>
              </a:xfrm>
            </p:grpSpPr>
            <p:sp>
              <p:nvSpPr>
                <p:cNvPr id="146" name="Rectangle 145"/>
                <p:cNvSpPr/>
                <p:nvPr/>
              </p:nvSpPr>
              <p:spPr bwMode="auto">
                <a:xfrm>
                  <a:off x="5767213" y="5882004"/>
                  <a:ext cx="156152" cy="156159"/>
                </a:xfrm>
                <a:prstGeom prst="rect">
                  <a:avLst/>
                </a:prstGeom>
                <a:solidFill>
                  <a:srgbClr val="FF0000"/>
                </a:solidFill>
                <a:ln w="12700" cap="flat" cmpd="sng" algn="ctr">
                  <a:solidFill>
                    <a:schemeClr val="tx2">
                      <a:lumMod val="5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  <a:spAutoFit/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50000"/>
                    </a:spcBef>
                    <a:spcAft>
                      <a:spcPct val="0"/>
                    </a:spcAft>
                    <a:buClrTx/>
                    <a:buSzPct val="130000"/>
                    <a:buFontTx/>
                    <a:buNone/>
                    <a:tabLst/>
                  </a:pPr>
                  <a:endParaRPr kumimoji="0" lang="en-US" sz="2400" b="0" i="1" u="none" strike="noStrike" cap="none" normalizeH="0" baseline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charset="0"/>
                  </a:endParaRPr>
                </a:p>
              </p:txBody>
            </p:sp>
            <p:sp>
              <p:nvSpPr>
                <p:cNvPr id="147" name="Rectangle 146"/>
                <p:cNvSpPr/>
                <p:nvPr/>
              </p:nvSpPr>
              <p:spPr bwMode="auto">
                <a:xfrm>
                  <a:off x="5919613" y="5882004"/>
                  <a:ext cx="156152" cy="156159"/>
                </a:xfrm>
                <a:prstGeom prst="rect">
                  <a:avLst/>
                </a:prstGeom>
                <a:solidFill>
                  <a:srgbClr val="FF0000"/>
                </a:solidFill>
                <a:ln w="12700" cap="flat" cmpd="sng" algn="ctr">
                  <a:solidFill>
                    <a:schemeClr val="tx2">
                      <a:lumMod val="5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  <a:spAutoFit/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50000"/>
                    </a:spcBef>
                    <a:spcAft>
                      <a:spcPct val="0"/>
                    </a:spcAft>
                    <a:buClrTx/>
                    <a:buSzPct val="130000"/>
                    <a:buFontTx/>
                    <a:buNone/>
                    <a:tabLst/>
                  </a:pPr>
                  <a:endParaRPr kumimoji="0" lang="en-US" sz="2400" b="0" i="1" u="none" strike="noStrike" cap="none" normalizeH="0" baseline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charset="0"/>
                  </a:endParaRPr>
                </a:p>
              </p:txBody>
            </p:sp>
            <p:sp>
              <p:nvSpPr>
                <p:cNvPr id="148" name="Rectangle 147"/>
                <p:cNvSpPr/>
                <p:nvPr/>
              </p:nvSpPr>
              <p:spPr bwMode="auto">
                <a:xfrm>
                  <a:off x="6072013" y="5882004"/>
                  <a:ext cx="156152" cy="156159"/>
                </a:xfrm>
                <a:prstGeom prst="rect">
                  <a:avLst/>
                </a:prstGeom>
                <a:solidFill>
                  <a:srgbClr val="FF0000"/>
                </a:solidFill>
                <a:ln w="12700" cap="flat" cmpd="sng" algn="ctr">
                  <a:solidFill>
                    <a:schemeClr val="tx2">
                      <a:lumMod val="5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  <a:spAutoFit/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50000"/>
                    </a:spcBef>
                    <a:spcAft>
                      <a:spcPct val="0"/>
                    </a:spcAft>
                    <a:buClrTx/>
                    <a:buSzPct val="130000"/>
                    <a:buFontTx/>
                    <a:buNone/>
                    <a:tabLst/>
                  </a:pPr>
                  <a:endParaRPr kumimoji="0" lang="en-US" sz="2400" b="0" i="1" u="none" strike="noStrike" cap="none" normalizeH="0" baseline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charset="0"/>
                  </a:endParaRPr>
                </a:p>
              </p:txBody>
            </p:sp>
            <p:sp>
              <p:nvSpPr>
                <p:cNvPr id="149" name="Rectangle 148"/>
                <p:cNvSpPr/>
                <p:nvPr/>
              </p:nvSpPr>
              <p:spPr bwMode="auto">
                <a:xfrm>
                  <a:off x="6224413" y="5882004"/>
                  <a:ext cx="156152" cy="156159"/>
                </a:xfrm>
                <a:prstGeom prst="rect">
                  <a:avLst/>
                </a:prstGeom>
                <a:solidFill>
                  <a:srgbClr val="FF0000"/>
                </a:solidFill>
                <a:ln w="12700" cap="flat" cmpd="sng" algn="ctr">
                  <a:solidFill>
                    <a:schemeClr val="tx2">
                      <a:lumMod val="5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  <a:spAutoFit/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50000"/>
                    </a:spcBef>
                    <a:spcAft>
                      <a:spcPct val="0"/>
                    </a:spcAft>
                    <a:buClrTx/>
                    <a:buSzPct val="130000"/>
                    <a:buFontTx/>
                    <a:buNone/>
                    <a:tabLst/>
                  </a:pPr>
                  <a:endParaRPr kumimoji="0" lang="en-US" sz="2400" b="0" i="1" u="none" strike="noStrike" cap="none" normalizeH="0" baseline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charset="0"/>
                  </a:endParaRPr>
                </a:p>
              </p:txBody>
            </p:sp>
            <p:sp>
              <p:nvSpPr>
                <p:cNvPr id="150" name="Rectangle 149"/>
                <p:cNvSpPr/>
                <p:nvPr/>
              </p:nvSpPr>
              <p:spPr bwMode="auto">
                <a:xfrm>
                  <a:off x="6376813" y="5882004"/>
                  <a:ext cx="156152" cy="156159"/>
                </a:xfrm>
                <a:prstGeom prst="rect">
                  <a:avLst/>
                </a:prstGeom>
                <a:solidFill>
                  <a:srgbClr val="FF0000"/>
                </a:solidFill>
                <a:ln w="12700" cap="flat" cmpd="sng" algn="ctr">
                  <a:solidFill>
                    <a:schemeClr val="tx2">
                      <a:lumMod val="5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  <a:spAutoFit/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50000"/>
                    </a:spcBef>
                    <a:spcAft>
                      <a:spcPct val="0"/>
                    </a:spcAft>
                    <a:buClrTx/>
                    <a:buSzPct val="130000"/>
                    <a:buFontTx/>
                    <a:buNone/>
                    <a:tabLst/>
                  </a:pPr>
                  <a:endParaRPr kumimoji="0" lang="en-US" sz="2400" b="0" i="1" u="none" strike="noStrike" cap="none" normalizeH="0" baseline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charset="0"/>
                  </a:endParaRPr>
                </a:p>
              </p:txBody>
            </p:sp>
          </p:grpSp>
          <p:grpSp>
            <p:nvGrpSpPr>
              <p:cNvPr id="128" name="Group 127"/>
              <p:cNvGrpSpPr/>
              <p:nvPr/>
            </p:nvGrpSpPr>
            <p:grpSpPr>
              <a:xfrm>
                <a:off x="5767213" y="6034404"/>
                <a:ext cx="765752" cy="156159"/>
                <a:chOff x="5767213" y="5882004"/>
                <a:chExt cx="765752" cy="156159"/>
              </a:xfrm>
            </p:grpSpPr>
            <p:sp>
              <p:nvSpPr>
                <p:cNvPr id="141" name="Rectangle 140"/>
                <p:cNvSpPr/>
                <p:nvPr/>
              </p:nvSpPr>
              <p:spPr bwMode="auto">
                <a:xfrm>
                  <a:off x="5767213" y="5882004"/>
                  <a:ext cx="156152" cy="156159"/>
                </a:xfrm>
                <a:prstGeom prst="rect">
                  <a:avLst/>
                </a:prstGeom>
                <a:solidFill>
                  <a:srgbClr val="FF0000"/>
                </a:solidFill>
                <a:ln w="12700" cap="flat" cmpd="sng" algn="ctr">
                  <a:solidFill>
                    <a:schemeClr val="tx2">
                      <a:lumMod val="5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  <a:spAutoFit/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50000"/>
                    </a:spcBef>
                    <a:spcAft>
                      <a:spcPct val="0"/>
                    </a:spcAft>
                    <a:buClrTx/>
                    <a:buSzPct val="130000"/>
                    <a:buFontTx/>
                    <a:buNone/>
                    <a:tabLst/>
                  </a:pPr>
                  <a:endParaRPr kumimoji="0" lang="en-US" sz="2400" b="0" i="1" u="none" strike="noStrike" cap="none" normalizeH="0" baseline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charset="0"/>
                  </a:endParaRPr>
                </a:p>
              </p:txBody>
            </p:sp>
            <p:sp>
              <p:nvSpPr>
                <p:cNvPr id="142" name="Rectangle 141"/>
                <p:cNvSpPr/>
                <p:nvPr/>
              </p:nvSpPr>
              <p:spPr bwMode="auto">
                <a:xfrm>
                  <a:off x="5919613" y="5882004"/>
                  <a:ext cx="156152" cy="156159"/>
                </a:xfrm>
                <a:prstGeom prst="rect">
                  <a:avLst/>
                </a:prstGeom>
                <a:solidFill>
                  <a:srgbClr val="FF0000"/>
                </a:solidFill>
                <a:ln w="12700" cap="flat" cmpd="sng" algn="ctr">
                  <a:solidFill>
                    <a:schemeClr val="tx2">
                      <a:lumMod val="5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  <a:spAutoFit/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50000"/>
                    </a:spcBef>
                    <a:spcAft>
                      <a:spcPct val="0"/>
                    </a:spcAft>
                    <a:buClrTx/>
                    <a:buSzPct val="130000"/>
                    <a:buFontTx/>
                    <a:buNone/>
                    <a:tabLst/>
                  </a:pPr>
                  <a:endParaRPr kumimoji="0" lang="en-US" sz="2400" b="0" i="1" u="none" strike="noStrike" cap="none" normalizeH="0" baseline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charset="0"/>
                  </a:endParaRPr>
                </a:p>
              </p:txBody>
            </p:sp>
            <p:sp>
              <p:nvSpPr>
                <p:cNvPr id="143" name="Rectangle 142"/>
                <p:cNvSpPr/>
                <p:nvPr/>
              </p:nvSpPr>
              <p:spPr bwMode="auto">
                <a:xfrm>
                  <a:off x="6072013" y="5882004"/>
                  <a:ext cx="156152" cy="156159"/>
                </a:xfrm>
                <a:prstGeom prst="rect">
                  <a:avLst/>
                </a:prstGeom>
                <a:solidFill>
                  <a:srgbClr val="FF0000"/>
                </a:solidFill>
                <a:ln w="12700" cap="flat" cmpd="sng" algn="ctr">
                  <a:solidFill>
                    <a:schemeClr val="tx2">
                      <a:lumMod val="5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  <a:spAutoFit/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50000"/>
                    </a:spcBef>
                    <a:spcAft>
                      <a:spcPct val="0"/>
                    </a:spcAft>
                    <a:buClrTx/>
                    <a:buSzPct val="130000"/>
                    <a:buFontTx/>
                    <a:buNone/>
                    <a:tabLst/>
                  </a:pPr>
                  <a:endParaRPr kumimoji="0" lang="en-US" sz="2400" b="0" i="1" u="none" strike="noStrike" cap="none" normalizeH="0" baseline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charset="0"/>
                  </a:endParaRPr>
                </a:p>
              </p:txBody>
            </p:sp>
            <p:sp>
              <p:nvSpPr>
                <p:cNvPr id="144" name="Rectangle 143"/>
                <p:cNvSpPr/>
                <p:nvPr/>
              </p:nvSpPr>
              <p:spPr bwMode="auto">
                <a:xfrm>
                  <a:off x="6224413" y="5882004"/>
                  <a:ext cx="156152" cy="156159"/>
                </a:xfrm>
                <a:prstGeom prst="rect">
                  <a:avLst/>
                </a:prstGeom>
                <a:solidFill>
                  <a:srgbClr val="FF0000"/>
                </a:solidFill>
                <a:ln w="12700" cap="flat" cmpd="sng" algn="ctr">
                  <a:solidFill>
                    <a:schemeClr val="tx2">
                      <a:lumMod val="5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  <a:spAutoFit/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50000"/>
                    </a:spcBef>
                    <a:spcAft>
                      <a:spcPct val="0"/>
                    </a:spcAft>
                    <a:buClrTx/>
                    <a:buSzPct val="130000"/>
                    <a:buFontTx/>
                    <a:buNone/>
                    <a:tabLst/>
                  </a:pPr>
                  <a:endParaRPr kumimoji="0" lang="en-US" sz="2400" b="0" i="1" u="none" strike="noStrike" cap="none" normalizeH="0" baseline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charset="0"/>
                  </a:endParaRPr>
                </a:p>
              </p:txBody>
            </p:sp>
            <p:sp>
              <p:nvSpPr>
                <p:cNvPr id="145" name="Rectangle 144"/>
                <p:cNvSpPr/>
                <p:nvPr/>
              </p:nvSpPr>
              <p:spPr bwMode="auto">
                <a:xfrm>
                  <a:off x="6376813" y="5882004"/>
                  <a:ext cx="156152" cy="156159"/>
                </a:xfrm>
                <a:prstGeom prst="rect">
                  <a:avLst/>
                </a:prstGeom>
                <a:solidFill>
                  <a:srgbClr val="FF0000"/>
                </a:solidFill>
                <a:ln w="12700" cap="flat" cmpd="sng" algn="ctr">
                  <a:solidFill>
                    <a:schemeClr val="tx2">
                      <a:lumMod val="5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  <a:spAutoFit/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50000"/>
                    </a:spcBef>
                    <a:spcAft>
                      <a:spcPct val="0"/>
                    </a:spcAft>
                    <a:buClrTx/>
                    <a:buSzPct val="130000"/>
                    <a:buFontTx/>
                    <a:buNone/>
                    <a:tabLst/>
                  </a:pPr>
                  <a:endParaRPr kumimoji="0" lang="en-US" sz="2400" b="0" i="1" u="none" strike="noStrike" cap="none" normalizeH="0" baseline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charset="0"/>
                  </a:endParaRPr>
                </a:p>
              </p:txBody>
            </p:sp>
          </p:grpSp>
          <p:grpSp>
            <p:nvGrpSpPr>
              <p:cNvPr id="129" name="Group 128"/>
              <p:cNvGrpSpPr/>
              <p:nvPr/>
            </p:nvGrpSpPr>
            <p:grpSpPr>
              <a:xfrm>
                <a:off x="5767213" y="6186804"/>
                <a:ext cx="765752" cy="156159"/>
                <a:chOff x="5767213" y="5882004"/>
                <a:chExt cx="765752" cy="156159"/>
              </a:xfrm>
            </p:grpSpPr>
            <p:sp>
              <p:nvSpPr>
                <p:cNvPr id="136" name="Rectangle 135"/>
                <p:cNvSpPr/>
                <p:nvPr/>
              </p:nvSpPr>
              <p:spPr bwMode="auto">
                <a:xfrm>
                  <a:off x="5767213" y="5882004"/>
                  <a:ext cx="156152" cy="156159"/>
                </a:xfrm>
                <a:prstGeom prst="rect">
                  <a:avLst/>
                </a:prstGeom>
                <a:solidFill>
                  <a:srgbClr val="FF0000"/>
                </a:solidFill>
                <a:ln w="12700" cap="flat" cmpd="sng" algn="ctr">
                  <a:solidFill>
                    <a:schemeClr val="tx2">
                      <a:lumMod val="5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  <a:spAutoFit/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50000"/>
                    </a:spcBef>
                    <a:spcAft>
                      <a:spcPct val="0"/>
                    </a:spcAft>
                    <a:buClrTx/>
                    <a:buSzPct val="130000"/>
                    <a:buFontTx/>
                    <a:buNone/>
                    <a:tabLst/>
                  </a:pPr>
                  <a:endParaRPr kumimoji="0" lang="en-US" sz="2400" b="0" i="1" u="none" strike="noStrike" cap="none" normalizeH="0" baseline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charset="0"/>
                  </a:endParaRPr>
                </a:p>
              </p:txBody>
            </p:sp>
            <p:sp>
              <p:nvSpPr>
                <p:cNvPr id="137" name="Rectangle 136"/>
                <p:cNvSpPr/>
                <p:nvPr/>
              </p:nvSpPr>
              <p:spPr bwMode="auto">
                <a:xfrm>
                  <a:off x="5919613" y="5882004"/>
                  <a:ext cx="156152" cy="156159"/>
                </a:xfrm>
                <a:prstGeom prst="rect">
                  <a:avLst/>
                </a:prstGeom>
                <a:solidFill>
                  <a:srgbClr val="FF0000"/>
                </a:solidFill>
                <a:ln w="12700" cap="flat" cmpd="sng" algn="ctr">
                  <a:solidFill>
                    <a:schemeClr val="tx2">
                      <a:lumMod val="5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  <a:spAutoFit/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50000"/>
                    </a:spcBef>
                    <a:spcAft>
                      <a:spcPct val="0"/>
                    </a:spcAft>
                    <a:buClrTx/>
                    <a:buSzPct val="130000"/>
                    <a:buFontTx/>
                    <a:buNone/>
                    <a:tabLst/>
                  </a:pPr>
                  <a:endParaRPr kumimoji="0" lang="en-US" sz="2400" b="0" i="1" u="none" strike="noStrike" cap="none" normalizeH="0" baseline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charset="0"/>
                  </a:endParaRPr>
                </a:p>
              </p:txBody>
            </p:sp>
            <p:sp>
              <p:nvSpPr>
                <p:cNvPr id="138" name="Rectangle 137"/>
                <p:cNvSpPr/>
                <p:nvPr/>
              </p:nvSpPr>
              <p:spPr bwMode="auto">
                <a:xfrm>
                  <a:off x="6072013" y="5882004"/>
                  <a:ext cx="156152" cy="156159"/>
                </a:xfrm>
                <a:prstGeom prst="rect">
                  <a:avLst/>
                </a:prstGeom>
                <a:solidFill>
                  <a:srgbClr val="FF0000"/>
                </a:solidFill>
                <a:ln w="12700" cap="flat" cmpd="sng" algn="ctr">
                  <a:solidFill>
                    <a:schemeClr val="tx2">
                      <a:lumMod val="5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  <a:spAutoFit/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50000"/>
                    </a:spcBef>
                    <a:spcAft>
                      <a:spcPct val="0"/>
                    </a:spcAft>
                    <a:buClrTx/>
                    <a:buSzPct val="130000"/>
                    <a:buFontTx/>
                    <a:buNone/>
                    <a:tabLst/>
                  </a:pPr>
                  <a:endParaRPr kumimoji="0" lang="en-US" sz="2400" b="0" i="1" u="none" strike="noStrike" cap="none" normalizeH="0" baseline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charset="0"/>
                  </a:endParaRPr>
                </a:p>
              </p:txBody>
            </p:sp>
            <p:sp>
              <p:nvSpPr>
                <p:cNvPr id="139" name="Rectangle 138"/>
                <p:cNvSpPr/>
                <p:nvPr/>
              </p:nvSpPr>
              <p:spPr bwMode="auto">
                <a:xfrm>
                  <a:off x="6224413" y="5882004"/>
                  <a:ext cx="156152" cy="156159"/>
                </a:xfrm>
                <a:prstGeom prst="rect">
                  <a:avLst/>
                </a:prstGeom>
                <a:solidFill>
                  <a:srgbClr val="FF0000"/>
                </a:solidFill>
                <a:ln w="12700" cap="flat" cmpd="sng" algn="ctr">
                  <a:solidFill>
                    <a:schemeClr val="tx2">
                      <a:lumMod val="5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  <a:spAutoFit/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50000"/>
                    </a:spcBef>
                    <a:spcAft>
                      <a:spcPct val="0"/>
                    </a:spcAft>
                    <a:buClrTx/>
                    <a:buSzPct val="130000"/>
                    <a:buFontTx/>
                    <a:buNone/>
                    <a:tabLst/>
                  </a:pPr>
                  <a:endParaRPr kumimoji="0" lang="en-US" sz="2400" b="0" i="1" u="none" strike="noStrike" cap="none" normalizeH="0" baseline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charset="0"/>
                  </a:endParaRPr>
                </a:p>
              </p:txBody>
            </p:sp>
            <p:sp>
              <p:nvSpPr>
                <p:cNvPr id="140" name="Rectangle 139"/>
                <p:cNvSpPr/>
                <p:nvPr/>
              </p:nvSpPr>
              <p:spPr bwMode="auto">
                <a:xfrm>
                  <a:off x="6376813" y="5882004"/>
                  <a:ext cx="156152" cy="156159"/>
                </a:xfrm>
                <a:prstGeom prst="rect">
                  <a:avLst/>
                </a:prstGeom>
                <a:solidFill>
                  <a:srgbClr val="FF0000"/>
                </a:solidFill>
                <a:ln w="12700" cap="flat" cmpd="sng" algn="ctr">
                  <a:solidFill>
                    <a:schemeClr val="tx2">
                      <a:lumMod val="5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  <a:spAutoFit/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50000"/>
                    </a:spcBef>
                    <a:spcAft>
                      <a:spcPct val="0"/>
                    </a:spcAft>
                    <a:buClrTx/>
                    <a:buSzPct val="130000"/>
                    <a:buFontTx/>
                    <a:buNone/>
                    <a:tabLst/>
                  </a:pPr>
                  <a:endParaRPr kumimoji="0" lang="en-US" sz="2400" b="0" i="1" u="none" strike="noStrike" cap="none" normalizeH="0" baseline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charset="0"/>
                  </a:endParaRPr>
                </a:p>
              </p:txBody>
            </p:sp>
          </p:grpSp>
          <p:grpSp>
            <p:nvGrpSpPr>
              <p:cNvPr id="130" name="Group 129"/>
              <p:cNvGrpSpPr/>
              <p:nvPr/>
            </p:nvGrpSpPr>
            <p:grpSpPr>
              <a:xfrm>
                <a:off x="5767213" y="6339204"/>
                <a:ext cx="765752" cy="156159"/>
                <a:chOff x="5767213" y="5882004"/>
                <a:chExt cx="765752" cy="156159"/>
              </a:xfrm>
            </p:grpSpPr>
            <p:sp>
              <p:nvSpPr>
                <p:cNvPr id="131" name="Rectangle 130"/>
                <p:cNvSpPr/>
                <p:nvPr/>
              </p:nvSpPr>
              <p:spPr bwMode="auto">
                <a:xfrm>
                  <a:off x="5767213" y="5882004"/>
                  <a:ext cx="156152" cy="156159"/>
                </a:xfrm>
                <a:prstGeom prst="rect">
                  <a:avLst/>
                </a:prstGeom>
                <a:solidFill>
                  <a:srgbClr val="FF0000"/>
                </a:solidFill>
                <a:ln w="12700" cap="flat" cmpd="sng" algn="ctr">
                  <a:solidFill>
                    <a:schemeClr val="tx2">
                      <a:lumMod val="5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  <a:spAutoFit/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50000"/>
                    </a:spcBef>
                    <a:spcAft>
                      <a:spcPct val="0"/>
                    </a:spcAft>
                    <a:buClrTx/>
                    <a:buSzPct val="130000"/>
                    <a:buFontTx/>
                    <a:buNone/>
                    <a:tabLst/>
                  </a:pPr>
                  <a:endParaRPr kumimoji="0" lang="en-US" sz="2400" b="0" i="1" u="none" strike="noStrike" cap="none" normalizeH="0" baseline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charset="0"/>
                  </a:endParaRPr>
                </a:p>
              </p:txBody>
            </p:sp>
            <p:sp>
              <p:nvSpPr>
                <p:cNvPr id="132" name="Rectangle 131"/>
                <p:cNvSpPr/>
                <p:nvPr/>
              </p:nvSpPr>
              <p:spPr bwMode="auto">
                <a:xfrm>
                  <a:off x="5919613" y="5882004"/>
                  <a:ext cx="156152" cy="156159"/>
                </a:xfrm>
                <a:prstGeom prst="rect">
                  <a:avLst/>
                </a:prstGeom>
                <a:solidFill>
                  <a:srgbClr val="FF0000"/>
                </a:solidFill>
                <a:ln w="12700" cap="flat" cmpd="sng" algn="ctr">
                  <a:solidFill>
                    <a:schemeClr val="tx2">
                      <a:lumMod val="5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  <a:spAutoFit/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50000"/>
                    </a:spcBef>
                    <a:spcAft>
                      <a:spcPct val="0"/>
                    </a:spcAft>
                    <a:buClrTx/>
                    <a:buSzPct val="130000"/>
                    <a:buFontTx/>
                    <a:buNone/>
                    <a:tabLst/>
                  </a:pPr>
                  <a:endParaRPr kumimoji="0" lang="en-US" sz="2400" b="0" i="1" u="none" strike="noStrike" cap="none" normalizeH="0" baseline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charset="0"/>
                  </a:endParaRPr>
                </a:p>
              </p:txBody>
            </p:sp>
            <p:sp>
              <p:nvSpPr>
                <p:cNvPr id="133" name="Rectangle 132"/>
                <p:cNvSpPr/>
                <p:nvPr/>
              </p:nvSpPr>
              <p:spPr bwMode="auto">
                <a:xfrm>
                  <a:off x="6072013" y="5882004"/>
                  <a:ext cx="156152" cy="156159"/>
                </a:xfrm>
                <a:prstGeom prst="rect">
                  <a:avLst/>
                </a:prstGeom>
                <a:solidFill>
                  <a:srgbClr val="FF0000"/>
                </a:solidFill>
                <a:ln w="12700" cap="flat" cmpd="sng" algn="ctr">
                  <a:solidFill>
                    <a:schemeClr val="tx2">
                      <a:lumMod val="5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  <a:spAutoFit/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50000"/>
                    </a:spcBef>
                    <a:spcAft>
                      <a:spcPct val="0"/>
                    </a:spcAft>
                    <a:buClrTx/>
                    <a:buSzPct val="130000"/>
                    <a:buFontTx/>
                    <a:buNone/>
                    <a:tabLst/>
                  </a:pPr>
                  <a:endParaRPr kumimoji="0" lang="en-US" sz="2400" b="0" i="1" u="none" strike="noStrike" cap="none" normalizeH="0" baseline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charset="0"/>
                  </a:endParaRPr>
                </a:p>
              </p:txBody>
            </p:sp>
            <p:sp>
              <p:nvSpPr>
                <p:cNvPr id="134" name="Rectangle 133"/>
                <p:cNvSpPr/>
                <p:nvPr/>
              </p:nvSpPr>
              <p:spPr bwMode="auto">
                <a:xfrm>
                  <a:off x="6224413" y="5882004"/>
                  <a:ext cx="156152" cy="156159"/>
                </a:xfrm>
                <a:prstGeom prst="rect">
                  <a:avLst/>
                </a:prstGeom>
                <a:solidFill>
                  <a:srgbClr val="FF0000"/>
                </a:solidFill>
                <a:ln w="12700" cap="flat" cmpd="sng" algn="ctr">
                  <a:solidFill>
                    <a:schemeClr val="tx2">
                      <a:lumMod val="5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  <a:spAutoFit/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50000"/>
                    </a:spcBef>
                    <a:spcAft>
                      <a:spcPct val="0"/>
                    </a:spcAft>
                    <a:buClrTx/>
                    <a:buSzPct val="130000"/>
                    <a:buFontTx/>
                    <a:buNone/>
                    <a:tabLst/>
                  </a:pPr>
                  <a:endParaRPr kumimoji="0" lang="en-US" sz="2400" b="0" i="1" u="none" strike="noStrike" cap="none" normalizeH="0" baseline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charset="0"/>
                  </a:endParaRPr>
                </a:p>
              </p:txBody>
            </p:sp>
            <p:sp>
              <p:nvSpPr>
                <p:cNvPr id="135" name="Rectangle 134"/>
                <p:cNvSpPr/>
                <p:nvPr/>
              </p:nvSpPr>
              <p:spPr bwMode="auto">
                <a:xfrm>
                  <a:off x="6376813" y="5882004"/>
                  <a:ext cx="156152" cy="156159"/>
                </a:xfrm>
                <a:prstGeom prst="rect">
                  <a:avLst/>
                </a:prstGeom>
                <a:solidFill>
                  <a:srgbClr val="FF0000"/>
                </a:solidFill>
                <a:ln w="12700" cap="flat" cmpd="sng" algn="ctr">
                  <a:solidFill>
                    <a:schemeClr val="tx2">
                      <a:lumMod val="5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  <a:spAutoFit/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50000"/>
                    </a:spcBef>
                    <a:spcAft>
                      <a:spcPct val="0"/>
                    </a:spcAft>
                    <a:buClrTx/>
                    <a:buSzPct val="130000"/>
                    <a:buFontTx/>
                    <a:buNone/>
                    <a:tabLst/>
                  </a:pPr>
                  <a:endParaRPr kumimoji="0" lang="en-US" sz="2400" b="0" i="1" u="none" strike="noStrike" cap="none" normalizeH="0" baseline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charset="0"/>
                  </a:endParaRPr>
                </a:p>
              </p:txBody>
            </p:sp>
          </p:grpSp>
        </p:grpSp>
        <p:grpSp>
          <p:nvGrpSpPr>
            <p:cNvPr id="151" name="Group 150"/>
            <p:cNvGrpSpPr/>
            <p:nvPr/>
          </p:nvGrpSpPr>
          <p:grpSpPr>
            <a:xfrm>
              <a:off x="7859650" y="4703726"/>
              <a:ext cx="765752" cy="613359"/>
              <a:chOff x="5767213" y="5882004"/>
              <a:chExt cx="765752" cy="613359"/>
            </a:xfrm>
          </p:grpSpPr>
          <p:grpSp>
            <p:nvGrpSpPr>
              <p:cNvPr id="152" name="Group 151"/>
              <p:cNvGrpSpPr/>
              <p:nvPr/>
            </p:nvGrpSpPr>
            <p:grpSpPr>
              <a:xfrm>
                <a:off x="5767213" y="5882004"/>
                <a:ext cx="765752" cy="156159"/>
                <a:chOff x="5767213" y="5882004"/>
                <a:chExt cx="765752" cy="156159"/>
              </a:xfrm>
            </p:grpSpPr>
            <p:sp>
              <p:nvSpPr>
                <p:cNvPr id="171" name="Rectangle 170"/>
                <p:cNvSpPr/>
                <p:nvPr/>
              </p:nvSpPr>
              <p:spPr bwMode="auto">
                <a:xfrm>
                  <a:off x="5767213" y="5882004"/>
                  <a:ext cx="156152" cy="156159"/>
                </a:xfrm>
                <a:prstGeom prst="rect">
                  <a:avLst/>
                </a:prstGeom>
                <a:solidFill>
                  <a:srgbClr val="FF0000"/>
                </a:solidFill>
                <a:ln w="12700" cap="flat" cmpd="sng" algn="ctr">
                  <a:solidFill>
                    <a:schemeClr val="tx2">
                      <a:lumMod val="5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  <a:spAutoFit/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50000"/>
                    </a:spcBef>
                    <a:spcAft>
                      <a:spcPct val="0"/>
                    </a:spcAft>
                    <a:buClrTx/>
                    <a:buSzPct val="130000"/>
                    <a:buFontTx/>
                    <a:buNone/>
                    <a:tabLst/>
                  </a:pPr>
                  <a:endParaRPr kumimoji="0" lang="en-US" sz="2400" b="0" i="1" u="none" strike="noStrike" cap="none" normalizeH="0" baseline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charset="0"/>
                  </a:endParaRPr>
                </a:p>
              </p:txBody>
            </p:sp>
            <p:sp>
              <p:nvSpPr>
                <p:cNvPr id="172" name="Rectangle 171"/>
                <p:cNvSpPr/>
                <p:nvPr/>
              </p:nvSpPr>
              <p:spPr bwMode="auto">
                <a:xfrm>
                  <a:off x="5919613" y="5882004"/>
                  <a:ext cx="156152" cy="156159"/>
                </a:xfrm>
                <a:prstGeom prst="rect">
                  <a:avLst/>
                </a:prstGeom>
                <a:solidFill>
                  <a:srgbClr val="FF0000"/>
                </a:solidFill>
                <a:ln w="12700" cap="flat" cmpd="sng" algn="ctr">
                  <a:solidFill>
                    <a:schemeClr val="tx2">
                      <a:lumMod val="5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  <a:spAutoFit/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50000"/>
                    </a:spcBef>
                    <a:spcAft>
                      <a:spcPct val="0"/>
                    </a:spcAft>
                    <a:buClrTx/>
                    <a:buSzPct val="130000"/>
                    <a:buFontTx/>
                    <a:buNone/>
                    <a:tabLst/>
                  </a:pPr>
                  <a:endParaRPr kumimoji="0" lang="en-US" sz="2400" b="0" i="1" u="none" strike="noStrike" cap="none" normalizeH="0" baseline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charset="0"/>
                  </a:endParaRPr>
                </a:p>
              </p:txBody>
            </p:sp>
            <p:sp>
              <p:nvSpPr>
                <p:cNvPr id="173" name="Rectangle 172"/>
                <p:cNvSpPr/>
                <p:nvPr/>
              </p:nvSpPr>
              <p:spPr bwMode="auto">
                <a:xfrm>
                  <a:off x="6072013" y="5882004"/>
                  <a:ext cx="156152" cy="156159"/>
                </a:xfrm>
                <a:prstGeom prst="rect">
                  <a:avLst/>
                </a:prstGeom>
                <a:solidFill>
                  <a:srgbClr val="FF0000"/>
                </a:solidFill>
                <a:ln w="12700" cap="flat" cmpd="sng" algn="ctr">
                  <a:solidFill>
                    <a:schemeClr val="tx2">
                      <a:lumMod val="5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  <a:spAutoFit/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50000"/>
                    </a:spcBef>
                    <a:spcAft>
                      <a:spcPct val="0"/>
                    </a:spcAft>
                    <a:buClrTx/>
                    <a:buSzPct val="130000"/>
                    <a:buFontTx/>
                    <a:buNone/>
                    <a:tabLst/>
                  </a:pPr>
                  <a:endParaRPr kumimoji="0" lang="en-US" sz="2400" b="0" i="1" u="none" strike="noStrike" cap="none" normalizeH="0" baseline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charset="0"/>
                  </a:endParaRPr>
                </a:p>
              </p:txBody>
            </p:sp>
            <p:sp>
              <p:nvSpPr>
                <p:cNvPr id="174" name="Rectangle 173"/>
                <p:cNvSpPr/>
                <p:nvPr/>
              </p:nvSpPr>
              <p:spPr bwMode="auto">
                <a:xfrm>
                  <a:off x="6224413" y="5882004"/>
                  <a:ext cx="156152" cy="156159"/>
                </a:xfrm>
                <a:prstGeom prst="rect">
                  <a:avLst/>
                </a:prstGeom>
                <a:solidFill>
                  <a:srgbClr val="FF0000"/>
                </a:solidFill>
                <a:ln w="12700" cap="flat" cmpd="sng" algn="ctr">
                  <a:solidFill>
                    <a:schemeClr val="tx2">
                      <a:lumMod val="5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  <a:spAutoFit/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50000"/>
                    </a:spcBef>
                    <a:spcAft>
                      <a:spcPct val="0"/>
                    </a:spcAft>
                    <a:buClrTx/>
                    <a:buSzPct val="130000"/>
                    <a:buFontTx/>
                    <a:buNone/>
                    <a:tabLst/>
                  </a:pPr>
                  <a:endParaRPr kumimoji="0" lang="en-US" sz="2400" b="0" i="1" u="none" strike="noStrike" cap="none" normalizeH="0" baseline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charset="0"/>
                  </a:endParaRPr>
                </a:p>
              </p:txBody>
            </p:sp>
            <p:sp>
              <p:nvSpPr>
                <p:cNvPr id="175" name="Rectangle 174"/>
                <p:cNvSpPr/>
                <p:nvPr/>
              </p:nvSpPr>
              <p:spPr bwMode="auto">
                <a:xfrm>
                  <a:off x="6376813" y="5882004"/>
                  <a:ext cx="156152" cy="156159"/>
                </a:xfrm>
                <a:prstGeom prst="rect">
                  <a:avLst/>
                </a:prstGeom>
                <a:solidFill>
                  <a:srgbClr val="FF0000"/>
                </a:solidFill>
                <a:ln w="12700" cap="flat" cmpd="sng" algn="ctr">
                  <a:solidFill>
                    <a:schemeClr val="tx2">
                      <a:lumMod val="5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  <a:spAutoFit/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50000"/>
                    </a:spcBef>
                    <a:spcAft>
                      <a:spcPct val="0"/>
                    </a:spcAft>
                    <a:buClrTx/>
                    <a:buSzPct val="130000"/>
                    <a:buFontTx/>
                    <a:buNone/>
                    <a:tabLst/>
                  </a:pPr>
                  <a:endParaRPr kumimoji="0" lang="en-US" sz="2400" b="0" i="1" u="none" strike="noStrike" cap="none" normalizeH="0" baseline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charset="0"/>
                  </a:endParaRPr>
                </a:p>
              </p:txBody>
            </p:sp>
          </p:grpSp>
          <p:grpSp>
            <p:nvGrpSpPr>
              <p:cNvPr id="153" name="Group 152"/>
              <p:cNvGrpSpPr/>
              <p:nvPr/>
            </p:nvGrpSpPr>
            <p:grpSpPr>
              <a:xfrm>
                <a:off x="5767213" y="6034404"/>
                <a:ext cx="765752" cy="156159"/>
                <a:chOff x="5767213" y="5882004"/>
                <a:chExt cx="765752" cy="156159"/>
              </a:xfrm>
            </p:grpSpPr>
            <p:sp>
              <p:nvSpPr>
                <p:cNvPr id="166" name="Rectangle 165"/>
                <p:cNvSpPr/>
                <p:nvPr/>
              </p:nvSpPr>
              <p:spPr bwMode="auto">
                <a:xfrm>
                  <a:off x="5767213" y="5882004"/>
                  <a:ext cx="156152" cy="156159"/>
                </a:xfrm>
                <a:prstGeom prst="rect">
                  <a:avLst/>
                </a:prstGeom>
                <a:solidFill>
                  <a:srgbClr val="FF0000"/>
                </a:solidFill>
                <a:ln w="12700" cap="flat" cmpd="sng" algn="ctr">
                  <a:solidFill>
                    <a:schemeClr val="tx2">
                      <a:lumMod val="5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  <a:spAutoFit/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50000"/>
                    </a:spcBef>
                    <a:spcAft>
                      <a:spcPct val="0"/>
                    </a:spcAft>
                    <a:buClrTx/>
                    <a:buSzPct val="130000"/>
                    <a:buFontTx/>
                    <a:buNone/>
                    <a:tabLst/>
                  </a:pPr>
                  <a:endParaRPr kumimoji="0" lang="en-US" sz="2400" b="0" i="1" u="none" strike="noStrike" cap="none" normalizeH="0" baseline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charset="0"/>
                  </a:endParaRPr>
                </a:p>
              </p:txBody>
            </p:sp>
            <p:sp>
              <p:nvSpPr>
                <p:cNvPr id="167" name="Rectangle 166"/>
                <p:cNvSpPr/>
                <p:nvPr/>
              </p:nvSpPr>
              <p:spPr bwMode="auto">
                <a:xfrm>
                  <a:off x="5919613" y="5882004"/>
                  <a:ext cx="156152" cy="156159"/>
                </a:xfrm>
                <a:prstGeom prst="rect">
                  <a:avLst/>
                </a:prstGeom>
                <a:solidFill>
                  <a:srgbClr val="FF0000"/>
                </a:solidFill>
                <a:ln w="12700" cap="flat" cmpd="sng" algn="ctr">
                  <a:solidFill>
                    <a:schemeClr val="tx2">
                      <a:lumMod val="5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  <a:spAutoFit/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50000"/>
                    </a:spcBef>
                    <a:spcAft>
                      <a:spcPct val="0"/>
                    </a:spcAft>
                    <a:buClrTx/>
                    <a:buSzPct val="130000"/>
                    <a:buFontTx/>
                    <a:buNone/>
                    <a:tabLst/>
                  </a:pPr>
                  <a:endParaRPr kumimoji="0" lang="en-US" sz="2400" b="0" i="1" u="none" strike="noStrike" cap="none" normalizeH="0" baseline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charset="0"/>
                  </a:endParaRPr>
                </a:p>
              </p:txBody>
            </p:sp>
            <p:sp>
              <p:nvSpPr>
                <p:cNvPr id="168" name="Rectangle 167"/>
                <p:cNvSpPr/>
                <p:nvPr/>
              </p:nvSpPr>
              <p:spPr bwMode="auto">
                <a:xfrm>
                  <a:off x="6072013" y="5882004"/>
                  <a:ext cx="156152" cy="156159"/>
                </a:xfrm>
                <a:prstGeom prst="rect">
                  <a:avLst/>
                </a:prstGeom>
                <a:solidFill>
                  <a:srgbClr val="FF0000"/>
                </a:solidFill>
                <a:ln w="12700" cap="flat" cmpd="sng" algn="ctr">
                  <a:solidFill>
                    <a:schemeClr val="tx2">
                      <a:lumMod val="5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  <a:spAutoFit/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50000"/>
                    </a:spcBef>
                    <a:spcAft>
                      <a:spcPct val="0"/>
                    </a:spcAft>
                    <a:buClrTx/>
                    <a:buSzPct val="130000"/>
                    <a:buFontTx/>
                    <a:buNone/>
                    <a:tabLst/>
                  </a:pPr>
                  <a:endParaRPr kumimoji="0" lang="en-US" sz="2400" b="0" i="1" u="none" strike="noStrike" cap="none" normalizeH="0" baseline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charset="0"/>
                  </a:endParaRPr>
                </a:p>
              </p:txBody>
            </p:sp>
            <p:sp>
              <p:nvSpPr>
                <p:cNvPr id="169" name="Rectangle 168"/>
                <p:cNvSpPr/>
                <p:nvPr/>
              </p:nvSpPr>
              <p:spPr bwMode="auto">
                <a:xfrm>
                  <a:off x="6224413" y="5882004"/>
                  <a:ext cx="156152" cy="156159"/>
                </a:xfrm>
                <a:prstGeom prst="rect">
                  <a:avLst/>
                </a:prstGeom>
                <a:solidFill>
                  <a:srgbClr val="FF0000"/>
                </a:solidFill>
                <a:ln w="12700" cap="flat" cmpd="sng" algn="ctr">
                  <a:solidFill>
                    <a:schemeClr val="tx2">
                      <a:lumMod val="5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  <a:spAutoFit/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50000"/>
                    </a:spcBef>
                    <a:spcAft>
                      <a:spcPct val="0"/>
                    </a:spcAft>
                    <a:buClrTx/>
                    <a:buSzPct val="130000"/>
                    <a:buFontTx/>
                    <a:buNone/>
                    <a:tabLst/>
                  </a:pPr>
                  <a:endParaRPr kumimoji="0" lang="en-US" sz="2400" b="0" i="1" u="none" strike="noStrike" cap="none" normalizeH="0" baseline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charset="0"/>
                  </a:endParaRPr>
                </a:p>
              </p:txBody>
            </p:sp>
            <p:sp>
              <p:nvSpPr>
                <p:cNvPr id="170" name="Rectangle 169"/>
                <p:cNvSpPr/>
                <p:nvPr/>
              </p:nvSpPr>
              <p:spPr bwMode="auto">
                <a:xfrm>
                  <a:off x="6376813" y="5882004"/>
                  <a:ext cx="156152" cy="156159"/>
                </a:xfrm>
                <a:prstGeom prst="rect">
                  <a:avLst/>
                </a:prstGeom>
                <a:solidFill>
                  <a:srgbClr val="FF0000"/>
                </a:solidFill>
                <a:ln w="12700" cap="flat" cmpd="sng" algn="ctr">
                  <a:solidFill>
                    <a:schemeClr val="tx2">
                      <a:lumMod val="5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  <a:spAutoFit/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50000"/>
                    </a:spcBef>
                    <a:spcAft>
                      <a:spcPct val="0"/>
                    </a:spcAft>
                    <a:buClrTx/>
                    <a:buSzPct val="130000"/>
                    <a:buFontTx/>
                    <a:buNone/>
                    <a:tabLst/>
                  </a:pPr>
                  <a:endParaRPr kumimoji="0" lang="en-US" sz="2400" b="0" i="1" u="none" strike="noStrike" cap="none" normalizeH="0" baseline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charset="0"/>
                  </a:endParaRPr>
                </a:p>
              </p:txBody>
            </p:sp>
          </p:grpSp>
          <p:grpSp>
            <p:nvGrpSpPr>
              <p:cNvPr id="154" name="Group 153"/>
              <p:cNvGrpSpPr/>
              <p:nvPr/>
            </p:nvGrpSpPr>
            <p:grpSpPr>
              <a:xfrm>
                <a:off x="5767213" y="6186804"/>
                <a:ext cx="765752" cy="156159"/>
                <a:chOff x="5767213" y="5882004"/>
                <a:chExt cx="765752" cy="156159"/>
              </a:xfrm>
            </p:grpSpPr>
            <p:sp>
              <p:nvSpPr>
                <p:cNvPr id="161" name="Rectangle 160"/>
                <p:cNvSpPr/>
                <p:nvPr/>
              </p:nvSpPr>
              <p:spPr bwMode="auto">
                <a:xfrm>
                  <a:off x="5767213" y="5882004"/>
                  <a:ext cx="156152" cy="156159"/>
                </a:xfrm>
                <a:prstGeom prst="rect">
                  <a:avLst/>
                </a:prstGeom>
                <a:solidFill>
                  <a:srgbClr val="FF0000"/>
                </a:solidFill>
                <a:ln w="12700" cap="flat" cmpd="sng" algn="ctr">
                  <a:solidFill>
                    <a:schemeClr val="tx2">
                      <a:lumMod val="5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  <a:spAutoFit/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50000"/>
                    </a:spcBef>
                    <a:spcAft>
                      <a:spcPct val="0"/>
                    </a:spcAft>
                    <a:buClrTx/>
                    <a:buSzPct val="130000"/>
                    <a:buFontTx/>
                    <a:buNone/>
                    <a:tabLst/>
                  </a:pPr>
                  <a:endParaRPr kumimoji="0" lang="en-US" sz="2400" b="0" i="1" u="none" strike="noStrike" cap="none" normalizeH="0" baseline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charset="0"/>
                  </a:endParaRPr>
                </a:p>
              </p:txBody>
            </p:sp>
            <p:sp>
              <p:nvSpPr>
                <p:cNvPr id="162" name="Rectangle 161"/>
                <p:cNvSpPr/>
                <p:nvPr/>
              </p:nvSpPr>
              <p:spPr bwMode="auto">
                <a:xfrm>
                  <a:off x="5919613" y="5882004"/>
                  <a:ext cx="156152" cy="156159"/>
                </a:xfrm>
                <a:prstGeom prst="rect">
                  <a:avLst/>
                </a:prstGeom>
                <a:solidFill>
                  <a:srgbClr val="FF0000"/>
                </a:solidFill>
                <a:ln w="12700" cap="flat" cmpd="sng" algn="ctr">
                  <a:solidFill>
                    <a:schemeClr val="tx2">
                      <a:lumMod val="5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  <a:spAutoFit/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50000"/>
                    </a:spcBef>
                    <a:spcAft>
                      <a:spcPct val="0"/>
                    </a:spcAft>
                    <a:buClrTx/>
                    <a:buSzPct val="130000"/>
                    <a:buFontTx/>
                    <a:buNone/>
                    <a:tabLst/>
                  </a:pPr>
                  <a:endParaRPr kumimoji="0" lang="en-US" sz="2400" b="0" i="1" u="none" strike="noStrike" cap="none" normalizeH="0" baseline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charset="0"/>
                  </a:endParaRPr>
                </a:p>
              </p:txBody>
            </p:sp>
            <p:sp>
              <p:nvSpPr>
                <p:cNvPr id="163" name="Rectangle 162"/>
                <p:cNvSpPr/>
                <p:nvPr/>
              </p:nvSpPr>
              <p:spPr bwMode="auto">
                <a:xfrm>
                  <a:off x="6072013" y="5882004"/>
                  <a:ext cx="156152" cy="156159"/>
                </a:xfrm>
                <a:prstGeom prst="rect">
                  <a:avLst/>
                </a:prstGeom>
                <a:solidFill>
                  <a:srgbClr val="FF0000"/>
                </a:solidFill>
                <a:ln w="12700" cap="flat" cmpd="sng" algn="ctr">
                  <a:solidFill>
                    <a:schemeClr val="tx2">
                      <a:lumMod val="5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  <a:spAutoFit/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50000"/>
                    </a:spcBef>
                    <a:spcAft>
                      <a:spcPct val="0"/>
                    </a:spcAft>
                    <a:buClrTx/>
                    <a:buSzPct val="130000"/>
                    <a:buFontTx/>
                    <a:buNone/>
                    <a:tabLst/>
                  </a:pPr>
                  <a:endParaRPr kumimoji="0" lang="en-US" sz="2400" b="0" i="1" u="none" strike="noStrike" cap="none" normalizeH="0" baseline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charset="0"/>
                  </a:endParaRPr>
                </a:p>
              </p:txBody>
            </p:sp>
            <p:sp>
              <p:nvSpPr>
                <p:cNvPr id="164" name="Rectangle 163"/>
                <p:cNvSpPr/>
                <p:nvPr/>
              </p:nvSpPr>
              <p:spPr bwMode="auto">
                <a:xfrm>
                  <a:off x="6224413" y="5882004"/>
                  <a:ext cx="156152" cy="156159"/>
                </a:xfrm>
                <a:prstGeom prst="rect">
                  <a:avLst/>
                </a:prstGeom>
                <a:solidFill>
                  <a:srgbClr val="FF0000"/>
                </a:solidFill>
                <a:ln w="12700" cap="flat" cmpd="sng" algn="ctr">
                  <a:solidFill>
                    <a:schemeClr val="tx2">
                      <a:lumMod val="5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  <a:spAutoFit/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50000"/>
                    </a:spcBef>
                    <a:spcAft>
                      <a:spcPct val="0"/>
                    </a:spcAft>
                    <a:buClrTx/>
                    <a:buSzPct val="130000"/>
                    <a:buFontTx/>
                    <a:buNone/>
                    <a:tabLst/>
                  </a:pPr>
                  <a:endParaRPr kumimoji="0" lang="en-US" sz="2400" b="0" i="1" u="none" strike="noStrike" cap="none" normalizeH="0" baseline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charset="0"/>
                  </a:endParaRPr>
                </a:p>
              </p:txBody>
            </p:sp>
            <p:sp>
              <p:nvSpPr>
                <p:cNvPr id="165" name="Rectangle 164"/>
                <p:cNvSpPr/>
                <p:nvPr/>
              </p:nvSpPr>
              <p:spPr bwMode="auto">
                <a:xfrm>
                  <a:off x="6376813" y="5882004"/>
                  <a:ext cx="156152" cy="156159"/>
                </a:xfrm>
                <a:prstGeom prst="rect">
                  <a:avLst/>
                </a:prstGeom>
                <a:solidFill>
                  <a:srgbClr val="FF0000"/>
                </a:solidFill>
                <a:ln w="12700" cap="flat" cmpd="sng" algn="ctr">
                  <a:solidFill>
                    <a:schemeClr val="tx2">
                      <a:lumMod val="5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  <a:spAutoFit/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50000"/>
                    </a:spcBef>
                    <a:spcAft>
                      <a:spcPct val="0"/>
                    </a:spcAft>
                    <a:buClrTx/>
                    <a:buSzPct val="130000"/>
                    <a:buFontTx/>
                    <a:buNone/>
                    <a:tabLst/>
                  </a:pPr>
                  <a:endParaRPr kumimoji="0" lang="en-US" sz="2400" b="0" i="1" u="none" strike="noStrike" cap="none" normalizeH="0" baseline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charset="0"/>
                  </a:endParaRPr>
                </a:p>
              </p:txBody>
            </p:sp>
          </p:grpSp>
          <p:grpSp>
            <p:nvGrpSpPr>
              <p:cNvPr id="155" name="Group 154"/>
              <p:cNvGrpSpPr/>
              <p:nvPr/>
            </p:nvGrpSpPr>
            <p:grpSpPr>
              <a:xfrm>
                <a:off x="5767213" y="6339204"/>
                <a:ext cx="765752" cy="156159"/>
                <a:chOff x="5767213" y="5882004"/>
                <a:chExt cx="765752" cy="156159"/>
              </a:xfrm>
            </p:grpSpPr>
            <p:sp>
              <p:nvSpPr>
                <p:cNvPr id="156" name="Rectangle 155"/>
                <p:cNvSpPr/>
                <p:nvPr/>
              </p:nvSpPr>
              <p:spPr bwMode="auto">
                <a:xfrm>
                  <a:off x="5767213" y="5882004"/>
                  <a:ext cx="156152" cy="156159"/>
                </a:xfrm>
                <a:prstGeom prst="rect">
                  <a:avLst/>
                </a:prstGeom>
                <a:solidFill>
                  <a:srgbClr val="FF0000"/>
                </a:solidFill>
                <a:ln w="12700" cap="flat" cmpd="sng" algn="ctr">
                  <a:solidFill>
                    <a:schemeClr val="tx2">
                      <a:lumMod val="5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  <a:spAutoFit/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50000"/>
                    </a:spcBef>
                    <a:spcAft>
                      <a:spcPct val="0"/>
                    </a:spcAft>
                    <a:buClrTx/>
                    <a:buSzPct val="130000"/>
                    <a:buFontTx/>
                    <a:buNone/>
                    <a:tabLst/>
                  </a:pPr>
                  <a:endParaRPr kumimoji="0" lang="en-US" sz="2400" b="0" i="1" u="none" strike="noStrike" cap="none" normalizeH="0" baseline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charset="0"/>
                  </a:endParaRPr>
                </a:p>
              </p:txBody>
            </p:sp>
            <p:sp>
              <p:nvSpPr>
                <p:cNvPr id="157" name="Rectangle 156"/>
                <p:cNvSpPr/>
                <p:nvPr/>
              </p:nvSpPr>
              <p:spPr bwMode="auto">
                <a:xfrm>
                  <a:off x="5919613" y="5882004"/>
                  <a:ext cx="156152" cy="156159"/>
                </a:xfrm>
                <a:prstGeom prst="rect">
                  <a:avLst/>
                </a:prstGeom>
                <a:solidFill>
                  <a:srgbClr val="FF0000"/>
                </a:solidFill>
                <a:ln w="12700" cap="flat" cmpd="sng" algn="ctr">
                  <a:solidFill>
                    <a:schemeClr val="tx2">
                      <a:lumMod val="5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  <a:spAutoFit/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50000"/>
                    </a:spcBef>
                    <a:spcAft>
                      <a:spcPct val="0"/>
                    </a:spcAft>
                    <a:buClrTx/>
                    <a:buSzPct val="130000"/>
                    <a:buFontTx/>
                    <a:buNone/>
                    <a:tabLst/>
                  </a:pPr>
                  <a:endParaRPr kumimoji="0" lang="en-US" sz="2400" b="0" i="1" u="none" strike="noStrike" cap="none" normalizeH="0" baseline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charset="0"/>
                  </a:endParaRPr>
                </a:p>
              </p:txBody>
            </p:sp>
            <p:sp>
              <p:nvSpPr>
                <p:cNvPr id="158" name="Rectangle 157"/>
                <p:cNvSpPr/>
                <p:nvPr/>
              </p:nvSpPr>
              <p:spPr bwMode="auto">
                <a:xfrm>
                  <a:off x="6072013" y="5882004"/>
                  <a:ext cx="156152" cy="156159"/>
                </a:xfrm>
                <a:prstGeom prst="rect">
                  <a:avLst/>
                </a:prstGeom>
                <a:solidFill>
                  <a:srgbClr val="FF0000"/>
                </a:solidFill>
                <a:ln w="12700" cap="flat" cmpd="sng" algn="ctr">
                  <a:solidFill>
                    <a:schemeClr val="tx2">
                      <a:lumMod val="5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  <a:spAutoFit/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50000"/>
                    </a:spcBef>
                    <a:spcAft>
                      <a:spcPct val="0"/>
                    </a:spcAft>
                    <a:buClrTx/>
                    <a:buSzPct val="130000"/>
                    <a:buFontTx/>
                    <a:buNone/>
                    <a:tabLst/>
                  </a:pPr>
                  <a:endParaRPr kumimoji="0" lang="en-US" sz="2400" b="0" i="1" u="none" strike="noStrike" cap="none" normalizeH="0" baseline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charset="0"/>
                  </a:endParaRPr>
                </a:p>
              </p:txBody>
            </p:sp>
            <p:sp>
              <p:nvSpPr>
                <p:cNvPr id="159" name="Rectangle 158"/>
                <p:cNvSpPr/>
                <p:nvPr/>
              </p:nvSpPr>
              <p:spPr bwMode="auto">
                <a:xfrm>
                  <a:off x="6224413" y="5882004"/>
                  <a:ext cx="156152" cy="156159"/>
                </a:xfrm>
                <a:prstGeom prst="rect">
                  <a:avLst/>
                </a:prstGeom>
                <a:solidFill>
                  <a:srgbClr val="FF0000"/>
                </a:solidFill>
                <a:ln w="12700" cap="flat" cmpd="sng" algn="ctr">
                  <a:solidFill>
                    <a:schemeClr val="tx2">
                      <a:lumMod val="5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  <a:spAutoFit/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50000"/>
                    </a:spcBef>
                    <a:spcAft>
                      <a:spcPct val="0"/>
                    </a:spcAft>
                    <a:buClrTx/>
                    <a:buSzPct val="130000"/>
                    <a:buFontTx/>
                    <a:buNone/>
                    <a:tabLst/>
                  </a:pPr>
                  <a:endParaRPr kumimoji="0" lang="en-US" sz="2400" b="0" i="1" u="none" strike="noStrike" cap="none" normalizeH="0" baseline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charset="0"/>
                  </a:endParaRPr>
                </a:p>
              </p:txBody>
            </p:sp>
            <p:sp>
              <p:nvSpPr>
                <p:cNvPr id="160" name="Rectangle 159"/>
                <p:cNvSpPr/>
                <p:nvPr/>
              </p:nvSpPr>
              <p:spPr bwMode="auto">
                <a:xfrm>
                  <a:off x="6376813" y="5882004"/>
                  <a:ext cx="156152" cy="156159"/>
                </a:xfrm>
                <a:prstGeom prst="rect">
                  <a:avLst/>
                </a:prstGeom>
                <a:solidFill>
                  <a:srgbClr val="FF0000"/>
                </a:solidFill>
                <a:ln w="12700" cap="flat" cmpd="sng" algn="ctr">
                  <a:solidFill>
                    <a:schemeClr val="tx2">
                      <a:lumMod val="5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  <a:spAutoFit/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50000"/>
                    </a:spcBef>
                    <a:spcAft>
                      <a:spcPct val="0"/>
                    </a:spcAft>
                    <a:buClrTx/>
                    <a:buSzPct val="130000"/>
                    <a:buFontTx/>
                    <a:buNone/>
                    <a:tabLst/>
                  </a:pPr>
                  <a:endParaRPr kumimoji="0" lang="en-US" sz="2400" b="0" i="1" u="none" strike="noStrike" cap="none" normalizeH="0" baseline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charset="0"/>
                  </a:endParaRPr>
                </a:p>
              </p:txBody>
            </p:sp>
          </p:grpSp>
        </p:grpSp>
      </p:grpSp>
      <p:sp>
        <p:nvSpPr>
          <p:cNvPr id="177" name="TextBox 176"/>
          <p:cNvSpPr txBox="1"/>
          <p:nvPr/>
        </p:nvSpPr>
        <p:spPr>
          <a:xfrm>
            <a:off x="7270414" y="5328357"/>
            <a:ext cx="188147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i="0" dirty="0" err="1" smtClean="0">
                <a:solidFill>
                  <a:srgbClr val="3F3F3F"/>
                </a:solidFill>
              </a:rPr>
              <a:t>encrypted data</a:t>
            </a:r>
            <a:br>
              <a:rPr lang="en-US" sz="2000" i="0" dirty="0" err="1" smtClean="0">
                <a:solidFill>
                  <a:srgbClr val="3F3F3F"/>
                </a:solidFill>
              </a:rPr>
            </a:br>
            <a:r>
              <a:rPr lang="en-US" sz="2000" i="0" dirty="0" err="1" smtClean="0">
                <a:solidFill>
                  <a:srgbClr val="3F3F3F"/>
                </a:solidFill>
              </a:rPr>
              <a:t>blocks on disk</a:t>
            </a:r>
          </a:p>
        </p:txBody>
      </p:sp>
      <p:sp>
        <p:nvSpPr>
          <p:cNvPr id="178" name="Right Arrow 177"/>
          <p:cNvSpPr/>
          <p:nvPr/>
        </p:nvSpPr>
        <p:spPr bwMode="auto">
          <a:xfrm flipH="1">
            <a:off x="5110528" y="5036831"/>
            <a:ext cx="672906" cy="369978"/>
          </a:xfrm>
          <a:prstGeom prst="rightArrow">
            <a:avLst/>
          </a:prstGeom>
          <a:solidFill>
            <a:schemeClr val="bg2"/>
          </a:solidFill>
          <a:ln w="38100" cap="flat" cmpd="sng" algn="ctr">
            <a:solidFill>
              <a:srgbClr val="005F97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US" sz="2400" b="0" i="1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79" name="Right Arrow 178"/>
          <p:cNvSpPr/>
          <p:nvPr/>
        </p:nvSpPr>
        <p:spPr bwMode="auto">
          <a:xfrm flipH="1">
            <a:off x="2681214" y="5074713"/>
            <a:ext cx="806179" cy="369978"/>
          </a:xfrm>
          <a:prstGeom prst="rightArrow">
            <a:avLst/>
          </a:prstGeom>
          <a:solidFill>
            <a:schemeClr val="bg2"/>
          </a:solidFill>
          <a:ln w="38100" cap="flat" cmpd="sng" algn="ctr">
            <a:solidFill>
              <a:srgbClr val="005F97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US" sz="2400" b="0" i="1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grpSp>
        <p:nvGrpSpPr>
          <p:cNvPr id="300" name="Group 299"/>
          <p:cNvGrpSpPr/>
          <p:nvPr/>
        </p:nvGrpSpPr>
        <p:grpSpPr>
          <a:xfrm>
            <a:off x="475116" y="2941415"/>
            <a:ext cx="765752" cy="1234254"/>
            <a:chOff x="547986" y="2608263"/>
            <a:chExt cx="765752" cy="1234254"/>
          </a:xfrm>
          <a:solidFill>
            <a:schemeClr val="tx1">
              <a:lumMod val="50000"/>
            </a:schemeClr>
          </a:solidFill>
        </p:grpSpPr>
        <p:grpSp>
          <p:nvGrpSpPr>
            <p:cNvPr id="200" name="Group 199"/>
            <p:cNvGrpSpPr/>
            <p:nvPr/>
          </p:nvGrpSpPr>
          <p:grpSpPr>
            <a:xfrm>
              <a:off x="547986" y="2608263"/>
              <a:ext cx="765752" cy="613359"/>
              <a:chOff x="5767213" y="5882004"/>
              <a:chExt cx="765752" cy="613359"/>
            </a:xfrm>
            <a:grpFill/>
          </p:grpSpPr>
          <p:grpSp>
            <p:nvGrpSpPr>
              <p:cNvPr id="276" name="Group 275"/>
              <p:cNvGrpSpPr/>
              <p:nvPr/>
            </p:nvGrpSpPr>
            <p:grpSpPr>
              <a:xfrm>
                <a:off x="5767213" y="5882004"/>
                <a:ext cx="765752" cy="156159"/>
                <a:chOff x="5767213" y="5882004"/>
                <a:chExt cx="765752" cy="156159"/>
              </a:xfrm>
              <a:grpFill/>
            </p:grpSpPr>
            <p:sp>
              <p:nvSpPr>
                <p:cNvPr id="295" name="Rectangle 294"/>
                <p:cNvSpPr/>
                <p:nvPr/>
              </p:nvSpPr>
              <p:spPr bwMode="auto">
                <a:xfrm>
                  <a:off x="5767213" y="5882004"/>
                  <a:ext cx="156152" cy="156159"/>
                </a:xfrm>
                <a:prstGeom prst="rect">
                  <a:avLst/>
                </a:prstGeom>
                <a:grpFill/>
                <a:ln w="12700" cap="flat" cmpd="sng" algn="ctr">
                  <a:solidFill>
                    <a:schemeClr val="bg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  <a:spAutoFit/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50000"/>
                    </a:spcBef>
                    <a:spcAft>
                      <a:spcPct val="0"/>
                    </a:spcAft>
                    <a:buClrTx/>
                    <a:buSzPct val="130000"/>
                    <a:buFontTx/>
                    <a:buNone/>
                    <a:tabLst/>
                  </a:pPr>
                  <a:endParaRPr kumimoji="0" lang="en-US" sz="2400" b="0" i="1" u="none" strike="noStrike" cap="none" normalizeH="0" baseline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charset="0"/>
                  </a:endParaRPr>
                </a:p>
              </p:txBody>
            </p:sp>
            <p:sp>
              <p:nvSpPr>
                <p:cNvPr id="296" name="Rectangle 295"/>
                <p:cNvSpPr/>
                <p:nvPr/>
              </p:nvSpPr>
              <p:spPr bwMode="auto">
                <a:xfrm>
                  <a:off x="5919613" y="5882004"/>
                  <a:ext cx="156152" cy="156159"/>
                </a:xfrm>
                <a:prstGeom prst="rect">
                  <a:avLst/>
                </a:prstGeom>
                <a:grpFill/>
                <a:ln w="12700" cap="flat" cmpd="sng" algn="ctr">
                  <a:solidFill>
                    <a:schemeClr val="bg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  <a:spAutoFit/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50000"/>
                    </a:spcBef>
                    <a:spcAft>
                      <a:spcPct val="0"/>
                    </a:spcAft>
                    <a:buClrTx/>
                    <a:buSzPct val="130000"/>
                    <a:buFontTx/>
                    <a:buNone/>
                    <a:tabLst/>
                  </a:pPr>
                  <a:endParaRPr kumimoji="0" lang="en-US" sz="2400" b="0" i="1" u="none" strike="noStrike" cap="none" normalizeH="0" baseline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charset="0"/>
                  </a:endParaRPr>
                </a:p>
              </p:txBody>
            </p:sp>
            <p:sp>
              <p:nvSpPr>
                <p:cNvPr id="297" name="Rectangle 296"/>
                <p:cNvSpPr/>
                <p:nvPr/>
              </p:nvSpPr>
              <p:spPr bwMode="auto">
                <a:xfrm>
                  <a:off x="6072013" y="5882004"/>
                  <a:ext cx="156152" cy="156159"/>
                </a:xfrm>
                <a:prstGeom prst="rect">
                  <a:avLst/>
                </a:prstGeom>
                <a:grpFill/>
                <a:ln w="12700" cap="flat" cmpd="sng" algn="ctr">
                  <a:solidFill>
                    <a:schemeClr val="bg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  <a:spAutoFit/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50000"/>
                    </a:spcBef>
                    <a:spcAft>
                      <a:spcPct val="0"/>
                    </a:spcAft>
                    <a:buClrTx/>
                    <a:buSzPct val="130000"/>
                    <a:buFontTx/>
                    <a:buNone/>
                    <a:tabLst/>
                  </a:pPr>
                  <a:endParaRPr kumimoji="0" lang="en-US" sz="2400" b="0" i="1" u="none" strike="noStrike" cap="none" normalizeH="0" baseline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charset="0"/>
                  </a:endParaRPr>
                </a:p>
              </p:txBody>
            </p:sp>
            <p:sp>
              <p:nvSpPr>
                <p:cNvPr id="298" name="Rectangle 297"/>
                <p:cNvSpPr/>
                <p:nvPr/>
              </p:nvSpPr>
              <p:spPr bwMode="auto">
                <a:xfrm>
                  <a:off x="6224413" y="5882004"/>
                  <a:ext cx="156152" cy="156159"/>
                </a:xfrm>
                <a:prstGeom prst="rect">
                  <a:avLst/>
                </a:prstGeom>
                <a:grpFill/>
                <a:ln w="12700" cap="flat" cmpd="sng" algn="ctr">
                  <a:solidFill>
                    <a:schemeClr val="bg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  <a:spAutoFit/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50000"/>
                    </a:spcBef>
                    <a:spcAft>
                      <a:spcPct val="0"/>
                    </a:spcAft>
                    <a:buClrTx/>
                    <a:buSzPct val="130000"/>
                    <a:buFontTx/>
                    <a:buNone/>
                    <a:tabLst/>
                  </a:pPr>
                  <a:endParaRPr kumimoji="0" lang="en-US" sz="2400" b="0" i="1" u="none" strike="noStrike" cap="none" normalizeH="0" baseline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charset="0"/>
                  </a:endParaRPr>
                </a:p>
              </p:txBody>
            </p:sp>
            <p:sp>
              <p:nvSpPr>
                <p:cNvPr id="299" name="Rectangle 298"/>
                <p:cNvSpPr/>
                <p:nvPr/>
              </p:nvSpPr>
              <p:spPr bwMode="auto">
                <a:xfrm>
                  <a:off x="6376813" y="5882004"/>
                  <a:ext cx="156152" cy="156159"/>
                </a:xfrm>
                <a:prstGeom prst="rect">
                  <a:avLst/>
                </a:prstGeom>
                <a:grpFill/>
                <a:ln w="12700" cap="flat" cmpd="sng" algn="ctr">
                  <a:solidFill>
                    <a:schemeClr val="bg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  <a:spAutoFit/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50000"/>
                    </a:spcBef>
                    <a:spcAft>
                      <a:spcPct val="0"/>
                    </a:spcAft>
                    <a:buClrTx/>
                    <a:buSzPct val="130000"/>
                    <a:buFontTx/>
                    <a:buNone/>
                    <a:tabLst/>
                  </a:pPr>
                  <a:endParaRPr kumimoji="0" lang="en-US" sz="2400" b="0" i="1" u="none" strike="noStrike" cap="none" normalizeH="0" baseline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charset="0"/>
                  </a:endParaRPr>
                </a:p>
              </p:txBody>
            </p:sp>
          </p:grpSp>
          <p:grpSp>
            <p:nvGrpSpPr>
              <p:cNvPr id="277" name="Group 276"/>
              <p:cNvGrpSpPr/>
              <p:nvPr/>
            </p:nvGrpSpPr>
            <p:grpSpPr>
              <a:xfrm>
                <a:off x="5767213" y="6034404"/>
                <a:ext cx="765752" cy="156159"/>
                <a:chOff x="5767213" y="5882004"/>
                <a:chExt cx="765752" cy="156159"/>
              </a:xfrm>
              <a:grpFill/>
            </p:grpSpPr>
            <p:sp>
              <p:nvSpPr>
                <p:cNvPr id="290" name="Rectangle 289"/>
                <p:cNvSpPr/>
                <p:nvPr/>
              </p:nvSpPr>
              <p:spPr bwMode="auto">
                <a:xfrm>
                  <a:off x="5767213" y="5882004"/>
                  <a:ext cx="156152" cy="156159"/>
                </a:xfrm>
                <a:prstGeom prst="rect">
                  <a:avLst/>
                </a:prstGeom>
                <a:grpFill/>
                <a:ln w="12700" cap="flat" cmpd="sng" algn="ctr">
                  <a:solidFill>
                    <a:schemeClr val="bg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  <a:spAutoFit/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50000"/>
                    </a:spcBef>
                    <a:spcAft>
                      <a:spcPct val="0"/>
                    </a:spcAft>
                    <a:buClrTx/>
                    <a:buSzPct val="130000"/>
                    <a:buFontTx/>
                    <a:buNone/>
                    <a:tabLst/>
                  </a:pPr>
                  <a:endParaRPr kumimoji="0" lang="en-US" sz="2400" b="0" i="1" u="none" strike="noStrike" cap="none" normalizeH="0" baseline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charset="0"/>
                  </a:endParaRPr>
                </a:p>
              </p:txBody>
            </p:sp>
            <p:sp>
              <p:nvSpPr>
                <p:cNvPr id="291" name="Rectangle 290"/>
                <p:cNvSpPr/>
                <p:nvPr/>
              </p:nvSpPr>
              <p:spPr bwMode="auto">
                <a:xfrm>
                  <a:off x="5919613" y="5882004"/>
                  <a:ext cx="156152" cy="156159"/>
                </a:xfrm>
                <a:prstGeom prst="rect">
                  <a:avLst/>
                </a:prstGeom>
                <a:grpFill/>
                <a:ln w="12700" cap="flat" cmpd="sng" algn="ctr">
                  <a:solidFill>
                    <a:schemeClr val="bg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  <a:spAutoFit/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50000"/>
                    </a:spcBef>
                    <a:spcAft>
                      <a:spcPct val="0"/>
                    </a:spcAft>
                    <a:buClrTx/>
                    <a:buSzPct val="130000"/>
                    <a:buFontTx/>
                    <a:buNone/>
                    <a:tabLst/>
                  </a:pPr>
                  <a:endParaRPr kumimoji="0" lang="en-US" sz="2400" b="0" i="1" u="none" strike="noStrike" cap="none" normalizeH="0" baseline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charset="0"/>
                  </a:endParaRPr>
                </a:p>
              </p:txBody>
            </p:sp>
            <p:sp>
              <p:nvSpPr>
                <p:cNvPr id="292" name="Rectangle 291"/>
                <p:cNvSpPr/>
                <p:nvPr/>
              </p:nvSpPr>
              <p:spPr bwMode="auto">
                <a:xfrm>
                  <a:off x="6072013" y="5882004"/>
                  <a:ext cx="156152" cy="156159"/>
                </a:xfrm>
                <a:prstGeom prst="rect">
                  <a:avLst/>
                </a:prstGeom>
                <a:grpFill/>
                <a:ln w="12700" cap="flat" cmpd="sng" algn="ctr">
                  <a:solidFill>
                    <a:schemeClr val="bg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  <a:spAutoFit/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50000"/>
                    </a:spcBef>
                    <a:spcAft>
                      <a:spcPct val="0"/>
                    </a:spcAft>
                    <a:buClrTx/>
                    <a:buSzPct val="130000"/>
                    <a:buFontTx/>
                    <a:buNone/>
                    <a:tabLst/>
                  </a:pPr>
                  <a:endParaRPr kumimoji="0" lang="en-US" sz="2400" b="0" i="1" u="none" strike="noStrike" cap="none" normalizeH="0" baseline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charset="0"/>
                  </a:endParaRPr>
                </a:p>
              </p:txBody>
            </p:sp>
            <p:sp>
              <p:nvSpPr>
                <p:cNvPr id="293" name="Rectangle 292"/>
                <p:cNvSpPr/>
                <p:nvPr/>
              </p:nvSpPr>
              <p:spPr bwMode="auto">
                <a:xfrm>
                  <a:off x="6224413" y="5882004"/>
                  <a:ext cx="156152" cy="156159"/>
                </a:xfrm>
                <a:prstGeom prst="rect">
                  <a:avLst/>
                </a:prstGeom>
                <a:grpFill/>
                <a:ln w="12700" cap="flat" cmpd="sng" algn="ctr">
                  <a:solidFill>
                    <a:schemeClr val="bg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  <a:spAutoFit/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50000"/>
                    </a:spcBef>
                    <a:spcAft>
                      <a:spcPct val="0"/>
                    </a:spcAft>
                    <a:buClrTx/>
                    <a:buSzPct val="130000"/>
                    <a:buFontTx/>
                    <a:buNone/>
                    <a:tabLst/>
                  </a:pPr>
                  <a:endParaRPr kumimoji="0" lang="en-US" sz="2400" b="0" i="1" u="none" strike="noStrike" cap="none" normalizeH="0" baseline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charset="0"/>
                  </a:endParaRPr>
                </a:p>
              </p:txBody>
            </p:sp>
            <p:sp>
              <p:nvSpPr>
                <p:cNvPr id="294" name="Rectangle 293"/>
                <p:cNvSpPr/>
                <p:nvPr/>
              </p:nvSpPr>
              <p:spPr bwMode="auto">
                <a:xfrm>
                  <a:off x="6376813" y="5882004"/>
                  <a:ext cx="156152" cy="156159"/>
                </a:xfrm>
                <a:prstGeom prst="rect">
                  <a:avLst/>
                </a:prstGeom>
                <a:grpFill/>
                <a:ln w="12700" cap="flat" cmpd="sng" algn="ctr">
                  <a:solidFill>
                    <a:schemeClr val="bg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  <a:spAutoFit/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50000"/>
                    </a:spcBef>
                    <a:spcAft>
                      <a:spcPct val="0"/>
                    </a:spcAft>
                    <a:buClrTx/>
                    <a:buSzPct val="130000"/>
                    <a:buFontTx/>
                    <a:buNone/>
                    <a:tabLst/>
                  </a:pPr>
                  <a:endParaRPr kumimoji="0" lang="en-US" sz="2400" b="0" i="1" u="none" strike="noStrike" cap="none" normalizeH="0" baseline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charset="0"/>
                  </a:endParaRPr>
                </a:p>
              </p:txBody>
            </p:sp>
          </p:grpSp>
          <p:grpSp>
            <p:nvGrpSpPr>
              <p:cNvPr id="278" name="Group 277"/>
              <p:cNvGrpSpPr/>
              <p:nvPr/>
            </p:nvGrpSpPr>
            <p:grpSpPr>
              <a:xfrm>
                <a:off x="5767213" y="6186804"/>
                <a:ext cx="765752" cy="156159"/>
                <a:chOff x="5767213" y="5882004"/>
                <a:chExt cx="765752" cy="156159"/>
              </a:xfrm>
              <a:grpFill/>
            </p:grpSpPr>
            <p:sp>
              <p:nvSpPr>
                <p:cNvPr id="285" name="Rectangle 284"/>
                <p:cNvSpPr/>
                <p:nvPr/>
              </p:nvSpPr>
              <p:spPr bwMode="auto">
                <a:xfrm>
                  <a:off x="5767213" y="5882004"/>
                  <a:ext cx="156152" cy="156159"/>
                </a:xfrm>
                <a:prstGeom prst="rect">
                  <a:avLst/>
                </a:prstGeom>
                <a:grpFill/>
                <a:ln w="12700" cap="flat" cmpd="sng" algn="ctr">
                  <a:solidFill>
                    <a:schemeClr val="bg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  <a:spAutoFit/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50000"/>
                    </a:spcBef>
                    <a:spcAft>
                      <a:spcPct val="0"/>
                    </a:spcAft>
                    <a:buClrTx/>
                    <a:buSzPct val="130000"/>
                    <a:buFontTx/>
                    <a:buNone/>
                    <a:tabLst/>
                  </a:pPr>
                  <a:endParaRPr kumimoji="0" lang="en-US" sz="2400" b="0" i="1" u="none" strike="noStrike" cap="none" normalizeH="0" baseline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charset="0"/>
                  </a:endParaRPr>
                </a:p>
              </p:txBody>
            </p:sp>
            <p:sp>
              <p:nvSpPr>
                <p:cNvPr id="286" name="Rectangle 285"/>
                <p:cNvSpPr/>
                <p:nvPr/>
              </p:nvSpPr>
              <p:spPr bwMode="auto">
                <a:xfrm>
                  <a:off x="5919613" y="5882004"/>
                  <a:ext cx="156152" cy="156159"/>
                </a:xfrm>
                <a:prstGeom prst="rect">
                  <a:avLst/>
                </a:prstGeom>
                <a:grpFill/>
                <a:ln w="12700" cap="flat" cmpd="sng" algn="ctr">
                  <a:solidFill>
                    <a:schemeClr val="bg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  <a:spAutoFit/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50000"/>
                    </a:spcBef>
                    <a:spcAft>
                      <a:spcPct val="0"/>
                    </a:spcAft>
                    <a:buClrTx/>
                    <a:buSzPct val="130000"/>
                    <a:buFontTx/>
                    <a:buNone/>
                    <a:tabLst/>
                  </a:pPr>
                  <a:endParaRPr kumimoji="0" lang="en-US" sz="2400" b="0" i="1" u="none" strike="noStrike" cap="none" normalizeH="0" baseline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charset="0"/>
                  </a:endParaRPr>
                </a:p>
              </p:txBody>
            </p:sp>
            <p:sp>
              <p:nvSpPr>
                <p:cNvPr id="287" name="Rectangle 286"/>
                <p:cNvSpPr/>
                <p:nvPr/>
              </p:nvSpPr>
              <p:spPr bwMode="auto">
                <a:xfrm>
                  <a:off x="6072013" y="5882004"/>
                  <a:ext cx="156152" cy="156159"/>
                </a:xfrm>
                <a:prstGeom prst="rect">
                  <a:avLst/>
                </a:prstGeom>
                <a:grpFill/>
                <a:ln w="12700" cap="flat" cmpd="sng" algn="ctr">
                  <a:solidFill>
                    <a:schemeClr val="bg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  <a:spAutoFit/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50000"/>
                    </a:spcBef>
                    <a:spcAft>
                      <a:spcPct val="0"/>
                    </a:spcAft>
                    <a:buClrTx/>
                    <a:buSzPct val="130000"/>
                    <a:buFontTx/>
                    <a:buNone/>
                    <a:tabLst/>
                  </a:pPr>
                  <a:endParaRPr kumimoji="0" lang="en-US" sz="2400" b="0" i="1" u="none" strike="noStrike" cap="none" normalizeH="0" baseline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charset="0"/>
                  </a:endParaRPr>
                </a:p>
              </p:txBody>
            </p:sp>
            <p:sp>
              <p:nvSpPr>
                <p:cNvPr id="288" name="Rectangle 287"/>
                <p:cNvSpPr/>
                <p:nvPr/>
              </p:nvSpPr>
              <p:spPr bwMode="auto">
                <a:xfrm>
                  <a:off x="6224413" y="5882004"/>
                  <a:ext cx="156152" cy="156159"/>
                </a:xfrm>
                <a:prstGeom prst="rect">
                  <a:avLst/>
                </a:prstGeom>
                <a:grpFill/>
                <a:ln w="12700" cap="flat" cmpd="sng" algn="ctr">
                  <a:solidFill>
                    <a:schemeClr val="bg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  <a:spAutoFit/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50000"/>
                    </a:spcBef>
                    <a:spcAft>
                      <a:spcPct val="0"/>
                    </a:spcAft>
                    <a:buClrTx/>
                    <a:buSzPct val="130000"/>
                    <a:buFontTx/>
                    <a:buNone/>
                    <a:tabLst/>
                  </a:pPr>
                  <a:endParaRPr kumimoji="0" lang="en-US" sz="2400" b="0" i="1" u="none" strike="noStrike" cap="none" normalizeH="0" baseline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charset="0"/>
                  </a:endParaRPr>
                </a:p>
              </p:txBody>
            </p:sp>
            <p:sp>
              <p:nvSpPr>
                <p:cNvPr id="289" name="Rectangle 288"/>
                <p:cNvSpPr/>
                <p:nvPr/>
              </p:nvSpPr>
              <p:spPr bwMode="auto">
                <a:xfrm>
                  <a:off x="6376813" y="5882004"/>
                  <a:ext cx="156152" cy="156159"/>
                </a:xfrm>
                <a:prstGeom prst="rect">
                  <a:avLst/>
                </a:prstGeom>
                <a:grpFill/>
                <a:ln w="12700" cap="flat" cmpd="sng" algn="ctr">
                  <a:solidFill>
                    <a:schemeClr val="bg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  <a:spAutoFit/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50000"/>
                    </a:spcBef>
                    <a:spcAft>
                      <a:spcPct val="0"/>
                    </a:spcAft>
                    <a:buClrTx/>
                    <a:buSzPct val="130000"/>
                    <a:buFontTx/>
                    <a:buNone/>
                    <a:tabLst/>
                  </a:pPr>
                  <a:endParaRPr kumimoji="0" lang="en-US" sz="2400" b="0" i="1" u="none" strike="noStrike" cap="none" normalizeH="0" baseline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charset="0"/>
                  </a:endParaRPr>
                </a:p>
              </p:txBody>
            </p:sp>
          </p:grpSp>
          <p:grpSp>
            <p:nvGrpSpPr>
              <p:cNvPr id="279" name="Group 278"/>
              <p:cNvGrpSpPr/>
              <p:nvPr/>
            </p:nvGrpSpPr>
            <p:grpSpPr>
              <a:xfrm>
                <a:off x="5767213" y="6339204"/>
                <a:ext cx="765752" cy="156159"/>
                <a:chOff x="5767213" y="5882004"/>
                <a:chExt cx="765752" cy="156159"/>
              </a:xfrm>
              <a:grpFill/>
            </p:grpSpPr>
            <p:sp>
              <p:nvSpPr>
                <p:cNvPr id="280" name="Rectangle 279"/>
                <p:cNvSpPr/>
                <p:nvPr/>
              </p:nvSpPr>
              <p:spPr bwMode="auto">
                <a:xfrm>
                  <a:off x="5767213" y="5882004"/>
                  <a:ext cx="156152" cy="156159"/>
                </a:xfrm>
                <a:prstGeom prst="rect">
                  <a:avLst/>
                </a:prstGeom>
                <a:grpFill/>
                <a:ln w="12700" cap="flat" cmpd="sng" algn="ctr">
                  <a:solidFill>
                    <a:schemeClr val="bg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  <a:spAutoFit/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50000"/>
                    </a:spcBef>
                    <a:spcAft>
                      <a:spcPct val="0"/>
                    </a:spcAft>
                    <a:buClrTx/>
                    <a:buSzPct val="130000"/>
                    <a:buFontTx/>
                    <a:buNone/>
                    <a:tabLst/>
                  </a:pPr>
                  <a:endParaRPr kumimoji="0" lang="en-US" sz="2400" b="0" i="1" u="none" strike="noStrike" cap="none" normalizeH="0" baseline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charset="0"/>
                  </a:endParaRPr>
                </a:p>
              </p:txBody>
            </p:sp>
            <p:sp>
              <p:nvSpPr>
                <p:cNvPr id="281" name="Rectangle 280"/>
                <p:cNvSpPr/>
                <p:nvPr/>
              </p:nvSpPr>
              <p:spPr bwMode="auto">
                <a:xfrm>
                  <a:off x="5919613" y="5882004"/>
                  <a:ext cx="156152" cy="156159"/>
                </a:xfrm>
                <a:prstGeom prst="rect">
                  <a:avLst/>
                </a:prstGeom>
                <a:grpFill/>
                <a:ln w="12700" cap="flat" cmpd="sng" algn="ctr">
                  <a:solidFill>
                    <a:schemeClr val="bg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  <a:spAutoFit/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50000"/>
                    </a:spcBef>
                    <a:spcAft>
                      <a:spcPct val="0"/>
                    </a:spcAft>
                    <a:buClrTx/>
                    <a:buSzPct val="130000"/>
                    <a:buFontTx/>
                    <a:buNone/>
                    <a:tabLst/>
                  </a:pPr>
                  <a:endParaRPr kumimoji="0" lang="en-US" sz="2400" b="0" i="1" u="none" strike="noStrike" cap="none" normalizeH="0" baseline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charset="0"/>
                  </a:endParaRPr>
                </a:p>
              </p:txBody>
            </p:sp>
            <p:sp>
              <p:nvSpPr>
                <p:cNvPr id="282" name="Rectangle 281"/>
                <p:cNvSpPr/>
                <p:nvPr/>
              </p:nvSpPr>
              <p:spPr bwMode="auto">
                <a:xfrm>
                  <a:off x="6072013" y="5882004"/>
                  <a:ext cx="156152" cy="156159"/>
                </a:xfrm>
                <a:prstGeom prst="rect">
                  <a:avLst/>
                </a:prstGeom>
                <a:grpFill/>
                <a:ln w="12700" cap="flat" cmpd="sng" algn="ctr">
                  <a:solidFill>
                    <a:schemeClr val="bg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  <a:spAutoFit/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50000"/>
                    </a:spcBef>
                    <a:spcAft>
                      <a:spcPct val="0"/>
                    </a:spcAft>
                    <a:buClrTx/>
                    <a:buSzPct val="130000"/>
                    <a:buFontTx/>
                    <a:buNone/>
                    <a:tabLst/>
                  </a:pPr>
                  <a:endParaRPr kumimoji="0" lang="en-US" sz="2400" b="0" i="1" u="none" strike="noStrike" cap="none" normalizeH="0" baseline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charset="0"/>
                  </a:endParaRPr>
                </a:p>
              </p:txBody>
            </p:sp>
            <p:sp>
              <p:nvSpPr>
                <p:cNvPr id="283" name="Rectangle 282"/>
                <p:cNvSpPr/>
                <p:nvPr/>
              </p:nvSpPr>
              <p:spPr bwMode="auto">
                <a:xfrm>
                  <a:off x="6224413" y="5882004"/>
                  <a:ext cx="156152" cy="156159"/>
                </a:xfrm>
                <a:prstGeom prst="rect">
                  <a:avLst/>
                </a:prstGeom>
                <a:grpFill/>
                <a:ln w="12700" cap="flat" cmpd="sng" algn="ctr">
                  <a:solidFill>
                    <a:schemeClr val="bg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  <a:spAutoFit/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50000"/>
                    </a:spcBef>
                    <a:spcAft>
                      <a:spcPct val="0"/>
                    </a:spcAft>
                    <a:buClrTx/>
                    <a:buSzPct val="130000"/>
                    <a:buFontTx/>
                    <a:buNone/>
                    <a:tabLst/>
                  </a:pPr>
                  <a:endParaRPr kumimoji="0" lang="en-US" sz="2400" b="0" i="1" u="none" strike="noStrike" cap="none" normalizeH="0" baseline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charset="0"/>
                  </a:endParaRPr>
                </a:p>
              </p:txBody>
            </p:sp>
            <p:sp>
              <p:nvSpPr>
                <p:cNvPr id="284" name="Rectangle 283"/>
                <p:cNvSpPr/>
                <p:nvPr/>
              </p:nvSpPr>
              <p:spPr bwMode="auto">
                <a:xfrm>
                  <a:off x="6376813" y="5882004"/>
                  <a:ext cx="156152" cy="156159"/>
                </a:xfrm>
                <a:prstGeom prst="rect">
                  <a:avLst/>
                </a:prstGeom>
                <a:grpFill/>
                <a:ln w="12700" cap="flat" cmpd="sng" algn="ctr">
                  <a:solidFill>
                    <a:schemeClr val="bg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  <a:spAutoFit/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50000"/>
                    </a:spcBef>
                    <a:spcAft>
                      <a:spcPct val="0"/>
                    </a:spcAft>
                    <a:buClrTx/>
                    <a:buSzPct val="130000"/>
                    <a:buFontTx/>
                    <a:buNone/>
                    <a:tabLst/>
                  </a:pPr>
                  <a:endParaRPr kumimoji="0" lang="en-US" sz="2400" b="0" i="1" u="none" strike="noStrike" cap="none" normalizeH="0" baseline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charset="0"/>
                  </a:endParaRPr>
                </a:p>
              </p:txBody>
            </p:sp>
          </p:grpSp>
        </p:grpSp>
        <p:grpSp>
          <p:nvGrpSpPr>
            <p:cNvPr id="201" name="Group 200"/>
            <p:cNvGrpSpPr/>
            <p:nvPr/>
          </p:nvGrpSpPr>
          <p:grpSpPr>
            <a:xfrm>
              <a:off x="547986" y="3229158"/>
              <a:ext cx="765752" cy="613359"/>
              <a:chOff x="5767213" y="5882004"/>
              <a:chExt cx="765752" cy="613359"/>
            </a:xfrm>
            <a:grpFill/>
          </p:grpSpPr>
          <p:grpSp>
            <p:nvGrpSpPr>
              <p:cNvPr id="252" name="Group 251"/>
              <p:cNvGrpSpPr/>
              <p:nvPr/>
            </p:nvGrpSpPr>
            <p:grpSpPr>
              <a:xfrm>
                <a:off x="5767213" y="5882004"/>
                <a:ext cx="765752" cy="156159"/>
                <a:chOff x="5767213" y="5882004"/>
                <a:chExt cx="765752" cy="156159"/>
              </a:xfrm>
              <a:grpFill/>
            </p:grpSpPr>
            <p:sp>
              <p:nvSpPr>
                <p:cNvPr id="271" name="Rectangle 270"/>
                <p:cNvSpPr/>
                <p:nvPr/>
              </p:nvSpPr>
              <p:spPr bwMode="auto">
                <a:xfrm>
                  <a:off x="5767213" y="5882004"/>
                  <a:ext cx="156152" cy="156159"/>
                </a:xfrm>
                <a:prstGeom prst="rect">
                  <a:avLst/>
                </a:prstGeom>
                <a:grpFill/>
                <a:ln w="12700" cap="flat" cmpd="sng" algn="ctr">
                  <a:solidFill>
                    <a:schemeClr val="bg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  <a:spAutoFit/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50000"/>
                    </a:spcBef>
                    <a:spcAft>
                      <a:spcPct val="0"/>
                    </a:spcAft>
                    <a:buClrTx/>
                    <a:buSzPct val="130000"/>
                    <a:buFontTx/>
                    <a:buNone/>
                    <a:tabLst/>
                  </a:pPr>
                  <a:endParaRPr kumimoji="0" lang="en-US" sz="2400" b="0" i="1" u="none" strike="noStrike" cap="none" normalizeH="0" baseline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charset="0"/>
                  </a:endParaRPr>
                </a:p>
              </p:txBody>
            </p:sp>
            <p:sp>
              <p:nvSpPr>
                <p:cNvPr id="272" name="Rectangle 271"/>
                <p:cNvSpPr/>
                <p:nvPr/>
              </p:nvSpPr>
              <p:spPr bwMode="auto">
                <a:xfrm>
                  <a:off x="5919613" y="5882004"/>
                  <a:ext cx="156152" cy="156159"/>
                </a:xfrm>
                <a:prstGeom prst="rect">
                  <a:avLst/>
                </a:prstGeom>
                <a:grpFill/>
                <a:ln w="12700" cap="flat" cmpd="sng" algn="ctr">
                  <a:solidFill>
                    <a:schemeClr val="bg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  <a:spAutoFit/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50000"/>
                    </a:spcBef>
                    <a:spcAft>
                      <a:spcPct val="0"/>
                    </a:spcAft>
                    <a:buClrTx/>
                    <a:buSzPct val="130000"/>
                    <a:buFontTx/>
                    <a:buNone/>
                    <a:tabLst/>
                  </a:pPr>
                  <a:endParaRPr kumimoji="0" lang="en-US" sz="2400" b="0" i="1" u="none" strike="noStrike" cap="none" normalizeH="0" baseline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charset="0"/>
                  </a:endParaRPr>
                </a:p>
              </p:txBody>
            </p:sp>
            <p:sp>
              <p:nvSpPr>
                <p:cNvPr id="273" name="Rectangle 272"/>
                <p:cNvSpPr/>
                <p:nvPr/>
              </p:nvSpPr>
              <p:spPr bwMode="auto">
                <a:xfrm>
                  <a:off x="6072013" y="5882004"/>
                  <a:ext cx="156152" cy="156159"/>
                </a:xfrm>
                <a:prstGeom prst="rect">
                  <a:avLst/>
                </a:prstGeom>
                <a:grpFill/>
                <a:ln w="12700" cap="flat" cmpd="sng" algn="ctr">
                  <a:solidFill>
                    <a:schemeClr val="bg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  <a:spAutoFit/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50000"/>
                    </a:spcBef>
                    <a:spcAft>
                      <a:spcPct val="0"/>
                    </a:spcAft>
                    <a:buClrTx/>
                    <a:buSzPct val="130000"/>
                    <a:buFontTx/>
                    <a:buNone/>
                    <a:tabLst/>
                  </a:pPr>
                  <a:endParaRPr kumimoji="0" lang="en-US" sz="2400" b="0" i="1" u="none" strike="noStrike" cap="none" normalizeH="0" baseline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charset="0"/>
                  </a:endParaRPr>
                </a:p>
              </p:txBody>
            </p:sp>
            <p:sp>
              <p:nvSpPr>
                <p:cNvPr id="274" name="Rectangle 273"/>
                <p:cNvSpPr/>
                <p:nvPr/>
              </p:nvSpPr>
              <p:spPr bwMode="auto">
                <a:xfrm>
                  <a:off x="6224413" y="5882004"/>
                  <a:ext cx="156152" cy="156159"/>
                </a:xfrm>
                <a:prstGeom prst="rect">
                  <a:avLst/>
                </a:prstGeom>
                <a:grpFill/>
                <a:ln w="12700" cap="flat" cmpd="sng" algn="ctr">
                  <a:solidFill>
                    <a:schemeClr val="bg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  <a:spAutoFit/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50000"/>
                    </a:spcBef>
                    <a:spcAft>
                      <a:spcPct val="0"/>
                    </a:spcAft>
                    <a:buClrTx/>
                    <a:buSzPct val="130000"/>
                    <a:buFontTx/>
                    <a:buNone/>
                    <a:tabLst/>
                  </a:pPr>
                  <a:endParaRPr kumimoji="0" lang="en-US" sz="2400" b="0" i="1" u="none" strike="noStrike" cap="none" normalizeH="0" baseline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charset="0"/>
                  </a:endParaRPr>
                </a:p>
              </p:txBody>
            </p:sp>
            <p:sp>
              <p:nvSpPr>
                <p:cNvPr id="275" name="Rectangle 274"/>
                <p:cNvSpPr/>
                <p:nvPr/>
              </p:nvSpPr>
              <p:spPr bwMode="auto">
                <a:xfrm>
                  <a:off x="6376813" y="5882004"/>
                  <a:ext cx="156152" cy="156159"/>
                </a:xfrm>
                <a:prstGeom prst="rect">
                  <a:avLst/>
                </a:prstGeom>
                <a:grpFill/>
                <a:ln w="12700" cap="flat" cmpd="sng" algn="ctr">
                  <a:solidFill>
                    <a:schemeClr val="bg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  <a:spAutoFit/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50000"/>
                    </a:spcBef>
                    <a:spcAft>
                      <a:spcPct val="0"/>
                    </a:spcAft>
                    <a:buClrTx/>
                    <a:buSzPct val="130000"/>
                    <a:buFontTx/>
                    <a:buNone/>
                    <a:tabLst/>
                  </a:pPr>
                  <a:endParaRPr kumimoji="0" lang="en-US" sz="2400" b="0" i="1" u="none" strike="noStrike" cap="none" normalizeH="0" baseline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charset="0"/>
                  </a:endParaRPr>
                </a:p>
              </p:txBody>
            </p:sp>
          </p:grpSp>
          <p:grpSp>
            <p:nvGrpSpPr>
              <p:cNvPr id="253" name="Group 252"/>
              <p:cNvGrpSpPr/>
              <p:nvPr/>
            </p:nvGrpSpPr>
            <p:grpSpPr>
              <a:xfrm>
                <a:off x="5767213" y="6034404"/>
                <a:ext cx="765752" cy="156159"/>
                <a:chOff x="5767213" y="5882004"/>
                <a:chExt cx="765752" cy="156159"/>
              </a:xfrm>
              <a:grpFill/>
            </p:grpSpPr>
            <p:sp>
              <p:nvSpPr>
                <p:cNvPr id="266" name="Rectangle 265"/>
                <p:cNvSpPr/>
                <p:nvPr/>
              </p:nvSpPr>
              <p:spPr bwMode="auto">
                <a:xfrm>
                  <a:off x="5767213" y="5882004"/>
                  <a:ext cx="156152" cy="156159"/>
                </a:xfrm>
                <a:prstGeom prst="rect">
                  <a:avLst/>
                </a:prstGeom>
                <a:grpFill/>
                <a:ln w="12700" cap="flat" cmpd="sng" algn="ctr">
                  <a:solidFill>
                    <a:schemeClr val="bg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  <a:spAutoFit/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50000"/>
                    </a:spcBef>
                    <a:spcAft>
                      <a:spcPct val="0"/>
                    </a:spcAft>
                    <a:buClrTx/>
                    <a:buSzPct val="130000"/>
                    <a:buFontTx/>
                    <a:buNone/>
                    <a:tabLst/>
                  </a:pPr>
                  <a:endParaRPr kumimoji="0" lang="en-US" sz="2400" b="0" i="1" u="none" strike="noStrike" cap="none" normalizeH="0" baseline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charset="0"/>
                  </a:endParaRPr>
                </a:p>
              </p:txBody>
            </p:sp>
            <p:sp>
              <p:nvSpPr>
                <p:cNvPr id="267" name="Rectangle 266"/>
                <p:cNvSpPr/>
                <p:nvPr/>
              </p:nvSpPr>
              <p:spPr bwMode="auto">
                <a:xfrm>
                  <a:off x="5919613" y="5882004"/>
                  <a:ext cx="156152" cy="156159"/>
                </a:xfrm>
                <a:prstGeom prst="rect">
                  <a:avLst/>
                </a:prstGeom>
                <a:grpFill/>
                <a:ln w="12700" cap="flat" cmpd="sng" algn="ctr">
                  <a:solidFill>
                    <a:schemeClr val="bg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  <a:spAutoFit/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50000"/>
                    </a:spcBef>
                    <a:spcAft>
                      <a:spcPct val="0"/>
                    </a:spcAft>
                    <a:buClrTx/>
                    <a:buSzPct val="130000"/>
                    <a:buFontTx/>
                    <a:buNone/>
                    <a:tabLst/>
                  </a:pPr>
                  <a:endParaRPr kumimoji="0" lang="en-US" sz="2400" b="0" i="1" u="none" strike="noStrike" cap="none" normalizeH="0" baseline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charset="0"/>
                  </a:endParaRPr>
                </a:p>
              </p:txBody>
            </p:sp>
            <p:sp>
              <p:nvSpPr>
                <p:cNvPr id="268" name="Rectangle 267"/>
                <p:cNvSpPr/>
                <p:nvPr/>
              </p:nvSpPr>
              <p:spPr bwMode="auto">
                <a:xfrm>
                  <a:off x="6072013" y="5882004"/>
                  <a:ext cx="156152" cy="156159"/>
                </a:xfrm>
                <a:prstGeom prst="rect">
                  <a:avLst/>
                </a:prstGeom>
                <a:grpFill/>
                <a:ln w="12700" cap="flat" cmpd="sng" algn="ctr">
                  <a:solidFill>
                    <a:schemeClr val="bg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  <a:spAutoFit/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50000"/>
                    </a:spcBef>
                    <a:spcAft>
                      <a:spcPct val="0"/>
                    </a:spcAft>
                    <a:buClrTx/>
                    <a:buSzPct val="130000"/>
                    <a:buFontTx/>
                    <a:buNone/>
                    <a:tabLst/>
                  </a:pPr>
                  <a:endParaRPr kumimoji="0" lang="en-US" sz="2400" b="0" i="1" u="none" strike="noStrike" cap="none" normalizeH="0" baseline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charset="0"/>
                  </a:endParaRPr>
                </a:p>
              </p:txBody>
            </p:sp>
            <p:sp>
              <p:nvSpPr>
                <p:cNvPr id="269" name="Rectangle 268"/>
                <p:cNvSpPr/>
                <p:nvPr/>
              </p:nvSpPr>
              <p:spPr bwMode="auto">
                <a:xfrm>
                  <a:off x="6224413" y="5882004"/>
                  <a:ext cx="156152" cy="156159"/>
                </a:xfrm>
                <a:prstGeom prst="rect">
                  <a:avLst/>
                </a:prstGeom>
                <a:grpFill/>
                <a:ln w="12700" cap="flat" cmpd="sng" algn="ctr">
                  <a:solidFill>
                    <a:schemeClr val="bg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  <a:spAutoFit/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50000"/>
                    </a:spcBef>
                    <a:spcAft>
                      <a:spcPct val="0"/>
                    </a:spcAft>
                    <a:buClrTx/>
                    <a:buSzPct val="130000"/>
                    <a:buFontTx/>
                    <a:buNone/>
                    <a:tabLst/>
                  </a:pPr>
                  <a:endParaRPr kumimoji="0" lang="en-US" sz="2400" b="0" i="1" u="none" strike="noStrike" cap="none" normalizeH="0" baseline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charset="0"/>
                  </a:endParaRPr>
                </a:p>
              </p:txBody>
            </p:sp>
            <p:sp>
              <p:nvSpPr>
                <p:cNvPr id="270" name="Rectangle 269"/>
                <p:cNvSpPr/>
                <p:nvPr/>
              </p:nvSpPr>
              <p:spPr bwMode="auto">
                <a:xfrm>
                  <a:off x="6376813" y="5882004"/>
                  <a:ext cx="156152" cy="156159"/>
                </a:xfrm>
                <a:prstGeom prst="rect">
                  <a:avLst/>
                </a:prstGeom>
                <a:grpFill/>
                <a:ln w="12700" cap="flat" cmpd="sng" algn="ctr">
                  <a:solidFill>
                    <a:schemeClr val="bg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  <a:spAutoFit/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50000"/>
                    </a:spcBef>
                    <a:spcAft>
                      <a:spcPct val="0"/>
                    </a:spcAft>
                    <a:buClrTx/>
                    <a:buSzPct val="130000"/>
                    <a:buFontTx/>
                    <a:buNone/>
                    <a:tabLst/>
                  </a:pPr>
                  <a:endParaRPr kumimoji="0" lang="en-US" sz="2400" b="0" i="1" u="none" strike="noStrike" cap="none" normalizeH="0" baseline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charset="0"/>
                  </a:endParaRPr>
                </a:p>
              </p:txBody>
            </p:sp>
          </p:grpSp>
          <p:grpSp>
            <p:nvGrpSpPr>
              <p:cNvPr id="254" name="Group 253"/>
              <p:cNvGrpSpPr/>
              <p:nvPr/>
            </p:nvGrpSpPr>
            <p:grpSpPr>
              <a:xfrm>
                <a:off x="5767213" y="6186804"/>
                <a:ext cx="765752" cy="156159"/>
                <a:chOff x="5767213" y="5882004"/>
                <a:chExt cx="765752" cy="156159"/>
              </a:xfrm>
              <a:grpFill/>
            </p:grpSpPr>
            <p:sp>
              <p:nvSpPr>
                <p:cNvPr id="261" name="Rectangle 260"/>
                <p:cNvSpPr/>
                <p:nvPr/>
              </p:nvSpPr>
              <p:spPr bwMode="auto">
                <a:xfrm>
                  <a:off x="5767213" y="5882004"/>
                  <a:ext cx="156152" cy="156159"/>
                </a:xfrm>
                <a:prstGeom prst="rect">
                  <a:avLst/>
                </a:prstGeom>
                <a:grpFill/>
                <a:ln w="12700" cap="flat" cmpd="sng" algn="ctr">
                  <a:solidFill>
                    <a:schemeClr val="bg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  <a:spAutoFit/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50000"/>
                    </a:spcBef>
                    <a:spcAft>
                      <a:spcPct val="0"/>
                    </a:spcAft>
                    <a:buClrTx/>
                    <a:buSzPct val="130000"/>
                    <a:buFontTx/>
                    <a:buNone/>
                    <a:tabLst/>
                  </a:pPr>
                  <a:endParaRPr kumimoji="0" lang="en-US" sz="2400" b="0" i="1" u="none" strike="noStrike" cap="none" normalizeH="0" baseline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charset="0"/>
                  </a:endParaRPr>
                </a:p>
              </p:txBody>
            </p:sp>
            <p:sp>
              <p:nvSpPr>
                <p:cNvPr id="262" name="Rectangle 261"/>
                <p:cNvSpPr/>
                <p:nvPr/>
              </p:nvSpPr>
              <p:spPr bwMode="auto">
                <a:xfrm>
                  <a:off x="5919613" y="5882004"/>
                  <a:ext cx="156152" cy="156159"/>
                </a:xfrm>
                <a:prstGeom prst="rect">
                  <a:avLst/>
                </a:prstGeom>
                <a:grpFill/>
                <a:ln w="12700" cap="flat" cmpd="sng" algn="ctr">
                  <a:solidFill>
                    <a:schemeClr val="bg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  <a:spAutoFit/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50000"/>
                    </a:spcBef>
                    <a:spcAft>
                      <a:spcPct val="0"/>
                    </a:spcAft>
                    <a:buClrTx/>
                    <a:buSzPct val="130000"/>
                    <a:buFontTx/>
                    <a:buNone/>
                    <a:tabLst/>
                  </a:pPr>
                  <a:endParaRPr kumimoji="0" lang="en-US" sz="2400" b="0" i="1" u="none" strike="noStrike" cap="none" normalizeH="0" baseline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charset="0"/>
                  </a:endParaRPr>
                </a:p>
              </p:txBody>
            </p:sp>
            <p:sp>
              <p:nvSpPr>
                <p:cNvPr id="263" name="Rectangle 262"/>
                <p:cNvSpPr/>
                <p:nvPr/>
              </p:nvSpPr>
              <p:spPr bwMode="auto">
                <a:xfrm>
                  <a:off x="6072013" y="5882004"/>
                  <a:ext cx="156152" cy="156159"/>
                </a:xfrm>
                <a:prstGeom prst="rect">
                  <a:avLst/>
                </a:prstGeom>
                <a:grpFill/>
                <a:ln w="12700" cap="flat" cmpd="sng" algn="ctr">
                  <a:solidFill>
                    <a:schemeClr val="bg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  <a:spAutoFit/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50000"/>
                    </a:spcBef>
                    <a:spcAft>
                      <a:spcPct val="0"/>
                    </a:spcAft>
                    <a:buClrTx/>
                    <a:buSzPct val="130000"/>
                    <a:buFontTx/>
                    <a:buNone/>
                    <a:tabLst/>
                  </a:pPr>
                  <a:endParaRPr kumimoji="0" lang="en-US" sz="2400" b="0" i="1" u="none" strike="noStrike" cap="none" normalizeH="0" baseline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charset="0"/>
                  </a:endParaRPr>
                </a:p>
              </p:txBody>
            </p:sp>
            <p:sp>
              <p:nvSpPr>
                <p:cNvPr id="264" name="Rectangle 263"/>
                <p:cNvSpPr/>
                <p:nvPr/>
              </p:nvSpPr>
              <p:spPr bwMode="auto">
                <a:xfrm>
                  <a:off x="6224413" y="5882004"/>
                  <a:ext cx="156152" cy="156159"/>
                </a:xfrm>
                <a:prstGeom prst="rect">
                  <a:avLst/>
                </a:prstGeom>
                <a:grpFill/>
                <a:ln w="12700" cap="flat" cmpd="sng" algn="ctr">
                  <a:solidFill>
                    <a:schemeClr val="bg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  <a:spAutoFit/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50000"/>
                    </a:spcBef>
                    <a:spcAft>
                      <a:spcPct val="0"/>
                    </a:spcAft>
                    <a:buClrTx/>
                    <a:buSzPct val="130000"/>
                    <a:buFontTx/>
                    <a:buNone/>
                    <a:tabLst/>
                  </a:pPr>
                  <a:endParaRPr kumimoji="0" lang="en-US" sz="2400" b="0" i="1" u="none" strike="noStrike" cap="none" normalizeH="0" baseline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charset="0"/>
                  </a:endParaRPr>
                </a:p>
              </p:txBody>
            </p:sp>
            <p:sp>
              <p:nvSpPr>
                <p:cNvPr id="265" name="Rectangle 264"/>
                <p:cNvSpPr/>
                <p:nvPr/>
              </p:nvSpPr>
              <p:spPr bwMode="auto">
                <a:xfrm>
                  <a:off x="6376813" y="5882004"/>
                  <a:ext cx="156152" cy="156159"/>
                </a:xfrm>
                <a:prstGeom prst="rect">
                  <a:avLst/>
                </a:prstGeom>
                <a:grpFill/>
                <a:ln w="12700" cap="flat" cmpd="sng" algn="ctr">
                  <a:solidFill>
                    <a:schemeClr val="bg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  <a:spAutoFit/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50000"/>
                    </a:spcBef>
                    <a:spcAft>
                      <a:spcPct val="0"/>
                    </a:spcAft>
                    <a:buClrTx/>
                    <a:buSzPct val="130000"/>
                    <a:buFontTx/>
                    <a:buNone/>
                    <a:tabLst/>
                  </a:pPr>
                  <a:endParaRPr kumimoji="0" lang="en-US" sz="2400" b="0" i="1" u="none" strike="noStrike" cap="none" normalizeH="0" baseline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charset="0"/>
                  </a:endParaRPr>
                </a:p>
              </p:txBody>
            </p:sp>
          </p:grpSp>
          <p:grpSp>
            <p:nvGrpSpPr>
              <p:cNvPr id="255" name="Group 254"/>
              <p:cNvGrpSpPr/>
              <p:nvPr/>
            </p:nvGrpSpPr>
            <p:grpSpPr>
              <a:xfrm>
                <a:off x="5767213" y="6339204"/>
                <a:ext cx="765752" cy="156159"/>
                <a:chOff x="5767213" y="5882004"/>
                <a:chExt cx="765752" cy="156159"/>
              </a:xfrm>
              <a:grpFill/>
            </p:grpSpPr>
            <p:sp>
              <p:nvSpPr>
                <p:cNvPr id="256" name="Rectangle 255"/>
                <p:cNvSpPr/>
                <p:nvPr/>
              </p:nvSpPr>
              <p:spPr bwMode="auto">
                <a:xfrm>
                  <a:off x="5767213" y="5882004"/>
                  <a:ext cx="156152" cy="156159"/>
                </a:xfrm>
                <a:prstGeom prst="rect">
                  <a:avLst/>
                </a:prstGeom>
                <a:grpFill/>
                <a:ln w="12700" cap="flat" cmpd="sng" algn="ctr">
                  <a:solidFill>
                    <a:schemeClr val="bg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  <a:spAutoFit/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50000"/>
                    </a:spcBef>
                    <a:spcAft>
                      <a:spcPct val="0"/>
                    </a:spcAft>
                    <a:buClrTx/>
                    <a:buSzPct val="130000"/>
                    <a:buFontTx/>
                    <a:buNone/>
                    <a:tabLst/>
                  </a:pPr>
                  <a:endParaRPr kumimoji="0" lang="en-US" sz="2400" b="0" i="1" u="none" strike="noStrike" cap="none" normalizeH="0" baseline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charset="0"/>
                  </a:endParaRPr>
                </a:p>
              </p:txBody>
            </p:sp>
            <p:sp>
              <p:nvSpPr>
                <p:cNvPr id="257" name="Rectangle 256"/>
                <p:cNvSpPr/>
                <p:nvPr/>
              </p:nvSpPr>
              <p:spPr bwMode="auto">
                <a:xfrm>
                  <a:off x="5919613" y="5882004"/>
                  <a:ext cx="156152" cy="156159"/>
                </a:xfrm>
                <a:prstGeom prst="rect">
                  <a:avLst/>
                </a:prstGeom>
                <a:grpFill/>
                <a:ln w="12700" cap="flat" cmpd="sng" algn="ctr">
                  <a:solidFill>
                    <a:schemeClr val="bg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  <a:spAutoFit/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50000"/>
                    </a:spcBef>
                    <a:spcAft>
                      <a:spcPct val="0"/>
                    </a:spcAft>
                    <a:buClrTx/>
                    <a:buSzPct val="130000"/>
                    <a:buFontTx/>
                    <a:buNone/>
                    <a:tabLst/>
                  </a:pPr>
                  <a:endParaRPr kumimoji="0" lang="en-US" sz="2400" b="0" i="1" u="none" strike="noStrike" cap="none" normalizeH="0" baseline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charset="0"/>
                  </a:endParaRPr>
                </a:p>
              </p:txBody>
            </p:sp>
            <p:sp>
              <p:nvSpPr>
                <p:cNvPr id="258" name="Rectangle 257"/>
                <p:cNvSpPr/>
                <p:nvPr/>
              </p:nvSpPr>
              <p:spPr bwMode="auto">
                <a:xfrm>
                  <a:off x="6072013" y="5882004"/>
                  <a:ext cx="156152" cy="156159"/>
                </a:xfrm>
                <a:prstGeom prst="rect">
                  <a:avLst/>
                </a:prstGeom>
                <a:grpFill/>
                <a:ln w="12700" cap="flat" cmpd="sng" algn="ctr">
                  <a:solidFill>
                    <a:schemeClr val="bg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  <a:spAutoFit/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50000"/>
                    </a:spcBef>
                    <a:spcAft>
                      <a:spcPct val="0"/>
                    </a:spcAft>
                    <a:buClrTx/>
                    <a:buSzPct val="130000"/>
                    <a:buFontTx/>
                    <a:buNone/>
                    <a:tabLst/>
                  </a:pPr>
                  <a:endParaRPr kumimoji="0" lang="en-US" sz="2400" b="0" i="1" u="none" strike="noStrike" cap="none" normalizeH="0" baseline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charset="0"/>
                  </a:endParaRPr>
                </a:p>
              </p:txBody>
            </p:sp>
            <p:sp>
              <p:nvSpPr>
                <p:cNvPr id="259" name="Rectangle 258"/>
                <p:cNvSpPr/>
                <p:nvPr/>
              </p:nvSpPr>
              <p:spPr bwMode="auto">
                <a:xfrm>
                  <a:off x="6224413" y="5882004"/>
                  <a:ext cx="156152" cy="156159"/>
                </a:xfrm>
                <a:prstGeom prst="rect">
                  <a:avLst/>
                </a:prstGeom>
                <a:grpFill/>
                <a:ln w="12700" cap="flat" cmpd="sng" algn="ctr">
                  <a:solidFill>
                    <a:schemeClr val="bg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  <a:spAutoFit/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50000"/>
                    </a:spcBef>
                    <a:spcAft>
                      <a:spcPct val="0"/>
                    </a:spcAft>
                    <a:buClrTx/>
                    <a:buSzPct val="130000"/>
                    <a:buFontTx/>
                    <a:buNone/>
                    <a:tabLst/>
                  </a:pPr>
                  <a:endParaRPr kumimoji="0" lang="en-US" sz="2400" b="0" i="1" u="none" strike="noStrike" cap="none" normalizeH="0" baseline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charset="0"/>
                  </a:endParaRPr>
                </a:p>
              </p:txBody>
            </p:sp>
            <p:sp>
              <p:nvSpPr>
                <p:cNvPr id="260" name="Rectangle 259"/>
                <p:cNvSpPr/>
                <p:nvPr/>
              </p:nvSpPr>
              <p:spPr bwMode="auto">
                <a:xfrm>
                  <a:off x="6376813" y="5882004"/>
                  <a:ext cx="156152" cy="156159"/>
                </a:xfrm>
                <a:prstGeom prst="rect">
                  <a:avLst/>
                </a:prstGeom>
                <a:grpFill/>
                <a:ln w="12700" cap="flat" cmpd="sng" algn="ctr">
                  <a:solidFill>
                    <a:schemeClr val="bg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  <a:spAutoFit/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50000"/>
                    </a:spcBef>
                    <a:spcAft>
                      <a:spcPct val="0"/>
                    </a:spcAft>
                    <a:buClrTx/>
                    <a:buSzPct val="130000"/>
                    <a:buFontTx/>
                    <a:buNone/>
                    <a:tabLst/>
                  </a:pPr>
                  <a:endParaRPr kumimoji="0" lang="en-US" sz="2400" b="0" i="1" u="none" strike="noStrike" cap="none" normalizeH="0" baseline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charset="0"/>
                  </a:endParaRPr>
                </a:p>
              </p:txBody>
            </p:sp>
          </p:grpSp>
        </p:grpSp>
      </p:grpSp>
      <p:sp>
        <p:nvSpPr>
          <p:cNvPr id="301" name="Bent Arrow 300"/>
          <p:cNvSpPr/>
          <p:nvPr/>
        </p:nvSpPr>
        <p:spPr bwMode="auto">
          <a:xfrm>
            <a:off x="749530" y="1894733"/>
            <a:ext cx="759939" cy="1020241"/>
          </a:xfrm>
          <a:prstGeom prst="bentArrow">
            <a:avLst>
              <a:gd name="adj1" fmla="val 20891"/>
              <a:gd name="adj2" fmla="val 25000"/>
              <a:gd name="adj3" fmla="val 25000"/>
              <a:gd name="adj4" fmla="val 43750"/>
            </a:avLst>
          </a:prstGeom>
          <a:solidFill>
            <a:schemeClr val="bg2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US" sz="2400" b="0" i="1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303" name="Bent Arrow 302"/>
          <p:cNvSpPr/>
          <p:nvPr/>
        </p:nvSpPr>
        <p:spPr bwMode="auto">
          <a:xfrm flipH="1">
            <a:off x="1276696" y="3754476"/>
            <a:ext cx="628358" cy="1020241"/>
          </a:xfrm>
          <a:prstGeom prst="bentArrow">
            <a:avLst>
              <a:gd name="adj1" fmla="val 24204"/>
              <a:gd name="adj2" fmla="val 25000"/>
              <a:gd name="adj3" fmla="val 25000"/>
              <a:gd name="adj4" fmla="val 43750"/>
            </a:avLst>
          </a:prstGeom>
          <a:solidFill>
            <a:schemeClr val="bg2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US" sz="2400" b="0" i="1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</p:cSld>
  <p:clrMapOvr>
    <a:masterClrMapping/>
  </p:clrMapOvr>
  <p:transition xmlns:p14="http://schemas.microsoft.com/office/powerpoint/2010/main">
    <p:wipe dir="r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4"/>
          <p:cNvSpPr>
            <a:spLocks noGrp="1" noChangeArrowheads="1"/>
          </p:cNvSpPr>
          <p:nvPr>
            <p:ph type="title"/>
          </p:nvPr>
        </p:nvSpPr>
        <p:spPr>
          <a:xfrm>
            <a:off x="301625" y="98425"/>
            <a:ext cx="7331075" cy="444994"/>
          </a:xfrm>
        </p:spPr>
        <p:txBody>
          <a:bodyPr/>
          <a:lstStyle/>
          <a:p>
            <a:pPr eaLnBrk="1" hangingPunct="1"/>
            <a:r>
              <a:rPr lang="en-US"/>
              <a:t>Encrypted Data Paths</a:t>
            </a:r>
          </a:p>
        </p:txBody>
      </p:sp>
      <p:sp>
        <p:nvSpPr>
          <p:cNvPr id="52227" name="AutoShape 5"/>
          <p:cNvSpPr>
            <a:spLocks noChangeArrowheads="1"/>
          </p:cNvSpPr>
          <p:nvPr/>
        </p:nvSpPr>
        <p:spPr bwMode="auto">
          <a:xfrm>
            <a:off x="3048000" y="5165725"/>
            <a:ext cx="1219200" cy="549275"/>
          </a:xfrm>
          <a:prstGeom prst="flowChartMagneticDisk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r>
              <a:rPr lang="en-US" sz="1800">
                <a:solidFill>
                  <a:schemeClr val="bg1"/>
                </a:solidFill>
              </a:rPr>
              <a:t>table</a:t>
            </a:r>
          </a:p>
        </p:txBody>
      </p:sp>
      <p:sp>
        <p:nvSpPr>
          <p:cNvPr id="52228" name="AutoShape 6"/>
          <p:cNvSpPr>
            <a:spLocks noChangeArrowheads="1"/>
          </p:cNvSpPr>
          <p:nvPr/>
        </p:nvSpPr>
        <p:spPr bwMode="auto">
          <a:xfrm>
            <a:off x="5410200" y="5181600"/>
            <a:ext cx="1066800" cy="533400"/>
          </a:xfrm>
          <a:prstGeom prst="flowChartMagneticDisk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r>
              <a:rPr lang="en-US" sz="1800">
                <a:solidFill>
                  <a:schemeClr val="bg1"/>
                </a:solidFill>
              </a:rPr>
              <a:t>index</a:t>
            </a:r>
          </a:p>
        </p:txBody>
      </p:sp>
      <p:sp>
        <p:nvSpPr>
          <p:cNvPr id="52229" name="AutoShape 7"/>
          <p:cNvSpPr>
            <a:spLocks noChangeArrowheads="1"/>
          </p:cNvSpPr>
          <p:nvPr/>
        </p:nvSpPr>
        <p:spPr bwMode="auto">
          <a:xfrm>
            <a:off x="4343400" y="5165725"/>
            <a:ext cx="990600" cy="549275"/>
          </a:xfrm>
          <a:prstGeom prst="flowChartMagneticDisk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r>
              <a:rPr lang="en-US" sz="1800">
                <a:solidFill>
                  <a:schemeClr val="bg1"/>
                </a:solidFill>
              </a:rPr>
              <a:t>audit</a:t>
            </a:r>
          </a:p>
        </p:txBody>
      </p:sp>
      <p:sp>
        <p:nvSpPr>
          <p:cNvPr id="52230" name="AutoShape 8"/>
          <p:cNvSpPr>
            <a:spLocks noChangeArrowheads="1"/>
          </p:cNvSpPr>
          <p:nvPr/>
        </p:nvSpPr>
        <p:spPr bwMode="auto">
          <a:xfrm>
            <a:off x="6553200" y="5181600"/>
            <a:ext cx="990600" cy="533400"/>
          </a:xfrm>
          <a:prstGeom prst="flowChartMagneticDisk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r>
              <a:rPr lang="en-US" sz="1800">
                <a:solidFill>
                  <a:schemeClr val="bg1"/>
                </a:solidFill>
              </a:rPr>
              <a:t>AI</a:t>
            </a:r>
          </a:p>
        </p:txBody>
      </p:sp>
      <p:sp>
        <p:nvSpPr>
          <p:cNvPr id="52231" name="AutoShape 9"/>
          <p:cNvSpPr>
            <a:spLocks noChangeArrowheads="1"/>
          </p:cNvSpPr>
          <p:nvPr/>
        </p:nvSpPr>
        <p:spPr bwMode="auto">
          <a:xfrm>
            <a:off x="7696200" y="5165725"/>
            <a:ext cx="914400" cy="549275"/>
          </a:xfrm>
          <a:prstGeom prst="flowChartMagneticDisk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r>
              <a:rPr lang="en-US" sz="1800">
                <a:solidFill>
                  <a:schemeClr val="bg1"/>
                </a:solidFill>
              </a:rPr>
              <a:t>BI</a:t>
            </a:r>
          </a:p>
        </p:txBody>
      </p:sp>
      <p:sp>
        <p:nvSpPr>
          <p:cNvPr id="52232" name="Rectangle 10"/>
          <p:cNvSpPr>
            <a:spLocks noChangeArrowheads="1"/>
          </p:cNvSpPr>
          <p:nvPr/>
        </p:nvSpPr>
        <p:spPr bwMode="auto">
          <a:xfrm>
            <a:off x="457200" y="4008438"/>
            <a:ext cx="8305800" cy="1004887"/>
          </a:xfrm>
          <a:prstGeom prst="rect">
            <a:avLst/>
          </a:prstGeom>
          <a:solidFill>
            <a:schemeClr val="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Ctr="1">
            <a:prstTxWarp prst="textNoShape">
              <a:avLst/>
            </a:prstTxWarp>
          </a:bodyPr>
          <a:lstStyle/>
          <a:p>
            <a:r>
              <a:rPr lang="en-US" sz="1800" b="0">
                <a:solidFill>
                  <a:schemeClr val="bg1"/>
                </a:solidFill>
              </a:rPr>
              <a:t>                  Database Manager</a:t>
            </a:r>
          </a:p>
        </p:txBody>
      </p:sp>
      <p:sp>
        <p:nvSpPr>
          <p:cNvPr id="52233" name="Rectangle 11"/>
          <p:cNvSpPr>
            <a:spLocks noChangeArrowheads="1"/>
          </p:cNvSpPr>
          <p:nvPr/>
        </p:nvSpPr>
        <p:spPr bwMode="auto">
          <a:xfrm>
            <a:off x="457200" y="3565525"/>
            <a:ext cx="8305800" cy="403225"/>
          </a:xfrm>
          <a:prstGeom prst="rect">
            <a:avLst/>
          </a:prstGeom>
          <a:solidFill>
            <a:schemeClr val="tx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r>
              <a:rPr lang="en-US" sz="1800" b="0">
                <a:solidFill>
                  <a:schemeClr val="bg1"/>
                </a:solidFill>
              </a:rPr>
              <a:t>                   Shared Memory</a:t>
            </a:r>
          </a:p>
        </p:txBody>
      </p:sp>
      <p:sp>
        <p:nvSpPr>
          <p:cNvPr id="52234" name="Rectangle 13"/>
          <p:cNvSpPr>
            <a:spLocks noChangeArrowheads="1"/>
          </p:cNvSpPr>
          <p:nvPr/>
        </p:nvSpPr>
        <p:spPr bwMode="auto">
          <a:xfrm>
            <a:off x="644525" y="4560888"/>
            <a:ext cx="7889875" cy="376237"/>
          </a:xfrm>
          <a:prstGeom prst="rect">
            <a:avLst/>
          </a:prstGeom>
          <a:noFill/>
          <a:ln w="28575" cap="flat" cmpd="sng" algn="ctr">
            <a:solidFill>
              <a:srgbClr val="005F97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anchor="ctr">
            <a:prstTxWarp prst="textNoShape">
              <a:avLst/>
            </a:prstTxWarp>
            <a:spAutoFit/>
          </a:bodyPr>
          <a:lstStyle/>
          <a:p>
            <a:r>
              <a:rPr lang="en-US" sz="1800">
                <a:solidFill>
                  <a:schemeClr val="bg1"/>
                </a:solidFill>
              </a:rPr>
              <a:t>Block I/O manager (disk read / write)</a:t>
            </a:r>
          </a:p>
        </p:txBody>
      </p:sp>
      <p:sp>
        <p:nvSpPr>
          <p:cNvPr id="52235" name="AutoShape 14"/>
          <p:cNvSpPr>
            <a:spLocks noChangeArrowheads="1"/>
          </p:cNvSpPr>
          <p:nvPr/>
        </p:nvSpPr>
        <p:spPr bwMode="auto">
          <a:xfrm>
            <a:off x="1219200" y="2727325"/>
            <a:ext cx="1981200" cy="685800"/>
          </a:xfrm>
          <a:prstGeom prst="flowChartProcess">
            <a:avLst/>
          </a:prstGeom>
          <a:solidFill>
            <a:schemeClr val="bg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Ctr="1">
            <a:prstTxWarp prst="textNoShape">
              <a:avLst/>
            </a:prstTxWarp>
          </a:bodyPr>
          <a:lstStyle/>
          <a:p>
            <a:r>
              <a:rPr lang="en-US" sz="1800" b="0">
                <a:ln>
                  <a:solidFill>
                    <a:srgbClr val="005F97"/>
                  </a:solidFill>
                </a:ln>
                <a:solidFill>
                  <a:srgbClr val="00304B"/>
                </a:solidFill>
              </a:rPr>
              <a:t>4GL runtime &amp;</a:t>
            </a:r>
            <a:br>
              <a:rPr lang="en-US" sz="1800" b="0">
                <a:ln>
                  <a:solidFill>
                    <a:srgbClr val="005F97"/>
                  </a:solidFill>
                </a:ln>
                <a:solidFill>
                  <a:srgbClr val="00304B"/>
                </a:solidFill>
              </a:rPr>
            </a:br>
            <a:r>
              <a:rPr lang="en-US" sz="1800" b="0">
                <a:ln>
                  <a:solidFill>
                    <a:srgbClr val="005F97"/>
                  </a:solidFill>
                </a:ln>
                <a:solidFill>
                  <a:srgbClr val="00304B"/>
                </a:solidFill>
              </a:rPr>
              <a:t>SQL Server</a:t>
            </a:r>
          </a:p>
        </p:txBody>
      </p:sp>
      <p:sp>
        <p:nvSpPr>
          <p:cNvPr id="52236" name="AutoShape 15"/>
          <p:cNvSpPr>
            <a:spLocks noChangeArrowheads="1"/>
          </p:cNvSpPr>
          <p:nvPr/>
        </p:nvSpPr>
        <p:spPr bwMode="auto">
          <a:xfrm rot="-5400000">
            <a:off x="1828800" y="1127125"/>
            <a:ext cx="838200" cy="1143000"/>
          </a:xfrm>
          <a:prstGeom prst="flowChartMagneticDrum">
            <a:avLst/>
          </a:prstGeom>
          <a:solidFill>
            <a:schemeClr val="accent2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vert="eaVert" wrap="none" anchor="ctr">
            <a:prstTxWarp prst="textNoShape">
              <a:avLst/>
            </a:prstTxWarp>
          </a:bodyPr>
          <a:lstStyle/>
          <a:p>
            <a:r>
              <a:rPr lang="en-US" sz="1800" b="0">
                <a:solidFill>
                  <a:schemeClr val="bg1"/>
                </a:solidFill>
              </a:rPr>
              <a:t>Temp OS</a:t>
            </a:r>
            <a:br>
              <a:rPr lang="en-US" sz="1800" b="0">
                <a:solidFill>
                  <a:schemeClr val="bg1"/>
                </a:solidFill>
              </a:rPr>
            </a:br>
            <a:r>
              <a:rPr lang="en-US" sz="1800" b="0">
                <a:solidFill>
                  <a:schemeClr val="bg1"/>
                </a:solidFill>
              </a:rPr>
              <a:t>file cache</a:t>
            </a:r>
          </a:p>
        </p:txBody>
      </p:sp>
      <p:sp>
        <p:nvSpPr>
          <p:cNvPr id="52237" name="AutoShape 16"/>
          <p:cNvSpPr>
            <a:spLocks noChangeArrowheads="1"/>
          </p:cNvSpPr>
          <p:nvPr/>
        </p:nvSpPr>
        <p:spPr bwMode="auto">
          <a:xfrm>
            <a:off x="3733800" y="1012825"/>
            <a:ext cx="1981200" cy="685800"/>
          </a:xfrm>
          <a:prstGeom prst="flowChartProcess">
            <a:avLst/>
          </a:prstGeom>
          <a:solidFill>
            <a:schemeClr val="bg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Ctr="1">
            <a:prstTxWarp prst="textNoShape">
              <a:avLst/>
            </a:prstTxWarp>
          </a:bodyPr>
          <a:lstStyle/>
          <a:p>
            <a:r>
              <a:rPr lang="en-US" sz="1800" b="0">
                <a:ln>
                  <a:solidFill>
                    <a:srgbClr val="005F97"/>
                  </a:solidFill>
                </a:ln>
                <a:solidFill>
                  <a:srgbClr val="00304B"/>
                </a:solidFill>
              </a:rPr>
              <a:t>4GL runtime</a:t>
            </a:r>
          </a:p>
        </p:txBody>
      </p:sp>
      <p:sp>
        <p:nvSpPr>
          <p:cNvPr id="52238" name="Rectangle 17"/>
          <p:cNvSpPr>
            <a:spLocks noChangeArrowheads="1"/>
          </p:cNvSpPr>
          <p:nvPr/>
        </p:nvSpPr>
        <p:spPr bwMode="auto">
          <a:xfrm>
            <a:off x="4195763" y="1393825"/>
            <a:ext cx="1057275" cy="314325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anchor="ctr">
            <a:prstTxWarp prst="textNoShape">
              <a:avLst/>
            </a:prstTxWarp>
            <a:spAutoFit/>
          </a:bodyPr>
          <a:lstStyle/>
          <a:p>
            <a:r>
              <a:rPr lang="en-US" sz="1400">
                <a:solidFill>
                  <a:schemeClr val="bg1"/>
                </a:solidFill>
              </a:rPr>
              <a:t>nc layer</a:t>
            </a:r>
          </a:p>
        </p:txBody>
      </p:sp>
      <p:sp>
        <p:nvSpPr>
          <p:cNvPr id="52239" name="Text Box 18"/>
          <p:cNvSpPr txBox="1">
            <a:spLocks noChangeArrowheads="1"/>
          </p:cNvSpPr>
          <p:nvPr/>
        </p:nvSpPr>
        <p:spPr bwMode="auto">
          <a:xfrm>
            <a:off x="3733800" y="2651125"/>
            <a:ext cx="1981200" cy="762000"/>
          </a:xfrm>
          <a:prstGeom prst="rect">
            <a:avLst/>
          </a:prstGeom>
          <a:solidFill>
            <a:srgbClr val="008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anchor="b">
            <a:prstTxWarp prst="textNoShape">
              <a:avLst/>
            </a:prstTxWarp>
          </a:bodyPr>
          <a:lstStyle/>
          <a:p>
            <a:pPr>
              <a:spcBef>
                <a:spcPct val="50000"/>
              </a:spcBef>
            </a:pPr>
            <a:r>
              <a:rPr lang="en-US" sz="1800">
                <a:solidFill>
                  <a:srgbClr val="00304B"/>
                </a:solidFill>
              </a:rPr>
              <a:t>_mprosrv</a:t>
            </a:r>
          </a:p>
        </p:txBody>
      </p:sp>
      <p:sp>
        <p:nvSpPr>
          <p:cNvPr id="52240" name="Rectangle 19"/>
          <p:cNvSpPr>
            <a:spLocks noChangeArrowheads="1"/>
          </p:cNvSpPr>
          <p:nvPr/>
        </p:nvSpPr>
        <p:spPr bwMode="auto">
          <a:xfrm>
            <a:off x="4200525" y="2641600"/>
            <a:ext cx="1057275" cy="314325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anchor="ctr">
            <a:prstTxWarp prst="textNoShape">
              <a:avLst/>
            </a:prstTxWarp>
            <a:spAutoFit/>
          </a:bodyPr>
          <a:lstStyle/>
          <a:p>
            <a:r>
              <a:rPr lang="en-US" sz="1400">
                <a:solidFill>
                  <a:schemeClr val="bg1"/>
                </a:solidFill>
              </a:rPr>
              <a:t>ns layer</a:t>
            </a:r>
          </a:p>
        </p:txBody>
      </p:sp>
      <p:sp>
        <p:nvSpPr>
          <p:cNvPr id="52241" name="AutoShape 20" descr="70%"/>
          <p:cNvSpPr>
            <a:spLocks noChangeArrowheads="1"/>
          </p:cNvSpPr>
          <p:nvPr/>
        </p:nvSpPr>
        <p:spPr bwMode="auto">
          <a:xfrm rot="5400000">
            <a:off x="3543300" y="4991100"/>
            <a:ext cx="304800" cy="228600"/>
          </a:xfrm>
          <a:prstGeom prst="rightArrow">
            <a:avLst>
              <a:gd name="adj1" fmla="val 50000"/>
              <a:gd name="adj2" fmla="val 33333"/>
            </a:avLst>
          </a:prstGeom>
          <a:solidFill>
            <a:srgbClr val="FF0000"/>
          </a:solidFill>
          <a:ln w="9525">
            <a:noFill/>
            <a:miter lim="800000"/>
            <a:headEnd/>
            <a:tailEnd/>
          </a:ln>
        </p:spPr>
        <p:txBody>
          <a:bodyPr anchor="ctr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52242" name="AutoShape 21" descr="70%"/>
          <p:cNvSpPr>
            <a:spLocks noChangeArrowheads="1"/>
          </p:cNvSpPr>
          <p:nvPr/>
        </p:nvSpPr>
        <p:spPr bwMode="auto">
          <a:xfrm rot="5400000">
            <a:off x="4588668" y="4996657"/>
            <a:ext cx="347663" cy="228600"/>
          </a:xfrm>
          <a:prstGeom prst="rightArrow">
            <a:avLst>
              <a:gd name="adj1" fmla="val 50000"/>
              <a:gd name="adj2" fmla="val 38021"/>
            </a:avLst>
          </a:prstGeom>
          <a:solidFill>
            <a:srgbClr val="FF0000"/>
          </a:solidFill>
          <a:ln w="9525">
            <a:noFill/>
            <a:miter lim="800000"/>
            <a:headEnd/>
            <a:tailEnd/>
          </a:ln>
        </p:spPr>
        <p:txBody>
          <a:bodyPr anchor="ctr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52243" name="AutoShape 22" descr="70%"/>
          <p:cNvSpPr>
            <a:spLocks noChangeArrowheads="1"/>
          </p:cNvSpPr>
          <p:nvPr/>
        </p:nvSpPr>
        <p:spPr bwMode="auto">
          <a:xfrm rot="5400000">
            <a:off x="5829300" y="4975225"/>
            <a:ext cx="304800" cy="228600"/>
          </a:xfrm>
          <a:prstGeom prst="rightArrow">
            <a:avLst>
              <a:gd name="adj1" fmla="val 50000"/>
              <a:gd name="adj2" fmla="val 33333"/>
            </a:avLst>
          </a:prstGeom>
          <a:solidFill>
            <a:srgbClr val="FF0000"/>
          </a:solidFill>
          <a:ln w="9525">
            <a:noFill/>
            <a:miter lim="800000"/>
            <a:headEnd/>
            <a:tailEnd/>
          </a:ln>
        </p:spPr>
        <p:txBody>
          <a:bodyPr anchor="ctr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52244" name="AutoShape 23" descr="70%"/>
          <p:cNvSpPr>
            <a:spLocks noChangeArrowheads="1"/>
          </p:cNvSpPr>
          <p:nvPr/>
        </p:nvSpPr>
        <p:spPr bwMode="auto">
          <a:xfrm rot="5400000">
            <a:off x="6896100" y="4975225"/>
            <a:ext cx="304800" cy="228600"/>
          </a:xfrm>
          <a:prstGeom prst="rightArrow">
            <a:avLst>
              <a:gd name="adj1" fmla="val 50000"/>
              <a:gd name="adj2" fmla="val 33333"/>
            </a:avLst>
          </a:prstGeom>
          <a:solidFill>
            <a:srgbClr val="FF0000"/>
          </a:solidFill>
          <a:ln w="9525">
            <a:noFill/>
            <a:miter lim="800000"/>
            <a:headEnd/>
            <a:tailEnd/>
          </a:ln>
        </p:spPr>
        <p:txBody>
          <a:bodyPr anchor="ctr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52245" name="AutoShape 24" descr="70%"/>
          <p:cNvSpPr>
            <a:spLocks noChangeArrowheads="1"/>
          </p:cNvSpPr>
          <p:nvPr/>
        </p:nvSpPr>
        <p:spPr bwMode="auto">
          <a:xfrm rot="5400000">
            <a:off x="7962900" y="4975225"/>
            <a:ext cx="304800" cy="228600"/>
          </a:xfrm>
          <a:prstGeom prst="rightArrow">
            <a:avLst>
              <a:gd name="adj1" fmla="val 50000"/>
              <a:gd name="adj2" fmla="val 33333"/>
            </a:avLst>
          </a:prstGeom>
          <a:solidFill>
            <a:srgbClr val="FF0000"/>
          </a:solidFill>
          <a:ln w="9525">
            <a:noFill/>
            <a:miter lim="800000"/>
            <a:headEnd/>
            <a:tailEnd/>
          </a:ln>
        </p:spPr>
        <p:txBody>
          <a:bodyPr anchor="ctr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52246" name="AutoShape 25" descr="60%"/>
          <p:cNvSpPr>
            <a:spLocks noChangeArrowheads="1"/>
          </p:cNvSpPr>
          <p:nvPr/>
        </p:nvSpPr>
        <p:spPr bwMode="auto">
          <a:xfrm rot="5400000" flipH="1" flipV="1">
            <a:off x="3429000" y="3870325"/>
            <a:ext cx="1143000" cy="228600"/>
          </a:xfrm>
          <a:prstGeom prst="rightArrow">
            <a:avLst>
              <a:gd name="adj1" fmla="val 50000"/>
              <a:gd name="adj2" fmla="val 125000"/>
            </a:avLst>
          </a:prstGeom>
          <a:pattFill prst="pct60">
            <a:fgClr>
              <a:schemeClr val="accent2"/>
            </a:fgClr>
            <a:bgClr>
              <a:schemeClr val="bg1"/>
            </a:bgClr>
          </a:pattFill>
          <a:ln w="9525">
            <a:noFill/>
            <a:miter lim="800000"/>
            <a:headEnd/>
            <a:tailEnd/>
          </a:ln>
        </p:spPr>
        <p:txBody>
          <a:bodyPr anchor="ctr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52247" name="AutoShape 26" descr="60%"/>
          <p:cNvSpPr>
            <a:spLocks noChangeArrowheads="1"/>
          </p:cNvSpPr>
          <p:nvPr/>
        </p:nvSpPr>
        <p:spPr bwMode="auto">
          <a:xfrm rot="5400000" flipH="1" flipV="1">
            <a:off x="1447800" y="3870325"/>
            <a:ext cx="1143000" cy="228600"/>
          </a:xfrm>
          <a:prstGeom prst="rightArrow">
            <a:avLst>
              <a:gd name="adj1" fmla="val 50000"/>
              <a:gd name="adj2" fmla="val 125000"/>
            </a:avLst>
          </a:prstGeom>
          <a:pattFill prst="pct60">
            <a:fgClr>
              <a:schemeClr val="accent2"/>
            </a:fgClr>
            <a:bgClr>
              <a:schemeClr val="bg1"/>
            </a:bgClr>
          </a:pattFill>
          <a:ln w="9525">
            <a:noFill/>
            <a:miter lim="800000"/>
            <a:headEnd/>
            <a:tailEnd/>
          </a:ln>
        </p:spPr>
        <p:txBody>
          <a:bodyPr anchor="ctr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52248" name="AutoShape 27" descr="Small checker board"/>
          <p:cNvSpPr>
            <a:spLocks noChangeArrowheads="1"/>
          </p:cNvSpPr>
          <p:nvPr/>
        </p:nvSpPr>
        <p:spPr bwMode="auto">
          <a:xfrm rot="5400000" flipH="1" flipV="1">
            <a:off x="1866900" y="2308225"/>
            <a:ext cx="609600" cy="228600"/>
          </a:xfrm>
          <a:prstGeom prst="rightArrow">
            <a:avLst>
              <a:gd name="adj1" fmla="val 50000"/>
              <a:gd name="adj2" fmla="val 66667"/>
            </a:avLst>
          </a:prstGeom>
          <a:pattFill prst="smCheck">
            <a:fgClr>
              <a:srgbClr val="0066FF"/>
            </a:fgClr>
            <a:bgClr>
              <a:schemeClr val="bg1"/>
            </a:bgClr>
          </a:pattFill>
          <a:ln w="9525">
            <a:noFill/>
            <a:miter lim="800000"/>
            <a:headEnd/>
            <a:tailEnd/>
          </a:ln>
        </p:spPr>
        <p:txBody>
          <a:bodyPr anchor="ctr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52249" name="AutoShape 28" descr="Small checker board"/>
          <p:cNvSpPr>
            <a:spLocks noChangeArrowheads="1"/>
          </p:cNvSpPr>
          <p:nvPr/>
        </p:nvSpPr>
        <p:spPr bwMode="auto">
          <a:xfrm flipH="1" flipV="1">
            <a:off x="2819400" y="1508125"/>
            <a:ext cx="914400" cy="228600"/>
          </a:xfrm>
          <a:prstGeom prst="rightArrow">
            <a:avLst>
              <a:gd name="adj1" fmla="val 50000"/>
              <a:gd name="adj2" fmla="val 100000"/>
            </a:avLst>
          </a:prstGeom>
          <a:pattFill prst="smCheck">
            <a:fgClr>
              <a:srgbClr val="0066FF"/>
            </a:fgClr>
            <a:bgClr>
              <a:schemeClr val="bg1"/>
            </a:bgClr>
          </a:pattFill>
          <a:ln w="9525">
            <a:noFill/>
            <a:miter lim="800000"/>
            <a:headEnd/>
            <a:tailEnd/>
          </a:ln>
        </p:spPr>
        <p:txBody>
          <a:bodyPr anchor="ctr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52250" name="Text Box 29"/>
          <p:cNvSpPr txBox="1">
            <a:spLocks noChangeArrowheads="1"/>
          </p:cNvSpPr>
          <p:nvPr/>
        </p:nvSpPr>
        <p:spPr bwMode="auto">
          <a:xfrm>
            <a:off x="5867400" y="2651125"/>
            <a:ext cx="2895600" cy="762000"/>
          </a:xfrm>
          <a:prstGeom prst="rect">
            <a:avLst/>
          </a:prstGeom>
          <a:solidFill>
            <a:srgbClr val="008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anchor="b">
            <a:prstTxWarp prst="textNoShape">
              <a:avLst/>
            </a:prstTxWarp>
          </a:bodyPr>
          <a:lstStyle/>
          <a:p>
            <a:pPr>
              <a:spcBef>
                <a:spcPct val="50000"/>
              </a:spcBef>
            </a:pPr>
            <a:r>
              <a:rPr lang="en-US" sz="1800">
                <a:solidFill>
                  <a:schemeClr val="tx2">
                    <a:lumMod val="50000"/>
                  </a:schemeClr>
                </a:solidFill>
              </a:rPr>
              <a:t>_dbutil</a:t>
            </a:r>
          </a:p>
        </p:txBody>
      </p:sp>
      <p:sp>
        <p:nvSpPr>
          <p:cNvPr id="52251" name="AutoShape 30" descr="60%"/>
          <p:cNvSpPr>
            <a:spLocks noChangeArrowheads="1"/>
          </p:cNvSpPr>
          <p:nvPr/>
        </p:nvSpPr>
        <p:spPr bwMode="auto">
          <a:xfrm rot="5400000" flipH="1" flipV="1">
            <a:off x="5943600" y="3870325"/>
            <a:ext cx="1143000" cy="228600"/>
          </a:xfrm>
          <a:prstGeom prst="rightArrow">
            <a:avLst>
              <a:gd name="adj1" fmla="val 50000"/>
              <a:gd name="adj2" fmla="val 125000"/>
            </a:avLst>
          </a:prstGeom>
          <a:pattFill prst="pct60">
            <a:fgClr>
              <a:schemeClr val="accent2"/>
            </a:fgClr>
            <a:bgClr>
              <a:schemeClr val="bg1"/>
            </a:bgClr>
          </a:pattFill>
          <a:ln w="9525">
            <a:noFill/>
            <a:miter lim="800000"/>
            <a:headEnd/>
            <a:tailEnd/>
          </a:ln>
        </p:spPr>
        <p:txBody>
          <a:bodyPr anchor="ctr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52252" name="AutoShape 31"/>
          <p:cNvSpPr>
            <a:spLocks noChangeArrowheads="1"/>
          </p:cNvSpPr>
          <p:nvPr/>
        </p:nvSpPr>
        <p:spPr bwMode="auto">
          <a:xfrm>
            <a:off x="6477000" y="1736725"/>
            <a:ext cx="762000" cy="457200"/>
          </a:xfrm>
          <a:prstGeom prst="flowChartMagneticDisk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r>
              <a:rPr lang="en-US" sz="1800">
                <a:solidFill>
                  <a:schemeClr val="bg1"/>
                </a:solidFill>
              </a:rPr>
              <a:t>Bckup</a:t>
            </a:r>
          </a:p>
        </p:txBody>
      </p:sp>
      <p:sp>
        <p:nvSpPr>
          <p:cNvPr id="52253" name="AutoShape 32"/>
          <p:cNvSpPr>
            <a:spLocks noChangeArrowheads="1"/>
          </p:cNvSpPr>
          <p:nvPr/>
        </p:nvSpPr>
        <p:spPr bwMode="auto">
          <a:xfrm>
            <a:off x="7315200" y="1736725"/>
            <a:ext cx="762000" cy="457200"/>
          </a:xfrm>
          <a:prstGeom prst="flowChartMagneticDisk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r>
              <a:rPr lang="en-US" sz="1800">
                <a:solidFill>
                  <a:schemeClr val="bg1"/>
                </a:solidFill>
              </a:rPr>
              <a:t>Dump</a:t>
            </a:r>
          </a:p>
        </p:txBody>
      </p:sp>
      <p:sp>
        <p:nvSpPr>
          <p:cNvPr id="52254" name="AutoShape 33"/>
          <p:cNvSpPr>
            <a:spLocks noChangeArrowheads="1"/>
          </p:cNvSpPr>
          <p:nvPr/>
        </p:nvSpPr>
        <p:spPr bwMode="auto">
          <a:xfrm>
            <a:off x="8153400" y="1736725"/>
            <a:ext cx="914400" cy="457200"/>
          </a:xfrm>
          <a:prstGeom prst="flowChartMagneticDisk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r>
              <a:rPr lang="en-US" sz="1800">
                <a:solidFill>
                  <a:schemeClr val="bg1"/>
                </a:solidFill>
              </a:rPr>
              <a:t>Archive</a:t>
            </a:r>
          </a:p>
        </p:txBody>
      </p:sp>
      <p:sp>
        <p:nvSpPr>
          <p:cNvPr id="52255" name="AutoShape 34" descr="70%"/>
          <p:cNvSpPr>
            <a:spLocks noChangeArrowheads="1"/>
          </p:cNvSpPr>
          <p:nvPr/>
        </p:nvSpPr>
        <p:spPr bwMode="auto">
          <a:xfrm rot="16200000" flipV="1">
            <a:off x="6667500" y="2308225"/>
            <a:ext cx="457200" cy="228600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FF0000"/>
          </a:solidFill>
          <a:ln w="9525">
            <a:noFill/>
            <a:miter lim="800000"/>
            <a:headEnd/>
            <a:tailEnd/>
          </a:ln>
        </p:spPr>
        <p:txBody>
          <a:bodyPr anchor="ctr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52256" name="AutoShape 35" descr="70%"/>
          <p:cNvSpPr>
            <a:spLocks noChangeArrowheads="1"/>
          </p:cNvSpPr>
          <p:nvPr/>
        </p:nvSpPr>
        <p:spPr bwMode="auto">
          <a:xfrm rot="16200000" flipV="1">
            <a:off x="7505700" y="2308225"/>
            <a:ext cx="457200" cy="228600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FF0000"/>
          </a:solidFill>
          <a:ln w="9525">
            <a:noFill/>
            <a:miter lim="800000"/>
            <a:headEnd/>
            <a:tailEnd/>
          </a:ln>
        </p:spPr>
        <p:txBody>
          <a:bodyPr anchor="ctr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52257" name="AutoShape 36" descr="70%"/>
          <p:cNvSpPr>
            <a:spLocks noChangeArrowheads="1"/>
          </p:cNvSpPr>
          <p:nvPr/>
        </p:nvSpPr>
        <p:spPr bwMode="auto">
          <a:xfrm rot="16200000" flipV="1">
            <a:off x="8420100" y="2308225"/>
            <a:ext cx="457200" cy="228600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FF0000"/>
          </a:solidFill>
          <a:ln w="9525">
            <a:noFill/>
            <a:miter lim="800000"/>
            <a:headEnd/>
            <a:tailEnd/>
          </a:ln>
        </p:spPr>
        <p:txBody>
          <a:bodyPr anchor="ctr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52258" name="Line 37" descr="60%"/>
          <p:cNvSpPr>
            <a:spLocks noChangeShapeType="1"/>
          </p:cNvSpPr>
          <p:nvPr/>
        </p:nvSpPr>
        <p:spPr bwMode="auto">
          <a:xfrm>
            <a:off x="4572000" y="1676400"/>
            <a:ext cx="0" cy="593725"/>
          </a:xfrm>
          <a:prstGeom prst="line">
            <a:avLst/>
          </a:prstGeom>
          <a:noFill/>
          <a:ln w="38100">
            <a:solidFill>
              <a:srgbClr val="33CC33"/>
            </a:solidFill>
            <a:round/>
            <a:headEnd type="triangle" w="med" len="med"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52259" name="Line 38"/>
          <p:cNvSpPr>
            <a:spLocks noChangeShapeType="1"/>
          </p:cNvSpPr>
          <p:nvPr/>
        </p:nvSpPr>
        <p:spPr bwMode="auto">
          <a:xfrm>
            <a:off x="4800600" y="2117725"/>
            <a:ext cx="0" cy="533400"/>
          </a:xfrm>
          <a:prstGeom prst="line">
            <a:avLst/>
          </a:prstGeom>
          <a:noFill/>
          <a:ln w="38100">
            <a:solidFill>
              <a:srgbClr val="33CC33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52260" name="Line 39" descr="60%"/>
          <p:cNvSpPr>
            <a:spLocks noChangeShapeType="1"/>
          </p:cNvSpPr>
          <p:nvPr/>
        </p:nvSpPr>
        <p:spPr bwMode="auto">
          <a:xfrm flipV="1">
            <a:off x="4572000" y="2117725"/>
            <a:ext cx="228600" cy="152400"/>
          </a:xfrm>
          <a:prstGeom prst="line">
            <a:avLst/>
          </a:prstGeom>
          <a:noFill/>
          <a:ln w="38100">
            <a:solidFill>
              <a:srgbClr val="33CC33"/>
            </a:solidFill>
            <a:round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52261" name="AutoShape 40" descr="60%"/>
          <p:cNvSpPr>
            <a:spLocks noChangeArrowheads="1"/>
          </p:cNvSpPr>
          <p:nvPr/>
        </p:nvSpPr>
        <p:spPr bwMode="auto">
          <a:xfrm rot="10800000" flipH="1" flipV="1">
            <a:off x="304800" y="1485900"/>
            <a:ext cx="266700" cy="190500"/>
          </a:xfrm>
          <a:prstGeom prst="rightArrow">
            <a:avLst>
              <a:gd name="adj1" fmla="val 50000"/>
              <a:gd name="adj2" fmla="val 35000"/>
            </a:avLst>
          </a:prstGeom>
          <a:pattFill prst="pct60">
            <a:fgClr>
              <a:schemeClr val="accent2"/>
            </a:fgClr>
            <a:bgClr>
              <a:schemeClr val="bg1"/>
            </a:bgClr>
          </a:pattFill>
          <a:ln w="9525">
            <a:noFill/>
            <a:miter lim="800000"/>
            <a:headEnd/>
            <a:tailEnd/>
          </a:ln>
        </p:spPr>
        <p:txBody>
          <a:bodyPr anchor="ctr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52262" name="AutoShape 41" descr="70%"/>
          <p:cNvSpPr>
            <a:spLocks noChangeArrowheads="1"/>
          </p:cNvSpPr>
          <p:nvPr/>
        </p:nvSpPr>
        <p:spPr bwMode="auto">
          <a:xfrm rot="10800000" flipH="1" flipV="1">
            <a:off x="304800" y="1219200"/>
            <a:ext cx="266700" cy="190500"/>
          </a:xfrm>
          <a:prstGeom prst="rightArrow">
            <a:avLst>
              <a:gd name="adj1" fmla="val 50000"/>
              <a:gd name="adj2" fmla="val 35000"/>
            </a:avLst>
          </a:prstGeom>
          <a:solidFill>
            <a:srgbClr val="FF0000"/>
          </a:solidFill>
          <a:ln w="9525">
            <a:noFill/>
            <a:miter lim="800000"/>
            <a:headEnd/>
            <a:tailEnd/>
          </a:ln>
        </p:spPr>
        <p:txBody>
          <a:bodyPr anchor="ctr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52263" name="Text Box 42"/>
          <p:cNvSpPr txBox="1">
            <a:spLocks noChangeArrowheads="1"/>
          </p:cNvSpPr>
          <p:nvPr/>
        </p:nvSpPr>
        <p:spPr bwMode="auto">
          <a:xfrm>
            <a:off x="595313" y="1176338"/>
            <a:ext cx="928687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200"/>
              <a:t>Encrypted</a:t>
            </a:r>
          </a:p>
        </p:txBody>
      </p:sp>
      <p:sp>
        <p:nvSpPr>
          <p:cNvPr id="52264" name="Text Box 43"/>
          <p:cNvSpPr txBox="1">
            <a:spLocks noChangeArrowheads="1"/>
          </p:cNvSpPr>
          <p:nvPr/>
        </p:nvSpPr>
        <p:spPr bwMode="auto">
          <a:xfrm>
            <a:off x="585788" y="1444625"/>
            <a:ext cx="884237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200"/>
              <a:t>Clear-text</a:t>
            </a:r>
          </a:p>
        </p:txBody>
      </p:sp>
      <p:sp>
        <p:nvSpPr>
          <p:cNvPr id="52265" name="AutoShape 44" descr="Small checker board"/>
          <p:cNvSpPr>
            <a:spLocks noChangeArrowheads="1"/>
          </p:cNvSpPr>
          <p:nvPr/>
        </p:nvSpPr>
        <p:spPr bwMode="auto">
          <a:xfrm rot="10800000" flipH="1" flipV="1">
            <a:off x="300038" y="1736725"/>
            <a:ext cx="266700" cy="190500"/>
          </a:xfrm>
          <a:prstGeom prst="rightArrow">
            <a:avLst>
              <a:gd name="adj1" fmla="val 50000"/>
              <a:gd name="adj2" fmla="val 35000"/>
            </a:avLst>
          </a:prstGeom>
          <a:pattFill prst="smCheck">
            <a:fgClr>
              <a:srgbClr val="0066FF"/>
            </a:fgClr>
            <a:bgClr>
              <a:schemeClr val="bg1"/>
            </a:bgClr>
          </a:pattFill>
          <a:ln w="9525">
            <a:noFill/>
            <a:miter lim="800000"/>
            <a:headEnd/>
            <a:tailEnd/>
          </a:ln>
        </p:spPr>
        <p:txBody>
          <a:bodyPr anchor="ctr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52266" name="Text Box 45"/>
          <p:cNvSpPr txBox="1">
            <a:spLocks noChangeArrowheads="1"/>
          </p:cNvSpPr>
          <p:nvPr/>
        </p:nvSpPr>
        <p:spPr bwMode="auto">
          <a:xfrm>
            <a:off x="593725" y="1706563"/>
            <a:ext cx="701675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200"/>
              <a:t>Hidden</a:t>
            </a:r>
          </a:p>
        </p:txBody>
      </p:sp>
      <p:sp>
        <p:nvSpPr>
          <p:cNvPr id="52267" name="Text Box 46" descr="60%"/>
          <p:cNvSpPr txBox="1">
            <a:spLocks noChangeArrowheads="1"/>
          </p:cNvSpPr>
          <p:nvPr/>
        </p:nvSpPr>
        <p:spPr bwMode="auto">
          <a:xfrm>
            <a:off x="4800600" y="2151063"/>
            <a:ext cx="914400" cy="274637"/>
          </a:xfrm>
          <a:prstGeom prst="rect">
            <a:avLst/>
          </a:prstGeom>
          <a:pattFill prst="pct60">
            <a:fgClr>
              <a:schemeClr val="bg1"/>
            </a:fgClr>
            <a:bgClr>
              <a:schemeClr val="bg1"/>
            </a:bgClr>
          </a:pattFill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200"/>
              <a:t>(SSL/TLS)</a:t>
            </a:r>
          </a:p>
        </p:txBody>
      </p:sp>
      <p:sp>
        <p:nvSpPr>
          <p:cNvPr id="52268" name="Rectangle 47"/>
          <p:cNvSpPr>
            <a:spLocks noChangeArrowheads="1"/>
          </p:cNvSpPr>
          <p:nvPr/>
        </p:nvSpPr>
        <p:spPr bwMode="auto">
          <a:xfrm>
            <a:off x="7337425" y="5872163"/>
            <a:ext cx="1425575" cy="376237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  <a:spAutoFit/>
          </a:bodyPr>
          <a:lstStyle/>
          <a:p>
            <a:r>
              <a:rPr lang="en-US" sz="1800">
                <a:solidFill>
                  <a:schemeClr val="bg1"/>
                </a:solidFill>
              </a:rPr>
              <a:t>Replication</a:t>
            </a:r>
          </a:p>
        </p:txBody>
      </p:sp>
      <p:sp>
        <p:nvSpPr>
          <p:cNvPr id="52269" name="AutoShape 48" descr="70%"/>
          <p:cNvSpPr>
            <a:spLocks noChangeArrowheads="1"/>
          </p:cNvSpPr>
          <p:nvPr/>
        </p:nvSpPr>
        <p:spPr bwMode="auto">
          <a:xfrm rot="5400000">
            <a:off x="6945313" y="5780088"/>
            <a:ext cx="381000" cy="381000"/>
          </a:xfrm>
          <a:custGeom>
            <a:avLst/>
            <a:gdLst>
              <a:gd name="T0" fmla="*/ 4800424 w 21600"/>
              <a:gd name="T1" fmla="*/ 0 h 21600"/>
              <a:gd name="T2" fmla="*/ 2880131 w 21600"/>
              <a:gd name="T3" fmla="*/ 2240139 h 21600"/>
              <a:gd name="T4" fmla="*/ 0 w 21600"/>
              <a:gd name="T5" fmla="*/ 5600665 h 21600"/>
              <a:gd name="T6" fmla="*/ 2880131 w 21600"/>
              <a:gd name="T7" fmla="*/ 6720417 h 21600"/>
              <a:gd name="T8" fmla="*/ 5760261 w 21600"/>
              <a:gd name="T9" fmla="*/ 4666950 h 21600"/>
              <a:gd name="T10" fmla="*/ 6720417 w 21600"/>
              <a:gd name="T11" fmla="*/ 2240139 h 21600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21600"/>
              <a:gd name="T19" fmla="*/ 14400 h 21600"/>
              <a:gd name="T20" fmla="*/ 18514 w 21600"/>
              <a:gd name="T21" fmla="*/ 21600 h 21600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1600" h="21600">
                <a:moveTo>
                  <a:pt x="15429" y="0"/>
                </a:moveTo>
                <a:lnTo>
                  <a:pt x="9257" y="7200"/>
                </a:lnTo>
                <a:lnTo>
                  <a:pt x="12343" y="7200"/>
                </a:lnTo>
                <a:lnTo>
                  <a:pt x="12343" y="14400"/>
                </a:lnTo>
                <a:lnTo>
                  <a:pt x="0" y="14400"/>
                </a:lnTo>
                <a:lnTo>
                  <a:pt x="0" y="21600"/>
                </a:lnTo>
                <a:lnTo>
                  <a:pt x="18514" y="21600"/>
                </a:lnTo>
                <a:lnTo>
                  <a:pt x="18514" y="7200"/>
                </a:lnTo>
                <a:lnTo>
                  <a:pt x="21600" y="7200"/>
                </a:lnTo>
                <a:close/>
              </a:path>
            </a:pathLst>
          </a:custGeom>
          <a:solidFill>
            <a:srgbClr val="FF0000"/>
          </a:solidFill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52270" name="AutoShape 49" descr="70%"/>
          <p:cNvSpPr>
            <a:spLocks noChangeArrowheads="1"/>
          </p:cNvSpPr>
          <p:nvPr/>
        </p:nvSpPr>
        <p:spPr bwMode="auto">
          <a:xfrm>
            <a:off x="8763000" y="5943600"/>
            <a:ext cx="304800" cy="228600"/>
          </a:xfrm>
          <a:prstGeom prst="rightArrow">
            <a:avLst>
              <a:gd name="adj1" fmla="val 50000"/>
              <a:gd name="adj2" fmla="val 33333"/>
            </a:avLst>
          </a:prstGeom>
          <a:solidFill>
            <a:srgbClr val="FF0000"/>
          </a:solidFill>
          <a:ln w="9525">
            <a:noFill/>
            <a:miter lim="800000"/>
            <a:headEnd/>
            <a:tailEnd/>
          </a:ln>
        </p:spPr>
        <p:txBody>
          <a:bodyPr anchor="ctr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52271" name="AutoShape 51"/>
          <p:cNvSpPr>
            <a:spLocks noChangeArrowheads="1"/>
          </p:cNvSpPr>
          <p:nvPr/>
        </p:nvSpPr>
        <p:spPr bwMode="auto">
          <a:xfrm>
            <a:off x="4572000" y="5791200"/>
            <a:ext cx="914400" cy="685800"/>
          </a:xfrm>
          <a:prstGeom prst="flowChartMagneticDisk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r>
              <a:rPr lang="en-US" sz="1400">
                <a:solidFill>
                  <a:schemeClr val="bg1"/>
                </a:solidFill>
              </a:rPr>
              <a:t>Enc-key</a:t>
            </a:r>
            <a:br>
              <a:rPr lang="en-US" sz="1400">
                <a:solidFill>
                  <a:schemeClr val="bg1"/>
                </a:solidFill>
              </a:rPr>
            </a:br>
            <a:r>
              <a:rPr lang="en-US" sz="1400">
                <a:solidFill>
                  <a:schemeClr val="bg1"/>
                </a:solidFill>
              </a:rPr>
              <a:t>storage</a:t>
            </a:r>
          </a:p>
        </p:txBody>
      </p:sp>
      <p:cxnSp>
        <p:nvCxnSpPr>
          <p:cNvPr id="52272" name="AutoShape 52"/>
          <p:cNvCxnSpPr>
            <a:cxnSpLocks noChangeShapeType="1"/>
            <a:stCxn id="52271" idx="4"/>
            <a:endCxn id="52268" idx="2"/>
          </p:cNvCxnSpPr>
          <p:nvPr/>
        </p:nvCxnSpPr>
        <p:spPr bwMode="auto">
          <a:xfrm>
            <a:off x="5486400" y="6134100"/>
            <a:ext cx="2563813" cy="114300"/>
          </a:xfrm>
          <a:prstGeom prst="curvedConnector4">
            <a:avLst>
              <a:gd name="adj1" fmla="val 36097"/>
              <a:gd name="adj2" fmla="val 298611"/>
            </a:avLst>
          </a:prstGeom>
          <a:noFill/>
          <a:ln w="57150">
            <a:solidFill>
              <a:srgbClr val="FF0000"/>
            </a:solidFill>
            <a:prstDash val="sysDot"/>
            <a:round/>
            <a:headEnd/>
            <a:tailEnd type="triangle" w="med" len="med"/>
          </a:ln>
        </p:spPr>
      </p:cxnSp>
      <p:sp>
        <p:nvSpPr>
          <p:cNvPr id="52273" name="AutoShape 53"/>
          <p:cNvSpPr>
            <a:spLocks noChangeArrowheads="1"/>
          </p:cNvSpPr>
          <p:nvPr/>
        </p:nvSpPr>
        <p:spPr bwMode="auto">
          <a:xfrm>
            <a:off x="1752600" y="5165725"/>
            <a:ext cx="1219200" cy="549275"/>
          </a:xfrm>
          <a:prstGeom prst="flowChartMagneticDisk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r>
              <a:rPr lang="en-US" sz="1800">
                <a:solidFill>
                  <a:schemeClr val="bg1"/>
                </a:solidFill>
              </a:rPr>
              <a:t>blob</a:t>
            </a:r>
          </a:p>
        </p:txBody>
      </p:sp>
      <p:sp>
        <p:nvSpPr>
          <p:cNvPr id="52274" name="AutoShape 54" descr="70%"/>
          <p:cNvSpPr>
            <a:spLocks noChangeArrowheads="1"/>
          </p:cNvSpPr>
          <p:nvPr/>
        </p:nvSpPr>
        <p:spPr bwMode="auto">
          <a:xfrm rot="5400000">
            <a:off x="2247900" y="4991100"/>
            <a:ext cx="304800" cy="228600"/>
          </a:xfrm>
          <a:prstGeom prst="rightArrow">
            <a:avLst>
              <a:gd name="adj1" fmla="val 50000"/>
              <a:gd name="adj2" fmla="val 33333"/>
            </a:avLst>
          </a:prstGeom>
          <a:solidFill>
            <a:srgbClr val="FF0000"/>
          </a:solidFill>
          <a:ln w="9525">
            <a:noFill/>
            <a:miter lim="800000"/>
            <a:headEnd/>
            <a:tailEnd/>
          </a:ln>
        </p:spPr>
        <p:txBody>
          <a:bodyPr anchor="ctr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52275" name="AutoShape 55"/>
          <p:cNvSpPr>
            <a:spLocks noChangeArrowheads="1"/>
          </p:cNvSpPr>
          <p:nvPr/>
        </p:nvSpPr>
        <p:spPr bwMode="auto">
          <a:xfrm>
            <a:off x="457200" y="5165725"/>
            <a:ext cx="1219200" cy="549275"/>
          </a:xfrm>
          <a:prstGeom prst="flowChartMagneticDisk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r>
              <a:rPr lang="en-US" sz="1800">
                <a:solidFill>
                  <a:schemeClr val="bg1"/>
                </a:solidFill>
              </a:rPr>
              <a:t>schema</a:t>
            </a:r>
          </a:p>
        </p:txBody>
      </p:sp>
      <p:sp>
        <p:nvSpPr>
          <p:cNvPr id="52276" name="AutoShape 56" descr="60%"/>
          <p:cNvSpPr>
            <a:spLocks noChangeArrowheads="1"/>
          </p:cNvSpPr>
          <p:nvPr/>
        </p:nvSpPr>
        <p:spPr bwMode="auto">
          <a:xfrm rot="5400000">
            <a:off x="952500" y="4991100"/>
            <a:ext cx="304800" cy="228600"/>
          </a:xfrm>
          <a:prstGeom prst="rightArrow">
            <a:avLst>
              <a:gd name="adj1" fmla="val 50000"/>
              <a:gd name="adj2" fmla="val 33333"/>
            </a:avLst>
          </a:prstGeom>
          <a:pattFill prst="pct60">
            <a:fgClr>
              <a:schemeClr val="accent2"/>
            </a:fgClr>
            <a:bgClr>
              <a:schemeClr val="bg1"/>
            </a:bgClr>
          </a:pattFill>
          <a:ln w="9525">
            <a:noFill/>
            <a:miter lim="800000"/>
            <a:headEnd/>
            <a:tailEnd/>
          </a:ln>
        </p:spPr>
        <p:txBody>
          <a:bodyPr anchor="ctr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52277" name="AutoShape 57"/>
          <p:cNvSpPr>
            <a:spLocks noChangeArrowheads="1"/>
          </p:cNvSpPr>
          <p:nvPr/>
        </p:nvSpPr>
        <p:spPr bwMode="auto">
          <a:xfrm>
            <a:off x="5638800" y="1730375"/>
            <a:ext cx="762000" cy="457200"/>
          </a:xfrm>
          <a:prstGeom prst="flowChartMagneticDisk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r>
              <a:rPr lang="en-US" sz="1800">
                <a:solidFill>
                  <a:schemeClr val="bg1"/>
                </a:solidFill>
              </a:rPr>
              <a:t>misc</a:t>
            </a:r>
          </a:p>
        </p:txBody>
      </p:sp>
      <p:sp>
        <p:nvSpPr>
          <p:cNvPr id="52278" name="AutoShape 58" descr="70%"/>
          <p:cNvSpPr>
            <a:spLocks noChangeArrowheads="1"/>
          </p:cNvSpPr>
          <p:nvPr/>
        </p:nvSpPr>
        <p:spPr bwMode="auto">
          <a:xfrm rot="16200000" flipV="1">
            <a:off x="5829300" y="2301875"/>
            <a:ext cx="457200" cy="228600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FF0000"/>
          </a:solidFill>
          <a:ln w="9525">
            <a:noFill/>
            <a:miter lim="800000"/>
            <a:headEnd/>
            <a:tailEnd/>
          </a:ln>
        </p:spPr>
        <p:txBody>
          <a:bodyPr anchor="ctr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</p:spTree>
  </p:cSld>
  <p:clrMapOvr>
    <a:masterClrMapping/>
  </p:clrMapOvr>
  <p:transition xmlns:p14="http://schemas.microsoft.com/office/powerpoint/2010/main">
    <p:wipe dir="r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AutoShape 4"/>
          <p:cNvSpPr>
            <a:spLocks noChangeArrowheads="1"/>
          </p:cNvSpPr>
          <p:nvPr/>
        </p:nvSpPr>
        <p:spPr bwMode="auto">
          <a:xfrm>
            <a:off x="228600" y="1168400"/>
            <a:ext cx="8600440" cy="5232400"/>
          </a:xfrm>
          <a:prstGeom prst="roundRect">
            <a:avLst>
              <a:gd name="adj" fmla="val 16667"/>
            </a:avLst>
          </a:prstGeom>
          <a:solidFill>
            <a:srgbClr val="37D2A8"/>
          </a:solidFill>
          <a:ln w="9525">
            <a:noFill/>
            <a:round/>
            <a:headEnd/>
            <a:tailEnd/>
          </a:ln>
          <a:effectLst/>
        </p:spPr>
        <p:txBody>
          <a:bodyPr wrap="square" anchor="ctr"/>
          <a:lstStyle/>
          <a:p>
            <a:endParaRPr lang="en-US" i="0" dirty="0">
              <a:solidFill>
                <a:srgbClr val="000000"/>
              </a:solidFill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Database Key Store</a:t>
            </a:r>
            <a:endParaRPr lang="en-US" dirty="0"/>
          </a:p>
        </p:txBody>
      </p:sp>
      <p:sp>
        <p:nvSpPr>
          <p:cNvPr id="5" name="AutoShape 3"/>
          <p:cNvSpPr>
            <a:spLocks noChangeArrowheads="1"/>
          </p:cNvSpPr>
          <p:nvPr/>
        </p:nvSpPr>
        <p:spPr bwMode="auto">
          <a:xfrm>
            <a:off x="776923" y="2793538"/>
            <a:ext cx="7523797" cy="1920240"/>
          </a:xfrm>
          <a:prstGeom prst="roundRect">
            <a:avLst>
              <a:gd name="adj" fmla="val 16667"/>
            </a:avLst>
          </a:prstGeom>
          <a:solidFill>
            <a:srgbClr val="005F97"/>
          </a:solidFill>
          <a:ln w="9525">
            <a:noFill/>
            <a:round/>
            <a:headEnd/>
            <a:tailEnd/>
          </a:ln>
          <a:effectLst/>
        </p:spPr>
        <p:txBody>
          <a:bodyPr wrap="square" anchor="ctr"/>
          <a:lstStyle/>
          <a:p>
            <a:pPr>
              <a:spcBef>
                <a:spcPts val="1000"/>
              </a:spcBef>
            </a:pPr>
            <a:r>
              <a:rPr lang="en-US" dirty="0" smtClean="0">
                <a:solidFill>
                  <a:srgbClr val="FFD24F"/>
                </a:solidFill>
              </a:rPr>
              <a:t>Database Master Key </a:t>
            </a:r>
            <a:r>
              <a:rPr lang="en-US" dirty="0" smtClean="0">
                <a:solidFill>
                  <a:schemeClr val="bg1"/>
                </a:solidFill>
              </a:rPr>
              <a:t>(DMK)</a:t>
            </a:r>
          </a:p>
          <a:p>
            <a:pPr lvl="1" algn="l">
              <a:spcBef>
                <a:spcPts val="200"/>
              </a:spcBef>
              <a:buFont typeface="Arial" charset="0"/>
              <a:buChar char="•"/>
            </a:pPr>
            <a:r>
              <a:rPr lang="en-US" dirty="0" smtClean="0">
                <a:solidFill>
                  <a:schemeClr val="bg1"/>
                </a:solidFill>
              </a:rPr>
              <a:t> </a:t>
            </a:r>
            <a:r>
              <a:rPr lang="en-US" sz="2000" dirty="0" smtClean="0">
                <a:solidFill>
                  <a:schemeClr val="bg1"/>
                </a:solidFill>
              </a:rPr>
              <a:t>Each TDE-enabled database has one unique DMK</a:t>
            </a:r>
          </a:p>
          <a:p>
            <a:pPr lvl="1" algn="l">
              <a:spcBef>
                <a:spcPts val="200"/>
              </a:spcBef>
              <a:buFont typeface="Arial" charset="0"/>
              <a:buChar char="•"/>
            </a:pPr>
            <a:r>
              <a:rPr lang="en-US" sz="2000" dirty="0" smtClean="0">
                <a:solidFill>
                  <a:schemeClr val="bg1"/>
                </a:solidFill>
              </a:rPr>
              <a:t> Limits risk since if compromised only that db is accessible</a:t>
            </a:r>
          </a:p>
          <a:p>
            <a:pPr lvl="1" algn="l">
              <a:spcBef>
                <a:spcPts val="200"/>
              </a:spcBef>
              <a:buFont typeface="Arial" charset="0"/>
              <a:buChar char="•"/>
            </a:pPr>
            <a:r>
              <a:rPr lang="en-US" sz="2000" dirty="0" smtClean="0">
                <a:solidFill>
                  <a:schemeClr val="bg1"/>
                </a:solidFill>
              </a:rPr>
              <a:t> Managed by a DBA</a:t>
            </a:r>
          </a:p>
        </p:txBody>
      </p:sp>
      <p:sp>
        <p:nvSpPr>
          <p:cNvPr id="6" name="AutoShape 3"/>
          <p:cNvSpPr>
            <a:spLocks noChangeArrowheads="1"/>
          </p:cNvSpPr>
          <p:nvPr/>
        </p:nvSpPr>
        <p:spPr bwMode="auto">
          <a:xfrm>
            <a:off x="766763" y="4839485"/>
            <a:ext cx="7523797" cy="1317474"/>
          </a:xfrm>
          <a:prstGeom prst="roundRect">
            <a:avLst>
              <a:gd name="adj" fmla="val 16667"/>
            </a:avLst>
          </a:prstGeom>
          <a:solidFill>
            <a:srgbClr val="005F97"/>
          </a:solidFill>
          <a:ln w="9525">
            <a:noFill/>
            <a:round/>
            <a:headEnd/>
            <a:tailEnd/>
          </a:ln>
          <a:effectLst/>
        </p:spPr>
        <p:txBody>
          <a:bodyPr wrap="square" anchor="ctr"/>
          <a:lstStyle/>
          <a:p>
            <a:pPr>
              <a:spcBef>
                <a:spcPts val="1000"/>
              </a:spcBef>
            </a:pPr>
            <a:r>
              <a:rPr lang="en-US" dirty="0" smtClean="0">
                <a:solidFill>
                  <a:srgbClr val="FFD24F"/>
                </a:solidFill>
              </a:rPr>
              <a:t>Data object encryption keys</a:t>
            </a:r>
          </a:p>
          <a:p>
            <a:pPr lvl="1" algn="l">
              <a:spcBef>
                <a:spcPts val="200"/>
              </a:spcBef>
              <a:buFont typeface="Arial" charset="0"/>
              <a:buChar char="•"/>
            </a:pPr>
            <a:r>
              <a:rPr lang="en-US" dirty="0" smtClean="0">
                <a:solidFill>
                  <a:schemeClr val="bg1"/>
                </a:solidFill>
              </a:rPr>
              <a:t> </a:t>
            </a:r>
            <a:r>
              <a:rPr lang="en-US" sz="2000" dirty="0" smtClean="0">
                <a:solidFill>
                  <a:schemeClr val="bg1"/>
                </a:solidFill>
              </a:rPr>
              <a:t>Unique key(s) for </a:t>
            </a:r>
            <a:r>
              <a:rPr lang="en-US" sz="2000" i="0" u="sng" dirty="0" smtClean="0">
                <a:solidFill>
                  <a:schemeClr val="bg1"/>
                </a:solidFill>
              </a:rPr>
              <a:t>EACH</a:t>
            </a:r>
            <a:r>
              <a:rPr lang="en-US" sz="2000" i="0" dirty="0" smtClean="0">
                <a:solidFill>
                  <a:schemeClr val="bg1"/>
                </a:solidFill>
              </a:rPr>
              <a:t> </a:t>
            </a:r>
            <a:r>
              <a:rPr lang="en-US" sz="2000" dirty="0" smtClean="0">
                <a:solidFill>
                  <a:schemeClr val="bg1"/>
                </a:solidFill>
              </a:rPr>
              <a:t>db object</a:t>
            </a:r>
          </a:p>
          <a:p>
            <a:pPr lvl="1" algn="l">
              <a:spcBef>
                <a:spcPts val="200"/>
              </a:spcBef>
              <a:buFont typeface="Arial" charset="0"/>
              <a:buChar char="•"/>
            </a:pPr>
            <a:r>
              <a:rPr lang="en-US" sz="2000" dirty="0" smtClean="0">
                <a:solidFill>
                  <a:schemeClr val="bg1"/>
                </a:solidFill>
              </a:rPr>
              <a:t> If key cracked, intruder only has access to that db object</a:t>
            </a:r>
            <a:endParaRPr lang="en-US" sz="2000" dirty="0">
              <a:solidFill>
                <a:schemeClr val="bg1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566160" y="1188720"/>
            <a:ext cx="176202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800" u="sng" dirty="0" smtClean="0">
                <a:solidFill>
                  <a:srgbClr val="000000"/>
                </a:solidFill>
              </a:rPr>
              <a:t>Key Store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124128" y="1742558"/>
            <a:ext cx="4172937" cy="77200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>
              <a:spcBef>
                <a:spcPts val="500"/>
              </a:spcBef>
              <a:buFont typeface="Arial" charset="0"/>
              <a:buChar char="•"/>
            </a:pPr>
            <a:r>
              <a:rPr lang="en-US" sz="2000" dirty="0" smtClean="0"/>
              <a:t> </a:t>
            </a:r>
            <a:r>
              <a:rPr lang="en-US" sz="2000" dirty="0" smtClean="0">
                <a:solidFill>
                  <a:srgbClr val="000000"/>
                </a:solidFill>
              </a:rPr>
              <a:t>One for each encrypted database </a:t>
            </a:r>
          </a:p>
          <a:p>
            <a:pPr algn="l">
              <a:spcBef>
                <a:spcPts val="500"/>
              </a:spcBef>
              <a:buFont typeface="Arial" charset="0"/>
              <a:buChar char="•"/>
            </a:pPr>
            <a:r>
              <a:rPr lang="en-US" sz="2000" dirty="0" smtClean="0"/>
              <a:t> </a:t>
            </a:r>
            <a:r>
              <a:rPr lang="en-US" sz="2000" dirty="0" smtClean="0">
                <a:solidFill>
                  <a:srgbClr val="C00000"/>
                </a:solidFill>
              </a:rPr>
              <a:t>Not</a:t>
            </a:r>
            <a:r>
              <a:rPr lang="en-US" sz="2000" dirty="0" smtClean="0"/>
              <a:t> </a:t>
            </a:r>
            <a:r>
              <a:rPr lang="en-US" sz="2000" dirty="0" smtClean="0">
                <a:solidFill>
                  <a:srgbClr val="000000"/>
                </a:solidFill>
              </a:rPr>
              <a:t>part of the database</a:t>
            </a:r>
          </a:p>
        </p:txBody>
      </p:sp>
    </p:spTree>
  </p:cSld>
  <p:clrMapOvr>
    <a:masterClrMapping/>
  </p:clrMapOvr>
  <p:transition xmlns:p14="http://schemas.microsoft.com/office/powerpoint/2010/main">
    <p:wipe dir="r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301625" y="98425"/>
            <a:ext cx="7331075" cy="444994"/>
          </a:xfrm>
        </p:spPr>
        <p:txBody>
          <a:bodyPr/>
          <a:lstStyle/>
          <a:p>
            <a:r>
              <a:rPr lang="en-US" dirty="0" smtClean="0"/>
              <a:t>Keystore Passphrase</a:t>
            </a:r>
            <a:endParaRPr lang="en-US" dirty="0"/>
          </a:p>
        </p:txBody>
      </p:sp>
      <p:sp>
        <p:nvSpPr>
          <p:cNvPr id="5" name="AutoShape 10"/>
          <p:cNvSpPr>
            <a:spLocks noChangeArrowheads="1"/>
          </p:cNvSpPr>
          <p:nvPr/>
        </p:nvSpPr>
        <p:spPr bwMode="auto">
          <a:xfrm>
            <a:off x="1021395" y="3403600"/>
            <a:ext cx="6644161" cy="2174240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chemeClr val="hlink"/>
              </a:gs>
              <a:gs pos="100000">
                <a:srgbClr val="FFCB99"/>
              </a:gs>
            </a:gsLst>
            <a:lin ang="5400000" scaled="1"/>
          </a:gradFill>
          <a:ln w="9525">
            <a:noFill/>
            <a:round/>
            <a:headEnd/>
            <a:tailEnd/>
          </a:ln>
          <a:effectLst/>
        </p:spPr>
        <p:txBody>
          <a:bodyPr wrap="square" anchor="ctr"/>
          <a:lstStyle/>
          <a:p>
            <a:r>
              <a:rPr lang="en-US" dirty="0" smtClean="0">
                <a:solidFill>
                  <a:srgbClr val="000000"/>
                </a:solidFill>
              </a:rPr>
              <a:t>Similar to a password in usage but … </a:t>
            </a:r>
          </a:p>
          <a:p>
            <a:pPr lvl="1"/>
            <a:r>
              <a:rPr lang="en-US" dirty="0" smtClean="0">
                <a:solidFill>
                  <a:srgbClr val="000000"/>
                </a:solidFill>
              </a:rPr>
              <a:t>May include whitespace and punctuation</a:t>
            </a:r>
          </a:p>
          <a:p>
            <a:pPr lvl="1"/>
            <a:r>
              <a:rPr lang="en-US" dirty="0" smtClean="0">
                <a:solidFill>
                  <a:srgbClr val="000000"/>
                </a:solidFill>
              </a:rPr>
              <a:t>Generally longer than a password for added security </a:t>
            </a:r>
            <a:endParaRPr lang="en-US" i="0" dirty="0">
              <a:solidFill>
                <a:srgbClr val="000000"/>
              </a:solidFill>
            </a:endParaRPr>
          </a:p>
        </p:txBody>
      </p:sp>
      <p:sp>
        <p:nvSpPr>
          <p:cNvPr id="6" name="AutoShape 12"/>
          <p:cNvSpPr>
            <a:spLocks noChangeArrowheads="1"/>
          </p:cNvSpPr>
          <p:nvPr/>
        </p:nvSpPr>
        <p:spPr bwMode="auto">
          <a:xfrm>
            <a:off x="1030922" y="1387475"/>
            <a:ext cx="6650038" cy="1736725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A7D101"/>
              </a:gs>
              <a:gs pos="100000">
                <a:srgbClr val="DCED99"/>
              </a:gs>
            </a:gsLst>
            <a:lin ang="5400000" scaled="1"/>
          </a:gradFill>
          <a:ln w="9525">
            <a:noFill/>
            <a:round/>
            <a:headEnd/>
            <a:tailEnd/>
          </a:ln>
          <a:effectLst/>
        </p:spPr>
        <p:txBody>
          <a:bodyPr wrap="square" anchor="ctr"/>
          <a:lstStyle/>
          <a:p>
            <a:r>
              <a:rPr lang="en-US" dirty="0" smtClean="0">
                <a:solidFill>
                  <a:srgbClr val="000000"/>
                </a:solidFill>
              </a:rPr>
              <a:t>A sequence of text used to control access to a program or data such as an encryption key</a:t>
            </a:r>
          </a:p>
        </p:txBody>
      </p:sp>
    </p:spTree>
  </p:cSld>
  <p:clrMapOvr>
    <a:masterClrMapping/>
  </p:clrMapOvr>
  <p:transition xmlns:p14="http://schemas.microsoft.com/office/powerpoint/2010/main">
    <p:wipe dir="r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AutoShape 12"/>
          <p:cNvSpPr>
            <a:spLocks noChangeArrowheads="1"/>
          </p:cNvSpPr>
          <p:nvPr/>
        </p:nvSpPr>
        <p:spPr bwMode="auto">
          <a:xfrm>
            <a:off x="4590638" y="1261707"/>
            <a:ext cx="4292104" cy="2781973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A7D101"/>
              </a:gs>
              <a:gs pos="100000">
                <a:srgbClr val="DCED99"/>
              </a:gs>
            </a:gsLst>
            <a:lin ang="5400000" scaled="1"/>
          </a:gradFill>
          <a:ln w="9525">
            <a:noFill/>
            <a:round/>
            <a:headEnd/>
            <a:tailEnd/>
          </a:ln>
          <a:effectLst/>
        </p:spPr>
        <p:txBody>
          <a:bodyPr wrap="square" anchor="ctr"/>
          <a:lstStyle/>
          <a:p>
            <a:endParaRPr lang="en-US" i="0" dirty="0">
              <a:solidFill>
                <a:srgbClr val="000000"/>
              </a:solidFill>
            </a:endParaRPr>
          </a:p>
        </p:txBody>
      </p:sp>
      <p:sp>
        <p:nvSpPr>
          <p:cNvPr id="12" name="AutoShape 10"/>
          <p:cNvSpPr>
            <a:spLocks noChangeArrowheads="1"/>
          </p:cNvSpPr>
          <p:nvPr/>
        </p:nvSpPr>
        <p:spPr bwMode="auto">
          <a:xfrm>
            <a:off x="223740" y="1252377"/>
            <a:ext cx="4292305" cy="2760239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chemeClr val="hlink"/>
              </a:gs>
              <a:gs pos="100000">
                <a:srgbClr val="FFCB99"/>
              </a:gs>
            </a:gsLst>
            <a:lin ang="5400000" scaled="1"/>
          </a:gradFill>
          <a:ln w="9525">
            <a:noFill/>
            <a:round/>
            <a:headEnd/>
            <a:tailEnd/>
          </a:ln>
          <a:effectLst/>
        </p:spPr>
        <p:txBody>
          <a:bodyPr wrap="square" anchor="ctr"/>
          <a:lstStyle/>
          <a:p>
            <a:endParaRPr lang="en-US" i="0" dirty="0">
              <a:solidFill>
                <a:srgbClr val="000000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Database Key Store Built-in Accounts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>
          <a:xfrm>
            <a:off x="1147657" y="1273334"/>
            <a:ext cx="2575857" cy="473563"/>
          </a:xfrm>
        </p:spPr>
        <p:txBody>
          <a:bodyPr/>
          <a:lstStyle/>
          <a:p>
            <a:r>
              <a:rPr lang="en-US" u="sng" dirty="0" smtClean="0">
                <a:solidFill>
                  <a:srgbClr val="005F97"/>
                </a:solidFill>
              </a:rPr>
              <a:t>Admin Account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half" idx="2"/>
          </p:nvPr>
        </p:nvSpPr>
        <p:spPr>
          <a:xfrm>
            <a:off x="457200" y="1782035"/>
            <a:ext cx="4040188" cy="2363481"/>
          </a:xfrm>
        </p:spPr>
        <p:txBody>
          <a:bodyPr/>
          <a:lstStyle/>
          <a:p>
            <a:pPr>
              <a:spcBef>
                <a:spcPts val="300"/>
              </a:spcBef>
            </a:pPr>
            <a:r>
              <a:rPr lang="en-US" dirty="0" smtClean="0">
                <a:solidFill>
                  <a:schemeClr val="tx2">
                    <a:lumMod val="50000"/>
                  </a:schemeClr>
                </a:solidFill>
              </a:rPr>
              <a:t>Must</a:t>
            </a:r>
            <a:r>
              <a:rPr lang="en-US" dirty="0" smtClean="0">
                <a:solidFill>
                  <a:srgbClr val="FFC000"/>
                </a:solidFill>
              </a:rPr>
              <a:t> </a:t>
            </a:r>
            <a:r>
              <a:rPr lang="en-US" dirty="0" smtClean="0">
                <a:solidFill>
                  <a:srgbClr val="000000"/>
                </a:solidFill>
              </a:rPr>
              <a:t>be used to change any key store value</a:t>
            </a:r>
          </a:p>
          <a:p>
            <a:pPr>
              <a:spcBef>
                <a:spcPts val="300"/>
              </a:spcBef>
            </a:pPr>
            <a:r>
              <a:rPr lang="en-US" dirty="0" smtClean="0">
                <a:solidFill>
                  <a:srgbClr val="000000"/>
                </a:solidFill>
              </a:rPr>
              <a:t>Used to administer off-line</a:t>
            </a:r>
          </a:p>
          <a:p>
            <a:pPr lvl="1">
              <a:spcBef>
                <a:spcPts val="300"/>
              </a:spcBef>
            </a:pPr>
            <a:r>
              <a:rPr lang="en-US" dirty="0" smtClean="0">
                <a:solidFill>
                  <a:srgbClr val="000000"/>
                </a:solidFill>
              </a:rPr>
              <a:t>Encryption configuration</a:t>
            </a:r>
          </a:p>
          <a:p>
            <a:pPr lvl="1">
              <a:spcBef>
                <a:spcPts val="300"/>
              </a:spcBef>
            </a:pPr>
            <a:r>
              <a:rPr lang="en-US" dirty="0" smtClean="0">
                <a:solidFill>
                  <a:srgbClr val="000000"/>
                </a:solidFill>
              </a:rPr>
              <a:t>Key store access</a:t>
            </a:r>
          </a:p>
          <a:p>
            <a:pPr lvl="1">
              <a:spcBef>
                <a:spcPts val="300"/>
              </a:spcBef>
            </a:pPr>
            <a:r>
              <a:rPr lang="en-US" dirty="0" smtClean="0">
                <a:solidFill>
                  <a:srgbClr val="000000"/>
                </a:solidFill>
              </a:rPr>
              <a:t>Manual/autostart mode 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3"/>
          </p:nvPr>
        </p:nvSpPr>
        <p:spPr>
          <a:xfrm>
            <a:off x="5671380" y="1273334"/>
            <a:ext cx="2576869" cy="473563"/>
          </a:xfrm>
        </p:spPr>
        <p:txBody>
          <a:bodyPr/>
          <a:lstStyle/>
          <a:p>
            <a:r>
              <a:rPr lang="en-US" u="sng" dirty="0" smtClean="0">
                <a:solidFill>
                  <a:srgbClr val="005F97"/>
                </a:solidFill>
              </a:rPr>
              <a:t>User Account</a:t>
            </a:r>
            <a:endParaRPr lang="en-US" u="sng" dirty="0">
              <a:solidFill>
                <a:srgbClr val="005F97"/>
              </a:solidFill>
            </a:endParaRPr>
          </a:p>
        </p:txBody>
      </p:sp>
      <p:sp>
        <p:nvSpPr>
          <p:cNvPr id="7" name="Content Placeholder 6"/>
          <p:cNvSpPr>
            <a:spLocks noGrp="1"/>
          </p:cNvSpPr>
          <p:nvPr>
            <p:ph sz="quarter" idx="4"/>
          </p:nvPr>
        </p:nvSpPr>
        <p:spPr>
          <a:xfrm>
            <a:off x="4645025" y="1782035"/>
            <a:ext cx="4259132" cy="2065770"/>
          </a:xfrm>
        </p:spPr>
        <p:txBody>
          <a:bodyPr/>
          <a:lstStyle/>
          <a:p>
            <a:r>
              <a:rPr lang="en-US" dirty="0" smtClean="0">
                <a:solidFill>
                  <a:srgbClr val="000000"/>
                </a:solidFill>
              </a:rPr>
              <a:t>Use for daily non admin-tasks </a:t>
            </a:r>
          </a:p>
          <a:p>
            <a:r>
              <a:rPr lang="en-US" dirty="0" smtClean="0">
                <a:solidFill>
                  <a:srgbClr val="000000"/>
                </a:solidFill>
              </a:rPr>
              <a:t>For example use to start database servers and to access data</a:t>
            </a:r>
          </a:p>
          <a:p>
            <a:endParaRPr lang="en-US" dirty="0"/>
          </a:p>
        </p:txBody>
      </p:sp>
      <p:sp>
        <p:nvSpPr>
          <p:cNvPr id="8" name="AutoShape 10"/>
          <p:cNvSpPr>
            <a:spLocks noChangeArrowheads="1"/>
          </p:cNvSpPr>
          <p:nvPr/>
        </p:nvSpPr>
        <p:spPr bwMode="auto">
          <a:xfrm>
            <a:off x="4749095" y="4503369"/>
            <a:ext cx="4077324" cy="1435308"/>
          </a:xfrm>
          <a:prstGeom prst="roundRect">
            <a:avLst>
              <a:gd name="adj" fmla="val 16667"/>
            </a:avLst>
          </a:prstGeom>
          <a:solidFill>
            <a:srgbClr val="A21636"/>
          </a:solidFill>
          <a:ln w="9525">
            <a:noFill/>
            <a:round/>
            <a:headEnd/>
            <a:tailEnd/>
          </a:ln>
          <a:effectLst/>
        </p:spPr>
        <p:txBody>
          <a:bodyPr wrap="square" anchor="ctr"/>
          <a:lstStyle/>
          <a:p>
            <a:pPr algn="l"/>
            <a:r>
              <a:rPr lang="en-US" sz="2000" i="0" dirty="0" smtClean="0">
                <a:solidFill>
                  <a:schemeClr val="bg1"/>
                </a:solidFill>
              </a:rPr>
              <a:t>There are </a:t>
            </a:r>
            <a:r>
              <a:rPr lang="en-US" sz="2000" i="0" dirty="0" smtClean="0">
                <a:solidFill>
                  <a:srgbClr val="FFD24F"/>
                </a:solidFill>
              </a:rPr>
              <a:t>no</a:t>
            </a:r>
            <a:r>
              <a:rPr lang="en-US" sz="2000" i="0" dirty="0" smtClean="0">
                <a:solidFill>
                  <a:schemeClr val="bg1"/>
                </a:solidFill>
              </a:rPr>
              <a:t> tools available from Progress to allow a key store file to be opened if the key store admin account passphrase is lost</a:t>
            </a:r>
            <a:endParaRPr lang="en-US" sz="2000" i="0" dirty="0">
              <a:solidFill>
                <a:schemeClr val="bg1"/>
              </a:solidFill>
            </a:endParaRPr>
          </a:p>
        </p:txBody>
      </p:sp>
      <p:sp>
        <p:nvSpPr>
          <p:cNvPr id="9" name="AutoShape 4"/>
          <p:cNvSpPr>
            <a:spLocks noChangeArrowheads="1"/>
          </p:cNvSpPr>
          <p:nvPr/>
        </p:nvSpPr>
        <p:spPr bwMode="auto">
          <a:xfrm>
            <a:off x="628653" y="4642769"/>
            <a:ext cx="3359061" cy="1129623"/>
          </a:xfrm>
          <a:prstGeom prst="roundRect">
            <a:avLst>
              <a:gd name="adj" fmla="val 16667"/>
            </a:avLst>
          </a:prstGeom>
          <a:solidFill>
            <a:srgbClr val="37D2A8"/>
          </a:solidFill>
          <a:ln w="9525">
            <a:noFill/>
            <a:round/>
            <a:headEnd/>
            <a:tailEnd/>
          </a:ln>
          <a:effectLst/>
        </p:spPr>
        <p:txBody>
          <a:bodyPr wrap="square" anchor="ctr"/>
          <a:lstStyle/>
          <a:p>
            <a:pPr algn="l"/>
            <a:r>
              <a:rPr lang="en-US" sz="2000" i="0" dirty="0" smtClean="0">
                <a:solidFill>
                  <a:schemeClr val="tx1">
                    <a:lumMod val="50000"/>
                  </a:schemeClr>
                </a:solidFill>
              </a:rPr>
              <a:t>Recommendation:</a:t>
            </a:r>
            <a:r>
              <a:rPr lang="en-US" sz="2000" i="0" dirty="0" smtClean="0">
                <a:solidFill>
                  <a:schemeClr val="bg1"/>
                </a:solidFill>
              </a:rPr>
              <a:t> </a:t>
            </a:r>
            <a:r>
              <a:rPr lang="en-US" sz="2000" i="0" dirty="0" smtClean="0">
                <a:solidFill>
                  <a:schemeClr val="tx1">
                    <a:lumMod val="50000"/>
                  </a:schemeClr>
                </a:solidFill>
              </a:rPr>
              <a:t>Use the admin account exclusively for administration</a:t>
            </a:r>
            <a:endParaRPr lang="en-US" sz="2000" i="0" dirty="0">
              <a:solidFill>
                <a:schemeClr val="tx1">
                  <a:lumMod val="50000"/>
                </a:schemeClr>
              </a:solidFill>
            </a:endParaRPr>
          </a:p>
        </p:txBody>
      </p:sp>
    </p:spTree>
  </p:cSld>
  <p:clrMapOvr>
    <a:masterClrMapping/>
  </p:clrMapOvr>
  <p:transition xmlns:p14="http://schemas.microsoft.com/office/powerpoint/2010/main">
    <p:wipe dir="r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301350" y="24516"/>
            <a:ext cx="7330650" cy="784830"/>
          </a:xfrm>
        </p:spPr>
        <p:txBody>
          <a:bodyPr/>
          <a:lstStyle/>
          <a:p>
            <a:r>
              <a:rPr lang="en-US" dirty="0" smtClean="0"/>
              <a:t>Select the Right Cipher </a:t>
            </a:r>
            <a:br>
              <a:rPr lang="en-US" dirty="0" smtClean="0"/>
            </a:br>
            <a:r>
              <a:rPr lang="en-US" dirty="0" smtClean="0"/>
              <a:t>Based on the Value Of the Data</a:t>
            </a:r>
            <a:endParaRPr lang="en-US" dirty="0"/>
          </a:p>
        </p:txBody>
      </p:sp>
      <p:sp>
        <p:nvSpPr>
          <p:cNvPr id="5" name="AutoShape 10"/>
          <p:cNvSpPr>
            <a:spLocks noChangeArrowheads="1"/>
          </p:cNvSpPr>
          <p:nvPr/>
        </p:nvSpPr>
        <p:spPr bwMode="auto">
          <a:xfrm>
            <a:off x="741495" y="1494089"/>
            <a:ext cx="7515185" cy="1678601"/>
          </a:xfrm>
          <a:prstGeom prst="roundRect">
            <a:avLst>
              <a:gd name="adj" fmla="val 16667"/>
            </a:avLst>
          </a:prstGeom>
          <a:solidFill>
            <a:srgbClr val="A21636"/>
          </a:solidFill>
          <a:ln w="9525">
            <a:noFill/>
            <a:round/>
            <a:headEnd/>
            <a:tailEnd/>
          </a:ln>
          <a:effectLst/>
        </p:spPr>
        <p:txBody>
          <a:bodyPr wrap="square" anchor="ctr"/>
          <a:lstStyle/>
          <a:p>
            <a:pPr algn="l">
              <a:spcBef>
                <a:spcPts val="0"/>
              </a:spcBef>
            </a:pPr>
            <a:r>
              <a:rPr lang="en-US" i="0" dirty="0" smtClean="0">
                <a:solidFill>
                  <a:schemeClr val="bg1"/>
                </a:solidFill>
              </a:rPr>
              <a:t>Considerations when selecting a cipher:</a:t>
            </a:r>
          </a:p>
          <a:p>
            <a:pPr algn="l">
              <a:spcBef>
                <a:spcPts val="0"/>
              </a:spcBef>
              <a:buFontTx/>
              <a:buChar char="•"/>
            </a:pPr>
            <a:r>
              <a:rPr lang="en-US" i="0" dirty="0" smtClean="0">
                <a:solidFill>
                  <a:schemeClr val="bg1"/>
                </a:solidFill>
              </a:rPr>
              <a:t> Is it </a:t>
            </a:r>
            <a:r>
              <a:rPr lang="en-US" i="0" dirty="0" smtClean="0">
                <a:solidFill>
                  <a:srgbClr val="FFD24F"/>
                </a:solidFill>
              </a:rPr>
              <a:t>strong enough </a:t>
            </a:r>
            <a:r>
              <a:rPr lang="en-US" i="0" dirty="0" smtClean="0">
                <a:solidFill>
                  <a:schemeClr val="bg1"/>
                </a:solidFill>
              </a:rPr>
              <a:t>to provide desired security?</a:t>
            </a:r>
          </a:p>
          <a:p>
            <a:pPr algn="l">
              <a:spcBef>
                <a:spcPts val="0"/>
              </a:spcBef>
              <a:buFontTx/>
              <a:buChar char="•"/>
            </a:pPr>
            <a:r>
              <a:rPr lang="en-US" i="0" dirty="0" smtClean="0">
                <a:solidFill>
                  <a:schemeClr val="bg1"/>
                </a:solidFill>
              </a:rPr>
              <a:t> Is it </a:t>
            </a:r>
            <a:r>
              <a:rPr lang="en-US" i="0" dirty="0" smtClean="0">
                <a:solidFill>
                  <a:srgbClr val="FFD24F"/>
                </a:solidFill>
              </a:rPr>
              <a:t>fast enough </a:t>
            </a:r>
            <a:r>
              <a:rPr lang="en-US" i="0" dirty="0" smtClean="0">
                <a:solidFill>
                  <a:schemeClr val="bg1"/>
                </a:solidFill>
              </a:rPr>
              <a:t>for the applications requirements?</a:t>
            </a:r>
          </a:p>
        </p:txBody>
      </p:sp>
      <p:sp>
        <p:nvSpPr>
          <p:cNvPr id="12" name="AutoShape 6"/>
          <p:cNvSpPr>
            <a:spLocks noChangeArrowheads="1"/>
          </p:cNvSpPr>
          <p:nvPr/>
        </p:nvSpPr>
        <p:spPr bwMode="auto">
          <a:xfrm>
            <a:off x="727889" y="3283564"/>
            <a:ext cx="7529420" cy="2587474"/>
          </a:xfrm>
          <a:prstGeom prst="roundRect">
            <a:avLst>
              <a:gd name="adj" fmla="val 16667"/>
            </a:avLst>
          </a:prstGeom>
          <a:solidFill>
            <a:srgbClr val="797CA9"/>
          </a:solidFill>
          <a:ln w="9525">
            <a:noFill/>
            <a:round/>
            <a:headEnd/>
            <a:tailEnd/>
          </a:ln>
          <a:effectLst/>
        </p:spPr>
        <p:txBody>
          <a:bodyPr wrap="square" anchor="ctr"/>
          <a:lstStyle/>
          <a:p>
            <a:pPr algn="l"/>
            <a:r>
              <a:rPr lang="en-US" dirty="0" smtClean="0">
                <a:solidFill>
                  <a:schemeClr val="bg1"/>
                </a:solidFill>
              </a:rPr>
              <a:t>The strength is based on three factors</a:t>
            </a:r>
          </a:p>
          <a:p>
            <a:pPr lvl="1" algn="l">
              <a:buFont typeface="Arial" pitchFamily="34" charset="0"/>
              <a:buChar char="•"/>
            </a:pPr>
            <a:r>
              <a:rPr lang="en-US" dirty="0" smtClean="0">
                <a:solidFill>
                  <a:schemeClr val="bg1"/>
                </a:solidFill>
              </a:rPr>
              <a:t> </a:t>
            </a:r>
            <a:r>
              <a:rPr lang="en-US" dirty="0" smtClean="0">
                <a:solidFill>
                  <a:srgbClr val="FFD24F"/>
                </a:solidFill>
              </a:rPr>
              <a:t>Algorithm type </a:t>
            </a:r>
            <a:r>
              <a:rPr lang="en-US" dirty="0" smtClean="0">
                <a:solidFill>
                  <a:schemeClr val="bg1"/>
                </a:solidFill>
              </a:rPr>
              <a:t>– mathematical formula</a:t>
            </a:r>
          </a:p>
          <a:p>
            <a:pPr lvl="1" algn="l">
              <a:buFont typeface="Arial" pitchFamily="34" charset="0"/>
              <a:buChar char="•"/>
            </a:pPr>
            <a:r>
              <a:rPr lang="en-US" dirty="0" smtClean="0">
                <a:solidFill>
                  <a:schemeClr val="bg1"/>
                </a:solidFill>
              </a:rPr>
              <a:t> </a:t>
            </a:r>
            <a:r>
              <a:rPr lang="en-US" dirty="0" smtClean="0">
                <a:solidFill>
                  <a:srgbClr val="FFD24F"/>
                </a:solidFill>
              </a:rPr>
              <a:t>Mode</a:t>
            </a:r>
            <a:r>
              <a:rPr lang="en-US" dirty="0" smtClean="0">
                <a:solidFill>
                  <a:schemeClr val="bg1"/>
                </a:solidFill>
              </a:rPr>
              <a:t> - used to manipulate the key data</a:t>
            </a:r>
          </a:p>
          <a:p>
            <a:pPr lvl="1" algn="l">
              <a:buFont typeface="Arial" pitchFamily="34" charset="0"/>
              <a:buChar char="•"/>
            </a:pPr>
            <a:r>
              <a:rPr lang="en-US" dirty="0" smtClean="0">
                <a:solidFill>
                  <a:schemeClr val="bg1"/>
                </a:solidFill>
              </a:rPr>
              <a:t> </a:t>
            </a:r>
            <a:r>
              <a:rPr lang="en-US" dirty="0" smtClean="0">
                <a:solidFill>
                  <a:srgbClr val="FFD24F"/>
                </a:solidFill>
              </a:rPr>
              <a:t>Key size </a:t>
            </a:r>
            <a:r>
              <a:rPr lang="en-US" dirty="0" smtClean="0">
                <a:solidFill>
                  <a:schemeClr val="bg1"/>
                </a:solidFill>
              </a:rPr>
              <a:t>– In bits</a:t>
            </a:r>
          </a:p>
        </p:txBody>
      </p:sp>
    </p:spTree>
  </p:cSld>
  <p:clrMapOvr>
    <a:masterClrMapping/>
  </p:clrMapOvr>
  <p:transition xmlns:p14="http://schemas.microsoft.com/office/powerpoint/2010/main">
    <p:wipe dir="r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>
          <a:xfrm>
            <a:off x="301625" y="98425"/>
            <a:ext cx="7331075" cy="444994"/>
          </a:xfrm>
        </p:spPr>
        <p:txBody>
          <a:bodyPr/>
          <a:lstStyle/>
          <a:p>
            <a:pPr eaLnBrk="1" hangingPunct="1"/>
            <a:r>
              <a:rPr lang="en-US" smtClean="0"/>
              <a:t>Encryption Ciphers Compared</a:t>
            </a:r>
          </a:p>
        </p:txBody>
      </p:sp>
      <p:sp>
        <p:nvSpPr>
          <p:cNvPr id="16387" name="Content Placeholder 46"/>
          <p:cNvSpPr>
            <a:spLocks noGrp="1"/>
          </p:cNvSpPr>
          <p:nvPr>
            <p:ph idx="1"/>
          </p:nvPr>
        </p:nvSpPr>
        <p:spPr>
          <a:xfrm>
            <a:off x="404813" y="1333500"/>
            <a:ext cx="8739187" cy="790268"/>
          </a:xfrm>
        </p:spPr>
        <p:txBody>
          <a:bodyPr/>
          <a:lstStyle/>
          <a:p>
            <a:pPr eaLnBrk="1" hangingPunct="1"/>
            <a:r>
              <a:rPr lang="en-US" smtClean="0"/>
              <a:t>Balance strength against performance</a:t>
            </a:r>
          </a:p>
        </p:txBody>
      </p:sp>
      <p:grpSp>
        <p:nvGrpSpPr>
          <p:cNvPr id="2" name="Group 45"/>
          <p:cNvGrpSpPr>
            <a:grpSpLocks/>
          </p:cNvGrpSpPr>
          <p:nvPr/>
        </p:nvGrpSpPr>
        <p:grpSpPr bwMode="auto">
          <a:xfrm>
            <a:off x="217102" y="3988327"/>
            <a:ext cx="6802440" cy="1890713"/>
            <a:chOff x="-179" y="2215"/>
            <a:chExt cx="4285" cy="1191"/>
          </a:xfrm>
        </p:grpSpPr>
        <p:sp>
          <p:nvSpPr>
            <p:cNvPr id="16411" name="Line 21"/>
            <p:cNvSpPr>
              <a:spLocks noChangeShapeType="1"/>
            </p:cNvSpPr>
            <p:nvPr/>
          </p:nvSpPr>
          <p:spPr bwMode="auto">
            <a:xfrm>
              <a:off x="1152" y="3074"/>
              <a:ext cx="2880" cy="0"/>
            </a:xfrm>
            <a:prstGeom prst="line">
              <a:avLst/>
            </a:prstGeom>
            <a:noFill/>
            <a:ln w="76200">
              <a:solidFill>
                <a:schemeClr val="hlink"/>
              </a:solidFill>
              <a:round/>
              <a:headEnd/>
              <a:tailEnd/>
            </a:ln>
          </p:spPr>
          <p:txBody>
            <a:bodyPr/>
            <a:lstStyle/>
            <a:p>
              <a:endParaRPr lang="en-AU">
                <a:solidFill>
                  <a:srgbClr val="3F3F3F"/>
                </a:solidFill>
              </a:endParaRPr>
            </a:p>
          </p:txBody>
        </p:sp>
        <p:sp>
          <p:nvSpPr>
            <p:cNvPr id="16412" name="Line 22"/>
            <p:cNvSpPr>
              <a:spLocks noChangeShapeType="1"/>
            </p:cNvSpPr>
            <p:nvPr/>
          </p:nvSpPr>
          <p:spPr bwMode="auto">
            <a:xfrm>
              <a:off x="1152" y="2930"/>
              <a:ext cx="0" cy="288"/>
            </a:xfrm>
            <a:prstGeom prst="line">
              <a:avLst/>
            </a:prstGeom>
            <a:noFill/>
            <a:ln w="76200">
              <a:solidFill>
                <a:schemeClr val="hlink"/>
              </a:solidFill>
              <a:round/>
              <a:headEnd/>
              <a:tailEnd/>
            </a:ln>
          </p:spPr>
          <p:txBody>
            <a:bodyPr/>
            <a:lstStyle/>
            <a:p>
              <a:endParaRPr lang="en-AU">
                <a:solidFill>
                  <a:srgbClr val="3F3F3F"/>
                </a:solidFill>
              </a:endParaRPr>
            </a:p>
          </p:txBody>
        </p:sp>
        <p:sp>
          <p:nvSpPr>
            <p:cNvPr id="16413" name="Line 23"/>
            <p:cNvSpPr>
              <a:spLocks noChangeShapeType="1"/>
            </p:cNvSpPr>
            <p:nvPr/>
          </p:nvSpPr>
          <p:spPr bwMode="auto">
            <a:xfrm>
              <a:off x="4032" y="2930"/>
              <a:ext cx="0" cy="288"/>
            </a:xfrm>
            <a:prstGeom prst="line">
              <a:avLst/>
            </a:prstGeom>
            <a:noFill/>
            <a:ln w="76200">
              <a:solidFill>
                <a:schemeClr val="hlink"/>
              </a:solidFill>
              <a:round/>
              <a:headEnd/>
              <a:tailEnd/>
            </a:ln>
          </p:spPr>
          <p:txBody>
            <a:bodyPr/>
            <a:lstStyle/>
            <a:p>
              <a:endParaRPr lang="en-AU">
                <a:solidFill>
                  <a:srgbClr val="3F3F3F"/>
                </a:solidFill>
              </a:endParaRPr>
            </a:p>
          </p:txBody>
        </p:sp>
        <p:sp>
          <p:nvSpPr>
            <p:cNvPr id="16414" name="Text Box 24"/>
            <p:cNvSpPr txBox="1">
              <a:spLocks noChangeArrowheads="1"/>
            </p:cNvSpPr>
            <p:nvPr/>
          </p:nvSpPr>
          <p:spPr bwMode="auto">
            <a:xfrm rot="-2837436">
              <a:off x="1258" y="2502"/>
              <a:ext cx="768" cy="212"/>
            </a:xfrm>
            <a:prstGeom prst="rect">
              <a:avLst/>
            </a:prstGeom>
            <a:noFill/>
            <a:ln w="28575" algn="ctr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600" b="1">
                  <a:solidFill>
                    <a:srgbClr val="3F3F3F"/>
                  </a:solidFill>
                </a:rPr>
                <a:t>RC4-128</a:t>
              </a:r>
            </a:p>
          </p:txBody>
        </p:sp>
        <p:sp>
          <p:nvSpPr>
            <p:cNvPr id="16415" name="Text Box 25"/>
            <p:cNvSpPr txBox="1">
              <a:spLocks noChangeArrowheads="1"/>
            </p:cNvSpPr>
            <p:nvPr/>
          </p:nvSpPr>
          <p:spPr bwMode="auto">
            <a:xfrm rot="-2837436">
              <a:off x="2370" y="2496"/>
              <a:ext cx="768" cy="212"/>
            </a:xfrm>
            <a:prstGeom prst="rect">
              <a:avLst/>
            </a:prstGeom>
            <a:noFill/>
            <a:ln w="28575" algn="ctr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600" b="1">
                  <a:solidFill>
                    <a:srgbClr val="FF6600"/>
                  </a:solidFill>
                </a:rPr>
                <a:t>AES-128</a:t>
              </a:r>
            </a:p>
          </p:txBody>
        </p:sp>
        <p:sp>
          <p:nvSpPr>
            <p:cNvPr id="16416" name="Text Box 26"/>
            <p:cNvSpPr txBox="1">
              <a:spLocks noChangeArrowheads="1"/>
            </p:cNvSpPr>
            <p:nvPr/>
          </p:nvSpPr>
          <p:spPr bwMode="auto">
            <a:xfrm rot="-2837436">
              <a:off x="2967" y="2494"/>
              <a:ext cx="768" cy="212"/>
            </a:xfrm>
            <a:prstGeom prst="rect">
              <a:avLst/>
            </a:prstGeom>
            <a:noFill/>
            <a:ln w="28575" algn="ctr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600" b="1">
                  <a:solidFill>
                    <a:srgbClr val="3F3F3F"/>
                  </a:solidFill>
                </a:rPr>
                <a:t>AES-192</a:t>
              </a:r>
            </a:p>
          </p:txBody>
        </p:sp>
        <p:sp>
          <p:nvSpPr>
            <p:cNvPr id="16417" name="Text Box 27"/>
            <p:cNvSpPr txBox="1">
              <a:spLocks noChangeArrowheads="1"/>
            </p:cNvSpPr>
            <p:nvPr/>
          </p:nvSpPr>
          <p:spPr bwMode="auto">
            <a:xfrm rot="-2837436">
              <a:off x="3351" y="2507"/>
              <a:ext cx="768" cy="212"/>
            </a:xfrm>
            <a:prstGeom prst="rect">
              <a:avLst/>
            </a:prstGeom>
            <a:noFill/>
            <a:ln w="28575" algn="ctr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600" b="1">
                  <a:solidFill>
                    <a:srgbClr val="3F3F3F"/>
                  </a:solidFill>
                </a:rPr>
                <a:t>AES-256</a:t>
              </a:r>
            </a:p>
          </p:txBody>
        </p:sp>
        <p:sp>
          <p:nvSpPr>
            <p:cNvPr id="16418" name="Text Box 28"/>
            <p:cNvSpPr txBox="1">
              <a:spLocks noChangeArrowheads="1"/>
            </p:cNvSpPr>
            <p:nvPr/>
          </p:nvSpPr>
          <p:spPr bwMode="auto">
            <a:xfrm rot="-2837436">
              <a:off x="1575" y="2494"/>
              <a:ext cx="768" cy="212"/>
            </a:xfrm>
            <a:prstGeom prst="rect">
              <a:avLst/>
            </a:prstGeom>
            <a:noFill/>
            <a:ln w="28575" algn="ctr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600" b="1">
                  <a:solidFill>
                    <a:srgbClr val="3F3F3F"/>
                  </a:solidFill>
                </a:rPr>
                <a:t>DES-56</a:t>
              </a:r>
            </a:p>
          </p:txBody>
        </p:sp>
        <p:sp>
          <p:nvSpPr>
            <p:cNvPr id="16419" name="Text Box 29"/>
            <p:cNvSpPr txBox="1">
              <a:spLocks noChangeArrowheads="1"/>
            </p:cNvSpPr>
            <p:nvPr/>
          </p:nvSpPr>
          <p:spPr bwMode="auto">
            <a:xfrm rot="-2837436">
              <a:off x="2631" y="2500"/>
              <a:ext cx="768" cy="212"/>
            </a:xfrm>
            <a:prstGeom prst="rect">
              <a:avLst/>
            </a:prstGeom>
            <a:noFill/>
            <a:ln w="28575" algn="ctr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600" b="1">
                  <a:solidFill>
                    <a:srgbClr val="3F3F3F"/>
                  </a:solidFill>
                </a:rPr>
                <a:t>DES3-168</a:t>
              </a:r>
            </a:p>
          </p:txBody>
        </p:sp>
        <p:sp>
          <p:nvSpPr>
            <p:cNvPr id="16420" name="Line 30"/>
            <p:cNvSpPr>
              <a:spLocks noChangeShapeType="1"/>
            </p:cNvSpPr>
            <p:nvPr/>
          </p:nvSpPr>
          <p:spPr bwMode="auto">
            <a:xfrm>
              <a:off x="1440" y="2882"/>
              <a:ext cx="0" cy="192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AU">
                <a:solidFill>
                  <a:srgbClr val="3F3F3F"/>
                </a:solidFill>
              </a:endParaRPr>
            </a:p>
          </p:txBody>
        </p:sp>
        <p:sp>
          <p:nvSpPr>
            <p:cNvPr id="16421" name="Line 31"/>
            <p:cNvSpPr>
              <a:spLocks noChangeShapeType="1"/>
            </p:cNvSpPr>
            <p:nvPr/>
          </p:nvSpPr>
          <p:spPr bwMode="auto">
            <a:xfrm>
              <a:off x="2544" y="2882"/>
              <a:ext cx="0" cy="192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AU">
                <a:solidFill>
                  <a:srgbClr val="3F3F3F"/>
                </a:solidFill>
              </a:endParaRPr>
            </a:p>
          </p:txBody>
        </p:sp>
        <p:sp>
          <p:nvSpPr>
            <p:cNvPr id="16422" name="Line 32"/>
            <p:cNvSpPr>
              <a:spLocks noChangeShapeType="1"/>
            </p:cNvSpPr>
            <p:nvPr/>
          </p:nvSpPr>
          <p:spPr bwMode="auto">
            <a:xfrm>
              <a:off x="2824" y="2882"/>
              <a:ext cx="0" cy="192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AU">
                <a:solidFill>
                  <a:srgbClr val="3F3F3F"/>
                </a:solidFill>
              </a:endParaRPr>
            </a:p>
          </p:txBody>
        </p:sp>
        <p:sp>
          <p:nvSpPr>
            <p:cNvPr id="16423" name="Line 33"/>
            <p:cNvSpPr>
              <a:spLocks noChangeShapeType="1"/>
            </p:cNvSpPr>
            <p:nvPr/>
          </p:nvSpPr>
          <p:spPr bwMode="auto">
            <a:xfrm>
              <a:off x="1776" y="2882"/>
              <a:ext cx="0" cy="192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AU">
                <a:solidFill>
                  <a:srgbClr val="3F3F3F"/>
                </a:solidFill>
              </a:endParaRPr>
            </a:p>
          </p:txBody>
        </p:sp>
        <p:sp>
          <p:nvSpPr>
            <p:cNvPr id="16424" name="Line 34"/>
            <p:cNvSpPr>
              <a:spLocks noChangeShapeType="1"/>
            </p:cNvSpPr>
            <p:nvPr/>
          </p:nvSpPr>
          <p:spPr bwMode="auto">
            <a:xfrm flipH="1">
              <a:off x="3538" y="2882"/>
              <a:ext cx="0" cy="192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AU">
                <a:solidFill>
                  <a:srgbClr val="3F3F3F"/>
                </a:solidFill>
              </a:endParaRPr>
            </a:p>
          </p:txBody>
        </p:sp>
        <p:sp>
          <p:nvSpPr>
            <p:cNvPr id="16425" name="Line 35"/>
            <p:cNvSpPr>
              <a:spLocks noChangeShapeType="1"/>
            </p:cNvSpPr>
            <p:nvPr/>
          </p:nvSpPr>
          <p:spPr bwMode="auto">
            <a:xfrm>
              <a:off x="3154" y="2882"/>
              <a:ext cx="0" cy="192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AU">
                <a:solidFill>
                  <a:srgbClr val="3F3F3F"/>
                </a:solidFill>
              </a:endParaRPr>
            </a:p>
          </p:txBody>
        </p:sp>
        <p:sp>
          <p:nvSpPr>
            <p:cNvPr id="16426" name="Text Box 37"/>
            <p:cNvSpPr txBox="1">
              <a:spLocks noChangeArrowheads="1"/>
            </p:cNvSpPr>
            <p:nvPr/>
          </p:nvSpPr>
          <p:spPr bwMode="auto">
            <a:xfrm>
              <a:off x="-179" y="2882"/>
              <a:ext cx="1235" cy="291"/>
            </a:xfrm>
            <a:prstGeom prst="rect">
              <a:avLst/>
            </a:prstGeom>
            <a:noFill/>
            <a:ln w="28575" algn="ctr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r">
                <a:spcBef>
                  <a:spcPct val="50000"/>
                </a:spcBef>
              </a:pPr>
              <a:r>
                <a:rPr lang="en-US" b="1">
                  <a:solidFill>
                    <a:srgbClr val="3F3F3F"/>
                  </a:solidFill>
                </a:rPr>
                <a:t>Strength</a:t>
              </a:r>
            </a:p>
          </p:txBody>
        </p:sp>
        <p:sp>
          <p:nvSpPr>
            <p:cNvPr id="16427" name="Text Box 38"/>
            <p:cNvSpPr txBox="1">
              <a:spLocks noChangeArrowheads="1"/>
            </p:cNvSpPr>
            <p:nvPr/>
          </p:nvSpPr>
          <p:spPr bwMode="auto">
            <a:xfrm>
              <a:off x="1056" y="3175"/>
              <a:ext cx="1392" cy="231"/>
            </a:xfrm>
            <a:prstGeom prst="rect">
              <a:avLst/>
            </a:prstGeom>
            <a:noFill/>
            <a:ln w="28575" algn="ctr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l">
                <a:spcBef>
                  <a:spcPct val="50000"/>
                </a:spcBef>
              </a:pPr>
              <a:r>
                <a:rPr lang="en-US" sz="1800" b="1">
                  <a:solidFill>
                    <a:srgbClr val="3F3F3F"/>
                  </a:solidFill>
                </a:rPr>
                <a:t>weak</a:t>
              </a:r>
            </a:p>
          </p:txBody>
        </p:sp>
        <p:sp>
          <p:nvSpPr>
            <p:cNvPr id="16428" name="Text Box 40"/>
            <p:cNvSpPr txBox="1">
              <a:spLocks noChangeArrowheads="1"/>
            </p:cNvSpPr>
            <p:nvPr/>
          </p:nvSpPr>
          <p:spPr bwMode="auto">
            <a:xfrm rot="-2837436">
              <a:off x="1015" y="2493"/>
              <a:ext cx="768" cy="212"/>
            </a:xfrm>
            <a:prstGeom prst="rect">
              <a:avLst/>
            </a:prstGeom>
            <a:noFill/>
            <a:ln w="28575" algn="ctr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600" b="1">
                  <a:solidFill>
                    <a:srgbClr val="3F3F3F"/>
                  </a:solidFill>
                </a:rPr>
                <a:t>DES-PBE</a:t>
              </a:r>
            </a:p>
          </p:txBody>
        </p:sp>
        <p:sp>
          <p:nvSpPr>
            <p:cNvPr id="16429" name="Line 41"/>
            <p:cNvSpPr>
              <a:spLocks noChangeShapeType="1"/>
            </p:cNvSpPr>
            <p:nvPr/>
          </p:nvSpPr>
          <p:spPr bwMode="auto">
            <a:xfrm>
              <a:off x="1217" y="2880"/>
              <a:ext cx="0" cy="192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AU">
                <a:solidFill>
                  <a:srgbClr val="3F3F3F"/>
                </a:solidFill>
              </a:endParaRPr>
            </a:p>
          </p:txBody>
        </p:sp>
        <p:sp>
          <p:nvSpPr>
            <p:cNvPr id="16430" name="Text Box 43"/>
            <p:cNvSpPr txBox="1">
              <a:spLocks noChangeArrowheads="1"/>
            </p:cNvSpPr>
            <p:nvPr/>
          </p:nvSpPr>
          <p:spPr bwMode="auto">
            <a:xfrm>
              <a:off x="2789" y="3150"/>
              <a:ext cx="1317" cy="231"/>
            </a:xfrm>
            <a:prstGeom prst="rect">
              <a:avLst/>
            </a:prstGeom>
            <a:noFill/>
            <a:ln w="28575" algn="ctr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r">
                <a:spcBef>
                  <a:spcPct val="50000"/>
                </a:spcBef>
              </a:pPr>
              <a:r>
                <a:rPr lang="en-US" sz="1800" b="1">
                  <a:solidFill>
                    <a:srgbClr val="3F3F3F"/>
                  </a:solidFill>
                </a:rPr>
                <a:t>strong</a:t>
              </a:r>
            </a:p>
          </p:txBody>
        </p:sp>
      </p:grpSp>
      <p:grpSp>
        <p:nvGrpSpPr>
          <p:cNvPr id="3" name="Group 50"/>
          <p:cNvGrpSpPr>
            <a:grpSpLocks/>
          </p:cNvGrpSpPr>
          <p:nvPr/>
        </p:nvGrpSpPr>
        <p:grpSpPr bwMode="auto">
          <a:xfrm>
            <a:off x="358132" y="1803879"/>
            <a:ext cx="6783388" cy="2292350"/>
            <a:chOff x="-97" y="864"/>
            <a:chExt cx="4273" cy="1444"/>
          </a:xfrm>
        </p:grpSpPr>
        <p:sp>
          <p:nvSpPr>
            <p:cNvPr id="16393" name="Text Box 8"/>
            <p:cNvSpPr txBox="1">
              <a:spLocks noChangeArrowheads="1"/>
            </p:cNvSpPr>
            <p:nvPr/>
          </p:nvSpPr>
          <p:spPr bwMode="auto">
            <a:xfrm>
              <a:off x="3076" y="2044"/>
              <a:ext cx="1036" cy="231"/>
            </a:xfrm>
            <a:prstGeom prst="rect">
              <a:avLst/>
            </a:prstGeom>
            <a:noFill/>
            <a:ln w="28575" algn="ctr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r">
                <a:spcBef>
                  <a:spcPct val="50000"/>
                </a:spcBef>
              </a:pPr>
              <a:r>
                <a:rPr lang="en-US" sz="1800" b="1">
                  <a:solidFill>
                    <a:schemeClr val="tx1">
                      <a:lumMod val="50000"/>
                    </a:schemeClr>
                  </a:solidFill>
                </a:rPr>
                <a:t>slow</a:t>
              </a:r>
            </a:p>
          </p:txBody>
        </p:sp>
        <p:sp>
          <p:nvSpPr>
            <p:cNvPr id="16394" name="Line 4"/>
            <p:cNvSpPr>
              <a:spLocks noChangeShapeType="1"/>
            </p:cNvSpPr>
            <p:nvPr/>
          </p:nvSpPr>
          <p:spPr bwMode="auto">
            <a:xfrm>
              <a:off x="1152" y="1972"/>
              <a:ext cx="2880" cy="0"/>
            </a:xfrm>
            <a:prstGeom prst="line">
              <a:avLst/>
            </a:prstGeom>
            <a:noFill/>
            <a:ln w="76200">
              <a:solidFill>
                <a:schemeClr val="hlink"/>
              </a:solidFill>
              <a:round/>
              <a:headEnd/>
              <a:tailEnd/>
            </a:ln>
          </p:spPr>
          <p:txBody>
            <a:bodyPr/>
            <a:lstStyle/>
            <a:p>
              <a:endParaRPr lang="en-AU">
                <a:solidFill>
                  <a:schemeClr val="tx1">
                    <a:lumMod val="50000"/>
                  </a:schemeClr>
                </a:solidFill>
              </a:endParaRPr>
            </a:p>
          </p:txBody>
        </p:sp>
        <p:sp>
          <p:nvSpPr>
            <p:cNvPr id="16395" name="Line 5"/>
            <p:cNvSpPr>
              <a:spLocks noChangeShapeType="1"/>
            </p:cNvSpPr>
            <p:nvPr/>
          </p:nvSpPr>
          <p:spPr bwMode="auto">
            <a:xfrm>
              <a:off x="1152" y="1822"/>
              <a:ext cx="0" cy="288"/>
            </a:xfrm>
            <a:prstGeom prst="line">
              <a:avLst/>
            </a:prstGeom>
            <a:noFill/>
            <a:ln w="76200">
              <a:solidFill>
                <a:schemeClr val="hlink"/>
              </a:solidFill>
              <a:round/>
              <a:headEnd/>
              <a:tailEnd/>
            </a:ln>
          </p:spPr>
          <p:txBody>
            <a:bodyPr/>
            <a:lstStyle/>
            <a:p>
              <a:endParaRPr lang="en-AU">
                <a:solidFill>
                  <a:schemeClr val="tx1">
                    <a:lumMod val="50000"/>
                  </a:schemeClr>
                </a:solidFill>
              </a:endParaRPr>
            </a:p>
          </p:txBody>
        </p:sp>
        <p:sp>
          <p:nvSpPr>
            <p:cNvPr id="16396" name="Line 6"/>
            <p:cNvSpPr>
              <a:spLocks noChangeShapeType="1"/>
            </p:cNvSpPr>
            <p:nvPr/>
          </p:nvSpPr>
          <p:spPr bwMode="auto">
            <a:xfrm>
              <a:off x="4032" y="1822"/>
              <a:ext cx="0" cy="288"/>
            </a:xfrm>
            <a:prstGeom prst="line">
              <a:avLst/>
            </a:prstGeom>
            <a:noFill/>
            <a:ln w="76200">
              <a:solidFill>
                <a:schemeClr val="hlink"/>
              </a:solidFill>
              <a:round/>
              <a:headEnd/>
              <a:tailEnd/>
            </a:ln>
          </p:spPr>
          <p:txBody>
            <a:bodyPr/>
            <a:lstStyle/>
            <a:p>
              <a:endParaRPr lang="en-AU">
                <a:solidFill>
                  <a:schemeClr val="tx1">
                    <a:lumMod val="50000"/>
                  </a:schemeClr>
                </a:solidFill>
              </a:endParaRPr>
            </a:p>
          </p:txBody>
        </p:sp>
        <p:sp>
          <p:nvSpPr>
            <p:cNvPr id="16397" name="Text Box 9"/>
            <p:cNvSpPr txBox="1">
              <a:spLocks noChangeArrowheads="1"/>
            </p:cNvSpPr>
            <p:nvPr/>
          </p:nvSpPr>
          <p:spPr bwMode="auto">
            <a:xfrm rot="-2837436">
              <a:off x="1258" y="1401"/>
              <a:ext cx="768" cy="212"/>
            </a:xfrm>
            <a:prstGeom prst="rect">
              <a:avLst/>
            </a:prstGeom>
            <a:noFill/>
            <a:ln w="28575" algn="ctr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600" b="1">
                  <a:solidFill>
                    <a:schemeClr val="tx1">
                      <a:lumMod val="50000"/>
                    </a:schemeClr>
                  </a:solidFill>
                </a:rPr>
                <a:t>RC4-128</a:t>
              </a:r>
            </a:p>
          </p:txBody>
        </p:sp>
        <p:sp>
          <p:nvSpPr>
            <p:cNvPr id="16398" name="Text Box 10"/>
            <p:cNvSpPr txBox="1">
              <a:spLocks noChangeArrowheads="1"/>
            </p:cNvSpPr>
            <p:nvPr/>
          </p:nvSpPr>
          <p:spPr bwMode="auto">
            <a:xfrm rot="-2837436">
              <a:off x="2006" y="1394"/>
              <a:ext cx="768" cy="212"/>
            </a:xfrm>
            <a:prstGeom prst="rect">
              <a:avLst/>
            </a:prstGeom>
            <a:noFill/>
            <a:ln w="28575" algn="ctr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600" b="1">
                  <a:solidFill>
                    <a:srgbClr val="FF6600"/>
                  </a:solidFill>
                </a:rPr>
                <a:t>AES-128</a:t>
              </a:r>
            </a:p>
          </p:txBody>
        </p:sp>
        <p:sp>
          <p:nvSpPr>
            <p:cNvPr id="16399" name="Text Box 11"/>
            <p:cNvSpPr txBox="1">
              <a:spLocks noChangeArrowheads="1"/>
            </p:cNvSpPr>
            <p:nvPr/>
          </p:nvSpPr>
          <p:spPr bwMode="auto">
            <a:xfrm rot="-2837436">
              <a:off x="2219" y="1393"/>
              <a:ext cx="768" cy="212"/>
            </a:xfrm>
            <a:prstGeom prst="rect">
              <a:avLst/>
            </a:prstGeom>
            <a:noFill/>
            <a:ln w="28575" algn="ctr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600" b="1">
                  <a:solidFill>
                    <a:schemeClr val="tx1">
                      <a:lumMod val="50000"/>
                    </a:schemeClr>
                  </a:solidFill>
                </a:rPr>
                <a:t>AES-192</a:t>
              </a:r>
            </a:p>
          </p:txBody>
        </p:sp>
        <p:sp>
          <p:nvSpPr>
            <p:cNvPr id="16400" name="Text Box 12"/>
            <p:cNvSpPr txBox="1">
              <a:spLocks noChangeArrowheads="1"/>
            </p:cNvSpPr>
            <p:nvPr/>
          </p:nvSpPr>
          <p:spPr bwMode="auto">
            <a:xfrm rot="-2837436">
              <a:off x="2775" y="1406"/>
              <a:ext cx="768" cy="212"/>
            </a:xfrm>
            <a:prstGeom prst="rect">
              <a:avLst/>
            </a:prstGeom>
            <a:noFill/>
            <a:ln w="28575" algn="ctr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600" b="1">
                  <a:solidFill>
                    <a:schemeClr val="tx1">
                      <a:lumMod val="50000"/>
                    </a:schemeClr>
                  </a:solidFill>
                </a:rPr>
                <a:t>AES-256</a:t>
              </a:r>
            </a:p>
          </p:txBody>
        </p:sp>
        <p:sp>
          <p:nvSpPr>
            <p:cNvPr id="16401" name="Text Box 13"/>
            <p:cNvSpPr txBox="1">
              <a:spLocks noChangeArrowheads="1"/>
            </p:cNvSpPr>
            <p:nvPr/>
          </p:nvSpPr>
          <p:spPr bwMode="auto">
            <a:xfrm rot="-2837436">
              <a:off x="2572" y="1284"/>
              <a:ext cx="1052" cy="212"/>
            </a:xfrm>
            <a:prstGeom prst="rect">
              <a:avLst/>
            </a:prstGeom>
            <a:noFill/>
            <a:ln w="28575" algn="ctr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600" b="1">
                  <a:solidFill>
                    <a:schemeClr val="tx1">
                      <a:lumMod val="50000"/>
                    </a:schemeClr>
                  </a:solidFill>
                </a:rPr>
                <a:t>DES-56/PBE</a:t>
              </a:r>
            </a:p>
          </p:txBody>
        </p:sp>
        <p:sp>
          <p:nvSpPr>
            <p:cNvPr id="16402" name="Text Box 14"/>
            <p:cNvSpPr txBox="1">
              <a:spLocks noChangeArrowheads="1"/>
            </p:cNvSpPr>
            <p:nvPr/>
          </p:nvSpPr>
          <p:spPr bwMode="auto">
            <a:xfrm rot="-2837436">
              <a:off x="3686" y="1386"/>
              <a:ext cx="768" cy="212"/>
            </a:xfrm>
            <a:prstGeom prst="rect">
              <a:avLst/>
            </a:prstGeom>
            <a:noFill/>
            <a:ln w="28575" algn="ctr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600" b="1">
                  <a:solidFill>
                    <a:schemeClr val="tx1">
                      <a:lumMod val="50000"/>
                    </a:schemeClr>
                  </a:solidFill>
                </a:rPr>
                <a:t>DES3-168</a:t>
              </a:r>
            </a:p>
          </p:txBody>
        </p:sp>
        <p:sp>
          <p:nvSpPr>
            <p:cNvPr id="16403" name="Line 15"/>
            <p:cNvSpPr>
              <a:spLocks noChangeShapeType="1"/>
            </p:cNvSpPr>
            <p:nvPr/>
          </p:nvSpPr>
          <p:spPr bwMode="auto">
            <a:xfrm>
              <a:off x="1440" y="1780"/>
              <a:ext cx="0" cy="186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AU">
                <a:solidFill>
                  <a:schemeClr val="tx1">
                    <a:lumMod val="50000"/>
                  </a:schemeClr>
                </a:solidFill>
              </a:endParaRPr>
            </a:p>
          </p:txBody>
        </p:sp>
        <p:sp>
          <p:nvSpPr>
            <p:cNvPr id="16404" name="Line 16"/>
            <p:cNvSpPr>
              <a:spLocks noChangeShapeType="1"/>
            </p:cNvSpPr>
            <p:nvPr/>
          </p:nvSpPr>
          <p:spPr bwMode="auto">
            <a:xfrm>
              <a:off x="2208" y="1780"/>
              <a:ext cx="0" cy="186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AU">
                <a:solidFill>
                  <a:schemeClr val="tx1">
                    <a:lumMod val="50000"/>
                  </a:schemeClr>
                </a:solidFill>
              </a:endParaRPr>
            </a:p>
          </p:txBody>
        </p:sp>
        <p:sp>
          <p:nvSpPr>
            <p:cNvPr id="16405" name="Line 17"/>
            <p:cNvSpPr>
              <a:spLocks noChangeShapeType="1"/>
            </p:cNvSpPr>
            <p:nvPr/>
          </p:nvSpPr>
          <p:spPr bwMode="auto">
            <a:xfrm flipH="1">
              <a:off x="2400" y="1780"/>
              <a:ext cx="0" cy="192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AU">
                <a:solidFill>
                  <a:schemeClr val="tx1">
                    <a:lumMod val="50000"/>
                  </a:schemeClr>
                </a:solidFill>
              </a:endParaRPr>
            </a:p>
          </p:txBody>
        </p:sp>
        <p:sp>
          <p:nvSpPr>
            <p:cNvPr id="16406" name="Line 18"/>
            <p:cNvSpPr>
              <a:spLocks noChangeShapeType="1"/>
            </p:cNvSpPr>
            <p:nvPr/>
          </p:nvSpPr>
          <p:spPr bwMode="auto">
            <a:xfrm>
              <a:off x="2805" y="1780"/>
              <a:ext cx="0" cy="192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AU">
                <a:solidFill>
                  <a:schemeClr val="tx1">
                    <a:lumMod val="50000"/>
                  </a:schemeClr>
                </a:solidFill>
              </a:endParaRPr>
            </a:p>
          </p:txBody>
        </p:sp>
        <p:sp>
          <p:nvSpPr>
            <p:cNvPr id="16407" name="Line 19"/>
            <p:cNvSpPr>
              <a:spLocks noChangeShapeType="1"/>
            </p:cNvSpPr>
            <p:nvPr/>
          </p:nvSpPr>
          <p:spPr bwMode="auto">
            <a:xfrm>
              <a:off x="2976" y="1780"/>
              <a:ext cx="0" cy="192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AU">
                <a:solidFill>
                  <a:schemeClr val="tx1">
                    <a:lumMod val="50000"/>
                  </a:schemeClr>
                </a:solidFill>
              </a:endParaRPr>
            </a:p>
          </p:txBody>
        </p:sp>
        <p:sp>
          <p:nvSpPr>
            <p:cNvPr id="16408" name="Line 20"/>
            <p:cNvSpPr>
              <a:spLocks noChangeShapeType="1"/>
            </p:cNvSpPr>
            <p:nvPr/>
          </p:nvSpPr>
          <p:spPr bwMode="auto">
            <a:xfrm>
              <a:off x="3888" y="1780"/>
              <a:ext cx="0" cy="186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AU">
                <a:solidFill>
                  <a:schemeClr val="tx1">
                    <a:lumMod val="50000"/>
                  </a:schemeClr>
                </a:solidFill>
              </a:endParaRPr>
            </a:p>
          </p:txBody>
        </p:sp>
        <p:sp>
          <p:nvSpPr>
            <p:cNvPr id="16409" name="Text Box 36"/>
            <p:cNvSpPr txBox="1">
              <a:spLocks noChangeArrowheads="1"/>
            </p:cNvSpPr>
            <p:nvPr/>
          </p:nvSpPr>
          <p:spPr bwMode="auto">
            <a:xfrm>
              <a:off x="-97" y="1838"/>
              <a:ext cx="1283" cy="233"/>
            </a:xfrm>
            <a:prstGeom prst="rect">
              <a:avLst/>
            </a:prstGeom>
            <a:noFill/>
            <a:ln w="28575" algn="ctr">
              <a:noFill/>
              <a:miter lim="800000"/>
              <a:headEnd/>
              <a:tailEnd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>
                <a:spcBef>
                  <a:spcPts val="0"/>
                </a:spcBef>
              </a:pPr>
              <a:r>
                <a:rPr lang="en-US" b="1">
                  <a:solidFill>
                    <a:schemeClr val="tx1">
                      <a:lumMod val="50000"/>
                    </a:schemeClr>
                  </a:solidFill>
                </a:rPr>
                <a:t>Performance</a:t>
              </a:r>
            </a:p>
          </p:txBody>
        </p:sp>
        <p:sp>
          <p:nvSpPr>
            <p:cNvPr id="16410" name="Text Box 44"/>
            <p:cNvSpPr txBox="1">
              <a:spLocks noChangeArrowheads="1"/>
            </p:cNvSpPr>
            <p:nvPr/>
          </p:nvSpPr>
          <p:spPr bwMode="auto">
            <a:xfrm>
              <a:off x="1056" y="2077"/>
              <a:ext cx="1392" cy="231"/>
            </a:xfrm>
            <a:prstGeom prst="rect">
              <a:avLst/>
            </a:prstGeom>
            <a:noFill/>
            <a:ln w="28575" algn="ctr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l">
                <a:spcBef>
                  <a:spcPct val="50000"/>
                </a:spcBef>
              </a:pPr>
              <a:r>
                <a:rPr lang="en-US" sz="1800" b="1">
                  <a:solidFill>
                    <a:schemeClr val="tx1">
                      <a:lumMod val="50000"/>
                    </a:schemeClr>
                  </a:solidFill>
                </a:rPr>
                <a:t>fast</a:t>
              </a:r>
            </a:p>
          </p:txBody>
        </p:sp>
      </p:grpSp>
      <p:sp>
        <p:nvSpPr>
          <p:cNvPr id="44" name="TextBox 43"/>
          <p:cNvSpPr txBox="1"/>
          <p:nvPr/>
        </p:nvSpPr>
        <p:spPr>
          <a:xfrm>
            <a:off x="643314" y="6022089"/>
            <a:ext cx="584006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000" i="0" dirty="0" err="1" smtClean="0">
                <a:solidFill>
                  <a:schemeClr val="tx1">
                    <a:lumMod val="50000"/>
                  </a:schemeClr>
                </a:solidFill>
              </a:rPr>
              <a:t>Which one should you choose? more on that later</a:t>
            </a:r>
          </a:p>
        </p:txBody>
      </p:sp>
    </p:spTree>
  </p:cSld>
  <p:clrMapOvr>
    <a:masterClrMapping/>
  </p:clrMapOvr>
  <p:transition xmlns:p14="http://schemas.microsoft.com/office/powerpoint/2010/main">
    <p:wipe dir="r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Key Store Service Passphrase Delivery</a:t>
            </a:r>
            <a:endParaRPr lang="en-US" dirty="0"/>
          </a:p>
        </p:txBody>
      </p:sp>
      <p:sp>
        <p:nvSpPr>
          <p:cNvPr id="8" name="AutoShape 6"/>
          <p:cNvSpPr>
            <a:spLocks noChangeArrowheads="1"/>
          </p:cNvSpPr>
          <p:nvPr/>
        </p:nvSpPr>
        <p:spPr bwMode="auto">
          <a:xfrm>
            <a:off x="149903" y="1244184"/>
            <a:ext cx="4407136" cy="4601981"/>
          </a:xfrm>
          <a:prstGeom prst="roundRect">
            <a:avLst>
              <a:gd name="adj" fmla="val 16667"/>
            </a:avLst>
          </a:prstGeom>
          <a:solidFill>
            <a:srgbClr val="797CA9"/>
          </a:solidFill>
          <a:ln w="9525">
            <a:noFill/>
            <a:round/>
            <a:headEnd/>
            <a:tailEnd/>
          </a:ln>
          <a:effectLst/>
        </p:spPr>
        <p:txBody>
          <a:bodyPr wrap="square" anchor="ctr"/>
          <a:lstStyle/>
          <a:p>
            <a:pPr algn="l">
              <a:spcBef>
                <a:spcPts val="200"/>
              </a:spcBef>
            </a:pPr>
            <a:r>
              <a:rPr lang="en-US" dirty="0" smtClean="0">
                <a:solidFill>
                  <a:schemeClr val="bg1"/>
                </a:solidFill>
              </a:rPr>
              <a:t>Manual start mode </a:t>
            </a:r>
          </a:p>
          <a:p>
            <a:pPr algn="l">
              <a:spcBef>
                <a:spcPts val="200"/>
              </a:spcBef>
              <a:buFont typeface="Arial" charset="0"/>
              <a:buChar char="•"/>
            </a:pPr>
            <a:r>
              <a:rPr lang="en-US" sz="2000" dirty="0" smtClean="0">
                <a:solidFill>
                  <a:schemeClr val="bg1"/>
                </a:solidFill>
              </a:rPr>
              <a:t> Default mode</a:t>
            </a:r>
          </a:p>
          <a:p>
            <a:pPr algn="l">
              <a:spcBef>
                <a:spcPts val="200"/>
              </a:spcBef>
              <a:buFont typeface="Arial" charset="0"/>
              <a:buChar char="•"/>
            </a:pPr>
            <a:r>
              <a:rPr lang="en-US" sz="2000" dirty="0" smtClean="0">
                <a:solidFill>
                  <a:schemeClr val="bg1"/>
                </a:solidFill>
              </a:rPr>
              <a:t> More secure </a:t>
            </a:r>
          </a:p>
          <a:p>
            <a:pPr algn="l">
              <a:spcBef>
                <a:spcPts val="200"/>
              </a:spcBef>
              <a:buFont typeface="Arial" charset="0"/>
              <a:buChar char="•"/>
            </a:pPr>
            <a:r>
              <a:rPr lang="en-US" sz="2000" dirty="0" smtClean="0">
                <a:solidFill>
                  <a:schemeClr val="bg1"/>
                </a:solidFill>
              </a:rPr>
              <a:t> Requires a key store user passphrase every time the database is opened </a:t>
            </a:r>
          </a:p>
          <a:p>
            <a:pPr algn="l">
              <a:spcBef>
                <a:spcPts val="200"/>
              </a:spcBef>
              <a:buFont typeface="Arial" charset="0"/>
              <a:buChar char="•"/>
            </a:pPr>
            <a:r>
              <a:rPr lang="en-US" sz="2000" dirty="0" smtClean="0">
                <a:solidFill>
                  <a:schemeClr val="bg1"/>
                </a:solidFill>
              </a:rPr>
              <a:t> Can impact automated database tools</a:t>
            </a:r>
          </a:p>
          <a:p>
            <a:pPr algn="l">
              <a:spcBef>
                <a:spcPts val="200"/>
              </a:spcBef>
              <a:buFont typeface="Arial" charset="0"/>
              <a:buChar char="•"/>
            </a:pPr>
            <a:r>
              <a:rPr lang="en-US" sz="2000" dirty="0" smtClean="0">
                <a:solidFill>
                  <a:schemeClr val="bg1"/>
                </a:solidFill>
              </a:rPr>
              <a:t> Options:</a:t>
            </a:r>
          </a:p>
          <a:p>
            <a:pPr lvl="1" algn="l">
              <a:spcBef>
                <a:spcPts val="200"/>
              </a:spcBef>
              <a:buFont typeface="Arial" charset="0"/>
              <a:buChar char="•"/>
            </a:pPr>
            <a:r>
              <a:rPr lang="en-US" sz="2000" dirty="0" smtClean="0">
                <a:solidFill>
                  <a:schemeClr val="bg1"/>
                </a:solidFill>
              </a:rPr>
              <a:t> Type in passphrase</a:t>
            </a:r>
          </a:p>
          <a:p>
            <a:pPr lvl="1" algn="l">
              <a:spcBef>
                <a:spcPts val="200"/>
              </a:spcBef>
              <a:buFont typeface="Arial" charset="0"/>
              <a:buChar char="•"/>
            </a:pPr>
            <a:r>
              <a:rPr lang="en-US" sz="2000" dirty="0" smtClean="0">
                <a:solidFill>
                  <a:schemeClr val="bg1"/>
                </a:solidFill>
              </a:rPr>
              <a:t> Write ‘secure’ scripts to automate delivery of passphrase (very hard to do)</a:t>
            </a:r>
          </a:p>
        </p:txBody>
      </p:sp>
      <p:sp>
        <p:nvSpPr>
          <p:cNvPr id="9" name="AutoShape 10"/>
          <p:cNvSpPr>
            <a:spLocks noChangeArrowheads="1"/>
          </p:cNvSpPr>
          <p:nvPr/>
        </p:nvSpPr>
        <p:spPr bwMode="auto">
          <a:xfrm>
            <a:off x="4601952" y="1250069"/>
            <a:ext cx="4407136" cy="3636726"/>
          </a:xfrm>
          <a:prstGeom prst="roundRect">
            <a:avLst>
              <a:gd name="adj" fmla="val 16667"/>
            </a:avLst>
          </a:prstGeom>
          <a:solidFill>
            <a:srgbClr val="A21636"/>
          </a:solidFill>
          <a:ln w="9525">
            <a:noFill/>
            <a:round/>
            <a:headEnd/>
            <a:tailEnd/>
          </a:ln>
          <a:effectLst/>
        </p:spPr>
        <p:txBody>
          <a:bodyPr wrap="square" anchor="ctr"/>
          <a:lstStyle/>
          <a:p>
            <a:pPr algn="l">
              <a:spcBef>
                <a:spcPts val="200"/>
              </a:spcBef>
            </a:pPr>
            <a:r>
              <a:rPr lang="en-US" dirty="0" smtClean="0">
                <a:solidFill>
                  <a:schemeClr val="bg1"/>
                </a:solidFill>
              </a:rPr>
              <a:t>Autostart mode</a:t>
            </a:r>
          </a:p>
          <a:p>
            <a:pPr algn="l">
              <a:spcBef>
                <a:spcPts val="200"/>
              </a:spcBef>
              <a:buFont typeface="Arial" charset="0"/>
              <a:buChar char="•"/>
            </a:pPr>
            <a:r>
              <a:rPr lang="en-US" sz="2000" dirty="0" smtClean="0">
                <a:solidFill>
                  <a:schemeClr val="bg1"/>
                </a:solidFill>
              </a:rPr>
              <a:t> Less secure</a:t>
            </a:r>
          </a:p>
          <a:p>
            <a:pPr algn="l">
              <a:spcBef>
                <a:spcPts val="200"/>
              </a:spcBef>
              <a:buFont typeface="Arial" charset="0"/>
              <a:buChar char="•"/>
            </a:pPr>
            <a:r>
              <a:rPr lang="en-US" sz="2000" dirty="0" smtClean="0">
                <a:solidFill>
                  <a:schemeClr val="bg1"/>
                </a:solidFill>
              </a:rPr>
              <a:t> Automatically delivers account passphrase to open the key store</a:t>
            </a:r>
          </a:p>
          <a:p>
            <a:pPr algn="l">
              <a:spcBef>
                <a:spcPts val="200"/>
              </a:spcBef>
              <a:buFont typeface="Arial" charset="0"/>
              <a:buChar char="•"/>
            </a:pPr>
            <a:r>
              <a:rPr lang="en-US" sz="2000" dirty="0" smtClean="0">
                <a:solidFill>
                  <a:schemeClr val="bg1"/>
                </a:solidFill>
              </a:rPr>
              <a:t> Gives access to key store and data automatically</a:t>
            </a:r>
          </a:p>
          <a:p>
            <a:pPr algn="l">
              <a:spcBef>
                <a:spcPts val="200"/>
              </a:spcBef>
              <a:buFont typeface="Arial" charset="0"/>
              <a:buChar char="•"/>
            </a:pPr>
            <a:r>
              <a:rPr lang="en-US" sz="2000" dirty="0" smtClean="0">
                <a:solidFill>
                  <a:schemeClr val="bg1"/>
                </a:solidFill>
              </a:rPr>
              <a:t> Can be set to either key store account</a:t>
            </a:r>
          </a:p>
          <a:p>
            <a:pPr algn="l">
              <a:spcBef>
                <a:spcPts val="200"/>
              </a:spcBef>
              <a:buFont typeface="Arial" charset="0"/>
              <a:buChar char="•"/>
            </a:pPr>
            <a:r>
              <a:rPr lang="en-US" sz="2000" dirty="0" smtClean="0">
                <a:solidFill>
                  <a:schemeClr val="bg1"/>
                </a:solidFill>
              </a:rPr>
              <a:t> Account becomes default account for all users </a:t>
            </a:r>
          </a:p>
        </p:txBody>
      </p:sp>
      <p:sp>
        <p:nvSpPr>
          <p:cNvPr id="12" name="AutoShape 4"/>
          <p:cNvSpPr>
            <a:spLocks noChangeArrowheads="1"/>
          </p:cNvSpPr>
          <p:nvPr/>
        </p:nvSpPr>
        <p:spPr bwMode="auto">
          <a:xfrm>
            <a:off x="4691921" y="5051685"/>
            <a:ext cx="4182256" cy="1304145"/>
          </a:xfrm>
          <a:prstGeom prst="roundRect">
            <a:avLst>
              <a:gd name="adj" fmla="val 16667"/>
            </a:avLst>
          </a:prstGeom>
          <a:solidFill>
            <a:srgbClr val="37D2A8"/>
          </a:solidFill>
          <a:ln w="9525">
            <a:noFill/>
            <a:round/>
            <a:headEnd/>
            <a:tailEnd/>
          </a:ln>
          <a:effectLst/>
        </p:spPr>
        <p:txBody>
          <a:bodyPr wrap="square" anchor="ctr"/>
          <a:lstStyle/>
          <a:p>
            <a:pPr algn="l"/>
            <a:r>
              <a:rPr lang="en-US" sz="2000" i="0" dirty="0" smtClean="0">
                <a:solidFill>
                  <a:schemeClr val="tx1">
                    <a:lumMod val="50000"/>
                  </a:schemeClr>
                </a:solidFill>
              </a:rPr>
              <a:t>Recommendation:</a:t>
            </a:r>
            <a:r>
              <a:rPr lang="en-US" sz="2000" i="0" dirty="0" smtClean="0">
                <a:solidFill>
                  <a:schemeClr val="bg1"/>
                </a:solidFill>
              </a:rPr>
              <a:t> </a:t>
            </a:r>
            <a:r>
              <a:rPr lang="en-US" sz="2000" i="0" dirty="0" smtClean="0">
                <a:solidFill>
                  <a:srgbClr val="3F3F3F"/>
                </a:solidFill>
              </a:rPr>
              <a:t>Never turn on Autostart for a TDE database that may have a copy outside of the development lab</a:t>
            </a:r>
            <a:endParaRPr lang="en-US" sz="2000" i="0" dirty="0">
              <a:solidFill>
                <a:srgbClr val="3F3F3F"/>
              </a:solidFill>
            </a:endParaRPr>
          </a:p>
        </p:txBody>
      </p:sp>
    </p:spTree>
  </p:cSld>
  <p:clrMapOvr>
    <a:masterClrMapping/>
  </p:clrMapOvr>
  <p:transition xmlns:p14="http://schemas.microsoft.com/office/powerpoint/2010/main">
    <p:wipe dir="r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Encryption Policies</a:t>
            </a:r>
            <a:endParaRPr lang="en-US" dirty="0"/>
          </a:p>
        </p:txBody>
      </p:sp>
      <p:sp>
        <p:nvSpPr>
          <p:cNvPr id="6" name="AutoShape 6"/>
          <p:cNvSpPr>
            <a:spLocks noChangeArrowheads="1"/>
          </p:cNvSpPr>
          <p:nvPr/>
        </p:nvSpPr>
        <p:spPr bwMode="auto">
          <a:xfrm>
            <a:off x="734301" y="3241995"/>
            <a:ext cx="6844145" cy="845039"/>
          </a:xfrm>
          <a:prstGeom prst="roundRect">
            <a:avLst>
              <a:gd name="adj" fmla="val 16667"/>
            </a:avLst>
          </a:prstGeom>
          <a:solidFill>
            <a:srgbClr val="797CA9"/>
          </a:solidFill>
          <a:ln w="9525">
            <a:noFill/>
            <a:round/>
            <a:headEnd/>
            <a:tailEnd/>
          </a:ln>
          <a:effectLst/>
        </p:spPr>
        <p:txBody>
          <a:bodyPr wrap="square" anchor="ctr"/>
          <a:lstStyle/>
          <a:p>
            <a:pPr algn="l">
              <a:spcBef>
                <a:spcPts val="200"/>
              </a:spcBef>
            </a:pPr>
            <a:r>
              <a:rPr lang="en-US" dirty="0" smtClean="0">
                <a:solidFill>
                  <a:schemeClr val="bg1"/>
                </a:solidFill>
              </a:rPr>
              <a:t>To administer policies you must be a </a:t>
            </a:r>
            <a:r>
              <a:rPr lang="en-US" dirty="0" smtClean="0">
                <a:solidFill>
                  <a:srgbClr val="FFD24F"/>
                </a:solidFill>
              </a:rPr>
              <a:t>DBA </a:t>
            </a:r>
            <a:r>
              <a:rPr lang="en-US" dirty="0" smtClean="0">
                <a:solidFill>
                  <a:schemeClr val="bg1"/>
                </a:solidFill>
              </a:rPr>
              <a:t>and have access to the </a:t>
            </a:r>
            <a:r>
              <a:rPr lang="en-US" dirty="0" smtClean="0">
                <a:solidFill>
                  <a:srgbClr val="FFD24F"/>
                </a:solidFill>
              </a:rPr>
              <a:t>key store admin account</a:t>
            </a:r>
          </a:p>
        </p:txBody>
      </p:sp>
      <p:sp>
        <p:nvSpPr>
          <p:cNvPr id="7" name="AutoShape 6"/>
          <p:cNvSpPr>
            <a:spLocks noChangeArrowheads="1"/>
          </p:cNvSpPr>
          <p:nvPr/>
        </p:nvSpPr>
        <p:spPr bwMode="auto">
          <a:xfrm>
            <a:off x="734300" y="1177638"/>
            <a:ext cx="6844145" cy="845039"/>
          </a:xfrm>
          <a:prstGeom prst="roundRect">
            <a:avLst>
              <a:gd name="adj" fmla="val 16667"/>
            </a:avLst>
          </a:prstGeom>
          <a:solidFill>
            <a:srgbClr val="797CA9"/>
          </a:solidFill>
          <a:ln w="9525">
            <a:noFill/>
            <a:round/>
            <a:headEnd/>
            <a:tailEnd/>
          </a:ln>
          <a:effectLst/>
        </p:spPr>
        <p:txBody>
          <a:bodyPr wrap="square" anchor="ctr"/>
          <a:lstStyle/>
          <a:p>
            <a:pPr algn="l">
              <a:spcBef>
                <a:spcPts val="200"/>
              </a:spcBef>
            </a:pPr>
            <a:r>
              <a:rPr lang="en-US" dirty="0" smtClean="0">
                <a:solidFill>
                  <a:schemeClr val="bg1"/>
                </a:solidFill>
              </a:rPr>
              <a:t>Encryption attributes of database objects are managed through encryption policies</a:t>
            </a:r>
          </a:p>
        </p:txBody>
      </p:sp>
      <p:sp>
        <p:nvSpPr>
          <p:cNvPr id="8" name="AutoShape 6"/>
          <p:cNvSpPr>
            <a:spLocks noChangeArrowheads="1"/>
          </p:cNvSpPr>
          <p:nvPr/>
        </p:nvSpPr>
        <p:spPr bwMode="auto">
          <a:xfrm>
            <a:off x="734296" y="2216720"/>
            <a:ext cx="6844145" cy="845039"/>
          </a:xfrm>
          <a:prstGeom prst="roundRect">
            <a:avLst>
              <a:gd name="adj" fmla="val 16667"/>
            </a:avLst>
          </a:prstGeom>
          <a:solidFill>
            <a:srgbClr val="797CA9"/>
          </a:solidFill>
          <a:ln w="9525">
            <a:noFill/>
            <a:round/>
            <a:headEnd/>
            <a:tailEnd/>
          </a:ln>
          <a:effectLst/>
        </p:spPr>
        <p:txBody>
          <a:bodyPr wrap="square" anchor="ctr"/>
          <a:lstStyle/>
          <a:p>
            <a:pPr algn="l">
              <a:spcBef>
                <a:spcPts val="200"/>
              </a:spcBef>
            </a:pPr>
            <a:r>
              <a:rPr lang="en-US" dirty="0" smtClean="0">
                <a:solidFill>
                  <a:schemeClr val="bg1"/>
                </a:solidFill>
              </a:rPr>
              <a:t>Policies are stored in the Encryption Policy Area</a:t>
            </a:r>
            <a:endParaRPr lang="en-US" dirty="0" smtClean="0">
              <a:solidFill>
                <a:srgbClr val="FFD23B"/>
              </a:solidFill>
            </a:endParaRPr>
          </a:p>
        </p:txBody>
      </p:sp>
      <p:sp>
        <p:nvSpPr>
          <p:cNvPr id="9" name="AutoShape 6"/>
          <p:cNvSpPr>
            <a:spLocks noChangeArrowheads="1"/>
          </p:cNvSpPr>
          <p:nvPr/>
        </p:nvSpPr>
        <p:spPr bwMode="auto">
          <a:xfrm>
            <a:off x="720436" y="4267257"/>
            <a:ext cx="6844145" cy="845039"/>
          </a:xfrm>
          <a:prstGeom prst="roundRect">
            <a:avLst>
              <a:gd name="adj" fmla="val 16667"/>
            </a:avLst>
          </a:prstGeom>
          <a:solidFill>
            <a:srgbClr val="797CA9"/>
          </a:solidFill>
          <a:ln w="9525">
            <a:noFill/>
            <a:round/>
            <a:headEnd/>
            <a:tailEnd/>
          </a:ln>
          <a:effectLst/>
        </p:spPr>
        <p:txBody>
          <a:bodyPr wrap="square" anchor="ctr"/>
          <a:lstStyle/>
          <a:p>
            <a:pPr algn="l">
              <a:spcBef>
                <a:spcPts val="200"/>
              </a:spcBef>
            </a:pPr>
            <a:r>
              <a:rPr lang="en-US" dirty="0" smtClean="0">
                <a:solidFill>
                  <a:schemeClr val="bg1"/>
                </a:solidFill>
              </a:rPr>
              <a:t>Built-in to TDE security protects policy records </a:t>
            </a:r>
            <a:endParaRPr lang="en-US" dirty="0" smtClean="0">
              <a:solidFill>
                <a:srgbClr val="FFD23B"/>
              </a:solidFill>
            </a:endParaRPr>
          </a:p>
        </p:txBody>
      </p:sp>
      <p:sp>
        <p:nvSpPr>
          <p:cNvPr id="10" name="AutoShape 6"/>
          <p:cNvSpPr>
            <a:spLocks noChangeArrowheads="1"/>
          </p:cNvSpPr>
          <p:nvPr/>
        </p:nvSpPr>
        <p:spPr bwMode="auto">
          <a:xfrm>
            <a:off x="720431" y="5306377"/>
            <a:ext cx="6844145" cy="845039"/>
          </a:xfrm>
          <a:prstGeom prst="roundRect">
            <a:avLst>
              <a:gd name="adj" fmla="val 16667"/>
            </a:avLst>
          </a:prstGeom>
          <a:solidFill>
            <a:srgbClr val="797CA9"/>
          </a:solidFill>
          <a:ln w="9525">
            <a:noFill/>
            <a:round/>
            <a:headEnd/>
            <a:tailEnd/>
          </a:ln>
          <a:effectLst/>
        </p:spPr>
        <p:txBody>
          <a:bodyPr wrap="square" anchor="ctr"/>
          <a:lstStyle/>
          <a:p>
            <a:pPr algn="l">
              <a:spcBef>
                <a:spcPts val="200"/>
              </a:spcBef>
            </a:pPr>
            <a:r>
              <a:rPr lang="en-US" dirty="0" smtClean="0">
                <a:solidFill>
                  <a:schemeClr val="bg1"/>
                </a:solidFill>
              </a:rPr>
              <a:t>Access requires command be run locally</a:t>
            </a:r>
            <a:endParaRPr lang="en-US" dirty="0" smtClean="0">
              <a:solidFill>
                <a:srgbClr val="FFD23B"/>
              </a:solidFill>
            </a:endParaRPr>
          </a:p>
        </p:txBody>
      </p:sp>
    </p:spTree>
  </p:cSld>
  <p:clrMapOvr>
    <a:masterClrMapping/>
  </p:clrMapOvr>
  <p:transition xmlns:p14="http://schemas.microsoft.com/office/powerpoint/2010/main">
    <p:wipe dir="r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4"/>
          <p:cNvSpPr/>
          <p:nvPr/>
        </p:nvSpPr>
        <p:spPr bwMode="auto">
          <a:xfrm>
            <a:off x="403225" y="2215319"/>
            <a:ext cx="8410031" cy="1408040"/>
          </a:xfrm>
          <a:prstGeom prst="roundRect">
            <a:avLst>
              <a:gd name="adj" fmla="val 10880"/>
            </a:avLst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>
              <a:spcBef>
                <a:spcPct val="50000"/>
              </a:spcBef>
              <a:buSzPct val="130000"/>
              <a:defRPr/>
            </a:pPr>
            <a:r>
              <a:rPr lang="en-US" sz="2800" i="0" dirty="0" smtClean="0">
                <a:solidFill>
                  <a:schemeClr val="tx1">
                    <a:lumMod val="20000"/>
                    <a:lumOff val="80000"/>
                  </a:schemeClr>
                </a:solidFill>
                <a:ea typeface="ＭＳ Ｐゴシック" charset="-128"/>
              </a:rPr>
              <a:t>Setting Up OpenEdge TDE</a:t>
            </a:r>
          </a:p>
        </p:txBody>
      </p:sp>
    </p:spTree>
  </p:cSld>
  <p:clrMapOvr>
    <a:masterClrMapping/>
  </p:clrMapOvr>
  <p:transition xmlns:p14="http://schemas.microsoft.com/office/powerpoint/2010/main">
    <p:wipe dir="r"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301625" y="98425"/>
            <a:ext cx="7331075" cy="444994"/>
          </a:xfrm>
        </p:spPr>
        <p:txBody>
          <a:bodyPr/>
          <a:lstStyle/>
          <a:p>
            <a:r>
              <a:rPr lang="en-US" dirty="0" smtClean="0"/>
              <a:t>Setting Up TDE</a:t>
            </a:r>
            <a:endParaRPr lang="en-US" dirty="0"/>
          </a:p>
        </p:txBody>
      </p:sp>
      <p:sp>
        <p:nvSpPr>
          <p:cNvPr id="6" name="Rounded Rectangle 5"/>
          <p:cNvSpPr/>
          <p:nvPr/>
        </p:nvSpPr>
        <p:spPr>
          <a:xfrm>
            <a:off x="1642428" y="1775767"/>
            <a:ext cx="731837" cy="914400"/>
          </a:xfrm>
          <a:prstGeom prst="roundRect">
            <a:avLst>
              <a:gd name="adj" fmla="val 10880"/>
            </a:avLst>
          </a:prstGeom>
          <a:gradFill>
            <a:gsLst>
              <a:gs pos="0">
                <a:srgbClr val="7DE2C6"/>
              </a:gs>
              <a:gs pos="100000">
                <a:srgbClr val="37D2A8"/>
              </a:gs>
            </a:gsLst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/>
            <a:r>
              <a:rPr lang="en-US" i="0" dirty="0">
                <a:solidFill>
                  <a:srgbClr val="FFFFFF"/>
                </a:solidFill>
                <a:latin typeface="Arial" charset="0"/>
                <a:ea typeface="ＭＳ Ｐゴシック" charset="-128"/>
              </a:rPr>
              <a:t>1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2413953" y="1775767"/>
            <a:ext cx="5435600" cy="914400"/>
          </a:xfrm>
          <a:prstGeom prst="roundRect">
            <a:avLst>
              <a:gd name="adj" fmla="val 10880"/>
            </a:avLst>
          </a:prstGeom>
          <a:solidFill>
            <a:srgbClr val="D9D9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457200" indent="-457200" algn="l">
              <a:spcBef>
                <a:spcPts val="900"/>
              </a:spcBef>
            </a:pPr>
            <a:r>
              <a:rPr lang="en-US" sz="2000" dirty="0" smtClean="0">
                <a:solidFill>
                  <a:srgbClr val="000000"/>
                </a:solidFill>
              </a:rPr>
              <a:t>Add encryption policy storage area to the database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413953" y="2721917"/>
            <a:ext cx="5435600" cy="914400"/>
          </a:xfrm>
          <a:prstGeom prst="roundRect">
            <a:avLst>
              <a:gd name="adj" fmla="val 10880"/>
            </a:avLst>
          </a:prstGeom>
          <a:solidFill>
            <a:srgbClr val="D9D9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90488" algn="l" defTabSz="457200"/>
            <a:r>
              <a:rPr lang="en-US" sz="2000" dirty="0" smtClean="0">
                <a:solidFill>
                  <a:srgbClr val="000000"/>
                </a:solidFill>
              </a:rPr>
              <a:t>Enable the database for encryption</a:t>
            </a:r>
            <a:endParaRPr lang="en-US" sz="2000" i="0" dirty="0">
              <a:solidFill>
                <a:srgbClr val="666666"/>
              </a:solidFill>
              <a:latin typeface="Arial" charset="0"/>
              <a:ea typeface="ＭＳ Ｐゴシック" charset="-128"/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2413953" y="3679179"/>
            <a:ext cx="5435600" cy="914400"/>
          </a:xfrm>
          <a:prstGeom prst="roundRect">
            <a:avLst>
              <a:gd name="adj" fmla="val 10880"/>
            </a:avLst>
          </a:prstGeom>
          <a:solidFill>
            <a:srgbClr val="D9D9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457200" indent="-457200" algn="l">
              <a:spcBef>
                <a:spcPts val="900"/>
              </a:spcBef>
            </a:pPr>
            <a:r>
              <a:rPr lang="en-US" sz="2000" dirty="0" smtClean="0">
                <a:solidFill>
                  <a:srgbClr val="000000"/>
                </a:solidFill>
              </a:rPr>
              <a:t>Configure encryption policies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2413953" y="4630092"/>
            <a:ext cx="5435600" cy="914400"/>
          </a:xfrm>
          <a:prstGeom prst="roundRect">
            <a:avLst>
              <a:gd name="adj" fmla="val 10880"/>
            </a:avLst>
          </a:prstGeom>
          <a:solidFill>
            <a:srgbClr val="D9D9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457200" indent="-457200" algn="l">
              <a:spcBef>
                <a:spcPts val="900"/>
              </a:spcBef>
            </a:pPr>
            <a:r>
              <a:rPr lang="en-US" sz="2000" dirty="0" smtClean="0">
                <a:solidFill>
                  <a:srgbClr val="000000"/>
                </a:solidFill>
              </a:rPr>
              <a:t>Encrypt existing unencrypted data </a:t>
            </a:r>
            <a:r>
              <a:rPr lang="en-US" sz="2000" dirty="0" smtClean="0">
                <a:solidFill>
                  <a:srgbClr val="005F97"/>
                </a:solidFill>
              </a:rPr>
              <a:t>(optional) </a:t>
            </a:r>
          </a:p>
        </p:txBody>
      </p:sp>
      <p:sp>
        <p:nvSpPr>
          <p:cNvPr id="11" name="Rounded Rectangle 7"/>
          <p:cNvSpPr/>
          <p:nvPr/>
        </p:nvSpPr>
        <p:spPr>
          <a:xfrm>
            <a:off x="1642428" y="2721917"/>
            <a:ext cx="731837" cy="914400"/>
          </a:xfrm>
          <a:prstGeom prst="roundRect">
            <a:avLst>
              <a:gd name="adj" fmla="val 10880"/>
            </a:avLst>
          </a:prstGeom>
          <a:gradFill>
            <a:gsLst>
              <a:gs pos="0">
                <a:srgbClr val="7DE2C6"/>
              </a:gs>
              <a:gs pos="100000">
                <a:srgbClr val="37D2A8"/>
              </a:gs>
            </a:gsLst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/>
            <a:r>
              <a:rPr lang="en-US" i="0" dirty="0">
                <a:solidFill>
                  <a:srgbClr val="FFFFFF"/>
                </a:solidFill>
                <a:latin typeface="Arial" charset="0"/>
                <a:ea typeface="ＭＳ Ｐゴシック" charset="-128"/>
              </a:rPr>
              <a:t>2</a:t>
            </a:r>
          </a:p>
        </p:txBody>
      </p:sp>
      <p:sp>
        <p:nvSpPr>
          <p:cNvPr id="12" name="Rounded Rectangle 7"/>
          <p:cNvSpPr/>
          <p:nvPr/>
        </p:nvSpPr>
        <p:spPr>
          <a:xfrm>
            <a:off x="1642428" y="3679179"/>
            <a:ext cx="731837" cy="914400"/>
          </a:xfrm>
          <a:prstGeom prst="roundRect">
            <a:avLst>
              <a:gd name="adj" fmla="val 10880"/>
            </a:avLst>
          </a:prstGeom>
          <a:gradFill>
            <a:gsLst>
              <a:gs pos="0">
                <a:srgbClr val="7DE2C6"/>
              </a:gs>
              <a:gs pos="100000">
                <a:srgbClr val="37D2A8"/>
              </a:gs>
            </a:gsLst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/>
            <a:r>
              <a:rPr lang="en-US" i="0" dirty="0">
                <a:solidFill>
                  <a:srgbClr val="FFFFFF"/>
                </a:solidFill>
                <a:latin typeface="Arial" charset="0"/>
                <a:ea typeface="ＭＳ Ｐゴシック" charset="-128"/>
              </a:rPr>
              <a:t>3</a:t>
            </a:r>
          </a:p>
        </p:txBody>
      </p:sp>
      <p:sp>
        <p:nvSpPr>
          <p:cNvPr id="13" name="Rounded Rectangle 7"/>
          <p:cNvSpPr/>
          <p:nvPr/>
        </p:nvSpPr>
        <p:spPr>
          <a:xfrm>
            <a:off x="1642428" y="4630092"/>
            <a:ext cx="731837" cy="914400"/>
          </a:xfrm>
          <a:prstGeom prst="roundRect">
            <a:avLst>
              <a:gd name="adj" fmla="val 10880"/>
            </a:avLst>
          </a:prstGeom>
          <a:gradFill>
            <a:gsLst>
              <a:gs pos="0">
                <a:srgbClr val="7DE2C6"/>
              </a:gs>
              <a:gs pos="100000">
                <a:srgbClr val="37D2A8"/>
              </a:gs>
            </a:gsLst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/>
            <a:r>
              <a:rPr lang="en-US" i="0" dirty="0">
                <a:solidFill>
                  <a:srgbClr val="FFFFFF"/>
                </a:solidFill>
                <a:latin typeface="Arial" charset="0"/>
                <a:ea typeface="ＭＳ Ｐゴシック" charset="-128"/>
              </a:rPr>
              <a:t>4</a:t>
            </a:r>
          </a:p>
        </p:txBody>
      </p:sp>
    </p:spTree>
  </p:cSld>
  <p:clrMapOvr>
    <a:masterClrMapping/>
  </p:clrMapOvr>
  <p:transition xmlns:p14="http://schemas.microsoft.com/office/powerpoint/2010/main">
    <p:wipe dir="r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ounded Rectangle 9"/>
          <p:cNvSpPr/>
          <p:nvPr/>
        </p:nvSpPr>
        <p:spPr>
          <a:xfrm>
            <a:off x="876789" y="4792924"/>
            <a:ext cx="7120645" cy="544749"/>
          </a:xfrm>
          <a:prstGeom prst="roundRect">
            <a:avLst>
              <a:gd name="adj" fmla="val 10880"/>
            </a:avLst>
          </a:prstGeom>
          <a:solidFill>
            <a:srgbClr val="D9D9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/>
            <a:endParaRPr lang="en-US" sz="2000" b="1" i="0" dirty="0">
              <a:solidFill>
                <a:srgbClr val="000000"/>
              </a:solidFill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860574" y="3489419"/>
            <a:ext cx="7120645" cy="817123"/>
          </a:xfrm>
          <a:prstGeom prst="roundRect">
            <a:avLst>
              <a:gd name="adj" fmla="val 10880"/>
            </a:avLst>
          </a:prstGeom>
          <a:solidFill>
            <a:srgbClr val="D9D9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/>
            <a:endParaRPr lang="en-US" sz="2000" b="1" i="0" dirty="0">
              <a:solidFill>
                <a:srgbClr val="000000"/>
              </a:solidFill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Encryption Policy Storage Area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3225" y="1335088"/>
            <a:ext cx="7772400" cy="1700720"/>
          </a:xfrm>
        </p:spPr>
        <p:txBody>
          <a:bodyPr/>
          <a:lstStyle/>
          <a:p>
            <a:r>
              <a:rPr lang="en-US" dirty="0" smtClean="0"/>
              <a:t>Create a data area for encryption policies</a:t>
            </a:r>
          </a:p>
          <a:p>
            <a:pPr lvl="1"/>
            <a:r>
              <a:rPr lang="en-US" dirty="0" smtClean="0"/>
              <a:t>Type II area added to the database</a:t>
            </a:r>
          </a:p>
          <a:p>
            <a:pPr lvl="1"/>
            <a:r>
              <a:rPr lang="en-US" dirty="0" smtClean="0"/>
              <a:t>Name is  "Encryption Policy Area"</a:t>
            </a:r>
          </a:p>
        </p:txBody>
      </p:sp>
      <p:sp>
        <p:nvSpPr>
          <p:cNvPr id="4" name="Text Box 7"/>
          <p:cNvSpPr txBox="1">
            <a:spLocks noChangeArrowheads="1"/>
          </p:cNvSpPr>
          <p:nvPr/>
        </p:nvSpPr>
        <p:spPr bwMode="auto">
          <a:xfrm>
            <a:off x="898305" y="3551848"/>
            <a:ext cx="7004050" cy="671512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</p:spPr>
        <p:txBody>
          <a:bodyPr wrap="none"/>
          <a:lstStyle/>
          <a:p>
            <a:pPr algn="l">
              <a:spcBef>
                <a:spcPts val="0"/>
              </a:spcBef>
            </a:pPr>
            <a:r>
              <a:rPr lang="en-US" sz="2000" b="1" i="0" dirty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e “Encryption Policy Area”:12,64;8 .</a:t>
            </a:r>
          </a:p>
        </p:txBody>
      </p:sp>
      <p:sp>
        <p:nvSpPr>
          <p:cNvPr id="5" name="Text Box 7"/>
          <p:cNvSpPr txBox="1">
            <a:spLocks noChangeArrowheads="1"/>
          </p:cNvSpPr>
          <p:nvPr/>
        </p:nvSpPr>
        <p:spPr bwMode="auto">
          <a:xfrm>
            <a:off x="895130" y="4818910"/>
            <a:ext cx="7004050" cy="434975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</p:spPr>
        <p:txBody>
          <a:bodyPr wrap="none"/>
          <a:lstStyle/>
          <a:p>
            <a:pPr algn="l"/>
            <a:r>
              <a:rPr lang="en-US" sz="2000" b="1" i="0" dirty="0">
                <a:solidFill>
                  <a:schemeClr val="tx2">
                    <a:lumMod val="50000"/>
                  </a:schemeClr>
                </a:solidFill>
                <a:latin typeface="Courier New" pitchFamily="49" charset="0"/>
                <a:cs typeface="Courier New" pitchFamily="49" charset="0"/>
              </a:rPr>
              <a:t>PROSTRCT ADD </a:t>
            </a:r>
            <a:r>
              <a:rPr lang="en-US" sz="2000" b="1" i="0" dirty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mydb encrypt_policy_area.st</a:t>
            </a:r>
          </a:p>
        </p:txBody>
      </p:sp>
      <p:sp>
        <p:nvSpPr>
          <p:cNvPr id="7" name="TextBox 7"/>
          <p:cNvSpPr txBox="1">
            <a:spLocks noChangeArrowheads="1"/>
          </p:cNvSpPr>
          <p:nvPr/>
        </p:nvSpPr>
        <p:spPr bwMode="auto">
          <a:xfrm>
            <a:off x="883319" y="3103852"/>
            <a:ext cx="5359485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en-US" sz="2000" i="0" dirty="0">
                <a:solidFill>
                  <a:srgbClr val="005F97"/>
                </a:solidFill>
              </a:rPr>
              <a:t>Create structure definition file with policy area</a:t>
            </a:r>
          </a:p>
        </p:txBody>
      </p:sp>
      <p:sp>
        <p:nvSpPr>
          <p:cNvPr id="8" name="TextBox 7"/>
          <p:cNvSpPr txBox="1">
            <a:spLocks noChangeArrowheads="1"/>
          </p:cNvSpPr>
          <p:nvPr/>
        </p:nvSpPr>
        <p:spPr bwMode="auto">
          <a:xfrm>
            <a:off x="877667" y="4398595"/>
            <a:ext cx="6322965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en-US" sz="2000" i="0" dirty="0">
                <a:solidFill>
                  <a:srgbClr val="005F97"/>
                </a:solidFill>
              </a:rPr>
              <a:t>Add the encryption policy area using </a:t>
            </a:r>
            <a:r>
              <a:rPr lang="en-US" sz="2000" i="0" dirty="0" smtClean="0">
                <a:solidFill>
                  <a:srgbClr val="005F97"/>
                </a:solidFill>
              </a:rPr>
              <a:t>PROSTRCT </a:t>
            </a:r>
            <a:r>
              <a:rPr lang="en-US" sz="2000" i="0" dirty="0">
                <a:solidFill>
                  <a:srgbClr val="005F97"/>
                </a:solidFill>
              </a:rPr>
              <a:t>Add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66750" y="5651500"/>
            <a:ext cx="796925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000" i="0" dirty="0" err="1" smtClean="0">
                <a:solidFill>
                  <a:srgbClr val="666666"/>
                </a:solidFill>
              </a:rPr>
              <a:t>Policy area will normally not have much data in it.</a:t>
            </a:r>
            <a:br>
              <a:rPr lang="en-US" sz="2000" i="0" dirty="0" err="1" smtClean="0">
                <a:solidFill>
                  <a:srgbClr val="666666"/>
                </a:solidFill>
              </a:rPr>
            </a:br>
            <a:r>
              <a:rPr lang="en-US" sz="2000" i="0" dirty="0" err="1" smtClean="0">
                <a:solidFill>
                  <a:srgbClr val="666666"/>
                </a:solidFill>
              </a:rPr>
              <a:t>One or two records per encrypted object</a:t>
            </a:r>
          </a:p>
        </p:txBody>
      </p:sp>
    </p:spTree>
  </p:cSld>
  <p:clrMapOvr>
    <a:masterClrMapping/>
  </p:clrMapOvr>
  <p:transition xmlns:p14="http://schemas.microsoft.com/office/powerpoint/2010/main">
    <p:wipe dir="r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ounded Rectangle 7"/>
          <p:cNvSpPr/>
          <p:nvPr/>
        </p:nvSpPr>
        <p:spPr>
          <a:xfrm>
            <a:off x="549668" y="5311432"/>
            <a:ext cx="5870586" cy="622440"/>
          </a:xfrm>
          <a:prstGeom prst="roundRect">
            <a:avLst>
              <a:gd name="adj" fmla="val 10880"/>
            </a:avLst>
          </a:prstGeom>
          <a:solidFill>
            <a:srgbClr val="D9D9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/>
            <a:endParaRPr lang="en-US" sz="2000" b="1" i="0" dirty="0">
              <a:solidFill>
                <a:srgbClr val="000000"/>
              </a:solidFill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491303" y="1186774"/>
            <a:ext cx="8107948" cy="2081720"/>
          </a:xfrm>
          <a:prstGeom prst="roundRect">
            <a:avLst>
              <a:gd name="adj" fmla="val 10880"/>
            </a:avLst>
          </a:prstGeom>
          <a:solidFill>
            <a:srgbClr val="D9D9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/>
            <a:endParaRPr lang="en-US" sz="2000" b="1" i="0" dirty="0">
              <a:solidFill>
                <a:srgbClr val="000000"/>
              </a:solidFill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Enabling TDE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3225" y="3363132"/>
            <a:ext cx="7772400" cy="1937288"/>
          </a:xfrm>
        </p:spPr>
        <p:txBody>
          <a:bodyPr/>
          <a:lstStyle/>
          <a:p>
            <a:r>
              <a:rPr lang="en-US" dirty="0" smtClean="0"/>
              <a:t>Enables the database for TDE	</a:t>
            </a:r>
          </a:p>
          <a:p>
            <a:pPr lvl="1"/>
            <a:r>
              <a:rPr lang="en-US" dirty="0" smtClean="0"/>
              <a:t>Must be run on a command line </a:t>
            </a:r>
          </a:p>
          <a:p>
            <a:r>
              <a:rPr lang="en-US" dirty="0" smtClean="0"/>
              <a:t>Does </a:t>
            </a:r>
            <a:r>
              <a:rPr lang="en-US" dirty="0" smtClean="0">
                <a:solidFill>
                  <a:srgbClr val="C00000"/>
                </a:solidFill>
              </a:rPr>
              <a:t>not</a:t>
            </a:r>
            <a:r>
              <a:rPr lang="en-US" dirty="0" smtClean="0"/>
              <a:t> encrypt any data</a:t>
            </a:r>
          </a:p>
          <a:p>
            <a:r>
              <a:rPr lang="en-US" dirty="0" smtClean="0"/>
              <a:t>Creates the key store file</a:t>
            </a:r>
          </a:p>
        </p:txBody>
      </p:sp>
      <p:sp>
        <p:nvSpPr>
          <p:cNvPr id="6" name="Text Box 7"/>
          <p:cNvSpPr txBox="1">
            <a:spLocks noChangeArrowheads="1"/>
          </p:cNvSpPr>
          <p:nvPr/>
        </p:nvSpPr>
        <p:spPr bwMode="auto">
          <a:xfrm>
            <a:off x="597218" y="1255907"/>
            <a:ext cx="7932493" cy="1944158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</p:spPr>
        <p:txBody>
          <a:bodyPr wrap="none"/>
          <a:lstStyle/>
          <a:p>
            <a:pPr algn="l">
              <a:spcBef>
                <a:spcPts val="0"/>
              </a:spcBef>
            </a:pPr>
            <a:r>
              <a:rPr lang="en-US" sz="2000" b="1" i="0" dirty="0">
                <a:solidFill>
                  <a:srgbClr val="005F97"/>
                </a:solidFill>
                <a:latin typeface="Courier New" pitchFamily="49" charset="0"/>
                <a:cs typeface="Courier New" pitchFamily="49" charset="0"/>
              </a:rPr>
              <a:t>proutil</a:t>
            </a:r>
            <a:r>
              <a:rPr lang="en-US" sz="2000" b="1" i="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2000" b="1" i="0" dirty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db-name -C</a:t>
            </a:r>
            <a:r>
              <a:rPr lang="en-US" sz="2000" b="1" i="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2000" b="1" i="0" dirty="0">
                <a:solidFill>
                  <a:srgbClr val="005F97"/>
                </a:solidFill>
                <a:latin typeface="Courier New" pitchFamily="49" charset="0"/>
                <a:cs typeface="Courier New" pitchFamily="49" charset="0"/>
              </a:rPr>
              <a:t>enableencryption</a:t>
            </a:r>
          </a:p>
          <a:p>
            <a:pPr algn="l">
              <a:spcBef>
                <a:spcPts val="0"/>
              </a:spcBef>
            </a:pPr>
            <a:r>
              <a:rPr lang="en-US" sz="2000" b="1" i="0" dirty="0" smtClean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[</a:t>
            </a:r>
            <a:r>
              <a:rPr lang="en-US" sz="2000" b="1" i="0" dirty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-</a:t>
            </a:r>
            <a:r>
              <a:rPr lang="en-US" sz="2000" b="1" i="0" dirty="0" smtClean="0">
                <a:solidFill>
                  <a:srgbClr val="005F97"/>
                </a:solidFill>
                <a:latin typeface="Courier New" pitchFamily="49" charset="0"/>
                <a:cs typeface="Courier New" pitchFamily="49" charset="0"/>
              </a:rPr>
              <a:t>Cipher</a:t>
            </a:r>
            <a:r>
              <a:rPr lang="en-US" sz="2000" b="1" i="0" dirty="0" smtClean="0">
                <a:solidFill>
                  <a:srgbClr val="C00000"/>
                </a:solidFill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2000" b="1" i="0" dirty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cipher-number] </a:t>
            </a:r>
            <a:r>
              <a:rPr lang="en-US" sz="2000" b="1" i="0" dirty="0" smtClean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[</a:t>
            </a:r>
            <a:r>
              <a:rPr lang="en-US" sz="2000" b="1" i="0" dirty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-</a:t>
            </a:r>
            <a:r>
              <a:rPr lang="en-US" sz="2000" b="1" i="0" dirty="0" smtClean="0">
                <a:solidFill>
                  <a:srgbClr val="005F97"/>
                </a:solidFill>
                <a:latin typeface="Courier New" pitchFamily="49" charset="0"/>
                <a:cs typeface="Courier New" pitchFamily="49" charset="0"/>
              </a:rPr>
              <a:t>Autostart</a:t>
            </a:r>
            <a:r>
              <a:rPr lang="en-US" sz="2000" b="1" i="0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2000" b="1" i="0" dirty="0" smtClean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{user | admin}]</a:t>
            </a:r>
            <a:endParaRPr lang="en-US" sz="2000" b="1" i="0" dirty="0">
              <a:solidFill>
                <a:srgbClr val="000000"/>
              </a:solidFill>
              <a:latin typeface="Courier New" pitchFamily="49" charset="0"/>
              <a:cs typeface="Courier New" pitchFamily="49" charset="0"/>
            </a:endParaRPr>
          </a:p>
          <a:p>
            <a:pPr algn="l">
              <a:spcBef>
                <a:spcPts val="0"/>
              </a:spcBef>
            </a:pPr>
            <a:r>
              <a:rPr lang="en-US" sz="2000" b="1" i="0" dirty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[-</a:t>
            </a:r>
            <a:r>
              <a:rPr lang="en-US" sz="2000" b="1" i="0" dirty="0">
                <a:solidFill>
                  <a:srgbClr val="005F97"/>
                </a:solidFill>
                <a:latin typeface="Courier New" pitchFamily="49" charset="0"/>
                <a:cs typeface="Courier New" pitchFamily="49" charset="0"/>
              </a:rPr>
              <a:t>biencryption</a:t>
            </a:r>
            <a:r>
              <a:rPr lang="en-US" sz="2000" b="1" i="0" dirty="0">
                <a:solidFill>
                  <a:srgbClr val="C00000"/>
                </a:solidFill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2000" b="1" i="0" dirty="0" smtClean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enable|disable] </a:t>
            </a:r>
            <a:endParaRPr lang="en-US" sz="2000" b="1" i="0" dirty="0">
              <a:solidFill>
                <a:srgbClr val="000000"/>
              </a:solidFill>
              <a:latin typeface="Courier New" pitchFamily="49" charset="0"/>
              <a:cs typeface="Courier New" pitchFamily="49" charset="0"/>
            </a:endParaRPr>
          </a:p>
          <a:p>
            <a:pPr algn="l">
              <a:spcBef>
                <a:spcPts val="0"/>
              </a:spcBef>
            </a:pPr>
            <a:r>
              <a:rPr lang="en-US" sz="2000" b="1" i="0" dirty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[-</a:t>
            </a:r>
            <a:r>
              <a:rPr lang="en-US" sz="2000" b="1" i="0" dirty="0">
                <a:solidFill>
                  <a:srgbClr val="005F97"/>
                </a:solidFill>
                <a:latin typeface="Courier New" pitchFamily="49" charset="0"/>
                <a:cs typeface="Courier New" pitchFamily="49" charset="0"/>
              </a:rPr>
              <a:t>aiencryption</a:t>
            </a:r>
            <a:r>
              <a:rPr lang="en-US" sz="2000" b="1" i="0" dirty="0">
                <a:solidFill>
                  <a:srgbClr val="C00000"/>
                </a:solidFill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2000" b="1" i="0" dirty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enable|disable]</a:t>
            </a:r>
          </a:p>
          <a:p>
            <a:pPr algn="l">
              <a:spcBef>
                <a:spcPts val="0"/>
              </a:spcBef>
            </a:pPr>
            <a:r>
              <a:rPr lang="en-US" sz="2000" b="1" i="0" dirty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[-</a:t>
            </a:r>
            <a:r>
              <a:rPr lang="en-US" sz="2000" b="1" i="0" dirty="0">
                <a:solidFill>
                  <a:srgbClr val="005F97"/>
                </a:solidFill>
                <a:latin typeface="Courier New" pitchFamily="49" charset="0"/>
                <a:cs typeface="Courier New" pitchFamily="49" charset="0"/>
              </a:rPr>
              <a:t>Passphrase</a:t>
            </a:r>
            <a:r>
              <a:rPr lang="en-US" sz="2000" b="1" i="0" dirty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]</a:t>
            </a:r>
          </a:p>
          <a:p>
            <a:pPr algn="l">
              <a:spcBef>
                <a:spcPts val="0"/>
              </a:spcBef>
            </a:pPr>
            <a:r>
              <a:rPr lang="en-US" sz="2000" b="1" i="0" dirty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[[-</a:t>
            </a:r>
            <a:r>
              <a:rPr lang="en-US" sz="2000" b="1" i="0" dirty="0">
                <a:solidFill>
                  <a:srgbClr val="005F97"/>
                </a:solidFill>
                <a:latin typeface="Courier New" pitchFamily="49" charset="0"/>
                <a:cs typeface="Courier New" pitchFamily="49" charset="0"/>
              </a:rPr>
              <a:t>userid</a:t>
            </a:r>
            <a:r>
              <a:rPr lang="en-US" sz="2000" b="1" i="0" dirty="0">
                <a:solidFill>
                  <a:srgbClr val="C00000"/>
                </a:solidFill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2000" b="1" i="0" dirty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userid][-</a:t>
            </a:r>
            <a:r>
              <a:rPr lang="en-US" sz="2000" b="1" i="0" dirty="0">
                <a:solidFill>
                  <a:srgbClr val="005F97"/>
                </a:solidFill>
                <a:latin typeface="Courier New" pitchFamily="49" charset="0"/>
                <a:cs typeface="Courier New" pitchFamily="49" charset="0"/>
              </a:rPr>
              <a:t>password</a:t>
            </a:r>
            <a:r>
              <a:rPr lang="en-US" sz="2000" b="1" i="0" dirty="0">
                <a:solidFill>
                  <a:srgbClr val="C00000"/>
                </a:solidFill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2000" b="1" i="0" dirty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password]]</a:t>
            </a:r>
          </a:p>
        </p:txBody>
      </p:sp>
      <p:sp>
        <p:nvSpPr>
          <p:cNvPr id="5" name="Text Box 7"/>
          <p:cNvSpPr txBox="1">
            <a:spLocks noChangeArrowheads="1"/>
          </p:cNvSpPr>
          <p:nvPr/>
        </p:nvSpPr>
        <p:spPr bwMode="auto">
          <a:xfrm>
            <a:off x="600318" y="5412510"/>
            <a:ext cx="5675565" cy="448945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</p:spPr>
        <p:txBody>
          <a:bodyPr wrap="none"/>
          <a:lstStyle/>
          <a:p>
            <a:pPr algn="l">
              <a:spcBef>
                <a:spcPts val="0"/>
              </a:spcBef>
            </a:pPr>
            <a:r>
              <a:rPr lang="en-US" sz="2000" b="1" i="0" dirty="0">
                <a:solidFill>
                  <a:srgbClr val="005F97"/>
                </a:solidFill>
                <a:latin typeface="Courier New" pitchFamily="49" charset="0"/>
                <a:cs typeface="Courier New" pitchFamily="49" charset="0"/>
              </a:rPr>
              <a:t>proutil</a:t>
            </a:r>
            <a:r>
              <a:rPr lang="en-US" sz="2000" b="1" i="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2000" b="1" i="0" dirty="0" smtClean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tdeSport </a:t>
            </a:r>
            <a:r>
              <a:rPr lang="en-US" sz="2000" b="1" i="0" dirty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-</a:t>
            </a:r>
            <a:r>
              <a:rPr lang="en-US" sz="2000" b="1" i="0" dirty="0" smtClean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C</a:t>
            </a:r>
            <a:r>
              <a:rPr lang="en-US" sz="2000" b="1" i="0" dirty="0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2000" b="1" i="0" dirty="0" smtClean="0">
                <a:solidFill>
                  <a:srgbClr val="005F97"/>
                </a:solidFill>
                <a:latin typeface="Courier New" pitchFamily="49" charset="0"/>
                <a:cs typeface="Courier New" pitchFamily="49" charset="0"/>
              </a:rPr>
              <a:t>enableencryption</a:t>
            </a:r>
            <a:endParaRPr lang="en-US" sz="2000" b="1" i="0" dirty="0">
              <a:solidFill>
                <a:srgbClr val="005F97"/>
              </a:solidFill>
              <a:latin typeface="Courier New" pitchFamily="49" charset="0"/>
              <a:cs typeface="Courier New" pitchFamily="49" charset="0"/>
            </a:endParaRPr>
          </a:p>
        </p:txBody>
      </p:sp>
    </p:spTree>
  </p:cSld>
  <p:clrMapOvr>
    <a:masterClrMapping/>
  </p:clrMapOvr>
  <p:transition xmlns:p14="http://schemas.microsoft.com/office/powerpoint/2010/main">
    <p:wipe dir="r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ounded Rectangle 7"/>
          <p:cNvSpPr/>
          <p:nvPr/>
        </p:nvSpPr>
        <p:spPr bwMode="auto">
          <a:xfrm>
            <a:off x="176645" y="883227"/>
            <a:ext cx="8614064" cy="5715001"/>
          </a:xfrm>
          <a:prstGeom prst="roundRect">
            <a:avLst/>
          </a:prstGeom>
          <a:solidFill>
            <a:schemeClr val="accent3"/>
          </a:solidFill>
          <a:ln>
            <a:headEnd type="none" w="med" len="med"/>
            <a:tailEnd type="none" w="med" len="med"/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/>
          <a:lstStyle/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ounded Rectangle 5"/>
          <p:cNvSpPr/>
          <p:nvPr/>
        </p:nvSpPr>
        <p:spPr bwMode="auto">
          <a:xfrm>
            <a:off x="4578350" y="1527508"/>
            <a:ext cx="3973513" cy="4789487"/>
          </a:xfrm>
          <a:prstGeom prst="roundRect">
            <a:avLst/>
          </a:prstGeom>
          <a:solidFill>
            <a:schemeClr val="tx2"/>
          </a:solidFill>
          <a:ln w="9525" cap="flat" cmpd="sng" algn="ctr">
            <a:solidFill>
              <a:srgbClr val="0070C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88" name="AutoShape 9"/>
          <p:cNvSpPr>
            <a:spLocks noChangeArrowheads="1"/>
          </p:cNvSpPr>
          <p:nvPr/>
        </p:nvSpPr>
        <p:spPr bwMode="auto">
          <a:xfrm>
            <a:off x="4853750" y="5327904"/>
            <a:ext cx="3528250" cy="768096"/>
          </a:xfrm>
          <a:prstGeom prst="roundRect">
            <a:avLst>
              <a:gd name="adj" fmla="val 16667"/>
            </a:avLst>
          </a:prstGeom>
          <a:solidFill>
            <a:srgbClr val="FFD24F"/>
          </a:solidFill>
          <a:ln w="9525">
            <a:noFill/>
            <a:round/>
            <a:headEnd/>
            <a:tailEnd/>
          </a:ln>
          <a:effectLst/>
        </p:spPr>
        <p:txBody>
          <a:bodyPr wrap="square" anchor="ctr"/>
          <a:lstStyle/>
          <a:p>
            <a:endParaRPr lang="en-US" i="0" dirty="0">
              <a:solidFill>
                <a:srgbClr val="000000"/>
              </a:solidFill>
            </a:endParaRPr>
          </a:p>
        </p:txBody>
      </p:sp>
      <p:sp>
        <p:nvSpPr>
          <p:cNvPr id="84" name="AutoShape 6"/>
          <p:cNvSpPr>
            <a:spLocks noChangeArrowheads="1"/>
          </p:cNvSpPr>
          <p:nvPr/>
        </p:nvSpPr>
        <p:spPr bwMode="auto">
          <a:xfrm>
            <a:off x="424752" y="1517904"/>
            <a:ext cx="3964368" cy="4809744"/>
          </a:xfrm>
          <a:prstGeom prst="roundRect">
            <a:avLst>
              <a:gd name="adj" fmla="val 16667"/>
            </a:avLst>
          </a:prstGeom>
          <a:solidFill>
            <a:srgbClr val="797CA9"/>
          </a:solidFill>
          <a:ln w="9525">
            <a:noFill/>
            <a:round/>
            <a:headEnd/>
            <a:tailEnd/>
          </a:ln>
          <a:effectLst/>
        </p:spPr>
        <p:txBody>
          <a:bodyPr wrap="square" anchor="ctr"/>
          <a:lstStyle/>
          <a:p>
            <a:endParaRPr lang="en-US" i="0" dirty="0">
              <a:solidFill>
                <a:schemeClr val="bg1"/>
              </a:solidFill>
            </a:endParaRPr>
          </a:p>
        </p:txBody>
      </p:sp>
      <p:sp>
        <p:nvSpPr>
          <p:cNvPr id="87" name="AutoShape 9"/>
          <p:cNvSpPr>
            <a:spLocks noChangeArrowheads="1"/>
          </p:cNvSpPr>
          <p:nvPr/>
        </p:nvSpPr>
        <p:spPr bwMode="auto">
          <a:xfrm>
            <a:off x="623126" y="5303520"/>
            <a:ext cx="3528250" cy="768096"/>
          </a:xfrm>
          <a:prstGeom prst="roundRect">
            <a:avLst>
              <a:gd name="adj" fmla="val 16667"/>
            </a:avLst>
          </a:prstGeom>
          <a:solidFill>
            <a:srgbClr val="FFD24F"/>
          </a:solidFill>
          <a:ln w="9525">
            <a:noFill/>
            <a:round/>
            <a:headEnd/>
            <a:tailEnd/>
          </a:ln>
          <a:effectLst/>
        </p:spPr>
        <p:txBody>
          <a:bodyPr wrap="square" anchor="ctr"/>
          <a:lstStyle/>
          <a:p>
            <a:endParaRPr lang="en-US" i="0" dirty="0">
              <a:solidFill>
                <a:srgbClr val="000000"/>
              </a:solidFill>
            </a:endParaRPr>
          </a:p>
        </p:txBody>
      </p:sp>
      <p:grpSp>
        <p:nvGrpSpPr>
          <p:cNvPr id="2" name="Group 34"/>
          <p:cNvGrpSpPr>
            <a:grpSpLocks/>
          </p:cNvGrpSpPr>
          <p:nvPr/>
        </p:nvGrpSpPr>
        <p:grpSpPr bwMode="auto">
          <a:xfrm>
            <a:off x="4783138" y="4740275"/>
            <a:ext cx="1143000" cy="498475"/>
            <a:chOff x="5410199" y="4360718"/>
            <a:chExt cx="1143001" cy="498763"/>
          </a:xfrm>
          <a:solidFill>
            <a:schemeClr val="accent3">
              <a:lumMod val="60000"/>
              <a:lumOff val="40000"/>
            </a:schemeClr>
          </a:solidFill>
        </p:grpSpPr>
        <p:sp>
          <p:nvSpPr>
            <p:cNvPr id="36" name="Rounded Rectangle 35"/>
            <p:cNvSpPr/>
            <p:nvPr/>
          </p:nvSpPr>
          <p:spPr bwMode="auto">
            <a:xfrm>
              <a:off x="5410199" y="4360718"/>
              <a:ext cx="1143001" cy="498763"/>
            </a:xfrm>
            <a:prstGeom prst="roundRect">
              <a:avLst/>
            </a:prstGeom>
            <a:grp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548" name="TextBox 36"/>
            <p:cNvSpPr txBox="1">
              <a:spLocks noChangeArrowheads="1"/>
            </p:cNvSpPr>
            <p:nvPr/>
          </p:nvSpPr>
          <p:spPr bwMode="auto">
            <a:xfrm>
              <a:off x="5444839" y="4384963"/>
              <a:ext cx="1097971" cy="452432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2600" dirty="0">
                  <a:solidFill>
                    <a:schemeClr val="tx2"/>
                  </a:solidFill>
                </a:rPr>
                <a:t>Index</a:t>
              </a:r>
            </a:p>
          </p:txBody>
        </p:sp>
      </p:grpSp>
      <p:grpSp>
        <p:nvGrpSpPr>
          <p:cNvPr id="3" name="Group 80"/>
          <p:cNvGrpSpPr>
            <a:grpSpLocks/>
          </p:cNvGrpSpPr>
          <p:nvPr/>
        </p:nvGrpSpPr>
        <p:grpSpPr bwMode="auto">
          <a:xfrm>
            <a:off x="4779963" y="4735513"/>
            <a:ext cx="1143000" cy="500062"/>
            <a:chOff x="4513116" y="6196440"/>
            <a:chExt cx="1143001" cy="498763"/>
          </a:xfrm>
          <a:solidFill>
            <a:schemeClr val="accent3">
              <a:lumMod val="60000"/>
              <a:lumOff val="40000"/>
            </a:schemeClr>
          </a:solidFill>
        </p:grpSpPr>
        <p:sp>
          <p:nvSpPr>
            <p:cNvPr id="20523" name="Rounded Rectangle 81"/>
            <p:cNvSpPr>
              <a:spLocks noChangeArrowheads="1"/>
            </p:cNvSpPr>
            <p:nvPr/>
          </p:nvSpPr>
          <p:spPr bwMode="auto">
            <a:xfrm>
              <a:off x="4513116" y="6196440"/>
              <a:ext cx="1143001" cy="498763"/>
            </a:xfrm>
            <a:prstGeom prst="roundRect">
              <a:avLst>
                <a:gd name="adj" fmla="val 16667"/>
              </a:avLst>
            </a:prstGeom>
            <a:grpFill/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0524" name="TextBox 82"/>
            <p:cNvSpPr txBox="1">
              <a:spLocks noChangeArrowheads="1"/>
            </p:cNvSpPr>
            <p:nvPr/>
          </p:nvSpPr>
          <p:spPr bwMode="auto">
            <a:xfrm>
              <a:off x="4547756" y="6220685"/>
              <a:ext cx="1097971" cy="452432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2600" dirty="0">
                  <a:solidFill>
                    <a:schemeClr val="tx2"/>
                  </a:solidFill>
                </a:rPr>
                <a:t>Index</a:t>
              </a:r>
            </a:p>
          </p:txBody>
        </p:sp>
      </p:grpSp>
      <p:grpSp>
        <p:nvGrpSpPr>
          <p:cNvPr id="4" name="Group 21"/>
          <p:cNvGrpSpPr>
            <a:grpSpLocks/>
          </p:cNvGrpSpPr>
          <p:nvPr/>
        </p:nvGrpSpPr>
        <p:grpSpPr bwMode="auto">
          <a:xfrm>
            <a:off x="4768850" y="2951163"/>
            <a:ext cx="1143000" cy="498475"/>
            <a:chOff x="5247408" y="3480955"/>
            <a:chExt cx="1143001" cy="498763"/>
          </a:xfrm>
          <a:solidFill>
            <a:schemeClr val="accent3">
              <a:lumMod val="60000"/>
              <a:lumOff val="40000"/>
            </a:schemeClr>
          </a:solidFill>
        </p:grpSpPr>
        <p:sp>
          <p:nvSpPr>
            <p:cNvPr id="14" name="Rounded Rectangle 13"/>
            <p:cNvSpPr/>
            <p:nvPr/>
          </p:nvSpPr>
          <p:spPr bwMode="auto">
            <a:xfrm>
              <a:off x="5247408" y="3480955"/>
              <a:ext cx="1143001" cy="498763"/>
            </a:xfrm>
            <a:prstGeom prst="roundRect">
              <a:avLst/>
            </a:prstGeom>
            <a:grp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560" name="TextBox 14"/>
            <p:cNvSpPr txBox="1">
              <a:spLocks noChangeArrowheads="1"/>
            </p:cNvSpPr>
            <p:nvPr/>
          </p:nvSpPr>
          <p:spPr bwMode="auto">
            <a:xfrm>
              <a:off x="5282048" y="3505200"/>
              <a:ext cx="1097971" cy="452432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2600" dirty="0">
                  <a:solidFill>
                    <a:schemeClr val="tx2"/>
                  </a:solidFill>
                </a:rPr>
                <a:t>Table</a:t>
              </a:r>
            </a:p>
          </p:txBody>
        </p:sp>
      </p:grpSp>
      <p:grpSp>
        <p:nvGrpSpPr>
          <p:cNvPr id="5" name="Group 20"/>
          <p:cNvGrpSpPr>
            <a:grpSpLocks/>
          </p:cNvGrpSpPr>
          <p:nvPr/>
        </p:nvGrpSpPr>
        <p:grpSpPr bwMode="auto">
          <a:xfrm>
            <a:off x="4776788" y="3549650"/>
            <a:ext cx="1143000" cy="500063"/>
            <a:chOff x="5410199" y="4360718"/>
            <a:chExt cx="1143001" cy="498763"/>
          </a:xfrm>
          <a:solidFill>
            <a:schemeClr val="accent3">
              <a:lumMod val="60000"/>
              <a:lumOff val="40000"/>
            </a:schemeClr>
          </a:solidFill>
        </p:grpSpPr>
        <p:sp>
          <p:nvSpPr>
            <p:cNvPr id="16" name="Rounded Rectangle 15"/>
            <p:cNvSpPr/>
            <p:nvPr/>
          </p:nvSpPr>
          <p:spPr bwMode="auto">
            <a:xfrm>
              <a:off x="5410199" y="4360718"/>
              <a:ext cx="1143001" cy="498763"/>
            </a:xfrm>
            <a:prstGeom prst="roundRect">
              <a:avLst/>
            </a:prstGeom>
            <a:grp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558" name="TextBox 16"/>
            <p:cNvSpPr txBox="1">
              <a:spLocks noChangeArrowheads="1"/>
            </p:cNvSpPr>
            <p:nvPr/>
          </p:nvSpPr>
          <p:spPr bwMode="auto">
            <a:xfrm>
              <a:off x="5444839" y="4384963"/>
              <a:ext cx="1097971" cy="452432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2600" dirty="0">
                  <a:solidFill>
                    <a:schemeClr val="tx2"/>
                  </a:solidFill>
                </a:rPr>
                <a:t>Index</a:t>
              </a:r>
            </a:p>
          </p:txBody>
        </p:sp>
      </p:grpSp>
      <p:grpSp>
        <p:nvGrpSpPr>
          <p:cNvPr id="9" name="Group 46"/>
          <p:cNvGrpSpPr>
            <a:grpSpLocks/>
          </p:cNvGrpSpPr>
          <p:nvPr/>
        </p:nvGrpSpPr>
        <p:grpSpPr bwMode="auto">
          <a:xfrm>
            <a:off x="7273925" y="4146550"/>
            <a:ext cx="1143000" cy="498475"/>
            <a:chOff x="6532417" y="3425537"/>
            <a:chExt cx="1143001" cy="498763"/>
          </a:xfrm>
          <a:solidFill>
            <a:schemeClr val="accent3">
              <a:lumMod val="60000"/>
              <a:lumOff val="40000"/>
            </a:schemeClr>
          </a:solidFill>
        </p:grpSpPr>
        <p:sp>
          <p:nvSpPr>
            <p:cNvPr id="48" name="Rounded Rectangle 47"/>
            <p:cNvSpPr/>
            <p:nvPr/>
          </p:nvSpPr>
          <p:spPr bwMode="auto">
            <a:xfrm>
              <a:off x="6532417" y="3425537"/>
              <a:ext cx="1143001" cy="498763"/>
            </a:xfrm>
            <a:prstGeom prst="roundRect">
              <a:avLst/>
            </a:prstGeom>
            <a:grp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540" name="TextBox 48"/>
            <p:cNvSpPr txBox="1">
              <a:spLocks noChangeArrowheads="1"/>
            </p:cNvSpPr>
            <p:nvPr/>
          </p:nvSpPr>
          <p:spPr bwMode="auto">
            <a:xfrm>
              <a:off x="6629403" y="3460173"/>
              <a:ext cx="935179" cy="452432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2600" dirty="0">
                  <a:solidFill>
                    <a:schemeClr val="tx2"/>
                  </a:solidFill>
                </a:rPr>
                <a:t>LOB</a:t>
              </a:r>
            </a:p>
          </p:txBody>
        </p:sp>
      </p:grpSp>
      <p:grpSp>
        <p:nvGrpSpPr>
          <p:cNvPr id="11" name="Group 71"/>
          <p:cNvGrpSpPr>
            <a:grpSpLocks/>
          </p:cNvGrpSpPr>
          <p:nvPr/>
        </p:nvGrpSpPr>
        <p:grpSpPr bwMode="auto">
          <a:xfrm>
            <a:off x="4783138" y="3557588"/>
            <a:ext cx="1143000" cy="498475"/>
            <a:chOff x="4513116" y="6196440"/>
            <a:chExt cx="1143001" cy="498763"/>
          </a:xfrm>
        </p:grpSpPr>
        <p:sp>
          <p:nvSpPr>
            <p:cNvPr id="20529" name="Rounded Rectangle 69"/>
            <p:cNvSpPr>
              <a:spLocks noChangeArrowheads="1"/>
            </p:cNvSpPr>
            <p:nvPr/>
          </p:nvSpPr>
          <p:spPr bwMode="auto">
            <a:xfrm>
              <a:off x="4513116" y="6196440"/>
              <a:ext cx="1143001" cy="498763"/>
            </a:xfrm>
            <a:prstGeom prst="roundRect">
              <a:avLst>
                <a:gd name="adj" fmla="val 16667"/>
              </a:avLst>
            </a:prstGeom>
            <a:solidFill>
              <a:srgbClr val="92D050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0530" name="TextBox 70"/>
            <p:cNvSpPr txBox="1">
              <a:spLocks noChangeArrowheads="1"/>
            </p:cNvSpPr>
            <p:nvPr/>
          </p:nvSpPr>
          <p:spPr bwMode="auto">
            <a:xfrm>
              <a:off x="4547756" y="6220685"/>
              <a:ext cx="1097971" cy="4524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2600" dirty="0">
                  <a:solidFill>
                    <a:schemeClr val="tx2"/>
                  </a:solidFill>
                </a:rPr>
                <a:t>Index</a:t>
              </a:r>
            </a:p>
          </p:txBody>
        </p:sp>
      </p:grpSp>
      <p:grpSp>
        <p:nvGrpSpPr>
          <p:cNvPr id="12" name="Group 79"/>
          <p:cNvGrpSpPr>
            <a:grpSpLocks/>
          </p:cNvGrpSpPr>
          <p:nvPr/>
        </p:nvGrpSpPr>
        <p:grpSpPr bwMode="auto">
          <a:xfrm>
            <a:off x="7270750" y="4141788"/>
            <a:ext cx="1143000" cy="498475"/>
            <a:chOff x="7800107" y="4734787"/>
            <a:chExt cx="1143001" cy="498763"/>
          </a:xfrm>
        </p:grpSpPr>
        <p:sp>
          <p:nvSpPr>
            <p:cNvPr id="20525" name="Rounded Rectangle 77"/>
            <p:cNvSpPr>
              <a:spLocks noChangeArrowheads="1"/>
            </p:cNvSpPr>
            <p:nvPr/>
          </p:nvSpPr>
          <p:spPr bwMode="auto">
            <a:xfrm>
              <a:off x="7800107" y="4734787"/>
              <a:ext cx="1143001" cy="498763"/>
            </a:xfrm>
            <a:prstGeom prst="roundRect">
              <a:avLst>
                <a:gd name="adj" fmla="val 16667"/>
              </a:avLst>
            </a:prstGeom>
            <a:solidFill>
              <a:srgbClr val="92D050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0526" name="TextBox 78"/>
            <p:cNvSpPr txBox="1">
              <a:spLocks noChangeArrowheads="1"/>
            </p:cNvSpPr>
            <p:nvPr/>
          </p:nvSpPr>
          <p:spPr bwMode="auto">
            <a:xfrm>
              <a:off x="7897093" y="4769423"/>
              <a:ext cx="935179" cy="4524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2600" dirty="0">
                  <a:solidFill>
                    <a:schemeClr val="tx2"/>
                  </a:solidFill>
                </a:rPr>
                <a:t>LOB</a:t>
              </a:r>
            </a:p>
          </p:txBody>
        </p:sp>
      </p:grpSp>
      <p:grpSp>
        <p:nvGrpSpPr>
          <p:cNvPr id="13" name="Group 75"/>
          <p:cNvGrpSpPr>
            <a:grpSpLocks/>
          </p:cNvGrpSpPr>
          <p:nvPr/>
        </p:nvGrpSpPr>
        <p:grpSpPr bwMode="auto">
          <a:xfrm>
            <a:off x="4768850" y="2951157"/>
            <a:ext cx="1143000" cy="516674"/>
            <a:chOff x="7772397" y="6068285"/>
            <a:chExt cx="1143001" cy="516973"/>
          </a:xfrm>
        </p:grpSpPr>
        <p:sp>
          <p:nvSpPr>
            <p:cNvPr id="20527" name="Rounded Rectangle 73"/>
            <p:cNvSpPr>
              <a:spLocks noChangeArrowheads="1"/>
            </p:cNvSpPr>
            <p:nvPr/>
          </p:nvSpPr>
          <p:spPr bwMode="auto">
            <a:xfrm>
              <a:off x="7772397" y="6068285"/>
              <a:ext cx="1143001" cy="498763"/>
            </a:xfrm>
            <a:prstGeom prst="roundRect">
              <a:avLst>
                <a:gd name="adj" fmla="val 16667"/>
              </a:avLst>
            </a:prstGeom>
            <a:solidFill>
              <a:srgbClr val="92D050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0528" name="TextBox 74"/>
            <p:cNvSpPr txBox="1">
              <a:spLocks noChangeArrowheads="1"/>
            </p:cNvSpPr>
            <p:nvPr/>
          </p:nvSpPr>
          <p:spPr bwMode="auto">
            <a:xfrm>
              <a:off x="7807037" y="6092530"/>
              <a:ext cx="1097971" cy="49272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2600" dirty="0">
                  <a:solidFill>
                    <a:srgbClr val="005F97"/>
                  </a:solidFill>
                </a:rPr>
                <a:t>Table</a:t>
              </a:r>
            </a:p>
          </p:txBody>
        </p:sp>
      </p:grpSp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958018" y="1579563"/>
            <a:ext cx="2643156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spcBef>
                <a:spcPts val="0"/>
              </a:spcBef>
            </a:pPr>
            <a:r>
              <a:rPr lang="en-US" sz="2800" dirty="0">
                <a:solidFill>
                  <a:srgbClr val="FFFFFF"/>
                </a:solidFill>
              </a:rPr>
              <a:t>Type I </a:t>
            </a:r>
            <a:r>
              <a:rPr lang="en-US" dirty="0">
                <a:solidFill>
                  <a:srgbClr val="FFFFFF"/>
                </a:solidFill>
              </a:rPr>
              <a:t>d</a:t>
            </a:r>
            <a:r>
              <a:rPr lang="en-US" sz="2400" dirty="0">
                <a:solidFill>
                  <a:srgbClr val="FFFFFF"/>
                </a:solidFill>
              </a:rPr>
              <a:t>ata area </a:t>
            </a:r>
          </a:p>
        </p:txBody>
      </p:sp>
      <p:sp>
        <p:nvSpPr>
          <p:cNvPr id="20490" name="TextBox 8"/>
          <p:cNvSpPr txBox="1">
            <a:spLocks noChangeArrowheads="1"/>
          </p:cNvSpPr>
          <p:nvPr/>
        </p:nvSpPr>
        <p:spPr bwMode="auto">
          <a:xfrm>
            <a:off x="993775" y="931863"/>
            <a:ext cx="3643946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800" dirty="0">
                <a:solidFill>
                  <a:srgbClr val="000000"/>
                </a:solidFill>
              </a:rPr>
              <a:t>OpenEdge Database </a:t>
            </a:r>
          </a:p>
        </p:txBody>
      </p:sp>
      <p:sp>
        <p:nvSpPr>
          <p:cNvPr id="10" name="TextBox 9"/>
          <p:cNvSpPr txBox="1">
            <a:spLocks noChangeArrowheads="1"/>
          </p:cNvSpPr>
          <p:nvPr/>
        </p:nvSpPr>
        <p:spPr bwMode="auto">
          <a:xfrm>
            <a:off x="5118188" y="1597025"/>
            <a:ext cx="2742918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spcBef>
                <a:spcPts val="0"/>
              </a:spcBef>
            </a:pPr>
            <a:r>
              <a:rPr lang="en-US" sz="2800" dirty="0">
                <a:solidFill>
                  <a:srgbClr val="FFFFFF"/>
                </a:solidFill>
              </a:rPr>
              <a:t>Type II </a:t>
            </a:r>
            <a:r>
              <a:rPr lang="en-US" dirty="0">
                <a:solidFill>
                  <a:srgbClr val="FFFFFF"/>
                </a:solidFill>
              </a:rPr>
              <a:t>d</a:t>
            </a:r>
            <a:r>
              <a:rPr lang="en-US" sz="2400" dirty="0">
                <a:solidFill>
                  <a:srgbClr val="FFFFFF"/>
                </a:solidFill>
              </a:rPr>
              <a:t>ata area </a:t>
            </a:r>
          </a:p>
        </p:txBody>
      </p:sp>
      <p:grpSp>
        <p:nvGrpSpPr>
          <p:cNvPr id="15" name="Group 64"/>
          <p:cNvGrpSpPr>
            <a:grpSpLocks/>
          </p:cNvGrpSpPr>
          <p:nvPr/>
        </p:nvGrpSpPr>
        <p:grpSpPr bwMode="auto">
          <a:xfrm>
            <a:off x="1547813" y="2913063"/>
            <a:ext cx="1525587" cy="1484312"/>
            <a:chOff x="1454733" y="3280061"/>
            <a:chExt cx="1524776" cy="1484591"/>
          </a:xfrm>
        </p:grpSpPr>
        <p:sp>
          <p:nvSpPr>
            <p:cNvPr id="20561" name="TextBox 10"/>
            <p:cNvSpPr txBox="1">
              <a:spLocks noChangeArrowheads="1"/>
            </p:cNvSpPr>
            <p:nvPr/>
          </p:nvSpPr>
          <p:spPr bwMode="auto">
            <a:xfrm>
              <a:off x="1461661" y="3280061"/>
              <a:ext cx="1297728" cy="4801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800" dirty="0">
                  <a:solidFill>
                    <a:schemeClr val="bg1"/>
                  </a:solidFill>
                </a:rPr>
                <a:t>Tables</a:t>
              </a:r>
            </a:p>
          </p:txBody>
        </p:sp>
        <p:sp>
          <p:nvSpPr>
            <p:cNvPr id="20562" name="TextBox 11"/>
            <p:cNvSpPr txBox="1">
              <a:spLocks noChangeArrowheads="1"/>
            </p:cNvSpPr>
            <p:nvPr/>
          </p:nvSpPr>
          <p:spPr bwMode="auto">
            <a:xfrm>
              <a:off x="1458196" y="4284521"/>
              <a:ext cx="1143262" cy="4801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800" dirty="0">
                  <a:solidFill>
                    <a:schemeClr val="bg1"/>
                  </a:solidFill>
                </a:rPr>
                <a:t>LOBs</a:t>
              </a:r>
            </a:p>
          </p:txBody>
        </p:sp>
        <p:sp>
          <p:nvSpPr>
            <p:cNvPr id="20563" name="TextBox 12"/>
            <p:cNvSpPr txBox="1">
              <a:spLocks noChangeArrowheads="1"/>
            </p:cNvSpPr>
            <p:nvPr/>
          </p:nvSpPr>
          <p:spPr bwMode="auto">
            <a:xfrm>
              <a:off x="1454733" y="3740728"/>
              <a:ext cx="1524776" cy="4801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800" dirty="0">
                  <a:solidFill>
                    <a:schemeClr val="bg1"/>
                  </a:solidFill>
                </a:rPr>
                <a:t>Indexes</a:t>
              </a:r>
            </a:p>
          </p:txBody>
        </p:sp>
      </p:grpSp>
      <p:grpSp>
        <p:nvGrpSpPr>
          <p:cNvPr id="17" name="Group 19"/>
          <p:cNvGrpSpPr>
            <a:grpSpLocks/>
          </p:cNvGrpSpPr>
          <p:nvPr/>
        </p:nvGrpSpPr>
        <p:grpSpPr bwMode="auto">
          <a:xfrm>
            <a:off x="7239000" y="2936875"/>
            <a:ext cx="1143000" cy="498475"/>
            <a:chOff x="6532417" y="3425537"/>
            <a:chExt cx="1143001" cy="498763"/>
          </a:xfrm>
          <a:solidFill>
            <a:schemeClr val="accent3">
              <a:lumMod val="60000"/>
              <a:lumOff val="40000"/>
            </a:schemeClr>
          </a:solidFill>
        </p:grpSpPr>
        <p:sp>
          <p:nvSpPr>
            <p:cNvPr id="18" name="Rounded Rectangle 17"/>
            <p:cNvSpPr/>
            <p:nvPr/>
          </p:nvSpPr>
          <p:spPr bwMode="auto">
            <a:xfrm>
              <a:off x="6532417" y="3425537"/>
              <a:ext cx="1143001" cy="498763"/>
            </a:xfrm>
            <a:prstGeom prst="roundRect">
              <a:avLst/>
            </a:prstGeom>
            <a:grp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556" name="TextBox 18"/>
            <p:cNvSpPr txBox="1">
              <a:spLocks noChangeArrowheads="1"/>
            </p:cNvSpPr>
            <p:nvPr/>
          </p:nvSpPr>
          <p:spPr bwMode="auto">
            <a:xfrm>
              <a:off x="6629403" y="3460173"/>
              <a:ext cx="935179" cy="452432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2600" dirty="0">
                  <a:solidFill>
                    <a:schemeClr val="tx2"/>
                  </a:solidFill>
                </a:rPr>
                <a:t>LOB</a:t>
              </a:r>
            </a:p>
          </p:txBody>
        </p:sp>
      </p:grpSp>
      <p:grpSp>
        <p:nvGrpSpPr>
          <p:cNvPr id="19" name="Group 25"/>
          <p:cNvGrpSpPr>
            <a:grpSpLocks/>
          </p:cNvGrpSpPr>
          <p:nvPr/>
        </p:nvGrpSpPr>
        <p:grpSpPr bwMode="auto">
          <a:xfrm>
            <a:off x="5999163" y="2954338"/>
            <a:ext cx="1143000" cy="498475"/>
            <a:chOff x="5410199" y="4360718"/>
            <a:chExt cx="1143001" cy="498763"/>
          </a:xfrm>
          <a:solidFill>
            <a:schemeClr val="accent3">
              <a:lumMod val="60000"/>
              <a:lumOff val="40000"/>
            </a:schemeClr>
          </a:solidFill>
        </p:grpSpPr>
        <p:sp>
          <p:nvSpPr>
            <p:cNvPr id="27" name="Rounded Rectangle 26"/>
            <p:cNvSpPr/>
            <p:nvPr/>
          </p:nvSpPr>
          <p:spPr bwMode="auto">
            <a:xfrm>
              <a:off x="5410199" y="4360718"/>
              <a:ext cx="1143001" cy="498763"/>
            </a:xfrm>
            <a:prstGeom prst="roundRect">
              <a:avLst/>
            </a:prstGeom>
            <a:grp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554" name="TextBox 27"/>
            <p:cNvSpPr txBox="1">
              <a:spLocks noChangeArrowheads="1"/>
            </p:cNvSpPr>
            <p:nvPr/>
          </p:nvSpPr>
          <p:spPr bwMode="auto">
            <a:xfrm>
              <a:off x="5444839" y="4384963"/>
              <a:ext cx="1097971" cy="452432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2600" dirty="0">
                  <a:solidFill>
                    <a:schemeClr val="tx2"/>
                  </a:solidFill>
                </a:rPr>
                <a:t>Index</a:t>
              </a:r>
            </a:p>
          </p:txBody>
        </p:sp>
      </p:grpSp>
      <p:grpSp>
        <p:nvGrpSpPr>
          <p:cNvPr id="20" name="Group 28"/>
          <p:cNvGrpSpPr>
            <a:grpSpLocks/>
          </p:cNvGrpSpPr>
          <p:nvPr/>
        </p:nvGrpSpPr>
        <p:grpSpPr bwMode="auto">
          <a:xfrm>
            <a:off x="6030913" y="3536950"/>
            <a:ext cx="1143000" cy="498475"/>
            <a:chOff x="6532417" y="3425537"/>
            <a:chExt cx="1143001" cy="498763"/>
          </a:xfrm>
          <a:solidFill>
            <a:schemeClr val="accent3">
              <a:lumMod val="60000"/>
              <a:lumOff val="40000"/>
            </a:schemeClr>
          </a:solidFill>
        </p:grpSpPr>
        <p:sp>
          <p:nvSpPr>
            <p:cNvPr id="30" name="Rounded Rectangle 29"/>
            <p:cNvSpPr/>
            <p:nvPr/>
          </p:nvSpPr>
          <p:spPr bwMode="auto">
            <a:xfrm>
              <a:off x="6532417" y="3425537"/>
              <a:ext cx="1143001" cy="498763"/>
            </a:xfrm>
            <a:prstGeom prst="roundRect">
              <a:avLst/>
            </a:prstGeom>
            <a:grp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552" name="TextBox 30"/>
            <p:cNvSpPr txBox="1">
              <a:spLocks noChangeArrowheads="1"/>
            </p:cNvSpPr>
            <p:nvPr/>
          </p:nvSpPr>
          <p:spPr bwMode="auto">
            <a:xfrm>
              <a:off x="6629403" y="3460173"/>
              <a:ext cx="935179" cy="452432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2600" dirty="0">
                  <a:solidFill>
                    <a:schemeClr val="tx2"/>
                  </a:solidFill>
                </a:rPr>
                <a:t>LOB</a:t>
              </a:r>
            </a:p>
          </p:txBody>
        </p:sp>
      </p:grpSp>
      <p:grpSp>
        <p:nvGrpSpPr>
          <p:cNvPr id="21" name="Group 31"/>
          <p:cNvGrpSpPr>
            <a:grpSpLocks/>
          </p:cNvGrpSpPr>
          <p:nvPr/>
        </p:nvGrpSpPr>
        <p:grpSpPr bwMode="auto">
          <a:xfrm>
            <a:off x="7239000" y="3529013"/>
            <a:ext cx="1143000" cy="498475"/>
            <a:chOff x="5247408" y="3480955"/>
            <a:chExt cx="1143001" cy="498763"/>
          </a:xfrm>
          <a:solidFill>
            <a:schemeClr val="accent3">
              <a:lumMod val="60000"/>
              <a:lumOff val="40000"/>
            </a:schemeClr>
          </a:solidFill>
        </p:grpSpPr>
        <p:sp>
          <p:nvSpPr>
            <p:cNvPr id="33" name="Rounded Rectangle 32"/>
            <p:cNvSpPr/>
            <p:nvPr/>
          </p:nvSpPr>
          <p:spPr bwMode="auto">
            <a:xfrm>
              <a:off x="5247408" y="3480955"/>
              <a:ext cx="1143001" cy="498763"/>
            </a:xfrm>
            <a:prstGeom prst="roundRect">
              <a:avLst/>
            </a:prstGeom>
            <a:grp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550" name="TextBox 33"/>
            <p:cNvSpPr txBox="1">
              <a:spLocks noChangeArrowheads="1"/>
            </p:cNvSpPr>
            <p:nvPr/>
          </p:nvSpPr>
          <p:spPr bwMode="auto">
            <a:xfrm>
              <a:off x="5282048" y="3505200"/>
              <a:ext cx="1097971" cy="452432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2600" dirty="0">
                  <a:solidFill>
                    <a:schemeClr val="tx2"/>
                  </a:solidFill>
                </a:rPr>
                <a:t>Table</a:t>
              </a:r>
            </a:p>
          </p:txBody>
        </p:sp>
      </p:grpSp>
      <p:grpSp>
        <p:nvGrpSpPr>
          <p:cNvPr id="22" name="Group 37"/>
          <p:cNvGrpSpPr>
            <a:grpSpLocks/>
          </p:cNvGrpSpPr>
          <p:nvPr/>
        </p:nvGrpSpPr>
        <p:grpSpPr bwMode="auto">
          <a:xfrm>
            <a:off x="6037263" y="4725988"/>
            <a:ext cx="1143000" cy="498475"/>
            <a:chOff x="6532417" y="3425537"/>
            <a:chExt cx="1143001" cy="498763"/>
          </a:xfrm>
          <a:solidFill>
            <a:schemeClr val="accent3">
              <a:lumMod val="60000"/>
              <a:lumOff val="40000"/>
            </a:schemeClr>
          </a:solidFill>
        </p:grpSpPr>
        <p:sp>
          <p:nvSpPr>
            <p:cNvPr id="39" name="Rounded Rectangle 38"/>
            <p:cNvSpPr/>
            <p:nvPr/>
          </p:nvSpPr>
          <p:spPr bwMode="auto">
            <a:xfrm>
              <a:off x="6532417" y="3425537"/>
              <a:ext cx="1143001" cy="498763"/>
            </a:xfrm>
            <a:prstGeom prst="roundRect">
              <a:avLst/>
            </a:prstGeom>
            <a:grp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546" name="TextBox 39"/>
            <p:cNvSpPr txBox="1">
              <a:spLocks noChangeArrowheads="1"/>
            </p:cNvSpPr>
            <p:nvPr/>
          </p:nvSpPr>
          <p:spPr bwMode="auto">
            <a:xfrm>
              <a:off x="6629403" y="3460173"/>
              <a:ext cx="935179" cy="452432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2600" dirty="0">
                  <a:solidFill>
                    <a:schemeClr val="tx2"/>
                  </a:solidFill>
                </a:rPr>
                <a:t>LOB</a:t>
              </a:r>
            </a:p>
          </p:txBody>
        </p:sp>
      </p:grpSp>
      <p:grpSp>
        <p:nvGrpSpPr>
          <p:cNvPr id="23" name="Group 40"/>
          <p:cNvGrpSpPr>
            <a:grpSpLocks/>
          </p:cNvGrpSpPr>
          <p:nvPr/>
        </p:nvGrpSpPr>
        <p:grpSpPr bwMode="auto">
          <a:xfrm>
            <a:off x="7245350" y="4708525"/>
            <a:ext cx="1143000" cy="498475"/>
            <a:chOff x="5247408" y="3480955"/>
            <a:chExt cx="1143001" cy="498763"/>
          </a:xfrm>
          <a:solidFill>
            <a:schemeClr val="accent3">
              <a:lumMod val="60000"/>
              <a:lumOff val="40000"/>
            </a:schemeClr>
          </a:solidFill>
        </p:grpSpPr>
        <p:sp>
          <p:nvSpPr>
            <p:cNvPr id="42" name="Rounded Rectangle 41"/>
            <p:cNvSpPr/>
            <p:nvPr/>
          </p:nvSpPr>
          <p:spPr bwMode="auto">
            <a:xfrm>
              <a:off x="5247408" y="3480955"/>
              <a:ext cx="1143001" cy="498763"/>
            </a:xfrm>
            <a:prstGeom prst="roundRect">
              <a:avLst/>
            </a:prstGeom>
            <a:grp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544" name="TextBox 42"/>
            <p:cNvSpPr txBox="1">
              <a:spLocks noChangeArrowheads="1"/>
            </p:cNvSpPr>
            <p:nvPr/>
          </p:nvSpPr>
          <p:spPr bwMode="auto">
            <a:xfrm>
              <a:off x="5282048" y="3505200"/>
              <a:ext cx="1097971" cy="452432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2600" dirty="0">
                  <a:solidFill>
                    <a:schemeClr val="tx2"/>
                  </a:solidFill>
                </a:rPr>
                <a:t>Table</a:t>
              </a:r>
            </a:p>
          </p:txBody>
        </p:sp>
      </p:grpSp>
      <p:grpSp>
        <p:nvGrpSpPr>
          <p:cNvPr id="24" name="Group 43"/>
          <p:cNvGrpSpPr>
            <a:grpSpLocks/>
          </p:cNvGrpSpPr>
          <p:nvPr/>
        </p:nvGrpSpPr>
        <p:grpSpPr bwMode="auto">
          <a:xfrm>
            <a:off x="4794250" y="4159250"/>
            <a:ext cx="1143000" cy="500063"/>
            <a:chOff x="5410199" y="4360718"/>
            <a:chExt cx="1143001" cy="498763"/>
          </a:xfrm>
          <a:solidFill>
            <a:schemeClr val="accent3">
              <a:lumMod val="60000"/>
              <a:lumOff val="40000"/>
            </a:schemeClr>
          </a:solidFill>
        </p:grpSpPr>
        <p:sp>
          <p:nvSpPr>
            <p:cNvPr id="45" name="Rounded Rectangle 44"/>
            <p:cNvSpPr/>
            <p:nvPr/>
          </p:nvSpPr>
          <p:spPr bwMode="auto">
            <a:xfrm>
              <a:off x="5410199" y="4360718"/>
              <a:ext cx="1143001" cy="498763"/>
            </a:xfrm>
            <a:prstGeom prst="roundRect">
              <a:avLst/>
            </a:prstGeom>
            <a:grp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542" name="TextBox 45"/>
            <p:cNvSpPr txBox="1">
              <a:spLocks noChangeArrowheads="1"/>
            </p:cNvSpPr>
            <p:nvPr/>
          </p:nvSpPr>
          <p:spPr bwMode="auto">
            <a:xfrm>
              <a:off x="5444839" y="4384963"/>
              <a:ext cx="1097971" cy="452432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2600" dirty="0">
                  <a:solidFill>
                    <a:schemeClr val="tx2"/>
                  </a:solidFill>
                </a:rPr>
                <a:t>Index</a:t>
              </a:r>
            </a:p>
          </p:txBody>
        </p:sp>
      </p:grpSp>
      <p:grpSp>
        <p:nvGrpSpPr>
          <p:cNvPr id="25" name="Group 49"/>
          <p:cNvGrpSpPr>
            <a:grpSpLocks/>
          </p:cNvGrpSpPr>
          <p:nvPr/>
        </p:nvGrpSpPr>
        <p:grpSpPr bwMode="auto">
          <a:xfrm>
            <a:off x="6040438" y="4159250"/>
            <a:ext cx="1143000" cy="500063"/>
            <a:chOff x="5247408" y="3480955"/>
            <a:chExt cx="1143001" cy="498763"/>
          </a:xfrm>
          <a:solidFill>
            <a:schemeClr val="accent3">
              <a:lumMod val="60000"/>
              <a:lumOff val="40000"/>
            </a:schemeClr>
          </a:solidFill>
        </p:grpSpPr>
        <p:sp>
          <p:nvSpPr>
            <p:cNvPr id="51" name="Rounded Rectangle 50"/>
            <p:cNvSpPr/>
            <p:nvPr/>
          </p:nvSpPr>
          <p:spPr bwMode="auto">
            <a:xfrm>
              <a:off x="5247408" y="3480955"/>
              <a:ext cx="1143001" cy="498763"/>
            </a:xfrm>
            <a:prstGeom prst="roundRect">
              <a:avLst/>
            </a:prstGeom>
            <a:grp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538" name="TextBox 51"/>
            <p:cNvSpPr txBox="1">
              <a:spLocks noChangeArrowheads="1"/>
            </p:cNvSpPr>
            <p:nvPr/>
          </p:nvSpPr>
          <p:spPr bwMode="auto">
            <a:xfrm>
              <a:off x="5282048" y="3505200"/>
              <a:ext cx="1097971" cy="452432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2600" dirty="0">
                  <a:solidFill>
                    <a:schemeClr val="tx2"/>
                  </a:solidFill>
                </a:rPr>
                <a:t>Table</a:t>
              </a:r>
            </a:p>
          </p:txBody>
        </p:sp>
      </p:grpSp>
      <p:sp>
        <p:nvSpPr>
          <p:cNvPr id="64" name="TextBox 63"/>
          <p:cNvSpPr txBox="1">
            <a:spLocks noChangeArrowheads="1"/>
          </p:cNvSpPr>
          <p:nvPr/>
        </p:nvSpPr>
        <p:spPr bwMode="auto">
          <a:xfrm>
            <a:off x="641350" y="5292725"/>
            <a:ext cx="328295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400" dirty="0">
                <a:solidFill>
                  <a:srgbClr val="000000"/>
                </a:solidFill>
              </a:rPr>
              <a:t>Cannot be encrypted</a:t>
            </a:r>
          </a:p>
        </p:txBody>
      </p:sp>
      <p:sp>
        <p:nvSpPr>
          <p:cNvPr id="66" name="TextBox 65"/>
          <p:cNvSpPr txBox="1">
            <a:spLocks noChangeArrowheads="1"/>
          </p:cNvSpPr>
          <p:nvPr/>
        </p:nvSpPr>
        <p:spPr bwMode="auto">
          <a:xfrm>
            <a:off x="688975" y="5667375"/>
            <a:ext cx="346392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>
              <a:buFont typeface="Arial" charset="0"/>
              <a:buChar char="•"/>
            </a:pPr>
            <a:r>
              <a:rPr lang="en-US" sz="2200" dirty="0">
                <a:solidFill>
                  <a:schemeClr val="tx2"/>
                </a:solidFill>
              </a:rPr>
              <a:t> Schema Area</a:t>
            </a:r>
          </a:p>
        </p:txBody>
      </p:sp>
      <p:sp>
        <p:nvSpPr>
          <p:cNvPr id="67" name="TextBox 66"/>
          <p:cNvSpPr txBox="1">
            <a:spLocks noChangeArrowheads="1"/>
          </p:cNvSpPr>
          <p:nvPr/>
        </p:nvSpPr>
        <p:spPr bwMode="auto">
          <a:xfrm>
            <a:off x="584200" y="2236751"/>
            <a:ext cx="3560763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400" dirty="0">
                <a:solidFill>
                  <a:srgbClr val="FFD24F"/>
                </a:solidFill>
              </a:rPr>
              <a:t>Entire area encrypted</a:t>
            </a:r>
          </a:p>
        </p:txBody>
      </p:sp>
      <p:sp>
        <p:nvSpPr>
          <p:cNvPr id="68" name="TextBox 67"/>
          <p:cNvSpPr txBox="1">
            <a:spLocks noChangeArrowheads="1"/>
          </p:cNvSpPr>
          <p:nvPr/>
        </p:nvSpPr>
        <p:spPr bwMode="auto">
          <a:xfrm>
            <a:off x="4590867" y="2244504"/>
            <a:ext cx="3955851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2400" dirty="0">
                <a:solidFill>
                  <a:srgbClr val="FFD24F"/>
                </a:solidFill>
              </a:rPr>
              <a:t>Selected objects encrypted</a:t>
            </a:r>
          </a:p>
        </p:txBody>
      </p:sp>
      <p:sp>
        <p:nvSpPr>
          <p:cNvPr id="81" name="TextBox 80"/>
          <p:cNvSpPr txBox="1">
            <a:spLocks noChangeArrowheads="1"/>
          </p:cNvSpPr>
          <p:nvPr/>
        </p:nvSpPr>
        <p:spPr bwMode="auto">
          <a:xfrm>
            <a:off x="4859338" y="5277559"/>
            <a:ext cx="328295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400" dirty="0">
                <a:solidFill>
                  <a:srgbClr val="000000"/>
                </a:solidFill>
              </a:rPr>
              <a:t>Cannot be encrypted</a:t>
            </a:r>
          </a:p>
        </p:txBody>
      </p:sp>
      <p:sp>
        <p:nvSpPr>
          <p:cNvPr id="82" name="TextBox 81"/>
          <p:cNvSpPr txBox="1">
            <a:spLocks noChangeArrowheads="1"/>
          </p:cNvSpPr>
          <p:nvPr/>
        </p:nvSpPr>
        <p:spPr bwMode="auto">
          <a:xfrm>
            <a:off x="4906963" y="5652209"/>
            <a:ext cx="3463925" cy="43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>
              <a:buFont typeface="Arial" charset="0"/>
              <a:buChar char="•"/>
            </a:pPr>
            <a:r>
              <a:rPr lang="en-US" sz="2200" dirty="0">
                <a:solidFill>
                  <a:schemeClr val="tx2"/>
                </a:solidFill>
              </a:rPr>
              <a:t> </a:t>
            </a:r>
            <a:r>
              <a:rPr lang="en-US" sz="2200" dirty="0">
                <a:solidFill>
                  <a:srgbClr val="005F97"/>
                </a:solidFill>
              </a:rPr>
              <a:t>Encryption Policy Area</a:t>
            </a:r>
          </a:p>
        </p:txBody>
      </p:sp>
      <p:sp>
        <p:nvSpPr>
          <p:cNvPr id="83" name="Title 8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Encryptable Database Objects</a:t>
            </a:r>
            <a:endParaRPr lang="en-US" dirty="0"/>
          </a:p>
        </p:txBody>
      </p:sp>
      <p:grpSp>
        <p:nvGrpSpPr>
          <p:cNvPr id="26" name="Group 71"/>
          <p:cNvGrpSpPr>
            <a:grpSpLocks/>
          </p:cNvGrpSpPr>
          <p:nvPr/>
        </p:nvGrpSpPr>
        <p:grpSpPr bwMode="auto">
          <a:xfrm>
            <a:off x="4774173" y="4742723"/>
            <a:ext cx="1143000" cy="498475"/>
            <a:chOff x="4513116" y="6196440"/>
            <a:chExt cx="1143001" cy="498763"/>
          </a:xfrm>
        </p:grpSpPr>
        <p:sp>
          <p:nvSpPr>
            <p:cNvPr id="85" name="Rounded Rectangle 69"/>
            <p:cNvSpPr>
              <a:spLocks noChangeArrowheads="1"/>
            </p:cNvSpPr>
            <p:nvPr/>
          </p:nvSpPr>
          <p:spPr bwMode="auto">
            <a:xfrm>
              <a:off x="4513116" y="6196440"/>
              <a:ext cx="1143001" cy="498763"/>
            </a:xfrm>
            <a:prstGeom prst="roundRect">
              <a:avLst>
                <a:gd name="adj" fmla="val 16667"/>
              </a:avLst>
            </a:prstGeom>
            <a:solidFill>
              <a:srgbClr val="92D050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86" name="TextBox 70"/>
            <p:cNvSpPr txBox="1">
              <a:spLocks noChangeArrowheads="1"/>
            </p:cNvSpPr>
            <p:nvPr/>
          </p:nvSpPr>
          <p:spPr bwMode="auto">
            <a:xfrm>
              <a:off x="4547756" y="6220685"/>
              <a:ext cx="1097971" cy="4524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2600" dirty="0">
                  <a:solidFill>
                    <a:schemeClr val="tx2"/>
                  </a:solidFill>
                </a:rPr>
                <a:t>Index</a:t>
              </a:r>
            </a:p>
          </p:txBody>
        </p:sp>
      </p:grpSp>
    </p:spTree>
  </p:cSld>
  <p:clrMapOvr>
    <a:masterClrMapping/>
  </p:clrMapOvr>
  <p:transition xmlns:p14="http://schemas.microsoft.com/office/powerpoint/2010/main">
    <p:wipe dir="r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ounded Rectangle 10"/>
          <p:cNvSpPr/>
          <p:nvPr/>
        </p:nvSpPr>
        <p:spPr>
          <a:xfrm>
            <a:off x="116734" y="2198452"/>
            <a:ext cx="8871626" cy="1653701"/>
          </a:xfrm>
          <a:prstGeom prst="roundRect">
            <a:avLst>
              <a:gd name="adj" fmla="val 10880"/>
            </a:avLst>
          </a:prstGeom>
          <a:solidFill>
            <a:srgbClr val="D9D9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/>
            <a:endParaRPr lang="en-US" sz="2000" b="1" i="0" dirty="0">
              <a:solidFill>
                <a:srgbClr val="000000"/>
              </a:solidFill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Creating an Encryption Policy</a:t>
            </a:r>
            <a:endParaRPr lang="en-US" dirty="0"/>
          </a:p>
        </p:txBody>
      </p:sp>
      <p:sp>
        <p:nvSpPr>
          <p:cNvPr id="10" name="Text Box 7"/>
          <p:cNvSpPr txBox="1">
            <a:spLocks noChangeArrowheads="1"/>
          </p:cNvSpPr>
          <p:nvPr/>
        </p:nvSpPr>
        <p:spPr bwMode="auto">
          <a:xfrm>
            <a:off x="50395" y="2202625"/>
            <a:ext cx="9013825" cy="1622954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</p:spPr>
        <p:txBody>
          <a:bodyPr wrap="none"/>
          <a:lstStyle/>
          <a:p>
            <a:pPr algn="l">
              <a:spcBef>
                <a:spcPts val="0"/>
              </a:spcBef>
            </a:pPr>
            <a:r>
              <a:rPr lang="en-US" sz="2000" b="1" i="0" dirty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proenv&gt; </a:t>
            </a:r>
            <a:r>
              <a:rPr lang="en-US" sz="2000" b="1" i="0" dirty="0">
                <a:solidFill>
                  <a:srgbClr val="005F97"/>
                </a:solidFill>
                <a:latin typeface="Courier New" pitchFamily="49" charset="0"/>
                <a:cs typeface="Courier New" pitchFamily="49" charset="0"/>
              </a:rPr>
              <a:t>proutil</a:t>
            </a:r>
            <a:r>
              <a:rPr lang="en-US" sz="2000" b="1" i="0" dirty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2000" b="1" i="0" dirty="0" smtClean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tdeSport</a:t>
            </a:r>
            <a:endParaRPr lang="en-US" sz="2000" b="1" i="0" dirty="0">
              <a:solidFill>
                <a:srgbClr val="000000"/>
              </a:solidFill>
              <a:latin typeface="Courier New" pitchFamily="49" charset="0"/>
              <a:cs typeface="Courier New" pitchFamily="49" charset="0"/>
            </a:endParaRPr>
          </a:p>
          <a:p>
            <a:pPr algn="l">
              <a:spcBef>
                <a:spcPts val="0"/>
              </a:spcBef>
            </a:pPr>
            <a:r>
              <a:rPr lang="en-US" sz="2000" b="1" i="0" dirty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       -C</a:t>
            </a:r>
            <a:r>
              <a:rPr lang="en-US" sz="2000" b="1" i="0" dirty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2000" b="1" i="0" dirty="0">
                <a:solidFill>
                  <a:srgbClr val="005F97"/>
                </a:solidFill>
                <a:latin typeface="Courier New" pitchFamily="49" charset="0"/>
                <a:cs typeface="Courier New" pitchFamily="49" charset="0"/>
              </a:rPr>
              <a:t>epolicy manage area encrypt </a:t>
            </a:r>
            <a:r>
              <a:rPr lang="en-US" sz="2000" b="1" i="0" dirty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"DataArea100"</a:t>
            </a:r>
          </a:p>
          <a:p>
            <a:pPr algn="l">
              <a:spcBef>
                <a:spcPts val="0"/>
              </a:spcBef>
            </a:pPr>
            <a:r>
              <a:rPr lang="en-US" sz="2000" b="1" i="0" dirty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OpenEdge Release 10.2B as of Mon May 18 19:01:43 EDT </a:t>
            </a:r>
            <a:r>
              <a:rPr lang="en-US" sz="2000" b="1" i="0" dirty="0" smtClean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2010</a:t>
            </a:r>
            <a:endParaRPr lang="en-US" sz="2000" b="1" i="0" dirty="0">
              <a:solidFill>
                <a:srgbClr val="000000"/>
              </a:solidFill>
              <a:latin typeface="Courier New" pitchFamily="49" charset="0"/>
              <a:cs typeface="Courier New" pitchFamily="49" charset="0"/>
            </a:endParaRPr>
          </a:p>
          <a:p>
            <a:pPr algn="l">
              <a:spcBef>
                <a:spcPts val="0"/>
              </a:spcBef>
            </a:pPr>
            <a:r>
              <a:rPr lang="en-US" sz="2000" b="1" i="0" dirty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Encryption policy setting for Area DataArea100 in Area 100</a:t>
            </a:r>
          </a:p>
          <a:p>
            <a:pPr algn="l">
              <a:spcBef>
                <a:spcPts val="0"/>
              </a:spcBef>
            </a:pPr>
            <a:r>
              <a:rPr lang="en-US" sz="2000" b="1" i="0" dirty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Cipher specification setting to </a:t>
            </a:r>
            <a:r>
              <a:rPr lang="en-US" sz="2000" b="1" i="0" dirty="0">
                <a:solidFill>
                  <a:srgbClr val="005F97"/>
                </a:solidFill>
                <a:latin typeface="Courier New" pitchFamily="49" charset="0"/>
                <a:cs typeface="Courier New" pitchFamily="49" charset="0"/>
              </a:rPr>
              <a:t>AES_CBC_128</a:t>
            </a:r>
            <a:r>
              <a:rPr lang="en-US" sz="2000" b="1" i="0" dirty="0">
                <a:solidFill>
                  <a:schemeClr val="accent3">
                    <a:lumMod val="50000"/>
                  </a:schemeClr>
                </a:solidFill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2000" b="1" i="0" dirty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completed</a:t>
            </a:r>
            <a:r>
              <a:rPr lang="en-US" sz="2000" b="1" i="0" dirty="0">
                <a:solidFill>
                  <a:schemeClr val="accent3">
                    <a:lumMod val="50000"/>
                  </a:schemeClr>
                </a:solidFill>
                <a:latin typeface="Courier New" pitchFamily="49" charset="0"/>
                <a:cs typeface="Courier New" pitchFamily="49" charset="0"/>
              </a:rPr>
              <a:t>.</a:t>
            </a:r>
          </a:p>
        </p:txBody>
      </p:sp>
      <p:sp>
        <p:nvSpPr>
          <p:cNvPr id="9" name="AutoShape 6"/>
          <p:cNvSpPr>
            <a:spLocks noChangeArrowheads="1"/>
          </p:cNvSpPr>
          <p:nvPr/>
        </p:nvSpPr>
        <p:spPr bwMode="auto">
          <a:xfrm>
            <a:off x="315024" y="4974336"/>
            <a:ext cx="8243760" cy="1316101"/>
          </a:xfrm>
          <a:prstGeom prst="roundRect">
            <a:avLst>
              <a:gd name="adj" fmla="val 16667"/>
            </a:avLst>
          </a:prstGeom>
          <a:solidFill>
            <a:srgbClr val="797CA9"/>
          </a:solidFill>
          <a:ln w="9525">
            <a:noFill/>
            <a:round/>
            <a:headEnd/>
            <a:tailEnd/>
          </a:ln>
          <a:effectLst/>
        </p:spPr>
        <p:txBody>
          <a:bodyPr wrap="square" anchor="ctr"/>
          <a:lstStyle/>
          <a:p>
            <a:pPr algn="l">
              <a:spcBef>
                <a:spcPts val="200"/>
              </a:spcBef>
            </a:pPr>
            <a:r>
              <a:rPr lang="en-US" i="0" dirty="0" smtClean="0">
                <a:solidFill>
                  <a:schemeClr val="bg1"/>
                </a:solidFill>
              </a:rPr>
              <a:t>Putting the pieces together:</a:t>
            </a:r>
          </a:p>
          <a:p>
            <a:pPr algn="l">
              <a:spcBef>
                <a:spcPts val="200"/>
              </a:spcBef>
            </a:pPr>
            <a:r>
              <a:rPr lang="en-US" i="0" dirty="0" smtClean="0">
                <a:solidFill>
                  <a:schemeClr val="bg1"/>
                </a:solidFill>
              </a:rPr>
              <a:t>The policy for this data base object is created and placed in the encryption policy storage area of the database</a:t>
            </a:r>
          </a:p>
        </p:txBody>
      </p:sp>
      <p:sp>
        <p:nvSpPr>
          <p:cNvPr id="16" name="Rounded Rectangular Callout 15"/>
          <p:cNvSpPr/>
          <p:nvPr/>
        </p:nvSpPr>
        <p:spPr bwMode="auto">
          <a:xfrm>
            <a:off x="1219059" y="989048"/>
            <a:ext cx="1547572" cy="510778"/>
          </a:xfrm>
          <a:prstGeom prst="wedgeRoundRectCallout">
            <a:avLst>
              <a:gd name="adj1" fmla="val 46458"/>
              <a:gd name="adj2" fmla="val 191395"/>
              <a:gd name="adj3" fmla="val 16667"/>
            </a:avLst>
          </a:prstGeom>
          <a:solidFill>
            <a:schemeClr val="accent3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r>
              <a:rPr lang="en-US" i="0" dirty="0" smtClean="0">
                <a:solidFill>
                  <a:srgbClr val="000000"/>
                </a:solidFill>
              </a:rPr>
              <a:t>Database</a:t>
            </a:r>
            <a:endParaRPr lang="en-US" i="0" dirty="0">
              <a:solidFill>
                <a:srgbClr val="000000"/>
              </a:solidFill>
            </a:endParaRPr>
          </a:p>
        </p:txBody>
      </p:sp>
      <p:sp>
        <p:nvSpPr>
          <p:cNvPr id="17" name="Rounded Rectangular Callout 16"/>
          <p:cNvSpPr/>
          <p:nvPr/>
        </p:nvSpPr>
        <p:spPr bwMode="auto">
          <a:xfrm>
            <a:off x="2889363" y="976856"/>
            <a:ext cx="1754796" cy="947777"/>
          </a:xfrm>
          <a:prstGeom prst="wedgeRoundRectCallout">
            <a:avLst>
              <a:gd name="adj1" fmla="val 21545"/>
              <a:gd name="adj2" fmla="val 117193"/>
              <a:gd name="adj3" fmla="val 16667"/>
            </a:avLst>
          </a:prstGeom>
          <a:solidFill>
            <a:schemeClr val="accent3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>
              <a:spcBef>
                <a:spcPts val="200"/>
              </a:spcBef>
            </a:pPr>
            <a:r>
              <a:rPr lang="en-US" i="0" dirty="0" smtClean="0">
                <a:solidFill>
                  <a:srgbClr val="000000"/>
                </a:solidFill>
              </a:rPr>
              <a:t>Database </a:t>
            </a:r>
          </a:p>
          <a:p>
            <a:pPr>
              <a:spcBef>
                <a:spcPts val="200"/>
              </a:spcBef>
            </a:pPr>
            <a:r>
              <a:rPr lang="en-US" i="0" dirty="0" smtClean="0">
                <a:solidFill>
                  <a:srgbClr val="000000"/>
                </a:solidFill>
              </a:rPr>
              <a:t>object type</a:t>
            </a:r>
            <a:endParaRPr lang="en-US" i="0" dirty="0">
              <a:solidFill>
                <a:srgbClr val="000000"/>
              </a:solidFill>
            </a:endParaRPr>
          </a:p>
        </p:txBody>
      </p:sp>
      <p:sp>
        <p:nvSpPr>
          <p:cNvPr id="19" name="Rounded Rectangular Callout 18"/>
          <p:cNvSpPr/>
          <p:nvPr/>
        </p:nvSpPr>
        <p:spPr bwMode="auto">
          <a:xfrm>
            <a:off x="6681075" y="982952"/>
            <a:ext cx="1737992" cy="947777"/>
          </a:xfrm>
          <a:prstGeom prst="wedgeRoundRectCallout">
            <a:avLst>
              <a:gd name="adj1" fmla="val -32192"/>
              <a:gd name="adj2" fmla="val 110718"/>
              <a:gd name="adj3" fmla="val 16667"/>
            </a:avLst>
          </a:prstGeom>
          <a:solidFill>
            <a:schemeClr val="accent3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>
              <a:spcBef>
                <a:spcPts val="200"/>
              </a:spcBef>
            </a:pPr>
            <a:r>
              <a:rPr lang="en-US" i="0" dirty="0" smtClean="0">
                <a:solidFill>
                  <a:srgbClr val="000000"/>
                </a:solidFill>
              </a:rPr>
              <a:t>Database </a:t>
            </a:r>
          </a:p>
          <a:p>
            <a:pPr>
              <a:spcBef>
                <a:spcPts val="200"/>
              </a:spcBef>
            </a:pPr>
            <a:r>
              <a:rPr lang="en-US" i="0" dirty="0" smtClean="0">
                <a:solidFill>
                  <a:srgbClr val="000000"/>
                </a:solidFill>
              </a:rPr>
              <a:t>area name</a:t>
            </a:r>
            <a:endParaRPr lang="en-US" i="0" dirty="0">
              <a:solidFill>
                <a:srgbClr val="000000"/>
              </a:solidFill>
            </a:endParaRPr>
          </a:p>
        </p:txBody>
      </p:sp>
      <p:sp>
        <p:nvSpPr>
          <p:cNvPr id="20" name="Rounded Rectangular Callout 19"/>
          <p:cNvSpPr/>
          <p:nvPr/>
        </p:nvSpPr>
        <p:spPr bwMode="auto">
          <a:xfrm rot="10800000" flipV="1">
            <a:off x="4937760" y="987552"/>
            <a:ext cx="1463040" cy="919401"/>
          </a:xfrm>
          <a:prstGeom prst="wedgeRoundRectCallout">
            <a:avLst>
              <a:gd name="adj1" fmla="val 22178"/>
              <a:gd name="adj2" fmla="val 116206"/>
              <a:gd name="adj3" fmla="val 16667"/>
            </a:avLst>
          </a:prstGeom>
          <a:solidFill>
            <a:schemeClr val="accent5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>
              <a:spcBef>
                <a:spcPts val="200"/>
              </a:spcBef>
            </a:pPr>
            <a:r>
              <a:rPr lang="en-US" i="0" dirty="0" smtClean="0">
                <a:solidFill>
                  <a:srgbClr val="000000"/>
                </a:solidFill>
              </a:rPr>
              <a:t>Action is encrypt</a:t>
            </a:r>
            <a:endParaRPr lang="en-US" i="0" dirty="0">
              <a:solidFill>
                <a:srgbClr val="000000"/>
              </a:solidFill>
            </a:endParaRPr>
          </a:p>
        </p:txBody>
      </p:sp>
      <p:sp>
        <p:nvSpPr>
          <p:cNvPr id="21" name="Rounded Rectangular Callout 20"/>
          <p:cNvSpPr/>
          <p:nvPr/>
        </p:nvSpPr>
        <p:spPr bwMode="auto">
          <a:xfrm rot="10800000" flipV="1">
            <a:off x="3767328" y="4014311"/>
            <a:ext cx="4334256" cy="510778"/>
          </a:xfrm>
          <a:prstGeom prst="wedgeRoundRectCallout">
            <a:avLst>
              <a:gd name="adj1" fmla="val -9445"/>
              <a:gd name="adj2" fmla="val -97823"/>
              <a:gd name="adj3" fmla="val 16667"/>
            </a:avLst>
          </a:prstGeom>
          <a:solidFill>
            <a:schemeClr val="accent5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r>
              <a:rPr lang="en-US" i="0" dirty="0" smtClean="0">
                <a:solidFill>
                  <a:srgbClr val="000000"/>
                </a:solidFill>
              </a:rPr>
              <a:t>Policy uses default cipher</a:t>
            </a:r>
            <a:endParaRPr lang="en-US" i="0" dirty="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xmlns:p14="http://schemas.microsoft.com/office/powerpoint/2010/main">
    <p:wipe dir="r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Which cipher should you choose?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Always choose AES_CBC_128,</a:t>
            </a:r>
            <a:br>
              <a:rPr lang="en-US"/>
            </a:br>
            <a:r>
              <a:rPr lang="en-US"/>
              <a:t>	unless someone gives you a </a:t>
            </a:r>
            <a:r>
              <a:rPr lang="en-US" u="sng"/>
              <a:t>very strong</a:t>
            </a:r>
            <a:r>
              <a:rPr lang="en-US"/>
              <a:t/>
            </a:r>
            <a:br>
              <a:rPr lang="en-US"/>
            </a:br>
            <a:r>
              <a:rPr lang="en-US"/>
              <a:t>	and compelling reason to do otherwise</a:t>
            </a:r>
            <a:br>
              <a:rPr lang="en-US"/>
            </a:br>
            <a:endParaRPr lang="en-US"/>
          </a:p>
          <a:p>
            <a:r>
              <a:rPr lang="en-US"/>
              <a:t>It is fast and secure</a:t>
            </a:r>
            <a:br>
              <a:rPr lang="en-US"/>
            </a:br>
            <a:endParaRPr lang="en-US"/>
          </a:p>
          <a:p>
            <a:r>
              <a:rPr lang="en-US"/>
              <a:t>AES_CBC_128 is the default</a:t>
            </a:r>
          </a:p>
        </p:txBody>
      </p:sp>
    </p:spTree>
  </p:cSld>
  <p:clrMapOvr>
    <a:masterClrMapping/>
  </p:clrMapOvr>
  <p:transition xmlns:p14="http://schemas.microsoft.com/office/powerpoint/2010/main">
    <p:wipe dir="r"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625" y="98425"/>
            <a:ext cx="7331075" cy="444994"/>
          </a:xfrm>
        </p:spPr>
        <p:txBody>
          <a:bodyPr/>
          <a:lstStyle/>
          <a:p>
            <a:r>
              <a:rPr lang="en-US"/>
              <a:t>Dive: What does AES_CBC_128 mean ?</a:t>
            </a:r>
          </a:p>
        </p:txBody>
      </p:sp>
      <p:pic>
        <p:nvPicPr>
          <p:cNvPr id="3" name="Picture 2" descr="Cbc_encryption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136" y="2811358"/>
            <a:ext cx="8928169" cy="3615185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629591" y="1237534"/>
            <a:ext cx="7529600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000" i="0" dirty="0" err="1" smtClean="0">
                <a:solidFill>
                  <a:srgbClr val="666666"/>
                </a:solidFill>
              </a:rPr>
              <a:t>AES = the "Advanced Encryption Standard" encryption algorithm</a:t>
            </a:r>
          </a:p>
          <a:p>
            <a:pPr algn="l"/>
            <a:r>
              <a:rPr lang="en-US" sz="2000" i="0" dirty="0" smtClean="0">
                <a:solidFill>
                  <a:srgbClr val="666666"/>
                </a:solidFill>
              </a:rPr>
              <a:t>CBC = Cipher Block Chaining encryption mode</a:t>
            </a:r>
          </a:p>
          <a:p>
            <a:pPr algn="l"/>
            <a:r>
              <a:rPr lang="en-US" sz="2000" i="0" dirty="0" smtClean="0">
                <a:solidFill>
                  <a:srgbClr val="666666"/>
                </a:solidFill>
              </a:rPr>
              <a:t>128 = length of encryption block and key in bits (16 bytes)</a:t>
            </a:r>
          </a:p>
        </p:txBody>
      </p:sp>
      <p:pic>
        <p:nvPicPr>
          <p:cNvPr id="6" name="Picture 5" descr="decrypt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1890" y="2545576"/>
            <a:ext cx="5861552" cy="486532"/>
          </a:xfrm>
          <a:prstGeom prst="rect">
            <a:avLst/>
          </a:prstGeom>
        </p:spPr>
      </p:pic>
    </p:spTree>
  </p:cSld>
  <p:clrMapOvr>
    <a:masterClrMapping/>
  </p:clrMapOvr>
  <p:transition xmlns:p14="http://schemas.microsoft.com/office/powerpoint/2010/main">
    <p:wipe dir="r"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625" y="98425"/>
            <a:ext cx="7331075" cy="444994"/>
          </a:xfrm>
        </p:spPr>
        <p:txBody>
          <a:bodyPr/>
          <a:lstStyle/>
          <a:p>
            <a:r>
              <a:rPr lang="en-US"/>
              <a:t>Unencrypted image</a:t>
            </a:r>
          </a:p>
        </p:txBody>
      </p:sp>
      <p:pic>
        <p:nvPicPr>
          <p:cNvPr id="3" name="Picture 2" descr="Tux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57375" y="1037629"/>
            <a:ext cx="4978400" cy="5486400"/>
          </a:xfrm>
          <a:prstGeom prst="rect">
            <a:avLst/>
          </a:prstGeom>
        </p:spPr>
      </p:pic>
    </p:spTree>
  </p:cSld>
  <p:clrMapOvr>
    <a:masterClrMapping/>
  </p:clrMapOvr>
  <p:transition xmlns:p14="http://schemas.microsoft.com/office/powerpoint/2010/main">
    <p:wipe dir="r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625" y="98425"/>
            <a:ext cx="7331075" cy="444994"/>
          </a:xfrm>
        </p:spPr>
        <p:txBody>
          <a:bodyPr/>
          <a:lstStyle/>
          <a:p>
            <a:r>
              <a:rPr lang="en-US"/>
              <a:t>Encrypted with cipher block chaining</a:t>
            </a:r>
          </a:p>
        </p:txBody>
      </p:sp>
      <p:pic>
        <p:nvPicPr>
          <p:cNvPr id="3" name="Picture 2" descr="Tux_secur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94449" y="1065435"/>
            <a:ext cx="4978400" cy="5486400"/>
          </a:xfrm>
          <a:prstGeom prst="rect">
            <a:avLst/>
          </a:prstGeom>
        </p:spPr>
      </p:pic>
    </p:spTree>
  </p:cSld>
  <p:clrMapOvr>
    <a:masterClrMapping/>
  </p:clrMapOvr>
  <p:transition xmlns:p14="http://schemas.microsoft.com/office/powerpoint/2010/main">
    <p:wipe dir="r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625" y="98425"/>
            <a:ext cx="7331075" cy="444994"/>
          </a:xfrm>
        </p:spPr>
        <p:txBody>
          <a:bodyPr/>
          <a:lstStyle/>
          <a:p>
            <a:r>
              <a:rPr lang="en-US"/>
              <a:t>Encrypted without cipher block chaining</a:t>
            </a:r>
          </a:p>
        </p:txBody>
      </p:sp>
      <p:pic>
        <p:nvPicPr>
          <p:cNvPr id="3" name="Picture 2" descr="Tux_ecb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57368" y="1037623"/>
            <a:ext cx="4978400" cy="5486400"/>
          </a:xfrm>
          <a:prstGeom prst="rect">
            <a:avLst/>
          </a:prstGeom>
        </p:spPr>
      </p:pic>
    </p:spTree>
  </p:cSld>
  <p:clrMapOvr>
    <a:masterClrMapping/>
  </p:clrMapOvr>
  <p:transition xmlns:p14="http://schemas.microsoft.com/office/powerpoint/2010/main">
    <p:wipe dir="r"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305300" y="98425"/>
            <a:ext cx="7331075" cy="444994"/>
          </a:xfrm>
        </p:spPr>
        <p:txBody>
          <a:bodyPr/>
          <a:lstStyle/>
          <a:p>
            <a:pPr eaLnBrk="1" hangingPunct="1"/>
            <a:r>
              <a:rPr lang="en-US" smtClean="0"/>
              <a:t>Setting policy with data admin tool</a:t>
            </a:r>
          </a:p>
        </p:txBody>
      </p:sp>
      <p:sp>
        <p:nvSpPr>
          <p:cNvPr id="22532" name="Content Placeholder 25"/>
          <p:cNvSpPr>
            <a:spLocks noGrp="1"/>
          </p:cNvSpPr>
          <p:nvPr>
            <p:ph sz="half" idx="4294967295"/>
          </p:nvPr>
        </p:nvSpPr>
        <p:spPr>
          <a:xfrm>
            <a:off x="4652963" y="1333500"/>
            <a:ext cx="4491037" cy="4745038"/>
          </a:xfrm>
        </p:spPr>
        <p:txBody>
          <a:bodyPr/>
          <a:lstStyle/>
          <a:p>
            <a:pPr eaLnBrk="1" hangingPunct="1"/>
            <a:r>
              <a:rPr lang="en-US" sz="2400" smtClean="0"/>
              <a:t>Type II  “PUB” schema only</a:t>
            </a:r>
          </a:p>
          <a:p>
            <a:r>
              <a:rPr lang="en-US" sz="2400" smtClean="0"/>
              <a:t>Multi select UI</a:t>
            </a:r>
          </a:p>
          <a:p>
            <a:r>
              <a:rPr lang="en-US" smtClean="0"/>
              <a:t>L</a:t>
            </a:r>
            <a:r>
              <a:rPr lang="en-US" sz="2400" smtClean="0"/>
              <a:t>ocal access only</a:t>
            </a:r>
          </a:p>
          <a:p>
            <a:r>
              <a:rPr lang="en-US" sz="2400" smtClean="0"/>
              <a:t> Admin</a:t>
            </a:r>
            <a:br>
              <a:rPr lang="en-US" sz="2400" smtClean="0"/>
            </a:br>
            <a:r>
              <a:rPr lang="en-US" sz="2400" smtClean="0"/>
              <a:t>    </a:t>
            </a:r>
            <a:r>
              <a:rPr lang="en-US" sz="2000" smtClean="0"/>
              <a:t>Security</a:t>
            </a:r>
            <a:br>
              <a:rPr lang="en-US" sz="2000" smtClean="0"/>
            </a:br>
            <a:r>
              <a:rPr lang="en-US" sz="2000" smtClean="0"/>
              <a:t>         Encryption Policies</a:t>
            </a:r>
            <a:br>
              <a:rPr lang="en-US" sz="2000" smtClean="0"/>
            </a:br>
            <a:r>
              <a:rPr lang="en-US" sz="2000" smtClean="0"/>
              <a:t>            Edit Encryption Policies . . . </a:t>
            </a:r>
            <a:endParaRPr lang="en-US" smtClean="0"/>
          </a:p>
          <a:p>
            <a:pPr lvl="2" eaLnBrk="1" hangingPunct="1">
              <a:buFont typeface="Arial" charset="0"/>
              <a:buNone/>
            </a:pPr>
            <a:r>
              <a:rPr lang="en-US" smtClean="0"/>
              <a:t> </a:t>
            </a:r>
          </a:p>
          <a:p>
            <a:pPr lvl="2" eaLnBrk="1" hangingPunct="1"/>
            <a:endParaRPr lang="en-US" sz="1600" smtClean="0"/>
          </a:p>
        </p:txBody>
      </p:sp>
      <p:pic>
        <p:nvPicPr>
          <p:cNvPr id="22534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03225" y="942450"/>
            <a:ext cx="2990850" cy="319881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22535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091215" y="3454400"/>
            <a:ext cx="2990850" cy="31654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22537" name="Rectangle 15"/>
          <p:cNvSpPr>
            <a:spLocks noChangeArrowheads="1"/>
          </p:cNvSpPr>
          <p:nvPr/>
        </p:nvSpPr>
        <p:spPr bwMode="auto">
          <a:xfrm>
            <a:off x="1000125" y="1689100"/>
            <a:ext cx="2560638" cy="457200"/>
          </a:xfrm>
          <a:prstGeom prst="rect">
            <a:avLst/>
          </a:prstGeom>
          <a:solidFill>
            <a:schemeClr val="bg1">
              <a:alpha val="54901"/>
            </a:schemeClr>
          </a:solidFill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endParaRPr lang="en-US"/>
          </a:p>
        </p:txBody>
      </p:sp>
    </p:spTree>
  </p:cSld>
  <p:clrMapOvr>
    <a:masterClrMapping/>
  </p:clrMapOvr>
  <p:transition xmlns:p14="http://schemas.microsoft.com/office/powerpoint/2010/main">
    <p:wipe dir="r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625" y="98425"/>
            <a:ext cx="7331075" cy="444994"/>
          </a:xfrm>
        </p:spPr>
        <p:txBody>
          <a:bodyPr/>
          <a:lstStyle/>
          <a:p>
            <a:r>
              <a:rPr lang="en-US"/>
              <a:t>Setup: so far, we did the following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/>
              <a:t>Added encryption policy storage area</a:t>
            </a:r>
          </a:p>
          <a:p>
            <a:r>
              <a:rPr lang="en-US" sz="2800"/>
              <a:t>Enabled encryption for the database</a:t>
            </a:r>
          </a:p>
          <a:p>
            <a:r>
              <a:rPr lang="en-US" sz="2800"/>
              <a:t>Created an encryption policy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6548" y="4329015"/>
            <a:ext cx="8189812" cy="52322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algn="l"/>
            <a:r>
              <a:rPr lang="en-US" sz="2800" i="0" dirty="0" err="1" smtClean="0">
                <a:solidFill>
                  <a:srgbClr val="3F3F3F"/>
                </a:solidFill>
              </a:rPr>
              <a:t>What about the existing data in the database ????</a:t>
            </a:r>
          </a:p>
        </p:txBody>
      </p:sp>
    </p:spTree>
  </p:cSld>
  <p:clrMapOvr>
    <a:masterClrMapping/>
  </p:clrMapOvr>
  <p:transition xmlns:p14="http://schemas.microsoft.com/office/powerpoint/2010/main">
    <p:wipe dir="r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Options for Encrypting Existing Data</a:t>
            </a:r>
            <a:endParaRPr lang="en-US" dirty="0"/>
          </a:p>
        </p:txBody>
      </p:sp>
      <p:sp>
        <p:nvSpPr>
          <p:cNvPr id="5" name="Rounded Rectangle 4"/>
          <p:cNvSpPr/>
          <p:nvPr/>
        </p:nvSpPr>
        <p:spPr>
          <a:xfrm>
            <a:off x="414554" y="1568210"/>
            <a:ext cx="731837" cy="1115877"/>
          </a:xfrm>
          <a:prstGeom prst="roundRect">
            <a:avLst>
              <a:gd name="adj" fmla="val 10880"/>
            </a:avLst>
          </a:prstGeom>
          <a:gradFill>
            <a:gsLst>
              <a:gs pos="0">
                <a:srgbClr val="7DE2C6"/>
              </a:gs>
              <a:gs pos="100000">
                <a:srgbClr val="37D2A8"/>
              </a:gs>
            </a:gsLst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/>
            <a:r>
              <a:rPr lang="en-US" i="0" dirty="0">
                <a:solidFill>
                  <a:srgbClr val="FFFFFF"/>
                </a:solidFill>
                <a:latin typeface="Arial" charset="0"/>
                <a:ea typeface="ＭＳ Ｐゴシック" charset="-128"/>
              </a:rPr>
              <a:t>1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1177872" y="1487838"/>
            <a:ext cx="7454685" cy="1211757"/>
          </a:xfrm>
          <a:prstGeom prst="roundRect">
            <a:avLst>
              <a:gd name="adj" fmla="val 10880"/>
            </a:avLst>
          </a:prstGeom>
          <a:solidFill>
            <a:srgbClr val="D9D9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514350" indent="-514350" algn="l">
              <a:buClr>
                <a:schemeClr val="accent6">
                  <a:lumMod val="50000"/>
                </a:schemeClr>
              </a:buClr>
              <a:defRPr/>
            </a:pPr>
            <a:r>
              <a:rPr lang="en-US" dirty="0" smtClean="0">
                <a:solidFill>
                  <a:srgbClr val="000000"/>
                </a:solidFill>
              </a:rPr>
              <a:t>Data are encrypted, when updated, by the </a:t>
            </a:r>
            <a:r>
              <a:rPr lang="en-US" dirty="0" smtClean="0">
                <a:solidFill>
                  <a:srgbClr val="005F97"/>
                </a:solidFill>
              </a:rPr>
              <a:t>normal</a:t>
            </a:r>
            <a:r>
              <a:rPr lang="en-US" dirty="0" smtClean="0">
                <a:solidFill>
                  <a:srgbClr val="0000FF"/>
                </a:solidFill>
              </a:rPr>
              <a:t> </a:t>
            </a:r>
            <a:r>
              <a:rPr lang="en-US" dirty="0" smtClean="0">
                <a:solidFill>
                  <a:srgbClr val="005F97"/>
                </a:solidFill>
              </a:rPr>
              <a:t>course of database updates </a:t>
            </a:r>
            <a:r>
              <a:rPr lang="en-US" dirty="0" smtClean="0">
                <a:solidFill>
                  <a:srgbClr val="000000"/>
                </a:solidFill>
              </a:rPr>
              <a:t>each time a block is written to the database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1162374" y="3084913"/>
            <a:ext cx="7454685" cy="1211757"/>
          </a:xfrm>
          <a:prstGeom prst="roundRect">
            <a:avLst>
              <a:gd name="adj" fmla="val 10880"/>
            </a:avLst>
          </a:prstGeom>
          <a:solidFill>
            <a:srgbClr val="D9D9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514350" indent="-514350">
              <a:buClr>
                <a:schemeClr val="accent6">
                  <a:lumMod val="50000"/>
                </a:schemeClr>
              </a:buClr>
              <a:defRPr/>
            </a:pPr>
            <a:r>
              <a:rPr lang="en-US" dirty="0" smtClean="0">
                <a:solidFill>
                  <a:srgbClr val="005F97"/>
                </a:solidFill>
              </a:rPr>
              <a:t>Dump and load </a:t>
            </a:r>
            <a:r>
              <a:rPr lang="en-US" dirty="0" smtClean="0">
                <a:solidFill>
                  <a:srgbClr val="000000"/>
                </a:solidFill>
              </a:rPr>
              <a:t>data objects,</a:t>
            </a:r>
          </a:p>
          <a:p>
            <a:pPr lvl="1">
              <a:spcBef>
                <a:spcPts val="300"/>
              </a:spcBef>
              <a:defRPr/>
            </a:pPr>
            <a:r>
              <a:rPr lang="en-US" dirty="0" smtClean="0">
                <a:solidFill>
                  <a:srgbClr val="000000"/>
                </a:solidFill>
              </a:rPr>
              <a:t>encrypting data during the load operation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1162374" y="4724094"/>
            <a:ext cx="7454685" cy="1211757"/>
          </a:xfrm>
          <a:prstGeom prst="roundRect">
            <a:avLst>
              <a:gd name="adj" fmla="val 10880"/>
            </a:avLst>
          </a:prstGeom>
          <a:solidFill>
            <a:srgbClr val="D9D9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514350" indent="-514350">
              <a:buClr>
                <a:schemeClr val="accent6">
                  <a:lumMod val="50000"/>
                </a:schemeClr>
              </a:buClr>
              <a:defRPr/>
            </a:pPr>
            <a:r>
              <a:rPr lang="en-US" dirty="0" smtClean="0">
                <a:solidFill>
                  <a:srgbClr val="000000"/>
                </a:solidFill>
              </a:rPr>
              <a:t>Run </a:t>
            </a:r>
            <a:r>
              <a:rPr lang="en-US" dirty="0" smtClean="0">
                <a:solidFill>
                  <a:srgbClr val="005F97"/>
                </a:solidFill>
              </a:rPr>
              <a:t>EPOLICY MANAGE UPDATE </a:t>
            </a:r>
            <a:r>
              <a:rPr lang="en-US" dirty="0" smtClean="0">
                <a:solidFill>
                  <a:srgbClr val="000000"/>
                </a:solidFill>
              </a:rPr>
              <a:t>command to encrypt all data in a database object</a:t>
            </a:r>
          </a:p>
        </p:txBody>
      </p:sp>
      <p:sp>
        <p:nvSpPr>
          <p:cNvPr id="10" name="Rounded Rectangle 7"/>
          <p:cNvSpPr/>
          <p:nvPr/>
        </p:nvSpPr>
        <p:spPr>
          <a:xfrm>
            <a:off x="399056" y="3149791"/>
            <a:ext cx="731837" cy="1115877"/>
          </a:xfrm>
          <a:prstGeom prst="roundRect">
            <a:avLst>
              <a:gd name="adj" fmla="val 10880"/>
            </a:avLst>
          </a:prstGeom>
          <a:gradFill>
            <a:gsLst>
              <a:gs pos="0">
                <a:srgbClr val="7DE2C6"/>
              </a:gs>
              <a:gs pos="100000">
                <a:srgbClr val="37D2A8"/>
              </a:gs>
            </a:gsLst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/>
            <a:r>
              <a:rPr lang="en-US" i="0" dirty="0">
                <a:solidFill>
                  <a:srgbClr val="FFFFFF"/>
                </a:solidFill>
                <a:latin typeface="Arial" charset="0"/>
                <a:ea typeface="ＭＳ Ｐゴシック" charset="-128"/>
              </a:rPr>
              <a:t>2</a:t>
            </a:r>
          </a:p>
        </p:txBody>
      </p:sp>
      <p:sp>
        <p:nvSpPr>
          <p:cNvPr id="11" name="Rounded Rectangle 7"/>
          <p:cNvSpPr/>
          <p:nvPr/>
        </p:nvSpPr>
        <p:spPr>
          <a:xfrm>
            <a:off x="399056" y="4757983"/>
            <a:ext cx="731837" cy="1115877"/>
          </a:xfrm>
          <a:prstGeom prst="roundRect">
            <a:avLst>
              <a:gd name="adj" fmla="val 10880"/>
            </a:avLst>
          </a:prstGeom>
          <a:gradFill>
            <a:gsLst>
              <a:gs pos="0">
                <a:srgbClr val="7DE2C6"/>
              </a:gs>
              <a:gs pos="100000">
                <a:srgbClr val="37D2A8"/>
              </a:gs>
            </a:gsLst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/>
            <a:r>
              <a:rPr lang="en-US" i="0" dirty="0">
                <a:solidFill>
                  <a:srgbClr val="FFFFFF"/>
                </a:solidFill>
                <a:latin typeface="Arial" charset="0"/>
                <a:ea typeface="ＭＳ Ｐゴシック" charset="-128"/>
              </a:rPr>
              <a:t>3</a:t>
            </a:r>
          </a:p>
        </p:txBody>
      </p:sp>
    </p:spTree>
  </p:cSld>
  <p:clrMapOvr>
    <a:masterClrMapping/>
  </p:clrMapOvr>
  <p:transition xmlns:p14="http://schemas.microsoft.com/office/powerpoint/2010/main">
    <p:wipe dir="r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369034" y="2023487"/>
            <a:ext cx="6400832" cy="1600438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800" i="0" dirty="0" err="1" smtClean="0">
                <a:solidFill>
                  <a:srgbClr val="3F3F3F"/>
                </a:solidFill>
              </a:rPr>
              <a:t>How do you know what data are encrypted,</a:t>
            </a:r>
          </a:p>
          <a:p>
            <a:r>
              <a:rPr lang="en-US" sz="2800" i="0" dirty="0" err="1" smtClean="0">
                <a:solidFill>
                  <a:srgbClr val="3F3F3F"/>
                </a:solidFill>
              </a:rPr>
              <a:t>and what are not ????</a:t>
            </a:r>
          </a:p>
        </p:txBody>
      </p:sp>
    </p:spTree>
  </p:cSld>
  <p:clrMapOvr>
    <a:masterClrMapping/>
  </p:clrMapOvr>
  <p:transition xmlns:p14="http://schemas.microsoft.com/office/powerpoint/2010/main">
    <p:wipe dir="r"/>
  </p:transition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ounded Rectangle 7"/>
          <p:cNvSpPr/>
          <p:nvPr/>
        </p:nvSpPr>
        <p:spPr>
          <a:xfrm>
            <a:off x="238383" y="2723873"/>
            <a:ext cx="8574876" cy="1848127"/>
          </a:xfrm>
          <a:prstGeom prst="roundRect">
            <a:avLst>
              <a:gd name="adj" fmla="val 10880"/>
            </a:avLst>
          </a:prstGeom>
          <a:solidFill>
            <a:srgbClr val="D9D9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/>
            <a:endParaRPr lang="en-US" sz="2000" b="1" i="0" dirty="0">
              <a:solidFill>
                <a:srgbClr val="000000"/>
              </a:solidFill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Viewing Database Object Encryption Status</a:t>
            </a:r>
            <a:endParaRPr lang="en-US" dirty="0"/>
          </a:p>
        </p:txBody>
      </p:sp>
      <p:sp>
        <p:nvSpPr>
          <p:cNvPr id="73731" name="Content Placeholder 2"/>
          <p:cNvSpPr>
            <a:spLocks noGrp="1"/>
          </p:cNvSpPr>
          <p:nvPr>
            <p:ph idx="1"/>
          </p:nvPr>
        </p:nvSpPr>
        <p:spPr>
          <a:xfrm>
            <a:off x="403225" y="1335088"/>
            <a:ext cx="7772400" cy="1067453"/>
          </a:xfrm>
        </p:spPr>
        <p:txBody>
          <a:bodyPr/>
          <a:lstStyle/>
          <a:p>
            <a:pPr>
              <a:defRPr/>
            </a:pPr>
            <a:r>
              <a:rPr lang="en-US" dirty="0">
                <a:solidFill>
                  <a:schemeClr val="tx1"/>
                </a:solidFill>
              </a:rPr>
              <a:t>Provides information on the encryption policy for the selected database object </a:t>
            </a:r>
          </a:p>
        </p:txBody>
      </p:sp>
      <p:sp>
        <p:nvSpPr>
          <p:cNvPr id="5" name="Text Box 7"/>
          <p:cNvSpPr txBox="1">
            <a:spLocks noChangeArrowheads="1"/>
          </p:cNvSpPr>
          <p:nvPr/>
        </p:nvSpPr>
        <p:spPr bwMode="auto">
          <a:xfrm>
            <a:off x="294950" y="2793608"/>
            <a:ext cx="8552392" cy="1696225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</p:spPr>
        <p:txBody>
          <a:bodyPr wrap="none"/>
          <a:lstStyle/>
          <a:p>
            <a:pPr algn="l">
              <a:spcBef>
                <a:spcPts val="0"/>
              </a:spcBef>
            </a:pPr>
            <a:r>
              <a:rPr lang="en-US" sz="2000" b="1" i="0" dirty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proenv&gt;</a:t>
            </a:r>
            <a:r>
              <a:rPr lang="en-US" sz="2000" b="1" i="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2000" b="1" i="0" dirty="0">
                <a:solidFill>
                  <a:srgbClr val="005F97"/>
                </a:solidFill>
                <a:latin typeface="Courier New" pitchFamily="49" charset="0"/>
                <a:cs typeface="Courier New" pitchFamily="49" charset="0"/>
              </a:rPr>
              <a:t>proutil</a:t>
            </a:r>
            <a:r>
              <a:rPr lang="en-US" sz="2000" b="1" i="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2000" b="1" i="0" dirty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t1demo -C</a:t>
            </a:r>
            <a:r>
              <a:rPr lang="en-US" sz="2000" b="1" i="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2000" b="1" i="0" dirty="0">
                <a:solidFill>
                  <a:srgbClr val="005F97"/>
                </a:solidFill>
                <a:latin typeface="Courier New" pitchFamily="49" charset="0"/>
                <a:cs typeface="Courier New" pitchFamily="49" charset="0"/>
              </a:rPr>
              <a:t>epolicy scan </a:t>
            </a:r>
          </a:p>
          <a:p>
            <a:pPr algn="l">
              <a:spcBef>
                <a:spcPts val="0"/>
              </a:spcBef>
            </a:pPr>
            <a:r>
              <a:rPr lang="en-US" sz="2000" b="1" i="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                </a:t>
            </a:r>
            <a:r>
              <a:rPr lang="en-US" sz="2000" b="1" i="0" dirty="0">
                <a:solidFill>
                  <a:srgbClr val="005F97"/>
                </a:solidFill>
                <a:latin typeface="Courier New" pitchFamily="49" charset="0"/>
                <a:cs typeface="Courier New" pitchFamily="49" charset="0"/>
              </a:rPr>
              <a:t>area</a:t>
            </a:r>
            <a:r>
              <a:rPr lang="en-US" sz="2000" b="1" i="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2000" b="1" i="0" dirty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"DataArea101"</a:t>
            </a:r>
          </a:p>
          <a:p>
            <a:pPr algn="l">
              <a:spcBef>
                <a:spcPts val="0"/>
              </a:spcBef>
            </a:pPr>
            <a:r>
              <a:rPr lang="en-US" sz="2000" b="1" i="0" dirty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OpenEdge </a:t>
            </a:r>
            <a:r>
              <a:rPr lang="en-US" sz="2000" b="1" i="0" dirty="0" smtClean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Release 10.2B1P as of Thu Oct 29 …</a:t>
            </a:r>
          </a:p>
          <a:p>
            <a:pPr algn="l">
              <a:spcBef>
                <a:spcPts val="0"/>
              </a:spcBef>
            </a:pPr>
            <a:r>
              <a:rPr lang="en-US" sz="2000" b="1" i="0" dirty="0" smtClean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AREA DataArea101 / </a:t>
            </a:r>
          </a:p>
          <a:p>
            <a:pPr algn="l">
              <a:spcBef>
                <a:spcPts val="0"/>
              </a:spcBef>
            </a:pPr>
            <a:r>
              <a:rPr lang="en-US" sz="2000" b="1" i="0" dirty="0" smtClean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101 </a:t>
            </a:r>
            <a:r>
              <a:rPr lang="en-US" sz="2000" b="1" i="0" dirty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CURRENT </a:t>
            </a:r>
            <a:r>
              <a:rPr lang="en-US" sz="2000" b="1" i="0" dirty="0">
                <a:solidFill>
                  <a:srgbClr val="C00000"/>
                </a:solidFill>
                <a:latin typeface="Courier New" pitchFamily="49" charset="0"/>
                <a:cs typeface="Courier New" pitchFamily="49" charset="0"/>
              </a:rPr>
              <a:t>AES_CBC_128</a:t>
            </a:r>
            <a:r>
              <a:rPr lang="en-US" sz="2000" b="1" i="0" dirty="0">
                <a:solidFill>
                  <a:schemeClr val="accent3">
                    <a:lumMod val="50000"/>
                  </a:schemeClr>
                </a:solidFill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2000" b="1" i="0" dirty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V:0</a:t>
            </a:r>
            <a:r>
              <a:rPr lang="en-US" sz="2000" b="1" i="0" dirty="0">
                <a:solidFill>
                  <a:schemeClr val="accent3">
                    <a:lumMod val="50000"/>
                  </a:schemeClr>
                </a:solidFill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2000" b="1" i="0" dirty="0">
                <a:solidFill>
                  <a:srgbClr val="C00000"/>
                </a:solidFill>
                <a:latin typeface="Courier New" pitchFamily="49" charset="0"/>
                <a:cs typeface="Courier New" pitchFamily="49" charset="0"/>
              </a:rPr>
              <a:t>200</a:t>
            </a:r>
            <a:r>
              <a:rPr lang="en-US" sz="2000" b="1" i="0" dirty="0">
                <a:solidFill>
                  <a:schemeClr val="accent3">
                    <a:lumMod val="50000"/>
                  </a:schemeClr>
                </a:solidFill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2000" b="1" i="0" dirty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of</a:t>
            </a:r>
            <a:r>
              <a:rPr lang="en-US" sz="2000" b="1" i="0" dirty="0">
                <a:solidFill>
                  <a:schemeClr val="accent3">
                    <a:lumMod val="50000"/>
                  </a:schemeClr>
                </a:solidFill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2000" b="1" i="0" dirty="0">
                <a:solidFill>
                  <a:srgbClr val="C00000"/>
                </a:solidFill>
                <a:latin typeface="Courier New" pitchFamily="49" charset="0"/>
                <a:cs typeface="Courier New" pitchFamily="49" charset="0"/>
              </a:rPr>
              <a:t>627</a:t>
            </a:r>
            <a:r>
              <a:rPr lang="en-US" sz="2000" b="1" i="0" dirty="0">
                <a:solidFill>
                  <a:schemeClr val="accent3">
                    <a:lumMod val="50000"/>
                  </a:schemeClr>
                </a:solidFill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2000" b="1" i="0" dirty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blocks encrypted</a:t>
            </a:r>
          </a:p>
        </p:txBody>
      </p:sp>
      <p:sp>
        <p:nvSpPr>
          <p:cNvPr id="13" name="Rounded Rectangular Callout 12"/>
          <p:cNvSpPr/>
          <p:nvPr/>
        </p:nvSpPr>
        <p:spPr bwMode="auto">
          <a:xfrm>
            <a:off x="6297027" y="4821200"/>
            <a:ext cx="2129421" cy="947777"/>
          </a:xfrm>
          <a:prstGeom prst="wedgeRoundRectCallout">
            <a:avLst>
              <a:gd name="adj1" fmla="val -75133"/>
              <a:gd name="adj2" fmla="val -97676"/>
              <a:gd name="adj3" fmla="val 16667"/>
            </a:avLst>
          </a:prstGeom>
          <a:solidFill>
            <a:schemeClr val="accent3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>
              <a:spcBef>
                <a:spcPts val="200"/>
              </a:spcBef>
            </a:pPr>
            <a:r>
              <a:rPr lang="en-US" i="0" dirty="0" smtClean="0">
                <a:solidFill>
                  <a:srgbClr val="000000"/>
                </a:solidFill>
              </a:rPr>
              <a:t>Total number </a:t>
            </a:r>
          </a:p>
          <a:p>
            <a:pPr>
              <a:spcBef>
                <a:spcPts val="200"/>
              </a:spcBef>
            </a:pPr>
            <a:r>
              <a:rPr lang="en-US" i="0" dirty="0" smtClean="0">
                <a:solidFill>
                  <a:srgbClr val="000000"/>
                </a:solidFill>
              </a:rPr>
              <a:t>of blocks</a:t>
            </a:r>
            <a:endParaRPr lang="en-US" i="0" dirty="0">
              <a:solidFill>
                <a:srgbClr val="000000"/>
              </a:solidFill>
            </a:endParaRPr>
          </a:p>
        </p:txBody>
      </p:sp>
      <p:sp>
        <p:nvSpPr>
          <p:cNvPr id="14" name="Rounded Rectangular Callout 13"/>
          <p:cNvSpPr/>
          <p:nvPr/>
        </p:nvSpPr>
        <p:spPr bwMode="auto">
          <a:xfrm>
            <a:off x="3523347" y="4845584"/>
            <a:ext cx="2603133" cy="919401"/>
          </a:xfrm>
          <a:prstGeom prst="wedgeRoundRectCallout">
            <a:avLst>
              <a:gd name="adj1" fmla="val -11270"/>
              <a:gd name="adj2" fmla="val -98152"/>
              <a:gd name="adj3" fmla="val 16667"/>
            </a:avLst>
          </a:prstGeom>
          <a:solidFill>
            <a:schemeClr val="accent3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>
              <a:spcBef>
                <a:spcPts val="200"/>
              </a:spcBef>
            </a:pPr>
            <a:r>
              <a:rPr lang="en-US" i="0" dirty="0" smtClean="0">
                <a:solidFill>
                  <a:srgbClr val="000000"/>
                </a:solidFill>
              </a:rPr>
              <a:t>Number of blocks encrypted</a:t>
            </a:r>
            <a:endParaRPr lang="en-US" i="0" dirty="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xmlns:p14="http://schemas.microsoft.com/office/powerpoint/2010/main">
    <p:wipe dir="r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ounded Rectangle 7"/>
          <p:cNvSpPr/>
          <p:nvPr/>
        </p:nvSpPr>
        <p:spPr>
          <a:xfrm>
            <a:off x="335660" y="3151890"/>
            <a:ext cx="8574876" cy="1848127"/>
          </a:xfrm>
          <a:prstGeom prst="roundRect">
            <a:avLst>
              <a:gd name="adj" fmla="val 10880"/>
            </a:avLst>
          </a:prstGeom>
          <a:solidFill>
            <a:srgbClr val="D9D9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/>
            <a:endParaRPr lang="en-US" sz="2000" b="1" i="0" dirty="0">
              <a:solidFill>
                <a:srgbClr val="000000"/>
              </a:solidFill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75780" name="Text Box 7"/>
          <p:cNvSpPr txBox="1">
            <a:spLocks noChangeArrowheads="1"/>
          </p:cNvSpPr>
          <p:nvPr/>
        </p:nvSpPr>
        <p:spPr bwMode="auto">
          <a:xfrm>
            <a:off x="451612" y="3295650"/>
            <a:ext cx="8399780" cy="1543050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</p:spPr>
        <p:txBody>
          <a:bodyPr wrap="none"/>
          <a:lstStyle/>
          <a:p>
            <a:pPr algn="l">
              <a:spcBef>
                <a:spcPts val="0"/>
              </a:spcBef>
            </a:pPr>
            <a:r>
              <a:rPr lang="en-US" sz="1800" b="1" i="0" dirty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proenv&gt;</a:t>
            </a:r>
            <a:r>
              <a:rPr lang="en-US" sz="1800" b="1" i="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1800" b="1" i="0" dirty="0">
                <a:solidFill>
                  <a:srgbClr val="005F97"/>
                </a:solidFill>
                <a:latin typeface="Courier New" pitchFamily="49" charset="0"/>
                <a:cs typeface="Courier New" pitchFamily="49" charset="0"/>
              </a:rPr>
              <a:t>proutil</a:t>
            </a:r>
            <a:r>
              <a:rPr lang="en-US" sz="1800" b="1" i="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1800" b="1" i="0" dirty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t1demo -C</a:t>
            </a:r>
            <a:r>
              <a:rPr lang="en-US" sz="1800" b="1" i="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1800" b="1" i="0" dirty="0">
                <a:solidFill>
                  <a:srgbClr val="005F97"/>
                </a:solidFill>
                <a:latin typeface="Courier New" pitchFamily="49" charset="0"/>
                <a:cs typeface="Courier New" pitchFamily="49" charset="0"/>
              </a:rPr>
              <a:t>epolicy manage </a:t>
            </a:r>
          </a:p>
          <a:p>
            <a:pPr algn="l">
              <a:spcBef>
                <a:spcPts val="0"/>
              </a:spcBef>
            </a:pPr>
            <a:r>
              <a:rPr lang="en-US" sz="1800" b="1" i="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                </a:t>
            </a:r>
            <a:r>
              <a:rPr lang="en-US" sz="1800" b="1" i="0" dirty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area</a:t>
            </a:r>
            <a:r>
              <a:rPr lang="en-US" sz="1800" b="1" i="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1800" b="1" i="0" dirty="0">
                <a:solidFill>
                  <a:srgbClr val="005F97"/>
                </a:solidFill>
                <a:latin typeface="Courier New" pitchFamily="49" charset="0"/>
                <a:cs typeface="Courier New" pitchFamily="49" charset="0"/>
              </a:rPr>
              <a:t>update</a:t>
            </a:r>
            <a:r>
              <a:rPr lang="en-US" sz="1800" b="1" i="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1800" b="1" i="0" dirty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"DataArea101"</a:t>
            </a:r>
          </a:p>
          <a:p>
            <a:pPr algn="l">
              <a:spcBef>
                <a:spcPts val="0"/>
              </a:spcBef>
            </a:pPr>
            <a:r>
              <a:rPr lang="en-US" sz="1800" b="1" i="0" dirty="0" smtClean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OpenEdge Release 10.2B1P as of Thu Oct 29 19:01:53 EDT 2010</a:t>
            </a:r>
          </a:p>
          <a:p>
            <a:pPr algn="l">
              <a:spcBef>
                <a:spcPts val="0"/>
              </a:spcBef>
            </a:pPr>
            <a:r>
              <a:rPr lang="en-US" sz="1800" b="1" i="0" dirty="0" smtClean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AREA DataArea101 / </a:t>
            </a:r>
          </a:p>
          <a:p>
            <a:pPr algn="l">
              <a:spcBef>
                <a:spcPts val="0"/>
              </a:spcBef>
            </a:pPr>
            <a:r>
              <a:rPr lang="en-US" sz="1800" b="1" i="0" dirty="0" smtClean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101 CURRENT AES_CBC_128 V:0 </a:t>
            </a:r>
            <a:r>
              <a:rPr lang="en-US" sz="1800" b="1" i="0" dirty="0" smtClean="0">
                <a:solidFill>
                  <a:srgbClr val="C00000"/>
                </a:solidFill>
                <a:latin typeface="Courier New" pitchFamily="49" charset="0"/>
                <a:cs typeface="Courier New" pitchFamily="49" charset="0"/>
              </a:rPr>
              <a:t>427</a:t>
            </a:r>
            <a:r>
              <a:rPr lang="en-US" sz="1800" b="1" i="0" dirty="0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1800" b="1" i="0" dirty="0" smtClean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of</a:t>
            </a:r>
            <a:r>
              <a:rPr lang="en-US" sz="1800" b="1" i="0" dirty="0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1800" b="1" i="0" dirty="0" smtClean="0">
                <a:solidFill>
                  <a:srgbClr val="C00000"/>
                </a:solidFill>
                <a:latin typeface="Courier New" pitchFamily="49" charset="0"/>
                <a:cs typeface="Courier New" pitchFamily="49" charset="0"/>
              </a:rPr>
              <a:t>627</a:t>
            </a:r>
            <a:r>
              <a:rPr lang="en-US" sz="1800" b="1" i="0" dirty="0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1800" b="1" i="0" dirty="0" smtClean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blocks encrypted</a:t>
            </a:r>
            <a:endParaRPr lang="en-US" sz="1800" b="1" i="0" dirty="0">
              <a:solidFill>
                <a:srgbClr val="000000"/>
              </a:solidFill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15" name="Title 1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Encrypting Data</a:t>
            </a:r>
            <a:endParaRPr lang="en-US" dirty="0"/>
          </a:p>
        </p:txBody>
      </p:sp>
      <p:sp>
        <p:nvSpPr>
          <p:cNvPr id="16" name="AutoShape 9"/>
          <p:cNvSpPr>
            <a:spLocks noChangeArrowheads="1"/>
          </p:cNvSpPr>
          <p:nvPr/>
        </p:nvSpPr>
        <p:spPr bwMode="auto">
          <a:xfrm>
            <a:off x="310896" y="1052195"/>
            <a:ext cx="6938990" cy="776605"/>
          </a:xfrm>
          <a:prstGeom prst="roundRect">
            <a:avLst>
              <a:gd name="adj" fmla="val 16667"/>
            </a:avLst>
          </a:prstGeom>
          <a:solidFill>
            <a:srgbClr val="FFD24F"/>
          </a:solidFill>
          <a:ln w="9525">
            <a:noFill/>
            <a:round/>
            <a:headEnd/>
            <a:tailEnd/>
          </a:ln>
          <a:effectLst/>
        </p:spPr>
        <p:txBody>
          <a:bodyPr wrap="square" anchor="ctr"/>
          <a:lstStyle/>
          <a:p>
            <a:pPr algn="l"/>
            <a:r>
              <a:rPr lang="en-US" i="0" dirty="0" smtClean="0">
                <a:solidFill>
                  <a:srgbClr val="000000"/>
                </a:solidFill>
              </a:rPr>
              <a:t>Encrypts all blocks in the database object that are not already encrypted using the current policy</a:t>
            </a:r>
            <a:endParaRPr lang="en-US" i="0" dirty="0">
              <a:solidFill>
                <a:srgbClr val="000000"/>
              </a:solidFill>
            </a:endParaRPr>
          </a:p>
        </p:txBody>
      </p:sp>
      <p:sp>
        <p:nvSpPr>
          <p:cNvPr id="17" name="Rounded Rectangular Callout 16"/>
          <p:cNvSpPr/>
          <p:nvPr/>
        </p:nvSpPr>
        <p:spPr bwMode="auto">
          <a:xfrm rot="10800000" flipV="1">
            <a:off x="3049447" y="2173483"/>
            <a:ext cx="1463040" cy="919401"/>
          </a:xfrm>
          <a:prstGeom prst="wedgeRoundRectCallout">
            <a:avLst>
              <a:gd name="adj1" fmla="val 8407"/>
              <a:gd name="adj2" fmla="val 107778"/>
              <a:gd name="adj3" fmla="val 16667"/>
            </a:avLst>
          </a:prstGeom>
          <a:solidFill>
            <a:schemeClr val="accent5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>
              <a:spcBef>
                <a:spcPts val="200"/>
              </a:spcBef>
            </a:pPr>
            <a:r>
              <a:rPr lang="en-US" i="0" dirty="0" smtClean="0">
                <a:solidFill>
                  <a:srgbClr val="000000"/>
                </a:solidFill>
              </a:rPr>
              <a:t>Action is update</a:t>
            </a:r>
            <a:endParaRPr lang="en-US" i="0" dirty="0">
              <a:solidFill>
                <a:srgbClr val="000000"/>
              </a:solidFill>
            </a:endParaRPr>
          </a:p>
        </p:txBody>
      </p:sp>
      <p:sp>
        <p:nvSpPr>
          <p:cNvPr id="19" name="Rounded Rectangular Callout 18"/>
          <p:cNvSpPr/>
          <p:nvPr/>
        </p:nvSpPr>
        <p:spPr bwMode="auto">
          <a:xfrm>
            <a:off x="6297027" y="5170904"/>
            <a:ext cx="2129421" cy="947777"/>
          </a:xfrm>
          <a:prstGeom prst="wedgeRoundRectCallout">
            <a:avLst>
              <a:gd name="adj1" fmla="val -75133"/>
              <a:gd name="adj2" fmla="val -97676"/>
              <a:gd name="adj3" fmla="val 16667"/>
            </a:avLst>
          </a:prstGeom>
          <a:solidFill>
            <a:schemeClr val="accent3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>
              <a:spcBef>
                <a:spcPts val="200"/>
              </a:spcBef>
            </a:pPr>
            <a:r>
              <a:rPr lang="en-US" i="0" dirty="0" smtClean="0">
                <a:solidFill>
                  <a:srgbClr val="000000"/>
                </a:solidFill>
              </a:rPr>
              <a:t>Total number </a:t>
            </a:r>
          </a:p>
          <a:p>
            <a:pPr>
              <a:spcBef>
                <a:spcPts val="200"/>
              </a:spcBef>
            </a:pPr>
            <a:r>
              <a:rPr lang="en-US" i="0" dirty="0" smtClean="0">
                <a:solidFill>
                  <a:srgbClr val="000000"/>
                </a:solidFill>
              </a:rPr>
              <a:t>of blocks</a:t>
            </a:r>
            <a:endParaRPr lang="en-US" i="0" dirty="0">
              <a:solidFill>
                <a:srgbClr val="000000"/>
              </a:solidFill>
            </a:endParaRPr>
          </a:p>
        </p:txBody>
      </p:sp>
      <p:sp>
        <p:nvSpPr>
          <p:cNvPr id="20" name="Rounded Rectangular Callout 19"/>
          <p:cNvSpPr/>
          <p:nvPr/>
        </p:nvSpPr>
        <p:spPr bwMode="auto">
          <a:xfrm>
            <a:off x="3523347" y="5195288"/>
            <a:ext cx="2603133" cy="919401"/>
          </a:xfrm>
          <a:prstGeom prst="wedgeRoundRectCallout">
            <a:avLst>
              <a:gd name="adj1" fmla="val -11270"/>
              <a:gd name="adj2" fmla="val -98152"/>
              <a:gd name="adj3" fmla="val 16667"/>
            </a:avLst>
          </a:prstGeom>
          <a:solidFill>
            <a:schemeClr val="accent3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>
              <a:spcBef>
                <a:spcPts val="200"/>
              </a:spcBef>
            </a:pPr>
            <a:r>
              <a:rPr lang="en-US" i="0" dirty="0" smtClean="0">
                <a:solidFill>
                  <a:srgbClr val="000000"/>
                </a:solidFill>
              </a:rPr>
              <a:t>Number of blocks encrypted</a:t>
            </a:r>
            <a:endParaRPr lang="en-US" i="0" dirty="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xmlns:p14="http://schemas.microsoft.com/office/powerpoint/2010/main">
    <p:wipe dir="r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ounded Rectangle 7"/>
          <p:cNvSpPr/>
          <p:nvPr/>
        </p:nvSpPr>
        <p:spPr>
          <a:xfrm>
            <a:off x="1016597" y="3385354"/>
            <a:ext cx="6979539" cy="3093267"/>
          </a:xfrm>
          <a:prstGeom prst="roundRect">
            <a:avLst>
              <a:gd name="adj" fmla="val 10880"/>
            </a:avLst>
          </a:prstGeom>
          <a:solidFill>
            <a:srgbClr val="D9D9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/>
            <a:endParaRPr lang="en-US" sz="2000" b="1" i="0" dirty="0">
              <a:solidFill>
                <a:srgbClr val="000000"/>
              </a:solidFill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Encryption Policy Reports </a:t>
            </a:r>
            <a:endParaRPr lang="en-US" dirty="0"/>
          </a:p>
        </p:txBody>
      </p:sp>
      <p:sp>
        <p:nvSpPr>
          <p:cNvPr id="30723" name="Content Placeholder 2"/>
          <p:cNvSpPr>
            <a:spLocks noGrp="1"/>
          </p:cNvSpPr>
          <p:nvPr>
            <p:ph idx="1"/>
          </p:nvPr>
        </p:nvSpPr>
        <p:spPr>
          <a:xfrm>
            <a:off x="403225" y="1335088"/>
            <a:ext cx="7772400" cy="1523859"/>
          </a:xfrm>
        </p:spPr>
        <p:txBody>
          <a:bodyPr/>
          <a:lstStyle/>
          <a:p>
            <a:r>
              <a:rPr lang="en-US" dirty="0">
                <a:solidFill>
                  <a:srgbClr val="0000FF"/>
                </a:solidFill>
              </a:rPr>
              <a:t>Quick Encryption Policies report</a:t>
            </a:r>
          </a:p>
          <a:p>
            <a:pPr lvl="1"/>
            <a:r>
              <a:rPr lang="en-US" dirty="0"/>
              <a:t>Shows current </a:t>
            </a:r>
            <a:r>
              <a:rPr lang="en-US" dirty="0" smtClean="0">
                <a:solidFill>
                  <a:srgbClr val="000000"/>
                </a:solidFill>
              </a:rPr>
              <a:t>cipher name </a:t>
            </a:r>
            <a:r>
              <a:rPr lang="en-US" dirty="0"/>
              <a:t>and </a:t>
            </a:r>
            <a:r>
              <a:rPr lang="en-US" dirty="0">
                <a:solidFill>
                  <a:srgbClr val="000000"/>
                </a:solidFill>
              </a:rPr>
              <a:t>p</a:t>
            </a:r>
            <a:r>
              <a:rPr lang="en-US" dirty="0" smtClean="0">
                <a:solidFill>
                  <a:srgbClr val="000000"/>
                </a:solidFill>
              </a:rPr>
              <a:t>olicy version </a:t>
            </a:r>
            <a:endParaRPr lang="en-US" dirty="0">
              <a:solidFill>
                <a:srgbClr val="000000"/>
              </a:solidFill>
            </a:endParaRPr>
          </a:p>
          <a:p>
            <a:r>
              <a:rPr lang="en-US" dirty="0" smtClean="0">
                <a:solidFill>
                  <a:srgbClr val="0000FF"/>
                </a:solidFill>
              </a:rPr>
              <a:t>Detailed Encryption Policies report </a:t>
            </a:r>
            <a:r>
              <a:rPr lang="en-US" dirty="0" smtClean="0">
                <a:solidFill>
                  <a:schemeClr val="tx1"/>
                </a:solidFill>
              </a:rPr>
              <a:t>(shown)</a:t>
            </a:r>
          </a:p>
          <a:p>
            <a:pPr lvl="1"/>
            <a:r>
              <a:rPr lang="en-US" dirty="0" smtClean="0"/>
              <a:t>Information similar to </a:t>
            </a:r>
            <a:r>
              <a:rPr lang="en-US" dirty="0" smtClean="0">
                <a:solidFill>
                  <a:srgbClr val="000000"/>
                </a:solidFill>
              </a:rPr>
              <a:t>Detailed Table report</a:t>
            </a:r>
            <a:r>
              <a:rPr lang="en-US" dirty="0" smtClean="0"/>
              <a:t>, but includes encryption information</a:t>
            </a:r>
          </a:p>
        </p:txBody>
      </p:sp>
      <p:sp>
        <p:nvSpPr>
          <p:cNvPr id="31749" name="Text Box 7"/>
          <p:cNvSpPr txBox="1">
            <a:spLocks noChangeArrowheads="1"/>
          </p:cNvSpPr>
          <p:nvPr/>
        </p:nvSpPr>
        <p:spPr bwMode="auto">
          <a:xfrm>
            <a:off x="1092664" y="3417541"/>
            <a:ext cx="6862958" cy="3037668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</p:spPr>
        <p:txBody>
          <a:bodyPr wrap="none"/>
          <a:lstStyle/>
          <a:p>
            <a:pPr algn="l">
              <a:spcBef>
                <a:spcPts val="0"/>
              </a:spcBef>
            </a:pPr>
            <a:r>
              <a:rPr lang="en-US" sz="1200" b="1" i="0" dirty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Reporting only objects with encryption enabled at the object </a:t>
            </a:r>
            <a:r>
              <a:rPr lang="en-US" sz="1200" b="1" i="0" dirty="0" smtClean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level</a:t>
            </a:r>
            <a:endParaRPr lang="en-US" sz="1200" b="1" i="0" dirty="0">
              <a:solidFill>
                <a:srgbClr val="000000"/>
              </a:solidFill>
              <a:latin typeface="Courier New" pitchFamily="49" charset="0"/>
              <a:cs typeface="Courier New" pitchFamily="49" charset="0"/>
            </a:endParaRPr>
          </a:p>
          <a:p>
            <a:pPr algn="l">
              <a:spcBef>
                <a:spcPts val="0"/>
              </a:spcBef>
            </a:pPr>
            <a:r>
              <a:rPr lang="en-US" sz="1200" b="1" i="0" dirty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=========================================================================</a:t>
            </a:r>
          </a:p>
          <a:p>
            <a:pPr algn="l">
              <a:spcBef>
                <a:spcPts val="0"/>
              </a:spcBef>
            </a:pPr>
            <a:r>
              <a:rPr lang="en-US" sz="1200" b="1" i="0" dirty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============================= Table: Customer </a:t>
            </a:r>
            <a:r>
              <a:rPr lang="en-US" sz="1200" b="1" i="0" dirty="0" smtClean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===========================</a:t>
            </a:r>
            <a:endParaRPr lang="en-US" sz="1200" b="1" i="0" dirty="0">
              <a:solidFill>
                <a:schemeClr val="tx1"/>
              </a:solidFill>
              <a:latin typeface="Courier New" pitchFamily="49" charset="0"/>
              <a:cs typeface="Courier New" pitchFamily="49" charset="0"/>
            </a:endParaRPr>
          </a:p>
          <a:p>
            <a:pPr algn="l">
              <a:spcBef>
                <a:spcPts val="0"/>
              </a:spcBef>
            </a:pPr>
            <a:r>
              <a:rPr lang="en-US" sz="1200" b="1" i="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1200" b="1" i="0" dirty="0">
                <a:solidFill>
                  <a:srgbClr val="C00000"/>
                </a:solidFill>
                <a:latin typeface="Courier New" pitchFamily="49" charset="0"/>
                <a:cs typeface="Courier New" pitchFamily="49" charset="0"/>
              </a:rPr>
              <a:t>Object Name : Customer</a:t>
            </a:r>
          </a:p>
          <a:p>
            <a:pPr algn="l">
              <a:spcBef>
                <a:spcPts val="0"/>
              </a:spcBef>
            </a:pPr>
            <a:r>
              <a:rPr lang="en-US" sz="1200" b="1" i="0" dirty="0">
                <a:solidFill>
                  <a:srgbClr val="C00000"/>
                </a:solidFill>
                <a:latin typeface="Courier New" pitchFamily="49" charset="0"/>
                <a:cs typeface="Courier New" pitchFamily="49" charset="0"/>
              </a:rPr>
              <a:t> Object Type : Table</a:t>
            </a:r>
          </a:p>
          <a:p>
            <a:pPr algn="l">
              <a:spcBef>
                <a:spcPts val="0"/>
              </a:spcBef>
            </a:pPr>
            <a:r>
              <a:rPr lang="en-US" sz="1200" b="1" i="0" dirty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 Storage Area: Customer/Order Area</a:t>
            </a:r>
          </a:p>
          <a:p>
            <a:pPr algn="l">
              <a:spcBef>
                <a:spcPts val="0"/>
              </a:spcBef>
            </a:pPr>
            <a:r>
              <a:rPr lang="en-US" sz="1200" b="1" i="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 </a:t>
            </a:r>
          </a:p>
          <a:p>
            <a:pPr algn="l">
              <a:spcBef>
                <a:spcPts val="0"/>
              </a:spcBef>
            </a:pPr>
            <a:r>
              <a:rPr lang="en-US" sz="1200" b="1" i="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       </a:t>
            </a:r>
            <a:r>
              <a:rPr lang="en-US" sz="1200" b="1" i="0" dirty="0">
                <a:solidFill>
                  <a:srgbClr val="005F97"/>
                </a:solidFill>
                <a:latin typeface="Courier New" pitchFamily="49" charset="0"/>
                <a:cs typeface="Courier New" pitchFamily="49" charset="0"/>
              </a:rPr>
              <a:t>Policy Version Cipher Name          Policy State</a:t>
            </a:r>
          </a:p>
          <a:p>
            <a:pPr algn="l">
              <a:spcBef>
                <a:spcPts val="0"/>
              </a:spcBef>
            </a:pPr>
            <a:r>
              <a:rPr lang="en-US" sz="1200" b="1" i="0" dirty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       -------------- -------------------- --------------------</a:t>
            </a:r>
          </a:p>
          <a:p>
            <a:pPr algn="l">
              <a:spcBef>
                <a:spcPts val="0"/>
              </a:spcBef>
            </a:pPr>
            <a:r>
              <a:rPr lang="en-US" sz="1200" b="1" i="0" dirty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                    1 AES_CBC_128          Current</a:t>
            </a:r>
          </a:p>
          <a:p>
            <a:pPr algn="l">
              <a:spcBef>
                <a:spcPts val="0"/>
              </a:spcBef>
            </a:pPr>
            <a:r>
              <a:rPr lang="en-US" sz="1200" b="1" i="0" dirty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                    0 </a:t>
            </a:r>
            <a:r>
              <a:rPr lang="en-US" sz="1200" b="1" i="0" dirty="0" smtClean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AES_CBC_256          </a:t>
            </a:r>
            <a:r>
              <a:rPr lang="en-US" sz="1200" b="1" i="0" dirty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Previous</a:t>
            </a:r>
          </a:p>
          <a:p>
            <a:pPr algn="l">
              <a:spcBef>
                <a:spcPts val="0"/>
              </a:spcBef>
            </a:pPr>
            <a:r>
              <a:rPr lang="en-US" sz="1200" b="1" i="0" dirty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 </a:t>
            </a:r>
          </a:p>
          <a:p>
            <a:pPr algn="l">
              <a:spcBef>
                <a:spcPts val="0"/>
              </a:spcBef>
            </a:pPr>
            <a:r>
              <a:rPr lang="en-US" sz="1200" b="1" i="0" dirty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 Object Name : Comments (Table: Customer)</a:t>
            </a:r>
          </a:p>
          <a:p>
            <a:pPr algn="l">
              <a:spcBef>
                <a:spcPts val="0"/>
              </a:spcBef>
            </a:pPr>
            <a:r>
              <a:rPr lang="en-US" sz="1200" b="1" i="0" dirty="0">
                <a:solidFill>
                  <a:srgbClr val="660033"/>
                </a:solidFill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1200" b="1" i="0" dirty="0">
                <a:solidFill>
                  <a:srgbClr val="C00000"/>
                </a:solidFill>
                <a:latin typeface="Courier New" pitchFamily="49" charset="0"/>
                <a:cs typeface="Courier New" pitchFamily="49" charset="0"/>
              </a:rPr>
              <a:t>Object Type : Index</a:t>
            </a:r>
          </a:p>
          <a:p>
            <a:pPr algn="l">
              <a:spcBef>
                <a:spcPts val="0"/>
              </a:spcBef>
            </a:pPr>
            <a:r>
              <a:rPr lang="en-US" sz="1200" b="1" i="0" dirty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 Storage Area: Customer Index </a:t>
            </a:r>
            <a:r>
              <a:rPr lang="en-US" sz="1200" b="1" i="0" dirty="0" smtClean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Area</a:t>
            </a:r>
            <a:endParaRPr lang="en-US" sz="1200" b="1" i="0" dirty="0">
              <a:solidFill>
                <a:schemeClr val="tx1"/>
              </a:solidFill>
              <a:latin typeface="Courier New" pitchFamily="49" charset="0"/>
              <a:cs typeface="Courier New" pitchFamily="49" charset="0"/>
            </a:endParaRPr>
          </a:p>
          <a:p>
            <a:pPr algn="l">
              <a:spcBef>
                <a:spcPts val="0"/>
              </a:spcBef>
            </a:pPr>
            <a:r>
              <a:rPr lang="en-US" sz="1200" b="1" i="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        </a:t>
            </a:r>
            <a:r>
              <a:rPr lang="en-US" sz="1200" b="1" i="0" dirty="0">
                <a:solidFill>
                  <a:srgbClr val="005F97"/>
                </a:solidFill>
                <a:latin typeface="Courier New" pitchFamily="49" charset="0"/>
                <a:cs typeface="Courier New" pitchFamily="49" charset="0"/>
              </a:rPr>
              <a:t>No policy information</a:t>
            </a:r>
            <a:r>
              <a:rPr lang="en-US" sz="1200" b="1" i="0" dirty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1200" b="1" i="0" dirty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available for object.</a:t>
            </a:r>
          </a:p>
          <a:p>
            <a:pPr algn="l">
              <a:spcBef>
                <a:spcPts val="0"/>
              </a:spcBef>
            </a:pPr>
            <a:endParaRPr lang="en-US" sz="1200" b="0" i="0" dirty="0">
              <a:solidFill>
                <a:schemeClr val="tx1"/>
              </a:solidFill>
              <a:latin typeface="Courier New" pitchFamily="49" charset="0"/>
              <a:cs typeface="Courier New" pitchFamily="49" charset="0"/>
            </a:endParaRPr>
          </a:p>
          <a:p>
            <a:pPr algn="l">
              <a:spcBef>
                <a:spcPts val="0"/>
              </a:spcBef>
            </a:pPr>
            <a:endParaRPr lang="en-US" sz="1200" i="0" dirty="0">
              <a:solidFill>
                <a:schemeClr val="tx1"/>
              </a:solidFill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6" name="Rounded Rectangular Callout 5"/>
          <p:cNvSpPr/>
          <p:nvPr/>
        </p:nvSpPr>
        <p:spPr bwMode="auto">
          <a:xfrm>
            <a:off x="6511738" y="5049816"/>
            <a:ext cx="2570270" cy="919401"/>
          </a:xfrm>
          <a:prstGeom prst="wedgeRoundRectCallout">
            <a:avLst>
              <a:gd name="adj1" fmla="val -65196"/>
              <a:gd name="adj2" fmla="val -33902"/>
              <a:gd name="adj3" fmla="val 16667"/>
            </a:avLst>
          </a:prstGeom>
          <a:solidFill>
            <a:schemeClr val="accent3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>
              <a:spcBef>
                <a:spcPts val="0"/>
              </a:spcBef>
            </a:pPr>
            <a:r>
              <a:rPr lang="en-US" i="0" dirty="0" smtClean="0">
                <a:solidFill>
                  <a:srgbClr val="000000"/>
                </a:solidFill>
              </a:rPr>
              <a:t>Current and </a:t>
            </a:r>
          </a:p>
          <a:p>
            <a:pPr>
              <a:spcBef>
                <a:spcPts val="0"/>
              </a:spcBef>
            </a:pPr>
            <a:r>
              <a:rPr lang="en-US" i="0" dirty="0" smtClean="0">
                <a:solidFill>
                  <a:srgbClr val="000000"/>
                </a:solidFill>
              </a:rPr>
              <a:t>Previous policies</a:t>
            </a:r>
            <a:endParaRPr lang="en-US" i="0" dirty="0">
              <a:solidFill>
                <a:srgbClr val="000000"/>
              </a:solidFill>
            </a:endParaRPr>
          </a:p>
        </p:txBody>
      </p:sp>
      <p:sp>
        <p:nvSpPr>
          <p:cNvPr id="7" name="Rounded Rectangular Callout 6"/>
          <p:cNvSpPr/>
          <p:nvPr/>
        </p:nvSpPr>
        <p:spPr bwMode="auto">
          <a:xfrm>
            <a:off x="200727" y="4674413"/>
            <a:ext cx="1331907" cy="920475"/>
          </a:xfrm>
          <a:prstGeom prst="wedgeRoundRectCallout">
            <a:avLst>
              <a:gd name="adj1" fmla="val 135945"/>
              <a:gd name="adj2" fmla="val 21697"/>
              <a:gd name="adj3" fmla="val 16667"/>
            </a:avLst>
          </a:prstGeom>
          <a:solidFill>
            <a:schemeClr val="accent3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>
              <a:spcBef>
                <a:spcPts val="0"/>
              </a:spcBef>
            </a:pPr>
            <a:r>
              <a:rPr lang="en-US" i="0" dirty="0" smtClean="0">
                <a:solidFill>
                  <a:srgbClr val="000000"/>
                </a:solidFill>
              </a:rPr>
              <a:t>Policies</a:t>
            </a:r>
          </a:p>
          <a:p>
            <a:pPr>
              <a:spcBef>
                <a:spcPts val="0"/>
              </a:spcBef>
            </a:pPr>
            <a:r>
              <a:rPr lang="en-US" i="0" dirty="0" smtClean="0">
                <a:solidFill>
                  <a:srgbClr val="000000"/>
                </a:solidFill>
              </a:rPr>
              <a:t>version</a:t>
            </a:r>
            <a:endParaRPr lang="en-US" i="0" dirty="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xmlns:p14="http://schemas.microsoft.com/office/powerpoint/2010/main">
    <p:wipe dir="r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4"/>
          <p:cNvSpPr/>
          <p:nvPr/>
        </p:nvSpPr>
        <p:spPr bwMode="auto">
          <a:xfrm>
            <a:off x="403225" y="2215319"/>
            <a:ext cx="8410031" cy="1408040"/>
          </a:xfrm>
          <a:prstGeom prst="roundRect">
            <a:avLst>
              <a:gd name="adj" fmla="val 10880"/>
            </a:avLst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>
              <a:spcBef>
                <a:spcPct val="50000"/>
              </a:spcBef>
              <a:buSzPct val="130000"/>
              <a:defRPr/>
            </a:pPr>
            <a:r>
              <a:rPr lang="en-US" sz="2800" i="0" dirty="0" smtClean="0">
                <a:solidFill>
                  <a:schemeClr val="tx1">
                    <a:lumMod val="20000"/>
                    <a:lumOff val="80000"/>
                  </a:schemeClr>
                </a:solidFill>
                <a:ea typeface="ＭＳ Ｐゴシック" charset="-128"/>
              </a:rPr>
              <a:t>Using OpenEdge When TDE Is Active</a:t>
            </a:r>
          </a:p>
        </p:txBody>
      </p:sp>
    </p:spTree>
  </p:cSld>
  <p:clrMapOvr>
    <a:masterClrMapping/>
  </p:clrMapOvr>
  <p:transition xmlns:p14="http://schemas.microsoft.com/office/powerpoint/2010/main">
    <p:wipe dir="r"/>
  </p:transition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625" y="98425"/>
            <a:ext cx="7331075" cy="444994"/>
          </a:xfrm>
        </p:spPr>
        <p:txBody>
          <a:bodyPr/>
          <a:lstStyle/>
          <a:p>
            <a:r>
              <a:rPr lang="en-US" dirty="0" smtClean="0"/>
              <a:t>About Running with TDE Enabled</a:t>
            </a:r>
            <a:endParaRPr lang="en-US" dirty="0"/>
          </a:p>
        </p:txBody>
      </p:sp>
      <p:sp>
        <p:nvSpPr>
          <p:cNvPr id="4" name="AutoShape 3"/>
          <p:cNvSpPr>
            <a:spLocks noChangeArrowheads="1"/>
          </p:cNvSpPr>
          <p:nvPr/>
        </p:nvSpPr>
        <p:spPr bwMode="auto">
          <a:xfrm>
            <a:off x="1106673" y="1681843"/>
            <a:ext cx="7097550" cy="3305793"/>
          </a:xfrm>
          <a:prstGeom prst="roundRect">
            <a:avLst>
              <a:gd name="adj" fmla="val 16667"/>
            </a:avLst>
          </a:prstGeom>
          <a:noFill/>
          <a:ln w="9525">
            <a:noFill/>
            <a:round/>
            <a:headEnd/>
            <a:tailEnd/>
          </a:ln>
          <a:effectLst/>
        </p:spPr>
        <p:txBody>
          <a:bodyPr wrap="square" anchor="ctr"/>
          <a:lstStyle/>
          <a:p>
            <a:pPr algn="l">
              <a:spcBef>
                <a:spcPts val="1000"/>
              </a:spcBef>
              <a:buFont typeface="Arial" pitchFamily="34" charset="0"/>
              <a:buChar char="•"/>
            </a:pPr>
            <a:r>
              <a:rPr lang="en-US" sz="2800" dirty="0" smtClean="0">
                <a:solidFill>
                  <a:srgbClr val="00304B"/>
                </a:solidFill>
              </a:rPr>
              <a:t>Database connections</a:t>
            </a:r>
          </a:p>
          <a:p>
            <a:pPr algn="l">
              <a:spcBef>
                <a:spcPts val="1000"/>
              </a:spcBef>
              <a:buFont typeface="Arial" pitchFamily="34" charset="0"/>
              <a:buChar char="•"/>
            </a:pPr>
            <a:r>
              <a:rPr lang="en-US" sz="2800" dirty="0" smtClean="0">
                <a:solidFill>
                  <a:srgbClr val="00304B"/>
                </a:solidFill>
              </a:rPr>
              <a:t>Temporary file storage</a:t>
            </a:r>
          </a:p>
          <a:p>
            <a:pPr algn="l">
              <a:spcBef>
                <a:spcPts val="1000"/>
              </a:spcBef>
              <a:buFont typeface="Arial" pitchFamily="34" charset="0"/>
              <a:buChar char="•"/>
            </a:pPr>
            <a:r>
              <a:rPr lang="en-US" sz="2800" dirty="0" smtClean="0">
                <a:solidFill>
                  <a:srgbClr val="00304B"/>
                </a:solidFill>
              </a:rPr>
              <a:t>Deployment</a:t>
            </a:r>
          </a:p>
          <a:p>
            <a:pPr algn="l">
              <a:spcBef>
                <a:spcPts val="1000"/>
              </a:spcBef>
              <a:buFont typeface="Arial" pitchFamily="34" charset="0"/>
              <a:buChar char="•"/>
            </a:pPr>
            <a:r>
              <a:rPr lang="en-US" sz="2800" dirty="0" smtClean="0">
                <a:solidFill>
                  <a:srgbClr val="00304B"/>
                </a:solidFill>
              </a:rPr>
              <a:t>Maintenance</a:t>
            </a:r>
          </a:p>
        </p:txBody>
      </p:sp>
    </p:spTree>
  </p:cSld>
  <p:clrMapOvr>
    <a:masterClrMapping/>
  </p:clrMapOvr>
  <p:transition xmlns:p14="http://schemas.microsoft.com/office/powerpoint/2010/main">
    <p:wipe dir="r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Connecting to TDE Enabled Databases</a:t>
            </a:r>
            <a:endParaRPr lang="en-US" dirty="0"/>
          </a:p>
        </p:txBody>
      </p:sp>
      <p:sp>
        <p:nvSpPr>
          <p:cNvPr id="59395" name="Content Placeholder 2"/>
          <p:cNvSpPr>
            <a:spLocks noGrp="1"/>
          </p:cNvSpPr>
          <p:nvPr>
            <p:ph idx="1"/>
          </p:nvPr>
        </p:nvSpPr>
        <p:spPr>
          <a:xfrm>
            <a:off x="403224" y="1335087"/>
            <a:ext cx="7936103" cy="2196389"/>
          </a:xfrm>
        </p:spPr>
        <p:txBody>
          <a:bodyPr/>
          <a:lstStyle/>
          <a:p>
            <a:r>
              <a:rPr lang="en-US" dirty="0"/>
              <a:t>You can supply a passphrase using</a:t>
            </a:r>
          </a:p>
          <a:p>
            <a:pPr lvl="1"/>
            <a:r>
              <a:rPr lang="en-US" dirty="0">
                <a:solidFill>
                  <a:srgbClr val="005F97"/>
                </a:solidFill>
              </a:rPr>
              <a:t>-Passphrase</a:t>
            </a:r>
            <a:r>
              <a:rPr lang="en-US" b="1" dirty="0">
                <a:solidFill>
                  <a:srgbClr val="005F97"/>
                </a:solidFill>
              </a:rPr>
              <a:t> </a:t>
            </a:r>
            <a:r>
              <a:rPr lang="en-US" dirty="0"/>
              <a:t>for commands</a:t>
            </a:r>
          </a:p>
          <a:p>
            <a:pPr lvl="1"/>
            <a:r>
              <a:rPr lang="en-US" dirty="0">
                <a:solidFill>
                  <a:srgbClr val="005F97"/>
                </a:solidFill>
              </a:rPr>
              <a:t>-KeyStorePassPhrase </a:t>
            </a:r>
            <a:r>
              <a:rPr lang="en-US" dirty="0"/>
              <a:t>on the ABL </a:t>
            </a:r>
            <a:r>
              <a:rPr lang="en-US" dirty="0">
                <a:solidFill>
                  <a:srgbClr val="005F97"/>
                </a:solidFill>
              </a:rPr>
              <a:t>CONNECT </a:t>
            </a:r>
            <a:r>
              <a:rPr lang="en-US" dirty="0" smtClean="0">
                <a:solidFill>
                  <a:srgbClr val="005F97"/>
                </a:solidFill>
              </a:rPr>
              <a:t>statement</a:t>
            </a:r>
          </a:p>
          <a:p>
            <a:pPr lvl="2"/>
            <a:r>
              <a:rPr lang="en-US" dirty="0" smtClean="0"/>
              <a:t>Can only be used on for a local connection</a:t>
            </a:r>
            <a:endParaRPr lang="en-US" dirty="0" smtClean="0">
              <a:solidFill>
                <a:schemeClr val="tx2">
                  <a:lumMod val="75000"/>
                </a:schemeClr>
              </a:solidFill>
            </a:endParaRPr>
          </a:p>
          <a:p>
            <a:r>
              <a:rPr lang="en-US" dirty="0" smtClean="0"/>
              <a:t>Use with manual mode or to override autostart mode</a:t>
            </a:r>
            <a:endParaRPr lang="en-US" dirty="0"/>
          </a:p>
          <a:p>
            <a:endParaRPr lang="en-US" dirty="0" smtClean="0"/>
          </a:p>
        </p:txBody>
      </p:sp>
      <p:sp>
        <p:nvSpPr>
          <p:cNvPr id="6" name="AutoShape 4"/>
          <p:cNvSpPr>
            <a:spLocks noChangeArrowheads="1"/>
          </p:cNvSpPr>
          <p:nvPr/>
        </p:nvSpPr>
        <p:spPr bwMode="auto">
          <a:xfrm>
            <a:off x="397565" y="5515224"/>
            <a:ext cx="8408505" cy="655001"/>
          </a:xfrm>
          <a:prstGeom prst="roundRect">
            <a:avLst>
              <a:gd name="adj" fmla="val 16667"/>
            </a:avLst>
          </a:prstGeom>
          <a:solidFill>
            <a:srgbClr val="37D2A8"/>
          </a:solidFill>
          <a:ln w="9525">
            <a:noFill/>
            <a:round/>
            <a:headEnd/>
            <a:tailEnd/>
          </a:ln>
          <a:effectLst/>
        </p:spPr>
        <p:txBody>
          <a:bodyPr wrap="square" anchor="ctr"/>
          <a:lstStyle/>
          <a:p>
            <a:pPr algn="l"/>
            <a:r>
              <a:rPr lang="en-US" sz="2000" dirty="0" smtClean="0">
                <a:solidFill>
                  <a:schemeClr val="tx1">
                    <a:lumMod val="50000"/>
                  </a:schemeClr>
                </a:solidFill>
              </a:rPr>
              <a:t>Recommendation:</a:t>
            </a:r>
            <a:r>
              <a:rPr lang="en-US" sz="2000" dirty="0" smtClean="0">
                <a:solidFill>
                  <a:schemeClr val="bg1"/>
                </a:solidFill>
              </a:rPr>
              <a:t> </a:t>
            </a:r>
            <a:r>
              <a:rPr lang="en-US" sz="2000" dirty="0" smtClean="0">
                <a:solidFill>
                  <a:srgbClr val="3F3F3F"/>
                </a:solidFill>
              </a:rPr>
              <a:t>Create a dialog box to prompt for the passphrase  prior to CONNECT statement and do not echo the characters</a:t>
            </a:r>
            <a:r>
              <a:rPr lang="en-US" sz="2000" dirty="0" smtClean="0">
                <a:solidFill>
                  <a:schemeClr val="bg1"/>
                </a:solidFill>
              </a:rPr>
              <a:t> </a:t>
            </a:r>
            <a:endParaRPr lang="en-US" sz="2000" i="0" dirty="0">
              <a:solidFill>
                <a:schemeClr val="bg1"/>
              </a:solidFill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218929" y="3599363"/>
            <a:ext cx="7349193" cy="914400"/>
          </a:xfrm>
          <a:prstGeom prst="roundRect">
            <a:avLst>
              <a:gd name="adj" fmla="val 10880"/>
            </a:avLst>
          </a:prstGeom>
          <a:solidFill>
            <a:srgbClr val="D9D9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/>
            <a:r>
              <a:rPr lang="en-US" sz="2000" b="1" i="0" dirty="0" smtClean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&gt; </a:t>
            </a:r>
            <a:r>
              <a:rPr lang="en-US" sz="2000" b="1" i="0" dirty="0" err="1" smtClean="0">
                <a:solidFill>
                  <a:srgbClr val="005F97"/>
                </a:solidFill>
                <a:latin typeface="Courier New" pitchFamily="49" charset="0"/>
                <a:cs typeface="Courier New" pitchFamily="49" charset="0"/>
              </a:rPr>
              <a:t>proserve</a:t>
            </a:r>
            <a:r>
              <a:rPr lang="en-US" sz="2000" b="1" i="0" dirty="0" smtClean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2000" b="1" i="0" dirty="0" err="1" smtClean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myDB</a:t>
            </a:r>
            <a:r>
              <a:rPr lang="en-US" sz="2000" b="1" i="0" dirty="0" smtClean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 1234 </a:t>
            </a:r>
            <a:r>
              <a:rPr lang="en-US" sz="2000" b="1" i="0" dirty="0" smtClean="0">
                <a:solidFill>
                  <a:srgbClr val="005F97"/>
                </a:solidFill>
                <a:latin typeface="Courier New" pitchFamily="49" charset="0"/>
                <a:cs typeface="Courier New" pitchFamily="49" charset="0"/>
              </a:rPr>
              <a:t>-Passphrase</a:t>
            </a:r>
          </a:p>
          <a:p>
            <a:pPr algn="l"/>
            <a:r>
              <a:rPr lang="en-US" sz="2000" b="1" i="0" dirty="0" smtClean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Please enter the Passphrase for database </a:t>
            </a:r>
            <a:r>
              <a:rPr lang="en-US" sz="2000" b="1" i="0" dirty="0" err="1" smtClean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myDB</a:t>
            </a:r>
            <a:endParaRPr lang="en-US" sz="2000" b="1" i="0" dirty="0">
              <a:solidFill>
                <a:srgbClr val="000000"/>
              </a:solidFill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215684" y="4824919"/>
            <a:ext cx="8792131" cy="580535"/>
          </a:xfrm>
          <a:prstGeom prst="roundRect">
            <a:avLst>
              <a:gd name="adj" fmla="val 10880"/>
            </a:avLst>
          </a:prstGeom>
          <a:solidFill>
            <a:srgbClr val="D9D9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/>
            <a:r>
              <a:rPr lang="en-US" sz="2000" b="1" i="0" dirty="0" smtClean="0">
                <a:solidFill>
                  <a:srgbClr val="005F97"/>
                </a:solidFill>
                <a:latin typeface="Courier New" pitchFamily="49" charset="0"/>
                <a:cs typeface="Courier New" pitchFamily="49" charset="0"/>
              </a:rPr>
              <a:t>CONNECT</a:t>
            </a:r>
            <a:r>
              <a:rPr lang="en-US" sz="2000" b="1" i="0" dirty="0" smtClean="0">
                <a:solidFill>
                  <a:schemeClr val="tx2">
                    <a:lumMod val="50000"/>
                  </a:schemeClr>
                </a:solidFill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2000" b="1" i="0" dirty="0" err="1" smtClean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myDB</a:t>
            </a:r>
            <a:r>
              <a:rPr lang="en-US" sz="2000" b="1" i="0" dirty="0" smtClean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 -1</a:t>
            </a:r>
            <a:r>
              <a:rPr lang="en-US" sz="2000" b="1" i="0" dirty="0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2000" b="1" i="0" dirty="0" smtClean="0">
                <a:solidFill>
                  <a:srgbClr val="005F97"/>
                </a:solidFill>
                <a:latin typeface="Courier New" pitchFamily="49" charset="0"/>
                <a:cs typeface="Courier New" pitchFamily="49" charset="0"/>
              </a:rPr>
              <a:t>-KeyStorePassPhrase </a:t>
            </a:r>
            <a:r>
              <a:rPr lang="en-US" sz="2000" b="1" i="0" dirty="0" smtClean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VALUE(QUOTER(</a:t>
            </a:r>
            <a:r>
              <a:rPr lang="en-US" sz="2000" b="1" i="0" dirty="0" err="1" smtClean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myVar</a:t>
            </a:r>
            <a:r>
              <a:rPr lang="en-US" sz="2000" b="1" i="0" dirty="0" smtClean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))</a:t>
            </a:r>
            <a:endParaRPr lang="en-US" sz="2000" b="1" i="0" dirty="0">
              <a:solidFill>
                <a:srgbClr val="000000"/>
              </a:solidFill>
              <a:latin typeface="Courier New" pitchFamily="49" charset="0"/>
              <a:cs typeface="Courier New" pitchFamily="49" charset="0"/>
            </a:endParaRPr>
          </a:p>
        </p:txBody>
      </p:sp>
    </p:spTree>
  </p:cSld>
  <p:clrMapOvr>
    <a:masterClrMapping/>
  </p:clrMapOvr>
  <p:transition xmlns:p14="http://schemas.microsoft.com/office/powerpoint/2010/main">
    <p:wipe dir="r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AutoShape 10"/>
          <p:cNvSpPr>
            <a:spLocks noChangeArrowheads="1"/>
          </p:cNvSpPr>
          <p:nvPr/>
        </p:nvSpPr>
        <p:spPr bwMode="auto">
          <a:xfrm>
            <a:off x="322734" y="1235413"/>
            <a:ext cx="8031557" cy="2071991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chemeClr val="hlink"/>
              </a:gs>
              <a:gs pos="100000">
                <a:srgbClr val="FFCB99"/>
              </a:gs>
            </a:gsLst>
            <a:lin ang="5400000" scaled="1"/>
          </a:gradFill>
          <a:ln w="9525">
            <a:noFill/>
            <a:round/>
            <a:headEnd/>
            <a:tailEnd/>
          </a:ln>
          <a:effectLst/>
        </p:spPr>
        <p:txBody>
          <a:bodyPr wrap="square" anchor="ctr"/>
          <a:lstStyle/>
          <a:p>
            <a:endParaRPr lang="en-US" i="0" dirty="0">
              <a:solidFill>
                <a:srgbClr val="000000"/>
              </a:solidFill>
            </a:endParaRPr>
          </a:p>
        </p:txBody>
      </p:sp>
      <p:sp>
        <p:nvSpPr>
          <p:cNvPr id="6" name="AutoShape 14"/>
          <p:cNvSpPr>
            <a:spLocks noChangeArrowheads="1"/>
          </p:cNvSpPr>
          <p:nvPr/>
        </p:nvSpPr>
        <p:spPr bwMode="auto">
          <a:xfrm>
            <a:off x="322735" y="3540868"/>
            <a:ext cx="8011743" cy="2626467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FFD24F"/>
              </a:gs>
              <a:gs pos="100000">
                <a:srgbClr val="FFEDB9"/>
              </a:gs>
            </a:gsLst>
            <a:lin ang="5400000" scaled="1"/>
          </a:gradFill>
          <a:ln w="9525">
            <a:noFill/>
            <a:round/>
            <a:headEnd/>
            <a:tailEnd/>
          </a:ln>
          <a:effectLst/>
        </p:spPr>
        <p:txBody>
          <a:bodyPr wrap="square" anchor="ctr"/>
          <a:lstStyle/>
          <a:p>
            <a:endParaRPr lang="en-US" i="0" dirty="0">
              <a:solidFill>
                <a:srgbClr val="000000"/>
              </a:solidFill>
            </a:endParaRPr>
          </a:p>
        </p:txBody>
      </p:sp>
      <p:sp>
        <p:nvSpPr>
          <p:cNvPr id="7" name="AutoShape 12"/>
          <p:cNvSpPr>
            <a:spLocks noChangeArrowheads="1"/>
          </p:cNvSpPr>
          <p:nvPr/>
        </p:nvSpPr>
        <p:spPr bwMode="auto">
          <a:xfrm>
            <a:off x="836579" y="4513296"/>
            <a:ext cx="7140101" cy="1401121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A7D101"/>
              </a:gs>
              <a:gs pos="100000">
                <a:srgbClr val="DCED99"/>
              </a:gs>
            </a:gsLst>
            <a:lin ang="5400000" scaled="1"/>
          </a:gradFill>
          <a:ln w="9525">
            <a:noFill/>
            <a:round/>
            <a:headEnd/>
            <a:tailEnd/>
          </a:ln>
          <a:effectLst/>
        </p:spPr>
        <p:txBody>
          <a:bodyPr wrap="square" anchor="ctr"/>
          <a:lstStyle/>
          <a:p>
            <a:endParaRPr lang="en-US" i="0" dirty="0">
              <a:solidFill>
                <a:srgbClr val="000000"/>
              </a:solidFill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301350" y="271374"/>
            <a:ext cx="7330650" cy="438582"/>
          </a:xfrm>
        </p:spPr>
        <p:txBody>
          <a:bodyPr/>
          <a:lstStyle/>
          <a:p>
            <a:r>
              <a:rPr lang="en-US" dirty="0" smtClean="0"/>
              <a:t>More on Database Connections</a:t>
            </a:r>
            <a:endParaRPr lang="en-US" dirty="0"/>
          </a:p>
        </p:txBody>
      </p:sp>
      <p:sp>
        <p:nvSpPr>
          <p:cNvPr id="114691" name="Content Placeholder 2"/>
          <p:cNvSpPr>
            <a:spLocks noGrp="1"/>
          </p:cNvSpPr>
          <p:nvPr>
            <p:ph idx="1"/>
          </p:nvPr>
        </p:nvSpPr>
        <p:spPr>
          <a:xfrm>
            <a:off x="403225" y="1335088"/>
            <a:ext cx="7923652" cy="4832248"/>
          </a:xfrm>
        </p:spPr>
        <p:txBody>
          <a:bodyPr/>
          <a:lstStyle/>
          <a:p>
            <a:r>
              <a:rPr lang="en-US" dirty="0" smtClean="0">
                <a:solidFill>
                  <a:srgbClr val="000000"/>
                </a:solidFill>
              </a:rPr>
              <a:t>No passphrase is needed when </a:t>
            </a:r>
            <a:r>
              <a:rPr lang="en-US" dirty="0">
                <a:solidFill>
                  <a:srgbClr val="000000"/>
                </a:solidFill>
              </a:rPr>
              <a:t>c</a:t>
            </a:r>
            <a:r>
              <a:rPr lang="en-US" dirty="0" smtClean="0">
                <a:solidFill>
                  <a:srgbClr val="000000"/>
                </a:solidFill>
              </a:rPr>
              <a:t>onnecting to a database server using a </a:t>
            </a:r>
            <a:r>
              <a:rPr lang="en-US" dirty="0" smtClean="0">
                <a:solidFill>
                  <a:srgbClr val="005F97"/>
                </a:solidFill>
              </a:rPr>
              <a:t>client-server</a:t>
            </a:r>
            <a:r>
              <a:rPr lang="en-US" dirty="0" smtClean="0">
                <a:solidFill>
                  <a:srgbClr val="000000"/>
                </a:solidFill>
              </a:rPr>
              <a:t> or </a:t>
            </a:r>
            <a:r>
              <a:rPr lang="en-US" dirty="0" smtClean="0">
                <a:solidFill>
                  <a:srgbClr val="005F97"/>
                </a:solidFill>
              </a:rPr>
              <a:t>self-service</a:t>
            </a:r>
            <a:r>
              <a:rPr lang="en-US" dirty="0" smtClean="0">
                <a:solidFill>
                  <a:srgbClr val="000000"/>
                </a:solidFill>
              </a:rPr>
              <a:t> </a:t>
            </a:r>
            <a:r>
              <a:rPr lang="en-US" dirty="0" smtClean="0">
                <a:solidFill>
                  <a:srgbClr val="005F97"/>
                </a:solidFill>
              </a:rPr>
              <a:t>client</a:t>
            </a:r>
            <a:r>
              <a:rPr lang="en-US" dirty="0" smtClean="0">
                <a:solidFill>
                  <a:srgbClr val="000000"/>
                </a:solidFill>
              </a:rPr>
              <a:t> if the server is already started</a:t>
            </a:r>
          </a:p>
          <a:p>
            <a:pPr lvl="1"/>
            <a:r>
              <a:rPr lang="en-US" dirty="0" smtClean="0">
                <a:solidFill>
                  <a:srgbClr val="000000"/>
                </a:solidFill>
              </a:rPr>
              <a:t>Virtual encryption keys are securely pre-loaded and available to decrypt and encrypt data in the database</a:t>
            </a:r>
          </a:p>
          <a:p>
            <a:pPr lvl="1"/>
            <a:endParaRPr lang="en-US" dirty="0" smtClean="0"/>
          </a:p>
          <a:p>
            <a:pPr lvl="1">
              <a:buNone/>
            </a:pPr>
            <a:endParaRPr lang="en-US" sz="900" dirty="0" smtClean="0"/>
          </a:p>
          <a:p>
            <a:r>
              <a:rPr lang="en-US" dirty="0" smtClean="0">
                <a:solidFill>
                  <a:srgbClr val="000000"/>
                </a:solidFill>
              </a:rPr>
              <a:t>For </a:t>
            </a:r>
            <a:r>
              <a:rPr lang="en-US" i="1" dirty="0" smtClean="0">
                <a:solidFill>
                  <a:srgbClr val="000000"/>
                </a:solidFill>
              </a:rPr>
              <a:t>manual mode</a:t>
            </a:r>
            <a:r>
              <a:rPr lang="en-US" dirty="0" smtClean="0">
                <a:solidFill>
                  <a:srgbClr val="000000"/>
                </a:solidFill>
              </a:rPr>
              <a:t> a database </a:t>
            </a:r>
            <a:r>
              <a:rPr lang="en-US" dirty="0">
                <a:solidFill>
                  <a:srgbClr val="000000"/>
                </a:solidFill>
              </a:rPr>
              <a:t>server </a:t>
            </a:r>
            <a:r>
              <a:rPr lang="en-US" dirty="0">
                <a:solidFill>
                  <a:srgbClr val="C00000"/>
                </a:solidFill>
              </a:rPr>
              <a:t>cannot</a:t>
            </a:r>
            <a:r>
              <a:rPr lang="en-US" dirty="0"/>
              <a:t> </a:t>
            </a:r>
            <a:r>
              <a:rPr lang="en-US" dirty="0">
                <a:solidFill>
                  <a:srgbClr val="000000"/>
                </a:solidFill>
              </a:rPr>
              <a:t>be started using </a:t>
            </a:r>
            <a:r>
              <a:rPr lang="en-US" dirty="0">
                <a:solidFill>
                  <a:srgbClr val="005F97"/>
                </a:solidFill>
              </a:rPr>
              <a:t>OpenEdge Explorer </a:t>
            </a:r>
            <a:r>
              <a:rPr lang="en-US" dirty="0">
                <a:solidFill>
                  <a:srgbClr val="000000"/>
                </a:solidFill>
              </a:rPr>
              <a:t>or </a:t>
            </a:r>
            <a:r>
              <a:rPr lang="en-US" dirty="0">
                <a:solidFill>
                  <a:srgbClr val="005F97"/>
                </a:solidFill>
              </a:rPr>
              <a:t>Progress Explorer</a:t>
            </a:r>
          </a:p>
          <a:p>
            <a:pPr lvl="1">
              <a:spcBef>
                <a:spcPts val="300"/>
              </a:spcBef>
            </a:pPr>
            <a:r>
              <a:rPr lang="en-US" dirty="0">
                <a:solidFill>
                  <a:srgbClr val="000000"/>
                </a:solidFill>
              </a:rPr>
              <a:t>It can be added as a </a:t>
            </a:r>
            <a:r>
              <a:rPr lang="en-US" dirty="0">
                <a:solidFill>
                  <a:srgbClr val="005F97"/>
                </a:solidFill>
              </a:rPr>
              <a:t>scripted database</a:t>
            </a:r>
          </a:p>
          <a:p>
            <a:pPr lvl="2"/>
            <a:r>
              <a:rPr lang="en-US" dirty="0" smtClean="0">
                <a:solidFill>
                  <a:srgbClr val="005F97"/>
                </a:solidFill>
              </a:rPr>
              <a:t>OpenEdge Explorer </a:t>
            </a:r>
            <a:r>
              <a:rPr lang="en-US" dirty="0" smtClean="0">
                <a:solidFill>
                  <a:srgbClr val="000000"/>
                </a:solidFill>
              </a:rPr>
              <a:t>supports viewing the log file</a:t>
            </a:r>
          </a:p>
          <a:p>
            <a:pPr lvl="2"/>
            <a:r>
              <a:rPr lang="en-US" dirty="0" smtClean="0">
                <a:solidFill>
                  <a:srgbClr val="005F97"/>
                </a:solidFill>
              </a:rPr>
              <a:t>OpenEdge Management </a:t>
            </a:r>
            <a:r>
              <a:rPr lang="en-US" dirty="0" smtClean="0">
                <a:solidFill>
                  <a:srgbClr val="000000"/>
                </a:solidFill>
              </a:rPr>
              <a:t>supports alerts, monitoring the database and log file</a:t>
            </a:r>
          </a:p>
        </p:txBody>
      </p:sp>
    </p:spTree>
  </p:cSld>
  <p:clrMapOvr>
    <a:masterClrMapping/>
  </p:clrMapOvr>
  <p:transition xmlns:p14="http://schemas.microsoft.com/office/powerpoint/2010/main">
    <p:wipe dir="r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AutoShape 6"/>
          <p:cNvSpPr>
            <a:spLocks noChangeArrowheads="1"/>
          </p:cNvSpPr>
          <p:nvPr/>
        </p:nvSpPr>
        <p:spPr bwMode="auto">
          <a:xfrm>
            <a:off x="327501" y="2467609"/>
            <a:ext cx="8326876" cy="1260069"/>
          </a:xfrm>
          <a:prstGeom prst="roundRect">
            <a:avLst>
              <a:gd name="adj" fmla="val 16667"/>
            </a:avLst>
          </a:prstGeom>
          <a:solidFill>
            <a:srgbClr val="797CA9"/>
          </a:solidFill>
          <a:ln w="9525">
            <a:noFill/>
            <a:round/>
            <a:headEnd/>
            <a:tailEnd/>
          </a:ln>
          <a:effectLst/>
        </p:spPr>
        <p:txBody>
          <a:bodyPr wrap="square" anchor="ctr"/>
          <a:lstStyle/>
          <a:p>
            <a:endParaRPr lang="en-US" i="0" dirty="0">
              <a:solidFill>
                <a:schemeClr val="bg1"/>
              </a:solidFill>
            </a:endParaRPr>
          </a:p>
        </p:txBody>
      </p:sp>
      <p:sp>
        <p:nvSpPr>
          <p:cNvPr id="7" name="AutoShape 6"/>
          <p:cNvSpPr>
            <a:spLocks noChangeArrowheads="1"/>
          </p:cNvSpPr>
          <p:nvPr/>
        </p:nvSpPr>
        <p:spPr bwMode="auto">
          <a:xfrm>
            <a:off x="330741" y="3910519"/>
            <a:ext cx="8326876" cy="1260069"/>
          </a:xfrm>
          <a:prstGeom prst="roundRect">
            <a:avLst>
              <a:gd name="adj" fmla="val 16667"/>
            </a:avLst>
          </a:prstGeom>
          <a:solidFill>
            <a:srgbClr val="797CA9"/>
          </a:solidFill>
          <a:ln w="9525">
            <a:noFill/>
            <a:round/>
            <a:headEnd/>
            <a:tailEnd/>
          </a:ln>
          <a:effectLst/>
        </p:spPr>
        <p:txBody>
          <a:bodyPr wrap="square" anchor="ctr"/>
          <a:lstStyle/>
          <a:p>
            <a:endParaRPr lang="en-US" i="0" dirty="0">
              <a:solidFill>
                <a:schemeClr val="bg1"/>
              </a:solidFill>
            </a:endParaRPr>
          </a:p>
        </p:txBody>
      </p:sp>
      <p:sp>
        <p:nvSpPr>
          <p:cNvPr id="5" name="AutoShape 5"/>
          <p:cNvSpPr>
            <a:spLocks noChangeArrowheads="1"/>
          </p:cNvSpPr>
          <p:nvPr/>
        </p:nvSpPr>
        <p:spPr bwMode="auto">
          <a:xfrm>
            <a:off x="283824" y="1322962"/>
            <a:ext cx="8334881" cy="875489"/>
          </a:xfrm>
          <a:prstGeom prst="roundRect">
            <a:avLst>
              <a:gd name="adj" fmla="val 16667"/>
            </a:avLst>
          </a:prstGeom>
          <a:solidFill>
            <a:srgbClr val="FF7C00"/>
          </a:solidFill>
          <a:ln w="9525">
            <a:noFill/>
            <a:round/>
            <a:headEnd/>
            <a:tailEnd/>
          </a:ln>
          <a:effectLst/>
        </p:spPr>
        <p:txBody>
          <a:bodyPr wrap="square" anchor="ctr"/>
          <a:lstStyle/>
          <a:p>
            <a:endParaRPr lang="en-US" i="0" dirty="0">
              <a:solidFill>
                <a:schemeClr val="bg1"/>
              </a:solidFill>
            </a:endParaRPr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Temporary Files</a:t>
            </a:r>
            <a:endParaRPr lang="en-US" dirty="0"/>
          </a:p>
        </p:txBody>
      </p:sp>
      <p:sp>
        <p:nvSpPr>
          <p:cNvPr id="120835" name="Content Placeholder 2"/>
          <p:cNvSpPr>
            <a:spLocks noGrp="1"/>
          </p:cNvSpPr>
          <p:nvPr>
            <p:ph idx="1"/>
          </p:nvPr>
        </p:nvSpPr>
        <p:spPr>
          <a:xfrm>
            <a:off x="435980" y="1339407"/>
            <a:ext cx="8293100" cy="4361002"/>
          </a:xfrm>
        </p:spPr>
        <p:txBody>
          <a:bodyPr/>
          <a:lstStyle/>
          <a:p>
            <a:pPr>
              <a:buNone/>
              <a:defRPr/>
            </a:pPr>
            <a:r>
              <a:rPr lang="en-US" sz="2400" dirty="0" smtClean="0">
                <a:solidFill>
                  <a:srgbClr val="000000"/>
                </a:solidFill>
              </a:rPr>
              <a:t>Both ABL and OpenEdge SQL clients create temporary storage files when accessing databases</a:t>
            </a:r>
          </a:p>
          <a:p>
            <a:pPr>
              <a:buNone/>
              <a:defRPr/>
            </a:pPr>
            <a:endParaRPr lang="en-US" sz="1600" dirty="0" smtClean="0">
              <a:solidFill>
                <a:schemeClr val="tx1"/>
              </a:solidFill>
            </a:endParaRPr>
          </a:p>
          <a:p>
            <a:pPr>
              <a:buNone/>
              <a:defRPr/>
            </a:pPr>
            <a:r>
              <a:rPr lang="en-US" dirty="0" smtClean="0">
                <a:solidFill>
                  <a:schemeClr val="bg1"/>
                </a:solidFill>
              </a:rPr>
              <a:t>-</a:t>
            </a:r>
            <a:r>
              <a:rPr lang="en-US" dirty="0">
                <a:solidFill>
                  <a:schemeClr val="bg1"/>
                </a:solidFill>
              </a:rPr>
              <a:t>t</a:t>
            </a:r>
            <a:r>
              <a:rPr lang="en-US" dirty="0">
                <a:solidFill>
                  <a:srgbClr val="000000"/>
                </a:solidFill>
              </a:rPr>
              <a:t> startup </a:t>
            </a:r>
            <a:r>
              <a:rPr lang="en-US" dirty="0" smtClean="0">
                <a:solidFill>
                  <a:srgbClr val="000000"/>
                </a:solidFill>
              </a:rPr>
              <a:t>parameter </a:t>
            </a:r>
            <a:r>
              <a:rPr lang="en-US" dirty="0">
                <a:solidFill>
                  <a:srgbClr val="000000"/>
                </a:solidFill>
              </a:rPr>
              <a:t>(save temp </a:t>
            </a:r>
            <a:r>
              <a:rPr lang="en-US" dirty="0" smtClean="0">
                <a:solidFill>
                  <a:srgbClr val="000000"/>
                </a:solidFill>
              </a:rPr>
              <a:t>files)</a:t>
            </a:r>
            <a:endParaRPr lang="en-US" dirty="0">
              <a:solidFill>
                <a:srgbClr val="000000"/>
              </a:solidFill>
            </a:endParaRPr>
          </a:p>
          <a:p>
            <a:pPr lvl="1">
              <a:defRPr/>
            </a:pPr>
            <a:r>
              <a:rPr lang="en-US" dirty="0">
                <a:solidFill>
                  <a:srgbClr val="000000"/>
                </a:solidFill>
              </a:rPr>
              <a:t>You </a:t>
            </a:r>
            <a:r>
              <a:rPr lang="en-US" dirty="0">
                <a:solidFill>
                  <a:srgbClr val="FFD24F"/>
                </a:solidFill>
              </a:rPr>
              <a:t>cannot</a:t>
            </a:r>
            <a:r>
              <a:rPr lang="en-US" dirty="0">
                <a:solidFill>
                  <a:srgbClr val="000000"/>
                </a:solidFill>
              </a:rPr>
              <a:t> connect </a:t>
            </a:r>
            <a:r>
              <a:rPr lang="en-US" dirty="0" smtClean="0">
                <a:solidFill>
                  <a:srgbClr val="000000"/>
                </a:solidFill>
              </a:rPr>
              <a:t>when </a:t>
            </a:r>
            <a:r>
              <a:rPr lang="en-US" dirty="0">
                <a:solidFill>
                  <a:srgbClr val="000000"/>
                </a:solidFill>
              </a:rPr>
              <a:t>an ABL client uses the -</a:t>
            </a:r>
            <a:r>
              <a:rPr lang="en-US" dirty="0" smtClean="0">
                <a:solidFill>
                  <a:srgbClr val="000000"/>
                </a:solidFill>
              </a:rPr>
              <a:t>t parameter </a:t>
            </a:r>
            <a:endParaRPr lang="en-US" dirty="0">
              <a:solidFill>
                <a:srgbClr val="000000"/>
              </a:solidFill>
            </a:endParaRPr>
          </a:p>
          <a:p>
            <a:pPr lvl="1">
              <a:defRPr/>
            </a:pPr>
            <a:r>
              <a:rPr lang="en-US" dirty="0">
                <a:solidFill>
                  <a:srgbClr val="000000"/>
                </a:solidFill>
              </a:rPr>
              <a:t>U</a:t>
            </a:r>
            <a:r>
              <a:rPr lang="en-US" dirty="0" smtClean="0">
                <a:solidFill>
                  <a:srgbClr val="000000"/>
                </a:solidFill>
              </a:rPr>
              <a:t>sing </a:t>
            </a:r>
            <a:r>
              <a:rPr lang="en-US" dirty="0">
                <a:solidFill>
                  <a:srgbClr val="000000"/>
                </a:solidFill>
              </a:rPr>
              <a:t>OpenEdge SQL </a:t>
            </a:r>
            <a:r>
              <a:rPr lang="en-US" dirty="0" smtClean="0">
                <a:solidFill>
                  <a:srgbClr val="000000"/>
                </a:solidFill>
              </a:rPr>
              <a:t>client the </a:t>
            </a:r>
            <a:r>
              <a:rPr lang="en-US" dirty="0">
                <a:solidFill>
                  <a:srgbClr val="000000"/>
                </a:solidFill>
              </a:rPr>
              <a:t>-t startup parameter is </a:t>
            </a:r>
            <a:r>
              <a:rPr lang="en-US" dirty="0" smtClean="0">
                <a:solidFill>
                  <a:srgbClr val="FFD24F"/>
                </a:solidFill>
              </a:rPr>
              <a:t>ignored</a:t>
            </a:r>
          </a:p>
          <a:p>
            <a:pPr>
              <a:defRPr/>
            </a:pPr>
            <a:endParaRPr lang="en-US" sz="1600" dirty="0" smtClean="0">
              <a:solidFill>
                <a:schemeClr val="tx1"/>
              </a:solidFill>
            </a:endParaRPr>
          </a:p>
          <a:p>
            <a:pPr>
              <a:buNone/>
              <a:defRPr/>
            </a:pPr>
            <a:r>
              <a:rPr lang="en-US" dirty="0" smtClean="0">
                <a:solidFill>
                  <a:srgbClr val="000000"/>
                </a:solidFill>
              </a:rPr>
              <a:t>In a TDE database temporary files:</a:t>
            </a:r>
            <a:endParaRPr lang="en-US" dirty="0">
              <a:solidFill>
                <a:srgbClr val="000000"/>
              </a:solidFill>
            </a:endParaRPr>
          </a:p>
          <a:p>
            <a:pPr lvl="1">
              <a:defRPr/>
            </a:pPr>
            <a:r>
              <a:rPr lang="en-US" dirty="0">
                <a:solidFill>
                  <a:srgbClr val="000000"/>
                </a:solidFill>
              </a:rPr>
              <a:t>Are hidden and </a:t>
            </a:r>
            <a:r>
              <a:rPr lang="en-US" dirty="0" smtClean="0">
                <a:solidFill>
                  <a:srgbClr val="000000"/>
                </a:solidFill>
              </a:rPr>
              <a:t>readable (not encrypted and may be read) </a:t>
            </a:r>
            <a:endParaRPr lang="en-US" dirty="0">
              <a:solidFill>
                <a:srgbClr val="000000"/>
              </a:solidFill>
            </a:endParaRPr>
          </a:p>
          <a:p>
            <a:pPr lvl="1">
              <a:defRPr/>
            </a:pPr>
            <a:r>
              <a:rPr lang="en-US" dirty="0">
                <a:solidFill>
                  <a:srgbClr val="000000"/>
                </a:solidFill>
              </a:rPr>
              <a:t>Are </a:t>
            </a:r>
            <a:r>
              <a:rPr lang="en-US" dirty="0">
                <a:solidFill>
                  <a:srgbClr val="FFD24F"/>
                </a:solidFill>
              </a:rPr>
              <a:t>forcibly removed </a:t>
            </a:r>
            <a:r>
              <a:rPr lang="en-US" dirty="0">
                <a:solidFill>
                  <a:srgbClr val="000000"/>
                </a:solidFill>
              </a:rPr>
              <a:t>when a 10.2B client process ends</a:t>
            </a:r>
            <a:endParaRPr lang="en-US" sz="2400" dirty="0" smtClean="0">
              <a:solidFill>
                <a:srgbClr val="000000"/>
              </a:solidFill>
            </a:endParaRPr>
          </a:p>
        </p:txBody>
      </p:sp>
      <p:sp>
        <p:nvSpPr>
          <p:cNvPr id="4" name="AutoShape 10"/>
          <p:cNvSpPr>
            <a:spLocks noChangeArrowheads="1"/>
          </p:cNvSpPr>
          <p:nvPr/>
        </p:nvSpPr>
        <p:spPr bwMode="auto">
          <a:xfrm>
            <a:off x="337440" y="5316709"/>
            <a:ext cx="7327956" cy="1004341"/>
          </a:xfrm>
          <a:prstGeom prst="roundRect">
            <a:avLst>
              <a:gd name="adj" fmla="val 16667"/>
            </a:avLst>
          </a:prstGeom>
          <a:solidFill>
            <a:srgbClr val="A21636"/>
          </a:solidFill>
          <a:ln w="9525">
            <a:noFill/>
            <a:round/>
            <a:headEnd/>
            <a:tailEnd/>
          </a:ln>
          <a:effectLst/>
        </p:spPr>
        <p:txBody>
          <a:bodyPr wrap="square" anchor="ctr"/>
          <a:lstStyle/>
          <a:p>
            <a:pPr algn="l"/>
            <a:r>
              <a:rPr lang="en-US" sz="2000" i="0" dirty="0" smtClean="0">
                <a:solidFill>
                  <a:schemeClr val="bg1"/>
                </a:solidFill>
              </a:rPr>
              <a:t>When working with TDE update all clients to 10.2B. </a:t>
            </a:r>
            <a:br>
              <a:rPr lang="en-US" sz="2000" i="0" dirty="0" smtClean="0">
                <a:solidFill>
                  <a:schemeClr val="bg1"/>
                </a:solidFill>
              </a:rPr>
            </a:br>
            <a:r>
              <a:rPr lang="en-US" sz="2000" i="0" dirty="0" smtClean="0">
                <a:solidFill>
                  <a:schemeClr val="bg1"/>
                </a:solidFill>
              </a:rPr>
              <a:t>Clients prior to 10.2B are security risk since they do not assure that temporary files are removed  </a:t>
            </a:r>
            <a:endParaRPr lang="en-US" sz="2000" i="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 xmlns:p14="http://schemas.microsoft.com/office/powerpoint/2010/main">
    <p:wipe dir="r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Deploying TDE Enabled Databases</a:t>
            </a:r>
            <a:endParaRPr lang="en-US" dirty="0"/>
          </a:p>
        </p:txBody>
      </p:sp>
      <p:sp>
        <p:nvSpPr>
          <p:cNvPr id="5" name="Rounded Rectangle 4"/>
          <p:cNvSpPr/>
          <p:nvPr/>
        </p:nvSpPr>
        <p:spPr>
          <a:xfrm>
            <a:off x="1394296" y="1270662"/>
            <a:ext cx="731837" cy="914400"/>
          </a:xfrm>
          <a:prstGeom prst="roundRect">
            <a:avLst>
              <a:gd name="adj" fmla="val 10880"/>
            </a:avLst>
          </a:prstGeom>
          <a:gradFill>
            <a:gsLst>
              <a:gs pos="0">
                <a:srgbClr val="7DE2C6"/>
              </a:gs>
              <a:gs pos="100000">
                <a:srgbClr val="37D2A8"/>
              </a:gs>
            </a:gsLst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/>
            <a:r>
              <a:rPr lang="en-US" i="0" dirty="0">
                <a:solidFill>
                  <a:srgbClr val="FFFFFF"/>
                </a:solidFill>
                <a:latin typeface="Arial" charset="0"/>
                <a:ea typeface="ＭＳ Ｐゴシック" charset="-128"/>
              </a:rPr>
              <a:t>1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2165821" y="1270662"/>
            <a:ext cx="5435600" cy="914400"/>
          </a:xfrm>
          <a:prstGeom prst="roundRect">
            <a:avLst>
              <a:gd name="adj" fmla="val 10880"/>
            </a:avLst>
          </a:prstGeom>
          <a:solidFill>
            <a:srgbClr val="D9D9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r>
              <a:rPr lang="en-US" sz="2000" dirty="0" smtClean="0">
                <a:solidFill>
                  <a:srgbClr val="000000"/>
                </a:solidFill>
              </a:rPr>
              <a:t>Dump the schema and the data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2165821" y="2216812"/>
            <a:ext cx="5435600" cy="914400"/>
          </a:xfrm>
          <a:prstGeom prst="roundRect">
            <a:avLst>
              <a:gd name="adj" fmla="val 10880"/>
            </a:avLst>
          </a:prstGeom>
          <a:solidFill>
            <a:srgbClr val="D9D9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r>
              <a:rPr lang="en-US" sz="2000" dirty="0" smtClean="0">
                <a:solidFill>
                  <a:srgbClr val="000000"/>
                </a:solidFill>
              </a:rPr>
              <a:t>Create new empty db and load the schema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165821" y="3174074"/>
            <a:ext cx="5435600" cy="914400"/>
          </a:xfrm>
          <a:prstGeom prst="roundRect">
            <a:avLst>
              <a:gd name="adj" fmla="val 10880"/>
            </a:avLst>
          </a:prstGeom>
          <a:solidFill>
            <a:srgbClr val="D9D9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90488" defTabSz="457200"/>
            <a:r>
              <a:rPr lang="en-US" sz="2000" dirty="0" smtClean="0">
                <a:solidFill>
                  <a:srgbClr val="000000"/>
                </a:solidFill>
              </a:rPr>
              <a:t>Enable Transparent Data Encryption</a:t>
            </a:r>
            <a:endParaRPr lang="en-US" sz="2000" i="0" dirty="0">
              <a:solidFill>
                <a:srgbClr val="000000"/>
              </a:solidFill>
              <a:latin typeface="Arial" charset="0"/>
              <a:ea typeface="ＭＳ Ｐゴシック" charset="-128"/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2165821" y="4124987"/>
            <a:ext cx="5435600" cy="914400"/>
          </a:xfrm>
          <a:prstGeom prst="roundRect">
            <a:avLst>
              <a:gd name="adj" fmla="val 10880"/>
            </a:avLst>
          </a:prstGeom>
          <a:solidFill>
            <a:srgbClr val="D9D9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spcBef>
                <a:spcPts val="0"/>
              </a:spcBef>
            </a:pPr>
            <a:r>
              <a:rPr lang="en-US" sz="2000" dirty="0" smtClean="0">
                <a:solidFill>
                  <a:srgbClr val="000000"/>
                </a:solidFill>
              </a:rPr>
              <a:t>Configure policies</a:t>
            </a:r>
          </a:p>
          <a:p>
            <a:pPr>
              <a:spcBef>
                <a:spcPts val="0"/>
              </a:spcBef>
            </a:pPr>
            <a:r>
              <a:rPr lang="en-US" sz="2000" dirty="0" smtClean="0">
                <a:solidFill>
                  <a:srgbClr val="000000"/>
                </a:solidFill>
              </a:rPr>
              <a:t>(load policies on site)</a:t>
            </a:r>
          </a:p>
        </p:txBody>
      </p:sp>
      <p:sp>
        <p:nvSpPr>
          <p:cNvPr id="10" name="Rounded Rectangle 7"/>
          <p:cNvSpPr/>
          <p:nvPr/>
        </p:nvSpPr>
        <p:spPr>
          <a:xfrm>
            <a:off x="1394296" y="2216812"/>
            <a:ext cx="731837" cy="914400"/>
          </a:xfrm>
          <a:prstGeom prst="roundRect">
            <a:avLst>
              <a:gd name="adj" fmla="val 10880"/>
            </a:avLst>
          </a:prstGeom>
          <a:gradFill>
            <a:gsLst>
              <a:gs pos="0">
                <a:srgbClr val="7DE2C6"/>
              </a:gs>
              <a:gs pos="100000">
                <a:srgbClr val="37D2A8"/>
              </a:gs>
            </a:gsLst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/>
            <a:r>
              <a:rPr lang="en-US" i="0" dirty="0">
                <a:solidFill>
                  <a:srgbClr val="FFFFFF"/>
                </a:solidFill>
                <a:latin typeface="Arial" charset="0"/>
                <a:ea typeface="ＭＳ Ｐゴシック" charset="-128"/>
              </a:rPr>
              <a:t>2</a:t>
            </a:r>
          </a:p>
        </p:txBody>
      </p:sp>
      <p:sp>
        <p:nvSpPr>
          <p:cNvPr id="11" name="Rounded Rectangle 7"/>
          <p:cNvSpPr/>
          <p:nvPr/>
        </p:nvSpPr>
        <p:spPr>
          <a:xfrm>
            <a:off x="1394296" y="3174074"/>
            <a:ext cx="731837" cy="914400"/>
          </a:xfrm>
          <a:prstGeom prst="roundRect">
            <a:avLst>
              <a:gd name="adj" fmla="val 10880"/>
            </a:avLst>
          </a:prstGeom>
          <a:gradFill>
            <a:gsLst>
              <a:gs pos="0">
                <a:srgbClr val="7DE2C6"/>
              </a:gs>
              <a:gs pos="100000">
                <a:srgbClr val="37D2A8"/>
              </a:gs>
            </a:gsLst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/>
            <a:r>
              <a:rPr lang="en-US" i="0" dirty="0">
                <a:solidFill>
                  <a:srgbClr val="FFFFFF"/>
                </a:solidFill>
                <a:latin typeface="Arial" charset="0"/>
                <a:ea typeface="ＭＳ Ｐゴシック" charset="-128"/>
              </a:rPr>
              <a:t>3</a:t>
            </a:r>
          </a:p>
        </p:txBody>
      </p:sp>
      <p:sp>
        <p:nvSpPr>
          <p:cNvPr id="12" name="Rounded Rectangle 7"/>
          <p:cNvSpPr/>
          <p:nvPr/>
        </p:nvSpPr>
        <p:spPr>
          <a:xfrm>
            <a:off x="1394296" y="4124987"/>
            <a:ext cx="731837" cy="914400"/>
          </a:xfrm>
          <a:prstGeom prst="roundRect">
            <a:avLst>
              <a:gd name="adj" fmla="val 10880"/>
            </a:avLst>
          </a:prstGeom>
          <a:gradFill>
            <a:gsLst>
              <a:gs pos="0">
                <a:srgbClr val="7DE2C6"/>
              </a:gs>
              <a:gs pos="100000">
                <a:srgbClr val="37D2A8"/>
              </a:gs>
            </a:gsLst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/>
            <a:r>
              <a:rPr lang="en-US" i="0" dirty="0">
                <a:solidFill>
                  <a:srgbClr val="FFFFFF"/>
                </a:solidFill>
                <a:latin typeface="Arial" charset="0"/>
                <a:ea typeface="ＭＳ Ｐゴシック" charset="-128"/>
              </a:rPr>
              <a:t>4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2164458" y="5077966"/>
            <a:ext cx="5435600" cy="914400"/>
          </a:xfrm>
          <a:prstGeom prst="roundRect">
            <a:avLst>
              <a:gd name="adj" fmla="val 10880"/>
            </a:avLst>
          </a:prstGeom>
          <a:solidFill>
            <a:srgbClr val="D9D9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r>
              <a:rPr lang="en-US" sz="2000" dirty="0" smtClean="0">
                <a:solidFill>
                  <a:srgbClr val="000000"/>
                </a:solidFill>
              </a:rPr>
              <a:t>Load the data</a:t>
            </a:r>
            <a:endParaRPr lang="en-US" sz="2000" dirty="0">
              <a:solidFill>
                <a:srgbClr val="000000"/>
              </a:solidFill>
            </a:endParaRPr>
          </a:p>
        </p:txBody>
      </p:sp>
      <p:sp>
        <p:nvSpPr>
          <p:cNvPr id="14" name="Rounded Rectangle 7"/>
          <p:cNvSpPr/>
          <p:nvPr/>
        </p:nvSpPr>
        <p:spPr>
          <a:xfrm>
            <a:off x="1395763" y="5077966"/>
            <a:ext cx="731837" cy="914400"/>
          </a:xfrm>
          <a:prstGeom prst="roundRect">
            <a:avLst>
              <a:gd name="adj" fmla="val 10880"/>
            </a:avLst>
          </a:prstGeom>
          <a:gradFill>
            <a:gsLst>
              <a:gs pos="0">
                <a:srgbClr val="7DE2C6"/>
              </a:gs>
              <a:gs pos="100000">
                <a:srgbClr val="37D2A8"/>
              </a:gs>
            </a:gsLst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/>
            <a:r>
              <a:rPr lang="en-US" i="0" dirty="0" smtClean="0">
                <a:solidFill>
                  <a:srgbClr val="FFFFFF"/>
                </a:solidFill>
                <a:latin typeface="Arial" charset="0"/>
                <a:ea typeface="ＭＳ Ｐゴシック" charset="-128"/>
              </a:rPr>
              <a:t>5</a:t>
            </a:r>
            <a:endParaRPr lang="en-US" i="0" dirty="0">
              <a:solidFill>
                <a:srgbClr val="FFFFFF"/>
              </a:solidFill>
              <a:latin typeface="Arial" charset="0"/>
              <a:ea typeface="ＭＳ Ｐゴシック" charset="-128"/>
            </a:endParaRPr>
          </a:p>
        </p:txBody>
      </p:sp>
    </p:spTree>
  </p:cSld>
  <p:clrMapOvr>
    <a:masterClrMapping/>
  </p:clrMapOvr>
  <p:transition xmlns:p14="http://schemas.microsoft.com/office/powerpoint/2010/main">
    <p:wipe dir="r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301625" y="98425"/>
            <a:ext cx="7331075" cy="444994"/>
          </a:xfrm>
        </p:spPr>
        <p:txBody>
          <a:bodyPr/>
          <a:lstStyle/>
          <a:p>
            <a:r>
              <a:rPr lang="en-US" dirty="0" smtClean="0"/>
              <a:t>Other things that ARE encrypted</a:t>
            </a:r>
            <a:endParaRPr lang="en-US" dirty="0"/>
          </a:p>
        </p:txBody>
      </p:sp>
      <p:sp>
        <p:nvSpPr>
          <p:cNvPr id="5" name="AutoShape 12"/>
          <p:cNvSpPr>
            <a:spLocks noChangeArrowheads="1"/>
          </p:cNvSpPr>
          <p:nvPr/>
        </p:nvSpPr>
        <p:spPr bwMode="auto">
          <a:xfrm>
            <a:off x="1344985" y="3650769"/>
            <a:ext cx="5870795" cy="1350705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A7D101"/>
              </a:gs>
              <a:gs pos="100000">
                <a:srgbClr val="DCED99"/>
              </a:gs>
            </a:gsLst>
            <a:lin ang="5400000" scaled="1"/>
          </a:gradFill>
          <a:ln w="9525">
            <a:noFill/>
            <a:round/>
            <a:headEnd/>
            <a:tailEnd/>
          </a:ln>
          <a:effectLst/>
        </p:spPr>
        <p:txBody>
          <a:bodyPr wrap="square" anchor="ctr"/>
          <a:lstStyle/>
          <a:p>
            <a:pPr algn="l">
              <a:spcBef>
                <a:spcPts val="200"/>
              </a:spcBef>
            </a:pPr>
            <a:r>
              <a:rPr lang="en-US" dirty="0" smtClean="0">
                <a:solidFill>
                  <a:srgbClr val="000000"/>
                </a:solidFill>
              </a:rPr>
              <a:t>Data optionally encrypted</a:t>
            </a:r>
          </a:p>
          <a:p>
            <a:pPr lvl="1" algn="l">
              <a:spcBef>
                <a:spcPts val="200"/>
              </a:spcBef>
              <a:buFont typeface="Arial" charset="0"/>
              <a:buChar char="•"/>
            </a:pPr>
            <a:r>
              <a:rPr lang="en-US" dirty="0" smtClean="0">
                <a:solidFill>
                  <a:srgbClr val="000000"/>
                </a:solidFill>
              </a:rPr>
              <a:t> Binary dump and load</a:t>
            </a:r>
          </a:p>
          <a:p>
            <a:pPr lvl="1" algn="l">
              <a:spcBef>
                <a:spcPts val="200"/>
              </a:spcBef>
              <a:buFont typeface="Arial" charset="0"/>
              <a:buChar char="•"/>
            </a:pPr>
            <a:r>
              <a:rPr lang="en-US" dirty="0" smtClean="0">
                <a:solidFill>
                  <a:srgbClr val="000000"/>
                </a:solidFill>
              </a:rPr>
              <a:t> Audit archive and load</a:t>
            </a:r>
          </a:p>
        </p:txBody>
      </p:sp>
      <p:sp>
        <p:nvSpPr>
          <p:cNvPr id="6" name="AutoShape 14"/>
          <p:cNvSpPr>
            <a:spLocks noChangeArrowheads="1"/>
          </p:cNvSpPr>
          <p:nvPr/>
        </p:nvSpPr>
        <p:spPr bwMode="auto">
          <a:xfrm>
            <a:off x="1347996" y="1252482"/>
            <a:ext cx="5865604" cy="2252716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FFD24F"/>
              </a:gs>
              <a:gs pos="100000">
                <a:srgbClr val="FFEDB9"/>
              </a:gs>
            </a:gsLst>
            <a:lin ang="5400000" scaled="1"/>
          </a:gradFill>
          <a:ln w="9525">
            <a:noFill/>
            <a:round/>
            <a:headEnd/>
            <a:tailEnd/>
          </a:ln>
          <a:effectLst/>
        </p:spPr>
        <p:txBody>
          <a:bodyPr wrap="square" anchor="ctr"/>
          <a:lstStyle/>
          <a:p>
            <a:pPr algn="l">
              <a:spcBef>
                <a:spcPts val="200"/>
              </a:spcBef>
            </a:pPr>
            <a:r>
              <a:rPr lang="en-US" dirty="0" smtClean="0">
                <a:solidFill>
                  <a:srgbClr val="000000"/>
                </a:solidFill>
              </a:rPr>
              <a:t>Data automatically encrypted</a:t>
            </a:r>
          </a:p>
          <a:p>
            <a:pPr lvl="1" algn="l">
              <a:spcBef>
                <a:spcPts val="200"/>
              </a:spcBef>
              <a:buFont typeface="Arial" charset="0"/>
              <a:buChar char="•"/>
            </a:pPr>
            <a:r>
              <a:rPr lang="en-US" dirty="0" smtClean="0">
                <a:solidFill>
                  <a:srgbClr val="000000"/>
                </a:solidFill>
              </a:rPr>
              <a:t> PROBKUP</a:t>
            </a:r>
          </a:p>
          <a:p>
            <a:pPr lvl="1" algn="l">
              <a:spcBef>
                <a:spcPts val="200"/>
              </a:spcBef>
              <a:buFont typeface="Arial" charset="0"/>
              <a:buChar char="•"/>
            </a:pPr>
            <a:r>
              <a:rPr lang="en-US" dirty="0" smtClean="0">
                <a:solidFill>
                  <a:srgbClr val="000000"/>
                </a:solidFill>
              </a:rPr>
              <a:t> After image hot-standby databases</a:t>
            </a:r>
          </a:p>
          <a:p>
            <a:pPr lvl="1" algn="l">
              <a:spcBef>
                <a:spcPts val="200"/>
              </a:spcBef>
              <a:buFont typeface="Arial" charset="0"/>
              <a:buChar char="•"/>
            </a:pPr>
            <a:r>
              <a:rPr lang="en-US" dirty="0" smtClean="0">
                <a:solidFill>
                  <a:srgbClr val="000000"/>
                </a:solidFill>
              </a:rPr>
              <a:t> OpenEdge Replication targets </a:t>
            </a:r>
          </a:p>
          <a:p>
            <a:pPr lvl="1" algn="l">
              <a:spcBef>
                <a:spcPts val="200"/>
              </a:spcBef>
            </a:pPr>
            <a:r>
              <a:rPr lang="en-US" dirty="0" smtClean="0">
                <a:solidFill>
                  <a:srgbClr val="000000"/>
                </a:solidFill>
              </a:rPr>
              <a:t>	(some setup required)</a:t>
            </a:r>
          </a:p>
        </p:txBody>
      </p:sp>
      <p:sp>
        <p:nvSpPr>
          <p:cNvPr id="7" name="AutoShape 4"/>
          <p:cNvSpPr>
            <a:spLocks noChangeArrowheads="1"/>
          </p:cNvSpPr>
          <p:nvPr/>
        </p:nvSpPr>
        <p:spPr bwMode="auto">
          <a:xfrm>
            <a:off x="2313708" y="5389417"/>
            <a:ext cx="5791200" cy="901944"/>
          </a:xfrm>
          <a:prstGeom prst="roundRect">
            <a:avLst>
              <a:gd name="adj" fmla="val 16667"/>
            </a:avLst>
          </a:prstGeom>
          <a:solidFill>
            <a:srgbClr val="37D2A8"/>
          </a:solidFill>
          <a:ln w="9525">
            <a:noFill/>
            <a:round/>
            <a:headEnd/>
            <a:tailEnd/>
          </a:ln>
          <a:effectLst/>
        </p:spPr>
        <p:txBody>
          <a:bodyPr wrap="square" anchor="ctr"/>
          <a:lstStyle/>
          <a:p>
            <a:pPr algn="l"/>
            <a:r>
              <a:rPr lang="en-US" dirty="0" smtClean="0">
                <a:solidFill>
                  <a:schemeClr val="tx1">
                    <a:lumMod val="50000"/>
                  </a:schemeClr>
                </a:solidFill>
              </a:rPr>
              <a:t>Recommendation:</a:t>
            </a:r>
            <a:r>
              <a:rPr lang="en-US" dirty="0" smtClean="0">
                <a:solidFill>
                  <a:schemeClr val="bg1"/>
                </a:solidFill>
              </a:rPr>
              <a:t> </a:t>
            </a:r>
            <a:r>
              <a:rPr lang="en-US" dirty="0" smtClean="0">
                <a:solidFill>
                  <a:srgbClr val="3F3F3F"/>
                </a:solidFill>
              </a:rPr>
              <a:t>Backup the database and the key store to different media</a:t>
            </a:r>
          </a:p>
        </p:txBody>
      </p:sp>
    </p:spTree>
  </p:cSld>
  <p:clrMapOvr>
    <a:masterClrMapping/>
  </p:clrMapOvr>
  <p:transition xmlns:p14="http://schemas.microsoft.com/office/powerpoint/2010/main">
    <p:wipe dir="r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Maintaining TDE Enabled Databases</a:t>
            </a:r>
            <a:endParaRPr lang="en-US" dirty="0"/>
          </a:p>
        </p:txBody>
      </p:sp>
      <p:sp>
        <p:nvSpPr>
          <p:cNvPr id="58371" name="Content Placeholder 2"/>
          <p:cNvSpPr>
            <a:spLocks noGrp="1"/>
          </p:cNvSpPr>
          <p:nvPr>
            <p:ph idx="1"/>
          </p:nvPr>
        </p:nvSpPr>
        <p:spPr>
          <a:xfrm>
            <a:off x="435980" y="1327835"/>
            <a:ext cx="8047038" cy="2757782"/>
          </a:xfrm>
        </p:spPr>
        <p:txBody>
          <a:bodyPr/>
          <a:lstStyle/>
          <a:p>
            <a:r>
              <a:rPr lang="en-US" dirty="0" smtClean="0">
                <a:solidFill>
                  <a:schemeClr val="tx1"/>
                </a:solidFill>
              </a:rPr>
              <a:t>Modifying a virtual data encryption keys</a:t>
            </a:r>
          </a:p>
          <a:p>
            <a:pPr lvl="1"/>
            <a:endParaRPr lang="en-US" dirty="0" smtClean="0"/>
          </a:p>
          <a:p>
            <a:endParaRPr lang="en-US" sz="1200" dirty="0" smtClean="0"/>
          </a:p>
          <a:p>
            <a:endParaRPr lang="en-US" sz="1200" dirty="0" smtClean="0"/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Changing the cipher of an encrypted database object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925510" y="4084271"/>
            <a:ext cx="7349193" cy="1125037"/>
          </a:xfrm>
          <a:prstGeom prst="roundRect">
            <a:avLst>
              <a:gd name="adj" fmla="val 10880"/>
            </a:avLst>
          </a:prstGeom>
          <a:solidFill>
            <a:srgbClr val="D9D9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>
              <a:spcBef>
                <a:spcPts val="0"/>
              </a:spcBef>
            </a:pPr>
            <a:r>
              <a:rPr lang="en-US" sz="2000" b="1" i="0" dirty="0" smtClean="0">
                <a:solidFill>
                  <a:srgbClr val="005F97"/>
                </a:solidFill>
                <a:latin typeface="Courier New" pitchFamily="49" charset="0"/>
                <a:cs typeface="Courier New" pitchFamily="49" charset="0"/>
              </a:rPr>
              <a:t>PROUTIL</a:t>
            </a:r>
            <a:r>
              <a:rPr lang="en-US" sz="2000" b="1" i="0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2000" b="1" i="0" dirty="0" err="1" smtClean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dbname</a:t>
            </a:r>
            <a:r>
              <a:rPr lang="en-US" sz="2000" b="1" i="0" dirty="0" smtClean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 -C</a:t>
            </a:r>
            <a:r>
              <a:rPr lang="en-US" sz="2000" b="1" i="0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2000" b="1" i="0" dirty="0" err="1" smtClean="0">
                <a:solidFill>
                  <a:srgbClr val="005F97"/>
                </a:solidFill>
                <a:latin typeface="Courier New" pitchFamily="49" charset="0"/>
                <a:cs typeface="Courier New" pitchFamily="49" charset="0"/>
              </a:rPr>
              <a:t>epolicy</a:t>
            </a:r>
            <a:r>
              <a:rPr lang="en-US" sz="2000" b="1" i="0" dirty="0" smtClean="0">
                <a:solidFill>
                  <a:srgbClr val="005F97"/>
                </a:solidFill>
                <a:latin typeface="Courier New" pitchFamily="49" charset="0"/>
                <a:cs typeface="Courier New" pitchFamily="49" charset="0"/>
              </a:rPr>
              <a:t> manage </a:t>
            </a:r>
          </a:p>
          <a:p>
            <a:pPr algn="l">
              <a:spcBef>
                <a:spcPts val="0"/>
              </a:spcBef>
            </a:pPr>
            <a:r>
              <a:rPr lang="en-US" sz="2000" b="1" i="0" dirty="0" smtClean="0">
                <a:latin typeface="Courier New" pitchFamily="49" charset="0"/>
                <a:cs typeface="Courier New" pitchFamily="49" charset="0"/>
              </a:rPr>
              <a:t>	  </a:t>
            </a:r>
            <a:r>
              <a:rPr lang="en-US" sz="2000" b="1" i="0" dirty="0" smtClean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object-type</a:t>
            </a:r>
            <a:r>
              <a:rPr lang="en-US" sz="2000" b="1" i="0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2000" b="1" i="0" dirty="0" smtClean="0">
                <a:solidFill>
                  <a:srgbClr val="C00000"/>
                </a:solidFill>
                <a:latin typeface="Courier New" pitchFamily="49" charset="0"/>
                <a:cs typeface="Courier New" pitchFamily="49" charset="0"/>
              </a:rPr>
              <a:t>cipher </a:t>
            </a:r>
            <a:r>
              <a:rPr lang="en-US" sz="2000" b="1" i="0" dirty="0" smtClean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object-name </a:t>
            </a:r>
          </a:p>
          <a:p>
            <a:pPr algn="l">
              <a:spcBef>
                <a:spcPts val="0"/>
              </a:spcBef>
            </a:pPr>
            <a:r>
              <a:rPr lang="en-US" sz="2000" b="1" i="0" dirty="0" smtClean="0">
                <a:latin typeface="Courier New" pitchFamily="49" charset="0"/>
                <a:cs typeface="Courier New" pitchFamily="49" charset="0"/>
              </a:rPr>
              <a:t>	  </a:t>
            </a:r>
            <a:r>
              <a:rPr lang="en-US" sz="2000" b="1" i="0" dirty="0" smtClean="0">
                <a:solidFill>
                  <a:srgbClr val="C00000"/>
                </a:solidFill>
                <a:latin typeface="Courier New" pitchFamily="49" charset="0"/>
                <a:cs typeface="Courier New" pitchFamily="49" charset="0"/>
              </a:rPr>
              <a:t>-Cipher </a:t>
            </a:r>
            <a:r>
              <a:rPr lang="en-US" sz="2000" b="1" i="0" dirty="0" err="1" smtClean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cipher</a:t>
            </a:r>
            <a:r>
              <a:rPr lang="en-US" sz="2000" b="1" i="0" dirty="0" smtClean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-num</a:t>
            </a:r>
            <a:endParaRPr lang="en-US" sz="2000" i="0" dirty="0">
              <a:solidFill>
                <a:srgbClr val="000000"/>
              </a:solidFill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925504" y="1856505"/>
            <a:ext cx="7349193" cy="1122222"/>
          </a:xfrm>
          <a:prstGeom prst="roundRect">
            <a:avLst>
              <a:gd name="adj" fmla="val 10880"/>
            </a:avLst>
          </a:prstGeom>
          <a:solidFill>
            <a:srgbClr val="D9D9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>
              <a:spcBef>
                <a:spcPts val="0"/>
              </a:spcBef>
            </a:pPr>
            <a:r>
              <a:rPr lang="en-US" sz="2000" b="1" i="0" dirty="0" smtClean="0">
                <a:solidFill>
                  <a:srgbClr val="005F97"/>
                </a:solidFill>
                <a:latin typeface="Courier New" pitchFamily="49" charset="0"/>
                <a:cs typeface="Courier New" pitchFamily="49" charset="0"/>
              </a:rPr>
              <a:t>PROUTIL</a:t>
            </a:r>
            <a:r>
              <a:rPr lang="en-US" sz="2000" b="1" i="0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2000" b="1" i="0" dirty="0" err="1" smtClean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dbname</a:t>
            </a:r>
            <a:r>
              <a:rPr lang="en-US" sz="2000" b="1" i="0" dirty="0" smtClean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 -C</a:t>
            </a:r>
            <a:r>
              <a:rPr lang="en-US" sz="2000" b="1" i="0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2000" b="1" i="0" dirty="0" err="1" smtClean="0">
                <a:solidFill>
                  <a:srgbClr val="005F97"/>
                </a:solidFill>
                <a:latin typeface="Courier New" pitchFamily="49" charset="0"/>
                <a:cs typeface="Courier New" pitchFamily="49" charset="0"/>
              </a:rPr>
              <a:t>epolicy</a:t>
            </a:r>
            <a:r>
              <a:rPr lang="en-US" sz="2000" b="1" i="0" dirty="0" smtClean="0">
                <a:solidFill>
                  <a:srgbClr val="005F97"/>
                </a:solidFill>
                <a:latin typeface="Courier New" pitchFamily="49" charset="0"/>
                <a:cs typeface="Courier New" pitchFamily="49" charset="0"/>
              </a:rPr>
              <a:t> manage </a:t>
            </a:r>
          </a:p>
          <a:p>
            <a:pPr algn="l">
              <a:spcBef>
                <a:spcPts val="0"/>
              </a:spcBef>
            </a:pPr>
            <a:r>
              <a:rPr lang="en-US" sz="2000" b="1" i="0" dirty="0" smtClean="0">
                <a:latin typeface="Courier New" pitchFamily="49" charset="0"/>
                <a:cs typeface="Courier New" pitchFamily="49" charset="0"/>
              </a:rPr>
              <a:t>        </a:t>
            </a:r>
            <a:r>
              <a:rPr lang="en-US" sz="2000" b="1" i="0" dirty="0" smtClean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object-type</a:t>
            </a:r>
            <a:r>
              <a:rPr lang="en-US" sz="2000" b="1" i="0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2000" b="1" i="0" dirty="0" smtClean="0">
                <a:solidFill>
                  <a:srgbClr val="C00000"/>
                </a:solidFill>
                <a:latin typeface="Courier New" pitchFamily="49" charset="0"/>
                <a:cs typeface="Courier New" pitchFamily="49" charset="0"/>
              </a:rPr>
              <a:t>rekey</a:t>
            </a:r>
            <a:r>
              <a:rPr lang="en-US" sz="2000" b="1" i="0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2000" b="1" i="0" dirty="0" smtClean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object-name</a:t>
            </a:r>
            <a:endParaRPr lang="en-US" sz="2000" b="1" i="0" dirty="0">
              <a:solidFill>
                <a:srgbClr val="000000"/>
              </a:solidFill>
              <a:latin typeface="Courier New" pitchFamily="49" charset="0"/>
              <a:cs typeface="Courier New" pitchFamily="49" charset="0"/>
            </a:endParaRPr>
          </a:p>
        </p:txBody>
      </p:sp>
    </p:spTree>
  </p:cSld>
  <p:clrMapOvr>
    <a:masterClrMapping/>
  </p:clrMapOvr>
  <p:transition xmlns:p14="http://schemas.microsoft.com/office/powerpoint/2010/main">
    <p:wipe dir="r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4"/>
          <p:cNvSpPr/>
          <p:nvPr/>
        </p:nvSpPr>
        <p:spPr bwMode="auto">
          <a:xfrm>
            <a:off x="403225" y="2215319"/>
            <a:ext cx="8410031" cy="1408040"/>
          </a:xfrm>
          <a:prstGeom prst="roundRect">
            <a:avLst>
              <a:gd name="adj" fmla="val 10880"/>
            </a:avLst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>
              <a:spcBef>
                <a:spcPct val="50000"/>
              </a:spcBef>
              <a:buSzPct val="130000"/>
              <a:defRPr/>
            </a:pPr>
            <a:r>
              <a:rPr lang="en-US" sz="2800" i="0" dirty="0" smtClean="0">
                <a:solidFill>
                  <a:schemeClr val="tx1">
                    <a:lumMod val="20000"/>
                    <a:lumOff val="80000"/>
                  </a:schemeClr>
                </a:solidFill>
                <a:ea typeface="ＭＳ Ｐゴシック" charset="-128"/>
              </a:rPr>
              <a:t>A Few Final Comments</a:t>
            </a:r>
          </a:p>
        </p:txBody>
      </p:sp>
    </p:spTree>
  </p:cSld>
  <p:clrMapOvr>
    <a:masterClrMapping/>
  </p:clrMapOvr>
  <p:transition xmlns:p14="http://schemas.microsoft.com/office/powerpoint/2010/main">
    <p:wipe dir="r"/>
  </p:transition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625" y="98425"/>
            <a:ext cx="7331075" cy="444994"/>
          </a:xfrm>
        </p:spPr>
        <p:txBody>
          <a:bodyPr/>
          <a:lstStyle/>
          <a:p>
            <a:r>
              <a:rPr lang="en-US"/>
              <a:t>Things that are NOT encrypted</a:t>
            </a:r>
          </a:p>
        </p:txBody>
      </p:sp>
      <p:sp>
        <p:nvSpPr>
          <p:cNvPr id="3" name="Rectangle 2"/>
          <p:cNvSpPr/>
          <p:nvPr/>
        </p:nvSpPr>
        <p:spPr>
          <a:xfrm>
            <a:off x="2286000" y="1690062"/>
            <a:ext cx="4572000" cy="405034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lvl="1" eaLnBrk="1" hangingPunct="1">
              <a:lnSpc>
                <a:spcPct val="90000"/>
              </a:lnSpc>
            </a:pPr>
            <a:r>
              <a:rPr lang="en-US">
                <a:solidFill>
                  <a:srgbClr val="3F3F3F"/>
                </a:solidFill>
                <a:cs typeface="Arial" charset="0"/>
              </a:rPr>
              <a:t>RAW-TRANSFER</a:t>
            </a:r>
          </a:p>
          <a:p>
            <a:pPr lvl="1" eaLnBrk="1" hangingPunct="1">
              <a:lnSpc>
                <a:spcPct val="90000"/>
              </a:lnSpc>
            </a:pPr>
            <a:r>
              <a:rPr lang="en-US">
                <a:solidFill>
                  <a:srgbClr val="3F3F3F"/>
                </a:solidFill>
                <a:cs typeface="Arial" charset="0"/>
              </a:rPr>
              <a:t>EXPORT</a:t>
            </a:r>
          </a:p>
          <a:p>
            <a:pPr lvl="1" eaLnBrk="1" hangingPunct="1">
              <a:lnSpc>
                <a:spcPct val="90000"/>
              </a:lnSpc>
            </a:pPr>
            <a:r>
              <a:rPr lang="en-US">
                <a:solidFill>
                  <a:srgbClr val="3F3F3F"/>
                </a:solidFill>
                <a:cs typeface="Arial" charset="0"/>
              </a:rPr>
              <a:t>BUFFER-COPY</a:t>
            </a:r>
          </a:p>
          <a:p>
            <a:pPr lvl="1" eaLnBrk="1" hangingPunct="1">
              <a:lnSpc>
                <a:spcPct val="90000"/>
              </a:lnSpc>
            </a:pPr>
            <a:r>
              <a:rPr lang="en-US">
                <a:solidFill>
                  <a:srgbClr val="3F3F3F"/>
                </a:solidFill>
                <a:cs typeface="Arial" charset="0"/>
              </a:rPr>
              <a:t>DISPLAY</a:t>
            </a:r>
          </a:p>
          <a:p>
            <a:pPr lvl="1" eaLnBrk="1" hangingPunct="1">
              <a:lnSpc>
                <a:spcPct val="90000"/>
              </a:lnSpc>
            </a:pPr>
            <a:r>
              <a:rPr lang="en-US">
                <a:solidFill>
                  <a:srgbClr val="3F3F3F"/>
                </a:solidFill>
                <a:cs typeface="Arial" charset="0"/>
              </a:rPr>
              <a:t>MESSAGE</a:t>
            </a:r>
          </a:p>
          <a:p>
            <a:pPr lvl="1" eaLnBrk="1" hangingPunct="1">
              <a:lnSpc>
                <a:spcPct val="90000"/>
              </a:lnSpc>
            </a:pPr>
            <a:r>
              <a:rPr lang="en-US">
                <a:solidFill>
                  <a:srgbClr val="3F3F3F"/>
                </a:solidFill>
                <a:cs typeface="Arial" charset="0"/>
              </a:rPr>
              <a:t>OUTPUT TO</a:t>
            </a:r>
          </a:p>
          <a:p>
            <a:pPr lvl="1" eaLnBrk="1" hangingPunct="1">
              <a:lnSpc>
                <a:spcPct val="90000"/>
              </a:lnSpc>
            </a:pPr>
            <a:r>
              <a:rPr lang="en-US">
                <a:solidFill>
                  <a:srgbClr val="3F3F3F"/>
                </a:solidFill>
                <a:cs typeface="Arial" charset="0"/>
              </a:rPr>
              <a:t>OUTPUT THROUGH</a:t>
            </a:r>
          </a:p>
          <a:p>
            <a:pPr lvl="1" eaLnBrk="1" hangingPunct="1">
              <a:lnSpc>
                <a:spcPct val="90000"/>
              </a:lnSpc>
            </a:pPr>
            <a:r>
              <a:rPr lang="en-US">
                <a:solidFill>
                  <a:srgbClr val="3F3F3F"/>
                </a:solidFill>
                <a:cs typeface="Arial" charset="0"/>
              </a:rPr>
              <a:t>etc.</a:t>
            </a:r>
            <a:endParaRPr lang="en-US">
              <a:solidFill>
                <a:srgbClr val="3F3F3F"/>
              </a:solidFill>
            </a:endParaRPr>
          </a:p>
        </p:txBody>
      </p:sp>
    </p:spTree>
  </p:cSld>
  <p:clrMapOvr>
    <a:masterClrMapping/>
  </p:clrMapOvr>
  <p:transition xmlns:p14="http://schemas.microsoft.com/office/powerpoint/2010/main">
    <p:wipe dir="r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2"/>
          <p:cNvSpPr>
            <a:spLocks noGrp="1" noChangeArrowheads="1"/>
          </p:cNvSpPr>
          <p:nvPr>
            <p:ph type="title"/>
          </p:nvPr>
        </p:nvSpPr>
        <p:spPr>
          <a:xfrm>
            <a:off x="301625" y="98425"/>
            <a:ext cx="7331075" cy="444500"/>
          </a:xfrm>
        </p:spPr>
        <p:txBody>
          <a:bodyPr/>
          <a:lstStyle/>
          <a:p>
            <a:pPr eaLnBrk="1" hangingPunct="1"/>
            <a:r>
              <a:rPr lang="en-US" smtClean="0"/>
              <a:t>Testimonial from Fiserv – a TDE user</a:t>
            </a:r>
          </a:p>
        </p:txBody>
      </p:sp>
      <p:sp>
        <p:nvSpPr>
          <p:cNvPr id="6553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smtClean="0">
                <a:latin typeface="Arial" charset="0"/>
                <a:cs typeface="Arial" charset="0"/>
              </a:rPr>
              <a:t>Benefits</a:t>
            </a:r>
          </a:p>
          <a:p>
            <a:pPr lvl="1" eaLnBrk="1" hangingPunct="1"/>
            <a:r>
              <a:rPr smtClean="0">
                <a:latin typeface="Arial" charset="0"/>
                <a:cs typeface="Arial" charset="0"/>
              </a:rPr>
              <a:t>TDE will ensure data privacy across the entire lifecycle</a:t>
            </a:r>
          </a:p>
          <a:p>
            <a:pPr lvl="1" eaLnBrk="1" hangingPunct="1"/>
            <a:r>
              <a:rPr smtClean="0">
                <a:latin typeface="Arial" charset="0"/>
                <a:cs typeface="Arial" charset="0"/>
              </a:rPr>
              <a:t>Maintain competitive advantage and ability to interface with third parties by adhering to PCI DSS</a:t>
            </a:r>
          </a:p>
          <a:p>
            <a:pPr lvl="1" eaLnBrk="1" hangingPunct="1"/>
            <a:r>
              <a:rPr smtClean="0">
                <a:latin typeface="Arial" charset="0"/>
                <a:cs typeface="Arial" charset="0"/>
              </a:rPr>
              <a:t>Increased IT performance will save time and reduce costs</a:t>
            </a:r>
          </a:p>
          <a:p>
            <a:pPr lvl="1" eaLnBrk="1" hangingPunct="1"/>
            <a:endParaRPr smtClean="0">
              <a:latin typeface="Arial" charset="0"/>
              <a:cs typeface="Arial" charset="0"/>
            </a:endParaRPr>
          </a:p>
        </p:txBody>
      </p:sp>
      <p:sp>
        <p:nvSpPr>
          <p:cNvPr id="65540" name="Rectangle 9"/>
          <p:cNvSpPr>
            <a:spLocks noChangeArrowheads="1"/>
          </p:cNvSpPr>
          <p:nvPr/>
        </p:nvSpPr>
        <p:spPr bwMode="auto">
          <a:xfrm>
            <a:off x="403225" y="3799218"/>
            <a:ext cx="8389344" cy="1938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r>
              <a:rPr lang="en-US" sz="2000">
                <a:solidFill>
                  <a:srgbClr val="005F97"/>
                </a:solidFill>
              </a:rPr>
              <a:t>“We always try to improve our performance and get things to run faster.  We tested a fully encrypted database and there was </a:t>
            </a:r>
            <a:r>
              <a:rPr lang="en-US" sz="2000" b="1">
                <a:solidFill>
                  <a:srgbClr val="005F97"/>
                </a:solidFill>
              </a:rPr>
              <a:t>only a 4% decrease in performance</a:t>
            </a:r>
            <a:r>
              <a:rPr lang="en-US" sz="2000">
                <a:solidFill>
                  <a:srgbClr val="005F97"/>
                </a:solidFill>
              </a:rPr>
              <a:t> versus an unencrypted database.  We tested that with alternative data pools, we actually </a:t>
            </a:r>
            <a:r>
              <a:rPr lang="en-US" sz="2000" b="1">
                <a:solidFill>
                  <a:srgbClr val="005F97"/>
                </a:solidFill>
              </a:rPr>
              <a:t>gained back almost 2% of that</a:t>
            </a:r>
            <a:r>
              <a:rPr lang="en-US" sz="2000">
                <a:solidFill>
                  <a:srgbClr val="005F97"/>
                </a:solidFill>
              </a:rPr>
              <a:t> initial performance degradation.  We believe with additional fine tuning the performance will continue to improve.”</a:t>
            </a:r>
          </a:p>
        </p:txBody>
      </p:sp>
    </p:spTree>
  </p:cSld>
  <p:clrMapOvr>
    <a:masterClrMapping/>
  </p:clrMapOvr>
  <p:transition xmlns:p14="http://schemas.microsoft.com/office/powerpoint/2010/main">
    <p:wipe dir="r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625" y="98425"/>
            <a:ext cx="7331075" cy="444994"/>
          </a:xfrm>
        </p:spPr>
        <p:txBody>
          <a:bodyPr/>
          <a:lstStyle/>
          <a:p>
            <a:r>
              <a:rPr lang="en-US"/>
              <a:t>The Alternate Buffer Pool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A second shared-memory resident buffer pool, just like the one you are already used to</a:t>
            </a:r>
          </a:p>
          <a:p>
            <a:r>
              <a:rPr lang="en-US"/>
              <a:t>Set size with –B2 nnnn</a:t>
            </a:r>
          </a:p>
          <a:p>
            <a:r>
              <a:rPr lang="en-US"/>
              <a:t>Only objects you specify are cached there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03225" y="3742063"/>
            <a:ext cx="7863526" cy="1631216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algn="l"/>
            <a:r>
              <a:rPr lang="en-US" sz="2800" i="0" dirty="0" err="1" smtClean="0">
                <a:solidFill>
                  <a:srgbClr val="3F3F3F"/>
                </a:solidFill>
              </a:rPr>
              <a:t>Could put encrypted data in alternate buffer pool</a:t>
            </a:r>
          </a:p>
          <a:p>
            <a:pPr algn="l"/>
            <a:r>
              <a:rPr lang="en-US" sz="2800" i="0" dirty="0" err="1" smtClean="0">
                <a:solidFill>
                  <a:srgbClr val="3F3F3F"/>
                </a:solidFill>
              </a:rPr>
              <a:t>32-bit shared-memory limit may be a problem</a:t>
            </a:r>
          </a:p>
          <a:p>
            <a:pPr algn="l"/>
            <a:r>
              <a:rPr lang="en-US" sz="2000" i="0" dirty="0" err="1" smtClean="0">
                <a:solidFill>
                  <a:srgbClr val="3F3F3F"/>
                </a:solidFill>
              </a:rPr>
              <a:t>(all database servers should be 64-bit anyway)</a:t>
            </a:r>
          </a:p>
        </p:txBody>
      </p:sp>
    </p:spTree>
  </p:cSld>
  <p:clrMapOvr>
    <a:masterClrMapping/>
  </p:clrMapOvr>
  <p:transition xmlns:p14="http://schemas.microsoft.com/office/powerpoint/2010/main">
    <p:wipe dir="r"/>
  </p:transition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Documentation</a:t>
            </a:r>
            <a:endParaRPr lang="en-US" dirty="0"/>
          </a:p>
        </p:txBody>
      </p:sp>
      <p:pic>
        <p:nvPicPr>
          <p:cNvPr id="73732" name="Picture 4" descr="p2tuxyeh[1]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6332" y="1810113"/>
            <a:ext cx="3353200" cy="29613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AutoShape 9"/>
          <p:cNvSpPr>
            <a:spLocks noChangeArrowheads="1"/>
          </p:cNvSpPr>
          <p:nvPr/>
        </p:nvSpPr>
        <p:spPr bwMode="auto">
          <a:xfrm>
            <a:off x="4044844" y="3280343"/>
            <a:ext cx="4619469" cy="1093037"/>
          </a:xfrm>
          <a:prstGeom prst="roundRect">
            <a:avLst>
              <a:gd name="adj" fmla="val 16667"/>
            </a:avLst>
          </a:prstGeom>
          <a:solidFill>
            <a:srgbClr val="FFD24F"/>
          </a:solidFill>
          <a:ln w="9525">
            <a:noFill/>
            <a:round/>
            <a:headEnd/>
            <a:tailEnd/>
          </a:ln>
          <a:effectLst/>
        </p:spPr>
        <p:txBody>
          <a:bodyPr wrap="square" anchor="ctr"/>
          <a:lstStyle/>
          <a:p>
            <a:pPr>
              <a:defRPr/>
            </a:pPr>
            <a:r>
              <a:rPr lang="en-US" dirty="0" smtClean="0">
                <a:solidFill>
                  <a:srgbClr val="000000"/>
                </a:solidFill>
              </a:rPr>
              <a:t>OpenEdge Data Management: </a:t>
            </a:r>
            <a:r>
              <a:rPr lang="en-US" dirty="0" smtClean="0">
                <a:solidFill>
                  <a:srgbClr val="005F97"/>
                </a:solidFill>
              </a:rPr>
              <a:t>Database Administration</a:t>
            </a:r>
          </a:p>
        </p:txBody>
      </p:sp>
      <p:sp>
        <p:nvSpPr>
          <p:cNvPr id="6" name="AutoShape 9"/>
          <p:cNvSpPr>
            <a:spLocks noChangeArrowheads="1"/>
          </p:cNvSpPr>
          <p:nvPr/>
        </p:nvSpPr>
        <p:spPr bwMode="auto">
          <a:xfrm>
            <a:off x="4047343" y="2008692"/>
            <a:ext cx="4601979" cy="1093037"/>
          </a:xfrm>
          <a:prstGeom prst="roundRect">
            <a:avLst>
              <a:gd name="adj" fmla="val 16667"/>
            </a:avLst>
          </a:prstGeom>
          <a:solidFill>
            <a:srgbClr val="FFD24F"/>
          </a:solidFill>
          <a:ln w="9525">
            <a:noFill/>
            <a:round/>
            <a:headEnd/>
            <a:tailEnd/>
          </a:ln>
          <a:effectLst/>
        </p:spPr>
        <p:txBody>
          <a:bodyPr wrap="square" anchor="ctr"/>
          <a:lstStyle/>
          <a:p>
            <a:pPr>
              <a:defRPr/>
            </a:pPr>
            <a:r>
              <a:rPr lang="en-US" dirty="0" smtClean="0">
                <a:solidFill>
                  <a:srgbClr val="000000"/>
                </a:solidFill>
              </a:rPr>
              <a:t>OpenEdge Getting Started: </a:t>
            </a:r>
            <a:r>
              <a:rPr lang="en-US" dirty="0" smtClean="0">
                <a:solidFill>
                  <a:srgbClr val="005F97"/>
                </a:solidFill>
              </a:rPr>
              <a:t>Core Business Services </a:t>
            </a:r>
          </a:p>
        </p:txBody>
      </p:sp>
    </p:spTree>
  </p:cSld>
  <p:clrMapOvr>
    <a:masterClrMapping/>
  </p:clrMapOvr>
  <p:transition xmlns:p14="http://schemas.microsoft.com/office/powerpoint/2010/main">
    <p:wipe dir="r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Summary</a:t>
            </a:r>
            <a:endParaRPr lang="en-US" dirty="0"/>
          </a:p>
        </p:txBody>
      </p:sp>
      <p:sp>
        <p:nvSpPr>
          <p:cNvPr id="11" name="AutoShape 10"/>
          <p:cNvSpPr>
            <a:spLocks noChangeArrowheads="1"/>
          </p:cNvSpPr>
          <p:nvPr/>
        </p:nvSpPr>
        <p:spPr bwMode="auto">
          <a:xfrm>
            <a:off x="390605" y="4365166"/>
            <a:ext cx="8169737" cy="1273623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chemeClr val="hlink"/>
              </a:gs>
              <a:gs pos="100000">
                <a:srgbClr val="FFCB99"/>
              </a:gs>
            </a:gsLst>
            <a:lin ang="5400000" scaled="1"/>
          </a:gradFill>
          <a:ln w="9525">
            <a:noFill/>
            <a:round/>
            <a:headEnd/>
            <a:tailEnd/>
          </a:ln>
          <a:effectLst/>
        </p:spPr>
        <p:txBody>
          <a:bodyPr wrap="square" anchor="ctr"/>
          <a:lstStyle/>
          <a:p>
            <a:r>
              <a:rPr lang="en-US" dirty="0" smtClean="0">
                <a:solidFill>
                  <a:srgbClr val="000000"/>
                </a:solidFill>
              </a:rPr>
              <a:t>Important part of the overall security plan  </a:t>
            </a:r>
          </a:p>
        </p:txBody>
      </p:sp>
      <p:sp>
        <p:nvSpPr>
          <p:cNvPr id="12" name="AutoShape 12"/>
          <p:cNvSpPr>
            <a:spLocks noChangeArrowheads="1"/>
          </p:cNvSpPr>
          <p:nvPr/>
        </p:nvSpPr>
        <p:spPr bwMode="auto">
          <a:xfrm>
            <a:off x="389109" y="2911431"/>
            <a:ext cx="8176962" cy="1273623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A7D101"/>
              </a:gs>
              <a:gs pos="100000">
                <a:srgbClr val="DCED99"/>
              </a:gs>
            </a:gsLst>
            <a:lin ang="5400000" scaled="1"/>
          </a:gradFill>
          <a:ln w="9525">
            <a:noFill/>
            <a:round/>
            <a:headEnd/>
            <a:tailEnd/>
          </a:ln>
          <a:effectLst/>
        </p:spPr>
        <p:txBody>
          <a:bodyPr wrap="square" anchor="ctr"/>
          <a:lstStyle/>
          <a:p>
            <a:pPr>
              <a:spcBef>
                <a:spcPts val="0"/>
              </a:spcBef>
            </a:pPr>
            <a:r>
              <a:rPr lang="en-US" dirty="0" smtClean="0">
                <a:solidFill>
                  <a:srgbClr val="000000"/>
                </a:solidFill>
              </a:rPr>
              <a:t>Easy to set up, use, and maintain !</a:t>
            </a:r>
          </a:p>
        </p:txBody>
      </p:sp>
      <p:sp>
        <p:nvSpPr>
          <p:cNvPr id="14" name="AutoShape 11"/>
          <p:cNvSpPr>
            <a:spLocks noChangeArrowheads="1"/>
          </p:cNvSpPr>
          <p:nvPr/>
        </p:nvSpPr>
        <p:spPr bwMode="auto">
          <a:xfrm>
            <a:off x="384119" y="1393288"/>
            <a:ext cx="8176962" cy="1273623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chemeClr val="folHlink"/>
              </a:gs>
              <a:gs pos="100000">
                <a:srgbClr val="C9CBDD"/>
              </a:gs>
            </a:gsLst>
            <a:lin ang="5400000" scaled="1"/>
          </a:gradFill>
          <a:ln w="9525">
            <a:noFill/>
            <a:round/>
            <a:headEnd/>
            <a:tailEnd/>
          </a:ln>
          <a:effectLst/>
        </p:spPr>
        <p:txBody>
          <a:bodyPr wrap="square" anchor="ctr"/>
          <a:lstStyle/>
          <a:p>
            <a:pPr>
              <a:spcBef>
                <a:spcPts val="0"/>
              </a:spcBef>
            </a:pPr>
            <a:r>
              <a:rPr lang="en-US" dirty="0" smtClean="0">
                <a:solidFill>
                  <a:srgbClr val="000000"/>
                </a:solidFill>
              </a:rPr>
              <a:t>      Good stuff ! Best thing since instant grits.</a:t>
            </a:r>
          </a:p>
        </p:txBody>
      </p:sp>
      <p:pic>
        <p:nvPicPr>
          <p:cNvPr id="15" name="Picture 14" descr="lightbulb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74744" y="1494984"/>
            <a:ext cx="606898" cy="581871"/>
          </a:xfrm>
          <a:prstGeom prst="rect">
            <a:avLst/>
          </a:prstGeom>
        </p:spPr>
      </p:pic>
      <p:pic>
        <p:nvPicPr>
          <p:cNvPr id="7" name="Picture 6" descr="wrench-hammer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98102" y="3112851"/>
            <a:ext cx="461801" cy="414437"/>
          </a:xfrm>
          <a:prstGeom prst="rect">
            <a:avLst/>
          </a:prstGeom>
        </p:spPr>
      </p:pic>
      <p:pic>
        <p:nvPicPr>
          <p:cNvPr id="8" name="Picture 7" descr="white-gears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86117" y="4533089"/>
            <a:ext cx="577871" cy="456830"/>
          </a:xfrm>
          <a:prstGeom prst="rect">
            <a:avLst/>
          </a:prstGeom>
        </p:spPr>
      </p:pic>
    </p:spTree>
  </p:cSld>
  <p:clrMapOvr>
    <a:masterClrMapping/>
  </p:clrMapOvr>
  <p:transition xmlns:p14="http://schemas.microsoft.com/office/powerpoint/2010/main">
    <p:wipe dir="r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6035" name="Text Box 3"/>
          <p:cNvSpPr txBox="1">
            <a:spLocks noChangeArrowheads="1"/>
          </p:cNvSpPr>
          <p:nvPr/>
        </p:nvSpPr>
        <p:spPr bwMode="auto">
          <a:xfrm>
            <a:off x="403225" y="2905125"/>
            <a:ext cx="6792913" cy="109855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  <a:buSzPct val="130000"/>
            </a:pPr>
            <a:r>
              <a:rPr lang="en-US" sz="6600" b="1">
                <a:solidFill>
                  <a:schemeClr val="tx2"/>
                </a:solidFill>
              </a:rPr>
              <a:t>Questions</a:t>
            </a:r>
          </a:p>
        </p:txBody>
      </p:sp>
      <p:sp>
        <p:nvSpPr>
          <p:cNvPr id="1836036" name="Text Box 4"/>
          <p:cNvSpPr txBox="1">
            <a:spLocks noChangeArrowheads="1"/>
          </p:cNvSpPr>
          <p:nvPr/>
        </p:nvSpPr>
        <p:spPr bwMode="auto">
          <a:xfrm>
            <a:off x="6160142" y="7233"/>
            <a:ext cx="2460930" cy="555536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  <a:buSzPct val="130000"/>
            </a:pPr>
            <a:r>
              <a:rPr lang="en-US" sz="355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/>
                <a:cs typeface="Times New Roman"/>
              </a:rPr>
              <a:t>?</a:t>
            </a:r>
            <a:endParaRPr lang="en-US" sz="35500" b="1" dirty="0">
              <a:solidFill>
                <a:schemeClr val="tx2"/>
              </a:solidFill>
              <a:latin typeface="Times New Roman"/>
              <a:cs typeface="Times New Roman"/>
            </a:endParaRPr>
          </a:p>
        </p:txBody>
      </p:sp>
    </p:spTree>
  </p:cSld>
  <p:clrMapOvr>
    <a:masterClrMapping/>
  </p:clrMapOvr>
  <p:transition xmlns:p14="http://schemas.microsoft.com/office/powerpoint/2010/main">
    <p:wipe dir="r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PROJECT_OPEN" val="0"/>
</p:tagLst>
</file>

<file path=ppt/theme/theme1.xml><?xml version="1.0" encoding="utf-8"?>
<a:theme xmlns:a="http://schemas.openxmlformats.org/drawingml/2006/main" name="Progress">
  <a:themeElements>
    <a:clrScheme name="Custom 5">
      <a:dk1>
        <a:srgbClr val="7F7F7F"/>
      </a:dk1>
      <a:lt1>
        <a:srgbClr val="FFFFFF"/>
      </a:lt1>
      <a:dk2>
        <a:srgbClr val="005F97"/>
      </a:dk2>
      <a:lt2>
        <a:srgbClr val="FFFFFF"/>
      </a:lt2>
      <a:accent1>
        <a:srgbClr val="005F97"/>
      </a:accent1>
      <a:accent2>
        <a:srgbClr val="37D2A8"/>
      </a:accent2>
      <a:accent3>
        <a:srgbClr val="FF7C00"/>
      </a:accent3>
      <a:accent4>
        <a:srgbClr val="797CA9"/>
      </a:accent4>
      <a:accent5>
        <a:srgbClr val="A7D101"/>
      </a:accent5>
      <a:accent6>
        <a:srgbClr val="99BFD5"/>
      </a:accent6>
      <a:hlink>
        <a:srgbClr val="FF7C00"/>
      </a:hlink>
      <a:folHlink>
        <a:srgbClr val="797CA9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  <a:spAutoFit/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Pct val="130000"/>
          <a:buFontTx/>
          <a:buNone/>
          <a:tabLst/>
          <a:defRPr kumimoji="0" lang="en-US" sz="2400" b="0" i="1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  <a:spAutoFit/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Pct val="130000"/>
          <a:buFontTx/>
          <a:buNone/>
          <a:tabLst/>
          <a:defRPr kumimoji="0" lang="en-US" sz="2400" b="0" i="1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  <a:txDef>
      <a:spPr>
        <a:noFill/>
      </a:spPr>
      <a:bodyPr wrap="square" rtlCol="0">
        <a:spAutoFit/>
      </a:bodyPr>
      <a:lstStyle>
        <a:defPPr algn="l">
          <a:defRPr sz="2000" i="0" dirty="0" err="1" smtClean="0">
            <a:solidFill>
              <a:srgbClr val="666666"/>
            </a:solidFill>
          </a:defRPr>
        </a:defPPr>
      </a:lstStyle>
    </a:txDef>
  </a:objectDefaults>
  <a:extraClrSchemeLst>
    <a:extraClrScheme>
      <a:clrScheme name="psc_powerpoint_template_2007 1">
        <a:dk1>
          <a:srgbClr val="000000"/>
        </a:dk1>
        <a:lt1>
          <a:srgbClr val="FFFFFF"/>
        </a:lt1>
        <a:dk2>
          <a:srgbClr val="004B85"/>
        </a:dk2>
        <a:lt2>
          <a:srgbClr val="C0C0C0"/>
        </a:lt2>
        <a:accent1>
          <a:srgbClr val="E8A82C"/>
        </a:accent1>
        <a:accent2>
          <a:srgbClr val="00BA97"/>
        </a:accent2>
        <a:accent3>
          <a:srgbClr val="FFFFFF"/>
        </a:accent3>
        <a:accent4>
          <a:srgbClr val="000000"/>
        </a:accent4>
        <a:accent5>
          <a:srgbClr val="F2D1AC"/>
        </a:accent5>
        <a:accent6>
          <a:srgbClr val="00A888"/>
        </a:accent6>
        <a:hlink>
          <a:srgbClr val="D21E27"/>
        </a:hlink>
        <a:folHlink>
          <a:srgbClr val="0066CC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rest_explained_04.pptx</Template>
  <TotalTime>14237</TotalTime>
  <Words>2833</Words>
  <Application>Microsoft Macintosh PowerPoint</Application>
  <PresentationFormat>On-screen Show (4:3)</PresentationFormat>
  <Paragraphs>545</Paragraphs>
  <Slides>56</Slides>
  <Notes>36</Notes>
  <HiddenSlides>2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56</vt:i4>
      </vt:variant>
    </vt:vector>
  </HeadingPairs>
  <TitlesOfParts>
    <vt:vector size="57" baseType="lpstr">
      <vt:lpstr>Progress</vt:lpstr>
      <vt:lpstr>OpenEdge RDBMS Transparent Data Encryption</vt:lpstr>
      <vt:lpstr>Abstract</vt:lpstr>
      <vt:lpstr>PowerPoint Presentation</vt:lpstr>
      <vt:lpstr>A (not very) fictional scenario</vt:lpstr>
      <vt:lpstr>PowerPoint Presentation</vt:lpstr>
      <vt:lpstr>OpenEdge Transparent Data Encryption (TDE)</vt:lpstr>
      <vt:lpstr>Security Layers in OpenEdge</vt:lpstr>
      <vt:lpstr>Learn more at</vt:lpstr>
      <vt:lpstr>Advantages of OpenEdge RDBMS Transparent Data Encryption</vt:lpstr>
      <vt:lpstr>Other OpenEdge Encryption Stuff</vt:lpstr>
      <vt:lpstr>What do we mean by "Transparent" ?</vt:lpstr>
      <vt:lpstr>What You Get</vt:lpstr>
      <vt:lpstr>PowerPoint Presentation</vt:lpstr>
      <vt:lpstr>TDE Concepts</vt:lpstr>
      <vt:lpstr>Block-Level Encryption</vt:lpstr>
      <vt:lpstr>Encrypted Data Paths</vt:lpstr>
      <vt:lpstr>Database Key Store</vt:lpstr>
      <vt:lpstr>Keystore Passphrase</vt:lpstr>
      <vt:lpstr>Database Key Store Built-in Accounts</vt:lpstr>
      <vt:lpstr>Select the Right Cipher  Based on the Value Of the Data</vt:lpstr>
      <vt:lpstr>Encryption Ciphers Compared</vt:lpstr>
      <vt:lpstr>Key Store Service Passphrase Delivery</vt:lpstr>
      <vt:lpstr>Encryption Policies</vt:lpstr>
      <vt:lpstr>PowerPoint Presentation</vt:lpstr>
      <vt:lpstr>Setting Up TDE</vt:lpstr>
      <vt:lpstr>Encryption Policy Storage Area</vt:lpstr>
      <vt:lpstr>Enabling TDE</vt:lpstr>
      <vt:lpstr>Encryptable Database Objects</vt:lpstr>
      <vt:lpstr>Creating an Encryption Policy</vt:lpstr>
      <vt:lpstr>Which cipher should you choose?</vt:lpstr>
      <vt:lpstr>Dive: What does AES_CBC_128 mean ?</vt:lpstr>
      <vt:lpstr>Unencrypted image</vt:lpstr>
      <vt:lpstr>Encrypted with cipher block chaining</vt:lpstr>
      <vt:lpstr>Encrypted without cipher block chaining</vt:lpstr>
      <vt:lpstr>Setting policy with data admin tool</vt:lpstr>
      <vt:lpstr>Setup: so far, we did the following</vt:lpstr>
      <vt:lpstr>Options for Encrypting Existing Data</vt:lpstr>
      <vt:lpstr>PowerPoint Presentation</vt:lpstr>
      <vt:lpstr>Viewing Database Object Encryption Status</vt:lpstr>
      <vt:lpstr>Encrypting Data</vt:lpstr>
      <vt:lpstr>Encryption Policy Reports </vt:lpstr>
      <vt:lpstr>PowerPoint Presentation</vt:lpstr>
      <vt:lpstr>About Running with TDE Enabled</vt:lpstr>
      <vt:lpstr>Connecting to TDE Enabled Databases</vt:lpstr>
      <vt:lpstr>More on Database Connections</vt:lpstr>
      <vt:lpstr>Temporary Files</vt:lpstr>
      <vt:lpstr>Deploying TDE Enabled Databases</vt:lpstr>
      <vt:lpstr>Other things that ARE encrypted</vt:lpstr>
      <vt:lpstr>Maintaining TDE Enabled Databases</vt:lpstr>
      <vt:lpstr>PowerPoint Presentation</vt:lpstr>
      <vt:lpstr>Things that are NOT encrypted</vt:lpstr>
      <vt:lpstr>Testimonial from Fiserv – a TDE user</vt:lpstr>
      <vt:lpstr>The Alternate Buffer Pool</vt:lpstr>
      <vt:lpstr>Documentation</vt:lpstr>
      <vt:lpstr>Summary</vt:lpstr>
      <vt:lpstr>PowerPoint Presentation</vt:lpstr>
    </vt:vector>
  </TitlesOfParts>
  <Manager/>
  <Company>Progress Software Corporation</Company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OpenEDge RDBMS Data Encryption</dc:title>
  <dc:subject/>
  <dc:creator>Gus, others</dc:creator>
  <cp:keywords/>
  <dc:description/>
  <cp:lastModifiedBy>Marv Stone</cp:lastModifiedBy>
  <cp:revision>728</cp:revision>
  <cp:lastPrinted>1999-09-24T14:02:08Z</cp:lastPrinted>
  <dcterms:created xsi:type="dcterms:W3CDTF">2010-11-17T17:20:22Z</dcterms:created>
  <dcterms:modified xsi:type="dcterms:W3CDTF">2011-06-05T19:12:25Z</dcterms:modified>
  <cp:category/>
</cp:coreProperties>
</file>