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8" r:id="rId3"/>
    <p:sldId id="262" r:id="rId4"/>
    <p:sldId id="265" r:id="rId5"/>
    <p:sldId id="267" r:id="rId6"/>
    <p:sldId id="288" r:id="rId7"/>
    <p:sldId id="268" r:id="rId8"/>
    <p:sldId id="270" r:id="rId9"/>
    <p:sldId id="287" r:id="rId10"/>
    <p:sldId id="269" r:id="rId11"/>
    <p:sldId id="271" r:id="rId12"/>
    <p:sldId id="266" r:id="rId13"/>
    <p:sldId id="276" r:id="rId14"/>
    <p:sldId id="277" r:id="rId15"/>
    <p:sldId id="274" r:id="rId16"/>
    <p:sldId id="275" r:id="rId17"/>
    <p:sldId id="272" r:id="rId18"/>
    <p:sldId id="263" r:id="rId19"/>
    <p:sldId id="280" r:id="rId20"/>
    <p:sldId id="281" r:id="rId21"/>
    <p:sldId id="273" r:id="rId22"/>
    <p:sldId id="278" r:id="rId23"/>
    <p:sldId id="283" r:id="rId24"/>
    <p:sldId id="285" r:id="rId25"/>
    <p:sldId id="284" r:id="rId26"/>
    <p:sldId id="289" r:id="rId27"/>
    <p:sldId id="28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0" autoAdjust="0"/>
    <p:restoredTop sz="94669" autoAdjust="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306613-96FD-4FD7-8006-28795E7BA3C5}" type="datetimeFigureOut">
              <a:rPr lang="en-GB" smtClean="0"/>
              <a:pPr/>
              <a:t>16/06/2011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066C713-B4DE-4DF1-A9A7-CF5476736599}"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306613-96FD-4FD7-8006-28795E7BA3C5}" type="datetimeFigureOut">
              <a:rPr lang="en-GB" smtClean="0"/>
              <a:pPr/>
              <a:t>16/06/2011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66C713-B4DE-4DF1-A9A7-CF5476736599}"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4725144"/>
            <a:ext cx="9144000" cy="151216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3" name="Subtitle 2"/>
          <p:cNvSpPr>
            <a:spLocks noGrp="1"/>
          </p:cNvSpPr>
          <p:nvPr>
            <p:ph type="subTitle" idx="1"/>
          </p:nvPr>
        </p:nvSpPr>
        <p:spPr>
          <a:xfrm>
            <a:off x="1475656" y="5013176"/>
            <a:ext cx="6400800" cy="864096"/>
          </a:xfrm>
        </p:spPr>
        <p:txBody>
          <a:bodyPr>
            <a:normAutofit fontScale="55000" lnSpcReduction="20000"/>
          </a:bodyPr>
          <a:lstStyle/>
          <a:p>
            <a:pPr>
              <a:lnSpc>
                <a:spcPct val="120000"/>
              </a:lnSpc>
            </a:pPr>
            <a:r>
              <a:rPr lang="en-GB" dirty="0" smtClean="0">
                <a:solidFill>
                  <a:schemeClr val="bg1"/>
                </a:solidFill>
              </a:rPr>
              <a:t>Introducing </a:t>
            </a:r>
          </a:p>
          <a:p>
            <a:pPr>
              <a:lnSpc>
                <a:spcPct val="120000"/>
              </a:lnSpc>
            </a:pPr>
            <a:r>
              <a:rPr lang="en-GB" sz="4500" dirty="0" smtClean="0">
                <a:solidFill>
                  <a:schemeClr val="bg1"/>
                </a:solidFill>
              </a:rPr>
              <a:t>DataPA OpenAnalytics 4</a:t>
            </a:r>
          </a:p>
          <a:p>
            <a:endParaRPr lang="en-GB" sz="4500" dirty="0">
              <a:solidFill>
                <a:schemeClr val="bg1"/>
              </a:solidFill>
            </a:endParaRPr>
          </a:p>
        </p:txBody>
      </p:sp>
      <p:sp>
        <p:nvSpPr>
          <p:cNvPr id="5" name="TextBox 4"/>
          <p:cNvSpPr txBox="1"/>
          <p:nvPr/>
        </p:nvSpPr>
        <p:spPr>
          <a:xfrm>
            <a:off x="7308304" y="5775647"/>
            <a:ext cx="1872208" cy="461665"/>
          </a:xfrm>
          <a:prstGeom prst="rect">
            <a:avLst/>
          </a:prstGeom>
          <a:noFill/>
        </p:spPr>
        <p:txBody>
          <a:bodyPr wrap="square" rtlCol="0">
            <a:spAutoFit/>
          </a:bodyPr>
          <a:lstStyle/>
          <a:p>
            <a:pPr algn="r"/>
            <a:r>
              <a:rPr lang="en-GB" sz="1200" dirty="0" smtClean="0">
                <a:solidFill>
                  <a:schemeClr val="bg1"/>
                </a:solidFill>
              </a:rPr>
              <a:t>Nick Finch</a:t>
            </a:r>
          </a:p>
          <a:p>
            <a:pPr algn="r"/>
            <a:r>
              <a:rPr lang="en-GB" sz="1200" dirty="0" smtClean="0">
                <a:solidFill>
                  <a:schemeClr val="bg1"/>
                </a:solidFill>
              </a:rPr>
              <a:t>CTO</a:t>
            </a:r>
            <a:endParaRPr lang="en-GB" sz="12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pic>
        <p:nvPicPr>
          <p:cNvPr id="6" name="Picture 5" descr="Phone.png"/>
          <p:cNvPicPr>
            <a:picLocks noChangeAspect="1"/>
          </p:cNvPicPr>
          <p:nvPr/>
        </p:nvPicPr>
        <p:blipFill>
          <a:blip r:embed="rId3" cstate="print"/>
          <a:stretch>
            <a:fillRect/>
          </a:stretch>
        </p:blipFill>
        <p:spPr>
          <a:xfrm>
            <a:off x="179512" y="1556792"/>
            <a:ext cx="3810000" cy="5562600"/>
          </a:xfrm>
          <a:prstGeom prst="rect">
            <a:avLst/>
          </a:prstGeom>
        </p:spPr>
      </p:pic>
      <p:sp>
        <p:nvSpPr>
          <p:cNvPr id="7" name="Content Placeholder 2"/>
          <p:cNvSpPr txBox="1">
            <a:spLocks/>
          </p:cNvSpPr>
          <p:nvPr/>
        </p:nvSpPr>
        <p:spPr>
          <a:xfrm>
            <a:off x="4427984" y="1916832"/>
            <a:ext cx="4125144" cy="3816424"/>
          </a:xfrm>
          <a:prstGeom prst="rect">
            <a:avLst/>
          </a:prstGeom>
        </p:spPr>
        <p:txBody>
          <a:bodyPr vert="horz" lIns="91440" tIns="45720" rIns="91440" bIns="45720" rtlCol="0">
            <a:normAutofit/>
          </a:bodyPr>
          <a:lstStyle/>
          <a:p>
            <a:pPr marL="342900" indent="-342900">
              <a:spcBef>
                <a:spcPct val="20000"/>
              </a:spcBef>
            </a:pPr>
            <a:r>
              <a:rPr lang="en-GB" sz="1600" b="1" dirty="0" smtClean="0">
                <a:solidFill>
                  <a:schemeClr val="accent1"/>
                </a:solidFill>
              </a:rPr>
              <a:t>Integrate with 3</a:t>
            </a:r>
            <a:r>
              <a:rPr lang="en-GB" sz="1600" b="1" baseline="30000" dirty="0" smtClean="0">
                <a:solidFill>
                  <a:schemeClr val="accent1"/>
                </a:solidFill>
              </a:rPr>
              <a:t>rd</a:t>
            </a:r>
            <a:r>
              <a:rPr lang="en-GB" sz="1600" b="1" dirty="0" smtClean="0">
                <a:solidFill>
                  <a:schemeClr val="accent1"/>
                </a:solidFill>
              </a:rPr>
              <a:t> Party Applications</a:t>
            </a:r>
            <a:endParaRPr lang="en-GB" sz="1600" b="1" dirty="0" smtClean="0"/>
          </a:p>
          <a:p>
            <a:pPr indent="-342900"/>
            <a:r>
              <a:rPr lang="en-GB" sz="1600" dirty="0" smtClean="0"/>
              <a:t>DataPA Queries can be quickly and simply published to the DataPA Web Service. This allows business users and IT to swiftly generate web services to integrate their own business systems with 3</a:t>
            </a:r>
            <a:r>
              <a:rPr lang="en-GB" sz="1600" baseline="30000" dirty="0" smtClean="0"/>
              <a:t>rd</a:t>
            </a:r>
            <a:r>
              <a:rPr lang="en-GB" sz="1600" dirty="0" smtClean="0"/>
              <a:t> part applications and devices.</a:t>
            </a:r>
          </a:p>
          <a:p>
            <a:pPr indent="-342900"/>
            <a:endParaRPr lang="en-GB" sz="1600" dirty="0" smtClean="0"/>
          </a:p>
          <a:p>
            <a:pPr indent="-342900"/>
            <a:r>
              <a:rPr lang="en-GB" sz="1600" dirty="0" smtClean="0"/>
              <a:t>A great example of this is a customer who uses DataPA Web Services to publish stock and customer information to sales staff on the road via their smart phones.</a:t>
            </a:r>
          </a:p>
          <a:p>
            <a:pPr indent="-342900"/>
            <a:endParaRPr lang="en-GB" sz="1600" dirty="0" smtClean="0"/>
          </a:p>
          <a:p>
            <a:pPr indent="-342900"/>
            <a:endParaRPr kumimoji="0" lang="en-GB" sz="1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What does OpenAnalytics 4 offer ISV’s?</a:t>
            </a:r>
            <a:endParaRPr lang="en-GB" sz="2400" dirty="0">
              <a:solidFill>
                <a:schemeClr val="bg1"/>
              </a:solidFill>
            </a:endParaRPr>
          </a:p>
        </p:txBody>
      </p:sp>
      <p:pic>
        <p:nvPicPr>
          <p:cNvPr id="8" name="Picture 7" descr="Globes-3.png"/>
          <p:cNvPicPr>
            <a:picLocks noChangeAspect="1"/>
          </p:cNvPicPr>
          <p:nvPr/>
        </p:nvPicPr>
        <p:blipFill>
          <a:blip r:embed="rId3" cstate="print"/>
          <a:stretch>
            <a:fillRect/>
          </a:stretch>
        </p:blipFill>
        <p:spPr>
          <a:xfrm>
            <a:off x="1763688" y="1124744"/>
            <a:ext cx="5589240" cy="5589240"/>
          </a:xfrm>
          <a:prstGeom prst="rect">
            <a:avLst/>
          </a:prstGeom>
        </p:spPr>
      </p:pic>
      <p:sp>
        <p:nvSpPr>
          <p:cNvPr id="9" name="TextBox 8"/>
          <p:cNvSpPr txBox="1"/>
          <p:nvPr/>
        </p:nvSpPr>
        <p:spPr>
          <a:xfrm>
            <a:off x="3491880" y="4248671"/>
            <a:ext cx="2088232" cy="692497"/>
          </a:xfrm>
          <a:prstGeom prst="rect">
            <a:avLst/>
          </a:prstGeom>
          <a:noFill/>
        </p:spPr>
        <p:txBody>
          <a:bodyPr wrap="square" rtlCol="0">
            <a:spAutoFit/>
          </a:bodyPr>
          <a:lstStyle/>
          <a:p>
            <a:pPr lvl="0" algn="ctr"/>
            <a:r>
              <a:rPr lang="en-GB" sz="1300" dirty="0" smtClean="0"/>
              <a:t>Build on your existing Investment in Progress Skills and Technology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Build on your existing Investment in Progress</a:t>
            </a:r>
            <a:endParaRPr lang="en-GB" sz="2400" dirty="0">
              <a:solidFill>
                <a:schemeClr val="bg1"/>
              </a:solidFill>
            </a:endParaRPr>
          </a:p>
        </p:txBody>
      </p:sp>
      <p:sp>
        <p:nvSpPr>
          <p:cNvPr id="16" name="Line 17"/>
          <p:cNvSpPr>
            <a:spLocks noChangeShapeType="1"/>
          </p:cNvSpPr>
          <p:nvPr/>
        </p:nvSpPr>
        <p:spPr bwMode="auto">
          <a:xfrm>
            <a:off x="1353082" y="1196752"/>
            <a:ext cx="3068" cy="1470022"/>
          </a:xfrm>
          <a:prstGeom prst="line">
            <a:avLst/>
          </a:prstGeom>
          <a:noFill/>
          <a:ln w="12700">
            <a:solidFill>
              <a:schemeClr val="bg1">
                <a:lumMod val="85000"/>
              </a:schemeClr>
            </a:solidFill>
            <a:round/>
            <a:headEnd/>
            <a:tailEnd/>
          </a:ln>
        </p:spPr>
        <p:txBody>
          <a:bodyPr lIns="64288" tIns="32144" rIns="64288" bIns="32144"/>
          <a:lstStyle/>
          <a:p>
            <a:endParaRPr lang="en-GB"/>
          </a:p>
        </p:txBody>
      </p:sp>
      <p:sp>
        <p:nvSpPr>
          <p:cNvPr id="17" name="Line 20"/>
          <p:cNvSpPr>
            <a:spLocks noChangeShapeType="1"/>
          </p:cNvSpPr>
          <p:nvPr/>
        </p:nvSpPr>
        <p:spPr bwMode="auto">
          <a:xfrm>
            <a:off x="1356150" y="2780928"/>
            <a:ext cx="0" cy="2376264"/>
          </a:xfrm>
          <a:prstGeom prst="line">
            <a:avLst/>
          </a:prstGeom>
          <a:noFill/>
          <a:ln w="12700">
            <a:solidFill>
              <a:schemeClr val="tx1"/>
            </a:solidFill>
            <a:round/>
            <a:headEnd/>
            <a:tailEnd/>
          </a:ln>
        </p:spPr>
        <p:txBody>
          <a:bodyPr lIns="64288" tIns="32144" rIns="64288" bIns="32144"/>
          <a:lstStyle/>
          <a:p>
            <a:endParaRPr lang="en-GB"/>
          </a:p>
        </p:txBody>
      </p:sp>
      <p:sp>
        <p:nvSpPr>
          <p:cNvPr id="18" name="Line 21"/>
          <p:cNvSpPr>
            <a:spLocks noChangeShapeType="1"/>
          </p:cNvSpPr>
          <p:nvPr/>
        </p:nvSpPr>
        <p:spPr bwMode="auto">
          <a:xfrm>
            <a:off x="998960" y="3857628"/>
            <a:ext cx="346897" cy="0"/>
          </a:xfrm>
          <a:prstGeom prst="line">
            <a:avLst/>
          </a:prstGeom>
          <a:noFill/>
          <a:ln w="12700">
            <a:solidFill>
              <a:schemeClr val="tx1"/>
            </a:solidFill>
            <a:round/>
            <a:headEnd/>
            <a:tailEnd/>
          </a:ln>
        </p:spPr>
        <p:txBody>
          <a:bodyPr lIns="64288" tIns="32144" rIns="64288" bIns="32144"/>
          <a:lstStyle/>
          <a:p>
            <a:endParaRPr lang="en-GB"/>
          </a:p>
        </p:txBody>
      </p:sp>
      <p:sp>
        <p:nvSpPr>
          <p:cNvPr id="19" name="Line 27"/>
          <p:cNvSpPr>
            <a:spLocks noChangeShapeType="1"/>
          </p:cNvSpPr>
          <p:nvPr/>
        </p:nvSpPr>
        <p:spPr bwMode="auto">
          <a:xfrm>
            <a:off x="1356150" y="5229200"/>
            <a:ext cx="0" cy="1000132"/>
          </a:xfrm>
          <a:prstGeom prst="line">
            <a:avLst/>
          </a:prstGeom>
          <a:noFill/>
          <a:ln w="12700">
            <a:solidFill>
              <a:schemeClr val="bg1">
                <a:lumMod val="65000"/>
              </a:schemeClr>
            </a:solidFill>
            <a:round/>
            <a:headEnd/>
            <a:tailEnd/>
          </a:ln>
        </p:spPr>
        <p:txBody>
          <a:bodyPr lIns="64288" tIns="32144" rIns="64288" bIns="32144"/>
          <a:lstStyle/>
          <a:p>
            <a:endParaRPr lang="en-GB"/>
          </a:p>
        </p:txBody>
      </p:sp>
      <p:sp>
        <p:nvSpPr>
          <p:cNvPr id="20" name="Line 28"/>
          <p:cNvSpPr>
            <a:spLocks noChangeShapeType="1"/>
          </p:cNvSpPr>
          <p:nvPr/>
        </p:nvSpPr>
        <p:spPr bwMode="auto">
          <a:xfrm flipV="1">
            <a:off x="971600" y="5729266"/>
            <a:ext cx="384550" cy="0"/>
          </a:xfrm>
          <a:prstGeom prst="line">
            <a:avLst/>
          </a:prstGeom>
          <a:noFill/>
          <a:ln w="12700">
            <a:solidFill>
              <a:schemeClr val="bg1">
                <a:lumMod val="65000"/>
              </a:schemeClr>
            </a:solidFill>
            <a:round/>
            <a:headEnd/>
            <a:tailEnd/>
          </a:ln>
        </p:spPr>
        <p:txBody>
          <a:bodyPr lIns="64288" tIns="32144" rIns="64288" bIns="32144"/>
          <a:lstStyle/>
          <a:p>
            <a:endParaRPr lang="en-GB"/>
          </a:p>
        </p:txBody>
      </p:sp>
      <p:sp>
        <p:nvSpPr>
          <p:cNvPr id="21" name="Line 21"/>
          <p:cNvSpPr>
            <a:spLocks noChangeShapeType="1"/>
          </p:cNvSpPr>
          <p:nvPr/>
        </p:nvSpPr>
        <p:spPr bwMode="auto">
          <a:xfrm>
            <a:off x="971600" y="1809518"/>
            <a:ext cx="374257" cy="0"/>
          </a:xfrm>
          <a:prstGeom prst="line">
            <a:avLst/>
          </a:prstGeom>
          <a:noFill/>
          <a:ln w="12700">
            <a:solidFill>
              <a:schemeClr val="bg1">
                <a:lumMod val="85000"/>
              </a:schemeClr>
            </a:solidFill>
            <a:round/>
            <a:headEnd/>
            <a:tailEnd/>
          </a:ln>
        </p:spPr>
        <p:txBody>
          <a:bodyPr lIns="64288" tIns="32144" rIns="64288" bIns="32144"/>
          <a:lstStyle/>
          <a:p>
            <a:endParaRPr lang="en-GB"/>
          </a:p>
        </p:txBody>
      </p:sp>
      <p:sp>
        <p:nvSpPr>
          <p:cNvPr id="24" name="TextBox 23"/>
          <p:cNvSpPr txBox="1"/>
          <p:nvPr/>
        </p:nvSpPr>
        <p:spPr>
          <a:xfrm>
            <a:off x="107504" y="1608244"/>
            <a:ext cx="864096" cy="400110"/>
          </a:xfrm>
          <a:prstGeom prst="rect">
            <a:avLst/>
          </a:prstGeom>
          <a:noFill/>
        </p:spPr>
        <p:txBody>
          <a:bodyPr wrap="square" rtlCol="0">
            <a:spAutoFit/>
          </a:bodyPr>
          <a:lstStyle/>
          <a:p>
            <a:pPr algn="r"/>
            <a:r>
              <a:rPr lang="en-GB" sz="1000" dirty="0" smtClean="0">
                <a:solidFill>
                  <a:schemeClr val="bg1">
                    <a:lumMod val="85000"/>
                  </a:schemeClr>
                </a:solidFill>
              </a:rPr>
              <a:t>Presentation Layer</a:t>
            </a:r>
            <a:endParaRPr lang="en-GB" sz="1000" dirty="0">
              <a:solidFill>
                <a:schemeClr val="bg1">
                  <a:lumMod val="85000"/>
                </a:schemeClr>
              </a:solidFill>
            </a:endParaRPr>
          </a:p>
        </p:txBody>
      </p:sp>
      <p:sp>
        <p:nvSpPr>
          <p:cNvPr id="25" name="TextBox 24"/>
          <p:cNvSpPr txBox="1"/>
          <p:nvPr/>
        </p:nvSpPr>
        <p:spPr>
          <a:xfrm>
            <a:off x="35496" y="3573016"/>
            <a:ext cx="936104" cy="553998"/>
          </a:xfrm>
          <a:prstGeom prst="rect">
            <a:avLst/>
          </a:prstGeom>
          <a:noFill/>
        </p:spPr>
        <p:txBody>
          <a:bodyPr wrap="square" rtlCol="0">
            <a:spAutoFit/>
          </a:bodyPr>
          <a:lstStyle/>
          <a:p>
            <a:pPr algn="r"/>
            <a:r>
              <a:rPr lang="en-GB" sz="1000" dirty="0" smtClean="0"/>
              <a:t>Complexity Management Engine</a:t>
            </a:r>
            <a:endParaRPr lang="en-GB" sz="1000" dirty="0"/>
          </a:p>
        </p:txBody>
      </p:sp>
      <p:sp>
        <p:nvSpPr>
          <p:cNvPr id="26" name="TextBox 25"/>
          <p:cNvSpPr txBox="1"/>
          <p:nvPr/>
        </p:nvSpPr>
        <p:spPr>
          <a:xfrm>
            <a:off x="107504" y="5598360"/>
            <a:ext cx="864096" cy="246221"/>
          </a:xfrm>
          <a:prstGeom prst="rect">
            <a:avLst/>
          </a:prstGeom>
          <a:noFill/>
        </p:spPr>
        <p:txBody>
          <a:bodyPr wrap="square" rtlCol="0">
            <a:spAutoFit/>
          </a:bodyPr>
          <a:lstStyle/>
          <a:p>
            <a:pPr algn="r"/>
            <a:r>
              <a:rPr lang="en-GB" sz="1000" dirty="0" smtClean="0">
                <a:solidFill>
                  <a:schemeClr val="bg1">
                    <a:lumMod val="65000"/>
                  </a:schemeClr>
                </a:solidFill>
              </a:rPr>
              <a:t>Data Layer</a:t>
            </a:r>
            <a:endParaRPr lang="en-GB" sz="1000" dirty="0">
              <a:solidFill>
                <a:schemeClr val="bg1">
                  <a:lumMod val="65000"/>
                </a:schemeClr>
              </a:solidFill>
            </a:endParaRPr>
          </a:p>
        </p:txBody>
      </p:sp>
      <p:pic>
        <p:nvPicPr>
          <p:cNvPr id="13" name="Picture 12" descr="DataPA-CME-Architecture.png"/>
          <p:cNvPicPr>
            <a:picLocks noChangeAspect="1"/>
          </p:cNvPicPr>
          <p:nvPr/>
        </p:nvPicPr>
        <p:blipFill>
          <a:blip r:embed="rId3" cstate="print"/>
          <a:stretch>
            <a:fillRect/>
          </a:stretch>
        </p:blipFill>
        <p:spPr>
          <a:xfrm>
            <a:off x="1403648" y="1052736"/>
            <a:ext cx="7620000" cy="5305425"/>
          </a:xfrm>
          <a:prstGeom prst="rect">
            <a:avLst/>
          </a:prstGeom>
        </p:spPr>
      </p:pic>
      <p:sp>
        <p:nvSpPr>
          <p:cNvPr id="14" name="TextBox 13"/>
          <p:cNvSpPr txBox="1"/>
          <p:nvPr/>
        </p:nvSpPr>
        <p:spPr>
          <a:xfrm>
            <a:off x="251520" y="1052736"/>
            <a:ext cx="7128792" cy="369332"/>
          </a:xfrm>
          <a:prstGeom prst="rect">
            <a:avLst/>
          </a:prstGeom>
          <a:noFill/>
        </p:spPr>
        <p:txBody>
          <a:bodyPr wrap="square" rtlCol="0">
            <a:spAutoFit/>
          </a:bodyPr>
          <a:lstStyle/>
          <a:p>
            <a:r>
              <a:rPr lang="en-GB" dirty="0" smtClean="0"/>
              <a:t>Simplicity, performance and flexibility with native </a:t>
            </a:r>
            <a:r>
              <a:rPr lang="en-GB" dirty="0" err="1" smtClean="0"/>
              <a:t>AppServer</a:t>
            </a:r>
            <a:r>
              <a:rPr lang="en-GB" dirty="0" smtClean="0"/>
              <a:t> Connection</a:t>
            </a:r>
            <a:endParaRPr lang="en-GB"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Build on your existing Investment in Progress</a:t>
            </a:r>
            <a:endParaRPr lang="en-GB" sz="2400" dirty="0">
              <a:solidFill>
                <a:schemeClr val="bg1"/>
              </a:solidFill>
            </a:endParaRPr>
          </a:p>
        </p:txBody>
      </p:sp>
      <p:pic>
        <p:nvPicPr>
          <p:cNvPr id="4" name="Picture 3" descr="Calculated-Field.png"/>
          <p:cNvPicPr>
            <a:picLocks noChangeAspect="1"/>
          </p:cNvPicPr>
          <p:nvPr/>
        </p:nvPicPr>
        <p:blipFill>
          <a:blip r:embed="rId3" cstate="print"/>
          <a:stretch>
            <a:fillRect/>
          </a:stretch>
        </p:blipFill>
        <p:spPr>
          <a:xfrm>
            <a:off x="2339752" y="1700808"/>
            <a:ext cx="4371975" cy="5553075"/>
          </a:xfrm>
          <a:prstGeom prst="rect">
            <a:avLst/>
          </a:prstGeom>
        </p:spPr>
      </p:pic>
      <p:sp>
        <p:nvSpPr>
          <p:cNvPr id="5" name="TextBox 4"/>
          <p:cNvSpPr txBox="1"/>
          <p:nvPr/>
        </p:nvSpPr>
        <p:spPr>
          <a:xfrm>
            <a:off x="251520" y="1052736"/>
            <a:ext cx="6264696" cy="369332"/>
          </a:xfrm>
          <a:prstGeom prst="rect">
            <a:avLst/>
          </a:prstGeom>
          <a:noFill/>
        </p:spPr>
        <p:txBody>
          <a:bodyPr wrap="square" rtlCol="0">
            <a:spAutoFit/>
          </a:bodyPr>
          <a:lstStyle/>
          <a:p>
            <a:r>
              <a:rPr lang="en-GB" dirty="0" smtClean="0"/>
              <a:t>Save time and effort with familiar Progress Syntax throughout</a:t>
            </a:r>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Build on your existing Investment in Progress</a:t>
            </a:r>
            <a:endParaRPr lang="en-GB" sz="2400" dirty="0">
              <a:solidFill>
                <a:schemeClr val="bg1"/>
              </a:solidFill>
            </a:endParaRPr>
          </a:p>
        </p:txBody>
      </p:sp>
      <p:pic>
        <p:nvPicPr>
          <p:cNvPr id="6" name="Picture 5" descr="DynamicFunction.png"/>
          <p:cNvPicPr>
            <a:picLocks noChangeAspect="1"/>
          </p:cNvPicPr>
          <p:nvPr/>
        </p:nvPicPr>
        <p:blipFill>
          <a:blip r:embed="rId3" cstate="print"/>
          <a:stretch>
            <a:fillRect/>
          </a:stretch>
        </p:blipFill>
        <p:spPr>
          <a:xfrm>
            <a:off x="259069" y="1685397"/>
            <a:ext cx="8777427" cy="5172603"/>
          </a:xfrm>
          <a:prstGeom prst="rect">
            <a:avLst/>
          </a:prstGeom>
        </p:spPr>
      </p:pic>
      <p:sp>
        <p:nvSpPr>
          <p:cNvPr id="7" name="TextBox 6"/>
          <p:cNvSpPr txBox="1"/>
          <p:nvPr/>
        </p:nvSpPr>
        <p:spPr>
          <a:xfrm>
            <a:off x="251520" y="1052736"/>
            <a:ext cx="8568952" cy="369332"/>
          </a:xfrm>
          <a:prstGeom prst="rect">
            <a:avLst/>
          </a:prstGeom>
          <a:noFill/>
        </p:spPr>
        <p:txBody>
          <a:bodyPr wrap="square" rtlCol="0">
            <a:spAutoFit/>
          </a:bodyPr>
          <a:lstStyle/>
          <a:p>
            <a:r>
              <a:rPr lang="en-GB" dirty="0" smtClean="0"/>
              <a:t>Rapid BI implementation with calculated fields from existing ABL Business Logic</a:t>
            </a:r>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Build on your existing Investment in Progress</a:t>
            </a:r>
            <a:endParaRPr lang="en-GB" sz="2400" dirty="0">
              <a:solidFill>
                <a:schemeClr val="bg1"/>
              </a:solidFill>
            </a:endParaRPr>
          </a:p>
        </p:txBody>
      </p:sp>
      <p:pic>
        <p:nvPicPr>
          <p:cNvPr id="14" name="Picture 13" descr="Business-Logic-Integartion.png"/>
          <p:cNvPicPr>
            <a:picLocks noChangeAspect="1"/>
          </p:cNvPicPr>
          <p:nvPr/>
        </p:nvPicPr>
        <p:blipFill>
          <a:blip r:embed="rId3" cstate="print"/>
          <a:stretch>
            <a:fillRect/>
          </a:stretch>
        </p:blipFill>
        <p:spPr>
          <a:xfrm>
            <a:off x="395536" y="1268760"/>
            <a:ext cx="8292413" cy="4975447"/>
          </a:xfrm>
          <a:prstGeom prst="rect">
            <a:avLst/>
          </a:prstGeom>
        </p:spPr>
      </p:pic>
      <p:sp>
        <p:nvSpPr>
          <p:cNvPr id="4" name="TextBox 3"/>
          <p:cNvSpPr txBox="1"/>
          <p:nvPr/>
        </p:nvSpPr>
        <p:spPr>
          <a:xfrm>
            <a:off x="251520" y="1052736"/>
            <a:ext cx="8640960" cy="369332"/>
          </a:xfrm>
          <a:prstGeom prst="rect">
            <a:avLst/>
          </a:prstGeom>
          <a:noFill/>
        </p:spPr>
        <p:txBody>
          <a:bodyPr wrap="square" rtlCol="0">
            <a:spAutoFit/>
          </a:bodyPr>
          <a:lstStyle/>
          <a:p>
            <a:r>
              <a:rPr lang="en-GB" dirty="0" smtClean="0"/>
              <a:t>Solve any requirement with BI from ABL generated temp table</a:t>
            </a:r>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Build on your existing Investment in Progress</a:t>
            </a:r>
            <a:endParaRPr lang="en-GB" sz="2400" dirty="0">
              <a:solidFill>
                <a:schemeClr val="bg1"/>
              </a:solidFill>
            </a:endParaRPr>
          </a:p>
        </p:txBody>
      </p:sp>
      <p:pic>
        <p:nvPicPr>
          <p:cNvPr id="5" name="Picture 4" descr="Security.png"/>
          <p:cNvPicPr>
            <a:picLocks noChangeAspect="1"/>
          </p:cNvPicPr>
          <p:nvPr/>
        </p:nvPicPr>
        <p:blipFill>
          <a:blip r:embed="rId3" cstate="print"/>
          <a:stretch>
            <a:fillRect/>
          </a:stretch>
        </p:blipFill>
        <p:spPr>
          <a:xfrm>
            <a:off x="691855" y="1755640"/>
            <a:ext cx="7912593" cy="4913720"/>
          </a:xfrm>
          <a:prstGeom prst="rect">
            <a:avLst/>
          </a:prstGeom>
        </p:spPr>
      </p:pic>
      <p:sp>
        <p:nvSpPr>
          <p:cNvPr id="6" name="TextBox 5"/>
          <p:cNvSpPr txBox="1"/>
          <p:nvPr/>
        </p:nvSpPr>
        <p:spPr>
          <a:xfrm>
            <a:off x="251520" y="1052736"/>
            <a:ext cx="8712968" cy="369332"/>
          </a:xfrm>
          <a:prstGeom prst="rect">
            <a:avLst/>
          </a:prstGeom>
          <a:noFill/>
        </p:spPr>
        <p:txBody>
          <a:bodyPr wrap="square" rtlCol="0">
            <a:spAutoFit/>
          </a:bodyPr>
          <a:lstStyle/>
          <a:p>
            <a:r>
              <a:rPr lang="en-GB" dirty="0" smtClean="0"/>
              <a:t>The most secure BI platform available with inherited security architecture</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What does OpenAnalytics 4 offer ISV’s?</a:t>
            </a:r>
            <a:endParaRPr lang="en-GB" sz="2400" dirty="0">
              <a:solidFill>
                <a:schemeClr val="bg1"/>
              </a:solidFill>
            </a:endParaRPr>
          </a:p>
        </p:txBody>
      </p:sp>
      <p:pic>
        <p:nvPicPr>
          <p:cNvPr id="8" name="Picture 7" descr="Globes-3.png"/>
          <p:cNvPicPr>
            <a:picLocks noChangeAspect="1"/>
          </p:cNvPicPr>
          <p:nvPr/>
        </p:nvPicPr>
        <p:blipFill>
          <a:blip r:embed="rId3" cstate="print"/>
          <a:stretch>
            <a:fillRect/>
          </a:stretch>
        </p:blipFill>
        <p:spPr>
          <a:xfrm>
            <a:off x="1763688" y="1124744"/>
            <a:ext cx="5589240" cy="5589240"/>
          </a:xfrm>
          <a:prstGeom prst="rect">
            <a:avLst/>
          </a:prstGeom>
        </p:spPr>
      </p:pic>
      <p:sp>
        <p:nvSpPr>
          <p:cNvPr id="9" name="TextBox 8"/>
          <p:cNvSpPr txBox="1"/>
          <p:nvPr/>
        </p:nvSpPr>
        <p:spPr>
          <a:xfrm>
            <a:off x="3491880" y="4248671"/>
            <a:ext cx="2088232" cy="692497"/>
          </a:xfrm>
          <a:prstGeom prst="rect">
            <a:avLst/>
          </a:prstGeom>
          <a:noFill/>
        </p:spPr>
        <p:txBody>
          <a:bodyPr wrap="square" rtlCol="0">
            <a:spAutoFit/>
          </a:bodyPr>
          <a:lstStyle/>
          <a:p>
            <a:pPr lvl="0" algn="ctr"/>
            <a:r>
              <a:rPr lang="en-GB" sz="1300" dirty="0" smtClean="0"/>
              <a:t>Build on your existing Investment in Progress Skills and Technology</a:t>
            </a:r>
          </a:p>
        </p:txBody>
      </p:sp>
      <p:sp>
        <p:nvSpPr>
          <p:cNvPr id="10" name="TextBox 9"/>
          <p:cNvSpPr txBox="1"/>
          <p:nvPr/>
        </p:nvSpPr>
        <p:spPr>
          <a:xfrm>
            <a:off x="3419872" y="2916535"/>
            <a:ext cx="2232248" cy="907941"/>
          </a:xfrm>
          <a:prstGeom prst="rect">
            <a:avLst/>
          </a:prstGeom>
          <a:noFill/>
        </p:spPr>
        <p:txBody>
          <a:bodyPr wrap="square" rtlCol="0">
            <a:spAutoFit/>
          </a:bodyPr>
          <a:lstStyle/>
          <a:p>
            <a:pPr lvl="0" algn="ctr"/>
            <a:r>
              <a:rPr lang="en-GB" sz="1300" dirty="0" smtClean="0"/>
              <a:t>Embed dashboards and reports, quickly and efficiently into existing infrastructure</a:t>
            </a:r>
          </a:p>
          <a:p>
            <a:endParaRPr lang="en-GB"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0" name="Picture 29" descr="Badges.png"/>
          <p:cNvPicPr>
            <a:picLocks noChangeAspect="1"/>
          </p:cNvPicPr>
          <p:nvPr/>
        </p:nvPicPr>
        <p:blipFill>
          <a:blip r:embed="rId3" cstate="print"/>
          <a:stretch>
            <a:fillRect/>
          </a:stretch>
        </p:blipFill>
        <p:spPr>
          <a:xfrm>
            <a:off x="4572000" y="4293096"/>
            <a:ext cx="4392488" cy="2101874"/>
          </a:xfrm>
          <a:prstGeom prst="rect">
            <a:avLst/>
          </a:prstGeom>
        </p:spPr>
      </p:pic>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Embed Dashboard and Reports into your existing Architecture </a:t>
            </a:r>
            <a:endParaRPr lang="en-GB" sz="2400" dirty="0">
              <a:solidFill>
                <a:schemeClr val="bg1"/>
              </a:solidFill>
            </a:endParaRPr>
          </a:p>
        </p:txBody>
      </p:sp>
      <p:pic>
        <p:nvPicPr>
          <p:cNvPr id="33" name="Picture 32" descr="Screen.png"/>
          <p:cNvPicPr>
            <a:picLocks noChangeAspect="1"/>
          </p:cNvPicPr>
          <p:nvPr/>
        </p:nvPicPr>
        <p:blipFill>
          <a:blip r:embed="rId4" cstate="print"/>
          <a:stretch>
            <a:fillRect/>
          </a:stretch>
        </p:blipFill>
        <p:spPr>
          <a:xfrm>
            <a:off x="-468560" y="1405709"/>
            <a:ext cx="5583567" cy="5452291"/>
          </a:xfrm>
          <a:prstGeom prst="rect">
            <a:avLst/>
          </a:prstGeom>
        </p:spPr>
      </p:pic>
      <p:sp>
        <p:nvSpPr>
          <p:cNvPr id="5" name="TextBox 4"/>
          <p:cNvSpPr txBox="1"/>
          <p:nvPr/>
        </p:nvSpPr>
        <p:spPr>
          <a:xfrm>
            <a:off x="251520" y="1052736"/>
            <a:ext cx="6264696" cy="369332"/>
          </a:xfrm>
          <a:prstGeom prst="rect">
            <a:avLst/>
          </a:prstGeom>
          <a:noFill/>
        </p:spPr>
        <p:txBody>
          <a:bodyPr wrap="square" rtlCol="0">
            <a:spAutoFit/>
          </a:bodyPr>
          <a:lstStyle/>
          <a:p>
            <a:r>
              <a:rPr lang="en-GB" dirty="0" smtClean="0"/>
              <a:t>Rapid development with native support for all Progress Clients</a:t>
            </a:r>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Embed Dashboard and Reports into your existing Architecture </a:t>
            </a:r>
            <a:endParaRPr lang="en-GB" sz="2400" dirty="0">
              <a:solidFill>
                <a:schemeClr val="bg1"/>
              </a:solidFill>
            </a:endParaRPr>
          </a:p>
        </p:txBody>
      </p:sp>
      <p:sp>
        <p:nvSpPr>
          <p:cNvPr id="5" name="TextBox 4"/>
          <p:cNvSpPr txBox="1"/>
          <p:nvPr/>
        </p:nvSpPr>
        <p:spPr>
          <a:xfrm>
            <a:off x="251520" y="1052736"/>
            <a:ext cx="7416824" cy="369332"/>
          </a:xfrm>
          <a:prstGeom prst="rect">
            <a:avLst/>
          </a:prstGeom>
          <a:noFill/>
        </p:spPr>
        <p:txBody>
          <a:bodyPr wrap="square" rtlCol="0">
            <a:spAutoFit/>
          </a:bodyPr>
          <a:lstStyle/>
          <a:p>
            <a:r>
              <a:rPr lang="en-GB" dirty="0" smtClean="0"/>
              <a:t>Deploy to your entire customer base with a single one-off payment</a:t>
            </a:r>
            <a:endParaRPr lang="en-GB" dirty="0"/>
          </a:p>
        </p:txBody>
      </p:sp>
      <p:sp>
        <p:nvSpPr>
          <p:cNvPr id="7" name="Rectangle 6"/>
          <p:cNvSpPr/>
          <p:nvPr/>
        </p:nvSpPr>
        <p:spPr>
          <a:xfrm>
            <a:off x="899592" y="3284984"/>
            <a:ext cx="7848872" cy="2723823"/>
          </a:xfrm>
          <a:prstGeom prst="rect">
            <a:avLst/>
          </a:prstGeom>
        </p:spPr>
        <p:txBody>
          <a:bodyPr wrap="square">
            <a:spAutoFit/>
          </a:bodyPr>
          <a:lstStyle/>
          <a:p>
            <a:pPr>
              <a:lnSpc>
                <a:spcPct val="150000"/>
              </a:lnSpc>
              <a:buClr>
                <a:schemeClr val="accent1"/>
              </a:buClr>
              <a:buFont typeface="Wingdings" pitchFamily="2" charset="2"/>
              <a:buChar char="§"/>
            </a:pPr>
            <a:r>
              <a:rPr lang="en-GB" dirty="0" smtClean="0"/>
              <a:t> </a:t>
            </a:r>
            <a:r>
              <a:rPr lang="en-GB" sz="1600" dirty="0" smtClean="0"/>
              <a:t>Unlimited redistribution of DataPA OpenAnalytics Runtime</a:t>
            </a:r>
          </a:p>
          <a:p>
            <a:pPr>
              <a:lnSpc>
                <a:spcPct val="150000"/>
              </a:lnSpc>
              <a:buClr>
                <a:schemeClr val="accent1"/>
              </a:buClr>
              <a:buFont typeface="Wingdings" pitchFamily="2" charset="2"/>
              <a:buChar char="§"/>
            </a:pPr>
            <a:r>
              <a:rPr lang="en-GB" sz="1600" dirty="0" smtClean="0"/>
              <a:t> DataPA OpenAnalytics Developer license</a:t>
            </a:r>
          </a:p>
          <a:p>
            <a:pPr>
              <a:lnSpc>
                <a:spcPct val="150000"/>
              </a:lnSpc>
              <a:buClr>
                <a:schemeClr val="accent1"/>
              </a:buClr>
              <a:buFont typeface="Wingdings" pitchFamily="2" charset="2"/>
              <a:buChar char="§"/>
            </a:pPr>
            <a:r>
              <a:rPr lang="en-GB" sz="1600" dirty="0" smtClean="0"/>
              <a:t> Priority access to the OpenAnalytics development team</a:t>
            </a:r>
          </a:p>
          <a:p>
            <a:pPr>
              <a:lnSpc>
                <a:spcPct val="150000"/>
              </a:lnSpc>
              <a:buClr>
                <a:schemeClr val="accent1"/>
              </a:buClr>
              <a:buFont typeface="Wingdings" pitchFamily="2" charset="2"/>
              <a:buChar char="§"/>
            </a:pPr>
            <a:r>
              <a:rPr lang="en-GB" sz="1600" dirty="0" smtClean="0"/>
              <a:t> Free access to comprehensive online training</a:t>
            </a:r>
          </a:p>
          <a:p>
            <a:pPr>
              <a:lnSpc>
                <a:spcPct val="150000"/>
              </a:lnSpc>
              <a:buClr>
                <a:schemeClr val="accent1"/>
              </a:buClr>
              <a:buFont typeface="Wingdings" pitchFamily="2" charset="2"/>
              <a:buChar char="§"/>
            </a:pPr>
            <a:r>
              <a:rPr lang="en-GB" sz="1600" dirty="0" smtClean="0"/>
              <a:t> Training materials to build courses for your users</a:t>
            </a:r>
          </a:p>
          <a:p>
            <a:pPr>
              <a:lnSpc>
                <a:spcPct val="150000"/>
              </a:lnSpc>
              <a:buClr>
                <a:schemeClr val="accent1"/>
              </a:buClr>
              <a:buFont typeface="Wingdings" pitchFamily="2" charset="2"/>
              <a:buChar char="§"/>
            </a:pPr>
            <a:r>
              <a:rPr lang="en-GB" sz="1600" dirty="0" smtClean="0"/>
              <a:t> Generate revenue by selling discounted OpenAnalytics licenses</a:t>
            </a:r>
          </a:p>
          <a:p>
            <a:pPr>
              <a:lnSpc>
                <a:spcPct val="150000"/>
              </a:lnSpc>
              <a:buClr>
                <a:schemeClr val="accent1"/>
              </a:buClr>
              <a:buFont typeface="Wingdings" pitchFamily="2" charset="2"/>
              <a:buChar char="§"/>
            </a:pPr>
            <a:r>
              <a:rPr lang="en-GB" sz="1600" dirty="0" smtClean="0"/>
              <a:t> Access to marketing materials</a:t>
            </a:r>
            <a:endParaRPr lang="en-GB" sz="1600" dirty="0"/>
          </a:p>
        </p:txBody>
      </p:sp>
      <p:pic>
        <p:nvPicPr>
          <p:cNvPr id="8" name="Picture 7" descr="OEM-Pricing.png"/>
          <p:cNvPicPr>
            <a:picLocks noChangeAspect="1"/>
          </p:cNvPicPr>
          <p:nvPr/>
        </p:nvPicPr>
        <p:blipFill>
          <a:blip r:embed="rId3" cstate="print"/>
          <a:stretch>
            <a:fillRect/>
          </a:stretch>
        </p:blipFill>
        <p:spPr>
          <a:xfrm>
            <a:off x="827585" y="1543341"/>
            <a:ext cx="7056782" cy="159762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4" descr="Screens.png"/>
          <p:cNvPicPr>
            <a:picLocks noChangeAspect="1"/>
          </p:cNvPicPr>
          <p:nvPr/>
        </p:nvPicPr>
        <p:blipFill>
          <a:blip r:embed="rId3" cstate="print"/>
          <a:stretch>
            <a:fillRect/>
          </a:stretch>
        </p:blipFill>
        <p:spPr>
          <a:xfrm>
            <a:off x="1475656" y="1340768"/>
            <a:ext cx="6048672" cy="3897340"/>
          </a:xfrm>
          <a:prstGeom prst="rect">
            <a:avLst/>
          </a:prstGeom>
        </p:spPr>
      </p:pic>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Introducing DataPA</a:t>
            </a:r>
            <a:endParaRPr lang="en-GB" sz="2400" dirty="0">
              <a:solidFill>
                <a:schemeClr val="bg1"/>
              </a:solidFill>
            </a:endParaRPr>
          </a:p>
        </p:txBody>
      </p:sp>
      <p:sp>
        <p:nvSpPr>
          <p:cNvPr id="4" name="Content Placeholder 2"/>
          <p:cNvSpPr>
            <a:spLocks noGrp="1"/>
          </p:cNvSpPr>
          <p:nvPr>
            <p:ph idx="1"/>
          </p:nvPr>
        </p:nvSpPr>
        <p:spPr>
          <a:xfrm>
            <a:off x="467544" y="4005064"/>
            <a:ext cx="8229600" cy="2232248"/>
          </a:xfrm>
        </p:spPr>
        <p:txBody>
          <a:bodyPr>
            <a:normAutofit fontScale="85000" lnSpcReduction="20000"/>
          </a:bodyPr>
          <a:lstStyle/>
          <a:p>
            <a:r>
              <a:rPr lang="en-GB" sz="1600" b="1" dirty="0" smtClean="0">
                <a:solidFill>
                  <a:schemeClr val="accent1"/>
                </a:solidFill>
              </a:rPr>
              <a:t>WHO</a:t>
            </a:r>
            <a:r>
              <a:rPr lang="en-GB" sz="1600" b="1" dirty="0" smtClean="0"/>
              <a:t/>
            </a:r>
            <a:br>
              <a:rPr lang="en-GB" sz="1600" b="1" dirty="0" smtClean="0"/>
            </a:br>
            <a:r>
              <a:rPr lang="en-GB" sz="1600" dirty="0" smtClean="0"/>
              <a:t>DataPA is the leading provider of Business Intelligence and Reporting solutions focused on Progress applications. DataPA enables organisations to fundamentally change the way they see their business.</a:t>
            </a:r>
            <a:br>
              <a:rPr lang="en-GB" sz="1600" dirty="0" smtClean="0"/>
            </a:br>
            <a:endParaRPr lang="en-GB" sz="1600" dirty="0" smtClean="0"/>
          </a:p>
          <a:p>
            <a:r>
              <a:rPr lang="en-GB" sz="1600" b="1" dirty="0" smtClean="0">
                <a:solidFill>
                  <a:schemeClr val="accent1"/>
                </a:solidFill>
              </a:rPr>
              <a:t>WHAT</a:t>
            </a:r>
            <a:r>
              <a:rPr lang="en-GB" sz="1600" b="1" dirty="0" smtClean="0"/>
              <a:t/>
            </a:r>
            <a:br>
              <a:rPr lang="en-GB" sz="1600" b="1" dirty="0" smtClean="0"/>
            </a:br>
            <a:r>
              <a:rPr lang="en-GB" sz="1600" dirty="0" smtClean="0"/>
              <a:t>With DataPA </a:t>
            </a:r>
            <a:r>
              <a:rPr lang="en-GB" sz="1600" dirty="0" err="1" smtClean="0"/>
              <a:t>OpenAnalytics</a:t>
            </a:r>
            <a:r>
              <a:rPr lang="en-GB" sz="1600" dirty="0" smtClean="0"/>
              <a:t>, Progress users are enhancing the visibility they have of their own organisation, faster and easier than ever before with end-to-end, high performance Business Intelligence and Reporting solutions designed specifically for Progress business applications. </a:t>
            </a:r>
            <a:br>
              <a:rPr lang="en-GB" sz="1600" dirty="0" smtClean="0"/>
            </a:br>
            <a:endParaRPr lang="en-GB" sz="1600" b="1" dirty="0" smtClean="0"/>
          </a:p>
          <a:p>
            <a:r>
              <a:rPr lang="en-GB" sz="1600" b="1" dirty="0" smtClean="0">
                <a:solidFill>
                  <a:schemeClr val="accent1"/>
                </a:solidFill>
              </a:rPr>
              <a:t>HOW</a:t>
            </a:r>
            <a:r>
              <a:rPr lang="en-GB" sz="1600" b="1" dirty="0" smtClean="0"/>
              <a:t/>
            </a:r>
            <a:br>
              <a:rPr lang="en-GB" sz="1600" b="1" dirty="0" smtClean="0"/>
            </a:br>
            <a:r>
              <a:rPr lang="en-GB" sz="1600" dirty="0" smtClean="0"/>
              <a:t>Through the most complete, Progress focused, end-to-end Business Intelligence and Reporting solution on the market – trusted by world-leading organisations. </a:t>
            </a:r>
            <a:endParaRPr lang="en-GB"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2204864"/>
            <a:ext cx="7931224" cy="3641788"/>
          </a:xfrm>
        </p:spPr>
        <p:txBody>
          <a:bodyPr>
            <a:normAutofit fontScale="92500" lnSpcReduction="20000"/>
          </a:bodyPr>
          <a:lstStyle/>
          <a:p>
            <a:pPr>
              <a:spcBef>
                <a:spcPts val="4800"/>
              </a:spcBef>
              <a:buClr>
                <a:schemeClr val="tx2"/>
              </a:buClr>
              <a:buFont typeface="Wingdings" pitchFamily="2" charset="2"/>
              <a:buChar char="ü"/>
            </a:pPr>
            <a:r>
              <a:rPr lang="en-GB" sz="2000" dirty="0" smtClean="0"/>
              <a:t>Because DataPA is built with Progress technology, there is no need to invest in other technologies.</a:t>
            </a:r>
          </a:p>
          <a:p>
            <a:pPr>
              <a:spcBef>
                <a:spcPts val="4800"/>
              </a:spcBef>
              <a:buClr>
                <a:schemeClr val="tx2"/>
              </a:buClr>
              <a:buFont typeface="Wingdings" pitchFamily="2" charset="2"/>
              <a:buChar char="ü"/>
            </a:pPr>
            <a:r>
              <a:rPr lang="en-GB" sz="2000" dirty="0" smtClean="0"/>
              <a:t>Designed for Progress, DataPA offers Progress developers a familiar  and understood toolset reducing the time and effort required to integrate and configure DataPA within their business application and reducing integration issues. </a:t>
            </a:r>
          </a:p>
          <a:p>
            <a:pPr>
              <a:spcBef>
                <a:spcPts val="4800"/>
              </a:spcBef>
              <a:buClr>
                <a:schemeClr val="tx2"/>
              </a:buClr>
              <a:buFont typeface="Wingdings" pitchFamily="2" charset="2"/>
              <a:buChar char="ü"/>
            </a:pPr>
            <a:r>
              <a:rPr lang="en-GB" sz="2000" dirty="0" smtClean="0"/>
              <a:t>Less support issues and certification challenges as everything is pre-certified by Progress and DataPA, and DataPA will take ownership of all support issues.</a:t>
            </a:r>
          </a:p>
          <a:p>
            <a:pPr>
              <a:buClr>
                <a:schemeClr val="tx2"/>
              </a:buClr>
              <a:buFont typeface="Wingdings" pitchFamily="2" charset="2"/>
              <a:buChar char="ü"/>
            </a:pPr>
            <a:endParaRPr lang="en-GB" dirty="0"/>
          </a:p>
        </p:txBody>
      </p:sp>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Build on your existing Investment in Progress</a:t>
            </a:r>
            <a:endParaRPr lang="en-GB" sz="2400" dirty="0">
              <a:solidFill>
                <a:schemeClr val="bg1"/>
              </a:solidFill>
            </a:endParaRPr>
          </a:p>
        </p:txBody>
      </p:sp>
      <p:sp>
        <p:nvSpPr>
          <p:cNvPr id="5" name="TextBox 4"/>
          <p:cNvSpPr txBox="1"/>
          <p:nvPr/>
        </p:nvSpPr>
        <p:spPr>
          <a:xfrm>
            <a:off x="251520" y="1052736"/>
            <a:ext cx="7416824" cy="369332"/>
          </a:xfrm>
          <a:prstGeom prst="rect">
            <a:avLst/>
          </a:prstGeom>
          <a:noFill/>
        </p:spPr>
        <p:txBody>
          <a:bodyPr wrap="square" rtlCol="0">
            <a:spAutoFit/>
          </a:bodyPr>
          <a:lstStyle/>
          <a:p>
            <a:r>
              <a:rPr lang="en-GB" dirty="0" smtClean="0"/>
              <a:t>Why use DataPA for your embedded reporting and BI?</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What does OpenAnalytics 4 offer ISV’s?</a:t>
            </a:r>
            <a:endParaRPr lang="en-GB" sz="2400" dirty="0">
              <a:solidFill>
                <a:schemeClr val="bg1"/>
              </a:solidFill>
            </a:endParaRPr>
          </a:p>
        </p:txBody>
      </p:sp>
      <p:pic>
        <p:nvPicPr>
          <p:cNvPr id="8" name="Picture 7" descr="Globes-3.png"/>
          <p:cNvPicPr>
            <a:picLocks noChangeAspect="1"/>
          </p:cNvPicPr>
          <p:nvPr/>
        </p:nvPicPr>
        <p:blipFill>
          <a:blip r:embed="rId3" cstate="print"/>
          <a:stretch>
            <a:fillRect/>
          </a:stretch>
        </p:blipFill>
        <p:spPr>
          <a:xfrm>
            <a:off x="1763688" y="1124744"/>
            <a:ext cx="5589240" cy="5589240"/>
          </a:xfrm>
          <a:prstGeom prst="rect">
            <a:avLst/>
          </a:prstGeom>
        </p:spPr>
      </p:pic>
      <p:sp>
        <p:nvSpPr>
          <p:cNvPr id="9" name="TextBox 8"/>
          <p:cNvSpPr txBox="1"/>
          <p:nvPr/>
        </p:nvSpPr>
        <p:spPr>
          <a:xfrm>
            <a:off x="3491880" y="4248671"/>
            <a:ext cx="2088232" cy="692497"/>
          </a:xfrm>
          <a:prstGeom prst="rect">
            <a:avLst/>
          </a:prstGeom>
          <a:noFill/>
        </p:spPr>
        <p:txBody>
          <a:bodyPr wrap="square" rtlCol="0">
            <a:spAutoFit/>
          </a:bodyPr>
          <a:lstStyle/>
          <a:p>
            <a:pPr lvl="0" algn="ctr"/>
            <a:r>
              <a:rPr lang="en-GB" sz="1300" dirty="0" smtClean="0"/>
              <a:t>Build on your existing Investment in Progress Skills and Technology</a:t>
            </a:r>
          </a:p>
        </p:txBody>
      </p:sp>
      <p:sp>
        <p:nvSpPr>
          <p:cNvPr id="10" name="TextBox 9"/>
          <p:cNvSpPr txBox="1"/>
          <p:nvPr/>
        </p:nvSpPr>
        <p:spPr>
          <a:xfrm>
            <a:off x="3419872" y="2916535"/>
            <a:ext cx="2232248" cy="907941"/>
          </a:xfrm>
          <a:prstGeom prst="rect">
            <a:avLst/>
          </a:prstGeom>
          <a:noFill/>
        </p:spPr>
        <p:txBody>
          <a:bodyPr wrap="square" rtlCol="0">
            <a:spAutoFit/>
          </a:bodyPr>
          <a:lstStyle/>
          <a:p>
            <a:pPr lvl="0" algn="ctr"/>
            <a:r>
              <a:rPr lang="en-GB" sz="1300" dirty="0" smtClean="0"/>
              <a:t>Embed dashboards and reports, quickly and efficiently into existing infrastructure</a:t>
            </a:r>
          </a:p>
          <a:p>
            <a:endParaRPr lang="en-GB" sz="1400" dirty="0"/>
          </a:p>
        </p:txBody>
      </p:sp>
      <p:sp>
        <p:nvSpPr>
          <p:cNvPr id="11" name="TextBox 10"/>
          <p:cNvSpPr txBox="1"/>
          <p:nvPr/>
        </p:nvSpPr>
        <p:spPr>
          <a:xfrm>
            <a:off x="3275856" y="1771263"/>
            <a:ext cx="2448272" cy="907941"/>
          </a:xfrm>
          <a:prstGeom prst="rect">
            <a:avLst/>
          </a:prstGeom>
          <a:noFill/>
        </p:spPr>
        <p:txBody>
          <a:bodyPr wrap="square" rtlCol="0">
            <a:spAutoFit/>
          </a:bodyPr>
          <a:lstStyle/>
          <a:p>
            <a:pPr lvl="0" algn="ctr"/>
            <a:r>
              <a:rPr lang="en-GB" sz="1300" dirty="0" smtClean="0"/>
              <a:t>Earn extra revenue by offering customers a stunning self service BI module</a:t>
            </a:r>
          </a:p>
          <a:p>
            <a:endParaRPr lang="en-GB" sz="1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Offer customers a stunning self service BI module</a:t>
            </a:r>
            <a:endParaRPr lang="en-GB" sz="2400" dirty="0">
              <a:solidFill>
                <a:schemeClr val="bg1"/>
              </a:solidFill>
            </a:endParaRPr>
          </a:p>
        </p:txBody>
      </p:sp>
      <p:sp>
        <p:nvSpPr>
          <p:cNvPr id="6" name="TextBox 5"/>
          <p:cNvSpPr txBox="1"/>
          <p:nvPr/>
        </p:nvSpPr>
        <p:spPr>
          <a:xfrm>
            <a:off x="251520" y="1052736"/>
            <a:ext cx="7416824" cy="369332"/>
          </a:xfrm>
          <a:prstGeom prst="rect">
            <a:avLst/>
          </a:prstGeom>
          <a:noFill/>
        </p:spPr>
        <p:txBody>
          <a:bodyPr wrap="square" rtlCol="0">
            <a:spAutoFit/>
          </a:bodyPr>
          <a:lstStyle/>
          <a:p>
            <a:r>
              <a:rPr lang="en-GB" dirty="0" smtClean="0"/>
              <a:t>Business users can satisfy their own data requirements</a:t>
            </a:r>
            <a:endParaRPr lang="en-GB" dirty="0"/>
          </a:p>
        </p:txBody>
      </p:sp>
      <p:pic>
        <p:nvPicPr>
          <p:cNvPr id="7" name="Picture 6" descr="BusinessData.png"/>
          <p:cNvPicPr>
            <a:picLocks noChangeAspect="1"/>
          </p:cNvPicPr>
          <p:nvPr/>
        </p:nvPicPr>
        <p:blipFill>
          <a:blip r:embed="rId3" cstate="print"/>
          <a:stretch>
            <a:fillRect/>
          </a:stretch>
        </p:blipFill>
        <p:spPr>
          <a:xfrm>
            <a:off x="0" y="931529"/>
            <a:ext cx="9144000" cy="3721607"/>
          </a:xfrm>
          <a:prstGeom prst="rect">
            <a:avLst/>
          </a:prstGeom>
        </p:spPr>
      </p:pic>
      <p:sp>
        <p:nvSpPr>
          <p:cNvPr id="8" name="Rectangle 7"/>
          <p:cNvSpPr/>
          <p:nvPr/>
        </p:nvSpPr>
        <p:spPr>
          <a:xfrm>
            <a:off x="827584" y="4149080"/>
            <a:ext cx="7848872" cy="2354491"/>
          </a:xfrm>
          <a:prstGeom prst="rect">
            <a:avLst/>
          </a:prstGeom>
        </p:spPr>
        <p:txBody>
          <a:bodyPr wrap="square">
            <a:spAutoFit/>
          </a:bodyPr>
          <a:lstStyle/>
          <a:p>
            <a:pPr>
              <a:lnSpc>
                <a:spcPct val="150000"/>
              </a:lnSpc>
              <a:buClr>
                <a:schemeClr val="accent1"/>
              </a:buClr>
              <a:buFont typeface="Wingdings" pitchFamily="2" charset="2"/>
              <a:buChar char="§"/>
            </a:pPr>
            <a:r>
              <a:rPr lang="en-GB" dirty="0" smtClean="0"/>
              <a:t> </a:t>
            </a:r>
            <a:r>
              <a:rPr lang="en-GB" sz="1600" dirty="0" smtClean="0"/>
              <a:t>Hides data complexity</a:t>
            </a:r>
          </a:p>
          <a:p>
            <a:pPr>
              <a:lnSpc>
                <a:spcPct val="150000"/>
              </a:lnSpc>
              <a:buClr>
                <a:schemeClr val="accent1"/>
              </a:buClr>
              <a:buFont typeface="Wingdings" pitchFamily="2" charset="2"/>
              <a:buChar char="§"/>
            </a:pPr>
            <a:r>
              <a:rPr lang="en-GB" sz="1600" dirty="0" smtClean="0"/>
              <a:t> Provides simple, consistent data building interface</a:t>
            </a:r>
          </a:p>
          <a:p>
            <a:pPr>
              <a:lnSpc>
                <a:spcPct val="150000"/>
              </a:lnSpc>
              <a:buClr>
                <a:schemeClr val="accent1"/>
              </a:buClr>
              <a:buFont typeface="Wingdings" pitchFamily="2" charset="2"/>
              <a:buChar char="§"/>
            </a:pPr>
            <a:r>
              <a:rPr lang="en-GB" sz="1600" dirty="0" smtClean="0"/>
              <a:t> Protects the performance of underlying application</a:t>
            </a:r>
          </a:p>
          <a:p>
            <a:pPr>
              <a:lnSpc>
                <a:spcPct val="150000"/>
              </a:lnSpc>
              <a:buClr>
                <a:schemeClr val="accent1"/>
              </a:buClr>
              <a:buFont typeface="Wingdings" pitchFamily="2" charset="2"/>
              <a:buChar char="§"/>
            </a:pPr>
            <a:r>
              <a:rPr lang="en-GB" sz="1600" dirty="0" smtClean="0"/>
              <a:t> Provides fast wide area network data access</a:t>
            </a:r>
          </a:p>
          <a:p>
            <a:pPr>
              <a:lnSpc>
                <a:spcPct val="150000"/>
              </a:lnSpc>
              <a:buClr>
                <a:schemeClr val="accent1"/>
              </a:buClr>
              <a:buFont typeface="Wingdings" pitchFamily="2" charset="2"/>
              <a:buChar char="§"/>
            </a:pPr>
            <a:r>
              <a:rPr lang="en-GB" sz="1600" dirty="0" smtClean="0"/>
              <a:t> Provides data level security</a:t>
            </a:r>
          </a:p>
          <a:p>
            <a:pPr>
              <a:lnSpc>
                <a:spcPct val="150000"/>
              </a:lnSpc>
              <a:buClr>
                <a:schemeClr val="accent1"/>
              </a:buClr>
              <a:buFont typeface="Wingdings" pitchFamily="2" charset="2"/>
              <a:buChar char="§"/>
            </a:pPr>
            <a:r>
              <a:rPr lang="en-GB" sz="1600" dirty="0" smtClean="0"/>
              <a:t> Simplifies cross-platform data access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Offer customers a stunning self service BI module</a:t>
            </a:r>
            <a:endParaRPr lang="en-GB" sz="2400" dirty="0">
              <a:solidFill>
                <a:schemeClr val="bg1"/>
              </a:solidFill>
            </a:endParaRPr>
          </a:p>
        </p:txBody>
      </p:sp>
      <p:sp>
        <p:nvSpPr>
          <p:cNvPr id="6" name="TextBox 5"/>
          <p:cNvSpPr txBox="1"/>
          <p:nvPr/>
        </p:nvSpPr>
        <p:spPr>
          <a:xfrm>
            <a:off x="251520" y="1052736"/>
            <a:ext cx="7416824" cy="369332"/>
          </a:xfrm>
          <a:prstGeom prst="rect">
            <a:avLst/>
          </a:prstGeom>
          <a:noFill/>
        </p:spPr>
        <p:txBody>
          <a:bodyPr wrap="square" rtlCol="0">
            <a:spAutoFit/>
          </a:bodyPr>
          <a:lstStyle/>
          <a:p>
            <a:r>
              <a:rPr lang="en-GB" dirty="0" smtClean="0"/>
              <a:t>Host of deployment options</a:t>
            </a:r>
            <a:endParaRPr lang="en-GB" dirty="0"/>
          </a:p>
        </p:txBody>
      </p:sp>
      <p:pic>
        <p:nvPicPr>
          <p:cNvPr id="5" name="Picture 4" descr="DeploymentOptions.png"/>
          <p:cNvPicPr>
            <a:picLocks noChangeAspect="1"/>
          </p:cNvPicPr>
          <p:nvPr/>
        </p:nvPicPr>
        <p:blipFill>
          <a:blip r:embed="rId3" cstate="print"/>
          <a:stretch>
            <a:fillRect/>
          </a:stretch>
        </p:blipFill>
        <p:spPr>
          <a:xfrm>
            <a:off x="1439217" y="1340768"/>
            <a:ext cx="6229127" cy="551304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Offer customers a stunning self service BI module</a:t>
            </a:r>
            <a:endParaRPr lang="en-GB" sz="2400" dirty="0">
              <a:solidFill>
                <a:schemeClr val="bg1"/>
              </a:solidFill>
            </a:endParaRPr>
          </a:p>
        </p:txBody>
      </p:sp>
      <p:sp>
        <p:nvSpPr>
          <p:cNvPr id="6" name="TextBox 5"/>
          <p:cNvSpPr txBox="1"/>
          <p:nvPr/>
        </p:nvSpPr>
        <p:spPr>
          <a:xfrm>
            <a:off x="251520" y="1052736"/>
            <a:ext cx="7416824" cy="369332"/>
          </a:xfrm>
          <a:prstGeom prst="rect">
            <a:avLst/>
          </a:prstGeom>
          <a:noFill/>
        </p:spPr>
        <p:txBody>
          <a:bodyPr wrap="square" rtlCol="0">
            <a:spAutoFit/>
          </a:bodyPr>
          <a:lstStyle/>
          <a:p>
            <a:r>
              <a:rPr lang="en-GB" dirty="0" smtClean="0"/>
              <a:t>Make it your own with white labelling and Embedded designers</a:t>
            </a:r>
            <a:endParaRPr lang="en-GB" dirty="0"/>
          </a:p>
        </p:txBody>
      </p:sp>
      <p:pic>
        <p:nvPicPr>
          <p:cNvPr id="5" name="Picture 4" descr="WhiteLabel.png"/>
          <p:cNvPicPr>
            <a:picLocks noChangeAspect="1"/>
          </p:cNvPicPr>
          <p:nvPr/>
        </p:nvPicPr>
        <p:blipFill>
          <a:blip r:embed="rId3" cstate="print"/>
          <a:stretch>
            <a:fillRect/>
          </a:stretch>
        </p:blipFill>
        <p:spPr>
          <a:xfrm>
            <a:off x="1043608" y="1628800"/>
            <a:ext cx="7069828" cy="6065912"/>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Offer customers a stunning self service BI module</a:t>
            </a:r>
            <a:endParaRPr lang="en-GB" sz="2400" dirty="0">
              <a:solidFill>
                <a:schemeClr val="bg1"/>
              </a:solidFill>
            </a:endParaRPr>
          </a:p>
        </p:txBody>
      </p:sp>
      <p:sp>
        <p:nvSpPr>
          <p:cNvPr id="6" name="TextBox 5"/>
          <p:cNvSpPr txBox="1"/>
          <p:nvPr/>
        </p:nvSpPr>
        <p:spPr>
          <a:xfrm>
            <a:off x="251520" y="1052736"/>
            <a:ext cx="7416824" cy="369332"/>
          </a:xfrm>
          <a:prstGeom prst="rect">
            <a:avLst/>
          </a:prstGeom>
          <a:noFill/>
        </p:spPr>
        <p:txBody>
          <a:bodyPr wrap="square" rtlCol="0">
            <a:spAutoFit/>
          </a:bodyPr>
          <a:lstStyle/>
          <a:p>
            <a:r>
              <a:rPr lang="en-GB" dirty="0" smtClean="0"/>
              <a:t>Earn revenue with discounted retail pricing</a:t>
            </a:r>
            <a:endParaRPr lang="en-GB" dirty="0"/>
          </a:p>
        </p:txBody>
      </p:sp>
      <p:pic>
        <p:nvPicPr>
          <p:cNvPr id="5" name="Picture 4" descr="End-User-Pricing.png"/>
          <p:cNvPicPr>
            <a:picLocks noChangeAspect="1"/>
          </p:cNvPicPr>
          <p:nvPr/>
        </p:nvPicPr>
        <p:blipFill>
          <a:blip r:embed="rId3" cstate="print"/>
          <a:stretch>
            <a:fillRect/>
          </a:stretch>
        </p:blipFill>
        <p:spPr>
          <a:xfrm>
            <a:off x="611560" y="2122394"/>
            <a:ext cx="8028384" cy="274676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Trusted by World-Leading Organisations</a:t>
            </a:r>
            <a:endParaRPr lang="en-GB" sz="2400" dirty="0">
              <a:solidFill>
                <a:schemeClr val="bg1"/>
              </a:solidFill>
            </a:endParaRPr>
          </a:p>
        </p:txBody>
      </p:sp>
      <p:pic>
        <p:nvPicPr>
          <p:cNvPr id="2" name="Picture 2" descr="C:\Users\Nick.DATAPA\AppData\Local\Microsoft\Windows\Temporary Internet Files\Content.IE5\LTOG9HO7\MC910216337[1].png"/>
          <p:cNvPicPr>
            <a:picLocks noChangeAspect="1" noChangeArrowheads="1"/>
          </p:cNvPicPr>
          <p:nvPr/>
        </p:nvPicPr>
        <p:blipFill>
          <a:blip r:embed="rId3" cstate="print"/>
          <a:srcRect/>
          <a:stretch>
            <a:fillRect/>
          </a:stretch>
        </p:blipFill>
        <p:spPr bwMode="auto">
          <a:xfrm>
            <a:off x="395536" y="1412776"/>
            <a:ext cx="8504840" cy="4773467"/>
          </a:xfrm>
          <a:prstGeom prst="rect">
            <a:avLst/>
          </a:prstGeom>
          <a:noFill/>
        </p:spPr>
      </p:pic>
      <p:pic>
        <p:nvPicPr>
          <p:cNvPr id="25" name="Picture 24" descr="DataPA.ico"/>
          <p:cNvPicPr>
            <a:picLocks noChangeAspect="1"/>
          </p:cNvPicPr>
          <p:nvPr/>
        </p:nvPicPr>
        <p:blipFill>
          <a:blip r:embed="rId4" cstate="print"/>
          <a:stretch>
            <a:fillRect/>
          </a:stretch>
        </p:blipFill>
        <p:spPr>
          <a:xfrm>
            <a:off x="3707904" y="2564904"/>
            <a:ext cx="292224" cy="292224"/>
          </a:xfrm>
          <a:prstGeom prst="rect">
            <a:avLst/>
          </a:prstGeom>
        </p:spPr>
      </p:pic>
      <p:pic>
        <p:nvPicPr>
          <p:cNvPr id="26" name="Picture 25" descr="DataPA.ico"/>
          <p:cNvPicPr>
            <a:picLocks noChangeAspect="1"/>
          </p:cNvPicPr>
          <p:nvPr/>
        </p:nvPicPr>
        <p:blipFill>
          <a:blip r:embed="rId4" cstate="print"/>
          <a:stretch>
            <a:fillRect/>
          </a:stretch>
        </p:blipFill>
        <p:spPr>
          <a:xfrm>
            <a:off x="3923928" y="2852936"/>
            <a:ext cx="292224" cy="292224"/>
          </a:xfrm>
          <a:prstGeom prst="rect">
            <a:avLst/>
          </a:prstGeom>
        </p:spPr>
      </p:pic>
      <p:pic>
        <p:nvPicPr>
          <p:cNvPr id="27" name="Picture 26" descr="DataPA.ico"/>
          <p:cNvPicPr>
            <a:picLocks noChangeAspect="1"/>
          </p:cNvPicPr>
          <p:nvPr/>
        </p:nvPicPr>
        <p:blipFill>
          <a:blip r:embed="rId4" cstate="print"/>
          <a:stretch>
            <a:fillRect/>
          </a:stretch>
        </p:blipFill>
        <p:spPr>
          <a:xfrm>
            <a:off x="4139952" y="2780928"/>
            <a:ext cx="292224" cy="292224"/>
          </a:xfrm>
          <a:prstGeom prst="rect">
            <a:avLst/>
          </a:prstGeom>
        </p:spPr>
      </p:pic>
      <p:pic>
        <p:nvPicPr>
          <p:cNvPr id="28" name="Picture 27" descr="DataPA.ico"/>
          <p:cNvPicPr>
            <a:picLocks noChangeAspect="1"/>
          </p:cNvPicPr>
          <p:nvPr/>
        </p:nvPicPr>
        <p:blipFill>
          <a:blip r:embed="rId4" cstate="print"/>
          <a:stretch>
            <a:fillRect/>
          </a:stretch>
        </p:blipFill>
        <p:spPr>
          <a:xfrm>
            <a:off x="7164288" y="5373216"/>
            <a:ext cx="292224" cy="292224"/>
          </a:xfrm>
          <a:prstGeom prst="rect">
            <a:avLst/>
          </a:prstGeom>
        </p:spPr>
      </p:pic>
      <p:pic>
        <p:nvPicPr>
          <p:cNvPr id="29" name="Picture 28" descr="DataPA.ico"/>
          <p:cNvPicPr>
            <a:picLocks noChangeAspect="1"/>
          </p:cNvPicPr>
          <p:nvPr/>
        </p:nvPicPr>
        <p:blipFill>
          <a:blip r:embed="rId4" cstate="print"/>
          <a:stretch>
            <a:fillRect/>
          </a:stretch>
        </p:blipFill>
        <p:spPr>
          <a:xfrm>
            <a:off x="6300192" y="3789040"/>
            <a:ext cx="292224" cy="292224"/>
          </a:xfrm>
          <a:prstGeom prst="rect">
            <a:avLst/>
          </a:prstGeom>
        </p:spPr>
      </p:pic>
      <p:pic>
        <p:nvPicPr>
          <p:cNvPr id="30" name="Picture 29" descr="DataPA.ico"/>
          <p:cNvPicPr>
            <a:picLocks noChangeAspect="1"/>
          </p:cNvPicPr>
          <p:nvPr/>
        </p:nvPicPr>
        <p:blipFill>
          <a:blip r:embed="rId4" cstate="print"/>
          <a:stretch>
            <a:fillRect/>
          </a:stretch>
        </p:blipFill>
        <p:spPr>
          <a:xfrm>
            <a:off x="1547664" y="2996952"/>
            <a:ext cx="288032" cy="288032"/>
          </a:xfrm>
          <a:prstGeom prst="rect">
            <a:avLst/>
          </a:prstGeom>
        </p:spPr>
      </p:pic>
      <p:pic>
        <p:nvPicPr>
          <p:cNvPr id="32" name="Picture 31" descr="DataPA.ico"/>
          <p:cNvPicPr>
            <a:picLocks noChangeAspect="1"/>
          </p:cNvPicPr>
          <p:nvPr/>
        </p:nvPicPr>
        <p:blipFill>
          <a:blip r:embed="rId4" cstate="print"/>
          <a:stretch>
            <a:fillRect/>
          </a:stretch>
        </p:blipFill>
        <p:spPr>
          <a:xfrm>
            <a:off x="2195736" y="2780928"/>
            <a:ext cx="292224" cy="292224"/>
          </a:xfrm>
          <a:prstGeom prst="rect">
            <a:avLst/>
          </a:prstGeom>
        </p:spPr>
      </p:pic>
      <p:pic>
        <p:nvPicPr>
          <p:cNvPr id="33" name="Picture 32" descr="DataPA.ico"/>
          <p:cNvPicPr>
            <a:picLocks noChangeAspect="1"/>
          </p:cNvPicPr>
          <p:nvPr/>
        </p:nvPicPr>
        <p:blipFill>
          <a:blip r:embed="rId4" cstate="print"/>
          <a:stretch>
            <a:fillRect/>
          </a:stretch>
        </p:blipFill>
        <p:spPr>
          <a:xfrm>
            <a:off x="1115616" y="3068960"/>
            <a:ext cx="292224" cy="292224"/>
          </a:xfrm>
          <a:prstGeom prst="rect">
            <a:avLst/>
          </a:prstGeom>
        </p:spPr>
      </p:pic>
      <p:pic>
        <p:nvPicPr>
          <p:cNvPr id="34" name="Picture 33" descr="DataPA.ico"/>
          <p:cNvPicPr>
            <a:picLocks noChangeAspect="1"/>
          </p:cNvPicPr>
          <p:nvPr/>
        </p:nvPicPr>
        <p:blipFill>
          <a:blip r:embed="rId4" cstate="print"/>
          <a:stretch>
            <a:fillRect/>
          </a:stretch>
        </p:blipFill>
        <p:spPr>
          <a:xfrm>
            <a:off x="1043608" y="2276872"/>
            <a:ext cx="292224" cy="292224"/>
          </a:xfrm>
          <a:prstGeom prst="rect">
            <a:avLst/>
          </a:prstGeom>
        </p:spPr>
      </p:pic>
      <p:pic>
        <p:nvPicPr>
          <p:cNvPr id="35" name="Picture 34" descr="DataPA.ico"/>
          <p:cNvPicPr>
            <a:picLocks noChangeAspect="1"/>
          </p:cNvPicPr>
          <p:nvPr/>
        </p:nvPicPr>
        <p:blipFill>
          <a:blip r:embed="rId4" cstate="print"/>
          <a:stretch>
            <a:fillRect/>
          </a:stretch>
        </p:blipFill>
        <p:spPr>
          <a:xfrm>
            <a:off x="1619672" y="2636912"/>
            <a:ext cx="292224" cy="292224"/>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Questions</a:t>
            </a:r>
            <a:endParaRPr lang="en-GB" sz="2400" dirty="0">
              <a:solidFill>
                <a:schemeClr val="bg1"/>
              </a:solidFill>
            </a:endParaRPr>
          </a:p>
        </p:txBody>
      </p:sp>
      <p:pic>
        <p:nvPicPr>
          <p:cNvPr id="5" name="Picture 4" descr="Questions.png"/>
          <p:cNvPicPr>
            <a:picLocks noChangeAspect="1"/>
          </p:cNvPicPr>
          <p:nvPr/>
        </p:nvPicPr>
        <p:blipFill>
          <a:blip r:embed="rId3" cstate="print"/>
          <a:stretch>
            <a:fillRect/>
          </a:stretch>
        </p:blipFill>
        <p:spPr>
          <a:xfrm>
            <a:off x="2051720" y="1268760"/>
            <a:ext cx="5777880" cy="577788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Introducing OpenAnalytics 4</a:t>
            </a:r>
            <a:endParaRPr lang="en-GB" sz="2400" dirty="0">
              <a:solidFill>
                <a:schemeClr val="bg1"/>
              </a:solidFill>
            </a:endParaRPr>
          </a:p>
        </p:txBody>
      </p:sp>
      <p:sp>
        <p:nvSpPr>
          <p:cNvPr id="16" name="Line 17"/>
          <p:cNvSpPr>
            <a:spLocks noChangeShapeType="1"/>
          </p:cNvSpPr>
          <p:nvPr/>
        </p:nvSpPr>
        <p:spPr bwMode="auto">
          <a:xfrm>
            <a:off x="1353082" y="2030416"/>
            <a:ext cx="3068" cy="1470022"/>
          </a:xfrm>
          <a:prstGeom prst="line">
            <a:avLst/>
          </a:prstGeom>
          <a:noFill/>
          <a:ln w="12700">
            <a:solidFill>
              <a:schemeClr val="tx1"/>
            </a:solidFill>
            <a:round/>
            <a:headEnd/>
            <a:tailEnd/>
          </a:ln>
        </p:spPr>
        <p:txBody>
          <a:bodyPr lIns="64288" tIns="32144" rIns="64288" bIns="32144"/>
          <a:lstStyle/>
          <a:p>
            <a:endParaRPr lang="en-GB"/>
          </a:p>
        </p:txBody>
      </p:sp>
      <p:sp>
        <p:nvSpPr>
          <p:cNvPr id="17" name="Line 20"/>
          <p:cNvSpPr>
            <a:spLocks noChangeShapeType="1"/>
          </p:cNvSpPr>
          <p:nvPr/>
        </p:nvSpPr>
        <p:spPr bwMode="auto">
          <a:xfrm>
            <a:off x="1356150" y="3571877"/>
            <a:ext cx="0" cy="928694"/>
          </a:xfrm>
          <a:prstGeom prst="line">
            <a:avLst/>
          </a:prstGeom>
          <a:noFill/>
          <a:ln w="12700">
            <a:solidFill>
              <a:schemeClr val="tx1"/>
            </a:solidFill>
            <a:round/>
            <a:headEnd/>
            <a:tailEnd/>
          </a:ln>
        </p:spPr>
        <p:txBody>
          <a:bodyPr lIns="64288" tIns="32144" rIns="64288" bIns="32144"/>
          <a:lstStyle/>
          <a:p>
            <a:endParaRPr lang="en-GB"/>
          </a:p>
        </p:txBody>
      </p:sp>
      <p:sp>
        <p:nvSpPr>
          <p:cNvPr id="18" name="Line 21"/>
          <p:cNvSpPr>
            <a:spLocks noChangeShapeType="1"/>
          </p:cNvSpPr>
          <p:nvPr/>
        </p:nvSpPr>
        <p:spPr bwMode="auto">
          <a:xfrm>
            <a:off x="998960" y="3857628"/>
            <a:ext cx="346897" cy="0"/>
          </a:xfrm>
          <a:prstGeom prst="line">
            <a:avLst/>
          </a:prstGeom>
          <a:noFill/>
          <a:ln w="12700">
            <a:solidFill>
              <a:schemeClr val="tx1"/>
            </a:solidFill>
            <a:round/>
            <a:headEnd/>
            <a:tailEnd/>
          </a:ln>
        </p:spPr>
        <p:txBody>
          <a:bodyPr lIns="64288" tIns="32144" rIns="64288" bIns="32144"/>
          <a:lstStyle/>
          <a:p>
            <a:endParaRPr lang="en-GB"/>
          </a:p>
        </p:txBody>
      </p:sp>
      <p:sp>
        <p:nvSpPr>
          <p:cNvPr id="19" name="Line 27"/>
          <p:cNvSpPr>
            <a:spLocks noChangeShapeType="1"/>
          </p:cNvSpPr>
          <p:nvPr/>
        </p:nvSpPr>
        <p:spPr bwMode="auto">
          <a:xfrm>
            <a:off x="1356150" y="4572008"/>
            <a:ext cx="0" cy="1000132"/>
          </a:xfrm>
          <a:prstGeom prst="line">
            <a:avLst/>
          </a:prstGeom>
          <a:noFill/>
          <a:ln w="12700">
            <a:solidFill>
              <a:schemeClr val="tx1"/>
            </a:solidFill>
            <a:round/>
            <a:headEnd/>
            <a:tailEnd/>
          </a:ln>
        </p:spPr>
        <p:txBody>
          <a:bodyPr lIns="64288" tIns="32144" rIns="64288" bIns="32144"/>
          <a:lstStyle/>
          <a:p>
            <a:endParaRPr lang="en-GB"/>
          </a:p>
        </p:txBody>
      </p:sp>
      <p:sp>
        <p:nvSpPr>
          <p:cNvPr id="20" name="Line 28"/>
          <p:cNvSpPr>
            <a:spLocks noChangeShapeType="1"/>
          </p:cNvSpPr>
          <p:nvPr/>
        </p:nvSpPr>
        <p:spPr bwMode="auto">
          <a:xfrm flipV="1">
            <a:off x="971600" y="5072074"/>
            <a:ext cx="384550" cy="0"/>
          </a:xfrm>
          <a:prstGeom prst="line">
            <a:avLst/>
          </a:prstGeom>
          <a:noFill/>
          <a:ln w="12700">
            <a:solidFill>
              <a:schemeClr val="tx1"/>
            </a:solidFill>
            <a:round/>
            <a:headEnd/>
            <a:tailEnd/>
          </a:ln>
        </p:spPr>
        <p:txBody>
          <a:bodyPr lIns="64288" tIns="32144" rIns="64288" bIns="32144"/>
          <a:lstStyle/>
          <a:p>
            <a:endParaRPr lang="en-GB"/>
          </a:p>
        </p:txBody>
      </p:sp>
      <p:sp>
        <p:nvSpPr>
          <p:cNvPr id="21" name="Line 21"/>
          <p:cNvSpPr>
            <a:spLocks noChangeShapeType="1"/>
          </p:cNvSpPr>
          <p:nvPr/>
        </p:nvSpPr>
        <p:spPr bwMode="auto">
          <a:xfrm>
            <a:off x="971600" y="2643182"/>
            <a:ext cx="374257" cy="0"/>
          </a:xfrm>
          <a:prstGeom prst="line">
            <a:avLst/>
          </a:prstGeom>
          <a:noFill/>
          <a:ln w="12700">
            <a:solidFill>
              <a:schemeClr val="tx1"/>
            </a:solidFill>
            <a:round/>
            <a:headEnd/>
            <a:tailEnd/>
          </a:ln>
        </p:spPr>
        <p:txBody>
          <a:bodyPr lIns="64288" tIns="32144" rIns="64288" bIns="32144"/>
          <a:lstStyle/>
          <a:p>
            <a:endParaRPr lang="en-GB"/>
          </a:p>
        </p:txBody>
      </p:sp>
      <p:pic>
        <p:nvPicPr>
          <p:cNvPr id="23" name="Picture 22" descr="DataPA-Standalone-Architecture.png"/>
          <p:cNvPicPr>
            <a:picLocks noChangeAspect="1"/>
          </p:cNvPicPr>
          <p:nvPr/>
        </p:nvPicPr>
        <p:blipFill>
          <a:blip r:embed="rId3" cstate="print"/>
          <a:stretch>
            <a:fillRect/>
          </a:stretch>
        </p:blipFill>
        <p:spPr>
          <a:xfrm>
            <a:off x="1379984" y="1772817"/>
            <a:ext cx="7454944" cy="3960439"/>
          </a:xfrm>
          <a:prstGeom prst="rect">
            <a:avLst/>
          </a:prstGeom>
        </p:spPr>
      </p:pic>
      <p:sp>
        <p:nvSpPr>
          <p:cNvPr id="24" name="TextBox 23"/>
          <p:cNvSpPr txBox="1"/>
          <p:nvPr/>
        </p:nvSpPr>
        <p:spPr>
          <a:xfrm>
            <a:off x="107504" y="2441908"/>
            <a:ext cx="864096" cy="400110"/>
          </a:xfrm>
          <a:prstGeom prst="rect">
            <a:avLst/>
          </a:prstGeom>
          <a:noFill/>
        </p:spPr>
        <p:txBody>
          <a:bodyPr wrap="square" rtlCol="0">
            <a:spAutoFit/>
          </a:bodyPr>
          <a:lstStyle/>
          <a:p>
            <a:pPr algn="r"/>
            <a:r>
              <a:rPr lang="en-GB" sz="1000" dirty="0" smtClean="0"/>
              <a:t>Presentation Layer</a:t>
            </a:r>
            <a:endParaRPr lang="en-GB" sz="1000" dirty="0"/>
          </a:p>
        </p:txBody>
      </p:sp>
      <p:sp>
        <p:nvSpPr>
          <p:cNvPr id="25" name="TextBox 24"/>
          <p:cNvSpPr txBox="1"/>
          <p:nvPr/>
        </p:nvSpPr>
        <p:spPr>
          <a:xfrm>
            <a:off x="35496" y="3573016"/>
            <a:ext cx="936104" cy="553998"/>
          </a:xfrm>
          <a:prstGeom prst="rect">
            <a:avLst/>
          </a:prstGeom>
          <a:noFill/>
        </p:spPr>
        <p:txBody>
          <a:bodyPr wrap="square" rtlCol="0">
            <a:spAutoFit/>
          </a:bodyPr>
          <a:lstStyle/>
          <a:p>
            <a:pPr algn="r"/>
            <a:r>
              <a:rPr lang="en-GB" sz="1000" dirty="0" smtClean="0"/>
              <a:t>Complexity Management Engine</a:t>
            </a:r>
            <a:endParaRPr lang="en-GB" sz="1000" dirty="0"/>
          </a:p>
        </p:txBody>
      </p:sp>
      <p:sp>
        <p:nvSpPr>
          <p:cNvPr id="26" name="TextBox 25"/>
          <p:cNvSpPr txBox="1"/>
          <p:nvPr/>
        </p:nvSpPr>
        <p:spPr>
          <a:xfrm>
            <a:off x="107504" y="4941168"/>
            <a:ext cx="864096" cy="246221"/>
          </a:xfrm>
          <a:prstGeom prst="rect">
            <a:avLst/>
          </a:prstGeom>
          <a:noFill/>
        </p:spPr>
        <p:txBody>
          <a:bodyPr wrap="square" rtlCol="0">
            <a:spAutoFit/>
          </a:bodyPr>
          <a:lstStyle/>
          <a:p>
            <a:pPr algn="r"/>
            <a:r>
              <a:rPr lang="en-GB" sz="1000" dirty="0" smtClean="0"/>
              <a:t>Data Layer</a:t>
            </a:r>
            <a:endParaRPr lang="en-GB" sz="1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pic>
        <p:nvPicPr>
          <p:cNvPr id="13" name="Picture 12" descr="Dashboard-Screenshot.png"/>
          <p:cNvPicPr>
            <a:picLocks noChangeAspect="1"/>
          </p:cNvPicPr>
          <p:nvPr/>
        </p:nvPicPr>
        <p:blipFill>
          <a:blip r:embed="rId3" cstate="print"/>
          <a:stretch>
            <a:fillRect/>
          </a:stretch>
        </p:blipFill>
        <p:spPr>
          <a:xfrm>
            <a:off x="1475656" y="1556792"/>
            <a:ext cx="7201265" cy="6857999"/>
          </a:xfrm>
          <a:prstGeom prst="rect">
            <a:avLst/>
          </a:prstGeom>
        </p:spPr>
      </p:pic>
      <p:sp>
        <p:nvSpPr>
          <p:cNvPr id="4" name="TextBox 3"/>
          <p:cNvSpPr txBox="1"/>
          <p:nvPr/>
        </p:nvSpPr>
        <p:spPr>
          <a:xfrm>
            <a:off x="251520" y="1052736"/>
            <a:ext cx="6264696" cy="369332"/>
          </a:xfrm>
          <a:prstGeom prst="rect">
            <a:avLst/>
          </a:prstGeom>
          <a:noFill/>
        </p:spPr>
        <p:txBody>
          <a:bodyPr wrap="square" rtlCol="0">
            <a:spAutoFit/>
          </a:bodyPr>
          <a:lstStyle/>
          <a:p>
            <a:r>
              <a:rPr lang="en-GB" dirty="0" smtClean="0"/>
              <a:t>Offer you customers Stunning Dashboards</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pic>
        <p:nvPicPr>
          <p:cNvPr id="13" name="Picture 12" descr="Dashboard-Screenshot.png"/>
          <p:cNvPicPr>
            <a:picLocks noChangeAspect="1"/>
          </p:cNvPicPr>
          <p:nvPr/>
        </p:nvPicPr>
        <p:blipFill>
          <a:blip r:embed="rId3" cstate="print"/>
          <a:stretch>
            <a:fillRect/>
          </a:stretch>
        </p:blipFill>
        <p:spPr>
          <a:xfrm>
            <a:off x="1547664" y="1628800"/>
            <a:ext cx="5885123" cy="5709157"/>
          </a:xfrm>
          <a:prstGeom prst="rect">
            <a:avLst/>
          </a:prstGeom>
        </p:spPr>
      </p:pic>
      <p:sp>
        <p:nvSpPr>
          <p:cNvPr id="4" name="TextBox 3"/>
          <p:cNvSpPr txBox="1"/>
          <p:nvPr/>
        </p:nvSpPr>
        <p:spPr>
          <a:xfrm>
            <a:off x="251520" y="1052736"/>
            <a:ext cx="8280920" cy="369332"/>
          </a:xfrm>
          <a:prstGeom prst="rect">
            <a:avLst/>
          </a:prstGeom>
          <a:noFill/>
        </p:spPr>
        <p:txBody>
          <a:bodyPr wrap="square" rtlCol="0">
            <a:spAutoFit/>
          </a:bodyPr>
          <a:lstStyle/>
          <a:p>
            <a:r>
              <a:rPr lang="en-GB" dirty="0" smtClean="0"/>
              <a:t>Solve all document and report requirements with a single solution.</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sp>
        <p:nvSpPr>
          <p:cNvPr id="4" name="TextBox 3"/>
          <p:cNvSpPr txBox="1"/>
          <p:nvPr/>
        </p:nvSpPr>
        <p:spPr>
          <a:xfrm>
            <a:off x="251520" y="1052736"/>
            <a:ext cx="8280920" cy="369332"/>
          </a:xfrm>
          <a:prstGeom prst="rect">
            <a:avLst/>
          </a:prstGeom>
          <a:noFill/>
        </p:spPr>
        <p:txBody>
          <a:bodyPr wrap="square" rtlCol="0">
            <a:spAutoFit/>
          </a:bodyPr>
          <a:lstStyle/>
          <a:p>
            <a:r>
              <a:rPr lang="en-GB" dirty="0" smtClean="0"/>
              <a:t>Solve all document and report requirements with a single solution.</a:t>
            </a:r>
            <a:endParaRPr lang="en-GB" dirty="0"/>
          </a:p>
        </p:txBody>
      </p:sp>
      <p:sp>
        <p:nvSpPr>
          <p:cNvPr id="5" name="TextBox 4"/>
          <p:cNvSpPr txBox="1"/>
          <p:nvPr/>
        </p:nvSpPr>
        <p:spPr>
          <a:xfrm>
            <a:off x="1043608" y="1772816"/>
            <a:ext cx="7128792" cy="4025717"/>
          </a:xfrm>
          <a:prstGeom prst="rect">
            <a:avLst/>
          </a:prstGeom>
          <a:noFill/>
        </p:spPr>
        <p:txBody>
          <a:bodyPr wrap="square" rtlCol="0">
            <a:spAutoFit/>
          </a:bodyPr>
          <a:lstStyle/>
          <a:p>
            <a:pPr>
              <a:lnSpc>
                <a:spcPct val="120000"/>
              </a:lnSpc>
              <a:buClr>
                <a:schemeClr val="tx2"/>
              </a:buClr>
              <a:buFont typeface="Wingdings" pitchFamily="2" charset="2"/>
              <a:buChar char="§"/>
            </a:pPr>
            <a:r>
              <a:rPr lang="en-GB" dirty="0" smtClean="0"/>
              <a:t>Grouping/Sorting/Summarising</a:t>
            </a:r>
          </a:p>
          <a:p>
            <a:pPr>
              <a:lnSpc>
                <a:spcPct val="120000"/>
              </a:lnSpc>
              <a:buClr>
                <a:schemeClr val="tx2"/>
              </a:buClr>
              <a:buFont typeface="Wingdings" pitchFamily="2" charset="2"/>
              <a:buChar char="§"/>
            </a:pPr>
            <a:r>
              <a:rPr lang="en-GB" dirty="0" smtClean="0"/>
              <a:t>Calculated Fields</a:t>
            </a:r>
          </a:p>
          <a:p>
            <a:pPr>
              <a:lnSpc>
                <a:spcPct val="120000"/>
              </a:lnSpc>
              <a:buClr>
                <a:schemeClr val="tx2"/>
              </a:buClr>
              <a:buFont typeface="Wingdings" pitchFamily="2" charset="2"/>
              <a:buChar char="§"/>
            </a:pPr>
            <a:r>
              <a:rPr lang="en-GB" dirty="0" smtClean="0"/>
              <a:t>Charts &amp; </a:t>
            </a:r>
            <a:r>
              <a:rPr lang="en-GB" dirty="0" err="1" smtClean="0"/>
              <a:t>KPI’s</a:t>
            </a:r>
            <a:r>
              <a:rPr lang="en-GB" dirty="0" smtClean="0"/>
              <a:t> (</a:t>
            </a:r>
            <a:r>
              <a:rPr lang="en-GB" dirty="0" err="1" smtClean="0"/>
              <a:t>e.g</a:t>
            </a:r>
            <a:r>
              <a:rPr lang="en-GB" dirty="0" smtClean="0"/>
              <a:t> Gauges and Traffic Lights)</a:t>
            </a:r>
          </a:p>
          <a:p>
            <a:pPr>
              <a:lnSpc>
                <a:spcPct val="120000"/>
              </a:lnSpc>
              <a:buClr>
                <a:schemeClr val="tx2"/>
              </a:buClr>
              <a:buFont typeface="Wingdings" pitchFamily="2" charset="2"/>
              <a:buChar char="§"/>
            </a:pPr>
            <a:r>
              <a:rPr lang="en-GB" dirty="0" smtClean="0"/>
              <a:t>Images</a:t>
            </a:r>
          </a:p>
          <a:p>
            <a:pPr>
              <a:lnSpc>
                <a:spcPct val="120000"/>
              </a:lnSpc>
              <a:buClr>
                <a:schemeClr val="tx2"/>
              </a:buClr>
              <a:buFont typeface="Wingdings" pitchFamily="2" charset="2"/>
              <a:buChar char="§"/>
            </a:pPr>
            <a:r>
              <a:rPr lang="en-GB" dirty="0" smtClean="0"/>
              <a:t>Sub Reports</a:t>
            </a:r>
          </a:p>
          <a:p>
            <a:pPr>
              <a:lnSpc>
                <a:spcPct val="120000"/>
              </a:lnSpc>
              <a:buClr>
                <a:schemeClr val="tx2"/>
              </a:buClr>
              <a:buFont typeface="Wingdings" pitchFamily="2" charset="2"/>
              <a:buChar char="§"/>
            </a:pPr>
            <a:r>
              <a:rPr lang="en-GB" dirty="0" smtClean="0"/>
              <a:t>Drill down reports</a:t>
            </a:r>
          </a:p>
          <a:p>
            <a:pPr>
              <a:lnSpc>
                <a:spcPct val="120000"/>
              </a:lnSpc>
              <a:buClr>
                <a:schemeClr val="tx2"/>
              </a:buClr>
              <a:buFont typeface="Wingdings" pitchFamily="2" charset="2"/>
              <a:buChar char="§"/>
            </a:pPr>
            <a:r>
              <a:rPr lang="en-GB" dirty="0" smtClean="0"/>
              <a:t>Pre-formatted rich text support</a:t>
            </a:r>
          </a:p>
          <a:p>
            <a:pPr>
              <a:lnSpc>
                <a:spcPct val="120000"/>
              </a:lnSpc>
              <a:buClr>
                <a:schemeClr val="tx2"/>
              </a:buClr>
              <a:buFont typeface="Wingdings" pitchFamily="2" charset="2"/>
              <a:buChar char="§"/>
            </a:pPr>
            <a:r>
              <a:rPr lang="en-GB" dirty="0" smtClean="0"/>
              <a:t>Barcodes</a:t>
            </a:r>
          </a:p>
          <a:p>
            <a:pPr>
              <a:lnSpc>
                <a:spcPct val="120000"/>
              </a:lnSpc>
              <a:buClr>
                <a:schemeClr val="tx2"/>
              </a:buClr>
              <a:buFont typeface="Wingdings" pitchFamily="2" charset="2"/>
              <a:buChar char="§"/>
            </a:pPr>
            <a:r>
              <a:rPr lang="en-GB" dirty="0" smtClean="0"/>
              <a:t>Label printing</a:t>
            </a:r>
          </a:p>
          <a:p>
            <a:pPr>
              <a:lnSpc>
                <a:spcPct val="120000"/>
              </a:lnSpc>
              <a:buClr>
                <a:schemeClr val="tx2"/>
              </a:buClr>
              <a:buFont typeface="Wingdings" pitchFamily="2" charset="2"/>
              <a:buChar char="§"/>
            </a:pPr>
            <a:r>
              <a:rPr lang="en-GB" dirty="0" smtClean="0"/>
              <a:t>Export to PDF, HTM, Word, Excel, Text …etc</a:t>
            </a:r>
          </a:p>
          <a:p>
            <a:pPr>
              <a:lnSpc>
                <a:spcPct val="120000"/>
              </a:lnSpc>
              <a:buClr>
                <a:schemeClr val="tx2"/>
              </a:buClr>
              <a:buFont typeface="Wingdings" pitchFamily="2" charset="2"/>
              <a:buChar char="§"/>
            </a:pPr>
            <a:r>
              <a:rPr lang="en-GB" dirty="0" smtClean="0"/>
              <a:t>Embeddable designer and viewer components</a:t>
            </a:r>
          </a:p>
          <a:p>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pic>
        <p:nvPicPr>
          <p:cNvPr id="6" name="Picture 5" descr="Excel-Screenshot.png"/>
          <p:cNvPicPr>
            <a:picLocks noChangeAspect="1"/>
          </p:cNvPicPr>
          <p:nvPr/>
        </p:nvPicPr>
        <p:blipFill>
          <a:blip r:embed="rId3" cstate="print"/>
          <a:stretch>
            <a:fillRect/>
          </a:stretch>
        </p:blipFill>
        <p:spPr>
          <a:xfrm>
            <a:off x="1475656" y="1700808"/>
            <a:ext cx="7380312" cy="6399763"/>
          </a:xfrm>
          <a:prstGeom prst="rect">
            <a:avLst/>
          </a:prstGeom>
        </p:spPr>
      </p:pic>
      <p:sp>
        <p:nvSpPr>
          <p:cNvPr id="4" name="TextBox 3"/>
          <p:cNvSpPr txBox="1"/>
          <p:nvPr/>
        </p:nvSpPr>
        <p:spPr>
          <a:xfrm>
            <a:off x="251520" y="1052736"/>
            <a:ext cx="8712968" cy="369332"/>
          </a:xfrm>
          <a:prstGeom prst="rect">
            <a:avLst/>
          </a:prstGeom>
          <a:noFill/>
        </p:spPr>
        <p:txBody>
          <a:bodyPr wrap="square" rtlCol="0">
            <a:spAutoFit/>
          </a:bodyPr>
          <a:lstStyle/>
          <a:p>
            <a:r>
              <a:rPr lang="en-GB" dirty="0" smtClean="0"/>
              <a:t>Allow customers to take control of their data with Direct Microsoft Office Integration</a:t>
            </a:r>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sp>
        <p:nvSpPr>
          <p:cNvPr id="5" name="TextBox 4"/>
          <p:cNvSpPr txBox="1"/>
          <p:nvPr/>
        </p:nvSpPr>
        <p:spPr>
          <a:xfrm>
            <a:off x="251520" y="1052736"/>
            <a:ext cx="6264696" cy="369332"/>
          </a:xfrm>
          <a:prstGeom prst="rect">
            <a:avLst/>
          </a:prstGeom>
          <a:noFill/>
        </p:spPr>
        <p:txBody>
          <a:bodyPr wrap="square" rtlCol="0">
            <a:spAutoFit/>
          </a:bodyPr>
          <a:lstStyle/>
          <a:p>
            <a:r>
              <a:rPr lang="en-GB" dirty="0" smtClean="0"/>
              <a:t>Automatically deliver key performance data to business users</a:t>
            </a:r>
            <a:endParaRPr lang="en-GB" dirty="0"/>
          </a:p>
        </p:txBody>
      </p:sp>
      <p:pic>
        <p:nvPicPr>
          <p:cNvPr id="6" name="Picture 5" descr="SchedulerScreenshot.png"/>
          <p:cNvPicPr>
            <a:picLocks noChangeAspect="1"/>
          </p:cNvPicPr>
          <p:nvPr/>
        </p:nvPicPr>
        <p:blipFill>
          <a:blip r:embed="rId3" cstate="print"/>
          <a:stretch>
            <a:fillRect/>
          </a:stretch>
        </p:blipFill>
        <p:spPr>
          <a:xfrm>
            <a:off x="1043608" y="1484784"/>
            <a:ext cx="6617359" cy="606591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432048"/>
          </a:xfrm>
        </p:spPr>
        <p:txBody>
          <a:bodyPr>
            <a:noAutofit/>
          </a:bodyPr>
          <a:lstStyle/>
          <a:p>
            <a:pPr algn="l"/>
            <a:r>
              <a:rPr lang="en-GB" sz="2400" dirty="0" smtClean="0">
                <a:solidFill>
                  <a:schemeClr val="bg1"/>
                </a:solidFill>
              </a:rPr>
              <a:t>Presentation Layer</a:t>
            </a:r>
            <a:endParaRPr lang="en-GB" sz="2400" dirty="0">
              <a:solidFill>
                <a:schemeClr val="bg1"/>
              </a:solidFill>
            </a:endParaRPr>
          </a:p>
        </p:txBody>
      </p:sp>
      <p:pic>
        <p:nvPicPr>
          <p:cNvPr id="4" name="Picture 3" descr="Web-ScreenShot.png"/>
          <p:cNvPicPr>
            <a:picLocks noChangeAspect="1"/>
          </p:cNvPicPr>
          <p:nvPr/>
        </p:nvPicPr>
        <p:blipFill>
          <a:blip r:embed="rId3" cstate="print"/>
          <a:stretch>
            <a:fillRect/>
          </a:stretch>
        </p:blipFill>
        <p:spPr>
          <a:xfrm>
            <a:off x="1528716" y="1316670"/>
            <a:ext cx="6427660" cy="5640722"/>
          </a:xfrm>
          <a:prstGeom prst="rect">
            <a:avLst/>
          </a:prstGeom>
        </p:spPr>
      </p:pic>
      <p:sp>
        <p:nvSpPr>
          <p:cNvPr id="5" name="TextBox 4"/>
          <p:cNvSpPr txBox="1"/>
          <p:nvPr/>
        </p:nvSpPr>
        <p:spPr>
          <a:xfrm>
            <a:off x="251520" y="1052736"/>
            <a:ext cx="6264696" cy="369332"/>
          </a:xfrm>
          <a:prstGeom prst="rect">
            <a:avLst/>
          </a:prstGeom>
          <a:noFill/>
        </p:spPr>
        <p:txBody>
          <a:bodyPr wrap="square" rtlCol="0">
            <a:spAutoFit/>
          </a:bodyPr>
          <a:lstStyle/>
          <a:p>
            <a:r>
              <a:rPr lang="en-GB" dirty="0" smtClean="0"/>
              <a:t>Organisation wide Business Intelligence with DataPA Enterprise</a:t>
            </a: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A4">
  <a:themeElements>
    <a:clrScheme name="Custom 1">
      <a:dk1>
        <a:sysClr val="windowText" lastClr="000000"/>
      </a:dk1>
      <a:lt1>
        <a:sysClr val="window" lastClr="FFFFFF"/>
      </a:lt1>
      <a:dk2>
        <a:srgbClr val="A11012"/>
      </a:dk2>
      <a:lt2>
        <a:srgbClr val="EEECE1"/>
      </a:lt2>
      <a:accent1>
        <a:srgbClr val="A11012"/>
      </a:accent1>
      <a:accent2>
        <a:srgbClr val="C0504D"/>
      </a:accent2>
      <a:accent3>
        <a:srgbClr val="9BBB59"/>
      </a:accent3>
      <a:accent4>
        <a:srgbClr val="8064A2"/>
      </a:accent4>
      <a:accent5>
        <a:srgbClr val="4BACC6"/>
      </a:accent5>
      <a:accent6>
        <a:srgbClr val="F79646"/>
      </a:accent6>
      <a:hlink>
        <a:srgbClr val="A11012"/>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1825</TotalTime>
  <Words>662</Words>
  <Application>Microsoft Office PowerPoint</Application>
  <PresentationFormat>On-screen Show (4:3)</PresentationFormat>
  <Paragraphs>94</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OA4</vt:lpstr>
      <vt:lpstr>Slide 1</vt:lpstr>
      <vt:lpstr>Introducing DataPA</vt:lpstr>
      <vt:lpstr>Introducing OpenAnalytics 4</vt:lpstr>
      <vt:lpstr>Presentation Layer</vt:lpstr>
      <vt:lpstr>Presentation Layer</vt:lpstr>
      <vt:lpstr>Presentation Layer</vt:lpstr>
      <vt:lpstr>Presentation Layer</vt:lpstr>
      <vt:lpstr>Presentation Layer</vt:lpstr>
      <vt:lpstr>Presentation Layer</vt:lpstr>
      <vt:lpstr>Presentation Layer</vt:lpstr>
      <vt:lpstr>What does OpenAnalytics 4 offer ISV’s?</vt:lpstr>
      <vt:lpstr>Build on your existing Investment in Progress</vt:lpstr>
      <vt:lpstr>Build on your existing Investment in Progress</vt:lpstr>
      <vt:lpstr>Build on your existing Investment in Progress</vt:lpstr>
      <vt:lpstr>Build on your existing Investment in Progress</vt:lpstr>
      <vt:lpstr>Build on your existing Investment in Progress</vt:lpstr>
      <vt:lpstr>What does OpenAnalytics 4 offer ISV’s?</vt:lpstr>
      <vt:lpstr>Embed Dashboard and Reports into your existing Architecture </vt:lpstr>
      <vt:lpstr>Embed Dashboard and Reports into your existing Architecture </vt:lpstr>
      <vt:lpstr>Build on your existing Investment in Progress</vt:lpstr>
      <vt:lpstr>What does OpenAnalytics 4 offer ISV’s?</vt:lpstr>
      <vt:lpstr>Offer customers a stunning self service BI module</vt:lpstr>
      <vt:lpstr>Offer customers a stunning self service BI module</vt:lpstr>
      <vt:lpstr>Offer customers a stunning self service BI module</vt:lpstr>
      <vt:lpstr>Offer customers a stunning self service BI module</vt:lpstr>
      <vt:lpstr>Trusted by World-Leading Organisations</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Nick Finch</dc:creator>
  <cp:lastModifiedBy>Nick Finch</cp:lastModifiedBy>
  <cp:revision>116</cp:revision>
  <dcterms:created xsi:type="dcterms:W3CDTF">2010-11-12T10:29:38Z</dcterms:created>
  <dcterms:modified xsi:type="dcterms:W3CDTF">2011-06-16T17:47:24Z</dcterms:modified>
</cp:coreProperties>
</file>