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1"/>
  </p:sldMasterIdLst>
  <p:notesMasterIdLst>
    <p:notesMasterId r:id="rId48"/>
  </p:notesMasterIdLst>
  <p:handoutMasterIdLst>
    <p:handoutMasterId r:id="rId49"/>
  </p:handoutMasterIdLst>
  <p:sldIdLst>
    <p:sldId id="1004" r:id="rId2"/>
    <p:sldId id="1069" r:id="rId3"/>
    <p:sldId id="1084" r:id="rId4"/>
    <p:sldId id="1127" r:id="rId5"/>
    <p:sldId id="1085" r:id="rId6"/>
    <p:sldId id="1137" r:id="rId7"/>
    <p:sldId id="1122" r:id="rId8"/>
    <p:sldId id="1129" r:id="rId9"/>
    <p:sldId id="1088" r:id="rId10"/>
    <p:sldId id="1123" r:id="rId11"/>
    <p:sldId id="1076" r:id="rId12"/>
    <p:sldId id="1131" r:id="rId13"/>
    <p:sldId id="1078" r:id="rId14"/>
    <p:sldId id="1074" r:id="rId15"/>
    <p:sldId id="1135" r:id="rId16"/>
    <p:sldId id="1136" r:id="rId17"/>
    <p:sldId id="1095" r:id="rId18"/>
    <p:sldId id="1089" r:id="rId19"/>
    <p:sldId id="1105" r:id="rId20"/>
    <p:sldId id="1106" r:id="rId21"/>
    <p:sldId id="1091" r:id="rId22"/>
    <p:sldId id="1092" r:id="rId23"/>
    <p:sldId id="1099" r:id="rId24"/>
    <p:sldId id="1100" r:id="rId25"/>
    <p:sldId id="1096" r:id="rId26"/>
    <p:sldId id="1097" r:id="rId27"/>
    <p:sldId id="1101" r:id="rId28"/>
    <p:sldId id="1102" r:id="rId29"/>
    <p:sldId id="1107" r:id="rId30"/>
    <p:sldId id="1108" r:id="rId31"/>
    <p:sldId id="1132" r:id="rId32"/>
    <p:sldId id="1109" r:id="rId33"/>
    <p:sldId id="1110" r:id="rId34"/>
    <p:sldId id="1112" r:id="rId35"/>
    <p:sldId id="1133" r:id="rId36"/>
    <p:sldId id="1115" r:id="rId37"/>
    <p:sldId id="1116" r:id="rId38"/>
    <p:sldId id="1114" r:id="rId39"/>
    <p:sldId id="1113" r:id="rId40"/>
    <p:sldId id="1117" r:id="rId41"/>
    <p:sldId id="1121" r:id="rId42"/>
    <p:sldId id="1130" r:id="rId43"/>
    <p:sldId id="1138" r:id="rId44"/>
    <p:sldId id="1134" r:id="rId45"/>
    <p:sldId id="1124" r:id="rId46"/>
    <p:sldId id="1126" r:id="rId47"/>
  </p:sldIdLst>
  <p:sldSz cx="9144000" cy="6858000" type="screen4x3"/>
  <p:notesSz cx="6858000" cy="9296400"/>
  <p:custDataLst>
    <p:tags r:id="rId50"/>
  </p:custDataLst>
  <p:defaultTextStyle>
    <a:defPPr>
      <a:defRPr lang="en-US"/>
    </a:defPPr>
    <a:lvl1pPr algn="l" rtl="0" fontAlgn="base">
      <a:spcBef>
        <a:spcPct val="0"/>
      </a:spcBef>
      <a:spcAft>
        <a:spcPct val="0"/>
      </a:spcAft>
      <a:defRPr sz="2400" i="1" kern="1200">
        <a:solidFill>
          <a:schemeClr val="tx1"/>
        </a:solidFill>
        <a:latin typeface="Arial" pitchFamily="34" charset="0"/>
        <a:ea typeface="ＭＳ Ｐゴシック" pitchFamily="80" charset="-128"/>
        <a:cs typeface="+mn-cs"/>
      </a:defRPr>
    </a:lvl1pPr>
    <a:lvl2pPr marL="457200" algn="l" rtl="0" fontAlgn="base">
      <a:spcBef>
        <a:spcPct val="0"/>
      </a:spcBef>
      <a:spcAft>
        <a:spcPct val="0"/>
      </a:spcAft>
      <a:defRPr sz="2400" i="1" kern="1200">
        <a:solidFill>
          <a:schemeClr val="tx1"/>
        </a:solidFill>
        <a:latin typeface="Arial" pitchFamily="34" charset="0"/>
        <a:ea typeface="ＭＳ Ｐゴシック" pitchFamily="80" charset="-128"/>
        <a:cs typeface="+mn-cs"/>
      </a:defRPr>
    </a:lvl2pPr>
    <a:lvl3pPr marL="914400" algn="l" rtl="0" fontAlgn="base">
      <a:spcBef>
        <a:spcPct val="0"/>
      </a:spcBef>
      <a:spcAft>
        <a:spcPct val="0"/>
      </a:spcAft>
      <a:defRPr sz="2400" i="1" kern="1200">
        <a:solidFill>
          <a:schemeClr val="tx1"/>
        </a:solidFill>
        <a:latin typeface="Arial" pitchFamily="34" charset="0"/>
        <a:ea typeface="ＭＳ Ｐゴシック" pitchFamily="80" charset="-128"/>
        <a:cs typeface="+mn-cs"/>
      </a:defRPr>
    </a:lvl3pPr>
    <a:lvl4pPr marL="1371600" algn="l" rtl="0" fontAlgn="base">
      <a:spcBef>
        <a:spcPct val="0"/>
      </a:spcBef>
      <a:spcAft>
        <a:spcPct val="0"/>
      </a:spcAft>
      <a:defRPr sz="2400" i="1" kern="1200">
        <a:solidFill>
          <a:schemeClr val="tx1"/>
        </a:solidFill>
        <a:latin typeface="Arial" pitchFamily="34" charset="0"/>
        <a:ea typeface="ＭＳ Ｐゴシック" pitchFamily="80" charset="-128"/>
        <a:cs typeface="+mn-cs"/>
      </a:defRPr>
    </a:lvl4pPr>
    <a:lvl5pPr marL="1828800" algn="l" rtl="0" fontAlgn="base">
      <a:spcBef>
        <a:spcPct val="0"/>
      </a:spcBef>
      <a:spcAft>
        <a:spcPct val="0"/>
      </a:spcAft>
      <a:defRPr sz="2400" i="1" kern="1200">
        <a:solidFill>
          <a:schemeClr val="tx1"/>
        </a:solidFill>
        <a:latin typeface="Arial" pitchFamily="34" charset="0"/>
        <a:ea typeface="ＭＳ Ｐゴシック" pitchFamily="80" charset="-128"/>
        <a:cs typeface="+mn-cs"/>
      </a:defRPr>
    </a:lvl5pPr>
    <a:lvl6pPr marL="2286000" algn="l" defTabSz="914400" rtl="0" eaLnBrk="1" latinLnBrk="0" hangingPunct="1">
      <a:defRPr sz="2400" i="1" kern="1200">
        <a:solidFill>
          <a:schemeClr val="tx1"/>
        </a:solidFill>
        <a:latin typeface="Arial" pitchFamily="34" charset="0"/>
        <a:ea typeface="ＭＳ Ｐゴシック" pitchFamily="80" charset="-128"/>
        <a:cs typeface="+mn-cs"/>
      </a:defRPr>
    </a:lvl6pPr>
    <a:lvl7pPr marL="2743200" algn="l" defTabSz="914400" rtl="0" eaLnBrk="1" latinLnBrk="0" hangingPunct="1">
      <a:defRPr sz="2400" i="1" kern="1200">
        <a:solidFill>
          <a:schemeClr val="tx1"/>
        </a:solidFill>
        <a:latin typeface="Arial" pitchFamily="34" charset="0"/>
        <a:ea typeface="ＭＳ Ｐゴシック" pitchFamily="80" charset="-128"/>
        <a:cs typeface="+mn-cs"/>
      </a:defRPr>
    </a:lvl7pPr>
    <a:lvl8pPr marL="3200400" algn="l" defTabSz="914400" rtl="0" eaLnBrk="1" latinLnBrk="0" hangingPunct="1">
      <a:defRPr sz="2400" i="1" kern="1200">
        <a:solidFill>
          <a:schemeClr val="tx1"/>
        </a:solidFill>
        <a:latin typeface="Arial" pitchFamily="34" charset="0"/>
        <a:ea typeface="ＭＳ Ｐゴシック" pitchFamily="80" charset="-128"/>
        <a:cs typeface="+mn-cs"/>
      </a:defRPr>
    </a:lvl8pPr>
    <a:lvl9pPr marL="3657600" algn="l" defTabSz="914400" rtl="0" eaLnBrk="1" latinLnBrk="0" hangingPunct="1">
      <a:defRPr sz="2400" i="1" kern="1200">
        <a:solidFill>
          <a:schemeClr val="tx1"/>
        </a:solidFill>
        <a:latin typeface="Arial" pitchFamily="34" charset="0"/>
        <a:ea typeface="ＭＳ Ｐゴシック" pitchFamily="8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C1F1E4"/>
    <a:srgbClr val="CCDFEA"/>
    <a:srgbClr val="BED6E4"/>
    <a:srgbClr val="FFFFC5"/>
    <a:srgbClr val="A3C6D9"/>
    <a:srgbClr val="FFBDE9"/>
    <a:srgbClr val="FF82D4"/>
    <a:srgbClr val="005F97"/>
    <a:srgbClr val="000000"/>
    <a:srgbClr val="6666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9" autoAdjust="0"/>
    <p:restoredTop sz="87589" autoAdjust="0"/>
  </p:normalViewPr>
  <p:slideViewPr>
    <p:cSldViewPr snapToGrid="0" showGuides="1">
      <p:cViewPr varScale="1">
        <p:scale>
          <a:sx n="81" d="100"/>
          <a:sy n="81" d="100"/>
        </p:scale>
        <p:origin x="-174" y="-90"/>
      </p:cViewPr>
      <p:guideLst>
        <p:guide orient="horz" pos="269"/>
        <p:guide orient="horz" pos="964"/>
        <p:guide orient="horz" pos="1643"/>
        <p:guide orient="horz" pos="2124"/>
        <p:guide pos="254"/>
      </p:guideLst>
    </p:cSldViewPr>
  </p:slideViewPr>
  <p:notesTextViewPr>
    <p:cViewPr>
      <p:scale>
        <a:sx n="100" d="100"/>
        <a:sy n="100" d="100"/>
      </p:scale>
      <p:origin x="0" y="690"/>
    </p:cViewPr>
  </p:notesTextViewPr>
  <p:sorterViewPr>
    <p:cViewPr>
      <p:scale>
        <a:sx n="66" d="100"/>
        <a:sy n="66" d="100"/>
      </p:scale>
      <p:origin x="0" y="0"/>
    </p:cViewPr>
  </p:sorterViewPr>
  <p:notesViewPr>
    <p:cSldViewPr snapToGrid="0" showGuides="1">
      <p:cViewPr varScale="1">
        <p:scale>
          <a:sx n="78" d="100"/>
          <a:sy n="78" d="100"/>
        </p:scale>
        <p:origin x="-3948" y="-96"/>
      </p:cViewPr>
      <p:guideLst>
        <p:guide orient="horz" pos="2928"/>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2971232" cy="278876"/>
          </a:xfrm>
          <a:prstGeom prst="rect">
            <a:avLst/>
          </a:prstGeom>
          <a:noFill/>
          <a:ln w="9525">
            <a:noFill/>
            <a:prstDash val="sysDot"/>
            <a:miter lim="800000"/>
            <a:headEnd/>
            <a:tailEnd/>
          </a:ln>
          <a:effectLst/>
        </p:spPr>
        <p:txBody>
          <a:bodyPr vert="horz" wrap="square" lIns="92273" tIns="46137" rIns="92273" bIns="46137" numCol="1" anchor="t" anchorCtr="0" compatLnSpc="1">
            <a:prstTxWarp prst="textNoShape">
              <a:avLst/>
            </a:prstTxWarp>
            <a:spAutoFit/>
          </a:bodyPr>
          <a:lstStyle>
            <a:lvl1pPr algn="l" defTabSz="924162" eaLnBrk="0" hangingPunct="0">
              <a:spcBef>
                <a:spcPct val="0"/>
              </a:spcBef>
              <a:buSzTx/>
              <a:defRPr sz="1200" b="1" i="0" dirty="0">
                <a:latin typeface="Arial" charset="0"/>
                <a:ea typeface="+mn-ea"/>
              </a:defRPr>
            </a:lvl1pPr>
          </a:lstStyle>
          <a:p>
            <a:pPr>
              <a:defRPr/>
            </a:pPr>
            <a:endParaRPr lang="en-US"/>
          </a:p>
        </p:txBody>
      </p:sp>
      <p:sp>
        <p:nvSpPr>
          <p:cNvPr id="345091" name="Rectangle 3"/>
          <p:cNvSpPr>
            <a:spLocks noGrp="1" noChangeArrowheads="1"/>
          </p:cNvSpPr>
          <p:nvPr>
            <p:ph type="dt" sz="quarter" idx="1"/>
          </p:nvPr>
        </p:nvSpPr>
        <p:spPr bwMode="auto">
          <a:xfrm>
            <a:off x="3886770" y="0"/>
            <a:ext cx="2971232" cy="278876"/>
          </a:xfrm>
          <a:prstGeom prst="rect">
            <a:avLst/>
          </a:prstGeom>
          <a:noFill/>
          <a:ln w="9525">
            <a:noFill/>
            <a:prstDash val="sysDot"/>
            <a:miter lim="800000"/>
            <a:headEnd/>
            <a:tailEnd/>
          </a:ln>
          <a:effectLst/>
        </p:spPr>
        <p:txBody>
          <a:bodyPr vert="horz" wrap="square" lIns="92273" tIns="46137" rIns="92273" bIns="46137" numCol="1" anchor="t" anchorCtr="0" compatLnSpc="1">
            <a:prstTxWarp prst="textNoShape">
              <a:avLst/>
            </a:prstTxWarp>
            <a:spAutoFit/>
          </a:bodyPr>
          <a:lstStyle>
            <a:lvl1pPr algn="r" defTabSz="924162" eaLnBrk="0" hangingPunct="0">
              <a:spcBef>
                <a:spcPct val="0"/>
              </a:spcBef>
              <a:buSzTx/>
              <a:defRPr sz="1200" b="1" i="0" dirty="0">
                <a:latin typeface="Arial" charset="0"/>
                <a:ea typeface="+mn-ea"/>
              </a:defRPr>
            </a:lvl1pPr>
          </a:lstStyle>
          <a:p>
            <a:pPr>
              <a:defRPr/>
            </a:pPr>
            <a:endParaRPr lang="en-US"/>
          </a:p>
        </p:txBody>
      </p:sp>
      <p:sp>
        <p:nvSpPr>
          <p:cNvPr id="345092" name="Rectangle 4"/>
          <p:cNvSpPr>
            <a:spLocks noGrp="1" noChangeArrowheads="1"/>
          </p:cNvSpPr>
          <p:nvPr>
            <p:ph type="ftr" sz="quarter" idx="2"/>
          </p:nvPr>
        </p:nvSpPr>
        <p:spPr bwMode="auto">
          <a:xfrm>
            <a:off x="0" y="9017524"/>
            <a:ext cx="2971232" cy="278876"/>
          </a:xfrm>
          <a:prstGeom prst="rect">
            <a:avLst/>
          </a:prstGeom>
          <a:noFill/>
          <a:ln w="9525">
            <a:noFill/>
            <a:prstDash val="sysDot"/>
            <a:miter lim="800000"/>
            <a:headEnd/>
            <a:tailEnd/>
          </a:ln>
          <a:effectLst/>
        </p:spPr>
        <p:txBody>
          <a:bodyPr vert="horz" wrap="square" lIns="92273" tIns="46137" rIns="92273" bIns="46137" numCol="1" anchor="b" anchorCtr="0" compatLnSpc="1">
            <a:prstTxWarp prst="textNoShape">
              <a:avLst/>
            </a:prstTxWarp>
            <a:spAutoFit/>
          </a:bodyPr>
          <a:lstStyle>
            <a:lvl1pPr algn="l" defTabSz="924162" eaLnBrk="0" hangingPunct="0">
              <a:spcBef>
                <a:spcPct val="0"/>
              </a:spcBef>
              <a:buSzTx/>
              <a:defRPr sz="1200" b="1" i="0" dirty="0" smtClean="0">
                <a:latin typeface="Arial" charset="0"/>
                <a:ea typeface="+mn-ea"/>
              </a:defRPr>
            </a:lvl1pPr>
          </a:lstStyle>
          <a:p>
            <a:pPr>
              <a:defRPr/>
            </a:pPr>
            <a:r>
              <a:rPr lang="en-US"/>
              <a:t>Progress Software</a:t>
            </a:r>
          </a:p>
        </p:txBody>
      </p:sp>
      <p:sp>
        <p:nvSpPr>
          <p:cNvPr id="345093" name="Rectangle 5"/>
          <p:cNvSpPr>
            <a:spLocks noGrp="1" noChangeArrowheads="1"/>
          </p:cNvSpPr>
          <p:nvPr>
            <p:ph type="sldNum" sz="quarter" idx="3"/>
          </p:nvPr>
        </p:nvSpPr>
        <p:spPr bwMode="auto">
          <a:xfrm>
            <a:off x="3886770" y="9017524"/>
            <a:ext cx="2971232" cy="278876"/>
          </a:xfrm>
          <a:prstGeom prst="rect">
            <a:avLst/>
          </a:prstGeom>
          <a:noFill/>
          <a:ln w="9525">
            <a:noFill/>
            <a:prstDash val="sysDot"/>
            <a:miter lim="800000"/>
            <a:headEnd/>
            <a:tailEnd/>
          </a:ln>
          <a:effectLst/>
        </p:spPr>
        <p:txBody>
          <a:bodyPr vert="horz" wrap="square" lIns="92273" tIns="46137" rIns="92273" bIns="46137" numCol="1" anchor="b" anchorCtr="0" compatLnSpc="1">
            <a:prstTxWarp prst="textNoShape">
              <a:avLst/>
            </a:prstTxWarp>
            <a:spAutoFit/>
          </a:bodyPr>
          <a:lstStyle>
            <a:lvl1pPr algn="r" defTabSz="924162" eaLnBrk="0" hangingPunct="0">
              <a:defRPr sz="1200" b="1" i="0"/>
            </a:lvl1pPr>
          </a:lstStyle>
          <a:p>
            <a:fld id="{D8BA5F77-B84F-4C4C-8CC7-242084ECE75A}"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232" cy="464266"/>
          </a:xfrm>
          <a:prstGeom prst="rect">
            <a:avLst/>
          </a:prstGeom>
          <a:noFill/>
          <a:ln w="9525">
            <a:noFill/>
            <a:prstDash val="sysDot"/>
            <a:miter lim="800000"/>
            <a:headEnd/>
            <a:tailEnd/>
          </a:ln>
          <a:effectLst/>
        </p:spPr>
        <p:txBody>
          <a:bodyPr vert="horz" wrap="square" lIns="92273" tIns="46137" rIns="92273" bIns="46137" numCol="1" anchor="t" anchorCtr="0" compatLnSpc="1">
            <a:prstTxWarp prst="textNoShape">
              <a:avLst/>
            </a:prstTxWarp>
          </a:bodyPr>
          <a:lstStyle>
            <a:lvl1pPr algn="l" defTabSz="924162" eaLnBrk="0" hangingPunct="0">
              <a:spcBef>
                <a:spcPct val="0"/>
              </a:spcBef>
              <a:buSzTx/>
              <a:defRPr sz="1200" b="1" i="0" dirty="0">
                <a:latin typeface="Arial" charset="0"/>
                <a:ea typeface="+mn-ea"/>
              </a:defRPr>
            </a:lvl1pPr>
          </a:lstStyle>
          <a:p>
            <a:pPr>
              <a:defRPr/>
            </a:pPr>
            <a:endParaRPr lang="en-US"/>
          </a:p>
        </p:txBody>
      </p:sp>
      <p:sp>
        <p:nvSpPr>
          <p:cNvPr id="22531" name="Rectangle 3"/>
          <p:cNvSpPr>
            <a:spLocks noGrp="1" noChangeArrowheads="1"/>
          </p:cNvSpPr>
          <p:nvPr>
            <p:ph type="dt" idx="1"/>
          </p:nvPr>
        </p:nvSpPr>
        <p:spPr bwMode="auto">
          <a:xfrm>
            <a:off x="3886770" y="0"/>
            <a:ext cx="2971232" cy="464266"/>
          </a:xfrm>
          <a:prstGeom prst="rect">
            <a:avLst/>
          </a:prstGeom>
          <a:noFill/>
          <a:ln w="9525">
            <a:noFill/>
            <a:prstDash val="sysDot"/>
            <a:miter lim="800000"/>
            <a:headEnd/>
            <a:tailEnd/>
          </a:ln>
          <a:effectLst/>
        </p:spPr>
        <p:txBody>
          <a:bodyPr vert="horz" wrap="square" lIns="92273" tIns="46137" rIns="92273" bIns="46137" numCol="1" anchor="t" anchorCtr="0" compatLnSpc="1">
            <a:prstTxWarp prst="textNoShape">
              <a:avLst/>
            </a:prstTxWarp>
          </a:bodyPr>
          <a:lstStyle>
            <a:lvl1pPr algn="r" defTabSz="924162" eaLnBrk="0" hangingPunct="0">
              <a:spcBef>
                <a:spcPct val="0"/>
              </a:spcBef>
              <a:buSzTx/>
              <a:defRPr sz="1200" b="1" i="0" dirty="0">
                <a:latin typeface="Arial" charset="0"/>
                <a:ea typeface="+mn-ea"/>
              </a:defRPr>
            </a:lvl1pPr>
          </a:lstStyle>
          <a:p>
            <a:pPr>
              <a:defRPr/>
            </a:pPr>
            <a:endParaRPr lang="en-US"/>
          </a:p>
        </p:txBody>
      </p:sp>
      <p:sp>
        <p:nvSpPr>
          <p:cNvPr id="50180" name="Rectangle 4"/>
          <p:cNvSpPr>
            <a:spLocks noGrp="1" noRot="1" noChangeAspect="1" noChangeArrowheads="1" noTextEdit="1"/>
          </p:cNvSpPr>
          <p:nvPr>
            <p:ph type="sldImg" idx="2"/>
          </p:nvPr>
        </p:nvSpPr>
        <p:spPr bwMode="auto">
          <a:xfrm>
            <a:off x="1106488" y="698500"/>
            <a:ext cx="4648200" cy="348615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13987" y="4416069"/>
            <a:ext cx="5030026" cy="4181557"/>
          </a:xfrm>
          <a:prstGeom prst="rect">
            <a:avLst/>
          </a:prstGeom>
          <a:noFill/>
          <a:ln w="9525">
            <a:noFill/>
            <a:prstDash val="sysDot"/>
            <a:miter lim="800000"/>
            <a:headEnd/>
            <a:tailEnd/>
          </a:ln>
          <a:effectLst/>
        </p:spPr>
        <p:txBody>
          <a:bodyPr vert="horz" wrap="square" lIns="92273" tIns="46137" rIns="92273" bIns="4613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32134"/>
            <a:ext cx="2971232" cy="464266"/>
          </a:xfrm>
          <a:prstGeom prst="rect">
            <a:avLst/>
          </a:prstGeom>
          <a:noFill/>
          <a:ln w="9525">
            <a:noFill/>
            <a:prstDash val="sysDot"/>
            <a:miter lim="800000"/>
            <a:headEnd/>
            <a:tailEnd/>
          </a:ln>
          <a:effectLst/>
        </p:spPr>
        <p:txBody>
          <a:bodyPr vert="horz" wrap="square" lIns="92273" tIns="46137" rIns="92273" bIns="46137" numCol="1" anchor="b" anchorCtr="0" compatLnSpc="1">
            <a:prstTxWarp prst="textNoShape">
              <a:avLst/>
            </a:prstTxWarp>
          </a:bodyPr>
          <a:lstStyle>
            <a:lvl1pPr algn="l" defTabSz="924162" eaLnBrk="0" hangingPunct="0">
              <a:spcBef>
                <a:spcPct val="0"/>
              </a:spcBef>
              <a:buSzTx/>
              <a:defRPr sz="1200" b="1" i="0" smtClean="0">
                <a:latin typeface="Arial" charset="0"/>
                <a:ea typeface="+mn-ea"/>
              </a:defRPr>
            </a:lvl1pPr>
          </a:lstStyle>
          <a:p>
            <a:pPr>
              <a:defRPr/>
            </a:pPr>
            <a:r>
              <a:rPr lang="en-US"/>
              <a:t>Progress Software</a:t>
            </a:r>
            <a:endParaRPr lang="en-US" dirty="0"/>
          </a:p>
        </p:txBody>
      </p:sp>
      <p:sp>
        <p:nvSpPr>
          <p:cNvPr id="22535" name="Rectangle 7"/>
          <p:cNvSpPr>
            <a:spLocks noGrp="1" noChangeArrowheads="1"/>
          </p:cNvSpPr>
          <p:nvPr>
            <p:ph type="sldNum" sz="quarter" idx="5"/>
          </p:nvPr>
        </p:nvSpPr>
        <p:spPr bwMode="auto">
          <a:xfrm>
            <a:off x="3886770" y="8832134"/>
            <a:ext cx="2971232" cy="464266"/>
          </a:xfrm>
          <a:prstGeom prst="rect">
            <a:avLst/>
          </a:prstGeom>
          <a:noFill/>
          <a:ln w="9525">
            <a:noFill/>
            <a:prstDash val="sysDot"/>
            <a:miter lim="800000"/>
            <a:headEnd/>
            <a:tailEnd/>
          </a:ln>
          <a:effectLst/>
        </p:spPr>
        <p:txBody>
          <a:bodyPr vert="horz" wrap="square" lIns="92273" tIns="46137" rIns="92273" bIns="46137" numCol="1" anchor="b" anchorCtr="0" compatLnSpc="1">
            <a:prstTxWarp prst="textNoShape">
              <a:avLst/>
            </a:prstTxWarp>
          </a:bodyPr>
          <a:lstStyle>
            <a:lvl1pPr algn="r" defTabSz="924162" eaLnBrk="0" hangingPunct="0">
              <a:defRPr sz="1200" b="1" i="0"/>
            </a:lvl1pPr>
          </a:lstStyle>
          <a:p>
            <a:fld id="{8D0708EE-3710-4948-AB68-F33BB4C1D8E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p:spPr>
        <p:txBody>
          <a:bodyPr/>
          <a:lstStyle/>
          <a:p>
            <a:fld id="{D4F171D6-4A54-4B0B-832D-75A835BF576F}" type="slidenum">
              <a:rPr lang="en-US"/>
              <a:pPr/>
              <a:t>1</a:t>
            </a:fld>
            <a:endParaRPr lang="en-US"/>
          </a:p>
        </p:txBody>
      </p:sp>
      <p:sp>
        <p:nvSpPr>
          <p:cNvPr id="51202" name="Rectangle 2"/>
          <p:cNvSpPr>
            <a:spLocks noGrp="1" noRot="1" noChangeAspect="1" noChangeArrowheads="1" noTextEdit="1"/>
          </p:cNvSpPr>
          <p:nvPr>
            <p:ph type="sldImg"/>
          </p:nvPr>
        </p:nvSpPr>
        <p:spPr>
          <a:xfrm>
            <a:off x="1104900" y="698500"/>
            <a:ext cx="4648200" cy="3486150"/>
          </a:xfrm>
          <a:ln/>
        </p:spPr>
      </p:sp>
      <p:sp>
        <p:nvSpPr>
          <p:cNvPr id="51203" name="Rectangle 3"/>
          <p:cNvSpPr>
            <a:spLocks noGrp="1" noChangeArrowheads="1"/>
          </p:cNvSpPr>
          <p:nvPr>
            <p:ph type="body" idx="1"/>
          </p:nvPr>
        </p:nvSpPr>
        <p:spPr>
          <a:noFill/>
          <a:ln>
            <a:prstDash val="solid"/>
          </a:ln>
        </p:spPr>
        <p:txBody>
          <a:bodyPr/>
          <a:lstStyle/>
          <a:p>
            <a:pPr eaLnBrk="1" hangingPunct="1">
              <a:lnSpc>
                <a:spcPct val="90000"/>
              </a:lnSpc>
            </a:pPr>
            <a:endParaRPr lang="en-US" dirty="0"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Schema is shared – only 1 copy for all tenants to share – WHOLE IDEA</a:t>
            </a:r>
            <a:r>
              <a:rPr lang="en-US" baseline="0" dirty="0" smtClean="0"/>
              <a:t> of Multi-tenancy is to share the overhead of schema maintenance with a bunch of tenants.</a:t>
            </a:r>
          </a:p>
          <a:p>
            <a:endParaRPr lang="en-US" dirty="0" smtClean="0"/>
          </a:p>
          <a:p>
            <a:r>
              <a:rPr lang="en-US" dirty="0" smtClean="0"/>
              <a:t>Right after conversion to a multi-tenant enabled database,</a:t>
            </a:r>
            <a:r>
              <a:rPr lang="en-US" baseline="0" dirty="0" smtClean="0"/>
              <a:t> your existing data is in the default </a:t>
            </a:r>
            <a:r>
              <a:rPr lang="en-US" baseline="0" dirty="0" smtClean="0"/>
              <a:t>tenant.</a:t>
            </a:r>
            <a:endParaRPr lang="en-US" baseline="0" dirty="0" smtClean="0"/>
          </a:p>
        </p:txBody>
      </p:sp>
      <p:sp>
        <p:nvSpPr>
          <p:cNvPr id="4" name="Slide Number Placeholder 3"/>
          <p:cNvSpPr>
            <a:spLocks noGrp="1"/>
          </p:cNvSpPr>
          <p:nvPr>
            <p:ph type="sldNum" sz="quarter" idx="10"/>
          </p:nvPr>
        </p:nvSpPr>
        <p:spPr/>
        <p:txBody>
          <a:bodyPr/>
          <a:lstStyle/>
          <a:p>
            <a:fld id="{8D0708EE-3710-4948-AB68-F33BB4C1D8E7}"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Any</a:t>
            </a:r>
            <a:r>
              <a:rPr lang="en-US" baseline="0" dirty="0" smtClean="0"/>
              <a:t> non-MT tables can be accessed by everybody.</a:t>
            </a:r>
          </a:p>
          <a:p>
            <a:r>
              <a:rPr lang="en-US" baseline="0" dirty="0" smtClean="0"/>
              <a:t>Default tenants may see only default segments, if any, and non-MT data.</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a:t>
            </a:r>
            <a:r>
              <a:rPr lang="en-US" baseline="0" dirty="0" smtClean="0"/>
              <a:t> your db is not enabled for multi-tenant, you just have the Shared part and nothing else.</a:t>
            </a:r>
            <a:endParaRPr lang="en-US" dirty="0" smtClean="0"/>
          </a:p>
          <a:p>
            <a:r>
              <a:rPr lang="en-US" dirty="0" smtClean="0"/>
              <a:t>If you have just migrated</a:t>
            </a:r>
            <a:r>
              <a:rPr lang="en-US" baseline="0" dirty="0" smtClean="0"/>
              <a:t> from version 10 to a multi-tenant-enabled database, with your tables mostly created as multi-tenant, your table data segments will be in the gray </a:t>
            </a:r>
            <a:r>
              <a:rPr lang="en-US" baseline="0" dirty="0" smtClean="0"/>
              <a:t>tenant, </a:t>
            </a:r>
            <a:r>
              <a:rPr lang="en-US" baseline="0" dirty="0" smtClean="0"/>
              <a:t>DEFAULT.    </a:t>
            </a:r>
          </a:p>
          <a:p>
            <a:r>
              <a:rPr lang="en-US" baseline="0" dirty="0" smtClean="0"/>
              <a:t>If you start with a brand new multi-tenant-enabled database with most tables multi-tenant, your gray DEFAULT </a:t>
            </a:r>
            <a:r>
              <a:rPr lang="en-US" baseline="0" dirty="0" smtClean="0"/>
              <a:t>tenant </a:t>
            </a:r>
            <a:r>
              <a:rPr lang="en-US" baseline="0" dirty="0" smtClean="0"/>
              <a:t>might not have any table segments allocated.</a:t>
            </a:r>
          </a:p>
          <a:p>
            <a:r>
              <a:rPr lang="en-US" baseline="0" dirty="0" smtClean="0"/>
              <a:t>Note the different INSTANCES of tables is like a separate “mini-database” for each tenant.   This is as opposed to having one big customer table with an indexed column in it to decide which tenant the row is for, with all tenant’s indexed data intermixed.</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Enabling</a:t>
            </a:r>
            <a:r>
              <a:rPr lang="en-US" baseline="0" dirty="0" smtClean="0"/>
              <a:t> a database for tenancy causes the default tenant to appear.</a:t>
            </a:r>
          </a:p>
          <a:p>
            <a:r>
              <a:rPr lang="en-US" baseline="0" dirty="0" smtClean="0"/>
              <a:t>The _sec-authentication-system that you invent for your domain will eventually have your own Pam </a:t>
            </a:r>
            <a:r>
              <a:rPr lang="en-US" baseline="0" dirty="0" err="1" smtClean="0"/>
              <a:t>Plugins</a:t>
            </a:r>
            <a:r>
              <a:rPr lang="en-US" baseline="0" dirty="0" smtClean="0"/>
              <a:t> etc. </a:t>
            </a:r>
          </a:p>
          <a:p>
            <a:r>
              <a:rPr lang="en-US" baseline="0" dirty="0" smtClean="0"/>
              <a:t>At this time, the only </a:t>
            </a:r>
            <a:r>
              <a:rPr lang="en-US" baseline="0" dirty="0" err="1" smtClean="0"/>
              <a:t>plugins</a:t>
            </a:r>
            <a:r>
              <a:rPr lang="en-US" baseline="0" dirty="0" smtClean="0"/>
              <a:t> available are for _user record authentication (_</a:t>
            </a:r>
            <a:r>
              <a:rPr lang="en-US" baseline="0" dirty="0" err="1" smtClean="0"/>
              <a:t>oeusertable</a:t>
            </a:r>
            <a:r>
              <a:rPr lang="en-US" baseline="0" dirty="0" smtClean="0"/>
              <a:t>) and </a:t>
            </a:r>
            <a:r>
              <a:rPr lang="en-US" baseline="0" dirty="0" err="1" smtClean="0"/>
              <a:t>opsys</a:t>
            </a:r>
            <a:r>
              <a:rPr lang="en-US" baseline="0" dirty="0" smtClean="0"/>
              <a:t> </a:t>
            </a:r>
            <a:r>
              <a:rPr lang="en-US" baseline="0" dirty="0" err="1" smtClean="0"/>
              <a:t>authenticaton</a:t>
            </a:r>
            <a:r>
              <a:rPr lang="en-US" baseline="0" dirty="0" smtClean="0"/>
              <a:t> (</a:t>
            </a:r>
            <a:r>
              <a:rPr lang="en-US" baseline="0" dirty="0" err="1" smtClean="0"/>
              <a:t>oslocal</a:t>
            </a:r>
            <a:r>
              <a:rPr lang="en-US" baseline="0" dirty="0" smtClean="0"/>
              <a:t>).  But you can make the _sec-authentication-system a “</a:t>
            </a:r>
            <a:r>
              <a:rPr lang="en-US" baseline="0" dirty="0" err="1" smtClean="0"/>
              <a:t>noop</a:t>
            </a:r>
            <a:r>
              <a:rPr lang="en-US" baseline="0" dirty="0" smtClean="0"/>
              <a:t>” and do your own user authentication on the client side rather than on the db side with _sec-authentication-system.</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8D0708EE-3710-4948-AB68-F33BB4C1D8E7}"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Multi-tenant user info needs to show</a:t>
            </a:r>
            <a:r>
              <a:rPr lang="en-US" baseline="0" dirty="0" smtClean="0"/>
              <a:t> what </a:t>
            </a:r>
            <a:r>
              <a:rPr lang="en-US" dirty="0" smtClean="0"/>
              <a:t>domain the user</a:t>
            </a:r>
            <a:r>
              <a:rPr lang="en-US" baseline="0" dirty="0" smtClean="0"/>
              <a:t> registered as, if you care to limit him to that one tenant</a:t>
            </a:r>
            <a:r>
              <a:rPr lang="en-US" dirty="0" smtClean="0"/>
              <a:t>.</a:t>
            </a:r>
          </a:p>
          <a:p>
            <a:r>
              <a:rPr lang="en-US" baseline="0" dirty="0" smtClean="0"/>
              <a:t>All users get to see the Shared data.</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03765">
              <a:defRPr/>
            </a:pPr>
            <a:r>
              <a:rPr lang="en-US" dirty="0" smtClean="0"/>
              <a:t>You can use the same CLIENT-PRINCIPAL</a:t>
            </a:r>
            <a:r>
              <a:rPr lang="en-US" baseline="0" dirty="0" smtClean="0"/>
              <a:t> for various databases and </a:t>
            </a:r>
            <a:r>
              <a:rPr lang="en-US" baseline="0" dirty="0" err="1" smtClean="0"/>
              <a:t>appservers</a:t>
            </a:r>
            <a:r>
              <a:rPr lang="en-US" baseline="0" dirty="0" smtClean="0"/>
              <a:t>, even though those entities did not issue it, just like a VISA or MASTER-CARD where you can use it in many stores even though those stores did not issue it, but it is verified at the point of sale of course.</a:t>
            </a:r>
            <a:endParaRPr lang="en-US" dirty="0" smtClean="0"/>
          </a:p>
          <a:p>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do not have to do this verification on</a:t>
            </a:r>
            <a:r>
              <a:rPr lang="en-US" baseline="0" dirty="0" smtClean="0"/>
              <a:t> the DB client (usually </a:t>
            </a:r>
            <a:r>
              <a:rPr lang="en-US" baseline="0" dirty="0" err="1" smtClean="0"/>
              <a:t>Appserver</a:t>
            </a:r>
            <a:r>
              <a:rPr lang="en-US" baseline="0" dirty="0" smtClean="0"/>
              <a:t>) side.  You can use a different scenario, where you do not SEAL the CP and instead you let a DB do it.</a:t>
            </a:r>
          </a:p>
          <a:p>
            <a:r>
              <a:rPr lang="en-US" baseline="0" dirty="0" err="1" smtClean="0"/>
              <a:t>SEALing</a:t>
            </a:r>
            <a:r>
              <a:rPr lang="en-US" baseline="0" dirty="0" smtClean="0"/>
              <a:t> is saying that the </a:t>
            </a:r>
            <a:r>
              <a:rPr lang="en-US" baseline="0" dirty="0" err="1" smtClean="0"/>
              <a:t>userid</a:t>
            </a:r>
            <a:r>
              <a:rPr lang="en-US" baseline="0" dirty="0" smtClean="0"/>
              <a:t> inside the CP has been validated as far as password and domain go.  I.e., that </a:t>
            </a:r>
            <a:r>
              <a:rPr lang="en-US" baseline="0" dirty="0" err="1" smtClean="0"/>
              <a:t>userid</a:t>
            </a:r>
            <a:r>
              <a:rPr lang="en-US" baseline="0" dirty="0" smtClean="0"/>
              <a:t>, password and domain are ok with the client of the DB – they all legitimately go together.</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are doing</a:t>
            </a:r>
            <a:r>
              <a:rPr lang="en-US" baseline="0" dirty="0" smtClean="0"/>
              <a:t> the </a:t>
            </a:r>
            <a:r>
              <a:rPr lang="en-US" dirty="0" smtClean="0"/>
              <a:t>SEAL here rather</a:t>
            </a:r>
            <a:r>
              <a:rPr lang="en-US" baseline="0" dirty="0" smtClean="0"/>
              <a:t> than letting SET-DB-CLIENT do it, because you have ALREADY validated the </a:t>
            </a:r>
            <a:r>
              <a:rPr lang="en-US" baseline="0" dirty="0" err="1" smtClean="0"/>
              <a:t>userid</a:t>
            </a:r>
            <a:r>
              <a:rPr lang="en-US" baseline="0" dirty="0" smtClean="0"/>
              <a:t> and password and right of the user to this domain.</a:t>
            </a:r>
            <a:endParaRPr lang="en-US" dirty="0" smtClean="0"/>
          </a:p>
          <a:p>
            <a:r>
              <a:rPr lang="en-US" dirty="0" smtClean="0"/>
              <a:t>NOTICE:  this is how</a:t>
            </a:r>
            <a:r>
              <a:rPr lang="en-US" baseline="0" dirty="0" smtClean="0"/>
              <a:t> you get tenancy (if you do not have _user </a:t>
            </a:r>
            <a:r>
              <a:rPr lang="en-US" baseline="0" dirty="0" err="1" smtClean="0"/>
              <a:t>recs</a:t>
            </a:r>
            <a:r>
              <a:rPr lang="en-US" baseline="0" dirty="0" smtClean="0"/>
              <a:t> and have not used </a:t>
            </a:r>
            <a:r>
              <a:rPr lang="en-US" baseline="0" dirty="0" err="1" smtClean="0"/>
              <a:t>setuserid</a:t>
            </a:r>
            <a:r>
              <a:rPr lang="en-US" baseline="0" dirty="0" smtClean="0"/>
              <a:t> or –U -P).</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use GET-DB-CLIENT</a:t>
            </a:r>
            <a:r>
              <a:rPr lang="en-US" baseline="0" dirty="0" smtClean="0"/>
              <a:t> to get a copy of the sealed client-principal.</a:t>
            </a:r>
          </a:p>
          <a:p>
            <a:r>
              <a:rPr lang="en-US" baseline="0" dirty="0" smtClean="0"/>
              <a:t>The </a:t>
            </a:r>
            <a:r>
              <a:rPr lang="en-US" baseline="0" dirty="0" err="1" smtClean="0"/>
              <a:t>SEALed</a:t>
            </a:r>
            <a:r>
              <a:rPr lang="en-US" baseline="0" dirty="0" smtClean="0"/>
              <a:t> CP represents an authenticated user within a domain of user accounts (not just that one database).</a:t>
            </a:r>
          </a:p>
          <a:p>
            <a:r>
              <a:rPr lang="en-US" baseline="0" dirty="0" smtClean="0"/>
              <a:t>Can be used for any other database that is configured with the same domain and domain-access-code.</a:t>
            </a:r>
          </a:p>
          <a:p>
            <a:r>
              <a:rPr lang="en-US" baseline="0" dirty="0" smtClean="0"/>
              <a:t>You could have a database that does nothing  but user authentication, issuing CP tokens.  (like VISA)</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 need to have the domain-access-code on the </a:t>
            </a:r>
            <a:r>
              <a:rPr lang="en-US" dirty="0" err="1" smtClean="0"/>
              <a:t>Appserver’s</a:t>
            </a:r>
            <a:r>
              <a:rPr lang="en-US" dirty="0" smtClean="0"/>
              <a:t> client.</a:t>
            </a:r>
          </a:p>
          <a:p>
            <a:r>
              <a:rPr lang="en-US" dirty="0" smtClean="0"/>
              <a:t>SET-DB-CLIENT validates the sealed CP to make sure it was not tampered with.</a:t>
            </a:r>
          </a:p>
          <a:p>
            <a:r>
              <a:rPr lang="en-US" dirty="0" smtClean="0"/>
              <a:t>Good programming practices would dictate that</a:t>
            </a:r>
            <a:r>
              <a:rPr lang="en-US" baseline="0" dirty="0" smtClean="0"/>
              <a:t> you release your buffers and close queries at the end of each  </a:t>
            </a:r>
            <a:r>
              <a:rPr lang="en-US" baseline="0" dirty="0" err="1" smtClean="0"/>
              <a:t>appserver’s</a:t>
            </a:r>
            <a:r>
              <a:rPr lang="en-US" baseline="0" dirty="0" smtClean="0"/>
              <a:t> client request.</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cannot get errors that a _file record has been deleted out from under</a:t>
            </a:r>
            <a:r>
              <a:rPr lang="en-US" baseline="0" dirty="0" smtClean="0"/>
              <a:t> you because each .p/</a:t>
            </a:r>
            <a:r>
              <a:rPr lang="en-US" baseline="0" dirty="0" err="1" smtClean="0"/>
              <a:t>cls</a:t>
            </a:r>
            <a:r>
              <a:rPr lang="en-US" baseline="0" dirty="0" smtClean="0"/>
              <a:t> gets a shared schema lock, and any change to _file gets an exclusive schema lock.</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that Groups come later because</a:t>
            </a:r>
            <a:r>
              <a:rPr lang="en-US" baseline="0" dirty="0" smtClean="0"/>
              <a:t> they cause complications that make regular tenant programming less obvious.</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Also if there are groups, things</a:t>
            </a:r>
            <a:r>
              <a:rPr lang="en-US" baseline="0" dirty="0" smtClean="0"/>
              <a:t> do not “just work”.</a:t>
            </a:r>
            <a:r>
              <a:rPr lang="en-US" dirty="0" smtClean="0"/>
              <a:t>    Sequences and mixed groupings in joins can be</a:t>
            </a:r>
            <a:r>
              <a:rPr lang="en-US" baseline="0" dirty="0" smtClean="0"/>
              <a:t> a problem.</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Compiler doesn’t care – same </a:t>
            </a:r>
            <a:r>
              <a:rPr lang="en-US" dirty="0" err="1" smtClean="0"/>
              <a:t>rcode</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Indexes are automatically multi-tenant for a multi-tenant table.  </a:t>
            </a:r>
          </a:p>
          <a:p>
            <a:r>
              <a:rPr lang="en-US" dirty="0" smtClean="0"/>
              <a:t>Sequences</a:t>
            </a:r>
            <a:r>
              <a:rPr lang="en-US" baseline="0" dirty="0" smtClean="0"/>
              <a:t> are not.</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Do not make a sequence multi-tenant if the columns it serves are used anywhere as a foreign key in another table that is in a group or is shared</a:t>
            </a:r>
          </a:p>
          <a:p>
            <a:endParaRPr lang="en-US" sz="1200" dirty="0" smtClean="0"/>
          </a:p>
          <a:p>
            <a:r>
              <a:rPr lang="en-US" sz="1200" dirty="0" smtClean="0"/>
              <a:t>The lack of uniqueness of the foreign keys across tenants will be fatal in the shared table unless the foreign key is combined with the tenant name or some other</a:t>
            </a:r>
            <a:r>
              <a:rPr lang="en-US" sz="1200" baseline="0" dirty="0" smtClean="0"/>
              <a:t> means to make it unique</a:t>
            </a:r>
            <a:endParaRPr lang="en-US" sz="1200" dirty="0" smtClean="0"/>
          </a:p>
          <a:p>
            <a:endParaRPr lang="en-US" sz="1200" dirty="0" smtClean="0"/>
          </a:p>
          <a:p>
            <a:r>
              <a:rPr lang="en-US" sz="1200" dirty="0" smtClean="0"/>
              <a:t>If the foreign key goes to a non-group multi-tenant table, it works fine  </a:t>
            </a:r>
          </a:p>
        </p:txBody>
      </p:sp>
      <p:sp>
        <p:nvSpPr>
          <p:cNvPr id="4" name="Slide Number Placeholder 3"/>
          <p:cNvSpPr>
            <a:spLocks noGrp="1"/>
          </p:cNvSpPr>
          <p:nvPr>
            <p:ph type="sldNum" sz="quarter" idx="10"/>
          </p:nvPr>
        </p:nvSpPr>
        <p:spPr/>
        <p:txBody>
          <a:bodyPr/>
          <a:lstStyle/>
          <a:p>
            <a:fld id="{8D0708EE-3710-4948-AB68-F33BB4C1D8E7}" type="slidenum">
              <a:rPr lang="en-US" smtClean="0"/>
              <a:pPr/>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Super-tenants can use tenant-id and tenant-name in TENANT-WHEREs, but not regular tenants in WHEREs.</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28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Its</a:t>
            </a:r>
            <a:r>
              <a:rPr lang="en-US" baseline="0" dirty="0" smtClean="0"/>
              <a:t> not as though any member of the group can optionally “see” the other members of the groups data – instead they are really sharing it and any member can update and delete what another created.</a:t>
            </a:r>
          </a:p>
        </p:txBody>
      </p:sp>
      <p:sp>
        <p:nvSpPr>
          <p:cNvPr id="4" name="Slide Number Placeholder 3"/>
          <p:cNvSpPr>
            <a:spLocks noGrp="1"/>
          </p:cNvSpPr>
          <p:nvPr>
            <p:ph type="sldNum" sz="quarter" idx="10"/>
          </p:nvPr>
        </p:nvSpPr>
        <p:spPr/>
        <p:txBody>
          <a:bodyPr/>
          <a:lstStyle/>
          <a:p>
            <a:fld id="{8D0708EE-3710-4948-AB68-F33BB4C1D8E7}" type="slidenum">
              <a:rPr lang="en-US" smtClean="0"/>
              <a:pPr/>
              <a:t>30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Now there are 3 </a:t>
            </a:r>
            <a:r>
              <a:rPr lang="en-US" baseline="0" dirty="0" smtClean="0"/>
              <a:t>tenants, </a:t>
            </a:r>
            <a:r>
              <a:rPr lang="en-US" baseline="0" dirty="0" smtClean="0"/>
              <a:t>and 1 group </a:t>
            </a:r>
            <a:r>
              <a:rPr lang="en-US" baseline="0" dirty="0" smtClean="0"/>
              <a:t>for </a:t>
            </a:r>
            <a:r>
              <a:rPr lang="en-US" baseline="0" dirty="0" smtClean="0"/>
              <a:t>the </a:t>
            </a:r>
            <a:r>
              <a:rPr lang="en-US" baseline="0" dirty="0" err="1" smtClean="0"/>
              <a:t>lowesItm</a:t>
            </a:r>
            <a:r>
              <a:rPr lang="en-US" baseline="0" dirty="0" smtClean="0"/>
              <a:t> group.   </a:t>
            </a:r>
            <a:r>
              <a:rPr lang="en-US" baseline="0" dirty="0" err="1" smtClean="0"/>
              <a:t>LowesBos</a:t>
            </a:r>
            <a:r>
              <a:rPr lang="en-US" baseline="0" dirty="0" smtClean="0"/>
              <a:t> and </a:t>
            </a:r>
            <a:r>
              <a:rPr lang="en-US" baseline="0" dirty="0" err="1" smtClean="0"/>
              <a:t>LowesNY</a:t>
            </a:r>
            <a:r>
              <a:rPr lang="en-US" baseline="0" dirty="0" smtClean="0"/>
              <a:t> no longer have items in their </a:t>
            </a:r>
            <a:r>
              <a:rPr lang="en-US" baseline="0" dirty="0" smtClean="0"/>
              <a:t>tenants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31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might need a separate shared sequence for each group, which in turn will cause changes to your create</a:t>
            </a:r>
            <a:r>
              <a:rPr lang="en-US" baseline="0" dirty="0" smtClean="0"/>
              <a:t> triggers.</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32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very useful for CREATE</a:t>
            </a:r>
            <a:r>
              <a:rPr lang="en-US" baseline="0" dirty="0" smtClean="0"/>
              <a:t> triggers, if you have chosen to have MT sequences, for example.  You could choose in the CREATE trigger, which sequence to use based on BUFFER-GROUP-NAME.</a:t>
            </a:r>
          </a:p>
          <a:p>
            <a:endParaRPr lang="en-US" dirty="0" smtClean="0"/>
          </a:p>
          <a:p>
            <a:r>
              <a:rPr lang="en-US" dirty="0" smtClean="0"/>
              <a:t>Without the FIND above, the Item buffer would be empty and the BUFFER-GROUP-NAME would return Unknown.</a:t>
            </a:r>
          </a:p>
          <a:p>
            <a:r>
              <a:rPr lang="en-US" dirty="0" smtClean="0"/>
              <a:t>If </a:t>
            </a:r>
            <a:r>
              <a:rPr lang="en-US" baseline="0" dirty="0" smtClean="0"/>
              <a:t> you were not </a:t>
            </a:r>
            <a:r>
              <a:rPr lang="en-US" baseline="0" dirty="0" err="1" smtClean="0"/>
              <a:t>LowesNY</a:t>
            </a:r>
            <a:r>
              <a:rPr lang="en-US" baseline="0" dirty="0" smtClean="0"/>
              <a:t>, but </a:t>
            </a:r>
            <a:r>
              <a:rPr lang="en-US" baseline="0" dirty="0" err="1" smtClean="0"/>
              <a:t>HomeDepot</a:t>
            </a:r>
            <a:r>
              <a:rPr lang="en-US" baseline="0" dirty="0" smtClean="0"/>
              <a:t>, the BUFFER-GROUP-NAME would return Unknown because </a:t>
            </a:r>
            <a:r>
              <a:rPr lang="en-US" baseline="0" dirty="0" err="1" smtClean="0"/>
              <a:t>HomeDepot</a:t>
            </a:r>
            <a:r>
              <a:rPr lang="en-US" baseline="0" dirty="0" smtClean="0"/>
              <a:t> is not in a group for Items.</a:t>
            </a:r>
          </a:p>
          <a:p>
            <a:endParaRPr lang="en-US" baseline="0" dirty="0" smtClean="0"/>
          </a:p>
          <a:p>
            <a:r>
              <a:rPr lang="en-US" baseline="0" dirty="0" smtClean="0"/>
              <a:t>Be careful with groups and joins – if the grouping of the joined tables is different, you can get into trouble.</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33</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8D0708EE-3710-4948-AB68-F33BB4C1D8E7}" type="slidenum">
              <a:rPr lang="en-US" smtClean="0"/>
              <a:pPr/>
              <a:t>34</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Set-Effective-Tenant</a:t>
            </a:r>
            <a:r>
              <a:rPr lang="en-US" baseline="0" dirty="0" smtClean="0"/>
              <a:t> can be given a database parameter if &gt;1 db present.</a:t>
            </a:r>
          </a:p>
          <a:p>
            <a:r>
              <a:rPr lang="en-US" baseline="0" dirty="0" smtClean="0"/>
              <a:t>Set-Effective-Tenant does not clear buffers and cursors like SET-DB-CLIENT or SETUSERID do.</a:t>
            </a:r>
          </a:p>
          <a:p>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36</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37</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buffer retains</a:t>
            </a:r>
            <a:r>
              <a:rPr lang="en-US" baseline="0" dirty="0" smtClean="0"/>
              <a:t> its tenancy – if it gets written later, it will go back to HomeDepot, even </a:t>
            </a:r>
            <a:r>
              <a:rPr lang="en-US" baseline="0" dirty="0" err="1" smtClean="0"/>
              <a:t>tho</a:t>
            </a:r>
            <a:r>
              <a:rPr lang="en-US" baseline="0" dirty="0" smtClean="0"/>
              <a:t> the Super-tenant may have some other effective tenancy by then.  </a:t>
            </a:r>
          </a:p>
          <a:p>
            <a:r>
              <a:rPr lang="en-US" baseline="0" dirty="0" smtClean="0"/>
              <a:t>Remember once again, that SET-EFFECTIVE-TENANT does not clear cursors or buffers, so you can have different buffers with different tenant’s data at the same time.</a:t>
            </a:r>
          </a:p>
          <a:p>
            <a:r>
              <a:rPr lang="en-US" baseline="0" dirty="0" smtClean="0"/>
              <a:t>BUFFER-TENANT-NAME(Item) for our </a:t>
            </a:r>
            <a:r>
              <a:rPr lang="en-US" baseline="0" dirty="0" err="1" smtClean="0"/>
              <a:t>LowesItm</a:t>
            </a:r>
            <a:r>
              <a:rPr lang="en-US" baseline="0" dirty="0" smtClean="0"/>
              <a:t> group might return </a:t>
            </a:r>
            <a:r>
              <a:rPr lang="en-US" baseline="0" dirty="0" err="1" smtClean="0"/>
              <a:t>LowesBos</a:t>
            </a:r>
            <a:r>
              <a:rPr lang="en-US" baseline="0" dirty="0" smtClean="0"/>
              <a:t> or </a:t>
            </a:r>
            <a:r>
              <a:rPr lang="en-US" baseline="0" dirty="0" err="1" smtClean="0"/>
              <a:t>LowesNY</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38</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two indexes in the _tenant table, the</a:t>
            </a:r>
            <a:r>
              <a:rPr lang="en-US" baseline="0" dirty="0" smtClean="0"/>
              <a:t> primary one on _tenant-name and another on _tenant-id.</a:t>
            </a:r>
          </a:p>
          <a:p>
            <a:r>
              <a:rPr lang="en-US" baseline="0" dirty="0" smtClean="0"/>
              <a:t>The order for tenants will depend on which index is chosen – usual rules apply.</a:t>
            </a:r>
          </a:p>
          <a:p>
            <a:r>
              <a:rPr lang="en-US" baseline="0" dirty="0" smtClean="0"/>
              <a:t>Returning ALL tenants</a:t>
            </a:r>
            <a:r>
              <a:rPr lang="en-US" baseline="0" smtClean="0"/>
              <a:t>’ data </a:t>
            </a:r>
            <a:r>
              <a:rPr lang="en-US" baseline="0" dirty="0" smtClean="0"/>
              <a:t>is not the default for super-tenants because it is awkward for joins and impossible for FIND/CREATE</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39</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is no automatic SET-EFFECTIVE-TENANT when a TENANT-WHERE changes from one tenant to the next, unless you supply it.</a:t>
            </a:r>
          </a:p>
          <a:p>
            <a:r>
              <a:rPr lang="en-US" dirty="0" smtClean="0"/>
              <a:t>The _tenant record is share-locked during each TENANT-WHERE iteration.</a:t>
            </a:r>
          </a:p>
          <a:p>
            <a:r>
              <a:rPr lang="en-US" dirty="0" smtClean="0"/>
              <a:t>This and last slide act the same way – two ways to do the same</a:t>
            </a:r>
            <a:r>
              <a:rPr lang="en-US" baseline="0" dirty="0" smtClean="0"/>
              <a:t> thing but TENANT-WHERE has a way to suppress duplicate records that may come up in groups.  And the single predicate is required for QUERYs.</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40</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Default sorting of TENANT-WHERE depends on the index choice for the _tenant scan – either by the _tenant-Name </a:t>
            </a:r>
            <a:r>
              <a:rPr lang="en-US" baseline="0" dirty="0" smtClean="0"/>
              <a:t>or by the _</a:t>
            </a:r>
            <a:r>
              <a:rPr lang="en-US" baseline="0" dirty="0" err="1" smtClean="0"/>
              <a:t>tenantId</a:t>
            </a:r>
            <a:r>
              <a:rPr lang="en-US" baseline="0" dirty="0" smtClean="0"/>
              <a:t> index.</a:t>
            </a:r>
          </a:p>
          <a:p>
            <a:r>
              <a:rPr lang="en-US" baseline="0" dirty="0" smtClean="0"/>
              <a:t>You can use _</a:t>
            </a:r>
            <a:r>
              <a:rPr lang="en-US" baseline="0" dirty="0" err="1" smtClean="0"/>
              <a:t>tenantId</a:t>
            </a:r>
            <a:r>
              <a:rPr lang="en-US" baseline="0" dirty="0" smtClean="0"/>
              <a:t> and _tenant-Name in the TENANT-WHERE if you want – if you use TENANT-ID() or TENANT-NAME(), then we just internally translate it to _</a:t>
            </a:r>
            <a:r>
              <a:rPr lang="en-US" baseline="0" dirty="0" err="1" smtClean="0"/>
              <a:t>tenantId</a:t>
            </a:r>
            <a:r>
              <a:rPr lang="en-US" baseline="0" dirty="0" smtClean="0"/>
              <a:t> or _tenant-Name anyway at compile time.</a:t>
            </a:r>
          </a:p>
          <a:p>
            <a:r>
              <a:rPr lang="en-US" baseline="0" dirty="0" smtClean="0"/>
              <a:t>Once the sorting is done, or a query result-list is built, we still retain the tenancy of each entry so that if you update from a query get-next etc., the data will still go back to the sort record’s original tenant and not to the current effective-tenant.</a:t>
            </a:r>
          </a:p>
        </p:txBody>
      </p:sp>
      <p:sp>
        <p:nvSpPr>
          <p:cNvPr id="4" name="Slide Number Placeholder 3"/>
          <p:cNvSpPr>
            <a:spLocks noGrp="1"/>
          </p:cNvSpPr>
          <p:nvPr>
            <p:ph type="sldNum" sz="quarter" idx="10"/>
          </p:nvPr>
        </p:nvSpPr>
        <p:spPr/>
        <p:txBody>
          <a:bodyPr/>
          <a:lstStyle/>
          <a:p>
            <a:fld id="{8D0708EE-3710-4948-AB68-F33BB4C1D8E7}" type="slidenum">
              <a:rPr lang="en-US" smtClean="0"/>
              <a:pPr/>
              <a:t>41</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have just migrated</a:t>
            </a:r>
            <a:r>
              <a:rPr lang="en-US" baseline="0" dirty="0" smtClean="0"/>
              <a:t> from version 10 to a multi-tenant-enabled database, with your tables mostly created as multi-tenant, your data is in the DEFAULT </a:t>
            </a:r>
            <a:r>
              <a:rPr lang="en-US" baseline="0" dirty="0" smtClean="0"/>
              <a:t>tenant. </a:t>
            </a:r>
            <a:endParaRPr lang="en-US" baseline="0" dirty="0" smtClean="0"/>
          </a:p>
          <a:p>
            <a:r>
              <a:rPr lang="en-US" baseline="0" dirty="0" smtClean="0"/>
              <a:t>The FOR EACH </a:t>
            </a:r>
            <a:r>
              <a:rPr lang="en-US" baseline="0" dirty="0" err="1" smtClean="0"/>
              <a:t>Cust</a:t>
            </a:r>
            <a:r>
              <a:rPr lang="en-US" baseline="0" dirty="0" smtClean="0"/>
              <a:t> starts a cursor over the Default tenant Customers.  The CREATE is done as the </a:t>
            </a:r>
            <a:r>
              <a:rPr lang="en-US" baseline="0" dirty="0" err="1" smtClean="0"/>
              <a:t>HomeDepot</a:t>
            </a:r>
            <a:r>
              <a:rPr lang="en-US" baseline="0" dirty="0" smtClean="0"/>
              <a:t> or Lowes </a:t>
            </a:r>
            <a:r>
              <a:rPr lang="en-US" baseline="0" dirty="0" err="1" smtClean="0"/>
              <a:t>bCust</a:t>
            </a:r>
            <a:r>
              <a:rPr lang="en-US" baseline="0" dirty="0" smtClean="0"/>
              <a:t>.  The BUFFER-COPY copies from the Default </a:t>
            </a:r>
            <a:r>
              <a:rPr lang="en-US" baseline="0" dirty="0" smtClean="0"/>
              <a:t>tenant </a:t>
            </a:r>
            <a:r>
              <a:rPr lang="en-US" baseline="0" dirty="0" smtClean="0"/>
              <a:t>to the </a:t>
            </a:r>
            <a:r>
              <a:rPr lang="en-US" baseline="0" dirty="0" err="1" smtClean="0"/>
              <a:t>HomeDepot</a:t>
            </a:r>
            <a:r>
              <a:rPr lang="en-US" baseline="0" dirty="0" smtClean="0"/>
              <a:t> or Lowes </a:t>
            </a:r>
            <a:r>
              <a:rPr lang="en-US" baseline="0" dirty="0" smtClean="0"/>
              <a:t>tenant.</a:t>
            </a:r>
            <a:endParaRPr lang="en-US" baseline="0" dirty="0" smtClean="0"/>
          </a:p>
          <a:p>
            <a:r>
              <a:rPr lang="en-US" baseline="0" dirty="0" smtClean="0"/>
              <a:t>You would need an EXCEPT clause in the BUFFER-COPY if you have a new MT sequence for the new tenants.  If you have a shared sequence, you can just keep the original numbering. </a:t>
            </a:r>
          </a:p>
          <a:p>
            <a:r>
              <a:rPr lang="en-US" baseline="0" dirty="0" smtClean="0"/>
              <a:t>Note that the DELETE </a:t>
            </a:r>
            <a:r>
              <a:rPr lang="en-US" baseline="0" dirty="0" err="1" smtClean="0"/>
              <a:t>cust</a:t>
            </a:r>
            <a:r>
              <a:rPr lang="en-US" baseline="0" dirty="0" smtClean="0"/>
              <a:t> operates on the </a:t>
            </a:r>
            <a:r>
              <a:rPr lang="en-US" baseline="0" smtClean="0"/>
              <a:t>DEFAULT </a:t>
            </a:r>
            <a:r>
              <a:rPr lang="en-US" baseline="0" smtClean="0"/>
              <a:t>tenant </a:t>
            </a:r>
            <a:r>
              <a:rPr lang="en-US" baseline="0" dirty="0" smtClean="0"/>
              <a:t>even </a:t>
            </a:r>
            <a:r>
              <a:rPr lang="en-US" baseline="0" dirty="0" err="1" smtClean="0"/>
              <a:t>tho</a:t>
            </a:r>
            <a:r>
              <a:rPr lang="en-US" baseline="0" dirty="0" smtClean="0"/>
              <a:t> we are now a different effective-tenant, because that is where it came from, since the cursor was not closed and the buffer was not emptied when SET-EFFECTIVE-TENANT to a new tenant happened (SETUSERID and SET-DB-CLIENT do clear cursors and buffers).</a:t>
            </a:r>
          </a:p>
          <a:p>
            <a:r>
              <a:rPr lang="en-US" baseline="0" dirty="0" smtClean="0"/>
              <a:t>You probably want to SET-EFFECTIVE-TENANT(0) before and after the FOR EACH block.</a:t>
            </a:r>
          </a:p>
        </p:txBody>
      </p:sp>
      <p:sp>
        <p:nvSpPr>
          <p:cNvPr id="4" name="Slide Number Placeholder 3"/>
          <p:cNvSpPr>
            <a:spLocks noGrp="1"/>
          </p:cNvSpPr>
          <p:nvPr>
            <p:ph type="sldNum" sz="quarter" idx="10"/>
          </p:nvPr>
        </p:nvSpPr>
        <p:spPr/>
        <p:txBody>
          <a:bodyPr/>
          <a:lstStyle/>
          <a:p>
            <a:fld id="{8D0708EE-3710-4948-AB68-F33BB4C1D8E7}" type="slidenum">
              <a:rPr lang="en-US" smtClean="0"/>
              <a:pPr/>
              <a:t>42</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may</a:t>
            </a:r>
            <a:r>
              <a:rPr lang="en-US" baseline="0" dirty="0" smtClean="0"/>
              <a:t> really want the duplicates if there are non-group table references within the FOR EACH block.  So the default is to not skip the duplicates unless you want it that way.</a:t>
            </a:r>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43</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When setting up a group, visualize how you would use it when joined with other data, in a join query, dataset etc.  What about foreign keys for it, and joins where lower levels are not grouped etc.</a:t>
            </a:r>
          </a:p>
        </p:txBody>
      </p:sp>
      <p:sp>
        <p:nvSpPr>
          <p:cNvPr id="4" name="Slide Number Placeholder 3"/>
          <p:cNvSpPr>
            <a:spLocks noGrp="1"/>
          </p:cNvSpPr>
          <p:nvPr>
            <p:ph type="sldNum" sz="quarter" idx="10"/>
          </p:nvPr>
        </p:nvSpPr>
        <p:spPr/>
        <p:txBody>
          <a:bodyPr/>
          <a:lstStyle/>
          <a:p>
            <a:fld id="{8D0708EE-3710-4948-AB68-F33BB4C1D8E7}" type="slidenum">
              <a:rPr lang="en-US" smtClean="0"/>
              <a:pPr/>
              <a:t>44</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0708EE-3710-4948-AB68-F33BB4C1D8E7}" type="slidenum">
              <a:rPr lang="en-US" smtClean="0"/>
              <a:pPr/>
              <a:t>45</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7CA4D7D5-3A4F-4843-88E2-4718ED373C1D}" type="slidenum">
              <a:rPr lang="en-US" smtClean="0"/>
              <a:pPr/>
              <a:t>46</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prstDash val="solid"/>
          </a:ln>
        </p:spPr>
        <p:txBody>
          <a:bodyPr/>
          <a:lstStyle/>
          <a:p>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title-orange"/>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714179" name="Rectangle 3"/>
          <p:cNvSpPr>
            <a:spLocks noGrp="1" noChangeArrowheads="1"/>
          </p:cNvSpPr>
          <p:nvPr>
            <p:ph type="ctrTitle"/>
          </p:nvPr>
        </p:nvSpPr>
        <p:spPr bwMode="auto">
          <a:xfrm>
            <a:off x="403225" y="1743739"/>
            <a:ext cx="5500775" cy="864523"/>
          </a:xfrm>
          <a:ln algn="ctr"/>
        </p:spPr>
        <p:txBody>
          <a:bodyPr lIns="0" tIns="0" rIns="0" bIns="0"/>
          <a:lstStyle>
            <a:lvl1pPr>
              <a:lnSpc>
                <a:spcPct val="100000"/>
              </a:lnSpc>
              <a:defRPr sz="2900" b="0">
                <a:solidFill>
                  <a:srgbClr val="000000"/>
                </a:solidFill>
              </a:defRPr>
            </a:lvl1pPr>
          </a:lstStyle>
          <a:p>
            <a:r>
              <a:rPr lang="en-US" smtClean="0"/>
              <a:t>Click to edit Master title style</a:t>
            </a:r>
            <a:endParaRPr lang="en-US" dirty="0"/>
          </a:p>
        </p:txBody>
      </p:sp>
      <p:sp>
        <p:nvSpPr>
          <p:cNvPr id="1714182" name="Rectangle 6"/>
          <p:cNvSpPr>
            <a:spLocks noGrp="1" noChangeArrowheads="1"/>
          </p:cNvSpPr>
          <p:nvPr>
            <p:ph type="subTitle" idx="1"/>
          </p:nvPr>
        </p:nvSpPr>
        <p:spPr>
          <a:xfrm>
            <a:off x="404439" y="3051454"/>
            <a:ext cx="5513962" cy="723098"/>
          </a:xfrm>
          <a:ln algn="ctr"/>
        </p:spPr>
        <p:txBody>
          <a:bodyPr lIns="0" tIns="0" rIns="0" bIns="0"/>
          <a:lstStyle>
            <a:lvl1pPr marL="0" indent="0">
              <a:buClrTx/>
              <a:buFontTx/>
              <a:buNone/>
              <a:defRPr sz="2400" i="0">
                <a:solidFill>
                  <a:srgbClr val="000000"/>
                </a:solidFill>
              </a:defRPr>
            </a:lvl1pPr>
          </a:lstStyle>
          <a:p>
            <a:r>
              <a:rPr lang="en-US" smtClean="0"/>
              <a:t>Click to edit Master subtitle style</a:t>
            </a:r>
            <a:endParaRPr lang="en-US" dirty="0" smtClean="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1625" y="91346"/>
            <a:ext cx="7331075" cy="757130"/>
          </a:xfrm>
        </p:spPr>
        <p:txBody>
          <a:bodyPr/>
          <a:lstStyle>
            <a:lvl1pPr>
              <a:defRPr sz="2400">
                <a:solidFill>
                  <a:srgbClr val="000000"/>
                </a:solidFill>
              </a:defRPr>
            </a:lvl1pPr>
          </a:lstStyle>
          <a:p>
            <a:r>
              <a:rPr lang="en-US" dirty="0" smtClean="0"/>
              <a:t>Click to edit Master title style</a:t>
            </a:r>
            <a:br>
              <a:rPr lang="en-US" dirty="0" smtClean="0"/>
            </a:br>
            <a:endParaRPr lang="en-US" dirty="0"/>
          </a:p>
        </p:txBody>
      </p:sp>
      <p:sp>
        <p:nvSpPr>
          <p:cNvPr id="3" name="Content Placeholder 2"/>
          <p:cNvSpPr>
            <a:spLocks noGrp="1"/>
          </p:cNvSpPr>
          <p:nvPr>
            <p:ph idx="1"/>
          </p:nvPr>
        </p:nvSpPr>
        <p:spPr>
          <a:xfrm>
            <a:off x="403225" y="1335088"/>
            <a:ext cx="7772400" cy="5021750"/>
          </a:xfrm>
        </p:spPr>
        <p:txBody>
          <a:bodyPr/>
          <a:lstStyle>
            <a:lvl1pPr>
              <a:defRPr sz="2000"/>
            </a:lvl1pPr>
            <a:lvl2pPr>
              <a:defRPr sz="1800"/>
            </a:lvl2pPr>
            <a:lvl3pPr>
              <a:defRPr sz="1600"/>
            </a:lvl3pPr>
            <a:lvl4pPr>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Agenda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1625" y="91346"/>
            <a:ext cx="7331075" cy="867930"/>
          </a:xfrm>
        </p:spPr>
        <p:txBody>
          <a:bodyPr/>
          <a:lstStyle>
            <a:lvl1pPr>
              <a:defRPr sz="2800">
                <a:solidFill>
                  <a:srgbClr val="000000"/>
                </a:solidFill>
              </a:defRPr>
            </a:lvl1pPr>
          </a:lstStyle>
          <a:p>
            <a:r>
              <a:rPr lang="en-US" dirty="0" smtClean="0"/>
              <a:t>Click to edit Master title style</a:t>
            </a:r>
            <a:br>
              <a:rPr lang="en-US" dirty="0" smtClean="0"/>
            </a:br>
            <a:endParaRPr lang="en-US" dirty="0"/>
          </a:p>
        </p:txBody>
      </p:sp>
      <p:sp>
        <p:nvSpPr>
          <p:cNvPr id="3" name="Content Placeholder 2"/>
          <p:cNvSpPr>
            <a:spLocks noGrp="1"/>
          </p:cNvSpPr>
          <p:nvPr>
            <p:ph idx="1"/>
          </p:nvPr>
        </p:nvSpPr>
        <p:spPr>
          <a:xfrm>
            <a:off x="403225" y="1335088"/>
            <a:ext cx="7772400" cy="5021750"/>
          </a:xfrm>
        </p:spPr>
        <p:txBody>
          <a:bodyPr/>
          <a:lstStyle>
            <a:lvl1pPr>
              <a:defRPr sz="2400"/>
            </a:lvl1pPr>
            <a:lvl2pPr>
              <a:defRPr sz="2000"/>
            </a:lvl2pPr>
            <a:lvl3pPr>
              <a:defRPr sz="18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108868"/>
            <a:ext cx="4038600" cy="5063332"/>
          </a:xfrm>
        </p:spPr>
        <p:txBody>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108868"/>
            <a:ext cx="4038600" cy="5063332"/>
          </a:xfrm>
        </p:spPr>
        <p:txBody>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77435"/>
            <a:ext cx="4040188" cy="639762"/>
          </a:xfrm>
        </p:spPr>
        <p:txBody>
          <a:bodyPr anchor="b"/>
          <a:lstStyle>
            <a:lvl1pPr marL="0" indent="0">
              <a:buNone/>
              <a:defRPr sz="2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887794"/>
            <a:ext cx="4040188"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177435"/>
            <a:ext cx="4041775" cy="639762"/>
          </a:xfrm>
        </p:spPr>
        <p:txBody>
          <a:bodyPr anchor="b"/>
          <a:lstStyle>
            <a:lvl1pPr marL="0" indent="0">
              <a:buNone/>
              <a:defRPr sz="2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87794"/>
            <a:ext cx="4041775"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4" name="Chart Placeholder 3"/>
          <p:cNvSpPr>
            <a:spLocks noGrp="1"/>
          </p:cNvSpPr>
          <p:nvPr>
            <p:ph type="chart" sz="quarter" idx="10"/>
          </p:nvPr>
        </p:nvSpPr>
        <p:spPr>
          <a:xfrm>
            <a:off x="530225" y="1371600"/>
            <a:ext cx="8296275" cy="4667250"/>
          </a:xfrm>
        </p:spPr>
        <p:txBody>
          <a:bodyPr/>
          <a:lstStyle/>
          <a:p>
            <a:pPr lvl="0"/>
            <a:endParaRPr lang="en-US" noProof="0"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a:p>
        </p:txBody>
      </p:sp>
      <p:sp>
        <p:nvSpPr>
          <p:cNvPr id="4" name="Table Placeholder 3"/>
          <p:cNvSpPr>
            <a:spLocks noGrp="1"/>
          </p:cNvSpPr>
          <p:nvPr>
            <p:ph type="tbl" sz="quarter" idx="10"/>
          </p:nvPr>
        </p:nvSpPr>
        <p:spPr>
          <a:xfrm>
            <a:off x="403225" y="1150938"/>
            <a:ext cx="8482678" cy="4984750"/>
          </a:xfrm>
        </p:spPr>
        <p:txBody>
          <a:bodyPr/>
          <a:lstStyle/>
          <a:p>
            <a:pPr lvl="0"/>
            <a:endParaRPr lang="en-US" noProof="0"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301625" y="91346"/>
            <a:ext cx="7331075" cy="757130"/>
          </a:xfrm>
        </p:spPr>
        <p:txBody>
          <a:bodyPr/>
          <a:lstStyle>
            <a:lvl1pPr>
              <a:defRPr sz="2400">
                <a:solidFill>
                  <a:srgbClr val="000000"/>
                </a:solidFill>
              </a:defRPr>
            </a:lvl1pPr>
          </a:lstStyle>
          <a:p>
            <a:r>
              <a:rPr lang="en-US" dirty="0" smtClean="0"/>
              <a:t>Click to edit Master title style</a:t>
            </a:r>
            <a:br>
              <a:rPr lang="en-US" dirty="0" smtClean="0"/>
            </a:b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 descr="progress_ppt_green_larger"/>
          <p:cNvPicPr>
            <a:picLocks noChangeAspect="1" noChangeArrowheads="1"/>
          </p:cNvPicPr>
          <p:nvPr userDrawn="1"/>
        </p:nvPicPr>
        <p:blipFill>
          <a:blip r:embed="rId11" cstate="print"/>
          <a:srcRect/>
          <a:stretch>
            <a:fillRect/>
          </a:stretch>
        </p:blipFill>
        <p:spPr bwMode="auto">
          <a:xfrm>
            <a:off x="0" y="0"/>
            <a:ext cx="9144000" cy="6858000"/>
          </a:xfrm>
          <a:prstGeom prst="rect">
            <a:avLst/>
          </a:prstGeom>
          <a:noFill/>
          <a:ln w="9525">
            <a:noFill/>
            <a:miter lim="800000"/>
            <a:headEnd/>
            <a:tailEnd/>
          </a:ln>
        </p:spPr>
      </p:pic>
      <p:sp>
        <p:nvSpPr>
          <p:cNvPr id="1027" name="Rectangle 3"/>
          <p:cNvSpPr>
            <a:spLocks noGrp="1" noChangeArrowheads="1"/>
          </p:cNvSpPr>
          <p:nvPr>
            <p:ph type="body" idx="1"/>
          </p:nvPr>
        </p:nvSpPr>
        <p:spPr bwMode="auto">
          <a:xfrm>
            <a:off x="403225" y="1335088"/>
            <a:ext cx="7772400" cy="441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title"/>
          </p:nvPr>
        </p:nvSpPr>
        <p:spPr bwMode="white">
          <a:xfrm>
            <a:off x="301625" y="196850"/>
            <a:ext cx="7331075" cy="4397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p>
        </p:txBody>
      </p:sp>
      <p:sp>
        <p:nvSpPr>
          <p:cNvPr id="1029" name="Rectangle 5"/>
          <p:cNvSpPr>
            <a:spLocks noChangeArrowheads="1"/>
          </p:cNvSpPr>
          <p:nvPr/>
        </p:nvSpPr>
        <p:spPr bwMode="black">
          <a:xfrm>
            <a:off x="930275" y="6618288"/>
            <a:ext cx="3005138" cy="138112"/>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900" i="0">
                <a:solidFill>
                  <a:srgbClr val="000000"/>
                </a:solidFill>
              </a:rPr>
              <a:t>© 2011 Progress Software Corporation. All rights reserved.</a:t>
            </a:r>
          </a:p>
        </p:txBody>
      </p:sp>
      <p:sp>
        <p:nvSpPr>
          <p:cNvPr id="1713158" name="Rectangle 6"/>
          <p:cNvSpPr>
            <a:spLocks noChangeArrowheads="1"/>
          </p:cNvSpPr>
          <p:nvPr/>
        </p:nvSpPr>
        <p:spPr bwMode="auto">
          <a:xfrm>
            <a:off x="403225" y="6591300"/>
            <a:ext cx="165100" cy="161925"/>
          </a:xfrm>
          <a:prstGeom prst="rect">
            <a:avLst/>
          </a:prstGeom>
          <a:noFill/>
          <a:ln w="9525">
            <a:noFill/>
            <a:miter lim="800000"/>
            <a:headEnd/>
            <a:tailEnd/>
          </a:ln>
          <a:effectLst/>
        </p:spPr>
        <p:txBody>
          <a:bodyPr wrap="none" lIns="0" tIns="0" rIns="0" bIns="0">
            <a:spAutoFit/>
          </a:bodyPr>
          <a:lstStyle/>
          <a:p>
            <a:pPr defTabSz="1033463" eaLnBrk="0" hangingPunct="0"/>
            <a:fld id="{5394E976-F4FE-4D9A-A744-C1B6574B3672}" type="slidenum">
              <a:rPr lang="en-US" sz="1000" i="0">
                <a:solidFill>
                  <a:srgbClr val="000000"/>
                </a:solidFill>
              </a:rPr>
              <a:pPr defTabSz="1033463" eaLnBrk="0" hangingPunct="0"/>
              <a:t>‹#›</a:t>
            </a:fld>
            <a:endParaRPr lang="en-US" sz="1000" i="0">
              <a:solidFill>
                <a:srgbClr val="000000"/>
              </a:solidFill>
            </a:endParaRPr>
          </a:p>
        </p:txBody>
      </p:sp>
    </p:spTree>
  </p:cSld>
  <p:clrMap bg1="lt1" tx1="dk1" bg2="lt2" tx2="dk2" accent1="accent1" accent2="accent2" accent3="accent3" accent4="accent4" accent5="accent5" accent6="accent6" hlink="hlink" folHlink="folHlink"/>
  <p:sldLayoutIdLst>
    <p:sldLayoutId id="2147483727" r:id="rId1"/>
    <p:sldLayoutId id="2147483720" r:id="rId2"/>
    <p:sldLayoutId id="2147483728" r:id="rId3"/>
    <p:sldLayoutId id="2147483721" r:id="rId4"/>
    <p:sldLayoutId id="2147483722" r:id="rId5"/>
    <p:sldLayoutId id="2147483723" r:id="rId6"/>
    <p:sldLayoutId id="2147483724" r:id="rId7"/>
    <p:sldLayoutId id="2147483725" r:id="rId8"/>
    <p:sldLayoutId id="2147483726" r:id="rId9"/>
  </p:sldLayoutIdLst>
  <p:transition>
    <p:wipe dir="r"/>
  </p:transition>
  <p:timing>
    <p:tnLst>
      <p:par>
        <p:cTn id="1" dur="indefinite" restart="never" nodeType="tmRoot"/>
      </p:par>
    </p:tnLst>
  </p:timing>
  <p:txStyles>
    <p:titleStyle>
      <a:lvl1pPr algn="l" rtl="0" eaLnBrk="0" fontAlgn="base" hangingPunct="0">
        <a:lnSpc>
          <a:spcPct val="90000"/>
        </a:lnSpc>
        <a:spcBef>
          <a:spcPct val="0"/>
        </a:spcBef>
        <a:spcAft>
          <a:spcPct val="0"/>
        </a:spcAft>
        <a:defRPr sz="2500">
          <a:solidFill>
            <a:srgbClr val="000000"/>
          </a:solidFill>
          <a:latin typeface="+mj-lt"/>
          <a:ea typeface="ＭＳ Ｐゴシック" pitchFamily="80" charset="-128"/>
          <a:cs typeface="+mj-cs"/>
        </a:defRPr>
      </a:lvl1pPr>
      <a:lvl2pPr algn="l" rtl="0" eaLnBrk="0" fontAlgn="base" hangingPunct="0">
        <a:lnSpc>
          <a:spcPct val="90000"/>
        </a:lnSpc>
        <a:spcBef>
          <a:spcPct val="0"/>
        </a:spcBef>
        <a:spcAft>
          <a:spcPct val="0"/>
        </a:spcAft>
        <a:defRPr sz="2500">
          <a:solidFill>
            <a:srgbClr val="000000"/>
          </a:solidFill>
          <a:latin typeface="Arial" charset="0"/>
          <a:ea typeface="ＭＳ Ｐゴシック" pitchFamily="80" charset="-128"/>
        </a:defRPr>
      </a:lvl2pPr>
      <a:lvl3pPr algn="l" rtl="0" eaLnBrk="0" fontAlgn="base" hangingPunct="0">
        <a:lnSpc>
          <a:spcPct val="90000"/>
        </a:lnSpc>
        <a:spcBef>
          <a:spcPct val="0"/>
        </a:spcBef>
        <a:spcAft>
          <a:spcPct val="0"/>
        </a:spcAft>
        <a:defRPr sz="2500">
          <a:solidFill>
            <a:srgbClr val="000000"/>
          </a:solidFill>
          <a:latin typeface="Arial" charset="0"/>
          <a:ea typeface="ＭＳ Ｐゴシック" pitchFamily="80" charset="-128"/>
        </a:defRPr>
      </a:lvl3pPr>
      <a:lvl4pPr algn="l" rtl="0" eaLnBrk="0" fontAlgn="base" hangingPunct="0">
        <a:lnSpc>
          <a:spcPct val="90000"/>
        </a:lnSpc>
        <a:spcBef>
          <a:spcPct val="0"/>
        </a:spcBef>
        <a:spcAft>
          <a:spcPct val="0"/>
        </a:spcAft>
        <a:defRPr sz="2500">
          <a:solidFill>
            <a:srgbClr val="000000"/>
          </a:solidFill>
          <a:latin typeface="Arial" charset="0"/>
          <a:ea typeface="ＭＳ Ｐゴシック" pitchFamily="80" charset="-128"/>
        </a:defRPr>
      </a:lvl4pPr>
      <a:lvl5pPr algn="l" rtl="0" eaLnBrk="0" fontAlgn="base" hangingPunct="0">
        <a:lnSpc>
          <a:spcPct val="90000"/>
        </a:lnSpc>
        <a:spcBef>
          <a:spcPct val="0"/>
        </a:spcBef>
        <a:spcAft>
          <a:spcPct val="0"/>
        </a:spcAft>
        <a:defRPr sz="2500">
          <a:solidFill>
            <a:srgbClr val="000000"/>
          </a:solidFill>
          <a:latin typeface="Arial" charset="0"/>
          <a:ea typeface="ＭＳ Ｐゴシック" pitchFamily="80" charset="-128"/>
        </a:defRPr>
      </a:lvl5pPr>
      <a:lvl6pPr marL="457200" algn="l" rtl="0" fontAlgn="base">
        <a:lnSpc>
          <a:spcPct val="90000"/>
        </a:lnSpc>
        <a:spcBef>
          <a:spcPct val="0"/>
        </a:spcBef>
        <a:spcAft>
          <a:spcPct val="0"/>
        </a:spcAft>
        <a:defRPr sz="3200">
          <a:solidFill>
            <a:schemeClr val="bg1"/>
          </a:solidFill>
          <a:latin typeface="Arial" charset="0"/>
        </a:defRPr>
      </a:lvl6pPr>
      <a:lvl7pPr marL="914400" algn="l" rtl="0" fontAlgn="base">
        <a:lnSpc>
          <a:spcPct val="90000"/>
        </a:lnSpc>
        <a:spcBef>
          <a:spcPct val="0"/>
        </a:spcBef>
        <a:spcAft>
          <a:spcPct val="0"/>
        </a:spcAft>
        <a:defRPr sz="3200">
          <a:solidFill>
            <a:schemeClr val="bg1"/>
          </a:solidFill>
          <a:latin typeface="Arial" charset="0"/>
        </a:defRPr>
      </a:lvl7pPr>
      <a:lvl8pPr marL="1371600" algn="l" rtl="0" fontAlgn="base">
        <a:lnSpc>
          <a:spcPct val="90000"/>
        </a:lnSpc>
        <a:spcBef>
          <a:spcPct val="0"/>
        </a:spcBef>
        <a:spcAft>
          <a:spcPct val="0"/>
        </a:spcAft>
        <a:defRPr sz="3200">
          <a:solidFill>
            <a:schemeClr val="bg1"/>
          </a:solidFill>
          <a:latin typeface="Arial" charset="0"/>
        </a:defRPr>
      </a:lvl8pPr>
      <a:lvl9pPr marL="1828800" algn="l" rtl="0" fontAlgn="base">
        <a:lnSpc>
          <a:spcPct val="90000"/>
        </a:lnSpc>
        <a:spcBef>
          <a:spcPct val="0"/>
        </a:spcBef>
        <a:spcAft>
          <a:spcPct val="0"/>
        </a:spcAft>
        <a:defRPr sz="3200">
          <a:solidFill>
            <a:schemeClr val="bg1"/>
          </a:solidFill>
          <a:latin typeface="Arial" charset="0"/>
        </a:defRPr>
      </a:lvl9pPr>
    </p:titleStyle>
    <p:bodyStyle>
      <a:lvl1pPr marL="342900" indent="-342900" algn="l" rtl="0" fontAlgn="base">
        <a:spcBef>
          <a:spcPct val="20000"/>
        </a:spcBef>
        <a:spcAft>
          <a:spcPct val="0"/>
        </a:spcAft>
        <a:buClr>
          <a:srgbClr val="FF7C00"/>
        </a:buClr>
        <a:buFont typeface="Wingdings" pitchFamily="2" charset="2"/>
        <a:buChar char="§"/>
        <a:defRPr lang="en-US" sz="2400" kern="1200" dirty="0">
          <a:solidFill>
            <a:srgbClr val="000000"/>
          </a:solidFill>
          <a:latin typeface="Arial" pitchFamily="34" charset="0"/>
          <a:ea typeface="ＭＳ Ｐゴシック" pitchFamily="80" charset="-128"/>
          <a:cs typeface="Arial" pitchFamily="34" charset="0"/>
        </a:defRPr>
      </a:lvl1pPr>
      <a:lvl2pPr marL="742950" indent="-285750" algn="l" rtl="0" fontAlgn="base">
        <a:spcBef>
          <a:spcPct val="20000"/>
        </a:spcBef>
        <a:spcAft>
          <a:spcPct val="0"/>
        </a:spcAft>
        <a:buClr>
          <a:srgbClr val="FF7C00"/>
        </a:buClr>
        <a:buChar char="•"/>
        <a:defRPr lang="en-US" sz="2000" kern="1200" dirty="0">
          <a:solidFill>
            <a:srgbClr val="000000"/>
          </a:solidFill>
          <a:latin typeface="Arial" pitchFamily="34" charset="0"/>
          <a:ea typeface="ＭＳ Ｐゴシック" pitchFamily="80" charset="-128"/>
          <a:cs typeface="Arial" pitchFamily="34" charset="0"/>
        </a:defRPr>
      </a:lvl2pPr>
      <a:lvl3pPr marL="1143000" indent="-228600" algn="l" rtl="0" fontAlgn="base">
        <a:spcBef>
          <a:spcPct val="20000"/>
        </a:spcBef>
        <a:spcAft>
          <a:spcPct val="0"/>
        </a:spcAft>
        <a:buClr>
          <a:srgbClr val="FF7C00"/>
        </a:buClr>
        <a:buFont typeface="Arial" pitchFamily="34" charset="0"/>
        <a:buChar char="–"/>
        <a:defRPr lang="en-US" kern="1200" dirty="0">
          <a:solidFill>
            <a:srgbClr val="000000"/>
          </a:solidFill>
          <a:latin typeface="Arial" pitchFamily="34" charset="0"/>
          <a:ea typeface="ＭＳ Ｐゴシック" pitchFamily="80" charset="-128"/>
          <a:cs typeface="Arial" pitchFamily="34" charset="0"/>
        </a:defRPr>
      </a:lvl3pPr>
      <a:lvl4pPr marL="1600200" indent="-228600" algn="l" rtl="0" fontAlgn="base">
        <a:spcBef>
          <a:spcPct val="20000"/>
        </a:spcBef>
        <a:spcAft>
          <a:spcPct val="0"/>
        </a:spcAft>
        <a:buClr>
          <a:srgbClr val="FF7C00"/>
        </a:buClr>
        <a:buSzPct val="95000"/>
        <a:buFont typeface="Courier New" pitchFamily="49" charset="0"/>
        <a:buChar char="o"/>
        <a:defRPr lang="en-US" sz="1600" kern="1200" dirty="0">
          <a:solidFill>
            <a:srgbClr val="000000"/>
          </a:solidFill>
          <a:latin typeface="Arial" pitchFamily="34" charset="0"/>
          <a:ea typeface="ＭＳ Ｐゴシック" pitchFamily="80" charset="-128"/>
          <a:cs typeface="Arial" pitchFamily="34" charset="0"/>
        </a:defRPr>
      </a:lvl4pPr>
      <a:lvl5pPr marL="2057400" indent="-228600" algn="l" rtl="0" fontAlgn="base">
        <a:spcBef>
          <a:spcPct val="20000"/>
        </a:spcBef>
        <a:spcAft>
          <a:spcPct val="0"/>
        </a:spcAft>
        <a:buClr>
          <a:srgbClr val="FF7C00"/>
        </a:buClr>
        <a:buSzPct val="95000"/>
        <a:buFont typeface="Courier New" pitchFamily="49" charset="0"/>
        <a:buChar char="o"/>
        <a:defRPr lang="en-US" sz="1600" kern="1200" dirty="0">
          <a:solidFill>
            <a:srgbClr val="000000"/>
          </a:solidFill>
          <a:latin typeface="Arial" pitchFamily="34" charset="0"/>
          <a:ea typeface="ＭＳ Ｐゴシック" pitchFamily="80" charset="-128"/>
          <a:cs typeface="Arial" pitchFamily="34" charset="0"/>
        </a:defRPr>
      </a:lvl5pPr>
      <a:lvl6pPr marL="2514600" indent="-228600" algn="l" rtl="0" fontAlgn="base">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fontAlgn="base">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fontAlgn="base">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fontAlgn="base">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itle 8"/>
          <p:cNvSpPr>
            <a:spLocks noGrp="1"/>
          </p:cNvSpPr>
          <p:nvPr>
            <p:ph type="ctrTitle"/>
          </p:nvPr>
        </p:nvSpPr>
        <p:spPr>
          <a:xfrm>
            <a:off x="403225" y="1952625"/>
            <a:ext cx="5500688" cy="446088"/>
          </a:xfrm>
          <a:ln/>
        </p:spPr>
        <p:txBody>
          <a:bodyPr/>
          <a:lstStyle/>
          <a:p>
            <a:r>
              <a:rPr lang="en-US" dirty="0" err="1" smtClean="0"/>
              <a:t>OpenEdge</a:t>
            </a:r>
            <a:r>
              <a:rPr lang="en-US" dirty="0" smtClean="0"/>
              <a:t> ABL Multi-Tenancy</a:t>
            </a:r>
          </a:p>
        </p:txBody>
      </p:sp>
      <p:sp>
        <p:nvSpPr>
          <p:cNvPr id="3074" name="Subtitle 9"/>
          <p:cNvSpPr>
            <a:spLocks noGrp="1"/>
          </p:cNvSpPr>
          <p:nvPr>
            <p:ph type="subTitle" idx="1"/>
          </p:nvPr>
        </p:nvSpPr>
        <p:spPr>
          <a:xfrm>
            <a:off x="404813" y="3051175"/>
            <a:ext cx="5513387" cy="723900"/>
          </a:xfrm>
          <a:ln/>
        </p:spPr>
        <p:txBody>
          <a:bodyPr/>
          <a:lstStyle/>
          <a:p>
            <a:r>
              <a:rPr smtClean="0"/>
              <a:t>ABL Multi-Tenant Programming</a:t>
            </a:r>
          </a:p>
        </p:txBody>
      </p:sp>
      <p:sp>
        <p:nvSpPr>
          <p:cNvPr id="3075" name="Subtitle 2"/>
          <p:cNvSpPr txBox="1">
            <a:spLocks/>
          </p:cNvSpPr>
          <p:nvPr/>
        </p:nvSpPr>
        <p:spPr bwMode="auto">
          <a:xfrm>
            <a:off x="336550" y="5287963"/>
            <a:ext cx="5519738" cy="889000"/>
          </a:xfrm>
          <a:prstGeom prst="rect">
            <a:avLst/>
          </a:prstGeom>
          <a:noFill/>
          <a:ln w="9525">
            <a:noFill/>
            <a:miter lim="800000"/>
            <a:headEnd/>
            <a:tailEnd/>
          </a:ln>
        </p:spPr>
        <p:txBody>
          <a:bodyPr/>
          <a:lstStyle/>
          <a:p>
            <a:endParaRPr lang="en-US" sz="1800" i="0"/>
          </a:p>
        </p:txBody>
      </p:sp>
      <p:sp>
        <p:nvSpPr>
          <p:cNvPr id="3076" name="TextBox 4"/>
          <p:cNvSpPr txBox="1">
            <a:spLocks noChangeArrowheads="1"/>
          </p:cNvSpPr>
          <p:nvPr/>
        </p:nvSpPr>
        <p:spPr bwMode="auto">
          <a:xfrm>
            <a:off x="420688" y="5284788"/>
            <a:ext cx="1627048" cy="846386"/>
          </a:xfrm>
          <a:prstGeom prst="rect">
            <a:avLst/>
          </a:prstGeom>
          <a:noFill/>
          <a:ln w="9525">
            <a:noFill/>
            <a:miter lim="800000"/>
            <a:headEnd/>
            <a:tailEnd/>
          </a:ln>
        </p:spPr>
        <p:txBody>
          <a:bodyPr wrap="none" lIns="0" tIns="0" rIns="0" bIns="0">
            <a:spAutoFit/>
          </a:bodyPr>
          <a:lstStyle/>
          <a:p>
            <a:pPr defTabSz="457200">
              <a:spcBef>
                <a:spcPts val="300"/>
              </a:spcBef>
              <a:buSzPct val="130000"/>
              <a:buFont typeface="Arial" pitchFamily="34" charset="0"/>
              <a:buNone/>
            </a:pPr>
            <a:r>
              <a:rPr lang="en-US" sz="1800" b="1" i="0" dirty="0" smtClean="0">
                <a:solidFill>
                  <a:srgbClr val="000000"/>
                </a:solidFill>
              </a:rPr>
              <a:t>Mary Szekely</a:t>
            </a:r>
            <a:endParaRPr lang="en-US" sz="1800" b="1" i="0" dirty="0">
              <a:solidFill>
                <a:srgbClr val="000000"/>
              </a:solidFill>
            </a:endParaRPr>
          </a:p>
          <a:p>
            <a:pPr defTabSz="457200">
              <a:spcBef>
                <a:spcPts val="300"/>
              </a:spcBef>
              <a:buSzPct val="130000"/>
              <a:buFont typeface="Arial" pitchFamily="34" charset="0"/>
              <a:buNone/>
            </a:pPr>
            <a:r>
              <a:rPr lang="en-US" sz="1600" i="0" dirty="0" err="1" smtClean="0">
                <a:solidFill>
                  <a:srgbClr val="000000"/>
                </a:solidFill>
              </a:rPr>
              <a:t>OpenEdge</a:t>
            </a:r>
            <a:r>
              <a:rPr lang="en-US" sz="1600" i="0" dirty="0" smtClean="0">
                <a:solidFill>
                  <a:srgbClr val="000000"/>
                </a:solidFill>
              </a:rPr>
              <a:t> Fellow</a:t>
            </a:r>
            <a:endParaRPr lang="en-US" sz="1600" i="0" dirty="0">
              <a:solidFill>
                <a:srgbClr val="000000"/>
              </a:solidFill>
            </a:endParaRPr>
          </a:p>
          <a:p>
            <a:pPr defTabSz="457200">
              <a:spcBef>
                <a:spcPts val="300"/>
              </a:spcBef>
              <a:buSzPct val="130000"/>
              <a:buFont typeface="Arial" pitchFamily="34" charset="0"/>
              <a:buNone/>
            </a:pPr>
            <a:r>
              <a:rPr lang="en-US" sz="1600" i="0" dirty="0" smtClean="0">
                <a:solidFill>
                  <a:srgbClr val="000000"/>
                </a:solidFill>
              </a:rPr>
              <a:t>June 2011</a:t>
            </a:r>
            <a:endParaRPr lang="en-US" sz="1600" i="0" dirty="0">
              <a:solidFill>
                <a:srgbClr val="000000"/>
              </a:solidFill>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0"/>
          <p:cNvSpPr>
            <a:spLocks noChangeArrowheads="1"/>
          </p:cNvSpPr>
          <p:nvPr/>
        </p:nvSpPr>
        <p:spPr bwMode="auto">
          <a:xfrm>
            <a:off x="762318" y="1325245"/>
            <a:ext cx="7899400" cy="461963"/>
          </a:xfrm>
          <a:prstGeom prst="rect">
            <a:avLst/>
          </a:prstGeom>
          <a:gradFill rotWithShape="1">
            <a:gsLst>
              <a:gs pos="0">
                <a:schemeClr val="bg1"/>
              </a:gs>
              <a:gs pos="100000">
                <a:srgbClr val="FFD24F"/>
              </a:gs>
            </a:gsLst>
            <a:lin ang="0"/>
          </a:gradFill>
          <a:ln w="9525">
            <a:noFill/>
            <a:round/>
            <a:headEnd/>
            <a:tailEnd/>
          </a:ln>
        </p:spPr>
        <p:txBody>
          <a:bodyPr wrap="none" anchor="ctr"/>
          <a:lstStyle/>
          <a:p>
            <a:pPr algn="ctr">
              <a:spcBef>
                <a:spcPct val="50000"/>
              </a:spcBef>
              <a:buSzPct val="130000"/>
            </a:pPr>
            <a:endParaRPr lang="en-US"/>
          </a:p>
        </p:txBody>
      </p:sp>
      <p:sp>
        <p:nvSpPr>
          <p:cNvPr id="6147" name="Content Placeholder 7"/>
          <p:cNvSpPr>
            <a:spLocks noGrp="1"/>
          </p:cNvSpPr>
          <p:nvPr>
            <p:ph idx="1"/>
          </p:nvPr>
        </p:nvSpPr>
        <p:spPr/>
        <p:txBody>
          <a:bodyPr/>
          <a:lstStyle/>
          <a:p>
            <a:r>
              <a:rPr sz="2400" smtClean="0"/>
              <a:t>Tenancy</a:t>
            </a:r>
            <a:endParaRPr sz="2400"/>
          </a:p>
          <a:p>
            <a:endParaRPr sz="2400" smtClean="0"/>
          </a:p>
          <a:p>
            <a:r>
              <a:rPr sz="2400" smtClean="0"/>
              <a:t>Regular Tenant Programming Model</a:t>
            </a:r>
            <a:endParaRPr sz="2400"/>
          </a:p>
          <a:p>
            <a:endParaRPr sz="2400" smtClean="0"/>
          </a:p>
          <a:p>
            <a:r>
              <a:rPr sz="2400" smtClean="0"/>
              <a:t>Groups</a:t>
            </a:r>
            <a:endParaRPr sz="2400"/>
          </a:p>
          <a:p>
            <a:endParaRPr sz="2400" smtClean="0"/>
          </a:p>
          <a:p>
            <a:r>
              <a:rPr sz="2400" smtClean="0"/>
              <a:t>Super-tenant Programming Model</a:t>
            </a:r>
          </a:p>
          <a:p>
            <a:endParaRPr lang="en-US" dirty="0" smtClean="0"/>
          </a:p>
          <a:p>
            <a:r>
              <a:rPr lang="en-US" sz="2400" dirty="0" smtClean="0"/>
              <a:t>Questions</a:t>
            </a:r>
            <a:endParaRPr sz="2400"/>
          </a:p>
        </p:txBody>
      </p:sp>
      <p:sp>
        <p:nvSpPr>
          <p:cNvPr id="6" name="Title 5"/>
          <p:cNvSpPr>
            <a:spLocks noGrp="1"/>
          </p:cNvSpPr>
          <p:nvPr>
            <p:ph type="title"/>
          </p:nvPr>
        </p:nvSpPr>
        <p:spPr>
          <a:xfrm>
            <a:off x="301625" y="91346"/>
            <a:ext cx="7331075" cy="424732"/>
          </a:xfrm>
        </p:spPr>
        <p:txBody>
          <a:bodyPr/>
          <a:lstStyle/>
          <a:p>
            <a:r>
              <a:rPr lang="en-US" dirty="0" smtClean="0"/>
              <a:t>Agenda</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6145"/>
                                        </p:tgtEl>
                                        <p:attrNameLst>
                                          <p:attrName>style.visibility</p:attrName>
                                        </p:attrNameLst>
                                      </p:cBhvr>
                                      <p:to>
                                        <p:strVal val="visible"/>
                                      </p:to>
                                    </p:set>
                                    <p:anim calcmode="lin" valueType="num">
                                      <p:cBhvr>
                                        <p:cTn id="7" dur="500" fill="hold"/>
                                        <p:tgtEl>
                                          <p:spTgt spid="6145"/>
                                        </p:tgtEl>
                                        <p:attrNameLst>
                                          <p:attrName>ppt_x</p:attrName>
                                        </p:attrNameLst>
                                      </p:cBhvr>
                                      <p:tavLst>
                                        <p:tav tm="0">
                                          <p:val>
                                            <p:strVal val="#ppt_x-#ppt_w/2"/>
                                          </p:val>
                                        </p:tav>
                                        <p:tav tm="100000">
                                          <p:val>
                                            <p:strVal val="#ppt_x"/>
                                          </p:val>
                                        </p:tav>
                                      </p:tavLst>
                                    </p:anim>
                                    <p:anim calcmode="lin" valueType="num">
                                      <p:cBhvr>
                                        <p:cTn id="8" dur="500" fill="hold"/>
                                        <p:tgtEl>
                                          <p:spTgt spid="6145"/>
                                        </p:tgtEl>
                                        <p:attrNameLst>
                                          <p:attrName>ppt_y</p:attrName>
                                        </p:attrNameLst>
                                      </p:cBhvr>
                                      <p:tavLst>
                                        <p:tav tm="0">
                                          <p:val>
                                            <p:strVal val="#ppt_y"/>
                                          </p:val>
                                        </p:tav>
                                        <p:tav tm="100000">
                                          <p:val>
                                            <p:strVal val="#ppt_y"/>
                                          </p:val>
                                        </p:tav>
                                      </p:tavLst>
                                    </p:anim>
                                    <p:anim calcmode="lin" valueType="num">
                                      <p:cBhvr>
                                        <p:cTn id="9" dur="500" fill="hold"/>
                                        <p:tgtEl>
                                          <p:spTgt spid="6145"/>
                                        </p:tgtEl>
                                        <p:attrNameLst>
                                          <p:attrName>ppt_w</p:attrName>
                                        </p:attrNameLst>
                                      </p:cBhvr>
                                      <p:tavLst>
                                        <p:tav tm="0">
                                          <p:val>
                                            <p:fltVal val="0"/>
                                          </p:val>
                                        </p:tav>
                                        <p:tav tm="100000">
                                          <p:val>
                                            <p:strVal val="#ppt_w"/>
                                          </p:val>
                                        </p:tav>
                                      </p:tavLst>
                                    </p:anim>
                                    <p:anim calcmode="lin" valueType="num">
                                      <p:cBhvr>
                                        <p:cTn id="10" dur="500" fill="hold"/>
                                        <p:tgtEl>
                                          <p:spTgt spid="614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A tenant is a separate organizational entity within a multi-tenant database with </a:t>
            </a:r>
          </a:p>
          <a:p>
            <a:pPr lvl="1"/>
            <a:r>
              <a:rPr lang="en-US" dirty="0" smtClean="0"/>
              <a:t>It’s own private data segment for each multi-tenant table </a:t>
            </a:r>
          </a:p>
          <a:p>
            <a:pPr lvl="2"/>
            <a:r>
              <a:rPr lang="en-US" dirty="0" smtClean="0"/>
              <a:t>Except for groups and Super-tenants</a:t>
            </a:r>
          </a:p>
          <a:p>
            <a:pPr lvl="1"/>
            <a:r>
              <a:rPr lang="en-US" dirty="0" smtClean="0"/>
              <a:t>One or more ABL security domains</a:t>
            </a:r>
          </a:p>
          <a:p>
            <a:pPr lvl="1"/>
            <a:r>
              <a:rPr lang="en-US" dirty="0" smtClean="0"/>
              <a:t>Its own users</a:t>
            </a:r>
          </a:p>
          <a:p>
            <a:r>
              <a:rPr lang="en-US" dirty="0" smtClean="0"/>
              <a:t>Each multi-tenant database user belongs to some domain and hence some type of tenant</a:t>
            </a:r>
          </a:p>
          <a:p>
            <a:pPr lvl="1"/>
            <a:r>
              <a:rPr lang="en-US" dirty="0" smtClean="0"/>
              <a:t>Default tenant</a:t>
            </a:r>
          </a:p>
          <a:p>
            <a:pPr lvl="1"/>
            <a:r>
              <a:rPr lang="en-US" dirty="0" smtClean="0"/>
              <a:t>Regular tenant</a:t>
            </a:r>
          </a:p>
          <a:p>
            <a:pPr lvl="1"/>
            <a:r>
              <a:rPr lang="en-US" dirty="0" smtClean="0"/>
              <a:t>Super-tenant</a:t>
            </a:r>
            <a:endParaRPr lang="en-US" dirty="0"/>
          </a:p>
        </p:txBody>
      </p:sp>
      <p:sp>
        <p:nvSpPr>
          <p:cNvPr id="5" name="Title 4"/>
          <p:cNvSpPr>
            <a:spLocks noGrp="1"/>
          </p:cNvSpPr>
          <p:nvPr>
            <p:ph type="title"/>
          </p:nvPr>
        </p:nvSpPr>
        <p:spPr>
          <a:xfrm>
            <a:off x="301625" y="91346"/>
            <a:ext cx="7331075" cy="424732"/>
          </a:xfrm>
        </p:spPr>
        <p:txBody>
          <a:bodyPr/>
          <a:lstStyle/>
          <a:p>
            <a:r>
              <a:rPr lang="en-US" dirty="0" smtClean="0"/>
              <a:t>Multi-Tenant Database Tenant Types</a:t>
            </a:r>
            <a:endParaRPr lang="en-US" dirty="0"/>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User logging in with no domain association</a:t>
            </a:r>
          </a:p>
          <a:p>
            <a:pPr lvl="1"/>
            <a:r>
              <a:rPr lang="en-US" dirty="0" smtClean="0"/>
              <a:t>Belongs to the “blank” domain and normally has access as the “default” type of tenant</a:t>
            </a:r>
          </a:p>
          <a:p>
            <a:r>
              <a:rPr lang="en-US" dirty="0" smtClean="0"/>
              <a:t>User logging in as a member of a domain that is not blank and not associated with a Super-tenant </a:t>
            </a:r>
          </a:p>
          <a:p>
            <a:pPr lvl="1"/>
            <a:r>
              <a:rPr lang="en-US" dirty="0" smtClean="0"/>
              <a:t>Has access as a “regular” type of tenant</a:t>
            </a:r>
          </a:p>
          <a:p>
            <a:r>
              <a:rPr lang="en-US" dirty="0" smtClean="0"/>
              <a:t>User logging in as a member of a domain that is associated with a “super” tenant </a:t>
            </a:r>
          </a:p>
          <a:p>
            <a:pPr lvl="1"/>
            <a:r>
              <a:rPr lang="en-US" dirty="0" smtClean="0"/>
              <a:t>Is not a normal tenant user because he has no data segments of his own but can get temporary access to regular tenant data.</a:t>
            </a:r>
          </a:p>
        </p:txBody>
      </p:sp>
      <p:sp>
        <p:nvSpPr>
          <p:cNvPr id="5" name="Title 4"/>
          <p:cNvSpPr>
            <a:spLocks noGrp="1"/>
          </p:cNvSpPr>
          <p:nvPr>
            <p:ph type="title"/>
          </p:nvPr>
        </p:nvSpPr>
        <p:spPr>
          <a:xfrm>
            <a:off x="301625" y="91346"/>
            <a:ext cx="7331075" cy="424732"/>
          </a:xfrm>
        </p:spPr>
        <p:txBody>
          <a:bodyPr/>
          <a:lstStyle/>
          <a:p>
            <a:r>
              <a:rPr lang="en-US" dirty="0" smtClean="0"/>
              <a:t>Multi-Tenant Users, Domains and Tenants</a:t>
            </a:r>
            <a:endParaRPr lang="en-US" dirty="0"/>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Non-Multi-tenant tables or “shared” tables</a:t>
            </a:r>
          </a:p>
          <a:p>
            <a:pPr lvl="1"/>
            <a:r>
              <a:rPr lang="en-US" dirty="0" smtClean="0"/>
              <a:t>Are tables in a non-multi-tenant database, or tables in a multi-tenant database that are not multi-tenant, such as:</a:t>
            </a:r>
          </a:p>
          <a:p>
            <a:pPr lvl="2"/>
            <a:r>
              <a:rPr lang="en-US" dirty="0" smtClean="0"/>
              <a:t>the Sports database State table  with AK, AZ etc,</a:t>
            </a:r>
          </a:p>
          <a:p>
            <a:pPr lvl="2"/>
            <a:r>
              <a:rPr lang="en-US" dirty="0" smtClean="0"/>
              <a:t>temp-tables </a:t>
            </a:r>
          </a:p>
          <a:p>
            <a:pPr lvl="2"/>
            <a:r>
              <a:rPr lang="en-US" dirty="0" smtClean="0"/>
              <a:t>schema tables</a:t>
            </a:r>
          </a:p>
          <a:p>
            <a:pPr lvl="1"/>
            <a:r>
              <a:rPr lang="en-US" dirty="0" smtClean="0"/>
              <a:t>Can be accessed by users of any type of tenant subject to normal access privileges</a:t>
            </a:r>
          </a:p>
          <a:p>
            <a:pPr lvl="2"/>
            <a:r>
              <a:rPr lang="en-US" dirty="0" smtClean="0"/>
              <a:t>i.e. they act like version 10 tables</a:t>
            </a:r>
          </a:p>
          <a:p>
            <a:r>
              <a:rPr lang="en-US" dirty="0" smtClean="0"/>
              <a:t>Multi-tenant tables</a:t>
            </a:r>
          </a:p>
          <a:p>
            <a:pPr lvl="1"/>
            <a:r>
              <a:rPr lang="en-US" dirty="0" smtClean="0"/>
              <a:t>Have been made multi-tenant in a multi-tenant database</a:t>
            </a:r>
          </a:p>
          <a:p>
            <a:pPr lvl="1"/>
            <a:r>
              <a:rPr lang="en-US" dirty="0" smtClean="0"/>
              <a:t>Are in a single private data segment for each regular tenant     </a:t>
            </a:r>
          </a:p>
          <a:p>
            <a:pPr lvl="2"/>
            <a:r>
              <a:rPr lang="en-US" dirty="0" smtClean="0"/>
              <a:t>Except for groups where the group has the private segment</a:t>
            </a:r>
          </a:p>
          <a:p>
            <a:pPr lvl="1"/>
            <a:r>
              <a:rPr lang="en-US" dirty="0" smtClean="0"/>
              <a:t>Have a default data segment for the default tenant</a:t>
            </a:r>
          </a:p>
          <a:p>
            <a:pPr lvl="2"/>
            <a:r>
              <a:rPr lang="en-US" dirty="0" smtClean="0"/>
              <a:t>Mostly for use during migration</a:t>
            </a:r>
          </a:p>
          <a:p>
            <a:endParaRPr lang="en-US" dirty="0"/>
          </a:p>
        </p:txBody>
      </p:sp>
      <p:sp>
        <p:nvSpPr>
          <p:cNvPr id="6" name="Title 5"/>
          <p:cNvSpPr>
            <a:spLocks noGrp="1"/>
          </p:cNvSpPr>
          <p:nvPr>
            <p:ph type="title"/>
          </p:nvPr>
        </p:nvSpPr>
        <p:spPr>
          <a:xfrm>
            <a:off x="301625" y="91346"/>
            <a:ext cx="7331075" cy="424732"/>
          </a:xfrm>
        </p:spPr>
        <p:txBody>
          <a:bodyPr/>
          <a:lstStyle/>
          <a:p>
            <a:r>
              <a:rPr lang="en-US" dirty="0" smtClean="0"/>
              <a:t>Multi-Tenant Database Table Types</a:t>
            </a:r>
            <a:endParaRPr lang="en-US"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Default tenant users </a:t>
            </a:r>
          </a:p>
          <a:p>
            <a:pPr lvl="1"/>
            <a:r>
              <a:rPr lang="en-US" i="1" dirty="0" smtClean="0"/>
              <a:t>Cannot</a:t>
            </a:r>
            <a:r>
              <a:rPr lang="en-US" dirty="0" smtClean="0"/>
              <a:t> access regular tenant data</a:t>
            </a:r>
          </a:p>
          <a:p>
            <a:r>
              <a:rPr lang="en-US" dirty="0" smtClean="0"/>
              <a:t>Regular tenant users </a:t>
            </a:r>
          </a:p>
          <a:p>
            <a:pPr lvl="1"/>
            <a:r>
              <a:rPr lang="en-US" i="1" dirty="0" smtClean="0"/>
              <a:t>Can</a:t>
            </a:r>
            <a:r>
              <a:rPr lang="en-US" dirty="0" smtClean="0"/>
              <a:t> access the private data segments of multi-tenant tables owned by that tenant</a:t>
            </a:r>
          </a:p>
          <a:p>
            <a:pPr lvl="2"/>
            <a:r>
              <a:rPr lang="en-US" dirty="0" smtClean="0"/>
              <a:t>Access is subject to the user’s normal access rights</a:t>
            </a:r>
          </a:p>
          <a:p>
            <a:pPr lvl="1"/>
            <a:r>
              <a:rPr lang="en-US" i="1" dirty="0" smtClean="0"/>
              <a:t>Cannot</a:t>
            </a:r>
            <a:r>
              <a:rPr lang="en-US" b="1" i="1" dirty="0" smtClean="0"/>
              <a:t> </a:t>
            </a:r>
            <a:r>
              <a:rPr lang="en-US" dirty="0" smtClean="0"/>
              <a:t>access the private segments of any other regular tenants</a:t>
            </a:r>
          </a:p>
          <a:p>
            <a:r>
              <a:rPr lang="en-US" dirty="0" smtClean="0"/>
              <a:t>Super-tenant users</a:t>
            </a:r>
          </a:p>
          <a:p>
            <a:pPr lvl="1"/>
            <a:r>
              <a:rPr lang="en-US" i="1" dirty="0" smtClean="0"/>
              <a:t>Cannot</a:t>
            </a:r>
            <a:r>
              <a:rPr lang="en-US" dirty="0" smtClean="0"/>
              <a:t> access regular tenant data unless the Super-tenant user uses new ABL language elements</a:t>
            </a:r>
          </a:p>
          <a:p>
            <a:pPr lvl="2"/>
            <a:r>
              <a:rPr lang="en-US" dirty="0" smtClean="0"/>
              <a:t>New </a:t>
            </a:r>
            <a:r>
              <a:rPr lang="en-US" b="1" dirty="0" smtClean="0">
                <a:latin typeface="Courier New" pitchFamily="49" charset="0"/>
                <a:cs typeface="Courier New" pitchFamily="49" charset="0"/>
              </a:rPr>
              <a:t>SET-EFFECTIVE-TENANT</a:t>
            </a:r>
            <a:r>
              <a:rPr lang="en-US" dirty="0" smtClean="0"/>
              <a:t> and </a:t>
            </a:r>
            <a:r>
              <a:rPr lang="en-US" b="1" dirty="0" smtClean="0">
                <a:latin typeface="Courier New" pitchFamily="49" charset="0"/>
                <a:cs typeface="Courier New" pitchFamily="49" charset="0"/>
              </a:rPr>
              <a:t>TENANT-WHERE</a:t>
            </a:r>
            <a:r>
              <a:rPr lang="en-US" dirty="0" smtClean="0"/>
              <a:t> constructs allow temporary access to regular tenant data</a:t>
            </a:r>
          </a:p>
          <a:p>
            <a:pPr lvl="2"/>
            <a:r>
              <a:rPr lang="en-US" dirty="0" smtClean="0"/>
              <a:t>Access is still subject to the Super-tenant user’s normal access rights</a:t>
            </a:r>
          </a:p>
          <a:p>
            <a:endParaRPr lang="en-US" dirty="0"/>
          </a:p>
        </p:txBody>
      </p:sp>
      <p:sp>
        <p:nvSpPr>
          <p:cNvPr id="5" name="Title 4"/>
          <p:cNvSpPr>
            <a:spLocks noGrp="1"/>
          </p:cNvSpPr>
          <p:nvPr>
            <p:ph type="title"/>
          </p:nvPr>
        </p:nvSpPr>
        <p:spPr>
          <a:xfrm>
            <a:off x="301625" y="91346"/>
            <a:ext cx="7331075" cy="424732"/>
          </a:xfrm>
        </p:spPr>
        <p:txBody>
          <a:bodyPr/>
          <a:lstStyle/>
          <a:p>
            <a:r>
              <a:rPr lang="en-US" dirty="0" smtClean="0"/>
              <a:t>Multi-Tenant Database Users Access to Tenants</a:t>
            </a:r>
            <a:endParaRPr lang="en-US" dirty="0"/>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ontent Placeholder 5"/>
          <p:cNvGraphicFramePr>
            <a:graphicFrameLocks/>
          </p:cNvGraphicFramePr>
          <p:nvPr/>
        </p:nvGraphicFramePr>
        <p:xfrm>
          <a:off x="1327782" y="1024177"/>
          <a:ext cx="6322698" cy="5281833"/>
        </p:xfrm>
        <a:graphic>
          <a:graphicData uri="http://schemas.openxmlformats.org/drawingml/2006/table">
            <a:tbl>
              <a:tblPr firstRow="1" bandRow="1">
                <a:tableStyleId>{073A0DAA-6AF3-43AB-8588-CEC1D06C72B9}</a:tableStyleId>
              </a:tblPr>
              <a:tblGrid>
                <a:gridCol w="551818"/>
                <a:gridCol w="5770880"/>
              </a:tblGrid>
              <a:tr h="428703">
                <a:tc gridSpan="2">
                  <a:txBody>
                    <a:bodyPr/>
                    <a:lstStyle/>
                    <a:p>
                      <a:pPr algn="ctr"/>
                      <a:r>
                        <a:rPr lang="en-US" sz="2400" b="0" i="1" smtClean="0">
                          <a:solidFill>
                            <a:schemeClr val="tx1"/>
                          </a:solidFill>
                        </a:rPr>
                        <a:t>Simple Multi-Tenant </a:t>
                      </a:r>
                      <a:r>
                        <a:rPr lang="en-US" sz="2400" b="0" i="1" dirty="0" smtClean="0">
                          <a:solidFill>
                            <a:schemeClr val="tx1"/>
                          </a:solidFill>
                        </a:rPr>
                        <a:t>and Shared Data</a:t>
                      </a:r>
                      <a:endParaRPr lang="en-US" b="0" i="1" dirty="0">
                        <a:solidFill>
                          <a:schemeClr val="tx1"/>
                        </a:solidFill>
                      </a:endParaRPr>
                    </a:p>
                  </a:txBody>
                  <a:tcPr>
                    <a:solidFill>
                      <a:srgbClr val="BED6E4"/>
                    </a:solidFill>
                  </a:tcPr>
                </a:tc>
                <a:tc hMerge="1">
                  <a:txBody>
                    <a:bodyPr/>
                    <a:lstStyle/>
                    <a:p>
                      <a:pPr algn="ctr"/>
                      <a:endParaRPr lang="en-US" b="0" i="1" dirty="0">
                        <a:solidFill>
                          <a:schemeClr val="tx1"/>
                        </a:solidFill>
                      </a:endParaRPr>
                    </a:p>
                  </a:txBody>
                  <a:tcPr>
                    <a:solidFill>
                      <a:schemeClr val="accent6"/>
                    </a:solidFill>
                  </a:tcPr>
                </a:tc>
              </a:tr>
              <a:tr h="234564">
                <a:tc>
                  <a:txBody>
                    <a:bodyPr/>
                    <a:lstStyle/>
                    <a:p>
                      <a:pPr algn="ctr"/>
                      <a:endParaRPr lang="en-US" sz="1050" dirty="0">
                        <a:solidFill>
                          <a:schemeClr val="tx1"/>
                        </a:solidFill>
                      </a:endParaRPr>
                    </a:p>
                  </a:txBody>
                  <a:tcPr>
                    <a:solidFill>
                      <a:schemeClr val="bg1"/>
                    </a:solidFill>
                  </a:tcPr>
                </a:tc>
                <a:tc>
                  <a:txBody>
                    <a:bodyPr/>
                    <a:lstStyle/>
                    <a:p>
                      <a:pPr algn="ctr"/>
                      <a:endParaRPr lang="en-US" sz="1050" dirty="0">
                        <a:solidFill>
                          <a:schemeClr val="tx1"/>
                        </a:solidFill>
                      </a:endParaRPr>
                    </a:p>
                  </a:txBody>
                  <a:tcPr>
                    <a:solidFill>
                      <a:schemeClr val="bg1"/>
                    </a:solidFill>
                  </a:tcPr>
                </a:tc>
              </a:tr>
              <a:tr h="1307566">
                <a:tc rowSpan="3">
                  <a:txBody>
                    <a:bodyPr/>
                    <a:lstStyle/>
                    <a:p>
                      <a:pPr algn="l"/>
                      <a:r>
                        <a:rPr lang="en-US" sz="2400" i="1" dirty="0" smtClean="0">
                          <a:solidFill>
                            <a:schemeClr val="tx1"/>
                          </a:solidFill>
                        </a:rPr>
                        <a:t>   </a:t>
                      </a:r>
                      <a:r>
                        <a:rPr lang="en-US" sz="2400" i="1" baseline="0" dirty="0" smtClean="0">
                          <a:solidFill>
                            <a:schemeClr val="tx1"/>
                          </a:solidFill>
                        </a:rPr>
                        <a:t> </a:t>
                      </a:r>
                      <a:r>
                        <a:rPr lang="en-US" sz="2400" i="1" dirty="0" smtClean="0">
                          <a:solidFill>
                            <a:schemeClr val="tx1"/>
                          </a:solidFill>
                        </a:rPr>
                        <a:t>Tenancy Layer</a:t>
                      </a:r>
                      <a:endParaRPr lang="en-US" sz="2400" i="1" dirty="0">
                        <a:solidFill>
                          <a:schemeClr val="tx1"/>
                        </a:solidFill>
                      </a:endParaRPr>
                    </a:p>
                  </a:txBody>
                  <a:tcPr vert="vert270">
                    <a:solidFill>
                      <a:srgbClr val="CCDFEA"/>
                    </a:solidFill>
                  </a:tcPr>
                </a:tc>
                <a:tc>
                  <a:txBody>
                    <a:bodyPr/>
                    <a:lstStyle/>
                    <a:p>
                      <a:pPr algn="l"/>
                      <a:r>
                        <a:rPr lang="en-US" dirty="0" smtClean="0"/>
                        <a:t>HomeDepot</a:t>
                      </a:r>
                    </a:p>
                  </a:txBody>
                  <a:tcPr>
                    <a:solidFill>
                      <a:srgbClr val="FFC000"/>
                    </a:solidFill>
                  </a:tcPr>
                </a:tc>
              </a:tr>
              <a:tr h="1435293">
                <a:tc vMerge="1">
                  <a:txBody>
                    <a:bodyPr/>
                    <a:lstStyle/>
                    <a:p>
                      <a:pPr algn="ctr"/>
                      <a:endParaRPr lang="en-US" dirty="0"/>
                    </a:p>
                  </a:txBody>
                  <a:tcPr>
                    <a:solidFill>
                      <a:srgbClr val="92D050"/>
                    </a:solidFill>
                  </a:tcPr>
                </a:tc>
                <a:tc>
                  <a:txBody>
                    <a:bodyPr/>
                    <a:lstStyle/>
                    <a:p>
                      <a:pPr algn="l"/>
                      <a:r>
                        <a:rPr lang="en-US" dirty="0" smtClean="0"/>
                        <a:t>Lowes</a:t>
                      </a:r>
                      <a:endParaRPr lang="en-US" dirty="0"/>
                    </a:p>
                  </a:txBody>
                  <a:tcPr>
                    <a:solidFill>
                      <a:srgbClr val="92D050"/>
                    </a:solidFill>
                  </a:tcPr>
                </a:tc>
              </a:tr>
              <a:tr h="597072">
                <a:tc vMerge="1">
                  <a:txBody>
                    <a:bodyPr/>
                    <a:lstStyle/>
                    <a:p>
                      <a:pPr algn="ctr"/>
                      <a:endParaRPr lang="en-US" dirty="0"/>
                    </a:p>
                  </a:txBody>
                  <a:tcPr>
                    <a:solidFill>
                      <a:schemeClr val="bg1">
                        <a:lumMod val="85000"/>
                      </a:schemeClr>
                    </a:solidFill>
                  </a:tcPr>
                </a:tc>
                <a:tc>
                  <a:txBody>
                    <a:bodyPr/>
                    <a:lstStyle/>
                    <a:p>
                      <a:pPr algn="l"/>
                      <a:r>
                        <a:rPr lang="en-US" dirty="0" smtClean="0"/>
                        <a:t>Default</a:t>
                      </a:r>
                      <a:r>
                        <a:rPr lang="en-US" baseline="0" dirty="0" smtClean="0"/>
                        <a:t>          </a:t>
                      </a:r>
                      <a:r>
                        <a:rPr lang="en-US" baseline="0" dirty="0" err="1" smtClean="0"/>
                        <a:t>deallocated</a:t>
                      </a:r>
                      <a:r>
                        <a:rPr lang="en-US" baseline="0" dirty="0" smtClean="0"/>
                        <a:t>, or newly migrated data</a:t>
                      </a:r>
                      <a:endParaRPr lang="en-US" dirty="0" smtClean="0"/>
                    </a:p>
                  </a:txBody>
                  <a:tcPr>
                    <a:solidFill>
                      <a:schemeClr val="accent4">
                        <a:lumMod val="20000"/>
                        <a:lumOff val="80000"/>
                      </a:schemeClr>
                    </a:solidFill>
                  </a:tcPr>
                </a:tc>
              </a:tr>
              <a:tr h="1233242">
                <a:tc gridSpan="2">
                  <a:txBody>
                    <a:bodyPr/>
                    <a:lstStyle/>
                    <a:p>
                      <a:pPr algn="l"/>
                      <a:endParaRPr lang="en-US" sz="1800" i="0" dirty="0" smtClean="0">
                        <a:solidFill>
                          <a:schemeClr val="tx1"/>
                        </a:solidFill>
                      </a:endParaRPr>
                    </a:p>
                    <a:p>
                      <a:pPr algn="l"/>
                      <a:r>
                        <a:rPr lang="en-US" sz="1800" i="0" dirty="0" smtClean="0">
                          <a:solidFill>
                            <a:schemeClr val="tx1"/>
                          </a:solidFill>
                        </a:rPr>
                        <a:t> Shared</a:t>
                      </a:r>
                      <a:endParaRPr lang="en-US" sz="2000" i="0" dirty="0">
                        <a:solidFill>
                          <a:schemeClr val="tx1"/>
                        </a:solidFill>
                      </a:endParaRPr>
                    </a:p>
                  </a:txBody>
                  <a:tcPr>
                    <a:solidFill>
                      <a:schemeClr val="accent2">
                        <a:lumMod val="20000"/>
                        <a:lumOff val="80000"/>
                      </a:schemeClr>
                    </a:solidFill>
                  </a:tcPr>
                </a:tc>
                <a:tc hMerge="1">
                  <a:txBody>
                    <a:bodyPr/>
                    <a:lstStyle/>
                    <a:p>
                      <a:pPr algn="ctr"/>
                      <a:endParaRPr lang="en-US" dirty="0"/>
                    </a:p>
                  </a:txBody>
                  <a:tcPr>
                    <a:solidFill>
                      <a:schemeClr val="bg1">
                        <a:lumMod val="85000"/>
                      </a:schemeClr>
                    </a:solidFill>
                  </a:tcPr>
                </a:tc>
              </a:tr>
            </a:tbl>
          </a:graphicData>
        </a:graphic>
      </p:graphicFrame>
      <p:sp>
        <p:nvSpPr>
          <p:cNvPr id="30" name="TextBox 29"/>
          <p:cNvSpPr txBox="1"/>
          <p:nvPr/>
        </p:nvSpPr>
        <p:spPr>
          <a:xfrm>
            <a:off x="4267200" y="5537200"/>
            <a:ext cx="579646"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_file </a:t>
            </a:r>
          </a:p>
        </p:txBody>
      </p:sp>
      <p:sp>
        <p:nvSpPr>
          <p:cNvPr id="31" name="TextBox 30"/>
          <p:cNvSpPr txBox="1"/>
          <p:nvPr/>
        </p:nvSpPr>
        <p:spPr>
          <a:xfrm>
            <a:off x="4998720" y="5537200"/>
            <a:ext cx="707886"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_field </a:t>
            </a:r>
          </a:p>
        </p:txBody>
      </p:sp>
      <p:sp>
        <p:nvSpPr>
          <p:cNvPr id="32" name="TextBox 31"/>
          <p:cNvSpPr txBox="1"/>
          <p:nvPr/>
        </p:nvSpPr>
        <p:spPr>
          <a:xfrm>
            <a:off x="5872480" y="5537200"/>
            <a:ext cx="925894"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_tenant </a:t>
            </a:r>
          </a:p>
        </p:txBody>
      </p:sp>
      <p:sp>
        <p:nvSpPr>
          <p:cNvPr id="34" name="TextBox 33"/>
          <p:cNvSpPr txBox="1"/>
          <p:nvPr/>
        </p:nvSpPr>
        <p:spPr>
          <a:xfrm>
            <a:off x="4257040" y="5963920"/>
            <a:ext cx="630942"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State</a:t>
            </a:r>
          </a:p>
        </p:txBody>
      </p:sp>
      <p:sp>
        <p:nvSpPr>
          <p:cNvPr id="103" name="TextBox 102"/>
          <p:cNvSpPr txBox="1"/>
          <p:nvPr/>
        </p:nvSpPr>
        <p:spPr>
          <a:xfrm>
            <a:off x="6725920" y="5364480"/>
            <a:ext cx="579120" cy="584775"/>
          </a:xfrm>
          <a:prstGeom prst="rect">
            <a:avLst/>
          </a:prstGeom>
          <a:noFill/>
          <a:ln>
            <a:noFill/>
          </a:ln>
        </p:spPr>
        <p:txBody>
          <a:bodyPr wrap="square" rtlCol="0">
            <a:spAutoFit/>
          </a:bodyPr>
          <a:lstStyle/>
          <a:p>
            <a:pPr algn="l"/>
            <a:r>
              <a:rPr lang="en-US" sz="3200" i="0" dirty="0" smtClean="0">
                <a:solidFill>
                  <a:srgbClr val="000000"/>
                </a:solidFill>
              </a:rPr>
              <a:t>…</a:t>
            </a:r>
          </a:p>
        </p:txBody>
      </p:sp>
      <p:sp>
        <p:nvSpPr>
          <p:cNvPr id="104" name="TextBox 103"/>
          <p:cNvSpPr txBox="1"/>
          <p:nvPr/>
        </p:nvSpPr>
        <p:spPr>
          <a:xfrm>
            <a:off x="4795520" y="5791200"/>
            <a:ext cx="579120" cy="584775"/>
          </a:xfrm>
          <a:prstGeom prst="rect">
            <a:avLst/>
          </a:prstGeom>
          <a:noFill/>
          <a:ln>
            <a:noFill/>
          </a:ln>
        </p:spPr>
        <p:txBody>
          <a:bodyPr wrap="square" rtlCol="0">
            <a:spAutoFit/>
          </a:bodyPr>
          <a:lstStyle/>
          <a:p>
            <a:pPr algn="l"/>
            <a:r>
              <a:rPr lang="en-US" sz="3200" i="0" dirty="0" smtClean="0">
                <a:solidFill>
                  <a:srgbClr val="000000"/>
                </a:solidFill>
              </a:rPr>
              <a:t>…</a:t>
            </a:r>
          </a:p>
        </p:txBody>
      </p:sp>
      <p:sp>
        <p:nvSpPr>
          <p:cNvPr id="108" name="TextBox 107"/>
          <p:cNvSpPr txBox="1"/>
          <p:nvPr/>
        </p:nvSpPr>
        <p:spPr>
          <a:xfrm>
            <a:off x="4206240" y="3373120"/>
            <a:ext cx="1208023"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Customers</a:t>
            </a:r>
          </a:p>
        </p:txBody>
      </p:sp>
      <p:sp>
        <p:nvSpPr>
          <p:cNvPr id="109" name="TextBox 108"/>
          <p:cNvSpPr txBox="1"/>
          <p:nvPr/>
        </p:nvSpPr>
        <p:spPr>
          <a:xfrm>
            <a:off x="4958080" y="3728720"/>
            <a:ext cx="797654"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Orders</a:t>
            </a:r>
          </a:p>
        </p:txBody>
      </p:sp>
      <p:sp>
        <p:nvSpPr>
          <p:cNvPr id="110" name="TextBox 109"/>
          <p:cNvSpPr txBox="1"/>
          <p:nvPr/>
        </p:nvSpPr>
        <p:spPr>
          <a:xfrm>
            <a:off x="5557520" y="4084320"/>
            <a:ext cx="656590"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Items</a:t>
            </a:r>
          </a:p>
        </p:txBody>
      </p:sp>
      <p:sp>
        <p:nvSpPr>
          <p:cNvPr id="111" name="TextBox 110"/>
          <p:cNvSpPr txBox="1"/>
          <p:nvPr/>
        </p:nvSpPr>
        <p:spPr>
          <a:xfrm>
            <a:off x="6146800" y="3921760"/>
            <a:ext cx="579120" cy="584775"/>
          </a:xfrm>
          <a:prstGeom prst="rect">
            <a:avLst/>
          </a:prstGeom>
          <a:noFill/>
          <a:ln>
            <a:noFill/>
          </a:ln>
        </p:spPr>
        <p:txBody>
          <a:bodyPr wrap="square" rtlCol="0">
            <a:spAutoFit/>
          </a:bodyPr>
          <a:lstStyle/>
          <a:p>
            <a:pPr algn="l"/>
            <a:r>
              <a:rPr lang="en-US" sz="3200" i="0" dirty="0" smtClean="0">
                <a:solidFill>
                  <a:srgbClr val="000000"/>
                </a:solidFill>
              </a:rPr>
              <a:t>…</a:t>
            </a:r>
          </a:p>
        </p:txBody>
      </p:sp>
      <p:sp>
        <p:nvSpPr>
          <p:cNvPr id="113" name="TextBox 112"/>
          <p:cNvSpPr txBox="1"/>
          <p:nvPr/>
        </p:nvSpPr>
        <p:spPr>
          <a:xfrm>
            <a:off x="4206240" y="1879600"/>
            <a:ext cx="1208023"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Customers</a:t>
            </a:r>
          </a:p>
        </p:txBody>
      </p:sp>
      <p:sp>
        <p:nvSpPr>
          <p:cNvPr id="114" name="TextBox 113"/>
          <p:cNvSpPr txBox="1"/>
          <p:nvPr/>
        </p:nvSpPr>
        <p:spPr>
          <a:xfrm>
            <a:off x="4958080" y="2235200"/>
            <a:ext cx="797654"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Orders</a:t>
            </a:r>
          </a:p>
        </p:txBody>
      </p:sp>
      <p:sp>
        <p:nvSpPr>
          <p:cNvPr id="115" name="TextBox 114"/>
          <p:cNvSpPr txBox="1"/>
          <p:nvPr/>
        </p:nvSpPr>
        <p:spPr>
          <a:xfrm>
            <a:off x="5557520" y="2590800"/>
            <a:ext cx="656590"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Items</a:t>
            </a:r>
          </a:p>
        </p:txBody>
      </p:sp>
      <p:sp>
        <p:nvSpPr>
          <p:cNvPr id="116" name="TextBox 115"/>
          <p:cNvSpPr txBox="1"/>
          <p:nvPr/>
        </p:nvSpPr>
        <p:spPr>
          <a:xfrm>
            <a:off x="6146800" y="2428240"/>
            <a:ext cx="579120" cy="584775"/>
          </a:xfrm>
          <a:prstGeom prst="rect">
            <a:avLst/>
          </a:prstGeom>
          <a:noFill/>
          <a:ln>
            <a:noFill/>
          </a:ln>
        </p:spPr>
        <p:txBody>
          <a:bodyPr wrap="square" rtlCol="0">
            <a:spAutoFit/>
          </a:bodyPr>
          <a:lstStyle/>
          <a:p>
            <a:pPr algn="l"/>
            <a:r>
              <a:rPr lang="en-US" sz="3200" i="0" dirty="0" smtClean="0">
                <a:solidFill>
                  <a:srgbClr val="000000"/>
                </a:solidFill>
              </a:rPr>
              <a:t>…</a:t>
            </a:r>
          </a:p>
        </p:txBody>
      </p:sp>
      <p:sp>
        <p:nvSpPr>
          <p:cNvPr id="20" name="Title 19"/>
          <p:cNvSpPr>
            <a:spLocks noGrp="1"/>
          </p:cNvSpPr>
          <p:nvPr>
            <p:ph type="title"/>
          </p:nvPr>
        </p:nvSpPr>
        <p:spPr>
          <a:xfrm>
            <a:off x="301625" y="91346"/>
            <a:ext cx="7331075" cy="424732"/>
          </a:xfrm>
        </p:spPr>
        <p:txBody>
          <a:bodyPr/>
          <a:lstStyle/>
          <a:p>
            <a:r>
              <a:rPr lang="en-US" dirty="0" smtClean="0"/>
              <a:t>Data Access for 2 tenants, </a:t>
            </a:r>
            <a:r>
              <a:rPr lang="en-US" dirty="0" err="1" smtClean="0"/>
              <a:t>HomeDepot</a:t>
            </a:r>
            <a:r>
              <a:rPr lang="en-US" dirty="0" smtClean="0"/>
              <a:t> and Lowes</a:t>
            </a:r>
            <a:endParaRPr lang="en-US" dirty="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212"/>
          <p:cNvSpPr txBox="1">
            <a:spLocks noChangeArrowheads="1"/>
          </p:cNvSpPr>
          <p:nvPr/>
        </p:nvSpPr>
        <p:spPr bwMode="auto">
          <a:xfrm>
            <a:off x="339970" y="5377088"/>
            <a:ext cx="4936518" cy="400110"/>
          </a:xfrm>
          <a:prstGeom prst="rect">
            <a:avLst/>
          </a:prstGeom>
          <a:solidFill>
            <a:srgbClr val="FFC000"/>
          </a:solidFill>
          <a:ln w="12700" algn="ctr">
            <a:noFill/>
            <a:miter lim="800000"/>
            <a:headEnd/>
            <a:tailEnd/>
          </a:ln>
        </p:spPr>
        <p:txBody>
          <a:bodyPr wrap="square" lIns="0">
            <a:spAutoFit/>
          </a:bodyPr>
          <a:lstStyle/>
          <a:p>
            <a:pPr>
              <a:tabLst>
                <a:tab pos="50800" algn="l"/>
              </a:tabLst>
            </a:pPr>
            <a:r>
              <a:rPr lang="en-US" sz="1800" i="0" dirty="0" err="1" smtClean="0">
                <a:solidFill>
                  <a:srgbClr val="000000"/>
                </a:solidFill>
              </a:rPr>
              <a:t>HomeDepot</a:t>
            </a:r>
            <a:r>
              <a:rPr lang="en-US" sz="1800" i="0" dirty="0" smtClean="0">
                <a:solidFill>
                  <a:srgbClr val="000000"/>
                </a:solidFill>
              </a:rPr>
              <a:t> </a:t>
            </a:r>
            <a:r>
              <a:rPr lang="en-US" sz="2000" b="1" dirty="0" smtClean="0">
                <a:solidFill>
                  <a:srgbClr val="000000"/>
                </a:solidFill>
              </a:rPr>
              <a:t>|</a:t>
            </a:r>
            <a:r>
              <a:rPr lang="en-US" sz="1800" dirty="0" smtClean="0">
                <a:solidFill>
                  <a:srgbClr val="000000"/>
                </a:solidFill>
              </a:rPr>
              <a:t> </a:t>
            </a:r>
            <a:r>
              <a:rPr lang="en-US" sz="1600" dirty="0" smtClean="0">
                <a:solidFill>
                  <a:srgbClr val="000000"/>
                </a:solidFill>
              </a:rPr>
              <a:t>access-</a:t>
            </a:r>
            <a:r>
              <a:rPr lang="en-US" sz="1600" dirty="0" err="1" smtClean="0">
                <a:solidFill>
                  <a:srgbClr val="000000"/>
                </a:solidFill>
              </a:rPr>
              <a:t>cd</a:t>
            </a:r>
            <a:r>
              <a:rPr lang="en-US" sz="1600" dirty="0" smtClean="0">
                <a:solidFill>
                  <a:srgbClr val="000000"/>
                </a:solidFill>
              </a:rPr>
              <a:t> </a:t>
            </a:r>
            <a:r>
              <a:rPr lang="en-US" sz="2000" b="1" dirty="0" smtClean="0">
                <a:solidFill>
                  <a:srgbClr val="000000"/>
                </a:solidFill>
              </a:rPr>
              <a:t>|</a:t>
            </a:r>
            <a:r>
              <a:rPr lang="en-US" sz="1600" dirty="0" smtClean="0">
                <a:solidFill>
                  <a:srgbClr val="000000"/>
                </a:solidFill>
              </a:rPr>
              <a:t> </a:t>
            </a:r>
            <a:r>
              <a:rPr lang="en-US" sz="1800" i="0" dirty="0" err="1" smtClean="0">
                <a:solidFill>
                  <a:srgbClr val="000000"/>
                </a:solidFill>
              </a:rPr>
              <a:t>appauth</a:t>
            </a:r>
            <a:r>
              <a:rPr lang="en-US" sz="1800" i="0" dirty="0" smtClean="0">
                <a:solidFill>
                  <a:srgbClr val="000000"/>
                </a:solidFill>
              </a:rPr>
              <a:t>    </a:t>
            </a:r>
            <a:r>
              <a:rPr lang="en-US" sz="2000" b="1" i="0" dirty="0" smtClean="0">
                <a:solidFill>
                  <a:srgbClr val="000000"/>
                </a:solidFill>
              </a:rPr>
              <a:t>|</a:t>
            </a:r>
            <a:r>
              <a:rPr lang="en-US" sz="1600" b="1" i="0" dirty="0" err="1" smtClean="0">
                <a:solidFill>
                  <a:srgbClr val="000000"/>
                </a:solidFill>
              </a:rPr>
              <a:t>HomeDepot</a:t>
            </a:r>
            <a:endParaRPr lang="en-US" sz="1600" b="1" i="0" dirty="0">
              <a:solidFill>
                <a:srgbClr val="000000"/>
              </a:solidFill>
            </a:endParaRPr>
          </a:p>
        </p:txBody>
      </p:sp>
      <p:sp>
        <p:nvSpPr>
          <p:cNvPr id="22" name="Rectangle 210"/>
          <p:cNvSpPr>
            <a:spLocks noChangeArrowheads="1"/>
          </p:cNvSpPr>
          <p:nvPr/>
        </p:nvSpPr>
        <p:spPr bwMode="auto">
          <a:xfrm>
            <a:off x="337940" y="4496532"/>
            <a:ext cx="3129062" cy="287715"/>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spAutoFit/>
          </a:bodyPr>
          <a:lstStyle/>
          <a:p>
            <a:pPr algn="ctr" fontAlgn="auto">
              <a:spcBef>
                <a:spcPts val="0"/>
              </a:spcBef>
              <a:spcAft>
                <a:spcPts val="0"/>
              </a:spcAft>
              <a:defRPr/>
            </a:pPr>
            <a:r>
              <a:rPr lang="en-US" sz="1800" b="1" dirty="0" smtClean="0">
                <a:solidFill>
                  <a:srgbClr val="000000"/>
                </a:solidFill>
              </a:rPr>
              <a:t>_sec-authentication-domain </a:t>
            </a:r>
            <a:endParaRPr lang="en-US" sz="1800" b="1" dirty="0">
              <a:solidFill>
                <a:srgbClr val="000000"/>
              </a:solidFill>
            </a:endParaRPr>
          </a:p>
        </p:txBody>
      </p:sp>
      <p:sp>
        <p:nvSpPr>
          <p:cNvPr id="18" name="Rectangle 210"/>
          <p:cNvSpPr>
            <a:spLocks noChangeArrowheads="1"/>
          </p:cNvSpPr>
          <p:nvPr/>
        </p:nvSpPr>
        <p:spPr bwMode="auto">
          <a:xfrm>
            <a:off x="4463361" y="3019426"/>
            <a:ext cx="3088987" cy="287715"/>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spAutoFit/>
          </a:bodyPr>
          <a:lstStyle/>
          <a:p>
            <a:pPr algn="ctr" fontAlgn="auto">
              <a:spcBef>
                <a:spcPts val="0"/>
              </a:spcBef>
              <a:spcAft>
                <a:spcPts val="0"/>
              </a:spcAft>
              <a:defRPr/>
            </a:pPr>
            <a:r>
              <a:rPr lang="en-US" sz="1600" dirty="0" smtClean="0">
                <a:solidFill>
                  <a:srgbClr val="000000"/>
                </a:solidFill>
              </a:rPr>
              <a:t>_</a:t>
            </a:r>
            <a:r>
              <a:rPr lang="en-US" sz="1800" b="1" dirty="0" smtClean="0">
                <a:solidFill>
                  <a:srgbClr val="000000"/>
                </a:solidFill>
              </a:rPr>
              <a:t>sec-authentication-system</a:t>
            </a:r>
            <a:r>
              <a:rPr lang="en-US" sz="1800" dirty="0" smtClean="0">
                <a:solidFill>
                  <a:srgbClr val="000000"/>
                </a:solidFill>
              </a:rPr>
              <a:t> </a:t>
            </a:r>
            <a:endParaRPr lang="en-US" sz="1800" dirty="0">
              <a:solidFill>
                <a:srgbClr val="000000"/>
              </a:solidFill>
            </a:endParaRPr>
          </a:p>
        </p:txBody>
      </p:sp>
      <p:sp>
        <p:nvSpPr>
          <p:cNvPr id="24" name="Rectangle 210"/>
          <p:cNvSpPr>
            <a:spLocks noChangeArrowheads="1"/>
          </p:cNvSpPr>
          <p:nvPr/>
        </p:nvSpPr>
        <p:spPr bwMode="auto">
          <a:xfrm>
            <a:off x="6491451" y="4789609"/>
            <a:ext cx="880731" cy="287715"/>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spAutoFit/>
          </a:bodyPr>
          <a:lstStyle/>
          <a:p>
            <a:pPr algn="ctr" fontAlgn="auto">
              <a:spcBef>
                <a:spcPts val="0"/>
              </a:spcBef>
              <a:spcAft>
                <a:spcPts val="0"/>
              </a:spcAft>
              <a:defRPr/>
            </a:pPr>
            <a:r>
              <a:rPr lang="en-US" sz="1600" b="1" dirty="0" smtClean="0">
                <a:solidFill>
                  <a:srgbClr val="000000"/>
                </a:solidFill>
              </a:rPr>
              <a:t>_</a:t>
            </a:r>
            <a:r>
              <a:rPr lang="en-US" sz="1800" b="1" dirty="0" smtClean="0">
                <a:solidFill>
                  <a:srgbClr val="000000"/>
                </a:solidFill>
              </a:rPr>
              <a:t>tenant</a:t>
            </a:r>
            <a:r>
              <a:rPr lang="en-US" sz="1600" b="1" dirty="0" smtClean="0">
                <a:solidFill>
                  <a:srgbClr val="000000"/>
                </a:solidFill>
              </a:rPr>
              <a:t> </a:t>
            </a:r>
            <a:endParaRPr lang="en-US" sz="1600" b="1" dirty="0">
              <a:solidFill>
                <a:srgbClr val="000000"/>
              </a:solidFill>
            </a:endParaRPr>
          </a:p>
        </p:txBody>
      </p:sp>
      <p:sp>
        <p:nvSpPr>
          <p:cNvPr id="25" name="Text Box 212"/>
          <p:cNvSpPr txBox="1">
            <a:spLocks noChangeArrowheads="1"/>
          </p:cNvSpPr>
          <p:nvPr/>
        </p:nvSpPr>
        <p:spPr bwMode="auto">
          <a:xfrm>
            <a:off x="339970" y="5787396"/>
            <a:ext cx="4936518" cy="400110"/>
          </a:xfrm>
          <a:prstGeom prst="rect">
            <a:avLst/>
          </a:prstGeom>
          <a:solidFill>
            <a:srgbClr val="92D050"/>
          </a:solidFill>
          <a:ln w="12700" algn="ctr">
            <a:noFill/>
            <a:miter lim="800000"/>
            <a:headEnd/>
            <a:tailEnd/>
          </a:ln>
        </p:spPr>
        <p:txBody>
          <a:bodyPr wrap="square" lIns="0">
            <a:spAutoFit/>
          </a:bodyPr>
          <a:lstStyle/>
          <a:p>
            <a:pPr>
              <a:tabLst>
                <a:tab pos="50800" algn="l"/>
              </a:tabLst>
            </a:pPr>
            <a:r>
              <a:rPr lang="en-US" sz="1800" i="0" dirty="0" smtClean="0">
                <a:solidFill>
                  <a:srgbClr val="000000"/>
                </a:solidFill>
              </a:rPr>
              <a:t>Lowes          </a:t>
            </a:r>
            <a:r>
              <a:rPr lang="en-US" sz="2000" b="1" dirty="0" smtClean="0">
                <a:solidFill>
                  <a:srgbClr val="000000"/>
                </a:solidFill>
              </a:rPr>
              <a:t>|</a:t>
            </a:r>
            <a:r>
              <a:rPr lang="en-US" sz="1800" dirty="0" smtClean="0">
                <a:solidFill>
                  <a:srgbClr val="000000"/>
                </a:solidFill>
              </a:rPr>
              <a:t> </a:t>
            </a:r>
            <a:r>
              <a:rPr lang="en-US" sz="1600" dirty="0" smtClean="0">
                <a:solidFill>
                  <a:srgbClr val="000000"/>
                </a:solidFill>
              </a:rPr>
              <a:t>access-</a:t>
            </a:r>
            <a:r>
              <a:rPr lang="en-US" sz="1600" dirty="0" err="1" smtClean="0">
                <a:solidFill>
                  <a:srgbClr val="000000"/>
                </a:solidFill>
              </a:rPr>
              <a:t>cd</a:t>
            </a:r>
            <a:r>
              <a:rPr lang="en-US" sz="1600" dirty="0" smtClean="0">
                <a:solidFill>
                  <a:srgbClr val="000000"/>
                </a:solidFill>
              </a:rPr>
              <a:t> </a:t>
            </a:r>
            <a:r>
              <a:rPr lang="en-US" sz="2000" b="1" dirty="0" smtClean="0">
                <a:solidFill>
                  <a:srgbClr val="000000"/>
                </a:solidFill>
              </a:rPr>
              <a:t>|</a:t>
            </a:r>
            <a:r>
              <a:rPr lang="en-US" sz="1600" dirty="0" smtClean="0">
                <a:solidFill>
                  <a:srgbClr val="000000"/>
                </a:solidFill>
              </a:rPr>
              <a:t> </a:t>
            </a:r>
            <a:r>
              <a:rPr lang="en-US" sz="1800" i="0" dirty="0" err="1" smtClean="0">
                <a:solidFill>
                  <a:srgbClr val="000000"/>
                </a:solidFill>
              </a:rPr>
              <a:t>appauth</a:t>
            </a:r>
            <a:r>
              <a:rPr lang="en-US" sz="1800" i="0" dirty="0" smtClean="0">
                <a:solidFill>
                  <a:srgbClr val="000000"/>
                </a:solidFill>
              </a:rPr>
              <a:t>    </a:t>
            </a:r>
            <a:r>
              <a:rPr lang="en-US" sz="2000" b="1" i="0" dirty="0" smtClean="0">
                <a:solidFill>
                  <a:srgbClr val="000000"/>
                </a:solidFill>
              </a:rPr>
              <a:t>| </a:t>
            </a:r>
            <a:r>
              <a:rPr lang="en-US" sz="1800" i="0" dirty="0" smtClean="0">
                <a:solidFill>
                  <a:srgbClr val="000000"/>
                </a:solidFill>
              </a:rPr>
              <a:t>Lowes</a:t>
            </a:r>
            <a:endParaRPr lang="en-US" sz="1800" i="0" dirty="0">
              <a:solidFill>
                <a:srgbClr val="000000"/>
              </a:solidFill>
            </a:endParaRPr>
          </a:p>
        </p:txBody>
      </p:sp>
      <p:sp>
        <p:nvSpPr>
          <p:cNvPr id="26" name="Text Box 212"/>
          <p:cNvSpPr txBox="1">
            <a:spLocks noChangeArrowheads="1"/>
          </p:cNvSpPr>
          <p:nvPr/>
        </p:nvSpPr>
        <p:spPr bwMode="auto">
          <a:xfrm>
            <a:off x="351693" y="4990227"/>
            <a:ext cx="4936518" cy="400110"/>
          </a:xfrm>
          <a:prstGeom prst="rect">
            <a:avLst/>
          </a:prstGeom>
          <a:solidFill>
            <a:schemeClr val="accent4">
              <a:lumMod val="20000"/>
              <a:lumOff val="80000"/>
            </a:schemeClr>
          </a:solidFill>
          <a:ln w="12700" algn="ctr">
            <a:noFill/>
            <a:miter lim="800000"/>
            <a:headEnd/>
            <a:tailEnd/>
          </a:ln>
        </p:spPr>
        <p:txBody>
          <a:bodyPr wrap="square" lIns="0">
            <a:spAutoFit/>
          </a:bodyPr>
          <a:lstStyle/>
          <a:p>
            <a:pPr>
              <a:tabLst>
                <a:tab pos="50800" algn="l"/>
              </a:tabLst>
            </a:pPr>
            <a:r>
              <a:rPr lang="en-US" sz="1800" i="0" dirty="0" smtClean="0">
                <a:solidFill>
                  <a:srgbClr val="000000"/>
                </a:solidFill>
              </a:rPr>
              <a:t>“”                  </a:t>
            </a:r>
            <a:r>
              <a:rPr lang="en-US" sz="2000" b="1" dirty="0" smtClean="0">
                <a:solidFill>
                  <a:srgbClr val="000000"/>
                </a:solidFill>
              </a:rPr>
              <a:t>|</a:t>
            </a:r>
            <a:r>
              <a:rPr lang="en-US" sz="1800" dirty="0" smtClean="0">
                <a:solidFill>
                  <a:srgbClr val="000000"/>
                </a:solidFill>
              </a:rPr>
              <a:t> </a:t>
            </a:r>
            <a:r>
              <a:rPr lang="en-US" sz="1600" dirty="0" smtClean="0">
                <a:solidFill>
                  <a:srgbClr val="000000"/>
                </a:solidFill>
              </a:rPr>
              <a:t>“”              </a:t>
            </a:r>
            <a:r>
              <a:rPr lang="en-US" sz="2000" b="1" dirty="0" smtClean="0">
                <a:solidFill>
                  <a:srgbClr val="000000"/>
                </a:solidFill>
              </a:rPr>
              <a:t>|</a:t>
            </a:r>
            <a:r>
              <a:rPr lang="en-US" sz="1600" i="0" dirty="0" smtClean="0">
                <a:solidFill>
                  <a:srgbClr val="000000"/>
                </a:solidFill>
              </a:rPr>
              <a:t>_</a:t>
            </a:r>
            <a:r>
              <a:rPr lang="en-US" sz="1600" i="0" dirty="0" err="1" smtClean="0">
                <a:solidFill>
                  <a:srgbClr val="000000"/>
                </a:solidFill>
              </a:rPr>
              <a:t>oeusertable</a:t>
            </a:r>
            <a:r>
              <a:rPr lang="en-US" sz="2000" b="1" i="0" dirty="0" smtClean="0">
                <a:solidFill>
                  <a:srgbClr val="000000"/>
                </a:solidFill>
              </a:rPr>
              <a:t>| </a:t>
            </a:r>
            <a:r>
              <a:rPr lang="en-US" sz="1800" i="0" dirty="0" smtClean="0">
                <a:solidFill>
                  <a:srgbClr val="000000"/>
                </a:solidFill>
              </a:rPr>
              <a:t>Default</a:t>
            </a:r>
            <a:endParaRPr lang="en-US" sz="1800" i="0" dirty="0">
              <a:solidFill>
                <a:srgbClr val="000000"/>
              </a:solidFill>
            </a:endParaRPr>
          </a:p>
        </p:txBody>
      </p:sp>
      <p:sp>
        <p:nvSpPr>
          <p:cNvPr id="27" name="Text Box 212"/>
          <p:cNvSpPr txBox="1">
            <a:spLocks noChangeArrowheads="1"/>
          </p:cNvSpPr>
          <p:nvPr/>
        </p:nvSpPr>
        <p:spPr bwMode="auto">
          <a:xfrm>
            <a:off x="4606067" y="3372442"/>
            <a:ext cx="2521565" cy="369332"/>
          </a:xfrm>
          <a:prstGeom prst="rect">
            <a:avLst/>
          </a:prstGeom>
          <a:solidFill>
            <a:schemeClr val="accent4">
              <a:lumMod val="20000"/>
              <a:lumOff val="80000"/>
            </a:schemeClr>
          </a:solidFill>
          <a:ln w="12700" algn="ctr">
            <a:noFill/>
            <a:miter lim="800000"/>
            <a:headEnd/>
            <a:tailEnd/>
          </a:ln>
        </p:spPr>
        <p:txBody>
          <a:bodyPr wrap="square" lIns="0">
            <a:spAutoFit/>
          </a:bodyPr>
          <a:lstStyle/>
          <a:p>
            <a:pPr>
              <a:tabLst>
                <a:tab pos="50800" algn="l"/>
              </a:tabLst>
            </a:pPr>
            <a:r>
              <a:rPr lang="en-US" sz="1800" i="0" dirty="0" smtClean="0">
                <a:solidFill>
                  <a:srgbClr val="000000"/>
                </a:solidFill>
              </a:rPr>
              <a:t>   _</a:t>
            </a:r>
            <a:r>
              <a:rPr lang="en-US" sz="1800" i="0" dirty="0" err="1" smtClean="0">
                <a:solidFill>
                  <a:srgbClr val="000000"/>
                </a:solidFill>
              </a:rPr>
              <a:t>oeusertable</a:t>
            </a:r>
            <a:r>
              <a:rPr lang="en-US" sz="1800" i="0" dirty="0" smtClean="0">
                <a:solidFill>
                  <a:srgbClr val="000000"/>
                </a:solidFill>
              </a:rPr>
              <a:t> (_user) </a:t>
            </a:r>
            <a:endParaRPr lang="en-US" sz="1800" i="0" dirty="0">
              <a:solidFill>
                <a:srgbClr val="000000"/>
              </a:solidFill>
            </a:endParaRPr>
          </a:p>
        </p:txBody>
      </p:sp>
      <p:sp>
        <p:nvSpPr>
          <p:cNvPr id="28" name="Text Box 212"/>
          <p:cNvSpPr txBox="1">
            <a:spLocks noChangeArrowheads="1"/>
          </p:cNvSpPr>
          <p:nvPr/>
        </p:nvSpPr>
        <p:spPr bwMode="auto">
          <a:xfrm>
            <a:off x="4594344" y="3735858"/>
            <a:ext cx="2545010" cy="369332"/>
          </a:xfrm>
          <a:prstGeom prst="rect">
            <a:avLst/>
          </a:prstGeom>
          <a:solidFill>
            <a:schemeClr val="accent3">
              <a:lumMod val="75000"/>
            </a:schemeClr>
          </a:solidFill>
          <a:ln w="12700" algn="ctr">
            <a:noFill/>
            <a:miter lim="800000"/>
            <a:headEnd/>
            <a:tailEnd/>
          </a:ln>
        </p:spPr>
        <p:txBody>
          <a:bodyPr wrap="square" lIns="0">
            <a:spAutoFit/>
          </a:bodyPr>
          <a:lstStyle/>
          <a:p>
            <a:pPr>
              <a:tabLst>
                <a:tab pos="50800" algn="l"/>
              </a:tabLst>
            </a:pPr>
            <a:r>
              <a:rPr lang="en-US" sz="1800" i="0" dirty="0" smtClean="0">
                <a:solidFill>
                  <a:srgbClr val="000000"/>
                </a:solidFill>
              </a:rPr>
              <a:t>    </a:t>
            </a:r>
            <a:r>
              <a:rPr lang="en-US" sz="1800" i="0" dirty="0" err="1" smtClean="0">
                <a:solidFill>
                  <a:srgbClr val="000000"/>
                </a:solidFill>
              </a:rPr>
              <a:t>appauth</a:t>
            </a:r>
            <a:r>
              <a:rPr lang="en-US" sz="1800" i="0" dirty="0" smtClean="0">
                <a:solidFill>
                  <a:srgbClr val="000000"/>
                </a:solidFill>
              </a:rPr>
              <a:t> </a:t>
            </a:r>
            <a:endParaRPr lang="en-US" sz="1800" i="0" dirty="0">
              <a:solidFill>
                <a:srgbClr val="000000"/>
              </a:solidFill>
            </a:endParaRPr>
          </a:p>
        </p:txBody>
      </p:sp>
      <p:sp>
        <p:nvSpPr>
          <p:cNvPr id="29" name="Text Box 212"/>
          <p:cNvSpPr txBox="1">
            <a:spLocks noChangeArrowheads="1"/>
          </p:cNvSpPr>
          <p:nvPr/>
        </p:nvSpPr>
        <p:spPr bwMode="auto">
          <a:xfrm>
            <a:off x="6060832" y="5517764"/>
            <a:ext cx="2098430" cy="369332"/>
          </a:xfrm>
          <a:prstGeom prst="rect">
            <a:avLst/>
          </a:prstGeom>
          <a:solidFill>
            <a:srgbClr val="FFC000"/>
          </a:solidFill>
          <a:ln w="12700" algn="ctr">
            <a:noFill/>
            <a:miter lim="800000"/>
            <a:headEnd/>
            <a:tailEnd/>
          </a:ln>
        </p:spPr>
        <p:txBody>
          <a:bodyPr wrap="square" lIns="0">
            <a:spAutoFit/>
          </a:bodyPr>
          <a:lstStyle/>
          <a:p>
            <a:pPr>
              <a:tabLst>
                <a:tab pos="50800" algn="l"/>
              </a:tabLst>
            </a:pPr>
            <a:r>
              <a:rPr lang="en-US" sz="1800" i="0" dirty="0" smtClean="0">
                <a:solidFill>
                  <a:srgbClr val="000000"/>
                </a:solidFill>
              </a:rPr>
              <a:t> </a:t>
            </a:r>
            <a:r>
              <a:rPr lang="en-US" sz="1800" i="0" dirty="0" err="1" smtClean="0">
                <a:solidFill>
                  <a:srgbClr val="000000"/>
                </a:solidFill>
              </a:rPr>
              <a:t>HomeDepot</a:t>
            </a:r>
            <a:r>
              <a:rPr lang="en-US" sz="1800" i="0" dirty="0" smtClean="0">
                <a:solidFill>
                  <a:srgbClr val="000000"/>
                </a:solidFill>
              </a:rPr>
              <a:t>  |  1 </a:t>
            </a:r>
            <a:endParaRPr lang="en-US" sz="1800" i="0" dirty="0">
              <a:solidFill>
                <a:srgbClr val="000000"/>
              </a:solidFill>
            </a:endParaRPr>
          </a:p>
        </p:txBody>
      </p:sp>
      <p:sp>
        <p:nvSpPr>
          <p:cNvPr id="30" name="Text Box 212"/>
          <p:cNvSpPr txBox="1">
            <a:spLocks noChangeArrowheads="1"/>
          </p:cNvSpPr>
          <p:nvPr/>
        </p:nvSpPr>
        <p:spPr bwMode="auto">
          <a:xfrm>
            <a:off x="6036283" y="5892903"/>
            <a:ext cx="2122979" cy="369332"/>
          </a:xfrm>
          <a:prstGeom prst="rect">
            <a:avLst/>
          </a:prstGeom>
          <a:solidFill>
            <a:srgbClr val="92D050"/>
          </a:solidFill>
          <a:ln w="12700" algn="ctr">
            <a:noFill/>
            <a:miter lim="800000"/>
            <a:headEnd/>
            <a:tailEnd/>
          </a:ln>
        </p:spPr>
        <p:txBody>
          <a:bodyPr wrap="square" lIns="0">
            <a:spAutoFit/>
          </a:bodyPr>
          <a:lstStyle/>
          <a:p>
            <a:pPr>
              <a:tabLst>
                <a:tab pos="50800" algn="l"/>
              </a:tabLst>
            </a:pPr>
            <a:r>
              <a:rPr lang="en-US" sz="1800" i="0" dirty="0" smtClean="0">
                <a:solidFill>
                  <a:srgbClr val="000000"/>
                </a:solidFill>
              </a:rPr>
              <a:t> Lowes           |   2 </a:t>
            </a:r>
            <a:endParaRPr lang="en-US" sz="1800" i="0" dirty="0">
              <a:solidFill>
                <a:srgbClr val="000000"/>
              </a:solidFill>
            </a:endParaRPr>
          </a:p>
        </p:txBody>
      </p:sp>
      <p:sp>
        <p:nvSpPr>
          <p:cNvPr id="33" name="Right Brace 32"/>
          <p:cNvSpPr/>
          <p:nvPr/>
        </p:nvSpPr>
        <p:spPr>
          <a:xfrm rot="5400000" flipH="1">
            <a:off x="3330492" y="4337502"/>
            <a:ext cx="45719" cy="1218098"/>
          </a:xfrm>
          <a:prstGeom prst="rightBrace">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8" name="Rectangle 47"/>
          <p:cNvSpPr/>
          <p:nvPr/>
        </p:nvSpPr>
        <p:spPr>
          <a:xfrm>
            <a:off x="7690339" y="5134707"/>
            <a:ext cx="76200" cy="762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Text Box 212"/>
          <p:cNvSpPr txBox="1">
            <a:spLocks noChangeArrowheads="1"/>
          </p:cNvSpPr>
          <p:nvPr/>
        </p:nvSpPr>
        <p:spPr bwMode="auto">
          <a:xfrm>
            <a:off x="6049109" y="5166072"/>
            <a:ext cx="2121876" cy="369332"/>
          </a:xfrm>
          <a:prstGeom prst="rect">
            <a:avLst/>
          </a:prstGeom>
          <a:solidFill>
            <a:schemeClr val="accent4">
              <a:lumMod val="20000"/>
              <a:lumOff val="80000"/>
            </a:schemeClr>
          </a:solidFill>
          <a:ln w="12700" algn="ctr">
            <a:noFill/>
            <a:miter lim="800000"/>
            <a:headEnd/>
            <a:tailEnd/>
          </a:ln>
        </p:spPr>
        <p:txBody>
          <a:bodyPr wrap="square" lIns="0">
            <a:spAutoFit/>
          </a:bodyPr>
          <a:lstStyle/>
          <a:p>
            <a:pPr>
              <a:tabLst>
                <a:tab pos="50800" algn="l"/>
              </a:tabLst>
            </a:pPr>
            <a:r>
              <a:rPr lang="en-US" sz="1800" i="0" dirty="0" smtClean="0">
                <a:solidFill>
                  <a:srgbClr val="000000"/>
                </a:solidFill>
              </a:rPr>
              <a:t> Default          |  0</a:t>
            </a:r>
            <a:endParaRPr lang="en-US" sz="1800" i="0" dirty="0">
              <a:solidFill>
                <a:srgbClr val="000000"/>
              </a:solidFill>
            </a:endParaRPr>
          </a:p>
        </p:txBody>
      </p:sp>
      <p:cxnSp>
        <p:nvCxnSpPr>
          <p:cNvPr id="41" name="Straight Arrow Connector 40"/>
          <p:cNvCxnSpPr>
            <a:stCxn id="33" idx="1"/>
          </p:cNvCxnSpPr>
          <p:nvPr/>
        </p:nvCxnSpPr>
        <p:spPr bwMode="auto">
          <a:xfrm rot="5400000" flipH="1" flipV="1">
            <a:off x="3388246" y="3657874"/>
            <a:ext cx="1230923" cy="1300713"/>
          </a:xfrm>
          <a:prstGeom prst="straightConnector1">
            <a:avLst/>
          </a:prstGeom>
          <a:ln>
            <a:solidFill>
              <a:srgbClr val="0070C0">
                <a:alpha val="42000"/>
              </a:srgbClr>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46" name="Straight Arrow Connector 45"/>
          <p:cNvCxnSpPr>
            <a:stCxn id="26" idx="3"/>
            <a:endCxn id="31" idx="1"/>
          </p:cNvCxnSpPr>
          <p:nvPr/>
        </p:nvCxnSpPr>
        <p:spPr bwMode="auto">
          <a:xfrm>
            <a:off x="5288211" y="5190282"/>
            <a:ext cx="760898" cy="160456"/>
          </a:xfrm>
          <a:prstGeom prst="straightConnector1">
            <a:avLst/>
          </a:prstGeom>
          <a:ln>
            <a:solidFill>
              <a:srgbClr val="0070C0">
                <a:alpha val="42000"/>
              </a:srgbClr>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59" name="Straight Arrow Connector 58"/>
          <p:cNvCxnSpPr>
            <a:endCxn id="29" idx="1"/>
          </p:cNvCxnSpPr>
          <p:nvPr/>
        </p:nvCxnSpPr>
        <p:spPr bwMode="auto">
          <a:xfrm>
            <a:off x="5253042" y="5577144"/>
            <a:ext cx="807790" cy="125286"/>
          </a:xfrm>
          <a:prstGeom prst="straightConnector1">
            <a:avLst/>
          </a:prstGeom>
          <a:ln>
            <a:solidFill>
              <a:srgbClr val="0070C0">
                <a:alpha val="42000"/>
              </a:srgbClr>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61" name="Straight Arrow Connector 60"/>
          <p:cNvCxnSpPr/>
          <p:nvPr/>
        </p:nvCxnSpPr>
        <p:spPr bwMode="auto">
          <a:xfrm>
            <a:off x="5241318" y="5987452"/>
            <a:ext cx="807790" cy="125286"/>
          </a:xfrm>
          <a:prstGeom prst="straightConnector1">
            <a:avLst/>
          </a:prstGeom>
          <a:ln>
            <a:solidFill>
              <a:srgbClr val="0070C0">
                <a:alpha val="42000"/>
              </a:srgbClr>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21" name="Content Placeholder 20"/>
          <p:cNvSpPr>
            <a:spLocks noGrp="1"/>
          </p:cNvSpPr>
          <p:nvPr>
            <p:ph idx="1"/>
          </p:nvPr>
        </p:nvSpPr>
        <p:spPr>
          <a:xfrm>
            <a:off x="403225" y="999808"/>
            <a:ext cx="7772400" cy="4419600"/>
          </a:xfrm>
        </p:spPr>
        <p:txBody>
          <a:bodyPr/>
          <a:lstStyle/>
          <a:p>
            <a:r>
              <a:rPr lang="en-US" dirty="0" smtClean="0"/>
              <a:t>An OpenEdge Tool creates a Tenant by providing:</a:t>
            </a:r>
          </a:p>
          <a:p>
            <a:pPr lvl="1"/>
            <a:r>
              <a:rPr lang="en-US" dirty="0" smtClean="0"/>
              <a:t>A record in the </a:t>
            </a:r>
            <a:r>
              <a:rPr lang="en-US" b="1" dirty="0" smtClean="0">
                <a:latin typeface="Courier New" pitchFamily="49" charset="0"/>
              </a:rPr>
              <a:t>_tenant</a:t>
            </a:r>
            <a:r>
              <a:rPr lang="en-US" dirty="0" smtClean="0"/>
              <a:t> schema table that has the tenant’s Name, Id etc.</a:t>
            </a:r>
          </a:p>
          <a:p>
            <a:pPr lvl="1"/>
            <a:r>
              <a:rPr lang="en-US" dirty="0" smtClean="0"/>
              <a:t>A related record in the </a:t>
            </a:r>
            <a:r>
              <a:rPr lang="en-US" b="1" dirty="0" smtClean="0">
                <a:latin typeface="Courier New" pitchFamily="49" charset="0"/>
              </a:rPr>
              <a:t>_sec-authentication-domain</a:t>
            </a:r>
            <a:r>
              <a:rPr lang="en-US" dirty="0" smtClean="0"/>
              <a:t> schema table that has the domain name, access code, authentication system such as </a:t>
            </a:r>
            <a:r>
              <a:rPr lang="en-US" b="1" dirty="0" smtClean="0">
                <a:latin typeface="Courier New" pitchFamily="49" charset="0"/>
              </a:rPr>
              <a:t>_</a:t>
            </a:r>
            <a:r>
              <a:rPr lang="en-US" b="1" dirty="0" err="1" smtClean="0">
                <a:latin typeface="Courier New" pitchFamily="49" charset="0"/>
              </a:rPr>
              <a:t>oeusertable</a:t>
            </a:r>
            <a:r>
              <a:rPr lang="en-US" dirty="0" smtClean="0"/>
              <a:t>, </a:t>
            </a:r>
            <a:r>
              <a:rPr lang="en-US" b="1" dirty="0" err="1" smtClean="0">
                <a:latin typeface="Courier New" pitchFamily="49" charset="0"/>
                <a:cs typeface="Courier New" pitchFamily="49" charset="0"/>
              </a:rPr>
              <a:t>oslocal</a:t>
            </a:r>
            <a:r>
              <a:rPr lang="en-US" dirty="0" smtClean="0"/>
              <a:t>, your-own-system etc.  and tenant name</a:t>
            </a:r>
          </a:p>
        </p:txBody>
      </p:sp>
      <p:sp>
        <p:nvSpPr>
          <p:cNvPr id="23" name="Title 22"/>
          <p:cNvSpPr>
            <a:spLocks noGrp="1"/>
          </p:cNvSpPr>
          <p:nvPr>
            <p:ph type="title"/>
          </p:nvPr>
        </p:nvSpPr>
        <p:spPr>
          <a:xfrm>
            <a:off x="301625" y="91346"/>
            <a:ext cx="7331075" cy="424732"/>
          </a:xfrm>
        </p:spPr>
        <p:txBody>
          <a:bodyPr/>
          <a:lstStyle/>
          <a:p>
            <a:r>
              <a:rPr lang="en-US" dirty="0" smtClean="0"/>
              <a:t>Getting Tenants in the database</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1000" fill="hold"/>
                                        <p:tgtEl>
                                          <p:spTgt spid="41"/>
                                        </p:tgtEl>
                                        <p:attrNameLst>
                                          <p:attrName>ppt_x</p:attrName>
                                        </p:attrNameLst>
                                      </p:cBhvr>
                                      <p:tavLst>
                                        <p:tav tm="0">
                                          <p:val>
                                            <p:strVal val="#ppt_x-#ppt_w/2"/>
                                          </p:val>
                                        </p:tav>
                                        <p:tav tm="100000">
                                          <p:val>
                                            <p:strVal val="#ppt_x"/>
                                          </p:val>
                                        </p:tav>
                                      </p:tavLst>
                                    </p:anim>
                                    <p:anim calcmode="lin" valueType="num">
                                      <p:cBhvr>
                                        <p:cTn id="8" dur="1000" fill="hold"/>
                                        <p:tgtEl>
                                          <p:spTgt spid="41"/>
                                        </p:tgtEl>
                                        <p:attrNameLst>
                                          <p:attrName>ppt_y</p:attrName>
                                        </p:attrNameLst>
                                      </p:cBhvr>
                                      <p:tavLst>
                                        <p:tav tm="0">
                                          <p:val>
                                            <p:strVal val="#ppt_y"/>
                                          </p:val>
                                        </p:tav>
                                        <p:tav tm="100000">
                                          <p:val>
                                            <p:strVal val="#ppt_y"/>
                                          </p:val>
                                        </p:tav>
                                      </p:tavLst>
                                    </p:anim>
                                    <p:anim calcmode="lin" valueType="num">
                                      <p:cBhvr>
                                        <p:cTn id="9" dur="1000" fill="hold"/>
                                        <p:tgtEl>
                                          <p:spTgt spid="41"/>
                                        </p:tgtEl>
                                        <p:attrNameLst>
                                          <p:attrName>ppt_w</p:attrName>
                                        </p:attrNameLst>
                                      </p:cBhvr>
                                      <p:tavLst>
                                        <p:tav tm="0">
                                          <p:val>
                                            <p:fltVal val="0"/>
                                          </p:val>
                                        </p:tav>
                                        <p:tav tm="100000">
                                          <p:val>
                                            <p:strVal val="#ppt_w"/>
                                          </p:val>
                                        </p:tav>
                                      </p:tavLst>
                                    </p:anim>
                                    <p:anim calcmode="lin" valueType="num">
                                      <p:cBhvr>
                                        <p:cTn id="10" dur="1000" fill="hold"/>
                                        <p:tgtEl>
                                          <p:spTgt spid="41"/>
                                        </p:tgtEl>
                                        <p:attrNameLst>
                                          <p:attrName>ppt_h</p:attrName>
                                        </p:attrNameLst>
                                      </p:cBhvr>
                                      <p:tavLst>
                                        <p:tav tm="0">
                                          <p:val>
                                            <p:strVal val="#ppt_h"/>
                                          </p:val>
                                        </p:tav>
                                        <p:tav tm="100000">
                                          <p:val>
                                            <p:strVal val="#ppt_h"/>
                                          </p:val>
                                        </p:tav>
                                      </p:tavLst>
                                    </p:anim>
                                  </p:childTnLst>
                                </p:cTn>
                              </p:par>
                            </p:childTnLst>
                          </p:cTn>
                        </p:par>
                        <p:par>
                          <p:cTn id="11" fill="hold">
                            <p:stCondLst>
                              <p:cond delay="1000"/>
                            </p:stCondLst>
                            <p:childTnLst>
                              <p:par>
                                <p:cTn id="12" presetID="17" presetClass="entr" presetSubtype="8" fill="hold" nodeType="afterEffect">
                                  <p:stCondLst>
                                    <p:cond delay="0"/>
                                  </p:stCondLst>
                                  <p:childTnLst>
                                    <p:set>
                                      <p:cBhvr>
                                        <p:cTn id="13" dur="1" fill="hold">
                                          <p:stCondLst>
                                            <p:cond delay="0"/>
                                          </p:stCondLst>
                                        </p:cTn>
                                        <p:tgtEl>
                                          <p:spTgt spid="46"/>
                                        </p:tgtEl>
                                        <p:attrNameLst>
                                          <p:attrName>style.visibility</p:attrName>
                                        </p:attrNameLst>
                                      </p:cBhvr>
                                      <p:to>
                                        <p:strVal val="visible"/>
                                      </p:to>
                                    </p:set>
                                    <p:anim calcmode="lin" valueType="num">
                                      <p:cBhvr>
                                        <p:cTn id="14" dur="1000" fill="hold"/>
                                        <p:tgtEl>
                                          <p:spTgt spid="46"/>
                                        </p:tgtEl>
                                        <p:attrNameLst>
                                          <p:attrName>ppt_x</p:attrName>
                                        </p:attrNameLst>
                                      </p:cBhvr>
                                      <p:tavLst>
                                        <p:tav tm="0">
                                          <p:val>
                                            <p:strVal val="#ppt_x-#ppt_w/2"/>
                                          </p:val>
                                        </p:tav>
                                        <p:tav tm="100000">
                                          <p:val>
                                            <p:strVal val="#ppt_x"/>
                                          </p:val>
                                        </p:tav>
                                      </p:tavLst>
                                    </p:anim>
                                    <p:anim calcmode="lin" valueType="num">
                                      <p:cBhvr>
                                        <p:cTn id="15" dur="1000" fill="hold"/>
                                        <p:tgtEl>
                                          <p:spTgt spid="46"/>
                                        </p:tgtEl>
                                        <p:attrNameLst>
                                          <p:attrName>ppt_y</p:attrName>
                                        </p:attrNameLst>
                                      </p:cBhvr>
                                      <p:tavLst>
                                        <p:tav tm="0">
                                          <p:val>
                                            <p:strVal val="#ppt_y"/>
                                          </p:val>
                                        </p:tav>
                                        <p:tav tm="100000">
                                          <p:val>
                                            <p:strVal val="#ppt_y"/>
                                          </p:val>
                                        </p:tav>
                                      </p:tavLst>
                                    </p:anim>
                                    <p:anim calcmode="lin" valueType="num">
                                      <p:cBhvr>
                                        <p:cTn id="16" dur="1000" fill="hold"/>
                                        <p:tgtEl>
                                          <p:spTgt spid="46"/>
                                        </p:tgtEl>
                                        <p:attrNameLst>
                                          <p:attrName>ppt_w</p:attrName>
                                        </p:attrNameLst>
                                      </p:cBhvr>
                                      <p:tavLst>
                                        <p:tav tm="0">
                                          <p:val>
                                            <p:fltVal val="0"/>
                                          </p:val>
                                        </p:tav>
                                        <p:tav tm="100000">
                                          <p:val>
                                            <p:strVal val="#ppt_w"/>
                                          </p:val>
                                        </p:tav>
                                      </p:tavLst>
                                    </p:anim>
                                    <p:anim calcmode="lin" valueType="num">
                                      <p:cBhvr>
                                        <p:cTn id="17" dur="1000" fill="hold"/>
                                        <p:tgtEl>
                                          <p:spTgt spid="46"/>
                                        </p:tgtEl>
                                        <p:attrNameLst>
                                          <p:attrName>ppt_h</p:attrName>
                                        </p:attrNameLst>
                                      </p:cBhvr>
                                      <p:tavLst>
                                        <p:tav tm="0">
                                          <p:val>
                                            <p:strVal val="#ppt_h"/>
                                          </p:val>
                                        </p:tav>
                                        <p:tav tm="100000">
                                          <p:val>
                                            <p:strVal val="#ppt_h"/>
                                          </p:val>
                                        </p:tav>
                                      </p:tavLst>
                                    </p:anim>
                                  </p:childTnLst>
                                </p:cTn>
                              </p:par>
                            </p:childTnLst>
                          </p:cTn>
                        </p:par>
                        <p:par>
                          <p:cTn id="18" fill="hold">
                            <p:stCondLst>
                              <p:cond delay="2000"/>
                            </p:stCondLst>
                            <p:childTnLst>
                              <p:par>
                                <p:cTn id="19" presetID="17" presetClass="entr" presetSubtype="8" fill="hold" nodeType="afterEffect">
                                  <p:stCondLst>
                                    <p:cond delay="0"/>
                                  </p:stCondLst>
                                  <p:childTnLst>
                                    <p:set>
                                      <p:cBhvr>
                                        <p:cTn id="20" dur="1" fill="hold">
                                          <p:stCondLst>
                                            <p:cond delay="0"/>
                                          </p:stCondLst>
                                        </p:cTn>
                                        <p:tgtEl>
                                          <p:spTgt spid="59"/>
                                        </p:tgtEl>
                                        <p:attrNameLst>
                                          <p:attrName>style.visibility</p:attrName>
                                        </p:attrNameLst>
                                      </p:cBhvr>
                                      <p:to>
                                        <p:strVal val="visible"/>
                                      </p:to>
                                    </p:set>
                                    <p:anim calcmode="lin" valueType="num">
                                      <p:cBhvr>
                                        <p:cTn id="21" dur="1000" fill="hold"/>
                                        <p:tgtEl>
                                          <p:spTgt spid="59"/>
                                        </p:tgtEl>
                                        <p:attrNameLst>
                                          <p:attrName>ppt_x</p:attrName>
                                        </p:attrNameLst>
                                      </p:cBhvr>
                                      <p:tavLst>
                                        <p:tav tm="0">
                                          <p:val>
                                            <p:strVal val="#ppt_x-#ppt_w/2"/>
                                          </p:val>
                                        </p:tav>
                                        <p:tav tm="100000">
                                          <p:val>
                                            <p:strVal val="#ppt_x"/>
                                          </p:val>
                                        </p:tav>
                                      </p:tavLst>
                                    </p:anim>
                                    <p:anim calcmode="lin" valueType="num">
                                      <p:cBhvr>
                                        <p:cTn id="22" dur="1000" fill="hold"/>
                                        <p:tgtEl>
                                          <p:spTgt spid="59"/>
                                        </p:tgtEl>
                                        <p:attrNameLst>
                                          <p:attrName>ppt_y</p:attrName>
                                        </p:attrNameLst>
                                      </p:cBhvr>
                                      <p:tavLst>
                                        <p:tav tm="0">
                                          <p:val>
                                            <p:strVal val="#ppt_y"/>
                                          </p:val>
                                        </p:tav>
                                        <p:tav tm="100000">
                                          <p:val>
                                            <p:strVal val="#ppt_y"/>
                                          </p:val>
                                        </p:tav>
                                      </p:tavLst>
                                    </p:anim>
                                    <p:anim calcmode="lin" valueType="num">
                                      <p:cBhvr>
                                        <p:cTn id="23" dur="1000" fill="hold"/>
                                        <p:tgtEl>
                                          <p:spTgt spid="59"/>
                                        </p:tgtEl>
                                        <p:attrNameLst>
                                          <p:attrName>ppt_w</p:attrName>
                                        </p:attrNameLst>
                                      </p:cBhvr>
                                      <p:tavLst>
                                        <p:tav tm="0">
                                          <p:val>
                                            <p:fltVal val="0"/>
                                          </p:val>
                                        </p:tav>
                                        <p:tav tm="100000">
                                          <p:val>
                                            <p:strVal val="#ppt_w"/>
                                          </p:val>
                                        </p:tav>
                                      </p:tavLst>
                                    </p:anim>
                                    <p:anim calcmode="lin" valueType="num">
                                      <p:cBhvr>
                                        <p:cTn id="24" dur="1000" fill="hold"/>
                                        <p:tgtEl>
                                          <p:spTgt spid="59"/>
                                        </p:tgtEl>
                                        <p:attrNameLst>
                                          <p:attrName>ppt_h</p:attrName>
                                        </p:attrNameLst>
                                      </p:cBhvr>
                                      <p:tavLst>
                                        <p:tav tm="0">
                                          <p:val>
                                            <p:strVal val="#ppt_h"/>
                                          </p:val>
                                        </p:tav>
                                        <p:tav tm="100000">
                                          <p:val>
                                            <p:strVal val="#ppt_h"/>
                                          </p:val>
                                        </p:tav>
                                      </p:tavLst>
                                    </p:anim>
                                  </p:childTnLst>
                                </p:cTn>
                              </p:par>
                            </p:childTnLst>
                          </p:cTn>
                        </p:par>
                        <p:par>
                          <p:cTn id="25" fill="hold">
                            <p:stCondLst>
                              <p:cond delay="3000"/>
                            </p:stCondLst>
                            <p:childTnLst>
                              <p:par>
                                <p:cTn id="26" presetID="17" presetClass="entr" presetSubtype="8"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 calcmode="lin" valueType="num">
                                      <p:cBhvr>
                                        <p:cTn id="28" dur="1000" fill="hold"/>
                                        <p:tgtEl>
                                          <p:spTgt spid="61"/>
                                        </p:tgtEl>
                                        <p:attrNameLst>
                                          <p:attrName>ppt_x</p:attrName>
                                        </p:attrNameLst>
                                      </p:cBhvr>
                                      <p:tavLst>
                                        <p:tav tm="0">
                                          <p:val>
                                            <p:strVal val="#ppt_x-#ppt_w/2"/>
                                          </p:val>
                                        </p:tav>
                                        <p:tav tm="100000">
                                          <p:val>
                                            <p:strVal val="#ppt_x"/>
                                          </p:val>
                                        </p:tav>
                                      </p:tavLst>
                                    </p:anim>
                                    <p:anim calcmode="lin" valueType="num">
                                      <p:cBhvr>
                                        <p:cTn id="29" dur="1000" fill="hold"/>
                                        <p:tgtEl>
                                          <p:spTgt spid="61"/>
                                        </p:tgtEl>
                                        <p:attrNameLst>
                                          <p:attrName>ppt_y</p:attrName>
                                        </p:attrNameLst>
                                      </p:cBhvr>
                                      <p:tavLst>
                                        <p:tav tm="0">
                                          <p:val>
                                            <p:strVal val="#ppt_y"/>
                                          </p:val>
                                        </p:tav>
                                        <p:tav tm="100000">
                                          <p:val>
                                            <p:strVal val="#ppt_y"/>
                                          </p:val>
                                        </p:tav>
                                      </p:tavLst>
                                    </p:anim>
                                    <p:anim calcmode="lin" valueType="num">
                                      <p:cBhvr>
                                        <p:cTn id="30" dur="1000" fill="hold"/>
                                        <p:tgtEl>
                                          <p:spTgt spid="61"/>
                                        </p:tgtEl>
                                        <p:attrNameLst>
                                          <p:attrName>ppt_w</p:attrName>
                                        </p:attrNameLst>
                                      </p:cBhvr>
                                      <p:tavLst>
                                        <p:tav tm="0">
                                          <p:val>
                                            <p:fltVal val="0"/>
                                          </p:val>
                                        </p:tav>
                                        <p:tav tm="100000">
                                          <p:val>
                                            <p:strVal val="#ppt_w"/>
                                          </p:val>
                                        </p:tav>
                                      </p:tavLst>
                                    </p:anim>
                                    <p:anim calcmode="lin" valueType="num">
                                      <p:cBhvr>
                                        <p:cTn id="31" dur="1000" fill="hold"/>
                                        <p:tgtEl>
                                          <p:spTgt spid="6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The domain is needed for tenants in order to provide multi-domain security with </a:t>
            </a:r>
            <a:r>
              <a:rPr lang="en-US" b="1" dirty="0" smtClean="0">
                <a:latin typeface="Courier New" pitchFamily="49" charset="0"/>
              </a:rPr>
              <a:t>CLIENT-PRINCIPAL</a:t>
            </a:r>
            <a:r>
              <a:rPr lang="en-US" dirty="0" smtClean="0"/>
              <a:t> support </a:t>
            </a:r>
          </a:p>
          <a:p>
            <a:pPr lvl="1"/>
            <a:r>
              <a:rPr lang="en-US" dirty="0" smtClean="0"/>
              <a:t>The tenant feature security is based on and extends ABL version 10 security support</a:t>
            </a:r>
          </a:p>
          <a:p>
            <a:r>
              <a:rPr lang="en-US" dirty="0" smtClean="0"/>
              <a:t>Multi-tenant tables </a:t>
            </a:r>
            <a:r>
              <a:rPr lang="en-US" dirty="0" smtClean="0"/>
              <a:t>have a different instance for each </a:t>
            </a:r>
            <a:r>
              <a:rPr lang="en-US" dirty="0" smtClean="0"/>
              <a:t>tenant</a:t>
            </a:r>
            <a:r>
              <a:rPr lang="en-US" dirty="0" smtClean="0"/>
              <a:t>, so the login of a user of a tenant needs to include a domain name of the tenant</a:t>
            </a:r>
          </a:p>
          <a:p>
            <a:pPr lvl="1"/>
            <a:r>
              <a:rPr lang="en-US" dirty="0" smtClean="0"/>
              <a:t>Similar to WINDOWS domain/</a:t>
            </a:r>
            <a:r>
              <a:rPr lang="en-US" dirty="0" err="1" smtClean="0"/>
              <a:t>userid</a:t>
            </a:r>
            <a:r>
              <a:rPr lang="en-US" dirty="0" smtClean="0"/>
              <a:t> type of login</a:t>
            </a:r>
          </a:p>
          <a:p>
            <a:endParaRPr lang="en-US" dirty="0"/>
          </a:p>
        </p:txBody>
      </p:sp>
      <p:sp>
        <p:nvSpPr>
          <p:cNvPr id="5" name="Title 4"/>
          <p:cNvSpPr>
            <a:spLocks noGrp="1"/>
          </p:cNvSpPr>
          <p:nvPr>
            <p:ph type="title"/>
          </p:nvPr>
        </p:nvSpPr>
        <p:spPr>
          <a:xfrm>
            <a:off x="301625" y="91346"/>
            <a:ext cx="7331075" cy="424732"/>
          </a:xfrm>
        </p:spPr>
        <p:txBody>
          <a:bodyPr/>
          <a:lstStyle/>
          <a:p>
            <a:r>
              <a:rPr lang="en-US" dirty="0" smtClean="0"/>
              <a:t>Tenants need Domains for Authentication</a:t>
            </a:r>
            <a:endParaRPr lang="en-US" dirty="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189865" y="1014016"/>
          <a:ext cx="1994535" cy="5236519"/>
        </p:xfrm>
        <a:graphic>
          <a:graphicData uri="http://schemas.openxmlformats.org/drawingml/2006/table">
            <a:tbl>
              <a:tblPr firstRow="1" bandRow="1">
                <a:tableStyleId>{073A0DAA-6AF3-43AB-8588-CEC1D06C72B9}</a:tableStyleId>
              </a:tblPr>
              <a:tblGrid>
                <a:gridCol w="1994535"/>
              </a:tblGrid>
              <a:tr h="525077">
                <a:tc>
                  <a:txBody>
                    <a:bodyPr/>
                    <a:lstStyle/>
                    <a:p>
                      <a:pPr algn="ctr"/>
                      <a:r>
                        <a:rPr lang="en-US" sz="2400" b="0" i="1" dirty="0" smtClean="0">
                          <a:solidFill>
                            <a:schemeClr val="tx1"/>
                          </a:solidFill>
                        </a:rPr>
                        <a:t>Users</a:t>
                      </a:r>
                      <a:endParaRPr lang="en-US" b="0" i="1" dirty="0">
                        <a:solidFill>
                          <a:schemeClr val="tx1"/>
                        </a:solidFill>
                      </a:endParaRPr>
                    </a:p>
                  </a:txBody>
                  <a:tcPr>
                    <a:solidFill>
                      <a:schemeClr val="accent6"/>
                    </a:solidFill>
                  </a:tcPr>
                </a:tc>
              </a:tr>
              <a:tr h="249067">
                <a:tc>
                  <a:txBody>
                    <a:bodyPr/>
                    <a:lstStyle/>
                    <a:p>
                      <a:pPr algn="ctr"/>
                      <a:endParaRPr lang="en-US" sz="1050" dirty="0">
                        <a:solidFill>
                          <a:schemeClr val="tx1"/>
                        </a:solidFill>
                      </a:endParaRPr>
                    </a:p>
                  </a:txBody>
                  <a:tcPr>
                    <a:solidFill>
                      <a:schemeClr val="bg1"/>
                    </a:solidFill>
                  </a:tcPr>
                </a:tc>
              </a:tr>
              <a:tr h="1503128">
                <a:tc>
                  <a:txBody>
                    <a:bodyPr/>
                    <a:lstStyle/>
                    <a:p>
                      <a:pPr algn="ctr"/>
                      <a:r>
                        <a:rPr lang="en-US" sz="1600" b="1" dirty="0" err="1" smtClean="0"/>
                        <a:t>Suzi</a:t>
                      </a:r>
                      <a:r>
                        <a:rPr lang="en-US" sz="1600" b="1" dirty="0" smtClean="0"/>
                        <a:t> </a:t>
                      </a:r>
                      <a:r>
                        <a:rPr lang="en-US" sz="1600" b="1" dirty="0" err="1" smtClean="0"/>
                        <a:t>HomeDepot</a:t>
                      </a:r>
                      <a:endParaRPr lang="en-US" sz="1600" b="1" dirty="0" smtClean="0"/>
                    </a:p>
                    <a:p>
                      <a:pPr algn="ctr"/>
                      <a:r>
                        <a:rPr lang="en-US" sz="1600" b="1" dirty="0" smtClean="0"/>
                        <a:t>Allen </a:t>
                      </a:r>
                      <a:r>
                        <a:rPr lang="en-US" sz="1600" b="1" dirty="0" err="1" smtClean="0"/>
                        <a:t>HomeDepot</a:t>
                      </a:r>
                      <a:endParaRPr lang="en-US" sz="1600" b="1" dirty="0" smtClean="0"/>
                    </a:p>
                    <a:p>
                      <a:pPr algn="ctr"/>
                      <a:r>
                        <a:rPr lang="en-US" sz="1600" b="1" dirty="0" smtClean="0">
                          <a:solidFill>
                            <a:schemeClr val="tx1"/>
                          </a:solidFill>
                        </a:rPr>
                        <a:t>Cat </a:t>
                      </a:r>
                      <a:r>
                        <a:rPr lang="en-US" sz="1600" b="1" dirty="0" err="1" smtClean="0">
                          <a:solidFill>
                            <a:schemeClr val="tx1"/>
                          </a:solidFill>
                        </a:rPr>
                        <a:t>HomeDepot</a:t>
                      </a:r>
                      <a:endParaRPr lang="en-US" sz="1600" b="1" dirty="0" smtClean="0">
                        <a:solidFill>
                          <a:schemeClr val="tx1"/>
                        </a:solidFill>
                      </a:endParaRPr>
                    </a:p>
                    <a:p>
                      <a:pPr algn="ctr"/>
                      <a:r>
                        <a:rPr lang="en-US" sz="1600" b="1" dirty="0" smtClean="0">
                          <a:solidFill>
                            <a:schemeClr val="tx1"/>
                          </a:solidFill>
                        </a:rPr>
                        <a:t>Rich </a:t>
                      </a:r>
                      <a:r>
                        <a:rPr lang="en-US" sz="1600" b="1" dirty="0" err="1" smtClean="0">
                          <a:solidFill>
                            <a:schemeClr val="tx1"/>
                          </a:solidFill>
                        </a:rPr>
                        <a:t>HomeDepot</a:t>
                      </a:r>
                      <a:endParaRPr lang="en-US" sz="1600" b="1" dirty="0">
                        <a:solidFill>
                          <a:schemeClr val="tx1"/>
                        </a:solidFill>
                      </a:endParaRPr>
                    </a:p>
                  </a:txBody>
                  <a:tcPr anchor="ctr">
                    <a:solidFill>
                      <a:srgbClr val="FFC000"/>
                    </a:solidFill>
                  </a:tcPr>
                </a:tc>
              </a:tr>
              <a:tr h="1539166">
                <a:tc>
                  <a:txBody>
                    <a:bodyPr/>
                    <a:lstStyle/>
                    <a:p>
                      <a:pPr algn="ctr"/>
                      <a:r>
                        <a:rPr lang="en-US" sz="1600" b="1" dirty="0" smtClean="0"/>
                        <a:t>Rich Lowes</a:t>
                      </a:r>
                    </a:p>
                    <a:p>
                      <a:pPr algn="ctr"/>
                      <a:r>
                        <a:rPr lang="en-US" sz="1600" b="1" dirty="0" smtClean="0"/>
                        <a:t>John Lowes</a:t>
                      </a:r>
                    </a:p>
                    <a:p>
                      <a:pPr algn="ctr"/>
                      <a:r>
                        <a:rPr lang="en-US" sz="1600" b="1" dirty="0" smtClean="0"/>
                        <a:t>Claudio Lowes</a:t>
                      </a:r>
                    </a:p>
                    <a:p>
                      <a:pPr algn="ctr"/>
                      <a:r>
                        <a:rPr lang="en-US" sz="1600" b="1" dirty="0" smtClean="0"/>
                        <a:t>Louie Lowes</a:t>
                      </a:r>
                      <a:endParaRPr lang="en-US" sz="1600" b="1" dirty="0"/>
                    </a:p>
                  </a:txBody>
                  <a:tcPr anchor="ctr">
                    <a:solidFill>
                      <a:srgbClr val="92D050"/>
                    </a:solidFill>
                  </a:tcPr>
                </a:tc>
              </a:tr>
              <a:tr h="1417688">
                <a:tc>
                  <a:txBody>
                    <a:bodyPr/>
                    <a:lstStyle/>
                    <a:p>
                      <a:pPr algn="ctr"/>
                      <a:r>
                        <a:rPr lang="en-US" sz="1600" b="1" dirty="0" smtClean="0"/>
                        <a:t>edward</a:t>
                      </a:r>
                    </a:p>
                    <a:p>
                      <a:pPr algn="ctr"/>
                      <a:r>
                        <a:rPr lang="en-US" sz="1600" b="1" dirty="0" smtClean="0"/>
                        <a:t>james</a:t>
                      </a:r>
                      <a:endParaRPr lang="en-US" sz="1600" b="1" dirty="0"/>
                    </a:p>
                  </a:txBody>
                  <a:tcPr anchor="ctr">
                    <a:solidFill>
                      <a:schemeClr val="accent4">
                        <a:lumMod val="20000"/>
                        <a:lumOff val="80000"/>
                      </a:schemeClr>
                    </a:solidFill>
                  </a:tcPr>
                </a:tc>
              </a:tr>
            </a:tbl>
          </a:graphicData>
        </a:graphic>
      </p:graphicFrame>
      <p:graphicFrame>
        <p:nvGraphicFramePr>
          <p:cNvPr id="9" name="Content Placeholder 5"/>
          <p:cNvGraphicFramePr>
            <a:graphicFrameLocks/>
          </p:cNvGraphicFramePr>
          <p:nvPr/>
        </p:nvGraphicFramePr>
        <p:xfrm>
          <a:off x="2760344" y="1034336"/>
          <a:ext cx="2583816" cy="4157423"/>
        </p:xfrm>
        <a:graphic>
          <a:graphicData uri="http://schemas.openxmlformats.org/drawingml/2006/table">
            <a:tbl>
              <a:tblPr firstRow="1" bandRow="1">
                <a:tableStyleId>{073A0DAA-6AF3-43AB-8588-CEC1D06C72B9}</a:tableStyleId>
              </a:tblPr>
              <a:tblGrid>
                <a:gridCol w="1291908"/>
                <a:gridCol w="1291908"/>
              </a:tblGrid>
              <a:tr h="476808">
                <a:tc gridSpan="2">
                  <a:txBody>
                    <a:bodyPr/>
                    <a:lstStyle/>
                    <a:p>
                      <a:pPr algn="ctr"/>
                      <a:r>
                        <a:rPr lang="en-US" sz="2400" b="0" i="1" dirty="0" smtClean="0">
                          <a:solidFill>
                            <a:schemeClr val="tx1"/>
                          </a:solidFill>
                        </a:rPr>
                        <a:t>Domains</a:t>
                      </a:r>
                      <a:endParaRPr lang="en-US" b="0" i="1" dirty="0">
                        <a:solidFill>
                          <a:schemeClr val="tx1"/>
                        </a:solidFill>
                      </a:endParaRPr>
                    </a:p>
                  </a:txBody>
                  <a:tcPr>
                    <a:solidFill>
                      <a:schemeClr val="accent6"/>
                    </a:solidFill>
                  </a:tcPr>
                </a:tc>
                <a:tc hMerge="1">
                  <a:txBody>
                    <a:bodyPr/>
                    <a:lstStyle/>
                    <a:p>
                      <a:endParaRPr lang="en-US"/>
                    </a:p>
                  </a:txBody>
                  <a:tcPr/>
                </a:tc>
              </a:tr>
              <a:tr h="309344">
                <a:tc>
                  <a:txBody>
                    <a:bodyPr/>
                    <a:lstStyle/>
                    <a:p>
                      <a:pPr algn="ctr"/>
                      <a:endParaRPr lang="en-US" sz="1050" dirty="0">
                        <a:solidFill>
                          <a:schemeClr val="bg1"/>
                        </a:solidFill>
                      </a:endParaRPr>
                    </a:p>
                  </a:txBody>
                  <a:tcPr>
                    <a:solidFill>
                      <a:schemeClr val="bg1"/>
                    </a:solidFill>
                  </a:tcPr>
                </a:tc>
                <a:tc>
                  <a:txBody>
                    <a:bodyPr/>
                    <a:lstStyle/>
                    <a:p>
                      <a:pPr algn="ctr"/>
                      <a:endParaRPr lang="en-US" sz="1050" dirty="0">
                        <a:solidFill>
                          <a:schemeClr val="bg1"/>
                        </a:solidFill>
                      </a:endParaRPr>
                    </a:p>
                  </a:txBody>
                  <a:tcPr>
                    <a:solidFill>
                      <a:schemeClr val="bg1"/>
                    </a:solidFill>
                  </a:tcPr>
                </a:tc>
              </a:tr>
              <a:tr h="381446">
                <a:tc>
                  <a:txBody>
                    <a:bodyPr/>
                    <a:lstStyle/>
                    <a:p>
                      <a:pPr algn="ctr"/>
                      <a:r>
                        <a:rPr lang="en-US" i="1" dirty="0" smtClean="0">
                          <a:solidFill>
                            <a:schemeClr val="tx1"/>
                          </a:solidFill>
                        </a:rPr>
                        <a:t>name</a:t>
                      </a:r>
                      <a:endParaRPr lang="en-US" i="1" dirty="0">
                        <a:solidFill>
                          <a:schemeClr val="tx1"/>
                        </a:solidFill>
                      </a:endParaRPr>
                    </a:p>
                  </a:txBody>
                  <a:tcPr>
                    <a:solidFill>
                      <a:schemeClr val="accent6"/>
                    </a:solidFill>
                  </a:tcPr>
                </a:tc>
                <a:tc>
                  <a:txBody>
                    <a:bodyPr/>
                    <a:lstStyle/>
                    <a:p>
                      <a:pPr algn="ctr"/>
                      <a:r>
                        <a:rPr lang="en-US" i="1" dirty="0" smtClean="0">
                          <a:solidFill>
                            <a:schemeClr val="tx1"/>
                          </a:solidFill>
                        </a:rPr>
                        <a:t>tenant</a:t>
                      </a:r>
                      <a:endParaRPr lang="en-US" i="1" dirty="0">
                        <a:solidFill>
                          <a:schemeClr val="tx1"/>
                        </a:solidFill>
                      </a:endParaRPr>
                    </a:p>
                  </a:txBody>
                  <a:tcPr>
                    <a:solidFill>
                      <a:schemeClr val="accent6"/>
                    </a:solidFill>
                  </a:tcPr>
                </a:tc>
              </a:tr>
              <a:tr h="480675">
                <a:tc>
                  <a:txBody>
                    <a:bodyPr/>
                    <a:lstStyle/>
                    <a:p>
                      <a:pPr algn="ctr"/>
                      <a:r>
                        <a:rPr lang="en-US" sz="1600" dirty="0" smtClean="0">
                          <a:solidFill>
                            <a:schemeClr val="tx1"/>
                          </a:solidFill>
                        </a:rPr>
                        <a:t>HomeDepot</a:t>
                      </a:r>
                      <a:endParaRPr lang="en-US" sz="1600" dirty="0">
                        <a:solidFill>
                          <a:schemeClr val="tx1"/>
                        </a:solidFill>
                      </a:endParaRPr>
                    </a:p>
                  </a:txBody>
                  <a:tcPr anchor="ctr">
                    <a:solidFill>
                      <a:srgbClr val="FFC000"/>
                    </a:solidFill>
                  </a:tcPr>
                </a:tc>
                <a:tc>
                  <a:txBody>
                    <a:bodyPr/>
                    <a:lstStyle/>
                    <a:p>
                      <a:pPr algn="ctr"/>
                      <a:r>
                        <a:rPr lang="en-US" sz="1600" dirty="0" smtClean="0">
                          <a:solidFill>
                            <a:schemeClr val="tx1"/>
                          </a:solidFill>
                        </a:rPr>
                        <a:t>HomeDepot</a:t>
                      </a:r>
                      <a:endParaRPr lang="en-US" sz="1600" dirty="0">
                        <a:solidFill>
                          <a:schemeClr val="tx1"/>
                        </a:solidFill>
                      </a:endParaRPr>
                    </a:p>
                  </a:txBody>
                  <a:tcPr anchor="ctr">
                    <a:solidFill>
                      <a:srgbClr val="FFC000"/>
                    </a:solidFill>
                  </a:tcPr>
                </a:tc>
              </a:tr>
              <a:tr h="359816">
                <a:tc>
                  <a:txBody>
                    <a:bodyPr/>
                    <a:lstStyle/>
                    <a:p>
                      <a:pPr algn="ctr"/>
                      <a:endParaRPr lang="en-US" sz="1200" dirty="0">
                        <a:solidFill>
                          <a:schemeClr val="tx1"/>
                        </a:solidFill>
                      </a:endParaRPr>
                    </a:p>
                  </a:txBody>
                  <a:tcPr>
                    <a:solidFill>
                      <a:schemeClr val="bg1"/>
                    </a:solidFill>
                  </a:tcPr>
                </a:tc>
                <a:tc>
                  <a:txBody>
                    <a:bodyPr/>
                    <a:lstStyle/>
                    <a:p>
                      <a:pPr algn="ctr"/>
                      <a:endParaRPr lang="en-US" sz="1050" dirty="0">
                        <a:solidFill>
                          <a:schemeClr val="tx1"/>
                        </a:solidFill>
                      </a:endParaRPr>
                    </a:p>
                  </a:txBody>
                  <a:tcPr>
                    <a:solidFill>
                      <a:schemeClr val="bg1"/>
                    </a:solidFill>
                  </a:tcPr>
                </a:tc>
              </a:tr>
              <a:tr h="413233">
                <a:tc>
                  <a:txBody>
                    <a:bodyPr/>
                    <a:lstStyle/>
                    <a:p>
                      <a:pPr algn="ctr"/>
                      <a:r>
                        <a:rPr lang="en-US" sz="2000" i="1" dirty="0" smtClean="0">
                          <a:solidFill>
                            <a:schemeClr val="tx1"/>
                          </a:solidFill>
                        </a:rPr>
                        <a:t>name</a:t>
                      </a:r>
                      <a:endParaRPr lang="en-US" sz="2000" i="1" dirty="0">
                        <a:solidFill>
                          <a:schemeClr val="tx1"/>
                        </a:solidFill>
                      </a:endParaRPr>
                    </a:p>
                  </a:txBody>
                  <a:tcPr>
                    <a:solidFill>
                      <a:schemeClr val="accent6"/>
                    </a:solidFill>
                  </a:tcPr>
                </a:tc>
                <a:tc>
                  <a:txBody>
                    <a:bodyPr/>
                    <a:lstStyle/>
                    <a:p>
                      <a:pPr algn="ctr"/>
                      <a:r>
                        <a:rPr lang="en-US" sz="2000" i="1" dirty="0" smtClean="0">
                          <a:solidFill>
                            <a:schemeClr val="tx1"/>
                          </a:solidFill>
                        </a:rPr>
                        <a:t>tenant</a:t>
                      </a:r>
                      <a:endParaRPr lang="en-US" sz="2000" i="1" dirty="0">
                        <a:solidFill>
                          <a:schemeClr val="tx1"/>
                        </a:solidFill>
                      </a:endParaRPr>
                    </a:p>
                  </a:txBody>
                  <a:tcPr>
                    <a:solidFill>
                      <a:schemeClr val="accent6"/>
                    </a:solidFill>
                  </a:tcPr>
                </a:tc>
              </a:tr>
              <a:tr h="469395">
                <a:tc>
                  <a:txBody>
                    <a:bodyPr/>
                    <a:lstStyle/>
                    <a:p>
                      <a:pPr algn="ctr"/>
                      <a:r>
                        <a:rPr lang="en-US" sz="1600" dirty="0" smtClean="0">
                          <a:solidFill>
                            <a:schemeClr val="tx1"/>
                          </a:solidFill>
                        </a:rPr>
                        <a:t>Lowes</a:t>
                      </a:r>
                      <a:endParaRPr lang="en-US" sz="1600" dirty="0">
                        <a:solidFill>
                          <a:schemeClr val="tx1"/>
                        </a:solidFill>
                      </a:endParaRPr>
                    </a:p>
                  </a:txBody>
                  <a:tcPr anchor="ctr">
                    <a:solidFill>
                      <a:srgbClr val="92D050"/>
                    </a:solidFill>
                  </a:tcPr>
                </a:tc>
                <a:tc>
                  <a:txBody>
                    <a:bodyPr/>
                    <a:lstStyle/>
                    <a:p>
                      <a:pPr algn="ctr"/>
                      <a:r>
                        <a:rPr lang="en-US" sz="1600" dirty="0" smtClean="0">
                          <a:solidFill>
                            <a:schemeClr val="tx1"/>
                          </a:solidFill>
                        </a:rPr>
                        <a:t>Lowes</a:t>
                      </a:r>
                      <a:endParaRPr lang="en-US" sz="1600" dirty="0">
                        <a:solidFill>
                          <a:schemeClr val="tx1"/>
                        </a:solidFill>
                      </a:endParaRPr>
                    </a:p>
                  </a:txBody>
                  <a:tcPr anchor="ctr">
                    <a:solidFill>
                      <a:srgbClr val="92D050"/>
                    </a:solidFill>
                  </a:tcPr>
                </a:tc>
              </a:tr>
              <a:tr h="404691">
                <a:tc>
                  <a:txBody>
                    <a:bodyPr/>
                    <a:lstStyle/>
                    <a:p>
                      <a:pPr algn="ctr"/>
                      <a:endParaRPr lang="en-US" sz="1050" dirty="0">
                        <a:solidFill>
                          <a:schemeClr val="tx1"/>
                        </a:solidFill>
                      </a:endParaRPr>
                    </a:p>
                  </a:txBody>
                  <a:tcPr>
                    <a:solidFill>
                      <a:schemeClr val="bg1"/>
                    </a:solidFill>
                  </a:tcPr>
                </a:tc>
                <a:tc>
                  <a:txBody>
                    <a:bodyPr/>
                    <a:lstStyle/>
                    <a:p>
                      <a:pPr algn="ctr"/>
                      <a:endParaRPr lang="en-US" sz="1050" dirty="0">
                        <a:solidFill>
                          <a:schemeClr val="tx1"/>
                        </a:solidFill>
                      </a:endParaRPr>
                    </a:p>
                  </a:txBody>
                  <a:tcPr>
                    <a:solidFill>
                      <a:schemeClr val="bg1"/>
                    </a:solidFill>
                  </a:tcPr>
                </a:tc>
              </a:tr>
              <a:tr h="381446">
                <a:tc>
                  <a:txBody>
                    <a:bodyPr/>
                    <a:lstStyle/>
                    <a:p>
                      <a:pPr algn="ctr"/>
                      <a:r>
                        <a:rPr lang="en-US" i="1" dirty="0" smtClean="0">
                          <a:solidFill>
                            <a:schemeClr val="tx1"/>
                          </a:solidFill>
                        </a:rPr>
                        <a:t>name</a:t>
                      </a:r>
                      <a:endParaRPr lang="en-US" i="1" dirty="0">
                        <a:solidFill>
                          <a:schemeClr val="tx1"/>
                        </a:solidFill>
                      </a:endParaRPr>
                    </a:p>
                  </a:txBody>
                  <a:tcPr>
                    <a:solidFill>
                      <a:schemeClr val="accent6"/>
                    </a:solidFill>
                  </a:tcPr>
                </a:tc>
                <a:tc>
                  <a:txBody>
                    <a:bodyPr/>
                    <a:lstStyle/>
                    <a:p>
                      <a:pPr algn="ctr"/>
                      <a:r>
                        <a:rPr lang="en-US" sz="1800" i="1" dirty="0" smtClean="0">
                          <a:solidFill>
                            <a:schemeClr val="tx1"/>
                          </a:solidFill>
                        </a:rPr>
                        <a:t>tenant</a:t>
                      </a:r>
                      <a:endParaRPr lang="en-US" sz="1050" i="1" dirty="0">
                        <a:solidFill>
                          <a:schemeClr val="tx1"/>
                        </a:solidFill>
                      </a:endParaRPr>
                    </a:p>
                  </a:txBody>
                  <a:tcPr>
                    <a:solidFill>
                      <a:schemeClr val="accent6"/>
                    </a:solidFill>
                  </a:tcPr>
                </a:tc>
              </a:tr>
              <a:tr h="480569">
                <a:tc>
                  <a:txBody>
                    <a:bodyPr/>
                    <a:lstStyle/>
                    <a:p>
                      <a:pPr algn="ctr"/>
                      <a:r>
                        <a:rPr lang="en-US" sz="1600" dirty="0" smtClean="0">
                          <a:solidFill>
                            <a:schemeClr val="tx1"/>
                          </a:solidFill>
                        </a:rPr>
                        <a:t>blank</a:t>
                      </a:r>
                      <a:endParaRPr lang="en-US" sz="1600" dirty="0">
                        <a:solidFill>
                          <a:schemeClr val="tx1"/>
                        </a:solidFill>
                      </a:endParaRPr>
                    </a:p>
                  </a:txBody>
                  <a:tcPr anchor="ctr">
                    <a:solidFill>
                      <a:schemeClr val="accent4">
                        <a:lumMod val="20000"/>
                        <a:lumOff val="80000"/>
                      </a:schemeClr>
                    </a:solidFill>
                  </a:tcPr>
                </a:tc>
                <a:tc>
                  <a:txBody>
                    <a:bodyPr/>
                    <a:lstStyle/>
                    <a:p>
                      <a:pPr algn="ctr"/>
                      <a:r>
                        <a:rPr lang="en-US" sz="1600" dirty="0" smtClean="0">
                          <a:solidFill>
                            <a:schemeClr val="tx1"/>
                          </a:solidFill>
                        </a:rPr>
                        <a:t>Default</a:t>
                      </a:r>
                      <a:endParaRPr lang="en-US" sz="1000" dirty="0">
                        <a:solidFill>
                          <a:schemeClr val="tx1"/>
                        </a:solidFill>
                      </a:endParaRPr>
                    </a:p>
                  </a:txBody>
                  <a:tcPr anchor="ctr">
                    <a:solidFill>
                      <a:schemeClr val="accent4">
                        <a:lumMod val="20000"/>
                        <a:lumOff val="80000"/>
                      </a:schemeClr>
                    </a:solidFill>
                  </a:tcPr>
                </a:tc>
              </a:tr>
            </a:tbl>
          </a:graphicData>
        </a:graphic>
      </p:graphicFrame>
      <p:cxnSp>
        <p:nvCxnSpPr>
          <p:cNvPr id="12" name="Straight Arrow Connector 11"/>
          <p:cNvCxnSpPr/>
          <p:nvPr/>
        </p:nvCxnSpPr>
        <p:spPr bwMode="auto">
          <a:xfrm>
            <a:off x="2184400" y="2387600"/>
            <a:ext cx="599440" cy="1588"/>
          </a:xfrm>
          <a:prstGeom prst="straightConnector1">
            <a:avLst/>
          </a:prstGeom>
          <a:ln>
            <a:solidFill>
              <a:srgbClr val="7030A0">
                <a:alpha val="42000"/>
              </a:srgbClr>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6" name="Straight Arrow Connector 15"/>
          <p:cNvCxnSpPr/>
          <p:nvPr/>
        </p:nvCxnSpPr>
        <p:spPr bwMode="auto">
          <a:xfrm>
            <a:off x="2174240" y="3596640"/>
            <a:ext cx="599440" cy="1588"/>
          </a:xfrm>
          <a:prstGeom prst="straightConnector1">
            <a:avLst/>
          </a:prstGeom>
          <a:ln>
            <a:solidFill>
              <a:srgbClr val="7030A0">
                <a:alpha val="42000"/>
              </a:srgbClr>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7" name="Straight Arrow Connector 16"/>
          <p:cNvCxnSpPr/>
          <p:nvPr/>
        </p:nvCxnSpPr>
        <p:spPr bwMode="auto">
          <a:xfrm>
            <a:off x="2184400" y="5039360"/>
            <a:ext cx="599440" cy="1588"/>
          </a:xfrm>
          <a:prstGeom prst="straightConnector1">
            <a:avLst/>
          </a:prstGeom>
          <a:ln>
            <a:solidFill>
              <a:srgbClr val="7030A0">
                <a:alpha val="42000"/>
              </a:srgbClr>
            </a:solidFill>
            <a:headEnd type="none" w="med" len="med"/>
            <a:tailEnd type="arrow"/>
          </a:ln>
        </p:spPr>
        <p:style>
          <a:lnRef idx="3">
            <a:schemeClr val="accent1"/>
          </a:lnRef>
          <a:fillRef idx="0">
            <a:schemeClr val="accent1"/>
          </a:fillRef>
          <a:effectRef idx="2">
            <a:schemeClr val="accent1"/>
          </a:effectRef>
          <a:fontRef idx="minor">
            <a:schemeClr val="tx1"/>
          </a:fontRef>
        </p:style>
      </p:cxnSp>
      <p:graphicFrame>
        <p:nvGraphicFramePr>
          <p:cNvPr id="18" name="Content Placeholder 5"/>
          <p:cNvGraphicFramePr>
            <a:graphicFrameLocks/>
          </p:cNvGraphicFramePr>
          <p:nvPr/>
        </p:nvGraphicFramePr>
        <p:xfrm>
          <a:off x="6042023" y="1064817"/>
          <a:ext cx="2898776" cy="5324841"/>
        </p:xfrm>
        <a:graphic>
          <a:graphicData uri="http://schemas.openxmlformats.org/drawingml/2006/table">
            <a:tbl>
              <a:tblPr firstRow="1" bandRow="1">
                <a:tableStyleId>{073A0DAA-6AF3-43AB-8588-CEC1D06C72B9}</a:tableStyleId>
              </a:tblPr>
              <a:tblGrid>
                <a:gridCol w="541657"/>
                <a:gridCol w="2357119"/>
              </a:tblGrid>
              <a:tr h="428703">
                <a:tc gridSpan="2">
                  <a:txBody>
                    <a:bodyPr/>
                    <a:lstStyle/>
                    <a:p>
                      <a:pPr algn="ctr"/>
                      <a:r>
                        <a:rPr lang="en-US" sz="2400" b="0" i="1" dirty="0" smtClean="0">
                          <a:solidFill>
                            <a:schemeClr val="tx1"/>
                          </a:solidFill>
                        </a:rPr>
                        <a:t>Data</a:t>
                      </a:r>
                      <a:endParaRPr lang="en-US" b="0" i="1" dirty="0">
                        <a:solidFill>
                          <a:schemeClr val="tx1"/>
                        </a:solidFill>
                      </a:endParaRPr>
                    </a:p>
                  </a:txBody>
                  <a:tcPr>
                    <a:solidFill>
                      <a:schemeClr val="accent6"/>
                    </a:solidFill>
                  </a:tcPr>
                </a:tc>
                <a:tc hMerge="1">
                  <a:txBody>
                    <a:bodyPr/>
                    <a:lstStyle/>
                    <a:p>
                      <a:pPr algn="ctr"/>
                      <a:endParaRPr lang="en-US" b="0" i="1" dirty="0">
                        <a:solidFill>
                          <a:schemeClr val="tx1"/>
                        </a:solidFill>
                      </a:endParaRPr>
                    </a:p>
                  </a:txBody>
                  <a:tcPr>
                    <a:solidFill>
                      <a:schemeClr val="accent6"/>
                    </a:solidFill>
                  </a:tcPr>
                </a:tc>
              </a:tr>
              <a:tr h="234564">
                <a:tc>
                  <a:txBody>
                    <a:bodyPr/>
                    <a:lstStyle/>
                    <a:p>
                      <a:pPr algn="ctr"/>
                      <a:endParaRPr lang="en-US" sz="1050" dirty="0">
                        <a:solidFill>
                          <a:schemeClr val="tx1"/>
                        </a:solidFill>
                      </a:endParaRPr>
                    </a:p>
                  </a:txBody>
                  <a:tcPr>
                    <a:solidFill>
                      <a:schemeClr val="bg1"/>
                    </a:solidFill>
                  </a:tcPr>
                </a:tc>
                <a:tc>
                  <a:txBody>
                    <a:bodyPr/>
                    <a:lstStyle/>
                    <a:p>
                      <a:pPr algn="ctr"/>
                      <a:endParaRPr lang="en-US" sz="1050" dirty="0">
                        <a:solidFill>
                          <a:schemeClr val="tx1"/>
                        </a:solidFill>
                      </a:endParaRPr>
                    </a:p>
                  </a:txBody>
                  <a:tcPr>
                    <a:solidFill>
                      <a:schemeClr val="bg1"/>
                    </a:solidFill>
                  </a:tcPr>
                </a:tc>
              </a:tr>
              <a:tr h="1307566">
                <a:tc rowSpan="3">
                  <a:txBody>
                    <a:bodyPr/>
                    <a:lstStyle/>
                    <a:p>
                      <a:pPr algn="l"/>
                      <a:r>
                        <a:rPr lang="en-US" sz="2400" i="1" dirty="0" smtClean="0">
                          <a:solidFill>
                            <a:schemeClr val="tx1"/>
                          </a:solidFill>
                        </a:rPr>
                        <a:t>   </a:t>
                      </a:r>
                      <a:r>
                        <a:rPr lang="en-US" sz="2400" i="1" baseline="0" dirty="0" smtClean="0">
                          <a:solidFill>
                            <a:schemeClr val="tx1"/>
                          </a:solidFill>
                        </a:rPr>
                        <a:t> </a:t>
                      </a:r>
                      <a:r>
                        <a:rPr lang="en-US" sz="2400" i="1" dirty="0" smtClean="0">
                          <a:solidFill>
                            <a:schemeClr val="tx1"/>
                          </a:solidFill>
                        </a:rPr>
                        <a:t>Tenancy Layer</a:t>
                      </a:r>
                      <a:endParaRPr lang="en-US" sz="2400" i="1" dirty="0">
                        <a:solidFill>
                          <a:schemeClr val="tx1"/>
                        </a:solidFill>
                      </a:endParaRPr>
                    </a:p>
                  </a:txBody>
                  <a:tcPr vert="vert270">
                    <a:solidFill>
                      <a:schemeClr val="accent6"/>
                    </a:solidFill>
                  </a:tcPr>
                </a:tc>
                <a:tc>
                  <a:txBody>
                    <a:bodyPr/>
                    <a:lstStyle/>
                    <a:p>
                      <a:pPr algn="l"/>
                      <a:r>
                        <a:rPr lang="en-US" dirty="0" smtClean="0"/>
                        <a:t>HomeDepot</a:t>
                      </a:r>
                    </a:p>
                  </a:txBody>
                  <a:tcPr>
                    <a:solidFill>
                      <a:srgbClr val="FFC000"/>
                    </a:solidFill>
                  </a:tcPr>
                </a:tc>
              </a:tr>
              <a:tr h="1435293">
                <a:tc vMerge="1">
                  <a:txBody>
                    <a:bodyPr/>
                    <a:lstStyle/>
                    <a:p>
                      <a:pPr algn="ctr"/>
                      <a:endParaRPr lang="en-US" dirty="0"/>
                    </a:p>
                  </a:txBody>
                  <a:tcPr>
                    <a:solidFill>
                      <a:srgbClr val="92D050"/>
                    </a:solidFill>
                  </a:tcPr>
                </a:tc>
                <a:tc>
                  <a:txBody>
                    <a:bodyPr/>
                    <a:lstStyle/>
                    <a:p>
                      <a:pPr algn="l"/>
                      <a:r>
                        <a:rPr lang="en-US" dirty="0" smtClean="0"/>
                        <a:t>Lowes</a:t>
                      </a:r>
                      <a:endParaRPr lang="en-US" dirty="0"/>
                    </a:p>
                  </a:txBody>
                  <a:tcPr>
                    <a:solidFill>
                      <a:srgbClr val="92D050"/>
                    </a:solidFill>
                  </a:tcPr>
                </a:tc>
              </a:tr>
              <a:tr h="597072">
                <a:tc vMerge="1">
                  <a:txBody>
                    <a:bodyPr/>
                    <a:lstStyle/>
                    <a:p>
                      <a:pPr algn="ctr"/>
                      <a:endParaRPr lang="en-US" dirty="0"/>
                    </a:p>
                  </a:txBody>
                  <a:tcPr>
                    <a:solidFill>
                      <a:schemeClr val="bg1">
                        <a:lumMod val="85000"/>
                      </a:schemeClr>
                    </a:solidFill>
                  </a:tcPr>
                </a:tc>
                <a:tc>
                  <a:txBody>
                    <a:bodyPr/>
                    <a:lstStyle/>
                    <a:p>
                      <a:pPr algn="l"/>
                      <a:r>
                        <a:rPr lang="en-US" dirty="0" smtClean="0"/>
                        <a:t>Default</a:t>
                      </a:r>
                    </a:p>
                    <a:p>
                      <a:pPr algn="l"/>
                      <a:r>
                        <a:rPr lang="en-US" baseline="0" dirty="0" smtClean="0"/>
                        <a:t> </a:t>
                      </a:r>
                      <a:r>
                        <a:rPr lang="en-US" sz="1200" b="1" baseline="0" dirty="0" err="1" smtClean="0"/>
                        <a:t>deallocated</a:t>
                      </a:r>
                      <a:r>
                        <a:rPr lang="en-US" sz="1200" b="1" baseline="0" dirty="0" smtClean="0"/>
                        <a:t> or migrated data</a:t>
                      </a:r>
                      <a:endParaRPr lang="en-US" b="1" dirty="0"/>
                    </a:p>
                  </a:txBody>
                  <a:tcPr>
                    <a:solidFill>
                      <a:schemeClr val="accent4">
                        <a:lumMod val="20000"/>
                        <a:lumOff val="80000"/>
                      </a:schemeClr>
                    </a:solidFill>
                  </a:tcPr>
                </a:tc>
              </a:tr>
              <a:tr h="1233242">
                <a:tc gridSpan="2">
                  <a:txBody>
                    <a:bodyPr/>
                    <a:lstStyle/>
                    <a:p>
                      <a:pPr algn="l"/>
                      <a:r>
                        <a:rPr lang="en-US" sz="1800" i="0" dirty="0" smtClean="0">
                          <a:solidFill>
                            <a:schemeClr val="tx1"/>
                          </a:solidFill>
                        </a:rPr>
                        <a:t>Shared</a:t>
                      </a:r>
                      <a:endParaRPr lang="en-US" sz="2000" i="0" dirty="0">
                        <a:solidFill>
                          <a:schemeClr val="tx1"/>
                        </a:solidFill>
                      </a:endParaRPr>
                    </a:p>
                  </a:txBody>
                  <a:tcPr>
                    <a:solidFill>
                      <a:schemeClr val="accent2">
                        <a:lumMod val="20000"/>
                        <a:lumOff val="80000"/>
                      </a:schemeClr>
                    </a:solidFill>
                  </a:tcPr>
                </a:tc>
                <a:tc hMerge="1">
                  <a:txBody>
                    <a:bodyPr/>
                    <a:lstStyle/>
                    <a:p>
                      <a:pPr algn="ctr"/>
                      <a:endParaRPr lang="en-US" dirty="0"/>
                    </a:p>
                  </a:txBody>
                  <a:tcPr>
                    <a:solidFill>
                      <a:schemeClr val="bg1">
                        <a:lumMod val="85000"/>
                      </a:schemeClr>
                    </a:solidFill>
                  </a:tcPr>
                </a:tc>
              </a:tr>
            </a:tbl>
          </a:graphicData>
        </a:graphic>
      </p:graphicFrame>
      <p:grpSp>
        <p:nvGrpSpPr>
          <p:cNvPr id="2" name="Group 22"/>
          <p:cNvGrpSpPr/>
          <p:nvPr/>
        </p:nvGrpSpPr>
        <p:grpSpPr>
          <a:xfrm>
            <a:off x="6898640" y="2113280"/>
            <a:ext cx="2204720" cy="1020465"/>
            <a:chOff x="6939280" y="2509520"/>
            <a:chExt cx="2204720" cy="1020465"/>
          </a:xfrm>
        </p:grpSpPr>
        <p:sp>
          <p:nvSpPr>
            <p:cNvPr id="19" name="TextBox 18"/>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20" name="TextBox 19"/>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21" name="TextBox 20"/>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22" name="TextBox 21"/>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30" name="TextBox 29"/>
          <p:cNvSpPr txBox="1"/>
          <p:nvPr/>
        </p:nvSpPr>
        <p:spPr>
          <a:xfrm>
            <a:off x="6207760" y="5608320"/>
            <a:ext cx="5689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_file</a:t>
            </a:r>
          </a:p>
        </p:txBody>
      </p:sp>
      <p:sp>
        <p:nvSpPr>
          <p:cNvPr id="31" name="TextBox 30"/>
          <p:cNvSpPr txBox="1"/>
          <p:nvPr/>
        </p:nvSpPr>
        <p:spPr>
          <a:xfrm>
            <a:off x="6847840" y="5618480"/>
            <a:ext cx="67056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_field</a:t>
            </a:r>
          </a:p>
        </p:txBody>
      </p:sp>
      <p:sp>
        <p:nvSpPr>
          <p:cNvPr id="32" name="TextBox 31"/>
          <p:cNvSpPr txBox="1"/>
          <p:nvPr/>
        </p:nvSpPr>
        <p:spPr>
          <a:xfrm>
            <a:off x="7579360" y="5628640"/>
            <a:ext cx="7620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_tenant</a:t>
            </a:r>
          </a:p>
        </p:txBody>
      </p:sp>
      <p:sp>
        <p:nvSpPr>
          <p:cNvPr id="34" name="TextBox 33"/>
          <p:cNvSpPr txBox="1"/>
          <p:nvPr/>
        </p:nvSpPr>
        <p:spPr>
          <a:xfrm>
            <a:off x="6207760" y="5953760"/>
            <a:ext cx="60960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state</a:t>
            </a:r>
          </a:p>
        </p:txBody>
      </p:sp>
      <p:sp>
        <p:nvSpPr>
          <p:cNvPr id="35" name="TextBox 34"/>
          <p:cNvSpPr txBox="1"/>
          <p:nvPr/>
        </p:nvSpPr>
        <p:spPr>
          <a:xfrm>
            <a:off x="6746240" y="587248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sp>
        <p:nvSpPr>
          <p:cNvPr id="36" name="TextBox 35"/>
          <p:cNvSpPr txBox="1"/>
          <p:nvPr/>
        </p:nvSpPr>
        <p:spPr>
          <a:xfrm>
            <a:off x="8270240" y="554736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cxnSp>
        <p:nvCxnSpPr>
          <p:cNvPr id="40" name="Straight Arrow Connector 39"/>
          <p:cNvCxnSpPr/>
          <p:nvPr/>
        </p:nvCxnSpPr>
        <p:spPr bwMode="auto">
          <a:xfrm>
            <a:off x="5334000" y="2387600"/>
            <a:ext cx="1442720" cy="10160"/>
          </a:xfrm>
          <a:prstGeom prst="straightConnector1">
            <a:avLst/>
          </a:prstGeom>
          <a:ln>
            <a:solidFill>
              <a:srgbClr val="7030A0">
                <a:alpha val="42000"/>
              </a:srgbClr>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72" name="Straight Arrow Connector 71"/>
          <p:cNvCxnSpPr/>
          <p:nvPr/>
        </p:nvCxnSpPr>
        <p:spPr bwMode="auto">
          <a:xfrm>
            <a:off x="5334000" y="3586480"/>
            <a:ext cx="1432560" cy="1588"/>
          </a:xfrm>
          <a:prstGeom prst="straightConnector1">
            <a:avLst/>
          </a:prstGeom>
          <a:ln>
            <a:solidFill>
              <a:srgbClr val="7030A0">
                <a:alpha val="42000"/>
              </a:srgbClr>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73" name="Straight Arrow Connector 72"/>
          <p:cNvCxnSpPr/>
          <p:nvPr/>
        </p:nvCxnSpPr>
        <p:spPr bwMode="auto">
          <a:xfrm>
            <a:off x="5313680" y="4886960"/>
            <a:ext cx="1452880" cy="1588"/>
          </a:xfrm>
          <a:prstGeom prst="straightConnector1">
            <a:avLst/>
          </a:prstGeom>
          <a:ln>
            <a:solidFill>
              <a:srgbClr val="7030A0">
                <a:alpha val="42000"/>
              </a:srgbClr>
            </a:solidFill>
            <a:headEnd type="none" w="med" len="med"/>
            <a:tailEnd type="arrow"/>
          </a:ln>
        </p:spPr>
        <p:style>
          <a:lnRef idx="3">
            <a:schemeClr val="accent1"/>
          </a:lnRef>
          <a:fillRef idx="0">
            <a:schemeClr val="accent1"/>
          </a:fillRef>
          <a:effectRef idx="2">
            <a:schemeClr val="accent1"/>
          </a:effectRef>
          <a:fontRef idx="minor">
            <a:schemeClr val="tx1"/>
          </a:fontRef>
        </p:style>
      </p:cxnSp>
      <p:grpSp>
        <p:nvGrpSpPr>
          <p:cNvPr id="3" name="Group 86"/>
          <p:cNvGrpSpPr/>
          <p:nvPr/>
        </p:nvGrpSpPr>
        <p:grpSpPr>
          <a:xfrm>
            <a:off x="6929120" y="3423920"/>
            <a:ext cx="2204720" cy="1020465"/>
            <a:chOff x="6939280" y="2509520"/>
            <a:chExt cx="2204720" cy="1020465"/>
          </a:xfrm>
        </p:grpSpPr>
        <p:sp>
          <p:nvSpPr>
            <p:cNvPr id="88" name="TextBox 87"/>
            <p:cNvSpPr txBox="1"/>
            <p:nvPr/>
          </p:nvSpPr>
          <p:spPr>
            <a:xfrm>
              <a:off x="6939280" y="2509520"/>
              <a:ext cx="104648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Customers</a:t>
              </a:r>
            </a:p>
          </p:txBody>
        </p:sp>
        <p:sp>
          <p:nvSpPr>
            <p:cNvPr id="89" name="TextBox 88"/>
            <p:cNvSpPr txBox="1"/>
            <p:nvPr/>
          </p:nvSpPr>
          <p:spPr>
            <a:xfrm>
              <a:off x="7487920" y="2834640"/>
              <a:ext cx="73152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Orders</a:t>
              </a:r>
            </a:p>
          </p:txBody>
        </p:sp>
        <p:sp>
          <p:nvSpPr>
            <p:cNvPr id="90" name="TextBox 89"/>
            <p:cNvSpPr txBox="1"/>
            <p:nvPr/>
          </p:nvSpPr>
          <p:spPr>
            <a:xfrm>
              <a:off x="8006080" y="3159760"/>
              <a:ext cx="599440" cy="276999"/>
            </a:xfrm>
            <a:prstGeom prst="rect">
              <a:avLst/>
            </a:prstGeom>
            <a:noFill/>
            <a:ln>
              <a:solidFill>
                <a:schemeClr val="tx1"/>
              </a:solidFill>
            </a:ln>
          </p:spPr>
          <p:txBody>
            <a:bodyPr wrap="square" rtlCol="0">
              <a:spAutoFit/>
            </a:bodyPr>
            <a:lstStyle/>
            <a:p>
              <a:pPr algn="l"/>
              <a:r>
                <a:rPr lang="en-US" sz="1200" b="1" i="0" dirty="0" smtClean="0">
                  <a:solidFill>
                    <a:srgbClr val="000000"/>
                  </a:solidFill>
                </a:rPr>
                <a:t>Items</a:t>
              </a:r>
            </a:p>
          </p:txBody>
        </p:sp>
        <p:sp>
          <p:nvSpPr>
            <p:cNvPr id="91" name="TextBox 90"/>
            <p:cNvSpPr txBox="1"/>
            <p:nvPr/>
          </p:nvSpPr>
          <p:spPr>
            <a:xfrm>
              <a:off x="8564880" y="3068320"/>
              <a:ext cx="579120" cy="461665"/>
            </a:xfrm>
            <a:prstGeom prst="rect">
              <a:avLst/>
            </a:prstGeom>
            <a:noFill/>
            <a:ln>
              <a:noFill/>
            </a:ln>
          </p:spPr>
          <p:txBody>
            <a:bodyPr wrap="square" rtlCol="0">
              <a:spAutoFit/>
            </a:bodyPr>
            <a:lstStyle/>
            <a:p>
              <a:pPr algn="l"/>
              <a:r>
                <a:rPr lang="en-US" b="1" i="0" dirty="0" smtClean="0">
                  <a:solidFill>
                    <a:srgbClr val="000000"/>
                  </a:solidFill>
                </a:rPr>
                <a:t>…</a:t>
              </a:r>
            </a:p>
          </p:txBody>
        </p:sp>
      </p:grpSp>
      <p:sp>
        <p:nvSpPr>
          <p:cNvPr id="29" name="Title 28"/>
          <p:cNvSpPr>
            <a:spLocks noGrp="1"/>
          </p:cNvSpPr>
          <p:nvPr>
            <p:ph type="title"/>
          </p:nvPr>
        </p:nvSpPr>
        <p:spPr>
          <a:xfrm>
            <a:off x="301625" y="91346"/>
            <a:ext cx="7331075" cy="424732"/>
          </a:xfrm>
        </p:spPr>
        <p:txBody>
          <a:bodyPr/>
          <a:lstStyle/>
          <a:p>
            <a:r>
              <a:rPr lang="en-US" dirty="0" smtClean="0"/>
              <a:t>Users Are Granted Access to Tenants by Domains</a:t>
            </a:r>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ppt_x</p:attrName>
                                        </p:attrNameLst>
                                      </p:cBhvr>
                                      <p:tavLst>
                                        <p:tav tm="0">
                                          <p:val>
                                            <p:strVal val="#ppt_x-#ppt_w/2"/>
                                          </p:val>
                                        </p:tav>
                                        <p:tav tm="100000">
                                          <p:val>
                                            <p:strVal val="#ppt_x"/>
                                          </p:val>
                                        </p:tav>
                                      </p:tavLst>
                                    </p:anim>
                                    <p:anim calcmode="lin" valueType="num">
                                      <p:cBhvr>
                                        <p:cTn id="8" dur="1000" fill="hold"/>
                                        <p:tgtEl>
                                          <p:spTgt spid="12"/>
                                        </p:tgtEl>
                                        <p:attrNameLst>
                                          <p:attrName>ppt_y</p:attrName>
                                        </p:attrNameLst>
                                      </p:cBhvr>
                                      <p:tavLst>
                                        <p:tav tm="0">
                                          <p:val>
                                            <p:strVal val="#ppt_y"/>
                                          </p:val>
                                        </p:tav>
                                        <p:tav tm="100000">
                                          <p:val>
                                            <p:strVal val="#ppt_y"/>
                                          </p:val>
                                        </p:tav>
                                      </p:tavLst>
                                    </p:anim>
                                    <p:anim calcmode="lin" valueType="num">
                                      <p:cBhvr>
                                        <p:cTn id="9" dur="1000" fill="hold"/>
                                        <p:tgtEl>
                                          <p:spTgt spid="12"/>
                                        </p:tgtEl>
                                        <p:attrNameLst>
                                          <p:attrName>ppt_w</p:attrName>
                                        </p:attrNameLst>
                                      </p:cBhvr>
                                      <p:tavLst>
                                        <p:tav tm="0">
                                          <p:val>
                                            <p:fltVal val="0"/>
                                          </p:val>
                                        </p:tav>
                                        <p:tav tm="100000">
                                          <p:val>
                                            <p:strVal val="#ppt_w"/>
                                          </p:val>
                                        </p:tav>
                                      </p:tavLst>
                                    </p:anim>
                                    <p:anim calcmode="lin" valueType="num">
                                      <p:cBhvr>
                                        <p:cTn id="10" dur="1000" fill="hold"/>
                                        <p:tgtEl>
                                          <p:spTgt spid="12"/>
                                        </p:tgtEl>
                                        <p:attrNameLst>
                                          <p:attrName>ppt_h</p:attrName>
                                        </p:attrNameLst>
                                      </p:cBhvr>
                                      <p:tavLst>
                                        <p:tav tm="0">
                                          <p:val>
                                            <p:strVal val="#ppt_h"/>
                                          </p:val>
                                        </p:tav>
                                        <p:tav tm="100000">
                                          <p:val>
                                            <p:strVal val="#ppt_h"/>
                                          </p:val>
                                        </p:tav>
                                      </p:tavLst>
                                    </p:anim>
                                  </p:childTnLst>
                                </p:cTn>
                              </p:par>
                              <p:par>
                                <p:cTn id="11" presetID="17" presetClass="entr" presetSubtype="8"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ppt_x</p:attrName>
                                        </p:attrNameLst>
                                      </p:cBhvr>
                                      <p:tavLst>
                                        <p:tav tm="0">
                                          <p:val>
                                            <p:strVal val="#ppt_x-#ppt_w/2"/>
                                          </p:val>
                                        </p:tav>
                                        <p:tav tm="100000">
                                          <p:val>
                                            <p:strVal val="#ppt_x"/>
                                          </p:val>
                                        </p:tav>
                                      </p:tavLst>
                                    </p:anim>
                                    <p:anim calcmode="lin" valueType="num">
                                      <p:cBhvr>
                                        <p:cTn id="14" dur="1000" fill="hold"/>
                                        <p:tgtEl>
                                          <p:spTgt spid="16"/>
                                        </p:tgtEl>
                                        <p:attrNameLst>
                                          <p:attrName>ppt_y</p:attrName>
                                        </p:attrNameLst>
                                      </p:cBhvr>
                                      <p:tavLst>
                                        <p:tav tm="0">
                                          <p:val>
                                            <p:strVal val="#ppt_y"/>
                                          </p:val>
                                        </p:tav>
                                        <p:tav tm="100000">
                                          <p:val>
                                            <p:strVal val="#ppt_y"/>
                                          </p:val>
                                        </p:tav>
                                      </p:tavLst>
                                    </p:anim>
                                    <p:anim calcmode="lin" valueType="num">
                                      <p:cBhvr>
                                        <p:cTn id="15" dur="1000" fill="hold"/>
                                        <p:tgtEl>
                                          <p:spTgt spid="16"/>
                                        </p:tgtEl>
                                        <p:attrNameLst>
                                          <p:attrName>ppt_w</p:attrName>
                                        </p:attrNameLst>
                                      </p:cBhvr>
                                      <p:tavLst>
                                        <p:tav tm="0">
                                          <p:val>
                                            <p:fltVal val="0"/>
                                          </p:val>
                                        </p:tav>
                                        <p:tav tm="100000">
                                          <p:val>
                                            <p:strVal val="#ppt_w"/>
                                          </p:val>
                                        </p:tav>
                                      </p:tavLst>
                                    </p:anim>
                                    <p:anim calcmode="lin" valueType="num">
                                      <p:cBhvr>
                                        <p:cTn id="16" dur="1000" fill="hold"/>
                                        <p:tgtEl>
                                          <p:spTgt spid="16"/>
                                        </p:tgtEl>
                                        <p:attrNameLst>
                                          <p:attrName>ppt_h</p:attrName>
                                        </p:attrNameLst>
                                      </p:cBhvr>
                                      <p:tavLst>
                                        <p:tav tm="0">
                                          <p:val>
                                            <p:strVal val="#ppt_h"/>
                                          </p:val>
                                        </p:tav>
                                        <p:tav tm="100000">
                                          <p:val>
                                            <p:strVal val="#ppt_h"/>
                                          </p:val>
                                        </p:tav>
                                      </p:tavLst>
                                    </p:anim>
                                  </p:childTnLst>
                                </p:cTn>
                              </p:par>
                              <p:par>
                                <p:cTn id="17" presetID="17" presetClass="entr" presetSubtype="8"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ppt_x</p:attrName>
                                        </p:attrNameLst>
                                      </p:cBhvr>
                                      <p:tavLst>
                                        <p:tav tm="0">
                                          <p:val>
                                            <p:strVal val="#ppt_x-#ppt_w/2"/>
                                          </p:val>
                                        </p:tav>
                                        <p:tav tm="100000">
                                          <p:val>
                                            <p:strVal val="#ppt_x"/>
                                          </p:val>
                                        </p:tav>
                                      </p:tavLst>
                                    </p:anim>
                                    <p:anim calcmode="lin" valueType="num">
                                      <p:cBhvr>
                                        <p:cTn id="20" dur="1000" fill="hold"/>
                                        <p:tgtEl>
                                          <p:spTgt spid="17"/>
                                        </p:tgtEl>
                                        <p:attrNameLst>
                                          <p:attrName>ppt_y</p:attrName>
                                        </p:attrNameLst>
                                      </p:cBhvr>
                                      <p:tavLst>
                                        <p:tav tm="0">
                                          <p:val>
                                            <p:strVal val="#ppt_y"/>
                                          </p:val>
                                        </p:tav>
                                        <p:tav tm="100000">
                                          <p:val>
                                            <p:strVal val="#ppt_y"/>
                                          </p:val>
                                        </p:tav>
                                      </p:tavLst>
                                    </p:anim>
                                    <p:anim calcmode="lin" valueType="num">
                                      <p:cBhvr>
                                        <p:cTn id="21" dur="1000" fill="hold"/>
                                        <p:tgtEl>
                                          <p:spTgt spid="17"/>
                                        </p:tgtEl>
                                        <p:attrNameLst>
                                          <p:attrName>ppt_w</p:attrName>
                                        </p:attrNameLst>
                                      </p:cBhvr>
                                      <p:tavLst>
                                        <p:tav tm="0">
                                          <p:val>
                                            <p:fltVal val="0"/>
                                          </p:val>
                                        </p:tav>
                                        <p:tav tm="100000">
                                          <p:val>
                                            <p:strVal val="#ppt_w"/>
                                          </p:val>
                                        </p:tav>
                                      </p:tavLst>
                                    </p:anim>
                                    <p:anim calcmode="lin" valueType="num">
                                      <p:cBhvr>
                                        <p:cTn id="22" dur="1000" fill="hold"/>
                                        <p:tgtEl>
                                          <p:spTgt spid="17"/>
                                        </p:tgtEl>
                                        <p:attrNameLst>
                                          <p:attrName>ppt_h</p:attrName>
                                        </p:attrNameLst>
                                      </p:cBhvr>
                                      <p:tavLst>
                                        <p:tav tm="0">
                                          <p:val>
                                            <p:strVal val="#ppt_h"/>
                                          </p:val>
                                        </p:tav>
                                        <p:tav tm="100000">
                                          <p:val>
                                            <p:strVal val="#ppt_h"/>
                                          </p:val>
                                        </p:tav>
                                      </p:tavLst>
                                    </p:anim>
                                  </p:childTnLst>
                                </p:cTn>
                              </p:par>
                              <p:par>
                                <p:cTn id="23" presetID="17" presetClass="entr" presetSubtype="8"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1000" fill="hold"/>
                                        <p:tgtEl>
                                          <p:spTgt spid="40"/>
                                        </p:tgtEl>
                                        <p:attrNameLst>
                                          <p:attrName>ppt_x</p:attrName>
                                        </p:attrNameLst>
                                      </p:cBhvr>
                                      <p:tavLst>
                                        <p:tav tm="0">
                                          <p:val>
                                            <p:strVal val="#ppt_x-#ppt_w/2"/>
                                          </p:val>
                                        </p:tav>
                                        <p:tav tm="100000">
                                          <p:val>
                                            <p:strVal val="#ppt_x"/>
                                          </p:val>
                                        </p:tav>
                                      </p:tavLst>
                                    </p:anim>
                                    <p:anim calcmode="lin" valueType="num">
                                      <p:cBhvr>
                                        <p:cTn id="26" dur="1000" fill="hold"/>
                                        <p:tgtEl>
                                          <p:spTgt spid="40"/>
                                        </p:tgtEl>
                                        <p:attrNameLst>
                                          <p:attrName>ppt_y</p:attrName>
                                        </p:attrNameLst>
                                      </p:cBhvr>
                                      <p:tavLst>
                                        <p:tav tm="0">
                                          <p:val>
                                            <p:strVal val="#ppt_y"/>
                                          </p:val>
                                        </p:tav>
                                        <p:tav tm="100000">
                                          <p:val>
                                            <p:strVal val="#ppt_y"/>
                                          </p:val>
                                        </p:tav>
                                      </p:tavLst>
                                    </p:anim>
                                    <p:anim calcmode="lin" valueType="num">
                                      <p:cBhvr>
                                        <p:cTn id="27" dur="1000" fill="hold"/>
                                        <p:tgtEl>
                                          <p:spTgt spid="40"/>
                                        </p:tgtEl>
                                        <p:attrNameLst>
                                          <p:attrName>ppt_w</p:attrName>
                                        </p:attrNameLst>
                                      </p:cBhvr>
                                      <p:tavLst>
                                        <p:tav tm="0">
                                          <p:val>
                                            <p:fltVal val="0"/>
                                          </p:val>
                                        </p:tav>
                                        <p:tav tm="100000">
                                          <p:val>
                                            <p:strVal val="#ppt_w"/>
                                          </p:val>
                                        </p:tav>
                                      </p:tavLst>
                                    </p:anim>
                                    <p:anim calcmode="lin" valueType="num">
                                      <p:cBhvr>
                                        <p:cTn id="28" dur="1000" fill="hold"/>
                                        <p:tgtEl>
                                          <p:spTgt spid="40"/>
                                        </p:tgtEl>
                                        <p:attrNameLst>
                                          <p:attrName>ppt_h</p:attrName>
                                        </p:attrNameLst>
                                      </p:cBhvr>
                                      <p:tavLst>
                                        <p:tav tm="0">
                                          <p:val>
                                            <p:strVal val="#ppt_h"/>
                                          </p:val>
                                        </p:tav>
                                        <p:tav tm="100000">
                                          <p:val>
                                            <p:strVal val="#ppt_h"/>
                                          </p:val>
                                        </p:tav>
                                      </p:tavLst>
                                    </p:anim>
                                  </p:childTnLst>
                                </p:cTn>
                              </p:par>
                              <p:par>
                                <p:cTn id="29" presetID="17" presetClass="entr" presetSubtype="8" fill="hold" nodeType="withEffect">
                                  <p:stCondLst>
                                    <p:cond delay="0"/>
                                  </p:stCondLst>
                                  <p:childTnLst>
                                    <p:set>
                                      <p:cBhvr>
                                        <p:cTn id="30" dur="1" fill="hold">
                                          <p:stCondLst>
                                            <p:cond delay="0"/>
                                          </p:stCondLst>
                                        </p:cTn>
                                        <p:tgtEl>
                                          <p:spTgt spid="72"/>
                                        </p:tgtEl>
                                        <p:attrNameLst>
                                          <p:attrName>style.visibility</p:attrName>
                                        </p:attrNameLst>
                                      </p:cBhvr>
                                      <p:to>
                                        <p:strVal val="visible"/>
                                      </p:to>
                                    </p:set>
                                    <p:anim calcmode="lin" valueType="num">
                                      <p:cBhvr>
                                        <p:cTn id="31" dur="1000" fill="hold"/>
                                        <p:tgtEl>
                                          <p:spTgt spid="72"/>
                                        </p:tgtEl>
                                        <p:attrNameLst>
                                          <p:attrName>ppt_x</p:attrName>
                                        </p:attrNameLst>
                                      </p:cBhvr>
                                      <p:tavLst>
                                        <p:tav tm="0">
                                          <p:val>
                                            <p:strVal val="#ppt_x-#ppt_w/2"/>
                                          </p:val>
                                        </p:tav>
                                        <p:tav tm="100000">
                                          <p:val>
                                            <p:strVal val="#ppt_x"/>
                                          </p:val>
                                        </p:tav>
                                      </p:tavLst>
                                    </p:anim>
                                    <p:anim calcmode="lin" valueType="num">
                                      <p:cBhvr>
                                        <p:cTn id="32" dur="1000" fill="hold"/>
                                        <p:tgtEl>
                                          <p:spTgt spid="72"/>
                                        </p:tgtEl>
                                        <p:attrNameLst>
                                          <p:attrName>ppt_y</p:attrName>
                                        </p:attrNameLst>
                                      </p:cBhvr>
                                      <p:tavLst>
                                        <p:tav tm="0">
                                          <p:val>
                                            <p:strVal val="#ppt_y"/>
                                          </p:val>
                                        </p:tav>
                                        <p:tav tm="100000">
                                          <p:val>
                                            <p:strVal val="#ppt_y"/>
                                          </p:val>
                                        </p:tav>
                                      </p:tavLst>
                                    </p:anim>
                                    <p:anim calcmode="lin" valueType="num">
                                      <p:cBhvr>
                                        <p:cTn id="33" dur="1000" fill="hold"/>
                                        <p:tgtEl>
                                          <p:spTgt spid="72"/>
                                        </p:tgtEl>
                                        <p:attrNameLst>
                                          <p:attrName>ppt_w</p:attrName>
                                        </p:attrNameLst>
                                      </p:cBhvr>
                                      <p:tavLst>
                                        <p:tav tm="0">
                                          <p:val>
                                            <p:fltVal val="0"/>
                                          </p:val>
                                        </p:tav>
                                        <p:tav tm="100000">
                                          <p:val>
                                            <p:strVal val="#ppt_w"/>
                                          </p:val>
                                        </p:tav>
                                      </p:tavLst>
                                    </p:anim>
                                    <p:anim calcmode="lin" valueType="num">
                                      <p:cBhvr>
                                        <p:cTn id="34" dur="1000" fill="hold"/>
                                        <p:tgtEl>
                                          <p:spTgt spid="72"/>
                                        </p:tgtEl>
                                        <p:attrNameLst>
                                          <p:attrName>ppt_h</p:attrName>
                                        </p:attrNameLst>
                                      </p:cBhvr>
                                      <p:tavLst>
                                        <p:tav tm="0">
                                          <p:val>
                                            <p:strVal val="#ppt_h"/>
                                          </p:val>
                                        </p:tav>
                                        <p:tav tm="100000">
                                          <p:val>
                                            <p:strVal val="#ppt_h"/>
                                          </p:val>
                                        </p:tav>
                                      </p:tavLst>
                                    </p:anim>
                                  </p:childTnLst>
                                </p:cTn>
                              </p:par>
                              <p:par>
                                <p:cTn id="35" presetID="17" presetClass="entr" presetSubtype="8" fill="hold" nodeType="withEffect">
                                  <p:stCondLst>
                                    <p:cond delay="0"/>
                                  </p:stCondLst>
                                  <p:childTnLst>
                                    <p:set>
                                      <p:cBhvr>
                                        <p:cTn id="36" dur="1" fill="hold">
                                          <p:stCondLst>
                                            <p:cond delay="0"/>
                                          </p:stCondLst>
                                        </p:cTn>
                                        <p:tgtEl>
                                          <p:spTgt spid="73"/>
                                        </p:tgtEl>
                                        <p:attrNameLst>
                                          <p:attrName>style.visibility</p:attrName>
                                        </p:attrNameLst>
                                      </p:cBhvr>
                                      <p:to>
                                        <p:strVal val="visible"/>
                                      </p:to>
                                    </p:set>
                                    <p:anim calcmode="lin" valueType="num">
                                      <p:cBhvr>
                                        <p:cTn id="37" dur="1000" fill="hold"/>
                                        <p:tgtEl>
                                          <p:spTgt spid="73"/>
                                        </p:tgtEl>
                                        <p:attrNameLst>
                                          <p:attrName>ppt_x</p:attrName>
                                        </p:attrNameLst>
                                      </p:cBhvr>
                                      <p:tavLst>
                                        <p:tav tm="0">
                                          <p:val>
                                            <p:strVal val="#ppt_x-#ppt_w/2"/>
                                          </p:val>
                                        </p:tav>
                                        <p:tav tm="100000">
                                          <p:val>
                                            <p:strVal val="#ppt_x"/>
                                          </p:val>
                                        </p:tav>
                                      </p:tavLst>
                                    </p:anim>
                                    <p:anim calcmode="lin" valueType="num">
                                      <p:cBhvr>
                                        <p:cTn id="38" dur="1000" fill="hold"/>
                                        <p:tgtEl>
                                          <p:spTgt spid="73"/>
                                        </p:tgtEl>
                                        <p:attrNameLst>
                                          <p:attrName>ppt_y</p:attrName>
                                        </p:attrNameLst>
                                      </p:cBhvr>
                                      <p:tavLst>
                                        <p:tav tm="0">
                                          <p:val>
                                            <p:strVal val="#ppt_y"/>
                                          </p:val>
                                        </p:tav>
                                        <p:tav tm="100000">
                                          <p:val>
                                            <p:strVal val="#ppt_y"/>
                                          </p:val>
                                        </p:tav>
                                      </p:tavLst>
                                    </p:anim>
                                    <p:anim calcmode="lin" valueType="num">
                                      <p:cBhvr>
                                        <p:cTn id="39" dur="1000" fill="hold"/>
                                        <p:tgtEl>
                                          <p:spTgt spid="73"/>
                                        </p:tgtEl>
                                        <p:attrNameLst>
                                          <p:attrName>ppt_w</p:attrName>
                                        </p:attrNameLst>
                                      </p:cBhvr>
                                      <p:tavLst>
                                        <p:tav tm="0">
                                          <p:val>
                                            <p:fltVal val="0"/>
                                          </p:val>
                                        </p:tav>
                                        <p:tav tm="100000">
                                          <p:val>
                                            <p:strVal val="#ppt_w"/>
                                          </p:val>
                                        </p:tav>
                                      </p:tavLst>
                                    </p:anim>
                                    <p:anim calcmode="lin" valueType="num">
                                      <p:cBhvr>
                                        <p:cTn id="40" dur="1000" fill="hold"/>
                                        <p:tgtEl>
                                          <p:spTgt spid="7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r>
              <a:rPr lang="en-US" dirty="0" smtClean="0"/>
              <a:t>If you:</a:t>
            </a:r>
          </a:p>
          <a:p>
            <a:pPr lvl="1"/>
            <a:r>
              <a:rPr lang="en-US" dirty="0" smtClean="0"/>
              <a:t>Register your database users with a given tenancy, and </a:t>
            </a:r>
          </a:p>
          <a:p>
            <a:pPr lvl="1"/>
            <a:r>
              <a:rPr lang="en-US" dirty="0" smtClean="0"/>
              <a:t>You wish to impose that same tenancy from the client, consistently every time they log in</a:t>
            </a:r>
          </a:p>
          <a:p>
            <a:r>
              <a:rPr lang="en-US" dirty="0" smtClean="0"/>
              <a:t>You need to:</a:t>
            </a:r>
          </a:p>
          <a:p>
            <a:pPr lvl="1"/>
            <a:r>
              <a:rPr lang="en-US" dirty="0" smtClean="0"/>
              <a:t>Include the domain name with your user information.</a:t>
            </a:r>
          </a:p>
          <a:p>
            <a:pPr lvl="2"/>
            <a:r>
              <a:rPr lang="en-US" dirty="0" smtClean="0"/>
              <a:t>For example, have a column in your user account type table, for the domain name as well as the </a:t>
            </a:r>
            <a:r>
              <a:rPr lang="en-US" dirty="0" err="1" smtClean="0"/>
              <a:t>userid</a:t>
            </a:r>
            <a:r>
              <a:rPr lang="en-US" dirty="0" smtClean="0"/>
              <a:t> and password</a:t>
            </a:r>
          </a:p>
          <a:p>
            <a:pPr lvl="2"/>
            <a:r>
              <a:rPr lang="en-US" dirty="0" smtClean="0"/>
              <a:t>Version 11 databases have a </a:t>
            </a:r>
            <a:r>
              <a:rPr lang="en-US" b="1" dirty="0" smtClean="0">
                <a:latin typeface="Courier New" pitchFamily="49" charset="0"/>
              </a:rPr>
              <a:t>_domain-name </a:t>
            </a:r>
            <a:r>
              <a:rPr lang="en-US" dirty="0" smtClean="0"/>
              <a:t>column in the </a:t>
            </a:r>
            <a:r>
              <a:rPr lang="en-US" b="1" dirty="0" smtClean="0">
                <a:latin typeface="Courier New" pitchFamily="49" charset="0"/>
              </a:rPr>
              <a:t>_user </a:t>
            </a:r>
            <a:r>
              <a:rPr lang="en-US" dirty="0" smtClean="0"/>
              <a:t>table if you happen to use _</a:t>
            </a:r>
            <a:r>
              <a:rPr lang="en-US" b="1" dirty="0" smtClean="0">
                <a:latin typeface="Courier New" pitchFamily="49" charset="0"/>
              </a:rPr>
              <a:t>user</a:t>
            </a:r>
            <a:r>
              <a:rPr lang="en-US" dirty="0" smtClean="0"/>
              <a:t> records</a:t>
            </a:r>
          </a:p>
          <a:p>
            <a:pPr lvl="1"/>
            <a:r>
              <a:rPr lang="en-US" dirty="0" smtClean="0"/>
              <a:t>The DBA is responsible for propagating the domain name to the user account area when a user account is created</a:t>
            </a:r>
          </a:p>
          <a:p>
            <a:r>
              <a:rPr lang="en-US" dirty="0" smtClean="0"/>
              <a:t>In any case:</a:t>
            </a:r>
          </a:p>
          <a:p>
            <a:pPr lvl="1"/>
            <a:r>
              <a:rPr lang="en-US" dirty="0" smtClean="0"/>
              <a:t>A user does not get to look at any regular tenant data without authenticating to some domain</a:t>
            </a:r>
          </a:p>
          <a:p>
            <a:endParaRPr lang="en-US" dirty="0"/>
          </a:p>
        </p:txBody>
      </p:sp>
      <p:sp>
        <p:nvSpPr>
          <p:cNvPr id="8" name="Title 7"/>
          <p:cNvSpPr>
            <a:spLocks noGrp="1"/>
          </p:cNvSpPr>
          <p:nvPr>
            <p:ph type="title"/>
          </p:nvPr>
        </p:nvSpPr>
        <p:spPr/>
        <p:txBody>
          <a:bodyPr/>
          <a:lstStyle/>
          <a:p>
            <a:r>
              <a:rPr lang="en-US" dirty="0" smtClean="0"/>
              <a:t>Adapting client-side user authentication to include tenancy</a:t>
            </a:r>
            <a:endParaRPr lang="en-US" dirty="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Authentication as a user with tenancy </a:t>
            </a:r>
          </a:p>
          <a:p>
            <a:pPr lvl="1"/>
            <a:r>
              <a:rPr lang="en-US" dirty="0" smtClean="0"/>
              <a:t>Requires a authentication to a domain of the tenant which in turn requires a </a:t>
            </a:r>
            <a:r>
              <a:rPr lang="en-US" b="1" dirty="0" smtClean="0">
                <a:latin typeface="Courier New" pitchFamily="49" charset="0"/>
              </a:rPr>
              <a:t>CLIENT-PRINCIPAL</a:t>
            </a:r>
            <a:endParaRPr lang="en-US" dirty="0" smtClean="0"/>
          </a:p>
          <a:p>
            <a:r>
              <a:rPr lang="en-US" b="1" dirty="0" smtClean="0">
                <a:latin typeface="Courier New" pitchFamily="49" charset="0"/>
              </a:rPr>
              <a:t>CLIENT-PRINCIPAL</a:t>
            </a:r>
            <a:r>
              <a:rPr lang="en-US" dirty="0" smtClean="0"/>
              <a:t> is</a:t>
            </a:r>
          </a:p>
          <a:p>
            <a:pPr lvl="1"/>
            <a:r>
              <a:rPr lang="en-US" dirty="0" smtClean="0"/>
              <a:t>A built-in ABL object from version 10 that encapsulates identity credentials for a user</a:t>
            </a:r>
          </a:p>
          <a:p>
            <a:pPr lvl="1"/>
            <a:r>
              <a:rPr lang="en-US" dirty="0" smtClean="0"/>
              <a:t>A security “token”, like a credit-card</a:t>
            </a:r>
          </a:p>
          <a:p>
            <a:r>
              <a:rPr lang="en-US" dirty="0" smtClean="0"/>
              <a:t>_</a:t>
            </a:r>
            <a:r>
              <a:rPr lang="en-US" b="1" dirty="0" smtClean="0">
                <a:latin typeface="Courier New" pitchFamily="49" charset="0"/>
                <a:cs typeface="Courier New" pitchFamily="49" charset="0"/>
              </a:rPr>
              <a:t>user</a:t>
            </a:r>
            <a:r>
              <a:rPr lang="en-US" dirty="0" smtClean="0"/>
              <a:t> record databases have an implicit </a:t>
            </a:r>
            <a:r>
              <a:rPr lang="en-US" b="1" dirty="0" smtClean="0">
                <a:latin typeface="Courier New" pitchFamily="49" charset="0"/>
              </a:rPr>
              <a:t>Client-Principal</a:t>
            </a:r>
            <a:r>
              <a:rPr lang="en-US" dirty="0" smtClean="0"/>
              <a:t> for backward compatibility</a:t>
            </a:r>
          </a:p>
          <a:p>
            <a:pPr lvl="1"/>
            <a:r>
              <a:rPr lang="en-US" dirty="0" smtClean="0"/>
              <a:t>By using the new format “</a:t>
            </a:r>
            <a:r>
              <a:rPr lang="en-US" b="1" dirty="0" err="1" smtClean="0">
                <a:latin typeface="Courier New" pitchFamily="49" charset="0"/>
                <a:cs typeface="Courier New" pitchFamily="49" charset="0"/>
              </a:rPr>
              <a:t>userid@domain</a:t>
            </a:r>
            <a:r>
              <a:rPr lang="en-US" dirty="0" smtClean="0"/>
              <a:t>” instead of just “</a:t>
            </a:r>
            <a:r>
              <a:rPr lang="en-US" b="1" dirty="0" err="1" smtClean="0">
                <a:latin typeface="Courier New" pitchFamily="49" charset="0"/>
                <a:cs typeface="Courier New" pitchFamily="49" charset="0"/>
              </a:rPr>
              <a:t>userid</a:t>
            </a:r>
            <a:r>
              <a:rPr lang="en-US" dirty="0" smtClean="0"/>
              <a:t>”</a:t>
            </a:r>
            <a:endParaRPr lang="en-US" dirty="0"/>
          </a:p>
        </p:txBody>
      </p:sp>
      <p:sp>
        <p:nvSpPr>
          <p:cNvPr id="6" name="Title 5"/>
          <p:cNvSpPr>
            <a:spLocks noGrp="1"/>
          </p:cNvSpPr>
          <p:nvPr>
            <p:ph type="title"/>
          </p:nvPr>
        </p:nvSpPr>
        <p:spPr>
          <a:xfrm>
            <a:off x="301625" y="91346"/>
            <a:ext cx="7331075" cy="424732"/>
          </a:xfrm>
        </p:spPr>
        <p:txBody>
          <a:bodyPr/>
          <a:lstStyle/>
          <a:p>
            <a:r>
              <a:rPr lang="en-US" dirty="0" smtClean="0"/>
              <a:t>CLIENT-PRINCIPAL and User tenancy</a:t>
            </a:r>
            <a:endParaRPr lang="en-US" dirty="0"/>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One Possible Scenario for multi-tenant user client-side Authentication with CLIENT-PRINCIPAL</a:t>
            </a:r>
            <a:endParaRPr lang="en-US" dirty="0"/>
          </a:p>
        </p:txBody>
      </p:sp>
      <p:sp>
        <p:nvSpPr>
          <p:cNvPr id="8" name="Content Placeholder 7"/>
          <p:cNvSpPr>
            <a:spLocks noGrp="1"/>
          </p:cNvSpPr>
          <p:nvPr>
            <p:ph idx="1"/>
          </p:nvPr>
        </p:nvSpPr>
        <p:spPr/>
        <p:txBody>
          <a:bodyPr/>
          <a:lstStyle/>
          <a:p>
            <a:r>
              <a:rPr lang="en-US" dirty="0" smtClean="0"/>
              <a:t>On the DB client, once you have a validated </a:t>
            </a:r>
            <a:r>
              <a:rPr lang="en-US" dirty="0" err="1" smtClean="0"/>
              <a:t>userid</a:t>
            </a:r>
            <a:r>
              <a:rPr lang="en-US" dirty="0" smtClean="0"/>
              <a:t> and know the desired domain is appropriate, you can:</a:t>
            </a:r>
          </a:p>
          <a:p>
            <a:pPr lvl="1"/>
            <a:r>
              <a:rPr lang="en-US" dirty="0" smtClean="0"/>
              <a:t>Use the </a:t>
            </a:r>
            <a:r>
              <a:rPr lang="en-US" dirty="0" err="1" smtClean="0"/>
              <a:t>userid</a:t>
            </a:r>
            <a:r>
              <a:rPr lang="en-US" dirty="0" smtClean="0"/>
              <a:t> and domain name to create a CP </a:t>
            </a:r>
          </a:p>
          <a:p>
            <a:pPr lvl="2"/>
            <a:r>
              <a:rPr lang="en-US" dirty="0" smtClean="0"/>
              <a:t>You will use this CP to assert to the ABL security system that the user is already verified for that domain.</a:t>
            </a:r>
          </a:p>
          <a:p>
            <a:pPr lvl="1"/>
            <a:r>
              <a:rPr lang="en-US" dirty="0" smtClean="0"/>
              <a:t>Use the domain’s access code to </a:t>
            </a:r>
            <a:r>
              <a:rPr lang="en-US" b="1" dirty="0" smtClean="0">
                <a:latin typeface="Courier New" pitchFamily="49" charset="0"/>
              </a:rPr>
              <a:t>SEAL</a:t>
            </a:r>
            <a:r>
              <a:rPr lang="en-US" dirty="0" smtClean="0"/>
              <a:t> the </a:t>
            </a:r>
            <a:r>
              <a:rPr lang="en-US" b="1" dirty="0" smtClean="0">
                <a:latin typeface="Courier New" pitchFamily="49" charset="0"/>
              </a:rPr>
              <a:t>CLIENT-PRINCIPAL</a:t>
            </a:r>
            <a:r>
              <a:rPr lang="en-US" dirty="0" smtClean="0"/>
              <a:t>  </a:t>
            </a:r>
          </a:p>
          <a:p>
            <a:pPr lvl="2"/>
            <a:r>
              <a:rPr lang="en-US" dirty="0" smtClean="0"/>
              <a:t>Getting the access code will vary: </a:t>
            </a:r>
          </a:p>
          <a:p>
            <a:pPr lvl="3"/>
            <a:r>
              <a:rPr lang="en-US" sz="1600" dirty="0" smtClean="0"/>
              <a:t>Store it encoded in the user account record, or </a:t>
            </a:r>
          </a:p>
          <a:p>
            <a:pPr lvl="3"/>
            <a:r>
              <a:rPr lang="en-US" sz="1600" dirty="0" smtClean="0"/>
              <a:t>Have a mapping from the domain name itself to produce it, or</a:t>
            </a:r>
          </a:p>
          <a:p>
            <a:pPr lvl="3"/>
            <a:r>
              <a:rPr lang="en-US" sz="1600" dirty="0" smtClean="0"/>
              <a:t>Keep it as an encoded field in the _</a:t>
            </a:r>
            <a:r>
              <a:rPr lang="en-US" sz="1600" b="1" dirty="0" smtClean="0">
                <a:latin typeface="Courier New" pitchFamily="49" charset="0"/>
              </a:rPr>
              <a:t>sec-authentication-domain</a:t>
            </a:r>
            <a:r>
              <a:rPr lang="en-US" sz="1600" dirty="0" smtClean="0"/>
              <a:t> record etc.</a:t>
            </a:r>
          </a:p>
          <a:p>
            <a:pPr lvl="3"/>
            <a:r>
              <a:rPr lang="en-US" sz="1600" dirty="0" smtClean="0"/>
              <a:t>Have a different scenario that doesn’t require it on the client</a:t>
            </a:r>
            <a:endParaRPr lang="en-US" sz="1600" dirty="0"/>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Code to SET-DB-CLIENT with CLIENT-PRINCIPAL using DB client-side validated </a:t>
            </a:r>
            <a:r>
              <a:rPr lang="en-US" dirty="0" err="1" smtClean="0"/>
              <a:t>userid</a:t>
            </a:r>
            <a:r>
              <a:rPr lang="en-US" dirty="0" smtClean="0"/>
              <a:t> and domain</a:t>
            </a:r>
            <a:endParaRPr lang="en-US" dirty="0"/>
          </a:p>
        </p:txBody>
      </p:sp>
      <p:sp>
        <p:nvSpPr>
          <p:cNvPr id="5" name="Content Placeholder 4"/>
          <p:cNvSpPr>
            <a:spLocks noGrp="1"/>
          </p:cNvSpPr>
          <p:nvPr>
            <p:ph idx="1"/>
          </p:nvPr>
        </p:nvSpPr>
        <p:spPr/>
        <p:txBody>
          <a:bodyPr/>
          <a:lstStyle/>
          <a:p>
            <a:pPr indent="-396875">
              <a:buNone/>
            </a:pPr>
            <a:r>
              <a:rPr lang="en-US" sz="1800" b="1" dirty="0" smtClean="0">
                <a:latin typeface="Courier New" pitchFamily="49" charset="0"/>
              </a:rPr>
              <a:t>RUN </a:t>
            </a:r>
            <a:r>
              <a:rPr lang="en-US" sz="1800" b="1" dirty="0" err="1" smtClean="0">
                <a:latin typeface="Courier New" pitchFamily="49" charset="0"/>
              </a:rPr>
              <a:t>myAuth.p</a:t>
            </a:r>
            <a:r>
              <a:rPr lang="en-US" sz="1800" b="1" dirty="0" smtClean="0">
                <a:latin typeface="Courier New" pitchFamily="49" charset="0"/>
              </a:rPr>
              <a:t>(</a:t>
            </a:r>
            <a:r>
              <a:rPr lang="en-US" sz="1800" b="1" dirty="0" err="1" smtClean="0">
                <a:latin typeface="Courier New" pitchFamily="49" charset="0"/>
              </a:rPr>
              <a:t>userid</a:t>
            </a:r>
            <a:r>
              <a:rPr lang="en-US" sz="1800" b="1" dirty="0" smtClean="0">
                <a:latin typeface="Courier New" pitchFamily="49" charset="0"/>
              </a:rPr>
              <a:t>, domain, </a:t>
            </a:r>
            <a:r>
              <a:rPr lang="en-US" sz="1800" b="1" dirty="0" err="1" smtClean="0">
                <a:latin typeface="Courier New" pitchFamily="49" charset="0"/>
              </a:rPr>
              <a:t>userPassword</a:t>
            </a:r>
            <a:r>
              <a:rPr lang="en-US" sz="1800" b="1" dirty="0" smtClean="0">
                <a:latin typeface="Courier New" pitchFamily="49" charset="0"/>
              </a:rPr>
              <a:t>, output OK).</a:t>
            </a:r>
          </a:p>
          <a:p>
            <a:pPr indent="-396875">
              <a:buNone/>
            </a:pPr>
            <a:r>
              <a:rPr lang="en-US" sz="1800" b="1" dirty="0" smtClean="0">
                <a:latin typeface="Courier New" pitchFamily="49" charset="0"/>
              </a:rPr>
              <a:t>   IF NOT OK error..</a:t>
            </a:r>
          </a:p>
          <a:p>
            <a:pPr indent="-396875">
              <a:buNone/>
            </a:pPr>
            <a:r>
              <a:rPr lang="en-US" sz="1800" b="1" dirty="0" smtClean="0">
                <a:latin typeface="Courier New" pitchFamily="49" charset="0"/>
              </a:rPr>
              <a:t>CREATE CLIENT-PRINCIPAL </a:t>
            </a:r>
            <a:r>
              <a:rPr lang="en-US" sz="1800" b="1" dirty="0" err="1" smtClean="0">
                <a:latin typeface="Courier New" pitchFamily="49" charset="0"/>
              </a:rPr>
              <a:t>hCP</a:t>
            </a:r>
            <a:r>
              <a:rPr lang="en-US" sz="1800" b="1" dirty="0" smtClean="0">
                <a:latin typeface="Courier New" pitchFamily="49" charset="0"/>
              </a:rPr>
              <a:t>.</a:t>
            </a:r>
          </a:p>
          <a:p>
            <a:pPr indent="-396875">
              <a:buNone/>
            </a:pPr>
            <a:r>
              <a:rPr lang="en-US" sz="1800" b="1" dirty="0" err="1" smtClean="0">
                <a:latin typeface="Courier New" pitchFamily="49" charset="0"/>
              </a:rPr>
              <a:t>hCP:INITIALIZE</a:t>
            </a:r>
            <a:r>
              <a:rPr lang="en-US" sz="1800" b="1" dirty="0" smtClean="0">
                <a:latin typeface="Courier New" pitchFamily="49" charset="0"/>
              </a:rPr>
              <a:t>(</a:t>
            </a:r>
            <a:r>
              <a:rPr lang="en-US" sz="1800" b="1" dirty="0" err="1" smtClean="0">
                <a:latin typeface="Courier New" pitchFamily="49" charset="0"/>
              </a:rPr>
              <a:t>qualifiedUserid</a:t>
            </a:r>
            <a:r>
              <a:rPr lang="en-US" sz="1800" b="1" dirty="0" smtClean="0">
                <a:latin typeface="Courier New" pitchFamily="49" charset="0"/>
              </a:rPr>
              <a:t>). /*</a:t>
            </a:r>
            <a:r>
              <a:rPr lang="en-US" sz="1800" b="1" dirty="0" err="1" smtClean="0">
                <a:latin typeface="Courier New" pitchFamily="49" charset="0"/>
              </a:rPr>
              <a:t>userid@domain</a:t>
            </a:r>
            <a:r>
              <a:rPr lang="en-US" sz="1800" b="1" dirty="0" smtClean="0">
                <a:latin typeface="Courier New" pitchFamily="49" charset="0"/>
              </a:rPr>
              <a:t>*/</a:t>
            </a:r>
          </a:p>
          <a:p>
            <a:pPr indent="-396875">
              <a:buNone/>
            </a:pPr>
            <a:r>
              <a:rPr lang="en-US" sz="1800" b="1" dirty="0" err="1" smtClean="0">
                <a:latin typeface="Courier New" pitchFamily="49" charset="0"/>
              </a:rPr>
              <a:t>hCP:SEAL</a:t>
            </a:r>
            <a:r>
              <a:rPr lang="en-US" sz="1800" b="1" dirty="0" smtClean="0">
                <a:latin typeface="Courier New" pitchFamily="49" charset="0"/>
              </a:rPr>
              <a:t>(</a:t>
            </a:r>
            <a:r>
              <a:rPr lang="en-US" sz="1800" b="1" dirty="0" err="1" smtClean="0">
                <a:latin typeface="Courier New" pitchFamily="49" charset="0"/>
              </a:rPr>
              <a:t>DomainAccessCode</a:t>
            </a:r>
            <a:r>
              <a:rPr lang="en-US" sz="1800" b="1" dirty="0" smtClean="0">
                <a:latin typeface="Courier New" pitchFamily="49" charset="0"/>
              </a:rPr>
              <a:t>).</a:t>
            </a:r>
          </a:p>
          <a:p>
            <a:pPr indent="-396875">
              <a:buNone/>
            </a:pPr>
            <a:r>
              <a:rPr lang="en-US" sz="1800" b="1" dirty="0" smtClean="0">
                <a:latin typeface="Courier New" pitchFamily="49" charset="0"/>
              </a:rPr>
              <a:t>SET-DB-CLIENT(</a:t>
            </a:r>
            <a:r>
              <a:rPr lang="en-US" sz="1800" b="1" dirty="0" err="1" smtClean="0">
                <a:latin typeface="Courier New" pitchFamily="49" charset="0"/>
              </a:rPr>
              <a:t>hCP</a:t>
            </a:r>
            <a:r>
              <a:rPr lang="en-US" sz="1800" b="1" dirty="0" smtClean="0">
                <a:latin typeface="Courier New" pitchFamily="49" charset="0"/>
              </a:rPr>
              <a:t>).  /*login with domain/access-code*/</a:t>
            </a:r>
            <a:endParaRPr lang="en-US" sz="1600" b="1" dirty="0" smtClean="0">
              <a:latin typeface="Courier New" pitchFamily="49" charset="0"/>
            </a:endParaRPr>
          </a:p>
          <a:p>
            <a:endParaRPr lang="en-US" dirty="0" smtClean="0"/>
          </a:p>
          <a:p>
            <a:r>
              <a:rPr lang="en-US" dirty="0" smtClean="0"/>
              <a:t>The user is now logged in to the database and </a:t>
            </a:r>
            <a:r>
              <a:rPr lang="en-US" b="1" dirty="0" smtClean="0"/>
              <a:t>has a tenancy </a:t>
            </a:r>
            <a:r>
              <a:rPr lang="en-US" dirty="0" smtClean="0"/>
              <a:t>consistent with the domain he authenticated to.</a:t>
            </a:r>
          </a:p>
        </p:txBody>
      </p:sp>
      <p:sp>
        <p:nvSpPr>
          <p:cNvPr id="6" name="Rectangle 5"/>
          <p:cNvSpPr/>
          <p:nvPr/>
        </p:nvSpPr>
        <p:spPr bwMode="auto">
          <a:xfrm>
            <a:off x="436880" y="1320800"/>
            <a:ext cx="7579360" cy="207264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Another Scenario to SET-DB-CLIENT with CP where the DATABASE authenticates </a:t>
            </a:r>
            <a:r>
              <a:rPr lang="en-US" dirty="0" err="1" smtClean="0"/>
              <a:t>userid</a:t>
            </a:r>
            <a:r>
              <a:rPr lang="en-US" dirty="0" smtClean="0"/>
              <a:t>/</a:t>
            </a:r>
            <a:r>
              <a:rPr lang="en-US" dirty="0" err="1" smtClean="0"/>
              <a:t>pswd</a:t>
            </a:r>
            <a:endParaRPr lang="en-US" dirty="0"/>
          </a:p>
        </p:txBody>
      </p:sp>
      <p:sp>
        <p:nvSpPr>
          <p:cNvPr id="5" name="Content Placeholder 4"/>
          <p:cNvSpPr>
            <a:spLocks noGrp="1"/>
          </p:cNvSpPr>
          <p:nvPr>
            <p:ph idx="1"/>
          </p:nvPr>
        </p:nvSpPr>
        <p:spPr/>
        <p:txBody>
          <a:bodyPr/>
          <a:lstStyle/>
          <a:p>
            <a:pPr>
              <a:buNone/>
            </a:pPr>
            <a:r>
              <a:rPr lang="en-US" sz="1800" b="1" dirty="0" smtClean="0">
                <a:latin typeface="Courier New" pitchFamily="49" charset="0"/>
              </a:rPr>
              <a:t>CREATE CLIENT-PRINCIPAL </a:t>
            </a:r>
            <a:r>
              <a:rPr lang="en-US" sz="1800" b="1" dirty="0" err="1" smtClean="0">
                <a:latin typeface="Courier New" pitchFamily="49" charset="0"/>
              </a:rPr>
              <a:t>hCP</a:t>
            </a:r>
            <a:r>
              <a:rPr lang="en-US" sz="1800" b="1" dirty="0" smtClean="0">
                <a:latin typeface="Courier New" pitchFamily="49" charset="0"/>
              </a:rPr>
              <a:t>.</a:t>
            </a:r>
          </a:p>
          <a:p>
            <a:pPr>
              <a:buNone/>
            </a:pPr>
            <a:r>
              <a:rPr lang="en-US" sz="1800" b="1" dirty="0" err="1" smtClean="0">
                <a:latin typeface="Courier New" pitchFamily="49" charset="0"/>
              </a:rPr>
              <a:t>hCP:INITIALIZE</a:t>
            </a:r>
            <a:r>
              <a:rPr lang="en-US" sz="1800" b="1" dirty="0" smtClean="0">
                <a:latin typeface="Courier New" pitchFamily="49" charset="0"/>
              </a:rPr>
              <a:t>(</a:t>
            </a:r>
            <a:r>
              <a:rPr lang="en-US" sz="1800" b="1" dirty="0" err="1" smtClean="0">
                <a:latin typeface="Courier New" pitchFamily="49" charset="0"/>
              </a:rPr>
              <a:t>qualifiedUserid</a:t>
            </a:r>
            <a:r>
              <a:rPr lang="en-US" sz="1800" b="1" dirty="0" smtClean="0">
                <a:latin typeface="Courier New" pitchFamily="49" charset="0"/>
              </a:rPr>
              <a:t>, ?, ?, </a:t>
            </a:r>
            <a:r>
              <a:rPr lang="en-US" sz="1800" b="1" dirty="0" err="1" smtClean="0">
                <a:latin typeface="Courier New" pitchFamily="49" charset="0"/>
              </a:rPr>
              <a:t>userPassword</a:t>
            </a:r>
            <a:r>
              <a:rPr lang="en-US" sz="1800" b="1" dirty="0" smtClean="0">
                <a:latin typeface="Courier New" pitchFamily="49" charset="0"/>
              </a:rPr>
              <a:t>).</a:t>
            </a:r>
          </a:p>
          <a:p>
            <a:pPr>
              <a:buNone/>
            </a:pPr>
            <a:r>
              <a:rPr lang="en-US" sz="1800" b="1" dirty="0" smtClean="0">
                <a:latin typeface="Courier New" pitchFamily="49" charset="0"/>
              </a:rPr>
              <a:t>SET-DB-CLIENT(</a:t>
            </a:r>
            <a:r>
              <a:rPr lang="en-US" sz="1800" b="1" dirty="0" err="1" smtClean="0">
                <a:latin typeface="Courier New" pitchFamily="49" charset="0"/>
              </a:rPr>
              <a:t>hCP</a:t>
            </a:r>
            <a:r>
              <a:rPr lang="en-US" sz="1800" b="1" dirty="0" smtClean="0">
                <a:latin typeface="Courier New" pitchFamily="49" charset="0"/>
              </a:rPr>
              <a:t>). </a:t>
            </a:r>
          </a:p>
          <a:p>
            <a:endParaRPr lang="en-US" dirty="0" smtClean="0"/>
          </a:p>
          <a:p>
            <a:r>
              <a:rPr lang="en-US" dirty="0" smtClean="0"/>
              <a:t>Because the db client side did not validate the user or </a:t>
            </a:r>
            <a:r>
              <a:rPr lang="en-US" b="1" dirty="0" smtClean="0">
                <a:latin typeface="Courier New" pitchFamily="49" charset="0"/>
              </a:rPr>
              <a:t>SEAL</a:t>
            </a:r>
            <a:r>
              <a:rPr lang="en-US" dirty="0" smtClean="0"/>
              <a:t> the CP </a:t>
            </a:r>
          </a:p>
          <a:p>
            <a:pPr lvl="1"/>
            <a:r>
              <a:rPr lang="en-US" dirty="0" smtClean="0"/>
              <a:t>It is done on the DB server side during </a:t>
            </a:r>
            <a:r>
              <a:rPr lang="en-US" b="1" dirty="0" smtClean="0">
                <a:latin typeface="Courier New" pitchFamily="49" charset="0"/>
              </a:rPr>
              <a:t>SET-DB-CLIENT</a:t>
            </a:r>
            <a:r>
              <a:rPr lang="en-US" dirty="0" smtClean="0"/>
              <a:t>, using the _</a:t>
            </a:r>
            <a:r>
              <a:rPr lang="en-US" b="1" dirty="0" smtClean="0">
                <a:latin typeface="Courier New" pitchFamily="49" charset="0"/>
              </a:rPr>
              <a:t>sec-authentication-system</a:t>
            </a:r>
            <a:r>
              <a:rPr lang="en-US" dirty="0" smtClean="0"/>
              <a:t>  record</a:t>
            </a:r>
          </a:p>
          <a:p>
            <a:r>
              <a:rPr lang="en-US" dirty="0" smtClean="0"/>
              <a:t>Once more, the user is now logged in to the database and has a tenancy consistent with the domain</a:t>
            </a:r>
          </a:p>
        </p:txBody>
      </p:sp>
      <p:sp>
        <p:nvSpPr>
          <p:cNvPr id="6" name="Rectangle 5"/>
          <p:cNvSpPr/>
          <p:nvPr/>
        </p:nvSpPr>
        <p:spPr bwMode="auto">
          <a:xfrm>
            <a:off x="436880" y="1320800"/>
            <a:ext cx="7203440" cy="115824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 </a:t>
            </a:r>
            <a:r>
              <a:rPr lang="en-US" dirty="0" err="1" smtClean="0"/>
              <a:t>SEALed</a:t>
            </a:r>
            <a:r>
              <a:rPr lang="en-US" dirty="0" smtClean="0"/>
              <a:t> CLIENT-PRINCIPAL supports SINGLE SIGN ON</a:t>
            </a:r>
            <a:endParaRPr lang="en-US" dirty="0"/>
          </a:p>
        </p:txBody>
      </p:sp>
      <p:sp>
        <p:nvSpPr>
          <p:cNvPr id="5" name="Content Placeholder 4"/>
          <p:cNvSpPr>
            <a:spLocks noGrp="1"/>
          </p:cNvSpPr>
          <p:nvPr>
            <p:ph idx="1"/>
          </p:nvPr>
        </p:nvSpPr>
        <p:spPr/>
        <p:txBody>
          <a:bodyPr/>
          <a:lstStyle/>
          <a:p>
            <a:r>
              <a:rPr lang="en-US" dirty="0" smtClean="0"/>
              <a:t>The sealed CP</a:t>
            </a:r>
          </a:p>
          <a:p>
            <a:pPr lvl="1"/>
            <a:r>
              <a:rPr lang="en-US" dirty="0" smtClean="0"/>
              <a:t>Can be used for any other database with the same domain names and access codes</a:t>
            </a:r>
          </a:p>
          <a:p>
            <a:pPr lvl="1"/>
            <a:r>
              <a:rPr lang="en-US" dirty="0" smtClean="0"/>
              <a:t>Can be used by </a:t>
            </a:r>
            <a:r>
              <a:rPr lang="en-US" dirty="0" err="1" smtClean="0"/>
              <a:t>Appservers</a:t>
            </a:r>
            <a:r>
              <a:rPr lang="en-US" dirty="0" smtClean="0"/>
              <a:t> for Single Sign On (SSO)</a:t>
            </a:r>
          </a:p>
          <a:p>
            <a:pPr lvl="1"/>
            <a:r>
              <a:rPr lang="en-US" dirty="0" smtClean="0"/>
              <a:t>Can be exported and imported</a:t>
            </a:r>
          </a:p>
          <a:p>
            <a:pPr lvl="1"/>
            <a:endParaRPr lang="en-US" dirty="0"/>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Appservers</a:t>
            </a:r>
            <a:r>
              <a:rPr lang="en-US" dirty="0" smtClean="0"/>
              <a:t>, Tenants, Single Sign On and Context-Switching</a:t>
            </a:r>
            <a:endParaRPr lang="en-US" dirty="0"/>
          </a:p>
        </p:txBody>
      </p:sp>
      <p:sp>
        <p:nvSpPr>
          <p:cNvPr id="5" name="Content Placeholder 4"/>
          <p:cNvSpPr>
            <a:spLocks noGrp="1"/>
          </p:cNvSpPr>
          <p:nvPr>
            <p:ph idx="1"/>
          </p:nvPr>
        </p:nvSpPr>
        <p:spPr/>
        <p:txBody>
          <a:bodyPr/>
          <a:lstStyle/>
          <a:p>
            <a:r>
              <a:rPr lang="en-US" dirty="0" err="1" smtClean="0"/>
              <a:t>Appserver</a:t>
            </a:r>
            <a:r>
              <a:rPr lang="en-US" dirty="0" smtClean="0"/>
              <a:t> generates a context-Id on client login</a:t>
            </a:r>
          </a:p>
          <a:p>
            <a:pPr lvl="1"/>
            <a:r>
              <a:rPr lang="en-US" dirty="0" smtClean="0"/>
              <a:t>The context-Id is passed back to clients and is automatically returned in each subsequent request as </a:t>
            </a:r>
            <a:r>
              <a:rPr lang="en-US" b="1" dirty="0" err="1" smtClean="0">
                <a:latin typeface="Courier New" pitchFamily="49" charset="0"/>
                <a:cs typeface="Courier New" pitchFamily="49" charset="0"/>
              </a:rPr>
              <a:t>session:context</a:t>
            </a:r>
            <a:r>
              <a:rPr lang="en-US" b="1" dirty="0" smtClean="0">
                <a:latin typeface="Courier New" pitchFamily="49" charset="0"/>
                <a:cs typeface="Courier New" pitchFamily="49" charset="0"/>
              </a:rPr>
              <a:t>-Id</a:t>
            </a:r>
            <a:endParaRPr lang="en-US" dirty="0" smtClean="0"/>
          </a:p>
          <a:p>
            <a:r>
              <a:rPr lang="en-US" dirty="0" smtClean="0"/>
              <a:t>In the </a:t>
            </a:r>
            <a:r>
              <a:rPr lang="en-US" b="1" dirty="0" err="1" smtClean="0">
                <a:latin typeface="Courier New" pitchFamily="49" charset="0"/>
                <a:cs typeface="Courier New" pitchFamily="49" charset="0"/>
              </a:rPr>
              <a:t>Connection.p</a:t>
            </a:r>
            <a:r>
              <a:rPr lang="en-US" dirty="0" smtClean="0"/>
              <a:t> on the </a:t>
            </a:r>
            <a:r>
              <a:rPr lang="en-US" dirty="0" err="1" smtClean="0"/>
              <a:t>Appserver</a:t>
            </a:r>
            <a:r>
              <a:rPr lang="en-US" dirty="0" smtClean="0"/>
              <a:t> you can</a:t>
            </a:r>
          </a:p>
          <a:p>
            <a:pPr lvl="1"/>
            <a:r>
              <a:rPr lang="en-US" dirty="0" smtClean="0"/>
              <a:t>Get the </a:t>
            </a:r>
            <a:r>
              <a:rPr lang="en-US" dirty="0" err="1" smtClean="0"/>
              <a:t>userid</a:t>
            </a:r>
            <a:r>
              <a:rPr lang="en-US" dirty="0" smtClean="0"/>
              <a:t>, password  and domain </a:t>
            </a:r>
          </a:p>
          <a:p>
            <a:pPr lvl="1"/>
            <a:r>
              <a:rPr lang="en-US" dirty="0" smtClean="0"/>
              <a:t>Create and seal a </a:t>
            </a:r>
            <a:r>
              <a:rPr lang="en-US" b="1" dirty="0" smtClean="0">
                <a:latin typeface="Courier New" pitchFamily="49" charset="0"/>
              </a:rPr>
              <a:t>CLIENT-PRINCIPAL </a:t>
            </a:r>
            <a:r>
              <a:rPr lang="en-US" dirty="0" smtClean="0"/>
              <a:t>(CP)</a:t>
            </a:r>
          </a:p>
          <a:p>
            <a:pPr lvl="1"/>
            <a:r>
              <a:rPr lang="en-US" dirty="0" smtClean="0"/>
              <a:t>Export the CP to a safe store (db, file, xml) under the context-Id</a:t>
            </a:r>
          </a:p>
          <a:p>
            <a:r>
              <a:rPr lang="en-US" dirty="0" smtClean="0"/>
              <a:t>In the </a:t>
            </a:r>
            <a:r>
              <a:rPr lang="en-US" b="1" dirty="0" err="1" smtClean="0">
                <a:latin typeface="Courier New" pitchFamily="49" charset="0"/>
              </a:rPr>
              <a:t>Activate.p</a:t>
            </a:r>
            <a:r>
              <a:rPr lang="en-US" dirty="0" smtClean="0"/>
              <a:t> of subsequent requests you can: </a:t>
            </a:r>
          </a:p>
          <a:p>
            <a:pPr lvl="1"/>
            <a:r>
              <a:rPr lang="en-US" dirty="0" smtClean="0"/>
              <a:t>Use the </a:t>
            </a:r>
            <a:r>
              <a:rPr lang="en-US" b="1" dirty="0" err="1" smtClean="0">
                <a:latin typeface="Courier New" pitchFamily="49" charset="0"/>
                <a:cs typeface="Courier New" pitchFamily="49" charset="0"/>
              </a:rPr>
              <a:t>session:context</a:t>
            </a:r>
            <a:r>
              <a:rPr lang="en-US" b="1" dirty="0" smtClean="0">
                <a:latin typeface="Courier New" pitchFamily="49" charset="0"/>
                <a:cs typeface="Courier New" pitchFamily="49" charset="0"/>
              </a:rPr>
              <a:t>-Id</a:t>
            </a:r>
            <a:r>
              <a:rPr lang="en-US" dirty="0" smtClean="0"/>
              <a:t>  to find and import the CP </a:t>
            </a:r>
          </a:p>
          <a:p>
            <a:pPr lvl="1"/>
            <a:r>
              <a:rPr lang="en-US" dirty="0" smtClean="0"/>
              <a:t>Pass the CP to </a:t>
            </a:r>
            <a:r>
              <a:rPr lang="en-US" b="1" dirty="0" smtClean="0">
                <a:latin typeface="Courier New" pitchFamily="49" charset="0"/>
              </a:rPr>
              <a:t>SET-DB-CLIENT</a:t>
            </a:r>
            <a:r>
              <a:rPr lang="en-US" dirty="0" smtClean="0"/>
              <a:t> in order to switch to this next user’s context</a:t>
            </a:r>
          </a:p>
          <a:p>
            <a:pPr lvl="2"/>
            <a:r>
              <a:rPr lang="en-US" dirty="0" smtClean="0"/>
              <a:t>i.e. </a:t>
            </a:r>
            <a:r>
              <a:rPr lang="en-US" dirty="0" err="1" smtClean="0"/>
              <a:t>userid</a:t>
            </a:r>
            <a:r>
              <a:rPr lang="en-US" dirty="0" smtClean="0"/>
              <a:t>, domain and tenancy</a:t>
            </a:r>
          </a:p>
          <a:p>
            <a:r>
              <a:rPr lang="en-US" dirty="0" smtClean="0"/>
              <a:t>The ABL automatically flushes previous request’s tenant data, and you now access data as the new tenant</a:t>
            </a:r>
          </a:p>
          <a:p>
            <a:endParaRPr lang="en-US" dirty="0"/>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1625" y="91346"/>
            <a:ext cx="7331075" cy="757130"/>
          </a:xfrm>
        </p:spPr>
        <p:txBody>
          <a:bodyPr/>
          <a:lstStyle/>
          <a:p>
            <a:r>
              <a:rPr lang="en-US" dirty="0" smtClean="0"/>
              <a:t>What About all your RCODE?</a:t>
            </a:r>
            <a:endParaRPr lang="en-US" dirty="0"/>
          </a:p>
        </p:txBody>
      </p:sp>
      <p:sp>
        <p:nvSpPr>
          <p:cNvPr id="7" name="Content Placeholder 6"/>
          <p:cNvSpPr>
            <a:spLocks noGrp="1"/>
          </p:cNvSpPr>
          <p:nvPr>
            <p:ph idx="1"/>
          </p:nvPr>
        </p:nvSpPr>
        <p:spPr/>
        <p:txBody>
          <a:bodyPr/>
          <a:lstStyle/>
          <a:p>
            <a:r>
              <a:rPr lang="en-US" dirty="0" smtClean="0"/>
              <a:t>No special ABL coding is required for a regular tenant user to access a multi-tenant table</a:t>
            </a:r>
          </a:p>
          <a:p>
            <a:pPr lvl="1"/>
            <a:r>
              <a:rPr lang="en-US" dirty="0" smtClean="0"/>
              <a:t>Legacy code only needs recompile in version 11+ to be run as multi-tenant code by a regular tenant user</a:t>
            </a:r>
          </a:p>
          <a:p>
            <a:r>
              <a:rPr lang="en-US" dirty="0" smtClean="0"/>
              <a:t>The ABL compiler does not need to know </a:t>
            </a:r>
          </a:p>
          <a:p>
            <a:pPr lvl="1"/>
            <a:r>
              <a:rPr lang="en-US" dirty="0" smtClean="0"/>
              <a:t>What tenant will be executing the </a:t>
            </a:r>
            <a:r>
              <a:rPr lang="en-US" dirty="0" err="1" smtClean="0"/>
              <a:t>rcode</a:t>
            </a:r>
            <a:r>
              <a:rPr lang="en-US" dirty="0" smtClean="0"/>
              <a:t> it is compiling</a:t>
            </a:r>
          </a:p>
          <a:p>
            <a:pPr lvl="1"/>
            <a:r>
              <a:rPr lang="en-US" dirty="0" smtClean="0"/>
              <a:t>Whether the </a:t>
            </a:r>
            <a:r>
              <a:rPr lang="en-US" dirty="0" err="1" smtClean="0"/>
              <a:t>rcode</a:t>
            </a:r>
            <a:r>
              <a:rPr lang="en-US" dirty="0" smtClean="0"/>
              <a:t> will be run on multi-tenant tables or not</a:t>
            </a:r>
          </a:p>
          <a:p>
            <a:pPr lvl="2"/>
            <a:r>
              <a:rPr lang="en-US" dirty="0" smtClean="0"/>
              <a:t>or even on a multi-tenant enabled database or not</a:t>
            </a:r>
          </a:p>
          <a:p>
            <a:r>
              <a:rPr lang="en-US" dirty="0" smtClean="0"/>
              <a:t>The ABL </a:t>
            </a:r>
            <a:r>
              <a:rPr lang="en-US" dirty="0" err="1" smtClean="0"/>
              <a:t>rcode</a:t>
            </a:r>
            <a:r>
              <a:rPr lang="en-US" dirty="0" smtClean="0"/>
              <a:t> that accesses a multi-tenant table </a:t>
            </a:r>
          </a:p>
          <a:p>
            <a:pPr lvl="1"/>
            <a:r>
              <a:rPr lang="en-US" dirty="0" smtClean="0"/>
              <a:t>Is mapped at runtime to the appropriate tenant’s data segment</a:t>
            </a:r>
          </a:p>
          <a:p>
            <a:r>
              <a:rPr lang="en-US" dirty="0" smtClean="0"/>
              <a:t>Each regular tenant’s ABL </a:t>
            </a:r>
            <a:r>
              <a:rPr lang="en-US" dirty="0" err="1" smtClean="0"/>
              <a:t>rcode</a:t>
            </a:r>
            <a:r>
              <a:rPr lang="en-US" dirty="0" smtClean="0"/>
              <a:t> is identical</a:t>
            </a:r>
          </a:p>
          <a:p>
            <a:pPr lvl="1"/>
            <a:r>
              <a:rPr lang="en-US" dirty="0" smtClean="0"/>
              <a:t>But the data accessed is different</a:t>
            </a:r>
            <a:endParaRPr lang="en-US" dirty="0"/>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1625" y="91346"/>
            <a:ext cx="7331075" cy="424732"/>
          </a:xfrm>
        </p:spPr>
        <p:txBody>
          <a:bodyPr/>
          <a:lstStyle/>
          <a:p>
            <a:r>
              <a:rPr lang="en-US" dirty="0" smtClean="0"/>
              <a:t>LOCKING Tenants for Create, Delete, Disable</a:t>
            </a:r>
            <a:endParaRPr lang="en-US" dirty="0"/>
          </a:p>
        </p:txBody>
      </p:sp>
      <p:sp>
        <p:nvSpPr>
          <p:cNvPr id="5" name="Content Placeholder 4"/>
          <p:cNvSpPr>
            <a:spLocks noGrp="1"/>
          </p:cNvSpPr>
          <p:nvPr>
            <p:ph idx="1"/>
          </p:nvPr>
        </p:nvSpPr>
        <p:spPr/>
        <p:txBody>
          <a:bodyPr/>
          <a:lstStyle/>
          <a:p>
            <a:r>
              <a:rPr lang="en-US" dirty="0" smtClean="0"/>
              <a:t>Creating / Deleting / Disabling tenants </a:t>
            </a:r>
          </a:p>
          <a:p>
            <a:pPr lvl="1"/>
            <a:r>
              <a:rPr lang="en-US" dirty="0" smtClean="0"/>
              <a:t>Doesn’t get an “umbrella” exclusive schema lock</a:t>
            </a:r>
          </a:p>
          <a:p>
            <a:pPr lvl="1"/>
            <a:r>
              <a:rPr lang="en-US" dirty="0" smtClean="0"/>
              <a:t>Can be done online</a:t>
            </a:r>
          </a:p>
          <a:p>
            <a:r>
              <a:rPr lang="en-US" dirty="0" smtClean="0"/>
              <a:t>A tenant may be disabled or exclusively locked</a:t>
            </a:r>
          </a:p>
          <a:p>
            <a:pPr lvl="1"/>
            <a:r>
              <a:rPr lang="en-US" dirty="0" smtClean="0"/>
              <a:t>A user of a disabled tenant will get errors when </a:t>
            </a:r>
          </a:p>
          <a:p>
            <a:pPr lvl="2"/>
            <a:r>
              <a:rPr lang="en-US" dirty="0" smtClean="0"/>
              <a:t>Trying to </a:t>
            </a:r>
            <a:r>
              <a:rPr lang="en-US" b="1" dirty="0" smtClean="0">
                <a:latin typeface="Courier New" pitchFamily="49" charset="0"/>
              </a:rPr>
              <a:t>set-db-client</a:t>
            </a:r>
            <a:r>
              <a:rPr lang="en-US" dirty="0" smtClean="0"/>
              <a:t> to that tenant, or </a:t>
            </a:r>
          </a:p>
          <a:p>
            <a:pPr lvl="2"/>
            <a:r>
              <a:rPr lang="en-US" dirty="0" smtClean="0"/>
              <a:t>Trying to access that tenant’s data</a:t>
            </a:r>
          </a:p>
          <a:p>
            <a:pPr lvl="1"/>
            <a:r>
              <a:rPr lang="en-US" dirty="0" smtClean="0"/>
              <a:t>Always check the return code (yes/no) from </a:t>
            </a:r>
            <a:r>
              <a:rPr lang="en-US" b="1" dirty="0" smtClean="0">
                <a:latin typeface="Courier New" pitchFamily="49" charset="0"/>
              </a:rPr>
              <a:t>SET-DB-CLIENT</a:t>
            </a:r>
          </a:p>
          <a:p>
            <a:r>
              <a:rPr lang="en-US" dirty="0" smtClean="0"/>
              <a:t>The _</a:t>
            </a:r>
            <a:r>
              <a:rPr lang="en-US" b="1" dirty="0" smtClean="0">
                <a:latin typeface="Courier New" pitchFamily="49" charset="0"/>
              </a:rPr>
              <a:t>user</a:t>
            </a:r>
            <a:r>
              <a:rPr lang="en-US" dirty="0" smtClean="0"/>
              <a:t> table works this way already</a:t>
            </a:r>
            <a:endParaRPr lang="en-US" dirty="0"/>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dirty="0" smtClean="0"/>
              <a:t>A tenant table segment may not be allocated</a:t>
            </a:r>
          </a:p>
          <a:p>
            <a:pPr lvl="1"/>
            <a:r>
              <a:rPr lang="en-US" dirty="0" smtClean="0"/>
              <a:t>Most typical for the default segment of a multi-tenant table</a:t>
            </a:r>
          </a:p>
          <a:p>
            <a:pPr lvl="2"/>
            <a:r>
              <a:rPr lang="en-US" dirty="0" smtClean="0"/>
              <a:t>Unless migration is done, there is no need for this segment normally</a:t>
            </a:r>
          </a:p>
          <a:p>
            <a:pPr lvl="1"/>
            <a:r>
              <a:rPr lang="en-US" dirty="0" smtClean="0"/>
              <a:t> A user of the tenant will get allocation errors when trying to access that table</a:t>
            </a:r>
          </a:p>
          <a:p>
            <a:pPr lvl="2"/>
            <a:r>
              <a:rPr lang="en-US" dirty="0" smtClean="0"/>
              <a:t>Typically when inadvertently trying to access data as the default tenant when the default segment is not allocated</a:t>
            </a:r>
          </a:p>
          <a:p>
            <a:endParaRPr lang="en-US" dirty="0"/>
          </a:p>
        </p:txBody>
      </p:sp>
      <p:sp>
        <p:nvSpPr>
          <p:cNvPr id="7" name="Title 6"/>
          <p:cNvSpPr>
            <a:spLocks noGrp="1"/>
          </p:cNvSpPr>
          <p:nvPr>
            <p:ph type="title"/>
          </p:nvPr>
        </p:nvSpPr>
        <p:spPr>
          <a:xfrm>
            <a:off x="301625" y="91346"/>
            <a:ext cx="7331075" cy="424732"/>
          </a:xfrm>
        </p:spPr>
        <p:txBody>
          <a:bodyPr/>
          <a:lstStyle/>
          <a:p>
            <a:r>
              <a:rPr lang="en-US" dirty="0" smtClean="0"/>
              <a:t>Not allocating a multi-tenant table segment</a:t>
            </a:r>
            <a:endParaRPr lang="en-US" dirty="0"/>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
          <p:cNvSpPr>
            <a:spLocks noChangeArrowheads="1"/>
          </p:cNvSpPr>
          <p:nvPr/>
        </p:nvSpPr>
        <p:spPr bwMode="auto">
          <a:xfrm>
            <a:off x="762318" y="2209165"/>
            <a:ext cx="7899400" cy="461963"/>
          </a:xfrm>
          <a:prstGeom prst="rect">
            <a:avLst/>
          </a:prstGeom>
          <a:gradFill rotWithShape="1">
            <a:gsLst>
              <a:gs pos="0">
                <a:schemeClr val="bg1"/>
              </a:gs>
              <a:gs pos="100000">
                <a:srgbClr val="FFD24F"/>
              </a:gs>
            </a:gsLst>
            <a:lin ang="0"/>
          </a:gradFill>
          <a:ln w="9525">
            <a:noFill/>
            <a:round/>
            <a:headEnd/>
            <a:tailEnd/>
          </a:ln>
        </p:spPr>
        <p:txBody>
          <a:bodyPr wrap="none" anchor="ctr"/>
          <a:lstStyle/>
          <a:p>
            <a:pPr algn="ctr">
              <a:spcBef>
                <a:spcPct val="50000"/>
              </a:spcBef>
              <a:buSzPct val="130000"/>
            </a:pPr>
            <a:endParaRPr lang="en-US"/>
          </a:p>
        </p:txBody>
      </p:sp>
      <p:sp>
        <p:nvSpPr>
          <p:cNvPr id="6147" name="Content Placeholder 7"/>
          <p:cNvSpPr>
            <a:spLocks noGrp="1"/>
          </p:cNvSpPr>
          <p:nvPr>
            <p:ph idx="1"/>
          </p:nvPr>
        </p:nvSpPr>
        <p:spPr/>
        <p:txBody>
          <a:bodyPr/>
          <a:lstStyle/>
          <a:p>
            <a:r>
              <a:rPr sz="2400" smtClean="0"/>
              <a:t>Tenancy</a:t>
            </a:r>
            <a:endParaRPr sz="2400"/>
          </a:p>
          <a:p>
            <a:endParaRPr sz="2400" smtClean="0"/>
          </a:p>
          <a:p>
            <a:r>
              <a:rPr sz="2400" smtClean="0"/>
              <a:t>Regular Tenant Programming Model</a:t>
            </a:r>
            <a:endParaRPr lang="en-US" sz="2400" dirty="0" smtClean="0"/>
          </a:p>
          <a:p>
            <a:pPr>
              <a:buNone/>
            </a:pPr>
            <a:endParaRPr sz="2400" smtClean="0"/>
          </a:p>
          <a:p>
            <a:r>
              <a:rPr sz="2400" smtClean="0"/>
              <a:t>Groups</a:t>
            </a:r>
            <a:endParaRPr sz="2400"/>
          </a:p>
          <a:p>
            <a:endParaRPr sz="2400" smtClean="0"/>
          </a:p>
          <a:p>
            <a:r>
              <a:rPr sz="2400" smtClean="0"/>
              <a:t>Super-Tenant Programming Model</a:t>
            </a:r>
          </a:p>
          <a:p>
            <a:endParaRPr lang="en-US" dirty="0" smtClean="0"/>
          </a:p>
          <a:p>
            <a:r>
              <a:rPr lang="en-US" sz="2400" dirty="0" smtClean="0"/>
              <a:t>Questions</a:t>
            </a:r>
            <a:endParaRPr sz="2400"/>
          </a:p>
        </p:txBody>
      </p:sp>
      <p:sp>
        <p:nvSpPr>
          <p:cNvPr id="6" name="Title 5"/>
          <p:cNvSpPr>
            <a:spLocks noGrp="1"/>
          </p:cNvSpPr>
          <p:nvPr>
            <p:ph type="title"/>
          </p:nvPr>
        </p:nvSpPr>
        <p:spPr>
          <a:xfrm>
            <a:off x="301625" y="91346"/>
            <a:ext cx="7331075" cy="480131"/>
          </a:xfrm>
        </p:spPr>
        <p:txBody>
          <a:bodyPr/>
          <a:lstStyle/>
          <a:p>
            <a:r>
              <a:rPr lang="en-US" dirty="0" smtClean="0"/>
              <a:t>Agenda</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ppt_w/2"/>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ppt_w</p:attrName>
                                        </p:attrNameLst>
                                      </p:cBhvr>
                                      <p:tavLst>
                                        <p:tav tm="0">
                                          <p:val>
                                            <p:fltVal val="0"/>
                                          </p:val>
                                        </p:tav>
                                        <p:tav tm="100000">
                                          <p:val>
                                            <p:strVal val="#ppt_w"/>
                                          </p:val>
                                        </p:tav>
                                      </p:tavLst>
                                    </p:anim>
                                    <p:anim calcmode="lin" valueType="num">
                                      <p:cBhvr>
                                        <p:cTn id="10"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DBA does most of the hard work</a:t>
            </a:r>
          </a:p>
          <a:p>
            <a:pPr lvl="1"/>
            <a:r>
              <a:rPr lang="en-US" dirty="0" smtClean="0"/>
              <a:t>Creating tenants, domains and users, </a:t>
            </a:r>
          </a:p>
          <a:p>
            <a:pPr lvl="1"/>
            <a:r>
              <a:rPr lang="en-US" dirty="0" smtClean="0"/>
              <a:t>Deciding areas, </a:t>
            </a:r>
          </a:p>
          <a:p>
            <a:pPr lvl="1"/>
            <a:r>
              <a:rPr lang="en-US" dirty="0" smtClean="0"/>
              <a:t>etc.</a:t>
            </a:r>
          </a:p>
          <a:p>
            <a:r>
              <a:rPr lang="en-US" dirty="0" smtClean="0"/>
              <a:t>DB connection code and </a:t>
            </a:r>
            <a:r>
              <a:rPr lang="en-US" dirty="0" err="1" smtClean="0"/>
              <a:t>userid</a:t>
            </a:r>
            <a:r>
              <a:rPr lang="en-US" dirty="0" smtClean="0"/>
              <a:t> authentication </a:t>
            </a:r>
          </a:p>
          <a:p>
            <a:pPr lvl="1"/>
            <a:r>
              <a:rPr lang="en-US" dirty="0" smtClean="0"/>
              <a:t>Has to change as we just saw in the last section</a:t>
            </a:r>
          </a:p>
          <a:p>
            <a:r>
              <a:rPr lang="en-US" dirty="0" err="1" smtClean="0"/>
              <a:t>Appserver</a:t>
            </a:r>
            <a:r>
              <a:rPr lang="en-US" dirty="0" smtClean="0"/>
              <a:t> </a:t>
            </a:r>
            <a:r>
              <a:rPr lang="en-US" b="1" dirty="0" err="1" smtClean="0">
                <a:latin typeface="Courier New" pitchFamily="49" charset="0"/>
                <a:cs typeface="Courier New" pitchFamily="49" charset="0"/>
              </a:rPr>
              <a:t>connection.p</a:t>
            </a:r>
            <a:r>
              <a:rPr lang="en-US" dirty="0" smtClean="0"/>
              <a:t> and </a:t>
            </a:r>
            <a:r>
              <a:rPr lang="en-US" b="1" dirty="0" err="1" smtClean="0">
                <a:latin typeface="Courier New" pitchFamily="49" charset="0"/>
                <a:cs typeface="Courier New" pitchFamily="49" charset="0"/>
              </a:rPr>
              <a:t>activate.p</a:t>
            </a:r>
            <a:r>
              <a:rPr lang="en-US" dirty="0" smtClean="0"/>
              <a:t> </a:t>
            </a:r>
          </a:p>
          <a:p>
            <a:pPr lvl="1"/>
            <a:r>
              <a:rPr lang="en-US" dirty="0" smtClean="0"/>
              <a:t>May need changes to set up the client’s tenant context</a:t>
            </a:r>
          </a:p>
          <a:p>
            <a:r>
              <a:rPr lang="en-US" dirty="0" smtClean="0"/>
              <a:t>Almost everything else just “works”</a:t>
            </a:r>
          </a:p>
          <a:p>
            <a:endParaRPr lang="en-US" dirty="0"/>
          </a:p>
        </p:txBody>
      </p:sp>
      <p:sp>
        <p:nvSpPr>
          <p:cNvPr id="6" name="Title 5"/>
          <p:cNvSpPr>
            <a:spLocks noGrp="1"/>
          </p:cNvSpPr>
          <p:nvPr>
            <p:ph type="title"/>
          </p:nvPr>
        </p:nvSpPr>
        <p:spPr>
          <a:xfrm>
            <a:off x="301625" y="91346"/>
            <a:ext cx="7331075" cy="424732"/>
          </a:xfrm>
        </p:spPr>
        <p:txBody>
          <a:bodyPr/>
          <a:lstStyle/>
          <a:p>
            <a:r>
              <a:rPr lang="en-US" dirty="0" smtClean="0"/>
              <a:t>Regular Tenant Programming</a:t>
            </a:r>
            <a:endParaRPr lang="en-US" dirty="0"/>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p:cNvGrpSpPr/>
          <p:nvPr/>
        </p:nvGrpSpPr>
        <p:grpSpPr>
          <a:xfrm>
            <a:off x="4971279" y="4919915"/>
            <a:ext cx="3416268" cy="1138773"/>
            <a:chOff x="5576920" y="3186116"/>
            <a:chExt cx="3416268" cy="1138773"/>
          </a:xfrm>
        </p:grpSpPr>
        <p:sp>
          <p:nvSpPr>
            <p:cNvPr id="5" name="Text Box 212"/>
            <p:cNvSpPr txBox="1">
              <a:spLocks noChangeArrowheads="1"/>
            </p:cNvSpPr>
            <p:nvPr/>
          </p:nvSpPr>
          <p:spPr bwMode="auto">
            <a:xfrm>
              <a:off x="6707188" y="3186116"/>
              <a:ext cx="2286000" cy="1138773"/>
            </a:xfrm>
            <a:prstGeom prst="rect">
              <a:avLst/>
            </a:prstGeom>
            <a:solidFill>
              <a:srgbClr val="92D050"/>
            </a:solidFill>
            <a:ln w="12700" algn="ctr">
              <a:noFill/>
              <a:miter lim="800000"/>
              <a:headEnd/>
              <a:tailEnd/>
            </a:ln>
          </p:spPr>
          <p:txBody>
            <a:bodyPr lIns="0">
              <a:spAutoFit/>
            </a:bodyPr>
            <a:lstStyle/>
            <a:p>
              <a:pPr>
                <a:tabLst>
                  <a:tab pos="50800" algn="l"/>
                </a:tabLst>
              </a:pPr>
              <a:r>
                <a:rPr lang="en-US" dirty="0">
                  <a:solidFill>
                    <a:srgbClr val="000000"/>
                  </a:solidFill>
                </a:rPr>
                <a:t>	 </a:t>
              </a:r>
              <a:r>
                <a:rPr lang="en-US" sz="2000" dirty="0">
                  <a:solidFill>
                    <a:srgbClr val="000000"/>
                  </a:solidFill>
                </a:rPr>
                <a:t>1  </a:t>
              </a:r>
              <a:r>
                <a:rPr lang="en-US" sz="2000" dirty="0" smtClean="0">
                  <a:solidFill>
                    <a:srgbClr val="000000"/>
                  </a:solidFill>
                </a:rPr>
                <a:t>Fred Smith</a:t>
              </a:r>
              <a:endParaRPr lang="en-US" sz="2000" dirty="0">
                <a:solidFill>
                  <a:srgbClr val="000000"/>
                </a:solidFill>
              </a:endParaRPr>
            </a:p>
            <a:p>
              <a:pPr>
                <a:tabLst>
                  <a:tab pos="50800" algn="l"/>
                </a:tabLst>
              </a:pPr>
              <a:r>
                <a:rPr lang="en-US" dirty="0">
                  <a:solidFill>
                    <a:srgbClr val="000000"/>
                  </a:solidFill>
                </a:rPr>
                <a:t>	 2  </a:t>
              </a:r>
              <a:r>
                <a:rPr lang="en-US" sz="2000" dirty="0" smtClean="0">
                  <a:solidFill>
                    <a:srgbClr val="000000"/>
                  </a:solidFill>
                </a:rPr>
                <a:t>Joan Adlon</a:t>
              </a:r>
              <a:endParaRPr lang="en-US" sz="2000" dirty="0">
                <a:solidFill>
                  <a:srgbClr val="000000"/>
                </a:solidFill>
              </a:endParaRPr>
            </a:p>
            <a:p>
              <a:pPr>
                <a:tabLst>
                  <a:tab pos="50800" algn="l"/>
                </a:tabLst>
              </a:pPr>
              <a:r>
                <a:rPr lang="en-US" sz="2000" dirty="0">
                  <a:solidFill>
                    <a:srgbClr val="000000"/>
                  </a:solidFill>
                </a:rPr>
                <a:t>	 3  </a:t>
              </a:r>
              <a:r>
                <a:rPr lang="en-US" sz="2000" dirty="0" smtClean="0">
                  <a:solidFill>
                    <a:srgbClr val="000000"/>
                  </a:solidFill>
                </a:rPr>
                <a:t>George Holmes</a:t>
              </a:r>
              <a:endParaRPr lang="en-US" sz="2000" dirty="0">
                <a:solidFill>
                  <a:srgbClr val="000000"/>
                </a:solidFill>
              </a:endParaRPr>
            </a:p>
          </p:txBody>
        </p:sp>
        <p:sp>
          <p:nvSpPr>
            <p:cNvPr id="6" name="TextBox 20"/>
            <p:cNvSpPr txBox="1">
              <a:spLocks noChangeArrowheads="1"/>
            </p:cNvSpPr>
            <p:nvPr/>
          </p:nvSpPr>
          <p:spPr bwMode="auto">
            <a:xfrm>
              <a:off x="5576920" y="3278187"/>
              <a:ext cx="1111250" cy="830997"/>
            </a:xfrm>
            <a:prstGeom prst="rect">
              <a:avLst/>
            </a:prstGeom>
            <a:noFill/>
            <a:ln w="9525">
              <a:noFill/>
              <a:miter lim="800000"/>
              <a:headEnd/>
              <a:tailEnd/>
            </a:ln>
          </p:spPr>
          <p:txBody>
            <a:bodyPr>
              <a:spAutoFit/>
            </a:bodyPr>
            <a:lstStyle/>
            <a:p>
              <a:r>
                <a:rPr lang="en-US" dirty="0" smtClean="0">
                  <a:solidFill>
                    <a:srgbClr val="7030A0"/>
                  </a:solidFill>
                </a:rPr>
                <a:t>Lowes</a:t>
              </a:r>
            </a:p>
            <a:p>
              <a:r>
                <a:rPr lang="en-US" dirty="0" smtClean="0">
                  <a:solidFill>
                    <a:srgbClr val="7030A0"/>
                  </a:solidFill>
                </a:rPr>
                <a:t> </a:t>
              </a:r>
              <a:endParaRPr lang="en-US" dirty="0">
                <a:solidFill>
                  <a:srgbClr val="7030A0"/>
                </a:solidFill>
              </a:endParaRPr>
            </a:p>
          </p:txBody>
        </p:sp>
      </p:grpSp>
      <p:grpSp>
        <p:nvGrpSpPr>
          <p:cNvPr id="3" name="Group 31"/>
          <p:cNvGrpSpPr/>
          <p:nvPr/>
        </p:nvGrpSpPr>
        <p:grpSpPr>
          <a:xfrm>
            <a:off x="168879" y="4853741"/>
            <a:ext cx="3421036" cy="1200329"/>
            <a:chOff x="5572152" y="4225933"/>
            <a:chExt cx="3421036" cy="1200329"/>
          </a:xfrm>
        </p:grpSpPr>
        <p:sp>
          <p:nvSpPr>
            <p:cNvPr id="8" name="Text Box 212"/>
            <p:cNvSpPr txBox="1">
              <a:spLocks noChangeArrowheads="1"/>
            </p:cNvSpPr>
            <p:nvPr/>
          </p:nvSpPr>
          <p:spPr bwMode="auto">
            <a:xfrm>
              <a:off x="6707188" y="4225933"/>
              <a:ext cx="2286000" cy="1200329"/>
            </a:xfrm>
            <a:prstGeom prst="rect">
              <a:avLst/>
            </a:prstGeom>
            <a:solidFill>
              <a:srgbClr val="FFC000"/>
            </a:solidFill>
            <a:ln w="12700" algn="ctr">
              <a:noFill/>
              <a:miter lim="800000"/>
              <a:headEnd/>
              <a:tailEnd/>
            </a:ln>
          </p:spPr>
          <p:txBody>
            <a:bodyPr lIns="0">
              <a:spAutoFit/>
            </a:bodyPr>
            <a:lstStyle/>
            <a:p>
              <a:pPr>
                <a:tabLst>
                  <a:tab pos="50800" algn="l"/>
                </a:tabLst>
              </a:pPr>
              <a:r>
                <a:rPr lang="en-US" dirty="0">
                  <a:solidFill>
                    <a:srgbClr val="000000"/>
                  </a:solidFill>
                </a:rPr>
                <a:t>	 1 </a:t>
              </a:r>
              <a:r>
                <a:rPr lang="en-US" sz="2000" dirty="0" smtClean="0">
                  <a:solidFill>
                    <a:srgbClr val="000000"/>
                  </a:solidFill>
                </a:rPr>
                <a:t>Albert Hall</a:t>
              </a:r>
              <a:endParaRPr lang="en-US" sz="2000" dirty="0">
                <a:solidFill>
                  <a:srgbClr val="000000"/>
                </a:solidFill>
              </a:endParaRPr>
            </a:p>
            <a:p>
              <a:pPr>
                <a:tabLst>
                  <a:tab pos="50800" algn="l"/>
                </a:tabLst>
              </a:pPr>
              <a:r>
                <a:rPr lang="en-US" dirty="0">
                  <a:solidFill>
                    <a:srgbClr val="000000"/>
                  </a:solidFill>
                </a:rPr>
                <a:t>	 </a:t>
              </a:r>
              <a:r>
                <a:rPr lang="en-US" dirty="0" smtClean="0">
                  <a:solidFill>
                    <a:srgbClr val="000000"/>
                  </a:solidFill>
                </a:rPr>
                <a:t>2 </a:t>
              </a:r>
              <a:r>
                <a:rPr lang="en-US" sz="2000" dirty="0" smtClean="0">
                  <a:solidFill>
                    <a:srgbClr val="000000"/>
                  </a:solidFill>
                </a:rPr>
                <a:t>Candace Jones</a:t>
              </a:r>
              <a:endParaRPr lang="en-US" dirty="0">
                <a:solidFill>
                  <a:srgbClr val="000000"/>
                </a:solidFill>
              </a:endParaRPr>
            </a:p>
            <a:p>
              <a:pPr>
                <a:tabLst>
                  <a:tab pos="50800" algn="l"/>
                </a:tabLst>
              </a:pPr>
              <a:r>
                <a:rPr lang="en-US" dirty="0">
                  <a:solidFill>
                    <a:srgbClr val="000000"/>
                  </a:solidFill>
                </a:rPr>
                <a:t>	 </a:t>
              </a:r>
              <a:r>
                <a:rPr lang="en-US" dirty="0" smtClean="0">
                  <a:solidFill>
                    <a:srgbClr val="000000"/>
                  </a:solidFill>
                </a:rPr>
                <a:t>3 </a:t>
              </a:r>
              <a:r>
                <a:rPr lang="en-US" sz="2000" dirty="0" smtClean="0">
                  <a:solidFill>
                    <a:srgbClr val="000000"/>
                  </a:solidFill>
                </a:rPr>
                <a:t>Carrie </a:t>
              </a:r>
              <a:r>
                <a:rPr lang="en-US" sz="2000" dirty="0" err="1" smtClean="0">
                  <a:solidFill>
                    <a:srgbClr val="000000"/>
                  </a:solidFill>
                </a:rPr>
                <a:t>Abrahm</a:t>
              </a:r>
              <a:endParaRPr lang="en-US" sz="2000" dirty="0">
                <a:solidFill>
                  <a:srgbClr val="000000"/>
                </a:solidFill>
              </a:endParaRPr>
            </a:p>
          </p:txBody>
        </p:sp>
        <p:sp>
          <p:nvSpPr>
            <p:cNvPr id="9" name="TextBox 20"/>
            <p:cNvSpPr txBox="1">
              <a:spLocks noChangeArrowheads="1"/>
            </p:cNvSpPr>
            <p:nvPr/>
          </p:nvSpPr>
          <p:spPr bwMode="auto">
            <a:xfrm>
              <a:off x="5572152" y="4316443"/>
              <a:ext cx="1111250" cy="830997"/>
            </a:xfrm>
            <a:prstGeom prst="rect">
              <a:avLst/>
            </a:prstGeom>
            <a:noFill/>
            <a:ln w="9525">
              <a:noFill/>
              <a:miter lim="800000"/>
              <a:headEnd/>
              <a:tailEnd/>
            </a:ln>
          </p:spPr>
          <p:txBody>
            <a:bodyPr>
              <a:spAutoFit/>
            </a:bodyPr>
            <a:lstStyle/>
            <a:p>
              <a:r>
                <a:rPr lang="en-US" dirty="0" smtClean="0">
                  <a:solidFill>
                    <a:srgbClr val="7030A0"/>
                  </a:solidFill>
                </a:rPr>
                <a:t>HomeDepot</a:t>
              </a:r>
              <a:endParaRPr lang="en-US" dirty="0">
                <a:solidFill>
                  <a:srgbClr val="7030A0"/>
                </a:solidFill>
              </a:endParaRPr>
            </a:p>
          </p:txBody>
        </p:sp>
      </p:grpSp>
      <p:sp>
        <p:nvSpPr>
          <p:cNvPr id="10" name="Rectangle 210"/>
          <p:cNvSpPr>
            <a:spLocks noChangeArrowheads="1"/>
          </p:cNvSpPr>
          <p:nvPr/>
        </p:nvSpPr>
        <p:spPr bwMode="auto">
          <a:xfrm>
            <a:off x="1303915" y="4341177"/>
            <a:ext cx="2286000" cy="515937"/>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lstStyle/>
          <a:p>
            <a:pPr algn="ctr" fontAlgn="auto">
              <a:spcBef>
                <a:spcPts val="0"/>
              </a:spcBef>
              <a:spcAft>
                <a:spcPts val="0"/>
              </a:spcAft>
              <a:defRPr/>
            </a:pPr>
            <a:r>
              <a:rPr lang="en-US" dirty="0">
                <a:solidFill>
                  <a:srgbClr val="000000"/>
                </a:solidFill>
              </a:rPr>
              <a:t>Customer</a:t>
            </a:r>
          </a:p>
        </p:txBody>
      </p:sp>
      <p:sp>
        <p:nvSpPr>
          <p:cNvPr id="11" name="Rectangle 210"/>
          <p:cNvSpPr>
            <a:spLocks noChangeArrowheads="1"/>
          </p:cNvSpPr>
          <p:nvPr/>
        </p:nvSpPr>
        <p:spPr bwMode="auto">
          <a:xfrm>
            <a:off x="6125297" y="4390262"/>
            <a:ext cx="2286000" cy="515937"/>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lstStyle/>
          <a:p>
            <a:pPr algn="ctr" fontAlgn="auto">
              <a:spcBef>
                <a:spcPts val="0"/>
              </a:spcBef>
              <a:spcAft>
                <a:spcPts val="0"/>
              </a:spcAft>
              <a:defRPr/>
            </a:pPr>
            <a:r>
              <a:rPr lang="en-US" dirty="0">
                <a:solidFill>
                  <a:srgbClr val="000000"/>
                </a:solidFill>
              </a:rPr>
              <a:t>Customer</a:t>
            </a:r>
          </a:p>
        </p:txBody>
      </p:sp>
      <p:sp>
        <p:nvSpPr>
          <p:cNvPr id="12" name="Title 11"/>
          <p:cNvSpPr>
            <a:spLocks noGrp="1"/>
          </p:cNvSpPr>
          <p:nvPr>
            <p:ph type="title"/>
          </p:nvPr>
        </p:nvSpPr>
        <p:spPr>
          <a:xfrm>
            <a:off x="301625" y="91346"/>
            <a:ext cx="7331075" cy="424732"/>
          </a:xfrm>
        </p:spPr>
        <p:txBody>
          <a:bodyPr/>
          <a:lstStyle/>
          <a:p>
            <a:r>
              <a:rPr lang="en-US" dirty="0" smtClean="0"/>
              <a:t>Regular tenant ABL</a:t>
            </a:r>
            <a:endParaRPr lang="en-US" dirty="0"/>
          </a:p>
        </p:txBody>
      </p:sp>
      <p:sp>
        <p:nvSpPr>
          <p:cNvPr id="13" name="Content Placeholder 12"/>
          <p:cNvSpPr>
            <a:spLocks noGrp="1"/>
          </p:cNvSpPr>
          <p:nvPr>
            <p:ph idx="1"/>
          </p:nvPr>
        </p:nvSpPr>
        <p:spPr/>
        <p:txBody>
          <a:bodyPr/>
          <a:lstStyle/>
          <a:p>
            <a:r>
              <a:rPr lang="en-US" dirty="0" smtClean="0"/>
              <a:t>For two tenants, </a:t>
            </a:r>
            <a:r>
              <a:rPr lang="en-US" i="1" dirty="0" err="1" smtClean="0"/>
              <a:t>HomeDepot</a:t>
            </a:r>
            <a:r>
              <a:rPr lang="en-US" dirty="0" smtClean="0"/>
              <a:t> and </a:t>
            </a:r>
            <a:r>
              <a:rPr lang="en-US" i="1" dirty="0" smtClean="0"/>
              <a:t>Lowes</a:t>
            </a:r>
            <a:r>
              <a:rPr lang="en-US" dirty="0" smtClean="0"/>
              <a:t>, you will get a different report from the same </a:t>
            </a:r>
            <a:r>
              <a:rPr lang="en-US" dirty="0" err="1" smtClean="0"/>
              <a:t>rcode</a:t>
            </a:r>
            <a:endParaRPr lang="en-US" dirty="0" smtClean="0"/>
          </a:p>
          <a:p>
            <a:endParaRPr lang="en-US" dirty="0" smtClean="0"/>
          </a:p>
          <a:p>
            <a:pPr lvl="1">
              <a:buNone/>
            </a:pPr>
            <a:r>
              <a:rPr lang="en-US" b="1" dirty="0" smtClean="0">
                <a:latin typeface="Courier New" pitchFamily="49" charset="0"/>
              </a:rPr>
              <a:t>FOR EACH Customer:</a:t>
            </a:r>
          </a:p>
          <a:p>
            <a:pPr lvl="1">
              <a:buNone/>
            </a:pPr>
            <a:r>
              <a:rPr lang="en-US" b="1" dirty="0" smtClean="0">
                <a:latin typeface="Courier New" pitchFamily="49" charset="0"/>
              </a:rPr>
              <a:t>    DISPLAY </a:t>
            </a:r>
            <a:r>
              <a:rPr lang="en-US" b="1" dirty="0" err="1" smtClean="0">
                <a:latin typeface="Courier New" pitchFamily="49" charset="0"/>
              </a:rPr>
              <a:t>CustNum</a:t>
            </a:r>
            <a:r>
              <a:rPr lang="en-US" b="1" dirty="0" smtClean="0">
                <a:latin typeface="Courier New" pitchFamily="49" charset="0"/>
              </a:rPr>
              <a:t> Name.</a:t>
            </a:r>
          </a:p>
          <a:p>
            <a:pPr lvl="1">
              <a:buNone/>
            </a:pPr>
            <a:r>
              <a:rPr lang="en-US" b="1" dirty="0" smtClean="0">
                <a:latin typeface="Courier New" pitchFamily="49" charset="0"/>
              </a:rPr>
              <a:t>END.</a:t>
            </a:r>
          </a:p>
        </p:txBody>
      </p:sp>
      <p:sp>
        <p:nvSpPr>
          <p:cNvPr id="14" name="Rectangle 13"/>
          <p:cNvSpPr/>
          <p:nvPr/>
        </p:nvSpPr>
        <p:spPr bwMode="auto">
          <a:xfrm>
            <a:off x="883920" y="2367280"/>
            <a:ext cx="3576320" cy="102616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225096" y="985652"/>
            <a:ext cx="8740774" cy="1045029"/>
          </a:xfrm>
        </p:spPr>
        <p:txBody>
          <a:bodyPr/>
          <a:lstStyle/>
          <a:p>
            <a:pPr>
              <a:buNone/>
            </a:pPr>
            <a:r>
              <a:rPr lang="en-US" sz="1800" b="1" dirty="0" smtClean="0">
                <a:latin typeface="Courier New" pitchFamily="49" charset="0"/>
              </a:rPr>
              <a:t>FIND FIRST Customer.  /*automatically gets the right tenant*/</a:t>
            </a:r>
          </a:p>
          <a:p>
            <a:pPr>
              <a:buNone/>
            </a:pPr>
            <a:r>
              <a:rPr lang="en-US" sz="1800" b="1" dirty="0" smtClean="0">
                <a:latin typeface="Courier New" pitchFamily="49" charset="0"/>
              </a:rPr>
              <a:t>DISPLAY </a:t>
            </a:r>
            <a:r>
              <a:rPr lang="en-US" sz="1800" b="1" dirty="0" err="1" smtClean="0">
                <a:latin typeface="Courier New" pitchFamily="49" charset="0"/>
              </a:rPr>
              <a:t>CustNum</a:t>
            </a:r>
            <a:r>
              <a:rPr lang="en-US" sz="1800" b="1" dirty="0" smtClean="0">
                <a:latin typeface="Courier New" pitchFamily="49" charset="0"/>
              </a:rPr>
              <a:t> Name.</a:t>
            </a:r>
          </a:p>
          <a:p>
            <a:pPr>
              <a:buNone/>
            </a:pPr>
            <a:r>
              <a:rPr lang="en-US" dirty="0" smtClean="0"/>
              <a:t>  </a:t>
            </a:r>
          </a:p>
        </p:txBody>
      </p:sp>
      <p:grpSp>
        <p:nvGrpSpPr>
          <p:cNvPr id="2" name="Group 30"/>
          <p:cNvGrpSpPr/>
          <p:nvPr/>
        </p:nvGrpSpPr>
        <p:grpSpPr>
          <a:xfrm>
            <a:off x="4413138" y="5276175"/>
            <a:ext cx="3416268" cy="923068"/>
            <a:chOff x="5576920" y="3186116"/>
            <a:chExt cx="3416268" cy="923068"/>
          </a:xfrm>
        </p:grpSpPr>
        <p:sp>
          <p:nvSpPr>
            <p:cNvPr id="5" name="Text Box 212"/>
            <p:cNvSpPr txBox="1">
              <a:spLocks noChangeArrowheads="1"/>
            </p:cNvSpPr>
            <p:nvPr/>
          </p:nvSpPr>
          <p:spPr bwMode="auto">
            <a:xfrm>
              <a:off x="6707188" y="3186116"/>
              <a:ext cx="2286000" cy="461665"/>
            </a:xfrm>
            <a:prstGeom prst="rect">
              <a:avLst/>
            </a:prstGeom>
            <a:solidFill>
              <a:srgbClr val="92D050"/>
            </a:solidFill>
            <a:ln w="12700" algn="ctr">
              <a:noFill/>
              <a:miter lim="800000"/>
              <a:headEnd/>
              <a:tailEnd/>
            </a:ln>
          </p:spPr>
          <p:txBody>
            <a:bodyPr lIns="0">
              <a:spAutoFit/>
            </a:bodyPr>
            <a:lstStyle/>
            <a:p>
              <a:pPr>
                <a:tabLst>
                  <a:tab pos="50800" algn="l"/>
                </a:tabLst>
              </a:pPr>
              <a:r>
                <a:rPr lang="en-US" dirty="0">
                  <a:solidFill>
                    <a:srgbClr val="000000"/>
                  </a:solidFill>
                </a:rPr>
                <a:t>	 </a:t>
              </a:r>
              <a:r>
                <a:rPr lang="en-US" sz="2000" dirty="0" smtClean="0">
                  <a:solidFill>
                    <a:srgbClr val="000000"/>
                  </a:solidFill>
                </a:rPr>
                <a:t>4  New </a:t>
              </a:r>
              <a:r>
                <a:rPr lang="en-US" sz="2000" dirty="0" err="1" smtClean="0">
                  <a:solidFill>
                    <a:srgbClr val="000000"/>
                  </a:solidFill>
                </a:rPr>
                <a:t>Cust</a:t>
              </a:r>
              <a:r>
                <a:rPr lang="en-US" dirty="0">
                  <a:solidFill>
                    <a:srgbClr val="000000"/>
                  </a:solidFill>
                </a:rPr>
                <a:t>	</a:t>
              </a:r>
              <a:endParaRPr lang="en-US" sz="2000" dirty="0">
                <a:solidFill>
                  <a:srgbClr val="000000"/>
                </a:solidFill>
              </a:endParaRPr>
            </a:p>
          </p:txBody>
        </p:sp>
        <p:sp>
          <p:nvSpPr>
            <p:cNvPr id="6" name="TextBox 20"/>
            <p:cNvSpPr txBox="1">
              <a:spLocks noChangeArrowheads="1"/>
            </p:cNvSpPr>
            <p:nvPr/>
          </p:nvSpPr>
          <p:spPr bwMode="auto">
            <a:xfrm>
              <a:off x="5576920" y="3278187"/>
              <a:ext cx="1111250" cy="830997"/>
            </a:xfrm>
            <a:prstGeom prst="rect">
              <a:avLst/>
            </a:prstGeom>
            <a:noFill/>
            <a:ln w="9525">
              <a:noFill/>
              <a:miter lim="800000"/>
              <a:headEnd/>
              <a:tailEnd/>
            </a:ln>
          </p:spPr>
          <p:txBody>
            <a:bodyPr>
              <a:spAutoFit/>
            </a:bodyPr>
            <a:lstStyle/>
            <a:p>
              <a:r>
                <a:rPr lang="en-US" dirty="0" smtClean="0">
                  <a:solidFill>
                    <a:srgbClr val="7030A0"/>
                  </a:solidFill>
                </a:rPr>
                <a:t>Lowes</a:t>
              </a:r>
            </a:p>
            <a:p>
              <a:r>
                <a:rPr lang="en-US" dirty="0" smtClean="0">
                  <a:solidFill>
                    <a:srgbClr val="7030A0"/>
                  </a:solidFill>
                </a:rPr>
                <a:t> </a:t>
              </a:r>
              <a:endParaRPr lang="en-US" dirty="0">
                <a:solidFill>
                  <a:srgbClr val="7030A0"/>
                </a:solidFill>
              </a:endParaRPr>
            </a:p>
          </p:txBody>
        </p:sp>
      </p:grpSp>
      <p:grpSp>
        <p:nvGrpSpPr>
          <p:cNvPr id="3" name="Group 31"/>
          <p:cNvGrpSpPr/>
          <p:nvPr/>
        </p:nvGrpSpPr>
        <p:grpSpPr>
          <a:xfrm>
            <a:off x="406384" y="5242718"/>
            <a:ext cx="3349785" cy="830997"/>
            <a:chOff x="5572152" y="4316443"/>
            <a:chExt cx="3349785" cy="830997"/>
          </a:xfrm>
        </p:grpSpPr>
        <p:sp>
          <p:nvSpPr>
            <p:cNvPr id="8" name="Text Box 212"/>
            <p:cNvSpPr txBox="1">
              <a:spLocks noChangeArrowheads="1"/>
            </p:cNvSpPr>
            <p:nvPr/>
          </p:nvSpPr>
          <p:spPr bwMode="auto">
            <a:xfrm>
              <a:off x="6602680" y="4429498"/>
              <a:ext cx="2319257" cy="461665"/>
            </a:xfrm>
            <a:prstGeom prst="rect">
              <a:avLst/>
            </a:prstGeom>
            <a:solidFill>
              <a:srgbClr val="FFC000"/>
            </a:solidFill>
            <a:ln w="12700" algn="ctr">
              <a:noFill/>
              <a:miter lim="800000"/>
              <a:headEnd/>
              <a:tailEnd/>
            </a:ln>
          </p:spPr>
          <p:txBody>
            <a:bodyPr wrap="square" lIns="0">
              <a:spAutoFit/>
            </a:bodyPr>
            <a:lstStyle/>
            <a:p>
              <a:pPr>
                <a:tabLst>
                  <a:tab pos="50800" algn="l"/>
                </a:tabLst>
              </a:pPr>
              <a:r>
                <a:rPr lang="en-US" dirty="0">
                  <a:solidFill>
                    <a:srgbClr val="000000"/>
                  </a:solidFill>
                </a:rPr>
                <a:t>	 </a:t>
              </a:r>
              <a:r>
                <a:rPr lang="en-US" sz="2000" dirty="0" smtClean="0">
                  <a:solidFill>
                    <a:srgbClr val="000000"/>
                  </a:solidFill>
                </a:rPr>
                <a:t>4 New </a:t>
              </a:r>
              <a:r>
                <a:rPr lang="en-US" sz="2000" dirty="0" err="1" smtClean="0">
                  <a:solidFill>
                    <a:srgbClr val="000000"/>
                  </a:solidFill>
                </a:rPr>
                <a:t>Cust</a:t>
              </a:r>
              <a:endParaRPr lang="en-US" sz="2000" dirty="0">
                <a:solidFill>
                  <a:srgbClr val="000000"/>
                </a:solidFill>
              </a:endParaRPr>
            </a:p>
          </p:txBody>
        </p:sp>
        <p:sp>
          <p:nvSpPr>
            <p:cNvPr id="9" name="TextBox 20"/>
            <p:cNvSpPr txBox="1">
              <a:spLocks noChangeArrowheads="1"/>
            </p:cNvSpPr>
            <p:nvPr/>
          </p:nvSpPr>
          <p:spPr bwMode="auto">
            <a:xfrm>
              <a:off x="5572152" y="4316443"/>
              <a:ext cx="1111250" cy="830997"/>
            </a:xfrm>
            <a:prstGeom prst="rect">
              <a:avLst/>
            </a:prstGeom>
            <a:noFill/>
            <a:ln w="9525">
              <a:noFill/>
              <a:miter lim="800000"/>
              <a:headEnd/>
              <a:tailEnd/>
            </a:ln>
          </p:spPr>
          <p:txBody>
            <a:bodyPr>
              <a:spAutoFit/>
            </a:bodyPr>
            <a:lstStyle/>
            <a:p>
              <a:r>
                <a:rPr lang="en-US" dirty="0" smtClean="0">
                  <a:solidFill>
                    <a:srgbClr val="7030A0"/>
                  </a:solidFill>
                </a:rPr>
                <a:t>HomeDepot</a:t>
              </a:r>
              <a:endParaRPr lang="en-US" dirty="0">
                <a:solidFill>
                  <a:srgbClr val="7030A0"/>
                </a:solidFill>
              </a:endParaRPr>
            </a:p>
          </p:txBody>
        </p:sp>
      </p:grpSp>
      <p:sp>
        <p:nvSpPr>
          <p:cNvPr id="10" name="Rectangle 3"/>
          <p:cNvSpPr txBox="1">
            <a:spLocks noChangeArrowheads="1"/>
          </p:cNvSpPr>
          <p:nvPr/>
        </p:nvSpPr>
        <p:spPr bwMode="auto">
          <a:xfrm>
            <a:off x="258743" y="3798124"/>
            <a:ext cx="8740774" cy="14606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rgbClr val="FF7C00"/>
              </a:buClr>
              <a:buSzTx/>
              <a:buFont typeface="Wingdings" pitchFamily="2" charset="2"/>
              <a:buNone/>
              <a:tabLst/>
              <a:defRPr/>
            </a:pPr>
            <a:r>
              <a:rPr kumimoji="0" lang="en-US" sz="1800" b="1" i="0" u="none" strike="noStrike" kern="1200" cap="none" spc="0" normalizeH="0" baseline="0" noProof="0" dirty="0" smtClean="0">
                <a:ln>
                  <a:noFill/>
                </a:ln>
                <a:solidFill>
                  <a:srgbClr val="000000"/>
                </a:solidFill>
                <a:effectLst/>
                <a:uLnTx/>
                <a:uFillTx/>
                <a:latin typeface="Courier New" pitchFamily="49" charset="0"/>
                <a:ea typeface="ＭＳ Ｐゴシック" pitchFamily="80" charset="-128"/>
                <a:cs typeface="Arial" pitchFamily="34" charset="0"/>
              </a:rPr>
              <a:t>CREATE Customer.   /*automatically goes to the right tenant*/</a:t>
            </a:r>
          </a:p>
          <a:p>
            <a:pPr marL="342900" marR="0" lvl="0" indent="-342900" algn="l" defTabSz="914400" rtl="0" eaLnBrk="1" fontAlgn="base" latinLnBrk="0" hangingPunct="1">
              <a:lnSpc>
                <a:spcPct val="100000"/>
              </a:lnSpc>
              <a:spcBef>
                <a:spcPct val="20000"/>
              </a:spcBef>
              <a:spcAft>
                <a:spcPct val="0"/>
              </a:spcAft>
              <a:buClr>
                <a:srgbClr val="FF7C00"/>
              </a:buClr>
              <a:buSzTx/>
              <a:buFont typeface="Wingdings" pitchFamily="2" charset="2"/>
              <a:buNone/>
              <a:tabLst/>
              <a:defRPr/>
            </a:pPr>
            <a:r>
              <a:rPr lang="en-US" sz="1800" b="1" i="0" dirty="0" smtClean="0">
                <a:solidFill>
                  <a:srgbClr val="000000"/>
                </a:solidFill>
                <a:latin typeface="Courier New" pitchFamily="49" charset="0"/>
                <a:cs typeface="Arial" pitchFamily="34" charset="0"/>
              </a:rPr>
              <a:t>Name = “New </a:t>
            </a:r>
            <a:r>
              <a:rPr lang="en-US" sz="1800" b="1" i="0" dirty="0" err="1" smtClean="0">
                <a:solidFill>
                  <a:srgbClr val="000000"/>
                </a:solidFill>
                <a:latin typeface="Courier New" pitchFamily="49" charset="0"/>
                <a:cs typeface="Arial" pitchFamily="34" charset="0"/>
              </a:rPr>
              <a:t>Cust</a:t>
            </a:r>
            <a:r>
              <a:rPr lang="en-US" sz="1800" b="1" i="0" dirty="0" smtClean="0">
                <a:solidFill>
                  <a:srgbClr val="000000"/>
                </a:solidFill>
                <a:latin typeface="Courier New" pitchFamily="49" charset="0"/>
                <a:cs typeface="Arial" pitchFamily="34" charset="0"/>
              </a:rPr>
              <a:t>”</a:t>
            </a:r>
            <a:endParaRPr kumimoji="0" lang="en-US" sz="1800" b="1" i="0" u="none" strike="noStrike" kern="1200" cap="none" spc="0" normalizeH="0" baseline="0" noProof="0" dirty="0" smtClean="0">
              <a:ln>
                <a:noFill/>
              </a:ln>
              <a:solidFill>
                <a:srgbClr val="000000"/>
              </a:solidFill>
              <a:effectLst/>
              <a:uLnTx/>
              <a:uFillTx/>
              <a:latin typeface="Courier New" pitchFamily="49" charset="0"/>
              <a:ea typeface="ＭＳ Ｐゴシック" pitchFamily="80" charset="-128"/>
              <a:cs typeface="Arial" pitchFamily="34" charset="0"/>
            </a:endParaRPr>
          </a:p>
          <a:p>
            <a:pPr marL="342900" marR="0" lvl="0" indent="-342900" algn="l" defTabSz="914400" rtl="0" eaLnBrk="1" fontAlgn="base" latinLnBrk="0" hangingPunct="1">
              <a:lnSpc>
                <a:spcPct val="100000"/>
              </a:lnSpc>
              <a:spcBef>
                <a:spcPct val="20000"/>
              </a:spcBef>
              <a:spcAft>
                <a:spcPct val="0"/>
              </a:spcAft>
              <a:buClr>
                <a:srgbClr val="FF7C00"/>
              </a:buClr>
              <a:buSzTx/>
              <a:buFont typeface="Wingdings" pitchFamily="2" charset="2"/>
              <a:buNone/>
              <a:tabLst/>
              <a:defRPr/>
            </a:pPr>
            <a:r>
              <a:rPr kumimoji="0" lang="en-US" sz="1800" b="1" i="0" u="none" strike="noStrike" kern="1200" cap="none" spc="0" normalizeH="0" baseline="0" noProof="0" dirty="0" smtClean="0">
                <a:ln>
                  <a:noFill/>
                </a:ln>
                <a:solidFill>
                  <a:srgbClr val="000000"/>
                </a:solidFill>
                <a:effectLst/>
                <a:uLnTx/>
                <a:uFillTx/>
                <a:latin typeface="Courier New" pitchFamily="49" charset="0"/>
                <a:ea typeface="ＭＳ Ｐゴシック" pitchFamily="80" charset="-128"/>
                <a:cs typeface="Arial" pitchFamily="34" charset="0"/>
              </a:rPr>
              <a:t>DISPLAY </a:t>
            </a:r>
            <a:r>
              <a:rPr kumimoji="0" lang="en-US" sz="1800" b="1" i="0" u="none" strike="noStrike" kern="1200" cap="none" spc="0" normalizeH="0" baseline="0" noProof="0" dirty="0" err="1" smtClean="0">
                <a:ln>
                  <a:noFill/>
                </a:ln>
                <a:solidFill>
                  <a:srgbClr val="000000"/>
                </a:solidFill>
                <a:effectLst/>
                <a:uLnTx/>
                <a:uFillTx/>
                <a:latin typeface="Courier New" pitchFamily="49" charset="0"/>
                <a:ea typeface="ＭＳ Ｐゴシック" pitchFamily="80" charset="-128"/>
                <a:cs typeface="Arial" pitchFamily="34" charset="0"/>
              </a:rPr>
              <a:t>CustNum</a:t>
            </a:r>
            <a:r>
              <a:rPr kumimoji="0" lang="en-US" sz="1800" b="1" i="0" u="none" strike="noStrike" kern="1200" cap="none" spc="0" normalizeH="0" baseline="0" noProof="0" dirty="0" smtClean="0">
                <a:ln>
                  <a:noFill/>
                </a:ln>
                <a:solidFill>
                  <a:srgbClr val="000000"/>
                </a:solidFill>
                <a:effectLst/>
                <a:uLnTx/>
                <a:uFillTx/>
                <a:latin typeface="Courier New" pitchFamily="49" charset="0"/>
                <a:ea typeface="ＭＳ Ｐゴシック" pitchFamily="80" charset="-128"/>
                <a:cs typeface="Arial" pitchFamily="34" charset="0"/>
              </a:rPr>
              <a:t> Name.</a:t>
            </a:r>
            <a:endParaRPr kumimoji="0" lang="en-US" sz="2400" b="1" i="0" u="none" strike="noStrike" kern="1200" cap="none" spc="0" normalizeH="0" baseline="0" noProof="0" dirty="0" smtClean="0">
              <a:ln>
                <a:noFill/>
              </a:ln>
              <a:solidFill>
                <a:srgbClr val="000000"/>
              </a:solidFill>
              <a:effectLst/>
              <a:uLnTx/>
              <a:uFillTx/>
              <a:latin typeface="Courier New" pitchFamily="49" charset="0"/>
              <a:ea typeface="ＭＳ Ｐゴシック" pitchFamily="80" charset="-128"/>
              <a:cs typeface="Arial" pitchFamily="34" charset="0"/>
            </a:endParaRPr>
          </a:p>
          <a:p>
            <a:pPr marL="342900" marR="0" lvl="0" indent="-342900" algn="l" defTabSz="914400" rtl="0" eaLnBrk="1" fontAlgn="base" latinLnBrk="0" hangingPunct="1">
              <a:lnSpc>
                <a:spcPct val="100000"/>
              </a:lnSpc>
              <a:spcBef>
                <a:spcPct val="20000"/>
              </a:spcBef>
              <a:spcAft>
                <a:spcPct val="0"/>
              </a:spcAft>
              <a:buClr>
                <a:srgbClr val="FF7C00"/>
              </a:buClr>
              <a:buSzTx/>
              <a:buFont typeface="Wingdings" pitchFamily="2" charset="2"/>
              <a:buNone/>
              <a:tabLst/>
              <a:defRPr/>
            </a:pPr>
            <a:r>
              <a:rPr kumimoji="0" lang="en-US" sz="2400" b="0" i="0" u="none" strike="noStrike" kern="1200" cap="none" spc="0" normalizeH="0" baseline="0" noProof="0" dirty="0" smtClean="0">
                <a:ln>
                  <a:noFill/>
                </a:ln>
                <a:solidFill>
                  <a:srgbClr val="000000"/>
                </a:solidFill>
                <a:effectLst/>
                <a:uLnTx/>
                <a:uFillTx/>
                <a:latin typeface="Arial" pitchFamily="34" charset="0"/>
                <a:ea typeface="ＭＳ Ｐゴシック" pitchFamily="80" charset="-128"/>
                <a:cs typeface="Arial" pitchFamily="34" charset="0"/>
              </a:rPr>
              <a:t>  </a:t>
            </a:r>
          </a:p>
        </p:txBody>
      </p:sp>
      <p:grpSp>
        <p:nvGrpSpPr>
          <p:cNvPr id="11" name="Group 31"/>
          <p:cNvGrpSpPr/>
          <p:nvPr/>
        </p:nvGrpSpPr>
        <p:grpSpPr>
          <a:xfrm>
            <a:off x="180753" y="2072006"/>
            <a:ext cx="3349785" cy="830997"/>
            <a:chOff x="5572152" y="4316443"/>
            <a:chExt cx="3349785" cy="830997"/>
          </a:xfrm>
        </p:grpSpPr>
        <p:sp>
          <p:nvSpPr>
            <p:cNvPr id="12" name="Text Box 212"/>
            <p:cNvSpPr txBox="1">
              <a:spLocks noChangeArrowheads="1"/>
            </p:cNvSpPr>
            <p:nvPr/>
          </p:nvSpPr>
          <p:spPr bwMode="auto">
            <a:xfrm>
              <a:off x="6602680" y="4429498"/>
              <a:ext cx="2319257" cy="461665"/>
            </a:xfrm>
            <a:prstGeom prst="rect">
              <a:avLst/>
            </a:prstGeom>
            <a:solidFill>
              <a:srgbClr val="FFC000"/>
            </a:solidFill>
            <a:ln w="12700" algn="ctr">
              <a:noFill/>
              <a:miter lim="800000"/>
              <a:headEnd/>
              <a:tailEnd/>
            </a:ln>
          </p:spPr>
          <p:txBody>
            <a:bodyPr wrap="square" lIns="0">
              <a:spAutoFit/>
            </a:bodyPr>
            <a:lstStyle/>
            <a:p>
              <a:pPr>
                <a:tabLst>
                  <a:tab pos="50800" algn="l"/>
                </a:tabLst>
              </a:pPr>
              <a:r>
                <a:rPr lang="en-US" dirty="0">
                  <a:solidFill>
                    <a:srgbClr val="000000"/>
                  </a:solidFill>
                </a:rPr>
                <a:t>	 </a:t>
              </a:r>
              <a:r>
                <a:rPr lang="en-US" dirty="0" smtClean="0">
                  <a:solidFill>
                    <a:srgbClr val="000000"/>
                  </a:solidFill>
                </a:rPr>
                <a:t>1 </a:t>
              </a:r>
              <a:r>
                <a:rPr lang="en-US" sz="2000" dirty="0" smtClean="0">
                  <a:solidFill>
                    <a:srgbClr val="000000"/>
                  </a:solidFill>
                </a:rPr>
                <a:t>Albert Hall</a:t>
              </a:r>
              <a:endParaRPr lang="en-US" sz="2000" dirty="0">
                <a:solidFill>
                  <a:srgbClr val="000000"/>
                </a:solidFill>
              </a:endParaRPr>
            </a:p>
          </p:txBody>
        </p:sp>
        <p:sp>
          <p:nvSpPr>
            <p:cNvPr id="13" name="TextBox 20"/>
            <p:cNvSpPr txBox="1">
              <a:spLocks noChangeArrowheads="1"/>
            </p:cNvSpPr>
            <p:nvPr/>
          </p:nvSpPr>
          <p:spPr bwMode="auto">
            <a:xfrm>
              <a:off x="5572152" y="4316443"/>
              <a:ext cx="1111250" cy="830997"/>
            </a:xfrm>
            <a:prstGeom prst="rect">
              <a:avLst/>
            </a:prstGeom>
            <a:noFill/>
            <a:ln w="9525">
              <a:noFill/>
              <a:miter lim="800000"/>
              <a:headEnd/>
              <a:tailEnd/>
            </a:ln>
          </p:spPr>
          <p:txBody>
            <a:bodyPr>
              <a:spAutoFit/>
            </a:bodyPr>
            <a:lstStyle/>
            <a:p>
              <a:r>
                <a:rPr lang="en-US" dirty="0" smtClean="0">
                  <a:solidFill>
                    <a:srgbClr val="7030A0"/>
                  </a:solidFill>
                </a:rPr>
                <a:t>HomeDepot</a:t>
              </a:r>
              <a:endParaRPr lang="en-US" dirty="0">
                <a:solidFill>
                  <a:srgbClr val="7030A0"/>
                </a:solidFill>
              </a:endParaRPr>
            </a:p>
          </p:txBody>
        </p:sp>
      </p:grpSp>
      <p:grpSp>
        <p:nvGrpSpPr>
          <p:cNvPr id="14" name="Group 30"/>
          <p:cNvGrpSpPr/>
          <p:nvPr/>
        </p:nvGrpSpPr>
        <p:grpSpPr>
          <a:xfrm>
            <a:off x="4328031" y="2127235"/>
            <a:ext cx="3416268" cy="923068"/>
            <a:chOff x="5576920" y="3186116"/>
            <a:chExt cx="3416268" cy="923068"/>
          </a:xfrm>
        </p:grpSpPr>
        <p:sp>
          <p:nvSpPr>
            <p:cNvPr id="15" name="Text Box 212"/>
            <p:cNvSpPr txBox="1">
              <a:spLocks noChangeArrowheads="1"/>
            </p:cNvSpPr>
            <p:nvPr/>
          </p:nvSpPr>
          <p:spPr bwMode="auto">
            <a:xfrm>
              <a:off x="6707188" y="3186116"/>
              <a:ext cx="2286000" cy="461665"/>
            </a:xfrm>
            <a:prstGeom prst="rect">
              <a:avLst/>
            </a:prstGeom>
            <a:solidFill>
              <a:srgbClr val="92D050"/>
            </a:solidFill>
            <a:ln w="12700" algn="ctr">
              <a:noFill/>
              <a:miter lim="800000"/>
              <a:headEnd/>
              <a:tailEnd/>
            </a:ln>
          </p:spPr>
          <p:txBody>
            <a:bodyPr lIns="0">
              <a:spAutoFit/>
            </a:bodyPr>
            <a:lstStyle/>
            <a:p>
              <a:pPr>
                <a:tabLst>
                  <a:tab pos="50800" algn="l"/>
                </a:tabLst>
              </a:pPr>
              <a:r>
                <a:rPr lang="en-US" dirty="0">
                  <a:solidFill>
                    <a:srgbClr val="000000"/>
                  </a:solidFill>
                </a:rPr>
                <a:t>	 </a:t>
              </a:r>
              <a:r>
                <a:rPr lang="en-US" sz="2000" dirty="0" smtClean="0">
                  <a:solidFill>
                    <a:srgbClr val="000000"/>
                  </a:solidFill>
                </a:rPr>
                <a:t>1  Fred Smith </a:t>
              </a:r>
              <a:r>
                <a:rPr lang="en-US" dirty="0">
                  <a:solidFill>
                    <a:srgbClr val="000000"/>
                  </a:solidFill>
                </a:rPr>
                <a:t>	</a:t>
              </a:r>
              <a:endParaRPr lang="en-US" sz="2000" dirty="0">
                <a:solidFill>
                  <a:srgbClr val="000000"/>
                </a:solidFill>
              </a:endParaRPr>
            </a:p>
          </p:txBody>
        </p:sp>
        <p:sp>
          <p:nvSpPr>
            <p:cNvPr id="16" name="TextBox 20"/>
            <p:cNvSpPr txBox="1">
              <a:spLocks noChangeArrowheads="1"/>
            </p:cNvSpPr>
            <p:nvPr/>
          </p:nvSpPr>
          <p:spPr bwMode="auto">
            <a:xfrm>
              <a:off x="5576920" y="3278187"/>
              <a:ext cx="1111250" cy="830997"/>
            </a:xfrm>
            <a:prstGeom prst="rect">
              <a:avLst/>
            </a:prstGeom>
            <a:noFill/>
            <a:ln w="9525">
              <a:noFill/>
              <a:miter lim="800000"/>
              <a:headEnd/>
              <a:tailEnd/>
            </a:ln>
          </p:spPr>
          <p:txBody>
            <a:bodyPr>
              <a:spAutoFit/>
            </a:bodyPr>
            <a:lstStyle/>
            <a:p>
              <a:r>
                <a:rPr lang="en-US" dirty="0" smtClean="0">
                  <a:solidFill>
                    <a:srgbClr val="7030A0"/>
                  </a:solidFill>
                </a:rPr>
                <a:t>Lowes</a:t>
              </a:r>
            </a:p>
            <a:p>
              <a:r>
                <a:rPr lang="en-US" dirty="0" smtClean="0">
                  <a:solidFill>
                    <a:srgbClr val="7030A0"/>
                  </a:solidFill>
                </a:rPr>
                <a:t> </a:t>
              </a:r>
              <a:endParaRPr lang="en-US" dirty="0">
                <a:solidFill>
                  <a:srgbClr val="7030A0"/>
                </a:solidFill>
              </a:endParaRPr>
            </a:p>
          </p:txBody>
        </p:sp>
      </p:grpSp>
      <p:sp>
        <p:nvSpPr>
          <p:cNvPr id="17" name="Title 16"/>
          <p:cNvSpPr>
            <a:spLocks noGrp="1"/>
          </p:cNvSpPr>
          <p:nvPr>
            <p:ph type="title"/>
          </p:nvPr>
        </p:nvSpPr>
        <p:spPr>
          <a:xfrm>
            <a:off x="301625" y="91346"/>
            <a:ext cx="7331075" cy="424732"/>
          </a:xfrm>
        </p:spPr>
        <p:txBody>
          <a:bodyPr/>
          <a:lstStyle/>
          <a:p>
            <a:r>
              <a:rPr lang="en-US" dirty="0" smtClean="0"/>
              <a:t>Regular tenant ABL</a:t>
            </a:r>
            <a:endParaRPr lang="en-US" dirty="0"/>
          </a:p>
        </p:txBody>
      </p:sp>
      <p:sp>
        <p:nvSpPr>
          <p:cNvPr id="18" name="Rectangle 17"/>
          <p:cNvSpPr/>
          <p:nvPr/>
        </p:nvSpPr>
        <p:spPr bwMode="auto">
          <a:xfrm>
            <a:off x="254000" y="3810000"/>
            <a:ext cx="8524240" cy="100584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9" name="Rectangle 18"/>
          <p:cNvSpPr/>
          <p:nvPr/>
        </p:nvSpPr>
        <p:spPr bwMode="auto">
          <a:xfrm>
            <a:off x="254000" y="1016000"/>
            <a:ext cx="8534400" cy="73152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0"/>
          <p:cNvGrpSpPr/>
          <p:nvPr/>
        </p:nvGrpSpPr>
        <p:grpSpPr>
          <a:xfrm>
            <a:off x="5576921" y="4528028"/>
            <a:ext cx="3416268" cy="1138773"/>
            <a:chOff x="5576920" y="3186116"/>
            <a:chExt cx="3416268" cy="1138773"/>
          </a:xfrm>
        </p:grpSpPr>
        <p:sp>
          <p:nvSpPr>
            <p:cNvPr id="5" name="Text Box 212"/>
            <p:cNvSpPr txBox="1">
              <a:spLocks noChangeArrowheads="1"/>
            </p:cNvSpPr>
            <p:nvPr/>
          </p:nvSpPr>
          <p:spPr bwMode="auto">
            <a:xfrm>
              <a:off x="6707188" y="3186116"/>
              <a:ext cx="2286000" cy="1138773"/>
            </a:xfrm>
            <a:prstGeom prst="rect">
              <a:avLst/>
            </a:prstGeom>
            <a:solidFill>
              <a:srgbClr val="92D050"/>
            </a:solidFill>
            <a:ln w="12700" algn="ctr">
              <a:noFill/>
              <a:miter lim="800000"/>
              <a:headEnd/>
              <a:tailEnd/>
            </a:ln>
          </p:spPr>
          <p:txBody>
            <a:bodyPr lIns="0">
              <a:spAutoFit/>
            </a:bodyPr>
            <a:lstStyle/>
            <a:p>
              <a:pPr>
                <a:tabLst>
                  <a:tab pos="50800" algn="l"/>
                </a:tabLst>
              </a:pPr>
              <a:r>
                <a:rPr lang="en-US" dirty="0">
                  <a:solidFill>
                    <a:srgbClr val="000000"/>
                  </a:solidFill>
                </a:rPr>
                <a:t>	 </a:t>
              </a:r>
              <a:r>
                <a:rPr lang="en-US" sz="2000" dirty="0">
                  <a:solidFill>
                    <a:srgbClr val="000000"/>
                  </a:solidFill>
                </a:rPr>
                <a:t>1  </a:t>
              </a:r>
              <a:r>
                <a:rPr lang="en-US" sz="2000" dirty="0" smtClean="0">
                  <a:solidFill>
                    <a:srgbClr val="000000"/>
                  </a:solidFill>
                </a:rPr>
                <a:t>Fred Smith</a:t>
              </a:r>
              <a:endParaRPr lang="en-US" sz="2000" dirty="0">
                <a:solidFill>
                  <a:srgbClr val="000000"/>
                </a:solidFill>
              </a:endParaRPr>
            </a:p>
            <a:p>
              <a:pPr>
                <a:tabLst>
                  <a:tab pos="50800" algn="l"/>
                </a:tabLst>
              </a:pPr>
              <a:r>
                <a:rPr lang="en-US" dirty="0">
                  <a:solidFill>
                    <a:srgbClr val="000000"/>
                  </a:solidFill>
                </a:rPr>
                <a:t>	 2  </a:t>
              </a:r>
              <a:r>
                <a:rPr lang="en-US" sz="2000" dirty="0" smtClean="0">
                  <a:solidFill>
                    <a:srgbClr val="000000"/>
                  </a:solidFill>
                </a:rPr>
                <a:t>Joan Adlon</a:t>
              </a:r>
              <a:endParaRPr lang="en-US" sz="2000" dirty="0">
                <a:solidFill>
                  <a:srgbClr val="000000"/>
                </a:solidFill>
              </a:endParaRPr>
            </a:p>
            <a:p>
              <a:pPr>
                <a:tabLst>
                  <a:tab pos="50800" algn="l"/>
                </a:tabLst>
              </a:pPr>
              <a:r>
                <a:rPr lang="en-US" sz="2000" dirty="0">
                  <a:solidFill>
                    <a:srgbClr val="000000"/>
                  </a:solidFill>
                </a:rPr>
                <a:t>	 3  </a:t>
              </a:r>
              <a:r>
                <a:rPr lang="en-US" sz="2000" dirty="0" smtClean="0">
                  <a:solidFill>
                    <a:srgbClr val="000000"/>
                  </a:solidFill>
                </a:rPr>
                <a:t>George Holmes</a:t>
              </a:r>
              <a:endParaRPr lang="en-US" sz="2000" dirty="0">
                <a:solidFill>
                  <a:srgbClr val="000000"/>
                </a:solidFill>
              </a:endParaRPr>
            </a:p>
          </p:txBody>
        </p:sp>
        <p:sp>
          <p:nvSpPr>
            <p:cNvPr id="6" name="TextBox 20"/>
            <p:cNvSpPr txBox="1">
              <a:spLocks noChangeArrowheads="1"/>
            </p:cNvSpPr>
            <p:nvPr/>
          </p:nvSpPr>
          <p:spPr bwMode="auto">
            <a:xfrm>
              <a:off x="5576920" y="3278187"/>
              <a:ext cx="1111250" cy="830997"/>
            </a:xfrm>
            <a:prstGeom prst="rect">
              <a:avLst/>
            </a:prstGeom>
            <a:noFill/>
            <a:ln w="9525">
              <a:noFill/>
              <a:miter lim="800000"/>
              <a:headEnd/>
              <a:tailEnd/>
            </a:ln>
          </p:spPr>
          <p:txBody>
            <a:bodyPr>
              <a:spAutoFit/>
            </a:bodyPr>
            <a:lstStyle/>
            <a:p>
              <a:r>
                <a:rPr lang="en-US" dirty="0" smtClean="0">
                  <a:solidFill>
                    <a:srgbClr val="7030A0"/>
                  </a:solidFill>
                </a:rPr>
                <a:t>Lowes</a:t>
              </a:r>
            </a:p>
            <a:p>
              <a:r>
                <a:rPr lang="en-US" dirty="0" smtClean="0">
                  <a:solidFill>
                    <a:srgbClr val="7030A0"/>
                  </a:solidFill>
                </a:rPr>
                <a:t> </a:t>
              </a:r>
              <a:endParaRPr lang="en-US" dirty="0">
                <a:solidFill>
                  <a:srgbClr val="7030A0"/>
                </a:solidFill>
              </a:endParaRPr>
            </a:p>
          </p:txBody>
        </p:sp>
      </p:grpSp>
      <p:grpSp>
        <p:nvGrpSpPr>
          <p:cNvPr id="7" name="Group 31"/>
          <p:cNvGrpSpPr/>
          <p:nvPr/>
        </p:nvGrpSpPr>
        <p:grpSpPr>
          <a:xfrm>
            <a:off x="5548401" y="3216530"/>
            <a:ext cx="3421036" cy="1200329"/>
            <a:chOff x="5572152" y="4225933"/>
            <a:chExt cx="3421036" cy="1200329"/>
          </a:xfrm>
        </p:grpSpPr>
        <p:sp>
          <p:nvSpPr>
            <p:cNvPr id="8" name="Text Box 212"/>
            <p:cNvSpPr txBox="1">
              <a:spLocks noChangeArrowheads="1"/>
            </p:cNvSpPr>
            <p:nvPr/>
          </p:nvSpPr>
          <p:spPr bwMode="auto">
            <a:xfrm>
              <a:off x="6707188" y="4225933"/>
              <a:ext cx="2286000" cy="1200329"/>
            </a:xfrm>
            <a:prstGeom prst="rect">
              <a:avLst/>
            </a:prstGeom>
            <a:solidFill>
              <a:srgbClr val="FFC000"/>
            </a:solidFill>
            <a:ln w="12700" algn="ctr">
              <a:noFill/>
              <a:miter lim="800000"/>
              <a:headEnd/>
              <a:tailEnd/>
            </a:ln>
          </p:spPr>
          <p:txBody>
            <a:bodyPr lIns="0">
              <a:spAutoFit/>
            </a:bodyPr>
            <a:lstStyle/>
            <a:p>
              <a:pPr>
                <a:tabLst>
                  <a:tab pos="50800" algn="l"/>
                </a:tabLst>
              </a:pPr>
              <a:r>
                <a:rPr lang="en-US" dirty="0">
                  <a:solidFill>
                    <a:srgbClr val="000000"/>
                  </a:solidFill>
                </a:rPr>
                <a:t>	 1 </a:t>
              </a:r>
              <a:r>
                <a:rPr lang="en-US" sz="2000" dirty="0" smtClean="0">
                  <a:solidFill>
                    <a:srgbClr val="000000"/>
                  </a:solidFill>
                </a:rPr>
                <a:t>Albert Hall</a:t>
              </a:r>
              <a:endParaRPr lang="en-US" sz="2000" dirty="0">
                <a:solidFill>
                  <a:srgbClr val="000000"/>
                </a:solidFill>
              </a:endParaRPr>
            </a:p>
            <a:p>
              <a:pPr>
                <a:tabLst>
                  <a:tab pos="50800" algn="l"/>
                </a:tabLst>
              </a:pPr>
              <a:r>
                <a:rPr lang="en-US" dirty="0">
                  <a:solidFill>
                    <a:srgbClr val="000000"/>
                  </a:solidFill>
                </a:rPr>
                <a:t>	 </a:t>
              </a:r>
              <a:r>
                <a:rPr lang="en-US" dirty="0" smtClean="0">
                  <a:solidFill>
                    <a:srgbClr val="000000"/>
                  </a:solidFill>
                </a:rPr>
                <a:t>2 </a:t>
              </a:r>
              <a:r>
                <a:rPr lang="en-US" sz="2000" dirty="0" smtClean="0">
                  <a:solidFill>
                    <a:srgbClr val="000000"/>
                  </a:solidFill>
                </a:rPr>
                <a:t>Candace Jones</a:t>
              </a:r>
              <a:endParaRPr lang="en-US" dirty="0">
                <a:solidFill>
                  <a:srgbClr val="000000"/>
                </a:solidFill>
              </a:endParaRPr>
            </a:p>
            <a:p>
              <a:pPr>
                <a:tabLst>
                  <a:tab pos="50800" algn="l"/>
                </a:tabLst>
              </a:pPr>
              <a:r>
                <a:rPr lang="en-US" dirty="0">
                  <a:solidFill>
                    <a:srgbClr val="000000"/>
                  </a:solidFill>
                </a:rPr>
                <a:t>	 </a:t>
              </a:r>
              <a:r>
                <a:rPr lang="en-US" dirty="0" smtClean="0">
                  <a:solidFill>
                    <a:srgbClr val="000000"/>
                  </a:solidFill>
                </a:rPr>
                <a:t>3 </a:t>
              </a:r>
              <a:r>
                <a:rPr lang="en-US" sz="2000" dirty="0" smtClean="0">
                  <a:solidFill>
                    <a:srgbClr val="000000"/>
                  </a:solidFill>
                </a:rPr>
                <a:t>Carrie </a:t>
              </a:r>
              <a:r>
                <a:rPr lang="en-US" sz="2000" dirty="0" err="1" smtClean="0">
                  <a:solidFill>
                    <a:srgbClr val="000000"/>
                  </a:solidFill>
                </a:rPr>
                <a:t>Abrahm</a:t>
              </a:r>
              <a:endParaRPr lang="en-US" sz="2000" dirty="0">
                <a:solidFill>
                  <a:srgbClr val="000000"/>
                </a:solidFill>
              </a:endParaRPr>
            </a:p>
          </p:txBody>
        </p:sp>
        <p:sp>
          <p:nvSpPr>
            <p:cNvPr id="9" name="TextBox 20"/>
            <p:cNvSpPr txBox="1">
              <a:spLocks noChangeArrowheads="1"/>
            </p:cNvSpPr>
            <p:nvPr/>
          </p:nvSpPr>
          <p:spPr bwMode="auto">
            <a:xfrm>
              <a:off x="5572152" y="4316443"/>
              <a:ext cx="1111250" cy="830997"/>
            </a:xfrm>
            <a:prstGeom prst="rect">
              <a:avLst/>
            </a:prstGeom>
            <a:noFill/>
            <a:ln w="9525">
              <a:noFill/>
              <a:miter lim="800000"/>
              <a:headEnd/>
              <a:tailEnd/>
            </a:ln>
          </p:spPr>
          <p:txBody>
            <a:bodyPr>
              <a:spAutoFit/>
            </a:bodyPr>
            <a:lstStyle/>
            <a:p>
              <a:r>
                <a:rPr lang="en-US" dirty="0" smtClean="0">
                  <a:solidFill>
                    <a:srgbClr val="7030A0"/>
                  </a:solidFill>
                </a:rPr>
                <a:t>HomeDepot</a:t>
              </a:r>
              <a:endParaRPr lang="en-US" dirty="0">
                <a:solidFill>
                  <a:srgbClr val="7030A0"/>
                </a:solidFill>
              </a:endParaRPr>
            </a:p>
          </p:txBody>
        </p:sp>
      </p:grpSp>
      <p:sp>
        <p:nvSpPr>
          <p:cNvPr id="14" name="Rectangle 210"/>
          <p:cNvSpPr>
            <a:spLocks noChangeArrowheads="1"/>
          </p:cNvSpPr>
          <p:nvPr/>
        </p:nvSpPr>
        <p:spPr bwMode="auto">
          <a:xfrm>
            <a:off x="6707188" y="2573338"/>
            <a:ext cx="2286000" cy="515937"/>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lstStyle/>
          <a:p>
            <a:pPr algn="ctr" fontAlgn="auto">
              <a:spcBef>
                <a:spcPts val="0"/>
              </a:spcBef>
              <a:spcAft>
                <a:spcPts val="0"/>
              </a:spcAft>
              <a:defRPr/>
            </a:pPr>
            <a:r>
              <a:rPr lang="en-US" dirty="0">
                <a:solidFill>
                  <a:srgbClr val="000000"/>
                </a:solidFill>
              </a:rPr>
              <a:t>Customer</a:t>
            </a:r>
          </a:p>
        </p:txBody>
      </p:sp>
      <p:sp>
        <p:nvSpPr>
          <p:cNvPr id="11" name="Title 10"/>
          <p:cNvSpPr>
            <a:spLocks noGrp="1"/>
          </p:cNvSpPr>
          <p:nvPr>
            <p:ph type="title"/>
          </p:nvPr>
        </p:nvSpPr>
        <p:spPr>
          <a:xfrm>
            <a:off x="301625" y="91346"/>
            <a:ext cx="7331075" cy="424732"/>
          </a:xfrm>
        </p:spPr>
        <p:txBody>
          <a:bodyPr/>
          <a:lstStyle/>
          <a:p>
            <a:r>
              <a:rPr lang="en-US" dirty="0" smtClean="0"/>
              <a:t>Sequences - Multi-tenant</a:t>
            </a:r>
            <a:endParaRPr lang="en-US" dirty="0"/>
          </a:p>
        </p:txBody>
      </p:sp>
      <p:sp>
        <p:nvSpPr>
          <p:cNvPr id="12" name="Content Placeholder 11"/>
          <p:cNvSpPr>
            <a:spLocks noGrp="1"/>
          </p:cNvSpPr>
          <p:nvPr>
            <p:ph idx="1"/>
          </p:nvPr>
        </p:nvSpPr>
        <p:spPr>
          <a:xfrm>
            <a:off x="403225" y="1335088"/>
            <a:ext cx="5012055" cy="5021750"/>
          </a:xfrm>
        </p:spPr>
        <p:txBody>
          <a:bodyPr/>
          <a:lstStyle/>
          <a:p>
            <a:r>
              <a:rPr lang="en-US" dirty="0" smtClean="0"/>
              <a:t>If the sequence is multi-tenant, it will increment independently in each tenant</a:t>
            </a:r>
          </a:p>
          <a:p>
            <a:r>
              <a:rPr lang="en-US" dirty="0" smtClean="0"/>
              <a:t>For the two tenants in our hardware application, the </a:t>
            </a:r>
            <a:r>
              <a:rPr lang="en-US" b="1" dirty="0" err="1" smtClean="0">
                <a:latin typeface="Courier New" pitchFamily="49" charset="0"/>
                <a:cs typeface="Courier New" pitchFamily="49" charset="0"/>
              </a:rPr>
              <a:t>custNums</a:t>
            </a:r>
            <a:r>
              <a:rPr lang="en-US" dirty="0" smtClean="0"/>
              <a:t> from a MT sequence:</a:t>
            </a:r>
          </a:p>
          <a:p>
            <a:pPr lvl="1"/>
            <a:r>
              <a:rPr lang="en-US" dirty="0" smtClean="0"/>
              <a:t>Start with 1 for each tenant</a:t>
            </a:r>
          </a:p>
          <a:p>
            <a:pPr lvl="1"/>
            <a:r>
              <a:rPr lang="en-US" dirty="0" smtClean="0"/>
              <a:t>Are non-unique across tenants</a:t>
            </a:r>
          </a:p>
          <a:p>
            <a:pPr lvl="1"/>
            <a:r>
              <a:rPr lang="en-US" dirty="0" smtClean="0"/>
              <a:t>Ideal for use where any join tables have the same tenancy type</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p:cNvGrpSpPr/>
          <p:nvPr/>
        </p:nvGrpSpPr>
        <p:grpSpPr>
          <a:xfrm>
            <a:off x="5553169" y="4460443"/>
            <a:ext cx="3416268" cy="1138773"/>
            <a:chOff x="5576920" y="3186116"/>
            <a:chExt cx="3416268" cy="1138773"/>
          </a:xfrm>
        </p:grpSpPr>
        <p:sp>
          <p:nvSpPr>
            <p:cNvPr id="5" name="Text Box 212"/>
            <p:cNvSpPr txBox="1">
              <a:spLocks noChangeArrowheads="1"/>
            </p:cNvSpPr>
            <p:nvPr/>
          </p:nvSpPr>
          <p:spPr bwMode="auto">
            <a:xfrm>
              <a:off x="6707188" y="3186116"/>
              <a:ext cx="2286000" cy="1138773"/>
            </a:xfrm>
            <a:prstGeom prst="rect">
              <a:avLst/>
            </a:prstGeom>
            <a:solidFill>
              <a:srgbClr val="92D050"/>
            </a:solidFill>
            <a:ln w="12700" algn="ctr">
              <a:noFill/>
              <a:miter lim="800000"/>
              <a:headEnd/>
              <a:tailEnd/>
            </a:ln>
          </p:spPr>
          <p:txBody>
            <a:bodyPr lIns="0">
              <a:spAutoFit/>
            </a:bodyPr>
            <a:lstStyle/>
            <a:p>
              <a:pPr>
                <a:tabLst>
                  <a:tab pos="50800" algn="l"/>
                </a:tabLst>
              </a:pPr>
              <a:r>
                <a:rPr lang="en-US" dirty="0">
                  <a:solidFill>
                    <a:srgbClr val="000000"/>
                  </a:solidFill>
                </a:rPr>
                <a:t>	 </a:t>
              </a:r>
              <a:r>
                <a:rPr lang="en-US" sz="2000" dirty="0">
                  <a:solidFill>
                    <a:srgbClr val="000000"/>
                  </a:solidFill>
                </a:rPr>
                <a:t>1  </a:t>
              </a:r>
              <a:r>
                <a:rPr lang="en-US" sz="2000" dirty="0" smtClean="0">
                  <a:solidFill>
                    <a:srgbClr val="000000"/>
                  </a:solidFill>
                </a:rPr>
                <a:t>Fred Smith</a:t>
              </a:r>
              <a:endParaRPr lang="en-US" sz="2000" dirty="0">
                <a:solidFill>
                  <a:srgbClr val="000000"/>
                </a:solidFill>
              </a:endParaRPr>
            </a:p>
            <a:p>
              <a:pPr>
                <a:tabLst>
                  <a:tab pos="50800" algn="l"/>
                </a:tabLst>
              </a:pPr>
              <a:r>
                <a:rPr lang="en-US" dirty="0">
                  <a:solidFill>
                    <a:srgbClr val="000000"/>
                  </a:solidFill>
                </a:rPr>
                <a:t>	 </a:t>
              </a:r>
              <a:r>
                <a:rPr lang="en-US" dirty="0" smtClean="0">
                  <a:solidFill>
                    <a:srgbClr val="000000"/>
                  </a:solidFill>
                </a:rPr>
                <a:t>3  </a:t>
              </a:r>
              <a:r>
                <a:rPr lang="en-US" sz="2000" dirty="0" smtClean="0">
                  <a:solidFill>
                    <a:srgbClr val="000000"/>
                  </a:solidFill>
                </a:rPr>
                <a:t>Joan Adlon</a:t>
              </a:r>
              <a:endParaRPr lang="en-US" sz="2000" dirty="0">
                <a:solidFill>
                  <a:srgbClr val="000000"/>
                </a:solidFill>
              </a:endParaRPr>
            </a:p>
            <a:p>
              <a:pPr>
                <a:tabLst>
                  <a:tab pos="50800" algn="l"/>
                </a:tabLst>
              </a:pPr>
              <a:r>
                <a:rPr lang="en-US" sz="2000" dirty="0">
                  <a:solidFill>
                    <a:srgbClr val="000000"/>
                  </a:solidFill>
                </a:rPr>
                <a:t>	 </a:t>
              </a:r>
              <a:r>
                <a:rPr lang="en-US" sz="2000" dirty="0" smtClean="0">
                  <a:solidFill>
                    <a:srgbClr val="000000"/>
                  </a:solidFill>
                </a:rPr>
                <a:t>4 George Holmes</a:t>
              </a:r>
              <a:endParaRPr lang="en-US" sz="2000" dirty="0">
                <a:solidFill>
                  <a:srgbClr val="000000"/>
                </a:solidFill>
              </a:endParaRPr>
            </a:p>
          </p:txBody>
        </p:sp>
        <p:sp>
          <p:nvSpPr>
            <p:cNvPr id="6" name="TextBox 20"/>
            <p:cNvSpPr txBox="1">
              <a:spLocks noChangeArrowheads="1"/>
            </p:cNvSpPr>
            <p:nvPr/>
          </p:nvSpPr>
          <p:spPr bwMode="auto">
            <a:xfrm>
              <a:off x="5576920" y="3278187"/>
              <a:ext cx="1111250" cy="830997"/>
            </a:xfrm>
            <a:prstGeom prst="rect">
              <a:avLst/>
            </a:prstGeom>
            <a:noFill/>
            <a:ln w="9525">
              <a:noFill/>
              <a:miter lim="800000"/>
              <a:headEnd/>
              <a:tailEnd/>
            </a:ln>
          </p:spPr>
          <p:txBody>
            <a:bodyPr>
              <a:spAutoFit/>
            </a:bodyPr>
            <a:lstStyle/>
            <a:p>
              <a:r>
                <a:rPr lang="en-US" dirty="0" smtClean="0">
                  <a:solidFill>
                    <a:srgbClr val="7030A0"/>
                  </a:solidFill>
                </a:rPr>
                <a:t>Lowes</a:t>
              </a:r>
            </a:p>
            <a:p>
              <a:r>
                <a:rPr lang="en-US" dirty="0" smtClean="0">
                  <a:solidFill>
                    <a:srgbClr val="7030A0"/>
                  </a:solidFill>
                </a:rPr>
                <a:t> </a:t>
              </a:r>
              <a:endParaRPr lang="en-US" dirty="0">
                <a:solidFill>
                  <a:srgbClr val="7030A0"/>
                </a:solidFill>
              </a:endParaRPr>
            </a:p>
          </p:txBody>
        </p:sp>
      </p:grpSp>
      <p:grpSp>
        <p:nvGrpSpPr>
          <p:cNvPr id="3" name="Group 31"/>
          <p:cNvGrpSpPr/>
          <p:nvPr/>
        </p:nvGrpSpPr>
        <p:grpSpPr>
          <a:xfrm>
            <a:off x="5572152" y="3180905"/>
            <a:ext cx="3421036" cy="1200329"/>
            <a:chOff x="5572152" y="4225933"/>
            <a:chExt cx="3421036" cy="1200329"/>
          </a:xfrm>
        </p:grpSpPr>
        <p:sp>
          <p:nvSpPr>
            <p:cNvPr id="8" name="Text Box 212"/>
            <p:cNvSpPr txBox="1">
              <a:spLocks noChangeArrowheads="1"/>
            </p:cNvSpPr>
            <p:nvPr/>
          </p:nvSpPr>
          <p:spPr bwMode="auto">
            <a:xfrm>
              <a:off x="6707188" y="4225933"/>
              <a:ext cx="2286000" cy="1200329"/>
            </a:xfrm>
            <a:prstGeom prst="rect">
              <a:avLst/>
            </a:prstGeom>
            <a:solidFill>
              <a:srgbClr val="FFC000"/>
            </a:solidFill>
            <a:ln w="12700" algn="ctr">
              <a:noFill/>
              <a:miter lim="800000"/>
              <a:headEnd/>
              <a:tailEnd/>
            </a:ln>
          </p:spPr>
          <p:txBody>
            <a:bodyPr lIns="0">
              <a:spAutoFit/>
            </a:bodyPr>
            <a:lstStyle/>
            <a:p>
              <a:pPr>
                <a:tabLst>
                  <a:tab pos="50800" algn="l"/>
                </a:tabLst>
              </a:pPr>
              <a:r>
                <a:rPr lang="en-US" dirty="0">
                  <a:solidFill>
                    <a:srgbClr val="000000"/>
                  </a:solidFill>
                </a:rPr>
                <a:t>	 </a:t>
              </a:r>
              <a:r>
                <a:rPr lang="en-US" dirty="0" smtClean="0">
                  <a:solidFill>
                    <a:srgbClr val="000000"/>
                  </a:solidFill>
                </a:rPr>
                <a:t>2 </a:t>
              </a:r>
              <a:r>
                <a:rPr lang="en-US" sz="2000" dirty="0" smtClean="0">
                  <a:solidFill>
                    <a:srgbClr val="000000"/>
                  </a:solidFill>
                </a:rPr>
                <a:t>Albert Hall</a:t>
              </a:r>
              <a:endParaRPr lang="en-US" sz="2000" dirty="0">
                <a:solidFill>
                  <a:srgbClr val="000000"/>
                </a:solidFill>
              </a:endParaRPr>
            </a:p>
            <a:p>
              <a:pPr>
                <a:tabLst>
                  <a:tab pos="50800" algn="l"/>
                </a:tabLst>
              </a:pPr>
              <a:r>
                <a:rPr lang="en-US" dirty="0">
                  <a:solidFill>
                    <a:srgbClr val="000000"/>
                  </a:solidFill>
                </a:rPr>
                <a:t>	 </a:t>
              </a:r>
              <a:r>
                <a:rPr lang="en-US" dirty="0" smtClean="0">
                  <a:solidFill>
                    <a:srgbClr val="000000"/>
                  </a:solidFill>
                </a:rPr>
                <a:t>5 </a:t>
              </a:r>
              <a:r>
                <a:rPr lang="en-US" sz="2000" dirty="0" smtClean="0">
                  <a:solidFill>
                    <a:srgbClr val="000000"/>
                  </a:solidFill>
                </a:rPr>
                <a:t>Candace Jones</a:t>
              </a:r>
              <a:endParaRPr lang="en-US" dirty="0">
                <a:solidFill>
                  <a:srgbClr val="000000"/>
                </a:solidFill>
              </a:endParaRPr>
            </a:p>
            <a:p>
              <a:pPr>
                <a:tabLst>
                  <a:tab pos="50800" algn="l"/>
                </a:tabLst>
              </a:pPr>
              <a:r>
                <a:rPr lang="en-US" dirty="0">
                  <a:solidFill>
                    <a:srgbClr val="000000"/>
                  </a:solidFill>
                </a:rPr>
                <a:t>	 </a:t>
              </a:r>
              <a:r>
                <a:rPr lang="en-US" dirty="0" smtClean="0">
                  <a:solidFill>
                    <a:srgbClr val="000000"/>
                  </a:solidFill>
                </a:rPr>
                <a:t>6 </a:t>
              </a:r>
              <a:r>
                <a:rPr lang="en-US" sz="2000" dirty="0" smtClean="0">
                  <a:solidFill>
                    <a:srgbClr val="000000"/>
                  </a:solidFill>
                </a:rPr>
                <a:t>Carrie </a:t>
              </a:r>
              <a:r>
                <a:rPr lang="en-US" sz="2000" dirty="0" err="1" smtClean="0">
                  <a:solidFill>
                    <a:srgbClr val="000000"/>
                  </a:solidFill>
                </a:rPr>
                <a:t>Abrahm</a:t>
              </a:r>
              <a:endParaRPr lang="en-US" sz="2000" dirty="0">
                <a:solidFill>
                  <a:srgbClr val="000000"/>
                </a:solidFill>
              </a:endParaRPr>
            </a:p>
          </p:txBody>
        </p:sp>
        <p:sp>
          <p:nvSpPr>
            <p:cNvPr id="9" name="TextBox 20"/>
            <p:cNvSpPr txBox="1">
              <a:spLocks noChangeArrowheads="1"/>
            </p:cNvSpPr>
            <p:nvPr/>
          </p:nvSpPr>
          <p:spPr bwMode="auto">
            <a:xfrm>
              <a:off x="5572152" y="4316443"/>
              <a:ext cx="1111250" cy="830997"/>
            </a:xfrm>
            <a:prstGeom prst="rect">
              <a:avLst/>
            </a:prstGeom>
            <a:noFill/>
            <a:ln w="9525">
              <a:noFill/>
              <a:miter lim="800000"/>
              <a:headEnd/>
              <a:tailEnd/>
            </a:ln>
          </p:spPr>
          <p:txBody>
            <a:bodyPr>
              <a:spAutoFit/>
            </a:bodyPr>
            <a:lstStyle/>
            <a:p>
              <a:r>
                <a:rPr lang="en-US" dirty="0" smtClean="0">
                  <a:solidFill>
                    <a:srgbClr val="7030A0"/>
                  </a:solidFill>
                </a:rPr>
                <a:t>HomeDepot</a:t>
              </a:r>
              <a:endParaRPr lang="en-US" dirty="0">
                <a:solidFill>
                  <a:srgbClr val="7030A0"/>
                </a:solidFill>
              </a:endParaRPr>
            </a:p>
          </p:txBody>
        </p:sp>
      </p:grpSp>
      <p:sp>
        <p:nvSpPr>
          <p:cNvPr id="14" name="Rectangle 210"/>
          <p:cNvSpPr>
            <a:spLocks noChangeArrowheads="1"/>
          </p:cNvSpPr>
          <p:nvPr/>
        </p:nvSpPr>
        <p:spPr bwMode="auto">
          <a:xfrm>
            <a:off x="6707188" y="2573338"/>
            <a:ext cx="2286000" cy="515937"/>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lstStyle/>
          <a:p>
            <a:pPr algn="ctr" fontAlgn="auto">
              <a:spcBef>
                <a:spcPts val="0"/>
              </a:spcBef>
              <a:spcAft>
                <a:spcPts val="0"/>
              </a:spcAft>
              <a:defRPr/>
            </a:pPr>
            <a:r>
              <a:rPr lang="en-US" dirty="0">
                <a:solidFill>
                  <a:srgbClr val="000000"/>
                </a:solidFill>
              </a:rPr>
              <a:t>Customer</a:t>
            </a:r>
          </a:p>
        </p:txBody>
      </p:sp>
      <p:sp>
        <p:nvSpPr>
          <p:cNvPr id="11" name="Title 10"/>
          <p:cNvSpPr>
            <a:spLocks noGrp="1"/>
          </p:cNvSpPr>
          <p:nvPr>
            <p:ph type="title"/>
          </p:nvPr>
        </p:nvSpPr>
        <p:spPr>
          <a:xfrm>
            <a:off x="301625" y="91346"/>
            <a:ext cx="7331075" cy="424732"/>
          </a:xfrm>
        </p:spPr>
        <p:txBody>
          <a:bodyPr/>
          <a:lstStyle/>
          <a:p>
            <a:r>
              <a:rPr lang="en-US" dirty="0" smtClean="0"/>
              <a:t>Sequences – shared across tenants</a:t>
            </a:r>
            <a:endParaRPr lang="en-US" dirty="0"/>
          </a:p>
        </p:txBody>
      </p:sp>
      <p:sp>
        <p:nvSpPr>
          <p:cNvPr id="12" name="Content Placeholder 11"/>
          <p:cNvSpPr>
            <a:spLocks noGrp="1"/>
          </p:cNvSpPr>
          <p:nvPr>
            <p:ph idx="1"/>
          </p:nvPr>
        </p:nvSpPr>
        <p:spPr>
          <a:xfrm>
            <a:off x="403225" y="1335088"/>
            <a:ext cx="5032375" cy="5021750"/>
          </a:xfrm>
        </p:spPr>
        <p:txBody>
          <a:bodyPr/>
          <a:lstStyle/>
          <a:p>
            <a:r>
              <a:rPr lang="en-US" dirty="0" smtClean="0"/>
              <a:t>For the same database, the </a:t>
            </a:r>
            <a:r>
              <a:rPr lang="en-US" b="1" dirty="0" err="1" smtClean="0">
                <a:latin typeface="Courier New" pitchFamily="49" charset="0"/>
                <a:cs typeface="Courier New" pitchFamily="49" charset="0"/>
              </a:rPr>
              <a:t>custNum</a:t>
            </a:r>
            <a:r>
              <a:rPr lang="en-US" dirty="0" smtClean="0"/>
              <a:t> from a shared or non-multi-tenant sequence will number consecutively across tenants</a:t>
            </a:r>
          </a:p>
          <a:p>
            <a:r>
              <a:rPr lang="en-US" dirty="0" smtClean="0"/>
              <a:t>The </a:t>
            </a:r>
            <a:r>
              <a:rPr lang="en-US" b="1" dirty="0" err="1" smtClean="0">
                <a:latin typeface="Courier New" pitchFamily="49" charset="0"/>
                <a:cs typeface="Courier New" pitchFamily="49" charset="0"/>
              </a:rPr>
              <a:t>custNum</a:t>
            </a:r>
            <a:r>
              <a:rPr lang="en-US" dirty="0" smtClean="0"/>
              <a:t> therefore is unique across tenants</a:t>
            </a:r>
          </a:p>
          <a:p>
            <a:r>
              <a:rPr lang="en-US" dirty="0" smtClean="0"/>
              <a:t>Why would you ever want this?</a:t>
            </a:r>
          </a:p>
          <a:p>
            <a:pPr lvl="1">
              <a:buNone/>
            </a:pPr>
            <a:r>
              <a:rPr lang="en-US" b="1" dirty="0" smtClean="0">
                <a:latin typeface="Courier New" pitchFamily="49" charset="0"/>
              </a:rPr>
              <a:t>FOR EACH Customer, </a:t>
            </a:r>
          </a:p>
          <a:p>
            <a:pPr lvl="1">
              <a:buNone/>
            </a:pPr>
            <a:r>
              <a:rPr lang="en-US" b="1" dirty="0" smtClean="0">
                <a:latin typeface="Courier New" pitchFamily="49" charset="0"/>
              </a:rPr>
              <a:t>    EACH Order of Customer.</a:t>
            </a:r>
          </a:p>
          <a:p>
            <a:pPr lvl="1"/>
            <a:r>
              <a:rPr lang="en-US" dirty="0" smtClean="0"/>
              <a:t>If the Order table is shared, then the </a:t>
            </a:r>
            <a:r>
              <a:rPr lang="en-US" b="1" dirty="0" err="1" smtClean="0">
                <a:latin typeface="Courier New" pitchFamily="49" charset="0"/>
                <a:cs typeface="Courier New" pitchFamily="49" charset="0"/>
              </a:rPr>
              <a:t>Order.CustNum</a:t>
            </a:r>
            <a:r>
              <a:rPr lang="en-US" b="1" dirty="0" smtClean="0">
                <a:latin typeface="Courier New" pitchFamily="49" charset="0"/>
                <a:cs typeface="Courier New" pitchFamily="49" charset="0"/>
              </a:rPr>
              <a:t> </a:t>
            </a:r>
            <a:r>
              <a:rPr lang="en-US" dirty="0" smtClean="0"/>
              <a:t>would be non-unique and useless unless the </a:t>
            </a:r>
            <a:r>
              <a:rPr lang="en-US" b="1" dirty="0" err="1" smtClean="0">
                <a:latin typeface="Courier New" pitchFamily="49" charset="0"/>
                <a:cs typeface="Courier New" pitchFamily="49" charset="0"/>
              </a:rPr>
              <a:t>CustNum</a:t>
            </a:r>
            <a:r>
              <a:rPr lang="en-US" dirty="0" smtClean="0"/>
              <a:t> sequence is shared.</a:t>
            </a:r>
          </a:p>
          <a:p>
            <a:endParaRPr lang="en-US" dirty="0"/>
          </a:p>
        </p:txBody>
      </p:sp>
      <p:sp>
        <p:nvSpPr>
          <p:cNvPr id="13" name="Rectangle 12"/>
          <p:cNvSpPr/>
          <p:nvPr/>
        </p:nvSpPr>
        <p:spPr bwMode="auto">
          <a:xfrm>
            <a:off x="883920" y="3647440"/>
            <a:ext cx="3891280" cy="66040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p:cNvGrpSpPr/>
          <p:nvPr/>
        </p:nvGrpSpPr>
        <p:grpSpPr>
          <a:xfrm>
            <a:off x="4781274" y="5264299"/>
            <a:ext cx="3416268" cy="1138773"/>
            <a:chOff x="5576920" y="3186116"/>
            <a:chExt cx="3416268" cy="1138773"/>
          </a:xfrm>
        </p:grpSpPr>
        <p:sp>
          <p:nvSpPr>
            <p:cNvPr id="5" name="Text Box 212"/>
            <p:cNvSpPr txBox="1">
              <a:spLocks noChangeArrowheads="1"/>
            </p:cNvSpPr>
            <p:nvPr/>
          </p:nvSpPr>
          <p:spPr bwMode="auto">
            <a:xfrm>
              <a:off x="6707188" y="3186116"/>
              <a:ext cx="2286000" cy="1138773"/>
            </a:xfrm>
            <a:prstGeom prst="rect">
              <a:avLst/>
            </a:prstGeom>
            <a:solidFill>
              <a:srgbClr val="92D050"/>
            </a:solidFill>
            <a:ln w="12700" algn="ctr">
              <a:noFill/>
              <a:miter lim="800000"/>
              <a:headEnd/>
              <a:tailEnd/>
            </a:ln>
          </p:spPr>
          <p:txBody>
            <a:bodyPr lIns="0">
              <a:spAutoFit/>
            </a:bodyPr>
            <a:lstStyle/>
            <a:p>
              <a:pPr>
                <a:tabLst>
                  <a:tab pos="50800" algn="l"/>
                </a:tabLst>
              </a:pPr>
              <a:r>
                <a:rPr lang="en-US" dirty="0" smtClean="0">
                  <a:solidFill>
                    <a:srgbClr val="000000"/>
                  </a:solidFill>
                </a:rPr>
                <a:t> </a:t>
              </a:r>
              <a:r>
                <a:rPr lang="en-US" sz="2000" dirty="0" smtClean="0">
                  <a:solidFill>
                    <a:srgbClr val="000000"/>
                  </a:solidFill>
                </a:rPr>
                <a:t> 1  Fred Smith</a:t>
              </a:r>
              <a:endParaRPr lang="en-US" sz="2000" dirty="0">
                <a:solidFill>
                  <a:srgbClr val="000000"/>
                </a:solidFill>
              </a:endParaRPr>
            </a:p>
            <a:p>
              <a:pPr>
                <a:tabLst>
                  <a:tab pos="50800" algn="l"/>
                </a:tabLst>
              </a:pPr>
              <a:r>
                <a:rPr lang="en-US" dirty="0">
                  <a:solidFill>
                    <a:srgbClr val="000000"/>
                  </a:solidFill>
                </a:rPr>
                <a:t>	 </a:t>
              </a:r>
              <a:r>
                <a:rPr lang="en-US" sz="2000" dirty="0">
                  <a:solidFill>
                    <a:srgbClr val="000000"/>
                  </a:solidFill>
                </a:rPr>
                <a:t>2</a:t>
              </a:r>
              <a:r>
                <a:rPr lang="en-US" dirty="0">
                  <a:solidFill>
                    <a:srgbClr val="000000"/>
                  </a:solidFill>
                </a:rPr>
                <a:t>  </a:t>
              </a:r>
              <a:r>
                <a:rPr lang="en-US" sz="2000" dirty="0" smtClean="0">
                  <a:solidFill>
                    <a:srgbClr val="000000"/>
                  </a:solidFill>
                </a:rPr>
                <a:t>Joan Adlon</a:t>
              </a:r>
              <a:endParaRPr lang="en-US" sz="2000" dirty="0">
                <a:solidFill>
                  <a:srgbClr val="000000"/>
                </a:solidFill>
              </a:endParaRPr>
            </a:p>
            <a:p>
              <a:pPr>
                <a:tabLst>
                  <a:tab pos="50800" algn="l"/>
                </a:tabLst>
              </a:pPr>
              <a:r>
                <a:rPr lang="en-US" sz="2000" dirty="0">
                  <a:solidFill>
                    <a:srgbClr val="000000"/>
                  </a:solidFill>
                </a:rPr>
                <a:t>	 3  </a:t>
              </a:r>
              <a:r>
                <a:rPr lang="en-US" sz="2000" dirty="0" smtClean="0">
                  <a:solidFill>
                    <a:srgbClr val="000000"/>
                  </a:solidFill>
                </a:rPr>
                <a:t>George Holmes</a:t>
              </a:r>
              <a:endParaRPr lang="en-US" sz="2000" dirty="0">
                <a:solidFill>
                  <a:srgbClr val="000000"/>
                </a:solidFill>
              </a:endParaRPr>
            </a:p>
          </p:txBody>
        </p:sp>
        <p:sp>
          <p:nvSpPr>
            <p:cNvPr id="6" name="TextBox 20"/>
            <p:cNvSpPr txBox="1">
              <a:spLocks noChangeArrowheads="1"/>
            </p:cNvSpPr>
            <p:nvPr/>
          </p:nvSpPr>
          <p:spPr bwMode="auto">
            <a:xfrm>
              <a:off x="5576920" y="3278187"/>
              <a:ext cx="1111250" cy="830997"/>
            </a:xfrm>
            <a:prstGeom prst="rect">
              <a:avLst/>
            </a:prstGeom>
            <a:noFill/>
            <a:ln w="9525">
              <a:noFill/>
              <a:miter lim="800000"/>
              <a:headEnd/>
              <a:tailEnd/>
            </a:ln>
          </p:spPr>
          <p:txBody>
            <a:bodyPr>
              <a:spAutoFit/>
            </a:bodyPr>
            <a:lstStyle/>
            <a:p>
              <a:r>
                <a:rPr lang="en-US" dirty="0" smtClean="0">
                  <a:solidFill>
                    <a:srgbClr val="7030A0"/>
                  </a:solidFill>
                </a:rPr>
                <a:t>Lowes</a:t>
              </a:r>
            </a:p>
            <a:p>
              <a:r>
                <a:rPr lang="en-US" dirty="0" smtClean="0">
                  <a:solidFill>
                    <a:srgbClr val="7030A0"/>
                  </a:solidFill>
                </a:rPr>
                <a:t> </a:t>
              </a:r>
              <a:endParaRPr lang="en-US" dirty="0">
                <a:solidFill>
                  <a:srgbClr val="7030A0"/>
                </a:solidFill>
              </a:endParaRPr>
            </a:p>
          </p:txBody>
        </p:sp>
      </p:grpSp>
      <p:grpSp>
        <p:nvGrpSpPr>
          <p:cNvPr id="3" name="Group 31"/>
          <p:cNvGrpSpPr/>
          <p:nvPr/>
        </p:nvGrpSpPr>
        <p:grpSpPr>
          <a:xfrm>
            <a:off x="168879" y="5247213"/>
            <a:ext cx="3421036" cy="1200329"/>
            <a:chOff x="5572152" y="4225935"/>
            <a:chExt cx="3421036" cy="939482"/>
          </a:xfrm>
        </p:grpSpPr>
        <p:sp>
          <p:nvSpPr>
            <p:cNvPr id="8" name="Text Box 212"/>
            <p:cNvSpPr txBox="1">
              <a:spLocks noChangeArrowheads="1"/>
            </p:cNvSpPr>
            <p:nvPr/>
          </p:nvSpPr>
          <p:spPr bwMode="auto">
            <a:xfrm>
              <a:off x="6707188" y="4225935"/>
              <a:ext cx="2286000" cy="939482"/>
            </a:xfrm>
            <a:prstGeom prst="rect">
              <a:avLst/>
            </a:prstGeom>
            <a:solidFill>
              <a:srgbClr val="FFC000"/>
            </a:solidFill>
            <a:ln w="12700" algn="ctr">
              <a:noFill/>
              <a:miter lim="800000"/>
              <a:headEnd/>
              <a:tailEnd/>
            </a:ln>
          </p:spPr>
          <p:txBody>
            <a:bodyPr lIns="0">
              <a:spAutoFit/>
            </a:bodyPr>
            <a:lstStyle/>
            <a:p>
              <a:pPr>
                <a:tabLst>
                  <a:tab pos="50800" algn="l"/>
                </a:tabLst>
              </a:pPr>
              <a:r>
                <a:rPr lang="en-US" dirty="0">
                  <a:solidFill>
                    <a:srgbClr val="000000"/>
                  </a:solidFill>
                </a:rPr>
                <a:t>	</a:t>
              </a:r>
              <a:r>
                <a:rPr lang="en-US" dirty="0" smtClean="0">
                  <a:solidFill>
                    <a:srgbClr val="000000"/>
                  </a:solidFill>
                </a:rPr>
                <a:t> </a:t>
              </a:r>
              <a:r>
                <a:rPr lang="en-US" sz="2000" dirty="0" smtClean="0">
                  <a:solidFill>
                    <a:srgbClr val="000000"/>
                  </a:solidFill>
                </a:rPr>
                <a:t>1</a:t>
              </a:r>
              <a:r>
                <a:rPr lang="en-US" dirty="0" smtClean="0">
                  <a:solidFill>
                    <a:srgbClr val="000000"/>
                  </a:solidFill>
                </a:rPr>
                <a:t> </a:t>
              </a:r>
              <a:r>
                <a:rPr lang="en-US" sz="2000" dirty="0" smtClean="0">
                  <a:solidFill>
                    <a:srgbClr val="000000"/>
                  </a:solidFill>
                </a:rPr>
                <a:t>Albert Hall</a:t>
              </a:r>
              <a:endParaRPr lang="en-US" sz="2000" dirty="0">
                <a:solidFill>
                  <a:srgbClr val="000000"/>
                </a:solidFill>
              </a:endParaRPr>
            </a:p>
            <a:p>
              <a:pPr>
                <a:tabLst>
                  <a:tab pos="50800" algn="l"/>
                </a:tabLst>
              </a:pPr>
              <a:r>
                <a:rPr lang="en-US" dirty="0">
                  <a:solidFill>
                    <a:srgbClr val="000000"/>
                  </a:solidFill>
                </a:rPr>
                <a:t>	 </a:t>
              </a:r>
              <a:r>
                <a:rPr lang="en-US" sz="2000" dirty="0" smtClean="0">
                  <a:solidFill>
                    <a:srgbClr val="000000"/>
                  </a:solidFill>
                </a:rPr>
                <a:t>2</a:t>
              </a:r>
              <a:r>
                <a:rPr lang="en-US" dirty="0" smtClean="0">
                  <a:solidFill>
                    <a:srgbClr val="000000"/>
                  </a:solidFill>
                </a:rPr>
                <a:t> </a:t>
              </a:r>
              <a:r>
                <a:rPr lang="en-US" sz="2000" dirty="0" smtClean="0">
                  <a:solidFill>
                    <a:srgbClr val="000000"/>
                  </a:solidFill>
                </a:rPr>
                <a:t>Candace Jones</a:t>
              </a:r>
              <a:endParaRPr lang="en-US" dirty="0">
                <a:solidFill>
                  <a:srgbClr val="000000"/>
                </a:solidFill>
              </a:endParaRPr>
            </a:p>
            <a:p>
              <a:pPr>
                <a:tabLst>
                  <a:tab pos="50800" algn="l"/>
                </a:tabLst>
              </a:pPr>
              <a:r>
                <a:rPr lang="en-US" dirty="0">
                  <a:solidFill>
                    <a:srgbClr val="000000"/>
                  </a:solidFill>
                </a:rPr>
                <a:t>	 </a:t>
              </a:r>
              <a:r>
                <a:rPr lang="en-US" sz="2000" dirty="0" smtClean="0">
                  <a:solidFill>
                    <a:srgbClr val="000000"/>
                  </a:solidFill>
                </a:rPr>
                <a:t>3</a:t>
              </a:r>
              <a:r>
                <a:rPr lang="en-US" dirty="0" smtClean="0">
                  <a:solidFill>
                    <a:srgbClr val="000000"/>
                  </a:solidFill>
                </a:rPr>
                <a:t> </a:t>
              </a:r>
              <a:r>
                <a:rPr lang="en-US" sz="2000" dirty="0" smtClean="0">
                  <a:solidFill>
                    <a:srgbClr val="000000"/>
                  </a:solidFill>
                </a:rPr>
                <a:t>Carrie </a:t>
              </a:r>
              <a:r>
                <a:rPr lang="en-US" sz="2000" dirty="0" err="1" smtClean="0">
                  <a:solidFill>
                    <a:srgbClr val="000000"/>
                  </a:solidFill>
                </a:rPr>
                <a:t>Abrahm</a:t>
              </a:r>
              <a:endParaRPr lang="en-US" sz="2000" dirty="0">
                <a:solidFill>
                  <a:srgbClr val="000000"/>
                </a:solidFill>
              </a:endParaRPr>
            </a:p>
          </p:txBody>
        </p:sp>
        <p:sp>
          <p:nvSpPr>
            <p:cNvPr id="9" name="TextBox 20"/>
            <p:cNvSpPr txBox="1">
              <a:spLocks noChangeArrowheads="1"/>
            </p:cNvSpPr>
            <p:nvPr/>
          </p:nvSpPr>
          <p:spPr bwMode="auto">
            <a:xfrm>
              <a:off x="5572152" y="4316443"/>
              <a:ext cx="1111250" cy="830997"/>
            </a:xfrm>
            <a:prstGeom prst="rect">
              <a:avLst/>
            </a:prstGeom>
            <a:noFill/>
            <a:ln w="9525">
              <a:noFill/>
              <a:miter lim="800000"/>
              <a:headEnd/>
              <a:tailEnd/>
            </a:ln>
          </p:spPr>
          <p:txBody>
            <a:bodyPr>
              <a:spAutoFit/>
            </a:bodyPr>
            <a:lstStyle/>
            <a:p>
              <a:r>
                <a:rPr lang="en-US" dirty="0" smtClean="0">
                  <a:solidFill>
                    <a:srgbClr val="7030A0"/>
                  </a:solidFill>
                </a:rPr>
                <a:t>HomeDepot</a:t>
              </a:r>
              <a:endParaRPr lang="en-US" dirty="0">
                <a:solidFill>
                  <a:srgbClr val="7030A0"/>
                </a:solidFill>
              </a:endParaRPr>
            </a:p>
          </p:txBody>
        </p:sp>
      </p:grpSp>
      <p:sp>
        <p:nvSpPr>
          <p:cNvPr id="10" name="Rectangle 210"/>
          <p:cNvSpPr>
            <a:spLocks noChangeArrowheads="1"/>
          </p:cNvSpPr>
          <p:nvPr/>
        </p:nvSpPr>
        <p:spPr bwMode="auto">
          <a:xfrm>
            <a:off x="1327666" y="4722771"/>
            <a:ext cx="2286000" cy="515937"/>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lstStyle/>
          <a:p>
            <a:pPr algn="ctr" fontAlgn="auto">
              <a:spcBef>
                <a:spcPts val="0"/>
              </a:spcBef>
              <a:spcAft>
                <a:spcPts val="0"/>
              </a:spcAft>
              <a:defRPr/>
            </a:pPr>
            <a:r>
              <a:rPr lang="en-US" dirty="0">
                <a:solidFill>
                  <a:srgbClr val="000000"/>
                </a:solidFill>
              </a:rPr>
              <a:t>Customer</a:t>
            </a:r>
          </a:p>
        </p:txBody>
      </p:sp>
      <p:sp>
        <p:nvSpPr>
          <p:cNvPr id="11" name="Rectangle 210"/>
          <p:cNvSpPr>
            <a:spLocks noChangeArrowheads="1"/>
          </p:cNvSpPr>
          <p:nvPr/>
        </p:nvSpPr>
        <p:spPr bwMode="auto">
          <a:xfrm>
            <a:off x="5890161" y="4734647"/>
            <a:ext cx="2271754" cy="515937"/>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lstStyle/>
          <a:p>
            <a:pPr algn="ctr" fontAlgn="auto">
              <a:spcBef>
                <a:spcPts val="0"/>
              </a:spcBef>
              <a:spcAft>
                <a:spcPts val="0"/>
              </a:spcAft>
              <a:defRPr/>
            </a:pPr>
            <a:r>
              <a:rPr lang="en-US" dirty="0">
                <a:solidFill>
                  <a:srgbClr val="000000"/>
                </a:solidFill>
              </a:rPr>
              <a:t>Customer</a:t>
            </a:r>
          </a:p>
        </p:txBody>
      </p:sp>
      <p:sp>
        <p:nvSpPr>
          <p:cNvPr id="12" name="Rectangle 210"/>
          <p:cNvSpPr>
            <a:spLocks noChangeArrowheads="1"/>
          </p:cNvSpPr>
          <p:nvPr/>
        </p:nvSpPr>
        <p:spPr bwMode="auto">
          <a:xfrm>
            <a:off x="5850185" y="4186402"/>
            <a:ext cx="2286000" cy="515937"/>
          </a:xfrm>
          <a:prstGeom prst="round2SameRect">
            <a:avLst>
              <a:gd name="adj1" fmla="val 13332"/>
              <a:gd name="adj2" fmla="val 0"/>
            </a:avLst>
          </a:prstGeom>
          <a:noFill/>
          <a:ln w="12700" algn="ctr">
            <a:noFill/>
            <a:miter lim="800000"/>
            <a:headEnd/>
            <a:tailEnd/>
          </a:ln>
          <a:effectLst/>
        </p:spPr>
        <p:txBody>
          <a:bodyPr wrap="none" lIns="0" tIns="0" rIns="0" bIns="0" anchor="ctr"/>
          <a:lstStyle/>
          <a:p>
            <a:pPr algn="ctr" fontAlgn="auto">
              <a:spcBef>
                <a:spcPts val="0"/>
              </a:spcBef>
              <a:spcAft>
                <a:spcPts val="0"/>
              </a:spcAft>
              <a:defRPr/>
            </a:pPr>
            <a:r>
              <a:rPr lang="en-US" b="1" dirty="0" smtClean="0">
                <a:solidFill>
                  <a:srgbClr val="92D050"/>
                </a:solidFill>
              </a:rPr>
              <a:t>Lowes</a:t>
            </a:r>
            <a:endParaRPr lang="en-US" b="1" dirty="0">
              <a:solidFill>
                <a:srgbClr val="92D050"/>
              </a:solidFill>
            </a:endParaRPr>
          </a:p>
        </p:txBody>
      </p:sp>
      <p:sp>
        <p:nvSpPr>
          <p:cNvPr id="13" name="Rectangle 210"/>
          <p:cNvSpPr>
            <a:spLocks noChangeArrowheads="1"/>
          </p:cNvSpPr>
          <p:nvPr/>
        </p:nvSpPr>
        <p:spPr bwMode="auto">
          <a:xfrm>
            <a:off x="1359334" y="4208173"/>
            <a:ext cx="2286000" cy="515937"/>
          </a:xfrm>
          <a:prstGeom prst="round2SameRect">
            <a:avLst>
              <a:gd name="adj1" fmla="val 13332"/>
              <a:gd name="adj2" fmla="val 0"/>
            </a:avLst>
          </a:prstGeom>
          <a:noFill/>
          <a:ln w="12700" algn="ctr">
            <a:noFill/>
            <a:miter lim="800000"/>
            <a:headEnd/>
            <a:tailEnd/>
          </a:ln>
          <a:effectLst/>
        </p:spPr>
        <p:txBody>
          <a:bodyPr wrap="none" lIns="0" tIns="0" rIns="0" bIns="0" anchor="ctr"/>
          <a:lstStyle/>
          <a:p>
            <a:pPr algn="ctr" fontAlgn="auto">
              <a:spcBef>
                <a:spcPts val="0"/>
              </a:spcBef>
              <a:spcAft>
                <a:spcPts val="0"/>
              </a:spcAft>
              <a:defRPr/>
            </a:pPr>
            <a:r>
              <a:rPr lang="en-US" b="1" dirty="0" smtClean="0">
                <a:solidFill>
                  <a:srgbClr val="FFC000"/>
                </a:solidFill>
              </a:rPr>
              <a:t>HomeDepot</a:t>
            </a:r>
            <a:endParaRPr lang="en-US" b="1" dirty="0">
              <a:solidFill>
                <a:srgbClr val="FFC000"/>
              </a:solidFill>
            </a:endParaRPr>
          </a:p>
        </p:txBody>
      </p:sp>
      <p:sp>
        <p:nvSpPr>
          <p:cNvPr id="14" name="Title 13"/>
          <p:cNvSpPr>
            <a:spLocks noGrp="1"/>
          </p:cNvSpPr>
          <p:nvPr>
            <p:ph type="title"/>
          </p:nvPr>
        </p:nvSpPr>
        <p:spPr>
          <a:xfrm>
            <a:off x="301625" y="91346"/>
            <a:ext cx="7331075" cy="424732"/>
          </a:xfrm>
        </p:spPr>
        <p:txBody>
          <a:bodyPr/>
          <a:lstStyle/>
          <a:p>
            <a:r>
              <a:rPr lang="en-US" dirty="0" smtClean="0"/>
              <a:t>TENANT-ID() and TENANT-NAME()</a:t>
            </a:r>
            <a:endParaRPr lang="en-US" dirty="0"/>
          </a:p>
        </p:txBody>
      </p:sp>
      <p:sp>
        <p:nvSpPr>
          <p:cNvPr id="15" name="Content Placeholder 14"/>
          <p:cNvSpPr>
            <a:spLocks noGrp="1"/>
          </p:cNvSpPr>
          <p:nvPr>
            <p:ph idx="1"/>
          </p:nvPr>
        </p:nvSpPr>
        <p:spPr/>
        <p:txBody>
          <a:bodyPr/>
          <a:lstStyle/>
          <a:p>
            <a:r>
              <a:rPr lang="en-US" dirty="0" smtClean="0"/>
              <a:t>These two functions:</a:t>
            </a:r>
          </a:p>
          <a:p>
            <a:pPr lvl="1"/>
            <a:r>
              <a:rPr lang="en-US" dirty="0" smtClean="0"/>
              <a:t>Return the current session tenant Id and Name. </a:t>
            </a:r>
          </a:p>
          <a:p>
            <a:pPr lvl="1"/>
            <a:r>
              <a:rPr lang="en-US" dirty="0" smtClean="0"/>
              <a:t>Take an optional </a:t>
            </a:r>
            <a:r>
              <a:rPr lang="en-US" dirty="0" err="1" smtClean="0"/>
              <a:t>Dbname</a:t>
            </a:r>
            <a:r>
              <a:rPr lang="en-US" dirty="0" smtClean="0"/>
              <a:t> parameter if there is more than one database in the session</a:t>
            </a:r>
          </a:p>
          <a:p>
            <a:pPr lvl="1">
              <a:buNone/>
            </a:pPr>
            <a:endParaRPr lang="en-US" b="1" dirty="0" smtClean="0">
              <a:latin typeface="Courier New" pitchFamily="49" charset="0"/>
              <a:cs typeface="Courier New" pitchFamily="49" charset="0"/>
            </a:endParaRPr>
          </a:p>
          <a:p>
            <a:pPr lvl="1">
              <a:buNone/>
            </a:pPr>
            <a:r>
              <a:rPr lang="en-US" b="1" dirty="0" smtClean="0">
                <a:latin typeface="Courier New" pitchFamily="49" charset="0"/>
                <a:cs typeface="Courier New" pitchFamily="49" charset="0"/>
              </a:rPr>
              <a:t>DISPLAY TENANT-NAME().  </a:t>
            </a:r>
          </a:p>
          <a:p>
            <a:pPr lvl="1">
              <a:buNone/>
            </a:pPr>
            <a:r>
              <a:rPr lang="en-US" b="1" dirty="0" smtClean="0">
                <a:latin typeface="Courier New" pitchFamily="49" charset="0"/>
                <a:cs typeface="Courier New" pitchFamily="49" charset="0"/>
              </a:rPr>
              <a:t>FOR EACH Customer:</a:t>
            </a:r>
          </a:p>
          <a:p>
            <a:pPr lvl="1">
              <a:buNone/>
            </a:pPr>
            <a:r>
              <a:rPr lang="en-US" b="1" dirty="0" smtClean="0">
                <a:latin typeface="Courier New" pitchFamily="49" charset="0"/>
                <a:cs typeface="Courier New" pitchFamily="49" charset="0"/>
              </a:rPr>
              <a:t>    DISPLAY </a:t>
            </a:r>
            <a:r>
              <a:rPr lang="en-US" b="1" dirty="0" err="1" smtClean="0">
                <a:latin typeface="Courier New" pitchFamily="49" charset="0"/>
                <a:cs typeface="Courier New" pitchFamily="49" charset="0"/>
              </a:rPr>
              <a:t>CustNum</a:t>
            </a:r>
            <a:r>
              <a:rPr lang="en-US" b="1" dirty="0" smtClean="0">
                <a:latin typeface="Courier New" pitchFamily="49" charset="0"/>
                <a:cs typeface="Courier New" pitchFamily="49" charset="0"/>
              </a:rPr>
              <a:t> Name.</a:t>
            </a:r>
          </a:p>
          <a:p>
            <a:pPr lvl="1">
              <a:buNone/>
            </a:pPr>
            <a:r>
              <a:rPr lang="en-US" b="1" dirty="0" smtClean="0">
                <a:latin typeface="Courier New" pitchFamily="49" charset="0"/>
                <a:cs typeface="Courier New" pitchFamily="49" charset="0"/>
              </a:rPr>
              <a:t>END.</a:t>
            </a:r>
          </a:p>
          <a:p>
            <a:endParaRPr lang="en-US" dirty="0"/>
          </a:p>
        </p:txBody>
      </p:sp>
      <p:sp>
        <p:nvSpPr>
          <p:cNvPr id="16" name="Rectangle 15"/>
          <p:cNvSpPr/>
          <p:nvPr/>
        </p:nvSpPr>
        <p:spPr bwMode="auto">
          <a:xfrm>
            <a:off x="863600" y="2946400"/>
            <a:ext cx="3545840" cy="133096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164123" y="1195752"/>
            <a:ext cx="8740774" cy="5216771"/>
          </a:xfrm>
        </p:spPr>
        <p:txBody>
          <a:bodyPr/>
          <a:lstStyle/>
          <a:p>
            <a:r>
              <a:rPr lang="en-US" dirty="0" smtClean="0"/>
              <a:t>Regular tenant code might use these two functions to:</a:t>
            </a:r>
          </a:p>
          <a:p>
            <a:pPr lvl="1"/>
            <a:r>
              <a:rPr lang="en-US" dirty="0" smtClean="0"/>
              <a:t>Display the current session tenant information in a report</a:t>
            </a:r>
          </a:p>
          <a:p>
            <a:pPr lvl="1"/>
            <a:r>
              <a:rPr lang="en-US" dirty="0" smtClean="0"/>
              <a:t>Populate a column in a temp-table</a:t>
            </a:r>
          </a:p>
          <a:p>
            <a:pPr lvl="1"/>
            <a:r>
              <a:rPr lang="en-US" dirty="0" smtClean="0"/>
              <a:t>Populate a multi-tenant table column to make its foreign key unique</a:t>
            </a:r>
          </a:p>
          <a:p>
            <a:r>
              <a:rPr lang="en-US" dirty="0" smtClean="0"/>
              <a:t>Regular tenant code may </a:t>
            </a:r>
            <a:r>
              <a:rPr lang="en-US" b="1" i="1" dirty="0" smtClean="0"/>
              <a:t>not</a:t>
            </a:r>
            <a:r>
              <a:rPr lang="en-US" dirty="0" smtClean="0"/>
              <a:t> use these two functions in a </a:t>
            </a:r>
            <a:r>
              <a:rPr lang="en-US" b="1" dirty="0" smtClean="0">
                <a:latin typeface="Courier New" pitchFamily="49" charset="0"/>
              </a:rPr>
              <a:t>WHERE</a:t>
            </a:r>
            <a:r>
              <a:rPr lang="en-US" dirty="0" smtClean="0"/>
              <a:t> clause:</a:t>
            </a:r>
          </a:p>
          <a:p>
            <a:pPr lvl="1">
              <a:buNone/>
            </a:pPr>
            <a:r>
              <a:rPr lang="en-US" dirty="0" smtClean="0"/>
              <a:t>         </a:t>
            </a:r>
            <a:r>
              <a:rPr lang="en-US" b="1" dirty="0" smtClean="0">
                <a:latin typeface="Courier New" pitchFamily="49" charset="0"/>
                <a:cs typeface="Courier New" pitchFamily="49" charset="0"/>
              </a:rPr>
              <a:t>/* NOT OKAY TO DO THIS!!! */</a:t>
            </a:r>
          </a:p>
          <a:p>
            <a:pPr lvl="1">
              <a:buNone/>
            </a:pPr>
            <a:r>
              <a:rPr lang="en-US" b="1" dirty="0" smtClean="0">
                <a:latin typeface="Courier New" pitchFamily="49" charset="0"/>
                <a:cs typeface="Courier New" pitchFamily="49" charset="0"/>
              </a:rPr>
              <a:t>	  FOR EACH Customer WHERE TENANT-NAME() = “Lowes”:</a:t>
            </a:r>
          </a:p>
          <a:p>
            <a:pPr lvl="1">
              <a:buNone/>
            </a:pPr>
            <a:endParaRPr lang="en-US" dirty="0" smtClean="0"/>
          </a:p>
          <a:p>
            <a:pPr lvl="1"/>
            <a:r>
              <a:rPr lang="en-US" dirty="0" smtClean="0"/>
              <a:t>The ABL already knows what tenant a regular tenant belongs to</a:t>
            </a:r>
          </a:p>
          <a:p>
            <a:pPr lvl="2"/>
            <a:r>
              <a:rPr lang="en-US" dirty="0" smtClean="0"/>
              <a:t>And there is no “hidden” column in any table or index that can be used to select on in a regular tenant </a:t>
            </a:r>
            <a:r>
              <a:rPr lang="en-US" b="1" dirty="0" smtClean="0">
                <a:latin typeface="Courier New" pitchFamily="49" charset="0"/>
              </a:rPr>
              <a:t>WHERE</a:t>
            </a:r>
            <a:r>
              <a:rPr lang="en-US" dirty="0" smtClean="0"/>
              <a:t> clause.</a:t>
            </a:r>
          </a:p>
          <a:p>
            <a:pPr lvl="1"/>
            <a:r>
              <a:rPr lang="en-US" dirty="0" smtClean="0"/>
              <a:t>Because tenants are like mini-databases, it is equivalent to saying: </a:t>
            </a:r>
          </a:p>
          <a:p>
            <a:pPr lvl="1">
              <a:buNone/>
            </a:pPr>
            <a:endParaRPr lang="en-US" dirty="0" smtClean="0"/>
          </a:p>
          <a:p>
            <a:pPr lvl="1">
              <a:buNone/>
            </a:pPr>
            <a:r>
              <a:rPr lang="en-US" dirty="0" smtClean="0"/>
              <a:t>         </a:t>
            </a:r>
            <a:r>
              <a:rPr lang="en-US" b="1" dirty="0" smtClean="0">
                <a:latin typeface="Courier New" pitchFamily="49" charset="0"/>
                <a:cs typeface="Courier New" pitchFamily="49" charset="0"/>
              </a:rPr>
              <a:t>/* NOT OKAY TO DO THIS!!! */</a:t>
            </a:r>
          </a:p>
          <a:p>
            <a:pPr lvl="1">
              <a:buNone/>
            </a:pPr>
            <a:r>
              <a:rPr lang="en-US" b="1" dirty="0" smtClean="0">
                <a:latin typeface="Courier New" pitchFamily="49" charset="0"/>
                <a:cs typeface="Courier New" pitchFamily="49" charset="0"/>
              </a:rPr>
              <a:t>	  FOR EACH Customer WHERE DBNAME = “Sports”:</a:t>
            </a:r>
          </a:p>
          <a:p>
            <a:endParaRPr lang="en-US" dirty="0" smtClean="0"/>
          </a:p>
        </p:txBody>
      </p:sp>
      <p:sp>
        <p:nvSpPr>
          <p:cNvPr id="4" name="Title 3"/>
          <p:cNvSpPr>
            <a:spLocks noGrp="1"/>
          </p:cNvSpPr>
          <p:nvPr>
            <p:ph type="title"/>
          </p:nvPr>
        </p:nvSpPr>
        <p:spPr>
          <a:xfrm>
            <a:off x="301625" y="91346"/>
            <a:ext cx="7331075" cy="424732"/>
          </a:xfrm>
        </p:spPr>
        <p:txBody>
          <a:bodyPr/>
          <a:lstStyle/>
          <a:p>
            <a:r>
              <a:rPr lang="en-US" dirty="0" smtClean="0"/>
              <a:t>TENANT-ID() and TENANT-NAME()  </a:t>
            </a:r>
            <a:r>
              <a:rPr lang="en-US" dirty="0" err="1" smtClean="0"/>
              <a:t>contd</a:t>
            </a:r>
            <a:endParaRPr lang="en-US" dirty="0"/>
          </a:p>
        </p:txBody>
      </p:sp>
      <p:sp>
        <p:nvSpPr>
          <p:cNvPr id="5" name="Rectangle 4"/>
          <p:cNvSpPr/>
          <p:nvPr/>
        </p:nvSpPr>
        <p:spPr bwMode="auto">
          <a:xfrm>
            <a:off x="1016000" y="2905760"/>
            <a:ext cx="6908800" cy="68580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6" name="Rectangle 5"/>
          <p:cNvSpPr/>
          <p:nvPr/>
        </p:nvSpPr>
        <p:spPr bwMode="auto">
          <a:xfrm>
            <a:off x="1026160" y="5405120"/>
            <a:ext cx="6908800" cy="68580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
          <p:cNvSpPr>
            <a:spLocks noChangeArrowheads="1"/>
          </p:cNvSpPr>
          <p:nvPr/>
        </p:nvSpPr>
        <p:spPr bwMode="auto">
          <a:xfrm>
            <a:off x="762318" y="3082925"/>
            <a:ext cx="7899400" cy="461963"/>
          </a:xfrm>
          <a:prstGeom prst="rect">
            <a:avLst/>
          </a:prstGeom>
          <a:gradFill rotWithShape="1">
            <a:gsLst>
              <a:gs pos="0">
                <a:schemeClr val="bg1"/>
              </a:gs>
              <a:gs pos="100000">
                <a:srgbClr val="FFD24F"/>
              </a:gs>
            </a:gsLst>
            <a:lin ang="0"/>
          </a:gradFill>
          <a:ln w="9525">
            <a:noFill/>
            <a:round/>
            <a:headEnd/>
            <a:tailEnd/>
          </a:ln>
        </p:spPr>
        <p:txBody>
          <a:bodyPr wrap="none" anchor="ctr"/>
          <a:lstStyle/>
          <a:p>
            <a:pPr algn="ctr">
              <a:spcBef>
                <a:spcPct val="50000"/>
              </a:spcBef>
              <a:buSzPct val="130000"/>
            </a:pPr>
            <a:endParaRPr lang="en-US"/>
          </a:p>
        </p:txBody>
      </p:sp>
      <p:sp>
        <p:nvSpPr>
          <p:cNvPr id="6147" name="Content Placeholder 7"/>
          <p:cNvSpPr>
            <a:spLocks noGrp="1"/>
          </p:cNvSpPr>
          <p:nvPr>
            <p:ph idx="1"/>
          </p:nvPr>
        </p:nvSpPr>
        <p:spPr/>
        <p:txBody>
          <a:bodyPr/>
          <a:lstStyle/>
          <a:p>
            <a:r>
              <a:rPr sz="2400" smtClean="0"/>
              <a:t>Tenancy</a:t>
            </a:r>
            <a:endParaRPr sz="2400"/>
          </a:p>
          <a:p>
            <a:endParaRPr sz="2400" smtClean="0"/>
          </a:p>
          <a:p>
            <a:r>
              <a:rPr sz="2400" smtClean="0"/>
              <a:t>Regular Tenant Programming Model</a:t>
            </a:r>
            <a:endParaRPr lang="en-US" sz="2400" dirty="0" smtClean="0"/>
          </a:p>
          <a:p>
            <a:pPr>
              <a:buNone/>
            </a:pPr>
            <a:endParaRPr sz="2400" smtClean="0"/>
          </a:p>
          <a:p>
            <a:r>
              <a:rPr sz="2400" smtClean="0"/>
              <a:t>Groups</a:t>
            </a:r>
            <a:endParaRPr sz="2400"/>
          </a:p>
          <a:p>
            <a:endParaRPr sz="2400" smtClean="0"/>
          </a:p>
          <a:p>
            <a:r>
              <a:rPr sz="2400" smtClean="0"/>
              <a:t>Super-tenant Programming Model</a:t>
            </a:r>
          </a:p>
          <a:p>
            <a:endParaRPr lang="en-US" dirty="0" smtClean="0"/>
          </a:p>
          <a:p>
            <a:r>
              <a:rPr lang="en-US" sz="2400" dirty="0" smtClean="0"/>
              <a:t>Questions</a:t>
            </a:r>
            <a:endParaRPr sz="2400"/>
          </a:p>
        </p:txBody>
      </p:sp>
      <p:sp>
        <p:nvSpPr>
          <p:cNvPr id="6" name="Title 5"/>
          <p:cNvSpPr>
            <a:spLocks noGrp="1"/>
          </p:cNvSpPr>
          <p:nvPr>
            <p:ph type="title"/>
          </p:nvPr>
        </p:nvSpPr>
        <p:spPr>
          <a:xfrm>
            <a:off x="301625" y="91346"/>
            <a:ext cx="7331075" cy="480131"/>
          </a:xfrm>
        </p:spPr>
        <p:txBody>
          <a:bodyPr/>
          <a:lstStyle/>
          <a:p>
            <a:r>
              <a:rPr lang="en-US" dirty="0" smtClean="0"/>
              <a:t>Agenda</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ppt_w/2"/>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ppt_w</p:attrName>
                                        </p:attrNameLst>
                                      </p:cBhvr>
                                      <p:tavLst>
                                        <p:tav tm="0">
                                          <p:val>
                                            <p:fltVal val="0"/>
                                          </p:val>
                                        </p:tav>
                                        <p:tav tm="100000">
                                          <p:val>
                                            <p:strVal val="#ppt_w"/>
                                          </p:val>
                                        </p:tav>
                                      </p:tavLst>
                                    </p:anim>
                                    <p:anim calcmode="lin" valueType="num">
                                      <p:cBhvr>
                                        <p:cTn id="10"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p:cNvGrpSpPr/>
          <p:nvPr/>
        </p:nvGrpSpPr>
        <p:grpSpPr>
          <a:xfrm>
            <a:off x="4251365" y="3866711"/>
            <a:ext cx="4750131" cy="2298709"/>
            <a:chOff x="5694129" y="3182299"/>
            <a:chExt cx="3059829" cy="739249"/>
          </a:xfrm>
        </p:grpSpPr>
        <p:sp>
          <p:nvSpPr>
            <p:cNvPr id="5" name="Text Box 212"/>
            <p:cNvSpPr txBox="1">
              <a:spLocks noChangeArrowheads="1"/>
            </p:cNvSpPr>
            <p:nvPr/>
          </p:nvSpPr>
          <p:spPr bwMode="auto">
            <a:xfrm>
              <a:off x="6943574" y="3182299"/>
              <a:ext cx="1810384" cy="663158"/>
            </a:xfrm>
            <a:prstGeom prst="rect">
              <a:avLst/>
            </a:prstGeom>
            <a:solidFill>
              <a:srgbClr val="C1F1E4"/>
            </a:solidFill>
            <a:ln w="12700" algn="ctr">
              <a:noFill/>
              <a:miter lim="800000"/>
              <a:headEnd/>
              <a:tailEnd/>
            </a:ln>
          </p:spPr>
          <p:txBody>
            <a:bodyPr wrap="square" lIns="0">
              <a:spAutoFit/>
            </a:bodyPr>
            <a:lstStyle/>
            <a:p>
              <a:pPr>
                <a:tabLst>
                  <a:tab pos="50800" algn="l"/>
                </a:tabLst>
              </a:pPr>
              <a:r>
                <a:rPr lang="en-US" dirty="0">
                  <a:solidFill>
                    <a:srgbClr val="000000"/>
                  </a:solidFill>
                </a:rPr>
                <a:t>	 </a:t>
              </a:r>
              <a:r>
                <a:rPr lang="en-US" sz="2000" dirty="0" smtClean="0">
                  <a:solidFill>
                    <a:srgbClr val="000000"/>
                  </a:solidFill>
                </a:rPr>
                <a:t>1 Shovel                </a:t>
              </a:r>
              <a:r>
                <a:rPr lang="en-US" sz="2000" dirty="0" err="1" smtClean="0">
                  <a:solidFill>
                    <a:srgbClr val="000000"/>
                  </a:solidFill>
                </a:rPr>
                <a:t>bos</a:t>
              </a:r>
              <a:endParaRPr lang="en-US" sz="2000" dirty="0">
                <a:solidFill>
                  <a:srgbClr val="000000"/>
                </a:solidFill>
              </a:endParaRPr>
            </a:p>
            <a:p>
              <a:pPr>
                <a:tabLst>
                  <a:tab pos="50800" algn="l"/>
                </a:tabLst>
              </a:pPr>
              <a:r>
                <a:rPr lang="en-US" dirty="0">
                  <a:solidFill>
                    <a:srgbClr val="000000"/>
                  </a:solidFill>
                </a:rPr>
                <a:t>	 </a:t>
              </a:r>
              <a:r>
                <a:rPr lang="en-US" sz="2000" dirty="0" smtClean="0">
                  <a:solidFill>
                    <a:srgbClr val="000000"/>
                  </a:solidFill>
                </a:rPr>
                <a:t>3</a:t>
              </a:r>
              <a:r>
                <a:rPr lang="en-US" dirty="0" smtClean="0">
                  <a:solidFill>
                    <a:srgbClr val="000000"/>
                  </a:solidFill>
                </a:rPr>
                <a:t> </a:t>
              </a:r>
              <a:r>
                <a:rPr lang="en-US" sz="2000" dirty="0" smtClean="0">
                  <a:solidFill>
                    <a:srgbClr val="000000"/>
                  </a:solidFill>
                </a:rPr>
                <a:t>Extension cable </a:t>
              </a:r>
              <a:r>
                <a:rPr lang="en-US" sz="2000" dirty="0" err="1" smtClean="0">
                  <a:solidFill>
                    <a:srgbClr val="000000"/>
                  </a:solidFill>
                </a:rPr>
                <a:t>bos</a:t>
              </a:r>
              <a:endParaRPr lang="en-US" sz="2000" dirty="0">
                <a:solidFill>
                  <a:srgbClr val="000000"/>
                </a:solidFill>
              </a:endParaRPr>
            </a:p>
            <a:p>
              <a:pPr>
                <a:tabLst>
                  <a:tab pos="50800" algn="l"/>
                </a:tabLst>
              </a:pPr>
              <a:r>
                <a:rPr lang="en-US" sz="2000" dirty="0">
                  <a:solidFill>
                    <a:srgbClr val="000000"/>
                  </a:solidFill>
                </a:rPr>
                <a:t>	 </a:t>
              </a:r>
              <a:r>
                <a:rPr lang="en-US" sz="2000" dirty="0" smtClean="0">
                  <a:solidFill>
                    <a:srgbClr val="000000"/>
                  </a:solidFill>
                </a:rPr>
                <a:t>4 Hammer             </a:t>
              </a:r>
              <a:r>
                <a:rPr lang="en-US" sz="2000" dirty="0" err="1" smtClean="0">
                  <a:solidFill>
                    <a:srgbClr val="000000"/>
                  </a:solidFill>
                </a:rPr>
                <a:t>ny</a:t>
              </a:r>
              <a:endParaRPr lang="en-US" sz="2000" dirty="0" smtClean="0">
                <a:solidFill>
                  <a:srgbClr val="000000"/>
                </a:solidFill>
              </a:endParaRPr>
            </a:p>
            <a:p>
              <a:pPr>
                <a:tabLst>
                  <a:tab pos="50800" algn="l"/>
                </a:tabLst>
              </a:pPr>
              <a:r>
                <a:rPr lang="en-US" sz="2000" dirty="0" smtClean="0">
                  <a:solidFill>
                    <a:srgbClr val="000000"/>
                  </a:solidFill>
                </a:rPr>
                <a:t>  7 Green Paint       </a:t>
              </a:r>
              <a:r>
                <a:rPr lang="en-US" sz="2000" dirty="0" err="1" smtClean="0">
                  <a:solidFill>
                    <a:srgbClr val="000000"/>
                  </a:solidFill>
                </a:rPr>
                <a:t>bos</a:t>
              </a:r>
              <a:endParaRPr lang="en-US" sz="2000" dirty="0" smtClean="0">
                <a:solidFill>
                  <a:srgbClr val="000000"/>
                </a:solidFill>
              </a:endParaRPr>
            </a:p>
            <a:p>
              <a:pPr>
                <a:tabLst>
                  <a:tab pos="50800" algn="l"/>
                </a:tabLst>
              </a:pPr>
              <a:r>
                <a:rPr lang="en-US" sz="2000" dirty="0" smtClean="0">
                  <a:solidFill>
                    <a:srgbClr val="000000"/>
                  </a:solidFill>
                </a:rPr>
                <a:t>  8 Faucet                </a:t>
              </a:r>
              <a:r>
                <a:rPr lang="en-US" sz="2000" dirty="0" err="1" smtClean="0">
                  <a:solidFill>
                    <a:srgbClr val="000000"/>
                  </a:solidFill>
                </a:rPr>
                <a:t>ny</a:t>
              </a:r>
              <a:endParaRPr lang="en-US" sz="2000" dirty="0" smtClean="0">
                <a:solidFill>
                  <a:srgbClr val="000000"/>
                </a:solidFill>
              </a:endParaRPr>
            </a:p>
            <a:p>
              <a:pPr>
                <a:tabLst>
                  <a:tab pos="50800" algn="l"/>
                </a:tabLst>
              </a:pPr>
              <a:r>
                <a:rPr lang="en-US" sz="2000" dirty="0" smtClean="0">
                  <a:solidFill>
                    <a:srgbClr val="000000"/>
                  </a:solidFill>
                </a:rPr>
                <a:t>  9 Lamp                  </a:t>
              </a:r>
              <a:r>
                <a:rPr lang="en-US" sz="2000" dirty="0" err="1" smtClean="0">
                  <a:solidFill>
                    <a:srgbClr val="000000"/>
                  </a:solidFill>
                </a:rPr>
                <a:t>bos</a:t>
              </a:r>
              <a:endParaRPr lang="en-US" sz="2000" dirty="0">
                <a:solidFill>
                  <a:srgbClr val="000000"/>
                </a:solidFill>
              </a:endParaRPr>
            </a:p>
          </p:txBody>
        </p:sp>
        <p:sp>
          <p:nvSpPr>
            <p:cNvPr id="6" name="TextBox 20"/>
            <p:cNvSpPr txBox="1">
              <a:spLocks noChangeArrowheads="1"/>
            </p:cNvSpPr>
            <p:nvPr/>
          </p:nvSpPr>
          <p:spPr bwMode="auto">
            <a:xfrm>
              <a:off x="5694129" y="3278185"/>
              <a:ext cx="1199453" cy="643363"/>
            </a:xfrm>
            <a:prstGeom prst="rect">
              <a:avLst/>
            </a:prstGeom>
            <a:noFill/>
            <a:ln w="9525">
              <a:noFill/>
              <a:miter lim="800000"/>
              <a:headEnd/>
              <a:tailEnd/>
            </a:ln>
          </p:spPr>
          <p:txBody>
            <a:bodyPr wrap="square">
              <a:spAutoFit/>
            </a:bodyPr>
            <a:lstStyle/>
            <a:p>
              <a:r>
                <a:rPr lang="en-US" sz="2000" dirty="0" err="1" smtClean="0">
                  <a:solidFill>
                    <a:srgbClr val="7030A0"/>
                  </a:solidFill>
                </a:rPr>
                <a:t>LowesBOS</a:t>
              </a:r>
              <a:endParaRPr lang="en-US" sz="2000" dirty="0" smtClean="0">
                <a:solidFill>
                  <a:srgbClr val="7030A0"/>
                </a:solidFill>
              </a:endParaRPr>
            </a:p>
            <a:p>
              <a:r>
                <a:rPr lang="en-US" sz="2000" dirty="0" smtClean="0">
                  <a:solidFill>
                    <a:srgbClr val="7030A0"/>
                  </a:solidFill>
                </a:rPr>
                <a:t>And</a:t>
              </a:r>
            </a:p>
            <a:p>
              <a:r>
                <a:rPr lang="en-US" sz="2000" dirty="0" err="1" smtClean="0">
                  <a:solidFill>
                    <a:srgbClr val="7030A0"/>
                  </a:solidFill>
                </a:rPr>
                <a:t>LowesNY</a:t>
              </a:r>
              <a:r>
                <a:rPr lang="en-US" sz="2000" dirty="0" smtClean="0">
                  <a:solidFill>
                    <a:srgbClr val="7030A0"/>
                  </a:solidFill>
                </a:rPr>
                <a:t>, as GROUP</a:t>
              </a:r>
            </a:p>
            <a:p>
              <a:r>
                <a:rPr lang="en-US" sz="2000" dirty="0" smtClean="0">
                  <a:solidFill>
                    <a:srgbClr val="7030A0"/>
                  </a:solidFill>
                </a:rPr>
                <a:t> </a:t>
              </a:r>
              <a:r>
                <a:rPr lang="en-US" sz="2000" dirty="0" err="1" smtClean="0">
                  <a:solidFill>
                    <a:srgbClr val="7030A0"/>
                  </a:solidFill>
                </a:rPr>
                <a:t>LowesItm</a:t>
              </a:r>
              <a:endParaRPr lang="en-US" sz="2000" dirty="0" smtClean="0">
                <a:solidFill>
                  <a:srgbClr val="7030A0"/>
                </a:solidFill>
              </a:endParaRPr>
            </a:p>
            <a:p>
              <a:r>
                <a:rPr lang="en-US" dirty="0" smtClean="0">
                  <a:solidFill>
                    <a:srgbClr val="7030A0"/>
                  </a:solidFill>
                </a:rPr>
                <a:t> </a:t>
              </a:r>
              <a:endParaRPr lang="en-US" dirty="0">
                <a:solidFill>
                  <a:srgbClr val="7030A0"/>
                </a:solidFill>
              </a:endParaRPr>
            </a:p>
          </p:txBody>
        </p:sp>
      </p:grpSp>
      <p:grpSp>
        <p:nvGrpSpPr>
          <p:cNvPr id="3" name="Group 31"/>
          <p:cNvGrpSpPr/>
          <p:nvPr/>
        </p:nvGrpSpPr>
        <p:grpSpPr>
          <a:xfrm>
            <a:off x="157004" y="4585887"/>
            <a:ext cx="3421036" cy="1200329"/>
            <a:chOff x="5572152" y="4225933"/>
            <a:chExt cx="3421036" cy="1200329"/>
          </a:xfrm>
        </p:grpSpPr>
        <p:sp>
          <p:nvSpPr>
            <p:cNvPr id="8" name="Text Box 212"/>
            <p:cNvSpPr txBox="1">
              <a:spLocks noChangeArrowheads="1"/>
            </p:cNvSpPr>
            <p:nvPr/>
          </p:nvSpPr>
          <p:spPr bwMode="auto">
            <a:xfrm>
              <a:off x="6707188" y="4225933"/>
              <a:ext cx="2286000" cy="1200329"/>
            </a:xfrm>
            <a:prstGeom prst="rect">
              <a:avLst/>
            </a:prstGeom>
            <a:solidFill>
              <a:srgbClr val="FFC000"/>
            </a:solidFill>
            <a:ln w="12700" algn="ctr">
              <a:noFill/>
              <a:miter lim="800000"/>
              <a:headEnd/>
              <a:tailEnd/>
            </a:ln>
          </p:spPr>
          <p:txBody>
            <a:bodyPr lIns="0">
              <a:spAutoFit/>
            </a:bodyPr>
            <a:lstStyle/>
            <a:p>
              <a:pPr>
                <a:tabLst>
                  <a:tab pos="50800" algn="l"/>
                </a:tabLst>
              </a:pPr>
              <a:r>
                <a:rPr lang="en-US" dirty="0">
                  <a:solidFill>
                    <a:srgbClr val="000000"/>
                  </a:solidFill>
                </a:rPr>
                <a:t>	 </a:t>
              </a:r>
              <a:r>
                <a:rPr lang="en-US" sz="2000" dirty="0" smtClean="0">
                  <a:solidFill>
                    <a:srgbClr val="000000"/>
                  </a:solidFill>
                </a:rPr>
                <a:t>2</a:t>
              </a:r>
              <a:r>
                <a:rPr lang="en-US" dirty="0" smtClean="0">
                  <a:solidFill>
                    <a:srgbClr val="000000"/>
                  </a:solidFill>
                </a:rPr>
                <a:t> </a:t>
              </a:r>
              <a:r>
                <a:rPr lang="en-US" sz="2000" dirty="0" smtClean="0">
                  <a:solidFill>
                    <a:srgbClr val="000000"/>
                  </a:solidFill>
                </a:rPr>
                <a:t>Lawn Mower</a:t>
              </a:r>
              <a:endParaRPr lang="en-US" sz="2000" dirty="0">
                <a:solidFill>
                  <a:srgbClr val="000000"/>
                </a:solidFill>
              </a:endParaRPr>
            </a:p>
            <a:p>
              <a:pPr>
                <a:tabLst>
                  <a:tab pos="50800" algn="l"/>
                </a:tabLst>
              </a:pPr>
              <a:r>
                <a:rPr lang="en-US" dirty="0">
                  <a:solidFill>
                    <a:srgbClr val="000000"/>
                  </a:solidFill>
                </a:rPr>
                <a:t>	 </a:t>
              </a:r>
              <a:r>
                <a:rPr lang="en-US" sz="2000" dirty="0" smtClean="0">
                  <a:solidFill>
                    <a:srgbClr val="000000"/>
                  </a:solidFill>
                </a:rPr>
                <a:t>5</a:t>
              </a:r>
              <a:r>
                <a:rPr lang="en-US" dirty="0" smtClean="0">
                  <a:solidFill>
                    <a:srgbClr val="000000"/>
                  </a:solidFill>
                </a:rPr>
                <a:t> </a:t>
              </a:r>
              <a:r>
                <a:rPr lang="en-US" sz="2000" dirty="0" smtClean="0">
                  <a:solidFill>
                    <a:srgbClr val="000000"/>
                  </a:solidFill>
                </a:rPr>
                <a:t>Screw Driver</a:t>
              </a:r>
              <a:endParaRPr lang="en-US" dirty="0">
                <a:solidFill>
                  <a:srgbClr val="000000"/>
                </a:solidFill>
              </a:endParaRPr>
            </a:p>
            <a:p>
              <a:pPr>
                <a:tabLst>
                  <a:tab pos="50800" algn="l"/>
                </a:tabLst>
              </a:pPr>
              <a:r>
                <a:rPr lang="en-US" dirty="0">
                  <a:solidFill>
                    <a:srgbClr val="000000"/>
                  </a:solidFill>
                </a:rPr>
                <a:t>	 </a:t>
              </a:r>
              <a:r>
                <a:rPr lang="en-US" sz="2000" dirty="0" smtClean="0">
                  <a:solidFill>
                    <a:srgbClr val="000000"/>
                  </a:solidFill>
                </a:rPr>
                <a:t>6</a:t>
              </a:r>
              <a:r>
                <a:rPr lang="en-US" dirty="0" smtClean="0">
                  <a:solidFill>
                    <a:srgbClr val="000000"/>
                  </a:solidFill>
                </a:rPr>
                <a:t> </a:t>
              </a:r>
              <a:r>
                <a:rPr lang="en-US" sz="2000" dirty="0" smtClean="0">
                  <a:solidFill>
                    <a:srgbClr val="000000"/>
                  </a:solidFill>
                </a:rPr>
                <a:t>Table</a:t>
              </a:r>
              <a:endParaRPr lang="en-US" sz="2000" dirty="0">
                <a:solidFill>
                  <a:srgbClr val="000000"/>
                </a:solidFill>
              </a:endParaRPr>
            </a:p>
          </p:txBody>
        </p:sp>
        <p:sp>
          <p:nvSpPr>
            <p:cNvPr id="9" name="TextBox 20"/>
            <p:cNvSpPr txBox="1">
              <a:spLocks noChangeArrowheads="1"/>
            </p:cNvSpPr>
            <p:nvPr/>
          </p:nvSpPr>
          <p:spPr bwMode="auto">
            <a:xfrm>
              <a:off x="5572152" y="4316443"/>
              <a:ext cx="1111250" cy="830997"/>
            </a:xfrm>
            <a:prstGeom prst="rect">
              <a:avLst/>
            </a:prstGeom>
            <a:noFill/>
            <a:ln w="9525">
              <a:noFill/>
              <a:miter lim="800000"/>
              <a:headEnd/>
              <a:tailEnd/>
            </a:ln>
          </p:spPr>
          <p:txBody>
            <a:bodyPr>
              <a:spAutoFit/>
            </a:bodyPr>
            <a:lstStyle/>
            <a:p>
              <a:r>
                <a:rPr lang="en-US" dirty="0" smtClean="0">
                  <a:solidFill>
                    <a:srgbClr val="7030A0"/>
                  </a:solidFill>
                </a:rPr>
                <a:t>HomeDepot</a:t>
              </a:r>
              <a:endParaRPr lang="en-US" dirty="0">
                <a:solidFill>
                  <a:srgbClr val="7030A0"/>
                </a:solidFill>
              </a:endParaRPr>
            </a:p>
          </p:txBody>
        </p:sp>
      </p:grpSp>
      <p:sp>
        <p:nvSpPr>
          <p:cNvPr id="11" name="Rectangle 210"/>
          <p:cNvSpPr>
            <a:spLocks noChangeArrowheads="1"/>
          </p:cNvSpPr>
          <p:nvPr/>
        </p:nvSpPr>
        <p:spPr bwMode="auto">
          <a:xfrm>
            <a:off x="1306285" y="4171934"/>
            <a:ext cx="2222271" cy="403474"/>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lstStyle/>
          <a:p>
            <a:pPr algn="ctr" fontAlgn="auto">
              <a:spcBef>
                <a:spcPts val="0"/>
              </a:spcBef>
              <a:spcAft>
                <a:spcPts val="0"/>
              </a:spcAft>
              <a:defRPr/>
            </a:pPr>
            <a:r>
              <a:rPr lang="en-US" dirty="0" smtClean="0">
                <a:solidFill>
                  <a:srgbClr val="000000"/>
                </a:solidFill>
              </a:rPr>
              <a:t>Item</a:t>
            </a:r>
            <a:endParaRPr lang="en-US" dirty="0">
              <a:solidFill>
                <a:srgbClr val="000000"/>
              </a:solidFill>
            </a:endParaRPr>
          </a:p>
        </p:txBody>
      </p:sp>
      <p:sp>
        <p:nvSpPr>
          <p:cNvPr id="12" name="Rectangle 210"/>
          <p:cNvSpPr>
            <a:spLocks noChangeArrowheads="1"/>
          </p:cNvSpPr>
          <p:nvPr/>
        </p:nvSpPr>
        <p:spPr bwMode="auto">
          <a:xfrm>
            <a:off x="6173189" y="3481186"/>
            <a:ext cx="2828307" cy="403474"/>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lstStyle/>
          <a:p>
            <a:pPr algn="ctr" fontAlgn="auto">
              <a:spcBef>
                <a:spcPts val="0"/>
              </a:spcBef>
              <a:spcAft>
                <a:spcPts val="0"/>
              </a:spcAft>
              <a:defRPr/>
            </a:pPr>
            <a:r>
              <a:rPr lang="en-US" dirty="0" smtClean="0">
                <a:solidFill>
                  <a:srgbClr val="000000"/>
                </a:solidFill>
              </a:rPr>
              <a:t>Item</a:t>
            </a:r>
            <a:endParaRPr lang="en-US" dirty="0">
              <a:solidFill>
                <a:srgbClr val="000000"/>
              </a:solidFill>
            </a:endParaRPr>
          </a:p>
        </p:txBody>
      </p:sp>
      <p:sp>
        <p:nvSpPr>
          <p:cNvPr id="13" name="Content Placeholder 12"/>
          <p:cNvSpPr>
            <a:spLocks noGrp="1"/>
          </p:cNvSpPr>
          <p:nvPr>
            <p:ph idx="1"/>
          </p:nvPr>
        </p:nvSpPr>
        <p:spPr/>
        <p:txBody>
          <a:bodyPr/>
          <a:lstStyle/>
          <a:p>
            <a:r>
              <a:rPr lang="en-US" dirty="0" smtClean="0"/>
              <a:t>A DB has 3 tenants, </a:t>
            </a:r>
            <a:r>
              <a:rPr lang="en-US" i="1" dirty="0" err="1" smtClean="0"/>
              <a:t>HomeDepot</a:t>
            </a:r>
            <a:r>
              <a:rPr lang="en-US" i="1" dirty="0" smtClean="0"/>
              <a:t>, </a:t>
            </a:r>
            <a:r>
              <a:rPr lang="en-US" i="1" dirty="0" err="1" smtClean="0"/>
              <a:t>LowesNY</a:t>
            </a:r>
            <a:r>
              <a:rPr lang="en-US" i="1" dirty="0" smtClean="0"/>
              <a:t> and </a:t>
            </a:r>
            <a:r>
              <a:rPr lang="en-US" i="1" dirty="0" err="1" smtClean="0"/>
              <a:t>LowesBos</a:t>
            </a:r>
            <a:endParaRPr lang="en-US" dirty="0" smtClean="0"/>
          </a:p>
          <a:p>
            <a:r>
              <a:rPr lang="en-US" i="1" dirty="0" err="1" smtClean="0"/>
              <a:t>LowesNY</a:t>
            </a:r>
            <a:r>
              <a:rPr lang="en-US" dirty="0" smtClean="0"/>
              <a:t> and </a:t>
            </a:r>
            <a:r>
              <a:rPr lang="en-US" i="1" dirty="0" err="1" smtClean="0"/>
              <a:t>LowesBos</a:t>
            </a:r>
            <a:r>
              <a:rPr lang="en-US" dirty="0" smtClean="0"/>
              <a:t>  are in the same group for Items</a:t>
            </a:r>
          </a:p>
          <a:p>
            <a:pPr lvl="1">
              <a:buNone/>
            </a:pPr>
            <a:endParaRPr lang="en-US" dirty="0" smtClean="0"/>
          </a:p>
          <a:p>
            <a:pPr lvl="1">
              <a:buNone/>
            </a:pPr>
            <a:r>
              <a:rPr lang="en-US" b="1" dirty="0" smtClean="0">
                <a:latin typeface="Courier New" pitchFamily="49" charset="0"/>
                <a:cs typeface="Courier New" pitchFamily="49" charset="0"/>
              </a:rPr>
              <a:t>FOR EACH Item:</a:t>
            </a:r>
          </a:p>
          <a:p>
            <a:pPr lvl="1">
              <a:buNone/>
            </a:pPr>
            <a:r>
              <a:rPr lang="en-US" b="1" dirty="0" smtClean="0">
                <a:latin typeface="Courier New" pitchFamily="49" charset="0"/>
                <a:cs typeface="Courier New" pitchFamily="49" charset="0"/>
              </a:rPr>
              <a:t>    DISPLAY </a:t>
            </a:r>
            <a:r>
              <a:rPr lang="en-US" b="1" dirty="0" err="1" smtClean="0">
                <a:latin typeface="Courier New" pitchFamily="49" charset="0"/>
                <a:cs typeface="Courier New" pitchFamily="49" charset="0"/>
              </a:rPr>
              <a:t>ItemNum</a:t>
            </a:r>
            <a:r>
              <a:rPr lang="en-US" b="1" dirty="0" smtClean="0">
                <a:latin typeface="Courier New" pitchFamily="49" charset="0"/>
                <a:cs typeface="Courier New" pitchFamily="49" charset="0"/>
              </a:rPr>
              <a:t> Item-</a:t>
            </a:r>
            <a:r>
              <a:rPr lang="en-US" b="1" dirty="0" err="1" smtClean="0">
                <a:latin typeface="Courier New" pitchFamily="49" charset="0"/>
                <a:cs typeface="Courier New" pitchFamily="49" charset="0"/>
              </a:rPr>
              <a:t>Desc</a:t>
            </a:r>
            <a:r>
              <a:rPr lang="en-US" b="1" dirty="0" smtClean="0">
                <a:latin typeface="Courier New" pitchFamily="49" charset="0"/>
                <a:cs typeface="Courier New" pitchFamily="49" charset="0"/>
              </a:rPr>
              <a:t>.</a:t>
            </a:r>
          </a:p>
          <a:p>
            <a:pPr lvl="1">
              <a:buNone/>
            </a:pPr>
            <a:r>
              <a:rPr lang="en-US" b="1" dirty="0" smtClean="0">
                <a:latin typeface="Courier New" pitchFamily="49" charset="0"/>
                <a:cs typeface="Courier New" pitchFamily="49" charset="0"/>
              </a:rPr>
              <a:t>END.</a:t>
            </a:r>
          </a:p>
          <a:p>
            <a:endParaRPr lang="en-US" dirty="0"/>
          </a:p>
        </p:txBody>
      </p:sp>
      <p:sp>
        <p:nvSpPr>
          <p:cNvPr id="14" name="Rectangle 13"/>
          <p:cNvSpPr/>
          <p:nvPr/>
        </p:nvSpPr>
        <p:spPr bwMode="auto">
          <a:xfrm>
            <a:off x="883920" y="2387600"/>
            <a:ext cx="4287520" cy="100584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5" name="Title 14"/>
          <p:cNvSpPr>
            <a:spLocks noGrp="1"/>
          </p:cNvSpPr>
          <p:nvPr>
            <p:ph type="title"/>
          </p:nvPr>
        </p:nvSpPr>
        <p:spPr>
          <a:xfrm>
            <a:off x="301625" y="91346"/>
            <a:ext cx="7331075" cy="424732"/>
          </a:xfrm>
        </p:spPr>
        <p:txBody>
          <a:bodyPr/>
          <a:lstStyle/>
          <a:p>
            <a:r>
              <a:rPr lang="en-US" dirty="0" smtClean="0"/>
              <a:t>Groups of tenants  (only tables have groups)</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ontent Placeholder 5"/>
          <p:cNvGraphicFramePr>
            <a:graphicFrameLocks/>
          </p:cNvGraphicFramePr>
          <p:nvPr/>
        </p:nvGraphicFramePr>
        <p:xfrm>
          <a:off x="1277814" y="902676"/>
          <a:ext cx="6337496" cy="5615355"/>
        </p:xfrm>
        <a:graphic>
          <a:graphicData uri="http://schemas.openxmlformats.org/drawingml/2006/table">
            <a:tbl>
              <a:tblPr firstRow="1" bandRow="1">
                <a:tableStyleId>{073A0DAA-6AF3-43AB-8588-CEC1D06C72B9}</a:tableStyleId>
              </a:tblPr>
              <a:tblGrid>
                <a:gridCol w="553110"/>
                <a:gridCol w="5784386"/>
              </a:tblGrid>
              <a:tr h="255406">
                <a:tc>
                  <a:txBody>
                    <a:bodyPr/>
                    <a:lstStyle/>
                    <a:p>
                      <a:pPr algn="ctr"/>
                      <a:endParaRPr lang="en-US" sz="1050" dirty="0">
                        <a:solidFill>
                          <a:schemeClr val="tx1"/>
                        </a:solidFill>
                      </a:endParaRPr>
                    </a:p>
                  </a:txBody>
                  <a:tcPr>
                    <a:solidFill>
                      <a:schemeClr val="bg1"/>
                    </a:solidFill>
                  </a:tcPr>
                </a:tc>
                <a:tc>
                  <a:txBody>
                    <a:bodyPr/>
                    <a:lstStyle/>
                    <a:p>
                      <a:pPr algn="ctr"/>
                      <a:endParaRPr lang="en-US" sz="1050" dirty="0">
                        <a:solidFill>
                          <a:schemeClr val="tx1"/>
                        </a:solidFill>
                      </a:endParaRPr>
                    </a:p>
                  </a:txBody>
                  <a:tcPr>
                    <a:solidFill>
                      <a:schemeClr val="bg1"/>
                    </a:solidFill>
                  </a:tcPr>
                </a:tc>
              </a:tr>
              <a:tr h="980675">
                <a:tc rowSpan="5">
                  <a:txBody>
                    <a:bodyPr/>
                    <a:lstStyle/>
                    <a:p>
                      <a:pPr algn="l"/>
                      <a:r>
                        <a:rPr lang="en-US" sz="2400" i="1" dirty="0" smtClean="0">
                          <a:solidFill>
                            <a:schemeClr val="tx1"/>
                          </a:solidFill>
                        </a:rPr>
                        <a:t>   </a:t>
                      </a:r>
                      <a:r>
                        <a:rPr lang="en-US" sz="2400" i="1" baseline="0" dirty="0" smtClean="0">
                          <a:solidFill>
                            <a:schemeClr val="tx1"/>
                          </a:solidFill>
                        </a:rPr>
                        <a:t>          </a:t>
                      </a:r>
                      <a:r>
                        <a:rPr lang="en-US" sz="2400" i="1" dirty="0" smtClean="0">
                          <a:solidFill>
                            <a:schemeClr val="tx1"/>
                          </a:solidFill>
                        </a:rPr>
                        <a:t>Tenancy Layer</a:t>
                      </a:r>
                      <a:endParaRPr lang="en-US" sz="2400" i="1" dirty="0">
                        <a:solidFill>
                          <a:schemeClr val="tx1"/>
                        </a:solidFill>
                      </a:endParaRPr>
                    </a:p>
                  </a:txBody>
                  <a:tcPr vert="vert270">
                    <a:solidFill>
                      <a:schemeClr val="accent6">
                        <a:lumMod val="60000"/>
                        <a:lumOff val="40000"/>
                      </a:schemeClr>
                    </a:solidFill>
                  </a:tcPr>
                </a:tc>
                <a:tc>
                  <a:txBody>
                    <a:bodyPr/>
                    <a:lstStyle/>
                    <a:p>
                      <a:pPr algn="l"/>
                      <a:r>
                        <a:rPr lang="en-US" dirty="0" smtClean="0"/>
                        <a:t>HomeDepot</a:t>
                      </a:r>
                    </a:p>
                  </a:txBody>
                  <a:tcPr>
                    <a:solidFill>
                      <a:srgbClr val="FFC000"/>
                    </a:solidFill>
                  </a:tcPr>
                </a:tc>
              </a:tr>
              <a:tr h="1040304">
                <a:tc vMerge="1">
                  <a:txBody>
                    <a:bodyPr/>
                    <a:lstStyle/>
                    <a:p>
                      <a:pPr algn="ctr"/>
                      <a:endParaRPr lang="en-US" dirty="0"/>
                    </a:p>
                  </a:txBody>
                  <a:tcPr>
                    <a:solidFill>
                      <a:srgbClr val="92D050"/>
                    </a:solidFill>
                  </a:tcPr>
                </a:tc>
                <a:tc>
                  <a:txBody>
                    <a:bodyPr/>
                    <a:lstStyle/>
                    <a:p>
                      <a:pPr algn="l"/>
                      <a:r>
                        <a:rPr lang="en-US" dirty="0" err="1" smtClean="0"/>
                        <a:t>LowesBos</a:t>
                      </a:r>
                      <a:endParaRPr lang="en-US" dirty="0"/>
                    </a:p>
                  </a:txBody>
                  <a:tcPr>
                    <a:solidFill>
                      <a:srgbClr val="92D050"/>
                    </a:solidFill>
                  </a:tcPr>
                </a:tc>
              </a:tr>
              <a:tr h="943389">
                <a:tc vMerge="1">
                  <a:txBody>
                    <a:bodyPr/>
                    <a:lstStyle/>
                    <a:p>
                      <a:pPr algn="ctr"/>
                      <a:endParaRPr lang="en-US" dirty="0"/>
                    </a:p>
                  </a:txBody>
                  <a:tcPr>
                    <a:solidFill>
                      <a:schemeClr val="bg1">
                        <a:lumMod val="85000"/>
                      </a:schemeClr>
                    </a:solidFill>
                  </a:tcPr>
                </a:tc>
                <a:tc>
                  <a:txBody>
                    <a:bodyPr/>
                    <a:lstStyle/>
                    <a:p>
                      <a:pPr algn="l"/>
                      <a:r>
                        <a:rPr lang="en-US" dirty="0" err="1" smtClean="0"/>
                        <a:t>LowesNy</a:t>
                      </a:r>
                      <a:endParaRPr lang="en-US" dirty="0" smtClean="0"/>
                    </a:p>
                  </a:txBody>
                  <a:tcPr>
                    <a:solidFill>
                      <a:schemeClr val="accent5">
                        <a:lumMod val="60000"/>
                        <a:lumOff val="40000"/>
                      </a:schemeClr>
                    </a:solidFill>
                  </a:tcPr>
                </a:tc>
              </a:tr>
              <a:tr h="943389">
                <a:tc vMerge="1">
                  <a:txBody>
                    <a:bodyPr/>
                    <a:lstStyle/>
                    <a:p>
                      <a:pPr algn="l"/>
                      <a:endParaRPr lang="en-US" sz="2400" i="1" dirty="0">
                        <a:solidFill>
                          <a:schemeClr val="tx1"/>
                        </a:solidFill>
                      </a:endParaRPr>
                    </a:p>
                  </a:txBody>
                  <a:tcPr vert="vert270">
                    <a:solidFill>
                      <a:srgbClr val="CCDFEA"/>
                    </a:solidFill>
                  </a:tcPr>
                </a:tc>
                <a:tc>
                  <a:txBody>
                    <a:bodyPr/>
                    <a:lstStyle/>
                    <a:p>
                      <a:pPr algn="l"/>
                      <a:r>
                        <a:rPr lang="en-US" dirty="0" err="1" smtClean="0"/>
                        <a:t>LowesItm</a:t>
                      </a:r>
                      <a:r>
                        <a:rPr lang="en-US" dirty="0" smtClean="0"/>
                        <a:t>  Group</a:t>
                      </a:r>
                    </a:p>
                  </a:txBody>
                  <a:tcPr>
                    <a:solidFill>
                      <a:schemeClr val="accent2">
                        <a:lumMod val="40000"/>
                        <a:lumOff val="60000"/>
                      </a:schemeClr>
                    </a:solidFill>
                  </a:tcPr>
                </a:tc>
              </a:tr>
              <a:tr h="802068">
                <a:tc vMerge="1">
                  <a:txBody>
                    <a:bodyPr/>
                    <a:lstStyle/>
                    <a:p>
                      <a:pPr algn="l"/>
                      <a:endParaRPr lang="en-US" sz="2400" i="1" dirty="0">
                        <a:solidFill>
                          <a:schemeClr val="tx1"/>
                        </a:solidFill>
                      </a:endParaRPr>
                    </a:p>
                  </a:txBody>
                  <a:tcPr vert="vert270">
                    <a:solidFill>
                      <a:srgbClr val="CCDFEA"/>
                    </a:solidFill>
                  </a:tcPr>
                </a:tc>
                <a:tc>
                  <a:txBody>
                    <a:bodyPr/>
                    <a:lstStyle/>
                    <a:p>
                      <a:pPr algn="l"/>
                      <a:r>
                        <a:rPr lang="en-US" dirty="0" smtClean="0"/>
                        <a:t>Default      </a:t>
                      </a:r>
                      <a:r>
                        <a:rPr lang="en-US" dirty="0" err="1" smtClean="0"/>
                        <a:t>deallocated</a:t>
                      </a:r>
                      <a:r>
                        <a:rPr lang="en-US" dirty="0" smtClean="0"/>
                        <a:t>,</a:t>
                      </a:r>
                      <a:r>
                        <a:rPr lang="en-US" baseline="0" dirty="0" smtClean="0"/>
                        <a:t> or recently migrated data</a:t>
                      </a:r>
                      <a:endParaRPr lang="en-US" dirty="0" smtClean="0"/>
                    </a:p>
                  </a:txBody>
                  <a:tcPr>
                    <a:solidFill>
                      <a:schemeClr val="accent4">
                        <a:lumMod val="20000"/>
                        <a:lumOff val="80000"/>
                      </a:schemeClr>
                    </a:solidFill>
                  </a:tcPr>
                </a:tc>
              </a:tr>
              <a:tr h="650124">
                <a:tc gridSpan="2">
                  <a:txBody>
                    <a:bodyPr/>
                    <a:lstStyle/>
                    <a:p>
                      <a:pPr algn="l"/>
                      <a:endParaRPr lang="en-US" sz="1800" i="0" dirty="0" smtClean="0">
                        <a:solidFill>
                          <a:schemeClr val="tx1"/>
                        </a:solidFill>
                      </a:endParaRPr>
                    </a:p>
                    <a:p>
                      <a:pPr algn="l"/>
                      <a:r>
                        <a:rPr lang="en-US" sz="1800" i="0" dirty="0" smtClean="0">
                          <a:solidFill>
                            <a:schemeClr val="tx1"/>
                          </a:solidFill>
                        </a:rPr>
                        <a:t> Shared</a:t>
                      </a:r>
                      <a:endParaRPr lang="en-US" sz="2000" i="0" dirty="0">
                        <a:solidFill>
                          <a:schemeClr val="tx1"/>
                        </a:solidFill>
                      </a:endParaRPr>
                    </a:p>
                  </a:txBody>
                  <a:tcPr>
                    <a:solidFill>
                      <a:schemeClr val="accent2">
                        <a:lumMod val="20000"/>
                        <a:lumOff val="80000"/>
                      </a:schemeClr>
                    </a:solidFill>
                  </a:tcPr>
                </a:tc>
                <a:tc hMerge="1">
                  <a:txBody>
                    <a:bodyPr/>
                    <a:lstStyle/>
                    <a:p>
                      <a:pPr algn="ctr"/>
                      <a:endParaRPr lang="en-US" dirty="0"/>
                    </a:p>
                  </a:txBody>
                  <a:tcPr>
                    <a:solidFill>
                      <a:schemeClr val="bg1">
                        <a:lumMod val="85000"/>
                      </a:schemeClr>
                    </a:solidFill>
                  </a:tcPr>
                </a:tc>
              </a:tr>
            </a:tbl>
          </a:graphicData>
        </a:graphic>
      </p:graphicFrame>
      <p:sp>
        <p:nvSpPr>
          <p:cNvPr id="30" name="TextBox 29"/>
          <p:cNvSpPr txBox="1"/>
          <p:nvPr/>
        </p:nvSpPr>
        <p:spPr>
          <a:xfrm>
            <a:off x="3387970" y="5884904"/>
            <a:ext cx="579646" cy="283154"/>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600" i="0" dirty="0" smtClean="0">
                <a:solidFill>
                  <a:srgbClr val="000000"/>
                </a:solidFill>
              </a:rPr>
              <a:t>_file </a:t>
            </a:r>
          </a:p>
        </p:txBody>
      </p:sp>
      <p:sp>
        <p:nvSpPr>
          <p:cNvPr id="31" name="TextBox 30"/>
          <p:cNvSpPr txBox="1"/>
          <p:nvPr/>
        </p:nvSpPr>
        <p:spPr>
          <a:xfrm>
            <a:off x="4084321" y="5896627"/>
            <a:ext cx="707886" cy="283154"/>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600" i="0" dirty="0" smtClean="0">
                <a:solidFill>
                  <a:srgbClr val="000000"/>
                </a:solidFill>
              </a:rPr>
              <a:t>_field </a:t>
            </a:r>
          </a:p>
        </p:txBody>
      </p:sp>
      <p:sp>
        <p:nvSpPr>
          <p:cNvPr id="32" name="TextBox 31"/>
          <p:cNvSpPr txBox="1"/>
          <p:nvPr/>
        </p:nvSpPr>
        <p:spPr>
          <a:xfrm>
            <a:off x="4969803" y="5884904"/>
            <a:ext cx="925894" cy="283154"/>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600" i="0" dirty="0" smtClean="0">
                <a:solidFill>
                  <a:srgbClr val="000000"/>
                </a:solidFill>
              </a:rPr>
              <a:t>_tenant </a:t>
            </a:r>
          </a:p>
        </p:txBody>
      </p:sp>
      <p:sp>
        <p:nvSpPr>
          <p:cNvPr id="34" name="TextBox 33"/>
          <p:cNvSpPr txBox="1"/>
          <p:nvPr/>
        </p:nvSpPr>
        <p:spPr>
          <a:xfrm>
            <a:off x="3530211" y="6188386"/>
            <a:ext cx="630942" cy="283154"/>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600" i="0" dirty="0" smtClean="0">
                <a:solidFill>
                  <a:srgbClr val="000000"/>
                </a:solidFill>
              </a:rPr>
              <a:t>State</a:t>
            </a:r>
          </a:p>
        </p:txBody>
      </p:sp>
      <p:sp>
        <p:nvSpPr>
          <p:cNvPr id="103" name="TextBox 102"/>
          <p:cNvSpPr txBox="1"/>
          <p:nvPr/>
        </p:nvSpPr>
        <p:spPr>
          <a:xfrm>
            <a:off x="5975644" y="5693804"/>
            <a:ext cx="579120" cy="584775"/>
          </a:xfrm>
          <a:prstGeom prst="rect">
            <a:avLst/>
          </a:prstGeom>
          <a:noFill/>
          <a:ln>
            <a:noFill/>
          </a:ln>
        </p:spPr>
        <p:txBody>
          <a:bodyPr wrap="square" rtlCol="0">
            <a:spAutoFit/>
          </a:bodyPr>
          <a:lstStyle/>
          <a:p>
            <a:pPr algn="l"/>
            <a:r>
              <a:rPr lang="en-US" sz="3200" i="0" dirty="0" smtClean="0">
                <a:solidFill>
                  <a:srgbClr val="000000"/>
                </a:solidFill>
              </a:rPr>
              <a:t>…</a:t>
            </a:r>
          </a:p>
        </p:txBody>
      </p:sp>
      <p:sp>
        <p:nvSpPr>
          <p:cNvPr id="104" name="TextBox 103"/>
          <p:cNvSpPr txBox="1"/>
          <p:nvPr/>
        </p:nvSpPr>
        <p:spPr>
          <a:xfrm>
            <a:off x="4139028" y="5992949"/>
            <a:ext cx="579120" cy="584775"/>
          </a:xfrm>
          <a:prstGeom prst="rect">
            <a:avLst/>
          </a:prstGeom>
          <a:noFill/>
          <a:ln>
            <a:noFill/>
          </a:ln>
        </p:spPr>
        <p:txBody>
          <a:bodyPr wrap="square" rtlCol="0">
            <a:spAutoFit/>
          </a:bodyPr>
          <a:lstStyle/>
          <a:p>
            <a:pPr algn="l"/>
            <a:r>
              <a:rPr lang="en-US" sz="3200" i="0" dirty="0" smtClean="0">
                <a:solidFill>
                  <a:srgbClr val="000000"/>
                </a:solidFill>
              </a:rPr>
              <a:t>…</a:t>
            </a:r>
          </a:p>
        </p:txBody>
      </p:sp>
      <p:sp>
        <p:nvSpPr>
          <p:cNvPr id="108" name="TextBox 107"/>
          <p:cNvSpPr txBox="1"/>
          <p:nvPr/>
        </p:nvSpPr>
        <p:spPr>
          <a:xfrm>
            <a:off x="3678702" y="2149931"/>
            <a:ext cx="1208023" cy="313932"/>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800" i="0" dirty="0" smtClean="0">
                <a:solidFill>
                  <a:srgbClr val="000000"/>
                </a:solidFill>
              </a:rPr>
              <a:t>Customers</a:t>
            </a:r>
          </a:p>
        </p:txBody>
      </p:sp>
      <p:sp>
        <p:nvSpPr>
          <p:cNvPr id="109" name="TextBox 108"/>
          <p:cNvSpPr txBox="1"/>
          <p:nvPr/>
        </p:nvSpPr>
        <p:spPr>
          <a:xfrm>
            <a:off x="4876019" y="3537162"/>
            <a:ext cx="797654" cy="313932"/>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800" i="0" dirty="0" smtClean="0">
                <a:solidFill>
                  <a:srgbClr val="000000"/>
                </a:solidFill>
              </a:rPr>
              <a:t>Orders</a:t>
            </a:r>
          </a:p>
        </p:txBody>
      </p:sp>
      <p:sp>
        <p:nvSpPr>
          <p:cNvPr id="110" name="TextBox 109"/>
          <p:cNvSpPr txBox="1"/>
          <p:nvPr/>
        </p:nvSpPr>
        <p:spPr>
          <a:xfrm>
            <a:off x="3317630" y="4514086"/>
            <a:ext cx="3528647" cy="313932"/>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800" i="0" dirty="0" smtClean="0">
                <a:solidFill>
                  <a:srgbClr val="000000"/>
                </a:solidFill>
              </a:rPr>
              <a:t>Items for both </a:t>
            </a:r>
            <a:r>
              <a:rPr lang="en-US" sz="1800" i="0" dirty="0" err="1" smtClean="0">
                <a:solidFill>
                  <a:srgbClr val="000000"/>
                </a:solidFill>
              </a:rPr>
              <a:t>LowesBos</a:t>
            </a:r>
            <a:r>
              <a:rPr lang="en-US" sz="1800" i="0" dirty="0" smtClean="0">
                <a:solidFill>
                  <a:srgbClr val="000000"/>
                </a:solidFill>
              </a:rPr>
              <a:t> and </a:t>
            </a:r>
            <a:r>
              <a:rPr lang="en-US" sz="1800" i="0" dirty="0" err="1" smtClean="0">
                <a:solidFill>
                  <a:srgbClr val="000000"/>
                </a:solidFill>
              </a:rPr>
              <a:t>Ny</a:t>
            </a:r>
            <a:endParaRPr lang="en-US" sz="1800" i="0" dirty="0" smtClean="0">
              <a:solidFill>
                <a:srgbClr val="000000"/>
              </a:solidFill>
            </a:endParaRPr>
          </a:p>
        </p:txBody>
      </p:sp>
      <p:sp>
        <p:nvSpPr>
          <p:cNvPr id="111" name="TextBox 110"/>
          <p:cNvSpPr txBox="1"/>
          <p:nvPr/>
        </p:nvSpPr>
        <p:spPr>
          <a:xfrm>
            <a:off x="5759939" y="3313238"/>
            <a:ext cx="579120" cy="584775"/>
          </a:xfrm>
          <a:prstGeom prst="rect">
            <a:avLst/>
          </a:prstGeom>
          <a:noFill/>
          <a:ln>
            <a:noFill/>
          </a:ln>
        </p:spPr>
        <p:txBody>
          <a:bodyPr wrap="square" rtlCol="0">
            <a:spAutoFit/>
          </a:bodyPr>
          <a:lstStyle/>
          <a:p>
            <a:pPr algn="l"/>
            <a:r>
              <a:rPr lang="en-US" sz="3200" i="0" dirty="0" smtClean="0">
                <a:solidFill>
                  <a:srgbClr val="000000"/>
                </a:solidFill>
              </a:rPr>
              <a:t>…</a:t>
            </a:r>
          </a:p>
        </p:txBody>
      </p:sp>
      <p:sp>
        <p:nvSpPr>
          <p:cNvPr id="113" name="TextBox 112"/>
          <p:cNvSpPr txBox="1"/>
          <p:nvPr/>
        </p:nvSpPr>
        <p:spPr>
          <a:xfrm>
            <a:off x="3772487" y="1242565"/>
            <a:ext cx="1208023" cy="313932"/>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800" i="0" dirty="0" smtClean="0">
                <a:solidFill>
                  <a:srgbClr val="000000"/>
                </a:solidFill>
              </a:rPr>
              <a:t>Customers</a:t>
            </a:r>
          </a:p>
        </p:txBody>
      </p:sp>
      <p:sp>
        <p:nvSpPr>
          <p:cNvPr id="114" name="TextBox 113"/>
          <p:cNvSpPr txBox="1"/>
          <p:nvPr/>
        </p:nvSpPr>
        <p:spPr>
          <a:xfrm>
            <a:off x="4829126" y="1598165"/>
            <a:ext cx="797654" cy="313932"/>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800" i="0" dirty="0" smtClean="0">
                <a:solidFill>
                  <a:srgbClr val="000000"/>
                </a:solidFill>
              </a:rPr>
              <a:t>Orders</a:t>
            </a:r>
          </a:p>
        </p:txBody>
      </p:sp>
      <p:sp>
        <p:nvSpPr>
          <p:cNvPr id="115" name="TextBox 114"/>
          <p:cNvSpPr txBox="1"/>
          <p:nvPr/>
        </p:nvSpPr>
        <p:spPr>
          <a:xfrm>
            <a:off x="5850598" y="1719303"/>
            <a:ext cx="656590" cy="313932"/>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800" i="0" dirty="0" smtClean="0">
                <a:solidFill>
                  <a:srgbClr val="000000"/>
                </a:solidFill>
              </a:rPr>
              <a:t>Items</a:t>
            </a:r>
          </a:p>
        </p:txBody>
      </p:sp>
      <p:sp>
        <p:nvSpPr>
          <p:cNvPr id="116" name="TextBox 115"/>
          <p:cNvSpPr txBox="1"/>
          <p:nvPr/>
        </p:nvSpPr>
        <p:spPr>
          <a:xfrm>
            <a:off x="6545386" y="1479750"/>
            <a:ext cx="579120" cy="584775"/>
          </a:xfrm>
          <a:prstGeom prst="rect">
            <a:avLst/>
          </a:prstGeom>
          <a:noFill/>
          <a:ln>
            <a:noFill/>
          </a:ln>
        </p:spPr>
        <p:txBody>
          <a:bodyPr wrap="square" rtlCol="0">
            <a:spAutoFit/>
          </a:bodyPr>
          <a:lstStyle/>
          <a:p>
            <a:pPr algn="l"/>
            <a:r>
              <a:rPr lang="en-US" sz="3200" i="0" dirty="0" smtClean="0">
                <a:solidFill>
                  <a:srgbClr val="000000"/>
                </a:solidFill>
              </a:rPr>
              <a:t>…</a:t>
            </a:r>
          </a:p>
        </p:txBody>
      </p:sp>
      <p:sp>
        <p:nvSpPr>
          <p:cNvPr id="19" name="TextBox 18"/>
          <p:cNvSpPr txBox="1"/>
          <p:nvPr/>
        </p:nvSpPr>
        <p:spPr>
          <a:xfrm>
            <a:off x="4840849" y="2500842"/>
            <a:ext cx="797654" cy="313932"/>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800" i="0" dirty="0" smtClean="0">
                <a:solidFill>
                  <a:srgbClr val="000000"/>
                </a:solidFill>
              </a:rPr>
              <a:t>Orders</a:t>
            </a:r>
          </a:p>
        </p:txBody>
      </p:sp>
      <p:sp>
        <p:nvSpPr>
          <p:cNvPr id="20" name="TextBox 19"/>
          <p:cNvSpPr txBox="1"/>
          <p:nvPr/>
        </p:nvSpPr>
        <p:spPr>
          <a:xfrm>
            <a:off x="3713871" y="3158116"/>
            <a:ext cx="1208023" cy="313932"/>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800" i="0" dirty="0" smtClean="0">
                <a:solidFill>
                  <a:srgbClr val="000000"/>
                </a:solidFill>
              </a:rPr>
              <a:t>Customers</a:t>
            </a:r>
          </a:p>
        </p:txBody>
      </p:sp>
      <p:sp>
        <p:nvSpPr>
          <p:cNvPr id="21" name="TextBox 20"/>
          <p:cNvSpPr txBox="1"/>
          <p:nvPr/>
        </p:nvSpPr>
        <p:spPr>
          <a:xfrm>
            <a:off x="5713047" y="2305053"/>
            <a:ext cx="579120" cy="584775"/>
          </a:xfrm>
          <a:prstGeom prst="rect">
            <a:avLst/>
          </a:prstGeom>
          <a:noFill/>
          <a:ln>
            <a:noFill/>
          </a:ln>
        </p:spPr>
        <p:txBody>
          <a:bodyPr wrap="square" rtlCol="0">
            <a:spAutoFit/>
          </a:bodyPr>
          <a:lstStyle/>
          <a:p>
            <a:pPr algn="l"/>
            <a:r>
              <a:rPr lang="en-US" sz="3200" i="0" dirty="0" smtClean="0">
                <a:solidFill>
                  <a:srgbClr val="000000"/>
                </a:solidFill>
              </a:rPr>
              <a:t>…</a:t>
            </a:r>
          </a:p>
        </p:txBody>
      </p:sp>
      <p:sp>
        <p:nvSpPr>
          <p:cNvPr id="23" name="Title 22"/>
          <p:cNvSpPr>
            <a:spLocks noGrp="1"/>
          </p:cNvSpPr>
          <p:nvPr>
            <p:ph type="title"/>
          </p:nvPr>
        </p:nvSpPr>
        <p:spPr/>
        <p:txBody>
          <a:bodyPr/>
          <a:lstStyle/>
          <a:p>
            <a:r>
              <a:rPr lang="en-US" dirty="0" smtClean="0"/>
              <a:t>Data Access for 3 tenants, </a:t>
            </a:r>
            <a:r>
              <a:rPr lang="en-US" dirty="0" err="1" smtClean="0"/>
              <a:t>HomeDepot</a:t>
            </a:r>
            <a:r>
              <a:rPr lang="en-US" dirty="0" smtClean="0"/>
              <a:t> and </a:t>
            </a:r>
            <a:r>
              <a:rPr lang="en-US" dirty="0" err="1" smtClean="0"/>
              <a:t>LowesBos</a:t>
            </a:r>
            <a:r>
              <a:rPr lang="en-US" dirty="0" smtClean="0"/>
              <a:t>, </a:t>
            </a:r>
            <a:r>
              <a:rPr lang="en-US" dirty="0" err="1" smtClean="0"/>
              <a:t>LowesNy</a:t>
            </a:r>
            <a:r>
              <a:rPr lang="en-US" dirty="0" smtClean="0"/>
              <a:t> and 1 Item table group</a:t>
            </a:r>
            <a:endParaRPr lang="en-US" dirty="0"/>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Within a Group, there is no individual tenancy inherent in each record</a:t>
            </a:r>
            <a:endParaRPr lang="en-US" dirty="0"/>
          </a:p>
        </p:txBody>
      </p:sp>
      <p:sp>
        <p:nvSpPr>
          <p:cNvPr id="10" name="Content Placeholder 9"/>
          <p:cNvSpPr>
            <a:spLocks noGrp="1"/>
          </p:cNvSpPr>
          <p:nvPr>
            <p:ph idx="1"/>
          </p:nvPr>
        </p:nvSpPr>
        <p:spPr/>
        <p:txBody>
          <a:bodyPr/>
          <a:lstStyle/>
          <a:p>
            <a:r>
              <a:rPr lang="en-US" dirty="0" smtClean="0"/>
              <a:t>A user of any tenant in a group can create, read and update any row in the table that is grouped  </a:t>
            </a:r>
          </a:p>
          <a:p>
            <a:pPr lvl="1"/>
            <a:r>
              <a:rPr lang="en-US" dirty="0" smtClean="0"/>
              <a:t>Therefore there is no one tenant owner for a group record </a:t>
            </a:r>
          </a:p>
          <a:p>
            <a:r>
              <a:rPr lang="en-US" dirty="0" smtClean="0"/>
              <a:t>You must use </a:t>
            </a:r>
            <a:r>
              <a:rPr lang="en-US" b="1" i="1" dirty="0" smtClean="0"/>
              <a:t>shared</a:t>
            </a:r>
            <a:r>
              <a:rPr lang="en-US" dirty="0" smtClean="0"/>
              <a:t> sequences with groups </a:t>
            </a:r>
          </a:p>
          <a:p>
            <a:pPr lvl="1"/>
            <a:r>
              <a:rPr lang="en-US" dirty="0" smtClean="0"/>
              <a:t>Or you will get collisions in the keys</a:t>
            </a:r>
          </a:p>
          <a:p>
            <a:endParaRPr lang="en-US" dirty="0"/>
          </a:p>
        </p:txBody>
      </p:sp>
      <p:sp>
        <p:nvSpPr>
          <p:cNvPr id="11" name="TextBox 20"/>
          <p:cNvSpPr txBox="1">
            <a:spLocks noChangeArrowheads="1"/>
          </p:cNvSpPr>
          <p:nvPr/>
        </p:nvSpPr>
        <p:spPr bwMode="auto">
          <a:xfrm>
            <a:off x="2208810" y="4346476"/>
            <a:ext cx="2004554" cy="2000547"/>
          </a:xfrm>
          <a:prstGeom prst="rect">
            <a:avLst/>
          </a:prstGeom>
          <a:noFill/>
          <a:ln w="9525">
            <a:noFill/>
            <a:miter lim="800000"/>
            <a:headEnd/>
            <a:tailEnd/>
          </a:ln>
        </p:spPr>
        <p:txBody>
          <a:bodyPr wrap="square">
            <a:spAutoFit/>
          </a:bodyPr>
          <a:lstStyle/>
          <a:p>
            <a:r>
              <a:rPr lang="en-US" sz="2000" dirty="0" err="1" smtClean="0">
                <a:solidFill>
                  <a:srgbClr val="7030A0"/>
                </a:solidFill>
              </a:rPr>
              <a:t>LowesBOS</a:t>
            </a:r>
            <a:endParaRPr lang="en-US" sz="2000" dirty="0" smtClean="0">
              <a:solidFill>
                <a:srgbClr val="7030A0"/>
              </a:solidFill>
            </a:endParaRPr>
          </a:p>
          <a:p>
            <a:r>
              <a:rPr lang="en-US" sz="2000" dirty="0" smtClean="0">
                <a:solidFill>
                  <a:srgbClr val="7030A0"/>
                </a:solidFill>
              </a:rPr>
              <a:t>And</a:t>
            </a:r>
          </a:p>
          <a:p>
            <a:r>
              <a:rPr lang="en-US" sz="2000" dirty="0" err="1" smtClean="0">
                <a:solidFill>
                  <a:srgbClr val="7030A0"/>
                </a:solidFill>
              </a:rPr>
              <a:t>LowesNY</a:t>
            </a:r>
            <a:r>
              <a:rPr lang="en-US" sz="2000" dirty="0" smtClean="0">
                <a:solidFill>
                  <a:srgbClr val="7030A0"/>
                </a:solidFill>
              </a:rPr>
              <a:t>, as GROUP</a:t>
            </a:r>
          </a:p>
          <a:p>
            <a:r>
              <a:rPr lang="en-US" sz="2000" dirty="0" smtClean="0">
                <a:solidFill>
                  <a:srgbClr val="7030A0"/>
                </a:solidFill>
              </a:rPr>
              <a:t>  </a:t>
            </a:r>
            <a:r>
              <a:rPr lang="en-US" sz="2000" dirty="0" err="1" smtClean="0">
                <a:solidFill>
                  <a:srgbClr val="7030A0"/>
                </a:solidFill>
              </a:rPr>
              <a:t>LowesItm</a:t>
            </a:r>
            <a:endParaRPr lang="en-US" sz="2000" dirty="0" smtClean="0">
              <a:solidFill>
                <a:srgbClr val="7030A0"/>
              </a:solidFill>
            </a:endParaRPr>
          </a:p>
          <a:p>
            <a:r>
              <a:rPr lang="en-US" dirty="0" smtClean="0">
                <a:solidFill>
                  <a:srgbClr val="7030A0"/>
                </a:solidFill>
              </a:rPr>
              <a:t> </a:t>
            </a:r>
            <a:endParaRPr lang="en-US" dirty="0">
              <a:solidFill>
                <a:srgbClr val="7030A0"/>
              </a:solidFill>
            </a:endParaRPr>
          </a:p>
        </p:txBody>
      </p:sp>
      <p:sp>
        <p:nvSpPr>
          <p:cNvPr id="12" name="Rectangle 210"/>
          <p:cNvSpPr>
            <a:spLocks noChangeArrowheads="1"/>
          </p:cNvSpPr>
          <p:nvPr/>
        </p:nvSpPr>
        <p:spPr bwMode="auto">
          <a:xfrm>
            <a:off x="4285012" y="3969262"/>
            <a:ext cx="2828307" cy="403474"/>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lstStyle/>
          <a:p>
            <a:pPr algn="ctr" fontAlgn="auto">
              <a:spcBef>
                <a:spcPts val="0"/>
              </a:spcBef>
              <a:spcAft>
                <a:spcPts val="0"/>
              </a:spcAft>
              <a:defRPr/>
            </a:pPr>
            <a:r>
              <a:rPr lang="en-US" dirty="0" smtClean="0">
                <a:solidFill>
                  <a:srgbClr val="000000"/>
                </a:solidFill>
              </a:rPr>
              <a:t>Item</a:t>
            </a:r>
            <a:endParaRPr lang="en-US" dirty="0">
              <a:solidFill>
                <a:srgbClr val="000000"/>
              </a:solidFill>
            </a:endParaRPr>
          </a:p>
        </p:txBody>
      </p:sp>
      <p:sp>
        <p:nvSpPr>
          <p:cNvPr id="14" name="Text Box 212"/>
          <p:cNvSpPr txBox="1">
            <a:spLocks noChangeArrowheads="1"/>
          </p:cNvSpPr>
          <p:nvPr/>
        </p:nvSpPr>
        <p:spPr bwMode="auto">
          <a:xfrm>
            <a:off x="4298725" y="4395031"/>
            <a:ext cx="2810471" cy="2062103"/>
          </a:xfrm>
          <a:prstGeom prst="rect">
            <a:avLst/>
          </a:prstGeom>
          <a:solidFill>
            <a:srgbClr val="C1F1E4"/>
          </a:solidFill>
          <a:ln w="12700" algn="ctr">
            <a:noFill/>
            <a:miter lim="800000"/>
            <a:headEnd/>
            <a:tailEnd/>
          </a:ln>
        </p:spPr>
        <p:txBody>
          <a:bodyPr wrap="square" lIns="0">
            <a:spAutoFit/>
          </a:bodyPr>
          <a:lstStyle/>
          <a:p>
            <a:pPr>
              <a:tabLst>
                <a:tab pos="50800" algn="l"/>
              </a:tabLst>
            </a:pPr>
            <a:r>
              <a:rPr lang="en-US" dirty="0">
                <a:solidFill>
                  <a:srgbClr val="000000"/>
                </a:solidFill>
              </a:rPr>
              <a:t>	 </a:t>
            </a:r>
            <a:r>
              <a:rPr lang="en-US" sz="2000" dirty="0" smtClean="0">
                <a:solidFill>
                  <a:srgbClr val="000000"/>
                </a:solidFill>
              </a:rPr>
              <a:t>1 Shovel                </a:t>
            </a:r>
            <a:r>
              <a:rPr lang="en-US" sz="2000" dirty="0" err="1" smtClean="0">
                <a:solidFill>
                  <a:srgbClr val="000000"/>
                </a:solidFill>
              </a:rPr>
              <a:t>bos</a:t>
            </a:r>
            <a:endParaRPr lang="en-US" sz="2000" dirty="0">
              <a:solidFill>
                <a:srgbClr val="000000"/>
              </a:solidFill>
            </a:endParaRPr>
          </a:p>
          <a:p>
            <a:pPr>
              <a:tabLst>
                <a:tab pos="50800" algn="l"/>
              </a:tabLst>
            </a:pPr>
            <a:r>
              <a:rPr lang="en-US" dirty="0">
                <a:solidFill>
                  <a:srgbClr val="000000"/>
                </a:solidFill>
              </a:rPr>
              <a:t>	 </a:t>
            </a:r>
            <a:r>
              <a:rPr lang="en-US" sz="2000" dirty="0" smtClean="0">
                <a:solidFill>
                  <a:srgbClr val="000000"/>
                </a:solidFill>
              </a:rPr>
              <a:t>3</a:t>
            </a:r>
            <a:r>
              <a:rPr lang="en-US" dirty="0" smtClean="0">
                <a:solidFill>
                  <a:srgbClr val="000000"/>
                </a:solidFill>
              </a:rPr>
              <a:t> </a:t>
            </a:r>
            <a:r>
              <a:rPr lang="en-US" sz="2000" dirty="0" smtClean="0">
                <a:solidFill>
                  <a:srgbClr val="000000"/>
                </a:solidFill>
              </a:rPr>
              <a:t>Extension cable </a:t>
            </a:r>
            <a:r>
              <a:rPr lang="en-US" sz="2000" dirty="0" err="1" smtClean="0">
                <a:solidFill>
                  <a:srgbClr val="000000"/>
                </a:solidFill>
              </a:rPr>
              <a:t>bos</a:t>
            </a:r>
            <a:endParaRPr lang="en-US" sz="2000" dirty="0">
              <a:solidFill>
                <a:srgbClr val="000000"/>
              </a:solidFill>
            </a:endParaRPr>
          </a:p>
          <a:p>
            <a:pPr>
              <a:tabLst>
                <a:tab pos="50800" algn="l"/>
              </a:tabLst>
            </a:pPr>
            <a:r>
              <a:rPr lang="en-US" sz="2000" dirty="0">
                <a:solidFill>
                  <a:srgbClr val="000000"/>
                </a:solidFill>
              </a:rPr>
              <a:t>	 </a:t>
            </a:r>
            <a:r>
              <a:rPr lang="en-US" sz="2000" dirty="0" smtClean="0">
                <a:solidFill>
                  <a:srgbClr val="000000"/>
                </a:solidFill>
              </a:rPr>
              <a:t>4 Hammer             </a:t>
            </a:r>
            <a:r>
              <a:rPr lang="en-US" sz="2000" dirty="0" err="1" smtClean="0">
                <a:solidFill>
                  <a:srgbClr val="000000"/>
                </a:solidFill>
              </a:rPr>
              <a:t>ny</a:t>
            </a:r>
            <a:endParaRPr lang="en-US" sz="2000" dirty="0" smtClean="0">
              <a:solidFill>
                <a:srgbClr val="000000"/>
              </a:solidFill>
            </a:endParaRPr>
          </a:p>
          <a:p>
            <a:pPr>
              <a:tabLst>
                <a:tab pos="50800" algn="l"/>
              </a:tabLst>
            </a:pPr>
            <a:r>
              <a:rPr lang="en-US" sz="2000" dirty="0" smtClean="0">
                <a:solidFill>
                  <a:srgbClr val="000000"/>
                </a:solidFill>
              </a:rPr>
              <a:t>  7 Green Paint       </a:t>
            </a:r>
            <a:r>
              <a:rPr lang="en-US" sz="2000" dirty="0" err="1" smtClean="0">
                <a:solidFill>
                  <a:srgbClr val="000000"/>
                </a:solidFill>
              </a:rPr>
              <a:t>bos</a:t>
            </a:r>
            <a:endParaRPr lang="en-US" sz="2000" dirty="0" smtClean="0">
              <a:solidFill>
                <a:srgbClr val="000000"/>
              </a:solidFill>
            </a:endParaRPr>
          </a:p>
          <a:p>
            <a:pPr>
              <a:tabLst>
                <a:tab pos="50800" algn="l"/>
              </a:tabLst>
            </a:pPr>
            <a:r>
              <a:rPr lang="en-US" sz="2000" dirty="0" smtClean="0">
                <a:solidFill>
                  <a:srgbClr val="000000"/>
                </a:solidFill>
              </a:rPr>
              <a:t>  8 Faucet                </a:t>
            </a:r>
            <a:r>
              <a:rPr lang="en-US" sz="2000" dirty="0" err="1" smtClean="0">
                <a:solidFill>
                  <a:srgbClr val="000000"/>
                </a:solidFill>
              </a:rPr>
              <a:t>ny</a:t>
            </a:r>
            <a:endParaRPr lang="en-US" sz="2000" dirty="0" smtClean="0">
              <a:solidFill>
                <a:srgbClr val="000000"/>
              </a:solidFill>
            </a:endParaRPr>
          </a:p>
          <a:p>
            <a:pPr>
              <a:tabLst>
                <a:tab pos="50800" algn="l"/>
              </a:tabLst>
            </a:pPr>
            <a:r>
              <a:rPr lang="en-US" sz="2000" dirty="0" smtClean="0">
                <a:solidFill>
                  <a:srgbClr val="000000"/>
                </a:solidFill>
              </a:rPr>
              <a:t>  9 Lamp                  </a:t>
            </a:r>
            <a:r>
              <a:rPr lang="en-US" sz="2000" dirty="0" err="1" smtClean="0">
                <a:solidFill>
                  <a:srgbClr val="000000"/>
                </a:solidFill>
              </a:rPr>
              <a:t>bos</a:t>
            </a:r>
            <a:endParaRPr lang="en-US" sz="2000" dirty="0">
              <a:solidFill>
                <a:srgbClr val="000000"/>
              </a:solidFill>
            </a:endParaRPr>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a:xfrm>
            <a:off x="313349" y="0"/>
            <a:ext cx="7331075" cy="784830"/>
          </a:xfrm>
        </p:spPr>
        <p:txBody>
          <a:bodyPr/>
          <a:lstStyle/>
          <a:p>
            <a:r>
              <a:rPr lang="en-US" dirty="0" smtClean="0"/>
              <a:t>BUFFER-GROUP-ID() and BUFFER-GROUP-NAME functions and buffer-handle methods</a:t>
            </a:r>
          </a:p>
        </p:txBody>
      </p:sp>
      <p:sp>
        <p:nvSpPr>
          <p:cNvPr id="8" name="TextBox 20"/>
          <p:cNvSpPr txBox="1">
            <a:spLocks noChangeArrowheads="1"/>
          </p:cNvSpPr>
          <p:nvPr/>
        </p:nvSpPr>
        <p:spPr bwMode="auto">
          <a:xfrm>
            <a:off x="2208810" y="4346476"/>
            <a:ext cx="2004554" cy="2000547"/>
          </a:xfrm>
          <a:prstGeom prst="rect">
            <a:avLst/>
          </a:prstGeom>
          <a:noFill/>
          <a:ln w="9525">
            <a:noFill/>
            <a:miter lim="800000"/>
            <a:headEnd/>
            <a:tailEnd/>
          </a:ln>
        </p:spPr>
        <p:txBody>
          <a:bodyPr wrap="square">
            <a:spAutoFit/>
          </a:bodyPr>
          <a:lstStyle/>
          <a:p>
            <a:r>
              <a:rPr lang="en-US" sz="2000" dirty="0" err="1" smtClean="0">
                <a:solidFill>
                  <a:srgbClr val="7030A0"/>
                </a:solidFill>
              </a:rPr>
              <a:t>LowesBOS</a:t>
            </a:r>
            <a:endParaRPr lang="en-US" sz="2000" dirty="0" smtClean="0">
              <a:solidFill>
                <a:srgbClr val="7030A0"/>
              </a:solidFill>
            </a:endParaRPr>
          </a:p>
          <a:p>
            <a:r>
              <a:rPr lang="en-US" sz="2000" dirty="0" smtClean="0">
                <a:solidFill>
                  <a:srgbClr val="7030A0"/>
                </a:solidFill>
              </a:rPr>
              <a:t>And</a:t>
            </a:r>
          </a:p>
          <a:p>
            <a:r>
              <a:rPr lang="en-US" sz="2000" dirty="0" err="1" smtClean="0">
                <a:solidFill>
                  <a:srgbClr val="7030A0"/>
                </a:solidFill>
              </a:rPr>
              <a:t>LowesNY</a:t>
            </a:r>
            <a:r>
              <a:rPr lang="en-US" sz="2000" dirty="0" smtClean="0">
                <a:solidFill>
                  <a:srgbClr val="7030A0"/>
                </a:solidFill>
              </a:rPr>
              <a:t>, as GROUP</a:t>
            </a:r>
          </a:p>
          <a:p>
            <a:r>
              <a:rPr lang="en-US" sz="2000" dirty="0" smtClean="0">
                <a:solidFill>
                  <a:srgbClr val="7030A0"/>
                </a:solidFill>
              </a:rPr>
              <a:t>  </a:t>
            </a:r>
            <a:r>
              <a:rPr lang="en-US" sz="2000" dirty="0" err="1" smtClean="0">
                <a:solidFill>
                  <a:srgbClr val="7030A0"/>
                </a:solidFill>
              </a:rPr>
              <a:t>LowesItm</a:t>
            </a:r>
            <a:endParaRPr lang="en-US" sz="2000" dirty="0" smtClean="0">
              <a:solidFill>
                <a:srgbClr val="7030A0"/>
              </a:solidFill>
            </a:endParaRPr>
          </a:p>
          <a:p>
            <a:r>
              <a:rPr lang="en-US" dirty="0" smtClean="0">
                <a:solidFill>
                  <a:srgbClr val="7030A0"/>
                </a:solidFill>
              </a:rPr>
              <a:t> </a:t>
            </a:r>
            <a:endParaRPr lang="en-US" dirty="0">
              <a:solidFill>
                <a:srgbClr val="7030A0"/>
              </a:solidFill>
            </a:endParaRPr>
          </a:p>
        </p:txBody>
      </p:sp>
      <p:sp>
        <p:nvSpPr>
          <p:cNvPr id="9" name="Rectangle 210"/>
          <p:cNvSpPr>
            <a:spLocks noChangeArrowheads="1"/>
          </p:cNvSpPr>
          <p:nvPr/>
        </p:nvSpPr>
        <p:spPr bwMode="auto">
          <a:xfrm>
            <a:off x="4285012" y="3969262"/>
            <a:ext cx="2828307" cy="403474"/>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lstStyle/>
          <a:p>
            <a:pPr algn="ctr" fontAlgn="auto">
              <a:spcBef>
                <a:spcPts val="0"/>
              </a:spcBef>
              <a:spcAft>
                <a:spcPts val="0"/>
              </a:spcAft>
              <a:defRPr/>
            </a:pPr>
            <a:r>
              <a:rPr lang="en-US" dirty="0" smtClean="0">
                <a:solidFill>
                  <a:srgbClr val="000000"/>
                </a:solidFill>
              </a:rPr>
              <a:t>Item</a:t>
            </a:r>
            <a:endParaRPr lang="en-US" dirty="0">
              <a:solidFill>
                <a:srgbClr val="000000"/>
              </a:solidFill>
            </a:endParaRPr>
          </a:p>
        </p:txBody>
      </p:sp>
      <p:sp>
        <p:nvSpPr>
          <p:cNvPr id="12" name="Text Box 212"/>
          <p:cNvSpPr txBox="1">
            <a:spLocks noChangeArrowheads="1"/>
          </p:cNvSpPr>
          <p:nvPr/>
        </p:nvSpPr>
        <p:spPr bwMode="auto">
          <a:xfrm>
            <a:off x="4298725" y="4395031"/>
            <a:ext cx="2810471" cy="2062103"/>
          </a:xfrm>
          <a:prstGeom prst="rect">
            <a:avLst/>
          </a:prstGeom>
          <a:solidFill>
            <a:srgbClr val="C1F1E4"/>
          </a:solidFill>
          <a:ln w="12700" algn="ctr">
            <a:noFill/>
            <a:miter lim="800000"/>
            <a:headEnd/>
            <a:tailEnd/>
          </a:ln>
        </p:spPr>
        <p:txBody>
          <a:bodyPr wrap="square" lIns="0">
            <a:spAutoFit/>
          </a:bodyPr>
          <a:lstStyle/>
          <a:p>
            <a:pPr>
              <a:tabLst>
                <a:tab pos="50800" algn="l"/>
              </a:tabLst>
            </a:pPr>
            <a:r>
              <a:rPr lang="en-US" dirty="0">
                <a:solidFill>
                  <a:srgbClr val="000000"/>
                </a:solidFill>
              </a:rPr>
              <a:t>	 </a:t>
            </a:r>
            <a:r>
              <a:rPr lang="en-US" sz="2000" dirty="0" smtClean="0">
                <a:solidFill>
                  <a:srgbClr val="000000"/>
                </a:solidFill>
              </a:rPr>
              <a:t>1 Shovel                </a:t>
            </a:r>
            <a:r>
              <a:rPr lang="en-US" sz="2000" dirty="0" err="1" smtClean="0">
                <a:solidFill>
                  <a:srgbClr val="000000"/>
                </a:solidFill>
              </a:rPr>
              <a:t>bos</a:t>
            </a:r>
            <a:endParaRPr lang="en-US" sz="2000" dirty="0">
              <a:solidFill>
                <a:srgbClr val="000000"/>
              </a:solidFill>
            </a:endParaRPr>
          </a:p>
          <a:p>
            <a:pPr>
              <a:tabLst>
                <a:tab pos="50800" algn="l"/>
              </a:tabLst>
            </a:pPr>
            <a:r>
              <a:rPr lang="en-US" dirty="0">
                <a:solidFill>
                  <a:srgbClr val="000000"/>
                </a:solidFill>
              </a:rPr>
              <a:t>	 </a:t>
            </a:r>
            <a:r>
              <a:rPr lang="en-US" sz="2000" dirty="0" smtClean="0">
                <a:solidFill>
                  <a:srgbClr val="000000"/>
                </a:solidFill>
              </a:rPr>
              <a:t>3</a:t>
            </a:r>
            <a:r>
              <a:rPr lang="en-US" dirty="0" smtClean="0">
                <a:solidFill>
                  <a:srgbClr val="000000"/>
                </a:solidFill>
              </a:rPr>
              <a:t> </a:t>
            </a:r>
            <a:r>
              <a:rPr lang="en-US" sz="2000" dirty="0" smtClean="0">
                <a:solidFill>
                  <a:srgbClr val="000000"/>
                </a:solidFill>
              </a:rPr>
              <a:t>Extension cable </a:t>
            </a:r>
            <a:r>
              <a:rPr lang="en-US" sz="2000" dirty="0" err="1" smtClean="0">
                <a:solidFill>
                  <a:srgbClr val="000000"/>
                </a:solidFill>
              </a:rPr>
              <a:t>bos</a:t>
            </a:r>
            <a:endParaRPr lang="en-US" sz="2000" dirty="0">
              <a:solidFill>
                <a:srgbClr val="000000"/>
              </a:solidFill>
            </a:endParaRPr>
          </a:p>
          <a:p>
            <a:pPr>
              <a:tabLst>
                <a:tab pos="50800" algn="l"/>
              </a:tabLst>
            </a:pPr>
            <a:r>
              <a:rPr lang="en-US" sz="2000" dirty="0">
                <a:solidFill>
                  <a:srgbClr val="000000"/>
                </a:solidFill>
              </a:rPr>
              <a:t>	 </a:t>
            </a:r>
            <a:r>
              <a:rPr lang="en-US" sz="2000" dirty="0" smtClean="0">
                <a:solidFill>
                  <a:srgbClr val="000000"/>
                </a:solidFill>
              </a:rPr>
              <a:t>4 Hammer             </a:t>
            </a:r>
            <a:r>
              <a:rPr lang="en-US" sz="2000" dirty="0" err="1" smtClean="0">
                <a:solidFill>
                  <a:srgbClr val="000000"/>
                </a:solidFill>
              </a:rPr>
              <a:t>ny</a:t>
            </a:r>
            <a:endParaRPr lang="en-US" sz="2000" dirty="0" smtClean="0">
              <a:solidFill>
                <a:srgbClr val="000000"/>
              </a:solidFill>
            </a:endParaRPr>
          </a:p>
          <a:p>
            <a:pPr>
              <a:tabLst>
                <a:tab pos="50800" algn="l"/>
              </a:tabLst>
            </a:pPr>
            <a:r>
              <a:rPr lang="en-US" sz="2000" dirty="0" smtClean="0">
                <a:solidFill>
                  <a:srgbClr val="000000"/>
                </a:solidFill>
              </a:rPr>
              <a:t>  7 Green Paint       </a:t>
            </a:r>
            <a:r>
              <a:rPr lang="en-US" sz="2000" dirty="0" err="1" smtClean="0">
                <a:solidFill>
                  <a:srgbClr val="000000"/>
                </a:solidFill>
              </a:rPr>
              <a:t>bos</a:t>
            </a:r>
            <a:endParaRPr lang="en-US" sz="2000" dirty="0" smtClean="0">
              <a:solidFill>
                <a:srgbClr val="000000"/>
              </a:solidFill>
            </a:endParaRPr>
          </a:p>
          <a:p>
            <a:pPr>
              <a:tabLst>
                <a:tab pos="50800" algn="l"/>
              </a:tabLst>
            </a:pPr>
            <a:r>
              <a:rPr lang="en-US" sz="2000" dirty="0" smtClean="0">
                <a:solidFill>
                  <a:srgbClr val="000000"/>
                </a:solidFill>
              </a:rPr>
              <a:t>  8 Faucet                </a:t>
            </a:r>
            <a:r>
              <a:rPr lang="en-US" sz="2000" dirty="0" err="1" smtClean="0">
                <a:solidFill>
                  <a:srgbClr val="000000"/>
                </a:solidFill>
              </a:rPr>
              <a:t>ny</a:t>
            </a:r>
            <a:endParaRPr lang="en-US" sz="2000" dirty="0" smtClean="0">
              <a:solidFill>
                <a:srgbClr val="000000"/>
              </a:solidFill>
            </a:endParaRPr>
          </a:p>
          <a:p>
            <a:pPr>
              <a:tabLst>
                <a:tab pos="50800" algn="l"/>
              </a:tabLst>
            </a:pPr>
            <a:r>
              <a:rPr lang="en-US" sz="2000" dirty="0" smtClean="0">
                <a:solidFill>
                  <a:srgbClr val="000000"/>
                </a:solidFill>
              </a:rPr>
              <a:t>  9 Lamp                  </a:t>
            </a:r>
            <a:r>
              <a:rPr lang="en-US" sz="2000" dirty="0" err="1" smtClean="0">
                <a:solidFill>
                  <a:srgbClr val="000000"/>
                </a:solidFill>
              </a:rPr>
              <a:t>bos</a:t>
            </a:r>
            <a:endParaRPr lang="en-US" sz="2000" dirty="0">
              <a:solidFill>
                <a:srgbClr val="000000"/>
              </a:solidFill>
            </a:endParaRPr>
          </a:p>
        </p:txBody>
      </p:sp>
      <p:sp>
        <p:nvSpPr>
          <p:cNvPr id="14" name="Content Placeholder 13"/>
          <p:cNvSpPr>
            <a:spLocks noGrp="1"/>
          </p:cNvSpPr>
          <p:nvPr>
            <p:ph idx="1"/>
          </p:nvPr>
        </p:nvSpPr>
        <p:spPr/>
        <p:txBody>
          <a:bodyPr/>
          <a:lstStyle/>
          <a:p>
            <a:r>
              <a:rPr lang="en-US" dirty="0" smtClean="0"/>
              <a:t>The buffer must be populated</a:t>
            </a:r>
          </a:p>
          <a:p>
            <a:pPr lvl="1"/>
            <a:r>
              <a:rPr lang="en-US" dirty="0" smtClean="0"/>
              <a:t>The record in it must be for a tenant and table that are in a group </a:t>
            </a:r>
          </a:p>
          <a:p>
            <a:pPr lvl="1"/>
            <a:r>
              <a:rPr lang="en-US" dirty="0" smtClean="0"/>
              <a:t>Otherwise, they return UNKNOWN</a:t>
            </a:r>
          </a:p>
          <a:p>
            <a:r>
              <a:rPr lang="en-US" dirty="0" smtClean="0"/>
              <a:t>E.g.  As a user for the </a:t>
            </a:r>
            <a:r>
              <a:rPr lang="en-US" i="1" dirty="0" err="1" smtClean="0"/>
              <a:t>LowesNY</a:t>
            </a:r>
            <a:r>
              <a:rPr lang="en-US" dirty="0" smtClean="0"/>
              <a:t> tenant:</a:t>
            </a:r>
          </a:p>
          <a:p>
            <a:endParaRPr lang="en-US" sz="1100" dirty="0" smtClean="0"/>
          </a:p>
          <a:p>
            <a:pPr>
              <a:buNone/>
            </a:pPr>
            <a:r>
              <a:rPr lang="en-US" sz="1800" b="1" dirty="0" smtClean="0">
                <a:latin typeface="Courier New" pitchFamily="49" charset="0"/>
                <a:cs typeface="Courier New" pitchFamily="49" charset="0"/>
              </a:rPr>
              <a:t>	FIND FIRST Item. </a:t>
            </a:r>
            <a:r>
              <a:rPr lang="en-US" sz="1600" b="1" dirty="0" smtClean="0">
                <a:latin typeface="Courier New" pitchFamily="49" charset="0"/>
                <a:cs typeface="Courier New" pitchFamily="49" charset="0"/>
              </a:rPr>
              <a:t>/* returns Shovel </a:t>
            </a:r>
            <a:r>
              <a:rPr lang="en-US" sz="1600" b="1" dirty="0" err="1" smtClean="0">
                <a:latin typeface="Courier New" pitchFamily="49" charset="0"/>
                <a:cs typeface="Courier New" pitchFamily="49" charset="0"/>
              </a:rPr>
              <a:t>tho</a:t>
            </a:r>
            <a:r>
              <a:rPr lang="en-US" sz="1600" b="1" dirty="0" smtClean="0">
                <a:latin typeface="Courier New" pitchFamily="49" charset="0"/>
                <a:cs typeface="Courier New" pitchFamily="49" charset="0"/>
              </a:rPr>
              <a:t> it’s a BOS item */</a:t>
            </a:r>
            <a:endParaRPr lang="en-US" sz="1800" b="1" dirty="0" smtClean="0">
              <a:latin typeface="Courier New" pitchFamily="49" charset="0"/>
              <a:cs typeface="Courier New" pitchFamily="49" charset="0"/>
            </a:endParaRPr>
          </a:p>
          <a:p>
            <a:pPr>
              <a:buNone/>
            </a:pPr>
            <a:r>
              <a:rPr lang="en-US" sz="1800" b="1" dirty="0" smtClean="0">
                <a:latin typeface="Courier New" pitchFamily="49" charset="0"/>
                <a:cs typeface="Courier New" pitchFamily="49" charset="0"/>
              </a:rPr>
              <a:t>	BUFFER-GROUP-NAME(Item) </a:t>
            </a:r>
            <a:r>
              <a:rPr lang="en-US" sz="1600" b="1" dirty="0" smtClean="0">
                <a:latin typeface="Courier New" pitchFamily="49" charset="0"/>
                <a:cs typeface="Courier New" pitchFamily="49" charset="0"/>
              </a:rPr>
              <a:t>/* returns </a:t>
            </a:r>
            <a:r>
              <a:rPr lang="en-US" sz="1600" i="1" dirty="0" err="1" smtClean="0">
                <a:solidFill>
                  <a:srgbClr val="7030A0"/>
                </a:solidFill>
                <a:latin typeface="+mj-lt"/>
                <a:cs typeface="Courier New" pitchFamily="49" charset="0"/>
              </a:rPr>
              <a:t>LowesItm</a:t>
            </a:r>
            <a:r>
              <a:rPr lang="en-US" sz="1600" b="1" dirty="0" smtClean="0">
                <a:latin typeface="Courier New" pitchFamily="49" charset="0"/>
                <a:cs typeface="Courier New" pitchFamily="49" charset="0"/>
              </a:rPr>
              <a:t> */</a:t>
            </a:r>
            <a:endParaRPr lang="en-US" sz="1800" i="1" dirty="0" smtClean="0">
              <a:solidFill>
                <a:srgbClr val="7030A0"/>
              </a:solidFill>
              <a:latin typeface="+mj-lt"/>
              <a:cs typeface="Courier New" pitchFamily="49" charset="0"/>
            </a:endParaRPr>
          </a:p>
          <a:p>
            <a:endParaRPr lang="en-US" dirty="0"/>
          </a:p>
        </p:txBody>
      </p:sp>
      <p:sp>
        <p:nvSpPr>
          <p:cNvPr id="16" name="Rectangle 15"/>
          <p:cNvSpPr/>
          <p:nvPr/>
        </p:nvSpPr>
        <p:spPr bwMode="auto">
          <a:xfrm>
            <a:off x="802640" y="2915920"/>
            <a:ext cx="7457440" cy="70104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762318" y="3966845"/>
            <a:ext cx="7899400" cy="461963"/>
          </a:xfrm>
          <a:prstGeom prst="rect">
            <a:avLst/>
          </a:prstGeom>
          <a:gradFill rotWithShape="1">
            <a:gsLst>
              <a:gs pos="0">
                <a:schemeClr val="bg1"/>
              </a:gs>
              <a:gs pos="100000">
                <a:srgbClr val="FFD24F"/>
              </a:gs>
            </a:gsLst>
            <a:lin ang="0"/>
          </a:gradFill>
          <a:ln w="9525">
            <a:noFill/>
            <a:round/>
            <a:headEnd/>
            <a:tailEnd/>
          </a:ln>
        </p:spPr>
        <p:txBody>
          <a:bodyPr wrap="none" anchor="ctr"/>
          <a:lstStyle/>
          <a:p>
            <a:pPr algn="ctr">
              <a:spcBef>
                <a:spcPct val="50000"/>
              </a:spcBef>
              <a:buSzPct val="130000"/>
            </a:pPr>
            <a:endParaRPr lang="en-US"/>
          </a:p>
        </p:txBody>
      </p:sp>
      <p:sp>
        <p:nvSpPr>
          <p:cNvPr id="6147" name="Content Placeholder 7"/>
          <p:cNvSpPr>
            <a:spLocks noGrp="1"/>
          </p:cNvSpPr>
          <p:nvPr>
            <p:ph idx="1"/>
          </p:nvPr>
        </p:nvSpPr>
        <p:spPr/>
        <p:txBody>
          <a:bodyPr/>
          <a:lstStyle/>
          <a:p>
            <a:r>
              <a:rPr smtClean="0"/>
              <a:t>Tenancy</a:t>
            </a:r>
            <a:endParaRPr/>
          </a:p>
          <a:p>
            <a:endParaRPr smtClean="0"/>
          </a:p>
          <a:p>
            <a:r>
              <a:rPr smtClean="0"/>
              <a:t>Regular Tenant Programming Model</a:t>
            </a:r>
            <a:endParaRPr lang="en-US" dirty="0" smtClean="0"/>
          </a:p>
          <a:p>
            <a:pPr>
              <a:buNone/>
            </a:pPr>
            <a:endParaRPr smtClean="0"/>
          </a:p>
          <a:p>
            <a:r>
              <a:rPr smtClean="0"/>
              <a:t>Groups</a:t>
            </a:r>
            <a:endParaRPr/>
          </a:p>
          <a:p>
            <a:endParaRPr smtClean="0"/>
          </a:p>
          <a:p>
            <a:r>
              <a:rPr smtClean="0"/>
              <a:t>Super-tenant Programming Model</a:t>
            </a:r>
          </a:p>
          <a:p>
            <a:endParaRPr lang="en-US" dirty="0" smtClean="0"/>
          </a:p>
          <a:p>
            <a:r>
              <a:rPr lang="en-US" dirty="0" smtClean="0"/>
              <a:t>Questions</a:t>
            </a:r>
            <a:endParaRPr/>
          </a:p>
        </p:txBody>
      </p:sp>
      <p:sp>
        <p:nvSpPr>
          <p:cNvPr id="5" name="Title 4"/>
          <p:cNvSpPr>
            <a:spLocks noGrp="1"/>
          </p:cNvSpPr>
          <p:nvPr>
            <p:ph type="title"/>
          </p:nvPr>
        </p:nvSpPr>
        <p:spPr>
          <a:xfrm>
            <a:off x="301625" y="91346"/>
            <a:ext cx="7331075" cy="480131"/>
          </a:xfrm>
        </p:spPr>
        <p:txBody>
          <a:bodyPr/>
          <a:lstStyle/>
          <a:p>
            <a:r>
              <a:rPr lang="en-US" dirty="0" smtClean="0"/>
              <a:t>Agenda</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ppt_w/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ppt_w</p:attrName>
                                        </p:attrNameLst>
                                      </p:cBhvr>
                                      <p:tavLst>
                                        <p:tav tm="0">
                                          <p:val>
                                            <p:fltVal val="0"/>
                                          </p:val>
                                        </p:tav>
                                        <p:tav tm="100000">
                                          <p:val>
                                            <p:strVal val="#ppt_w"/>
                                          </p:val>
                                        </p:tav>
                                      </p:tavLst>
                                    </p:anim>
                                    <p:anim calcmode="lin" valueType="num">
                                      <p:cBhvr>
                                        <p:cTn id="10"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1625" y="91346"/>
            <a:ext cx="7331075" cy="424732"/>
          </a:xfrm>
        </p:spPr>
        <p:txBody>
          <a:bodyPr/>
          <a:lstStyle/>
          <a:p>
            <a:r>
              <a:rPr lang="en-US" dirty="0" smtClean="0"/>
              <a:t>Why are Super-tenants needed?</a:t>
            </a:r>
            <a:endParaRPr lang="en-US" dirty="0"/>
          </a:p>
        </p:txBody>
      </p:sp>
      <p:sp>
        <p:nvSpPr>
          <p:cNvPr id="5" name="Content Placeholder 4"/>
          <p:cNvSpPr>
            <a:spLocks noGrp="1"/>
          </p:cNvSpPr>
          <p:nvPr>
            <p:ph idx="1"/>
          </p:nvPr>
        </p:nvSpPr>
        <p:spPr/>
        <p:txBody>
          <a:bodyPr/>
          <a:lstStyle/>
          <a:p>
            <a:r>
              <a:rPr lang="en-US" dirty="0" smtClean="0"/>
              <a:t>Super-tenants exist to allow housekeeping cross-tenant tasks such as </a:t>
            </a:r>
          </a:p>
          <a:p>
            <a:pPr lvl="1"/>
            <a:r>
              <a:rPr lang="en-US" dirty="0" err="1" smtClean="0"/>
              <a:t>Saas</a:t>
            </a:r>
            <a:r>
              <a:rPr lang="en-US" dirty="0" smtClean="0"/>
              <a:t> administration i.e. billing, moving tenants..</a:t>
            </a:r>
          </a:p>
          <a:p>
            <a:pPr lvl="1"/>
            <a:r>
              <a:rPr lang="en-US" dirty="0" smtClean="0"/>
              <a:t>Migration from previous database versions</a:t>
            </a:r>
          </a:p>
          <a:p>
            <a:pPr lvl="1"/>
            <a:r>
              <a:rPr lang="en-US" dirty="0" smtClean="0"/>
              <a:t>Handling of aggregate information across tenants</a:t>
            </a:r>
          </a:p>
          <a:p>
            <a:r>
              <a:rPr lang="en-US" dirty="0" smtClean="0"/>
              <a:t>Super-tenants have no data of their own</a:t>
            </a:r>
          </a:p>
          <a:p>
            <a:r>
              <a:rPr lang="en-US" dirty="0" smtClean="0"/>
              <a:t>Super-tenants have special ABL to allow them to:</a:t>
            </a:r>
          </a:p>
          <a:p>
            <a:pPr lvl="1"/>
            <a:r>
              <a:rPr lang="en-US" dirty="0" smtClean="0"/>
              <a:t>Get access to regular tenant data</a:t>
            </a:r>
          </a:p>
          <a:p>
            <a:pPr lvl="1"/>
            <a:r>
              <a:rPr lang="en-US" dirty="0" smtClean="0"/>
              <a:t>Execute legacy code</a:t>
            </a:r>
          </a:p>
          <a:p>
            <a:endParaRPr lang="en-US" dirty="0"/>
          </a:p>
        </p:txBody>
      </p:sp>
    </p:spTree>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1"/>
          <p:cNvGrpSpPr/>
          <p:nvPr/>
        </p:nvGrpSpPr>
        <p:grpSpPr>
          <a:xfrm>
            <a:off x="866553" y="4755852"/>
            <a:ext cx="3349785" cy="830997"/>
            <a:chOff x="5572152" y="4316443"/>
            <a:chExt cx="3349785" cy="830997"/>
          </a:xfrm>
        </p:grpSpPr>
        <p:sp>
          <p:nvSpPr>
            <p:cNvPr id="10" name="Text Box 212"/>
            <p:cNvSpPr txBox="1">
              <a:spLocks noChangeArrowheads="1"/>
            </p:cNvSpPr>
            <p:nvPr/>
          </p:nvSpPr>
          <p:spPr bwMode="auto">
            <a:xfrm>
              <a:off x="6602680" y="4429498"/>
              <a:ext cx="2319257" cy="461665"/>
            </a:xfrm>
            <a:prstGeom prst="rect">
              <a:avLst/>
            </a:prstGeom>
            <a:solidFill>
              <a:srgbClr val="FFC000"/>
            </a:solidFill>
            <a:ln w="12700" algn="ctr">
              <a:noFill/>
              <a:miter lim="800000"/>
              <a:headEnd/>
              <a:tailEnd/>
            </a:ln>
          </p:spPr>
          <p:txBody>
            <a:bodyPr wrap="square" lIns="0">
              <a:spAutoFit/>
            </a:bodyPr>
            <a:lstStyle/>
            <a:p>
              <a:pPr>
                <a:tabLst>
                  <a:tab pos="50800" algn="l"/>
                </a:tabLst>
              </a:pPr>
              <a:r>
                <a:rPr lang="en-US" dirty="0">
                  <a:solidFill>
                    <a:srgbClr val="000000"/>
                  </a:solidFill>
                </a:rPr>
                <a:t>	 </a:t>
              </a:r>
              <a:r>
                <a:rPr lang="en-US" dirty="0" smtClean="0">
                  <a:solidFill>
                    <a:srgbClr val="000000"/>
                  </a:solidFill>
                </a:rPr>
                <a:t>1 </a:t>
              </a:r>
              <a:r>
                <a:rPr lang="en-US" sz="2000" dirty="0" smtClean="0">
                  <a:solidFill>
                    <a:srgbClr val="000000"/>
                  </a:solidFill>
                </a:rPr>
                <a:t>Albert Hall</a:t>
              </a:r>
              <a:endParaRPr lang="en-US" sz="2000" dirty="0">
                <a:solidFill>
                  <a:srgbClr val="000000"/>
                </a:solidFill>
              </a:endParaRPr>
            </a:p>
          </p:txBody>
        </p:sp>
        <p:sp>
          <p:nvSpPr>
            <p:cNvPr id="13" name="TextBox 20"/>
            <p:cNvSpPr txBox="1">
              <a:spLocks noChangeArrowheads="1"/>
            </p:cNvSpPr>
            <p:nvPr/>
          </p:nvSpPr>
          <p:spPr bwMode="auto">
            <a:xfrm>
              <a:off x="5572152" y="4316443"/>
              <a:ext cx="1111250" cy="830997"/>
            </a:xfrm>
            <a:prstGeom prst="rect">
              <a:avLst/>
            </a:prstGeom>
            <a:noFill/>
            <a:ln w="9525">
              <a:noFill/>
              <a:miter lim="800000"/>
              <a:headEnd/>
              <a:tailEnd/>
            </a:ln>
          </p:spPr>
          <p:txBody>
            <a:bodyPr>
              <a:spAutoFit/>
            </a:bodyPr>
            <a:lstStyle/>
            <a:p>
              <a:r>
                <a:rPr lang="en-US" dirty="0" smtClean="0">
                  <a:solidFill>
                    <a:srgbClr val="7030A0"/>
                  </a:solidFill>
                </a:rPr>
                <a:t>HomeDepot</a:t>
              </a:r>
              <a:endParaRPr lang="en-US" dirty="0">
                <a:solidFill>
                  <a:srgbClr val="7030A0"/>
                </a:solidFill>
              </a:endParaRPr>
            </a:p>
          </p:txBody>
        </p:sp>
      </p:grpSp>
      <p:sp>
        <p:nvSpPr>
          <p:cNvPr id="7" name="Title 6"/>
          <p:cNvSpPr>
            <a:spLocks noGrp="1"/>
          </p:cNvSpPr>
          <p:nvPr>
            <p:ph type="title"/>
          </p:nvPr>
        </p:nvSpPr>
        <p:spPr>
          <a:xfrm>
            <a:off x="301625" y="91346"/>
            <a:ext cx="7331075" cy="424732"/>
          </a:xfrm>
        </p:spPr>
        <p:txBody>
          <a:bodyPr/>
          <a:lstStyle/>
          <a:p>
            <a:r>
              <a:rPr lang="en-US" dirty="0" smtClean="0"/>
              <a:t>SET-EFFECTIVE-TENANT function</a:t>
            </a:r>
            <a:endParaRPr lang="en-US" dirty="0"/>
          </a:p>
        </p:txBody>
      </p:sp>
      <p:sp>
        <p:nvSpPr>
          <p:cNvPr id="8" name="Content Placeholder 7"/>
          <p:cNvSpPr>
            <a:spLocks noGrp="1"/>
          </p:cNvSpPr>
          <p:nvPr>
            <p:ph idx="1"/>
          </p:nvPr>
        </p:nvSpPr>
        <p:spPr/>
        <p:txBody>
          <a:bodyPr/>
          <a:lstStyle/>
          <a:p>
            <a:r>
              <a:rPr lang="en-US" dirty="0" smtClean="0"/>
              <a:t>Available only to a Super-tenant user</a:t>
            </a:r>
          </a:p>
          <a:p>
            <a:r>
              <a:rPr lang="en-US" dirty="0" smtClean="0"/>
              <a:t>Allows a Super-tenant user to act on behalf of a regular  tenant</a:t>
            </a:r>
          </a:p>
          <a:p>
            <a:pPr lvl="1"/>
            <a:r>
              <a:rPr lang="en-US" dirty="0" smtClean="0"/>
              <a:t>So you don’t have to </a:t>
            </a:r>
            <a:r>
              <a:rPr lang="en-US" b="1" dirty="0" smtClean="0">
                <a:latin typeface="Courier New" pitchFamily="49" charset="0"/>
              </a:rPr>
              <a:t>SETUSERID</a:t>
            </a:r>
            <a:r>
              <a:rPr lang="en-US" dirty="0" smtClean="0"/>
              <a:t> or </a:t>
            </a:r>
            <a:r>
              <a:rPr lang="en-US" b="1" dirty="0" smtClean="0">
                <a:latin typeface="Courier New" pitchFamily="49" charset="0"/>
              </a:rPr>
              <a:t>SET-DB-CLIENT</a:t>
            </a:r>
            <a:r>
              <a:rPr lang="en-US" dirty="0" smtClean="0"/>
              <a:t> to actually become a real user of that tenant</a:t>
            </a:r>
          </a:p>
          <a:p>
            <a:r>
              <a:rPr lang="en-US" dirty="0" smtClean="0"/>
              <a:t>You can give the tenant name or Id, and a </a:t>
            </a:r>
            <a:r>
              <a:rPr lang="en-US" dirty="0" err="1" smtClean="0"/>
              <a:t>dbname</a:t>
            </a:r>
            <a:r>
              <a:rPr lang="en-US" dirty="0" smtClean="0"/>
              <a:t> if needed</a:t>
            </a:r>
          </a:p>
          <a:p>
            <a:endParaRPr lang="en-US" sz="1100" dirty="0" smtClean="0"/>
          </a:p>
          <a:p>
            <a:pPr lvl="1">
              <a:buNone/>
            </a:pPr>
            <a:r>
              <a:rPr lang="en-US" b="1" dirty="0" smtClean="0">
                <a:latin typeface="Courier New" pitchFamily="49" charset="0"/>
                <a:cs typeface="Courier New" pitchFamily="49" charset="0"/>
              </a:rPr>
              <a:t>SET-EFFECTIVE-TENANT(“</a:t>
            </a:r>
            <a:r>
              <a:rPr lang="en-US" b="1" dirty="0" err="1" smtClean="0">
                <a:latin typeface="Courier New" pitchFamily="49" charset="0"/>
                <a:cs typeface="Courier New" pitchFamily="49" charset="0"/>
              </a:rPr>
              <a:t>HomeDepot</a:t>
            </a:r>
            <a:r>
              <a:rPr lang="en-US" b="1" dirty="0" smtClean="0">
                <a:latin typeface="Courier New" pitchFamily="49" charset="0"/>
                <a:cs typeface="Courier New" pitchFamily="49" charset="0"/>
              </a:rPr>
              <a:t>”).</a:t>
            </a:r>
          </a:p>
          <a:p>
            <a:pPr lvl="1">
              <a:buNone/>
            </a:pPr>
            <a:r>
              <a:rPr lang="en-US" b="1" dirty="0" smtClean="0">
                <a:latin typeface="Courier New" pitchFamily="49" charset="0"/>
                <a:cs typeface="Courier New" pitchFamily="49" charset="0"/>
              </a:rPr>
              <a:t>FIND FIRST Customer.</a:t>
            </a:r>
          </a:p>
          <a:p>
            <a:pPr lvl="1">
              <a:buNone/>
            </a:pPr>
            <a:r>
              <a:rPr lang="en-US" b="1" dirty="0" smtClean="0">
                <a:latin typeface="Courier New" pitchFamily="49" charset="0"/>
                <a:cs typeface="Courier New" pitchFamily="49" charset="0"/>
              </a:rPr>
              <a:t>DISPLAY </a:t>
            </a:r>
            <a:r>
              <a:rPr lang="en-US" b="1" dirty="0" err="1" smtClean="0">
                <a:latin typeface="Courier New" pitchFamily="49" charset="0"/>
                <a:cs typeface="Courier New" pitchFamily="49" charset="0"/>
              </a:rPr>
              <a:t>CustNum</a:t>
            </a:r>
            <a:r>
              <a:rPr lang="en-US" b="1" dirty="0" smtClean="0">
                <a:latin typeface="Courier New" pitchFamily="49" charset="0"/>
                <a:cs typeface="Courier New" pitchFamily="49" charset="0"/>
              </a:rPr>
              <a:t> Name.</a:t>
            </a:r>
          </a:p>
          <a:p>
            <a:pPr lvl="1">
              <a:buNone/>
            </a:pPr>
            <a:r>
              <a:rPr lang="en-US" b="1" dirty="0" smtClean="0">
                <a:latin typeface="Courier New" pitchFamily="49" charset="0"/>
                <a:cs typeface="Courier New" pitchFamily="49" charset="0"/>
              </a:rPr>
              <a:t>RUN </a:t>
            </a:r>
            <a:r>
              <a:rPr lang="en-US" b="1" dirty="0" err="1" smtClean="0">
                <a:latin typeface="Courier New" pitchFamily="49" charset="0"/>
                <a:cs typeface="Courier New" pitchFamily="49" charset="0"/>
              </a:rPr>
              <a:t>myCustApp.p</a:t>
            </a:r>
            <a:r>
              <a:rPr lang="en-US" b="1" dirty="0" smtClean="0">
                <a:latin typeface="Courier New" pitchFamily="49" charset="0"/>
                <a:cs typeface="Courier New" pitchFamily="49" charset="0"/>
              </a:rPr>
              <a:t> etc.</a:t>
            </a:r>
          </a:p>
          <a:p>
            <a:endParaRPr lang="en-US" dirty="0" smtClean="0"/>
          </a:p>
          <a:p>
            <a:endParaRPr lang="en-US" dirty="0" smtClean="0"/>
          </a:p>
          <a:p>
            <a:endParaRPr lang="en-US" dirty="0" smtClean="0"/>
          </a:p>
          <a:p>
            <a:r>
              <a:rPr lang="en-US" dirty="0" smtClean="0"/>
              <a:t>All </a:t>
            </a:r>
            <a:r>
              <a:rPr lang="en-US" b="1" dirty="0" err="1" smtClean="0">
                <a:latin typeface="Courier New" pitchFamily="49" charset="0"/>
                <a:cs typeface="Courier New" pitchFamily="49" charset="0"/>
              </a:rPr>
              <a:t>FINDs,CREATEs,DELETEs,FOR</a:t>
            </a:r>
            <a:r>
              <a:rPr lang="en-US" b="1" dirty="0" smtClean="0">
                <a:latin typeface="Courier New" pitchFamily="49" charset="0"/>
                <a:cs typeface="Courier New" pitchFamily="49" charset="0"/>
              </a:rPr>
              <a:t> EACHs</a:t>
            </a:r>
            <a:r>
              <a:rPr lang="en-US" dirty="0" smtClean="0"/>
              <a:t>, all ABL will use </a:t>
            </a:r>
            <a:r>
              <a:rPr lang="en-US" dirty="0" err="1" smtClean="0"/>
              <a:t>HomeDepot</a:t>
            </a:r>
            <a:r>
              <a:rPr lang="en-US" dirty="0" smtClean="0"/>
              <a:t> indexes and access </a:t>
            </a:r>
            <a:r>
              <a:rPr lang="en-US" dirty="0" err="1" smtClean="0"/>
              <a:t>HomeDepot</a:t>
            </a:r>
            <a:r>
              <a:rPr lang="en-US" dirty="0" smtClean="0"/>
              <a:t> tenant records</a:t>
            </a:r>
          </a:p>
          <a:p>
            <a:endParaRPr lang="en-US" dirty="0" smtClean="0"/>
          </a:p>
          <a:p>
            <a:endParaRPr lang="en-US" dirty="0"/>
          </a:p>
        </p:txBody>
      </p:sp>
      <p:sp>
        <p:nvSpPr>
          <p:cNvPr id="9" name="Rectangle 8"/>
          <p:cNvSpPr/>
          <p:nvPr/>
        </p:nvSpPr>
        <p:spPr bwMode="auto">
          <a:xfrm>
            <a:off x="873760" y="3230880"/>
            <a:ext cx="4856480" cy="132080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GET-EFFECTIVE-TENANT-ID function and</a:t>
            </a:r>
            <a:br>
              <a:rPr lang="en-US" dirty="0" smtClean="0"/>
            </a:br>
            <a:r>
              <a:rPr lang="en-US" dirty="0" smtClean="0"/>
              <a:t>GET-EFFECTIVE-TENANT-NAME function</a:t>
            </a:r>
            <a:endParaRPr lang="en-US" dirty="0"/>
          </a:p>
        </p:txBody>
      </p:sp>
      <p:sp>
        <p:nvSpPr>
          <p:cNvPr id="6" name="Content Placeholder 5"/>
          <p:cNvSpPr>
            <a:spLocks noGrp="1"/>
          </p:cNvSpPr>
          <p:nvPr>
            <p:ph idx="1"/>
          </p:nvPr>
        </p:nvSpPr>
        <p:spPr/>
        <p:txBody>
          <a:bodyPr/>
          <a:lstStyle/>
          <a:p>
            <a:r>
              <a:rPr lang="en-US" dirty="0" smtClean="0"/>
              <a:t>These two functions are analogous to </a:t>
            </a:r>
            <a:r>
              <a:rPr lang="en-US" b="1" dirty="0" smtClean="0">
                <a:latin typeface="Courier New" pitchFamily="49" charset="0"/>
                <a:cs typeface="Courier New" pitchFamily="49" charset="0"/>
              </a:rPr>
              <a:t>TENANT-ID()</a:t>
            </a:r>
            <a:r>
              <a:rPr lang="en-US" dirty="0" smtClean="0"/>
              <a:t> and </a:t>
            </a:r>
            <a:r>
              <a:rPr lang="en-US" b="1" dirty="0" smtClean="0">
                <a:latin typeface="Courier New" pitchFamily="49" charset="0"/>
                <a:cs typeface="Courier New" pitchFamily="49" charset="0"/>
              </a:rPr>
              <a:t>TENANT-NAME()</a:t>
            </a:r>
            <a:endParaRPr lang="en-US" dirty="0" smtClean="0"/>
          </a:p>
          <a:p>
            <a:pPr lvl="1"/>
            <a:r>
              <a:rPr lang="en-US" dirty="0" smtClean="0"/>
              <a:t>But they are used by Super-tenant users to retrieve the name and id of the most recent </a:t>
            </a:r>
            <a:r>
              <a:rPr lang="en-US" b="1" dirty="0" smtClean="0">
                <a:latin typeface="Courier New" pitchFamily="49" charset="0"/>
                <a:cs typeface="Courier New" pitchFamily="49" charset="0"/>
              </a:rPr>
              <a:t>SET-EFFECTIVE-TENANT</a:t>
            </a:r>
            <a:r>
              <a:rPr lang="en-US" dirty="0" smtClean="0"/>
              <a:t> in the session</a:t>
            </a:r>
          </a:p>
          <a:p>
            <a:pPr lvl="1"/>
            <a:r>
              <a:rPr lang="en-US" dirty="0" smtClean="0"/>
              <a:t>They take an optional </a:t>
            </a:r>
            <a:r>
              <a:rPr lang="en-US" dirty="0" err="1" smtClean="0"/>
              <a:t>dbname</a:t>
            </a:r>
            <a:endParaRPr lang="en-US" dirty="0" smtClean="0"/>
          </a:p>
          <a:p>
            <a:endParaRPr lang="en-US" dirty="0" smtClean="0"/>
          </a:p>
          <a:p>
            <a:r>
              <a:rPr lang="en-US" dirty="0" smtClean="0"/>
              <a:t> For Example:</a:t>
            </a:r>
          </a:p>
          <a:p>
            <a:endParaRPr lang="en-US" dirty="0" smtClean="0"/>
          </a:p>
          <a:p>
            <a:pPr lvl="1">
              <a:buNone/>
            </a:pPr>
            <a:r>
              <a:rPr lang="en-US" b="1" dirty="0" smtClean="0">
                <a:latin typeface="Courier New" pitchFamily="49" charset="0"/>
                <a:cs typeface="Courier New" pitchFamily="49" charset="0"/>
              </a:rPr>
              <a:t>SET-EFFECTIVE-TENANT(“</a:t>
            </a:r>
            <a:r>
              <a:rPr lang="en-US" b="1" dirty="0" err="1" smtClean="0">
                <a:latin typeface="Courier New" pitchFamily="49" charset="0"/>
                <a:cs typeface="Courier New" pitchFamily="49" charset="0"/>
              </a:rPr>
              <a:t>HomeDepot</a:t>
            </a:r>
            <a:r>
              <a:rPr lang="en-US" b="1" dirty="0" smtClean="0">
                <a:latin typeface="Courier New" pitchFamily="49" charset="0"/>
                <a:cs typeface="Courier New" pitchFamily="49" charset="0"/>
              </a:rPr>
              <a:t>”).</a:t>
            </a:r>
          </a:p>
          <a:p>
            <a:pPr lvl="1">
              <a:buNone/>
            </a:pPr>
            <a:r>
              <a:rPr lang="en-US" b="1" dirty="0" smtClean="0">
                <a:latin typeface="Courier New" pitchFamily="49" charset="0"/>
                <a:cs typeface="Courier New" pitchFamily="49" charset="0"/>
              </a:rPr>
              <a:t>GET-EFFECTIVE-TENANT-NAME() /* returns </a:t>
            </a:r>
            <a:r>
              <a:rPr lang="en-US" b="1" i="1" dirty="0" err="1" smtClean="0">
                <a:solidFill>
                  <a:srgbClr val="7030A0"/>
                </a:solidFill>
                <a:latin typeface="Courier New" pitchFamily="49" charset="0"/>
                <a:cs typeface="Courier New" pitchFamily="49" charset="0"/>
              </a:rPr>
              <a:t>HomeDepot</a:t>
            </a:r>
            <a:r>
              <a:rPr lang="en-US" b="1" i="1" dirty="0" smtClean="0">
                <a:latin typeface="Courier New" pitchFamily="49" charset="0"/>
                <a:cs typeface="Courier New" pitchFamily="49" charset="0"/>
              </a:rPr>
              <a:t> */</a:t>
            </a:r>
          </a:p>
          <a:p>
            <a:endParaRPr lang="en-US" dirty="0"/>
          </a:p>
        </p:txBody>
      </p:sp>
      <p:sp>
        <p:nvSpPr>
          <p:cNvPr id="7" name="Rectangle 6"/>
          <p:cNvSpPr/>
          <p:nvPr/>
        </p:nvSpPr>
        <p:spPr bwMode="auto">
          <a:xfrm>
            <a:off x="894080" y="3972560"/>
            <a:ext cx="7172960" cy="78232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BUFFER-TENANT-ID() and BUFFER-TENANT-NAME functions and buffer-handle methods</a:t>
            </a:r>
            <a:endParaRPr lang="en-US" dirty="0"/>
          </a:p>
        </p:txBody>
      </p:sp>
      <p:sp>
        <p:nvSpPr>
          <p:cNvPr id="8" name="Content Placeholder 7"/>
          <p:cNvSpPr>
            <a:spLocks noGrp="1"/>
          </p:cNvSpPr>
          <p:nvPr>
            <p:ph idx="1"/>
          </p:nvPr>
        </p:nvSpPr>
        <p:spPr/>
        <p:txBody>
          <a:bodyPr/>
          <a:lstStyle/>
          <a:p>
            <a:r>
              <a:rPr lang="en-US" dirty="0" smtClean="0"/>
              <a:t>These two functions are also analogous to </a:t>
            </a:r>
            <a:r>
              <a:rPr lang="en-US" b="1" dirty="0" smtClean="0">
                <a:latin typeface="Courier New" pitchFamily="49" charset="0"/>
                <a:cs typeface="Courier New" pitchFamily="49" charset="0"/>
              </a:rPr>
              <a:t>TENANT-ID()</a:t>
            </a:r>
            <a:r>
              <a:rPr lang="en-US" dirty="0" smtClean="0"/>
              <a:t> and </a:t>
            </a:r>
            <a:r>
              <a:rPr lang="en-US" b="1" dirty="0" smtClean="0">
                <a:latin typeface="Courier New" pitchFamily="49" charset="0"/>
                <a:cs typeface="Courier New" pitchFamily="49" charset="0"/>
              </a:rPr>
              <a:t>TENANT-NAME()</a:t>
            </a:r>
            <a:endParaRPr lang="en-US" dirty="0" smtClean="0"/>
          </a:p>
          <a:p>
            <a:pPr lvl="1"/>
            <a:r>
              <a:rPr lang="en-US" dirty="0" smtClean="0"/>
              <a:t>But are used by Super-tenant users with a buffer </a:t>
            </a:r>
          </a:p>
          <a:p>
            <a:pPr lvl="2"/>
            <a:r>
              <a:rPr lang="en-US" dirty="0" smtClean="0"/>
              <a:t>since the session’s tenant-id and name are the Super-tenant user’s ids</a:t>
            </a:r>
          </a:p>
          <a:p>
            <a:pPr lvl="2"/>
            <a:r>
              <a:rPr lang="en-US" dirty="0" smtClean="0"/>
              <a:t>as opposed to the buffer’s.</a:t>
            </a:r>
          </a:p>
          <a:p>
            <a:r>
              <a:rPr lang="en-US" dirty="0" smtClean="0"/>
              <a:t>The buffer must be populated, or they return UNKNOWN. </a:t>
            </a:r>
          </a:p>
          <a:p>
            <a:r>
              <a:rPr lang="en-US" dirty="0" smtClean="0"/>
              <a:t>For Example:</a:t>
            </a:r>
          </a:p>
          <a:p>
            <a:endParaRPr lang="en-US" sz="1400" dirty="0" smtClean="0"/>
          </a:p>
          <a:p>
            <a:pPr lvl="1">
              <a:buNone/>
            </a:pPr>
            <a:r>
              <a:rPr lang="en-US" b="1" dirty="0" smtClean="0">
                <a:latin typeface="Courier New" pitchFamily="49" charset="0"/>
                <a:cs typeface="Courier New" pitchFamily="49" charset="0"/>
              </a:rPr>
              <a:t>SET-EFFECTIVE-TENANT(“</a:t>
            </a:r>
            <a:r>
              <a:rPr lang="en-US" b="1" dirty="0" err="1" smtClean="0">
                <a:latin typeface="Courier New" pitchFamily="49" charset="0"/>
                <a:cs typeface="Courier New" pitchFamily="49" charset="0"/>
              </a:rPr>
              <a:t>HomeDepot</a:t>
            </a:r>
            <a:r>
              <a:rPr lang="en-US" b="1" dirty="0" smtClean="0">
                <a:latin typeface="Courier New" pitchFamily="49" charset="0"/>
                <a:cs typeface="Courier New" pitchFamily="49" charset="0"/>
              </a:rPr>
              <a:t>”).</a:t>
            </a:r>
          </a:p>
          <a:p>
            <a:pPr lvl="1">
              <a:buNone/>
            </a:pPr>
            <a:r>
              <a:rPr lang="en-US" b="1" dirty="0" smtClean="0">
                <a:latin typeface="Courier New" pitchFamily="49" charset="0"/>
                <a:cs typeface="Courier New" pitchFamily="49" charset="0"/>
              </a:rPr>
              <a:t>FIND FIRST Customer.</a:t>
            </a:r>
          </a:p>
          <a:p>
            <a:pPr lvl="1">
              <a:buNone/>
            </a:pPr>
            <a:r>
              <a:rPr lang="en-US" b="1" dirty="0" smtClean="0">
                <a:latin typeface="Courier New" pitchFamily="49" charset="0"/>
                <a:cs typeface="Courier New" pitchFamily="49" charset="0"/>
              </a:rPr>
              <a:t>BUFFER-TENANT-NAME(Customer) /* returns </a:t>
            </a:r>
            <a:r>
              <a:rPr lang="en-US" b="1" i="1" dirty="0" err="1" smtClean="0">
                <a:solidFill>
                  <a:srgbClr val="7030A0"/>
                </a:solidFill>
                <a:latin typeface="Courier New" pitchFamily="49" charset="0"/>
                <a:cs typeface="Courier New" pitchFamily="49" charset="0"/>
              </a:rPr>
              <a:t>HomeDepot</a:t>
            </a:r>
            <a:r>
              <a:rPr lang="en-US" b="1" i="1" dirty="0" smtClean="0">
                <a:latin typeface="Courier New" pitchFamily="49" charset="0"/>
                <a:cs typeface="Courier New" pitchFamily="49" charset="0"/>
              </a:rPr>
              <a:t> */</a:t>
            </a:r>
          </a:p>
          <a:p>
            <a:pPr lvl="1">
              <a:buNone/>
            </a:pPr>
            <a:endParaRPr lang="en-US" b="1" i="1" dirty="0" smtClean="0">
              <a:latin typeface="Courier New" pitchFamily="49" charset="0"/>
              <a:cs typeface="Courier New" pitchFamily="49" charset="0"/>
            </a:endParaRPr>
          </a:p>
          <a:p>
            <a:r>
              <a:rPr lang="en-US" dirty="0" smtClean="0"/>
              <a:t>These two functions:</a:t>
            </a:r>
          </a:p>
          <a:p>
            <a:pPr lvl="1"/>
            <a:r>
              <a:rPr lang="en-US" dirty="0" smtClean="0"/>
              <a:t>Are somewhat unpredictable when applied to a group table</a:t>
            </a:r>
          </a:p>
          <a:p>
            <a:pPr lvl="1"/>
            <a:r>
              <a:rPr lang="en-US" dirty="0" smtClean="0"/>
              <a:t>Sometimes return an arbitrary member of the group</a:t>
            </a:r>
          </a:p>
          <a:p>
            <a:pPr lvl="1">
              <a:buNone/>
            </a:pPr>
            <a:endParaRPr lang="en-US" dirty="0" smtClean="0"/>
          </a:p>
          <a:p>
            <a:pPr lvl="1">
              <a:buNone/>
            </a:pPr>
            <a:endParaRPr lang="en-US" b="1" dirty="0" smtClean="0">
              <a:latin typeface="Courier New" pitchFamily="49" charset="0"/>
              <a:cs typeface="Courier New" pitchFamily="49" charset="0"/>
            </a:endParaRPr>
          </a:p>
          <a:p>
            <a:endParaRPr lang="en-US" dirty="0"/>
          </a:p>
        </p:txBody>
      </p:sp>
      <p:sp>
        <p:nvSpPr>
          <p:cNvPr id="9" name="Rectangle 8"/>
          <p:cNvSpPr/>
          <p:nvPr/>
        </p:nvSpPr>
        <p:spPr bwMode="auto">
          <a:xfrm>
            <a:off x="843280" y="3881120"/>
            <a:ext cx="7335520" cy="105664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p:cNvGrpSpPr/>
          <p:nvPr/>
        </p:nvGrpSpPr>
        <p:grpSpPr>
          <a:xfrm>
            <a:off x="4080942" y="5622185"/>
            <a:ext cx="3416268" cy="1138773"/>
            <a:chOff x="5576920" y="3186116"/>
            <a:chExt cx="3416268" cy="1138773"/>
          </a:xfrm>
        </p:grpSpPr>
        <p:sp>
          <p:nvSpPr>
            <p:cNvPr id="5" name="Text Box 212"/>
            <p:cNvSpPr txBox="1">
              <a:spLocks noChangeArrowheads="1"/>
            </p:cNvSpPr>
            <p:nvPr/>
          </p:nvSpPr>
          <p:spPr bwMode="auto">
            <a:xfrm>
              <a:off x="6707188" y="3186116"/>
              <a:ext cx="2286000" cy="1138773"/>
            </a:xfrm>
            <a:prstGeom prst="rect">
              <a:avLst/>
            </a:prstGeom>
            <a:solidFill>
              <a:srgbClr val="92D050"/>
            </a:solidFill>
            <a:ln w="12700" algn="ctr">
              <a:noFill/>
              <a:miter lim="800000"/>
              <a:headEnd/>
              <a:tailEnd/>
            </a:ln>
          </p:spPr>
          <p:txBody>
            <a:bodyPr lIns="0">
              <a:spAutoFit/>
            </a:bodyPr>
            <a:lstStyle/>
            <a:p>
              <a:pPr>
                <a:tabLst>
                  <a:tab pos="50800" algn="l"/>
                </a:tabLst>
              </a:pPr>
              <a:r>
                <a:rPr lang="en-US" dirty="0">
                  <a:solidFill>
                    <a:srgbClr val="000000"/>
                  </a:solidFill>
                </a:rPr>
                <a:t>	 </a:t>
              </a:r>
              <a:r>
                <a:rPr lang="en-US" sz="2000" dirty="0" smtClean="0">
                  <a:solidFill>
                    <a:srgbClr val="000000"/>
                  </a:solidFill>
                </a:rPr>
                <a:t>2  1 Fred Smith</a:t>
              </a:r>
              <a:endParaRPr lang="en-US" sz="2000" dirty="0">
                <a:solidFill>
                  <a:srgbClr val="000000"/>
                </a:solidFill>
              </a:endParaRPr>
            </a:p>
            <a:p>
              <a:pPr>
                <a:tabLst>
                  <a:tab pos="50800" algn="l"/>
                </a:tabLst>
              </a:pPr>
              <a:r>
                <a:rPr lang="en-US" dirty="0">
                  <a:solidFill>
                    <a:srgbClr val="000000"/>
                  </a:solidFill>
                </a:rPr>
                <a:t>	 </a:t>
              </a:r>
              <a:r>
                <a:rPr lang="en-US" sz="2000" dirty="0">
                  <a:solidFill>
                    <a:srgbClr val="000000"/>
                  </a:solidFill>
                </a:rPr>
                <a:t>2</a:t>
              </a:r>
              <a:r>
                <a:rPr lang="en-US" dirty="0">
                  <a:solidFill>
                    <a:srgbClr val="000000"/>
                  </a:solidFill>
                </a:rPr>
                <a:t> </a:t>
              </a:r>
              <a:r>
                <a:rPr lang="en-US" dirty="0" smtClean="0">
                  <a:solidFill>
                    <a:srgbClr val="000000"/>
                  </a:solidFill>
                </a:rPr>
                <a:t> </a:t>
              </a:r>
              <a:r>
                <a:rPr lang="en-US" sz="2000" dirty="0" smtClean="0">
                  <a:solidFill>
                    <a:srgbClr val="000000"/>
                  </a:solidFill>
                </a:rPr>
                <a:t>2</a:t>
              </a:r>
              <a:r>
                <a:rPr lang="en-US" dirty="0" smtClean="0">
                  <a:solidFill>
                    <a:srgbClr val="000000"/>
                  </a:solidFill>
                </a:rPr>
                <a:t> </a:t>
              </a:r>
              <a:r>
                <a:rPr lang="en-US" sz="2000" dirty="0" smtClean="0">
                  <a:solidFill>
                    <a:srgbClr val="000000"/>
                  </a:solidFill>
                </a:rPr>
                <a:t>Joan Adlon</a:t>
              </a:r>
              <a:endParaRPr lang="en-US" sz="2000" dirty="0">
                <a:solidFill>
                  <a:srgbClr val="000000"/>
                </a:solidFill>
              </a:endParaRPr>
            </a:p>
            <a:p>
              <a:pPr>
                <a:tabLst>
                  <a:tab pos="50800" algn="l"/>
                </a:tabLst>
              </a:pPr>
              <a:r>
                <a:rPr lang="en-US" sz="2000" dirty="0">
                  <a:solidFill>
                    <a:srgbClr val="000000"/>
                  </a:solidFill>
                </a:rPr>
                <a:t>	 </a:t>
              </a:r>
              <a:r>
                <a:rPr lang="en-US" sz="2000" dirty="0" smtClean="0">
                  <a:solidFill>
                    <a:srgbClr val="000000"/>
                  </a:solidFill>
                </a:rPr>
                <a:t>2   3 George </a:t>
              </a:r>
              <a:endParaRPr lang="en-US" sz="2000" dirty="0">
                <a:solidFill>
                  <a:srgbClr val="000000"/>
                </a:solidFill>
              </a:endParaRPr>
            </a:p>
          </p:txBody>
        </p:sp>
        <p:sp>
          <p:nvSpPr>
            <p:cNvPr id="6" name="TextBox 20"/>
            <p:cNvSpPr txBox="1">
              <a:spLocks noChangeArrowheads="1"/>
            </p:cNvSpPr>
            <p:nvPr/>
          </p:nvSpPr>
          <p:spPr bwMode="auto">
            <a:xfrm>
              <a:off x="5576920" y="3278187"/>
              <a:ext cx="1111250" cy="830997"/>
            </a:xfrm>
            <a:prstGeom prst="rect">
              <a:avLst/>
            </a:prstGeom>
            <a:noFill/>
            <a:ln w="9525">
              <a:noFill/>
              <a:miter lim="800000"/>
              <a:headEnd/>
              <a:tailEnd/>
            </a:ln>
          </p:spPr>
          <p:txBody>
            <a:bodyPr>
              <a:spAutoFit/>
            </a:bodyPr>
            <a:lstStyle/>
            <a:p>
              <a:r>
                <a:rPr lang="en-US" dirty="0" smtClean="0">
                  <a:solidFill>
                    <a:srgbClr val="7030A0"/>
                  </a:solidFill>
                </a:rPr>
                <a:t>Lowes</a:t>
              </a:r>
            </a:p>
            <a:p>
              <a:r>
                <a:rPr lang="en-US" dirty="0" smtClean="0">
                  <a:solidFill>
                    <a:srgbClr val="7030A0"/>
                  </a:solidFill>
                </a:rPr>
                <a:t> </a:t>
              </a:r>
              <a:endParaRPr lang="en-US" dirty="0">
                <a:solidFill>
                  <a:srgbClr val="7030A0"/>
                </a:solidFill>
              </a:endParaRPr>
            </a:p>
          </p:txBody>
        </p:sp>
      </p:grpSp>
      <p:grpSp>
        <p:nvGrpSpPr>
          <p:cNvPr id="3" name="Group 31"/>
          <p:cNvGrpSpPr/>
          <p:nvPr/>
        </p:nvGrpSpPr>
        <p:grpSpPr>
          <a:xfrm>
            <a:off x="4103362" y="4426001"/>
            <a:ext cx="3421036" cy="1200329"/>
            <a:chOff x="5572152" y="4225933"/>
            <a:chExt cx="3421036" cy="1200329"/>
          </a:xfrm>
        </p:grpSpPr>
        <p:sp>
          <p:nvSpPr>
            <p:cNvPr id="8" name="Text Box 212"/>
            <p:cNvSpPr txBox="1">
              <a:spLocks noChangeArrowheads="1"/>
            </p:cNvSpPr>
            <p:nvPr/>
          </p:nvSpPr>
          <p:spPr bwMode="auto">
            <a:xfrm>
              <a:off x="6707188" y="4225933"/>
              <a:ext cx="2286000" cy="1200329"/>
            </a:xfrm>
            <a:prstGeom prst="rect">
              <a:avLst/>
            </a:prstGeom>
            <a:solidFill>
              <a:srgbClr val="FFC000"/>
            </a:solidFill>
            <a:ln w="12700" algn="ctr">
              <a:noFill/>
              <a:miter lim="800000"/>
              <a:headEnd/>
              <a:tailEnd/>
            </a:ln>
          </p:spPr>
          <p:txBody>
            <a:bodyPr lIns="0">
              <a:spAutoFit/>
            </a:bodyPr>
            <a:lstStyle/>
            <a:p>
              <a:pPr>
                <a:tabLst>
                  <a:tab pos="50800" algn="l"/>
                </a:tabLst>
              </a:pPr>
              <a:r>
                <a:rPr lang="en-US" dirty="0">
                  <a:solidFill>
                    <a:srgbClr val="000000"/>
                  </a:solidFill>
                </a:rPr>
                <a:t>	 1 </a:t>
              </a:r>
              <a:r>
                <a:rPr lang="en-US" dirty="0" smtClean="0">
                  <a:solidFill>
                    <a:srgbClr val="000000"/>
                  </a:solidFill>
                </a:rPr>
                <a:t>1 </a:t>
              </a:r>
              <a:r>
                <a:rPr lang="en-US" sz="2000" dirty="0" smtClean="0">
                  <a:solidFill>
                    <a:srgbClr val="000000"/>
                  </a:solidFill>
                </a:rPr>
                <a:t>Albert Hall</a:t>
              </a:r>
              <a:endParaRPr lang="en-US" sz="2000" dirty="0">
                <a:solidFill>
                  <a:srgbClr val="000000"/>
                </a:solidFill>
              </a:endParaRPr>
            </a:p>
            <a:p>
              <a:pPr>
                <a:tabLst>
                  <a:tab pos="50800" algn="l"/>
                </a:tabLst>
              </a:pPr>
              <a:r>
                <a:rPr lang="en-US" dirty="0">
                  <a:solidFill>
                    <a:srgbClr val="000000"/>
                  </a:solidFill>
                </a:rPr>
                <a:t>	 </a:t>
              </a:r>
              <a:r>
                <a:rPr lang="en-US" dirty="0" smtClean="0">
                  <a:solidFill>
                    <a:srgbClr val="000000"/>
                  </a:solidFill>
                </a:rPr>
                <a:t>1 2 </a:t>
              </a:r>
              <a:r>
                <a:rPr lang="en-US" sz="2000" dirty="0" smtClean="0">
                  <a:solidFill>
                    <a:srgbClr val="000000"/>
                  </a:solidFill>
                </a:rPr>
                <a:t>Candace </a:t>
              </a:r>
            </a:p>
            <a:p>
              <a:pPr>
                <a:tabLst>
                  <a:tab pos="50800" algn="l"/>
                </a:tabLst>
              </a:pPr>
              <a:r>
                <a:rPr lang="en-US" dirty="0" smtClean="0">
                  <a:solidFill>
                    <a:srgbClr val="000000"/>
                  </a:solidFill>
                </a:rPr>
                <a:t> 1 3 </a:t>
              </a:r>
              <a:r>
                <a:rPr lang="en-US" sz="2000" dirty="0" smtClean="0">
                  <a:solidFill>
                    <a:srgbClr val="000000"/>
                  </a:solidFill>
                </a:rPr>
                <a:t>Carrie </a:t>
              </a:r>
              <a:endParaRPr lang="en-US" sz="2000" dirty="0">
                <a:solidFill>
                  <a:srgbClr val="000000"/>
                </a:solidFill>
              </a:endParaRPr>
            </a:p>
          </p:txBody>
        </p:sp>
        <p:sp>
          <p:nvSpPr>
            <p:cNvPr id="9" name="TextBox 20"/>
            <p:cNvSpPr txBox="1">
              <a:spLocks noChangeArrowheads="1"/>
            </p:cNvSpPr>
            <p:nvPr/>
          </p:nvSpPr>
          <p:spPr bwMode="auto">
            <a:xfrm>
              <a:off x="5572152" y="4316443"/>
              <a:ext cx="1111250" cy="830997"/>
            </a:xfrm>
            <a:prstGeom prst="rect">
              <a:avLst/>
            </a:prstGeom>
            <a:noFill/>
            <a:ln w="9525">
              <a:noFill/>
              <a:miter lim="800000"/>
              <a:headEnd/>
              <a:tailEnd/>
            </a:ln>
          </p:spPr>
          <p:txBody>
            <a:bodyPr>
              <a:spAutoFit/>
            </a:bodyPr>
            <a:lstStyle/>
            <a:p>
              <a:r>
                <a:rPr lang="en-US" dirty="0" smtClean="0">
                  <a:solidFill>
                    <a:srgbClr val="7030A0"/>
                  </a:solidFill>
                </a:rPr>
                <a:t>HomeDepot</a:t>
              </a:r>
              <a:endParaRPr lang="en-US" dirty="0">
                <a:solidFill>
                  <a:srgbClr val="7030A0"/>
                </a:solidFill>
              </a:endParaRPr>
            </a:p>
          </p:txBody>
        </p:sp>
      </p:grpSp>
      <p:sp>
        <p:nvSpPr>
          <p:cNvPr id="10" name="Rectangle 210"/>
          <p:cNvSpPr>
            <a:spLocks noChangeArrowheads="1"/>
          </p:cNvSpPr>
          <p:nvPr/>
        </p:nvSpPr>
        <p:spPr bwMode="auto">
          <a:xfrm>
            <a:off x="5235507" y="4028351"/>
            <a:ext cx="2296261" cy="403474"/>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lstStyle/>
          <a:p>
            <a:pPr algn="ctr" fontAlgn="auto">
              <a:spcBef>
                <a:spcPts val="0"/>
              </a:spcBef>
              <a:spcAft>
                <a:spcPts val="0"/>
              </a:spcAft>
              <a:defRPr/>
            </a:pPr>
            <a:r>
              <a:rPr lang="en-US" dirty="0" smtClean="0">
                <a:solidFill>
                  <a:srgbClr val="000000"/>
                </a:solidFill>
              </a:rPr>
              <a:t>Customer</a:t>
            </a:r>
            <a:endParaRPr lang="en-US" dirty="0">
              <a:solidFill>
                <a:srgbClr val="000000"/>
              </a:solidFill>
            </a:endParaRPr>
          </a:p>
        </p:txBody>
      </p:sp>
      <p:sp>
        <p:nvSpPr>
          <p:cNvPr id="11" name="Title 10"/>
          <p:cNvSpPr>
            <a:spLocks noGrp="1"/>
          </p:cNvSpPr>
          <p:nvPr>
            <p:ph type="title"/>
          </p:nvPr>
        </p:nvSpPr>
        <p:spPr>
          <a:xfrm>
            <a:off x="301625" y="91346"/>
            <a:ext cx="7331075" cy="424732"/>
          </a:xfrm>
        </p:spPr>
        <p:txBody>
          <a:bodyPr/>
          <a:lstStyle/>
          <a:p>
            <a:r>
              <a:rPr lang="en-US" dirty="0" smtClean="0"/>
              <a:t>Using _tenant schema table to scan across tenants</a:t>
            </a:r>
            <a:endParaRPr lang="en-US" dirty="0"/>
          </a:p>
        </p:txBody>
      </p:sp>
      <p:sp>
        <p:nvSpPr>
          <p:cNvPr id="12" name="Content Placeholder 11"/>
          <p:cNvSpPr>
            <a:spLocks noGrp="1"/>
          </p:cNvSpPr>
          <p:nvPr>
            <p:ph idx="1"/>
          </p:nvPr>
        </p:nvSpPr>
        <p:spPr/>
        <p:txBody>
          <a:bodyPr/>
          <a:lstStyle/>
          <a:p>
            <a:pPr>
              <a:buNone/>
            </a:pPr>
            <a:r>
              <a:rPr lang="en-US" sz="1800" b="1" dirty="0" smtClean="0">
                <a:latin typeface="Courier New" pitchFamily="49" charset="0"/>
                <a:cs typeface="Courier New" pitchFamily="49" charset="0"/>
              </a:rPr>
              <a:t>FOR EACH _Tenant </a:t>
            </a:r>
          </a:p>
          <a:p>
            <a:pPr>
              <a:buNone/>
            </a:pPr>
            <a:r>
              <a:rPr lang="en-US" sz="1800" b="1" dirty="0" smtClean="0">
                <a:latin typeface="Courier New" pitchFamily="49" charset="0"/>
                <a:cs typeface="Courier New" pitchFamily="49" charset="0"/>
              </a:rPr>
              <a:t>	</a:t>
            </a:r>
            <a:r>
              <a:rPr lang="en-US" sz="1800" b="1" dirty="0" smtClean="0">
                <a:solidFill>
                  <a:srgbClr val="0070C0"/>
                </a:solidFill>
                <a:latin typeface="Courier New" pitchFamily="49" charset="0"/>
                <a:cs typeface="Courier New" pitchFamily="49" charset="0"/>
              </a:rPr>
              <a:t>WHERE</a:t>
            </a:r>
            <a:r>
              <a:rPr lang="en-US" sz="1800" b="1" dirty="0" smtClean="0">
                <a:latin typeface="Courier New" pitchFamily="49" charset="0"/>
                <a:cs typeface="Courier New" pitchFamily="49" charset="0"/>
              </a:rPr>
              <a:t>  _</a:t>
            </a:r>
            <a:r>
              <a:rPr lang="en-US" sz="1800" b="1" dirty="0" err="1" smtClean="0">
                <a:latin typeface="Courier New" pitchFamily="49" charset="0"/>
                <a:cs typeface="Courier New" pitchFamily="49" charset="0"/>
              </a:rPr>
              <a:t>TenantId</a:t>
            </a:r>
            <a:r>
              <a:rPr lang="en-US" sz="1800" b="1" dirty="0" smtClean="0">
                <a:latin typeface="Courier New" pitchFamily="49" charset="0"/>
                <a:cs typeface="Courier New" pitchFamily="49" charset="0"/>
              </a:rPr>
              <a:t>  &gt;  0 and _Tenant-Name &lt; “M”:</a:t>
            </a:r>
          </a:p>
          <a:p>
            <a:pPr>
              <a:buNone/>
            </a:pPr>
            <a:r>
              <a:rPr lang="en-US" sz="1800" b="1" dirty="0" smtClean="0">
                <a:latin typeface="Courier New" pitchFamily="49" charset="0"/>
                <a:cs typeface="Courier New" pitchFamily="49" charset="0"/>
              </a:rPr>
              <a:t>      </a:t>
            </a:r>
            <a:r>
              <a:rPr lang="en-US" sz="1800" b="1" dirty="0" smtClean="0">
                <a:solidFill>
                  <a:srgbClr val="0070C0"/>
                </a:solidFill>
                <a:latin typeface="Courier New" pitchFamily="49" charset="0"/>
                <a:cs typeface="Courier New" pitchFamily="49" charset="0"/>
              </a:rPr>
              <a:t>SET-EFFECTIVE-TENANT(_</a:t>
            </a:r>
            <a:r>
              <a:rPr lang="en-US" sz="1800" b="1" dirty="0" err="1" smtClean="0">
                <a:solidFill>
                  <a:srgbClr val="0070C0"/>
                </a:solidFill>
                <a:latin typeface="Courier New" pitchFamily="49" charset="0"/>
                <a:cs typeface="Courier New" pitchFamily="49" charset="0"/>
              </a:rPr>
              <a:t>Tenant._TenantId</a:t>
            </a:r>
            <a:r>
              <a:rPr lang="en-US" sz="1800" b="1" dirty="0" smtClean="0">
                <a:solidFill>
                  <a:srgbClr val="0070C0"/>
                </a:solidFill>
                <a:latin typeface="Courier New" pitchFamily="49" charset="0"/>
                <a:cs typeface="Courier New" pitchFamily="49" charset="0"/>
              </a:rPr>
              <a:t>).</a:t>
            </a:r>
          </a:p>
          <a:p>
            <a:pPr>
              <a:buNone/>
            </a:pPr>
            <a:r>
              <a:rPr lang="en-US" sz="1800" b="1" dirty="0" smtClean="0">
                <a:latin typeface="Courier New" pitchFamily="49" charset="0"/>
                <a:cs typeface="Courier New" pitchFamily="49" charset="0"/>
              </a:rPr>
              <a:t>      FOR EACH Customer:</a:t>
            </a:r>
          </a:p>
          <a:p>
            <a:pPr>
              <a:buNone/>
            </a:pPr>
            <a:r>
              <a:rPr lang="en-US" sz="1800" b="1" dirty="0" smtClean="0">
                <a:latin typeface="Courier New" pitchFamily="49" charset="0"/>
                <a:cs typeface="Courier New" pitchFamily="49" charset="0"/>
              </a:rPr>
              <a:t>         DISPLAY </a:t>
            </a:r>
            <a:r>
              <a:rPr lang="en-US" sz="1800" b="1" dirty="0" smtClean="0">
                <a:solidFill>
                  <a:srgbClr val="0070C0"/>
                </a:solidFill>
                <a:latin typeface="Courier New" pitchFamily="49" charset="0"/>
                <a:cs typeface="Courier New" pitchFamily="49" charset="0"/>
              </a:rPr>
              <a:t>BUFFER-TENANT-ID</a:t>
            </a:r>
            <a:r>
              <a:rPr lang="en-US" sz="1800" b="1" dirty="0" smtClean="0">
                <a:latin typeface="Courier New" pitchFamily="49" charset="0"/>
                <a:cs typeface="Courier New" pitchFamily="49" charset="0"/>
              </a:rPr>
              <a:t>(</a:t>
            </a:r>
            <a:r>
              <a:rPr lang="en-US" sz="1800" b="1" dirty="0" err="1" smtClean="0">
                <a:latin typeface="Courier New" pitchFamily="49" charset="0"/>
                <a:cs typeface="Courier New" pitchFamily="49" charset="0"/>
              </a:rPr>
              <a:t>Cust</a:t>
            </a:r>
            <a:r>
              <a:rPr lang="en-US" sz="1800" b="1" dirty="0" smtClean="0">
                <a:latin typeface="Courier New" pitchFamily="49" charset="0"/>
                <a:cs typeface="Courier New" pitchFamily="49" charset="0"/>
              </a:rPr>
              <a:t>) </a:t>
            </a:r>
            <a:r>
              <a:rPr lang="en-US" sz="1800" b="1" dirty="0" err="1" smtClean="0">
                <a:latin typeface="Courier New" pitchFamily="49" charset="0"/>
                <a:cs typeface="Courier New" pitchFamily="49" charset="0"/>
              </a:rPr>
              <a:t>CustNum</a:t>
            </a:r>
            <a:r>
              <a:rPr lang="en-US" sz="1800" b="1" dirty="0" smtClean="0">
                <a:latin typeface="Courier New" pitchFamily="49" charset="0"/>
                <a:cs typeface="Courier New" pitchFamily="49" charset="0"/>
              </a:rPr>
              <a:t> Name.</a:t>
            </a:r>
          </a:p>
          <a:p>
            <a:pPr>
              <a:buNone/>
            </a:pPr>
            <a:r>
              <a:rPr lang="en-US" sz="1800" b="1" dirty="0" smtClean="0">
                <a:latin typeface="Courier New" pitchFamily="49" charset="0"/>
                <a:cs typeface="Courier New" pitchFamily="49" charset="0"/>
              </a:rPr>
              <a:t>         RUN </a:t>
            </a:r>
            <a:r>
              <a:rPr lang="en-US" sz="1800" b="1" dirty="0" err="1" smtClean="0">
                <a:latin typeface="Courier New" pitchFamily="49" charset="0"/>
                <a:cs typeface="Courier New" pitchFamily="49" charset="0"/>
              </a:rPr>
              <a:t>myCustApplication.p</a:t>
            </a:r>
            <a:r>
              <a:rPr lang="en-US" sz="1800" b="1" dirty="0" smtClean="0">
                <a:latin typeface="Courier New" pitchFamily="49" charset="0"/>
                <a:cs typeface="Courier New" pitchFamily="49" charset="0"/>
              </a:rPr>
              <a:t>(</a:t>
            </a:r>
            <a:r>
              <a:rPr lang="en-US" sz="1800" b="1" dirty="0" err="1" smtClean="0">
                <a:latin typeface="Courier New" pitchFamily="49" charset="0"/>
                <a:cs typeface="Courier New" pitchFamily="49" charset="0"/>
              </a:rPr>
              <a:t>CustNum</a:t>
            </a:r>
            <a:r>
              <a:rPr lang="en-US" sz="1800" b="1" dirty="0" smtClean="0">
                <a:latin typeface="Courier New" pitchFamily="49" charset="0"/>
                <a:cs typeface="Courier New" pitchFamily="49" charset="0"/>
              </a:rPr>
              <a:t>).</a:t>
            </a:r>
          </a:p>
          <a:p>
            <a:pPr>
              <a:buNone/>
            </a:pPr>
            <a:r>
              <a:rPr lang="en-US" sz="1800" b="1" dirty="0" smtClean="0">
                <a:latin typeface="Courier New" pitchFamily="49" charset="0"/>
                <a:cs typeface="Courier New" pitchFamily="49" charset="0"/>
              </a:rPr>
              <a:t>      END.</a:t>
            </a:r>
          </a:p>
          <a:p>
            <a:pPr>
              <a:buNone/>
            </a:pPr>
            <a:r>
              <a:rPr lang="en-US" sz="1800" b="1" dirty="0" smtClean="0">
                <a:latin typeface="Courier New" pitchFamily="49" charset="0"/>
                <a:cs typeface="Courier New" pitchFamily="49" charset="0"/>
              </a:rPr>
              <a:t>END.</a:t>
            </a:r>
          </a:p>
          <a:p>
            <a:endParaRPr lang="en-US" dirty="0"/>
          </a:p>
        </p:txBody>
      </p:sp>
      <p:sp>
        <p:nvSpPr>
          <p:cNvPr id="13" name="Rectangle 12"/>
          <p:cNvSpPr/>
          <p:nvPr/>
        </p:nvSpPr>
        <p:spPr bwMode="auto">
          <a:xfrm>
            <a:off x="426720" y="1320800"/>
            <a:ext cx="7884160" cy="263144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a:xfrm>
            <a:off x="301625" y="196850"/>
            <a:ext cx="7331075" cy="438582"/>
          </a:xfrm>
        </p:spPr>
        <p:txBody>
          <a:bodyPr/>
          <a:lstStyle/>
          <a:p>
            <a:r>
              <a:rPr lang="en-US" dirty="0" smtClean="0"/>
              <a:t>Using TENANT-WHERE to scan across tenants</a:t>
            </a:r>
          </a:p>
        </p:txBody>
      </p:sp>
      <p:grpSp>
        <p:nvGrpSpPr>
          <p:cNvPr id="11" name="Group 30"/>
          <p:cNvGrpSpPr/>
          <p:nvPr/>
        </p:nvGrpSpPr>
        <p:grpSpPr>
          <a:xfrm>
            <a:off x="4080942" y="5622185"/>
            <a:ext cx="3416268" cy="1138773"/>
            <a:chOff x="5576920" y="3186116"/>
            <a:chExt cx="3416268" cy="1138773"/>
          </a:xfrm>
        </p:grpSpPr>
        <p:sp>
          <p:nvSpPr>
            <p:cNvPr id="12" name="Text Box 212"/>
            <p:cNvSpPr txBox="1">
              <a:spLocks noChangeArrowheads="1"/>
            </p:cNvSpPr>
            <p:nvPr/>
          </p:nvSpPr>
          <p:spPr bwMode="auto">
            <a:xfrm>
              <a:off x="6707188" y="3186116"/>
              <a:ext cx="2286000" cy="1138773"/>
            </a:xfrm>
            <a:prstGeom prst="rect">
              <a:avLst/>
            </a:prstGeom>
            <a:solidFill>
              <a:srgbClr val="92D050"/>
            </a:solidFill>
            <a:ln w="12700" algn="ctr">
              <a:noFill/>
              <a:miter lim="800000"/>
              <a:headEnd/>
              <a:tailEnd/>
            </a:ln>
          </p:spPr>
          <p:txBody>
            <a:bodyPr lIns="0">
              <a:spAutoFit/>
            </a:bodyPr>
            <a:lstStyle/>
            <a:p>
              <a:pPr>
                <a:tabLst>
                  <a:tab pos="50800" algn="l"/>
                </a:tabLst>
              </a:pPr>
              <a:r>
                <a:rPr lang="en-US" dirty="0">
                  <a:solidFill>
                    <a:srgbClr val="000000"/>
                  </a:solidFill>
                </a:rPr>
                <a:t>	 </a:t>
              </a:r>
              <a:r>
                <a:rPr lang="en-US" sz="2000" dirty="0" smtClean="0">
                  <a:solidFill>
                    <a:srgbClr val="000000"/>
                  </a:solidFill>
                </a:rPr>
                <a:t>2  1 Fred Smith</a:t>
              </a:r>
              <a:endParaRPr lang="en-US" sz="2000" dirty="0">
                <a:solidFill>
                  <a:srgbClr val="000000"/>
                </a:solidFill>
              </a:endParaRPr>
            </a:p>
            <a:p>
              <a:pPr>
                <a:tabLst>
                  <a:tab pos="50800" algn="l"/>
                </a:tabLst>
              </a:pPr>
              <a:r>
                <a:rPr lang="en-US" dirty="0">
                  <a:solidFill>
                    <a:srgbClr val="000000"/>
                  </a:solidFill>
                </a:rPr>
                <a:t>	 </a:t>
              </a:r>
              <a:r>
                <a:rPr lang="en-US" sz="2000" dirty="0">
                  <a:solidFill>
                    <a:srgbClr val="000000"/>
                  </a:solidFill>
                </a:rPr>
                <a:t>2</a:t>
              </a:r>
              <a:r>
                <a:rPr lang="en-US" dirty="0">
                  <a:solidFill>
                    <a:srgbClr val="000000"/>
                  </a:solidFill>
                </a:rPr>
                <a:t> </a:t>
              </a:r>
              <a:r>
                <a:rPr lang="en-US" dirty="0" smtClean="0">
                  <a:solidFill>
                    <a:srgbClr val="000000"/>
                  </a:solidFill>
                </a:rPr>
                <a:t> </a:t>
              </a:r>
              <a:r>
                <a:rPr lang="en-US" sz="2000" dirty="0" smtClean="0">
                  <a:solidFill>
                    <a:srgbClr val="000000"/>
                  </a:solidFill>
                </a:rPr>
                <a:t>2</a:t>
              </a:r>
              <a:r>
                <a:rPr lang="en-US" dirty="0" smtClean="0">
                  <a:solidFill>
                    <a:srgbClr val="000000"/>
                  </a:solidFill>
                </a:rPr>
                <a:t> </a:t>
              </a:r>
              <a:r>
                <a:rPr lang="en-US" sz="2000" dirty="0" smtClean="0">
                  <a:solidFill>
                    <a:srgbClr val="000000"/>
                  </a:solidFill>
                </a:rPr>
                <a:t>Joan Adlon</a:t>
              </a:r>
              <a:endParaRPr lang="en-US" sz="2000" dirty="0">
                <a:solidFill>
                  <a:srgbClr val="000000"/>
                </a:solidFill>
              </a:endParaRPr>
            </a:p>
            <a:p>
              <a:pPr>
                <a:tabLst>
                  <a:tab pos="50800" algn="l"/>
                </a:tabLst>
              </a:pPr>
              <a:r>
                <a:rPr lang="en-US" sz="2000" dirty="0">
                  <a:solidFill>
                    <a:srgbClr val="000000"/>
                  </a:solidFill>
                </a:rPr>
                <a:t>	 </a:t>
              </a:r>
              <a:r>
                <a:rPr lang="en-US" sz="2000" dirty="0" smtClean="0">
                  <a:solidFill>
                    <a:srgbClr val="000000"/>
                  </a:solidFill>
                </a:rPr>
                <a:t>2   3 George </a:t>
              </a:r>
              <a:endParaRPr lang="en-US" sz="2000" dirty="0">
                <a:solidFill>
                  <a:srgbClr val="000000"/>
                </a:solidFill>
              </a:endParaRPr>
            </a:p>
          </p:txBody>
        </p:sp>
        <p:sp>
          <p:nvSpPr>
            <p:cNvPr id="13" name="TextBox 20"/>
            <p:cNvSpPr txBox="1">
              <a:spLocks noChangeArrowheads="1"/>
            </p:cNvSpPr>
            <p:nvPr/>
          </p:nvSpPr>
          <p:spPr bwMode="auto">
            <a:xfrm>
              <a:off x="5576920" y="3278187"/>
              <a:ext cx="1111250" cy="830997"/>
            </a:xfrm>
            <a:prstGeom prst="rect">
              <a:avLst/>
            </a:prstGeom>
            <a:noFill/>
            <a:ln w="9525">
              <a:noFill/>
              <a:miter lim="800000"/>
              <a:headEnd/>
              <a:tailEnd/>
            </a:ln>
          </p:spPr>
          <p:txBody>
            <a:bodyPr>
              <a:spAutoFit/>
            </a:bodyPr>
            <a:lstStyle/>
            <a:p>
              <a:r>
                <a:rPr lang="en-US" dirty="0" smtClean="0">
                  <a:solidFill>
                    <a:srgbClr val="7030A0"/>
                  </a:solidFill>
                </a:rPr>
                <a:t>Lowes</a:t>
              </a:r>
            </a:p>
            <a:p>
              <a:r>
                <a:rPr lang="en-US" dirty="0" smtClean="0">
                  <a:solidFill>
                    <a:srgbClr val="7030A0"/>
                  </a:solidFill>
                </a:rPr>
                <a:t> </a:t>
              </a:r>
              <a:endParaRPr lang="en-US" dirty="0">
                <a:solidFill>
                  <a:srgbClr val="7030A0"/>
                </a:solidFill>
              </a:endParaRPr>
            </a:p>
          </p:txBody>
        </p:sp>
      </p:grpSp>
      <p:grpSp>
        <p:nvGrpSpPr>
          <p:cNvPr id="14" name="Group 31"/>
          <p:cNvGrpSpPr/>
          <p:nvPr/>
        </p:nvGrpSpPr>
        <p:grpSpPr>
          <a:xfrm>
            <a:off x="4103362" y="4426001"/>
            <a:ext cx="3421036" cy="1200329"/>
            <a:chOff x="5572152" y="4225933"/>
            <a:chExt cx="3421036" cy="1200329"/>
          </a:xfrm>
        </p:grpSpPr>
        <p:sp>
          <p:nvSpPr>
            <p:cNvPr id="15" name="Text Box 212"/>
            <p:cNvSpPr txBox="1">
              <a:spLocks noChangeArrowheads="1"/>
            </p:cNvSpPr>
            <p:nvPr/>
          </p:nvSpPr>
          <p:spPr bwMode="auto">
            <a:xfrm>
              <a:off x="6707188" y="4225933"/>
              <a:ext cx="2286000" cy="1200329"/>
            </a:xfrm>
            <a:prstGeom prst="rect">
              <a:avLst/>
            </a:prstGeom>
            <a:solidFill>
              <a:srgbClr val="FFC000"/>
            </a:solidFill>
            <a:ln w="12700" algn="ctr">
              <a:noFill/>
              <a:miter lim="800000"/>
              <a:headEnd/>
              <a:tailEnd/>
            </a:ln>
          </p:spPr>
          <p:txBody>
            <a:bodyPr lIns="0">
              <a:spAutoFit/>
            </a:bodyPr>
            <a:lstStyle/>
            <a:p>
              <a:pPr>
                <a:tabLst>
                  <a:tab pos="50800" algn="l"/>
                </a:tabLst>
              </a:pPr>
              <a:r>
                <a:rPr lang="en-US" dirty="0">
                  <a:solidFill>
                    <a:srgbClr val="000000"/>
                  </a:solidFill>
                </a:rPr>
                <a:t>	 1 </a:t>
              </a:r>
              <a:r>
                <a:rPr lang="en-US" dirty="0" smtClean="0">
                  <a:solidFill>
                    <a:srgbClr val="000000"/>
                  </a:solidFill>
                </a:rPr>
                <a:t>1 </a:t>
              </a:r>
              <a:r>
                <a:rPr lang="en-US" sz="2000" dirty="0" smtClean="0">
                  <a:solidFill>
                    <a:srgbClr val="000000"/>
                  </a:solidFill>
                </a:rPr>
                <a:t>Albert Hall</a:t>
              </a:r>
              <a:endParaRPr lang="en-US" sz="2000" dirty="0">
                <a:solidFill>
                  <a:srgbClr val="000000"/>
                </a:solidFill>
              </a:endParaRPr>
            </a:p>
            <a:p>
              <a:pPr>
                <a:tabLst>
                  <a:tab pos="50800" algn="l"/>
                </a:tabLst>
              </a:pPr>
              <a:r>
                <a:rPr lang="en-US" dirty="0">
                  <a:solidFill>
                    <a:srgbClr val="000000"/>
                  </a:solidFill>
                </a:rPr>
                <a:t>	 </a:t>
              </a:r>
              <a:r>
                <a:rPr lang="en-US" dirty="0" smtClean="0">
                  <a:solidFill>
                    <a:srgbClr val="000000"/>
                  </a:solidFill>
                </a:rPr>
                <a:t>1 2 </a:t>
              </a:r>
              <a:r>
                <a:rPr lang="en-US" sz="2000" dirty="0" smtClean="0">
                  <a:solidFill>
                    <a:srgbClr val="000000"/>
                  </a:solidFill>
                </a:rPr>
                <a:t>Candace </a:t>
              </a:r>
            </a:p>
            <a:p>
              <a:pPr>
                <a:tabLst>
                  <a:tab pos="50800" algn="l"/>
                </a:tabLst>
              </a:pPr>
              <a:r>
                <a:rPr lang="en-US" dirty="0" smtClean="0">
                  <a:solidFill>
                    <a:srgbClr val="000000"/>
                  </a:solidFill>
                </a:rPr>
                <a:t> 1 3 </a:t>
              </a:r>
              <a:r>
                <a:rPr lang="en-US" sz="2000" dirty="0" smtClean="0">
                  <a:solidFill>
                    <a:srgbClr val="000000"/>
                  </a:solidFill>
                </a:rPr>
                <a:t>Carrie </a:t>
              </a:r>
              <a:endParaRPr lang="en-US" sz="2000" dirty="0">
                <a:solidFill>
                  <a:srgbClr val="000000"/>
                </a:solidFill>
              </a:endParaRPr>
            </a:p>
          </p:txBody>
        </p:sp>
        <p:sp>
          <p:nvSpPr>
            <p:cNvPr id="16" name="TextBox 20"/>
            <p:cNvSpPr txBox="1">
              <a:spLocks noChangeArrowheads="1"/>
            </p:cNvSpPr>
            <p:nvPr/>
          </p:nvSpPr>
          <p:spPr bwMode="auto">
            <a:xfrm>
              <a:off x="5572152" y="4316443"/>
              <a:ext cx="1111250" cy="830997"/>
            </a:xfrm>
            <a:prstGeom prst="rect">
              <a:avLst/>
            </a:prstGeom>
            <a:noFill/>
            <a:ln w="9525">
              <a:noFill/>
              <a:miter lim="800000"/>
              <a:headEnd/>
              <a:tailEnd/>
            </a:ln>
          </p:spPr>
          <p:txBody>
            <a:bodyPr>
              <a:spAutoFit/>
            </a:bodyPr>
            <a:lstStyle/>
            <a:p>
              <a:r>
                <a:rPr lang="en-US" dirty="0" smtClean="0">
                  <a:solidFill>
                    <a:srgbClr val="7030A0"/>
                  </a:solidFill>
                </a:rPr>
                <a:t>HomeDepot</a:t>
              </a:r>
              <a:endParaRPr lang="en-US" dirty="0">
                <a:solidFill>
                  <a:srgbClr val="7030A0"/>
                </a:solidFill>
              </a:endParaRPr>
            </a:p>
          </p:txBody>
        </p:sp>
      </p:grpSp>
      <p:sp>
        <p:nvSpPr>
          <p:cNvPr id="17" name="Rectangle 210"/>
          <p:cNvSpPr>
            <a:spLocks noChangeArrowheads="1"/>
          </p:cNvSpPr>
          <p:nvPr/>
        </p:nvSpPr>
        <p:spPr bwMode="auto">
          <a:xfrm>
            <a:off x="5235507" y="4028351"/>
            <a:ext cx="2296261" cy="403474"/>
          </a:xfrm>
          <a:prstGeom prst="round2SameRect">
            <a:avLst>
              <a:gd name="adj1" fmla="val 13332"/>
              <a:gd name="adj2" fmla="val 0"/>
            </a:avLst>
          </a:prstGeom>
          <a:solidFill>
            <a:schemeClr val="accent6"/>
          </a:solidFill>
          <a:ln w="12700" algn="ctr">
            <a:noFill/>
            <a:miter lim="800000"/>
            <a:headEnd/>
            <a:tailEnd/>
          </a:ln>
          <a:effectLst/>
        </p:spPr>
        <p:txBody>
          <a:bodyPr wrap="none" lIns="0" tIns="0" rIns="0" bIns="0" anchor="ctr"/>
          <a:lstStyle/>
          <a:p>
            <a:pPr algn="ctr" fontAlgn="auto">
              <a:spcBef>
                <a:spcPts val="0"/>
              </a:spcBef>
              <a:spcAft>
                <a:spcPts val="0"/>
              </a:spcAft>
              <a:defRPr/>
            </a:pPr>
            <a:r>
              <a:rPr lang="en-US" dirty="0" smtClean="0">
                <a:solidFill>
                  <a:srgbClr val="000000"/>
                </a:solidFill>
              </a:rPr>
              <a:t>Customer</a:t>
            </a:r>
            <a:endParaRPr lang="en-US" dirty="0">
              <a:solidFill>
                <a:srgbClr val="000000"/>
              </a:solidFill>
            </a:endParaRPr>
          </a:p>
        </p:txBody>
      </p:sp>
      <p:sp>
        <p:nvSpPr>
          <p:cNvPr id="18" name="Content Placeholder 17"/>
          <p:cNvSpPr>
            <a:spLocks noGrp="1"/>
          </p:cNvSpPr>
          <p:nvPr>
            <p:ph idx="1"/>
          </p:nvPr>
        </p:nvSpPr>
        <p:spPr/>
        <p:txBody>
          <a:bodyPr/>
          <a:lstStyle/>
          <a:p>
            <a:pPr>
              <a:buNone/>
            </a:pPr>
            <a:r>
              <a:rPr lang="en-US" sz="1800" b="1" dirty="0" smtClean="0">
                <a:latin typeface="Courier New" pitchFamily="49" charset="0"/>
                <a:cs typeface="Courier New" pitchFamily="49" charset="0"/>
              </a:rPr>
              <a:t>FOR EACH Customer </a:t>
            </a:r>
          </a:p>
          <a:p>
            <a:pPr>
              <a:buNone/>
            </a:pPr>
            <a:r>
              <a:rPr lang="en-US" sz="1800" b="1" dirty="0" smtClean="0">
                <a:solidFill>
                  <a:srgbClr val="0070C0"/>
                </a:solidFill>
                <a:latin typeface="Courier New" pitchFamily="49" charset="0"/>
                <a:cs typeface="Courier New" pitchFamily="49" charset="0"/>
              </a:rPr>
              <a:t>  TENANT-WHERE</a:t>
            </a:r>
            <a:r>
              <a:rPr lang="en-US" sz="1800" b="1" dirty="0" smtClean="0">
                <a:latin typeface="Courier New" pitchFamily="49" charset="0"/>
                <a:cs typeface="Courier New" pitchFamily="49" charset="0"/>
              </a:rPr>
              <a:t> TENANT-ID() &gt; 0 AND TENANT-NAME() &lt; “M”:</a:t>
            </a:r>
          </a:p>
          <a:p>
            <a:pPr>
              <a:buNone/>
            </a:pPr>
            <a:r>
              <a:rPr lang="en-US" sz="1800" b="1" dirty="0" smtClean="0">
                <a:latin typeface="Courier New" pitchFamily="49" charset="0"/>
                <a:cs typeface="Courier New" pitchFamily="49" charset="0"/>
              </a:rPr>
              <a:t>     </a:t>
            </a:r>
            <a:r>
              <a:rPr lang="en-US" sz="1800" b="1" dirty="0" smtClean="0">
                <a:solidFill>
                  <a:srgbClr val="0070C0"/>
                </a:solidFill>
                <a:latin typeface="Courier New" pitchFamily="49" charset="0"/>
                <a:cs typeface="Courier New" pitchFamily="49" charset="0"/>
              </a:rPr>
              <a:t>SET-EFFECTIVE-TENANT(BUFFER-TENANT-ID(</a:t>
            </a:r>
            <a:r>
              <a:rPr lang="en-US" sz="1800" b="1" dirty="0" err="1" smtClean="0">
                <a:solidFill>
                  <a:srgbClr val="0070C0"/>
                </a:solidFill>
                <a:latin typeface="Courier New" pitchFamily="49" charset="0"/>
                <a:cs typeface="Courier New" pitchFamily="49" charset="0"/>
              </a:rPr>
              <a:t>Cust</a:t>
            </a:r>
            <a:r>
              <a:rPr lang="en-US" sz="1800" b="1" dirty="0" smtClean="0">
                <a:solidFill>
                  <a:srgbClr val="0070C0"/>
                </a:solidFill>
                <a:latin typeface="Courier New" pitchFamily="49" charset="0"/>
                <a:cs typeface="Courier New" pitchFamily="49" charset="0"/>
              </a:rPr>
              <a:t>))</a:t>
            </a:r>
            <a:r>
              <a:rPr lang="en-US" sz="1800" b="1" dirty="0" smtClean="0">
                <a:latin typeface="Courier New" pitchFamily="49" charset="0"/>
                <a:cs typeface="Courier New" pitchFamily="49" charset="0"/>
              </a:rPr>
              <a:t>.</a:t>
            </a:r>
          </a:p>
          <a:p>
            <a:pPr>
              <a:buNone/>
            </a:pPr>
            <a:r>
              <a:rPr lang="en-US" sz="1800" b="1" dirty="0" smtClean="0">
                <a:latin typeface="Courier New" pitchFamily="49" charset="0"/>
                <a:cs typeface="Courier New" pitchFamily="49" charset="0"/>
              </a:rPr>
              <a:t>     DISPLAY </a:t>
            </a:r>
            <a:r>
              <a:rPr lang="en-US" sz="1800" b="1" dirty="0" smtClean="0">
                <a:solidFill>
                  <a:srgbClr val="0070C0"/>
                </a:solidFill>
                <a:latin typeface="Courier New" pitchFamily="49" charset="0"/>
                <a:cs typeface="Courier New" pitchFamily="49" charset="0"/>
              </a:rPr>
              <a:t>BUFFER-TENANT-ID(</a:t>
            </a:r>
            <a:r>
              <a:rPr lang="en-US" sz="1800" b="1" dirty="0" err="1" smtClean="0">
                <a:solidFill>
                  <a:srgbClr val="0070C0"/>
                </a:solidFill>
                <a:latin typeface="Courier New" pitchFamily="49" charset="0"/>
                <a:cs typeface="Courier New" pitchFamily="49" charset="0"/>
              </a:rPr>
              <a:t>Cust</a:t>
            </a:r>
            <a:r>
              <a:rPr lang="en-US" sz="1800" b="1" dirty="0" smtClean="0">
                <a:latin typeface="Courier New" pitchFamily="49" charset="0"/>
                <a:cs typeface="Courier New" pitchFamily="49" charset="0"/>
              </a:rPr>
              <a:t>) </a:t>
            </a:r>
            <a:r>
              <a:rPr lang="en-US" sz="1800" b="1" dirty="0" err="1" smtClean="0">
                <a:latin typeface="Courier New" pitchFamily="49" charset="0"/>
                <a:cs typeface="Courier New" pitchFamily="49" charset="0"/>
              </a:rPr>
              <a:t>CustNum</a:t>
            </a:r>
            <a:r>
              <a:rPr lang="en-US" sz="1800" b="1" dirty="0" smtClean="0">
                <a:latin typeface="Courier New" pitchFamily="49" charset="0"/>
                <a:cs typeface="Courier New" pitchFamily="49" charset="0"/>
              </a:rPr>
              <a:t> Name.</a:t>
            </a:r>
          </a:p>
          <a:p>
            <a:pPr>
              <a:buNone/>
            </a:pPr>
            <a:r>
              <a:rPr lang="en-US" sz="1800" b="1" dirty="0" smtClean="0">
                <a:latin typeface="Courier New" pitchFamily="49" charset="0"/>
                <a:cs typeface="Courier New" pitchFamily="49" charset="0"/>
              </a:rPr>
              <a:t>     RUN </a:t>
            </a:r>
            <a:r>
              <a:rPr lang="en-US" sz="1800" b="1" dirty="0" err="1" smtClean="0">
                <a:latin typeface="Courier New" pitchFamily="49" charset="0"/>
                <a:cs typeface="Courier New" pitchFamily="49" charset="0"/>
              </a:rPr>
              <a:t>myCustApplication.p</a:t>
            </a:r>
            <a:r>
              <a:rPr lang="en-US" sz="1800" b="1" dirty="0" smtClean="0">
                <a:latin typeface="Courier New" pitchFamily="49" charset="0"/>
                <a:cs typeface="Courier New" pitchFamily="49" charset="0"/>
              </a:rPr>
              <a:t>(</a:t>
            </a:r>
            <a:r>
              <a:rPr lang="en-US" sz="1800" b="1" dirty="0" err="1" smtClean="0">
                <a:latin typeface="Courier New" pitchFamily="49" charset="0"/>
                <a:cs typeface="Courier New" pitchFamily="49" charset="0"/>
              </a:rPr>
              <a:t>CustNum</a:t>
            </a:r>
            <a:r>
              <a:rPr lang="en-US" sz="1800" b="1" dirty="0" smtClean="0">
                <a:latin typeface="Courier New" pitchFamily="49" charset="0"/>
                <a:cs typeface="Courier New" pitchFamily="49" charset="0"/>
              </a:rPr>
              <a:t>).</a:t>
            </a:r>
          </a:p>
          <a:p>
            <a:pPr>
              <a:buNone/>
            </a:pPr>
            <a:r>
              <a:rPr lang="en-US" sz="1800" b="1" dirty="0" smtClean="0">
                <a:latin typeface="Courier New" pitchFamily="49" charset="0"/>
                <a:cs typeface="Courier New" pitchFamily="49" charset="0"/>
              </a:rPr>
              <a:t>END.</a:t>
            </a:r>
          </a:p>
          <a:p>
            <a:endParaRPr lang="en-US" dirty="0"/>
          </a:p>
        </p:txBody>
      </p:sp>
      <p:sp>
        <p:nvSpPr>
          <p:cNvPr id="19" name="Rectangle 18"/>
          <p:cNvSpPr/>
          <p:nvPr/>
        </p:nvSpPr>
        <p:spPr bwMode="auto">
          <a:xfrm>
            <a:off x="447040" y="1330960"/>
            <a:ext cx="7741920" cy="202184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1625" y="91346"/>
            <a:ext cx="7331075" cy="424732"/>
          </a:xfrm>
        </p:spPr>
        <p:txBody>
          <a:bodyPr/>
          <a:lstStyle/>
          <a:p>
            <a:r>
              <a:rPr lang="en-US" dirty="0" smtClean="0"/>
              <a:t>TENANT-WHERE with Sorting and Joins</a:t>
            </a:r>
            <a:endParaRPr lang="en-US" dirty="0"/>
          </a:p>
        </p:txBody>
      </p:sp>
      <p:sp>
        <p:nvSpPr>
          <p:cNvPr id="5" name="Content Placeholder 4"/>
          <p:cNvSpPr>
            <a:spLocks noGrp="1"/>
          </p:cNvSpPr>
          <p:nvPr>
            <p:ph idx="1"/>
          </p:nvPr>
        </p:nvSpPr>
        <p:spPr/>
        <p:txBody>
          <a:bodyPr/>
          <a:lstStyle/>
          <a:p>
            <a:r>
              <a:rPr lang="en-US" dirty="0" smtClean="0"/>
              <a:t>Default order is by _</a:t>
            </a:r>
            <a:r>
              <a:rPr lang="en-US" b="1" dirty="0" smtClean="0">
                <a:latin typeface="Courier New" pitchFamily="49" charset="0"/>
                <a:cs typeface="Courier New" pitchFamily="49" charset="0"/>
              </a:rPr>
              <a:t>tenant</a:t>
            </a:r>
            <a:r>
              <a:rPr lang="en-US" dirty="0" smtClean="0"/>
              <a:t>, </a:t>
            </a:r>
            <a:r>
              <a:rPr lang="en-US" dirty="0" err="1" smtClean="0"/>
              <a:t>overrideable</a:t>
            </a:r>
            <a:r>
              <a:rPr lang="en-US" dirty="0" smtClean="0"/>
              <a:t> by using a </a:t>
            </a:r>
            <a:r>
              <a:rPr lang="en-US" b="1" dirty="0" smtClean="0">
                <a:latin typeface="Courier New" pitchFamily="49" charset="0"/>
                <a:cs typeface="Courier New" pitchFamily="49" charset="0"/>
              </a:rPr>
              <a:t>BY</a:t>
            </a:r>
            <a:r>
              <a:rPr lang="en-US" dirty="0" smtClean="0"/>
              <a:t> phrase</a:t>
            </a:r>
          </a:p>
          <a:p>
            <a:endParaRPr lang="en-US" sz="1050" dirty="0" smtClean="0"/>
          </a:p>
          <a:p>
            <a:pPr lvl="1">
              <a:buNone/>
            </a:pPr>
            <a:r>
              <a:rPr lang="en-US" b="1" dirty="0" smtClean="0">
                <a:latin typeface="Courier New" pitchFamily="49" charset="0"/>
                <a:cs typeface="Courier New" pitchFamily="49" charset="0"/>
              </a:rPr>
              <a:t>FOR EACH Customer TENANT-WHERE TENANT-ID() &gt; 0 BY </a:t>
            </a:r>
            <a:r>
              <a:rPr lang="en-US" b="1" dirty="0" err="1" smtClean="0">
                <a:latin typeface="Courier New" pitchFamily="49" charset="0"/>
                <a:cs typeface="Courier New" pitchFamily="49" charset="0"/>
              </a:rPr>
              <a:t>Customer.Name</a:t>
            </a:r>
            <a:r>
              <a:rPr lang="en-US" b="1" dirty="0" smtClean="0">
                <a:latin typeface="Courier New" pitchFamily="49" charset="0"/>
                <a:cs typeface="Courier New" pitchFamily="49" charset="0"/>
              </a:rPr>
              <a:t>.</a:t>
            </a:r>
          </a:p>
          <a:p>
            <a:pPr>
              <a:buNone/>
            </a:pPr>
            <a:endParaRPr lang="en-US" dirty="0" smtClean="0"/>
          </a:p>
          <a:p>
            <a:r>
              <a:rPr lang="en-US" dirty="0" smtClean="0"/>
              <a:t>Only 1 level of join can have the </a:t>
            </a:r>
            <a:r>
              <a:rPr lang="en-US" b="1" dirty="0" smtClean="0">
                <a:latin typeface="Courier New" pitchFamily="49" charset="0"/>
                <a:cs typeface="Courier New" pitchFamily="49" charset="0"/>
              </a:rPr>
              <a:t>TENANT-WHERE</a:t>
            </a:r>
            <a:r>
              <a:rPr lang="en-US" dirty="0" smtClean="0"/>
              <a:t> phrase</a:t>
            </a:r>
          </a:p>
          <a:p>
            <a:r>
              <a:rPr lang="en-US" dirty="0" smtClean="0"/>
              <a:t>The ABL automatically propagates the current tenancy to lower levels of join, where appropriate</a:t>
            </a:r>
          </a:p>
          <a:p>
            <a:pPr lvl="1"/>
            <a:r>
              <a:rPr lang="en-US" dirty="0" smtClean="0"/>
              <a:t>So the join will contain records from the same tenant throughout the current tenant iteration</a:t>
            </a:r>
          </a:p>
          <a:p>
            <a:pPr lvl="1">
              <a:buNone/>
            </a:pPr>
            <a:endParaRPr lang="en-US" b="1" dirty="0" smtClean="0">
              <a:latin typeface="Courier New" pitchFamily="49" charset="0"/>
              <a:cs typeface="Courier New" pitchFamily="49" charset="0"/>
            </a:endParaRPr>
          </a:p>
          <a:p>
            <a:pPr lvl="1">
              <a:buNone/>
            </a:pPr>
            <a:r>
              <a:rPr lang="en-US" b="1" dirty="0" smtClean="0">
                <a:latin typeface="Courier New" pitchFamily="49" charset="0"/>
                <a:cs typeface="Courier New" pitchFamily="49" charset="0"/>
              </a:rPr>
              <a:t>FOR EACH Customer TENANT-WHERE TENANT-ID() &gt; 0, </a:t>
            </a:r>
          </a:p>
          <a:p>
            <a:pPr lvl="1">
              <a:buNone/>
            </a:pPr>
            <a:r>
              <a:rPr lang="en-US" b="1" dirty="0" smtClean="0">
                <a:latin typeface="Courier New" pitchFamily="49" charset="0"/>
                <a:cs typeface="Courier New" pitchFamily="49" charset="0"/>
              </a:rPr>
              <a:t>         EACH Order of Customer, </a:t>
            </a:r>
          </a:p>
          <a:p>
            <a:pPr lvl="1">
              <a:buNone/>
            </a:pPr>
            <a:r>
              <a:rPr lang="en-US" b="1" dirty="0" smtClean="0">
                <a:latin typeface="Courier New" pitchFamily="49" charset="0"/>
                <a:cs typeface="Courier New" pitchFamily="49" charset="0"/>
              </a:rPr>
              <a:t>              EACH Order-line of Order.</a:t>
            </a:r>
          </a:p>
          <a:p>
            <a:endParaRPr lang="en-US" dirty="0"/>
          </a:p>
        </p:txBody>
      </p:sp>
      <p:sp>
        <p:nvSpPr>
          <p:cNvPr id="8" name="Rectangle 7"/>
          <p:cNvSpPr/>
          <p:nvPr/>
        </p:nvSpPr>
        <p:spPr bwMode="auto">
          <a:xfrm>
            <a:off x="833120" y="1869440"/>
            <a:ext cx="6959600" cy="67056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9" name="Rectangle 8"/>
          <p:cNvSpPr/>
          <p:nvPr/>
        </p:nvSpPr>
        <p:spPr bwMode="auto">
          <a:xfrm>
            <a:off x="904240" y="4815840"/>
            <a:ext cx="6543040" cy="99568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ontent Placeholder 5"/>
          <p:cNvGraphicFramePr>
            <a:graphicFrameLocks/>
          </p:cNvGraphicFramePr>
          <p:nvPr/>
        </p:nvGraphicFramePr>
        <p:xfrm>
          <a:off x="4715752" y="996151"/>
          <a:ext cx="4428248" cy="5861849"/>
        </p:xfrm>
        <a:graphic>
          <a:graphicData uri="http://schemas.openxmlformats.org/drawingml/2006/table">
            <a:tbl>
              <a:tblPr firstRow="1" bandRow="1">
                <a:tableStyleId>{073A0DAA-6AF3-43AB-8588-CEC1D06C72B9}</a:tableStyleId>
              </a:tblPr>
              <a:tblGrid>
                <a:gridCol w="551818"/>
                <a:gridCol w="3876430"/>
              </a:tblGrid>
              <a:tr h="0">
                <a:tc gridSpan="2">
                  <a:txBody>
                    <a:bodyPr/>
                    <a:lstStyle/>
                    <a:p>
                      <a:pPr algn="ctr"/>
                      <a:r>
                        <a:rPr lang="en-US" sz="2000" b="0" i="1" dirty="0" smtClean="0">
                          <a:solidFill>
                            <a:schemeClr val="tx1"/>
                          </a:solidFill>
                        </a:rPr>
                        <a:t>Multi-Tenant and Shared Data</a:t>
                      </a:r>
                      <a:endParaRPr lang="en-US" sz="2000" b="0" i="1" dirty="0">
                        <a:solidFill>
                          <a:schemeClr val="tx1"/>
                        </a:solidFill>
                      </a:endParaRPr>
                    </a:p>
                  </a:txBody>
                  <a:tcPr>
                    <a:solidFill>
                      <a:srgbClr val="BED6E4"/>
                    </a:solidFill>
                  </a:tcPr>
                </a:tc>
                <a:tc hMerge="1">
                  <a:txBody>
                    <a:bodyPr/>
                    <a:lstStyle/>
                    <a:p>
                      <a:pPr algn="ctr"/>
                      <a:endParaRPr lang="en-US" b="0" i="1" dirty="0">
                        <a:solidFill>
                          <a:schemeClr val="tx1"/>
                        </a:solidFill>
                      </a:endParaRPr>
                    </a:p>
                  </a:txBody>
                  <a:tcPr>
                    <a:solidFill>
                      <a:schemeClr val="accent6"/>
                    </a:solidFill>
                  </a:tcPr>
                </a:tc>
              </a:tr>
              <a:tr h="167223">
                <a:tc>
                  <a:txBody>
                    <a:bodyPr/>
                    <a:lstStyle/>
                    <a:p>
                      <a:pPr algn="ctr"/>
                      <a:endParaRPr lang="en-US" sz="1050" dirty="0">
                        <a:solidFill>
                          <a:schemeClr val="tx1"/>
                        </a:solidFill>
                      </a:endParaRPr>
                    </a:p>
                  </a:txBody>
                  <a:tcPr>
                    <a:solidFill>
                      <a:schemeClr val="bg1"/>
                    </a:solidFill>
                  </a:tcPr>
                </a:tc>
                <a:tc>
                  <a:txBody>
                    <a:bodyPr/>
                    <a:lstStyle/>
                    <a:p>
                      <a:pPr algn="ctr"/>
                      <a:endParaRPr lang="en-US" sz="1050" dirty="0">
                        <a:solidFill>
                          <a:schemeClr val="tx1"/>
                        </a:solidFill>
                      </a:endParaRPr>
                    </a:p>
                  </a:txBody>
                  <a:tcPr>
                    <a:solidFill>
                      <a:schemeClr val="bg1"/>
                    </a:solidFill>
                  </a:tcPr>
                </a:tc>
              </a:tr>
              <a:tr h="1307566">
                <a:tc rowSpan="3">
                  <a:txBody>
                    <a:bodyPr/>
                    <a:lstStyle/>
                    <a:p>
                      <a:pPr algn="l"/>
                      <a:r>
                        <a:rPr lang="en-US" sz="2400" i="1" dirty="0" smtClean="0">
                          <a:solidFill>
                            <a:schemeClr val="tx1"/>
                          </a:solidFill>
                        </a:rPr>
                        <a:t>   </a:t>
                      </a:r>
                      <a:r>
                        <a:rPr lang="en-US" sz="2400" i="1" baseline="0" dirty="0" smtClean="0">
                          <a:solidFill>
                            <a:schemeClr val="tx1"/>
                          </a:solidFill>
                        </a:rPr>
                        <a:t> </a:t>
                      </a:r>
                      <a:r>
                        <a:rPr lang="en-US" sz="2400" i="1" dirty="0" smtClean="0">
                          <a:solidFill>
                            <a:schemeClr val="tx1"/>
                          </a:solidFill>
                        </a:rPr>
                        <a:t>Tenancy Layer</a:t>
                      </a:r>
                      <a:endParaRPr lang="en-US" sz="2400" i="1" dirty="0">
                        <a:solidFill>
                          <a:schemeClr val="tx1"/>
                        </a:solidFill>
                      </a:endParaRPr>
                    </a:p>
                  </a:txBody>
                  <a:tcPr vert="vert270">
                    <a:solidFill>
                      <a:srgbClr val="CCDFEA"/>
                    </a:solidFill>
                  </a:tcPr>
                </a:tc>
                <a:tc>
                  <a:txBody>
                    <a:bodyPr/>
                    <a:lstStyle/>
                    <a:p>
                      <a:pPr algn="l"/>
                      <a:r>
                        <a:rPr lang="en-US" dirty="0" smtClean="0"/>
                        <a:t>HomeDepot</a:t>
                      </a:r>
                    </a:p>
                  </a:txBody>
                  <a:tcPr>
                    <a:solidFill>
                      <a:srgbClr val="FFC000"/>
                    </a:solidFill>
                  </a:tcPr>
                </a:tc>
              </a:tr>
              <a:tr h="1435293">
                <a:tc vMerge="1">
                  <a:txBody>
                    <a:bodyPr/>
                    <a:lstStyle/>
                    <a:p>
                      <a:pPr algn="ctr"/>
                      <a:endParaRPr lang="en-US" dirty="0"/>
                    </a:p>
                  </a:txBody>
                  <a:tcPr>
                    <a:solidFill>
                      <a:srgbClr val="92D050"/>
                    </a:solidFill>
                  </a:tcPr>
                </a:tc>
                <a:tc>
                  <a:txBody>
                    <a:bodyPr/>
                    <a:lstStyle/>
                    <a:p>
                      <a:pPr algn="l"/>
                      <a:r>
                        <a:rPr lang="en-US" dirty="0" smtClean="0"/>
                        <a:t>Lowes</a:t>
                      </a:r>
                      <a:endParaRPr lang="en-US" dirty="0"/>
                    </a:p>
                  </a:txBody>
                  <a:tcPr>
                    <a:solidFill>
                      <a:srgbClr val="92D050"/>
                    </a:solidFill>
                  </a:tcPr>
                </a:tc>
              </a:tr>
              <a:tr h="1359997">
                <a:tc vMerge="1">
                  <a:txBody>
                    <a:bodyPr/>
                    <a:lstStyle/>
                    <a:p>
                      <a:pPr algn="ctr"/>
                      <a:endParaRPr lang="en-US" dirty="0"/>
                    </a:p>
                  </a:txBody>
                  <a:tcPr>
                    <a:solidFill>
                      <a:schemeClr val="bg1">
                        <a:lumMod val="85000"/>
                      </a:schemeClr>
                    </a:solidFill>
                  </a:tcPr>
                </a:tc>
                <a:tc>
                  <a:txBody>
                    <a:bodyPr/>
                    <a:lstStyle/>
                    <a:p>
                      <a:pPr algn="l"/>
                      <a:r>
                        <a:rPr lang="en-US" dirty="0" smtClean="0"/>
                        <a:t>Default</a:t>
                      </a:r>
                    </a:p>
                  </a:txBody>
                  <a:tcPr>
                    <a:solidFill>
                      <a:schemeClr val="accent4">
                        <a:lumMod val="20000"/>
                        <a:lumOff val="80000"/>
                      </a:schemeClr>
                    </a:solidFill>
                  </a:tcPr>
                </a:tc>
              </a:tr>
              <a:tr h="1111293">
                <a:tc gridSpan="2">
                  <a:txBody>
                    <a:bodyPr/>
                    <a:lstStyle/>
                    <a:p>
                      <a:pPr algn="l"/>
                      <a:endParaRPr lang="en-US" sz="1800" i="0" dirty="0" smtClean="0">
                        <a:solidFill>
                          <a:schemeClr val="tx1"/>
                        </a:solidFill>
                      </a:endParaRPr>
                    </a:p>
                    <a:p>
                      <a:pPr algn="l"/>
                      <a:r>
                        <a:rPr lang="en-US" sz="1800" i="0" dirty="0" smtClean="0">
                          <a:solidFill>
                            <a:schemeClr val="tx1"/>
                          </a:solidFill>
                        </a:rPr>
                        <a:t> Shared</a:t>
                      </a:r>
                      <a:endParaRPr lang="en-US" sz="2000" i="0" dirty="0">
                        <a:solidFill>
                          <a:schemeClr val="tx1"/>
                        </a:solidFill>
                      </a:endParaRPr>
                    </a:p>
                  </a:txBody>
                  <a:tcPr>
                    <a:solidFill>
                      <a:schemeClr val="accent2">
                        <a:lumMod val="20000"/>
                        <a:lumOff val="80000"/>
                      </a:schemeClr>
                    </a:solidFill>
                  </a:tcPr>
                </a:tc>
                <a:tc hMerge="1">
                  <a:txBody>
                    <a:bodyPr/>
                    <a:lstStyle/>
                    <a:p>
                      <a:pPr algn="ctr"/>
                      <a:endParaRPr lang="en-US" dirty="0"/>
                    </a:p>
                  </a:txBody>
                  <a:tcPr>
                    <a:solidFill>
                      <a:schemeClr val="bg1">
                        <a:lumMod val="85000"/>
                      </a:schemeClr>
                    </a:solidFill>
                  </a:tcPr>
                </a:tc>
              </a:tr>
            </a:tbl>
          </a:graphicData>
        </a:graphic>
      </p:graphicFrame>
      <p:sp>
        <p:nvSpPr>
          <p:cNvPr id="30" name="TextBox 29"/>
          <p:cNvSpPr txBox="1"/>
          <p:nvPr/>
        </p:nvSpPr>
        <p:spPr>
          <a:xfrm>
            <a:off x="6013938" y="5982676"/>
            <a:ext cx="579646"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_file </a:t>
            </a:r>
          </a:p>
        </p:txBody>
      </p:sp>
      <p:sp>
        <p:nvSpPr>
          <p:cNvPr id="31" name="TextBox 30"/>
          <p:cNvSpPr txBox="1"/>
          <p:nvPr/>
        </p:nvSpPr>
        <p:spPr>
          <a:xfrm>
            <a:off x="6705599" y="5970953"/>
            <a:ext cx="700852" cy="313932"/>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800" i="0" dirty="0" smtClean="0">
                <a:solidFill>
                  <a:srgbClr val="000000"/>
                </a:solidFill>
              </a:rPr>
              <a:t>_field </a:t>
            </a:r>
          </a:p>
        </p:txBody>
      </p:sp>
      <p:sp>
        <p:nvSpPr>
          <p:cNvPr id="32" name="TextBox 31"/>
          <p:cNvSpPr txBox="1"/>
          <p:nvPr/>
        </p:nvSpPr>
        <p:spPr>
          <a:xfrm>
            <a:off x="7630941" y="5970953"/>
            <a:ext cx="925894"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_tenant </a:t>
            </a:r>
          </a:p>
        </p:txBody>
      </p:sp>
      <p:sp>
        <p:nvSpPr>
          <p:cNvPr id="34" name="TextBox 33"/>
          <p:cNvSpPr txBox="1"/>
          <p:nvPr/>
        </p:nvSpPr>
        <p:spPr>
          <a:xfrm>
            <a:off x="7422270" y="6397673"/>
            <a:ext cx="630942"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State</a:t>
            </a:r>
          </a:p>
        </p:txBody>
      </p:sp>
      <p:sp>
        <p:nvSpPr>
          <p:cNvPr id="103" name="TextBox 102"/>
          <p:cNvSpPr txBox="1"/>
          <p:nvPr/>
        </p:nvSpPr>
        <p:spPr>
          <a:xfrm>
            <a:off x="8144412" y="6273225"/>
            <a:ext cx="579120" cy="584775"/>
          </a:xfrm>
          <a:prstGeom prst="rect">
            <a:avLst/>
          </a:prstGeom>
          <a:noFill/>
          <a:ln>
            <a:noFill/>
          </a:ln>
        </p:spPr>
        <p:txBody>
          <a:bodyPr wrap="square" rtlCol="0">
            <a:spAutoFit/>
          </a:bodyPr>
          <a:lstStyle/>
          <a:p>
            <a:pPr algn="l"/>
            <a:r>
              <a:rPr lang="en-US" sz="3200" i="0" dirty="0" smtClean="0">
                <a:solidFill>
                  <a:srgbClr val="000000"/>
                </a:solidFill>
              </a:rPr>
              <a:t>…</a:t>
            </a:r>
          </a:p>
        </p:txBody>
      </p:sp>
      <p:sp>
        <p:nvSpPr>
          <p:cNvPr id="104" name="TextBox 103"/>
          <p:cNvSpPr txBox="1"/>
          <p:nvPr/>
        </p:nvSpPr>
        <p:spPr>
          <a:xfrm>
            <a:off x="7902135" y="5052646"/>
            <a:ext cx="579120" cy="584775"/>
          </a:xfrm>
          <a:prstGeom prst="rect">
            <a:avLst/>
          </a:prstGeom>
          <a:noFill/>
          <a:ln>
            <a:noFill/>
          </a:ln>
        </p:spPr>
        <p:txBody>
          <a:bodyPr wrap="square" rtlCol="0">
            <a:spAutoFit/>
          </a:bodyPr>
          <a:lstStyle/>
          <a:p>
            <a:pPr algn="l"/>
            <a:r>
              <a:rPr lang="en-US" sz="3200" i="0" dirty="0" smtClean="0">
                <a:solidFill>
                  <a:srgbClr val="000000"/>
                </a:solidFill>
              </a:rPr>
              <a:t>…</a:t>
            </a:r>
          </a:p>
        </p:txBody>
      </p:sp>
      <p:sp>
        <p:nvSpPr>
          <p:cNvPr id="108" name="TextBox 107"/>
          <p:cNvSpPr txBox="1"/>
          <p:nvPr/>
        </p:nvSpPr>
        <p:spPr>
          <a:xfrm>
            <a:off x="6375008" y="3068322"/>
            <a:ext cx="1208023"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Customers</a:t>
            </a:r>
          </a:p>
        </p:txBody>
      </p:sp>
      <p:sp>
        <p:nvSpPr>
          <p:cNvPr id="109" name="TextBox 108"/>
          <p:cNvSpPr txBox="1"/>
          <p:nvPr/>
        </p:nvSpPr>
        <p:spPr>
          <a:xfrm>
            <a:off x="6693875" y="4865860"/>
            <a:ext cx="796873" cy="313932"/>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800" i="0" dirty="0" smtClean="0">
                <a:solidFill>
                  <a:srgbClr val="000000"/>
                </a:solidFill>
              </a:rPr>
              <a:t>Orders</a:t>
            </a:r>
          </a:p>
        </p:txBody>
      </p:sp>
      <p:sp>
        <p:nvSpPr>
          <p:cNvPr id="110" name="TextBox 109"/>
          <p:cNvSpPr txBox="1"/>
          <p:nvPr/>
        </p:nvSpPr>
        <p:spPr>
          <a:xfrm>
            <a:off x="7257366" y="3791244"/>
            <a:ext cx="656590"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Items</a:t>
            </a:r>
          </a:p>
        </p:txBody>
      </p:sp>
      <p:sp>
        <p:nvSpPr>
          <p:cNvPr id="111" name="TextBox 110"/>
          <p:cNvSpPr txBox="1"/>
          <p:nvPr/>
        </p:nvSpPr>
        <p:spPr>
          <a:xfrm>
            <a:off x="7928708" y="3605237"/>
            <a:ext cx="579120" cy="584775"/>
          </a:xfrm>
          <a:prstGeom prst="rect">
            <a:avLst/>
          </a:prstGeom>
          <a:noFill/>
          <a:ln>
            <a:noFill/>
          </a:ln>
        </p:spPr>
        <p:txBody>
          <a:bodyPr wrap="square" rtlCol="0">
            <a:spAutoFit/>
          </a:bodyPr>
          <a:lstStyle/>
          <a:p>
            <a:pPr algn="l"/>
            <a:r>
              <a:rPr lang="en-US" sz="3200" i="0" dirty="0" smtClean="0">
                <a:solidFill>
                  <a:srgbClr val="000000"/>
                </a:solidFill>
              </a:rPr>
              <a:t>…</a:t>
            </a:r>
          </a:p>
        </p:txBody>
      </p:sp>
      <p:sp>
        <p:nvSpPr>
          <p:cNvPr id="113" name="TextBox 112"/>
          <p:cNvSpPr txBox="1"/>
          <p:nvPr/>
        </p:nvSpPr>
        <p:spPr>
          <a:xfrm>
            <a:off x="6412524" y="1903046"/>
            <a:ext cx="1219200" cy="313932"/>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800" i="0" dirty="0" smtClean="0">
                <a:solidFill>
                  <a:srgbClr val="000000"/>
                </a:solidFill>
              </a:rPr>
              <a:t>Customers</a:t>
            </a:r>
          </a:p>
        </p:txBody>
      </p:sp>
      <p:sp>
        <p:nvSpPr>
          <p:cNvPr id="114" name="TextBox 113"/>
          <p:cNvSpPr txBox="1"/>
          <p:nvPr/>
        </p:nvSpPr>
        <p:spPr>
          <a:xfrm>
            <a:off x="6599311" y="2258647"/>
            <a:ext cx="797654"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Orders</a:t>
            </a:r>
          </a:p>
        </p:txBody>
      </p:sp>
      <p:sp>
        <p:nvSpPr>
          <p:cNvPr id="115" name="TextBox 114"/>
          <p:cNvSpPr txBox="1"/>
          <p:nvPr/>
        </p:nvSpPr>
        <p:spPr>
          <a:xfrm>
            <a:off x="7280813" y="2508739"/>
            <a:ext cx="656590"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Items</a:t>
            </a:r>
          </a:p>
        </p:txBody>
      </p:sp>
      <p:sp>
        <p:nvSpPr>
          <p:cNvPr id="116" name="TextBox 115"/>
          <p:cNvSpPr txBox="1"/>
          <p:nvPr/>
        </p:nvSpPr>
        <p:spPr>
          <a:xfrm>
            <a:off x="8010768" y="2311010"/>
            <a:ext cx="579120" cy="584775"/>
          </a:xfrm>
          <a:prstGeom prst="rect">
            <a:avLst/>
          </a:prstGeom>
          <a:noFill/>
          <a:ln>
            <a:noFill/>
          </a:ln>
        </p:spPr>
        <p:txBody>
          <a:bodyPr wrap="square" rtlCol="0">
            <a:spAutoFit/>
          </a:bodyPr>
          <a:lstStyle/>
          <a:p>
            <a:pPr algn="l"/>
            <a:r>
              <a:rPr lang="en-US" sz="3200" i="0" dirty="0" smtClean="0">
                <a:solidFill>
                  <a:srgbClr val="000000"/>
                </a:solidFill>
              </a:rPr>
              <a:t>…</a:t>
            </a:r>
          </a:p>
        </p:txBody>
      </p:sp>
      <p:sp>
        <p:nvSpPr>
          <p:cNvPr id="19" name="TextBox 18"/>
          <p:cNvSpPr txBox="1"/>
          <p:nvPr/>
        </p:nvSpPr>
        <p:spPr>
          <a:xfrm>
            <a:off x="6518030" y="4475090"/>
            <a:ext cx="1311185" cy="313932"/>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800" i="0" dirty="0" smtClean="0">
                <a:solidFill>
                  <a:srgbClr val="000000"/>
                </a:solidFill>
              </a:rPr>
              <a:t>Customers</a:t>
            </a:r>
          </a:p>
        </p:txBody>
      </p:sp>
      <p:sp>
        <p:nvSpPr>
          <p:cNvPr id="20" name="TextBox 19"/>
          <p:cNvSpPr txBox="1"/>
          <p:nvPr/>
        </p:nvSpPr>
        <p:spPr>
          <a:xfrm>
            <a:off x="6600090" y="3423921"/>
            <a:ext cx="796873" cy="313932"/>
          </a:xfrm>
          <a:prstGeom prst="rect">
            <a:avLst/>
          </a:prstGeom>
          <a:solidFill>
            <a:srgbClr val="CCDFEA"/>
          </a:solidFill>
          <a:ln w="6350">
            <a:solidFill>
              <a:schemeClr val="tx1"/>
            </a:solidFill>
          </a:ln>
        </p:spPr>
        <p:txBody>
          <a:bodyPr wrap="square" lIns="45720" tIns="18288" rIns="45720" bIns="18288" rtlCol="0">
            <a:spAutoFit/>
          </a:bodyPr>
          <a:lstStyle/>
          <a:p>
            <a:pPr algn="l"/>
            <a:r>
              <a:rPr lang="en-US" sz="1800" i="0" dirty="0" smtClean="0">
                <a:solidFill>
                  <a:srgbClr val="000000"/>
                </a:solidFill>
              </a:rPr>
              <a:t>Orders</a:t>
            </a:r>
          </a:p>
        </p:txBody>
      </p:sp>
      <p:sp>
        <p:nvSpPr>
          <p:cNvPr id="21" name="TextBox 20"/>
          <p:cNvSpPr txBox="1"/>
          <p:nvPr/>
        </p:nvSpPr>
        <p:spPr>
          <a:xfrm>
            <a:off x="7210473" y="5186290"/>
            <a:ext cx="656590" cy="313932"/>
          </a:xfrm>
          <a:prstGeom prst="rect">
            <a:avLst/>
          </a:prstGeom>
          <a:solidFill>
            <a:srgbClr val="CCDFEA"/>
          </a:solidFill>
          <a:ln w="6350">
            <a:solidFill>
              <a:schemeClr val="tx1"/>
            </a:solidFill>
          </a:ln>
        </p:spPr>
        <p:txBody>
          <a:bodyPr wrap="none" lIns="45720" tIns="18288" rIns="45720" bIns="18288" rtlCol="0">
            <a:spAutoFit/>
          </a:bodyPr>
          <a:lstStyle/>
          <a:p>
            <a:pPr algn="l"/>
            <a:r>
              <a:rPr lang="en-US" sz="1800" i="0" dirty="0" smtClean="0">
                <a:solidFill>
                  <a:srgbClr val="000000"/>
                </a:solidFill>
              </a:rPr>
              <a:t>Items</a:t>
            </a:r>
          </a:p>
        </p:txBody>
      </p:sp>
      <p:cxnSp>
        <p:nvCxnSpPr>
          <p:cNvPr id="23" name="Straight Arrow Connector 22"/>
          <p:cNvCxnSpPr/>
          <p:nvPr/>
        </p:nvCxnSpPr>
        <p:spPr bwMode="auto">
          <a:xfrm rot="16200000" flipV="1">
            <a:off x="5912339" y="3876431"/>
            <a:ext cx="1216855" cy="99256"/>
          </a:xfrm>
          <a:prstGeom prst="straightConnector1">
            <a:avLst/>
          </a:prstGeom>
          <a:ln>
            <a:solidFill>
              <a:schemeClr val="tx1">
                <a:alpha val="42000"/>
              </a:schemeClr>
            </a:solidFill>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25" name="Straight Arrow Connector 24"/>
          <p:cNvCxnSpPr/>
          <p:nvPr/>
        </p:nvCxnSpPr>
        <p:spPr bwMode="auto">
          <a:xfrm rot="16200000" flipV="1">
            <a:off x="6383219" y="3135926"/>
            <a:ext cx="2555628" cy="199289"/>
          </a:xfrm>
          <a:prstGeom prst="straightConnector1">
            <a:avLst/>
          </a:prstGeom>
          <a:ln>
            <a:solidFill>
              <a:schemeClr val="tx1">
                <a:alpha val="42000"/>
              </a:schemeClr>
            </a:solidFill>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27" name="Title 26"/>
          <p:cNvSpPr>
            <a:spLocks noGrp="1"/>
          </p:cNvSpPr>
          <p:nvPr>
            <p:ph type="title"/>
          </p:nvPr>
        </p:nvSpPr>
        <p:spPr/>
        <p:txBody>
          <a:bodyPr/>
          <a:lstStyle/>
          <a:p>
            <a:r>
              <a:rPr lang="en-US" dirty="0" smtClean="0"/>
              <a:t>Super-tenants and Migration</a:t>
            </a:r>
            <a:endParaRPr lang="en-US" dirty="0"/>
          </a:p>
        </p:txBody>
      </p:sp>
      <p:sp>
        <p:nvSpPr>
          <p:cNvPr id="28" name="Content Placeholder 27"/>
          <p:cNvSpPr>
            <a:spLocks noGrp="1"/>
          </p:cNvSpPr>
          <p:nvPr>
            <p:ph idx="1"/>
          </p:nvPr>
        </p:nvSpPr>
        <p:spPr>
          <a:xfrm>
            <a:off x="6985" y="1314768"/>
            <a:ext cx="4839335" cy="5021750"/>
          </a:xfrm>
        </p:spPr>
        <p:txBody>
          <a:bodyPr/>
          <a:lstStyle/>
          <a:p>
            <a:r>
              <a:rPr lang="en-US" dirty="0" smtClean="0"/>
              <a:t>Scenario: </a:t>
            </a:r>
          </a:p>
          <a:p>
            <a:pPr lvl="1"/>
            <a:r>
              <a:rPr lang="en-US" dirty="0" smtClean="0"/>
              <a:t>Log in as a Super-tenant user, with default effective-tenancy.</a:t>
            </a:r>
          </a:p>
          <a:p>
            <a:r>
              <a:rPr lang="en-US" dirty="0" smtClean="0"/>
              <a:t>To move Customers from the default data segment into the correct tenant:</a:t>
            </a:r>
          </a:p>
          <a:p>
            <a:pPr>
              <a:buNone/>
            </a:pPr>
            <a:endParaRPr lang="en-US" sz="900" dirty="0" smtClean="0"/>
          </a:p>
          <a:p>
            <a:pPr>
              <a:buNone/>
            </a:pPr>
            <a:r>
              <a:rPr lang="en-US" sz="1600" b="1" dirty="0" smtClean="0">
                <a:latin typeface="Courier New" pitchFamily="49" charset="0"/>
                <a:cs typeface="Courier New" pitchFamily="49" charset="0"/>
              </a:rPr>
              <a:t>DEFINE BUFFER </a:t>
            </a:r>
            <a:r>
              <a:rPr lang="en-US" sz="1600" b="1" dirty="0" err="1" smtClean="0">
                <a:latin typeface="Courier New" pitchFamily="49" charset="0"/>
                <a:cs typeface="Courier New" pitchFamily="49" charset="0"/>
              </a:rPr>
              <a:t>bCust</a:t>
            </a:r>
            <a:r>
              <a:rPr lang="en-US" sz="1600" b="1" dirty="0" smtClean="0">
                <a:latin typeface="Courier New" pitchFamily="49" charset="0"/>
                <a:cs typeface="Courier New" pitchFamily="49" charset="0"/>
              </a:rPr>
              <a:t> FOR </a:t>
            </a:r>
            <a:r>
              <a:rPr lang="en-US" sz="1600" b="1" dirty="0" err="1" smtClean="0">
                <a:latin typeface="Courier New" pitchFamily="49" charset="0"/>
                <a:cs typeface="Courier New" pitchFamily="49" charset="0"/>
              </a:rPr>
              <a:t>Cust</a:t>
            </a:r>
            <a:r>
              <a:rPr lang="en-US" sz="1600" b="1" dirty="0" smtClean="0">
                <a:latin typeface="Courier New" pitchFamily="49" charset="0"/>
                <a:cs typeface="Courier New" pitchFamily="49" charset="0"/>
              </a:rPr>
              <a:t>.</a:t>
            </a:r>
          </a:p>
          <a:p>
            <a:pPr>
              <a:buNone/>
            </a:pPr>
            <a:r>
              <a:rPr lang="en-US" sz="1600" b="1" dirty="0" smtClean="0">
                <a:latin typeface="Courier New" pitchFamily="49" charset="0"/>
                <a:cs typeface="Courier New" pitchFamily="49" charset="0"/>
              </a:rPr>
              <a:t>FOR EACH </a:t>
            </a:r>
            <a:r>
              <a:rPr lang="en-US" sz="1600" b="1" dirty="0" err="1" smtClean="0">
                <a:latin typeface="Courier New" pitchFamily="49" charset="0"/>
                <a:cs typeface="Courier New" pitchFamily="49" charset="0"/>
              </a:rPr>
              <a:t>Cust</a:t>
            </a:r>
            <a:r>
              <a:rPr lang="en-US" sz="1600" b="1" dirty="0" smtClean="0">
                <a:latin typeface="Courier New" pitchFamily="49" charset="0"/>
                <a:cs typeface="Courier New" pitchFamily="49" charset="0"/>
              </a:rPr>
              <a:t>:</a:t>
            </a:r>
          </a:p>
          <a:p>
            <a:pPr>
              <a:buNone/>
            </a:pPr>
            <a:r>
              <a:rPr lang="en-US" sz="1600" b="1" dirty="0" smtClean="0">
                <a:latin typeface="Courier New" pitchFamily="49" charset="0"/>
                <a:cs typeface="Courier New" pitchFamily="49" charset="0"/>
              </a:rPr>
              <a:t>  SET-EFFECTIVE-TENANT(</a:t>
            </a:r>
            <a:r>
              <a:rPr lang="en-US" sz="1600" b="1" dirty="0" err="1" smtClean="0">
                <a:latin typeface="Courier New" pitchFamily="49" charset="0"/>
                <a:cs typeface="Courier New" pitchFamily="49" charset="0"/>
              </a:rPr>
              <a:t>Cust.Ten</a:t>
            </a:r>
            <a:r>
              <a:rPr lang="en-US" sz="1600" b="1" dirty="0" smtClean="0">
                <a:latin typeface="Courier New" pitchFamily="49" charset="0"/>
                <a:cs typeface="Courier New" pitchFamily="49" charset="0"/>
              </a:rPr>
              <a:t>-name).        </a:t>
            </a:r>
          </a:p>
          <a:p>
            <a:pPr>
              <a:buNone/>
            </a:pPr>
            <a:r>
              <a:rPr lang="en-US" sz="1600" b="1" dirty="0" smtClean="0">
                <a:latin typeface="Courier New" pitchFamily="49" charset="0"/>
                <a:cs typeface="Courier New" pitchFamily="49" charset="0"/>
              </a:rPr>
              <a:t>  CREATE </a:t>
            </a:r>
            <a:r>
              <a:rPr lang="en-US" sz="1600" b="1" dirty="0" err="1" smtClean="0">
                <a:latin typeface="Courier New" pitchFamily="49" charset="0"/>
                <a:cs typeface="Courier New" pitchFamily="49" charset="0"/>
              </a:rPr>
              <a:t>bCust</a:t>
            </a:r>
            <a:r>
              <a:rPr lang="en-US" sz="1600" b="1" dirty="0" smtClean="0">
                <a:latin typeface="Courier New" pitchFamily="49" charset="0"/>
                <a:cs typeface="Courier New" pitchFamily="49" charset="0"/>
              </a:rPr>
              <a:t>.</a:t>
            </a:r>
          </a:p>
          <a:p>
            <a:pPr>
              <a:buNone/>
            </a:pPr>
            <a:r>
              <a:rPr lang="en-US" sz="1600" b="1" dirty="0" smtClean="0">
                <a:latin typeface="Courier New" pitchFamily="49" charset="0"/>
                <a:cs typeface="Courier New" pitchFamily="49" charset="0"/>
              </a:rPr>
              <a:t>  BUFFER-COPY </a:t>
            </a:r>
            <a:r>
              <a:rPr lang="en-US" sz="1600" b="1" dirty="0" err="1" smtClean="0">
                <a:latin typeface="Courier New" pitchFamily="49" charset="0"/>
                <a:cs typeface="Courier New" pitchFamily="49" charset="0"/>
              </a:rPr>
              <a:t>Cust</a:t>
            </a:r>
            <a:r>
              <a:rPr lang="en-US" sz="1600" b="1" dirty="0" smtClean="0">
                <a:latin typeface="Courier New" pitchFamily="49" charset="0"/>
                <a:cs typeface="Courier New" pitchFamily="49" charset="0"/>
              </a:rPr>
              <a:t> TO </a:t>
            </a:r>
            <a:r>
              <a:rPr lang="en-US" sz="1600" b="1" dirty="0" err="1" smtClean="0">
                <a:latin typeface="Courier New" pitchFamily="49" charset="0"/>
                <a:cs typeface="Courier New" pitchFamily="49" charset="0"/>
              </a:rPr>
              <a:t>bCust</a:t>
            </a:r>
            <a:r>
              <a:rPr lang="en-US" sz="1600" b="1" dirty="0" smtClean="0">
                <a:latin typeface="Courier New" pitchFamily="49" charset="0"/>
                <a:cs typeface="Courier New" pitchFamily="49" charset="0"/>
              </a:rPr>
              <a:t>.</a:t>
            </a:r>
          </a:p>
          <a:p>
            <a:pPr>
              <a:buNone/>
            </a:pPr>
            <a:r>
              <a:rPr lang="en-US" sz="1600" b="1" dirty="0" smtClean="0">
                <a:latin typeface="Courier New" pitchFamily="49" charset="0"/>
                <a:cs typeface="Courier New" pitchFamily="49" charset="0"/>
              </a:rPr>
              <a:t>  DELETE </a:t>
            </a:r>
            <a:r>
              <a:rPr lang="en-US" sz="1600" b="1" dirty="0" err="1" smtClean="0">
                <a:latin typeface="Courier New" pitchFamily="49" charset="0"/>
                <a:cs typeface="Courier New" pitchFamily="49" charset="0"/>
              </a:rPr>
              <a:t>Cust</a:t>
            </a:r>
            <a:r>
              <a:rPr lang="en-US" sz="1600" b="1" dirty="0" smtClean="0">
                <a:latin typeface="Courier New" pitchFamily="49" charset="0"/>
                <a:cs typeface="Courier New" pitchFamily="49" charset="0"/>
              </a:rPr>
              <a:t>.</a:t>
            </a:r>
          </a:p>
          <a:p>
            <a:pPr>
              <a:buNone/>
            </a:pPr>
            <a:r>
              <a:rPr lang="en-US" sz="1600" b="1" dirty="0" smtClean="0">
                <a:latin typeface="Courier New" pitchFamily="49" charset="0"/>
                <a:cs typeface="Courier New" pitchFamily="49" charset="0"/>
              </a:rPr>
              <a:t>END.</a:t>
            </a:r>
            <a:endParaRPr lang="en-US" sz="1800" b="1" dirty="0" smtClean="0">
              <a:latin typeface="Courier New" pitchFamily="49" charset="0"/>
              <a:cs typeface="Courier New" pitchFamily="49" charset="0"/>
            </a:endParaRPr>
          </a:p>
          <a:p>
            <a:endParaRPr lang="en-US" dirty="0"/>
          </a:p>
        </p:txBody>
      </p:sp>
      <p:sp>
        <p:nvSpPr>
          <p:cNvPr id="29" name="Rectangle 28"/>
          <p:cNvSpPr/>
          <p:nvPr/>
        </p:nvSpPr>
        <p:spPr bwMode="auto">
          <a:xfrm>
            <a:off x="10160" y="3108960"/>
            <a:ext cx="4683760" cy="204216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par>
                                <p:cTn id="8" presetID="22" presetClass="entr" presetSubtype="4"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a:spLocks noChangeArrowheads="1"/>
          </p:cNvSpPr>
          <p:nvPr/>
        </p:nvSpPr>
        <p:spPr bwMode="auto">
          <a:xfrm>
            <a:off x="4380015" y="2403363"/>
            <a:ext cx="1862051" cy="2000549"/>
          </a:xfrm>
          <a:prstGeom prst="rect">
            <a:avLst/>
          </a:prstGeom>
          <a:noFill/>
          <a:ln w="9525">
            <a:noFill/>
            <a:miter lim="800000"/>
            <a:headEnd/>
            <a:tailEnd/>
          </a:ln>
        </p:spPr>
        <p:txBody>
          <a:bodyPr wrap="square">
            <a:spAutoFit/>
          </a:bodyPr>
          <a:lstStyle/>
          <a:p>
            <a:r>
              <a:rPr lang="en-US" sz="2000" dirty="0" smtClean="0">
                <a:solidFill>
                  <a:srgbClr val="7030A0"/>
                </a:solidFill>
              </a:rPr>
              <a:t> </a:t>
            </a:r>
            <a:r>
              <a:rPr lang="en-US" sz="2000" dirty="0" err="1" smtClean="0">
                <a:solidFill>
                  <a:srgbClr val="7030A0"/>
                </a:solidFill>
              </a:rPr>
              <a:t>LowesBOS</a:t>
            </a:r>
            <a:endParaRPr lang="en-US" sz="2000" dirty="0" smtClean="0">
              <a:solidFill>
                <a:srgbClr val="7030A0"/>
              </a:solidFill>
            </a:endParaRPr>
          </a:p>
          <a:p>
            <a:r>
              <a:rPr lang="en-US" sz="2000" dirty="0" smtClean="0">
                <a:solidFill>
                  <a:srgbClr val="7030A0"/>
                </a:solidFill>
              </a:rPr>
              <a:t>  And</a:t>
            </a:r>
          </a:p>
          <a:p>
            <a:r>
              <a:rPr lang="en-US" sz="2000" dirty="0" smtClean="0">
                <a:solidFill>
                  <a:srgbClr val="7030A0"/>
                </a:solidFill>
              </a:rPr>
              <a:t>  </a:t>
            </a:r>
            <a:r>
              <a:rPr lang="en-US" sz="2000" dirty="0" err="1" smtClean="0">
                <a:solidFill>
                  <a:srgbClr val="7030A0"/>
                </a:solidFill>
              </a:rPr>
              <a:t>LowesNY</a:t>
            </a:r>
            <a:r>
              <a:rPr lang="en-US" sz="2000" dirty="0" smtClean="0">
                <a:solidFill>
                  <a:srgbClr val="7030A0"/>
                </a:solidFill>
              </a:rPr>
              <a:t>, as    GROUP</a:t>
            </a:r>
          </a:p>
          <a:p>
            <a:r>
              <a:rPr lang="en-US" sz="2000" dirty="0" smtClean="0">
                <a:solidFill>
                  <a:srgbClr val="7030A0"/>
                </a:solidFill>
              </a:rPr>
              <a:t>  </a:t>
            </a:r>
            <a:r>
              <a:rPr lang="en-US" sz="2000" dirty="0" err="1" smtClean="0">
                <a:solidFill>
                  <a:srgbClr val="7030A0"/>
                </a:solidFill>
              </a:rPr>
              <a:t>LowesItm</a:t>
            </a:r>
            <a:endParaRPr lang="en-US" sz="2000" dirty="0" smtClean="0">
              <a:solidFill>
                <a:srgbClr val="7030A0"/>
              </a:solidFill>
            </a:endParaRPr>
          </a:p>
          <a:p>
            <a:r>
              <a:rPr lang="en-US" dirty="0" smtClean="0">
                <a:solidFill>
                  <a:srgbClr val="7030A0"/>
                </a:solidFill>
              </a:rPr>
              <a:t> </a:t>
            </a:r>
            <a:endParaRPr lang="en-US" dirty="0">
              <a:solidFill>
                <a:srgbClr val="7030A0"/>
              </a:solidFill>
            </a:endParaRPr>
          </a:p>
        </p:txBody>
      </p:sp>
      <p:grpSp>
        <p:nvGrpSpPr>
          <p:cNvPr id="2" name="Group 31"/>
          <p:cNvGrpSpPr/>
          <p:nvPr/>
        </p:nvGrpSpPr>
        <p:grpSpPr>
          <a:xfrm>
            <a:off x="4498769" y="966815"/>
            <a:ext cx="4631375" cy="1200329"/>
            <a:chOff x="5572152" y="4225933"/>
            <a:chExt cx="3421036" cy="1200329"/>
          </a:xfrm>
        </p:grpSpPr>
        <p:sp>
          <p:nvSpPr>
            <p:cNvPr id="8" name="Text Box 212"/>
            <p:cNvSpPr txBox="1">
              <a:spLocks noChangeArrowheads="1"/>
            </p:cNvSpPr>
            <p:nvPr/>
          </p:nvSpPr>
          <p:spPr bwMode="auto">
            <a:xfrm>
              <a:off x="6914251" y="4225933"/>
              <a:ext cx="2078937" cy="1200329"/>
            </a:xfrm>
            <a:prstGeom prst="rect">
              <a:avLst/>
            </a:prstGeom>
            <a:solidFill>
              <a:srgbClr val="FFC000"/>
            </a:solidFill>
            <a:ln w="12700" algn="ctr">
              <a:noFill/>
              <a:miter lim="800000"/>
              <a:headEnd/>
              <a:tailEnd/>
            </a:ln>
          </p:spPr>
          <p:txBody>
            <a:bodyPr wrap="square" lIns="0">
              <a:spAutoFit/>
            </a:bodyPr>
            <a:lstStyle/>
            <a:p>
              <a:pPr>
                <a:tabLst>
                  <a:tab pos="50800" algn="l"/>
                </a:tabLst>
              </a:pPr>
              <a:r>
                <a:rPr lang="en-US" dirty="0">
                  <a:solidFill>
                    <a:srgbClr val="000000"/>
                  </a:solidFill>
                </a:rPr>
                <a:t>	 </a:t>
              </a:r>
              <a:r>
                <a:rPr lang="en-US" sz="2000" dirty="0" smtClean="0">
                  <a:solidFill>
                    <a:srgbClr val="000000"/>
                  </a:solidFill>
                </a:rPr>
                <a:t>2</a:t>
              </a:r>
              <a:r>
                <a:rPr lang="en-US" dirty="0" smtClean="0">
                  <a:solidFill>
                    <a:srgbClr val="000000"/>
                  </a:solidFill>
                </a:rPr>
                <a:t> </a:t>
              </a:r>
              <a:r>
                <a:rPr lang="en-US" sz="2000" dirty="0" smtClean="0">
                  <a:solidFill>
                    <a:srgbClr val="000000"/>
                  </a:solidFill>
                </a:rPr>
                <a:t>Lawn Mower</a:t>
              </a:r>
              <a:endParaRPr lang="en-US" sz="2000" dirty="0">
                <a:solidFill>
                  <a:srgbClr val="000000"/>
                </a:solidFill>
              </a:endParaRPr>
            </a:p>
            <a:p>
              <a:pPr>
                <a:tabLst>
                  <a:tab pos="50800" algn="l"/>
                </a:tabLst>
              </a:pPr>
              <a:r>
                <a:rPr lang="en-US" dirty="0">
                  <a:solidFill>
                    <a:srgbClr val="000000"/>
                  </a:solidFill>
                </a:rPr>
                <a:t>	 </a:t>
              </a:r>
              <a:r>
                <a:rPr lang="en-US" sz="2000" dirty="0" smtClean="0">
                  <a:solidFill>
                    <a:srgbClr val="000000"/>
                  </a:solidFill>
                </a:rPr>
                <a:t>5</a:t>
              </a:r>
              <a:r>
                <a:rPr lang="en-US" dirty="0" smtClean="0">
                  <a:solidFill>
                    <a:srgbClr val="000000"/>
                  </a:solidFill>
                </a:rPr>
                <a:t> </a:t>
              </a:r>
              <a:r>
                <a:rPr lang="en-US" sz="2000" dirty="0" smtClean="0">
                  <a:solidFill>
                    <a:srgbClr val="000000"/>
                  </a:solidFill>
                </a:rPr>
                <a:t>Screw Driver</a:t>
              </a:r>
              <a:endParaRPr lang="en-US" dirty="0">
                <a:solidFill>
                  <a:srgbClr val="000000"/>
                </a:solidFill>
              </a:endParaRPr>
            </a:p>
            <a:p>
              <a:pPr>
                <a:tabLst>
                  <a:tab pos="50800" algn="l"/>
                </a:tabLst>
              </a:pPr>
              <a:r>
                <a:rPr lang="en-US" dirty="0">
                  <a:solidFill>
                    <a:srgbClr val="000000"/>
                  </a:solidFill>
                </a:rPr>
                <a:t>	 </a:t>
              </a:r>
              <a:r>
                <a:rPr lang="en-US" sz="2000" dirty="0" smtClean="0">
                  <a:solidFill>
                    <a:srgbClr val="000000"/>
                  </a:solidFill>
                </a:rPr>
                <a:t>6</a:t>
              </a:r>
              <a:r>
                <a:rPr lang="en-US" dirty="0" smtClean="0">
                  <a:solidFill>
                    <a:srgbClr val="000000"/>
                  </a:solidFill>
                </a:rPr>
                <a:t> </a:t>
              </a:r>
              <a:r>
                <a:rPr lang="en-US" sz="2000" dirty="0" smtClean="0">
                  <a:solidFill>
                    <a:srgbClr val="000000"/>
                  </a:solidFill>
                </a:rPr>
                <a:t>Table</a:t>
              </a:r>
              <a:endParaRPr lang="en-US" sz="2000" dirty="0">
                <a:solidFill>
                  <a:srgbClr val="000000"/>
                </a:solidFill>
              </a:endParaRPr>
            </a:p>
          </p:txBody>
        </p:sp>
        <p:sp>
          <p:nvSpPr>
            <p:cNvPr id="9" name="TextBox 20"/>
            <p:cNvSpPr txBox="1">
              <a:spLocks noChangeArrowheads="1"/>
            </p:cNvSpPr>
            <p:nvPr/>
          </p:nvSpPr>
          <p:spPr bwMode="auto">
            <a:xfrm>
              <a:off x="5572152" y="4316443"/>
              <a:ext cx="1166661" cy="400110"/>
            </a:xfrm>
            <a:prstGeom prst="rect">
              <a:avLst/>
            </a:prstGeom>
            <a:noFill/>
            <a:ln w="9525">
              <a:noFill/>
              <a:miter lim="800000"/>
              <a:headEnd/>
              <a:tailEnd/>
            </a:ln>
          </p:spPr>
          <p:txBody>
            <a:bodyPr wrap="square">
              <a:spAutoFit/>
            </a:bodyPr>
            <a:lstStyle/>
            <a:p>
              <a:r>
                <a:rPr lang="en-US" sz="2000" dirty="0" smtClean="0">
                  <a:solidFill>
                    <a:srgbClr val="7030A0"/>
                  </a:solidFill>
                </a:rPr>
                <a:t>HomeDepot</a:t>
              </a:r>
              <a:endParaRPr lang="en-US" sz="2000" dirty="0">
                <a:solidFill>
                  <a:srgbClr val="7030A0"/>
                </a:solidFill>
              </a:endParaRPr>
            </a:p>
          </p:txBody>
        </p:sp>
      </p:grpSp>
      <p:sp>
        <p:nvSpPr>
          <p:cNvPr id="11" name="TextBox 20"/>
          <p:cNvSpPr txBox="1">
            <a:spLocks noChangeArrowheads="1"/>
          </p:cNvSpPr>
          <p:nvPr/>
        </p:nvSpPr>
        <p:spPr bwMode="auto">
          <a:xfrm>
            <a:off x="4544291" y="4545673"/>
            <a:ext cx="1862051" cy="2000550"/>
          </a:xfrm>
          <a:prstGeom prst="rect">
            <a:avLst/>
          </a:prstGeom>
          <a:noFill/>
          <a:ln w="9525">
            <a:noFill/>
            <a:miter lim="800000"/>
            <a:headEnd/>
            <a:tailEnd/>
          </a:ln>
        </p:spPr>
        <p:txBody>
          <a:bodyPr wrap="square">
            <a:spAutoFit/>
          </a:bodyPr>
          <a:lstStyle/>
          <a:p>
            <a:r>
              <a:rPr lang="en-US" sz="2000" dirty="0" err="1" smtClean="0">
                <a:solidFill>
                  <a:srgbClr val="7030A0"/>
                </a:solidFill>
              </a:rPr>
              <a:t>LowesBOS</a:t>
            </a:r>
            <a:endParaRPr lang="en-US" sz="2000" dirty="0" smtClean="0">
              <a:solidFill>
                <a:srgbClr val="7030A0"/>
              </a:solidFill>
            </a:endParaRPr>
          </a:p>
          <a:p>
            <a:r>
              <a:rPr lang="en-US" sz="2000" dirty="0" smtClean="0">
                <a:solidFill>
                  <a:srgbClr val="7030A0"/>
                </a:solidFill>
              </a:rPr>
              <a:t>And</a:t>
            </a:r>
          </a:p>
          <a:p>
            <a:r>
              <a:rPr lang="en-US" sz="2000" dirty="0" err="1" smtClean="0">
                <a:solidFill>
                  <a:srgbClr val="7030A0"/>
                </a:solidFill>
              </a:rPr>
              <a:t>LowesNY</a:t>
            </a:r>
            <a:r>
              <a:rPr lang="en-US" sz="2000" dirty="0" smtClean="0">
                <a:solidFill>
                  <a:srgbClr val="7030A0"/>
                </a:solidFill>
              </a:rPr>
              <a:t>, as GROUP</a:t>
            </a:r>
          </a:p>
          <a:p>
            <a:r>
              <a:rPr lang="en-US" sz="2000" dirty="0" smtClean="0">
                <a:solidFill>
                  <a:srgbClr val="7030A0"/>
                </a:solidFill>
              </a:rPr>
              <a:t> </a:t>
            </a:r>
            <a:r>
              <a:rPr lang="en-US" sz="2000" dirty="0" err="1" smtClean="0">
                <a:solidFill>
                  <a:srgbClr val="7030A0"/>
                </a:solidFill>
              </a:rPr>
              <a:t>LowesItm</a:t>
            </a:r>
            <a:endParaRPr lang="en-US" sz="2000" dirty="0" smtClean="0">
              <a:solidFill>
                <a:srgbClr val="7030A0"/>
              </a:solidFill>
            </a:endParaRPr>
          </a:p>
          <a:p>
            <a:r>
              <a:rPr lang="en-US" dirty="0" smtClean="0">
                <a:solidFill>
                  <a:srgbClr val="7030A0"/>
                </a:solidFill>
              </a:rPr>
              <a:t> </a:t>
            </a:r>
            <a:endParaRPr lang="en-US" dirty="0">
              <a:solidFill>
                <a:srgbClr val="7030A0"/>
              </a:solidFill>
            </a:endParaRPr>
          </a:p>
        </p:txBody>
      </p:sp>
      <p:sp>
        <p:nvSpPr>
          <p:cNvPr id="14" name="Text Box 212"/>
          <p:cNvSpPr txBox="1">
            <a:spLocks noChangeArrowheads="1"/>
          </p:cNvSpPr>
          <p:nvPr/>
        </p:nvSpPr>
        <p:spPr bwMode="auto">
          <a:xfrm>
            <a:off x="6305325" y="2215711"/>
            <a:ext cx="2810471" cy="2062103"/>
          </a:xfrm>
          <a:prstGeom prst="rect">
            <a:avLst/>
          </a:prstGeom>
          <a:solidFill>
            <a:srgbClr val="C1F1E4"/>
          </a:solidFill>
          <a:ln w="12700" algn="ctr">
            <a:noFill/>
            <a:miter lim="800000"/>
            <a:headEnd/>
            <a:tailEnd/>
          </a:ln>
        </p:spPr>
        <p:txBody>
          <a:bodyPr wrap="square" lIns="0">
            <a:spAutoFit/>
          </a:bodyPr>
          <a:lstStyle/>
          <a:p>
            <a:pPr>
              <a:tabLst>
                <a:tab pos="50800" algn="l"/>
              </a:tabLst>
            </a:pPr>
            <a:r>
              <a:rPr lang="en-US" dirty="0">
                <a:solidFill>
                  <a:srgbClr val="000000"/>
                </a:solidFill>
              </a:rPr>
              <a:t>	 </a:t>
            </a:r>
            <a:r>
              <a:rPr lang="en-US" sz="2000" dirty="0" smtClean="0">
                <a:solidFill>
                  <a:srgbClr val="000000"/>
                </a:solidFill>
              </a:rPr>
              <a:t>1 Shovel                </a:t>
            </a:r>
            <a:r>
              <a:rPr lang="en-US" sz="2000" dirty="0" err="1" smtClean="0">
                <a:solidFill>
                  <a:srgbClr val="000000"/>
                </a:solidFill>
              </a:rPr>
              <a:t>bos</a:t>
            </a:r>
            <a:endParaRPr lang="en-US" sz="2000" dirty="0">
              <a:solidFill>
                <a:srgbClr val="000000"/>
              </a:solidFill>
            </a:endParaRPr>
          </a:p>
          <a:p>
            <a:pPr>
              <a:tabLst>
                <a:tab pos="50800" algn="l"/>
              </a:tabLst>
            </a:pPr>
            <a:r>
              <a:rPr lang="en-US" dirty="0">
                <a:solidFill>
                  <a:srgbClr val="000000"/>
                </a:solidFill>
              </a:rPr>
              <a:t>	 </a:t>
            </a:r>
            <a:r>
              <a:rPr lang="en-US" sz="2000" dirty="0" smtClean="0">
                <a:solidFill>
                  <a:srgbClr val="000000"/>
                </a:solidFill>
              </a:rPr>
              <a:t>3</a:t>
            </a:r>
            <a:r>
              <a:rPr lang="en-US" dirty="0" smtClean="0">
                <a:solidFill>
                  <a:srgbClr val="000000"/>
                </a:solidFill>
              </a:rPr>
              <a:t> </a:t>
            </a:r>
            <a:r>
              <a:rPr lang="en-US" sz="2000" dirty="0" smtClean="0">
                <a:solidFill>
                  <a:srgbClr val="000000"/>
                </a:solidFill>
              </a:rPr>
              <a:t>Extension cable </a:t>
            </a:r>
            <a:r>
              <a:rPr lang="en-US" sz="2000" dirty="0" err="1" smtClean="0">
                <a:solidFill>
                  <a:srgbClr val="000000"/>
                </a:solidFill>
              </a:rPr>
              <a:t>bos</a:t>
            </a:r>
            <a:endParaRPr lang="en-US" sz="2000" dirty="0">
              <a:solidFill>
                <a:srgbClr val="000000"/>
              </a:solidFill>
            </a:endParaRPr>
          </a:p>
          <a:p>
            <a:pPr>
              <a:tabLst>
                <a:tab pos="50800" algn="l"/>
              </a:tabLst>
            </a:pPr>
            <a:r>
              <a:rPr lang="en-US" sz="2000" dirty="0">
                <a:solidFill>
                  <a:srgbClr val="000000"/>
                </a:solidFill>
              </a:rPr>
              <a:t>	 </a:t>
            </a:r>
            <a:r>
              <a:rPr lang="en-US" sz="2000" dirty="0" smtClean="0">
                <a:solidFill>
                  <a:srgbClr val="000000"/>
                </a:solidFill>
              </a:rPr>
              <a:t>4 Hammer             </a:t>
            </a:r>
            <a:r>
              <a:rPr lang="en-US" sz="2000" dirty="0" err="1" smtClean="0">
                <a:solidFill>
                  <a:srgbClr val="000000"/>
                </a:solidFill>
              </a:rPr>
              <a:t>ny</a:t>
            </a:r>
            <a:endParaRPr lang="en-US" sz="2000" dirty="0" smtClean="0">
              <a:solidFill>
                <a:srgbClr val="000000"/>
              </a:solidFill>
            </a:endParaRPr>
          </a:p>
          <a:p>
            <a:pPr>
              <a:tabLst>
                <a:tab pos="50800" algn="l"/>
              </a:tabLst>
            </a:pPr>
            <a:r>
              <a:rPr lang="en-US" sz="2000" dirty="0" smtClean="0">
                <a:solidFill>
                  <a:srgbClr val="000000"/>
                </a:solidFill>
              </a:rPr>
              <a:t>  7 Green Paint       </a:t>
            </a:r>
            <a:r>
              <a:rPr lang="en-US" sz="2000" dirty="0" err="1" smtClean="0">
                <a:solidFill>
                  <a:srgbClr val="000000"/>
                </a:solidFill>
              </a:rPr>
              <a:t>bos</a:t>
            </a:r>
            <a:endParaRPr lang="en-US" sz="2000" dirty="0" smtClean="0">
              <a:solidFill>
                <a:srgbClr val="000000"/>
              </a:solidFill>
            </a:endParaRPr>
          </a:p>
          <a:p>
            <a:pPr>
              <a:tabLst>
                <a:tab pos="50800" algn="l"/>
              </a:tabLst>
            </a:pPr>
            <a:r>
              <a:rPr lang="en-US" sz="2000" dirty="0" smtClean="0">
                <a:solidFill>
                  <a:srgbClr val="000000"/>
                </a:solidFill>
              </a:rPr>
              <a:t>  8 Faucet                </a:t>
            </a:r>
            <a:r>
              <a:rPr lang="en-US" sz="2000" dirty="0" err="1" smtClean="0">
                <a:solidFill>
                  <a:srgbClr val="000000"/>
                </a:solidFill>
              </a:rPr>
              <a:t>ny</a:t>
            </a:r>
            <a:endParaRPr lang="en-US" sz="2000" dirty="0" smtClean="0">
              <a:solidFill>
                <a:srgbClr val="000000"/>
              </a:solidFill>
            </a:endParaRPr>
          </a:p>
          <a:p>
            <a:pPr>
              <a:tabLst>
                <a:tab pos="50800" algn="l"/>
              </a:tabLst>
            </a:pPr>
            <a:r>
              <a:rPr lang="en-US" sz="2000" dirty="0" smtClean="0">
                <a:solidFill>
                  <a:srgbClr val="000000"/>
                </a:solidFill>
              </a:rPr>
              <a:t>  9 Lamp                  </a:t>
            </a:r>
            <a:r>
              <a:rPr lang="en-US" sz="2000" dirty="0" err="1" smtClean="0">
                <a:solidFill>
                  <a:srgbClr val="000000"/>
                </a:solidFill>
              </a:rPr>
              <a:t>bos</a:t>
            </a:r>
            <a:endParaRPr lang="en-US" sz="2000" dirty="0">
              <a:solidFill>
                <a:srgbClr val="000000"/>
              </a:solidFill>
            </a:endParaRPr>
          </a:p>
        </p:txBody>
      </p:sp>
      <p:sp>
        <p:nvSpPr>
          <p:cNvPr id="16" name="Text Box 212"/>
          <p:cNvSpPr txBox="1">
            <a:spLocks noChangeArrowheads="1"/>
          </p:cNvSpPr>
          <p:nvPr/>
        </p:nvSpPr>
        <p:spPr bwMode="auto">
          <a:xfrm>
            <a:off x="6304348" y="4364160"/>
            <a:ext cx="2810471" cy="2062103"/>
          </a:xfrm>
          <a:prstGeom prst="rect">
            <a:avLst/>
          </a:prstGeom>
          <a:gradFill>
            <a:gsLst>
              <a:gs pos="50000">
                <a:srgbClr val="C1F1E4"/>
              </a:gs>
              <a:gs pos="100000">
                <a:schemeClr val="accent1">
                  <a:tint val="23500"/>
                  <a:satMod val="160000"/>
                </a:schemeClr>
              </a:gs>
            </a:gsLst>
            <a:lin ang="4800000" scaled="0"/>
          </a:gradFill>
          <a:ln w="12700" algn="ctr">
            <a:noFill/>
            <a:miter lim="800000"/>
            <a:headEnd/>
            <a:tailEnd/>
          </a:ln>
        </p:spPr>
        <p:txBody>
          <a:bodyPr wrap="square" lIns="0">
            <a:spAutoFit/>
          </a:bodyPr>
          <a:lstStyle/>
          <a:p>
            <a:pPr>
              <a:tabLst>
                <a:tab pos="50800" algn="l"/>
              </a:tabLst>
            </a:pPr>
            <a:r>
              <a:rPr lang="en-US" dirty="0">
                <a:solidFill>
                  <a:srgbClr val="000000"/>
                </a:solidFill>
              </a:rPr>
              <a:t>	 </a:t>
            </a:r>
            <a:r>
              <a:rPr lang="en-US" sz="2000" dirty="0" smtClean="0">
                <a:solidFill>
                  <a:srgbClr val="000000"/>
                </a:solidFill>
              </a:rPr>
              <a:t>1 Shovel                </a:t>
            </a:r>
            <a:r>
              <a:rPr lang="en-US" sz="2000" dirty="0" err="1" smtClean="0">
                <a:solidFill>
                  <a:srgbClr val="000000"/>
                </a:solidFill>
              </a:rPr>
              <a:t>bos</a:t>
            </a:r>
            <a:endParaRPr lang="en-US" sz="2000" dirty="0">
              <a:solidFill>
                <a:srgbClr val="000000"/>
              </a:solidFill>
            </a:endParaRPr>
          </a:p>
          <a:p>
            <a:pPr>
              <a:tabLst>
                <a:tab pos="50800" algn="l"/>
              </a:tabLst>
            </a:pPr>
            <a:r>
              <a:rPr lang="en-US" dirty="0">
                <a:solidFill>
                  <a:srgbClr val="000000"/>
                </a:solidFill>
              </a:rPr>
              <a:t>	 </a:t>
            </a:r>
            <a:r>
              <a:rPr lang="en-US" sz="2000" dirty="0" smtClean="0">
                <a:solidFill>
                  <a:srgbClr val="000000"/>
                </a:solidFill>
              </a:rPr>
              <a:t>3</a:t>
            </a:r>
            <a:r>
              <a:rPr lang="en-US" dirty="0" smtClean="0">
                <a:solidFill>
                  <a:srgbClr val="000000"/>
                </a:solidFill>
              </a:rPr>
              <a:t> </a:t>
            </a:r>
            <a:r>
              <a:rPr lang="en-US" sz="2000" dirty="0" smtClean="0">
                <a:solidFill>
                  <a:srgbClr val="000000"/>
                </a:solidFill>
              </a:rPr>
              <a:t>Extension cable </a:t>
            </a:r>
            <a:r>
              <a:rPr lang="en-US" sz="2000" dirty="0" err="1" smtClean="0">
                <a:solidFill>
                  <a:srgbClr val="000000"/>
                </a:solidFill>
              </a:rPr>
              <a:t>bos</a:t>
            </a:r>
            <a:endParaRPr lang="en-US" sz="2000" dirty="0">
              <a:solidFill>
                <a:srgbClr val="000000"/>
              </a:solidFill>
            </a:endParaRPr>
          </a:p>
          <a:p>
            <a:pPr>
              <a:tabLst>
                <a:tab pos="50800" algn="l"/>
              </a:tabLst>
            </a:pPr>
            <a:r>
              <a:rPr lang="en-US" sz="2000" dirty="0">
                <a:solidFill>
                  <a:srgbClr val="000000"/>
                </a:solidFill>
              </a:rPr>
              <a:t>	 </a:t>
            </a:r>
            <a:r>
              <a:rPr lang="en-US" sz="2000" dirty="0" smtClean="0">
                <a:solidFill>
                  <a:srgbClr val="000000"/>
                </a:solidFill>
              </a:rPr>
              <a:t>4 Hammer             </a:t>
            </a:r>
            <a:r>
              <a:rPr lang="en-US" sz="2000" dirty="0" err="1" smtClean="0">
                <a:solidFill>
                  <a:srgbClr val="000000"/>
                </a:solidFill>
              </a:rPr>
              <a:t>ny</a:t>
            </a:r>
            <a:endParaRPr lang="en-US" sz="2000" dirty="0" smtClean="0">
              <a:solidFill>
                <a:srgbClr val="000000"/>
              </a:solidFill>
            </a:endParaRPr>
          </a:p>
          <a:p>
            <a:pPr>
              <a:tabLst>
                <a:tab pos="50800" algn="l"/>
              </a:tabLst>
            </a:pPr>
            <a:r>
              <a:rPr lang="en-US" sz="2000" dirty="0" smtClean="0">
                <a:solidFill>
                  <a:srgbClr val="000000"/>
                </a:solidFill>
              </a:rPr>
              <a:t>  7 Green Paint       </a:t>
            </a:r>
            <a:r>
              <a:rPr lang="en-US" sz="2000" dirty="0" err="1" smtClean="0">
                <a:solidFill>
                  <a:srgbClr val="000000"/>
                </a:solidFill>
              </a:rPr>
              <a:t>bos</a:t>
            </a:r>
            <a:endParaRPr lang="en-US" sz="2000" dirty="0" smtClean="0">
              <a:solidFill>
                <a:srgbClr val="000000"/>
              </a:solidFill>
            </a:endParaRPr>
          </a:p>
          <a:p>
            <a:pPr>
              <a:tabLst>
                <a:tab pos="50800" algn="l"/>
              </a:tabLst>
            </a:pPr>
            <a:r>
              <a:rPr lang="en-US" sz="2000" dirty="0" smtClean="0">
                <a:solidFill>
                  <a:srgbClr val="000000"/>
                </a:solidFill>
              </a:rPr>
              <a:t>  8 Faucet              </a:t>
            </a:r>
            <a:r>
              <a:rPr lang="en-US" sz="2000" dirty="0" err="1" smtClean="0">
                <a:solidFill>
                  <a:srgbClr val="000000"/>
                </a:solidFill>
              </a:rPr>
              <a:t>ny</a:t>
            </a:r>
            <a:endParaRPr lang="en-US" sz="2000" dirty="0" smtClean="0">
              <a:solidFill>
                <a:srgbClr val="000000"/>
              </a:solidFill>
            </a:endParaRPr>
          </a:p>
          <a:p>
            <a:pPr>
              <a:tabLst>
                <a:tab pos="50800" algn="l"/>
              </a:tabLst>
            </a:pPr>
            <a:r>
              <a:rPr lang="en-US" sz="2000" dirty="0" smtClean="0">
                <a:solidFill>
                  <a:srgbClr val="000000"/>
                </a:solidFill>
              </a:rPr>
              <a:t>  9 Lamp                  </a:t>
            </a:r>
            <a:r>
              <a:rPr lang="en-US" sz="2000" dirty="0" err="1" smtClean="0">
                <a:solidFill>
                  <a:srgbClr val="000000"/>
                </a:solidFill>
              </a:rPr>
              <a:t>bos</a:t>
            </a:r>
            <a:endParaRPr lang="en-US" sz="2000" dirty="0">
              <a:solidFill>
                <a:srgbClr val="000000"/>
              </a:solidFill>
            </a:endParaRPr>
          </a:p>
        </p:txBody>
      </p:sp>
      <p:sp>
        <p:nvSpPr>
          <p:cNvPr id="12" name="Title 11"/>
          <p:cNvSpPr>
            <a:spLocks noGrp="1"/>
          </p:cNvSpPr>
          <p:nvPr>
            <p:ph type="title"/>
          </p:nvPr>
        </p:nvSpPr>
        <p:spPr/>
        <p:txBody>
          <a:bodyPr/>
          <a:lstStyle/>
          <a:p>
            <a:r>
              <a:rPr lang="en-US" dirty="0" smtClean="0"/>
              <a:t>Super-tenant programming with groups and      SKIP-GROUP-DUPLICATES</a:t>
            </a:r>
            <a:endParaRPr lang="en-US" dirty="0"/>
          </a:p>
        </p:txBody>
      </p:sp>
      <p:sp>
        <p:nvSpPr>
          <p:cNvPr id="15" name="Content Placeholder 14"/>
          <p:cNvSpPr>
            <a:spLocks noGrp="1"/>
          </p:cNvSpPr>
          <p:nvPr>
            <p:ph idx="1"/>
          </p:nvPr>
        </p:nvSpPr>
        <p:spPr>
          <a:xfrm>
            <a:off x="403225" y="1335088"/>
            <a:ext cx="3924935" cy="5021750"/>
          </a:xfrm>
        </p:spPr>
        <p:txBody>
          <a:bodyPr/>
          <a:lstStyle/>
          <a:p>
            <a:pPr>
              <a:buNone/>
            </a:pPr>
            <a:r>
              <a:rPr lang="en-US" sz="1600" b="1" dirty="0" smtClean="0">
                <a:latin typeface="Courier New" pitchFamily="49" charset="0"/>
                <a:cs typeface="Courier New" pitchFamily="49" charset="0"/>
              </a:rPr>
              <a:t>FOR EACH Item TENANT-WHERE          </a:t>
            </a:r>
          </a:p>
          <a:p>
            <a:pPr>
              <a:buNone/>
            </a:pPr>
            <a:r>
              <a:rPr lang="en-US" sz="1600" b="1" dirty="0" smtClean="0">
                <a:latin typeface="Courier New" pitchFamily="49" charset="0"/>
                <a:cs typeface="Courier New" pitchFamily="49" charset="0"/>
              </a:rPr>
              <a:t>          TENANT-ID() &gt; 0:</a:t>
            </a:r>
          </a:p>
          <a:p>
            <a:pPr>
              <a:buNone/>
            </a:pPr>
            <a:r>
              <a:rPr lang="en-US" sz="1600" b="1" dirty="0" smtClean="0">
                <a:latin typeface="Courier New" pitchFamily="49" charset="0"/>
                <a:cs typeface="Courier New" pitchFamily="49" charset="0"/>
              </a:rPr>
              <a:t>   SET-EFFECTIVE-TENANT  </a:t>
            </a:r>
          </a:p>
          <a:p>
            <a:pPr>
              <a:buNone/>
            </a:pPr>
            <a:r>
              <a:rPr lang="en-US" sz="1600" b="1" dirty="0" smtClean="0">
                <a:latin typeface="Courier New" pitchFamily="49" charset="0"/>
                <a:cs typeface="Courier New" pitchFamily="49" charset="0"/>
              </a:rPr>
              <a:t>     (BUFFER-TENANT-ID(Item)).</a:t>
            </a:r>
          </a:p>
          <a:p>
            <a:pPr>
              <a:buNone/>
            </a:pPr>
            <a:r>
              <a:rPr lang="en-US" sz="1600" b="1" dirty="0" smtClean="0">
                <a:latin typeface="Courier New" pitchFamily="49" charset="0"/>
                <a:cs typeface="Courier New" pitchFamily="49" charset="0"/>
              </a:rPr>
              <a:t>   DISPLAY  </a:t>
            </a:r>
            <a:r>
              <a:rPr lang="en-US" sz="1600" b="1" dirty="0" err="1" smtClean="0">
                <a:latin typeface="Courier New" pitchFamily="49" charset="0"/>
                <a:cs typeface="Courier New" pitchFamily="49" charset="0"/>
              </a:rPr>
              <a:t>ItemNum</a:t>
            </a:r>
            <a:r>
              <a:rPr lang="en-US" sz="1600" b="1" dirty="0" smtClean="0">
                <a:latin typeface="Courier New" pitchFamily="49" charset="0"/>
                <a:cs typeface="Courier New" pitchFamily="49" charset="0"/>
              </a:rPr>
              <a:t> Item-</a:t>
            </a:r>
            <a:r>
              <a:rPr lang="en-US" sz="1600" b="1" dirty="0" err="1" smtClean="0">
                <a:latin typeface="Courier New" pitchFamily="49" charset="0"/>
                <a:cs typeface="Courier New" pitchFamily="49" charset="0"/>
              </a:rPr>
              <a:t>Desc</a:t>
            </a:r>
            <a:r>
              <a:rPr lang="en-US" sz="1600" b="1" dirty="0" smtClean="0">
                <a:latin typeface="Courier New" pitchFamily="49" charset="0"/>
                <a:cs typeface="Courier New" pitchFamily="49" charset="0"/>
              </a:rPr>
              <a:t>.</a:t>
            </a:r>
          </a:p>
          <a:p>
            <a:pPr>
              <a:buNone/>
            </a:pPr>
            <a:r>
              <a:rPr lang="en-US" sz="1600" b="1" dirty="0" smtClean="0">
                <a:latin typeface="Courier New" pitchFamily="49" charset="0"/>
                <a:cs typeface="Courier New" pitchFamily="49" charset="0"/>
              </a:rPr>
              <a:t>END.</a:t>
            </a:r>
          </a:p>
          <a:p>
            <a:pPr>
              <a:buNone/>
            </a:pPr>
            <a:endParaRPr lang="en-US" sz="600" dirty="0" smtClean="0"/>
          </a:p>
          <a:p>
            <a:r>
              <a:rPr lang="en-US" i="1" dirty="0" err="1" smtClean="0"/>
              <a:t>LowesItm</a:t>
            </a:r>
            <a:r>
              <a:rPr lang="en-US" dirty="0" smtClean="0"/>
              <a:t> group appears twice – once for </a:t>
            </a:r>
            <a:r>
              <a:rPr lang="en-US" i="1" dirty="0" err="1" smtClean="0"/>
              <a:t>LowesBos</a:t>
            </a:r>
            <a:r>
              <a:rPr lang="en-US" dirty="0" smtClean="0"/>
              <a:t> tenant and once for </a:t>
            </a:r>
            <a:r>
              <a:rPr lang="en-US" i="1" dirty="0" err="1" smtClean="0"/>
              <a:t>LowesNY</a:t>
            </a:r>
            <a:endParaRPr lang="en-US" i="1" dirty="0" smtClean="0"/>
          </a:p>
          <a:p>
            <a:r>
              <a:rPr lang="en-US" dirty="0" smtClean="0"/>
              <a:t>To skip the 2nd </a:t>
            </a:r>
            <a:r>
              <a:rPr lang="en-US" i="1" dirty="0" err="1" smtClean="0"/>
              <a:t>LowesItm</a:t>
            </a:r>
            <a:r>
              <a:rPr lang="en-US" dirty="0" smtClean="0"/>
              <a:t> group use </a:t>
            </a:r>
            <a:r>
              <a:rPr lang="en-US" b="1" dirty="0" smtClean="0">
                <a:latin typeface="Courier New" pitchFamily="49" charset="0"/>
                <a:cs typeface="Courier New" pitchFamily="49" charset="0"/>
              </a:rPr>
              <a:t>SKIP-GROUP-DUPLICATES</a:t>
            </a:r>
          </a:p>
          <a:p>
            <a:endParaRPr lang="en-US" sz="800" dirty="0" smtClean="0"/>
          </a:p>
          <a:p>
            <a:pPr>
              <a:buNone/>
            </a:pPr>
            <a:r>
              <a:rPr lang="en-US" sz="1600" b="1" dirty="0" smtClean="0">
                <a:latin typeface="Courier New" pitchFamily="49" charset="0"/>
                <a:cs typeface="Courier New" pitchFamily="49" charset="0"/>
              </a:rPr>
              <a:t>FOR EACH Item TENANT-WHERE</a:t>
            </a:r>
          </a:p>
          <a:p>
            <a:pPr>
              <a:buNone/>
            </a:pPr>
            <a:r>
              <a:rPr lang="en-US" sz="1600" b="1" dirty="0" smtClean="0">
                <a:latin typeface="Courier New" pitchFamily="49" charset="0"/>
                <a:cs typeface="Courier New" pitchFamily="49" charset="0"/>
              </a:rPr>
              <a:t>   TENANT-ID() &gt; 0 </a:t>
            </a:r>
          </a:p>
          <a:p>
            <a:pPr>
              <a:buNone/>
            </a:pPr>
            <a:r>
              <a:rPr lang="en-US" sz="1600" b="1" dirty="0" smtClean="0">
                <a:latin typeface="Courier New" pitchFamily="49" charset="0"/>
                <a:cs typeface="Courier New" pitchFamily="49" charset="0"/>
              </a:rPr>
              <a:t>   </a:t>
            </a:r>
            <a:r>
              <a:rPr lang="en-US" sz="1600" b="1" dirty="0" smtClean="0">
                <a:solidFill>
                  <a:srgbClr val="0070C0"/>
                </a:solidFill>
                <a:latin typeface="Courier New" pitchFamily="49" charset="0"/>
                <a:cs typeface="Courier New" pitchFamily="49" charset="0"/>
              </a:rPr>
              <a:t>SKIP-GROUP-DUPLICATES</a:t>
            </a:r>
            <a:r>
              <a:rPr lang="en-US" sz="1600" b="1" dirty="0" smtClean="0">
                <a:latin typeface="Courier New" pitchFamily="49" charset="0"/>
                <a:cs typeface="Courier New" pitchFamily="49" charset="0"/>
              </a:rPr>
              <a:t>: </a:t>
            </a:r>
            <a:endParaRPr lang="en-US" sz="1600" b="1" dirty="0">
              <a:latin typeface="Courier New" pitchFamily="49" charset="0"/>
              <a:cs typeface="Courier New" pitchFamily="49" charset="0"/>
            </a:endParaRPr>
          </a:p>
        </p:txBody>
      </p:sp>
      <p:sp>
        <p:nvSpPr>
          <p:cNvPr id="18" name="Rectangle 17"/>
          <p:cNvSpPr/>
          <p:nvPr/>
        </p:nvSpPr>
        <p:spPr bwMode="auto">
          <a:xfrm>
            <a:off x="426720" y="1330960"/>
            <a:ext cx="3931920" cy="178816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9" name="Rectangle 18"/>
          <p:cNvSpPr/>
          <p:nvPr/>
        </p:nvSpPr>
        <p:spPr bwMode="auto">
          <a:xfrm>
            <a:off x="447040" y="5283200"/>
            <a:ext cx="3942080" cy="944880"/>
          </a:xfrm>
          <a:prstGeom prst="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4" grpId="0" animBg="1"/>
      <p:bldP spid="1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TENANT-WHERE  Advanced Topics and areas of concern when using groups</a:t>
            </a:r>
            <a:endParaRPr lang="en-US" dirty="0"/>
          </a:p>
        </p:txBody>
      </p:sp>
      <p:sp>
        <p:nvSpPr>
          <p:cNvPr id="5" name="Content Placeholder 4"/>
          <p:cNvSpPr>
            <a:spLocks noGrp="1"/>
          </p:cNvSpPr>
          <p:nvPr>
            <p:ph idx="1"/>
          </p:nvPr>
        </p:nvSpPr>
        <p:spPr/>
        <p:txBody>
          <a:bodyPr/>
          <a:lstStyle/>
          <a:p>
            <a:r>
              <a:rPr lang="en-US" dirty="0" smtClean="0"/>
              <a:t>More on </a:t>
            </a:r>
            <a:r>
              <a:rPr lang="en-US" b="1" dirty="0" smtClean="0">
                <a:latin typeface="Courier New" pitchFamily="49" charset="0"/>
                <a:cs typeface="Courier New" pitchFamily="49" charset="0"/>
              </a:rPr>
              <a:t>SKIP-GROUP-DUPLICATES</a:t>
            </a:r>
          </a:p>
          <a:p>
            <a:r>
              <a:rPr lang="en-US" b="1" dirty="0" smtClean="0">
                <a:latin typeface="Courier New" pitchFamily="49" charset="0"/>
                <a:cs typeface="Courier New" pitchFamily="49" charset="0"/>
              </a:rPr>
              <a:t>TENANT-WHERE</a:t>
            </a:r>
            <a:r>
              <a:rPr lang="en-US" dirty="0" smtClean="0"/>
              <a:t> with joins where table/tenant grouping doesn’t match </a:t>
            </a:r>
          </a:p>
          <a:p>
            <a:r>
              <a:rPr lang="en-US" b="1" dirty="0" smtClean="0">
                <a:latin typeface="Courier New" pitchFamily="49" charset="0"/>
                <a:cs typeface="Courier New" pitchFamily="49" charset="0"/>
              </a:rPr>
              <a:t>TENANT-WHERE</a:t>
            </a:r>
            <a:r>
              <a:rPr lang="en-US" dirty="0" smtClean="0"/>
              <a:t> with datasets where table/tenant grouping doesn’t match</a:t>
            </a:r>
          </a:p>
          <a:p>
            <a:r>
              <a:rPr lang="en-US" b="1" dirty="0" smtClean="0">
                <a:latin typeface="Courier New" pitchFamily="49" charset="0"/>
                <a:cs typeface="Courier New" pitchFamily="49" charset="0"/>
              </a:rPr>
              <a:t>TENANT-WHERE</a:t>
            </a:r>
            <a:r>
              <a:rPr lang="en-US" dirty="0" smtClean="0"/>
              <a:t> with groups and/or joins where sequences are not unique</a:t>
            </a:r>
            <a:endParaRPr lang="en-US" dirty="0"/>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t>     </a:t>
            </a:r>
          </a:p>
        </p:txBody>
      </p:sp>
      <p:pic>
        <p:nvPicPr>
          <p:cNvPr id="4" name="Picture 2" descr="brushed-metal"/>
          <p:cNvPicPr>
            <a:picLocks noChangeAspect="1" noChangeArrowheads="1"/>
          </p:cNvPicPr>
          <p:nvPr/>
        </p:nvPicPr>
        <p:blipFill>
          <a:blip r:embed="rId3" cstate="print">
            <a:lum bright="40000"/>
            <a:grayscl/>
          </a:blip>
          <a:srcRect/>
          <a:stretch>
            <a:fillRect/>
          </a:stretch>
        </p:blipFill>
        <p:spPr bwMode="auto">
          <a:xfrm>
            <a:off x="148390" y="2258689"/>
            <a:ext cx="8839200" cy="2606675"/>
          </a:xfrm>
          <a:prstGeom prst="rect">
            <a:avLst/>
          </a:prstGeom>
          <a:noFill/>
          <a:ln w="9525">
            <a:noFill/>
            <a:miter lim="800000"/>
            <a:headEnd/>
            <a:tailEnd/>
          </a:ln>
          <a:effectLst>
            <a:outerShdw dist="88900" dir="5400000" algn="ctr" rotWithShape="0">
              <a:schemeClr val="tx2"/>
            </a:outerShdw>
          </a:effectLst>
        </p:spPr>
      </p:pic>
      <p:sp>
        <p:nvSpPr>
          <p:cNvPr id="6" name="Text Box 3"/>
          <p:cNvSpPr txBox="1">
            <a:spLocks noChangeArrowheads="1"/>
          </p:cNvSpPr>
          <p:nvPr/>
        </p:nvSpPr>
        <p:spPr bwMode="auto">
          <a:xfrm>
            <a:off x="693821" y="2971800"/>
            <a:ext cx="6792913" cy="1098550"/>
          </a:xfrm>
          <a:prstGeom prst="rect">
            <a:avLst/>
          </a:prstGeom>
          <a:noFill/>
          <a:ln w="12700" algn="ctr">
            <a:noFill/>
            <a:miter lim="800000"/>
            <a:headEnd/>
            <a:tailEnd/>
          </a:ln>
        </p:spPr>
        <p:txBody>
          <a:bodyPr>
            <a:spAutoFit/>
          </a:bodyPr>
          <a:lstStyle/>
          <a:p>
            <a:pPr algn="ctr">
              <a:spcBef>
                <a:spcPct val="50000"/>
              </a:spcBef>
              <a:buSzPct val="130000"/>
            </a:pPr>
            <a:r>
              <a:rPr lang="en-US" sz="6600" b="1" i="0" dirty="0">
                <a:solidFill>
                  <a:schemeClr val="tx2"/>
                </a:solidFill>
              </a:rPr>
              <a:t>Questions</a:t>
            </a:r>
          </a:p>
        </p:txBody>
      </p:sp>
      <p:sp>
        <p:nvSpPr>
          <p:cNvPr id="7" name="Text Box 4"/>
          <p:cNvSpPr txBox="1">
            <a:spLocks noChangeArrowheads="1"/>
          </p:cNvSpPr>
          <p:nvPr/>
        </p:nvSpPr>
        <p:spPr bwMode="auto">
          <a:xfrm>
            <a:off x="6499225" y="1788360"/>
            <a:ext cx="1782763" cy="3232150"/>
          </a:xfrm>
          <a:prstGeom prst="rect">
            <a:avLst/>
          </a:prstGeom>
          <a:noFill/>
          <a:ln w="12700" algn="ctr">
            <a:noFill/>
            <a:miter lim="800000"/>
            <a:headEnd/>
            <a:tailEnd/>
          </a:ln>
        </p:spPr>
        <p:txBody>
          <a:bodyPr wrap="none">
            <a:spAutoFit/>
          </a:bodyPr>
          <a:lstStyle/>
          <a:p>
            <a:pPr algn="ctr">
              <a:spcBef>
                <a:spcPct val="50000"/>
              </a:spcBef>
              <a:buSzPct val="130000"/>
            </a:pPr>
            <a:r>
              <a:rPr lang="en-US" sz="20600" b="1" i="0" dirty="0">
                <a:solidFill>
                  <a:schemeClr val="tx2"/>
                </a:solidFill>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par>
                                <p:cTn id="13" presetID="64" presetClass="path" presetSubtype="0" accel="50000" decel="50000" fill="hold" grpId="1" nodeType="withEffect">
                                  <p:stCondLst>
                                    <p:cond delay="0"/>
                                  </p:stCondLst>
                                  <p:childTnLst>
                                    <p:animMotion origin="layout" path="M -0.00295 0.3162 L -0.00295 -0.01713 " pathEditMode="relative" rAng="0" ptsTypes="AA">
                                      <p:cBhvr>
                                        <p:cTn id="14" dur="2000" fill="hold"/>
                                        <p:tgtEl>
                                          <p:spTgt spid="6"/>
                                        </p:tgtEl>
                                        <p:attrNameLst>
                                          <p:attrName>ppt_x</p:attrName>
                                          <p:attrName>ppt_y</p:attrName>
                                        </p:attrNameLst>
                                      </p:cBhvr>
                                      <p:rCtr x="0" y="-167"/>
                                    </p:animMotion>
                                  </p:childTnLst>
                                </p:cTn>
                              </p:par>
                              <p:par>
                                <p:cTn id="15" presetID="3" presetClass="emph" presetSubtype="2" fill="hold" grpId="2" nodeType="withEffect">
                                  <p:stCondLst>
                                    <p:cond delay="0"/>
                                  </p:stCondLst>
                                  <p:childTnLst>
                                    <p:animClr clrSpc="rgb" dir="cw">
                                      <p:cBhvr override="childStyle">
                                        <p:cTn id="16" dur="2000" fill="hold"/>
                                        <p:tgtEl>
                                          <p:spTgt spid="6"/>
                                        </p:tgtEl>
                                        <p:attrNameLst>
                                          <p:attrName>style.color</p:attrName>
                                        </p:attrNameLst>
                                      </p:cBhvr>
                                      <p:to>
                                        <a:schemeClr val="bg1"/>
                                      </p:to>
                                    </p:animClr>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3000"/>
                                        <p:tgtEl>
                                          <p:spTgt spid="7"/>
                                        </p:tgtEl>
                                      </p:cBhvr>
                                    </p:animEffect>
                                  </p:childTnLst>
                                </p:cTn>
                              </p:par>
                              <p:par>
                                <p:cTn id="20" presetID="35" presetClass="path" presetSubtype="0" accel="50000" decel="50000" fill="hold" grpId="1" nodeType="withEffect">
                                  <p:stCondLst>
                                    <p:cond delay="0"/>
                                  </p:stCondLst>
                                  <p:childTnLst>
                                    <p:animMotion origin="layout" path="M 0.25 3.69103E-6 L 2.5E-6 3.69103E-6 " pathEditMode="relative" rAng="0" ptsTypes="AA">
                                      <p:cBhvr>
                                        <p:cTn id="21" dur="2000" fill="hold"/>
                                        <p:tgtEl>
                                          <p:spTgt spid="7"/>
                                        </p:tgtEl>
                                        <p:attrNameLst>
                                          <p:attrName>ppt_x</p:attrName>
                                          <p:attrName>ppt_y</p:attrName>
                                        </p:attrNameLst>
                                      </p:cBhvr>
                                      <p:rCtr x="-12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6" grpId="2"/>
      <p:bldP spid="7" grpId="0"/>
      <p:bldP spid="7"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thankyou4"/>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gress_powerpoint_2H_2008">
  <a:themeElements>
    <a:clrScheme name="Progress July 2010">
      <a:dk1>
        <a:srgbClr val="000000"/>
      </a:dk1>
      <a:lt1>
        <a:srgbClr val="FFFFFF"/>
      </a:lt1>
      <a:dk2>
        <a:srgbClr val="005F97"/>
      </a:dk2>
      <a:lt2>
        <a:srgbClr val="FFFFFF"/>
      </a:lt2>
      <a:accent1>
        <a:srgbClr val="005F97"/>
      </a:accent1>
      <a:accent2>
        <a:srgbClr val="37D2A8"/>
      </a:accent2>
      <a:accent3>
        <a:srgbClr val="FF7C00"/>
      </a:accent3>
      <a:accent4>
        <a:srgbClr val="797CA9"/>
      </a:accent4>
      <a:accent5>
        <a:srgbClr val="A7D101"/>
      </a:accent5>
      <a:accent6>
        <a:srgbClr val="99BFD5"/>
      </a:accent6>
      <a:hlink>
        <a:srgbClr val="FF7C00"/>
      </a:hlink>
      <a:folHlink>
        <a:srgbClr val="797CA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cap="flat" cmpd="sng" algn="ctr">
          <a:solidFill>
            <a:schemeClr val="tx1"/>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sz="2400" b="0" i="1" u="none" strike="noStrike" cap="none" normalizeH="0" baseline="0" smtClean="0">
            <a:ln>
              <a:noFill/>
            </a:ln>
            <a:solidFill>
              <a:schemeClr val="tx1"/>
            </a:solidFill>
            <a:effectLst/>
            <a:latin typeface="Arial" charset="0"/>
          </a:defRPr>
        </a:defPPr>
      </a:lstStyle>
    </a:spDef>
    <a:lnDef>
      <a:spPr bwMode="auto">
        <a:ln>
          <a:solidFill>
            <a:srgbClr val="005F97">
              <a:alpha val="58000"/>
            </a:srgbClr>
          </a:solidFill>
          <a:headEnd type="none" w="med" len="med"/>
          <a:tailEnd type="arrow"/>
        </a:ln>
      </a:spPr>
      <a:bodyPr/>
      <a:lstStyle/>
      <a:style>
        <a:lnRef idx="3">
          <a:schemeClr val="accent1"/>
        </a:lnRef>
        <a:fillRef idx="0">
          <a:schemeClr val="accent1"/>
        </a:fillRef>
        <a:effectRef idx="2">
          <a:schemeClr val="accent1"/>
        </a:effectRef>
        <a:fontRef idx="minor">
          <a:schemeClr val="tx1"/>
        </a:fontRef>
      </a:style>
    </a:lnDef>
    <a:txDef>
      <a:spPr>
        <a:noFill/>
      </a:spPr>
      <a:bodyPr wrap="square" rtlCol="0">
        <a:spAutoFit/>
      </a:bodyPr>
      <a:lstStyle>
        <a:defPPr algn="l">
          <a:defRPr sz="2000" i="0" dirty="0"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progress_powerpoint_2H_2008</Template>
  <TotalTime>5234</TotalTime>
  <Words>4563</Words>
  <Application>Microsoft Office PowerPoint</Application>
  <PresentationFormat>On-screen Show (4:3)</PresentationFormat>
  <Paragraphs>757</Paragraphs>
  <Slides>46</Slides>
  <Notes>40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progress_powerpoint_2H_2008</vt:lpstr>
      <vt:lpstr>OpenEdge ABL Multi-Tenancy</vt:lpstr>
      <vt:lpstr>Agenda</vt:lpstr>
      <vt:lpstr>Multi-Tenant Database Tenant Types</vt:lpstr>
      <vt:lpstr>Multi-Tenant Users, Domains and Tenants</vt:lpstr>
      <vt:lpstr>Multi-Tenant Database Table Types</vt:lpstr>
      <vt:lpstr>Multi-Tenant Database Users Access to Tenants</vt:lpstr>
      <vt:lpstr>Data Access for 2 tenants, HomeDepot and Lowes</vt:lpstr>
      <vt:lpstr>Getting Tenants in the database</vt:lpstr>
      <vt:lpstr>Tenants need Domains for Authentication</vt:lpstr>
      <vt:lpstr>Users Are Granted Access to Tenants by Domains</vt:lpstr>
      <vt:lpstr>Adapting client-side user authentication to include tenancy</vt:lpstr>
      <vt:lpstr>CLIENT-PRINCIPAL and User tenancy</vt:lpstr>
      <vt:lpstr>One Possible Scenario for multi-tenant user client-side Authentication with CLIENT-PRINCIPAL</vt:lpstr>
      <vt:lpstr>Code to SET-DB-CLIENT with CLIENT-PRINCIPAL using DB client-side validated userid and domain</vt:lpstr>
      <vt:lpstr>Another Scenario to SET-DB-CLIENT with CP where the DATABASE authenticates userid/pswd</vt:lpstr>
      <vt:lpstr>A SEALed CLIENT-PRINCIPAL supports SINGLE SIGN ON</vt:lpstr>
      <vt:lpstr>Appservers, Tenants, Single Sign On and Context-Switching</vt:lpstr>
      <vt:lpstr>What About all your RCODE?</vt:lpstr>
      <vt:lpstr>LOCKING Tenants for Create, Delete, Disable</vt:lpstr>
      <vt:lpstr>Not allocating a multi-tenant table segment</vt:lpstr>
      <vt:lpstr>Agenda</vt:lpstr>
      <vt:lpstr>Regular Tenant Programming</vt:lpstr>
      <vt:lpstr>Regular tenant ABL</vt:lpstr>
      <vt:lpstr>Regular tenant ABL</vt:lpstr>
      <vt:lpstr>Sequences - Multi-tenant</vt:lpstr>
      <vt:lpstr>Sequences – shared across tenants</vt:lpstr>
      <vt:lpstr>TENANT-ID() and TENANT-NAME()</vt:lpstr>
      <vt:lpstr>TENANT-ID() and TENANT-NAME()  contd</vt:lpstr>
      <vt:lpstr>Agenda</vt:lpstr>
      <vt:lpstr>Groups of tenants  (only tables have groups)</vt:lpstr>
      <vt:lpstr>Data Access for 3 tenants, HomeDepot and LowesBos, LowesNy and 1 Item table group</vt:lpstr>
      <vt:lpstr>Within a Group, there is no individual tenancy inherent in each record</vt:lpstr>
      <vt:lpstr>BUFFER-GROUP-ID() and BUFFER-GROUP-NAME functions and buffer-handle methods</vt:lpstr>
      <vt:lpstr>Agenda</vt:lpstr>
      <vt:lpstr>Why are Super-tenants needed?</vt:lpstr>
      <vt:lpstr>SET-EFFECTIVE-TENANT function</vt:lpstr>
      <vt:lpstr>GET-EFFECTIVE-TENANT-ID function and GET-EFFECTIVE-TENANT-NAME function</vt:lpstr>
      <vt:lpstr>BUFFER-TENANT-ID() and BUFFER-TENANT-NAME functions and buffer-handle methods</vt:lpstr>
      <vt:lpstr>Using _tenant schema table to scan across tenants</vt:lpstr>
      <vt:lpstr>Using TENANT-WHERE to scan across tenants</vt:lpstr>
      <vt:lpstr>TENANT-WHERE with Sorting and Joins</vt:lpstr>
      <vt:lpstr>Super-tenants and Migration</vt:lpstr>
      <vt:lpstr>Super-tenant programming with groups and      SKIP-GROUP-DUPLICATES</vt:lpstr>
      <vt:lpstr>TENANT-WHERE  Advanced Topics and areas of concern when using groups</vt:lpstr>
      <vt:lpstr>     </vt:lpstr>
      <vt:lpstr>Slide 46</vt:lpstr>
    </vt:vector>
  </TitlesOfParts>
  <Company>Progress Software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Progress Software Corporation</dc:creator>
  <cp:lastModifiedBy>Mary L. Szekely</cp:lastModifiedBy>
  <cp:revision>777</cp:revision>
  <cp:lastPrinted>1999-09-24T14:02:08Z</cp:lastPrinted>
  <dcterms:created xsi:type="dcterms:W3CDTF">2010-07-03T01:13:25Z</dcterms:created>
  <dcterms:modified xsi:type="dcterms:W3CDTF">2011-05-16T13:37:13Z</dcterms:modified>
</cp:coreProperties>
</file>