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2"/>
    <p:sldId id="319" r:id="rId3"/>
    <p:sldId id="320" r:id="rId4"/>
    <p:sldId id="342" r:id="rId5"/>
    <p:sldId id="340" r:id="rId6"/>
    <p:sldId id="341" r:id="rId7"/>
    <p:sldId id="343" r:id="rId8"/>
    <p:sldId id="321" r:id="rId9"/>
    <p:sldId id="345" r:id="rId10"/>
    <p:sldId id="346" r:id="rId11"/>
    <p:sldId id="344" r:id="rId12"/>
    <p:sldId id="322" r:id="rId13"/>
    <p:sldId id="365" r:id="rId14"/>
    <p:sldId id="363" r:id="rId15"/>
    <p:sldId id="366" r:id="rId16"/>
    <p:sldId id="367" r:id="rId17"/>
    <p:sldId id="347" r:id="rId18"/>
    <p:sldId id="349" r:id="rId19"/>
    <p:sldId id="350" r:id="rId20"/>
    <p:sldId id="325" r:id="rId21"/>
    <p:sldId id="324" r:id="rId22"/>
    <p:sldId id="329" r:id="rId23"/>
    <p:sldId id="351" r:id="rId24"/>
    <p:sldId id="328" r:id="rId25"/>
    <p:sldId id="352" r:id="rId26"/>
    <p:sldId id="327" r:id="rId27"/>
    <p:sldId id="331" r:id="rId28"/>
    <p:sldId id="332" r:id="rId29"/>
    <p:sldId id="353" r:id="rId30"/>
    <p:sldId id="333" r:id="rId31"/>
    <p:sldId id="354" r:id="rId32"/>
    <p:sldId id="334" r:id="rId33"/>
    <p:sldId id="358" r:id="rId34"/>
    <p:sldId id="359" r:id="rId35"/>
    <p:sldId id="338" r:id="rId36"/>
    <p:sldId id="361" r:id="rId37"/>
    <p:sldId id="380" r:id="rId38"/>
    <p:sldId id="362" r:id="rId39"/>
    <p:sldId id="355" r:id="rId40"/>
    <p:sldId id="356" r:id="rId41"/>
    <p:sldId id="357" r:id="rId42"/>
    <p:sldId id="369" r:id="rId43"/>
    <p:sldId id="370" r:id="rId44"/>
    <p:sldId id="368" r:id="rId45"/>
    <p:sldId id="371" r:id="rId46"/>
    <p:sldId id="381" r:id="rId47"/>
    <p:sldId id="339" r:id="rId48"/>
    <p:sldId id="377" r:id="rId49"/>
    <p:sldId id="373" r:id="rId50"/>
    <p:sldId id="379" r:id="rId51"/>
    <p:sldId id="378" r:id="rId52"/>
    <p:sldId id="376" r:id="rId53"/>
    <p:sldId id="382" r:id="rId54"/>
    <p:sldId id="261" r:id="rId55"/>
    <p:sldId id="262" r:id="rId56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051" autoAdjust="0"/>
  </p:normalViewPr>
  <p:slideViewPr>
    <p:cSldViewPr>
      <p:cViewPr varScale="1">
        <p:scale>
          <a:sx n="108" d="100"/>
          <a:sy n="108" d="100"/>
        </p:scale>
        <p:origin x="-1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4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handoutMaster" Target="handoutMasters/handout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m\Documents\Dash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m\Documents\readprobe004.dat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98036154982422"/>
          <c:y val="0.0195104909970083"/>
          <c:w val="0.798784492046265"/>
          <c:h val="0.854761985687041"/>
        </c:manualLayout>
      </c:layout>
      <c:lineChart>
        <c:grouping val="standard"/>
        <c:varyColors val="0"/>
        <c:ser>
          <c:idx val="1"/>
          <c:order val="1"/>
          <c:tx>
            <c:strRef>
              <c:f>Sheet1!$H$1</c:f>
              <c:strCache>
                <c:ptCount val="1"/>
                <c:pt idx="0">
                  <c:v>OSRd</c:v>
                </c:pt>
              </c:strCache>
            </c:strRef>
          </c:tx>
          <c:marker>
            <c:symbol val="none"/>
          </c:marker>
          <c:cat>
            <c:numRef>
              <c:f>Sheet1!$F$2:$F$201</c:f>
              <c:numCache>
                <c:formatCode>General</c:formatCode>
                <c:ptCount val="200"/>
                <c:pt idx="0" formatCode="#,##0">
                  <c:v>5000.0</c:v>
                </c:pt>
                <c:pt idx="14" formatCode="#,##0">
                  <c:v>75000.0</c:v>
                </c:pt>
                <c:pt idx="19" formatCode="#,##0">
                  <c:v>100000.0</c:v>
                </c:pt>
                <c:pt idx="24" formatCode="#,##0">
                  <c:v>125000.0</c:v>
                </c:pt>
                <c:pt idx="29" formatCode="#,##0">
                  <c:v>150000.0</c:v>
                </c:pt>
                <c:pt idx="39" formatCode="#,##0">
                  <c:v>200000.0</c:v>
                </c:pt>
                <c:pt idx="59" formatCode="#,##0">
                  <c:v>300000.0</c:v>
                </c:pt>
                <c:pt idx="79" formatCode="#,##0">
                  <c:v>400000.0</c:v>
                </c:pt>
                <c:pt idx="99" formatCode="#,##0">
                  <c:v>500000.0</c:v>
                </c:pt>
                <c:pt idx="119" formatCode="#,##0">
                  <c:v>600000.0</c:v>
                </c:pt>
                <c:pt idx="139" formatCode="#,##0">
                  <c:v>700000.0</c:v>
                </c:pt>
                <c:pt idx="159" formatCode="#,##0">
                  <c:v>800000.0</c:v>
                </c:pt>
                <c:pt idx="179" formatCode="#,##0">
                  <c:v>900000.0</c:v>
                </c:pt>
                <c:pt idx="199" formatCode="#,##0">
                  <c:v>1.0E6</c:v>
                </c:pt>
              </c:numCache>
            </c:numRef>
          </c:cat>
          <c:val>
            <c:numRef>
              <c:f>Sheet1!$H$2:$H$201</c:f>
              <c:numCache>
                <c:formatCode>#,##0</c:formatCode>
                <c:ptCount val="200"/>
                <c:pt idx="0">
                  <c:v>22360.0</c:v>
                </c:pt>
                <c:pt idx="1">
                  <c:v>15811.0</c:v>
                </c:pt>
                <c:pt idx="2">
                  <c:v>12909.0</c:v>
                </c:pt>
                <c:pt idx="3">
                  <c:v>11180.0</c:v>
                </c:pt>
                <c:pt idx="4">
                  <c:v>10000.0</c:v>
                </c:pt>
                <c:pt idx="5">
                  <c:v>9128.0</c:v>
                </c:pt>
                <c:pt idx="6">
                  <c:v>8451.0</c:v>
                </c:pt>
                <c:pt idx="7">
                  <c:v>7905.0</c:v>
                </c:pt>
                <c:pt idx="8">
                  <c:v>7453.0</c:v>
                </c:pt>
                <c:pt idx="9">
                  <c:v>7071.0</c:v>
                </c:pt>
                <c:pt idx="10">
                  <c:v>6741.0</c:v>
                </c:pt>
                <c:pt idx="11">
                  <c:v>6454.0</c:v>
                </c:pt>
                <c:pt idx="12">
                  <c:v>6201.0</c:v>
                </c:pt>
                <c:pt idx="13">
                  <c:v>5976.0</c:v>
                </c:pt>
                <c:pt idx="14">
                  <c:v>5773.0</c:v>
                </c:pt>
                <c:pt idx="15">
                  <c:v>5590.0</c:v>
                </c:pt>
                <c:pt idx="16">
                  <c:v>5423.0</c:v>
                </c:pt>
                <c:pt idx="17">
                  <c:v>5270.0</c:v>
                </c:pt>
                <c:pt idx="18">
                  <c:v>5129.0</c:v>
                </c:pt>
                <c:pt idx="19">
                  <c:v>5000.0</c:v>
                </c:pt>
                <c:pt idx="20">
                  <c:v>4879.0</c:v>
                </c:pt>
                <c:pt idx="21">
                  <c:v>4767.0</c:v>
                </c:pt>
                <c:pt idx="22">
                  <c:v>4662.0</c:v>
                </c:pt>
                <c:pt idx="23">
                  <c:v>4564.0</c:v>
                </c:pt>
                <c:pt idx="24">
                  <c:v>4472.0</c:v>
                </c:pt>
                <c:pt idx="25">
                  <c:v>4385.0</c:v>
                </c:pt>
                <c:pt idx="26">
                  <c:v>4303.0</c:v>
                </c:pt>
                <c:pt idx="27">
                  <c:v>4225.0</c:v>
                </c:pt>
                <c:pt idx="28">
                  <c:v>4152.0</c:v>
                </c:pt>
                <c:pt idx="29">
                  <c:v>4082.0</c:v>
                </c:pt>
                <c:pt idx="30">
                  <c:v>4016.0</c:v>
                </c:pt>
                <c:pt idx="31">
                  <c:v>3952.0</c:v>
                </c:pt>
                <c:pt idx="32">
                  <c:v>3892.0</c:v>
                </c:pt>
                <c:pt idx="33">
                  <c:v>3834.0</c:v>
                </c:pt>
                <c:pt idx="34">
                  <c:v>3779.0</c:v>
                </c:pt>
                <c:pt idx="35">
                  <c:v>3726.0</c:v>
                </c:pt>
                <c:pt idx="36">
                  <c:v>3676.0</c:v>
                </c:pt>
                <c:pt idx="37">
                  <c:v>3627.0</c:v>
                </c:pt>
                <c:pt idx="38">
                  <c:v>3580.0</c:v>
                </c:pt>
                <c:pt idx="39">
                  <c:v>3535.0</c:v>
                </c:pt>
                <c:pt idx="40">
                  <c:v>3492.0</c:v>
                </c:pt>
                <c:pt idx="41">
                  <c:v>3450.0</c:v>
                </c:pt>
                <c:pt idx="42">
                  <c:v>3409.0</c:v>
                </c:pt>
                <c:pt idx="43">
                  <c:v>3370.0</c:v>
                </c:pt>
                <c:pt idx="44">
                  <c:v>3333.0</c:v>
                </c:pt>
                <c:pt idx="45">
                  <c:v>3296.0</c:v>
                </c:pt>
                <c:pt idx="46">
                  <c:v>3261.0</c:v>
                </c:pt>
                <c:pt idx="47">
                  <c:v>3227.0</c:v>
                </c:pt>
                <c:pt idx="48">
                  <c:v>3194.0</c:v>
                </c:pt>
                <c:pt idx="49">
                  <c:v>3162.0</c:v>
                </c:pt>
                <c:pt idx="50">
                  <c:v>3131.0</c:v>
                </c:pt>
                <c:pt idx="51">
                  <c:v>3100.0</c:v>
                </c:pt>
                <c:pt idx="52">
                  <c:v>3071.0</c:v>
                </c:pt>
                <c:pt idx="53">
                  <c:v>3042.0</c:v>
                </c:pt>
                <c:pt idx="54">
                  <c:v>3015.0</c:v>
                </c:pt>
                <c:pt idx="55">
                  <c:v>2988.0</c:v>
                </c:pt>
                <c:pt idx="56">
                  <c:v>2961.0</c:v>
                </c:pt>
                <c:pt idx="57">
                  <c:v>2936.0</c:v>
                </c:pt>
                <c:pt idx="58">
                  <c:v>2911.0</c:v>
                </c:pt>
                <c:pt idx="59">
                  <c:v>2886.0</c:v>
                </c:pt>
                <c:pt idx="60">
                  <c:v>2862.0</c:v>
                </c:pt>
                <c:pt idx="61">
                  <c:v>2839.0</c:v>
                </c:pt>
                <c:pt idx="62">
                  <c:v>2817.0</c:v>
                </c:pt>
                <c:pt idx="63">
                  <c:v>2795.0</c:v>
                </c:pt>
                <c:pt idx="64">
                  <c:v>2773.0</c:v>
                </c:pt>
                <c:pt idx="65">
                  <c:v>2752.0</c:v>
                </c:pt>
                <c:pt idx="66">
                  <c:v>2731.0</c:v>
                </c:pt>
                <c:pt idx="67">
                  <c:v>2711.0</c:v>
                </c:pt>
                <c:pt idx="68">
                  <c:v>2691.0</c:v>
                </c:pt>
                <c:pt idx="69">
                  <c:v>2672.0</c:v>
                </c:pt>
                <c:pt idx="70">
                  <c:v>2653.0</c:v>
                </c:pt>
                <c:pt idx="71">
                  <c:v>2635.0</c:v>
                </c:pt>
                <c:pt idx="72">
                  <c:v>2617.0</c:v>
                </c:pt>
                <c:pt idx="73">
                  <c:v>2599.0</c:v>
                </c:pt>
                <c:pt idx="74">
                  <c:v>2581.0</c:v>
                </c:pt>
                <c:pt idx="75">
                  <c:v>2564.0</c:v>
                </c:pt>
                <c:pt idx="76">
                  <c:v>2548.0</c:v>
                </c:pt>
                <c:pt idx="77">
                  <c:v>2531.0</c:v>
                </c:pt>
                <c:pt idx="78">
                  <c:v>2515.0</c:v>
                </c:pt>
                <c:pt idx="79">
                  <c:v>2500.0</c:v>
                </c:pt>
                <c:pt idx="80">
                  <c:v>2484.0</c:v>
                </c:pt>
                <c:pt idx="81">
                  <c:v>2469.0</c:v>
                </c:pt>
                <c:pt idx="82">
                  <c:v>2454.0</c:v>
                </c:pt>
                <c:pt idx="83">
                  <c:v>2439.0</c:v>
                </c:pt>
                <c:pt idx="84">
                  <c:v>2425.0</c:v>
                </c:pt>
                <c:pt idx="85">
                  <c:v>2411.0</c:v>
                </c:pt>
                <c:pt idx="86">
                  <c:v>2397.0</c:v>
                </c:pt>
                <c:pt idx="87">
                  <c:v>2383.0</c:v>
                </c:pt>
                <c:pt idx="88">
                  <c:v>2370.0</c:v>
                </c:pt>
                <c:pt idx="89">
                  <c:v>2357.0</c:v>
                </c:pt>
                <c:pt idx="90">
                  <c:v>2344.0</c:v>
                </c:pt>
                <c:pt idx="91">
                  <c:v>2331.0</c:v>
                </c:pt>
                <c:pt idx="92">
                  <c:v>2318.0</c:v>
                </c:pt>
                <c:pt idx="93">
                  <c:v>2306.0</c:v>
                </c:pt>
                <c:pt idx="94">
                  <c:v>2294.0</c:v>
                </c:pt>
                <c:pt idx="95">
                  <c:v>2282.0</c:v>
                </c:pt>
                <c:pt idx="96">
                  <c:v>2270.0</c:v>
                </c:pt>
                <c:pt idx="97">
                  <c:v>2258.0</c:v>
                </c:pt>
                <c:pt idx="98">
                  <c:v>2247.0</c:v>
                </c:pt>
                <c:pt idx="99">
                  <c:v>2236.0</c:v>
                </c:pt>
                <c:pt idx="100">
                  <c:v>2224.0</c:v>
                </c:pt>
                <c:pt idx="101">
                  <c:v>2214.0</c:v>
                </c:pt>
                <c:pt idx="102">
                  <c:v>2203.0</c:v>
                </c:pt>
                <c:pt idx="103">
                  <c:v>2192.0</c:v>
                </c:pt>
                <c:pt idx="104">
                  <c:v>2182.0</c:v>
                </c:pt>
                <c:pt idx="105">
                  <c:v>2171.0</c:v>
                </c:pt>
                <c:pt idx="106">
                  <c:v>2161.0</c:v>
                </c:pt>
                <c:pt idx="107">
                  <c:v>2151.0</c:v>
                </c:pt>
                <c:pt idx="108">
                  <c:v>2141.0</c:v>
                </c:pt>
                <c:pt idx="109">
                  <c:v>2132.0</c:v>
                </c:pt>
                <c:pt idx="110">
                  <c:v>2122.0</c:v>
                </c:pt>
                <c:pt idx="111">
                  <c:v>2112.0</c:v>
                </c:pt>
                <c:pt idx="112">
                  <c:v>2103.0</c:v>
                </c:pt>
                <c:pt idx="113">
                  <c:v>2094.0</c:v>
                </c:pt>
                <c:pt idx="114">
                  <c:v>2085.0</c:v>
                </c:pt>
                <c:pt idx="115">
                  <c:v>2076.0</c:v>
                </c:pt>
                <c:pt idx="116">
                  <c:v>2067.0</c:v>
                </c:pt>
                <c:pt idx="117">
                  <c:v>2058.0</c:v>
                </c:pt>
                <c:pt idx="118">
                  <c:v>2049.0</c:v>
                </c:pt>
                <c:pt idx="119">
                  <c:v>2041.0</c:v>
                </c:pt>
                <c:pt idx="120">
                  <c:v>2032.0</c:v>
                </c:pt>
                <c:pt idx="121">
                  <c:v>2024.0</c:v>
                </c:pt>
                <c:pt idx="122">
                  <c:v>2016.0</c:v>
                </c:pt>
                <c:pt idx="123">
                  <c:v>2008.0</c:v>
                </c:pt>
                <c:pt idx="124">
                  <c:v>2000.0</c:v>
                </c:pt>
                <c:pt idx="125">
                  <c:v>1992.0</c:v>
                </c:pt>
                <c:pt idx="126">
                  <c:v>1984.0</c:v>
                </c:pt>
                <c:pt idx="127">
                  <c:v>1976.0</c:v>
                </c:pt>
                <c:pt idx="128">
                  <c:v>1968.0</c:v>
                </c:pt>
                <c:pt idx="129">
                  <c:v>1961.0</c:v>
                </c:pt>
                <c:pt idx="130">
                  <c:v>1953.0</c:v>
                </c:pt>
                <c:pt idx="131">
                  <c:v>1946.0</c:v>
                </c:pt>
                <c:pt idx="132">
                  <c:v>1938.0</c:v>
                </c:pt>
                <c:pt idx="133">
                  <c:v>1931.0</c:v>
                </c:pt>
                <c:pt idx="134">
                  <c:v>1924.0</c:v>
                </c:pt>
                <c:pt idx="135">
                  <c:v>1917.0</c:v>
                </c:pt>
                <c:pt idx="136">
                  <c:v>1910.0</c:v>
                </c:pt>
                <c:pt idx="137">
                  <c:v>1903.0</c:v>
                </c:pt>
                <c:pt idx="138">
                  <c:v>1896.0</c:v>
                </c:pt>
                <c:pt idx="139">
                  <c:v>1889.0</c:v>
                </c:pt>
                <c:pt idx="140">
                  <c:v>1883.0</c:v>
                </c:pt>
                <c:pt idx="141">
                  <c:v>1876.0</c:v>
                </c:pt>
                <c:pt idx="142">
                  <c:v>1869.0</c:v>
                </c:pt>
                <c:pt idx="143">
                  <c:v>1863.0</c:v>
                </c:pt>
                <c:pt idx="144">
                  <c:v>1856.0</c:v>
                </c:pt>
                <c:pt idx="145">
                  <c:v>1850.0</c:v>
                </c:pt>
                <c:pt idx="146">
                  <c:v>1844.0</c:v>
                </c:pt>
                <c:pt idx="147">
                  <c:v>1838.0</c:v>
                </c:pt>
                <c:pt idx="148">
                  <c:v>1831.0</c:v>
                </c:pt>
                <c:pt idx="149">
                  <c:v>1825.0</c:v>
                </c:pt>
                <c:pt idx="150">
                  <c:v>1819.0</c:v>
                </c:pt>
                <c:pt idx="151">
                  <c:v>1813.0</c:v>
                </c:pt>
                <c:pt idx="152">
                  <c:v>1807.0</c:v>
                </c:pt>
                <c:pt idx="153">
                  <c:v>1801.0</c:v>
                </c:pt>
                <c:pt idx="154">
                  <c:v>1796.0</c:v>
                </c:pt>
                <c:pt idx="155">
                  <c:v>1790.0</c:v>
                </c:pt>
                <c:pt idx="156">
                  <c:v>1784.0</c:v>
                </c:pt>
                <c:pt idx="157">
                  <c:v>1778.0</c:v>
                </c:pt>
                <c:pt idx="158">
                  <c:v>1773.0</c:v>
                </c:pt>
                <c:pt idx="159">
                  <c:v>1767.0</c:v>
                </c:pt>
                <c:pt idx="160">
                  <c:v>1762.0</c:v>
                </c:pt>
                <c:pt idx="161">
                  <c:v>1756.0</c:v>
                </c:pt>
                <c:pt idx="162">
                  <c:v>1751.0</c:v>
                </c:pt>
                <c:pt idx="163">
                  <c:v>1746.0</c:v>
                </c:pt>
                <c:pt idx="164">
                  <c:v>1740.0</c:v>
                </c:pt>
                <c:pt idx="165">
                  <c:v>1735.0</c:v>
                </c:pt>
                <c:pt idx="166">
                  <c:v>1730.0</c:v>
                </c:pt>
                <c:pt idx="167">
                  <c:v>1725.0</c:v>
                </c:pt>
                <c:pt idx="168">
                  <c:v>1720.0</c:v>
                </c:pt>
                <c:pt idx="169">
                  <c:v>1714.0</c:v>
                </c:pt>
                <c:pt idx="170">
                  <c:v>1709.0</c:v>
                </c:pt>
                <c:pt idx="171">
                  <c:v>1704.0</c:v>
                </c:pt>
                <c:pt idx="172">
                  <c:v>1700.0</c:v>
                </c:pt>
                <c:pt idx="173">
                  <c:v>1695.0</c:v>
                </c:pt>
                <c:pt idx="174">
                  <c:v>1690.0</c:v>
                </c:pt>
                <c:pt idx="175">
                  <c:v>1685.0</c:v>
                </c:pt>
                <c:pt idx="176">
                  <c:v>1680.0</c:v>
                </c:pt>
                <c:pt idx="177">
                  <c:v>1676.0</c:v>
                </c:pt>
                <c:pt idx="178">
                  <c:v>1671.0</c:v>
                </c:pt>
                <c:pt idx="179">
                  <c:v>1666.0</c:v>
                </c:pt>
                <c:pt idx="180">
                  <c:v>1662.0</c:v>
                </c:pt>
                <c:pt idx="181">
                  <c:v>1657.0</c:v>
                </c:pt>
                <c:pt idx="182">
                  <c:v>1652.0</c:v>
                </c:pt>
                <c:pt idx="183">
                  <c:v>1648.0</c:v>
                </c:pt>
                <c:pt idx="184">
                  <c:v>1643.0</c:v>
                </c:pt>
                <c:pt idx="185">
                  <c:v>1639.0</c:v>
                </c:pt>
                <c:pt idx="186">
                  <c:v>1635.0</c:v>
                </c:pt>
                <c:pt idx="187">
                  <c:v>1630.0</c:v>
                </c:pt>
                <c:pt idx="188">
                  <c:v>1626.0</c:v>
                </c:pt>
                <c:pt idx="189">
                  <c:v>1622.0</c:v>
                </c:pt>
                <c:pt idx="190">
                  <c:v>1617.0</c:v>
                </c:pt>
                <c:pt idx="191">
                  <c:v>1613.0</c:v>
                </c:pt>
                <c:pt idx="192">
                  <c:v>1609.0</c:v>
                </c:pt>
                <c:pt idx="193">
                  <c:v>1605.0</c:v>
                </c:pt>
                <c:pt idx="194">
                  <c:v>1601.0</c:v>
                </c:pt>
                <c:pt idx="195">
                  <c:v>1597.0</c:v>
                </c:pt>
                <c:pt idx="196">
                  <c:v>1593.0</c:v>
                </c:pt>
                <c:pt idx="197">
                  <c:v>1589.0</c:v>
                </c:pt>
                <c:pt idx="198">
                  <c:v>1585.0</c:v>
                </c:pt>
                <c:pt idx="199">
                  <c:v>1581.0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7012584"/>
        <c:axId val="667015656"/>
      </c:lineChart>
      <c:lineChart>
        <c:grouping val="standar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HR</c:v>
                </c:pt>
              </c:strCache>
            </c:strRef>
          </c:tx>
          <c:marker>
            <c:symbol val="none"/>
          </c:marker>
          <c:cat>
            <c:numRef>
              <c:f>Sheet1!$F$2:$F$201</c:f>
              <c:numCache>
                <c:formatCode>General</c:formatCode>
                <c:ptCount val="200"/>
                <c:pt idx="0" formatCode="#,##0">
                  <c:v>5000.0</c:v>
                </c:pt>
                <c:pt idx="14" formatCode="#,##0">
                  <c:v>75000.0</c:v>
                </c:pt>
                <c:pt idx="19" formatCode="#,##0">
                  <c:v>100000.0</c:v>
                </c:pt>
                <c:pt idx="24" formatCode="#,##0">
                  <c:v>125000.0</c:v>
                </c:pt>
                <c:pt idx="29" formatCode="#,##0">
                  <c:v>150000.0</c:v>
                </c:pt>
                <c:pt idx="39" formatCode="#,##0">
                  <c:v>200000.0</c:v>
                </c:pt>
                <c:pt idx="59" formatCode="#,##0">
                  <c:v>300000.0</c:v>
                </c:pt>
                <c:pt idx="79" formatCode="#,##0">
                  <c:v>400000.0</c:v>
                </c:pt>
                <c:pt idx="99" formatCode="#,##0">
                  <c:v>500000.0</c:v>
                </c:pt>
                <c:pt idx="119" formatCode="#,##0">
                  <c:v>600000.0</c:v>
                </c:pt>
                <c:pt idx="139" formatCode="#,##0">
                  <c:v>700000.0</c:v>
                </c:pt>
                <c:pt idx="159" formatCode="#,##0">
                  <c:v>800000.0</c:v>
                </c:pt>
                <c:pt idx="179" formatCode="#,##0">
                  <c:v>900000.0</c:v>
                </c:pt>
                <c:pt idx="199" formatCode="#,##0">
                  <c:v>1.0E6</c:v>
                </c:pt>
              </c:numCache>
            </c:numRef>
          </c:cat>
          <c:val>
            <c:numRef>
              <c:f>Sheet1!$G$2:$G$201</c:f>
              <c:numCache>
                <c:formatCode>0.000</c:formatCode>
                <c:ptCount val="200"/>
                <c:pt idx="0">
                  <c:v>77.63932022500212</c:v>
                </c:pt>
                <c:pt idx="1">
                  <c:v>84.1886116991581</c:v>
                </c:pt>
                <c:pt idx="2">
                  <c:v>87.0900555126419</c:v>
                </c:pt>
                <c:pt idx="3">
                  <c:v>88.81966011250103</c:v>
                </c:pt>
                <c:pt idx="4">
                  <c:v>90.0</c:v>
                </c:pt>
                <c:pt idx="5">
                  <c:v>90.87129070824725</c:v>
                </c:pt>
                <c:pt idx="6">
                  <c:v>91.5484574527148</c:v>
                </c:pt>
                <c:pt idx="7">
                  <c:v>92.09430584957907</c:v>
                </c:pt>
                <c:pt idx="8">
                  <c:v>92.5464400750007</c:v>
                </c:pt>
                <c:pt idx="9">
                  <c:v>92.92893218813448</c:v>
                </c:pt>
                <c:pt idx="10">
                  <c:v>93.25800137536758</c:v>
                </c:pt>
                <c:pt idx="11">
                  <c:v>93.54502775632095</c:v>
                </c:pt>
                <c:pt idx="12">
                  <c:v>93.7982632705396</c:v>
                </c:pt>
                <c:pt idx="13">
                  <c:v>94.02385695332801</c:v>
                </c:pt>
                <c:pt idx="14">
                  <c:v>94.22649730810372</c:v>
                </c:pt>
                <c:pt idx="15">
                  <c:v>94.40983005625048</c:v>
                </c:pt>
                <c:pt idx="16">
                  <c:v>94.57673855453352</c:v>
                </c:pt>
                <c:pt idx="17">
                  <c:v>94.72953723305265</c:v>
                </c:pt>
                <c:pt idx="18">
                  <c:v>94.87010823957419</c:v>
                </c:pt>
                <c:pt idx="19">
                  <c:v>95.0</c:v>
                </c:pt>
                <c:pt idx="20">
                  <c:v>95.12049963525733</c:v>
                </c:pt>
                <c:pt idx="21">
                  <c:v>95.23268705377204</c:v>
                </c:pt>
                <c:pt idx="22">
                  <c:v>95.33747595879841</c:v>
                </c:pt>
                <c:pt idx="23">
                  <c:v>95.43564535412361</c:v>
                </c:pt>
                <c:pt idx="24">
                  <c:v>95.52786404500042</c:v>
                </c:pt>
                <c:pt idx="25">
                  <c:v>95.61470990346483</c:v>
                </c:pt>
                <c:pt idx="26">
                  <c:v>95.69668517088061</c:v>
                </c:pt>
                <c:pt idx="27">
                  <c:v>95.77422872635742</c:v>
                </c:pt>
                <c:pt idx="28">
                  <c:v>95.847726007313</c:v>
                </c:pt>
                <c:pt idx="29">
                  <c:v>95.9175170953614</c:v>
                </c:pt>
                <c:pt idx="30">
                  <c:v>95.98390335548751</c:v>
                </c:pt>
                <c:pt idx="31">
                  <c:v>96.04715292478953</c:v>
                </c:pt>
                <c:pt idx="32">
                  <c:v>96.1075052791924</c:v>
                </c:pt>
                <c:pt idx="33">
                  <c:v>96.16517505576311</c:v>
                </c:pt>
                <c:pt idx="34">
                  <c:v>96.22035526990775</c:v>
                </c:pt>
                <c:pt idx="35">
                  <c:v>96.27322003750035</c:v>
                </c:pt>
                <c:pt idx="36">
                  <c:v>96.32392688953095</c:v>
                </c:pt>
                <c:pt idx="37">
                  <c:v>96.37261874944991</c:v>
                </c:pt>
                <c:pt idx="38">
                  <c:v>96.41942562980288</c:v>
                </c:pt>
                <c:pt idx="39">
                  <c:v>96.4644660940673</c:v>
                </c:pt>
                <c:pt idx="40">
                  <c:v>96.50784852115211</c:v>
                </c:pt>
                <c:pt idx="41">
                  <c:v>96.54967220328821</c:v>
                </c:pt>
                <c:pt idx="42">
                  <c:v>96.59002830264764</c:v>
                </c:pt>
                <c:pt idx="43">
                  <c:v>96.62900068768376</c:v>
                </c:pt>
                <c:pt idx="44">
                  <c:v>96.66666666666667</c:v>
                </c:pt>
                <c:pt idx="45">
                  <c:v>96.70309763302104</c:v>
                </c:pt>
                <c:pt idx="46">
                  <c:v>96.7383596347328</c:v>
                </c:pt>
                <c:pt idx="47">
                  <c:v>96.77251387816048</c:v>
                </c:pt>
                <c:pt idx="48">
                  <c:v>96.80561717500028</c:v>
                </c:pt>
                <c:pt idx="49">
                  <c:v>96.83772233983159</c:v>
                </c:pt>
                <c:pt idx="50">
                  <c:v>96.86887854457422</c:v>
                </c:pt>
                <c:pt idx="51">
                  <c:v>96.89913163526978</c:v>
                </c:pt>
                <c:pt idx="52">
                  <c:v>96.92852441583026</c:v>
                </c:pt>
                <c:pt idx="53">
                  <c:v>96.95709690274907</c:v>
                </c:pt>
                <c:pt idx="54">
                  <c:v>96.98488655422235</c:v>
                </c:pt>
                <c:pt idx="55">
                  <c:v>97.01192847666401</c:v>
                </c:pt>
                <c:pt idx="56">
                  <c:v>97.03825561120453</c:v>
                </c:pt>
                <c:pt idx="57">
                  <c:v>97.06389890242643</c:v>
                </c:pt>
                <c:pt idx="58">
                  <c:v>97.08888745130208</c:v>
                </c:pt>
                <c:pt idx="59">
                  <c:v>97.11324865405184</c:v>
                </c:pt>
                <c:pt idx="60">
                  <c:v>97.13700832843062</c:v>
                </c:pt>
                <c:pt idx="61">
                  <c:v>97.16019082876464</c:v>
                </c:pt>
                <c:pt idx="62">
                  <c:v>97.18281915090489</c:v>
                </c:pt>
                <c:pt idx="63">
                  <c:v>97.20491502812528</c:v>
                </c:pt>
                <c:pt idx="64">
                  <c:v>97.22649901887385</c:v>
                </c:pt>
                <c:pt idx="65">
                  <c:v>97.2475905871841</c:v>
                </c:pt>
                <c:pt idx="66">
                  <c:v>97.26820817645918</c:v>
                </c:pt>
                <c:pt idx="67">
                  <c:v>97.28836927726678</c:v>
                </c:pt>
                <c:pt idx="68">
                  <c:v>97.30809048970917</c:v>
                </c:pt>
                <c:pt idx="69">
                  <c:v>97.32738758087575</c:v>
                </c:pt>
                <c:pt idx="70">
                  <c:v>97.3462755378286</c:v>
                </c:pt>
                <c:pt idx="71">
                  <c:v>97.36476861652631</c:v>
                </c:pt>
                <c:pt idx="72">
                  <c:v>97.3828803870489</c:v>
                </c:pt>
                <c:pt idx="73">
                  <c:v>97.40062377544984</c:v>
                </c:pt>
                <c:pt idx="74">
                  <c:v>97.41801110252835</c:v>
                </c:pt>
                <c:pt idx="75">
                  <c:v>97.43505411978711</c:v>
                </c:pt>
                <c:pt idx="76">
                  <c:v>97.45176404281187</c:v>
                </c:pt>
                <c:pt idx="77">
                  <c:v>97.46815158229083</c:v>
                </c:pt>
                <c:pt idx="78">
                  <c:v>97.48422697286686</c:v>
                </c:pt>
                <c:pt idx="79">
                  <c:v>97.5</c:v>
                </c:pt>
                <c:pt idx="80">
                  <c:v>97.51548002500023</c:v>
                </c:pt>
                <c:pt idx="81">
                  <c:v>97.53067600837601</c:v>
                </c:pt>
                <c:pt idx="82">
                  <c:v>97.54559653163091</c:v>
                </c:pt>
                <c:pt idx="83">
                  <c:v>97.56024981762864</c:v>
                </c:pt>
                <c:pt idx="84">
                  <c:v>97.57464374963666</c:v>
                </c:pt>
                <c:pt idx="85">
                  <c:v>97.58878588914794</c:v>
                </c:pt>
                <c:pt idx="86">
                  <c:v>97.60268349257308</c:v>
                </c:pt>
                <c:pt idx="87">
                  <c:v>97.61634352688598</c:v>
                </c:pt>
                <c:pt idx="88">
                  <c:v>97.62977268430008</c:v>
                </c:pt>
                <c:pt idx="89">
                  <c:v>97.64297739604478</c:v>
                </c:pt>
                <c:pt idx="90">
                  <c:v>97.65596384530752</c:v>
                </c:pt>
                <c:pt idx="91">
                  <c:v>97.66873797939918</c:v>
                </c:pt>
                <c:pt idx="92">
                  <c:v>97.68130552119915</c:v>
                </c:pt>
                <c:pt idx="93">
                  <c:v>97.69367197992778</c:v>
                </c:pt>
                <c:pt idx="94">
                  <c:v>97.70584266129438</c:v>
                </c:pt>
                <c:pt idx="95">
                  <c:v>97.7178226770618</c:v>
                </c:pt>
                <c:pt idx="96">
                  <c:v>97.7296169540675</c:v>
                </c:pt>
                <c:pt idx="97">
                  <c:v>97.74123024273687</c:v>
                </c:pt>
                <c:pt idx="98">
                  <c:v>97.75266712512253</c:v>
                </c:pt>
                <c:pt idx="99">
                  <c:v>97.76393202250019</c:v>
                </c:pt>
                <c:pt idx="100">
                  <c:v>97.77502920255004</c:v>
                </c:pt>
                <c:pt idx="101">
                  <c:v>97.78596278614975</c:v>
                </c:pt>
                <c:pt idx="102">
                  <c:v>97.79673675380381</c:v>
                </c:pt>
                <c:pt idx="103">
                  <c:v>97.80735495173242</c:v>
                </c:pt>
                <c:pt idx="104">
                  <c:v>97.8178210976401</c:v>
                </c:pt>
                <c:pt idx="105">
                  <c:v>97.82813878618458</c:v>
                </c:pt>
                <c:pt idx="106">
                  <c:v>97.83831149416439</c:v>
                </c:pt>
                <c:pt idx="107">
                  <c:v>97.84834258544031</c:v>
                </c:pt>
                <c:pt idx="108">
                  <c:v>97.85823531560936</c:v>
                </c:pt>
                <c:pt idx="109">
                  <c:v>97.86799283644386</c:v>
                </c:pt>
                <c:pt idx="110">
                  <c:v>97.87761820010995</c:v>
                </c:pt>
                <c:pt idx="111">
                  <c:v>97.88711436317872</c:v>
                </c:pt>
                <c:pt idx="112">
                  <c:v>97.89648419044161</c:v>
                </c:pt>
                <c:pt idx="113">
                  <c:v>97.90573045854148</c:v>
                </c:pt>
                <c:pt idx="114">
                  <c:v>97.91485585942925</c:v>
                </c:pt>
                <c:pt idx="115">
                  <c:v>97.92386300365648</c:v>
                </c:pt>
                <c:pt idx="116">
                  <c:v>97.9327544235132</c:v>
                </c:pt>
                <c:pt idx="117">
                  <c:v>97.94153257601846</c:v>
                </c:pt>
                <c:pt idx="118">
                  <c:v>97.95019984577305</c:v>
                </c:pt>
                <c:pt idx="119">
                  <c:v>97.95875854768065</c:v>
                </c:pt>
                <c:pt idx="120">
                  <c:v>97.9672109295457</c:v>
                </c:pt>
                <c:pt idx="121">
                  <c:v>97.97555917455269</c:v>
                </c:pt>
                <c:pt idx="122">
                  <c:v>97.98380540363621</c:v>
                </c:pt>
                <c:pt idx="123">
                  <c:v>97.99195167774378</c:v>
                </c:pt>
                <c:pt idx="124">
                  <c:v>98.0</c:v>
                </c:pt>
                <c:pt idx="125">
                  <c:v>98.00795231777599</c:v>
                </c:pt>
                <c:pt idx="126">
                  <c:v>98.01581052466864</c:v>
                </c:pt>
                <c:pt idx="127">
                  <c:v>98.02357646239473</c:v>
                </c:pt>
                <c:pt idx="128">
                  <c:v>98.03125192260461</c:v>
                </c:pt>
                <c:pt idx="129">
                  <c:v>98.03883864861815</c:v>
                </c:pt>
                <c:pt idx="130">
                  <c:v>98.04633833708853</c:v>
                </c:pt>
                <c:pt idx="131">
                  <c:v>98.05375263959617</c:v>
                </c:pt>
                <c:pt idx="132">
                  <c:v>98.0610831641763</c:v>
                </c:pt>
                <c:pt idx="133">
                  <c:v>98.06833147678428</c:v>
                </c:pt>
                <c:pt idx="134">
                  <c:v>98.07549910270119</c:v>
                </c:pt>
                <c:pt idx="135">
                  <c:v>98.08258752788151</c:v>
                </c:pt>
                <c:pt idx="136">
                  <c:v>98.08959820024782</c:v>
                </c:pt>
                <c:pt idx="137">
                  <c:v>98.09653253093278</c:v>
                </c:pt>
                <c:pt idx="138">
                  <c:v>98.10339189547275</c:v>
                </c:pt>
                <c:pt idx="139">
                  <c:v>98.11017763495383</c:v>
                </c:pt>
                <c:pt idx="140">
                  <c:v>98.11689105711321</c:v>
                </c:pt>
                <c:pt idx="141">
                  <c:v>98.12353343739798</c:v>
                </c:pt>
                <c:pt idx="142">
                  <c:v>98.13010601998307</c:v>
                </c:pt>
                <c:pt idx="143">
                  <c:v>98.13661001875015</c:v>
                </c:pt>
                <c:pt idx="144">
                  <c:v>98.14304661822945</c:v>
                </c:pt>
                <c:pt idx="145">
                  <c:v>98.14941697450598</c:v>
                </c:pt>
                <c:pt idx="146">
                  <c:v>98.15572221609162</c:v>
                </c:pt>
                <c:pt idx="147">
                  <c:v>98.1619634447655</c:v>
                </c:pt>
                <c:pt idx="148">
                  <c:v>98.16814173638166</c:v>
                </c:pt>
                <c:pt idx="149">
                  <c:v>98.17425814164942</c:v>
                </c:pt>
                <c:pt idx="150">
                  <c:v>98.18031368688288</c:v>
                </c:pt>
                <c:pt idx="151">
                  <c:v>98.18630937472491</c:v>
                </c:pt>
                <c:pt idx="152">
                  <c:v>98.19224618484451</c:v>
                </c:pt>
                <c:pt idx="153">
                  <c:v>98.19812507460888</c:v>
                </c:pt>
                <c:pt idx="154">
                  <c:v>98.20394697973226</c:v>
                </c:pt>
                <c:pt idx="155">
                  <c:v>98.20971281490137</c:v>
                </c:pt>
                <c:pt idx="156">
                  <c:v>98.2154234743794</c:v>
                </c:pt>
                <c:pt idx="157">
                  <c:v>98.22107983258789</c:v>
                </c:pt>
                <c:pt idx="158">
                  <c:v>98.22668274467023</c:v>
                </c:pt>
                <c:pt idx="159">
                  <c:v>98.23223304703363</c:v>
                </c:pt>
                <c:pt idx="160">
                  <c:v>98.23773155787435</c:v>
                </c:pt>
                <c:pt idx="161">
                  <c:v>98.2431790776842</c:v>
                </c:pt>
                <c:pt idx="162">
                  <c:v>98.24857638973985</c:v>
                </c:pt>
                <c:pt idx="163">
                  <c:v>98.25392426057608</c:v>
                </c:pt>
                <c:pt idx="164">
                  <c:v>98.25922344044305</c:v>
                </c:pt>
                <c:pt idx="165">
                  <c:v>98.26447466374847</c:v>
                </c:pt>
                <c:pt idx="166">
                  <c:v>98.26967864948504</c:v>
                </c:pt>
                <c:pt idx="167">
                  <c:v>98.27483610164408</c:v>
                </c:pt>
                <c:pt idx="168">
                  <c:v>98.27994770961554</c:v>
                </c:pt>
                <c:pt idx="169">
                  <c:v>98.28501414857489</c:v>
                </c:pt>
                <c:pt idx="170">
                  <c:v>98.29003607985808</c:v>
                </c:pt>
                <c:pt idx="171">
                  <c:v>98.29501415132381</c:v>
                </c:pt>
                <c:pt idx="172">
                  <c:v>98.29994899770487</c:v>
                </c:pt>
                <c:pt idx="173">
                  <c:v>98.304841240948</c:v>
                </c:pt>
                <c:pt idx="174">
                  <c:v>98.30969149054297</c:v>
                </c:pt>
                <c:pt idx="175">
                  <c:v>98.3145003438419</c:v>
                </c:pt>
                <c:pt idx="176">
                  <c:v>98.31926838636796</c:v>
                </c:pt>
                <c:pt idx="177">
                  <c:v>98.323996192115</c:v>
                </c:pt>
                <c:pt idx="178">
                  <c:v>98.32868432383778</c:v>
                </c:pt>
                <c:pt idx="179">
                  <c:v>98.3333333333333</c:v>
                </c:pt>
                <c:pt idx="180">
                  <c:v>98.33794376171368</c:v>
                </c:pt>
                <c:pt idx="181">
                  <c:v>98.34251613967051</c:v>
                </c:pt>
                <c:pt idx="182">
                  <c:v>98.3470509877318</c:v>
                </c:pt>
                <c:pt idx="183">
                  <c:v>98.35154881651047</c:v>
                </c:pt>
                <c:pt idx="184">
                  <c:v>98.3560101269464</c:v>
                </c:pt>
                <c:pt idx="185">
                  <c:v>98.36043541054011</c:v>
                </c:pt>
                <c:pt idx="186">
                  <c:v>98.36482514958068</c:v>
                </c:pt>
                <c:pt idx="187">
                  <c:v>98.36917981736637</c:v>
                </c:pt>
                <c:pt idx="188">
                  <c:v>98.37349987841908</c:v>
                </c:pt>
                <c:pt idx="189">
                  <c:v>98.37778578869238</c:v>
                </c:pt>
                <c:pt idx="190">
                  <c:v>98.38203799577354</c:v>
                </c:pt>
                <c:pt idx="191">
                  <c:v>98.38625693908024</c:v>
                </c:pt>
                <c:pt idx="192">
                  <c:v>98.39044305005085</c:v>
                </c:pt>
                <c:pt idx="193">
                  <c:v>98.39459675233017</c:v>
                </c:pt>
                <c:pt idx="194">
                  <c:v>98.39871846194913</c:v>
                </c:pt>
                <c:pt idx="195">
                  <c:v>98.40280858750012</c:v>
                </c:pt>
                <c:pt idx="196">
                  <c:v>98.4068675303071</c:v>
                </c:pt>
                <c:pt idx="197">
                  <c:v>98.4108956845907</c:v>
                </c:pt>
                <c:pt idx="198">
                  <c:v>98.4148934376294</c:v>
                </c:pt>
                <c:pt idx="199">
                  <c:v>98.41886116991582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Sheet1!$I$1</c:f>
              <c:strCache>
                <c:ptCount val="1"/>
                <c:pt idx="0">
                  <c:v>Time</c:v>
                </c:pt>
              </c:strCache>
            </c:strRef>
          </c:tx>
          <c:marker>
            <c:symbol val="none"/>
          </c:marker>
          <c:cat>
            <c:numRef>
              <c:f>Sheet1!$F$2:$F$201</c:f>
              <c:numCache>
                <c:formatCode>General</c:formatCode>
                <c:ptCount val="200"/>
                <c:pt idx="0" formatCode="#,##0">
                  <c:v>5000.0</c:v>
                </c:pt>
                <c:pt idx="14" formatCode="#,##0">
                  <c:v>75000.0</c:v>
                </c:pt>
                <c:pt idx="19" formatCode="#,##0">
                  <c:v>100000.0</c:v>
                </c:pt>
                <c:pt idx="24" formatCode="#,##0">
                  <c:v>125000.0</c:v>
                </c:pt>
                <c:pt idx="29" formatCode="#,##0">
                  <c:v>150000.0</c:v>
                </c:pt>
                <c:pt idx="39" formatCode="#,##0">
                  <c:v>200000.0</c:v>
                </c:pt>
                <c:pt idx="59" formatCode="#,##0">
                  <c:v>300000.0</c:v>
                </c:pt>
                <c:pt idx="79" formatCode="#,##0">
                  <c:v>400000.0</c:v>
                </c:pt>
                <c:pt idx="99" formatCode="#,##0">
                  <c:v>500000.0</c:v>
                </c:pt>
                <c:pt idx="119" formatCode="#,##0">
                  <c:v>600000.0</c:v>
                </c:pt>
                <c:pt idx="139" formatCode="#,##0">
                  <c:v>700000.0</c:v>
                </c:pt>
                <c:pt idx="159" formatCode="#,##0">
                  <c:v>800000.0</c:v>
                </c:pt>
                <c:pt idx="179" formatCode="#,##0">
                  <c:v>900000.0</c:v>
                </c:pt>
                <c:pt idx="199" formatCode="#,##0">
                  <c:v>1.0E6</c:v>
                </c:pt>
              </c:numCache>
            </c:numRef>
          </c:cat>
          <c:val>
            <c:numRef>
              <c:f>Sheet1!$I$2:$I$201</c:f>
              <c:numCache>
                <c:formatCode>#,##0.00</c:formatCode>
                <c:ptCount val="200"/>
                <c:pt idx="0">
                  <c:v>178.88</c:v>
                </c:pt>
                <c:pt idx="1">
                  <c:v>126.488</c:v>
                </c:pt>
                <c:pt idx="2">
                  <c:v>103.272</c:v>
                </c:pt>
                <c:pt idx="3">
                  <c:v>89.44</c:v>
                </c:pt>
                <c:pt idx="4">
                  <c:v>80.0</c:v>
                </c:pt>
                <c:pt idx="5">
                  <c:v>73.024</c:v>
                </c:pt>
                <c:pt idx="6">
                  <c:v>67.60799999999998</c:v>
                </c:pt>
                <c:pt idx="7">
                  <c:v>63.24</c:v>
                </c:pt>
                <c:pt idx="8">
                  <c:v>59.624</c:v>
                </c:pt>
                <c:pt idx="9">
                  <c:v>56.568</c:v>
                </c:pt>
                <c:pt idx="10">
                  <c:v>53.928</c:v>
                </c:pt>
                <c:pt idx="11">
                  <c:v>51.632</c:v>
                </c:pt>
                <c:pt idx="12">
                  <c:v>49.608</c:v>
                </c:pt>
                <c:pt idx="13">
                  <c:v>47.808</c:v>
                </c:pt>
                <c:pt idx="14">
                  <c:v>46.184</c:v>
                </c:pt>
                <c:pt idx="15">
                  <c:v>44.72</c:v>
                </c:pt>
                <c:pt idx="16">
                  <c:v>43.384</c:v>
                </c:pt>
                <c:pt idx="17">
                  <c:v>42.16</c:v>
                </c:pt>
                <c:pt idx="18">
                  <c:v>41.032</c:v>
                </c:pt>
                <c:pt idx="19">
                  <c:v>40.5</c:v>
                </c:pt>
                <c:pt idx="20">
                  <c:v>39.032</c:v>
                </c:pt>
                <c:pt idx="21">
                  <c:v>38.136</c:v>
                </c:pt>
                <c:pt idx="22">
                  <c:v>37.29600000000001</c:v>
                </c:pt>
                <c:pt idx="23">
                  <c:v>36.512</c:v>
                </c:pt>
                <c:pt idx="24">
                  <c:v>35.776</c:v>
                </c:pt>
                <c:pt idx="25">
                  <c:v>35.08</c:v>
                </c:pt>
                <c:pt idx="26">
                  <c:v>34.42400000000001</c:v>
                </c:pt>
                <c:pt idx="27">
                  <c:v>33.8</c:v>
                </c:pt>
                <c:pt idx="28">
                  <c:v>33.216</c:v>
                </c:pt>
                <c:pt idx="29">
                  <c:v>32.65600000000001</c:v>
                </c:pt>
                <c:pt idx="30">
                  <c:v>32.128</c:v>
                </c:pt>
                <c:pt idx="31">
                  <c:v>31.616</c:v>
                </c:pt>
                <c:pt idx="32">
                  <c:v>31.136</c:v>
                </c:pt>
                <c:pt idx="33">
                  <c:v>30.672</c:v>
                </c:pt>
                <c:pt idx="34">
                  <c:v>30.232</c:v>
                </c:pt>
                <c:pt idx="35">
                  <c:v>29.808</c:v>
                </c:pt>
                <c:pt idx="36">
                  <c:v>29.408</c:v>
                </c:pt>
                <c:pt idx="37">
                  <c:v>29.01599999999999</c:v>
                </c:pt>
                <c:pt idx="38">
                  <c:v>28.64</c:v>
                </c:pt>
                <c:pt idx="39">
                  <c:v>28.28</c:v>
                </c:pt>
                <c:pt idx="40">
                  <c:v>27.936</c:v>
                </c:pt>
                <c:pt idx="41">
                  <c:v>27.6</c:v>
                </c:pt>
                <c:pt idx="42">
                  <c:v>27.27199999999999</c:v>
                </c:pt>
                <c:pt idx="43">
                  <c:v>26.96</c:v>
                </c:pt>
                <c:pt idx="44">
                  <c:v>26.664</c:v>
                </c:pt>
                <c:pt idx="45">
                  <c:v>26.368</c:v>
                </c:pt>
                <c:pt idx="46">
                  <c:v>26.088</c:v>
                </c:pt>
                <c:pt idx="47">
                  <c:v>25.816</c:v>
                </c:pt>
                <c:pt idx="48">
                  <c:v>25.552</c:v>
                </c:pt>
                <c:pt idx="49">
                  <c:v>25.296</c:v>
                </c:pt>
                <c:pt idx="50">
                  <c:v>25.04799999999999</c:v>
                </c:pt>
                <c:pt idx="51">
                  <c:v>24.8</c:v>
                </c:pt>
                <c:pt idx="52">
                  <c:v>24.568</c:v>
                </c:pt>
                <c:pt idx="53">
                  <c:v>24.336</c:v>
                </c:pt>
                <c:pt idx="54">
                  <c:v>24.12</c:v>
                </c:pt>
                <c:pt idx="55">
                  <c:v>23.904</c:v>
                </c:pt>
                <c:pt idx="56">
                  <c:v>23.688</c:v>
                </c:pt>
                <c:pt idx="57">
                  <c:v>23.488</c:v>
                </c:pt>
                <c:pt idx="58">
                  <c:v>23.288</c:v>
                </c:pt>
                <c:pt idx="59">
                  <c:v>23.088</c:v>
                </c:pt>
                <c:pt idx="60">
                  <c:v>22.896</c:v>
                </c:pt>
                <c:pt idx="61">
                  <c:v>22.712</c:v>
                </c:pt>
                <c:pt idx="62">
                  <c:v>22.536</c:v>
                </c:pt>
                <c:pt idx="63">
                  <c:v>22.36</c:v>
                </c:pt>
                <c:pt idx="64">
                  <c:v>22.184</c:v>
                </c:pt>
                <c:pt idx="65">
                  <c:v>22.01599999999999</c:v>
                </c:pt>
                <c:pt idx="66">
                  <c:v>21.848</c:v>
                </c:pt>
                <c:pt idx="67">
                  <c:v>21.688</c:v>
                </c:pt>
                <c:pt idx="68">
                  <c:v>21.528</c:v>
                </c:pt>
                <c:pt idx="69">
                  <c:v>21.376</c:v>
                </c:pt>
                <c:pt idx="70">
                  <c:v>21.224</c:v>
                </c:pt>
                <c:pt idx="71">
                  <c:v>21.08</c:v>
                </c:pt>
                <c:pt idx="72">
                  <c:v>20.936</c:v>
                </c:pt>
                <c:pt idx="73">
                  <c:v>20.792</c:v>
                </c:pt>
                <c:pt idx="74">
                  <c:v>20.648</c:v>
                </c:pt>
                <c:pt idx="75">
                  <c:v>20.512</c:v>
                </c:pt>
                <c:pt idx="76">
                  <c:v>20.384</c:v>
                </c:pt>
                <c:pt idx="77">
                  <c:v>20.248</c:v>
                </c:pt>
                <c:pt idx="78">
                  <c:v>20.12</c:v>
                </c:pt>
                <c:pt idx="79">
                  <c:v>20.0</c:v>
                </c:pt>
                <c:pt idx="80">
                  <c:v>19.872</c:v>
                </c:pt>
                <c:pt idx="81">
                  <c:v>19.752</c:v>
                </c:pt>
                <c:pt idx="82">
                  <c:v>19.632</c:v>
                </c:pt>
                <c:pt idx="83">
                  <c:v>19.512</c:v>
                </c:pt>
                <c:pt idx="84">
                  <c:v>19.4</c:v>
                </c:pt>
                <c:pt idx="85">
                  <c:v>19.288</c:v>
                </c:pt>
                <c:pt idx="86">
                  <c:v>19.17599999999999</c:v>
                </c:pt>
                <c:pt idx="87">
                  <c:v>19.064</c:v>
                </c:pt>
                <c:pt idx="88">
                  <c:v>18.96</c:v>
                </c:pt>
                <c:pt idx="89">
                  <c:v>18.85600000000001</c:v>
                </c:pt>
                <c:pt idx="90">
                  <c:v>18.752</c:v>
                </c:pt>
                <c:pt idx="91">
                  <c:v>18.648</c:v>
                </c:pt>
                <c:pt idx="92">
                  <c:v>18.544</c:v>
                </c:pt>
                <c:pt idx="93">
                  <c:v>18.448</c:v>
                </c:pt>
                <c:pt idx="94">
                  <c:v>18.352</c:v>
                </c:pt>
                <c:pt idx="95">
                  <c:v>18.256</c:v>
                </c:pt>
                <c:pt idx="96">
                  <c:v>18.16</c:v>
                </c:pt>
                <c:pt idx="97">
                  <c:v>18.064</c:v>
                </c:pt>
                <c:pt idx="98">
                  <c:v>17.976</c:v>
                </c:pt>
                <c:pt idx="99">
                  <c:v>17.888</c:v>
                </c:pt>
                <c:pt idx="100">
                  <c:v>17.792</c:v>
                </c:pt>
                <c:pt idx="101">
                  <c:v>17.712</c:v>
                </c:pt>
                <c:pt idx="102">
                  <c:v>17.624</c:v>
                </c:pt>
                <c:pt idx="103">
                  <c:v>17.536</c:v>
                </c:pt>
                <c:pt idx="104">
                  <c:v>17.456</c:v>
                </c:pt>
                <c:pt idx="105">
                  <c:v>17.368</c:v>
                </c:pt>
                <c:pt idx="106">
                  <c:v>17.288</c:v>
                </c:pt>
                <c:pt idx="107">
                  <c:v>17.20799999999999</c:v>
                </c:pt>
                <c:pt idx="108">
                  <c:v>17.128</c:v>
                </c:pt>
                <c:pt idx="109">
                  <c:v>17.056</c:v>
                </c:pt>
                <c:pt idx="110">
                  <c:v>16.976</c:v>
                </c:pt>
                <c:pt idx="111">
                  <c:v>16.896</c:v>
                </c:pt>
                <c:pt idx="112">
                  <c:v>16.82400000000001</c:v>
                </c:pt>
                <c:pt idx="113">
                  <c:v>16.752</c:v>
                </c:pt>
                <c:pt idx="114">
                  <c:v>16.68</c:v>
                </c:pt>
                <c:pt idx="115">
                  <c:v>16.608</c:v>
                </c:pt>
                <c:pt idx="116">
                  <c:v>16.536</c:v>
                </c:pt>
                <c:pt idx="117">
                  <c:v>16.464</c:v>
                </c:pt>
                <c:pt idx="118">
                  <c:v>16.392</c:v>
                </c:pt>
                <c:pt idx="119">
                  <c:v>16.328</c:v>
                </c:pt>
                <c:pt idx="120">
                  <c:v>16.256</c:v>
                </c:pt>
                <c:pt idx="121">
                  <c:v>16.192</c:v>
                </c:pt>
                <c:pt idx="122">
                  <c:v>16.128</c:v>
                </c:pt>
                <c:pt idx="123">
                  <c:v>16.064</c:v>
                </c:pt>
                <c:pt idx="124">
                  <c:v>16.0</c:v>
                </c:pt>
                <c:pt idx="125">
                  <c:v>15.936</c:v>
                </c:pt>
                <c:pt idx="126">
                  <c:v>15.872</c:v>
                </c:pt>
                <c:pt idx="127">
                  <c:v>15.808</c:v>
                </c:pt>
                <c:pt idx="128">
                  <c:v>15.744</c:v>
                </c:pt>
                <c:pt idx="129">
                  <c:v>15.688</c:v>
                </c:pt>
                <c:pt idx="130">
                  <c:v>15.624</c:v>
                </c:pt>
                <c:pt idx="131">
                  <c:v>15.568</c:v>
                </c:pt>
                <c:pt idx="132">
                  <c:v>15.504</c:v>
                </c:pt>
                <c:pt idx="133">
                  <c:v>15.448</c:v>
                </c:pt>
                <c:pt idx="134">
                  <c:v>15.392</c:v>
                </c:pt>
                <c:pt idx="135">
                  <c:v>15.336</c:v>
                </c:pt>
                <c:pt idx="136">
                  <c:v>15.28</c:v>
                </c:pt>
                <c:pt idx="137">
                  <c:v>15.224</c:v>
                </c:pt>
                <c:pt idx="138">
                  <c:v>15.168</c:v>
                </c:pt>
                <c:pt idx="139">
                  <c:v>15.112</c:v>
                </c:pt>
                <c:pt idx="140">
                  <c:v>15.064</c:v>
                </c:pt>
                <c:pt idx="141">
                  <c:v>15.008</c:v>
                </c:pt>
                <c:pt idx="142">
                  <c:v>14.952</c:v>
                </c:pt>
                <c:pt idx="143">
                  <c:v>14.904</c:v>
                </c:pt>
                <c:pt idx="144">
                  <c:v>14.848</c:v>
                </c:pt>
                <c:pt idx="145">
                  <c:v>14.8</c:v>
                </c:pt>
                <c:pt idx="146">
                  <c:v>14.752</c:v>
                </c:pt>
                <c:pt idx="147">
                  <c:v>14.704</c:v>
                </c:pt>
                <c:pt idx="148">
                  <c:v>14.648</c:v>
                </c:pt>
                <c:pt idx="149">
                  <c:v>14.6</c:v>
                </c:pt>
                <c:pt idx="150">
                  <c:v>14.552</c:v>
                </c:pt>
                <c:pt idx="151">
                  <c:v>14.504</c:v>
                </c:pt>
                <c:pt idx="152">
                  <c:v>14.456</c:v>
                </c:pt>
                <c:pt idx="153">
                  <c:v>14.408</c:v>
                </c:pt>
                <c:pt idx="154">
                  <c:v>14.368</c:v>
                </c:pt>
                <c:pt idx="155">
                  <c:v>14.32</c:v>
                </c:pt>
                <c:pt idx="156">
                  <c:v>14.272</c:v>
                </c:pt>
                <c:pt idx="157">
                  <c:v>14.224</c:v>
                </c:pt>
                <c:pt idx="158">
                  <c:v>14.184</c:v>
                </c:pt>
                <c:pt idx="159">
                  <c:v>14.136</c:v>
                </c:pt>
                <c:pt idx="160">
                  <c:v>14.096</c:v>
                </c:pt>
                <c:pt idx="161">
                  <c:v>14.048</c:v>
                </c:pt>
                <c:pt idx="162">
                  <c:v>14.008</c:v>
                </c:pt>
                <c:pt idx="163">
                  <c:v>13.968</c:v>
                </c:pt>
                <c:pt idx="164">
                  <c:v>13.92</c:v>
                </c:pt>
                <c:pt idx="165">
                  <c:v>13.88</c:v>
                </c:pt>
                <c:pt idx="166">
                  <c:v>13.84</c:v>
                </c:pt>
                <c:pt idx="167">
                  <c:v>13.8</c:v>
                </c:pt>
                <c:pt idx="168">
                  <c:v>13.76</c:v>
                </c:pt>
                <c:pt idx="169">
                  <c:v>13.712</c:v>
                </c:pt>
                <c:pt idx="170">
                  <c:v>13.672</c:v>
                </c:pt>
                <c:pt idx="171">
                  <c:v>13.632</c:v>
                </c:pt>
                <c:pt idx="172">
                  <c:v>13.6</c:v>
                </c:pt>
                <c:pt idx="173">
                  <c:v>13.56</c:v>
                </c:pt>
                <c:pt idx="174">
                  <c:v>13.52</c:v>
                </c:pt>
                <c:pt idx="175">
                  <c:v>13.48</c:v>
                </c:pt>
                <c:pt idx="176">
                  <c:v>13.44</c:v>
                </c:pt>
                <c:pt idx="177">
                  <c:v>13.408</c:v>
                </c:pt>
                <c:pt idx="178">
                  <c:v>13.368</c:v>
                </c:pt>
                <c:pt idx="179">
                  <c:v>13.328</c:v>
                </c:pt>
                <c:pt idx="180">
                  <c:v>13.296</c:v>
                </c:pt>
                <c:pt idx="181">
                  <c:v>13.256</c:v>
                </c:pt>
                <c:pt idx="182">
                  <c:v>13.216</c:v>
                </c:pt>
                <c:pt idx="183">
                  <c:v>13.184</c:v>
                </c:pt>
                <c:pt idx="184">
                  <c:v>13.144</c:v>
                </c:pt>
                <c:pt idx="185">
                  <c:v>13.112</c:v>
                </c:pt>
                <c:pt idx="186">
                  <c:v>13.08</c:v>
                </c:pt>
                <c:pt idx="187">
                  <c:v>13.04</c:v>
                </c:pt>
                <c:pt idx="188">
                  <c:v>13.008</c:v>
                </c:pt>
                <c:pt idx="189">
                  <c:v>12.976</c:v>
                </c:pt>
                <c:pt idx="190">
                  <c:v>12.936</c:v>
                </c:pt>
                <c:pt idx="191">
                  <c:v>12.904</c:v>
                </c:pt>
                <c:pt idx="192">
                  <c:v>12.872</c:v>
                </c:pt>
                <c:pt idx="193">
                  <c:v>12.84</c:v>
                </c:pt>
                <c:pt idx="194">
                  <c:v>12.808</c:v>
                </c:pt>
                <c:pt idx="195">
                  <c:v>12.776</c:v>
                </c:pt>
                <c:pt idx="196">
                  <c:v>12.744</c:v>
                </c:pt>
                <c:pt idx="197">
                  <c:v>12.712</c:v>
                </c:pt>
                <c:pt idx="198">
                  <c:v>12.68</c:v>
                </c:pt>
                <c:pt idx="199">
                  <c:v>12.648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7021928"/>
        <c:axId val="667018888"/>
      </c:lineChart>
      <c:catAx>
        <c:axId val="667012584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667015656"/>
        <c:crosses val="autoZero"/>
        <c:auto val="1"/>
        <c:lblAlgn val="ctr"/>
        <c:lblOffset val="100"/>
        <c:tickMarkSkip val="5"/>
        <c:noMultiLvlLbl val="0"/>
      </c:catAx>
      <c:valAx>
        <c:axId val="6670156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667012584"/>
        <c:crosses val="autoZero"/>
        <c:crossBetween val="between"/>
      </c:valAx>
      <c:valAx>
        <c:axId val="667018888"/>
        <c:scaling>
          <c:orientation val="minMax"/>
          <c:max val="100.0"/>
        </c:scaling>
        <c:delete val="0"/>
        <c:axPos val="r"/>
        <c:numFmt formatCode="0.000" sourceLinked="1"/>
        <c:majorTickMark val="out"/>
        <c:minorTickMark val="none"/>
        <c:tickLblPos val="nextTo"/>
        <c:crossAx val="667021928"/>
        <c:crosses val="max"/>
        <c:crossBetween val="between"/>
      </c:valAx>
      <c:catAx>
        <c:axId val="66702192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66701888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27646770679962"/>
          <c:y val="0.204733382686139"/>
          <c:w val="0.138465093825342"/>
          <c:h val="0.12891378962245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 baseline="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readprobe004!$B$1</c:f>
              <c:strCache>
                <c:ptCount val="1"/>
                <c:pt idx="0">
                  <c:v>B Only</c:v>
                </c:pt>
              </c:strCache>
            </c:strRef>
          </c:tx>
          <c:marker>
            <c:symbol val="none"/>
          </c:marker>
          <c:cat>
            <c:numRef>
              <c:f>readprobe004!$A$2:$A$52</c:f>
              <c:numCache>
                <c:formatCode>General</c:formatCode>
                <c:ptCount val="5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</c:numCache>
            </c:numRef>
          </c:cat>
          <c:val>
            <c:numRef>
              <c:f>readprobe004!$B$2:$B$52</c:f>
              <c:numCache>
                <c:formatCode>General</c:formatCode>
                <c:ptCount val="51"/>
                <c:pt idx="0">
                  <c:v>0.0</c:v>
                </c:pt>
                <c:pt idx="1">
                  <c:v>108429.0</c:v>
                </c:pt>
                <c:pt idx="2">
                  <c:v>161099.0</c:v>
                </c:pt>
                <c:pt idx="3">
                  <c:v>211485.0</c:v>
                </c:pt>
                <c:pt idx="4">
                  <c:v>268930.0</c:v>
                </c:pt>
                <c:pt idx="5">
                  <c:v>327256.0</c:v>
                </c:pt>
                <c:pt idx="6">
                  <c:v>359437.0</c:v>
                </c:pt>
                <c:pt idx="7">
                  <c:v>360082.0</c:v>
                </c:pt>
                <c:pt idx="8">
                  <c:v>343775.0</c:v>
                </c:pt>
                <c:pt idx="9">
                  <c:v>355681.0</c:v>
                </c:pt>
                <c:pt idx="10">
                  <c:v>352380.0</c:v>
                </c:pt>
                <c:pt idx="11">
                  <c:v>342511.0</c:v>
                </c:pt>
                <c:pt idx="12">
                  <c:v>348086.0</c:v>
                </c:pt>
                <c:pt idx="13">
                  <c:v>352655.0</c:v>
                </c:pt>
                <c:pt idx="14">
                  <c:v>340901.0</c:v>
                </c:pt>
                <c:pt idx="15">
                  <c:v>345423.0</c:v>
                </c:pt>
                <c:pt idx="16">
                  <c:v>339421.0</c:v>
                </c:pt>
                <c:pt idx="17">
                  <c:v>336136.0</c:v>
                </c:pt>
                <c:pt idx="18">
                  <c:v>333973.0</c:v>
                </c:pt>
                <c:pt idx="19">
                  <c:v>332115.0</c:v>
                </c:pt>
                <c:pt idx="20">
                  <c:v>327179.0</c:v>
                </c:pt>
                <c:pt idx="21">
                  <c:v>323956.0</c:v>
                </c:pt>
                <c:pt idx="22">
                  <c:v>318393.0</c:v>
                </c:pt>
                <c:pt idx="23">
                  <c:v>314914.0</c:v>
                </c:pt>
                <c:pt idx="24">
                  <c:v>322513.0</c:v>
                </c:pt>
                <c:pt idx="25">
                  <c:v>312602.0</c:v>
                </c:pt>
                <c:pt idx="26">
                  <c:v>310475.0</c:v>
                </c:pt>
                <c:pt idx="27">
                  <c:v>308034.0</c:v>
                </c:pt>
                <c:pt idx="28">
                  <c:v>308555.0</c:v>
                </c:pt>
                <c:pt idx="29">
                  <c:v>312579.0</c:v>
                </c:pt>
                <c:pt idx="30">
                  <c:v>308927.0</c:v>
                </c:pt>
                <c:pt idx="31">
                  <c:v>307514.0</c:v>
                </c:pt>
                <c:pt idx="32">
                  <c:v>304720.0</c:v>
                </c:pt>
                <c:pt idx="33">
                  <c:v>310448.0</c:v>
                </c:pt>
                <c:pt idx="34">
                  <c:v>308460.0</c:v>
                </c:pt>
                <c:pt idx="35">
                  <c:v>306468.0</c:v>
                </c:pt>
                <c:pt idx="36">
                  <c:v>306710.0</c:v>
                </c:pt>
                <c:pt idx="37">
                  <c:v>303709.0</c:v>
                </c:pt>
                <c:pt idx="38">
                  <c:v>300864.0</c:v>
                </c:pt>
                <c:pt idx="39">
                  <c:v>312785.0</c:v>
                </c:pt>
                <c:pt idx="40">
                  <c:v>309471.0</c:v>
                </c:pt>
                <c:pt idx="41">
                  <c:v>310787.0</c:v>
                </c:pt>
                <c:pt idx="42">
                  <c:v>306559.0</c:v>
                </c:pt>
                <c:pt idx="43">
                  <c:v>306958.0</c:v>
                </c:pt>
                <c:pt idx="44">
                  <c:v>310887.0</c:v>
                </c:pt>
                <c:pt idx="45">
                  <c:v>303054.0</c:v>
                </c:pt>
                <c:pt idx="46">
                  <c:v>308656.0</c:v>
                </c:pt>
                <c:pt idx="47">
                  <c:v>306234.0</c:v>
                </c:pt>
                <c:pt idx="48">
                  <c:v>311450.0</c:v>
                </c:pt>
                <c:pt idx="49">
                  <c:v>309480.0</c:v>
                </c:pt>
                <c:pt idx="50">
                  <c:v>307977.0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readprobe004!$C$1</c:f>
              <c:strCache>
                <c:ptCount val="1"/>
                <c:pt idx="0">
                  <c:v>B and B2</c:v>
                </c:pt>
              </c:strCache>
            </c:strRef>
          </c:tx>
          <c:marker>
            <c:symbol val="none"/>
          </c:marker>
          <c:cat>
            <c:numRef>
              <c:f>readprobe004!$A$2:$A$52</c:f>
              <c:numCache>
                <c:formatCode>General</c:formatCode>
                <c:ptCount val="5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</c:numCache>
            </c:numRef>
          </c:cat>
          <c:val>
            <c:numRef>
              <c:f>readprobe004!$C$2:$C$52</c:f>
              <c:numCache>
                <c:formatCode>General</c:formatCode>
                <c:ptCount val="51"/>
                <c:pt idx="0">
                  <c:v>0.0</c:v>
                </c:pt>
                <c:pt idx="1">
                  <c:v>111082.0</c:v>
                </c:pt>
                <c:pt idx="2">
                  <c:v>191996.0</c:v>
                </c:pt>
                <c:pt idx="3">
                  <c:v>252497.0</c:v>
                </c:pt>
                <c:pt idx="4">
                  <c:v>318046.0</c:v>
                </c:pt>
                <c:pt idx="5">
                  <c:v>384931.0</c:v>
                </c:pt>
                <c:pt idx="6">
                  <c:v>447403.0</c:v>
                </c:pt>
                <c:pt idx="7">
                  <c:v>486510.0</c:v>
                </c:pt>
                <c:pt idx="8">
                  <c:v>523217.0</c:v>
                </c:pt>
                <c:pt idx="9">
                  <c:v>541884.0</c:v>
                </c:pt>
                <c:pt idx="10">
                  <c:v>539932.0</c:v>
                </c:pt>
                <c:pt idx="11">
                  <c:v>553925.0</c:v>
                </c:pt>
                <c:pt idx="12">
                  <c:v>547861.0</c:v>
                </c:pt>
                <c:pt idx="13">
                  <c:v>544347.0</c:v>
                </c:pt>
                <c:pt idx="14">
                  <c:v>551326.0</c:v>
                </c:pt>
                <c:pt idx="15">
                  <c:v>552933.0</c:v>
                </c:pt>
                <c:pt idx="16">
                  <c:v>558842.0</c:v>
                </c:pt>
                <c:pt idx="17">
                  <c:v>552760.0</c:v>
                </c:pt>
                <c:pt idx="18">
                  <c:v>557642.0</c:v>
                </c:pt>
                <c:pt idx="19">
                  <c:v>548932.0</c:v>
                </c:pt>
                <c:pt idx="20">
                  <c:v>544988.0</c:v>
                </c:pt>
                <c:pt idx="21">
                  <c:v>557434.0</c:v>
                </c:pt>
                <c:pt idx="22">
                  <c:v>554561.0</c:v>
                </c:pt>
                <c:pt idx="23">
                  <c:v>552628.0</c:v>
                </c:pt>
                <c:pt idx="24">
                  <c:v>550159.0</c:v>
                </c:pt>
                <c:pt idx="25">
                  <c:v>554957.0</c:v>
                </c:pt>
                <c:pt idx="26">
                  <c:v>548303.0</c:v>
                </c:pt>
                <c:pt idx="27">
                  <c:v>555515.0</c:v>
                </c:pt>
                <c:pt idx="28">
                  <c:v>551366.0</c:v>
                </c:pt>
                <c:pt idx="29">
                  <c:v>549454.0</c:v>
                </c:pt>
                <c:pt idx="30">
                  <c:v>557740.0</c:v>
                </c:pt>
                <c:pt idx="31">
                  <c:v>548201.0</c:v>
                </c:pt>
                <c:pt idx="32">
                  <c:v>552255.0</c:v>
                </c:pt>
                <c:pt idx="33">
                  <c:v>548187.0</c:v>
                </c:pt>
                <c:pt idx="34">
                  <c:v>555879.0</c:v>
                </c:pt>
                <c:pt idx="35">
                  <c:v>543065.0</c:v>
                </c:pt>
                <c:pt idx="36">
                  <c:v>549418.0</c:v>
                </c:pt>
                <c:pt idx="37">
                  <c:v>558011.0</c:v>
                </c:pt>
                <c:pt idx="38">
                  <c:v>544521.0</c:v>
                </c:pt>
                <c:pt idx="39">
                  <c:v>552344.0</c:v>
                </c:pt>
                <c:pt idx="40">
                  <c:v>544680.0</c:v>
                </c:pt>
                <c:pt idx="41">
                  <c:v>552209.0</c:v>
                </c:pt>
                <c:pt idx="42">
                  <c:v>547154.0</c:v>
                </c:pt>
                <c:pt idx="43">
                  <c:v>542923.0</c:v>
                </c:pt>
                <c:pt idx="44">
                  <c:v>549385.0</c:v>
                </c:pt>
                <c:pt idx="45">
                  <c:v>545862.0</c:v>
                </c:pt>
                <c:pt idx="46">
                  <c:v>549420.0</c:v>
                </c:pt>
                <c:pt idx="47">
                  <c:v>554868.0</c:v>
                </c:pt>
                <c:pt idx="48">
                  <c:v>544074.0</c:v>
                </c:pt>
                <c:pt idx="49">
                  <c:v>549442.0</c:v>
                </c:pt>
                <c:pt idx="50">
                  <c:v>545593.0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6660040"/>
        <c:axId val="736662616"/>
      </c:lineChart>
      <c:catAx>
        <c:axId val="736660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3666261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73666261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7366600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55283102311212"/>
          <c:y val="0.645672533213634"/>
          <c:w val="0.11410986640233"/>
          <c:h val="0.0984104129840913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0.21104</cdr:x>
      <cdr:y>0.17597</cdr:y>
    </cdr:from>
    <cdr:to>
      <cdr:x>0.37765</cdr:x>
      <cdr:y>0.31202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705649"/>
          <a:ext cx="1143000" cy="545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200" dirty="0" smtClean="0">
              <a:solidFill>
                <a:schemeClr val="accent3">
                  <a:lumMod val="75000"/>
                </a:schemeClr>
              </a:solidFill>
            </a:rPr>
            <a:t>+55%</a:t>
          </a:r>
        </a:p>
      </cdr:txBody>
    </cdr:sp>
  </cdr:relSizeAnchor>
  <cdr:relSizeAnchor xmlns:cdr="http://schemas.openxmlformats.org/drawingml/2006/chartDrawing">
    <cdr:from>
      <cdr:x>0.83339</cdr:x>
      <cdr:y>0.19002</cdr:y>
    </cdr:from>
    <cdr:to>
      <cdr:x>1</cdr:x>
      <cdr:y>0.32607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717382" y="762000"/>
          <a:ext cx="1143000" cy="545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3200" dirty="0" smtClean="0">
              <a:solidFill>
                <a:schemeClr val="accent3">
                  <a:lumMod val="75000"/>
                </a:schemeClr>
              </a:solidFill>
            </a:rPr>
            <a:t>+80%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849E7B9-D898-43B0-B4B2-69EC92E90E43}" type="datetimeFigureOut">
              <a:rPr lang="en-US" smtClean="0"/>
              <a:pPr/>
              <a:t>6/12/11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E25DA51-128B-458D-B469-824D0575C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4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8BFFF94-97B2-48EC-911E-527AD01EF67A}" type="datetimeFigureOut">
              <a:rPr lang="en-US" smtClean="0"/>
              <a:pPr/>
              <a:t>6/12/11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246C732-F687-4D21-B311-47CCDE8F8E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9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I have been working with Progress since 1987</a:t>
            </a:r>
          </a:p>
          <a:p>
            <a:endParaRPr lang="en-US" dirty="0"/>
          </a:p>
          <a:p>
            <a:r>
              <a:rPr lang="en-US" dirty="0"/>
              <a:t>… and today I am both President of </a:t>
            </a:r>
            <a:r>
              <a:rPr lang="en-US" dirty="0" err="1"/>
              <a:t>DBAppraise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/>
              <a:t>The remote database management service…</a:t>
            </a:r>
          </a:p>
          <a:p>
            <a:endParaRPr lang="en-US" dirty="0"/>
          </a:p>
          <a:p>
            <a:r>
              <a:rPr lang="en-US" dirty="0"/>
              <a:t>where we simplify the job of managing and monitoring the worlds best business applications;</a:t>
            </a:r>
          </a:p>
          <a:p>
            <a:endParaRPr lang="en-US" dirty="0"/>
          </a:p>
          <a:p>
            <a:r>
              <a:rPr lang="en-US" dirty="0"/>
              <a:t>and Vice President of White Star Software;</a:t>
            </a:r>
          </a:p>
          <a:p>
            <a:endParaRPr lang="en-US" dirty="0"/>
          </a:p>
          <a:p>
            <a:r>
              <a:rPr lang="en-US" dirty="0"/>
              <a:t>where we offer </a:t>
            </a:r>
            <a:r>
              <a:rPr lang="en-US" b="1" dirty="0"/>
              <a:t>expert</a:t>
            </a:r>
            <a:r>
              <a:rPr lang="en-US" dirty="0"/>
              <a:t> consulting services covering all aspects of Progress and </a:t>
            </a:r>
            <a:r>
              <a:rPr lang="en-US" dirty="0" err="1"/>
              <a:t>OpenEdge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B85A48-3AFF-49F6-96A2-49BBDF67B81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 course Progress databases store all data</a:t>
            </a:r>
            <a:r>
              <a:rPr lang="en-US" baseline="0" dirty="0" smtClean="0"/>
              <a:t> as variable length fields so this “block layout” is a bit misleading – row lengths rarely come out so even ;)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3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 course Progress databases store all data</a:t>
            </a:r>
            <a:r>
              <a:rPr lang="en-US" baseline="0" dirty="0" smtClean="0"/>
              <a:t> as variable length fields so this “block layout” is a bit misleading…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3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07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Local variables &amp; temp-tables, -B,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filesystem</a:t>
            </a:r>
            <a:r>
              <a:rPr lang="en-US" baseline="0" dirty="0" smtClean="0"/>
              <a:t> cache, SAN cache, controllers, disks, CPU L1 &amp; L2 caches…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23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Sequential</a:t>
            </a:r>
            <a:r>
              <a:rPr lang="en-US" baseline="0" dirty="0" smtClean="0"/>
              <a:t> reads, no –B2, hit ratio 87%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53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Efficiency is obviously not an objective here…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58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have</a:t>
            </a:r>
            <a:r>
              <a:rPr lang="en-US" baseline="0" dirty="0" smtClean="0"/>
              <a:t> a workload of 100,000 logical reads/sec and a 95% HR…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might think that is “good enough” – but there is plenty of room for improvement.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can easily make things a lot worse by making –B even just a bit smaller.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to make them better you have to increase –B *substantially*.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worry about OS writes – they’re in the background.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9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worry about OS writes </a:t>
            </a:r>
            <a:r>
              <a:rPr lang="en-US" smtClean="0"/>
              <a:t>– they’re </a:t>
            </a:r>
            <a:r>
              <a:rPr lang="en-US" dirty="0" smtClean="0"/>
              <a:t>in the background.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9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familiar sight…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94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familiar sight…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94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Usr</a:t>
            </a:r>
            <a:r>
              <a:rPr lang="en-US" dirty="0" smtClean="0"/>
              <a:t> 36: …</a:t>
            </a:r>
          </a:p>
          <a:p>
            <a:endParaRPr lang="en-US" dirty="0" smtClean="0"/>
          </a:p>
          <a:p>
            <a:r>
              <a:rPr lang="en-US" dirty="0" smtClean="0"/>
              <a:t>One possible</a:t>
            </a:r>
            <a:r>
              <a:rPr lang="en-US" baseline="0" dirty="0" smtClean="0"/>
              <a:t> workaround for BACKUP issue is –</a:t>
            </a:r>
            <a:r>
              <a:rPr lang="en-US" baseline="0" dirty="0" err="1" smtClean="0"/>
              <a:t>Bp</a:t>
            </a:r>
            <a:r>
              <a:rPr lang="en-US" baseline="0" dirty="0" smtClean="0"/>
              <a:t> 100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66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2871">
              <a:defRPr/>
            </a:pPr>
            <a:r>
              <a:rPr lang="en-US" dirty="0"/>
              <a:t>(A certain “other vendor” was shown to have sold the customer 3x more hardware than they really needed…)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6C732-F687-4D21-B311-47CCDE8F8EA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59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So I should get enough memory to</a:t>
            </a:r>
            <a:r>
              <a:rPr lang="en-US" baseline="0" dirty="0" smtClean="0"/>
              <a:t> put the entire </a:t>
            </a:r>
            <a:r>
              <a:rPr lang="en-US" baseline="0" dirty="0" err="1" smtClean="0"/>
              <a:t>db</a:t>
            </a:r>
            <a:r>
              <a:rPr lang="en-US" baseline="0" smtClean="0"/>
              <a:t> into –B2?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dirty="0" smtClean="0"/>
              <a:t>Is</a:t>
            </a:r>
            <a:r>
              <a:rPr lang="en-US" baseline="0" dirty="0" smtClean="0"/>
              <a:t> </a:t>
            </a:r>
            <a:r>
              <a:rPr lang="en-US" baseline="0" dirty="0" smtClean="0"/>
              <a:t>B2 for everyone?</a:t>
            </a:r>
          </a:p>
          <a:p>
            <a:pPr eaLnBrk="1" hangingPunct="1"/>
            <a:endParaRPr lang="en-US" baseline="0" dirty="0" smtClean="0"/>
          </a:p>
          <a:p>
            <a:pPr defTabSz="932871">
              <a:defRPr/>
            </a:pPr>
            <a:r>
              <a:rPr lang="en-US" baseline="0" dirty="0" smtClean="0"/>
              <a:t>What if my objects are too big for B2?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What about LOBs?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What about other latches?</a:t>
            </a:r>
          </a:p>
          <a:p>
            <a:pPr eaLnBrk="1" hangingPunct="1"/>
            <a:endParaRPr lang="en-US" baseline="0" dirty="0" smtClean="0"/>
          </a:p>
          <a:p>
            <a:pPr defTabSz="932871">
              <a:defRPr/>
            </a:pPr>
            <a:r>
              <a:rPr lang="en-US" dirty="0" smtClean="0"/>
              <a:t>What if I am still having</a:t>
            </a:r>
            <a:r>
              <a:rPr lang="en-US" baseline="0" dirty="0" smtClean="0"/>
              <a:t> latch contention problems?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Why are there only 2 buffer pools?  Why can’t there be X buffer pools?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What else is B2 good for?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2DC46-84AA-49F0-B8FB-33CFD583CB0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A7FFCB-3543-4500-A429-DE0CA12336C5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9F5-381C-47B0-B322-94589F799C89}" type="datetime1">
              <a:rPr lang="en-US" smtClean="0"/>
              <a:t>6/12/11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80B35-DF59-4130-A44A-F522A70858BA}" type="datetime1">
              <a:rPr lang="en-US" smtClean="0"/>
              <a:t>6/12/11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27264" y="131064"/>
            <a:ext cx="1240536" cy="124053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457200" y="1522412"/>
            <a:ext cx="82296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3E455-5086-4E82-AAD3-7DFD54E4DB56}" type="datetime1">
              <a:rPr lang="en-US" smtClean="0"/>
              <a:t>6/12/11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D14F7-E345-4D8C-853F-004FB1D77890}" type="datetime1">
              <a:rPr lang="en-US" smtClean="0"/>
              <a:t>6/12/11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2A710-BDD4-4588-AFA0-A66D27F80ABD}" type="datetime1">
              <a:rPr lang="en-US" smtClean="0"/>
              <a:t>6/12/11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3A0D-F5FE-46C6-9F4F-94E9287D54DA}" type="datetime1">
              <a:rPr lang="en-US" smtClean="0"/>
              <a:t>6/12/11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B308-7EA0-43EF-9BB1-AA13DC9C0814}" type="datetime1">
              <a:rPr lang="en-US" smtClean="0"/>
              <a:t>6/12/11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00F7-F362-413A-AB7B-5CF2329B38CB}" type="datetime1">
              <a:rPr lang="en-US" smtClean="0"/>
              <a:t>6/12/11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080B9-0144-4F0E-9B35-468E1440E5CD}" type="datetime1">
              <a:rPr lang="en-US" smtClean="0"/>
              <a:t>6/12/11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DD36B-9F9B-4783-BEDE-2CEFD043B967}" type="datetime1">
              <a:rPr lang="en-US" smtClean="0"/>
              <a:t>6/12/11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A351C-537D-45FB-BFE8-EB92B8792DC7}" type="datetime1">
              <a:rPr lang="en-US" smtClean="0"/>
              <a:t>6/12/11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D7A32-CD0B-483B-B4A6-52F28646647D}" type="datetime1">
              <a:rPr lang="en-US" smtClean="0"/>
              <a:t>6/12/11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C8AD-9CD5-4FD6-B96A-EC63C8DD468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BAlogo_lg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6381750"/>
            <a:ext cx="129540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sdn.com/ak_download/media/exch_audio/2008/OPS/OPS-28_Banville.pp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accent6">
                    <a:lumMod val="75000"/>
                  </a:schemeClr>
                </a:solidFill>
              </a:rPr>
              <a:t>The B2 Buzz</a:t>
            </a:r>
            <a:endParaRPr lang="en-US" sz="8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8001000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2"/>
                </a:solidFill>
              </a:rPr>
              <a:t>The Buzz About Buffer Pools</a:t>
            </a:r>
            <a:endParaRPr lang="en-US" sz="48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143000"/>
          </a:xfrm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Few Words about the Speaker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47244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3600" dirty="0" smtClean="0"/>
              <a:t>Tom Bascom; Progress 4gl coder &amp; roaming DBA since 1987</a:t>
            </a:r>
          </a:p>
          <a:p>
            <a:pPr>
              <a:defRPr/>
            </a:pPr>
            <a:r>
              <a:rPr lang="en-US" sz="3600" dirty="0" smtClean="0"/>
              <a:t>President, DBAppraise, LLC</a:t>
            </a:r>
          </a:p>
          <a:p>
            <a:pPr lvl="1">
              <a:defRPr/>
            </a:pPr>
            <a:r>
              <a:rPr lang="en-US" dirty="0" smtClean="0"/>
              <a:t>Remote database management service for </a:t>
            </a:r>
            <a:r>
              <a:rPr lang="en-US" dirty="0" err="1" smtClean="0"/>
              <a:t>OpenEdge</a:t>
            </a:r>
            <a:r>
              <a:rPr lang="en-US" dirty="0" smtClean="0"/>
              <a:t>.</a:t>
            </a:r>
          </a:p>
          <a:p>
            <a:pPr lvl="1">
              <a:defRPr/>
            </a:pPr>
            <a:r>
              <a:rPr lang="en-US" dirty="0" smtClean="0"/>
              <a:t>Simplifying the job of managing and monitoring the world’s best business applications.</a:t>
            </a:r>
          </a:p>
          <a:p>
            <a:pPr lvl="1"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tom@dbappraise.com</a:t>
            </a:r>
            <a:endParaRPr lang="en-US" dirty="0" smtClean="0"/>
          </a:p>
          <a:p>
            <a:pPr eaLnBrk="1" hangingPunct="1">
              <a:defRPr/>
            </a:pPr>
            <a:r>
              <a:rPr lang="en-US" sz="3600" dirty="0" smtClean="0"/>
              <a:t>VP, White Star Software, LLC</a:t>
            </a:r>
          </a:p>
          <a:p>
            <a:pPr lvl="1">
              <a:defRPr/>
            </a:pPr>
            <a:r>
              <a:rPr lang="en-US" dirty="0" smtClean="0"/>
              <a:t>Expert consulting services related to all aspects of Progress and OpenEdge.</a:t>
            </a:r>
          </a:p>
          <a:p>
            <a:pPr lvl="1"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tom@wss.com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75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“Buffer”?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database “block” that is in memory.</a:t>
            </a:r>
          </a:p>
          <a:p>
            <a:r>
              <a:rPr lang="en-US" dirty="0" smtClean="0"/>
              <a:t>Buffers (blocks) come in several flavors:</a:t>
            </a:r>
          </a:p>
          <a:p>
            <a:pPr lvl="1"/>
            <a:r>
              <a:rPr lang="en-US" dirty="0" smtClean="0"/>
              <a:t>Type 1 Data Blocks</a:t>
            </a:r>
          </a:p>
          <a:p>
            <a:pPr lvl="1"/>
            <a:r>
              <a:rPr lang="en-US" dirty="0" smtClean="0"/>
              <a:t>Type 2 Data Blocks</a:t>
            </a:r>
          </a:p>
          <a:p>
            <a:pPr lvl="1"/>
            <a:r>
              <a:rPr lang="en-US" dirty="0" smtClean="0"/>
              <a:t>Index Blocks</a:t>
            </a:r>
          </a:p>
          <a:p>
            <a:pPr lvl="1"/>
            <a:r>
              <a:rPr lang="en-US" dirty="0" smtClean="0"/>
              <a:t>Master Blocks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82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Layout</a:t>
            </a:r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663543" y="1784694"/>
            <a:ext cx="4016908" cy="3925334"/>
          </a:xfrm>
          <a:prstGeom prst="rect">
            <a:avLst/>
          </a:prstGeom>
          <a:solidFill>
            <a:srgbClr val="3399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59160" y="2167662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070106" y="1844027"/>
            <a:ext cx="1106795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Block’s DBKEY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658006" y="1779299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7131417" y="1779299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7604828" y="1779299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647047" y="1844027"/>
            <a:ext cx="500561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Type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7120458" y="1844027"/>
            <a:ext cx="559450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Chain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7593869" y="1844027"/>
            <a:ext cx="892895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Backup Ctr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4659160" y="2556023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6658006" y="2167661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4807100" y="2232389"/>
            <a:ext cx="1530277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Next DBKEY in Chain</a:t>
            </a: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6857452" y="2232389"/>
            <a:ext cx="1617694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Block Update Counter</a:t>
            </a: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4659160" y="2944385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6658006" y="2556022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4648200" y="2489948"/>
            <a:ext cx="615061" cy="50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4700801" y="2619402"/>
            <a:ext cx="424855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Top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7173060" y="2619402"/>
            <a:ext cx="787746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Reserved</a:t>
            </a: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6173636" y="5208479"/>
            <a:ext cx="888120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Free</a:t>
            </a:r>
            <a:r>
              <a:rPr lang="en-US" sz="1200" b="1" i="1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b="1">
                <a:solidFill>
                  <a:schemeClr val="bg1"/>
                </a:solidFill>
                <a:latin typeface="+mj-lt"/>
              </a:rPr>
              <a:t>Space</a:t>
            </a: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6384041" y="4089242"/>
            <a:ext cx="454758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…….</a:t>
            </a: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4659160" y="5080374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4659160" y="4692012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5510131" y="4755390"/>
            <a:ext cx="2344981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+mj-lt"/>
              </a:rPr>
              <a:t>. . . Compressed Index Entries . . .</a:t>
            </a:r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>
            <a:off x="5185172" y="2556022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>
            <a:off x="5658583" y="2556022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5226814" y="2619402"/>
            <a:ext cx="417134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Bot</a:t>
            </a: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5752827" y="2619402"/>
            <a:ext cx="816354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Index No.</a:t>
            </a:r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5658583" y="2944384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33" name="Line 34"/>
          <p:cNvSpPr>
            <a:spLocks noChangeShapeType="1"/>
          </p:cNvSpPr>
          <p:nvPr/>
        </p:nvSpPr>
        <p:spPr bwMode="auto">
          <a:xfrm>
            <a:off x="4659160" y="3332746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>
            <a:off x="6658006" y="2944384"/>
            <a:ext cx="0" cy="3936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4659160" y="3007763"/>
            <a:ext cx="1019883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Num Entries</a:t>
            </a:r>
          </a:p>
        </p:txBody>
      </p:sp>
      <p:sp>
        <p:nvSpPr>
          <p:cNvPr id="36" name="Rectangle 37"/>
          <p:cNvSpPr>
            <a:spLocks noChangeArrowheads="1"/>
          </p:cNvSpPr>
          <p:nvPr/>
        </p:nvSpPr>
        <p:spPr bwMode="auto">
          <a:xfrm>
            <a:off x="5700225" y="3007763"/>
            <a:ext cx="923709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Bytes Used</a:t>
            </a:r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>
            <a:off x="4659160" y="3721108"/>
            <a:ext cx="40258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>
              <a:latin typeface="+mj-lt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5489821" y="3396125"/>
            <a:ext cx="2344980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. . . Compressed Index Entries . . .</a:t>
            </a: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7067857" y="3007763"/>
            <a:ext cx="1316573" cy="28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+mj-lt"/>
              </a:rPr>
              <a:t>Dummy Entry . . .</a:t>
            </a: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471492" y="1758104"/>
            <a:ext cx="3901885" cy="3951924"/>
          </a:xfrm>
          <a:prstGeom prst="rect">
            <a:avLst/>
          </a:prstGeom>
          <a:solidFill>
            <a:srgbClr val="33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44" name="Line 8"/>
          <p:cNvSpPr>
            <a:spLocks noChangeShapeType="1"/>
          </p:cNvSpPr>
          <p:nvPr/>
        </p:nvSpPr>
        <p:spPr bwMode="auto">
          <a:xfrm>
            <a:off x="467147" y="2148893"/>
            <a:ext cx="3910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875585" y="1817273"/>
            <a:ext cx="108459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Block’s DBKEY</a:t>
            </a:r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2448505" y="1752600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2917774" y="1752600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48" name="Line 12"/>
          <p:cNvSpPr>
            <a:spLocks noChangeShapeType="1"/>
          </p:cNvSpPr>
          <p:nvPr/>
        </p:nvSpPr>
        <p:spPr bwMode="auto">
          <a:xfrm>
            <a:off x="3387043" y="1752600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2437642" y="1817273"/>
            <a:ext cx="490519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Type</a:t>
            </a: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2905825" y="1817273"/>
            <a:ext cx="548227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Chain</a:t>
            </a:r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3375094" y="1817273"/>
            <a:ext cx="874983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Backup Ctr</a:t>
            </a:r>
          </a:p>
        </p:txBody>
      </p:sp>
      <p:sp>
        <p:nvSpPr>
          <p:cNvPr id="52" name="Line 16"/>
          <p:cNvSpPr>
            <a:spLocks noChangeShapeType="1"/>
          </p:cNvSpPr>
          <p:nvPr/>
        </p:nvSpPr>
        <p:spPr bwMode="auto">
          <a:xfrm>
            <a:off x="467147" y="2545186"/>
            <a:ext cx="3910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53" name="Line 17"/>
          <p:cNvSpPr>
            <a:spLocks noChangeShapeType="1"/>
          </p:cNvSpPr>
          <p:nvPr/>
        </p:nvSpPr>
        <p:spPr bwMode="auto">
          <a:xfrm>
            <a:off x="2448505" y="2148893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54" name="Rectangle 18"/>
          <p:cNvSpPr>
            <a:spLocks noChangeArrowheads="1"/>
          </p:cNvSpPr>
          <p:nvPr/>
        </p:nvSpPr>
        <p:spPr bwMode="auto">
          <a:xfrm>
            <a:off x="614880" y="2216318"/>
            <a:ext cx="149957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Next DBKEY in Chain</a:t>
            </a:r>
          </a:p>
        </p:txBody>
      </p:sp>
      <p:sp>
        <p:nvSpPr>
          <p:cNvPr id="55" name="Rectangle 19"/>
          <p:cNvSpPr>
            <a:spLocks noChangeArrowheads="1"/>
          </p:cNvSpPr>
          <p:nvPr/>
        </p:nvSpPr>
        <p:spPr bwMode="auto">
          <a:xfrm>
            <a:off x="2645120" y="2216318"/>
            <a:ext cx="158524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Block Update Counter</a:t>
            </a:r>
          </a:p>
        </p:txBody>
      </p:sp>
      <p:sp>
        <p:nvSpPr>
          <p:cNvPr id="56" name="Line 20"/>
          <p:cNvSpPr>
            <a:spLocks noChangeShapeType="1"/>
          </p:cNvSpPr>
          <p:nvPr/>
        </p:nvSpPr>
        <p:spPr bwMode="auto">
          <a:xfrm>
            <a:off x="467147" y="2941480"/>
            <a:ext cx="3910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57" name="Line 21"/>
          <p:cNvSpPr>
            <a:spLocks noChangeShapeType="1"/>
          </p:cNvSpPr>
          <p:nvPr/>
        </p:nvSpPr>
        <p:spPr bwMode="auto">
          <a:xfrm>
            <a:off x="988557" y="2545186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58" name="Line 22"/>
          <p:cNvSpPr>
            <a:spLocks noChangeShapeType="1"/>
          </p:cNvSpPr>
          <p:nvPr/>
        </p:nvSpPr>
        <p:spPr bwMode="auto">
          <a:xfrm>
            <a:off x="1457826" y="2545186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59" name="Line 23"/>
          <p:cNvSpPr>
            <a:spLocks noChangeShapeType="1"/>
          </p:cNvSpPr>
          <p:nvPr/>
        </p:nvSpPr>
        <p:spPr bwMode="auto">
          <a:xfrm>
            <a:off x="2448505" y="2545186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60" name="Line 24"/>
          <p:cNvSpPr>
            <a:spLocks noChangeShapeType="1"/>
          </p:cNvSpPr>
          <p:nvPr/>
        </p:nvSpPr>
        <p:spPr bwMode="auto">
          <a:xfrm>
            <a:off x="3387043" y="2545186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61" name="Line 25"/>
          <p:cNvSpPr>
            <a:spLocks noChangeShapeType="1"/>
          </p:cNvSpPr>
          <p:nvPr/>
        </p:nvSpPr>
        <p:spPr bwMode="auto">
          <a:xfrm>
            <a:off x="467147" y="3337773"/>
            <a:ext cx="198135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62" name="Rectangle 26"/>
          <p:cNvSpPr>
            <a:spLocks noChangeArrowheads="1"/>
          </p:cNvSpPr>
          <p:nvPr/>
        </p:nvSpPr>
        <p:spPr bwMode="auto">
          <a:xfrm>
            <a:off x="1499104" y="2611235"/>
            <a:ext cx="870303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Free Space</a:t>
            </a: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>
            <a:off x="456284" y="2477762"/>
            <a:ext cx="597449" cy="50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64" name="Rectangle 28"/>
          <p:cNvSpPr>
            <a:spLocks noChangeArrowheads="1"/>
          </p:cNvSpPr>
          <p:nvPr/>
        </p:nvSpPr>
        <p:spPr bwMode="auto">
          <a:xfrm>
            <a:off x="1030921" y="2479138"/>
            <a:ext cx="477438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Free</a:t>
            </a:r>
          </a:p>
          <a:p>
            <a:r>
              <a:rPr lang="en-US" sz="1200" b="1">
                <a:solidFill>
                  <a:schemeClr val="bg1"/>
                </a:solidFill>
              </a:rPr>
              <a:t>Dirs.</a:t>
            </a:r>
          </a:p>
        </p:txBody>
      </p:sp>
      <p:sp>
        <p:nvSpPr>
          <p:cNvPr id="65" name="Rectangle 29"/>
          <p:cNvSpPr>
            <a:spLocks noChangeArrowheads="1"/>
          </p:cNvSpPr>
          <p:nvPr/>
        </p:nvSpPr>
        <p:spPr bwMode="auto">
          <a:xfrm>
            <a:off x="2437642" y="2611235"/>
            <a:ext cx="94904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Rec 0 Offset</a:t>
            </a:r>
          </a:p>
        </p:txBody>
      </p:sp>
      <p:sp>
        <p:nvSpPr>
          <p:cNvPr id="66" name="Rectangle 30"/>
          <p:cNvSpPr>
            <a:spLocks noChangeArrowheads="1"/>
          </p:cNvSpPr>
          <p:nvPr/>
        </p:nvSpPr>
        <p:spPr bwMode="auto">
          <a:xfrm>
            <a:off x="3375094" y="2611235"/>
            <a:ext cx="94904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Rec 1 Offset</a:t>
            </a:r>
          </a:p>
        </p:txBody>
      </p:sp>
      <p:sp>
        <p:nvSpPr>
          <p:cNvPr id="67" name="Rectangle 31"/>
          <p:cNvSpPr>
            <a:spLocks noChangeArrowheads="1"/>
          </p:cNvSpPr>
          <p:nvPr/>
        </p:nvSpPr>
        <p:spPr bwMode="auto">
          <a:xfrm>
            <a:off x="509511" y="3007528"/>
            <a:ext cx="94904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Rec 2 Offset</a:t>
            </a:r>
          </a:p>
        </p:txBody>
      </p:sp>
      <p:sp>
        <p:nvSpPr>
          <p:cNvPr id="68" name="Line 32"/>
          <p:cNvSpPr>
            <a:spLocks noChangeShapeType="1"/>
          </p:cNvSpPr>
          <p:nvPr/>
        </p:nvSpPr>
        <p:spPr bwMode="auto">
          <a:xfrm>
            <a:off x="1457826" y="2941480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69" name="Line 33"/>
          <p:cNvSpPr>
            <a:spLocks noChangeShapeType="1"/>
          </p:cNvSpPr>
          <p:nvPr/>
        </p:nvSpPr>
        <p:spPr bwMode="auto">
          <a:xfrm>
            <a:off x="2448505" y="2941480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70" name="Rectangle 34"/>
          <p:cNvSpPr>
            <a:spLocks noChangeArrowheads="1"/>
          </p:cNvSpPr>
          <p:nvPr/>
        </p:nvSpPr>
        <p:spPr bwMode="auto">
          <a:xfrm>
            <a:off x="1448049" y="3007528"/>
            <a:ext cx="953851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Rec n Offset</a:t>
            </a:r>
          </a:p>
        </p:txBody>
      </p:sp>
      <p:sp>
        <p:nvSpPr>
          <p:cNvPr id="71" name="Rectangle 35"/>
          <p:cNvSpPr>
            <a:spLocks noChangeArrowheads="1"/>
          </p:cNvSpPr>
          <p:nvPr/>
        </p:nvSpPr>
        <p:spPr bwMode="auto">
          <a:xfrm>
            <a:off x="509511" y="2479138"/>
            <a:ext cx="495328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Num</a:t>
            </a:r>
          </a:p>
          <a:p>
            <a:r>
              <a:rPr lang="en-US" sz="1200" b="1">
                <a:solidFill>
                  <a:schemeClr val="bg1"/>
                </a:solidFill>
              </a:rPr>
              <a:t>Dirs.</a:t>
            </a:r>
          </a:p>
        </p:txBody>
      </p:sp>
      <p:sp>
        <p:nvSpPr>
          <p:cNvPr id="72" name="Rectangle 36"/>
          <p:cNvSpPr>
            <a:spLocks noChangeArrowheads="1"/>
          </p:cNvSpPr>
          <p:nvPr/>
        </p:nvSpPr>
        <p:spPr bwMode="auto">
          <a:xfrm>
            <a:off x="1813036" y="3449230"/>
            <a:ext cx="870303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Free Space</a:t>
            </a:r>
          </a:p>
        </p:txBody>
      </p:sp>
      <p:sp>
        <p:nvSpPr>
          <p:cNvPr id="73" name="Line 37"/>
          <p:cNvSpPr>
            <a:spLocks noChangeShapeType="1"/>
          </p:cNvSpPr>
          <p:nvPr/>
        </p:nvSpPr>
        <p:spPr bwMode="auto">
          <a:xfrm>
            <a:off x="467147" y="3866164"/>
            <a:ext cx="3910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74" name="Rectangle 38"/>
          <p:cNvSpPr>
            <a:spLocks noChangeArrowheads="1"/>
          </p:cNvSpPr>
          <p:nvPr/>
        </p:nvSpPr>
        <p:spPr bwMode="auto">
          <a:xfrm>
            <a:off x="1810864" y="4045046"/>
            <a:ext cx="1249060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Used Data Space</a:t>
            </a:r>
          </a:p>
        </p:txBody>
      </p:sp>
      <p:sp>
        <p:nvSpPr>
          <p:cNvPr id="75" name="Line 39"/>
          <p:cNvSpPr>
            <a:spLocks noChangeShapeType="1"/>
          </p:cNvSpPr>
          <p:nvPr/>
        </p:nvSpPr>
        <p:spPr bwMode="auto">
          <a:xfrm>
            <a:off x="467147" y="5319239"/>
            <a:ext cx="3910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76" name="Rectangle 40"/>
          <p:cNvSpPr>
            <a:spLocks noChangeArrowheads="1"/>
          </p:cNvSpPr>
          <p:nvPr/>
        </p:nvSpPr>
        <p:spPr bwMode="auto">
          <a:xfrm>
            <a:off x="2020514" y="5366023"/>
            <a:ext cx="550856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row 0</a:t>
            </a:r>
          </a:p>
        </p:txBody>
      </p:sp>
      <p:sp>
        <p:nvSpPr>
          <p:cNvPr id="77" name="Line 41"/>
          <p:cNvSpPr>
            <a:spLocks noChangeShapeType="1"/>
          </p:cNvSpPr>
          <p:nvPr/>
        </p:nvSpPr>
        <p:spPr bwMode="auto">
          <a:xfrm>
            <a:off x="467147" y="4922946"/>
            <a:ext cx="250276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78" name="Line 42"/>
          <p:cNvSpPr>
            <a:spLocks noChangeShapeType="1"/>
          </p:cNvSpPr>
          <p:nvPr/>
        </p:nvSpPr>
        <p:spPr bwMode="auto">
          <a:xfrm flipV="1">
            <a:off x="2969915" y="4526652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79" name="Rectangle 43"/>
          <p:cNvSpPr>
            <a:spLocks noChangeArrowheads="1"/>
          </p:cNvSpPr>
          <p:nvPr/>
        </p:nvSpPr>
        <p:spPr bwMode="auto">
          <a:xfrm>
            <a:off x="2020514" y="4969730"/>
            <a:ext cx="550856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row 2</a:t>
            </a:r>
          </a:p>
        </p:txBody>
      </p:sp>
      <p:sp>
        <p:nvSpPr>
          <p:cNvPr id="80" name="Line 44"/>
          <p:cNvSpPr>
            <a:spLocks noChangeShapeType="1"/>
          </p:cNvSpPr>
          <p:nvPr/>
        </p:nvSpPr>
        <p:spPr bwMode="auto">
          <a:xfrm>
            <a:off x="936416" y="4526652"/>
            <a:ext cx="344130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81" name="Rectangle 45"/>
          <p:cNvSpPr>
            <a:spLocks noChangeArrowheads="1"/>
          </p:cNvSpPr>
          <p:nvPr/>
        </p:nvSpPr>
        <p:spPr bwMode="auto">
          <a:xfrm>
            <a:off x="2020514" y="4574813"/>
            <a:ext cx="550856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row 1</a:t>
            </a:r>
          </a:p>
        </p:txBody>
      </p:sp>
      <p:sp>
        <p:nvSpPr>
          <p:cNvPr id="82" name="Line 46"/>
          <p:cNvSpPr>
            <a:spLocks noChangeShapeType="1"/>
          </p:cNvSpPr>
          <p:nvPr/>
        </p:nvSpPr>
        <p:spPr bwMode="auto">
          <a:xfrm flipV="1">
            <a:off x="936416" y="4526652"/>
            <a:ext cx="0" cy="39629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676400" y="5791200"/>
            <a:ext cx="127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 Block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6019800" y="5802868"/>
            <a:ext cx="1279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Index Block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68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</p:spPr>
        <p:txBody>
          <a:bodyPr/>
          <a:lstStyle/>
          <a:p>
            <a:r>
              <a:rPr lang="en-US" dirty="0" smtClean="0"/>
              <a:t>Type 1 Storage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5657C8AD-9CD5-4FD6-B96A-EC63C8DD4688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660425"/>
              </p:ext>
            </p:extLst>
          </p:nvPr>
        </p:nvGraphicFramePr>
        <p:xfrm>
          <a:off x="533400" y="1744172"/>
          <a:ext cx="3962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67"/>
                <a:gridCol w="664262"/>
                <a:gridCol w="664262"/>
                <a:gridCol w="664262"/>
                <a:gridCol w="1529347"/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1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Lift Tours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Burlington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66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9/23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9/28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Standard Mail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4.86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Shipped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23.85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Shipped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161326"/>
              </p:ext>
            </p:extLst>
          </p:nvPr>
        </p:nvGraphicFramePr>
        <p:xfrm>
          <a:off x="533400" y="3776172"/>
          <a:ext cx="3962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685800"/>
                <a:gridCol w="609600"/>
                <a:gridCol w="685800"/>
                <a:gridCol w="1524000"/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2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8.77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Shipped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Shipped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6.78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Shipped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10.99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Shipped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481363"/>
              </p:ext>
            </p:extLst>
          </p:nvPr>
        </p:nvGraphicFramePr>
        <p:xfrm>
          <a:off x="4800600" y="1741724"/>
          <a:ext cx="38861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0"/>
                <a:gridCol w="651488"/>
                <a:gridCol w="651487"/>
                <a:gridCol w="651488"/>
                <a:gridCol w="1499936"/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3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Cologne</a:t>
                      </a:r>
                      <a:endParaRPr lang="en-US" sz="16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Germany</a:t>
                      </a:r>
                      <a:endParaRPr lang="en-US" sz="16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Upton Frisbee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Oslo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 err="1" smtClean="0"/>
                        <a:t>Koberlein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Kelly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1/26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1/31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FlyByNight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787367"/>
              </p:ext>
            </p:extLst>
          </p:nvPr>
        </p:nvGraphicFramePr>
        <p:xfrm>
          <a:off x="4800600" y="3800348"/>
          <a:ext cx="388620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1"/>
                <a:gridCol w="116840"/>
                <a:gridCol w="1837623"/>
                <a:gridCol w="661736"/>
                <a:gridCol w="838201"/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4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BBB</a:t>
                      </a:r>
                      <a:endParaRPr lang="en-U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Brawn, Bubba B.</a:t>
                      </a:r>
                      <a:endParaRPr lang="en-U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1,600</a:t>
                      </a:r>
                      <a:endParaRPr lang="en-U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DKP</a:t>
                      </a:r>
                      <a:endParaRPr lang="en-U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Pitt, Dirk K.</a:t>
                      </a:r>
                      <a:endParaRPr lang="en-U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1,800</a:t>
                      </a:r>
                      <a:endParaRPr lang="en-US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Go Fishing Ltd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Harrow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Thundering</a:t>
                      </a:r>
                      <a:r>
                        <a:rPr lang="en-US" sz="1600" baseline="0" dirty="0" smtClean="0"/>
                        <a:t> Surf Inc.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Coffee</a:t>
                      </a:r>
                      <a:r>
                        <a:rPr lang="en-US" sz="1600" baseline="0" dirty="0" smtClean="0"/>
                        <a:t> City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60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</p:spPr>
        <p:txBody>
          <a:bodyPr/>
          <a:lstStyle/>
          <a:p>
            <a:r>
              <a:rPr lang="en-US" dirty="0" smtClean="0"/>
              <a:t>Type 2 Storage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5657C8AD-9CD5-4FD6-B96A-EC63C8DD4688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297541"/>
              </p:ext>
            </p:extLst>
          </p:nvPr>
        </p:nvGraphicFramePr>
        <p:xfrm>
          <a:off x="533400" y="1744172"/>
          <a:ext cx="3962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67"/>
                <a:gridCol w="1992786"/>
                <a:gridCol w="152934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1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Lift Tours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Burlington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Upton Frisbee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Oslo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Hoops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Atlanta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Go Fishing Ltd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Harrow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584745"/>
              </p:ext>
            </p:extLst>
          </p:nvPr>
        </p:nvGraphicFramePr>
        <p:xfrm>
          <a:off x="533400" y="3776172"/>
          <a:ext cx="3962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67"/>
                <a:gridCol w="1992786"/>
                <a:gridCol w="152934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2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Match Point Tennis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Boston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Fanatical</a:t>
                      </a:r>
                      <a:r>
                        <a:rPr lang="en-US" sz="1600" baseline="0" dirty="0" smtClean="0"/>
                        <a:t> Athletes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Montgomery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Aerobics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Tikkurila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Game</a:t>
                      </a:r>
                      <a:r>
                        <a:rPr lang="en-US" sz="1600" baseline="0" dirty="0" smtClean="0"/>
                        <a:t> Set Match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Deatsville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71681"/>
              </p:ext>
            </p:extLst>
          </p:nvPr>
        </p:nvGraphicFramePr>
        <p:xfrm>
          <a:off x="4800600" y="1741724"/>
          <a:ext cx="38861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0"/>
                <a:gridCol w="1954463"/>
                <a:gridCol w="1499936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3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Pihtiputaan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Pyora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Pihtipudas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Just Joggers Limited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Ramsbottom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Keilailu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ja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Biljardi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Helsinki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Surf</a:t>
                      </a:r>
                      <a:r>
                        <a:rPr lang="en-US" sz="1600" baseline="0" dirty="0" smtClean="0"/>
                        <a:t>  </a:t>
                      </a:r>
                      <a:r>
                        <a:rPr lang="en-US" sz="1600" baseline="0" dirty="0" err="1" smtClean="0"/>
                        <a:t>Lautaveikkoset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Salo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035833"/>
              </p:ext>
            </p:extLst>
          </p:nvPr>
        </p:nvGraphicFramePr>
        <p:xfrm>
          <a:off x="4800600" y="3800348"/>
          <a:ext cx="388620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1"/>
                <a:gridCol w="1954463"/>
                <a:gridCol w="149993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Block</a:t>
                      </a:r>
                      <a:r>
                        <a:rPr lang="en-US" sz="1600" baseline="0" dirty="0" smtClean="0"/>
                        <a:t> 4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Biljardi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ja</a:t>
                      </a:r>
                      <a:r>
                        <a:rPr lang="en-US" sz="1600" dirty="0" smtClean="0"/>
                        <a:t> tennis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Mantsala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Paris St </a:t>
                      </a:r>
                      <a:r>
                        <a:rPr lang="en-US" sz="1600" dirty="0" err="1" smtClean="0"/>
                        <a:t>Germain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Paris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Hoopla</a:t>
                      </a:r>
                      <a:r>
                        <a:rPr lang="en-US" sz="1600" baseline="0" dirty="0" smtClean="0"/>
                        <a:t> Basketball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Egg</a:t>
                      </a:r>
                      <a:r>
                        <a:rPr lang="en-US" sz="1600" baseline="0" dirty="0" smtClean="0"/>
                        <a:t> Harbor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Thundering</a:t>
                      </a:r>
                      <a:r>
                        <a:rPr lang="en-US" sz="1600" baseline="0" dirty="0" smtClean="0"/>
                        <a:t> Surf Inc.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Coffee</a:t>
                      </a:r>
                      <a:r>
                        <a:rPr lang="en-US" sz="1600" baseline="0" dirty="0" smtClean="0"/>
                        <a:t> City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025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Tangent…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are neat and orderly sort of person the preceding slides should be all you need to see in order to be convinced that type 1 areas are a bad place to be putting data.</a:t>
            </a:r>
          </a:p>
          <a:p>
            <a:endParaRPr lang="en-US" dirty="0"/>
          </a:p>
          <a:p>
            <a:r>
              <a:rPr lang="en-US" dirty="0" smtClean="0"/>
              <a:t>The schema area is always a type 1 area.  Should it have data, indexes or LOBs in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209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“Buffer Pool”?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Collection of Buffers in memory that are managed together.</a:t>
            </a:r>
          </a:p>
          <a:p>
            <a:r>
              <a:rPr lang="en-US" dirty="0"/>
              <a:t>A storage object (table, index or LOB) is associated with exactly one buffer pool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buffer pool has its own control structures that are protected by “latches”.</a:t>
            </a:r>
          </a:p>
          <a:p>
            <a:r>
              <a:rPr lang="en-US" dirty="0" smtClean="0"/>
              <a:t>Each buffer pool can have its own management policies.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6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905000"/>
            <a:ext cx="7772400" cy="251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are Buffer Pools</a:t>
            </a:r>
            <a:b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Important?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5374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Locality of 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data is referenced there is a high probability that it will be referenced again soon.</a:t>
            </a:r>
          </a:p>
          <a:p>
            <a:r>
              <a:rPr lang="en-US" dirty="0"/>
              <a:t>If </a:t>
            </a:r>
            <a:r>
              <a:rPr lang="en-US" dirty="0" smtClean="0"/>
              <a:t>data </a:t>
            </a:r>
            <a:r>
              <a:rPr lang="en-US" dirty="0"/>
              <a:t>is referenced there is a high probability that </a:t>
            </a:r>
            <a:r>
              <a:rPr lang="en-US" dirty="0" smtClean="0"/>
              <a:t>“nearby” data will </a:t>
            </a:r>
            <a:r>
              <a:rPr lang="en-US" dirty="0"/>
              <a:t>be </a:t>
            </a:r>
            <a:r>
              <a:rPr lang="en-US" dirty="0" smtClean="0"/>
              <a:t>referenced </a:t>
            </a:r>
            <a:r>
              <a:rPr lang="en-US" dirty="0"/>
              <a:t>soon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Locality of reference is why caching exists at all levels of computing.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7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Cache is Best?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143016"/>
              </p:ext>
            </p:extLst>
          </p:nvPr>
        </p:nvGraphicFramePr>
        <p:xfrm>
          <a:off x="457199" y="2057400"/>
          <a:ext cx="8229601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952745"/>
                <a:gridCol w="1028455"/>
                <a:gridCol w="1143000"/>
                <a:gridCol w="1295400"/>
                <a:gridCol w="15240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Layer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Time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# of </a:t>
                      </a:r>
                      <a:r>
                        <a:rPr lang="en-US" sz="2000" dirty="0" err="1" smtClean="0"/>
                        <a:t>Recs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# of Ops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Cost per Op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Relative</a:t>
                      </a:r>
                      <a:endParaRPr lang="en-US" sz="2000" dirty="0"/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Progress 4GL</a:t>
                      </a: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</a:rPr>
                        <a:t> to  –B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0.96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100,000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203,473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0.000005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-B  to FS Cache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10.24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26,711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0.000383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FS</a:t>
                      </a:r>
                      <a:r>
                        <a:rPr lang="en-US" sz="2000" baseline="0" dirty="0" smtClean="0"/>
                        <a:t> Cache to SAN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5.93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26,711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0.000222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-B  to SAN Cache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11.17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26,711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0.000605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SAN</a:t>
                      </a:r>
                      <a:r>
                        <a:rPr lang="en-US" sz="2000" baseline="0" dirty="0" smtClean="0"/>
                        <a:t> Cache to Disk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200.35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26,711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0.007500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1500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-B  to Disk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211.52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26,711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0.007919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1585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23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“Hit Ratio”?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percentage of the time that a data block that you access is already in the buffer pool.*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o read a single record you probably access 1 or more index blocks as well as the data block.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If you read 100 records and it takes 250 accesses to data &amp; index blocks and 25 disk reads then your hit ratio is 10:1 – or 90%.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6096000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 Astute readers may notice that a percentage is not actually a “ratio”. 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8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“fix” your Hit Ratio…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32965"/>
            <a:ext cx="9372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/*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fixhr.p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-- fix a bad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hit ratio on the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fly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*/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define variable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target_hr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as decimal no-undo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format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"&gt;&gt;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9.999".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define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variable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as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integer no-undo.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define variable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osr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as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integer no-undo.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form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target_hr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with frame a.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function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getHR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returns decimal ().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define variable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hr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as decimal no-undo.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find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first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dictdb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._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ActBuffer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no-lock.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assign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hr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= ((( _Buffer-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LogicRds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) - ( _Buffer-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OSRds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osr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))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 _Buffer-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LogicRds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)) * 100.0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= _Buffer-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LogicRds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osr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= _Buffer-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OSRds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return ( if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hr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&gt; 0.0 then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hr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else 0.0 ).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end.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25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“fix” your Hit Ratio…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32965"/>
            <a:ext cx="937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do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lastkey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&lt;&gt;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asc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 “q” ):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if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lastkey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&lt;&gt; -1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then update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target_hr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with frame a.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readkey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pause 0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do while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((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target_hr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getHR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())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0.05 ):</a:t>
            </a:r>
            <a:endParaRPr lang="en-US" sz="16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for each _field no-lock: end.</a:t>
            </a: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diffHR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target_hr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getHR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().</a:t>
            </a:r>
            <a:endParaRPr lang="en-US" sz="16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end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etime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 yes ).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do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lastkey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-1 and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etime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20: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/* pause 0.05 no-message. 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readkey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pause 0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end.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end.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47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Isn’t “Hit Ratio” the Goal?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No.  The goal is to make money*.</a:t>
            </a:r>
          </a:p>
          <a:p>
            <a:endParaRPr lang="en-US" dirty="0"/>
          </a:p>
          <a:p>
            <a:r>
              <a:rPr lang="en-US" dirty="0" smtClean="0"/>
              <a:t>But when we’re talking about improving </a:t>
            </a:r>
            <a:r>
              <a:rPr lang="en-US" dirty="0" err="1" smtClean="0"/>
              <a:t>db</a:t>
            </a:r>
            <a:r>
              <a:rPr lang="en-US" dirty="0" smtClean="0"/>
              <a:t> performance a common sub-goal is to minimize IO operations.</a:t>
            </a:r>
          </a:p>
          <a:p>
            <a:r>
              <a:rPr lang="en-US" dirty="0" smtClean="0"/>
              <a:t>Hit Ratio is an indirect measure of IO operations and it is often misleading as performance indicator.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38800" y="62484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“The Goal”  </a:t>
            </a:r>
            <a:r>
              <a:rPr lang="en-US" sz="1400" dirty="0" err="1" smtClean="0"/>
              <a:t>Goldratt</a:t>
            </a:r>
            <a:r>
              <a:rPr lang="en-US" sz="1400" dirty="0" smtClean="0"/>
              <a:t>, 1984; chapter 5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51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Misleading Hit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Startup</a:t>
            </a:r>
            <a:r>
              <a:rPr lang="en-US" dirty="0"/>
              <a:t>.</a:t>
            </a:r>
          </a:p>
          <a:p>
            <a:r>
              <a:rPr lang="en-US" dirty="0"/>
              <a:t>Backups.</a:t>
            </a:r>
          </a:p>
          <a:p>
            <a:r>
              <a:rPr lang="en-US" dirty="0" smtClean="0"/>
              <a:t>Very short samples.</a:t>
            </a:r>
          </a:p>
          <a:p>
            <a:r>
              <a:rPr lang="en-US" dirty="0" smtClean="0"/>
              <a:t>Overly long </a:t>
            </a:r>
            <a:r>
              <a:rPr lang="en-US" dirty="0"/>
              <a:t>samples.</a:t>
            </a:r>
          </a:p>
          <a:p>
            <a:r>
              <a:rPr lang="en-US" dirty="0" smtClean="0"/>
              <a:t>Low </a:t>
            </a:r>
            <a:r>
              <a:rPr lang="en-US" dirty="0"/>
              <a:t>intensity workloads.</a:t>
            </a:r>
          </a:p>
          <a:p>
            <a:r>
              <a:rPr lang="en-US" dirty="0"/>
              <a:t>Pointless churn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Big </a:t>
            </a:r>
            <a:r>
              <a:rPr lang="en-US" dirty="0" smtClean="0"/>
              <a:t>B, Hit Ratio</a:t>
            </a:r>
            <a:br>
              <a:rPr lang="en-US" dirty="0" smtClean="0"/>
            </a:br>
            <a:r>
              <a:rPr lang="en-US" dirty="0" smtClean="0"/>
              <a:t>Disk IO and Performance</a:t>
            </a:r>
            <a:endParaRPr lang="en-US" dirty="0"/>
          </a:p>
        </p:txBody>
      </p:sp>
      <p:sp>
        <p:nvSpPr>
          <p:cNvPr id="1054723" name="Text Box 3"/>
          <p:cNvSpPr txBox="1">
            <a:spLocks noChangeArrowheads="1"/>
          </p:cNvSpPr>
          <p:nvPr/>
        </p:nvSpPr>
        <p:spPr bwMode="auto">
          <a:xfrm>
            <a:off x="457200" y="1600199"/>
            <a:ext cx="533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7A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b="1" dirty="0" err="1" smtClean="0">
                <a:solidFill>
                  <a:srgbClr val="0071C6"/>
                </a:solidFill>
              </a:rPr>
              <a:t>MissPct</a:t>
            </a:r>
            <a:r>
              <a:rPr lang="en-US" b="1" dirty="0" smtClean="0">
                <a:solidFill>
                  <a:srgbClr val="0071C6"/>
                </a:solidFill>
              </a:rPr>
              <a:t> </a:t>
            </a:r>
            <a:r>
              <a:rPr lang="en-US" b="1" dirty="0">
                <a:solidFill>
                  <a:srgbClr val="0071C6"/>
                </a:solidFill>
              </a:rPr>
              <a:t>= 100 * ( 1 – ( </a:t>
            </a:r>
            <a:r>
              <a:rPr lang="en-US" b="1" dirty="0" err="1">
                <a:solidFill>
                  <a:srgbClr val="0071C6"/>
                </a:solidFill>
              </a:rPr>
              <a:t>LogRd</a:t>
            </a:r>
            <a:r>
              <a:rPr lang="en-US" b="1" dirty="0">
                <a:solidFill>
                  <a:srgbClr val="0071C6"/>
                </a:solidFill>
              </a:rPr>
              <a:t> – </a:t>
            </a:r>
            <a:r>
              <a:rPr lang="en-US" b="1" dirty="0" err="1">
                <a:solidFill>
                  <a:srgbClr val="0071C6"/>
                </a:solidFill>
              </a:rPr>
              <a:t>OSRd</a:t>
            </a:r>
            <a:r>
              <a:rPr lang="en-US" b="1" dirty="0">
                <a:solidFill>
                  <a:srgbClr val="0071C6"/>
                </a:solidFill>
              </a:rPr>
              <a:t> ) / </a:t>
            </a:r>
            <a:r>
              <a:rPr lang="en-US" b="1" dirty="0" err="1">
                <a:solidFill>
                  <a:srgbClr val="0071C6"/>
                </a:solidFill>
              </a:rPr>
              <a:t>LogRd</a:t>
            </a:r>
            <a:r>
              <a:rPr lang="en-US" b="1" dirty="0">
                <a:solidFill>
                  <a:srgbClr val="0071C6"/>
                </a:solidFill>
              </a:rPr>
              <a:t> </a:t>
            </a:r>
            <a:r>
              <a:rPr lang="en-US" b="1" dirty="0" smtClean="0">
                <a:solidFill>
                  <a:srgbClr val="0071C6"/>
                </a:solidFill>
              </a:rPr>
              <a:t>))</a:t>
            </a:r>
            <a:endParaRPr lang="en-US" b="1" dirty="0">
              <a:solidFill>
                <a:srgbClr val="0071C6"/>
              </a:solidFill>
            </a:endParaRPr>
          </a:p>
          <a:p>
            <a:pPr algn="l"/>
            <a:r>
              <a:rPr lang="en-US" b="1" dirty="0" smtClean="0">
                <a:solidFill>
                  <a:srgbClr val="0071C6"/>
                </a:solidFill>
              </a:rPr>
              <a:t>        m2 </a:t>
            </a:r>
            <a:r>
              <a:rPr lang="en-US" b="1" dirty="0">
                <a:solidFill>
                  <a:srgbClr val="0071C6"/>
                </a:solidFill>
              </a:rPr>
              <a:t>= m1 * </a:t>
            </a:r>
            <a:r>
              <a:rPr lang="en-US" b="1" dirty="0" err="1">
                <a:solidFill>
                  <a:srgbClr val="0071C6"/>
                </a:solidFill>
              </a:rPr>
              <a:t>exp</a:t>
            </a:r>
            <a:r>
              <a:rPr lang="en-US" b="1" dirty="0">
                <a:solidFill>
                  <a:srgbClr val="0071C6"/>
                </a:solidFill>
              </a:rPr>
              <a:t>(( b1 / b2 ), 0.5 </a:t>
            </a:r>
            <a:r>
              <a:rPr lang="en-US" b="1" dirty="0" smtClean="0">
                <a:solidFill>
                  <a:srgbClr val="0071C6"/>
                </a:solidFill>
              </a:rPr>
              <a:t>)</a:t>
            </a:r>
            <a:endParaRPr lang="en-US" b="1" dirty="0">
              <a:solidFill>
                <a:srgbClr val="0071C6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3352800" y="2513544"/>
            <a:ext cx="0" cy="3201456"/>
          </a:xfrm>
          <a:prstGeom prst="line">
            <a:avLst/>
          </a:prstGeom>
          <a:ln w="158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840530"/>
              </p:ext>
            </p:extLst>
          </p:nvPr>
        </p:nvGraphicFramePr>
        <p:xfrm>
          <a:off x="2209800" y="2286000"/>
          <a:ext cx="6940486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6600" y="2511623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rgbClr val="C00000"/>
                </a:solidFill>
              </a:rPr>
              <a:t>95%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22098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rgbClr val="C00000"/>
                </a:solidFill>
              </a:rPr>
              <a:t>98%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20574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rgbClr val="C00000"/>
                </a:solidFill>
              </a:rPr>
              <a:t>98.5%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7400" y="266402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rgbClr val="C00000"/>
                </a:solidFill>
              </a:rPr>
              <a:t>90.0%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>
            <a:off x="7772400" y="4724400"/>
            <a:ext cx="457200" cy="990600"/>
          </a:xfrm>
          <a:prstGeom prst="leftBrace">
            <a:avLst/>
          </a:prstGeom>
          <a:ln w="158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543300" y="5029200"/>
            <a:ext cx="4229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95% = plenty of room for improvement 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3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Hit Ratio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you must have a “rule of thumb” for HR:</a:t>
            </a:r>
          </a:p>
          <a:p>
            <a:pPr lvl="2"/>
            <a:r>
              <a:rPr lang="en-US" dirty="0" smtClean="0"/>
              <a:t>90% terrible.</a:t>
            </a:r>
          </a:p>
          <a:p>
            <a:pPr lvl="2"/>
            <a:r>
              <a:rPr lang="en-US" dirty="0" smtClean="0"/>
              <a:t>95% plenty of room for improvement.</a:t>
            </a:r>
          </a:p>
          <a:p>
            <a:pPr lvl="2"/>
            <a:r>
              <a:rPr lang="en-US" dirty="0" smtClean="0"/>
              <a:t>98% “not bad”.</a:t>
            </a:r>
          </a:p>
          <a:p>
            <a:r>
              <a:rPr lang="en-US" dirty="0" smtClean="0"/>
              <a:t>The performance improvement from improving HR comes from reducing disk IO.</a:t>
            </a:r>
          </a:p>
          <a:p>
            <a:r>
              <a:rPr lang="en-US" dirty="0" smtClean="0"/>
              <a:t>Thus, “Hit Ratio” </a:t>
            </a:r>
            <a:r>
              <a:rPr lang="en-US" dirty="0"/>
              <a:t>is not the metric to tune.</a:t>
            </a:r>
          </a:p>
          <a:p>
            <a:r>
              <a:rPr lang="en-US" dirty="0" smtClean="0"/>
              <a:t>In order to reduce IO operations to one half the current value –B needs to increase 4x.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14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905000"/>
            <a:ext cx="7772400" cy="251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So, just set –B really high and we’re done?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3812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“Latch”?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Only one process at a time can make certain changes.</a:t>
            </a:r>
          </a:p>
          <a:p>
            <a:r>
              <a:rPr lang="en-US" dirty="0" smtClean="0"/>
              <a:t>These operations must be </a:t>
            </a:r>
            <a:r>
              <a:rPr lang="en-US" b="1" dirty="0" smtClean="0">
                <a:solidFill>
                  <a:srgbClr val="C00000"/>
                </a:solidFill>
              </a:rPr>
              <a:t>atomic</a:t>
            </a:r>
            <a:r>
              <a:rPr lang="en-US" dirty="0" smtClean="0"/>
              <a:t>.</a:t>
            </a:r>
          </a:p>
          <a:p>
            <a:r>
              <a:rPr lang="en-US" dirty="0" smtClean="0"/>
              <a:t>Bad things can happen if these operations are interrupted.</a:t>
            </a:r>
          </a:p>
          <a:p>
            <a:r>
              <a:rPr lang="en-US" dirty="0" smtClean="0"/>
              <a:t>So access </a:t>
            </a:r>
            <a:r>
              <a:rPr lang="en-US" dirty="0"/>
              <a:t>to shared memory is governed by “latches”.</a:t>
            </a:r>
          </a:p>
          <a:p>
            <a:r>
              <a:rPr lang="en-US" dirty="0" smtClean="0"/>
              <a:t>If there is high activity and very little disk IO a bottleneck can form – this is “latch contention”.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53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“Latch”?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Rich </a:t>
            </a:r>
            <a:r>
              <a:rPr lang="en-US" dirty="0" err="1" smtClean="0"/>
              <a:t>Banville</a:t>
            </a:r>
            <a:r>
              <a:rPr lang="en-US" dirty="0" smtClean="0"/>
              <a:t>!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438400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OPS-28  A New Spin on Some Old Latches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www.psdn.com/ak_download/media/exch_audio/2008/OPS/OPS-28_Banville.ppt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PCA2011 Session 105:  </a:t>
            </a:r>
            <a:r>
              <a:rPr lang="en-US" b="1" dirty="0"/>
              <a:t>What are you waiting for? </a:t>
            </a:r>
            <a:r>
              <a:rPr lang="en-US" b="1" dirty="0" smtClean="0"/>
              <a:t> Reasons </a:t>
            </a:r>
            <a:r>
              <a:rPr lang="en-US" b="1" dirty="0"/>
              <a:t>for waiting around! </a:t>
            </a:r>
            <a:endParaRPr lang="en-US" b="1" dirty="0" smtClean="0"/>
          </a:p>
          <a:p>
            <a:r>
              <a:rPr lang="en-US" dirty="0" smtClean="0"/>
              <a:t>Wednesday June 8</a:t>
            </a:r>
            <a:r>
              <a:rPr lang="en-US" baseline="30000" dirty="0" smtClean="0"/>
              <a:t>th</a:t>
            </a:r>
            <a:r>
              <a:rPr lang="en-US" dirty="0" smtClean="0"/>
              <a:t>, 8:30am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83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Disease?  Or Symptom?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5822809"/>
              </p:ext>
            </p:extLst>
          </p:nvPr>
        </p:nvGraphicFramePr>
        <p:xfrm>
          <a:off x="457200" y="1527924"/>
          <a:ext cx="8229600" cy="4415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Chart" r:id="rId3" imgW="9248606" imgH="4962415" progId="Excel.Sheet.8">
                  <p:embed/>
                </p:oleObj>
              </mc:Choice>
              <mc:Fallback>
                <p:oleObj name="Chart" r:id="rId3" imgW="9248606" imgH="4962415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7924"/>
                        <a:ext cx="8229600" cy="44156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FF6600"/>
                                </a:gs>
                                <a:gs pos="50000">
                                  <a:srgbClr val="FF6600">
                                    <a:alpha val="64000"/>
                                  </a:srgbClr>
                                </a:gs>
                                <a:gs pos="100000">
                                  <a:srgbClr val="FF6600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63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Latch Contention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24000"/>
            <a:ext cx="8534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05/12/11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Activity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 Performance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Indicators    10:29:37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(10 sec)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      Total    Per Min     Per Sec     Per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Tx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Commits                     771       4626       77.10       1.00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Undos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    21        126        2.10       0.03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Index operations        2658534   15951204 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265853.40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3448.16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Record operations       2416298   14497788 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241629.80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3133.98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Total o/s i/o              1455       8730      145.50       1.89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Total o/s reads            1107       6642    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110.70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1.44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Total o/s writes            348       2088       34.80       0.45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Background o/s writes       344       2064       34.40       0.45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Partial log writes           36        216        3.60       0.05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Database extends              0          0        0.00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Total waits                  84        504        8.40       0.11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Lock waits                    0          0        0.00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Resource waits               84        504        8.40       0.11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Latch timeouts            10672      64032   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1067.20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13.84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Buffer pool hit rate: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99%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86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Causes All This Activity?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24000"/>
            <a:ext cx="9372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Tbl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# Table Name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Read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Update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Delete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---- ------------------------------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---------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------ ------- -------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186 customer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43045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624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-trans-d        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0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21347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471 prod-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exp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-q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14343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5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387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-group 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13165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91 bank-rec-doc   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10293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23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-trans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8411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554 so-pack   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7784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2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0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# Index Name                        Create   Read Split  Del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BlkD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---- ------------------------------ -- ------ ------ ----- ---- ----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398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customer.customer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PU      0  46508     0    0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1430 sr-trans-d.sr-trans-d          PU      0  23234     0    0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961 prod-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exp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q.prod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exp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-q  PU      0  16869     0    0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3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Field._Field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-Name             U       0  16576     0    0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786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group.loc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-group            PU      0  14171     0    0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650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im-trans.link-recno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1   7953     0    0    0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45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trans.ap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-trans-doc                  0   7554     0    0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3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Latch?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54063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Id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Latch      Type   Holder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QHolder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Requests  Waits   Lock%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--- ---------- ----- ------- ------- -------- ------ -------</a:t>
            </a:r>
          </a:p>
          <a:p>
            <a:r>
              <a:rPr lang="en-US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23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MTL_LRU    Spin      813      -1   </a:t>
            </a:r>
            <a:r>
              <a:rPr lang="en-US" sz="16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445018   1067  99.53%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20 MTL_BHT    Spin       -1      -1   434101    114  99.97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%</a:t>
            </a:r>
            <a:endParaRPr lang="en-US" sz="16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28 MTL_BF4    Spin       -1      -1   245144      1 100.00%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26 MTL_BF2    Spin       -1      -1   240142      1 100.00%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25 MTL_BF1    Spin       -1      -1   199484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27 MTL_BF3    Spin       -1      -1   197823      0 100.00%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18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MTL_LKF    Spin      811      -1     3077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12 MTL_LHT3   Spin       -1      -1     1062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13 MTL_LHT4   Spin       -1      -1      925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10 MTL_LHT    Spin       -1      -1      758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2 MTL_MTX    Spin      195      -1      704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100.00%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11 MTL_LHT2   Spin       -1      -1      685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5 MTL_BIB    Spin       73      -1      640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15 MTL_AIB    Spin       63      -1      514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100.00%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16 MTL_TXQ    Spin     1332      -1      432      0 100.00%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9 MTL_TXT    Spin      195      -1      395      0 100.00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%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52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I Tune Latches?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-spin, -nap, -</a:t>
            </a:r>
            <a:r>
              <a:rPr lang="en-US" dirty="0" err="1" smtClean="0"/>
              <a:t>napmax</a:t>
            </a:r>
            <a:endParaRPr lang="en-US" dirty="0" smtClean="0"/>
          </a:p>
          <a:p>
            <a:r>
              <a:rPr lang="en-US" dirty="0" smtClean="0"/>
              <a:t>None of which has much of an impact except in extreme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51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an “LRU”?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L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east</a:t>
            </a:r>
            <a:r>
              <a:rPr lang="en-US" dirty="0" smtClean="0"/>
              <a:t> </a:t>
            </a:r>
            <a:r>
              <a:rPr lang="en-US" b="1" dirty="0" smtClean="0"/>
              <a:t>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ecently</a:t>
            </a:r>
            <a:r>
              <a:rPr lang="en-US" dirty="0" smtClean="0"/>
              <a:t> </a:t>
            </a:r>
            <a:r>
              <a:rPr lang="en-US" b="1" dirty="0" smtClean="0"/>
              <a:t>U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sed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/>
              <a:t>When Progress needs room for a buffer the oldest buffer in the buffer pool is discarded.</a:t>
            </a:r>
          </a:p>
          <a:p>
            <a:r>
              <a:rPr lang="en-US" dirty="0" smtClean="0"/>
              <a:t>In order to accomplish this Progress needs to know which buffer is the oldest.</a:t>
            </a:r>
          </a:p>
          <a:p>
            <a:r>
              <a:rPr lang="en-US" dirty="0" smtClean="0"/>
              <a:t>And Progress must be able to make that determination quickly!</a:t>
            </a:r>
          </a:p>
          <a:p>
            <a:r>
              <a:rPr lang="en-US" dirty="0" smtClean="0"/>
              <a:t>A “linked list” is used to accomplish this.</a:t>
            </a:r>
          </a:p>
          <a:p>
            <a:r>
              <a:rPr lang="en-US" dirty="0" smtClean="0"/>
              <a:t>Updates to the LRU chain are protected by the LRU latch.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60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 LRU</a:t>
            </a:r>
            <a:r>
              <a:rPr lang="en-US" dirty="0"/>
              <a:t> </a:t>
            </a:r>
            <a:r>
              <a:rPr lang="en-US" dirty="0" smtClean="0"/>
              <a:t>is too busy,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When there are a great many block references the LRU latch becomes very busy.</a:t>
            </a:r>
          </a:p>
          <a:p>
            <a:r>
              <a:rPr lang="en-US" dirty="0" smtClean="0"/>
              <a:t>Even if all you are doing is reading data with no locks!</a:t>
            </a:r>
          </a:p>
          <a:p>
            <a:r>
              <a:rPr lang="en-US" dirty="0" smtClean="0"/>
              <a:t>Only one process can hold it – no matter how many CPUs you have.</a:t>
            </a:r>
          </a:p>
          <a:p>
            <a:endParaRPr lang="en-US" dirty="0"/>
          </a:p>
          <a:p>
            <a:r>
              <a:rPr lang="en-US" dirty="0" smtClean="0"/>
              <a:t>The old solution:  Multiple Databases.</a:t>
            </a:r>
          </a:p>
          <a:p>
            <a:pPr lvl="2"/>
            <a:r>
              <a:rPr lang="en-US" dirty="0" smtClean="0"/>
              <a:t>2-phase commit</a:t>
            </a:r>
          </a:p>
          <a:p>
            <a:pPr lvl="2"/>
            <a:r>
              <a:rPr lang="en-US" dirty="0" smtClean="0"/>
              <a:t>More pieces to manage</a:t>
            </a:r>
          </a:p>
          <a:p>
            <a:pPr lvl="2"/>
            <a:r>
              <a:rPr lang="en-US" dirty="0" smtClean="0"/>
              <a:t>Difficult to modify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65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905000"/>
            <a:ext cx="7772400" cy="251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</a:p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Buzz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032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Alternate Buffer Pool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10.2B supports a new feature called “Alternate Buffer Pool.”</a:t>
            </a:r>
          </a:p>
          <a:p>
            <a:r>
              <a:rPr lang="en-US" dirty="0"/>
              <a:t>This can be used to isolate specified database objects (tables and/or indexes).</a:t>
            </a:r>
          </a:p>
          <a:p>
            <a:r>
              <a:rPr lang="en-US" dirty="0"/>
              <a:t>The alternate buffer pool has its own distinct –</a:t>
            </a:r>
            <a:r>
              <a:rPr lang="en-US" dirty="0" smtClean="0"/>
              <a:t>B2.</a:t>
            </a:r>
            <a:endParaRPr lang="en-US" dirty="0"/>
          </a:p>
          <a:p>
            <a:r>
              <a:rPr lang="en-US" dirty="0"/>
              <a:t>If the database objects are smaller than –</a:t>
            </a:r>
            <a:r>
              <a:rPr lang="en-US" dirty="0" smtClean="0"/>
              <a:t>B2, </a:t>
            </a:r>
            <a:r>
              <a:rPr lang="en-US" dirty="0"/>
              <a:t>there is no need for the LRU algorithm.</a:t>
            </a:r>
          </a:p>
          <a:p>
            <a:r>
              <a:rPr lang="en-US" dirty="0"/>
              <a:t>This can result in </a:t>
            </a:r>
            <a:r>
              <a:rPr lang="en-US" b="1" dirty="0"/>
              <a:t>major</a:t>
            </a:r>
            <a:r>
              <a:rPr lang="en-US" dirty="0"/>
              <a:t> performance improvements for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small</a:t>
            </a:r>
            <a:r>
              <a:rPr lang="en-US" dirty="0"/>
              <a:t>, but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very active</a:t>
            </a:r>
            <a:r>
              <a:rPr lang="en-US" dirty="0"/>
              <a:t>, </a:t>
            </a:r>
            <a:r>
              <a:rPr lang="en-US" dirty="0" smtClean="0"/>
              <a:t>objects</a:t>
            </a:r>
            <a:r>
              <a:rPr lang="en-US" dirty="0"/>
              <a:t>.</a:t>
            </a:r>
          </a:p>
          <a:p>
            <a:r>
              <a:rPr lang="en-US" dirty="0" err="1"/>
              <a:t>proutil</a:t>
            </a:r>
            <a:r>
              <a:rPr lang="en-US" dirty="0"/>
              <a:t>  </a:t>
            </a:r>
            <a:r>
              <a:rPr lang="en-US" dirty="0" err="1"/>
              <a:t>dbname</a:t>
            </a:r>
            <a:r>
              <a:rPr lang="en-US" dirty="0"/>
              <a:t>  –C  enableB2  </a:t>
            </a:r>
            <a:r>
              <a:rPr lang="en-US" dirty="0" err="1"/>
              <a:t>areaname</a:t>
            </a:r>
            <a:endParaRPr lang="en-US" dirty="0"/>
          </a:p>
          <a:p>
            <a:r>
              <a:rPr lang="en-US" dirty="0"/>
              <a:t>Table and Index level selection is for Type 2 only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6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Readprobe</a:t>
            </a:r>
            <a:r>
              <a:rPr lang="en-US" dirty="0" smtClean="0"/>
              <a:t> – with and without B2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919073"/>
              </p:ext>
            </p:extLst>
          </p:nvPr>
        </p:nvGraphicFramePr>
        <p:xfrm>
          <a:off x="914400" y="1981200"/>
          <a:ext cx="6860382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Up-Down Arrow 8"/>
          <p:cNvSpPr/>
          <p:nvPr/>
        </p:nvSpPr>
        <p:spPr>
          <a:xfrm>
            <a:off x="2209800" y="2362200"/>
            <a:ext cx="304800" cy="1219200"/>
          </a:xfrm>
          <a:prstGeom prst="upDownArrow">
            <a:avLst/>
          </a:prstGeom>
          <a:solidFill>
            <a:schemeClr val="accent1">
              <a:lumMod val="75000"/>
              <a:alpha val="35000"/>
            </a:schemeClr>
          </a:solidFill>
          <a:ln>
            <a:solidFill>
              <a:schemeClr val="accent1">
                <a:lumMod val="40000"/>
                <a:lumOff val="6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-Down Arrow 9"/>
          <p:cNvSpPr/>
          <p:nvPr/>
        </p:nvSpPr>
        <p:spPr>
          <a:xfrm>
            <a:off x="6477000" y="2438400"/>
            <a:ext cx="304800" cy="1447800"/>
          </a:xfrm>
          <a:prstGeom prst="upDownArrow">
            <a:avLst/>
          </a:prstGeom>
          <a:solidFill>
            <a:schemeClr val="accent1">
              <a:lumMod val="75000"/>
              <a:alpha val="35000"/>
            </a:schemeClr>
          </a:solidFill>
          <a:ln>
            <a:solidFill>
              <a:schemeClr val="accent1">
                <a:lumMod val="40000"/>
                <a:lumOff val="6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87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Active</a:t>
            </a:r>
            <a:r>
              <a:rPr lang="en-US" dirty="0" smtClean="0"/>
              <a:t> Tables &amp;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need historical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RUNTIME</a:t>
            </a:r>
            <a:r>
              <a:rPr lang="en-US" dirty="0" smtClean="0"/>
              <a:t> data!</a:t>
            </a:r>
          </a:p>
          <a:p>
            <a:r>
              <a:rPr lang="en-US" dirty="0" smtClean="0"/>
              <a:t>_</a:t>
            </a:r>
            <a:r>
              <a:rPr lang="en-US" dirty="0" err="1" smtClean="0"/>
              <a:t>TableStat</a:t>
            </a:r>
            <a:r>
              <a:rPr lang="en-US" dirty="0" smtClean="0"/>
              <a:t>, _</a:t>
            </a:r>
            <a:r>
              <a:rPr lang="en-US" dirty="0" err="1" smtClean="0"/>
              <a:t>IndexStat</a:t>
            </a:r>
            <a:endParaRPr lang="en-US" dirty="0"/>
          </a:p>
          <a:p>
            <a:r>
              <a:rPr lang="en-US" dirty="0"/>
              <a:t>-</a:t>
            </a:r>
            <a:r>
              <a:rPr lang="en-US" dirty="0" err="1" smtClean="0"/>
              <a:t>tablerangesize</a:t>
            </a:r>
            <a:r>
              <a:rPr lang="en-US" dirty="0" smtClean="0"/>
              <a:t>, -</a:t>
            </a:r>
            <a:r>
              <a:rPr lang="en-US" dirty="0" err="1" smtClean="0"/>
              <a:t>indexrangesize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can </a:t>
            </a:r>
            <a:r>
              <a:rPr lang="en-US" b="1" dirty="0" smtClean="0">
                <a:solidFill>
                  <a:srgbClr val="C00000"/>
                </a:solidFill>
              </a:rPr>
              <a:t>NOT</a:t>
            </a:r>
            <a:r>
              <a:rPr lang="en-US" dirty="0" smtClean="0"/>
              <a:t> get this data from PROMON or </a:t>
            </a:r>
            <a:r>
              <a:rPr lang="en-US" dirty="0" err="1" smtClean="0"/>
              <a:t>proutil</a:t>
            </a:r>
            <a:r>
              <a:rPr lang="en-US" dirty="0" smtClean="0"/>
              <a:t>.</a:t>
            </a:r>
          </a:p>
          <a:p>
            <a:r>
              <a:rPr lang="en-US" dirty="0" smtClean="0"/>
              <a:t>OE Management, </a:t>
            </a:r>
            <a:r>
              <a:rPr lang="en-US" dirty="0" err="1" smtClean="0"/>
              <a:t>ProMonitor</a:t>
            </a:r>
            <a:r>
              <a:rPr lang="en-US" dirty="0" smtClean="0"/>
              <a:t>, </a:t>
            </a:r>
            <a:r>
              <a:rPr lang="en-US" dirty="0" err="1" smtClean="0"/>
              <a:t>ProTop</a:t>
            </a:r>
            <a:endParaRPr lang="en-US" dirty="0" smtClean="0"/>
          </a:p>
          <a:p>
            <a:r>
              <a:rPr lang="en-US" dirty="0" smtClean="0"/>
              <a:t>Or roll your own VST based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15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Active</a:t>
            </a:r>
            <a:r>
              <a:rPr lang="en-US" dirty="0" smtClean="0"/>
              <a:t> Tables &amp; Indexes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15:18:35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ProTop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xx -- Progress Database Monitor       05/30/11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Table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Statistics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Tbl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# Table Name        Create    Read  Update  Delete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---- ---------------- ------- ------- ------- -------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544 so-manifest-d    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62,270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0       0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330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-trans               1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34,657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3       0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186 customer               0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31,028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0       0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387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-group              0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19,493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0       0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554 so-pack                0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8,723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2       0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Index Statistics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# Index Name                        Create    Read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---- ------------------------------ -- ------ -------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1216 so-manifest-d.so-manifest-d    PU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57,828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398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customer.customer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PU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40,227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650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im-trans.link-recno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1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31,731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786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group.loc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-group            PU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22,309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3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en-US" sz="16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Field._Field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-Name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U       0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16,152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7086600" y="5867400"/>
            <a:ext cx="1752600" cy="533400"/>
          </a:xfrm>
          <a:prstGeom prst="left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Surprising!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42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Small</a:t>
            </a:r>
            <a:r>
              <a:rPr lang="en-US" dirty="0" smtClean="0"/>
              <a:t> Tables &amp; Indexes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514600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"^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"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dbanalys.out</a:t>
            </a: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103472  43.7M  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235   667   443 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103496  1.0   1.0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PUB.customer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43.7M 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1.1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6.5M    0.7   50.2M    1.0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endParaRPr lang="en-US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_</a:t>
            </a:r>
            <a:r>
              <a:rPr lang="en-US" dirty="0" err="1" smtClean="0"/>
              <a:t>proutil</a:t>
            </a:r>
            <a:r>
              <a:rPr lang="en-US" dirty="0" smtClean="0"/>
              <a:t> </a:t>
            </a:r>
            <a:r>
              <a:rPr lang="en-US" dirty="0" err="1" smtClean="0"/>
              <a:t>dbname</a:t>
            </a:r>
            <a:r>
              <a:rPr lang="en-US" dirty="0" smtClean="0"/>
              <a:t> –C </a:t>
            </a:r>
            <a:r>
              <a:rPr lang="en-US" dirty="0" err="1" smtClean="0"/>
              <a:t>dbanalys</a:t>
            </a:r>
            <a:r>
              <a:rPr lang="en-US" dirty="0" smtClean="0"/>
              <a:t> &gt; </a:t>
            </a:r>
            <a:r>
              <a:rPr lang="en-US" dirty="0" err="1" smtClean="0"/>
              <a:t>dbanalys.out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50MB = ~12,500 4K </a:t>
            </a:r>
            <a:r>
              <a:rPr lang="en-US" dirty="0" err="1" smtClean="0"/>
              <a:t>db</a:t>
            </a:r>
            <a:r>
              <a:rPr lang="en-US" dirty="0" smtClean="0"/>
              <a:t> blocks</a:t>
            </a:r>
          </a:p>
          <a:p>
            <a:r>
              <a:rPr lang="en-US" dirty="0" smtClean="0"/>
              <a:t>If </a:t>
            </a:r>
            <a:r>
              <a:rPr lang="en-US" dirty="0"/>
              <a:t>RPB = </a:t>
            </a:r>
            <a:r>
              <a:rPr lang="en-US" dirty="0" smtClean="0"/>
              <a:t>16 then 103,472 records = ~6,500 blocks</a:t>
            </a:r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et –B2 to 15,000 (to be safe).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03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Designating Objects for B2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Entire Storage Areas (type 1 or type 2) can be designated via PROUTIL: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Or individual objects that are in Type 2 areas can be designated via the data dictionary.</a:t>
            </a:r>
          </a:p>
          <a:p>
            <a:pPr lvl="1"/>
            <a:r>
              <a:rPr lang="en-US" dirty="0" smtClean="0"/>
              <a:t>(The dictionary interface is “uniquely challenging”.)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2967335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/>
              <a:t>proutil</a:t>
            </a:r>
            <a:r>
              <a:rPr lang="en-US" sz="2400" dirty="0"/>
              <a:t> </a:t>
            </a:r>
            <a:r>
              <a:rPr lang="en-US" sz="2400" dirty="0" err="1"/>
              <a:t>db</a:t>
            </a:r>
            <a:r>
              <a:rPr lang="en-US" sz="2400" dirty="0"/>
              <a:t>-name -C enableB2 area-name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77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 B2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find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first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no-lock.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for each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storageObject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no-lock where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storageObject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._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Db-recid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recid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) and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get-bits( _object-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attrib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7, 1 ) = 1: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if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_Object-Type = 2 then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do: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find _index no-lock where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idx-num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_object-number.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find _file no-lock of _index.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end.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if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_Object-Type = 1 then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find _file no-lock where _file-number = _object-number.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display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_file-name _index-name when available( _index ).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end.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78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Verifying B2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8229600" cy="45243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File-Name      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Index-Name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 ────────────────────────────────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customer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entity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-group</a:t>
            </a:r>
          </a:p>
          <a:p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oper-param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supplier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s_param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unit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customer                    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customer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customer       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city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customer                         postal-code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customer                         search-name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customer        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telephone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entity                      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entity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entity                           control-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entity                           entity-name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-group                      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-group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63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2819400"/>
            <a:ext cx="5715000" cy="304800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05/30/11   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OpenEdge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Release 10 Monitor (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R&amp;D)     14:50:51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Activity Displays Menu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1. Summary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2. Servers</a:t>
            </a:r>
          </a:p>
          <a:p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==&gt;    3. Buffer Cache    &lt;==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4. Page Writers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5. BI Log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6. AI Log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7. Lock Table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8. I/O Operations by Type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9. I/O Operations by File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10. Space Allocation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11. Index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12. Record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13. Other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Enter a number, &lt;return&gt;, P, T, or X (? for help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74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14:56:53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05/30/11 07:02 to 05/30/11 14:46 (7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hrs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44 min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Database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Buffer Pool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reads                     9924855K   365104.60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writes                   11456779       411.58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reads                         4908573       176.34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writes                         675370        24.26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Checkpoints                            16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Marked to checkpoint               564552        20.28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Flushed at checkpoint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Writes deferred                  10769375       386.89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 skips 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 writes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APW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enqueues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Database buffer pool hit ratio:  99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%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4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Primary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Buffer Pool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reads                     5000112K   183938.60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writes                   10794002       387.77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reads                         4436717       159.39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writes                         633473        22.76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LRU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skips 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 writes                              0         0.00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Primary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buffer pool hit ratio:  99 %</a:t>
            </a:r>
          </a:p>
          <a:p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Alternate Buffer Pool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reads                     4924743K   181166.00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writes                     662777        23.81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reads                          471856        16.95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writes                          41897         1.51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LRU2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skips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LRU2 writes                             0         0.00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Alternate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buffer pool hit ratio:  99 %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 swaps 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LRU2 replacement policy disabled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4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Primary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Buffer Pool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reads                     5000112K   183938.60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writes                   10794002       387.77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reads                         4436717       159.39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writes                         633473        22.76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LRU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skips 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 writes                              0         0.00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Primary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buffer pool hit ratio:  99 %</a:t>
            </a:r>
          </a:p>
          <a:p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Alternate Buffer Pool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reads                     4924743K   181166.00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Logical writes                     662777        23.81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reads                          471856        16.95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O/S writes                          41897         1.51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LRU2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skips                              0         0.00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LRU2 writes                             0         0.00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Alternate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buffer pool hit ratio:  99 %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LRU swaps                               0         0.00</a:t>
            </a:r>
          </a:p>
          <a:p>
            <a:r>
              <a:rPr lang="en-US" sz="16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LRU2 replacement policy </a:t>
            </a:r>
            <a:r>
              <a:rPr lang="en-US" sz="1600" b="1" u="sng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disabled</a:t>
            </a:r>
            <a:r>
              <a:rPr lang="en-US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sz="16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Lightning Bolt 2"/>
          <p:cNvSpPr/>
          <p:nvPr/>
        </p:nvSpPr>
        <p:spPr>
          <a:xfrm rot="1243624">
            <a:off x="2119127" y="4084174"/>
            <a:ext cx="2043098" cy="1733209"/>
          </a:xfrm>
          <a:prstGeom prst="lightningBol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72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3557557"/>
            <a:ext cx="5715000" cy="304800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05/30/11   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OpenEdge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Release 10 Monitor (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R&amp;D)     14:50:51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1. Database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2. Backup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3. Servers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4. Processes/Clients ...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5. Files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6. Lock Table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==&gt;   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7. Buffer 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Cache    &lt;== 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8. Logging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Summary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. . 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14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. Shared Memory Segments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15. AI Extents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16. Database Service Manager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17. Servers By Broker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18. Client Database-Request Statement Cache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Enter a number, &lt;return&gt;, P, T, or X (? for help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43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305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05/31/11        Status: Buffer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Cache                 14:19:47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Total buffers:                     5750002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Hash table size:                   1452281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Used buffers:                      5508851</a:t>
            </a:r>
          </a:p>
          <a:p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Empty buffers: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241151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lru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chain:                      5000001</a:t>
            </a:r>
          </a:p>
          <a:p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On lru2 chain: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750000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apw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queue:                     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On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ckp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queue:                      25931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Modified buffers:                  35598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Marked for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ckp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                    25931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Last checkpoint number: 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46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73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Sure They </a:t>
            </a:r>
            <a:r>
              <a:rPr lang="en-US" b="1" dirty="0" smtClean="0"/>
              <a:t>DO</a:t>
            </a:r>
            <a:r>
              <a:rPr lang="en-US" dirty="0" smtClean="0"/>
              <a:t> Fit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002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find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_latch no-lock where _latch-id = 24.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isplay _latch with side-labels 1 column.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6600" y="2761833"/>
            <a:ext cx="3771900" cy="28007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_Latch-Name: MTL_LRU2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_Latch-Hold: 171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_Latch-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Qhold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 -1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_Latch-Type: MT_LT_SPIN</a:t>
            </a:r>
          </a:p>
          <a:p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    _Latch-Wait: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_Latch-Lock: 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542058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_Latch-Spin: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_Latch-Busy: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_Latch-Locked-Ti: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_Latch-Lock-Time: 0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_Latch-Wait-Time: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2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Best Laid Plans…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763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"LRU on alternate buffer pool"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dbname.lg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…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BACKUP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93: </a:t>
            </a: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(-----)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LRU on alternate buffer pool now established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137" y="3057525"/>
            <a:ext cx="3133725" cy="303847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6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905000"/>
            <a:ext cx="7772400" cy="251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</a:t>
            </a:r>
          </a:p>
          <a:p>
            <a:pPr marL="0" marR="0" lvl="0" indent="0" algn="ctr" defTabSz="914400" rtl="0" eaLnBrk="1" fontAlgn="auto" latinLnBrk="0" hangingPunct="1">
              <a:lnSpc>
                <a:spcPts val="8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Study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93405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dirty="0"/>
              <a:t>c</a:t>
            </a:r>
            <a:r>
              <a:rPr lang="en-US" dirty="0" smtClean="0"/>
              <a:t>ustomer with 1,500+ users.</a:t>
            </a:r>
          </a:p>
          <a:p>
            <a:r>
              <a:rPr lang="en-US" dirty="0" smtClean="0"/>
              <a:t>Average record reads 110,000/sec.</a:t>
            </a:r>
          </a:p>
          <a:p>
            <a:r>
              <a:rPr lang="en-US" dirty="0" smtClean="0"/>
              <a:t>-B is already quite large (40GB), IO rate is low.</a:t>
            </a:r>
          </a:p>
          <a:p>
            <a:r>
              <a:rPr lang="en-US" dirty="0" smtClean="0"/>
              <a:t>48 CPUs, very low utilization.</a:t>
            </a:r>
          </a:p>
          <a:p>
            <a:r>
              <a:rPr lang="en-US" dirty="0"/>
              <a:t>Significant complaints about poor performance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Latch timeouts average &gt; 2,000/sec with peaks much worse.</a:t>
            </a:r>
          </a:p>
          <a:p>
            <a:r>
              <a:rPr lang="en-US" dirty="0" smtClean="0"/>
              <a:t>Lots of “other vendor” speculation that “Progress can’t handle blah, blah, blah…”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3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		</a:t>
            </a:r>
            <a:r>
              <a:rPr lang="en-US" dirty="0"/>
              <a:t> </a:t>
            </a: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700" y="1600200"/>
            <a:ext cx="29083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4143375"/>
            <a:ext cx="29083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38200" y="16764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Logical Reads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41910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Latch Timeouts</a:t>
            </a:r>
            <a:endParaRPr lang="en-US" sz="1600" dirty="0"/>
          </a:p>
        </p:txBody>
      </p:sp>
      <p:sp>
        <p:nvSpPr>
          <p:cNvPr id="12" name="Left Arrow 11"/>
          <p:cNvSpPr/>
          <p:nvPr/>
        </p:nvSpPr>
        <p:spPr>
          <a:xfrm>
            <a:off x="2667000" y="2212041"/>
            <a:ext cx="2057400" cy="533400"/>
          </a:xfrm>
          <a:prstGeom prst="leftArrow">
            <a:avLst>
              <a:gd name="adj1" fmla="val 50000"/>
              <a:gd name="adj2" fmla="val 110504"/>
            </a:avLst>
          </a:prstGeom>
          <a:solidFill>
            <a:schemeClr val="lt1"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“The Wall”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7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tables,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one with just 16 records in it</a:t>
            </a:r>
            <a:r>
              <a:rPr lang="en-US" dirty="0" smtClean="0"/>
              <a:t>, the other with less than 100,000 were being read 1.25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billion</a:t>
            </a:r>
            <a:r>
              <a:rPr lang="en-US" dirty="0" smtClean="0"/>
              <a:t> times per day – 20% of read activity.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60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tables,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one with just 16 records in it</a:t>
            </a:r>
            <a:r>
              <a:rPr lang="en-US" dirty="0" smtClean="0"/>
              <a:t>, the other with less than 100,000 were being read 1.25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billion</a:t>
            </a:r>
            <a:r>
              <a:rPr lang="en-US" dirty="0" smtClean="0"/>
              <a:t> times per day – 20% of read activity.</a:t>
            </a:r>
          </a:p>
          <a:p>
            <a:endParaRPr lang="en-US" dirty="0"/>
          </a:p>
          <a:p>
            <a:r>
              <a:rPr lang="en-US" dirty="0" smtClean="0"/>
              <a:t>Fixing the code is not a viable option.</a:t>
            </a:r>
          </a:p>
          <a:p>
            <a:r>
              <a:rPr lang="en-US" dirty="0" smtClean="0"/>
              <a:t>A few other (much less egregious) candidates for B2 were also identified.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47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		</a:t>
            </a:r>
            <a:r>
              <a:rPr lang="en-US" dirty="0"/>
              <a:t> </a:t>
            </a:r>
            <a:r>
              <a:rPr lang="en-US" dirty="0" smtClean="0"/>
              <a:t>   -B2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700" y="1600200"/>
            <a:ext cx="29083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4143375"/>
            <a:ext cx="29083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38200" y="16764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Logical Reads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41910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Latch Timeouts</a:t>
            </a:r>
            <a:endParaRPr lang="en-US" sz="1600" dirty="0"/>
          </a:p>
        </p:txBody>
      </p:sp>
      <p:pic>
        <p:nvPicPr>
          <p:cNvPr id="8" name="Picture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0300" y="1628775"/>
            <a:ext cx="29083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4900" y="4124325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97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Mortem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Peak throughput doubled.</a:t>
            </a:r>
          </a:p>
          <a:p>
            <a:r>
              <a:rPr lang="en-US" dirty="0" smtClean="0"/>
              <a:t>Average throughput improved +50%.</a:t>
            </a:r>
          </a:p>
          <a:p>
            <a:r>
              <a:rPr lang="en-US" dirty="0" smtClean="0"/>
              <a:t>Latch Waits vanished.</a:t>
            </a:r>
          </a:p>
          <a:p>
            <a:r>
              <a:rPr lang="en-US" dirty="0" smtClean="0"/>
              <a:t>System Time as % of CPU time was greatly reduced.</a:t>
            </a:r>
          </a:p>
          <a:p>
            <a:endParaRPr lang="en-US" dirty="0" smtClean="0"/>
          </a:p>
          <a:p>
            <a:r>
              <a:rPr lang="en-US" dirty="0" smtClean="0"/>
              <a:t>The company has been able to continue to grow!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3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improvement from increasing –B is </a:t>
            </a:r>
            <a:r>
              <a:rPr lang="en-US" dirty="0" smtClean="0">
                <a:solidFill>
                  <a:srgbClr val="E46C0A"/>
                </a:solidFill>
              </a:rPr>
              <a:t>proportional to </a:t>
            </a:r>
            <a:r>
              <a:rPr lang="en-US" dirty="0" smtClean="0">
                <a:solidFill>
                  <a:srgbClr val="E46C0A"/>
                </a:solidFill>
              </a:rPr>
              <a:t>the </a:t>
            </a:r>
            <a:r>
              <a:rPr lang="en-US" b="1" dirty="0" smtClean="0">
                <a:solidFill>
                  <a:srgbClr val="E46C0A"/>
                </a:solidFill>
              </a:rPr>
              <a:t>square </a:t>
            </a:r>
            <a:r>
              <a:rPr lang="en-US" b="1" dirty="0" smtClean="0">
                <a:solidFill>
                  <a:srgbClr val="E46C0A"/>
                </a:solidFill>
              </a:rPr>
              <a:t>root</a:t>
            </a:r>
            <a:r>
              <a:rPr lang="en-US" dirty="0" smtClean="0"/>
              <a:t> of the size of the increase.</a:t>
            </a:r>
          </a:p>
          <a:p>
            <a:r>
              <a:rPr lang="en-US" dirty="0" smtClean="0"/>
              <a:t>Increase –B by 4x, reduce IO ops to ½.</a:t>
            </a:r>
          </a:p>
          <a:p>
            <a:r>
              <a:rPr lang="en-US" dirty="0" smtClean="0"/>
              <a:t>-B2 can be a powerful tool in the tuning toolbox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/>
              <a:t> </a:t>
            </a:r>
            <a:r>
              <a:rPr lang="en-US" dirty="0" smtClean="0"/>
              <a:t>you have a latch contention problem.</a:t>
            </a:r>
          </a:p>
          <a:p>
            <a:r>
              <a:rPr lang="en-US" dirty="0" smtClean="0"/>
              <a:t>But -</a:t>
            </a:r>
            <a:r>
              <a:rPr lang="en-US" dirty="0"/>
              <a:t>B2 is not a cure-all.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222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>
                <a:latin typeface="Calibri" pitchFamily="34" charset="0"/>
              </a:rPr>
              <a:t>Questions?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3"/>
          <p:cNvSpPr txBox="1">
            <a:spLocks noChangeArrowheads="1"/>
          </p:cNvSpPr>
          <p:nvPr/>
        </p:nvSpPr>
        <p:spPr bwMode="auto">
          <a:xfrm>
            <a:off x="1905000" y="2514600"/>
            <a:ext cx="5257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dirty="0">
                <a:latin typeface="Calibri" pitchFamily="34" charset="0"/>
              </a:rPr>
              <a:t>Thank-you!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42672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Don’t forget your surveys!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C8AD-9CD5-4FD6-B96A-EC63C8DD4688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BAppraise Maste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 Master Template</Template>
  <TotalTime>33940</TotalTime>
  <Words>4411</Words>
  <Application>Microsoft Macintosh PowerPoint</Application>
  <PresentationFormat>On-screen Show (4:3)</PresentationFormat>
  <Paragraphs>786</Paragraphs>
  <Slides>55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DBAppraise Master Template</vt:lpstr>
      <vt:lpstr>Chart</vt:lpstr>
      <vt:lpstr>The B2 Buzz</vt:lpstr>
      <vt:lpstr>A Few Words about the Speaker</vt:lpstr>
      <vt:lpstr>What is a “Buffer”?</vt:lpstr>
      <vt:lpstr>Block Layout</vt:lpstr>
      <vt:lpstr>Type 1 Storage Area</vt:lpstr>
      <vt:lpstr>Type 2 Storage Area</vt:lpstr>
      <vt:lpstr>Tangent…</vt:lpstr>
      <vt:lpstr>What is a “Buffer Pool”?</vt:lpstr>
      <vt:lpstr>PowerPoint Presentation</vt:lpstr>
      <vt:lpstr>Locality of Reference</vt:lpstr>
      <vt:lpstr>Which Cache is Best?</vt:lpstr>
      <vt:lpstr>What is the “Hit Ratio”?</vt:lpstr>
      <vt:lpstr>How to “fix” your Hit Ratio…</vt:lpstr>
      <vt:lpstr>How to “fix” your Hit Ratio…</vt:lpstr>
      <vt:lpstr>Isn’t “Hit Ratio” the Goal?</vt:lpstr>
      <vt:lpstr>Misleading Hit Ratios</vt:lpstr>
      <vt:lpstr>Big B, Hit Ratio Disk IO and Performance</vt:lpstr>
      <vt:lpstr>Hit Ratio Summary</vt:lpstr>
      <vt:lpstr>PowerPoint Presentation</vt:lpstr>
      <vt:lpstr>What is a “Latch”?</vt:lpstr>
      <vt:lpstr>What is a “Latch”?</vt:lpstr>
      <vt:lpstr>Disease?  Or Symptom?</vt:lpstr>
      <vt:lpstr>Latch Contention</vt:lpstr>
      <vt:lpstr>What Causes All This Activity?</vt:lpstr>
      <vt:lpstr>Which Latch?</vt:lpstr>
      <vt:lpstr>How Do I Tune Latches?</vt:lpstr>
      <vt:lpstr>What is an “LRU”?</vt:lpstr>
      <vt:lpstr>My LRU is too busy, now what?</vt:lpstr>
      <vt:lpstr>PowerPoint Presentation</vt:lpstr>
      <vt:lpstr>The Alternate Buffer Pool</vt:lpstr>
      <vt:lpstr>Readprobe – with and without B2</vt:lpstr>
      <vt:lpstr>Finding Active Tables &amp; Indexes</vt:lpstr>
      <vt:lpstr>Finding Active Tables &amp; Indexes</vt:lpstr>
      <vt:lpstr>Finding Small Tables &amp; Indexes</vt:lpstr>
      <vt:lpstr>Designating Objects for B2</vt:lpstr>
      <vt:lpstr>Verifying B2</vt:lpstr>
      <vt:lpstr>Verifying B2</vt:lpstr>
      <vt:lpstr>Making Sure They DO Fit</vt:lpstr>
      <vt:lpstr>Making Sure They DO Fit</vt:lpstr>
      <vt:lpstr>Making Sure They DO Fit</vt:lpstr>
      <vt:lpstr>Making Sure They DO Fit</vt:lpstr>
      <vt:lpstr>Making Sure They DO Fit</vt:lpstr>
      <vt:lpstr>Making Sure They DO Fit</vt:lpstr>
      <vt:lpstr>Making Sure They DO Fit</vt:lpstr>
      <vt:lpstr>The Best Laid Plans…</vt:lpstr>
      <vt:lpstr>PowerPoint Presentation</vt:lpstr>
      <vt:lpstr>Case Study</vt:lpstr>
      <vt:lpstr>Baseline      </vt:lpstr>
      <vt:lpstr>Case Study</vt:lpstr>
      <vt:lpstr>Case Study</vt:lpstr>
      <vt:lpstr>Baseline      -B2</vt:lpstr>
      <vt:lpstr>Post Mortem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OpenEdge DBA Worst Practices</dc:title>
  <dc:creator>Tom Bascom</dc:creator>
  <cp:lastModifiedBy>Thomas Bascom</cp:lastModifiedBy>
  <cp:revision>157</cp:revision>
  <cp:lastPrinted>2011-06-01T22:02:37Z</cp:lastPrinted>
  <dcterms:created xsi:type="dcterms:W3CDTF">2009-05-28T13:01:27Z</dcterms:created>
  <dcterms:modified xsi:type="dcterms:W3CDTF">2011-06-12T16:24:14Z</dcterms:modified>
</cp:coreProperties>
</file>