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0" r:id="rId1"/>
  </p:sldMasterIdLst>
  <p:notesMasterIdLst>
    <p:notesMasterId r:id="rId47"/>
  </p:notesMasterIdLst>
  <p:handoutMasterIdLst>
    <p:handoutMasterId r:id="rId48"/>
  </p:handoutMasterIdLst>
  <p:sldIdLst>
    <p:sldId id="1004" r:id="rId2"/>
    <p:sldId id="1058" r:id="rId3"/>
    <p:sldId id="1077" r:id="rId4"/>
    <p:sldId id="1059" r:id="rId5"/>
    <p:sldId id="1135" r:id="rId6"/>
    <p:sldId id="1100" r:id="rId7"/>
    <p:sldId id="1112" r:id="rId8"/>
    <p:sldId id="1129" r:id="rId9"/>
    <p:sldId id="1084" r:id="rId10"/>
    <p:sldId id="1136" r:id="rId11"/>
    <p:sldId id="1137" r:id="rId12"/>
    <p:sldId id="1140" r:id="rId13"/>
    <p:sldId id="1085" r:id="rId14"/>
    <p:sldId id="1099" r:id="rId15"/>
    <p:sldId id="1111" r:id="rId16"/>
    <p:sldId id="1088" r:id="rId17"/>
    <p:sldId id="1101" r:id="rId18"/>
    <p:sldId id="1078" r:id="rId19"/>
    <p:sldId id="1102" r:id="rId20"/>
    <p:sldId id="1113" r:id="rId21"/>
    <p:sldId id="1087" r:id="rId22"/>
    <p:sldId id="1110" r:id="rId23"/>
    <p:sldId id="1081" r:id="rId24"/>
    <p:sldId id="1097" r:id="rId25"/>
    <p:sldId id="1105" r:id="rId26"/>
    <p:sldId id="1138" r:id="rId27"/>
    <p:sldId id="1080" r:id="rId28"/>
    <p:sldId id="1104" r:id="rId29"/>
    <p:sldId id="1092" r:id="rId30"/>
    <p:sldId id="1118" r:id="rId31"/>
    <p:sldId id="1091" r:id="rId32"/>
    <p:sldId id="1107" r:id="rId33"/>
    <p:sldId id="1079" r:id="rId34"/>
    <p:sldId id="1108" r:id="rId35"/>
    <p:sldId id="1094" r:id="rId36"/>
    <p:sldId id="1141" r:id="rId37"/>
    <p:sldId id="1120" r:id="rId38"/>
    <p:sldId id="1122" r:id="rId39"/>
    <p:sldId id="1119" r:id="rId40"/>
    <p:sldId id="1055" r:id="rId41"/>
    <p:sldId id="1054" r:id="rId42"/>
    <p:sldId id="1139" r:id="rId43"/>
    <p:sldId id="1114" r:id="rId44"/>
    <p:sldId id="1115" r:id="rId45"/>
    <p:sldId id="1116" r:id="rId46"/>
  </p:sldIdLst>
  <p:sldSz cx="9144000" cy="6858000" type="screen4x3"/>
  <p:notesSz cx="7027863" cy="9313863"/>
  <p:custDataLst>
    <p:tags r:id="rId49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99BFD5"/>
    <a:srgbClr val="000000"/>
    <a:srgbClr val="FDD75C"/>
    <a:srgbClr val="666666"/>
    <a:srgbClr val="D9D9D9"/>
    <a:srgbClr val="383838"/>
    <a:srgbClr val="008080"/>
    <a:srgbClr val="00FFFA"/>
    <a:srgbClr val="00FFDB"/>
    <a:srgbClr val="00FF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96" autoAdjust="0"/>
    <p:restoredTop sz="78734" autoAdjust="0"/>
  </p:normalViewPr>
  <p:slideViewPr>
    <p:cSldViewPr snapToGrid="0" showGuides="1">
      <p:cViewPr>
        <p:scale>
          <a:sx n="62" d="100"/>
          <a:sy n="62" d="100"/>
        </p:scale>
        <p:origin x="-186" y="-72"/>
      </p:cViewPr>
      <p:guideLst>
        <p:guide orient="horz" pos="269"/>
        <p:guide orient="horz" pos="964"/>
        <p:guide orient="horz" pos="1643"/>
        <p:guide orient="horz" pos="2124"/>
        <p:guide pos="2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6" d="100"/>
          <a:sy n="76" d="100"/>
        </p:scale>
        <p:origin x="-1848" y="-96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46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46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PUG Challenge Americas</a:t>
            </a:r>
            <a:endParaRPr lang="en-US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9225"/>
            <a:ext cx="3044825" cy="2746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i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PUG Challenge Americas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43E658-C937-4D6A-874A-68C85CCFCFAA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700088"/>
            <a:ext cx="4656137" cy="34925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-pica: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Plugin</a:t>
            </a:r>
            <a:r>
              <a:rPr lang="en-US" baseline="0" dirty="0" smtClean="0"/>
              <a:t> Manager Communication Area</a:t>
            </a:r>
          </a:p>
          <a:p>
            <a:r>
              <a:rPr lang="en-US" baseline="0" dirty="0" smtClean="0"/>
              <a:t>Context switches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Latches</a:t>
            </a:r>
            <a:r>
              <a:rPr lang="en-US" baseline="0" dirty="0" smtClean="0"/>
              <a:t> are not necessarily fair, semaphores are since they queue.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Windows, use </a:t>
            </a:r>
            <a:r>
              <a:rPr lang="en-US" dirty="0" err="1" smtClean="0"/>
              <a:t>osCreateSemaphore</a:t>
            </a:r>
            <a:r>
              <a:rPr lang="en-US" dirty="0" smtClean="0"/>
              <a:t>(),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unix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semget</a:t>
            </a:r>
            <a:r>
              <a:rPr lang="en-US" baseline="0" dirty="0" smtClean="0"/>
              <a:t>()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dirty="0" err="1" smtClean="0"/>
              <a:t>semsets</a:t>
            </a:r>
            <a:r>
              <a:rPr lang="en-US" dirty="0" smtClean="0"/>
              <a:t> 1 results in 29 semaphores being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server is waiting for client, no semaphore increment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 for a quick overview of wait</a:t>
            </a:r>
            <a:r>
              <a:rPr lang="en-US" baseline="0" dirty="0" smtClean="0"/>
              <a:t> statistics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“</a:t>
            </a:r>
            <a:r>
              <a:rPr lang="en-US" dirty="0" smtClean="0"/>
              <a:t>DB </a:t>
            </a:r>
            <a:r>
              <a:rPr lang="en-US" dirty="0" err="1" smtClean="0"/>
              <a:t>Buf</a:t>
            </a:r>
            <a:r>
              <a:rPr lang="en-US" dirty="0" smtClean="0"/>
              <a:t> I Lock” wait being counted twice the additional count is as an exclusive buffer wait</a:t>
            </a:r>
          </a:p>
          <a:p>
            <a:r>
              <a:rPr lang="en-US" dirty="0" smtClean="0"/>
              <a:t>promon</a:t>
            </a:r>
            <a:r>
              <a:rPr lang="en-US" baseline="0" dirty="0" smtClean="0"/>
              <a:t> should add non-blocking waits to the “Activity: Other” screen and stats should not be counted twice.</a:t>
            </a:r>
          </a:p>
          <a:p>
            <a:r>
              <a:rPr lang="en-US" baseline="0" dirty="0" smtClean="0"/>
              <a:t>Latch semaphores: USR (</a:t>
            </a:r>
            <a:r>
              <a:rPr lang="en-US" baseline="0" dirty="0" err="1" smtClean="0"/>
              <a:t>usrctl</a:t>
            </a:r>
            <a:r>
              <a:rPr lang="en-US" baseline="0" dirty="0" smtClean="0"/>
              <a:t>) and SCC (schema cache)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“</a:t>
            </a:r>
            <a:r>
              <a:rPr lang="en-US" dirty="0" smtClean="0"/>
              <a:t>DB </a:t>
            </a:r>
            <a:r>
              <a:rPr lang="en-US" dirty="0" err="1" smtClean="0"/>
              <a:t>Buf</a:t>
            </a:r>
            <a:r>
              <a:rPr lang="en-US" dirty="0" smtClean="0"/>
              <a:t> I Lock” wait being counted twice the additional count is as an exclusive buffer wait</a:t>
            </a:r>
          </a:p>
          <a:p>
            <a:r>
              <a:rPr lang="en-US" dirty="0" smtClean="0"/>
              <a:t>promon</a:t>
            </a:r>
            <a:r>
              <a:rPr lang="en-US" baseline="0" dirty="0" smtClean="0"/>
              <a:t> should add non-blocking waits to the “Activity: Other” screen and stats should not be counted twice.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72DA7B-ACB9-4D6D-BBBB-7850B6D65B5E}" type="slidenum">
              <a:rPr lang="en-US"/>
              <a:pPr/>
              <a:t>15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Busy Buffer Waits – Occurs when buffer you are going to write to or read from (for rollback) is in the process of being written.</a:t>
            </a:r>
          </a:p>
          <a:p>
            <a:r>
              <a:rPr lang="en-US" dirty="0"/>
              <a:t>  This can be avoided by forward processing by increasing the # of </a:t>
            </a:r>
            <a:r>
              <a:rPr lang="en-US" dirty="0" err="1"/>
              <a:t>bibufs</a:t>
            </a:r>
            <a:r>
              <a:rPr lang="en-US" dirty="0"/>
              <a:t> and leaving the –MF 3</a:t>
            </a:r>
          </a:p>
          <a:p>
            <a:r>
              <a:rPr lang="en-US" dirty="0"/>
              <a:t>Empty Buffer Waits: Occurs when free list empty.  Run with APW and/or increase </a:t>
            </a:r>
            <a:r>
              <a:rPr lang="en-US" dirty="0" err="1"/>
              <a:t>bibufs</a:t>
            </a:r>
            <a:r>
              <a:rPr lang="en-US" dirty="0"/>
              <a:t>.</a:t>
            </a:r>
          </a:p>
          <a:p>
            <a:r>
              <a:rPr lang="en-US" dirty="0"/>
              <a:t>When nothing available on the free list, user must write oldest block from the mod queue.</a:t>
            </a:r>
          </a:p>
          <a:p>
            <a:r>
              <a:rPr lang="en-US" dirty="0" smtClean="0"/>
              <a:t>Log </a:t>
            </a:r>
            <a:r>
              <a:rPr lang="en-US" dirty="0"/>
              <a:t>force writes – 2pc </a:t>
            </a:r>
            <a:r>
              <a:rPr lang="en-US" dirty="0" smtClean="0"/>
              <a:t>dependency</a:t>
            </a:r>
            <a:endParaRPr lang="en-US" dirty="0"/>
          </a:p>
          <a:p>
            <a:r>
              <a:rPr lang="en-US" dirty="0"/>
              <a:t>Log force waits BI dependency wait count  (not used)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use this screen to see deadlock conditions but can be difficult to discern</a:t>
            </a:r>
          </a:p>
          <a:p>
            <a:r>
              <a:rPr lang="en-US" dirty="0" smtClean="0"/>
              <a:t>NOTE: in debug mode, last 2 values</a:t>
            </a:r>
            <a:r>
              <a:rPr lang="en-US" baseline="0" dirty="0" smtClean="0"/>
              <a:t> are </a:t>
            </a:r>
            <a:r>
              <a:rPr lang="en-US" baseline="0" dirty="0" err="1" smtClean="0"/>
              <a:t>ptr</a:t>
            </a:r>
            <a:r>
              <a:rPr lang="en-US" baseline="0" dirty="0" smtClean="0"/>
              <a:t> to lock entry and </a:t>
            </a:r>
            <a:r>
              <a:rPr lang="en-US" baseline="0" dirty="0" err="1" smtClean="0"/>
              <a:t>ptr</a:t>
            </a:r>
            <a:r>
              <a:rPr lang="en-US" baseline="0" dirty="0" smtClean="0"/>
              <a:t> to next lock entry</a:t>
            </a:r>
          </a:p>
          <a:p>
            <a:r>
              <a:rPr lang="en-US" baseline="0" dirty="0" smtClean="0"/>
              <a:t>Dead – no transaction, Begin - in a transaction but no update, Active - indicated update activity</a:t>
            </a:r>
          </a:p>
          <a:p>
            <a:r>
              <a:rPr lang="en-US" baseline="0" dirty="0" smtClean="0"/>
              <a:t>No hold is a “tentative” lock – you don’t have a lock on it yet and when you get the lock you may no longer want it so it is marked as no hold and released in that case.</a:t>
            </a:r>
          </a:p>
          <a:p>
            <a:r>
              <a:rPr lang="en-US" baseline="0" dirty="0" smtClean="0"/>
              <a:t>Dead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Table lock needed to protect </a:t>
            </a:r>
            <a:r>
              <a:rPr lang="en-US" dirty="0" err="1" smtClean="0"/>
              <a:t>serializable</a:t>
            </a:r>
            <a:r>
              <a:rPr lang="en-US" dirty="0" smtClean="0"/>
              <a:t> isolation level.</a:t>
            </a:r>
          </a:p>
          <a:p>
            <a:r>
              <a:rPr lang="en-US" dirty="0" smtClean="0"/>
              <a:t>Purge</a:t>
            </a:r>
            <a:r>
              <a:rPr lang="en-US" baseline="0" dirty="0" smtClean="0"/>
              <a:t> lock held for a very short period of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Duration of wait is only for buffer to be updated, not length of time record is locked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Dbkey</a:t>
            </a:r>
            <a:r>
              <a:rPr lang="en-US" baseline="0" dirty="0" smtClean="0"/>
              <a:t> has nothing to do with an index</a:t>
            </a:r>
          </a:p>
          <a:p>
            <a:r>
              <a:rPr lang="en-US" baseline="0" dirty="0" smtClean="0"/>
              <a:t>It is block related, not record related.</a:t>
            </a:r>
          </a:p>
          <a:p>
            <a:r>
              <a:rPr lang="en-US" baseline="0" dirty="0" smtClean="0"/>
              <a:t>Used to identify block within database (index block, </a:t>
            </a:r>
            <a:r>
              <a:rPr lang="en-US" baseline="0" dirty="0" err="1" smtClean="0"/>
              <a:t>rm</a:t>
            </a:r>
            <a:r>
              <a:rPr lang="en-US" baseline="0" dirty="0" smtClean="0"/>
              <a:t> block, etc).</a:t>
            </a:r>
          </a:p>
          <a:p>
            <a:r>
              <a:rPr lang="en-US" baseline="0" dirty="0" smtClean="0"/>
              <a:t>Bi in memory </a:t>
            </a:r>
            <a:r>
              <a:rPr lang="en-US" baseline="0" smtClean="0"/>
              <a:t>updates protected </a:t>
            </a:r>
            <a:r>
              <a:rPr lang="en-US" baseline="0" dirty="0" smtClean="0"/>
              <a:t>by BIB latch, bit buffer lock.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604F63-F6E7-49F0-A5C5-9BCB512440A5}" type="slidenum">
              <a:rPr lang="en-US"/>
              <a:pPr/>
              <a:t>30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7049" y="4424721"/>
            <a:ext cx="5153766" cy="4190921"/>
          </a:xfrm>
        </p:spPr>
        <p:txBody>
          <a:bodyPr/>
          <a:lstStyle/>
          <a:p>
            <a:r>
              <a:rPr lang="en-US" dirty="0" smtClean="0"/>
              <a:t>DBSI conflicts with</a:t>
            </a:r>
            <a:r>
              <a:rPr lang="en-US" baseline="0" dirty="0" smtClean="0"/>
              <a:t> SHARED</a:t>
            </a:r>
          </a:p>
          <a:p>
            <a:r>
              <a:rPr lang="en-US" dirty="0" smtClean="0"/>
              <a:t>Traversal </a:t>
            </a:r>
            <a:r>
              <a:rPr lang="en-US" dirty="0"/>
              <a:t>is from the root down to the left and then across to the right of the leaf entries.</a:t>
            </a:r>
          </a:p>
          <a:p>
            <a:r>
              <a:rPr lang="en-US" dirty="0"/>
              <a:t>We used to lock the entire tree when searching or updating.</a:t>
            </a:r>
          </a:p>
          <a:p>
            <a:r>
              <a:rPr lang="en-US" dirty="0"/>
              <a:t>Then a “safe nodes” locking protocol was introduced.</a:t>
            </a:r>
          </a:p>
          <a:p>
            <a:r>
              <a:rPr lang="en-US" dirty="0" smtClean="0"/>
              <a:t>Recently, the </a:t>
            </a:r>
            <a:r>
              <a:rPr lang="en-US" dirty="0"/>
              <a:t>concurrency of this algorithm was improved upon.</a:t>
            </a:r>
          </a:p>
          <a:p>
            <a:r>
              <a:rPr lang="en-US" dirty="0"/>
              <a:t>Readers lock share</a:t>
            </a:r>
          </a:p>
          <a:p>
            <a:r>
              <a:rPr lang="en-US" dirty="0"/>
              <a:t>Updaters lock IX and upgrade to X or release.</a:t>
            </a:r>
          </a:p>
          <a:p>
            <a:r>
              <a:rPr lang="en-US" dirty="0"/>
              <a:t>Crabbing technique</a:t>
            </a:r>
          </a:p>
          <a:p>
            <a:r>
              <a:rPr lang="en-US" dirty="0"/>
              <a:t>Explain how lookups are performed</a:t>
            </a:r>
          </a:p>
          <a:p>
            <a:r>
              <a:rPr lang="en-US" dirty="0"/>
              <a:t>Process index delete chain</a:t>
            </a:r>
          </a:p>
          <a:p>
            <a:r>
              <a:rPr lang="en-US" dirty="0"/>
              <a:t>Show picture of index</a:t>
            </a:r>
          </a:p>
          <a:p>
            <a:r>
              <a:rPr lang="en-US" dirty="0"/>
              <a:t>Show index locking protocol</a:t>
            </a:r>
          </a:p>
          <a:p>
            <a:r>
              <a:rPr lang="en-US" dirty="0"/>
              <a:t>Entries always unique because of </a:t>
            </a:r>
            <a:r>
              <a:rPr lang="en-US" dirty="0" err="1" smtClean="0"/>
              <a:t>rowid</a:t>
            </a:r>
            <a:endParaRPr lang="en-US" dirty="0"/>
          </a:p>
          <a:p>
            <a:pPr lvl="1"/>
            <a:r>
              <a:rPr lang="en-US" dirty="0"/>
              <a:t>Show ambiguous find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RULES:</a:t>
            </a:r>
          </a:p>
          <a:p>
            <a:r>
              <a:rPr lang="en-US" dirty="0" smtClean="0"/>
              <a:t>  S: pass while queue C &lt; </a:t>
            </a:r>
            <a:r>
              <a:rPr lang="en-US" dirty="0" err="1" smtClean="0"/>
              <a:t>MaxCommitSkipLimit</a:t>
            </a:r>
            <a:endParaRPr lang="en-US" dirty="0" smtClean="0"/>
          </a:p>
          <a:p>
            <a:r>
              <a:rPr lang="en-US" dirty="0" smtClean="0"/>
              <a:t>  U upgrade</a:t>
            </a:r>
            <a:r>
              <a:rPr lang="en-US" baseline="0" dirty="0" smtClean="0"/>
              <a:t> from S:</a:t>
            </a:r>
            <a:r>
              <a:rPr lang="en-US" dirty="0" smtClean="0"/>
              <a:t> pass while queue C &lt; </a:t>
            </a:r>
            <a:r>
              <a:rPr lang="en-US" dirty="0" err="1" smtClean="0"/>
              <a:t>MaxCommitSkipLimit</a:t>
            </a:r>
            <a:endParaRPr lang="en-US" dirty="0" smtClean="0"/>
          </a:p>
          <a:p>
            <a:r>
              <a:rPr lang="en-US" dirty="0" smtClean="0"/>
              <a:t>  U direct: queue if queue C</a:t>
            </a:r>
          </a:p>
          <a:p>
            <a:r>
              <a:rPr lang="en-US" dirty="0" smtClean="0"/>
              <a:t>  C: queue while U granted</a:t>
            </a:r>
          </a:p>
          <a:p>
            <a:r>
              <a:rPr lang="en-US" dirty="0" smtClean="0"/>
              <a:t>  C: queue if any</a:t>
            </a:r>
            <a:r>
              <a:rPr lang="en-US" baseline="0" dirty="0" smtClean="0"/>
              <a:t> </a:t>
            </a:r>
            <a:r>
              <a:rPr lang="en-US" dirty="0" smtClean="0"/>
              <a:t>outstanding</a:t>
            </a:r>
            <a:r>
              <a:rPr lang="en-US" baseline="0" dirty="0" smtClean="0"/>
              <a:t> queue</a:t>
            </a:r>
            <a:endParaRPr lang="en-US" dirty="0" smtClean="0"/>
          </a:p>
          <a:p>
            <a:r>
              <a:rPr lang="en-US" baseline="0" dirty="0" smtClean="0"/>
              <a:t>  </a:t>
            </a:r>
            <a:r>
              <a:rPr lang="en-US" dirty="0" smtClean="0"/>
              <a:t>X: conflicts with everything</a:t>
            </a:r>
          </a:p>
          <a:p>
            <a:r>
              <a:rPr lang="en-US" dirty="0" smtClean="0"/>
              <a:t>No</a:t>
            </a:r>
            <a:r>
              <a:rPr lang="en-US" baseline="0" dirty="0" smtClean="0"/>
              <a:t> commit note if outstanding multi-block update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Checkpoint because:</a:t>
            </a:r>
            <a:r>
              <a:rPr lang="en-US" baseline="0" dirty="0" smtClean="0"/>
              <a:t> save recovery time, reuse bi space (just one part – all </a:t>
            </a:r>
            <a:r>
              <a:rPr lang="en-US" baseline="0" dirty="0" err="1" smtClean="0"/>
              <a:t>txns</a:t>
            </a:r>
            <a:r>
              <a:rPr lang="en-US" baseline="0" dirty="0" smtClean="0"/>
              <a:t> in cluster need to be committed as well to re-use)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Checkpoint because:</a:t>
            </a:r>
            <a:r>
              <a:rPr lang="en-US" baseline="0" dirty="0" smtClean="0"/>
              <a:t> save recovery time, reuse bi space (just one part – all </a:t>
            </a:r>
            <a:r>
              <a:rPr lang="en-US" baseline="0" dirty="0" err="1" smtClean="0"/>
              <a:t>txns</a:t>
            </a:r>
            <a:r>
              <a:rPr lang="en-US" baseline="0" dirty="0" smtClean="0"/>
              <a:t> in cluster need to be committed as well to re-use)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 txBox="1">
            <a:spLocks noGrp="1" noChangeArrowheads="1"/>
          </p:cNvSpPr>
          <p:nvPr/>
        </p:nvSpPr>
        <p:spPr bwMode="auto">
          <a:xfrm>
            <a:off x="3983039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lIns="93355" tIns="46678" rIns="93355" bIns="46678" anchor="b"/>
          <a:lstStyle/>
          <a:p>
            <a:pPr algn="r" defTabSz="934999" eaLnBrk="0" hangingPunct="0"/>
            <a:fld id="{C03ED8E9-7012-4086-805D-47A2D2975D71}" type="slidenum">
              <a:rPr lang="en-US" sz="1200" b="1"/>
              <a:pPr algn="r" defTabSz="934999" eaLnBrk="0" hangingPunct="0"/>
              <a:t>42</a:t>
            </a:fld>
            <a:endParaRPr lang="en-US" sz="1200" b="1" dirty="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311" y="700157"/>
            <a:ext cx="4685242" cy="3492699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27E750-A026-40E7-8479-C0DE9EC967C0}" type="slidenum">
              <a:rPr lang="en-US"/>
              <a:pPr/>
              <a:t>45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709613"/>
            <a:ext cx="4630738" cy="347345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134" y="4421975"/>
            <a:ext cx="5156001" cy="4178256"/>
          </a:xfrm>
        </p:spPr>
        <p:txBody>
          <a:bodyPr lIns="91695" tIns="45848" rIns="91695" bIns="45848"/>
          <a:lstStyle/>
          <a:p>
            <a:r>
              <a:rPr lang="en-US"/>
              <a:t>To verify:</a:t>
            </a:r>
          </a:p>
          <a:p>
            <a:r>
              <a:rPr lang="en-US"/>
              <a:t>	with read uncommitted there are shared locks appearing ! This is wrong !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range_PPT_gradien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47750"/>
            <a:ext cx="5930900" cy="3051919"/>
          </a:xfrm>
          <a:prstGeom prst="rect">
            <a:avLst/>
          </a:prstGeom>
        </p:spPr>
      </p:pic>
      <p:pic>
        <p:nvPicPr>
          <p:cNvPr id="8" name="Picture 7" descr="BusinessMakingProgre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7089" y="1047750"/>
            <a:ext cx="3236912" cy="30494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577753" y="1833064"/>
            <a:ext cx="4962612" cy="492443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80256" y="2954738"/>
            <a:ext cx="4974509" cy="723098"/>
          </a:xfrm>
          <a:ln algn="ctr"/>
        </p:spPr>
        <p:txBody>
          <a:bodyPr lIns="0" tIns="0" rIns="0" bIns="0" anchor="t" anchorCtr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 descr="ProgressTriumph_RG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3170" y="5836670"/>
            <a:ext cx="2491790" cy="80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038225"/>
            <a:ext cx="7772400" cy="5303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038225"/>
            <a:ext cx="7772400" cy="5303520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8140"/>
            <a:ext cx="4040188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9179"/>
            <a:ext cx="4040188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98140"/>
            <a:ext cx="4041775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9179"/>
            <a:ext cx="4041775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82097" y="1219200"/>
            <a:ext cx="8296275" cy="481965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463385" y="1150938"/>
            <a:ext cx="8482678" cy="498475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2720" y="359802"/>
            <a:ext cx="7330650" cy="43858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2720" y="359802"/>
            <a:ext cx="7330650" cy="43858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Just 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ogress PPT Temp_title-industri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577753" y="1833064"/>
            <a:ext cx="4962612" cy="492443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80256" y="2954738"/>
            <a:ext cx="4974509" cy="723098"/>
          </a:xfrm>
          <a:ln algn="ctr"/>
        </p:spPr>
        <p:txBody>
          <a:bodyPr lIns="0" tIns="0" rIns="0" bIns="0" anchor="t" anchorCtr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9" name="Picture 8" descr="ProgressTriumph_RG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3170" y="5836670"/>
            <a:ext cx="2491790" cy="80247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23"/>
            <a:ext cx="9144000" cy="868680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9091" y="1038225"/>
            <a:ext cx="7772400" cy="537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462720" y="237744"/>
            <a:ext cx="7330650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680205" y="6684781"/>
            <a:ext cx="268983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8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8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2011 </a:t>
            </a:r>
            <a:r>
              <a:rPr lang="en-US" sz="8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8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8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152405" y="6654004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3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3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3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3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3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you waiting for? 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reason for waiting around.</a:t>
            </a:r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/>
        </p:nvSpPr>
        <p:spPr bwMode="auto">
          <a:xfrm>
            <a:off x="336550" y="5287963"/>
            <a:ext cx="5519738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624" y="5285232"/>
            <a:ext cx="2381934" cy="8463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 defTabSz="457200">
              <a:spcBef>
                <a:spcPts val="300"/>
              </a:spcBef>
              <a:buFont typeface="Arial" pitchFamily="34" charset="0"/>
              <a:buNone/>
            </a:pPr>
            <a:r>
              <a:rPr lang="en-US" sz="1800" b="1" i="0" dirty="0" smtClean="0">
                <a:solidFill>
                  <a:srgbClr val="666666"/>
                </a:solidFill>
                <a:ea typeface="MS PGothic"/>
                <a:cs typeface="Arial Bold" charset="0"/>
              </a:rPr>
              <a:t>Richard Banville</a:t>
            </a:r>
          </a:p>
          <a:p>
            <a:pPr algn="l" defTabSz="457200">
              <a:spcBef>
                <a:spcPts val="300"/>
              </a:spcBef>
              <a:buFont typeface="Arial" pitchFamily="34" charset="0"/>
              <a:buNone/>
            </a:pPr>
            <a:r>
              <a:rPr lang="en-US" sz="1600" i="0" dirty="0" smtClean="0">
                <a:solidFill>
                  <a:srgbClr val="666666"/>
                </a:solidFill>
                <a:ea typeface="MS PGothic"/>
                <a:cs typeface="Arial Italic" charset="0"/>
              </a:rPr>
              <a:t>Fellow, Progress Software</a:t>
            </a:r>
          </a:p>
          <a:p>
            <a:pPr algn="l" defTabSz="457200">
              <a:spcBef>
                <a:spcPts val="300"/>
              </a:spcBef>
              <a:buFont typeface="Arial" pitchFamily="34" charset="0"/>
              <a:buNone/>
            </a:pPr>
            <a:r>
              <a:rPr lang="en-US" sz="1600" i="0" dirty="0" smtClean="0">
                <a:solidFill>
                  <a:srgbClr val="666666"/>
                </a:solidFill>
                <a:ea typeface="MS PGothic"/>
                <a:cs typeface="Arial Italic" charset="0"/>
              </a:rPr>
              <a:t>June 7, 2011</a:t>
            </a:r>
            <a:endParaRPr lang="en-US" sz="1600" i="0" dirty="0" smtClean="0">
              <a:solidFill>
                <a:srgbClr val="666666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Playing Fair and Being Consistent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 I need to wait?</a:t>
            </a:r>
          </a:p>
          <a:p>
            <a:pPr lvl="1"/>
            <a:r>
              <a:rPr lang="en-US" dirty="0" smtClean="0"/>
              <a:t>Shared resource synchronization</a:t>
            </a:r>
          </a:p>
          <a:p>
            <a:r>
              <a:rPr lang="en-US" dirty="0" smtClean="0"/>
              <a:t>Implementation restrictions</a:t>
            </a:r>
          </a:p>
          <a:p>
            <a:pPr lvl="1"/>
            <a:r>
              <a:rPr lang="en-US" dirty="0" smtClean="0"/>
              <a:t>Wait on only one resource</a:t>
            </a:r>
          </a:p>
          <a:p>
            <a:pPr lvl="1"/>
            <a:r>
              <a:rPr lang="en-US" dirty="0" smtClean="0"/>
              <a:t>Concurrent waits</a:t>
            </a:r>
          </a:p>
          <a:p>
            <a:pPr lvl="2"/>
            <a:r>
              <a:rPr lang="en-US" dirty="0" smtClean="0"/>
              <a:t>Timer interrupt (timeout processing)</a:t>
            </a:r>
          </a:p>
          <a:p>
            <a:pPr lvl="2"/>
            <a:r>
              <a:rPr lang="en-US" dirty="0" smtClean="0"/>
              <a:t>Screen/process interrupt</a:t>
            </a:r>
          </a:p>
          <a:p>
            <a:pPr lvl="2"/>
            <a:r>
              <a:rPr lang="en-US" dirty="0" smtClean="0"/>
              <a:t>Network</a:t>
            </a:r>
          </a:p>
          <a:p>
            <a:pPr lvl="1">
              <a:buNone/>
            </a:pPr>
            <a:r>
              <a:rPr lang="en-US" dirty="0" smtClean="0"/>
              <a:t>“table1 </a:t>
            </a:r>
            <a:r>
              <a:rPr lang="en-US" dirty="0"/>
              <a:t>in use by </a:t>
            </a:r>
            <a:r>
              <a:rPr lang="en-US" dirty="0" smtClean="0"/>
              <a:t>user1 </a:t>
            </a:r>
            <a:r>
              <a:rPr lang="en-US" dirty="0"/>
              <a:t>on </a:t>
            </a:r>
            <a:r>
              <a:rPr lang="en-US" dirty="0" smtClean="0"/>
              <a:t>p/97</a:t>
            </a:r>
            <a:r>
              <a:rPr lang="en-US" dirty="0"/>
              <a:t>. Wait or press CTRL-C to stop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Focus is on resource waits</a:t>
            </a:r>
          </a:p>
          <a:p>
            <a:pPr lvl="1"/>
            <a:r>
              <a:rPr lang="en-US" dirty="0" smtClean="0"/>
              <a:t>How &amp; why we wait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a user wait 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1291543"/>
            <a:ext cx="7772400" cy="5021107"/>
          </a:xfrm>
        </p:spPr>
        <p:txBody>
          <a:bodyPr numCol="2"/>
          <a:lstStyle/>
          <a:p>
            <a:r>
              <a:rPr lang="en-US" dirty="0" smtClean="0"/>
              <a:t>Database Resource</a:t>
            </a:r>
          </a:p>
          <a:p>
            <a:pPr lvl="1"/>
            <a:r>
              <a:rPr lang="en-US" dirty="0" smtClean="0"/>
              <a:t>Internal resource</a:t>
            </a:r>
          </a:p>
          <a:p>
            <a:pPr lvl="2"/>
            <a:r>
              <a:rPr lang="en-US" dirty="0" smtClean="0"/>
              <a:t>Shared data structure</a:t>
            </a:r>
          </a:p>
          <a:p>
            <a:pPr lvl="2"/>
            <a:r>
              <a:rPr lang="en-US" dirty="0" smtClean="0"/>
              <a:t>Buffer lock</a:t>
            </a:r>
          </a:p>
          <a:p>
            <a:pPr lvl="2"/>
            <a:r>
              <a:rPr lang="en-US" dirty="0" smtClean="0"/>
              <a:t>TXE lock</a:t>
            </a:r>
          </a:p>
          <a:p>
            <a:pPr lvl="1"/>
            <a:r>
              <a:rPr lang="en-US" dirty="0" smtClean="0"/>
              <a:t>Checkpoint</a:t>
            </a:r>
          </a:p>
          <a:p>
            <a:pPr lvl="1"/>
            <a:r>
              <a:rPr lang="en-US" dirty="0" smtClean="0"/>
              <a:t>BI/AI (buffer, I/O…)</a:t>
            </a:r>
          </a:p>
          <a:p>
            <a:pPr lvl="1"/>
            <a:r>
              <a:rPr lang="en-US" dirty="0" smtClean="0"/>
              <a:t>Transaction end</a:t>
            </a:r>
          </a:p>
          <a:p>
            <a:pPr lvl="2"/>
            <a:r>
              <a:rPr lang="en-US" dirty="0" smtClean="0"/>
              <a:t>Unique key insertion</a:t>
            </a:r>
          </a:p>
          <a:p>
            <a:pPr lvl="1"/>
            <a:r>
              <a:rPr lang="en-US" dirty="0" smtClean="0"/>
              <a:t>Record </a:t>
            </a:r>
            <a:r>
              <a:rPr lang="en-US" dirty="0"/>
              <a:t>lock</a:t>
            </a:r>
          </a:p>
          <a:p>
            <a:pPr lvl="1"/>
            <a:r>
              <a:rPr lang="en-US" dirty="0" smtClean="0"/>
              <a:t>Database extends</a:t>
            </a:r>
          </a:p>
          <a:p>
            <a:pPr lvl="1"/>
            <a:r>
              <a:rPr lang="en-US" dirty="0" smtClean="0"/>
              <a:t>Page writers</a:t>
            </a:r>
          </a:p>
          <a:p>
            <a:pPr lvl="1"/>
            <a:r>
              <a:rPr lang="en-US" dirty="0" smtClean="0"/>
              <a:t>Index operation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earch, split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Undo/rollback</a:t>
            </a:r>
          </a:p>
          <a:p>
            <a:pPr lvl="1"/>
            <a:r>
              <a:rPr lang="en-US" dirty="0" smtClean="0"/>
              <a:t>Login (semaphore)</a:t>
            </a:r>
          </a:p>
          <a:p>
            <a:r>
              <a:rPr lang="en-US" dirty="0" smtClean="0"/>
              <a:t>Schema changes (some)</a:t>
            </a:r>
          </a:p>
          <a:p>
            <a:r>
              <a:rPr lang="en-US" dirty="0" smtClean="0"/>
              <a:t>Quiet point</a:t>
            </a:r>
          </a:p>
          <a:p>
            <a:r>
              <a:rPr lang="en-US" dirty="0" smtClean="0"/>
              <a:t>Maintenance activity</a:t>
            </a:r>
          </a:p>
          <a:p>
            <a:pPr lvl="1"/>
            <a:r>
              <a:rPr lang="en-US" dirty="0" smtClean="0"/>
              <a:t>Backup</a:t>
            </a:r>
          </a:p>
          <a:p>
            <a:pPr lvl="1"/>
            <a:r>
              <a:rPr lang="en-US" dirty="0" smtClean="0"/>
              <a:t>Table/index move/activate</a:t>
            </a:r>
          </a:p>
          <a:p>
            <a:r>
              <a:rPr lang="en-US" dirty="0" smtClean="0"/>
              <a:t>Replication (pica)</a:t>
            </a:r>
          </a:p>
          <a:p>
            <a:r>
              <a:rPr lang="en-US" dirty="0"/>
              <a:t>Screen input (select)</a:t>
            </a:r>
          </a:p>
          <a:p>
            <a:r>
              <a:rPr lang="en-US" dirty="0"/>
              <a:t>Network message (poll)</a:t>
            </a:r>
          </a:p>
          <a:p>
            <a:r>
              <a:rPr lang="en-US" dirty="0"/>
              <a:t>System calls</a:t>
            </a:r>
          </a:p>
          <a:p>
            <a:r>
              <a:rPr lang="en-US" dirty="0" smtClean="0"/>
              <a:t>I/O (low level)</a:t>
            </a:r>
          </a:p>
          <a:p>
            <a:r>
              <a:rPr lang="en-US" dirty="0" smtClean="0"/>
              <a:t>Etc.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2594" y="926616"/>
            <a:ext cx="6434255" cy="3679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2000" dirty="0" smtClean="0">
                <a:solidFill>
                  <a:srgbClr val="000000"/>
                </a:solidFill>
              </a:rPr>
              <a:t>Some you can avoid;  Some are out of your control.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664765" y="4625009"/>
            <a:ext cx="2478157" cy="1855304"/>
            <a:chOff x="4664765" y="4625009"/>
            <a:chExt cx="2478157" cy="1855304"/>
          </a:xfrm>
        </p:grpSpPr>
        <p:cxnSp>
          <p:nvCxnSpPr>
            <p:cNvPr id="11" name="Straight Connector 10"/>
            <p:cNvCxnSpPr/>
            <p:nvPr/>
          </p:nvCxnSpPr>
          <p:spPr bwMode="auto">
            <a:xfrm>
              <a:off x="4664765" y="4625009"/>
              <a:ext cx="2478157" cy="1789043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 flipV="1">
              <a:off x="4678017" y="4651513"/>
              <a:ext cx="2438400" cy="18288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Latches</a:t>
            </a:r>
          </a:p>
          <a:p>
            <a:pPr lvl="1"/>
            <a:r>
              <a:rPr lang="en-US" dirty="0" smtClean="0"/>
              <a:t>Used for </a:t>
            </a:r>
            <a:r>
              <a:rPr lang="en-US" dirty="0"/>
              <a:t>“short term” waits</a:t>
            </a:r>
          </a:p>
          <a:p>
            <a:pPr lvl="1"/>
            <a:r>
              <a:rPr lang="en-US" dirty="0" smtClean="0"/>
              <a:t>Waiting user NOT visible (activity &amp; waits are visible)</a:t>
            </a:r>
          </a:p>
          <a:p>
            <a:pPr lvl="1"/>
            <a:r>
              <a:rPr lang="en-US" dirty="0" smtClean="0"/>
              <a:t>Test, test-and-set (atomically), “nap”, try again</a:t>
            </a:r>
          </a:p>
          <a:p>
            <a:r>
              <a:rPr lang="en-US" dirty="0" smtClean="0"/>
              <a:t>Semaphores</a:t>
            </a:r>
          </a:p>
          <a:p>
            <a:pPr lvl="1"/>
            <a:r>
              <a:rPr lang="en-US" dirty="0" smtClean="0"/>
              <a:t>Used for “long term” waits</a:t>
            </a:r>
          </a:p>
          <a:p>
            <a:pPr lvl="1"/>
            <a:r>
              <a:rPr lang="en-US" dirty="0"/>
              <a:t>Waiting user visible via promon (VSTs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Often can be controlled at application level</a:t>
            </a:r>
          </a:p>
          <a:p>
            <a:pPr lvl="2"/>
            <a:r>
              <a:rPr lang="en-US" dirty="0" smtClean="0"/>
              <a:t>Example: record lock duration</a:t>
            </a:r>
          </a:p>
          <a:p>
            <a:pPr lvl="1"/>
            <a:r>
              <a:rPr lang="en-US" dirty="0" smtClean="0"/>
              <a:t>Sometimes not</a:t>
            </a:r>
          </a:p>
          <a:p>
            <a:pPr lvl="2"/>
            <a:r>
              <a:rPr lang="en-US" dirty="0" smtClean="0"/>
              <a:t>Example: I/O duration</a:t>
            </a:r>
          </a:p>
          <a:p>
            <a:pPr lvl="1"/>
            <a:r>
              <a:rPr lang="en-US" dirty="0" smtClean="0"/>
              <a:t>Try, queue, wait for explicit wakeup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60307" y="2774722"/>
            <a:ext cx="5423346" cy="945931"/>
          </a:xfrm>
          <a:prstGeom prst="rect">
            <a:avLst/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6350">
            <a:solidFill>
              <a:srgbClr val="00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4400" i="0" dirty="0" smtClean="0">
                <a:solidFill>
                  <a:srgbClr val="000000"/>
                </a:solidFill>
              </a:rPr>
              <a:t>Semaphores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Semaphores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9578" y="1179311"/>
            <a:ext cx="7772400" cy="4888041"/>
          </a:xfrm>
        </p:spPr>
        <p:txBody>
          <a:bodyPr numCol="1"/>
          <a:lstStyle/>
          <a:p>
            <a:r>
              <a:rPr lang="en-US" dirty="0" smtClean="0"/>
              <a:t>Wait on semaphore summary</a:t>
            </a:r>
          </a:p>
          <a:p>
            <a:pPr lvl="1"/>
            <a:r>
              <a:rPr lang="en-US" dirty="0" smtClean="0"/>
              <a:t>“Long term” wait synchronization mechanism</a:t>
            </a:r>
          </a:p>
          <a:p>
            <a:pPr lvl="1"/>
            <a:r>
              <a:rPr lang="en-US" dirty="0" smtClean="0"/>
              <a:t>Always server side</a:t>
            </a:r>
          </a:p>
          <a:p>
            <a:pPr lvl="1"/>
            <a:r>
              <a:rPr lang="en-US" dirty="0" smtClean="0"/>
              <a:t>Unix semaphore info:</a:t>
            </a:r>
          </a:p>
          <a:p>
            <a:pPr lvl="2"/>
            <a:r>
              <a:rPr lang="en-US" dirty="0" err="1" smtClean="0"/>
              <a:t>ipcs</a:t>
            </a: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en-US" dirty="0" err="1"/>
              <a:t>sa</a:t>
            </a:r>
            <a:endParaRPr lang="en-US" dirty="0"/>
          </a:p>
          <a:p>
            <a:pPr lvl="2"/>
            <a:r>
              <a:rPr lang="en-US" dirty="0" smtClean="0"/>
              <a:t>-</a:t>
            </a:r>
            <a:r>
              <a:rPr lang="en-US" dirty="0" err="1"/>
              <a:t>semsets</a:t>
            </a:r>
            <a:r>
              <a:rPr lang="en-US" dirty="0"/>
              <a:t>: min 1, max 32,000,  default </a:t>
            </a:r>
            <a:r>
              <a:rPr lang="en-US" dirty="0" smtClean="0"/>
              <a:t>3</a:t>
            </a:r>
            <a:endParaRPr lang="en-US" dirty="0"/>
          </a:p>
          <a:p>
            <a:pPr lvl="2"/>
            <a:r>
              <a:rPr lang="en-US" dirty="0" smtClean="0"/>
              <a:t>Kernel control</a:t>
            </a:r>
          </a:p>
          <a:p>
            <a:pPr lvl="3"/>
            <a:r>
              <a:rPr lang="en-US" b="1" dirty="0" smtClean="0"/>
              <a:t>SEMMNS</a:t>
            </a:r>
            <a:r>
              <a:rPr lang="en-US" dirty="0" smtClean="0"/>
              <a:t> </a:t>
            </a:r>
            <a:r>
              <a:rPr lang="en-US" dirty="0"/>
              <a:t>- max semaphores available system wide</a:t>
            </a:r>
          </a:p>
          <a:p>
            <a:pPr lvl="3"/>
            <a:r>
              <a:rPr lang="en-US" b="1" dirty="0" smtClean="0"/>
              <a:t>SEMMNI</a:t>
            </a:r>
            <a:r>
              <a:rPr lang="en-US" dirty="0" smtClean="0"/>
              <a:t> - max </a:t>
            </a:r>
            <a:r>
              <a:rPr lang="en-US" dirty="0"/>
              <a:t>semaphore </a:t>
            </a:r>
            <a:r>
              <a:rPr lang="en-US" dirty="0" smtClean="0"/>
              <a:t>sets</a:t>
            </a:r>
          </a:p>
          <a:p>
            <a:pPr lvl="3"/>
            <a:r>
              <a:rPr lang="en-US" b="1" dirty="0" smtClean="0"/>
              <a:t>SEMMSL</a:t>
            </a:r>
            <a:r>
              <a:rPr lang="en-US" dirty="0"/>
              <a:t> </a:t>
            </a:r>
            <a:r>
              <a:rPr lang="en-US" dirty="0" smtClean="0"/>
              <a:t>- max semaphores </a:t>
            </a:r>
            <a:r>
              <a:rPr lang="en-US" dirty="0"/>
              <a:t>per </a:t>
            </a:r>
            <a:r>
              <a:rPr lang="en-US" dirty="0" smtClean="0"/>
              <a:t>set</a:t>
            </a:r>
          </a:p>
          <a:p>
            <a:pPr lvl="1"/>
            <a:r>
              <a:rPr lang="en-US" dirty="0" smtClean="0"/>
              <a:t>Semaphore usage</a:t>
            </a:r>
          </a:p>
          <a:p>
            <a:pPr lvl="2"/>
            <a:r>
              <a:rPr lang="en-US" dirty="0" smtClean="0"/>
              <a:t>Ready semaphore – db startup</a:t>
            </a:r>
          </a:p>
          <a:p>
            <a:pPr lvl="2"/>
            <a:r>
              <a:rPr lang="en-US" dirty="0" smtClean="0"/>
              <a:t>Login semaphore – connect/disconnect</a:t>
            </a:r>
          </a:p>
          <a:p>
            <a:pPr lvl="2"/>
            <a:r>
              <a:rPr lang="en-US" dirty="0" smtClean="0"/>
              <a:t>Resource wait semaphore – one per connection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Semaphores</a:t>
            </a:r>
            <a:endParaRPr lang="en-US" dirty="0"/>
          </a:p>
        </p:txBody>
      </p:sp>
      <p:sp>
        <p:nvSpPr>
          <p:cNvPr id="50" name="Content Placeholder 2"/>
          <p:cNvSpPr>
            <a:spLocks noGrp="1"/>
          </p:cNvSpPr>
          <p:nvPr>
            <p:ph idx="1"/>
          </p:nvPr>
        </p:nvSpPr>
        <p:spPr>
          <a:xfrm>
            <a:off x="2445385" y="1476344"/>
            <a:ext cx="6226175" cy="4883519"/>
          </a:xfrm>
        </p:spPr>
        <p:txBody>
          <a:bodyPr/>
          <a:lstStyle/>
          <a:p>
            <a:pPr lvl="1"/>
            <a:r>
              <a:rPr lang="en-US" dirty="0" smtClean="0"/>
              <a:t>What could I be waiting on?</a:t>
            </a:r>
          </a:p>
          <a:p>
            <a:pPr lvl="2"/>
            <a:r>
              <a:rPr lang="en-US" dirty="0" smtClean="0"/>
              <a:t>Ready/Login semaphore</a:t>
            </a:r>
          </a:p>
          <a:p>
            <a:pPr lvl="2"/>
            <a:r>
              <a:rPr lang="en-US" dirty="0" smtClean="0"/>
              <a:t>Schema lock wait</a:t>
            </a:r>
          </a:p>
          <a:p>
            <a:pPr lvl="2"/>
            <a:r>
              <a:rPr lang="en-US" dirty="0" smtClean="0"/>
              <a:t>Record lock wait</a:t>
            </a:r>
          </a:p>
          <a:p>
            <a:pPr lvl="2"/>
            <a:r>
              <a:rPr lang="en-US" dirty="0" smtClean="0"/>
              <a:t>Buffer lock wait (db, </a:t>
            </a:r>
            <a:r>
              <a:rPr lang="en-US" dirty="0" err="1" smtClean="0"/>
              <a:t>ai</a:t>
            </a:r>
            <a:r>
              <a:rPr lang="en-US" dirty="0" smtClean="0"/>
              <a:t>, bi)</a:t>
            </a:r>
          </a:p>
          <a:p>
            <a:pPr lvl="1"/>
            <a:r>
              <a:rPr lang="en-US" dirty="0" smtClean="0"/>
              <a:t>Ordered wait/wake-up (</a:t>
            </a:r>
            <a:r>
              <a:rPr lang="en-US" dirty="0" err="1" smtClean="0"/>
              <a:t>fifo</a:t>
            </a:r>
            <a:r>
              <a:rPr lang="en-US" dirty="0" smtClean="0"/>
              <a:t> queue)</a:t>
            </a:r>
          </a:p>
          <a:p>
            <a:pPr lvl="2"/>
            <a:r>
              <a:rPr lang="en-US" dirty="0" smtClean="0"/>
              <a:t>Add to queue</a:t>
            </a:r>
          </a:p>
          <a:p>
            <a:pPr lvl="2"/>
            <a:r>
              <a:rPr lang="en-US" dirty="0" smtClean="0"/>
              <a:t>Decrement semaphore</a:t>
            </a:r>
          </a:p>
          <a:p>
            <a:pPr lvl="2"/>
            <a:r>
              <a:rPr lang="en-US" dirty="0" smtClean="0"/>
              <a:t>OS suspend state</a:t>
            </a:r>
          </a:p>
          <a:p>
            <a:pPr lvl="2"/>
            <a:r>
              <a:rPr lang="en-US" dirty="0" smtClean="0"/>
              <a:t>When resource available, semaphore “</a:t>
            </a:r>
            <a:r>
              <a:rPr lang="en-US" dirty="0" err="1" smtClean="0"/>
              <a:t>ping’ed</a:t>
            </a:r>
            <a:r>
              <a:rPr lang="en-US" dirty="0" smtClean="0"/>
              <a:t>”</a:t>
            </a:r>
          </a:p>
          <a:p>
            <a:pPr lvl="2"/>
            <a:r>
              <a:rPr lang="en-US" dirty="0" smtClean="0"/>
              <a:t>OS activates process again</a:t>
            </a:r>
          </a:p>
          <a:p>
            <a:pPr lvl="1"/>
            <a:r>
              <a:rPr lang="en-US" dirty="0" smtClean="0"/>
              <a:t>High semaphore waits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pplication contention</a:t>
            </a:r>
          </a:p>
          <a:p>
            <a:pPr lvl="2"/>
            <a:r>
              <a:rPr lang="en-US" dirty="0" smtClean="0"/>
              <a:t>Buffer contention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16280" y="1386840"/>
            <a:ext cx="899160" cy="960120"/>
            <a:chOff x="914400" y="1920240"/>
            <a:chExt cx="899160" cy="960120"/>
          </a:xfrm>
        </p:grpSpPr>
        <p:sp>
          <p:nvSpPr>
            <p:cNvPr id="5" name="Rectangle 4"/>
            <p:cNvSpPr/>
            <p:nvPr/>
          </p:nvSpPr>
          <p:spPr bwMode="auto">
            <a:xfrm>
              <a:off x="914400" y="192024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914400" y="205740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914400" y="219456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914400" y="233172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914400" y="246888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914400" y="260604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914400" y="274320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16280" y="2499360"/>
            <a:ext cx="899160" cy="1783080"/>
            <a:chOff x="716280" y="2514600"/>
            <a:chExt cx="899160" cy="178308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716280" y="251460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716280" y="265176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716280" y="278892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716280" y="292608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16280" y="306324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716280" y="320040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716280" y="333756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716280" y="347472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716280" y="361188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716280" y="374904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716280" y="388620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716280" y="402336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6280" y="416052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6280" y="4434840"/>
            <a:ext cx="899160" cy="1783080"/>
            <a:chOff x="716280" y="2514600"/>
            <a:chExt cx="899160" cy="1783080"/>
          </a:xfrm>
        </p:grpSpPr>
        <p:sp>
          <p:nvSpPr>
            <p:cNvPr id="30" name="Rectangle 29"/>
            <p:cNvSpPr/>
            <p:nvPr/>
          </p:nvSpPr>
          <p:spPr bwMode="auto">
            <a:xfrm>
              <a:off x="716280" y="251460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716280" y="265176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716280" y="278892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716280" y="292608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716280" y="306324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716280" y="320040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716280" y="333756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716280" y="347472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716280" y="361188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716280" y="374904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716280" y="388620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716280" y="402336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716280" y="4160520"/>
              <a:ext cx="899160" cy="137160"/>
            </a:xfrm>
            <a:prstGeom prst="rect">
              <a:avLst/>
            </a:prstGeom>
            <a:solidFill>
              <a:srgbClr val="99BFD5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691640" y="1325880"/>
            <a:ext cx="914400" cy="9601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600" i="0" dirty="0" smtClean="0">
                <a:solidFill>
                  <a:srgbClr val="000000"/>
                </a:solidFill>
              </a:rPr>
              <a:t>Ready</a:t>
            </a:r>
            <a:br>
              <a:rPr lang="en-US" sz="1600" i="0" dirty="0" smtClean="0">
                <a:solidFill>
                  <a:srgbClr val="000000"/>
                </a:solidFill>
              </a:rPr>
            </a:br>
            <a:r>
              <a:rPr lang="en-US" sz="1600" i="0" dirty="0" smtClean="0">
                <a:solidFill>
                  <a:srgbClr val="000000"/>
                </a:solidFill>
              </a:rPr>
              <a:t>Login</a:t>
            </a:r>
            <a:br>
              <a:rPr lang="en-US" sz="1600" i="0" dirty="0" smtClean="0">
                <a:solidFill>
                  <a:srgbClr val="000000"/>
                </a:solidFill>
              </a:rPr>
            </a:br>
            <a:r>
              <a:rPr lang="en-US" sz="1600" i="0" dirty="0" smtClean="0">
                <a:solidFill>
                  <a:srgbClr val="000000"/>
                </a:solidFill>
              </a:rPr>
              <a:t>5 spares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82879" y="883920"/>
            <a:ext cx="3324595" cy="533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-</a:t>
            </a:r>
            <a:r>
              <a:rPr lang="en-US" sz="2000" i="0" dirty="0" err="1" smtClean="0">
                <a:solidFill>
                  <a:srgbClr val="000000"/>
                </a:solidFill>
              </a:rPr>
              <a:t>semsets</a:t>
            </a:r>
            <a:r>
              <a:rPr lang="en-US" sz="2000" i="0" dirty="0" smtClean="0">
                <a:solidFill>
                  <a:srgbClr val="000000"/>
                </a:solidFill>
              </a:rPr>
              <a:t> (3)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91640" y="2392680"/>
            <a:ext cx="914400" cy="9601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600" i="0" dirty="0" smtClean="0">
                <a:solidFill>
                  <a:srgbClr val="000000"/>
                </a:solidFill>
              </a:rPr>
              <a:t>User1</a:t>
            </a:r>
            <a:br>
              <a:rPr lang="en-US" sz="1600" i="0" dirty="0" smtClean="0">
                <a:solidFill>
                  <a:srgbClr val="000000"/>
                </a:solidFill>
              </a:rPr>
            </a:br>
            <a:r>
              <a:rPr lang="en-US" sz="1600" i="0" dirty="0" smtClean="0">
                <a:solidFill>
                  <a:srgbClr val="000000"/>
                </a:solidFill>
              </a:rPr>
              <a:t>User3</a:t>
            </a:r>
            <a:br>
              <a:rPr lang="en-US" sz="1600" i="0" dirty="0" smtClean="0">
                <a:solidFill>
                  <a:srgbClr val="000000"/>
                </a:solidFill>
              </a:rPr>
            </a:br>
            <a:r>
              <a:rPr lang="en-US" sz="1600" i="0" dirty="0" smtClean="0">
                <a:solidFill>
                  <a:srgbClr val="000000"/>
                </a:solidFill>
              </a:rPr>
              <a:t>User5</a:t>
            </a:r>
            <a:br>
              <a:rPr lang="en-US" sz="1600" i="0" dirty="0" smtClean="0">
                <a:solidFill>
                  <a:srgbClr val="000000"/>
                </a:solidFill>
              </a:rPr>
            </a:br>
            <a:r>
              <a:rPr lang="en-US" sz="1600" i="0" dirty="0" smtClean="0">
                <a:solidFill>
                  <a:srgbClr val="000000"/>
                </a:solidFill>
              </a:rPr>
              <a:t>…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06880" y="4373880"/>
            <a:ext cx="914400" cy="9601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600" i="0" dirty="0" smtClean="0">
                <a:solidFill>
                  <a:srgbClr val="000000"/>
                </a:solidFill>
              </a:rPr>
              <a:t>User2</a:t>
            </a:r>
            <a:br>
              <a:rPr lang="en-US" sz="1600" i="0" dirty="0" smtClean="0">
                <a:solidFill>
                  <a:srgbClr val="000000"/>
                </a:solidFill>
              </a:rPr>
            </a:br>
            <a:r>
              <a:rPr lang="en-US" sz="1600" i="0" dirty="0" smtClean="0">
                <a:solidFill>
                  <a:srgbClr val="000000"/>
                </a:solidFill>
              </a:rPr>
              <a:t>User4</a:t>
            </a:r>
            <a:br>
              <a:rPr lang="en-US" sz="1600" i="0" dirty="0" smtClean="0">
                <a:solidFill>
                  <a:srgbClr val="000000"/>
                </a:solidFill>
              </a:rPr>
            </a:br>
            <a:r>
              <a:rPr lang="en-US" sz="1600" i="0" dirty="0" smtClean="0">
                <a:solidFill>
                  <a:srgbClr val="000000"/>
                </a:solidFill>
              </a:rPr>
              <a:t>User6</a:t>
            </a:r>
            <a:br>
              <a:rPr lang="en-US" sz="1600" i="0" dirty="0" smtClean="0">
                <a:solidFill>
                  <a:srgbClr val="000000"/>
                </a:solidFill>
              </a:rPr>
            </a:br>
            <a:r>
              <a:rPr lang="en-US" sz="1600" i="0" dirty="0" smtClean="0">
                <a:solidFill>
                  <a:srgbClr val="000000"/>
                </a:solidFill>
              </a:rPr>
              <a:t>…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13360" y="1386840"/>
            <a:ext cx="914400" cy="4419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#1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13360" y="2453640"/>
            <a:ext cx="914400" cy="4419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#2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3360" y="4450080"/>
            <a:ext cx="914400" cy="4419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#3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129051" y="977860"/>
            <a:ext cx="6810233" cy="332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1" algn="l"/>
            <a:r>
              <a:rPr lang="en-US" sz="1800" dirty="0" smtClean="0">
                <a:solidFill>
                  <a:srgbClr val="000000"/>
                </a:solidFill>
              </a:rPr>
              <a:t>26  Connection </a:t>
            </a:r>
            <a:r>
              <a:rPr lang="en-US" sz="1800" dirty="0" err="1" smtClean="0">
                <a:solidFill>
                  <a:srgbClr val="000000"/>
                </a:solidFill>
              </a:rPr>
              <a:t>sems</a:t>
            </a:r>
            <a:r>
              <a:rPr lang="en-US" sz="1800" dirty="0" smtClean="0">
                <a:solidFill>
                  <a:srgbClr val="000000"/>
                </a:solidFill>
              </a:rPr>
              <a:t> = -n 20  +  -</a:t>
            </a:r>
            <a:r>
              <a:rPr lang="en-US" sz="1800" dirty="0" err="1" smtClean="0">
                <a:solidFill>
                  <a:srgbClr val="000000"/>
                </a:solidFill>
              </a:rPr>
              <a:t>Mn</a:t>
            </a:r>
            <a:r>
              <a:rPr lang="en-US" sz="1800" dirty="0" smtClean="0">
                <a:solidFill>
                  <a:srgbClr val="000000"/>
                </a:solidFill>
              </a:rPr>
              <a:t> 4 + 1 (broker)  + 1 (</a:t>
            </a:r>
            <a:r>
              <a:rPr lang="en-US" sz="1800" dirty="0" err="1" smtClean="0">
                <a:solidFill>
                  <a:srgbClr val="000000"/>
                </a:solidFill>
              </a:rPr>
              <a:t>proshut</a:t>
            </a:r>
            <a:r>
              <a:rPr lang="en-US" sz="1800" dirty="0" smtClean="0">
                <a:solidFill>
                  <a:srgbClr val="000000"/>
                </a:solidFill>
              </a:rPr>
              <a:t>)</a:t>
            </a:r>
            <a:endParaRPr lang="en-US" sz="18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uiExpand="1" build="p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Promon R&amp;D: Other Display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225" y="2365041"/>
            <a:ext cx="7772400" cy="3982750"/>
          </a:xfrm>
        </p:spPr>
        <p:txBody>
          <a:bodyPr numCol="1"/>
          <a:lstStyle/>
          <a:p>
            <a:r>
              <a:rPr lang="en-US" dirty="0" smtClean="0"/>
              <a:t>Wait on semaphore summary</a:t>
            </a:r>
          </a:p>
          <a:p>
            <a:pPr lvl="1"/>
            <a:r>
              <a:rPr lang="en-US" dirty="0" smtClean="0"/>
              <a:t>High waits can indicate a potential for improvement</a:t>
            </a:r>
          </a:p>
          <a:p>
            <a:pPr lvl="2"/>
            <a:r>
              <a:rPr lang="en-US" dirty="0" smtClean="0"/>
              <a:t>Increase resources</a:t>
            </a:r>
          </a:p>
          <a:p>
            <a:pPr lvl="2"/>
            <a:r>
              <a:rPr lang="en-US" dirty="0" smtClean="0"/>
              <a:t>Alter application</a:t>
            </a:r>
          </a:p>
          <a:p>
            <a:pPr lvl="3"/>
            <a:r>
              <a:rPr lang="en-US" dirty="0"/>
              <a:t>Improve queries</a:t>
            </a:r>
          </a:p>
          <a:p>
            <a:pPr lvl="3"/>
            <a:r>
              <a:rPr lang="en-US" dirty="0" smtClean="0"/>
              <a:t>Avoid full table scans</a:t>
            </a:r>
          </a:p>
          <a:p>
            <a:pPr lvl="3"/>
            <a:r>
              <a:rPr lang="en-US" dirty="0" smtClean="0"/>
              <a:t>Alter lock behavior</a:t>
            </a:r>
          </a:p>
          <a:p>
            <a:pPr lvl="2"/>
            <a:r>
              <a:rPr lang="en-US" dirty="0" smtClean="0"/>
              <a:t>Physical changes (Use TII storage areas)</a:t>
            </a:r>
          </a:p>
          <a:p>
            <a:pPr lvl="1"/>
            <a:r>
              <a:rPr lang="en-US" dirty="0" smtClean="0"/>
              <a:t>Direct connections only</a:t>
            </a:r>
          </a:p>
          <a:p>
            <a:pPr lvl="1"/>
            <a:r>
              <a:rPr lang="en-US" dirty="0" smtClean="0"/>
              <a:t>Zero and monitor</a:t>
            </a:r>
          </a:p>
          <a:p>
            <a:pPr lvl="1"/>
            <a:r>
              <a:rPr lang="en-US" dirty="0" smtClean="0"/>
              <a:t>Contrast with a more happy time</a:t>
            </a:r>
          </a:p>
        </p:txBody>
      </p:sp>
      <p:sp>
        <p:nvSpPr>
          <p:cNvPr id="8" name="Rectangle 7"/>
          <p:cNvSpPr/>
          <p:nvPr/>
        </p:nvSpPr>
        <p:spPr>
          <a:xfrm>
            <a:off x="769434" y="1170432"/>
            <a:ext cx="6802243" cy="10079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12/07/10         Activity: Other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                                   Total       Per Min    Per Sec       Per </a:t>
            </a:r>
            <a:r>
              <a:rPr lang="en-US" sz="1700" i="0" dirty="0" err="1" smtClean="0">
                <a:solidFill>
                  <a:srgbClr val="000000"/>
                </a:solidFill>
              </a:rPr>
              <a:t>Tx</a:t>
            </a:r>
            <a:r>
              <a:rPr lang="pt-BR" sz="1700" i="0" dirty="0" smtClean="0">
                <a:solidFill>
                  <a:srgbClr val="000000"/>
                </a:solidFill>
              </a:rPr>
              <a:t/>
            </a:r>
            <a:br>
              <a:rPr lang="pt-BR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Wait on semaphore      1545           1862        31.00          0.21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Indicators (summary)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05105" y="3019317"/>
            <a:ext cx="7772400" cy="2341756"/>
          </a:xfrm>
        </p:spPr>
        <p:txBody>
          <a:bodyPr numCol="1"/>
          <a:lstStyle/>
          <a:p>
            <a:pPr lvl="1"/>
            <a:r>
              <a:rPr lang="en-US" dirty="0" smtClean="0"/>
              <a:t>Total waits – Lock waits + Resource waits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769435" y="1169709"/>
            <a:ext cx="6278136" cy="17927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12/07/10        Activity: Performance Indicators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                             Total         Per Min    Per Sec       Per </a:t>
            </a:r>
            <a:r>
              <a:rPr lang="en-US" sz="1700" i="0" dirty="0" err="1" smtClean="0">
                <a:solidFill>
                  <a:srgbClr val="000000"/>
                </a:solidFill>
              </a:rPr>
              <a:t>Tx</a:t>
            </a:r>
            <a:r>
              <a:rPr lang="en-US" sz="1700" i="0" dirty="0" smtClean="0">
                <a:solidFill>
                  <a:srgbClr val="000000"/>
                </a:solidFill>
              </a:rPr>
              <a:t/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Total waits        	1558           1870          31.16           0.23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Lock waits          	  337             404            6.74           0.05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Resource waits	1221           1465          24.42           0.18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Latch timeouts	1625           1950          32.50           0.24</a:t>
            </a:r>
            <a:endParaRPr lang="en-US" sz="1700" i="0" dirty="0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01390" y="3433847"/>
            <a:ext cx="7991140" cy="25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2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Lock waits (application)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Record lock</a:t>
            </a:r>
          </a:p>
          <a:p>
            <a:pPr marL="1143000" lvl="2" indent="-228600" algn="l">
              <a:spcBef>
                <a:spcPct val="20000"/>
              </a:spcBef>
              <a:buClr>
                <a:schemeClr val="accent3"/>
              </a:buClr>
              <a:buSzTx/>
              <a:buFont typeface="Arial" charset="0"/>
              <a:buChar char="–"/>
              <a:defRPr/>
            </a:pPr>
            <a:r>
              <a:rPr lang="en-US" sz="1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Schema lock</a:t>
            </a:r>
          </a:p>
          <a:p>
            <a:pPr marL="1143000" lvl="2" indent="-228600" algn="l">
              <a:spcBef>
                <a:spcPct val="20000"/>
              </a:spcBef>
              <a:buClr>
                <a:schemeClr val="accent3"/>
              </a:buClr>
              <a:buSzTx/>
              <a:buFont typeface="Arial" charset="0"/>
              <a:buChar char="–"/>
              <a:defRPr/>
            </a:pPr>
            <a:r>
              <a:rPr lang="en-US" sz="1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Transaction end      (unique key insertion)</a:t>
            </a:r>
          </a:p>
          <a:p>
            <a:pPr marL="685800" lvl="1" indent="-228600" algn="l">
              <a:spcBef>
                <a:spcPct val="20000"/>
              </a:spcBef>
              <a:buClr>
                <a:schemeClr val="accent3"/>
              </a:buClr>
              <a:buSzTx/>
              <a:buFont typeface="Arial" pitchFamily="34" charset="0"/>
              <a:buChar char="•"/>
              <a:defRPr/>
            </a:pPr>
            <a:r>
              <a:rPr lang="en-US" sz="1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Latch timeouts</a:t>
            </a:r>
          </a:p>
          <a:p>
            <a:pPr marL="1143000" lvl="2" indent="-228600" algn="l">
              <a:spcBef>
                <a:spcPct val="20000"/>
              </a:spcBef>
              <a:buClr>
                <a:schemeClr val="accent3"/>
              </a:buClr>
              <a:buSzTx/>
              <a:buFont typeface="Arial" charset="0"/>
              <a:buChar char="–"/>
              <a:defRPr/>
            </a:pPr>
            <a:r>
              <a:rPr lang="en-US" sz="1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#times –spin exhausted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Resource waits (internal)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Row get lock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Buffered lock in shared memory (db,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ai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bi)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/>
            </a:pPr>
            <a:r>
              <a:rPr lang="en-US" sz="1800" i="0" baseline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Buffer I/O (db, </a:t>
            </a:r>
            <a:r>
              <a:rPr lang="en-US" sz="1800" i="0" baseline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ai</a:t>
            </a:r>
            <a:r>
              <a:rPr lang="en-US" sz="1800" i="0" baseline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bi)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Micro-transaction end lock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/>
            </a:pPr>
            <a:r>
              <a:rPr lang="en-US" sz="18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Latches (queue latches)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Promon: Other Display </a:t>
            </a:r>
            <a:r>
              <a:rPr lang="en-US" dirty="0" err="1" smtClean="0"/>
              <a:t>vs</a:t>
            </a:r>
            <a:r>
              <a:rPr lang="en-US" dirty="0" smtClean="0"/>
              <a:t> Performance Indicators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64492" y="3617459"/>
            <a:ext cx="6857537" cy="2442144"/>
          </a:xfrm>
        </p:spPr>
        <p:txBody>
          <a:bodyPr numCol="1"/>
          <a:lstStyle/>
          <a:p>
            <a:pPr marL="342900" lvl="1" indent="-342900">
              <a:buFont typeface="Wingdings" pitchFamily="2" charset="2"/>
              <a:buChar char="§"/>
            </a:pPr>
            <a:r>
              <a:rPr lang="en-US" sz="2200" dirty="0" smtClean="0"/>
              <a:t>Semaphore waits != Total waits</a:t>
            </a:r>
          </a:p>
          <a:p>
            <a:pPr marL="342900" lvl="1" indent="-342900">
              <a:buFont typeface="Wingdings" pitchFamily="2" charset="2"/>
              <a:buChar char="§"/>
            </a:pPr>
            <a:endParaRPr lang="en-US" sz="2200" dirty="0"/>
          </a:p>
          <a:p>
            <a:pPr marL="342900" lvl="1" indent="-342900">
              <a:buFont typeface="Wingdings" pitchFamily="2" charset="2"/>
              <a:buChar char="§"/>
            </a:pPr>
            <a:endParaRPr lang="en-US" sz="2200" dirty="0" smtClean="0"/>
          </a:p>
          <a:p>
            <a:pPr marL="742950" lvl="2" indent="-342900">
              <a:buFont typeface="Arial" pitchFamily="34" charset="0"/>
              <a:buChar char="–"/>
            </a:pPr>
            <a:r>
              <a:rPr lang="en-US" sz="1800" dirty="0" smtClean="0"/>
              <a:t>Race condition – stats not (always) latched</a:t>
            </a:r>
          </a:p>
          <a:p>
            <a:pPr marL="742950" lvl="2" indent="-342900">
              <a:buFont typeface="Arial" pitchFamily="34" charset="0"/>
              <a:buChar char="–"/>
            </a:pPr>
            <a:r>
              <a:rPr lang="en-US" sz="1800" dirty="0" smtClean="0"/>
              <a:t>Client server record waits – no semaphore wait</a:t>
            </a:r>
          </a:p>
          <a:p>
            <a:pPr marL="742950" lvl="2" indent="-342900">
              <a:buFont typeface="Arial" pitchFamily="34" charset="0"/>
              <a:buChar char="–"/>
            </a:pPr>
            <a:r>
              <a:rPr lang="en-US" sz="1800" dirty="0" smtClean="0"/>
              <a:t>Semaphore latch waits – no lock/resource wait</a:t>
            </a:r>
          </a:p>
          <a:p>
            <a:pPr marL="742950" lvl="2" indent="-342900">
              <a:buFont typeface="Arial" pitchFamily="34" charset="0"/>
              <a:buChar char="–"/>
            </a:pPr>
            <a:r>
              <a:rPr lang="en-US" sz="1800" dirty="0" smtClean="0"/>
              <a:t>“DB Intent” waits counted twice – excl buffer wait </a:t>
            </a:r>
          </a:p>
          <a:p>
            <a:pPr marL="342900" lvl="1" indent="-342900">
              <a:buFont typeface="Wingdings" pitchFamily="2" charset="2"/>
              <a:buChar char="§"/>
            </a:pPr>
            <a:endParaRPr lang="en-US" sz="2200" dirty="0"/>
          </a:p>
          <a:p>
            <a:endParaRPr lang="en-US" sz="22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769434" y="1016480"/>
            <a:ext cx="6802243" cy="10079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12/07/10        Activity: Other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                                   Total       Per Min     Per Sec      Per </a:t>
            </a:r>
            <a:r>
              <a:rPr lang="en-US" sz="1700" i="0" dirty="0" err="1" smtClean="0">
                <a:solidFill>
                  <a:srgbClr val="000000"/>
                </a:solidFill>
              </a:rPr>
              <a:t>Tx</a:t>
            </a:r>
            <a:r>
              <a:rPr lang="pt-BR" sz="1700" i="0" dirty="0" smtClean="0">
                <a:solidFill>
                  <a:srgbClr val="000000"/>
                </a:solidFill>
              </a:rPr>
              <a:t/>
            </a:r>
            <a:br>
              <a:rPr lang="pt-BR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Wait on semaphore      1545           1862        31.00          0.21</a:t>
            </a:r>
          </a:p>
        </p:txBody>
      </p:sp>
      <p:sp>
        <p:nvSpPr>
          <p:cNvPr id="7" name="Rectangle 6"/>
          <p:cNvSpPr/>
          <p:nvPr/>
        </p:nvSpPr>
        <p:spPr>
          <a:xfrm>
            <a:off x="1124280" y="2091748"/>
            <a:ext cx="6278136" cy="15311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12/07/10        Activity: Performance Indicators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                             Total      Per Min       Per Sec       Per </a:t>
            </a:r>
            <a:r>
              <a:rPr lang="en-US" sz="1700" i="0" dirty="0" err="1" smtClean="0">
                <a:solidFill>
                  <a:srgbClr val="000000"/>
                </a:solidFill>
              </a:rPr>
              <a:t>Tx</a:t>
            </a:r>
            <a:r>
              <a:rPr lang="en-US" sz="1700" i="0" dirty="0" smtClean="0">
                <a:solidFill>
                  <a:srgbClr val="000000"/>
                </a:solidFill>
              </a:rPr>
              <a:t/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Total waits        	1558           1870          31.16           0.23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Lock waits          	  337             404            6.74           0.05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Resource waits	1221           1465          24.42           0.18</a:t>
            </a:r>
            <a:endParaRPr lang="en-US" sz="1700" i="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5991" y="3905489"/>
            <a:ext cx="547079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/>
                <a:solidFill>
                  <a:schemeClr val="accent3"/>
                </a:solidFill>
              </a:rPr>
              <a:t>Wait a minute.</a:t>
            </a:r>
            <a:br>
              <a:rPr lang="en-US" sz="3200" b="1" dirty="0" smtClean="0">
                <a:ln/>
                <a:solidFill>
                  <a:schemeClr val="accent3"/>
                </a:solidFill>
              </a:rPr>
            </a:br>
            <a:r>
              <a:rPr lang="en-US" sz="3200" b="1" dirty="0" smtClean="0">
                <a:ln/>
                <a:solidFill>
                  <a:schemeClr val="accent3"/>
                </a:solidFill>
              </a:rPr>
              <a:t>Something doesn’t add up!</a:t>
            </a:r>
            <a:endParaRPr lang="en-US" sz="32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Promon: Other Display </a:t>
            </a:r>
            <a:r>
              <a:rPr lang="en-US" dirty="0" err="1" smtClean="0"/>
              <a:t>vs</a:t>
            </a:r>
            <a:r>
              <a:rPr lang="en-US" dirty="0" smtClean="0"/>
              <a:t> Performance Indicators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9434" y="1016480"/>
            <a:ext cx="6802243" cy="15311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12/07/10       Activity: Other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                                   Total       Per Min     Per Sec      Per </a:t>
            </a:r>
            <a:r>
              <a:rPr lang="en-US" sz="1700" i="0" dirty="0" err="1" smtClean="0">
                <a:solidFill>
                  <a:srgbClr val="000000"/>
                </a:solidFill>
              </a:rPr>
              <a:t>Tx</a:t>
            </a:r>
            <a:r>
              <a:rPr lang="pt-BR" sz="1700" i="0" dirty="0" smtClean="0">
                <a:solidFill>
                  <a:srgbClr val="000000"/>
                </a:solidFill>
              </a:rPr>
              <a:t/>
            </a:r>
            <a:br>
              <a:rPr lang="pt-BR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Wait on semaphore      1545           1862        31.00          0.21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Non-blocking waits           14                 8          0.16          0.02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Semaphore latch waits       1                 0          0.00          0.00</a:t>
            </a:r>
          </a:p>
        </p:txBody>
      </p:sp>
      <p:sp>
        <p:nvSpPr>
          <p:cNvPr id="7" name="Rectangle 6"/>
          <p:cNvSpPr/>
          <p:nvPr/>
        </p:nvSpPr>
        <p:spPr>
          <a:xfrm>
            <a:off x="1031529" y="2741135"/>
            <a:ext cx="6278136" cy="15311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12/07/10        Activity: Performance Indicators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                               Total       Per Min    Per Sec       Per </a:t>
            </a:r>
            <a:r>
              <a:rPr lang="en-US" sz="1700" i="0" dirty="0" err="1" smtClean="0">
                <a:solidFill>
                  <a:srgbClr val="000000"/>
                </a:solidFill>
              </a:rPr>
              <a:t>Tx</a:t>
            </a:r>
            <a:r>
              <a:rPr lang="en-US" sz="1700" i="0" dirty="0" smtClean="0">
                <a:solidFill>
                  <a:srgbClr val="000000"/>
                </a:solidFill>
              </a:rPr>
              <a:t/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Total waits          	  1558            1870       31.16           0.23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Lock waits            	    337              404         6.74           0.05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Resource waits	  1221            1465       24.42           0.18</a:t>
            </a:r>
            <a:endParaRPr lang="en-US" sz="1700" i="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82225" y="4409065"/>
            <a:ext cx="27258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/>
                <a:solidFill>
                  <a:schemeClr val="accent3"/>
                </a:solidFill>
              </a:rPr>
              <a:t>That’s better.</a:t>
            </a:r>
            <a:endParaRPr lang="en-US" sz="32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3338" y="1934820"/>
            <a:ext cx="274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1" i="0" dirty="0" smtClean="0">
                <a:solidFill>
                  <a:srgbClr val="FF0000"/>
                </a:solidFill>
              </a:rPr>
              <a:t>*</a:t>
            </a:r>
            <a:br>
              <a:rPr lang="en-US" sz="1800" b="1" i="0" dirty="0" smtClean="0">
                <a:solidFill>
                  <a:srgbClr val="FF0000"/>
                </a:solidFill>
              </a:rPr>
            </a:br>
            <a:r>
              <a:rPr lang="en-US" sz="1800" b="1" i="0" dirty="0" smtClean="0">
                <a:solidFill>
                  <a:srgbClr val="FF0000"/>
                </a:solidFill>
              </a:rPr>
              <a:t>*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60307" y="2774722"/>
            <a:ext cx="5423346" cy="945931"/>
          </a:xfrm>
          <a:prstGeom prst="rect">
            <a:avLst/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6350">
            <a:solidFill>
              <a:srgbClr val="00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4400" i="0" dirty="0" smtClean="0">
                <a:solidFill>
                  <a:srgbClr val="000000"/>
                </a:solidFill>
              </a:rPr>
              <a:t>Wait Identification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Locks </a:t>
            </a:r>
            <a:r>
              <a:rPr lang="en-US" dirty="0" err="1" smtClean="0"/>
              <a:t>vs</a:t>
            </a:r>
            <a:r>
              <a:rPr lang="en-US" dirty="0" smtClean="0"/>
              <a:t> Locks Waits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225" y="3287753"/>
            <a:ext cx="7772400" cy="3144643"/>
          </a:xfrm>
        </p:spPr>
        <p:txBody>
          <a:bodyPr numCol="1"/>
          <a:lstStyle/>
          <a:p>
            <a:r>
              <a:rPr lang="en-US" dirty="0" smtClean="0"/>
              <a:t>Locks from “Performance Indicators” option</a:t>
            </a:r>
          </a:p>
          <a:p>
            <a:pPr lvl="1"/>
            <a:r>
              <a:rPr lang="en-US" dirty="0" smtClean="0"/>
              <a:t>Broken out by user</a:t>
            </a:r>
          </a:p>
          <a:p>
            <a:pPr lvl="1"/>
            <a:r>
              <a:rPr lang="en-US" dirty="0" smtClean="0"/>
              <a:t>Can indicate a performance issue</a:t>
            </a:r>
          </a:p>
          <a:p>
            <a:pPr lvl="1"/>
            <a:r>
              <a:rPr lang="en-US" dirty="0" smtClean="0"/>
              <a:t>Record locks/waits</a:t>
            </a:r>
          </a:p>
          <a:p>
            <a:pPr lvl="1"/>
            <a:r>
              <a:rPr lang="en-US" dirty="0" smtClean="0"/>
              <a:t>Transaction locks/waits</a:t>
            </a:r>
          </a:p>
          <a:p>
            <a:pPr lvl="1"/>
            <a:r>
              <a:rPr lang="en-US" dirty="0" smtClean="0"/>
              <a:t>Schema locks/waits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434" y="1014984"/>
            <a:ext cx="6802243" cy="20544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12/07/10        Other: Performance Indicators: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                              Lock Requests By User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  User        --- Record ---     ---- Trans ---     --- Schema ---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         Name     Locks    Waits   Locks    Waits   Locks    Waits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 0       richb           0           0          0           0          0           0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 5       richb         12           0          1           0          0           0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 6       richb       222         10        10           0          0           0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 Waits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3225" y="2661041"/>
            <a:ext cx="7772400" cy="3430114"/>
          </a:xfrm>
        </p:spPr>
        <p:txBody>
          <a:bodyPr numCol="1"/>
          <a:lstStyle/>
          <a:p>
            <a:pPr lvl="1"/>
            <a:r>
              <a:rPr lang="en-US" dirty="0" smtClean="0"/>
              <a:t>Busy </a:t>
            </a:r>
            <a:r>
              <a:rPr lang="en-US" dirty="0"/>
              <a:t>buffer </a:t>
            </a:r>
            <a:r>
              <a:rPr lang="en-US" dirty="0" smtClean="0"/>
              <a:t>waits</a:t>
            </a:r>
          </a:p>
          <a:p>
            <a:pPr lvl="2"/>
            <a:r>
              <a:rPr lang="en-US" dirty="0"/>
              <a:t>#</a:t>
            </a:r>
            <a:r>
              <a:rPr lang="en-US" dirty="0" smtClean="0"/>
              <a:t> </a:t>
            </a:r>
            <a:r>
              <a:rPr lang="en-US" dirty="0"/>
              <a:t>of </a:t>
            </a:r>
            <a:r>
              <a:rPr lang="en-US" dirty="0" smtClean="0"/>
              <a:t>waits </a:t>
            </a:r>
            <a:r>
              <a:rPr lang="en-US" dirty="0"/>
              <a:t>for </a:t>
            </a:r>
            <a:r>
              <a:rPr lang="en-US" dirty="0" smtClean="0"/>
              <a:t>exclusive BI buffer access</a:t>
            </a:r>
          </a:p>
          <a:p>
            <a:pPr lvl="2"/>
            <a:r>
              <a:rPr lang="en-US" dirty="0" smtClean="0"/>
              <a:t>Wait for other user to finish BI buffer update/write</a:t>
            </a:r>
          </a:p>
          <a:p>
            <a:pPr lvl="2"/>
            <a:r>
              <a:rPr lang="en-US" dirty="0" smtClean="0"/>
              <a:t>Only seen with page writers (due to MTX latch)</a:t>
            </a:r>
            <a:endParaRPr lang="en-US" dirty="0"/>
          </a:p>
          <a:p>
            <a:pPr lvl="1"/>
            <a:r>
              <a:rPr lang="en-US" dirty="0"/>
              <a:t>Empty buffer </a:t>
            </a:r>
            <a:r>
              <a:rPr lang="en-US" dirty="0" smtClean="0"/>
              <a:t>waits</a:t>
            </a:r>
          </a:p>
          <a:p>
            <a:pPr lvl="2"/>
            <a:r>
              <a:rPr lang="en-US" dirty="0" smtClean="0"/>
              <a:t># of waits </a:t>
            </a:r>
            <a:r>
              <a:rPr lang="en-US" dirty="0"/>
              <a:t>because all buffers were </a:t>
            </a:r>
            <a:r>
              <a:rPr lang="en-US" dirty="0" smtClean="0"/>
              <a:t>full</a:t>
            </a:r>
          </a:p>
          <a:p>
            <a:pPr lvl="2"/>
            <a:r>
              <a:rPr lang="en-US" dirty="0"/>
              <a:t>I</a:t>
            </a:r>
            <a:r>
              <a:rPr lang="en-US" dirty="0" smtClean="0"/>
              <a:t>ncrease –</a:t>
            </a:r>
            <a:r>
              <a:rPr lang="en-US" dirty="0" err="1" smtClean="0"/>
              <a:t>bibufs</a:t>
            </a:r>
            <a:r>
              <a:rPr lang="en-US" dirty="0"/>
              <a:t> </a:t>
            </a:r>
            <a:r>
              <a:rPr lang="en-US" dirty="0" smtClean="0"/>
              <a:t>and run with </a:t>
            </a:r>
            <a:r>
              <a:rPr lang="en-US" dirty="0" err="1" smtClean="0"/>
              <a:t>biw</a:t>
            </a:r>
            <a:endParaRPr lang="en-US" dirty="0"/>
          </a:p>
          <a:p>
            <a:pPr lvl="1"/>
            <a:r>
              <a:rPr lang="en-US" dirty="0"/>
              <a:t>Log force </a:t>
            </a:r>
            <a:r>
              <a:rPr lang="en-US" dirty="0" smtClean="0"/>
              <a:t>waits</a:t>
            </a:r>
          </a:p>
          <a:p>
            <a:pPr lvl="2"/>
            <a:r>
              <a:rPr lang="en-US" dirty="0" smtClean="0"/>
              <a:t>#  of waits for “commit notes” </a:t>
            </a:r>
            <a:r>
              <a:rPr lang="en-US" dirty="0"/>
              <a:t>to be written to </a:t>
            </a:r>
            <a:r>
              <a:rPr lang="en-US" dirty="0" smtClean="0"/>
              <a:t>disk</a:t>
            </a:r>
          </a:p>
          <a:p>
            <a:pPr lvl="2"/>
            <a:r>
              <a:rPr lang="en-US" dirty="0" smtClean="0"/>
              <a:t>Obsolete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9435" y="1014984"/>
            <a:ext cx="6278136" cy="15311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12/07/10        Activity: BI Log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                              Total    Per Min     Per Sec        Per </a:t>
            </a:r>
            <a:r>
              <a:rPr lang="en-US" sz="1700" i="0" dirty="0" err="1" smtClean="0">
                <a:solidFill>
                  <a:srgbClr val="000000"/>
                </a:solidFill>
              </a:rPr>
              <a:t>Tx</a:t>
            </a:r>
            <a:r>
              <a:rPr lang="en-US" sz="1700" i="0" dirty="0" smtClean="0">
                <a:solidFill>
                  <a:srgbClr val="000000"/>
                </a:solidFill>
              </a:rPr>
              <a:t/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Busy buffer waits	     10              2           0.02            0.20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Empty buffer waits	       1              0           0.00            0.00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Log force waits	       0              0           0.00            0.00</a:t>
            </a:r>
            <a:endParaRPr lang="en-US" sz="1700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100584"/>
            <a:ext cx="8610600" cy="438582"/>
          </a:xfrm>
        </p:spPr>
        <p:txBody>
          <a:bodyPr/>
          <a:lstStyle/>
          <a:p>
            <a:r>
              <a:rPr lang="en-US" dirty="0"/>
              <a:t>BI Buffer Pool – Recording a change</a:t>
            </a:r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562917" y="1416050"/>
            <a:ext cx="1085554" cy="3385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-</a:t>
            </a:r>
            <a:r>
              <a:rPr lang="en-US" sz="1600" dirty="0" err="1">
                <a:solidFill>
                  <a:srgbClr val="000000"/>
                </a:solidFill>
              </a:rPr>
              <a:t>bibufs</a:t>
            </a:r>
            <a:r>
              <a:rPr lang="en-US" sz="1600" dirty="0">
                <a:solidFill>
                  <a:srgbClr val="000000"/>
                </a:solidFill>
              </a:rPr>
              <a:t> 10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685800" y="2209800"/>
            <a:ext cx="838200" cy="685800"/>
          </a:xfrm>
          <a:prstGeom prst="rect">
            <a:avLst/>
          </a:prstGeom>
          <a:solidFill>
            <a:srgbClr val="8DB7A6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dirty="0" smtClean="0">
                <a:solidFill>
                  <a:schemeClr val="tx2"/>
                </a:solidFill>
              </a:rPr>
              <a:t>free </a:t>
            </a:r>
            <a:r>
              <a:rPr lang="en-US" sz="1600" dirty="0">
                <a:solidFill>
                  <a:schemeClr val="tx2"/>
                </a:solidFill>
              </a:rPr>
              <a:t>- a</a:t>
            </a:r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685800" y="2895600"/>
            <a:ext cx="838200" cy="685800"/>
          </a:xfrm>
          <a:prstGeom prst="rect">
            <a:avLst/>
          </a:prstGeom>
          <a:solidFill>
            <a:srgbClr val="8DB7A6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dirty="0" smtClean="0">
                <a:solidFill>
                  <a:schemeClr val="tx2"/>
                </a:solidFill>
              </a:rPr>
              <a:t>free </a:t>
            </a:r>
            <a:r>
              <a:rPr lang="en-US" sz="1600" dirty="0">
                <a:solidFill>
                  <a:schemeClr val="tx2"/>
                </a:solidFill>
              </a:rPr>
              <a:t>- b</a:t>
            </a:r>
          </a:p>
        </p:txBody>
      </p:sp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685800" y="3581400"/>
            <a:ext cx="838200" cy="685800"/>
          </a:xfrm>
          <a:prstGeom prst="rect">
            <a:avLst/>
          </a:prstGeom>
          <a:solidFill>
            <a:srgbClr val="8DB7A6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dirty="0" smtClean="0">
                <a:solidFill>
                  <a:schemeClr val="tx2"/>
                </a:solidFill>
              </a:rPr>
              <a:t>free - </a:t>
            </a:r>
            <a:r>
              <a:rPr lang="en-US" sz="1600" dirty="0">
                <a:solidFill>
                  <a:schemeClr val="tx2"/>
                </a:solidFill>
              </a:rPr>
              <a:t>c</a:t>
            </a:r>
          </a:p>
        </p:txBody>
      </p:sp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685800" y="4267200"/>
            <a:ext cx="838200" cy="685800"/>
          </a:xfrm>
          <a:prstGeom prst="rect">
            <a:avLst/>
          </a:prstGeom>
          <a:solidFill>
            <a:srgbClr val="8DB7A6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dirty="0" smtClean="0">
                <a:solidFill>
                  <a:schemeClr val="tx2"/>
                </a:solidFill>
              </a:rPr>
              <a:t>free </a:t>
            </a:r>
            <a:r>
              <a:rPr lang="en-US" sz="1600" dirty="0">
                <a:solidFill>
                  <a:schemeClr val="tx2"/>
                </a:solidFill>
              </a:rPr>
              <a:t>- d</a:t>
            </a:r>
          </a:p>
        </p:txBody>
      </p:sp>
      <p:sp>
        <p:nvSpPr>
          <p:cNvPr id="109576" name="Rectangle 8"/>
          <p:cNvSpPr>
            <a:spLocks noChangeArrowheads="1"/>
          </p:cNvSpPr>
          <p:nvPr/>
        </p:nvSpPr>
        <p:spPr bwMode="auto">
          <a:xfrm>
            <a:off x="685800" y="4953000"/>
            <a:ext cx="838200" cy="685800"/>
          </a:xfrm>
          <a:prstGeom prst="rect">
            <a:avLst/>
          </a:prstGeom>
          <a:solidFill>
            <a:srgbClr val="8DB7A6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dirty="0" smtClean="0">
                <a:solidFill>
                  <a:schemeClr val="tx2"/>
                </a:solidFill>
              </a:rPr>
              <a:t>free </a:t>
            </a:r>
            <a:r>
              <a:rPr lang="en-US" sz="1600" dirty="0">
                <a:solidFill>
                  <a:schemeClr val="tx2"/>
                </a:solidFill>
              </a:rPr>
              <a:t>- e</a:t>
            </a:r>
          </a:p>
        </p:txBody>
      </p:sp>
      <p:sp>
        <p:nvSpPr>
          <p:cNvPr id="109577" name="Rectangle 9"/>
          <p:cNvSpPr>
            <a:spLocks noChangeArrowheads="1"/>
          </p:cNvSpPr>
          <p:nvPr/>
        </p:nvSpPr>
        <p:spPr bwMode="auto">
          <a:xfrm>
            <a:off x="2209800" y="2209800"/>
            <a:ext cx="838200" cy="685800"/>
          </a:xfrm>
          <a:prstGeom prst="rect">
            <a:avLst/>
          </a:prstGeom>
          <a:solidFill>
            <a:srgbClr val="8DB7A6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>
                <a:solidFill>
                  <a:schemeClr val="tx2"/>
                </a:solidFill>
              </a:rPr>
              <a:t>32</a:t>
            </a:r>
          </a:p>
        </p:txBody>
      </p:sp>
      <p:sp>
        <p:nvSpPr>
          <p:cNvPr id="109578" name="Rectangle 10"/>
          <p:cNvSpPr>
            <a:spLocks noChangeArrowheads="1"/>
          </p:cNvSpPr>
          <p:nvPr/>
        </p:nvSpPr>
        <p:spPr bwMode="auto">
          <a:xfrm>
            <a:off x="3657600" y="2209800"/>
            <a:ext cx="838200" cy="685800"/>
          </a:xfrm>
          <a:prstGeom prst="rect">
            <a:avLst/>
          </a:prstGeom>
          <a:solidFill>
            <a:srgbClr val="8DB7A6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>
                <a:solidFill>
                  <a:schemeClr val="tx2"/>
                </a:solidFill>
              </a:rPr>
              <a:t>31</a:t>
            </a:r>
          </a:p>
        </p:txBody>
      </p:sp>
      <p:sp>
        <p:nvSpPr>
          <p:cNvPr id="109579" name="Rectangle 11"/>
          <p:cNvSpPr>
            <a:spLocks noChangeArrowheads="1"/>
          </p:cNvSpPr>
          <p:nvPr/>
        </p:nvSpPr>
        <p:spPr bwMode="auto">
          <a:xfrm>
            <a:off x="3657600" y="2895600"/>
            <a:ext cx="838200" cy="685800"/>
          </a:xfrm>
          <a:prstGeom prst="rect">
            <a:avLst/>
          </a:prstGeom>
          <a:solidFill>
            <a:srgbClr val="8DB7A6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>
                <a:solidFill>
                  <a:schemeClr val="tx2"/>
                </a:solidFill>
              </a:rPr>
              <a:t>30</a:t>
            </a:r>
          </a:p>
        </p:txBody>
      </p:sp>
      <p:sp>
        <p:nvSpPr>
          <p:cNvPr id="109580" name="Rectangle 12"/>
          <p:cNvSpPr>
            <a:spLocks noChangeArrowheads="1"/>
          </p:cNvSpPr>
          <p:nvPr/>
        </p:nvSpPr>
        <p:spPr bwMode="auto">
          <a:xfrm>
            <a:off x="3657600" y="3581400"/>
            <a:ext cx="838200" cy="685800"/>
          </a:xfrm>
          <a:prstGeom prst="rect">
            <a:avLst/>
          </a:prstGeom>
          <a:solidFill>
            <a:srgbClr val="8DB7A6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>
                <a:solidFill>
                  <a:schemeClr val="tx2"/>
                </a:solidFill>
              </a:rPr>
              <a:t>29</a:t>
            </a:r>
          </a:p>
        </p:txBody>
      </p:sp>
      <p:sp>
        <p:nvSpPr>
          <p:cNvPr id="109581" name="Text Box 13"/>
          <p:cNvSpPr txBox="1">
            <a:spLocks noChangeArrowheads="1"/>
          </p:cNvSpPr>
          <p:nvPr/>
        </p:nvSpPr>
        <p:spPr bwMode="auto">
          <a:xfrm>
            <a:off x="3429000" y="1628775"/>
            <a:ext cx="1295400" cy="5847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Modified Queue</a:t>
            </a:r>
          </a:p>
        </p:txBody>
      </p:sp>
      <p:sp>
        <p:nvSpPr>
          <p:cNvPr id="109583" name="Text Box 15"/>
          <p:cNvSpPr txBox="1">
            <a:spLocks noChangeArrowheads="1"/>
          </p:cNvSpPr>
          <p:nvPr/>
        </p:nvSpPr>
        <p:spPr bwMode="auto">
          <a:xfrm>
            <a:off x="381000" y="1797050"/>
            <a:ext cx="1295400" cy="3385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Free List</a:t>
            </a:r>
          </a:p>
        </p:txBody>
      </p:sp>
      <p:sp>
        <p:nvSpPr>
          <p:cNvPr id="109590" name="AutoShape 22"/>
          <p:cNvSpPr>
            <a:spLocks noChangeArrowheads="1"/>
          </p:cNvSpPr>
          <p:nvPr/>
        </p:nvSpPr>
        <p:spPr bwMode="auto">
          <a:xfrm>
            <a:off x="3733800" y="4953000"/>
            <a:ext cx="609600" cy="762000"/>
          </a:xfrm>
          <a:prstGeom prst="can">
            <a:avLst>
              <a:gd name="adj" fmla="val 31250"/>
            </a:avLst>
          </a:prstGeom>
          <a:solidFill>
            <a:schemeClr val="accent1"/>
          </a:solidFill>
          <a:ln w="63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>
                <a:solidFill>
                  <a:schemeClr val="bg1"/>
                </a:solidFill>
              </a:rPr>
              <a:t>BI</a:t>
            </a:r>
          </a:p>
        </p:txBody>
      </p:sp>
      <p:sp>
        <p:nvSpPr>
          <p:cNvPr id="109591" name="AutoShape 23"/>
          <p:cNvSpPr>
            <a:spLocks noChangeArrowheads="1"/>
          </p:cNvSpPr>
          <p:nvPr/>
        </p:nvSpPr>
        <p:spPr bwMode="auto">
          <a:xfrm>
            <a:off x="1524000" y="2133600"/>
            <a:ext cx="609600" cy="3333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9592" name="AutoShape 24"/>
          <p:cNvSpPr>
            <a:spLocks noChangeArrowheads="1"/>
          </p:cNvSpPr>
          <p:nvPr/>
        </p:nvSpPr>
        <p:spPr bwMode="auto">
          <a:xfrm>
            <a:off x="3048000" y="2133600"/>
            <a:ext cx="609600" cy="3333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9593" name="AutoShape 25"/>
          <p:cNvSpPr>
            <a:spLocks noChangeArrowheads="1"/>
          </p:cNvSpPr>
          <p:nvPr/>
        </p:nvSpPr>
        <p:spPr bwMode="auto">
          <a:xfrm rot="5400000">
            <a:off x="3719513" y="4405312"/>
            <a:ext cx="609600" cy="3333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109594" name="AutoShape 26"/>
          <p:cNvCxnSpPr>
            <a:cxnSpLocks noChangeShapeType="1"/>
            <a:endCxn id="109576" idx="3"/>
          </p:cNvCxnSpPr>
          <p:nvPr/>
        </p:nvCxnSpPr>
        <p:spPr bwMode="auto">
          <a:xfrm rot="10800000" flipV="1">
            <a:off x="1524000" y="4495800"/>
            <a:ext cx="2362200" cy="8001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109602" name="Text Box 34"/>
          <p:cNvSpPr txBox="1">
            <a:spLocks noChangeArrowheads="1"/>
          </p:cNvSpPr>
          <p:nvPr/>
        </p:nvSpPr>
        <p:spPr bwMode="auto">
          <a:xfrm>
            <a:off x="1905000" y="1628775"/>
            <a:ext cx="1524000" cy="5847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Current Output Buffer</a:t>
            </a:r>
          </a:p>
        </p:txBody>
      </p:sp>
      <p:sp>
        <p:nvSpPr>
          <p:cNvPr id="109604" name="Rectangle 36"/>
          <p:cNvSpPr>
            <a:spLocks noChangeArrowheads="1"/>
          </p:cNvSpPr>
          <p:nvPr/>
        </p:nvSpPr>
        <p:spPr bwMode="auto">
          <a:xfrm>
            <a:off x="5943600" y="1447800"/>
            <a:ext cx="2819400" cy="13388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</a:rPr>
              <a:t>PROMON: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</a:endParaRP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00000"/>
                </a:solidFill>
              </a:rPr>
              <a:t>Total BI Writes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00000"/>
                </a:solidFill>
              </a:rPr>
              <a:t>Records (notes) </a:t>
            </a:r>
            <a:r>
              <a:rPr lang="en-US" sz="1800" dirty="0" smtClean="0">
                <a:solidFill>
                  <a:srgbClr val="000000"/>
                </a:solidFill>
              </a:rPr>
              <a:t>written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00000"/>
                </a:solidFill>
              </a:rPr>
              <a:t>Partial Writes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09605" name="Rectangle 37"/>
          <p:cNvSpPr>
            <a:spLocks noChangeArrowheads="1"/>
          </p:cNvSpPr>
          <p:nvPr/>
        </p:nvSpPr>
        <p:spPr bwMode="auto">
          <a:xfrm>
            <a:off x="5943600" y="2828685"/>
            <a:ext cx="2514600" cy="13111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buClr>
                <a:schemeClr val="accent3"/>
              </a:buClr>
              <a:buFont typeface="Arial" pitchFamily="34" charset="0"/>
              <a:buChar char="-"/>
            </a:pPr>
            <a:r>
              <a:rPr lang="en-US" sz="1800" dirty="0" smtClean="0">
                <a:solidFill>
                  <a:schemeClr val="tx2"/>
                </a:solidFill>
              </a:rPr>
              <a:t> Busy </a:t>
            </a:r>
            <a:r>
              <a:rPr lang="en-US" sz="1800" dirty="0">
                <a:solidFill>
                  <a:schemeClr val="tx2"/>
                </a:solidFill>
              </a:rPr>
              <a:t>buffer </a:t>
            </a:r>
            <a:r>
              <a:rPr lang="en-US" sz="1800" dirty="0" smtClean="0">
                <a:solidFill>
                  <a:schemeClr val="tx2"/>
                </a:solidFill>
              </a:rPr>
              <a:t>waits</a:t>
            </a:r>
          </a:p>
          <a:p>
            <a:pPr lvl="1" algn="l">
              <a:lnSpc>
                <a:spcPct val="90000"/>
              </a:lnSpc>
              <a:spcBef>
                <a:spcPct val="0"/>
              </a:spcBef>
              <a:buClr>
                <a:schemeClr val="accent3"/>
              </a:buClr>
              <a:buFont typeface="Arial" pitchFamily="34" charset="0"/>
              <a:buChar char="-"/>
            </a:pPr>
            <a:r>
              <a:rPr lang="en-US" sz="1800" dirty="0" smtClean="0">
                <a:solidFill>
                  <a:schemeClr val="tx2"/>
                </a:solidFill>
              </a:rPr>
              <a:t> </a:t>
            </a:r>
            <a:r>
              <a:rPr lang="en-US" sz="1600" dirty="0" smtClean="0">
                <a:solidFill>
                  <a:schemeClr val="tx2"/>
                </a:solidFill>
              </a:rPr>
              <a:t>increase </a:t>
            </a:r>
            <a:r>
              <a:rPr lang="en-US" sz="1600" dirty="0" err="1" smtClean="0">
                <a:solidFill>
                  <a:schemeClr val="tx2"/>
                </a:solidFill>
              </a:rPr>
              <a:t>bibufs</a:t>
            </a:r>
            <a:endParaRPr lang="en-US" sz="1600" dirty="0">
              <a:solidFill>
                <a:schemeClr val="tx2"/>
              </a:solidFill>
            </a:endParaRP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Clr>
                <a:schemeClr val="accent3"/>
              </a:buClr>
              <a:buFont typeface="Arial" pitchFamily="34" charset="0"/>
              <a:buChar char="-"/>
            </a:pPr>
            <a:r>
              <a:rPr lang="en-US" sz="1800" dirty="0" smtClean="0">
                <a:solidFill>
                  <a:schemeClr val="tx2"/>
                </a:solidFill>
              </a:rPr>
              <a:t> Empty </a:t>
            </a:r>
            <a:r>
              <a:rPr lang="en-US" sz="1800" dirty="0">
                <a:solidFill>
                  <a:schemeClr val="tx2"/>
                </a:solidFill>
              </a:rPr>
              <a:t>buffer </a:t>
            </a:r>
            <a:r>
              <a:rPr lang="en-US" sz="1800" dirty="0" smtClean="0">
                <a:solidFill>
                  <a:schemeClr val="tx2"/>
                </a:solidFill>
              </a:rPr>
              <a:t>waits</a:t>
            </a:r>
          </a:p>
          <a:p>
            <a:pPr lvl="1" algn="l">
              <a:lnSpc>
                <a:spcPct val="90000"/>
              </a:lnSpc>
              <a:spcBef>
                <a:spcPct val="0"/>
              </a:spcBef>
              <a:buClr>
                <a:schemeClr val="accent3"/>
              </a:buClr>
              <a:buFont typeface="Arial" pitchFamily="34" charset="0"/>
              <a:buChar char="-"/>
            </a:pPr>
            <a:r>
              <a:rPr lang="en-US" sz="1800" dirty="0" smtClean="0">
                <a:solidFill>
                  <a:schemeClr val="tx2"/>
                </a:solidFill>
              </a:rPr>
              <a:t> </a:t>
            </a:r>
            <a:r>
              <a:rPr lang="en-US" sz="1600" dirty="0" smtClean="0">
                <a:solidFill>
                  <a:schemeClr val="tx2"/>
                </a:solidFill>
              </a:rPr>
              <a:t>increase </a:t>
            </a:r>
            <a:r>
              <a:rPr lang="en-US" sz="1600" dirty="0" err="1" smtClean="0">
                <a:solidFill>
                  <a:schemeClr val="tx2"/>
                </a:solidFill>
              </a:rPr>
              <a:t>bibufs</a:t>
            </a:r>
            <a:endParaRPr lang="en-US" sz="1600" dirty="0" smtClean="0">
              <a:solidFill>
                <a:schemeClr val="tx2"/>
              </a:solidFill>
            </a:endParaRPr>
          </a:p>
          <a:p>
            <a:pPr lvl="1" algn="l">
              <a:lnSpc>
                <a:spcPct val="90000"/>
              </a:lnSpc>
              <a:spcBef>
                <a:spcPct val="0"/>
              </a:spcBef>
              <a:buClr>
                <a:schemeClr val="accent3"/>
              </a:buClr>
              <a:buFont typeface="Arial" pitchFamily="34" charset="0"/>
              <a:buChar char="-"/>
            </a:pP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chemeClr val="tx2"/>
                </a:solidFill>
              </a:rPr>
              <a:t>biw</a:t>
            </a:r>
            <a:r>
              <a:rPr lang="en-US" sz="1600" dirty="0" smtClean="0">
                <a:solidFill>
                  <a:schemeClr val="tx2"/>
                </a:solidFill>
              </a:rPr>
              <a:t>, </a:t>
            </a:r>
            <a:r>
              <a:rPr lang="en-US" sz="1600" dirty="0" err="1" smtClean="0">
                <a:solidFill>
                  <a:schemeClr val="tx2"/>
                </a:solidFill>
              </a:rPr>
              <a:t>apw</a:t>
            </a:r>
            <a:endParaRPr lang="en-US" sz="1600" dirty="0" smtClean="0">
              <a:solidFill>
                <a:schemeClr val="tx2"/>
              </a:solidFill>
            </a:endParaRPr>
          </a:p>
        </p:txBody>
      </p:sp>
      <p:sp>
        <p:nvSpPr>
          <p:cNvPr id="109607" name="Text Box 39"/>
          <p:cNvSpPr txBox="1">
            <a:spLocks noChangeArrowheads="1"/>
          </p:cNvSpPr>
          <p:nvPr/>
        </p:nvSpPr>
        <p:spPr bwMode="auto">
          <a:xfrm>
            <a:off x="1981200" y="3244850"/>
            <a:ext cx="1295400" cy="10156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New Notes (Actions)</a:t>
            </a: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2286000" y="2895600"/>
            <a:ext cx="685800" cy="228600"/>
            <a:chOff x="1440" y="1824"/>
            <a:chExt cx="432" cy="144"/>
          </a:xfrm>
        </p:grpSpPr>
        <p:sp>
          <p:nvSpPr>
            <p:cNvPr id="109609" name="Line 41"/>
            <p:cNvSpPr>
              <a:spLocks noChangeShapeType="1"/>
            </p:cNvSpPr>
            <p:nvPr/>
          </p:nvSpPr>
          <p:spPr bwMode="auto">
            <a:xfrm flipH="1" flipV="1">
              <a:off x="1872" y="1824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610" name="Line 42"/>
            <p:cNvSpPr>
              <a:spLocks noChangeShapeType="1"/>
            </p:cNvSpPr>
            <p:nvPr/>
          </p:nvSpPr>
          <p:spPr bwMode="auto">
            <a:xfrm flipH="1" flipV="1">
              <a:off x="1776" y="1824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611" name="Line 43"/>
            <p:cNvSpPr>
              <a:spLocks noChangeShapeType="1"/>
            </p:cNvSpPr>
            <p:nvPr/>
          </p:nvSpPr>
          <p:spPr bwMode="auto">
            <a:xfrm flipH="1" flipV="1">
              <a:off x="1680" y="1824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612" name="Line 44"/>
            <p:cNvSpPr>
              <a:spLocks noChangeShapeType="1"/>
            </p:cNvSpPr>
            <p:nvPr/>
          </p:nvSpPr>
          <p:spPr bwMode="auto">
            <a:xfrm flipH="1" flipV="1">
              <a:off x="1536" y="1824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613" name="Line 45"/>
            <p:cNvSpPr>
              <a:spLocks noChangeShapeType="1"/>
            </p:cNvSpPr>
            <p:nvPr/>
          </p:nvSpPr>
          <p:spPr bwMode="auto">
            <a:xfrm flipH="1" flipV="1">
              <a:off x="1440" y="1824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9614" name="Text Box 46"/>
          <p:cNvSpPr txBox="1">
            <a:spLocks noChangeArrowheads="1"/>
          </p:cNvSpPr>
          <p:nvPr/>
        </p:nvSpPr>
        <p:spPr bwMode="auto">
          <a:xfrm>
            <a:off x="1048229" y="1033193"/>
            <a:ext cx="3189250" cy="46166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Forward </a:t>
            </a:r>
            <a:r>
              <a:rPr lang="en-US" dirty="0" smtClean="0">
                <a:solidFill>
                  <a:srgbClr val="000000"/>
                </a:solidFill>
              </a:rPr>
              <a:t>Processing -         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3840" y="992505"/>
            <a:ext cx="1066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9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9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91" grpId="0" animBg="1"/>
      <p:bldP spid="109592" grpId="0" animBg="1"/>
      <p:bldP spid="10959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Label Confusion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37075" y="1062349"/>
            <a:ext cx="5531004" cy="14003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/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 Name     Type              Wait  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TRAN       2053        2104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8      richb      SELF/ABL     REC       32768        2224</a:t>
            </a:r>
          </a:p>
        </p:txBody>
      </p:sp>
      <p:cxnSp>
        <p:nvCxnSpPr>
          <p:cNvPr id="28" name="AutoShape 18"/>
          <p:cNvCxnSpPr>
            <a:cxnSpLocks noChangeShapeType="1"/>
          </p:cNvCxnSpPr>
          <p:nvPr/>
        </p:nvCxnSpPr>
        <p:spPr bwMode="auto">
          <a:xfrm rot="16200000" flipH="1">
            <a:off x="3612278" y="1680825"/>
            <a:ext cx="1587" cy="4663440"/>
          </a:xfrm>
          <a:prstGeom prst="bentConnector3">
            <a:avLst>
              <a:gd name="adj1" fmla="val 27750481"/>
            </a:avLst>
          </a:prstGeom>
          <a:noFill/>
          <a:ln w="50800">
            <a:solidFill>
              <a:srgbClr val="339966"/>
            </a:solidFill>
            <a:miter lim="800000"/>
            <a:headEnd type="triangle"/>
            <a:tailEnd type="triangle" w="med" len="med"/>
          </a:ln>
        </p:spPr>
      </p:cxnSp>
      <p:cxnSp>
        <p:nvCxnSpPr>
          <p:cNvPr id="33" name="AutoShape 18"/>
          <p:cNvCxnSpPr>
            <a:cxnSpLocks noChangeShapeType="1"/>
          </p:cNvCxnSpPr>
          <p:nvPr/>
        </p:nvCxnSpPr>
        <p:spPr bwMode="auto">
          <a:xfrm rot="16200000" flipH="1">
            <a:off x="4546328" y="3460191"/>
            <a:ext cx="1587" cy="1097280"/>
          </a:xfrm>
          <a:prstGeom prst="bentConnector3">
            <a:avLst>
              <a:gd name="adj1" fmla="val 22831891"/>
            </a:avLst>
          </a:prstGeom>
          <a:noFill/>
          <a:ln w="50800">
            <a:solidFill>
              <a:srgbClr val="C00000"/>
            </a:solidFill>
            <a:miter lim="800000"/>
            <a:headEnd type="triangle"/>
            <a:tailEnd type="triangle" w="med" len="med"/>
          </a:ln>
        </p:spPr>
      </p:cxnSp>
      <p:sp>
        <p:nvSpPr>
          <p:cNvPr id="37" name="Rectangle 36"/>
          <p:cNvSpPr/>
          <p:nvPr/>
        </p:nvSpPr>
        <p:spPr bwMode="auto">
          <a:xfrm>
            <a:off x="4538918" y="1627063"/>
            <a:ext cx="925551" cy="256478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930387" y="2576676"/>
            <a:ext cx="5531004" cy="14003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/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 Name     Type              Wait 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TRAN       2053        2104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8      richb      SELF/ABL     REC       32768        2224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5502367" y="3141390"/>
            <a:ext cx="925551" cy="256478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4469037" y="3140505"/>
            <a:ext cx="918124" cy="256479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49366" y="4691003"/>
            <a:ext cx="5910514" cy="17927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User Control:</a:t>
            </a:r>
          </a:p>
          <a:p>
            <a:pPr algn="l"/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 Name   Type            Wait      Table    </a:t>
            </a:r>
            <a:r>
              <a:rPr lang="en-US" sz="1700" i="0" dirty="0" err="1" smtClean="0">
                <a:solidFill>
                  <a:srgbClr val="000000"/>
                </a:solidFill>
              </a:rPr>
              <a:t>Dbkey</a:t>
            </a:r>
            <a:r>
              <a:rPr lang="en-US" sz="1700" i="0" dirty="0" smtClean="0">
                <a:solidFill>
                  <a:srgbClr val="000000"/>
                </a:solidFill>
              </a:rPr>
              <a:t>   Trans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</a:t>
            </a:r>
            <a:r>
              <a:rPr lang="pl-PL" sz="1700" i="0" dirty="0" smtClean="0">
                <a:solidFill>
                  <a:srgbClr val="000000"/>
                </a:solidFill>
              </a:rPr>
              <a:t>0 </a:t>
            </a:r>
            <a:r>
              <a:rPr lang="en-US" sz="1700" i="0" dirty="0" smtClean="0">
                <a:solidFill>
                  <a:srgbClr val="000000"/>
                </a:solidFill>
              </a:rPr>
              <a:t>   </a:t>
            </a:r>
            <a:r>
              <a:rPr lang="pl-PL" sz="1700" i="0" dirty="0" smtClean="0">
                <a:solidFill>
                  <a:srgbClr val="000000"/>
                </a:solidFill>
              </a:rPr>
              <a:t>dba </a:t>
            </a:r>
            <a:r>
              <a:rPr lang="en-US" sz="1700" i="0" dirty="0" smtClean="0">
                <a:solidFill>
                  <a:srgbClr val="000000"/>
                </a:solidFill>
              </a:rPr>
              <a:t>     </a:t>
            </a:r>
            <a:r>
              <a:rPr lang="pl-PL" sz="1700" i="0" dirty="0" smtClean="0">
                <a:solidFill>
                  <a:srgbClr val="000000"/>
                </a:solidFill>
              </a:rPr>
              <a:t>BROK </a:t>
            </a:r>
            <a:r>
              <a:rPr lang="en-US" sz="1700" i="0" dirty="0" smtClean="0">
                <a:solidFill>
                  <a:srgbClr val="000000"/>
                </a:solidFill>
              </a:rPr>
              <a:t>          -</a:t>
            </a:r>
            <a:r>
              <a:rPr lang="pl-PL" sz="1700" i="0" dirty="0" smtClean="0">
                <a:solidFill>
                  <a:srgbClr val="000000"/>
                </a:solidFill>
              </a:rPr>
              <a:t>-</a:t>
            </a:r>
            <a:r>
              <a:rPr lang="en-US" sz="1700" i="0" dirty="0" smtClean="0">
                <a:solidFill>
                  <a:srgbClr val="000000"/>
                </a:solidFill>
              </a:rPr>
              <a:t>	</a:t>
            </a:r>
            <a:r>
              <a:rPr lang="pl-PL" sz="1700" i="0" dirty="0" smtClean="0">
                <a:solidFill>
                  <a:srgbClr val="000000"/>
                </a:solidFill>
              </a:rPr>
              <a:t> </a:t>
            </a:r>
            <a:r>
              <a:rPr lang="en-US" sz="1700" i="0" dirty="0" smtClean="0">
                <a:solidFill>
                  <a:srgbClr val="000000"/>
                </a:solidFill>
              </a:rPr>
              <a:t>           </a:t>
            </a:r>
            <a:r>
              <a:rPr lang="pl-PL" sz="1700" i="0" dirty="0" smtClean="0">
                <a:solidFill>
                  <a:srgbClr val="000000"/>
                </a:solidFill>
              </a:rPr>
              <a:t>0</a:t>
            </a:r>
            <a:r>
              <a:rPr lang="en-US" sz="1700" i="0" dirty="0" smtClean="0">
                <a:solidFill>
                  <a:srgbClr val="000000"/>
                </a:solidFill>
              </a:rPr>
              <a:t>	          0</a:t>
            </a:r>
            <a:r>
              <a:rPr lang="pl-PL" sz="1700" i="0" dirty="0" smtClean="0">
                <a:solidFill>
                  <a:srgbClr val="000000"/>
                </a:solidFill>
              </a:rPr>
              <a:t> </a:t>
            </a:r>
            <a:r>
              <a:rPr lang="en-US" sz="1700" i="0" dirty="0" smtClean="0">
                <a:solidFill>
                  <a:srgbClr val="000000"/>
                </a:solidFill>
              </a:rPr>
              <a:t>             </a:t>
            </a:r>
            <a:r>
              <a:rPr lang="pl-PL" sz="1700" i="0" dirty="0" smtClean="0">
                <a:solidFill>
                  <a:srgbClr val="000000"/>
                </a:solidFill>
              </a:rPr>
              <a:t>0</a:t>
            </a:r>
            <a:r>
              <a:rPr lang="en-US" sz="1700" i="0" dirty="0" smtClean="0">
                <a:solidFill>
                  <a:srgbClr val="000000"/>
                </a:solidFill>
              </a:rPr>
              <a:t/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</a:t>
            </a:r>
            <a:r>
              <a:rPr lang="es-ES" sz="1700" i="0" dirty="0" smtClean="0">
                <a:solidFill>
                  <a:srgbClr val="000000"/>
                </a:solidFill>
              </a:rPr>
              <a:t>1    dba      SERV            --	            0	          0              0</a:t>
            </a:r>
            <a:br>
              <a:rPr lang="es-ES" sz="1700" i="0" dirty="0" smtClean="0">
                <a:solidFill>
                  <a:srgbClr val="000000"/>
                </a:solidFill>
              </a:rPr>
            </a:br>
            <a:r>
              <a:rPr lang="fr-FR" sz="1700" i="0" dirty="0" smtClean="0">
                <a:solidFill>
                  <a:srgbClr val="000000"/>
                </a:solidFill>
              </a:rPr>
              <a:t>   </a:t>
            </a:r>
            <a:r>
              <a:rPr lang="en-US" sz="1700" i="0" dirty="0" smtClean="0">
                <a:solidFill>
                  <a:srgbClr val="000000"/>
                </a:solidFill>
              </a:rPr>
              <a:t>6    bob      SELF/ABL    REC        2        385	     2108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24    </a:t>
            </a:r>
            <a:r>
              <a:rPr lang="en-US" sz="1700" i="0" dirty="0" err="1" smtClean="0">
                <a:solidFill>
                  <a:srgbClr val="000000"/>
                </a:solidFill>
              </a:rPr>
              <a:t>joe</a:t>
            </a:r>
            <a:r>
              <a:rPr lang="en-US" sz="1700" i="0" dirty="0" smtClean="0">
                <a:solidFill>
                  <a:srgbClr val="000000"/>
                </a:solidFill>
              </a:rPr>
              <a:t>       REMC/ABL  TRAN      0	     2053       2261</a:t>
            </a:r>
          </a:p>
        </p:txBody>
      </p:sp>
      <p:sp>
        <p:nvSpPr>
          <p:cNvPr id="60" name="Rectangle 59"/>
          <p:cNvSpPr/>
          <p:nvPr/>
        </p:nvSpPr>
        <p:spPr bwMode="auto">
          <a:xfrm>
            <a:off x="4038601" y="5143840"/>
            <a:ext cx="1478280" cy="24459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5596797" y="5144365"/>
            <a:ext cx="743043" cy="243841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Right Brace 63"/>
          <p:cNvSpPr/>
          <p:nvPr/>
        </p:nvSpPr>
        <p:spPr bwMode="auto">
          <a:xfrm>
            <a:off x="6751320" y="4686641"/>
            <a:ext cx="320040" cy="1722120"/>
          </a:xfrm>
          <a:prstGeom prst="rightBrace">
            <a:avLst>
              <a:gd name="adj1" fmla="val 0"/>
              <a:gd name="adj2" fmla="val 49115"/>
            </a:avLst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45680" y="1388404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R&amp;D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Blocked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Clients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239000" y="5204800"/>
            <a:ext cx="914400" cy="71628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Display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Users</a:t>
            </a:r>
          </a:p>
        </p:txBody>
      </p:sp>
      <p:sp>
        <p:nvSpPr>
          <p:cNvPr id="68" name="Right Arrow 67"/>
          <p:cNvSpPr/>
          <p:nvPr/>
        </p:nvSpPr>
        <p:spPr bwMode="auto">
          <a:xfrm>
            <a:off x="5547360" y="1617032"/>
            <a:ext cx="350520" cy="137160"/>
          </a:xfrm>
          <a:prstGeom prst="rightArrow">
            <a:avLst/>
          </a:prstGeom>
          <a:solidFill>
            <a:srgbClr val="C00000"/>
          </a:solidFill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9" name="Down Arrow 68"/>
          <p:cNvSpPr/>
          <p:nvPr/>
        </p:nvSpPr>
        <p:spPr bwMode="auto">
          <a:xfrm>
            <a:off x="5974080" y="1632272"/>
            <a:ext cx="137160" cy="289560"/>
          </a:xfrm>
          <a:prstGeom prst="downArrow">
            <a:avLst/>
          </a:prstGeom>
          <a:solidFill>
            <a:srgbClr val="C00000"/>
          </a:solidFill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114800" y="4817432"/>
            <a:ext cx="1386840" cy="4419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-- Wait Info --</a:t>
            </a:r>
          </a:p>
        </p:txBody>
      </p:sp>
      <p:sp>
        <p:nvSpPr>
          <p:cNvPr id="71" name="Curved Left Arrow 70"/>
          <p:cNvSpPr/>
          <p:nvPr/>
        </p:nvSpPr>
        <p:spPr bwMode="auto">
          <a:xfrm>
            <a:off x="6537960" y="1799912"/>
            <a:ext cx="624840" cy="1706880"/>
          </a:xfrm>
          <a:prstGeom prst="curvedLeftArrow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4949" y="3083332"/>
            <a:ext cx="1678675" cy="62044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Current </a:t>
            </a:r>
            <a:r>
              <a:rPr lang="en-US" sz="1800" i="0" dirty="0" err="1" smtClean="0">
                <a:solidFill>
                  <a:srgbClr val="000000"/>
                </a:solidFill>
              </a:rPr>
              <a:t>trid</a:t>
            </a:r>
            <a:r>
              <a:rPr lang="en-US" sz="1800" i="0" dirty="0" smtClean="0">
                <a:solidFill>
                  <a:srgbClr val="000000"/>
                </a:solidFill>
              </a:rPr>
              <a:t/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Not blocking </a:t>
            </a:r>
            <a:r>
              <a:rPr lang="en-US" sz="1800" i="0" dirty="0" err="1" smtClean="0">
                <a:solidFill>
                  <a:srgbClr val="000000"/>
                </a:solidFill>
              </a:rPr>
              <a:t>trid</a:t>
            </a:r>
            <a:endParaRPr lang="en-US" sz="18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55" grpId="0" animBg="1"/>
      <p:bldP spid="56" grpId="0" animBg="1"/>
      <p:bldP spid="58" grpId="0" uiExpand="1" animBg="1"/>
      <p:bldP spid="59" grpId="0" animBg="1"/>
      <p:bldP spid="60" grpId="0" animBg="1"/>
      <p:bldP spid="61" grpId="0" animBg="1"/>
      <p:bldP spid="64" grpId="0" animBg="1"/>
      <p:bldP spid="66" grpId="0"/>
      <p:bldP spid="68" grpId="0" animBg="1"/>
      <p:bldP spid="69" grpId="0" animBg="1"/>
      <p:bldP spid="71" grpId="0" animBg="1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Clients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10326" y="1360723"/>
            <a:ext cx="5531004" cy="11387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 Name      Type           Wait 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 richb     SELF/ABL    TRAN       2222        2104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8       richb     SELF/ABL    TRAN       2104        2222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083" y="936706"/>
            <a:ext cx="3033132" cy="42374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Deadlock detection: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73518" y="4111348"/>
            <a:ext cx="5531004" cy="11387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 Name      Type            Wait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 richb      SELF/ABL    REC      32226        2104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8       richb      SELF/ABL    REC        1924        2222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702" y="5319132"/>
            <a:ext cx="5386039" cy="5352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Need to look at multiple screens to figure out.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6868" y="2650274"/>
            <a:ext cx="5590478" cy="5352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Internal protocol prevents this from happening.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Clients: Record 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2457991"/>
            <a:ext cx="7772400" cy="3850253"/>
          </a:xfrm>
        </p:spPr>
        <p:txBody>
          <a:bodyPr numCol="1"/>
          <a:lstStyle/>
          <a:p>
            <a:r>
              <a:rPr lang="en-US" dirty="0" smtClean="0"/>
              <a:t>REC – Waiting on a record lock</a:t>
            </a:r>
          </a:p>
          <a:p>
            <a:pPr lvl="1"/>
            <a:r>
              <a:rPr lang="en-US" i="1" dirty="0" smtClean="0"/>
              <a:t>“Record Lock”  (Activity lock description)</a:t>
            </a:r>
          </a:p>
          <a:p>
            <a:pPr lvl="1"/>
            <a:r>
              <a:rPr lang="en-US" dirty="0" smtClean="0"/>
              <a:t>Wait info: Record’s </a:t>
            </a:r>
            <a:r>
              <a:rPr lang="en-US" dirty="0" err="1" smtClean="0"/>
              <a:t>rowid</a:t>
            </a:r>
            <a:endParaRPr lang="en-US" dirty="0" smtClean="0"/>
          </a:p>
          <a:p>
            <a:pPr lvl="1"/>
            <a:r>
              <a:rPr lang="en-US" dirty="0" smtClean="0"/>
              <a:t>No table information</a:t>
            </a:r>
          </a:p>
          <a:p>
            <a:pPr lvl="1"/>
            <a:r>
              <a:rPr lang="en-US" dirty="0" smtClean="0"/>
              <a:t>Record lock wait in Lock Table option has more detail</a:t>
            </a:r>
          </a:p>
          <a:p>
            <a:pPr lvl="2"/>
            <a:r>
              <a:rPr lang="en-US" dirty="0" smtClean="0"/>
              <a:t>Including table information</a:t>
            </a:r>
          </a:p>
          <a:p>
            <a:pPr lvl="1"/>
            <a:r>
              <a:rPr lang="en-US" dirty="0" smtClean="0"/>
              <a:t>Easy to identify if “hung”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810326" y="1271515"/>
            <a:ext cx="5531004" cy="877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Name         Type            Wait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 REC        1282        2104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 Lock Waits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3225" y="2304192"/>
            <a:ext cx="7772400" cy="3672840"/>
          </a:xfrm>
        </p:spPr>
        <p:txBody>
          <a:bodyPr/>
          <a:lstStyle/>
          <a:p>
            <a:r>
              <a:rPr lang="en-US" dirty="0" smtClean="0"/>
              <a:t>Flags: Lock request                           (Table only)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/>
          </a:p>
          <a:p>
            <a:r>
              <a:rPr lang="en-US" dirty="0" smtClean="0"/>
              <a:t>Flags: Lock state</a:t>
            </a:r>
          </a:p>
          <a:p>
            <a:pPr lvl="1"/>
            <a:r>
              <a:rPr lang="en-US" dirty="0" smtClean="0"/>
              <a:t>U – Upgrade, L - Limbo, Q - Queued, P - Purge, H – No Hold</a:t>
            </a:r>
          </a:p>
          <a:p>
            <a:r>
              <a:rPr lang="en-US" dirty="0" smtClean="0"/>
              <a:t>Tran State</a:t>
            </a:r>
          </a:p>
          <a:p>
            <a:pPr lvl="1"/>
            <a:r>
              <a:rPr lang="en-US" dirty="0" smtClean="0"/>
              <a:t>Dead, Begin</a:t>
            </a:r>
            <a:r>
              <a:rPr lang="en-US" dirty="0"/>
              <a:t>, Active, </a:t>
            </a:r>
            <a:r>
              <a:rPr lang="en-US" dirty="0" smtClean="0"/>
              <a:t>Prep, Phase 1, Phase 2</a:t>
            </a:r>
          </a:p>
          <a:p>
            <a:r>
              <a:rPr lang="en-US" dirty="0" smtClean="0"/>
              <a:t>Record lock </a:t>
            </a:r>
            <a:r>
              <a:rPr lang="en-US" dirty="0"/>
              <a:t>queuing mechanism</a:t>
            </a:r>
          </a:p>
          <a:p>
            <a:pPr lvl="1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1001331"/>
            <a:ext cx="8564880" cy="12695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12/07/10        Status: Lock Table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Name    Trans ID    Type     </a:t>
            </a:r>
            <a:r>
              <a:rPr lang="en-US" sz="1700" i="0" dirty="0" err="1" smtClean="0">
                <a:solidFill>
                  <a:srgbClr val="000000"/>
                </a:solidFill>
              </a:rPr>
              <a:t>Rec</a:t>
            </a:r>
            <a:r>
              <a:rPr lang="en-US" sz="1700" i="0" dirty="0" smtClean="0">
                <a:solidFill>
                  <a:srgbClr val="000000"/>
                </a:solidFill>
              </a:rPr>
              <a:t>-id   Table    Flags       Tran State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6    richb     121759       REC      8199       2        X                 Begin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richb     121761       REC      8199       2        S  QH          Dead 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3429000" y="1438928"/>
            <a:ext cx="853440" cy="24384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20640" y="524528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13760" y="1118888"/>
            <a:ext cx="914400" cy="3505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</a:t>
            </a:r>
            <a:r>
              <a:rPr lang="en-US" sz="1700" i="0" dirty="0" err="1" smtClean="0">
                <a:solidFill>
                  <a:srgbClr val="000000"/>
                </a:solidFill>
              </a:rPr>
              <a:t>Rowid</a:t>
            </a:r>
            <a:endParaRPr lang="en-US" sz="1700" i="0" dirty="0" smtClean="0">
              <a:solidFill>
                <a:srgbClr val="000000"/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03224" y="2700432"/>
            <a:ext cx="7552056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2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 – Shared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X – Exclusive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SX – Shared/Exclusive(?)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Tx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IS – Intent shared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IX – intent exclusive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SIX – SHR w/intent EXCL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4968240" y="1393208"/>
            <a:ext cx="914400" cy="89916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03508" y="1393208"/>
            <a:ext cx="1112520" cy="89916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50336" y="5882240"/>
            <a:ext cx="3581400" cy="476250"/>
            <a:chOff x="450336" y="5841296"/>
            <a:chExt cx="3581400" cy="476250"/>
          </a:xfrm>
        </p:grpSpPr>
        <p:sp>
          <p:nvSpPr>
            <p:cNvPr id="13" name="Rectangle 17"/>
            <p:cNvSpPr>
              <a:spLocks noChangeArrowheads="1"/>
            </p:cNvSpPr>
            <p:nvPr/>
          </p:nvSpPr>
          <p:spPr bwMode="auto">
            <a:xfrm>
              <a:off x="450336" y="5841296"/>
              <a:ext cx="573088" cy="452438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>
              <a:outerShdw dist="88900" dir="2700000" sx="98000" sy="98000" algn="ctr" rotWithShape="0">
                <a:schemeClr val="tx1">
                  <a:alpha val="51000"/>
                </a:schemeClr>
              </a:outerShdw>
            </a:effectLst>
          </p:spPr>
          <p:txBody>
            <a:bodyPr wrap="none" lIns="92075" tIns="46038" rIns="92075" bIns="46038" anchor="ctr"/>
            <a:lstStyle/>
            <a:p>
              <a:pPr>
                <a:lnSpc>
                  <a:spcPct val="90000"/>
                </a:lnSpc>
                <a:spcBef>
                  <a:spcPct val="0"/>
                </a:spcBef>
              </a:pPr>
              <a:r>
                <a:rPr lang="en-US" altLang="en-US" sz="2000" b="0" dirty="0">
                  <a:solidFill>
                    <a:srgbClr val="000000"/>
                  </a:solidFill>
                </a:rPr>
                <a:t>X</a:t>
              </a:r>
            </a:p>
          </p:txBody>
        </p:sp>
        <p:grpSp>
          <p:nvGrpSpPr>
            <p:cNvPr id="15" name="Group 19"/>
            <p:cNvGrpSpPr>
              <a:grpSpLocks/>
            </p:cNvGrpSpPr>
            <p:nvPr/>
          </p:nvGrpSpPr>
          <p:grpSpPr bwMode="auto">
            <a:xfrm>
              <a:off x="1059936" y="5841296"/>
              <a:ext cx="990600" cy="476250"/>
              <a:chOff x="2112" y="1728"/>
              <a:chExt cx="624" cy="300"/>
            </a:xfrm>
          </p:grpSpPr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2356" y="1728"/>
                <a:ext cx="380" cy="300"/>
              </a:xfrm>
              <a:prstGeom prst="rect">
                <a:avLst/>
              </a:prstGeom>
              <a:solidFill>
                <a:srgbClr val="FFFF99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88900" dir="2700000" sx="98000" sy="98000" algn="ctr" rotWithShape="0">
                  <a:schemeClr val="tx1">
                    <a:alpha val="51000"/>
                  </a:schemeClr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en-US" sz="2000" b="0">
                    <a:solidFill>
                      <a:srgbClr val="000000"/>
                    </a:solidFill>
                  </a:rPr>
                  <a:t>SQ</a:t>
                </a:r>
              </a:p>
            </p:txBody>
          </p:sp>
          <p:sp>
            <p:nvSpPr>
              <p:cNvPr id="23" name="Line 21"/>
              <p:cNvSpPr>
                <a:spLocks noChangeShapeType="1"/>
              </p:cNvSpPr>
              <p:nvPr/>
            </p:nvSpPr>
            <p:spPr bwMode="auto">
              <a:xfrm>
                <a:off x="2112" y="1877"/>
                <a:ext cx="23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arrow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2050536" y="5841296"/>
              <a:ext cx="990600" cy="476250"/>
              <a:chOff x="2736" y="1728"/>
              <a:chExt cx="624" cy="300"/>
            </a:xfrm>
          </p:grpSpPr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2980" y="1728"/>
                <a:ext cx="380" cy="300"/>
              </a:xfrm>
              <a:prstGeom prst="rect">
                <a:avLst/>
              </a:prstGeom>
              <a:solidFill>
                <a:srgbClr val="FFFF99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88900" dir="2700000" sx="98000" sy="98000" algn="ctr" rotWithShape="0">
                  <a:schemeClr val="tx1">
                    <a:alpha val="51000"/>
                  </a:schemeClr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en-US" sz="2000" b="0" dirty="0">
                    <a:solidFill>
                      <a:srgbClr val="000000"/>
                    </a:solidFill>
                  </a:rPr>
                  <a:t>SQ</a:t>
                </a:r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auto">
              <a:xfrm>
                <a:off x="2736" y="1877"/>
                <a:ext cx="23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arrow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7" name="Group 25"/>
            <p:cNvGrpSpPr>
              <a:grpSpLocks/>
            </p:cNvGrpSpPr>
            <p:nvPr/>
          </p:nvGrpSpPr>
          <p:grpSpPr bwMode="auto">
            <a:xfrm>
              <a:off x="3041136" y="5841296"/>
              <a:ext cx="990600" cy="476250"/>
              <a:chOff x="3360" y="1728"/>
              <a:chExt cx="624" cy="300"/>
            </a:xfrm>
          </p:grpSpPr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3604" y="1728"/>
                <a:ext cx="380" cy="300"/>
              </a:xfrm>
              <a:prstGeom prst="rect">
                <a:avLst/>
              </a:prstGeom>
              <a:solidFill>
                <a:srgbClr val="FFFF99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88900" dir="2700000" sx="98000" sy="98000" algn="ctr" rotWithShape="0">
                  <a:schemeClr val="tx1">
                    <a:alpha val="51000"/>
                  </a:schemeClr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en-US" sz="2000" dirty="0" smtClean="0">
                    <a:solidFill>
                      <a:srgbClr val="000000"/>
                    </a:solidFill>
                  </a:rPr>
                  <a:t>X</a:t>
                </a:r>
                <a:r>
                  <a:rPr lang="en-US" altLang="en-US" sz="2000" b="0" dirty="0" smtClean="0">
                    <a:solidFill>
                      <a:srgbClr val="000000"/>
                    </a:solidFill>
                  </a:rPr>
                  <a:t>Q</a:t>
                </a:r>
                <a:endParaRPr lang="en-US" altLang="en-US" sz="2000" b="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auto">
              <a:xfrm>
                <a:off x="3360" y="1877"/>
                <a:ext cx="23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arrow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4546939" y="5898161"/>
            <a:ext cx="3581400" cy="476250"/>
            <a:chOff x="450336" y="5841296"/>
            <a:chExt cx="3581400" cy="476250"/>
          </a:xfrm>
        </p:grpSpPr>
        <p:sp>
          <p:nvSpPr>
            <p:cNvPr id="32" name="Rectangle 17"/>
            <p:cNvSpPr>
              <a:spLocks noChangeArrowheads="1"/>
            </p:cNvSpPr>
            <p:nvPr/>
          </p:nvSpPr>
          <p:spPr bwMode="auto">
            <a:xfrm>
              <a:off x="450336" y="5841296"/>
              <a:ext cx="573088" cy="452438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>
              <a:outerShdw dist="88900" dir="2700000" algn="ctr" rotWithShape="0">
                <a:schemeClr val="tx1">
                  <a:alpha val="51000"/>
                </a:schemeClr>
              </a:outerShdw>
            </a:effectLst>
          </p:spPr>
          <p:txBody>
            <a:bodyPr wrap="none" lIns="92075" tIns="46038" rIns="92075" bIns="46038" anchor="ctr"/>
            <a:lstStyle/>
            <a:p>
              <a:pPr>
                <a:lnSpc>
                  <a:spcPct val="90000"/>
                </a:lnSpc>
                <a:spcBef>
                  <a:spcPct val="0"/>
                </a:spcBef>
              </a:pPr>
              <a:r>
                <a:rPr lang="en-US" altLang="en-US" sz="2000" dirty="0" smtClean="0">
                  <a:solidFill>
                    <a:srgbClr val="000000"/>
                  </a:solidFill>
                </a:rPr>
                <a:t>S</a:t>
              </a:r>
              <a:endParaRPr lang="en-US" altLang="en-US" sz="2000" b="0" dirty="0">
                <a:solidFill>
                  <a:srgbClr val="000000"/>
                </a:solidFill>
              </a:endParaRPr>
            </a:p>
          </p:txBody>
        </p:sp>
        <p:grpSp>
          <p:nvGrpSpPr>
            <p:cNvPr id="33" name="Group 19"/>
            <p:cNvGrpSpPr>
              <a:grpSpLocks/>
            </p:cNvGrpSpPr>
            <p:nvPr/>
          </p:nvGrpSpPr>
          <p:grpSpPr bwMode="auto">
            <a:xfrm>
              <a:off x="1059936" y="5841296"/>
              <a:ext cx="990600" cy="476250"/>
              <a:chOff x="2112" y="1728"/>
              <a:chExt cx="624" cy="300"/>
            </a:xfrm>
          </p:grpSpPr>
          <p:sp>
            <p:nvSpPr>
              <p:cNvPr id="40" name="Rectangle 20"/>
              <p:cNvSpPr>
                <a:spLocks noChangeArrowheads="1"/>
              </p:cNvSpPr>
              <p:nvPr/>
            </p:nvSpPr>
            <p:spPr bwMode="auto">
              <a:xfrm>
                <a:off x="2356" y="1728"/>
                <a:ext cx="380" cy="300"/>
              </a:xfrm>
              <a:prstGeom prst="rect">
                <a:avLst/>
              </a:prstGeom>
              <a:solidFill>
                <a:srgbClr val="FFFF99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88900" dir="2700000" algn="ctr" rotWithShape="0">
                  <a:schemeClr val="tx1">
                    <a:alpha val="51000"/>
                  </a:schemeClr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en-US" sz="2000" b="0" dirty="0" smtClean="0">
                    <a:solidFill>
                      <a:srgbClr val="000000"/>
                    </a:solidFill>
                  </a:rPr>
                  <a:t>S</a:t>
                </a:r>
                <a:endParaRPr lang="en-US" altLang="en-US" sz="2000" b="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Line 21"/>
              <p:cNvSpPr>
                <a:spLocks noChangeShapeType="1"/>
              </p:cNvSpPr>
              <p:nvPr/>
            </p:nvSpPr>
            <p:spPr bwMode="auto">
              <a:xfrm>
                <a:off x="2112" y="1877"/>
                <a:ext cx="23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arrow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4" name="Group 22"/>
            <p:cNvGrpSpPr>
              <a:grpSpLocks/>
            </p:cNvGrpSpPr>
            <p:nvPr/>
          </p:nvGrpSpPr>
          <p:grpSpPr bwMode="auto">
            <a:xfrm>
              <a:off x="2050536" y="5841296"/>
              <a:ext cx="990600" cy="476250"/>
              <a:chOff x="2736" y="1728"/>
              <a:chExt cx="624" cy="300"/>
            </a:xfrm>
          </p:grpSpPr>
          <p:sp>
            <p:nvSpPr>
              <p:cNvPr id="38" name="Rectangle 23"/>
              <p:cNvSpPr>
                <a:spLocks noChangeArrowheads="1"/>
              </p:cNvSpPr>
              <p:nvPr/>
            </p:nvSpPr>
            <p:spPr bwMode="auto">
              <a:xfrm>
                <a:off x="2980" y="1728"/>
                <a:ext cx="380" cy="300"/>
              </a:xfrm>
              <a:prstGeom prst="rect">
                <a:avLst/>
              </a:prstGeom>
              <a:solidFill>
                <a:srgbClr val="FFFF99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88900" dir="2700000" algn="ctr" rotWithShape="0">
                  <a:schemeClr val="tx1">
                    <a:alpha val="51000"/>
                  </a:schemeClr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en-US" sz="2000" dirty="0" smtClean="0">
                    <a:solidFill>
                      <a:srgbClr val="000000"/>
                    </a:solidFill>
                  </a:rPr>
                  <a:t>X</a:t>
                </a:r>
                <a:r>
                  <a:rPr lang="en-US" altLang="en-US" sz="2000" b="0" dirty="0" smtClean="0">
                    <a:solidFill>
                      <a:srgbClr val="000000"/>
                    </a:solidFill>
                  </a:rPr>
                  <a:t>Q</a:t>
                </a:r>
                <a:endParaRPr lang="en-US" altLang="en-US" sz="2000" b="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Line 24"/>
              <p:cNvSpPr>
                <a:spLocks noChangeShapeType="1"/>
              </p:cNvSpPr>
              <p:nvPr/>
            </p:nvSpPr>
            <p:spPr bwMode="auto">
              <a:xfrm>
                <a:off x="2736" y="1877"/>
                <a:ext cx="23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arrow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5" name="Group 25"/>
            <p:cNvGrpSpPr>
              <a:grpSpLocks/>
            </p:cNvGrpSpPr>
            <p:nvPr/>
          </p:nvGrpSpPr>
          <p:grpSpPr bwMode="auto">
            <a:xfrm>
              <a:off x="3041136" y="5841296"/>
              <a:ext cx="990600" cy="476250"/>
              <a:chOff x="3360" y="1728"/>
              <a:chExt cx="624" cy="300"/>
            </a:xfrm>
          </p:grpSpPr>
          <p:sp>
            <p:nvSpPr>
              <p:cNvPr id="36" name="Rectangle 26"/>
              <p:cNvSpPr>
                <a:spLocks noChangeArrowheads="1"/>
              </p:cNvSpPr>
              <p:nvPr/>
            </p:nvSpPr>
            <p:spPr bwMode="auto">
              <a:xfrm>
                <a:off x="3604" y="1728"/>
                <a:ext cx="380" cy="300"/>
              </a:xfrm>
              <a:prstGeom prst="rect">
                <a:avLst/>
              </a:prstGeom>
              <a:solidFill>
                <a:srgbClr val="FFFF99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88900" dir="2700000" algn="ctr" rotWithShape="0">
                  <a:schemeClr val="tx1">
                    <a:alpha val="51000"/>
                  </a:schemeClr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en-US" sz="2000" dirty="0" smtClean="0">
                    <a:solidFill>
                      <a:srgbClr val="000000"/>
                    </a:solidFill>
                  </a:rPr>
                  <a:t>S</a:t>
                </a:r>
                <a:r>
                  <a:rPr lang="en-US" altLang="en-US" sz="2000" b="0" dirty="0" smtClean="0">
                    <a:solidFill>
                      <a:srgbClr val="000000"/>
                    </a:solidFill>
                  </a:rPr>
                  <a:t>Q</a:t>
                </a:r>
                <a:endParaRPr lang="en-US" altLang="en-US" sz="2000" b="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>
                <a:off x="3360" y="1877"/>
                <a:ext cx="23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arrow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cxnSp>
        <p:nvCxnSpPr>
          <p:cNvPr id="43" name="Straight Connector 42"/>
          <p:cNvCxnSpPr/>
          <p:nvPr/>
        </p:nvCxnSpPr>
        <p:spPr bwMode="auto">
          <a:xfrm flipV="1">
            <a:off x="378372" y="6479630"/>
            <a:ext cx="1860331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  <p:bldP spid="20" grpId="0" animBg="1"/>
      <p:bldP spid="20" grpId="1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Locking Code Examples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381000" y="1099781"/>
            <a:ext cx="4038600" cy="1015663"/>
          </a:xfrm>
          <a:prstGeom prst="rect">
            <a:avLst/>
          </a:prstGeom>
          <a:solidFill>
            <a:schemeClr val="accent2">
              <a:alpha val="50000"/>
            </a:schemeClr>
          </a:solidFill>
          <a:ln w="63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find first customer.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pause message "about to assign".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assign name = "xxx“.</a:t>
            </a: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465320" y="1694140"/>
            <a:ext cx="1816608" cy="411480"/>
            <a:chOff x="4465320" y="1694140"/>
            <a:chExt cx="1816608" cy="411480"/>
          </a:xfrm>
        </p:grpSpPr>
        <p:sp>
          <p:nvSpPr>
            <p:cNvPr id="6" name="TextBox 5"/>
            <p:cNvSpPr txBox="1"/>
            <p:nvPr/>
          </p:nvSpPr>
          <p:spPr>
            <a:xfrm>
              <a:off x="5074920" y="1694140"/>
              <a:ext cx="1207008" cy="41148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X    U Q</a:t>
              </a:r>
            </a:p>
          </p:txBody>
        </p:sp>
        <p:sp>
          <p:nvSpPr>
            <p:cNvPr id="7" name="Right Arrow 6"/>
            <p:cNvSpPr/>
            <p:nvPr/>
          </p:nvSpPr>
          <p:spPr bwMode="auto">
            <a:xfrm>
              <a:off x="4465320" y="1770340"/>
              <a:ext cx="533400" cy="243840"/>
            </a:xfrm>
            <a:prstGeom prst="rightArrow">
              <a:avLst/>
            </a:prstGeom>
            <a:solidFill>
              <a:srgbClr val="C00000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465820" y="1160740"/>
            <a:ext cx="1831598" cy="381000"/>
            <a:chOff x="4465820" y="1160740"/>
            <a:chExt cx="1831598" cy="381000"/>
          </a:xfrm>
        </p:grpSpPr>
        <p:sp>
          <p:nvSpPr>
            <p:cNvPr id="8" name="Right Arrow 7"/>
            <p:cNvSpPr/>
            <p:nvPr/>
          </p:nvSpPr>
          <p:spPr bwMode="auto">
            <a:xfrm>
              <a:off x="4465820" y="1221700"/>
              <a:ext cx="533400" cy="243840"/>
            </a:xfrm>
            <a:prstGeom prst="rightArrow">
              <a:avLst/>
            </a:prstGeom>
            <a:solidFill>
              <a:srgbClr val="C00000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90410" y="1160740"/>
              <a:ext cx="1207008" cy="381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S  </a:t>
              </a:r>
            </a:p>
          </p:txBody>
        </p:sp>
      </p:grpSp>
      <p:sp>
        <p:nvSpPr>
          <p:cNvPr id="12" name="TextBox 11"/>
          <p:cNvSpPr txBox="1"/>
          <p:nvPr/>
        </p:nvSpPr>
        <p:spPr bwMode="auto">
          <a:xfrm>
            <a:off x="383500" y="2391421"/>
            <a:ext cx="4038600" cy="1323439"/>
          </a:xfrm>
          <a:prstGeom prst="rect">
            <a:avLst/>
          </a:prstGeom>
          <a:solidFill>
            <a:schemeClr val="accent2">
              <a:alpha val="50000"/>
            </a:schemeClr>
          </a:solidFill>
          <a:ln w="63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find last customer.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assign </a:t>
            </a:r>
            <a:r>
              <a:rPr lang="en-US" sz="2000" dirty="0" err="1" smtClean="0">
                <a:solidFill>
                  <a:srgbClr val="000000"/>
                </a:solidFill>
                <a:latin typeface="+mn-lt"/>
              </a:rPr>
              <a:t>cust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-num = 39999.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release customer.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pause.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468320" y="2392420"/>
            <a:ext cx="1831598" cy="381000"/>
            <a:chOff x="4468320" y="2572300"/>
            <a:chExt cx="1831598" cy="381000"/>
          </a:xfrm>
        </p:grpSpPr>
        <p:sp>
          <p:nvSpPr>
            <p:cNvPr id="14" name="Right Arrow 13"/>
            <p:cNvSpPr/>
            <p:nvPr/>
          </p:nvSpPr>
          <p:spPr bwMode="auto">
            <a:xfrm>
              <a:off x="4468320" y="2633260"/>
              <a:ext cx="533400" cy="243840"/>
            </a:xfrm>
            <a:prstGeom prst="rightArrow">
              <a:avLst/>
            </a:prstGeom>
            <a:solidFill>
              <a:srgbClr val="C00000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92910" y="2572300"/>
              <a:ext cx="1207008" cy="381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S  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470820" y="2784660"/>
            <a:ext cx="1831598" cy="381000"/>
            <a:chOff x="4468320" y="2572300"/>
            <a:chExt cx="1831598" cy="381000"/>
          </a:xfrm>
        </p:grpSpPr>
        <p:sp>
          <p:nvSpPr>
            <p:cNvPr id="18" name="Right Arrow 17"/>
            <p:cNvSpPr/>
            <p:nvPr/>
          </p:nvSpPr>
          <p:spPr bwMode="auto">
            <a:xfrm>
              <a:off x="4468320" y="2633260"/>
              <a:ext cx="533400" cy="243840"/>
            </a:xfrm>
            <a:prstGeom prst="rightArrow">
              <a:avLst/>
            </a:prstGeom>
            <a:solidFill>
              <a:srgbClr val="C00000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92910" y="2572300"/>
              <a:ext cx="1207008" cy="381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X  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473320" y="3176900"/>
            <a:ext cx="1831598" cy="381000"/>
            <a:chOff x="4468320" y="2572300"/>
            <a:chExt cx="1831598" cy="381000"/>
          </a:xfrm>
        </p:grpSpPr>
        <p:sp>
          <p:nvSpPr>
            <p:cNvPr id="21" name="Right Arrow 20"/>
            <p:cNvSpPr/>
            <p:nvPr/>
          </p:nvSpPr>
          <p:spPr bwMode="auto">
            <a:xfrm>
              <a:off x="4468320" y="2633260"/>
              <a:ext cx="533400" cy="243840"/>
            </a:xfrm>
            <a:prstGeom prst="rightArrow">
              <a:avLst/>
            </a:prstGeom>
            <a:solidFill>
              <a:srgbClr val="C00000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92910" y="2572300"/>
              <a:ext cx="1207008" cy="381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X    L  </a:t>
              </a:r>
            </a:p>
          </p:txBody>
        </p:sp>
      </p:grpSp>
      <p:sp>
        <p:nvSpPr>
          <p:cNvPr id="23" name="TextBox 22"/>
          <p:cNvSpPr txBox="1"/>
          <p:nvPr/>
        </p:nvSpPr>
        <p:spPr bwMode="auto">
          <a:xfrm>
            <a:off x="383500" y="3935391"/>
            <a:ext cx="4038600" cy="1631216"/>
          </a:xfrm>
          <a:prstGeom prst="rect">
            <a:avLst/>
          </a:prstGeom>
          <a:solidFill>
            <a:schemeClr val="accent2">
              <a:alpha val="50000"/>
            </a:schemeClr>
          </a:solidFill>
          <a:ln w="63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find first customer exclusive-lock.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delete customer.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 smtClean="0">
              <a:solidFill>
                <a:srgbClr val="000000"/>
              </a:solidFill>
              <a:latin typeface="+mn-lt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 smtClean="0">
              <a:solidFill>
                <a:srgbClr val="000000"/>
              </a:solidFill>
              <a:latin typeface="+mn-lt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pause message “deleted!”.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4497800" y="4829550"/>
            <a:ext cx="1786628" cy="411480"/>
            <a:chOff x="4497800" y="4529750"/>
            <a:chExt cx="1786628" cy="411480"/>
          </a:xfrm>
        </p:grpSpPr>
        <p:sp>
          <p:nvSpPr>
            <p:cNvPr id="24" name="TextBox 23"/>
            <p:cNvSpPr txBox="1"/>
            <p:nvPr/>
          </p:nvSpPr>
          <p:spPr>
            <a:xfrm>
              <a:off x="5077420" y="4529750"/>
              <a:ext cx="1207008" cy="41148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         P</a:t>
              </a:r>
            </a:p>
          </p:txBody>
        </p:sp>
        <p:sp>
          <p:nvSpPr>
            <p:cNvPr id="26" name="Right Arrow 25"/>
            <p:cNvSpPr/>
            <p:nvPr/>
          </p:nvSpPr>
          <p:spPr bwMode="auto">
            <a:xfrm>
              <a:off x="4497800" y="4620940"/>
              <a:ext cx="533400" cy="243840"/>
            </a:xfrm>
            <a:prstGeom prst="rightArrow">
              <a:avLst/>
            </a:prstGeom>
            <a:solidFill>
              <a:srgbClr val="C00000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498300" y="3996350"/>
            <a:ext cx="1801618" cy="381000"/>
            <a:chOff x="4498300" y="3996350"/>
            <a:chExt cx="1801618" cy="381000"/>
          </a:xfrm>
        </p:grpSpPr>
        <p:sp>
          <p:nvSpPr>
            <p:cNvPr id="25" name="TextBox 24"/>
            <p:cNvSpPr txBox="1"/>
            <p:nvPr/>
          </p:nvSpPr>
          <p:spPr>
            <a:xfrm>
              <a:off x="5092910" y="3996350"/>
              <a:ext cx="1207008" cy="381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X  </a:t>
              </a:r>
            </a:p>
          </p:txBody>
        </p:sp>
        <p:sp>
          <p:nvSpPr>
            <p:cNvPr id="27" name="Right Arrow 26"/>
            <p:cNvSpPr/>
            <p:nvPr/>
          </p:nvSpPr>
          <p:spPr bwMode="auto">
            <a:xfrm>
              <a:off x="4498300" y="4072300"/>
              <a:ext cx="533400" cy="243840"/>
            </a:xfrm>
            <a:prstGeom prst="rightArrow">
              <a:avLst/>
            </a:prstGeom>
            <a:solidFill>
              <a:srgbClr val="C00000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265888" y="4407115"/>
            <a:ext cx="2548328" cy="37474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Limbo Table lock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4515290" y="4397340"/>
            <a:ext cx="1786628" cy="411480"/>
            <a:chOff x="4497800" y="4529750"/>
            <a:chExt cx="1786628" cy="411480"/>
          </a:xfrm>
        </p:grpSpPr>
        <p:sp>
          <p:nvSpPr>
            <p:cNvPr id="34" name="TextBox 33"/>
            <p:cNvSpPr txBox="1"/>
            <p:nvPr/>
          </p:nvSpPr>
          <p:spPr>
            <a:xfrm>
              <a:off x="5077420" y="4529750"/>
              <a:ext cx="1207008" cy="41148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IX    L</a:t>
              </a:r>
            </a:p>
          </p:txBody>
        </p:sp>
        <p:sp>
          <p:nvSpPr>
            <p:cNvPr id="35" name="Right Arrow 34"/>
            <p:cNvSpPr/>
            <p:nvPr/>
          </p:nvSpPr>
          <p:spPr bwMode="auto">
            <a:xfrm>
              <a:off x="4497800" y="4620940"/>
              <a:ext cx="533400" cy="243840"/>
            </a:xfrm>
            <a:prstGeom prst="rightArrow">
              <a:avLst/>
            </a:prstGeom>
            <a:solidFill>
              <a:srgbClr val="C00000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04754" y="5773705"/>
            <a:ext cx="6430780" cy="71703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Limbo table lock: Serialization Isolation Cooperation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(since record lock(s) released)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68388" y="3180435"/>
            <a:ext cx="2548328" cy="37474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Limbo record lock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83378" y="4829334"/>
            <a:ext cx="2548328" cy="67205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Purge lock until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released internally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70888" y="3992395"/>
            <a:ext cx="2548328" cy="37474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Record lock (‘til purged)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46466" y="5452135"/>
            <a:ext cx="2719784" cy="4227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NOTE: Record locks released</a:t>
            </a:r>
          </a:p>
        </p:txBody>
      </p:sp>
      <p:cxnSp>
        <p:nvCxnSpPr>
          <p:cNvPr id="44" name="Straight Connector 43"/>
          <p:cNvCxnSpPr/>
          <p:nvPr/>
        </p:nvCxnSpPr>
        <p:spPr bwMode="auto">
          <a:xfrm>
            <a:off x="5090614" y="4858603"/>
            <a:ext cx="1165468" cy="32040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>
            <a:off x="5092886" y="4028347"/>
            <a:ext cx="1165468" cy="32040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>
            <a:off x="5122454" y="2815947"/>
            <a:ext cx="1165468" cy="32040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>
            <a:off x="5111078" y="2436075"/>
            <a:ext cx="1165468" cy="32040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>
            <a:off x="5113350" y="1182731"/>
            <a:ext cx="1165468" cy="32040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6373502" y="1692329"/>
            <a:ext cx="1719618" cy="341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(on conflict)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58262" y="1372288"/>
            <a:ext cx="2419978" cy="349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Deadlock Alert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88742" y="2804849"/>
            <a:ext cx="1719618" cy="341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(no conflict)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28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 Waits Statistics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3225" y="4739640"/>
            <a:ext cx="7772400" cy="1630680"/>
          </a:xfrm>
        </p:spPr>
        <p:txBody>
          <a:bodyPr/>
          <a:lstStyle/>
          <a:p>
            <a:r>
              <a:rPr lang="en-US" dirty="0" smtClean="0"/>
              <a:t>Nice overall wait summary</a:t>
            </a:r>
          </a:p>
          <a:p>
            <a:pPr lvl="1"/>
            <a:r>
              <a:rPr lang="en-US" dirty="0" smtClean="0"/>
              <a:t>Helps identify application performance issues</a:t>
            </a:r>
          </a:p>
          <a:p>
            <a:r>
              <a:rPr lang="en-US" dirty="0" smtClean="0"/>
              <a:t>*Table locks only</a:t>
            </a:r>
          </a:p>
        </p:txBody>
      </p:sp>
      <p:sp>
        <p:nvSpPr>
          <p:cNvPr id="5" name="Rectangle 4"/>
          <p:cNvSpPr/>
          <p:nvPr/>
        </p:nvSpPr>
        <p:spPr>
          <a:xfrm>
            <a:off x="813816" y="1088136"/>
            <a:ext cx="5758875" cy="36240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12/07/10        Activity: Lock Table</a:t>
            </a:r>
          </a:p>
          <a:p>
            <a:pPr algn="l"/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   Total    Per Min    Per Sec     Per </a:t>
            </a:r>
            <a:r>
              <a:rPr lang="en-US" sz="17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Tx</a:t>
            </a: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Waits:</a:t>
            </a:r>
            <a:b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Share		   59     	      2          0.04         0.01</a:t>
            </a:r>
            <a:b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*Intent Share	     0       	      0          0.00         0.00</a:t>
            </a:r>
            <a:b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Exclusive	 218       	      9          0.15         0.04</a:t>
            </a:r>
            <a:b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*Intent Exclusive	     0      	      0          0.00         0.00</a:t>
            </a:r>
            <a:b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*Share Intent Excl    0      	      0          0.00         0.00</a:t>
            </a:r>
            <a:b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Upgrade	     0    	      0          0.00         0.00</a:t>
            </a:r>
            <a:b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Record Get Lock     0	      0          0.00         0.00</a:t>
            </a:r>
            <a:b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Table Lock	     0              0          0.00         0.00</a:t>
            </a:r>
            <a:b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7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Record Lock 	 277             11          0.19         0.05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Clients: Record 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2016031"/>
            <a:ext cx="7772400" cy="3850253"/>
          </a:xfrm>
        </p:spPr>
        <p:txBody>
          <a:bodyPr numCol="1"/>
          <a:lstStyle/>
          <a:p>
            <a:r>
              <a:rPr lang="en-US" dirty="0" smtClean="0"/>
              <a:t>RGET – Record “get lock”</a:t>
            </a:r>
          </a:p>
          <a:p>
            <a:pPr lvl="1"/>
            <a:r>
              <a:rPr lang="en-US" i="1" dirty="0"/>
              <a:t>"Record </a:t>
            </a:r>
            <a:r>
              <a:rPr lang="en-US" i="1" dirty="0" smtClean="0"/>
              <a:t>Get Lock"</a:t>
            </a:r>
            <a:endParaRPr lang="en-US" i="1" dirty="0"/>
          </a:p>
          <a:p>
            <a:pPr lvl="1"/>
            <a:r>
              <a:rPr lang="en-US" dirty="0"/>
              <a:t>Wait </a:t>
            </a:r>
            <a:r>
              <a:rPr lang="en-US" dirty="0" smtClean="0"/>
              <a:t>info: </a:t>
            </a:r>
            <a:r>
              <a:rPr lang="en-US" dirty="0"/>
              <a:t>Record’s </a:t>
            </a:r>
            <a:r>
              <a:rPr lang="en-US" dirty="0" err="1" smtClean="0"/>
              <a:t>rowid</a:t>
            </a:r>
            <a:endParaRPr lang="en-US" dirty="0" smtClean="0"/>
          </a:p>
          <a:p>
            <a:pPr lvl="1"/>
            <a:r>
              <a:rPr lang="en-US" dirty="0" smtClean="0"/>
              <a:t>No-lock wait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10326" y="1088635"/>
            <a:ext cx="5531004" cy="877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Name         Type            Wait 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 RGET       1282        2104</a:t>
            </a:r>
          </a:p>
        </p:txBody>
      </p:sp>
      <p:sp>
        <p:nvSpPr>
          <p:cNvPr id="9" name="Rectangle 8"/>
          <p:cNvSpPr/>
          <p:nvPr/>
        </p:nvSpPr>
        <p:spPr>
          <a:xfrm>
            <a:off x="2362200" y="3074015"/>
            <a:ext cx="679363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no-lock record lock wait?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929640" y="3749040"/>
            <a:ext cx="1508760" cy="518160"/>
          </a:xfrm>
          <a:prstGeom prst="roundRect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User 6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5105400" y="3779520"/>
            <a:ext cx="1508760" cy="518160"/>
          </a:xfrm>
          <a:prstGeom prst="roundRect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User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4312920"/>
            <a:ext cx="3916680" cy="5183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l">
              <a:buSzPct val="75000"/>
              <a:buFontTx/>
              <a:buAutoNum type="arabicPeriod"/>
            </a:pPr>
            <a:r>
              <a:rPr lang="en-US" sz="2000" i="0" dirty="0" smtClean="0">
                <a:solidFill>
                  <a:srgbClr val="000000"/>
                </a:solidFill>
              </a:rPr>
              <a:t>Modify/delete record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( buffer state change)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5168" y="4343400"/>
            <a:ext cx="4029274" cy="4469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l">
              <a:buSzPct val="75000"/>
              <a:buFont typeface="+mj-lt"/>
              <a:buAutoNum type="arabicPeriod" startAt="2"/>
            </a:pPr>
            <a:r>
              <a:rPr lang="en-US" sz="2000" i="0" dirty="0" smtClean="0">
                <a:solidFill>
                  <a:srgbClr val="000000"/>
                </a:solidFill>
              </a:rPr>
              <a:t>No-lock read a record Frag1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5455920"/>
            <a:ext cx="7635241" cy="914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3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  Must wait for user6 </a:t>
            </a:r>
            <a:r>
              <a:rPr lang="en-US" sz="2000" i="0" dirty="0" err="1" smtClean="0">
                <a:solidFill>
                  <a:srgbClr val="000000"/>
                </a:solidFill>
              </a:rPr>
              <a:t>shm</a:t>
            </a:r>
            <a:r>
              <a:rPr lang="en-US" sz="2000" i="0" dirty="0" smtClean="0">
                <a:solidFill>
                  <a:srgbClr val="000000"/>
                </a:solidFill>
              </a:rPr>
              <a:t> buffer update to get consistent record.</a:t>
            </a:r>
          </a:p>
          <a:p>
            <a:pPr algn="l">
              <a:buClr>
                <a:schemeClr val="accent3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  New optimistic locking – only needed for fragmented records.</a:t>
            </a:r>
          </a:p>
        </p:txBody>
      </p:sp>
      <p:sp>
        <p:nvSpPr>
          <p:cNvPr id="13" name="Bent Arrow 12"/>
          <p:cNvSpPr/>
          <p:nvPr/>
        </p:nvSpPr>
        <p:spPr bwMode="auto">
          <a:xfrm>
            <a:off x="4099560" y="4419600"/>
            <a:ext cx="457200" cy="103632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62744" y="4683688"/>
            <a:ext cx="3916680" cy="5183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l">
              <a:buSzPct val="75000"/>
              <a:buFont typeface="+mj-lt"/>
              <a:buAutoNum type="arabicPeriod" startAt="3"/>
            </a:pPr>
            <a:r>
              <a:rPr lang="en-US" sz="2000" i="0" dirty="0" smtClean="0">
                <a:solidFill>
                  <a:srgbClr val="000000"/>
                </a:solidFill>
              </a:rPr>
              <a:t>Read record fragment  #2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animBg="1"/>
      <p:bldP spid="8" grpId="0" animBg="1"/>
      <p:bldP spid="10" grpId="0"/>
      <p:bldP spid="11" grpId="0"/>
      <p:bldP spid="13" grpId="0" animBg="1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Clients: Buffer 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2339403"/>
            <a:ext cx="7772400" cy="3850253"/>
          </a:xfrm>
        </p:spPr>
        <p:txBody>
          <a:bodyPr numCol="1"/>
          <a:lstStyle/>
          <a:p>
            <a:r>
              <a:rPr lang="en-US" sz="2200" dirty="0" smtClean="0"/>
              <a:t>BKSH &amp; BKEX – Database buffer locks</a:t>
            </a:r>
          </a:p>
          <a:p>
            <a:pPr lvl="1"/>
            <a:r>
              <a:rPr lang="en-US" dirty="0"/>
              <a:t>Wait </a:t>
            </a:r>
            <a:r>
              <a:rPr lang="en-US" dirty="0" smtClean="0"/>
              <a:t>info:  Block identifier (</a:t>
            </a:r>
            <a:r>
              <a:rPr lang="en-US" dirty="0" err="1" smtClean="0"/>
              <a:t>dbkey</a:t>
            </a:r>
            <a:r>
              <a:rPr lang="en-US" dirty="0" smtClean="0"/>
              <a:t>) of block</a:t>
            </a:r>
          </a:p>
          <a:p>
            <a:pPr lvl="1"/>
            <a:r>
              <a:rPr lang="en-US" dirty="0"/>
              <a:t>Area information would be </a:t>
            </a:r>
            <a:r>
              <a:rPr lang="en-US" dirty="0" smtClean="0"/>
              <a:t>useful</a:t>
            </a:r>
          </a:p>
          <a:p>
            <a:pPr lvl="1"/>
            <a:r>
              <a:rPr lang="en-US" i="1" dirty="0" smtClean="0"/>
              <a:t>“DB </a:t>
            </a:r>
            <a:r>
              <a:rPr lang="en-US" i="1" dirty="0" err="1"/>
              <a:t>Buf</a:t>
            </a:r>
            <a:r>
              <a:rPr lang="en-US" i="1" dirty="0"/>
              <a:t> </a:t>
            </a:r>
            <a:r>
              <a:rPr lang="en-US" i="1" dirty="0" smtClean="0"/>
              <a:t>S Lock”  </a:t>
            </a:r>
            <a:r>
              <a:rPr lang="en-US" dirty="0" smtClean="0"/>
              <a:t>- OR – </a:t>
            </a:r>
            <a:r>
              <a:rPr lang="en-US" i="1" dirty="0" smtClean="0"/>
              <a:t>“DB </a:t>
            </a:r>
            <a:r>
              <a:rPr lang="en-US" i="1" dirty="0" err="1"/>
              <a:t>Buf</a:t>
            </a:r>
            <a:r>
              <a:rPr lang="en-US" i="1" dirty="0"/>
              <a:t> X </a:t>
            </a:r>
            <a:r>
              <a:rPr lang="en-US" i="1" dirty="0" smtClean="0"/>
              <a:t>Lock”</a:t>
            </a:r>
          </a:p>
          <a:p>
            <a:pPr lvl="1"/>
            <a:r>
              <a:rPr lang="en-US" dirty="0" smtClean="0"/>
              <a:t>12 (BKS2), 13 (BKX2)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i="1" dirty="0" smtClean="0">
                <a:sym typeface="Wingdings" pitchFamily="2" charset="2"/>
              </a:rPr>
              <a:t>“DB </a:t>
            </a:r>
            <a:r>
              <a:rPr lang="en-US" i="1" dirty="0" err="1">
                <a:sym typeface="Wingdings" pitchFamily="2" charset="2"/>
              </a:rPr>
              <a:t>Buf</a:t>
            </a:r>
            <a:r>
              <a:rPr lang="en-US" i="1" dirty="0">
                <a:sym typeface="Wingdings" pitchFamily="2" charset="2"/>
              </a:rPr>
              <a:t> </a:t>
            </a:r>
            <a:r>
              <a:rPr lang="en-US" i="1" dirty="0" smtClean="0">
                <a:sym typeface="Wingdings" pitchFamily="2" charset="2"/>
              </a:rPr>
              <a:t>S/X </a:t>
            </a:r>
            <a:r>
              <a:rPr lang="en-US" i="1" dirty="0">
                <a:sym typeface="Wingdings" pitchFamily="2" charset="2"/>
              </a:rPr>
              <a:t>Lock </a:t>
            </a:r>
            <a:r>
              <a:rPr lang="en-US" i="1" dirty="0" smtClean="0">
                <a:sym typeface="Wingdings" pitchFamily="2" charset="2"/>
              </a:rPr>
              <a:t>LRU2”</a:t>
            </a:r>
            <a:endParaRPr lang="en-US" i="1" dirty="0" smtClean="0"/>
          </a:p>
          <a:p>
            <a:pPr lvl="2"/>
            <a:r>
              <a:rPr lang="en-US" dirty="0" smtClean="0"/>
              <a:t>Alternate </a:t>
            </a:r>
            <a:r>
              <a:rPr lang="en-US" dirty="0"/>
              <a:t>b</a:t>
            </a:r>
            <a:r>
              <a:rPr lang="en-US" dirty="0" smtClean="0"/>
              <a:t>uffer </a:t>
            </a:r>
            <a:r>
              <a:rPr lang="en-US" dirty="0"/>
              <a:t>p</a:t>
            </a:r>
            <a:r>
              <a:rPr lang="en-US" dirty="0" smtClean="0"/>
              <a:t>ool lock</a:t>
            </a:r>
          </a:p>
          <a:p>
            <a:r>
              <a:rPr lang="en-US" sz="2200" dirty="0" smtClean="0"/>
              <a:t>Catch all (sequence(192), object block, etc) </a:t>
            </a:r>
          </a:p>
          <a:p>
            <a:r>
              <a:rPr lang="en-US" sz="2200" dirty="0" smtClean="0"/>
              <a:t>Record updates:</a:t>
            </a:r>
          </a:p>
          <a:p>
            <a:pPr lvl="1"/>
            <a:r>
              <a:rPr lang="en-US" dirty="0" smtClean="0"/>
              <a:t>Record lock first, then buffer lock</a:t>
            </a:r>
          </a:p>
          <a:p>
            <a:r>
              <a:rPr lang="en-US" sz="2200" dirty="0" smtClean="0"/>
              <a:t>“Rarely” lock multiple buffers – deadlock avoidance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810326" y="1088136"/>
            <a:ext cx="5531004" cy="11387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 Name        Type            Wait 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 richb      SELF/ABL     BKSH       1280        2104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8       richb      SELF/ABL     BKEX         192        2234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0" y="2620147"/>
            <a:ext cx="321564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What’s a </a:t>
            </a:r>
            <a:r>
              <a:rPr lang="en-US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dbkey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en-U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 Locator (indicator, block #, row #)</a:t>
            </a:r>
            <a:endParaRPr lang="en-US" dirty="0"/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276735" y="2764020"/>
            <a:ext cx="7854651" cy="4616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sz="2400" b="0" dirty="0">
                <a:solidFill>
                  <a:srgbClr val="000000"/>
                </a:solidFill>
                <a:latin typeface="Times New Roman" pitchFamily="18" charset="0"/>
              </a:rPr>
              <a:t>Looking for ROWID  42562, Table 1, Area </a:t>
            </a:r>
            <a:r>
              <a:rPr lang="en-US" sz="2400" b="0" dirty="0" smtClean="0">
                <a:solidFill>
                  <a:srgbClr val="000000"/>
                </a:solidFill>
                <a:latin typeface="Times New Roman" pitchFamily="18" charset="0"/>
              </a:rPr>
              <a:t>7 w/64 RPB setting</a:t>
            </a:r>
            <a:endParaRPr lang="en-US" sz="2400" b="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758284" y="5545855"/>
            <a:ext cx="6537615" cy="749510"/>
            <a:chOff x="758284" y="5545855"/>
            <a:chExt cx="6537615" cy="749510"/>
          </a:xfrm>
        </p:grpSpPr>
        <p:grpSp>
          <p:nvGrpSpPr>
            <p:cNvPr id="40" name="Group 39"/>
            <p:cNvGrpSpPr/>
            <p:nvPr/>
          </p:nvGrpSpPr>
          <p:grpSpPr>
            <a:xfrm>
              <a:off x="760152" y="5553306"/>
              <a:ext cx="6535747" cy="742059"/>
              <a:chOff x="760152" y="5553306"/>
              <a:chExt cx="6535747" cy="742059"/>
            </a:xfrm>
          </p:grpSpPr>
          <p:sp>
            <p:nvSpPr>
              <p:cNvPr id="4" name="Rectangle 7"/>
              <p:cNvSpPr>
                <a:spLocks noChangeArrowheads="1"/>
              </p:cNvSpPr>
              <p:nvPr/>
            </p:nvSpPr>
            <p:spPr bwMode="auto">
              <a:xfrm>
                <a:off x="760152" y="5553306"/>
                <a:ext cx="6341480" cy="369974"/>
              </a:xfrm>
              <a:prstGeom prst="rect">
                <a:avLst/>
              </a:prstGeom>
              <a:solidFill>
                <a:srgbClr val="00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altLang="en-US" sz="1800" dirty="0">
                    <a:solidFill>
                      <a:srgbClr val="000000"/>
                    </a:solidFill>
                  </a:rPr>
                  <a:t>0 0 0 0 0 0 0 0 0 0 0 0 0 0 0 0 1 0 1 0 0 1 1 0 0 1  0 0 0 0 1 0</a:t>
                </a:r>
              </a:p>
            </p:txBody>
          </p:sp>
          <p:sp>
            <p:nvSpPr>
              <p:cNvPr id="5" name="Rectangle 9"/>
              <p:cNvSpPr>
                <a:spLocks noChangeArrowheads="1"/>
              </p:cNvSpPr>
              <p:nvPr/>
            </p:nvSpPr>
            <p:spPr bwMode="auto">
              <a:xfrm>
                <a:off x="941406" y="5895255"/>
                <a:ext cx="2994982" cy="4001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altLang="en-US" sz="2000" dirty="0">
                    <a:solidFill>
                      <a:srgbClr val="000000"/>
                    </a:solidFill>
                  </a:rPr>
                  <a:t>Block </a:t>
                </a:r>
                <a:r>
                  <a:rPr lang="en-US" altLang="en-US" sz="2000" dirty="0" smtClean="0">
                    <a:solidFill>
                      <a:srgbClr val="000000"/>
                    </a:solidFill>
                  </a:rPr>
                  <a:t>number: 1 </a:t>
                </a:r>
                <a:r>
                  <a:rPr lang="en-US" altLang="en-US" sz="2000" dirty="0">
                    <a:solidFill>
                      <a:srgbClr val="000000"/>
                    </a:solidFill>
                  </a:rPr>
                  <a:t>to </a:t>
                </a:r>
                <a:r>
                  <a:rPr lang="en-US" altLang="en-US" sz="2000" dirty="0" smtClean="0">
                    <a:solidFill>
                      <a:srgbClr val="000000"/>
                    </a:solidFill>
                  </a:rPr>
                  <a:t>2^25</a:t>
                </a:r>
                <a:endParaRPr lang="en-US" altLang="en-US" sz="2000" b="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10"/>
              <p:cNvSpPr>
                <a:spLocks noChangeArrowheads="1"/>
              </p:cNvSpPr>
              <p:nvPr/>
            </p:nvSpPr>
            <p:spPr bwMode="auto">
              <a:xfrm>
                <a:off x="5460749" y="5885201"/>
                <a:ext cx="1835150" cy="40005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en-US" sz="2000" dirty="0">
                    <a:solidFill>
                      <a:srgbClr val="000000"/>
                    </a:solidFill>
                  </a:rPr>
                  <a:t>Row </a:t>
                </a:r>
                <a:r>
                  <a:rPr lang="en-US" altLang="en-US" sz="2000" dirty="0" smtClean="0">
                    <a:solidFill>
                      <a:srgbClr val="000000"/>
                    </a:solidFill>
                  </a:rPr>
                  <a:t>#: 0 </a:t>
                </a:r>
                <a:r>
                  <a:rPr lang="en-US" altLang="en-US" sz="2000" dirty="0">
                    <a:solidFill>
                      <a:srgbClr val="000000"/>
                    </a:solidFill>
                  </a:rPr>
                  <a:t>to 63</a:t>
                </a:r>
                <a:endParaRPr lang="en-US" altLang="en-US" sz="2000" b="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7" name="Rectangle 26"/>
            <p:cNvSpPr/>
            <p:nvPr/>
          </p:nvSpPr>
          <p:spPr bwMode="auto">
            <a:xfrm>
              <a:off x="758284" y="5545855"/>
              <a:ext cx="211872" cy="379141"/>
            </a:xfrm>
            <a:prstGeom prst="rect">
              <a:avLst/>
            </a:prstGeom>
            <a:solidFill>
              <a:srgbClr val="C00000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0</a:t>
              </a:r>
            </a:p>
          </p:txBody>
        </p:sp>
      </p:grpSp>
      <p:grpSp>
        <p:nvGrpSpPr>
          <p:cNvPr id="3" name="Group 28"/>
          <p:cNvGrpSpPr/>
          <p:nvPr/>
        </p:nvGrpSpPr>
        <p:grpSpPr>
          <a:xfrm>
            <a:off x="732268" y="1141011"/>
            <a:ext cx="7757346" cy="1257300"/>
            <a:chOff x="732268" y="1627204"/>
            <a:chExt cx="7757346" cy="1257300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737850" y="1627204"/>
              <a:ext cx="7751764" cy="1257300"/>
              <a:chOff x="816" y="3185"/>
              <a:chExt cx="4883" cy="792"/>
            </a:xfrm>
          </p:grpSpPr>
          <p:grpSp>
            <p:nvGrpSpPr>
              <p:cNvPr id="10" name="Group 5"/>
              <p:cNvGrpSpPr>
                <a:grpSpLocks/>
              </p:cNvGrpSpPr>
              <p:nvPr/>
            </p:nvGrpSpPr>
            <p:grpSpPr bwMode="auto">
              <a:xfrm>
                <a:off x="816" y="3489"/>
                <a:ext cx="4883" cy="488"/>
                <a:chOff x="816" y="3345"/>
                <a:chExt cx="4883" cy="488"/>
              </a:xfrm>
            </p:grpSpPr>
            <p:sp>
              <p:nvSpPr>
                <p:cNvPr id="19" name="Rectangle 6"/>
                <p:cNvSpPr>
                  <a:spLocks noChangeArrowheads="1"/>
                </p:cNvSpPr>
                <p:nvPr/>
              </p:nvSpPr>
              <p:spPr bwMode="auto">
                <a:xfrm>
                  <a:off x="816" y="3600"/>
                  <a:ext cx="2985" cy="233"/>
                </a:xfrm>
                <a:prstGeom prst="rect">
                  <a:avLst/>
                </a:prstGeom>
                <a:solidFill>
                  <a:srgbClr val="00FFFF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altLang="en-US" sz="1800" dirty="0">
                      <a:solidFill>
                        <a:srgbClr val="000000"/>
                      </a:solidFill>
                    </a:rPr>
                    <a:t>0 0 0 0 0 0 0 0 0 0 0 0 0 0 0 0 0 0 0 0 0 0 0 </a:t>
                  </a:r>
                  <a:r>
                    <a:rPr lang="en-US" altLang="en-US" sz="1800" dirty="0" smtClean="0">
                      <a:solidFill>
                        <a:srgbClr val="000000"/>
                      </a:solidFill>
                    </a:rPr>
                    <a:t>0</a:t>
                  </a:r>
                  <a:endParaRPr lang="en-US" altLang="en-US" sz="18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" name="Rectangle 7"/>
                <p:cNvSpPr>
                  <a:spLocks noChangeArrowheads="1"/>
                </p:cNvSpPr>
                <p:nvPr/>
              </p:nvSpPr>
              <p:spPr bwMode="auto">
                <a:xfrm>
                  <a:off x="3792" y="3600"/>
                  <a:ext cx="1046" cy="233"/>
                </a:xfrm>
                <a:prstGeom prst="rect">
                  <a:avLst/>
                </a:prstGeom>
                <a:solidFill>
                  <a:srgbClr val="00CCFF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altLang="en-US" sz="1800">
                      <a:solidFill>
                        <a:srgbClr val="000000"/>
                      </a:solidFill>
                    </a:rPr>
                    <a:t>0 0 0 0 0 0 0 0</a:t>
                  </a:r>
                </a:p>
              </p:txBody>
            </p:sp>
            <p:sp>
              <p:nvSpPr>
                <p:cNvPr id="21" name="Rectangle 8"/>
                <p:cNvSpPr>
                  <a:spLocks noChangeArrowheads="1"/>
                </p:cNvSpPr>
                <p:nvPr/>
              </p:nvSpPr>
              <p:spPr bwMode="auto">
                <a:xfrm>
                  <a:off x="931" y="3345"/>
                  <a:ext cx="2363" cy="25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altLang="en-US" sz="2000" dirty="0">
                      <a:solidFill>
                        <a:srgbClr val="000000"/>
                      </a:solidFill>
                    </a:rPr>
                    <a:t>Block </a:t>
                  </a:r>
                  <a:r>
                    <a:rPr lang="en-US" altLang="en-US" sz="2000" dirty="0" smtClean="0">
                      <a:solidFill>
                        <a:srgbClr val="000000"/>
                      </a:solidFill>
                    </a:rPr>
                    <a:t>number: 1 </a:t>
                  </a:r>
                  <a:r>
                    <a:rPr lang="en-US" altLang="en-US" sz="2000" dirty="0">
                      <a:solidFill>
                        <a:srgbClr val="000000"/>
                      </a:solidFill>
                    </a:rPr>
                    <a:t>to </a:t>
                  </a:r>
                  <a:r>
                    <a:rPr lang="en-US" altLang="en-US" sz="2000" dirty="0" smtClean="0">
                      <a:solidFill>
                        <a:srgbClr val="000000"/>
                      </a:solidFill>
                    </a:rPr>
                    <a:t>whatever</a:t>
                  </a:r>
                  <a:endParaRPr lang="en-US" altLang="en-US" sz="2000" b="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" name="Rectangle 9"/>
                <p:cNvSpPr>
                  <a:spLocks noChangeArrowheads="1"/>
                </p:cNvSpPr>
                <p:nvPr/>
              </p:nvSpPr>
              <p:spPr bwMode="auto">
                <a:xfrm>
                  <a:off x="3674" y="3352"/>
                  <a:ext cx="2025" cy="44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altLang="en-US" sz="2000" dirty="0" smtClean="0">
                      <a:solidFill>
                        <a:srgbClr val="000000"/>
                      </a:solidFill>
                    </a:rPr>
                    <a:t>Row #: 0 </a:t>
                  </a:r>
                  <a:r>
                    <a:rPr lang="en-US" altLang="en-US" sz="2000" dirty="0">
                      <a:solidFill>
                        <a:srgbClr val="000000"/>
                      </a:solidFill>
                    </a:rPr>
                    <a:t>to </a:t>
                  </a:r>
                  <a:r>
                    <a:rPr lang="en-US" altLang="en-US" sz="2000" dirty="0" smtClean="0">
                      <a:solidFill>
                        <a:srgbClr val="000000"/>
                      </a:solidFill>
                    </a:rPr>
                    <a:t>255  (based</a:t>
                  </a:r>
                  <a:br>
                    <a:rPr lang="en-US" altLang="en-US" sz="2000" dirty="0" smtClean="0">
                      <a:solidFill>
                        <a:srgbClr val="000000"/>
                      </a:solidFill>
                    </a:rPr>
                  </a:br>
                  <a:r>
                    <a:rPr lang="en-US" altLang="en-US" sz="2000" dirty="0" smtClean="0">
                      <a:solidFill>
                        <a:srgbClr val="000000"/>
                      </a:solidFill>
                    </a:rPr>
                    <a:t>                             on RPB)</a:t>
                  </a:r>
                  <a:endParaRPr lang="en-US" altLang="en-US" sz="2000" b="0" dirty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" name="Text Box 10"/>
              <p:cNvSpPr txBox="1">
                <a:spLocks noChangeArrowheads="1"/>
              </p:cNvSpPr>
              <p:nvPr/>
            </p:nvSpPr>
            <p:spPr bwMode="auto">
              <a:xfrm>
                <a:off x="1323" y="3185"/>
                <a:ext cx="3497" cy="291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r>
                  <a:rPr lang="en-US" sz="2400" dirty="0" err="1" smtClean="0">
                    <a:solidFill>
                      <a:srgbClr val="000000"/>
                    </a:solidFill>
                    <a:latin typeface="Times New Roman" pitchFamily="18" charset="0"/>
                  </a:rPr>
                  <a:t>Rowid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Consists of 3 parts  (32 bit example)</a:t>
                </a:r>
                <a:endParaRPr lang="en-US" sz="2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8" name="Rectangle 27"/>
            <p:cNvSpPr/>
            <p:nvPr/>
          </p:nvSpPr>
          <p:spPr bwMode="auto">
            <a:xfrm>
              <a:off x="732268" y="2505346"/>
              <a:ext cx="211872" cy="379141"/>
            </a:xfrm>
            <a:prstGeom prst="rect">
              <a:avLst/>
            </a:prstGeom>
            <a:solidFill>
              <a:srgbClr val="C00000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0</a:t>
              </a:r>
            </a:p>
          </p:txBody>
        </p:sp>
      </p:grpSp>
      <p:grpSp>
        <p:nvGrpSpPr>
          <p:cNvPr id="11" name="Group 51"/>
          <p:cNvGrpSpPr/>
          <p:nvPr/>
        </p:nvGrpSpPr>
        <p:grpSpPr>
          <a:xfrm>
            <a:off x="1010826" y="4909201"/>
            <a:ext cx="6512546" cy="611492"/>
            <a:chOff x="1010826" y="4604401"/>
            <a:chExt cx="6512546" cy="611492"/>
          </a:xfrm>
        </p:grpSpPr>
        <p:sp>
          <p:nvSpPr>
            <p:cNvPr id="43" name="AutoShape 18"/>
            <p:cNvSpPr>
              <a:spLocks/>
            </p:cNvSpPr>
            <p:nvPr/>
          </p:nvSpPr>
          <p:spPr bwMode="auto">
            <a:xfrm rot="16203247" flipH="1">
              <a:off x="3928776" y="2041220"/>
              <a:ext cx="256723" cy="6092623"/>
            </a:xfrm>
            <a:prstGeom prst="leftBrace">
              <a:avLst>
                <a:gd name="adj1" fmla="val 171429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2830313" y="4604401"/>
              <a:ext cx="2466509" cy="461665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dirty="0" err="1" smtClean="0">
                  <a:solidFill>
                    <a:srgbClr val="000000"/>
                  </a:solidFill>
                  <a:latin typeface="Times New Roman" pitchFamily="18" charset="0"/>
                </a:rPr>
                <a:t>Rowid</a:t>
              </a:r>
              <a:r>
                <a:rPr lang="en-US" sz="2400" b="0" dirty="0" smtClean="0">
                  <a:solidFill>
                    <a:srgbClr val="000000"/>
                  </a:solidFill>
                  <a:latin typeface="Times New Roman" pitchFamily="18" charset="0"/>
                </a:rPr>
                <a:t>: 42562</a:t>
              </a:r>
              <a:endParaRPr lang="en-US" sz="2400" b="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1551" y="4646337"/>
              <a:ext cx="2051821" cy="345688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l"/>
              <a:r>
                <a:rPr lang="en-US" sz="1600" i="0" dirty="0" smtClean="0">
                  <a:solidFill>
                    <a:srgbClr val="000000"/>
                  </a:solidFill>
                </a:rPr>
                <a:t>(Row # included)</a:t>
              </a:r>
            </a:p>
          </p:txBody>
        </p:sp>
      </p:grpSp>
      <p:grpSp>
        <p:nvGrpSpPr>
          <p:cNvPr id="12" name="Group 54"/>
          <p:cNvGrpSpPr/>
          <p:nvPr/>
        </p:nvGrpSpPr>
        <p:grpSpPr>
          <a:xfrm>
            <a:off x="1007112" y="4325635"/>
            <a:ext cx="7252968" cy="1162997"/>
            <a:chOff x="1007112" y="4020835"/>
            <a:chExt cx="7252968" cy="1162997"/>
          </a:xfrm>
        </p:grpSpPr>
        <p:sp>
          <p:nvSpPr>
            <p:cNvPr id="54" name="Rectangle 53"/>
            <p:cNvSpPr/>
            <p:nvPr/>
          </p:nvSpPr>
          <p:spPr bwMode="auto">
            <a:xfrm>
              <a:off x="1021079" y="4722167"/>
              <a:ext cx="6188611" cy="461665"/>
            </a:xfrm>
            <a:prstGeom prst="rect">
              <a:avLst/>
            </a:prstGeom>
            <a:solidFill>
              <a:schemeClr val="bg1">
                <a:alpha val="59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13" name="Group 52"/>
            <p:cNvGrpSpPr/>
            <p:nvPr/>
          </p:nvGrpSpPr>
          <p:grpSpPr>
            <a:xfrm>
              <a:off x="1007112" y="4020835"/>
              <a:ext cx="7252968" cy="611492"/>
              <a:chOff x="1007112" y="4020835"/>
              <a:chExt cx="7144429" cy="611492"/>
            </a:xfrm>
          </p:grpSpPr>
          <p:sp>
            <p:nvSpPr>
              <p:cNvPr id="46" name="AutoShape 18"/>
              <p:cNvSpPr>
                <a:spLocks/>
              </p:cNvSpPr>
              <p:nvPr/>
            </p:nvSpPr>
            <p:spPr bwMode="auto">
              <a:xfrm rot="16203247" flipH="1">
                <a:off x="3925062" y="1457654"/>
                <a:ext cx="256723" cy="6092623"/>
              </a:xfrm>
              <a:prstGeom prst="leftBrace">
                <a:avLst>
                  <a:gd name="adj1" fmla="val 171429"/>
                  <a:gd name="adj2" fmla="val 50000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Text Box 19"/>
              <p:cNvSpPr txBox="1">
                <a:spLocks noChangeArrowheads="1"/>
              </p:cNvSpPr>
              <p:nvPr/>
            </p:nvSpPr>
            <p:spPr bwMode="auto">
              <a:xfrm>
                <a:off x="1667756" y="4020835"/>
                <a:ext cx="4700475" cy="461665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Block identifier (</a:t>
                </a:r>
                <a:r>
                  <a:rPr lang="en-US" dirty="0" err="1" smtClean="0">
                    <a:solidFill>
                      <a:srgbClr val="000000"/>
                    </a:solidFill>
                    <a:latin typeface="Times New Roman" pitchFamily="18" charset="0"/>
                  </a:rPr>
                  <a:t>dbkey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r>
                  <a:rPr lang="en-US" sz="2400" b="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: 42560</a:t>
                </a:r>
                <a:endParaRPr lang="en-US" sz="2400" b="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6099720" y="4059048"/>
                <a:ext cx="2051821" cy="345688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l"/>
                <a:r>
                  <a:rPr lang="en-US" sz="1600" i="0" dirty="0" smtClean="0">
                    <a:solidFill>
                      <a:srgbClr val="000000"/>
                    </a:solidFill>
                  </a:rPr>
                  <a:t>(Row # as zeros)</a:t>
                </a:r>
              </a:p>
            </p:txBody>
          </p:sp>
        </p:grpSp>
      </p:grp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5822436" y="5555679"/>
            <a:ext cx="1276350" cy="369895"/>
          </a:xfrm>
          <a:prstGeom prst="rect">
            <a:avLst/>
          </a:prstGeom>
          <a:solidFill>
            <a:srgbClr val="00CC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altLang="en-US" sz="1800" dirty="0" smtClean="0">
                <a:solidFill>
                  <a:srgbClr val="000000"/>
                </a:solidFill>
              </a:rPr>
              <a:t>0 </a:t>
            </a:r>
            <a:r>
              <a:rPr lang="en-US" altLang="en-US" sz="1800" dirty="0">
                <a:solidFill>
                  <a:srgbClr val="000000"/>
                </a:solidFill>
              </a:rPr>
              <a:t>0 </a:t>
            </a:r>
            <a:r>
              <a:rPr lang="en-US" altLang="en-US" sz="1800" dirty="0" smtClean="0">
                <a:solidFill>
                  <a:srgbClr val="000000"/>
                </a:solidFill>
              </a:rPr>
              <a:t>0 </a:t>
            </a:r>
            <a:r>
              <a:rPr lang="en-US" altLang="en-US" sz="1800" dirty="0">
                <a:solidFill>
                  <a:srgbClr val="000000"/>
                </a:solidFill>
              </a:rPr>
              <a:t>0 1 0</a:t>
            </a:r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5822436" y="5555679"/>
            <a:ext cx="1275990" cy="369974"/>
          </a:xfrm>
          <a:prstGeom prst="rect">
            <a:avLst/>
          </a:prstGeom>
          <a:solidFill>
            <a:srgbClr val="00CC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altLang="en-US" sz="1800" dirty="0" smtClean="0">
                <a:solidFill>
                  <a:srgbClr val="000000"/>
                </a:solidFill>
              </a:rPr>
              <a:t>0 </a:t>
            </a:r>
            <a:r>
              <a:rPr lang="en-US" altLang="en-US" sz="1800" dirty="0">
                <a:solidFill>
                  <a:srgbClr val="000000"/>
                </a:solidFill>
              </a:rPr>
              <a:t>0 </a:t>
            </a:r>
            <a:r>
              <a:rPr lang="en-US" altLang="en-US" sz="1800" dirty="0" smtClean="0">
                <a:solidFill>
                  <a:srgbClr val="000000"/>
                </a:solidFill>
              </a:rPr>
              <a:t>0 </a:t>
            </a:r>
            <a:r>
              <a:rPr lang="en-US" altLang="en-US" sz="1800" dirty="0">
                <a:solidFill>
                  <a:srgbClr val="000000"/>
                </a:solidFill>
              </a:rPr>
              <a:t>0 </a:t>
            </a:r>
            <a:r>
              <a:rPr lang="en-US" altLang="en-US" sz="1800" dirty="0" smtClean="0">
                <a:solidFill>
                  <a:srgbClr val="000000"/>
                </a:solidFill>
              </a:rPr>
              <a:t>0 </a:t>
            </a:r>
            <a:r>
              <a:rPr lang="en-US" altLang="en-US" sz="1800" dirty="0">
                <a:solidFill>
                  <a:srgbClr val="000000"/>
                </a:solidFill>
              </a:rPr>
              <a:t>0</a:t>
            </a:r>
          </a:p>
        </p:txBody>
      </p:sp>
      <p:grpSp>
        <p:nvGrpSpPr>
          <p:cNvPr id="14" name="Group 59"/>
          <p:cNvGrpSpPr/>
          <p:nvPr/>
        </p:nvGrpSpPr>
        <p:grpSpPr>
          <a:xfrm>
            <a:off x="929640" y="3631311"/>
            <a:ext cx="6812280" cy="2291991"/>
            <a:chOff x="929640" y="3326511"/>
            <a:chExt cx="6812280" cy="2291991"/>
          </a:xfrm>
        </p:grpSpPr>
        <p:grpSp>
          <p:nvGrpSpPr>
            <p:cNvPr id="15" name="Group 57"/>
            <p:cNvGrpSpPr/>
            <p:nvPr/>
          </p:nvGrpSpPr>
          <p:grpSpPr>
            <a:xfrm>
              <a:off x="929640" y="3326511"/>
              <a:ext cx="6812280" cy="2291991"/>
              <a:chOff x="929640" y="3326511"/>
              <a:chExt cx="6812280" cy="2291991"/>
            </a:xfrm>
          </p:grpSpPr>
          <p:sp>
            <p:nvSpPr>
              <p:cNvPr id="57" name="Rectangle 56"/>
              <p:cNvSpPr/>
              <p:nvPr/>
            </p:nvSpPr>
            <p:spPr bwMode="auto">
              <a:xfrm>
                <a:off x="929640" y="4099560"/>
                <a:ext cx="6812280" cy="579120"/>
              </a:xfrm>
              <a:prstGeom prst="rect">
                <a:avLst/>
              </a:prstGeom>
              <a:solidFill>
                <a:schemeClr val="bg1">
                  <a:alpha val="66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16" name="Group 55"/>
              <p:cNvGrpSpPr/>
              <p:nvPr/>
            </p:nvGrpSpPr>
            <p:grpSpPr>
              <a:xfrm>
                <a:off x="1025912" y="3326511"/>
                <a:ext cx="6099324" cy="2291991"/>
                <a:chOff x="1025912" y="3326511"/>
                <a:chExt cx="6099324" cy="2291991"/>
              </a:xfrm>
            </p:grpSpPr>
            <p:sp>
              <p:nvSpPr>
                <p:cNvPr id="7" name="Rectangle 8"/>
                <p:cNvSpPr>
                  <a:spLocks noChangeArrowheads="1"/>
                </p:cNvSpPr>
                <p:nvPr/>
              </p:nvSpPr>
              <p:spPr bwMode="auto">
                <a:xfrm>
                  <a:off x="5833812" y="5248607"/>
                  <a:ext cx="1276350" cy="369895"/>
                </a:xfrm>
                <a:prstGeom prst="rect">
                  <a:avLst/>
                </a:prstGeom>
                <a:solidFill>
                  <a:srgbClr val="00CCFF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altLang="en-US" sz="1800" dirty="0" smtClean="0">
                      <a:solidFill>
                        <a:srgbClr val="000000"/>
                      </a:solidFill>
                    </a:rPr>
                    <a:t>0 </a:t>
                  </a:r>
                  <a:r>
                    <a:rPr lang="en-US" altLang="en-US" sz="1800" dirty="0">
                      <a:solidFill>
                        <a:srgbClr val="000000"/>
                      </a:solidFill>
                    </a:rPr>
                    <a:t>0 </a:t>
                  </a:r>
                  <a:r>
                    <a:rPr lang="en-US" altLang="en-US" sz="1800" dirty="0" smtClean="0">
                      <a:solidFill>
                        <a:srgbClr val="000000"/>
                      </a:solidFill>
                    </a:rPr>
                    <a:t>0 </a:t>
                  </a:r>
                  <a:r>
                    <a:rPr lang="en-US" altLang="en-US" sz="1800" dirty="0">
                      <a:solidFill>
                        <a:srgbClr val="000000"/>
                      </a:solidFill>
                    </a:rPr>
                    <a:t>0 1 0</a:t>
                  </a:r>
                </a:p>
              </p:txBody>
            </p:sp>
            <p:sp>
              <p:nvSpPr>
                <p:cNvPr id="38" name="AutoShape 18"/>
                <p:cNvSpPr>
                  <a:spLocks/>
                </p:cNvSpPr>
                <p:nvPr/>
              </p:nvSpPr>
              <p:spPr bwMode="auto">
                <a:xfrm rot="16203247" flipH="1">
                  <a:off x="3279500" y="1448376"/>
                  <a:ext cx="254288" cy="4739599"/>
                </a:xfrm>
                <a:prstGeom prst="leftBrace">
                  <a:avLst>
                    <a:gd name="adj1" fmla="val 171429"/>
                    <a:gd name="adj2" fmla="val 50000"/>
                  </a:avLst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979807" y="3326511"/>
                  <a:ext cx="2906373" cy="461665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en-US" sz="2400" b="0" dirty="0" smtClean="0">
                      <a:solidFill>
                        <a:srgbClr val="000000"/>
                      </a:solidFill>
                      <a:latin typeface="Times New Roman" pitchFamily="18" charset="0"/>
                    </a:rPr>
                    <a:t>Block # (in area): 665</a:t>
                  </a:r>
                  <a:endParaRPr lang="en-US" sz="2400" b="0" dirty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41" name="AutoShape 22"/>
                <p:cNvSpPr>
                  <a:spLocks/>
                </p:cNvSpPr>
                <p:nvPr/>
              </p:nvSpPr>
              <p:spPr bwMode="auto">
                <a:xfrm rot="16203247" flipH="1">
                  <a:off x="6365614" y="3204253"/>
                  <a:ext cx="228605" cy="1290638"/>
                </a:xfrm>
                <a:prstGeom prst="leftBrace">
                  <a:avLst>
                    <a:gd name="adj1" fmla="val 44156"/>
                    <a:gd name="adj2" fmla="val 50000"/>
                  </a:avLst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5811579" y="3367755"/>
                  <a:ext cx="1295400" cy="461973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en-US" sz="2400" b="0" dirty="0" smtClean="0">
                      <a:solidFill>
                        <a:srgbClr val="000000"/>
                      </a:solidFill>
                      <a:latin typeface="Times New Roman" pitchFamily="18" charset="0"/>
                    </a:rPr>
                    <a:t>Row #: 2</a:t>
                  </a:r>
                  <a:endParaRPr lang="en-US" sz="2400" b="0" dirty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cxnSp>
              <p:nvCxnSpPr>
                <p:cNvPr id="50" name="Straight Connector 49"/>
                <p:cNvCxnSpPr>
                  <a:stCxn id="38" idx="0"/>
                </p:cNvCxnSpPr>
                <p:nvPr/>
              </p:nvCxnSpPr>
              <p:spPr bwMode="auto">
                <a:xfrm flipH="1">
                  <a:off x="1025912" y="3943081"/>
                  <a:ext cx="10813" cy="1275690"/>
                </a:xfrm>
                <a:prstGeom prst="line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1" name="Straight Connector 50"/>
                <p:cNvCxnSpPr/>
                <p:nvPr/>
              </p:nvCxnSpPr>
              <p:spPr bwMode="auto">
                <a:xfrm flipH="1">
                  <a:off x="5810157" y="3917061"/>
                  <a:ext cx="10813" cy="1275690"/>
                </a:xfrm>
                <a:prstGeom prst="line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cxnSp>
          <p:nvCxnSpPr>
            <p:cNvPr id="59" name="Straight Connector 58"/>
            <p:cNvCxnSpPr/>
            <p:nvPr/>
          </p:nvCxnSpPr>
          <p:spPr bwMode="auto">
            <a:xfrm flipH="1">
              <a:off x="7105557" y="3947541"/>
              <a:ext cx="10813" cy="127569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2" grpId="0" animBg="1"/>
      <p:bldP spid="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Online Backup Wait </a:t>
            </a:r>
            <a:endParaRPr 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28625" y="977900"/>
            <a:ext cx="761809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noAutofit/>
          </a:bodyPr>
          <a:lstStyle/>
          <a:p>
            <a:pPr algn="l"/>
            <a:r>
              <a:rPr lang="en-US" sz="2400" b="0" i="1" dirty="0">
                <a:solidFill>
                  <a:srgbClr val="000000"/>
                </a:solidFill>
              </a:rPr>
              <a:t>Online “point in time” </a:t>
            </a:r>
            <a:r>
              <a:rPr lang="en-US" sz="2400" b="0" i="1" dirty="0" smtClean="0">
                <a:solidFill>
                  <a:srgbClr val="000000"/>
                </a:solidFill>
              </a:rPr>
              <a:t>backup - can result in BKEX waits</a:t>
            </a:r>
            <a:endParaRPr lang="en-US" sz="2400" b="0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Online Backup Wait </a:t>
            </a:r>
            <a:endParaRPr 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28625" y="977900"/>
            <a:ext cx="761809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noAutofit/>
          </a:bodyPr>
          <a:lstStyle/>
          <a:p>
            <a:pPr algn="l"/>
            <a:r>
              <a:rPr lang="en-US" sz="2400" b="0" i="1" dirty="0">
                <a:solidFill>
                  <a:srgbClr val="000000"/>
                </a:solidFill>
              </a:rPr>
              <a:t>Online “point in time” </a:t>
            </a:r>
            <a:r>
              <a:rPr lang="en-US" sz="2400" b="0" i="1" dirty="0" smtClean="0">
                <a:solidFill>
                  <a:srgbClr val="000000"/>
                </a:solidFill>
              </a:rPr>
              <a:t>backup - can result in BKEX waits</a:t>
            </a:r>
            <a:endParaRPr lang="en-US" sz="2400" b="0" i="1" dirty="0">
              <a:solidFill>
                <a:srgbClr val="000000"/>
              </a:solidFill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2603500" y="1992319"/>
            <a:ext cx="1393827" cy="557214"/>
            <a:chOff x="920" y="1255"/>
            <a:chExt cx="878" cy="351"/>
          </a:xfrm>
        </p:grpSpPr>
        <p:grpSp>
          <p:nvGrpSpPr>
            <p:cNvPr id="4" name="Group 7"/>
            <p:cNvGrpSpPr>
              <a:grpSpLocks/>
            </p:cNvGrpSpPr>
            <p:nvPr/>
          </p:nvGrpSpPr>
          <p:grpSpPr bwMode="auto">
            <a:xfrm rot="5400000">
              <a:off x="1403" y="1212"/>
              <a:ext cx="351" cy="438"/>
              <a:chOff x="516" y="2137"/>
              <a:chExt cx="351" cy="438"/>
            </a:xfrm>
          </p:grpSpPr>
          <p:grpSp>
            <p:nvGrpSpPr>
              <p:cNvPr id="5" name="Group 6"/>
              <p:cNvGrpSpPr>
                <a:grpSpLocks/>
              </p:cNvGrpSpPr>
              <p:nvPr/>
            </p:nvGrpSpPr>
            <p:grpSpPr bwMode="auto">
              <a:xfrm>
                <a:off x="516" y="2137"/>
                <a:ext cx="349" cy="224"/>
                <a:chOff x="516" y="2137"/>
                <a:chExt cx="349" cy="224"/>
              </a:xfrm>
            </p:grpSpPr>
            <p:sp>
              <p:nvSpPr>
                <p:cNvPr id="26" name="Rectangle 7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27" name="Rectangle 8"/>
                <p:cNvSpPr>
                  <a:spLocks noChangeArrowheads="1"/>
                </p:cNvSpPr>
                <p:nvPr/>
              </p:nvSpPr>
              <p:spPr bwMode="auto">
                <a:xfrm>
                  <a:off x="516" y="219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28" name="Rectangle 9"/>
                <p:cNvSpPr>
                  <a:spLocks noChangeArrowheads="1"/>
                </p:cNvSpPr>
                <p:nvPr/>
              </p:nvSpPr>
              <p:spPr bwMode="auto">
                <a:xfrm>
                  <a:off x="516" y="2249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29" name="Rectangle 10"/>
                <p:cNvSpPr>
                  <a:spLocks noChangeArrowheads="1"/>
                </p:cNvSpPr>
                <p:nvPr/>
              </p:nvSpPr>
              <p:spPr bwMode="auto">
                <a:xfrm>
                  <a:off x="516" y="2305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7" name="Group 11"/>
              <p:cNvGrpSpPr>
                <a:grpSpLocks/>
              </p:cNvGrpSpPr>
              <p:nvPr/>
            </p:nvGrpSpPr>
            <p:grpSpPr bwMode="auto">
              <a:xfrm>
                <a:off x="516" y="2353"/>
                <a:ext cx="351" cy="222"/>
                <a:chOff x="516" y="2137"/>
                <a:chExt cx="351" cy="222"/>
              </a:xfrm>
            </p:grpSpPr>
            <p:sp>
              <p:nvSpPr>
                <p:cNvPr id="22" name="Rectangle 12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23" name="Rectangle 13"/>
                <p:cNvSpPr>
                  <a:spLocks noChangeArrowheads="1"/>
                </p:cNvSpPr>
                <p:nvPr/>
              </p:nvSpPr>
              <p:spPr bwMode="auto">
                <a:xfrm>
                  <a:off x="517" y="2192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24" name="Rectangle 14"/>
                <p:cNvSpPr>
                  <a:spLocks noChangeArrowheads="1"/>
                </p:cNvSpPr>
                <p:nvPr/>
              </p:nvSpPr>
              <p:spPr bwMode="auto">
                <a:xfrm>
                  <a:off x="517" y="2248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25" name="Rectangle 15"/>
                <p:cNvSpPr>
                  <a:spLocks noChangeArrowheads="1"/>
                </p:cNvSpPr>
                <p:nvPr/>
              </p:nvSpPr>
              <p:spPr bwMode="auto">
                <a:xfrm>
                  <a:off x="518" y="230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8" name="Group 16"/>
            <p:cNvGrpSpPr>
              <a:grpSpLocks/>
            </p:cNvGrpSpPr>
            <p:nvPr/>
          </p:nvGrpSpPr>
          <p:grpSpPr bwMode="auto">
            <a:xfrm rot="5400000">
              <a:off x="963" y="1212"/>
              <a:ext cx="351" cy="438"/>
              <a:chOff x="516" y="2137"/>
              <a:chExt cx="351" cy="438"/>
            </a:xfrm>
          </p:grpSpPr>
          <p:grpSp>
            <p:nvGrpSpPr>
              <p:cNvPr id="9" name="Group 17"/>
              <p:cNvGrpSpPr>
                <a:grpSpLocks/>
              </p:cNvGrpSpPr>
              <p:nvPr/>
            </p:nvGrpSpPr>
            <p:grpSpPr bwMode="auto">
              <a:xfrm>
                <a:off x="516" y="2137"/>
                <a:ext cx="349" cy="224"/>
                <a:chOff x="516" y="2137"/>
                <a:chExt cx="349" cy="224"/>
              </a:xfrm>
            </p:grpSpPr>
            <p:sp>
              <p:nvSpPr>
                <p:cNvPr id="16" name="Rectangle 18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" name="Rectangle 19"/>
                <p:cNvSpPr>
                  <a:spLocks noChangeArrowheads="1"/>
                </p:cNvSpPr>
                <p:nvPr/>
              </p:nvSpPr>
              <p:spPr bwMode="auto">
                <a:xfrm>
                  <a:off x="516" y="219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8" name="Rectangle 20"/>
                <p:cNvSpPr>
                  <a:spLocks noChangeArrowheads="1"/>
                </p:cNvSpPr>
                <p:nvPr/>
              </p:nvSpPr>
              <p:spPr bwMode="auto">
                <a:xfrm>
                  <a:off x="516" y="2249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9" name="Rectangle 21"/>
                <p:cNvSpPr>
                  <a:spLocks noChangeArrowheads="1"/>
                </p:cNvSpPr>
                <p:nvPr/>
              </p:nvSpPr>
              <p:spPr bwMode="auto">
                <a:xfrm>
                  <a:off x="516" y="2305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10" name="Group 22"/>
              <p:cNvGrpSpPr>
                <a:grpSpLocks/>
              </p:cNvGrpSpPr>
              <p:nvPr/>
            </p:nvGrpSpPr>
            <p:grpSpPr bwMode="auto">
              <a:xfrm>
                <a:off x="516" y="2352"/>
                <a:ext cx="351" cy="223"/>
                <a:chOff x="516" y="2136"/>
                <a:chExt cx="351" cy="223"/>
              </a:xfrm>
            </p:grpSpPr>
            <p:sp>
              <p:nvSpPr>
                <p:cNvPr id="12" name="Rectangle 23"/>
                <p:cNvSpPr>
                  <a:spLocks noChangeArrowheads="1"/>
                </p:cNvSpPr>
                <p:nvPr/>
              </p:nvSpPr>
              <p:spPr bwMode="auto">
                <a:xfrm>
                  <a:off x="516" y="2136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3" name="Rectangle 24"/>
                <p:cNvSpPr>
                  <a:spLocks noChangeArrowheads="1"/>
                </p:cNvSpPr>
                <p:nvPr/>
              </p:nvSpPr>
              <p:spPr bwMode="auto">
                <a:xfrm>
                  <a:off x="517" y="2192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4" name="Rectangle 25"/>
                <p:cNvSpPr>
                  <a:spLocks noChangeArrowheads="1"/>
                </p:cNvSpPr>
                <p:nvPr/>
              </p:nvSpPr>
              <p:spPr bwMode="auto">
                <a:xfrm>
                  <a:off x="517" y="224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5" name="Rectangle 26"/>
                <p:cNvSpPr>
                  <a:spLocks noChangeArrowheads="1"/>
                </p:cNvSpPr>
                <p:nvPr/>
              </p:nvSpPr>
              <p:spPr bwMode="auto">
                <a:xfrm>
                  <a:off x="518" y="230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</p:grpSp>
      </p:grpSp>
      <p:grpSp>
        <p:nvGrpSpPr>
          <p:cNvPr id="11" name="Group 27"/>
          <p:cNvGrpSpPr>
            <a:grpSpLocks/>
          </p:cNvGrpSpPr>
          <p:nvPr/>
        </p:nvGrpSpPr>
        <p:grpSpPr bwMode="auto">
          <a:xfrm>
            <a:off x="4152902" y="1992319"/>
            <a:ext cx="1393826" cy="557214"/>
            <a:chOff x="1800" y="1255"/>
            <a:chExt cx="878" cy="351"/>
          </a:xfrm>
        </p:grpSpPr>
        <p:grpSp>
          <p:nvGrpSpPr>
            <p:cNvPr id="20" name="Group 30"/>
            <p:cNvGrpSpPr>
              <a:grpSpLocks/>
            </p:cNvGrpSpPr>
            <p:nvPr/>
          </p:nvGrpSpPr>
          <p:grpSpPr bwMode="auto">
            <a:xfrm rot="5400000">
              <a:off x="1843" y="1212"/>
              <a:ext cx="351" cy="438"/>
              <a:chOff x="516" y="2137"/>
              <a:chExt cx="351" cy="438"/>
            </a:xfrm>
          </p:grpSpPr>
          <p:grpSp>
            <p:nvGrpSpPr>
              <p:cNvPr id="21" name="Group 29"/>
              <p:cNvGrpSpPr>
                <a:grpSpLocks/>
              </p:cNvGrpSpPr>
              <p:nvPr/>
            </p:nvGrpSpPr>
            <p:grpSpPr bwMode="auto">
              <a:xfrm>
                <a:off x="516" y="2137"/>
                <a:ext cx="349" cy="224"/>
                <a:chOff x="516" y="2137"/>
                <a:chExt cx="349" cy="224"/>
              </a:xfrm>
            </p:grpSpPr>
            <p:sp>
              <p:nvSpPr>
                <p:cNvPr id="49" name="Rectangle 30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50" name="Rectangle 31"/>
                <p:cNvSpPr>
                  <a:spLocks noChangeArrowheads="1"/>
                </p:cNvSpPr>
                <p:nvPr/>
              </p:nvSpPr>
              <p:spPr bwMode="auto">
                <a:xfrm>
                  <a:off x="516" y="219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51" name="Rectangle 32"/>
                <p:cNvSpPr>
                  <a:spLocks noChangeArrowheads="1"/>
                </p:cNvSpPr>
                <p:nvPr/>
              </p:nvSpPr>
              <p:spPr bwMode="auto">
                <a:xfrm>
                  <a:off x="516" y="2249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52" name="Rectangle 33"/>
                <p:cNvSpPr>
                  <a:spLocks noChangeArrowheads="1"/>
                </p:cNvSpPr>
                <p:nvPr/>
              </p:nvSpPr>
              <p:spPr bwMode="auto">
                <a:xfrm>
                  <a:off x="516" y="2305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30" name="Group 34"/>
              <p:cNvGrpSpPr>
                <a:grpSpLocks/>
              </p:cNvGrpSpPr>
              <p:nvPr/>
            </p:nvGrpSpPr>
            <p:grpSpPr bwMode="auto">
              <a:xfrm>
                <a:off x="516" y="2353"/>
                <a:ext cx="351" cy="222"/>
                <a:chOff x="516" y="2137"/>
                <a:chExt cx="351" cy="222"/>
              </a:xfrm>
            </p:grpSpPr>
            <p:sp>
              <p:nvSpPr>
                <p:cNvPr id="45" name="Rectangle 35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46" name="Rectangle 36"/>
                <p:cNvSpPr>
                  <a:spLocks noChangeArrowheads="1"/>
                </p:cNvSpPr>
                <p:nvPr/>
              </p:nvSpPr>
              <p:spPr bwMode="auto">
                <a:xfrm>
                  <a:off x="517" y="2192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47" name="Rectangle 37"/>
                <p:cNvSpPr>
                  <a:spLocks noChangeArrowheads="1"/>
                </p:cNvSpPr>
                <p:nvPr/>
              </p:nvSpPr>
              <p:spPr bwMode="auto">
                <a:xfrm>
                  <a:off x="517" y="2248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48" name="Rectangle 38"/>
                <p:cNvSpPr>
                  <a:spLocks noChangeArrowheads="1"/>
                </p:cNvSpPr>
                <p:nvPr/>
              </p:nvSpPr>
              <p:spPr bwMode="auto">
                <a:xfrm>
                  <a:off x="518" y="230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31" name="Group 39"/>
            <p:cNvGrpSpPr>
              <a:grpSpLocks/>
            </p:cNvGrpSpPr>
            <p:nvPr/>
          </p:nvGrpSpPr>
          <p:grpSpPr bwMode="auto">
            <a:xfrm rot="5400000">
              <a:off x="2283" y="1212"/>
              <a:ext cx="351" cy="438"/>
              <a:chOff x="516" y="2137"/>
              <a:chExt cx="351" cy="438"/>
            </a:xfrm>
          </p:grpSpPr>
          <p:grpSp>
            <p:nvGrpSpPr>
              <p:cNvPr id="32" name="Group 40"/>
              <p:cNvGrpSpPr>
                <a:grpSpLocks/>
              </p:cNvGrpSpPr>
              <p:nvPr/>
            </p:nvGrpSpPr>
            <p:grpSpPr bwMode="auto">
              <a:xfrm>
                <a:off x="516" y="2137"/>
                <a:ext cx="349" cy="224"/>
                <a:chOff x="516" y="2137"/>
                <a:chExt cx="349" cy="224"/>
              </a:xfrm>
            </p:grpSpPr>
            <p:sp>
              <p:nvSpPr>
                <p:cNvPr id="39" name="Rectangle 41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40" name="Rectangle 42"/>
                <p:cNvSpPr>
                  <a:spLocks noChangeArrowheads="1"/>
                </p:cNvSpPr>
                <p:nvPr/>
              </p:nvSpPr>
              <p:spPr bwMode="auto">
                <a:xfrm>
                  <a:off x="516" y="219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41" name="Rectangle 43"/>
                <p:cNvSpPr>
                  <a:spLocks noChangeArrowheads="1"/>
                </p:cNvSpPr>
                <p:nvPr/>
              </p:nvSpPr>
              <p:spPr bwMode="auto">
                <a:xfrm>
                  <a:off x="516" y="2249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42" name="Rectangle 44"/>
                <p:cNvSpPr>
                  <a:spLocks noChangeArrowheads="1"/>
                </p:cNvSpPr>
                <p:nvPr/>
              </p:nvSpPr>
              <p:spPr bwMode="auto">
                <a:xfrm>
                  <a:off x="516" y="2305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33" name="Group 45"/>
              <p:cNvGrpSpPr>
                <a:grpSpLocks/>
              </p:cNvGrpSpPr>
              <p:nvPr/>
            </p:nvGrpSpPr>
            <p:grpSpPr bwMode="auto">
              <a:xfrm>
                <a:off x="516" y="2353"/>
                <a:ext cx="351" cy="222"/>
                <a:chOff x="516" y="2137"/>
                <a:chExt cx="351" cy="222"/>
              </a:xfrm>
            </p:grpSpPr>
            <p:sp>
              <p:nvSpPr>
                <p:cNvPr id="35" name="Rectangle 46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36" name="Rectangle 47"/>
                <p:cNvSpPr>
                  <a:spLocks noChangeArrowheads="1"/>
                </p:cNvSpPr>
                <p:nvPr/>
              </p:nvSpPr>
              <p:spPr bwMode="auto">
                <a:xfrm>
                  <a:off x="517" y="2192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37" name="Rectangle 48"/>
                <p:cNvSpPr>
                  <a:spLocks noChangeArrowheads="1"/>
                </p:cNvSpPr>
                <p:nvPr/>
              </p:nvSpPr>
              <p:spPr bwMode="auto">
                <a:xfrm>
                  <a:off x="517" y="2248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38" name="Rectangle 49"/>
                <p:cNvSpPr>
                  <a:spLocks noChangeArrowheads="1"/>
                </p:cNvSpPr>
                <p:nvPr/>
              </p:nvSpPr>
              <p:spPr bwMode="auto">
                <a:xfrm>
                  <a:off x="518" y="230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</p:grpSp>
      </p:grpSp>
      <p:grpSp>
        <p:nvGrpSpPr>
          <p:cNvPr id="34" name="Group 50"/>
          <p:cNvGrpSpPr>
            <a:grpSpLocks/>
          </p:cNvGrpSpPr>
          <p:nvPr/>
        </p:nvGrpSpPr>
        <p:grpSpPr bwMode="auto">
          <a:xfrm>
            <a:off x="5740405" y="1992319"/>
            <a:ext cx="1393827" cy="557214"/>
            <a:chOff x="2680" y="1255"/>
            <a:chExt cx="878" cy="351"/>
          </a:xfrm>
        </p:grpSpPr>
        <p:grpSp>
          <p:nvGrpSpPr>
            <p:cNvPr id="43" name="Group 53"/>
            <p:cNvGrpSpPr>
              <a:grpSpLocks/>
            </p:cNvGrpSpPr>
            <p:nvPr/>
          </p:nvGrpSpPr>
          <p:grpSpPr bwMode="auto">
            <a:xfrm rot="5400000">
              <a:off x="3163" y="1212"/>
              <a:ext cx="351" cy="438"/>
              <a:chOff x="516" y="2137"/>
              <a:chExt cx="351" cy="438"/>
            </a:xfrm>
          </p:grpSpPr>
          <p:grpSp>
            <p:nvGrpSpPr>
              <p:cNvPr id="44" name="Group 52"/>
              <p:cNvGrpSpPr>
                <a:grpSpLocks/>
              </p:cNvGrpSpPr>
              <p:nvPr/>
            </p:nvGrpSpPr>
            <p:grpSpPr bwMode="auto">
              <a:xfrm>
                <a:off x="516" y="2137"/>
                <a:ext cx="349" cy="224"/>
                <a:chOff x="516" y="2137"/>
                <a:chExt cx="349" cy="224"/>
              </a:xfrm>
            </p:grpSpPr>
            <p:sp>
              <p:nvSpPr>
                <p:cNvPr id="72" name="Rectangle 53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73" name="Rectangle 54"/>
                <p:cNvSpPr>
                  <a:spLocks noChangeArrowheads="1"/>
                </p:cNvSpPr>
                <p:nvPr/>
              </p:nvSpPr>
              <p:spPr bwMode="auto">
                <a:xfrm>
                  <a:off x="516" y="219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74" name="Rectangle 55"/>
                <p:cNvSpPr>
                  <a:spLocks noChangeArrowheads="1"/>
                </p:cNvSpPr>
                <p:nvPr/>
              </p:nvSpPr>
              <p:spPr bwMode="auto">
                <a:xfrm>
                  <a:off x="516" y="2249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75" name="Rectangle 56"/>
                <p:cNvSpPr>
                  <a:spLocks noChangeArrowheads="1"/>
                </p:cNvSpPr>
                <p:nvPr/>
              </p:nvSpPr>
              <p:spPr bwMode="auto">
                <a:xfrm>
                  <a:off x="516" y="2305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53" name="Group 57"/>
              <p:cNvGrpSpPr>
                <a:grpSpLocks/>
              </p:cNvGrpSpPr>
              <p:nvPr/>
            </p:nvGrpSpPr>
            <p:grpSpPr bwMode="auto">
              <a:xfrm>
                <a:off x="516" y="2353"/>
                <a:ext cx="351" cy="222"/>
                <a:chOff x="516" y="2137"/>
                <a:chExt cx="351" cy="222"/>
              </a:xfrm>
            </p:grpSpPr>
            <p:sp>
              <p:nvSpPr>
                <p:cNvPr id="68" name="Rectangle 58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69" name="Rectangle 59"/>
                <p:cNvSpPr>
                  <a:spLocks noChangeArrowheads="1"/>
                </p:cNvSpPr>
                <p:nvPr/>
              </p:nvSpPr>
              <p:spPr bwMode="auto">
                <a:xfrm>
                  <a:off x="517" y="2192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70" name="Rectangle 60"/>
                <p:cNvSpPr>
                  <a:spLocks noChangeArrowheads="1"/>
                </p:cNvSpPr>
                <p:nvPr/>
              </p:nvSpPr>
              <p:spPr bwMode="auto">
                <a:xfrm>
                  <a:off x="517" y="2248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71" name="Rectangle 61"/>
                <p:cNvSpPr>
                  <a:spLocks noChangeArrowheads="1"/>
                </p:cNvSpPr>
                <p:nvPr/>
              </p:nvSpPr>
              <p:spPr bwMode="auto">
                <a:xfrm>
                  <a:off x="518" y="230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54" name="Group 62"/>
            <p:cNvGrpSpPr>
              <a:grpSpLocks/>
            </p:cNvGrpSpPr>
            <p:nvPr/>
          </p:nvGrpSpPr>
          <p:grpSpPr bwMode="auto">
            <a:xfrm rot="5400000">
              <a:off x="2723" y="1212"/>
              <a:ext cx="351" cy="438"/>
              <a:chOff x="516" y="2137"/>
              <a:chExt cx="351" cy="438"/>
            </a:xfrm>
          </p:grpSpPr>
          <p:grpSp>
            <p:nvGrpSpPr>
              <p:cNvPr id="55" name="Group 63"/>
              <p:cNvGrpSpPr>
                <a:grpSpLocks/>
              </p:cNvGrpSpPr>
              <p:nvPr/>
            </p:nvGrpSpPr>
            <p:grpSpPr bwMode="auto">
              <a:xfrm>
                <a:off x="516" y="2137"/>
                <a:ext cx="349" cy="224"/>
                <a:chOff x="516" y="2137"/>
                <a:chExt cx="349" cy="224"/>
              </a:xfrm>
            </p:grpSpPr>
            <p:sp>
              <p:nvSpPr>
                <p:cNvPr id="62" name="Rectangle 64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63" name="Rectangle 65"/>
                <p:cNvSpPr>
                  <a:spLocks noChangeArrowheads="1"/>
                </p:cNvSpPr>
                <p:nvPr/>
              </p:nvSpPr>
              <p:spPr bwMode="auto">
                <a:xfrm>
                  <a:off x="516" y="219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64" name="Rectangle 66"/>
                <p:cNvSpPr>
                  <a:spLocks noChangeArrowheads="1"/>
                </p:cNvSpPr>
                <p:nvPr/>
              </p:nvSpPr>
              <p:spPr bwMode="auto">
                <a:xfrm>
                  <a:off x="516" y="2249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65" name="Rectangle 67"/>
                <p:cNvSpPr>
                  <a:spLocks noChangeArrowheads="1"/>
                </p:cNvSpPr>
                <p:nvPr/>
              </p:nvSpPr>
              <p:spPr bwMode="auto">
                <a:xfrm>
                  <a:off x="516" y="2305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56" name="Group 68"/>
              <p:cNvGrpSpPr>
                <a:grpSpLocks/>
              </p:cNvGrpSpPr>
              <p:nvPr/>
            </p:nvGrpSpPr>
            <p:grpSpPr bwMode="auto">
              <a:xfrm>
                <a:off x="516" y="2352"/>
                <a:ext cx="351" cy="223"/>
                <a:chOff x="516" y="2136"/>
                <a:chExt cx="351" cy="223"/>
              </a:xfrm>
            </p:grpSpPr>
            <p:sp>
              <p:nvSpPr>
                <p:cNvPr id="58" name="Rectangle 69"/>
                <p:cNvSpPr>
                  <a:spLocks noChangeArrowheads="1"/>
                </p:cNvSpPr>
                <p:nvPr/>
              </p:nvSpPr>
              <p:spPr bwMode="auto">
                <a:xfrm>
                  <a:off x="516" y="2136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59" name="Rectangle 70"/>
                <p:cNvSpPr>
                  <a:spLocks noChangeArrowheads="1"/>
                </p:cNvSpPr>
                <p:nvPr/>
              </p:nvSpPr>
              <p:spPr bwMode="auto">
                <a:xfrm>
                  <a:off x="517" y="2192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60" name="Rectangle 71"/>
                <p:cNvSpPr>
                  <a:spLocks noChangeArrowheads="1"/>
                </p:cNvSpPr>
                <p:nvPr/>
              </p:nvSpPr>
              <p:spPr bwMode="auto">
                <a:xfrm>
                  <a:off x="517" y="224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61" name="Rectangle 72"/>
                <p:cNvSpPr>
                  <a:spLocks noChangeArrowheads="1"/>
                </p:cNvSpPr>
                <p:nvPr/>
              </p:nvSpPr>
              <p:spPr bwMode="auto">
                <a:xfrm>
                  <a:off x="518" y="230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</p:grpSp>
      </p:grpSp>
      <p:grpSp>
        <p:nvGrpSpPr>
          <p:cNvPr id="57" name="Group 73"/>
          <p:cNvGrpSpPr>
            <a:grpSpLocks/>
          </p:cNvGrpSpPr>
          <p:nvPr/>
        </p:nvGrpSpPr>
        <p:grpSpPr bwMode="auto">
          <a:xfrm>
            <a:off x="7302505" y="1992319"/>
            <a:ext cx="1393826" cy="557214"/>
            <a:chOff x="3560" y="1255"/>
            <a:chExt cx="878" cy="351"/>
          </a:xfrm>
        </p:grpSpPr>
        <p:grpSp>
          <p:nvGrpSpPr>
            <p:cNvPr id="66" name="Group 76"/>
            <p:cNvGrpSpPr>
              <a:grpSpLocks/>
            </p:cNvGrpSpPr>
            <p:nvPr/>
          </p:nvGrpSpPr>
          <p:grpSpPr bwMode="auto">
            <a:xfrm rot="5400000">
              <a:off x="3603" y="1212"/>
              <a:ext cx="351" cy="438"/>
              <a:chOff x="516" y="2137"/>
              <a:chExt cx="351" cy="438"/>
            </a:xfrm>
          </p:grpSpPr>
          <p:grpSp>
            <p:nvGrpSpPr>
              <p:cNvPr id="67" name="Group 75"/>
              <p:cNvGrpSpPr>
                <a:grpSpLocks/>
              </p:cNvGrpSpPr>
              <p:nvPr/>
            </p:nvGrpSpPr>
            <p:grpSpPr bwMode="auto">
              <a:xfrm>
                <a:off x="516" y="2137"/>
                <a:ext cx="349" cy="224"/>
                <a:chOff x="516" y="2137"/>
                <a:chExt cx="349" cy="224"/>
              </a:xfrm>
            </p:grpSpPr>
            <p:sp>
              <p:nvSpPr>
                <p:cNvPr id="95" name="Rectangle 76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6" name="Rectangle 77"/>
                <p:cNvSpPr>
                  <a:spLocks noChangeArrowheads="1"/>
                </p:cNvSpPr>
                <p:nvPr/>
              </p:nvSpPr>
              <p:spPr bwMode="auto">
                <a:xfrm>
                  <a:off x="516" y="219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7" name="Rectangle 78"/>
                <p:cNvSpPr>
                  <a:spLocks noChangeArrowheads="1"/>
                </p:cNvSpPr>
                <p:nvPr/>
              </p:nvSpPr>
              <p:spPr bwMode="auto">
                <a:xfrm>
                  <a:off x="516" y="2249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8" name="Rectangle 79"/>
                <p:cNvSpPr>
                  <a:spLocks noChangeArrowheads="1"/>
                </p:cNvSpPr>
                <p:nvPr/>
              </p:nvSpPr>
              <p:spPr bwMode="auto">
                <a:xfrm>
                  <a:off x="516" y="2305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76" name="Group 80"/>
              <p:cNvGrpSpPr>
                <a:grpSpLocks/>
              </p:cNvGrpSpPr>
              <p:nvPr/>
            </p:nvGrpSpPr>
            <p:grpSpPr bwMode="auto">
              <a:xfrm>
                <a:off x="516" y="2353"/>
                <a:ext cx="351" cy="222"/>
                <a:chOff x="516" y="2137"/>
                <a:chExt cx="351" cy="222"/>
              </a:xfrm>
            </p:grpSpPr>
            <p:sp>
              <p:nvSpPr>
                <p:cNvPr id="91" name="Rectangle 81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2" name="Rectangle 82"/>
                <p:cNvSpPr>
                  <a:spLocks noChangeArrowheads="1"/>
                </p:cNvSpPr>
                <p:nvPr/>
              </p:nvSpPr>
              <p:spPr bwMode="auto">
                <a:xfrm>
                  <a:off x="517" y="2192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3" name="Rectangle 83"/>
                <p:cNvSpPr>
                  <a:spLocks noChangeArrowheads="1"/>
                </p:cNvSpPr>
                <p:nvPr/>
              </p:nvSpPr>
              <p:spPr bwMode="auto">
                <a:xfrm>
                  <a:off x="517" y="2248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4" name="Rectangle 84"/>
                <p:cNvSpPr>
                  <a:spLocks noChangeArrowheads="1"/>
                </p:cNvSpPr>
                <p:nvPr/>
              </p:nvSpPr>
              <p:spPr bwMode="auto">
                <a:xfrm>
                  <a:off x="518" y="230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77" name="Group 85"/>
            <p:cNvGrpSpPr>
              <a:grpSpLocks/>
            </p:cNvGrpSpPr>
            <p:nvPr/>
          </p:nvGrpSpPr>
          <p:grpSpPr bwMode="auto">
            <a:xfrm rot="5400000">
              <a:off x="4043" y="1212"/>
              <a:ext cx="351" cy="438"/>
              <a:chOff x="516" y="2137"/>
              <a:chExt cx="351" cy="438"/>
            </a:xfrm>
          </p:grpSpPr>
          <p:grpSp>
            <p:nvGrpSpPr>
              <p:cNvPr id="78" name="Group 86"/>
              <p:cNvGrpSpPr>
                <a:grpSpLocks/>
              </p:cNvGrpSpPr>
              <p:nvPr/>
            </p:nvGrpSpPr>
            <p:grpSpPr bwMode="auto">
              <a:xfrm>
                <a:off x="516" y="2137"/>
                <a:ext cx="349" cy="224"/>
                <a:chOff x="516" y="2137"/>
                <a:chExt cx="349" cy="224"/>
              </a:xfrm>
            </p:grpSpPr>
            <p:sp>
              <p:nvSpPr>
                <p:cNvPr id="85" name="Rectangle 87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6" name="Rectangle 88"/>
                <p:cNvSpPr>
                  <a:spLocks noChangeArrowheads="1"/>
                </p:cNvSpPr>
                <p:nvPr/>
              </p:nvSpPr>
              <p:spPr bwMode="auto">
                <a:xfrm>
                  <a:off x="516" y="219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7" name="Rectangle 89"/>
                <p:cNvSpPr>
                  <a:spLocks noChangeArrowheads="1"/>
                </p:cNvSpPr>
                <p:nvPr/>
              </p:nvSpPr>
              <p:spPr bwMode="auto">
                <a:xfrm>
                  <a:off x="516" y="2249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8" name="Rectangle 90"/>
                <p:cNvSpPr>
                  <a:spLocks noChangeArrowheads="1"/>
                </p:cNvSpPr>
                <p:nvPr/>
              </p:nvSpPr>
              <p:spPr bwMode="auto">
                <a:xfrm>
                  <a:off x="516" y="2305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79" name="Group 91"/>
              <p:cNvGrpSpPr>
                <a:grpSpLocks/>
              </p:cNvGrpSpPr>
              <p:nvPr/>
            </p:nvGrpSpPr>
            <p:grpSpPr bwMode="auto">
              <a:xfrm>
                <a:off x="516" y="2353"/>
                <a:ext cx="351" cy="222"/>
                <a:chOff x="516" y="2137"/>
                <a:chExt cx="351" cy="222"/>
              </a:xfrm>
            </p:grpSpPr>
            <p:sp>
              <p:nvSpPr>
                <p:cNvPr id="81" name="Rectangle 92"/>
                <p:cNvSpPr>
                  <a:spLocks noChangeArrowheads="1"/>
                </p:cNvSpPr>
                <p:nvPr/>
              </p:nvSpPr>
              <p:spPr bwMode="auto">
                <a:xfrm>
                  <a:off x="516" y="2137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2" name="Rectangle 93"/>
                <p:cNvSpPr>
                  <a:spLocks noChangeArrowheads="1"/>
                </p:cNvSpPr>
                <p:nvPr/>
              </p:nvSpPr>
              <p:spPr bwMode="auto">
                <a:xfrm>
                  <a:off x="517" y="2192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3" name="Rectangle 94"/>
                <p:cNvSpPr>
                  <a:spLocks noChangeArrowheads="1"/>
                </p:cNvSpPr>
                <p:nvPr/>
              </p:nvSpPr>
              <p:spPr bwMode="auto">
                <a:xfrm>
                  <a:off x="517" y="2248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4" name="Rectangle 95"/>
                <p:cNvSpPr>
                  <a:spLocks noChangeArrowheads="1"/>
                </p:cNvSpPr>
                <p:nvPr/>
              </p:nvSpPr>
              <p:spPr bwMode="auto">
                <a:xfrm>
                  <a:off x="518" y="2303"/>
                  <a:ext cx="349" cy="5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635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noAutofit/>
                </a:bodyPr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</p:grpSp>
      </p:grpSp>
      <p:sp>
        <p:nvSpPr>
          <p:cNvPr id="99" name="Rectangle 96"/>
          <p:cNvSpPr>
            <a:spLocks noChangeArrowheads="1"/>
          </p:cNvSpPr>
          <p:nvPr/>
        </p:nvSpPr>
        <p:spPr bwMode="auto">
          <a:xfrm>
            <a:off x="307975" y="3146425"/>
            <a:ext cx="914400" cy="379413"/>
          </a:xfrm>
          <a:prstGeom prst="rect">
            <a:avLst/>
          </a:prstGeom>
          <a:gradFill rotWithShape="1">
            <a:gsLst>
              <a:gs pos="0">
                <a:srgbClr val="632C2C"/>
              </a:gs>
              <a:gs pos="50000">
                <a:srgbClr val="D55E5F"/>
              </a:gs>
              <a:gs pos="100000">
                <a:srgbClr val="632C2C"/>
              </a:gs>
            </a:gsLst>
            <a:lin ang="5400000" scaled="1"/>
          </a:gradFill>
          <a:ln w="6350" algn="ctr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matte">
            <a:bevelT w="254000" h="254000"/>
            <a:bevelB w="254000" h="254000"/>
          </a:sp3d>
        </p:spPr>
        <p:txBody>
          <a:bodyPr anchor="ctr">
            <a:noAutofit/>
          </a:bodyPr>
          <a:lstStyle/>
          <a:p>
            <a:pPr eaLnBrk="1" hangingPunct="1">
              <a:buSzPct val="130000"/>
            </a:pPr>
            <a:r>
              <a:rPr lang="en-US" sz="1800" b="0" i="1" dirty="0">
                <a:solidFill>
                  <a:schemeClr val="bg1"/>
                </a:solidFill>
              </a:rPr>
              <a:t>User 1</a:t>
            </a:r>
          </a:p>
        </p:txBody>
      </p:sp>
      <p:sp>
        <p:nvSpPr>
          <p:cNvPr id="100" name="AutoShape 97"/>
          <p:cNvSpPr>
            <a:spLocks noChangeArrowheads="1"/>
          </p:cNvSpPr>
          <p:nvPr/>
        </p:nvSpPr>
        <p:spPr bwMode="auto">
          <a:xfrm>
            <a:off x="747713" y="1914525"/>
            <a:ext cx="720725" cy="688975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86275"/>
                  <a:invGamma/>
                </a:schemeClr>
              </a:gs>
              <a:gs pos="50000">
                <a:schemeClr val="accent1">
                  <a:alpha val="64000"/>
                </a:schemeClr>
              </a:gs>
              <a:gs pos="100000">
                <a:schemeClr val="accent1">
                  <a:gamma/>
                  <a:shade val="86275"/>
                  <a:invGamma/>
                </a:schemeClr>
              </a:gs>
            </a:gsLst>
            <a:lin ang="0" scaled="1"/>
          </a:gradFill>
          <a:ln w="6350">
            <a:solidFill>
              <a:srgbClr val="000000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 eaLnBrk="1" hangingPunct="1">
              <a:buSzPct val="130000"/>
              <a:defRPr/>
            </a:pPr>
            <a:r>
              <a:rPr lang="en-US" sz="2400" b="0" i="1" dirty="0">
                <a:solidFill>
                  <a:schemeClr val="bg1"/>
                </a:solidFill>
                <a:latin typeface="Arial" charset="0"/>
              </a:rPr>
              <a:t>BI</a:t>
            </a:r>
          </a:p>
        </p:txBody>
      </p:sp>
      <p:sp>
        <p:nvSpPr>
          <p:cNvPr id="101" name="Text Box 98"/>
          <p:cNvSpPr txBox="1">
            <a:spLocks noChangeArrowheads="1"/>
          </p:cNvSpPr>
          <p:nvPr/>
        </p:nvSpPr>
        <p:spPr bwMode="auto">
          <a:xfrm>
            <a:off x="2781300" y="1552575"/>
            <a:ext cx="1082675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noAutofit/>
          </a:bodyPr>
          <a:lstStyle/>
          <a:p>
            <a:pPr eaLnBrk="1" hangingPunct="1">
              <a:buSzPct val="130000"/>
            </a:pPr>
            <a:r>
              <a:rPr lang="en-US" sz="2400" b="0">
                <a:solidFill>
                  <a:srgbClr val="000000"/>
                </a:solidFill>
              </a:rPr>
              <a:t>Area 6</a:t>
            </a:r>
            <a:endParaRPr lang="en-US" sz="2400" b="0" i="1">
              <a:solidFill>
                <a:srgbClr val="000000"/>
              </a:solidFill>
            </a:endParaRPr>
          </a:p>
        </p:txBody>
      </p:sp>
      <p:sp>
        <p:nvSpPr>
          <p:cNvPr id="102" name="Text Box 99"/>
          <p:cNvSpPr txBox="1">
            <a:spLocks noChangeArrowheads="1"/>
          </p:cNvSpPr>
          <p:nvPr/>
        </p:nvSpPr>
        <p:spPr bwMode="auto">
          <a:xfrm>
            <a:off x="4292600" y="1539875"/>
            <a:ext cx="1082675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noAutofit/>
          </a:bodyPr>
          <a:lstStyle/>
          <a:p>
            <a:pPr eaLnBrk="1" hangingPunct="1">
              <a:buSzPct val="130000"/>
            </a:pPr>
            <a:r>
              <a:rPr lang="en-US" sz="2400" b="0">
                <a:solidFill>
                  <a:srgbClr val="000000"/>
                </a:solidFill>
              </a:rPr>
              <a:t>Area 7</a:t>
            </a:r>
          </a:p>
        </p:txBody>
      </p:sp>
      <p:sp>
        <p:nvSpPr>
          <p:cNvPr id="103" name="Text Box 100"/>
          <p:cNvSpPr txBox="1">
            <a:spLocks noChangeArrowheads="1"/>
          </p:cNvSpPr>
          <p:nvPr/>
        </p:nvSpPr>
        <p:spPr bwMode="auto">
          <a:xfrm>
            <a:off x="5905500" y="1539875"/>
            <a:ext cx="1082675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noAutofit/>
          </a:bodyPr>
          <a:lstStyle/>
          <a:p>
            <a:pPr eaLnBrk="1" hangingPunct="1">
              <a:buSzPct val="130000"/>
            </a:pPr>
            <a:r>
              <a:rPr lang="en-US" sz="2400" b="0">
                <a:solidFill>
                  <a:srgbClr val="000000"/>
                </a:solidFill>
              </a:rPr>
              <a:t>Area 8</a:t>
            </a:r>
            <a:endParaRPr lang="en-US" sz="2400" b="0" i="1">
              <a:solidFill>
                <a:srgbClr val="000000"/>
              </a:solidFill>
            </a:endParaRPr>
          </a:p>
        </p:txBody>
      </p:sp>
      <p:sp>
        <p:nvSpPr>
          <p:cNvPr id="104" name="Text Box 101"/>
          <p:cNvSpPr txBox="1">
            <a:spLocks noChangeArrowheads="1"/>
          </p:cNvSpPr>
          <p:nvPr/>
        </p:nvSpPr>
        <p:spPr bwMode="auto">
          <a:xfrm>
            <a:off x="7704138" y="1373188"/>
            <a:ext cx="590550" cy="57943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noAutofit/>
          </a:bodyPr>
          <a:lstStyle/>
          <a:p>
            <a:pPr eaLnBrk="1" hangingPunct="1">
              <a:buSzPct val="130000"/>
            </a:pPr>
            <a:r>
              <a:rPr lang="en-US" sz="3200">
                <a:solidFill>
                  <a:srgbClr val="000000"/>
                </a:solidFill>
              </a:rPr>
              <a:t>…</a:t>
            </a:r>
          </a:p>
        </p:txBody>
      </p:sp>
      <p:sp>
        <p:nvSpPr>
          <p:cNvPr id="105" name="Rectangle 102"/>
          <p:cNvSpPr>
            <a:spLocks noChangeArrowheads="1"/>
          </p:cNvSpPr>
          <p:nvPr/>
        </p:nvSpPr>
        <p:spPr bwMode="auto">
          <a:xfrm>
            <a:off x="6729413" y="3054350"/>
            <a:ext cx="2060575" cy="379413"/>
          </a:xfrm>
          <a:prstGeom prst="rect">
            <a:avLst/>
          </a:prstGeom>
          <a:gradFill rotWithShape="1">
            <a:gsLst>
              <a:gs pos="0">
                <a:srgbClr val="2F475F"/>
              </a:gs>
              <a:gs pos="50000">
                <a:srgbClr val="6699CD"/>
              </a:gs>
              <a:gs pos="100000">
                <a:srgbClr val="2F475F"/>
              </a:gs>
            </a:gsLst>
            <a:lin ang="5400000" scaled="1"/>
          </a:gradFill>
          <a:ln w="6350" algn="ctr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matte">
            <a:bevelT w="260350" h="260350"/>
            <a:bevelB w="254000" h="311150"/>
          </a:sp3d>
        </p:spPr>
        <p:txBody>
          <a:bodyPr anchor="ctr">
            <a:noAutofit/>
          </a:bodyPr>
          <a:lstStyle/>
          <a:p>
            <a:pPr eaLnBrk="1" hangingPunct="1">
              <a:buSzPct val="130000"/>
            </a:pPr>
            <a:r>
              <a:rPr lang="en-US" sz="1800" b="0" i="1" dirty="0">
                <a:solidFill>
                  <a:schemeClr val="bg1"/>
                </a:solidFill>
              </a:rPr>
              <a:t>Online Backup</a:t>
            </a:r>
          </a:p>
        </p:txBody>
      </p:sp>
      <p:sp>
        <p:nvSpPr>
          <p:cNvPr id="106" name="AutoShape 103"/>
          <p:cNvSpPr>
            <a:spLocks noChangeArrowheads="1"/>
          </p:cNvSpPr>
          <p:nvPr/>
        </p:nvSpPr>
        <p:spPr bwMode="auto">
          <a:xfrm>
            <a:off x="7283450" y="4702175"/>
            <a:ext cx="914400" cy="688975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6699CD">
                  <a:gamma/>
                  <a:shade val="66275"/>
                  <a:invGamma/>
                </a:srgbClr>
              </a:gs>
              <a:gs pos="50000">
                <a:srgbClr val="6699CD">
                  <a:alpha val="80000"/>
                </a:srgbClr>
              </a:gs>
              <a:gs pos="100000">
                <a:srgbClr val="6699CD">
                  <a:gamma/>
                  <a:shade val="66275"/>
                  <a:invGamma/>
                </a:srgbClr>
              </a:gs>
            </a:gsLst>
            <a:lin ang="0" scaled="1"/>
          </a:gradFill>
          <a:ln w="6350">
            <a:solidFill>
              <a:srgbClr val="000000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pPr eaLnBrk="1" hangingPunct="1">
              <a:buSzPct val="130000"/>
              <a:defRPr/>
            </a:pPr>
            <a:r>
              <a:rPr lang="en-US" sz="2400" b="0" i="1" dirty="0">
                <a:solidFill>
                  <a:schemeClr val="bg1"/>
                </a:solidFill>
                <a:latin typeface="Arial" charset="0"/>
              </a:rPr>
              <a:t>.</a:t>
            </a:r>
            <a:r>
              <a:rPr lang="en-US" sz="2400" b="0" i="1" dirty="0" err="1">
                <a:solidFill>
                  <a:schemeClr val="bg1"/>
                </a:solidFill>
                <a:latin typeface="Arial" charset="0"/>
              </a:rPr>
              <a:t>bak</a:t>
            </a:r>
            <a:endParaRPr lang="en-US" sz="2400" b="0" i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7" name="AutoShape 104"/>
          <p:cNvSpPr>
            <a:spLocks noChangeArrowheads="1"/>
          </p:cNvSpPr>
          <p:nvPr/>
        </p:nvSpPr>
        <p:spPr bwMode="auto">
          <a:xfrm>
            <a:off x="2586038" y="2578100"/>
            <a:ext cx="138112" cy="576263"/>
          </a:xfrm>
          <a:prstGeom prst="upArrow">
            <a:avLst>
              <a:gd name="adj1" fmla="val 50000"/>
              <a:gd name="adj2" fmla="val 104311"/>
            </a:avLst>
          </a:prstGeom>
          <a:solidFill>
            <a:schemeClr val="accent1"/>
          </a:solidFill>
          <a:ln w="6350" algn="ctr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108" name="AutoShape 105"/>
          <p:cNvCxnSpPr>
            <a:cxnSpLocks noChangeShapeType="1"/>
            <a:stCxn id="107" idx="2"/>
          </p:cNvCxnSpPr>
          <p:nvPr/>
        </p:nvCxnSpPr>
        <p:spPr bwMode="auto">
          <a:xfrm>
            <a:off x="2655888" y="3154363"/>
            <a:ext cx="4627562" cy="18923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9" name="AutoShape 106"/>
          <p:cNvCxnSpPr>
            <a:cxnSpLocks noChangeShapeType="1"/>
          </p:cNvCxnSpPr>
          <p:nvPr/>
        </p:nvCxnSpPr>
        <p:spPr bwMode="auto">
          <a:xfrm>
            <a:off x="4959350" y="3228975"/>
            <a:ext cx="2324100" cy="181768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grpSp>
        <p:nvGrpSpPr>
          <p:cNvPr id="80" name="Group 107"/>
          <p:cNvGrpSpPr>
            <a:grpSpLocks/>
          </p:cNvGrpSpPr>
          <p:nvPr/>
        </p:nvGrpSpPr>
        <p:grpSpPr bwMode="auto">
          <a:xfrm>
            <a:off x="2109790" y="3933825"/>
            <a:ext cx="1579563" cy="1397000"/>
            <a:chOff x="1329" y="2478"/>
            <a:chExt cx="995" cy="880"/>
          </a:xfrm>
        </p:grpSpPr>
        <p:grpSp>
          <p:nvGrpSpPr>
            <p:cNvPr id="89" name="Group 110"/>
            <p:cNvGrpSpPr>
              <a:grpSpLocks/>
            </p:cNvGrpSpPr>
            <p:nvPr/>
          </p:nvGrpSpPr>
          <p:grpSpPr bwMode="auto">
            <a:xfrm>
              <a:off x="1975" y="2478"/>
              <a:ext cx="349" cy="880"/>
              <a:chOff x="1927" y="2198"/>
              <a:chExt cx="349" cy="880"/>
            </a:xfrm>
          </p:grpSpPr>
          <p:grpSp>
            <p:nvGrpSpPr>
              <p:cNvPr id="90" name="Group 109"/>
              <p:cNvGrpSpPr>
                <a:grpSpLocks/>
              </p:cNvGrpSpPr>
              <p:nvPr/>
            </p:nvGrpSpPr>
            <p:grpSpPr bwMode="auto">
              <a:xfrm>
                <a:off x="1927" y="2638"/>
                <a:ext cx="349" cy="440"/>
                <a:chOff x="519" y="2134"/>
                <a:chExt cx="349" cy="440"/>
              </a:xfrm>
            </p:grpSpPr>
            <p:grpSp>
              <p:nvGrpSpPr>
                <p:cNvPr id="110" name="Group 110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35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6" name="Rectangle 11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7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8" name="Rectangle 11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1" name="Group 115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31" name="Rectangle 116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2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3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4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12" name="Group 120"/>
              <p:cNvGrpSpPr>
                <a:grpSpLocks/>
              </p:cNvGrpSpPr>
              <p:nvPr/>
            </p:nvGrpSpPr>
            <p:grpSpPr bwMode="auto">
              <a:xfrm>
                <a:off x="1927" y="2198"/>
                <a:ext cx="349" cy="440"/>
                <a:chOff x="519" y="2134"/>
                <a:chExt cx="349" cy="440"/>
              </a:xfrm>
            </p:grpSpPr>
            <p:grpSp>
              <p:nvGrpSpPr>
                <p:cNvPr id="113" name="Group 121"/>
                <p:cNvGrpSpPr>
                  <a:grpSpLocks/>
                </p:cNvGrpSpPr>
                <p:nvPr/>
              </p:nvGrpSpPr>
              <p:grpSpPr bwMode="auto">
                <a:xfrm>
                  <a:off x="519" y="2134"/>
                  <a:ext cx="349" cy="224"/>
                  <a:chOff x="519" y="2134"/>
                  <a:chExt cx="349" cy="224"/>
                </a:xfrm>
              </p:grpSpPr>
              <p:sp>
                <p:nvSpPr>
                  <p:cNvPr id="125" name="Rectangle 122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6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7" name="Rectangle 124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8" name="Rectangle 125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4" name="Group 126"/>
                <p:cNvGrpSpPr>
                  <a:grpSpLocks/>
                </p:cNvGrpSpPr>
                <p:nvPr/>
              </p:nvGrpSpPr>
              <p:grpSpPr bwMode="auto">
                <a:xfrm>
                  <a:off x="519" y="2350"/>
                  <a:ext cx="349" cy="224"/>
                  <a:chOff x="519" y="2134"/>
                  <a:chExt cx="349" cy="224"/>
                </a:xfrm>
              </p:grpSpPr>
              <p:sp>
                <p:nvSpPr>
                  <p:cNvPr id="121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34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2" name="Rectangle 128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190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3" name="Rectangle 129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246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4" name="Rectangle 130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2302"/>
                    <a:ext cx="349" cy="56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noAutofit/>
                  </a:bodyPr>
                  <a:lstStyle/>
                  <a:p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17" name="Group 132"/>
            <p:cNvGrpSpPr>
              <a:grpSpLocks/>
            </p:cNvGrpSpPr>
            <p:nvPr/>
          </p:nvGrpSpPr>
          <p:grpSpPr bwMode="auto">
            <a:xfrm>
              <a:off x="1329" y="2677"/>
              <a:ext cx="596" cy="399"/>
              <a:chOff x="2417" y="2637"/>
              <a:chExt cx="596" cy="399"/>
            </a:xfrm>
          </p:grpSpPr>
          <p:sp>
            <p:nvSpPr>
              <p:cNvPr id="115" name="Text Box 133"/>
              <p:cNvSpPr txBox="1">
                <a:spLocks noChangeArrowheads="1"/>
              </p:cNvSpPr>
              <p:nvPr/>
            </p:nvSpPr>
            <p:spPr bwMode="auto">
              <a:xfrm>
                <a:off x="2417" y="2637"/>
                <a:ext cx="596" cy="231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none">
                <a:noAutofit/>
              </a:bodyPr>
              <a:lstStyle/>
              <a:p>
                <a:pPr eaLnBrk="1" hangingPunct="1">
                  <a:buSzPct val="130000"/>
                </a:pPr>
                <a:r>
                  <a:rPr lang="en-US" sz="1800" b="0" i="1">
                    <a:solidFill>
                      <a:srgbClr val="000000"/>
                    </a:solidFill>
                  </a:rPr>
                  <a:t>Backup</a:t>
                </a:r>
              </a:p>
            </p:txBody>
          </p:sp>
          <p:sp>
            <p:nvSpPr>
              <p:cNvPr id="116" name="Text Box 134"/>
              <p:cNvSpPr txBox="1">
                <a:spLocks noChangeArrowheads="1"/>
              </p:cNvSpPr>
              <p:nvPr/>
            </p:nvSpPr>
            <p:spPr bwMode="auto">
              <a:xfrm>
                <a:off x="2449" y="2805"/>
                <a:ext cx="516" cy="231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none">
                <a:noAutofit/>
              </a:bodyPr>
              <a:lstStyle/>
              <a:p>
                <a:pPr eaLnBrk="1" hangingPunct="1">
                  <a:buSzPct val="130000"/>
                </a:pPr>
                <a:r>
                  <a:rPr lang="en-US" sz="1800" b="0" i="1" dirty="0">
                    <a:solidFill>
                      <a:srgbClr val="000000"/>
                    </a:solidFill>
                  </a:rPr>
                  <a:t>queue</a:t>
                </a:r>
              </a:p>
            </p:txBody>
          </p:sp>
        </p:grpSp>
      </p:grpSp>
      <p:cxnSp>
        <p:nvCxnSpPr>
          <p:cNvPr id="139" name="AutoShape 136"/>
          <p:cNvCxnSpPr>
            <a:cxnSpLocks noChangeShapeType="1"/>
            <a:endCxn id="99" idx="3"/>
          </p:cNvCxnSpPr>
          <p:nvPr/>
        </p:nvCxnSpPr>
        <p:spPr bwMode="auto">
          <a:xfrm rot="5400000">
            <a:off x="1710531" y="2058194"/>
            <a:ext cx="790575" cy="1766888"/>
          </a:xfrm>
          <a:prstGeom prst="curvedConnector2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40" name="AutoShape 137"/>
          <p:cNvCxnSpPr>
            <a:cxnSpLocks noChangeShapeType="1"/>
            <a:endCxn id="99" idx="3"/>
          </p:cNvCxnSpPr>
          <p:nvPr/>
        </p:nvCxnSpPr>
        <p:spPr bwMode="auto">
          <a:xfrm rot="5400000">
            <a:off x="3196431" y="572294"/>
            <a:ext cx="790575" cy="4738688"/>
          </a:xfrm>
          <a:prstGeom prst="curvedConnector2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41" name="AutoShape 138"/>
          <p:cNvCxnSpPr>
            <a:cxnSpLocks noChangeShapeType="1"/>
            <a:stCxn id="99" idx="3"/>
          </p:cNvCxnSpPr>
          <p:nvPr/>
        </p:nvCxnSpPr>
        <p:spPr bwMode="auto">
          <a:xfrm>
            <a:off x="1222375" y="3336925"/>
            <a:ext cx="1912938" cy="641350"/>
          </a:xfrm>
          <a:prstGeom prst="curvedConnector3">
            <a:avLst>
              <a:gd name="adj1" fmla="val 49958"/>
            </a:avLst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42" name="AutoShape 139"/>
          <p:cNvCxnSpPr>
            <a:cxnSpLocks noChangeShapeType="1"/>
          </p:cNvCxnSpPr>
          <p:nvPr/>
        </p:nvCxnSpPr>
        <p:spPr bwMode="auto">
          <a:xfrm flipV="1">
            <a:off x="3689350" y="5046663"/>
            <a:ext cx="3594100" cy="239712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43" name="AutoShape 140"/>
          <p:cNvCxnSpPr>
            <a:cxnSpLocks noChangeShapeType="1"/>
            <a:stCxn id="100" idx="3"/>
          </p:cNvCxnSpPr>
          <p:nvPr/>
        </p:nvCxnSpPr>
        <p:spPr bwMode="auto">
          <a:xfrm rot="16200000" flipH="1">
            <a:off x="2974181" y="737394"/>
            <a:ext cx="2443163" cy="6175375"/>
          </a:xfrm>
          <a:prstGeom prst="curvedConnector2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44" name="Text Box 142"/>
          <p:cNvSpPr txBox="1">
            <a:spLocks noChangeArrowheads="1"/>
          </p:cNvSpPr>
          <p:nvPr/>
        </p:nvSpPr>
        <p:spPr bwMode="auto">
          <a:xfrm>
            <a:off x="1831975" y="2744788"/>
            <a:ext cx="1682750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noAutofit/>
          </a:bodyPr>
          <a:lstStyle/>
          <a:p>
            <a:pPr eaLnBrk="1" hangingPunct="1">
              <a:buSzPct val="130000"/>
            </a:pPr>
            <a:r>
              <a:rPr lang="en-US" sz="1800" b="0" i="1">
                <a:solidFill>
                  <a:srgbClr val="000000"/>
                </a:solidFill>
              </a:rPr>
              <a:t>Modify request</a:t>
            </a:r>
          </a:p>
        </p:txBody>
      </p:sp>
      <p:sp>
        <p:nvSpPr>
          <p:cNvPr id="145" name="Text Box 143"/>
          <p:cNvSpPr txBox="1">
            <a:spLocks noChangeArrowheads="1"/>
          </p:cNvSpPr>
          <p:nvPr/>
        </p:nvSpPr>
        <p:spPr bwMode="auto">
          <a:xfrm>
            <a:off x="3025775" y="2795588"/>
            <a:ext cx="1682750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noAutofit/>
          </a:bodyPr>
          <a:lstStyle/>
          <a:p>
            <a:pPr eaLnBrk="1" hangingPunct="1">
              <a:buSzPct val="130000"/>
            </a:pPr>
            <a:r>
              <a:rPr lang="en-US" sz="1800" b="0" i="1">
                <a:solidFill>
                  <a:srgbClr val="000000"/>
                </a:solidFill>
              </a:rPr>
              <a:t>Modify request</a:t>
            </a:r>
          </a:p>
        </p:txBody>
      </p:sp>
      <p:sp>
        <p:nvSpPr>
          <p:cNvPr id="149" name="Text Box 146"/>
          <p:cNvSpPr txBox="1">
            <a:spLocks noChangeArrowheads="1"/>
          </p:cNvSpPr>
          <p:nvPr/>
        </p:nvSpPr>
        <p:spPr bwMode="auto">
          <a:xfrm>
            <a:off x="4271963" y="5207000"/>
            <a:ext cx="23812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noAutofit/>
          </a:bodyPr>
          <a:lstStyle/>
          <a:p>
            <a:pPr eaLnBrk="1" hangingPunct="1">
              <a:buSzPct val="130000"/>
            </a:pPr>
            <a:r>
              <a:rPr lang="en-US" sz="1800" b="0" i="1">
                <a:solidFill>
                  <a:srgbClr val="000000"/>
                </a:solidFill>
              </a:rPr>
              <a:t>Back it up and mark it</a:t>
            </a:r>
          </a:p>
        </p:txBody>
      </p:sp>
      <p:sp>
        <p:nvSpPr>
          <p:cNvPr id="150" name="AutoShape 148"/>
          <p:cNvSpPr>
            <a:spLocks noChangeArrowheads="1"/>
          </p:cNvSpPr>
          <p:nvPr/>
        </p:nvSpPr>
        <p:spPr bwMode="auto">
          <a:xfrm>
            <a:off x="3636963" y="4722813"/>
            <a:ext cx="933450" cy="561975"/>
          </a:xfrm>
          <a:prstGeom prst="star32">
            <a:avLst>
              <a:gd name="adj" fmla="val 37500"/>
            </a:avLst>
          </a:prstGeom>
          <a:gradFill rotWithShape="1">
            <a:gsLst>
              <a:gs pos="0">
                <a:srgbClr val="FF8200">
                  <a:alpha val="56000"/>
                </a:srgbClr>
              </a:gs>
              <a:gs pos="10001">
                <a:srgbClr val="FF0000">
                  <a:alpha val="60400"/>
                </a:srgbClr>
              </a:gs>
              <a:gs pos="35001">
                <a:srgbClr val="BA0066">
                  <a:alpha val="71400"/>
                </a:srgbClr>
              </a:gs>
              <a:gs pos="70000">
                <a:srgbClr val="66008F">
                  <a:alpha val="86800"/>
                </a:srgbClr>
              </a:gs>
              <a:gs pos="100000">
                <a:srgbClr val="000082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 eaLnBrk="1" hangingPunct="1">
              <a:buSzPct val="130000"/>
              <a:defRPr/>
            </a:pPr>
            <a:r>
              <a:rPr lang="en-US" b="0" i="1" dirty="0">
                <a:solidFill>
                  <a:schemeClr val="bg1"/>
                </a:solidFill>
                <a:latin typeface="Arial" charset="0"/>
              </a:rPr>
              <a:t>BFP</a:t>
            </a:r>
          </a:p>
        </p:txBody>
      </p:sp>
      <p:sp>
        <p:nvSpPr>
          <p:cNvPr id="151" name="AutoShape 149"/>
          <p:cNvSpPr>
            <a:spLocks noChangeArrowheads="1"/>
          </p:cNvSpPr>
          <p:nvPr/>
        </p:nvSpPr>
        <p:spPr bwMode="auto">
          <a:xfrm>
            <a:off x="4443413" y="4276725"/>
            <a:ext cx="933450" cy="561975"/>
          </a:xfrm>
          <a:prstGeom prst="star32">
            <a:avLst>
              <a:gd name="adj" fmla="val 37500"/>
            </a:avLst>
          </a:prstGeom>
          <a:gradFill rotWithShape="1">
            <a:gsLst>
              <a:gs pos="0">
                <a:srgbClr val="FF8200">
                  <a:alpha val="56000"/>
                </a:srgbClr>
              </a:gs>
              <a:gs pos="10001">
                <a:srgbClr val="FF0000">
                  <a:alpha val="60400"/>
                </a:srgbClr>
              </a:gs>
              <a:gs pos="35001">
                <a:srgbClr val="BA0066">
                  <a:alpha val="71400"/>
                </a:srgbClr>
              </a:gs>
              <a:gs pos="70000">
                <a:srgbClr val="66008F">
                  <a:alpha val="86800"/>
                </a:srgbClr>
              </a:gs>
              <a:gs pos="100000">
                <a:srgbClr val="000082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 eaLnBrk="1" hangingPunct="1">
              <a:buSzPct val="130000"/>
              <a:defRPr/>
            </a:pPr>
            <a:r>
              <a:rPr lang="en-US" b="0" i="1" dirty="0">
                <a:solidFill>
                  <a:schemeClr val="bg1"/>
                </a:solidFill>
                <a:latin typeface="Arial" charset="0"/>
              </a:rPr>
              <a:t>TXE</a:t>
            </a:r>
          </a:p>
        </p:txBody>
      </p:sp>
      <p:sp>
        <p:nvSpPr>
          <p:cNvPr id="152" name="AutoShape 150"/>
          <p:cNvSpPr>
            <a:spLocks noChangeArrowheads="1"/>
          </p:cNvSpPr>
          <p:nvPr/>
        </p:nvSpPr>
        <p:spPr bwMode="auto">
          <a:xfrm>
            <a:off x="3670300" y="4105275"/>
            <a:ext cx="1000125" cy="561975"/>
          </a:xfrm>
          <a:prstGeom prst="star32">
            <a:avLst>
              <a:gd name="adj" fmla="val 37500"/>
            </a:avLst>
          </a:prstGeom>
          <a:gradFill rotWithShape="1">
            <a:gsLst>
              <a:gs pos="0">
                <a:srgbClr val="FF8200">
                  <a:alpha val="56000"/>
                </a:srgbClr>
              </a:gs>
              <a:gs pos="10001">
                <a:srgbClr val="FF0000">
                  <a:alpha val="60400"/>
                </a:srgbClr>
              </a:gs>
              <a:gs pos="35001">
                <a:srgbClr val="BA0066">
                  <a:alpha val="71400"/>
                </a:srgbClr>
              </a:gs>
              <a:gs pos="70000">
                <a:srgbClr val="66008F">
                  <a:alpha val="86800"/>
                </a:srgbClr>
              </a:gs>
              <a:gs pos="100000">
                <a:srgbClr val="000082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 eaLnBrk="1" hangingPunct="1">
              <a:buSzPct val="130000"/>
              <a:defRPr/>
            </a:pPr>
            <a:r>
              <a:rPr lang="en-US" b="0" i="1" dirty="0">
                <a:solidFill>
                  <a:schemeClr val="bg1"/>
                </a:solidFill>
                <a:latin typeface="Arial" charset="0"/>
              </a:rPr>
              <a:t>MTX</a:t>
            </a:r>
          </a:p>
        </p:txBody>
      </p:sp>
      <p:sp>
        <p:nvSpPr>
          <p:cNvPr id="153" name="AutoShape 151"/>
          <p:cNvSpPr>
            <a:spLocks noChangeArrowheads="1"/>
          </p:cNvSpPr>
          <p:nvPr/>
        </p:nvSpPr>
        <p:spPr bwMode="auto">
          <a:xfrm>
            <a:off x="2420938" y="3417888"/>
            <a:ext cx="933450" cy="561975"/>
          </a:xfrm>
          <a:prstGeom prst="star32">
            <a:avLst>
              <a:gd name="adj" fmla="val 37500"/>
            </a:avLst>
          </a:prstGeom>
          <a:gradFill rotWithShape="1">
            <a:gsLst>
              <a:gs pos="0">
                <a:srgbClr val="FF8200">
                  <a:alpha val="56000"/>
                </a:srgbClr>
              </a:gs>
              <a:gs pos="10001">
                <a:srgbClr val="FF0000">
                  <a:alpha val="60400"/>
                </a:srgbClr>
              </a:gs>
              <a:gs pos="35001">
                <a:srgbClr val="BA0066">
                  <a:alpha val="71400"/>
                </a:srgbClr>
              </a:gs>
              <a:gs pos="70000">
                <a:srgbClr val="66008F">
                  <a:alpha val="86800"/>
                </a:srgbClr>
              </a:gs>
              <a:gs pos="100000">
                <a:srgbClr val="000082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 eaLnBrk="1" hangingPunct="1">
              <a:buSzPct val="130000"/>
              <a:defRPr/>
            </a:pPr>
            <a:r>
              <a:rPr lang="en-US" b="0" i="1" dirty="0">
                <a:solidFill>
                  <a:schemeClr val="bg1"/>
                </a:solidFill>
                <a:latin typeface="Arial" charset="0"/>
              </a:rPr>
              <a:t>BFP</a:t>
            </a:r>
          </a:p>
        </p:txBody>
      </p:sp>
      <p:sp>
        <p:nvSpPr>
          <p:cNvPr id="154" name="Line 152"/>
          <p:cNvSpPr>
            <a:spLocks noChangeShapeType="1"/>
          </p:cNvSpPr>
          <p:nvPr/>
        </p:nvSpPr>
        <p:spPr bwMode="auto">
          <a:xfrm flipH="1">
            <a:off x="3711575" y="3451225"/>
            <a:ext cx="3255963" cy="1795463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ysDot"/>
            <a:round/>
            <a:headEnd/>
            <a:tailEnd type="triangle" w="med" len="med"/>
          </a:ln>
        </p:spPr>
        <p:txBody>
          <a:bodyPr wrap="none">
            <a:no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5" name="AutoShape 151"/>
          <p:cNvSpPr>
            <a:spLocks noChangeArrowheads="1"/>
          </p:cNvSpPr>
          <p:nvPr/>
        </p:nvSpPr>
        <p:spPr bwMode="auto">
          <a:xfrm>
            <a:off x="304800" y="3768407"/>
            <a:ext cx="1114108" cy="749001"/>
          </a:xfrm>
          <a:prstGeom prst="star32">
            <a:avLst>
              <a:gd name="adj" fmla="val 37500"/>
            </a:avLst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 eaLnBrk="1" hangingPunct="1">
              <a:buSzPct val="130000"/>
              <a:defRPr/>
            </a:pPr>
            <a:r>
              <a:rPr lang="en-US" b="0" i="1" dirty="0" smtClean="0">
                <a:solidFill>
                  <a:srgbClr val="000000"/>
                </a:solidFill>
                <a:latin typeface="Arial" charset="0"/>
              </a:rPr>
              <a:t>BKEX</a:t>
            </a:r>
            <a:endParaRPr lang="en-US" b="0" i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41960" y="3444240"/>
            <a:ext cx="944880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Wait…</a:t>
            </a:r>
          </a:p>
        </p:txBody>
      </p:sp>
      <p:cxnSp>
        <p:nvCxnSpPr>
          <p:cNvPr id="160" name="Straight Connector 159"/>
          <p:cNvCxnSpPr/>
          <p:nvPr/>
        </p:nvCxnSpPr>
        <p:spPr bwMode="auto">
          <a:xfrm>
            <a:off x="518160" y="3611880"/>
            <a:ext cx="579120" cy="9144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7" name="TextBox 156"/>
          <p:cNvSpPr txBox="1"/>
          <p:nvPr/>
        </p:nvSpPr>
        <p:spPr>
          <a:xfrm>
            <a:off x="411480" y="5593080"/>
            <a:ext cx="5495050" cy="762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3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  Wait on (TXE) semaphore during bi backup</a:t>
            </a:r>
          </a:p>
          <a:p>
            <a:pPr algn="l">
              <a:buClr>
                <a:schemeClr val="accent3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  Wait on BKEX during data backup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 L 0.25 4.81481E-6  E" pathEditMode="fixed" ptsTypes="">
                                      <p:cBhvr>
                                        <p:cTn id="41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7" grpId="0" animBg="1"/>
      <p:bldP spid="107" grpId="1" animBg="1"/>
      <p:bldP spid="144" grpId="0"/>
      <p:bldP spid="144" grpId="1"/>
      <p:bldP spid="154" grpId="0" animBg="1"/>
      <p:bldP spid="15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Clients: Read/Write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2061751"/>
            <a:ext cx="7772400" cy="3850253"/>
          </a:xfrm>
        </p:spPr>
        <p:txBody>
          <a:bodyPr numCol="1"/>
          <a:lstStyle/>
          <a:p>
            <a:r>
              <a:rPr lang="en-US" dirty="0" smtClean="0"/>
              <a:t>DBRD </a:t>
            </a:r>
            <a:r>
              <a:rPr lang="en-US" dirty="0"/>
              <a:t>&amp; </a:t>
            </a:r>
            <a:r>
              <a:rPr lang="en-US" dirty="0" smtClean="0"/>
              <a:t>DBWR – Database read/write</a:t>
            </a:r>
          </a:p>
          <a:p>
            <a:pPr lvl="1"/>
            <a:r>
              <a:rPr lang="en-US" i="1" dirty="0" smtClean="0"/>
              <a:t>“DB </a:t>
            </a:r>
            <a:r>
              <a:rPr lang="en-US" i="1" dirty="0" err="1"/>
              <a:t>Buf</a:t>
            </a:r>
            <a:r>
              <a:rPr lang="en-US" i="1" dirty="0"/>
              <a:t> </a:t>
            </a:r>
            <a:r>
              <a:rPr lang="en-US" i="1" dirty="0" smtClean="0"/>
              <a:t>Read” </a:t>
            </a:r>
            <a:r>
              <a:rPr lang="en-US" dirty="0" smtClean="0"/>
              <a:t>– OR – </a:t>
            </a:r>
            <a:r>
              <a:rPr lang="en-US" i="1" dirty="0" smtClean="0"/>
              <a:t>“DB </a:t>
            </a:r>
            <a:r>
              <a:rPr lang="en-US" i="1" dirty="0" err="1" smtClean="0"/>
              <a:t>Buf</a:t>
            </a:r>
            <a:r>
              <a:rPr lang="en-US" i="1" dirty="0" smtClean="0"/>
              <a:t> Write”</a:t>
            </a:r>
            <a:endParaRPr lang="en-US" i="1" dirty="0"/>
          </a:p>
          <a:p>
            <a:pPr lvl="1"/>
            <a:r>
              <a:rPr lang="en-US" dirty="0" smtClean="0"/>
              <a:t>Wait info: Block identifier</a:t>
            </a:r>
          </a:p>
          <a:p>
            <a:r>
              <a:rPr lang="en-US" dirty="0" smtClean="0"/>
              <a:t>DBW2 (14)</a:t>
            </a:r>
          </a:p>
          <a:p>
            <a:pPr lvl="1"/>
            <a:r>
              <a:rPr lang="en-US" sz="2000" dirty="0" smtClean="0"/>
              <a:t>Same as DBWR but for alternate buffer pool</a:t>
            </a:r>
            <a:endParaRPr lang="en-US" sz="2000" dirty="0"/>
          </a:p>
          <a:p>
            <a:r>
              <a:rPr lang="en-US" dirty="0" smtClean="0"/>
              <a:t>BIRD</a:t>
            </a:r>
            <a:r>
              <a:rPr lang="en-US" dirty="0"/>
              <a:t>, BIWR, </a:t>
            </a:r>
            <a:r>
              <a:rPr lang="en-US" dirty="0" smtClean="0"/>
              <a:t>AIRD, AIWR – Bi/Ai read/write</a:t>
            </a:r>
          </a:p>
          <a:p>
            <a:pPr lvl="1"/>
            <a:r>
              <a:rPr lang="en-US" i="1" dirty="0" smtClean="0"/>
              <a:t>“BI </a:t>
            </a:r>
            <a:r>
              <a:rPr lang="en-US" i="1" dirty="0" err="1"/>
              <a:t>Buf</a:t>
            </a:r>
            <a:r>
              <a:rPr lang="en-US" i="1" dirty="0"/>
              <a:t> </a:t>
            </a:r>
            <a:r>
              <a:rPr lang="en-US" i="1" dirty="0" smtClean="0"/>
              <a:t>Read” </a:t>
            </a:r>
            <a:r>
              <a:rPr lang="en-US" dirty="0" smtClean="0"/>
              <a:t>–OR – </a:t>
            </a:r>
            <a:r>
              <a:rPr lang="en-US" i="1" dirty="0" smtClean="0"/>
              <a:t>“BI </a:t>
            </a:r>
            <a:r>
              <a:rPr lang="en-US" i="1" dirty="0" err="1" smtClean="0"/>
              <a:t>Buf</a:t>
            </a:r>
            <a:r>
              <a:rPr lang="en-US" i="1" dirty="0" smtClean="0"/>
              <a:t> Write”</a:t>
            </a:r>
          </a:p>
          <a:p>
            <a:pPr lvl="1"/>
            <a:r>
              <a:rPr lang="en-US" dirty="0" smtClean="0"/>
              <a:t>Wait info: bi/</a:t>
            </a:r>
            <a:r>
              <a:rPr lang="en-US" dirty="0" err="1" smtClean="0"/>
              <a:t>ai</a:t>
            </a:r>
            <a:r>
              <a:rPr lang="en-US" dirty="0" smtClean="0"/>
              <a:t> block </a:t>
            </a:r>
            <a:r>
              <a:rPr lang="en-US" dirty="0"/>
              <a:t># (not particularly useful to you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Can use to determine if waiting on different block (not hung)</a:t>
            </a:r>
          </a:p>
          <a:p>
            <a:pPr lvl="1"/>
            <a:endParaRPr lang="en-US" dirty="0"/>
          </a:p>
          <a:p>
            <a:pPr>
              <a:buNone/>
            </a:pP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810326" y="1088635"/>
            <a:ext cx="5531004" cy="877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Name        Type            Wait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DBRD      1280        2104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 Pool Access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027456" y="2375848"/>
            <a:ext cx="1554480" cy="1008797"/>
          </a:xfrm>
          <a:prstGeom prst="rect">
            <a:avLst/>
          </a:prstGeom>
          <a:solidFill>
            <a:schemeClr val="accent3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Block in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memory</a:t>
            </a:r>
          </a:p>
        </p:txBody>
      </p:sp>
      <p:sp>
        <p:nvSpPr>
          <p:cNvPr id="7" name="Right Arrow 6"/>
          <p:cNvSpPr/>
          <p:nvPr/>
        </p:nvSpPr>
        <p:spPr bwMode="auto">
          <a:xfrm>
            <a:off x="1965960" y="2453640"/>
            <a:ext cx="853440" cy="243840"/>
          </a:xfrm>
          <a:prstGeom prst="rightArrow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1950720" y="3063240"/>
            <a:ext cx="853440" cy="243840"/>
          </a:xfrm>
          <a:prstGeom prst="rightArrow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" y="1021080"/>
            <a:ext cx="4739640" cy="4267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dirty="0" smtClean="0">
                <a:solidFill>
                  <a:srgbClr val="000000"/>
                </a:solidFill>
              </a:rPr>
              <a:t>BKSH &amp; BKEX  </a:t>
            </a:r>
            <a:r>
              <a:rPr lang="en-US" sz="2000" dirty="0" err="1" smtClean="0">
                <a:solidFill>
                  <a:srgbClr val="000000"/>
                </a:solidFill>
              </a:rPr>
              <a:t>vs</a:t>
            </a:r>
            <a:r>
              <a:rPr lang="en-US" sz="2000" dirty="0" smtClean="0">
                <a:solidFill>
                  <a:srgbClr val="000000"/>
                </a:solidFill>
              </a:rPr>
              <a:t> DBRD &amp; DBWR </a:t>
            </a: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Updating </a:t>
            </a:r>
            <a:r>
              <a:rPr lang="en-US" sz="2000" i="0" u="sng" dirty="0" smtClean="0">
                <a:solidFill>
                  <a:srgbClr val="000000"/>
                </a:solidFill>
                <a:uFill>
                  <a:solidFill>
                    <a:srgbClr val="FF0000"/>
                  </a:solidFill>
                </a:uFill>
              </a:rPr>
              <a:t>different</a:t>
            </a:r>
            <a:r>
              <a:rPr lang="en-US" sz="2000" i="0" dirty="0" smtClean="0">
                <a:solidFill>
                  <a:srgbClr val="000000"/>
                </a:solidFill>
              </a:rPr>
              <a:t> records in same block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24186" y="1891818"/>
            <a:ext cx="2427691" cy="3505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Record read/update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42054" y="2529840"/>
            <a:ext cx="1136821" cy="746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2000" i="0" u="sng" dirty="0" smtClean="0">
                <a:uFill>
                  <a:solidFill>
                    <a:srgbClr val="FF0000"/>
                  </a:solidFill>
                </a:uFill>
              </a:rPr>
              <a:t>BK</a:t>
            </a:r>
            <a:r>
              <a:rPr lang="en-US" sz="2000" i="0" dirty="0" smtClean="0">
                <a:solidFill>
                  <a:srgbClr val="000000"/>
                </a:solidFill>
              </a:rPr>
              <a:t> Buffer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lock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5958840" y="1691640"/>
            <a:ext cx="1082040" cy="518160"/>
          </a:xfrm>
          <a:prstGeom prst="roundRect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User3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32120" y="1203960"/>
            <a:ext cx="1981200" cy="381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Flush/overwrite for paging</a:t>
            </a:r>
          </a:p>
          <a:p>
            <a:pPr algn="l"/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32120" y="4008120"/>
            <a:ext cx="2651760" cy="381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Flush for performance</a:t>
            </a:r>
          </a:p>
          <a:p>
            <a:pPr algn="l"/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17" name="Right Arrow 16"/>
          <p:cNvSpPr/>
          <p:nvPr/>
        </p:nvSpPr>
        <p:spPr bwMode="auto">
          <a:xfrm>
            <a:off x="6080760" y="3230880"/>
            <a:ext cx="853440" cy="243840"/>
          </a:xfrm>
          <a:prstGeom prst="rightArrow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8" name="Right Arrow 17"/>
          <p:cNvSpPr/>
          <p:nvPr/>
        </p:nvSpPr>
        <p:spPr bwMode="auto">
          <a:xfrm rot="10800000">
            <a:off x="6080760" y="2331720"/>
            <a:ext cx="853440" cy="243840"/>
          </a:xfrm>
          <a:prstGeom prst="rightArrow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94176" y="2560320"/>
            <a:ext cx="1197782" cy="746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 </a:t>
            </a:r>
            <a:r>
              <a:rPr lang="en-US" sz="2000" i="0" u="sng" dirty="0" smtClean="0">
                <a:solidFill>
                  <a:srgbClr val="000000"/>
                </a:solidFill>
                <a:uFill>
                  <a:solidFill>
                    <a:srgbClr val="FF0000"/>
                  </a:solidFill>
                </a:uFill>
              </a:rPr>
              <a:t>DB</a:t>
            </a:r>
            <a:r>
              <a:rPr lang="en-US" sz="2000" i="0" dirty="0" smtClean="0">
                <a:solidFill>
                  <a:srgbClr val="000000"/>
                </a:solidFill>
              </a:rPr>
              <a:t> Buffer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lock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960" y="3916680"/>
            <a:ext cx="4983480" cy="246888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    DBRD </a:t>
            </a:r>
            <a:r>
              <a:rPr lang="en-US" sz="2000" i="0" dirty="0" smtClean="0">
                <a:solidFill>
                  <a:srgbClr val="000000"/>
                </a:solidFill>
              </a:rPr>
              <a:t>– reading in – all must wait!</a:t>
            </a: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    DBWR </a:t>
            </a:r>
            <a:r>
              <a:rPr lang="en-US" sz="2000" i="0" dirty="0" smtClean="0">
                <a:solidFill>
                  <a:srgbClr val="000000"/>
                </a:solidFill>
              </a:rPr>
              <a:t>– Writing out, cannot be changed</a:t>
            </a: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    BKSH </a:t>
            </a:r>
            <a:r>
              <a:rPr lang="en-US" sz="2000" i="0" dirty="0" smtClean="0">
                <a:solidFill>
                  <a:srgbClr val="000000"/>
                </a:solidFill>
              </a:rPr>
              <a:t>– In memory, read attempt</a:t>
            </a: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    BKEX </a:t>
            </a:r>
            <a:r>
              <a:rPr lang="en-US" sz="2000" i="0" dirty="0" smtClean="0">
                <a:solidFill>
                  <a:srgbClr val="000000"/>
                </a:solidFill>
              </a:rPr>
              <a:t>– In memory, change attempt</a:t>
            </a:r>
          </a:p>
          <a:p>
            <a:pPr algn="l">
              <a:buClr>
                <a:schemeClr val="accent3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  Pretty </a:t>
            </a:r>
            <a:r>
              <a:rPr lang="en-US" sz="2000" i="0" dirty="0" smtClean="0">
                <a:solidFill>
                  <a:srgbClr val="000000"/>
                </a:solidFill>
              </a:rPr>
              <a:t>much same mechanism for all buffer pools (-B, -B2, -</a:t>
            </a:r>
            <a:r>
              <a:rPr lang="en-US" sz="2000" i="0" dirty="0" err="1" smtClean="0">
                <a:solidFill>
                  <a:srgbClr val="000000"/>
                </a:solidFill>
              </a:rPr>
              <a:t>bibuf</a:t>
            </a:r>
            <a:r>
              <a:rPr lang="en-US" sz="2000" i="0" dirty="0" smtClean="0">
                <a:solidFill>
                  <a:srgbClr val="000000"/>
                </a:solidFill>
              </a:rPr>
              <a:t>, -</a:t>
            </a:r>
            <a:r>
              <a:rPr lang="en-US" sz="2000" i="0" dirty="0" err="1" smtClean="0">
                <a:solidFill>
                  <a:srgbClr val="000000"/>
                </a:solidFill>
              </a:rPr>
              <a:t>aibuf</a:t>
            </a:r>
            <a:r>
              <a:rPr lang="en-US" sz="2000" i="0" dirty="0" smtClean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5949876" y="3524915"/>
            <a:ext cx="1082040" cy="518160"/>
          </a:xfrm>
          <a:prstGeom prst="roundRect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APW</a:t>
            </a:r>
          </a:p>
        </p:txBody>
      </p:sp>
      <p:sp>
        <p:nvSpPr>
          <p:cNvPr id="23" name="Rounded Rectangle 22"/>
          <p:cNvSpPr/>
          <p:nvPr/>
        </p:nvSpPr>
        <p:spPr bwMode="auto">
          <a:xfrm>
            <a:off x="839993" y="2301238"/>
            <a:ext cx="1082040" cy="518160"/>
          </a:xfrm>
          <a:prstGeom prst="roundRect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User1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831029" y="2924283"/>
            <a:ext cx="1082040" cy="518160"/>
          </a:xfrm>
          <a:prstGeom prst="roundRect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User2</a:t>
            </a:r>
          </a:p>
        </p:txBody>
      </p:sp>
      <p:sp>
        <p:nvSpPr>
          <p:cNvPr id="25" name="Can 24"/>
          <p:cNvSpPr/>
          <p:nvPr/>
        </p:nvSpPr>
        <p:spPr bwMode="auto">
          <a:xfrm>
            <a:off x="7451678" y="2306470"/>
            <a:ext cx="1201003" cy="1269242"/>
          </a:xfrm>
          <a:prstGeom prst="can">
            <a:avLst/>
          </a:prstGeom>
          <a:solidFill>
            <a:schemeClr val="accent3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prstMaterial="flat"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DB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Clients: Special Buffer 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2595151"/>
            <a:ext cx="7772400" cy="3850253"/>
          </a:xfrm>
        </p:spPr>
        <p:txBody>
          <a:bodyPr numCol="1"/>
          <a:lstStyle/>
          <a:p>
            <a:r>
              <a:rPr lang="en-US" dirty="0" smtClean="0"/>
              <a:t>DBSI – Intent to update buffer lock</a:t>
            </a:r>
          </a:p>
          <a:p>
            <a:pPr lvl="1"/>
            <a:r>
              <a:rPr lang="en-US" i="1" dirty="0" smtClean="0"/>
              <a:t>“DB </a:t>
            </a:r>
            <a:r>
              <a:rPr lang="en-US" i="1" dirty="0" err="1"/>
              <a:t>Buf</a:t>
            </a:r>
            <a:r>
              <a:rPr lang="en-US" i="1" dirty="0"/>
              <a:t> I </a:t>
            </a:r>
            <a:r>
              <a:rPr lang="en-US" i="1" dirty="0" smtClean="0"/>
              <a:t>Lock”</a:t>
            </a:r>
            <a:endParaRPr lang="en-US" i="1" dirty="0"/>
          </a:p>
          <a:p>
            <a:pPr lvl="1"/>
            <a:r>
              <a:rPr lang="en-US" dirty="0" smtClean="0"/>
              <a:t>Wait info: Block identifier (</a:t>
            </a:r>
            <a:r>
              <a:rPr lang="en-US" dirty="0" err="1" smtClean="0"/>
              <a:t>dbkey</a:t>
            </a:r>
            <a:r>
              <a:rPr lang="en-US" dirty="0" smtClean="0"/>
              <a:t>) of conflict</a:t>
            </a:r>
          </a:p>
          <a:p>
            <a:pPr lvl="1"/>
            <a:r>
              <a:rPr lang="en-US" dirty="0" smtClean="0"/>
              <a:t>Used by index manager when deleting or inserting entries</a:t>
            </a:r>
          </a:p>
          <a:p>
            <a:pPr lvl="1"/>
            <a:r>
              <a:rPr lang="en-US" dirty="0" smtClean="0"/>
              <a:t>“Safe” locking protocol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10326" y="1271515"/>
            <a:ext cx="5531004" cy="877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Name         Type            Wait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DBSI         1280        2104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515100" y="4381500"/>
            <a:ext cx="1779461" cy="1347788"/>
            <a:chOff x="1095" y="912"/>
            <a:chExt cx="3796" cy="2876"/>
          </a:xfrm>
        </p:grpSpPr>
        <p:sp>
          <p:nvSpPr>
            <p:cNvPr id="60419" name="Rectangle 3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20" name="Line 4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21" name="Rectangle 5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422" name="Line 6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23" name="Line 7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24" name="Line 8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25" name="Rectangle 9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426" name="Rectangle 10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427" name="Rectangle 11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428" name="Line 12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29" name="Line 13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30" name="Rectangle 14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431" name="Rectangle 15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432" name="Line 16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33" name="Line 17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34" name="Rectangle 18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35" name="Rectangle 19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436" name="Rectangle 20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437" name="Rectangle 21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438" name="Rectangle 22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439" name="Line 23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40" name="Line 24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41" name="Rectangle 25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442" name="Line 26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43" name="Line 27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44" name="Rectangle 28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445" name="Rectangle 29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446" name="Line 30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47" name="Line 31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48" name="Line 32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49" name="Rectangle 33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450" name="Rectangle 34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451" name="Line 35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52" name="Rectangle 36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453" name="Rectangle 37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5600700" y="4470400"/>
            <a:ext cx="1779461" cy="1347788"/>
            <a:chOff x="1095" y="912"/>
            <a:chExt cx="3796" cy="2876"/>
          </a:xfrm>
        </p:grpSpPr>
        <p:sp>
          <p:nvSpPr>
            <p:cNvPr id="60455" name="Rectangle 39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56" name="Line 40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57" name="Rectangle 41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458" name="Line 42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59" name="Line 43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60" name="Line 44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61" name="Rectangle 45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462" name="Rectangle 46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463" name="Rectangle 47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464" name="Line 48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65" name="Line 49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66" name="Rectangle 50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467" name="Rectangle 51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468" name="Line 52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69" name="Line 53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70" name="Rectangle 54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71" name="Rectangle 55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472" name="Rectangle 56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473" name="Rectangle 57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474" name="Rectangle 58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475" name="Line 59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76" name="Line 60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77" name="Rectangle 61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478" name="Line 62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79" name="Line 63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80" name="Rectangle 64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481" name="Rectangle 65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482" name="Line 66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83" name="Line 67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84" name="Line 68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85" name="Rectangle 69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486" name="Rectangle 70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487" name="Line 71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88" name="Rectangle 72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489" name="Rectangle 73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grpSp>
        <p:nvGrpSpPr>
          <p:cNvPr id="4" name="Group 74"/>
          <p:cNvGrpSpPr>
            <a:grpSpLocks/>
          </p:cNvGrpSpPr>
          <p:nvPr/>
        </p:nvGrpSpPr>
        <p:grpSpPr bwMode="auto">
          <a:xfrm>
            <a:off x="4711700" y="4533900"/>
            <a:ext cx="1779461" cy="1347788"/>
            <a:chOff x="1095" y="912"/>
            <a:chExt cx="3796" cy="2876"/>
          </a:xfrm>
        </p:grpSpPr>
        <p:sp>
          <p:nvSpPr>
            <p:cNvPr id="60491" name="Rectangle 75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92" name="Line 76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93" name="Rectangle 77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494" name="Line 78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95" name="Line 79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96" name="Line 80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497" name="Rectangle 81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498" name="Rectangle 82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499" name="Rectangle 83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500" name="Line 84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01" name="Line 85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02" name="Rectangle 86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503" name="Rectangle 87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504" name="Line 88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05" name="Line 89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06" name="Rectangle 90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07" name="Rectangle 91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508" name="Rectangle 92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509" name="Rectangle 93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510" name="Rectangle 94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511" name="Line 95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12" name="Line 96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13" name="Rectangle 97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514" name="Line 98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15" name="Line 99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16" name="Rectangle 100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517" name="Rectangle 101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518" name="Line 102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19" name="Line 103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20" name="Line 104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21" name="Rectangle 105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522" name="Rectangle 106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523" name="Line 107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24" name="Rectangle 108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525" name="Rectangle 109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grpSp>
        <p:nvGrpSpPr>
          <p:cNvPr id="5" name="Group 110"/>
          <p:cNvGrpSpPr>
            <a:grpSpLocks/>
          </p:cNvGrpSpPr>
          <p:nvPr/>
        </p:nvGrpSpPr>
        <p:grpSpPr bwMode="auto">
          <a:xfrm>
            <a:off x="1130300" y="4826000"/>
            <a:ext cx="1779461" cy="1347788"/>
            <a:chOff x="1095" y="912"/>
            <a:chExt cx="3796" cy="2876"/>
          </a:xfrm>
        </p:grpSpPr>
        <p:sp>
          <p:nvSpPr>
            <p:cNvPr id="60527" name="Rectangle 111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28" name="Line 112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29" name="Rectangle 113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530" name="Line 114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31" name="Line 115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32" name="Line 116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33" name="Rectangle 117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534" name="Rectangle 118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535" name="Rectangle 119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536" name="Line 120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37" name="Line 121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38" name="Rectangle 122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539" name="Rectangle 123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540" name="Line 124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41" name="Line 125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42" name="Rectangle 126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43" name="Rectangle 127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544" name="Rectangle 128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545" name="Rectangle 129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546" name="Rectangle 130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547" name="Line 131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48" name="Line 132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49" name="Rectangle 133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550" name="Line 134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51" name="Line 135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52" name="Rectangle 136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553" name="Rectangle 137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554" name="Line 138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55" name="Line 139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56" name="Line 140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57" name="Rectangle 141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558" name="Rectangle 142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559" name="Line 143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60" name="Rectangle 144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561" name="Rectangle 145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grpSp>
        <p:nvGrpSpPr>
          <p:cNvPr id="6" name="Group 146"/>
          <p:cNvGrpSpPr>
            <a:grpSpLocks/>
          </p:cNvGrpSpPr>
          <p:nvPr/>
        </p:nvGrpSpPr>
        <p:grpSpPr bwMode="auto">
          <a:xfrm>
            <a:off x="1790700" y="4749800"/>
            <a:ext cx="1779461" cy="1347788"/>
            <a:chOff x="1095" y="912"/>
            <a:chExt cx="3796" cy="2876"/>
          </a:xfrm>
        </p:grpSpPr>
        <p:sp>
          <p:nvSpPr>
            <p:cNvPr id="60563" name="Rectangle 147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64" name="Line 148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65" name="Rectangle 149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566" name="Line 150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67" name="Line 151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68" name="Line 152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69" name="Rectangle 153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570" name="Rectangle 154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571" name="Rectangle 155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572" name="Line 156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73" name="Line 157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74" name="Rectangle 158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575" name="Rectangle 159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576" name="Line 160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77" name="Line 161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78" name="Rectangle 162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79" name="Rectangle 163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580" name="Rectangle 164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581" name="Rectangle 165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582" name="Rectangle 166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583" name="Line 167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84" name="Line 168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85" name="Rectangle 169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586" name="Line 170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87" name="Line 171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88" name="Rectangle 172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589" name="Rectangle 173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590" name="Line 174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91" name="Line 175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92" name="Line 176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93" name="Rectangle 177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594" name="Rectangle 178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595" name="Line 179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596" name="Rectangle 180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597" name="Rectangle 181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grpSp>
        <p:nvGrpSpPr>
          <p:cNvPr id="7" name="Group 182"/>
          <p:cNvGrpSpPr>
            <a:grpSpLocks/>
          </p:cNvGrpSpPr>
          <p:nvPr/>
        </p:nvGrpSpPr>
        <p:grpSpPr bwMode="auto">
          <a:xfrm>
            <a:off x="2667000" y="4660900"/>
            <a:ext cx="1779461" cy="1347788"/>
            <a:chOff x="1095" y="912"/>
            <a:chExt cx="3796" cy="2876"/>
          </a:xfrm>
        </p:grpSpPr>
        <p:sp>
          <p:nvSpPr>
            <p:cNvPr id="60599" name="Rectangle 183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00" name="Line 184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01" name="Rectangle 185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602" name="Line 186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03" name="Line 187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04" name="Line 188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05" name="Rectangle 189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606" name="Rectangle 190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607" name="Rectangle 191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608" name="Line 192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09" name="Line 193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10" name="Rectangle 194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611" name="Rectangle 195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612" name="Line 196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13" name="Line 197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14" name="Rectangle 198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15" name="Rectangle 199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616" name="Rectangle 200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617" name="Rectangle 201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618" name="Rectangle 202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619" name="Line 203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20" name="Line 204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21" name="Rectangle 205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622" name="Line 206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23" name="Line 207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24" name="Rectangle 208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625" name="Rectangle 209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626" name="Line 210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27" name="Line 211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28" name="Line 212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29" name="Rectangle 213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630" name="Rectangle 214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631" name="Line 215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32" name="Rectangle 216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633" name="Rectangle 217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grpSp>
        <p:nvGrpSpPr>
          <p:cNvPr id="8" name="Group 218"/>
          <p:cNvGrpSpPr>
            <a:grpSpLocks/>
          </p:cNvGrpSpPr>
          <p:nvPr/>
        </p:nvGrpSpPr>
        <p:grpSpPr bwMode="auto">
          <a:xfrm>
            <a:off x="2489200" y="2984500"/>
            <a:ext cx="1779461" cy="1347788"/>
            <a:chOff x="1095" y="912"/>
            <a:chExt cx="3796" cy="2876"/>
          </a:xfrm>
        </p:grpSpPr>
        <p:sp>
          <p:nvSpPr>
            <p:cNvPr id="60635" name="Rectangle 219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36" name="Line 220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37" name="Rectangle 221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638" name="Line 222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39" name="Line 223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40" name="Line 224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41" name="Rectangle 225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642" name="Rectangle 226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643" name="Rectangle 227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644" name="Line 228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45" name="Line 229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46" name="Rectangle 230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647" name="Rectangle 231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648" name="Line 232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49" name="Line 233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50" name="Rectangle 234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51" name="Rectangle 235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652" name="Rectangle 236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653" name="Rectangle 237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654" name="Rectangle 238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655" name="Line 239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56" name="Line 240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57" name="Rectangle 241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658" name="Line 242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59" name="Line 243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60" name="Rectangle 244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661" name="Rectangle 245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662" name="Line 246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63" name="Line 247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64" name="Line 248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65" name="Rectangle 249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666" name="Rectangle 250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667" name="Line 251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68" name="Rectangle 252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669" name="Rectangle 253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grpSp>
        <p:nvGrpSpPr>
          <p:cNvPr id="9" name="Group 254"/>
          <p:cNvGrpSpPr>
            <a:grpSpLocks/>
          </p:cNvGrpSpPr>
          <p:nvPr/>
        </p:nvGrpSpPr>
        <p:grpSpPr bwMode="auto">
          <a:xfrm>
            <a:off x="4521200" y="2832100"/>
            <a:ext cx="1779461" cy="1347788"/>
            <a:chOff x="1095" y="912"/>
            <a:chExt cx="3796" cy="2876"/>
          </a:xfrm>
        </p:grpSpPr>
        <p:sp>
          <p:nvSpPr>
            <p:cNvPr id="60671" name="Rectangle 255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72" name="Line 256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73" name="Rectangle 257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674" name="Line 258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75" name="Line 259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76" name="Line 260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77" name="Rectangle 261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678" name="Rectangle 262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679" name="Rectangle 263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680" name="Line 264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81" name="Line 265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82" name="Rectangle 266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683" name="Rectangle 267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684" name="Line 268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85" name="Line 269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86" name="Rectangle 270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87" name="Rectangle 271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688" name="Rectangle 272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689" name="Rectangle 273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690" name="Rectangle 274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691" name="Line 275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92" name="Line 276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93" name="Rectangle 277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694" name="Line 278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95" name="Line 279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96" name="Rectangle 280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697" name="Rectangle 281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698" name="Line 282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699" name="Line 283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00" name="Line 284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01" name="Rectangle 285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702" name="Rectangle 286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703" name="Line 287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04" name="Rectangle 288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705" name="Rectangle 289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sp>
        <p:nvSpPr>
          <p:cNvPr id="60706" name="Rectangle 290"/>
          <p:cNvSpPr>
            <a:spLocks noGrp="1" noChangeArrowheads="1"/>
          </p:cNvSpPr>
          <p:nvPr>
            <p:ph type="title"/>
          </p:nvPr>
        </p:nvSpPr>
        <p:spPr>
          <a:xfrm>
            <a:off x="462720" y="237744"/>
            <a:ext cx="7330650" cy="438582"/>
          </a:xfrm>
        </p:spPr>
        <p:txBody>
          <a:bodyPr/>
          <a:lstStyle/>
          <a:p>
            <a:r>
              <a:rPr lang="en-US" dirty="0" smtClean="0"/>
              <a:t>Insert an Index Key Entry</a:t>
            </a:r>
            <a:endParaRPr lang="en-US" dirty="0"/>
          </a:p>
        </p:txBody>
      </p:sp>
      <p:grpSp>
        <p:nvGrpSpPr>
          <p:cNvPr id="10" name="Group 291"/>
          <p:cNvGrpSpPr>
            <a:grpSpLocks/>
          </p:cNvGrpSpPr>
          <p:nvPr/>
        </p:nvGrpSpPr>
        <p:grpSpPr bwMode="auto">
          <a:xfrm>
            <a:off x="3048000" y="1295400"/>
            <a:ext cx="1779461" cy="1347788"/>
            <a:chOff x="1095" y="912"/>
            <a:chExt cx="3796" cy="2876"/>
          </a:xfrm>
        </p:grpSpPr>
        <p:sp>
          <p:nvSpPr>
            <p:cNvPr id="60708" name="Rectangle 292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33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09" name="Line 293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10" name="Rectangle 294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 dirty="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711" name="Line 295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12" name="Line 296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13" name="Line 297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14" name="Rectangle 298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715" name="Rectangle 299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716" name="Rectangle 300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717" name="Line 301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18" name="Line 302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19" name="Rectangle 303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720" name="Rectangle 304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721" name="Line 305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22" name="Line 306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23" name="Rectangle 307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24" name="Rectangle 308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725" name="Rectangle 309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726" name="Rectangle 310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727" name="Rectangle 311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728" name="Line 312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29" name="Line 313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30" name="Rectangle 314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 dirty="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731" name="Line 315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32" name="Line 316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33" name="Rectangle 317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734" name="Rectangle 318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735" name="Line 319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36" name="Line 320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37" name="Line 321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38" name="Rectangle 322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739" name="Rectangle 323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740" name="Line 324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41" name="Rectangle 325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742" name="Rectangle 326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sp>
        <p:nvSpPr>
          <p:cNvPr id="60751" name="Text Box 335"/>
          <p:cNvSpPr txBox="1">
            <a:spLocks noChangeArrowheads="1"/>
          </p:cNvSpPr>
          <p:nvPr/>
        </p:nvSpPr>
        <p:spPr bwMode="auto">
          <a:xfrm>
            <a:off x="2286000" y="1219200"/>
            <a:ext cx="709613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b="0" dirty="0">
                <a:solidFill>
                  <a:srgbClr val="000000"/>
                </a:solidFill>
              </a:rPr>
              <a:t>root</a:t>
            </a:r>
          </a:p>
        </p:txBody>
      </p:sp>
      <p:sp>
        <p:nvSpPr>
          <p:cNvPr id="60752" name="Text Box 336"/>
          <p:cNvSpPr txBox="1">
            <a:spLocks noChangeArrowheads="1"/>
          </p:cNvSpPr>
          <p:nvPr/>
        </p:nvSpPr>
        <p:spPr bwMode="auto">
          <a:xfrm>
            <a:off x="1317170" y="2971800"/>
            <a:ext cx="1185863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b="0" dirty="0">
                <a:solidFill>
                  <a:srgbClr val="000000"/>
                </a:solidFill>
              </a:rPr>
              <a:t>internal</a:t>
            </a:r>
          </a:p>
        </p:txBody>
      </p:sp>
      <p:sp>
        <p:nvSpPr>
          <p:cNvPr id="60753" name="Text Box 337"/>
          <p:cNvSpPr txBox="1">
            <a:spLocks noChangeArrowheads="1"/>
          </p:cNvSpPr>
          <p:nvPr/>
        </p:nvSpPr>
        <p:spPr bwMode="auto">
          <a:xfrm>
            <a:off x="446312" y="4724400"/>
            <a:ext cx="676275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b="0" dirty="0">
                <a:solidFill>
                  <a:srgbClr val="000000"/>
                </a:solidFill>
              </a:rPr>
              <a:t>leaf</a:t>
            </a:r>
          </a:p>
        </p:txBody>
      </p:sp>
      <p:grpSp>
        <p:nvGrpSpPr>
          <p:cNvPr id="473" name="Group 472"/>
          <p:cNvGrpSpPr/>
          <p:nvPr/>
        </p:nvGrpSpPr>
        <p:grpSpPr>
          <a:xfrm>
            <a:off x="1698625" y="4008438"/>
            <a:ext cx="5334000" cy="795338"/>
            <a:chOff x="1698625" y="4008438"/>
            <a:chExt cx="5334000" cy="795338"/>
          </a:xfrm>
        </p:grpSpPr>
        <p:cxnSp>
          <p:nvCxnSpPr>
            <p:cNvPr id="60746" name="AutoShape 330"/>
            <p:cNvCxnSpPr>
              <a:cxnSpLocks noChangeShapeType="1"/>
              <a:stCxn id="60776" idx="2"/>
            </p:cNvCxnSpPr>
            <p:nvPr/>
          </p:nvCxnSpPr>
          <p:spPr bwMode="auto">
            <a:xfrm rot="5400000">
              <a:off x="3659158" y="3801975"/>
              <a:ext cx="412868" cy="1285933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747" name="AutoShape 331"/>
            <p:cNvCxnSpPr>
              <a:cxnSpLocks noChangeShapeType="1"/>
            </p:cNvCxnSpPr>
            <p:nvPr/>
          </p:nvCxnSpPr>
          <p:spPr bwMode="auto">
            <a:xfrm flipH="1">
              <a:off x="4376738" y="4237038"/>
              <a:ext cx="58737" cy="33655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748" name="AutoShape 332"/>
            <p:cNvCxnSpPr>
              <a:cxnSpLocks noChangeShapeType="1"/>
            </p:cNvCxnSpPr>
            <p:nvPr/>
          </p:nvCxnSpPr>
          <p:spPr bwMode="auto">
            <a:xfrm>
              <a:off x="4435475" y="4160838"/>
              <a:ext cx="1073150" cy="33813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749" name="AutoShape 333"/>
            <p:cNvCxnSpPr>
              <a:cxnSpLocks noChangeShapeType="1"/>
            </p:cNvCxnSpPr>
            <p:nvPr/>
          </p:nvCxnSpPr>
          <p:spPr bwMode="auto">
            <a:xfrm>
              <a:off x="4511675" y="4084638"/>
              <a:ext cx="1835150" cy="33813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750" name="AutoShape 334"/>
            <p:cNvCxnSpPr>
              <a:cxnSpLocks noChangeShapeType="1"/>
            </p:cNvCxnSpPr>
            <p:nvPr/>
          </p:nvCxnSpPr>
          <p:spPr bwMode="auto">
            <a:xfrm>
              <a:off x="4435475" y="4008438"/>
              <a:ext cx="2597150" cy="33813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754" name="AutoShape 338"/>
            <p:cNvCxnSpPr>
              <a:cxnSpLocks noChangeShapeType="1"/>
              <a:stCxn id="60776" idx="2"/>
            </p:cNvCxnSpPr>
            <p:nvPr/>
          </p:nvCxnSpPr>
          <p:spPr bwMode="auto">
            <a:xfrm rot="5400000">
              <a:off x="3240058" y="3459075"/>
              <a:ext cx="489068" cy="2047933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755" name="AutoShape 339"/>
            <p:cNvCxnSpPr>
              <a:cxnSpLocks noChangeShapeType="1"/>
              <a:stCxn id="60776" idx="2"/>
            </p:cNvCxnSpPr>
            <p:nvPr/>
          </p:nvCxnSpPr>
          <p:spPr bwMode="auto">
            <a:xfrm rot="5400000">
              <a:off x="2820958" y="3116175"/>
              <a:ext cx="565268" cy="2809933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</p:grpSp>
      <p:grpSp>
        <p:nvGrpSpPr>
          <p:cNvPr id="474" name="Group 473"/>
          <p:cNvGrpSpPr/>
          <p:nvPr/>
        </p:nvGrpSpPr>
        <p:grpSpPr>
          <a:xfrm>
            <a:off x="3070225" y="2638307"/>
            <a:ext cx="4162985" cy="336669"/>
            <a:chOff x="3070225" y="2638307"/>
            <a:chExt cx="4162985" cy="336669"/>
          </a:xfrm>
        </p:grpSpPr>
        <p:cxnSp>
          <p:nvCxnSpPr>
            <p:cNvPr id="60743" name="AutoShape 327"/>
            <p:cNvCxnSpPr>
              <a:cxnSpLocks noChangeShapeType="1"/>
              <a:stCxn id="60726" idx="2"/>
            </p:cNvCxnSpPr>
            <p:nvPr/>
          </p:nvCxnSpPr>
          <p:spPr bwMode="auto">
            <a:xfrm rot="5400000">
              <a:off x="3354358" y="2354175"/>
              <a:ext cx="336668" cy="904933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744" name="AutoShape 328"/>
            <p:cNvCxnSpPr>
              <a:cxnSpLocks noChangeShapeType="1"/>
              <a:stCxn id="60726" idx="2"/>
            </p:cNvCxnSpPr>
            <p:nvPr/>
          </p:nvCxnSpPr>
          <p:spPr bwMode="auto">
            <a:xfrm rot="5400000">
              <a:off x="3817909" y="2739938"/>
              <a:ext cx="258881" cy="5561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745" name="AutoShape 329"/>
            <p:cNvCxnSpPr>
              <a:cxnSpLocks noChangeShapeType="1"/>
              <a:stCxn id="60708" idx="2"/>
            </p:cNvCxnSpPr>
            <p:nvPr/>
          </p:nvCxnSpPr>
          <p:spPr bwMode="auto">
            <a:xfrm>
              <a:off x="3919538" y="2643188"/>
              <a:ext cx="1489075" cy="17938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756" name="AutoShape 340"/>
            <p:cNvCxnSpPr>
              <a:cxnSpLocks noChangeShapeType="1"/>
              <a:stCxn id="60726" idx="2"/>
              <a:endCxn id="60850" idx="0"/>
            </p:cNvCxnSpPr>
            <p:nvPr/>
          </p:nvCxnSpPr>
          <p:spPr bwMode="auto">
            <a:xfrm rot="16200000" flipH="1">
              <a:off x="5538100" y="1075364"/>
              <a:ext cx="132168" cy="3258053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</p:grpSp>
      <p:grpSp>
        <p:nvGrpSpPr>
          <p:cNvPr id="11" name="Group 341"/>
          <p:cNvGrpSpPr>
            <a:grpSpLocks/>
          </p:cNvGrpSpPr>
          <p:nvPr/>
        </p:nvGrpSpPr>
        <p:grpSpPr bwMode="auto">
          <a:xfrm>
            <a:off x="3581400" y="2895600"/>
            <a:ext cx="1779461" cy="1347788"/>
            <a:chOff x="1095" y="912"/>
            <a:chExt cx="3796" cy="2876"/>
          </a:xfrm>
        </p:grpSpPr>
        <p:sp>
          <p:nvSpPr>
            <p:cNvPr id="60758" name="Rectangle 342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33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59" name="Line 343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60" name="Rectangle 344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761" name="Line 345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62" name="Line 346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63" name="Line 347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64" name="Rectangle 348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765" name="Rectangle 349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766" name="Rectangle 350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767" name="Line 351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68" name="Line 352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69" name="Rectangle 353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770" name="Rectangle 354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771" name="Line 355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72" name="Line 356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73" name="Rectangle 357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74" name="Rectangle 358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775" name="Rectangle 359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776" name="Rectangle 360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777" name="Rectangle 361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778" name="Line 362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79" name="Line 363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80" name="Rectangle 364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781" name="Line 365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82" name="Line 366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83" name="Rectangle 367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784" name="Rectangle 368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785" name="Line 369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86" name="Line 370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87" name="Line 371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88" name="Rectangle 372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789" name="Rectangle 373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790" name="Line 374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91" name="Rectangle 375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792" name="Rectangle 376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grpSp>
        <p:nvGrpSpPr>
          <p:cNvPr id="12" name="Group 377"/>
          <p:cNvGrpSpPr>
            <a:grpSpLocks/>
          </p:cNvGrpSpPr>
          <p:nvPr/>
        </p:nvGrpSpPr>
        <p:grpSpPr bwMode="auto">
          <a:xfrm>
            <a:off x="3581400" y="4572000"/>
            <a:ext cx="1779461" cy="1347788"/>
            <a:chOff x="1095" y="912"/>
            <a:chExt cx="3796" cy="2876"/>
          </a:xfrm>
        </p:grpSpPr>
        <p:sp>
          <p:nvSpPr>
            <p:cNvPr id="60794" name="Rectangle 378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33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95" name="Line 379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96" name="Rectangle 380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797" name="Line 381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98" name="Line 382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799" name="Line 383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00" name="Rectangle 384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801" name="Rectangle 385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802" name="Rectangle 386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803" name="Line 387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04" name="Line 388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05" name="Rectangle 389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806" name="Rectangle 390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807" name="Line 391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08" name="Line 392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09" name="Rectangle 393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10" name="Rectangle 394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811" name="Rectangle 395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812" name="Rectangle 396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813" name="Rectangle 397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814" name="Line 398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15" name="Line 399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16" name="Rectangle 400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817" name="Line 401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18" name="Line 402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19" name="Rectangle 403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820" name="Rectangle 404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821" name="Line 405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22" name="Line 406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23" name="Line 407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24" name="Rectangle 408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825" name="Rectangle 409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826" name="Line 410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27" name="Rectangle 411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828" name="Rectangle 412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grpSp>
        <p:nvGrpSpPr>
          <p:cNvPr id="470" name="Group 469"/>
          <p:cNvGrpSpPr/>
          <p:nvPr/>
        </p:nvGrpSpPr>
        <p:grpSpPr>
          <a:xfrm>
            <a:off x="2590800" y="6248400"/>
            <a:ext cx="5486400" cy="152400"/>
            <a:chOff x="2590800" y="6248400"/>
            <a:chExt cx="5486400" cy="152400"/>
          </a:xfrm>
        </p:grpSpPr>
        <p:sp>
          <p:nvSpPr>
            <p:cNvPr id="60829" name="Rectangle 413"/>
            <p:cNvSpPr>
              <a:spLocks noChangeArrowheads="1"/>
            </p:cNvSpPr>
            <p:nvPr/>
          </p:nvSpPr>
          <p:spPr bwMode="auto">
            <a:xfrm>
              <a:off x="2590800" y="6248400"/>
              <a:ext cx="609600" cy="152400"/>
            </a:xfrm>
            <a:prstGeom prst="rect">
              <a:avLst/>
            </a:prstGeom>
            <a:solidFill>
              <a:srgbClr val="33993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30" name="Rectangle 414"/>
            <p:cNvSpPr>
              <a:spLocks noChangeArrowheads="1"/>
            </p:cNvSpPr>
            <p:nvPr/>
          </p:nvSpPr>
          <p:spPr bwMode="auto">
            <a:xfrm>
              <a:off x="3200400" y="6248400"/>
              <a:ext cx="609600" cy="152400"/>
            </a:xfrm>
            <a:prstGeom prst="rect">
              <a:avLst/>
            </a:prstGeom>
            <a:solidFill>
              <a:srgbClr val="33993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31" name="Rectangle 415"/>
            <p:cNvSpPr>
              <a:spLocks noChangeArrowheads="1"/>
            </p:cNvSpPr>
            <p:nvPr/>
          </p:nvSpPr>
          <p:spPr bwMode="auto">
            <a:xfrm>
              <a:off x="3810000" y="6248400"/>
              <a:ext cx="609600" cy="152400"/>
            </a:xfrm>
            <a:prstGeom prst="rect">
              <a:avLst/>
            </a:prstGeom>
            <a:solidFill>
              <a:srgbClr val="33993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32" name="Rectangle 416"/>
            <p:cNvSpPr>
              <a:spLocks noChangeArrowheads="1"/>
            </p:cNvSpPr>
            <p:nvPr/>
          </p:nvSpPr>
          <p:spPr bwMode="auto">
            <a:xfrm>
              <a:off x="4419600" y="6248400"/>
              <a:ext cx="609600" cy="152400"/>
            </a:xfrm>
            <a:prstGeom prst="rect">
              <a:avLst/>
            </a:prstGeom>
            <a:solidFill>
              <a:srgbClr val="33993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33" name="Rectangle 417"/>
            <p:cNvSpPr>
              <a:spLocks noChangeArrowheads="1"/>
            </p:cNvSpPr>
            <p:nvPr/>
          </p:nvSpPr>
          <p:spPr bwMode="auto">
            <a:xfrm>
              <a:off x="5029200" y="6248400"/>
              <a:ext cx="609600" cy="152400"/>
            </a:xfrm>
            <a:prstGeom prst="rect">
              <a:avLst/>
            </a:prstGeom>
            <a:solidFill>
              <a:srgbClr val="33993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34" name="Rectangle 418"/>
            <p:cNvSpPr>
              <a:spLocks noChangeArrowheads="1"/>
            </p:cNvSpPr>
            <p:nvPr/>
          </p:nvSpPr>
          <p:spPr bwMode="auto">
            <a:xfrm>
              <a:off x="5638800" y="6248400"/>
              <a:ext cx="609600" cy="152400"/>
            </a:xfrm>
            <a:prstGeom prst="rect">
              <a:avLst/>
            </a:prstGeom>
            <a:solidFill>
              <a:srgbClr val="33993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35" name="Rectangle 419"/>
            <p:cNvSpPr>
              <a:spLocks noChangeArrowheads="1"/>
            </p:cNvSpPr>
            <p:nvPr/>
          </p:nvSpPr>
          <p:spPr bwMode="auto">
            <a:xfrm>
              <a:off x="6248400" y="6248400"/>
              <a:ext cx="609600" cy="152400"/>
            </a:xfrm>
            <a:prstGeom prst="rect">
              <a:avLst/>
            </a:prstGeom>
            <a:solidFill>
              <a:srgbClr val="33993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36" name="Rectangle 420"/>
            <p:cNvSpPr>
              <a:spLocks noChangeArrowheads="1"/>
            </p:cNvSpPr>
            <p:nvPr/>
          </p:nvSpPr>
          <p:spPr bwMode="auto">
            <a:xfrm>
              <a:off x="6858000" y="6248400"/>
              <a:ext cx="609600" cy="152400"/>
            </a:xfrm>
            <a:prstGeom prst="rect">
              <a:avLst/>
            </a:prstGeom>
            <a:solidFill>
              <a:srgbClr val="33993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37" name="Rectangle 421"/>
            <p:cNvSpPr>
              <a:spLocks noChangeArrowheads="1"/>
            </p:cNvSpPr>
            <p:nvPr/>
          </p:nvSpPr>
          <p:spPr bwMode="auto">
            <a:xfrm>
              <a:off x="7467600" y="6248400"/>
              <a:ext cx="609600" cy="152400"/>
            </a:xfrm>
            <a:prstGeom prst="rect">
              <a:avLst/>
            </a:prstGeom>
            <a:solidFill>
              <a:srgbClr val="33993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72" name="Group 471"/>
          <p:cNvGrpSpPr/>
          <p:nvPr/>
        </p:nvGrpSpPr>
        <p:grpSpPr>
          <a:xfrm>
            <a:off x="2895601" y="5672956"/>
            <a:ext cx="1828798" cy="575444"/>
            <a:chOff x="2895601" y="5672956"/>
            <a:chExt cx="1828798" cy="575444"/>
          </a:xfrm>
        </p:grpSpPr>
        <p:cxnSp>
          <p:nvCxnSpPr>
            <p:cNvPr id="60838" name="AutoShape 422"/>
            <p:cNvCxnSpPr>
              <a:cxnSpLocks noChangeShapeType="1"/>
              <a:stCxn id="60816" idx="1"/>
              <a:endCxn id="60829" idx="0"/>
            </p:cNvCxnSpPr>
            <p:nvPr/>
          </p:nvCxnSpPr>
          <p:spPr bwMode="auto">
            <a:xfrm rot="10800000" flipV="1">
              <a:off x="2895601" y="5672956"/>
              <a:ext cx="990405" cy="57544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839" name="AutoShape 423"/>
            <p:cNvCxnSpPr>
              <a:cxnSpLocks noChangeShapeType="1"/>
              <a:stCxn id="60816" idx="1"/>
              <a:endCxn id="60830" idx="0"/>
            </p:cNvCxnSpPr>
            <p:nvPr/>
          </p:nvCxnSpPr>
          <p:spPr bwMode="auto">
            <a:xfrm rot="10800000" flipV="1">
              <a:off x="3505201" y="5672956"/>
              <a:ext cx="380805" cy="57544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840" name="AutoShape 424"/>
            <p:cNvCxnSpPr>
              <a:cxnSpLocks noChangeShapeType="1"/>
              <a:stCxn id="60816" idx="1"/>
              <a:endCxn id="60831" idx="0"/>
            </p:cNvCxnSpPr>
            <p:nvPr/>
          </p:nvCxnSpPr>
          <p:spPr bwMode="auto">
            <a:xfrm rot="10800000" flipH="1" flipV="1">
              <a:off x="3886004" y="5672956"/>
              <a:ext cx="228795" cy="57544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841" name="AutoShape 425"/>
            <p:cNvCxnSpPr>
              <a:cxnSpLocks noChangeShapeType="1"/>
              <a:stCxn id="60816" idx="1"/>
              <a:endCxn id="60832" idx="0"/>
            </p:cNvCxnSpPr>
            <p:nvPr/>
          </p:nvCxnSpPr>
          <p:spPr bwMode="auto">
            <a:xfrm rot="10800000" flipH="1" flipV="1">
              <a:off x="3886004" y="5672956"/>
              <a:ext cx="838395" cy="57544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</p:grpSp>
      <p:grpSp>
        <p:nvGrpSpPr>
          <p:cNvPr id="471" name="Group 470"/>
          <p:cNvGrpSpPr/>
          <p:nvPr/>
        </p:nvGrpSpPr>
        <p:grpSpPr>
          <a:xfrm>
            <a:off x="5033755" y="5672956"/>
            <a:ext cx="2738645" cy="575444"/>
            <a:chOff x="5033755" y="5672956"/>
            <a:chExt cx="2738645" cy="575444"/>
          </a:xfrm>
        </p:grpSpPr>
        <p:cxnSp>
          <p:nvCxnSpPr>
            <p:cNvPr id="60842" name="AutoShape 426"/>
            <p:cNvCxnSpPr>
              <a:cxnSpLocks noChangeShapeType="1"/>
              <a:stCxn id="60816" idx="3"/>
              <a:endCxn id="60833" idx="0"/>
            </p:cNvCxnSpPr>
            <p:nvPr/>
          </p:nvCxnSpPr>
          <p:spPr bwMode="auto">
            <a:xfrm>
              <a:off x="5033755" y="5672956"/>
              <a:ext cx="300245" cy="57544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843" name="AutoShape 427"/>
            <p:cNvCxnSpPr>
              <a:cxnSpLocks noChangeShapeType="1"/>
              <a:stCxn id="60816" idx="3"/>
              <a:endCxn id="60834" idx="0"/>
            </p:cNvCxnSpPr>
            <p:nvPr/>
          </p:nvCxnSpPr>
          <p:spPr bwMode="auto">
            <a:xfrm>
              <a:off x="5033755" y="5672956"/>
              <a:ext cx="909845" cy="57544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844" name="AutoShape 428"/>
            <p:cNvCxnSpPr>
              <a:cxnSpLocks noChangeShapeType="1"/>
              <a:stCxn id="60816" idx="3"/>
              <a:endCxn id="60835" idx="0"/>
            </p:cNvCxnSpPr>
            <p:nvPr/>
          </p:nvCxnSpPr>
          <p:spPr bwMode="auto">
            <a:xfrm>
              <a:off x="5033755" y="5672956"/>
              <a:ext cx="1519445" cy="57544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845" name="AutoShape 429"/>
            <p:cNvCxnSpPr>
              <a:cxnSpLocks noChangeShapeType="1"/>
              <a:stCxn id="60816" idx="3"/>
              <a:endCxn id="60836" idx="0"/>
            </p:cNvCxnSpPr>
            <p:nvPr/>
          </p:nvCxnSpPr>
          <p:spPr bwMode="auto">
            <a:xfrm>
              <a:off x="5033755" y="5672956"/>
              <a:ext cx="2129045" cy="57544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  <p:cxnSp>
          <p:nvCxnSpPr>
            <p:cNvPr id="60846" name="AutoShape 430"/>
            <p:cNvCxnSpPr>
              <a:cxnSpLocks noChangeShapeType="1"/>
              <a:stCxn id="60816" idx="3"/>
              <a:endCxn id="60837" idx="0"/>
            </p:cNvCxnSpPr>
            <p:nvPr/>
          </p:nvCxnSpPr>
          <p:spPr bwMode="auto">
            <a:xfrm>
              <a:off x="5033755" y="5672956"/>
              <a:ext cx="2738645" cy="57544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oval" w="sm" len="sm"/>
            </a:ln>
            <a:effectLst/>
          </p:spPr>
        </p:cxnSp>
      </p:grpSp>
      <p:sp>
        <p:nvSpPr>
          <p:cNvPr id="60847" name="Text Box 431"/>
          <p:cNvSpPr txBox="1">
            <a:spLocks noChangeArrowheads="1"/>
          </p:cNvSpPr>
          <p:nvPr/>
        </p:nvSpPr>
        <p:spPr bwMode="auto">
          <a:xfrm>
            <a:off x="1371600" y="6096000"/>
            <a:ext cx="1201738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b="0">
                <a:solidFill>
                  <a:srgbClr val="000000"/>
                </a:solidFill>
              </a:rPr>
              <a:t>records</a:t>
            </a:r>
          </a:p>
        </p:txBody>
      </p:sp>
      <p:grpSp>
        <p:nvGrpSpPr>
          <p:cNvPr id="13" name="Group 433"/>
          <p:cNvGrpSpPr>
            <a:grpSpLocks/>
          </p:cNvGrpSpPr>
          <p:nvPr/>
        </p:nvGrpSpPr>
        <p:grpSpPr bwMode="auto">
          <a:xfrm>
            <a:off x="6362700" y="2768600"/>
            <a:ext cx="1779461" cy="1347788"/>
            <a:chOff x="1095" y="912"/>
            <a:chExt cx="3796" cy="2876"/>
          </a:xfrm>
        </p:grpSpPr>
        <p:sp>
          <p:nvSpPr>
            <p:cNvPr id="60850" name="Rectangle 434"/>
            <p:cNvSpPr>
              <a:spLocks noChangeArrowheads="1"/>
            </p:cNvSpPr>
            <p:nvPr/>
          </p:nvSpPr>
          <p:spPr bwMode="auto">
            <a:xfrm>
              <a:off x="1156" y="916"/>
              <a:ext cx="3592" cy="2872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51" name="Line 435"/>
            <p:cNvSpPr>
              <a:spLocks noChangeShapeType="1"/>
            </p:cNvSpPr>
            <p:nvPr/>
          </p:nvSpPr>
          <p:spPr bwMode="auto">
            <a:xfrm>
              <a:off x="1152" y="120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52" name="Rectangle 436"/>
            <p:cNvSpPr>
              <a:spLocks noChangeArrowheads="1"/>
            </p:cNvSpPr>
            <p:nvPr/>
          </p:nvSpPr>
          <p:spPr bwMode="auto">
            <a:xfrm>
              <a:off x="1528" y="919"/>
              <a:ext cx="133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Block’s DBKEY</a:t>
              </a:r>
            </a:p>
          </p:txBody>
        </p:sp>
        <p:sp>
          <p:nvSpPr>
            <p:cNvPr id="60853" name="Line 437"/>
            <p:cNvSpPr>
              <a:spLocks noChangeShapeType="1"/>
            </p:cNvSpPr>
            <p:nvPr/>
          </p:nvSpPr>
          <p:spPr bwMode="auto">
            <a:xfrm>
              <a:off x="2976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54" name="Line 438"/>
            <p:cNvSpPr>
              <a:spLocks noChangeShapeType="1"/>
            </p:cNvSpPr>
            <p:nvPr/>
          </p:nvSpPr>
          <p:spPr bwMode="auto">
            <a:xfrm>
              <a:off x="3408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55" name="Line 439"/>
            <p:cNvSpPr>
              <a:spLocks noChangeShapeType="1"/>
            </p:cNvSpPr>
            <p:nvPr/>
          </p:nvSpPr>
          <p:spPr bwMode="auto">
            <a:xfrm>
              <a:off x="3840" y="912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56" name="Rectangle 440"/>
            <p:cNvSpPr>
              <a:spLocks noChangeArrowheads="1"/>
            </p:cNvSpPr>
            <p:nvPr/>
          </p:nvSpPr>
          <p:spPr bwMode="auto">
            <a:xfrm>
              <a:off x="2883" y="919"/>
              <a:ext cx="6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Type</a:t>
              </a:r>
            </a:p>
          </p:txBody>
        </p:sp>
        <p:sp>
          <p:nvSpPr>
            <p:cNvPr id="60857" name="Rectangle 441"/>
            <p:cNvSpPr>
              <a:spLocks noChangeArrowheads="1"/>
            </p:cNvSpPr>
            <p:nvPr/>
          </p:nvSpPr>
          <p:spPr bwMode="auto">
            <a:xfrm>
              <a:off x="3327" y="919"/>
              <a:ext cx="7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Chain</a:t>
              </a:r>
            </a:p>
          </p:txBody>
        </p:sp>
        <p:sp>
          <p:nvSpPr>
            <p:cNvPr id="60858" name="Rectangle 442"/>
            <p:cNvSpPr>
              <a:spLocks noChangeArrowheads="1"/>
            </p:cNvSpPr>
            <p:nvPr/>
          </p:nvSpPr>
          <p:spPr bwMode="auto">
            <a:xfrm>
              <a:off x="3821" y="919"/>
              <a:ext cx="107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Backup Ctr</a:t>
              </a:r>
            </a:p>
          </p:txBody>
        </p:sp>
        <p:sp>
          <p:nvSpPr>
            <p:cNvPr id="60859" name="Line 443"/>
            <p:cNvSpPr>
              <a:spLocks noChangeShapeType="1"/>
            </p:cNvSpPr>
            <p:nvPr/>
          </p:nvSpPr>
          <p:spPr bwMode="auto">
            <a:xfrm>
              <a:off x="1152" y="1488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60" name="Line 444"/>
            <p:cNvSpPr>
              <a:spLocks noChangeShapeType="1"/>
            </p:cNvSpPr>
            <p:nvPr/>
          </p:nvSpPr>
          <p:spPr bwMode="auto">
            <a:xfrm>
              <a:off x="2976" y="12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61" name="Rectangle 445"/>
            <p:cNvSpPr>
              <a:spLocks noChangeArrowheads="1"/>
            </p:cNvSpPr>
            <p:nvPr/>
          </p:nvSpPr>
          <p:spPr bwMode="auto">
            <a:xfrm>
              <a:off x="1288" y="1207"/>
              <a:ext cx="1720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Next DBKEY in Chain</a:t>
              </a:r>
            </a:p>
          </p:txBody>
        </p:sp>
        <p:sp>
          <p:nvSpPr>
            <p:cNvPr id="60862" name="Rectangle 446"/>
            <p:cNvSpPr>
              <a:spLocks noChangeArrowheads="1"/>
            </p:cNvSpPr>
            <p:nvPr/>
          </p:nvSpPr>
          <p:spPr bwMode="auto">
            <a:xfrm>
              <a:off x="3157" y="1207"/>
              <a:ext cx="1727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Block Update Counter</a:t>
              </a:r>
            </a:p>
          </p:txBody>
        </p:sp>
        <p:sp>
          <p:nvSpPr>
            <p:cNvPr id="60863" name="Line 447"/>
            <p:cNvSpPr>
              <a:spLocks noChangeShapeType="1"/>
            </p:cNvSpPr>
            <p:nvPr/>
          </p:nvSpPr>
          <p:spPr bwMode="auto">
            <a:xfrm>
              <a:off x="1152" y="1776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64" name="Line 448"/>
            <p:cNvSpPr>
              <a:spLocks noChangeShapeType="1"/>
            </p:cNvSpPr>
            <p:nvPr/>
          </p:nvSpPr>
          <p:spPr bwMode="auto">
            <a:xfrm>
              <a:off x="2976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65" name="Rectangle 449"/>
            <p:cNvSpPr>
              <a:spLocks noChangeArrowheads="1"/>
            </p:cNvSpPr>
            <p:nvPr/>
          </p:nvSpPr>
          <p:spPr bwMode="auto">
            <a:xfrm>
              <a:off x="1142" y="1439"/>
              <a:ext cx="5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66" name="Rectangle 450"/>
            <p:cNvSpPr>
              <a:spLocks noChangeArrowheads="1"/>
            </p:cNvSpPr>
            <p:nvPr/>
          </p:nvSpPr>
          <p:spPr bwMode="auto">
            <a:xfrm>
              <a:off x="1095" y="1495"/>
              <a:ext cx="629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Top</a:t>
              </a:r>
            </a:p>
          </p:txBody>
        </p:sp>
        <p:sp>
          <p:nvSpPr>
            <p:cNvPr id="60867" name="Rectangle 451"/>
            <p:cNvSpPr>
              <a:spLocks noChangeArrowheads="1"/>
            </p:cNvSpPr>
            <p:nvPr/>
          </p:nvSpPr>
          <p:spPr bwMode="auto">
            <a:xfrm>
              <a:off x="3415" y="1495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Reserved</a:t>
              </a:r>
            </a:p>
          </p:txBody>
        </p:sp>
        <p:sp>
          <p:nvSpPr>
            <p:cNvPr id="60868" name="Rectangle 452"/>
            <p:cNvSpPr>
              <a:spLocks noChangeArrowheads="1"/>
            </p:cNvSpPr>
            <p:nvPr/>
          </p:nvSpPr>
          <p:spPr bwMode="auto">
            <a:xfrm>
              <a:off x="2524" y="3415"/>
              <a:ext cx="109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Free</a:t>
              </a:r>
              <a:r>
                <a:rPr lang="en-US" sz="500" i="1">
                  <a:solidFill>
                    <a:srgbClr val="000000"/>
                  </a:solidFill>
                </a:rPr>
                <a:t> </a:t>
              </a:r>
              <a:r>
                <a:rPr lang="en-US" sz="5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60869" name="Rectangle 453"/>
            <p:cNvSpPr>
              <a:spLocks noChangeArrowheads="1"/>
            </p:cNvSpPr>
            <p:nvPr/>
          </p:nvSpPr>
          <p:spPr bwMode="auto">
            <a:xfrm>
              <a:off x="2649" y="2585"/>
              <a:ext cx="74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o o o </a:t>
              </a:r>
            </a:p>
          </p:txBody>
        </p:sp>
        <p:sp>
          <p:nvSpPr>
            <p:cNvPr id="60870" name="Line 454"/>
            <p:cNvSpPr>
              <a:spLocks noChangeShapeType="1"/>
            </p:cNvSpPr>
            <p:nvPr/>
          </p:nvSpPr>
          <p:spPr bwMode="auto">
            <a:xfrm>
              <a:off x="1152" y="3360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71" name="Line 455"/>
            <p:cNvSpPr>
              <a:spLocks noChangeShapeType="1"/>
            </p:cNvSpPr>
            <p:nvPr/>
          </p:nvSpPr>
          <p:spPr bwMode="auto">
            <a:xfrm>
              <a:off x="1152" y="307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72" name="Rectangle 456"/>
            <p:cNvSpPr>
              <a:spLocks noChangeArrowheads="1"/>
            </p:cNvSpPr>
            <p:nvPr/>
          </p:nvSpPr>
          <p:spPr bwMode="auto">
            <a:xfrm>
              <a:off x="1745" y="3080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873" name="Line 457"/>
            <p:cNvSpPr>
              <a:spLocks noChangeShapeType="1"/>
            </p:cNvSpPr>
            <p:nvPr/>
          </p:nvSpPr>
          <p:spPr bwMode="auto">
            <a:xfrm>
              <a:off x="1632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74" name="Line 458"/>
            <p:cNvSpPr>
              <a:spLocks noChangeShapeType="1"/>
            </p:cNvSpPr>
            <p:nvPr/>
          </p:nvSpPr>
          <p:spPr bwMode="auto">
            <a:xfrm>
              <a:off x="2064" y="148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75" name="Rectangle 459"/>
            <p:cNvSpPr>
              <a:spLocks noChangeArrowheads="1"/>
            </p:cNvSpPr>
            <p:nvPr/>
          </p:nvSpPr>
          <p:spPr bwMode="auto">
            <a:xfrm>
              <a:off x="1572" y="1495"/>
              <a:ext cx="60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Bot</a:t>
              </a:r>
            </a:p>
          </p:txBody>
        </p:sp>
        <p:sp>
          <p:nvSpPr>
            <p:cNvPr id="60876" name="Rectangle 460"/>
            <p:cNvSpPr>
              <a:spLocks noChangeArrowheads="1"/>
            </p:cNvSpPr>
            <p:nvPr/>
          </p:nvSpPr>
          <p:spPr bwMode="auto">
            <a:xfrm>
              <a:off x="2151" y="1495"/>
              <a:ext cx="729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Index No.</a:t>
              </a:r>
            </a:p>
          </p:txBody>
        </p:sp>
        <p:sp>
          <p:nvSpPr>
            <p:cNvPr id="60877" name="Line 461"/>
            <p:cNvSpPr>
              <a:spLocks noChangeShapeType="1"/>
            </p:cNvSpPr>
            <p:nvPr/>
          </p:nvSpPr>
          <p:spPr bwMode="auto">
            <a:xfrm>
              <a:off x="2064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78" name="Line 462"/>
            <p:cNvSpPr>
              <a:spLocks noChangeShapeType="1"/>
            </p:cNvSpPr>
            <p:nvPr/>
          </p:nvSpPr>
          <p:spPr bwMode="auto">
            <a:xfrm>
              <a:off x="1152" y="2064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79" name="Line 463"/>
            <p:cNvSpPr>
              <a:spLocks noChangeShapeType="1"/>
            </p:cNvSpPr>
            <p:nvPr/>
          </p:nvSpPr>
          <p:spPr bwMode="auto">
            <a:xfrm>
              <a:off x="2976" y="177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80" name="Rectangle 464"/>
            <p:cNvSpPr>
              <a:spLocks noChangeArrowheads="1"/>
            </p:cNvSpPr>
            <p:nvPr/>
          </p:nvSpPr>
          <p:spPr bwMode="auto">
            <a:xfrm>
              <a:off x="1153" y="1783"/>
              <a:ext cx="910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Num Entries</a:t>
              </a:r>
            </a:p>
          </p:txBody>
        </p:sp>
        <p:sp>
          <p:nvSpPr>
            <p:cNvPr id="60881" name="Rectangle 465"/>
            <p:cNvSpPr>
              <a:spLocks noChangeArrowheads="1"/>
            </p:cNvSpPr>
            <p:nvPr/>
          </p:nvSpPr>
          <p:spPr bwMode="auto">
            <a:xfrm>
              <a:off x="2101" y="1783"/>
              <a:ext cx="826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Bytes Used</a:t>
              </a:r>
            </a:p>
          </p:txBody>
        </p:sp>
        <p:sp>
          <p:nvSpPr>
            <p:cNvPr id="60882" name="Line 466"/>
            <p:cNvSpPr>
              <a:spLocks noChangeShapeType="1"/>
            </p:cNvSpPr>
            <p:nvPr/>
          </p:nvSpPr>
          <p:spPr bwMode="auto">
            <a:xfrm>
              <a:off x="1152" y="2352"/>
              <a:ext cx="3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883" name="Rectangle 467"/>
            <p:cNvSpPr>
              <a:spLocks noChangeArrowheads="1"/>
            </p:cNvSpPr>
            <p:nvPr/>
          </p:nvSpPr>
          <p:spPr bwMode="auto">
            <a:xfrm>
              <a:off x="1911" y="2071"/>
              <a:ext cx="244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. . . Compressed Index Entries . . .</a:t>
              </a:r>
            </a:p>
          </p:txBody>
        </p:sp>
        <p:sp>
          <p:nvSpPr>
            <p:cNvPr id="60884" name="Rectangle 468"/>
            <p:cNvSpPr>
              <a:spLocks noChangeArrowheads="1"/>
            </p:cNvSpPr>
            <p:nvPr/>
          </p:nvSpPr>
          <p:spPr bwMode="auto">
            <a:xfrm>
              <a:off x="3350" y="1783"/>
              <a:ext cx="144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500">
                  <a:solidFill>
                    <a:srgbClr val="000000"/>
                  </a:solidFill>
                </a:rPr>
                <a:t>Dummy Entry . . .</a:t>
              </a:r>
            </a:p>
          </p:txBody>
        </p:sp>
      </p:grpSp>
      <p:sp>
        <p:nvSpPr>
          <p:cNvPr id="475" name="Curved Right Arrow 474"/>
          <p:cNvSpPr/>
          <p:nvPr/>
        </p:nvSpPr>
        <p:spPr bwMode="auto">
          <a:xfrm>
            <a:off x="1959429" y="2013857"/>
            <a:ext cx="489866" cy="1161723"/>
          </a:xfrm>
          <a:prstGeom prst="curvedRightArrow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76" name="Curved Right Arrow 475"/>
          <p:cNvSpPr/>
          <p:nvPr/>
        </p:nvSpPr>
        <p:spPr bwMode="auto">
          <a:xfrm>
            <a:off x="1948055" y="3585624"/>
            <a:ext cx="489866" cy="1161723"/>
          </a:xfrm>
          <a:prstGeom prst="curvedRightArrow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77" name="Text Box 335"/>
          <p:cNvSpPr txBox="1">
            <a:spLocks noChangeArrowheads="1"/>
          </p:cNvSpPr>
          <p:nvPr/>
        </p:nvSpPr>
        <p:spPr bwMode="auto">
          <a:xfrm>
            <a:off x="5356916" y="1156850"/>
            <a:ext cx="3241174" cy="132343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>
              <a:spcBef>
                <a:spcPct val="0"/>
              </a:spcBef>
              <a:buClr>
                <a:schemeClr val="accent3"/>
              </a:buClr>
              <a:buFont typeface="Arial" pitchFamily="34" charset="0"/>
              <a:buChar char="–"/>
            </a:pPr>
            <a:r>
              <a:rPr lang="en-US" sz="2000" b="0" dirty="0" smtClean="0">
                <a:solidFill>
                  <a:srgbClr val="000000"/>
                </a:solidFill>
              </a:rPr>
              <a:t> DBSI buffer lock</a:t>
            </a:r>
          </a:p>
          <a:p>
            <a:pPr algn="l">
              <a:spcBef>
                <a:spcPct val="0"/>
              </a:spcBef>
              <a:buClr>
                <a:schemeClr val="accent3"/>
              </a:buClr>
              <a:buFont typeface="Arial" pitchFamily="34" charset="0"/>
              <a:buChar char="–"/>
            </a:pPr>
            <a:r>
              <a:rPr lang="en-US" sz="2000" b="0" dirty="0" smtClean="0">
                <a:solidFill>
                  <a:srgbClr val="000000"/>
                </a:solidFill>
              </a:rPr>
              <a:t> “crabbing” mechanism</a:t>
            </a:r>
          </a:p>
          <a:p>
            <a:pPr algn="l">
              <a:spcBef>
                <a:spcPct val="0"/>
              </a:spcBef>
              <a:buClr>
                <a:schemeClr val="accent3"/>
              </a:buClr>
              <a:buFont typeface="Arial" pitchFamily="34" charset="0"/>
              <a:buChar char="–"/>
            </a:pPr>
            <a:r>
              <a:rPr lang="en-US" sz="2000" dirty="0" smtClean="0">
                <a:solidFill>
                  <a:srgbClr val="000000"/>
                </a:solidFill>
              </a:rPr>
              <a:t> Release previous node</a:t>
            </a:r>
          </a:p>
          <a:p>
            <a:pPr algn="l">
              <a:spcBef>
                <a:spcPct val="0"/>
              </a:spcBef>
              <a:buClr>
                <a:schemeClr val="accent3"/>
              </a:buClr>
              <a:buFont typeface="Arial" pitchFamily="34" charset="0"/>
              <a:buChar char="–"/>
            </a:pPr>
            <a:r>
              <a:rPr lang="en-US" sz="2000" dirty="0" smtClean="0">
                <a:solidFill>
                  <a:srgbClr val="000000"/>
                </a:solidFill>
              </a:rPr>
              <a:t> Increases concurrency</a:t>
            </a:r>
            <a:endParaRPr lang="en-US" sz="2000" b="0" dirty="0">
              <a:solidFill>
                <a:srgbClr val="000000"/>
              </a:solidFill>
            </a:endParaRPr>
          </a:p>
        </p:txBody>
      </p:sp>
      <p:sp>
        <p:nvSpPr>
          <p:cNvPr id="478" name="Text Box 335"/>
          <p:cNvSpPr txBox="1">
            <a:spLocks noChangeArrowheads="1"/>
          </p:cNvSpPr>
          <p:nvPr/>
        </p:nvSpPr>
        <p:spPr bwMode="auto">
          <a:xfrm>
            <a:off x="115799" y="1301128"/>
            <a:ext cx="1366080" cy="4616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b="0" dirty="0" smtClean="0">
                <a:solidFill>
                  <a:schemeClr val="tx2"/>
                </a:solidFill>
              </a:rPr>
              <a:t>- Shared</a:t>
            </a:r>
            <a:endParaRPr lang="en-US" b="0" dirty="0">
              <a:solidFill>
                <a:schemeClr val="tx2"/>
              </a:solidFill>
            </a:endParaRPr>
          </a:p>
        </p:txBody>
      </p:sp>
      <p:sp>
        <p:nvSpPr>
          <p:cNvPr id="479" name="Text Box 335"/>
          <p:cNvSpPr txBox="1">
            <a:spLocks noChangeArrowheads="1"/>
          </p:cNvSpPr>
          <p:nvPr/>
        </p:nvSpPr>
        <p:spPr bwMode="auto">
          <a:xfrm>
            <a:off x="90775" y="2681848"/>
            <a:ext cx="1366080" cy="4616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b="0" dirty="0" smtClean="0">
                <a:solidFill>
                  <a:schemeClr val="tx2"/>
                </a:solidFill>
              </a:rPr>
              <a:t>- Shared</a:t>
            </a:r>
            <a:endParaRPr lang="en-US" b="0" dirty="0">
              <a:solidFill>
                <a:schemeClr val="tx2"/>
              </a:solidFill>
            </a:endParaRPr>
          </a:p>
        </p:txBody>
      </p:sp>
      <p:sp>
        <p:nvSpPr>
          <p:cNvPr id="480" name="Text Box 335"/>
          <p:cNvSpPr txBox="1">
            <a:spLocks noChangeArrowheads="1"/>
          </p:cNvSpPr>
          <p:nvPr/>
        </p:nvSpPr>
        <p:spPr bwMode="auto">
          <a:xfrm>
            <a:off x="79399" y="5236296"/>
            <a:ext cx="1090363" cy="4616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b="0" dirty="0" smtClean="0">
                <a:solidFill>
                  <a:schemeClr val="tx2"/>
                </a:solidFill>
              </a:rPr>
              <a:t>- DBSI</a:t>
            </a:r>
            <a:endParaRPr lang="en-US" b="0" dirty="0">
              <a:solidFill>
                <a:schemeClr val="tx2"/>
              </a:solidFill>
            </a:endParaRPr>
          </a:p>
        </p:txBody>
      </p:sp>
      <p:sp>
        <p:nvSpPr>
          <p:cNvPr id="481" name="Text Box 335"/>
          <p:cNvSpPr txBox="1">
            <a:spLocks noChangeArrowheads="1"/>
          </p:cNvSpPr>
          <p:nvPr/>
        </p:nvSpPr>
        <p:spPr bwMode="auto">
          <a:xfrm>
            <a:off x="81671" y="3080164"/>
            <a:ext cx="1197764" cy="73866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  <a:buFontTx/>
              <a:buChar char="-"/>
            </a:pPr>
            <a:r>
              <a:rPr lang="en-US" b="0" dirty="0" smtClean="0">
                <a:solidFill>
                  <a:schemeClr val="tx2"/>
                </a:solidFill>
              </a:rPr>
              <a:t>DBSI</a:t>
            </a:r>
            <a:br>
              <a:rPr lang="en-US" b="0" dirty="0" smtClean="0">
                <a:solidFill>
                  <a:schemeClr val="tx2"/>
                </a:solidFill>
              </a:rPr>
            </a:br>
            <a:r>
              <a:rPr lang="en-US" sz="1800" b="0" dirty="0" smtClean="0">
                <a:solidFill>
                  <a:schemeClr val="tx2"/>
                </a:solidFill>
              </a:rPr>
              <a:t>  (on split)</a:t>
            </a:r>
            <a:endParaRPr lang="en-US" sz="1800" b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" grpId="0" animBg="1"/>
      <p:bldP spid="476" grpId="0" animBg="1"/>
      <p:bldP spid="478" grpId="0"/>
      <p:bldP spid="479" grpId="0"/>
      <p:bldP spid="480" grpId="0"/>
      <p:bldP spid="48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Clients: Buffer Availability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2595151"/>
            <a:ext cx="7772400" cy="3850253"/>
          </a:xfrm>
        </p:spPr>
        <p:txBody>
          <a:bodyPr numCol="1"/>
          <a:lstStyle/>
          <a:p>
            <a:r>
              <a:rPr lang="en-US" dirty="0" smtClean="0"/>
              <a:t>NOBF (11) – Wait for available buffer in -B</a:t>
            </a:r>
          </a:p>
          <a:p>
            <a:pPr lvl="1"/>
            <a:r>
              <a:rPr lang="en-US" dirty="0" smtClean="0"/>
              <a:t>Wait statistic accumulated</a:t>
            </a:r>
          </a:p>
          <a:p>
            <a:pPr lvl="1"/>
            <a:r>
              <a:rPr lang="en-US" dirty="0" smtClean="0"/>
              <a:t>Actual wait </a:t>
            </a:r>
            <a:r>
              <a:rPr lang="en-US" u="sng" dirty="0" smtClean="0"/>
              <a:t>never</a:t>
            </a:r>
            <a:r>
              <a:rPr lang="en-US" dirty="0" smtClean="0"/>
              <a:t> seen in “Blocked Client”</a:t>
            </a:r>
          </a:p>
          <a:p>
            <a:pPr lvl="1"/>
            <a:r>
              <a:rPr lang="en-US" dirty="0" smtClean="0"/>
              <a:t>Wait info: None</a:t>
            </a:r>
          </a:p>
          <a:p>
            <a:pPr lvl="1"/>
            <a:r>
              <a:rPr lang="en-US" dirty="0"/>
              <a:t>Shows up as </a:t>
            </a:r>
            <a:r>
              <a:rPr lang="en-US" i="1" u="sng" dirty="0"/>
              <a:t>“DB </a:t>
            </a:r>
            <a:r>
              <a:rPr lang="en-US" i="1" u="sng" dirty="0" err="1"/>
              <a:t>Buf</a:t>
            </a:r>
            <a:r>
              <a:rPr lang="en-US" i="1" u="sng" dirty="0"/>
              <a:t> Avail” </a:t>
            </a:r>
            <a:r>
              <a:rPr lang="en-US" dirty="0"/>
              <a:t>in resource </a:t>
            </a:r>
            <a:r>
              <a:rPr lang="en-US" dirty="0" smtClean="0"/>
              <a:t>waits</a:t>
            </a:r>
          </a:p>
          <a:p>
            <a:pPr lvl="1"/>
            <a:r>
              <a:rPr lang="en-US" dirty="0" smtClean="0"/>
              <a:t>Wait mechanism</a:t>
            </a:r>
          </a:p>
          <a:p>
            <a:pPr lvl="2"/>
            <a:r>
              <a:rPr lang="en-US" dirty="0" smtClean="0"/>
              <a:t>Sleep for a second, then retry</a:t>
            </a:r>
          </a:p>
          <a:p>
            <a:pPr lvl="2"/>
            <a:r>
              <a:rPr lang="en-US" dirty="0" smtClean="0"/>
              <a:t>5 attempts then hard failure</a:t>
            </a:r>
          </a:p>
          <a:p>
            <a:pPr lvl="2"/>
            <a:r>
              <a:rPr lang="en-US" dirty="0" smtClean="0"/>
              <a:t>Error message: “Not </a:t>
            </a:r>
            <a:r>
              <a:rPr lang="en-US" dirty="0"/>
              <a:t>enough database buffers (-B</a:t>
            </a:r>
            <a:r>
              <a:rPr lang="en-US" dirty="0" smtClean="0"/>
              <a:t>)”</a:t>
            </a:r>
          </a:p>
          <a:p>
            <a:pPr lvl="1"/>
            <a:endParaRPr lang="en-US" sz="18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810326" y="1271515"/>
            <a:ext cx="5531004" cy="877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    Name     Type            Wait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endParaRPr lang="en-US" sz="17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Clients: Transaction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2362201"/>
            <a:ext cx="7772400" cy="3961284"/>
          </a:xfrm>
        </p:spPr>
        <p:txBody>
          <a:bodyPr numCol="1"/>
          <a:lstStyle/>
          <a:p>
            <a:r>
              <a:rPr lang="en-US" dirty="0" smtClean="0"/>
              <a:t>TRAN – Wait for transaction to commit</a:t>
            </a:r>
          </a:p>
          <a:p>
            <a:pPr lvl="1"/>
            <a:r>
              <a:rPr lang="en-US" i="1" dirty="0" smtClean="0"/>
              <a:t>“Trans </a:t>
            </a:r>
            <a:r>
              <a:rPr lang="en-US" i="1" dirty="0"/>
              <a:t>Commit"</a:t>
            </a:r>
            <a:endParaRPr lang="en-US" i="1" dirty="0" smtClean="0"/>
          </a:p>
          <a:p>
            <a:pPr lvl="1"/>
            <a:r>
              <a:rPr lang="en-US" dirty="0" smtClean="0"/>
              <a:t>Wait info: transaction Id waiting on</a:t>
            </a:r>
          </a:p>
          <a:p>
            <a:pPr lvl="1"/>
            <a:r>
              <a:rPr lang="en-US" dirty="0" smtClean="0"/>
              <a:t>Can occur when adding a unique index key entry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10326" y="1149595"/>
            <a:ext cx="5531004" cy="877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Name        Type            Wait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TRAN       2053        2104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57659" y="2034183"/>
            <a:ext cx="2464413" cy="3568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1600" i="0" dirty="0" smtClean="0">
                <a:solidFill>
                  <a:srgbClr val="000000"/>
                </a:solidFill>
              </a:rPr>
              <a:t>Wait info is actually a </a:t>
            </a:r>
            <a:r>
              <a:rPr lang="en-US" sz="1600" i="0" dirty="0" err="1" smtClean="0">
                <a:solidFill>
                  <a:srgbClr val="000000"/>
                </a:solidFill>
              </a:rPr>
              <a:t>trid</a:t>
            </a:r>
            <a:endParaRPr lang="en-US" sz="1600" i="0" dirty="0" smtClean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929640" y="3962400"/>
            <a:ext cx="1508760" cy="518160"/>
          </a:xfrm>
          <a:prstGeom prst="roundRect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27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User 6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5105400" y="3992880"/>
            <a:ext cx="1508760" cy="518160"/>
          </a:xfrm>
          <a:prstGeom prst="roundRect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User 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163" y="4450078"/>
            <a:ext cx="4258492" cy="1234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l">
              <a:buSzPct val="75000"/>
            </a:pPr>
            <a:r>
              <a:rPr lang="en-US" sz="2000" i="0" dirty="0" smtClean="0">
                <a:solidFill>
                  <a:srgbClr val="000000"/>
                </a:solidFill>
              </a:rPr>
              <a:t>1. Begin transaction</a:t>
            </a:r>
          </a:p>
          <a:p>
            <a:pPr marL="457200" indent="-457200" algn="l">
              <a:buSzPct val="75000"/>
            </a:pPr>
            <a:r>
              <a:rPr lang="en-US" sz="2000" i="0" dirty="0" smtClean="0">
                <a:solidFill>
                  <a:srgbClr val="000000"/>
                </a:solidFill>
              </a:rPr>
              <a:t>2. Delete unique key abc@my.net         (or insert)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1519" y="4556760"/>
            <a:ext cx="4101738" cy="1234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l">
              <a:buSzPct val="75000"/>
            </a:pPr>
            <a:r>
              <a:rPr lang="en-US" sz="2000" i="0" dirty="0" smtClean="0">
                <a:solidFill>
                  <a:srgbClr val="000000"/>
                </a:solidFill>
              </a:rPr>
              <a:t>3. Begin transaction</a:t>
            </a:r>
          </a:p>
          <a:p>
            <a:pPr marL="457200" indent="-457200" algn="l">
              <a:buSzPct val="75000"/>
            </a:pPr>
            <a:r>
              <a:rPr lang="en-US" sz="2000" i="0" dirty="0" smtClean="0">
                <a:solidFill>
                  <a:srgbClr val="000000"/>
                </a:solidFill>
              </a:rPr>
              <a:t>4. Insert unique key abc@my.net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11680" y="5684520"/>
            <a:ext cx="4953000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Must wait for user6 to commit or rollback.</a:t>
            </a:r>
          </a:p>
        </p:txBody>
      </p:sp>
      <p:sp>
        <p:nvSpPr>
          <p:cNvPr id="16" name="Bent Arrow 15"/>
          <p:cNvSpPr/>
          <p:nvPr/>
        </p:nvSpPr>
        <p:spPr bwMode="auto">
          <a:xfrm>
            <a:off x="4099560" y="5120640"/>
            <a:ext cx="457200" cy="579120"/>
          </a:xfrm>
          <a:prstGeom prst="bentArrow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/>
      <p:bldP spid="14" grpId="0"/>
      <p:bldP spid="15" grpId="0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Clients: Micro-transaction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2431375"/>
            <a:ext cx="7772400" cy="3850253"/>
          </a:xfrm>
        </p:spPr>
        <p:txBody>
          <a:bodyPr numCol="1"/>
          <a:lstStyle/>
          <a:p>
            <a:r>
              <a:rPr lang="en-US" dirty="0" smtClean="0"/>
              <a:t>TXE - Micro-transaction wait</a:t>
            </a:r>
          </a:p>
          <a:p>
            <a:pPr lvl="1"/>
            <a:r>
              <a:rPr lang="en-US" dirty="0" smtClean="0"/>
              <a:t>A micro-transaction?</a:t>
            </a:r>
          </a:p>
          <a:p>
            <a:pPr lvl="1"/>
            <a:r>
              <a:rPr lang="en-US" dirty="0" smtClean="0"/>
              <a:t>Wait info:</a:t>
            </a:r>
          </a:p>
          <a:p>
            <a:pPr lvl="2"/>
            <a:r>
              <a:rPr lang="en-US" dirty="0" smtClean="0"/>
              <a:t>1: Share – buffer read/write</a:t>
            </a:r>
          </a:p>
          <a:p>
            <a:pPr lvl="2"/>
            <a:r>
              <a:rPr lang="en-US" dirty="0" smtClean="0"/>
              <a:t>2: Update – multi-buffer change</a:t>
            </a:r>
          </a:p>
          <a:p>
            <a:pPr lvl="2"/>
            <a:r>
              <a:rPr lang="en-US" dirty="0" smtClean="0"/>
              <a:t>3: Commit – commit note &amp; </a:t>
            </a:r>
            <a:r>
              <a:rPr lang="en-US" dirty="0" err="1" smtClean="0"/>
              <a:t>txn</a:t>
            </a:r>
            <a:r>
              <a:rPr lang="en-US" dirty="0" smtClean="0"/>
              <a:t> table sync</a:t>
            </a:r>
          </a:p>
          <a:p>
            <a:pPr lvl="2"/>
            <a:r>
              <a:rPr lang="en-US" dirty="0" smtClean="0"/>
              <a:t>4: Exclusive – Quiet point and backup</a:t>
            </a:r>
          </a:p>
          <a:p>
            <a:pPr lvl="1"/>
            <a:r>
              <a:rPr lang="en-US" dirty="0" smtClean="0"/>
              <a:t>No commit TXE if multi-buffer update already outstanding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810326" y="1241035"/>
            <a:ext cx="5531004" cy="877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Name        Type            Wait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 TXE              1        2104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Clients: Schema 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2061751"/>
            <a:ext cx="7772400" cy="3850253"/>
          </a:xfrm>
        </p:spPr>
        <p:txBody>
          <a:bodyPr numCol="1"/>
          <a:lstStyle/>
          <a:p>
            <a:r>
              <a:rPr lang="en-US" dirty="0" smtClean="0"/>
              <a:t>SCH – Schema lock</a:t>
            </a:r>
          </a:p>
          <a:p>
            <a:pPr lvl="1"/>
            <a:r>
              <a:rPr lang="en-US" i="1" dirty="0"/>
              <a:t>“Schema Lock"</a:t>
            </a:r>
          </a:p>
          <a:p>
            <a:pPr lvl="1"/>
            <a:r>
              <a:rPr lang="en-US" dirty="0" smtClean="0"/>
              <a:t>Values</a:t>
            </a:r>
          </a:p>
          <a:p>
            <a:pPr lvl="2"/>
            <a:r>
              <a:rPr lang="en-US" dirty="0" smtClean="0"/>
              <a:t>9 - Share lock request</a:t>
            </a:r>
          </a:p>
          <a:p>
            <a:pPr lvl="2"/>
            <a:r>
              <a:rPr lang="en-US" dirty="0" smtClean="0"/>
              <a:t>10 - Exclusive lock request</a:t>
            </a:r>
          </a:p>
        </p:txBody>
      </p:sp>
      <p:sp>
        <p:nvSpPr>
          <p:cNvPr id="7" name="Rectangle 6"/>
          <p:cNvSpPr/>
          <p:nvPr/>
        </p:nvSpPr>
        <p:spPr>
          <a:xfrm>
            <a:off x="810326" y="1042915"/>
            <a:ext cx="5531004" cy="877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Name         Type            Wait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 SCH            10         2104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929640" y="3962400"/>
            <a:ext cx="1508760" cy="518160"/>
          </a:xfrm>
          <a:prstGeom prst="roundRect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User 6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5105400" y="3992880"/>
            <a:ext cx="1508760" cy="518160"/>
          </a:xfrm>
          <a:prstGeom prst="roundRect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User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4526280"/>
            <a:ext cx="3779520" cy="1234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l">
              <a:buSzPct val="75000"/>
              <a:buAutoNum type="arabicPeriod"/>
            </a:pPr>
            <a:r>
              <a:rPr lang="en-US" sz="2000" i="0" dirty="0" smtClean="0">
                <a:solidFill>
                  <a:srgbClr val="000000"/>
                </a:solidFill>
              </a:rPr>
              <a:t>Login – cache schema</a:t>
            </a:r>
          </a:p>
          <a:p>
            <a:pPr marL="457200" indent="-457200" algn="l">
              <a:buSzPct val="75000"/>
              <a:buAutoNum type="arabicPeriod"/>
            </a:pPr>
            <a:r>
              <a:rPr lang="en-US" sz="2000" i="0" dirty="0" smtClean="0">
                <a:solidFill>
                  <a:srgbClr val="000000"/>
                </a:solidFill>
              </a:rPr>
              <a:t>Share schema 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41520" y="4556760"/>
            <a:ext cx="3970468" cy="1234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l">
              <a:buSzPct val="75000"/>
              <a:buFont typeface="+mj-lt"/>
              <a:buAutoNum type="arabicPeriod" startAt="3"/>
            </a:pPr>
            <a:r>
              <a:rPr lang="en-US" sz="2000" i="0" dirty="0" smtClean="0">
                <a:solidFill>
                  <a:srgbClr val="000000"/>
                </a:solidFill>
              </a:rPr>
              <a:t>Change Schema (w/o online)</a:t>
            </a:r>
          </a:p>
          <a:p>
            <a:pPr marL="457200" indent="-457200" algn="l">
              <a:buSzPct val="75000"/>
              <a:buAutoNum type="arabicPeriod" startAt="3"/>
            </a:pPr>
            <a:r>
              <a:rPr lang="en-US" sz="2000" i="0" dirty="0" smtClean="0">
                <a:solidFill>
                  <a:srgbClr val="000000"/>
                </a:solidFill>
              </a:rPr>
              <a:t>Exclusive schema lock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240" y="5725464"/>
            <a:ext cx="8260080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“Database in use by richb on pts/274. Wait or press CTRL-C to stop.”</a:t>
            </a:r>
          </a:p>
        </p:txBody>
      </p:sp>
      <p:sp>
        <p:nvSpPr>
          <p:cNvPr id="12" name="Bent Arrow 11"/>
          <p:cNvSpPr/>
          <p:nvPr/>
        </p:nvSpPr>
        <p:spPr bwMode="auto">
          <a:xfrm>
            <a:off x="4099560" y="5120640"/>
            <a:ext cx="457200" cy="579120"/>
          </a:xfrm>
          <a:prstGeom prst="bentArrow">
            <a:avLst/>
          </a:prstGeom>
          <a:solidFill>
            <a:srgbClr val="99BFD5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cxnSp>
        <p:nvCxnSpPr>
          <p:cNvPr id="17" name="Elbow Connector 16"/>
          <p:cNvCxnSpPr/>
          <p:nvPr/>
        </p:nvCxnSpPr>
        <p:spPr bwMode="auto">
          <a:xfrm rot="5400000" flipH="1" flipV="1">
            <a:off x="3866030" y="2507877"/>
            <a:ext cx="1775011" cy="712694"/>
          </a:xfrm>
          <a:prstGeom prst="bentConnector3">
            <a:avLst>
              <a:gd name="adj1" fmla="val 0"/>
            </a:avLst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0" grpId="0"/>
      <p:bldP spid="11" grpId="0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Clients: Miscellaneous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1942862"/>
            <a:ext cx="7772400" cy="4603714"/>
          </a:xfrm>
        </p:spPr>
        <p:txBody>
          <a:bodyPr numCol="1"/>
          <a:lstStyle/>
          <a:p>
            <a:r>
              <a:rPr lang="en-US" sz="2000" dirty="0" smtClean="0"/>
              <a:t>SRPL – OpenEdge Site Replication</a:t>
            </a:r>
          </a:p>
          <a:p>
            <a:pPr lvl="1"/>
            <a:r>
              <a:rPr lang="en-US" sz="1600" i="1" dirty="0"/>
              <a:t>"</a:t>
            </a:r>
            <a:r>
              <a:rPr lang="en-US" sz="1600" i="1" dirty="0" err="1"/>
              <a:t>Repl</a:t>
            </a:r>
            <a:r>
              <a:rPr lang="en-US" sz="1600" i="1" dirty="0"/>
              <a:t> TEND </a:t>
            </a:r>
            <a:r>
              <a:rPr lang="en-US" sz="1600" i="1" dirty="0" err="1" smtClean="0"/>
              <a:t>Ack</a:t>
            </a:r>
            <a:r>
              <a:rPr lang="en-US" sz="1600" i="1" dirty="0" smtClean="0"/>
              <a:t>“</a:t>
            </a:r>
          </a:p>
          <a:p>
            <a:pPr lvl="1"/>
            <a:r>
              <a:rPr lang="en-US" sz="1600" dirty="0" smtClean="0"/>
              <a:t>Waiting </a:t>
            </a:r>
            <a:r>
              <a:rPr lang="en-US" sz="1600" dirty="0"/>
              <a:t>for TEND ACK from a Sync </a:t>
            </a:r>
            <a:r>
              <a:rPr lang="en-US" sz="1600" dirty="0" err="1"/>
              <a:t>Repl</a:t>
            </a:r>
            <a:r>
              <a:rPr lang="en-US" sz="1600" dirty="0"/>
              <a:t> </a:t>
            </a:r>
            <a:r>
              <a:rPr lang="en-US" sz="1600" dirty="0" smtClean="0"/>
              <a:t>Agent</a:t>
            </a:r>
          </a:p>
          <a:p>
            <a:pPr lvl="1"/>
            <a:r>
              <a:rPr lang="en-US" sz="1600" dirty="0"/>
              <a:t>Schema lock </a:t>
            </a:r>
            <a:r>
              <a:rPr lang="en-US" sz="1600" dirty="0" smtClean="0"/>
              <a:t>request</a:t>
            </a:r>
            <a:endParaRPr lang="en-US" sz="1600" b="1" dirty="0" smtClean="0"/>
          </a:p>
          <a:p>
            <a:pPr lvl="1"/>
            <a:r>
              <a:rPr lang="en-US" sz="1600" dirty="0"/>
              <a:t>Wait info: none</a:t>
            </a:r>
            <a:r>
              <a:rPr lang="en-US" sz="1600" dirty="0" smtClean="0"/>
              <a:t>.</a:t>
            </a:r>
            <a:endParaRPr lang="en-US" sz="1600" dirty="0"/>
          </a:p>
          <a:p>
            <a:r>
              <a:rPr lang="en-US" sz="2000" dirty="0" smtClean="0"/>
              <a:t>DBSQ – Service Queue</a:t>
            </a:r>
          </a:p>
          <a:p>
            <a:pPr lvl="1"/>
            <a:r>
              <a:rPr lang="en-US" sz="1600" i="1" dirty="0"/>
              <a:t>"DBSQ Send </a:t>
            </a:r>
            <a:r>
              <a:rPr lang="en-US" sz="1600" i="1" dirty="0" smtClean="0"/>
              <a:t>Lock“</a:t>
            </a:r>
          </a:p>
          <a:p>
            <a:pPr lvl="1"/>
            <a:r>
              <a:rPr lang="en-US" sz="1600" dirty="0" smtClean="0"/>
              <a:t>Database </a:t>
            </a:r>
            <a:r>
              <a:rPr lang="en-US" sz="1600" dirty="0"/>
              <a:t>service queue message wait.  User waiting </a:t>
            </a:r>
            <a:r>
              <a:rPr lang="en-US" sz="1600" dirty="0" smtClean="0"/>
              <a:t>to queue </a:t>
            </a:r>
            <a:r>
              <a:rPr lang="en-US" sz="1600" dirty="0"/>
              <a:t>IPC message to database service </a:t>
            </a:r>
            <a:r>
              <a:rPr lang="en-US" sz="1600" dirty="0" smtClean="0"/>
              <a:t>queue</a:t>
            </a:r>
          </a:p>
          <a:p>
            <a:pPr lvl="1"/>
            <a:r>
              <a:rPr lang="en-US" sz="1600" dirty="0" smtClean="0"/>
              <a:t>Wait </a:t>
            </a:r>
            <a:r>
              <a:rPr lang="en-US" sz="1600" dirty="0"/>
              <a:t>info: none</a:t>
            </a:r>
            <a:r>
              <a:rPr lang="en-US" sz="1600" dirty="0" smtClean="0"/>
              <a:t>.</a:t>
            </a:r>
            <a:endParaRPr lang="en-US" sz="1600" dirty="0"/>
          </a:p>
          <a:p>
            <a:r>
              <a:rPr lang="en-US" sz="2000" dirty="0" smtClean="0"/>
              <a:t>STCA – Statement Cache</a:t>
            </a:r>
          </a:p>
          <a:p>
            <a:pPr lvl="1"/>
            <a:r>
              <a:rPr lang="en-US" sz="1600" dirty="0"/>
              <a:t>Statement caching </a:t>
            </a:r>
            <a:r>
              <a:rPr lang="en-US" sz="1600" dirty="0" smtClean="0"/>
              <a:t>wait</a:t>
            </a:r>
          </a:p>
          <a:p>
            <a:pPr lvl="1"/>
            <a:r>
              <a:rPr lang="en-US" sz="1600" dirty="0" smtClean="0"/>
              <a:t>Wait info: none.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810326" y="979971"/>
            <a:ext cx="5531004" cy="877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    Name     Type            Wait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SRPL              0        2104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60307" y="2774722"/>
            <a:ext cx="5423346" cy="945931"/>
          </a:xfrm>
          <a:prstGeom prst="rect">
            <a:avLst/>
          </a:prstGeom>
          <a:gradFill>
            <a:gsLst>
              <a:gs pos="0">
                <a:schemeClr val="hlink"/>
              </a:gs>
              <a:gs pos="100000">
                <a:srgbClr val="FFCB99"/>
              </a:gs>
            </a:gsLst>
            <a:lin ang="5400000" scaled="1"/>
          </a:gradFill>
          <a:ln w="6350">
            <a:solidFill>
              <a:srgbClr val="00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4400" i="0" dirty="0" smtClean="0">
                <a:solidFill>
                  <a:srgbClr val="000000"/>
                </a:solidFill>
              </a:rPr>
              <a:t>Other Major Waits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Major Waits: 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123" y="3546014"/>
            <a:ext cx="8003796" cy="3032206"/>
          </a:xfrm>
        </p:spPr>
        <p:txBody>
          <a:bodyPr/>
          <a:lstStyle/>
          <a:p>
            <a:r>
              <a:rPr lang="en-US" dirty="0" smtClean="0"/>
              <a:t>Checkpoint – sync in memory changes</a:t>
            </a:r>
          </a:p>
          <a:p>
            <a:pPr lvl="1"/>
            <a:r>
              <a:rPr lang="en-US" dirty="0" smtClean="0"/>
              <a:t>TXE – lock</a:t>
            </a:r>
          </a:p>
          <a:p>
            <a:pPr lvl="2"/>
            <a:r>
              <a:rPr lang="en-US" dirty="0" smtClean="0"/>
              <a:t>Prevents transaction commit</a:t>
            </a:r>
          </a:p>
          <a:p>
            <a:pPr lvl="1"/>
            <a:r>
              <a:rPr lang="en-US" dirty="0"/>
              <a:t>MTX – latch</a:t>
            </a:r>
          </a:p>
          <a:p>
            <a:pPr lvl="2"/>
            <a:r>
              <a:rPr lang="en-US" dirty="0" smtClean="0"/>
              <a:t>Prevents db changes</a:t>
            </a:r>
            <a:endParaRPr lang="en-US" dirty="0"/>
          </a:p>
          <a:p>
            <a:pPr lvl="1"/>
            <a:r>
              <a:rPr lang="en-US" dirty="0"/>
              <a:t>BIB – latch</a:t>
            </a:r>
          </a:p>
          <a:p>
            <a:pPr lvl="2"/>
            <a:r>
              <a:rPr lang="en-US" dirty="0" smtClean="0"/>
              <a:t>Prevents BIW writes</a:t>
            </a:r>
          </a:p>
          <a:p>
            <a:pPr lvl="1"/>
            <a:r>
              <a:rPr lang="en-US" dirty="0" smtClean="0"/>
              <a:t>Wait not definitive; Latch waits not  shown in “Blocked Clients”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810326" y="1025851"/>
            <a:ext cx="6941602" cy="14003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12/07/10                   Other: Checkpoints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</a:t>
            </a:r>
            <a:r>
              <a:rPr lang="en-US" sz="1700" i="0" dirty="0" err="1" smtClean="0">
                <a:solidFill>
                  <a:srgbClr val="000000"/>
                </a:solidFill>
              </a:rPr>
              <a:t>Ckpt</a:t>
            </a:r>
            <a:r>
              <a:rPr lang="en-US" sz="1700" i="0" dirty="0" smtClean="0">
                <a:solidFill>
                  <a:srgbClr val="000000"/>
                </a:solidFill>
              </a:rPr>
              <a:t>                                                    ------ Database Writes ------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No. Time        Len     Freq     Dirty   CPT Q    Scan   APW Q  Flushes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2 09:34:57    317          0      170          0           0           0            0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1 09:14:19   1238   1238      272          0           0           0          72 </a:t>
            </a:r>
          </a:p>
        </p:txBody>
      </p:sp>
      <p:sp>
        <p:nvSpPr>
          <p:cNvPr id="6" name="Rectangle 5"/>
          <p:cNvSpPr/>
          <p:nvPr/>
        </p:nvSpPr>
        <p:spPr>
          <a:xfrm>
            <a:off x="810326" y="2605835"/>
            <a:ext cx="5531004" cy="877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Name        Type            Wait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TXE                3        2104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Major Waits: </a:t>
            </a:r>
            <a:r>
              <a:rPr lang="en-US" dirty="0" err="1" smtClean="0"/>
              <a:t>Quietpoint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067" y="2306472"/>
            <a:ext cx="7772400" cy="4053385"/>
          </a:xfrm>
        </p:spPr>
        <p:txBody>
          <a:bodyPr/>
          <a:lstStyle/>
          <a:p>
            <a:r>
              <a:rPr lang="en-US" dirty="0" err="1" smtClean="0"/>
              <a:t>Quietpoint</a:t>
            </a:r>
            <a:endParaRPr lang="en-US" dirty="0" smtClean="0"/>
          </a:p>
          <a:p>
            <a:pPr lvl="1"/>
            <a:r>
              <a:rPr lang="en-US" dirty="0" smtClean="0"/>
              <a:t>Many wait examples – shared TXE share wait shown above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lg</a:t>
            </a:r>
            <a:r>
              <a:rPr lang="en-US" dirty="0" smtClean="0"/>
              <a:t> file – </a:t>
            </a:r>
            <a:r>
              <a:rPr lang="en-US" i="1" dirty="0" smtClean="0"/>
              <a:t>“Quiet point </a:t>
            </a:r>
            <a:r>
              <a:rPr lang="en-US" i="1" dirty="0"/>
              <a:t>has been enabled by the </a:t>
            </a:r>
            <a:r>
              <a:rPr lang="en-US" i="1" dirty="0" smtClean="0"/>
              <a:t>broker”</a:t>
            </a:r>
          </a:p>
          <a:p>
            <a:pPr lvl="1"/>
            <a:r>
              <a:rPr lang="en-US" dirty="0"/>
              <a:t>TXE –  exclusive lock</a:t>
            </a:r>
          </a:p>
          <a:p>
            <a:pPr lvl="2"/>
            <a:r>
              <a:rPr lang="en-US" dirty="0"/>
              <a:t>Prevents data access </a:t>
            </a:r>
            <a:endParaRPr lang="en-US" dirty="0" smtClean="0"/>
          </a:p>
          <a:p>
            <a:pPr lvl="1"/>
            <a:r>
              <a:rPr lang="en-US" dirty="0"/>
              <a:t>MTX – latch</a:t>
            </a:r>
          </a:p>
          <a:p>
            <a:pPr lvl="2"/>
            <a:r>
              <a:rPr lang="en-US" dirty="0" smtClean="0"/>
              <a:t>Prevents db changes</a:t>
            </a:r>
            <a:endParaRPr lang="en-US" dirty="0"/>
          </a:p>
          <a:p>
            <a:pPr lvl="1"/>
            <a:r>
              <a:rPr lang="en-US" dirty="0" smtClean="0"/>
              <a:t>BIB/AIB – latch</a:t>
            </a:r>
          </a:p>
          <a:p>
            <a:pPr lvl="2"/>
            <a:r>
              <a:rPr lang="en-US" dirty="0" smtClean="0"/>
              <a:t>Prevents BIW/AIW writes</a:t>
            </a:r>
          </a:p>
          <a:p>
            <a:pPr lvl="1"/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742087" y="1131877"/>
            <a:ext cx="5531004" cy="877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700" i="0" dirty="0" smtClean="0">
                <a:solidFill>
                  <a:srgbClr val="000000"/>
                </a:solidFill>
              </a:rPr>
              <a:t>  12/07/10                 Status: Blocked Clients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</a:t>
            </a:r>
            <a:r>
              <a:rPr lang="en-US" sz="1700" i="0" dirty="0" err="1" smtClean="0">
                <a:solidFill>
                  <a:srgbClr val="000000"/>
                </a:solidFill>
              </a:rPr>
              <a:t>Usr</a:t>
            </a:r>
            <a:r>
              <a:rPr lang="en-US" sz="1700" i="0" dirty="0" smtClean="0">
                <a:solidFill>
                  <a:srgbClr val="000000"/>
                </a:solidFill>
              </a:rPr>
              <a:t>  Name        Type            Wait   </a:t>
            </a:r>
            <a:r>
              <a:rPr lang="en-US" sz="1700" i="0" dirty="0" err="1" smtClean="0">
                <a:solidFill>
                  <a:srgbClr val="000000"/>
                </a:solidFill>
              </a:rPr>
              <a:t>Wait</a:t>
            </a:r>
            <a:r>
              <a:rPr lang="en-US" sz="1700" i="0" dirty="0" smtClean="0">
                <a:solidFill>
                  <a:srgbClr val="000000"/>
                </a:solidFill>
              </a:rPr>
              <a:t> Info   Trans id </a:t>
            </a:r>
            <a:br>
              <a:rPr lang="en-US" sz="1700" i="0" dirty="0" smtClean="0">
                <a:solidFill>
                  <a:srgbClr val="000000"/>
                </a:solidFill>
              </a:rPr>
            </a:br>
            <a:r>
              <a:rPr lang="en-US" sz="1700" i="0" dirty="0" smtClean="0">
                <a:solidFill>
                  <a:srgbClr val="000000"/>
                </a:solidFill>
              </a:rPr>
              <a:t>   7      richb      SELF/ABL      TXE              1        2104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different waits conditions</a:t>
            </a:r>
          </a:p>
          <a:p>
            <a:r>
              <a:rPr lang="en-US" dirty="0" smtClean="0"/>
              <a:t>Identifying waits</a:t>
            </a:r>
          </a:p>
          <a:p>
            <a:pPr lvl="1"/>
            <a:r>
              <a:rPr lang="en-US" dirty="0" smtClean="0"/>
              <a:t>Help id performance bottlenecks</a:t>
            </a:r>
          </a:p>
          <a:p>
            <a:r>
              <a:rPr lang="en-US" dirty="0" smtClean="0"/>
              <a:t>Understanding wait conditions</a:t>
            </a:r>
          </a:p>
          <a:p>
            <a:pPr lvl="1"/>
            <a:r>
              <a:rPr lang="en-US" dirty="0" smtClean="0"/>
              <a:t>Help remove </a:t>
            </a:r>
            <a:r>
              <a:rPr lang="en-US" smtClean="0"/>
              <a:t>performance bottlenecks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brushed-metal"/>
          <p:cNvPicPr>
            <a:picLocks noChangeAspect="1" noChangeArrowheads="1"/>
          </p:cNvPicPr>
          <p:nvPr/>
        </p:nvPicPr>
        <p:blipFill>
          <a:blip r:embed="rId2" cstate="print">
            <a:lum bright="40000"/>
            <a:grayscl/>
          </a:blip>
          <a:srcRect/>
          <a:stretch>
            <a:fillRect/>
          </a:stretch>
        </p:blipFill>
        <p:spPr bwMode="auto">
          <a:xfrm>
            <a:off x="312738" y="2278063"/>
            <a:ext cx="8839200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88900" dir="5400000" algn="ctr" rotWithShape="0">
              <a:schemeClr val="tx2"/>
            </a:outerShdw>
          </a:effec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196975" y="2932113"/>
            <a:ext cx="6792913" cy="1098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6600" b="1" i="0">
                <a:solidFill>
                  <a:schemeClr val="tx2"/>
                </a:solidFill>
              </a:rPr>
              <a:t>Questions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499225" y="1403350"/>
            <a:ext cx="1782763" cy="32321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20600" b="1" i="0">
                <a:solidFill>
                  <a:schemeClr val="tx2"/>
                </a:solidFill>
              </a:rPr>
              <a:t>?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0.3162 L -0.00295 -0.0171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3.69103E-6 L 2.5E-6 3.69103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5" grpId="0"/>
      <p:bldP spid="5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thankyou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Subtitle 2"/>
          <p:cNvSpPr txBox="1">
            <a:spLocks/>
          </p:cNvSpPr>
          <p:nvPr/>
        </p:nvSpPr>
        <p:spPr bwMode="auto">
          <a:xfrm>
            <a:off x="336550" y="5287963"/>
            <a:ext cx="64833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smtClean="0"/>
              <a:t>Sept. 19 – 22, 2011</a:t>
            </a:r>
          </a:p>
          <a:p>
            <a:r>
              <a:rPr lang="en-US" sz="1800" i="0" dirty="0" smtClean="0"/>
              <a:t>Boston Westin Waterfront Hotel </a:t>
            </a:r>
            <a:br>
              <a:rPr lang="en-US" sz="1800" i="0" dirty="0" smtClean="0"/>
            </a:br>
            <a:r>
              <a:rPr lang="en-US" sz="1800" i="0" dirty="0" smtClean="0"/>
              <a:t>and Boston Convention &amp; Exhibition Center</a:t>
            </a:r>
          </a:p>
        </p:txBody>
      </p:sp>
      <p:pic>
        <p:nvPicPr>
          <p:cNvPr id="5" name="Picture 4" descr="Progress Revolution-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6541" y="1047749"/>
            <a:ext cx="3765034" cy="390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3364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Lock Types</a:t>
            </a:r>
          </a:p>
        </p:txBody>
      </p:sp>
      <p:graphicFrame>
        <p:nvGraphicFramePr>
          <p:cNvPr id="92221" name="Group 61"/>
          <p:cNvGraphicFramePr>
            <a:graphicFrameLocks noGrp="1"/>
          </p:cNvGraphicFramePr>
          <p:nvPr>
            <p:ph type="tbl" sz="quarter" idx="10"/>
          </p:nvPr>
        </p:nvGraphicFramePr>
        <p:xfrm>
          <a:off x="463550" y="1150938"/>
          <a:ext cx="8482012" cy="4251960"/>
        </p:xfrm>
        <a:graphic>
          <a:graphicData uri="http://schemas.openxmlformats.org/drawingml/2006/table">
            <a:tbl>
              <a:tblPr/>
              <a:tblGrid>
                <a:gridCol w="3562445"/>
                <a:gridCol w="2205323"/>
                <a:gridCol w="2714244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Lock Type</a:t>
                      </a:r>
                    </a:p>
                  </a:txBody>
                  <a:tcPr marL="101784" marR="1017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Allow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Block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0A0A">
                        <a:alpha val="50000"/>
                      </a:srgbClr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Intent Share (IS)</a:t>
                      </a:r>
                    </a:p>
                  </a:txBody>
                  <a:tcPr marL="101784" marR="1017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Row S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Table X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Intent Exclusive (IX)</a:t>
                      </a:r>
                    </a:p>
                  </a:txBody>
                  <a:tcPr marL="101784" marR="1017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Row X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Table X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Shared (S)</a:t>
                      </a:r>
                    </a:p>
                  </a:txBody>
                  <a:tcPr marL="101784" marR="1017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Row S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Row X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Shared with Intent Exclusive (SIX)</a:t>
                      </a:r>
                    </a:p>
                  </a:txBody>
                  <a:tcPr marL="101784" marR="1017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Row S, X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other Row X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Exclusive (X)</a:t>
                      </a:r>
                    </a:p>
                  </a:txBody>
                  <a:tcPr marL="101784" marR="1017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Row S, X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any other access</a:t>
                      </a:r>
                    </a:p>
                  </a:txBody>
                  <a:tcPr marL="101784" marR="1017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Lock Compatibility</a:t>
            </a:r>
          </a:p>
        </p:txBody>
      </p:sp>
      <p:graphicFrame>
        <p:nvGraphicFramePr>
          <p:cNvPr id="90218" name="Group 106"/>
          <p:cNvGraphicFramePr>
            <a:graphicFrameLocks noGrp="1"/>
          </p:cNvGraphicFramePr>
          <p:nvPr>
            <p:ph type="tbl" sz="quarter" idx="10"/>
          </p:nvPr>
        </p:nvGraphicFramePr>
        <p:xfrm>
          <a:off x="1271932" y="1747278"/>
          <a:ext cx="7315476" cy="4507748"/>
        </p:xfrm>
        <a:graphic>
          <a:graphicData uri="http://schemas.openxmlformats.org/drawingml/2006/table">
            <a:tbl>
              <a:tblPr/>
              <a:tblGrid>
                <a:gridCol w="1219246"/>
                <a:gridCol w="1219246"/>
                <a:gridCol w="1219246"/>
                <a:gridCol w="1219246"/>
                <a:gridCol w="1219246"/>
                <a:gridCol w="1219246"/>
              </a:tblGrid>
              <a:tr h="6439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A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L="107141" marR="1071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IS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F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IX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F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S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F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SIX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F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X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FD5"/>
                    </a:solidFill>
                  </a:tcPr>
                </a:tc>
              </a:tr>
              <a:tr h="6439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None</a:t>
                      </a:r>
                    </a:p>
                  </a:txBody>
                  <a:tcPr marL="107141" marR="1071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D7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39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IS</a:t>
                      </a:r>
                    </a:p>
                  </a:txBody>
                  <a:tcPr marL="107141" marR="1071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D7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39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IX</a:t>
                      </a:r>
                    </a:p>
                  </a:txBody>
                  <a:tcPr marL="107141" marR="1071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D7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39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S</a:t>
                      </a:r>
                    </a:p>
                  </a:txBody>
                  <a:tcPr marL="107141" marR="1071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D7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39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SIX</a:t>
                      </a:r>
                    </a:p>
                  </a:txBody>
                  <a:tcPr marL="107141" marR="1071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D7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OK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39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X</a:t>
                      </a:r>
                    </a:p>
                  </a:txBody>
                  <a:tcPr marL="107141" marR="1071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D7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- Q -</a:t>
                      </a:r>
                    </a:p>
                  </a:txBody>
                  <a:tcPr marL="107141" marR="1071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0181" name="Text Box 69"/>
          <p:cNvSpPr txBox="1">
            <a:spLocks noChangeArrowheads="1"/>
          </p:cNvSpPr>
          <p:nvPr/>
        </p:nvSpPr>
        <p:spPr bwMode="auto">
          <a:xfrm>
            <a:off x="4057340" y="944098"/>
            <a:ext cx="2811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0">
                <a:solidFill>
                  <a:srgbClr val="000000"/>
                </a:solidFill>
              </a:rPr>
              <a:t>Lock Request Type</a:t>
            </a:r>
          </a:p>
        </p:txBody>
      </p:sp>
      <p:sp>
        <p:nvSpPr>
          <p:cNvPr id="90182" name="AutoShape 70"/>
          <p:cNvSpPr>
            <a:spLocks/>
          </p:cNvSpPr>
          <p:nvPr/>
        </p:nvSpPr>
        <p:spPr bwMode="auto">
          <a:xfrm rot="-5400000">
            <a:off x="5276540" y="-1457790"/>
            <a:ext cx="381000" cy="6019800"/>
          </a:xfrm>
          <a:prstGeom prst="rightBrace">
            <a:avLst>
              <a:gd name="adj1" fmla="val 131667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0183" name="AutoShape 71"/>
          <p:cNvSpPr>
            <a:spLocks/>
          </p:cNvSpPr>
          <p:nvPr/>
        </p:nvSpPr>
        <p:spPr bwMode="auto">
          <a:xfrm rot="-10800000">
            <a:off x="933140" y="2428410"/>
            <a:ext cx="228600" cy="3733800"/>
          </a:xfrm>
          <a:prstGeom prst="rightBrace">
            <a:avLst>
              <a:gd name="adj1" fmla="val 136111"/>
              <a:gd name="adj2" fmla="val 4999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0184" name="Text Box 72"/>
          <p:cNvSpPr txBox="1">
            <a:spLocks noChangeArrowheads="1"/>
          </p:cNvSpPr>
          <p:nvPr/>
        </p:nvSpPr>
        <p:spPr bwMode="auto">
          <a:xfrm>
            <a:off x="395017" y="2979273"/>
            <a:ext cx="553998" cy="2663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0">
                <a:solidFill>
                  <a:srgbClr val="000000"/>
                </a:solidFill>
              </a:rPr>
              <a:t>Other Active Locks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 Implementation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533400" y="1192970"/>
            <a:ext cx="7924800" cy="5049838"/>
            <a:chOff x="533400" y="1447800"/>
            <a:chExt cx="7924800" cy="5049838"/>
          </a:xfrm>
        </p:grpSpPr>
        <p:sp>
          <p:nvSpPr>
            <p:cNvPr id="72708" name="Rectangle 4"/>
            <p:cNvSpPr>
              <a:spLocks noChangeArrowheads="1"/>
            </p:cNvSpPr>
            <p:nvPr/>
          </p:nvSpPr>
          <p:spPr bwMode="auto">
            <a:xfrm>
              <a:off x="4178300" y="5372100"/>
              <a:ext cx="1427163" cy="11255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endParaRPr lang="en-US" sz="2000" b="1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709" name="Rectangle 5"/>
            <p:cNvSpPr>
              <a:spLocks noChangeArrowheads="1"/>
            </p:cNvSpPr>
            <p:nvPr/>
          </p:nvSpPr>
          <p:spPr bwMode="auto">
            <a:xfrm>
              <a:off x="4178300" y="4551363"/>
              <a:ext cx="1427163" cy="8207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Share</a:t>
              </a:r>
            </a:p>
          </p:txBody>
        </p:sp>
        <p:sp>
          <p:nvSpPr>
            <p:cNvPr id="72710" name="Rectangle 6"/>
            <p:cNvSpPr>
              <a:spLocks noChangeArrowheads="1"/>
            </p:cNvSpPr>
            <p:nvPr/>
          </p:nvSpPr>
          <p:spPr bwMode="auto">
            <a:xfrm>
              <a:off x="4178300" y="3729038"/>
              <a:ext cx="1427163" cy="822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Share</a:t>
              </a:r>
            </a:p>
          </p:txBody>
        </p:sp>
        <p:sp>
          <p:nvSpPr>
            <p:cNvPr id="72711" name="Rectangle 7"/>
            <p:cNvSpPr>
              <a:spLocks noChangeArrowheads="1"/>
            </p:cNvSpPr>
            <p:nvPr/>
          </p:nvSpPr>
          <p:spPr bwMode="auto">
            <a:xfrm>
              <a:off x="4178300" y="2724150"/>
              <a:ext cx="1427163" cy="10048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endParaRPr lang="en-US" sz="2000" b="1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712" name="Rectangle 8"/>
            <p:cNvSpPr>
              <a:spLocks noChangeArrowheads="1"/>
            </p:cNvSpPr>
            <p:nvPr/>
          </p:nvSpPr>
          <p:spPr bwMode="auto">
            <a:xfrm>
              <a:off x="4178300" y="1903413"/>
              <a:ext cx="1427163" cy="82073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Record Lock</a:t>
              </a:r>
            </a:p>
          </p:txBody>
        </p:sp>
        <p:sp>
          <p:nvSpPr>
            <p:cNvPr id="72713" name="Rectangle 9"/>
            <p:cNvSpPr>
              <a:spLocks noChangeArrowheads="1"/>
            </p:cNvSpPr>
            <p:nvPr/>
          </p:nvSpPr>
          <p:spPr bwMode="auto">
            <a:xfrm>
              <a:off x="2752725" y="5372100"/>
              <a:ext cx="1425575" cy="11255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Share</a:t>
              </a:r>
            </a:p>
          </p:txBody>
        </p:sp>
        <p:sp>
          <p:nvSpPr>
            <p:cNvPr id="72714" name="Rectangle 10"/>
            <p:cNvSpPr>
              <a:spLocks noChangeArrowheads="1"/>
            </p:cNvSpPr>
            <p:nvPr/>
          </p:nvSpPr>
          <p:spPr bwMode="auto">
            <a:xfrm>
              <a:off x="2752725" y="4551363"/>
              <a:ext cx="1425575" cy="8207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Intent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Share</a:t>
              </a:r>
            </a:p>
          </p:txBody>
        </p:sp>
        <p:sp>
          <p:nvSpPr>
            <p:cNvPr id="72715" name="Rectangle 11"/>
            <p:cNvSpPr>
              <a:spLocks noChangeArrowheads="1"/>
            </p:cNvSpPr>
            <p:nvPr/>
          </p:nvSpPr>
          <p:spPr bwMode="auto">
            <a:xfrm>
              <a:off x="2752725" y="3729038"/>
              <a:ext cx="1425575" cy="822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Intent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Share</a:t>
              </a:r>
            </a:p>
          </p:txBody>
        </p:sp>
        <p:sp>
          <p:nvSpPr>
            <p:cNvPr id="72716" name="Rectangle 12"/>
            <p:cNvSpPr>
              <a:spLocks noChangeArrowheads="1"/>
            </p:cNvSpPr>
            <p:nvPr/>
          </p:nvSpPr>
          <p:spPr bwMode="auto">
            <a:xfrm>
              <a:off x="2752725" y="2724150"/>
              <a:ext cx="1425575" cy="10048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None</a:t>
              </a:r>
            </a:p>
          </p:txBody>
        </p:sp>
        <p:sp>
          <p:nvSpPr>
            <p:cNvPr id="72717" name="Rectangle 13"/>
            <p:cNvSpPr>
              <a:spLocks noChangeArrowheads="1"/>
            </p:cNvSpPr>
            <p:nvPr/>
          </p:nvSpPr>
          <p:spPr bwMode="auto">
            <a:xfrm>
              <a:off x="2752725" y="1903413"/>
              <a:ext cx="1425575" cy="82073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Table Lock</a:t>
              </a:r>
            </a:p>
          </p:txBody>
        </p:sp>
        <p:sp>
          <p:nvSpPr>
            <p:cNvPr id="72718" name="Rectangle 14"/>
            <p:cNvSpPr>
              <a:spLocks noChangeArrowheads="1"/>
            </p:cNvSpPr>
            <p:nvPr/>
          </p:nvSpPr>
          <p:spPr bwMode="auto">
            <a:xfrm>
              <a:off x="2752725" y="1447800"/>
              <a:ext cx="2852738" cy="455613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 dirty="0">
                  <a:solidFill>
                    <a:srgbClr val="000000"/>
                  </a:solidFill>
                  <a:latin typeface="Arial" pitchFamily="34" charset="0"/>
                </a:rPr>
                <a:t>Select</a:t>
              </a:r>
            </a:p>
          </p:txBody>
        </p:sp>
        <p:sp>
          <p:nvSpPr>
            <p:cNvPr id="72719" name="Rectangle 15"/>
            <p:cNvSpPr>
              <a:spLocks noChangeArrowheads="1"/>
            </p:cNvSpPr>
            <p:nvPr/>
          </p:nvSpPr>
          <p:spPr bwMode="auto">
            <a:xfrm>
              <a:off x="7031038" y="5372100"/>
              <a:ext cx="1427162" cy="11255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Exclusive</a:t>
              </a:r>
            </a:p>
          </p:txBody>
        </p:sp>
        <p:sp>
          <p:nvSpPr>
            <p:cNvPr id="72720" name="Rectangle 16"/>
            <p:cNvSpPr>
              <a:spLocks noChangeArrowheads="1"/>
            </p:cNvSpPr>
            <p:nvPr/>
          </p:nvSpPr>
          <p:spPr bwMode="auto">
            <a:xfrm>
              <a:off x="5605463" y="5372100"/>
              <a:ext cx="1425575" cy="11255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Share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Intent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Exclusive</a:t>
              </a:r>
            </a:p>
          </p:txBody>
        </p:sp>
        <p:sp>
          <p:nvSpPr>
            <p:cNvPr id="72721" name="Rectangle 17"/>
            <p:cNvSpPr>
              <a:spLocks noChangeArrowheads="1"/>
            </p:cNvSpPr>
            <p:nvPr/>
          </p:nvSpPr>
          <p:spPr bwMode="auto">
            <a:xfrm>
              <a:off x="533400" y="5372100"/>
              <a:ext cx="2219325" cy="112553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 dirty="0" err="1">
                  <a:solidFill>
                    <a:srgbClr val="000000"/>
                  </a:solidFill>
                  <a:latin typeface="Arial" pitchFamily="34" charset="0"/>
                </a:rPr>
                <a:t>Serializable</a:t>
              </a:r>
              <a:endParaRPr lang="en-US" b="1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722" name="Rectangle 18"/>
            <p:cNvSpPr>
              <a:spLocks noChangeArrowheads="1"/>
            </p:cNvSpPr>
            <p:nvPr/>
          </p:nvSpPr>
          <p:spPr bwMode="auto">
            <a:xfrm>
              <a:off x="7031038" y="4551363"/>
              <a:ext cx="1427162" cy="8207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Exclusive</a:t>
              </a:r>
            </a:p>
          </p:txBody>
        </p:sp>
        <p:sp>
          <p:nvSpPr>
            <p:cNvPr id="72723" name="Rectangle 19"/>
            <p:cNvSpPr>
              <a:spLocks noChangeArrowheads="1"/>
            </p:cNvSpPr>
            <p:nvPr/>
          </p:nvSpPr>
          <p:spPr bwMode="auto">
            <a:xfrm>
              <a:off x="5605463" y="4551363"/>
              <a:ext cx="1425575" cy="8207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Intent 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Exclusive</a:t>
              </a:r>
            </a:p>
          </p:txBody>
        </p:sp>
        <p:sp>
          <p:nvSpPr>
            <p:cNvPr id="72724" name="Rectangle 20"/>
            <p:cNvSpPr>
              <a:spLocks noChangeArrowheads="1"/>
            </p:cNvSpPr>
            <p:nvPr/>
          </p:nvSpPr>
          <p:spPr bwMode="auto">
            <a:xfrm>
              <a:off x="533400" y="4551363"/>
              <a:ext cx="2219325" cy="820737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Repeatable Read</a:t>
              </a:r>
            </a:p>
          </p:txBody>
        </p:sp>
        <p:sp>
          <p:nvSpPr>
            <p:cNvPr id="72725" name="Rectangle 21"/>
            <p:cNvSpPr>
              <a:spLocks noChangeArrowheads="1"/>
            </p:cNvSpPr>
            <p:nvPr/>
          </p:nvSpPr>
          <p:spPr bwMode="auto">
            <a:xfrm>
              <a:off x="7031038" y="3729038"/>
              <a:ext cx="1427162" cy="822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Exclusive</a:t>
              </a:r>
            </a:p>
          </p:txBody>
        </p:sp>
        <p:sp>
          <p:nvSpPr>
            <p:cNvPr id="72726" name="Rectangle 22"/>
            <p:cNvSpPr>
              <a:spLocks noChangeArrowheads="1"/>
            </p:cNvSpPr>
            <p:nvPr/>
          </p:nvSpPr>
          <p:spPr bwMode="auto">
            <a:xfrm>
              <a:off x="5605463" y="3729038"/>
              <a:ext cx="1425575" cy="822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Intent 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Exclusive</a:t>
              </a:r>
            </a:p>
          </p:txBody>
        </p:sp>
        <p:sp>
          <p:nvSpPr>
            <p:cNvPr id="72727" name="Rectangle 23"/>
            <p:cNvSpPr>
              <a:spLocks noChangeArrowheads="1"/>
            </p:cNvSpPr>
            <p:nvPr/>
          </p:nvSpPr>
          <p:spPr bwMode="auto">
            <a:xfrm>
              <a:off x="533400" y="3729038"/>
              <a:ext cx="2219325" cy="822325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Read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Committed</a:t>
              </a:r>
            </a:p>
          </p:txBody>
        </p:sp>
        <p:sp>
          <p:nvSpPr>
            <p:cNvPr id="72728" name="Rectangle 24"/>
            <p:cNvSpPr>
              <a:spLocks noChangeArrowheads="1"/>
            </p:cNvSpPr>
            <p:nvPr/>
          </p:nvSpPr>
          <p:spPr bwMode="auto">
            <a:xfrm>
              <a:off x="7031038" y="2724150"/>
              <a:ext cx="1427162" cy="10048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Not Allowed</a:t>
              </a:r>
            </a:p>
          </p:txBody>
        </p:sp>
        <p:sp>
          <p:nvSpPr>
            <p:cNvPr id="72729" name="Rectangle 25"/>
            <p:cNvSpPr>
              <a:spLocks noChangeArrowheads="1"/>
            </p:cNvSpPr>
            <p:nvPr/>
          </p:nvSpPr>
          <p:spPr bwMode="auto">
            <a:xfrm>
              <a:off x="5605463" y="2724150"/>
              <a:ext cx="1425575" cy="10048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Not Allowed</a:t>
              </a:r>
            </a:p>
          </p:txBody>
        </p:sp>
        <p:sp>
          <p:nvSpPr>
            <p:cNvPr id="72730" name="Rectangle 26"/>
            <p:cNvSpPr>
              <a:spLocks noChangeArrowheads="1"/>
            </p:cNvSpPr>
            <p:nvPr/>
          </p:nvSpPr>
          <p:spPr bwMode="auto">
            <a:xfrm>
              <a:off x="533400" y="2724150"/>
              <a:ext cx="2219325" cy="100488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 dirty="0">
                  <a:solidFill>
                    <a:srgbClr val="000000"/>
                  </a:solidFill>
                  <a:latin typeface="Arial" pitchFamily="34" charset="0"/>
                </a:rPr>
                <a:t>Read</a:t>
              </a:r>
            </a:p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 dirty="0">
                  <a:solidFill>
                    <a:srgbClr val="000000"/>
                  </a:solidFill>
                  <a:latin typeface="Arial" pitchFamily="34" charset="0"/>
                </a:rPr>
                <a:t>Uncommitted</a:t>
              </a:r>
            </a:p>
          </p:txBody>
        </p:sp>
        <p:sp>
          <p:nvSpPr>
            <p:cNvPr id="72731" name="Rectangle 27"/>
            <p:cNvSpPr>
              <a:spLocks noChangeArrowheads="1"/>
            </p:cNvSpPr>
            <p:nvPr/>
          </p:nvSpPr>
          <p:spPr bwMode="auto">
            <a:xfrm>
              <a:off x="7031038" y="1903413"/>
              <a:ext cx="1427162" cy="82073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Record Lock</a:t>
              </a:r>
            </a:p>
          </p:txBody>
        </p:sp>
        <p:sp>
          <p:nvSpPr>
            <p:cNvPr id="72732" name="Rectangle 28"/>
            <p:cNvSpPr>
              <a:spLocks noChangeArrowheads="1"/>
            </p:cNvSpPr>
            <p:nvPr/>
          </p:nvSpPr>
          <p:spPr bwMode="auto">
            <a:xfrm>
              <a:off x="5605463" y="1903413"/>
              <a:ext cx="1425575" cy="82073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Table Lock</a:t>
              </a:r>
            </a:p>
          </p:txBody>
        </p:sp>
        <p:sp>
          <p:nvSpPr>
            <p:cNvPr id="72733" name="Rectangle 29"/>
            <p:cNvSpPr>
              <a:spLocks noChangeArrowheads="1"/>
            </p:cNvSpPr>
            <p:nvPr/>
          </p:nvSpPr>
          <p:spPr bwMode="auto">
            <a:xfrm>
              <a:off x="533400" y="1447800"/>
              <a:ext cx="2219325" cy="127635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 dirty="0">
                  <a:solidFill>
                    <a:srgbClr val="000000"/>
                  </a:solidFill>
                  <a:latin typeface="Arial" pitchFamily="34" charset="0"/>
                </a:rPr>
                <a:t>Isolation Level</a:t>
              </a:r>
            </a:p>
          </p:txBody>
        </p:sp>
        <p:sp>
          <p:nvSpPr>
            <p:cNvPr id="72734" name="Rectangle 30"/>
            <p:cNvSpPr>
              <a:spLocks noChangeArrowheads="1"/>
            </p:cNvSpPr>
            <p:nvPr/>
          </p:nvSpPr>
          <p:spPr bwMode="auto">
            <a:xfrm>
              <a:off x="5605463" y="1447800"/>
              <a:ext cx="2852737" cy="455613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None/>
              </a:pPr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Insert/Update</a:t>
              </a:r>
            </a:p>
          </p:txBody>
        </p:sp>
        <p:sp>
          <p:nvSpPr>
            <p:cNvPr id="72735" name="Line 31"/>
            <p:cNvSpPr>
              <a:spLocks noChangeShapeType="1"/>
            </p:cNvSpPr>
            <p:nvPr/>
          </p:nvSpPr>
          <p:spPr bwMode="auto">
            <a:xfrm>
              <a:off x="533400" y="1447800"/>
              <a:ext cx="7924800" cy="0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36" name="Line 32"/>
            <p:cNvSpPr>
              <a:spLocks noChangeShapeType="1"/>
            </p:cNvSpPr>
            <p:nvPr/>
          </p:nvSpPr>
          <p:spPr bwMode="auto">
            <a:xfrm>
              <a:off x="533400" y="6497638"/>
              <a:ext cx="64976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37" name="Line 33"/>
            <p:cNvSpPr>
              <a:spLocks noChangeShapeType="1"/>
            </p:cNvSpPr>
            <p:nvPr/>
          </p:nvSpPr>
          <p:spPr bwMode="auto">
            <a:xfrm>
              <a:off x="7031038" y="1903413"/>
              <a:ext cx="0" cy="45942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38" name="Line 34"/>
            <p:cNvSpPr>
              <a:spLocks noChangeShapeType="1"/>
            </p:cNvSpPr>
            <p:nvPr/>
          </p:nvSpPr>
          <p:spPr bwMode="auto">
            <a:xfrm>
              <a:off x="533400" y="2724150"/>
              <a:ext cx="0" cy="37734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39" name="Line 35"/>
            <p:cNvSpPr>
              <a:spLocks noChangeShapeType="1"/>
            </p:cNvSpPr>
            <p:nvPr/>
          </p:nvSpPr>
          <p:spPr bwMode="auto">
            <a:xfrm>
              <a:off x="533400" y="2724150"/>
              <a:ext cx="79248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40" name="Line 36"/>
            <p:cNvSpPr>
              <a:spLocks noChangeShapeType="1"/>
            </p:cNvSpPr>
            <p:nvPr/>
          </p:nvSpPr>
          <p:spPr bwMode="auto">
            <a:xfrm>
              <a:off x="533400" y="1447800"/>
              <a:ext cx="0" cy="1276350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41" name="Line 37"/>
            <p:cNvSpPr>
              <a:spLocks noChangeShapeType="1"/>
            </p:cNvSpPr>
            <p:nvPr/>
          </p:nvSpPr>
          <p:spPr bwMode="auto">
            <a:xfrm>
              <a:off x="533400" y="3729038"/>
              <a:ext cx="7924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90000" tIns="90000" rIns="90000" bIns="90000" anchor="ctr" anchorCtr="1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42" name="Line 38"/>
            <p:cNvSpPr>
              <a:spLocks noChangeShapeType="1"/>
            </p:cNvSpPr>
            <p:nvPr/>
          </p:nvSpPr>
          <p:spPr bwMode="auto">
            <a:xfrm>
              <a:off x="533400" y="4551363"/>
              <a:ext cx="7924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90000" tIns="90000" rIns="90000" bIns="90000" anchor="ctr" anchorCtr="1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43" name="Line 39"/>
            <p:cNvSpPr>
              <a:spLocks noChangeShapeType="1"/>
            </p:cNvSpPr>
            <p:nvPr/>
          </p:nvSpPr>
          <p:spPr bwMode="auto">
            <a:xfrm>
              <a:off x="533400" y="5372100"/>
              <a:ext cx="7924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90000" tIns="90000" rIns="90000" bIns="90000" anchor="ctr" anchorCtr="1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44" name="Line 40"/>
            <p:cNvSpPr>
              <a:spLocks noChangeShapeType="1"/>
            </p:cNvSpPr>
            <p:nvPr/>
          </p:nvSpPr>
          <p:spPr bwMode="auto">
            <a:xfrm>
              <a:off x="2752725" y="1903413"/>
              <a:ext cx="0" cy="45942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45" name="Line 41"/>
            <p:cNvSpPr>
              <a:spLocks noChangeShapeType="1"/>
            </p:cNvSpPr>
            <p:nvPr/>
          </p:nvSpPr>
          <p:spPr bwMode="auto">
            <a:xfrm>
              <a:off x="7031038" y="1903413"/>
              <a:ext cx="1427162" cy="0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46" name="Line 42"/>
            <p:cNvSpPr>
              <a:spLocks noChangeShapeType="1"/>
            </p:cNvSpPr>
            <p:nvPr/>
          </p:nvSpPr>
          <p:spPr bwMode="auto">
            <a:xfrm>
              <a:off x="7031038" y="6497638"/>
              <a:ext cx="1427162" cy="0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47" name="Line 43"/>
            <p:cNvSpPr>
              <a:spLocks noChangeShapeType="1"/>
            </p:cNvSpPr>
            <p:nvPr/>
          </p:nvSpPr>
          <p:spPr bwMode="auto">
            <a:xfrm>
              <a:off x="8458200" y="3729038"/>
              <a:ext cx="0" cy="16430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48" name="Line 44"/>
            <p:cNvSpPr>
              <a:spLocks noChangeShapeType="1"/>
            </p:cNvSpPr>
            <p:nvPr/>
          </p:nvSpPr>
          <p:spPr bwMode="auto">
            <a:xfrm>
              <a:off x="8458200" y="1447800"/>
              <a:ext cx="0" cy="2281238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49" name="Line 45"/>
            <p:cNvSpPr>
              <a:spLocks noChangeShapeType="1"/>
            </p:cNvSpPr>
            <p:nvPr/>
          </p:nvSpPr>
          <p:spPr bwMode="auto">
            <a:xfrm>
              <a:off x="8458200" y="5372100"/>
              <a:ext cx="0" cy="1125538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50" name="Line 46"/>
            <p:cNvSpPr>
              <a:spLocks noChangeShapeType="1"/>
            </p:cNvSpPr>
            <p:nvPr/>
          </p:nvSpPr>
          <p:spPr bwMode="auto">
            <a:xfrm>
              <a:off x="4178300" y="1903413"/>
              <a:ext cx="0" cy="45942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90000" tIns="90000" rIns="90000" bIns="90000" anchor="ctr" anchorCtr="1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51" name="Line 47"/>
            <p:cNvSpPr>
              <a:spLocks noChangeShapeType="1"/>
            </p:cNvSpPr>
            <p:nvPr/>
          </p:nvSpPr>
          <p:spPr bwMode="auto">
            <a:xfrm>
              <a:off x="2752725" y="1447800"/>
              <a:ext cx="0" cy="455613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52" name="Line 48"/>
            <p:cNvSpPr>
              <a:spLocks noChangeShapeType="1"/>
            </p:cNvSpPr>
            <p:nvPr/>
          </p:nvSpPr>
          <p:spPr bwMode="auto">
            <a:xfrm>
              <a:off x="5605463" y="1903413"/>
              <a:ext cx="0" cy="45942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90000" tIns="90000" rIns="90000" bIns="90000" anchor="ctr" anchorCtr="1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53" name="Line 49"/>
            <p:cNvSpPr>
              <a:spLocks noChangeShapeType="1"/>
            </p:cNvSpPr>
            <p:nvPr/>
          </p:nvSpPr>
          <p:spPr bwMode="auto">
            <a:xfrm>
              <a:off x="4178300" y="1903413"/>
              <a:ext cx="28527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54" name="Line 50"/>
            <p:cNvSpPr>
              <a:spLocks noChangeShapeType="1"/>
            </p:cNvSpPr>
            <p:nvPr/>
          </p:nvSpPr>
          <p:spPr bwMode="auto">
            <a:xfrm>
              <a:off x="2752725" y="1903413"/>
              <a:ext cx="1425575" cy="0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55" name="Line 51"/>
            <p:cNvSpPr>
              <a:spLocks noChangeShapeType="1"/>
            </p:cNvSpPr>
            <p:nvPr/>
          </p:nvSpPr>
          <p:spPr bwMode="auto">
            <a:xfrm>
              <a:off x="5605463" y="1447800"/>
              <a:ext cx="0" cy="455613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90000" tIns="90000" rIns="90000" bIns="90000" anchor="ctr" anchorCtr="1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56" name="Rectangle 52"/>
            <p:cNvSpPr>
              <a:spLocks noChangeArrowheads="1"/>
            </p:cNvSpPr>
            <p:nvPr/>
          </p:nvSpPr>
          <p:spPr bwMode="auto">
            <a:xfrm>
              <a:off x="4495800" y="5715000"/>
              <a:ext cx="762000" cy="457200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b="1">
                  <a:solidFill>
                    <a:srgbClr val="000000"/>
                  </a:solidFill>
                </a:rPr>
                <a:t>None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757" name="Rectangle 53"/>
            <p:cNvSpPr>
              <a:spLocks noChangeArrowheads="1"/>
            </p:cNvSpPr>
            <p:nvPr/>
          </p:nvSpPr>
          <p:spPr bwMode="auto">
            <a:xfrm>
              <a:off x="4495800" y="2971800"/>
              <a:ext cx="762000" cy="457200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b="1">
                  <a:solidFill>
                    <a:srgbClr val="000000"/>
                  </a:solidFill>
                </a:rPr>
                <a:t>None</a:t>
              </a:r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owerPoint Master">
  <a:themeElements>
    <a:clrScheme name="May 2011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005F97"/>
      </a:accent1>
      <a:accent2>
        <a:srgbClr val="2BBF98"/>
      </a:accent2>
      <a:accent3>
        <a:srgbClr val="FF7C00"/>
      </a:accent3>
      <a:accent4>
        <a:srgbClr val="797CA9"/>
      </a:accent4>
      <a:accent5>
        <a:srgbClr val="9BBF01"/>
      </a:accent5>
      <a:accent6>
        <a:srgbClr val="B9BBC1"/>
      </a:accent6>
      <a:hlink>
        <a:srgbClr val="FF7C00"/>
      </a:hlink>
      <a:folHlink>
        <a:srgbClr val="797C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Progress PPT Template May2011_4x3</Template>
  <TotalTime>34228</TotalTime>
  <Words>3886</Words>
  <Application>Microsoft Office PowerPoint</Application>
  <PresentationFormat>On-screen Show (4:3)</PresentationFormat>
  <Paragraphs>890</Paragraphs>
  <Slides>45</Slides>
  <Notes>21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PowerPoint Master</vt:lpstr>
      <vt:lpstr>What are you waiting for? </vt:lpstr>
      <vt:lpstr>Playing Fair and Being Consistent</vt:lpstr>
      <vt:lpstr>What can a user wait on</vt:lpstr>
      <vt:lpstr>Wait Mechanisms</vt:lpstr>
      <vt:lpstr>Slide 5</vt:lpstr>
      <vt:lpstr>Semaphores</vt:lpstr>
      <vt:lpstr>Semaphores</vt:lpstr>
      <vt:lpstr>Promon R&amp;D: Other Display</vt:lpstr>
      <vt:lpstr>Performance Indicators (summary)</vt:lpstr>
      <vt:lpstr>Promon: Other Display vs Performance Indicators</vt:lpstr>
      <vt:lpstr>Promon: Other Display vs Performance Indicators</vt:lpstr>
      <vt:lpstr>Slide 12</vt:lpstr>
      <vt:lpstr>Locks vs Locks Waits</vt:lpstr>
      <vt:lpstr>Recovery Waits</vt:lpstr>
      <vt:lpstr>BI Buffer Pool – Recording a change</vt:lpstr>
      <vt:lpstr>Label Confusion</vt:lpstr>
      <vt:lpstr>Blocked Clients</vt:lpstr>
      <vt:lpstr>Blocked Clients: Record Lock</vt:lpstr>
      <vt:lpstr>Record Lock Waits</vt:lpstr>
      <vt:lpstr>Locking Code Examples</vt:lpstr>
      <vt:lpstr>Lock Waits Statistics</vt:lpstr>
      <vt:lpstr>Blocked Clients: Record Get</vt:lpstr>
      <vt:lpstr>Blocked Clients: Buffer Locks</vt:lpstr>
      <vt:lpstr>Record Locator (indicator, block #, row #)</vt:lpstr>
      <vt:lpstr>Online Backup Wait </vt:lpstr>
      <vt:lpstr>Online Backup Wait </vt:lpstr>
      <vt:lpstr>Blocked Clients: Read/Write I/O</vt:lpstr>
      <vt:lpstr>Buffer Pool Access</vt:lpstr>
      <vt:lpstr>Blocked Clients: Special Buffer Lock</vt:lpstr>
      <vt:lpstr>Insert an Index Key Entry</vt:lpstr>
      <vt:lpstr>Blocked Clients: Buffer Availability</vt:lpstr>
      <vt:lpstr>Blocked Clients: Transaction End</vt:lpstr>
      <vt:lpstr>Blocked Clients: Micro-transaction</vt:lpstr>
      <vt:lpstr>Blocked Clients: Schema Lock</vt:lpstr>
      <vt:lpstr>Blocked Clients: Miscellaneous</vt:lpstr>
      <vt:lpstr>Slide 36</vt:lpstr>
      <vt:lpstr>Other Major Waits: Checkpoint</vt:lpstr>
      <vt:lpstr>Other Major Waits: Quietpoint</vt:lpstr>
      <vt:lpstr>Summary</vt:lpstr>
      <vt:lpstr>Slide 40</vt:lpstr>
      <vt:lpstr>Slide 41</vt:lpstr>
      <vt:lpstr>Slide 42</vt:lpstr>
      <vt:lpstr>Table Lock Types</vt:lpstr>
      <vt:lpstr>Table Lock Compatibility</vt:lpstr>
      <vt:lpstr>Progress Implementation</vt:lpstr>
    </vt:vector>
  </TitlesOfParts>
  <Company>Progress Software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2010 PowerPoint</dc:title>
  <dc:creator>richb</dc:creator>
  <cp:lastModifiedBy>Richard T. Banville</cp:lastModifiedBy>
  <cp:revision>1686</cp:revision>
  <cp:lastPrinted>1999-09-24T14:02:08Z</cp:lastPrinted>
  <dcterms:created xsi:type="dcterms:W3CDTF">2010-10-29T18:46:34Z</dcterms:created>
  <dcterms:modified xsi:type="dcterms:W3CDTF">2011-06-03T19:09:40Z</dcterms:modified>
</cp:coreProperties>
</file>