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embeddings/oleObject1.bin" ContentType="application/vnd.openxmlformats-officedocument.oleObject"/>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embeddings/oleObject2.bin" ContentType="application/vnd.openxmlformats-officedocument.oleObject"/>
  <Override PartName="/ppt/notesSlides/notesSlide33.xml" ContentType="application/vnd.openxmlformats-officedocument.presentationml.notesSlide+xml"/>
  <Override PartName="/ppt/embeddings/oleObject3.bin" ContentType="application/vnd.openxmlformats-officedocument.oleObject"/>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10"/>
  </p:notesMasterIdLst>
  <p:sldIdLst>
    <p:sldId id="258" r:id="rId3"/>
    <p:sldId id="257" r:id="rId4"/>
    <p:sldId id="265" r:id="rId5"/>
    <p:sldId id="266" r:id="rId6"/>
    <p:sldId id="263" r:id="rId7"/>
    <p:sldId id="268" r:id="rId8"/>
    <p:sldId id="275" r:id="rId9"/>
    <p:sldId id="270" r:id="rId10"/>
    <p:sldId id="276" r:id="rId11"/>
    <p:sldId id="271" r:id="rId12"/>
    <p:sldId id="282" r:id="rId13"/>
    <p:sldId id="284" r:id="rId14"/>
    <p:sldId id="285" r:id="rId15"/>
    <p:sldId id="283" r:id="rId16"/>
    <p:sldId id="278" r:id="rId17"/>
    <p:sldId id="273" r:id="rId18"/>
    <p:sldId id="277" r:id="rId19"/>
    <p:sldId id="274" r:id="rId20"/>
    <p:sldId id="272" r:id="rId21"/>
    <p:sldId id="280" r:id="rId22"/>
    <p:sldId id="279" r:id="rId23"/>
    <p:sldId id="281" r:id="rId24"/>
    <p:sldId id="267" r:id="rId25"/>
    <p:sldId id="262"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68" r:id="rId53"/>
    <p:sldId id="367"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4" d="100"/>
          <a:sy n="134" d="100"/>
        </p:scale>
        <p:origin x="-464"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8" Type="http://schemas.openxmlformats.org/officeDocument/2006/relationships/slide" Target="slides/slide106.xml"/><Relationship Id="rId109" Type="http://schemas.openxmlformats.org/officeDocument/2006/relationships/slide" Target="slides/slide10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110" Type="http://schemas.openxmlformats.org/officeDocument/2006/relationships/notesMaster" Target="notesMasters/notesMaster1.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11" Type="http://schemas.openxmlformats.org/officeDocument/2006/relationships/printerSettings" Target="printerSettings/printerSettings1.bin"/><Relationship Id="rId112" Type="http://schemas.openxmlformats.org/officeDocument/2006/relationships/presProps" Target="presProps.xml"/><Relationship Id="rId113" Type="http://schemas.openxmlformats.org/officeDocument/2006/relationships/viewProps" Target="viewProps.xml"/><Relationship Id="rId114" Type="http://schemas.openxmlformats.org/officeDocument/2006/relationships/theme" Target="theme/theme1.xml"/><Relationship Id="rId115"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00" Type="http://schemas.openxmlformats.org/officeDocument/2006/relationships/slide" Target="slides/slide98.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Tom\Documents\Dash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616541353383"/>
          <c:y val="0.0722021660649819"/>
          <c:w val="0.62593984962406"/>
          <c:h val="0.635379061371841"/>
        </c:manualLayout>
      </c:layout>
      <c:barChart>
        <c:barDir val="col"/>
        <c:grouping val="clustered"/>
        <c:varyColors val="0"/>
        <c:ser>
          <c:idx val="0"/>
          <c:order val="0"/>
          <c:tx>
            <c:strRef>
              <c:f>Sheet1!$B$1</c:f>
              <c:strCache>
                <c:ptCount val="1"/>
              </c:strCache>
            </c:strRef>
          </c:tx>
          <c:spPr>
            <a:solidFill>
              <a:srgbClr val="0000D4"/>
            </a:solidFill>
            <a:ln w="13965">
              <a:solidFill>
                <a:srgbClr val="000000"/>
              </a:solidFill>
              <a:prstDash val="solid"/>
            </a:ln>
          </c:spPr>
          <c:invertIfNegative val="0"/>
          <c:dLbls>
            <c:spPr>
              <a:noFill/>
              <a:ln w="27930">
                <a:noFill/>
              </a:ln>
            </c:spPr>
            <c:txPr>
              <a:bodyPr/>
              <a:lstStyle/>
              <a:p>
                <a:pPr>
                  <a:defRPr sz="2337"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dLbls>
          <c:cat>
            <c:strRef>
              <c:f>Sheet1!$A$2:$A$3</c:f>
              <c:strCache>
                <c:ptCount val="2"/>
                <c:pt idx="0">
                  <c:v>no tuning</c:v>
                </c:pt>
                <c:pt idx="1">
                  <c:v>easy tuning</c:v>
                </c:pt>
              </c:strCache>
            </c:strRef>
          </c:cat>
          <c:val>
            <c:numRef>
              <c:f>Sheet1!$B$2:$B$3</c:f>
              <c:numCache>
                <c:formatCode>General</c:formatCode>
                <c:ptCount val="2"/>
                <c:pt idx="0">
                  <c:v>30.0</c:v>
                </c:pt>
                <c:pt idx="1">
                  <c:v>581.0</c:v>
                </c:pt>
              </c:numCache>
            </c:numRef>
          </c:val>
        </c:ser>
        <c:dLbls>
          <c:showLegendKey val="0"/>
          <c:showVal val="1"/>
          <c:showCatName val="0"/>
          <c:showSerName val="0"/>
          <c:showPercent val="0"/>
          <c:showBubbleSize val="0"/>
        </c:dLbls>
        <c:gapWidth val="150"/>
        <c:axId val="542147896"/>
        <c:axId val="542137288"/>
      </c:barChart>
      <c:catAx>
        <c:axId val="542147896"/>
        <c:scaling>
          <c:orientation val="minMax"/>
        </c:scaling>
        <c:delete val="0"/>
        <c:axPos val="b"/>
        <c:numFmt formatCode="General" sourceLinked="1"/>
        <c:majorTickMark val="out"/>
        <c:minorTickMark val="none"/>
        <c:tickLblPos val="nextTo"/>
        <c:spPr>
          <a:ln w="3491">
            <a:solidFill>
              <a:srgbClr val="000000"/>
            </a:solidFill>
            <a:prstDash val="solid"/>
          </a:ln>
        </c:spPr>
        <c:txPr>
          <a:bodyPr rot="0" vert="horz"/>
          <a:lstStyle/>
          <a:p>
            <a:pPr>
              <a:defRPr sz="2144" b="0" i="0" u="none" strike="noStrike" baseline="0">
                <a:solidFill>
                  <a:srgbClr val="000000"/>
                </a:solidFill>
                <a:latin typeface="Arial"/>
                <a:ea typeface="Arial"/>
                <a:cs typeface="Arial"/>
              </a:defRPr>
            </a:pPr>
            <a:endParaRPr lang="en-US"/>
          </a:p>
        </c:txPr>
        <c:crossAx val="542137288"/>
        <c:crossesAt val="0.0"/>
        <c:auto val="0"/>
        <c:lblAlgn val="ctr"/>
        <c:lblOffset val="100"/>
        <c:tickLblSkip val="1"/>
        <c:tickMarkSkip val="1"/>
        <c:noMultiLvlLbl val="0"/>
      </c:catAx>
      <c:valAx>
        <c:axId val="542137288"/>
        <c:scaling>
          <c:orientation val="minMax"/>
          <c:max val="800.0"/>
          <c:min val="0.0"/>
        </c:scaling>
        <c:delete val="0"/>
        <c:axPos val="l"/>
        <c:majorGridlines>
          <c:spPr>
            <a:ln w="13965">
              <a:solidFill>
                <a:srgbClr val="FFFFFF"/>
              </a:solidFill>
              <a:prstDash val="solid"/>
            </a:ln>
          </c:spPr>
        </c:majorGridlines>
        <c:title>
          <c:tx>
            <c:rich>
              <a:bodyPr/>
              <a:lstStyle/>
              <a:p>
                <a:pPr>
                  <a:defRPr sz="2337" b="0" i="0" u="none" strike="noStrike" baseline="0">
                    <a:solidFill>
                      <a:srgbClr val="000000"/>
                    </a:solidFill>
                    <a:latin typeface="Arial"/>
                    <a:ea typeface="Arial"/>
                    <a:cs typeface="Arial"/>
                  </a:defRPr>
                </a:pPr>
                <a:r>
                  <a:rPr lang="en-US"/>
                  <a:t>throughput (tps)</a:t>
                </a:r>
              </a:p>
            </c:rich>
          </c:tx>
          <c:layout>
            <c:manualLayout>
              <c:xMode val="edge"/>
              <c:yMode val="edge"/>
              <c:x val="0.0"/>
              <c:y val="0.212996389891697"/>
            </c:manualLayout>
          </c:layout>
          <c:overlay val="0"/>
          <c:spPr>
            <a:noFill/>
            <a:ln w="27930">
              <a:noFill/>
            </a:ln>
          </c:spPr>
        </c:title>
        <c:numFmt formatCode="General" sourceLinked="1"/>
        <c:majorTickMark val="out"/>
        <c:minorTickMark val="none"/>
        <c:tickLblPos val="nextTo"/>
        <c:spPr>
          <a:ln w="3491">
            <a:solidFill>
              <a:srgbClr val="000000"/>
            </a:solidFill>
            <a:prstDash val="solid"/>
          </a:ln>
        </c:spPr>
        <c:txPr>
          <a:bodyPr rot="0" vert="horz"/>
          <a:lstStyle/>
          <a:p>
            <a:pPr>
              <a:defRPr sz="1759" b="1" i="0" u="none" strike="noStrike" baseline="0">
                <a:solidFill>
                  <a:srgbClr val="000000"/>
                </a:solidFill>
                <a:latin typeface="Arial"/>
                <a:ea typeface="Arial"/>
                <a:cs typeface="Arial"/>
              </a:defRPr>
            </a:pPr>
            <a:endParaRPr lang="en-US"/>
          </a:p>
        </c:txPr>
        <c:crossAx val="542147896"/>
        <c:crosses val="autoZero"/>
        <c:crossBetween val="between"/>
      </c:valAx>
      <c:spPr>
        <a:noFill/>
        <a:ln w="27930">
          <a:noFill/>
        </a:ln>
      </c:spPr>
    </c:plotArea>
    <c:plotVisOnly val="1"/>
    <c:dispBlanksAs val="gap"/>
    <c:showDLblsOverMax val="0"/>
  </c:chart>
  <c:spPr>
    <a:noFill/>
    <a:ln>
      <a:noFill/>
    </a:ln>
  </c:spPr>
  <c:txPr>
    <a:bodyPr/>
    <a:lstStyle/>
    <a:p>
      <a:pPr>
        <a:defRPr sz="1759" b="1"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98036154982422"/>
          <c:y val="0.0195104909970083"/>
          <c:w val="0.798784492046265"/>
          <c:h val="0.854761985687041"/>
        </c:manualLayout>
      </c:layout>
      <c:lineChart>
        <c:grouping val="standard"/>
        <c:varyColors val="0"/>
        <c:ser>
          <c:idx val="1"/>
          <c:order val="1"/>
          <c:tx>
            <c:strRef>
              <c:f>Sheet1!$H$1</c:f>
              <c:strCache>
                <c:ptCount val="1"/>
                <c:pt idx="0">
                  <c:v>OSRd</c:v>
                </c:pt>
              </c:strCache>
            </c:strRef>
          </c:tx>
          <c:marker>
            <c:symbol val="none"/>
          </c:marker>
          <c:cat>
            <c:numRef>
              <c:f>Sheet1!$F$2:$F$201</c:f>
              <c:numCache>
                <c:formatCode>General</c:formatCode>
                <c:ptCount val="200"/>
                <c:pt idx="0" formatCode="#,##0">
                  <c:v>5000.0</c:v>
                </c:pt>
                <c:pt idx="14" formatCode="#,##0">
                  <c:v>75000.0</c:v>
                </c:pt>
                <c:pt idx="19" formatCode="#,##0">
                  <c:v>100000.0</c:v>
                </c:pt>
                <c:pt idx="24" formatCode="#,##0">
                  <c:v>125000.0</c:v>
                </c:pt>
                <c:pt idx="29" formatCode="#,##0">
                  <c:v>150000.0</c:v>
                </c:pt>
                <c:pt idx="39" formatCode="#,##0">
                  <c:v>200000.0</c:v>
                </c:pt>
                <c:pt idx="59" formatCode="#,##0">
                  <c:v>300000.0</c:v>
                </c:pt>
                <c:pt idx="79" formatCode="#,##0">
                  <c:v>400000.0</c:v>
                </c:pt>
                <c:pt idx="99" formatCode="#,##0">
                  <c:v>500000.0</c:v>
                </c:pt>
                <c:pt idx="119" formatCode="#,##0">
                  <c:v>600000.0</c:v>
                </c:pt>
                <c:pt idx="139" formatCode="#,##0">
                  <c:v>700000.0</c:v>
                </c:pt>
                <c:pt idx="159" formatCode="#,##0">
                  <c:v>800000.0</c:v>
                </c:pt>
                <c:pt idx="179" formatCode="#,##0">
                  <c:v>900000.0</c:v>
                </c:pt>
                <c:pt idx="199" formatCode="#,##0">
                  <c:v>1.0E6</c:v>
                </c:pt>
              </c:numCache>
            </c:numRef>
          </c:cat>
          <c:val>
            <c:numRef>
              <c:f>Sheet1!$H$2:$H$201</c:f>
              <c:numCache>
                <c:formatCode>#,##0</c:formatCode>
                <c:ptCount val="200"/>
                <c:pt idx="0">
                  <c:v>22360.0</c:v>
                </c:pt>
                <c:pt idx="1">
                  <c:v>15811.0</c:v>
                </c:pt>
                <c:pt idx="2">
                  <c:v>12909.0</c:v>
                </c:pt>
                <c:pt idx="3">
                  <c:v>11180.0</c:v>
                </c:pt>
                <c:pt idx="4">
                  <c:v>10000.0</c:v>
                </c:pt>
                <c:pt idx="5">
                  <c:v>9128.0</c:v>
                </c:pt>
                <c:pt idx="6">
                  <c:v>8451.0</c:v>
                </c:pt>
                <c:pt idx="7">
                  <c:v>7905.0</c:v>
                </c:pt>
                <c:pt idx="8">
                  <c:v>7453.0</c:v>
                </c:pt>
                <c:pt idx="9">
                  <c:v>7071.0</c:v>
                </c:pt>
                <c:pt idx="10">
                  <c:v>6741.0</c:v>
                </c:pt>
                <c:pt idx="11">
                  <c:v>6454.0</c:v>
                </c:pt>
                <c:pt idx="12">
                  <c:v>6201.0</c:v>
                </c:pt>
                <c:pt idx="13">
                  <c:v>5976.0</c:v>
                </c:pt>
                <c:pt idx="14">
                  <c:v>5773.0</c:v>
                </c:pt>
                <c:pt idx="15">
                  <c:v>5590.0</c:v>
                </c:pt>
                <c:pt idx="16">
                  <c:v>5423.0</c:v>
                </c:pt>
                <c:pt idx="17">
                  <c:v>5270.0</c:v>
                </c:pt>
                <c:pt idx="18">
                  <c:v>5129.0</c:v>
                </c:pt>
                <c:pt idx="19">
                  <c:v>5000.0</c:v>
                </c:pt>
                <c:pt idx="20">
                  <c:v>4879.0</c:v>
                </c:pt>
                <c:pt idx="21">
                  <c:v>4767.0</c:v>
                </c:pt>
                <c:pt idx="22">
                  <c:v>4662.0</c:v>
                </c:pt>
                <c:pt idx="23">
                  <c:v>4564.0</c:v>
                </c:pt>
                <c:pt idx="24">
                  <c:v>4472.0</c:v>
                </c:pt>
                <c:pt idx="25">
                  <c:v>4385.0</c:v>
                </c:pt>
                <c:pt idx="26">
                  <c:v>4303.0</c:v>
                </c:pt>
                <c:pt idx="27">
                  <c:v>4225.0</c:v>
                </c:pt>
                <c:pt idx="28">
                  <c:v>4152.0</c:v>
                </c:pt>
                <c:pt idx="29">
                  <c:v>4082.0</c:v>
                </c:pt>
                <c:pt idx="30">
                  <c:v>4016.0</c:v>
                </c:pt>
                <c:pt idx="31">
                  <c:v>3952.0</c:v>
                </c:pt>
                <c:pt idx="32">
                  <c:v>3892.0</c:v>
                </c:pt>
                <c:pt idx="33">
                  <c:v>3834.0</c:v>
                </c:pt>
                <c:pt idx="34">
                  <c:v>3779.0</c:v>
                </c:pt>
                <c:pt idx="35">
                  <c:v>3726.0</c:v>
                </c:pt>
                <c:pt idx="36">
                  <c:v>3676.0</c:v>
                </c:pt>
                <c:pt idx="37">
                  <c:v>3627.0</c:v>
                </c:pt>
                <c:pt idx="38">
                  <c:v>3580.0</c:v>
                </c:pt>
                <c:pt idx="39">
                  <c:v>3535.0</c:v>
                </c:pt>
                <c:pt idx="40">
                  <c:v>3492.0</c:v>
                </c:pt>
                <c:pt idx="41">
                  <c:v>3450.0</c:v>
                </c:pt>
                <c:pt idx="42">
                  <c:v>3409.0</c:v>
                </c:pt>
                <c:pt idx="43">
                  <c:v>3370.0</c:v>
                </c:pt>
                <c:pt idx="44">
                  <c:v>3333.0</c:v>
                </c:pt>
                <c:pt idx="45">
                  <c:v>3296.0</c:v>
                </c:pt>
                <c:pt idx="46">
                  <c:v>3261.0</c:v>
                </c:pt>
                <c:pt idx="47">
                  <c:v>3227.0</c:v>
                </c:pt>
                <c:pt idx="48">
                  <c:v>3194.0</c:v>
                </c:pt>
                <c:pt idx="49">
                  <c:v>3162.0</c:v>
                </c:pt>
                <c:pt idx="50">
                  <c:v>3131.0</c:v>
                </c:pt>
                <c:pt idx="51">
                  <c:v>3100.0</c:v>
                </c:pt>
                <c:pt idx="52">
                  <c:v>3071.0</c:v>
                </c:pt>
                <c:pt idx="53">
                  <c:v>3042.0</c:v>
                </c:pt>
                <c:pt idx="54">
                  <c:v>3015.0</c:v>
                </c:pt>
                <c:pt idx="55">
                  <c:v>2988.0</c:v>
                </c:pt>
                <c:pt idx="56">
                  <c:v>2961.0</c:v>
                </c:pt>
                <c:pt idx="57">
                  <c:v>2936.0</c:v>
                </c:pt>
                <c:pt idx="58">
                  <c:v>2911.0</c:v>
                </c:pt>
                <c:pt idx="59">
                  <c:v>2886.0</c:v>
                </c:pt>
                <c:pt idx="60">
                  <c:v>2862.0</c:v>
                </c:pt>
                <c:pt idx="61">
                  <c:v>2839.0</c:v>
                </c:pt>
                <c:pt idx="62">
                  <c:v>2817.0</c:v>
                </c:pt>
                <c:pt idx="63">
                  <c:v>2795.0</c:v>
                </c:pt>
                <c:pt idx="64">
                  <c:v>2773.0</c:v>
                </c:pt>
                <c:pt idx="65">
                  <c:v>2752.0</c:v>
                </c:pt>
                <c:pt idx="66">
                  <c:v>2731.0</c:v>
                </c:pt>
                <c:pt idx="67">
                  <c:v>2711.0</c:v>
                </c:pt>
                <c:pt idx="68">
                  <c:v>2691.0</c:v>
                </c:pt>
                <c:pt idx="69">
                  <c:v>2672.0</c:v>
                </c:pt>
                <c:pt idx="70">
                  <c:v>2653.0</c:v>
                </c:pt>
                <c:pt idx="71">
                  <c:v>2635.0</c:v>
                </c:pt>
                <c:pt idx="72">
                  <c:v>2617.0</c:v>
                </c:pt>
                <c:pt idx="73">
                  <c:v>2599.0</c:v>
                </c:pt>
                <c:pt idx="74">
                  <c:v>2581.0</c:v>
                </c:pt>
                <c:pt idx="75">
                  <c:v>2564.0</c:v>
                </c:pt>
                <c:pt idx="76">
                  <c:v>2548.0</c:v>
                </c:pt>
                <c:pt idx="77">
                  <c:v>2531.0</c:v>
                </c:pt>
                <c:pt idx="78">
                  <c:v>2515.0</c:v>
                </c:pt>
                <c:pt idx="79">
                  <c:v>2500.0</c:v>
                </c:pt>
                <c:pt idx="80">
                  <c:v>2484.0</c:v>
                </c:pt>
                <c:pt idx="81">
                  <c:v>2469.0</c:v>
                </c:pt>
                <c:pt idx="82">
                  <c:v>2454.0</c:v>
                </c:pt>
                <c:pt idx="83">
                  <c:v>2439.0</c:v>
                </c:pt>
                <c:pt idx="84">
                  <c:v>2425.0</c:v>
                </c:pt>
                <c:pt idx="85">
                  <c:v>2411.0</c:v>
                </c:pt>
                <c:pt idx="86">
                  <c:v>2397.0</c:v>
                </c:pt>
                <c:pt idx="87">
                  <c:v>2383.0</c:v>
                </c:pt>
                <c:pt idx="88">
                  <c:v>2370.0</c:v>
                </c:pt>
                <c:pt idx="89">
                  <c:v>2357.0</c:v>
                </c:pt>
                <c:pt idx="90">
                  <c:v>2344.0</c:v>
                </c:pt>
                <c:pt idx="91">
                  <c:v>2331.0</c:v>
                </c:pt>
                <c:pt idx="92">
                  <c:v>2318.0</c:v>
                </c:pt>
                <c:pt idx="93">
                  <c:v>2306.0</c:v>
                </c:pt>
                <c:pt idx="94">
                  <c:v>2294.0</c:v>
                </c:pt>
                <c:pt idx="95">
                  <c:v>2282.0</c:v>
                </c:pt>
                <c:pt idx="96">
                  <c:v>2270.0</c:v>
                </c:pt>
                <c:pt idx="97">
                  <c:v>2258.0</c:v>
                </c:pt>
                <c:pt idx="98">
                  <c:v>2247.0</c:v>
                </c:pt>
                <c:pt idx="99">
                  <c:v>2236.0</c:v>
                </c:pt>
                <c:pt idx="100">
                  <c:v>2224.0</c:v>
                </c:pt>
                <c:pt idx="101">
                  <c:v>2214.0</c:v>
                </c:pt>
                <c:pt idx="102">
                  <c:v>2203.0</c:v>
                </c:pt>
                <c:pt idx="103">
                  <c:v>2192.0</c:v>
                </c:pt>
                <c:pt idx="104">
                  <c:v>2182.0</c:v>
                </c:pt>
                <c:pt idx="105">
                  <c:v>2171.0</c:v>
                </c:pt>
                <c:pt idx="106">
                  <c:v>2161.0</c:v>
                </c:pt>
                <c:pt idx="107">
                  <c:v>2151.0</c:v>
                </c:pt>
                <c:pt idx="108">
                  <c:v>2141.0</c:v>
                </c:pt>
                <c:pt idx="109">
                  <c:v>2132.0</c:v>
                </c:pt>
                <c:pt idx="110">
                  <c:v>2122.0</c:v>
                </c:pt>
                <c:pt idx="111">
                  <c:v>2112.0</c:v>
                </c:pt>
                <c:pt idx="112">
                  <c:v>2103.0</c:v>
                </c:pt>
                <c:pt idx="113">
                  <c:v>2094.0</c:v>
                </c:pt>
                <c:pt idx="114">
                  <c:v>2085.0</c:v>
                </c:pt>
                <c:pt idx="115">
                  <c:v>2076.0</c:v>
                </c:pt>
                <c:pt idx="116">
                  <c:v>2067.0</c:v>
                </c:pt>
                <c:pt idx="117">
                  <c:v>2058.0</c:v>
                </c:pt>
                <c:pt idx="118">
                  <c:v>2049.0</c:v>
                </c:pt>
                <c:pt idx="119">
                  <c:v>2041.0</c:v>
                </c:pt>
                <c:pt idx="120">
                  <c:v>2032.0</c:v>
                </c:pt>
                <c:pt idx="121">
                  <c:v>2024.0</c:v>
                </c:pt>
                <c:pt idx="122">
                  <c:v>2016.0</c:v>
                </c:pt>
                <c:pt idx="123">
                  <c:v>2008.0</c:v>
                </c:pt>
                <c:pt idx="124">
                  <c:v>2000.0</c:v>
                </c:pt>
                <c:pt idx="125">
                  <c:v>1992.0</c:v>
                </c:pt>
                <c:pt idx="126">
                  <c:v>1984.0</c:v>
                </c:pt>
                <c:pt idx="127">
                  <c:v>1976.0</c:v>
                </c:pt>
                <c:pt idx="128">
                  <c:v>1968.0</c:v>
                </c:pt>
                <c:pt idx="129">
                  <c:v>1961.0</c:v>
                </c:pt>
                <c:pt idx="130">
                  <c:v>1953.0</c:v>
                </c:pt>
                <c:pt idx="131">
                  <c:v>1946.0</c:v>
                </c:pt>
                <c:pt idx="132">
                  <c:v>1938.0</c:v>
                </c:pt>
                <c:pt idx="133">
                  <c:v>1931.0</c:v>
                </c:pt>
                <c:pt idx="134">
                  <c:v>1924.0</c:v>
                </c:pt>
                <c:pt idx="135">
                  <c:v>1917.0</c:v>
                </c:pt>
                <c:pt idx="136">
                  <c:v>1910.0</c:v>
                </c:pt>
                <c:pt idx="137">
                  <c:v>1903.0</c:v>
                </c:pt>
                <c:pt idx="138">
                  <c:v>1896.0</c:v>
                </c:pt>
                <c:pt idx="139">
                  <c:v>1889.0</c:v>
                </c:pt>
                <c:pt idx="140">
                  <c:v>1883.0</c:v>
                </c:pt>
                <c:pt idx="141">
                  <c:v>1876.0</c:v>
                </c:pt>
                <c:pt idx="142">
                  <c:v>1869.0</c:v>
                </c:pt>
                <c:pt idx="143">
                  <c:v>1863.0</c:v>
                </c:pt>
                <c:pt idx="144">
                  <c:v>1856.0</c:v>
                </c:pt>
                <c:pt idx="145">
                  <c:v>1850.0</c:v>
                </c:pt>
                <c:pt idx="146">
                  <c:v>1844.0</c:v>
                </c:pt>
                <c:pt idx="147">
                  <c:v>1838.0</c:v>
                </c:pt>
                <c:pt idx="148">
                  <c:v>1831.0</c:v>
                </c:pt>
                <c:pt idx="149">
                  <c:v>1825.0</c:v>
                </c:pt>
                <c:pt idx="150">
                  <c:v>1819.0</c:v>
                </c:pt>
                <c:pt idx="151">
                  <c:v>1813.0</c:v>
                </c:pt>
                <c:pt idx="152">
                  <c:v>1807.0</c:v>
                </c:pt>
                <c:pt idx="153">
                  <c:v>1801.0</c:v>
                </c:pt>
                <c:pt idx="154">
                  <c:v>1796.0</c:v>
                </c:pt>
                <c:pt idx="155">
                  <c:v>1790.0</c:v>
                </c:pt>
                <c:pt idx="156">
                  <c:v>1784.0</c:v>
                </c:pt>
                <c:pt idx="157">
                  <c:v>1778.0</c:v>
                </c:pt>
                <c:pt idx="158">
                  <c:v>1773.0</c:v>
                </c:pt>
                <c:pt idx="159">
                  <c:v>1767.0</c:v>
                </c:pt>
                <c:pt idx="160">
                  <c:v>1762.0</c:v>
                </c:pt>
                <c:pt idx="161">
                  <c:v>1756.0</c:v>
                </c:pt>
                <c:pt idx="162">
                  <c:v>1751.0</c:v>
                </c:pt>
                <c:pt idx="163">
                  <c:v>1746.0</c:v>
                </c:pt>
                <c:pt idx="164">
                  <c:v>1740.0</c:v>
                </c:pt>
                <c:pt idx="165">
                  <c:v>1735.0</c:v>
                </c:pt>
                <c:pt idx="166">
                  <c:v>1730.0</c:v>
                </c:pt>
                <c:pt idx="167">
                  <c:v>1725.0</c:v>
                </c:pt>
                <c:pt idx="168">
                  <c:v>1720.0</c:v>
                </c:pt>
                <c:pt idx="169">
                  <c:v>1714.0</c:v>
                </c:pt>
                <c:pt idx="170">
                  <c:v>1709.0</c:v>
                </c:pt>
                <c:pt idx="171">
                  <c:v>1704.0</c:v>
                </c:pt>
                <c:pt idx="172">
                  <c:v>1700.0</c:v>
                </c:pt>
                <c:pt idx="173">
                  <c:v>1695.0</c:v>
                </c:pt>
                <c:pt idx="174">
                  <c:v>1690.0</c:v>
                </c:pt>
                <c:pt idx="175">
                  <c:v>1685.0</c:v>
                </c:pt>
                <c:pt idx="176">
                  <c:v>1680.0</c:v>
                </c:pt>
                <c:pt idx="177">
                  <c:v>1676.0</c:v>
                </c:pt>
                <c:pt idx="178">
                  <c:v>1671.0</c:v>
                </c:pt>
                <c:pt idx="179">
                  <c:v>1666.0</c:v>
                </c:pt>
                <c:pt idx="180">
                  <c:v>1662.0</c:v>
                </c:pt>
                <c:pt idx="181">
                  <c:v>1657.0</c:v>
                </c:pt>
                <c:pt idx="182">
                  <c:v>1652.0</c:v>
                </c:pt>
                <c:pt idx="183">
                  <c:v>1648.0</c:v>
                </c:pt>
                <c:pt idx="184">
                  <c:v>1643.0</c:v>
                </c:pt>
                <c:pt idx="185">
                  <c:v>1639.0</c:v>
                </c:pt>
                <c:pt idx="186">
                  <c:v>1635.0</c:v>
                </c:pt>
                <c:pt idx="187">
                  <c:v>1630.0</c:v>
                </c:pt>
                <c:pt idx="188">
                  <c:v>1626.0</c:v>
                </c:pt>
                <c:pt idx="189">
                  <c:v>1622.0</c:v>
                </c:pt>
                <c:pt idx="190">
                  <c:v>1617.0</c:v>
                </c:pt>
                <c:pt idx="191">
                  <c:v>1613.0</c:v>
                </c:pt>
                <c:pt idx="192">
                  <c:v>1609.0</c:v>
                </c:pt>
                <c:pt idx="193">
                  <c:v>1605.0</c:v>
                </c:pt>
                <c:pt idx="194">
                  <c:v>1601.0</c:v>
                </c:pt>
                <c:pt idx="195">
                  <c:v>1597.0</c:v>
                </c:pt>
                <c:pt idx="196">
                  <c:v>1593.0</c:v>
                </c:pt>
                <c:pt idx="197">
                  <c:v>1589.0</c:v>
                </c:pt>
                <c:pt idx="198">
                  <c:v>1585.0</c:v>
                </c:pt>
                <c:pt idx="199">
                  <c:v>1581.0</c:v>
                </c:pt>
              </c:numCache>
            </c:numRef>
          </c:val>
          <c:smooth val="0"/>
        </c:ser>
        <c:dLbls>
          <c:showLegendKey val="0"/>
          <c:showVal val="0"/>
          <c:showCatName val="0"/>
          <c:showSerName val="0"/>
          <c:showPercent val="0"/>
          <c:showBubbleSize val="0"/>
        </c:dLbls>
        <c:marker val="1"/>
        <c:smooth val="0"/>
        <c:axId val="519758872"/>
        <c:axId val="519761912"/>
      </c:lineChart>
      <c:lineChart>
        <c:grouping val="standard"/>
        <c:varyColors val="0"/>
        <c:ser>
          <c:idx val="0"/>
          <c:order val="0"/>
          <c:tx>
            <c:strRef>
              <c:f>Sheet1!$G$1</c:f>
              <c:strCache>
                <c:ptCount val="1"/>
                <c:pt idx="0">
                  <c:v>HR</c:v>
                </c:pt>
              </c:strCache>
            </c:strRef>
          </c:tx>
          <c:marker>
            <c:symbol val="none"/>
          </c:marker>
          <c:cat>
            <c:numRef>
              <c:f>Sheet1!$F$2:$F$201</c:f>
              <c:numCache>
                <c:formatCode>General</c:formatCode>
                <c:ptCount val="200"/>
                <c:pt idx="0" formatCode="#,##0">
                  <c:v>5000.0</c:v>
                </c:pt>
                <c:pt idx="14" formatCode="#,##0">
                  <c:v>75000.0</c:v>
                </c:pt>
                <c:pt idx="19" formatCode="#,##0">
                  <c:v>100000.0</c:v>
                </c:pt>
                <c:pt idx="24" formatCode="#,##0">
                  <c:v>125000.0</c:v>
                </c:pt>
                <c:pt idx="29" formatCode="#,##0">
                  <c:v>150000.0</c:v>
                </c:pt>
                <c:pt idx="39" formatCode="#,##0">
                  <c:v>200000.0</c:v>
                </c:pt>
                <c:pt idx="59" formatCode="#,##0">
                  <c:v>300000.0</c:v>
                </c:pt>
                <c:pt idx="79" formatCode="#,##0">
                  <c:v>400000.0</c:v>
                </c:pt>
                <c:pt idx="99" formatCode="#,##0">
                  <c:v>500000.0</c:v>
                </c:pt>
                <c:pt idx="119" formatCode="#,##0">
                  <c:v>600000.0</c:v>
                </c:pt>
                <c:pt idx="139" formatCode="#,##0">
                  <c:v>700000.0</c:v>
                </c:pt>
                <c:pt idx="159" formatCode="#,##0">
                  <c:v>800000.0</c:v>
                </c:pt>
                <c:pt idx="179" formatCode="#,##0">
                  <c:v>900000.0</c:v>
                </c:pt>
                <c:pt idx="199" formatCode="#,##0">
                  <c:v>1.0E6</c:v>
                </c:pt>
              </c:numCache>
            </c:numRef>
          </c:cat>
          <c:val>
            <c:numRef>
              <c:f>Sheet1!$G$2:$G$201</c:f>
              <c:numCache>
                <c:formatCode>0.000</c:formatCode>
                <c:ptCount val="200"/>
                <c:pt idx="0">
                  <c:v>77.63932022500212</c:v>
                </c:pt>
                <c:pt idx="1">
                  <c:v>84.1886116991581</c:v>
                </c:pt>
                <c:pt idx="2">
                  <c:v>87.09005551264187</c:v>
                </c:pt>
                <c:pt idx="3">
                  <c:v>88.819660112501</c:v>
                </c:pt>
                <c:pt idx="4">
                  <c:v>90.0</c:v>
                </c:pt>
                <c:pt idx="5">
                  <c:v>90.87129070824728</c:v>
                </c:pt>
                <c:pt idx="6">
                  <c:v>91.54845745271477</c:v>
                </c:pt>
                <c:pt idx="7">
                  <c:v>92.09430584957907</c:v>
                </c:pt>
                <c:pt idx="8">
                  <c:v>92.5464400750007</c:v>
                </c:pt>
                <c:pt idx="9">
                  <c:v>92.92893218813445</c:v>
                </c:pt>
                <c:pt idx="10">
                  <c:v>93.25800137536758</c:v>
                </c:pt>
                <c:pt idx="11">
                  <c:v>93.54502775632095</c:v>
                </c:pt>
                <c:pt idx="12">
                  <c:v>93.7982632705396</c:v>
                </c:pt>
                <c:pt idx="13">
                  <c:v>94.02385695332801</c:v>
                </c:pt>
                <c:pt idx="14">
                  <c:v>94.22649730810369</c:v>
                </c:pt>
                <c:pt idx="15">
                  <c:v>94.40983005625046</c:v>
                </c:pt>
                <c:pt idx="16">
                  <c:v>94.57673855453345</c:v>
                </c:pt>
                <c:pt idx="17">
                  <c:v>94.72953723305262</c:v>
                </c:pt>
                <c:pt idx="18">
                  <c:v>94.87010823957415</c:v>
                </c:pt>
                <c:pt idx="19">
                  <c:v>95.0</c:v>
                </c:pt>
                <c:pt idx="20">
                  <c:v>95.12049963525733</c:v>
                </c:pt>
                <c:pt idx="21">
                  <c:v>95.23268705377204</c:v>
                </c:pt>
                <c:pt idx="22">
                  <c:v>95.33747595879841</c:v>
                </c:pt>
                <c:pt idx="23">
                  <c:v>95.43564535412361</c:v>
                </c:pt>
                <c:pt idx="24">
                  <c:v>95.52786404500042</c:v>
                </c:pt>
                <c:pt idx="25">
                  <c:v>95.6147099034648</c:v>
                </c:pt>
                <c:pt idx="26">
                  <c:v>95.69668517088058</c:v>
                </c:pt>
                <c:pt idx="27">
                  <c:v>95.77422872635742</c:v>
                </c:pt>
                <c:pt idx="28">
                  <c:v>95.847726007313</c:v>
                </c:pt>
                <c:pt idx="29">
                  <c:v>95.9175170953614</c:v>
                </c:pt>
                <c:pt idx="30">
                  <c:v>95.98390335548751</c:v>
                </c:pt>
                <c:pt idx="31">
                  <c:v>96.04715292478953</c:v>
                </c:pt>
                <c:pt idx="32">
                  <c:v>96.1075052791924</c:v>
                </c:pt>
                <c:pt idx="33">
                  <c:v>96.16517505576309</c:v>
                </c:pt>
                <c:pt idx="34">
                  <c:v>96.22035526990778</c:v>
                </c:pt>
                <c:pt idx="35">
                  <c:v>96.27322003750035</c:v>
                </c:pt>
                <c:pt idx="36">
                  <c:v>96.32392688953095</c:v>
                </c:pt>
                <c:pt idx="37">
                  <c:v>96.37261874944988</c:v>
                </c:pt>
                <c:pt idx="38">
                  <c:v>96.4194256298029</c:v>
                </c:pt>
                <c:pt idx="39">
                  <c:v>96.4644660940673</c:v>
                </c:pt>
                <c:pt idx="40">
                  <c:v>96.50784852115211</c:v>
                </c:pt>
                <c:pt idx="41">
                  <c:v>96.54967220328821</c:v>
                </c:pt>
                <c:pt idx="42">
                  <c:v>96.59002830264764</c:v>
                </c:pt>
                <c:pt idx="43">
                  <c:v>96.62900068768373</c:v>
                </c:pt>
                <c:pt idx="44">
                  <c:v>96.66666666666667</c:v>
                </c:pt>
                <c:pt idx="45">
                  <c:v>96.70309763302102</c:v>
                </c:pt>
                <c:pt idx="46">
                  <c:v>96.7383596347328</c:v>
                </c:pt>
                <c:pt idx="47">
                  <c:v>96.77251387816048</c:v>
                </c:pt>
                <c:pt idx="48">
                  <c:v>96.80561717500028</c:v>
                </c:pt>
                <c:pt idx="49">
                  <c:v>96.83772233983156</c:v>
                </c:pt>
                <c:pt idx="50">
                  <c:v>96.86887854457416</c:v>
                </c:pt>
                <c:pt idx="51">
                  <c:v>96.89913163526978</c:v>
                </c:pt>
                <c:pt idx="52">
                  <c:v>96.92852441583026</c:v>
                </c:pt>
                <c:pt idx="53">
                  <c:v>96.95709690274907</c:v>
                </c:pt>
                <c:pt idx="54">
                  <c:v>96.98488655422235</c:v>
                </c:pt>
                <c:pt idx="55">
                  <c:v>97.01192847666401</c:v>
                </c:pt>
                <c:pt idx="56">
                  <c:v>97.03825561120453</c:v>
                </c:pt>
                <c:pt idx="57">
                  <c:v>97.06389890242637</c:v>
                </c:pt>
                <c:pt idx="58">
                  <c:v>97.08888745130208</c:v>
                </c:pt>
                <c:pt idx="59">
                  <c:v>97.11324865405182</c:v>
                </c:pt>
                <c:pt idx="60">
                  <c:v>97.13700832843058</c:v>
                </c:pt>
                <c:pt idx="61">
                  <c:v>97.16019082876461</c:v>
                </c:pt>
                <c:pt idx="62">
                  <c:v>97.18281915090483</c:v>
                </c:pt>
                <c:pt idx="63">
                  <c:v>97.2049150281253</c:v>
                </c:pt>
                <c:pt idx="64">
                  <c:v>97.22649901887385</c:v>
                </c:pt>
                <c:pt idx="65">
                  <c:v>97.2475905871841</c:v>
                </c:pt>
                <c:pt idx="66">
                  <c:v>97.26820817645913</c:v>
                </c:pt>
                <c:pt idx="67">
                  <c:v>97.28836927726678</c:v>
                </c:pt>
                <c:pt idx="68">
                  <c:v>97.30809048970917</c:v>
                </c:pt>
                <c:pt idx="69">
                  <c:v>97.32738758087575</c:v>
                </c:pt>
                <c:pt idx="70">
                  <c:v>97.34627553782857</c:v>
                </c:pt>
                <c:pt idx="71">
                  <c:v>97.36476861652626</c:v>
                </c:pt>
                <c:pt idx="72">
                  <c:v>97.38288038704887</c:v>
                </c:pt>
                <c:pt idx="73">
                  <c:v>97.40062377544987</c:v>
                </c:pt>
                <c:pt idx="74">
                  <c:v>97.41801110252833</c:v>
                </c:pt>
                <c:pt idx="75">
                  <c:v>97.43505411978711</c:v>
                </c:pt>
                <c:pt idx="76">
                  <c:v>97.45176404281187</c:v>
                </c:pt>
                <c:pt idx="77">
                  <c:v>97.46815158229083</c:v>
                </c:pt>
                <c:pt idx="78">
                  <c:v>97.48422697286686</c:v>
                </c:pt>
                <c:pt idx="79">
                  <c:v>97.5</c:v>
                </c:pt>
                <c:pt idx="80">
                  <c:v>97.51548002500023</c:v>
                </c:pt>
                <c:pt idx="81">
                  <c:v>97.53067600837601</c:v>
                </c:pt>
                <c:pt idx="82">
                  <c:v>97.54559653163091</c:v>
                </c:pt>
                <c:pt idx="83">
                  <c:v>97.56024981762862</c:v>
                </c:pt>
                <c:pt idx="84">
                  <c:v>97.57464374963666</c:v>
                </c:pt>
                <c:pt idx="85">
                  <c:v>97.58878588914794</c:v>
                </c:pt>
                <c:pt idx="86">
                  <c:v>97.60268349257308</c:v>
                </c:pt>
                <c:pt idx="87">
                  <c:v>97.61634352688596</c:v>
                </c:pt>
                <c:pt idx="88">
                  <c:v>97.62977268430008</c:v>
                </c:pt>
                <c:pt idx="89">
                  <c:v>97.64297739604473</c:v>
                </c:pt>
                <c:pt idx="90">
                  <c:v>97.65596384530752</c:v>
                </c:pt>
                <c:pt idx="91">
                  <c:v>97.66873797939915</c:v>
                </c:pt>
                <c:pt idx="92">
                  <c:v>97.68130552119915</c:v>
                </c:pt>
                <c:pt idx="93">
                  <c:v>97.69367197992778</c:v>
                </c:pt>
                <c:pt idx="94">
                  <c:v>97.70584266129438</c:v>
                </c:pt>
                <c:pt idx="95">
                  <c:v>97.7178226770618</c:v>
                </c:pt>
                <c:pt idx="96">
                  <c:v>97.7296169540675</c:v>
                </c:pt>
                <c:pt idx="97">
                  <c:v>97.74123024273687</c:v>
                </c:pt>
                <c:pt idx="98">
                  <c:v>97.75266712512253</c:v>
                </c:pt>
                <c:pt idx="99">
                  <c:v>97.76393202250016</c:v>
                </c:pt>
                <c:pt idx="100">
                  <c:v>97.77502920255002</c:v>
                </c:pt>
                <c:pt idx="101">
                  <c:v>97.78596278614975</c:v>
                </c:pt>
                <c:pt idx="102">
                  <c:v>97.79673675380378</c:v>
                </c:pt>
                <c:pt idx="103">
                  <c:v>97.80735495173242</c:v>
                </c:pt>
                <c:pt idx="104">
                  <c:v>97.8178210976401</c:v>
                </c:pt>
                <c:pt idx="105">
                  <c:v>97.82813878618452</c:v>
                </c:pt>
                <c:pt idx="106">
                  <c:v>97.83831149416436</c:v>
                </c:pt>
                <c:pt idx="107">
                  <c:v>97.84834258544031</c:v>
                </c:pt>
                <c:pt idx="108">
                  <c:v>97.85823531560931</c:v>
                </c:pt>
                <c:pt idx="109">
                  <c:v>97.8679928364438</c:v>
                </c:pt>
                <c:pt idx="110">
                  <c:v>97.87761820010995</c:v>
                </c:pt>
                <c:pt idx="111">
                  <c:v>97.88711436317872</c:v>
                </c:pt>
                <c:pt idx="112">
                  <c:v>97.89648419044158</c:v>
                </c:pt>
                <c:pt idx="113">
                  <c:v>97.90573045854146</c:v>
                </c:pt>
                <c:pt idx="114">
                  <c:v>97.91485585942925</c:v>
                </c:pt>
                <c:pt idx="115">
                  <c:v>97.92386300365648</c:v>
                </c:pt>
                <c:pt idx="116">
                  <c:v>97.9327544235132</c:v>
                </c:pt>
                <c:pt idx="117">
                  <c:v>97.94153257601846</c:v>
                </c:pt>
                <c:pt idx="118">
                  <c:v>97.95019984577308</c:v>
                </c:pt>
                <c:pt idx="119">
                  <c:v>97.9587585476806</c:v>
                </c:pt>
                <c:pt idx="120">
                  <c:v>97.9672109295457</c:v>
                </c:pt>
                <c:pt idx="121">
                  <c:v>97.97555917455266</c:v>
                </c:pt>
                <c:pt idx="122">
                  <c:v>97.98380540363621</c:v>
                </c:pt>
                <c:pt idx="123">
                  <c:v>97.9919516777438</c:v>
                </c:pt>
                <c:pt idx="124">
                  <c:v>98.0</c:v>
                </c:pt>
                <c:pt idx="125">
                  <c:v>98.00795231777596</c:v>
                </c:pt>
                <c:pt idx="126">
                  <c:v>98.01581052466864</c:v>
                </c:pt>
                <c:pt idx="127">
                  <c:v>98.0235764623947</c:v>
                </c:pt>
                <c:pt idx="128">
                  <c:v>98.03125192260461</c:v>
                </c:pt>
                <c:pt idx="129">
                  <c:v>98.03883864861815</c:v>
                </c:pt>
                <c:pt idx="130">
                  <c:v>98.04633833708847</c:v>
                </c:pt>
                <c:pt idx="131">
                  <c:v>98.05375263959614</c:v>
                </c:pt>
                <c:pt idx="132">
                  <c:v>98.0610831641763</c:v>
                </c:pt>
                <c:pt idx="133">
                  <c:v>98.06833147678422</c:v>
                </c:pt>
                <c:pt idx="134">
                  <c:v>98.07549910270113</c:v>
                </c:pt>
                <c:pt idx="135">
                  <c:v>98.08258752788146</c:v>
                </c:pt>
                <c:pt idx="136">
                  <c:v>98.08959820024782</c:v>
                </c:pt>
                <c:pt idx="137">
                  <c:v>98.09653253093278</c:v>
                </c:pt>
                <c:pt idx="138">
                  <c:v>98.10339189547273</c:v>
                </c:pt>
                <c:pt idx="139">
                  <c:v>98.1101776349538</c:v>
                </c:pt>
                <c:pt idx="140">
                  <c:v>98.11689105711321</c:v>
                </c:pt>
                <c:pt idx="141">
                  <c:v>98.12353343739798</c:v>
                </c:pt>
                <c:pt idx="142">
                  <c:v>98.13010601998305</c:v>
                </c:pt>
                <c:pt idx="143">
                  <c:v>98.13661001875015</c:v>
                </c:pt>
                <c:pt idx="144">
                  <c:v>98.14304661822945</c:v>
                </c:pt>
                <c:pt idx="145">
                  <c:v>98.14941697450598</c:v>
                </c:pt>
                <c:pt idx="146">
                  <c:v>98.15572221609155</c:v>
                </c:pt>
                <c:pt idx="147">
                  <c:v>98.1619634447655</c:v>
                </c:pt>
                <c:pt idx="148">
                  <c:v>98.1681417363816</c:v>
                </c:pt>
                <c:pt idx="149">
                  <c:v>98.17425814164939</c:v>
                </c:pt>
                <c:pt idx="150">
                  <c:v>98.18031368688288</c:v>
                </c:pt>
                <c:pt idx="151">
                  <c:v>98.18630937472486</c:v>
                </c:pt>
                <c:pt idx="152">
                  <c:v>98.19224618484451</c:v>
                </c:pt>
                <c:pt idx="153">
                  <c:v>98.19812507460888</c:v>
                </c:pt>
                <c:pt idx="154">
                  <c:v>98.20394697973226</c:v>
                </c:pt>
                <c:pt idx="155">
                  <c:v>98.20971281490134</c:v>
                </c:pt>
                <c:pt idx="156">
                  <c:v>98.2154234743794</c:v>
                </c:pt>
                <c:pt idx="157">
                  <c:v>98.22107983258783</c:v>
                </c:pt>
                <c:pt idx="158">
                  <c:v>98.22668274467023</c:v>
                </c:pt>
                <c:pt idx="159">
                  <c:v>98.23223304703363</c:v>
                </c:pt>
                <c:pt idx="160">
                  <c:v>98.23773155787433</c:v>
                </c:pt>
                <c:pt idx="161">
                  <c:v>98.24317907768418</c:v>
                </c:pt>
                <c:pt idx="162">
                  <c:v>98.24857638973985</c:v>
                </c:pt>
                <c:pt idx="163">
                  <c:v>98.2539242605761</c:v>
                </c:pt>
                <c:pt idx="164">
                  <c:v>98.2592234404431</c:v>
                </c:pt>
                <c:pt idx="165">
                  <c:v>98.2644746637485</c:v>
                </c:pt>
                <c:pt idx="166">
                  <c:v>98.26967864948504</c:v>
                </c:pt>
                <c:pt idx="167">
                  <c:v>98.27483610164406</c:v>
                </c:pt>
                <c:pt idx="168">
                  <c:v>98.27994770961554</c:v>
                </c:pt>
                <c:pt idx="169">
                  <c:v>98.28501414857486</c:v>
                </c:pt>
                <c:pt idx="170">
                  <c:v>98.29003607985808</c:v>
                </c:pt>
                <c:pt idx="171">
                  <c:v>98.29501415132381</c:v>
                </c:pt>
                <c:pt idx="172">
                  <c:v>98.29994899770485</c:v>
                </c:pt>
                <c:pt idx="173">
                  <c:v>98.304841240948</c:v>
                </c:pt>
                <c:pt idx="174">
                  <c:v>98.30969149054297</c:v>
                </c:pt>
                <c:pt idx="175">
                  <c:v>98.3145003438419</c:v>
                </c:pt>
                <c:pt idx="176">
                  <c:v>98.31926838636796</c:v>
                </c:pt>
                <c:pt idx="177">
                  <c:v>98.32399619211496</c:v>
                </c:pt>
                <c:pt idx="178">
                  <c:v>98.32868432383778</c:v>
                </c:pt>
                <c:pt idx="179">
                  <c:v>98.33333333333327</c:v>
                </c:pt>
                <c:pt idx="180">
                  <c:v>98.3379437617137</c:v>
                </c:pt>
                <c:pt idx="181">
                  <c:v>98.34251613967051</c:v>
                </c:pt>
                <c:pt idx="182">
                  <c:v>98.3470509877318</c:v>
                </c:pt>
                <c:pt idx="183">
                  <c:v>98.35154881651042</c:v>
                </c:pt>
                <c:pt idx="184">
                  <c:v>98.35601012694637</c:v>
                </c:pt>
                <c:pt idx="185">
                  <c:v>98.36043541054011</c:v>
                </c:pt>
                <c:pt idx="186">
                  <c:v>98.36482514958068</c:v>
                </c:pt>
                <c:pt idx="187">
                  <c:v>98.36917981736634</c:v>
                </c:pt>
                <c:pt idx="188">
                  <c:v>98.37349987841905</c:v>
                </c:pt>
                <c:pt idx="189">
                  <c:v>98.37778578869238</c:v>
                </c:pt>
                <c:pt idx="190">
                  <c:v>98.38203799577352</c:v>
                </c:pt>
                <c:pt idx="191">
                  <c:v>98.38625693908024</c:v>
                </c:pt>
                <c:pt idx="192">
                  <c:v>98.39044305005085</c:v>
                </c:pt>
                <c:pt idx="193">
                  <c:v>98.39459675233017</c:v>
                </c:pt>
                <c:pt idx="194">
                  <c:v>98.39871846194913</c:v>
                </c:pt>
                <c:pt idx="195">
                  <c:v>98.40280858750009</c:v>
                </c:pt>
                <c:pt idx="196">
                  <c:v>98.4068675303071</c:v>
                </c:pt>
                <c:pt idx="197">
                  <c:v>98.4108956845907</c:v>
                </c:pt>
                <c:pt idx="198">
                  <c:v>98.4148934376294</c:v>
                </c:pt>
                <c:pt idx="199">
                  <c:v>98.41886116991582</c:v>
                </c:pt>
              </c:numCache>
            </c:numRef>
          </c:val>
          <c:smooth val="0"/>
        </c:ser>
        <c:ser>
          <c:idx val="2"/>
          <c:order val="2"/>
          <c:tx>
            <c:strRef>
              <c:f>Sheet1!$I$1</c:f>
              <c:strCache>
                <c:ptCount val="1"/>
                <c:pt idx="0">
                  <c:v>Time</c:v>
                </c:pt>
              </c:strCache>
            </c:strRef>
          </c:tx>
          <c:marker>
            <c:symbol val="none"/>
          </c:marker>
          <c:cat>
            <c:numRef>
              <c:f>Sheet1!$F$2:$F$201</c:f>
              <c:numCache>
                <c:formatCode>General</c:formatCode>
                <c:ptCount val="200"/>
                <c:pt idx="0" formatCode="#,##0">
                  <c:v>5000.0</c:v>
                </c:pt>
                <c:pt idx="14" formatCode="#,##0">
                  <c:v>75000.0</c:v>
                </c:pt>
                <c:pt idx="19" formatCode="#,##0">
                  <c:v>100000.0</c:v>
                </c:pt>
                <c:pt idx="24" formatCode="#,##0">
                  <c:v>125000.0</c:v>
                </c:pt>
                <c:pt idx="29" formatCode="#,##0">
                  <c:v>150000.0</c:v>
                </c:pt>
                <c:pt idx="39" formatCode="#,##0">
                  <c:v>200000.0</c:v>
                </c:pt>
                <c:pt idx="59" formatCode="#,##0">
                  <c:v>300000.0</c:v>
                </c:pt>
                <c:pt idx="79" formatCode="#,##0">
                  <c:v>400000.0</c:v>
                </c:pt>
                <c:pt idx="99" formatCode="#,##0">
                  <c:v>500000.0</c:v>
                </c:pt>
                <c:pt idx="119" formatCode="#,##0">
                  <c:v>600000.0</c:v>
                </c:pt>
                <c:pt idx="139" formatCode="#,##0">
                  <c:v>700000.0</c:v>
                </c:pt>
                <c:pt idx="159" formatCode="#,##0">
                  <c:v>800000.0</c:v>
                </c:pt>
                <c:pt idx="179" formatCode="#,##0">
                  <c:v>900000.0</c:v>
                </c:pt>
                <c:pt idx="199" formatCode="#,##0">
                  <c:v>1.0E6</c:v>
                </c:pt>
              </c:numCache>
            </c:numRef>
          </c:cat>
          <c:val>
            <c:numRef>
              <c:f>Sheet1!$I$2:$I$201</c:f>
              <c:numCache>
                <c:formatCode>#,##0.00</c:formatCode>
                <c:ptCount val="200"/>
                <c:pt idx="0">
                  <c:v>178.88</c:v>
                </c:pt>
                <c:pt idx="1">
                  <c:v>126.488</c:v>
                </c:pt>
                <c:pt idx="2">
                  <c:v>103.272</c:v>
                </c:pt>
                <c:pt idx="3">
                  <c:v>89.44</c:v>
                </c:pt>
                <c:pt idx="4">
                  <c:v>80.0</c:v>
                </c:pt>
                <c:pt idx="5">
                  <c:v>73.024</c:v>
                </c:pt>
                <c:pt idx="6">
                  <c:v>67.60799999999998</c:v>
                </c:pt>
                <c:pt idx="7">
                  <c:v>63.24</c:v>
                </c:pt>
                <c:pt idx="8">
                  <c:v>59.624</c:v>
                </c:pt>
                <c:pt idx="9">
                  <c:v>56.568</c:v>
                </c:pt>
                <c:pt idx="10">
                  <c:v>53.928</c:v>
                </c:pt>
                <c:pt idx="11">
                  <c:v>51.632</c:v>
                </c:pt>
                <c:pt idx="12">
                  <c:v>49.608</c:v>
                </c:pt>
                <c:pt idx="13">
                  <c:v>47.808</c:v>
                </c:pt>
                <c:pt idx="14">
                  <c:v>46.184</c:v>
                </c:pt>
                <c:pt idx="15">
                  <c:v>44.72</c:v>
                </c:pt>
                <c:pt idx="16">
                  <c:v>43.384</c:v>
                </c:pt>
                <c:pt idx="17">
                  <c:v>42.16</c:v>
                </c:pt>
                <c:pt idx="18">
                  <c:v>41.032</c:v>
                </c:pt>
                <c:pt idx="19">
                  <c:v>40.5</c:v>
                </c:pt>
                <c:pt idx="20">
                  <c:v>39.032</c:v>
                </c:pt>
                <c:pt idx="21">
                  <c:v>38.136</c:v>
                </c:pt>
                <c:pt idx="22">
                  <c:v>37.29600000000001</c:v>
                </c:pt>
                <c:pt idx="23">
                  <c:v>36.512</c:v>
                </c:pt>
                <c:pt idx="24">
                  <c:v>35.776</c:v>
                </c:pt>
                <c:pt idx="25">
                  <c:v>35.08</c:v>
                </c:pt>
                <c:pt idx="26">
                  <c:v>34.42400000000001</c:v>
                </c:pt>
                <c:pt idx="27">
                  <c:v>33.8</c:v>
                </c:pt>
                <c:pt idx="28">
                  <c:v>33.216</c:v>
                </c:pt>
                <c:pt idx="29">
                  <c:v>32.65600000000001</c:v>
                </c:pt>
                <c:pt idx="30">
                  <c:v>32.128</c:v>
                </c:pt>
                <c:pt idx="31">
                  <c:v>31.616</c:v>
                </c:pt>
                <c:pt idx="32">
                  <c:v>31.136</c:v>
                </c:pt>
                <c:pt idx="33">
                  <c:v>30.672</c:v>
                </c:pt>
                <c:pt idx="34">
                  <c:v>30.232</c:v>
                </c:pt>
                <c:pt idx="35">
                  <c:v>29.808</c:v>
                </c:pt>
                <c:pt idx="36">
                  <c:v>29.408</c:v>
                </c:pt>
                <c:pt idx="37">
                  <c:v>29.01599999999999</c:v>
                </c:pt>
                <c:pt idx="38">
                  <c:v>28.64</c:v>
                </c:pt>
                <c:pt idx="39">
                  <c:v>28.28</c:v>
                </c:pt>
                <c:pt idx="40">
                  <c:v>27.936</c:v>
                </c:pt>
                <c:pt idx="41">
                  <c:v>27.6</c:v>
                </c:pt>
                <c:pt idx="42">
                  <c:v>27.27199999999999</c:v>
                </c:pt>
                <c:pt idx="43">
                  <c:v>26.96</c:v>
                </c:pt>
                <c:pt idx="44">
                  <c:v>26.664</c:v>
                </c:pt>
                <c:pt idx="45">
                  <c:v>26.368</c:v>
                </c:pt>
                <c:pt idx="46">
                  <c:v>26.088</c:v>
                </c:pt>
                <c:pt idx="47">
                  <c:v>25.816</c:v>
                </c:pt>
                <c:pt idx="48">
                  <c:v>25.552</c:v>
                </c:pt>
                <c:pt idx="49">
                  <c:v>25.296</c:v>
                </c:pt>
                <c:pt idx="50">
                  <c:v>25.04799999999999</c:v>
                </c:pt>
                <c:pt idx="51">
                  <c:v>24.8</c:v>
                </c:pt>
                <c:pt idx="52">
                  <c:v>24.568</c:v>
                </c:pt>
                <c:pt idx="53">
                  <c:v>24.336</c:v>
                </c:pt>
                <c:pt idx="54">
                  <c:v>24.12</c:v>
                </c:pt>
                <c:pt idx="55">
                  <c:v>23.904</c:v>
                </c:pt>
                <c:pt idx="56">
                  <c:v>23.688</c:v>
                </c:pt>
                <c:pt idx="57">
                  <c:v>23.488</c:v>
                </c:pt>
                <c:pt idx="58">
                  <c:v>23.288</c:v>
                </c:pt>
                <c:pt idx="59">
                  <c:v>23.088</c:v>
                </c:pt>
                <c:pt idx="60">
                  <c:v>22.896</c:v>
                </c:pt>
                <c:pt idx="61">
                  <c:v>22.712</c:v>
                </c:pt>
                <c:pt idx="62">
                  <c:v>22.536</c:v>
                </c:pt>
                <c:pt idx="63">
                  <c:v>22.36</c:v>
                </c:pt>
                <c:pt idx="64">
                  <c:v>22.184</c:v>
                </c:pt>
                <c:pt idx="65">
                  <c:v>22.01599999999999</c:v>
                </c:pt>
                <c:pt idx="66">
                  <c:v>21.848</c:v>
                </c:pt>
                <c:pt idx="67">
                  <c:v>21.688</c:v>
                </c:pt>
                <c:pt idx="68">
                  <c:v>21.528</c:v>
                </c:pt>
                <c:pt idx="69">
                  <c:v>21.376</c:v>
                </c:pt>
                <c:pt idx="70">
                  <c:v>21.224</c:v>
                </c:pt>
                <c:pt idx="71">
                  <c:v>21.08</c:v>
                </c:pt>
                <c:pt idx="72">
                  <c:v>20.936</c:v>
                </c:pt>
                <c:pt idx="73">
                  <c:v>20.792</c:v>
                </c:pt>
                <c:pt idx="74">
                  <c:v>20.648</c:v>
                </c:pt>
                <c:pt idx="75">
                  <c:v>20.512</c:v>
                </c:pt>
                <c:pt idx="76">
                  <c:v>20.384</c:v>
                </c:pt>
                <c:pt idx="77">
                  <c:v>20.248</c:v>
                </c:pt>
                <c:pt idx="78">
                  <c:v>20.12</c:v>
                </c:pt>
                <c:pt idx="79">
                  <c:v>20.0</c:v>
                </c:pt>
                <c:pt idx="80">
                  <c:v>19.872</c:v>
                </c:pt>
                <c:pt idx="81">
                  <c:v>19.752</c:v>
                </c:pt>
                <c:pt idx="82">
                  <c:v>19.632</c:v>
                </c:pt>
                <c:pt idx="83">
                  <c:v>19.512</c:v>
                </c:pt>
                <c:pt idx="84">
                  <c:v>19.4</c:v>
                </c:pt>
                <c:pt idx="85">
                  <c:v>19.288</c:v>
                </c:pt>
                <c:pt idx="86">
                  <c:v>19.17599999999999</c:v>
                </c:pt>
                <c:pt idx="87">
                  <c:v>19.064</c:v>
                </c:pt>
                <c:pt idx="88">
                  <c:v>18.96</c:v>
                </c:pt>
                <c:pt idx="89">
                  <c:v>18.85600000000001</c:v>
                </c:pt>
                <c:pt idx="90">
                  <c:v>18.752</c:v>
                </c:pt>
                <c:pt idx="91">
                  <c:v>18.648</c:v>
                </c:pt>
                <c:pt idx="92">
                  <c:v>18.544</c:v>
                </c:pt>
                <c:pt idx="93">
                  <c:v>18.448</c:v>
                </c:pt>
                <c:pt idx="94">
                  <c:v>18.352</c:v>
                </c:pt>
                <c:pt idx="95">
                  <c:v>18.256</c:v>
                </c:pt>
                <c:pt idx="96">
                  <c:v>18.16</c:v>
                </c:pt>
                <c:pt idx="97">
                  <c:v>18.064</c:v>
                </c:pt>
                <c:pt idx="98">
                  <c:v>17.976</c:v>
                </c:pt>
                <c:pt idx="99">
                  <c:v>17.888</c:v>
                </c:pt>
                <c:pt idx="100">
                  <c:v>17.792</c:v>
                </c:pt>
                <c:pt idx="101">
                  <c:v>17.712</c:v>
                </c:pt>
                <c:pt idx="102">
                  <c:v>17.624</c:v>
                </c:pt>
                <c:pt idx="103">
                  <c:v>17.536</c:v>
                </c:pt>
                <c:pt idx="104">
                  <c:v>17.456</c:v>
                </c:pt>
                <c:pt idx="105">
                  <c:v>17.368</c:v>
                </c:pt>
                <c:pt idx="106">
                  <c:v>17.288</c:v>
                </c:pt>
                <c:pt idx="107">
                  <c:v>17.20799999999999</c:v>
                </c:pt>
                <c:pt idx="108">
                  <c:v>17.128</c:v>
                </c:pt>
                <c:pt idx="109">
                  <c:v>17.056</c:v>
                </c:pt>
                <c:pt idx="110">
                  <c:v>16.976</c:v>
                </c:pt>
                <c:pt idx="111">
                  <c:v>16.896</c:v>
                </c:pt>
                <c:pt idx="112">
                  <c:v>16.82400000000001</c:v>
                </c:pt>
                <c:pt idx="113">
                  <c:v>16.752</c:v>
                </c:pt>
                <c:pt idx="114">
                  <c:v>16.68</c:v>
                </c:pt>
                <c:pt idx="115">
                  <c:v>16.608</c:v>
                </c:pt>
                <c:pt idx="116">
                  <c:v>16.536</c:v>
                </c:pt>
                <c:pt idx="117">
                  <c:v>16.464</c:v>
                </c:pt>
                <c:pt idx="118">
                  <c:v>16.392</c:v>
                </c:pt>
                <c:pt idx="119">
                  <c:v>16.328</c:v>
                </c:pt>
                <c:pt idx="120">
                  <c:v>16.256</c:v>
                </c:pt>
                <c:pt idx="121">
                  <c:v>16.192</c:v>
                </c:pt>
                <c:pt idx="122">
                  <c:v>16.128</c:v>
                </c:pt>
                <c:pt idx="123">
                  <c:v>16.064</c:v>
                </c:pt>
                <c:pt idx="124">
                  <c:v>16.0</c:v>
                </c:pt>
                <c:pt idx="125">
                  <c:v>15.936</c:v>
                </c:pt>
                <c:pt idx="126">
                  <c:v>15.872</c:v>
                </c:pt>
                <c:pt idx="127">
                  <c:v>15.808</c:v>
                </c:pt>
                <c:pt idx="128">
                  <c:v>15.744</c:v>
                </c:pt>
                <c:pt idx="129">
                  <c:v>15.688</c:v>
                </c:pt>
                <c:pt idx="130">
                  <c:v>15.624</c:v>
                </c:pt>
                <c:pt idx="131">
                  <c:v>15.568</c:v>
                </c:pt>
                <c:pt idx="132">
                  <c:v>15.504</c:v>
                </c:pt>
                <c:pt idx="133">
                  <c:v>15.448</c:v>
                </c:pt>
                <c:pt idx="134">
                  <c:v>15.392</c:v>
                </c:pt>
                <c:pt idx="135">
                  <c:v>15.336</c:v>
                </c:pt>
                <c:pt idx="136">
                  <c:v>15.28</c:v>
                </c:pt>
                <c:pt idx="137">
                  <c:v>15.224</c:v>
                </c:pt>
                <c:pt idx="138">
                  <c:v>15.168</c:v>
                </c:pt>
                <c:pt idx="139">
                  <c:v>15.112</c:v>
                </c:pt>
                <c:pt idx="140">
                  <c:v>15.064</c:v>
                </c:pt>
                <c:pt idx="141">
                  <c:v>15.008</c:v>
                </c:pt>
                <c:pt idx="142">
                  <c:v>14.952</c:v>
                </c:pt>
                <c:pt idx="143">
                  <c:v>14.904</c:v>
                </c:pt>
                <c:pt idx="144">
                  <c:v>14.848</c:v>
                </c:pt>
                <c:pt idx="145">
                  <c:v>14.8</c:v>
                </c:pt>
                <c:pt idx="146">
                  <c:v>14.752</c:v>
                </c:pt>
                <c:pt idx="147">
                  <c:v>14.704</c:v>
                </c:pt>
                <c:pt idx="148">
                  <c:v>14.648</c:v>
                </c:pt>
                <c:pt idx="149">
                  <c:v>14.6</c:v>
                </c:pt>
                <c:pt idx="150">
                  <c:v>14.552</c:v>
                </c:pt>
                <c:pt idx="151">
                  <c:v>14.504</c:v>
                </c:pt>
                <c:pt idx="152">
                  <c:v>14.456</c:v>
                </c:pt>
                <c:pt idx="153">
                  <c:v>14.408</c:v>
                </c:pt>
                <c:pt idx="154">
                  <c:v>14.368</c:v>
                </c:pt>
                <c:pt idx="155">
                  <c:v>14.32</c:v>
                </c:pt>
                <c:pt idx="156">
                  <c:v>14.272</c:v>
                </c:pt>
                <c:pt idx="157">
                  <c:v>14.224</c:v>
                </c:pt>
                <c:pt idx="158">
                  <c:v>14.184</c:v>
                </c:pt>
                <c:pt idx="159">
                  <c:v>14.136</c:v>
                </c:pt>
                <c:pt idx="160">
                  <c:v>14.096</c:v>
                </c:pt>
                <c:pt idx="161">
                  <c:v>14.048</c:v>
                </c:pt>
                <c:pt idx="162">
                  <c:v>14.008</c:v>
                </c:pt>
                <c:pt idx="163">
                  <c:v>13.968</c:v>
                </c:pt>
                <c:pt idx="164">
                  <c:v>13.92</c:v>
                </c:pt>
                <c:pt idx="165">
                  <c:v>13.88</c:v>
                </c:pt>
                <c:pt idx="166">
                  <c:v>13.84</c:v>
                </c:pt>
                <c:pt idx="167">
                  <c:v>13.8</c:v>
                </c:pt>
                <c:pt idx="168">
                  <c:v>13.76</c:v>
                </c:pt>
                <c:pt idx="169">
                  <c:v>13.712</c:v>
                </c:pt>
                <c:pt idx="170">
                  <c:v>13.672</c:v>
                </c:pt>
                <c:pt idx="171">
                  <c:v>13.632</c:v>
                </c:pt>
                <c:pt idx="172">
                  <c:v>13.6</c:v>
                </c:pt>
                <c:pt idx="173">
                  <c:v>13.56</c:v>
                </c:pt>
                <c:pt idx="174">
                  <c:v>13.52</c:v>
                </c:pt>
                <c:pt idx="175">
                  <c:v>13.48</c:v>
                </c:pt>
                <c:pt idx="176">
                  <c:v>13.44</c:v>
                </c:pt>
                <c:pt idx="177">
                  <c:v>13.408</c:v>
                </c:pt>
                <c:pt idx="178">
                  <c:v>13.368</c:v>
                </c:pt>
                <c:pt idx="179">
                  <c:v>13.328</c:v>
                </c:pt>
                <c:pt idx="180">
                  <c:v>13.296</c:v>
                </c:pt>
                <c:pt idx="181">
                  <c:v>13.256</c:v>
                </c:pt>
                <c:pt idx="182">
                  <c:v>13.216</c:v>
                </c:pt>
                <c:pt idx="183">
                  <c:v>13.184</c:v>
                </c:pt>
                <c:pt idx="184">
                  <c:v>13.144</c:v>
                </c:pt>
                <c:pt idx="185">
                  <c:v>13.112</c:v>
                </c:pt>
                <c:pt idx="186">
                  <c:v>13.08</c:v>
                </c:pt>
                <c:pt idx="187">
                  <c:v>13.04</c:v>
                </c:pt>
                <c:pt idx="188">
                  <c:v>13.008</c:v>
                </c:pt>
                <c:pt idx="189">
                  <c:v>12.976</c:v>
                </c:pt>
                <c:pt idx="190">
                  <c:v>12.936</c:v>
                </c:pt>
                <c:pt idx="191">
                  <c:v>12.904</c:v>
                </c:pt>
                <c:pt idx="192">
                  <c:v>12.872</c:v>
                </c:pt>
                <c:pt idx="193">
                  <c:v>12.84</c:v>
                </c:pt>
                <c:pt idx="194">
                  <c:v>12.808</c:v>
                </c:pt>
                <c:pt idx="195">
                  <c:v>12.776</c:v>
                </c:pt>
                <c:pt idx="196">
                  <c:v>12.744</c:v>
                </c:pt>
                <c:pt idx="197">
                  <c:v>12.712</c:v>
                </c:pt>
                <c:pt idx="198">
                  <c:v>12.68</c:v>
                </c:pt>
                <c:pt idx="199">
                  <c:v>12.648</c:v>
                </c:pt>
              </c:numCache>
            </c:numRef>
          </c:val>
          <c:smooth val="0"/>
        </c:ser>
        <c:dLbls>
          <c:showLegendKey val="0"/>
          <c:showVal val="0"/>
          <c:showCatName val="0"/>
          <c:showSerName val="0"/>
          <c:showPercent val="0"/>
          <c:showBubbleSize val="0"/>
        </c:dLbls>
        <c:marker val="1"/>
        <c:smooth val="0"/>
        <c:axId val="519768184"/>
        <c:axId val="519765176"/>
      </c:lineChart>
      <c:catAx>
        <c:axId val="519758872"/>
        <c:scaling>
          <c:orientation val="minMax"/>
        </c:scaling>
        <c:delete val="0"/>
        <c:axPos val="b"/>
        <c:numFmt formatCode="#,##0" sourceLinked="1"/>
        <c:majorTickMark val="out"/>
        <c:minorTickMark val="none"/>
        <c:tickLblPos val="nextTo"/>
        <c:txPr>
          <a:bodyPr rot="-5400000" vert="horz"/>
          <a:lstStyle/>
          <a:p>
            <a:pPr>
              <a:defRPr/>
            </a:pPr>
            <a:endParaRPr lang="en-US"/>
          </a:p>
        </c:txPr>
        <c:crossAx val="519761912"/>
        <c:crosses val="autoZero"/>
        <c:auto val="1"/>
        <c:lblAlgn val="ctr"/>
        <c:lblOffset val="100"/>
        <c:tickMarkSkip val="5"/>
        <c:noMultiLvlLbl val="0"/>
      </c:catAx>
      <c:valAx>
        <c:axId val="519761912"/>
        <c:scaling>
          <c:orientation val="minMax"/>
        </c:scaling>
        <c:delete val="0"/>
        <c:axPos val="l"/>
        <c:majorGridlines/>
        <c:numFmt formatCode="#,##0" sourceLinked="1"/>
        <c:majorTickMark val="out"/>
        <c:minorTickMark val="none"/>
        <c:tickLblPos val="nextTo"/>
        <c:crossAx val="519758872"/>
        <c:crosses val="autoZero"/>
        <c:crossBetween val="between"/>
      </c:valAx>
      <c:valAx>
        <c:axId val="519765176"/>
        <c:scaling>
          <c:orientation val="minMax"/>
          <c:max val="100.0"/>
        </c:scaling>
        <c:delete val="0"/>
        <c:axPos val="r"/>
        <c:numFmt formatCode="0.000" sourceLinked="1"/>
        <c:majorTickMark val="out"/>
        <c:minorTickMark val="none"/>
        <c:tickLblPos val="nextTo"/>
        <c:crossAx val="519768184"/>
        <c:crosses val="max"/>
        <c:crossBetween val="between"/>
      </c:valAx>
      <c:catAx>
        <c:axId val="519768184"/>
        <c:scaling>
          <c:orientation val="minMax"/>
        </c:scaling>
        <c:delete val="1"/>
        <c:axPos val="b"/>
        <c:numFmt formatCode="#,##0" sourceLinked="1"/>
        <c:majorTickMark val="out"/>
        <c:minorTickMark val="none"/>
        <c:tickLblPos val="nextTo"/>
        <c:crossAx val="519765176"/>
        <c:crosses val="autoZero"/>
        <c:auto val="1"/>
        <c:lblAlgn val="ctr"/>
        <c:lblOffset val="100"/>
        <c:noMultiLvlLbl val="0"/>
      </c:catAx>
    </c:plotArea>
    <c:legend>
      <c:legendPos val="r"/>
      <c:layout>
        <c:manualLayout>
          <c:xMode val="edge"/>
          <c:yMode val="edge"/>
          <c:x val="0.227646770679962"/>
          <c:y val="0.204733382686139"/>
          <c:w val="0.138465093825342"/>
          <c:h val="0.128913789622451"/>
        </c:manualLayout>
      </c:layout>
      <c:overlay val="0"/>
    </c:legend>
    <c:plotVisOnly val="1"/>
    <c:dispBlanksAs val="gap"/>
    <c:showDLblsOverMax val="0"/>
  </c:chart>
  <c:txPr>
    <a:bodyPr/>
    <a:lstStyle/>
    <a:p>
      <a:pPr>
        <a:defRPr sz="900" baseline="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B54810-1618-E249-9C69-E389B8457850}" type="datetimeFigureOut">
              <a:rPr lang="en-US" smtClean="0"/>
              <a:t>6/4/11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D9CB6A-CF1A-EC44-A48B-928CBA29E51B}" type="slidenum">
              <a:rPr lang="en-US" smtClean="0"/>
              <a:t>‹#›</a:t>
            </a:fld>
            <a:endParaRPr lang="en-US"/>
          </a:p>
        </p:txBody>
      </p:sp>
    </p:spTree>
    <p:extLst>
      <p:ext uri="{BB962C8B-B14F-4D97-AF65-F5344CB8AC3E}">
        <p14:creationId xmlns:p14="http://schemas.microsoft.com/office/powerpoint/2010/main" val="28035205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2706"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a:p>
            <a:pPr marL="44450">
              <a:spcBef>
                <a:spcPts val="450"/>
              </a:spcBef>
            </a:pPr>
            <a:endParaRPr lang="en-US">
              <a:solidFill>
                <a:srgbClr val="000000"/>
              </a:solidFill>
              <a:latin typeface="Times New Roman" charset="0"/>
              <a:cs typeface="Times New Roman" charset="0"/>
              <a:sym typeface="Times New Roman" charset="0"/>
            </a:endParaRPr>
          </a:p>
          <a:p>
            <a:pPr marL="44450">
              <a:spcBef>
                <a:spcPts val="450"/>
              </a:spcBef>
            </a:pPr>
            <a:r>
              <a:rPr lang="en-US">
                <a:solidFill>
                  <a:srgbClr val="000000"/>
                </a:solidFill>
                <a:latin typeface="Times New Roman" charset="0"/>
                <a:cs typeface="Times New Roman" charset="0"/>
                <a:sym typeface="Times New Roman" charset="0"/>
              </a:rPr>
              <a:t>The listen socket </a:t>
            </a:r>
            <a:r>
              <a:rPr lang="ja-JP" altLang="en-US">
                <a:solidFill>
                  <a:srgbClr val="000000"/>
                </a:solidFill>
                <a:latin typeface="Arial"/>
                <a:cs typeface="Times New Roman" charset="0"/>
                <a:sym typeface="Times New Roman" charset="0"/>
              </a:rPr>
              <a:t>“</a:t>
            </a:r>
            <a:r>
              <a:rPr lang="en-US">
                <a:solidFill>
                  <a:srgbClr val="000000"/>
                </a:solidFill>
                <a:latin typeface="Times New Roman" charset="0"/>
                <a:cs typeface="Times New Roman" charset="0"/>
                <a:sym typeface="Times New Roman" charset="0"/>
              </a:rPr>
              <a:t>listens</a:t>
            </a:r>
            <a:r>
              <a:rPr lang="ja-JP" altLang="en-US">
                <a:solidFill>
                  <a:srgbClr val="000000"/>
                </a:solidFill>
                <a:latin typeface="Arial"/>
                <a:cs typeface="Times New Roman" charset="0"/>
                <a:sym typeface="Times New Roman" charset="0"/>
              </a:rPr>
              <a:t>”</a:t>
            </a:r>
            <a:r>
              <a:rPr lang="en-US">
                <a:solidFill>
                  <a:srgbClr val="000000"/>
                </a:solidFill>
                <a:latin typeface="Times New Roman" charset="0"/>
                <a:cs typeface="Times New Roman" charset="0"/>
                <a:sym typeface="Times New Roman" charset="0"/>
              </a:rPr>
              <a:t> for requests for connection to come in over the network and then spawns servers or connects the user to an existing server for the duration of their session.  All subsequent requests from that session will be directed to the server.  </a:t>
            </a:r>
          </a:p>
          <a:p>
            <a:pPr marL="44450">
              <a:spcBef>
                <a:spcPts val="450"/>
              </a:spcBef>
            </a:pPr>
            <a:endParaRPr lang="en-US">
              <a:solidFill>
                <a:srgbClr val="000000"/>
              </a:solidFill>
              <a:latin typeface="Times New Roman" charset="0"/>
              <a:cs typeface="Times New Roman" charset="0"/>
              <a:sym typeface="Times New Roman" charset="0"/>
            </a:endParaRPr>
          </a:p>
          <a:p>
            <a:pPr marL="44450">
              <a:spcBef>
                <a:spcPts val="450"/>
              </a:spcBef>
            </a:pPr>
            <a:r>
              <a:rPr lang="en-US">
                <a:solidFill>
                  <a:srgbClr val="000000"/>
                </a:solidFill>
                <a:latin typeface="Times New Roman" charset="0"/>
                <a:cs typeface="Times New Roman" charset="0"/>
                <a:sym typeface="Times New Roman" charset="0"/>
              </a:rPr>
              <a:t>A session will maintain a connection to a single server until it is disconnected.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8850"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6038">
              <a:spcBef>
                <a:spcPts val="450"/>
              </a:spcBef>
            </a:pPr>
            <a:r>
              <a:rPr lang="en-US">
                <a:solidFill>
                  <a:srgbClr val="000000"/>
                </a:solidFill>
                <a:latin typeface="Times New Roman" charset="0"/>
                <a:cs typeface="Times New Roman" charset="0"/>
                <a:sym typeface="Times New Roman" charset="0"/>
              </a:rPr>
              <a:t> Notes: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555F9C5-631F-3C42-9962-AB002BCE9B4C}" type="slidenum">
              <a:rPr lang="en-US" sz="1200"/>
              <a:pPr/>
              <a:t>11</a:t>
            </a:fld>
            <a:endParaRPr lang="en-US" sz="1200"/>
          </a:p>
        </p:txBody>
      </p:sp>
      <p:sp>
        <p:nvSpPr>
          <p:cNvPr id="68611" name="Rectangle 2"/>
          <p:cNvSpPr>
            <a:spLocks noGrp="1" noRot="1" noChangeAspect="1" noChangeArrowheads="1" noTextEdit="1"/>
          </p:cNvSpPr>
          <p:nvPr>
            <p:ph type="sldImg"/>
          </p:nvPr>
        </p:nvSpPr>
        <p:spPr>
          <a:xfrm>
            <a:off x="1143000" y="685800"/>
            <a:ext cx="4572000" cy="3429000"/>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1010"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3058"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a:p>
            <a:pPr marL="44450">
              <a:spcBef>
                <a:spcPts val="450"/>
              </a:spcBef>
            </a:pPr>
            <a:r>
              <a:rPr lang="en-US">
                <a:solidFill>
                  <a:srgbClr val="000000"/>
                </a:solidFill>
                <a:latin typeface="Times New Roman" charset="0"/>
                <a:cs typeface="Times New Roman" charset="0"/>
                <a:sym typeface="Times New Roman" charset="0"/>
              </a:rPr>
              <a:t>If you choose the next higher binary number for records per block you ensure that your blocks will be full.  Choosing the next lower number would use all of the </a:t>
            </a:r>
            <a:r>
              <a:rPr lang="ja-JP" altLang="en-US">
                <a:solidFill>
                  <a:srgbClr val="000000"/>
                </a:solidFill>
                <a:latin typeface="Arial"/>
                <a:cs typeface="Times New Roman" charset="0"/>
                <a:sym typeface="Times New Roman" charset="0"/>
              </a:rPr>
              <a:t>“</a:t>
            </a:r>
            <a:r>
              <a:rPr lang="en-US">
                <a:solidFill>
                  <a:srgbClr val="000000"/>
                </a:solidFill>
                <a:latin typeface="Times New Roman" charset="0"/>
                <a:cs typeface="Times New Roman" charset="0"/>
                <a:sym typeface="Times New Roman" charset="0"/>
              </a:rPr>
              <a:t>slots</a:t>
            </a:r>
            <a:r>
              <a:rPr lang="ja-JP" altLang="en-US">
                <a:solidFill>
                  <a:srgbClr val="000000"/>
                </a:solidFill>
                <a:latin typeface="Arial"/>
                <a:cs typeface="Times New Roman" charset="0"/>
                <a:sym typeface="Times New Roman" charset="0"/>
              </a:rPr>
              <a:t>”</a:t>
            </a:r>
            <a:r>
              <a:rPr lang="en-US">
                <a:solidFill>
                  <a:srgbClr val="000000"/>
                </a:solidFill>
                <a:latin typeface="Times New Roman" charset="0"/>
                <a:cs typeface="Times New Roman" charset="0"/>
                <a:sym typeface="Times New Roman" charset="0"/>
              </a:rPr>
              <a:t> before filling the block.  This would waste space (empty portion of block could not be used) and reduce performance (a request would get only 64 records when it could get 74 in the case above)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B933D7D-4429-9A43-9C60-85FDE7BF67B5}" type="slidenum">
              <a:rPr lang="en-US" sz="1200"/>
              <a:pPr/>
              <a:t>14</a:t>
            </a:fld>
            <a:endParaRPr lang="en-US" sz="1200"/>
          </a:p>
        </p:txBody>
      </p:sp>
      <p:sp>
        <p:nvSpPr>
          <p:cNvPr id="72707" name="Rectangle 2"/>
          <p:cNvSpPr>
            <a:spLocks noGrp="1" noRot="1" noChangeAspect="1" noChangeArrowheads="1" noTextEdit="1"/>
          </p:cNvSpPr>
          <p:nvPr>
            <p:ph type="sldImg"/>
          </p:nvPr>
        </p:nvSpPr>
        <p:spPr>
          <a:xfrm>
            <a:off x="1143000" y="685800"/>
            <a:ext cx="4572000" cy="3429000"/>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8482"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1E16CAE-EED4-3B47-917F-EF3A24529267}" type="slidenum">
              <a:rPr lang="en-US" sz="1200"/>
              <a:pPr/>
              <a:t>16</a:t>
            </a:fld>
            <a:endParaRPr lang="en-US" sz="1200"/>
          </a:p>
        </p:txBody>
      </p:sp>
      <p:sp>
        <p:nvSpPr>
          <p:cNvPr id="74755" name="Rectangle 2"/>
          <p:cNvSpPr>
            <a:spLocks noGrp="1" noRot="1" noChangeAspect="1" noChangeArrowheads="1" noTextEdit="1"/>
          </p:cNvSpPr>
          <p:nvPr>
            <p:ph type="sldImg"/>
          </p:nvPr>
        </p:nvSpPr>
        <p:spPr>
          <a:xfrm>
            <a:off x="1143000" y="685800"/>
            <a:ext cx="4572000" cy="342900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sz="1200" kern="1200" dirty="0" smtClean="0">
                <a:solidFill>
                  <a:schemeClr val="tx1"/>
                </a:solidFill>
                <a:latin typeface="+mn-lt"/>
                <a:ea typeface="+mn-ea"/>
                <a:cs typeface="+mn-cs"/>
              </a:rPr>
              <a:t>Records/Block		Blocks/Cluster		Min records</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32			 |	8			|	256</a:t>
            </a:r>
          </a:p>
          <a:p>
            <a:r>
              <a:rPr lang="en-US" sz="1200" kern="1200" dirty="0" smtClean="0">
                <a:solidFill>
                  <a:schemeClr val="tx1"/>
                </a:solidFill>
                <a:latin typeface="+mn-lt"/>
                <a:ea typeface="+mn-ea"/>
                <a:cs typeface="+mn-cs"/>
              </a:rPr>
              <a:t>32			 |	64			|	2048</a:t>
            </a:r>
          </a:p>
          <a:p>
            <a:r>
              <a:rPr lang="en-US" sz="1200" kern="1200" dirty="0" smtClean="0">
                <a:solidFill>
                  <a:schemeClr val="tx1"/>
                </a:solidFill>
                <a:latin typeface="+mn-lt"/>
                <a:ea typeface="+mn-ea"/>
                <a:cs typeface="+mn-cs"/>
              </a:rPr>
              <a:t>32			 |	512			|	16384</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64			 |	8			|	512</a:t>
            </a:r>
          </a:p>
          <a:p>
            <a:r>
              <a:rPr lang="en-US" sz="1200" kern="1200" dirty="0" smtClean="0">
                <a:solidFill>
                  <a:schemeClr val="tx1"/>
                </a:solidFill>
                <a:latin typeface="+mn-lt"/>
                <a:ea typeface="+mn-ea"/>
                <a:cs typeface="+mn-cs"/>
              </a:rPr>
              <a:t>64			 |	64			|	4096</a:t>
            </a:r>
          </a:p>
          <a:p>
            <a:r>
              <a:rPr lang="en-US" sz="1200" kern="1200" dirty="0" smtClean="0">
                <a:solidFill>
                  <a:schemeClr val="tx1"/>
                </a:solidFill>
                <a:latin typeface="+mn-lt"/>
                <a:ea typeface="+mn-ea"/>
                <a:cs typeface="+mn-cs"/>
              </a:rPr>
              <a:t>64			 |	512			|	32768</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128			 |	8			|	1024</a:t>
            </a:r>
          </a:p>
          <a:p>
            <a:r>
              <a:rPr lang="en-US" sz="1200" kern="1200" dirty="0" smtClean="0">
                <a:solidFill>
                  <a:schemeClr val="tx1"/>
                </a:solidFill>
                <a:latin typeface="+mn-lt"/>
                <a:ea typeface="+mn-ea"/>
                <a:cs typeface="+mn-cs"/>
              </a:rPr>
              <a:t>128			 |	64			|	8192</a:t>
            </a:r>
          </a:p>
          <a:p>
            <a:r>
              <a:rPr lang="en-US" sz="1200" kern="1200" dirty="0" smtClean="0">
                <a:solidFill>
                  <a:schemeClr val="tx1"/>
                </a:solidFill>
                <a:latin typeface="+mn-lt"/>
                <a:ea typeface="+mn-ea"/>
                <a:cs typeface="+mn-cs"/>
              </a:rPr>
              <a:t>128			 |	512			|	65536</a:t>
            </a:r>
          </a:p>
          <a:p>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256			 |	8			|	2048</a:t>
            </a:r>
          </a:p>
          <a:p>
            <a:r>
              <a:rPr lang="en-US" sz="1200" kern="1200" dirty="0" smtClean="0">
                <a:solidFill>
                  <a:schemeClr val="tx1"/>
                </a:solidFill>
                <a:latin typeface="+mn-lt"/>
                <a:ea typeface="+mn-ea"/>
                <a:cs typeface="+mn-cs"/>
              </a:rPr>
              <a:t>256			 |	64			|	16384</a:t>
            </a:r>
          </a:p>
          <a:p>
            <a:r>
              <a:rPr lang="en-US" sz="1200" kern="1200" dirty="0" smtClean="0">
                <a:solidFill>
                  <a:schemeClr val="tx1"/>
                </a:solidFill>
                <a:latin typeface="+mn-lt"/>
                <a:ea typeface="+mn-ea"/>
                <a:cs typeface="+mn-cs"/>
              </a:rPr>
              <a:t>256			 |	512			|	131072</a:t>
            </a:r>
            <a:endParaRPr lang="en-US" dirty="0">
              <a:latin typeface="Arial"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6434"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latin typeface="Times New Roman" charset="0"/>
                <a:cs typeface="Times New Roman" charset="0"/>
                <a:sym typeface="Times New Roman" charset="0"/>
              </a:rPr>
              <a:t>Notes:</a:t>
            </a:r>
          </a:p>
          <a:p>
            <a:pPr marL="44450">
              <a:spcBef>
                <a:spcPts val="450"/>
              </a:spcBef>
            </a:pPr>
            <a:r>
              <a:rPr lang="en-US">
                <a:solidFill>
                  <a:srgbClr val="000000"/>
                </a:solidFill>
                <a:latin typeface="Times New Roman" charset="0"/>
                <a:cs typeface="Times New Roman" charset="0"/>
                <a:sym typeface="Times New Roman" charset="0"/>
              </a:rPr>
              <a:t>Each cluster will only contain one type of object (table, index)</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BB29181-E73B-4540-8C98-A4385E193B78}" type="slidenum">
              <a:rPr lang="en-US" sz="1200"/>
              <a:pPr/>
              <a:t>18</a:t>
            </a:fld>
            <a:endParaRPr lang="en-US" sz="1200"/>
          </a:p>
        </p:txBody>
      </p:sp>
      <p:sp>
        <p:nvSpPr>
          <p:cNvPr id="76803" name="Rectangle 2"/>
          <p:cNvSpPr>
            <a:spLocks noGrp="1" noRot="1" noChangeAspect="1" noChangeArrowheads="1" noTextEdit="1"/>
          </p:cNvSpPr>
          <p:nvPr>
            <p:ph type="sldImg"/>
          </p:nvPr>
        </p:nvSpPr>
        <p:spPr>
          <a:xfrm>
            <a:off x="1143000" y="685800"/>
            <a:ext cx="4572000" cy="3429000"/>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6B6784D-CF57-0C41-A3D7-4A35F4E3D592}" type="slidenum">
              <a:rPr lang="en-US" sz="1200"/>
              <a:pPr/>
              <a:t>20</a:t>
            </a:fld>
            <a:endParaRPr lang="en-US" sz="1200"/>
          </a:p>
        </p:txBody>
      </p:sp>
      <p:sp>
        <p:nvSpPr>
          <p:cNvPr id="37891" name="Rectangle 2"/>
          <p:cNvSpPr>
            <a:spLocks noGrp="1" noRot="1" noChangeAspect="1" noChangeArrowheads="1" noTextEdit="1"/>
          </p:cNvSpPr>
          <p:nvPr>
            <p:ph type="sldImg"/>
          </p:nvPr>
        </p:nvSpPr>
        <p:spPr>
          <a:xfrm>
            <a:off x="1143000" y="685800"/>
            <a:ext cx="4572000" cy="3429000"/>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B56D09E-123E-E140-B08F-2C41C6879D33}" type="slidenum">
              <a:rPr lang="en-US" sz="1200"/>
              <a:pPr/>
              <a:t>21</a:t>
            </a:fld>
            <a:endParaRPr lang="en-US" sz="1200"/>
          </a:p>
        </p:txBody>
      </p:sp>
      <p:sp>
        <p:nvSpPr>
          <p:cNvPr id="35843" name="Rectangle 1026"/>
          <p:cNvSpPr>
            <a:spLocks noGrp="1" noRot="1" noChangeAspect="1" noChangeArrowheads="1" noTextEdit="1"/>
          </p:cNvSpPr>
          <p:nvPr>
            <p:ph type="sldImg"/>
          </p:nvPr>
        </p:nvSpPr>
        <p:spPr>
          <a:xfrm>
            <a:off x="1143000" y="685800"/>
            <a:ext cx="4572000" cy="3429000"/>
          </a:xfrm>
          <a:ln/>
        </p:spPr>
      </p:sp>
      <p:sp>
        <p:nvSpPr>
          <p:cNvPr id="35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6ADDC99-8467-424E-B7B4-43474740163A}" type="slidenum">
              <a:rPr lang="en-US" sz="1200"/>
              <a:pPr/>
              <a:t>22</a:t>
            </a:fld>
            <a:endParaRPr lang="en-US" sz="1200"/>
          </a:p>
        </p:txBody>
      </p:sp>
      <p:sp>
        <p:nvSpPr>
          <p:cNvPr id="39939" name="Rectangle 1026"/>
          <p:cNvSpPr>
            <a:spLocks noGrp="1" noRot="1" noChangeAspect="1" noChangeArrowheads="1" noTextEdit="1"/>
          </p:cNvSpPr>
          <p:nvPr>
            <p:ph type="sldImg"/>
          </p:nvPr>
        </p:nvSpPr>
        <p:spPr>
          <a:xfrm>
            <a:off x="1143000" y="685800"/>
            <a:ext cx="4572000" cy="3429000"/>
          </a:xfrm>
          <a:ln/>
        </p:spPr>
      </p:sp>
      <p:sp>
        <p:nvSpPr>
          <p:cNvPr id="39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D9CB6A-CF1A-EC44-A48B-928CBA29E51B}" type="slidenum">
              <a:rPr lang="en-US" smtClean="0"/>
              <a:t>24</a:t>
            </a:fld>
            <a:endParaRPr lang="en-US"/>
          </a:p>
        </p:txBody>
      </p:sp>
    </p:spTree>
    <p:extLst>
      <p:ext uri="{BB962C8B-B14F-4D97-AF65-F5344CB8AC3E}">
        <p14:creationId xmlns:p14="http://schemas.microsoft.com/office/powerpoint/2010/main" val="2493597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6E7F6F29-22FF-1747-A31A-90523060C2B6}" type="slidenum">
              <a:rPr lang="en-GB"/>
              <a:pPr/>
              <a:t>25</a:t>
            </a:fld>
            <a:endParaRPr lang="en-GB"/>
          </a:p>
        </p:txBody>
      </p:sp>
      <p:sp>
        <p:nvSpPr>
          <p:cNvPr id="15363" name="Rectangle 2"/>
          <p:cNvSpPr>
            <a:spLocks noGrp="1" noRot="1" noChangeAspect="1" noChangeArrowheads="1" noTextEdit="1"/>
          </p:cNvSpPr>
          <p:nvPr>
            <p:ph type="sldImg"/>
          </p:nvPr>
        </p:nvSpPr>
        <p:spPr>
          <a:xfrm>
            <a:off x="1143000" y="685800"/>
            <a:ext cx="4572000" cy="3429000"/>
          </a:xfrm>
          <a:ln/>
        </p:spPr>
      </p:sp>
      <p:sp>
        <p:nvSpPr>
          <p:cNvPr id="153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2878A94D-2EF8-9B4E-810F-EEDF7405F446}" type="slidenum">
              <a:rPr lang="en-US"/>
              <a:pPr/>
              <a:t>28</a:t>
            </a:fld>
            <a:endParaRPr lang="en-US"/>
          </a:p>
        </p:txBody>
      </p:sp>
      <p:sp>
        <p:nvSpPr>
          <p:cNvPr id="19459" name="Rectangle 2"/>
          <p:cNvSpPr>
            <a:spLocks noGrp="1" noRot="1" noChangeAspect="1" noChangeArrowheads="1" noTextEdit="1"/>
          </p:cNvSpPr>
          <p:nvPr>
            <p:ph type="sldImg"/>
          </p:nvPr>
        </p:nvSpPr>
        <p:spPr>
          <a:xfrm>
            <a:off x="1143000" y="685800"/>
            <a:ext cx="4572000" cy="3429000"/>
          </a:xfrm>
          <a:ln/>
        </p:spPr>
      </p:sp>
      <p:sp>
        <p:nvSpPr>
          <p:cNvPr id="19460"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F066671A-D857-484B-BDC7-B4C75CE58C1B}" type="slidenum">
              <a:rPr lang="en-US"/>
              <a:pPr/>
              <a:t>32</a:t>
            </a:fld>
            <a:endParaRPr lang="en-US"/>
          </a:p>
        </p:txBody>
      </p:sp>
      <p:sp>
        <p:nvSpPr>
          <p:cNvPr id="21507" name="Rectangle 2"/>
          <p:cNvSpPr>
            <a:spLocks noGrp="1" noRot="1" noChangeAspect="1" noChangeArrowheads="1" noTextEdit="1"/>
          </p:cNvSpPr>
          <p:nvPr>
            <p:ph type="sldImg"/>
          </p:nvPr>
        </p:nvSpPr>
        <p:spPr>
          <a:xfrm>
            <a:off x="1143000" y="685800"/>
            <a:ext cx="4572000" cy="3429000"/>
          </a:xfrm>
          <a:ln/>
        </p:spPr>
      </p:sp>
      <p:sp>
        <p:nvSpPr>
          <p:cNvPr id="21508"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2BAA6A2D-258C-1642-8580-A965EAC0ED7F}" type="slidenum">
              <a:rPr lang="en-US"/>
              <a:pPr/>
              <a:t>33</a:t>
            </a:fld>
            <a:endParaRPr lang="en-US"/>
          </a:p>
        </p:txBody>
      </p:sp>
      <p:sp>
        <p:nvSpPr>
          <p:cNvPr id="23555" name="Rectangle 2"/>
          <p:cNvSpPr>
            <a:spLocks noGrp="1" noRot="1" noChangeAspect="1" noChangeArrowheads="1" noTextEdit="1"/>
          </p:cNvSpPr>
          <p:nvPr>
            <p:ph type="sldImg"/>
          </p:nvPr>
        </p:nvSpPr>
        <p:spPr>
          <a:xfrm>
            <a:off x="1143000" y="685800"/>
            <a:ext cx="4572000" cy="3429000"/>
          </a:xfrm>
          <a:ln/>
        </p:spPr>
      </p:sp>
      <p:sp>
        <p:nvSpPr>
          <p:cNvPr id="23556"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F8915D7C-783A-4541-939B-5D60D691CABD}" type="slidenum">
              <a:rPr lang="en-US"/>
              <a:pPr/>
              <a:t>34</a:t>
            </a:fld>
            <a:endParaRPr lang="en-US"/>
          </a:p>
        </p:txBody>
      </p:sp>
      <p:sp>
        <p:nvSpPr>
          <p:cNvPr id="25603" name="Rectangle 2"/>
          <p:cNvSpPr>
            <a:spLocks noGrp="1" noRot="1" noChangeAspect="1" noChangeArrowheads="1" noTextEdit="1"/>
          </p:cNvSpPr>
          <p:nvPr>
            <p:ph type="sldImg"/>
          </p:nvPr>
        </p:nvSpPr>
        <p:spPr>
          <a:xfrm>
            <a:off x="1143000" y="685800"/>
            <a:ext cx="4572000" cy="3429000"/>
          </a:xfrm>
          <a:ln/>
        </p:spPr>
      </p:sp>
      <p:sp>
        <p:nvSpPr>
          <p:cNvPr id="25604"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40B7851-2E5F-F24E-B28D-6881FA3D7B45}" type="slidenum">
              <a:rPr lang="en-US"/>
              <a:pPr/>
              <a:t>35</a:t>
            </a:fld>
            <a:endParaRPr lang="en-US"/>
          </a:p>
        </p:txBody>
      </p:sp>
      <p:sp>
        <p:nvSpPr>
          <p:cNvPr id="27651" name="Rectangle 2"/>
          <p:cNvSpPr>
            <a:spLocks noGrp="1" noRot="1" noChangeAspect="1" noChangeArrowheads="1" noTextEdit="1"/>
          </p:cNvSpPr>
          <p:nvPr>
            <p:ph type="sldImg"/>
          </p:nvPr>
        </p:nvSpPr>
        <p:spPr>
          <a:xfrm>
            <a:off x="1143000" y="685800"/>
            <a:ext cx="4572000" cy="3429000"/>
          </a:xfrm>
          <a:ln/>
        </p:spPr>
      </p:sp>
      <p:sp>
        <p:nvSpPr>
          <p:cNvPr id="27652"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53CEA9C-8666-2345-B530-395D77268EEE}" type="slidenum">
              <a:rPr lang="en-US"/>
              <a:pPr/>
              <a:t>36</a:t>
            </a:fld>
            <a:endParaRPr lang="en-US"/>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EF2754C-6015-3244-B261-7BDAAD8831B8}" type="slidenum">
              <a:rPr lang="en-US"/>
              <a:pPr/>
              <a:t>37</a:t>
            </a:fld>
            <a:endParaRPr lang="en-US"/>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A6DE2E7A-BB8B-0E4A-8F18-D56FF61367CB}" type="slidenum">
              <a:rPr lang="en-US"/>
              <a:pPr/>
              <a:t>38</a:t>
            </a:fld>
            <a:endParaRPr lang="en-US"/>
          </a:p>
        </p:txBody>
      </p:sp>
      <p:sp>
        <p:nvSpPr>
          <p:cNvPr id="33795" name="Rectangle 2"/>
          <p:cNvSpPr>
            <a:spLocks noGrp="1" noRot="1" noChangeAspect="1" noChangeArrowheads="1" noTextEdit="1"/>
          </p:cNvSpPr>
          <p:nvPr>
            <p:ph type="sldImg"/>
          </p:nvPr>
        </p:nvSpPr>
        <p:spPr>
          <a:xfrm>
            <a:off x="1143000" y="685800"/>
            <a:ext cx="4572000" cy="3429000"/>
          </a:xfrm>
          <a:ln/>
        </p:spPr>
      </p:sp>
      <p:sp>
        <p:nvSpPr>
          <p:cNvPr id="33796"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6509FF3-A9EB-7645-9EFC-066D4D059FCB}" type="slidenum">
              <a:rPr lang="en-US"/>
              <a:pPr/>
              <a:t>39</a:t>
            </a:fld>
            <a:endParaRPr lang="en-US"/>
          </a:p>
        </p:txBody>
      </p:sp>
      <p:sp>
        <p:nvSpPr>
          <p:cNvPr id="35843" name="Rectangle 2"/>
          <p:cNvSpPr>
            <a:spLocks noGrp="1" noRot="1" noChangeAspect="1" noChangeArrowheads="1" noTextEdit="1"/>
          </p:cNvSpPr>
          <p:nvPr>
            <p:ph type="sldImg"/>
          </p:nvPr>
        </p:nvSpPr>
        <p:spPr>
          <a:xfrm>
            <a:off x="1143000" y="685800"/>
            <a:ext cx="4572000" cy="3429000"/>
          </a:xfrm>
          <a:ln/>
        </p:spPr>
      </p:sp>
      <p:sp>
        <p:nvSpPr>
          <p:cNvPr id="35844"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E1BE996-D6B1-9D41-9975-E1B93B2A5133}" type="slidenum">
              <a:rPr lang="en-US"/>
              <a:pPr/>
              <a:t>40</a:t>
            </a:fld>
            <a:endParaRPr lang="en-US"/>
          </a:p>
        </p:txBody>
      </p:sp>
      <p:sp>
        <p:nvSpPr>
          <p:cNvPr id="37891" name="Rectangle 1026"/>
          <p:cNvSpPr>
            <a:spLocks noGrp="1" noRot="1" noChangeAspect="1" noChangeArrowheads="1" noTextEdit="1"/>
          </p:cNvSpPr>
          <p:nvPr>
            <p:ph type="sldImg"/>
          </p:nvPr>
        </p:nvSpPr>
        <p:spPr>
          <a:xfrm>
            <a:off x="1143000" y="685800"/>
            <a:ext cx="4572000" cy="3429000"/>
          </a:xfrm>
          <a:ln/>
        </p:spPr>
      </p:sp>
      <p:sp>
        <p:nvSpPr>
          <p:cNvPr id="37892" name="Rectangle 1027"/>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F62DF659-5D8B-4542-8D38-6BBC50B1000E}" type="slidenum">
              <a:rPr lang="en-US"/>
              <a:pPr/>
              <a:t>41</a:t>
            </a:fld>
            <a:endParaRPr lang="en-US"/>
          </a:p>
        </p:txBody>
      </p:sp>
      <p:sp>
        <p:nvSpPr>
          <p:cNvPr id="39939" name="Rectangle 2"/>
          <p:cNvSpPr>
            <a:spLocks noGrp="1" noRot="1" noChangeAspect="1" noChangeArrowheads="1" noTextEdit="1"/>
          </p:cNvSpPr>
          <p:nvPr>
            <p:ph type="sldImg"/>
          </p:nvPr>
        </p:nvSpPr>
        <p:spPr>
          <a:xfrm>
            <a:off x="1143000" y="685800"/>
            <a:ext cx="4572000" cy="3429000"/>
          </a:xfrm>
          <a:ln/>
        </p:spPr>
      </p:sp>
      <p:sp>
        <p:nvSpPr>
          <p:cNvPr id="39940"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9D74017-44E0-484C-86F9-5E7491E35D4E}" type="slidenum">
              <a:rPr lang="en-US"/>
              <a:pPr/>
              <a:t>42</a:t>
            </a:fld>
            <a:endParaRPr lang="en-US"/>
          </a:p>
        </p:txBody>
      </p:sp>
      <p:sp>
        <p:nvSpPr>
          <p:cNvPr id="41987" name="Rectangle 2"/>
          <p:cNvSpPr>
            <a:spLocks noGrp="1" noRot="1" noChangeAspect="1" noChangeArrowheads="1" noTextEdit="1"/>
          </p:cNvSpPr>
          <p:nvPr>
            <p:ph type="sldImg"/>
          </p:nvPr>
        </p:nvSpPr>
        <p:spPr>
          <a:xfrm>
            <a:off x="1143000" y="685800"/>
            <a:ext cx="4572000" cy="3429000"/>
          </a:xfrm>
          <a:ln/>
        </p:spPr>
      </p:sp>
      <p:sp>
        <p:nvSpPr>
          <p:cNvPr id="41988"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A0F33A6-260F-7647-AC4C-42EAA1EAA447}" type="slidenum">
              <a:rPr lang="en-US"/>
              <a:pPr/>
              <a:t>43</a:t>
            </a:fld>
            <a:endParaRPr lang="en-US"/>
          </a:p>
        </p:txBody>
      </p:sp>
      <p:sp>
        <p:nvSpPr>
          <p:cNvPr id="44035" name="Rectangle 2"/>
          <p:cNvSpPr>
            <a:spLocks noGrp="1" noRot="1" noChangeAspect="1" noChangeArrowheads="1" noTextEdit="1"/>
          </p:cNvSpPr>
          <p:nvPr>
            <p:ph type="sldImg"/>
          </p:nvPr>
        </p:nvSpPr>
        <p:spPr>
          <a:xfrm>
            <a:off x="1143000" y="685800"/>
            <a:ext cx="4572000" cy="3429000"/>
          </a:xfrm>
          <a:ln/>
        </p:spPr>
      </p:sp>
      <p:sp>
        <p:nvSpPr>
          <p:cNvPr id="44036"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62B8971-668E-2940-B0C2-D0609F61F0A7}" type="slidenum">
              <a:rPr lang="en-US"/>
              <a:pPr/>
              <a:t>44</a:t>
            </a:fld>
            <a:endParaRPr lang="en-US"/>
          </a:p>
        </p:txBody>
      </p:sp>
      <p:sp>
        <p:nvSpPr>
          <p:cNvPr id="46083" name="Rectangle 2"/>
          <p:cNvSpPr>
            <a:spLocks noGrp="1" noRot="1" noChangeAspect="1" noChangeArrowheads="1" noTextEdit="1"/>
          </p:cNvSpPr>
          <p:nvPr>
            <p:ph type="sldImg"/>
          </p:nvPr>
        </p:nvSpPr>
        <p:spPr>
          <a:xfrm>
            <a:off x="1143000" y="685800"/>
            <a:ext cx="4572000" cy="3429000"/>
          </a:xfrm>
          <a:ln/>
        </p:spPr>
      </p:sp>
      <p:sp>
        <p:nvSpPr>
          <p:cNvPr id="46084"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A4115E4D-A25E-344C-AA34-05481CA9E5A0}" type="slidenum">
              <a:rPr lang="en-US"/>
              <a:pPr/>
              <a:t>45</a:t>
            </a:fld>
            <a:endParaRPr lang="en-US"/>
          </a:p>
        </p:txBody>
      </p:sp>
      <p:sp>
        <p:nvSpPr>
          <p:cNvPr id="48131" name="Rectangle 1026"/>
          <p:cNvSpPr>
            <a:spLocks noGrp="1" noRot="1" noChangeAspect="1" noChangeArrowheads="1"/>
          </p:cNvSpPr>
          <p:nvPr>
            <p:ph type="sldImg"/>
          </p:nvPr>
        </p:nvSpPr>
        <p:spPr>
          <a:xfrm>
            <a:off x="1143000" y="685800"/>
            <a:ext cx="4572000" cy="3429000"/>
          </a:xfrm>
          <a:solidFill>
            <a:srgbClr val="FFFFFF"/>
          </a:solidFill>
          <a:ln/>
        </p:spPr>
      </p:sp>
      <p:sp>
        <p:nvSpPr>
          <p:cNvPr id="4813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FB8AF55-3699-C643-A8E1-57BD8B3F5121}" type="slidenum">
              <a:rPr lang="en-US"/>
              <a:pPr/>
              <a:t>46</a:t>
            </a:fld>
            <a:endParaRPr lang="en-US"/>
          </a:p>
        </p:txBody>
      </p:sp>
      <p:sp>
        <p:nvSpPr>
          <p:cNvPr id="50179" name="Rectangle 2"/>
          <p:cNvSpPr>
            <a:spLocks noGrp="1" noRot="1" noChangeAspect="1" noChangeArrowheads="1" noTextEdit="1"/>
          </p:cNvSpPr>
          <p:nvPr>
            <p:ph type="sldImg"/>
          </p:nvPr>
        </p:nvSpPr>
        <p:spPr>
          <a:xfrm>
            <a:off x="1143000" y="685800"/>
            <a:ext cx="4572000" cy="3429000"/>
          </a:xfrm>
          <a:ln/>
        </p:spPr>
      </p:sp>
      <p:sp>
        <p:nvSpPr>
          <p:cNvPr id="50180"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987E10F-306E-1F41-AD02-9B3B246D8AE2}" type="slidenum">
              <a:rPr lang="en-US"/>
              <a:pPr/>
              <a:t>47</a:t>
            </a:fld>
            <a:endParaRPr lang="en-US"/>
          </a:p>
        </p:txBody>
      </p:sp>
      <p:sp>
        <p:nvSpPr>
          <p:cNvPr id="52227" name="Rectangle 2"/>
          <p:cNvSpPr>
            <a:spLocks noGrp="1" noRot="1" noChangeAspect="1" noChangeArrowheads="1" noTextEdit="1"/>
          </p:cNvSpPr>
          <p:nvPr>
            <p:ph type="sldImg"/>
          </p:nvPr>
        </p:nvSpPr>
        <p:spPr>
          <a:xfrm>
            <a:off x="1143000" y="685800"/>
            <a:ext cx="4572000" cy="3429000"/>
          </a:xfrm>
          <a:ln/>
        </p:spPr>
      </p:sp>
      <p:sp>
        <p:nvSpPr>
          <p:cNvPr id="52228"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3128F42-8A73-AD4A-9E90-2523ADA8B3A3}" type="slidenum">
              <a:rPr lang="en-US"/>
              <a:pPr/>
              <a:t>48</a:t>
            </a:fld>
            <a:endParaRPr lang="en-US"/>
          </a:p>
        </p:txBody>
      </p:sp>
      <p:sp>
        <p:nvSpPr>
          <p:cNvPr id="54275" name="Rectangle 2"/>
          <p:cNvSpPr>
            <a:spLocks noGrp="1" noRot="1" noChangeAspect="1" noChangeArrowheads="1" noTextEdit="1"/>
          </p:cNvSpPr>
          <p:nvPr>
            <p:ph type="sldImg"/>
          </p:nvPr>
        </p:nvSpPr>
        <p:spPr>
          <a:xfrm>
            <a:off x="1143000" y="685800"/>
            <a:ext cx="4572000" cy="3429000"/>
          </a:xfrm>
          <a:ln/>
        </p:spPr>
      </p:sp>
      <p:sp>
        <p:nvSpPr>
          <p:cNvPr id="54276" name="Rectangle 3"/>
          <p:cNvSpPr>
            <a:spLocks noGrp="1" noChangeArrowheads="1"/>
          </p:cNvSpPr>
          <p:nvPr>
            <p:ph type="body" idx="1"/>
          </p:nvPr>
        </p:nvSpPr>
        <p:spPr>
          <a:noFill/>
          <a:ln>
            <a:prstDash val="solid"/>
          </a:ln>
        </p:spPr>
        <p:txBody>
          <a:bodyPr/>
          <a:lstStyle/>
          <a:p>
            <a:pPr eaLnBrk="1" hangingPunct="1"/>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468F05D4-74A5-2645-9104-E6CADC388AE9}" type="slidenum">
              <a:rPr lang="en-GB"/>
              <a:pPr/>
              <a:t>49</a:t>
            </a:fld>
            <a:endParaRPr lang="en-GB"/>
          </a:p>
        </p:txBody>
      </p:sp>
      <p:sp>
        <p:nvSpPr>
          <p:cNvPr id="94211" name="Rectangle 2"/>
          <p:cNvSpPr>
            <a:spLocks noGrp="1" noRot="1" noChangeAspect="1" noChangeArrowheads="1" noTextEdit="1"/>
          </p:cNvSpPr>
          <p:nvPr>
            <p:ph type="sldImg"/>
          </p:nvPr>
        </p:nvSpPr>
        <p:spPr>
          <a:xfrm>
            <a:off x="1143000" y="685800"/>
            <a:ext cx="4572000" cy="3429000"/>
          </a:xfrm>
          <a:ln/>
        </p:spPr>
      </p:sp>
      <p:sp>
        <p:nvSpPr>
          <p:cNvPr id="942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 have been working with Progress since 1987</a:t>
            </a:r>
          </a:p>
          <a:p>
            <a:endParaRPr lang="en-US" dirty="0"/>
          </a:p>
          <a:p>
            <a:r>
              <a:rPr lang="en-US" dirty="0"/>
              <a:t>… and today I am both President of </a:t>
            </a:r>
            <a:r>
              <a:rPr lang="en-US" dirty="0" err="1"/>
              <a:t>DBAppraise</a:t>
            </a:r>
            <a:r>
              <a:rPr lang="en-US" dirty="0"/>
              <a:t>;</a:t>
            </a:r>
          </a:p>
          <a:p>
            <a:endParaRPr lang="en-US" dirty="0"/>
          </a:p>
          <a:p>
            <a:r>
              <a:rPr lang="en-US" dirty="0"/>
              <a:t>The remote database management service…</a:t>
            </a:r>
          </a:p>
          <a:p>
            <a:endParaRPr lang="en-US" dirty="0"/>
          </a:p>
          <a:p>
            <a:r>
              <a:rPr lang="en-US" dirty="0"/>
              <a:t>where we simplify the job of managing and monitoring the worlds best business applications;</a:t>
            </a:r>
          </a:p>
          <a:p>
            <a:endParaRPr lang="en-US" dirty="0"/>
          </a:p>
          <a:p>
            <a:r>
              <a:rPr lang="en-US" dirty="0"/>
              <a:t>and Vice President of White Star Software;</a:t>
            </a:r>
          </a:p>
          <a:p>
            <a:endParaRPr lang="en-US" dirty="0"/>
          </a:p>
          <a:p>
            <a:r>
              <a:rPr lang="en-US" dirty="0"/>
              <a:t>where we offer </a:t>
            </a:r>
            <a:r>
              <a:rPr lang="en-US" b="1" dirty="0"/>
              <a:t>expert</a:t>
            </a:r>
            <a:r>
              <a:rPr lang="en-US" dirty="0"/>
              <a:t> consulting services covering all aspects of Progress and </a:t>
            </a:r>
            <a:r>
              <a:rPr lang="en-US" dirty="0" err="1"/>
              <a:t>OpenEdge</a:t>
            </a:r>
            <a:r>
              <a:rPr lang="en-US" dirty="0"/>
              <a:t>.</a:t>
            </a:r>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51</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Of course Progress databases store all data</a:t>
            </a:r>
            <a:r>
              <a:rPr lang="en-US" baseline="0" dirty="0" smtClean="0"/>
              <a:t> as variable length fields so this “block layout” is a bit misleading – row lengths rarely come out so even ;)</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55</a:t>
            </a:fld>
            <a:endParaRPr lang="en-US" dirty="0"/>
          </a:p>
        </p:txBody>
      </p:sp>
    </p:spTree>
    <p:extLst>
      <p:ext uri="{BB962C8B-B14F-4D97-AF65-F5344CB8AC3E}">
        <p14:creationId xmlns:p14="http://schemas.microsoft.com/office/powerpoint/2010/main" val="367523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Of course Progress databases store all data</a:t>
            </a:r>
            <a:r>
              <a:rPr lang="en-US" baseline="0" dirty="0" smtClean="0"/>
              <a:t> as variable length fields so this “block layout” is a bit misleading…</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56</a:t>
            </a:fld>
            <a:endParaRPr lang="en-US" dirty="0"/>
          </a:p>
        </p:txBody>
      </p:sp>
    </p:spTree>
    <p:extLst>
      <p:ext uri="{BB962C8B-B14F-4D97-AF65-F5344CB8AC3E}">
        <p14:creationId xmlns:p14="http://schemas.microsoft.com/office/powerpoint/2010/main" val="367523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Local variables &amp; temp-tables, -B,</a:t>
            </a:r>
            <a:r>
              <a:rPr lang="en-US" baseline="0" dirty="0" smtClean="0"/>
              <a:t> </a:t>
            </a:r>
            <a:r>
              <a:rPr lang="en-US" baseline="0" dirty="0" err="1" smtClean="0"/>
              <a:t>filesystem</a:t>
            </a:r>
            <a:r>
              <a:rPr lang="en-US" baseline="0" dirty="0" smtClean="0"/>
              <a:t> cache, SAN cache, controllers, disks, CPU L1 &amp; L2 caches…</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59</a:t>
            </a:fld>
            <a:endParaRPr lang="en-US" dirty="0"/>
          </a:p>
        </p:txBody>
      </p:sp>
    </p:spTree>
    <p:extLst>
      <p:ext uri="{BB962C8B-B14F-4D97-AF65-F5344CB8AC3E}">
        <p14:creationId xmlns:p14="http://schemas.microsoft.com/office/powerpoint/2010/main" val="243523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Sequential</a:t>
            </a:r>
            <a:r>
              <a:rPr lang="en-US" baseline="0" dirty="0" smtClean="0"/>
              <a:t> reads, no –B2, hit ratio 87%</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60</a:t>
            </a:fld>
            <a:endParaRPr lang="en-US" dirty="0"/>
          </a:p>
        </p:txBody>
      </p:sp>
    </p:spTree>
    <p:extLst>
      <p:ext uri="{BB962C8B-B14F-4D97-AF65-F5344CB8AC3E}">
        <p14:creationId xmlns:p14="http://schemas.microsoft.com/office/powerpoint/2010/main" val="14594531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Efficiency is obviously not an objective here…</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63</a:t>
            </a:fld>
            <a:endParaRPr lang="en-US"/>
          </a:p>
        </p:txBody>
      </p:sp>
    </p:spTree>
    <p:extLst>
      <p:ext uri="{BB962C8B-B14F-4D97-AF65-F5344CB8AC3E}">
        <p14:creationId xmlns:p14="http://schemas.microsoft.com/office/powerpoint/2010/main" val="1077558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6" name="Rectangle 2"/>
          <p:cNvSpPr>
            <a:spLocks noGrp="1" noRot="1" noChangeAspect="1" noChangeArrowheads="1" noTextEdit="1"/>
          </p:cNvSpPr>
          <p:nvPr>
            <p:ph type="sldImg"/>
          </p:nvPr>
        </p:nvSpPr>
        <p:spPr>
          <a:xfrm>
            <a:off x="1143000" y="685800"/>
            <a:ext cx="4572000" cy="3429000"/>
          </a:xfrm>
          <a:ln/>
        </p:spPr>
      </p:sp>
      <p:sp>
        <p:nvSpPr>
          <p:cNvPr id="1055747" name="Rectangle 3"/>
          <p:cNvSpPr>
            <a:spLocks noGrp="1" noChangeArrowheads="1"/>
          </p:cNvSpPr>
          <p:nvPr>
            <p:ph type="body" idx="1"/>
          </p:nvPr>
        </p:nvSpPr>
        <p:spPr/>
        <p:txBody>
          <a:bodyPr/>
          <a:lstStyle/>
          <a:p>
            <a:r>
              <a:rPr lang="en-US" dirty="0" smtClean="0"/>
              <a:t>If you have</a:t>
            </a:r>
            <a:r>
              <a:rPr lang="en-US" baseline="0" dirty="0" smtClean="0"/>
              <a:t> a workload of 100,000 logical reads/sec and a 95% HR…</a:t>
            </a:r>
          </a:p>
          <a:p>
            <a:endParaRPr lang="en-US" baseline="0" dirty="0" smtClean="0"/>
          </a:p>
          <a:p>
            <a:r>
              <a:rPr lang="en-US" baseline="0" dirty="0" smtClean="0"/>
              <a:t>You might think that is “good enough” – but there is plenty of room for improvement.</a:t>
            </a:r>
          </a:p>
          <a:p>
            <a:endParaRPr lang="en-US" baseline="0" dirty="0" smtClean="0"/>
          </a:p>
          <a:p>
            <a:r>
              <a:rPr lang="en-US" baseline="0" dirty="0" smtClean="0"/>
              <a:t>You can easily make things a lot worse by making –B even just a bit smaller.</a:t>
            </a:r>
          </a:p>
          <a:p>
            <a:endParaRPr lang="en-US" baseline="0" dirty="0" smtClean="0"/>
          </a:p>
          <a:p>
            <a:r>
              <a:rPr lang="en-US" baseline="0" dirty="0" smtClean="0"/>
              <a:t>But to make them better you have to increase –B *substantially*.</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243E658-C937-4D6A-874A-68C85CCFCFAA}" type="slidenum">
              <a:rPr lang="en-US" smtClean="0"/>
              <a:pPr/>
              <a:t>76</a:t>
            </a:fld>
            <a:endParaRPr lang="en-US" dirty="0" smtClean="0"/>
          </a:p>
        </p:txBody>
      </p:sp>
      <p:sp>
        <p:nvSpPr>
          <p:cNvPr id="24579" name="Rectangle 2"/>
          <p:cNvSpPr>
            <a:spLocks noGrp="1" noRot="1" noChangeAspect="1" noChangeArrowheads="1" noTextEdit="1"/>
          </p:cNvSpPr>
          <p:nvPr>
            <p:ph type="sldImg"/>
          </p:nvPr>
        </p:nvSpPr>
        <p:spPr>
          <a:xfrm>
            <a:off x="1143000" y="687388"/>
            <a:ext cx="4572000" cy="3429000"/>
          </a:xfrm>
          <a:ln/>
        </p:spPr>
      </p:sp>
      <p:sp>
        <p:nvSpPr>
          <p:cNvPr id="24580" name="Rectangle 3"/>
          <p:cNvSpPr>
            <a:spLocks noGrp="1" noChangeArrowheads="1"/>
          </p:cNvSpPr>
          <p:nvPr>
            <p:ph type="body" idx="1"/>
          </p:nvPr>
        </p:nvSpPr>
        <p:spPr>
          <a:noFill/>
          <a:ln>
            <a:prstDash val="solid"/>
          </a:ln>
        </p:spPr>
        <p:txBody>
          <a:bodyPr/>
          <a:lstStyle/>
          <a:p>
            <a:pPr eaLnBrk="1" hangingPunct="1">
              <a:lnSpc>
                <a:spcPct val="90000"/>
              </a:lnSpc>
            </a:pP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CAD4253-2264-4A44-8BD3-0F62EFBF3902}" type="slidenum">
              <a:rPr lang="en-US" smtClean="0"/>
              <a:pPr/>
              <a:t>94</a:t>
            </a:fld>
            <a:endParaRPr lang="en-US" smtClean="0"/>
          </a:p>
        </p:txBody>
      </p:sp>
      <p:sp>
        <p:nvSpPr>
          <p:cNvPr id="68611" name="Rectangle 2"/>
          <p:cNvSpPr>
            <a:spLocks noGrp="1" noRot="1" noChangeAspect="1" noChangeArrowheads="1" noTextEdit="1"/>
          </p:cNvSpPr>
          <p:nvPr>
            <p:ph type="sldImg"/>
          </p:nvPr>
        </p:nvSpPr>
        <p:spPr>
          <a:xfrm>
            <a:off x="1144588" y="687388"/>
            <a:ext cx="4568825" cy="3427412"/>
          </a:xfrm>
          <a:ln/>
        </p:spPr>
      </p:sp>
      <p:sp>
        <p:nvSpPr>
          <p:cNvPr id="68612" name="Rectangle 3"/>
          <p:cNvSpPr>
            <a:spLocks noGrp="1" noChangeArrowheads="1"/>
          </p:cNvSpPr>
          <p:nvPr>
            <p:ph type="body" idx="1"/>
          </p:nvPr>
        </p:nvSpPr>
        <p:spPr>
          <a:noFill/>
          <a:ln>
            <a:prstDash val="solid"/>
          </a:ln>
        </p:spPr>
        <p:txBody>
          <a:bodyPr/>
          <a:lstStyle/>
          <a:p>
            <a:pPr eaLnBrk="1" hangingPunct="1">
              <a:lnSpc>
                <a:spcPct val="90000"/>
              </a:lnSpc>
            </a:pPr>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BC5547F-5E0D-4512-A3D7-1496B19DEFE5}" type="slidenum">
              <a:rPr lang="en-US" smtClean="0"/>
              <a:pPr/>
              <a:t>107</a:t>
            </a:fld>
            <a:endParaRPr lang="en-US" smtClean="0"/>
          </a:p>
        </p:txBody>
      </p:sp>
      <p:sp>
        <p:nvSpPr>
          <p:cNvPr id="87043" name="Rectangle 2"/>
          <p:cNvSpPr>
            <a:spLocks noGrp="1" noRot="1" noChangeAspect="1" noChangeArrowheads="1" noTextEdit="1"/>
          </p:cNvSpPr>
          <p:nvPr>
            <p:ph type="sldImg"/>
          </p:nvPr>
        </p:nvSpPr>
        <p:spPr>
          <a:xfrm>
            <a:off x="771525" y="379413"/>
            <a:ext cx="4171950" cy="3128962"/>
          </a:xfrm>
          <a:ln/>
        </p:spPr>
      </p:sp>
      <p:sp>
        <p:nvSpPr>
          <p:cNvPr id="87044" name="Rectangle 3"/>
          <p:cNvSpPr>
            <a:spLocks noGrp="1" noChangeArrowheads="1"/>
          </p:cNvSpPr>
          <p:nvPr>
            <p:ph type="body" idx="1"/>
          </p:nvPr>
        </p:nvSpPr>
        <p:spPr>
          <a:xfrm>
            <a:off x="762000" y="3792025"/>
            <a:ext cx="5562600" cy="4632960"/>
          </a:xfrm>
          <a:noFill/>
          <a:ln>
            <a:prstDash val="solid"/>
          </a:ln>
        </p:spPr>
        <p:txBody>
          <a:bodyPr lIns="91203" tIns="45601" rIns="91203" bIns="45601"/>
          <a:lstStyle/>
          <a:p>
            <a:pPr defTabSz="935736"/>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4126352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56413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89562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B4D27A-A12E-4FB8-AEA3-062C3DEC18E7}" type="datetimeFigureOut">
              <a:rPr lang="en-US" smtClean="0"/>
              <a:t>6/4/11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040842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B4D27A-A12E-4FB8-AEA3-062C3DEC18E7}" type="datetimeFigureOut">
              <a:rPr lang="en-US" smtClean="0"/>
              <a:t>6/4/11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295885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B4D27A-A12E-4FB8-AEA3-062C3DEC18E7}" type="datetimeFigureOut">
              <a:rPr lang="en-US" smtClean="0"/>
              <a:t>6/4/11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651981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B4D27A-A12E-4FB8-AEA3-062C3DEC18E7}" type="datetimeFigureOut">
              <a:rPr lang="en-US" smtClean="0"/>
              <a:t>6/4/11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95369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4D27A-A12E-4FB8-AEA3-062C3DEC18E7}" type="datetimeFigureOut">
              <a:rPr lang="en-US" smtClean="0"/>
              <a:t>6/4/11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48245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4D27A-A12E-4FB8-AEA3-062C3DEC18E7}" type="datetimeFigureOut">
              <a:rPr lang="en-US" smtClean="0"/>
              <a:t>6/4/11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792964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431195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534315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4126352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564135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89562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B4D27A-A12E-4FB8-AEA3-062C3DEC18E7}" type="datetimeFigureOut">
              <a:rPr lang="en-US" smtClean="0"/>
              <a:t>6/4/11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040842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B4D27A-A12E-4FB8-AEA3-062C3DEC18E7}" type="datetimeFigureOut">
              <a:rPr lang="en-US" smtClean="0"/>
              <a:t>6/4/11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295885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B4D27A-A12E-4FB8-AEA3-062C3DEC18E7}" type="datetimeFigureOut">
              <a:rPr lang="en-US" smtClean="0"/>
              <a:t>6/4/11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651981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B4D27A-A12E-4FB8-AEA3-062C3DEC18E7}" type="datetimeFigureOut">
              <a:rPr lang="en-US" smtClean="0"/>
              <a:t>6/4/11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95369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4D27A-A12E-4FB8-AEA3-062C3DEC18E7}" type="datetimeFigureOut">
              <a:rPr lang="en-US" smtClean="0"/>
              <a:t>6/4/11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482455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B4D27A-A12E-4FB8-AEA3-062C3DEC18E7}" type="datetimeFigureOut">
              <a:rPr lang="en-US" smtClean="0"/>
              <a:t>6/4/11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2792964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431195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B4D27A-A12E-4FB8-AEA3-062C3DEC18E7}" type="datetimeFigureOut">
              <a:rPr lang="en-US" smtClean="0"/>
              <a:t>6/4/11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7DA2C-B3A1-4607-91B9-6EF153F6207A}" type="slidenum">
              <a:rPr lang="en-US" smtClean="0"/>
              <a:t>‹#›</a:t>
            </a:fld>
            <a:endParaRPr lang="en-US"/>
          </a:p>
        </p:txBody>
      </p:sp>
    </p:spTree>
    <p:extLst>
      <p:ext uri="{BB962C8B-B14F-4D97-AF65-F5344CB8AC3E}">
        <p14:creationId xmlns:p14="http://schemas.microsoft.com/office/powerpoint/2010/main" val="35343153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4D27A-A12E-4FB8-AEA3-062C3DEC18E7}" type="datetimeFigureOut">
              <a:rPr lang="en-US" smtClean="0"/>
              <a:t>6/4/11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B7DA2C-B3A1-4607-91B9-6EF153F6207A}" type="slidenum">
              <a:rPr lang="en-US" smtClean="0"/>
              <a:t>‹#›</a:t>
            </a:fld>
            <a:endParaRPr lang="en-US"/>
          </a:p>
        </p:txBody>
      </p:sp>
      <p:pic>
        <p:nvPicPr>
          <p:cNvPr id="7" name="Picture 3" descr="Z:\PUG\PCA2011\images\PCA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24800" y="5638800"/>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6228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4D27A-A12E-4FB8-AEA3-062C3DEC18E7}" type="datetimeFigureOut">
              <a:rPr lang="en-US" smtClean="0"/>
              <a:t>6/4/11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B7DA2C-B3A1-4607-91B9-6EF153F6207A}" type="slidenum">
              <a:rPr lang="en-US" smtClean="0"/>
              <a:t>‹#›</a:t>
            </a:fld>
            <a:endParaRPr lang="en-US"/>
          </a:p>
        </p:txBody>
      </p:sp>
      <p:pic>
        <p:nvPicPr>
          <p:cNvPr id="7" name="Picture 3" descr="Z:\PUG\PCA2011\images\PCA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24800" y="5638800"/>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6228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chart" Target="../charts/chart1.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2.bin"/><Relationship Id="rId5" Type="http://schemas.openxmlformats.org/officeDocument/2006/relationships/image" Target="../media/image10.png"/><Relationship Id="rId1" Type="http://schemas.openxmlformats.org/officeDocument/2006/relationships/vmlDrawing" Target="../drawings/vmlDrawing2.vml"/><Relationship Id="rId2"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jpeg"/><Relationship Id="rId3" Type="http://schemas.openxmlformats.org/officeDocument/2006/relationships/image" Target="../media/image13.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chart" Target="../charts/char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17.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8.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1470025"/>
          </a:xfrm>
        </p:spPr>
        <p:txBody>
          <a:bodyPr/>
          <a:lstStyle/>
          <a:p>
            <a:r>
              <a:rPr lang="en-US" b="1" cap="small" dirty="0" smtClean="0">
                <a:solidFill>
                  <a:schemeClr val="tx2"/>
                </a:solidFill>
                <a:latin typeface="Tahoma" pitchFamily="34" charset="0"/>
                <a:ea typeface="Tahoma" pitchFamily="34" charset="0"/>
                <a:cs typeface="Tahoma" pitchFamily="34" charset="0"/>
              </a:rPr>
              <a:t>Performance Tuning Workshop - Architecture</a:t>
            </a:r>
            <a:endParaRPr lang="en-US" b="1" cap="small" dirty="0">
              <a:solidFill>
                <a:schemeClr val="tx2"/>
              </a:solidFill>
              <a:latin typeface="Tahoma" pitchFamily="34" charset="0"/>
              <a:ea typeface="Tahoma" pitchFamily="34" charset="0"/>
              <a:cs typeface="Tahoma" pitchFamily="34" charset="0"/>
            </a:endParaRPr>
          </a:p>
        </p:txBody>
      </p:sp>
      <p:sp>
        <p:nvSpPr>
          <p:cNvPr id="3" name="Subtitle 2"/>
          <p:cNvSpPr>
            <a:spLocks noGrp="1"/>
          </p:cNvSpPr>
          <p:nvPr>
            <p:ph type="subTitle" idx="1"/>
          </p:nvPr>
        </p:nvSpPr>
        <p:spPr>
          <a:xfrm>
            <a:off x="1066800" y="2743200"/>
            <a:ext cx="7086600" cy="1752600"/>
          </a:xfrm>
        </p:spPr>
        <p:txBody>
          <a:bodyPr>
            <a:normAutofit/>
          </a:bodyPr>
          <a:lstStyle/>
          <a:p>
            <a:r>
              <a:rPr lang="en-US" dirty="0" smtClean="0">
                <a:solidFill>
                  <a:schemeClr val="tx2"/>
                </a:solidFill>
              </a:rPr>
              <a:t>Adam Backman</a:t>
            </a:r>
          </a:p>
          <a:p>
            <a:r>
              <a:rPr lang="en-US" dirty="0" smtClean="0">
                <a:solidFill>
                  <a:schemeClr val="tx2"/>
                </a:solidFill>
              </a:rPr>
              <a:t>President and Pretty </a:t>
            </a:r>
            <a:r>
              <a:rPr lang="en-US" dirty="0">
                <a:solidFill>
                  <a:schemeClr val="tx2"/>
                </a:solidFill>
              </a:rPr>
              <a:t>N</a:t>
            </a:r>
            <a:r>
              <a:rPr lang="en-US" dirty="0" smtClean="0">
                <a:solidFill>
                  <a:schemeClr val="tx2"/>
                </a:solidFill>
              </a:rPr>
              <a:t>ice Guy</a:t>
            </a:r>
          </a:p>
          <a:p>
            <a:r>
              <a:rPr lang="en-US" dirty="0" smtClean="0">
                <a:solidFill>
                  <a:schemeClr val="tx2"/>
                </a:solidFill>
              </a:rPr>
              <a:t>White Star Software, LLC</a:t>
            </a:r>
            <a:endParaRPr lang="en-US" dirty="0">
              <a:solidFill>
                <a:schemeClr val="tx2"/>
              </a:solidFill>
            </a:endParaRPr>
          </a:p>
        </p:txBody>
      </p:sp>
      <p:pic>
        <p:nvPicPr>
          <p:cNvPr id="1027" name="Picture 3" descr="Z:\PUG\PCA2011\images\PC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5638800"/>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04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rPr>
              <a:t>Overview</a:t>
            </a:r>
            <a:endParaRPr lang="en-US" dirty="0">
              <a:solidFill>
                <a:schemeClr val="tx2"/>
              </a:solidFill>
            </a:endParaRPr>
          </a:p>
        </p:txBody>
      </p:sp>
      <p:sp>
        <p:nvSpPr>
          <p:cNvPr id="3" name="Content Placeholder 2"/>
          <p:cNvSpPr>
            <a:spLocks noGrp="1"/>
          </p:cNvSpPr>
          <p:nvPr>
            <p:ph idx="1"/>
          </p:nvPr>
        </p:nvSpPr>
        <p:spPr/>
        <p:txBody>
          <a:bodyPr>
            <a:normAutofit lnSpcReduction="10000"/>
          </a:bodyPr>
          <a:lstStyle/>
          <a:p>
            <a:r>
              <a:rPr lang="en-US" dirty="0"/>
              <a:t>OpenEdge Architecture </a:t>
            </a:r>
            <a:endParaRPr lang="en-US" dirty="0" smtClean="0"/>
          </a:p>
          <a:p>
            <a:pPr lvl="1"/>
            <a:r>
              <a:rPr lang="en-US" dirty="0" smtClean="0"/>
              <a:t>Shared memory</a:t>
            </a:r>
          </a:p>
          <a:p>
            <a:pPr lvl="1"/>
            <a:r>
              <a:rPr lang="en-US" dirty="0" smtClean="0"/>
              <a:t>Server-less</a:t>
            </a:r>
          </a:p>
          <a:p>
            <a:pPr lvl="1"/>
            <a:r>
              <a:rPr lang="en-US" dirty="0"/>
              <a:t>M</a:t>
            </a:r>
            <a:r>
              <a:rPr lang="en-US" dirty="0" smtClean="0"/>
              <a:t>ulti-server</a:t>
            </a:r>
            <a:endParaRPr lang="en-US" dirty="0"/>
          </a:p>
          <a:p>
            <a:r>
              <a:rPr lang="en-US" dirty="0" smtClean="0"/>
              <a:t>Networking</a:t>
            </a:r>
          </a:p>
          <a:p>
            <a:pPr lvl="1"/>
            <a:r>
              <a:rPr lang="en-US" dirty="0" smtClean="0"/>
              <a:t>Primary broker</a:t>
            </a:r>
          </a:p>
          <a:p>
            <a:pPr lvl="2"/>
            <a:r>
              <a:rPr lang="en-US" dirty="0"/>
              <a:t>Splitting clients across </a:t>
            </a:r>
            <a:r>
              <a:rPr lang="en-US" dirty="0" smtClean="0"/>
              <a:t>servers</a:t>
            </a:r>
            <a:endParaRPr lang="en-US" dirty="0"/>
          </a:p>
          <a:p>
            <a:pPr lvl="1"/>
            <a:r>
              <a:rPr lang="en-US" dirty="0" smtClean="0"/>
              <a:t>Secondary broker</a:t>
            </a:r>
          </a:p>
          <a:p>
            <a:pPr lvl="2"/>
            <a:r>
              <a:rPr lang="en-US" dirty="0" smtClean="0"/>
              <a:t>Splitting clients across brokers</a:t>
            </a:r>
          </a:p>
        </p:txBody>
      </p:sp>
    </p:spTree>
    <p:extLst>
      <p:ext uri="{BB962C8B-B14F-4D97-AF65-F5344CB8AC3E}">
        <p14:creationId xmlns:p14="http://schemas.microsoft.com/office/powerpoint/2010/main" val="3049489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chemeClr val="tx2"/>
                </a:solidFill>
              </a:rPr>
              <a:t>Overview</a:t>
            </a:r>
            <a:endParaRPr lang="en-US" dirty="0"/>
          </a:p>
        </p:txBody>
      </p:sp>
      <p:sp>
        <p:nvSpPr>
          <p:cNvPr id="3" name="Content Placeholder 2"/>
          <p:cNvSpPr>
            <a:spLocks noGrp="1"/>
          </p:cNvSpPr>
          <p:nvPr>
            <p:ph idx="1"/>
          </p:nvPr>
        </p:nvSpPr>
        <p:spPr/>
        <p:txBody>
          <a:bodyPr>
            <a:normAutofit/>
          </a:bodyPr>
          <a:lstStyle/>
          <a:p>
            <a:r>
              <a:rPr lang="en-US" dirty="0" smtClean="0"/>
              <a:t>Database block size</a:t>
            </a:r>
          </a:p>
          <a:p>
            <a:r>
              <a:rPr lang="en-US" dirty="0" smtClean="0"/>
              <a:t>Setting records per block</a:t>
            </a:r>
          </a:p>
          <a:p>
            <a:r>
              <a:rPr lang="en-US" dirty="0" smtClean="0"/>
              <a:t>Using OE Type </a:t>
            </a:r>
            <a:r>
              <a:rPr lang="en-US" dirty="0"/>
              <a:t>II Storage areas </a:t>
            </a:r>
          </a:p>
          <a:p>
            <a:endParaRPr lang="en-US" dirty="0"/>
          </a:p>
          <a:p>
            <a:endParaRPr lang="en-US" dirty="0"/>
          </a:p>
        </p:txBody>
      </p:sp>
    </p:spTree>
    <p:extLst>
      <p:ext uri="{BB962C8B-B14F-4D97-AF65-F5344CB8AC3E}">
        <p14:creationId xmlns:p14="http://schemas.microsoft.com/office/powerpoint/2010/main" val="2359416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chemeClr val="tx2"/>
                </a:solidFill>
              </a:rPr>
              <a:t>Overview</a:t>
            </a:r>
            <a:endParaRPr lang="en-US" dirty="0"/>
          </a:p>
        </p:txBody>
      </p:sp>
      <p:sp>
        <p:nvSpPr>
          <p:cNvPr id="3" name="Content Placeholder 2"/>
          <p:cNvSpPr>
            <a:spLocks noGrp="1"/>
          </p:cNvSpPr>
          <p:nvPr>
            <p:ph idx="1"/>
          </p:nvPr>
        </p:nvSpPr>
        <p:spPr/>
        <p:txBody>
          <a:bodyPr/>
          <a:lstStyle/>
          <a:p>
            <a:r>
              <a:rPr lang="en-US" dirty="0"/>
              <a:t> Disk Stuff</a:t>
            </a:r>
          </a:p>
          <a:p>
            <a:r>
              <a:rPr lang="en-US" dirty="0"/>
              <a:t> Use RAID 10</a:t>
            </a:r>
          </a:p>
          <a:p>
            <a:r>
              <a:rPr lang="en-US" dirty="0"/>
              <a:t> Use large stipe </a:t>
            </a:r>
            <a:r>
              <a:rPr lang="en-US" dirty="0" smtClean="0"/>
              <a:t>widths</a:t>
            </a:r>
            <a:endParaRPr lang="en-US" dirty="0"/>
          </a:p>
          <a:p>
            <a:r>
              <a:rPr lang="en-US" dirty="0"/>
              <a:t> M</a:t>
            </a:r>
            <a:r>
              <a:rPr lang="en-US" dirty="0" smtClean="0"/>
              <a:t>atch </a:t>
            </a:r>
            <a:r>
              <a:rPr lang="en-US" dirty="0"/>
              <a:t>OpenEdge </a:t>
            </a:r>
            <a:r>
              <a:rPr lang="en-US" dirty="0" smtClean="0"/>
              <a:t>and OS </a:t>
            </a:r>
            <a:r>
              <a:rPr lang="en-US" dirty="0"/>
              <a:t>block size</a:t>
            </a:r>
          </a:p>
          <a:p>
            <a:pPr marL="0" indent="0">
              <a:buNone/>
            </a:pPr>
            <a:endParaRPr lang="en-US" dirty="0"/>
          </a:p>
        </p:txBody>
      </p:sp>
    </p:spTree>
    <p:extLst>
      <p:ext uri="{BB962C8B-B14F-4D97-AF65-F5344CB8AC3E}">
        <p14:creationId xmlns:p14="http://schemas.microsoft.com/office/powerpoint/2010/main" val="189921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rPr>
              <a:t>Architecture</a:t>
            </a:r>
            <a:endParaRPr lang="en-US" dirty="0">
              <a:solidFill>
                <a:schemeClr val="tx2"/>
              </a:solidFill>
            </a:endParaRPr>
          </a:p>
        </p:txBody>
      </p:sp>
      <p:sp>
        <p:nvSpPr>
          <p:cNvPr id="4" name="TextBox 3"/>
          <p:cNvSpPr txBox="1"/>
          <p:nvPr/>
        </p:nvSpPr>
        <p:spPr>
          <a:xfrm>
            <a:off x="609600" y="1524001"/>
            <a:ext cx="7543800" cy="1384995"/>
          </a:xfrm>
          <a:prstGeom prst="rect">
            <a:avLst/>
          </a:prstGeom>
          <a:noFill/>
        </p:spPr>
        <p:txBody>
          <a:bodyPr wrap="square" rtlCol="0">
            <a:spAutoFit/>
          </a:bodyPr>
          <a:lstStyle/>
          <a:p>
            <a:r>
              <a:rPr lang="en-US" sz="2800" dirty="0" smtClean="0"/>
              <a:t>I think Ms. Monroe’s architecture is extremely good architecture</a:t>
            </a:r>
          </a:p>
          <a:p>
            <a:r>
              <a:rPr lang="en-US" sz="2800" dirty="0" smtClean="0"/>
              <a:t>		-Frank Lloyd Wright</a:t>
            </a:r>
          </a:p>
        </p:txBody>
      </p:sp>
    </p:spTree>
    <p:extLst>
      <p:ext uri="{BB962C8B-B14F-4D97-AF65-F5344CB8AC3E}">
        <p14:creationId xmlns:p14="http://schemas.microsoft.com/office/powerpoint/2010/main" val="3930477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rPr>
              <a:t>OpenEdge Memory Architecture</a:t>
            </a:r>
            <a:endParaRPr lang="en-US" dirty="0">
              <a:solidFill>
                <a:schemeClr val="tx2"/>
              </a:solidFill>
            </a:endParaRPr>
          </a:p>
        </p:txBody>
      </p:sp>
      <p:sp>
        <p:nvSpPr>
          <p:cNvPr id="4" name="TextBox 3"/>
          <p:cNvSpPr txBox="1"/>
          <p:nvPr/>
        </p:nvSpPr>
        <p:spPr>
          <a:xfrm>
            <a:off x="609600" y="1524001"/>
            <a:ext cx="7543800" cy="2554545"/>
          </a:xfrm>
          <a:prstGeom prst="rect">
            <a:avLst/>
          </a:prstGeom>
          <a:noFill/>
        </p:spPr>
        <p:txBody>
          <a:bodyPr wrap="square" rtlCol="0">
            <a:spAutoFit/>
          </a:bodyPr>
          <a:lstStyle/>
          <a:p>
            <a:pPr marL="457200" indent="-457200">
              <a:buFont typeface="Arial"/>
              <a:buChar char="•"/>
            </a:pPr>
            <a:r>
              <a:rPr lang="en-US" sz="3200" dirty="0" smtClean="0"/>
              <a:t>Shared memory</a:t>
            </a:r>
          </a:p>
          <a:p>
            <a:pPr marL="457200" indent="-457200">
              <a:buFont typeface="Arial"/>
              <a:buChar char="•"/>
            </a:pPr>
            <a:r>
              <a:rPr lang="en-US" sz="3200" dirty="0" smtClean="0"/>
              <a:t>Server</a:t>
            </a:r>
            <a:r>
              <a:rPr lang="en-US" sz="3200" dirty="0"/>
              <a:t>-</a:t>
            </a:r>
            <a:r>
              <a:rPr lang="en-US" sz="3200" dirty="0" smtClean="0"/>
              <a:t>less</a:t>
            </a:r>
          </a:p>
          <a:p>
            <a:pPr marL="457200" indent="-457200">
              <a:buFont typeface="Arial"/>
              <a:buChar char="•"/>
            </a:pPr>
            <a:r>
              <a:rPr lang="en-US" sz="3200" dirty="0" smtClean="0"/>
              <a:t>Multi</a:t>
            </a:r>
            <a:r>
              <a:rPr lang="en-US" sz="3200" dirty="0"/>
              <a:t>-</a:t>
            </a:r>
            <a:r>
              <a:rPr lang="en-US" sz="3200" dirty="0" smtClean="0"/>
              <a:t>server</a:t>
            </a:r>
          </a:p>
          <a:p>
            <a:pPr marL="457200" indent="-457200">
              <a:buFont typeface="Arial"/>
              <a:buChar char="•"/>
            </a:pPr>
            <a:r>
              <a:rPr lang="en-US" sz="3200" dirty="0" smtClean="0"/>
              <a:t>Multi-broker</a:t>
            </a:r>
            <a:endParaRPr lang="en-US" sz="3200" dirty="0"/>
          </a:p>
          <a:p>
            <a:pPr marL="457200" indent="-457200">
              <a:buFont typeface="Arial"/>
              <a:buChar char="•"/>
            </a:pPr>
            <a:endParaRPr lang="en-US" sz="3200" dirty="0" smtClean="0"/>
          </a:p>
        </p:txBody>
      </p:sp>
    </p:spTree>
    <p:extLst>
      <p:ext uri="{BB962C8B-B14F-4D97-AF65-F5344CB8AC3E}">
        <p14:creationId xmlns:p14="http://schemas.microsoft.com/office/powerpoint/2010/main" val="147687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1"/>
          <p:cNvSpPr txBox="1">
            <a:spLocks noChangeArrowheads="1"/>
          </p:cNvSpPr>
          <p:nvPr/>
        </p:nvSpPr>
        <p:spPr bwMode="auto">
          <a:xfrm>
            <a:off x="4441826" y="6508750"/>
            <a:ext cx="249239"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Palatino" charset="0"/>
                <a:ea typeface="ＭＳ Ｐゴシック" charset="0"/>
              </a:defRPr>
            </a:lvl1pPr>
            <a:lvl2pPr algn="l">
              <a:defRPr sz="1200">
                <a:solidFill>
                  <a:schemeClr val="tx1"/>
                </a:solidFill>
                <a:latin typeface="Palatino" charset="0"/>
                <a:ea typeface="ＭＳ Ｐゴシック" charset="0"/>
              </a:defRPr>
            </a:lvl2pPr>
            <a:lvl3pPr algn="l">
              <a:defRPr sz="1200">
                <a:solidFill>
                  <a:schemeClr val="tx1"/>
                </a:solidFill>
                <a:latin typeface="Palatino" charset="0"/>
                <a:ea typeface="ＭＳ Ｐゴシック" charset="0"/>
              </a:defRPr>
            </a:lvl3pPr>
            <a:lvl4pPr algn="l">
              <a:defRPr sz="1200">
                <a:solidFill>
                  <a:schemeClr val="tx1"/>
                </a:solidFill>
                <a:latin typeface="Palatino" charset="0"/>
                <a:ea typeface="ＭＳ Ｐゴシック" charset="0"/>
              </a:defRPr>
            </a:lvl4pPr>
            <a:lvl5pPr algn="l">
              <a:defRPr sz="1200">
                <a:solidFill>
                  <a:schemeClr val="tx1"/>
                </a:solidFill>
                <a:latin typeface="Palatino" charset="0"/>
                <a:ea typeface="ＭＳ Ｐゴシック" charset="0"/>
              </a:defRPr>
            </a:lvl5pPr>
            <a:lvl6pPr fontAlgn="base">
              <a:spcBef>
                <a:spcPct val="0"/>
              </a:spcBef>
              <a:spcAft>
                <a:spcPct val="0"/>
              </a:spcAft>
              <a:defRPr sz="1200">
                <a:solidFill>
                  <a:schemeClr val="tx1"/>
                </a:solidFill>
                <a:latin typeface="Palatino" charset="0"/>
                <a:ea typeface="ＭＳ Ｐゴシック" charset="0"/>
              </a:defRPr>
            </a:lvl6pPr>
            <a:lvl7pPr fontAlgn="base">
              <a:spcBef>
                <a:spcPct val="0"/>
              </a:spcBef>
              <a:spcAft>
                <a:spcPct val="0"/>
              </a:spcAft>
              <a:defRPr sz="1200">
                <a:solidFill>
                  <a:schemeClr val="tx1"/>
                </a:solidFill>
                <a:latin typeface="Palatino" charset="0"/>
                <a:ea typeface="ＭＳ Ｐゴシック" charset="0"/>
              </a:defRPr>
            </a:lvl7pPr>
            <a:lvl8pPr fontAlgn="base">
              <a:spcBef>
                <a:spcPct val="0"/>
              </a:spcBef>
              <a:spcAft>
                <a:spcPct val="0"/>
              </a:spcAft>
              <a:defRPr sz="1200">
                <a:solidFill>
                  <a:schemeClr val="tx1"/>
                </a:solidFill>
                <a:latin typeface="Palatino" charset="0"/>
                <a:ea typeface="ＭＳ Ｐゴシック" charset="0"/>
              </a:defRPr>
            </a:lvl8pPr>
            <a:lvl9pPr fontAlgn="base">
              <a:spcBef>
                <a:spcPct val="0"/>
              </a:spcBef>
              <a:spcAft>
                <a:spcPct val="0"/>
              </a:spcAft>
              <a:defRPr sz="1200">
                <a:solidFill>
                  <a:schemeClr val="tx1"/>
                </a:solidFill>
                <a:latin typeface="Palatino" charset="0"/>
                <a:ea typeface="ＭＳ Ｐゴシック" charset="0"/>
              </a:defRPr>
            </a:lvl9pPr>
          </a:lstStyle>
          <a:p>
            <a:pPr algn="ctr"/>
            <a:fld id="{8FDFA8DA-1FCF-BF40-A819-6AF3F1BA0C52}" type="slidenum">
              <a:rPr lang="en-US" sz="1000" b="1">
                <a:solidFill>
                  <a:srgbClr val="7F7F7F"/>
                </a:solidFill>
                <a:cs typeface="Palatino" charset="0"/>
              </a:rPr>
              <a:pPr algn="ctr"/>
              <a:t>7</a:t>
            </a:fld>
            <a:endParaRPr lang="en-US" sz="1000" b="1">
              <a:solidFill>
                <a:srgbClr val="7F7F7F"/>
              </a:solidFill>
              <a:cs typeface="Palatino" charset="0"/>
            </a:endParaRPr>
          </a:p>
        </p:txBody>
      </p:sp>
      <p:sp>
        <p:nvSpPr>
          <p:cNvPr id="71682" name="Rectangle 2"/>
          <p:cNvSpPr>
            <a:spLocks/>
          </p:cNvSpPr>
          <p:nvPr/>
        </p:nvSpPr>
        <p:spPr bwMode="auto">
          <a:xfrm>
            <a:off x="609600" y="304801"/>
            <a:ext cx="7391400"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spcBef>
                <a:spcPts val="2550"/>
              </a:spcBef>
            </a:pPr>
            <a:r>
              <a:rPr lang="en-US" sz="4400" dirty="0">
                <a:solidFill>
                  <a:schemeClr val="tx2"/>
                </a:solidFill>
              </a:rPr>
              <a:t>OpenEdge Memory Architecture</a:t>
            </a:r>
            <a:endParaRPr lang="en-US" sz="4400" b="1" dirty="0">
              <a:solidFill>
                <a:srgbClr val="808080"/>
              </a:solidFill>
              <a:ea typeface="ＭＳ Ｐゴシック" charset="0"/>
              <a:cs typeface="Palatino" charset="0"/>
            </a:endParaRPr>
          </a:p>
        </p:txBody>
      </p:sp>
      <p:pic>
        <p:nvPicPr>
          <p:cNvPr id="716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700" y="2133601"/>
            <a:ext cx="65786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3695101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rPr>
              <a:t>OpenEdge Network Architecture</a:t>
            </a:r>
            <a:endParaRPr lang="en-US" dirty="0">
              <a:solidFill>
                <a:schemeClr val="tx2"/>
              </a:solidFill>
            </a:endParaRPr>
          </a:p>
        </p:txBody>
      </p:sp>
      <p:sp>
        <p:nvSpPr>
          <p:cNvPr id="4" name="TextBox 3"/>
          <p:cNvSpPr txBox="1"/>
          <p:nvPr/>
        </p:nvSpPr>
        <p:spPr>
          <a:xfrm>
            <a:off x="609600" y="1524001"/>
            <a:ext cx="7543800" cy="2654573"/>
          </a:xfrm>
          <a:prstGeom prst="rect">
            <a:avLst/>
          </a:prstGeom>
          <a:noFill/>
        </p:spPr>
        <p:txBody>
          <a:bodyPr wrap="square" rtlCol="0">
            <a:spAutoFit/>
          </a:bodyPr>
          <a:lstStyle/>
          <a:p>
            <a:pPr marL="457200" indent="-457200">
              <a:buFont typeface="Arial"/>
              <a:buChar char="•"/>
            </a:pPr>
            <a:r>
              <a:rPr lang="en-US" sz="3200" dirty="0" smtClean="0"/>
              <a:t>Primary broker</a:t>
            </a:r>
          </a:p>
          <a:p>
            <a:pPr marL="914400" lvl="1" indent="-457200">
              <a:buFont typeface="Arial"/>
              <a:buChar char="•"/>
            </a:pPr>
            <a:r>
              <a:rPr lang="en-US" sz="3200" dirty="0" smtClean="0"/>
              <a:t>Splitting clients across servers</a:t>
            </a:r>
          </a:p>
          <a:p>
            <a:pPr marL="457200" indent="-457200">
              <a:buFont typeface="Arial"/>
              <a:buChar char="•"/>
            </a:pPr>
            <a:r>
              <a:rPr lang="en-US" sz="3200" dirty="0" smtClean="0"/>
              <a:t>Secondary broker</a:t>
            </a:r>
          </a:p>
          <a:p>
            <a:pPr marL="914400" lvl="1" indent="-457200">
              <a:buFont typeface="Arial"/>
              <a:buChar char="•"/>
            </a:pPr>
            <a:r>
              <a:rPr lang="en-US" sz="3200" dirty="0" smtClean="0"/>
              <a:t>Splitting clients across brokers</a:t>
            </a:r>
            <a:endParaRPr lang="en-US" sz="3200" dirty="0"/>
          </a:p>
          <a:p>
            <a:pPr marL="457200" indent="-457200">
              <a:buFont typeface="Arial"/>
              <a:buChar char="•"/>
            </a:pPr>
            <a:endParaRPr lang="en-US" sz="3200" dirty="0" smtClean="0"/>
          </a:p>
        </p:txBody>
      </p:sp>
    </p:spTree>
    <p:extLst>
      <p:ext uri="{BB962C8B-B14F-4D97-AF65-F5344CB8AC3E}">
        <p14:creationId xmlns:p14="http://schemas.microsoft.com/office/powerpoint/2010/main" val="3993033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 Box 1"/>
          <p:cNvSpPr txBox="1">
            <a:spLocks noChangeArrowheads="1"/>
          </p:cNvSpPr>
          <p:nvPr/>
        </p:nvSpPr>
        <p:spPr bwMode="auto">
          <a:xfrm>
            <a:off x="4441826" y="6508750"/>
            <a:ext cx="249239"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Palatino" charset="0"/>
                <a:ea typeface="ＭＳ Ｐゴシック" charset="0"/>
              </a:defRPr>
            </a:lvl1pPr>
            <a:lvl2pPr algn="l">
              <a:defRPr sz="1200">
                <a:solidFill>
                  <a:schemeClr val="tx1"/>
                </a:solidFill>
                <a:latin typeface="Palatino" charset="0"/>
                <a:ea typeface="ＭＳ Ｐゴシック" charset="0"/>
              </a:defRPr>
            </a:lvl2pPr>
            <a:lvl3pPr algn="l">
              <a:defRPr sz="1200">
                <a:solidFill>
                  <a:schemeClr val="tx1"/>
                </a:solidFill>
                <a:latin typeface="Palatino" charset="0"/>
                <a:ea typeface="ＭＳ Ｐゴシック" charset="0"/>
              </a:defRPr>
            </a:lvl3pPr>
            <a:lvl4pPr algn="l">
              <a:defRPr sz="1200">
                <a:solidFill>
                  <a:schemeClr val="tx1"/>
                </a:solidFill>
                <a:latin typeface="Palatino" charset="0"/>
                <a:ea typeface="ＭＳ Ｐゴシック" charset="0"/>
              </a:defRPr>
            </a:lvl4pPr>
            <a:lvl5pPr algn="l">
              <a:defRPr sz="1200">
                <a:solidFill>
                  <a:schemeClr val="tx1"/>
                </a:solidFill>
                <a:latin typeface="Palatino" charset="0"/>
                <a:ea typeface="ＭＳ Ｐゴシック" charset="0"/>
              </a:defRPr>
            </a:lvl5pPr>
            <a:lvl6pPr fontAlgn="base">
              <a:spcBef>
                <a:spcPct val="0"/>
              </a:spcBef>
              <a:spcAft>
                <a:spcPct val="0"/>
              </a:spcAft>
              <a:defRPr sz="1200">
                <a:solidFill>
                  <a:schemeClr val="tx1"/>
                </a:solidFill>
                <a:latin typeface="Palatino" charset="0"/>
                <a:ea typeface="ＭＳ Ｐゴシック" charset="0"/>
              </a:defRPr>
            </a:lvl6pPr>
            <a:lvl7pPr fontAlgn="base">
              <a:spcBef>
                <a:spcPct val="0"/>
              </a:spcBef>
              <a:spcAft>
                <a:spcPct val="0"/>
              </a:spcAft>
              <a:defRPr sz="1200">
                <a:solidFill>
                  <a:schemeClr val="tx1"/>
                </a:solidFill>
                <a:latin typeface="Palatino" charset="0"/>
                <a:ea typeface="ＭＳ Ｐゴシック" charset="0"/>
              </a:defRPr>
            </a:lvl7pPr>
            <a:lvl8pPr fontAlgn="base">
              <a:spcBef>
                <a:spcPct val="0"/>
              </a:spcBef>
              <a:spcAft>
                <a:spcPct val="0"/>
              </a:spcAft>
              <a:defRPr sz="1200">
                <a:solidFill>
                  <a:schemeClr val="tx1"/>
                </a:solidFill>
                <a:latin typeface="Palatino" charset="0"/>
                <a:ea typeface="ＭＳ Ｐゴシック" charset="0"/>
              </a:defRPr>
            </a:lvl8pPr>
            <a:lvl9pPr fontAlgn="base">
              <a:spcBef>
                <a:spcPct val="0"/>
              </a:spcBef>
              <a:spcAft>
                <a:spcPct val="0"/>
              </a:spcAft>
              <a:defRPr sz="1200">
                <a:solidFill>
                  <a:schemeClr val="tx1"/>
                </a:solidFill>
                <a:latin typeface="Palatino" charset="0"/>
                <a:ea typeface="ＭＳ Ｐゴシック" charset="0"/>
              </a:defRPr>
            </a:lvl9pPr>
          </a:lstStyle>
          <a:p>
            <a:pPr algn="ctr"/>
            <a:fld id="{5C4AD4EA-CAC7-5544-BEE8-565B16561710}" type="slidenum">
              <a:rPr lang="en-US" sz="1000" b="1">
                <a:solidFill>
                  <a:srgbClr val="7F7F7F"/>
                </a:solidFill>
                <a:cs typeface="Palatino" charset="0"/>
              </a:rPr>
              <a:pPr algn="ctr"/>
              <a:t>9</a:t>
            </a:fld>
            <a:endParaRPr lang="en-US" sz="1000" b="1">
              <a:solidFill>
                <a:srgbClr val="7F7F7F"/>
              </a:solidFill>
              <a:cs typeface="Palatino" charset="0"/>
            </a:endParaRPr>
          </a:p>
        </p:txBody>
      </p:sp>
      <p:sp>
        <p:nvSpPr>
          <p:cNvPr id="77826" name="Rectangle 2"/>
          <p:cNvSpPr>
            <a:spLocks noGrp="1" noChangeArrowheads="1"/>
          </p:cNvSpPr>
          <p:nvPr>
            <p:ph idx="1"/>
          </p:nvPr>
        </p:nvSpPr>
        <p:spPr>
          <a:xfrm>
            <a:off x="762001" y="1752601"/>
            <a:ext cx="7607300" cy="1473200"/>
          </a:xfrm>
          <a:ln/>
        </p:spPr>
        <p:txBody>
          <a:bodyPr rIns="41275">
            <a:normAutofit lnSpcReduction="10000"/>
          </a:bodyPr>
          <a:lstStyle/>
          <a:p>
            <a:pPr marL="384175" indent="-342900">
              <a:buClr>
                <a:srgbClr val="000000"/>
              </a:buClr>
              <a:buSzPct val="100000"/>
              <a:buFont typeface="Times New Roman" charset="0"/>
              <a:buChar char="•"/>
            </a:pPr>
            <a:r>
              <a:rPr lang="en-US" dirty="0"/>
              <a:t>The OpenEdge Server </a:t>
            </a:r>
          </a:p>
          <a:p>
            <a:pPr marL="784225" lvl="1" indent="-285750">
              <a:buClr>
                <a:srgbClr val="000000"/>
              </a:buClr>
              <a:buSzPct val="100000"/>
              <a:buFont typeface="Times New Roman" charset="0"/>
              <a:buChar char="–"/>
            </a:pPr>
            <a:r>
              <a:rPr lang="en-US" dirty="0"/>
              <a:t>A process that accesses the database for 1 or more remote clients</a:t>
            </a:r>
          </a:p>
        </p:txBody>
      </p:sp>
      <p:sp>
        <p:nvSpPr>
          <p:cNvPr id="77827" name="Rectangle 3"/>
          <p:cNvSpPr>
            <a:spLocks/>
          </p:cNvSpPr>
          <p:nvPr/>
        </p:nvSpPr>
        <p:spPr bwMode="auto">
          <a:xfrm>
            <a:off x="647700" y="215900"/>
            <a:ext cx="78486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spcBef>
                <a:spcPts val="2550"/>
              </a:spcBef>
            </a:pPr>
            <a:r>
              <a:rPr lang="en-US" sz="4400" dirty="0" smtClean="0">
                <a:solidFill>
                  <a:schemeClr val="tx2"/>
                </a:solidFill>
              </a:rPr>
              <a:t>OpenEdge Architecture Client/Server Overview</a:t>
            </a:r>
            <a:endParaRPr lang="en-US" sz="4400" b="1" dirty="0">
              <a:solidFill>
                <a:srgbClr val="808080"/>
              </a:solidFill>
              <a:latin typeface="Calibri"/>
              <a:ea typeface="ＭＳ Ｐゴシック" charset="0"/>
              <a:cs typeface="Calibri"/>
            </a:endParaRPr>
          </a:p>
        </p:txBody>
      </p:sp>
      <p:pic>
        <p:nvPicPr>
          <p:cNvPr id="778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6901" y="3238501"/>
            <a:ext cx="5397500"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2368151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rPr>
              <a:t>OpenEdge Storage Considerations</a:t>
            </a:r>
            <a:endParaRPr lang="en-US" dirty="0"/>
          </a:p>
        </p:txBody>
      </p:sp>
      <p:sp>
        <p:nvSpPr>
          <p:cNvPr id="3" name="Content Placeholder 2"/>
          <p:cNvSpPr>
            <a:spLocks noGrp="1"/>
          </p:cNvSpPr>
          <p:nvPr>
            <p:ph idx="1"/>
          </p:nvPr>
        </p:nvSpPr>
        <p:spPr/>
        <p:txBody>
          <a:bodyPr>
            <a:normAutofit/>
          </a:bodyPr>
          <a:lstStyle/>
          <a:p>
            <a:r>
              <a:rPr lang="en-US" dirty="0" smtClean="0"/>
              <a:t>Database block size</a:t>
            </a:r>
          </a:p>
          <a:p>
            <a:r>
              <a:rPr lang="en-US" dirty="0" smtClean="0"/>
              <a:t>Setting records per block</a:t>
            </a:r>
          </a:p>
          <a:p>
            <a:r>
              <a:rPr lang="en-US" dirty="0" smtClean="0"/>
              <a:t>Type </a:t>
            </a:r>
            <a:r>
              <a:rPr lang="en-US" dirty="0"/>
              <a:t>II Storage areas </a:t>
            </a:r>
          </a:p>
          <a:p>
            <a:endParaRPr lang="en-US" dirty="0"/>
          </a:p>
          <a:p>
            <a:endParaRPr lang="en-US" dirty="0"/>
          </a:p>
        </p:txBody>
      </p:sp>
    </p:spTree>
    <p:extLst>
      <p:ext uri="{BB962C8B-B14F-4D97-AF65-F5344CB8AC3E}">
        <p14:creationId xmlns:p14="http://schemas.microsoft.com/office/powerpoint/2010/main" val="1772957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a:bodyPr>
          <a:lstStyle/>
          <a:p>
            <a:pPr algn="l"/>
            <a:r>
              <a:rPr lang="en-US" dirty="0" smtClean="0">
                <a:solidFill>
                  <a:schemeClr val="tx2"/>
                </a:solidFill>
              </a:rPr>
              <a:t>Database Block Size</a:t>
            </a:r>
            <a:endParaRPr lang="en-US" dirty="0">
              <a:latin typeface="Calibri"/>
              <a:ea typeface="ＭＳ Ｐゴシック" charset="0"/>
              <a:cs typeface="Calibri"/>
            </a:endParaRPr>
          </a:p>
        </p:txBody>
      </p:sp>
      <p:sp>
        <p:nvSpPr>
          <p:cNvPr id="67587" name="Rectangle 3"/>
          <p:cNvSpPr>
            <a:spLocks noGrp="1" noChangeArrowheads="1"/>
          </p:cNvSpPr>
          <p:nvPr>
            <p:ph idx="1"/>
          </p:nvPr>
        </p:nvSpPr>
        <p:spPr/>
        <p:txBody>
          <a:bodyPr/>
          <a:lstStyle/>
          <a:p>
            <a:r>
              <a:rPr lang="en-US" dirty="0">
                <a:latin typeface="Arial" charset="0"/>
                <a:ea typeface="ＭＳ Ｐゴシック" charset="0"/>
                <a:cs typeface="ＭＳ Ｐゴシック" charset="0"/>
              </a:rPr>
              <a:t>Generally, 8k works best for Unix/Linux</a:t>
            </a:r>
          </a:p>
          <a:p>
            <a:r>
              <a:rPr lang="en-US" dirty="0">
                <a:latin typeface="Arial" charset="0"/>
                <a:ea typeface="ＭＳ Ｐゴシック" charset="0"/>
                <a:cs typeface="ＭＳ Ｐゴシック" charset="0"/>
              </a:rPr>
              <a:t>4k works best for Windows</a:t>
            </a:r>
          </a:p>
          <a:p>
            <a:r>
              <a:rPr lang="en-US" dirty="0">
                <a:latin typeface="Arial" charset="0"/>
                <a:ea typeface="ＭＳ Ｐゴシック" charset="0"/>
                <a:cs typeface="ＭＳ Ｐゴシック" charset="0"/>
              </a:rPr>
              <a:t>Remember to build </a:t>
            </a:r>
            <a:r>
              <a:rPr lang="en-US" dirty="0" err="1">
                <a:latin typeface="Arial" charset="0"/>
                <a:ea typeface="ＭＳ Ｐゴシック" charset="0"/>
                <a:cs typeface="ＭＳ Ｐゴシック" charset="0"/>
              </a:rPr>
              <a:t>filesystems</a:t>
            </a:r>
            <a:r>
              <a:rPr lang="en-US" dirty="0">
                <a:latin typeface="Arial" charset="0"/>
                <a:ea typeface="ＭＳ Ｐゴシック" charset="0"/>
                <a:cs typeface="ＭＳ Ｐゴシック" charset="0"/>
              </a:rPr>
              <a:t> with larger block sizes (match if possible)</a:t>
            </a:r>
          </a:p>
          <a:p>
            <a:r>
              <a:rPr lang="en-US" dirty="0">
                <a:latin typeface="Arial" charset="0"/>
                <a:ea typeface="ＭＳ Ｐゴシック" charset="0"/>
                <a:cs typeface="ＭＳ Ｐゴシック" charset="0"/>
              </a:rPr>
              <a:t>There are exceptions so a little testing goes a long way but if in doubt use the above guidelines</a:t>
            </a:r>
          </a:p>
        </p:txBody>
      </p:sp>
    </p:spTree>
    <p:extLst>
      <p:ext uri="{BB962C8B-B14F-4D97-AF65-F5344CB8AC3E}">
        <p14:creationId xmlns:p14="http://schemas.microsoft.com/office/powerpoint/2010/main" val="1587439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1"/>
          <p:cNvSpPr>
            <a:spLocks noGrp="1" noChangeArrowheads="1"/>
          </p:cNvSpPr>
          <p:nvPr>
            <p:ph type="title"/>
          </p:nvPr>
        </p:nvSpPr>
        <p:spPr>
          <a:ln/>
        </p:spPr>
        <p:txBody>
          <a:bodyPr>
            <a:normAutofit/>
          </a:bodyPr>
          <a:lstStyle/>
          <a:p>
            <a:pPr algn="l">
              <a:lnSpc>
                <a:spcPct val="80000"/>
              </a:lnSpc>
            </a:pPr>
            <a:r>
              <a:rPr lang="en-US" dirty="0" smtClean="0">
                <a:solidFill>
                  <a:schemeClr val="tx2"/>
                </a:solidFill>
              </a:rPr>
              <a:t>Determining Records per Block</a:t>
            </a:r>
            <a:endParaRPr lang="en-US" sz="4400" dirty="0">
              <a:solidFill>
                <a:srgbClr val="808080"/>
              </a:solidFill>
            </a:endParaRPr>
          </a:p>
        </p:txBody>
      </p:sp>
      <p:sp>
        <p:nvSpPr>
          <p:cNvPr id="169986" name="Rectangle 2"/>
          <p:cNvSpPr>
            <a:spLocks noGrp="1" noChangeArrowheads="1"/>
          </p:cNvSpPr>
          <p:nvPr>
            <p:ph idx="1"/>
          </p:nvPr>
        </p:nvSpPr>
        <p:spPr>
          <a:ln/>
        </p:spPr>
        <p:txBody>
          <a:bodyPr/>
          <a:lstStyle/>
          <a:p>
            <a:r>
              <a:rPr lang="en-US" dirty="0"/>
              <a:t>Determine </a:t>
            </a:r>
            <a:r>
              <a:rPr lang="ja-JP" altLang="en-US" dirty="0">
                <a:latin typeface="Arial"/>
              </a:rPr>
              <a:t>“</a:t>
            </a:r>
            <a:r>
              <a:rPr lang="en-US" dirty="0"/>
              <a:t>Mean</a:t>
            </a:r>
            <a:r>
              <a:rPr lang="ja-JP" altLang="en-US" dirty="0">
                <a:latin typeface="Arial"/>
              </a:rPr>
              <a:t>”</a:t>
            </a:r>
            <a:r>
              <a:rPr lang="en-US" dirty="0"/>
              <a:t> record size </a:t>
            </a:r>
          </a:p>
          <a:p>
            <a:pPr marL="882650" lvl="1" indent="-457200"/>
            <a:r>
              <a:rPr lang="en-US" dirty="0"/>
              <a:t>Use </a:t>
            </a:r>
            <a:r>
              <a:rPr lang="en-US" dirty="0" err="1"/>
              <a:t>proutil</a:t>
            </a:r>
            <a:r>
              <a:rPr lang="en-US" dirty="0"/>
              <a:t> &lt;</a:t>
            </a:r>
            <a:r>
              <a:rPr lang="en-US" dirty="0" err="1"/>
              <a:t>dbname</a:t>
            </a:r>
            <a:r>
              <a:rPr lang="en-US" dirty="0"/>
              <a:t>&gt; -C </a:t>
            </a:r>
            <a:r>
              <a:rPr lang="en-US" dirty="0" err="1"/>
              <a:t>dbanalys</a:t>
            </a:r>
            <a:endParaRPr lang="en-US" dirty="0"/>
          </a:p>
          <a:p>
            <a:r>
              <a:rPr lang="en-US" dirty="0"/>
              <a:t>Add 20 bytes for record and block overhead</a:t>
            </a:r>
          </a:p>
          <a:p>
            <a:r>
              <a:rPr lang="en-US" dirty="0"/>
              <a:t>Divide this product into your database block size</a:t>
            </a:r>
          </a:p>
          <a:p>
            <a:r>
              <a:rPr lang="en-US" dirty="0"/>
              <a:t>Choose the next HIGHER binary number </a:t>
            </a:r>
          </a:p>
          <a:p>
            <a:pPr marL="882650" lvl="1" indent="-457200"/>
            <a:r>
              <a:rPr lang="en-US" dirty="0"/>
              <a:t>Must be between 1 and 256</a:t>
            </a:r>
          </a:p>
        </p:txBody>
      </p:sp>
    </p:spTree>
    <p:extLst>
      <p:ext uri="{BB962C8B-B14F-4D97-AF65-F5344CB8AC3E}">
        <p14:creationId xmlns:p14="http://schemas.microsoft.com/office/powerpoint/2010/main" val="3514492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1"/>
          <p:cNvSpPr>
            <a:spLocks noGrp="1" noChangeArrowheads="1"/>
          </p:cNvSpPr>
          <p:nvPr>
            <p:ph type="title"/>
          </p:nvPr>
        </p:nvSpPr>
        <p:spPr>
          <a:ln/>
        </p:spPr>
        <p:txBody>
          <a:bodyPr>
            <a:normAutofit/>
          </a:bodyPr>
          <a:lstStyle/>
          <a:p>
            <a:pPr algn="l">
              <a:lnSpc>
                <a:spcPct val="80000"/>
              </a:lnSpc>
            </a:pPr>
            <a:r>
              <a:rPr lang="en-US" dirty="0" smtClean="0">
                <a:solidFill>
                  <a:schemeClr val="tx2"/>
                </a:solidFill>
              </a:rPr>
              <a:t>Example: Records /Block</a:t>
            </a:r>
            <a:endParaRPr lang="en-US" sz="4400" dirty="0"/>
          </a:p>
        </p:txBody>
      </p:sp>
      <p:sp>
        <p:nvSpPr>
          <p:cNvPr id="172034" name="Rectangle 2"/>
          <p:cNvSpPr>
            <a:spLocks noGrp="1" noChangeArrowheads="1"/>
          </p:cNvSpPr>
          <p:nvPr>
            <p:ph idx="1"/>
          </p:nvPr>
        </p:nvSpPr>
        <p:spPr>
          <a:xfrm>
            <a:off x="762001" y="1828801"/>
            <a:ext cx="7607300" cy="4292600"/>
          </a:xfrm>
          <a:ln/>
        </p:spPr>
        <p:txBody>
          <a:bodyPr/>
          <a:lstStyle/>
          <a:p>
            <a:pPr>
              <a:buFontTx/>
              <a:buBlip>
                <a:blip r:embed="rId3"/>
              </a:buBlip>
            </a:pPr>
            <a:r>
              <a:rPr lang="en-US"/>
              <a:t>Mean record size = 90</a:t>
            </a:r>
          </a:p>
          <a:p>
            <a:pPr>
              <a:buFontTx/>
              <a:buBlip>
                <a:blip r:embed="rId3"/>
              </a:buBlip>
            </a:pPr>
            <a:r>
              <a:rPr lang="en-US"/>
              <a:t>Add 20 bytes for overhead (90 + 20 = 110)</a:t>
            </a:r>
          </a:p>
          <a:p>
            <a:pPr>
              <a:buFontTx/>
              <a:buBlip>
                <a:blip r:embed="rId3"/>
              </a:buBlip>
            </a:pPr>
            <a:r>
              <a:rPr lang="en-US"/>
              <a:t>Divide product into database blocksize </a:t>
            </a:r>
          </a:p>
          <a:p>
            <a:pPr marL="711200" lvl="1">
              <a:buFontTx/>
              <a:buBlip>
                <a:blip r:embed="rId3"/>
              </a:buBlip>
            </a:pPr>
            <a:r>
              <a:rPr lang="en-US"/>
              <a:t>8192 ÷ 110 = 74.47   </a:t>
            </a:r>
          </a:p>
          <a:p>
            <a:pPr>
              <a:buFontTx/>
              <a:buBlip>
                <a:blip r:embed="rId3"/>
              </a:buBlip>
            </a:pPr>
            <a:r>
              <a:rPr lang="en-US"/>
              <a:t>Choose next higher binary number 128</a:t>
            </a:r>
          </a:p>
          <a:p>
            <a:pPr>
              <a:buFontTx/>
              <a:buBlip>
                <a:blip r:embed="rId3"/>
              </a:buBlip>
            </a:pPr>
            <a:r>
              <a:rPr lang="en-US"/>
              <a:t>Default records per block is 64 in version 9 and 10</a:t>
            </a:r>
          </a:p>
        </p:txBody>
      </p:sp>
    </p:spTree>
    <p:extLst>
      <p:ext uri="{BB962C8B-B14F-4D97-AF65-F5344CB8AC3E}">
        <p14:creationId xmlns:p14="http://schemas.microsoft.com/office/powerpoint/2010/main" val="2501929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algn="l"/>
            <a:r>
              <a:rPr lang="en-US" dirty="0" smtClean="0">
                <a:solidFill>
                  <a:schemeClr val="tx2"/>
                </a:solidFill>
              </a:rPr>
              <a:t>Records Type I Storage Areas</a:t>
            </a:r>
            <a:endParaRPr lang="en-US" dirty="0">
              <a:latin typeface="Arial" charset="0"/>
              <a:ea typeface="ＭＳ Ｐゴシック" charset="0"/>
              <a:cs typeface="ＭＳ Ｐゴシック" charset="0"/>
            </a:endParaRPr>
          </a:p>
        </p:txBody>
      </p:sp>
      <p:sp>
        <p:nvSpPr>
          <p:cNvPr id="71683" name="Rectangle 3"/>
          <p:cNvSpPr>
            <a:spLocks noGrp="1" noChangeArrowheads="1"/>
          </p:cNvSpPr>
          <p:nvPr>
            <p:ph idx="1"/>
          </p:nvPr>
        </p:nvSpPr>
        <p:spPr/>
        <p:txBody>
          <a:bodyPr/>
          <a:lstStyle/>
          <a:p>
            <a:r>
              <a:rPr lang="en-US">
                <a:latin typeface="Arial" charset="0"/>
                <a:ea typeface="ＭＳ Ｐゴシック" charset="0"/>
                <a:cs typeface="ＭＳ Ｐゴシック" charset="0"/>
              </a:rPr>
              <a:t>Data blocks are social</a:t>
            </a:r>
          </a:p>
          <a:p>
            <a:pPr lvl="1"/>
            <a:r>
              <a:rPr lang="en-US">
                <a:latin typeface="Arial" charset="0"/>
                <a:ea typeface="ＭＳ Ｐゴシック" charset="0"/>
              </a:rPr>
              <a:t>They allow data from any table in the area to be stored within a single block</a:t>
            </a:r>
          </a:p>
          <a:p>
            <a:pPr lvl="1"/>
            <a:r>
              <a:rPr lang="en-US">
                <a:latin typeface="Arial" charset="0"/>
                <a:ea typeface="ＭＳ Ｐゴシック" charset="0"/>
              </a:rPr>
              <a:t>Index blocks only contain data for a single index</a:t>
            </a:r>
          </a:p>
          <a:p>
            <a:r>
              <a:rPr lang="en-US">
                <a:latin typeface="Arial" charset="0"/>
                <a:ea typeface="ＭＳ Ｐゴシック" charset="0"/>
                <a:cs typeface="ＭＳ Ｐゴシック" charset="0"/>
              </a:rPr>
              <a:t>Data and index blocks can be tightly interleaved potentially causing scatter</a:t>
            </a:r>
          </a:p>
        </p:txBody>
      </p:sp>
    </p:spTree>
    <p:extLst>
      <p:ext uri="{BB962C8B-B14F-4D97-AF65-F5344CB8AC3E}">
        <p14:creationId xmlns:p14="http://schemas.microsoft.com/office/powerpoint/2010/main" val="2456151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1"/>
          <p:cNvSpPr>
            <a:spLocks noGrp="1" noChangeArrowheads="1"/>
          </p:cNvSpPr>
          <p:nvPr>
            <p:ph type="title"/>
          </p:nvPr>
        </p:nvSpPr>
        <p:spPr>
          <a:ln/>
        </p:spPr>
        <p:txBody>
          <a:bodyPr/>
          <a:lstStyle/>
          <a:p>
            <a:pPr algn="l">
              <a:lnSpc>
                <a:spcPct val="100000"/>
              </a:lnSpc>
            </a:pPr>
            <a:r>
              <a:rPr lang="en-US" dirty="0" smtClean="0">
                <a:solidFill>
                  <a:schemeClr val="tx2"/>
                </a:solidFill>
              </a:rPr>
              <a:t>Database Blocks</a:t>
            </a:r>
            <a:endParaRPr lang="en-US" sz="4400" dirty="0">
              <a:solidFill>
                <a:srgbClr val="808080"/>
              </a:solidFill>
            </a:endParaRPr>
          </a:p>
        </p:txBody>
      </p:sp>
      <p:pic>
        <p:nvPicPr>
          <p:cNvPr id="147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1" y="1841500"/>
            <a:ext cx="77343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2745211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pPr algn="l"/>
            <a:r>
              <a:rPr lang="en-US" dirty="0">
                <a:solidFill>
                  <a:schemeClr val="tx2"/>
                </a:solidFill>
              </a:rPr>
              <a:t>T</a:t>
            </a:r>
            <a:r>
              <a:rPr lang="en-US" dirty="0" smtClean="0">
                <a:solidFill>
                  <a:schemeClr val="tx2"/>
                </a:solidFill>
              </a:rPr>
              <a:t>ype II Storage Areas</a:t>
            </a:r>
            <a:endParaRPr lang="en-US" dirty="0">
              <a:latin typeface="Arial" charset="0"/>
              <a:ea typeface="ＭＳ Ｐゴシック" charset="0"/>
              <a:cs typeface="ＭＳ Ｐゴシック" charset="0"/>
            </a:endParaRPr>
          </a:p>
        </p:txBody>
      </p:sp>
      <p:sp>
        <p:nvSpPr>
          <p:cNvPr id="73731" name="Rectangle 3"/>
          <p:cNvSpPr>
            <a:spLocks noGrp="1" noChangeArrowheads="1"/>
          </p:cNvSpPr>
          <p:nvPr>
            <p:ph idx="1"/>
          </p:nvPr>
        </p:nvSpPr>
        <p:spPr/>
        <p:txBody>
          <a:bodyPr/>
          <a:lstStyle/>
          <a:p>
            <a:pPr>
              <a:lnSpc>
                <a:spcPct val="90000"/>
              </a:lnSpc>
            </a:pPr>
            <a:r>
              <a:rPr lang="en-US" sz="2800" dirty="0">
                <a:latin typeface="Arial" charset="0"/>
                <a:ea typeface="ＭＳ Ｐゴシック" charset="0"/>
                <a:cs typeface="ＭＳ Ｐゴシック" charset="0"/>
              </a:rPr>
              <a:t>Data is clustered together</a:t>
            </a:r>
          </a:p>
          <a:p>
            <a:pPr>
              <a:lnSpc>
                <a:spcPct val="90000"/>
              </a:lnSpc>
            </a:pPr>
            <a:r>
              <a:rPr lang="en-US" sz="2800" dirty="0">
                <a:latin typeface="Arial" charset="0"/>
                <a:ea typeface="ＭＳ Ｐゴシック" charset="0"/>
                <a:cs typeface="ＭＳ Ｐゴシック" charset="0"/>
              </a:rPr>
              <a:t>A cluster will only contain records from a single table</a:t>
            </a:r>
          </a:p>
          <a:p>
            <a:pPr>
              <a:lnSpc>
                <a:spcPct val="90000"/>
              </a:lnSpc>
            </a:pPr>
            <a:r>
              <a:rPr lang="en-US" sz="2800" dirty="0">
                <a:latin typeface="Arial" charset="0"/>
                <a:ea typeface="ＭＳ Ｐゴシック" charset="0"/>
                <a:cs typeface="ＭＳ Ｐゴシック" charset="0"/>
              </a:rPr>
              <a:t>A cluster can contain 8, 64 or 512 blocks</a:t>
            </a:r>
          </a:p>
          <a:p>
            <a:pPr>
              <a:lnSpc>
                <a:spcPct val="90000"/>
              </a:lnSpc>
            </a:pPr>
            <a:r>
              <a:rPr lang="en-US" sz="2800" dirty="0">
                <a:latin typeface="Arial" charset="0"/>
                <a:ea typeface="ＭＳ Ｐゴシック" charset="0"/>
                <a:cs typeface="ＭＳ Ｐゴシック" charset="0"/>
              </a:rPr>
              <a:t>This helps performance as data scatter is reduced</a:t>
            </a:r>
          </a:p>
          <a:p>
            <a:pPr>
              <a:lnSpc>
                <a:spcPct val="90000"/>
              </a:lnSpc>
            </a:pPr>
            <a:r>
              <a:rPr lang="en-US" sz="2800" dirty="0">
                <a:latin typeface="Arial" charset="0"/>
                <a:ea typeface="ＭＳ Ｐゴシック" charset="0"/>
                <a:cs typeface="ＭＳ Ｐゴシック" charset="0"/>
              </a:rPr>
              <a:t>Disk arrays have a feature called read-ahead that really improves efficiency with type II areas.</a:t>
            </a:r>
          </a:p>
        </p:txBody>
      </p:sp>
    </p:spTree>
    <p:extLst>
      <p:ext uri="{BB962C8B-B14F-4D97-AF65-F5344CB8AC3E}">
        <p14:creationId xmlns:p14="http://schemas.microsoft.com/office/powerpoint/2010/main" val="11804067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1"/>
          <p:cNvSpPr>
            <a:spLocks noGrp="1" noChangeArrowheads="1"/>
          </p:cNvSpPr>
          <p:nvPr>
            <p:ph type="title"/>
          </p:nvPr>
        </p:nvSpPr>
        <p:spPr>
          <a:ln/>
        </p:spPr>
        <p:txBody>
          <a:bodyPr/>
          <a:lstStyle/>
          <a:p>
            <a:pPr algn="l">
              <a:lnSpc>
                <a:spcPct val="100000"/>
              </a:lnSpc>
            </a:pPr>
            <a:r>
              <a:rPr lang="en-US" dirty="0" smtClean="0">
                <a:solidFill>
                  <a:schemeClr val="tx2"/>
                </a:solidFill>
              </a:rPr>
              <a:t>Type II Clusters</a:t>
            </a:r>
            <a:endParaRPr lang="en-US" sz="4400" dirty="0">
              <a:solidFill>
                <a:srgbClr val="808080"/>
              </a:solidFill>
            </a:endParaRPr>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700" y="2222500"/>
            <a:ext cx="6826251"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145411" name="Rectangle 3"/>
          <p:cNvSpPr>
            <a:spLocks/>
          </p:cNvSpPr>
          <p:nvPr/>
        </p:nvSpPr>
        <p:spPr bwMode="auto">
          <a:xfrm>
            <a:off x="1676401" y="5029201"/>
            <a:ext cx="928289" cy="276999"/>
          </a:xfrm>
          <a:prstGeom prst="rect">
            <a:avLst/>
          </a:pr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algn="ctr"/>
            <a:r>
              <a:rPr lang="en-US" b="1" dirty="0" smtClean="0">
                <a:solidFill>
                  <a:schemeClr val="tx1"/>
                </a:solidFill>
                <a:ea typeface="ＭＳ Ｐゴシック" charset="0"/>
                <a:cs typeface="Palatino" charset="0"/>
              </a:rPr>
              <a:t>Customer</a:t>
            </a:r>
            <a:endParaRPr lang="en-US" b="1" dirty="0">
              <a:solidFill>
                <a:schemeClr val="tx1"/>
              </a:solidFill>
              <a:ea typeface="ＭＳ Ｐゴシック" charset="0"/>
              <a:cs typeface="Palatino" charset="0"/>
            </a:endParaRPr>
          </a:p>
        </p:txBody>
      </p:sp>
      <p:sp>
        <p:nvSpPr>
          <p:cNvPr id="145412" name="Rectangle 4"/>
          <p:cNvSpPr>
            <a:spLocks/>
          </p:cNvSpPr>
          <p:nvPr/>
        </p:nvSpPr>
        <p:spPr bwMode="auto">
          <a:xfrm>
            <a:off x="4038600" y="5029201"/>
            <a:ext cx="990600" cy="276999"/>
          </a:xfrm>
          <a:prstGeom prst="rect">
            <a:avLst/>
          </a:pr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wrap="square" lIns="0" tIns="0" rIns="0" bIns="0" anchor="ctr">
            <a:spAutoFit/>
          </a:bodyPr>
          <a:lstStyle/>
          <a:p>
            <a:pPr algn="ctr"/>
            <a:r>
              <a:rPr lang="en-US" b="1" dirty="0">
                <a:solidFill>
                  <a:schemeClr val="tx1"/>
                </a:solidFill>
                <a:ea typeface="ＭＳ Ｐゴシック" charset="0"/>
                <a:cs typeface="Palatino" charset="0"/>
              </a:rPr>
              <a:t>Order</a:t>
            </a:r>
          </a:p>
        </p:txBody>
      </p:sp>
      <p:sp>
        <p:nvSpPr>
          <p:cNvPr id="145413" name="Rectangle 5"/>
          <p:cNvSpPr>
            <a:spLocks/>
          </p:cNvSpPr>
          <p:nvPr/>
        </p:nvSpPr>
        <p:spPr bwMode="auto">
          <a:xfrm>
            <a:off x="6747428" y="3644207"/>
            <a:ext cx="156105" cy="3046988"/>
          </a:xfrm>
          <a:prstGeom prst="rect">
            <a:avLst/>
          </a:pr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marL="914400" algn="ctr"/>
            <a:r>
              <a:rPr lang="en-US" b="1" dirty="0" smtClean="0">
                <a:solidFill>
                  <a:schemeClr val="tx1"/>
                </a:solidFill>
                <a:ea typeface="ＭＳ Ｐゴシック" charset="0"/>
                <a:cs typeface="Palatino" charset="0"/>
              </a:rPr>
              <a:t>Order Index</a:t>
            </a:r>
            <a:endParaRPr lang="en-US" b="1" dirty="0">
              <a:solidFill>
                <a:schemeClr val="tx1"/>
              </a:solidFill>
              <a:ea typeface="ＭＳ Ｐゴシック" charset="0"/>
              <a:cs typeface="Palatino" charset="0"/>
            </a:endParaRPr>
          </a:p>
        </p:txBody>
      </p:sp>
      <p:sp>
        <p:nvSpPr>
          <p:cNvPr id="145414" name="Line 6"/>
          <p:cNvSpPr>
            <a:spLocks noChangeShapeType="1"/>
          </p:cNvSpPr>
          <p:nvPr/>
        </p:nvSpPr>
        <p:spPr bwMode="auto">
          <a:xfrm flipH="1">
            <a:off x="2184400" y="4610101"/>
            <a:ext cx="0" cy="406400"/>
          </a:xfrm>
          <a:prstGeom prst="line">
            <a:avLst/>
          </a:prstGeom>
          <a:noFill/>
          <a:ln w="12700" cap="flat">
            <a:solidFill>
              <a:schemeClr val="tx1"/>
            </a:solidFill>
            <a:prstDash val="solid"/>
            <a:miter lim="800000"/>
            <a:headEnd type="stealth"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5415" name="Line 7"/>
          <p:cNvSpPr>
            <a:spLocks noChangeShapeType="1"/>
          </p:cNvSpPr>
          <p:nvPr/>
        </p:nvSpPr>
        <p:spPr bwMode="auto">
          <a:xfrm flipH="1">
            <a:off x="4559300" y="4610101"/>
            <a:ext cx="0" cy="406400"/>
          </a:xfrm>
          <a:prstGeom prst="line">
            <a:avLst/>
          </a:prstGeom>
          <a:noFill/>
          <a:ln w="12700" cap="flat">
            <a:solidFill>
              <a:schemeClr val="tx1"/>
            </a:solidFill>
            <a:prstDash val="solid"/>
            <a:miter lim="800000"/>
            <a:headEnd type="stealth"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5416" name="Line 8"/>
          <p:cNvSpPr>
            <a:spLocks noChangeShapeType="1"/>
          </p:cNvSpPr>
          <p:nvPr/>
        </p:nvSpPr>
        <p:spPr bwMode="auto">
          <a:xfrm flipH="1">
            <a:off x="6807200" y="4610101"/>
            <a:ext cx="0" cy="406400"/>
          </a:xfrm>
          <a:prstGeom prst="line">
            <a:avLst/>
          </a:prstGeom>
          <a:noFill/>
          <a:ln w="12700" cap="flat">
            <a:solidFill>
              <a:schemeClr val="tx1"/>
            </a:solidFill>
            <a:prstDash val="solid"/>
            <a:miter lim="800000"/>
            <a:headEnd type="stealth"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Tree>
    <p:extLst>
      <p:ext uri="{BB962C8B-B14F-4D97-AF65-F5344CB8AC3E}">
        <p14:creationId xmlns:p14="http://schemas.microsoft.com/office/powerpoint/2010/main" val="454256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a:bodyPr>
          <a:lstStyle/>
          <a:p>
            <a:pPr algn="l"/>
            <a:r>
              <a:rPr lang="en-US" dirty="0" smtClean="0">
                <a:solidFill>
                  <a:schemeClr val="tx2"/>
                </a:solidFill>
              </a:rPr>
              <a:t>Storage Areas Compared</a:t>
            </a:r>
            <a:endParaRPr lang="en-US" dirty="0">
              <a:latin typeface="Arial" charset="0"/>
              <a:ea typeface="ＭＳ Ｐゴシック" charset="0"/>
              <a:cs typeface="ＭＳ Ｐゴシック" charset="0"/>
            </a:endParaRPr>
          </a:p>
        </p:txBody>
      </p:sp>
      <p:graphicFrame>
        <p:nvGraphicFramePr>
          <p:cNvPr id="471044" name="Group 4"/>
          <p:cNvGraphicFramePr>
            <a:graphicFrameLocks noGrp="1"/>
          </p:cNvGraphicFramePr>
          <p:nvPr/>
        </p:nvGraphicFramePr>
        <p:xfrm>
          <a:off x="1524001" y="2057400"/>
          <a:ext cx="1968500" cy="8077200"/>
        </p:xfrm>
        <a:graphic>
          <a:graphicData uri="http://schemas.openxmlformats.org/drawingml/2006/table">
            <a:tbl>
              <a:tblPr/>
              <a:tblGrid>
                <a:gridCol w="1968500"/>
              </a:tblGrid>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bl>
          </a:graphicData>
        </a:graphic>
      </p:graphicFrame>
      <p:graphicFrame>
        <p:nvGraphicFramePr>
          <p:cNvPr id="471097" name="Group 57"/>
          <p:cNvGraphicFramePr>
            <a:graphicFrameLocks noGrp="1"/>
          </p:cNvGraphicFramePr>
          <p:nvPr/>
        </p:nvGraphicFramePr>
        <p:xfrm>
          <a:off x="5181601" y="2057400"/>
          <a:ext cx="1968500" cy="8077200"/>
        </p:xfrm>
        <a:graphic>
          <a:graphicData uri="http://schemas.openxmlformats.org/drawingml/2006/table">
            <a:tbl>
              <a:tblPr/>
              <a:tblGrid>
                <a:gridCol w="1968500"/>
              </a:tblGrid>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Data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r h="80772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25500" algn="l"/>
                        </a:tabLst>
                      </a:pPr>
                      <a:r>
                        <a:rPr kumimoji="0" lang="en-US" sz="2400" b="0" i="0" u="none" strike="noStrike" cap="none" normalizeH="0" baseline="0">
                          <a:ln>
                            <a:noFill/>
                          </a:ln>
                          <a:solidFill>
                            <a:schemeClr val="tx1"/>
                          </a:solidFill>
                          <a:effectLst/>
                          <a:latin typeface="Arial" charset="0"/>
                          <a:ea typeface="ＭＳ Ｐゴシック" charset="0"/>
                          <a:cs typeface="ＭＳ Ｐゴシック" charset="0"/>
                        </a:rPr>
                        <a:t>Index Block</a:t>
                      </a:r>
                    </a:p>
                  </a:txBody>
                  <a:tcPr marL="38100" marR="38100" marT="38100" marB="38100" anchor="ctr" horzOverflow="overflow">
                    <a:lnL w="12700" cap="flat" cmpd="sng" algn="ctr">
                      <a:solidFill>
                        <a:srgbClr val="949694"/>
                      </a:solidFill>
                      <a:prstDash val="solid"/>
                      <a:round/>
                      <a:headEnd type="none" w="med" len="med"/>
                      <a:tailEnd type="none" w="med" len="med"/>
                    </a:lnL>
                    <a:lnR w="12700" cap="flat" cmpd="sng" algn="ctr">
                      <a:solidFill>
                        <a:srgbClr val="949694"/>
                      </a:solidFill>
                      <a:prstDash val="solid"/>
                      <a:round/>
                      <a:headEnd type="none" w="med" len="med"/>
                      <a:tailEnd type="none" w="med" len="med"/>
                    </a:lnR>
                    <a:lnT w="12700" cap="flat" cmpd="sng" algn="ctr">
                      <a:solidFill>
                        <a:srgbClr val="949694"/>
                      </a:solidFill>
                      <a:prstDash val="solid"/>
                      <a:round/>
                      <a:headEnd type="none" w="med" len="med"/>
                      <a:tailEnd type="none" w="med" len="med"/>
                    </a:lnT>
                    <a:lnB w="12700" cap="flat" cmpd="sng" algn="ctr">
                      <a:solidFill>
                        <a:srgbClr val="949694"/>
                      </a:solidFill>
                      <a:prstDash val="solid"/>
                      <a:round/>
                      <a:headEnd type="none" w="med" len="med"/>
                      <a:tailEnd type="none" w="med" len="med"/>
                    </a:lnB>
                    <a:lnTlToBr>
                      <a:noFill/>
                    </a:lnTlToBr>
                    <a:lnBlToTr>
                      <a:noFill/>
                    </a:lnBlToTr>
                    <a:solidFill>
                      <a:srgbClr val="B4FBF5"/>
                    </a:solidFill>
                  </a:tcPr>
                </a:tc>
              </a:tr>
            </a:tbl>
          </a:graphicData>
        </a:graphic>
      </p:graphicFrame>
      <p:sp>
        <p:nvSpPr>
          <p:cNvPr id="75827" name="Text Box 99"/>
          <p:cNvSpPr txBox="1">
            <a:spLocks noChangeArrowheads="1"/>
          </p:cNvSpPr>
          <p:nvPr/>
        </p:nvSpPr>
        <p:spPr bwMode="auto">
          <a:xfrm>
            <a:off x="2057401" y="1676401"/>
            <a:ext cx="883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t>Type I</a:t>
            </a:r>
            <a:endParaRPr lang="en-US"/>
          </a:p>
        </p:txBody>
      </p:sp>
      <p:sp>
        <p:nvSpPr>
          <p:cNvPr id="75828" name="Text Box 100"/>
          <p:cNvSpPr txBox="1">
            <a:spLocks noChangeArrowheads="1"/>
          </p:cNvSpPr>
          <p:nvPr/>
        </p:nvSpPr>
        <p:spPr bwMode="auto">
          <a:xfrm>
            <a:off x="5638801" y="1676401"/>
            <a:ext cx="9544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t>Type II</a:t>
            </a:r>
            <a:endParaRPr lang="en-US"/>
          </a:p>
        </p:txBody>
      </p:sp>
    </p:spTree>
    <p:extLst>
      <p:ext uri="{BB962C8B-B14F-4D97-AF65-F5344CB8AC3E}">
        <p14:creationId xmlns:p14="http://schemas.microsoft.com/office/powerpoint/2010/main" val="134425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solidFill>
                  <a:schemeClr val="tx2"/>
                </a:solidFill>
              </a:rPr>
              <a:t>Operating System Storage Considerations</a:t>
            </a:r>
            <a:endParaRPr lang="en-US" dirty="0"/>
          </a:p>
        </p:txBody>
      </p:sp>
      <p:sp>
        <p:nvSpPr>
          <p:cNvPr id="3" name="Content Placeholder 2"/>
          <p:cNvSpPr>
            <a:spLocks noGrp="1"/>
          </p:cNvSpPr>
          <p:nvPr>
            <p:ph idx="1"/>
          </p:nvPr>
        </p:nvSpPr>
        <p:spPr/>
        <p:txBody>
          <a:bodyPr/>
          <a:lstStyle/>
          <a:p>
            <a:r>
              <a:rPr lang="en-US" dirty="0" smtClean="0"/>
              <a:t>Use </a:t>
            </a:r>
            <a:r>
              <a:rPr lang="en-US" dirty="0"/>
              <a:t>RAID </a:t>
            </a:r>
            <a:r>
              <a:rPr lang="en-US" dirty="0" smtClean="0"/>
              <a:t>10</a:t>
            </a:r>
          </a:p>
          <a:p>
            <a:r>
              <a:rPr lang="en-US" dirty="0" smtClean="0"/>
              <a:t>Avoid RAID5 (There are exceptions)</a:t>
            </a:r>
            <a:endParaRPr lang="en-US" dirty="0"/>
          </a:p>
          <a:p>
            <a:r>
              <a:rPr lang="en-US" dirty="0" smtClean="0"/>
              <a:t>Use </a:t>
            </a:r>
            <a:r>
              <a:rPr lang="en-US" dirty="0"/>
              <a:t>large </a:t>
            </a:r>
            <a:r>
              <a:rPr lang="en-US" dirty="0" smtClean="0"/>
              <a:t>stripe widths</a:t>
            </a:r>
            <a:endParaRPr lang="en-US" dirty="0"/>
          </a:p>
          <a:p>
            <a:r>
              <a:rPr lang="en-US" dirty="0"/>
              <a:t>M</a:t>
            </a:r>
            <a:r>
              <a:rPr lang="en-US" dirty="0" smtClean="0"/>
              <a:t>atch OpenEdge and OS </a:t>
            </a:r>
            <a:r>
              <a:rPr lang="en-US" dirty="0"/>
              <a:t>block </a:t>
            </a:r>
            <a:r>
              <a:rPr lang="en-US" dirty="0" smtClean="0"/>
              <a:t>size</a:t>
            </a:r>
            <a:endParaRPr lang="en-US" dirty="0"/>
          </a:p>
          <a:p>
            <a:pPr marL="0" indent="0">
              <a:buNone/>
            </a:pPr>
            <a:endParaRPr lang="en-US" dirty="0"/>
          </a:p>
        </p:txBody>
      </p:sp>
    </p:spTree>
    <p:extLst>
      <p:ext uri="{BB962C8B-B14F-4D97-AF65-F5344CB8AC3E}">
        <p14:creationId xmlns:p14="http://schemas.microsoft.com/office/powerpoint/2010/main" val="7902178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algn="l"/>
            <a:r>
              <a:rPr lang="en-US" dirty="0" smtClean="0">
                <a:solidFill>
                  <a:schemeClr val="tx2"/>
                </a:solidFill>
              </a:rPr>
              <a:t>Causes of Disk I/O</a:t>
            </a:r>
            <a:endParaRPr lang="en-US" dirty="0">
              <a:latin typeface="Arial" charset="0"/>
              <a:ea typeface="ＭＳ Ｐゴシック" charset="0"/>
              <a:cs typeface="ＭＳ Ｐゴシック" charset="0"/>
            </a:endParaRPr>
          </a:p>
        </p:txBody>
      </p:sp>
      <p:sp>
        <p:nvSpPr>
          <p:cNvPr id="36867" name="Rectangle 3"/>
          <p:cNvSpPr>
            <a:spLocks noGrp="1" noChangeArrowheads="1"/>
          </p:cNvSpPr>
          <p:nvPr>
            <p:ph idx="1"/>
          </p:nvPr>
        </p:nvSpPr>
        <p:spPr/>
        <p:txBody>
          <a:bodyPr/>
          <a:lstStyle/>
          <a:p>
            <a:pPr>
              <a:lnSpc>
                <a:spcPct val="90000"/>
              </a:lnSpc>
            </a:pPr>
            <a:r>
              <a:rPr lang="en-US">
                <a:latin typeface="Arial" charset="0"/>
                <a:ea typeface="ＭＳ Ｐゴシック" charset="0"/>
                <a:cs typeface="ＭＳ Ｐゴシック" charset="0"/>
              </a:rPr>
              <a:t>Database</a:t>
            </a:r>
          </a:p>
          <a:p>
            <a:pPr lvl="1">
              <a:lnSpc>
                <a:spcPct val="90000"/>
              </a:lnSpc>
            </a:pPr>
            <a:r>
              <a:rPr lang="en-US">
                <a:latin typeface="Arial" charset="0"/>
                <a:ea typeface="ＭＳ Ｐゴシック" charset="0"/>
              </a:rPr>
              <a:t>User requests (Usually 90% of total load)</a:t>
            </a:r>
          </a:p>
          <a:p>
            <a:pPr lvl="1">
              <a:lnSpc>
                <a:spcPct val="90000"/>
              </a:lnSpc>
            </a:pPr>
            <a:r>
              <a:rPr lang="en-US">
                <a:latin typeface="Arial" charset="0"/>
                <a:ea typeface="ＭＳ Ｐゴシック" charset="0"/>
              </a:rPr>
              <a:t>Updates (This affects DB, BI and AI)</a:t>
            </a:r>
          </a:p>
          <a:p>
            <a:pPr>
              <a:lnSpc>
                <a:spcPct val="90000"/>
              </a:lnSpc>
            </a:pPr>
            <a:r>
              <a:rPr lang="en-US">
                <a:latin typeface="Arial" charset="0"/>
                <a:ea typeface="ＭＳ Ｐゴシック" charset="0"/>
                <a:cs typeface="ＭＳ Ｐゴシック" charset="0"/>
              </a:rPr>
              <a:t>Temporary file I/O - Use as a disk utilization leveler</a:t>
            </a:r>
          </a:p>
          <a:p>
            <a:pPr>
              <a:lnSpc>
                <a:spcPct val="90000"/>
              </a:lnSpc>
            </a:pPr>
            <a:r>
              <a:rPr lang="en-US">
                <a:latin typeface="Arial" charset="0"/>
                <a:ea typeface="ＭＳ Ｐゴシック" charset="0"/>
                <a:cs typeface="ＭＳ Ｐゴシック" charset="0"/>
              </a:rPr>
              <a:t>Operating system - usually minimal provided enough memory is installed</a:t>
            </a:r>
          </a:p>
          <a:p>
            <a:pPr>
              <a:lnSpc>
                <a:spcPct val="90000"/>
              </a:lnSpc>
            </a:pPr>
            <a:r>
              <a:rPr lang="en-US">
                <a:latin typeface="Arial" charset="0"/>
                <a:ea typeface="ＭＳ Ｐゴシック" charset="0"/>
                <a:cs typeface="ＭＳ Ｐゴシック" charset="0"/>
              </a:rPr>
              <a:t>Other I/O</a:t>
            </a:r>
          </a:p>
        </p:txBody>
      </p:sp>
    </p:spTree>
    <p:extLst>
      <p:ext uri="{BB962C8B-B14F-4D97-AF65-F5344CB8AC3E}">
        <p14:creationId xmlns:p14="http://schemas.microsoft.com/office/powerpoint/2010/main" val="301700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l"/>
            <a:r>
              <a:rPr lang="en-US" dirty="0" smtClean="0">
                <a:solidFill>
                  <a:schemeClr val="tx2"/>
                </a:solidFill>
              </a:rPr>
              <a:t>Disks</a:t>
            </a:r>
            <a:endParaRPr lang="en-US" dirty="0">
              <a:latin typeface="Arial" charset="0"/>
              <a:ea typeface="ＭＳ Ｐゴシック" charset="0"/>
              <a:cs typeface="ＭＳ Ｐゴシック" charset="0"/>
            </a:endParaRPr>
          </a:p>
        </p:txBody>
      </p:sp>
      <p:sp>
        <p:nvSpPr>
          <p:cNvPr id="34819" name="Rectangle 3"/>
          <p:cNvSpPr>
            <a:spLocks noGrp="1" noChangeArrowheads="1"/>
          </p:cNvSpPr>
          <p:nvPr>
            <p:ph idx="1"/>
          </p:nvPr>
        </p:nvSpPr>
        <p:spPr/>
        <p:txBody>
          <a:bodyPr/>
          <a:lstStyle/>
          <a:p>
            <a:pPr>
              <a:lnSpc>
                <a:spcPct val="90000"/>
              </a:lnSpc>
            </a:pPr>
            <a:r>
              <a:rPr lang="en-US">
                <a:latin typeface="Arial" charset="0"/>
                <a:ea typeface="ＭＳ Ｐゴシック" charset="0"/>
                <a:cs typeface="ＭＳ Ｐゴシック" charset="0"/>
              </a:rPr>
              <a:t>This is where to spend your money</a:t>
            </a:r>
          </a:p>
          <a:p>
            <a:pPr>
              <a:lnSpc>
                <a:spcPct val="90000"/>
              </a:lnSpc>
            </a:pPr>
            <a:r>
              <a:rPr lang="en-US">
                <a:latin typeface="Arial" charset="0"/>
                <a:ea typeface="ＭＳ Ｐゴシック" charset="0"/>
                <a:cs typeface="ＭＳ Ｐゴシック" charset="0"/>
              </a:rPr>
              <a:t>Goal: Use all disks evenly</a:t>
            </a:r>
          </a:p>
          <a:p>
            <a:pPr>
              <a:lnSpc>
                <a:spcPct val="90000"/>
              </a:lnSpc>
            </a:pPr>
            <a:r>
              <a:rPr lang="en-US">
                <a:latin typeface="Arial" charset="0"/>
                <a:ea typeface="ＭＳ Ｐゴシック" charset="0"/>
                <a:cs typeface="ＭＳ Ｐゴシック" charset="0"/>
              </a:rPr>
              <a:t>Buy as many physical disks as possible</a:t>
            </a:r>
          </a:p>
          <a:p>
            <a:pPr>
              <a:lnSpc>
                <a:spcPct val="90000"/>
              </a:lnSpc>
            </a:pPr>
            <a:r>
              <a:rPr lang="en-US">
                <a:latin typeface="Arial" charset="0"/>
                <a:ea typeface="ＭＳ Ｐゴシック" charset="0"/>
                <a:cs typeface="ＭＳ Ｐゴシック" charset="0"/>
              </a:rPr>
              <a:t>RAID 5 is still bad in many cases, improvements have been made but test before you buy as there is a performance wall out there and it is closer with RAID 5</a:t>
            </a:r>
          </a:p>
        </p:txBody>
      </p:sp>
    </p:spTree>
    <p:extLst>
      <p:ext uri="{BB962C8B-B14F-4D97-AF65-F5344CB8AC3E}">
        <p14:creationId xmlns:p14="http://schemas.microsoft.com/office/powerpoint/2010/main" val="3519257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algn="l"/>
            <a:r>
              <a:rPr lang="en-US" dirty="0" smtClean="0">
                <a:solidFill>
                  <a:schemeClr val="tx2"/>
                </a:solidFill>
              </a:rPr>
              <a:t>Disks – General Rules</a:t>
            </a:r>
            <a:endParaRPr lang="en-US" dirty="0">
              <a:latin typeface="Arial" charset="0"/>
              <a:ea typeface="ＭＳ Ｐゴシック" charset="0"/>
              <a:cs typeface="ＭＳ Ｐゴシック" charset="0"/>
            </a:endParaRPr>
          </a:p>
        </p:txBody>
      </p:sp>
      <p:sp>
        <p:nvSpPr>
          <p:cNvPr id="38915" name="Rectangle 3"/>
          <p:cNvSpPr>
            <a:spLocks noGrp="1" noChangeArrowheads="1"/>
          </p:cNvSpPr>
          <p:nvPr>
            <p:ph idx="1"/>
          </p:nvPr>
        </p:nvSpPr>
        <p:spPr/>
        <p:txBody>
          <a:bodyPr/>
          <a:lstStyle/>
          <a:p>
            <a:r>
              <a:rPr lang="en-US">
                <a:latin typeface="Arial" charset="0"/>
                <a:ea typeface="ＭＳ Ｐゴシック" charset="0"/>
                <a:cs typeface="ＭＳ Ｐゴシック" charset="0"/>
              </a:rPr>
              <a:t>Use RAID 10 (0+1) or Mirroring and Striping for best protection of data with optimal performance for the database</a:t>
            </a:r>
          </a:p>
          <a:p>
            <a:r>
              <a:rPr lang="en-US">
                <a:latin typeface="Arial" charset="0"/>
                <a:ea typeface="ＭＳ Ｐゴシック" charset="0"/>
                <a:cs typeface="ＭＳ Ｐゴシック" charset="0"/>
              </a:rPr>
              <a:t>For the AI and BI RAID 10 still makes sense in most cases.  Exception: Single database environments</a:t>
            </a:r>
          </a:p>
        </p:txBody>
      </p:sp>
    </p:spTree>
    <p:extLst>
      <p:ext uri="{BB962C8B-B14F-4D97-AF65-F5344CB8AC3E}">
        <p14:creationId xmlns:p14="http://schemas.microsoft.com/office/powerpoint/2010/main" val="3609397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solidFill>
                  <a:schemeClr val="tx2"/>
                </a:solidFill>
              </a:rPr>
              <a:t>Performance Tuning</a:t>
            </a:r>
            <a:endParaRPr lang="en-US" dirty="0"/>
          </a:p>
        </p:txBody>
      </p:sp>
      <p:sp>
        <p:nvSpPr>
          <p:cNvPr id="3" name="Content Placeholder 2"/>
          <p:cNvSpPr>
            <a:spLocks noGrp="1"/>
          </p:cNvSpPr>
          <p:nvPr>
            <p:ph idx="1"/>
          </p:nvPr>
        </p:nvSpPr>
        <p:spPr/>
        <p:txBody>
          <a:bodyPr/>
          <a:lstStyle/>
          <a:p>
            <a:pPr marL="0" indent="0">
              <a:buNone/>
            </a:pPr>
            <a:r>
              <a:rPr lang="en-US" dirty="0"/>
              <a:t>General tuning </a:t>
            </a:r>
            <a:r>
              <a:rPr lang="en-US" dirty="0" smtClean="0"/>
              <a:t>methodology </a:t>
            </a:r>
          </a:p>
          <a:p>
            <a:r>
              <a:rPr lang="en-US" dirty="0" smtClean="0"/>
              <a:t>Get yourself in the ballpark</a:t>
            </a:r>
          </a:p>
          <a:p>
            <a:r>
              <a:rPr lang="en-US" dirty="0" smtClean="0"/>
              <a:t>Get </a:t>
            </a:r>
            <a:r>
              <a:rPr lang="en-US" dirty="0"/>
              <a:t>baseline </a:t>
            </a:r>
            <a:r>
              <a:rPr lang="en-US" dirty="0" smtClean="0"/>
              <a:t>timings/measurements</a:t>
            </a:r>
          </a:p>
          <a:p>
            <a:r>
              <a:rPr lang="en-US" dirty="0"/>
              <a:t>C</a:t>
            </a:r>
            <a:r>
              <a:rPr lang="en-US" dirty="0" smtClean="0"/>
              <a:t>hange </a:t>
            </a:r>
            <a:r>
              <a:rPr lang="en-US" dirty="0"/>
              <a:t>one thing at a time to understand value of each </a:t>
            </a:r>
            <a:r>
              <a:rPr lang="en-US" dirty="0" smtClean="0"/>
              <a:t>change</a:t>
            </a:r>
          </a:p>
          <a:p>
            <a:pPr marL="0" indent="0">
              <a:buNone/>
            </a:pPr>
            <a:endParaRPr lang="en-US" dirty="0"/>
          </a:p>
          <a:p>
            <a:pPr marL="0" indent="0">
              <a:buNone/>
            </a:pPr>
            <a:r>
              <a:rPr lang="en-US" dirty="0" smtClean="0"/>
              <a:t>This is most likely the only thing where we all agree 100% </a:t>
            </a:r>
            <a:endParaRPr lang="en-US" dirty="0"/>
          </a:p>
          <a:p>
            <a:pPr marL="0" indent="0">
              <a:buNone/>
            </a:pPr>
            <a:endParaRPr lang="en-US" dirty="0"/>
          </a:p>
        </p:txBody>
      </p:sp>
    </p:spTree>
    <p:extLst>
      <p:ext uri="{BB962C8B-B14F-4D97-AF65-F5344CB8AC3E}">
        <p14:creationId xmlns:p14="http://schemas.microsoft.com/office/powerpoint/2010/main" val="1370260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chemeClr val="tx2"/>
                </a:solidFill>
              </a:rPr>
              <a:t>Remember: Tuning is easy just follow our simple plan</a:t>
            </a:r>
            <a:endParaRPr lang="en-US" b="1" dirty="0">
              <a:solidFill>
                <a:schemeClr val="tx2"/>
              </a:solidFill>
            </a:endParaRPr>
          </a:p>
        </p:txBody>
      </p:sp>
      <p:pic>
        <p:nvPicPr>
          <p:cNvPr id="28" name="Content Placeholder 27" descr="worstppt1.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480" t="9799" r="1621" b="8666"/>
          <a:stretch/>
        </p:blipFill>
        <p:spPr>
          <a:xfrm>
            <a:off x="228600" y="1524001"/>
            <a:ext cx="8534400" cy="5126867"/>
          </a:xfrm>
        </p:spPr>
      </p:pic>
    </p:spTree>
    <p:extLst>
      <p:ext uri="{BB962C8B-B14F-4D97-AF65-F5344CB8AC3E}">
        <p14:creationId xmlns:p14="http://schemas.microsoft.com/office/powerpoint/2010/main" val="84524849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title-orang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4339" name="Rectangle 2"/>
          <p:cNvSpPr>
            <a:spLocks noGrp="1" noChangeArrowheads="1"/>
          </p:cNvSpPr>
          <p:nvPr>
            <p:ph type="ctrTitle"/>
          </p:nvPr>
        </p:nvSpPr>
        <p:spPr>
          <a:xfrm>
            <a:off x="152400" y="1371600"/>
            <a:ext cx="5715000" cy="2667000"/>
          </a:xfrm>
        </p:spPr>
        <p:txBody>
          <a:bodyPr/>
          <a:lstStyle/>
          <a:p>
            <a:pPr eaLnBrk="1" hangingPunct="1"/>
            <a:r>
              <a:rPr lang="en-GB" sz="4000" i="1" smtClean="0"/>
              <a:t>Performance</a:t>
            </a:r>
            <a:br>
              <a:rPr lang="en-GB" sz="4000" i="1" smtClean="0"/>
            </a:br>
            <a:r>
              <a:rPr lang="en-GB" sz="4000" i="1" smtClean="0"/>
              <a:t>Tuning</a:t>
            </a:r>
            <a:br>
              <a:rPr lang="en-GB" sz="4000" i="1" smtClean="0"/>
            </a:br>
            <a:r>
              <a:rPr lang="en-GB" sz="4000" i="1" smtClean="0"/>
              <a:t>Basics</a:t>
            </a:r>
            <a:br>
              <a:rPr lang="en-GB" sz="4000" i="1" smtClean="0"/>
            </a:br>
            <a:r>
              <a:rPr lang="en-GB" sz="2000" i="1" smtClean="0"/>
              <a:t>(Very basic)</a:t>
            </a:r>
            <a:endParaRPr lang="en-GB" sz="4000" smtClean="0"/>
          </a:p>
        </p:txBody>
      </p:sp>
      <p:sp>
        <p:nvSpPr>
          <p:cNvPr id="14340" name="Rectangle 3"/>
          <p:cNvSpPr>
            <a:spLocks noGrp="1" noChangeArrowheads="1"/>
          </p:cNvSpPr>
          <p:nvPr>
            <p:ph type="subTitle" idx="1"/>
          </p:nvPr>
        </p:nvSpPr>
        <p:spPr>
          <a:xfrm>
            <a:off x="457200" y="4114800"/>
            <a:ext cx="6400800" cy="1752600"/>
          </a:xfrm>
        </p:spPr>
        <p:txBody>
          <a:bodyPr>
            <a:normAutofit lnSpcReduction="10000"/>
          </a:bodyPr>
          <a:lstStyle/>
          <a:p>
            <a:pPr algn="l" eaLnBrk="1" hangingPunct="1"/>
            <a:r>
              <a:rPr lang="en-GB" sz="2400" dirty="0" smtClean="0"/>
              <a:t>Gus </a:t>
            </a:r>
            <a:r>
              <a:rPr lang="en-GB" sz="2400" dirty="0" err="1" smtClean="0"/>
              <a:t>Björklund</a:t>
            </a:r>
            <a:endParaRPr lang="en-GB" sz="2400" dirty="0" smtClean="0"/>
          </a:p>
          <a:p>
            <a:pPr algn="l" eaLnBrk="1" hangingPunct="1"/>
            <a:endParaRPr lang="en-GB" sz="2400" dirty="0" smtClean="0"/>
          </a:p>
          <a:p>
            <a:pPr algn="l" eaLnBrk="1" hangingPunct="1"/>
            <a:r>
              <a:rPr lang="en-GB" sz="2400" dirty="0" smtClean="0"/>
              <a:t>PUG Challenge Americas, Westford, MA</a:t>
            </a:r>
          </a:p>
          <a:p>
            <a:pPr algn="l" eaLnBrk="1" hangingPunct="1"/>
            <a:r>
              <a:rPr lang="en-GB" sz="2400" dirty="0" smtClean="0"/>
              <a:t>Database Workshop, 5 June 2011</a:t>
            </a:r>
          </a:p>
          <a:p>
            <a:pPr eaLnBrk="1" hangingPunct="1"/>
            <a:endParaRPr lang="en-GB" sz="2000" dirty="0" smtClean="0"/>
          </a:p>
        </p:txBody>
      </p:sp>
    </p:spTree>
    <p:extLst>
      <p:ext uri="{BB962C8B-B14F-4D97-AF65-F5344CB8AC3E}">
        <p14:creationId xmlns:p14="http://schemas.microsoft.com/office/powerpoint/2010/main" val="160097991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 Rule of Thumb</a:t>
            </a:r>
          </a:p>
        </p:txBody>
      </p:sp>
      <p:sp>
        <p:nvSpPr>
          <p:cNvPr id="5" name="TextBox 4"/>
          <p:cNvSpPr txBox="1"/>
          <p:nvPr/>
        </p:nvSpPr>
        <p:spPr>
          <a:xfrm>
            <a:off x="1209353" y="1600201"/>
            <a:ext cx="6725294" cy="2246769"/>
          </a:xfrm>
          <a:prstGeom prst="rect">
            <a:avLst/>
          </a:prstGeom>
          <a:noFill/>
        </p:spPr>
        <p:txBody>
          <a:bodyPr wrap="none" rtlCol="0">
            <a:spAutoFit/>
          </a:bodyPr>
          <a:lstStyle/>
          <a:p>
            <a:pPr algn="ctr"/>
            <a:r>
              <a:rPr lang="en-US" sz="2800"/>
              <a:t>The </a:t>
            </a:r>
            <a:r>
              <a:rPr lang="en-US" sz="2800" i="1"/>
              <a:t>only "</a:t>
            </a:r>
            <a:r>
              <a:rPr lang="en-US" sz="2800"/>
              <a:t>rule of thumb"</a:t>
            </a:r>
            <a:br>
              <a:rPr lang="en-US" sz="2800"/>
            </a:br>
            <a:r>
              <a:rPr lang="en-US" sz="2800"/>
              <a:t>that is always valid is this one.</a:t>
            </a:r>
          </a:p>
          <a:p>
            <a:pPr algn="ctr"/>
            <a:endParaRPr lang="en-US" sz="2800"/>
          </a:p>
          <a:p>
            <a:pPr algn="ctr"/>
            <a:endParaRPr lang="en-US" sz="2800"/>
          </a:p>
          <a:p>
            <a:pPr algn="ctr"/>
            <a:r>
              <a:rPr lang="en-US" sz="2800"/>
              <a:t>I am now going to give you some other ones.</a:t>
            </a:r>
          </a:p>
        </p:txBody>
      </p:sp>
    </p:spTree>
    <p:extLst>
      <p:ext uri="{BB962C8B-B14F-4D97-AF65-F5344CB8AC3E}">
        <p14:creationId xmlns:p14="http://schemas.microsoft.com/office/powerpoint/2010/main" val="188244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Subjects</a:t>
            </a:r>
          </a:p>
        </p:txBody>
      </p:sp>
      <p:sp>
        <p:nvSpPr>
          <p:cNvPr id="3" name="Content Placeholder 2"/>
          <p:cNvSpPr>
            <a:spLocks noGrp="1"/>
          </p:cNvSpPr>
          <p:nvPr>
            <p:ph idx="1"/>
          </p:nvPr>
        </p:nvSpPr>
        <p:spPr/>
        <p:txBody>
          <a:bodyPr/>
          <a:lstStyle/>
          <a:p>
            <a:r>
              <a:rPr lang="en-US"/>
              <a:t>Out of the box performance</a:t>
            </a:r>
          </a:p>
          <a:p>
            <a:r>
              <a:rPr lang="en-US"/>
              <a:t>Easy Things To Do</a:t>
            </a:r>
          </a:p>
          <a:p>
            <a:r>
              <a:rPr lang="en-US"/>
              <a:t>Results</a:t>
            </a:r>
          </a:p>
          <a:p>
            <a:r>
              <a:rPr lang="en-US"/>
              <a:t>Try It For Yourself</a:t>
            </a:r>
          </a:p>
        </p:txBody>
      </p:sp>
    </p:spTree>
    <p:extLst>
      <p:ext uri="{BB962C8B-B14F-4D97-AF65-F5344CB8AC3E}">
        <p14:creationId xmlns:p14="http://schemas.microsoft.com/office/powerpoint/2010/main" val="178772299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GB"/>
              <a:t>First Things First</a:t>
            </a:r>
          </a:p>
        </p:txBody>
      </p:sp>
      <p:sp>
        <p:nvSpPr>
          <p:cNvPr id="18436" name="Text Box 4"/>
          <p:cNvSpPr txBox="1">
            <a:spLocks noChangeArrowheads="1"/>
          </p:cNvSpPr>
          <p:nvPr/>
        </p:nvSpPr>
        <p:spPr bwMode="auto">
          <a:xfrm>
            <a:off x="771526" y="2098102"/>
            <a:ext cx="5980113" cy="1320361"/>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probkup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29735452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ATM benchmark ...</a:t>
            </a:r>
          </a:p>
        </p:txBody>
      </p:sp>
      <p:sp>
        <p:nvSpPr>
          <p:cNvPr id="3" name="Content Placeholder 2"/>
          <p:cNvSpPr>
            <a:spLocks noGrp="1"/>
          </p:cNvSpPr>
          <p:nvPr>
            <p:ph idx="1"/>
          </p:nvPr>
        </p:nvSpPr>
        <p:spPr>
          <a:xfrm>
            <a:off x="641509" y="1303020"/>
            <a:ext cx="8001000" cy="4320540"/>
          </a:xfrm>
        </p:spPr>
        <p:txBody>
          <a:bodyPr>
            <a:noAutofit/>
          </a:bodyPr>
          <a:lstStyle/>
          <a:p>
            <a:r>
              <a:rPr lang="en-US" sz="2400" dirty="0"/>
              <a:t>The Standard Secret Bunker Benchmark</a:t>
            </a:r>
          </a:p>
          <a:p>
            <a:pPr lvl="1"/>
            <a:r>
              <a:rPr lang="en-US" sz="2000" dirty="0"/>
              <a:t>b</a:t>
            </a:r>
            <a:r>
              <a:rPr lang="en-US" sz="2000" dirty="0" smtClean="0"/>
              <a:t>aseline </a:t>
            </a:r>
            <a:r>
              <a:rPr lang="en-US" sz="2000" dirty="0" err="1"/>
              <a:t>config</a:t>
            </a:r>
            <a:r>
              <a:rPr lang="en-US" sz="2000" dirty="0"/>
              <a:t> always the </a:t>
            </a:r>
            <a:r>
              <a:rPr lang="en-US" sz="2000" dirty="0" smtClean="0"/>
              <a:t>same since Bunker#2</a:t>
            </a:r>
            <a:endParaRPr lang="en-US" sz="2000" dirty="0"/>
          </a:p>
          <a:p>
            <a:r>
              <a:rPr lang="en-US" sz="2400" dirty="0"/>
              <a:t>Simulates ATM withdrawal transaction</a:t>
            </a:r>
          </a:p>
          <a:p>
            <a:r>
              <a:rPr lang="en-US" sz="2400" dirty="0"/>
              <a:t>150 concurrent users</a:t>
            </a:r>
          </a:p>
          <a:p>
            <a:pPr lvl="1"/>
            <a:r>
              <a:rPr lang="en-US" sz="2000" dirty="0"/>
              <a:t>e</a:t>
            </a:r>
            <a:r>
              <a:rPr lang="en-US" sz="2000" dirty="0" smtClean="0"/>
              <a:t>xecute </a:t>
            </a:r>
            <a:r>
              <a:rPr lang="en-US" sz="2000" dirty="0"/>
              <a:t>as many transactions as possible in given time</a:t>
            </a:r>
          </a:p>
          <a:p>
            <a:r>
              <a:rPr lang="en-US" sz="2400" dirty="0"/>
              <a:t>Highly update intensive</a:t>
            </a:r>
          </a:p>
          <a:p>
            <a:pPr lvl="1"/>
            <a:r>
              <a:rPr lang="en-US" sz="2000" dirty="0"/>
              <a:t>Uses 4 tables</a:t>
            </a:r>
          </a:p>
          <a:p>
            <a:pPr lvl="1"/>
            <a:r>
              <a:rPr lang="en-US" sz="2000" dirty="0"/>
              <a:t>fetch 3 rows</a:t>
            </a:r>
          </a:p>
          <a:p>
            <a:pPr lvl="1"/>
            <a:r>
              <a:rPr lang="en-US" sz="2000" dirty="0"/>
              <a:t>update 3 rows</a:t>
            </a:r>
          </a:p>
          <a:p>
            <a:pPr lvl="1"/>
            <a:r>
              <a:rPr lang="en-US" sz="2000" dirty="0"/>
              <a:t>create 1 row with 1 index entry</a:t>
            </a:r>
          </a:p>
          <a:p>
            <a:endParaRPr lang="en-US" sz="2400" dirty="0"/>
          </a:p>
        </p:txBody>
      </p:sp>
      <p:sp>
        <p:nvSpPr>
          <p:cNvPr id="4" name="Slide Number Placeholder 3"/>
          <p:cNvSpPr>
            <a:spLocks noGrp="1"/>
          </p:cNvSpPr>
          <p:nvPr>
            <p:ph type="sldNum" sz="quarter" idx="4294967295"/>
          </p:nvPr>
        </p:nvSpPr>
        <p:spPr>
          <a:xfrm>
            <a:off x="8321040" y="285750"/>
            <a:ext cx="284323" cy="262890"/>
          </a:xfrm>
          <a:prstGeom prst="rect">
            <a:avLst/>
          </a:prstGeom>
        </p:spPr>
        <p:txBody>
          <a:bodyPr lIns="82296" tIns="41148" rIns="82296" bIns="41148"/>
          <a:lstStyle/>
          <a:p>
            <a:fld id="{DE33A506-F788-764A-A4BE-E3F28F5A55E0}" type="slidenum">
              <a:rPr lang="en-US"/>
              <a:pPr/>
              <a:t>29</a:t>
            </a:fld>
            <a:endParaRPr lang="en-US"/>
          </a:p>
        </p:txBody>
      </p:sp>
    </p:spTree>
    <p:extLst>
      <p:ext uri="{BB962C8B-B14F-4D97-AF65-F5344CB8AC3E}">
        <p14:creationId xmlns:p14="http://schemas.microsoft.com/office/powerpoint/2010/main" val="841618488"/>
      </p:ext>
    </p:extLst>
  </p:cSld>
  <p:clrMapOvr>
    <a:masterClrMapping/>
  </p:clrMapOvr>
  <p:transition xmlns:p14="http://schemas.microsoft.com/office/powerpoint/2010/mai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ATM database</a:t>
            </a:r>
          </a:p>
        </p:txBody>
      </p:sp>
      <p:graphicFrame>
        <p:nvGraphicFramePr>
          <p:cNvPr id="6" name="Content Placeholder 5"/>
          <p:cNvGraphicFramePr>
            <a:graphicFrameLocks noGrp="1"/>
          </p:cNvGraphicFramePr>
          <p:nvPr>
            <p:ph idx="1"/>
          </p:nvPr>
        </p:nvGraphicFramePr>
        <p:xfrm>
          <a:off x="685800" y="1584960"/>
          <a:ext cx="8001000" cy="5404104"/>
        </p:xfrm>
        <a:graphic>
          <a:graphicData uri="http://schemas.openxmlformats.org/drawingml/2006/table">
            <a:tbl>
              <a:tblPr firstRow="1" bandRow="1">
                <a:tableStyleId>{2D5ABB26-0587-4C30-8999-92F81FD0307C}</a:tableStyleId>
              </a:tblPr>
              <a:tblGrid>
                <a:gridCol w="4000500"/>
                <a:gridCol w="4000500"/>
              </a:tblGrid>
              <a:tr h="466344">
                <a:tc>
                  <a:txBody>
                    <a:bodyPr/>
                    <a:lstStyle/>
                    <a:p>
                      <a:r>
                        <a:rPr lang="en-US" sz="2500" dirty="0"/>
                        <a:t>account rows</a:t>
                      </a:r>
                    </a:p>
                  </a:txBody>
                  <a:tcPr marL="167463" marR="167463" marT="41148" marB="41148"/>
                </a:tc>
                <a:tc>
                  <a:txBody>
                    <a:bodyPr/>
                    <a:lstStyle/>
                    <a:p>
                      <a:r>
                        <a:rPr lang="en-US" sz="2500"/>
                        <a:t>80,000,000</a:t>
                      </a:r>
                    </a:p>
                  </a:txBody>
                  <a:tcPr marL="167463" marR="167463" marT="41148" marB="41148"/>
                </a:tc>
              </a:tr>
              <a:tr h="466344">
                <a:tc>
                  <a:txBody>
                    <a:bodyPr/>
                    <a:lstStyle/>
                    <a:p>
                      <a:r>
                        <a:rPr lang="en-US" sz="2500"/>
                        <a:t>teller</a:t>
                      </a:r>
                      <a:r>
                        <a:rPr lang="en-US" sz="2500" baseline="0"/>
                        <a:t> rows</a:t>
                      </a:r>
                      <a:endParaRPr lang="en-US" sz="2500"/>
                    </a:p>
                  </a:txBody>
                  <a:tcPr marL="167463" marR="167463" marT="41148" marB="41148"/>
                </a:tc>
                <a:tc>
                  <a:txBody>
                    <a:bodyPr/>
                    <a:lstStyle/>
                    <a:p>
                      <a:r>
                        <a:rPr lang="en-US" sz="2500"/>
                        <a:t>80,000</a:t>
                      </a:r>
                    </a:p>
                  </a:txBody>
                  <a:tcPr marL="167463" marR="167463" marT="41148" marB="41148"/>
                </a:tc>
              </a:tr>
              <a:tr h="466344">
                <a:tc>
                  <a:txBody>
                    <a:bodyPr/>
                    <a:lstStyle/>
                    <a:p>
                      <a:r>
                        <a:rPr lang="en-US" sz="2500"/>
                        <a:t>branch rows</a:t>
                      </a:r>
                    </a:p>
                  </a:txBody>
                  <a:tcPr marL="167463" marR="167463" marT="41148" marB="41148"/>
                </a:tc>
                <a:tc>
                  <a:txBody>
                    <a:bodyPr/>
                    <a:lstStyle/>
                    <a:p>
                      <a:r>
                        <a:rPr lang="en-US" sz="2500"/>
                        <a:t>8,000</a:t>
                      </a:r>
                    </a:p>
                  </a:txBody>
                  <a:tcPr marL="167463" marR="167463" marT="41148" marB="41148"/>
                </a:tc>
              </a:tr>
              <a:tr h="466344">
                <a:tc>
                  <a:txBody>
                    <a:bodyPr/>
                    <a:lstStyle/>
                    <a:p>
                      <a:r>
                        <a:rPr lang="en-US" sz="2500"/>
                        <a:t>data block size</a:t>
                      </a:r>
                    </a:p>
                  </a:txBody>
                  <a:tcPr marL="167463" marR="167463" marT="41148" marB="41148"/>
                </a:tc>
                <a:tc>
                  <a:txBody>
                    <a:bodyPr/>
                    <a:lstStyle/>
                    <a:p>
                      <a:r>
                        <a:rPr lang="en-US" sz="2500"/>
                        <a:t>4 k</a:t>
                      </a:r>
                    </a:p>
                  </a:txBody>
                  <a:tcPr marL="167463" marR="167463" marT="41148" marB="41148"/>
                </a:tc>
              </a:tr>
              <a:tr h="466344">
                <a:tc>
                  <a:txBody>
                    <a:bodyPr/>
                    <a:lstStyle/>
                    <a:p>
                      <a:r>
                        <a:rPr lang="en-US" sz="2500" dirty="0"/>
                        <a:t>database size</a:t>
                      </a:r>
                    </a:p>
                  </a:txBody>
                  <a:tcPr marL="167463" marR="167463" marT="41148" marB="41148"/>
                </a:tc>
                <a:tc>
                  <a:txBody>
                    <a:bodyPr/>
                    <a:lstStyle/>
                    <a:p>
                      <a:r>
                        <a:rPr lang="en-US" sz="2500"/>
                        <a:t>~ 12</a:t>
                      </a:r>
                      <a:r>
                        <a:rPr lang="en-US" sz="2500" baseline="0"/>
                        <a:t> gigabytes</a:t>
                      </a:r>
                      <a:endParaRPr lang="en-US" sz="2500"/>
                    </a:p>
                  </a:txBody>
                  <a:tcPr marL="167463" marR="167463" marT="41148" marB="41148"/>
                </a:tc>
              </a:tr>
              <a:tr h="836676">
                <a:tc>
                  <a:txBody>
                    <a:bodyPr/>
                    <a:lstStyle/>
                    <a:p>
                      <a:r>
                        <a:rPr lang="en-US" sz="2500"/>
                        <a:t>maximum rows per block</a:t>
                      </a:r>
                    </a:p>
                  </a:txBody>
                  <a:tcPr marL="167463" marR="167463" marT="41148" marB="41148"/>
                </a:tc>
                <a:tc>
                  <a:txBody>
                    <a:bodyPr/>
                    <a:lstStyle/>
                    <a:p>
                      <a:r>
                        <a:rPr lang="en-US" sz="2500"/>
                        <a:t>64</a:t>
                      </a:r>
                    </a:p>
                  </a:txBody>
                  <a:tcPr marL="167463" marR="167463" marT="41148" marB="41148"/>
                </a:tc>
              </a:tr>
              <a:tr h="836676">
                <a:tc>
                  <a:txBody>
                    <a:bodyPr/>
                    <a:lstStyle/>
                    <a:p>
                      <a:r>
                        <a:rPr lang="en-US" sz="2500"/>
                        <a:t>allocation cluster size</a:t>
                      </a:r>
                    </a:p>
                  </a:txBody>
                  <a:tcPr marL="167463" marR="167463" marT="41148" marB="41148"/>
                </a:tc>
                <a:tc>
                  <a:txBody>
                    <a:bodyPr/>
                    <a:lstStyle/>
                    <a:p>
                      <a:r>
                        <a:rPr lang="en-US" sz="2500"/>
                        <a:t>512</a:t>
                      </a:r>
                    </a:p>
                  </a:txBody>
                  <a:tcPr marL="167463" marR="167463" marT="41148" marB="41148"/>
                </a:tc>
              </a:tr>
              <a:tr h="466344">
                <a:tc>
                  <a:txBody>
                    <a:bodyPr/>
                    <a:lstStyle/>
                    <a:p>
                      <a:r>
                        <a:rPr lang="en-US" sz="2500"/>
                        <a:t>data extents</a:t>
                      </a:r>
                    </a:p>
                  </a:txBody>
                  <a:tcPr marL="167463" marR="167463" marT="41148" marB="41148"/>
                </a:tc>
                <a:tc>
                  <a:txBody>
                    <a:bodyPr/>
                    <a:lstStyle/>
                    <a:p>
                      <a:r>
                        <a:rPr lang="en-US" sz="2500"/>
                        <a:t>6 @ 2 gigabytes</a:t>
                      </a:r>
                    </a:p>
                  </a:txBody>
                  <a:tcPr marL="167463" marR="167463" marT="41148" marB="41148"/>
                </a:tc>
              </a:tr>
              <a:tr h="466344">
                <a:tc>
                  <a:txBody>
                    <a:bodyPr/>
                    <a:lstStyle/>
                    <a:p>
                      <a:r>
                        <a:rPr lang="en-US" sz="2500" dirty="0"/>
                        <a:t>bi </a:t>
                      </a:r>
                      <a:r>
                        <a:rPr lang="en-US" sz="2500" dirty="0" err="1"/>
                        <a:t>blocksize</a:t>
                      </a:r>
                      <a:endParaRPr lang="en-US" sz="2500" dirty="0"/>
                    </a:p>
                  </a:txBody>
                  <a:tcPr marL="167463" marR="167463" marT="41148" marB="41148"/>
                </a:tc>
                <a:tc>
                  <a:txBody>
                    <a:bodyPr/>
                    <a:lstStyle/>
                    <a:p>
                      <a:r>
                        <a:rPr lang="en-US" sz="2500"/>
                        <a:t>16 kb</a:t>
                      </a:r>
                    </a:p>
                  </a:txBody>
                  <a:tcPr marL="167463" marR="167463" marT="41148" marB="41148"/>
                </a:tc>
              </a:tr>
              <a:tr h="466344">
                <a:tc>
                  <a:txBody>
                    <a:bodyPr/>
                    <a:lstStyle/>
                    <a:p>
                      <a:r>
                        <a:rPr lang="en-US" sz="2500"/>
                        <a:t>bi cluster size</a:t>
                      </a:r>
                    </a:p>
                  </a:txBody>
                  <a:tcPr marL="167463" marR="167463" marT="41148" marB="41148"/>
                </a:tc>
                <a:tc>
                  <a:txBody>
                    <a:bodyPr/>
                    <a:lstStyle/>
                    <a:p>
                      <a:r>
                        <a:rPr lang="en-US" sz="2500" dirty="0"/>
                        <a:t>16384</a:t>
                      </a:r>
                    </a:p>
                  </a:txBody>
                  <a:tcPr marL="167463" marR="167463" marT="41148" marB="41148"/>
                </a:tc>
              </a:tr>
            </a:tbl>
          </a:graphicData>
        </a:graphic>
      </p:graphicFrame>
      <p:sp>
        <p:nvSpPr>
          <p:cNvPr id="5" name="Slide Number Placeholder 4"/>
          <p:cNvSpPr>
            <a:spLocks noGrp="1"/>
          </p:cNvSpPr>
          <p:nvPr>
            <p:ph type="sldNum" sz="quarter" idx="4294967295"/>
          </p:nvPr>
        </p:nvSpPr>
        <p:spPr>
          <a:xfrm>
            <a:off x="8859837" y="285751"/>
            <a:ext cx="284163" cy="263525"/>
          </a:xfrm>
          <a:prstGeom prst="rect">
            <a:avLst/>
          </a:prstGeom>
        </p:spPr>
        <p:txBody>
          <a:bodyPr lIns="82296" tIns="41148" rIns="82296" bIns="41148"/>
          <a:lstStyle/>
          <a:p>
            <a:fld id="{4B41B3A1-7EA7-0148-AA69-6FD06517C232}" type="slidenum">
              <a:rPr lang="en-US"/>
              <a:pPr/>
              <a:t>30</a:t>
            </a:fld>
            <a:endParaRPr lang="en-US"/>
          </a:p>
        </p:txBody>
      </p:sp>
      <p:sp>
        <p:nvSpPr>
          <p:cNvPr id="7" name="TextBox 6"/>
          <p:cNvSpPr txBox="1"/>
          <p:nvPr/>
        </p:nvSpPr>
        <p:spPr>
          <a:xfrm>
            <a:off x="381002" y="1066800"/>
            <a:ext cx="3787201" cy="467820"/>
          </a:xfrm>
          <a:prstGeom prst="rect">
            <a:avLst/>
          </a:prstGeom>
          <a:noFill/>
        </p:spPr>
        <p:txBody>
          <a:bodyPr wrap="none" lIns="82296" tIns="41148" rIns="82296" bIns="41148" rtlCol="0">
            <a:spAutoFit/>
          </a:bodyPr>
          <a:lstStyle/>
          <a:p>
            <a:r>
              <a:rPr lang="en-US" sz="2500" dirty="0"/>
              <a:t>the standard baseline setup</a:t>
            </a:r>
          </a:p>
        </p:txBody>
      </p:sp>
    </p:spTree>
    <p:extLst>
      <p:ext uri="{BB962C8B-B14F-4D97-AF65-F5344CB8AC3E}">
        <p14:creationId xmlns:p14="http://schemas.microsoft.com/office/powerpoint/2010/main" val="495690106"/>
      </p:ext>
    </p:extLst>
  </p:cSld>
  <p:clrMapOvr>
    <a:masterClrMapping/>
  </p:clrMapOvr>
  <p:transition xmlns:p14="http://schemas.microsoft.com/office/powerpoint/2010/mai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The ATM baseline configuration</a:t>
            </a:r>
          </a:p>
        </p:txBody>
      </p:sp>
      <p:sp>
        <p:nvSpPr>
          <p:cNvPr id="5" name="Slide Number Placeholder 4"/>
          <p:cNvSpPr>
            <a:spLocks noGrp="1"/>
          </p:cNvSpPr>
          <p:nvPr>
            <p:ph type="sldNum" sz="quarter" idx="4294967295"/>
          </p:nvPr>
        </p:nvSpPr>
        <p:spPr>
          <a:xfrm>
            <a:off x="8321040" y="285750"/>
            <a:ext cx="284323" cy="262890"/>
          </a:xfrm>
          <a:prstGeom prst="rect">
            <a:avLst/>
          </a:prstGeom>
        </p:spPr>
        <p:txBody>
          <a:bodyPr lIns="82296" tIns="41148" rIns="82296" bIns="41148"/>
          <a:lstStyle/>
          <a:p>
            <a:fld id="{4B41B3A1-7EA7-0148-AA69-6FD06517C232}" type="slidenum">
              <a:rPr lang="en-US"/>
              <a:pPr/>
              <a:t>31</a:t>
            </a:fld>
            <a:endParaRPr lang="en-US"/>
          </a:p>
        </p:txBody>
      </p:sp>
      <p:sp>
        <p:nvSpPr>
          <p:cNvPr id="7" name="TextBox 6"/>
          <p:cNvSpPr txBox="1"/>
          <p:nvPr/>
        </p:nvSpPr>
        <p:spPr>
          <a:xfrm>
            <a:off x="399235" y="1165860"/>
            <a:ext cx="8146730" cy="4699748"/>
          </a:xfrm>
          <a:prstGeom prst="rect">
            <a:avLst/>
          </a:prstGeom>
          <a:noFill/>
        </p:spPr>
        <p:txBody>
          <a:bodyPr wrap="none" lIns="82296" tIns="41148" rIns="82296" bIns="41148" rtlCol="0">
            <a:spAutoFit/>
          </a:bodyPr>
          <a:lstStyle/>
          <a:p>
            <a:pPr algn="l"/>
            <a:r>
              <a:rPr lang="en-US" sz="2500" dirty="0"/>
              <a:t>-n 250			# maximum number of connections</a:t>
            </a:r>
          </a:p>
          <a:p>
            <a:pPr algn="l"/>
            <a:r>
              <a:rPr lang="en-US" sz="2500" dirty="0"/>
              <a:t>-S 5108		# broker's connection port</a:t>
            </a:r>
          </a:p>
          <a:p>
            <a:pPr algn="l"/>
            <a:r>
              <a:rPr lang="en-US" sz="2500" dirty="0"/>
              <a:t>-Ma 2			# max clients per server</a:t>
            </a:r>
          </a:p>
          <a:p>
            <a:pPr algn="l"/>
            <a:r>
              <a:rPr lang="en-US" sz="2500" dirty="0"/>
              <a:t>-</a:t>
            </a:r>
            <a:r>
              <a:rPr lang="en-US" sz="2500" dirty="0" err="1"/>
              <a:t>Mi</a:t>
            </a:r>
            <a:r>
              <a:rPr lang="en-US" sz="2500" dirty="0"/>
              <a:t> 2			# min clients per server</a:t>
            </a:r>
          </a:p>
          <a:p>
            <a:pPr algn="l"/>
            <a:r>
              <a:rPr lang="en-US" sz="2500" dirty="0"/>
              <a:t>-</a:t>
            </a:r>
            <a:r>
              <a:rPr lang="en-US" sz="2500" dirty="0" err="1"/>
              <a:t>Mn</a:t>
            </a:r>
            <a:r>
              <a:rPr lang="en-US" sz="2500" dirty="0"/>
              <a:t> 100		# max servers</a:t>
            </a:r>
          </a:p>
          <a:p>
            <a:pPr algn="l"/>
            <a:r>
              <a:rPr lang="en-US" sz="2500" dirty="0"/>
              <a:t>-L 10240		# lock able entries</a:t>
            </a:r>
          </a:p>
          <a:p>
            <a:pPr algn="l"/>
            <a:r>
              <a:rPr lang="en-US" sz="2500" dirty="0"/>
              <a:t>-Mm 16384		# max TCP message size</a:t>
            </a:r>
          </a:p>
          <a:p>
            <a:pPr algn="l"/>
            <a:r>
              <a:rPr lang="en-US" sz="2500" dirty="0"/>
              <a:t>-</a:t>
            </a:r>
            <a:r>
              <a:rPr lang="en-US" sz="2500" dirty="0" err="1"/>
              <a:t>maxAreas</a:t>
            </a:r>
            <a:r>
              <a:rPr lang="en-US" sz="2500" dirty="0"/>
              <a:t> 20	</a:t>
            </a:r>
            <a:r>
              <a:rPr lang="en-US" sz="2500" dirty="0" smtClean="0"/>
              <a:t>	# </a:t>
            </a:r>
            <a:r>
              <a:rPr lang="en-US" sz="2500" dirty="0"/>
              <a:t>maximum storage areas</a:t>
            </a:r>
          </a:p>
          <a:p>
            <a:pPr algn="l"/>
            <a:r>
              <a:rPr lang="en-US" sz="2500" dirty="0"/>
              <a:t>-B 64000		# primary buffer pool number of buffers</a:t>
            </a:r>
          </a:p>
          <a:p>
            <a:pPr algn="l"/>
            <a:r>
              <a:rPr lang="en-US" sz="2500" dirty="0"/>
              <a:t>-spin 10000		# spinlock retries</a:t>
            </a:r>
          </a:p>
          <a:p>
            <a:pPr algn="l"/>
            <a:r>
              <a:rPr lang="en-US" sz="2500" dirty="0"/>
              <a:t>-</a:t>
            </a:r>
            <a:r>
              <a:rPr lang="en-US" sz="2500" dirty="0" err="1"/>
              <a:t>bibufs</a:t>
            </a:r>
            <a:r>
              <a:rPr lang="en-US" sz="2500" dirty="0"/>
              <a:t> 32		# before image log buffers</a:t>
            </a:r>
          </a:p>
          <a:p>
            <a:pPr algn="l"/>
            <a:endParaRPr lang="en-US" sz="2500" dirty="0"/>
          </a:p>
        </p:txBody>
      </p:sp>
    </p:spTree>
    <p:extLst>
      <p:ext uri="{BB962C8B-B14F-4D97-AF65-F5344CB8AC3E}">
        <p14:creationId xmlns:p14="http://schemas.microsoft.com/office/powerpoint/2010/main" val="2930217478"/>
      </p:ext>
    </p:extLst>
  </p:cSld>
  <p:clrMapOvr>
    <a:masterClrMapping/>
  </p:clrMapOvr>
  <p:transition xmlns:p14="http://schemas.microsoft.com/office/powerpoint/2010/mai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GB"/>
              <a:t>“Out of the Box” ATM Performance</a:t>
            </a:r>
          </a:p>
        </p:txBody>
      </p:sp>
      <p:sp>
        <p:nvSpPr>
          <p:cNvPr id="20484" name="Text Box 3"/>
          <p:cNvSpPr txBox="1">
            <a:spLocks noChangeArrowheads="1"/>
          </p:cNvSpPr>
          <p:nvPr/>
        </p:nvSpPr>
        <p:spPr bwMode="auto">
          <a:xfrm>
            <a:off x="771526" y="2098102"/>
            <a:ext cx="5980113" cy="1320361"/>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proserve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470833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1026"/>
          <p:cNvSpPr>
            <a:spLocks noGrp="1" noChangeArrowheads="1"/>
          </p:cNvSpPr>
          <p:nvPr>
            <p:ph type="title"/>
          </p:nvPr>
        </p:nvSpPr>
        <p:spPr/>
        <p:txBody>
          <a:bodyPr/>
          <a:lstStyle/>
          <a:p>
            <a:pPr eaLnBrk="1" hangingPunct="1"/>
            <a:r>
              <a:rPr lang="en-US"/>
              <a:t>“Out of the box” Performance</a:t>
            </a:r>
          </a:p>
        </p:txBody>
      </p:sp>
      <p:graphicFrame>
        <p:nvGraphicFramePr>
          <p:cNvPr id="22530" name="Object 2"/>
          <p:cNvGraphicFramePr>
            <a:graphicFrameLocks noChangeAspect="1"/>
          </p:cNvGraphicFramePr>
          <p:nvPr>
            <p:extLst>
              <p:ext uri="{D42A27DB-BD31-4B8C-83A1-F6EECF244321}">
                <p14:modId xmlns:p14="http://schemas.microsoft.com/office/powerpoint/2010/main" val="1842761946"/>
              </p:ext>
            </p:extLst>
          </p:nvPr>
        </p:nvGraphicFramePr>
        <p:xfrm>
          <a:off x="1163639" y="1322388"/>
          <a:ext cx="7772400" cy="4468812"/>
        </p:xfrm>
        <a:graphic>
          <a:graphicData uri="http://schemas.openxmlformats.org/presentationml/2006/ole">
            <mc:AlternateContent xmlns:mc="http://schemas.openxmlformats.org/markup-compatibility/2006">
              <mc:Choice xmlns:v="urn:schemas-microsoft-com:vml" Requires="v">
                <p:oleObj spid="_x0000_s1033" name="Chart" r:id="rId4" imgW="6858000" imgH="4064000" progId="MSGraph.Chart.8">
                  <p:embed followColorScheme="full"/>
                </p:oleObj>
              </mc:Choice>
              <mc:Fallback>
                <p:oleObj name="Chart" r:id="rId4" imgW="6858000" imgH="4064000" progId="MSGraph.Chart.8">
                  <p:embed followColorScheme="full"/>
                  <p:pic>
                    <p:nvPicPr>
                      <p:cNvPr id="0" name=""/>
                      <p:cNvPicPr>
                        <a:picLocks noChangeAspect="1" noChangeArrowheads="1"/>
                      </p:cNvPicPr>
                      <p:nvPr/>
                    </p:nvPicPr>
                    <p:blipFill>
                      <a:blip r:embed="rId5"/>
                      <a:srcRect/>
                      <a:stretch>
                        <a:fillRect/>
                      </a:stretch>
                    </p:blipFill>
                    <p:spPr bwMode="auto">
                      <a:xfrm>
                        <a:off x="1163639" y="1322388"/>
                        <a:ext cx="7772400"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533" name="Rectangle 1028"/>
          <p:cNvSpPr>
            <a:spLocks noChangeArrowheads="1"/>
          </p:cNvSpPr>
          <p:nvPr/>
        </p:nvSpPr>
        <p:spPr bwMode="auto">
          <a:xfrm>
            <a:off x="5492751" y="3822700"/>
            <a:ext cx="912813" cy="596900"/>
          </a:xfrm>
          <a:prstGeom prst="rect">
            <a:avLst/>
          </a:prstGeom>
          <a:solidFill>
            <a:schemeClr val="bg1"/>
          </a:solidFill>
          <a:ln w="12700">
            <a:noFill/>
            <a:miter lim="800000"/>
            <a:headEnd/>
            <a:tailEnd/>
          </a:ln>
        </p:spPr>
        <p:txBody>
          <a:bodyPr wrap="none" anchor="ctr">
            <a:prstTxWarp prst="textNoShape">
              <a:avLst/>
            </a:prstTxWarp>
          </a:bodyPr>
          <a:lstStyle/>
          <a:p>
            <a:endParaRPr lang="en-US"/>
          </a:p>
        </p:txBody>
      </p:sp>
      <p:sp>
        <p:nvSpPr>
          <p:cNvPr id="22534" name="Rectangle 1029"/>
          <p:cNvSpPr>
            <a:spLocks noChangeArrowheads="1"/>
          </p:cNvSpPr>
          <p:nvPr/>
        </p:nvSpPr>
        <p:spPr bwMode="auto">
          <a:xfrm>
            <a:off x="4960939" y="4681538"/>
            <a:ext cx="2281237" cy="552450"/>
          </a:xfrm>
          <a:prstGeom prst="rect">
            <a:avLst/>
          </a:prstGeom>
          <a:solidFill>
            <a:schemeClr val="bg1"/>
          </a:solidFill>
          <a:ln w="12700">
            <a:noFill/>
            <a:miter lim="800000"/>
            <a:headEnd/>
            <a:tailEnd/>
          </a:ln>
        </p:spPr>
        <p:txBody>
          <a:bodyPr wrap="none" anchor="ctr">
            <a:prstTxWarp prst="textNoShape">
              <a:avLst/>
            </a:prstTxWarp>
          </a:bodyPr>
          <a:lstStyle/>
          <a:p>
            <a:endParaRPr lang="en-US"/>
          </a:p>
        </p:txBody>
      </p:sp>
      <p:sp>
        <p:nvSpPr>
          <p:cNvPr id="7" name="Text Box 2"/>
          <p:cNvSpPr txBox="1">
            <a:spLocks noChangeArrowheads="1"/>
          </p:cNvSpPr>
          <p:nvPr/>
        </p:nvSpPr>
        <p:spPr bwMode="auto">
          <a:xfrm>
            <a:off x="678108" y="5715000"/>
            <a:ext cx="6638957" cy="369332"/>
          </a:xfrm>
          <a:prstGeom prst="rect">
            <a:avLst/>
          </a:prstGeom>
          <a:noFill/>
          <a:ln w="9525">
            <a:noFill/>
            <a:miter lim="800000"/>
            <a:headEnd/>
            <a:tailEnd/>
          </a:ln>
        </p:spPr>
        <p:txBody>
          <a:bodyPr wrap="none">
            <a:prstTxWarp prst="textNoShape">
              <a:avLst/>
            </a:prstTxWarp>
            <a:spAutoFit/>
          </a:bodyPr>
          <a:lstStyle/>
          <a:p>
            <a:pPr algn="ctr"/>
            <a:r>
              <a:rPr lang="en-GB" sz="1800"/>
              <a:t>YMMV.  Box, transportation, meals, and accomodations not included</a:t>
            </a:r>
          </a:p>
        </p:txBody>
      </p:sp>
    </p:spTree>
    <p:extLst>
      <p:ext uri="{BB962C8B-B14F-4D97-AF65-F5344CB8AC3E}">
        <p14:creationId xmlns:p14="http://schemas.microsoft.com/office/powerpoint/2010/main" val="39328792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1026"/>
          <p:cNvSpPr>
            <a:spLocks noGrp="1" noChangeArrowheads="1"/>
          </p:cNvSpPr>
          <p:nvPr>
            <p:ph type="title"/>
          </p:nvPr>
        </p:nvSpPr>
        <p:spPr>
          <a:xfrm>
            <a:off x="1447800" y="1676400"/>
            <a:ext cx="6248400" cy="2514600"/>
          </a:xfrm>
        </p:spPr>
        <p:txBody>
          <a:bodyPr/>
          <a:lstStyle/>
          <a:p>
            <a:pPr eaLnBrk="1" hangingPunct="1"/>
            <a:r>
              <a:rPr lang="en-GB">
                <a:solidFill>
                  <a:schemeClr val="tx1"/>
                </a:solidFill>
              </a:rPr>
              <a:t>Some EASY Things</a:t>
            </a:r>
            <a:br>
              <a:rPr lang="en-GB">
                <a:solidFill>
                  <a:schemeClr val="tx1"/>
                </a:solidFill>
              </a:rPr>
            </a:br>
            <a:r>
              <a:rPr lang="en-GB">
                <a:solidFill>
                  <a:schemeClr val="tx1"/>
                </a:solidFill>
              </a:rPr>
              <a:t>To Do</a:t>
            </a:r>
            <a:br>
              <a:rPr lang="en-GB">
                <a:solidFill>
                  <a:schemeClr val="tx1"/>
                </a:solidFill>
              </a:rPr>
            </a:br>
            <a:r>
              <a:rPr lang="en-GB">
                <a:solidFill>
                  <a:schemeClr val="tx1"/>
                </a:solidFill>
              </a:rPr>
              <a:t>For Better Results</a:t>
            </a:r>
          </a:p>
        </p:txBody>
      </p:sp>
    </p:spTree>
    <p:extLst>
      <p:ext uri="{BB962C8B-B14F-4D97-AF65-F5344CB8AC3E}">
        <p14:creationId xmlns:p14="http://schemas.microsoft.com/office/powerpoint/2010/main" val="294697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GB"/>
              <a:t>1: Buffer Pool Size</a:t>
            </a:r>
          </a:p>
        </p:txBody>
      </p:sp>
      <p:sp>
        <p:nvSpPr>
          <p:cNvPr id="26628" name="Text Box 3"/>
          <p:cNvSpPr txBox="1">
            <a:spLocks noChangeArrowheads="1"/>
          </p:cNvSpPr>
          <p:nvPr/>
        </p:nvSpPr>
        <p:spPr bwMode="auto">
          <a:xfrm>
            <a:off x="771526" y="2098101"/>
            <a:ext cx="5980113" cy="1320361"/>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proserve foo -B 32000</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15679717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GB"/>
              <a:t>2: Spinlock retry count</a:t>
            </a:r>
          </a:p>
        </p:txBody>
      </p:sp>
      <p:sp>
        <p:nvSpPr>
          <p:cNvPr id="28676" name="Text Box 3"/>
          <p:cNvSpPr txBox="1">
            <a:spLocks noChangeArrowheads="1"/>
          </p:cNvSpPr>
          <p:nvPr/>
        </p:nvSpPr>
        <p:spPr bwMode="auto">
          <a:xfrm>
            <a:off x="771526" y="2098101"/>
            <a:ext cx="7967663" cy="1320361"/>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proserve foo -B 32000 -spin 5000</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471752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en-GB"/>
              <a:t>3: Start BI Log Writer (BIW)</a:t>
            </a:r>
          </a:p>
        </p:txBody>
      </p:sp>
      <p:sp>
        <p:nvSpPr>
          <p:cNvPr id="30724" name="Text Box 3"/>
          <p:cNvSpPr txBox="1">
            <a:spLocks noChangeArrowheads="1"/>
          </p:cNvSpPr>
          <p:nvPr/>
        </p:nvSpPr>
        <p:spPr bwMode="auto">
          <a:xfrm>
            <a:off x="749302" y="2090167"/>
            <a:ext cx="7967663" cy="1621982"/>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proserve foo -B 32000 -spin 5000</a:t>
            </a:r>
            <a:br>
              <a:rPr lang="en-GB" sz="2800">
                <a:solidFill>
                  <a:schemeClr val="tx1"/>
                </a:solidFill>
                <a:latin typeface="Courier New" charset="0"/>
              </a:rPr>
            </a:br>
            <a:r>
              <a:rPr lang="en-GB" sz="2800">
                <a:solidFill>
                  <a:schemeClr val="tx1"/>
                </a:solidFill>
                <a:latin typeface="Courier New" charset="0"/>
              </a:rPr>
              <a:t>&gt; probiw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35177898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GB"/>
              <a:t>4: Start Async Page Writer (APW)</a:t>
            </a:r>
          </a:p>
        </p:txBody>
      </p:sp>
      <p:sp>
        <p:nvSpPr>
          <p:cNvPr id="32772" name="Text Box 3"/>
          <p:cNvSpPr txBox="1">
            <a:spLocks noChangeArrowheads="1"/>
          </p:cNvSpPr>
          <p:nvPr/>
        </p:nvSpPr>
        <p:spPr bwMode="auto">
          <a:xfrm>
            <a:off x="749302" y="2077470"/>
            <a:ext cx="7967663" cy="2225224"/>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proserve foo -B 32000 -spin 5000</a:t>
            </a:r>
            <a:br>
              <a:rPr lang="en-GB" sz="2800">
                <a:solidFill>
                  <a:schemeClr val="tx1"/>
                </a:solidFill>
                <a:latin typeface="Courier New" charset="0"/>
              </a:rPr>
            </a:br>
            <a:r>
              <a:rPr lang="en-GB" sz="2800">
                <a:solidFill>
                  <a:schemeClr val="tx1"/>
                </a:solidFill>
                <a:latin typeface="Courier New" charset="0"/>
              </a:rPr>
              <a:t>&gt; probiw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1246128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GB"/>
              <a:t>5: Increase BI Log Block Size</a:t>
            </a:r>
          </a:p>
        </p:txBody>
      </p:sp>
      <p:sp>
        <p:nvSpPr>
          <p:cNvPr id="34820" name="Text Box 3"/>
          <p:cNvSpPr txBox="1">
            <a:spLocks noChangeArrowheads="1"/>
          </p:cNvSpPr>
          <p:nvPr/>
        </p:nvSpPr>
        <p:spPr bwMode="auto">
          <a:xfrm>
            <a:off x="749301" y="1775849"/>
            <a:ext cx="8174039" cy="2828466"/>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proutil foo -C truncate bi \</a:t>
            </a:r>
            <a:br>
              <a:rPr lang="en-GB" sz="2800">
                <a:solidFill>
                  <a:schemeClr val="tx1"/>
                </a:solidFill>
                <a:latin typeface="Courier New" charset="0"/>
              </a:rPr>
            </a:br>
            <a:r>
              <a:rPr lang="en-GB" sz="2800">
                <a:solidFill>
                  <a:schemeClr val="tx1"/>
                </a:solidFill>
                <a:latin typeface="Courier New" charset="0"/>
              </a:rPr>
              <a:t>&gt;  -biblocksize 8</a:t>
            </a:r>
            <a:br>
              <a:rPr lang="en-GB" sz="2800">
                <a:solidFill>
                  <a:schemeClr val="tx1"/>
                </a:solidFill>
                <a:latin typeface="Courier New" charset="0"/>
              </a:rPr>
            </a:br>
            <a:r>
              <a:rPr lang="en-GB" sz="2800">
                <a:solidFill>
                  <a:schemeClr val="tx1"/>
                </a:solidFill>
                <a:latin typeface="Courier New" charset="0"/>
              </a:rPr>
              <a:t>&gt; proserve foo -B 32000 -spin 5000</a:t>
            </a:r>
            <a:br>
              <a:rPr lang="en-GB" sz="2800">
                <a:solidFill>
                  <a:schemeClr val="tx1"/>
                </a:solidFill>
                <a:latin typeface="Courier New" charset="0"/>
              </a:rPr>
            </a:br>
            <a:r>
              <a:rPr lang="en-GB" sz="2800">
                <a:solidFill>
                  <a:schemeClr val="tx1"/>
                </a:solidFill>
                <a:latin typeface="Courier New" charset="0"/>
              </a:rPr>
              <a:t>&gt; probiw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31479869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6"/>
          <p:cNvSpPr>
            <a:spLocks noGrp="1" noChangeArrowheads="1"/>
          </p:cNvSpPr>
          <p:nvPr>
            <p:ph type="title"/>
          </p:nvPr>
        </p:nvSpPr>
        <p:spPr/>
        <p:txBody>
          <a:bodyPr/>
          <a:lstStyle/>
          <a:p>
            <a:pPr eaLnBrk="1" hangingPunct="1"/>
            <a:r>
              <a:rPr lang="en-GB"/>
              <a:t>6: Increase BI Log Cluster Size</a:t>
            </a:r>
          </a:p>
        </p:txBody>
      </p:sp>
      <p:sp>
        <p:nvSpPr>
          <p:cNvPr id="36868" name="Text Box 1027"/>
          <p:cNvSpPr txBox="1">
            <a:spLocks noChangeArrowheads="1"/>
          </p:cNvSpPr>
          <p:nvPr/>
        </p:nvSpPr>
        <p:spPr bwMode="auto">
          <a:xfrm>
            <a:off x="749301" y="1775849"/>
            <a:ext cx="8174039" cy="2828466"/>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proutil foo -C truncate bi \</a:t>
            </a:r>
            <a:br>
              <a:rPr lang="en-GB" sz="2800">
                <a:solidFill>
                  <a:schemeClr val="tx1"/>
                </a:solidFill>
                <a:latin typeface="Courier New" charset="0"/>
              </a:rPr>
            </a:br>
            <a:r>
              <a:rPr lang="en-GB" sz="2800">
                <a:solidFill>
                  <a:schemeClr val="tx1"/>
                </a:solidFill>
                <a:latin typeface="Courier New" charset="0"/>
              </a:rPr>
              <a:t>&gt;  -biblocksize 8 -bi 4096</a:t>
            </a:r>
            <a:br>
              <a:rPr lang="en-GB" sz="2800">
                <a:solidFill>
                  <a:schemeClr val="tx1"/>
                </a:solidFill>
                <a:latin typeface="Courier New" charset="0"/>
              </a:rPr>
            </a:br>
            <a:r>
              <a:rPr lang="en-GB" sz="2800">
                <a:solidFill>
                  <a:schemeClr val="tx1"/>
                </a:solidFill>
                <a:latin typeface="Courier New" charset="0"/>
              </a:rPr>
              <a:t>&gt; proserve foo -B 32000 -spin 5000</a:t>
            </a:r>
            <a:br>
              <a:rPr lang="en-GB" sz="2800">
                <a:solidFill>
                  <a:schemeClr val="tx1"/>
                </a:solidFill>
                <a:latin typeface="Courier New" charset="0"/>
              </a:rPr>
            </a:br>
            <a:r>
              <a:rPr lang="en-GB" sz="2800">
                <a:solidFill>
                  <a:schemeClr val="tx1"/>
                </a:solidFill>
                <a:latin typeface="Courier New" charset="0"/>
              </a:rPr>
              <a:t>&gt; probiw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4190741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GB"/>
              <a:t>7: Add BI Log buffers</a:t>
            </a:r>
          </a:p>
        </p:txBody>
      </p:sp>
      <p:sp>
        <p:nvSpPr>
          <p:cNvPr id="38916" name="Text Box 3"/>
          <p:cNvSpPr txBox="1">
            <a:spLocks noChangeArrowheads="1"/>
          </p:cNvSpPr>
          <p:nvPr/>
        </p:nvSpPr>
        <p:spPr bwMode="auto">
          <a:xfrm>
            <a:off x="749301" y="1625039"/>
            <a:ext cx="8174039" cy="3130087"/>
          </a:xfrm>
          <a:prstGeom prst="rect">
            <a:avLst/>
          </a:prstGeom>
          <a:noFill/>
          <a:ln w="12700">
            <a:noFill/>
            <a:miter lim="800000"/>
            <a:headEnd/>
            <a:tailEnd/>
          </a:ln>
        </p:spPr>
        <p:txBody>
          <a:bodyPr anchor="ctr">
            <a:prstTxWarp prst="textNoShape">
              <a:avLst/>
            </a:prstTxWarp>
            <a:spAutoFit/>
          </a:bodyPr>
          <a:lstStyle/>
          <a:p>
            <a:pPr algn="l">
              <a:lnSpc>
                <a:spcPct val="70000"/>
              </a:lnSpc>
              <a:buFont typeface="Wingdings" charset="2"/>
              <a:buNone/>
            </a:pPr>
            <a:r>
              <a:rPr lang="en-GB" sz="2800">
                <a:solidFill>
                  <a:schemeClr val="tx1"/>
                </a:solidFill>
                <a:latin typeface="Courier New" charset="0"/>
              </a:rPr>
              <a:t>&gt;</a:t>
            </a:r>
            <a:br>
              <a:rPr lang="en-GB" sz="2800">
                <a:solidFill>
                  <a:schemeClr val="tx1"/>
                </a:solidFill>
                <a:latin typeface="Courier New" charset="0"/>
              </a:rPr>
            </a:br>
            <a:r>
              <a:rPr lang="en-GB" sz="2800">
                <a:solidFill>
                  <a:schemeClr val="tx1"/>
                </a:solidFill>
                <a:latin typeface="Courier New" charset="0"/>
              </a:rPr>
              <a:t>&gt; proutil foo -C truncate bi \</a:t>
            </a:r>
            <a:br>
              <a:rPr lang="en-GB" sz="2800">
                <a:solidFill>
                  <a:schemeClr val="tx1"/>
                </a:solidFill>
                <a:latin typeface="Courier New" charset="0"/>
              </a:rPr>
            </a:br>
            <a:r>
              <a:rPr lang="en-GB" sz="2800">
                <a:solidFill>
                  <a:schemeClr val="tx1"/>
                </a:solidFill>
                <a:latin typeface="Courier New" charset="0"/>
              </a:rPr>
              <a:t>&gt;  -biblocksize 8 -bi 4096</a:t>
            </a:r>
            <a:br>
              <a:rPr lang="en-GB" sz="2800">
                <a:solidFill>
                  <a:schemeClr val="tx1"/>
                </a:solidFill>
                <a:latin typeface="Courier New" charset="0"/>
              </a:rPr>
            </a:br>
            <a:r>
              <a:rPr lang="en-GB" sz="2800">
                <a:solidFill>
                  <a:schemeClr val="tx1"/>
                </a:solidFill>
                <a:latin typeface="Courier New" charset="0"/>
              </a:rPr>
              <a:t>&gt; proserve foo -B 32000 -spin 5000 \</a:t>
            </a:r>
            <a:br>
              <a:rPr lang="en-GB" sz="2800">
                <a:solidFill>
                  <a:schemeClr val="tx1"/>
                </a:solidFill>
                <a:latin typeface="Courier New" charset="0"/>
              </a:rPr>
            </a:br>
            <a:r>
              <a:rPr lang="en-GB" sz="2800">
                <a:solidFill>
                  <a:schemeClr val="tx1"/>
                </a:solidFill>
                <a:latin typeface="Courier New" charset="0"/>
              </a:rPr>
              <a:t>&gt;   -bibufs 25</a:t>
            </a:r>
            <a:br>
              <a:rPr lang="en-GB" sz="2800">
                <a:solidFill>
                  <a:schemeClr val="tx1"/>
                </a:solidFill>
                <a:latin typeface="Courier New" charset="0"/>
              </a:rPr>
            </a:br>
            <a:r>
              <a:rPr lang="en-GB" sz="2800">
                <a:solidFill>
                  <a:schemeClr val="tx1"/>
                </a:solidFill>
                <a:latin typeface="Courier New" charset="0"/>
              </a:rPr>
              <a:t>&gt; probiw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 proapw foo</a:t>
            </a:r>
            <a:br>
              <a:rPr lang="en-GB" sz="2800">
                <a:solidFill>
                  <a:schemeClr val="tx1"/>
                </a:solidFill>
                <a:latin typeface="Courier New" charset="0"/>
              </a:rPr>
            </a:br>
            <a:r>
              <a:rPr lang="en-GB" sz="2800">
                <a:solidFill>
                  <a:schemeClr val="tx1"/>
                </a:solidFill>
                <a:latin typeface="Courier New" charset="0"/>
              </a:rPr>
              <a:t>&gt;</a:t>
            </a:r>
          </a:p>
          <a:p>
            <a:pPr algn="l">
              <a:lnSpc>
                <a:spcPct val="70000"/>
              </a:lnSpc>
              <a:buFont typeface="Wingdings" charset="2"/>
              <a:buNone/>
            </a:pPr>
            <a:endParaRPr lang="en-GB" sz="2800">
              <a:solidFill>
                <a:schemeClr val="tx1"/>
              </a:solidFill>
              <a:latin typeface="Courier New" charset="0"/>
            </a:endParaRPr>
          </a:p>
        </p:txBody>
      </p:sp>
    </p:spTree>
    <p:extLst>
      <p:ext uri="{BB962C8B-B14F-4D97-AF65-F5344CB8AC3E}">
        <p14:creationId xmlns:p14="http://schemas.microsoft.com/office/powerpoint/2010/main" val="30143614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n-GB"/>
              <a:t>8: Fix Database Disk Layout</a:t>
            </a:r>
          </a:p>
        </p:txBody>
      </p:sp>
      <p:sp>
        <p:nvSpPr>
          <p:cNvPr id="40964" name="Rectangle 4"/>
          <p:cNvSpPr>
            <a:spLocks noChangeArrowheads="1"/>
          </p:cNvSpPr>
          <p:nvPr/>
        </p:nvSpPr>
        <p:spPr bwMode="auto">
          <a:xfrm>
            <a:off x="495301" y="2080990"/>
            <a:ext cx="8616951" cy="3000821"/>
          </a:xfrm>
          <a:prstGeom prst="rect">
            <a:avLst/>
          </a:prstGeom>
          <a:noFill/>
          <a:ln w="12700">
            <a:noFill/>
            <a:miter lim="800000"/>
            <a:headEnd/>
            <a:tailEnd/>
          </a:ln>
        </p:spPr>
        <p:txBody>
          <a:bodyPr anchor="ctr">
            <a:prstTxWarp prst="textNoShape">
              <a:avLst/>
            </a:prstTxWarp>
            <a:spAutoFit/>
          </a:bodyPr>
          <a:lstStyle/>
          <a:p>
            <a:r>
              <a:rPr lang="en-GB" sz="2100">
                <a:solidFill>
                  <a:srgbClr val="000000"/>
                </a:solidFill>
                <a:latin typeface="Courier New" charset="0"/>
              </a:rPr>
              <a:t>d "Schema Area"  /home/gus/atm/atm.d1</a:t>
            </a:r>
          </a:p>
          <a:p>
            <a:r>
              <a:rPr lang="en-GB" sz="2100">
                <a:solidFill>
                  <a:srgbClr val="000000"/>
                </a:solidFill>
                <a:latin typeface="Courier New" charset="0"/>
              </a:rPr>
              <a:t>d "atm":7,64;512 /home/gus/atm/atm_7.d1  f 2000000</a:t>
            </a:r>
          </a:p>
          <a:p>
            <a:r>
              <a:rPr lang="en-GB" sz="2100">
                <a:solidFill>
                  <a:srgbClr val="000000"/>
                </a:solidFill>
                <a:latin typeface="Courier New" charset="0"/>
              </a:rPr>
              <a:t>d "atm":7,64;512 /home/gus/atm/atm_7.d2  f 2000000</a:t>
            </a:r>
          </a:p>
          <a:p>
            <a:r>
              <a:rPr lang="en-GB" sz="2100">
                <a:solidFill>
                  <a:srgbClr val="000000"/>
                </a:solidFill>
                <a:latin typeface="Courier New" charset="0"/>
              </a:rPr>
              <a:t>d "atm":7,64;512 /home/gus/atm/atm_7.d3  f 2000000</a:t>
            </a:r>
          </a:p>
          <a:p>
            <a:r>
              <a:rPr lang="en-GB" sz="2100">
                <a:solidFill>
                  <a:srgbClr val="000000"/>
                </a:solidFill>
                <a:latin typeface="Courier New" charset="0"/>
              </a:rPr>
              <a:t>d "atm":7,64;512 /home/gus/atm/atm_7.d4  f 2000000</a:t>
            </a:r>
          </a:p>
          <a:p>
            <a:r>
              <a:rPr lang="en-GB" sz="2100">
                <a:solidFill>
                  <a:srgbClr val="000000"/>
                </a:solidFill>
                <a:latin typeface="Courier New" charset="0"/>
              </a:rPr>
              <a:t>d "atm":7,64;512 /home/gus/atm/atm_7.d5  f 2000000</a:t>
            </a:r>
          </a:p>
          <a:p>
            <a:r>
              <a:rPr lang="en-GB" sz="2100">
                <a:solidFill>
                  <a:srgbClr val="000000"/>
                </a:solidFill>
                <a:latin typeface="Courier New" charset="0"/>
              </a:rPr>
              <a:t>d "atm":7,64;512 /home/gus/atm/atm_7.d6  f 2000000</a:t>
            </a:r>
          </a:p>
          <a:p>
            <a:r>
              <a:rPr lang="en-GB" sz="2100">
                <a:solidFill>
                  <a:srgbClr val="000000"/>
                </a:solidFill>
                <a:latin typeface="Courier New" charset="0"/>
              </a:rPr>
              <a:t>d "atm":7,64;512 /home/gus/atm/atm_7.d7</a:t>
            </a:r>
          </a:p>
          <a:p>
            <a:pPr algn="l">
              <a:spcBef>
                <a:spcPct val="0"/>
              </a:spcBef>
            </a:pPr>
            <a:r>
              <a:rPr lang="en-GB" sz="2100">
                <a:solidFill>
                  <a:srgbClr val="000000"/>
                </a:solidFill>
                <a:latin typeface="Courier New" charset="0"/>
              </a:rPr>
              <a:t>b /home/gus/atm/atm.b1</a:t>
            </a:r>
          </a:p>
        </p:txBody>
      </p:sp>
      <p:sp>
        <p:nvSpPr>
          <p:cNvPr id="5" name="Rectangle 1026"/>
          <p:cNvSpPr txBox="1">
            <a:spLocks noChangeArrowheads="1"/>
          </p:cNvSpPr>
          <p:nvPr/>
        </p:nvSpPr>
        <p:spPr bwMode="auto">
          <a:xfrm>
            <a:off x="266700" y="990600"/>
            <a:ext cx="8610600" cy="9636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GB" b="0" i="0" u="none" strike="noStrike" kern="0" cap="none" spc="0" normalizeH="0" baseline="0" noProof="0">
                <a:ln>
                  <a:noFill/>
                </a:ln>
                <a:solidFill>
                  <a:schemeClr val="tx1"/>
                </a:solidFill>
                <a:effectLst/>
                <a:uLnTx/>
                <a:uFillTx/>
                <a:latin typeface="+mj-lt"/>
                <a:ea typeface="+mj-ea"/>
                <a:cs typeface="+mj-cs"/>
              </a:rPr>
              <a:t>here everything on same disk, maybe with other stuff</a:t>
            </a:r>
          </a:p>
        </p:txBody>
      </p:sp>
    </p:spTree>
    <p:extLst>
      <p:ext uri="{BB962C8B-B14F-4D97-AF65-F5344CB8AC3E}">
        <p14:creationId xmlns:p14="http://schemas.microsoft.com/office/powerpoint/2010/main" val="483111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normAutofit fontScale="90000"/>
          </a:bodyPr>
          <a:lstStyle/>
          <a:p>
            <a:pPr eaLnBrk="1" hangingPunct="1"/>
            <a:r>
              <a:rPr lang="en-GB"/>
              <a:t>8: Move Data Extents to Striped Array</a:t>
            </a:r>
          </a:p>
        </p:txBody>
      </p:sp>
      <p:sp>
        <p:nvSpPr>
          <p:cNvPr id="43012" name="Rectangle 3"/>
          <p:cNvSpPr>
            <a:spLocks noChangeArrowheads="1"/>
          </p:cNvSpPr>
          <p:nvPr/>
        </p:nvSpPr>
        <p:spPr bwMode="auto">
          <a:xfrm>
            <a:off x="495301" y="1803992"/>
            <a:ext cx="8616951" cy="3554819"/>
          </a:xfrm>
          <a:prstGeom prst="rect">
            <a:avLst/>
          </a:prstGeom>
          <a:noFill/>
          <a:ln w="12700">
            <a:noFill/>
            <a:miter lim="800000"/>
            <a:headEnd/>
            <a:tailEnd/>
          </a:ln>
        </p:spPr>
        <p:txBody>
          <a:bodyPr anchor="ctr">
            <a:prstTxWarp prst="textNoShape">
              <a:avLst/>
            </a:prstTxWarp>
            <a:spAutoFit/>
          </a:bodyPr>
          <a:lstStyle/>
          <a:p>
            <a:pPr algn="l">
              <a:spcBef>
                <a:spcPct val="0"/>
              </a:spcBef>
            </a:pPr>
            <a:r>
              <a:rPr lang="en-GB" sz="2500">
                <a:solidFill>
                  <a:srgbClr val="000000"/>
                </a:solidFill>
                <a:latin typeface="Courier New" charset="0"/>
              </a:rPr>
              <a:t>d "Schema Area"  /home/gus/atm/atm.d1</a:t>
            </a:r>
          </a:p>
          <a:p>
            <a:pPr algn="l">
              <a:spcBef>
                <a:spcPct val="0"/>
              </a:spcBef>
            </a:pPr>
            <a:r>
              <a:rPr lang="en-GB" sz="2500">
                <a:solidFill>
                  <a:srgbClr val="000000"/>
                </a:solidFill>
                <a:latin typeface="Courier New" charset="0"/>
              </a:rPr>
              <a:t>d "atm":7,64;512 /array/atm_7.d1  f 2000000</a:t>
            </a:r>
          </a:p>
          <a:p>
            <a:pPr algn="l">
              <a:spcBef>
                <a:spcPct val="0"/>
              </a:spcBef>
            </a:pPr>
            <a:r>
              <a:rPr lang="en-GB" sz="2500">
                <a:solidFill>
                  <a:srgbClr val="000000"/>
                </a:solidFill>
                <a:latin typeface="Courier New" charset="0"/>
              </a:rPr>
              <a:t>d "atm":7,64;512 /array/atm_7.d2  f 2000000</a:t>
            </a:r>
          </a:p>
          <a:p>
            <a:pPr algn="l">
              <a:spcBef>
                <a:spcPct val="0"/>
              </a:spcBef>
            </a:pPr>
            <a:r>
              <a:rPr lang="en-GB" sz="2500">
                <a:solidFill>
                  <a:srgbClr val="000000"/>
                </a:solidFill>
                <a:latin typeface="Courier New" charset="0"/>
              </a:rPr>
              <a:t>d "atm":7,64;512 /array/atm_7.d3  f 2000000</a:t>
            </a:r>
          </a:p>
          <a:p>
            <a:pPr algn="l">
              <a:spcBef>
                <a:spcPct val="0"/>
              </a:spcBef>
            </a:pPr>
            <a:r>
              <a:rPr lang="en-GB" sz="2500">
                <a:solidFill>
                  <a:srgbClr val="000000"/>
                </a:solidFill>
                <a:latin typeface="Courier New" charset="0"/>
              </a:rPr>
              <a:t>d "atm":7,64;512 /array/atm_7.d4  f 2000000</a:t>
            </a:r>
          </a:p>
          <a:p>
            <a:pPr algn="l">
              <a:spcBef>
                <a:spcPct val="0"/>
              </a:spcBef>
            </a:pPr>
            <a:r>
              <a:rPr lang="en-GB" sz="2500">
                <a:solidFill>
                  <a:srgbClr val="000000"/>
                </a:solidFill>
                <a:latin typeface="Courier New" charset="0"/>
              </a:rPr>
              <a:t>d "atm":7,64;512 /array/atm_7.d5  f 2000000</a:t>
            </a:r>
          </a:p>
          <a:p>
            <a:pPr algn="l">
              <a:spcBef>
                <a:spcPct val="0"/>
              </a:spcBef>
            </a:pPr>
            <a:r>
              <a:rPr lang="en-GB" sz="2500">
                <a:solidFill>
                  <a:srgbClr val="000000"/>
                </a:solidFill>
                <a:latin typeface="Courier New" charset="0"/>
              </a:rPr>
              <a:t>d "atm":7,64;512 /array/atm_7.d6  f 2000000</a:t>
            </a:r>
          </a:p>
          <a:p>
            <a:pPr algn="l">
              <a:spcBef>
                <a:spcPct val="0"/>
              </a:spcBef>
            </a:pPr>
            <a:r>
              <a:rPr lang="en-GB" sz="2500">
                <a:solidFill>
                  <a:srgbClr val="000000"/>
                </a:solidFill>
                <a:latin typeface="Courier New" charset="0"/>
              </a:rPr>
              <a:t>d "atm":7,64;512 /array/atm_7.d7</a:t>
            </a:r>
          </a:p>
          <a:p>
            <a:pPr algn="l">
              <a:spcBef>
                <a:spcPct val="0"/>
              </a:spcBef>
            </a:pPr>
            <a:r>
              <a:rPr lang="en-GB" sz="2500">
                <a:solidFill>
                  <a:srgbClr val="000000"/>
                </a:solidFill>
                <a:latin typeface="Courier New" charset="0"/>
              </a:rPr>
              <a:t>b /home/gus/atm/atm.b1</a:t>
            </a:r>
          </a:p>
        </p:txBody>
      </p:sp>
      <p:sp>
        <p:nvSpPr>
          <p:cNvPr id="43013" name="Rectangle 4"/>
          <p:cNvSpPr>
            <a:spLocks noChangeArrowheads="1"/>
          </p:cNvSpPr>
          <p:nvPr/>
        </p:nvSpPr>
        <p:spPr bwMode="auto">
          <a:xfrm>
            <a:off x="3733801" y="2257426"/>
            <a:ext cx="3125788" cy="2714625"/>
          </a:xfrm>
          <a:prstGeom prst="rect">
            <a:avLst/>
          </a:prstGeom>
          <a:noFill/>
          <a:ln w="57150">
            <a:solidFill>
              <a:srgbClr val="0000C7"/>
            </a:solidFill>
            <a:miter lim="800000"/>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3348163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1026"/>
          <p:cNvSpPr>
            <a:spLocks noGrp="1" noChangeArrowheads="1"/>
          </p:cNvSpPr>
          <p:nvPr>
            <p:ph type="title"/>
          </p:nvPr>
        </p:nvSpPr>
        <p:spPr/>
        <p:txBody>
          <a:bodyPr/>
          <a:lstStyle/>
          <a:p>
            <a:pPr eaLnBrk="1" hangingPunct="1"/>
            <a:r>
              <a:rPr lang="en-GB"/>
              <a:t>9: Move BI Log To Separate Disk</a:t>
            </a:r>
          </a:p>
        </p:txBody>
      </p:sp>
      <p:sp>
        <p:nvSpPr>
          <p:cNvPr id="45060" name="Rectangle 1027"/>
          <p:cNvSpPr>
            <a:spLocks noChangeArrowheads="1"/>
          </p:cNvSpPr>
          <p:nvPr/>
        </p:nvSpPr>
        <p:spPr bwMode="auto">
          <a:xfrm>
            <a:off x="495301" y="1803992"/>
            <a:ext cx="8616951" cy="3554819"/>
          </a:xfrm>
          <a:prstGeom prst="rect">
            <a:avLst/>
          </a:prstGeom>
          <a:noFill/>
          <a:ln w="12700">
            <a:noFill/>
            <a:miter lim="800000"/>
            <a:headEnd/>
            <a:tailEnd/>
          </a:ln>
        </p:spPr>
        <p:txBody>
          <a:bodyPr anchor="ctr">
            <a:prstTxWarp prst="textNoShape">
              <a:avLst/>
            </a:prstTxWarp>
            <a:spAutoFit/>
          </a:bodyPr>
          <a:lstStyle/>
          <a:p>
            <a:pPr algn="l">
              <a:spcBef>
                <a:spcPct val="0"/>
              </a:spcBef>
            </a:pPr>
            <a:r>
              <a:rPr lang="en-GB" sz="2500">
                <a:solidFill>
                  <a:srgbClr val="000000"/>
                </a:solidFill>
                <a:latin typeface="Courier New" charset="0"/>
              </a:rPr>
              <a:t>d "Schema Area"  /home/gus/atm/atm.d1</a:t>
            </a:r>
          </a:p>
          <a:p>
            <a:pPr algn="l">
              <a:spcBef>
                <a:spcPct val="0"/>
              </a:spcBef>
            </a:pPr>
            <a:r>
              <a:rPr lang="en-GB" sz="2500">
                <a:solidFill>
                  <a:srgbClr val="000000"/>
                </a:solidFill>
                <a:latin typeface="Courier New" charset="0"/>
              </a:rPr>
              <a:t>d "atm":7,64;512 /array/atm_7.d1  f 2000000</a:t>
            </a:r>
          </a:p>
          <a:p>
            <a:pPr algn="l">
              <a:spcBef>
                <a:spcPct val="0"/>
              </a:spcBef>
            </a:pPr>
            <a:r>
              <a:rPr lang="en-GB" sz="2500">
                <a:solidFill>
                  <a:srgbClr val="000000"/>
                </a:solidFill>
                <a:latin typeface="Courier New" charset="0"/>
              </a:rPr>
              <a:t>d "atm":7,64;512 /array/atm_7.d2  f 2000000</a:t>
            </a:r>
          </a:p>
          <a:p>
            <a:pPr algn="l">
              <a:spcBef>
                <a:spcPct val="0"/>
              </a:spcBef>
            </a:pPr>
            <a:r>
              <a:rPr lang="en-GB" sz="2500">
                <a:solidFill>
                  <a:srgbClr val="000000"/>
                </a:solidFill>
                <a:latin typeface="Courier New" charset="0"/>
              </a:rPr>
              <a:t>d "atm":7,64;512 /array/atm_7.d3  f 2000000</a:t>
            </a:r>
          </a:p>
          <a:p>
            <a:pPr algn="l">
              <a:spcBef>
                <a:spcPct val="0"/>
              </a:spcBef>
            </a:pPr>
            <a:r>
              <a:rPr lang="en-GB" sz="2500">
                <a:solidFill>
                  <a:srgbClr val="000000"/>
                </a:solidFill>
                <a:latin typeface="Courier New" charset="0"/>
              </a:rPr>
              <a:t>d "atm":7,64;512 /array/atm_7.d4  f 2000000</a:t>
            </a:r>
          </a:p>
          <a:p>
            <a:pPr algn="l">
              <a:spcBef>
                <a:spcPct val="0"/>
              </a:spcBef>
            </a:pPr>
            <a:r>
              <a:rPr lang="en-GB" sz="2500">
                <a:solidFill>
                  <a:srgbClr val="000000"/>
                </a:solidFill>
                <a:latin typeface="Courier New" charset="0"/>
              </a:rPr>
              <a:t>d "atm":7,64;512 /array/atm_7.d5  f 2000000</a:t>
            </a:r>
          </a:p>
          <a:p>
            <a:pPr algn="l">
              <a:spcBef>
                <a:spcPct val="0"/>
              </a:spcBef>
            </a:pPr>
            <a:r>
              <a:rPr lang="en-GB" sz="2500">
                <a:solidFill>
                  <a:srgbClr val="000000"/>
                </a:solidFill>
                <a:latin typeface="Courier New" charset="0"/>
              </a:rPr>
              <a:t>d "atm":7,64;512 /array/atm_7.d6  f 2000000</a:t>
            </a:r>
          </a:p>
          <a:p>
            <a:pPr algn="l">
              <a:spcBef>
                <a:spcPct val="0"/>
              </a:spcBef>
            </a:pPr>
            <a:r>
              <a:rPr lang="en-GB" sz="2500">
                <a:solidFill>
                  <a:srgbClr val="000000"/>
                </a:solidFill>
                <a:latin typeface="Courier New" charset="0"/>
              </a:rPr>
              <a:t>d "atm":7,64;512 /array/atm_7.d7</a:t>
            </a:r>
          </a:p>
          <a:p>
            <a:pPr algn="l">
              <a:spcBef>
                <a:spcPct val="0"/>
              </a:spcBef>
            </a:pPr>
            <a:r>
              <a:rPr lang="en-GB" sz="2500">
                <a:solidFill>
                  <a:srgbClr val="000000"/>
                </a:solidFill>
                <a:latin typeface="Courier New" charset="0"/>
              </a:rPr>
              <a:t>b /bidisk/atm.b1</a:t>
            </a:r>
          </a:p>
        </p:txBody>
      </p:sp>
      <p:sp>
        <p:nvSpPr>
          <p:cNvPr id="45061" name="Rectangle 1028"/>
          <p:cNvSpPr>
            <a:spLocks noChangeArrowheads="1"/>
          </p:cNvSpPr>
          <p:nvPr/>
        </p:nvSpPr>
        <p:spPr bwMode="auto">
          <a:xfrm>
            <a:off x="866777" y="4851401"/>
            <a:ext cx="2963863" cy="555625"/>
          </a:xfrm>
          <a:prstGeom prst="rect">
            <a:avLst/>
          </a:prstGeom>
          <a:noFill/>
          <a:ln w="57150">
            <a:solidFill>
              <a:srgbClr val="0000C7"/>
            </a:solidFill>
            <a:miter lim="800000"/>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4084578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026"/>
          <p:cNvSpPr>
            <a:spLocks noGrp="1" noChangeArrowheads="1"/>
          </p:cNvSpPr>
          <p:nvPr>
            <p:ph type="title"/>
          </p:nvPr>
        </p:nvSpPr>
        <p:spPr>
          <a:xfrm>
            <a:off x="506413" y="2573338"/>
            <a:ext cx="8610600" cy="963612"/>
          </a:xfrm>
        </p:spPr>
        <p:txBody>
          <a:bodyPr/>
          <a:lstStyle/>
          <a:p>
            <a:pPr eaLnBrk="1" hangingPunct="1"/>
            <a:r>
              <a:rPr lang="en-GB">
                <a:solidFill>
                  <a:schemeClr val="tx1"/>
                </a:solidFill>
              </a:rPr>
              <a:t>Can you predict the results ?</a:t>
            </a:r>
          </a:p>
        </p:txBody>
      </p:sp>
    </p:spTree>
    <p:extLst>
      <p:ext uri="{BB962C8B-B14F-4D97-AF65-F5344CB8AC3E}">
        <p14:creationId xmlns:p14="http://schemas.microsoft.com/office/powerpoint/2010/main" val="845586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a:lstStyle/>
          <a:p>
            <a:pPr eaLnBrk="1" hangingPunct="1"/>
            <a:r>
              <a:rPr lang="en-US"/>
              <a:t>Now Our Results Are</a:t>
            </a:r>
          </a:p>
        </p:txBody>
      </p:sp>
      <p:graphicFrame>
        <p:nvGraphicFramePr>
          <p:cNvPr id="6" name="Object 2"/>
          <p:cNvGraphicFramePr>
            <a:graphicFrameLocks noChangeAspect="1"/>
          </p:cNvGraphicFramePr>
          <p:nvPr/>
        </p:nvGraphicFramePr>
        <p:xfrm>
          <a:off x="1163639" y="1322388"/>
          <a:ext cx="7772400" cy="446881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2"/>
          <p:cNvSpPr txBox="1">
            <a:spLocks noChangeArrowheads="1"/>
          </p:cNvSpPr>
          <p:nvPr/>
        </p:nvSpPr>
        <p:spPr bwMode="auto">
          <a:xfrm>
            <a:off x="621290" y="5715000"/>
            <a:ext cx="6217079" cy="369332"/>
          </a:xfrm>
          <a:prstGeom prst="rect">
            <a:avLst/>
          </a:prstGeom>
          <a:noFill/>
          <a:ln w="9525">
            <a:noFill/>
            <a:miter lim="800000"/>
            <a:headEnd/>
            <a:tailEnd/>
          </a:ln>
        </p:spPr>
        <p:txBody>
          <a:bodyPr wrap="none">
            <a:prstTxWarp prst="textNoShape">
              <a:avLst/>
            </a:prstTxWarp>
            <a:spAutoFit/>
          </a:bodyPr>
          <a:lstStyle/>
          <a:p>
            <a:pPr algn="ctr"/>
            <a:r>
              <a:rPr lang="en-GB" sz="1800"/>
              <a:t>YMMV.  Transportation, meals, and accomodations not included</a:t>
            </a:r>
          </a:p>
        </p:txBody>
      </p:sp>
    </p:spTree>
    <p:extLst>
      <p:ext uri="{BB962C8B-B14F-4D97-AF65-F5344CB8AC3E}">
        <p14:creationId xmlns:p14="http://schemas.microsoft.com/office/powerpoint/2010/main" val="22379024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p:txBody>
          <a:bodyPr/>
          <a:lstStyle/>
          <a:p>
            <a:pPr eaLnBrk="1" hangingPunct="1"/>
            <a:r>
              <a:rPr lang="en-US"/>
              <a:t>Effect of Tuning -spin</a:t>
            </a:r>
          </a:p>
        </p:txBody>
      </p:sp>
      <p:graphicFrame>
        <p:nvGraphicFramePr>
          <p:cNvPr id="51202" name="Object 2"/>
          <p:cNvGraphicFramePr>
            <a:graphicFrameLocks noChangeAspect="1"/>
          </p:cNvGraphicFramePr>
          <p:nvPr>
            <p:extLst>
              <p:ext uri="{D42A27DB-BD31-4B8C-83A1-F6EECF244321}">
                <p14:modId xmlns:p14="http://schemas.microsoft.com/office/powerpoint/2010/main" val="3792968212"/>
              </p:ext>
            </p:extLst>
          </p:nvPr>
        </p:nvGraphicFramePr>
        <p:xfrm>
          <a:off x="1163639" y="1322388"/>
          <a:ext cx="7772400" cy="4468812"/>
        </p:xfrm>
        <a:graphic>
          <a:graphicData uri="http://schemas.openxmlformats.org/presentationml/2006/ole">
            <mc:AlternateContent xmlns:mc="http://schemas.openxmlformats.org/markup-compatibility/2006">
              <mc:Choice xmlns:v="urn:schemas-microsoft-com:vml" Requires="v">
                <p:oleObj spid="_x0000_s2057" name="Chart" r:id="rId4" imgW="6858000" imgH="4064000" progId="MSGraph.Chart.8">
                  <p:embed followColorScheme="full"/>
                </p:oleObj>
              </mc:Choice>
              <mc:Fallback>
                <p:oleObj name="Chart" r:id="rId4" imgW="6858000" imgH="4064000" progId="MSGraph.Chart.8">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3639" y="1322388"/>
                        <a:ext cx="7772400"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4098115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26"/>
          <p:cNvSpPr>
            <a:spLocks noGrp="1" noChangeArrowheads="1"/>
          </p:cNvSpPr>
          <p:nvPr>
            <p:ph type="title"/>
          </p:nvPr>
        </p:nvSpPr>
        <p:spPr/>
        <p:txBody>
          <a:bodyPr/>
          <a:lstStyle/>
          <a:p>
            <a:pPr eaLnBrk="1" hangingPunct="1"/>
            <a:r>
              <a:rPr lang="en-US"/>
              <a:t>Effect of Tuning -B</a:t>
            </a:r>
          </a:p>
        </p:txBody>
      </p:sp>
      <p:graphicFrame>
        <p:nvGraphicFramePr>
          <p:cNvPr id="53250" name="Object 2"/>
          <p:cNvGraphicFramePr>
            <a:graphicFrameLocks noChangeAspect="1"/>
          </p:cNvGraphicFramePr>
          <p:nvPr>
            <p:extLst>
              <p:ext uri="{D42A27DB-BD31-4B8C-83A1-F6EECF244321}">
                <p14:modId xmlns:p14="http://schemas.microsoft.com/office/powerpoint/2010/main" val="405154013"/>
              </p:ext>
            </p:extLst>
          </p:nvPr>
        </p:nvGraphicFramePr>
        <p:xfrm>
          <a:off x="506413" y="1598613"/>
          <a:ext cx="8636000" cy="4800600"/>
        </p:xfrm>
        <a:graphic>
          <a:graphicData uri="http://schemas.openxmlformats.org/presentationml/2006/ole">
            <mc:AlternateContent xmlns:mc="http://schemas.openxmlformats.org/markup-compatibility/2006">
              <mc:Choice xmlns:v="urn:schemas-microsoft-com:vml" Requires="v">
                <p:oleObj spid="_x0000_s3081" name="Chart" r:id="rId4" imgW="10515600" imgH="4737100" progId="MSGraph.Chart.8">
                  <p:embed followColorScheme="full"/>
                </p:oleObj>
              </mc:Choice>
              <mc:Fallback>
                <p:oleObj name="Chart" r:id="rId4" imgW="10515600" imgH="4737100" progId="MSGraph.Chart.8">
                  <p:embed followColorScheme="full"/>
                  <p:pic>
                    <p:nvPicPr>
                      <p:cNvPr id="0" name=""/>
                      <p:cNvPicPr>
                        <a:picLocks noChangeAspect="1" noChangeArrowheads="1"/>
                      </p:cNvPicPr>
                      <p:nvPr/>
                    </p:nvPicPr>
                    <p:blipFill>
                      <a:blip r:embed="rId5"/>
                      <a:srcRect/>
                      <a:stretch>
                        <a:fillRect/>
                      </a:stretch>
                    </p:blipFill>
                    <p:spPr bwMode="auto">
                      <a:xfrm>
                        <a:off x="506413" y="1598613"/>
                        <a:ext cx="86360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915492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4"/>
          <p:cNvSpPr txBox="1">
            <a:spLocks noChangeArrowheads="1"/>
          </p:cNvSpPr>
          <p:nvPr/>
        </p:nvSpPr>
        <p:spPr bwMode="auto">
          <a:xfrm>
            <a:off x="1582788" y="2286000"/>
            <a:ext cx="5109091" cy="1569660"/>
          </a:xfrm>
          <a:prstGeom prst="rect">
            <a:avLst/>
          </a:prstGeom>
          <a:noFill/>
          <a:ln w="9525">
            <a:noFill/>
            <a:miter lim="800000"/>
            <a:headEnd/>
            <a:tailEnd/>
          </a:ln>
        </p:spPr>
        <p:txBody>
          <a:bodyPr wrap="none">
            <a:prstTxWarp prst="textNoShape">
              <a:avLst/>
            </a:prstTxWarp>
            <a:spAutoFit/>
          </a:bodyPr>
          <a:lstStyle/>
          <a:p>
            <a:r>
              <a:rPr lang="en-GB" sz="9600">
                <a:solidFill>
                  <a:schemeClr val="accent2"/>
                </a:solidFill>
                <a:latin typeface="Times New Roman" charset="0"/>
              </a:rPr>
              <a:t>Questions</a:t>
            </a:r>
          </a:p>
        </p:txBody>
      </p:sp>
      <p:sp>
        <p:nvSpPr>
          <p:cNvPr id="93187" name="WordArt 5"/>
          <p:cNvSpPr>
            <a:spLocks noChangeArrowheads="1" noChangeShapeType="1" noTextEdit="1"/>
          </p:cNvSpPr>
          <p:nvPr/>
        </p:nvSpPr>
        <p:spPr bwMode="auto">
          <a:xfrm>
            <a:off x="4191000" y="0"/>
            <a:ext cx="4953000" cy="6858000"/>
          </a:xfrm>
          <a:prstGeom prst="rect">
            <a:avLst/>
          </a:prstGeom>
        </p:spPr>
        <p:txBody>
          <a:bodyPr wrap="none" fromWordArt="1">
            <a:prstTxWarp prst="textPlain">
              <a:avLst>
                <a:gd name="adj" fmla="val 50000"/>
              </a:avLst>
            </a:prstTxWarp>
          </a:bodyPr>
          <a:lstStyle/>
          <a:p>
            <a:pPr algn="ctr"/>
            <a:r>
              <a:rPr lang="en-US" sz="9600" kern="10">
                <a:ln w="9525">
                  <a:solidFill>
                    <a:srgbClr val="000000"/>
                  </a:solidFill>
                  <a:round/>
                  <a:headEnd/>
                  <a:tailEnd/>
                </a:ln>
                <a:solidFill>
                  <a:srgbClr val="333399"/>
                </a:solidFill>
                <a:latin typeface="Times New Roman"/>
                <a:ea typeface="Times New Roman"/>
                <a:cs typeface="Times New Roman"/>
              </a:rPr>
              <a:t>?</a:t>
            </a:r>
          </a:p>
        </p:txBody>
      </p:sp>
      <p:sp>
        <p:nvSpPr>
          <p:cNvPr id="4" name="Text Box 2"/>
          <p:cNvSpPr txBox="1">
            <a:spLocks noChangeArrowheads="1"/>
          </p:cNvSpPr>
          <p:nvPr/>
        </p:nvSpPr>
        <p:spPr bwMode="auto">
          <a:xfrm>
            <a:off x="569619" y="1114963"/>
            <a:ext cx="2982407" cy="1323439"/>
          </a:xfrm>
          <a:prstGeom prst="rect">
            <a:avLst/>
          </a:prstGeom>
          <a:noFill/>
          <a:ln w="9525">
            <a:noFill/>
            <a:miter lim="800000"/>
            <a:headEnd/>
            <a:tailEnd/>
          </a:ln>
        </p:spPr>
        <p:txBody>
          <a:bodyPr wrap="none">
            <a:prstTxWarp prst="textNoShape">
              <a:avLst/>
            </a:prstTxWarp>
            <a:spAutoFit/>
          </a:bodyPr>
          <a:lstStyle/>
          <a:p>
            <a:pPr algn="ctr"/>
            <a:r>
              <a:rPr lang="en-GB" sz="4000"/>
              <a:t>Next, the lab,</a:t>
            </a:r>
            <a:br>
              <a:rPr lang="en-GB" sz="4000"/>
            </a:br>
            <a:r>
              <a:rPr lang="en-GB" sz="4000"/>
              <a:t>but first:</a:t>
            </a:r>
          </a:p>
        </p:txBody>
      </p:sp>
    </p:spTree>
    <p:extLst>
      <p:ext uri="{BB962C8B-B14F-4D97-AF65-F5344CB8AC3E}">
        <p14:creationId xmlns:p14="http://schemas.microsoft.com/office/powerpoint/2010/main" val="419037007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1"/>
            <a:ext cx="7772400" cy="1470025"/>
          </a:xfrm>
        </p:spPr>
        <p:txBody>
          <a:bodyPr>
            <a:noAutofit/>
          </a:bodyPr>
          <a:lstStyle/>
          <a:p>
            <a:r>
              <a:rPr lang="en-US" sz="8800" b="1" dirty="0" smtClean="0">
                <a:solidFill>
                  <a:schemeClr val="accent6">
                    <a:lumMod val="75000"/>
                  </a:schemeClr>
                </a:solidFill>
              </a:rPr>
              <a:t>Big B</a:t>
            </a:r>
            <a:endParaRPr lang="en-US" sz="8800" b="1" dirty="0">
              <a:solidFill>
                <a:schemeClr val="accent6">
                  <a:lumMod val="75000"/>
                </a:schemeClr>
              </a:solidFill>
            </a:endParaRPr>
          </a:p>
        </p:txBody>
      </p:sp>
      <p:sp>
        <p:nvSpPr>
          <p:cNvPr id="3" name="Subtitle 2"/>
          <p:cNvSpPr>
            <a:spLocks noGrp="1"/>
          </p:cNvSpPr>
          <p:nvPr>
            <p:ph type="subTitle" idx="1"/>
          </p:nvPr>
        </p:nvSpPr>
        <p:spPr>
          <a:xfrm>
            <a:off x="533400" y="1219200"/>
            <a:ext cx="8001000" cy="1143000"/>
          </a:xfrm>
        </p:spPr>
        <p:txBody>
          <a:bodyPr>
            <a:noAutofit/>
          </a:bodyPr>
          <a:lstStyle/>
          <a:p>
            <a:r>
              <a:rPr lang="en-US" sz="4800" b="1" dirty="0" smtClean="0">
                <a:solidFill>
                  <a:schemeClr val="tx2"/>
                </a:solidFill>
              </a:rPr>
              <a:t>Database Performance Tuning Workshop</a:t>
            </a:r>
            <a:endParaRPr lang="en-US" sz="4800" b="1" dirty="0">
              <a:solidFill>
                <a:schemeClr val="tx2"/>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5880617"/>
            <a:ext cx="4846037" cy="69619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1" y="5829166"/>
            <a:ext cx="800235" cy="800234"/>
          </a:xfrm>
          <a:prstGeom prst="rect">
            <a:avLst/>
          </a:prstGeom>
        </p:spPr>
      </p:pic>
    </p:spTree>
    <p:extLst>
      <p:ext uri="{BB962C8B-B14F-4D97-AF65-F5344CB8AC3E}">
        <p14:creationId xmlns:p14="http://schemas.microsoft.com/office/powerpoint/2010/main" val="210775245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7848600" cy="1143000"/>
          </a:xfrm>
          <a:ln>
            <a:noFill/>
          </a:ln>
        </p:spPr>
        <p:txBody>
          <a:bodyPr/>
          <a:lstStyle/>
          <a:p>
            <a:pPr eaLnBrk="1" hangingPunct="1">
              <a:defRPr/>
            </a:pPr>
            <a:r>
              <a:rPr lang="en-US" dirty="0" smtClean="0"/>
              <a:t>A Few Words about the Speaker</a:t>
            </a:r>
          </a:p>
        </p:txBody>
      </p:sp>
      <p:sp>
        <p:nvSpPr>
          <p:cNvPr id="13315" name="Content Placeholder 2"/>
          <p:cNvSpPr>
            <a:spLocks noGrp="1"/>
          </p:cNvSpPr>
          <p:nvPr>
            <p:ph idx="1"/>
          </p:nvPr>
        </p:nvSpPr>
        <p:spPr>
          <a:xfrm>
            <a:off x="381000" y="1676400"/>
            <a:ext cx="8610600" cy="4724400"/>
          </a:xfrm>
        </p:spPr>
        <p:txBody>
          <a:bodyPr>
            <a:normAutofit fontScale="92500" lnSpcReduction="20000"/>
          </a:bodyPr>
          <a:lstStyle/>
          <a:p>
            <a:pPr>
              <a:defRPr/>
            </a:pPr>
            <a:r>
              <a:rPr lang="en-US" sz="3600" dirty="0" smtClean="0"/>
              <a:t>Tom Bascom; </a:t>
            </a:r>
            <a:r>
              <a:rPr lang="en-US" sz="3600" dirty="0"/>
              <a:t>f</a:t>
            </a:r>
            <a:r>
              <a:rPr lang="en-US" sz="3600" dirty="0" smtClean="0"/>
              <a:t>ree-range Progress </a:t>
            </a:r>
            <a:r>
              <a:rPr lang="en-US" sz="3600" dirty="0" smtClean="0"/>
              <a:t>cod</a:t>
            </a:r>
            <a:r>
              <a:rPr lang="en-US" sz="3600" dirty="0" smtClean="0"/>
              <a:t>er </a:t>
            </a:r>
            <a:r>
              <a:rPr lang="en-US" sz="3600" dirty="0" smtClean="0"/>
              <a:t>&amp; roaming DBA since 1987</a:t>
            </a:r>
          </a:p>
          <a:p>
            <a:pPr eaLnBrk="1" hangingPunct="1">
              <a:defRPr/>
            </a:pPr>
            <a:r>
              <a:rPr lang="en-US" sz="3600" dirty="0" smtClean="0"/>
              <a:t>VP, White Star Software, LLC</a:t>
            </a:r>
          </a:p>
          <a:p>
            <a:pPr lvl="1">
              <a:defRPr/>
            </a:pPr>
            <a:r>
              <a:rPr lang="en-US" dirty="0" smtClean="0"/>
              <a:t>Expert consulting services related to all aspects of Progress and OpenEdge.</a:t>
            </a:r>
          </a:p>
          <a:p>
            <a:pPr lvl="1">
              <a:defRPr/>
            </a:pPr>
            <a:r>
              <a:rPr lang="en-US" b="1" dirty="0" smtClean="0">
                <a:solidFill>
                  <a:schemeClr val="accent5"/>
                </a:solidFill>
              </a:rPr>
              <a:t>tom@wss.com </a:t>
            </a:r>
          </a:p>
          <a:p>
            <a:pPr>
              <a:defRPr/>
            </a:pPr>
            <a:r>
              <a:rPr lang="en-US" sz="3600" dirty="0"/>
              <a:t>President, </a:t>
            </a:r>
            <a:r>
              <a:rPr lang="en-US" sz="3600" dirty="0" err="1"/>
              <a:t>DBAppraise</a:t>
            </a:r>
            <a:r>
              <a:rPr lang="en-US" sz="3600" dirty="0"/>
              <a:t>, LLC</a:t>
            </a:r>
          </a:p>
          <a:p>
            <a:pPr lvl="1">
              <a:defRPr/>
            </a:pPr>
            <a:r>
              <a:rPr lang="en-US" dirty="0"/>
              <a:t>Remote database management service for </a:t>
            </a:r>
            <a:r>
              <a:rPr lang="en-US" dirty="0" err="1"/>
              <a:t>OpenEdge</a:t>
            </a:r>
            <a:r>
              <a:rPr lang="en-US" dirty="0"/>
              <a:t>.</a:t>
            </a:r>
          </a:p>
          <a:p>
            <a:pPr lvl="1">
              <a:defRPr/>
            </a:pPr>
            <a:r>
              <a:rPr lang="en-US" dirty="0"/>
              <a:t>Simplifying the job of managing and monitoring the world’s best business applications.</a:t>
            </a:r>
          </a:p>
          <a:p>
            <a:pPr lvl="1">
              <a:defRPr/>
            </a:pPr>
            <a:r>
              <a:rPr lang="en-US" b="1" dirty="0">
                <a:solidFill>
                  <a:schemeClr val="accent6">
                    <a:lumMod val="75000"/>
                  </a:schemeClr>
                </a:solidFill>
              </a:rPr>
              <a:t>tom@dbappraise.com</a:t>
            </a:r>
            <a:endParaRPr lang="en-US" dirty="0"/>
          </a:p>
          <a:p>
            <a:pPr>
              <a:defRPr/>
            </a:pPr>
            <a:endParaRPr lang="en-US" b="1" dirty="0" smtClean="0">
              <a:solidFill>
                <a:schemeClr val="accent6">
                  <a:lumMod val="75000"/>
                </a:schemeClr>
              </a:solidFill>
            </a:endParaRPr>
          </a:p>
        </p:txBody>
      </p:sp>
      <p:sp>
        <p:nvSpPr>
          <p:cNvPr id="4" name="Slide Number Placeholder 3"/>
          <p:cNvSpPr>
            <a:spLocks noGrp="1"/>
          </p:cNvSpPr>
          <p:nvPr>
            <p:ph type="sldNum" sz="quarter" idx="12"/>
          </p:nvPr>
        </p:nvSpPr>
        <p:spPr/>
        <p:txBody>
          <a:bodyPr/>
          <a:lstStyle/>
          <a:p>
            <a:fld id="{5657C8AD-9CD5-4FD6-B96A-EC63C8DD4688}" type="slidenum">
              <a:rPr lang="en-US" smtClean="0"/>
              <a:pPr/>
              <a:t>51</a:t>
            </a:fld>
            <a:endParaRPr lang="en-US" dirty="0"/>
          </a:p>
        </p:txBody>
      </p:sp>
    </p:spTree>
    <p:extLst>
      <p:ext uri="{BB962C8B-B14F-4D97-AF65-F5344CB8AC3E}">
        <p14:creationId xmlns:p14="http://schemas.microsoft.com/office/powerpoint/2010/main" val="170578731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26860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“Buffer”?</a:t>
            </a:r>
            <a:endParaRPr lang="en-US" dirty="0"/>
          </a:p>
        </p:txBody>
      </p:sp>
      <p:sp>
        <p:nvSpPr>
          <p:cNvPr id="3" name="Content Placeholder 2"/>
          <p:cNvSpPr>
            <a:spLocks noGrp="1"/>
          </p:cNvSpPr>
          <p:nvPr>
            <p:ph idx="1"/>
          </p:nvPr>
        </p:nvSpPr>
        <p:spPr/>
        <p:txBody>
          <a:bodyPr/>
          <a:lstStyle/>
          <a:p>
            <a:r>
              <a:rPr lang="en-US" dirty="0" smtClean="0"/>
              <a:t>A database “block” that is in memory.</a:t>
            </a:r>
          </a:p>
          <a:p>
            <a:r>
              <a:rPr lang="en-US" dirty="0" smtClean="0"/>
              <a:t>Buffers (blocks) come in several flavors:</a:t>
            </a:r>
          </a:p>
          <a:p>
            <a:pPr lvl="1"/>
            <a:r>
              <a:rPr lang="en-US" dirty="0" smtClean="0"/>
              <a:t>Type 1 Data Blocks</a:t>
            </a:r>
          </a:p>
          <a:p>
            <a:pPr lvl="1"/>
            <a:r>
              <a:rPr lang="en-US" dirty="0" smtClean="0"/>
              <a:t>Type 2 Data Blocks</a:t>
            </a:r>
          </a:p>
          <a:p>
            <a:pPr lvl="1"/>
            <a:r>
              <a:rPr lang="en-US" dirty="0" smtClean="0"/>
              <a:t>Index Blocks</a:t>
            </a:r>
          </a:p>
          <a:p>
            <a:pPr lvl="1"/>
            <a:r>
              <a:rPr lang="en-US" dirty="0" smtClean="0"/>
              <a:t>Master Blocks</a:t>
            </a:r>
          </a:p>
        </p:txBody>
      </p:sp>
    </p:spTree>
    <p:extLst>
      <p:ext uri="{BB962C8B-B14F-4D97-AF65-F5344CB8AC3E}">
        <p14:creationId xmlns:p14="http://schemas.microsoft.com/office/powerpoint/2010/main" val="51829023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Layout</a:t>
            </a:r>
            <a:endParaRPr lang="en-US" dirty="0"/>
          </a:p>
        </p:txBody>
      </p:sp>
      <p:sp>
        <p:nvSpPr>
          <p:cNvPr id="5" name="Rectangle 5"/>
          <p:cNvSpPr>
            <a:spLocks noChangeArrowheads="1"/>
          </p:cNvSpPr>
          <p:nvPr/>
        </p:nvSpPr>
        <p:spPr bwMode="auto">
          <a:xfrm>
            <a:off x="4648201" y="1676400"/>
            <a:ext cx="4032251" cy="3957428"/>
          </a:xfrm>
          <a:prstGeom prst="rect">
            <a:avLst/>
          </a:prstGeom>
          <a:solidFill>
            <a:srgbClr val="3399FF"/>
          </a:solidFill>
          <a:ln w="12700">
            <a:solidFill>
              <a:schemeClr val="tx1"/>
            </a:solidFill>
            <a:miter lim="800000"/>
            <a:headEnd/>
            <a:tailEnd/>
          </a:ln>
          <a:effectLst/>
        </p:spPr>
        <p:txBody>
          <a:bodyPr wrap="none" anchor="ctr">
            <a:prstTxWarp prst="textNoShape">
              <a:avLst/>
            </a:prstTxWarp>
          </a:bodyPr>
          <a:lstStyle/>
          <a:p>
            <a:endParaRPr lang="en-US" sz="1200">
              <a:latin typeface="+mj-lt"/>
            </a:endParaRPr>
          </a:p>
        </p:txBody>
      </p:sp>
      <p:sp>
        <p:nvSpPr>
          <p:cNvPr id="6" name="Line 6"/>
          <p:cNvSpPr>
            <a:spLocks noChangeShapeType="1"/>
          </p:cNvSpPr>
          <p:nvPr/>
        </p:nvSpPr>
        <p:spPr bwMode="auto">
          <a:xfrm>
            <a:off x="4643785" y="2091462"/>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7" name="Rectangle 7"/>
          <p:cNvSpPr>
            <a:spLocks noChangeArrowheads="1"/>
          </p:cNvSpPr>
          <p:nvPr/>
        </p:nvSpPr>
        <p:spPr bwMode="auto">
          <a:xfrm>
            <a:off x="5065879" y="1765528"/>
            <a:ext cx="1111023"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Block’s DBKEY</a:t>
            </a:r>
          </a:p>
        </p:txBody>
      </p:sp>
      <p:sp>
        <p:nvSpPr>
          <p:cNvPr id="8" name="Line 8"/>
          <p:cNvSpPr>
            <a:spLocks noChangeShapeType="1"/>
          </p:cNvSpPr>
          <p:nvPr/>
        </p:nvSpPr>
        <p:spPr bwMode="auto">
          <a:xfrm>
            <a:off x="6658007" y="1699882"/>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9" name="Line 9"/>
          <p:cNvSpPr>
            <a:spLocks noChangeShapeType="1"/>
          </p:cNvSpPr>
          <p:nvPr/>
        </p:nvSpPr>
        <p:spPr bwMode="auto">
          <a:xfrm>
            <a:off x="7131417" y="1699882"/>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10" name="Line 10"/>
          <p:cNvSpPr>
            <a:spLocks noChangeShapeType="1"/>
          </p:cNvSpPr>
          <p:nvPr/>
        </p:nvSpPr>
        <p:spPr bwMode="auto">
          <a:xfrm>
            <a:off x="7604828" y="1699882"/>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11" name="Rectangle 11"/>
          <p:cNvSpPr>
            <a:spLocks noChangeArrowheads="1"/>
          </p:cNvSpPr>
          <p:nvPr/>
        </p:nvSpPr>
        <p:spPr bwMode="auto">
          <a:xfrm>
            <a:off x="6645137" y="1765528"/>
            <a:ext cx="502473"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Type</a:t>
            </a:r>
          </a:p>
        </p:txBody>
      </p:sp>
      <p:sp>
        <p:nvSpPr>
          <p:cNvPr id="12" name="Rectangle 12"/>
          <p:cNvSpPr>
            <a:spLocks noChangeArrowheads="1"/>
          </p:cNvSpPr>
          <p:nvPr/>
        </p:nvSpPr>
        <p:spPr bwMode="auto">
          <a:xfrm>
            <a:off x="7118321" y="1765528"/>
            <a:ext cx="561587"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Chain</a:t>
            </a:r>
          </a:p>
        </p:txBody>
      </p:sp>
      <p:sp>
        <p:nvSpPr>
          <p:cNvPr id="13" name="Rectangle 13"/>
          <p:cNvSpPr>
            <a:spLocks noChangeArrowheads="1"/>
          </p:cNvSpPr>
          <p:nvPr/>
        </p:nvSpPr>
        <p:spPr bwMode="auto">
          <a:xfrm>
            <a:off x="7590459" y="1765528"/>
            <a:ext cx="896307"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Backup Ctr</a:t>
            </a:r>
          </a:p>
        </p:txBody>
      </p:sp>
      <p:sp>
        <p:nvSpPr>
          <p:cNvPr id="14" name="Line 14"/>
          <p:cNvSpPr>
            <a:spLocks noChangeShapeType="1"/>
          </p:cNvSpPr>
          <p:nvPr/>
        </p:nvSpPr>
        <p:spPr bwMode="auto">
          <a:xfrm>
            <a:off x="4643785" y="2479823"/>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15" name="Line 15"/>
          <p:cNvSpPr>
            <a:spLocks noChangeShapeType="1"/>
          </p:cNvSpPr>
          <p:nvPr/>
        </p:nvSpPr>
        <p:spPr bwMode="auto">
          <a:xfrm>
            <a:off x="6658007" y="2088244"/>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16" name="Rectangle 16"/>
          <p:cNvSpPr>
            <a:spLocks noChangeArrowheads="1"/>
          </p:cNvSpPr>
          <p:nvPr/>
        </p:nvSpPr>
        <p:spPr bwMode="auto">
          <a:xfrm>
            <a:off x="4801256" y="2153890"/>
            <a:ext cx="1536123"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Next DBKEY in Chain</a:t>
            </a:r>
          </a:p>
        </p:txBody>
      </p:sp>
      <p:sp>
        <p:nvSpPr>
          <p:cNvPr id="17" name="Rectangle 17"/>
          <p:cNvSpPr>
            <a:spLocks noChangeArrowheads="1"/>
          </p:cNvSpPr>
          <p:nvPr/>
        </p:nvSpPr>
        <p:spPr bwMode="auto">
          <a:xfrm>
            <a:off x="6851274" y="2153890"/>
            <a:ext cx="1623873"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Block Update Counter</a:t>
            </a:r>
          </a:p>
        </p:txBody>
      </p:sp>
      <p:sp>
        <p:nvSpPr>
          <p:cNvPr id="18" name="Line 18"/>
          <p:cNvSpPr>
            <a:spLocks noChangeShapeType="1"/>
          </p:cNvSpPr>
          <p:nvPr/>
        </p:nvSpPr>
        <p:spPr bwMode="auto">
          <a:xfrm>
            <a:off x="4643785" y="2868185"/>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19" name="Line 19"/>
          <p:cNvSpPr>
            <a:spLocks noChangeShapeType="1"/>
          </p:cNvSpPr>
          <p:nvPr/>
        </p:nvSpPr>
        <p:spPr bwMode="auto">
          <a:xfrm>
            <a:off x="6658007" y="2476605"/>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20" name="Rectangle 20"/>
          <p:cNvSpPr>
            <a:spLocks noChangeArrowheads="1"/>
          </p:cNvSpPr>
          <p:nvPr/>
        </p:nvSpPr>
        <p:spPr bwMode="auto">
          <a:xfrm>
            <a:off x="4645852" y="2409658"/>
            <a:ext cx="617411" cy="504324"/>
          </a:xfrm>
          <a:prstGeom prst="rect">
            <a:avLst/>
          </a:prstGeom>
          <a:noFill/>
          <a:ln w="9525">
            <a:noFill/>
            <a:miter lim="800000"/>
            <a:headEnd/>
            <a:tailEnd/>
          </a:ln>
          <a:effectLst/>
        </p:spPr>
        <p:txBody>
          <a:bodyPr wrap="none" anchor="ctr">
            <a:prstTxWarp prst="textNoShape">
              <a:avLst/>
            </a:prstTxWarp>
          </a:bodyPr>
          <a:lstStyle/>
          <a:p>
            <a:endParaRPr lang="en-US" sz="1200">
              <a:latin typeface="+mj-lt"/>
            </a:endParaRPr>
          </a:p>
        </p:txBody>
      </p:sp>
      <p:sp>
        <p:nvSpPr>
          <p:cNvPr id="21" name="Rectangle 21"/>
          <p:cNvSpPr>
            <a:spLocks noChangeArrowheads="1"/>
          </p:cNvSpPr>
          <p:nvPr/>
        </p:nvSpPr>
        <p:spPr bwMode="auto">
          <a:xfrm>
            <a:off x="4699179" y="2540902"/>
            <a:ext cx="426479"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Top</a:t>
            </a:r>
          </a:p>
        </p:txBody>
      </p:sp>
      <p:sp>
        <p:nvSpPr>
          <p:cNvPr id="22" name="Rectangle 22"/>
          <p:cNvSpPr>
            <a:spLocks noChangeArrowheads="1"/>
          </p:cNvSpPr>
          <p:nvPr/>
        </p:nvSpPr>
        <p:spPr bwMode="auto">
          <a:xfrm>
            <a:off x="7170052" y="2540902"/>
            <a:ext cx="790755"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Reserved</a:t>
            </a:r>
          </a:p>
        </p:txBody>
      </p:sp>
      <p:sp>
        <p:nvSpPr>
          <p:cNvPr id="23" name="Rectangle 23"/>
          <p:cNvSpPr>
            <a:spLocks noChangeArrowheads="1"/>
          </p:cNvSpPr>
          <p:nvPr/>
        </p:nvSpPr>
        <p:spPr bwMode="auto">
          <a:xfrm>
            <a:off x="6170244" y="5129980"/>
            <a:ext cx="891512"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Free</a:t>
            </a:r>
            <a:r>
              <a:rPr lang="en-US" sz="1200" b="1" i="1">
                <a:solidFill>
                  <a:schemeClr val="bg1"/>
                </a:solidFill>
                <a:latin typeface="+mj-lt"/>
              </a:rPr>
              <a:t> </a:t>
            </a:r>
            <a:r>
              <a:rPr lang="en-US" sz="1200" b="1">
                <a:solidFill>
                  <a:schemeClr val="bg1"/>
                </a:solidFill>
                <a:latin typeface="+mj-lt"/>
              </a:rPr>
              <a:t>Space</a:t>
            </a:r>
          </a:p>
        </p:txBody>
      </p:sp>
      <p:sp>
        <p:nvSpPr>
          <p:cNvPr id="24" name="Rectangle 24"/>
          <p:cNvSpPr>
            <a:spLocks noChangeArrowheads="1"/>
          </p:cNvSpPr>
          <p:nvPr/>
        </p:nvSpPr>
        <p:spPr bwMode="auto">
          <a:xfrm>
            <a:off x="6382306" y="4010743"/>
            <a:ext cx="456495"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a:t>
            </a:r>
          </a:p>
        </p:txBody>
      </p:sp>
      <p:sp>
        <p:nvSpPr>
          <p:cNvPr id="25" name="Line 25"/>
          <p:cNvSpPr>
            <a:spLocks noChangeShapeType="1"/>
          </p:cNvSpPr>
          <p:nvPr/>
        </p:nvSpPr>
        <p:spPr bwMode="auto">
          <a:xfrm>
            <a:off x="4643785" y="5004174"/>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26" name="Line 26"/>
          <p:cNvSpPr>
            <a:spLocks noChangeShapeType="1"/>
          </p:cNvSpPr>
          <p:nvPr/>
        </p:nvSpPr>
        <p:spPr bwMode="auto">
          <a:xfrm>
            <a:off x="4643785" y="4615812"/>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27" name="Rectangle 27"/>
          <p:cNvSpPr>
            <a:spLocks noChangeArrowheads="1"/>
          </p:cNvSpPr>
          <p:nvPr/>
        </p:nvSpPr>
        <p:spPr bwMode="auto">
          <a:xfrm>
            <a:off x="5501175" y="4676890"/>
            <a:ext cx="2353939"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pPr algn="ctr"/>
            <a:r>
              <a:rPr lang="en-US" sz="1200" b="1">
                <a:solidFill>
                  <a:schemeClr val="bg1"/>
                </a:solidFill>
                <a:latin typeface="+mj-lt"/>
              </a:rPr>
              <a:t>. . . Compressed Index Entries . . .</a:t>
            </a:r>
          </a:p>
        </p:txBody>
      </p:sp>
      <p:sp>
        <p:nvSpPr>
          <p:cNvPr id="28" name="Line 29"/>
          <p:cNvSpPr>
            <a:spLocks noChangeShapeType="1"/>
          </p:cNvSpPr>
          <p:nvPr/>
        </p:nvSpPr>
        <p:spPr bwMode="auto">
          <a:xfrm>
            <a:off x="5185172" y="2476605"/>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29" name="Line 30"/>
          <p:cNvSpPr>
            <a:spLocks noChangeShapeType="1"/>
          </p:cNvSpPr>
          <p:nvPr/>
        </p:nvSpPr>
        <p:spPr bwMode="auto">
          <a:xfrm>
            <a:off x="5658583" y="2476605"/>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30" name="Rectangle 31"/>
          <p:cNvSpPr>
            <a:spLocks noChangeArrowheads="1"/>
          </p:cNvSpPr>
          <p:nvPr/>
        </p:nvSpPr>
        <p:spPr bwMode="auto">
          <a:xfrm>
            <a:off x="5225222" y="2540902"/>
            <a:ext cx="418727"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Bot</a:t>
            </a:r>
          </a:p>
        </p:txBody>
      </p:sp>
      <p:sp>
        <p:nvSpPr>
          <p:cNvPr id="31" name="Rectangle 32"/>
          <p:cNvSpPr>
            <a:spLocks noChangeArrowheads="1"/>
          </p:cNvSpPr>
          <p:nvPr/>
        </p:nvSpPr>
        <p:spPr bwMode="auto">
          <a:xfrm>
            <a:off x="5749709" y="2540902"/>
            <a:ext cx="819472"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Index No.</a:t>
            </a:r>
          </a:p>
        </p:txBody>
      </p:sp>
      <p:sp>
        <p:nvSpPr>
          <p:cNvPr id="32" name="Line 33"/>
          <p:cNvSpPr>
            <a:spLocks noChangeShapeType="1"/>
          </p:cNvSpPr>
          <p:nvPr/>
        </p:nvSpPr>
        <p:spPr bwMode="auto">
          <a:xfrm>
            <a:off x="5658583" y="2864967"/>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33" name="Line 34"/>
          <p:cNvSpPr>
            <a:spLocks noChangeShapeType="1"/>
          </p:cNvSpPr>
          <p:nvPr/>
        </p:nvSpPr>
        <p:spPr bwMode="auto">
          <a:xfrm>
            <a:off x="4643785" y="3256546"/>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34" name="Line 35"/>
          <p:cNvSpPr>
            <a:spLocks noChangeShapeType="1"/>
          </p:cNvSpPr>
          <p:nvPr/>
        </p:nvSpPr>
        <p:spPr bwMode="auto">
          <a:xfrm>
            <a:off x="6658007" y="2864967"/>
            <a:ext cx="0" cy="396845"/>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35" name="Rectangle 36"/>
          <p:cNvSpPr>
            <a:spLocks noChangeArrowheads="1"/>
          </p:cNvSpPr>
          <p:nvPr/>
        </p:nvSpPr>
        <p:spPr bwMode="auto">
          <a:xfrm>
            <a:off x="4655265" y="2929264"/>
            <a:ext cx="1023779"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dirty="0" err="1">
                <a:solidFill>
                  <a:schemeClr val="bg1"/>
                </a:solidFill>
                <a:latin typeface="+mj-lt"/>
              </a:rPr>
              <a:t>Num</a:t>
            </a:r>
            <a:r>
              <a:rPr lang="en-US" sz="1200" b="1" dirty="0">
                <a:solidFill>
                  <a:schemeClr val="bg1"/>
                </a:solidFill>
                <a:latin typeface="+mj-lt"/>
              </a:rPr>
              <a:t> Entries</a:t>
            </a:r>
          </a:p>
        </p:txBody>
      </p:sp>
      <p:sp>
        <p:nvSpPr>
          <p:cNvPr id="36" name="Rectangle 37"/>
          <p:cNvSpPr>
            <a:spLocks noChangeArrowheads="1"/>
          </p:cNvSpPr>
          <p:nvPr/>
        </p:nvSpPr>
        <p:spPr bwMode="auto">
          <a:xfrm>
            <a:off x="5696698" y="2929264"/>
            <a:ext cx="927237"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Bytes Used</a:t>
            </a:r>
          </a:p>
        </p:txBody>
      </p:sp>
      <p:sp>
        <p:nvSpPr>
          <p:cNvPr id="37" name="Line 38"/>
          <p:cNvSpPr>
            <a:spLocks noChangeShapeType="1"/>
          </p:cNvSpPr>
          <p:nvPr/>
        </p:nvSpPr>
        <p:spPr bwMode="auto">
          <a:xfrm>
            <a:off x="4643785" y="3644908"/>
            <a:ext cx="4041231" cy="0"/>
          </a:xfrm>
          <a:prstGeom prst="line">
            <a:avLst/>
          </a:prstGeom>
          <a:noFill/>
          <a:ln w="12700">
            <a:solidFill>
              <a:schemeClr val="tx1"/>
            </a:solidFill>
            <a:round/>
            <a:headEnd type="none" w="sm" len="sm"/>
            <a:tailEnd type="none" w="sm" len="sm"/>
          </a:ln>
          <a:effectLst/>
        </p:spPr>
        <p:txBody>
          <a:bodyPr wrap="none" anchor="ctr">
            <a:prstTxWarp prst="textNoShape">
              <a:avLst/>
            </a:prstTxWarp>
          </a:bodyPr>
          <a:lstStyle/>
          <a:p>
            <a:endParaRPr lang="en-US" sz="1200">
              <a:latin typeface="+mj-lt"/>
            </a:endParaRPr>
          </a:p>
        </p:txBody>
      </p:sp>
      <p:sp>
        <p:nvSpPr>
          <p:cNvPr id="38" name="Rectangle 39"/>
          <p:cNvSpPr>
            <a:spLocks noChangeArrowheads="1"/>
          </p:cNvSpPr>
          <p:nvPr/>
        </p:nvSpPr>
        <p:spPr bwMode="auto">
          <a:xfrm>
            <a:off x="5480865" y="3317626"/>
            <a:ext cx="2353937"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 . . Compressed Index Entries . . .</a:t>
            </a:r>
          </a:p>
        </p:txBody>
      </p:sp>
      <p:sp>
        <p:nvSpPr>
          <p:cNvPr id="39" name="Rectangle 40"/>
          <p:cNvSpPr>
            <a:spLocks noChangeArrowheads="1"/>
          </p:cNvSpPr>
          <p:nvPr/>
        </p:nvSpPr>
        <p:spPr bwMode="auto">
          <a:xfrm>
            <a:off x="7062829" y="2929264"/>
            <a:ext cx="1321603" cy="277641"/>
          </a:xfrm>
          <a:prstGeom prst="rect">
            <a:avLst/>
          </a:prstGeom>
          <a:noFill/>
          <a:ln w="9525">
            <a:noFill/>
            <a:miter lim="800000"/>
            <a:headEnd/>
            <a:tailEnd/>
          </a:ln>
          <a:effectLst/>
        </p:spPr>
        <p:txBody>
          <a:bodyPr wrap="square" lIns="92075" tIns="46038" rIns="92075" bIns="46038">
            <a:prstTxWarp prst="textNoShape">
              <a:avLst/>
            </a:prstTxWarp>
            <a:spAutoFit/>
          </a:bodyPr>
          <a:lstStyle/>
          <a:p>
            <a:r>
              <a:rPr lang="en-US" sz="1200" b="1">
                <a:solidFill>
                  <a:schemeClr val="bg1"/>
                </a:solidFill>
                <a:latin typeface="+mj-lt"/>
              </a:rPr>
              <a:t>Dummy Entry . . .</a:t>
            </a:r>
          </a:p>
        </p:txBody>
      </p:sp>
      <p:sp>
        <p:nvSpPr>
          <p:cNvPr id="43" name="Rectangle 7"/>
          <p:cNvSpPr>
            <a:spLocks noChangeArrowheads="1"/>
          </p:cNvSpPr>
          <p:nvPr/>
        </p:nvSpPr>
        <p:spPr bwMode="auto">
          <a:xfrm>
            <a:off x="471492" y="1681904"/>
            <a:ext cx="3901885" cy="3951924"/>
          </a:xfrm>
          <a:prstGeom prst="rect">
            <a:avLst/>
          </a:prstGeom>
          <a:solidFill>
            <a:srgbClr val="3399FF"/>
          </a:solidFill>
          <a:ln w="12700">
            <a:solidFill>
              <a:schemeClr val="tx1"/>
            </a:solidFill>
            <a:miter lim="800000"/>
            <a:headEnd/>
            <a:tailEnd/>
          </a:ln>
        </p:spPr>
        <p:txBody>
          <a:bodyPr wrap="none" anchor="ctr">
            <a:prstTxWarp prst="textNoShape">
              <a:avLst/>
            </a:prstTxWarp>
          </a:bodyPr>
          <a:lstStyle/>
          <a:p>
            <a:endParaRPr lang="en-US" sz="1200" b="1">
              <a:solidFill>
                <a:schemeClr val="bg1"/>
              </a:solidFill>
            </a:endParaRPr>
          </a:p>
        </p:txBody>
      </p:sp>
      <p:sp>
        <p:nvSpPr>
          <p:cNvPr id="44" name="Line 8"/>
          <p:cNvSpPr>
            <a:spLocks noChangeShapeType="1"/>
          </p:cNvSpPr>
          <p:nvPr/>
        </p:nvSpPr>
        <p:spPr bwMode="auto">
          <a:xfrm>
            <a:off x="467149" y="2072693"/>
            <a:ext cx="3910575"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45" name="Rectangle 9"/>
          <p:cNvSpPr>
            <a:spLocks noChangeArrowheads="1"/>
          </p:cNvSpPr>
          <p:nvPr/>
        </p:nvSpPr>
        <p:spPr bwMode="auto">
          <a:xfrm>
            <a:off x="875585" y="1741073"/>
            <a:ext cx="1096454"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Block’s DBKEY</a:t>
            </a:r>
          </a:p>
        </p:txBody>
      </p:sp>
      <p:sp>
        <p:nvSpPr>
          <p:cNvPr id="46" name="Line 10"/>
          <p:cNvSpPr>
            <a:spLocks noChangeShapeType="1"/>
          </p:cNvSpPr>
          <p:nvPr/>
        </p:nvSpPr>
        <p:spPr bwMode="auto">
          <a:xfrm>
            <a:off x="2448505" y="1676401"/>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47" name="Line 11"/>
          <p:cNvSpPr>
            <a:spLocks noChangeShapeType="1"/>
          </p:cNvSpPr>
          <p:nvPr/>
        </p:nvSpPr>
        <p:spPr bwMode="auto">
          <a:xfrm>
            <a:off x="2917775" y="1676401"/>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48" name="Line 12"/>
          <p:cNvSpPr>
            <a:spLocks noChangeShapeType="1"/>
          </p:cNvSpPr>
          <p:nvPr/>
        </p:nvSpPr>
        <p:spPr bwMode="auto">
          <a:xfrm>
            <a:off x="3387043" y="1676401"/>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49" name="Rectangle 13"/>
          <p:cNvSpPr>
            <a:spLocks noChangeArrowheads="1"/>
          </p:cNvSpPr>
          <p:nvPr/>
        </p:nvSpPr>
        <p:spPr bwMode="auto">
          <a:xfrm>
            <a:off x="2437643" y="1741073"/>
            <a:ext cx="495077"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Type</a:t>
            </a:r>
          </a:p>
        </p:txBody>
      </p:sp>
      <p:sp>
        <p:nvSpPr>
          <p:cNvPr id="50" name="Rectangle 14"/>
          <p:cNvSpPr>
            <a:spLocks noChangeArrowheads="1"/>
          </p:cNvSpPr>
          <p:nvPr/>
        </p:nvSpPr>
        <p:spPr bwMode="auto">
          <a:xfrm>
            <a:off x="2905826" y="1741073"/>
            <a:ext cx="546323"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Chain</a:t>
            </a:r>
          </a:p>
        </p:txBody>
      </p:sp>
      <p:sp>
        <p:nvSpPr>
          <p:cNvPr id="51" name="Rectangle 15"/>
          <p:cNvSpPr>
            <a:spLocks noChangeArrowheads="1"/>
          </p:cNvSpPr>
          <p:nvPr/>
        </p:nvSpPr>
        <p:spPr bwMode="auto">
          <a:xfrm>
            <a:off x="3375095" y="1741073"/>
            <a:ext cx="878446"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Backup Ctr</a:t>
            </a:r>
          </a:p>
        </p:txBody>
      </p:sp>
      <p:sp>
        <p:nvSpPr>
          <p:cNvPr id="52" name="Line 16"/>
          <p:cNvSpPr>
            <a:spLocks noChangeShapeType="1"/>
          </p:cNvSpPr>
          <p:nvPr/>
        </p:nvSpPr>
        <p:spPr bwMode="auto">
          <a:xfrm>
            <a:off x="467149" y="2468986"/>
            <a:ext cx="3910575"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53" name="Line 17"/>
          <p:cNvSpPr>
            <a:spLocks noChangeShapeType="1"/>
          </p:cNvSpPr>
          <p:nvPr/>
        </p:nvSpPr>
        <p:spPr bwMode="auto">
          <a:xfrm>
            <a:off x="2448505" y="2072694"/>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54" name="Rectangle 18"/>
          <p:cNvSpPr>
            <a:spLocks noChangeArrowheads="1"/>
          </p:cNvSpPr>
          <p:nvPr/>
        </p:nvSpPr>
        <p:spPr bwMode="auto">
          <a:xfrm>
            <a:off x="614881" y="2140119"/>
            <a:ext cx="1496403"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Next DBKEY in Chain</a:t>
            </a:r>
          </a:p>
        </p:txBody>
      </p:sp>
      <p:sp>
        <p:nvSpPr>
          <p:cNvPr id="55" name="Rectangle 19"/>
          <p:cNvSpPr>
            <a:spLocks noChangeArrowheads="1"/>
          </p:cNvSpPr>
          <p:nvPr/>
        </p:nvSpPr>
        <p:spPr bwMode="auto">
          <a:xfrm>
            <a:off x="2645120" y="2140119"/>
            <a:ext cx="1587850"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Block Update Counter</a:t>
            </a:r>
          </a:p>
        </p:txBody>
      </p:sp>
      <p:sp>
        <p:nvSpPr>
          <p:cNvPr id="56" name="Line 20"/>
          <p:cNvSpPr>
            <a:spLocks noChangeShapeType="1"/>
          </p:cNvSpPr>
          <p:nvPr/>
        </p:nvSpPr>
        <p:spPr bwMode="auto">
          <a:xfrm>
            <a:off x="467149" y="2865280"/>
            <a:ext cx="3910575"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57" name="Line 21"/>
          <p:cNvSpPr>
            <a:spLocks noChangeShapeType="1"/>
          </p:cNvSpPr>
          <p:nvPr/>
        </p:nvSpPr>
        <p:spPr bwMode="auto">
          <a:xfrm>
            <a:off x="988557" y="2468987"/>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58" name="Line 22"/>
          <p:cNvSpPr>
            <a:spLocks noChangeShapeType="1"/>
          </p:cNvSpPr>
          <p:nvPr/>
        </p:nvSpPr>
        <p:spPr bwMode="auto">
          <a:xfrm>
            <a:off x="1457827" y="2468987"/>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59" name="Line 23"/>
          <p:cNvSpPr>
            <a:spLocks noChangeShapeType="1"/>
          </p:cNvSpPr>
          <p:nvPr/>
        </p:nvSpPr>
        <p:spPr bwMode="auto">
          <a:xfrm>
            <a:off x="2448505" y="2468987"/>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60" name="Line 24"/>
          <p:cNvSpPr>
            <a:spLocks noChangeShapeType="1"/>
          </p:cNvSpPr>
          <p:nvPr/>
        </p:nvSpPr>
        <p:spPr bwMode="auto">
          <a:xfrm>
            <a:off x="3387043" y="2468987"/>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61" name="Line 25"/>
          <p:cNvSpPr>
            <a:spLocks noChangeShapeType="1"/>
          </p:cNvSpPr>
          <p:nvPr/>
        </p:nvSpPr>
        <p:spPr bwMode="auto">
          <a:xfrm>
            <a:off x="467147" y="3261573"/>
            <a:ext cx="1981359"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62" name="Rectangle 26"/>
          <p:cNvSpPr>
            <a:spLocks noChangeArrowheads="1"/>
          </p:cNvSpPr>
          <p:nvPr/>
        </p:nvSpPr>
        <p:spPr bwMode="auto">
          <a:xfrm>
            <a:off x="1499106" y="2535036"/>
            <a:ext cx="874163"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Free Space</a:t>
            </a:r>
          </a:p>
        </p:txBody>
      </p:sp>
      <p:sp>
        <p:nvSpPr>
          <p:cNvPr id="63" name="Rectangle 27"/>
          <p:cNvSpPr>
            <a:spLocks noChangeArrowheads="1"/>
          </p:cNvSpPr>
          <p:nvPr/>
        </p:nvSpPr>
        <p:spPr bwMode="auto">
          <a:xfrm>
            <a:off x="456285" y="2401563"/>
            <a:ext cx="597449" cy="503623"/>
          </a:xfrm>
          <a:prstGeom prst="rect">
            <a:avLst/>
          </a:prstGeom>
          <a:noFill/>
          <a:ln w="9525">
            <a:noFill/>
            <a:miter lim="800000"/>
            <a:headEnd/>
            <a:tailEnd/>
          </a:ln>
        </p:spPr>
        <p:txBody>
          <a:bodyPr wrap="none" anchor="ctr">
            <a:prstTxWarp prst="textNoShape">
              <a:avLst/>
            </a:prstTxWarp>
          </a:bodyPr>
          <a:lstStyle/>
          <a:p>
            <a:endParaRPr lang="en-US" sz="1200" b="1">
              <a:solidFill>
                <a:schemeClr val="bg1"/>
              </a:solidFill>
            </a:endParaRPr>
          </a:p>
        </p:txBody>
      </p:sp>
      <p:sp>
        <p:nvSpPr>
          <p:cNvPr id="64" name="Rectangle 28"/>
          <p:cNvSpPr>
            <a:spLocks noChangeArrowheads="1"/>
          </p:cNvSpPr>
          <p:nvPr/>
        </p:nvSpPr>
        <p:spPr bwMode="auto">
          <a:xfrm>
            <a:off x="1030922" y="2402939"/>
            <a:ext cx="480901" cy="462307"/>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Free</a:t>
            </a:r>
          </a:p>
          <a:p>
            <a:r>
              <a:rPr lang="en-US" sz="1200" b="1">
                <a:solidFill>
                  <a:schemeClr val="bg1"/>
                </a:solidFill>
              </a:rPr>
              <a:t>Dirs.</a:t>
            </a:r>
          </a:p>
        </p:txBody>
      </p:sp>
      <p:sp>
        <p:nvSpPr>
          <p:cNvPr id="65" name="Rectangle 29"/>
          <p:cNvSpPr>
            <a:spLocks noChangeArrowheads="1"/>
          </p:cNvSpPr>
          <p:nvPr/>
        </p:nvSpPr>
        <p:spPr bwMode="auto">
          <a:xfrm>
            <a:off x="2437642" y="2535036"/>
            <a:ext cx="950731"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Rec 0 Offset</a:t>
            </a:r>
          </a:p>
        </p:txBody>
      </p:sp>
      <p:sp>
        <p:nvSpPr>
          <p:cNvPr id="66" name="Rectangle 30"/>
          <p:cNvSpPr>
            <a:spLocks noChangeArrowheads="1"/>
          </p:cNvSpPr>
          <p:nvPr/>
        </p:nvSpPr>
        <p:spPr bwMode="auto">
          <a:xfrm>
            <a:off x="3375094" y="2535036"/>
            <a:ext cx="950731"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Rec 1 Offset</a:t>
            </a:r>
          </a:p>
        </p:txBody>
      </p:sp>
      <p:sp>
        <p:nvSpPr>
          <p:cNvPr id="67" name="Rectangle 31"/>
          <p:cNvSpPr>
            <a:spLocks noChangeArrowheads="1"/>
          </p:cNvSpPr>
          <p:nvPr/>
        </p:nvSpPr>
        <p:spPr bwMode="auto">
          <a:xfrm>
            <a:off x="509512" y="2931329"/>
            <a:ext cx="950731"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Rec 2 Offset</a:t>
            </a:r>
          </a:p>
        </p:txBody>
      </p:sp>
      <p:sp>
        <p:nvSpPr>
          <p:cNvPr id="68" name="Line 32"/>
          <p:cNvSpPr>
            <a:spLocks noChangeShapeType="1"/>
          </p:cNvSpPr>
          <p:nvPr/>
        </p:nvSpPr>
        <p:spPr bwMode="auto">
          <a:xfrm>
            <a:off x="1457827" y="2865281"/>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69" name="Line 33"/>
          <p:cNvSpPr>
            <a:spLocks noChangeShapeType="1"/>
          </p:cNvSpPr>
          <p:nvPr/>
        </p:nvSpPr>
        <p:spPr bwMode="auto">
          <a:xfrm>
            <a:off x="2448505" y="2865281"/>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70" name="Rectangle 34"/>
          <p:cNvSpPr>
            <a:spLocks noChangeArrowheads="1"/>
          </p:cNvSpPr>
          <p:nvPr/>
        </p:nvSpPr>
        <p:spPr bwMode="auto">
          <a:xfrm>
            <a:off x="1448050" y="2931329"/>
            <a:ext cx="955390"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Rec n Offset</a:t>
            </a:r>
          </a:p>
        </p:txBody>
      </p:sp>
      <p:sp>
        <p:nvSpPr>
          <p:cNvPr id="71" name="Rectangle 35"/>
          <p:cNvSpPr>
            <a:spLocks noChangeArrowheads="1"/>
          </p:cNvSpPr>
          <p:nvPr/>
        </p:nvSpPr>
        <p:spPr bwMode="auto">
          <a:xfrm>
            <a:off x="509511" y="2402939"/>
            <a:ext cx="495077" cy="462307"/>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Num</a:t>
            </a:r>
          </a:p>
          <a:p>
            <a:r>
              <a:rPr lang="en-US" sz="1200" b="1">
                <a:solidFill>
                  <a:schemeClr val="bg1"/>
                </a:solidFill>
              </a:rPr>
              <a:t>Dirs.</a:t>
            </a:r>
          </a:p>
        </p:txBody>
      </p:sp>
      <p:sp>
        <p:nvSpPr>
          <p:cNvPr id="72" name="Rectangle 36"/>
          <p:cNvSpPr>
            <a:spLocks noChangeArrowheads="1"/>
          </p:cNvSpPr>
          <p:nvPr/>
        </p:nvSpPr>
        <p:spPr bwMode="auto">
          <a:xfrm>
            <a:off x="1813038" y="3373031"/>
            <a:ext cx="874163"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Free Space</a:t>
            </a:r>
          </a:p>
        </p:txBody>
      </p:sp>
      <p:sp>
        <p:nvSpPr>
          <p:cNvPr id="73" name="Line 37"/>
          <p:cNvSpPr>
            <a:spLocks noChangeShapeType="1"/>
          </p:cNvSpPr>
          <p:nvPr/>
        </p:nvSpPr>
        <p:spPr bwMode="auto">
          <a:xfrm>
            <a:off x="467149" y="3789964"/>
            <a:ext cx="3910575"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74" name="Rectangle 38"/>
          <p:cNvSpPr>
            <a:spLocks noChangeArrowheads="1"/>
          </p:cNvSpPr>
          <p:nvPr/>
        </p:nvSpPr>
        <p:spPr bwMode="auto">
          <a:xfrm>
            <a:off x="1810864" y="3968847"/>
            <a:ext cx="1252872"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Used Data Space</a:t>
            </a:r>
          </a:p>
        </p:txBody>
      </p:sp>
      <p:sp>
        <p:nvSpPr>
          <p:cNvPr id="75" name="Line 39"/>
          <p:cNvSpPr>
            <a:spLocks noChangeShapeType="1"/>
          </p:cNvSpPr>
          <p:nvPr/>
        </p:nvSpPr>
        <p:spPr bwMode="auto">
          <a:xfrm>
            <a:off x="467149" y="5243039"/>
            <a:ext cx="3910575"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76" name="Rectangle 40"/>
          <p:cNvSpPr>
            <a:spLocks noChangeArrowheads="1"/>
          </p:cNvSpPr>
          <p:nvPr/>
        </p:nvSpPr>
        <p:spPr bwMode="auto">
          <a:xfrm>
            <a:off x="2020515" y="5289824"/>
            <a:ext cx="550832"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row 0</a:t>
            </a:r>
          </a:p>
        </p:txBody>
      </p:sp>
      <p:sp>
        <p:nvSpPr>
          <p:cNvPr id="77" name="Line 41"/>
          <p:cNvSpPr>
            <a:spLocks noChangeShapeType="1"/>
          </p:cNvSpPr>
          <p:nvPr/>
        </p:nvSpPr>
        <p:spPr bwMode="auto">
          <a:xfrm>
            <a:off x="467147" y="4846746"/>
            <a:ext cx="2502768"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78" name="Line 42"/>
          <p:cNvSpPr>
            <a:spLocks noChangeShapeType="1"/>
          </p:cNvSpPr>
          <p:nvPr/>
        </p:nvSpPr>
        <p:spPr bwMode="auto">
          <a:xfrm flipV="1">
            <a:off x="2969915" y="4450453"/>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79" name="Rectangle 43"/>
          <p:cNvSpPr>
            <a:spLocks noChangeArrowheads="1"/>
          </p:cNvSpPr>
          <p:nvPr/>
        </p:nvSpPr>
        <p:spPr bwMode="auto">
          <a:xfrm>
            <a:off x="2020515" y="4893531"/>
            <a:ext cx="550832"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row 2</a:t>
            </a:r>
          </a:p>
        </p:txBody>
      </p:sp>
      <p:sp>
        <p:nvSpPr>
          <p:cNvPr id="80" name="Line 44"/>
          <p:cNvSpPr>
            <a:spLocks noChangeShapeType="1"/>
          </p:cNvSpPr>
          <p:nvPr/>
        </p:nvSpPr>
        <p:spPr bwMode="auto">
          <a:xfrm>
            <a:off x="936416" y="4450452"/>
            <a:ext cx="3441307" cy="0"/>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81" name="Rectangle 45"/>
          <p:cNvSpPr>
            <a:spLocks noChangeArrowheads="1"/>
          </p:cNvSpPr>
          <p:nvPr/>
        </p:nvSpPr>
        <p:spPr bwMode="auto">
          <a:xfrm>
            <a:off x="2020515" y="4498614"/>
            <a:ext cx="550832" cy="277641"/>
          </a:xfrm>
          <a:prstGeom prst="rect">
            <a:avLst/>
          </a:prstGeom>
          <a:noFill/>
          <a:ln w="9525">
            <a:noFill/>
            <a:miter lim="800000"/>
            <a:headEnd/>
            <a:tailEnd/>
          </a:ln>
        </p:spPr>
        <p:txBody>
          <a:bodyPr wrap="none" lIns="92075" tIns="46038" rIns="92075" bIns="46038">
            <a:prstTxWarp prst="textNoShape">
              <a:avLst/>
            </a:prstTxWarp>
            <a:spAutoFit/>
          </a:bodyPr>
          <a:lstStyle/>
          <a:p>
            <a:r>
              <a:rPr lang="en-US" sz="1200" b="1">
                <a:solidFill>
                  <a:schemeClr val="bg1"/>
                </a:solidFill>
              </a:rPr>
              <a:t>row 1</a:t>
            </a:r>
          </a:p>
        </p:txBody>
      </p:sp>
      <p:sp>
        <p:nvSpPr>
          <p:cNvPr id="82" name="Line 46"/>
          <p:cNvSpPr>
            <a:spLocks noChangeShapeType="1"/>
          </p:cNvSpPr>
          <p:nvPr/>
        </p:nvSpPr>
        <p:spPr bwMode="auto">
          <a:xfrm flipV="1">
            <a:off x="936416" y="4450453"/>
            <a:ext cx="0" cy="396293"/>
          </a:xfrm>
          <a:prstGeom prst="line">
            <a:avLst/>
          </a:prstGeom>
          <a:noFill/>
          <a:ln w="12700">
            <a:solidFill>
              <a:schemeClr val="tx1"/>
            </a:solidFill>
            <a:round/>
            <a:headEnd type="none" w="sm" len="sm"/>
            <a:tailEnd type="none" w="sm" len="sm"/>
          </a:ln>
        </p:spPr>
        <p:txBody>
          <a:bodyPr wrap="none" anchor="ctr">
            <a:prstTxWarp prst="textNoShape">
              <a:avLst/>
            </a:prstTxWarp>
          </a:bodyPr>
          <a:lstStyle/>
          <a:p>
            <a:endParaRPr lang="en-US" sz="1200" b="1">
              <a:solidFill>
                <a:schemeClr val="bg1"/>
              </a:solidFill>
            </a:endParaRPr>
          </a:p>
        </p:txBody>
      </p:sp>
      <p:sp>
        <p:nvSpPr>
          <p:cNvPr id="84" name="TextBox 83"/>
          <p:cNvSpPr txBox="1"/>
          <p:nvPr/>
        </p:nvSpPr>
        <p:spPr>
          <a:xfrm>
            <a:off x="1676400" y="5715001"/>
            <a:ext cx="1279435" cy="369332"/>
          </a:xfrm>
          <a:prstGeom prst="rect">
            <a:avLst/>
          </a:prstGeom>
          <a:noFill/>
        </p:spPr>
        <p:txBody>
          <a:bodyPr wrap="square" rtlCol="0">
            <a:spAutoFit/>
          </a:bodyPr>
          <a:lstStyle/>
          <a:p>
            <a:r>
              <a:rPr lang="en-US" b="1" dirty="0" smtClean="0"/>
              <a:t>Data Block</a:t>
            </a:r>
            <a:endParaRPr lang="en-US" b="1" dirty="0"/>
          </a:p>
        </p:txBody>
      </p:sp>
      <p:sp>
        <p:nvSpPr>
          <p:cNvPr id="85" name="TextBox 84"/>
          <p:cNvSpPr txBox="1"/>
          <p:nvPr/>
        </p:nvSpPr>
        <p:spPr>
          <a:xfrm>
            <a:off x="6019800" y="5726668"/>
            <a:ext cx="1279435" cy="369332"/>
          </a:xfrm>
          <a:prstGeom prst="rect">
            <a:avLst/>
          </a:prstGeom>
          <a:noFill/>
        </p:spPr>
        <p:txBody>
          <a:bodyPr wrap="square" rtlCol="0">
            <a:spAutoFit/>
          </a:bodyPr>
          <a:lstStyle/>
          <a:p>
            <a:r>
              <a:rPr lang="en-US" b="1" dirty="0" smtClean="0"/>
              <a:t>Index Block</a:t>
            </a:r>
            <a:endParaRPr lang="en-US" b="1" dirty="0"/>
          </a:p>
        </p:txBody>
      </p:sp>
    </p:spTree>
    <p:extLst>
      <p:ext uri="{BB962C8B-B14F-4D97-AF65-F5344CB8AC3E}">
        <p14:creationId xmlns:p14="http://schemas.microsoft.com/office/powerpoint/2010/main" val="1752834296"/>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162800" cy="1143000"/>
          </a:xfrm>
        </p:spPr>
        <p:txBody>
          <a:bodyPr/>
          <a:lstStyle/>
          <a:p>
            <a:r>
              <a:rPr lang="en-US" dirty="0" smtClean="0"/>
              <a:t>Type 1 Storage Area</a:t>
            </a:r>
            <a:endParaRPr lang="en-US" dirty="0"/>
          </a:p>
        </p:txBody>
      </p:sp>
      <p:sp>
        <p:nvSpPr>
          <p:cNvPr id="4" name="Slide Number Placeholder 3"/>
          <p:cNvSpPr>
            <a:spLocks noGrp="1"/>
          </p:cNvSpPr>
          <p:nvPr>
            <p:ph type="sldNum" sz="quarter" idx="12"/>
          </p:nvPr>
        </p:nvSpPr>
        <p:spPr>
          <a:xfrm>
            <a:off x="8229600" y="6356351"/>
            <a:ext cx="457200" cy="365125"/>
          </a:xfrm>
        </p:spPr>
        <p:txBody>
          <a:bodyPr/>
          <a:lstStyle/>
          <a:p>
            <a:fld id="{5657C8AD-9CD5-4FD6-B96A-EC63C8DD4688}" type="slidenum">
              <a:rPr lang="en-US" smtClean="0"/>
              <a:pPr/>
              <a:t>55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35598220"/>
              </p:ext>
            </p:extLst>
          </p:nvPr>
        </p:nvGraphicFramePr>
        <p:xfrm>
          <a:off x="533401" y="1744173"/>
          <a:ext cx="3962403" cy="2656840"/>
        </p:xfrm>
        <a:graphic>
          <a:graphicData uri="http://schemas.openxmlformats.org/drawingml/2006/table">
            <a:tbl>
              <a:tblPr firstRow="1" bandRow="1">
                <a:tableStyleId>{5C22544A-7EE6-4342-B048-85BDC9FD1C3A}</a:tableStyleId>
              </a:tblPr>
              <a:tblGrid>
                <a:gridCol w="440267"/>
                <a:gridCol w="664263"/>
                <a:gridCol w="664263"/>
                <a:gridCol w="664263"/>
                <a:gridCol w="1529347"/>
              </a:tblGrid>
              <a:tr h="370840">
                <a:tc gridSpan="5">
                  <a:txBody>
                    <a:bodyPr/>
                    <a:lstStyle/>
                    <a:p>
                      <a:r>
                        <a:rPr lang="en-US" sz="1600" dirty="0" smtClean="0"/>
                        <a:t>Block</a:t>
                      </a:r>
                      <a:r>
                        <a:rPr lang="en-US" sz="1600" baseline="0" dirty="0" smtClean="0"/>
                        <a:t> 1</a:t>
                      </a:r>
                      <a:endParaRPr lang="en-US" sz="1600" dirty="0"/>
                    </a:p>
                  </a:txBody>
                  <a:tcPr/>
                </a:tc>
                <a:tc hMerge="1">
                  <a:txBody>
                    <a:bodyPr/>
                    <a:lstStyle/>
                    <a:p>
                      <a:endParaRPr lang="en-US" sz="1600" dirty="0"/>
                    </a:p>
                  </a:txBody>
                  <a:tcPr/>
                </a:tc>
                <a:tc hMerge="1">
                  <a:txBody>
                    <a:bodyPr/>
                    <a:lstStyle/>
                    <a:p>
                      <a:endParaRPr lang="en-US"/>
                    </a:p>
                  </a:txBody>
                  <a:tcPr/>
                </a:tc>
                <a:tc hMerge="1">
                  <a:txBody>
                    <a:bodyPr/>
                    <a:lstStyle/>
                    <a:p>
                      <a:endParaRPr lang="en-US"/>
                    </a:p>
                  </a:txBody>
                  <a:tcPr/>
                </a:tc>
                <a:tc hMerge="1">
                  <a:txBody>
                    <a:bodyPr/>
                    <a:lstStyle/>
                    <a:p>
                      <a:endParaRPr lang="en-US" sz="1600" dirty="0"/>
                    </a:p>
                  </a:txBody>
                  <a:tcPr/>
                </a:tc>
              </a:tr>
              <a:tr h="571500">
                <a:tc>
                  <a:txBody>
                    <a:bodyPr/>
                    <a:lstStyle/>
                    <a:p>
                      <a:r>
                        <a:rPr lang="en-US" sz="1600" dirty="0" smtClean="0"/>
                        <a:t>1</a:t>
                      </a:r>
                      <a:endParaRPr lang="en-US" sz="1600" dirty="0"/>
                    </a:p>
                  </a:txBody>
                  <a:tcPr>
                    <a:solidFill>
                      <a:srgbClr val="92D050"/>
                    </a:solidFill>
                  </a:tcPr>
                </a:tc>
                <a:tc gridSpan="3">
                  <a:txBody>
                    <a:bodyPr/>
                    <a:lstStyle/>
                    <a:p>
                      <a:r>
                        <a:rPr lang="en-US" sz="1600" dirty="0" smtClean="0"/>
                        <a:t>Lift Tours</a:t>
                      </a:r>
                      <a:endParaRPr lang="en-US" sz="1600" dirty="0"/>
                    </a:p>
                  </a:txBody>
                  <a:tcPr>
                    <a:solidFill>
                      <a:srgbClr val="92D050"/>
                    </a:solidFill>
                  </a:tcPr>
                </a:tc>
                <a:tc hMerge="1">
                  <a:txBody>
                    <a:bodyPr/>
                    <a:lstStyle/>
                    <a:p>
                      <a:endParaRPr lang="en-US"/>
                    </a:p>
                  </a:txBody>
                  <a:tcPr/>
                </a:tc>
                <a:tc hMerge="1">
                  <a:txBody>
                    <a:bodyPr/>
                    <a:lstStyle/>
                    <a:p>
                      <a:endParaRPr lang="en-US"/>
                    </a:p>
                  </a:txBody>
                  <a:tcPr/>
                </a:tc>
                <a:tc>
                  <a:txBody>
                    <a:bodyPr/>
                    <a:lstStyle/>
                    <a:p>
                      <a:r>
                        <a:rPr lang="en-US" sz="1600" dirty="0" smtClean="0"/>
                        <a:t>Burlington</a:t>
                      </a:r>
                      <a:endParaRPr lang="en-US" sz="1600" dirty="0"/>
                    </a:p>
                  </a:txBody>
                  <a:tcPr>
                    <a:solidFill>
                      <a:srgbClr val="92D050"/>
                    </a:solidFill>
                  </a:tcPr>
                </a:tc>
              </a:tr>
              <a:tr h="571500">
                <a:tc>
                  <a:txBody>
                    <a:bodyPr/>
                    <a:lstStyle/>
                    <a:p>
                      <a:r>
                        <a:rPr lang="en-US" sz="1600" dirty="0" smtClean="0"/>
                        <a:t>3</a:t>
                      </a:r>
                      <a:endParaRPr lang="en-US" sz="1600" dirty="0"/>
                    </a:p>
                  </a:txBody>
                  <a:tcPr>
                    <a:solidFill>
                      <a:srgbClr val="FFFF00"/>
                    </a:solidFill>
                  </a:tcPr>
                </a:tc>
                <a:tc>
                  <a:txBody>
                    <a:bodyPr/>
                    <a:lstStyle/>
                    <a:p>
                      <a:r>
                        <a:rPr lang="en-US" sz="1600" dirty="0" smtClean="0"/>
                        <a:t>66</a:t>
                      </a:r>
                      <a:endParaRPr lang="en-US" sz="1600" dirty="0"/>
                    </a:p>
                  </a:txBody>
                  <a:tcPr>
                    <a:solidFill>
                      <a:srgbClr val="FFFF00"/>
                    </a:solidFill>
                  </a:tcPr>
                </a:tc>
                <a:tc>
                  <a:txBody>
                    <a:bodyPr/>
                    <a:lstStyle/>
                    <a:p>
                      <a:r>
                        <a:rPr lang="en-US" sz="1600" dirty="0" smtClean="0"/>
                        <a:t>9/23</a:t>
                      </a:r>
                      <a:endParaRPr lang="en-US" sz="1600" dirty="0"/>
                    </a:p>
                  </a:txBody>
                  <a:tcPr>
                    <a:solidFill>
                      <a:srgbClr val="FFFF00"/>
                    </a:solidFill>
                  </a:tcPr>
                </a:tc>
                <a:tc>
                  <a:txBody>
                    <a:bodyPr/>
                    <a:lstStyle/>
                    <a:p>
                      <a:r>
                        <a:rPr lang="en-US" sz="1600" dirty="0" smtClean="0"/>
                        <a:t>9/28</a:t>
                      </a:r>
                      <a:endParaRPr lang="en-US" sz="1600" dirty="0"/>
                    </a:p>
                  </a:txBody>
                  <a:tcPr>
                    <a:solidFill>
                      <a:srgbClr val="FFFF00"/>
                    </a:solidFill>
                  </a:tcPr>
                </a:tc>
                <a:tc>
                  <a:txBody>
                    <a:bodyPr/>
                    <a:lstStyle/>
                    <a:p>
                      <a:r>
                        <a:rPr lang="en-US" sz="1600" dirty="0" smtClean="0"/>
                        <a:t>Standard Mail</a:t>
                      </a:r>
                      <a:endParaRPr lang="en-US" sz="1600" dirty="0"/>
                    </a:p>
                  </a:txBody>
                  <a:tcPr>
                    <a:solidFill>
                      <a:srgbClr val="FFFF00"/>
                    </a:solidFill>
                  </a:tcPr>
                </a:tc>
              </a:tr>
              <a:tr h="571500">
                <a:tc>
                  <a:txBody>
                    <a:bodyPr/>
                    <a:lstStyle/>
                    <a:p>
                      <a:r>
                        <a:rPr lang="en-US" sz="1600" dirty="0" smtClean="0"/>
                        <a:t>1</a:t>
                      </a:r>
                      <a:endParaRPr lang="en-US" sz="1600" dirty="0"/>
                    </a:p>
                  </a:txBody>
                  <a:tcPr/>
                </a:tc>
                <a:tc>
                  <a:txBody>
                    <a:bodyPr/>
                    <a:lstStyle/>
                    <a:p>
                      <a:r>
                        <a:rPr lang="en-US" sz="1600" dirty="0" smtClean="0"/>
                        <a:t>1</a:t>
                      </a:r>
                      <a:endParaRPr lang="en-US" sz="1600" dirty="0"/>
                    </a:p>
                  </a:txBody>
                  <a:tcPr/>
                </a:tc>
                <a:tc>
                  <a:txBody>
                    <a:bodyPr/>
                    <a:lstStyle/>
                    <a:p>
                      <a:r>
                        <a:rPr lang="en-US" sz="1600" dirty="0" smtClean="0"/>
                        <a:t>54</a:t>
                      </a:r>
                      <a:endParaRPr lang="en-US" sz="1600" dirty="0"/>
                    </a:p>
                  </a:txBody>
                  <a:tcPr/>
                </a:tc>
                <a:tc>
                  <a:txBody>
                    <a:bodyPr/>
                    <a:lstStyle/>
                    <a:p>
                      <a:r>
                        <a:rPr lang="en-US" sz="1600" dirty="0" smtClean="0"/>
                        <a:t>4.86</a:t>
                      </a:r>
                      <a:endParaRPr lang="en-US" sz="1600" dirty="0"/>
                    </a:p>
                  </a:txBody>
                  <a:tcPr/>
                </a:tc>
                <a:tc>
                  <a:txBody>
                    <a:bodyPr/>
                    <a:lstStyle/>
                    <a:p>
                      <a:r>
                        <a:rPr lang="en-US" sz="1600" dirty="0" smtClean="0"/>
                        <a:t>Shipped</a:t>
                      </a:r>
                      <a:endParaRPr lang="en-US" sz="1600" dirty="0"/>
                    </a:p>
                  </a:txBody>
                  <a:tcPr/>
                </a:tc>
              </a:tr>
              <a:tr h="571500">
                <a:tc>
                  <a:txBody>
                    <a:bodyPr/>
                    <a:lstStyle/>
                    <a:p>
                      <a:r>
                        <a:rPr lang="en-US" sz="1600" dirty="0" smtClean="0"/>
                        <a:t>1</a:t>
                      </a:r>
                      <a:endParaRPr lang="en-US" sz="1600" dirty="0"/>
                    </a:p>
                  </a:txBody>
                  <a:tcPr/>
                </a:tc>
                <a:tc>
                  <a:txBody>
                    <a:bodyPr/>
                    <a:lstStyle/>
                    <a:p>
                      <a:r>
                        <a:rPr lang="en-US" sz="1600" dirty="0" smtClean="0"/>
                        <a:t>2</a:t>
                      </a:r>
                      <a:endParaRPr lang="en-US" sz="1600" dirty="0"/>
                    </a:p>
                  </a:txBody>
                  <a:tcPr/>
                </a:tc>
                <a:tc>
                  <a:txBody>
                    <a:bodyPr/>
                    <a:lstStyle/>
                    <a:p>
                      <a:r>
                        <a:rPr lang="en-US" sz="1600" dirty="0" smtClean="0"/>
                        <a:t>55</a:t>
                      </a:r>
                      <a:endParaRPr lang="en-US" sz="1600" dirty="0"/>
                    </a:p>
                  </a:txBody>
                  <a:tcPr/>
                </a:tc>
                <a:tc>
                  <a:txBody>
                    <a:bodyPr/>
                    <a:lstStyle/>
                    <a:p>
                      <a:r>
                        <a:rPr lang="en-US" sz="1600" dirty="0" smtClean="0"/>
                        <a:t>23.85</a:t>
                      </a:r>
                      <a:endParaRPr lang="en-US" sz="1600" dirty="0"/>
                    </a:p>
                  </a:txBody>
                  <a:tcPr/>
                </a:tc>
                <a:tc>
                  <a:txBody>
                    <a:bodyPr/>
                    <a:lstStyle/>
                    <a:p>
                      <a:r>
                        <a:rPr lang="en-US" sz="1600" dirty="0" smtClean="0"/>
                        <a:t>Shipped</a:t>
                      </a:r>
                      <a:endParaRPr lang="en-US" sz="16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124671367"/>
              </p:ext>
            </p:extLst>
          </p:nvPr>
        </p:nvGraphicFramePr>
        <p:xfrm>
          <a:off x="533400" y="3776172"/>
          <a:ext cx="3962400" cy="2656840"/>
        </p:xfrm>
        <a:graphic>
          <a:graphicData uri="http://schemas.openxmlformats.org/drawingml/2006/table">
            <a:tbl>
              <a:tblPr firstRow="1" bandRow="1">
                <a:tableStyleId>{5C22544A-7EE6-4342-B048-85BDC9FD1C3A}</a:tableStyleId>
              </a:tblPr>
              <a:tblGrid>
                <a:gridCol w="457200"/>
                <a:gridCol w="685800"/>
                <a:gridCol w="609600"/>
                <a:gridCol w="685800"/>
                <a:gridCol w="1524000"/>
              </a:tblGrid>
              <a:tr h="370840">
                <a:tc gridSpan="5">
                  <a:txBody>
                    <a:bodyPr/>
                    <a:lstStyle/>
                    <a:p>
                      <a:r>
                        <a:rPr lang="en-US" sz="1600" dirty="0" smtClean="0"/>
                        <a:t>Block</a:t>
                      </a:r>
                      <a:r>
                        <a:rPr lang="en-US" sz="1600" baseline="0" dirty="0" smtClean="0"/>
                        <a:t> 2</a:t>
                      </a:r>
                      <a:endParaRPr lang="en-US" sz="16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71500">
                <a:tc>
                  <a:txBody>
                    <a:bodyPr/>
                    <a:lstStyle/>
                    <a:p>
                      <a:r>
                        <a:rPr lang="en-US" sz="1600" dirty="0" smtClean="0"/>
                        <a:t>1</a:t>
                      </a:r>
                      <a:endParaRPr lang="en-US" sz="1600" dirty="0"/>
                    </a:p>
                  </a:txBody>
                  <a:tcPr/>
                </a:tc>
                <a:tc>
                  <a:txBody>
                    <a:bodyPr/>
                    <a:lstStyle/>
                    <a:p>
                      <a:r>
                        <a:rPr lang="en-US" sz="1600" dirty="0" smtClean="0"/>
                        <a:t>3</a:t>
                      </a:r>
                      <a:endParaRPr lang="en-US" sz="1600" dirty="0"/>
                    </a:p>
                  </a:txBody>
                  <a:tcPr/>
                </a:tc>
                <a:tc>
                  <a:txBody>
                    <a:bodyPr/>
                    <a:lstStyle/>
                    <a:p>
                      <a:r>
                        <a:rPr lang="en-US" sz="1600" dirty="0" smtClean="0"/>
                        <a:t>53</a:t>
                      </a:r>
                      <a:endParaRPr lang="en-US" sz="1600" dirty="0"/>
                    </a:p>
                  </a:txBody>
                  <a:tcPr/>
                </a:tc>
                <a:tc>
                  <a:txBody>
                    <a:bodyPr/>
                    <a:lstStyle/>
                    <a:p>
                      <a:r>
                        <a:rPr lang="en-US" sz="1600" dirty="0" smtClean="0"/>
                        <a:t>8.77</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Shipped</a:t>
                      </a:r>
                    </a:p>
                  </a:txBody>
                  <a:tcPr/>
                </a:tc>
              </a:tr>
              <a:tr h="571500">
                <a:tc>
                  <a:txBody>
                    <a:bodyPr/>
                    <a:lstStyle/>
                    <a:p>
                      <a:r>
                        <a:rPr lang="en-US" sz="1600" dirty="0" smtClean="0"/>
                        <a:t>2</a:t>
                      </a:r>
                      <a:endParaRPr lang="en-US" sz="1600" dirty="0"/>
                    </a:p>
                  </a:txBody>
                  <a:tcPr/>
                </a:tc>
                <a:tc>
                  <a:txBody>
                    <a:bodyPr/>
                    <a:lstStyle/>
                    <a:p>
                      <a:r>
                        <a:rPr lang="en-US" sz="1600" dirty="0" smtClean="0"/>
                        <a:t>1</a:t>
                      </a:r>
                      <a:endParaRPr lang="en-US" sz="1600" dirty="0"/>
                    </a:p>
                  </a:txBody>
                  <a:tcPr/>
                </a:tc>
                <a:tc>
                  <a:txBody>
                    <a:bodyPr/>
                    <a:lstStyle/>
                    <a:p>
                      <a:r>
                        <a:rPr lang="en-US" sz="1600" dirty="0" smtClean="0"/>
                        <a:t>19</a:t>
                      </a:r>
                      <a:endParaRPr lang="en-US" sz="1600" dirty="0"/>
                    </a:p>
                  </a:txBody>
                  <a:tcPr/>
                </a:tc>
                <a:tc>
                  <a:txBody>
                    <a:bodyPr/>
                    <a:lstStyle/>
                    <a:p>
                      <a:r>
                        <a:rPr lang="en-US" sz="1600" dirty="0" smtClean="0"/>
                        <a:t>2.75</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Shipped</a:t>
                      </a:r>
                    </a:p>
                  </a:txBody>
                  <a:tcPr/>
                </a:tc>
              </a:tr>
              <a:tr h="571500">
                <a:tc>
                  <a:txBody>
                    <a:bodyPr/>
                    <a:lstStyle/>
                    <a:p>
                      <a:r>
                        <a:rPr lang="en-US" sz="1600" dirty="0" smtClean="0"/>
                        <a:t>2</a:t>
                      </a:r>
                      <a:endParaRPr lang="en-US" sz="1600" dirty="0"/>
                    </a:p>
                  </a:txBody>
                  <a:tcPr/>
                </a:tc>
                <a:tc>
                  <a:txBody>
                    <a:bodyPr/>
                    <a:lstStyle/>
                    <a:p>
                      <a:r>
                        <a:rPr lang="en-US" sz="1600" dirty="0" smtClean="0"/>
                        <a:t>2</a:t>
                      </a:r>
                      <a:endParaRPr lang="en-US" sz="1600" dirty="0"/>
                    </a:p>
                  </a:txBody>
                  <a:tcPr/>
                </a:tc>
                <a:tc>
                  <a:txBody>
                    <a:bodyPr/>
                    <a:lstStyle/>
                    <a:p>
                      <a:r>
                        <a:rPr lang="en-US" sz="1600" dirty="0" smtClean="0"/>
                        <a:t>49</a:t>
                      </a:r>
                      <a:endParaRPr lang="en-US" sz="1600" dirty="0"/>
                    </a:p>
                  </a:txBody>
                  <a:tcPr/>
                </a:tc>
                <a:tc>
                  <a:txBody>
                    <a:bodyPr/>
                    <a:lstStyle/>
                    <a:p>
                      <a:r>
                        <a:rPr lang="en-US" sz="1600" dirty="0" smtClean="0"/>
                        <a:t>6.78</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Shipped</a:t>
                      </a:r>
                    </a:p>
                  </a:txBody>
                  <a:tcPr/>
                </a:tc>
              </a:tr>
              <a:tr h="571500">
                <a:tc>
                  <a:txBody>
                    <a:bodyPr/>
                    <a:lstStyle/>
                    <a:p>
                      <a:r>
                        <a:rPr lang="en-US" sz="1600" dirty="0" smtClean="0"/>
                        <a:t>2</a:t>
                      </a:r>
                      <a:endParaRPr lang="en-US" sz="1600" dirty="0"/>
                    </a:p>
                  </a:txBody>
                  <a:tcPr/>
                </a:tc>
                <a:tc>
                  <a:txBody>
                    <a:bodyPr/>
                    <a:lstStyle/>
                    <a:p>
                      <a:r>
                        <a:rPr lang="en-US" sz="1600" dirty="0" smtClean="0"/>
                        <a:t>3</a:t>
                      </a:r>
                      <a:endParaRPr lang="en-US" sz="1600" dirty="0"/>
                    </a:p>
                  </a:txBody>
                  <a:tcPr/>
                </a:tc>
                <a:tc>
                  <a:txBody>
                    <a:bodyPr/>
                    <a:lstStyle/>
                    <a:p>
                      <a:r>
                        <a:rPr lang="en-US" sz="1600" dirty="0" smtClean="0"/>
                        <a:t>13</a:t>
                      </a:r>
                      <a:endParaRPr lang="en-US" sz="1600" dirty="0"/>
                    </a:p>
                  </a:txBody>
                  <a:tcPr/>
                </a:tc>
                <a:tc>
                  <a:txBody>
                    <a:bodyPr/>
                    <a:lstStyle/>
                    <a:p>
                      <a:r>
                        <a:rPr lang="en-US" sz="1600" dirty="0" smtClean="0"/>
                        <a:t>10.99</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Shipped</a:t>
                      </a:r>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245837159"/>
              </p:ext>
            </p:extLst>
          </p:nvPr>
        </p:nvGraphicFramePr>
        <p:xfrm>
          <a:off x="4800602" y="1741724"/>
          <a:ext cx="3886199" cy="2456180"/>
        </p:xfrm>
        <a:graphic>
          <a:graphicData uri="http://schemas.openxmlformats.org/drawingml/2006/table">
            <a:tbl>
              <a:tblPr firstRow="1" bandRow="1">
                <a:tableStyleId>{5C22544A-7EE6-4342-B048-85BDC9FD1C3A}</a:tableStyleId>
              </a:tblPr>
              <a:tblGrid>
                <a:gridCol w="431800"/>
                <a:gridCol w="651488"/>
                <a:gridCol w="651487"/>
                <a:gridCol w="651488"/>
                <a:gridCol w="1499936"/>
              </a:tblGrid>
              <a:tr h="370840">
                <a:tc gridSpan="5">
                  <a:txBody>
                    <a:bodyPr/>
                    <a:lstStyle/>
                    <a:p>
                      <a:r>
                        <a:rPr lang="en-US" sz="1600" dirty="0" smtClean="0"/>
                        <a:t>Block</a:t>
                      </a:r>
                      <a:r>
                        <a:rPr lang="en-US" sz="1600" baseline="0" dirty="0" smtClean="0"/>
                        <a:t> 3</a:t>
                      </a:r>
                      <a:endParaRPr lang="en-US" sz="1600" dirty="0"/>
                    </a:p>
                  </a:txBody>
                  <a:tcPr/>
                </a:tc>
                <a:tc hMerge="1">
                  <a:txBody>
                    <a:bodyPr/>
                    <a:lstStyle/>
                    <a:p>
                      <a:endParaRPr lang="en-US" sz="1600" dirty="0"/>
                    </a:p>
                  </a:txBody>
                  <a:tcPr/>
                </a:tc>
                <a:tc hMerge="1">
                  <a:txBody>
                    <a:bodyPr/>
                    <a:lstStyle/>
                    <a:p>
                      <a:endParaRPr lang="en-US"/>
                    </a:p>
                  </a:txBody>
                  <a:tcPr/>
                </a:tc>
                <a:tc hMerge="1">
                  <a:txBody>
                    <a:bodyPr/>
                    <a:lstStyle/>
                    <a:p>
                      <a:endParaRPr lang="en-US"/>
                    </a:p>
                  </a:txBody>
                  <a:tcPr/>
                </a:tc>
                <a:tc hMerge="1">
                  <a:txBody>
                    <a:bodyPr/>
                    <a:lstStyle/>
                    <a:p>
                      <a:endParaRPr lang="en-US" sz="1600" dirty="0"/>
                    </a:p>
                  </a:txBody>
                  <a:tcPr/>
                </a:tc>
              </a:tr>
              <a:tr h="571500">
                <a:tc>
                  <a:txBody>
                    <a:bodyPr/>
                    <a:lstStyle/>
                    <a:p>
                      <a:r>
                        <a:rPr lang="en-US" sz="1600" dirty="0" smtClean="0"/>
                        <a:t>14</a:t>
                      </a:r>
                      <a:endParaRPr lang="en-US" sz="1600" dirty="0"/>
                    </a:p>
                  </a:txBody>
                  <a:tcPr>
                    <a:solidFill>
                      <a:srgbClr val="00B0F0"/>
                    </a:solidFill>
                  </a:tcPr>
                </a:tc>
                <a:tc gridSpan="3">
                  <a:txBody>
                    <a:bodyPr/>
                    <a:lstStyle/>
                    <a:p>
                      <a:r>
                        <a:rPr lang="en-US" sz="1600" dirty="0" smtClean="0"/>
                        <a:t>Cologne</a:t>
                      </a:r>
                      <a:endParaRPr lang="en-US" sz="1600" dirty="0"/>
                    </a:p>
                  </a:txBody>
                  <a:tcPr>
                    <a:solidFill>
                      <a:srgbClr val="00B0F0"/>
                    </a:solidFill>
                  </a:tcPr>
                </a:tc>
                <a:tc hMerge="1">
                  <a:txBody>
                    <a:bodyPr/>
                    <a:lstStyle/>
                    <a:p>
                      <a:endParaRPr lang="en-US"/>
                    </a:p>
                  </a:txBody>
                  <a:tcPr/>
                </a:tc>
                <a:tc hMerge="1">
                  <a:txBody>
                    <a:bodyPr/>
                    <a:lstStyle/>
                    <a:p>
                      <a:endParaRPr lang="en-US"/>
                    </a:p>
                  </a:txBody>
                  <a:tcPr/>
                </a:tc>
                <a:tc>
                  <a:txBody>
                    <a:bodyPr/>
                    <a:lstStyle/>
                    <a:p>
                      <a:r>
                        <a:rPr lang="en-US" sz="1600" dirty="0" smtClean="0"/>
                        <a:t>Germany</a:t>
                      </a:r>
                      <a:endParaRPr lang="en-US" sz="1600" dirty="0"/>
                    </a:p>
                  </a:txBody>
                  <a:tcPr>
                    <a:solidFill>
                      <a:srgbClr val="00B0F0"/>
                    </a:solidFill>
                  </a:tcPr>
                </a:tc>
              </a:tr>
              <a:tr h="571500">
                <a:tc>
                  <a:txBody>
                    <a:bodyPr/>
                    <a:lstStyle/>
                    <a:p>
                      <a:r>
                        <a:rPr lang="en-US" sz="1600" dirty="0" smtClean="0"/>
                        <a:t>2</a:t>
                      </a:r>
                      <a:endParaRPr lang="en-US" sz="1600" dirty="0"/>
                    </a:p>
                  </a:txBody>
                  <a:tcPr>
                    <a:solidFill>
                      <a:srgbClr val="92D050"/>
                    </a:solidFill>
                  </a:tcPr>
                </a:tc>
                <a:tc gridSpan="3">
                  <a:txBody>
                    <a:bodyPr/>
                    <a:lstStyle/>
                    <a:p>
                      <a:r>
                        <a:rPr lang="en-US" sz="1600" dirty="0" smtClean="0"/>
                        <a:t>Upton Frisbee</a:t>
                      </a:r>
                      <a:endParaRPr lang="en-US" sz="1600" dirty="0"/>
                    </a:p>
                  </a:txBody>
                  <a:tcPr>
                    <a:solidFill>
                      <a:srgbClr val="92D050"/>
                    </a:solidFill>
                  </a:tcPr>
                </a:tc>
                <a:tc hMerge="1">
                  <a:txBody>
                    <a:bodyPr/>
                    <a:lstStyle/>
                    <a:p>
                      <a:endParaRPr lang="en-US"/>
                    </a:p>
                  </a:txBody>
                  <a:tcPr/>
                </a:tc>
                <a:tc hMerge="1">
                  <a:txBody>
                    <a:bodyPr/>
                    <a:lstStyle/>
                    <a:p>
                      <a:endParaRPr lang="en-US"/>
                    </a:p>
                  </a:txBody>
                  <a:tcPr/>
                </a:tc>
                <a:tc>
                  <a:txBody>
                    <a:bodyPr/>
                    <a:lstStyle/>
                    <a:p>
                      <a:r>
                        <a:rPr lang="en-US" sz="1600" dirty="0" smtClean="0"/>
                        <a:t>Oslo</a:t>
                      </a:r>
                      <a:endParaRPr lang="en-US" sz="1600" dirty="0"/>
                    </a:p>
                  </a:txBody>
                  <a:tcPr>
                    <a:solidFill>
                      <a:srgbClr val="92D050"/>
                    </a:solidFill>
                  </a:tcPr>
                </a:tc>
              </a:tr>
              <a:tr h="370840">
                <a:tc>
                  <a:txBody>
                    <a:bodyPr/>
                    <a:lstStyle/>
                    <a:p>
                      <a:r>
                        <a:rPr lang="en-US" sz="1600" dirty="0" smtClean="0"/>
                        <a:t>1</a:t>
                      </a:r>
                      <a:endParaRPr lang="en-US" sz="1600" dirty="0"/>
                    </a:p>
                  </a:txBody>
                  <a:tcPr>
                    <a:solidFill>
                      <a:schemeClr val="accent4">
                        <a:lumMod val="60000"/>
                        <a:lumOff val="40000"/>
                      </a:schemeClr>
                    </a:solidFill>
                  </a:tcPr>
                </a:tc>
                <a:tc gridSpan="3">
                  <a:txBody>
                    <a:bodyPr/>
                    <a:lstStyle/>
                    <a:p>
                      <a:r>
                        <a:rPr lang="en-US" sz="1600" dirty="0" err="1" smtClean="0"/>
                        <a:t>Koberlein</a:t>
                      </a:r>
                      <a:endParaRPr lang="en-US" sz="1600" dirty="0"/>
                    </a:p>
                  </a:txBody>
                  <a:tcPr>
                    <a:solidFill>
                      <a:schemeClr val="accent4">
                        <a:lumMod val="60000"/>
                        <a:lumOff val="40000"/>
                      </a:schemeClr>
                    </a:solidFill>
                  </a:tcPr>
                </a:tc>
                <a:tc hMerge="1">
                  <a:txBody>
                    <a:bodyPr/>
                    <a:lstStyle/>
                    <a:p>
                      <a:endParaRPr lang="en-US"/>
                    </a:p>
                  </a:txBody>
                  <a:tcPr/>
                </a:tc>
                <a:tc hMerge="1">
                  <a:txBody>
                    <a:bodyPr/>
                    <a:lstStyle/>
                    <a:p>
                      <a:endParaRPr lang="en-US"/>
                    </a:p>
                  </a:txBody>
                  <a:tcPr/>
                </a:tc>
                <a:tc>
                  <a:txBody>
                    <a:bodyPr/>
                    <a:lstStyle/>
                    <a:p>
                      <a:r>
                        <a:rPr lang="en-US" sz="1600" dirty="0" smtClean="0"/>
                        <a:t>Kelly</a:t>
                      </a:r>
                      <a:endParaRPr lang="en-US" sz="1600" dirty="0"/>
                    </a:p>
                  </a:txBody>
                  <a:tcPr>
                    <a:solidFill>
                      <a:schemeClr val="accent4">
                        <a:lumMod val="60000"/>
                        <a:lumOff val="40000"/>
                      </a:schemeClr>
                    </a:solidFill>
                  </a:tcPr>
                </a:tc>
              </a:tr>
              <a:tr h="571500">
                <a:tc>
                  <a:txBody>
                    <a:bodyPr/>
                    <a:lstStyle/>
                    <a:p>
                      <a:r>
                        <a:rPr lang="en-US" sz="1600" dirty="0" smtClean="0"/>
                        <a:t>1</a:t>
                      </a:r>
                      <a:endParaRPr lang="en-US" sz="1600" dirty="0"/>
                    </a:p>
                  </a:txBody>
                  <a:tcPr>
                    <a:solidFill>
                      <a:srgbClr val="FFFF00"/>
                    </a:solidFill>
                  </a:tcPr>
                </a:tc>
                <a:tc>
                  <a:txBody>
                    <a:bodyPr/>
                    <a:lstStyle/>
                    <a:p>
                      <a:r>
                        <a:rPr lang="en-US" sz="1600" dirty="0" smtClean="0"/>
                        <a:t>53</a:t>
                      </a:r>
                      <a:endParaRPr lang="en-US" sz="1600" dirty="0"/>
                    </a:p>
                  </a:txBody>
                  <a:tcPr>
                    <a:solidFill>
                      <a:srgbClr val="FFFF00"/>
                    </a:solidFill>
                  </a:tcPr>
                </a:tc>
                <a:tc>
                  <a:txBody>
                    <a:bodyPr/>
                    <a:lstStyle/>
                    <a:p>
                      <a:r>
                        <a:rPr lang="en-US" sz="1600" dirty="0" smtClean="0"/>
                        <a:t>1/26</a:t>
                      </a:r>
                      <a:endParaRPr lang="en-US" sz="1600" dirty="0"/>
                    </a:p>
                  </a:txBody>
                  <a:tcPr>
                    <a:solidFill>
                      <a:srgbClr val="FFFF00"/>
                    </a:solidFill>
                  </a:tcPr>
                </a:tc>
                <a:tc>
                  <a:txBody>
                    <a:bodyPr/>
                    <a:lstStyle/>
                    <a:p>
                      <a:r>
                        <a:rPr lang="en-US" sz="1600" dirty="0" smtClean="0"/>
                        <a:t>1/31</a:t>
                      </a:r>
                    </a:p>
                  </a:txBody>
                  <a:tcPr>
                    <a:solidFill>
                      <a:srgbClr val="FFFF00"/>
                    </a:solidFill>
                  </a:tcPr>
                </a:tc>
                <a:tc>
                  <a:txBody>
                    <a:bodyPr/>
                    <a:lstStyle/>
                    <a:p>
                      <a:r>
                        <a:rPr lang="en-US" sz="1600" dirty="0" err="1" smtClean="0"/>
                        <a:t>FlyByNight</a:t>
                      </a:r>
                      <a:endParaRPr lang="en-US" sz="1600" dirty="0"/>
                    </a:p>
                  </a:txBody>
                  <a:tcPr>
                    <a:solidFill>
                      <a:srgbClr val="FFFF00"/>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624402474"/>
              </p:ext>
            </p:extLst>
          </p:nvPr>
        </p:nvGraphicFramePr>
        <p:xfrm>
          <a:off x="4800601" y="3800349"/>
          <a:ext cx="3894668" cy="2896870"/>
        </p:xfrm>
        <a:graphic>
          <a:graphicData uri="http://schemas.openxmlformats.org/drawingml/2006/table">
            <a:tbl>
              <a:tblPr firstRow="1" bandRow="1">
                <a:tableStyleId>{5C22544A-7EE6-4342-B048-85BDC9FD1C3A}</a:tableStyleId>
              </a:tblPr>
              <a:tblGrid>
                <a:gridCol w="431801"/>
                <a:gridCol w="125307"/>
                <a:gridCol w="1837623"/>
                <a:gridCol w="661736"/>
                <a:gridCol w="838201"/>
              </a:tblGrid>
              <a:tr h="370840">
                <a:tc gridSpan="5">
                  <a:txBody>
                    <a:bodyPr/>
                    <a:lstStyle/>
                    <a:p>
                      <a:r>
                        <a:rPr lang="en-US" sz="1600" dirty="0" smtClean="0"/>
                        <a:t>Block</a:t>
                      </a:r>
                      <a:r>
                        <a:rPr lang="en-US" sz="1600" baseline="0" dirty="0" smtClean="0"/>
                        <a:t> 4</a:t>
                      </a:r>
                      <a:endParaRPr lang="en-US" sz="1600" dirty="0"/>
                    </a:p>
                  </a:txBody>
                  <a:tcPr/>
                </a:tc>
                <a:tc hMerge="1">
                  <a:txBody>
                    <a:bodyPr/>
                    <a:lstStyle/>
                    <a:p>
                      <a:endParaRPr lang="en-US" sz="1600" dirty="0"/>
                    </a:p>
                  </a:txBody>
                  <a:tcPr/>
                </a:tc>
                <a:tc hMerge="1">
                  <a:txBody>
                    <a:bodyPr/>
                    <a:lstStyle/>
                    <a:p>
                      <a:endParaRPr lang="en-US"/>
                    </a:p>
                  </a:txBody>
                  <a:tcPr/>
                </a:tc>
                <a:tc hMerge="1">
                  <a:txBody>
                    <a:bodyPr/>
                    <a:lstStyle/>
                    <a:p>
                      <a:endParaRPr lang="en-US" sz="1600" dirty="0"/>
                    </a:p>
                  </a:txBody>
                  <a:tcPr/>
                </a:tc>
                <a:tc hMerge="1">
                  <a:txBody>
                    <a:bodyPr/>
                    <a:lstStyle/>
                    <a:p>
                      <a:endParaRPr lang="en-US"/>
                    </a:p>
                  </a:txBody>
                  <a:tcPr/>
                </a:tc>
              </a:tr>
              <a:tr h="811530">
                <a:tc gridSpan="2">
                  <a:txBody>
                    <a:bodyPr/>
                    <a:lstStyle/>
                    <a:p>
                      <a:r>
                        <a:rPr lang="en-US" sz="1600" dirty="0" smtClean="0"/>
                        <a:t>BBB</a:t>
                      </a:r>
                      <a:endParaRPr lang="en-US" sz="1600" dirty="0"/>
                    </a:p>
                  </a:txBody>
                  <a:tcPr>
                    <a:solidFill>
                      <a:srgbClr val="FFC000"/>
                    </a:solidFill>
                  </a:tcPr>
                </a:tc>
                <a:tc hMerge="1">
                  <a:txBody>
                    <a:bodyPr/>
                    <a:lstStyle/>
                    <a:p>
                      <a:endParaRPr lang="en-US" sz="1600" dirty="0"/>
                    </a:p>
                  </a:txBody>
                  <a:tcPr/>
                </a:tc>
                <a:tc gridSpan="2">
                  <a:txBody>
                    <a:bodyPr/>
                    <a:lstStyle/>
                    <a:p>
                      <a:r>
                        <a:rPr lang="en-US" sz="1600" dirty="0" smtClean="0"/>
                        <a:t>Brawn, Bubba B.</a:t>
                      </a:r>
                      <a:endParaRPr lang="en-US" sz="1600" dirty="0"/>
                    </a:p>
                  </a:txBody>
                  <a:tcPr>
                    <a:solidFill>
                      <a:srgbClr val="FFC000"/>
                    </a:solidFill>
                  </a:tcPr>
                </a:tc>
                <a:tc hMerge="1">
                  <a:txBody>
                    <a:bodyPr/>
                    <a:lstStyle/>
                    <a:p>
                      <a:endParaRPr lang="en-US" sz="1600" dirty="0"/>
                    </a:p>
                  </a:txBody>
                  <a:tcPr/>
                </a:tc>
                <a:tc>
                  <a:txBody>
                    <a:bodyPr/>
                    <a:lstStyle/>
                    <a:p>
                      <a:r>
                        <a:rPr lang="en-US" sz="1600" dirty="0" smtClean="0"/>
                        <a:t>1,600</a:t>
                      </a:r>
                      <a:endParaRPr lang="en-US" sz="1600" dirty="0"/>
                    </a:p>
                  </a:txBody>
                  <a:tcPr>
                    <a:solidFill>
                      <a:srgbClr val="FFC000"/>
                    </a:solidFill>
                  </a:tcPr>
                </a:tc>
              </a:tr>
              <a:tr h="571500">
                <a:tc gridSpan="2">
                  <a:txBody>
                    <a:bodyPr/>
                    <a:lstStyle/>
                    <a:p>
                      <a:r>
                        <a:rPr lang="en-US" sz="1600" dirty="0" smtClean="0"/>
                        <a:t>DKP</a:t>
                      </a:r>
                      <a:endParaRPr lang="en-US" sz="1600" dirty="0"/>
                    </a:p>
                  </a:txBody>
                  <a:tcPr>
                    <a:solidFill>
                      <a:srgbClr val="FFC000"/>
                    </a:solidFill>
                  </a:tcPr>
                </a:tc>
                <a:tc hMerge="1">
                  <a:txBody>
                    <a:bodyPr/>
                    <a:lstStyle/>
                    <a:p>
                      <a:endParaRPr lang="en-US"/>
                    </a:p>
                  </a:txBody>
                  <a:tcPr/>
                </a:tc>
                <a:tc gridSpan="2">
                  <a:txBody>
                    <a:bodyPr/>
                    <a:lstStyle/>
                    <a:p>
                      <a:r>
                        <a:rPr lang="en-US" sz="1600" dirty="0" smtClean="0"/>
                        <a:t>Pitt, Dirk K.</a:t>
                      </a:r>
                      <a:endParaRPr lang="en-US" sz="1600" dirty="0"/>
                    </a:p>
                  </a:txBody>
                  <a:tcPr>
                    <a:solidFill>
                      <a:srgbClr val="FFC000"/>
                    </a:solidFill>
                  </a:tcPr>
                </a:tc>
                <a:tc hMerge="1">
                  <a:txBody>
                    <a:bodyPr/>
                    <a:lstStyle/>
                    <a:p>
                      <a:endParaRPr lang="en-US"/>
                    </a:p>
                  </a:txBody>
                  <a:tcPr/>
                </a:tc>
                <a:tc>
                  <a:txBody>
                    <a:bodyPr/>
                    <a:lstStyle/>
                    <a:p>
                      <a:r>
                        <a:rPr lang="en-US" sz="1600" dirty="0" smtClean="0"/>
                        <a:t>1,800</a:t>
                      </a:r>
                      <a:endParaRPr lang="en-US" sz="1600" dirty="0"/>
                    </a:p>
                  </a:txBody>
                  <a:tcPr>
                    <a:solidFill>
                      <a:srgbClr val="FFC000"/>
                    </a:solidFill>
                  </a:tcPr>
                </a:tc>
              </a:tr>
              <a:tr h="571500">
                <a:tc>
                  <a:txBody>
                    <a:bodyPr/>
                    <a:lstStyle/>
                    <a:p>
                      <a:r>
                        <a:rPr lang="en-US" sz="1600" dirty="0" smtClean="0"/>
                        <a:t>4</a:t>
                      </a:r>
                      <a:endParaRPr lang="en-US" sz="1600" dirty="0"/>
                    </a:p>
                  </a:txBody>
                  <a:tcPr>
                    <a:solidFill>
                      <a:srgbClr val="92D050"/>
                    </a:solidFill>
                  </a:tcPr>
                </a:tc>
                <a:tc gridSpan="2">
                  <a:txBody>
                    <a:bodyPr/>
                    <a:lstStyle/>
                    <a:p>
                      <a:r>
                        <a:rPr lang="en-US" sz="1600" dirty="0" smtClean="0"/>
                        <a:t>Go Fishing Ltd</a:t>
                      </a:r>
                      <a:endParaRPr lang="en-US" sz="1600" dirty="0"/>
                    </a:p>
                  </a:txBody>
                  <a:tcPr>
                    <a:solidFill>
                      <a:srgbClr val="92D050"/>
                    </a:solidFill>
                  </a:tcPr>
                </a:tc>
                <a:tc hMerge="1">
                  <a:txBody>
                    <a:bodyPr/>
                    <a:lstStyle/>
                    <a:p>
                      <a:endParaRPr lang="en-US"/>
                    </a:p>
                  </a:txBody>
                  <a:tcPr/>
                </a:tc>
                <a:tc gridSpan="2">
                  <a:txBody>
                    <a:bodyPr/>
                    <a:lstStyle/>
                    <a:p>
                      <a:r>
                        <a:rPr lang="en-US" sz="1600" dirty="0" smtClean="0"/>
                        <a:t>Harrow</a:t>
                      </a:r>
                      <a:endParaRPr lang="en-US" sz="1600" dirty="0"/>
                    </a:p>
                  </a:txBody>
                  <a:tcPr>
                    <a:solidFill>
                      <a:srgbClr val="92D050"/>
                    </a:solidFill>
                  </a:tcPr>
                </a:tc>
                <a:tc hMerge="1">
                  <a:txBody>
                    <a:bodyPr/>
                    <a:lstStyle/>
                    <a:p>
                      <a:endParaRPr lang="en-US"/>
                    </a:p>
                  </a:txBody>
                  <a:tcPr/>
                </a:tc>
              </a:tr>
              <a:tr h="571500">
                <a:tc>
                  <a:txBody>
                    <a:bodyPr/>
                    <a:lstStyle/>
                    <a:p>
                      <a:r>
                        <a:rPr lang="en-US" sz="1600" dirty="0" smtClean="0"/>
                        <a:t>16</a:t>
                      </a:r>
                      <a:endParaRPr lang="en-US" sz="1600" dirty="0"/>
                    </a:p>
                  </a:txBody>
                  <a:tcPr>
                    <a:solidFill>
                      <a:srgbClr val="92D050"/>
                    </a:solidFill>
                  </a:tcPr>
                </a:tc>
                <a:tc gridSpan="2">
                  <a:txBody>
                    <a:bodyPr/>
                    <a:lstStyle/>
                    <a:p>
                      <a:r>
                        <a:rPr lang="en-US" sz="1600" dirty="0" smtClean="0"/>
                        <a:t>Thundering</a:t>
                      </a:r>
                      <a:r>
                        <a:rPr lang="en-US" sz="1600" baseline="0" dirty="0" smtClean="0"/>
                        <a:t> Surf Inc.</a:t>
                      </a:r>
                      <a:endParaRPr lang="en-US" sz="1600" dirty="0"/>
                    </a:p>
                  </a:txBody>
                  <a:tcPr>
                    <a:solidFill>
                      <a:srgbClr val="92D050"/>
                    </a:solidFill>
                  </a:tcPr>
                </a:tc>
                <a:tc hMerge="1">
                  <a:txBody>
                    <a:bodyPr/>
                    <a:lstStyle/>
                    <a:p>
                      <a:endParaRPr lang="en-US"/>
                    </a:p>
                  </a:txBody>
                  <a:tcPr/>
                </a:tc>
                <a:tc gridSpan="2">
                  <a:txBody>
                    <a:bodyPr/>
                    <a:lstStyle/>
                    <a:p>
                      <a:r>
                        <a:rPr lang="en-US" sz="1600" dirty="0" smtClean="0"/>
                        <a:t>Coffee</a:t>
                      </a:r>
                      <a:r>
                        <a:rPr lang="en-US" sz="1600" baseline="0" dirty="0" smtClean="0"/>
                        <a:t> City</a:t>
                      </a:r>
                      <a:endParaRPr lang="en-US" sz="1600" dirty="0"/>
                    </a:p>
                  </a:txBody>
                  <a:tcPr>
                    <a:solidFill>
                      <a:srgbClr val="92D050"/>
                    </a:solidFill>
                  </a:tcPr>
                </a:tc>
                <a:tc hMerge="1">
                  <a:txBody>
                    <a:bodyPr/>
                    <a:lstStyle/>
                    <a:p>
                      <a:endParaRPr lang="en-US"/>
                    </a:p>
                  </a:txBody>
                  <a:tcPr/>
                </a:tc>
              </a:tr>
            </a:tbl>
          </a:graphicData>
        </a:graphic>
      </p:graphicFrame>
    </p:spTree>
    <p:extLst>
      <p:ext uri="{BB962C8B-B14F-4D97-AF65-F5344CB8AC3E}">
        <p14:creationId xmlns:p14="http://schemas.microsoft.com/office/powerpoint/2010/main" val="249419765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162800" cy="1143000"/>
          </a:xfrm>
        </p:spPr>
        <p:txBody>
          <a:bodyPr/>
          <a:lstStyle/>
          <a:p>
            <a:r>
              <a:rPr lang="en-US" dirty="0" smtClean="0"/>
              <a:t>Type 2 Storage Area</a:t>
            </a:r>
            <a:endParaRPr lang="en-US" dirty="0"/>
          </a:p>
        </p:txBody>
      </p:sp>
      <p:sp>
        <p:nvSpPr>
          <p:cNvPr id="4" name="Slide Number Placeholder 3"/>
          <p:cNvSpPr>
            <a:spLocks noGrp="1"/>
          </p:cNvSpPr>
          <p:nvPr>
            <p:ph type="sldNum" sz="quarter" idx="12"/>
          </p:nvPr>
        </p:nvSpPr>
        <p:spPr>
          <a:xfrm>
            <a:off x="8229600" y="6356351"/>
            <a:ext cx="457200" cy="365125"/>
          </a:xfrm>
        </p:spPr>
        <p:txBody>
          <a:bodyPr/>
          <a:lstStyle/>
          <a:p>
            <a:fld id="{5657C8AD-9CD5-4FD6-B96A-EC63C8DD4688}" type="slidenum">
              <a:rPr lang="en-US" smtClean="0"/>
              <a:pPr/>
              <a:t>56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047662670"/>
              </p:ext>
            </p:extLst>
          </p:nvPr>
        </p:nvGraphicFramePr>
        <p:xfrm>
          <a:off x="533400" y="1744172"/>
          <a:ext cx="3962401" cy="2456180"/>
        </p:xfrm>
        <a:graphic>
          <a:graphicData uri="http://schemas.openxmlformats.org/drawingml/2006/table">
            <a:tbl>
              <a:tblPr firstRow="1" bandRow="1">
                <a:tableStyleId>{5C22544A-7EE6-4342-B048-85BDC9FD1C3A}</a:tableStyleId>
              </a:tblPr>
              <a:tblGrid>
                <a:gridCol w="440267"/>
                <a:gridCol w="1992787"/>
                <a:gridCol w="1529347"/>
              </a:tblGrid>
              <a:tr h="370840">
                <a:tc gridSpan="3">
                  <a:txBody>
                    <a:bodyPr/>
                    <a:lstStyle/>
                    <a:p>
                      <a:r>
                        <a:rPr lang="en-US" sz="1600" dirty="0" smtClean="0"/>
                        <a:t>Block</a:t>
                      </a:r>
                      <a:r>
                        <a:rPr lang="en-US" sz="1600" baseline="0" dirty="0" smtClean="0"/>
                        <a:t> 1</a:t>
                      </a:r>
                      <a:endParaRPr lang="en-US" sz="1600" dirty="0"/>
                    </a:p>
                  </a:txBody>
                  <a:tcPr/>
                </a:tc>
                <a:tc hMerge="1">
                  <a:txBody>
                    <a:bodyPr/>
                    <a:lstStyle/>
                    <a:p>
                      <a:endParaRPr lang="en-US" sz="1600" dirty="0"/>
                    </a:p>
                  </a:txBody>
                  <a:tcPr/>
                </a:tc>
                <a:tc hMerge="1">
                  <a:txBody>
                    <a:bodyPr/>
                    <a:lstStyle/>
                    <a:p>
                      <a:endParaRPr lang="en-US" sz="1600" dirty="0"/>
                    </a:p>
                  </a:txBody>
                  <a:tcPr/>
                </a:tc>
              </a:tr>
              <a:tr h="571500">
                <a:tc>
                  <a:txBody>
                    <a:bodyPr/>
                    <a:lstStyle/>
                    <a:p>
                      <a:r>
                        <a:rPr lang="en-US" sz="1600" dirty="0" smtClean="0"/>
                        <a:t>1</a:t>
                      </a:r>
                      <a:endParaRPr lang="en-US" sz="1600" dirty="0"/>
                    </a:p>
                  </a:txBody>
                  <a:tcPr/>
                </a:tc>
                <a:tc>
                  <a:txBody>
                    <a:bodyPr/>
                    <a:lstStyle/>
                    <a:p>
                      <a:r>
                        <a:rPr lang="en-US" sz="1600" dirty="0" smtClean="0"/>
                        <a:t>Lift Tours</a:t>
                      </a:r>
                      <a:endParaRPr lang="en-US" sz="1600" dirty="0"/>
                    </a:p>
                  </a:txBody>
                  <a:tcPr/>
                </a:tc>
                <a:tc>
                  <a:txBody>
                    <a:bodyPr/>
                    <a:lstStyle/>
                    <a:p>
                      <a:r>
                        <a:rPr lang="en-US" sz="1600" dirty="0" smtClean="0"/>
                        <a:t>Burlington</a:t>
                      </a:r>
                      <a:endParaRPr lang="en-US" sz="1600" dirty="0"/>
                    </a:p>
                  </a:txBody>
                  <a:tcPr/>
                </a:tc>
              </a:tr>
              <a:tr h="571500">
                <a:tc>
                  <a:txBody>
                    <a:bodyPr/>
                    <a:lstStyle/>
                    <a:p>
                      <a:r>
                        <a:rPr lang="en-US" sz="1600" dirty="0" smtClean="0"/>
                        <a:t>2</a:t>
                      </a:r>
                      <a:endParaRPr lang="en-US" sz="1600" dirty="0"/>
                    </a:p>
                  </a:txBody>
                  <a:tcPr/>
                </a:tc>
                <a:tc>
                  <a:txBody>
                    <a:bodyPr/>
                    <a:lstStyle/>
                    <a:p>
                      <a:r>
                        <a:rPr lang="en-US" sz="1600" dirty="0" smtClean="0"/>
                        <a:t>Upton Frisbee</a:t>
                      </a:r>
                      <a:endParaRPr lang="en-US" sz="1600" dirty="0"/>
                    </a:p>
                  </a:txBody>
                  <a:tcPr/>
                </a:tc>
                <a:tc>
                  <a:txBody>
                    <a:bodyPr/>
                    <a:lstStyle/>
                    <a:p>
                      <a:r>
                        <a:rPr lang="en-US" sz="1600" dirty="0" smtClean="0"/>
                        <a:t>Oslo</a:t>
                      </a:r>
                      <a:endParaRPr lang="en-US" sz="1600" dirty="0"/>
                    </a:p>
                  </a:txBody>
                  <a:tcPr/>
                </a:tc>
              </a:tr>
              <a:tr h="370840">
                <a:tc>
                  <a:txBody>
                    <a:bodyPr/>
                    <a:lstStyle/>
                    <a:p>
                      <a:r>
                        <a:rPr lang="en-US" sz="1600" dirty="0" smtClean="0"/>
                        <a:t>3</a:t>
                      </a:r>
                      <a:endParaRPr lang="en-US" sz="1600" dirty="0"/>
                    </a:p>
                  </a:txBody>
                  <a:tcPr/>
                </a:tc>
                <a:tc>
                  <a:txBody>
                    <a:bodyPr/>
                    <a:lstStyle/>
                    <a:p>
                      <a:r>
                        <a:rPr lang="en-US" sz="1600" dirty="0" smtClean="0"/>
                        <a:t>Hoops</a:t>
                      </a:r>
                      <a:endParaRPr lang="en-US" sz="1600" dirty="0"/>
                    </a:p>
                  </a:txBody>
                  <a:tcPr/>
                </a:tc>
                <a:tc>
                  <a:txBody>
                    <a:bodyPr/>
                    <a:lstStyle/>
                    <a:p>
                      <a:r>
                        <a:rPr lang="en-US" sz="1600" dirty="0" smtClean="0"/>
                        <a:t>Atlanta</a:t>
                      </a:r>
                      <a:endParaRPr lang="en-US" sz="1600" dirty="0"/>
                    </a:p>
                  </a:txBody>
                  <a:tcPr/>
                </a:tc>
              </a:tr>
              <a:tr h="571500">
                <a:tc>
                  <a:txBody>
                    <a:bodyPr/>
                    <a:lstStyle/>
                    <a:p>
                      <a:r>
                        <a:rPr lang="en-US" sz="1600" dirty="0" smtClean="0"/>
                        <a:t>4</a:t>
                      </a:r>
                      <a:endParaRPr lang="en-US" sz="1600" dirty="0"/>
                    </a:p>
                  </a:txBody>
                  <a:tcPr/>
                </a:tc>
                <a:tc>
                  <a:txBody>
                    <a:bodyPr/>
                    <a:lstStyle/>
                    <a:p>
                      <a:r>
                        <a:rPr lang="en-US" sz="1600" dirty="0" smtClean="0"/>
                        <a:t>Go Fishing Ltd</a:t>
                      </a:r>
                      <a:endParaRPr lang="en-US" sz="1600" dirty="0"/>
                    </a:p>
                  </a:txBody>
                  <a:tcPr/>
                </a:tc>
                <a:tc>
                  <a:txBody>
                    <a:bodyPr/>
                    <a:lstStyle/>
                    <a:p>
                      <a:r>
                        <a:rPr lang="en-US" sz="1600" dirty="0" smtClean="0"/>
                        <a:t>Harrow</a:t>
                      </a:r>
                      <a:endParaRPr lang="en-US" sz="16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898333280"/>
              </p:ext>
            </p:extLst>
          </p:nvPr>
        </p:nvGraphicFramePr>
        <p:xfrm>
          <a:off x="533400" y="3776172"/>
          <a:ext cx="3962401" cy="2456180"/>
        </p:xfrm>
        <a:graphic>
          <a:graphicData uri="http://schemas.openxmlformats.org/drawingml/2006/table">
            <a:tbl>
              <a:tblPr firstRow="1" bandRow="1">
                <a:tableStyleId>{5C22544A-7EE6-4342-B048-85BDC9FD1C3A}</a:tableStyleId>
              </a:tblPr>
              <a:tblGrid>
                <a:gridCol w="440267"/>
                <a:gridCol w="1992787"/>
                <a:gridCol w="1529347"/>
              </a:tblGrid>
              <a:tr h="370840">
                <a:tc gridSpan="3">
                  <a:txBody>
                    <a:bodyPr/>
                    <a:lstStyle/>
                    <a:p>
                      <a:r>
                        <a:rPr lang="en-US" sz="1600" dirty="0" smtClean="0"/>
                        <a:t>Block</a:t>
                      </a:r>
                      <a:r>
                        <a:rPr lang="en-US" sz="1600" baseline="0" dirty="0" smtClean="0"/>
                        <a:t> 2</a:t>
                      </a:r>
                      <a:endParaRPr lang="en-US" sz="1600" dirty="0"/>
                    </a:p>
                  </a:txBody>
                  <a:tcPr/>
                </a:tc>
                <a:tc hMerge="1">
                  <a:txBody>
                    <a:bodyPr/>
                    <a:lstStyle/>
                    <a:p>
                      <a:endParaRPr lang="en-US" sz="1600" dirty="0"/>
                    </a:p>
                  </a:txBody>
                  <a:tcPr/>
                </a:tc>
                <a:tc hMerge="1">
                  <a:txBody>
                    <a:bodyPr/>
                    <a:lstStyle/>
                    <a:p>
                      <a:endParaRPr lang="en-US" sz="1600" dirty="0"/>
                    </a:p>
                  </a:txBody>
                  <a:tcPr/>
                </a:tc>
              </a:tr>
              <a:tr h="571500">
                <a:tc>
                  <a:txBody>
                    <a:bodyPr/>
                    <a:lstStyle/>
                    <a:p>
                      <a:r>
                        <a:rPr lang="en-US" sz="1600" dirty="0" smtClean="0"/>
                        <a:t>5</a:t>
                      </a:r>
                      <a:endParaRPr lang="en-US" sz="1600" dirty="0"/>
                    </a:p>
                  </a:txBody>
                  <a:tcPr/>
                </a:tc>
                <a:tc>
                  <a:txBody>
                    <a:bodyPr/>
                    <a:lstStyle/>
                    <a:p>
                      <a:r>
                        <a:rPr lang="en-US" sz="1600" dirty="0" smtClean="0"/>
                        <a:t>Match Point Tennis</a:t>
                      </a:r>
                      <a:endParaRPr lang="en-US" sz="1600" dirty="0"/>
                    </a:p>
                  </a:txBody>
                  <a:tcPr/>
                </a:tc>
                <a:tc>
                  <a:txBody>
                    <a:bodyPr/>
                    <a:lstStyle/>
                    <a:p>
                      <a:r>
                        <a:rPr lang="en-US" sz="1600" dirty="0" smtClean="0"/>
                        <a:t>Boston</a:t>
                      </a:r>
                      <a:endParaRPr lang="en-US" sz="1600" dirty="0"/>
                    </a:p>
                  </a:txBody>
                  <a:tcPr/>
                </a:tc>
              </a:tr>
              <a:tr h="571500">
                <a:tc>
                  <a:txBody>
                    <a:bodyPr/>
                    <a:lstStyle/>
                    <a:p>
                      <a:r>
                        <a:rPr lang="en-US" sz="1600" dirty="0" smtClean="0"/>
                        <a:t>6</a:t>
                      </a:r>
                      <a:endParaRPr lang="en-US" sz="1600" dirty="0"/>
                    </a:p>
                  </a:txBody>
                  <a:tcPr/>
                </a:tc>
                <a:tc>
                  <a:txBody>
                    <a:bodyPr/>
                    <a:lstStyle/>
                    <a:p>
                      <a:r>
                        <a:rPr lang="en-US" sz="1600" dirty="0" smtClean="0"/>
                        <a:t>Fanatical</a:t>
                      </a:r>
                      <a:r>
                        <a:rPr lang="en-US" sz="1600" baseline="0" dirty="0" smtClean="0"/>
                        <a:t> Athletes</a:t>
                      </a:r>
                      <a:endParaRPr lang="en-US" sz="1600" dirty="0"/>
                    </a:p>
                  </a:txBody>
                  <a:tcPr/>
                </a:tc>
                <a:tc>
                  <a:txBody>
                    <a:bodyPr/>
                    <a:lstStyle/>
                    <a:p>
                      <a:r>
                        <a:rPr lang="en-US" sz="1600" dirty="0" smtClean="0"/>
                        <a:t>Montgomery</a:t>
                      </a:r>
                      <a:endParaRPr lang="en-US" sz="1600" dirty="0"/>
                    </a:p>
                  </a:txBody>
                  <a:tcPr/>
                </a:tc>
              </a:tr>
              <a:tr h="370840">
                <a:tc>
                  <a:txBody>
                    <a:bodyPr/>
                    <a:lstStyle/>
                    <a:p>
                      <a:r>
                        <a:rPr lang="en-US" sz="1600" dirty="0" smtClean="0"/>
                        <a:t>7</a:t>
                      </a:r>
                      <a:endParaRPr lang="en-US" sz="1600" dirty="0"/>
                    </a:p>
                  </a:txBody>
                  <a:tcPr/>
                </a:tc>
                <a:tc>
                  <a:txBody>
                    <a:bodyPr/>
                    <a:lstStyle/>
                    <a:p>
                      <a:r>
                        <a:rPr lang="en-US" sz="1600" dirty="0" smtClean="0"/>
                        <a:t>Aerobics</a:t>
                      </a:r>
                      <a:endParaRPr lang="en-US" sz="1600" dirty="0"/>
                    </a:p>
                  </a:txBody>
                  <a:tcPr/>
                </a:tc>
                <a:tc>
                  <a:txBody>
                    <a:bodyPr/>
                    <a:lstStyle/>
                    <a:p>
                      <a:r>
                        <a:rPr lang="en-US" sz="1600" dirty="0" err="1" smtClean="0"/>
                        <a:t>Tikkurila</a:t>
                      </a:r>
                      <a:endParaRPr lang="en-US" sz="1600" dirty="0"/>
                    </a:p>
                  </a:txBody>
                  <a:tcPr/>
                </a:tc>
              </a:tr>
              <a:tr h="571500">
                <a:tc>
                  <a:txBody>
                    <a:bodyPr/>
                    <a:lstStyle/>
                    <a:p>
                      <a:r>
                        <a:rPr lang="en-US" sz="1600" dirty="0" smtClean="0"/>
                        <a:t>8</a:t>
                      </a:r>
                      <a:endParaRPr lang="en-US" sz="1600" dirty="0"/>
                    </a:p>
                  </a:txBody>
                  <a:tcPr/>
                </a:tc>
                <a:tc>
                  <a:txBody>
                    <a:bodyPr/>
                    <a:lstStyle/>
                    <a:p>
                      <a:r>
                        <a:rPr lang="en-US" sz="1600" dirty="0" smtClean="0"/>
                        <a:t>Game</a:t>
                      </a:r>
                      <a:r>
                        <a:rPr lang="en-US" sz="1600" baseline="0" dirty="0" smtClean="0"/>
                        <a:t> Set Match</a:t>
                      </a:r>
                      <a:endParaRPr lang="en-US" sz="1600" dirty="0"/>
                    </a:p>
                  </a:txBody>
                  <a:tcPr/>
                </a:tc>
                <a:tc>
                  <a:txBody>
                    <a:bodyPr/>
                    <a:lstStyle/>
                    <a:p>
                      <a:r>
                        <a:rPr lang="en-US" sz="1600" dirty="0" smtClean="0"/>
                        <a:t>Deatsville</a:t>
                      </a:r>
                      <a:endParaRPr lang="en-US" sz="1600"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798055124"/>
              </p:ext>
            </p:extLst>
          </p:nvPr>
        </p:nvGraphicFramePr>
        <p:xfrm>
          <a:off x="4800602" y="1741725"/>
          <a:ext cx="3886199" cy="2896870"/>
        </p:xfrm>
        <a:graphic>
          <a:graphicData uri="http://schemas.openxmlformats.org/drawingml/2006/table">
            <a:tbl>
              <a:tblPr firstRow="1" bandRow="1">
                <a:tableStyleId>{5C22544A-7EE6-4342-B048-85BDC9FD1C3A}</a:tableStyleId>
              </a:tblPr>
              <a:tblGrid>
                <a:gridCol w="431800"/>
                <a:gridCol w="1954463"/>
                <a:gridCol w="1499936"/>
              </a:tblGrid>
              <a:tr h="370840">
                <a:tc gridSpan="3">
                  <a:txBody>
                    <a:bodyPr/>
                    <a:lstStyle/>
                    <a:p>
                      <a:r>
                        <a:rPr lang="en-US" sz="1600" dirty="0" smtClean="0"/>
                        <a:t>Block</a:t>
                      </a:r>
                      <a:r>
                        <a:rPr lang="en-US" sz="1600" baseline="0" dirty="0" smtClean="0"/>
                        <a:t> 3</a:t>
                      </a:r>
                      <a:endParaRPr lang="en-US" sz="1600" dirty="0"/>
                    </a:p>
                  </a:txBody>
                  <a:tcPr/>
                </a:tc>
                <a:tc hMerge="1">
                  <a:txBody>
                    <a:bodyPr/>
                    <a:lstStyle/>
                    <a:p>
                      <a:endParaRPr lang="en-US" sz="1600" dirty="0"/>
                    </a:p>
                  </a:txBody>
                  <a:tcPr/>
                </a:tc>
                <a:tc hMerge="1">
                  <a:txBody>
                    <a:bodyPr/>
                    <a:lstStyle/>
                    <a:p>
                      <a:endParaRPr lang="en-US" sz="1600" dirty="0"/>
                    </a:p>
                  </a:txBody>
                  <a:tcPr/>
                </a:tc>
              </a:tr>
              <a:tr h="571500">
                <a:tc>
                  <a:txBody>
                    <a:bodyPr/>
                    <a:lstStyle/>
                    <a:p>
                      <a:r>
                        <a:rPr lang="en-US" sz="1600" dirty="0" smtClean="0"/>
                        <a:t>9</a:t>
                      </a:r>
                      <a:endParaRPr lang="en-US" sz="1600" dirty="0"/>
                    </a:p>
                  </a:txBody>
                  <a:tcPr/>
                </a:tc>
                <a:tc>
                  <a:txBody>
                    <a:bodyPr/>
                    <a:lstStyle/>
                    <a:p>
                      <a:r>
                        <a:rPr lang="en-US" sz="1600" dirty="0" err="1" smtClean="0"/>
                        <a:t>Pihtiputaan</a:t>
                      </a:r>
                      <a:r>
                        <a:rPr lang="en-US" sz="1600" dirty="0" smtClean="0"/>
                        <a:t> </a:t>
                      </a:r>
                      <a:r>
                        <a:rPr lang="en-US" sz="1600" dirty="0" err="1" smtClean="0"/>
                        <a:t>Pyora</a:t>
                      </a:r>
                      <a:endParaRPr lang="en-US" sz="1600" dirty="0"/>
                    </a:p>
                  </a:txBody>
                  <a:tcPr/>
                </a:tc>
                <a:tc>
                  <a:txBody>
                    <a:bodyPr/>
                    <a:lstStyle/>
                    <a:p>
                      <a:r>
                        <a:rPr lang="en-US" sz="1600" dirty="0" err="1" smtClean="0"/>
                        <a:t>Pihtipudas</a:t>
                      </a:r>
                      <a:endParaRPr lang="en-US" sz="1600" dirty="0"/>
                    </a:p>
                  </a:txBody>
                  <a:tcPr/>
                </a:tc>
              </a:tr>
              <a:tr h="571500">
                <a:tc>
                  <a:txBody>
                    <a:bodyPr/>
                    <a:lstStyle/>
                    <a:p>
                      <a:r>
                        <a:rPr lang="en-US" sz="1600" dirty="0" smtClean="0"/>
                        <a:t>10</a:t>
                      </a:r>
                      <a:endParaRPr lang="en-US" sz="1600" dirty="0"/>
                    </a:p>
                  </a:txBody>
                  <a:tcPr/>
                </a:tc>
                <a:tc>
                  <a:txBody>
                    <a:bodyPr/>
                    <a:lstStyle/>
                    <a:p>
                      <a:r>
                        <a:rPr lang="en-US" sz="1600" dirty="0" smtClean="0"/>
                        <a:t>Just Joggers Limited</a:t>
                      </a:r>
                      <a:endParaRPr lang="en-US" sz="1600" dirty="0"/>
                    </a:p>
                  </a:txBody>
                  <a:tcPr/>
                </a:tc>
                <a:tc>
                  <a:txBody>
                    <a:bodyPr/>
                    <a:lstStyle/>
                    <a:p>
                      <a:r>
                        <a:rPr lang="en-US" sz="1600" dirty="0" err="1" smtClean="0"/>
                        <a:t>Ramsbottom</a:t>
                      </a:r>
                      <a:endParaRPr lang="en-US" sz="1600" dirty="0"/>
                    </a:p>
                  </a:txBody>
                  <a:tcPr/>
                </a:tc>
              </a:tr>
              <a:tr h="571500">
                <a:tc>
                  <a:txBody>
                    <a:bodyPr/>
                    <a:lstStyle/>
                    <a:p>
                      <a:r>
                        <a:rPr lang="en-US" sz="1600" dirty="0" smtClean="0"/>
                        <a:t>11</a:t>
                      </a:r>
                      <a:endParaRPr lang="en-US" sz="1600" dirty="0"/>
                    </a:p>
                  </a:txBody>
                  <a:tcPr/>
                </a:tc>
                <a:tc>
                  <a:txBody>
                    <a:bodyPr/>
                    <a:lstStyle/>
                    <a:p>
                      <a:r>
                        <a:rPr lang="en-US" sz="1600" dirty="0" err="1" smtClean="0"/>
                        <a:t>Keilailu</a:t>
                      </a:r>
                      <a:r>
                        <a:rPr lang="en-US" sz="1600" dirty="0" smtClean="0"/>
                        <a:t> </a:t>
                      </a:r>
                      <a:r>
                        <a:rPr lang="en-US" sz="1600" dirty="0" err="1" smtClean="0"/>
                        <a:t>ja</a:t>
                      </a:r>
                      <a:r>
                        <a:rPr lang="en-US" sz="1600" dirty="0" smtClean="0"/>
                        <a:t> </a:t>
                      </a:r>
                      <a:r>
                        <a:rPr lang="en-US" sz="1600" dirty="0" err="1" smtClean="0"/>
                        <a:t>Biljardi</a:t>
                      </a:r>
                      <a:endParaRPr lang="en-US" sz="1600" dirty="0"/>
                    </a:p>
                  </a:txBody>
                  <a:tcPr/>
                </a:tc>
                <a:tc>
                  <a:txBody>
                    <a:bodyPr/>
                    <a:lstStyle/>
                    <a:p>
                      <a:r>
                        <a:rPr lang="en-US" sz="1600" dirty="0" smtClean="0"/>
                        <a:t>Helsinki</a:t>
                      </a:r>
                      <a:endParaRPr lang="en-US" sz="1600" dirty="0"/>
                    </a:p>
                  </a:txBody>
                  <a:tcPr/>
                </a:tc>
              </a:tr>
              <a:tr h="811530">
                <a:tc>
                  <a:txBody>
                    <a:bodyPr/>
                    <a:lstStyle/>
                    <a:p>
                      <a:r>
                        <a:rPr lang="en-US" sz="1600" dirty="0" smtClean="0"/>
                        <a:t>12</a:t>
                      </a:r>
                      <a:endParaRPr lang="en-US" sz="1600" dirty="0"/>
                    </a:p>
                  </a:txBody>
                  <a:tcPr/>
                </a:tc>
                <a:tc>
                  <a:txBody>
                    <a:bodyPr/>
                    <a:lstStyle/>
                    <a:p>
                      <a:r>
                        <a:rPr lang="en-US" sz="1600" dirty="0" smtClean="0"/>
                        <a:t>Surf</a:t>
                      </a:r>
                      <a:r>
                        <a:rPr lang="en-US" sz="1600" baseline="0" dirty="0" smtClean="0"/>
                        <a:t>  </a:t>
                      </a:r>
                      <a:r>
                        <a:rPr lang="en-US" sz="1600" baseline="0" dirty="0" err="1" smtClean="0"/>
                        <a:t>Lautaveikkoset</a:t>
                      </a:r>
                      <a:endParaRPr lang="en-US" sz="1600" dirty="0"/>
                    </a:p>
                  </a:txBody>
                  <a:tcPr/>
                </a:tc>
                <a:tc>
                  <a:txBody>
                    <a:bodyPr/>
                    <a:lstStyle/>
                    <a:p>
                      <a:r>
                        <a:rPr lang="en-US" sz="1600" dirty="0" err="1" smtClean="0"/>
                        <a:t>Salo</a:t>
                      </a:r>
                      <a:endParaRPr lang="en-US" sz="1600"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501997060"/>
              </p:ext>
            </p:extLst>
          </p:nvPr>
        </p:nvGraphicFramePr>
        <p:xfrm>
          <a:off x="4800601" y="3800349"/>
          <a:ext cx="3886201" cy="2656840"/>
        </p:xfrm>
        <a:graphic>
          <a:graphicData uri="http://schemas.openxmlformats.org/drawingml/2006/table">
            <a:tbl>
              <a:tblPr firstRow="1" bandRow="1">
                <a:tableStyleId>{5C22544A-7EE6-4342-B048-85BDC9FD1C3A}</a:tableStyleId>
              </a:tblPr>
              <a:tblGrid>
                <a:gridCol w="431801"/>
                <a:gridCol w="1954463"/>
                <a:gridCol w="1499937"/>
              </a:tblGrid>
              <a:tr h="370840">
                <a:tc gridSpan="3">
                  <a:txBody>
                    <a:bodyPr/>
                    <a:lstStyle/>
                    <a:p>
                      <a:r>
                        <a:rPr lang="en-US" sz="1600" dirty="0" smtClean="0"/>
                        <a:t>Block</a:t>
                      </a:r>
                      <a:r>
                        <a:rPr lang="en-US" sz="1600" baseline="0" dirty="0" smtClean="0"/>
                        <a:t> 4</a:t>
                      </a:r>
                      <a:endParaRPr lang="en-US" sz="1600" dirty="0"/>
                    </a:p>
                  </a:txBody>
                  <a:tcPr/>
                </a:tc>
                <a:tc hMerge="1">
                  <a:txBody>
                    <a:bodyPr/>
                    <a:lstStyle/>
                    <a:p>
                      <a:endParaRPr lang="en-US" sz="1600" dirty="0"/>
                    </a:p>
                  </a:txBody>
                  <a:tcPr/>
                </a:tc>
                <a:tc hMerge="1">
                  <a:txBody>
                    <a:bodyPr/>
                    <a:lstStyle/>
                    <a:p>
                      <a:endParaRPr lang="en-US" sz="1600" dirty="0"/>
                    </a:p>
                  </a:txBody>
                  <a:tcPr/>
                </a:tc>
              </a:tr>
              <a:tr h="571500">
                <a:tc>
                  <a:txBody>
                    <a:bodyPr/>
                    <a:lstStyle/>
                    <a:p>
                      <a:r>
                        <a:rPr lang="en-US" sz="1600" dirty="0" smtClean="0"/>
                        <a:t>13</a:t>
                      </a:r>
                      <a:endParaRPr lang="en-US" sz="1600" dirty="0"/>
                    </a:p>
                  </a:txBody>
                  <a:tcPr/>
                </a:tc>
                <a:tc>
                  <a:txBody>
                    <a:bodyPr/>
                    <a:lstStyle/>
                    <a:p>
                      <a:r>
                        <a:rPr lang="en-US" sz="1600" dirty="0" err="1" smtClean="0"/>
                        <a:t>Biljardi</a:t>
                      </a:r>
                      <a:r>
                        <a:rPr lang="en-US" sz="1600" dirty="0" smtClean="0"/>
                        <a:t> </a:t>
                      </a:r>
                      <a:r>
                        <a:rPr lang="en-US" sz="1600" dirty="0" err="1" smtClean="0"/>
                        <a:t>ja</a:t>
                      </a:r>
                      <a:r>
                        <a:rPr lang="en-US" sz="1600" dirty="0" smtClean="0"/>
                        <a:t> tennis</a:t>
                      </a:r>
                      <a:endParaRPr lang="en-US" sz="1600" dirty="0"/>
                    </a:p>
                  </a:txBody>
                  <a:tcPr/>
                </a:tc>
                <a:tc>
                  <a:txBody>
                    <a:bodyPr/>
                    <a:lstStyle/>
                    <a:p>
                      <a:r>
                        <a:rPr lang="en-US" sz="1600" dirty="0" err="1" smtClean="0"/>
                        <a:t>Mantsala</a:t>
                      </a:r>
                      <a:endParaRPr lang="en-US" sz="1600" dirty="0"/>
                    </a:p>
                  </a:txBody>
                  <a:tcPr/>
                </a:tc>
              </a:tr>
              <a:tr h="571500">
                <a:tc>
                  <a:txBody>
                    <a:bodyPr/>
                    <a:lstStyle/>
                    <a:p>
                      <a:r>
                        <a:rPr lang="en-US" sz="1600" dirty="0" smtClean="0"/>
                        <a:t>14</a:t>
                      </a:r>
                      <a:endParaRPr lang="en-US" sz="1600" dirty="0"/>
                    </a:p>
                  </a:txBody>
                  <a:tcPr/>
                </a:tc>
                <a:tc>
                  <a:txBody>
                    <a:bodyPr/>
                    <a:lstStyle/>
                    <a:p>
                      <a:r>
                        <a:rPr lang="en-US" sz="1600" dirty="0" smtClean="0"/>
                        <a:t>Paris St </a:t>
                      </a:r>
                      <a:r>
                        <a:rPr lang="en-US" sz="1600" dirty="0" err="1" smtClean="0"/>
                        <a:t>Germain</a:t>
                      </a:r>
                      <a:endParaRPr lang="en-US" sz="1600" dirty="0"/>
                    </a:p>
                  </a:txBody>
                  <a:tcPr/>
                </a:tc>
                <a:tc>
                  <a:txBody>
                    <a:bodyPr/>
                    <a:lstStyle/>
                    <a:p>
                      <a:r>
                        <a:rPr lang="en-US" sz="1600" dirty="0" smtClean="0"/>
                        <a:t>Paris</a:t>
                      </a:r>
                      <a:endParaRPr lang="en-US" sz="1600" dirty="0"/>
                    </a:p>
                  </a:txBody>
                  <a:tcPr/>
                </a:tc>
              </a:tr>
              <a:tr h="571500">
                <a:tc>
                  <a:txBody>
                    <a:bodyPr/>
                    <a:lstStyle/>
                    <a:p>
                      <a:r>
                        <a:rPr lang="en-US" sz="1600" dirty="0" smtClean="0"/>
                        <a:t>15</a:t>
                      </a:r>
                      <a:endParaRPr lang="en-US" sz="1600" dirty="0"/>
                    </a:p>
                  </a:txBody>
                  <a:tcPr/>
                </a:tc>
                <a:tc>
                  <a:txBody>
                    <a:bodyPr/>
                    <a:lstStyle/>
                    <a:p>
                      <a:r>
                        <a:rPr lang="en-US" sz="1600" dirty="0" smtClean="0"/>
                        <a:t>Hoopla</a:t>
                      </a:r>
                      <a:r>
                        <a:rPr lang="en-US" sz="1600" baseline="0" dirty="0" smtClean="0"/>
                        <a:t> Basketball</a:t>
                      </a:r>
                      <a:endParaRPr lang="en-US" sz="1600" dirty="0"/>
                    </a:p>
                  </a:txBody>
                  <a:tcPr/>
                </a:tc>
                <a:tc>
                  <a:txBody>
                    <a:bodyPr/>
                    <a:lstStyle/>
                    <a:p>
                      <a:r>
                        <a:rPr lang="en-US" sz="1600" dirty="0" smtClean="0"/>
                        <a:t>Egg</a:t>
                      </a:r>
                      <a:r>
                        <a:rPr lang="en-US" sz="1600" baseline="0" dirty="0" smtClean="0"/>
                        <a:t> Harbor</a:t>
                      </a:r>
                      <a:endParaRPr lang="en-US" sz="1600" dirty="0"/>
                    </a:p>
                  </a:txBody>
                  <a:tcPr/>
                </a:tc>
              </a:tr>
              <a:tr h="571500">
                <a:tc>
                  <a:txBody>
                    <a:bodyPr/>
                    <a:lstStyle/>
                    <a:p>
                      <a:r>
                        <a:rPr lang="en-US" sz="1600" dirty="0" smtClean="0"/>
                        <a:t>16</a:t>
                      </a:r>
                      <a:endParaRPr lang="en-US" sz="1600" dirty="0"/>
                    </a:p>
                  </a:txBody>
                  <a:tcPr/>
                </a:tc>
                <a:tc>
                  <a:txBody>
                    <a:bodyPr/>
                    <a:lstStyle/>
                    <a:p>
                      <a:r>
                        <a:rPr lang="en-US" sz="1600" dirty="0" smtClean="0"/>
                        <a:t>Thundering</a:t>
                      </a:r>
                      <a:r>
                        <a:rPr lang="en-US" sz="1600" baseline="0" dirty="0" smtClean="0"/>
                        <a:t> Surf Inc.</a:t>
                      </a:r>
                      <a:endParaRPr lang="en-US" sz="1600" dirty="0"/>
                    </a:p>
                  </a:txBody>
                  <a:tcPr/>
                </a:tc>
                <a:tc>
                  <a:txBody>
                    <a:bodyPr/>
                    <a:lstStyle/>
                    <a:p>
                      <a:r>
                        <a:rPr lang="en-US" sz="1600" dirty="0" smtClean="0"/>
                        <a:t>Coffee</a:t>
                      </a:r>
                      <a:r>
                        <a:rPr lang="en-US" sz="1600" baseline="0" dirty="0" smtClean="0"/>
                        <a:t> City</a:t>
                      </a:r>
                      <a:endParaRPr lang="en-US" sz="1600" dirty="0"/>
                    </a:p>
                  </a:txBody>
                  <a:tcPr/>
                </a:tc>
              </a:tr>
            </a:tbl>
          </a:graphicData>
        </a:graphic>
      </p:graphicFrame>
    </p:spTree>
    <p:extLst>
      <p:ext uri="{BB962C8B-B14F-4D97-AF65-F5344CB8AC3E}">
        <p14:creationId xmlns:p14="http://schemas.microsoft.com/office/powerpoint/2010/main" val="254026530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“Buffer Pool”?</a:t>
            </a:r>
            <a:endParaRPr lang="en-US" dirty="0"/>
          </a:p>
        </p:txBody>
      </p:sp>
      <p:sp>
        <p:nvSpPr>
          <p:cNvPr id="3" name="Content Placeholder 2"/>
          <p:cNvSpPr>
            <a:spLocks noGrp="1"/>
          </p:cNvSpPr>
          <p:nvPr>
            <p:ph idx="1"/>
          </p:nvPr>
        </p:nvSpPr>
        <p:spPr/>
        <p:txBody>
          <a:bodyPr>
            <a:normAutofit/>
          </a:bodyPr>
          <a:lstStyle/>
          <a:p>
            <a:r>
              <a:rPr lang="en-US" dirty="0" smtClean="0"/>
              <a:t>A Collection of Buffers in memory that are managed together.</a:t>
            </a:r>
          </a:p>
          <a:p>
            <a:r>
              <a:rPr lang="en-US" dirty="0"/>
              <a:t>A storage object (table, index or LOB) is associated with exactly one buffer pool</a:t>
            </a:r>
            <a:r>
              <a:rPr lang="en-US" dirty="0" smtClean="0"/>
              <a:t>.</a:t>
            </a:r>
          </a:p>
          <a:p>
            <a:r>
              <a:rPr lang="en-US" dirty="0" smtClean="0"/>
              <a:t>Each buffer pool has its own control structures which are protected by “latches”.</a:t>
            </a:r>
          </a:p>
          <a:p>
            <a:r>
              <a:rPr lang="en-US" dirty="0" smtClean="0"/>
              <a:t>Each buffer pool can have its own management policies.</a:t>
            </a:r>
          </a:p>
        </p:txBody>
      </p:sp>
    </p:spTree>
    <p:extLst>
      <p:ext uri="{BB962C8B-B14F-4D97-AF65-F5344CB8AC3E}">
        <p14:creationId xmlns:p14="http://schemas.microsoft.com/office/powerpoint/2010/main" val="371000247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58</a:t>
            </a:fld>
            <a:endParaRPr lang="en-US" dirty="0"/>
          </a:p>
        </p:txBody>
      </p:sp>
      <p:sp>
        <p:nvSpPr>
          <p:cNvPr id="5" name="Title 1"/>
          <p:cNvSpPr txBox="1">
            <a:spLocks/>
          </p:cNvSpPr>
          <p:nvPr/>
        </p:nvSpPr>
        <p:spPr>
          <a:xfrm>
            <a:off x="685800" y="1905000"/>
            <a:ext cx="7772400" cy="251460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Why are Buffer Pools</a:t>
            </a:r>
            <a:b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b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Important?</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3735819145"/>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Locality of Reference</a:t>
            </a:r>
            <a:endParaRPr lang="en-US" dirty="0"/>
          </a:p>
        </p:txBody>
      </p:sp>
      <p:sp>
        <p:nvSpPr>
          <p:cNvPr id="3" name="Content Placeholder 2"/>
          <p:cNvSpPr>
            <a:spLocks noGrp="1"/>
          </p:cNvSpPr>
          <p:nvPr>
            <p:ph idx="1"/>
          </p:nvPr>
        </p:nvSpPr>
        <p:spPr/>
        <p:txBody>
          <a:bodyPr/>
          <a:lstStyle/>
          <a:p>
            <a:r>
              <a:rPr lang="en-US" dirty="0" smtClean="0"/>
              <a:t>When data is referenced there is a high probability that it will be referenced again soon.</a:t>
            </a:r>
          </a:p>
          <a:p>
            <a:r>
              <a:rPr lang="en-US" dirty="0"/>
              <a:t>If </a:t>
            </a:r>
            <a:r>
              <a:rPr lang="en-US" dirty="0" smtClean="0"/>
              <a:t>data </a:t>
            </a:r>
            <a:r>
              <a:rPr lang="en-US" dirty="0"/>
              <a:t>is referenced there is a high probability that </a:t>
            </a:r>
            <a:r>
              <a:rPr lang="en-US" dirty="0" smtClean="0"/>
              <a:t>“nearby” data will </a:t>
            </a:r>
            <a:r>
              <a:rPr lang="en-US" dirty="0"/>
              <a:t>be </a:t>
            </a:r>
            <a:r>
              <a:rPr lang="en-US" dirty="0" smtClean="0"/>
              <a:t>referenced </a:t>
            </a:r>
            <a:r>
              <a:rPr lang="en-US" dirty="0"/>
              <a:t>soon</a:t>
            </a:r>
            <a:r>
              <a:rPr lang="en-US" dirty="0" smtClean="0"/>
              <a:t>.</a:t>
            </a:r>
            <a:br>
              <a:rPr lang="en-US" dirty="0" smtClean="0"/>
            </a:br>
            <a:endParaRPr lang="en-US" dirty="0"/>
          </a:p>
          <a:p>
            <a:r>
              <a:rPr lang="en-US" dirty="0" smtClean="0"/>
              <a:t>Locality of reference is why caching exists at all levels of computing.</a:t>
            </a:r>
            <a:endParaRPr lang="en-US" dirty="0"/>
          </a:p>
        </p:txBody>
      </p:sp>
      <p:sp>
        <p:nvSpPr>
          <p:cNvPr id="4" name="Slide Number Placeholder 3"/>
          <p:cNvSpPr>
            <a:spLocks noGrp="1"/>
          </p:cNvSpPr>
          <p:nvPr>
            <p:ph type="sldNum" sz="quarter" idx="12"/>
          </p:nvPr>
        </p:nvSpPr>
        <p:spPr/>
        <p:txBody>
          <a:bodyPr/>
          <a:lstStyle/>
          <a:p>
            <a:fld id="{5657C8AD-9CD5-4FD6-B96A-EC63C8DD4688}" type="slidenum">
              <a:rPr lang="en-US" smtClean="0"/>
              <a:pPr/>
              <a:t>59</a:t>
            </a:fld>
            <a:endParaRPr lang="en-US" dirty="0"/>
          </a:p>
        </p:txBody>
      </p:sp>
    </p:spTree>
    <p:extLst>
      <p:ext uri="{BB962C8B-B14F-4D97-AF65-F5344CB8AC3E}">
        <p14:creationId xmlns:p14="http://schemas.microsoft.com/office/powerpoint/2010/main" val="1627865371"/>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Cache is Best?</a:t>
            </a:r>
            <a:endParaRPr lang="en-US" dirty="0"/>
          </a:p>
        </p:txBody>
      </p:sp>
      <p:sp>
        <p:nvSpPr>
          <p:cNvPr id="4" name="Slide Number Placeholder 3"/>
          <p:cNvSpPr>
            <a:spLocks noGrp="1"/>
          </p:cNvSpPr>
          <p:nvPr>
            <p:ph type="sldNum" sz="quarter" idx="12"/>
          </p:nvPr>
        </p:nvSpPr>
        <p:spPr/>
        <p:txBody>
          <a:bodyPr/>
          <a:lstStyle/>
          <a:p>
            <a:fld id="{5657C8AD-9CD5-4FD6-B96A-EC63C8DD4688}" type="slidenum">
              <a:rPr lang="en-US" smtClean="0"/>
              <a:pPr/>
              <a:t>60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5913642"/>
              </p:ext>
            </p:extLst>
          </p:nvPr>
        </p:nvGraphicFramePr>
        <p:xfrm>
          <a:off x="457201" y="2057400"/>
          <a:ext cx="8229601" cy="5269230"/>
        </p:xfrm>
        <a:graphic>
          <a:graphicData uri="http://schemas.openxmlformats.org/drawingml/2006/table">
            <a:tbl>
              <a:tblPr firstRow="1" bandRow="1">
                <a:tableStyleId>{5C22544A-7EE6-4342-B048-85BDC9FD1C3A}</a:tableStyleId>
              </a:tblPr>
              <a:tblGrid>
                <a:gridCol w="2286000"/>
                <a:gridCol w="952745"/>
                <a:gridCol w="1028455"/>
                <a:gridCol w="1143000"/>
                <a:gridCol w="1295400"/>
                <a:gridCol w="1524001"/>
              </a:tblGrid>
              <a:tr h="1017270">
                <a:tc>
                  <a:txBody>
                    <a:bodyPr/>
                    <a:lstStyle/>
                    <a:p>
                      <a:pPr algn="ctr"/>
                      <a:r>
                        <a:rPr lang="en-US" sz="2000" dirty="0" smtClean="0"/>
                        <a:t>Layer</a:t>
                      </a:r>
                      <a:endParaRPr lang="en-US" sz="2000" dirty="0"/>
                    </a:p>
                  </a:txBody>
                  <a:tcPr anchor="b"/>
                </a:tc>
                <a:tc>
                  <a:txBody>
                    <a:bodyPr/>
                    <a:lstStyle/>
                    <a:p>
                      <a:pPr algn="ctr"/>
                      <a:r>
                        <a:rPr lang="en-US" sz="2000" baseline="0" dirty="0" smtClean="0"/>
                        <a:t>Time</a:t>
                      </a:r>
                      <a:endParaRPr lang="en-US" sz="2000" dirty="0"/>
                    </a:p>
                  </a:txBody>
                  <a:tcPr anchor="b"/>
                </a:tc>
                <a:tc>
                  <a:txBody>
                    <a:bodyPr/>
                    <a:lstStyle/>
                    <a:p>
                      <a:pPr algn="ctr"/>
                      <a:r>
                        <a:rPr lang="en-US" sz="2000" dirty="0" smtClean="0"/>
                        <a:t># of </a:t>
                      </a:r>
                      <a:r>
                        <a:rPr lang="en-US" sz="2000" dirty="0" err="1" smtClean="0"/>
                        <a:t>Recs</a:t>
                      </a:r>
                      <a:endParaRPr lang="en-US" sz="2000" dirty="0"/>
                    </a:p>
                  </a:txBody>
                  <a:tcPr anchor="b"/>
                </a:tc>
                <a:tc>
                  <a:txBody>
                    <a:bodyPr/>
                    <a:lstStyle/>
                    <a:p>
                      <a:pPr algn="ctr"/>
                      <a:r>
                        <a:rPr lang="en-US" sz="2000" dirty="0" smtClean="0"/>
                        <a:t># of Ops</a:t>
                      </a:r>
                      <a:endParaRPr lang="en-US" sz="2000" dirty="0"/>
                    </a:p>
                  </a:txBody>
                  <a:tcPr anchor="b"/>
                </a:tc>
                <a:tc>
                  <a:txBody>
                    <a:bodyPr/>
                    <a:lstStyle/>
                    <a:p>
                      <a:pPr algn="ctr"/>
                      <a:r>
                        <a:rPr lang="en-US" sz="2000" dirty="0" smtClean="0"/>
                        <a:t>Cost per Op</a:t>
                      </a:r>
                      <a:endParaRPr lang="en-US" sz="2000" dirty="0"/>
                    </a:p>
                  </a:txBody>
                  <a:tcPr anchor="b"/>
                </a:tc>
                <a:tc>
                  <a:txBody>
                    <a:bodyPr/>
                    <a:lstStyle/>
                    <a:p>
                      <a:pPr algn="ctr"/>
                      <a:r>
                        <a:rPr lang="en-US" sz="2000" dirty="0" smtClean="0"/>
                        <a:t>Relative</a:t>
                      </a:r>
                      <a:endParaRPr lang="en-US" sz="2000" dirty="0"/>
                    </a:p>
                  </a:txBody>
                  <a:tcPr anchor="b"/>
                </a:tc>
              </a:tr>
              <a:tr h="708660">
                <a:tc>
                  <a:txBody>
                    <a:bodyPr/>
                    <a:lstStyle/>
                    <a:p>
                      <a:pPr algn="ctr"/>
                      <a:r>
                        <a:rPr lang="en-US" sz="2000" b="1" dirty="0" smtClean="0">
                          <a:solidFill>
                            <a:schemeClr val="bg1"/>
                          </a:solidFill>
                        </a:rPr>
                        <a:t>Progress 4GL</a:t>
                      </a:r>
                      <a:r>
                        <a:rPr lang="en-US" sz="2000" b="1" baseline="0" dirty="0" smtClean="0">
                          <a:solidFill>
                            <a:schemeClr val="bg1"/>
                          </a:solidFill>
                        </a:rPr>
                        <a:t> to  –B</a:t>
                      </a:r>
                      <a:endParaRPr lang="en-US" sz="2000" b="1" dirty="0">
                        <a:solidFill>
                          <a:schemeClr val="bg1"/>
                        </a:solidFill>
                      </a:endParaRPr>
                    </a:p>
                  </a:txBody>
                  <a:tcPr>
                    <a:solidFill>
                      <a:srgbClr val="92D050"/>
                    </a:solidFill>
                  </a:tcPr>
                </a:tc>
                <a:tc>
                  <a:txBody>
                    <a:bodyPr/>
                    <a:lstStyle/>
                    <a:p>
                      <a:pPr algn="ctr"/>
                      <a:r>
                        <a:rPr lang="en-US" sz="2000" dirty="0" smtClean="0">
                          <a:solidFill>
                            <a:schemeClr val="bg1"/>
                          </a:solidFill>
                        </a:rPr>
                        <a:t>0.96</a:t>
                      </a:r>
                      <a:endParaRPr lang="en-US" sz="2000" dirty="0">
                        <a:solidFill>
                          <a:schemeClr val="bg1"/>
                        </a:solidFill>
                      </a:endParaRPr>
                    </a:p>
                  </a:txBody>
                  <a:tcPr>
                    <a:solidFill>
                      <a:srgbClr val="92D050"/>
                    </a:solidFill>
                  </a:tcPr>
                </a:tc>
                <a:tc>
                  <a:txBody>
                    <a:bodyPr/>
                    <a:lstStyle/>
                    <a:p>
                      <a:pPr algn="ctr"/>
                      <a:r>
                        <a:rPr lang="en-US" sz="2000" dirty="0" smtClean="0">
                          <a:solidFill>
                            <a:schemeClr val="bg1"/>
                          </a:solidFill>
                        </a:rPr>
                        <a:t>100,000</a:t>
                      </a:r>
                      <a:endParaRPr lang="en-US" sz="2000" dirty="0">
                        <a:solidFill>
                          <a:schemeClr val="bg1"/>
                        </a:solidFill>
                      </a:endParaRPr>
                    </a:p>
                  </a:txBody>
                  <a:tcPr>
                    <a:solidFill>
                      <a:srgbClr val="92D050"/>
                    </a:solidFill>
                  </a:tcPr>
                </a:tc>
                <a:tc>
                  <a:txBody>
                    <a:bodyPr/>
                    <a:lstStyle/>
                    <a:p>
                      <a:pPr algn="ctr"/>
                      <a:r>
                        <a:rPr lang="en-US" sz="2000" dirty="0" smtClean="0">
                          <a:solidFill>
                            <a:schemeClr val="bg1"/>
                          </a:solidFill>
                        </a:rPr>
                        <a:t>203,473</a:t>
                      </a:r>
                      <a:endParaRPr lang="en-US" sz="2000" dirty="0">
                        <a:solidFill>
                          <a:schemeClr val="bg1"/>
                        </a:solidFill>
                      </a:endParaRPr>
                    </a:p>
                  </a:txBody>
                  <a:tcPr>
                    <a:solidFill>
                      <a:srgbClr val="92D050"/>
                    </a:solidFill>
                  </a:tcPr>
                </a:tc>
                <a:tc>
                  <a:txBody>
                    <a:bodyPr/>
                    <a:lstStyle/>
                    <a:p>
                      <a:pPr algn="ctr"/>
                      <a:r>
                        <a:rPr lang="en-US" sz="2000" dirty="0" smtClean="0">
                          <a:solidFill>
                            <a:schemeClr val="bg1"/>
                          </a:solidFill>
                        </a:rPr>
                        <a:t>0.000005</a:t>
                      </a:r>
                      <a:endParaRPr lang="en-US" sz="2000" dirty="0">
                        <a:solidFill>
                          <a:schemeClr val="bg1"/>
                        </a:solidFill>
                      </a:endParaRPr>
                    </a:p>
                  </a:txBody>
                  <a:tcPr>
                    <a:solidFill>
                      <a:srgbClr val="92D050"/>
                    </a:solidFill>
                  </a:tcPr>
                </a:tc>
                <a:tc>
                  <a:txBody>
                    <a:bodyPr/>
                    <a:lstStyle/>
                    <a:p>
                      <a:pPr algn="ctr"/>
                      <a:r>
                        <a:rPr lang="en-US" sz="2000" dirty="0" smtClean="0">
                          <a:solidFill>
                            <a:schemeClr val="bg1"/>
                          </a:solidFill>
                        </a:rPr>
                        <a:t>1</a:t>
                      </a:r>
                      <a:endParaRPr lang="en-US" sz="2000" dirty="0">
                        <a:solidFill>
                          <a:schemeClr val="bg1"/>
                        </a:solidFill>
                      </a:endParaRPr>
                    </a:p>
                  </a:txBody>
                  <a:tcPr>
                    <a:solidFill>
                      <a:srgbClr val="92D050"/>
                    </a:solidFill>
                  </a:tcPr>
                </a:tc>
              </a:tr>
              <a:tr h="708660">
                <a:tc>
                  <a:txBody>
                    <a:bodyPr/>
                    <a:lstStyle/>
                    <a:p>
                      <a:pPr algn="ctr"/>
                      <a:r>
                        <a:rPr lang="en-US" sz="2000" baseline="0" dirty="0" smtClean="0"/>
                        <a:t>-B  to FS Cache</a:t>
                      </a:r>
                      <a:endParaRPr lang="en-US" sz="2000" dirty="0"/>
                    </a:p>
                  </a:txBody>
                  <a:tcPr/>
                </a:tc>
                <a:tc>
                  <a:txBody>
                    <a:bodyPr/>
                    <a:lstStyle/>
                    <a:p>
                      <a:pPr algn="ctr"/>
                      <a:r>
                        <a:rPr lang="en-US" sz="2000" dirty="0" smtClean="0"/>
                        <a:t>10.24</a:t>
                      </a:r>
                      <a:endParaRPr lang="en-US" sz="2000" dirty="0"/>
                    </a:p>
                  </a:txBody>
                  <a:tcPr/>
                </a:tc>
                <a:tc>
                  <a:txBody>
                    <a:bodyPr/>
                    <a:lstStyle/>
                    <a:p>
                      <a:pPr algn="ctr"/>
                      <a:r>
                        <a:rPr lang="en-US" sz="2000" dirty="0" smtClean="0"/>
                        <a:t>100,000</a:t>
                      </a:r>
                      <a:endParaRPr lang="en-US" sz="2000" dirty="0"/>
                    </a:p>
                  </a:txBody>
                  <a:tcPr/>
                </a:tc>
                <a:tc>
                  <a:txBody>
                    <a:bodyPr/>
                    <a:lstStyle/>
                    <a:p>
                      <a:pPr algn="ctr"/>
                      <a:r>
                        <a:rPr lang="en-US" sz="2000" dirty="0" smtClean="0"/>
                        <a:t>26,711</a:t>
                      </a:r>
                      <a:endParaRPr lang="en-US" sz="2000" dirty="0"/>
                    </a:p>
                  </a:txBody>
                  <a:tcPr/>
                </a:tc>
                <a:tc>
                  <a:txBody>
                    <a:bodyPr/>
                    <a:lstStyle/>
                    <a:p>
                      <a:pPr algn="ctr"/>
                      <a:r>
                        <a:rPr lang="en-US" sz="2000" dirty="0" smtClean="0"/>
                        <a:t>0.000383</a:t>
                      </a:r>
                      <a:endParaRPr lang="en-US" sz="2000" dirty="0"/>
                    </a:p>
                  </a:txBody>
                  <a:tcPr/>
                </a:tc>
                <a:tc>
                  <a:txBody>
                    <a:bodyPr/>
                    <a:lstStyle/>
                    <a:p>
                      <a:pPr algn="ctr"/>
                      <a:r>
                        <a:rPr lang="en-US" sz="2000" dirty="0" smtClean="0"/>
                        <a:t>75</a:t>
                      </a:r>
                      <a:endParaRPr lang="en-US" sz="2000" dirty="0"/>
                    </a:p>
                  </a:txBody>
                  <a:tcPr/>
                </a:tc>
              </a:tr>
              <a:tr h="708660">
                <a:tc>
                  <a:txBody>
                    <a:bodyPr/>
                    <a:lstStyle/>
                    <a:p>
                      <a:pPr algn="ctr"/>
                      <a:r>
                        <a:rPr lang="en-US" sz="2000" dirty="0" smtClean="0"/>
                        <a:t>FS</a:t>
                      </a:r>
                      <a:r>
                        <a:rPr lang="en-US" sz="2000" baseline="0" dirty="0" smtClean="0"/>
                        <a:t> Cache to SAN</a:t>
                      </a:r>
                      <a:endParaRPr lang="en-US" sz="2000" dirty="0"/>
                    </a:p>
                  </a:txBody>
                  <a:tcPr/>
                </a:tc>
                <a:tc>
                  <a:txBody>
                    <a:bodyPr/>
                    <a:lstStyle/>
                    <a:p>
                      <a:pPr algn="ctr"/>
                      <a:r>
                        <a:rPr lang="en-US" sz="2000" dirty="0" smtClean="0"/>
                        <a:t>5.93</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100,000</a:t>
                      </a:r>
                    </a:p>
                  </a:txBody>
                  <a:tcPr/>
                </a:tc>
                <a:tc>
                  <a:txBody>
                    <a:bodyPr/>
                    <a:lstStyle/>
                    <a:p>
                      <a:pPr algn="ctr"/>
                      <a:r>
                        <a:rPr lang="en-US" sz="2000" dirty="0" smtClean="0"/>
                        <a:t>26,711</a:t>
                      </a:r>
                      <a:endParaRPr lang="en-US" sz="2000" dirty="0"/>
                    </a:p>
                  </a:txBody>
                  <a:tcPr/>
                </a:tc>
                <a:tc>
                  <a:txBody>
                    <a:bodyPr/>
                    <a:lstStyle/>
                    <a:p>
                      <a:pPr algn="ctr"/>
                      <a:r>
                        <a:rPr lang="en-US" sz="2000" dirty="0" smtClean="0"/>
                        <a:t>0.000222</a:t>
                      </a:r>
                      <a:endParaRPr lang="en-US" sz="2000" dirty="0"/>
                    </a:p>
                  </a:txBody>
                  <a:tcPr/>
                </a:tc>
                <a:tc>
                  <a:txBody>
                    <a:bodyPr/>
                    <a:lstStyle/>
                    <a:p>
                      <a:pPr algn="ctr"/>
                      <a:r>
                        <a:rPr lang="en-US" sz="2000" dirty="0" smtClean="0"/>
                        <a:t>45</a:t>
                      </a:r>
                      <a:endParaRPr lang="en-US" sz="2000" dirty="0"/>
                    </a:p>
                  </a:txBody>
                  <a:tcPr/>
                </a:tc>
              </a:tr>
              <a:tr h="708660">
                <a:tc>
                  <a:txBody>
                    <a:bodyPr/>
                    <a:lstStyle/>
                    <a:p>
                      <a:pPr algn="ctr"/>
                      <a:r>
                        <a:rPr lang="en-US" sz="2000" baseline="0" dirty="0" smtClean="0"/>
                        <a:t>-B  to SAN Cache</a:t>
                      </a:r>
                      <a:endParaRPr lang="en-US" sz="2000" dirty="0"/>
                    </a:p>
                  </a:txBody>
                  <a:tcPr/>
                </a:tc>
                <a:tc>
                  <a:txBody>
                    <a:bodyPr/>
                    <a:lstStyle/>
                    <a:p>
                      <a:pPr algn="ctr"/>
                      <a:r>
                        <a:rPr lang="en-US" sz="2000" dirty="0" smtClean="0"/>
                        <a:t>11.17</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100,000</a:t>
                      </a:r>
                    </a:p>
                  </a:txBody>
                  <a:tcPr/>
                </a:tc>
                <a:tc>
                  <a:txBody>
                    <a:bodyPr/>
                    <a:lstStyle/>
                    <a:p>
                      <a:pPr algn="ctr"/>
                      <a:r>
                        <a:rPr lang="en-US" sz="2000" dirty="0" smtClean="0"/>
                        <a:t>26,711</a:t>
                      </a:r>
                      <a:endParaRPr lang="en-US" sz="2000" dirty="0"/>
                    </a:p>
                  </a:txBody>
                  <a:tcPr/>
                </a:tc>
                <a:tc>
                  <a:txBody>
                    <a:bodyPr/>
                    <a:lstStyle/>
                    <a:p>
                      <a:pPr algn="ctr"/>
                      <a:r>
                        <a:rPr lang="en-US" sz="2000" dirty="0" smtClean="0"/>
                        <a:t>0.000605</a:t>
                      </a:r>
                      <a:endParaRPr lang="en-US" sz="2000" dirty="0"/>
                    </a:p>
                  </a:txBody>
                  <a:tcPr/>
                </a:tc>
                <a:tc>
                  <a:txBody>
                    <a:bodyPr/>
                    <a:lstStyle/>
                    <a:p>
                      <a:pPr algn="ctr"/>
                      <a:r>
                        <a:rPr lang="en-US" sz="2000" dirty="0" smtClean="0"/>
                        <a:t>120</a:t>
                      </a:r>
                      <a:endParaRPr lang="en-US" sz="2000" dirty="0"/>
                    </a:p>
                  </a:txBody>
                  <a:tcPr/>
                </a:tc>
              </a:tr>
              <a:tr h="708660">
                <a:tc>
                  <a:txBody>
                    <a:bodyPr/>
                    <a:lstStyle/>
                    <a:p>
                      <a:pPr algn="ctr"/>
                      <a:r>
                        <a:rPr lang="en-US" sz="2000" dirty="0" smtClean="0"/>
                        <a:t>SAN</a:t>
                      </a:r>
                      <a:r>
                        <a:rPr lang="en-US" sz="2000" baseline="0" dirty="0" smtClean="0"/>
                        <a:t> Cache to Disk</a:t>
                      </a:r>
                      <a:endParaRPr lang="en-US" sz="2000" dirty="0"/>
                    </a:p>
                  </a:txBody>
                  <a:tcPr/>
                </a:tc>
                <a:tc>
                  <a:txBody>
                    <a:bodyPr/>
                    <a:lstStyle/>
                    <a:p>
                      <a:pPr algn="ctr"/>
                      <a:r>
                        <a:rPr lang="en-US" sz="2000" dirty="0" smtClean="0"/>
                        <a:t>200.35</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100,000</a:t>
                      </a:r>
                    </a:p>
                  </a:txBody>
                  <a:tcPr/>
                </a:tc>
                <a:tc>
                  <a:txBody>
                    <a:bodyPr/>
                    <a:lstStyle/>
                    <a:p>
                      <a:pPr algn="ctr"/>
                      <a:r>
                        <a:rPr lang="en-US" sz="2000" dirty="0" smtClean="0"/>
                        <a:t>26,711</a:t>
                      </a:r>
                      <a:endParaRPr lang="en-US" sz="2000" dirty="0"/>
                    </a:p>
                  </a:txBody>
                  <a:tcPr/>
                </a:tc>
                <a:tc>
                  <a:txBody>
                    <a:bodyPr/>
                    <a:lstStyle/>
                    <a:p>
                      <a:pPr algn="ctr"/>
                      <a:r>
                        <a:rPr lang="en-US" sz="2000" dirty="0" smtClean="0"/>
                        <a:t>0.007500</a:t>
                      </a:r>
                      <a:endParaRPr lang="en-US" sz="2000" dirty="0"/>
                    </a:p>
                  </a:txBody>
                  <a:tcPr/>
                </a:tc>
                <a:tc>
                  <a:txBody>
                    <a:bodyPr/>
                    <a:lstStyle/>
                    <a:p>
                      <a:pPr algn="ctr"/>
                      <a:r>
                        <a:rPr lang="en-US" sz="2000" dirty="0" smtClean="0"/>
                        <a:t>1500</a:t>
                      </a:r>
                      <a:endParaRPr lang="en-US" sz="2000" dirty="0"/>
                    </a:p>
                  </a:txBody>
                  <a:tcPr/>
                </a:tc>
              </a:tr>
              <a:tr h="708660">
                <a:tc>
                  <a:txBody>
                    <a:bodyPr/>
                    <a:lstStyle/>
                    <a:p>
                      <a:pPr algn="ctr"/>
                      <a:r>
                        <a:rPr lang="en-US" sz="2000" dirty="0" smtClean="0"/>
                        <a:t>-B  to Disk</a:t>
                      </a:r>
                      <a:endParaRPr lang="en-US" sz="2000" dirty="0"/>
                    </a:p>
                  </a:txBody>
                  <a:tcPr/>
                </a:tc>
                <a:tc>
                  <a:txBody>
                    <a:bodyPr/>
                    <a:lstStyle/>
                    <a:p>
                      <a:pPr algn="ctr"/>
                      <a:r>
                        <a:rPr lang="en-US" sz="2000" dirty="0" smtClean="0"/>
                        <a:t>211.52</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100,000</a:t>
                      </a:r>
                    </a:p>
                  </a:txBody>
                  <a:tcPr/>
                </a:tc>
                <a:tc>
                  <a:txBody>
                    <a:bodyPr/>
                    <a:lstStyle/>
                    <a:p>
                      <a:pPr algn="ctr"/>
                      <a:r>
                        <a:rPr lang="en-US" sz="2000" dirty="0" smtClean="0"/>
                        <a:t>26,711</a:t>
                      </a:r>
                      <a:endParaRPr lang="en-US" sz="2000" dirty="0"/>
                    </a:p>
                  </a:txBody>
                  <a:tcPr/>
                </a:tc>
                <a:tc>
                  <a:txBody>
                    <a:bodyPr/>
                    <a:lstStyle/>
                    <a:p>
                      <a:pPr algn="ctr"/>
                      <a:r>
                        <a:rPr lang="en-US" sz="2000" dirty="0" smtClean="0"/>
                        <a:t>0.007919</a:t>
                      </a:r>
                      <a:endParaRPr lang="en-US" sz="2000" dirty="0"/>
                    </a:p>
                  </a:txBody>
                  <a:tcPr/>
                </a:tc>
                <a:tc>
                  <a:txBody>
                    <a:bodyPr/>
                    <a:lstStyle/>
                    <a:p>
                      <a:pPr algn="ctr"/>
                      <a:r>
                        <a:rPr lang="en-US" sz="2000" dirty="0" smtClean="0"/>
                        <a:t>1585</a:t>
                      </a:r>
                      <a:endParaRPr lang="en-US" sz="2000" dirty="0"/>
                    </a:p>
                  </a:txBody>
                  <a:tcPr/>
                </a:tc>
              </a:tr>
            </a:tbl>
          </a:graphicData>
        </a:graphic>
      </p:graphicFrame>
    </p:spTree>
    <p:extLst>
      <p:ext uri="{BB962C8B-B14F-4D97-AF65-F5344CB8AC3E}">
        <p14:creationId xmlns:p14="http://schemas.microsoft.com/office/powerpoint/2010/main" val="3265364280"/>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“Hit Ratio”?</a:t>
            </a:r>
            <a:endParaRPr lang="en-US" dirty="0"/>
          </a:p>
        </p:txBody>
      </p:sp>
      <p:sp>
        <p:nvSpPr>
          <p:cNvPr id="3" name="Content Placeholder 2"/>
          <p:cNvSpPr>
            <a:spLocks noGrp="1"/>
          </p:cNvSpPr>
          <p:nvPr>
            <p:ph idx="1"/>
          </p:nvPr>
        </p:nvSpPr>
        <p:spPr/>
        <p:txBody>
          <a:bodyPr/>
          <a:lstStyle/>
          <a:p>
            <a:r>
              <a:rPr lang="en-US" dirty="0" smtClean="0"/>
              <a:t>The percentage of the time that a data block that you access is already in the buffer pool.*</a:t>
            </a:r>
            <a:endParaRPr lang="en-US" dirty="0"/>
          </a:p>
          <a:p>
            <a:r>
              <a:rPr lang="en-US" dirty="0"/>
              <a:t>T</a:t>
            </a:r>
            <a:r>
              <a:rPr lang="en-US" dirty="0" smtClean="0"/>
              <a:t>o read a single record you probably access 1 or more index blocks as well as the data block.</a:t>
            </a:r>
            <a:br>
              <a:rPr lang="en-US" dirty="0" smtClean="0"/>
            </a:br>
            <a:endParaRPr lang="en-US" dirty="0" smtClean="0"/>
          </a:p>
          <a:p>
            <a:r>
              <a:rPr lang="en-US" dirty="0" smtClean="0"/>
              <a:t>If you read 100 records and it takes 250 accesses to data &amp; index blocks and 25 disk reads then your hit ratio is 10:1 – or 90%.</a:t>
            </a:r>
            <a:endParaRPr lang="en-US" dirty="0"/>
          </a:p>
        </p:txBody>
      </p:sp>
      <p:sp>
        <p:nvSpPr>
          <p:cNvPr id="4" name="TextBox 3"/>
          <p:cNvSpPr txBox="1"/>
          <p:nvPr/>
        </p:nvSpPr>
        <p:spPr>
          <a:xfrm>
            <a:off x="1447800" y="6096000"/>
            <a:ext cx="6019800" cy="338554"/>
          </a:xfrm>
          <a:prstGeom prst="rect">
            <a:avLst/>
          </a:prstGeom>
          <a:noFill/>
        </p:spPr>
        <p:txBody>
          <a:bodyPr wrap="square" rtlCol="0">
            <a:spAutoFit/>
          </a:bodyPr>
          <a:lstStyle/>
          <a:p>
            <a:r>
              <a:rPr lang="en-US" sz="1600" dirty="0" smtClean="0"/>
              <a:t>* Astute readers may notice that a percentage is not actually a “ratio”. </a:t>
            </a:r>
            <a:endParaRPr lang="en-US" sz="1600" dirty="0"/>
          </a:p>
        </p:txBody>
      </p:sp>
    </p:spTree>
    <p:extLst>
      <p:ext uri="{BB962C8B-B14F-4D97-AF65-F5344CB8AC3E}">
        <p14:creationId xmlns:p14="http://schemas.microsoft.com/office/powerpoint/2010/main" val="154927062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“fix” your Hit Ratio…</a:t>
            </a:r>
            <a:endParaRPr lang="en-US" dirty="0"/>
          </a:p>
        </p:txBody>
      </p:sp>
      <p:sp>
        <p:nvSpPr>
          <p:cNvPr id="4" name="TextBox 3"/>
          <p:cNvSpPr txBox="1"/>
          <p:nvPr/>
        </p:nvSpPr>
        <p:spPr>
          <a:xfrm>
            <a:off x="457200" y="1532966"/>
            <a:ext cx="9372600" cy="4770537"/>
          </a:xfrm>
          <a:prstGeom prst="rect">
            <a:avLst/>
          </a:prstGeom>
          <a:noFill/>
        </p:spPr>
        <p:txBody>
          <a:bodyPr wrap="square" rtlCol="0">
            <a:spAutoFit/>
          </a:bodyPr>
          <a:lstStyle/>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fixhr.p</a:t>
            </a:r>
            <a:r>
              <a:rPr lang="en-US" sz="1600" dirty="0" smtClean="0">
                <a:latin typeface="Courier New" pitchFamily="49" charset="0"/>
                <a:cs typeface="Courier New" pitchFamily="49" charset="0"/>
              </a:rPr>
              <a:t> -- fix a bad </a:t>
            </a:r>
            <a:r>
              <a:rPr lang="en-US" sz="1600" dirty="0">
                <a:latin typeface="Courier New" pitchFamily="49" charset="0"/>
                <a:cs typeface="Courier New" pitchFamily="49" charset="0"/>
              </a:rPr>
              <a:t>hit ratio on the </a:t>
            </a:r>
            <a:r>
              <a:rPr lang="en-US" sz="1600" dirty="0" smtClean="0">
                <a:latin typeface="Courier New" pitchFamily="49" charset="0"/>
                <a:cs typeface="Courier New" pitchFamily="49" charset="0"/>
              </a:rPr>
              <a:t>fly </a:t>
            </a:r>
            <a:r>
              <a:rPr lang="en-US" sz="1600" dirty="0">
                <a:latin typeface="Courier New" pitchFamily="49" charset="0"/>
                <a:cs typeface="Courier New" pitchFamily="49" charset="0"/>
              </a:rPr>
              <a:t>*/</a:t>
            </a:r>
          </a:p>
          <a:p>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define variable </a:t>
            </a:r>
            <a:r>
              <a:rPr lang="en-US" sz="1600" dirty="0" err="1">
                <a:latin typeface="Courier New" pitchFamily="49" charset="0"/>
                <a:cs typeface="Courier New" pitchFamily="49" charset="0"/>
              </a:rPr>
              <a:t>target_hr</a:t>
            </a:r>
            <a:r>
              <a:rPr lang="en-US" sz="1600" dirty="0">
                <a:latin typeface="Courier New" pitchFamily="49" charset="0"/>
                <a:cs typeface="Courier New" pitchFamily="49" charset="0"/>
              </a:rPr>
              <a:t> as decimal no-undo </a:t>
            </a:r>
            <a:r>
              <a:rPr lang="en-US" sz="1600" dirty="0" smtClean="0">
                <a:latin typeface="Courier New" pitchFamily="49" charset="0"/>
                <a:cs typeface="Courier New" pitchFamily="49" charset="0"/>
              </a:rPr>
              <a:t>format </a:t>
            </a:r>
            <a:r>
              <a:rPr lang="en-US" sz="1600" dirty="0">
                <a:latin typeface="Courier New" pitchFamily="49" charset="0"/>
                <a:cs typeface="Courier New" pitchFamily="49" charset="0"/>
              </a:rPr>
              <a:t>"&gt;&gt;</a:t>
            </a:r>
            <a:r>
              <a:rPr lang="en-US" sz="1600" dirty="0" smtClean="0">
                <a:latin typeface="Courier New" pitchFamily="49" charset="0"/>
                <a:cs typeface="Courier New" pitchFamily="49" charset="0"/>
              </a:rPr>
              <a:t>9.999".</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define </a:t>
            </a:r>
            <a:r>
              <a:rPr lang="en-US" sz="1600" dirty="0">
                <a:latin typeface="Courier New" pitchFamily="49" charset="0"/>
                <a:cs typeface="Courier New" pitchFamily="49" charset="0"/>
              </a:rPr>
              <a:t>variable </a:t>
            </a:r>
            <a:r>
              <a:rPr lang="en-US" sz="1600" dirty="0" err="1">
                <a:latin typeface="Courier New" pitchFamily="49" charset="0"/>
                <a:cs typeface="Courier New" pitchFamily="49" charset="0"/>
              </a:rPr>
              <a:t>lr</a:t>
            </a:r>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as </a:t>
            </a:r>
            <a:r>
              <a:rPr lang="en-US" sz="1600" dirty="0">
                <a:latin typeface="Courier New" pitchFamily="49" charset="0"/>
                <a:cs typeface="Courier New" pitchFamily="49" charset="0"/>
              </a:rPr>
              <a:t>integer no-undo.</a:t>
            </a:r>
          </a:p>
          <a:p>
            <a:r>
              <a:rPr lang="en-US" sz="1600" dirty="0">
                <a:latin typeface="Courier New" pitchFamily="49" charset="0"/>
                <a:cs typeface="Courier New" pitchFamily="49" charset="0"/>
              </a:rPr>
              <a:t>define variable </a:t>
            </a:r>
            <a:r>
              <a:rPr lang="en-US" sz="1600" dirty="0" err="1">
                <a:latin typeface="Courier New" pitchFamily="49" charset="0"/>
                <a:cs typeface="Courier New" pitchFamily="49" charset="0"/>
              </a:rPr>
              <a:t>osr</a:t>
            </a:r>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as </a:t>
            </a:r>
            <a:r>
              <a:rPr lang="en-US" sz="1600" dirty="0">
                <a:latin typeface="Courier New" pitchFamily="49" charset="0"/>
                <a:cs typeface="Courier New" pitchFamily="49" charset="0"/>
              </a:rPr>
              <a:t>integer no-undo.</a:t>
            </a:r>
          </a:p>
          <a:p>
            <a:endParaRPr lang="en-US" sz="1600" dirty="0" smtClean="0">
              <a:latin typeface="Courier New" pitchFamily="49" charset="0"/>
              <a:cs typeface="Courier New" pitchFamily="49" charset="0"/>
            </a:endParaRPr>
          </a:p>
          <a:p>
            <a:r>
              <a:rPr lang="en-US" sz="1600" dirty="0">
                <a:latin typeface="Courier New" pitchFamily="49" charset="0"/>
                <a:cs typeface="Courier New" pitchFamily="49" charset="0"/>
              </a:rPr>
              <a:t>form </a:t>
            </a:r>
            <a:r>
              <a:rPr lang="en-US" sz="1600" dirty="0" err="1" smtClean="0">
                <a:latin typeface="Courier New" pitchFamily="49" charset="0"/>
                <a:cs typeface="Courier New" pitchFamily="49" charset="0"/>
              </a:rPr>
              <a:t>target_hr</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with frame a.</a:t>
            </a:r>
          </a:p>
          <a:p>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function </a:t>
            </a:r>
            <a:r>
              <a:rPr lang="en-US" sz="1600" dirty="0" err="1" smtClean="0">
                <a:latin typeface="Courier New" pitchFamily="49" charset="0"/>
                <a:cs typeface="Courier New" pitchFamily="49" charset="0"/>
              </a:rPr>
              <a:t>getHR</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returns decimal ().</a:t>
            </a: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define variable </a:t>
            </a:r>
            <a:r>
              <a:rPr lang="en-US" sz="1600" dirty="0" err="1">
                <a:latin typeface="Courier New" pitchFamily="49" charset="0"/>
                <a:cs typeface="Courier New" pitchFamily="49" charset="0"/>
              </a:rPr>
              <a:t>hr</a:t>
            </a:r>
            <a:r>
              <a:rPr lang="en-US" sz="1600" dirty="0">
                <a:latin typeface="Courier New" pitchFamily="49" charset="0"/>
                <a:cs typeface="Courier New" pitchFamily="49" charset="0"/>
              </a:rPr>
              <a:t>   as decimal no-undo.</a:t>
            </a: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find </a:t>
            </a:r>
            <a:r>
              <a:rPr lang="en-US" sz="1600" dirty="0" smtClean="0">
                <a:latin typeface="Courier New" pitchFamily="49" charset="0"/>
                <a:cs typeface="Courier New" pitchFamily="49" charset="0"/>
              </a:rPr>
              <a:t>first </a:t>
            </a:r>
            <a:r>
              <a:rPr lang="en-US" sz="1600" dirty="0" err="1" smtClean="0">
                <a:latin typeface="Courier New" pitchFamily="49" charset="0"/>
                <a:cs typeface="Courier New" pitchFamily="49" charset="0"/>
              </a:rPr>
              <a:t>dictdb</a:t>
            </a:r>
            <a:r>
              <a:rPr lang="en-US" sz="1600" dirty="0">
                <a:latin typeface="Courier New" pitchFamily="49" charset="0"/>
                <a:cs typeface="Courier New" pitchFamily="49" charset="0"/>
              </a:rPr>
              <a:t>._</a:t>
            </a:r>
            <a:r>
              <a:rPr lang="en-US" sz="1600" dirty="0" err="1">
                <a:latin typeface="Courier New" pitchFamily="49" charset="0"/>
                <a:cs typeface="Courier New" pitchFamily="49" charset="0"/>
              </a:rPr>
              <a:t>ActBuffer</a:t>
            </a:r>
            <a:r>
              <a:rPr lang="en-US" sz="1600" dirty="0">
                <a:latin typeface="Courier New" pitchFamily="49" charset="0"/>
                <a:cs typeface="Courier New" pitchFamily="49" charset="0"/>
              </a:rPr>
              <a:t> no-lock.</a:t>
            </a:r>
          </a:p>
          <a:p>
            <a:r>
              <a:rPr lang="en-US" sz="1600" dirty="0" smtClean="0">
                <a:latin typeface="Courier New" pitchFamily="49" charset="0"/>
                <a:cs typeface="Courier New" pitchFamily="49" charset="0"/>
              </a:rPr>
              <a:t>  assign</a:t>
            </a:r>
          </a:p>
          <a:p>
            <a:r>
              <a:rPr lang="en-US" sz="1600" dirty="0" smtClean="0">
                <a:latin typeface="Courier New" pitchFamily="49" charset="0"/>
                <a:cs typeface="Courier New" pitchFamily="49" charset="0"/>
              </a:rPr>
              <a:t>    </a:t>
            </a:r>
            <a:r>
              <a:rPr lang="en-US" sz="1600" dirty="0" err="1">
                <a:latin typeface="Courier New" pitchFamily="49" charset="0"/>
                <a:cs typeface="Courier New" pitchFamily="49" charset="0"/>
              </a:rPr>
              <a:t>hr</a:t>
            </a:r>
            <a:r>
              <a:rPr lang="en-US" sz="1600" dirty="0">
                <a:latin typeface="Courier New" pitchFamily="49" charset="0"/>
                <a:cs typeface="Courier New" pitchFamily="49" charset="0"/>
              </a:rPr>
              <a:t>   = ((( _Buffer-</a:t>
            </a:r>
            <a:r>
              <a:rPr lang="en-US" sz="1600" dirty="0" err="1">
                <a:latin typeface="Courier New" pitchFamily="49" charset="0"/>
                <a:cs typeface="Courier New" pitchFamily="49" charset="0"/>
              </a:rPr>
              <a:t>LogicRds</a:t>
            </a:r>
            <a:r>
              <a:rPr lang="en-US" sz="1600" dirty="0">
                <a:latin typeface="Courier New" pitchFamily="49" charset="0"/>
                <a:cs typeface="Courier New" pitchFamily="49" charset="0"/>
              </a:rPr>
              <a:t> - </a:t>
            </a:r>
            <a:r>
              <a:rPr lang="en-US" sz="1600" dirty="0" err="1">
                <a:latin typeface="Courier New" pitchFamily="49" charset="0"/>
                <a:cs typeface="Courier New" pitchFamily="49" charset="0"/>
              </a:rPr>
              <a:t>lr</a:t>
            </a:r>
            <a:r>
              <a:rPr lang="en-US" sz="1600" dirty="0">
                <a:latin typeface="Courier New" pitchFamily="49" charset="0"/>
                <a:cs typeface="Courier New" pitchFamily="49" charset="0"/>
              </a:rPr>
              <a:t> ) - ( _Buffer-</a:t>
            </a:r>
            <a:r>
              <a:rPr lang="en-US" sz="1600" dirty="0" err="1">
                <a:latin typeface="Courier New" pitchFamily="49" charset="0"/>
                <a:cs typeface="Courier New" pitchFamily="49" charset="0"/>
              </a:rPr>
              <a:t>OSRds</a:t>
            </a:r>
            <a:r>
              <a:rPr lang="en-US" sz="1600" dirty="0">
                <a:latin typeface="Courier New" pitchFamily="49" charset="0"/>
                <a:cs typeface="Courier New" pitchFamily="49" charset="0"/>
              </a:rPr>
              <a:t> - </a:t>
            </a:r>
            <a:r>
              <a:rPr lang="en-US" sz="1600" dirty="0" err="1">
                <a:latin typeface="Courier New" pitchFamily="49" charset="0"/>
                <a:cs typeface="Courier New" pitchFamily="49" charset="0"/>
              </a:rPr>
              <a:t>osr</a:t>
            </a:r>
            <a:r>
              <a:rPr lang="en-US" sz="1600" dirty="0">
                <a:latin typeface="Courier New" pitchFamily="49" charset="0"/>
                <a:cs typeface="Courier New" pitchFamily="49" charset="0"/>
              </a:rPr>
              <a:t> )) </a:t>
            </a:r>
            <a:r>
              <a:rPr lang="en-US" sz="1600" dirty="0" smtClean="0">
                <a:latin typeface="Courier New" pitchFamily="49" charset="0"/>
                <a:cs typeface="Courier New" pitchFamily="49" charset="0"/>
              </a:rPr>
              <a:t>/</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 _Buffer-</a:t>
            </a:r>
            <a:r>
              <a:rPr lang="en-US" sz="1600" dirty="0" err="1">
                <a:latin typeface="Courier New" pitchFamily="49" charset="0"/>
                <a:cs typeface="Courier New" pitchFamily="49" charset="0"/>
              </a:rPr>
              <a:t>LogicRds</a:t>
            </a:r>
            <a:r>
              <a:rPr lang="en-US" sz="1600" dirty="0">
                <a:latin typeface="Courier New" pitchFamily="49" charset="0"/>
                <a:cs typeface="Courier New" pitchFamily="49" charset="0"/>
              </a:rPr>
              <a:t> - </a:t>
            </a:r>
            <a:r>
              <a:rPr lang="en-US" sz="1600" dirty="0" err="1">
                <a:latin typeface="Courier New" pitchFamily="49" charset="0"/>
                <a:cs typeface="Courier New" pitchFamily="49" charset="0"/>
              </a:rPr>
              <a:t>lr</a:t>
            </a:r>
            <a:r>
              <a:rPr lang="en-US" sz="1600" dirty="0">
                <a:latin typeface="Courier New" pitchFamily="49" charset="0"/>
                <a:cs typeface="Courier New" pitchFamily="49" charset="0"/>
              </a:rPr>
              <a:t> )) * 100.0</a:t>
            </a:r>
          </a:p>
          <a:p>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lr</a:t>
            </a:r>
            <a:r>
              <a:rPr lang="en-US" sz="1600" dirty="0">
                <a:latin typeface="Courier New" pitchFamily="49" charset="0"/>
                <a:cs typeface="Courier New" pitchFamily="49" charset="0"/>
              </a:rPr>
              <a:t>   = _Buffer-</a:t>
            </a:r>
            <a:r>
              <a:rPr lang="en-US" sz="1600" dirty="0" err="1">
                <a:latin typeface="Courier New" pitchFamily="49" charset="0"/>
                <a:cs typeface="Courier New" pitchFamily="49" charset="0"/>
              </a:rPr>
              <a:t>LogicRds</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osr</a:t>
            </a:r>
            <a:r>
              <a:rPr lang="en-US" sz="1600" dirty="0">
                <a:latin typeface="Courier New" pitchFamily="49" charset="0"/>
                <a:cs typeface="Courier New" pitchFamily="49" charset="0"/>
              </a:rPr>
              <a:t>  = _Buffer-</a:t>
            </a:r>
            <a:r>
              <a:rPr lang="en-US" sz="1600" dirty="0" err="1">
                <a:latin typeface="Courier New" pitchFamily="49" charset="0"/>
                <a:cs typeface="Courier New" pitchFamily="49" charset="0"/>
              </a:rPr>
              <a:t>OSRds</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  .</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return ( if </a:t>
            </a:r>
            <a:r>
              <a:rPr lang="en-US" sz="1600" dirty="0" err="1">
                <a:latin typeface="Courier New" pitchFamily="49" charset="0"/>
                <a:cs typeface="Courier New" pitchFamily="49" charset="0"/>
              </a:rPr>
              <a:t>hr</a:t>
            </a:r>
            <a:r>
              <a:rPr lang="en-US" sz="1600" dirty="0">
                <a:latin typeface="Courier New" pitchFamily="49" charset="0"/>
                <a:cs typeface="Courier New" pitchFamily="49" charset="0"/>
              </a:rPr>
              <a:t> &gt; 0.0 then </a:t>
            </a:r>
            <a:r>
              <a:rPr lang="en-US" sz="1600" dirty="0" err="1">
                <a:latin typeface="Courier New" pitchFamily="49" charset="0"/>
                <a:cs typeface="Courier New" pitchFamily="49" charset="0"/>
              </a:rPr>
              <a:t>hr</a:t>
            </a:r>
            <a:r>
              <a:rPr lang="en-US" sz="1600" dirty="0">
                <a:latin typeface="Courier New" pitchFamily="49" charset="0"/>
                <a:cs typeface="Courier New" pitchFamily="49" charset="0"/>
              </a:rPr>
              <a:t> else 0.0 ).</a:t>
            </a:r>
          </a:p>
          <a:p>
            <a:r>
              <a:rPr lang="en-US" sz="1600" dirty="0" smtClean="0">
                <a:latin typeface="Courier New" pitchFamily="49" charset="0"/>
                <a:cs typeface="Courier New" pitchFamily="49" charset="0"/>
              </a:rPr>
              <a:t>end.</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427856412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“fix” your Hit Ratio…</a:t>
            </a:r>
            <a:endParaRPr lang="en-US" dirty="0"/>
          </a:p>
        </p:txBody>
      </p:sp>
      <p:sp>
        <p:nvSpPr>
          <p:cNvPr id="4" name="TextBox 3"/>
          <p:cNvSpPr txBox="1"/>
          <p:nvPr/>
        </p:nvSpPr>
        <p:spPr>
          <a:xfrm>
            <a:off x="457200" y="1532966"/>
            <a:ext cx="9372600" cy="4524316"/>
          </a:xfrm>
          <a:prstGeom prst="rect">
            <a:avLst/>
          </a:prstGeom>
          <a:noFill/>
        </p:spPr>
        <p:txBody>
          <a:bodyPr wrap="square" rtlCol="0">
            <a:spAutoFit/>
          </a:bodyPr>
          <a:lstStyle/>
          <a:p>
            <a:r>
              <a:rPr lang="en-US" sz="1600" dirty="0" smtClean="0">
                <a:latin typeface="Courier New" pitchFamily="49" charset="0"/>
                <a:cs typeface="Courier New" pitchFamily="49" charset="0"/>
              </a:rPr>
              <a:t>do </a:t>
            </a:r>
            <a:r>
              <a:rPr lang="en-US" sz="1600" dirty="0">
                <a:latin typeface="Courier New" pitchFamily="49" charset="0"/>
                <a:cs typeface="Courier New" pitchFamily="49" charset="0"/>
              </a:rPr>
              <a:t>while </a:t>
            </a:r>
            <a:r>
              <a:rPr lang="en-US" sz="1600" dirty="0" err="1" smtClean="0">
                <a:latin typeface="Courier New" pitchFamily="49" charset="0"/>
                <a:cs typeface="Courier New" pitchFamily="49" charset="0"/>
              </a:rPr>
              <a:t>lastkey</a:t>
            </a:r>
            <a:r>
              <a:rPr lang="en-US" sz="1600" dirty="0" smtClean="0">
                <a:latin typeface="Courier New" pitchFamily="49" charset="0"/>
                <a:cs typeface="Courier New" pitchFamily="49" charset="0"/>
              </a:rPr>
              <a:t> &lt;&gt; </a:t>
            </a:r>
            <a:r>
              <a:rPr lang="en-US" sz="1600" dirty="0" err="1" smtClean="0">
                <a:latin typeface="Courier New" pitchFamily="49" charset="0"/>
                <a:cs typeface="Courier New" pitchFamily="49" charset="0"/>
              </a:rPr>
              <a:t>asc</a:t>
            </a:r>
            <a:r>
              <a:rPr lang="en-US" sz="1600" dirty="0" smtClean="0">
                <a:latin typeface="Courier New" pitchFamily="49" charset="0"/>
                <a:cs typeface="Courier New" pitchFamily="49" charset="0"/>
              </a:rPr>
              <a:t>( “q” ):</a:t>
            </a:r>
            <a:endParaRPr lang="en-US" sz="1600" dirty="0">
              <a:latin typeface="Courier New" pitchFamily="49" charset="0"/>
              <a:cs typeface="Courier New" pitchFamily="49" charset="0"/>
            </a:endParaRPr>
          </a:p>
          <a:p>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  if </a:t>
            </a:r>
            <a:r>
              <a:rPr lang="en-US" sz="1600" dirty="0" err="1">
                <a:latin typeface="Courier New" pitchFamily="49" charset="0"/>
                <a:cs typeface="Courier New" pitchFamily="49" charset="0"/>
              </a:rPr>
              <a:t>lastkey</a:t>
            </a:r>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&lt;&gt; -1 </a:t>
            </a:r>
            <a:r>
              <a:rPr lang="en-US" sz="1600" dirty="0">
                <a:latin typeface="Courier New" pitchFamily="49" charset="0"/>
                <a:cs typeface="Courier New" pitchFamily="49" charset="0"/>
              </a:rPr>
              <a:t>then update </a:t>
            </a:r>
            <a:r>
              <a:rPr lang="en-US" sz="1600" dirty="0" err="1">
                <a:latin typeface="Courier New" pitchFamily="49" charset="0"/>
                <a:cs typeface="Courier New" pitchFamily="49" charset="0"/>
              </a:rPr>
              <a:t>target_hr</a:t>
            </a:r>
            <a:r>
              <a:rPr lang="en-US" sz="1600" dirty="0">
                <a:latin typeface="Courier New" pitchFamily="49" charset="0"/>
                <a:cs typeface="Courier New" pitchFamily="49" charset="0"/>
              </a:rPr>
              <a:t> with frame a.</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readkey</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pause 0</a:t>
            </a:r>
            <a:r>
              <a:rPr lang="en-US" sz="1600" dirty="0" smtClean="0">
                <a:latin typeface="Courier New" pitchFamily="49" charset="0"/>
                <a:cs typeface="Courier New" pitchFamily="49" charset="0"/>
              </a:rPr>
              <a:t>.</a:t>
            </a:r>
          </a:p>
          <a:p>
            <a:endParaRPr lang="en-US" sz="1600" dirty="0">
              <a:latin typeface="Courier New" pitchFamily="49" charset="0"/>
              <a:cs typeface="Courier New" pitchFamily="49" charset="0"/>
            </a:endParaRPr>
          </a:p>
          <a:p>
            <a:r>
              <a:rPr lang="en-US" sz="1600" b="1" dirty="0">
                <a:solidFill>
                  <a:schemeClr val="accent2">
                    <a:lumMod val="75000"/>
                  </a:schemeClr>
                </a:solidFill>
                <a:latin typeface="Courier New" pitchFamily="49" charset="0"/>
                <a:cs typeface="Courier New" pitchFamily="49" charset="0"/>
              </a:rPr>
              <a:t>  do while </a:t>
            </a:r>
            <a:r>
              <a:rPr lang="en-US" sz="1600" b="1" dirty="0" smtClean="0">
                <a:solidFill>
                  <a:schemeClr val="accent2">
                    <a:lumMod val="75000"/>
                  </a:schemeClr>
                </a:solidFill>
                <a:latin typeface="Courier New" pitchFamily="49" charset="0"/>
                <a:cs typeface="Courier New" pitchFamily="49" charset="0"/>
              </a:rPr>
              <a:t>(( </a:t>
            </a:r>
            <a:r>
              <a:rPr lang="en-US" sz="1600" b="1" dirty="0" err="1" smtClean="0">
                <a:solidFill>
                  <a:schemeClr val="accent2">
                    <a:lumMod val="75000"/>
                  </a:schemeClr>
                </a:solidFill>
                <a:latin typeface="Courier New" pitchFamily="49" charset="0"/>
                <a:cs typeface="Courier New" pitchFamily="49" charset="0"/>
              </a:rPr>
              <a:t>target_hr</a:t>
            </a:r>
            <a:r>
              <a:rPr lang="en-US" sz="1600" b="1" dirty="0" smtClean="0">
                <a:solidFill>
                  <a:schemeClr val="accent2">
                    <a:lumMod val="75000"/>
                  </a:schemeClr>
                </a:solidFill>
                <a:latin typeface="Courier New" pitchFamily="49" charset="0"/>
                <a:cs typeface="Courier New" pitchFamily="49" charset="0"/>
              </a:rPr>
              <a:t> - </a:t>
            </a:r>
            <a:r>
              <a:rPr lang="en-US" sz="1600" b="1" dirty="0" err="1" smtClean="0">
                <a:solidFill>
                  <a:schemeClr val="accent2">
                    <a:lumMod val="75000"/>
                  </a:schemeClr>
                </a:solidFill>
                <a:latin typeface="Courier New" pitchFamily="49" charset="0"/>
                <a:cs typeface="Courier New" pitchFamily="49" charset="0"/>
              </a:rPr>
              <a:t>getHR</a:t>
            </a:r>
            <a:r>
              <a:rPr lang="en-US" sz="1600" b="1" dirty="0" smtClean="0">
                <a:solidFill>
                  <a:schemeClr val="accent2">
                    <a:lumMod val="75000"/>
                  </a:schemeClr>
                </a:solidFill>
                <a:latin typeface="Courier New" pitchFamily="49" charset="0"/>
                <a:cs typeface="Courier New" pitchFamily="49" charset="0"/>
              </a:rPr>
              <a:t>()) </a:t>
            </a:r>
            <a:r>
              <a:rPr lang="en-US" sz="1600" b="1" dirty="0">
                <a:solidFill>
                  <a:schemeClr val="accent2">
                    <a:lumMod val="75000"/>
                  </a:schemeClr>
                </a:solidFill>
                <a:latin typeface="Courier New" pitchFamily="49" charset="0"/>
                <a:cs typeface="Courier New" pitchFamily="49" charset="0"/>
              </a:rPr>
              <a:t>&gt; </a:t>
            </a:r>
            <a:r>
              <a:rPr lang="en-US" sz="1600" b="1" dirty="0" smtClean="0">
                <a:solidFill>
                  <a:schemeClr val="accent2">
                    <a:lumMod val="75000"/>
                  </a:schemeClr>
                </a:solidFill>
                <a:latin typeface="Courier New" pitchFamily="49" charset="0"/>
                <a:cs typeface="Courier New" pitchFamily="49" charset="0"/>
              </a:rPr>
              <a:t>0.05 ):</a:t>
            </a:r>
            <a:endParaRPr lang="en-US" sz="1600" b="1" dirty="0">
              <a:solidFill>
                <a:schemeClr val="accent2">
                  <a:lumMod val="75000"/>
                </a:schemeClr>
              </a:solidFill>
              <a:latin typeface="Courier New" pitchFamily="49" charset="0"/>
              <a:cs typeface="Courier New" pitchFamily="49" charset="0"/>
            </a:endParaRPr>
          </a:p>
          <a:p>
            <a:r>
              <a:rPr lang="en-US" sz="1600" b="1" dirty="0">
                <a:solidFill>
                  <a:schemeClr val="accent2">
                    <a:lumMod val="75000"/>
                  </a:schemeClr>
                </a:solidFill>
                <a:latin typeface="Courier New" pitchFamily="49" charset="0"/>
                <a:cs typeface="Courier New" pitchFamily="49" charset="0"/>
              </a:rPr>
              <a:t>    for each _field no-lock: end.</a:t>
            </a:r>
          </a:p>
          <a:p>
            <a:r>
              <a:rPr lang="en-US" sz="1600" b="1" dirty="0">
                <a:solidFill>
                  <a:schemeClr val="accent2">
                    <a:lumMod val="75000"/>
                  </a:schemeClr>
                </a:solidFill>
                <a:latin typeface="Courier New" pitchFamily="49" charset="0"/>
                <a:cs typeface="Courier New" pitchFamily="49" charset="0"/>
              </a:rPr>
              <a:t>    </a:t>
            </a:r>
            <a:r>
              <a:rPr lang="en-US" sz="1600" b="1" dirty="0" err="1" smtClean="0">
                <a:solidFill>
                  <a:schemeClr val="accent2">
                    <a:lumMod val="75000"/>
                  </a:schemeClr>
                </a:solidFill>
                <a:latin typeface="Courier New" pitchFamily="49" charset="0"/>
                <a:cs typeface="Courier New" pitchFamily="49" charset="0"/>
              </a:rPr>
              <a:t>diffHR</a:t>
            </a:r>
            <a:r>
              <a:rPr lang="en-US" sz="1600" b="1" dirty="0" smtClean="0">
                <a:solidFill>
                  <a:schemeClr val="accent2">
                    <a:lumMod val="75000"/>
                  </a:schemeClr>
                </a:solidFill>
                <a:latin typeface="Courier New" pitchFamily="49" charset="0"/>
                <a:cs typeface="Courier New" pitchFamily="49" charset="0"/>
              </a:rPr>
              <a:t> </a:t>
            </a:r>
            <a:r>
              <a:rPr lang="en-US" sz="1600" b="1" dirty="0">
                <a:solidFill>
                  <a:schemeClr val="accent2">
                    <a:lumMod val="75000"/>
                  </a:schemeClr>
                </a:solidFill>
                <a:latin typeface="Courier New" pitchFamily="49" charset="0"/>
                <a:cs typeface="Courier New" pitchFamily="49" charset="0"/>
              </a:rPr>
              <a:t>= </a:t>
            </a:r>
            <a:r>
              <a:rPr lang="en-US" sz="1600" b="1" dirty="0" err="1" smtClean="0">
                <a:solidFill>
                  <a:schemeClr val="accent2">
                    <a:lumMod val="75000"/>
                  </a:schemeClr>
                </a:solidFill>
                <a:latin typeface="Courier New" pitchFamily="49" charset="0"/>
                <a:cs typeface="Courier New" pitchFamily="49" charset="0"/>
              </a:rPr>
              <a:t>target_hr</a:t>
            </a:r>
            <a:r>
              <a:rPr lang="en-US" sz="1600" b="1" dirty="0" smtClean="0">
                <a:solidFill>
                  <a:schemeClr val="accent2">
                    <a:lumMod val="75000"/>
                  </a:schemeClr>
                </a:solidFill>
                <a:latin typeface="Courier New" pitchFamily="49" charset="0"/>
                <a:cs typeface="Courier New" pitchFamily="49" charset="0"/>
              </a:rPr>
              <a:t> - </a:t>
            </a:r>
            <a:r>
              <a:rPr lang="en-US" sz="1600" b="1" dirty="0" err="1" smtClean="0">
                <a:solidFill>
                  <a:schemeClr val="accent2">
                    <a:lumMod val="75000"/>
                  </a:schemeClr>
                </a:solidFill>
                <a:latin typeface="Courier New" pitchFamily="49" charset="0"/>
                <a:cs typeface="Courier New" pitchFamily="49" charset="0"/>
              </a:rPr>
              <a:t>getHR</a:t>
            </a:r>
            <a:r>
              <a:rPr lang="en-US" sz="1600" b="1" dirty="0" smtClean="0">
                <a:solidFill>
                  <a:schemeClr val="accent2">
                    <a:lumMod val="75000"/>
                  </a:schemeClr>
                </a:solidFill>
                <a:latin typeface="Courier New" pitchFamily="49" charset="0"/>
                <a:cs typeface="Courier New" pitchFamily="49" charset="0"/>
              </a:rPr>
              <a:t>().</a:t>
            </a:r>
            <a:endParaRPr lang="en-US" sz="1600" b="1" dirty="0">
              <a:solidFill>
                <a:schemeClr val="accent2">
                  <a:lumMod val="75000"/>
                </a:schemeClr>
              </a:solidFill>
              <a:latin typeface="Courier New" pitchFamily="49" charset="0"/>
              <a:cs typeface="Courier New" pitchFamily="49" charset="0"/>
            </a:endParaRPr>
          </a:p>
          <a:p>
            <a:r>
              <a:rPr lang="en-US" sz="1600" b="1" dirty="0" smtClean="0">
                <a:solidFill>
                  <a:schemeClr val="accent2">
                    <a:lumMod val="75000"/>
                  </a:schemeClr>
                </a:solidFill>
                <a:latin typeface="Courier New" pitchFamily="49" charset="0"/>
                <a:cs typeface="Courier New" pitchFamily="49" charset="0"/>
              </a:rPr>
              <a:t>  end</a:t>
            </a:r>
            <a:r>
              <a:rPr lang="en-US" sz="1600" b="1" dirty="0">
                <a:solidFill>
                  <a:schemeClr val="accent2">
                    <a:lumMod val="75000"/>
                  </a:schemeClr>
                </a:solidFill>
                <a:latin typeface="Courier New" pitchFamily="49" charset="0"/>
                <a:cs typeface="Courier New" pitchFamily="49" charset="0"/>
              </a:rPr>
              <a:t>.</a:t>
            </a:r>
          </a:p>
          <a:p>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etime</a:t>
            </a:r>
            <a:r>
              <a:rPr lang="en-US" sz="1600" dirty="0">
                <a:latin typeface="Courier New" pitchFamily="49" charset="0"/>
                <a:cs typeface="Courier New" pitchFamily="49" charset="0"/>
              </a:rPr>
              <a:t>( yes ).</a:t>
            </a:r>
          </a:p>
          <a:p>
            <a:r>
              <a:rPr lang="en-US" sz="1600" dirty="0" smtClean="0">
                <a:latin typeface="Courier New" pitchFamily="49" charset="0"/>
                <a:cs typeface="Courier New" pitchFamily="49" charset="0"/>
              </a:rPr>
              <a:t>  do </a:t>
            </a:r>
            <a:r>
              <a:rPr lang="en-US" sz="1600" dirty="0">
                <a:latin typeface="Courier New" pitchFamily="49" charset="0"/>
                <a:cs typeface="Courier New" pitchFamily="49" charset="0"/>
              </a:rPr>
              <a:t>while </a:t>
            </a:r>
            <a:r>
              <a:rPr lang="en-US" sz="1600" dirty="0" err="1">
                <a:latin typeface="Courier New" pitchFamily="49" charset="0"/>
                <a:cs typeface="Courier New" pitchFamily="49" charset="0"/>
              </a:rPr>
              <a:t>lastkey</a:t>
            </a:r>
            <a:r>
              <a:rPr lang="en-US" sz="1600" dirty="0">
                <a:latin typeface="Courier New" pitchFamily="49" charset="0"/>
                <a:cs typeface="Courier New" pitchFamily="49" charset="0"/>
              </a:rPr>
              <a:t> = -1 and </a:t>
            </a:r>
            <a:r>
              <a:rPr lang="en-US" sz="1600" dirty="0" err="1">
                <a:latin typeface="Courier New" pitchFamily="49" charset="0"/>
                <a:cs typeface="Courier New" pitchFamily="49" charset="0"/>
              </a:rPr>
              <a:t>etime</a:t>
            </a:r>
            <a:r>
              <a:rPr lang="en-US" sz="1600" dirty="0">
                <a:latin typeface="Courier New" pitchFamily="49" charset="0"/>
                <a:cs typeface="Courier New" pitchFamily="49" charset="0"/>
              </a:rPr>
              <a:t> &lt; </a:t>
            </a:r>
            <a:r>
              <a:rPr lang="en-US" sz="1600" dirty="0" smtClean="0">
                <a:latin typeface="Courier New" pitchFamily="49" charset="0"/>
                <a:cs typeface="Courier New" pitchFamily="49" charset="0"/>
              </a:rPr>
              <a:t>20:</a:t>
            </a:r>
            <a:r>
              <a:rPr lang="en-US" sz="1600" dirty="0">
                <a:latin typeface="Courier New" pitchFamily="49" charset="0"/>
                <a:cs typeface="Courier New" pitchFamily="49" charset="0"/>
              </a:rPr>
              <a:t> /* pause 0.05 no-message.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dirty="0" err="1">
                <a:latin typeface="Courier New" pitchFamily="49" charset="0"/>
                <a:cs typeface="Courier New" pitchFamily="49" charset="0"/>
              </a:rPr>
              <a:t>readkey</a:t>
            </a:r>
            <a:r>
              <a:rPr lang="en-US" sz="1600" dirty="0">
                <a:latin typeface="Courier New" pitchFamily="49" charset="0"/>
                <a:cs typeface="Courier New" pitchFamily="49" charset="0"/>
              </a:rPr>
              <a:t> pause 0</a:t>
            </a:r>
            <a:r>
              <a:rPr lang="en-US" sz="1600" dirty="0" smtClean="0">
                <a:latin typeface="Courier New" pitchFamily="49" charset="0"/>
                <a:cs typeface="Courier New" pitchFamily="49" charset="0"/>
              </a:rPr>
              <a:t>.</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end.</a:t>
            </a:r>
          </a:p>
          <a:p>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end.</a:t>
            </a:r>
          </a:p>
          <a:p>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return</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324940409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Isn’t “Hit Ratio” the Goal?</a:t>
            </a:r>
            <a:endParaRPr lang="en-US" dirty="0"/>
          </a:p>
        </p:txBody>
      </p:sp>
      <p:sp>
        <p:nvSpPr>
          <p:cNvPr id="3" name="Content Placeholder 2"/>
          <p:cNvSpPr>
            <a:spLocks noGrp="1"/>
          </p:cNvSpPr>
          <p:nvPr>
            <p:ph idx="1"/>
          </p:nvPr>
        </p:nvSpPr>
        <p:spPr/>
        <p:txBody>
          <a:bodyPr/>
          <a:lstStyle/>
          <a:p>
            <a:r>
              <a:rPr lang="en-US" dirty="0" smtClean="0"/>
              <a:t>No.  The goal is to make money*.</a:t>
            </a:r>
          </a:p>
          <a:p>
            <a:endParaRPr lang="en-US" dirty="0"/>
          </a:p>
          <a:p>
            <a:r>
              <a:rPr lang="en-US" dirty="0" smtClean="0"/>
              <a:t>But when we’re talking about improving </a:t>
            </a:r>
            <a:r>
              <a:rPr lang="en-US" dirty="0" err="1" smtClean="0"/>
              <a:t>db</a:t>
            </a:r>
            <a:r>
              <a:rPr lang="en-US" dirty="0" smtClean="0"/>
              <a:t> performance a common sub-goal is to minimize IO operations.</a:t>
            </a:r>
          </a:p>
          <a:p>
            <a:r>
              <a:rPr lang="en-US" dirty="0" smtClean="0"/>
              <a:t>Hit Ratio is an indirect measure of IO operations and it is often misleading as performance indicator.</a:t>
            </a:r>
            <a:endParaRPr lang="en-US" dirty="0"/>
          </a:p>
        </p:txBody>
      </p:sp>
      <p:sp>
        <p:nvSpPr>
          <p:cNvPr id="4" name="TextBox 3"/>
          <p:cNvSpPr txBox="1"/>
          <p:nvPr/>
        </p:nvSpPr>
        <p:spPr>
          <a:xfrm>
            <a:off x="4648200" y="6248401"/>
            <a:ext cx="2895600" cy="307777"/>
          </a:xfrm>
          <a:prstGeom prst="rect">
            <a:avLst/>
          </a:prstGeom>
          <a:noFill/>
        </p:spPr>
        <p:txBody>
          <a:bodyPr wrap="square" rtlCol="0">
            <a:spAutoFit/>
          </a:bodyPr>
          <a:lstStyle/>
          <a:p>
            <a:pPr algn="r"/>
            <a:r>
              <a:rPr lang="en-US" sz="1400" dirty="0" smtClean="0"/>
              <a:t>“The Goal”  </a:t>
            </a:r>
            <a:r>
              <a:rPr lang="en-US" sz="1400" dirty="0" err="1" smtClean="0"/>
              <a:t>Goldratt</a:t>
            </a:r>
            <a:r>
              <a:rPr lang="en-US" sz="1400" dirty="0" smtClean="0"/>
              <a:t>, 1984; chapter 5</a:t>
            </a:r>
            <a:endParaRPr lang="en-US" sz="1400" dirty="0"/>
          </a:p>
        </p:txBody>
      </p:sp>
    </p:spTree>
    <p:extLst>
      <p:ext uri="{BB962C8B-B14F-4D97-AF65-F5344CB8AC3E}">
        <p14:creationId xmlns:p14="http://schemas.microsoft.com/office/powerpoint/2010/main" val="103980587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Misleading Hit Ratios</a:t>
            </a:r>
            <a:endParaRPr lang="en-US" dirty="0"/>
          </a:p>
        </p:txBody>
      </p:sp>
      <p:sp>
        <p:nvSpPr>
          <p:cNvPr id="3" name="Content Placeholder 2"/>
          <p:cNvSpPr>
            <a:spLocks noGrp="1"/>
          </p:cNvSpPr>
          <p:nvPr>
            <p:ph idx="1"/>
          </p:nvPr>
        </p:nvSpPr>
        <p:spPr/>
        <p:txBody>
          <a:bodyPr/>
          <a:lstStyle/>
          <a:p>
            <a:r>
              <a:rPr lang="en-US" dirty="0" smtClean="0"/>
              <a:t>Startup</a:t>
            </a:r>
            <a:r>
              <a:rPr lang="en-US" dirty="0"/>
              <a:t>.</a:t>
            </a:r>
          </a:p>
          <a:p>
            <a:r>
              <a:rPr lang="en-US" dirty="0"/>
              <a:t>Backups.</a:t>
            </a:r>
          </a:p>
          <a:p>
            <a:r>
              <a:rPr lang="en-US" dirty="0" smtClean="0"/>
              <a:t>Very short samples.</a:t>
            </a:r>
          </a:p>
          <a:p>
            <a:r>
              <a:rPr lang="en-US" dirty="0" smtClean="0"/>
              <a:t>Overly long </a:t>
            </a:r>
            <a:r>
              <a:rPr lang="en-US" dirty="0"/>
              <a:t>samples.</a:t>
            </a:r>
          </a:p>
          <a:p>
            <a:r>
              <a:rPr lang="en-US" dirty="0" smtClean="0"/>
              <a:t>Low </a:t>
            </a:r>
            <a:r>
              <a:rPr lang="en-US" dirty="0"/>
              <a:t>intensity workloads.</a:t>
            </a:r>
          </a:p>
          <a:p>
            <a:r>
              <a:rPr lang="en-US" dirty="0"/>
              <a:t>Pointless churn</a:t>
            </a:r>
            <a:r>
              <a:rPr lang="en-US" dirty="0" smtClean="0"/>
              <a:t>.</a:t>
            </a:r>
            <a:endParaRPr lang="en-US" dirty="0"/>
          </a:p>
        </p:txBody>
      </p:sp>
    </p:spTree>
    <p:extLst>
      <p:ext uri="{BB962C8B-B14F-4D97-AF65-F5344CB8AC3E}">
        <p14:creationId xmlns:p14="http://schemas.microsoft.com/office/powerpoint/2010/main" val="88617118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Rectangle 2"/>
          <p:cNvSpPr>
            <a:spLocks noGrp="1" noChangeArrowheads="1"/>
          </p:cNvSpPr>
          <p:nvPr>
            <p:ph type="title"/>
          </p:nvPr>
        </p:nvSpPr>
        <p:spPr/>
        <p:txBody>
          <a:bodyPr>
            <a:normAutofit fontScale="90000"/>
          </a:bodyPr>
          <a:lstStyle/>
          <a:p>
            <a:r>
              <a:rPr lang="en-US" dirty="0"/>
              <a:t>Big </a:t>
            </a:r>
            <a:r>
              <a:rPr lang="en-US" dirty="0" smtClean="0"/>
              <a:t>B, Hit Ratio</a:t>
            </a:r>
            <a:br>
              <a:rPr lang="en-US" dirty="0" smtClean="0"/>
            </a:br>
            <a:r>
              <a:rPr lang="en-US" dirty="0" smtClean="0"/>
              <a:t>Disk IO and Performance</a:t>
            </a:r>
            <a:endParaRPr lang="en-US" dirty="0"/>
          </a:p>
        </p:txBody>
      </p:sp>
      <p:sp>
        <p:nvSpPr>
          <p:cNvPr id="1054723" name="Text Box 3"/>
          <p:cNvSpPr txBox="1">
            <a:spLocks noChangeArrowheads="1"/>
          </p:cNvSpPr>
          <p:nvPr/>
        </p:nvSpPr>
        <p:spPr bwMode="auto">
          <a:xfrm>
            <a:off x="1219200" y="1524001"/>
            <a:ext cx="5334000" cy="646331"/>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square">
            <a:spAutoFit/>
          </a:bodyPr>
          <a:lstStyle/>
          <a:p>
            <a:pPr algn="l"/>
            <a:r>
              <a:rPr lang="en-US" b="1" dirty="0" err="1" smtClean="0">
                <a:solidFill>
                  <a:srgbClr val="0071C6"/>
                </a:solidFill>
              </a:rPr>
              <a:t>MissPct</a:t>
            </a:r>
            <a:r>
              <a:rPr lang="en-US" b="1" dirty="0" smtClean="0">
                <a:solidFill>
                  <a:srgbClr val="0071C6"/>
                </a:solidFill>
              </a:rPr>
              <a:t> </a:t>
            </a:r>
            <a:r>
              <a:rPr lang="en-US" b="1" dirty="0">
                <a:solidFill>
                  <a:srgbClr val="0071C6"/>
                </a:solidFill>
              </a:rPr>
              <a:t>= 100 * ( 1 – ( </a:t>
            </a:r>
            <a:r>
              <a:rPr lang="en-US" b="1" dirty="0" err="1">
                <a:solidFill>
                  <a:srgbClr val="0071C6"/>
                </a:solidFill>
              </a:rPr>
              <a:t>LogRd</a:t>
            </a:r>
            <a:r>
              <a:rPr lang="en-US" b="1" dirty="0">
                <a:solidFill>
                  <a:srgbClr val="0071C6"/>
                </a:solidFill>
              </a:rPr>
              <a:t> – </a:t>
            </a:r>
            <a:r>
              <a:rPr lang="en-US" b="1" dirty="0" err="1">
                <a:solidFill>
                  <a:srgbClr val="0071C6"/>
                </a:solidFill>
              </a:rPr>
              <a:t>OSRd</a:t>
            </a:r>
            <a:r>
              <a:rPr lang="en-US" b="1" dirty="0">
                <a:solidFill>
                  <a:srgbClr val="0071C6"/>
                </a:solidFill>
              </a:rPr>
              <a:t> ) / </a:t>
            </a:r>
            <a:r>
              <a:rPr lang="en-US" b="1" dirty="0" err="1">
                <a:solidFill>
                  <a:srgbClr val="0071C6"/>
                </a:solidFill>
              </a:rPr>
              <a:t>LogRd</a:t>
            </a:r>
            <a:r>
              <a:rPr lang="en-US" b="1" dirty="0">
                <a:solidFill>
                  <a:srgbClr val="0071C6"/>
                </a:solidFill>
              </a:rPr>
              <a:t> </a:t>
            </a:r>
            <a:r>
              <a:rPr lang="en-US" b="1" dirty="0" smtClean="0">
                <a:solidFill>
                  <a:srgbClr val="0071C6"/>
                </a:solidFill>
              </a:rPr>
              <a:t>))</a:t>
            </a:r>
            <a:endParaRPr lang="en-US" b="1" dirty="0">
              <a:solidFill>
                <a:srgbClr val="0071C6"/>
              </a:solidFill>
            </a:endParaRPr>
          </a:p>
          <a:p>
            <a:pPr algn="l"/>
            <a:r>
              <a:rPr lang="en-US" b="1" dirty="0" smtClean="0">
                <a:solidFill>
                  <a:srgbClr val="0071C6"/>
                </a:solidFill>
              </a:rPr>
              <a:t>        m2 </a:t>
            </a:r>
            <a:r>
              <a:rPr lang="en-US" b="1" dirty="0">
                <a:solidFill>
                  <a:srgbClr val="0071C6"/>
                </a:solidFill>
              </a:rPr>
              <a:t>= m1 * </a:t>
            </a:r>
            <a:r>
              <a:rPr lang="en-US" b="1" dirty="0" err="1">
                <a:solidFill>
                  <a:srgbClr val="0071C6"/>
                </a:solidFill>
              </a:rPr>
              <a:t>exp</a:t>
            </a:r>
            <a:r>
              <a:rPr lang="en-US" b="1" dirty="0">
                <a:solidFill>
                  <a:srgbClr val="0071C6"/>
                </a:solidFill>
              </a:rPr>
              <a:t>(( b1 / b2 ), 0.5 </a:t>
            </a:r>
            <a:r>
              <a:rPr lang="en-US" b="1" dirty="0" smtClean="0">
                <a:solidFill>
                  <a:srgbClr val="0071C6"/>
                </a:solidFill>
              </a:rPr>
              <a:t>)</a:t>
            </a:r>
            <a:endParaRPr lang="en-US" b="1" dirty="0">
              <a:solidFill>
                <a:srgbClr val="0071C6"/>
              </a:solidFill>
            </a:endParaRPr>
          </a:p>
        </p:txBody>
      </p:sp>
      <p:cxnSp>
        <p:nvCxnSpPr>
          <p:cNvPr id="3" name="Straight Connector 2"/>
          <p:cNvCxnSpPr/>
          <p:nvPr/>
        </p:nvCxnSpPr>
        <p:spPr>
          <a:xfrm flipV="1">
            <a:off x="2362200" y="2513544"/>
            <a:ext cx="0" cy="3201456"/>
          </a:xfrm>
          <a:prstGeom prst="line">
            <a:avLst/>
          </a:prstGeom>
          <a:ln w="15875">
            <a:solidFill>
              <a:schemeClr val="tx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1" name="Chart 10"/>
          <p:cNvGraphicFramePr>
            <a:graphicFrameLocks/>
          </p:cNvGraphicFramePr>
          <p:nvPr>
            <p:extLst>
              <p:ext uri="{D42A27DB-BD31-4B8C-83A1-F6EECF244321}">
                <p14:modId xmlns:p14="http://schemas.microsoft.com/office/powerpoint/2010/main" val="771053141"/>
              </p:ext>
            </p:extLst>
          </p:nvPr>
        </p:nvGraphicFramePr>
        <p:xfrm>
          <a:off x="1219201" y="2286000"/>
          <a:ext cx="6940487"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286000" y="2511624"/>
            <a:ext cx="533400" cy="307777"/>
          </a:xfrm>
          <a:prstGeom prst="rect">
            <a:avLst/>
          </a:prstGeom>
          <a:noFill/>
        </p:spPr>
        <p:txBody>
          <a:bodyPr wrap="square" rtlCol="0">
            <a:spAutoFit/>
          </a:bodyPr>
          <a:lstStyle/>
          <a:p>
            <a:pPr algn="r"/>
            <a:r>
              <a:rPr lang="en-US" sz="1400" b="1" dirty="0" smtClean="0">
                <a:solidFill>
                  <a:srgbClr val="C00000"/>
                </a:solidFill>
              </a:rPr>
              <a:t>95%</a:t>
            </a:r>
            <a:endParaRPr lang="en-US" sz="1400" b="1" dirty="0">
              <a:solidFill>
                <a:srgbClr val="C00000"/>
              </a:solidFill>
            </a:endParaRPr>
          </a:p>
        </p:txBody>
      </p:sp>
      <p:sp>
        <p:nvSpPr>
          <p:cNvPr id="13" name="TextBox 12"/>
          <p:cNvSpPr txBox="1"/>
          <p:nvPr/>
        </p:nvSpPr>
        <p:spPr>
          <a:xfrm>
            <a:off x="4876800" y="2209801"/>
            <a:ext cx="533400" cy="307777"/>
          </a:xfrm>
          <a:prstGeom prst="rect">
            <a:avLst/>
          </a:prstGeom>
          <a:noFill/>
        </p:spPr>
        <p:txBody>
          <a:bodyPr wrap="square" rtlCol="0">
            <a:spAutoFit/>
          </a:bodyPr>
          <a:lstStyle/>
          <a:p>
            <a:pPr algn="r"/>
            <a:r>
              <a:rPr lang="en-US" sz="1400" b="1" dirty="0" smtClean="0">
                <a:solidFill>
                  <a:srgbClr val="C00000"/>
                </a:solidFill>
              </a:rPr>
              <a:t>98%</a:t>
            </a:r>
            <a:endParaRPr lang="en-US" sz="1400" b="1" dirty="0">
              <a:solidFill>
                <a:srgbClr val="C00000"/>
              </a:solidFill>
            </a:endParaRPr>
          </a:p>
        </p:txBody>
      </p:sp>
      <p:sp>
        <p:nvSpPr>
          <p:cNvPr id="14" name="TextBox 13"/>
          <p:cNvSpPr txBox="1"/>
          <p:nvPr/>
        </p:nvSpPr>
        <p:spPr>
          <a:xfrm>
            <a:off x="7010400" y="2057401"/>
            <a:ext cx="685800" cy="307777"/>
          </a:xfrm>
          <a:prstGeom prst="rect">
            <a:avLst/>
          </a:prstGeom>
          <a:noFill/>
        </p:spPr>
        <p:txBody>
          <a:bodyPr wrap="square" rtlCol="0">
            <a:spAutoFit/>
          </a:bodyPr>
          <a:lstStyle/>
          <a:p>
            <a:pPr algn="r"/>
            <a:r>
              <a:rPr lang="en-US" sz="1400" b="1" dirty="0" smtClean="0">
                <a:solidFill>
                  <a:srgbClr val="C00000"/>
                </a:solidFill>
              </a:rPr>
              <a:t>98.5%</a:t>
            </a:r>
            <a:endParaRPr lang="en-US" sz="1400" b="1" dirty="0">
              <a:solidFill>
                <a:srgbClr val="C00000"/>
              </a:solidFill>
            </a:endParaRPr>
          </a:p>
        </p:txBody>
      </p:sp>
      <p:sp>
        <p:nvSpPr>
          <p:cNvPr id="15" name="TextBox 14"/>
          <p:cNvSpPr txBox="1"/>
          <p:nvPr/>
        </p:nvSpPr>
        <p:spPr>
          <a:xfrm>
            <a:off x="1066800" y="2664024"/>
            <a:ext cx="685800" cy="307777"/>
          </a:xfrm>
          <a:prstGeom prst="rect">
            <a:avLst/>
          </a:prstGeom>
          <a:noFill/>
        </p:spPr>
        <p:txBody>
          <a:bodyPr wrap="square" rtlCol="0">
            <a:spAutoFit/>
          </a:bodyPr>
          <a:lstStyle/>
          <a:p>
            <a:pPr algn="r"/>
            <a:r>
              <a:rPr lang="en-US" sz="1400" b="1" dirty="0" smtClean="0">
                <a:solidFill>
                  <a:srgbClr val="C00000"/>
                </a:solidFill>
              </a:rPr>
              <a:t>90.0%</a:t>
            </a:r>
            <a:endParaRPr lang="en-US" sz="1400" b="1" dirty="0">
              <a:solidFill>
                <a:srgbClr val="C00000"/>
              </a:solidFill>
            </a:endParaRPr>
          </a:p>
        </p:txBody>
      </p:sp>
      <p:sp>
        <p:nvSpPr>
          <p:cNvPr id="12" name="Left Brace 11"/>
          <p:cNvSpPr/>
          <p:nvPr/>
        </p:nvSpPr>
        <p:spPr>
          <a:xfrm>
            <a:off x="6781800" y="4724400"/>
            <a:ext cx="457200" cy="990600"/>
          </a:xfrm>
          <a:prstGeom prst="leftBrace">
            <a:avLst/>
          </a:prstGeom>
          <a:ln w="158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2552701" y="5029201"/>
            <a:ext cx="4229100" cy="307777"/>
          </a:xfrm>
          <a:prstGeom prst="rect">
            <a:avLst/>
          </a:prstGeom>
          <a:noFill/>
        </p:spPr>
        <p:txBody>
          <a:bodyPr wrap="square" rtlCol="0">
            <a:spAutoFit/>
          </a:bodyPr>
          <a:lstStyle/>
          <a:p>
            <a:pPr algn="r"/>
            <a:r>
              <a:rPr lang="en-US" sz="1400" b="1" dirty="0" smtClean="0">
                <a:solidFill>
                  <a:schemeClr val="accent6">
                    <a:lumMod val="50000"/>
                  </a:schemeClr>
                </a:solidFill>
              </a:rPr>
              <a:t>95% = plenty of room for improvement </a:t>
            </a:r>
            <a:endParaRPr lang="en-US" sz="1400" b="1" dirty="0">
              <a:solidFill>
                <a:schemeClr val="accent6">
                  <a:lumMod val="50000"/>
                </a:schemeClr>
              </a:solidFill>
            </a:endParaRPr>
          </a:p>
        </p:txBody>
      </p:sp>
    </p:spTree>
    <p:extLst>
      <p:ext uri="{BB962C8B-B14F-4D97-AF65-F5344CB8AC3E}">
        <p14:creationId xmlns:p14="http://schemas.microsoft.com/office/powerpoint/2010/main" val="96893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Hit Ratio 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If you must have a “rule of thumb” for HR:</a:t>
            </a:r>
          </a:p>
          <a:p>
            <a:pPr lvl="2"/>
            <a:r>
              <a:rPr lang="en-US" dirty="0" smtClean="0"/>
              <a:t>90% terrible.</a:t>
            </a:r>
          </a:p>
          <a:p>
            <a:pPr lvl="2"/>
            <a:r>
              <a:rPr lang="en-US" dirty="0" smtClean="0"/>
              <a:t>95% plenty of room for improvement.</a:t>
            </a:r>
          </a:p>
          <a:p>
            <a:pPr lvl="2"/>
            <a:r>
              <a:rPr lang="en-US" dirty="0" smtClean="0"/>
              <a:t>98% “not bad”.</a:t>
            </a:r>
          </a:p>
          <a:p>
            <a:r>
              <a:rPr lang="en-US" dirty="0" smtClean="0"/>
              <a:t>The performance improvement from improving HR comes from reducing disk IO.</a:t>
            </a:r>
          </a:p>
          <a:p>
            <a:r>
              <a:rPr lang="en-US" dirty="0" smtClean="0"/>
              <a:t>Thus, “Hit Ratio” </a:t>
            </a:r>
            <a:r>
              <a:rPr lang="en-US" dirty="0"/>
              <a:t>is not the metric to tune.</a:t>
            </a:r>
          </a:p>
          <a:p>
            <a:r>
              <a:rPr lang="en-US" dirty="0" smtClean="0"/>
              <a:t>In order to reduce IO operations to one half the current value –B needs to increase 4x.</a:t>
            </a:r>
            <a:endParaRPr lang="en-US" dirty="0"/>
          </a:p>
        </p:txBody>
      </p:sp>
    </p:spTree>
    <p:extLst>
      <p:ext uri="{BB962C8B-B14F-4D97-AF65-F5344CB8AC3E}">
        <p14:creationId xmlns:p14="http://schemas.microsoft.com/office/powerpoint/2010/main" val="2271907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657C8AD-9CD5-4FD6-B96A-EC63C8DD4688}" type="slidenum">
              <a:rPr lang="en-US" smtClean="0"/>
              <a:pPr/>
              <a:t>68</a:t>
            </a:fld>
            <a:endParaRPr lang="en-US" dirty="0"/>
          </a:p>
        </p:txBody>
      </p:sp>
      <p:sp>
        <p:nvSpPr>
          <p:cNvPr id="5" name="Title 1"/>
          <p:cNvSpPr txBox="1">
            <a:spLocks/>
          </p:cNvSpPr>
          <p:nvPr/>
        </p:nvSpPr>
        <p:spPr>
          <a:xfrm>
            <a:off x="685800" y="2476500"/>
            <a:ext cx="7772400" cy="1257300"/>
          </a:xfrm>
          <a:prstGeom prst="rect">
            <a:avLst/>
          </a:prstGeom>
        </p:spPr>
        <p:txBody>
          <a:bodyPr>
            <a:noAutofit/>
          </a:bodyPr>
          <a:lstStyle/>
          <a:p>
            <a:pPr marL="0" marR="0" lvl="0" indent="0" algn="ctr" defTabSz="914400" rtl="0" eaLnBrk="1" fontAlgn="auto" latinLnBrk="0" hangingPunct="1">
              <a:lnSpc>
                <a:spcPts val="84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accent6">
                    <a:lumMod val="75000"/>
                  </a:schemeClr>
                </a:solidFill>
                <a:effectLst/>
                <a:uLnTx/>
                <a:uFillTx/>
                <a:latin typeface="+mj-lt"/>
                <a:ea typeface="+mj-ea"/>
                <a:cs typeface="+mj-cs"/>
              </a:rPr>
              <a:t>Exercises</a:t>
            </a:r>
            <a:endParaRPr kumimoji="0" lang="en-US" sz="6000" b="1"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1120753836"/>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1</a:t>
            </a:r>
            <a:endParaRPr lang="en-US" dirty="0"/>
          </a:p>
        </p:txBody>
      </p:sp>
      <p:sp>
        <p:nvSpPr>
          <p:cNvPr id="4" name="TextBox 3"/>
          <p:cNvSpPr txBox="1"/>
          <p:nvPr/>
        </p:nvSpPr>
        <p:spPr>
          <a:xfrm>
            <a:off x="1295400" y="1828800"/>
            <a:ext cx="6781800" cy="3070072"/>
          </a:xfrm>
          <a:prstGeom prst="rect">
            <a:avLst/>
          </a:prstGeom>
          <a:solidFill>
            <a:schemeClr val="tx2">
              <a:lumMod val="20000"/>
              <a:lumOff val="80000"/>
            </a:schemeClr>
          </a:solidFill>
        </p:spPr>
        <p:txBody>
          <a:bodyPr wrap="square" rtlCol="0">
            <a:spAutoFit/>
          </a:bodyPr>
          <a:lstStyle/>
          <a:p>
            <a:r>
              <a:rPr lang="en-US" sz="2000" dirty="0" smtClean="0"/>
              <a:t># .  </a:t>
            </a:r>
            <a:r>
              <a:rPr lang="en-US" sz="2000" dirty="0"/>
              <a:t>p</a:t>
            </a:r>
            <a:r>
              <a:rPr lang="en-US" sz="2000" dirty="0" smtClean="0"/>
              <a:t>ro102b_env</a:t>
            </a:r>
          </a:p>
          <a:p>
            <a:r>
              <a:rPr lang="en-US" sz="2000" dirty="0" smtClean="0"/>
              <a:t>#  cd </a:t>
            </a:r>
            <a:r>
              <a:rPr lang="en-US" sz="2000" dirty="0"/>
              <a:t>/home/pace</a:t>
            </a:r>
          </a:p>
          <a:p>
            <a:r>
              <a:rPr lang="en-US" sz="2000" dirty="0" smtClean="0"/>
              <a:t>#  </a:t>
            </a:r>
            <a:r>
              <a:rPr lang="en-US" sz="2000" dirty="0" err="1" smtClean="0"/>
              <a:t>proserve</a:t>
            </a:r>
            <a:r>
              <a:rPr lang="en-US" sz="2000" dirty="0" smtClean="0"/>
              <a:t> </a:t>
            </a:r>
            <a:r>
              <a:rPr lang="en-US" sz="2000" dirty="0"/>
              <a:t>waste –B 3250000</a:t>
            </a:r>
          </a:p>
          <a:p>
            <a:r>
              <a:rPr lang="en-US" sz="2000" dirty="0" smtClean="0"/>
              <a:t>#  start0.0.sh</a:t>
            </a:r>
          </a:p>
          <a:p>
            <a:r>
              <a:rPr lang="en-US" sz="1400" dirty="0" err="1">
                <a:latin typeface="Courier New" pitchFamily="49" charset="0"/>
                <a:cs typeface="Courier New" pitchFamily="49" charset="0"/>
              </a:rPr>
              <a:t>OpenEdge</a:t>
            </a:r>
            <a:r>
              <a:rPr lang="en-US" sz="1400" dirty="0">
                <a:latin typeface="Courier New" pitchFamily="49" charset="0"/>
                <a:cs typeface="Courier New" pitchFamily="49" charset="0"/>
              </a:rPr>
              <a:t> Release 10.2B03 as of Thu Dec  9 19:15:20 EST 2010</a:t>
            </a:r>
          </a:p>
          <a:p>
            <a:r>
              <a:rPr lang="en-US" sz="1400" dirty="0">
                <a:latin typeface="Courier New" pitchFamily="49" charset="0"/>
                <a:cs typeface="Courier New" pitchFamily="49" charset="0"/>
              </a:rPr>
              <a:t>16:42:02 BROKER </a:t>
            </a:r>
            <a:r>
              <a:rPr lang="en-US" sz="1400" dirty="0" smtClean="0">
                <a:latin typeface="Courier New" pitchFamily="49" charset="0"/>
                <a:cs typeface="Courier New" pitchFamily="49" charset="0"/>
              </a:rPr>
              <a:t>The </a:t>
            </a:r>
            <a:r>
              <a:rPr lang="en-US" sz="1400" dirty="0">
                <a:latin typeface="Courier New" pitchFamily="49" charset="0"/>
                <a:cs typeface="Courier New" pitchFamily="49" charset="0"/>
              </a:rPr>
              <a:t>startup of this database </a:t>
            </a:r>
            <a:r>
              <a:rPr lang="en-US" sz="1400" dirty="0" smtClean="0">
                <a:latin typeface="Courier New" pitchFamily="49" charset="0"/>
                <a:cs typeface="Courier New" pitchFamily="49" charset="0"/>
              </a:rPr>
              <a:t>requires . . .</a:t>
            </a:r>
            <a:endParaRPr lang="en-US" sz="1400" dirty="0">
              <a:latin typeface="Courier New" pitchFamily="49" charset="0"/>
              <a:cs typeface="Courier New" pitchFamily="49" charset="0"/>
            </a:endParaRPr>
          </a:p>
          <a:p>
            <a:r>
              <a:rPr lang="en-US" sz="1400" dirty="0">
                <a:latin typeface="Courier New" pitchFamily="49" charset="0"/>
                <a:cs typeface="Courier New" pitchFamily="49" charset="0"/>
              </a:rPr>
              <a:t>16:42:02 BROKER  0: Multi-user session begin. (333)</a:t>
            </a:r>
          </a:p>
          <a:p>
            <a:r>
              <a:rPr lang="en-US" sz="1400" dirty="0">
                <a:latin typeface="Courier New" pitchFamily="49" charset="0"/>
                <a:cs typeface="Courier New" pitchFamily="49" charset="0"/>
              </a:rPr>
              <a:t>16:42:02 BROKER  0: Before Image Log Initialization </a:t>
            </a:r>
            <a:r>
              <a:rPr lang="en-US" sz="1400" dirty="0" smtClean="0">
                <a:latin typeface="Courier New" pitchFamily="49" charset="0"/>
                <a:cs typeface="Courier New" pitchFamily="49" charset="0"/>
              </a:rPr>
              <a:t>. . .</a:t>
            </a:r>
          </a:p>
          <a:p>
            <a:r>
              <a:rPr lang="en-US" sz="1400" dirty="0" smtClean="0">
                <a:latin typeface="Courier New" pitchFamily="49" charset="0"/>
                <a:cs typeface="Courier New" pitchFamily="49" charset="0"/>
              </a:rPr>
              <a:t>16:42:02 </a:t>
            </a:r>
            <a:r>
              <a:rPr lang="en-US" sz="1400" dirty="0">
                <a:latin typeface="Courier New" pitchFamily="49" charset="0"/>
                <a:cs typeface="Courier New" pitchFamily="49" charset="0"/>
              </a:rPr>
              <a:t>BROKER  0: Login by root on /</a:t>
            </a:r>
            <a:r>
              <a:rPr lang="en-US" sz="1400" dirty="0" err="1">
                <a:latin typeface="Courier New" pitchFamily="49" charset="0"/>
                <a:cs typeface="Courier New" pitchFamily="49" charset="0"/>
              </a:rPr>
              <a:t>dev</a:t>
            </a:r>
            <a:r>
              <a:rPr lang="en-US" sz="1400" dirty="0">
                <a:latin typeface="Courier New" pitchFamily="49" charset="0"/>
                <a:cs typeface="Courier New" pitchFamily="49" charset="0"/>
              </a:rPr>
              <a:t>/</a:t>
            </a:r>
            <a:r>
              <a:rPr lang="en-US" sz="1400" dirty="0" err="1">
                <a:latin typeface="Courier New" pitchFamily="49" charset="0"/>
                <a:cs typeface="Courier New" pitchFamily="49" charset="0"/>
              </a:rPr>
              <a:t>pts</a:t>
            </a:r>
            <a:r>
              <a:rPr lang="en-US" sz="1400" dirty="0">
                <a:latin typeface="Courier New" pitchFamily="49" charset="0"/>
                <a:cs typeface="Courier New" pitchFamily="49" charset="0"/>
              </a:rPr>
              <a:t>/0. (452)</a:t>
            </a:r>
          </a:p>
          <a:p>
            <a:r>
              <a:rPr lang="en-US" sz="2000" dirty="0" smtClean="0"/>
              <a:t>#  pace.sh s2k0</a:t>
            </a:r>
          </a:p>
          <a:p>
            <a:r>
              <a:rPr lang="en-US" sz="2000" dirty="0" smtClean="0"/>
              <a:t>. . .</a:t>
            </a:r>
            <a:endParaRPr lang="en-US" sz="2000" dirty="0"/>
          </a:p>
        </p:txBody>
      </p:sp>
    </p:spTree>
    <p:extLst>
      <p:ext uri="{BB962C8B-B14F-4D97-AF65-F5344CB8AC3E}">
        <p14:creationId xmlns:p14="http://schemas.microsoft.com/office/powerpoint/2010/main" val="13006764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2</a:t>
            </a:r>
            <a:endParaRPr lang="en-US" dirty="0"/>
          </a:p>
        </p:txBody>
      </p:sp>
      <p:sp>
        <p:nvSpPr>
          <p:cNvPr id="4" name="TextBox 3"/>
          <p:cNvSpPr txBox="1"/>
          <p:nvPr/>
        </p:nvSpPr>
        <p:spPr>
          <a:xfrm>
            <a:off x="1371602" y="1600201"/>
            <a:ext cx="6400799" cy="5047535"/>
          </a:xfrm>
          <a:prstGeom prst="rect">
            <a:avLst/>
          </a:prstGeom>
          <a:solidFill>
            <a:schemeClr val="tx2">
              <a:lumMod val="20000"/>
              <a:lumOff val="80000"/>
            </a:schemeClr>
          </a:solidFill>
        </p:spPr>
        <p:txBody>
          <a:bodyPr wrap="square" rtlCol="0">
            <a:spAutoFit/>
          </a:bodyPr>
          <a:lstStyle/>
          <a:p>
            <a:endParaRPr lang="en-US" sz="1400" dirty="0">
              <a:latin typeface="Courier New"/>
              <a:cs typeface="Courier New"/>
            </a:endParaRPr>
          </a:p>
          <a:p>
            <a:r>
              <a:rPr lang="en-US" sz="1400" dirty="0" smtClean="0">
                <a:latin typeface="Courier New"/>
                <a:cs typeface="Courier New"/>
              </a:rPr>
              <a:t>     </a:t>
            </a:r>
            <a:r>
              <a:rPr lang="en-US" sz="1400" dirty="0">
                <a:latin typeface="Courier New"/>
                <a:cs typeface="Courier New"/>
              </a:rPr>
              <a:t>┌───────────</a:t>
            </a:r>
            <a:r>
              <a:rPr lang="en-US" sz="1400" dirty="0" smtClean="0">
                <a:latin typeface="Courier New"/>
                <a:cs typeface="Courier New"/>
              </a:rPr>
              <a:t>─</a:t>
            </a:r>
            <a:r>
              <a:rPr lang="en-US" sz="1400" dirty="0">
                <a:latin typeface="Courier New"/>
                <a:cs typeface="Courier New"/>
              </a:rPr>
              <a:t>───────────</a:t>
            </a:r>
            <a:r>
              <a:rPr lang="en-US" sz="1400" dirty="0" smtClean="0">
                <a:latin typeface="Courier New"/>
                <a:cs typeface="Courier New"/>
              </a:rPr>
              <a:t>─</a:t>
            </a:r>
            <a:r>
              <a:rPr lang="en-US" sz="1400" dirty="0">
                <a:latin typeface="Courier New"/>
                <a:cs typeface="Courier New"/>
              </a:rPr>
              <a:t>──</a:t>
            </a:r>
            <a:r>
              <a:rPr lang="en-US" sz="1400" dirty="0" smtClean="0">
                <a:latin typeface="Courier New"/>
                <a:cs typeface="Courier New"/>
              </a:rPr>
              <a:t>──</a:t>
            </a:r>
            <a:r>
              <a:rPr lang="en-US" sz="1400" dirty="0">
                <a:latin typeface="Courier New"/>
                <a:cs typeface="Courier New"/>
              </a:rPr>
              <a:t>──────────┐</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│Target Sessions:          10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Target Create:        50/s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Target Read:    10,000/s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Target Update:        75/s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Target Delete:        25/s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  </a:t>
            </a:r>
            <a:r>
              <a:rPr lang="en-US" sz="1400" dirty="0">
                <a:latin typeface="Courier New" pitchFamily="49" charset="0"/>
                <a:cs typeface="Courier New" pitchFamily="49" charset="0"/>
              </a:rPr>
              <a:t>Q = Quit, leave running.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X = Exit &amp; shutdown.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                                      </a:t>
            </a:r>
            <a:r>
              <a:rPr lang="en-US" sz="1400" dirty="0">
                <a:latin typeface="Courier New" pitchFamily="49" charset="0"/>
                <a:cs typeface="Courier New" pitchFamily="49" charset="0"/>
              </a:rPr>
              <a:t>│</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E = Exit to editor, leave running.  │</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R = Run Report workload.            │</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M = More, start more sessions.      │</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a:t>
            </a: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    Option:   </a:t>
            </a:r>
            <a:r>
              <a:rPr lang="en-US" sz="1400" dirty="0" smtClean="0">
                <a:latin typeface="Courier New" pitchFamily="49" charset="0"/>
                <a:cs typeface="Courier New" pitchFamily="49" charset="0"/>
              </a:rPr>
              <a:t>__                      </a:t>
            </a:r>
            <a:r>
              <a:rPr lang="en-US" sz="1400" dirty="0">
                <a:latin typeface="Courier New" pitchFamily="49" charset="0"/>
                <a:cs typeface="Courier New" pitchFamily="49" charset="0"/>
              </a:rPr>
              <a:t>│</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a:t>
            </a:r>
            <a:r>
              <a:rPr lang="en-US" sz="1400" dirty="0" smtClean="0">
                <a:latin typeface="Courier New" pitchFamily="49" charset="0"/>
                <a:cs typeface="Courier New" pitchFamily="49" charset="0"/>
              </a:rPr>
              <a:t>─</a:t>
            </a:r>
            <a:r>
              <a:rPr lang="en-US" sz="1400" dirty="0">
                <a:latin typeface="Courier New"/>
                <a:cs typeface="Courier New"/>
              </a:rPr>
              <a:t>───────────</a:t>
            </a:r>
            <a:r>
              <a:rPr lang="en-US" sz="1400" dirty="0" smtClean="0">
                <a:latin typeface="Courier New"/>
                <a:cs typeface="Courier New"/>
              </a:rPr>
              <a:t>─</a:t>
            </a:r>
            <a:r>
              <a:rPr lang="en-US" sz="1400" dirty="0">
                <a:latin typeface="Courier New"/>
                <a:cs typeface="Courier New"/>
              </a:rPr>
              <a:t>──</a:t>
            </a:r>
            <a:r>
              <a:rPr lang="en-US" sz="1400" dirty="0" smtClean="0">
                <a:latin typeface="Courier New"/>
                <a:cs typeface="Courier New"/>
              </a:rPr>
              <a:t>─</a:t>
            </a:r>
            <a:r>
              <a:rPr lang="en-US" sz="1400" dirty="0" smtClean="0">
                <a:latin typeface="Courier New" pitchFamily="49" charset="0"/>
                <a:cs typeface="Courier New" pitchFamily="49" charset="0"/>
              </a:rPr>
              <a:t>─</a:t>
            </a:r>
            <a:r>
              <a:rPr lang="en-US" sz="1400" dirty="0">
                <a:latin typeface="Courier New" pitchFamily="49" charset="0"/>
                <a:cs typeface="Courier New" pitchFamily="49" charset="0"/>
              </a:rPr>
              <a:t>──┘</a:t>
            </a:r>
          </a:p>
          <a:p>
            <a:endParaRPr lang="en-US" sz="1400" dirty="0"/>
          </a:p>
        </p:txBody>
      </p:sp>
    </p:spTree>
    <p:extLst>
      <p:ext uri="{BB962C8B-B14F-4D97-AF65-F5344CB8AC3E}">
        <p14:creationId xmlns:p14="http://schemas.microsoft.com/office/powerpoint/2010/main" val="33721902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3</a:t>
            </a:r>
            <a:endParaRPr lang="en-US" dirty="0"/>
          </a:p>
        </p:txBody>
      </p:sp>
      <p:sp>
        <p:nvSpPr>
          <p:cNvPr id="5" name="TextBox 4"/>
          <p:cNvSpPr txBox="1"/>
          <p:nvPr/>
        </p:nvSpPr>
        <p:spPr>
          <a:xfrm>
            <a:off x="1371600" y="2741630"/>
            <a:ext cx="6781800" cy="1323439"/>
          </a:xfrm>
          <a:prstGeom prst="rect">
            <a:avLst/>
          </a:prstGeom>
          <a:solidFill>
            <a:schemeClr val="tx2">
              <a:lumMod val="20000"/>
              <a:lumOff val="80000"/>
            </a:schemeClr>
          </a:solidFill>
        </p:spPr>
        <p:txBody>
          <a:bodyPr wrap="square" rtlCol="0">
            <a:spAutoFit/>
          </a:bodyPr>
          <a:lstStyle/>
          <a:p>
            <a:r>
              <a:rPr lang="en-US" sz="2000" dirty="0" smtClean="0"/>
              <a:t># .  </a:t>
            </a:r>
            <a:r>
              <a:rPr lang="en-US" sz="2000" dirty="0"/>
              <a:t>p</a:t>
            </a:r>
            <a:r>
              <a:rPr lang="en-US" sz="2000" dirty="0" smtClean="0"/>
              <a:t>ro102b_env</a:t>
            </a:r>
          </a:p>
          <a:p>
            <a:r>
              <a:rPr lang="en-US" sz="2000" dirty="0" smtClean="0"/>
              <a:t>#  cd </a:t>
            </a:r>
            <a:r>
              <a:rPr lang="en-US" sz="2000" dirty="0"/>
              <a:t>/home/pace</a:t>
            </a:r>
          </a:p>
          <a:p>
            <a:r>
              <a:rPr lang="en-US" sz="2000" dirty="0" smtClean="0"/>
              <a:t>#  </a:t>
            </a:r>
            <a:r>
              <a:rPr lang="en-US" sz="2000" dirty="0" err="1" smtClean="0"/>
              <a:t>protop</a:t>
            </a:r>
            <a:r>
              <a:rPr lang="en-US" sz="2000" dirty="0" smtClean="0"/>
              <a:t> s2k0</a:t>
            </a:r>
          </a:p>
          <a:p>
            <a:r>
              <a:rPr lang="en-US" sz="2000" dirty="0" smtClean="0"/>
              <a:t>. . .</a:t>
            </a:r>
            <a:endParaRPr lang="en-US" sz="2000" dirty="0"/>
          </a:p>
        </p:txBody>
      </p:sp>
      <p:sp>
        <p:nvSpPr>
          <p:cNvPr id="6" name="Content Placeholder 2"/>
          <p:cNvSpPr>
            <a:spLocks noGrp="1"/>
          </p:cNvSpPr>
          <p:nvPr>
            <p:ph idx="1"/>
          </p:nvPr>
        </p:nvSpPr>
        <p:spPr>
          <a:xfrm>
            <a:off x="457200" y="1600201"/>
            <a:ext cx="8229600" cy="990600"/>
          </a:xfrm>
        </p:spPr>
        <p:txBody>
          <a:bodyPr>
            <a:normAutofit/>
          </a:bodyPr>
          <a:lstStyle/>
          <a:p>
            <a:r>
              <a:rPr lang="en-US" dirty="0" smtClean="0"/>
              <a:t>In a </a:t>
            </a:r>
            <a:r>
              <a:rPr lang="en-US" b="1" dirty="0" smtClean="0"/>
              <a:t>new window</a:t>
            </a:r>
            <a:r>
              <a:rPr lang="en-US" dirty="0" smtClean="0"/>
              <a:t>:</a:t>
            </a:r>
            <a:endParaRPr lang="en-US" dirty="0"/>
          </a:p>
        </p:txBody>
      </p:sp>
    </p:spTree>
    <p:extLst>
      <p:ext uri="{BB962C8B-B14F-4D97-AF65-F5344CB8AC3E}">
        <p14:creationId xmlns:p14="http://schemas.microsoft.com/office/powerpoint/2010/main" val="342059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4</a:t>
            </a:r>
            <a:endParaRPr lang="en-US" dirty="0"/>
          </a:p>
        </p:txBody>
      </p:sp>
      <p:sp>
        <p:nvSpPr>
          <p:cNvPr id="6" name="Content Placeholder 2"/>
          <p:cNvSpPr>
            <a:spLocks noGrp="1"/>
          </p:cNvSpPr>
          <p:nvPr>
            <p:ph idx="1"/>
          </p:nvPr>
        </p:nvSpPr>
        <p:spPr>
          <a:xfrm>
            <a:off x="457200" y="1600201"/>
            <a:ext cx="8382000" cy="990600"/>
          </a:xfrm>
        </p:spPr>
        <p:txBody>
          <a:bodyPr>
            <a:normAutofit/>
          </a:bodyPr>
          <a:lstStyle/>
          <a:p>
            <a:r>
              <a:rPr lang="en-US" dirty="0" smtClean="0"/>
              <a:t>Type “d”, then “b”, then &lt;space&gt;, then ^X:</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2286001"/>
            <a:ext cx="6438900"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59054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5</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2301" y="1676400"/>
            <a:ext cx="6524625"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69978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6</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676401"/>
            <a:ext cx="5791200" cy="5034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2"/>
          <p:cNvSpPr>
            <a:spLocks noGrp="1"/>
          </p:cNvSpPr>
          <p:nvPr>
            <p:ph idx="1"/>
          </p:nvPr>
        </p:nvSpPr>
        <p:spPr>
          <a:xfrm>
            <a:off x="381000" y="1295400"/>
            <a:ext cx="8382000" cy="990600"/>
          </a:xfrm>
        </p:spPr>
        <p:txBody>
          <a:bodyPr>
            <a:normAutofit/>
          </a:bodyPr>
          <a:lstStyle/>
          <a:p>
            <a:r>
              <a:rPr lang="en-US" sz="1200" dirty="0" smtClean="0"/>
              <a:t>Type “d”, then “b”, then &lt;space&gt;, then “i”, then &lt;space&gt;, then “t”, arrow to “table statistics”, then &lt;space&gt; and finally ^X:</a:t>
            </a:r>
            <a:endParaRPr lang="en-US" sz="1200" dirty="0"/>
          </a:p>
        </p:txBody>
      </p:sp>
    </p:spTree>
    <p:extLst>
      <p:ext uri="{BB962C8B-B14F-4D97-AF65-F5344CB8AC3E}">
        <p14:creationId xmlns:p14="http://schemas.microsoft.com/office/powerpoint/2010/main" val="40648077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Exercise 0  -  step 7</a:t>
            </a:r>
            <a:endParaRPr lang="en-US" dirty="0"/>
          </a:p>
        </p:txBody>
      </p:sp>
      <p:sp>
        <p:nvSpPr>
          <p:cNvPr id="4" name="TextBox 3"/>
          <p:cNvSpPr txBox="1"/>
          <p:nvPr/>
        </p:nvSpPr>
        <p:spPr>
          <a:xfrm>
            <a:off x="609601" y="2286002"/>
            <a:ext cx="7315200" cy="3816429"/>
          </a:xfrm>
          <a:prstGeom prst="rect">
            <a:avLst/>
          </a:prstGeom>
          <a:solidFill>
            <a:schemeClr val="tx2">
              <a:lumMod val="20000"/>
              <a:lumOff val="80000"/>
            </a:schemeClr>
          </a:solidFill>
        </p:spPr>
        <p:txBody>
          <a:bodyPr wrap="square" rtlCol="0">
            <a:spAutoFit/>
          </a:bodyPr>
          <a:lstStyle/>
          <a:p>
            <a:r>
              <a:rPr lang="en-US" sz="1400" dirty="0" smtClean="0">
                <a:latin typeface="Courier New" pitchFamily="49" charset="0"/>
                <a:cs typeface="Courier New" pitchFamily="49" charset="0"/>
              </a:rPr>
              <a:t>   </a:t>
            </a:r>
            <a:r>
              <a:rPr lang="en-US" sz="1400" dirty="0" err="1">
                <a:latin typeface="Courier New" pitchFamily="49" charset="0"/>
                <a:cs typeface="Courier New" pitchFamily="49" charset="0"/>
              </a:rPr>
              <a:t>repOrder</a:t>
            </a:r>
            <a:r>
              <a:rPr lang="en-US" sz="1400" dirty="0">
                <a:latin typeface="Courier New" pitchFamily="49" charset="0"/>
                <a:cs typeface="Courier New" pitchFamily="49" charset="0"/>
              </a:rPr>
              <a:t>   </a:t>
            </a:r>
            <a:r>
              <a:rPr lang="en-US" sz="1400" dirty="0" err="1">
                <a:latin typeface="Courier New" pitchFamily="49" charset="0"/>
                <a:cs typeface="Courier New" pitchFamily="49" charset="0"/>
              </a:rPr>
              <a:t>repLines</a:t>
            </a:r>
            <a:r>
              <a:rPr lang="en-US" sz="1400" dirty="0">
                <a:latin typeface="Courier New" pitchFamily="49" charset="0"/>
                <a:cs typeface="Courier New" pitchFamily="49" charset="0"/>
              </a:rPr>
              <a:t>                  </a:t>
            </a:r>
            <a:r>
              <a:rPr lang="en-US" sz="1400" dirty="0" err="1" smtClean="0">
                <a:latin typeface="Courier New" pitchFamily="49" charset="0"/>
                <a:cs typeface="Courier New" pitchFamily="49" charset="0"/>
              </a:rPr>
              <a:t>repSales</a:t>
            </a:r>
            <a:endParaRPr lang="en-US" sz="1400" dirty="0">
              <a:latin typeface="Courier New" pitchFamily="49" charset="0"/>
              <a:cs typeface="Courier New" pitchFamily="49" charset="0"/>
            </a:endParaRPr>
          </a:p>
          <a:p>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otherOrder</a:t>
            </a:r>
            <a:r>
              <a:rPr lang="en-US" sz="1400" dirty="0" smtClean="0">
                <a:latin typeface="Courier New" pitchFamily="49" charset="0"/>
                <a:cs typeface="Courier New" pitchFamily="49" charset="0"/>
              </a:rPr>
              <a:t> </a:t>
            </a:r>
            <a:r>
              <a:rPr lang="en-US" sz="1400" dirty="0" err="1">
                <a:latin typeface="Courier New" pitchFamily="49" charset="0"/>
                <a:cs typeface="Courier New" pitchFamily="49" charset="0"/>
              </a:rPr>
              <a:t>otherLines</a:t>
            </a:r>
            <a:r>
              <a:rPr lang="en-US" sz="1400" dirty="0">
                <a:latin typeface="Courier New" pitchFamily="49" charset="0"/>
                <a:cs typeface="Courier New" pitchFamily="49" charset="0"/>
              </a:rPr>
              <a:t>                </a:t>
            </a:r>
            <a:r>
              <a:rPr lang="en-US" sz="1400" dirty="0" err="1" smtClean="0">
                <a:latin typeface="Courier New" pitchFamily="49" charset="0"/>
                <a:cs typeface="Courier New" pitchFamily="49" charset="0"/>
              </a:rPr>
              <a:t>otherSales</a:t>
            </a:r>
            <a:endParaRPr lang="en-US" sz="1400" dirty="0">
              <a:latin typeface="Courier New" pitchFamily="49" charset="0"/>
              <a:cs typeface="Courier New" pitchFamily="49" charset="0"/>
            </a:endParaRPr>
          </a:p>
          <a:p>
            <a:r>
              <a:rPr lang="en-US" sz="1400" dirty="0" smtClean="0">
                <a:latin typeface="Courier New" pitchFamily="49" charset="0"/>
                <a:cs typeface="Courier New" pitchFamily="49" charset="0"/>
              </a:rPr>
              <a:t> ────────────</a:t>
            </a:r>
            <a:r>
              <a:rPr lang="en-US" sz="1400" dirty="0" smtClean="0">
                <a:latin typeface="Courier New" pitchFamily="49" charset="0"/>
                <a:cs typeface="Courier New" pitchFamily="49" charset="0"/>
              </a:rPr>
              <a:t>─</a:t>
            </a:r>
            <a:r>
              <a:rPr lang="en-US" sz="1400" dirty="0">
                <a:latin typeface="Courier New"/>
                <a:cs typeface="Courier New"/>
              </a:rPr>
              <a:t>────────────</a:t>
            </a:r>
            <a:r>
              <a:rPr lang="en-US" sz="1400" dirty="0" smtClean="0">
                <a:latin typeface="Courier New" pitchFamily="49" charset="0"/>
                <a:cs typeface="Courier New" pitchFamily="49" charset="0"/>
              </a:rPr>
              <a:t>─</a:t>
            </a:r>
            <a:r>
              <a:rPr lang="en-US" sz="1400" dirty="0" smtClean="0">
                <a:latin typeface="Courier New" pitchFamily="49" charset="0"/>
                <a:cs typeface="Courier New" pitchFamily="49" charset="0"/>
              </a:rPr>
              <a:t>────────────────────────</a:t>
            </a:r>
            <a:endParaRPr lang="en-US" sz="1400" dirty="0">
              <a:latin typeface="Courier New" pitchFamily="49" charset="0"/>
              <a:cs typeface="Courier New" pitchFamily="49" charset="0"/>
            </a:endParaRP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20,436    247,478         $</a:t>
            </a:r>
            <a:r>
              <a:rPr lang="en-US" sz="1400" dirty="0" smtClean="0">
                <a:latin typeface="Courier New" pitchFamily="49" charset="0"/>
                <a:cs typeface="Courier New" pitchFamily="49" charset="0"/>
              </a:rPr>
              <a:t>2,867,553,227.50</a:t>
            </a:r>
            <a:endParaRPr lang="en-US" sz="1400" dirty="0">
              <a:latin typeface="Courier New" pitchFamily="49" charset="0"/>
              <a:cs typeface="Courier New" pitchFamily="49" charset="0"/>
            </a:endParaRP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11,987    145,032         $</a:t>
            </a:r>
            <a:r>
              <a:rPr lang="en-US" sz="1400" dirty="0" smtClean="0">
                <a:latin typeface="Courier New" pitchFamily="49" charset="0"/>
                <a:cs typeface="Courier New" pitchFamily="49" charset="0"/>
              </a:rPr>
              <a:t>1,689,360,843.35</a:t>
            </a:r>
            <a:endParaRPr lang="en-US" sz="1400" dirty="0">
              <a:latin typeface="Courier New" pitchFamily="49" charset="0"/>
              <a:cs typeface="Courier New" pitchFamily="49" charset="0"/>
            </a:endParaRPr>
          </a:p>
          <a:p>
            <a:endParaRPr lang="en-US" sz="800" dirty="0">
              <a:latin typeface="Courier New" pitchFamily="49" charset="0"/>
              <a:cs typeface="Courier New" pitchFamily="49" charset="0"/>
            </a:endParaRPr>
          </a:p>
          <a:p>
            <a:r>
              <a:rPr lang="en-US" sz="1400" dirty="0">
                <a:latin typeface="Courier New" pitchFamily="49" charset="0"/>
                <a:cs typeface="Courier New" pitchFamily="49" charset="0"/>
              </a:rPr>
              <a:t>     Elapsed Time:   172.8 </a:t>
            </a:r>
            <a:r>
              <a:rPr lang="en-US" sz="1400" dirty="0" smtClean="0">
                <a:latin typeface="Courier New" pitchFamily="49" charset="0"/>
                <a:cs typeface="Courier New" pitchFamily="49" charset="0"/>
              </a:rPr>
              <a:t>sec</a:t>
            </a:r>
          </a:p>
          <a:p>
            <a:endParaRPr lang="en-US" sz="800" dirty="0">
              <a:latin typeface="Courier New" pitchFamily="49" charset="0"/>
              <a:cs typeface="Courier New" pitchFamily="49" charset="0"/>
            </a:endParaRPr>
          </a:p>
          <a:p>
            <a:r>
              <a:rPr lang="en-US" sz="1400" dirty="0" smtClean="0">
                <a:latin typeface="Courier New" pitchFamily="49" charset="0"/>
                <a:cs typeface="Courier New" pitchFamily="49" charset="0"/>
              </a:rPr>
              <a:t>           </a:t>
            </a:r>
            <a:r>
              <a:rPr lang="en-US" sz="1400" dirty="0">
                <a:latin typeface="Courier New" pitchFamily="49" charset="0"/>
                <a:cs typeface="Courier New" pitchFamily="49" charset="0"/>
              </a:rPr>
              <a:t>-B:         102                   -B2:           0</a:t>
            </a:r>
          </a:p>
          <a:p>
            <a:r>
              <a:rPr lang="en-US" sz="1400" dirty="0">
                <a:latin typeface="Courier New" pitchFamily="49" charset="0"/>
                <a:cs typeface="Courier New" pitchFamily="49" charset="0"/>
              </a:rPr>
              <a:t>          LRU:      47,940/s                LRU2:           0/s</a:t>
            </a:r>
          </a:p>
          <a:p>
            <a:r>
              <a:rPr lang="en-US" sz="1400" dirty="0">
                <a:latin typeface="Courier New" pitchFamily="49" charset="0"/>
                <a:cs typeface="Courier New" pitchFamily="49" charset="0"/>
              </a:rPr>
              <a:t>    LRU Waits:           3/s          LRU2 Waits:           0/s</a:t>
            </a:r>
          </a:p>
          <a:p>
            <a:endParaRPr lang="en-US" sz="800" dirty="0">
              <a:latin typeface="Courier New" pitchFamily="49" charset="0"/>
              <a:cs typeface="Courier New" pitchFamily="49" charset="0"/>
            </a:endParaRPr>
          </a:p>
          <a:p>
            <a:r>
              <a:rPr lang="en-US" sz="1400" dirty="0">
                <a:latin typeface="Courier New" pitchFamily="49" charset="0"/>
                <a:cs typeface="Courier New" pitchFamily="49" charset="0"/>
              </a:rPr>
              <a:t>    -B Log IO:      47,928/s          -B2 Log IO:           0/s</a:t>
            </a:r>
          </a:p>
          <a:p>
            <a:r>
              <a:rPr lang="en-US" sz="1400" dirty="0">
                <a:latin typeface="Courier New" pitchFamily="49" charset="0"/>
                <a:cs typeface="Courier New" pitchFamily="49" charset="0"/>
              </a:rPr>
              <a:t>   -B Disk IO:       3,835/s         -B2 Disk IO:           0/s</a:t>
            </a:r>
          </a:p>
          <a:p>
            <a:r>
              <a:rPr lang="en-US" sz="1400" dirty="0">
                <a:latin typeface="Courier New" pitchFamily="49" charset="0"/>
                <a:cs typeface="Courier New" pitchFamily="49" charset="0"/>
              </a:rPr>
              <a:t>      -B Hit%:       92.00%             -B2 Hit%:            ?</a:t>
            </a:r>
          </a:p>
          <a:p>
            <a:endParaRPr lang="en-US" sz="800" dirty="0">
              <a:latin typeface="Courier New" pitchFamily="49" charset="0"/>
              <a:cs typeface="Courier New" pitchFamily="49" charset="0"/>
            </a:endParaRPr>
          </a:p>
          <a:p>
            <a:r>
              <a:rPr lang="en-US" sz="1400" dirty="0">
                <a:latin typeface="Courier New" pitchFamily="49" charset="0"/>
                <a:cs typeface="Courier New" pitchFamily="49" charset="0"/>
              </a:rPr>
              <a:t>    My Log IO:       5,931/s</a:t>
            </a:r>
          </a:p>
          <a:p>
            <a:r>
              <a:rPr lang="en-US" sz="1400" dirty="0">
                <a:latin typeface="Courier New" pitchFamily="49" charset="0"/>
                <a:cs typeface="Courier New" pitchFamily="49" charset="0"/>
              </a:rPr>
              <a:t>   My Disk IO:         654/s</a:t>
            </a:r>
          </a:p>
          <a:p>
            <a:r>
              <a:rPr lang="en-US" sz="1400" dirty="0">
                <a:latin typeface="Courier New" pitchFamily="49" charset="0"/>
                <a:cs typeface="Courier New" pitchFamily="49" charset="0"/>
              </a:rPr>
              <a:t>      My Hit%:       88.97</a:t>
            </a:r>
            <a:r>
              <a:rPr lang="en-US" sz="1400" dirty="0" smtClean="0">
                <a:latin typeface="Courier New" pitchFamily="49" charset="0"/>
                <a:cs typeface="Courier New" pitchFamily="49" charset="0"/>
              </a:rPr>
              <a:t>%</a:t>
            </a:r>
            <a:endParaRPr lang="en-US" sz="1400" dirty="0">
              <a:latin typeface="Courier New" pitchFamily="49" charset="0"/>
              <a:cs typeface="Courier New" pitchFamily="49" charset="0"/>
            </a:endParaRPr>
          </a:p>
        </p:txBody>
      </p:sp>
      <p:sp>
        <p:nvSpPr>
          <p:cNvPr id="5" name="Content Placeholder 2"/>
          <p:cNvSpPr>
            <a:spLocks noGrp="1"/>
          </p:cNvSpPr>
          <p:nvPr>
            <p:ph idx="1"/>
          </p:nvPr>
        </p:nvSpPr>
        <p:spPr>
          <a:xfrm>
            <a:off x="457200" y="1600201"/>
            <a:ext cx="8229600" cy="990600"/>
          </a:xfrm>
        </p:spPr>
        <p:txBody>
          <a:bodyPr>
            <a:normAutofit/>
          </a:bodyPr>
          <a:lstStyle/>
          <a:p>
            <a:r>
              <a:rPr lang="en-US" dirty="0" smtClean="0"/>
              <a:t>On the “pace” menu, select “r”:</a:t>
            </a:r>
            <a:endParaRPr lang="en-US" dirty="0"/>
          </a:p>
        </p:txBody>
      </p:sp>
    </p:spTree>
    <p:extLst>
      <p:ext uri="{BB962C8B-B14F-4D97-AF65-F5344CB8AC3E}">
        <p14:creationId xmlns:p14="http://schemas.microsoft.com/office/powerpoint/2010/main" val="40537862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Bkgd12-06_N3G.jpg"/>
          <p:cNvPicPr>
            <a:picLocks noChangeAspect="1"/>
          </p:cNvPicPr>
          <p:nvPr/>
        </p:nvPicPr>
        <p:blipFill>
          <a:blip r:embed="rId3" cstate="print"/>
          <a:stretch>
            <a:fillRect/>
          </a:stretch>
        </p:blipFill>
        <p:spPr>
          <a:xfrm>
            <a:off x="0" y="-13972"/>
            <a:ext cx="9125445" cy="6871973"/>
          </a:xfrm>
          <a:prstGeom prst="rect">
            <a:avLst/>
          </a:prstGeom>
        </p:spPr>
      </p:pic>
      <p:sp>
        <p:nvSpPr>
          <p:cNvPr id="11" name="Subtitle 2"/>
          <p:cNvSpPr txBox="1">
            <a:spLocks/>
          </p:cNvSpPr>
          <p:nvPr/>
        </p:nvSpPr>
        <p:spPr bwMode="auto">
          <a:xfrm>
            <a:off x="336549" y="5287963"/>
            <a:ext cx="5519739" cy="88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9" name="Title 8"/>
          <p:cNvSpPr>
            <a:spLocks noGrp="1"/>
          </p:cNvSpPr>
          <p:nvPr>
            <p:ph type="ctrTitle"/>
          </p:nvPr>
        </p:nvSpPr>
        <p:spPr>
          <a:xfrm>
            <a:off x="2283468" y="1823847"/>
            <a:ext cx="5823515" cy="2350736"/>
          </a:xfrm>
        </p:spPr>
        <p:txBody>
          <a:bodyPr>
            <a:normAutofit fontScale="90000"/>
          </a:bodyPr>
          <a:lstStyle/>
          <a:p>
            <a:r>
              <a:rPr lang="en-US" dirty="0" smtClean="0">
                <a:solidFill>
                  <a:schemeClr val="bg2">
                    <a:lumMod val="75000"/>
                  </a:schemeClr>
                </a:solidFill>
              </a:rPr>
              <a:t>PUG Challenge USA</a:t>
            </a:r>
            <a:br>
              <a:rPr lang="en-US" dirty="0" smtClean="0">
                <a:solidFill>
                  <a:schemeClr val="bg2">
                    <a:lumMod val="75000"/>
                  </a:schemeClr>
                </a:solidFill>
              </a:rPr>
            </a:br>
            <a:r>
              <a:rPr lang="en-US" dirty="0" smtClean="0">
                <a:solidFill>
                  <a:schemeClr val="bg2">
                    <a:lumMod val="75000"/>
                  </a:schemeClr>
                </a:solidFill>
              </a:rPr>
              <a:t>Performance Tuning Workshop</a:t>
            </a:r>
            <a:br>
              <a:rPr lang="en-US" dirty="0" smtClean="0">
                <a:solidFill>
                  <a:schemeClr val="bg2">
                    <a:lumMod val="75000"/>
                  </a:schemeClr>
                </a:solidFill>
              </a:rPr>
            </a:br>
            <a:r>
              <a:rPr lang="en-US" dirty="0" smtClean="0">
                <a:solidFill>
                  <a:schemeClr val="bg2">
                    <a:lumMod val="75000"/>
                  </a:schemeClr>
                </a:solidFill>
              </a:rPr>
              <a:t>Latching</a:t>
            </a:r>
            <a:endParaRPr lang="en-US" dirty="0">
              <a:solidFill>
                <a:schemeClr val="bg2">
                  <a:lumMod val="75000"/>
                </a:schemeClr>
              </a:solidFill>
            </a:endParaRPr>
          </a:p>
        </p:txBody>
      </p:sp>
      <p:sp>
        <p:nvSpPr>
          <p:cNvPr id="5" name="TextBox 4"/>
          <p:cNvSpPr txBox="1"/>
          <p:nvPr/>
        </p:nvSpPr>
        <p:spPr>
          <a:xfrm>
            <a:off x="1812324" y="4623245"/>
            <a:ext cx="2892043" cy="654025"/>
          </a:xfrm>
          <a:prstGeom prst="rect">
            <a:avLst/>
          </a:prstGeom>
          <a:noFill/>
        </p:spPr>
        <p:txBody>
          <a:bodyPr wrap="none" lIns="0" tIns="0" rIns="0" bIns="0" rtlCol="0">
            <a:spAutoFit/>
          </a:bodyPr>
          <a:lstStyle/>
          <a:p>
            <a:pPr algn="l" defTabSz="457200">
              <a:spcBef>
                <a:spcPts val="300"/>
              </a:spcBef>
              <a:buFont typeface="Arial" pitchFamily="34" charset="0"/>
              <a:buNone/>
            </a:pPr>
            <a:r>
              <a:rPr lang="en-US" sz="2000" b="1" i="0" dirty="0" smtClean="0">
                <a:solidFill>
                  <a:srgbClr val="666666"/>
                </a:solidFill>
                <a:ea typeface="MS PGothic"/>
                <a:cs typeface="Arial Bold" charset="0"/>
              </a:rPr>
              <a:t>Dan Foreman</a:t>
            </a:r>
          </a:p>
          <a:p>
            <a:pPr algn="l" defTabSz="457200">
              <a:spcBef>
                <a:spcPts val="300"/>
              </a:spcBef>
              <a:buFont typeface="Arial" pitchFamily="34" charset="0"/>
              <a:buNone/>
            </a:pPr>
            <a:r>
              <a:rPr lang="en-US" sz="2000" i="0" dirty="0" smtClean="0">
                <a:solidFill>
                  <a:srgbClr val="666666"/>
                </a:solidFill>
                <a:ea typeface="MS PGothic"/>
                <a:cs typeface="Arial Italic" charset="0"/>
              </a:rPr>
              <a:t>Progress Expert, </a:t>
            </a:r>
            <a:r>
              <a:rPr lang="en-US" sz="2000" i="0" dirty="0" err="1" smtClean="0">
                <a:solidFill>
                  <a:srgbClr val="666666"/>
                </a:solidFill>
                <a:ea typeface="MS PGothic"/>
                <a:cs typeface="Arial Italic" charset="0"/>
              </a:rPr>
              <a:t>BravePoint</a:t>
            </a:r>
            <a:endParaRPr lang="en-US" sz="2000" i="0" dirty="0" smtClean="0">
              <a:solidFill>
                <a:srgbClr val="666666"/>
              </a:solidFill>
              <a:ea typeface="MS PGothic"/>
              <a:cs typeface="Arial Italic" charset="0"/>
            </a:endParaRPr>
          </a:p>
        </p:txBody>
      </p:sp>
    </p:spTree>
    <p:extLst>
      <p:ext uri="{BB962C8B-B14F-4D97-AF65-F5344CB8AC3E}">
        <p14:creationId xmlns:p14="http://schemas.microsoft.com/office/powerpoint/2010/main" val="334115341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Dan Foreman</a:t>
            </a:r>
            <a:endParaRPr lang="en-US" dirty="0"/>
          </a:p>
        </p:txBody>
      </p:sp>
      <p:sp>
        <p:nvSpPr>
          <p:cNvPr id="3" name="Content Placeholder 2"/>
          <p:cNvSpPr>
            <a:spLocks noGrp="1"/>
          </p:cNvSpPr>
          <p:nvPr>
            <p:ph idx="1"/>
          </p:nvPr>
        </p:nvSpPr>
        <p:spPr>
          <a:xfrm>
            <a:off x="1295400" y="1524001"/>
            <a:ext cx="7391400" cy="4388510"/>
          </a:xfrm>
        </p:spPr>
        <p:txBody>
          <a:bodyPr/>
          <a:lstStyle/>
          <a:p>
            <a:r>
              <a:rPr lang="en-US" sz="2800" dirty="0" smtClean="0"/>
              <a:t>Progress User since 1984 (longer than Gus) </a:t>
            </a:r>
          </a:p>
          <a:p>
            <a:r>
              <a:rPr lang="en-US" sz="2800" dirty="0" smtClean="0"/>
              <a:t>Since Progress Version 2 (there was no commercial V1)</a:t>
            </a:r>
          </a:p>
          <a:p>
            <a:r>
              <a:rPr lang="en-US" sz="2800" dirty="0" smtClean="0"/>
              <a:t>Presenter at a few Progress Conferences</a:t>
            </a:r>
          </a:p>
        </p:txBody>
      </p:sp>
    </p:spTree>
    <p:extLst>
      <p:ext uri="{BB962C8B-B14F-4D97-AF65-F5344CB8AC3E}">
        <p14:creationId xmlns:p14="http://schemas.microsoft.com/office/powerpoint/2010/main" val="6734365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Dan Foreman</a:t>
            </a:r>
            <a:endParaRPr lang="en-US" dirty="0"/>
          </a:p>
        </p:txBody>
      </p:sp>
      <p:sp>
        <p:nvSpPr>
          <p:cNvPr id="3" name="Content Placeholder 2"/>
          <p:cNvSpPr>
            <a:spLocks noGrp="1"/>
          </p:cNvSpPr>
          <p:nvPr>
            <p:ph idx="1"/>
          </p:nvPr>
        </p:nvSpPr>
        <p:spPr>
          <a:xfrm>
            <a:off x="1371600" y="1600200"/>
            <a:ext cx="7086600" cy="3124200"/>
          </a:xfrm>
        </p:spPr>
        <p:txBody>
          <a:bodyPr/>
          <a:lstStyle/>
          <a:p>
            <a:r>
              <a:rPr lang="en-US" sz="2800" dirty="0" smtClean="0"/>
              <a:t>Publications</a:t>
            </a:r>
          </a:p>
          <a:p>
            <a:pPr lvl="1"/>
            <a:r>
              <a:rPr lang="en-US" sz="2600" i="1" dirty="0" smtClean="0"/>
              <a:t>Progress Performance Tuning Guide</a:t>
            </a:r>
          </a:p>
          <a:p>
            <a:pPr lvl="1"/>
            <a:r>
              <a:rPr lang="en-US" sz="2600" i="1" dirty="0" smtClean="0"/>
              <a:t>Progress Database Administration Guide</a:t>
            </a:r>
          </a:p>
          <a:p>
            <a:pPr lvl="1"/>
            <a:r>
              <a:rPr lang="en-US" sz="2600" i="1" dirty="0" smtClean="0"/>
              <a:t>Progress Virtual System Tables</a:t>
            </a:r>
          </a:p>
          <a:p>
            <a:pPr lvl="1"/>
            <a:r>
              <a:rPr lang="en-US" sz="2600" i="1" dirty="0" smtClean="0"/>
              <a:t>Progress V10 DBA Jumpstart</a:t>
            </a:r>
          </a:p>
          <a:p>
            <a:endParaRPr lang="en-US" dirty="0"/>
          </a:p>
        </p:txBody>
      </p:sp>
    </p:spTree>
    <p:extLst>
      <p:ext uri="{BB962C8B-B14F-4D97-AF65-F5344CB8AC3E}">
        <p14:creationId xmlns:p14="http://schemas.microsoft.com/office/powerpoint/2010/main" val="2342835562"/>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Dan Foreman</a:t>
            </a:r>
            <a:endParaRPr lang="en-US" dirty="0"/>
          </a:p>
        </p:txBody>
      </p:sp>
      <p:sp>
        <p:nvSpPr>
          <p:cNvPr id="3" name="Content Placeholder 2"/>
          <p:cNvSpPr>
            <a:spLocks noGrp="1"/>
          </p:cNvSpPr>
          <p:nvPr>
            <p:ph idx="1"/>
          </p:nvPr>
        </p:nvSpPr>
        <p:spPr/>
        <p:txBody>
          <a:bodyPr/>
          <a:lstStyle/>
          <a:p>
            <a:r>
              <a:rPr lang="en-US" sz="2800" dirty="0" smtClean="0"/>
              <a:t>Utilities</a:t>
            </a:r>
          </a:p>
          <a:p>
            <a:pPr lvl="1"/>
            <a:r>
              <a:rPr lang="en-US" sz="2400" i="1" dirty="0" err="1" smtClean="0"/>
              <a:t>ProMonitor</a:t>
            </a:r>
            <a:r>
              <a:rPr lang="en-US" sz="2400" dirty="0" smtClean="0"/>
              <a:t> – Database monitoring</a:t>
            </a:r>
          </a:p>
          <a:p>
            <a:pPr lvl="1"/>
            <a:r>
              <a:rPr lang="en-US" sz="2400" i="1" dirty="0" err="1" smtClean="0"/>
              <a:t>ProCheck</a:t>
            </a:r>
            <a:r>
              <a:rPr lang="en-US" sz="2400" dirty="0" smtClean="0"/>
              <a:t> – AppServer/</a:t>
            </a:r>
            <a:r>
              <a:rPr lang="en-US" sz="2400" dirty="0" err="1" smtClean="0"/>
              <a:t>WebSpeed</a:t>
            </a:r>
            <a:r>
              <a:rPr lang="en-US" sz="2400" dirty="0" smtClean="0"/>
              <a:t> monitoring</a:t>
            </a:r>
          </a:p>
          <a:p>
            <a:pPr lvl="1"/>
            <a:r>
              <a:rPr lang="en-US" sz="2400" i="1" dirty="0" smtClean="0"/>
              <a:t>Pro </a:t>
            </a:r>
            <a:r>
              <a:rPr lang="en-US" sz="2400" i="1" dirty="0" err="1" smtClean="0"/>
              <a:t>Dump&amp;Load</a:t>
            </a:r>
            <a:r>
              <a:rPr lang="en-US" sz="2400" dirty="0" smtClean="0"/>
              <a:t> – Dump/load with minimum downtime</a:t>
            </a:r>
          </a:p>
          <a:p>
            <a:pPr lvl="1"/>
            <a:r>
              <a:rPr lang="en-US" sz="2400" i="1" dirty="0" smtClean="0"/>
              <a:t>Balanced Benchmark</a:t>
            </a:r>
            <a:r>
              <a:rPr lang="en-US" sz="2400" dirty="0" smtClean="0"/>
              <a:t> – Load testing tool</a:t>
            </a:r>
          </a:p>
          <a:p>
            <a:endParaRPr lang="en-US" dirty="0"/>
          </a:p>
        </p:txBody>
      </p:sp>
    </p:spTree>
    <p:extLst>
      <p:ext uri="{BB962C8B-B14F-4D97-AF65-F5344CB8AC3E}">
        <p14:creationId xmlns:p14="http://schemas.microsoft.com/office/powerpoint/2010/main" val="3721357324"/>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Apology</a:t>
            </a:r>
            <a:endParaRPr lang="en-US" dirty="0"/>
          </a:p>
        </p:txBody>
      </p:sp>
      <p:sp>
        <p:nvSpPr>
          <p:cNvPr id="3" name="Content Placeholder 2"/>
          <p:cNvSpPr>
            <a:spLocks noGrp="1"/>
          </p:cNvSpPr>
          <p:nvPr>
            <p:ph idx="1"/>
          </p:nvPr>
        </p:nvSpPr>
        <p:spPr/>
        <p:txBody>
          <a:bodyPr/>
          <a:lstStyle/>
          <a:p>
            <a:r>
              <a:rPr lang="en-US" dirty="0" smtClean="0"/>
              <a:t>Due to a flurry of chaos in my life the last few weeks, I prepared this presentation while riding an airport shuttle at 4am in the morning….</a:t>
            </a:r>
            <a:endParaRPr lang="en-US" dirty="0"/>
          </a:p>
        </p:txBody>
      </p:sp>
    </p:spTree>
    <p:extLst>
      <p:ext uri="{BB962C8B-B14F-4D97-AF65-F5344CB8AC3E}">
        <p14:creationId xmlns:p14="http://schemas.microsoft.com/office/powerpoint/2010/main" val="17548248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sp>
        <p:nvSpPr>
          <p:cNvPr id="3" name="Content Placeholder 2"/>
          <p:cNvSpPr>
            <a:spLocks noGrp="1"/>
          </p:cNvSpPr>
          <p:nvPr>
            <p:ph idx="1"/>
          </p:nvPr>
        </p:nvSpPr>
        <p:spPr>
          <a:xfrm>
            <a:off x="1828800" y="1231641"/>
            <a:ext cx="7315200" cy="3733800"/>
          </a:xfrm>
        </p:spPr>
        <p:txBody>
          <a:bodyPr/>
          <a:lstStyle/>
          <a:p>
            <a:r>
              <a:rPr lang="en-US" sz="2800" dirty="0" smtClean="0"/>
              <a:t>Latch</a:t>
            </a:r>
          </a:p>
          <a:p>
            <a:r>
              <a:rPr lang="en-US" sz="2800" dirty="0" smtClean="0"/>
              <a:t>Latch Timeout (seen in </a:t>
            </a:r>
            <a:r>
              <a:rPr lang="en-US" sz="2800" i="1" dirty="0" err="1" smtClean="0"/>
              <a:t>promon</a:t>
            </a:r>
            <a:r>
              <a:rPr lang="en-US" sz="2800" dirty="0" smtClean="0"/>
              <a:t>)</a:t>
            </a:r>
          </a:p>
          <a:p>
            <a:r>
              <a:rPr lang="en-US" sz="2800" dirty="0" smtClean="0"/>
              <a:t>Spinlock Retries (-spin)</a:t>
            </a:r>
          </a:p>
          <a:p>
            <a:endParaRPr lang="en-US" sz="2800" dirty="0"/>
          </a:p>
        </p:txBody>
      </p:sp>
    </p:spTree>
    <p:extLst>
      <p:ext uri="{BB962C8B-B14F-4D97-AF65-F5344CB8AC3E}">
        <p14:creationId xmlns:p14="http://schemas.microsoft.com/office/powerpoint/2010/main" val="26626088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Server Components</a:t>
            </a:r>
            <a:endParaRPr lang="en-US" dirty="0"/>
          </a:p>
        </p:txBody>
      </p:sp>
      <p:sp>
        <p:nvSpPr>
          <p:cNvPr id="3" name="Content Placeholder 2"/>
          <p:cNvSpPr>
            <a:spLocks noGrp="1"/>
          </p:cNvSpPr>
          <p:nvPr>
            <p:ph idx="1"/>
          </p:nvPr>
        </p:nvSpPr>
        <p:spPr/>
        <p:txBody>
          <a:bodyPr/>
          <a:lstStyle/>
          <a:p>
            <a:r>
              <a:rPr lang="en-US" dirty="0" smtClean="0"/>
              <a:t>CPU – The fastest component</a:t>
            </a:r>
          </a:p>
          <a:p>
            <a:r>
              <a:rPr lang="en-US" dirty="0" smtClean="0"/>
              <a:t>Memory – a distant second</a:t>
            </a:r>
          </a:p>
          <a:p>
            <a:r>
              <a:rPr lang="en-US" dirty="0" smtClean="0"/>
              <a:t>Disk – an even more distant third</a:t>
            </a:r>
          </a:p>
          <a:p>
            <a:r>
              <a:rPr lang="en-US" dirty="0" smtClean="0"/>
              <a:t>Exceptions exist but this hierarchy is almost always true</a:t>
            </a:r>
            <a:endParaRPr lang="en-US" dirty="0"/>
          </a:p>
        </p:txBody>
      </p:sp>
    </p:spTree>
    <p:extLst>
      <p:ext uri="{BB962C8B-B14F-4D97-AF65-F5344CB8AC3E}">
        <p14:creationId xmlns:p14="http://schemas.microsoft.com/office/powerpoint/2010/main" val="21254216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CPU</a:t>
            </a:r>
            <a:endParaRPr lang="en-US" dirty="0"/>
          </a:p>
        </p:txBody>
      </p:sp>
      <p:sp>
        <p:nvSpPr>
          <p:cNvPr id="3" name="Content Placeholder 2"/>
          <p:cNvSpPr>
            <a:spLocks noGrp="1"/>
          </p:cNvSpPr>
          <p:nvPr>
            <p:ph idx="1"/>
          </p:nvPr>
        </p:nvSpPr>
        <p:spPr/>
        <p:txBody>
          <a:bodyPr/>
          <a:lstStyle/>
          <a:p>
            <a:r>
              <a:rPr lang="en-US" dirty="0" smtClean="0"/>
              <a:t>Even with the advent of more sophisticated multi-core CPUs, the basic principle of a process being granted a number of execution cycles scheduled by the operating system</a:t>
            </a:r>
            <a:endParaRPr lang="en-US" dirty="0"/>
          </a:p>
        </p:txBody>
      </p:sp>
    </p:spTree>
    <p:extLst>
      <p:ext uri="{BB962C8B-B14F-4D97-AF65-F5344CB8AC3E}">
        <p14:creationId xmlns:p14="http://schemas.microsoft.com/office/powerpoint/2010/main" val="537440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Latches</a:t>
            </a:r>
            <a:endParaRPr lang="en-US" dirty="0"/>
          </a:p>
        </p:txBody>
      </p:sp>
      <p:sp>
        <p:nvSpPr>
          <p:cNvPr id="3" name="Content Placeholder 2"/>
          <p:cNvSpPr>
            <a:spLocks noGrp="1"/>
          </p:cNvSpPr>
          <p:nvPr>
            <p:ph idx="1"/>
          </p:nvPr>
        </p:nvSpPr>
        <p:spPr/>
        <p:txBody>
          <a:bodyPr/>
          <a:lstStyle/>
          <a:p>
            <a:r>
              <a:rPr lang="en-US" dirty="0" smtClean="0"/>
              <a:t>Exist to prevent multiple processes from updating the same resource at the same time</a:t>
            </a:r>
          </a:p>
          <a:p>
            <a:r>
              <a:rPr lang="en-US" dirty="0" smtClean="0"/>
              <a:t>Similar in concept to a record lock</a:t>
            </a:r>
          </a:p>
          <a:p>
            <a:r>
              <a:rPr lang="en-US" dirty="0" smtClean="0"/>
              <a:t>Example: only one process at a time can update the active output BI Buffer (it’s one reason why only one BIW can be started)</a:t>
            </a:r>
            <a:endParaRPr lang="en-US" dirty="0"/>
          </a:p>
        </p:txBody>
      </p:sp>
    </p:spTree>
    <p:extLst>
      <p:ext uri="{BB962C8B-B14F-4D97-AF65-F5344CB8AC3E}">
        <p14:creationId xmlns:p14="http://schemas.microsoft.com/office/powerpoint/2010/main" val="35048119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Latches</a:t>
            </a:r>
            <a:endParaRPr lang="en-US" dirty="0"/>
          </a:p>
        </p:txBody>
      </p:sp>
      <p:sp>
        <p:nvSpPr>
          <p:cNvPr id="3" name="Content Placeholder 2"/>
          <p:cNvSpPr>
            <a:spLocks noGrp="1"/>
          </p:cNvSpPr>
          <p:nvPr>
            <p:ph idx="1"/>
          </p:nvPr>
        </p:nvSpPr>
        <p:spPr/>
        <p:txBody>
          <a:bodyPr/>
          <a:lstStyle/>
          <a:p>
            <a:r>
              <a:rPr lang="en-US" dirty="0" smtClean="0"/>
              <a:t>Latches are held for an extremely short duration of time</a:t>
            </a:r>
          </a:p>
          <a:p>
            <a:r>
              <a:rPr lang="en-US" dirty="0" smtClean="0"/>
              <a:t>So activities that might take an indeterminate amount of time (a disk I/O for example) are not controlled with latches</a:t>
            </a:r>
            <a:endParaRPr lang="en-US" dirty="0"/>
          </a:p>
        </p:txBody>
      </p:sp>
    </p:spTree>
    <p:extLst>
      <p:ext uri="{BB962C8B-B14F-4D97-AF65-F5344CB8AC3E}">
        <p14:creationId xmlns:p14="http://schemas.microsoft.com/office/powerpoint/2010/main" val="530381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 0</a:t>
            </a:r>
            <a:endParaRPr lang="en-US" dirty="0"/>
          </a:p>
        </p:txBody>
      </p:sp>
      <p:sp>
        <p:nvSpPr>
          <p:cNvPr id="3" name="Content Placeholder 2"/>
          <p:cNvSpPr>
            <a:spLocks noGrp="1"/>
          </p:cNvSpPr>
          <p:nvPr>
            <p:ph idx="1"/>
          </p:nvPr>
        </p:nvSpPr>
        <p:spPr/>
        <p:txBody>
          <a:bodyPr/>
          <a:lstStyle/>
          <a:p>
            <a:r>
              <a:rPr lang="en-US" dirty="0" smtClean="0"/>
              <a:t>Default prior to V10 (AKA OE10)</a:t>
            </a:r>
          </a:p>
          <a:p>
            <a:r>
              <a:rPr lang="en-US" dirty="0" smtClean="0"/>
              <a:t>User 1 gets scheduled ‘into’ the CPU</a:t>
            </a:r>
          </a:p>
          <a:p>
            <a:r>
              <a:rPr lang="en-US" dirty="0" smtClean="0"/>
              <a:t>User 1 needs a latch</a:t>
            </a:r>
          </a:p>
          <a:p>
            <a:r>
              <a:rPr lang="en-US" dirty="0" smtClean="0"/>
              <a:t>User 2 is already holding that latch</a:t>
            </a:r>
          </a:p>
          <a:p>
            <a:r>
              <a:rPr lang="en-US" dirty="0" smtClean="0"/>
              <a:t>User 1 gets booted from the CPU into the Run Queue (come back and try again later)</a:t>
            </a:r>
            <a:endParaRPr lang="en-US" dirty="0"/>
          </a:p>
        </p:txBody>
      </p:sp>
    </p:spTree>
    <p:extLst>
      <p:ext uri="{BB962C8B-B14F-4D97-AF65-F5344CB8AC3E}">
        <p14:creationId xmlns:p14="http://schemas.microsoft.com/office/powerpoint/2010/main" val="4058096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 &lt;non-zero&gt;</a:t>
            </a:r>
            <a:endParaRPr lang="en-US" dirty="0"/>
          </a:p>
        </p:txBody>
      </p:sp>
      <p:sp>
        <p:nvSpPr>
          <p:cNvPr id="3" name="Content Placeholder 2"/>
          <p:cNvSpPr>
            <a:spLocks noGrp="1"/>
          </p:cNvSpPr>
          <p:nvPr>
            <p:ph idx="1"/>
          </p:nvPr>
        </p:nvSpPr>
        <p:spPr/>
        <p:txBody>
          <a:bodyPr/>
          <a:lstStyle/>
          <a:p>
            <a:r>
              <a:rPr lang="en-US" dirty="0"/>
              <a:t>User 1 gets scheduled into the CPU</a:t>
            </a:r>
          </a:p>
          <a:p>
            <a:r>
              <a:rPr lang="en-US" dirty="0"/>
              <a:t>User 1 needs a latch</a:t>
            </a:r>
          </a:p>
          <a:p>
            <a:r>
              <a:rPr lang="en-US" dirty="0"/>
              <a:t>User 2 is already holding that latch</a:t>
            </a:r>
          </a:p>
          <a:p>
            <a:r>
              <a:rPr lang="en-US" dirty="0" smtClean="0"/>
              <a:t>Instead of getting booted, User 1 goes into a loop (i.e. spins) and keeps trying to acquire the latch for up to –spin # of times</a:t>
            </a:r>
          </a:p>
        </p:txBody>
      </p:sp>
    </p:spTree>
    <p:extLst>
      <p:ext uri="{BB962C8B-B14F-4D97-AF65-F5344CB8AC3E}">
        <p14:creationId xmlns:p14="http://schemas.microsoft.com/office/powerpoint/2010/main" val="40943056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-spin &lt;non-zero&gt;</a:t>
            </a:r>
          </a:p>
        </p:txBody>
      </p:sp>
      <p:sp>
        <p:nvSpPr>
          <p:cNvPr id="3" name="Content Placeholder 2"/>
          <p:cNvSpPr>
            <a:spLocks noGrp="1"/>
          </p:cNvSpPr>
          <p:nvPr>
            <p:ph idx="1"/>
          </p:nvPr>
        </p:nvSpPr>
        <p:spPr/>
        <p:txBody>
          <a:bodyPr/>
          <a:lstStyle/>
          <a:p>
            <a:r>
              <a:rPr lang="en-US" dirty="0"/>
              <a:t>Because </a:t>
            </a:r>
            <a:r>
              <a:rPr lang="en-US" dirty="0" smtClean="0"/>
              <a:t>User 2 only holds the latch for a </a:t>
            </a:r>
            <a:r>
              <a:rPr lang="en-US" dirty="0"/>
              <a:t>short </a:t>
            </a:r>
            <a:r>
              <a:rPr lang="en-US" dirty="0" smtClean="0"/>
              <a:t>time there </a:t>
            </a:r>
            <a:r>
              <a:rPr lang="en-US" dirty="0"/>
              <a:t>is a chance </a:t>
            </a:r>
            <a:r>
              <a:rPr lang="en-US" dirty="0" smtClean="0"/>
              <a:t>that User 1 can acquire the latch before running out of allotted CPU time</a:t>
            </a:r>
          </a:p>
          <a:p>
            <a:r>
              <a:rPr lang="en-US" dirty="0" smtClean="0"/>
              <a:t>The cost of using spin is some CPU time is wasted doing “empty work”</a:t>
            </a:r>
            <a:endParaRPr lang="en-US" dirty="0"/>
          </a:p>
          <a:p>
            <a:endParaRPr lang="en-US" dirty="0"/>
          </a:p>
        </p:txBody>
      </p:sp>
    </p:spTree>
    <p:extLst>
      <p:ext uri="{BB962C8B-B14F-4D97-AF65-F5344CB8AC3E}">
        <p14:creationId xmlns:p14="http://schemas.microsoft.com/office/powerpoint/2010/main" val="4343545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Latch Timeouts</a:t>
            </a:r>
            <a:endParaRPr lang="en-US" dirty="0"/>
          </a:p>
        </p:txBody>
      </p:sp>
      <p:sp>
        <p:nvSpPr>
          <p:cNvPr id="3" name="Content Placeholder 2"/>
          <p:cNvSpPr>
            <a:spLocks noGrp="1"/>
          </p:cNvSpPr>
          <p:nvPr>
            <p:ph idx="1"/>
          </p:nvPr>
        </p:nvSpPr>
        <p:spPr/>
        <p:txBody>
          <a:bodyPr/>
          <a:lstStyle/>
          <a:p>
            <a:r>
              <a:rPr lang="en-US" dirty="0" err="1" smtClean="0"/>
              <a:t>Promon</a:t>
            </a:r>
            <a:r>
              <a:rPr lang="en-US" dirty="0" smtClean="0"/>
              <a:t> R&amp;D &gt; Other &gt; Performance Indicators</a:t>
            </a:r>
          </a:p>
          <a:p>
            <a:r>
              <a:rPr lang="en-US" dirty="0" smtClean="0"/>
              <a:t>Perhaps a better label would be “Latch Spinouts”</a:t>
            </a:r>
          </a:p>
          <a:p>
            <a:r>
              <a:rPr lang="en-US" dirty="0" smtClean="0"/>
              <a:t>Number of times that a process spun –spin # of times but didn’t acquire the Latch</a:t>
            </a:r>
          </a:p>
        </p:txBody>
      </p:sp>
    </p:spTree>
    <p:extLst>
      <p:ext uri="{BB962C8B-B14F-4D97-AF65-F5344CB8AC3E}">
        <p14:creationId xmlns:p14="http://schemas.microsoft.com/office/powerpoint/2010/main" val="26945790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Latch Timeouts</a:t>
            </a:r>
            <a:endParaRPr lang="en-US" dirty="0"/>
          </a:p>
        </p:txBody>
      </p:sp>
      <p:sp>
        <p:nvSpPr>
          <p:cNvPr id="3" name="Content Placeholder 2"/>
          <p:cNvSpPr>
            <a:spLocks noGrp="1"/>
          </p:cNvSpPr>
          <p:nvPr>
            <p:ph idx="1"/>
          </p:nvPr>
        </p:nvSpPr>
        <p:spPr/>
        <p:txBody>
          <a:bodyPr/>
          <a:lstStyle/>
          <a:p>
            <a:r>
              <a:rPr lang="en-US" dirty="0"/>
              <a:t>Doesn’t </a:t>
            </a:r>
            <a:r>
              <a:rPr lang="en-US" dirty="0" smtClean="0"/>
              <a:t>record if the CPU Quanta pre-empts the spinning (isn’t that a cool word?)</a:t>
            </a:r>
          </a:p>
          <a:p>
            <a:endParaRPr lang="en-US" dirty="0"/>
          </a:p>
        </p:txBody>
      </p:sp>
    </p:spTree>
    <p:extLst>
      <p:ext uri="{BB962C8B-B14F-4D97-AF65-F5344CB8AC3E}">
        <p14:creationId xmlns:p14="http://schemas.microsoft.com/office/powerpoint/2010/main" val="7215484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Thread Quantum</a:t>
            </a:r>
            <a:endParaRPr lang="en-US" dirty="0"/>
          </a:p>
        </p:txBody>
      </p:sp>
      <p:sp>
        <p:nvSpPr>
          <p:cNvPr id="3" name="Content Placeholder 2"/>
          <p:cNvSpPr>
            <a:spLocks noGrp="1"/>
          </p:cNvSpPr>
          <p:nvPr>
            <p:ph idx="1"/>
          </p:nvPr>
        </p:nvSpPr>
        <p:spPr/>
        <p:txBody>
          <a:bodyPr/>
          <a:lstStyle/>
          <a:p>
            <a:r>
              <a:rPr lang="en-US" dirty="0" smtClean="0"/>
              <a:t>How </a:t>
            </a:r>
            <a:r>
              <a:rPr lang="en-US" dirty="0"/>
              <a:t>long </a:t>
            </a:r>
            <a:r>
              <a:rPr lang="en-US" dirty="0" smtClean="0"/>
              <a:t>a thread (i.e. process) is </a:t>
            </a:r>
            <a:r>
              <a:rPr lang="en-US" dirty="0"/>
              <a:t>allowed to keep hold of the CPU if:</a:t>
            </a:r>
          </a:p>
          <a:p>
            <a:pPr lvl="1"/>
            <a:r>
              <a:rPr lang="en-US" dirty="0" smtClean="0"/>
              <a:t>It </a:t>
            </a:r>
            <a:r>
              <a:rPr lang="en-US" dirty="0"/>
              <a:t>remains </a:t>
            </a:r>
            <a:r>
              <a:rPr lang="en-US" dirty="0" smtClean="0"/>
              <a:t>runnable</a:t>
            </a:r>
          </a:p>
          <a:p>
            <a:pPr lvl="1"/>
            <a:r>
              <a:rPr lang="en-US" dirty="0"/>
              <a:t>T</a:t>
            </a:r>
            <a:r>
              <a:rPr lang="en-US" dirty="0" smtClean="0"/>
              <a:t>he </a:t>
            </a:r>
            <a:r>
              <a:rPr lang="en-US" dirty="0"/>
              <a:t>scheduler determines that no other thread needs to run on that CPU </a:t>
            </a:r>
            <a:r>
              <a:rPr lang="en-US" dirty="0" smtClean="0"/>
              <a:t>instead </a:t>
            </a:r>
            <a:endParaRPr lang="en-US" dirty="0"/>
          </a:p>
          <a:p>
            <a:r>
              <a:rPr lang="en-US" dirty="0" smtClean="0"/>
              <a:t>Thread </a:t>
            </a:r>
            <a:r>
              <a:rPr lang="en-US" dirty="0"/>
              <a:t>quanta are generally defined </a:t>
            </a:r>
            <a:r>
              <a:rPr lang="en-US" dirty="0" smtClean="0"/>
              <a:t>by some </a:t>
            </a:r>
            <a:r>
              <a:rPr lang="en-US" dirty="0"/>
              <a:t>number of clock </a:t>
            </a:r>
            <a:r>
              <a:rPr lang="en-US" dirty="0" smtClean="0"/>
              <a:t>ticks</a:t>
            </a:r>
            <a:endParaRPr lang="en-US" dirty="0"/>
          </a:p>
          <a:p>
            <a:endParaRPr lang="en-US" dirty="0"/>
          </a:p>
        </p:txBody>
      </p:sp>
    </p:spTree>
    <p:extLst>
      <p:ext uri="{BB962C8B-B14F-4D97-AF65-F5344CB8AC3E}">
        <p14:creationId xmlns:p14="http://schemas.microsoft.com/office/powerpoint/2010/main" val="32746601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Set Spin</a:t>
            </a:r>
            <a:endParaRPr lang="en-US" dirty="0"/>
          </a:p>
        </p:txBody>
      </p:sp>
      <p:sp>
        <p:nvSpPr>
          <p:cNvPr id="3" name="Content Placeholder 2"/>
          <p:cNvSpPr>
            <a:spLocks noGrp="1"/>
          </p:cNvSpPr>
          <p:nvPr>
            <p:ph idx="1"/>
          </p:nvPr>
        </p:nvSpPr>
        <p:spPr/>
        <p:txBody>
          <a:bodyPr/>
          <a:lstStyle/>
          <a:p>
            <a:r>
              <a:rPr lang="en-US" dirty="0" smtClean="0"/>
              <a:t>Old Folklore (10000 * # of CPUs)</a:t>
            </a:r>
          </a:p>
          <a:p>
            <a:r>
              <a:rPr lang="en-US" dirty="0" smtClean="0"/>
              <a:t>Ballpark (1000-50000)</a:t>
            </a:r>
          </a:p>
          <a:p>
            <a:r>
              <a:rPr lang="en-US" dirty="0" smtClean="0"/>
              <a:t>Benchmark</a:t>
            </a:r>
          </a:p>
          <a:p>
            <a:r>
              <a:rPr lang="en-US" dirty="0" smtClean="0"/>
              <a:t>The year of your birthday * 3.14159</a:t>
            </a:r>
            <a:endParaRPr lang="en-US" dirty="0"/>
          </a:p>
        </p:txBody>
      </p:sp>
    </p:spTree>
    <p:extLst>
      <p:ext uri="{BB962C8B-B14F-4D97-AF65-F5344CB8AC3E}">
        <p14:creationId xmlns:p14="http://schemas.microsoft.com/office/powerpoint/2010/main" val="34994710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r>
              <a:rPr lang="en-US" dirty="0" smtClean="0"/>
              <a:t>Do a run with –spin 0</a:t>
            </a:r>
          </a:p>
          <a:p>
            <a:r>
              <a:rPr lang="en-US" dirty="0" smtClean="0"/>
              <a:t>Do another run with a non-zero value of spin</a:t>
            </a:r>
          </a:p>
          <a:p>
            <a:r>
              <a:rPr lang="en-US" dirty="0" smtClean="0"/>
              <a:t>Percentage of change?</a:t>
            </a:r>
            <a:endParaRPr lang="en-US" dirty="0"/>
          </a:p>
        </p:txBody>
      </p:sp>
    </p:spTree>
    <p:extLst>
      <p:ext uri="{BB962C8B-B14F-4D97-AF65-F5344CB8AC3E}">
        <p14:creationId xmlns:p14="http://schemas.microsoft.com/office/powerpoint/2010/main" val="993556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7239" y="2900363"/>
            <a:ext cx="7772400" cy="984885"/>
          </a:xfrm>
          <a:ln/>
        </p:spPr>
        <p:txBody>
          <a:bodyPr>
            <a:normAutofit fontScale="90000"/>
          </a:bodyPr>
          <a:lstStyle/>
          <a:p>
            <a:pPr eaLnBrk="1" hangingPunct="1"/>
            <a:r>
              <a:rPr lang="en-US" dirty="0" smtClean="0"/>
              <a:t>PUG Challenge Americas</a:t>
            </a:r>
            <a:br>
              <a:rPr lang="en-US" dirty="0" smtClean="0"/>
            </a:br>
            <a:r>
              <a:rPr lang="en-US" dirty="0" smtClean="0"/>
              <a:t>Performance Tuning Workshop</a:t>
            </a:r>
          </a:p>
        </p:txBody>
      </p:sp>
      <p:sp>
        <p:nvSpPr>
          <p:cNvPr id="3075" name="Text Box 6"/>
          <p:cNvSpPr txBox="1">
            <a:spLocks noChangeArrowheads="1"/>
          </p:cNvSpPr>
          <p:nvPr/>
        </p:nvSpPr>
        <p:spPr bwMode="auto">
          <a:xfrm>
            <a:off x="4038600" y="5410201"/>
            <a:ext cx="3733800" cy="400110"/>
          </a:xfrm>
          <a:prstGeom prst="rect">
            <a:avLst/>
          </a:prstGeom>
          <a:noFill/>
          <a:ln w="9525">
            <a:noFill/>
            <a:miter lim="800000"/>
            <a:headEnd/>
            <a:tailEnd/>
          </a:ln>
        </p:spPr>
        <p:txBody>
          <a:bodyPr>
            <a:spAutoFit/>
          </a:bodyPr>
          <a:lstStyle/>
          <a:p>
            <a:pPr algn="r" eaLnBrk="0" hangingPunct="0"/>
            <a:r>
              <a:rPr lang="en-US" sz="2000" b="1" dirty="0">
                <a:solidFill>
                  <a:srgbClr val="004B85"/>
                </a:solidFill>
              </a:rPr>
              <a:t>PAUL KOUFALIS</a:t>
            </a:r>
            <a:endParaRPr lang="en-US" dirty="0">
              <a:solidFill>
                <a:srgbClr val="000000"/>
              </a:solidFill>
            </a:endParaRPr>
          </a:p>
        </p:txBody>
      </p:sp>
      <p:pic>
        <p:nvPicPr>
          <p:cNvPr id="3076" name="Picture 10" descr="progresswiz"/>
          <p:cNvPicPr>
            <a:picLocks noChangeAspect="1" noChangeArrowheads="1"/>
          </p:cNvPicPr>
          <p:nvPr/>
        </p:nvPicPr>
        <p:blipFill>
          <a:blip r:embed="rId3" cstate="print"/>
          <a:srcRect/>
          <a:stretch>
            <a:fillRect/>
          </a:stretch>
        </p:blipFill>
        <p:spPr bwMode="auto">
          <a:xfrm>
            <a:off x="6189665" y="1649413"/>
            <a:ext cx="2954337" cy="1141412"/>
          </a:xfrm>
          <a:prstGeom prst="rect">
            <a:avLst/>
          </a:prstGeom>
          <a:noFill/>
          <a:ln w="9525">
            <a:noFill/>
            <a:miter lim="800000"/>
            <a:headEnd/>
            <a:tailEnd/>
          </a:ln>
        </p:spPr>
      </p:pic>
      <p:sp>
        <p:nvSpPr>
          <p:cNvPr id="3077" name="Text Box 7"/>
          <p:cNvSpPr txBox="1">
            <a:spLocks noChangeArrowheads="1"/>
          </p:cNvSpPr>
          <p:nvPr/>
        </p:nvSpPr>
        <p:spPr bwMode="auto">
          <a:xfrm>
            <a:off x="4038600" y="5715000"/>
            <a:ext cx="3733800" cy="646331"/>
          </a:xfrm>
          <a:prstGeom prst="rect">
            <a:avLst/>
          </a:prstGeom>
          <a:noFill/>
          <a:ln w="9525">
            <a:noFill/>
            <a:miter lim="800000"/>
            <a:headEnd/>
            <a:tailEnd/>
          </a:ln>
        </p:spPr>
        <p:txBody>
          <a:bodyPr>
            <a:spAutoFit/>
          </a:bodyPr>
          <a:lstStyle/>
          <a:p>
            <a:pPr algn="r" eaLnBrk="0" hangingPunct="0"/>
            <a:r>
              <a:rPr lang="en-US" dirty="0">
                <a:solidFill>
                  <a:srgbClr val="000000"/>
                </a:solidFill>
              </a:rPr>
              <a:t>PRESIDENT</a:t>
            </a:r>
          </a:p>
          <a:p>
            <a:pPr algn="r" eaLnBrk="0" hangingPunct="0"/>
            <a:r>
              <a:rPr lang="en-US" dirty="0">
                <a:solidFill>
                  <a:srgbClr val="000000"/>
                </a:solidFill>
              </a:rPr>
              <a:t>PROGRESSWIZ CONSULTING</a:t>
            </a:r>
          </a:p>
        </p:txBody>
      </p:sp>
      <p:sp>
        <p:nvSpPr>
          <p:cNvPr id="3078" name="Line 4"/>
          <p:cNvSpPr>
            <a:spLocks noChangeShapeType="1"/>
          </p:cNvSpPr>
          <p:nvPr/>
        </p:nvSpPr>
        <p:spPr bwMode="auto">
          <a:xfrm>
            <a:off x="668339" y="2773363"/>
            <a:ext cx="8269287" cy="0"/>
          </a:xfrm>
          <a:prstGeom prst="line">
            <a:avLst/>
          </a:prstGeom>
          <a:noFill/>
          <a:ln w="9525">
            <a:solidFill>
              <a:schemeClr val="bg2"/>
            </a:solidFill>
            <a:round/>
            <a:headEnd/>
            <a:tailEnd/>
          </a:ln>
        </p:spPr>
        <p:txBody>
          <a:bodyPr/>
          <a:lstStyle/>
          <a:p>
            <a:endParaRPr lang="en-US"/>
          </a:p>
        </p:txBody>
      </p:sp>
      <p:sp>
        <p:nvSpPr>
          <p:cNvPr id="7" name="Subtitle 2"/>
          <p:cNvSpPr>
            <a:spLocks noGrp="1"/>
          </p:cNvSpPr>
          <p:nvPr>
            <p:ph type="subTitle" idx="1"/>
          </p:nvPr>
        </p:nvSpPr>
        <p:spPr>
          <a:xfrm>
            <a:off x="757239" y="4057650"/>
            <a:ext cx="7761287" cy="419100"/>
          </a:xfrm>
        </p:spPr>
        <p:txBody>
          <a:bodyPr>
            <a:normAutofit fontScale="77500" lnSpcReduction="20000"/>
          </a:bodyPr>
          <a:lstStyle/>
          <a:p>
            <a:r>
              <a:rPr lang="en-US" dirty="0" smtClean="0"/>
              <a:t>After Imaging</a:t>
            </a:r>
            <a:endParaRPr lang="en-US" dirty="0"/>
          </a:p>
        </p:txBody>
      </p:sp>
    </p:spTree>
    <p:extLst>
      <p:ext uri="{BB962C8B-B14F-4D97-AF65-F5344CB8AC3E}">
        <p14:creationId xmlns:p14="http://schemas.microsoft.com/office/powerpoint/2010/main" val="2044995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body" idx="1"/>
          </p:nvPr>
        </p:nvSpPr>
        <p:spPr/>
        <p:txBody>
          <a:bodyPr/>
          <a:lstStyle/>
          <a:p>
            <a:pPr eaLnBrk="1" hangingPunct="1"/>
            <a:r>
              <a:rPr lang="en-US" dirty="0" smtClean="0"/>
              <a:t>Based in Montréal, Québec, Canada</a:t>
            </a:r>
          </a:p>
          <a:p>
            <a:pPr eaLnBrk="1" hangingPunct="1"/>
            <a:r>
              <a:rPr lang="en-US" dirty="0" smtClean="0"/>
              <a:t>Providing technical consulting in Progress</a:t>
            </a:r>
            <a:r>
              <a:rPr lang="en-US" baseline="30000" dirty="0" smtClean="0">
                <a:cs typeface="Arial" charset="0"/>
              </a:rPr>
              <a:t>®</a:t>
            </a:r>
            <a:r>
              <a:rPr lang="en-US" dirty="0" smtClean="0"/>
              <a:t>, UNIX, Windows, MFG/PRO and more</a:t>
            </a:r>
          </a:p>
          <a:p>
            <a:r>
              <a:rPr lang="en-US" dirty="0" smtClean="0"/>
              <a:t>Specialized in</a:t>
            </a:r>
          </a:p>
          <a:p>
            <a:pPr lvl="1"/>
            <a:r>
              <a:rPr lang="en-US" dirty="0" smtClean="0"/>
              <a:t>Security of Progress-based systems</a:t>
            </a:r>
          </a:p>
          <a:p>
            <a:pPr lvl="1"/>
            <a:r>
              <a:rPr lang="en-US" dirty="0" smtClean="0"/>
              <a:t>Performance tuning</a:t>
            </a:r>
          </a:p>
          <a:p>
            <a:pPr lvl="1"/>
            <a:r>
              <a:rPr lang="en-US" dirty="0" smtClean="0"/>
              <a:t>System availability </a:t>
            </a:r>
          </a:p>
          <a:p>
            <a:pPr lvl="1"/>
            <a:r>
              <a:rPr lang="en-US" dirty="0" smtClean="0"/>
              <a:t>Business continuity planning</a:t>
            </a:r>
          </a:p>
          <a:p>
            <a:pPr eaLnBrk="1" hangingPunct="1">
              <a:buFont typeface="Wingdings" pitchFamily="2" charset="2"/>
              <a:buNone/>
            </a:pPr>
            <a:endParaRPr lang="en-US" dirty="0" smtClean="0"/>
          </a:p>
        </p:txBody>
      </p:sp>
      <p:sp>
        <p:nvSpPr>
          <p:cNvPr id="5124" name="Rectangle 3"/>
          <p:cNvSpPr>
            <a:spLocks noGrp="1" noChangeArrowheads="1"/>
          </p:cNvSpPr>
          <p:nvPr>
            <p:ph type="title"/>
          </p:nvPr>
        </p:nvSpPr>
        <p:spPr/>
        <p:txBody>
          <a:bodyPr/>
          <a:lstStyle/>
          <a:p>
            <a:pPr eaLnBrk="1" hangingPunct="1"/>
            <a:r>
              <a:rPr lang="en-US" smtClean="0"/>
              <a:t>Progresswiz Consulting</a:t>
            </a:r>
          </a:p>
        </p:txBody>
      </p:sp>
    </p:spTree>
    <p:extLst>
      <p:ext uri="{BB962C8B-B14F-4D97-AF65-F5344CB8AC3E}">
        <p14:creationId xmlns:p14="http://schemas.microsoft.com/office/powerpoint/2010/main" val="589833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Extents - Fixed versus variable</a:t>
            </a:r>
            <a:endParaRPr lang="en-US" dirty="0"/>
          </a:p>
        </p:txBody>
      </p:sp>
      <p:sp>
        <p:nvSpPr>
          <p:cNvPr id="3" name="Content Placeholder 2"/>
          <p:cNvSpPr>
            <a:spLocks noGrp="1"/>
          </p:cNvSpPr>
          <p:nvPr>
            <p:ph idx="1"/>
          </p:nvPr>
        </p:nvSpPr>
        <p:spPr/>
        <p:txBody>
          <a:bodyPr/>
          <a:lstStyle/>
          <a:p>
            <a:r>
              <a:rPr lang="en-US" dirty="0" smtClean="0"/>
              <a:t>In a low </a:t>
            </a:r>
            <a:r>
              <a:rPr lang="en-US" dirty="0" err="1" smtClean="0"/>
              <a:t>tx</a:t>
            </a:r>
            <a:r>
              <a:rPr lang="en-US" dirty="0" smtClean="0"/>
              <a:t> environment there should be no noticeable difference</a:t>
            </a:r>
          </a:p>
          <a:p>
            <a:pPr lvl="1"/>
            <a:r>
              <a:rPr lang="en-US" dirty="0" smtClean="0"/>
              <a:t>Maybe MRP will take a 1-2% longer</a:t>
            </a:r>
          </a:p>
          <a:p>
            <a:pPr lvl="1"/>
            <a:r>
              <a:rPr lang="en-US" dirty="0" smtClean="0"/>
              <a:t>Human speed </a:t>
            </a:r>
            <a:r>
              <a:rPr lang="en-US" dirty="0" err="1" smtClean="0"/>
              <a:t>tx</a:t>
            </a:r>
            <a:r>
              <a:rPr lang="en-US" dirty="0" smtClean="0"/>
              <a:t> will never notice</a:t>
            </a:r>
          </a:p>
          <a:p>
            <a:r>
              <a:rPr lang="en-US" dirty="0" smtClean="0"/>
              <a:t>Best practice = fixed</a:t>
            </a:r>
          </a:p>
          <a:p>
            <a:pPr lvl="1"/>
            <a:r>
              <a:rPr lang="en-US" dirty="0" smtClean="0"/>
              <a:t>AIFMD extracts only active blocks from file</a:t>
            </a:r>
          </a:p>
          <a:p>
            <a:pPr lvl="1"/>
            <a:r>
              <a:rPr lang="en-US" dirty="0" smtClean="0"/>
              <a:t>See </a:t>
            </a:r>
            <a:r>
              <a:rPr lang="en-US" dirty="0" err="1" smtClean="0"/>
              <a:t>rfutil</a:t>
            </a:r>
            <a:r>
              <a:rPr lang="en-US" dirty="0" smtClean="0"/>
              <a:t> –C </a:t>
            </a:r>
            <a:r>
              <a:rPr lang="en-US" dirty="0" err="1" smtClean="0"/>
              <a:t>aimage</a:t>
            </a:r>
            <a:r>
              <a:rPr lang="en-US" dirty="0" smtClean="0"/>
              <a:t> extract</a:t>
            </a:r>
            <a:endParaRPr lang="en-US" dirty="0"/>
          </a:p>
        </p:txBody>
      </p:sp>
    </p:spTree>
    <p:extLst>
      <p:ext uri="{BB962C8B-B14F-4D97-AF65-F5344CB8AC3E}">
        <p14:creationId xmlns:p14="http://schemas.microsoft.com/office/powerpoint/2010/main" val="1659893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Extent Placement - Dedicated disks?</a:t>
            </a:r>
            <a:endParaRPr lang="en-US" dirty="0"/>
          </a:p>
        </p:txBody>
      </p:sp>
      <p:sp>
        <p:nvSpPr>
          <p:cNvPr id="3" name="Content Placeholder 2"/>
          <p:cNvSpPr>
            <a:spLocks noGrp="1"/>
          </p:cNvSpPr>
          <p:nvPr>
            <p:ph idx="1"/>
          </p:nvPr>
        </p:nvSpPr>
        <p:spPr/>
        <p:txBody>
          <a:bodyPr>
            <a:normAutofit lnSpcReduction="10000"/>
          </a:bodyPr>
          <a:lstStyle/>
          <a:p>
            <a:r>
              <a:rPr lang="en-US" dirty="0" smtClean="0"/>
              <a:t>Classic arguments:</a:t>
            </a:r>
          </a:p>
          <a:p>
            <a:pPr lvl="1"/>
            <a:r>
              <a:rPr lang="en-US" dirty="0" smtClean="0"/>
              <a:t>Better I/O to dedicated disks</a:t>
            </a:r>
          </a:p>
          <a:p>
            <a:pPr lvl="1"/>
            <a:r>
              <a:rPr lang="en-US" dirty="0" smtClean="0"/>
              <a:t>Can remove physical disks in case of crash</a:t>
            </a:r>
          </a:p>
          <a:p>
            <a:r>
              <a:rPr lang="en-US" dirty="0" smtClean="0"/>
              <a:t>Modern SANs negate both arguments</a:t>
            </a:r>
          </a:p>
          <a:p>
            <a:pPr lvl="1"/>
            <a:r>
              <a:rPr lang="en-US" dirty="0" smtClean="0"/>
              <a:t>My </a:t>
            </a:r>
            <a:r>
              <a:rPr lang="en-US" i="1" dirty="0" err="1" smtClean="0"/>
              <a:t>confrères</a:t>
            </a:r>
            <a:r>
              <a:rPr lang="en-US" dirty="0" smtClean="0"/>
              <a:t> may argue otherwise for high </a:t>
            </a:r>
            <a:r>
              <a:rPr lang="en-US" dirty="0" err="1" smtClean="0"/>
              <a:t>tx</a:t>
            </a:r>
            <a:r>
              <a:rPr lang="en-US" dirty="0" smtClean="0"/>
              <a:t> sites</a:t>
            </a:r>
          </a:p>
          <a:p>
            <a:r>
              <a:rPr lang="en-US" dirty="0" smtClean="0"/>
              <a:t>For physical removal: </a:t>
            </a:r>
          </a:p>
          <a:p>
            <a:pPr lvl="1"/>
            <a:r>
              <a:rPr lang="en-US" dirty="0" smtClean="0"/>
              <a:t>Hello…you’re on the street with a hot swap SCSI disk and nowhere to put it</a:t>
            </a:r>
            <a:endParaRPr lang="en-US" dirty="0"/>
          </a:p>
        </p:txBody>
      </p:sp>
    </p:spTree>
    <p:extLst>
      <p:ext uri="{BB962C8B-B14F-4D97-AF65-F5344CB8AC3E}">
        <p14:creationId xmlns:p14="http://schemas.microsoft.com/office/powerpoint/2010/main" val="3795824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Settings – AI Block Size</a:t>
            </a:r>
            <a:endParaRPr lang="en-US" dirty="0"/>
          </a:p>
        </p:txBody>
      </p:sp>
      <p:sp>
        <p:nvSpPr>
          <p:cNvPr id="3" name="Content Placeholder 2"/>
          <p:cNvSpPr>
            <a:spLocks noGrp="1"/>
          </p:cNvSpPr>
          <p:nvPr>
            <p:ph idx="1"/>
          </p:nvPr>
        </p:nvSpPr>
        <p:spPr/>
        <p:txBody>
          <a:bodyPr/>
          <a:lstStyle/>
          <a:p>
            <a:r>
              <a:rPr lang="en-US" dirty="0" smtClean="0"/>
              <a:t>16 Kb</a:t>
            </a:r>
          </a:p>
          <a:p>
            <a:pPr lvl="1"/>
            <a:r>
              <a:rPr lang="en-US" dirty="0" smtClean="0"/>
              <a:t>No brainer</a:t>
            </a:r>
          </a:p>
          <a:p>
            <a:pPr lvl="1"/>
            <a:r>
              <a:rPr lang="en-US" dirty="0" smtClean="0"/>
              <a:t>Do it </a:t>
            </a:r>
            <a:r>
              <a:rPr lang="en-US" i="1" dirty="0" smtClean="0"/>
              <a:t>before</a:t>
            </a:r>
            <a:r>
              <a:rPr lang="en-US" dirty="0" smtClean="0"/>
              <a:t> activating AI</a:t>
            </a:r>
          </a:p>
          <a:p>
            <a:pPr lvl="1"/>
            <a:endParaRPr lang="en-US" dirty="0" smtClean="0"/>
          </a:p>
          <a:p>
            <a:pPr lvl="1">
              <a:buNone/>
            </a:pP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rfutil</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atm</a:t>
            </a:r>
            <a:r>
              <a:rPr lang="en-US" sz="1600" dirty="0" smtClean="0">
                <a:latin typeface="Courier New" pitchFamily="49" charset="0"/>
                <a:cs typeface="Courier New" pitchFamily="49" charset="0"/>
              </a:rPr>
              <a:t> -C </a:t>
            </a:r>
            <a:r>
              <a:rPr lang="en-US" sz="1600" dirty="0" err="1" smtClean="0">
                <a:latin typeface="Courier New" pitchFamily="49" charset="0"/>
                <a:cs typeface="Courier New" pitchFamily="49" charset="0"/>
              </a:rPr>
              <a:t>aimage</a:t>
            </a:r>
            <a:r>
              <a:rPr lang="en-US" sz="1600" dirty="0" smtClean="0">
                <a:latin typeface="Courier New" pitchFamily="49" charset="0"/>
                <a:cs typeface="Courier New" pitchFamily="49" charset="0"/>
              </a:rPr>
              <a:t> truncate -</a:t>
            </a:r>
            <a:r>
              <a:rPr lang="en-US" sz="1600" dirty="0" err="1" smtClean="0">
                <a:latin typeface="Courier New" pitchFamily="49" charset="0"/>
                <a:cs typeface="Courier New" pitchFamily="49" charset="0"/>
              </a:rPr>
              <a:t>aiblocksize</a:t>
            </a:r>
            <a:r>
              <a:rPr lang="en-US" sz="1600" dirty="0" smtClean="0">
                <a:latin typeface="Courier New" pitchFamily="49" charset="0"/>
                <a:cs typeface="Courier New" pitchFamily="49" charset="0"/>
              </a:rPr>
              <a:t> 16</a:t>
            </a:r>
          </a:p>
          <a:p>
            <a:pPr lvl="1">
              <a:buNone/>
            </a:pPr>
            <a:r>
              <a:rPr lang="en-US" sz="1600" dirty="0" smtClean="0">
                <a:latin typeface="Courier New" pitchFamily="49" charset="0"/>
                <a:cs typeface="Courier New" pitchFamily="49" charset="0"/>
              </a:rPr>
              <a:t>After-imaging and Two-phase commit must be disabled before AI truncation. (282)</a:t>
            </a:r>
          </a:p>
          <a:p>
            <a:pPr lvl="1">
              <a:buNone/>
            </a:pPr>
            <a:r>
              <a:rPr lang="da-DK" sz="1600" dirty="0" smtClean="0">
                <a:latin typeface="Courier New" pitchFamily="49" charset="0"/>
                <a:cs typeface="Courier New" pitchFamily="49" charset="0"/>
              </a:rPr>
              <a:t>$ rfutil atm -C aimage end</a:t>
            </a:r>
          </a:p>
          <a:p>
            <a:pPr lvl="1">
              <a:buNone/>
            </a:pP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rfutil</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atm</a:t>
            </a:r>
            <a:r>
              <a:rPr lang="en-US" sz="1600" dirty="0" smtClean="0">
                <a:latin typeface="Courier New" pitchFamily="49" charset="0"/>
                <a:cs typeface="Courier New" pitchFamily="49" charset="0"/>
              </a:rPr>
              <a:t> -C </a:t>
            </a:r>
            <a:r>
              <a:rPr lang="en-US" sz="1600" dirty="0" err="1" smtClean="0">
                <a:latin typeface="Courier New" pitchFamily="49" charset="0"/>
                <a:cs typeface="Courier New" pitchFamily="49" charset="0"/>
              </a:rPr>
              <a:t>aimage</a:t>
            </a:r>
            <a:r>
              <a:rPr lang="en-US" sz="1600" dirty="0" smtClean="0">
                <a:latin typeface="Courier New" pitchFamily="49" charset="0"/>
                <a:cs typeface="Courier New" pitchFamily="49" charset="0"/>
              </a:rPr>
              <a:t> truncate -</a:t>
            </a:r>
            <a:r>
              <a:rPr lang="en-US" sz="1600" dirty="0" err="1" smtClean="0">
                <a:latin typeface="Courier New" pitchFamily="49" charset="0"/>
                <a:cs typeface="Courier New" pitchFamily="49" charset="0"/>
              </a:rPr>
              <a:t>aiblocksize</a:t>
            </a:r>
            <a:r>
              <a:rPr lang="en-US" sz="1600" dirty="0" smtClean="0">
                <a:latin typeface="Courier New" pitchFamily="49" charset="0"/>
                <a:cs typeface="Courier New" pitchFamily="49" charset="0"/>
              </a:rPr>
              <a:t> 16</a:t>
            </a:r>
          </a:p>
          <a:p>
            <a:pPr lvl="1">
              <a:buNone/>
            </a:pPr>
            <a:r>
              <a:rPr lang="en-US" sz="1600" dirty="0" smtClean="0">
                <a:latin typeface="Courier New" pitchFamily="49" charset="0"/>
                <a:cs typeface="Courier New" pitchFamily="49" charset="0"/>
              </a:rPr>
              <a:t>The AI file is being truncated. (287)</a:t>
            </a:r>
          </a:p>
          <a:p>
            <a:pPr lvl="1">
              <a:buNone/>
            </a:pPr>
            <a:r>
              <a:rPr lang="en-US" sz="1600" dirty="0" smtClean="0">
                <a:latin typeface="Courier New" pitchFamily="49" charset="0"/>
                <a:cs typeface="Courier New" pitchFamily="49" charset="0"/>
              </a:rPr>
              <a:t>After-image block size set to 16 kb (16384 bytes). (644)</a:t>
            </a:r>
          </a:p>
          <a:p>
            <a:pPr lvl="1">
              <a:buNone/>
            </a:pP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3708647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Settings - </a:t>
            </a:r>
            <a:r>
              <a:rPr lang="en-US" dirty="0" err="1" smtClean="0"/>
              <a:t>aibufs</a:t>
            </a:r>
            <a:endParaRPr lang="en-CA" dirty="0"/>
          </a:p>
        </p:txBody>
      </p:sp>
      <p:sp>
        <p:nvSpPr>
          <p:cNvPr id="3" name="Content Placeholder 2"/>
          <p:cNvSpPr>
            <a:spLocks noGrp="1"/>
          </p:cNvSpPr>
          <p:nvPr>
            <p:ph idx="1"/>
          </p:nvPr>
        </p:nvSpPr>
        <p:spPr/>
        <p:txBody>
          <a:bodyPr/>
          <a:lstStyle/>
          <a:p>
            <a:r>
              <a:rPr lang="en-US" dirty="0" smtClean="0"/>
              <a:t>DB startup parameter</a:t>
            </a:r>
          </a:p>
          <a:p>
            <a:r>
              <a:rPr lang="en-US" dirty="0" smtClean="0"/>
              <a:t>Depends on your </a:t>
            </a:r>
            <a:r>
              <a:rPr lang="en-US" dirty="0" err="1" smtClean="0"/>
              <a:t>tx</a:t>
            </a:r>
            <a:r>
              <a:rPr lang="en-US" dirty="0" smtClean="0"/>
              <a:t> volume</a:t>
            </a:r>
          </a:p>
          <a:p>
            <a:r>
              <a:rPr lang="en-US" dirty="0" smtClean="0"/>
              <a:t>Start with 25-50 and monitor Buffer not avail in </a:t>
            </a:r>
            <a:r>
              <a:rPr lang="en-US" dirty="0" err="1" smtClean="0"/>
              <a:t>promon</a:t>
            </a:r>
            <a:r>
              <a:rPr lang="en-US" dirty="0" smtClean="0"/>
              <a:t> – R&amp;D – 2 – 6.</a:t>
            </a:r>
            <a:endParaRPr lang="en-CA" dirty="0"/>
          </a:p>
        </p:txBody>
      </p:sp>
    </p:spTree>
    <p:extLst>
      <p:ext uri="{BB962C8B-B14F-4D97-AF65-F5344CB8AC3E}">
        <p14:creationId xmlns:p14="http://schemas.microsoft.com/office/powerpoint/2010/main" val="1842424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Helpers - AIW</a:t>
            </a:r>
            <a:endParaRPr lang="en-CA" dirty="0"/>
          </a:p>
        </p:txBody>
      </p:sp>
      <p:sp>
        <p:nvSpPr>
          <p:cNvPr id="3" name="Content Placeholder 2"/>
          <p:cNvSpPr>
            <a:spLocks noGrp="1"/>
          </p:cNvSpPr>
          <p:nvPr>
            <p:ph idx="1"/>
          </p:nvPr>
        </p:nvSpPr>
        <p:spPr/>
        <p:txBody>
          <a:bodyPr/>
          <a:lstStyle/>
          <a:p>
            <a:r>
              <a:rPr lang="en-US" dirty="0" smtClean="0"/>
              <a:t>Another no-brainer</a:t>
            </a:r>
          </a:p>
          <a:p>
            <a:r>
              <a:rPr lang="en-US" dirty="0" smtClean="0"/>
              <a:t>Enterprise DB required</a:t>
            </a:r>
          </a:p>
          <a:p>
            <a:pPr>
              <a:buNone/>
            </a:pPr>
            <a:r>
              <a:rPr lang="en-US" sz="1600"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 </a:t>
            </a:r>
            <a:r>
              <a:rPr lang="en-US" sz="1800" dirty="0" err="1" smtClean="0">
                <a:latin typeface="Courier New" pitchFamily="49" charset="0"/>
                <a:cs typeface="Courier New" pitchFamily="49" charset="0"/>
              </a:rPr>
              <a:t>proaiw</a:t>
            </a:r>
            <a:r>
              <a:rPr lang="en-US" sz="1800" dirty="0" smtClean="0">
                <a:latin typeface="Courier New" pitchFamily="49" charset="0"/>
                <a:cs typeface="Courier New" pitchFamily="49" charset="0"/>
              </a:rPr>
              <a:t> &lt;db&gt;</a:t>
            </a:r>
          </a:p>
          <a:p>
            <a:pPr>
              <a:buNone/>
            </a:pPr>
            <a:endParaRPr lang="en-US" sz="1600" dirty="0" smtClean="0">
              <a:latin typeface="Courier New" pitchFamily="49" charset="0"/>
              <a:cs typeface="Courier New" pitchFamily="49" charset="0"/>
            </a:endParaRPr>
          </a:p>
          <a:p>
            <a:r>
              <a:rPr lang="en-US" dirty="0" smtClean="0"/>
              <a:t>Only one per db</a:t>
            </a:r>
            <a:endParaRPr lang="en-CA" dirty="0"/>
          </a:p>
        </p:txBody>
      </p:sp>
    </p:spTree>
    <p:extLst>
      <p:ext uri="{BB962C8B-B14F-4D97-AF65-F5344CB8AC3E}">
        <p14:creationId xmlns:p14="http://schemas.microsoft.com/office/powerpoint/2010/main" val="4248909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ATM Workshop – Run 1</a:t>
            </a:r>
            <a:endParaRPr lang="en-CA"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Add 4 variable length AI extents</a:t>
            </a:r>
          </a:p>
          <a:p>
            <a:pPr marL="514350" indent="-514350">
              <a:buFont typeface="+mj-lt"/>
              <a:buAutoNum type="arabicPeriod"/>
            </a:pPr>
            <a:r>
              <a:rPr lang="en-US" dirty="0" smtClean="0"/>
              <a:t>Leave AI </a:t>
            </a:r>
            <a:r>
              <a:rPr lang="en-US" dirty="0" err="1" smtClean="0"/>
              <a:t>blocksize</a:t>
            </a:r>
            <a:r>
              <a:rPr lang="en-US" dirty="0" smtClean="0"/>
              <a:t> at default</a:t>
            </a:r>
          </a:p>
          <a:p>
            <a:pPr marL="514350" indent="-514350">
              <a:buFont typeface="+mj-lt"/>
              <a:buAutoNum type="arabicPeriod"/>
            </a:pPr>
            <a:r>
              <a:rPr lang="en-US" dirty="0" smtClean="0"/>
              <a:t>Leave AIW=“no” in go.sh </a:t>
            </a:r>
          </a:p>
          <a:p>
            <a:pPr marL="514350" indent="-514350">
              <a:buFont typeface="+mj-lt"/>
              <a:buAutoNum type="arabicPeriod"/>
            </a:pPr>
            <a:r>
              <a:rPr lang="en-US" dirty="0" smtClean="0"/>
              <a:t>Leave –</a:t>
            </a:r>
            <a:r>
              <a:rPr lang="en-US" dirty="0" err="1" smtClean="0"/>
              <a:t>aibufs</a:t>
            </a:r>
            <a:r>
              <a:rPr lang="en-US" dirty="0" smtClean="0"/>
              <a:t> at default</a:t>
            </a:r>
          </a:p>
          <a:p>
            <a:pPr marL="514350" indent="-514350">
              <a:buFont typeface="+mj-lt"/>
              <a:buAutoNum type="arabicPeriod"/>
            </a:pPr>
            <a:r>
              <a:rPr lang="en-US" dirty="0" smtClean="0"/>
              <a:t>Enable AI and the AIFMD</a:t>
            </a:r>
          </a:p>
          <a:p>
            <a:pPr marL="514350" indent="-514350">
              <a:buFont typeface="+mj-lt"/>
              <a:buAutoNum type="arabicPeriod"/>
            </a:pPr>
            <a:r>
              <a:rPr lang="en-US" dirty="0" smtClean="0"/>
              <a:t>Add –</a:t>
            </a:r>
            <a:r>
              <a:rPr lang="en-US" dirty="0" err="1" smtClean="0"/>
              <a:t>aiarcdir</a:t>
            </a:r>
            <a:r>
              <a:rPr lang="en-US" dirty="0" smtClean="0"/>
              <a:t> /</a:t>
            </a:r>
            <a:r>
              <a:rPr lang="en-US" dirty="0" err="1" smtClean="0"/>
              <a:t>tmp</a:t>
            </a:r>
            <a:r>
              <a:rPr lang="en-US" dirty="0" smtClean="0"/>
              <a:t> –</a:t>
            </a:r>
            <a:r>
              <a:rPr lang="en-US" dirty="0" err="1" smtClean="0"/>
              <a:t>aiarcinterval</a:t>
            </a:r>
            <a:r>
              <a:rPr lang="en-US" dirty="0" smtClean="0"/>
              <a:t> 300 to server.pf</a:t>
            </a:r>
          </a:p>
          <a:p>
            <a:pPr marL="514350" indent="-514350">
              <a:buNone/>
            </a:pPr>
            <a:r>
              <a:rPr lang="en-US" dirty="0" smtClean="0"/>
              <a:t>This is worst case scenario</a:t>
            </a:r>
          </a:p>
          <a:p>
            <a:pPr marL="914400" lvl="1" indent="-514350">
              <a:buFont typeface="+mj-lt"/>
              <a:buAutoNum type="alphaLcParenR"/>
            </a:pPr>
            <a:endParaRPr lang="en-CA" dirty="0"/>
          </a:p>
        </p:txBody>
      </p:sp>
    </p:spTree>
    <p:extLst>
      <p:ext uri="{BB962C8B-B14F-4D97-AF65-F5344CB8AC3E}">
        <p14:creationId xmlns:p14="http://schemas.microsoft.com/office/powerpoint/2010/main" val="2248171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ATM Workshop – Run 2</a:t>
            </a:r>
            <a:endParaRPr lang="en-CA"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Disable AI</a:t>
            </a:r>
          </a:p>
          <a:p>
            <a:pPr marL="514350" indent="-514350">
              <a:buFont typeface="+mj-lt"/>
              <a:buAutoNum type="arabicPeriod"/>
            </a:pPr>
            <a:r>
              <a:rPr lang="en-US" dirty="0" smtClean="0"/>
              <a:t>Delete the existing variable length extents</a:t>
            </a:r>
          </a:p>
          <a:p>
            <a:pPr marL="514350" indent="-514350">
              <a:buFont typeface="+mj-lt"/>
              <a:buAutoNum type="arabicPeriod"/>
            </a:pPr>
            <a:r>
              <a:rPr lang="en-US" dirty="0" smtClean="0"/>
              <a:t>Add 4 fixed length 50 Mg AI extents</a:t>
            </a:r>
          </a:p>
          <a:p>
            <a:pPr marL="514350" indent="-514350">
              <a:buFont typeface="+mj-lt"/>
              <a:buAutoNum type="arabicPeriod"/>
            </a:pPr>
            <a:r>
              <a:rPr lang="en-US" dirty="0" smtClean="0"/>
              <a:t>Change AI block size to 16 Kb</a:t>
            </a:r>
          </a:p>
          <a:p>
            <a:pPr marL="514350" indent="-514350">
              <a:buFont typeface="+mj-lt"/>
              <a:buAutoNum type="arabicPeriod"/>
            </a:pPr>
            <a:r>
              <a:rPr lang="en-US" dirty="0" smtClean="0"/>
              <a:t>Change AIW=“yes” in go.sh </a:t>
            </a:r>
          </a:p>
          <a:p>
            <a:pPr marL="514350" indent="-514350">
              <a:buFont typeface="+mj-lt"/>
              <a:buAutoNum type="arabicPeriod"/>
            </a:pPr>
            <a:r>
              <a:rPr lang="en-US" dirty="0" smtClean="0"/>
              <a:t>Add –</a:t>
            </a:r>
            <a:r>
              <a:rPr lang="en-US" dirty="0" err="1" smtClean="0"/>
              <a:t>aibufs</a:t>
            </a:r>
            <a:r>
              <a:rPr lang="en-US" dirty="0" smtClean="0"/>
              <a:t> 50 in server.pf</a:t>
            </a:r>
          </a:p>
          <a:p>
            <a:pPr marL="514350" indent="-514350">
              <a:buFont typeface="+mj-lt"/>
              <a:buAutoNum type="arabicPeriod"/>
            </a:pPr>
            <a:endParaRPr lang="en-US" dirty="0" smtClean="0"/>
          </a:p>
          <a:p>
            <a:pPr marL="514350" indent="-514350">
              <a:buNone/>
            </a:pPr>
            <a:r>
              <a:rPr lang="en-US" dirty="0" smtClean="0"/>
              <a:t>Compare results</a:t>
            </a:r>
          </a:p>
          <a:p>
            <a:pPr marL="914400" lvl="1" indent="-514350">
              <a:buFont typeface="+mj-lt"/>
              <a:buAutoNum type="alphaLcParenR"/>
            </a:pPr>
            <a:endParaRPr lang="en-CA" dirty="0"/>
          </a:p>
        </p:txBody>
      </p:sp>
    </p:spTree>
    <p:extLst>
      <p:ext uri="{BB962C8B-B14F-4D97-AF65-F5344CB8AC3E}">
        <p14:creationId xmlns:p14="http://schemas.microsoft.com/office/powerpoint/2010/main" val="1753439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ATM Workshop – Run Results</a:t>
            </a:r>
            <a:endParaRPr lang="en-CA" dirty="0"/>
          </a:p>
        </p:txBody>
      </p:sp>
      <p:sp>
        <p:nvSpPr>
          <p:cNvPr id="3" name="Content Placeholder 2"/>
          <p:cNvSpPr>
            <a:spLocks noGrp="1"/>
          </p:cNvSpPr>
          <p:nvPr>
            <p:ph idx="1"/>
          </p:nvPr>
        </p:nvSpPr>
        <p:spPr>
          <a:xfrm>
            <a:off x="609600" y="1052737"/>
            <a:ext cx="7772400" cy="4995639"/>
          </a:xfrm>
        </p:spPr>
        <p:txBody>
          <a:bodyPr/>
          <a:lstStyle/>
          <a:p>
            <a:r>
              <a:rPr lang="en-US" dirty="0" smtClean="0"/>
              <a:t>No AI</a:t>
            </a:r>
          </a:p>
          <a:p>
            <a:pPr>
              <a:buNone/>
            </a:pPr>
            <a:r>
              <a:rPr lang="en-CA" sz="1200" dirty="0" err="1" smtClean="0">
                <a:latin typeface="Courier New" pitchFamily="49" charset="0"/>
                <a:cs typeface="Courier New" pitchFamily="49" charset="0"/>
              </a:rPr>
              <a:t>Cl</a:t>
            </a:r>
            <a:r>
              <a:rPr lang="en-CA" sz="1200" dirty="0" smtClean="0">
                <a:latin typeface="Courier New" pitchFamily="49" charset="0"/>
                <a:cs typeface="Courier New" pitchFamily="49" charset="0"/>
              </a:rPr>
              <a:t> Time  Trans    </a:t>
            </a:r>
            <a:r>
              <a:rPr lang="en-CA" sz="1200" dirty="0" err="1" smtClean="0">
                <a:latin typeface="Courier New" pitchFamily="49" charset="0"/>
                <a:cs typeface="Courier New" pitchFamily="49" charset="0"/>
              </a:rPr>
              <a:t>Tps</a:t>
            </a:r>
            <a:r>
              <a:rPr lang="en-CA" sz="1200" dirty="0" smtClean="0">
                <a:latin typeface="Courier New" pitchFamily="49" charset="0"/>
                <a:cs typeface="Courier New" pitchFamily="49" charset="0"/>
              </a:rPr>
              <a:t>  </a:t>
            </a:r>
            <a:r>
              <a:rPr lang="en-CA" sz="1200" dirty="0" err="1" smtClean="0">
                <a:latin typeface="Courier New" pitchFamily="49" charset="0"/>
                <a:cs typeface="Courier New" pitchFamily="49" charset="0"/>
              </a:rPr>
              <a:t>Conc</a:t>
            </a:r>
            <a:r>
              <a:rPr lang="en-CA" sz="1200" dirty="0" smtClean="0">
                <a:latin typeface="Courier New" pitchFamily="49" charset="0"/>
                <a:cs typeface="Courier New" pitchFamily="49" charset="0"/>
              </a:rPr>
              <a:t> </a:t>
            </a:r>
            <a:r>
              <a:rPr lang="en-CA" sz="1200" dirty="0" err="1" smtClean="0">
                <a:latin typeface="Courier New" pitchFamily="49" charset="0"/>
                <a:cs typeface="Courier New" pitchFamily="49" charset="0"/>
              </a:rPr>
              <a:t>Avg</a:t>
            </a:r>
            <a:r>
              <a:rPr lang="en-CA" sz="1200" dirty="0" smtClean="0">
                <a:latin typeface="Courier New" pitchFamily="49" charset="0"/>
                <a:cs typeface="Courier New" pitchFamily="49" charset="0"/>
              </a:rPr>
              <a:t> R Min R 50% R 90% R 95% R Max R</a:t>
            </a:r>
          </a:p>
          <a:p>
            <a:pPr>
              <a:buNone/>
            </a:pPr>
            <a:r>
              <a:rPr lang="en-CA" sz="1200" dirty="0" smtClean="0">
                <a:latin typeface="Courier New" pitchFamily="49" charset="0"/>
                <a:cs typeface="Courier New" pitchFamily="49" charset="0"/>
              </a:rPr>
              <a:t>--- ---- ------ ------ ----- ----- ----- ----- ----- ----- -----</a:t>
            </a:r>
          </a:p>
          <a:p>
            <a:pPr>
              <a:buNone/>
            </a:pPr>
            <a:r>
              <a:rPr lang="en-CA" sz="1200" dirty="0" smtClean="0">
                <a:latin typeface="Courier New" pitchFamily="49" charset="0"/>
                <a:cs typeface="Courier New" pitchFamily="49" charset="0"/>
              </a:rPr>
              <a:t> 50  900 309493  343.9  48.0   0.1   0.0   0.1   0.3   0.5   3.1</a:t>
            </a:r>
          </a:p>
          <a:p>
            <a:pPr>
              <a:buNone/>
            </a:pPr>
            <a:r>
              <a:rPr lang="en-CA" sz="1200" dirty="0" smtClean="0">
                <a:latin typeface="Courier New" pitchFamily="49" charset="0"/>
                <a:cs typeface="Courier New" pitchFamily="49" charset="0"/>
              </a:rPr>
              <a:t> </a:t>
            </a:r>
          </a:p>
          <a:p>
            <a:pPr>
              <a:buNone/>
            </a:pPr>
            <a:r>
              <a:rPr lang="en-CA" sz="1200" dirty="0" smtClean="0">
                <a:latin typeface="Courier New" pitchFamily="49" charset="0"/>
                <a:cs typeface="Courier New" pitchFamily="49" charset="0"/>
              </a:rPr>
              <a:t>Event                  Total  Per Sec |Event                  Total  Per Sec</a:t>
            </a:r>
          </a:p>
          <a:p>
            <a:pPr>
              <a:buNone/>
            </a:pPr>
            <a:r>
              <a:rPr lang="en-CA" sz="1200" dirty="0" smtClean="0">
                <a:latin typeface="Courier New" pitchFamily="49" charset="0"/>
                <a:cs typeface="Courier New" pitchFamily="49" charset="0"/>
              </a:rPr>
              <a:t> </a:t>
            </a:r>
          </a:p>
          <a:p>
            <a:pPr>
              <a:buNone/>
            </a:pPr>
            <a:r>
              <a:rPr lang="en-CA" sz="1200" dirty="0" smtClean="0">
                <a:latin typeface="Courier New" pitchFamily="49" charset="0"/>
                <a:cs typeface="Courier New" pitchFamily="49" charset="0"/>
              </a:rPr>
              <a:t>Commits              332959     344.7 |DB Reads             436582     451.9</a:t>
            </a:r>
          </a:p>
          <a:p>
            <a:pPr>
              <a:buNone/>
            </a:pPr>
            <a:r>
              <a:rPr lang="en-CA" sz="1200" dirty="0" err="1" smtClean="0">
                <a:latin typeface="Courier New" pitchFamily="49" charset="0"/>
                <a:cs typeface="Courier New" pitchFamily="49" charset="0"/>
              </a:rPr>
              <a:t>Undos</a:t>
            </a:r>
            <a:r>
              <a:rPr lang="en-CA" sz="1200" dirty="0" smtClean="0">
                <a:latin typeface="Courier New" pitchFamily="49" charset="0"/>
                <a:cs typeface="Courier New" pitchFamily="49" charset="0"/>
              </a:rPr>
              <a:t>                     0       0.0 |DB Writes            184426     190.9</a:t>
            </a:r>
          </a:p>
          <a:p>
            <a:pPr>
              <a:buNone/>
            </a:pPr>
            <a:r>
              <a:rPr lang="en-CA" sz="1200" dirty="0" smtClean="0">
                <a:latin typeface="Courier New" pitchFamily="49" charset="0"/>
                <a:cs typeface="Courier New" pitchFamily="49" charset="0"/>
              </a:rPr>
              <a:t>Record Reads         998874    1034.0 |BI Reads                  4       0.0</a:t>
            </a:r>
          </a:p>
          <a:p>
            <a:pPr>
              <a:buNone/>
            </a:pPr>
            <a:r>
              <a:rPr lang="en-CA" sz="1200" dirty="0" smtClean="0">
                <a:latin typeface="Courier New" pitchFamily="49" charset="0"/>
                <a:cs typeface="Courier New" pitchFamily="49" charset="0"/>
              </a:rPr>
              <a:t>Record Updates       998877    1034.0 |BI Writes             15952      16.5</a:t>
            </a:r>
          </a:p>
          <a:p>
            <a:pPr>
              <a:buNone/>
            </a:pPr>
            <a:r>
              <a:rPr lang="en-CA" sz="1200" dirty="0" smtClean="0">
                <a:latin typeface="Courier New" pitchFamily="49" charset="0"/>
                <a:cs typeface="Courier New" pitchFamily="49" charset="0"/>
              </a:rPr>
              <a:t>Record Creates       332957     344.7 |AI Writes                 0       0.0</a:t>
            </a:r>
          </a:p>
          <a:p>
            <a:pPr>
              <a:buNone/>
            </a:pPr>
            <a:r>
              <a:rPr lang="en-CA" sz="1200" dirty="0" smtClean="0">
                <a:latin typeface="Courier New" pitchFamily="49" charset="0"/>
                <a:cs typeface="Courier New" pitchFamily="49" charset="0"/>
              </a:rPr>
              <a:t>Record Deletes            0       0.0 |Checkpoints               2       0.0</a:t>
            </a:r>
          </a:p>
          <a:p>
            <a:pPr>
              <a:buNone/>
            </a:pPr>
            <a:r>
              <a:rPr lang="en-CA" sz="1200" dirty="0" smtClean="0">
                <a:latin typeface="Courier New" pitchFamily="49" charset="0"/>
                <a:cs typeface="Courier New" pitchFamily="49" charset="0"/>
              </a:rPr>
              <a:t>Record Locks        2663667    2757.4 |Flushed at </a:t>
            </a:r>
            <a:r>
              <a:rPr lang="en-CA" sz="1200" dirty="0" err="1" smtClean="0">
                <a:latin typeface="Courier New" pitchFamily="49" charset="0"/>
                <a:cs typeface="Courier New" pitchFamily="49" charset="0"/>
              </a:rPr>
              <a:t>chkpt</a:t>
            </a:r>
            <a:r>
              <a:rPr lang="en-CA" sz="1200" dirty="0" smtClean="0">
                <a:latin typeface="Courier New" pitchFamily="49" charset="0"/>
                <a:cs typeface="Courier New" pitchFamily="49" charset="0"/>
              </a:rPr>
              <a:t>          0       0.0</a:t>
            </a:r>
          </a:p>
          <a:p>
            <a:pPr>
              <a:buNone/>
            </a:pPr>
            <a:r>
              <a:rPr lang="en-CA" sz="1200" dirty="0" smtClean="0">
                <a:latin typeface="Courier New" pitchFamily="49" charset="0"/>
                <a:cs typeface="Courier New" pitchFamily="49" charset="0"/>
              </a:rPr>
              <a:t>Record Waits              0       0.0 |Active trans             48</a:t>
            </a:r>
          </a:p>
          <a:p>
            <a:pPr>
              <a:buNone/>
            </a:pPr>
            <a:r>
              <a:rPr lang="en-CA" sz="1200" dirty="0" smtClean="0">
                <a:latin typeface="Courier New" pitchFamily="49" charset="0"/>
                <a:cs typeface="Courier New" pitchFamily="49" charset="0"/>
              </a:rPr>
              <a:t> </a:t>
            </a:r>
          </a:p>
          <a:p>
            <a:pPr>
              <a:buNone/>
            </a:pPr>
            <a:r>
              <a:rPr lang="en-CA" sz="1200" dirty="0" err="1" smtClean="0">
                <a:latin typeface="Courier New" pitchFamily="49" charset="0"/>
                <a:cs typeface="Courier New" pitchFamily="49" charset="0"/>
              </a:rPr>
              <a:t>Rec</a:t>
            </a:r>
            <a:r>
              <a:rPr lang="en-CA" sz="1200" dirty="0" smtClean="0">
                <a:latin typeface="Courier New" pitchFamily="49" charset="0"/>
                <a:cs typeface="Courier New" pitchFamily="49" charset="0"/>
              </a:rPr>
              <a:t> Lock Waits     0 %    BI </a:t>
            </a:r>
            <a:r>
              <a:rPr lang="en-CA" sz="1200" dirty="0" err="1" smtClean="0">
                <a:latin typeface="Courier New" pitchFamily="49" charset="0"/>
                <a:cs typeface="Courier New" pitchFamily="49" charset="0"/>
              </a:rPr>
              <a:t>Buf</a:t>
            </a:r>
            <a:r>
              <a:rPr lang="en-CA" sz="1200" dirty="0" smtClean="0">
                <a:latin typeface="Courier New" pitchFamily="49" charset="0"/>
                <a:cs typeface="Courier New" pitchFamily="49" charset="0"/>
              </a:rPr>
              <a:t> Waits      0 %    AI </a:t>
            </a:r>
            <a:r>
              <a:rPr lang="en-CA" sz="1200" dirty="0" err="1" smtClean="0">
                <a:latin typeface="Courier New" pitchFamily="49" charset="0"/>
                <a:cs typeface="Courier New" pitchFamily="49" charset="0"/>
              </a:rPr>
              <a:t>Buf</a:t>
            </a:r>
            <a:r>
              <a:rPr lang="en-CA" sz="1200" dirty="0" smtClean="0">
                <a:latin typeface="Courier New" pitchFamily="49" charset="0"/>
                <a:cs typeface="Courier New" pitchFamily="49" charset="0"/>
              </a:rPr>
              <a:t> Waits      0 %</a:t>
            </a:r>
          </a:p>
          <a:p>
            <a:pPr>
              <a:buNone/>
            </a:pPr>
            <a:r>
              <a:rPr lang="en-CA" sz="1200" dirty="0" smtClean="0">
                <a:latin typeface="Courier New" pitchFamily="49" charset="0"/>
                <a:cs typeface="Courier New" pitchFamily="49" charset="0"/>
              </a:rPr>
              <a:t>Writes by APW    100 %    Writes by BIW    98 %    Writes by AIW     0 %</a:t>
            </a:r>
          </a:p>
          <a:p>
            <a:pPr>
              <a:buNone/>
            </a:pPr>
            <a:r>
              <a:rPr lang="en-CA" sz="1200" dirty="0" smtClean="0">
                <a:latin typeface="Courier New" pitchFamily="49" charset="0"/>
                <a:cs typeface="Courier New" pitchFamily="49" charset="0"/>
              </a:rPr>
              <a:t>DB Size:          19 GB   BI Size:       1152 MB   AI Size:          0 K</a:t>
            </a:r>
          </a:p>
          <a:p>
            <a:pPr>
              <a:buNone/>
            </a:pPr>
            <a:r>
              <a:rPr lang="en-CA" sz="1200" dirty="0" smtClean="0">
                <a:latin typeface="Courier New" pitchFamily="49" charset="0"/>
                <a:cs typeface="Courier New" pitchFamily="49" charset="0"/>
              </a:rPr>
              <a:t>Empty blocks:1965372      Free blocks:   1144      RM chain:         2</a:t>
            </a:r>
          </a:p>
          <a:p>
            <a:pPr>
              <a:buNone/>
            </a:pPr>
            <a:r>
              <a:rPr lang="en-CA" sz="1200" dirty="0" smtClean="0">
                <a:latin typeface="Courier New" pitchFamily="49" charset="0"/>
                <a:cs typeface="Courier New" pitchFamily="49" charset="0"/>
              </a:rPr>
              <a:t>Buffer Hits       93 %    Primary Hits     93 %    Alternate Hits    0 %</a:t>
            </a:r>
          </a:p>
          <a:p>
            <a:pPr>
              <a:buNone/>
            </a:pPr>
            <a:endParaRPr lang="en-CA" sz="1600" dirty="0">
              <a:latin typeface="Courier New" pitchFamily="49" charset="0"/>
              <a:cs typeface="Courier New" pitchFamily="49" charset="0"/>
            </a:endParaRPr>
          </a:p>
        </p:txBody>
      </p:sp>
    </p:spTree>
    <p:extLst>
      <p:ext uri="{BB962C8B-B14F-4D97-AF65-F5344CB8AC3E}">
        <p14:creationId xmlns:p14="http://schemas.microsoft.com/office/powerpoint/2010/main" val="3917301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ATM Workshop – Run Results</a:t>
            </a:r>
            <a:endParaRPr lang="en-CA" dirty="0"/>
          </a:p>
        </p:txBody>
      </p:sp>
      <p:sp>
        <p:nvSpPr>
          <p:cNvPr id="3" name="Content Placeholder 2"/>
          <p:cNvSpPr>
            <a:spLocks noGrp="1"/>
          </p:cNvSpPr>
          <p:nvPr>
            <p:ph idx="1"/>
          </p:nvPr>
        </p:nvSpPr>
        <p:spPr>
          <a:xfrm>
            <a:off x="609600" y="1268761"/>
            <a:ext cx="7772400" cy="4779615"/>
          </a:xfrm>
        </p:spPr>
        <p:txBody>
          <a:bodyPr/>
          <a:lstStyle/>
          <a:p>
            <a:r>
              <a:rPr lang="en-US" dirty="0" smtClean="0"/>
              <a:t>Variable extents + AIW</a:t>
            </a:r>
          </a:p>
          <a:p>
            <a:pPr>
              <a:buNone/>
            </a:pPr>
            <a:r>
              <a:rPr lang="en-CA" sz="1200" dirty="0" err="1" smtClean="0">
                <a:latin typeface="Courier New" pitchFamily="49" charset="0"/>
                <a:cs typeface="Courier New" pitchFamily="49" charset="0"/>
              </a:rPr>
              <a:t>Cl</a:t>
            </a:r>
            <a:r>
              <a:rPr lang="en-CA" sz="1200" dirty="0" smtClean="0">
                <a:latin typeface="Courier New" pitchFamily="49" charset="0"/>
                <a:cs typeface="Courier New" pitchFamily="49" charset="0"/>
              </a:rPr>
              <a:t> Time  Trans    </a:t>
            </a:r>
            <a:r>
              <a:rPr lang="en-CA" sz="1200" dirty="0" err="1" smtClean="0">
                <a:latin typeface="Courier New" pitchFamily="49" charset="0"/>
                <a:cs typeface="Courier New" pitchFamily="49" charset="0"/>
              </a:rPr>
              <a:t>Tps</a:t>
            </a:r>
            <a:r>
              <a:rPr lang="en-CA" sz="1200" dirty="0" smtClean="0">
                <a:latin typeface="Courier New" pitchFamily="49" charset="0"/>
                <a:cs typeface="Courier New" pitchFamily="49" charset="0"/>
              </a:rPr>
              <a:t>  </a:t>
            </a:r>
            <a:r>
              <a:rPr lang="en-CA" sz="1200" dirty="0" err="1" smtClean="0">
                <a:latin typeface="Courier New" pitchFamily="49" charset="0"/>
                <a:cs typeface="Courier New" pitchFamily="49" charset="0"/>
              </a:rPr>
              <a:t>Conc</a:t>
            </a:r>
            <a:r>
              <a:rPr lang="en-CA" sz="1200" dirty="0" smtClean="0">
                <a:latin typeface="Courier New" pitchFamily="49" charset="0"/>
                <a:cs typeface="Courier New" pitchFamily="49" charset="0"/>
              </a:rPr>
              <a:t> </a:t>
            </a:r>
            <a:r>
              <a:rPr lang="en-CA" sz="1200" dirty="0" err="1" smtClean="0">
                <a:latin typeface="Courier New" pitchFamily="49" charset="0"/>
                <a:cs typeface="Courier New" pitchFamily="49" charset="0"/>
              </a:rPr>
              <a:t>Avg</a:t>
            </a:r>
            <a:r>
              <a:rPr lang="en-CA" sz="1200" dirty="0" smtClean="0">
                <a:latin typeface="Courier New" pitchFamily="49" charset="0"/>
                <a:cs typeface="Courier New" pitchFamily="49" charset="0"/>
              </a:rPr>
              <a:t> R Min R 50% R 90% R 95% R Max R</a:t>
            </a:r>
          </a:p>
          <a:p>
            <a:pPr>
              <a:buNone/>
            </a:pPr>
            <a:r>
              <a:rPr lang="en-CA" sz="1200" dirty="0" smtClean="0">
                <a:latin typeface="Courier New" pitchFamily="49" charset="0"/>
                <a:cs typeface="Courier New" pitchFamily="49" charset="0"/>
              </a:rPr>
              <a:t>--- ---- ------ ------ ----- ----- ----- ----- ----- ----- -----</a:t>
            </a:r>
          </a:p>
          <a:p>
            <a:pPr>
              <a:buNone/>
            </a:pPr>
            <a:r>
              <a:rPr lang="en-CA" sz="1200" dirty="0" smtClean="0">
                <a:latin typeface="Courier New" pitchFamily="49" charset="0"/>
                <a:cs typeface="Courier New" pitchFamily="49" charset="0"/>
              </a:rPr>
              <a:t> 50  900 289131  321.3  50.0   0.2   0.0   0.1   0.4   0.6   5.6</a:t>
            </a:r>
          </a:p>
          <a:p>
            <a:pPr>
              <a:buNone/>
            </a:pPr>
            <a:r>
              <a:rPr lang="en-CA" sz="1200" dirty="0" smtClean="0">
                <a:latin typeface="Courier New" pitchFamily="49" charset="0"/>
                <a:cs typeface="Courier New" pitchFamily="49" charset="0"/>
              </a:rPr>
              <a:t>Event                  Total  Per Sec |Event                  Total  Per Sec</a:t>
            </a:r>
          </a:p>
          <a:p>
            <a:pPr>
              <a:buNone/>
            </a:pPr>
            <a:r>
              <a:rPr lang="en-CA" sz="1200" dirty="0" smtClean="0">
                <a:latin typeface="Courier New" pitchFamily="49" charset="0"/>
                <a:cs typeface="Courier New" pitchFamily="49" charset="0"/>
              </a:rPr>
              <a:t> </a:t>
            </a:r>
          </a:p>
          <a:p>
            <a:pPr>
              <a:buNone/>
            </a:pPr>
            <a:r>
              <a:rPr lang="en-CA" sz="1200" dirty="0" smtClean="0">
                <a:latin typeface="Courier New" pitchFamily="49" charset="0"/>
                <a:cs typeface="Courier New" pitchFamily="49" charset="0"/>
              </a:rPr>
              <a:t>Commits              319874     310.6 |DB Reads             472166     458.4</a:t>
            </a:r>
          </a:p>
          <a:p>
            <a:pPr>
              <a:buNone/>
            </a:pPr>
            <a:r>
              <a:rPr lang="en-CA" sz="1200" dirty="0" err="1" smtClean="0">
                <a:latin typeface="Courier New" pitchFamily="49" charset="0"/>
                <a:cs typeface="Courier New" pitchFamily="49" charset="0"/>
              </a:rPr>
              <a:t>Undos</a:t>
            </a:r>
            <a:r>
              <a:rPr lang="en-CA" sz="1200" dirty="0" smtClean="0">
                <a:latin typeface="Courier New" pitchFamily="49" charset="0"/>
                <a:cs typeface="Courier New" pitchFamily="49" charset="0"/>
              </a:rPr>
              <a:t>                     0       0.0 |DB Writes            154856     150.3</a:t>
            </a:r>
          </a:p>
          <a:p>
            <a:pPr>
              <a:buNone/>
            </a:pPr>
            <a:r>
              <a:rPr lang="en-CA" sz="1200" dirty="0" smtClean="0">
                <a:latin typeface="Courier New" pitchFamily="49" charset="0"/>
                <a:cs typeface="Courier New" pitchFamily="49" charset="0"/>
              </a:rPr>
              <a:t>Record Reads         959193     931.3 |BI Reads                  4       0.0</a:t>
            </a:r>
          </a:p>
          <a:p>
            <a:pPr>
              <a:buNone/>
            </a:pPr>
            <a:r>
              <a:rPr lang="en-CA" sz="1200" dirty="0" smtClean="0">
                <a:latin typeface="Courier New" pitchFamily="49" charset="0"/>
                <a:cs typeface="Courier New" pitchFamily="49" charset="0"/>
              </a:rPr>
              <a:t>Record Updates       959152     931.2 |BI Writes             15359      14.9</a:t>
            </a:r>
          </a:p>
          <a:p>
            <a:pPr>
              <a:buNone/>
            </a:pPr>
            <a:r>
              <a:rPr lang="en-CA" sz="1200" dirty="0" smtClean="0">
                <a:latin typeface="Courier New" pitchFamily="49" charset="0"/>
                <a:cs typeface="Courier New" pitchFamily="49" charset="0"/>
              </a:rPr>
              <a:t>Record Creates       319688     310.4 |AI Writes             30095      29.2</a:t>
            </a:r>
          </a:p>
          <a:p>
            <a:pPr>
              <a:buNone/>
            </a:pPr>
            <a:r>
              <a:rPr lang="en-CA" sz="1200" dirty="0" smtClean="0">
                <a:latin typeface="Courier New" pitchFamily="49" charset="0"/>
                <a:cs typeface="Courier New" pitchFamily="49" charset="0"/>
              </a:rPr>
              <a:t>Record Deletes            0       0.0 |Checkpoints               2       0.0</a:t>
            </a:r>
          </a:p>
          <a:p>
            <a:pPr>
              <a:buNone/>
            </a:pPr>
            <a:r>
              <a:rPr lang="en-CA" sz="1200" dirty="0" smtClean="0">
                <a:latin typeface="Courier New" pitchFamily="49" charset="0"/>
                <a:cs typeface="Courier New" pitchFamily="49" charset="0"/>
              </a:rPr>
              <a:t>Record Locks        2557766    2483.3 |Flushed at </a:t>
            </a:r>
            <a:r>
              <a:rPr lang="en-CA" sz="1200" dirty="0" err="1" smtClean="0">
                <a:latin typeface="Courier New" pitchFamily="49" charset="0"/>
                <a:cs typeface="Courier New" pitchFamily="49" charset="0"/>
              </a:rPr>
              <a:t>chkpt</a:t>
            </a:r>
            <a:r>
              <a:rPr lang="en-CA" sz="1200" dirty="0" smtClean="0">
                <a:latin typeface="Courier New" pitchFamily="49" charset="0"/>
                <a:cs typeface="Courier New" pitchFamily="49" charset="0"/>
              </a:rPr>
              <a:t>          0       0.0</a:t>
            </a:r>
          </a:p>
          <a:p>
            <a:pPr>
              <a:buNone/>
            </a:pPr>
            <a:r>
              <a:rPr lang="en-CA" sz="1200" dirty="0" smtClean="0">
                <a:latin typeface="Courier New" pitchFamily="49" charset="0"/>
                <a:cs typeface="Courier New" pitchFamily="49" charset="0"/>
              </a:rPr>
              <a:t>Record Waits              0       0.0 |Active trans              0</a:t>
            </a:r>
          </a:p>
          <a:p>
            <a:pPr>
              <a:buNone/>
            </a:pPr>
            <a:r>
              <a:rPr lang="en-CA" sz="1200" dirty="0" smtClean="0">
                <a:latin typeface="Courier New" pitchFamily="49" charset="0"/>
                <a:cs typeface="Courier New" pitchFamily="49" charset="0"/>
              </a:rPr>
              <a:t> </a:t>
            </a:r>
          </a:p>
          <a:p>
            <a:pPr>
              <a:buNone/>
            </a:pPr>
            <a:r>
              <a:rPr lang="en-CA" sz="1200" dirty="0" err="1" smtClean="0">
                <a:latin typeface="Courier New" pitchFamily="49" charset="0"/>
                <a:cs typeface="Courier New" pitchFamily="49" charset="0"/>
              </a:rPr>
              <a:t>Rec</a:t>
            </a:r>
            <a:r>
              <a:rPr lang="en-CA" sz="1200" dirty="0" smtClean="0">
                <a:latin typeface="Courier New" pitchFamily="49" charset="0"/>
                <a:cs typeface="Courier New" pitchFamily="49" charset="0"/>
              </a:rPr>
              <a:t> Lock Waits     0 %    BI </a:t>
            </a:r>
            <a:r>
              <a:rPr lang="en-CA" sz="1200" dirty="0" err="1" smtClean="0">
                <a:latin typeface="Courier New" pitchFamily="49" charset="0"/>
                <a:cs typeface="Courier New" pitchFamily="49" charset="0"/>
              </a:rPr>
              <a:t>Buf</a:t>
            </a:r>
            <a:r>
              <a:rPr lang="en-CA" sz="1200" dirty="0" smtClean="0">
                <a:latin typeface="Courier New" pitchFamily="49" charset="0"/>
                <a:cs typeface="Courier New" pitchFamily="49" charset="0"/>
              </a:rPr>
              <a:t> Waits      0 %    AI </a:t>
            </a:r>
            <a:r>
              <a:rPr lang="en-CA" sz="1200" dirty="0" err="1" smtClean="0">
                <a:latin typeface="Courier New" pitchFamily="49" charset="0"/>
                <a:cs typeface="Courier New" pitchFamily="49" charset="0"/>
              </a:rPr>
              <a:t>Buf</a:t>
            </a:r>
            <a:r>
              <a:rPr lang="en-CA" sz="1200" dirty="0" smtClean="0">
                <a:latin typeface="Courier New" pitchFamily="49" charset="0"/>
                <a:cs typeface="Courier New" pitchFamily="49" charset="0"/>
              </a:rPr>
              <a:t> Waits      0 %</a:t>
            </a:r>
          </a:p>
          <a:p>
            <a:pPr>
              <a:buNone/>
            </a:pPr>
            <a:r>
              <a:rPr lang="en-CA" sz="1200" dirty="0" smtClean="0">
                <a:latin typeface="Courier New" pitchFamily="49" charset="0"/>
                <a:cs typeface="Courier New" pitchFamily="49" charset="0"/>
              </a:rPr>
              <a:t>Writes by APW    100 %    Writes by BIW    94 %    Writes by AIW    99 %</a:t>
            </a:r>
          </a:p>
          <a:p>
            <a:pPr>
              <a:buNone/>
            </a:pPr>
            <a:r>
              <a:rPr lang="en-CA" sz="1200" dirty="0" smtClean="0">
                <a:latin typeface="Courier New" pitchFamily="49" charset="0"/>
                <a:cs typeface="Courier New" pitchFamily="49" charset="0"/>
              </a:rPr>
              <a:t>DB Size:          19 GB   BI Size:       1152 MB   AI Size:         52 MB</a:t>
            </a:r>
          </a:p>
          <a:p>
            <a:pPr>
              <a:buNone/>
            </a:pPr>
            <a:r>
              <a:rPr lang="en-CA" sz="1200" dirty="0" smtClean="0">
                <a:latin typeface="Courier New" pitchFamily="49" charset="0"/>
                <a:cs typeface="Courier New" pitchFamily="49" charset="0"/>
              </a:rPr>
              <a:t>Empty blocks:1965372      Free blocks:   1144      RM chain:         2</a:t>
            </a:r>
          </a:p>
          <a:p>
            <a:pPr>
              <a:buNone/>
            </a:pPr>
            <a:r>
              <a:rPr lang="en-CA" sz="1200" dirty="0" smtClean="0">
                <a:latin typeface="Courier New" pitchFamily="49" charset="0"/>
                <a:cs typeface="Courier New" pitchFamily="49" charset="0"/>
              </a:rPr>
              <a:t>Buffer Hits       92 %    Primary Hits     92 %    Alternate Hits    0 %</a:t>
            </a:r>
          </a:p>
          <a:p>
            <a:pPr>
              <a:buNone/>
            </a:pPr>
            <a:endParaRPr lang="en-CA" sz="1200" dirty="0" smtClean="0">
              <a:latin typeface="Courier New" pitchFamily="49" charset="0"/>
              <a:cs typeface="Courier New" pitchFamily="49" charset="0"/>
            </a:endParaRPr>
          </a:p>
        </p:txBody>
      </p:sp>
    </p:spTree>
    <p:extLst>
      <p:ext uri="{BB962C8B-B14F-4D97-AF65-F5344CB8AC3E}">
        <p14:creationId xmlns:p14="http://schemas.microsoft.com/office/powerpoint/2010/main" val="1157965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ATM Workshop – Run Results</a:t>
            </a:r>
            <a:endParaRPr lang="en-CA" dirty="0"/>
          </a:p>
        </p:txBody>
      </p:sp>
      <p:sp>
        <p:nvSpPr>
          <p:cNvPr id="4" name="Content Placeholder 2"/>
          <p:cNvSpPr>
            <a:spLocks noGrp="1"/>
          </p:cNvSpPr>
          <p:nvPr>
            <p:ph idx="1"/>
          </p:nvPr>
        </p:nvSpPr>
        <p:spPr>
          <a:xfrm>
            <a:off x="609600" y="1268761"/>
            <a:ext cx="7772400" cy="4779615"/>
          </a:xfrm>
        </p:spPr>
        <p:txBody>
          <a:bodyPr/>
          <a:lstStyle/>
          <a:p>
            <a:r>
              <a:rPr lang="en-US" dirty="0" smtClean="0"/>
              <a:t>Fixed extents + AIW</a:t>
            </a:r>
          </a:p>
          <a:p>
            <a:pPr>
              <a:buNone/>
            </a:pPr>
            <a:r>
              <a:rPr lang="en-CA" sz="1200" dirty="0" err="1" smtClean="0">
                <a:latin typeface="Courier New" pitchFamily="49" charset="0"/>
                <a:cs typeface="Courier New" pitchFamily="49" charset="0"/>
              </a:rPr>
              <a:t>Cl</a:t>
            </a:r>
            <a:r>
              <a:rPr lang="en-CA" sz="1200" dirty="0" smtClean="0">
                <a:latin typeface="Courier New" pitchFamily="49" charset="0"/>
                <a:cs typeface="Courier New" pitchFamily="49" charset="0"/>
              </a:rPr>
              <a:t> Time  Trans    </a:t>
            </a:r>
            <a:r>
              <a:rPr lang="en-CA" sz="1200" dirty="0" err="1" smtClean="0">
                <a:latin typeface="Courier New" pitchFamily="49" charset="0"/>
                <a:cs typeface="Courier New" pitchFamily="49" charset="0"/>
              </a:rPr>
              <a:t>Tps</a:t>
            </a:r>
            <a:r>
              <a:rPr lang="en-CA" sz="1200" dirty="0" smtClean="0">
                <a:latin typeface="Courier New" pitchFamily="49" charset="0"/>
                <a:cs typeface="Courier New" pitchFamily="49" charset="0"/>
              </a:rPr>
              <a:t>  </a:t>
            </a:r>
            <a:r>
              <a:rPr lang="en-CA" sz="1200" dirty="0" err="1" smtClean="0">
                <a:latin typeface="Courier New" pitchFamily="49" charset="0"/>
                <a:cs typeface="Courier New" pitchFamily="49" charset="0"/>
              </a:rPr>
              <a:t>Conc</a:t>
            </a:r>
            <a:r>
              <a:rPr lang="en-CA" sz="1200" dirty="0" smtClean="0">
                <a:latin typeface="Courier New" pitchFamily="49" charset="0"/>
                <a:cs typeface="Courier New" pitchFamily="49" charset="0"/>
              </a:rPr>
              <a:t> </a:t>
            </a:r>
            <a:r>
              <a:rPr lang="en-CA" sz="1200" dirty="0" err="1" smtClean="0">
                <a:latin typeface="Courier New" pitchFamily="49" charset="0"/>
                <a:cs typeface="Courier New" pitchFamily="49" charset="0"/>
              </a:rPr>
              <a:t>Avg</a:t>
            </a:r>
            <a:r>
              <a:rPr lang="en-CA" sz="1200" dirty="0" smtClean="0">
                <a:latin typeface="Courier New" pitchFamily="49" charset="0"/>
                <a:cs typeface="Courier New" pitchFamily="49" charset="0"/>
              </a:rPr>
              <a:t> R Min R 50% R 90% R 95% R Max R</a:t>
            </a:r>
          </a:p>
          <a:p>
            <a:pPr>
              <a:buNone/>
            </a:pPr>
            <a:r>
              <a:rPr lang="en-CA" sz="1200" dirty="0" smtClean="0">
                <a:latin typeface="Courier New" pitchFamily="49" charset="0"/>
                <a:cs typeface="Courier New" pitchFamily="49" charset="0"/>
              </a:rPr>
              <a:t>--- ---- ------ ------ ----- ----- ----- ----- ----- ----- -----</a:t>
            </a:r>
          </a:p>
          <a:p>
            <a:pPr>
              <a:buNone/>
            </a:pPr>
            <a:r>
              <a:rPr lang="en-CA" sz="1200" dirty="0" smtClean="0">
                <a:latin typeface="Courier New" pitchFamily="49" charset="0"/>
                <a:cs typeface="Courier New" pitchFamily="49" charset="0"/>
              </a:rPr>
              <a:t> 50  900 310227  344.7  50.0   0.1   0.0   0.1   0.3   0.5   5.2</a:t>
            </a:r>
          </a:p>
          <a:p>
            <a:pPr>
              <a:buNone/>
            </a:pPr>
            <a:r>
              <a:rPr lang="en-CA" sz="1200" dirty="0" smtClean="0">
                <a:latin typeface="Courier New" pitchFamily="49" charset="0"/>
                <a:cs typeface="Courier New" pitchFamily="49" charset="0"/>
              </a:rPr>
              <a:t> Event                  Total  Per Sec |Event                  Total  Per Sec</a:t>
            </a:r>
          </a:p>
          <a:p>
            <a:pPr>
              <a:buNone/>
            </a:pPr>
            <a:r>
              <a:rPr lang="en-CA" sz="1200" dirty="0" smtClean="0">
                <a:latin typeface="Courier New" pitchFamily="49" charset="0"/>
                <a:cs typeface="Courier New" pitchFamily="49" charset="0"/>
              </a:rPr>
              <a:t> </a:t>
            </a:r>
          </a:p>
          <a:p>
            <a:pPr>
              <a:buNone/>
            </a:pPr>
            <a:r>
              <a:rPr lang="en-CA" sz="1200" dirty="0" smtClean="0">
                <a:latin typeface="Courier New" pitchFamily="49" charset="0"/>
                <a:cs typeface="Courier New" pitchFamily="49" charset="0"/>
              </a:rPr>
              <a:t>Commits              311800     332.4 |DB Reads             439748     468.8</a:t>
            </a:r>
          </a:p>
          <a:p>
            <a:pPr>
              <a:buNone/>
            </a:pPr>
            <a:r>
              <a:rPr lang="en-CA" sz="1200" dirty="0" err="1" smtClean="0">
                <a:latin typeface="Courier New" pitchFamily="49" charset="0"/>
                <a:cs typeface="Courier New" pitchFamily="49" charset="0"/>
              </a:rPr>
              <a:t>Undos</a:t>
            </a:r>
            <a:r>
              <a:rPr lang="en-CA" sz="1200" dirty="0" smtClean="0">
                <a:latin typeface="Courier New" pitchFamily="49" charset="0"/>
                <a:cs typeface="Courier New" pitchFamily="49" charset="0"/>
              </a:rPr>
              <a:t>                     0       0.0 |DB Writes            182776     194.9</a:t>
            </a:r>
          </a:p>
          <a:p>
            <a:pPr>
              <a:buNone/>
            </a:pPr>
            <a:r>
              <a:rPr lang="en-CA" sz="1200" dirty="0" smtClean="0">
                <a:latin typeface="Courier New" pitchFamily="49" charset="0"/>
                <a:cs typeface="Courier New" pitchFamily="49" charset="0"/>
              </a:rPr>
              <a:t>Record Reads         935035     996.8 |BI Reads                  4       0.0</a:t>
            </a:r>
          </a:p>
          <a:p>
            <a:pPr>
              <a:buNone/>
            </a:pPr>
            <a:r>
              <a:rPr lang="en-CA" sz="1200" dirty="0" smtClean="0">
                <a:latin typeface="Courier New" pitchFamily="49" charset="0"/>
                <a:cs typeface="Courier New" pitchFamily="49" charset="0"/>
              </a:rPr>
              <a:t>Record Updates       934992     996.8 |BI Writes             13639      14.5</a:t>
            </a:r>
          </a:p>
          <a:p>
            <a:pPr>
              <a:buNone/>
            </a:pPr>
            <a:r>
              <a:rPr lang="en-CA" sz="1200" dirty="0" smtClean="0">
                <a:latin typeface="Courier New" pitchFamily="49" charset="0"/>
                <a:cs typeface="Courier New" pitchFamily="49" charset="0"/>
              </a:rPr>
              <a:t>Record Creates       311620     332.2 |AI Writes             27058      28.8</a:t>
            </a:r>
          </a:p>
          <a:p>
            <a:pPr>
              <a:buNone/>
            </a:pPr>
            <a:r>
              <a:rPr lang="en-CA" sz="1200" dirty="0" smtClean="0">
                <a:latin typeface="Courier New" pitchFamily="49" charset="0"/>
                <a:cs typeface="Courier New" pitchFamily="49" charset="0"/>
              </a:rPr>
              <a:t>Record Deletes            0       0.0 |Checkpoints               2       0.0</a:t>
            </a:r>
          </a:p>
          <a:p>
            <a:pPr>
              <a:buNone/>
            </a:pPr>
            <a:r>
              <a:rPr lang="en-CA" sz="1200" dirty="0" smtClean="0">
                <a:latin typeface="Courier New" pitchFamily="49" charset="0"/>
                <a:cs typeface="Courier New" pitchFamily="49" charset="0"/>
              </a:rPr>
              <a:t>Record Locks        2493336    2658.1 |Flushed at </a:t>
            </a:r>
            <a:r>
              <a:rPr lang="en-CA" sz="1200" dirty="0" err="1" smtClean="0">
                <a:latin typeface="Courier New" pitchFamily="49" charset="0"/>
                <a:cs typeface="Courier New" pitchFamily="49" charset="0"/>
              </a:rPr>
              <a:t>chkpt</a:t>
            </a:r>
            <a:r>
              <a:rPr lang="en-CA" sz="1200" dirty="0" smtClean="0">
                <a:latin typeface="Courier New" pitchFamily="49" charset="0"/>
                <a:cs typeface="Courier New" pitchFamily="49" charset="0"/>
              </a:rPr>
              <a:t>          0       0.0</a:t>
            </a:r>
          </a:p>
          <a:p>
            <a:pPr>
              <a:buNone/>
            </a:pPr>
            <a:r>
              <a:rPr lang="en-CA" sz="1200" dirty="0" smtClean="0">
                <a:latin typeface="Courier New" pitchFamily="49" charset="0"/>
                <a:cs typeface="Courier New" pitchFamily="49" charset="0"/>
              </a:rPr>
              <a:t>Record Waits              0       0.0 |Active trans              0</a:t>
            </a:r>
          </a:p>
          <a:p>
            <a:pPr>
              <a:buNone/>
            </a:pPr>
            <a:r>
              <a:rPr lang="en-CA" sz="1200" dirty="0" smtClean="0">
                <a:latin typeface="Courier New" pitchFamily="49" charset="0"/>
                <a:cs typeface="Courier New" pitchFamily="49" charset="0"/>
              </a:rPr>
              <a:t> </a:t>
            </a:r>
          </a:p>
          <a:p>
            <a:pPr>
              <a:buNone/>
            </a:pPr>
            <a:r>
              <a:rPr lang="en-CA" sz="1200" dirty="0" err="1" smtClean="0">
                <a:latin typeface="Courier New" pitchFamily="49" charset="0"/>
                <a:cs typeface="Courier New" pitchFamily="49" charset="0"/>
              </a:rPr>
              <a:t>Rec</a:t>
            </a:r>
            <a:r>
              <a:rPr lang="en-CA" sz="1200" dirty="0" smtClean="0">
                <a:latin typeface="Courier New" pitchFamily="49" charset="0"/>
                <a:cs typeface="Courier New" pitchFamily="49" charset="0"/>
              </a:rPr>
              <a:t> Lock Waits     0 %    BI </a:t>
            </a:r>
            <a:r>
              <a:rPr lang="en-CA" sz="1200" dirty="0" err="1" smtClean="0">
                <a:latin typeface="Courier New" pitchFamily="49" charset="0"/>
                <a:cs typeface="Courier New" pitchFamily="49" charset="0"/>
              </a:rPr>
              <a:t>Buf</a:t>
            </a:r>
            <a:r>
              <a:rPr lang="en-CA" sz="1200" dirty="0" smtClean="0">
                <a:latin typeface="Courier New" pitchFamily="49" charset="0"/>
                <a:cs typeface="Courier New" pitchFamily="49" charset="0"/>
              </a:rPr>
              <a:t> Waits      0 %    AI </a:t>
            </a:r>
            <a:r>
              <a:rPr lang="en-CA" sz="1200" dirty="0" err="1" smtClean="0">
                <a:latin typeface="Courier New" pitchFamily="49" charset="0"/>
                <a:cs typeface="Courier New" pitchFamily="49" charset="0"/>
              </a:rPr>
              <a:t>Buf</a:t>
            </a:r>
            <a:r>
              <a:rPr lang="en-CA" sz="1200" dirty="0" smtClean="0">
                <a:latin typeface="Courier New" pitchFamily="49" charset="0"/>
                <a:cs typeface="Courier New" pitchFamily="49" charset="0"/>
              </a:rPr>
              <a:t> Waits      0 %</a:t>
            </a:r>
          </a:p>
          <a:p>
            <a:pPr>
              <a:buNone/>
            </a:pPr>
            <a:r>
              <a:rPr lang="en-CA" sz="1200" dirty="0" smtClean="0">
                <a:latin typeface="Courier New" pitchFamily="49" charset="0"/>
                <a:cs typeface="Courier New" pitchFamily="49" charset="0"/>
              </a:rPr>
              <a:t>Writes by APW    100 %    Writes by BIW    97 %    Writes by AIW    99 %</a:t>
            </a:r>
          </a:p>
          <a:p>
            <a:pPr>
              <a:buNone/>
            </a:pPr>
            <a:r>
              <a:rPr lang="en-CA" sz="1200" dirty="0" smtClean="0">
                <a:latin typeface="Courier New" pitchFamily="49" charset="0"/>
                <a:cs typeface="Courier New" pitchFamily="49" charset="0"/>
              </a:rPr>
              <a:t>DB Size:          19 GB   BI Size:       1152 MB   AI Size:         19 MB</a:t>
            </a:r>
          </a:p>
          <a:p>
            <a:pPr>
              <a:buNone/>
            </a:pPr>
            <a:r>
              <a:rPr lang="en-CA" sz="1200" dirty="0" smtClean="0">
                <a:latin typeface="Courier New" pitchFamily="49" charset="0"/>
                <a:cs typeface="Courier New" pitchFamily="49" charset="0"/>
              </a:rPr>
              <a:t>Empty blocks:1965372      Free blocks:   1144      RM chain:         2</a:t>
            </a:r>
          </a:p>
          <a:p>
            <a:pPr>
              <a:buNone/>
            </a:pPr>
            <a:r>
              <a:rPr lang="en-CA" sz="1200" dirty="0" smtClean="0">
                <a:latin typeface="Courier New" pitchFamily="49" charset="0"/>
                <a:cs typeface="Courier New" pitchFamily="49" charset="0"/>
              </a:rPr>
              <a:t>Buffer Hits       92 %    Primary Hits     92 %    Alternate Hits    0 %</a:t>
            </a:r>
          </a:p>
          <a:p>
            <a:pPr>
              <a:buNone/>
            </a:pPr>
            <a:endParaRPr lang="en-CA" sz="1200" dirty="0" smtClean="0">
              <a:latin typeface="Courier New" pitchFamily="49" charset="0"/>
              <a:cs typeface="Courier New" pitchFamily="49" charset="0"/>
            </a:endParaRPr>
          </a:p>
        </p:txBody>
      </p:sp>
    </p:spTree>
    <p:extLst>
      <p:ext uri="{BB962C8B-B14F-4D97-AF65-F5344CB8AC3E}">
        <p14:creationId xmlns:p14="http://schemas.microsoft.com/office/powerpoint/2010/main" val="1681663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1" y="235473"/>
            <a:ext cx="8610600" cy="535531"/>
          </a:xfrm>
        </p:spPr>
        <p:txBody>
          <a:bodyPr>
            <a:normAutofit fontScale="90000"/>
          </a:bodyPr>
          <a:lstStyle/>
          <a:p>
            <a:r>
              <a:rPr lang="en-US" dirty="0" smtClean="0"/>
              <a:t>ATM Workshop - Conclusion</a:t>
            </a:r>
            <a:endParaRPr lang="en-CA" dirty="0"/>
          </a:p>
        </p:txBody>
      </p:sp>
      <p:sp>
        <p:nvSpPr>
          <p:cNvPr id="3" name="Content Placeholder 2"/>
          <p:cNvSpPr>
            <a:spLocks noGrp="1"/>
          </p:cNvSpPr>
          <p:nvPr>
            <p:ph idx="1"/>
          </p:nvPr>
        </p:nvSpPr>
        <p:spPr/>
        <p:txBody>
          <a:bodyPr/>
          <a:lstStyle/>
          <a:p>
            <a:r>
              <a:rPr lang="en-US" dirty="0" smtClean="0"/>
              <a:t>No AI = 343.9 </a:t>
            </a:r>
            <a:r>
              <a:rPr lang="en-US" dirty="0" err="1" smtClean="0"/>
              <a:t>tps</a:t>
            </a:r>
            <a:endParaRPr lang="en-US" dirty="0" smtClean="0"/>
          </a:p>
          <a:p>
            <a:r>
              <a:rPr lang="en-US" dirty="0" smtClean="0"/>
              <a:t>AI + fixed extent + AIW = 344.7</a:t>
            </a:r>
          </a:p>
          <a:p>
            <a:endParaRPr lang="en-US" dirty="0" smtClean="0"/>
          </a:p>
          <a:p>
            <a:r>
              <a:rPr lang="en-US" dirty="0" smtClean="0"/>
              <a:t>Difference is “noise”</a:t>
            </a:r>
          </a:p>
          <a:p>
            <a:pPr lvl="1"/>
            <a:r>
              <a:rPr lang="en-US" dirty="0" smtClean="0"/>
              <a:t>I.e. there’s no difference</a:t>
            </a:r>
          </a:p>
          <a:p>
            <a:pPr lvl="1"/>
            <a:r>
              <a:rPr lang="en-US" dirty="0" smtClean="0"/>
              <a:t>And this is a high </a:t>
            </a:r>
            <a:r>
              <a:rPr lang="en-US" dirty="0" err="1" smtClean="0"/>
              <a:t>tx</a:t>
            </a:r>
            <a:r>
              <a:rPr lang="en-US" dirty="0" smtClean="0"/>
              <a:t> benchmark! </a:t>
            </a:r>
          </a:p>
          <a:p>
            <a:endParaRPr lang="en-CA" dirty="0"/>
          </a:p>
        </p:txBody>
      </p:sp>
    </p:spTree>
    <p:extLst>
      <p:ext uri="{BB962C8B-B14F-4D97-AF65-F5344CB8AC3E}">
        <p14:creationId xmlns:p14="http://schemas.microsoft.com/office/powerpoint/2010/main" val="2785677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CA"/>
          </a:p>
        </p:txBody>
      </p:sp>
      <p:sp>
        <p:nvSpPr>
          <p:cNvPr id="1816578" name="Rectangle 2"/>
          <p:cNvSpPr>
            <a:spLocks noChangeArrowheads="1"/>
          </p:cNvSpPr>
          <p:nvPr/>
        </p:nvSpPr>
        <p:spPr bwMode="auto">
          <a:xfrm>
            <a:off x="7331076" y="1509714"/>
            <a:ext cx="1514475" cy="4435475"/>
          </a:xfrm>
          <a:prstGeom prst="rect">
            <a:avLst/>
          </a:prstGeom>
          <a:solidFill>
            <a:srgbClr val="E5E7B1"/>
          </a:solidFill>
          <a:ln w="12700">
            <a:noFill/>
            <a:miter lim="800000"/>
            <a:headEnd/>
            <a:tailEnd/>
          </a:ln>
        </p:spPr>
        <p:txBody>
          <a:bodyPr wrap="none" anchor="ctr"/>
          <a:lstStyle/>
          <a:p>
            <a:endParaRPr lang="en-US"/>
          </a:p>
        </p:txBody>
      </p:sp>
      <p:pic>
        <p:nvPicPr>
          <p:cNvPr id="1816579" name="Picture 3" descr="j0315598"/>
          <p:cNvPicPr>
            <a:picLocks noChangeAspect="1" noChangeArrowheads="1"/>
          </p:cNvPicPr>
          <p:nvPr/>
        </p:nvPicPr>
        <p:blipFill>
          <a:blip r:embed="rId3" cstate="print"/>
          <a:srcRect r="30208"/>
          <a:stretch>
            <a:fillRect/>
          </a:stretch>
        </p:blipFill>
        <p:spPr bwMode="auto">
          <a:xfrm>
            <a:off x="6134101" y="2911476"/>
            <a:ext cx="2552700" cy="2813050"/>
          </a:xfrm>
          <a:prstGeom prst="rect">
            <a:avLst/>
          </a:prstGeom>
          <a:noFill/>
          <a:ln w="9525">
            <a:noFill/>
            <a:miter lim="800000"/>
            <a:headEnd/>
            <a:tailEnd/>
          </a:ln>
        </p:spPr>
      </p:pic>
      <p:sp>
        <p:nvSpPr>
          <p:cNvPr id="66565" name="Rectangle 7"/>
          <p:cNvSpPr>
            <a:spLocks noChangeArrowheads="1"/>
          </p:cNvSpPr>
          <p:nvPr/>
        </p:nvSpPr>
        <p:spPr bwMode="auto">
          <a:xfrm>
            <a:off x="687390" y="1258888"/>
            <a:ext cx="6516687" cy="1181100"/>
          </a:xfrm>
          <a:prstGeom prst="rect">
            <a:avLst/>
          </a:prstGeom>
          <a:noFill/>
          <a:ln w="9525">
            <a:noFill/>
            <a:miter lim="800000"/>
            <a:headEnd/>
            <a:tailEnd/>
          </a:ln>
        </p:spPr>
        <p:txBody>
          <a:bodyPr/>
          <a:lstStyle/>
          <a:p>
            <a:pPr marL="342900" indent="-342900">
              <a:lnSpc>
                <a:spcPct val="100000"/>
              </a:lnSpc>
              <a:spcBef>
                <a:spcPct val="50000"/>
              </a:spcBef>
            </a:pPr>
            <a:r>
              <a:rPr lang="en-US" sz="6000">
                <a:solidFill>
                  <a:schemeClr val="tx2"/>
                </a:solidFill>
              </a:rPr>
              <a:t>Questions?</a:t>
            </a:r>
            <a:endParaRPr lang="en-US" sz="6000">
              <a:solidFill>
                <a:schemeClr val="tx1"/>
              </a:solidFill>
            </a:endParaRPr>
          </a:p>
        </p:txBody>
      </p:sp>
    </p:spTree>
    <p:extLst>
      <p:ext uri="{BB962C8B-B14F-4D97-AF65-F5344CB8AC3E}">
        <p14:creationId xmlns:p14="http://schemas.microsoft.com/office/powerpoint/2010/main" val="2099900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816578"/>
                                        </p:tgtEl>
                                        <p:attrNameLst>
                                          <p:attrName>style.visibility</p:attrName>
                                        </p:attrNameLst>
                                      </p:cBhvr>
                                      <p:to>
                                        <p:strVal val="visible"/>
                                      </p:to>
                                    </p:set>
                                    <p:animEffect transition="in" filter="slide(fromRight)">
                                      <p:cBhvr>
                                        <p:cTn id="7" dur="500"/>
                                        <p:tgtEl>
                                          <p:spTgt spid="1816578"/>
                                        </p:tgtEl>
                                      </p:cBhvr>
                                    </p:animEffect>
                                  </p:childTnLst>
                                </p:cTn>
                              </p:par>
                              <p:par>
                                <p:cTn id="8" presetID="12" presetClass="entr" presetSubtype="2" fill="hold" nodeType="withEffect">
                                  <p:stCondLst>
                                    <p:cond delay="0"/>
                                  </p:stCondLst>
                                  <p:childTnLst>
                                    <p:set>
                                      <p:cBhvr>
                                        <p:cTn id="9" dur="1" fill="hold">
                                          <p:stCondLst>
                                            <p:cond delay="0"/>
                                          </p:stCondLst>
                                        </p:cTn>
                                        <p:tgtEl>
                                          <p:spTgt spid="1816579"/>
                                        </p:tgtEl>
                                        <p:attrNameLst>
                                          <p:attrName>style.visibility</p:attrName>
                                        </p:attrNameLst>
                                      </p:cBhvr>
                                      <p:to>
                                        <p:strVal val="visible"/>
                                      </p:to>
                                    </p:set>
                                    <p:animEffect transition="in" filter="slide(fromRight)">
                                      <p:cBhvr>
                                        <p:cTn id="10" dur="500"/>
                                        <p:tgtEl>
                                          <p:spTgt spid="1816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657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2167</TotalTime>
  <Words>4862</Words>
  <Application>Microsoft Macintosh PowerPoint</Application>
  <PresentationFormat>On-screen Show (4:3)</PresentationFormat>
  <Paragraphs>938</Paragraphs>
  <Slides>107</Slides>
  <Notes>44</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107</vt:i4>
      </vt:variant>
    </vt:vector>
  </HeadingPairs>
  <TitlesOfParts>
    <vt:vector size="110" baseType="lpstr">
      <vt:lpstr>Office Theme</vt:lpstr>
      <vt:lpstr>1_Office Theme</vt:lpstr>
      <vt:lpstr>Chart</vt:lpstr>
      <vt:lpstr>Performance Tuning Workshop - Architecture</vt:lpstr>
      <vt:lpstr>Overview</vt:lpstr>
      <vt:lpstr>Overview</vt:lpstr>
      <vt:lpstr>Overview</vt:lpstr>
      <vt:lpstr>Architecture</vt:lpstr>
      <vt:lpstr>OpenEdge Memory Architecture</vt:lpstr>
      <vt:lpstr>PowerPoint Presentation</vt:lpstr>
      <vt:lpstr>OpenEdge Network Architecture</vt:lpstr>
      <vt:lpstr>PowerPoint Presentation</vt:lpstr>
      <vt:lpstr>OpenEdge Storage Considerations</vt:lpstr>
      <vt:lpstr>Database Block Size</vt:lpstr>
      <vt:lpstr>Determining Records per Block</vt:lpstr>
      <vt:lpstr>Example: Records /Block</vt:lpstr>
      <vt:lpstr>Records Type I Storage Areas</vt:lpstr>
      <vt:lpstr>Database Blocks</vt:lpstr>
      <vt:lpstr>Type II Storage Areas</vt:lpstr>
      <vt:lpstr>Type II Clusters</vt:lpstr>
      <vt:lpstr>Storage Areas Compared</vt:lpstr>
      <vt:lpstr>Operating System Storage Considerations</vt:lpstr>
      <vt:lpstr>Causes of Disk I/O</vt:lpstr>
      <vt:lpstr>Disks</vt:lpstr>
      <vt:lpstr>Disks – General Rules</vt:lpstr>
      <vt:lpstr>Performance Tuning</vt:lpstr>
      <vt:lpstr>Remember: Tuning is easy just follow our simple plan</vt:lpstr>
      <vt:lpstr>Performance Tuning Basics (Very basic)</vt:lpstr>
      <vt:lpstr>A Rule of Thumb</vt:lpstr>
      <vt:lpstr>Subjects</vt:lpstr>
      <vt:lpstr>First Things First</vt:lpstr>
      <vt:lpstr>The ATM benchmark ...</vt:lpstr>
      <vt:lpstr>The ATM database</vt:lpstr>
      <vt:lpstr>The ATM baseline configuration</vt:lpstr>
      <vt:lpstr>“Out of the Box” ATM Performance</vt:lpstr>
      <vt:lpstr>“Out of the box” Performance</vt:lpstr>
      <vt:lpstr>Some EASY Things To Do For Better Results</vt:lpstr>
      <vt:lpstr>1: Buffer Pool Size</vt:lpstr>
      <vt:lpstr>2: Spinlock retry count</vt:lpstr>
      <vt:lpstr>3: Start BI Log Writer (BIW)</vt:lpstr>
      <vt:lpstr>4: Start Async Page Writer (APW)</vt:lpstr>
      <vt:lpstr>5: Increase BI Log Block Size</vt:lpstr>
      <vt:lpstr>6: Increase BI Log Cluster Size</vt:lpstr>
      <vt:lpstr>7: Add BI Log buffers</vt:lpstr>
      <vt:lpstr>8: Fix Database Disk Layout</vt:lpstr>
      <vt:lpstr>8: Move Data Extents to Striped Array</vt:lpstr>
      <vt:lpstr>9: Move BI Log To Separate Disk</vt:lpstr>
      <vt:lpstr>Can you predict the results ?</vt:lpstr>
      <vt:lpstr>Now Our Results Are</vt:lpstr>
      <vt:lpstr>Effect of Tuning -spin</vt:lpstr>
      <vt:lpstr>Effect of Tuning -B</vt:lpstr>
      <vt:lpstr>PowerPoint Presentation</vt:lpstr>
      <vt:lpstr>Big B</vt:lpstr>
      <vt:lpstr>A Few Words about the Speaker</vt:lpstr>
      <vt:lpstr>PowerPoint Presentation</vt:lpstr>
      <vt:lpstr>What is a “Buffer”?</vt:lpstr>
      <vt:lpstr>Block Layout</vt:lpstr>
      <vt:lpstr>Type 1 Storage Area</vt:lpstr>
      <vt:lpstr>Type 2 Storage Area</vt:lpstr>
      <vt:lpstr>What is a “Buffer Pool”?</vt:lpstr>
      <vt:lpstr>PowerPoint Presentation</vt:lpstr>
      <vt:lpstr>Locality of Reference</vt:lpstr>
      <vt:lpstr>Which Cache is Best?</vt:lpstr>
      <vt:lpstr>What is the “Hit Ratio”?</vt:lpstr>
      <vt:lpstr>How to “fix” your Hit Ratio…</vt:lpstr>
      <vt:lpstr>How to “fix” your Hit Ratio…</vt:lpstr>
      <vt:lpstr>Isn’t “Hit Ratio” the Goal?</vt:lpstr>
      <vt:lpstr>Misleading Hit Ratios</vt:lpstr>
      <vt:lpstr>Big B, Hit Ratio Disk IO and Performance</vt:lpstr>
      <vt:lpstr>Hit Ratio Summary</vt:lpstr>
      <vt:lpstr>PowerPoint Presentation</vt:lpstr>
      <vt:lpstr>Exercise 0  -  step 1</vt:lpstr>
      <vt:lpstr>Exercise 0  -  step 2</vt:lpstr>
      <vt:lpstr>Exercise 0  -  step 3</vt:lpstr>
      <vt:lpstr>Exercise 0  -  step 4</vt:lpstr>
      <vt:lpstr>Exercise 0  -  step 5</vt:lpstr>
      <vt:lpstr>Exercise 0  -  step 6</vt:lpstr>
      <vt:lpstr>Exercise 0  -  step 7</vt:lpstr>
      <vt:lpstr>PUG Challenge USA Performance Tuning Workshop Latching</vt:lpstr>
      <vt:lpstr>Introduction – Dan Foreman</vt:lpstr>
      <vt:lpstr>Introduction – Dan Foreman</vt:lpstr>
      <vt:lpstr>Introduction – Dan Foreman</vt:lpstr>
      <vt:lpstr>Apology</vt:lpstr>
      <vt:lpstr>Terminology</vt:lpstr>
      <vt:lpstr>Server Components</vt:lpstr>
      <vt:lpstr>CPU</vt:lpstr>
      <vt:lpstr>Latches</vt:lpstr>
      <vt:lpstr>Latches</vt:lpstr>
      <vt:lpstr>-spin 0</vt:lpstr>
      <vt:lpstr>-spin &lt;non-zero&gt;</vt:lpstr>
      <vt:lpstr>-spin &lt;non-zero&gt;</vt:lpstr>
      <vt:lpstr>Latch Timeouts</vt:lpstr>
      <vt:lpstr>Latch Timeouts</vt:lpstr>
      <vt:lpstr>Thread Quantum</vt:lpstr>
      <vt:lpstr>How to Set Spin</vt:lpstr>
      <vt:lpstr>Exercise</vt:lpstr>
      <vt:lpstr>PUG Challenge Americas Performance Tuning Workshop</vt:lpstr>
      <vt:lpstr>Progresswiz Consulting</vt:lpstr>
      <vt:lpstr>Extents - Fixed versus variable</vt:lpstr>
      <vt:lpstr>Extent Placement - Dedicated disks?</vt:lpstr>
      <vt:lpstr>Settings – AI Block Size</vt:lpstr>
      <vt:lpstr>Settings - aibufs</vt:lpstr>
      <vt:lpstr>Helpers - AIW</vt:lpstr>
      <vt:lpstr>ATM Workshop – Run 1</vt:lpstr>
      <vt:lpstr>ATM Workshop – Run 2</vt:lpstr>
      <vt:lpstr>ATM Workshop – Run Results</vt:lpstr>
      <vt:lpstr>ATM Workshop – Run Results</vt:lpstr>
      <vt:lpstr>ATM Workshop – Run Results</vt:lpstr>
      <vt:lpstr>ATM Workshop - Conclusion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PUG Challenge Americas</dc:title>
  <dc:creator>Tom</dc:creator>
  <cp:lastModifiedBy>Thomas Bascom</cp:lastModifiedBy>
  <cp:revision>24</cp:revision>
  <cp:lastPrinted>2011-06-04T19:39:18Z</cp:lastPrinted>
  <dcterms:created xsi:type="dcterms:W3CDTF">2011-02-14T19:44:57Z</dcterms:created>
  <dcterms:modified xsi:type="dcterms:W3CDTF">2011-06-04T19:45:58Z</dcterms:modified>
</cp:coreProperties>
</file>