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emf" ContentType="image/x-emf"/>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vml" ContentType="application/vnd.openxmlformats-officedocument.vmlDrawing"/>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Default Extension="xls" ContentType="application/vnd.ms-exce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7" r:id="rId1"/>
  </p:sldMasterIdLst>
  <p:notesMasterIdLst>
    <p:notesMasterId r:id="rId48"/>
  </p:notesMasterIdLst>
  <p:handoutMasterIdLst>
    <p:handoutMasterId r:id="rId49"/>
  </p:handoutMasterIdLst>
  <p:sldIdLst>
    <p:sldId id="1004" r:id="rId2"/>
    <p:sldId id="1060" r:id="rId3"/>
    <p:sldId id="1025" r:id="rId4"/>
    <p:sldId id="1049" r:id="rId5"/>
    <p:sldId id="1057" r:id="rId6"/>
    <p:sldId id="1029" r:id="rId7"/>
    <p:sldId id="1048" r:id="rId8"/>
    <p:sldId id="1033" r:id="rId9"/>
    <p:sldId id="1027" r:id="rId10"/>
    <p:sldId id="1059" r:id="rId11"/>
    <p:sldId id="1055" r:id="rId12"/>
    <p:sldId id="1073" r:id="rId13"/>
    <p:sldId id="1074" r:id="rId14"/>
    <p:sldId id="1034" r:id="rId15"/>
    <p:sldId id="1076" r:id="rId16"/>
    <p:sldId id="1077" r:id="rId17"/>
    <p:sldId id="1075" r:id="rId18"/>
    <p:sldId id="1079" r:id="rId19"/>
    <p:sldId id="1078" r:id="rId20"/>
    <p:sldId id="1056" r:id="rId21"/>
    <p:sldId id="1031" r:id="rId22"/>
    <p:sldId id="1068" r:id="rId23"/>
    <p:sldId id="1040" r:id="rId24"/>
    <p:sldId id="1041" r:id="rId25"/>
    <p:sldId id="1067" r:id="rId26"/>
    <p:sldId id="1080" r:id="rId27"/>
    <p:sldId id="1069" r:id="rId28"/>
    <p:sldId id="1043" r:id="rId29"/>
    <p:sldId id="1045" r:id="rId30"/>
    <p:sldId id="1052" r:id="rId31"/>
    <p:sldId id="1051" r:id="rId32"/>
    <p:sldId id="1063" r:id="rId33"/>
    <p:sldId id="1071" r:id="rId34"/>
    <p:sldId id="1058" r:id="rId35"/>
    <p:sldId id="1042" r:id="rId36"/>
    <p:sldId id="983" r:id="rId37"/>
    <p:sldId id="1089" r:id="rId38"/>
    <p:sldId id="1064" r:id="rId39"/>
    <p:sldId id="1047" r:id="rId40"/>
    <p:sldId id="1094" r:id="rId41"/>
    <p:sldId id="1090" r:id="rId42"/>
    <p:sldId id="1092" r:id="rId43"/>
    <p:sldId id="1091" r:id="rId44"/>
    <p:sldId id="1095" r:id="rId45"/>
    <p:sldId id="1082" r:id="rId46"/>
    <p:sldId id="1081" r:id="rId47"/>
  </p:sldIdLst>
  <p:sldSz cx="9144000" cy="6858000" type="screen4x3"/>
  <p:notesSz cx="7027863" cy="9313863"/>
  <p:custDataLst>
    <p:tags r:id="rId50"/>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383838"/>
    <a:srgbClr val="99BFD5"/>
    <a:srgbClr val="990000"/>
    <a:srgbClr val="A50021"/>
    <a:srgbClr val="990033"/>
    <a:srgbClr val="000000"/>
    <a:srgbClr val="666666"/>
    <a:srgbClr val="D9D9D9"/>
    <a:srgbClr val="008080"/>
    <a:srgbClr val="00FFFA"/>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snapVertSplitter="1" vertBarState="minimized" horzBarState="maximized">
    <p:restoredLeft sz="26901" autoAdjust="0"/>
    <p:restoredTop sz="88661" autoAdjust="0"/>
  </p:normalViewPr>
  <p:slideViewPr>
    <p:cSldViewPr snapToGrid="0" showGuides="1">
      <p:cViewPr>
        <p:scale>
          <a:sx n="86" d="100"/>
          <a:sy n="86" d="100"/>
        </p:scale>
        <p:origin x="-504" y="-24"/>
      </p:cViewPr>
      <p:guideLst>
        <p:guide orient="horz" pos="269"/>
        <p:guide orient="horz" pos="964"/>
        <p:guide orient="horz" pos="1643"/>
        <p:guide orient="horz" pos="2124"/>
        <p:guide pos="254"/>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howGuides="1">
      <p:cViewPr varScale="1">
        <p:scale>
          <a:sx n="55" d="100"/>
          <a:sy n="55" d="100"/>
        </p:scale>
        <p:origin x="-1794" y="-102"/>
      </p:cViewPr>
      <p:guideLst>
        <p:guide orient="horz" pos="2933"/>
        <p:guide pos="2213"/>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ags" Target="tags/tag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2" Type="http://schemas.openxmlformats.org/officeDocument/2006/relationships/oleObject" Target="Worksheet%20in%20StatementCache.pptx%20(Autosaved)"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view3D>
      <c:rotY val="15"/>
      <c:depthPercent val="100"/>
      <c:perspective val="30"/>
    </c:view3D>
    <c:floor>
      <c:spPr>
        <a:gradFill>
          <a:gsLst>
            <a:gs pos="0">
              <a:srgbClr val="FFEFD1"/>
            </a:gs>
            <a:gs pos="64999">
              <a:srgbClr val="F0EBD5"/>
            </a:gs>
            <a:gs pos="100000">
              <a:srgbClr val="D1C39F"/>
            </a:gs>
          </a:gsLst>
          <a:lin ang="16200000" scaled="0"/>
        </a:gradFill>
      </c:spPr>
    </c:floor>
    <c:sideWall>
      <c:spPr>
        <a:gradFill flip="none" rotWithShape="1">
          <a:gsLst>
            <a:gs pos="0">
              <a:srgbClr val="8488C4"/>
            </a:gs>
            <a:gs pos="53000">
              <a:srgbClr val="D4DEFF"/>
            </a:gs>
            <a:gs pos="83000">
              <a:srgbClr val="D4DEFF"/>
            </a:gs>
            <a:gs pos="100000">
              <a:srgbClr val="96AB94"/>
            </a:gs>
          </a:gsLst>
          <a:lin ang="16200000" scaled="1"/>
          <a:tileRect/>
        </a:gradFill>
      </c:spPr>
    </c:sideWall>
    <c:backWall>
      <c:spPr>
        <a:gradFill flip="none" rotWithShape="1">
          <a:gsLst>
            <a:gs pos="0">
              <a:srgbClr val="8488C4"/>
            </a:gs>
            <a:gs pos="53000">
              <a:srgbClr val="D4DEFF"/>
            </a:gs>
            <a:gs pos="83000">
              <a:srgbClr val="D4DEFF"/>
            </a:gs>
            <a:gs pos="100000">
              <a:srgbClr val="96AB94"/>
            </a:gs>
          </a:gsLst>
          <a:lin ang="16200000" scaled="1"/>
          <a:tileRect/>
        </a:gradFill>
      </c:spPr>
    </c:backWall>
    <c:plotArea>
      <c:layout/>
      <c:bar3DChart>
        <c:barDir val="col"/>
        <c:grouping val="standard"/>
        <c:ser>
          <c:idx val="0"/>
          <c:order val="0"/>
          <c:tx>
            <c:strRef>
              <c:f>'[Worksheet in StatementCache.pptx (Autosaved)]Sheet1'!$A$7</c:f>
              <c:strCache>
                <c:ptCount val="1"/>
                <c:pt idx="0">
                  <c:v>Stmt Cache</c:v>
                </c:pt>
              </c:strCache>
            </c:strRef>
          </c:tx>
          <c:spPr>
            <a:effectLst>
              <a:outerShdw blurRad="76200" dir="18900000" sy="23000" kx="-1200000" algn="bl" rotWithShape="0">
                <a:prstClr val="black">
                  <a:alpha val="20000"/>
                </a:prstClr>
              </a:outerShdw>
            </a:effectLst>
            <a:scene3d>
              <a:camera prst="orthographicFront"/>
              <a:lightRig rig="threePt" dir="t"/>
            </a:scene3d>
            <a:sp3d prstMaterial="matte">
              <a:bevelT w="6350" h="25400"/>
              <a:bevelB w="0" h="0"/>
            </a:sp3d>
          </c:spPr>
          <c:cat>
            <c:strRef>
              <c:f>'[Worksheet in StatementCache.pptx (Autosaved)]Sheet1'!$B$6:$G$6</c:f>
              <c:strCache>
                <c:ptCount val="6"/>
                <c:pt idx="0">
                  <c:v>Shallow S/S</c:v>
                </c:pt>
                <c:pt idx="1">
                  <c:v>Shallow C/S</c:v>
                </c:pt>
                <c:pt idx="2">
                  <c:v>Shallow -Mm</c:v>
                </c:pt>
                <c:pt idx="3">
                  <c:v>Deep S/S</c:v>
                </c:pt>
                <c:pt idx="4">
                  <c:v>Deep C/S</c:v>
                </c:pt>
                <c:pt idx="5">
                  <c:v>Deep -Mm</c:v>
                </c:pt>
              </c:strCache>
            </c:strRef>
          </c:cat>
          <c:val>
            <c:numRef>
              <c:f>'[Worksheet in StatementCache.pptx (Autosaved)]Sheet1'!$B$7:$G$7</c:f>
              <c:numCache>
                <c:formatCode>General</c:formatCode>
                <c:ptCount val="6"/>
                <c:pt idx="0">
                  <c:v>2212</c:v>
                </c:pt>
                <c:pt idx="1">
                  <c:v>1530</c:v>
                </c:pt>
                <c:pt idx="2">
                  <c:v>1524</c:v>
                </c:pt>
                <c:pt idx="3">
                  <c:v>2211</c:v>
                </c:pt>
                <c:pt idx="4">
                  <c:v>1326</c:v>
                </c:pt>
                <c:pt idx="5">
                  <c:v>1323</c:v>
                </c:pt>
              </c:numCache>
            </c:numRef>
          </c:val>
        </c:ser>
        <c:ser>
          <c:idx val="1"/>
          <c:order val="1"/>
          <c:tx>
            <c:strRef>
              <c:f>'[Worksheet in StatementCache.pptx (Autosaved)]Sheet1'!$A$8</c:f>
              <c:strCache>
                <c:ptCount val="1"/>
                <c:pt idx="0">
                  <c:v>Baseline</c:v>
                </c:pt>
              </c:strCache>
            </c:strRef>
          </c:tx>
          <c:spPr>
            <a:solidFill>
              <a:srgbClr val="990000"/>
            </a:solidFill>
            <a:effectLst>
              <a:outerShdw blurRad="50800" dist="38100" dir="16200000" rotWithShape="0">
                <a:prstClr val="black">
                  <a:alpha val="40000"/>
                </a:prstClr>
              </a:outerShdw>
            </a:effectLst>
            <a:scene3d>
              <a:camera prst="orthographicFront"/>
              <a:lightRig rig="threePt" dir="t"/>
            </a:scene3d>
            <a:sp3d prstMaterial="matte">
              <a:bevelT w="6350" h="25400"/>
            </a:sp3d>
          </c:spPr>
          <c:cat>
            <c:strRef>
              <c:f>'[Worksheet in StatementCache.pptx (Autosaved)]Sheet1'!$B$6:$G$6</c:f>
              <c:strCache>
                <c:ptCount val="6"/>
                <c:pt idx="0">
                  <c:v>Shallow S/S</c:v>
                </c:pt>
                <c:pt idx="1">
                  <c:v>Shallow C/S</c:v>
                </c:pt>
                <c:pt idx="2">
                  <c:v>Shallow -Mm</c:v>
                </c:pt>
                <c:pt idx="3">
                  <c:v>Deep S/S</c:v>
                </c:pt>
                <c:pt idx="4">
                  <c:v>Deep C/S</c:v>
                </c:pt>
                <c:pt idx="5">
                  <c:v>Deep -Mm</c:v>
                </c:pt>
              </c:strCache>
            </c:strRef>
          </c:cat>
          <c:val>
            <c:numRef>
              <c:f>'[Worksheet in StatementCache.pptx (Autosaved)]Sheet1'!$B$8:$G$8</c:f>
              <c:numCache>
                <c:formatCode>General</c:formatCode>
                <c:ptCount val="6"/>
                <c:pt idx="0">
                  <c:v>2359</c:v>
                </c:pt>
                <c:pt idx="1">
                  <c:v>1754</c:v>
                </c:pt>
                <c:pt idx="2">
                  <c:v>1741</c:v>
                </c:pt>
                <c:pt idx="3">
                  <c:v>2312</c:v>
                </c:pt>
                <c:pt idx="4">
                  <c:v>1738</c:v>
                </c:pt>
                <c:pt idx="5">
                  <c:v>1742</c:v>
                </c:pt>
              </c:numCache>
            </c:numRef>
          </c:val>
        </c:ser>
        <c:gapWidth val="60"/>
        <c:gapDepth val="76"/>
        <c:shape val="box"/>
        <c:axId val="58237312"/>
        <c:axId val="58238848"/>
        <c:axId val="50781696"/>
      </c:bar3DChart>
      <c:catAx>
        <c:axId val="58237312"/>
        <c:scaling>
          <c:orientation val="minMax"/>
        </c:scaling>
        <c:axPos val="b"/>
        <c:numFmt formatCode="General" sourceLinked="1"/>
        <c:minorTickMark val="out"/>
        <c:tickLblPos val="low"/>
        <c:txPr>
          <a:bodyPr rot="-1380000" vert="horz"/>
          <a:lstStyle/>
          <a:p>
            <a:pPr>
              <a:defRPr baseline="0">
                <a:solidFill>
                  <a:srgbClr val="000000"/>
                </a:solidFill>
              </a:defRPr>
            </a:pPr>
            <a:endParaRPr lang="en-US"/>
          </a:p>
        </c:txPr>
        <c:crossAx val="58238848"/>
        <c:crosses val="autoZero"/>
        <c:auto val="1"/>
        <c:lblAlgn val="ctr"/>
        <c:lblOffset val="100"/>
      </c:catAx>
      <c:valAx>
        <c:axId val="58238848"/>
        <c:scaling>
          <c:orientation val="minMax"/>
        </c:scaling>
        <c:axPos val="l"/>
        <c:majorGridlines/>
        <c:numFmt formatCode="General" sourceLinked="1"/>
        <c:tickLblPos val="nextTo"/>
        <c:txPr>
          <a:bodyPr/>
          <a:lstStyle/>
          <a:p>
            <a:pPr>
              <a:defRPr baseline="0">
                <a:solidFill>
                  <a:srgbClr val="000000"/>
                </a:solidFill>
              </a:defRPr>
            </a:pPr>
            <a:endParaRPr lang="en-US"/>
          </a:p>
        </c:txPr>
        <c:crossAx val="58237312"/>
        <c:crosses val="autoZero"/>
        <c:crossBetween val="between"/>
      </c:valAx>
      <c:serAx>
        <c:axId val="50781696"/>
        <c:scaling>
          <c:orientation val="minMax"/>
        </c:scaling>
        <c:axPos val="b"/>
        <c:numFmt formatCode="General" sourceLinked="1"/>
        <c:tickLblPos val="low"/>
        <c:spPr>
          <a:ln w="3175">
            <a:solidFill>
              <a:srgbClr val="808080"/>
            </a:solidFill>
            <a:prstDash val="solid"/>
          </a:ln>
        </c:spPr>
        <c:txPr>
          <a:bodyPr rot="180000" vert="horz"/>
          <a:lstStyle/>
          <a:p>
            <a:pPr>
              <a:defRPr sz="1000" b="0" i="0" u="none" strike="noStrike" baseline="0">
                <a:solidFill>
                  <a:srgbClr val="000000"/>
                </a:solidFill>
                <a:latin typeface="Calibri"/>
                <a:ea typeface="Calibri"/>
                <a:cs typeface="Calibri"/>
              </a:defRPr>
            </a:pPr>
            <a:endParaRPr lang="en-US"/>
          </a:p>
        </c:txPr>
        <c:crossAx val="58238848"/>
        <c:crosses val="autoZero"/>
        <c:tickLblSkip val="1"/>
        <c:tickMarkSkip val="1"/>
      </c:serAx>
      <c:spPr>
        <a:noFill/>
        <a:ln w="25400">
          <a:noFill/>
        </a:ln>
      </c:spPr>
    </c:plotArea>
    <c:plotVisOnly val="1"/>
    <c:dispBlanksAs val="gap"/>
  </c:chart>
  <c:externalData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0" y="0"/>
            <a:ext cx="3044825" cy="2746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endParaRPr lang="en-US" dirty="0"/>
          </a:p>
        </p:txBody>
      </p:sp>
      <p:sp>
        <p:nvSpPr>
          <p:cNvPr id="345091" name="Rectangle 3"/>
          <p:cNvSpPr>
            <a:spLocks noGrp="1" noChangeArrowheads="1"/>
          </p:cNvSpPr>
          <p:nvPr>
            <p:ph type="dt" sz="quarter" idx="1"/>
          </p:nvPr>
        </p:nvSpPr>
        <p:spPr bwMode="auto">
          <a:xfrm>
            <a:off x="3983038" y="0"/>
            <a:ext cx="3044825" cy="2746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endParaRPr lang="en-US" dirty="0"/>
          </a:p>
        </p:txBody>
      </p:sp>
      <p:sp>
        <p:nvSpPr>
          <p:cNvPr id="345092" name="Rectangle 4"/>
          <p:cNvSpPr>
            <a:spLocks noGrp="1" noChangeArrowheads="1"/>
          </p:cNvSpPr>
          <p:nvPr>
            <p:ph type="ftr" sz="quarter" idx="2"/>
          </p:nvPr>
        </p:nvSpPr>
        <p:spPr bwMode="auto">
          <a:xfrm>
            <a:off x="0"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r>
              <a:rPr lang="en-US" dirty="0" smtClean="0"/>
              <a:t>NEPUG’s DBA Day</a:t>
            </a:r>
            <a:endParaRPr lang="en-US" dirty="0"/>
          </a:p>
        </p:txBody>
      </p:sp>
      <p:sp>
        <p:nvSpPr>
          <p:cNvPr id="345093" name="Rectangle 5"/>
          <p:cNvSpPr>
            <a:spLocks noGrp="1" noChangeArrowheads="1"/>
          </p:cNvSpPr>
          <p:nvPr>
            <p:ph type="sldNum" sz="quarter" idx="3"/>
          </p:nvPr>
        </p:nvSpPr>
        <p:spPr bwMode="auto">
          <a:xfrm>
            <a:off x="3983038" y="9039225"/>
            <a:ext cx="3044825" cy="2746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fld id="{D2F5EF90-0EF8-4688-ABBA-2D94A5D7A6DA}"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l" defTabSz="935038" eaLnBrk="0" hangingPunct="0">
              <a:spcBef>
                <a:spcPct val="0"/>
              </a:spcBef>
              <a:buSzTx/>
              <a:defRPr sz="1200"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983038"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r" defTabSz="935038" eaLnBrk="0" hangingPunct="0">
              <a:spcBef>
                <a:spcPct val="0"/>
              </a:spcBef>
              <a:buSzTx/>
              <a:defRPr sz="1200"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1187450" y="700088"/>
            <a:ext cx="4656138" cy="34925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6625" y="4424363"/>
            <a:ext cx="5154613" cy="4189412"/>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534" name="Rectangle 6"/>
          <p:cNvSpPr>
            <a:spLocks noGrp="1" noChangeArrowheads="1"/>
          </p:cNvSpPr>
          <p:nvPr>
            <p:ph type="ftr" sz="quarter" idx="4"/>
          </p:nvPr>
        </p:nvSpPr>
        <p:spPr bwMode="auto">
          <a:xfrm>
            <a:off x="0"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l" defTabSz="935038" eaLnBrk="0" hangingPunct="0">
              <a:spcBef>
                <a:spcPct val="0"/>
              </a:spcBef>
              <a:buSzTx/>
              <a:defRPr sz="1200" i="0">
                <a:latin typeface="Arial" charset="0"/>
              </a:defRPr>
            </a:lvl1pPr>
          </a:lstStyle>
          <a:p>
            <a:pPr>
              <a:defRPr/>
            </a:pPr>
            <a:endParaRPr lang="en-US" dirty="0"/>
          </a:p>
        </p:txBody>
      </p:sp>
      <p:sp>
        <p:nvSpPr>
          <p:cNvPr id="22535" name="Rectangle 7"/>
          <p:cNvSpPr>
            <a:spLocks noGrp="1" noChangeArrowheads="1"/>
          </p:cNvSpPr>
          <p:nvPr>
            <p:ph type="sldNum" sz="quarter" idx="5"/>
          </p:nvPr>
        </p:nvSpPr>
        <p:spPr bwMode="auto">
          <a:xfrm>
            <a:off x="3983038"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r" defTabSz="935038" eaLnBrk="0" hangingPunct="0">
              <a:spcBef>
                <a:spcPct val="0"/>
              </a:spcBef>
              <a:buSzTx/>
              <a:defRPr sz="1200" i="0">
                <a:latin typeface="Arial" charset="0"/>
              </a:defRPr>
            </a:lvl1pPr>
          </a:lstStyle>
          <a:p>
            <a:pPr>
              <a:defRPr/>
            </a:pPr>
            <a:fld id="{3BC3B10F-A77C-499D-8A55-4E7169A1E706}"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8243E658-C937-4D6A-874A-68C85CCFCFAA}" type="slidenum">
              <a:rPr lang="en-US" smtClean="0"/>
              <a:pPr/>
              <a:t>1</a:t>
            </a:fld>
            <a:endParaRPr lang="en-US" dirty="0" smtClean="0"/>
          </a:p>
        </p:txBody>
      </p:sp>
      <p:sp>
        <p:nvSpPr>
          <p:cNvPr id="24579" name="Rectangle 2"/>
          <p:cNvSpPr>
            <a:spLocks noGrp="1" noRot="1" noChangeAspect="1" noChangeArrowheads="1" noTextEdit="1"/>
          </p:cNvSpPr>
          <p:nvPr>
            <p:ph type="sldImg"/>
          </p:nvPr>
        </p:nvSpPr>
        <p:spPr>
          <a:xfrm>
            <a:off x="1185863" y="700088"/>
            <a:ext cx="4656137" cy="3492500"/>
          </a:xfrm>
          <a:ln/>
        </p:spPr>
      </p:sp>
      <p:sp>
        <p:nvSpPr>
          <p:cNvPr id="24580" name="Rectangle 3"/>
          <p:cNvSpPr>
            <a:spLocks noGrp="1" noChangeArrowheads="1"/>
          </p:cNvSpPr>
          <p:nvPr>
            <p:ph type="body" idx="1"/>
          </p:nvPr>
        </p:nvSpPr>
        <p:spPr>
          <a:noFill/>
          <a:ln>
            <a:prstDash val="solid"/>
          </a:ln>
        </p:spPr>
        <p:txBody>
          <a:bodyPr/>
          <a:lstStyle/>
          <a:p>
            <a:pPr eaLnBrk="1" hangingPunct="1">
              <a:lnSpc>
                <a:spcPct val="90000"/>
              </a:lnSpc>
            </a:pPr>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Available with Workgroup or Enterprise license.</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Multi—level</a:t>
            </a:r>
            <a:r>
              <a:rPr lang="en-US" baseline="0" dirty="0" smtClean="0"/>
              <a:t> enablement</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using option 2 if the stack is too large only a portion of the stack will be visible through the statement cache.  That portion might not give enough detail to determine the full path through the application </a:t>
            </a:r>
            <a:r>
              <a:rPr lang="en-US" dirty="0" err="1" smtClean="0"/>
              <a:t>coce</a:t>
            </a:r>
            <a:r>
              <a:rPr lang="en-US" dirty="0" smtClean="0"/>
              <a:t>.</a:t>
            </a:r>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r>
              <a:rPr lang="en-US" sz="900" dirty="0" smtClean="0"/>
              <a:t>Useful for not having the stack overwritten if the running procedure moves on to something else.  The picture of the stack causing the problem is lost and you will loose the info to diagnose the problem query.</a:t>
            </a:r>
          </a:p>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the statement caching is enabled for the </a:t>
            </a:r>
            <a:r>
              <a:rPr lang="en-US" dirty="0" err="1" smtClean="0"/>
              <a:t>AppServer</a:t>
            </a:r>
            <a:r>
              <a:rPr lang="en-US" dirty="0" smtClean="0"/>
              <a:t>  the operations of all connected clients will be monitored.</a:t>
            </a:r>
          </a:p>
          <a:p>
            <a:r>
              <a:rPr lang="en-US" dirty="0" smtClean="0"/>
              <a:t>This may make it difficult to use with the </a:t>
            </a:r>
            <a:r>
              <a:rPr lang="en-US" dirty="0" err="1" smtClean="0"/>
              <a:t>AppServer</a:t>
            </a:r>
            <a:r>
              <a:rPr lang="en-US" dirty="0" smtClean="0"/>
              <a:t> as there will not be significant differentiation. </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9</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Deactivate for server deactivates all users of that server.</a:t>
            </a:r>
          </a:p>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10</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11</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12</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13</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914400" rtl="0" eaLnBrk="0" fontAlgn="base" latinLnBrk="0" hangingPunct="0">
              <a:lnSpc>
                <a:spcPct val="100000"/>
              </a:lnSpc>
              <a:spcBef>
                <a:spcPct val="30000"/>
              </a:spcBef>
              <a:spcAft>
                <a:spcPct val="0"/>
              </a:spcAft>
              <a:buClrTx/>
              <a:buSzTx/>
              <a:buFontTx/>
              <a:buNone/>
              <a:tabLst/>
              <a:defRPr/>
            </a:pPr>
            <a:r>
              <a:rPr lang="en-US" dirty="0" smtClean="0"/>
              <a:t>All users do not indicate server specifically </a:t>
            </a:r>
            <a:r>
              <a:rPr lang="en-US" dirty="0" smtClean="0"/>
              <a:t>.</a:t>
            </a:r>
          </a:p>
          <a:p>
            <a:pPr marL="0" marR="0" lvl="1" indent="0" algn="l" defTabSz="914400" rtl="0" eaLnBrk="0" fontAlgn="base" latinLnBrk="0" hangingPunct="0">
              <a:lnSpc>
                <a:spcPct val="100000"/>
              </a:lnSpc>
              <a:spcBef>
                <a:spcPct val="30000"/>
              </a:spcBef>
              <a:spcAft>
                <a:spcPct val="0"/>
              </a:spcAft>
              <a:buClrTx/>
              <a:buSzTx/>
              <a:buFontTx/>
              <a:buNone/>
              <a:tabLst/>
              <a:defRPr/>
            </a:pPr>
            <a:r>
              <a:rPr lang="en-US" dirty="0" smtClean="0"/>
              <a:t>To enable for a server  option 1 must be chosen:</a:t>
            </a:r>
          </a:p>
          <a:p>
            <a:pPr marL="228600" lvl="1" indent="-228600">
              <a:buAutoNum type="arabicPeriod"/>
              <a:defRPr/>
            </a:pPr>
            <a:r>
              <a:rPr lang="en-US" dirty="0" smtClean="0"/>
              <a:t>Activate </a:t>
            </a:r>
            <a:r>
              <a:rPr lang="en-US" dirty="0" smtClean="0"/>
              <a:t>For Selected </a:t>
            </a:r>
            <a:r>
              <a:rPr lang="en-US" dirty="0" smtClean="0"/>
              <a:t>Users</a:t>
            </a:r>
          </a:p>
          <a:p>
            <a:pPr marL="228600" lvl="1" indent="-228600">
              <a:defRPr/>
            </a:pPr>
            <a:r>
              <a:rPr lang="en-US" dirty="0" smtClean="0"/>
              <a:t>This menu will be displayed</a:t>
            </a:r>
            <a:endParaRPr lang="en-US" dirty="0" smtClean="0"/>
          </a:p>
          <a:p>
            <a:pPr marL="228600" indent="-228600"/>
            <a:r>
              <a:rPr lang="en-US" dirty="0" smtClean="0"/>
              <a:t>06/08/11        </a:t>
            </a:r>
            <a:r>
              <a:rPr lang="en-US" dirty="0" smtClean="0"/>
              <a:t>OpenEdge Release 10 Monitor (R&amp;D)</a:t>
            </a:r>
          </a:p>
          <a:p>
            <a:pPr marL="228600" indent="-228600"/>
            <a:r>
              <a:rPr lang="en-US" dirty="0" smtClean="0"/>
              <a:t>11:05:59        Activate For Selected Users</a:t>
            </a:r>
          </a:p>
          <a:p>
            <a:pPr marL="228600" indent="-228600"/>
            <a:endParaRPr lang="en-US" dirty="0" smtClean="0"/>
          </a:p>
          <a:p>
            <a:pPr marL="228600" indent="-228600"/>
            <a:r>
              <a:rPr lang="en-US" dirty="0" smtClean="0"/>
              <a:t>  </a:t>
            </a:r>
            <a:r>
              <a:rPr lang="en-US" dirty="0" err="1" smtClean="0"/>
              <a:t>Usr</a:t>
            </a:r>
            <a:r>
              <a:rPr lang="en-US" dirty="0" smtClean="0"/>
              <a:t>   Name       Type       Login time     </a:t>
            </a:r>
            <a:r>
              <a:rPr lang="en-US" dirty="0" err="1" smtClean="0"/>
              <a:t>Serv</a:t>
            </a:r>
            <a:r>
              <a:rPr lang="en-US" dirty="0" smtClean="0"/>
              <a:t> IPV# Remote Address</a:t>
            </a:r>
          </a:p>
          <a:p>
            <a:pPr marL="228600" indent="-228600"/>
            <a:endParaRPr lang="en-US" dirty="0" smtClean="0"/>
          </a:p>
          <a:p>
            <a:pPr marL="228600" indent="-228600"/>
            <a:endParaRPr lang="en-US" dirty="0" smtClean="0"/>
          </a:p>
          <a:p>
            <a:pPr marL="228600" indent="-228600"/>
            <a:r>
              <a:rPr lang="en-US" dirty="0" smtClean="0"/>
              <a:t>    1  </a:t>
            </a:r>
            <a:r>
              <a:rPr lang="en-US" dirty="0" smtClean="0"/>
              <a:t>user1           SERV       </a:t>
            </a:r>
            <a:r>
              <a:rPr lang="en-US" dirty="0" smtClean="0"/>
              <a:t>06/08/11 11:04    0</a:t>
            </a:r>
          </a:p>
          <a:p>
            <a:pPr marL="228600" indent="-228600"/>
            <a:r>
              <a:rPr lang="en-US" dirty="0" smtClean="0"/>
              <a:t>   24  </a:t>
            </a:r>
            <a:r>
              <a:rPr lang="en-US" dirty="0" smtClean="0"/>
              <a:t>user1          REMC/ABL   </a:t>
            </a:r>
            <a:r>
              <a:rPr lang="en-US" dirty="0" smtClean="0"/>
              <a:t>06/08/11 11:04    1 IPV4 </a:t>
            </a:r>
            <a:r>
              <a:rPr lang="en-US" dirty="0" smtClean="0"/>
              <a:t>10.111.102.157</a:t>
            </a:r>
          </a:p>
          <a:p>
            <a:pPr marL="228600" indent="-228600"/>
            <a:endParaRPr lang="en-US" dirty="0" smtClean="0"/>
          </a:p>
          <a:p>
            <a:pPr marL="228600" indent="-228600"/>
            <a:r>
              <a:rPr lang="en-US" dirty="0" smtClean="0"/>
              <a:t>Servers will be listed with a TYPE of SERV.</a:t>
            </a:r>
          </a:p>
          <a:p>
            <a:pPr marL="228600" indent="-228600"/>
            <a:r>
              <a:rPr lang="en-US" dirty="0" smtClean="0"/>
              <a:t>The user number associated with the  SERV must be selected for activation.</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14</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1">
              <a:defRPr/>
            </a:pPr>
            <a:r>
              <a:rPr lang="en-US" dirty="0" smtClean="0"/>
              <a:t>All users do not indicate server specifically – server not listed in enable/disable</a:t>
            </a:r>
            <a:r>
              <a:rPr lang="en-US" baseline="0" dirty="0" smtClean="0"/>
              <a:t> </a:t>
            </a:r>
            <a:r>
              <a:rPr lang="en-US" baseline="0" dirty="0" smtClean="0"/>
              <a:t>list and must be  chosen through</a:t>
            </a:r>
            <a:r>
              <a:rPr lang="en-US" dirty="0" smtClean="0"/>
              <a:t> the Activate For Selected </a:t>
            </a:r>
            <a:r>
              <a:rPr lang="en-US" dirty="0" smtClean="0"/>
              <a:t>Users option.</a:t>
            </a:r>
            <a:endParaRPr lang="en-US" dirty="0" smtClean="0"/>
          </a:p>
          <a:p>
            <a:pPr marL="0" marR="0" lvl="1" indent="0" algn="l" defTabSz="914400" rtl="0" eaLnBrk="0" fontAlgn="base" latinLnBrk="0" hangingPunct="0">
              <a:lnSpc>
                <a:spcPct val="100000"/>
              </a:lnSpc>
              <a:spcBef>
                <a:spcPct val="30000"/>
              </a:spcBef>
              <a:spcAft>
                <a:spcPct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15</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16</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17</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baseline="0" dirty="0" smtClean="0"/>
              <a:t>Starting in 10.1C, whenever we generate the </a:t>
            </a:r>
            <a:r>
              <a:rPr lang="en-US" sz="1200" baseline="0" dirty="0" err="1" smtClean="0"/>
              <a:t>protrace</a:t>
            </a:r>
            <a:r>
              <a:rPr lang="en-US" sz="1200" baseline="0" dirty="0" smtClean="0"/>
              <a:t> file on Windows after a process has crashed, we will include the ABL stack trace and the list of persistent procedures or classes that are in memory with their handle ids. The ABL stack trace and the list of procedures will be written after the C stack trace.</a:t>
            </a:r>
            <a:br>
              <a:rPr lang="en-US" sz="1200" baseline="0" dirty="0" smtClean="0"/>
            </a:br>
            <a:r>
              <a:rPr lang="en-US" sz="1200" baseline="0" dirty="0" smtClean="0"/>
              <a:t/>
            </a:r>
            <a:br>
              <a:rPr lang="en-US" sz="1200" baseline="0" dirty="0" smtClean="0"/>
            </a:br>
            <a:r>
              <a:rPr lang="en-US" sz="1200" baseline="0" dirty="0" smtClean="0"/>
              <a:t>Also starting in 10.1C, there is a way to get ABL stack trace and list of persistent procedures and classes when a process is running. Note that the C stack trace will not be generated in that case, only the ABL specific information. If a process crashes though, it will contain both the C and the ABL call stack information.</a:t>
            </a:r>
            <a:br>
              <a:rPr lang="en-US" sz="1200" baseline="0" dirty="0" smtClean="0"/>
            </a:br>
            <a:r>
              <a:rPr lang="en-US" sz="1200" baseline="0" dirty="0" smtClean="0"/>
              <a:t/>
            </a:r>
            <a:br>
              <a:rPr lang="en-US" sz="1200" baseline="0" dirty="0" smtClean="0"/>
            </a:br>
            <a:r>
              <a:rPr lang="en-US" sz="1200" baseline="0" dirty="0" smtClean="0"/>
              <a:t>The proGetStack.bat script in %</a:t>
            </a:r>
            <a:r>
              <a:rPr lang="en-US" sz="1200" baseline="0" dirty="0" err="1" smtClean="0"/>
              <a:t>dlc</a:t>
            </a:r>
            <a:r>
              <a:rPr lang="en-US" sz="1200" baseline="0" dirty="0" smtClean="0"/>
              <a:t>%\bin directory calls _debugconfigure.exe which is enhanced to get 4GL stack during runtime on demand.</a:t>
            </a:r>
            <a:br>
              <a:rPr lang="en-US" sz="1200" baseline="0" dirty="0" smtClean="0"/>
            </a:br>
            <a:r>
              <a:rPr lang="en-US" sz="1200" baseline="0" dirty="0" smtClean="0"/>
              <a:t/>
            </a:r>
            <a:br>
              <a:rPr lang="en-US" sz="1200" baseline="0" dirty="0" smtClean="0"/>
            </a:br>
            <a:r>
              <a:rPr lang="en-US" sz="1200" baseline="0" dirty="0" smtClean="0"/>
              <a:t>$ </a:t>
            </a:r>
            <a:r>
              <a:rPr lang="en-US" sz="1200" baseline="0" dirty="0" err="1" smtClean="0"/>
              <a:t>proGetStack</a:t>
            </a:r>
            <a:r>
              <a:rPr lang="en-US" sz="1200" baseline="0" dirty="0" smtClean="0"/>
              <a:t> &lt;</a:t>
            </a:r>
            <a:r>
              <a:rPr lang="en-US" sz="1200" baseline="0" dirty="0" err="1" smtClean="0"/>
              <a:t>pid</a:t>
            </a:r>
            <a:r>
              <a:rPr lang="en-US" sz="1200" baseline="0" dirty="0" smtClean="0"/>
              <a:t>&gt; </a:t>
            </a:r>
            <a:br>
              <a:rPr lang="en-US" sz="1200" baseline="0" dirty="0" smtClean="0"/>
            </a:br>
            <a:r>
              <a:rPr lang="en-US" sz="1200" baseline="0" dirty="0" smtClean="0"/>
              <a:t>where </a:t>
            </a:r>
            <a:r>
              <a:rPr lang="en-US" sz="1200" baseline="0" dirty="0" err="1" smtClean="0"/>
              <a:t>pid</a:t>
            </a:r>
            <a:r>
              <a:rPr lang="en-US" sz="1200" baseline="0" dirty="0" smtClean="0"/>
              <a:t> is the process ID of the ABL process. The file generated is </a:t>
            </a:r>
            <a:r>
              <a:rPr lang="en-US" sz="1200" baseline="0" dirty="0" err="1" smtClean="0"/>
              <a:t>protrace</a:t>
            </a:r>
            <a:r>
              <a:rPr lang="en-US" sz="1200" baseline="0" dirty="0" smtClean="0"/>
              <a:t>.&lt;</a:t>
            </a:r>
            <a:r>
              <a:rPr lang="en-US" sz="1200" baseline="0" dirty="0" err="1" smtClean="0"/>
              <a:t>pid</a:t>
            </a:r>
            <a:r>
              <a:rPr lang="en-US" sz="1200" baseline="0" dirty="0" smtClean="0"/>
              <a:t>&gt;</a:t>
            </a:r>
            <a:br>
              <a:rPr lang="en-US" sz="1200" baseline="0" dirty="0" smtClean="0"/>
            </a:br>
            <a:r>
              <a:rPr lang="en-US" sz="1200" baseline="0" dirty="0" smtClean="0"/>
              <a:t/>
            </a:r>
            <a:br>
              <a:rPr lang="en-US" sz="1200" baseline="0" dirty="0" smtClean="0"/>
            </a:br>
            <a:r>
              <a:rPr lang="en-US" sz="1200" baseline="0" dirty="0" smtClean="0"/>
              <a:t>For consistency sake, we also provides a script named </a:t>
            </a:r>
            <a:r>
              <a:rPr lang="en-US" sz="1200" baseline="0" dirty="0" err="1" smtClean="0"/>
              <a:t>proGetStack</a:t>
            </a:r>
            <a:r>
              <a:rPr lang="en-US" sz="1200" baseline="0" dirty="0" smtClean="0"/>
              <a:t> on UNIX which will execute "kill –USR1", which can be used to generate runtime 4GL stack trace when debugging a problem. </a:t>
            </a:r>
            <a:br>
              <a:rPr lang="en-US" sz="1200" baseline="0" dirty="0" smtClean="0"/>
            </a:br>
            <a:r>
              <a:rPr lang="en-US" sz="1200" baseline="0" dirty="0" smtClean="0"/>
              <a:t/>
            </a:r>
            <a:br>
              <a:rPr lang="en-US" sz="1200" baseline="0" dirty="0" smtClean="0"/>
            </a:br>
            <a:r>
              <a:rPr lang="en-US" sz="1200" baseline="0" dirty="0" smtClean="0"/>
              <a:t>This will only affect ABL clients, including the </a:t>
            </a:r>
            <a:r>
              <a:rPr lang="en-US" sz="1200" baseline="0" dirty="0" err="1" smtClean="0"/>
              <a:t>AppServer</a:t>
            </a:r>
            <a:r>
              <a:rPr lang="en-US" sz="1200" baseline="0" dirty="0" smtClean="0"/>
              <a:t> and </a:t>
            </a:r>
            <a:r>
              <a:rPr lang="en-US" sz="1200" baseline="0" dirty="0" err="1" smtClean="0"/>
              <a:t>WebSpeed</a:t>
            </a:r>
            <a:r>
              <a:rPr lang="en-US" sz="1200" baseline="0" dirty="0" smtClean="0"/>
              <a:t> agents, since these are the processes which execute ABL code. Other OpenEdge processes, such as the database utilities and server processes will not be affected by this change. </a:t>
            </a:r>
          </a:p>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18</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19</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20</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dirty="0" smtClean="0"/>
              <a:t>Location instance specific – not remembered</a:t>
            </a:r>
            <a:r>
              <a:rPr lang="en-US" baseline="0" dirty="0" smtClean="0"/>
              <a:t> across database startups</a:t>
            </a:r>
          </a:p>
          <a:p>
            <a:pPr lvl="0"/>
            <a:r>
              <a:rPr lang="en-US" baseline="0" dirty="0" smtClean="0"/>
              <a:t>One per connection indicates a server with multiple connections has multiple files (</a:t>
            </a:r>
            <a:r>
              <a:rPr lang="en-US" baseline="0" dirty="0" err="1" smtClean="0"/>
              <a:t>pid</a:t>
            </a:r>
            <a:r>
              <a:rPr lang="en-US" baseline="0" dirty="0" smtClean="0"/>
              <a:t> will be the same but connection # will be different)</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21</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22</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ABL Program is “top”</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23</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24</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a:t>
            </a:r>
            <a:r>
              <a:rPr lang="en-US" baseline="30000" dirty="0" smtClean="0"/>
              <a:t>st</a:t>
            </a:r>
            <a:r>
              <a:rPr lang="en-US" dirty="0" smtClean="0"/>
              <a:t> example will omit single</a:t>
            </a:r>
            <a:r>
              <a:rPr lang="en-US" baseline="0" dirty="0" smtClean="0"/>
              <a:t> statement ABL requests.</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25</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26</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27</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Static allocation: 28 bytes per </a:t>
            </a:r>
            <a:r>
              <a:rPr lang="en-US" dirty="0" err="1" smtClean="0"/>
              <a:t>usrctl</a:t>
            </a:r>
            <a:endParaRPr lang="en-US" dirty="0" smtClean="0"/>
          </a:p>
          <a:p>
            <a:r>
              <a:rPr lang="en-US" dirty="0" smtClean="0"/>
              <a:t>Dynamic allocation: 32</a:t>
            </a:r>
            <a:r>
              <a:rPr lang="en-US" baseline="0" dirty="0" smtClean="0"/>
              <a:t> bytes cache structure + 256 byte stack</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28</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29</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30</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31</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32</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33</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34</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35</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99FD34-84D1-4E29-B2BF-3FB61637FF39}" type="slidenum">
              <a:rPr lang="en-US"/>
              <a:pPr/>
              <a:t>36</a:t>
            </a:fld>
            <a:endParaRPr lang="en-US" dirty="0"/>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loss in performance listed in white</a:t>
            </a:r>
          </a:p>
          <a:p>
            <a:r>
              <a:rPr lang="en-US" dirty="0" smtClean="0"/>
              <a:t>-Mm default is 1K – changes to 8K</a:t>
            </a:r>
            <a:r>
              <a:rPr lang="en-US" baseline="0" dirty="0" smtClean="0"/>
              <a:t> with no affect</a:t>
            </a:r>
          </a:p>
          <a:p>
            <a:r>
              <a:rPr lang="en-US" baseline="0" dirty="0" smtClean="0"/>
              <a:t>Deep stack contained about 3K worth of data</a:t>
            </a:r>
          </a:p>
          <a:p>
            <a:r>
              <a:rPr lang="en-US" baseline="0" dirty="0" smtClean="0"/>
              <a:t>Expect “stack top” monitoring to be similar to shallow stack statistics</a:t>
            </a:r>
          </a:p>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37</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38</a:t>
            </a:fld>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39</a:t>
            </a:fld>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40</a:t>
            </a:fld>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41</a:t>
            </a:fld>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42</a:t>
            </a:fld>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43</a:t>
            </a:fld>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44</a:t>
            </a:fld>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45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2" descr="title-orange"/>
          <p:cNvPicPr>
            <a:picLocks noChangeAspect="1" noChangeArrowheads="1"/>
          </p:cNvPicPr>
          <p:nvPr userDrawn="1"/>
        </p:nvPicPr>
        <p:blipFill>
          <a:blip r:embed="rId2" cstate="print"/>
          <a:stretch>
            <a:fillRect/>
          </a:stretch>
        </p:blipFill>
        <p:spPr bwMode="auto">
          <a:xfrm>
            <a:off x="0" y="0"/>
            <a:ext cx="9144000" cy="6858000"/>
          </a:xfrm>
          <a:prstGeom prst="rect">
            <a:avLst/>
          </a:prstGeom>
          <a:noFill/>
        </p:spPr>
      </p:pic>
      <p:sp>
        <p:nvSpPr>
          <p:cNvPr id="1714179" name="Rectangle 3"/>
          <p:cNvSpPr>
            <a:spLocks noGrp="1" noChangeArrowheads="1"/>
          </p:cNvSpPr>
          <p:nvPr>
            <p:ph type="ctrTitle" hasCustomPrompt="1"/>
          </p:nvPr>
        </p:nvSpPr>
        <p:spPr bwMode="auto">
          <a:xfrm>
            <a:off x="403225" y="1743739"/>
            <a:ext cx="5500775" cy="864523"/>
          </a:xfrm>
          <a:ln algn="ctr"/>
        </p:spPr>
        <p:txBody>
          <a:bodyPr lIns="0" tIns="0" rIns="0" bIns="0" anchor="ctr" anchorCtr="0"/>
          <a:lstStyle>
            <a:lvl1pPr>
              <a:lnSpc>
                <a:spcPct val="100000"/>
              </a:lnSpc>
              <a:defRPr sz="2900" b="0">
                <a:solidFill>
                  <a:srgbClr val="000000"/>
                </a:solidFill>
              </a:defRPr>
            </a:lvl1pPr>
          </a:lstStyle>
          <a:p>
            <a:r>
              <a:rPr lang="en-US" dirty="0" smtClean="0"/>
              <a:t>Click To Edit Master Title</a:t>
            </a:r>
            <a:endParaRPr lang="en-US" dirty="0"/>
          </a:p>
        </p:txBody>
      </p:sp>
      <p:sp>
        <p:nvSpPr>
          <p:cNvPr id="1714182" name="Rectangle 6"/>
          <p:cNvSpPr>
            <a:spLocks noGrp="1" noChangeArrowheads="1"/>
          </p:cNvSpPr>
          <p:nvPr>
            <p:ph type="subTitle" idx="1" hasCustomPrompt="1"/>
          </p:nvPr>
        </p:nvSpPr>
        <p:spPr>
          <a:xfrm>
            <a:off x="404439" y="3051454"/>
            <a:ext cx="5513962" cy="723098"/>
          </a:xfrm>
          <a:ln algn="ctr"/>
        </p:spPr>
        <p:txBody>
          <a:bodyPr lIns="0" tIns="0" rIns="0" bIns="0" anchor="t" anchorCtr="0"/>
          <a:lstStyle>
            <a:lvl1pPr marL="0" indent="0">
              <a:buClrTx/>
              <a:buFontTx/>
              <a:buNone/>
              <a:defRPr sz="2400" i="0">
                <a:solidFill>
                  <a:srgbClr val="000000"/>
                </a:solidFill>
              </a:defRPr>
            </a:lvl1pPr>
          </a:lstStyle>
          <a:p>
            <a:r>
              <a:rPr lang="en-US" dirty="0"/>
              <a:t>Click to </a:t>
            </a:r>
            <a:r>
              <a:rPr lang="en-US" dirty="0" smtClean="0"/>
              <a:t>Edit </a:t>
            </a:r>
            <a:r>
              <a:rPr lang="en-US" dirty="0"/>
              <a:t>Master </a:t>
            </a:r>
            <a:r>
              <a:rPr lang="en-US" dirty="0" smtClean="0"/>
              <a:t>Subtitle Style</a:t>
            </a:r>
          </a:p>
        </p:txBody>
      </p:sp>
    </p:spTree>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108868"/>
            <a:ext cx="4038600" cy="5063332"/>
          </a:xfrm>
        </p:spPr>
        <p:txBody>
          <a:bodyPr/>
          <a:lstStyle>
            <a:lvl1pPr>
              <a:defRPr sz="22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108868"/>
            <a:ext cx="4038600" cy="5063332"/>
          </a:xfrm>
        </p:spPr>
        <p:txBody>
          <a:bodyPr/>
          <a:lstStyle>
            <a:lvl1pPr>
              <a:defRPr sz="22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77435"/>
            <a:ext cx="4040188" cy="639762"/>
          </a:xfrm>
        </p:spPr>
        <p:txBody>
          <a:bodyPr anchor="b"/>
          <a:lstStyle>
            <a:lvl1pPr marL="0" indent="0">
              <a:buNone/>
              <a:defRPr sz="22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887794"/>
            <a:ext cx="4040188"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177435"/>
            <a:ext cx="4041775" cy="639762"/>
          </a:xfrm>
        </p:spPr>
        <p:txBody>
          <a:bodyPr anchor="b"/>
          <a:lstStyle>
            <a:lvl1pPr marL="0" indent="0">
              <a:buNone/>
              <a:defRPr sz="22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887794"/>
            <a:ext cx="4041775"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a:p>
        </p:txBody>
      </p:sp>
      <p:sp>
        <p:nvSpPr>
          <p:cNvPr id="4" name="Chart Placeholder 3"/>
          <p:cNvSpPr>
            <a:spLocks noGrp="1"/>
          </p:cNvSpPr>
          <p:nvPr>
            <p:ph type="chart" sz="quarter" idx="10"/>
          </p:nvPr>
        </p:nvSpPr>
        <p:spPr>
          <a:xfrm>
            <a:off x="530225" y="1371600"/>
            <a:ext cx="8296275" cy="4667250"/>
          </a:xfrm>
        </p:spPr>
        <p:txBody>
          <a:bodyPr/>
          <a:lstStyle/>
          <a:p>
            <a:r>
              <a:rPr lang="en-US" smtClean="0"/>
              <a:t>Click icon to add chart</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a:p>
        </p:txBody>
      </p:sp>
      <p:sp>
        <p:nvSpPr>
          <p:cNvPr id="4" name="Table Placeholder 3"/>
          <p:cNvSpPr>
            <a:spLocks noGrp="1"/>
          </p:cNvSpPr>
          <p:nvPr>
            <p:ph type="tbl" sz="quarter" idx="10"/>
          </p:nvPr>
        </p:nvSpPr>
        <p:spPr>
          <a:xfrm>
            <a:off x="403225" y="1150938"/>
            <a:ext cx="8482678" cy="4984750"/>
          </a:xfrm>
        </p:spPr>
        <p:txBody>
          <a:bodyPr/>
          <a:lstStyle/>
          <a:p>
            <a:r>
              <a:rPr lang="en-US" smtClean="0"/>
              <a:t>Click icon to add table</a:t>
            </a:r>
            <a:endParaRPr lang="en-US" dirty="0"/>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a:p>
        </p:txBody>
      </p:sp>
    </p:spTree>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1" descr="progress_ppt_green_larger"/>
          <p:cNvPicPr>
            <a:picLocks noChangeAspect="1" noChangeArrowheads="1"/>
          </p:cNvPicPr>
          <p:nvPr/>
        </p:nvPicPr>
        <p:blipFill>
          <a:blip r:embed="rId10" cstate="print"/>
          <a:stretch>
            <a:fillRect/>
          </a:stretch>
        </p:blipFill>
        <p:spPr bwMode="auto">
          <a:xfrm>
            <a:off x="0" y="0"/>
            <a:ext cx="9144000" cy="6858000"/>
          </a:xfrm>
          <a:prstGeom prst="rect">
            <a:avLst/>
          </a:prstGeom>
          <a:noFill/>
        </p:spPr>
      </p:pic>
      <p:sp>
        <p:nvSpPr>
          <p:cNvPr id="1027" name="Rectangle 3"/>
          <p:cNvSpPr>
            <a:spLocks noGrp="1" noChangeArrowheads="1"/>
          </p:cNvSpPr>
          <p:nvPr>
            <p:ph type="body" idx="1"/>
          </p:nvPr>
        </p:nvSpPr>
        <p:spPr bwMode="auto">
          <a:xfrm>
            <a:off x="403225" y="1335088"/>
            <a:ext cx="7772400" cy="4419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28" name="Rectangle 4"/>
          <p:cNvSpPr>
            <a:spLocks noGrp="1" noChangeArrowheads="1"/>
          </p:cNvSpPr>
          <p:nvPr>
            <p:ph type="title"/>
          </p:nvPr>
        </p:nvSpPr>
        <p:spPr bwMode="white">
          <a:xfrm>
            <a:off x="301350" y="98250"/>
            <a:ext cx="7330650" cy="438582"/>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smtClean="0"/>
              <a:t>Click to edit Master title style</a:t>
            </a:r>
            <a:endParaRPr lang="en-US" dirty="0" smtClean="0"/>
          </a:p>
        </p:txBody>
      </p:sp>
      <p:sp>
        <p:nvSpPr>
          <p:cNvPr id="1713157" name="Rectangle 5"/>
          <p:cNvSpPr>
            <a:spLocks noChangeArrowheads="1"/>
          </p:cNvSpPr>
          <p:nvPr/>
        </p:nvSpPr>
        <p:spPr bwMode="black">
          <a:xfrm>
            <a:off x="931025" y="6618288"/>
            <a:ext cx="3003921" cy="138499"/>
          </a:xfrm>
          <a:prstGeom prst="rect">
            <a:avLst/>
          </a:prstGeom>
          <a:noFill/>
          <a:ln w="9525">
            <a:noFill/>
            <a:miter lim="800000"/>
            <a:headEnd/>
            <a:tailEnd/>
          </a:ln>
          <a:effectLst/>
        </p:spPr>
        <p:txBody>
          <a:bodyPr wrap="none" lIns="0" tIns="0" rIns="0" bIns="0">
            <a:spAutoFit/>
          </a:bodyPr>
          <a:lstStyle/>
          <a:p>
            <a:pPr algn="l" eaLnBrk="0" hangingPunct="0">
              <a:buSzTx/>
              <a:defRPr/>
            </a:pPr>
            <a:r>
              <a:rPr lang="en-US" sz="900" i="0" dirty="0">
                <a:solidFill>
                  <a:srgbClr val="666666"/>
                </a:solidFill>
              </a:rPr>
              <a:t>© </a:t>
            </a:r>
            <a:r>
              <a:rPr lang="en-US" sz="900" i="0" dirty="0" smtClean="0">
                <a:solidFill>
                  <a:srgbClr val="666666"/>
                </a:solidFill>
              </a:rPr>
              <a:t>2010 </a:t>
            </a:r>
            <a:r>
              <a:rPr lang="en-US" sz="900" i="0" dirty="0">
                <a:solidFill>
                  <a:srgbClr val="666666"/>
                </a:solidFill>
              </a:rPr>
              <a:t>Progress Software </a:t>
            </a:r>
            <a:r>
              <a:rPr lang="en-US" sz="900" i="0" dirty="0" smtClean="0">
                <a:solidFill>
                  <a:srgbClr val="666666"/>
                </a:solidFill>
              </a:rPr>
              <a:t>Corporation. All rights reserved.</a:t>
            </a:r>
            <a:endParaRPr lang="en-US" sz="900" i="0" dirty="0">
              <a:solidFill>
                <a:srgbClr val="666666"/>
              </a:solidFill>
            </a:endParaRPr>
          </a:p>
        </p:txBody>
      </p:sp>
      <p:sp>
        <p:nvSpPr>
          <p:cNvPr id="1713158" name="Rectangle 6"/>
          <p:cNvSpPr>
            <a:spLocks noChangeArrowheads="1"/>
          </p:cNvSpPr>
          <p:nvPr/>
        </p:nvSpPr>
        <p:spPr bwMode="auto">
          <a:xfrm>
            <a:off x="403225" y="6591394"/>
            <a:ext cx="165110" cy="161583"/>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50" i="0" smtClean="0">
                <a:solidFill>
                  <a:srgbClr val="666666"/>
                </a:solidFill>
              </a:rPr>
              <a:pPr algn="l" defTabSz="1033463" eaLnBrk="0" hangingPunct="0">
                <a:spcBef>
                  <a:spcPct val="0"/>
                </a:spcBef>
                <a:buSzTx/>
                <a:defRPr/>
              </a:pPr>
              <a:t>‹#›</a:t>
            </a:fld>
            <a:endParaRPr lang="en-US" sz="1050" i="0" dirty="0">
              <a:solidFill>
                <a:srgbClr val="666666"/>
              </a:solidFill>
            </a:endParaRPr>
          </a:p>
        </p:txBody>
      </p:sp>
    </p:spTree>
  </p:cSld>
  <p:clrMap bg1="lt1" tx1="dk1" bg2="lt2" tx2="dk2" accent1="accent1" accent2="accent2" accent3="accent3" accent4="accent4" accent5="accent5" accent6="accent6" hlink="hlink" folHlink="folHlink"/>
  <p:sldLayoutIdLst>
    <p:sldLayoutId id="2147483714" r:id="rId1"/>
    <p:sldLayoutId id="2147483704" r:id="rId2"/>
    <p:sldLayoutId id="2147483715" r:id="rId3"/>
    <p:sldLayoutId id="2147483716" r:id="rId4"/>
    <p:sldLayoutId id="2147483717" r:id="rId5"/>
    <p:sldLayoutId id="2147483718" r:id="rId6"/>
    <p:sldLayoutId id="2147483708" r:id="rId7"/>
    <p:sldLayoutId id="2147483709" r:id="rId8"/>
  </p:sldLayoutIdLst>
  <p:transition>
    <p:wipe dir="r"/>
  </p:transition>
  <p:timing>
    <p:tnLst>
      <p:par>
        <p:cTn id="1" dur="indefinite" restart="never" nodeType="tmRoot"/>
      </p:par>
    </p:tnLst>
  </p:timing>
  <p:txStyles>
    <p:titleStyle>
      <a:lvl1pPr algn="l" rtl="0" eaLnBrk="1" fontAlgn="base" hangingPunct="1">
        <a:lnSpc>
          <a:spcPct val="90000"/>
        </a:lnSpc>
        <a:spcBef>
          <a:spcPct val="0"/>
        </a:spcBef>
        <a:spcAft>
          <a:spcPct val="0"/>
        </a:spcAft>
        <a:defRPr sz="2500">
          <a:solidFill>
            <a:srgbClr val="000000"/>
          </a:solidFill>
          <a:latin typeface="+mj-lt"/>
          <a:ea typeface="+mj-ea"/>
          <a:cs typeface="+mj-cs"/>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ct val="20000"/>
        </a:spcBef>
        <a:spcAft>
          <a:spcPct val="0"/>
        </a:spcAft>
        <a:buClr>
          <a:schemeClr val="accent3"/>
        </a:buClr>
        <a:buFont typeface="Wingdings" pitchFamily="2" charset="2"/>
        <a:buChar char="§"/>
        <a:defRPr lang="en-US" sz="2400" kern="1200" baseline="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ct val="20000"/>
        </a:spcBef>
        <a:spcAft>
          <a:spcPct val="0"/>
        </a:spcAft>
        <a:buClr>
          <a:schemeClr val="accent3"/>
        </a:buClr>
        <a:buChar char="•"/>
        <a:defRPr lang="en-US" sz="2000" kern="1200" baseline="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ct val="20000"/>
        </a:spcBef>
        <a:spcAft>
          <a:spcPct val="0"/>
        </a:spcAft>
        <a:buClr>
          <a:schemeClr val="accent3"/>
        </a:buClr>
        <a:buFont typeface="Arial" charset="0"/>
        <a:buChar char="–"/>
        <a:defRPr lang="en-US" sz="1800" kern="1200" baseline="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ct val="20000"/>
        </a:spcBef>
        <a:spcAft>
          <a:spcPct val="0"/>
        </a:spcAft>
        <a:buClr>
          <a:schemeClr val="accent3"/>
        </a:buClr>
        <a:buSzPct val="95000"/>
        <a:buFont typeface="Courier New" pitchFamily="49" charset="0"/>
        <a:buChar char="o"/>
        <a:defRPr lang="en-US" sz="1600" kern="1200" baseline="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ct val="20000"/>
        </a:spcBef>
        <a:spcAft>
          <a:spcPct val="0"/>
        </a:spcAft>
        <a:buClr>
          <a:schemeClr val="accent3"/>
        </a:buClr>
        <a:buSzPct val="95000"/>
        <a:buFont typeface="Courier New" pitchFamily="49" charset="0"/>
        <a:buChar char="o"/>
        <a:defRPr lang="en-US" sz="1600" kern="1200" baseline="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Microsoft_Office_Excel_97-2003_Worksheet1.xls"/></Relationships>
</file>

<file path=ppt/slides/_rels/slide3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ctrTitle"/>
          </p:nvPr>
        </p:nvSpPr>
        <p:spPr>
          <a:xfrm>
            <a:off x="403225" y="1952862"/>
            <a:ext cx="5500775" cy="446276"/>
          </a:xfrm>
        </p:spPr>
        <p:txBody>
          <a:bodyPr/>
          <a:lstStyle/>
          <a:p>
            <a:r>
              <a:rPr lang="en-US" dirty="0" smtClean="0"/>
              <a:t>What’s that user doing?</a:t>
            </a:r>
            <a:endParaRPr lang="en-US" dirty="0"/>
          </a:p>
        </p:txBody>
      </p:sp>
      <p:sp>
        <p:nvSpPr>
          <p:cNvPr id="11" name="Subtitle 2"/>
          <p:cNvSpPr txBox="1">
            <a:spLocks/>
          </p:cNvSpPr>
          <p:nvPr/>
        </p:nvSpPr>
        <p:spPr bwMode="auto">
          <a:xfrm>
            <a:off x="336550" y="5287963"/>
            <a:ext cx="5519738" cy="889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5" name="TextBox 4"/>
          <p:cNvSpPr txBox="1"/>
          <p:nvPr/>
        </p:nvSpPr>
        <p:spPr>
          <a:xfrm>
            <a:off x="420624" y="5285232"/>
            <a:ext cx="3539430" cy="561692"/>
          </a:xfrm>
          <a:prstGeom prst="rect">
            <a:avLst/>
          </a:prstGeom>
          <a:noFill/>
        </p:spPr>
        <p:txBody>
          <a:bodyPr wrap="none" lIns="0" tIns="0" rIns="0" bIns="0" rtlCol="0">
            <a:spAutoFit/>
          </a:bodyPr>
          <a:lstStyle/>
          <a:p>
            <a:pPr algn="l" defTabSz="457200">
              <a:spcBef>
                <a:spcPts val="300"/>
              </a:spcBef>
              <a:buFont typeface="Arial" pitchFamily="34" charset="0"/>
              <a:buNone/>
            </a:pPr>
            <a:r>
              <a:rPr lang="en-US" sz="1800" b="1" i="0" dirty="0" smtClean="0">
                <a:solidFill>
                  <a:srgbClr val="666666"/>
                </a:solidFill>
                <a:ea typeface="MS PGothic"/>
                <a:cs typeface="Arial Bold" charset="0"/>
              </a:rPr>
              <a:t>Rich Banville / Richard </a:t>
            </a:r>
            <a:r>
              <a:rPr lang="en-US" sz="1800" b="1" i="0" dirty="0" smtClean="0">
                <a:solidFill>
                  <a:srgbClr val="666666"/>
                </a:solidFill>
                <a:ea typeface="MS PGothic"/>
                <a:cs typeface="Arial Bold" charset="0"/>
              </a:rPr>
              <a:t>Shulman</a:t>
            </a:r>
          </a:p>
          <a:p>
            <a:pPr algn="l" defTabSz="457200">
              <a:spcBef>
                <a:spcPts val="300"/>
              </a:spcBef>
              <a:buFont typeface="Arial" pitchFamily="34" charset="0"/>
              <a:buNone/>
            </a:pPr>
            <a:r>
              <a:rPr lang="en-US" sz="1600" i="0" dirty="0" smtClean="0">
                <a:solidFill>
                  <a:srgbClr val="666666"/>
                </a:solidFill>
                <a:ea typeface="MS PGothic"/>
                <a:cs typeface="Arial Italic" charset="0"/>
              </a:rPr>
              <a:t>June </a:t>
            </a:r>
            <a:r>
              <a:rPr lang="en-US" sz="1600" i="0" dirty="0" smtClean="0">
                <a:solidFill>
                  <a:srgbClr val="666666"/>
                </a:solidFill>
                <a:ea typeface="MS PGothic"/>
                <a:cs typeface="Arial Italic" charset="0"/>
              </a:rPr>
              <a:t>7, 2011</a:t>
            </a:r>
            <a:endParaRPr lang="en-US" sz="1600" i="0" dirty="0" smtClean="0">
              <a:solidFill>
                <a:srgbClr val="666666"/>
              </a:solidFill>
            </a:endParaRPr>
          </a:p>
        </p:txBody>
      </p:sp>
      <p:sp>
        <p:nvSpPr>
          <p:cNvPr id="6" name="Subtitle 5"/>
          <p:cNvSpPr>
            <a:spLocks noGrp="1"/>
          </p:cNvSpPr>
          <p:nvPr>
            <p:ph type="subTitle" idx="1"/>
          </p:nvPr>
        </p:nvSpPr>
        <p:spPr/>
        <p:txBody>
          <a:bodyPr/>
          <a:lstStyle/>
          <a:p>
            <a:r>
              <a:rPr lang="en-US" dirty="0" smtClean="0"/>
              <a:t>The OpenEdge Statement Cache.</a:t>
            </a:r>
            <a:endParaRPr lang="en-US"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a:xfrm>
            <a:off x="1912527" y="1996105"/>
            <a:ext cx="5303512" cy="3919958"/>
          </a:xfrm>
        </p:spPr>
        <p:txBody>
          <a:bodyPr/>
          <a:lstStyle/>
          <a:p>
            <a:r>
              <a:rPr lang="en-US" dirty="0" smtClean="0"/>
              <a:t>What is the Statement Cache</a:t>
            </a:r>
          </a:p>
          <a:p>
            <a:r>
              <a:rPr lang="en-US" dirty="0" smtClean="0"/>
              <a:t>Promon access</a:t>
            </a:r>
          </a:p>
          <a:p>
            <a:r>
              <a:rPr lang="en-US" dirty="0" smtClean="0"/>
              <a:t>Virtual system table visualization</a:t>
            </a:r>
          </a:p>
          <a:p>
            <a:r>
              <a:rPr lang="en-US" dirty="0" smtClean="0"/>
              <a:t>Memory consumption</a:t>
            </a:r>
          </a:p>
          <a:p>
            <a:r>
              <a:rPr lang="en-US" dirty="0" smtClean="0"/>
              <a:t>Performance costs</a:t>
            </a:r>
          </a:p>
          <a:p>
            <a:r>
              <a:rPr lang="en-US" dirty="0" smtClean="0"/>
              <a:t>Use case examples</a:t>
            </a:r>
            <a:endParaRPr lang="en-US" dirty="0"/>
          </a:p>
        </p:txBody>
      </p:sp>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Client Database-Request Statement Caching</a:t>
            </a:r>
            <a:endParaRPr lang="en-US" dirty="0"/>
          </a:p>
        </p:txBody>
      </p:sp>
      <p:sp>
        <p:nvSpPr>
          <p:cNvPr id="3" name="Content Placeholder 2"/>
          <p:cNvSpPr>
            <a:spLocks noGrp="1"/>
          </p:cNvSpPr>
          <p:nvPr>
            <p:ph idx="1"/>
          </p:nvPr>
        </p:nvSpPr>
        <p:spPr/>
        <p:txBody>
          <a:bodyPr/>
          <a:lstStyle/>
          <a:p>
            <a:r>
              <a:rPr lang="en-US" dirty="0" smtClean="0"/>
              <a:t>What is it?</a:t>
            </a:r>
          </a:p>
          <a:p>
            <a:pPr lvl="1"/>
            <a:r>
              <a:rPr lang="en-US" dirty="0" smtClean="0"/>
              <a:t>Client execution stack trace dump</a:t>
            </a:r>
          </a:p>
          <a:p>
            <a:pPr lvl="1"/>
            <a:r>
              <a:rPr lang="en-US" dirty="0" smtClean="0"/>
              <a:t>Includes: Line #, procedure name, file name</a:t>
            </a:r>
          </a:p>
          <a:p>
            <a:pPr lvl="1"/>
            <a:r>
              <a:rPr lang="en-US" dirty="0" smtClean="0"/>
              <a:t>Introduced </a:t>
            </a:r>
            <a:r>
              <a:rPr lang="en-US" dirty="0"/>
              <a:t>in </a:t>
            </a:r>
            <a:r>
              <a:rPr lang="en-US" dirty="0" smtClean="0"/>
              <a:t>10.1C</a:t>
            </a:r>
          </a:p>
          <a:p>
            <a:pPr lvl="2"/>
            <a:r>
              <a:rPr lang="en-US" dirty="0" smtClean="0"/>
              <a:t>Not </a:t>
            </a:r>
            <a:r>
              <a:rPr lang="en-US" dirty="0"/>
              <a:t>a new </a:t>
            </a:r>
            <a:r>
              <a:rPr lang="en-US" dirty="0" smtClean="0"/>
              <a:t>feature</a:t>
            </a:r>
            <a:endParaRPr lang="en-US" dirty="0"/>
          </a:p>
          <a:p>
            <a:r>
              <a:rPr lang="en-US" dirty="0" smtClean="0"/>
              <a:t>When should you use it?</a:t>
            </a:r>
          </a:p>
          <a:p>
            <a:pPr lvl="1"/>
            <a:r>
              <a:rPr lang="en-US" dirty="0" smtClean="0"/>
              <a:t>Diagnosing deployed application problems</a:t>
            </a:r>
          </a:p>
          <a:p>
            <a:pPr lvl="1"/>
            <a:r>
              <a:rPr lang="en-US" dirty="0" smtClean="0"/>
              <a:t>Local and remote access</a:t>
            </a:r>
          </a:p>
          <a:p>
            <a:r>
              <a:rPr lang="en-US" dirty="0" smtClean="0"/>
              <a:t>What’s in a name?</a:t>
            </a:r>
          </a:p>
          <a:p>
            <a:pPr lvl="1"/>
            <a:r>
              <a:rPr lang="en-US" dirty="0" smtClean="0"/>
              <a:t>Don’t confuse with other “statement caches”</a:t>
            </a:r>
            <a:endParaRPr lang="en-US" dirty="0"/>
          </a:p>
          <a:p>
            <a:r>
              <a:rPr lang="en-US" dirty="0" smtClean="0"/>
              <a:t>Documentation</a:t>
            </a:r>
          </a:p>
          <a:p>
            <a:pPr lvl="1"/>
            <a:r>
              <a:rPr lang="en-US" i="1" dirty="0" smtClean="0"/>
              <a:t>OpenEdge Data Management: Database Administration</a:t>
            </a:r>
            <a:endParaRPr lang="en-US" i="1" dirty="0"/>
          </a:p>
          <a:p>
            <a:endParaRPr lang="en-US" dirty="0"/>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auto">
          <a:xfrm>
            <a:off x="1229704" y="3011211"/>
            <a:ext cx="6716110" cy="2364827"/>
          </a:xfrm>
          <a:prstGeom prst="rect">
            <a:avLst/>
          </a:prstGeom>
          <a:solidFill>
            <a:srgbClr val="99BFD5"/>
          </a:solidFill>
          <a:ln w="635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p:txBody>
          <a:bodyPr/>
          <a:lstStyle/>
          <a:p>
            <a:r>
              <a:rPr lang="en-US" dirty="0" smtClean="0"/>
              <a:t>Procedure Call Stack</a:t>
            </a:r>
            <a:endParaRPr lang="en-US" dirty="0"/>
          </a:p>
        </p:txBody>
      </p:sp>
      <p:sp>
        <p:nvSpPr>
          <p:cNvPr id="5" name="Content Placeholder 4"/>
          <p:cNvSpPr>
            <a:spLocks noGrp="1"/>
          </p:cNvSpPr>
          <p:nvPr>
            <p:ph idx="1"/>
          </p:nvPr>
        </p:nvSpPr>
        <p:spPr>
          <a:xfrm>
            <a:off x="403225" y="1508514"/>
            <a:ext cx="7772400" cy="4419600"/>
          </a:xfrm>
        </p:spPr>
        <p:txBody>
          <a:bodyPr/>
          <a:lstStyle/>
          <a:p>
            <a:r>
              <a:rPr lang="en-US" dirty="0" smtClean="0"/>
              <a:t>Top is last procedure executed</a:t>
            </a:r>
          </a:p>
          <a:p>
            <a:r>
              <a:rPr lang="en-US" dirty="0" smtClean="0"/>
              <a:t>Bottom is first procedure executed</a:t>
            </a:r>
          </a:p>
          <a:p>
            <a:r>
              <a:rPr lang="en-US" dirty="0" smtClean="0"/>
              <a:t>Top down, newest to oldest</a:t>
            </a:r>
          </a:p>
          <a:p>
            <a:endParaRPr lang="en-US" dirty="0"/>
          </a:p>
          <a:p>
            <a:endParaRPr lang="en-US" dirty="0" smtClean="0"/>
          </a:p>
          <a:p>
            <a:endParaRPr lang="en-US" dirty="0"/>
          </a:p>
          <a:p>
            <a:endParaRPr lang="en-US" dirty="0" smtClean="0"/>
          </a:p>
          <a:p>
            <a:endParaRPr lang="en-US" dirty="0"/>
          </a:p>
          <a:p>
            <a:endParaRPr lang="en-US" dirty="0" smtClean="0"/>
          </a:p>
          <a:p>
            <a:r>
              <a:rPr lang="en-US" dirty="0" smtClean="0"/>
              <a:t>More on data format later…</a:t>
            </a:r>
          </a:p>
        </p:txBody>
      </p:sp>
      <p:sp>
        <p:nvSpPr>
          <p:cNvPr id="6" name="Text Box 4"/>
          <p:cNvSpPr txBox="1">
            <a:spLocks noChangeArrowheads="1"/>
          </p:cNvSpPr>
          <p:nvPr/>
        </p:nvSpPr>
        <p:spPr bwMode="auto">
          <a:xfrm>
            <a:off x="292682" y="977900"/>
            <a:ext cx="2225289" cy="430887"/>
          </a:xfrm>
          <a:prstGeom prst="rect">
            <a:avLst/>
          </a:prstGeom>
          <a:noFill/>
          <a:ln w="12700">
            <a:noFill/>
            <a:miter lim="800000"/>
            <a:headEnd/>
            <a:tailEnd/>
          </a:ln>
          <a:effectLst/>
        </p:spPr>
        <p:txBody>
          <a:bodyPr wrap="none">
            <a:spAutoFit/>
          </a:bodyPr>
          <a:lstStyle/>
          <a:p>
            <a:pPr algn="l" eaLnBrk="0" hangingPunct="0">
              <a:spcBef>
                <a:spcPct val="50000"/>
              </a:spcBef>
              <a:buSzTx/>
            </a:pPr>
            <a:r>
              <a:rPr lang="en-US" sz="2200" b="0" i="1" dirty="0" smtClean="0">
                <a:latin typeface="Arial" pitchFamily="34" charset="0"/>
              </a:rPr>
              <a:t>Its just a LIFO…</a:t>
            </a:r>
            <a:endParaRPr lang="en-US" sz="2200" b="0" i="1" dirty="0">
              <a:latin typeface="Arial" pitchFamily="34" charset="0"/>
            </a:endParaRPr>
          </a:p>
        </p:txBody>
      </p:sp>
      <p:sp>
        <p:nvSpPr>
          <p:cNvPr id="4" name="TextBox 3"/>
          <p:cNvSpPr txBox="1"/>
          <p:nvPr/>
        </p:nvSpPr>
        <p:spPr>
          <a:xfrm>
            <a:off x="1392067" y="3017164"/>
            <a:ext cx="6541319" cy="1767017"/>
          </a:xfrm>
          <a:prstGeom prst="rect">
            <a:avLst/>
          </a:prstGeom>
          <a:noFill/>
        </p:spPr>
        <p:txBody>
          <a:bodyPr wrap="square" rtlCol="0">
            <a:noAutofit/>
          </a:bodyPr>
          <a:lstStyle/>
          <a:p>
            <a:pPr algn="l"/>
            <a:r>
              <a:rPr lang="en-US" sz="2000" i="0" dirty="0" smtClean="0">
                <a:solidFill>
                  <a:srgbClr val="000000"/>
                </a:solidFill>
              </a:rPr>
              <a:t>   </a:t>
            </a:r>
            <a:r>
              <a:rPr lang="en-US" sz="2000" i="0" u="sng" dirty="0" smtClean="0">
                <a:solidFill>
                  <a:srgbClr val="000000"/>
                </a:solidFill>
              </a:rPr>
              <a:t>#</a:t>
            </a:r>
            <a:r>
              <a:rPr lang="en-US" sz="2000" i="0" dirty="0" smtClean="0">
                <a:solidFill>
                  <a:srgbClr val="000000"/>
                </a:solidFill>
              </a:rPr>
              <a:t>      </a:t>
            </a:r>
            <a:r>
              <a:rPr lang="en-US" sz="2000" i="0" u="sng" dirty="0" smtClean="0">
                <a:solidFill>
                  <a:srgbClr val="000000"/>
                </a:solidFill>
              </a:rPr>
              <a:t>Procedure Name</a:t>
            </a:r>
            <a:r>
              <a:rPr lang="en-US" sz="2000" i="0" dirty="0" smtClean="0">
                <a:solidFill>
                  <a:srgbClr val="000000"/>
                </a:solidFill>
              </a:rPr>
              <a:t>                                 </a:t>
            </a:r>
            <a:r>
              <a:rPr lang="en-US" sz="2000" i="0" u="sng" dirty="0" smtClean="0">
                <a:solidFill>
                  <a:srgbClr val="000000"/>
                </a:solidFill>
              </a:rPr>
              <a:t>File Name</a:t>
            </a:r>
          </a:p>
          <a:p>
            <a:pPr algn="l"/>
            <a:r>
              <a:rPr lang="en-US" sz="2000" i="0" dirty="0" smtClean="0">
                <a:solidFill>
                  <a:srgbClr val="000000"/>
                </a:solidFill>
              </a:rPr>
              <a:t>  19 : reallyLongNamedInternalProcedure3   </a:t>
            </a:r>
            <a:r>
              <a:rPr lang="en-US" sz="2000" i="0" dirty="0" err="1" smtClean="0">
                <a:solidFill>
                  <a:srgbClr val="000000"/>
                </a:solidFill>
              </a:rPr>
              <a:t>proctestb.r</a:t>
            </a:r>
            <a:r>
              <a:rPr lang="en-US" sz="2000" i="0" dirty="0" smtClean="0">
                <a:solidFill>
                  <a:srgbClr val="000000"/>
                </a:solidFill>
              </a:rPr>
              <a:t/>
            </a:r>
            <a:br>
              <a:rPr lang="en-US" sz="2000" i="0" dirty="0" smtClean="0">
                <a:solidFill>
                  <a:srgbClr val="000000"/>
                </a:solidFill>
              </a:rPr>
            </a:br>
            <a:r>
              <a:rPr lang="en-US" sz="2000" i="0" dirty="0" smtClean="0">
                <a:solidFill>
                  <a:srgbClr val="000000"/>
                </a:solidFill>
              </a:rPr>
              <a:t>  12 : reallyLongNamedInternalProcedure2   </a:t>
            </a:r>
            <a:r>
              <a:rPr lang="en-US" sz="2000" i="0" dirty="0" err="1" smtClean="0">
                <a:solidFill>
                  <a:srgbClr val="000000"/>
                </a:solidFill>
              </a:rPr>
              <a:t>proctestb.r</a:t>
            </a:r>
            <a:r>
              <a:rPr lang="en-US" sz="2000" i="0" dirty="0" smtClean="0">
                <a:solidFill>
                  <a:srgbClr val="000000"/>
                </a:solidFill>
              </a:rPr>
              <a:t/>
            </a:r>
            <a:br>
              <a:rPr lang="en-US" sz="2000" i="0" dirty="0" smtClean="0">
                <a:solidFill>
                  <a:srgbClr val="000000"/>
                </a:solidFill>
              </a:rPr>
            </a:br>
            <a:r>
              <a:rPr lang="en-US" sz="2000" i="0" dirty="0" smtClean="0">
                <a:solidFill>
                  <a:srgbClr val="000000"/>
                </a:solidFill>
              </a:rPr>
              <a:t>    5 : reallyLongNamedInternalProcedure1   </a:t>
            </a:r>
            <a:r>
              <a:rPr lang="en-US" sz="2000" i="0" dirty="0" err="1" smtClean="0">
                <a:solidFill>
                  <a:srgbClr val="000000"/>
                </a:solidFill>
              </a:rPr>
              <a:t>proctesta.r</a:t>
            </a:r>
            <a:r>
              <a:rPr lang="en-US" sz="2000" i="0" dirty="0" smtClean="0">
                <a:solidFill>
                  <a:srgbClr val="000000"/>
                </a:solidFill>
              </a:rPr>
              <a:t/>
            </a:r>
            <a:br>
              <a:rPr lang="en-US" sz="2000" i="0" dirty="0" smtClean="0">
                <a:solidFill>
                  <a:srgbClr val="000000"/>
                </a:solidFill>
              </a:rPr>
            </a:br>
            <a:r>
              <a:rPr lang="en-US" sz="2000" i="0" dirty="0" smtClean="0">
                <a:solidFill>
                  <a:srgbClr val="000000"/>
                </a:solidFill>
              </a:rPr>
              <a:t>445 : reallyLongNamedInternalProcedure0   </a:t>
            </a:r>
            <a:r>
              <a:rPr lang="en-US" sz="2000" i="0" dirty="0" err="1" smtClean="0">
                <a:solidFill>
                  <a:srgbClr val="000000"/>
                </a:solidFill>
              </a:rPr>
              <a:t>proctesta.r</a:t>
            </a:r>
            <a:r>
              <a:rPr lang="en-US" sz="2000" i="0" dirty="0" smtClean="0">
                <a:solidFill>
                  <a:srgbClr val="000000"/>
                </a:solidFill>
              </a:rPr>
              <a:t/>
            </a:r>
            <a:br>
              <a:rPr lang="en-US" sz="2000" i="0" dirty="0" smtClean="0">
                <a:solidFill>
                  <a:srgbClr val="000000"/>
                </a:solidFill>
              </a:rPr>
            </a:br>
            <a:r>
              <a:rPr lang="en-US" sz="2000" i="0" dirty="0" smtClean="0">
                <a:solidFill>
                  <a:srgbClr val="000000"/>
                </a:solidFill>
              </a:rPr>
              <a:t>    1 : /usr1/</a:t>
            </a:r>
            <a:r>
              <a:rPr lang="en-US" sz="2000" i="0" dirty="0" err="1" smtClean="0">
                <a:solidFill>
                  <a:srgbClr val="000000"/>
                </a:solidFill>
              </a:rPr>
              <a:t>stmtest</a:t>
            </a:r>
            <a:r>
              <a:rPr lang="en-US" sz="2000" i="0" dirty="0" smtClean="0">
                <a:solidFill>
                  <a:srgbClr val="000000"/>
                </a:solidFill>
              </a:rPr>
              <a:t>/p72340_Untitled1.ped</a:t>
            </a:r>
          </a:p>
          <a:p>
            <a:pPr algn="l"/>
            <a:endParaRPr lang="en-US" sz="2000" i="0" dirty="0" err="1" smtClean="0">
              <a:solidFill>
                <a:srgbClr val="000000"/>
              </a:solidFill>
            </a:endParaRPr>
          </a:p>
        </p:txBody>
      </p:sp>
      <p:sp>
        <p:nvSpPr>
          <p:cNvPr id="8" name="Right Arrow 7"/>
          <p:cNvSpPr/>
          <p:nvPr/>
        </p:nvSpPr>
        <p:spPr bwMode="auto">
          <a:xfrm>
            <a:off x="150981" y="3489868"/>
            <a:ext cx="1378040" cy="412124"/>
          </a:xfrm>
          <a:prstGeom prst="rightArrow">
            <a:avLst/>
          </a:prstGeom>
          <a:solidFill>
            <a:schemeClr val="accent3"/>
          </a:solidFill>
          <a:ln w="635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800" dirty="0" smtClean="0">
                <a:solidFill>
                  <a:srgbClr val="000000"/>
                </a:solidFill>
              </a:rPr>
              <a:t>Newest</a:t>
            </a:r>
            <a:endParaRPr kumimoji="0" lang="en-US" sz="1800" b="0" i="1" u="none" strike="noStrike" cap="none" normalizeH="0" baseline="0" dirty="0" smtClean="0">
              <a:ln>
                <a:noFill/>
              </a:ln>
              <a:solidFill>
                <a:srgbClr val="000000"/>
              </a:solidFill>
              <a:effectLst/>
              <a:latin typeface="Arial" charset="0"/>
            </a:endParaRPr>
          </a:p>
        </p:txBody>
      </p:sp>
      <p:sp>
        <p:nvSpPr>
          <p:cNvPr id="9" name="Right Arrow 8"/>
          <p:cNvSpPr/>
          <p:nvPr/>
        </p:nvSpPr>
        <p:spPr bwMode="auto">
          <a:xfrm>
            <a:off x="119449" y="4652334"/>
            <a:ext cx="1378040" cy="412124"/>
          </a:xfrm>
          <a:prstGeom prst="rightArrow">
            <a:avLst/>
          </a:prstGeom>
          <a:solidFill>
            <a:schemeClr val="accent3"/>
          </a:solidFill>
          <a:ln w="635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800" dirty="0" smtClean="0">
                <a:solidFill>
                  <a:srgbClr val="000000"/>
                </a:solidFill>
              </a:rPr>
              <a:t>Oldest</a:t>
            </a:r>
            <a:endParaRPr kumimoji="0" lang="en-US" sz="1800" b="0" i="1" u="none" strike="noStrike" cap="none" normalizeH="0" baseline="0" dirty="0" smtClean="0">
              <a:ln>
                <a:noFill/>
              </a:ln>
              <a:solidFill>
                <a:srgbClr val="000000"/>
              </a:solidFill>
              <a:effectLst/>
              <a:latin typeface="Arial" charset="0"/>
            </a:endParaRPr>
          </a:p>
        </p:txBody>
      </p:sp>
      <p:sp>
        <p:nvSpPr>
          <p:cNvPr id="10" name="TextBox 9"/>
          <p:cNvSpPr txBox="1"/>
          <p:nvPr/>
        </p:nvSpPr>
        <p:spPr>
          <a:xfrm>
            <a:off x="257577" y="3245474"/>
            <a:ext cx="991673" cy="321972"/>
          </a:xfrm>
          <a:prstGeom prst="rect">
            <a:avLst/>
          </a:prstGeom>
          <a:noFill/>
        </p:spPr>
        <p:txBody>
          <a:bodyPr wrap="square" rtlCol="0">
            <a:noAutofit/>
          </a:bodyPr>
          <a:lstStyle/>
          <a:p>
            <a:r>
              <a:rPr lang="en-US" sz="2000" i="0" dirty="0" smtClean="0">
                <a:solidFill>
                  <a:srgbClr val="000000"/>
                </a:solidFill>
              </a:rPr>
              <a:t>Top</a:t>
            </a:r>
          </a:p>
        </p:txBody>
      </p:sp>
      <p:sp>
        <p:nvSpPr>
          <p:cNvPr id="11" name="TextBox 10"/>
          <p:cNvSpPr txBox="1"/>
          <p:nvPr/>
        </p:nvSpPr>
        <p:spPr>
          <a:xfrm>
            <a:off x="242550" y="4917596"/>
            <a:ext cx="991673" cy="321972"/>
          </a:xfrm>
          <a:prstGeom prst="rect">
            <a:avLst/>
          </a:prstGeom>
          <a:noFill/>
        </p:spPr>
        <p:txBody>
          <a:bodyPr wrap="square" rtlCol="0">
            <a:noAutofit/>
          </a:bodyPr>
          <a:lstStyle/>
          <a:p>
            <a:r>
              <a:rPr lang="en-US" sz="2000" i="0" dirty="0" smtClean="0">
                <a:solidFill>
                  <a:srgbClr val="000000"/>
                </a:solidFill>
              </a:rPr>
              <a:t>Bottom</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bwMode="auto">
          <a:xfrm>
            <a:off x="2009104" y="2638838"/>
            <a:ext cx="3541690" cy="991673"/>
          </a:xfrm>
          <a:prstGeom prst="rect">
            <a:avLst/>
          </a:prstGeom>
          <a:solidFill>
            <a:schemeClr val="accent3"/>
          </a:solidFill>
          <a:ln w="635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 name="TextBox 3"/>
          <p:cNvSpPr txBox="1"/>
          <p:nvPr/>
        </p:nvSpPr>
        <p:spPr>
          <a:xfrm>
            <a:off x="1313645" y="1415342"/>
            <a:ext cx="5731098" cy="4984128"/>
          </a:xfrm>
          <a:prstGeom prst="rect">
            <a:avLst/>
          </a:prstGeom>
          <a:noFill/>
        </p:spPr>
        <p:txBody>
          <a:bodyPr wrap="square" rtlCol="0">
            <a:noAutofit/>
          </a:bodyPr>
          <a:lstStyle/>
          <a:p>
            <a:pPr algn="l"/>
            <a:r>
              <a:rPr lang="en-US" sz="1800" dirty="0" smtClean="0">
                <a:solidFill>
                  <a:srgbClr val="000000"/>
                </a:solidFill>
              </a:rPr>
              <a:t>promon  </a:t>
            </a:r>
            <a:r>
              <a:rPr lang="en-US" sz="1800" dirty="0" smtClean="0">
                <a:solidFill>
                  <a:srgbClr val="000000"/>
                </a:solidFill>
                <a:sym typeface="Wingdings" pitchFamily="2" charset="2"/>
              </a:rPr>
              <a:t>  R&amp;D  </a:t>
            </a:r>
            <a:endParaRPr lang="en-US" sz="1800" dirty="0" smtClean="0">
              <a:solidFill>
                <a:srgbClr val="000000"/>
              </a:solidFill>
            </a:endParaRPr>
          </a:p>
          <a:p>
            <a:pPr algn="l"/>
            <a:r>
              <a:rPr lang="en-US" sz="1800" dirty="0" smtClean="0">
                <a:solidFill>
                  <a:srgbClr val="000000"/>
                </a:solidFill>
              </a:rPr>
              <a:t>  1. Status Displays ...</a:t>
            </a:r>
          </a:p>
          <a:p>
            <a:pPr algn="l"/>
            <a:r>
              <a:rPr lang="en-US" sz="1800" dirty="0" smtClean="0">
                <a:solidFill>
                  <a:srgbClr val="000000"/>
                </a:solidFill>
              </a:rPr>
              <a:t>     18. Client Database-Request Statement Cache ... </a:t>
            </a:r>
          </a:p>
          <a:p>
            <a:pPr algn="l"/>
            <a:r>
              <a:rPr lang="en-US" sz="1800" i="0" dirty="0" smtClean="0">
                <a:solidFill>
                  <a:srgbClr val="000000"/>
                </a:solidFill>
              </a:rPr>
              <a:t>           1. Activate For Selected Users</a:t>
            </a:r>
            <a:br>
              <a:rPr lang="en-US" sz="1800" i="0" dirty="0" smtClean="0">
                <a:solidFill>
                  <a:srgbClr val="000000"/>
                </a:solidFill>
              </a:rPr>
            </a:br>
            <a:r>
              <a:rPr lang="en-US" sz="1800" i="0" dirty="0" smtClean="0">
                <a:solidFill>
                  <a:srgbClr val="000000"/>
                </a:solidFill>
              </a:rPr>
              <a:t>           2. Activate For All Users</a:t>
            </a:r>
            <a:br>
              <a:rPr lang="en-US" sz="1800" i="0" dirty="0" smtClean="0">
                <a:solidFill>
                  <a:srgbClr val="000000"/>
                </a:solidFill>
              </a:rPr>
            </a:br>
            <a:r>
              <a:rPr lang="en-US" sz="1800" i="0" dirty="0" smtClean="0">
                <a:solidFill>
                  <a:srgbClr val="000000"/>
                </a:solidFill>
              </a:rPr>
              <a:t>           3. Activate For All Future Users</a:t>
            </a:r>
          </a:p>
          <a:p>
            <a:pPr algn="l"/>
            <a:r>
              <a:rPr lang="en-US" sz="1800" i="0" dirty="0" smtClean="0">
                <a:solidFill>
                  <a:srgbClr val="000000"/>
                </a:solidFill>
              </a:rPr>
              <a:t/>
            </a:r>
            <a:br>
              <a:rPr lang="en-US" sz="1800" i="0" dirty="0" smtClean="0">
                <a:solidFill>
                  <a:srgbClr val="000000"/>
                </a:solidFill>
              </a:rPr>
            </a:br>
            <a:r>
              <a:rPr lang="en-US" sz="1800" i="0" dirty="0" smtClean="0">
                <a:solidFill>
                  <a:srgbClr val="000000"/>
                </a:solidFill>
              </a:rPr>
              <a:t>           4. Deactivate For Selected Users</a:t>
            </a:r>
            <a:br>
              <a:rPr lang="en-US" sz="1800" i="0" dirty="0" smtClean="0">
                <a:solidFill>
                  <a:srgbClr val="000000"/>
                </a:solidFill>
              </a:rPr>
            </a:br>
            <a:r>
              <a:rPr lang="en-US" sz="1800" i="0" dirty="0" smtClean="0">
                <a:solidFill>
                  <a:srgbClr val="000000"/>
                </a:solidFill>
              </a:rPr>
              <a:t>           5. Deactivate For All Users</a:t>
            </a:r>
            <a:br>
              <a:rPr lang="en-US" sz="1800" i="0" dirty="0" smtClean="0">
                <a:solidFill>
                  <a:srgbClr val="000000"/>
                </a:solidFill>
              </a:rPr>
            </a:br>
            <a:r>
              <a:rPr lang="en-US" sz="1800" i="0" dirty="0" smtClean="0">
                <a:solidFill>
                  <a:srgbClr val="000000"/>
                </a:solidFill>
              </a:rPr>
              <a:t>           6. Deactivate For All Future Users</a:t>
            </a:r>
            <a:br>
              <a:rPr lang="en-US" sz="1800" i="0" dirty="0" smtClean="0">
                <a:solidFill>
                  <a:srgbClr val="000000"/>
                </a:solidFill>
              </a:rPr>
            </a:br>
            <a:endParaRPr lang="en-US" sz="1800" i="0" dirty="0" smtClean="0">
              <a:solidFill>
                <a:srgbClr val="000000"/>
              </a:solidFill>
            </a:endParaRPr>
          </a:p>
          <a:p>
            <a:pPr algn="l"/>
            <a:r>
              <a:rPr lang="en-US" sz="1800" i="0" dirty="0" smtClean="0">
                <a:solidFill>
                  <a:srgbClr val="000000"/>
                </a:solidFill>
              </a:rPr>
              <a:t>           7. View Database-Request Statement Cache</a:t>
            </a:r>
          </a:p>
          <a:p>
            <a:pPr algn="l"/>
            <a:r>
              <a:rPr lang="en-US" sz="1800" i="0" dirty="0" smtClean="0">
                <a:solidFill>
                  <a:srgbClr val="000000"/>
                </a:solidFill>
              </a:rPr>
              <a:t/>
            </a:r>
            <a:br>
              <a:rPr lang="en-US" sz="1800" i="0" dirty="0" smtClean="0">
                <a:solidFill>
                  <a:srgbClr val="000000"/>
                </a:solidFill>
              </a:rPr>
            </a:br>
            <a:r>
              <a:rPr lang="en-US" sz="1800" i="0" dirty="0" smtClean="0">
                <a:solidFill>
                  <a:srgbClr val="000000"/>
                </a:solidFill>
              </a:rPr>
              <a:t>           8. Specify Directory for Statement Cache Files</a:t>
            </a:r>
          </a:p>
          <a:p>
            <a:pPr algn="l"/>
            <a:endParaRPr lang="en-US" sz="1800" i="0" dirty="0" smtClean="0">
              <a:solidFill>
                <a:srgbClr val="000000"/>
              </a:solidFill>
            </a:endParaRPr>
          </a:p>
        </p:txBody>
      </p:sp>
      <p:sp>
        <p:nvSpPr>
          <p:cNvPr id="2" name="Title 1"/>
          <p:cNvSpPr>
            <a:spLocks noGrp="1"/>
          </p:cNvSpPr>
          <p:nvPr>
            <p:ph type="title"/>
          </p:nvPr>
        </p:nvSpPr>
        <p:spPr/>
        <p:txBody>
          <a:bodyPr/>
          <a:lstStyle/>
          <a:p>
            <a:r>
              <a:rPr lang="en-US" dirty="0" smtClean="0"/>
              <a:t>Enablement</a:t>
            </a:r>
            <a:endParaRPr lang="en-US" dirty="0"/>
          </a:p>
        </p:txBody>
      </p:sp>
      <p:sp>
        <p:nvSpPr>
          <p:cNvPr id="6" name="Right Arrow 5"/>
          <p:cNvSpPr/>
          <p:nvPr/>
        </p:nvSpPr>
        <p:spPr bwMode="auto">
          <a:xfrm>
            <a:off x="592429" y="2651718"/>
            <a:ext cx="1378040" cy="412124"/>
          </a:xfrm>
          <a:prstGeom prst="rightArrow">
            <a:avLst/>
          </a:prstGeom>
          <a:solidFill>
            <a:schemeClr val="accent3"/>
          </a:solidFill>
          <a:ln w="635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1" u="none" strike="noStrike" cap="none" normalizeH="0" baseline="0" dirty="0" smtClean="0">
                <a:ln>
                  <a:noFill/>
                </a:ln>
                <a:solidFill>
                  <a:srgbClr val="000000"/>
                </a:solidFill>
                <a:effectLst/>
                <a:latin typeface="Arial" charset="0"/>
              </a:rPr>
              <a:t>Activate</a:t>
            </a:r>
          </a:p>
        </p:txBody>
      </p:sp>
      <p:sp>
        <p:nvSpPr>
          <p:cNvPr id="11" name="Text Box 4"/>
          <p:cNvSpPr txBox="1">
            <a:spLocks noChangeArrowheads="1"/>
          </p:cNvSpPr>
          <p:nvPr/>
        </p:nvSpPr>
        <p:spPr bwMode="auto">
          <a:xfrm>
            <a:off x="292682" y="977900"/>
            <a:ext cx="2805576" cy="430887"/>
          </a:xfrm>
          <a:prstGeom prst="rect">
            <a:avLst/>
          </a:prstGeom>
          <a:noFill/>
          <a:ln w="12700">
            <a:noFill/>
            <a:miter lim="800000"/>
            <a:headEnd/>
            <a:tailEnd/>
          </a:ln>
          <a:effectLst/>
        </p:spPr>
        <p:txBody>
          <a:bodyPr wrap="none">
            <a:spAutoFit/>
          </a:bodyPr>
          <a:lstStyle/>
          <a:p>
            <a:pPr algn="l" eaLnBrk="0" hangingPunct="0">
              <a:spcBef>
                <a:spcPct val="50000"/>
              </a:spcBef>
              <a:buSzTx/>
            </a:pPr>
            <a:r>
              <a:rPr lang="en-US" sz="2200" b="0" i="1" dirty="0" smtClean="0">
                <a:latin typeface="Arial" pitchFamily="34" charset="0"/>
              </a:rPr>
              <a:t>Multi-level activation</a:t>
            </a:r>
            <a:endParaRPr lang="en-US" sz="2200" b="0" i="1" dirty="0">
              <a:latin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Activation Types</a:t>
            </a:r>
            <a:endParaRPr lang="en-US" dirty="0"/>
          </a:p>
        </p:txBody>
      </p:sp>
      <p:sp>
        <p:nvSpPr>
          <p:cNvPr id="3" name="Content Placeholder 2"/>
          <p:cNvSpPr>
            <a:spLocks noGrp="1"/>
          </p:cNvSpPr>
          <p:nvPr>
            <p:ph idx="1"/>
          </p:nvPr>
        </p:nvSpPr>
        <p:spPr>
          <a:xfrm>
            <a:off x="403225" y="1524280"/>
            <a:ext cx="7772400" cy="4419600"/>
          </a:xfrm>
        </p:spPr>
        <p:txBody>
          <a:bodyPr/>
          <a:lstStyle/>
          <a:p>
            <a:r>
              <a:rPr lang="en-US" dirty="0" smtClean="0"/>
              <a:t>1. Single</a:t>
            </a:r>
          </a:p>
          <a:p>
            <a:pPr lvl="1"/>
            <a:r>
              <a:rPr lang="en-US" dirty="0"/>
              <a:t>R</a:t>
            </a:r>
            <a:r>
              <a:rPr lang="en-US" dirty="0" smtClean="0"/>
              <a:t>eport </a:t>
            </a:r>
            <a:r>
              <a:rPr lang="en-US" dirty="0"/>
              <a:t>top of the </a:t>
            </a:r>
            <a:r>
              <a:rPr lang="en-US" dirty="0" smtClean="0"/>
              <a:t>stack</a:t>
            </a:r>
          </a:p>
          <a:p>
            <a:pPr lvl="1"/>
            <a:r>
              <a:rPr lang="en-US" dirty="0"/>
              <a:t>L</a:t>
            </a:r>
            <a:r>
              <a:rPr lang="en-US" dirty="0" smtClean="0"/>
              <a:t>ast </a:t>
            </a:r>
            <a:r>
              <a:rPr lang="en-US" dirty="0"/>
              <a:t>procedure </a:t>
            </a:r>
            <a:r>
              <a:rPr lang="en-US" dirty="0" smtClean="0"/>
              <a:t>call only</a:t>
            </a:r>
          </a:p>
          <a:p>
            <a:pPr lvl="1"/>
            <a:r>
              <a:rPr lang="en-US" i="1" dirty="0" smtClean="0"/>
              <a:t>Better performance</a:t>
            </a:r>
          </a:p>
          <a:p>
            <a:pPr lvl="1"/>
            <a:r>
              <a:rPr lang="en-US" dirty="0" smtClean="0"/>
              <a:t>Continual update</a:t>
            </a:r>
            <a:endParaRPr lang="en-US" dirty="0"/>
          </a:p>
          <a:p>
            <a:r>
              <a:rPr lang="en-US" dirty="0" smtClean="0"/>
              <a:t>2. Stack</a:t>
            </a:r>
          </a:p>
          <a:p>
            <a:pPr lvl="1"/>
            <a:r>
              <a:rPr lang="en-US" dirty="0" smtClean="0"/>
              <a:t>Reports </a:t>
            </a:r>
            <a:r>
              <a:rPr lang="en-US" dirty="0"/>
              <a:t>entire </a:t>
            </a:r>
            <a:r>
              <a:rPr lang="en-US" dirty="0" smtClean="0"/>
              <a:t>stack</a:t>
            </a:r>
            <a:r>
              <a:rPr lang="en-US" dirty="0"/>
              <a:t> (31 </a:t>
            </a:r>
            <a:r>
              <a:rPr lang="en-US" dirty="0" smtClean="0"/>
              <a:t>deep, sometimes more)</a:t>
            </a:r>
          </a:p>
          <a:p>
            <a:pPr lvl="1"/>
            <a:r>
              <a:rPr lang="en-US" dirty="0"/>
              <a:t>32,000 byte maximum stack </a:t>
            </a:r>
            <a:r>
              <a:rPr lang="en-US" dirty="0" smtClean="0"/>
              <a:t>size</a:t>
            </a:r>
          </a:p>
          <a:p>
            <a:pPr lvl="1"/>
            <a:r>
              <a:rPr lang="en-US" dirty="0" smtClean="0"/>
              <a:t>Most information</a:t>
            </a:r>
          </a:p>
          <a:p>
            <a:pPr lvl="2"/>
            <a:r>
              <a:rPr lang="en-US" dirty="0" smtClean="0"/>
              <a:t>How did I get there?</a:t>
            </a:r>
          </a:p>
          <a:p>
            <a:pPr lvl="1"/>
            <a:r>
              <a:rPr lang="en-US" dirty="0" smtClean="0"/>
              <a:t>Continual update</a:t>
            </a:r>
          </a:p>
        </p:txBody>
      </p:sp>
      <p:sp>
        <p:nvSpPr>
          <p:cNvPr id="5" name="Text Box 4"/>
          <p:cNvSpPr txBox="1">
            <a:spLocks noChangeArrowheads="1"/>
          </p:cNvSpPr>
          <p:nvPr/>
        </p:nvSpPr>
        <p:spPr bwMode="auto">
          <a:xfrm>
            <a:off x="292682" y="977900"/>
            <a:ext cx="2805576" cy="430887"/>
          </a:xfrm>
          <a:prstGeom prst="rect">
            <a:avLst/>
          </a:prstGeom>
          <a:noFill/>
          <a:ln w="12700">
            <a:noFill/>
            <a:miter lim="800000"/>
            <a:headEnd/>
            <a:tailEnd/>
          </a:ln>
          <a:effectLst/>
        </p:spPr>
        <p:txBody>
          <a:bodyPr wrap="none">
            <a:spAutoFit/>
          </a:bodyPr>
          <a:lstStyle/>
          <a:p>
            <a:pPr algn="l" eaLnBrk="0" hangingPunct="0">
              <a:spcBef>
                <a:spcPct val="50000"/>
              </a:spcBef>
              <a:buSzTx/>
            </a:pPr>
            <a:r>
              <a:rPr lang="en-US" sz="2200" b="0" i="1" dirty="0" smtClean="0">
                <a:latin typeface="Arial" pitchFamily="34" charset="0"/>
              </a:rPr>
              <a:t>Multi-level activation</a:t>
            </a:r>
            <a:endParaRPr lang="en-US" sz="2200" b="0" i="1" dirty="0">
              <a:latin typeface="Arial" pitchFamily="34" charset="0"/>
            </a:endParaRPr>
          </a:p>
        </p:txBody>
      </p:sp>
      <p:pic>
        <p:nvPicPr>
          <p:cNvPr id="6" name="Picture 5" descr="Picture1.png"/>
          <p:cNvPicPr>
            <a:picLocks noChangeAspect="1"/>
          </p:cNvPicPr>
          <p:nvPr/>
        </p:nvPicPr>
        <p:blipFill>
          <a:blip r:embed="rId3" cstate="print"/>
          <a:stretch>
            <a:fillRect/>
          </a:stretch>
        </p:blipFill>
        <p:spPr>
          <a:xfrm>
            <a:off x="6064576" y="1025495"/>
            <a:ext cx="1647232" cy="1279283"/>
          </a:xfrm>
          <a:prstGeom prst="rect">
            <a:avLst/>
          </a:prstGeom>
        </p:spPr>
      </p:pic>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Activation Types</a:t>
            </a:r>
            <a:endParaRPr lang="en-US" dirty="0"/>
          </a:p>
        </p:txBody>
      </p:sp>
      <p:sp>
        <p:nvSpPr>
          <p:cNvPr id="3" name="Content Placeholder 2"/>
          <p:cNvSpPr>
            <a:spLocks noGrp="1"/>
          </p:cNvSpPr>
          <p:nvPr>
            <p:ph idx="1"/>
          </p:nvPr>
        </p:nvSpPr>
        <p:spPr>
          <a:xfrm>
            <a:off x="403225" y="1527048"/>
            <a:ext cx="7772400" cy="4419600"/>
          </a:xfrm>
        </p:spPr>
        <p:txBody>
          <a:bodyPr/>
          <a:lstStyle/>
          <a:p>
            <a:r>
              <a:rPr lang="en-US" dirty="0" smtClean="0"/>
              <a:t>3. One time stack</a:t>
            </a:r>
          </a:p>
          <a:p>
            <a:pPr lvl="1"/>
            <a:r>
              <a:rPr lang="en-US" dirty="0" smtClean="0"/>
              <a:t>Full stack snapshot</a:t>
            </a:r>
            <a:endParaRPr lang="en-US" dirty="0"/>
          </a:p>
          <a:p>
            <a:pPr lvl="1"/>
            <a:r>
              <a:rPr lang="en-US" dirty="0" smtClean="0"/>
              <a:t>Reports stack one time (on next DB operation)</a:t>
            </a:r>
          </a:p>
          <a:p>
            <a:pPr lvl="1"/>
            <a:r>
              <a:rPr lang="en-US" dirty="0"/>
              <a:t>Not continuous update</a:t>
            </a:r>
          </a:p>
          <a:p>
            <a:pPr lvl="2"/>
            <a:r>
              <a:rPr lang="en-US" dirty="0" smtClean="0"/>
              <a:t>Remembered until deactivated or reactivated</a:t>
            </a:r>
          </a:p>
          <a:p>
            <a:pPr lvl="2"/>
            <a:r>
              <a:rPr lang="en-US" dirty="0" smtClean="0"/>
              <a:t>Re-activate for update</a:t>
            </a:r>
          </a:p>
          <a:p>
            <a:pPr lvl="1"/>
            <a:r>
              <a:rPr lang="en-US" dirty="0" smtClean="0"/>
              <a:t>Diagnose quickly changing stack</a:t>
            </a:r>
          </a:p>
          <a:p>
            <a:r>
              <a:rPr lang="en-US" dirty="0" smtClean="0"/>
              <a:t>Summary</a:t>
            </a:r>
          </a:p>
          <a:p>
            <a:pPr lvl="1"/>
            <a:r>
              <a:rPr lang="en-US" dirty="0" smtClean="0"/>
              <a:t>Select, current, future users</a:t>
            </a:r>
          </a:p>
          <a:p>
            <a:pPr lvl="1"/>
            <a:r>
              <a:rPr lang="en-US" dirty="0" smtClean="0"/>
              <a:t>One time </a:t>
            </a:r>
            <a:r>
              <a:rPr lang="en-US" dirty="0" err="1" smtClean="0"/>
              <a:t>vs</a:t>
            </a:r>
            <a:r>
              <a:rPr lang="en-US" dirty="0" smtClean="0"/>
              <a:t> continuous</a:t>
            </a:r>
          </a:p>
          <a:p>
            <a:pPr lvl="1"/>
            <a:r>
              <a:rPr lang="en-US" dirty="0" smtClean="0"/>
              <a:t>Top of stack or full stack</a:t>
            </a:r>
          </a:p>
          <a:p>
            <a:pPr lvl="1"/>
            <a:r>
              <a:rPr lang="en-US" dirty="0" smtClean="0"/>
              <a:t>SQL exception – statement level only</a:t>
            </a:r>
            <a:endParaRPr lang="en-US" dirty="0"/>
          </a:p>
          <a:p>
            <a:pPr lvl="1"/>
            <a:endParaRPr lang="en-US" dirty="0" smtClean="0"/>
          </a:p>
          <a:p>
            <a:pPr lvl="1">
              <a:buNone/>
            </a:pPr>
            <a:endParaRPr lang="en-US" dirty="0"/>
          </a:p>
        </p:txBody>
      </p:sp>
      <p:sp>
        <p:nvSpPr>
          <p:cNvPr id="4" name="Text Box 4"/>
          <p:cNvSpPr txBox="1">
            <a:spLocks noChangeArrowheads="1"/>
          </p:cNvSpPr>
          <p:nvPr/>
        </p:nvSpPr>
        <p:spPr bwMode="auto">
          <a:xfrm>
            <a:off x="292682" y="977900"/>
            <a:ext cx="5283562" cy="430887"/>
          </a:xfrm>
          <a:prstGeom prst="rect">
            <a:avLst/>
          </a:prstGeom>
          <a:noFill/>
          <a:ln w="12700">
            <a:noFill/>
            <a:miter lim="800000"/>
            <a:headEnd/>
            <a:tailEnd/>
          </a:ln>
          <a:effectLst/>
        </p:spPr>
        <p:txBody>
          <a:bodyPr wrap="none">
            <a:spAutoFit/>
          </a:bodyPr>
          <a:lstStyle/>
          <a:p>
            <a:pPr algn="l" eaLnBrk="0" hangingPunct="0">
              <a:spcBef>
                <a:spcPct val="50000"/>
              </a:spcBef>
              <a:buSzTx/>
            </a:pPr>
            <a:r>
              <a:rPr lang="en-US" sz="2200" b="0" i="1" dirty="0" smtClean="0">
                <a:latin typeface="Arial" pitchFamily="34" charset="0"/>
              </a:rPr>
              <a:t>Its not a trace.  It’s a current stack dump.</a:t>
            </a:r>
            <a:endParaRPr lang="en-US" sz="2200" b="0" i="1" dirty="0">
              <a:latin typeface="Arial" pitchFamily="34" charset="0"/>
            </a:endParaRPr>
          </a:p>
        </p:txBody>
      </p:sp>
      <p:pic>
        <p:nvPicPr>
          <p:cNvPr id="5" name="Picture 4" descr="Picture1.png"/>
          <p:cNvPicPr>
            <a:picLocks noChangeAspect="1"/>
          </p:cNvPicPr>
          <p:nvPr/>
        </p:nvPicPr>
        <p:blipFill>
          <a:blip r:embed="rId3" cstate="print"/>
          <a:stretch>
            <a:fillRect/>
          </a:stretch>
        </p:blipFill>
        <p:spPr>
          <a:xfrm>
            <a:off x="6062472" y="1024128"/>
            <a:ext cx="1647232" cy="1279283"/>
          </a:xfrm>
          <a:prstGeom prst="rect">
            <a:avLst/>
          </a:prstGeom>
        </p:spPr>
      </p:pic>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Server Enablement</a:t>
            </a:r>
            <a:endParaRPr lang="en-US" dirty="0"/>
          </a:p>
        </p:txBody>
      </p:sp>
      <p:sp>
        <p:nvSpPr>
          <p:cNvPr id="3" name="Content Placeholder 2"/>
          <p:cNvSpPr>
            <a:spLocks noGrp="1"/>
          </p:cNvSpPr>
          <p:nvPr>
            <p:ph idx="1"/>
          </p:nvPr>
        </p:nvSpPr>
        <p:spPr>
          <a:xfrm>
            <a:off x="403225" y="1508514"/>
            <a:ext cx="7772400" cy="4776376"/>
          </a:xfrm>
        </p:spPr>
        <p:txBody>
          <a:bodyPr/>
          <a:lstStyle/>
          <a:p>
            <a:r>
              <a:rPr lang="en-US" dirty="0"/>
              <a:t>Server level enablement</a:t>
            </a:r>
          </a:p>
          <a:p>
            <a:pPr lvl="1"/>
            <a:r>
              <a:rPr lang="en-US" dirty="0"/>
              <a:t>Activates all currently served clients</a:t>
            </a:r>
          </a:p>
          <a:p>
            <a:pPr lvl="1"/>
            <a:r>
              <a:rPr lang="en-US" dirty="0" smtClean="0"/>
              <a:t>Remote logout/login disables it</a:t>
            </a:r>
          </a:p>
          <a:p>
            <a:r>
              <a:rPr lang="en-US" dirty="0" smtClean="0"/>
              <a:t>Application server agent</a:t>
            </a:r>
          </a:p>
          <a:p>
            <a:pPr lvl="1"/>
            <a:r>
              <a:rPr lang="en-US" dirty="0" smtClean="0"/>
              <a:t>Connection based, not session based</a:t>
            </a:r>
          </a:p>
          <a:p>
            <a:pPr lvl="1"/>
            <a:r>
              <a:rPr lang="en-US" dirty="0" smtClean="0"/>
              <a:t>Setting does not follow user through to </a:t>
            </a:r>
            <a:r>
              <a:rPr lang="en-US" dirty="0" err="1" smtClean="0"/>
              <a:t>AppServer</a:t>
            </a:r>
            <a:r>
              <a:rPr lang="en-US" dirty="0" smtClean="0"/>
              <a:t> Agent</a:t>
            </a:r>
          </a:p>
          <a:p>
            <a:r>
              <a:rPr lang="en-US" dirty="0" smtClean="0"/>
              <a:t>OpenEdge SQL Server</a:t>
            </a:r>
          </a:p>
          <a:p>
            <a:pPr lvl="1"/>
            <a:r>
              <a:rPr lang="en-US" dirty="0" smtClean="0"/>
              <a:t>Same activation rules</a:t>
            </a:r>
          </a:p>
          <a:p>
            <a:pPr lvl="1"/>
            <a:r>
              <a:rPr lang="en-US" dirty="0" smtClean="0"/>
              <a:t>Statement level report</a:t>
            </a:r>
          </a:p>
          <a:p>
            <a:pPr lvl="1"/>
            <a:r>
              <a:rPr lang="en-US" dirty="0" smtClean="0"/>
              <a:t>Stack level does not apply</a:t>
            </a:r>
          </a:p>
          <a:p>
            <a:pPr lvl="1"/>
            <a:r>
              <a:rPr lang="en-US" dirty="0" smtClean="0"/>
              <a:t>Continuousness applies </a:t>
            </a:r>
            <a:endParaRPr lang="en-US" dirty="0"/>
          </a:p>
        </p:txBody>
      </p:sp>
      <p:sp>
        <p:nvSpPr>
          <p:cNvPr id="4" name="Text Box 4"/>
          <p:cNvSpPr txBox="1">
            <a:spLocks noChangeArrowheads="1"/>
          </p:cNvSpPr>
          <p:nvPr/>
        </p:nvSpPr>
        <p:spPr bwMode="auto">
          <a:xfrm>
            <a:off x="292682" y="977900"/>
            <a:ext cx="4130426" cy="430887"/>
          </a:xfrm>
          <a:prstGeom prst="rect">
            <a:avLst/>
          </a:prstGeom>
          <a:noFill/>
          <a:ln w="12700">
            <a:noFill/>
            <a:miter lim="800000"/>
            <a:headEnd/>
            <a:tailEnd/>
          </a:ln>
          <a:effectLst/>
        </p:spPr>
        <p:txBody>
          <a:bodyPr wrap="none">
            <a:spAutoFit/>
          </a:bodyPr>
          <a:lstStyle/>
          <a:p>
            <a:pPr algn="l" eaLnBrk="0" hangingPunct="0">
              <a:spcBef>
                <a:spcPct val="50000"/>
              </a:spcBef>
              <a:buSzTx/>
            </a:pPr>
            <a:r>
              <a:rPr lang="en-US" sz="2200" b="0" i="1" dirty="0" smtClean="0">
                <a:latin typeface="Arial" pitchFamily="34" charset="0"/>
              </a:rPr>
              <a:t>Multiple clients on same server.</a:t>
            </a:r>
            <a:endParaRPr lang="en-US" sz="2200" b="0" i="1" dirty="0">
              <a:latin typeface="Arial" pitchFamily="34" charset="0"/>
            </a:endParaRPr>
          </a:p>
        </p:txBody>
      </p:sp>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bwMode="auto">
          <a:xfrm>
            <a:off x="2002220" y="3831018"/>
            <a:ext cx="3925614" cy="898634"/>
          </a:xfrm>
          <a:prstGeom prst="rect">
            <a:avLst/>
          </a:prstGeom>
          <a:solidFill>
            <a:schemeClr val="accent3"/>
          </a:solidFill>
          <a:ln w="635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p:txBody>
          <a:bodyPr/>
          <a:lstStyle/>
          <a:p>
            <a:r>
              <a:rPr lang="en-US" dirty="0" smtClean="0"/>
              <a:t>Disablement</a:t>
            </a:r>
            <a:endParaRPr lang="en-US" dirty="0"/>
          </a:p>
        </p:txBody>
      </p:sp>
      <p:sp>
        <p:nvSpPr>
          <p:cNvPr id="4" name="TextBox 3"/>
          <p:cNvSpPr txBox="1"/>
          <p:nvPr/>
        </p:nvSpPr>
        <p:spPr>
          <a:xfrm>
            <a:off x="1313645" y="1352278"/>
            <a:ext cx="5731098" cy="4984128"/>
          </a:xfrm>
          <a:prstGeom prst="rect">
            <a:avLst/>
          </a:prstGeom>
          <a:noFill/>
        </p:spPr>
        <p:txBody>
          <a:bodyPr wrap="square" rtlCol="0">
            <a:noAutofit/>
          </a:bodyPr>
          <a:lstStyle/>
          <a:p>
            <a:pPr algn="l"/>
            <a:r>
              <a:rPr lang="en-US" sz="1800" dirty="0" smtClean="0">
                <a:solidFill>
                  <a:srgbClr val="000000"/>
                </a:solidFill>
              </a:rPr>
              <a:t>promon  </a:t>
            </a:r>
            <a:r>
              <a:rPr lang="en-US" sz="1800" dirty="0" smtClean="0">
                <a:solidFill>
                  <a:srgbClr val="000000"/>
                </a:solidFill>
                <a:sym typeface="Wingdings" pitchFamily="2" charset="2"/>
              </a:rPr>
              <a:t>  R&amp;D  </a:t>
            </a:r>
            <a:endParaRPr lang="en-US" sz="1800" dirty="0" smtClean="0">
              <a:solidFill>
                <a:srgbClr val="000000"/>
              </a:solidFill>
            </a:endParaRPr>
          </a:p>
          <a:p>
            <a:pPr algn="l"/>
            <a:r>
              <a:rPr lang="en-US" sz="1800" dirty="0" smtClean="0">
                <a:solidFill>
                  <a:srgbClr val="000000"/>
                </a:solidFill>
              </a:rPr>
              <a:t>  1. Status Displays ...</a:t>
            </a:r>
          </a:p>
          <a:p>
            <a:pPr algn="l"/>
            <a:r>
              <a:rPr lang="en-US" sz="1800" dirty="0" smtClean="0">
                <a:solidFill>
                  <a:srgbClr val="000000"/>
                </a:solidFill>
              </a:rPr>
              <a:t>     18. Client Database-Request Statement Cache ... </a:t>
            </a:r>
          </a:p>
          <a:p>
            <a:pPr algn="l"/>
            <a:r>
              <a:rPr lang="en-US" sz="1800" i="0" dirty="0" smtClean="0">
                <a:solidFill>
                  <a:srgbClr val="000000"/>
                </a:solidFill>
              </a:rPr>
              <a:t>           1. Activate For Selected Users</a:t>
            </a:r>
            <a:br>
              <a:rPr lang="en-US" sz="1800" i="0" dirty="0" smtClean="0">
                <a:solidFill>
                  <a:srgbClr val="000000"/>
                </a:solidFill>
              </a:rPr>
            </a:br>
            <a:r>
              <a:rPr lang="en-US" sz="1800" i="0" dirty="0" smtClean="0">
                <a:solidFill>
                  <a:srgbClr val="000000"/>
                </a:solidFill>
              </a:rPr>
              <a:t>           2. Activate For All Users</a:t>
            </a:r>
            <a:br>
              <a:rPr lang="en-US" sz="1800" i="0" dirty="0" smtClean="0">
                <a:solidFill>
                  <a:srgbClr val="000000"/>
                </a:solidFill>
              </a:rPr>
            </a:br>
            <a:r>
              <a:rPr lang="en-US" sz="1800" i="0" dirty="0" smtClean="0">
                <a:solidFill>
                  <a:srgbClr val="000000"/>
                </a:solidFill>
              </a:rPr>
              <a:t>           3. Activate For All Future Users</a:t>
            </a:r>
          </a:p>
          <a:p>
            <a:pPr algn="l"/>
            <a:r>
              <a:rPr lang="en-US" sz="1800" i="0" dirty="0" smtClean="0">
                <a:solidFill>
                  <a:srgbClr val="000000"/>
                </a:solidFill>
              </a:rPr>
              <a:t/>
            </a:r>
            <a:br>
              <a:rPr lang="en-US" sz="1800" i="0" dirty="0" smtClean="0">
                <a:solidFill>
                  <a:srgbClr val="000000"/>
                </a:solidFill>
              </a:rPr>
            </a:br>
            <a:r>
              <a:rPr lang="en-US" sz="1800" i="0" dirty="0" smtClean="0">
                <a:solidFill>
                  <a:srgbClr val="000000"/>
                </a:solidFill>
              </a:rPr>
              <a:t>           4. Deactivate For Selected Users</a:t>
            </a:r>
            <a:br>
              <a:rPr lang="en-US" sz="1800" i="0" dirty="0" smtClean="0">
                <a:solidFill>
                  <a:srgbClr val="000000"/>
                </a:solidFill>
              </a:rPr>
            </a:br>
            <a:r>
              <a:rPr lang="en-US" sz="1800" i="0" dirty="0" smtClean="0">
                <a:solidFill>
                  <a:srgbClr val="000000"/>
                </a:solidFill>
              </a:rPr>
              <a:t>           5. Deactivate For All Users</a:t>
            </a:r>
            <a:br>
              <a:rPr lang="en-US" sz="1800" i="0" dirty="0" smtClean="0">
                <a:solidFill>
                  <a:srgbClr val="000000"/>
                </a:solidFill>
              </a:rPr>
            </a:br>
            <a:r>
              <a:rPr lang="en-US" sz="1800" i="0" dirty="0" smtClean="0">
                <a:solidFill>
                  <a:srgbClr val="000000"/>
                </a:solidFill>
              </a:rPr>
              <a:t>           6. Deactivate For All Future Users</a:t>
            </a:r>
            <a:br>
              <a:rPr lang="en-US" sz="1800" i="0" dirty="0" smtClean="0">
                <a:solidFill>
                  <a:srgbClr val="000000"/>
                </a:solidFill>
              </a:rPr>
            </a:br>
            <a:endParaRPr lang="en-US" sz="1800" i="0" dirty="0" smtClean="0">
              <a:solidFill>
                <a:srgbClr val="000000"/>
              </a:solidFill>
            </a:endParaRPr>
          </a:p>
          <a:p>
            <a:pPr algn="l"/>
            <a:r>
              <a:rPr lang="en-US" sz="1800" i="0" dirty="0" smtClean="0">
                <a:solidFill>
                  <a:srgbClr val="000000"/>
                </a:solidFill>
              </a:rPr>
              <a:t>           7. View Database-Request Statement Cache</a:t>
            </a:r>
          </a:p>
          <a:p>
            <a:pPr algn="l"/>
            <a:r>
              <a:rPr lang="en-US" sz="1800" i="0" dirty="0" smtClean="0">
                <a:solidFill>
                  <a:srgbClr val="000000"/>
                </a:solidFill>
              </a:rPr>
              <a:t/>
            </a:r>
            <a:br>
              <a:rPr lang="en-US" sz="1800" i="0" dirty="0" smtClean="0">
                <a:solidFill>
                  <a:srgbClr val="000000"/>
                </a:solidFill>
              </a:rPr>
            </a:br>
            <a:r>
              <a:rPr lang="en-US" sz="1800" i="0" dirty="0" smtClean="0">
                <a:solidFill>
                  <a:srgbClr val="000000"/>
                </a:solidFill>
              </a:rPr>
              <a:t>           8. Specify Directory for Statement Cache Files</a:t>
            </a:r>
          </a:p>
          <a:p>
            <a:pPr algn="l"/>
            <a:endParaRPr lang="en-US" sz="1800" i="0" dirty="0" smtClean="0">
              <a:solidFill>
                <a:srgbClr val="000000"/>
              </a:solidFill>
            </a:endParaRPr>
          </a:p>
        </p:txBody>
      </p:sp>
      <p:sp>
        <p:nvSpPr>
          <p:cNvPr id="7" name="Right Arrow 6"/>
          <p:cNvSpPr/>
          <p:nvPr/>
        </p:nvSpPr>
        <p:spPr bwMode="auto">
          <a:xfrm>
            <a:off x="603160" y="3822890"/>
            <a:ext cx="1378040" cy="412124"/>
          </a:xfrm>
          <a:prstGeom prst="rightArrow">
            <a:avLst/>
          </a:prstGeom>
          <a:solidFill>
            <a:schemeClr val="accent3"/>
          </a:solidFill>
          <a:ln w="635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800" dirty="0" smtClean="0">
                <a:solidFill>
                  <a:srgbClr val="000000"/>
                </a:solidFill>
              </a:rPr>
              <a:t>Dea</a:t>
            </a:r>
            <a:r>
              <a:rPr kumimoji="0" lang="en-US" sz="1800" b="0" i="1" u="none" strike="noStrike" cap="none" normalizeH="0" baseline="0" dirty="0" smtClean="0">
                <a:ln>
                  <a:noFill/>
                </a:ln>
                <a:solidFill>
                  <a:srgbClr val="000000"/>
                </a:solidFill>
                <a:effectLst/>
                <a:latin typeface="Arial" charset="0"/>
              </a:rPr>
              <a:t>ctivate</a:t>
            </a:r>
          </a:p>
        </p:txBody>
      </p:sp>
      <p:sp>
        <p:nvSpPr>
          <p:cNvPr id="6" name="Text Box 4"/>
          <p:cNvSpPr txBox="1">
            <a:spLocks noChangeArrowheads="1"/>
          </p:cNvSpPr>
          <p:nvPr/>
        </p:nvSpPr>
        <p:spPr bwMode="auto">
          <a:xfrm>
            <a:off x="292682" y="977900"/>
            <a:ext cx="2895088" cy="430887"/>
          </a:xfrm>
          <a:prstGeom prst="rect">
            <a:avLst/>
          </a:prstGeom>
          <a:noFill/>
          <a:ln w="12700">
            <a:noFill/>
            <a:miter lim="800000"/>
            <a:headEnd/>
            <a:tailEnd/>
          </a:ln>
          <a:effectLst/>
        </p:spPr>
        <p:txBody>
          <a:bodyPr wrap="none">
            <a:spAutoFit/>
          </a:bodyPr>
          <a:lstStyle/>
          <a:p>
            <a:pPr algn="l" eaLnBrk="0" hangingPunct="0">
              <a:spcBef>
                <a:spcPct val="50000"/>
              </a:spcBef>
              <a:buSzTx/>
            </a:pPr>
            <a:r>
              <a:rPr lang="en-US" sz="2200" b="0" i="1" dirty="0" smtClean="0">
                <a:latin typeface="Arial" pitchFamily="34" charset="0"/>
              </a:rPr>
              <a:t>Let’s have a look at…</a:t>
            </a:r>
            <a:endParaRPr lang="en-US" sz="2200" b="0" i="1" dirty="0">
              <a:latin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13645" y="1352278"/>
            <a:ext cx="5731098" cy="4984128"/>
          </a:xfrm>
          <a:prstGeom prst="rect">
            <a:avLst/>
          </a:prstGeom>
          <a:noFill/>
        </p:spPr>
        <p:txBody>
          <a:bodyPr wrap="square" rtlCol="0">
            <a:noAutofit/>
          </a:bodyPr>
          <a:lstStyle/>
          <a:p>
            <a:pPr algn="l"/>
            <a:r>
              <a:rPr lang="en-US" sz="1800" dirty="0" smtClean="0">
                <a:solidFill>
                  <a:srgbClr val="000000"/>
                </a:solidFill>
              </a:rPr>
              <a:t>promon  </a:t>
            </a:r>
            <a:r>
              <a:rPr lang="en-US" sz="1800" dirty="0" smtClean="0">
                <a:solidFill>
                  <a:srgbClr val="000000"/>
                </a:solidFill>
                <a:sym typeface="Wingdings" pitchFamily="2" charset="2"/>
              </a:rPr>
              <a:t>  R&amp;D  </a:t>
            </a:r>
            <a:endParaRPr lang="en-US" sz="1800" dirty="0" smtClean="0">
              <a:solidFill>
                <a:srgbClr val="000000"/>
              </a:solidFill>
            </a:endParaRPr>
          </a:p>
          <a:p>
            <a:pPr algn="l"/>
            <a:r>
              <a:rPr lang="en-US" sz="1800" dirty="0" smtClean="0">
                <a:solidFill>
                  <a:srgbClr val="000000"/>
                </a:solidFill>
              </a:rPr>
              <a:t>  1. Status Displays ...</a:t>
            </a:r>
          </a:p>
          <a:p>
            <a:pPr algn="l"/>
            <a:r>
              <a:rPr lang="en-US" sz="1800" dirty="0" smtClean="0">
                <a:solidFill>
                  <a:srgbClr val="000000"/>
                </a:solidFill>
              </a:rPr>
              <a:t>     18. Client Database-Request Statement Cache ... </a:t>
            </a:r>
          </a:p>
          <a:p>
            <a:pPr algn="l"/>
            <a:r>
              <a:rPr lang="en-US" sz="1800" i="0" dirty="0" smtClean="0">
                <a:solidFill>
                  <a:srgbClr val="000000"/>
                </a:solidFill>
              </a:rPr>
              <a:t>           1. Activate For Selected Users</a:t>
            </a:r>
            <a:br>
              <a:rPr lang="en-US" sz="1800" i="0" dirty="0" smtClean="0">
                <a:solidFill>
                  <a:srgbClr val="000000"/>
                </a:solidFill>
              </a:rPr>
            </a:br>
            <a:r>
              <a:rPr lang="en-US" sz="1800" i="0" dirty="0" smtClean="0">
                <a:solidFill>
                  <a:srgbClr val="000000"/>
                </a:solidFill>
              </a:rPr>
              <a:t>           2. Activate For All Users</a:t>
            </a:r>
            <a:br>
              <a:rPr lang="en-US" sz="1800" i="0" dirty="0" smtClean="0">
                <a:solidFill>
                  <a:srgbClr val="000000"/>
                </a:solidFill>
              </a:rPr>
            </a:br>
            <a:r>
              <a:rPr lang="en-US" sz="1800" i="0" dirty="0" smtClean="0">
                <a:solidFill>
                  <a:srgbClr val="000000"/>
                </a:solidFill>
              </a:rPr>
              <a:t>           3. Activate For All Future Users</a:t>
            </a:r>
          </a:p>
          <a:p>
            <a:pPr algn="l"/>
            <a:r>
              <a:rPr lang="en-US" sz="1800" i="0" dirty="0" smtClean="0">
                <a:solidFill>
                  <a:srgbClr val="000000"/>
                </a:solidFill>
              </a:rPr>
              <a:t/>
            </a:r>
            <a:br>
              <a:rPr lang="en-US" sz="1800" i="0" dirty="0" smtClean="0">
                <a:solidFill>
                  <a:srgbClr val="000000"/>
                </a:solidFill>
              </a:rPr>
            </a:br>
            <a:r>
              <a:rPr lang="en-US" sz="1800" i="0" dirty="0" smtClean="0">
                <a:solidFill>
                  <a:srgbClr val="000000"/>
                </a:solidFill>
              </a:rPr>
              <a:t>           4. Deactivate For Selected Users</a:t>
            </a:r>
            <a:br>
              <a:rPr lang="en-US" sz="1800" i="0" dirty="0" smtClean="0">
                <a:solidFill>
                  <a:srgbClr val="000000"/>
                </a:solidFill>
              </a:rPr>
            </a:br>
            <a:r>
              <a:rPr lang="en-US" sz="1800" i="0" dirty="0" smtClean="0">
                <a:solidFill>
                  <a:srgbClr val="000000"/>
                </a:solidFill>
              </a:rPr>
              <a:t>           5. Deactivate For All Users</a:t>
            </a:r>
            <a:br>
              <a:rPr lang="en-US" sz="1800" i="0" dirty="0" smtClean="0">
                <a:solidFill>
                  <a:srgbClr val="000000"/>
                </a:solidFill>
              </a:rPr>
            </a:br>
            <a:r>
              <a:rPr lang="en-US" sz="1800" i="0" dirty="0" smtClean="0">
                <a:solidFill>
                  <a:srgbClr val="000000"/>
                </a:solidFill>
              </a:rPr>
              <a:t>           6. Deactivate For All Future Users</a:t>
            </a:r>
            <a:br>
              <a:rPr lang="en-US" sz="1800" i="0" dirty="0" smtClean="0">
                <a:solidFill>
                  <a:srgbClr val="000000"/>
                </a:solidFill>
              </a:rPr>
            </a:br>
            <a:endParaRPr lang="en-US" sz="1800" i="0" dirty="0" smtClean="0">
              <a:solidFill>
                <a:srgbClr val="000000"/>
              </a:solidFill>
            </a:endParaRPr>
          </a:p>
          <a:p>
            <a:pPr algn="l"/>
            <a:r>
              <a:rPr lang="en-US" sz="1800" i="0" dirty="0" smtClean="0">
                <a:solidFill>
                  <a:srgbClr val="000000"/>
                </a:solidFill>
              </a:rPr>
              <a:t>           7. View Database-Request Statement Cache</a:t>
            </a:r>
          </a:p>
          <a:p>
            <a:pPr algn="l"/>
            <a:r>
              <a:rPr lang="en-US" sz="1800" i="0" dirty="0" smtClean="0">
                <a:solidFill>
                  <a:srgbClr val="000000"/>
                </a:solidFill>
              </a:rPr>
              <a:t/>
            </a:r>
            <a:br>
              <a:rPr lang="en-US" sz="1800" i="0" dirty="0" smtClean="0">
                <a:solidFill>
                  <a:srgbClr val="000000"/>
                </a:solidFill>
              </a:rPr>
            </a:br>
            <a:r>
              <a:rPr lang="en-US" sz="1800" i="0" dirty="0" smtClean="0">
                <a:solidFill>
                  <a:srgbClr val="000000"/>
                </a:solidFill>
              </a:rPr>
              <a:t>           8. Specify Directory for Statement Cache Files</a:t>
            </a:r>
          </a:p>
          <a:p>
            <a:pPr algn="l"/>
            <a:endParaRPr lang="en-US" sz="1800" i="0" dirty="0" smtClean="0">
              <a:solidFill>
                <a:srgbClr val="000000"/>
              </a:solidFill>
            </a:endParaRPr>
          </a:p>
        </p:txBody>
      </p:sp>
      <p:sp>
        <p:nvSpPr>
          <p:cNvPr id="2" name="Title 1"/>
          <p:cNvSpPr>
            <a:spLocks noGrp="1"/>
          </p:cNvSpPr>
          <p:nvPr>
            <p:ph type="title"/>
          </p:nvPr>
        </p:nvSpPr>
        <p:spPr/>
        <p:txBody>
          <a:bodyPr/>
          <a:lstStyle/>
          <a:p>
            <a:r>
              <a:rPr lang="en-US" dirty="0" smtClean="0"/>
              <a:t>Disablement</a:t>
            </a:r>
            <a:endParaRPr lang="en-US" dirty="0"/>
          </a:p>
        </p:txBody>
      </p:sp>
      <p:sp>
        <p:nvSpPr>
          <p:cNvPr id="6" name="Rectangle 5"/>
          <p:cNvSpPr/>
          <p:nvPr/>
        </p:nvSpPr>
        <p:spPr bwMode="auto">
          <a:xfrm>
            <a:off x="993228" y="1418891"/>
            <a:ext cx="5880538" cy="2364828"/>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8" name="Rectangle 7"/>
          <p:cNvSpPr/>
          <p:nvPr/>
        </p:nvSpPr>
        <p:spPr bwMode="auto">
          <a:xfrm>
            <a:off x="1145628" y="4934630"/>
            <a:ext cx="5880538" cy="1263292"/>
          </a:xfrm>
          <a:prstGeom prst="rect">
            <a:avLst/>
          </a:prstGeom>
          <a:solidFill>
            <a:schemeClr val="bg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9" name="Content Placeholder 2"/>
          <p:cNvSpPr>
            <a:spLocks noGrp="1"/>
          </p:cNvSpPr>
          <p:nvPr>
            <p:ph idx="1"/>
          </p:nvPr>
        </p:nvSpPr>
        <p:spPr>
          <a:xfrm>
            <a:off x="403225" y="1319322"/>
            <a:ext cx="7772400" cy="2022962"/>
          </a:xfrm>
        </p:spPr>
        <p:txBody>
          <a:bodyPr/>
          <a:lstStyle/>
          <a:p>
            <a:r>
              <a:rPr lang="en-US" dirty="0" smtClean="0"/>
              <a:t>Deactivate server </a:t>
            </a:r>
            <a:r>
              <a:rPr lang="en-US" dirty="0"/>
              <a:t>deactivates all users of that </a:t>
            </a:r>
            <a:r>
              <a:rPr lang="en-US" dirty="0" smtClean="0"/>
              <a:t>server</a:t>
            </a:r>
            <a:r>
              <a:rPr lang="en-US" dirty="0"/>
              <a:t>.</a:t>
            </a:r>
          </a:p>
          <a:p>
            <a:pPr>
              <a:buNone/>
            </a:pPr>
            <a:endParaRPr lang="en-US" dirty="0"/>
          </a:p>
        </p:txBody>
      </p:sp>
      <p:sp>
        <p:nvSpPr>
          <p:cNvPr id="10" name="Rectangle 9"/>
          <p:cNvSpPr/>
          <p:nvPr/>
        </p:nvSpPr>
        <p:spPr bwMode="auto">
          <a:xfrm>
            <a:off x="803870" y="1878312"/>
            <a:ext cx="7253139" cy="1792798"/>
          </a:xfrm>
          <a:prstGeom prst="rect">
            <a:avLst/>
          </a:prstGeom>
          <a:solidFill>
            <a:srgbClr val="99BFD5"/>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algn="l"/>
            <a:r>
              <a:rPr lang="en-US" sz="1700" i="0" dirty="0" smtClean="0">
                <a:solidFill>
                  <a:srgbClr val="000000"/>
                </a:solidFill>
              </a:rPr>
              <a:t>12/07/10        OpenEdge Release 11 Monitor (R&amp;D)</a:t>
            </a:r>
            <a:br>
              <a:rPr lang="en-US" sz="1700" i="0" dirty="0" smtClean="0">
                <a:solidFill>
                  <a:srgbClr val="000000"/>
                </a:solidFill>
              </a:rPr>
            </a:br>
            <a:r>
              <a:rPr lang="en-US" sz="1700" i="0" dirty="0" smtClean="0">
                <a:solidFill>
                  <a:srgbClr val="000000"/>
                </a:solidFill>
              </a:rPr>
              <a:t>11:15:03        Deactivate For Selected Users</a:t>
            </a:r>
          </a:p>
          <a:p>
            <a:pPr algn="l"/>
            <a:r>
              <a:rPr lang="en-US" sz="1700" i="0" dirty="0" smtClean="0">
                <a:solidFill>
                  <a:srgbClr val="000000"/>
                </a:solidFill>
              </a:rPr>
              <a:t>  </a:t>
            </a:r>
            <a:r>
              <a:rPr lang="en-US" sz="1700" i="0" dirty="0" err="1" smtClean="0">
                <a:solidFill>
                  <a:srgbClr val="000000"/>
                </a:solidFill>
              </a:rPr>
              <a:t>Usr</a:t>
            </a:r>
            <a:r>
              <a:rPr lang="en-US" sz="1700" i="0" dirty="0" smtClean="0">
                <a:solidFill>
                  <a:srgbClr val="000000"/>
                </a:solidFill>
              </a:rPr>
              <a:t>     Name     Type            Login time        </a:t>
            </a:r>
            <a:r>
              <a:rPr lang="en-US" sz="1700" i="0" dirty="0" err="1" smtClean="0">
                <a:solidFill>
                  <a:srgbClr val="000000"/>
                </a:solidFill>
              </a:rPr>
              <a:t>Serv</a:t>
            </a:r>
            <a:r>
              <a:rPr lang="en-US" sz="1700" i="0" dirty="0" smtClean="0">
                <a:solidFill>
                  <a:srgbClr val="000000"/>
                </a:solidFill>
              </a:rPr>
              <a:t>  IPV#  Remote Address</a:t>
            </a:r>
            <a:br>
              <a:rPr lang="en-US" sz="1700" i="0" dirty="0" smtClean="0">
                <a:solidFill>
                  <a:srgbClr val="000000"/>
                </a:solidFill>
              </a:rPr>
            </a:br>
            <a:r>
              <a:rPr lang="en-US" sz="1700" i="0" dirty="0" smtClean="0">
                <a:solidFill>
                  <a:srgbClr val="000000"/>
                </a:solidFill>
              </a:rPr>
              <a:t>    1       pug11    SERV            12/06/10 16:19    0</a:t>
            </a:r>
            <a:br>
              <a:rPr lang="en-US" sz="1700" i="0" dirty="0" smtClean="0">
                <a:solidFill>
                  <a:srgbClr val="000000"/>
                </a:solidFill>
              </a:rPr>
            </a:br>
            <a:r>
              <a:rPr lang="en-US" sz="1700" i="0" dirty="0" smtClean="0">
                <a:solidFill>
                  <a:srgbClr val="000000"/>
                </a:solidFill>
              </a:rPr>
              <a:t>   23      </a:t>
            </a:r>
            <a:r>
              <a:rPr lang="en-US" sz="1700" i="0" dirty="0" err="1" smtClean="0">
                <a:solidFill>
                  <a:srgbClr val="000000"/>
                </a:solidFill>
              </a:rPr>
              <a:t>usera</a:t>
            </a:r>
            <a:r>
              <a:rPr lang="en-US" sz="1700" i="0" dirty="0" smtClean="0">
                <a:solidFill>
                  <a:srgbClr val="000000"/>
                </a:solidFill>
              </a:rPr>
              <a:t>     REMC/ABL   12/06/10 16:23    1   IPV4    172.12.3.456 </a:t>
            </a:r>
            <a:br>
              <a:rPr lang="en-US" sz="1700" i="0" dirty="0" smtClean="0">
                <a:solidFill>
                  <a:srgbClr val="000000"/>
                </a:solidFill>
              </a:rPr>
            </a:br>
            <a:r>
              <a:rPr lang="en-US" sz="1700" i="0" dirty="0" smtClean="0">
                <a:solidFill>
                  <a:srgbClr val="000000"/>
                </a:solidFill>
              </a:rPr>
              <a:t>   24      </a:t>
            </a:r>
            <a:r>
              <a:rPr lang="en-US" sz="1700" i="0" dirty="0" err="1" smtClean="0">
                <a:solidFill>
                  <a:srgbClr val="000000"/>
                </a:solidFill>
              </a:rPr>
              <a:t>userb</a:t>
            </a:r>
            <a:r>
              <a:rPr lang="en-US" sz="1700" i="0" dirty="0" smtClean="0">
                <a:solidFill>
                  <a:srgbClr val="000000"/>
                </a:solidFill>
              </a:rPr>
              <a:t>     REMC/ABL   12/07/10 08:34    1   IPV4    172.12.3.456 </a:t>
            </a: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bwMode="auto">
          <a:xfrm>
            <a:off x="1986456" y="5026965"/>
            <a:ext cx="4934607" cy="461665"/>
          </a:xfrm>
          <a:prstGeom prst="rect">
            <a:avLst/>
          </a:prstGeom>
          <a:solidFill>
            <a:schemeClr val="accent3"/>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p:txBody>
          <a:bodyPr/>
          <a:lstStyle/>
          <a:p>
            <a:r>
              <a:rPr lang="en-US" dirty="0" smtClean="0"/>
              <a:t>Viewing the Statement Cache</a:t>
            </a:r>
            <a:endParaRPr lang="en-US" dirty="0"/>
          </a:p>
        </p:txBody>
      </p:sp>
      <p:sp>
        <p:nvSpPr>
          <p:cNvPr id="4" name="TextBox 3"/>
          <p:cNvSpPr txBox="1"/>
          <p:nvPr/>
        </p:nvSpPr>
        <p:spPr>
          <a:xfrm>
            <a:off x="1313645" y="1352278"/>
            <a:ext cx="5731098" cy="4984128"/>
          </a:xfrm>
          <a:prstGeom prst="rect">
            <a:avLst/>
          </a:prstGeom>
          <a:noFill/>
        </p:spPr>
        <p:txBody>
          <a:bodyPr wrap="square" rtlCol="0">
            <a:noAutofit/>
          </a:bodyPr>
          <a:lstStyle/>
          <a:p>
            <a:pPr algn="l"/>
            <a:r>
              <a:rPr lang="en-US" sz="1800" dirty="0" smtClean="0">
                <a:solidFill>
                  <a:srgbClr val="000000"/>
                </a:solidFill>
              </a:rPr>
              <a:t>promon  </a:t>
            </a:r>
            <a:r>
              <a:rPr lang="en-US" sz="1800" dirty="0" smtClean="0">
                <a:solidFill>
                  <a:srgbClr val="000000"/>
                </a:solidFill>
                <a:sym typeface="Wingdings" pitchFamily="2" charset="2"/>
              </a:rPr>
              <a:t>  R&amp;D  </a:t>
            </a:r>
            <a:endParaRPr lang="en-US" sz="1800" dirty="0" smtClean="0">
              <a:solidFill>
                <a:srgbClr val="000000"/>
              </a:solidFill>
            </a:endParaRPr>
          </a:p>
          <a:p>
            <a:pPr algn="l"/>
            <a:r>
              <a:rPr lang="en-US" sz="1800" dirty="0" smtClean="0">
                <a:solidFill>
                  <a:srgbClr val="000000"/>
                </a:solidFill>
              </a:rPr>
              <a:t>  1. Status Displays ...</a:t>
            </a:r>
          </a:p>
          <a:p>
            <a:pPr algn="l"/>
            <a:r>
              <a:rPr lang="en-US" sz="1800" dirty="0" smtClean="0">
                <a:solidFill>
                  <a:srgbClr val="000000"/>
                </a:solidFill>
              </a:rPr>
              <a:t>     18. Client Database-Request Statement Cache ... </a:t>
            </a:r>
          </a:p>
          <a:p>
            <a:pPr algn="l"/>
            <a:r>
              <a:rPr lang="en-US" sz="1800" i="0" dirty="0" smtClean="0">
                <a:solidFill>
                  <a:srgbClr val="000000"/>
                </a:solidFill>
              </a:rPr>
              <a:t>           1. Activate For Selected Users</a:t>
            </a:r>
            <a:br>
              <a:rPr lang="en-US" sz="1800" i="0" dirty="0" smtClean="0">
                <a:solidFill>
                  <a:srgbClr val="000000"/>
                </a:solidFill>
              </a:rPr>
            </a:br>
            <a:r>
              <a:rPr lang="en-US" sz="1800" i="0" dirty="0" smtClean="0">
                <a:solidFill>
                  <a:srgbClr val="000000"/>
                </a:solidFill>
              </a:rPr>
              <a:t>           2. Activate For All Users</a:t>
            </a:r>
            <a:br>
              <a:rPr lang="en-US" sz="1800" i="0" dirty="0" smtClean="0">
                <a:solidFill>
                  <a:srgbClr val="000000"/>
                </a:solidFill>
              </a:rPr>
            </a:br>
            <a:r>
              <a:rPr lang="en-US" sz="1800" i="0" dirty="0" smtClean="0">
                <a:solidFill>
                  <a:srgbClr val="000000"/>
                </a:solidFill>
              </a:rPr>
              <a:t>           3. Activate For All Future Users</a:t>
            </a:r>
          </a:p>
          <a:p>
            <a:pPr algn="l"/>
            <a:r>
              <a:rPr lang="en-US" sz="1800" i="0" dirty="0" smtClean="0">
                <a:solidFill>
                  <a:srgbClr val="000000"/>
                </a:solidFill>
              </a:rPr>
              <a:t/>
            </a:r>
            <a:br>
              <a:rPr lang="en-US" sz="1800" i="0" dirty="0" smtClean="0">
                <a:solidFill>
                  <a:srgbClr val="000000"/>
                </a:solidFill>
              </a:rPr>
            </a:br>
            <a:r>
              <a:rPr lang="en-US" sz="1800" i="0" dirty="0" smtClean="0">
                <a:solidFill>
                  <a:srgbClr val="000000"/>
                </a:solidFill>
              </a:rPr>
              <a:t>           4. Deactivate For Selected Users</a:t>
            </a:r>
            <a:br>
              <a:rPr lang="en-US" sz="1800" i="0" dirty="0" smtClean="0">
                <a:solidFill>
                  <a:srgbClr val="000000"/>
                </a:solidFill>
              </a:rPr>
            </a:br>
            <a:r>
              <a:rPr lang="en-US" sz="1800" i="0" dirty="0" smtClean="0">
                <a:solidFill>
                  <a:srgbClr val="000000"/>
                </a:solidFill>
              </a:rPr>
              <a:t>           5. Deactivate For All Users</a:t>
            </a:r>
            <a:br>
              <a:rPr lang="en-US" sz="1800" i="0" dirty="0" smtClean="0">
                <a:solidFill>
                  <a:srgbClr val="000000"/>
                </a:solidFill>
              </a:rPr>
            </a:br>
            <a:r>
              <a:rPr lang="en-US" sz="1800" i="0" dirty="0" smtClean="0">
                <a:solidFill>
                  <a:srgbClr val="000000"/>
                </a:solidFill>
              </a:rPr>
              <a:t>           6. Deactivate For All Future Users</a:t>
            </a:r>
            <a:br>
              <a:rPr lang="en-US" sz="1800" i="0" dirty="0" smtClean="0">
                <a:solidFill>
                  <a:srgbClr val="000000"/>
                </a:solidFill>
              </a:rPr>
            </a:br>
            <a:endParaRPr lang="en-US" sz="1800" i="0" dirty="0" smtClean="0">
              <a:solidFill>
                <a:srgbClr val="000000"/>
              </a:solidFill>
            </a:endParaRPr>
          </a:p>
          <a:p>
            <a:pPr algn="l"/>
            <a:r>
              <a:rPr lang="en-US" sz="1800" i="0" dirty="0" smtClean="0">
                <a:solidFill>
                  <a:srgbClr val="000000"/>
                </a:solidFill>
              </a:rPr>
              <a:t>           7. View Database-Request Statement Cache</a:t>
            </a:r>
          </a:p>
          <a:p>
            <a:pPr algn="l"/>
            <a:r>
              <a:rPr lang="en-US" sz="1800" i="0" dirty="0" smtClean="0">
                <a:solidFill>
                  <a:srgbClr val="000000"/>
                </a:solidFill>
              </a:rPr>
              <a:t/>
            </a:r>
            <a:br>
              <a:rPr lang="en-US" sz="1800" i="0" dirty="0" smtClean="0">
                <a:solidFill>
                  <a:srgbClr val="000000"/>
                </a:solidFill>
              </a:rPr>
            </a:br>
            <a:r>
              <a:rPr lang="en-US" sz="1800" i="0" dirty="0" smtClean="0">
                <a:solidFill>
                  <a:srgbClr val="000000"/>
                </a:solidFill>
              </a:rPr>
              <a:t>           8. Specify Directory for Statement Cache Files</a:t>
            </a:r>
          </a:p>
          <a:p>
            <a:pPr algn="l"/>
            <a:endParaRPr lang="en-US" sz="1800" i="0" dirty="0" smtClean="0">
              <a:solidFill>
                <a:srgbClr val="000000"/>
              </a:solidFill>
            </a:endParaRPr>
          </a:p>
        </p:txBody>
      </p:sp>
      <p:sp>
        <p:nvSpPr>
          <p:cNvPr id="8" name="Right Arrow 7"/>
          <p:cNvSpPr/>
          <p:nvPr/>
        </p:nvSpPr>
        <p:spPr bwMode="auto">
          <a:xfrm>
            <a:off x="603160" y="5033516"/>
            <a:ext cx="1378040" cy="412124"/>
          </a:xfrm>
          <a:prstGeom prst="rightArrow">
            <a:avLst/>
          </a:prstGeom>
          <a:solidFill>
            <a:schemeClr val="accent3"/>
          </a:solidFill>
          <a:ln w="635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1" u="none" strike="noStrike" cap="none" normalizeH="0" baseline="0" dirty="0" smtClean="0">
                <a:ln>
                  <a:noFill/>
                </a:ln>
                <a:solidFill>
                  <a:srgbClr val="000000"/>
                </a:solidFill>
                <a:effectLst/>
                <a:latin typeface="Arial" charset="0"/>
              </a:rPr>
              <a:t>View</a:t>
            </a:r>
          </a:p>
        </p:txBody>
      </p:sp>
      <p:sp>
        <p:nvSpPr>
          <p:cNvPr id="10" name="Text Box 4"/>
          <p:cNvSpPr txBox="1">
            <a:spLocks noChangeArrowheads="1"/>
          </p:cNvSpPr>
          <p:nvPr/>
        </p:nvSpPr>
        <p:spPr bwMode="auto">
          <a:xfrm>
            <a:off x="292682" y="977900"/>
            <a:ext cx="2895088" cy="430887"/>
          </a:xfrm>
          <a:prstGeom prst="rect">
            <a:avLst/>
          </a:prstGeom>
          <a:noFill/>
          <a:ln w="12700">
            <a:noFill/>
            <a:miter lim="800000"/>
            <a:headEnd/>
            <a:tailEnd/>
          </a:ln>
          <a:effectLst/>
        </p:spPr>
        <p:txBody>
          <a:bodyPr wrap="none">
            <a:spAutoFit/>
          </a:bodyPr>
          <a:lstStyle/>
          <a:p>
            <a:pPr algn="l" eaLnBrk="0" hangingPunct="0">
              <a:spcBef>
                <a:spcPct val="50000"/>
              </a:spcBef>
              <a:buSzTx/>
            </a:pPr>
            <a:r>
              <a:rPr lang="en-US" sz="2200" b="0" i="1" dirty="0" smtClean="0">
                <a:latin typeface="Arial" pitchFamily="34" charset="0"/>
              </a:rPr>
              <a:t>Let’s have a look at…</a:t>
            </a:r>
            <a:endParaRPr lang="en-US" sz="2200" b="0" i="1" dirty="0">
              <a:latin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Caching Types</a:t>
            </a:r>
            <a:endParaRPr lang="en-US" dirty="0"/>
          </a:p>
        </p:txBody>
      </p:sp>
      <p:sp>
        <p:nvSpPr>
          <p:cNvPr id="5" name="Rectangle 4"/>
          <p:cNvSpPr/>
          <p:nvPr/>
        </p:nvSpPr>
        <p:spPr>
          <a:xfrm>
            <a:off x="436971" y="1056289"/>
            <a:ext cx="7283761" cy="2506717"/>
          </a:xfrm>
          <a:prstGeom prst="rect">
            <a:avLst/>
          </a:prstGeom>
          <a:solidFill>
            <a:srgbClr val="99BFD5"/>
          </a:solidFill>
        </p:spPr>
        <p:txBody>
          <a:bodyPr wrap="square">
            <a:noAutofit/>
          </a:bodyPr>
          <a:lstStyle/>
          <a:p>
            <a:pPr algn="l"/>
            <a:r>
              <a:rPr lang="en-US" sz="1700" i="0" dirty="0" smtClean="0">
                <a:solidFill>
                  <a:srgbClr val="000000"/>
                </a:solidFill>
              </a:rPr>
              <a:t>12/07/10        OpenEdge Release 11 Monitor (R&amp;D)</a:t>
            </a:r>
            <a:br>
              <a:rPr lang="en-US" sz="1700" i="0" dirty="0" smtClean="0">
                <a:solidFill>
                  <a:srgbClr val="000000"/>
                </a:solidFill>
              </a:rPr>
            </a:br>
            <a:r>
              <a:rPr lang="en-US" sz="1700" i="0" dirty="0" smtClean="0">
                <a:solidFill>
                  <a:srgbClr val="000000"/>
                </a:solidFill>
              </a:rPr>
              <a:t>11:20:50        View Database-Request Statement Cache</a:t>
            </a:r>
          </a:p>
          <a:p>
            <a:pPr algn="l"/>
            <a:r>
              <a:rPr lang="en-US" sz="1700" i="0" dirty="0" smtClean="0">
                <a:solidFill>
                  <a:srgbClr val="000000"/>
                </a:solidFill>
              </a:rPr>
              <a:t>  </a:t>
            </a:r>
            <a:r>
              <a:rPr lang="en-US" sz="1700" i="0" dirty="0" err="1" smtClean="0">
                <a:solidFill>
                  <a:srgbClr val="000000"/>
                </a:solidFill>
              </a:rPr>
              <a:t>Usr</a:t>
            </a:r>
            <a:r>
              <a:rPr lang="en-US" sz="1700" i="0" dirty="0" smtClean="0">
                <a:solidFill>
                  <a:srgbClr val="000000"/>
                </a:solidFill>
              </a:rPr>
              <a:t>     Name      Type            Login time        </a:t>
            </a:r>
            <a:r>
              <a:rPr lang="en-US" sz="1700" i="0" dirty="0" err="1" smtClean="0">
                <a:solidFill>
                  <a:srgbClr val="000000"/>
                </a:solidFill>
              </a:rPr>
              <a:t>Serv</a:t>
            </a:r>
            <a:r>
              <a:rPr lang="en-US" sz="1700" i="0" dirty="0" smtClean="0">
                <a:solidFill>
                  <a:srgbClr val="000000"/>
                </a:solidFill>
              </a:rPr>
              <a:t>  Type   Cache Update</a:t>
            </a:r>
            <a:br>
              <a:rPr lang="en-US" sz="1700" i="0" dirty="0" smtClean="0">
                <a:solidFill>
                  <a:srgbClr val="000000"/>
                </a:solidFill>
              </a:rPr>
            </a:br>
            <a:r>
              <a:rPr lang="en-US" sz="1700" i="0" dirty="0" smtClean="0">
                <a:solidFill>
                  <a:srgbClr val="000000"/>
                </a:solidFill>
              </a:rPr>
              <a:t>     5     </a:t>
            </a:r>
            <a:r>
              <a:rPr lang="en-US" sz="1700" i="0" dirty="0" err="1" smtClean="0">
                <a:solidFill>
                  <a:srgbClr val="000000"/>
                </a:solidFill>
              </a:rPr>
              <a:t>userb</a:t>
            </a:r>
            <a:r>
              <a:rPr lang="en-US" sz="1700" i="0" dirty="0" smtClean="0">
                <a:solidFill>
                  <a:srgbClr val="000000"/>
                </a:solidFill>
              </a:rPr>
              <a:t>      SELF/ABL    12/07/10 09:38	0      L1     12/07/10 09:50</a:t>
            </a:r>
            <a:br>
              <a:rPr lang="en-US" sz="1700" i="0" dirty="0" smtClean="0">
                <a:solidFill>
                  <a:srgbClr val="000000"/>
                </a:solidFill>
              </a:rPr>
            </a:br>
            <a:r>
              <a:rPr lang="en-US" sz="1700" i="0" dirty="0" smtClean="0">
                <a:solidFill>
                  <a:srgbClr val="000000"/>
                </a:solidFill>
              </a:rPr>
              <a:t>   23     </a:t>
            </a:r>
            <a:r>
              <a:rPr lang="en-US" sz="1700" i="0" dirty="0" err="1" smtClean="0">
                <a:solidFill>
                  <a:srgbClr val="000000"/>
                </a:solidFill>
              </a:rPr>
              <a:t>userb</a:t>
            </a:r>
            <a:r>
              <a:rPr lang="en-US" sz="1700" i="0" dirty="0" smtClean="0">
                <a:solidFill>
                  <a:srgbClr val="000000"/>
                </a:solidFill>
              </a:rPr>
              <a:t>      REMC/ABL   12/07/10 09:46	2</a:t>
            </a:r>
            <a:br>
              <a:rPr lang="en-US" sz="1700" i="0" dirty="0" smtClean="0">
                <a:solidFill>
                  <a:srgbClr val="000000"/>
                </a:solidFill>
              </a:rPr>
            </a:br>
            <a:r>
              <a:rPr lang="en-US" sz="1700" i="0" dirty="0" smtClean="0">
                <a:solidFill>
                  <a:srgbClr val="000000"/>
                </a:solidFill>
              </a:rPr>
              <a:t>   24     </a:t>
            </a:r>
            <a:r>
              <a:rPr lang="en-US" sz="1700" i="0" dirty="0" err="1" smtClean="0">
                <a:solidFill>
                  <a:srgbClr val="000000"/>
                </a:solidFill>
              </a:rPr>
              <a:t>userb</a:t>
            </a:r>
            <a:r>
              <a:rPr lang="en-US" sz="1700" i="0" dirty="0" smtClean="0">
                <a:solidFill>
                  <a:srgbClr val="000000"/>
                </a:solidFill>
              </a:rPr>
              <a:t>      REMC/ABL   12/07/10 09:40	1      L2     12/07/10 09:50</a:t>
            </a:r>
            <a:br>
              <a:rPr lang="en-US" sz="1700" i="0" dirty="0" smtClean="0">
                <a:solidFill>
                  <a:srgbClr val="000000"/>
                </a:solidFill>
              </a:rPr>
            </a:br>
            <a:r>
              <a:rPr lang="en-US" sz="1700" i="0" dirty="0" smtClean="0">
                <a:solidFill>
                  <a:srgbClr val="000000"/>
                </a:solidFill>
              </a:rPr>
              <a:t>   25     </a:t>
            </a:r>
            <a:r>
              <a:rPr lang="en-US" sz="1700" i="0" dirty="0" err="1" smtClean="0">
                <a:solidFill>
                  <a:srgbClr val="000000"/>
                </a:solidFill>
              </a:rPr>
              <a:t>userb</a:t>
            </a:r>
            <a:r>
              <a:rPr lang="en-US" sz="1700" i="0" dirty="0" smtClean="0">
                <a:solidFill>
                  <a:srgbClr val="000000"/>
                </a:solidFill>
              </a:rPr>
              <a:t>      REMC/ABL   12/07/10 09:40	1      RQ    12/07/10 09:50</a:t>
            </a:r>
            <a:br>
              <a:rPr lang="en-US" sz="1700" i="0" dirty="0" smtClean="0">
                <a:solidFill>
                  <a:srgbClr val="000000"/>
                </a:solidFill>
              </a:rPr>
            </a:br>
            <a:r>
              <a:rPr lang="en-US" sz="1700" i="0" dirty="0" smtClean="0">
                <a:solidFill>
                  <a:srgbClr val="000000"/>
                </a:solidFill>
              </a:rPr>
              <a:t>   26     </a:t>
            </a:r>
            <a:r>
              <a:rPr lang="en-US" sz="1700" i="0" dirty="0" err="1" smtClean="0">
                <a:solidFill>
                  <a:srgbClr val="000000"/>
                </a:solidFill>
              </a:rPr>
              <a:t>userb</a:t>
            </a:r>
            <a:r>
              <a:rPr lang="en-US" sz="1700" i="0" dirty="0" smtClean="0">
                <a:solidFill>
                  <a:srgbClr val="000000"/>
                </a:solidFill>
              </a:rPr>
              <a:t>      REMC/SQL   12/07/10 09:40   	3      L2     12/07/10 09:50</a:t>
            </a:r>
            <a:br>
              <a:rPr lang="en-US" sz="1700" i="0" dirty="0" smtClean="0">
                <a:solidFill>
                  <a:srgbClr val="000000"/>
                </a:solidFill>
              </a:rPr>
            </a:br>
            <a:endParaRPr lang="en-US" sz="1700" i="0" dirty="0">
              <a:solidFill>
                <a:srgbClr val="000000"/>
              </a:solidFill>
            </a:endParaRPr>
          </a:p>
        </p:txBody>
      </p:sp>
      <p:sp>
        <p:nvSpPr>
          <p:cNvPr id="6" name="Rectangle 5"/>
          <p:cNvSpPr/>
          <p:nvPr/>
        </p:nvSpPr>
        <p:spPr bwMode="auto">
          <a:xfrm>
            <a:off x="5344887" y="2002218"/>
            <a:ext cx="725214" cy="1434662"/>
          </a:xfrm>
          <a:prstGeom prst="rect">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7" name="Content Placeholder 2"/>
          <p:cNvSpPr>
            <a:spLocks noGrp="1"/>
          </p:cNvSpPr>
          <p:nvPr>
            <p:ph idx="1"/>
          </p:nvPr>
        </p:nvSpPr>
        <p:spPr>
          <a:xfrm>
            <a:off x="403225" y="3684222"/>
            <a:ext cx="7772400" cy="1344985"/>
          </a:xfrm>
        </p:spPr>
        <p:txBody>
          <a:bodyPr/>
          <a:lstStyle/>
          <a:p>
            <a:pPr>
              <a:buNone/>
            </a:pPr>
            <a:r>
              <a:rPr lang="en-US" dirty="0" smtClean="0"/>
              <a:t>Type</a:t>
            </a:r>
          </a:p>
          <a:p>
            <a:r>
              <a:rPr lang="en-US" dirty="0" smtClean="0"/>
              <a:t>Describes </a:t>
            </a:r>
            <a:r>
              <a:rPr lang="en-US" dirty="0"/>
              <a:t>value </a:t>
            </a:r>
            <a:r>
              <a:rPr lang="en-US" u="sng" dirty="0" smtClean="0"/>
              <a:t>in</a:t>
            </a:r>
            <a:r>
              <a:rPr lang="en-US" dirty="0" smtClean="0"/>
              <a:t> </a:t>
            </a:r>
            <a:r>
              <a:rPr lang="en-US" dirty="0"/>
              <a:t>the </a:t>
            </a:r>
            <a:r>
              <a:rPr lang="en-US" dirty="0" smtClean="0"/>
              <a:t>cache</a:t>
            </a:r>
            <a:endParaRPr lang="en-US" dirty="0"/>
          </a:p>
          <a:p>
            <a:r>
              <a:rPr lang="en-US" dirty="0" smtClean="0"/>
              <a:t>Remains blank if cache </a:t>
            </a:r>
            <a:r>
              <a:rPr lang="en-US" dirty="0"/>
              <a:t>not populated </a:t>
            </a:r>
            <a:r>
              <a:rPr lang="en-US" dirty="0" smtClean="0"/>
              <a:t>yet</a:t>
            </a:r>
            <a:endParaRPr lang="en-US" dirty="0"/>
          </a:p>
          <a:p>
            <a:endParaRPr lang="en-US" dirty="0"/>
          </a:p>
        </p:txBody>
      </p:sp>
      <p:sp>
        <p:nvSpPr>
          <p:cNvPr id="10" name="Rectangle 9"/>
          <p:cNvSpPr/>
          <p:nvPr/>
        </p:nvSpPr>
        <p:spPr bwMode="auto">
          <a:xfrm>
            <a:off x="5344888" y="2238703"/>
            <a:ext cx="2333296" cy="315310"/>
          </a:xfrm>
          <a:prstGeom prst="rect">
            <a:avLst/>
          </a:prstGeom>
          <a:noFill/>
          <a:ln w="2540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wipe(left)">
                                      <p:cBhvr>
                                        <p:cTn id="10" dur="500"/>
                                        <p:tgtEl>
                                          <p:spTgt spid="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6"/>
                                        </p:tgtEl>
                                      </p:cBhvr>
                                    </p:animEffect>
                                    <p:set>
                                      <p:cBhvr>
                                        <p:cTn id="18" dur="1" fill="hold">
                                          <p:stCondLst>
                                            <p:cond delay="499"/>
                                          </p:stCondLst>
                                        </p:cTn>
                                        <p:tgtEl>
                                          <p:spTgt spid="6"/>
                                        </p:tgtEl>
                                        <p:attrNameLst>
                                          <p:attrName>style.visibility</p:attrName>
                                        </p:attrNameLst>
                                      </p:cBhvr>
                                      <p:to>
                                        <p:strVal val="hidden"/>
                                      </p:to>
                                    </p:se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7">
                                            <p:txEl>
                                              <p:pRg st="2" end="2"/>
                                            </p:txEl>
                                          </p:spTgt>
                                        </p:tgtEl>
                                        <p:attrNameLst>
                                          <p:attrName>style.visibility</p:attrName>
                                        </p:attrNameLst>
                                      </p:cBhvr>
                                      <p:to>
                                        <p:strVal val="visible"/>
                                      </p:to>
                                    </p:set>
                                    <p:animEffect transition="in" filter="wipe(left)">
                                      <p:cBhvr>
                                        <p:cTn id="24"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uiExpand="1" build="p"/>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Caching Types</a:t>
            </a:r>
            <a:endParaRPr lang="en-US" dirty="0"/>
          </a:p>
        </p:txBody>
      </p:sp>
      <p:sp>
        <p:nvSpPr>
          <p:cNvPr id="5" name="Rectangle 4"/>
          <p:cNvSpPr/>
          <p:nvPr/>
        </p:nvSpPr>
        <p:spPr>
          <a:xfrm>
            <a:off x="425954" y="1056290"/>
            <a:ext cx="7283761" cy="1860334"/>
          </a:xfrm>
          <a:prstGeom prst="rect">
            <a:avLst/>
          </a:prstGeom>
          <a:solidFill>
            <a:srgbClr val="99BFD5"/>
          </a:solidFill>
        </p:spPr>
        <p:txBody>
          <a:bodyPr wrap="square">
            <a:noAutofit/>
          </a:bodyPr>
          <a:lstStyle/>
          <a:p>
            <a:pPr algn="l"/>
            <a:r>
              <a:rPr lang="en-US" sz="1700" i="0" dirty="0" smtClean="0">
                <a:solidFill>
                  <a:srgbClr val="000000"/>
                </a:solidFill>
              </a:rPr>
              <a:t>12/07/10        OpenEdge Release 11 Monitor (R&amp;D)</a:t>
            </a:r>
            <a:br>
              <a:rPr lang="en-US" sz="1700" i="0" dirty="0" smtClean="0">
                <a:solidFill>
                  <a:srgbClr val="000000"/>
                </a:solidFill>
              </a:rPr>
            </a:br>
            <a:r>
              <a:rPr lang="en-US" sz="1700" i="0" dirty="0" smtClean="0">
                <a:solidFill>
                  <a:srgbClr val="000000"/>
                </a:solidFill>
              </a:rPr>
              <a:t>11:20:50        View Database-Request Statement Cache</a:t>
            </a:r>
          </a:p>
          <a:p>
            <a:pPr algn="l"/>
            <a:r>
              <a:rPr lang="en-US" sz="1700" i="0" dirty="0" smtClean="0">
                <a:solidFill>
                  <a:srgbClr val="000000"/>
                </a:solidFill>
              </a:rPr>
              <a:t>  </a:t>
            </a:r>
            <a:r>
              <a:rPr lang="en-US" sz="1700" i="0" dirty="0" err="1" smtClean="0">
                <a:solidFill>
                  <a:srgbClr val="000000"/>
                </a:solidFill>
              </a:rPr>
              <a:t>Usr</a:t>
            </a:r>
            <a:r>
              <a:rPr lang="en-US" sz="1700" i="0" dirty="0" smtClean="0">
                <a:solidFill>
                  <a:srgbClr val="000000"/>
                </a:solidFill>
              </a:rPr>
              <a:t>     Name      Type            Login time        </a:t>
            </a:r>
            <a:r>
              <a:rPr lang="en-US" sz="1700" i="0" dirty="0" err="1" smtClean="0">
                <a:solidFill>
                  <a:srgbClr val="000000"/>
                </a:solidFill>
              </a:rPr>
              <a:t>Serv</a:t>
            </a:r>
            <a:r>
              <a:rPr lang="en-US" sz="1700" i="0" dirty="0" smtClean="0">
                <a:solidFill>
                  <a:srgbClr val="000000"/>
                </a:solidFill>
              </a:rPr>
              <a:t>  Type   Cache Update</a:t>
            </a:r>
            <a:br>
              <a:rPr lang="en-US" sz="1700" i="0" dirty="0" smtClean="0">
                <a:solidFill>
                  <a:srgbClr val="000000"/>
                </a:solidFill>
              </a:rPr>
            </a:br>
            <a:r>
              <a:rPr lang="en-US" sz="1700" i="0" dirty="0" smtClean="0">
                <a:solidFill>
                  <a:srgbClr val="000000"/>
                </a:solidFill>
              </a:rPr>
              <a:t>     5     </a:t>
            </a:r>
            <a:r>
              <a:rPr lang="en-US" sz="1700" i="0" dirty="0" err="1" smtClean="0">
                <a:solidFill>
                  <a:srgbClr val="000000"/>
                </a:solidFill>
              </a:rPr>
              <a:t>userb</a:t>
            </a:r>
            <a:r>
              <a:rPr lang="en-US" sz="1700" i="0" dirty="0" smtClean="0">
                <a:solidFill>
                  <a:srgbClr val="000000"/>
                </a:solidFill>
              </a:rPr>
              <a:t>      SELF/ABL    12/07/10 09:38    0       L1     12/07/10 09:50</a:t>
            </a:r>
            <a:br>
              <a:rPr lang="en-US" sz="1700" i="0" dirty="0" smtClean="0">
                <a:solidFill>
                  <a:srgbClr val="000000"/>
                </a:solidFill>
              </a:rPr>
            </a:br>
            <a:r>
              <a:rPr lang="en-US" sz="1700" i="0" dirty="0" smtClean="0">
                <a:solidFill>
                  <a:srgbClr val="000000"/>
                </a:solidFill>
              </a:rPr>
              <a:t>   23     </a:t>
            </a:r>
            <a:r>
              <a:rPr lang="en-US" sz="1700" i="0" dirty="0" err="1" smtClean="0">
                <a:solidFill>
                  <a:srgbClr val="000000"/>
                </a:solidFill>
              </a:rPr>
              <a:t>userb</a:t>
            </a:r>
            <a:r>
              <a:rPr lang="en-US" sz="1700" i="0" dirty="0" smtClean="0">
                <a:solidFill>
                  <a:srgbClr val="000000"/>
                </a:solidFill>
              </a:rPr>
              <a:t>      REMC/ABL  12/07/10 09:40    1       L2     12/07/10 09:50</a:t>
            </a:r>
            <a:br>
              <a:rPr lang="en-US" sz="1700" i="0" dirty="0" smtClean="0">
                <a:solidFill>
                  <a:srgbClr val="000000"/>
                </a:solidFill>
              </a:rPr>
            </a:br>
            <a:r>
              <a:rPr lang="en-US" sz="1700" i="0" dirty="0" smtClean="0">
                <a:solidFill>
                  <a:srgbClr val="000000"/>
                </a:solidFill>
              </a:rPr>
              <a:t>   24     </a:t>
            </a:r>
            <a:r>
              <a:rPr lang="en-US" sz="1700" i="0" dirty="0" err="1" smtClean="0">
                <a:solidFill>
                  <a:srgbClr val="000000"/>
                </a:solidFill>
              </a:rPr>
              <a:t>userb</a:t>
            </a:r>
            <a:r>
              <a:rPr lang="en-US" sz="1700" i="0" dirty="0" smtClean="0">
                <a:solidFill>
                  <a:srgbClr val="000000"/>
                </a:solidFill>
              </a:rPr>
              <a:t>      REMC/ABL  12/07/10 09:40    1       RQ    12/07/10 09:50</a:t>
            </a:r>
            <a:br>
              <a:rPr lang="en-US" sz="1700" i="0" dirty="0" smtClean="0">
                <a:solidFill>
                  <a:srgbClr val="000000"/>
                </a:solidFill>
              </a:rPr>
            </a:br>
            <a:r>
              <a:rPr lang="en-US" sz="1700" i="0" dirty="0" smtClean="0">
                <a:solidFill>
                  <a:srgbClr val="000000"/>
                </a:solidFill>
              </a:rPr>
              <a:t>   </a:t>
            </a:r>
            <a:br>
              <a:rPr lang="en-US" sz="1700" i="0" dirty="0" smtClean="0">
                <a:solidFill>
                  <a:srgbClr val="000000"/>
                </a:solidFill>
              </a:rPr>
            </a:br>
            <a:r>
              <a:rPr lang="en-US" sz="1700" dirty="0" smtClean="0">
                <a:solidFill>
                  <a:srgbClr val="000000"/>
                </a:solidFill>
              </a:rPr>
              <a:t/>
            </a:r>
            <a:br>
              <a:rPr lang="en-US" sz="1700" dirty="0" smtClean="0">
                <a:solidFill>
                  <a:srgbClr val="000000"/>
                </a:solidFill>
              </a:rPr>
            </a:br>
            <a:r>
              <a:rPr lang="en-US" sz="1700" dirty="0" smtClean="0">
                <a:solidFill>
                  <a:srgbClr val="000000"/>
                </a:solidFill>
              </a:rPr>
              <a:t> </a:t>
            </a:r>
            <a:endParaRPr lang="en-US" sz="1700" dirty="0">
              <a:solidFill>
                <a:srgbClr val="000000"/>
              </a:solidFill>
            </a:endParaRPr>
          </a:p>
        </p:txBody>
      </p:sp>
      <p:sp>
        <p:nvSpPr>
          <p:cNvPr id="6" name="Rectangle 5"/>
          <p:cNvSpPr/>
          <p:nvPr/>
        </p:nvSpPr>
        <p:spPr bwMode="auto">
          <a:xfrm>
            <a:off x="5344887" y="2002219"/>
            <a:ext cx="725214" cy="851342"/>
          </a:xfrm>
          <a:prstGeom prst="rect">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8" name="Content Placeholder 2"/>
          <p:cNvSpPr txBox="1">
            <a:spLocks/>
          </p:cNvSpPr>
          <p:nvPr/>
        </p:nvSpPr>
        <p:spPr bwMode="auto">
          <a:xfrm>
            <a:off x="403224" y="2977982"/>
            <a:ext cx="8236279" cy="37886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chemeClr val="accent3"/>
              </a:buClr>
              <a:buSzTx/>
              <a:buFont typeface="Wingdings" pitchFamily="2" charset="2"/>
              <a:buChar char="§"/>
              <a:tabLst/>
              <a:defRPr/>
            </a:pPr>
            <a:r>
              <a:rPr kumimoji="0" lang="en-US" sz="24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“L1”: Level 1</a:t>
            </a:r>
          </a:p>
          <a:p>
            <a:pPr marL="742950" marR="0" lvl="1" indent="-285750" algn="l" defTabSz="914400" rtl="0" eaLnBrk="1" fontAlgn="base" latinLnBrk="0" hangingPunct="1">
              <a:lnSpc>
                <a:spcPct val="100000"/>
              </a:lnSpc>
              <a:spcBef>
                <a:spcPct val="20000"/>
              </a:spcBef>
              <a:spcAft>
                <a:spcPct val="0"/>
              </a:spcAft>
              <a:buClr>
                <a:schemeClr val="accent3"/>
              </a:buClr>
              <a:buSzTx/>
              <a:buFontTx/>
              <a:buChar char="•"/>
              <a:tabLst/>
              <a:defRPr/>
            </a:pPr>
            <a:r>
              <a:rPr kumimoji="0" lang="en-US"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Continuous procedure at top of stack only </a:t>
            </a:r>
          </a:p>
          <a:p>
            <a:pPr marL="742950" marR="0" lvl="1" indent="-285750" algn="l" defTabSz="914400" rtl="0" eaLnBrk="1" fontAlgn="base" latinLnBrk="0" hangingPunct="1">
              <a:lnSpc>
                <a:spcPct val="100000"/>
              </a:lnSpc>
              <a:spcBef>
                <a:spcPct val="20000"/>
              </a:spcBef>
              <a:spcAft>
                <a:spcPct val="0"/>
              </a:spcAft>
              <a:buClr>
                <a:schemeClr val="accent3"/>
              </a:buClr>
              <a:buSzTx/>
              <a:buFontTx/>
              <a:buChar char="•"/>
              <a:tabLst/>
              <a:defRPr/>
            </a:pPr>
            <a:r>
              <a:rPr kumimoji="0" lang="en-US" sz="2000" b="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“SQL Statement or Single ABL Program Name”</a:t>
            </a:r>
          </a:p>
          <a:p>
            <a:pPr marL="342900" marR="0" lvl="0" indent="-342900" algn="l" defTabSz="914400" rtl="0" eaLnBrk="1" fontAlgn="base" latinLnBrk="0" hangingPunct="1">
              <a:lnSpc>
                <a:spcPct val="100000"/>
              </a:lnSpc>
              <a:spcBef>
                <a:spcPct val="20000"/>
              </a:spcBef>
              <a:spcAft>
                <a:spcPct val="0"/>
              </a:spcAft>
              <a:buClr>
                <a:schemeClr val="accent3"/>
              </a:buClr>
              <a:buSzTx/>
              <a:buFont typeface="Wingdings" pitchFamily="2" charset="2"/>
              <a:buChar char="§"/>
              <a:tabLst/>
              <a:defRPr/>
            </a:pPr>
            <a:r>
              <a:rPr kumimoji="0" lang="en-US" sz="24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“L2”: Level 2</a:t>
            </a:r>
          </a:p>
          <a:p>
            <a:pPr marL="742950" marR="0" lvl="1" indent="-285750" algn="l" defTabSz="914400" rtl="0" eaLnBrk="1" fontAlgn="base" latinLnBrk="0" hangingPunct="1">
              <a:lnSpc>
                <a:spcPct val="100000"/>
              </a:lnSpc>
              <a:spcBef>
                <a:spcPct val="20000"/>
              </a:spcBef>
              <a:spcAft>
                <a:spcPct val="0"/>
              </a:spcAft>
              <a:buClr>
                <a:schemeClr val="accent3"/>
              </a:buClr>
              <a:buSzTx/>
              <a:buFontTx/>
              <a:buChar char="•"/>
              <a:tabLst/>
              <a:defRPr/>
            </a:pPr>
            <a:r>
              <a:rPr kumimoji="0" lang="en-US"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Continuous full stack</a:t>
            </a:r>
          </a:p>
          <a:p>
            <a:pPr marL="742950" marR="0" lvl="1" indent="-285750" algn="l" defTabSz="914400" rtl="0" eaLnBrk="1" fontAlgn="base" latinLnBrk="0" hangingPunct="1">
              <a:lnSpc>
                <a:spcPct val="100000"/>
              </a:lnSpc>
              <a:spcBef>
                <a:spcPct val="20000"/>
              </a:spcBef>
              <a:spcAft>
                <a:spcPct val="0"/>
              </a:spcAft>
              <a:buClr>
                <a:schemeClr val="accent3"/>
              </a:buClr>
              <a:buSzTx/>
              <a:buFontTx/>
              <a:buChar char="•"/>
              <a:tabLst/>
              <a:defRPr/>
            </a:pPr>
            <a:r>
              <a:rPr kumimoji="0" lang="en-US" sz="2000" b="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“SQL Statement or Partial ABL Program Stack”</a:t>
            </a:r>
          </a:p>
          <a:p>
            <a:pPr marL="342900" marR="0" lvl="0" indent="-342900" algn="l" defTabSz="914400" rtl="0" eaLnBrk="1" fontAlgn="base" latinLnBrk="0" hangingPunct="1">
              <a:lnSpc>
                <a:spcPct val="100000"/>
              </a:lnSpc>
              <a:spcBef>
                <a:spcPct val="20000"/>
              </a:spcBef>
              <a:spcAft>
                <a:spcPct val="0"/>
              </a:spcAft>
              <a:buClr>
                <a:schemeClr val="accent3"/>
              </a:buClr>
              <a:buSzTx/>
              <a:buFont typeface="Wingdings" pitchFamily="2" charset="2"/>
              <a:buChar char="§"/>
              <a:tabLst/>
              <a:defRPr/>
            </a:pPr>
            <a:r>
              <a:rPr kumimoji="0" lang="en-US" sz="24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“RQ”: Client Trace Request  </a:t>
            </a:r>
            <a:r>
              <a:rPr kumimoji="0" lang="en-US" sz="22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(level 3)</a:t>
            </a:r>
          </a:p>
          <a:p>
            <a:pPr marL="742950" marR="0" lvl="1" indent="-285750" algn="l" defTabSz="914400" rtl="0" eaLnBrk="1" fontAlgn="base" latinLnBrk="0" hangingPunct="1">
              <a:lnSpc>
                <a:spcPct val="100000"/>
              </a:lnSpc>
              <a:spcBef>
                <a:spcPct val="20000"/>
              </a:spcBef>
              <a:spcAft>
                <a:spcPct val="0"/>
              </a:spcAft>
              <a:buClr>
                <a:schemeClr val="accent3"/>
              </a:buClr>
              <a:buSzTx/>
              <a:buFontTx/>
              <a:buChar char="•"/>
              <a:tabLst/>
              <a:defRPr/>
            </a:pPr>
            <a:r>
              <a:rPr kumimoji="0" lang="en-US"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One time stack</a:t>
            </a:r>
          </a:p>
          <a:p>
            <a:pPr marL="742950" lvl="1" indent="-285750" algn="l">
              <a:spcBef>
                <a:spcPct val="20000"/>
              </a:spcBef>
              <a:buClr>
                <a:schemeClr val="accent3"/>
              </a:buClr>
              <a:buSzTx/>
              <a:buFontTx/>
              <a:buChar char="•"/>
            </a:pPr>
            <a:r>
              <a:rPr lang="en-US" sz="2000" dirty="0" smtClean="0">
                <a:solidFill>
                  <a:srgbClr val="000000"/>
                </a:solidFill>
              </a:rPr>
              <a:t>“SQL Statement or Partial ABL Program Stack”</a:t>
            </a:r>
          </a:p>
        </p:txBody>
      </p:sp>
      <p:cxnSp>
        <p:nvCxnSpPr>
          <p:cNvPr id="12" name="Straight Connector 11"/>
          <p:cNvCxnSpPr/>
          <p:nvPr/>
        </p:nvCxnSpPr>
        <p:spPr bwMode="auto">
          <a:xfrm flipV="1">
            <a:off x="3342289" y="5268911"/>
            <a:ext cx="804042" cy="2"/>
          </a:xfrm>
          <a:prstGeom prst="line">
            <a:avLst/>
          </a:prstGeom>
          <a:solidFill>
            <a:schemeClr val="accent1"/>
          </a:solidFill>
          <a:ln w="25400" cap="flat" cmpd="sng" algn="ctr">
            <a:solidFill>
              <a:srgbClr val="C00000"/>
            </a:solidFill>
            <a:prstDash val="solid"/>
            <a:round/>
            <a:headEnd type="none" w="med" len="med"/>
            <a:tailEnd type="none" w="med" len="med"/>
          </a:ln>
          <a:effectLst/>
        </p:spPr>
      </p:cxnSp>
      <p:cxnSp>
        <p:nvCxnSpPr>
          <p:cNvPr id="16" name="Straight Connector 15"/>
          <p:cNvCxnSpPr/>
          <p:nvPr/>
        </p:nvCxnSpPr>
        <p:spPr bwMode="auto">
          <a:xfrm flipV="1">
            <a:off x="3337029" y="6446101"/>
            <a:ext cx="804042" cy="2"/>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18" name="Rectangle 17"/>
          <p:cNvSpPr/>
          <p:nvPr/>
        </p:nvSpPr>
        <p:spPr>
          <a:xfrm>
            <a:off x="3971384" y="4275719"/>
            <a:ext cx="5078036" cy="584775"/>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32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32,000 byte maximum</a:t>
            </a:r>
            <a:endParaRPr lang="en-US" sz="32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OpenEdge SQL Support</a:t>
            </a:r>
            <a:endParaRPr lang="en-US" dirty="0"/>
          </a:p>
        </p:txBody>
      </p:sp>
      <p:sp>
        <p:nvSpPr>
          <p:cNvPr id="3" name="Content Placeholder 2"/>
          <p:cNvSpPr>
            <a:spLocks noGrp="1"/>
          </p:cNvSpPr>
          <p:nvPr>
            <p:ph idx="1"/>
          </p:nvPr>
        </p:nvSpPr>
        <p:spPr>
          <a:xfrm>
            <a:off x="403225" y="3957172"/>
            <a:ext cx="7772400" cy="2648880"/>
          </a:xfrm>
        </p:spPr>
        <p:txBody>
          <a:bodyPr/>
          <a:lstStyle/>
          <a:p>
            <a:r>
              <a:rPr lang="en-US" dirty="0" smtClean="0"/>
              <a:t>Operates </a:t>
            </a:r>
            <a:r>
              <a:rPr lang="en-US" dirty="0"/>
              <a:t>on user or server level - same rules apply</a:t>
            </a:r>
          </a:p>
          <a:p>
            <a:pPr lvl="1"/>
            <a:r>
              <a:rPr lang="en-US" dirty="0" smtClean="0"/>
              <a:t>“All users” option does not indicate server specifically</a:t>
            </a:r>
            <a:endParaRPr lang="en-US" dirty="0"/>
          </a:p>
          <a:p>
            <a:r>
              <a:rPr lang="en-US" dirty="0" smtClean="0"/>
              <a:t>Lower overhead</a:t>
            </a:r>
          </a:p>
          <a:p>
            <a:pPr lvl="1"/>
            <a:r>
              <a:rPr lang="en-US" dirty="0" smtClean="0"/>
              <a:t>Statement </a:t>
            </a:r>
            <a:r>
              <a:rPr lang="en-US" dirty="0"/>
              <a:t>level </a:t>
            </a:r>
            <a:r>
              <a:rPr lang="en-US" dirty="0" smtClean="0"/>
              <a:t>entry</a:t>
            </a:r>
          </a:p>
          <a:p>
            <a:pPr lvl="1"/>
            <a:r>
              <a:rPr lang="en-US" dirty="0" smtClean="0"/>
              <a:t>No </a:t>
            </a:r>
            <a:r>
              <a:rPr lang="en-US" dirty="0"/>
              <a:t>additional network </a:t>
            </a:r>
            <a:r>
              <a:rPr lang="en-US" dirty="0" smtClean="0"/>
              <a:t>traffic</a:t>
            </a:r>
            <a:r>
              <a:rPr lang="en-US" dirty="0"/>
              <a:t> </a:t>
            </a:r>
            <a:r>
              <a:rPr lang="en-US" dirty="0" smtClean="0"/>
              <a:t>(all server side)</a:t>
            </a:r>
          </a:p>
          <a:p>
            <a:r>
              <a:rPr lang="en-US" dirty="0" smtClean="0"/>
              <a:t>Line number not used (always 0 in VST)</a:t>
            </a:r>
            <a:endParaRPr lang="en-US" dirty="0"/>
          </a:p>
          <a:p>
            <a:endParaRPr lang="en-US" dirty="0"/>
          </a:p>
        </p:txBody>
      </p:sp>
      <p:sp>
        <p:nvSpPr>
          <p:cNvPr id="5" name="Rectangle 4"/>
          <p:cNvSpPr/>
          <p:nvPr/>
        </p:nvSpPr>
        <p:spPr>
          <a:xfrm>
            <a:off x="425954" y="1056289"/>
            <a:ext cx="7283761" cy="2916621"/>
          </a:xfrm>
          <a:prstGeom prst="rect">
            <a:avLst/>
          </a:prstGeom>
          <a:solidFill>
            <a:srgbClr val="99BFD5"/>
          </a:solidFill>
        </p:spPr>
        <p:txBody>
          <a:bodyPr wrap="square">
            <a:noAutofit/>
          </a:bodyPr>
          <a:lstStyle/>
          <a:p>
            <a:pPr algn="l"/>
            <a:r>
              <a:rPr lang="en-US" sz="1700" i="0" dirty="0" smtClean="0">
                <a:solidFill>
                  <a:srgbClr val="000000"/>
                </a:solidFill>
              </a:rPr>
              <a:t>12/07/10        OpenEdge Release 11 Monitor (R&amp;D)</a:t>
            </a:r>
            <a:br>
              <a:rPr lang="en-US" sz="1700" i="0" dirty="0" smtClean="0">
                <a:solidFill>
                  <a:srgbClr val="000000"/>
                </a:solidFill>
              </a:rPr>
            </a:br>
            <a:r>
              <a:rPr lang="en-US" sz="1700" i="0" dirty="0" smtClean="0">
                <a:solidFill>
                  <a:srgbClr val="000000"/>
                </a:solidFill>
              </a:rPr>
              <a:t>11:25:34        View Database-Request Statement Cache</a:t>
            </a:r>
          </a:p>
          <a:p>
            <a:pPr algn="l"/>
            <a:r>
              <a:rPr lang="en-US" sz="1700" i="0" dirty="0" smtClean="0">
                <a:solidFill>
                  <a:srgbClr val="000000"/>
                </a:solidFill>
              </a:rPr>
              <a:t>User number                    : 22</a:t>
            </a:r>
            <a:br>
              <a:rPr lang="en-US" sz="1700" i="0" dirty="0" smtClean="0">
                <a:solidFill>
                  <a:srgbClr val="000000"/>
                </a:solidFill>
              </a:rPr>
            </a:br>
            <a:r>
              <a:rPr lang="en-US" sz="1700" i="0" dirty="0" smtClean="0">
                <a:solidFill>
                  <a:srgbClr val="000000"/>
                </a:solidFill>
              </a:rPr>
              <a:t>User name                       : </a:t>
            </a:r>
            <a:r>
              <a:rPr lang="en-US" sz="1700" i="0" dirty="0" err="1" smtClean="0">
                <a:solidFill>
                  <a:srgbClr val="000000"/>
                </a:solidFill>
              </a:rPr>
              <a:t>userb</a:t>
            </a:r>
            <a:r>
              <a:rPr lang="en-US" sz="1700" i="0" dirty="0" smtClean="0">
                <a:solidFill>
                  <a:srgbClr val="000000"/>
                </a:solidFill>
              </a:rPr>
              <a:t/>
            </a:r>
            <a:br>
              <a:rPr lang="en-US" sz="1700" i="0" dirty="0" smtClean="0">
                <a:solidFill>
                  <a:srgbClr val="000000"/>
                </a:solidFill>
              </a:rPr>
            </a:br>
            <a:r>
              <a:rPr lang="en-US" sz="1700" i="0" dirty="0" smtClean="0">
                <a:solidFill>
                  <a:srgbClr val="000000"/>
                </a:solidFill>
              </a:rPr>
              <a:t>User type                         : REMC/SQLC</a:t>
            </a:r>
            <a:br>
              <a:rPr lang="en-US" sz="1700" i="0" dirty="0" smtClean="0">
                <a:solidFill>
                  <a:srgbClr val="000000"/>
                </a:solidFill>
              </a:rPr>
            </a:br>
            <a:r>
              <a:rPr lang="en-US" sz="1700" i="0" dirty="0" smtClean="0">
                <a:solidFill>
                  <a:srgbClr val="000000"/>
                </a:solidFill>
              </a:rPr>
              <a:t>Login date/time               : 12/07/10 09:02</a:t>
            </a:r>
            <a:br>
              <a:rPr lang="en-US" sz="1700" i="0" dirty="0" smtClean="0">
                <a:solidFill>
                  <a:srgbClr val="000000"/>
                </a:solidFill>
              </a:rPr>
            </a:br>
            <a:r>
              <a:rPr lang="en-US" sz="1700" i="0" dirty="0" smtClean="0">
                <a:solidFill>
                  <a:srgbClr val="000000"/>
                </a:solidFill>
              </a:rPr>
              <a:t>Statement caching type  : SQL Statement or Partial ABL Program Stack</a:t>
            </a:r>
            <a:br>
              <a:rPr lang="en-US" sz="1700" i="0" dirty="0" smtClean="0">
                <a:solidFill>
                  <a:srgbClr val="000000"/>
                </a:solidFill>
              </a:rPr>
            </a:br>
            <a:r>
              <a:rPr lang="en-US" sz="1700" i="0" dirty="0" smtClean="0">
                <a:solidFill>
                  <a:srgbClr val="000000"/>
                </a:solidFill>
              </a:rPr>
              <a:t>Statement caching last updated  : 12/07/10  11:23</a:t>
            </a:r>
          </a:p>
          <a:p>
            <a:pPr algn="l"/>
            <a:r>
              <a:rPr lang="en-US" sz="1700" i="0" dirty="0" smtClean="0">
                <a:solidFill>
                  <a:srgbClr val="000000"/>
                </a:solidFill>
              </a:rPr>
              <a:t>Statement cache information     : select count(*) from </a:t>
            </a:r>
            <a:r>
              <a:rPr lang="en-US" sz="1700" i="0" dirty="0" err="1" smtClean="0">
                <a:solidFill>
                  <a:srgbClr val="000000"/>
                </a:solidFill>
              </a:rPr>
              <a:t>pub.customer</a:t>
            </a:r>
            <a:r>
              <a:rPr lang="en-US" sz="1700" i="0" dirty="0" smtClean="0">
                <a:solidFill>
                  <a:srgbClr val="000000"/>
                </a:solidFill>
              </a:rPr>
              <a:t> </a:t>
            </a:r>
            <a:br>
              <a:rPr lang="en-US" sz="1700" i="0" dirty="0" smtClean="0">
                <a:solidFill>
                  <a:srgbClr val="000000"/>
                </a:solidFill>
              </a:rPr>
            </a:br>
            <a:r>
              <a:rPr lang="en-US" sz="1700" i="0" dirty="0" smtClean="0">
                <a:solidFill>
                  <a:srgbClr val="000000"/>
                </a:solidFill>
              </a:rPr>
              <a:t> </a:t>
            </a:r>
            <a:endParaRPr lang="en-US" sz="1700" i="0" dirty="0">
              <a:solidFill>
                <a:srgbClr val="000000"/>
              </a:solidFill>
            </a:endParaRPr>
          </a:p>
        </p:txBody>
      </p:sp>
      <p:sp>
        <p:nvSpPr>
          <p:cNvPr id="6" name="Rectangle 5"/>
          <p:cNvSpPr/>
          <p:nvPr/>
        </p:nvSpPr>
        <p:spPr bwMode="auto">
          <a:xfrm>
            <a:off x="3642272" y="3325411"/>
            <a:ext cx="3531415" cy="461665"/>
          </a:xfrm>
          <a:prstGeom prst="rect">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7" name="Right Arrow 6"/>
          <p:cNvSpPr/>
          <p:nvPr/>
        </p:nvSpPr>
        <p:spPr bwMode="auto">
          <a:xfrm rot="10800000">
            <a:off x="5406800" y="3062688"/>
            <a:ext cx="707561" cy="177423"/>
          </a:xfrm>
          <a:prstGeom prst="rightArrow">
            <a:avLst/>
          </a:prstGeom>
          <a:solidFill>
            <a:schemeClr val="accent3"/>
          </a:solidFill>
          <a:ln w="635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1800" b="0" i="1" u="none" strike="noStrike" cap="none" normalizeH="0" baseline="0" dirty="0" smtClean="0">
              <a:ln>
                <a:noFill/>
              </a:ln>
              <a:solidFill>
                <a:srgbClr val="000000"/>
              </a:solidFill>
              <a:effectLst/>
              <a:latin typeface="Arial"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Statement Caching for ABL</a:t>
            </a:r>
            <a:endParaRPr lang="en-US" dirty="0"/>
          </a:p>
        </p:txBody>
      </p:sp>
      <p:sp>
        <p:nvSpPr>
          <p:cNvPr id="3" name="Content Placeholder 2"/>
          <p:cNvSpPr>
            <a:spLocks noGrp="1"/>
          </p:cNvSpPr>
          <p:nvPr>
            <p:ph idx="1"/>
          </p:nvPr>
        </p:nvSpPr>
        <p:spPr>
          <a:xfrm>
            <a:off x="403225" y="3736381"/>
            <a:ext cx="7772400" cy="2822073"/>
          </a:xfrm>
        </p:spPr>
        <p:txBody>
          <a:bodyPr/>
          <a:lstStyle/>
          <a:p>
            <a:r>
              <a:rPr lang="en-US" dirty="0" smtClean="0"/>
              <a:t>Line #:  procedure/function name,  file name</a:t>
            </a:r>
          </a:p>
          <a:p>
            <a:pPr lvl="1"/>
            <a:r>
              <a:rPr lang="en-US" dirty="0" smtClean="0"/>
              <a:t>Maps to COMPILE w/DEBUG-LIST option</a:t>
            </a:r>
          </a:p>
          <a:p>
            <a:r>
              <a:rPr lang="en-US" dirty="0" smtClean="0"/>
              <a:t>No internal procedure/function name, no problem</a:t>
            </a:r>
          </a:p>
          <a:p>
            <a:pPr lvl="1"/>
            <a:r>
              <a:rPr lang="en-US" dirty="0" smtClean="0"/>
              <a:t>Line # and file name only</a:t>
            </a:r>
          </a:p>
          <a:p>
            <a:r>
              <a:rPr lang="en-US" dirty="0" smtClean="0"/>
              <a:t>Pathname</a:t>
            </a:r>
          </a:p>
          <a:p>
            <a:pPr lvl="1"/>
            <a:r>
              <a:rPr lang="en-US" dirty="0" smtClean="0"/>
              <a:t>Same as run command</a:t>
            </a:r>
          </a:p>
          <a:p>
            <a:pPr lvl="1"/>
            <a:r>
              <a:rPr lang="en-US" dirty="0" smtClean="0"/>
              <a:t>PROPATH not </a:t>
            </a:r>
            <a:r>
              <a:rPr lang="en-US" dirty="0" err="1" smtClean="0"/>
              <a:t>prepended</a:t>
            </a:r>
            <a:endParaRPr lang="en-US" dirty="0"/>
          </a:p>
          <a:p>
            <a:endParaRPr lang="en-US" dirty="0"/>
          </a:p>
        </p:txBody>
      </p:sp>
      <p:sp>
        <p:nvSpPr>
          <p:cNvPr id="5" name="Rectangle 4"/>
          <p:cNvSpPr/>
          <p:nvPr/>
        </p:nvSpPr>
        <p:spPr>
          <a:xfrm>
            <a:off x="425954" y="1056290"/>
            <a:ext cx="7283761" cy="2648607"/>
          </a:xfrm>
          <a:prstGeom prst="rect">
            <a:avLst/>
          </a:prstGeom>
          <a:solidFill>
            <a:srgbClr val="99BFD5"/>
          </a:solidFill>
        </p:spPr>
        <p:txBody>
          <a:bodyPr wrap="square">
            <a:noAutofit/>
          </a:bodyPr>
          <a:lstStyle/>
          <a:p>
            <a:pPr algn="l"/>
            <a:r>
              <a:rPr lang="en-US" sz="1700" dirty="0" smtClean="0">
                <a:solidFill>
                  <a:srgbClr val="000000"/>
                </a:solidFill>
              </a:rPr>
              <a:t>12/07/10        OpenEdge Release 11 Monitor (R&amp;D)</a:t>
            </a:r>
            <a:br>
              <a:rPr lang="en-US" sz="1700" dirty="0" smtClean="0">
                <a:solidFill>
                  <a:srgbClr val="000000"/>
                </a:solidFill>
              </a:rPr>
            </a:br>
            <a:r>
              <a:rPr lang="en-US" sz="1700" dirty="0" smtClean="0">
                <a:solidFill>
                  <a:srgbClr val="000000"/>
                </a:solidFill>
              </a:rPr>
              <a:t>11:25:34        View Database-Request Statement Cache</a:t>
            </a:r>
          </a:p>
          <a:p>
            <a:pPr algn="l"/>
            <a:r>
              <a:rPr lang="en-US" sz="1700" dirty="0" smtClean="0">
                <a:solidFill>
                  <a:srgbClr val="000000"/>
                </a:solidFill>
              </a:rPr>
              <a:t>…</a:t>
            </a:r>
            <a:br>
              <a:rPr lang="en-US" sz="1700" dirty="0" smtClean="0">
                <a:solidFill>
                  <a:srgbClr val="000000"/>
                </a:solidFill>
              </a:rPr>
            </a:br>
            <a:r>
              <a:rPr lang="en-US" sz="1700" dirty="0" smtClean="0">
                <a:solidFill>
                  <a:srgbClr val="000000"/>
                </a:solidFill>
              </a:rPr>
              <a:t>Statement cache information     : </a:t>
            </a:r>
            <a:br>
              <a:rPr lang="en-US" sz="1700" dirty="0" smtClean="0">
                <a:solidFill>
                  <a:srgbClr val="000000"/>
                </a:solidFill>
              </a:rPr>
            </a:br>
            <a:r>
              <a:rPr lang="en-US" sz="1700" dirty="0" smtClean="0">
                <a:solidFill>
                  <a:srgbClr val="000000"/>
                </a:solidFill>
              </a:rPr>
              <a:t>                       2 : </a:t>
            </a:r>
            <a:r>
              <a:rPr lang="en-US" sz="1700" dirty="0" err="1" smtClean="0">
                <a:solidFill>
                  <a:srgbClr val="000000"/>
                </a:solidFill>
              </a:rPr>
              <a:t>finalProcedure</a:t>
            </a:r>
            <a:r>
              <a:rPr lang="en-US" sz="1700" dirty="0" smtClean="0">
                <a:solidFill>
                  <a:srgbClr val="000000"/>
                </a:solidFill>
              </a:rPr>
              <a:t>   </a:t>
            </a:r>
            <a:r>
              <a:rPr lang="en-US" sz="1700" dirty="0" err="1" smtClean="0">
                <a:solidFill>
                  <a:srgbClr val="000000"/>
                </a:solidFill>
              </a:rPr>
              <a:t>userb</a:t>
            </a:r>
            <a:r>
              <a:rPr lang="en-US" sz="1700" dirty="0" smtClean="0">
                <a:solidFill>
                  <a:srgbClr val="000000"/>
                </a:solidFill>
              </a:rPr>
              <a:t>/</a:t>
            </a:r>
            <a:r>
              <a:rPr lang="en-US" sz="1700" dirty="0" err="1" smtClean="0">
                <a:solidFill>
                  <a:srgbClr val="000000"/>
                </a:solidFill>
              </a:rPr>
              <a:t>my_dot_rs</a:t>
            </a:r>
            <a:r>
              <a:rPr lang="en-US" sz="1700" dirty="0" smtClean="0">
                <a:solidFill>
                  <a:srgbClr val="000000"/>
                </a:solidFill>
              </a:rPr>
              <a:t>/longNamedDotr4.r</a:t>
            </a:r>
            <a:br>
              <a:rPr lang="en-US" sz="1700" dirty="0" smtClean="0">
                <a:solidFill>
                  <a:srgbClr val="000000"/>
                </a:solidFill>
              </a:rPr>
            </a:br>
            <a:r>
              <a:rPr lang="en-US" sz="1700" dirty="0" smtClean="0">
                <a:solidFill>
                  <a:srgbClr val="000000"/>
                </a:solidFill>
              </a:rPr>
              <a:t>                       4 : </a:t>
            </a:r>
            <a:r>
              <a:rPr lang="en-US" sz="1700" dirty="0" err="1" smtClean="0">
                <a:solidFill>
                  <a:srgbClr val="000000"/>
                </a:solidFill>
              </a:rPr>
              <a:t>userb</a:t>
            </a:r>
            <a:r>
              <a:rPr lang="en-US" sz="1700" dirty="0" smtClean="0">
                <a:solidFill>
                  <a:srgbClr val="000000"/>
                </a:solidFill>
              </a:rPr>
              <a:t>/</a:t>
            </a:r>
            <a:r>
              <a:rPr lang="en-US" sz="1700" dirty="0" err="1" smtClean="0">
                <a:solidFill>
                  <a:srgbClr val="000000"/>
                </a:solidFill>
              </a:rPr>
              <a:t>my_dot_rs</a:t>
            </a:r>
            <a:r>
              <a:rPr lang="en-US" sz="1700" dirty="0" smtClean="0">
                <a:solidFill>
                  <a:srgbClr val="000000"/>
                </a:solidFill>
              </a:rPr>
              <a:t>/longNamedDotr3.r </a:t>
            </a:r>
            <a:br>
              <a:rPr lang="en-US" sz="1700" dirty="0" smtClean="0">
                <a:solidFill>
                  <a:srgbClr val="000000"/>
                </a:solidFill>
              </a:rPr>
            </a:br>
            <a:r>
              <a:rPr lang="en-US" sz="1700" dirty="0" smtClean="0">
                <a:solidFill>
                  <a:srgbClr val="000000"/>
                </a:solidFill>
              </a:rPr>
              <a:t>                       4 : </a:t>
            </a:r>
            <a:r>
              <a:rPr lang="en-US" sz="1700" dirty="0" err="1" smtClean="0">
                <a:solidFill>
                  <a:srgbClr val="000000"/>
                </a:solidFill>
              </a:rPr>
              <a:t>userb</a:t>
            </a:r>
            <a:r>
              <a:rPr lang="en-US" sz="1700" dirty="0" smtClean="0">
                <a:solidFill>
                  <a:srgbClr val="000000"/>
                </a:solidFill>
              </a:rPr>
              <a:t>/</a:t>
            </a:r>
            <a:r>
              <a:rPr lang="en-US" sz="1700" dirty="0" err="1" smtClean="0">
                <a:solidFill>
                  <a:srgbClr val="000000"/>
                </a:solidFill>
              </a:rPr>
              <a:t>my_dot_rs</a:t>
            </a:r>
            <a:r>
              <a:rPr lang="en-US" sz="1700" dirty="0" smtClean="0">
                <a:solidFill>
                  <a:srgbClr val="000000"/>
                </a:solidFill>
              </a:rPr>
              <a:t>/longNamedDotr2.r</a:t>
            </a:r>
            <a:br>
              <a:rPr lang="en-US" sz="1700" dirty="0" smtClean="0">
                <a:solidFill>
                  <a:srgbClr val="000000"/>
                </a:solidFill>
              </a:rPr>
            </a:br>
            <a:r>
              <a:rPr lang="en-US" sz="1700" dirty="0" smtClean="0">
                <a:solidFill>
                  <a:srgbClr val="000000"/>
                </a:solidFill>
              </a:rPr>
              <a:t>                       4 : </a:t>
            </a:r>
            <a:r>
              <a:rPr lang="en-US" sz="1700" dirty="0" err="1" smtClean="0">
                <a:solidFill>
                  <a:srgbClr val="000000"/>
                </a:solidFill>
              </a:rPr>
              <a:t>userb</a:t>
            </a:r>
            <a:r>
              <a:rPr lang="en-US" sz="1700" dirty="0" smtClean="0">
                <a:solidFill>
                  <a:srgbClr val="000000"/>
                </a:solidFill>
              </a:rPr>
              <a:t>/</a:t>
            </a:r>
            <a:r>
              <a:rPr lang="en-US" sz="1700" dirty="0" err="1" smtClean="0">
                <a:solidFill>
                  <a:srgbClr val="000000"/>
                </a:solidFill>
              </a:rPr>
              <a:t>my_dot_rs</a:t>
            </a:r>
            <a:r>
              <a:rPr lang="en-US" sz="1700" dirty="0" smtClean="0">
                <a:solidFill>
                  <a:srgbClr val="000000"/>
                </a:solidFill>
              </a:rPr>
              <a:t>/longNamedDotr1.r</a:t>
            </a:r>
            <a:br>
              <a:rPr lang="en-US" sz="1700" dirty="0" smtClean="0">
                <a:solidFill>
                  <a:srgbClr val="000000"/>
                </a:solidFill>
              </a:rPr>
            </a:br>
            <a:r>
              <a:rPr lang="en-US" sz="1700" dirty="0" smtClean="0">
                <a:solidFill>
                  <a:srgbClr val="000000"/>
                </a:solidFill>
              </a:rPr>
              <a:t>                       1 : r2.r</a:t>
            </a:r>
          </a:p>
          <a:p>
            <a:pPr algn="l"/>
            <a:endParaRPr lang="en-US" sz="1700" dirty="0" smtClean="0">
              <a:solidFill>
                <a:srgbClr val="000000"/>
              </a:solidFill>
            </a:endParaRPr>
          </a:p>
          <a:p>
            <a:pPr algn="l"/>
            <a:r>
              <a:rPr lang="en-US" sz="1700" dirty="0" smtClean="0">
                <a:solidFill>
                  <a:srgbClr val="000000"/>
                </a:solidFill>
              </a:rPr>
              <a:t> </a:t>
            </a:r>
            <a:endParaRPr lang="en-US" sz="1700" dirty="0">
              <a:solidFill>
                <a:srgbClr val="000000"/>
              </a:solidFill>
            </a:endParaRPr>
          </a:p>
        </p:txBody>
      </p:sp>
      <p:sp>
        <p:nvSpPr>
          <p:cNvPr id="8" name="Rectangle 7"/>
          <p:cNvSpPr/>
          <p:nvPr/>
        </p:nvSpPr>
        <p:spPr bwMode="auto">
          <a:xfrm>
            <a:off x="2097205" y="3047282"/>
            <a:ext cx="1765723" cy="274320"/>
          </a:xfrm>
          <a:prstGeom prst="rect">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9" name="Rectangle 8"/>
          <p:cNvSpPr/>
          <p:nvPr/>
        </p:nvSpPr>
        <p:spPr bwMode="auto">
          <a:xfrm>
            <a:off x="1839689" y="3043306"/>
            <a:ext cx="3931920" cy="274320"/>
          </a:xfrm>
          <a:prstGeom prst="rect">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0" name="Rectangle 9"/>
          <p:cNvSpPr/>
          <p:nvPr/>
        </p:nvSpPr>
        <p:spPr bwMode="auto">
          <a:xfrm>
            <a:off x="1850195" y="2265512"/>
            <a:ext cx="256032" cy="274320"/>
          </a:xfrm>
          <a:prstGeom prst="rect">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1" name="Rectangle 10"/>
          <p:cNvSpPr/>
          <p:nvPr/>
        </p:nvSpPr>
        <p:spPr bwMode="auto">
          <a:xfrm>
            <a:off x="2097191" y="2267712"/>
            <a:ext cx="1645920" cy="274320"/>
          </a:xfrm>
          <a:prstGeom prst="rect">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2" name="Rectangle 11"/>
          <p:cNvSpPr/>
          <p:nvPr/>
        </p:nvSpPr>
        <p:spPr bwMode="auto">
          <a:xfrm>
            <a:off x="3731595" y="2267712"/>
            <a:ext cx="3566160" cy="274320"/>
          </a:xfrm>
          <a:prstGeom prst="rect">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grpId="1" nodeType="clickEffect">
                                  <p:stCondLst>
                                    <p:cond delay="0"/>
                                  </p:stCondLst>
                                  <p:childTnLst>
                                    <p:set>
                                      <p:cBhvr>
                                        <p:cTn id="19" dur="1" fill="hold">
                                          <p:stCondLst>
                                            <p:cond delay="0"/>
                                          </p:stCondLst>
                                        </p:cTn>
                                        <p:tgtEl>
                                          <p:spTgt spid="12"/>
                                        </p:tgtEl>
                                        <p:attrNameLst>
                                          <p:attrName>style.visibility</p:attrName>
                                        </p:attrNameLst>
                                      </p:cBhvr>
                                      <p:to>
                                        <p:strVal val="hidden"/>
                                      </p:to>
                                    </p:set>
                                  </p:childTnLst>
                                </p:cTn>
                              </p:par>
                              <p:par>
                                <p:cTn id="20" presetID="1" presetClass="exit" presetSubtype="0" fill="hold" grpId="1" nodeType="withEffect">
                                  <p:stCondLst>
                                    <p:cond delay="0"/>
                                  </p:stCondLst>
                                  <p:childTnLst>
                                    <p:set>
                                      <p:cBhvr>
                                        <p:cTn id="21" dur="1" fill="hold">
                                          <p:stCondLst>
                                            <p:cond delay="0"/>
                                          </p:stCondLst>
                                        </p:cTn>
                                        <p:tgtEl>
                                          <p:spTgt spid="10"/>
                                        </p:tgtEl>
                                        <p:attrNameLst>
                                          <p:attrName>style.visibility</p:attrName>
                                        </p:attrNameLst>
                                      </p:cBhvr>
                                      <p:to>
                                        <p:strVal val="hidden"/>
                                      </p:to>
                                    </p:set>
                                  </p:childTnLst>
                                </p:cTn>
                              </p:par>
                              <p:par>
                                <p:cTn id="22" presetID="1" presetClass="exit" presetSubtype="0" fill="hold" grpId="1" nodeType="withEffect">
                                  <p:stCondLst>
                                    <p:cond delay="0"/>
                                  </p:stCondLst>
                                  <p:childTnLst>
                                    <p:set>
                                      <p:cBhvr>
                                        <p:cTn id="23" dur="1" fill="hold">
                                          <p:stCondLst>
                                            <p:cond delay="0"/>
                                          </p:stCondLst>
                                        </p:cTn>
                                        <p:tgtEl>
                                          <p:spTgt spid="11"/>
                                        </p:tgtEl>
                                        <p:attrNameLst>
                                          <p:attrName>style.visibility</p:attrName>
                                        </p:attrNameLst>
                                      </p:cBhvr>
                                      <p:to>
                                        <p:strVal val="hidden"/>
                                      </p:to>
                                    </p:set>
                                  </p:childTnLst>
                                </p:cTn>
                              </p:par>
                            </p:childTnLst>
                          </p:cTn>
                        </p:par>
                        <p:par>
                          <p:cTn id="24" fill="hold">
                            <p:stCondLst>
                              <p:cond delay="0"/>
                            </p:stCondLst>
                            <p:childTnLst>
                              <p:par>
                                <p:cTn id="25" presetID="22" presetClass="entr" presetSubtype="8"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par>
                                <p:cTn id="28" presetID="22" presetClass="entr" presetSubtype="8" fill="hold" nodeType="with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wipe(left)">
                                      <p:cBhvr>
                                        <p:cTn id="30" dur="500"/>
                                        <p:tgtEl>
                                          <p:spTgt spid="3">
                                            <p:txEl>
                                              <p:pRg st="2" end="2"/>
                                            </p:txEl>
                                          </p:spTgt>
                                        </p:tgtEl>
                                      </p:cBhvr>
                                    </p:animEffect>
                                  </p:childTnLst>
                                </p:cTn>
                              </p:par>
                              <p:par>
                                <p:cTn id="31" presetID="22" presetClass="entr" presetSubtype="8" fill="hold" nodeType="with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wipe(left)">
                                      <p:cBhvr>
                                        <p:cTn id="33" dur="500"/>
                                        <p:tgtEl>
                                          <p:spTgt spid="3">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left)">
                                      <p:cBhvr>
                                        <p:cTn id="38" dur="500"/>
                                        <p:tgtEl>
                                          <p:spTgt spid="8"/>
                                        </p:tgtEl>
                                      </p:cBhvr>
                                    </p:animEffect>
                                  </p:childTnLst>
                                </p:cTn>
                              </p:par>
                              <p:par>
                                <p:cTn id="39" presetID="1" presetClass="exit" presetSubtype="0" fill="hold" grpId="1" nodeType="withEffect">
                                  <p:stCondLst>
                                    <p:cond delay="0"/>
                                  </p:stCondLst>
                                  <p:childTnLst>
                                    <p:set>
                                      <p:cBhvr>
                                        <p:cTn id="40" dur="1" fill="hold">
                                          <p:stCondLst>
                                            <p:cond delay="0"/>
                                          </p:stCondLst>
                                        </p:cTn>
                                        <p:tgtEl>
                                          <p:spTgt spid="9"/>
                                        </p:tgtEl>
                                        <p:attrNameLst>
                                          <p:attrName>style.visibility</p:attrName>
                                        </p:attrNameLst>
                                      </p:cBhvr>
                                      <p:to>
                                        <p:strVal val="hidden"/>
                                      </p:to>
                                    </p:set>
                                  </p:childTnLst>
                                </p:cTn>
                              </p:par>
                              <p:par>
                                <p:cTn id="41" presetID="22" presetClass="entr" presetSubtype="8" fill="hold" nodeType="with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Effect transition="in" filter="wipe(left)">
                                      <p:cBhvr>
                                        <p:cTn id="43" dur="500"/>
                                        <p:tgtEl>
                                          <p:spTgt spid="3">
                                            <p:txEl>
                                              <p:pRg st="4" end="4"/>
                                            </p:txEl>
                                          </p:spTgt>
                                        </p:tgtEl>
                                      </p:cBhvr>
                                    </p:animEffect>
                                  </p:childTnLst>
                                </p:cTn>
                              </p:par>
                              <p:par>
                                <p:cTn id="44" presetID="22" presetClass="entr" presetSubtype="8" fill="hold" nodeType="withEffect">
                                  <p:stCondLst>
                                    <p:cond delay="0"/>
                                  </p:stCondLst>
                                  <p:childTnLst>
                                    <p:set>
                                      <p:cBhvr>
                                        <p:cTn id="45" dur="1" fill="hold">
                                          <p:stCondLst>
                                            <p:cond delay="0"/>
                                          </p:stCondLst>
                                        </p:cTn>
                                        <p:tgtEl>
                                          <p:spTgt spid="3">
                                            <p:txEl>
                                              <p:pRg st="5" end="5"/>
                                            </p:txEl>
                                          </p:spTgt>
                                        </p:tgtEl>
                                        <p:attrNameLst>
                                          <p:attrName>style.visibility</p:attrName>
                                        </p:attrNameLst>
                                      </p:cBhvr>
                                      <p:to>
                                        <p:strVal val="visible"/>
                                      </p:to>
                                    </p:set>
                                    <p:animEffect transition="in" filter="wipe(left)">
                                      <p:cBhvr>
                                        <p:cTn id="46" dur="500"/>
                                        <p:tgtEl>
                                          <p:spTgt spid="3">
                                            <p:txEl>
                                              <p:pRg st="5" end="5"/>
                                            </p:txEl>
                                          </p:spTgt>
                                        </p:tgtEl>
                                      </p:cBhvr>
                                    </p:animEffect>
                                  </p:childTnLst>
                                </p:cTn>
                              </p:par>
                              <p:par>
                                <p:cTn id="47" presetID="22" presetClass="entr" presetSubtype="8" fill="hold" nodeType="with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wipe(left)">
                                      <p:cBhvr>
                                        <p:cTn id="4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9" grpId="1" animBg="1"/>
      <p:bldP spid="10" grpId="0" animBg="1"/>
      <p:bldP spid="10" grpId="1" animBg="1"/>
      <p:bldP spid="11" grpId="0" animBg="1"/>
      <p:bldP spid="11" grpId="1" animBg="1"/>
      <p:bldP spid="12" grpId="0" animBg="1"/>
      <p:bldP spid="12"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Statement Caching for OO ABL</a:t>
            </a:r>
            <a:endParaRPr lang="en-US" dirty="0"/>
          </a:p>
        </p:txBody>
      </p:sp>
      <p:sp>
        <p:nvSpPr>
          <p:cNvPr id="3" name="Content Placeholder 2"/>
          <p:cNvSpPr>
            <a:spLocks noGrp="1"/>
          </p:cNvSpPr>
          <p:nvPr>
            <p:ph idx="1"/>
          </p:nvPr>
        </p:nvSpPr>
        <p:spPr>
          <a:xfrm>
            <a:off x="403225" y="4256659"/>
            <a:ext cx="7772400" cy="1907657"/>
          </a:xfrm>
        </p:spPr>
        <p:txBody>
          <a:bodyPr/>
          <a:lstStyle/>
          <a:p>
            <a:r>
              <a:rPr lang="en-US" dirty="0" smtClean="0"/>
              <a:t>Line #</a:t>
            </a:r>
          </a:p>
          <a:p>
            <a:r>
              <a:rPr lang="en-US" dirty="0" smtClean="0"/>
              <a:t>Method name</a:t>
            </a:r>
          </a:p>
          <a:p>
            <a:r>
              <a:rPr lang="en-US" dirty="0" smtClean="0"/>
              <a:t>Class </a:t>
            </a:r>
            <a:r>
              <a:rPr lang="en-US" dirty="0"/>
              <a:t>file name without .</a:t>
            </a:r>
            <a:r>
              <a:rPr lang="en-US" dirty="0" err="1"/>
              <a:t>cls</a:t>
            </a:r>
            <a:r>
              <a:rPr lang="en-US" dirty="0"/>
              <a:t> </a:t>
            </a:r>
            <a:r>
              <a:rPr lang="en-US" dirty="0" smtClean="0"/>
              <a:t>extension</a:t>
            </a:r>
          </a:p>
          <a:p>
            <a:r>
              <a:rPr lang="en-US" dirty="0" smtClean="0"/>
              <a:t>Example run from proc editor  (note .</a:t>
            </a:r>
            <a:r>
              <a:rPr lang="en-US" dirty="0" err="1" smtClean="0"/>
              <a:t>ped</a:t>
            </a:r>
            <a:r>
              <a:rPr lang="en-US" dirty="0" smtClean="0"/>
              <a:t>)</a:t>
            </a:r>
            <a:endParaRPr lang="en-US" dirty="0"/>
          </a:p>
          <a:p>
            <a:endParaRPr lang="en-US" dirty="0"/>
          </a:p>
        </p:txBody>
      </p:sp>
      <p:sp>
        <p:nvSpPr>
          <p:cNvPr id="5" name="Rectangle 4"/>
          <p:cNvSpPr/>
          <p:nvPr/>
        </p:nvSpPr>
        <p:spPr>
          <a:xfrm>
            <a:off x="425954" y="1056289"/>
            <a:ext cx="7283761" cy="3058511"/>
          </a:xfrm>
          <a:prstGeom prst="rect">
            <a:avLst/>
          </a:prstGeom>
          <a:solidFill>
            <a:srgbClr val="99BFD5"/>
          </a:solidFill>
        </p:spPr>
        <p:txBody>
          <a:bodyPr wrap="square">
            <a:noAutofit/>
          </a:bodyPr>
          <a:lstStyle/>
          <a:p>
            <a:pPr algn="l"/>
            <a:r>
              <a:rPr lang="en-US" sz="1700" dirty="0" smtClean="0">
                <a:solidFill>
                  <a:srgbClr val="000000"/>
                </a:solidFill>
              </a:rPr>
              <a:t>12/07/10        OpenEdge Release 11 Monitor (R&amp;D)</a:t>
            </a:r>
            <a:br>
              <a:rPr lang="en-US" sz="1700" dirty="0" smtClean="0">
                <a:solidFill>
                  <a:srgbClr val="000000"/>
                </a:solidFill>
              </a:rPr>
            </a:br>
            <a:r>
              <a:rPr lang="en-US" sz="1700" dirty="0" smtClean="0">
                <a:solidFill>
                  <a:srgbClr val="000000"/>
                </a:solidFill>
              </a:rPr>
              <a:t>11:25:34        View Database-Request Statement Cache</a:t>
            </a:r>
          </a:p>
          <a:p>
            <a:pPr algn="l"/>
            <a:r>
              <a:rPr lang="en-US" sz="1700" dirty="0" smtClean="0">
                <a:solidFill>
                  <a:srgbClr val="000000"/>
                </a:solidFill>
              </a:rPr>
              <a:t>…</a:t>
            </a:r>
            <a:br>
              <a:rPr lang="en-US" sz="1700" dirty="0" smtClean="0">
                <a:solidFill>
                  <a:srgbClr val="000000"/>
                </a:solidFill>
              </a:rPr>
            </a:br>
            <a:r>
              <a:rPr lang="en-US" sz="1700" dirty="0" smtClean="0">
                <a:solidFill>
                  <a:srgbClr val="000000"/>
                </a:solidFill>
              </a:rPr>
              <a:t>Statement cache information     : </a:t>
            </a:r>
            <a:br>
              <a:rPr lang="en-US" sz="1700" dirty="0" smtClean="0">
                <a:solidFill>
                  <a:srgbClr val="000000"/>
                </a:solidFill>
              </a:rPr>
            </a:br>
            <a:r>
              <a:rPr lang="en-US" sz="1700" dirty="0" smtClean="0">
                <a:solidFill>
                  <a:srgbClr val="000000"/>
                </a:solidFill>
              </a:rPr>
              <a:t>                      17 : reallyLongNamedProcedure3   proctest2.p</a:t>
            </a:r>
            <a:br>
              <a:rPr lang="en-US" sz="1700" dirty="0" smtClean="0">
                <a:solidFill>
                  <a:srgbClr val="000000"/>
                </a:solidFill>
              </a:rPr>
            </a:br>
            <a:r>
              <a:rPr lang="en-US" sz="1700" dirty="0" smtClean="0">
                <a:solidFill>
                  <a:srgbClr val="000000"/>
                </a:solidFill>
              </a:rPr>
              <a:t>                      12 : reallyLongNamedProcedure2   proctest2.p</a:t>
            </a:r>
            <a:br>
              <a:rPr lang="en-US" sz="1700" dirty="0" smtClean="0">
                <a:solidFill>
                  <a:srgbClr val="000000"/>
                </a:solidFill>
              </a:rPr>
            </a:br>
            <a:r>
              <a:rPr lang="en-US" sz="1700" dirty="0" smtClean="0">
                <a:solidFill>
                  <a:srgbClr val="000000"/>
                </a:solidFill>
              </a:rPr>
              <a:t>                        5 : reallyLongNamedProcedure1   proctest2.p</a:t>
            </a:r>
            <a:br>
              <a:rPr lang="en-US" sz="1700" dirty="0" smtClean="0">
                <a:solidFill>
                  <a:srgbClr val="000000"/>
                </a:solidFill>
              </a:rPr>
            </a:br>
            <a:r>
              <a:rPr lang="en-US" sz="1700" dirty="0" smtClean="0">
                <a:solidFill>
                  <a:srgbClr val="000000"/>
                </a:solidFill>
              </a:rPr>
              <a:t>                   445 : proctest2.p</a:t>
            </a:r>
            <a:br>
              <a:rPr lang="en-US" sz="1700" dirty="0" smtClean="0">
                <a:solidFill>
                  <a:srgbClr val="000000"/>
                </a:solidFill>
              </a:rPr>
            </a:br>
            <a:r>
              <a:rPr lang="en-US" sz="1700" dirty="0" smtClean="0">
                <a:solidFill>
                  <a:srgbClr val="000000"/>
                </a:solidFill>
              </a:rPr>
              <a:t>                     16 : </a:t>
            </a:r>
            <a:r>
              <a:rPr lang="en-US" sz="1700" dirty="0" err="1" smtClean="0">
                <a:solidFill>
                  <a:srgbClr val="000000"/>
                </a:solidFill>
              </a:rPr>
              <a:t>methodB</a:t>
            </a:r>
            <a:r>
              <a:rPr lang="en-US" sz="1700" dirty="0" smtClean="0">
                <a:solidFill>
                  <a:srgbClr val="000000"/>
                </a:solidFill>
              </a:rPr>
              <a:t>     test13d </a:t>
            </a:r>
            <a:br>
              <a:rPr lang="en-US" sz="1700" dirty="0" smtClean="0">
                <a:solidFill>
                  <a:srgbClr val="000000"/>
                </a:solidFill>
              </a:rPr>
            </a:br>
            <a:r>
              <a:rPr lang="en-US" sz="1700" dirty="0" smtClean="0">
                <a:solidFill>
                  <a:srgbClr val="000000"/>
                </a:solidFill>
              </a:rPr>
              <a:t>                       3 : </a:t>
            </a:r>
            <a:r>
              <a:rPr lang="en-US" sz="1700" dirty="0" err="1" smtClean="0">
                <a:solidFill>
                  <a:srgbClr val="000000"/>
                </a:solidFill>
              </a:rPr>
              <a:t>runner.p</a:t>
            </a:r>
            <a:r>
              <a:rPr lang="en-US" sz="1700" dirty="0" smtClean="0">
                <a:solidFill>
                  <a:srgbClr val="000000"/>
                </a:solidFill>
              </a:rPr>
              <a:t/>
            </a:r>
            <a:br>
              <a:rPr lang="en-US" sz="1700" dirty="0" smtClean="0">
                <a:solidFill>
                  <a:srgbClr val="000000"/>
                </a:solidFill>
              </a:rPr>
            </a:br>
            <a:r>
              <a:rPr lang="en-US" sz="1700" dirty="0" smtClean="0">
                <a:solidFill>
                  <a:srgbClr val="000000"/>
                </a:solidFill>
              </a:rPr>
              <a:t>                       1 : /usr1/</a:t>
            </a:r>
            <a:r>
              <a:rPr lang="en-US" sz="1700" dirty="0" err="1" smtClean="0">
                <a:solidFill>
                  <a:srgbClr val="000000"/>
                </a:solidFill>
              </a:rPr>
              <a:t>userb</a:t>
            </a:r>
            <a:r>
              <a:rPr lang="en-US" sz="1700" dirty="0" smtClean="0">
                <a:solidFill>
                  <a:srgbClr val="000000"/>
                </a:solidFill>
              </a:rPr>
              <a:t>/11/</a:t>
            </a:r>
            <a:r>
              <a:rPr lang="en-US" sz="1700" dirty="0" err="1" smtClean="0">
                <a:solidFill>
                  <a:srgbClr val="000000"/>
                </a:solidFill>
              </a:rPr>
              <a:t>stmtest</a:t>
            </a:r>
            <a:r>
              <a:rPr lang="en-US" sz="1700" dirty="0" smtClean="0">
                <a:solidFill>
                  <a:srgbClr val="000000"/>
                </a:solidFill>
              </a:rPr>
              <a:t>/p49070_Untitled1.ped</a:t>
            </a:r>
          </a:p>
          <a:p>
            <a:pPr algn="l"/>
            <a:r>
              <a:rPr lang="en-US" sz="1700" dirty="0" smtClean="0">
                <a:solidFill>
                  <a:srgbClr val="000000"/>
                </a:solidFill>
              </a:rPr>
              <a:t> </a:t>
            </a:r>
            <a:endParaRPr lang="en-US" sz="1700" dirty="0">
              <a:solidFill>
                <a:srgbClr val="000000"/>
              </a:solidFill>
            </a:endParaRPr>
          </a:p>
        </p:txBody>
      </p:sp>
      <p:sp>
        <p:nvSpPr>
          <p:cNvPr id="6" name="Rectangle 5"/>
          <p:cNvSpPr/>
          <p:nvPr/>
        </p:nvSpPr>
        <p:spPr bwMode="auto">
          <a:xfrm>
            <a:off x="1608459" y="3294997"/>
            <a:ext cx="2743200" cy="299545"/>
          </a:xfrm>
          <a:prstGeom prst="rect">
            <a:avLst/>
          </a:prstGeom>
          <a:noFill/>
          <a:ln w="2540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7" name="Rectangle 6"/>
          <p:cNvSpPr/>
          <p:nvPr/>
        </p:nvSpPr>
        <p:spPr bwMode="auto">
          <a:xfrm>
            <a:off x="4283419" y="3794249"/>
            <a:ext cx="2286000" cy="299545"/>
          </a:xfrm>
          <a:prstGeom prst="rect">
            <a:avLst/>
          </a:prstGeom>
          <a:noFill/>
          <a:ln w="2540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1" presetClass="exit" presetSubtype="0" fill="hold" grpId="1" nodeType="withEffect">
                                  <p:stCondLst>
                                    <p:cond delay="0"/>
                                  </p:stCondLst>
                                  <p:childTnLst>
                                    <p:set>
                                      <p:cBhvr>
                                        <p:cTn id="14" dur="1" fill="hold">
                                          <p:stCondLst>
                                            <p:cond delay="0"/>
                                          </p:stCondLst>
                                        </p:cTn>
                                        <p:tgtEl>
                                          <p:spTgt spid="6"/>
                                        </p:tgtEl>
                                        <p:attrNameLst>
                                          <p:attrName>style.visibility</p:attrName>
                                        </p:attrNameLst>
                                      </p:cBhvr>
                                      <p:to>
                                        <p:strVal val="hidden"/>
                                      </p:to>
                                    </p:set>
                                  </p:childTnLst>
                                </p:cTn>
                              </p:par>
                              <p:par>
                                <p:cTn id="15" presetID="22" presetClass="entr" presetSubtype="8"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 Server</a:t>
            </a:r>
            <a:endParaRPr lang="en-US" dirty="0"/>
          </a:p>
        </p:txBody>
      </p:sp>
      <p:sp>
        <p:nvSpPr>
          <p:cNvPr id="3" name="Content Placeholder 2"/>
          <p:cNvSpPr>
            <a:spLocks noGrp="1"/>
          </p:cNvSpPr>
          <p:nvPr>
            <p:ph idx="1"/>
          </p:nvPr>
        </p:nvSpPr>
        <p:spPr/>
        <p:txBody>
          <a:bodyPr/>
          <a:lstStyle/>
          <a:p>
            <a:r>
              <a:rPr lang="en-US" dirty="0" smtClean="0"/>
              <a:t>Establish logging by user (</a:t>
            </a:r>
            <a:r>
              <a:rPr lang="en-US" dirty="0" err="1" smtClean="0"/>
              <a:t>AppServer</a:t>
            </a:r>
            <a:r>
              <a:rPr lang="en-US" dirty="0" smtClean="0"/>
              <a:t> </a:t>
            </a:r>
            <a:r>
              <a:rPr lang="en-US" dirty="0"/>
              <a:t>A</a:t>
            </a:r>
            <a:r>
              <a:rPr lang="en-US" dirty="0" smtClean="0"/>
              <a:t>gent)</a:t>
            </a:r>
          </a:p>
          <a:p>
            <a:pPr lvl="1"/>
            <a:r>
              <a:rPr lang="en-US" dirty="0" smtClean="0"/>
              <a:t>Same as any other user</a:t>
            </a:r>
          </a:p>
          <a:p>
            <a:r>
              <a:rPr lang="en-US" dirty="0" smtClean="0"/>
              <a:t>Tracing back</a:t>
            </a:r>
          </a:p>
          <a:p>
            <a:pPr lvl="1"/>
            <a:r>
              <a:rPr lang="en-US" dirty="0" smtClean="0"/>
              <a:t>Actions based on </a:t>
            </a:r>
            <a:r>
              <a:rPr lang="en-US" dirty="0" err="1" smtClean="0"/>
              <a:t>AppServer</a:t>
            </a:r>
            <a:r>
              <a:rPr lang="en-US" dirty="0" smtClean="0"/>
              <a:t> agent connection</a:t>
            </a:r>
          </a:p>
          <a:p>
            <a:pPr lvl="1"/>
            <a:r>
              <a:rPr lang="en-US" dirty="0" smtClean="0"/>
              <a:t>Connection/tracing maintained across session disconnect</a:t>
            </a:r>
          </a:p>
          <a:p>
            <a:pPr lvl="1"/>
            <a:r>
              <a:rPr lang="en-US" dirty="0" smtClean="0"/>
              <a:t>Difficult to identify originating user request</a:t>
            </a:r>
            <a:endParaRPr lang="en-US" dirty="0"/>
          </a:p>
          <a:p>
            <a:r>
              <a:rPr lang="en-US" dirty="0" smtClean="0"/>
              <a:t>asbroker1.server.log</a:t>
            </a:r>
          </a:p>
          <a:p>
            <a:pPr lvl="1"/>
            <a:r>
              <a:rPr lang="en-US" dirty="0" smtClean="0"/>
              <a:t>Contains procedure call info too!</a:t>
            </a:r>
          </a:p>
          <a:p>
            <a:pPr lvl="2"/>
            <a:r>
              <a:rPr lang="en-US" dirty="0"/>
              <a:t>E</a:t>
            </a:r>
            <a:r>
              <a:rPr lang="en-US" dirty="0" smtClean="0"/>
              <a:t>ven </a:t>
            </a:r>
            <a:r>
              <a:rPr lang="en-US" dirty="0"/>
              <a:t>at </a:t>
            </a:r>
            <a:r>
              <a:rPr lang="en-US" dirty="0" err="1" smtClean="0"/>
              <a:t>loggingLevel</a:t>
            </a:r>
            <a:r>
              <a:rPr lang="en-US" dirty="0" smtClean="0"/>
              <a:t>=1 (error only)</a:t>
            </a:r>
            <a:endParaRPr lang="en-US" dirty="0"/>
          </a:p>
          <a:p>
            <a:endParaRPr lang="en-US" dirty="0"/>
          </a:p>
        </p:txBody>
      </p:sp>
    </p:spTree>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Manually Generate Stack Trace</a:t>
            </a:r>
            <a:endParaRPr lang="en-US" dirty="0"/>
          </a:p>
        </p:txBody>
      </p:sp>
      <p:sp>
        <p:nvSpPr>
          <p:cNvPr id="3" name="Content Placeholder 2"/>
          <p:cNvSpPr>
            <a:spLocks noGrp="1"/>
          </p:cNvSpPr>
          <p:nvPr>
            <p:ph idx="1"/>
          </p:nvPr>
        </p:nvSpPr>
        <p:spPr>
          <a:xfrm>
            <a:off x="403225" y="1429684"/>
            <a:ext cx="7772400" cy="4419600"/>
          </a:xfrm>
        </p:spPr>
        <p:txBody>
          <a:bodyPr/>
          <a:lstStyle/>
          <a:p>
            <a:r>
              <a:rPr lang="en-US" dirty="0" smtClean="0"/>
              <a:t>Stack also available via ABL dump request</a:t>
            </a:r>
          </a:p>
          <a:p>
            <a:pPr lvl="1"/>
            <a:r>
              <a:rPr lang="en-US" dirty="0" smtClean="0"/>
              <a:t>Useful for “non-responsive” connections</a:t>
            </a:r>
          </a:p>
          <a:p>
            <a:pPr lvl="1"/>
            <a:r>
              <a:rPr lang="en-US" dirty="0" smtClean="0"/>
              <a:t>Available with 10.1c</a:t>
            </a:r>
          </a:p>
          <a:p>
            <a:pPr lvl="1"/>
            <a:r>
              <a:rPr lang="en-US" dirty="0" smtClean="0"/>
              <a:t>Must have access to client’s machine</a:t>
            </a:r>
          </a:p>
          <a:p>
            <a:r>
              <a:rPr lang="en-US" dirty="0" smtClean="0"/>
              <a:t>kill  –SIGUSR1  &lt;</a:t>
            </a:r>
            <a:r>
              <a:rPr lang="en-US" dirty="0" err="1" smtClean="0"/>
              <a:t>pid</a:t>
            </a:r>
            <a:r>
              <a:rPr lang="en-US" dirty="0" smtClean="0"/>
              <a:t>&gt;  </a:t>
            </a:r>
            <a:r>
              <a:rPr lang="en-US" sz="2000" dirty="0" smtClean="0"/>
              <a:t>(Don’t forget the dash)</a:t>
            </a:r>
          </a:p>
          <a:p>
            <a:pPr lvl="1"/>
            <a:r>
              <a:rPr lang="en-US" dirty="0" err="1"/>
              <a:t>p</a:t>
            </a:r>
            <a:r>
              <a:rPr lang="en-US" dirty="0" err="1" smtClean="0"/>
              <a:t>rotrace</a:t>
            </a:r>
            <a:r>
              <a:rPr lang="en-US" dirty="0"/>
              <a:t>.</a:t>
            </a:r>
            <a:r>
              <a:rPr lang="en-US" dirty="0" smtClean="0"/>
              <a:t>&lt;</a:t>
            </a:r>
            <a:r>
              <a:rPr lang="en-US" dirty="0" err="1" smtClean="0"/>
              <a:t>pid</a:t>
            </a:r>
            <a:r>
              <a:rPr lang="en-US" dirty="0" smtClean="0"/>
              <a:t>&gt;</a:t>
            </a:r>
          </a:p>
          <a:p>
            <a:pPr lvl="2"/>
            <a:r>
              <a:rPr lang="en-US" dirty="0"/>
              <a:t>Startup </a:t>
            </a:r>
            <a:r>
              <a:rPr lang="en-US" dirty="0" smtClean="0"/>
              <a:t>parameters</a:t>
            </a:r>
          </a:p>
          <a:p>
            <a:pPr lvl="2"/>
            <a:r>
              <a:rPr lang="en-US" dirty="0" smtClean="0"/>
              <a:t>Execution stack  (Statement cache)</a:t>
            </a:r>
          </a:p>
          <a:p>
            <a:pPr lvl="2"/>
            <a:r>
              <a:rPr lang="en-US" dirty="0"/>
              <a:t>** ABL Stack Trace **</a:t>
            </a:r>
          </a:p>
          <a:p>
            <a:pPr lvl="2"/>
            <a:r>
              <a:rPr lang="en-US" dirty="0"/>
              <a:t>** Persistent procedures/Classes </a:t>
            </a:r>
            <a:r>
              <a:rPr lang="en-US" dirty="0" smtClean="0"/>
              <a:t>**</a:t>
            </a:r>
            <a:endParaRPr lang="en-US" dirty="0"/>
          </a:p>
          <a:p>
            <a:pPr lvl="2"/>
            <a:r>
              <a:rPr lang="en-US" dirty="0"/>
              <a:t>** PROPATH **</a:t>
            </a:r>
          </a:p>
          <a:p>
            <a:pPr lvl="2"/>
            <a:r>
              <a:rPr lang="en-US" dirty="0"/>
              <a:t>** Databases (logical/type/physical) </a:t>
            </a:r>
            <a:r>
              <a:rPr lang="en-US" dirty="0" smtClean="0"/>
              <a:t>**</a:t>
            </a:r>
            <a:endParaRPr lang="en-US" dirty="0"/>
          </a:p>
        </p:txBody>
      </p:sp>
      <p:sp>
        <p:nvSpPr>
          <p:cNvPr id="4" name="Text Box 4"/>
          <p:cNvSpPr txBox="1">
            <a:spLocks noChangeArrowheads="1"/>
          </p:cNvSpPr>
          <p:nvPr/>
        </p:nvSpPr>
        <p:spPr bwMode="auto">
          <a:xfrm>
            <a:off x="292682" y="977900"/>
            <a:ext cx="3451586" cy="430887"/>
          </a:xfrm>
          <a:prstGeom prst="rect">
            <a:avLst/>
          </a:prstGeom>
          <a:noFill/>
          <a:ln w="12700">
            <a:noFill/>
            <a:miter lim="800000"/>
            <a:headEnd/>
            <a:tailEnd/>
          </a:ln>
          <a:effectLst/>
        </p:spPr>
        <p:txBody>
          <a:bodyPr wrap="none">
            <a:spAutoFit/>
          </a:bodyPr>
          <a:lstStyle/>
          <a:p>
            <a:pPr algn="l" eaLnBrk="0" hangingPunct="0">
              <a:spcBef>
                <a:spcPct val="50000"/>
              </a:spcBef>
              <a:buSzTx/>
            </a:pPr>
            <a:r>
              <a:rPr lang="en-US" sz="2200" b="0" i="1" dirty="0" smtClean="0">
                <a:latin typeface="Arial" pitchFamily="34" charset="0"/>
              </a:rPr>
              <a:t>Enhanced </a:t>
            </a:r>
            <a:r>
              <a:rPr lang="en-US" sz="2200" b="0" i="1" dirty="0" err="1" smtClean="0">
                <a:latin typeface="Arial" pitchFamily="34" charset="0"/>
              </a:rPr>
              <a:t>protrace</a:t>
            </a:r>
            <a:r>
              <a:rPr lang="en-US" sz="2200" b="0" i="1" dirty="0" smtClean="0">
                <a:latin typeface="Arial" pitchFamily="34" charset="0"/>
              </a:rPr>
              <a:t> format</a:t>
            </a:r>
            <a:endParaRPr lang="en-US" sz="2200" b="0" i="1" dirty="0">
              <a:latin typeface="Arial" pitchFamily="34" charset="0"/>
            </a:endParaRPr>
          </a:p>
        </p:txBody>
      </p:sp>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Statement Caching and -1</a:t>
            </a:r>
            <a:endParaRPr lang="en-US" dirty="0"/>
          </a:p>
        </p:txBody>
      </p:sp>
      <p:sp>
        <p:nvSpPr>
          <p:cNvPr id="3" name="Content Placeholder 2"/>
          <p:cNvSpPr>
            <a:spLocks noGrp="1"/>
          </p:cNvSpPr>
          <p:nvPr>
            <p:ph idx="1"/>
          </p:nvPr>
        </p:nvSpPr>
        <p:spPr>
          <a:xfrm>
            <a:off x="403225" y="4020169"/>
            <a:ext cx="7772400" cy="1907657"/>
          </a:xfrm>
        </p:spPr>
        <p:txBody>
          <a:bodyPr/>
          <a:lstStyle/>
          <a:p>
            <a:r>
              <a:rPr lang="en-US" dirty="0" smtClean="0"/>
              <a:t>Line # of -1</a:t>
            </a:r>
          </a:p>
          <a:p>
            <a:pPr lvl="1"/>
            <a:r>
              <a:rPr lang="en-US" dirty="0" smtClean="0"/>
              <a:t>Database action at end of procedure</a:t>
            </a:r>
          </a:p>
          <a:p>
            <a:pPr lvl="1"/>
            <a:r>
              <a:rPr lang="en-US" dirty="0" smtClean="0"/>
              <a:t>Not a specific line # in a .p</a:t>
            </a:r>
          </a:p>
          <a:p>
            <a:pPr lvl="1"/>
            <a:r>
              <a:rPr lang="en-US" dirty="0" smtClean="0"/>
              <a:t>Often the result of buffer flushing</a:t>
            </a:r>
          </a:p>
          <a:p>
            <a:endParaRPr lang="en-US" dirty="0"/>
          </a:p>
        </p:txBody>
      </p:sp>
      <p:sp>
        <p:nvSpPr>
          <p:cNvPr id="5" name="Rectangle 4"/>
          <p:cNvSpPr/>
          <p:nvPr/>
        </p:nvSpPr>
        <p:spPr>
          <a:xfrm>
            <a:off x="425954" y="1056289"/>
            <a:ext cx="7283761" cy="2743201"/>
          </a:xfrm>
          <a:prstGeom prst="rect">
            <a:avLst/>
          </a:prstGeom>
          <a:solidFill>
            <a:srgbClr val="99BFD5"/>
          </a:solidFill>
        </p:spPr>
        <p:txBody>
          <a:bodyPr wrap="square">
            <a:noAutofit/>
          </a:bodyPr>
          <a:lstStyle/>
          <a:p>
            <a:pPr algn="l"/>
            <a:r>
              <a:rPr lang="en-US" sz="1700" dirty="0" smtClean="0">
                <a:solidFill>
                  <a:srgbClr val="000000"/>
                </a:solidFill>
              </a:rPr>
              <a:t>12/07/10        OpenEdge Release 11 Monitor (R&amp;D)</a:t>
            </a:r>
            <a:br>
              <a:rPr lang="en-US" sz="1700" dirty="0" smtClean="0">
                <a:solidFill>
                  <a:srgbClr val="000000"/>
                </a:solidFill>
              </a:rPr>
            </a:br>
            <a:r>
              <a:rPr lang="en-US" sz="1700" dirty="0" smtClean="0">
                <a:solidFill>
                  <a:srgbClr val="000000"/>
                </a:solidFill>
              </a:rPr>
              <a:t>11:25:34        View Database-Request Statement Cache</a:t>
            </a:r>
          </a:p>
          <a:p>
            <a:pPr algn="l"/>
            <a:r>
              <a:rPr lang="en-US" sz="1700" dirty="0" smtClean="0">
                <a:solidFill>
                  <a:srgbClr val="000000"/>
                </a:solidFill>
              </a:rPr>
              <a:t>…</a:t>
            </a:r>
            <a:br>
              <a:rPr lang="en-US" sz="1700" dirty="0" smtClean="0">
                <a:solidFill>
                  <a:srgbClr val="000000"/>
                </a:solidFill>
              </a:rPr>
            </a:br>
            <a:r>
              <a:rPr lang="en-US" sz="1700" dirty="0" smtClean="0">
                <a:solidFill>
                  <a:srgbClr val="000000"/>
                </a:solidFill>
              </a:rPr>
              <a:t>Statement cache information     : </a:t>
            </a:r>
            <a:br>
              <a:rPr lang="en-US" sz="1700" dirty="0" smtClean="0">
                <a:solidFill>
                  <a:srgbClr val="000000"/>
                </a:solidFill>
              </a:rPr>
            </a:br>
            <a:r>
              <a:rPr lang="en-US" sz="1700" dirty="0" smtClean="0">
                <a:solidFill>
                  <a:srgbClr val="000000"/>
                </a:solidFill>
              </a:rPr>
              <a:t>                       -1 : reallyLongNamedProcedure1   proctest2.p</a:t>
            </a:r>
            <a:br>
              <a:rPr lang="en-US" sz="1700" dirty="0" smtClean="0">
                <a:solidFill>
                  <a:srgbClr val="000000"/>
                </a:solidFill>
              </a:rPr>
            </a:br>
            <a:r>
              <a:rPr lang="en-US" sz="1700" dirty="0" smtClean="0">
                <a:solidFill>
                  <a:srgbClr val="000000"/>
                </a:solidFill>
              </a:rPr>
              <a:t>                   445 : proctest2.p</a:t>
            </a:r>
            <a:br>
              <a:rPr lang="en-US" sz="1700" dirty="0" smtClean="0">
                <a:solidFill>
                  <a:srgbClr val="000000"/>
                </a:solidFill>
              </a:rPr>
            </a:br>
            <a:r>
              <a:rPr lang="en-US" sz="1700" dirty="0" smtClean="0">
                <a:solidFill>
                  <a:srgbClr val="000000"/>
                </a:solidFill>
              </a:rPr>
              <a:t>                     16 : </a:t>
            </a:r>
            <a:r>
              <a:rPr lang="en-US" sz="1700" dirty="0" err="1" smtClean="0">
                <a:solidFill>
                  <a:srgbClr val="000000"/>
                </a:solidFill>
              </a:rPr>
              <a:t>methodB</a:t>
            </a:r>
            <a:r>
              <a:rPr lang="en-US" sz="1700" dirty="0" smtClean="0">
                <a:solidFill>
                  <a:srgbClr val="000000"/>
                </a:solidFill>
              </a:rPr>
              <a:t>     test13d </a:t>
            </a:r>
            <a:br>
              <a:rPr lang="en-US" sz="1700" dirty="0" smtClean="0">
                <a:solidFill>
                  <a:srgbClr val="000000"/>
                </a:solidFill>
              </a:rPr>
            </a:br>
            <a:r>
              <a:rPr lang="en-US" sz="1700" dirty="0" smtClean="0">
                <a:solidFill>
                  <a:srgbClr val="000000"/>
                </a:solidFill>
              </a:rPr>
              <a:t>                       3 : </a:t>
            </a:r>
            <a:r>
              <a:rPr lang="en-US" sz="1700" dirty="0" err="1" smtClean="0">
                <a:solidFill>
                  <a:srgbClr val="000000"/>
                </a:solidFill>
              </a:rPr>
              <a:t>runner.p</a:t>
            </a:r>
            <a:r>
              <a:rPr lang="en-US" sz="1700" dirty="0" smtClean="0">
                <a:solidFill>
                  <a:srgbClr val="000000"/>
                </a:solidFill>
              </a:rPr>
              <a:t/>
            </a:r>
            <a:br>
              <a:rPr lang="en-US" sz="1700" dirty="0" smtClean="0">
                <a:solidFill>
                  <a:srgbClr val="000000"/>
                </a:solidFill>
              </a:rPr>
            </a:br>
            <a:r>
              <a:rPr lang="en-US" sz="1700" dirty="0" smtClean="0">
                <a:solidFill>
                  <a:srgbClr val="000000"/>
                </a:solidFill>
              </a:rPr>
              <a:t>                       1 : /usr1/</a:t>
            </a:r>
            <a:r>
              <a:rPr lang="en-US" sz="1700" dirty="0" err="1" smtClean="0">
                <a:solidFill>
                  <a:srgbClr val="000000"/>
                </a:solidFill>
              </a:rPr>
              <a:t>userb</a:t>
            </a:r>
            <a:r>
              <a:rPr lang="en-US" sz="1700" dirty="0" smtClean="0">
                <a:solidFill>
                  <a:srgbClr val="000000"/>
                </a:solidFill>
              </a:rPr>
              <a:t>/11/</a:t>
            </a:r>
            <a:r>
              <a:rPr lang="en-US" sz="1700" dirty="0" err="1" smtClean="0">
                <a:solidFill>
                  <a:srgbClr val="000000"/>
                </a:solidFill>
              </a:rPr>
              <a:t>stmtest</a:t>
            </a:r>
            <a:r>
              <a:rPr lang="en-US" sz="1700" dirty="0" smtClean="0">
                <a:solidFill>
                  <a:srgbClr val="000000"/>
                </a:solidFill>
              </a:rPr>
              <a:t>/p49070_Untitled1.ped</a:t>
            </a:r>
          </a:p>
          <a:p>
            <a:pPr algn="l"/>
            <a:r>
              <a:rPr lang="en-US" sz="1700" dirty="0" smtClean="0">
                <a:solidFill>
                  <a:srgbClr val="000000"/>
                </a:solidFill>
              </a:rPr>
              <a:t> </a:t>
            </a:r>
            <a:endParaRPr lang="en-US" sz="1700" dirty="0">
              <a:solidFill>
                <a:srgbClr val="000000"/>
              </a:solidFill>
            </a:endParaRPr>
          </a:p>
        </p:txBody>
      </p:sp>
      <p:sp>
        <p:nvSpPr>
          <p:cNvPr id="6" name="Rectangle 5"/>
          <p:cNvSpPr/>
          <p:nvPr/>
        </p:nvSpPr>
        <p:spPr bwMode="auto">
          <a:xfrm>
            <a:off x="1624225" y="2254441"/>
            <a:ext cx="4846320" cy="299545"/>
          </a:xfrm>
          <a:prstGeom prst="rect">
            <a:avLst/>
          </a:prstGeom>
          <a:noFill/>
          <a:ln w="2540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bwMode="auto">
          <a:xfrm>
            <a:off x="1986456" y="5689137"/>
            <a:ext cx="4934607" cy="461665"/>
          </a:xfrm>
          <a:prstGeom prst="rect">
            <a:avLst/>
          </a:prstGeom>
          <a:solidFill>
            <a:schemeClr val="accent3"/>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p:txBody>
          <a:bodyPr/>
          <a:lstStyle/>
          <a:p>
            <a:r>
              <a:rPr lang="en-US" dirty="0" smtClean="0"/>
              <a:t>File Overflow Directory</a:t>
            </a:r>
            <a:endParaRPr lang="en-US" dirty="0"/>
          </a:p>
        </p:txBody>
      </p:sp>
      <p:sp>
        <p:nvSpPr>
          <p:cNvPr id="4" name="TextBox 3"/>
          <p:cNvSpPr txBox="1"/>
          <p:nvPr/>
        </p:nvSpPr>
        <p:spPr>
          <a:xfrm>
            <a:off x="1313645" y="1352278"/>
            <a:ext cx="5731098" cy="4984128"/>
          </a:xfrm>
          <a:prstGeom prst="rect">
            <a:avLst/>
          </a:prstGeom>
          <a:noFill/>
        </p:spPr>
        <p:txBody>
          <a:bodyPr wrap="square" rtlCol="0">
            <a:noAutofit/>
          </a:bodyPr>
          <a:lstStyle/>
          <a:p>
            <a:pPr algn="l"/>
            <a:r>
              <a:rPr lang="en-US" sz="1800" dirty="0" smtClean="0">
                <a:solidFill>
                  <a:srgbClr val="000000"/>
                </a:solidFill>
              </a:rPr>
              <a:t>promon  </a:t>
            </a:r>
            <a:r>
              <a:rPr lang="en-US" sz="1800" dirty="0" smtClean="0">
                <a:solidFill>
                  <a:srgbClr val="000000"/>
                </a:solidFill>
                <a:sym typeface="Wingdings" pitchFamily="2" charset="2"/>
              </a:rPr>
              <a:t>  R&amp;D  </a:t>
            </a:r>
            <a:endParaRPr lang="en-US" sz="1800" dirty="0" smtClean="0">
              <a:solidFill>
                <a:srgbClr val="000000"/>
              </a:solidFill>
            </a:endParaRPr>
          </a:p>
          <a:p>
            <a:pPr algn="l"/>
            <a:r>
              <a:rPr lang="en-US" sz="1800" dirty="0" smtClean="0">
                <a:solidFill>
                  <a:srgbClr val="000000"/>
                </a:solidFill>
              </a:rPr>
              <a:t>  1. Status Displays ...</a:t>
            </a:r>
          </a:p>
          <a:p>
            <a:pPr algn="l"/>
            <a:r>
              <a:rPr lang="en-US" sz="1800" dirty="0" smtClean="0">
                <a:solidFill>
                  <a:srgbClr val="000000"/>
                </a:solidFill>
              </a:rPr>
              <a:t>     18. Client Database-Request Statement Cache ... </a:t>
            </a:r>
          </a:p>
          <a:p>
            <a:pPr algn="l"/>
            <a:r>
              <a:rPr lang="en-US" sz="1800" i="0" dirty="0" smtClean="0">
                <a:solidFill>
                  <a:srgbClr val="000000"/>
                </a:solidFill>
              </a:rPr>
              <a:t>           1. Activate For Selected Users</a:t>
            </a:r>
            <a:br>
              <a:rPr lang="en-US" sz="1800" i="0" dirty="0" smtClean="0">
                <a:solidFill>
                  <a:srgbClr val="000000"/>
                </a:solidFill>
              </a:rPr>
            </a:br>
            <a:r>
              <a:rPr lang="en-US" sz="1800" i="0" dirty="0" smtClean="0">
                <a:solidFill>
                  <a:srgbClr val="000000"/>
                </a:solidFill>
              </a:rPr>
              <a:t>           2. Activate For All Users</a:t>
            </a:r>
            <a:br>
              <a:rPr lang="en-US" sz="1800" i="0" dirty="0" smtClean="0">
                <a:solidFill>
                  <a:srgbClr val="000000"/>
                </a:solidFill>
              </a:rPr>
            </a:br>
            <a:r>
              <a:rPr lang="en-US" sz="1800" i="0" dirty="0" smtClean="0">
                <a:solidFill>
                  <a:srgbClr val="000000"/>
                </a:solidFill>
              </a:rPr>
              <a:t>           3. Activate For All Future Users</a:t>
            </a:r>
          </a:p>
          <a:p>
            <a:pPr algn="l"/>
            <a:r>
              <a:rPr lang="en-US" sz="1800" i="0" dirty="0" smtClean="0">
                <a:solidFill>
                  <a:srgbClr val="000000"/>
                </a:solidFill>
              </a:rPr>
              <a:t/>
            </a:r>
            <a:br>
              <a:rPr lang="en-US" sz="1800" i="0" dirty="0" smtClean="0">
                <a:solidFill>
                  <a:srgbClr val="000000"/>
                </a:solidFill>
              </a:rPr>
            </a:br>
            <a:r>
              <a:rPr lang="en-US" sz="1800" i="0" dirty="0" smtClean="0">
                <a:solidFill>
                  <a:srgbClr val="000000"/>
                </a:solidFill>
              </a:rPr>
              <a:t>           4. Deactivate For Selected Users</a:t>
            </a:r>
            <a:br>
              <a:rPr lang="en-US" sz="1800" i="0" dirty="0" smtClean="0">
                <a:solidFill>
                  <a:srgbClr val="000000"/>
                </a:solidFill>
              </a:rPr>
            </a:br>
            <a:r>
              <a:rPr lang="en-US" sz="1800" i="0" dirty="0" smtClean="0">
                <a:solidFill>
                  <a:srgbClr val="000000"/>
                </a:solidFill>
              </a:rPr>
              <a:t>           5. Deactivate For All Users</a:t>
            </a:r>
            <a:br>
              <a:rPr lang="en-US" sz="1800" i="0" dirty="0" smtClean="0">
                <a:solidFill>
                  <a:srgbClr val="000000"/>
                </a:solidFill>
              </a:rPr>
            </a:br>
            <a:r>
              <a:rPr lang="en-US" sz="1800" i="0" dirty="0" smtClean="0">
                <a:solidFill>
                  <a:srgbClr val="000000"/>
                </a:solidFill>
              </a:rPr>
              <a:t>           6. Deactivate For All Future Users</a:t>
            </a:r>
            <a:br>
              <a:rPr lang="en-US" sz="1800" i="0" dirty="0" smtClean="0">
                <a:solidFill>
                  <a:srgbClr val="000000"/>
                </a:solidFill>
              </a:rPr>
            </a:br>
            <a:endParaRPr lang="en-US" sz="1800" i="0" dirty="0" smtClean="0">
              <a:solidFill>
                <a:srgbClr val="000000"/>
              </a:solidFill>
            </a:endParaRPr>
          </a:p>
          <a:p>
            <a:pPr algn="l"/>
            <a:r>
              <a:rPr lang="en-US" sz="1800" i="0" dirty="0" smtClean="0">
                <a:solidFill>
                  <a:srgbClr val="000000"/>
                </a:solidFill>
              </a:rPr>
              <a:t>           7. View Database-Request Statement Cache</a:t>
            </a:r>
          </a:p>
          <a:p>
            <a:pPr algn="l"/>
            <a:r>
              <a:rPr lang="en-US" sz="1800" i="0" dirty="0" smtClean="0">
                <a:solidFill>
                  <a:srgbClr val="000000"/>
                </a:solidFill>
              </a:rPr>
              <a:t/>
            </a:r>
            <a:br>
              <a:rPr lang="en-US" sz="1800" i="0" dirty="0" smtClean="0">
                <a:solidFill>
                  <a:srgbClr val="000000"/>
                </a:solidFill>
              </a:rPr>
            </a:br>
            <a:r>
              <a:rPr lang="en-US" sz="1800" i="0" dirty="0" smtClean="0">
                <a:solidFill>
                  <a:srgbClr val="000000"/>
                </a:solidFill>
              </a:rPr>
              <a:t>           8. Specify Directory for Statement Cache Files</a:t>
            </a:r>
          </a:p>
          <a:p>
            <a:pPr algn="l"/>
            <a:endParaRPr lang="en-US" sz="1800" i="0" dirty="0" smtClean="0">
              <a:solidFill>
                <a:srgbClr val="000000"/>
              </a:solidFill>
            </a:endParaRPr>
          </a:p>
        </p:txBody>
      </p:sp>
      <p:sp>
        <p:nvSpPr>
          <p:cNvPr id="9" name="Right Arrow 8"/>
          <p:cNvSpPr/>
          <p:nvPr/>
        </p:nvSpPr>
        <p:spPr bwMode="auto">
          <a:xfrm>
            <a:off x="603160" y="5700337"/>
            <a:ext cx="1378040" cy="412124"/>
          </a:xfrm>
          <a:prstGeom prst="rightArrow">
            <a:avLst/>
          </a:prstGeom>
          <a:solidFill>
            <a:schemeClr val="accent3"/>
          </a:solidFill>
          <a:ln w="635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1" u="none" strike="noStrike" cap="none" normalizeH="0" baseline="0" dirty="0" smtClean="0">
                <a:ln>
                  <a:noFill/>
                </a:ln>
                <a:solidFill>
                  <a:srgbClr val="000000"/>
                </a:solidFill>
                <a:effectLst/>
                <a:latin typeface="Arial" charset="0"/>
              </a:rPr>
              <a:t>Other</a:t>
            </a:r>
          </a:p>
        </p:txBody>
      </p:sp>
      <p:sp>
        <p:nvSpPr>
          <p:cNvPr id="6" name="Text Box 4"/>
          <p:cNvSpPr txBox="1">
            <a:spLocks noChangeArrowheads="1"/>
          </p:cNvSpPr>
          <p:nvPr/>
        </p:nvSpPr>
        <p:spPr bwMode="auto">
          <a:xfrm>
            <a:off x="292682" y="977900"/>
            <a:ext cx="2895088" cy="430887"/>
          </a:xfrm>
          <a:prstGeom prst="rect">
            <a:avLst/>
          </a:prstGeom>
          <a:noFill/>
          <a:ln w="12700">
            <a:noFill/>
            <a:miter lim="800000"/>
            <a:headEnd/>
            <a:tailEnd/>
          </a:ln>
          <a:effectLst/>
        </p:spPr>
        <p:txBody>
          <a:bodyPr wrap="none">
            <a:spAutoFit/>
          </a:bodyPr>
          <a:lstStyle/>
          <a:p>
            <a:pPr algn="l" eaLnBrk="0" hangingPunct="0">
              <a:spcBef>
                <a:spcPct val="50000"/>
              </a:spcBef>
              <a:buSzTx/>
            </a:pPr>
            <a:r>
              <a:rPr lang="en-US" sz="2200" b="0" i="1" dirty="0" smtClean="0">
                <a:latin typeface="Arial" pitchFamily="34" charset="0"/>
              </a:rPr>
              <a:t>Let’s have a look at…</a:t>
            </a:r>
            <a:endParaRPr lang="en-US" sz="2200" b="0" i="1" dirty="0">
              <a:latin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External Files</a:t>
            </a:r>
            <a:endParaRPr lang="en-US" dirty="0"/>
          </a:p>
        </p:txBody>
      </p:sp>
      <p:sp>
        <p:nvSpPr>
          <p:cNvPr id="3" name="Content Placeholder 2"/>
          <p:cNvSpPr>
            <a:spLocks noGrp="1"/>
          </p:cNvSpPr>
          <p:nvPr>
            <p:ph idx="1"/>
          </p:nvPr>
        </p:nvSpPr>
        <p:spPr>
          <a:xfrm>
            <a:off x="403225" y="1461216"/>
            <a:ext cx="7772400" cy="4419600"/>
          </a:xfrm>
        </p:spPr>
        <p:txBody>
          <a:bodyPr/>
          <a:lstStyle/>
          <a:p>
            <a:r>
              <a:rPr lang="en-US" dirty="0" smtClean="0"/>
              <a:t>Setting</a:t>
            </a:r>
          </a:p>
          <a:p>
            <a:pPr lvl="1"/>
            <a:r>
              <a:rPr lang="en-US" dirty="0" smtClean="0"/>
              <a:t>Default is .db directory</a:t>
            </a:r>
          </a:p>
          <a:p>
            <a:pPr lvl="1"/>
            <a:r>
              <a:rPr lang="en-US" dirty="0" smtClean="0"/>
              <a:t>Set it once</a:t>
            </a:r>
            <a:endParaRPr lang="en-US" dirty="0"/>
          </a:p>
          <a:p>
            <a:pPr lvl="1"/>
            <a:r>
              <a:rPr lang="en-US" dirty="0" smtClean="0"/>
              <a:t>New overflow files go to new location</a:t>
            </a:r>
          </a:p>
          <a:p>
            <a:pPr lvl="1"/>
            <a:r>
              <a:rPr lang="en-US" dirty="0" smtClean="0"/>
              <a:t>One file per connection</a:t>
            </a:r>
            <a:endParaRPr lang="en-US" dirty="0"/>
          </a:p>
          <a:p>
            <a:r>
              <a:rPr lang="en-US" dirty="0" smtClean="0"/>
              <a:t>Format   (“/” replaced </a:t>
            </a:r>
            <a:r>
              <a:rPr lang="en-US" dirty="0"/>
              <a:t>by  </a:t>
            </a:r>
            <a:r>
              <a:rPr lang="en-US" dirty="0" smtClean="0"/>
              <a:t>“~”)</a:t>
            </a:r>
          </a:p>
          <a:p>
            <a:pPr lvl="1"/>
            <a:r>
              <a:rPr lang="en-US" dirty="0" smtClean="0"/>
              <a:t>Fully qualified &lt;</a:t>
            </a:r>
            <a:r>
              <a:rPr lang="en-US" dirty="0" err="1" smtClean="0"/>
              <a:t>dbname</a:t>
            </a:r>
            <a:r>
              <a:rPr lang="en-US" dirty="0" smtClean="0"/>
              <a:t>&gt;.&lt;</a:t>
            </a:r>
            <a:r>
              <a:rPr lang="en-US" dirty="0" err="1" smtClean="0"/>
              <a:t>pid</a:t>
            </a:r>
            <a:r>
              <a:rPr lang="en-US" dirty="0" smtClean="0"/>
              <a:t>&gt;.&lt;usrnum.cst&gt;</a:t>
            </a:r>
            <a:endParaRPr lang="en-US" dirty="0"/>
          </a:p>
          <a:p>
            <a:pPr lvl="1"/>
            <a:r>
              <a:rPr lang="en-US" dirty="0" smtClean="0"/>
              <a:t>usr1~pug~x.26106.5.cst   </a:t>
            </a:r>
            <a:r>
              <a:rPr lang="en-US" b="1" dirty="0" smtClean="0"/>
              <a:t>OR</a:t>
            </a:r>
            <a:r>
              <a:rPr lang="en-US" dirty="0" smtClean="0"/>
              <a:t>  C!~users~pug~x.40744.6.cst</a:t>
            </a:r>
            <a:endParaRPr lang="en-US" dirty="0"/>
          </a:p>
          <a:p>
            <a:r>
              <a:rPr lang="en-US" dirty="0" smtClean="0"/>
              <a:t>Persistence</a:t>
            </a:r>
          </a:p>
          <a:p>
            <a:pPr lvl="1"/>
            <a:r>
              <a:rPr lang="en-US" dirty="0" smtClean="0"/>
              <a:t>Created when stack &gt; 256 bytes</a:t>
            </a:r>
          </a:p>
          <a:p>
            <a:pPr lvl="1"/>
            <a:r>
              <a:rPr lang="en-US" dirty="0" smtClean="0"/>
              <a:t>Removed at disconnect</a:t>
            </a:r>
          </a:p>
          <a:p>
            <a:pPr lvl="1"/>
            <a:r>
              <a:rPr lang="en-US" dirty="0"/>
              <a:t>Location instance </a:t>
            </a:r>
            <a:r>
              <a:rPr lang="en-US" dirty="0" smtClean="0"/>
              <a:t>specific</a:t>
            </a:r>
          </a:p>
          <a:p>
            <a:pPr lvl="1"/>
            <a:r>
              <a:rPr lang="en-US" dirty="0" smtClean="0"/>
              <a:t>No </a:t>
            </a:r>
            <a:r>
              <a:rPr lang="en-US" dirty="0"/>
              <a:t>startup </a:t>
            </a:r>
            <a:r>
              <a:rPr lang="en-US" dirty="0" smtClean="0"/>
              <a:t>parameter</a:t>
            </a:r>
            <a:endParaRPr lang="en-US" dirty="0"/>
          </a:p>
          <a:p>
            <a:endParaRPr lang="en-US" dirty="0"/>
          </a:p>
        </p:txBody>
      </p:sp>
      <p:sp>
        <p:nvSpPr>
          <p:cNvPr id="4" name="Text Box 4"/>
          <p:cNvSpPr txBox="1">
            <a:spLocks noChangeArrowheads="1"/>
          </p:cNvSpPr>
          <p:nvPr/>
        </p:nvSpPr>
        <p:spPr bwMode="auto">
          <a:xfrm>
            <a:off x="292682" y="977900"/>
            <a:ext cx="3591048" cy="430887"/>
          </a:xfrm>
          <a:prstGeom prst="rect">
            <a:avLst/>
          </a:prstGeom>
          <a:noFill/>
          <a:ln w="12700">
            <a:noFill/>
            <a:miter lim="800000"/>
            <a:headEnd/>
            <a:tailEnd/>
          </a:ln>
          <a:effectLst/>
        </p:spPr>
        <p:txBody>
          <a:bodyPr wrap="none">
            <a:spAutoFit/>
          </a:bodyPr>
          <a:lstStyle/>
          <a:p>
            <a:pPr algn="l" eaLnBrk="0" hangingPunct="0">
              <a:spcBef>
                <a:spcPct val="50000"/>
              </a:spcBef>
              <a:buSzTx/>
            </a:pPr>
            <a:r>
              <a:rPr lang="en-US" sz="2200" dirty="0" smtClean="0">
                <a:latin typeface="Arial" pitchFamily="34" charset="0"/>
              </a:rPr>
              <a:t>Location, location, location.</a:t>
            </a:r>
            <a:endParaRPr lang="en-US" sz="2200" b="0" i="1" dirty="0">
              <a:latin typeface="Arial" pitchFamily="34" charset="0"/>
            </a:endParaRPr>
          </a:p>
        </p:txBody>
      </p:sp>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39900" y="2653355"/>
            <a:ext cx="5454868" cy="1686911"/>
          </a:xfrm>
          <a:prstGeom prst="rect">
            <a:avLst/>
          </a:prstGeom>
          <a:gradFill>
            <a:gsLst>
              <a:gs pos="0">
                <a:schemeClr val="hlink"/>
              </a:gs>
              <a:gs pos="100000">
                <a:srgbClr val="FFCB99"/>
              </a:gs>
            </a:gsLst>
            <a:lin ang="5400000" scaled="1"/>
          </a:gradFill>
          <a:ln w="6350">
            <a:solidFill>
              <a:srgbClr val="000000"/>
            </a:solidFill>
          </a:ln>
        </p:spPr>
        <p:txBody>
          <a:bodyPr wrap="square" rtlCol="0">
            <a:noAutofit/>
          </a:bodyPr>
          <a:lstStyle/>
          <a:p>
            <a:r>
              <a:rPr lang="en-US" sz="4400" i="0" dirty="0" smtClean="0">
                <a:solidFill>
                  <a:srgbClr val="000000"/>
                </a:solidFill>
              </a:rPr>
              <a:t>Virtual System Table</a:t>
            </a:r>
            <a:br>
              <a:rPr lang="en-US" sz="4400" i="0" dirty="0" smtClean="0">
                <a:solidFill>
                  <a:srgbClr val="000000"/>
                </a:solidFill>
              </a:rPr>
            </a:br>
            <a:r>
              <a:rPr lang="en-US" sz="4400" i="0" dirty="0" smtClean="0">
                <a:solidFill>
                  <a:srgbClr val="000000"/>
                </a:solidFill>
              </a:rPr>
              <a:t>Visualization</a:t>
            </a:r>
          </a:p>
        </p:txBody>
      </p:sp>
    </p:spTree>
  </p:cSld>
  <p:clrMapOvr>
    <a:masterClrMapping/>
  </p:clrMapOvr>
  <p:transition>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VST Monitoring</a:t>
            </a:r>
            <a:endParaRPr lang="en-US" dirty="0"/>
          </a:p>
        </p:txBody>
      </p:sp>
      <p:sp>
        <p:nvSpPr>
          <p:cNvPr id="3" name="Content Placeholder 2"/>
          <p:cNvSpPr>
            <a:spLocks noGrp="1"/>
          </p:cNvSpPr>
          <p:nvPr>
            <p:ph idx="1"/>
          </p:nvPr>
        </p:nvSpPr>
        <p:spPr>
          <a:xfrm>
            <a:off x="403225" y="1399483"/>
            <a:ext cx="7772400" cy="4419600"/>
          </a:xfrm>
        </p:spPr>
        <p:txBody>
          <a:bodyPr/>
          <a:lstStyle/>
          <a:p>
            <a:r>
              <a:rPr lang="en-US" dirty="0" smtClean="0"/>
              <a:t>_Connect-</a:t>
            </a:r>
            <a:r>
              <a:rPr lang="en-US" dirty="0" err="1" smtClean="0"/>
              <a:t>CachingType</a:t>
            </a:r>
            <a:endParaRPr lang="en-US" dirty="0" smtClean="0"/>
          </a:p>
          <a:p>
            <a:pPr lvl="1"/>
            <a:r>
              <a:rPr lang="en-US" dirty="0" smtClean="0"/>
              <a:t>Caching </a:t>
            </a:r>
            <a:r>
              <a:rPr lang="en-US" dirty="0"/>
              <a:t>level: 01, 02, </a:t>
            </a:r>
            <a:r>
              <a:rPr lang="en-US" dirty="0" smtClean="0"/>
              <a:t>03</a:t>
            </a:r>
          </a:p>
          <a:p>
            <a:pPr lvl="1"/>
            <a:r>
              <a:rPr lang="en-US" dirty="0" smtClean="0"/>
              <a:t>Value “requested” in promon (top, stack, one-time)</a:t>
            </a:r>
            <a:endParaRPr lang="en-US" dirty="0"/>
          </a:p>
          <a:p>
            <a:r>
              <a:rPr lang="en-US" dirty="0" smtClean="0"/>
              <a:t>_Connect-</a:t>
            </a:r>
            <a:r>
              <a:rPr lang="en-US" dirty="0" err="1" smtClean="0"/>
              <a:t>CacheInfoType</a:t>
            </a:r>
            <a:endParaRPr lang="en-US" dirty="0" smtClean="0"/>
          </a:p>
          <a:p>
            <a:pPr lvl="1"/>
            <a:r>
              <a:rPr lang="en-US" dirty="0" smtClean="0"/>
              <a:t>"ABL </a:t>
            </a:r>
            <a:r>
              <a:rPr lang="en-US" dirty="0"/>
              <a:t>Program", "SQL Statement", "ABL </a:t>
            </a:r>
            <a:r>
              <a:rPr lang="en-US" dirty="0" smtClean="0"/>
              <a:t>Stack“</a:t>
            </a:r>
          </a:p>
          <a:p>
            <a:pPr lvl="1"/>
            <a:r>
              <a:rPr lang="en-US" dirty="0" smtClean="0"/>
              <a:t>Value of current </a:t>
            </a:r>
            <a:r>
              <a:rPr lang="en-US" smtClean="0"/>
              <a:t>stack type displayed</a:t>
            </a:r>
            <a:endParaRPr lang="en-US" dirty="0" smtClean="0"/>
          </a:p>
          <a:p>
            <a:pPr lvl="1"/>
            <a:r>
              <a:rPr lang="en-US" dirty="0" smtClean="0"/>
              <a:t>“?”: stack requested and </a:t>
            </a:r>
            <a:r>
              <a:rPr lang="en-US" dirty="0"/>
              <a:t>no stack </a:t>
            </a:r>
            <a:r>
              <a:rPr lang="en-US" dirty="0" smtClean="0"/>
              <a:t>yet</a:t>
            </a:r>
          </a:p>
          <a:p>
            <a:r>
              <a:rPr lang="en-US" dirty="0" smtClean="0"/>
              <a:t>"ABL Program“ (01)</a:t>
            </a:r>
          </a:p>
          <a:p>
            <a:pPr lvl="1"/>
            <a:r>
              <a:rPr lang="en-US" dirty="0" smtClean="0"/>
              <a:t>Procedure and </a:t>
            </a:r>
            <a:r>
              <a:rPr lang="en-US" dirty="0"/>
              <a:t>.p </a:t>
            </a:r>
            <a:r>
              <a:rPr lang="en-US" dirty="0" smtClean="0"/>
              <a:t>name displayed</a:t>
            </a:r>
            <a:endParaRPr lang="en-US" dirty="0"/>
          </a:p>
          <a:p>
            <a:r>
              <a:rPr lang="en-US" dirty="0" smtClean="0"/>
              <a:t>"ABL </a:t>
            </a:r>
            <a:r>
              <a:rPr lang="en-US" dirty="0"/>
              <a:t>Stack</a:t>
            </a:r>
            <a:r>
              <a:rPr lang="en-US" dirty="0" smtClean="0"/>
              <a:t>“ (02 &amp; 03)</a:t>
            </a:r>
          </a:p>
          <a:p>
            <a:r>
              <a:rPr lang="en-US" dirty="0" smtClean="0"/>
              <a:t>“SQL Statement</a:t>
            </a:r>
            <a:r>
              <a:rPr lang="en-US" dirty="0"/>
              <a:t>” (01, 02 </a:t>
            </a:r>
            <a:r>
              <a:rPr lang="en-US" dirty="0" smtClean="0"/>
              <a:t>&amp; 03) </a:t>
            </a:r>
            <a:endParaRPr lang="en-US" dirty="0"/>
          </a:p>
          <a:p>
            <a:endParaRPr lang="en-US" dirty="0"/>
          </a:p>
          <a:p>
            <a:endParaRPr lang="en-US" dirty="0"/>
          </a:p>
        </p:txBody>
      </p:sp>
      <p:sp>
        <p:nvSpPr>
          <p:cNvPr id="4" name="Text Box 4"/>
          <p:cNvSpPr txBox="1">
            <a:spLocks noChangeArrowheads="1"/>
          </p:cNvSpPr>
          <p:nvPr/>
        </p:nvSpPr>
        <p:spPr bwMode="auto">
          <a:xfrm>
            <a:off x="292682" y="977900"/>
            <a:ext cx="1832553" cy="430887"/>
          </a:xfrm>
          <a:prstGeom prst="rect">
            <a:avLst/>
          </a:prstGeom>
          <a:noFill/>
          <a:ln w="12700">
            <a:noFill/>
            <a:miter lim="800000"/>
            <a:headEnd/>
            <a:tailEnd/>
          </a:ln>
          <a:effectLst/>
        </p:spPr>
        <p:txBody>
          <a:bodyPr wrap="none">
            <a:spAutoFit/>
          </a:bodyPr>
          <a:lstStyle/>
          <a:p>
            <a:pPr algn="l" eaLnBrk="0" hangingPunct="0">
              <a:spcBef>
                <a:spcPct val="50000"/>
              </a:spcBef>
              <a:buSzTx/>
            </a:pPr>
            <a:r>
              <a:rPr lang="en-US" sz="2200" b="0" i="1" dirty="0" smtClean="0">
                <a:latin typeface="Arial" pitchFamily="34" charset="0"/>
              </a:rPr>
              <a:t>_Connect. …</a:t>
            </a:r>
            <a:endParaRPr lang="en-US" sz="2200" b="0" i="1" dirty="0">
              <a:latin typeface="Arial" pitchFamily="34" charset="0"/>
            </a:endParaRPr>
          </a:p>
        </p:txBody>
      </p:sp>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VST Monitoring</a:t>
            </a:r>
            <a:endParaRPr lang="en-US" dirty="0"/>
          </a:p>
        </p:txBody>
      </p:sp>
      <p:sp>
        <p:nvSpPr>
          <p:cNvPr id="3" name="Content Placeholder 2"/>
          <p:cNvSpPr>
            <a:spLocks noGrp="1"/>
          </p:cNvSpPr>
          <p:nvPr>
            <p:ph idx="1"/>
          </p:nvPr>
        </p:nvSpPr>
        <p:spPr>
          <a:xfrm>
            <a:off x="403225" y="1399482"/>
            <a:ext cx="7772400" cy="4589193"/>
          </a:xfrm>
        </p:spPr>
        <p:txBody>
          <a:bodyPr/>
          <a:lstStyle/>
          <a:p>
            <a:r>
              <a:rPr lang="en-US" dirty="0" smtClean="0"/>
              <a:t>_</a:t>
            </a:r>
            <a:r>
              <a:rPr lang="en-US" dirty="0"/>
              <a:t>Connect-</a:t>
            </a:r>
            <a:r>
              <a:rPr lang="en-US" dirty="0" err="1"/>
              <a:t>CacheLastUpdate</a:t>
            </a:r>
            <a:r>
              <a:rPr lang="en-US" dirty="0"/>
              <a:t> </a:t>
            </a:r>
            <a:endParaRPr lang="en-US" dirty="0" smtClean="0"/>
          </a:p>
          <a:p>
            <a:pPr lvl="1"/>
            <a:r>
              <a:rPr lang="en-US" dirty="0" smtClean="0"/>
              <a:t>Date/time </a:t>
            </a:r>
            <a:r>
              <a:rPr lang="en-US" dirty="0"/>
              <a:t>of cache update</a:t>
            </a:r>
          </a:p>
          <a:p>
            <a:pPr lvl="1"/>
            <a:r>
              <a:rPr lang="en-US" dirty="0"/>
              <a:t>O</a:t>
            </a:r>
            <a:r>
              <a:rPr lang="en-US" dirty="0" smtClean="0"/>
              <a:t>ne </a:t>
            </a:r>
            <a:r>
              <a:rPr lang="en-US" dirty="0"/>
              <a:t>time </a:t>
            </a:r>
            <a:r>
              <a:rPr lang="en-US" dirty="0" smtClean="0"/>
              <a:t>stack - indicates age of information</a:t>
            </a:r>
          </a:p>
          <a:p>
            <a:pPr lvl="1"/>
            <a:r>
              <a:rPr lang="en-US" dirty="0" smtClean="0"/>
              <a:t>Continual stack – indicates time of last database request</a:t>
            </a:r>
            <a:endParaRPr lang="en-US" dirty="0"/>
          </a:p>
          <a:p>
            <a:r>
              <a:rPr lang="en-US" dirty="0" smtClean="0"/>
              <a:t> </a:t>
            </a:r>
            <a:r>
              <a:rPr lang="en-US" dirty="0"/>
              <a:t>_</a:t>
            </a:r>
            <a:r>
              <a:rPr lang="en-US" dirty="0" smtClean="0"/>
              <a:t>Connect-</a:t>
            </a:r>
            <a:r>
              <a:rPr lang="en-US" dirty="0" err="1" smtClean="0"/>
              <a:t>CacheInfo</a:t>
            </a:r>
            <a:r>
              <a:rPr lang="en-US" dirty="0" smtClean="0"/>
              <a:t>[32]</a:t>
            </a:r>
          </a:p>
          <a:p>
            <a:pPr lvl="1"/>
            <a:r>
              <a:rPr lang="en-US" dirty="0" smtClean="0"/>
              <a:t>Up to “last“ 32 stack entries</a:t>
            </a:r>
          </a:p>
          <a:p>
            <a:pPr lvl="1"/>
            <a:r>
              <a:rPr lang="en-US" dirty="0" smtClean="0"/>
              <a:t>Procedure </a:t>
            </a:r>
            <a:r>
              <a:rPr lang="en-US" dirty="0"/>
              <a:t>&amp; </a:t>
            </a:r>
            <a:r>
              <a:rPr lang="en-US" dirty="0" smtClean="0"/>
              <a:t>executing image name</a:t>
            </a:r>
          </a:p>
          <a:p>
            <a:pPr lvl="2"/>
            <a:r>
              <a:rPr lang="en-US" dirty="0" smtClean="0"/>
              <a:t>.p or .r executed (run)</a:t>
            </a:r>
          </a:p>
          <a:p>
            <a:pPr lvl="2"/>
            <a:r>
              <a:rPr lang="en-US" dirty="0" smtClean="0"/>
              <a:t>Pathname specified (not fully qualified)</a:t>
            </a:r>
            <a:endParaRPr lang="en-US" dirty="0"/>
          </a:p>
          <a:p>
            <a:r>
              <a:rPr lang="en-US" dirty="0" smtClean="0"/>
              <a:t> </a:t>
            </a:r>
            <a:r>
              <a:rPr lang="en-US" dirty="0"/>
              <a:t>_Connect-</a:t>
            </a:r>
            <a:r>
              <a:rPr lang="en-US" dirty="0" err="1"/>
              <a:t>CacheLineNumber</a:t>
            </a:r>
            <a:r>
              <a:rPr lang="en-US" dirty="0"/>
              <a:t>[32</a:t>
            </a:r>
            <a:r>
              <a:rPr lang="en-US" dirty="0" smtClean="0"/>
              <a:t>]</a:t>
            </a:r>
          </a:p>
          <a:p>
            <a:pPr lvl="1"/>
            <a:r>
              <a:rPr lang="en-US" dirty="0" smtClean="0"/>
              <a:t>Up to “last” 32 stack entries</a:t>
            </a:r>
          </a:p>
          <a:p>
            <a:pPr lvl="1"/>
            <a:r>
              <a:rPr lang="en-US" dirty="0" smtClean="0"/>
              <a:t>Line number of code</a:t>
            </a:r>
          </a:p>
          <a:p>
            <a:pPr lvl="1"/>
            <a:endParaRPr lang="en-US" dirty="0"/>
          </a:p>
        </p:txBody>
      </p:sp>
      <p:sp>
        <p:nvSpPr>
          <p:cNvPr id="4" name="Text Box 4"/>
          <p:cNvSpPr txBox="1">
            <a:spLocks noChangeArrowheads="1"/>
          </p:cNvSpPr>
          <p:nvPr/>
        </p:nvSpPr>
        <p:spPr bwMode="auto">
          <a:xfrm>
            <a:off x="292682" y="977900"/>
            <a:ext cx="1832553" cy="430887"/>
          </a:xfrm>
          <a:prstGeom prst="rect">
            <a:avLst/>
          </a:prstGeom>
          <a:noFill/>
          <a:ln w="12700">
            <a:noFill/>
            <a:miter lim="800000"/>
            <a:headEnd/>
            <a:tailEnd/>
          </a:ln>
          <a:effectLst/>
        </p:spPr>
        <p:txBody>
          <a:bodyPr wrap="none">
            <a:spAutoFit/>
          </a:bodyPr>
          <a:lstStyle/>
          <a:p>
            <a:pPr algn="l" eaLnBrk="0" hangingPunct="0">
              <a:spcBef>
                <a:spcPct val="50000"/>
              </a:spcBef>
              <a:buSzTx/>
            </a:pPr>
            <a:r>
              <a:rPr lang="en-US" sz="2200" b="0" i="1" dirty="0" smtClean="0">
                <a:latin typeface="Arial" pitchFamily="34" charset="0"/>
              </a:rPr>
              <a:t>_Connect. …</a:t>
            </a:r>
            <a:endParaRPr lang="en-US" sz="2200" b="0" i="1" dirty="0">
              <a:latin typeface="Arial" pitchFamily="34" charset="0"/>
            </a:endParaRPr>
          </a:p>
        </p:txBody>
      </p:sp>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Query</a:t>
            </a:r>
            <a:endParaRPr lang="en-US" dirty="0"/>
          </a:p>
        </p:txBody>
      </p:sp>
      <p:sp>
        <p:nvSpPr>
          <p:cNvPr id="6" name="TextBox 5"/>
          <p:cNvSpPr txBox="1"/>
          <p:nvPr/>
        </p:nvSpPr>
        <p:spPr>
          <a:xfrm>
            <a:off x="1494578" y="3896957"/>
            <a:ext cx="5522976" cy="2185214"/>
          </a:xfrm>
          <a:prstGeom prst="rect">
            <a:avLst/>
          </a:prstGeom>
          <a:solidFill>
            <a:schemeClr val="accent2">
              <a:alpha val="50000"/>
            </a:schemeClr>
          </a:solidFill>
          <a:ln w="6350">
            <a:solidFill>
              <a:srgbClr val="000000"/>
            </a:solidFill>
          </a:ln>
        </p:spPr>
        <p:txBody>
          <a:bodyPr wrap="square" rtlCol="0">
            <a:spAutoFit/>
          </a:bodyPr>
          <a:lstStyle/>
          <a:p>
            <a:pPr algn="l">
              <a:defRPr/>
            </a:pPr>
            <a:r>
              <a:rPr lang="en-US" sz="1700" dirty="0" smtClean="0">
                <a:solidFill>
                  <a:srgbClr val="000000"/>
                </a:solidFill>
                <a:latin typeface="+mn-lt"/>
              </a:rPr>
              <a:t>DISPLAY _Connect-id _Connect-</a:t>
            </a:r>
            <a:r>
              <a:rPr lang="en-US" sz="1700" dirty="0" err="1" smtClean="0">
                <a:solidFill>
                  <a:srgbClr val="000000"/>
                </a:solidFill>
                <a:latin typeface="+mn-lt"/>
              </a:rPr>
              <a:t>Usr</a:t>
            </a:r>
            <a:r>
              <a:rPr lang="en-US" sz="1700" dirty="0" smtClean="0">
                <a:solidFill>
                  <a:srgbClr val="000000"/>
                </a:solidFill>
                <a:latin typeface="+mn-lt"/>
              </a:rPr>
              <a:t/>
            </a:r>
            <a:br>
              <a:rPr lang="en-US" sz="1700" dirty="0" smtClean="0">
                <a:solidFill>
                  <a:srgbClr val="000000"/>
                </a:solidFill>
                <a:latin typeface="+mn-lt"/>
              </a:rPr>
            </a:br>
            <a:r>
              <a:rPr lang="en-US" sz="1700" dirty="0" smtClean="0">
                <a:solidFill>
                  <a:srgbClr val="000000"/>
                </a:solidFill>
                <a:latin typeface="+mn-lt"/>
              </a:rPr>
              <a:t>                _Connect-</a:t>
            </a:r>
            <a:r>
              <a:rPr lang="en-US" sz="1700" dirty="0" err="1" smtClean="0">
                <a:solidFill>
                  <a:srgbClr val="000000"/>
                </a:solidFill>
                <a:latin typeface="+mn-lt"/>
              </a:rPr>
              <a:t>CachingType</a:t>
            </a:r>
            <a:r>
              <a:rPr lang="en-US" sz="1700" dirty="0" smtClean="0">
                <a:solidFill>
                  <a:srgbClr val="000000"/>
                </a:solidFill>
                <a:latin typeface="+mn-lt"/>
              </a:rPr>
              <a:t/>
            </a:r>
            <a:br>
              <a:rPr lang="en-US" sz="1700" dirty="0" smtClean="0">
                <a:solidFill>
                  <a:srgbClr val="000000"/>
                </a:solidFill>
                <a:latin typeface="+mn-lt"/>
              </a:rPr>
            </a:br>
            <a:r>
              <a:rPr lang="en-US" sz="1700" dirty="0" smtClean="0">
                <a:solidFill>
                  <a:srgbClr val="000000"/>
                </a:solidFill>
                <a:latin typeface="+mn-lt"/>
              </a:rPr>
              <a:t>                _Connect-</a:t>
            </a:r>
            <a:r>
              <a:rPr lang="en-US" sz="1700" dirty="0" err="1" smtClean="0">
                <a:solidFill>
                  <a:srgbClr val="000000"/>
                </a:solidFill>
                <a:latin typeface="+mn-lt"/>
              </a:rPr>
              <a:t>CacheInfoType</a:t>
            </a:r>
            <a:r>
              <a:rPr lang="en-US" sz="1700" dirty="0" smtClean="0">
                <a:solidFill>
                  <a:srgbClr val="000000"/>
                </a:solidFill>
                <a:latin typeface="+mn-lt"/>
              </a:rPr>
              <a:t> format "x(12)“</a:t>
            </a:r>
            <a:br>
              <a:rPr lang="en-US" sz="1700" dirty="0" smtClean="0">
                <a:solidFill>
                  <a:srgbClr val="000000"/>
                </a:solidFill>
                <a:latin typeface="+mn-lt"/>
              </a:rPr>
            </a:br>
            <a:r>
              <a:rPr lang="en-US" sz="1700" dirty="0" smtClean="0">
                <a:solidFill>
                  <a:srgbClr val="000000"/>
                </a:solidFill>
                <a:latin typeface="+mn-lt"/>
              </a:rPr>
              <a:t>                _Connect-</a:t>
            </a:r>
            <a:r>
              <a:rPr lang="en-US" sz="1700" dirty="0" err="1" smtClean="0">
                <a:solidFill>
                  <a:srgbClr val="000000"/>
                </a:solidFill>
                <a:latin typeface="+mn-lt"/>
              </a:rPr>
              <a:t>CacheLineNumber</a:t>
            </a:r>
            <a:r>
              <a:rPr lang="en-US" sz="1700" dirty="0" smtClean="0">
                <a:solidFill>
                  <a:srgbClr val="000000"/>
                </a:solidFill>
                <a:latin typeface="+mn-lt"/>
              </a:rPr>
              <a:t>[1]  label "Line“</a:t>
            </a:r>
            <a:br>
              <a:rPr lang="en-US" sz="1700" dirty="0" smtClean="0">
                <a:solidFill>
                  <a:srgbClr val="000000"/>
                </a:solidFill>
                <a:latin typeface="+mn-lt"/>
              </a:rPr>
            </a:br>
            <a:r>
              <a:rPr lang="en-US" sz="1700" dirty="0" smtClean="0">
                <a:solidFill>
                  <a:srgbClr val="000000"/>
                </a:solidFill>
                <a:latin typeface="+mn-lt"/>
              </a:rPr>
              <a:t>                _Connect-</a:t>
            </a:r>
            <a:r>
              <a:rPr lang="en-US" sz="1700" dirty="0" err="1" smtClean="0">
                <a:solidFill>
                  <a:srgbClr val="000000"/>
                </a:solidFill>
                <a:latin typeface="+mn-lt"/>
              </a:rPr>
              <a:t>CacheInfo</a:t>
            </a:r>
            <a:r>
              <a:rPr lang="en-US" sz="1700" dirty="0" smtClean="0">
                <a:solidFill>
                  <a:srgbClr val="000000"/>
                </a:solidFill>
                <a:latin typeface="+mn-lt"/>
              </a:rPr>
              <a:t>[1]               label "Entry“</a:t>
            </a:r>
            <a:br>
              <a:rPr lang="en-US" sz="1700" dirty="0" smtClean="0">
                <a:solidFill>
                  <a:srgbClr val="000000"/>
                </a:solidFill>
                <a:latin typeface="+mn-lt"/>
              </a:rPr>
            </a:br>
            <a:r>
              <a:rPr lang="en-US" sz="1700" dirty="0" smtClean="0">
                <a:solidFill>
                  <a:srgbClr val="000000"/>
                </a:solidFill>
                <a:latin typeface="+mn-lt"/>
              </a:rPr>
              <a:t>                _Connect-</a:t>
            </a:r>
            <a:r>
              <a:rPr lang="en-US" sz="1700" dirty="0" err="1" smtClean="0">
                <a:solidFill>
                  <a:srgbClr val="000000"/>
                </a:solidFill>
                <a:latin typeface="+mn-lt"/>
              </a:rPr>
              <a:t>CacheLineNumber</a:t>
            </a:r>
            <a:r>
              <a:rPr lang="en-US" sz="1700" dirty="0" smtClean="0">
                <a:solidFill>
                  <a:srgbClr val="000000"/>
                </a:solidFill>
                <a:latin typeface="+mn-lt"/>
              </a:rPr>
              <a:t>[2] no-label</a:t>
            </a:r>
            <a:br>
              <a:rPr lang="en-US" sz="1700" dirty="0" smtClean="0">
                <a:solidFill>
                  <a:srgbClr val="000000"/>
                </a:solidFill>
                <a:latin typeface="+mn-lt"/>
              </a:rPr>
            </a:br>
            <a:r>
              <a:rPr lang="en-US" sz="1700" dirty="0" smtClean="0">
                <a:solidFill>
                  <a:srgbClr val="000000"/>
                </a:solidFill>
                <a:latin typeface="+mn-lt"/>
              </a:rPr>
              <a:t>                _Connect-</a:t>
            </a:r>
            <a:r>
              <a:rPr lang="en-US" sz="1700" dirty="0" err="1" smtClean="0">
                <a:solidFill>
                  <a:srgbClr val="000000"/>
                </a:solidFill>
                <a:latin typeface="+mn-lt"/>
              </a:rPr>
              <a:t>CacheInfo</a:t>
            </a:r>
            <a:r>
              <a:rPr lang="en-US" sz="1700" dirty="0" smtClean="0">
                <a:solidFill>
                  <a:srgbClr val="000000"/>
                </a:solidFill>
                <a:latin typeface="+mn-lt"/>
              </a:rPr>
              <a:t>[2]               no-label</a:t>
            </a:r>
            <a:br>
              <a:rPr lang="en-US" sz="1700" dirty="0" smtClean="0">
                <a:solidFill>
                  <a:srgbClr val="000000"/>
                </a:solidFill>
                <a:latin typeface="+mn-lt"/>
              </a:rPr>
            </a:br>
            <a:r>
              <a:rPr lang="en-US" sz="1700" dirty="0" smtClean="0">
                <a:solidFill>
                  <a:srgbClr val="000000"/>
                </a:solidFill>
                <a:latin typeface="+mn-lt"/>
              </a:rPr>
              <a:t> END.</a:t>
            </a:r>
            <a:endParaRPr lang="en-US" sz="1700" i="0" dirty="0" smtClean="0">
              <a:solidFill>
                <a:srgbClr val="000000"/>
              </a:solidFill>
              <a:latin typeface="+mn-lt"/>
            </a:endParaRPr>
          </a:p>
        </p:txBody>
      </p:sp>
      <p:grpSp>
        <p:nvGrpSpPr>
          <p:cNvPr id="10" name="Group 9"/>
          <p:cNvGrpSpPr/>
          <p:nvPr/>
        </p:nvGrpSpPr>
        <p:grpSpPr>
          <a:xfrm>
            <a:off x="1368113" y="1245550"/>
            <a:ext cx="6117021" cy="1193507"/>
            <a:chOff x="1106809" y="1465890"/>
            <a:chExt cx="6117021" cy="1193507"/>
          </a:xfrm>
        </p:grpSpPr>
        <p:sp>
          <p:nvSpPr>
            <p:cNvPr id="5" name="TextBox 4"/>
            <p:cNvSpPr txBox="1"/>
            <p:nvPr/>
          </p:nvSpPr>
          <p:spPr>
            <a:xfrm>
              <a:off x="1200734" y="1465890"/>
              <a:ext cx="5522976" cy="615553"/>
            </a:xfrm>
            <a:prstGeom prst="rect">
              <a:avLst/>
            </a:prstGeom>
            <a:solidFill>
              <a:srgbClr val="99BFD5">
                <a:alpha val="49804"/>
              </a:srgbClr>
            </a:solidFill>
            <a:ln w="6350">
              <a:solidFill>
                <a:srgbClr val="000000"/>
              </a:solidFill>
            </a:ln>
          </p:spPr>
          <p:txBody>
            <a:bodyPr wrap="square" rtlCol="0">
              <a:spAutoFit/>
            </a:bodyPr>
            <a:lstStyle/>
            <a:p>
              <a:pPr algn="l">
                <a:defRPr/>
              </a:pPr>
              <a:r>
                <a:rPr lang="en-US" sz="1700" dirty="0" smtClean="0">
                  <a:solidFill>
                    <a:srgbClr val="000000"/>
                  </a:solidFill>
                  <a:latin typeface="+mn-lt"/>
                </a:rPr>
                <a:t> FOR EACH _Connect WHERE</a:t>
              </a:r>
              <a:br>
                <a:rPr lang="en-US" sz="1700" dirty="0" smtClean="0">
                  <a:solidFill>
                    <a:srgbClr val="000000"/>
                  </a:solidFill>
                  <a:latin typeface="+mn-lt"/>
                </a:rPr>
              </a:br>
              <a:r>
                <a:rPr lang="en-US" sz="1700" dirty="0" smtClean="0">
                  <a:solidFill>
                    <a:srgbClr val="000000"/>
                  </a:solidFill>
                  <a:latin typeface="+mn-lt"/>
                </a:rPr>
                <a:t>             </a:t>
              </a:r>
              <a:r>
                <a:rPr lang="en-US" sz="1700" dirty="0" smtClean="0">
                  <a:solidFill>
                    <a:srgbClr val="C00000"/>
                  </a:solidFill>
                  <a:latin typeface="+mn-lt"/>
                  <a:cs typeface="Courier New" pitchFamily="49" charset="0"/>
                </a:rPr>
                <a:t>_Connect-</a:t>
              </a:r>
              <a:r>
                <a:rPr lang="en-US" sz="1700" dirty="0" err="1" smtClean="0">
                  <a:solidFill>
                    <a:srgbClr val="C00000"/>
                  </a:solidFill>
                  <a:latin typeface="+mn-lt"/>
                  <a:cs typeface="Courier New" pitchFamily="49" charset="0"/>
                </a:rPr>
                <a:t>CachingType</a:t>
              </a:r>
              <a:r>
                <a:rPr lang="en-US" sz="1700" dirty="0" smtClean="0">
                  <a:solidFill>
                    <a:srgbClr val="C00000"/>
                  </a:solidFill>
                  <a:latin typeface="+mn-lt"/>
                  <a:cs typeface="Courier New" pitchFamily="49" charset="0"/>
                </a:rPr>
                <a:t> &lt;&gt; ?:</a:t>
              </a:r>
            </a:p>
          </p:txBody>
        </p:sp>
        <p:sp>
          <p:nvSpPr>
            <p:cNvPr id="8" name="TextBox 7"/>
            <p:cNvSpPr txBox="1"/>
            <p:nvPr/>
          </p:nvSpPr>
          <p:spPr>
            <a:xfrm>
              <a:off x="1106809" y="2076073"/>
              <a:ext cx="6117021" cy="583324"/>
            </a:xfrm>
            <a:prstGeom prst="rect">
              <a:avLst/>
            </a:prstGeom>
            <a:noFill/>
          </p:spPr>
          <p:txBody>
            <a:bodyPr wrap="square" rtlCol="0">
              <a:noAutofit/>
            </a:bodyPr>
            <a:lstStyle/>
            <a:p>
              <a:pPr algn="l"/>
              <a:r>
                <a:rPr lang="en-US" sz="2000" i="0" dirty="0" smtClean="0">
                  <a:solidFill>
                    <a:srgbClr val="000000"/>
                  </a:solidFill>
                </a:rPr>
                <a:t>“one-time” sets </a:t>
              </a:r>
              <a:r>
                <a:rPr lang="en-US" sz="2000" i="0" dirty="0" err="1" smtClean="0">
                  <a:solidFill>
                    <a:srgbClr val="000000"/>
                  </a:solidFill>
                </a:rPr>
                <a:t>CachingType</a:t>
              </a:r>
              <a:r>
                <a:rPr lang="en-US" sz="2000" i="0" dirty="0" smtClean="0">
                  <a:solidFill>
                    <a:srgbClr val="000000"/>
                  </a:solidFill>
                </a:rPr>
                <a:t> to “?” after processed.</a:t>
              </a:r>
            </a:p>
          </p:txBody>
        </p:sp>
      </p:grpSp>
      <p:grpSp>
        <p:nvGrpSpPr>
          <p:cNvPr id="11" name="Group 10"/>
          <p:cNvGrpSpPr/>
          <p:nvPr/>
        </p:nvGrpSpPr>
        <p:grpSpPr>
          <a:xfrm>
            <a:off x="1444721" y="2606436"/>
            <a:ext cx="6117021" cy="1161335"/>
            <a:chOff x="1161383" y="2970003"/>
            <a:chExt cx="6117021" cy="1302661"/>
          </a:xfrm>
        </p:grpSpPr>
        <p:sp>
          <p:nvSpPr>
            <p:cNvPr id="7" name="TextBox 6"/>
            <p:cNvSpPr txBox="1"/>
            <p:nvPr/>
          </p:nvSpPr>
          <p:spPr>
            <a:xfrm>
              <a:off x="1206490" y="2970003"/>
              <a:ext cx="5522976" cy="690461"/>
            </a:xfrm>
            <a:prstGeom prst="rect">
              <a:avLst/>
            </a:prstGeom>
            <a:solidFill>
              <a:srgbClr val="99BFD5">
                <a:alpha val="49804"/>
              </a:srgbClr>
            </a:solidFill>
            <a:ln w="6350">
              <a:solidFill>
                <a:srgbClr val="000000"/>
              </a:solidFill>
            </a:ln>
          </p:spPr>
          <p:txBody>
            <a:bodyPr wrap="square" rtlCol="0">
              <a:spAutoFit/>
            </a:bodyPr>
            <a:lstStyle/>
            <a:p>
              <a:pPr algn="l">
                <a:defRPr/>
              </a:pPr>
              <a:r>
                <a:rPr lang="en-US" sz="1700" dirty="0" smtClean="0">
                  <a:solidFill>
                    <a:srgbClr val="000000"/>
                  </a:solidFill>
                  <a:latin typeface="+mn-lt"/>
                </a:rPr>
                <a:t> FOR EACH _Connect WHERE</a:t>
              </a:r>
              <a:br>
                <a:rPr lang="en-US" sz="1700" dirty="0" smtClean="0">
                  <a:solidFill>
                    <a:srgbClr val="000000"/>
                  </a:solidFill>
                  <a:latin typeface="+mn-lt"/>
                </a:rPr>
              </a:br>
              <a:r>
                <a:rPr lang="en-US" sz="1700" dirty="0" smtClean="0">
                  <a:solidFill>
                    <a:srgbClr val="000000"/>
                  </a:solidFill>
                  <a:latin typeface="+mn-lt"/>
                </a:rPr>
                <a:t>             </a:t>
              </a:r>
              <a:r>
                <a:rPr lang="en-US" sz="1700" dirty="0" smtClean="0">
                  <a:solidFill>
                    <a:srgbClr val="C00000"/>
                  </a:solidFill>
                  <a:latin typeface="+mn-lt"/>
                  <a:cs typeface="Courier New" pitchFamily="49" charset="0"/>
                </a:rPr>
                <a:t>_Connect-</a:t>
              </a:r>
              <a:r>
                <a:rPr lang="en-US" sz="1700" dirty="0" err="1" smtClean="0">
                  <a:solidFill>
                    <a:srgbClr val="C00000"/>
                  </a:solidFill>
                  <a:latin typeface="+mn-lt"/>
                  <a:cs typeface="Courier New" pitchFamily="49" charset="0"/>
                </a:rPr>
                <a:t>CacheInfoType</a:t>
              </a:r>
              <a:r>
                <a:rPr lang="en-US" sz="1700" dirty="0" smtClean="0">
                  <a:solidFill>
                    <a:srgbClr val="C00000"/>
                  </a:solidFill>
                  <a:latin typeface="+mn-lt"/>
                  <a:cs typeface="Courier New" pitchFamily="49" charset="0"/>
                </a:rPr>
                <a:t> &lt;&gt; ?:</a:t>
              </a:r>
            </a:p>
          </p:txBody>
        </p:sp>
        <p:sp>
          <p:nvSpPr>
            <p:cNvPr id="9" name="TextBox 8"/>
            <p:cNvSpPr txBox="1"/>
            <p:nvPr/>
          </p:nvSpPr>
          <p:spPr>
            <a:xfrm>
              <a:off x="1161383" y="3689339"/>
              <a:ext cx="6117021" cy="583325"/>
            </a:xfrm>
            <a:prstGeom prst="rect">
              <a:avLst/>
            </a:prstGeom>
            <a:noFill/>
          </p:spPr>
          <p:txBody>
            <a:bodyPr wrap="square" rtlCol="0">
              <a:noAutofit/>
            </a:bodyPr>
            <a:lstStyle/>
            <a:p>
              <a:pPr algn="l"/>
              <a:r>
                <a:rPr lang="en-US" sz="2000" i="0" dirty="0" err="1" smtClean="0">
                  <a:solidFill>
                    <a:srgbClr val="000000"/>
                  </a:solidFill>
                </a:rPr>
                <a:t>CacheInfoType</a:t>
              </a:r>
              <a:r>
                <a:rPr lang="en-US" sz="2000" i="0" dirty="0" smtClean="0">
                  <a:solidFill>
                    <a:srgbClr val="000000"/>
                  </a:solidFill>
                </a:rPr>
                <a:t> set when data exists, not pending.</a:t>
              </a:r>
            </a:p>
          </p:txBody>
        </p:sp>
      </p:grpSp>
      <p:sp>
        <p:nvSpPr>
          <p:cNvPr id="12" name="TextBox 11"/>
          <p:cNvSpPr txBox="1"/>
          <p:nvPr/>
        </p:nvSpPr>
        <p:spPr>
          <a:xfrm>
            <a:off x="592428" y="1347157"/>
            <a:ext cx="914400" cy="450760"/>
          </a:xfrm>
          <a:prstGeom prst="rect">
            <a:avLst/>
          </a:prstGeom>
          <a:noFill/>
        </p:spPr>
        <p:txBody>
          <a:bodyPr wrap="none" rtlCol="0">
            <a:noAutofit/>
          </a:bodyPr>
          <a:lstStyle/>
          <a:p>
            <a:pPr algn="l"/>
            <a:r>
              <a:rPr lang="en-US" sz="2000" i="0" dirty="0" smtClean="0">
                <a:solidFill>
                  <a:srgbClr val="000000"/>
                </a:solidFill>
              </a:rPr>
              <a:t>No!</a:t>
            </a:r>
          </a:p>
        </p:txBody>
      </p:sp>
      <p:sp>
        <p:nvSpPr>
          <p:cNvPr id="14" name="TextBox 13"/>
          <p:cNvSpPr txBox="1"/>
          <p:nvPr/>
        </p:nvSpPr>
        <p:spPr>
          <a:xfrm>
            <a:off x="590280" y="2687217"/>
            <a:ext cx="914400" cy="450760"/>
          </a:xfrm>
          <a:prstGeom prst="rect">
            <a:avLst/>
          </a:prstGeom>
          <a:noFill/>
        </p:spPr>
        <p:txBody>
          <a:bodyPr wrap="none" rtlCol="0">
            <a:noAutofit/>
          </a:bodyPr>
          <a:lstStyle/>
          <a:p>
            <a:pPr algn="l"/>
            <a:r>
              <a:rPr lang="en-US" sz="2000" i="0" dirty="0" smtClean="0">
                <a:solidFill>
                  <a:srgbClr val="000000"/>
                </a:solidFill>
              </a:rPr>
              <a:t>Yes!</a:t>
            </a:r>
          </a:p>
        </p:txBody>
      </p:sp>
    </p:spTree>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VST Sidebar</a:t>
            </a:r>
            <a:endParaRPr lang="en-US" dirty="0"/>
          </a:p>
        </p:txBody>
      </p:sp>
      <p:grpSp>
        <p:nvGrpSpPr>
          <p:cNvPr id="17" name="Group 16"/>
          <p:cNvGrpSpPr/>
          <p:nvPr/>
        </p:nvGrpSpPr>
        <p:grpSpPr>
          <a:xfrm>
            <a:off x="5567265" y="1271438"/>
            <a:ext cx="2883052" cy="4928188"/>
            <a:chOff x="4763193" y="1634056"/>
            <a:chExt cx="2974237" cy="4928188"/>
          </a:xfrm>
        </p:grpSpPr>
        <p:sp>
          <p:nvSpPr>
            <p:cNvPr id="6" name="TextBox 5"/>
            <p:cNvSpPr txBox="1"/>
            <p:nvPr/>
          </p:nvSpPr>
          <p:spPr>
            <a:xfrm>
              <a:off x="4773906" y="1634056"/>
              <a:ext cx="2963524" cy="1269578"/>
            </a:xfrm>
            <a:prstGeom prst="rect">
              <a:avLst/>
            </a:prstGeom>
            <a:solidFill>
              <a:schemeClr val="accent2">
                <a:alpha val="50000"/>
              </a:schemeClr>
            </a:solidFill>
            <a:ln w="6350">
              <a:solidFill>
                <a:srgbClr val="000000"/>
              </a:solidFill>
            </a:ln>
          </p:spPr>
          <p:txBody>
            <a:bodyPr wrap="square" rtlCol="0">
              <a:spAutoFit/>
            </a:bodyPr>
            <a:lstStyle/>
            <a:p>
              <a:pPr algn="l">
                <a:defRPr/>
              </a:pPr>
              <a:r>
                <a:rPr lang="en-US" sz="1700" dirty="0" smtClean="0">
                  <a:solidFill>
                    <a:srgbClr val="000000"/>
                  </a:solidFill>
                  <a:latin typeface="+mn-lt"/>
                </a:rPr>
                <a:t>FOR EACH _Connection:</a:t>
              </a:r>
            </a:p>
            <a:p>
              <a:pPr algn="l">
                <a:defRPr/>
              </a:pPr>
              <a:r>
                <a:rPr lang="en-US" sz="1700" dirty="0" smtClean="0">
                  <a:solidFill>
                    <a:srgbClr val="000000"/>
                  </a:solidFill>
                  <a:latin typeface="+mn-lt"/>
                </a:rPr>
                <a:t>    DISPLAY _Connect-id </a:t>
              </a:r>
              <a:br>
                <a:rPr lang="en-US" sz="1700" dirty="0" smtClean="0">
                  <a:solidFill>
                    <a:srgbClr val="000000"/>
                  </a:solidFill>
                  <a:latin typeface="+mn-lt"/>
                </a:rPr>
              </a:br>
              <a:r>
                <a:rPr lang="en-US" sz="1700" dirty="0" smtClean="0">
                  <a:solidFill>
                    <a:srgbClr val="000000"/>
                  </a:solidFill>
                  <a:latin typeface="+mn-lt"/>
                </a:rPr>
                <a:t>                    _Connect-</a:t>
              </a:r>
              <a:r>
                <a:rPr lang="en-US" sz="1700" dirty="0" err="1" smtClean="0">
                  <a:solidFill>
                    <a:srgbClr val="000000"/>
                  </a:solidFill>
                  <a:latin typeface="+mn-lt"/>
                </a:rPr>
                <a:t>Usr</a:t>
              </a:r>
              <a:r>
                <a:rPr lang="en-US" sz="1700" dirty="0" smtClean="0">
                  <a:solidFill>
                    <a:srgbClr val="000000"/>
                  </a:solidFill>
                  <a:latin typeface="+mn-lt"/>
                </a:rPr>
                <a:t/>
              </a:r>
              <a:br>
                <a:rPr lang="en-US" sz="1700" dirty="0" smtClean="0">
                  <a:solidFill>
                    <a:srgbClr val="000000"/>
                  </a:solidFill>
                  <a:latin typeface="+mn-lt"/>
                </a:rPr>
              </a:br>
              <a:r>
                <a:rPr lang="en-US" sz="1700" dirty="0" smtClean="0">
                  <a:solidFill>
                    <a:srgbClr val="000000"/>
                  </a:solidFill>
                  <a:latin typeface="+mn-lt"/>
                </a:rPr>
                <a:t> END.</a:t>
              </a:r>
              <a:endParaRPr lang="en-US" sz="1700" i="0" dirty="0" smtClean="0">
                <a:solidFill>
                  <a:srgbClr val="000000"/>
                </a:solidFill>
                <a:latin typeface="+mn-lt"/>
              </a:endParaRPr>
            </a:p>
          </p:txBody>
        </p:sp>
        <p:sp>
          <p:nvSpPr>
            <p:cNvPr id="15" name="Rectangle 14"/>
            <p:cNvSpPr/>
            <p:nvPr/>
          </p:nvSpPr>
          <p:spPr bwMode="auto">
            <a:xfrm>
              <a:off x="4763193" y="3007425"/>
              <a:ext cx="2974236" cy="3554819"/>
            </a:xfrm>
            <a:prstGeom prst="rect">
              <a:avLst/>
            </a:prstGeom>
            <a:solidFill>
              <a:srgbClr val="99BFD5"/>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algn="l"/>
              <a:r>
                <a:rPr lang="en-US" sz="1800" dirty="0" smtClean="0">
                  <a:solidFill>
                    <a:srgbClr val="000000"/>
                  </a:solidFill>
                </a:rPr>
                <a:t> </a:t>
              </a:r>
              <a:r>
                <a:rPr lang="en-US" sz="1800" u="sng" dirty="0" smtClean="0">
                  <a:solidFill>
                    <a:srgbClr val="000000"/>
                  </a:solidFill>
                </a:rPr>
                <a:t>Connect-Id</a:t>
              </a:r>
              <a:r>
                <a:rPr lang="en-US" sz="1800" dirty="0" smtClean="0">
                  <a:solidFill>
                    <a:srgbClr val="000000"/>
                  </a:solidFill>
                </a:rPr>
                <a:t>   </a:t>
              </a:r>
              <a:r>
                <a:rPr lang="en-US" sz="1800" u="sng" dirty="0" smtClean="0">
                  <a:solidFill>
                    <a:srgbClr val="000000"/>
                  </a:solidFill>
                </a:rPr>
                <a:t>Connect-</a:t>
              </a:r>
              <a:r>
                <a:rPr lang="en-US" sz="1800" u="sng" dirty="0" err="1" smtClean="0">
                  <a:solidFill>
                    <a:srgbClr val="000000"/>
                  </a:solidFill>
                </a:rPr>
                <a:t>usr</a:t>
              </a:r>
              <a:endParaRPr lang="en-US" sz="1800" u="sng" dirty="0" smtClean="0">
                <a:solidFill>
                  <a:srgbClr val="000000"/>
                </a:solidFill>
              </a:endParaRPr>
            </a:p>
            <a:p>
              <a:pPr algn="l"/>
              <a:r>
                <a:rPr lang="en-US" sz="1800" dirty="0" smtClean="0">
                  <a:solidFill>
                    <a:srgbClr val="000000"/>
                  </a:solidFill>
                </a:rPr>
                <a:t>          1                  0</a:t>
              </a:r>
              <a:br>
                <a:rPr lang="en-US" sz="1800" dirty="0" smtClean="0">
                  <a:solidFill>
                    <a:srgbClr val="000000"/>
                  </a:solidFill>
                </a:rPr>
              </a:br>
              <a:r>
                <a:rPr lang="en-US" sz="1800" dirty="0" smtClean="0">
                  <a:solidFill>
                    <a:srgbClr val="000000"/>
                  </a:solidFill>
                </a:rPr>
                <a:t>          2                  1</a:t>
              </a:r>
              <a:br>
                <a:rPr lang="en-US" sz="1800" dirty="0" smtClean="0">
                  <a:solidFill>
                    <a:srgbClr val="000000"/>
                  </a:solidFill>
                </a:rPr>
              </a:br>
              <a:r>
                <a:rPr lang="en-US" sz="1800" dirty="0" smtClean="0">
                  <a:solidFill>
                    <a:srgbClr val="000000"/>
                  </a:solidFill>
                </a:rPr>
                <a:t>          3                  ?</a:t>
              </a:r>
              <a:br>
                <a:rPr lang="en-US" sz="1800" dirty="0" smtClean="0">
                  <a:solidFill>
                    <a:srgbClr val="000000"/>
                  </a:solidFill>
                </a:rPr>
              </a:br>
              <a:r>
                <a:rPr lang="en-US" sz="1800" dirty="0" smtClean="0">
                  <a:solidFill>
                    <a:srgbClr val="000000"/>
                  </a:solidFill>
                </a:rPr>
                <a:t>          4                  ?</a:t>
              </a:r>
              <a:br>
                <a:rPr lang="en-US" sz="1800" dirty="0" smtClean="0">
                  <a:solidFill>
                    <a:srgbClr val="000000"/>
                  </a:solidFill>
                </a:rPr>
              </a:br>
              <a:r>
                <a:rPr lang="en-US" sz="1800" dirty="0" smtClean="0">
                  <a:solidFill>
                    <a:srgbClr val="000000"/>
                  </a:solidFill>
                </a:rPr>
                <a:t>          5                  ?</a:t>
              </a:r>
              <a:br>
                <a:rPr lang="en-US" sz="1800" dirty="0" smtClean="0">
                  <a:solidFill>
                    <a:srgbClr val="000000"/>
                  </a:solidFill>
                </a:rPr>
              </a:br>
              <a:r>
                <a:rPr lang="en-US" sz="1800" dirty="0" smtClean="0">
                  <a:solidFill>
                    <a:srgbClr val="000000"/>
                  </a:solidFill>
                </a:rPr>
                <a:t>          6                  5</a:t>
              </a:r>
              <a:br>
                <a:rPr lang="en-US" sz="1800" dirty="0" smtClean="0">
                  <a:solidFill>
                    <a:srgbClr val="000000"/>
                  </a:solidFill>
                </a:rPr>
              </a:br>
              <a:r>
                <a:rPr lang="en-US" sz="1800" dirty="0" smtClean="0">
                  <a:solidFill>
                    <a:srgbClr val="000000"/>
                  </a:solidFill>
                </a:rPr>
                <a:t>          7                  ?</a:t>
              </a:r>
              <a:br>
                <a:rPr lang="en-US" sz="1800" dirty="0" smtClean="0">
                  <a:solidFill>
                    <a:srgbClr val="000000"/>
                  </a:solidFill>
                </a:rPr>
              </a:br>
              <a:r>
                <a:rPr lang="en-US" sz="1800" dirty="0" smtClean="0">
                  <a:solidFill>
                    <a:srgbClr val="000000"/>
                  </a:solidFill>
                </a:rPr>
                <a:t>          8                  ?</a:t>
              </a:r>
              <a:br>
                <a:rPr lang="en-US" sz="1800" dirty="0" smtClean="0">
                  <a:solidFill>
                    <a:srgbClr val="000000"/>
                  </a:solidFill>
                </a:rPr>
              </a:br>
              <a:r>
                <a:rPr lang="en-US" sz="1800" dirty="0" smtClean="0">
                  <a:solidFill>
                    <a:srgbClr val="000000"/>
                  </a:solidFill>
                </a:rPr>
                <a:t>          9                  ?</a:t>
              </a:r>
              <a:br>
                <a:rPr lang="en-US" sz="1800" dirty="0" smtClean="0">
                  <a:solidFill>
                    <a:srgbClr val="000000"/>
                  </a:solidFill>
                </a:rPr>
              </a:br>
              <a:r>
                <a:rPr lang="en-US" sz="1800" dirty="0" smtClean="0">
                  <a:solidFill>
                    <a:srgbClr val="000000"/>
                  </a:solidFill>
                </a:rPr>
                <a:t>        10                  9</a:t>
              </a:r>
              <a:br>
                <a:rPr lang="en-US" sz="1800" dirty="0" smtClean="0">
                  <a:solidFill>
                    <a:srgbClr val="000000"/>
                  </a:solidFill>
                </a:rPr>
              </a:br>
              <a:r>
                <a:rPr lang="en-US" sz="1800" dirty="0" smtClean="0">
                  <a:solidFill>
                    <a:srgbClr val="000000"/>
                  </a:solidFill>
                </a:rPr>
                <a:t>        11                10</a:t>
              </a:r>
              <a:endParaRPr kumimoji="0" lang="en-US" sz="1800" b="0" i="1" u="none" strike="noStrike" cap="none" normalizeH="0" baseline="0" dirty="0" smtClean="0">
                <a:ln>
                  <a:noFill/>
                </a:ln>
                <a:solidFill>
                  <a:srgbClr val="000000"/>
                </a:solidFill>
                <a:effectLst/>
                <a:latin typeface="Arial" charset="0"/>
              </a:endParaRPr>
            </a:p>
          </p:txBody>
        </p:sp>
      </p:grpSp>
      <p:sp>
        <p:nvSpPr>
          <p:cNvPr id="16" name="Content Placeholder 2"/>
          <p:cNvSpPr>
            <a:spLocks noGrp="1"/>
          </p:cNvSpPr>
          <p:nvPr>
            <p:ph idx="1"/>
          </p:nvPr>
        </p:nvSpPr>
        <p:spPr>
          <a:xfrm>
            <a:off x="403225" y="1035729"/>
            <a:ext cx="5061141" cy="2746849"/>
          </a:xfrm>
        </p:spPr>
        <p:txBody>
          <a:bodyPr/>
          <a:lstStyle/>
          <a:p>
            <a:r>
              <a:rPr lang="en-US" dirty="0" smtClean="0"/>
              <a:t>All VSTs have an index (VSI)</a:t>
            </a:r>
          </a:p>
          <a:p>
            <a:pPr lvl="1"/>
            <a:r>
              <a:rPr lang="en-US" dirty="0" smtClean="0"/>
              <a:t>Find by VSI field is usually quicker (for queries with where clause)</a:t>
            </a:r>
          </a:p>
          <a:p>
            <a:pPr lvl="1"/>
            <a:r>
              <a:rPr lang="en-US" dirty="0" smtClean="0"/>
              <a:t>Index find </a:t>
            </a:r>
            <a:r>
              <a:rPr lang="en-US" dirty="0" err="1" smtClean="0"/>
              <a:t>vs</a:t>
            </a:r>
            <a:r>
              <a:rPr lang="en-US" dirty="0" smtClean="0"/>
              <a:t> table scan</a:t>
            </a:r>
          </a:p>
          <a:p>
            <a:pPr lvl="1"/>
            <a:r>
              <a:rPr lang="en-US" dirty="0" smtClean="0"/>
              <a:t>Depends if table based or not</a:t>
            </a:r>
          </a:p>
          <a:p>
            <a:pPr lvl="2"/>
            <a:r>
              <a:rPr lang="en-US" dirty="0" smtClean="0"/>
              <a:t>Lock table is chain based</a:t>
            </a:r>
          </a:p>
          <a:p>
            <a:pPr lvl="1"/>
            <a:r>
              <a:rPr lang="en-US" dirty="0" smtClean="0"/>
              <a:t>Value always known </a:t>
            </a:r>
            <a:endParaRPr lang="en-US" dirty="0"/>
          </a:p>
          <a:p>
            <a:r>
              <a:rPr lang="en-US" dirty="0" smtClean="0"/>
              <a:t>VSI Counts from 1</a:t>
            </a:r>
          </a:p>
          <a:p>
            <a:r>
              <a:rPr lang="en-US" dirty="0" smtClean="0"/>
              <a:t>Data may count from 1 or 0</a:t>
            </a:r>
          </a:p>
          <a:p>
            <a:pPr lvl="1"/>
            <a:r>
              <a:rPr lang="en-US" dirty="0" smtClean="0"/>
              <a:t>_Connect user counts from 0</a:t>
            </a:r>
          </a:p>
        </p:txBody>
      </p:sp>
      <p:grpSp>
        <p:nvGrpSpPr>
          <p:cNvPr id="21" name="Group 20"/>
          <p:cNvGrpSpPr/>
          <p:nvPr/>
        </p:nvGrpSpPr>
        <p:grpSpPr>
          <a:xfrm>
            <a:off x="297623" y="4922623"/>
            <a:ext cx="4478842" cy="615553"/>
            <a:chOff x="308640" y="4393423"/>
            <a:chExt cx="4478842" cy="615553"/>
          </a:xfrm>
        </p:grpSpPr>
        <p:sp>
          <p:nvSpPr>
            <p:cNvPr id="18" name="TextBox 17"/>
            <p:cNvSpPr txBox="1"/>
            <p:nvPr/>
          </p:nvSpPr>
          <p:spPr>
            <a:xfrm>
              <a:off x="1131959" y="4393423"/>
              <a:ext cx="3655523" cy="615553"/>
            </a:xfrm>
            <a:prstGeom prst="rect">
              <a:avLst/>
            </a:prstGeom>
            <a:solidFill>
              <a:srgbClr val="99BFD5">
                <a:alpha val="49804"/>
              </a:srgbClr>
            </a:solidFill>
            <a:ln w="6350">
              <a:solidFill>
                <a:srgbClr val="000000"/>
              </a:solidFill>
            </a:ln>
          </p:spPr>
          <p:txBody>
            <a:bodyPr wrap="square" rtlCol="0">
              <a:spAutoFit/>
            </a:bodyPr>
            <a:lstStyle/>
            <a:p>
              <a:pPr algn="l">
                <a:defRPr/>
              </a:pPr>
              <a:r>
                <a:rPr lang="en-US" sz="1700" dirty="0" smtClean="0">
                  <a:solidFill>
                    <a:srgbClr val="000000"/>
                  </a:solidFill>
                  <a:latin typeface="+mn-lt"/>
                </a:rPr>
                <a:t> FIND _Connect WHERE</a:t>
              </a:r>
              <a:r>
                <a:rPr lang="en-US" sz="1700" dirty="0" smtClean="0">
                  <a:solidFill>
                    <a:srgbClr val="C00000"/>
                  </a:solidFill>
                  <a:latin typeface="+mn-lt"/>
                  <a:cs typeface="Courier New" pitchFamily="49" charset="0"/>
                </a:rPr>
                <a:t/>
              </a:r>
              <a:br>
                <a:rPr lang="en-US" sz="1700" dirty="0" smtClean="0">
                  <a:solidFill>
                    <a:srgbClr val="C00000"/>
                  </a:solidFill>
                  <a:latin typeface="+mn-lt"/>
                  <a:cs typeface="Courier New" pitchFamily="49" charset="0"/>
                </a:rPr>
              </a:br>
              <a:r>
                <a:rPr lang="en-US" sz="1700" dirty="0" smtClean="0">
                  <a:solidFill>
                    <a:srgbClr val="C00000"/>
                  </a:solidFill>
                  <a:latin typeface="+mn-lt"/>
                  <a:cs typeface="Courier New" pitchFamily="49" charset="0"/>
                </a:rPr>
                <a:t>         _Connect-</a:t>
              </a:r>
              <a:r>
                <a:rPr lang="en-US" sz="1700" dirty="0" err="1" smtClean="0">
                  <a:solidFill>
                    <a:srgbClr val="C00000"/>
                  </a:solidFill>
                  <a:latin typeface="+mn-lt"/>
                  <a:cs typeface="Courier New" pitchFamily="49" charset="0"/>
                </a:rPr>
                <a:t>Usr</a:t>
              </a:r>
              <a:r>
                <a:rPr lang="en-US" sz="1700" dirty="0" smtClean="0">
                  <a:solidFill>
                    <a:srgbClr val="C00000"/>
                  </a:solidFill>
                  <a:latin typeface="+mn-lt"/>
                  <a:cs typeface="Courier New" pitchFamily="49" charset="0"/>
                </a:rPr>
                <a:t> = </a:t>
              </a:r>
              <a:r>
                <a:rPr lang="en-US" sz="1700" dirty="0" err="1" smtClean="0">
                  <a:solidFill>
                    <a:srgbClr val="C00000"/>
                  </a:solidFill>
                  <a:latin typeface="+mn-lt"/>
                  <a:cs typeface="Courier New" pitchFamily="49" charset="0"/>
                </a:rPr>
                <a:t>aUserId</a:t>
              </a:r>
              <a:r>
                <a:rPr lang="en-US" sz="1700" dirty="0" smtClean="0">
                  <a:solidFill>
                    <a:srgbClr val="C00000"/>
                  </a:solidFill>
                  <a:latin typeface="+mn-lt"/>
                  <a:cs typeface="Courier New" pitchFamily="49" charset="0"/>
                </a:rPr>
                <a:t>.</a:t>
              </a:r>
            </a:p>
          </p:txBody>
        </p:sp>
        <p:sp>
          <p:nvSpPr>
            <p:cNvPr id="19" name="TextBox 18"/>
            <p:cNvSpPr txBox="1"/>
            <p:nvPr/>
          </p:nvSpPr>
          <p:spPr>
            <a:xfrm>
              <a:off x="308640" y="4477939"/>
              <a:ext cx="914400" cy="450760"/>
            </a:xfrm>
            <a:prstGeom prst="rect">
              <a:avLst/>
            </a:prstGeom>
            <a:noFill/>
          </p:spPr>
          <p:txBody>
            <a:bodyPr wrap="none" rtlCol="0">
              <a:noAutofit/>
            </a:bodyPr>
            <a:lstStyle/>
            <a:p>
              <a:pPr algn="l"/>
              <a:r>
                <a:rPr lang="en-US" sz="2000" i="0" dirty="0" smtClean="0">
                  <a:solidFill>
                    <a:srgbClr val="000000"/>
                  </a:solidFill>
                </a:rPr>
                <a:t>No!</a:t>
              </a:r>
            </a:p>
          </p:txBody>
        </p:sp>
      </p:grpSp>
      <p:grpSp>
        <p:nvGrpSpPr>
          <p:cNvPr id="22" name="Group 21"/>
          <p:cNvGrpSpPr/>
          <p:nvPr/>
        </p:nvGrpSpPr>
        <p:grpSpPr>
          <a:xfrm>
            <a:off x="306492" y="5681613"/>
            <a:ext cx="4470484" cy="615553"/>
            <a:chOff x="306492" y="5281579"/>
            <a:chExt cx="4470484" cy="615553"/>
          </a:xfrm>
        </p:grpSpPr>
        <p:sp>
          <p:nvSpPr>
            <p:cNvPr id="13" name="TextBox 12"/>
            <p:cNvSpPr txBox="1"/>
            <p:nvPr/>
          </p:nvSpPr>
          <p:spPr>
            <a:xfrm>
              <a:off x="1121453" y="5281579"/>
              <a:ext cx="3655523" cy="615553"/>
            </a:xfrm>
            <a:prstGeom prst="rect">
              <a:avLst/>
            </a:prstGeom>
            <a:solidFill>
              <a:srgbClr val="99BFD5">
                <a:alpha val="49804"/>
              </a:srgbClr>
            </a:solidFill>
            <a:ln w="6350">
              <a:solidFill>
                <a:srgbClr val="000000"/>
              </a:solidFill>
            </a:ln>
          </p:spPr>
          <p:txBody>
            <a:bodyPr wrap="square" rtlCol="0">
              <a:spAutoFit/>
            </a:bodyPr>
            <a:lstStyle/>
            <a:p>
              <a:pPr algn="l">
                <a:defRPr/>
              </a:pPr>
              <a:r>
                <a:rPr lang="en-US" sz="1700" dirty="0" smtClean="0">
                  <a:solidFill>
                    <a:srgbClr val="000000"/>
                  </a:solidFill>
                  <a:latin typeface="+mn-lt"/>
                </a:rPr>
                <a:t> FIND _Connect WHERE</a:t>
              </a:r>
              <a:r>
                <a:rPr lang="en-US" sz="1700" dirty="0" smtClean="0">
                  <a:solidFill>
                    <a:srgbClr val="C00000"/>
                  </a:solidFill>
                  <a:latin typeface="+mn-lt"/>
                  <a:cs typeface="Courier New" pitchFamily="49" charset="0"/>
                </a:rPr>
                <a:t/>
              </a:r>
              <a:br>
                <a:rPr lang="en-US" sz="1700" dirty="0" smtClean="0">
                  <a:solidFill>
                    <a:srgbClr val="C00000"/>
                  </a:solidFill>
                  <a:latin typeface="+mn-lt"/>
                  <a:cs typeface="Courier New" pitchFamily="49" charset="0"/>
                </a:rPr>
              </a:br>
              <a:r>
                <a:rPr lang="en-US" sz="1700" dirty="0" smtClean="0">
                  <a:solidFill>
                    <a:srgbClr val="C00000"/>
                  </a:solidFill>
                  <a:latin typeface="+mn-lt"/>
                  <a:cs typeface="Courier New" pitchFamily="49" charset="0"/>
                </a:rPr>
                <a:t>         _Connect-Id = </a:t>
              </a:r>
              <a:r>
                <a:rPr lang="en-US" sz="1700" dirty="0" err="1" smtClean="0">
                  <a:solidFill>
                    <a:srgbClr val="C00000"/>
                  </a:solidFill>
                  <a:latin typeface="+mn-lt"/>
                  <a:cs typeface="Courier New" pitchFamily="49" charset="0"/>
                </a:rPr>
                <a:t>aUserId</a:t>
              </a:r>
              <a:r>
                <a:rPr lang="en-US" sz="1700" dirty="0" smtClean="0">
                  <a:solidFill>
                    <a:srgbClr val="C00000"/>
                  </a:solidFill>
                  <a:latin typeface="+mn-lt"/>
                  <a:cs typeface="Courier New" pitchFamily="49" charset="0"/>
                </a:rPr>
                <a:t> + 1.</a:t>
              </a:r>
            </a:p>
          </p:txBody>
        </p:sp>
        <p:sp>
          <p:nvSpPr>
            <p:cNvPr id="20" name="TextBox 19"/>
            <p:cNvSpPr txBox="1"/>
            <p:nvPr/>
          </p:nvSpPr>
          <p:spPr>
            <a:xfrm>
              <a:off x="306492" y="5361536"/>
              <a:ext cx="914400" cy="450760"/>
            </a:xfrm>
            <a:prstGeom prst="rect">
              <a:avLst/>
            </a:prstGeom>
            <a:noFill/>
          </p:spPr>
          <p:txBody>
            <a:bodyPr wrap="none" rtlCol="0">
              <a:noAutofit/>
            </a:bodyPr>
            <a:lstStyle/>
            <a:p>
              <a:pPr algn="l"/>
              <a:r>
                <a:rPr lang="en-US" sz="2000" i="0" dirty="0" smtClean="0">
                  <a:solidFill>
                    <a:srgbClr val="000000"/>
                  </a:solidFill>
                </a:rPr>
                <a:t>Yes!</a:t>
              </a: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96351" y="2774722"/>
            <a:ext cx="4083253" cy="945931"/>
          </a:xfrm>
          <a:prstGeom prst="rect">
            <a:avLst/>
          </a:prstGeom>
          <a:gradFill>
            <a:gsLst>
              <a:gs pos="0">
                <a:schemeClr val="hlink"/>
              </a:gs>
              <a:gs pos="100000">
                <a:srgbClr val="FFCB99"/>
              </a:gs>
            </a:gsLst>
            <a:lin ang="5400000" scaled="1"/>
          </a:gradFill>
          <a:ln w="6350">
            <a:solidFill>
              <a:srgbClr val="000000"/>
            </a:solidFill>
          </a:ln>
        </p:spPr>
        <p:txBody>
          <a:bodyPr wrap="square" rtlCol="0">
            <a:noAutofit/>
          </a:bodyPr>
          <a:lstStyle/>
          <a:p>
            <a:r>
              <a:rPr lang="en-US" sz="4400" i="0" dirty="0" smtClean="0">
                <a:solidFill>
                  <a:srgbClr val="000000"/>
                </a:solidFill>
              </a:rPr>
              <a:t>Memory</a:t>
            </a:r>
          </a:p>
        </p:txBody>
      </p:sp>
    </p:spTree>
  </p:cSld>
  <p:clrMapOvr>
    <a:masterClrMapping/>
  </p:clrMapOvr>
  <p:transition>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Consumption</a:t>
            </a:r>
            <a:endParaRPr lang="en-US" dirty="0"/>
          </a:p>
        </p:txBody>
      </p:sp>
      <p:sp>
        <p:nvSpPr>
          <p:cNvPr id="3" name="Content Placeholder 2"/>
          <p:cNvSpPr>
            <a:spLocks noGrp="1"/>
          </p:cNvSpPr>
          <p:nvPr>
            <p:ph idx="1"/>
          </p:nvPr>
        </p:nvSpPr>
        <p:spPr/>
        <p:txBody>
          <a:bodyPr/>
          <a:lstStyle/>
          <a:p>
            <a:r>
              <a:rPr lang="en-US" dirty="0" smtClean="0"/>
              <a:t>Statement cache is always “server side”</a:t>
            </a:r>
          </a:p>
          <a:p>
            <a:r>
              <a:rPr lang="en-US" dirty="0" smtClean="0"/>
              <a:t>Static allocation</a:t>
            </a:r>
          </a:p>
          <a:p>
            <a:pPr lvl="1"/>
            <a:r>
              <a:rPr lang="en-US" dirty="0" smtClean="0"/>
              <a:t>28 </a:t>
            </a:r>
            <a:r>
              <a:rPr lang="en-US" dirty="0"/>
              <a:t>bytes *</a:t>
            </a:r>
            <a:r>
              <a:rPr lang="en-US" dirty="0" smtClean="0"/>
              <a:t> (–n + -</a:t>
            </a:r>
            <a:r>
              <a:rPr lang="en-US" dirty="0" err="1" smtClean="0"/>
              <a:t>Mn</a:t>
            </a:r>
            <a:r>
              <a:rPr lang="en-US" dirty="0" smtClean="0"/>
              <a:t> + 2), regardless of cache state</a:t>
            </a:r>
          </a:p>
          <a:p>
            <a:r>
              <a:rPr lang="en-US" dirty="0" smtClean="0"/>
              <a:t>Dynamic allocation</a:t>
            </a:r>
          </a:p>
          <a:p>
            <a:pPr lvl="1"/>
            <a:r>
              <a:rPr lang="en-US" dirty="0" smtClean="0"/>
              <a:t>288 </a:t>
            </a:r>
            <a:r>
              <a:rPr lang="en-US" dirty="0"/>
              <a:t>bytes per </a:t>
            </a:r>
            <a:r>
              <a:rPr lang="en-US" dirty="0" smtClean="0"/>
              <a:t>enabled user</a:t>
            </a:r>
          </a:p>
          <a:p>
            <a:pPr lvl="1"/>
            <a:r>
              <a:rPr lang="en-US" dirty="0" smtClean="0"/>
              <a:t>Allocated upon stack population</a:t>
            </a:r>
          </a:p>
          <a:p>
            <a:pPr lvl="1"/>
            <a:r>
              <a:rPr lang="en-US" dirty="0" smtClean="0"/>
              <a:t>32 bytes control info, 256 bytes actual stack</a:t>
            </a:r>
          </a:p>
          <a:p>
            <a:pPr lvl="1"/>
            <a:r>
              <a:rPr lang="en-US" dirty="0" smtClean="0"/>
              <a:t>SHM reserved at DB startup</a:t>
            </a:r>
          </a:p>
          <a:p>
            <a:pPr lvl="2"/>
            <a:r>
              <a:rPr lang="en-US" dirty="0" smtClean="0"/>
              <a:t>80 bytes * (-n + -</a:t>
            </a:r>
            <a:r>
              <a:rPr lang="en-US" dirty="0" err="1" smtClean="0"/>
              <a:t>Mn</a:t>
            </a:r>
            <a:r>
              <a:rPr lang="en-US" dirty="0" smtClean="0"/>
              <a:t> + 2)</a:t>
            </a:r>
          </a:p>
          <a:p>
            <a:pPr lvl="2"/>
            <a:r>
              <a:rPr lang="en-US" dirty="0" smtClean="0"/>
              <a:t>-</a:t>
            </a:r>
            <a:r>
              <a:rPr lang="en-US" dirty="0" err="1" smtClean="0"/>
              <a:t>Mxs</a:t>
            </a:r>
            <a:r>
              <a:rPr lang="en-US" dirty="0" smtClean="0"/>
              <a:t> </a:t>
            </a:r>
            <a:r>
              <a:rPr lang="en-US" dirty="0"/>
              <a:t>is used for overflow</a:t>
            </a:r>
          </a:p>
          <a:p>
            <a:r>
              <a:rPr lang="en-US" dirty="0" smtClean="0"/>
              <a:t>Consumption subject to change without notice </a:t>
            </a:r>
            <a:endParaRPr lang="en-US" dirty="0"/>
          </a:p>
        </p:txBody>
      </p:sp>
    </p:spTree>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Management</a:t>
            </a:r>
            <a:endParaRPr lang="en-US" dirty="0"/>
          </a:p>
        </p:txBody>
      </p:sp>
      <p:sp>
        <p:nvSpPr>
          <p:cNvPr id="3" name="Content Placeholder 2"/>
          <p:cNvSpPr>
            <a:spLocks noGrp="1"/>
          </p:cNvSpPr>
          <p:nvPr>
            <p:ph idx="1"/>
          </p:nvPr>
        </p:nvSpPr>
        <p:spPr>
          <a:xfrm>
            <a:off x="403224" y="1476757"/>
            <a:ext cx="7881459" cy="4419600"/>
          </a:xfrm>
        </p:spPr>
        <p:txBody>
          <a:bodyPr/>
          <a:lstStyle/>
          <a:p>
            <a:r>
              <a:rPr lang="en-US" dirty="0"/>
              <a:t>Shared resource</a:t>
            </a:r>
          </a:p>
          <a:p>
            <a:pPr lvl="1"/>
            <a:r>
              <a:rPr lang="en-US" dirty="0"/>
              <a:t>Cache protected by USR latch</a:t>
            </a:r>
          </a:p>
          <a:p>
            <a:r>
              <a:rPr lang="en-US" dirty="0"/>
              <a:t>Reusable resource</a:t>
            </a:r>
          </a:p>
          <a:p>
            <a:pPr lvl="1"/>
            <a:r>
              <a:rPr lang="en-US" dirty="0"/>
              <a:t>Self service clients reuse the memory</a:t>
            </a:r>
          </a:p>
          <a:p>
            <a:pPr lvl="1"/>
            <a:r>
              <a:rPr lang="en-US" dirty="0"/>
              <a:t>Network clients free it at disconnect</a:t>
            </a:r>
          </a:p>
          <a:p>
            <a:r>
              <a:rPr lang="en-US" dirty="0" smtClean="0"/>
              <a:t>Finite resource</a:t>
            </a:r>
          </a:p>
          <a:p>
            <a:pPr lvl="1"/>
            <a:r>
              <a:rPr lang="en-US" dirty="0" smtClean="0"/>
              <a:t>-</a:t>
            </a:r>
            <a:r>
              <a:rPr lang="en-US" dirty="0" err="1"/>
              <a:t>Mxs</a:t>
            </a:r>
            <a:r>
              <a:rPr lang="en-US" dirty="0"/>
              <a:t> </a:t>
            </a:r>
            <a:r>
              <a:rPr lang="en-US" dirty="0" smtClean="0"/>
              <a:t>exhaustion produces no </a:t>
            </a:r>
            <a:r>
              <a:rPr lang="en-US" dirty="0"/>
              <a:t>error or </a:t>
            </a:r>
            <a:r>
              <a:rPr lang="en-US" dirty="0" smtClean="0"/>
              <a:t>warning!</a:t>
            </a:r>
            <a:endParaRPr lang="en-US" dirty="0"/>
          </a:p>
          <a:p>
            <a:pPr lvl="1"/>
            <a:r>
              <a:rPr lang="en-US" dirty="0" smtClean="0"/>
              <a:t>Generic status of:</a:t>
            </a:r>
          </a:p>
          <a:p>
            <a:pPr lvl="1">
              <a:buNone/>
            </a:pPr>
            <a:r>
              <a:rPr lang="en-US" sz="1800" i="1" dirty="0" smtClean="0"/>
              <a:t>"Statement caching information cannot be obtained or is not available.“</a:t>
            </a:r>
            <a:endParaRPr lang="en-US" sz="1800" i="1" dirty="0"/>
          </a:p>
        </p:txBody>
      </p:sp>
      <p:sp>
        <p:nvSpPr>
          <p:cNvPr id="4" name="Text Box 4"/>
          <p:cNvSpPr txBox="1">
            <a:spLocks noChangeArrowheads="1"/>
          </p:cNvSpPr>
          <p:nvPr/>
        </p:nvSpPr>
        <p:spPr bwMode="auto">
          <a:xfrm>
            <a:off x="292682" y="977900"/>
            <a:ext cx="2994731" cy="430887"/>
          </a:xfrm>
          <a:prstGeom prst="rect">
            <a:avLst/>
          </a:prstGeom>
          <a:noFill/>
          <a:ln w="12700">
            <a:noFill/>
            <a:miter lim="800000"/>
            <a:headEnd/>
            <a:tailEnd/>
          </a:ln>
          <a:effectLst/>
        </p:spPr>
        <p:txBody>
          <a:bodyPr wrap="none">
            <a:spAutoFit/>
          </a:bodyPr>
          <a:lstStyle/>
          <a:p>
            <a:pPr algn="l" eaLnBrk="0" hangingPunct="0">
              <a:spcBef>
                <a:spcPct val="50000"/>
              </a:spcBef>
              <a:buSzTx/>
            </a:pPr>
            <a:r>
              <a:rPr lang="en-US" sz="2200" b="0" i="1" dirty="0" smtClean="0">
                <a:latin typeface="Arial" pitchFamily="34" charset="0"/>
              </a:rPr>
              <a:t>Shared memory is a…</a:t>
            </a:r>
            <a:endParaRPr lang="en-US" sz="2200" b="0" i="1" dirty="0">
              <a:latin typeface="Arial" pitchFamily="34" charset="0"/>
            </a:endParaRPr>
          </a:p>
        </p:txBody>
      </p:sp>
    </p:spTree>
  </p:cSld>
  <p:clrMapOvr>
    <a:masterClrMapping/>
  </p:clrMapOvr>
  <p:transition>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350" y="98250"/>
            <a:ext cx="7330650" cy="438582"/>
          </a:xfrm>
        </p:spPr>
        <p:txBody>
          <a:bodyPr/>
          <a:lstStyle/>
          <a:p>
            <a:pPr lvl="0"/>
            <a:r>
              <a:rPr lang="en-US" dirty="0" smtClean="0"/>
              <a:t>Increase Startup Parameters Online sidebar</a:t>
            </a:r>
            <a:endParaRPr lang="en-US" dirty="0"/>
          </a:p>
        </p:txBody>
      </p:sp>
      <p:sp>
        <p:nvSpPr>
          <p:cNvPr id="3" name="Content Placeholder 2"/>
          <p:cNvSpPr>
            <a:spLocks noGrp="1"/>
          </p:cNvSpPr>
          <p:nvPr>
            <p:ph idx="1"/>
          </p:nvPr>
        </p:nvSpPr>
        <p:spPr>
          <a:xfrm>
            <a:off x="403225" y="1606942"/>
            <a:ext cx="7772400" cy="4419600"/>
          </a:xfrm>
        </p:spPr>
        <p:txBody>
          <a:bodyPr/>
          <a:lstStyle/>
          <a:p>
            <a:pPr lvl="0">
              <a:buNone/>
              <a:defRPr/>
            </a:pPr>
            <a:r>
              <a:rPr lang="en-US" i="1" dirty="0" err="1">
                <a:solidFill>
                  <a:srgbClr val="004B85"/>
                </a:solidFill>
              </a:rPr>
              <a:t>proutil</a:t>
            </a:r>
            <a:r>
              <a:rPr lang="en-US" i="1" dirty="0">
                <a:solidFill>
                  <a:srgbClr val="004B85"/>
                </a:solidFill>
              </a:rPr>
              <a:t> &lt;db&gt; -C </a:t>
            </a:r>
            <a:r>
              <a:rPr lang="en-US" i="1" dirty="0" err="1">
                <a:solidFill>
                  <a:srgbClr val="BE005F"/>
                </a:solidFill>
              </a:rPr>
              <a:t>increaseto</a:t>
            </a:r>
            <a:r>
              <a:rPr lang="en-US" i="1" dirty="0">
                <a:solidFill>
                  <a:srgbClr val="004B85"/>
                </a:solidFill>
              </a:rPr>
              <a:t> &lt;</a:t>
            </a:r>
            <a:r>
              <a:rPr lang="en-US" i="1" dirty="0" err="1">
                <a:solidFill>
                  <a:srgbClr val="004B85"/>
                </a:solidFill>
              </a:rPr>
              <a:t>params</a:t>
            </a:r>
            <a:r>
              <a:rPr lang="en-US" i="1" dirty="0">
                <a:solidFill>
                  <a:srgbClr val="004B85"/>
                </a:solidFill>
              </a:rPr>
              <a:t>&gt; </a:t>
            </a:r>
            <a:endParaRPr lang="en-US" i="1" dirty="0" smtClean="0">
              <a:solidFill>
                <a:srgbClr val="004B85"/>
              </a:solidFill>
            </a:endParaRPr>
          </a:p>
          <a:p>
            <a:pPr lvl="0">
              <a:defRPr/>
            </a:pPr>
            <a:r>
              <a:rPr lang="en-US" dirty="0" smtClean="0"/>
              <a:t>&lt;</a:t>
            </a:r>
            <a:r>
              <a:rPr lang="en-US" dirty="0" err="1"/>
              <a:t>params</a:t>
            </a:r>
            <a:r>
              <a:rPr lang="en-US" dirty="0"/>
              <a:t>&gt;: -L, -B, -</a:t>
            </a:r>
            <a:r>
              <a:rPr lang="en-US" dirty="0" err="1"/>
              <a:t>bibufs</a:t>
            </a:r>
            <a:r>
              <a:rPr lang="en-US" dirty="0"/>
              <a:t>, -</a:t>
            </a:r>
            <a:r>
              <a:rPr lang="en-US" dirty="0" err="1"/>
              <a:t>aibufs</a:t>
            </a:r>
            <a:r>
              <a:rPr lang="en-US" dirty="0"/>
              <a:t>, -</a:t>
            </a:r>
            <a:r>
              <a:rPr lang="en-US" dirty="0" err="1"/>
              <a:t>Mxs</a:t>
            </a:r>
            <a:endParaRPr lang="en-US" dirty="0"/>
          </a:p>
          <a:p>
            <a:pPr lvl="0">
              <a:defRPr/>
            </a:pPr>
            <a:r>
              <a:rPr lang="en-US" dirty="0"/>
              <a:t>Increase, not decrease</a:t>
            </a:r>
          </a:p>
          <a:p>
            <a:pPr lvl="0">
              <a:defRPr/>
            </a:pPr>
            <a:r>
              <a:rPr lang="en-US" dirty="0" smtClean="0"/>
              <a:t>New segment restrictions</a:t>
            </a:r>
          </a:p>
          <a:p>
            <a:pPr lvl="1">
              <a:defRPr/>
            </a:pPr>
            <a:r>
              <a:rPr lang="en-US" dirty="0" smtClean="0"/>
              <a:t>Kernel restrictions apply</a:t>
            </a:r>
            <a:endParaRPr lang="en-US" dirty="0"/>
          </a:p>
          <a:p>
            <a:pPr lvl="1">
              <a:defRPr/>
            </a:pPr>
            <a:r>
              <a:rPr lang="en-US" dirty="0"/>
              <a:t>Security restrictions</a:t>
            </a:r>
          </a:p>
          <a:p>
            <a:pPr lvl="2">
              <a:defRPr/>
            </a:pPr>
            <a:r>
              <a:rPr lang="en-US" dirty="0"/>
              <a:t>Servers: automatically attach quickly</a:t>
            </a:r>
          </a:p>
          <a:p>
            <a:pPr lvl="2">
              <a:defRPr/>
            </a:pPr>
            <a:r>
              <a:rPr lang="en-US" dirty="0"/>
              <a:t>Self serve: attach w/db action over time</a:t>
            </a:r>
          </a:p>
          <a:p>
            <a:pPr lvl="1">
              <a:defRPr/>
            </a:pPr>
            <a:r>
              <a:rPr lang="en-US" dirty="0" smtClean="0"/>
              <a:t>Minimum segment size created: 128 MB</a:t>
            </a:r>
            <a:endParaRPr lang="en-US" b="1" dirty="0"/>
          </a:p>
          <a:p>
            <a:endParaRPr lang="en-US" dirty="0"/>
          </a:p>
        </p:txBody>
      </p:sp>
      <p:sp>
        <p:nvSpPr>
          <p:cNvPr id="4" name="Text Box 4"/>
          <p:cNvSpPr txBox="1">
            <a:spLocks noChangeArrowheads="1"/>
          </p:cNvSpPr>
          <p:nvPr/>
        </p:nvSpPr>
        <p:spPr bwMode="auto">
          <a:xfrm>
            <a:off x="292682" y="977900"/>
            <a:ext cx="6970178" cy="430887"/>
          </a:xfrm>
          <a:prstGeom prst="rect">
            <a:avLst/>
          </a:prstGeom>
          <a:noFill/>
          <a:ln w="12700">
            <a:noFill/>
            <a:miter lim="800000"/>
            <a:headEnd/>
            <a:tailEnd/>
          </a:ln>
          <a:effectLst/>
        </p:spPr>
        <p:txBody>
          <a:bodyPr wrap="none">
            <a:spAutoFit/>
          </a:bodyPr>
          <a:lstStyle/>
          <a:p>
            <a:pPr algn="l" eaLnBrk="0" hangingPunct="0">
              <a:spcBef>
                <a:spcPct val="50000"/>
              </a:spcBef>
              <a:buSzTx/>
            </a:pPr>
            <a:r>
              <a:rPr lang="en-US" sz="2200" b="0" i="1" dirty="0" smtClean="0">
                <a:latin typeface="Arial" pitchFamily="34" charset="0"/>
              </a:rPr>
              <a:t>Increase startup parameters without database restart</a:t>
            </a:r>
            <a:endParaRPr lang="en-US" sz="2200" b="0" i="1" dirty="0">
              <a:latin typeface="Arial" pitchFamily="34" charset="0"/>
            </a:endParaRPr>
          </a:p>
        </p:txBody>
      </p:sp>
    </p:spTree>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350" y="98250"/>
            <a:ext cx="7330650" cy="438582"/>
          </a:xfrm>
        </p:spPr>
        <p:txBody>
          <a:bodyPr/>
          <a:lstStyle/>
          <a:p>
            <a:pPr lvl="0"/>
            <a:r>
              <a:rPr lang="en-US" dirty="0" smtClean="0"/>
              <a:t>Increase startup parameters online</a:t>
            </a:r>
            <a:endParaRPr lang="en-US" dirty="0"/>
          </a:p>
        </p:txBody>
      </p:sp>
      <p:sp>
        <p:nvSpPr>
          <p:cNvPr id="5" name="Rectangle 6"/>
          <p:cNvSpPr>
            <a:spLocks noChangeArrowheads="1"/>
          </p:cNvSpPr>
          <p:nvPr/>
        </p:nvSpPr>
        <p:spPr bwMode="auto">
          <a:xfrm>
            <a:off x="314110" y="1606377"/>
            <a:ext cx="8504237" cy="3505450"/>
          </a:xfrm>
          <a:prstGeom prst="rect">
            <a:avLst/>
          </a:prstGeom>
          <a:solidFill>
            <a:srgbClr val="EEC26A"/>
          </a:solidFill>
          <a:ln w="6350" algn="ctr">
            <a:solidFill>
              <a:srgbClr val="000000"/>
            </a:solidFill>
            <a:miter lim="800000"/>
            <a:headEnd/>
            <a:tailEnd/>
          </a:ln>
          <a:effectLst/>
        </p:spPr>
        <p:txBody>
          <a:bodyPr wrap="none" anchor="ctr"/>
          <a:lstStyle/>
          <a:p>
            <a:endParaRPr lang="en-US"/>
          </a:p>
        </p:txBody>
      </p:sp>
      <p:sp>
        <p:nvSpPr>
          <p:cNvPr id="7" name="Text Box 4"/>
          <p:cNvSpPr txBox="1">
            <a:spLocks noChangeArrowheads="1"/>
          </p:cNvSpPr>
          <p:nvPr/>
        </p:nvSpPr>
        <p:spPr bwMode="auto">
          <a:xfrm>
            <a:off x="292682" y="977900"/>
            <a:ext cx="5319085" cy="430887"/>
          </a:xfrm>
          <a:prstGeom prst="rect">
            <a:avLst/>
          </a:prstGeom>
          <a:noFill/>
          <a:ln w="12700">
            <a:noFill/>
            <a:miter lim="800000"/>
            <a:headEnd/>
            <a:tailEnd/>
          </a:ln>
          <a:effectLst/>
        </p:spPr>
        <p:txBody>
          <a:bodyPr wrap="none">
            <a:spAutoFit/>
          </a:bodyPr>
          <a:lstStyle/>
          <a:p>
            <a:pPr algn="l" eaLnBrk="0" hangingPunct="0">
              <a:spcBef>
                <a:spcPct val="50000"/>
              </a:spcBef>
              <a:buSzTx/>
            </a:pPr>
            <a:r>
              <a:rPr lang="en-US" sz="2200" b="0" i="1" dirty="0" smtClean="0">
                <a:latin typeface="Arial" pitchFamily="34" charset="0"/>
              </a:rPr>
              <a:t>Increasing excess shared memory online</a:t>
            </a:r>
            <a:endParaRPr lang="en-US" sz="2200" b="0" i="1" dirty="0">
              <a:latin typeface="Arial" pitchFamily="34" charset="0"/>
            </a:endParaRPr>
          </a:p>
        </p:txBody>
      </p:sp>
      <p:sp>
        <p:nvSpPr>
          <p:cNvPr id="8" name="Text Box 5"/>
          <p:cNvSpPr txBox="1">
            <a:spLocks noChangeArrowheads="1"/>
          </p:cNvSpPr>
          <p:nvPr/>
        </p:nvSpPr>
        <p:spPr bwMode="auto">
          <a:xfrm>
            <a:off x="386134" y="1663270"/>
            <a:ext cx="5940524" cy="461665"/>
          </a:xfrm>
          <a:prstGeom prst="rect">
            <a:avLst/>
          </a:prstGeom>
          <a:noFill/>
          <a:ln w="12700" algn="ctr">
            <a:noFill/>
            <a:miter lim="800000"/>
            <a:headEnd/>
            <a:tailEnd/>
          </a:ln>
          <a:effectLst/>
        </p:spPr>
        <p:txBody>
          <a:bodyPr wrap="square">
            <a:spAutoFit/>
          </a:bodyPr>
          <a:lstStyle/>
          <a:p>
            <a:r>
              <a:rPr lang="en-US" sz="2400" dirty="0" err="1">
                <a:solidFill>
                  <a:srgbClr val="004B85"/>
                </a:solidFill>
                <a:latin typeface="Arial" pitchFamily="34" charset="0"/>
              </a:rPr>
              <a:t>proutil</a:t>
            </a:r>
            <a:r>
              <a:rPr lang="en-US" sz="2400" dirty="0">
                <a:solidFill>
                  <a:srgbClr val="004B85"/>
                </a:solidFill>
                <a:latin typeface="Arial" pitchFamily="34" charset="0"/>
              </a:rPr>
              <a:t>  </a:t>
            </a:r>
            <a:r>
              <a:rPr lang="en-US" sz="2400" dirty="0" err="1">
                <a:solidFill>
                  <a:srgbClr val="004B85"/>
                </a:solidFill>
                <a:latin typeface="Arial" pitchFamily="34" charset="0"/>
              </a:rPr>
              <a:t>myDb</a:t>
            </a:r>
            <a:r>
              <a:rPr lang="en-US" sz="2400" dirty="0">
                <a:solidFill>
                  <a:srgbClr val="004B85"/>
                </a:solidFill>
                <a:latin typeface="Arial" pitchFamily="34" charset="0"/>
              </a:rPr>
              <a:t>  -C </a:t>
            </a:r>
            <a:r>
              <a:rPr lang="en-US" sz="2400" dirty="0">
                <a:solidFill>
                  <a:srgbClr val="BE005F"/>
                </a:solidFill>
                <a:latin typeface="Arial" pitchFamily="34" charset="0"/>
              </a:rPr>
              <a:t> </a:t>
            </a:r>
            <a:r>
              <a:rPr lang="en-US" sz="2400" dirty="0" err="1" smtClean="0">
                <a:solidFill>
                  <a:srgbClr val="BE005F"/>
                </a:solidFill>
                <a:latin typeface="Arial" pitchFamily="34" charset="0"/>
              </a:rPr>
              <a:t>increaseto</a:t>
            </a:r>
            <a:r>
              <a:rPr lang="en-US" sz="2400" dirty="0" smtClean="0">
                <a:solidFill>
                  <a:srgbClr val="004B85"/>
                </a:solidFill>
                <a:latin typeface="Arial" pitchFamily="34" charset="0"/>
              </a:rPr>
              <a:t>  -</a:t>
            </a:r>
            <a:r>
              <a:rPr lang="en-US" sz="2400" dirty="0" err="1" smtClean="0">
                <a:solidFill>
                  <a:srgbClr val="004B85"/>
                </a:solidFill>
                <a:latin typeface="Arial" pitchFamily="34" charset="0"/>
              </a:rPr>
              <a:t>Mxs</a:t>
            </a:r>
            <a:r>
              <a:rPr lang="en-US" sz="2400" dirty="0" smtClean="0">
                <a:solidFill>
                  <a:srgbClr val="004B85"/>
                </a:solidFill>
                <a:latin typeface="Arial" pitchFamily="34" charset="0"/>
              </a:rPr>
              <a:t> 10000</a:t>
            </a:r>
            <a:endParaRPr lang="en-US" sz="2400" dirty="0">
              <a:solidFill>
                <a:srgbClr val="004B85"/>
              </a:solidFill>
              <a:latin typeface="Arial" pitchFamily="34" charset="0"/>
            </a:endParaRPr>
          </a:p>
        </p:txBody>
      </p:sp>
      <p:sp>
        <p:nvSpPr>
          <p:cNvPr id="9" name="Text Box 7"/>
          <p:cNvSpPr txBox="1">
            <a:spLocks noChangeArrowheads="1"/>
          </p:cNvSpPr>
          <p:nvPr/>
        </p:nvSpPr>
        <p:spPr bwMode="auto">
          <a:xfrm>
            <a:off x="313509" y="2202628"/>
            <a:ext cx="7829586" cy="369332"/>
          </a:xfrm>
          <a:prstGeom prst="rect">
            <a:avLst/>
          </a:prstGeom>
          <a:noFill/>
          <a:ln w="12700" algn="ctr">
            <a:noFill/>
            <a:miter lim="800000"/>
            <a:headEnd/>
            <a:tailEnd/>
          </a:ln>
          <a:effectLst/>
        </p:spPr>
        <p:txBody>
          <a:bodyPr wrap="square">
            <a:spAutoFit/>
          </a:bodyPr>
          <a:lstStyle/>
          <a:p>
            <a:r>
              <a:rPr lang="en-US" sz="1800" dirty="0">
                <a:solidFill>
                  <a:srgbClr val="000000"/>
                </a:solidFill>
                <a:latin typeface="Arial" pitchFamily="34" charset="0"/>
              </a:rPr>
              <a:t>Waiting for broker connection to newly added shared memory segments</a:t>
            </a:r>
            <a:r>
              <a:rPr lang="en-US" sz="1800" dirty="0" smtClean="0">
                <a:solidFill>
                  <a:srgbClr val="000000"/>
                </a:solidFill>
                <a:latin typeface="Arial" pitchFamily="34" charset="0"/>
              </a:rPr>
              <a:t>.    </a:t>
            </a:r>
            <a:endParaRPr lang="en-US" sz="1800" dirty="0">
              <a:solidFill>
                <a:srgbClr val="000000"/>
              </a:solidFill>
              <a:latin typeface="Arial" pitchFamily="34" charset="0"/>
            </a:endParaRPr>
          </a:p>
        </p:txBody>
      </p:sp>
      <p:sp>
        <p:nvSpPr>
          <p:cNvPr id="10" name="Text Box 8"/>
          <p:cNvSpPr txBox="1">
            <a:spLocks noChangeArrowheads="1"/>
          </p:cNvSpPr>
          <p:nvPr/>
        </p:nvSpPr>
        <p:spPr bwMode="auto">
          <a:xfrm>
            <a:off x="489289" y="2727277"/>
            <a:ext cx="7930376" cy="1338828"/>
          </a:xfrm>
          <a:prstGeom prst="rect">
            <a:avLst/>
          </a:prstGeom>
          <a:noFill/>
          <a:ln w="12700" algn="ctr">
            <a:noFill/>
            <a:miter lim="800000"/>
            <a:headEnd/>
            <a:tailEnd/>
          </a:ln>
          <a:effectLst/>
        </p:spPr>
        <p:txBody>
          <a:bodyPr wrap="none">
            <a:spAutoFit/>
          </a:bodyPr>
          <a:lstStyle/>
          <a:p>
            <a:pPr algn="l"/>
            <a:r>
              <a:rPr lang="en-US" sz="1800" dirty="0" err="1">
                <a:solidFill>
                  <a:srgbClr val="000000"/>
                </a:solidFill>
                <a:latin typeface="Arial" pitchFamily="34" charset="0"/>
              </a:rPr>
              <a:t>Usr</a:t>
            </a:r>
            <a:r>
              <a:rPr lang="en-US" sz="1800" dirty="0">
                <a:solidFill>
                  <a:srgbClr val="000000"/>
                </a:solidFill>
                <a:latin typeface="Arial" pitchFamily="34" charset="0"/>
              </a:rPr>
              <a:t>  Name   Type   </a:t>
            </a:r>
            <a:r>
              <a:rPr lang="en-US" sz="1800" dirty="0" err="1" smtClean="0">
                <a:solidFill>
                  <a:srgbClr val="000000"/>
                </a:solidFill>
                <a:latin typeface="Arial" pitchFamily="34" charset="0"/>
              </a:rPr>
              <a:t>Pid</a:t>
            </a:r>
            <a:r>
              <a:rPr lang="en-US" sz="1800" dirty="0" smtClean="0">
                <a:solidFill>
                  <a:srgbClr val="000000"/>
                </a:solidFill>
                <a:latin typeface="Arial" pitchFamily="34" charset="0"/>
              </a:rPr>
              <a:t/>
            </a:r>
            <a:br>
              <a:rPr lang="en-US" sz="1800" dirty="0" smtClean="0">
                <a:solidFill>
                  <a:srgbClr val="000000"/>
                </a:solidFill>
                <a:latin typeface="Arial" pitchFamily="34" charset="0"/>
              </a:rPr>
            </a:br>
            <a:r>
              <a:rPr lang="en-US" sz="1800" dirty="0" smtClean="0">
                <a:solidFill>
                  <a:srgbClr val="000000"/>
                </a:solidFill>
                <a:latin typeface="Arial" pitchFamily="34" charset="0"/>
              </a:rPr>
              <a:t>     </a:t>
            </a:r>
            <a:r>
              <a:rPr lang="en-US" sz="1800" dirty="0">
                <a:solidFill>
                  <a:srgbClr val="000000"/>
                </a:solidFill>
                <a:latin typeface="Arial" pitchFamily="34" charset="0"/>
              </a:rPr>
              <a:t>7   </a:t>
            </a:r>
            <a:r>
              <a:rPr lang="en-US" sz="1800" dirty="0" err="1" smtClean="0">
                <a:solidFill>
                  <a:srgbClr val="000000"/>
                </a:solidFill>
                <a:latin typeface="Arial" pitchFamily="34" charset="0"/>
              </a:rPr>
              <a:t>userb</a:t>
            </a:r>
            <a:r>
              <a:rPr lang="en-US" sz="1800" dirty="0" smtClean="0">
                <a:solidFill>
                  <a:srgbClr val="000000"/>
                </a:solidFill>
                <a:latin typeface="Arial" pitchFamily="34" charset="0"/>
              </a:rPr>
              <a:t>   </a:t>
            </a:r>
            <a:r>
              <a:rPr lang="en-US" sz="1800" dirty="0">
                <a:solidFill>
                  <a:srgbClr val="000000"/>
                </a:solidFill>
                <a:latin typeface="Arial" pitchFamily="34" charset="0"/>
              </a:rPr>
              <a:t>ABL   5957</a:t>
            </a:r>
          </a:p>
          <a:p>
            <a:pPr algn="l"/>
            <a:r>
              <a:rPr lang="en-US" sz="1800" dirty="0" smtClean="0">
                <a:solidFill>
                  <a:srgbClr val="000000"/>
                </a:solidFill>
                <a:latin typeface="Arial" pitchFamily="34" charset="0"/>
              </a:rPr>
              <a:t>The </a:t>
            </a:r>
            <a:r>
              <a:rPr lang="en-US" sz="1800" dirty="0">
                <a:solidFill>
                  <a:srgbClr val="000000"/>
                </a:solidFill>
                <a:latin typeface="Arial" pitchFamily="34" charset="0"/>
              </a:rPr>
              <a:t>connections above have not attached to recently added </a:t>
            </a:r>
            <a:r>
              <a:rPr lang="en-US" sz="1800" dirty="0" err="1">
                <a:solidFill>
                  <a:srgbClr val="000000"/>
                </a:solidFill>
                <a:latin typeface="Arial" pitchFamily="34" charset="0"/>
              </a:rPr>
              <a:t>shm</a:t>
            </a:r>
            <a:r>
              <a:rPr lang="en-US" sz="1800" dirty="0">
                <a:solidFill>
                  <a:srgbClr val="000000"/>
                </a:solidFill>
                <a:latin typeface="Arial" pitchFamily="34" charset="0"/>
              </a:rPr>
              <a:t> </a:t>
            </a:r>
            <a:r>
              <a:rPr lang="en-US" sz="1800" dirty="0" smtClean="0">
                <a:solidFill>
                  <a:srgbClr val="000000"/>
                </a:solidFill>
                <a:latin typeface="Arial" pitchFamily="34" charset="0"/>
              </a:rPr>
              <a:t>segments.</a:t>
            </a:r>
            <a:br>
              <a:rPr lang="en-US" sz="1800" dirty="0" smtClean="0">
                <a:solidFill>
                  <a:srgbClr val="000000"/>
                </a:solidFill>
                <a:latin typeface="Arial" pitchFamily="34" charset="0"/>
              </a:rPr>
            </a:br>
            <a:r>
              <a:rPr lang="en-US" sz="1800" dirty="0" smtClean="0">
                <a:solidFill>
                  <a:srgbClr val="000000"/>
                </a:solidFill>
                <a:latin typeface="Arial" pitchFamily="34" charset="0"/>
              </a:rPr>
              <a:t>Do </a:t>
            </a:r>
            <a:r>
              <a:rPr lang="en-US" sz="1800" dirty="0">
                <a:solidFill>
                  <a:srgbClr val="000000"/>
                </a:solidFill>
                <a:latin typeface="Arial" pitchFamily="34" charset="0"/>
              </a:rPr>
              <a:t>you wish to recheck? (y/n)</a:t>
            </a:r>
          </a:p>
        </p:txBody>
      </p:sp>
      <p:sp>
        <p:nvSpPr>
          <p:cNvPr id="11" name="Text Box 9"/>
          <p:cNvSpPr txBox="1">
            <a:spLocks noChangeArrowheads="1"/>
          </p:cNvSpPr>
          <p:nvPr/>
        </p:nvSpPr>
        <p:spPr bwMode="auto">
          <a:xfrm>
            <a:off x="501658" y="4161466"/>
            <a:ext cx="8257389" cy="746358"/>
          </a:xfrm>
          <a:prstGeom prst="rect">
            <a:avLst/>
          </a:prstGeom>
          <a:noFill/>
          <a:ln w="12700" algn="ctr">
            <a:noFill/>
            <a:miter lim="800000"/>
            <a:headEnd/>
            <a:tailEnd/>
          </a:ln>
          <a:effectLst/>
        </p:spPr>
        <p:txBody>
          <a:bodyPr wrap="none">
            <a:spAutoFit/>
          </a:bodyPr>
          <a:lstStyle/>
          <a:p>
            <a:pPr algn="l"/>
            <a:r>
              <a:rPr lang="en-US" sz="1700" dirty="0">
                <a:solidFill>
                  <a:srgbClr val="000000"/>
                </a:solidFill>
                <a:latin typeface="Arial" pitchFamily="34" charset="0"/>
              </a:rPr>
              <a:t>(n): Increase </a:t>
            </a:r>
            <a:r>
              <a:rPr lang="en-US" sz="1700" dirty="0" err="1">
                <a:solidFill>
                  <a:srgbClr val="000000"/>
                </a:solidFill>
                <a:latin typeface="Arial" pitchFamily="34" charset="0"/>
              </a:rPr>
              <a:t>params</a:t>
            </a:r>
            <a:r>
              <a:rPr lang="en-US" sz="1700" dirty="0">
                <a:solidFill>
                  <a:srgbClr val="000000"/>
                </a:solidFill>
                <a:latin typeface="Arial" pitchFamily="34" charset="0"/>
              </a:rPr>
              <a:t> aborted because of shared memory allocation issue. </a:t>
            </a:r>
          </a:p>
          <a:p>
            <a:pPr algn="l"/>
            <a:r>
              <a:rPr lang="en-US" sz="1700" dirty="0">
                <a:solidFill>
                  <a:srgbClr val="000000"/>
                </a:solidFill>
                <a:latin typeface="Arial" pitchFamily="34" charset="0"/>
              </a:rPr>
              <a:t>(y): Increase </a:t>
            </a:r>
            <a:r>
              <a:rPr lang="en-US" sz="1700" dirty="0" err="1">
                <a:solidFill>
                  <a:srgbClr val="000000"/>
                </a:solidFill>
                <a:latin typeface="Arial" pitchFamily="34" charset="0"/>
              </a:rPr>
              <a:t>params</a:t>
            </a:r>
            <a:r>
              <a:rPr lang="en-US" sz="1700" dirty="0">
                <a:solidFill>
                  <a:srgbClr val="000000"/>
                </a:solidFill>
                <a:latin typeface="Arial" pitchFamily="34" charset="0"/>
              </a:rPr>
              <a:t> </a:t>
            </a:r>
            <a:r>
              <a:rPr lang="en-US" sz="1700" dirty="0" smtClean="0">
                <a:solidFill>
                  <a:srgbClr val="000000"/>
                </a:solidFill>
                <a:latin typeface="Arial" pitchFamily="34" charset="0"/>
              </a:rPr>
              <a:t>increasing excess shared memory (-</a:t>
            </a:r>
            <a:r>
              <a:rPr lang="en-US" sz="1700" dirty="0" err="1" smtClean="0">
                <a:solidFill>
                  <a:srgbClr val="000000"/>
                </a:solidFill>
                <a:latin typeface="Arial" pitchFamily="34" charset="0"/>
              </a:rPr>
              <a:t>Mxs</a:t>
            </a:r>
            <a:r>
              <a:rPr lang="en-US" sz="1700" dirty="0" smtClean="0">
                <a:solidFill>
                  <a:srgbClr val="000000"/>
                </a:solidFill>
                <a:latin typeface="Arial" pitchFamily="34" charset="0"/>
              </a:rPr>
              <a:t>) from 1024 </a:t>
            </a:r>
            <a:r>
              <a:rPr lang="en-US" sz="1700" dirty="0">
                <a:solidFill>
                  <a:srgbClr val="000000"/>
                </a:solidFill>
                <a:latin typeface="Arial" pitchFamily="34" charset="0"/>
              </a:rPr>
              <a:t>to </a:t>
            </a:r>
            <a:r>
              <a:rPr lang="en-US" sz="1700" dirty="0" smtClean="0">
                <a:solidFill>
                  <a:srgbClr val="000000"/>
                </a:solidFill>
                <a:latin typeface="Arial" pitchFamily="34" charset="0"/>
              </a:rPr>
              <a:t>10000.</a:t>
            </a:r>
            <a:endParaRPr lang="en-US" sz="1700" dirty="0">
              <a:solidFill>
                <a:srgbClr val="000000"/>
              </a:solidFill>
              <a:latin typeface="Arial" pitchFamily="34" charset="0"/>
            </a:endParaRPr>
          </a:p>
        </p:txBody>
      </p:sp>
      <p:sp>
        <p:nvSpPr>
          <p:cNvPr id="12" name="Line 10"/>
          <p:cNvSpPr>
            <a:spLocks noChangeShapeType="1"/>
          </p:cNvSpPr>
          <p:nvPr/>
        </p:nvSpPr>
        <p:spPr bwMode="auto">
          <a:xfrm>
            <a:off x="7126034" y="4865150"/>
            <a:ext cx="1473200" cy="0"/>
          </a:xfrm>
          <a:prstGeom prst="line">
            <a:avLst/>
          </a:prstGeom>
          <a:noFill/>
          <a:ln w="25400">
            <a:solidFill>
              <a:srgbClr val="C00000"/>
            </a:solidFill>
            <a:round/>
            <a:headEnd/>
            <a:tailEnd/>
          </a:ln>
          <a:effectLst/>
        </p:spPr>
        <p:txBody>
          <a:bodyPr wrap="none" anchor="ctr"/>
          <a:lstStyle/>
          <a:p>
            <a:endParaRPr lang="en-US"/>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9"/>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grpId="0" nodeType="afterEffect">
                                  <p:stCondLst>
                                    <p:cond delay="100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wipe(left)">
                                      <p:cBhvr>
                                        <p:cTn id="17" dur="500"/>
                                        <p:tgtEl>
                                          <p:spTgt spid="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1">
                                            <p:txEl>
                                              <p:pRg st="1" end="1"/>
                                            </p:txEl>
                                          </p:spTgt>
                                        </p:tgtEl>
                                        <p:attrNameLst>
                                          <p:attrName>style.visibility</p:attrName>
                                        </p:attrNameLst>
                                      </p:cBhvr>
                                      <p:to>
                                        <p:strVal val="visible"/>
                                      </p:to>
                                    </p:set>
                                    <p:animEffect transition="in" filter="wipe(left)">
                                      <p:cBhvr>
                                        <p:cTn id="22" dur="500"/>
                                        <p:tgtEl>
                                          <p:spTgt spid="11">
                                            <p:txEl>
                                              <p:pRg st="1" end="1"/>
                                            </p:txEl>
                                          </p:spTgt>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96351" y="2774722"/>
            <a:ext cx="4083253" cy="945931"/>
          </a:xfrm>
          <a:prstGeom prst="rect">
            <a:avLst/>
          </a:prstGeom>
          <a:gradFill>
            <a:gsLst>
              <a:gs pos="0">
                <a:schemeClr val="hlink"/>
              </a:gs>
              <a:gs pos="100000">
                <a:srgbClr val="FFCB99"/>
              </a:gs>
            </a:gsLst>
            <a:lin ang="5400000" scaled="1"/>
          </a:gradFill>
          <a:ln w="6350">
            <a:solidFill>
              <a:srgbClr val="000000"/>
            </a:solidFill>
          </a:ln>
        </p:spPr>
        <p:txBody>
          <a:bodyPr wrap="square" rtlCol="0">
            <a:noAutofit/>
          </a:bodyPr>
          <a:lstStyle/>
          <a:p>
            <a:r>
              <a:rPr lang="en-US" sz="4400" i="0" dirty="0" smtClean="0">
                <a:solidFill>
                  <a:srgbClr val="000000"/>
                </a:solidFill>
              </a:rPr>
              <a:t>Performance</a:t>
            </a:r>
          </a:p>
        </p:txBody>
      </p:sp>
    </p:spTree>
  </p:cSld>
  <p:clrMapOvr>
    <a:masterClrMapping/>
  </p:clrMapOvr>
  <p:transition>
    <p:fade thruBlk="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Communication</a:t>
            </a:r>
            <a:endParaRPr lang="en-US" dirty="0"/>
          </a:p>
        </p:txBody>
      </p:sp>
      <p:sp>
        <p:nvSpPr>
          <p:cNvPr id="3" name="Content Placeholder 2"/>
          <p:cNvSpPr>
            <a:spLocks noGrp="1"/>
          </p:cNvSpPr>
          <p:nvPr>
            <p:ph idx="1"/>
          </p:nvPr>
        </p:nvSpPr>
        <p:spPr>
          <a:xfrm>
            <a:off x="403225" y="1272024"/>
            <a:ext cx="7772400" cy="4718873"/>
          </a:xfrm>
        </p:spPr>
        <p:txBody>
          <a:bodyPr/>
          <a:lstStyle/>
          <a:p>
            <a:r>
              <a:rPr lang="en-US" dirty="0" smtClean="0"/>
              <a:t>Client message coupled w/statement cache message</a:t>
            </a:r>
            <a:endParaRPr lang="en-US" dirty="0"/>
          </a:p>
          <a:p>
            <a:pPr lvl="1"/>
            <a:r>
              <a:rPr lang="en-US" dirty="0"/>
              <a:t>Each database </a:t>
            </a:r>
            <a:r>
              <a:rPr lang="en-US" dirty="0" smtClean="0"/>
              <a:t>“update” and find request</a:t>
            </a:r>
          </a:p>
          <a:p>
            <a:pPr lvl="1"/>
            <a:r>
              <a:rPr lang="en-US" dirty="0" smtClean="0"/>
              <a:t>Each database “lock” request</a:t>
            </a:r>
          </a:p>
          <a:p>
            <a:pPr lvl="2"/>
            <a:r>
              <a:rPr lang="en-US" dirty="0" smtClean="0"/>
              <a:t>(SHARE/EXCL)</a:t>
            </a:r>
          </a:p>
          <a:p>
            <a:pPr lvl="2"/>
            <a:r>
              <a:rPr lang="en-US" dirty="0" smtClean="0"/>
              <a:t>Record/Schema</a:t>
            </a:r>
          </a:p>
          <a:p>
            <a:pPr lvl="1"/>
            <a:r>
              <a:rPr lang="en-US" dirty="0" smtClean="0"/>
              <a:t>Same stack, no new message</a:t>
            </a:r>
          </a:p>
          <a:p>
            <a:pPr lvl="1"/>
            <a:r>
              <a:rPr lang="en-US" dirty="0" smtClean="0"/>
              <a:t>Can more than double the </a:t>
            </a:r>
            <a:r>
              <a:rPr lang="en-US" dirty="0"/>
              <a:t>network </a:t>
            </a:r>
            <a:r>
              <a:rPr lang="en-US" dirty="0" smtClean="0"/>
              <a:t>traffic</a:t>
            </a:r>
            <a:endParaRPr lang="en-US" dirty="0"/>
          </a:p>
          <a:p>
            <a:r>
              <a:rPr lang="en-US" dirty="0" smtClean="0"/>
              <a:t>Server </a:t>
            </a:r>
            <a:r>
              <a:rPr lang="en-US" dirty="0"/>
              <a:t>side </a:t>
            </a:r>
            <a:r>
              <a:rPr lang="en-US" dirty="0" smtClean="0"/>
              <a:t>queries</a:t>
            </a:r>
          </a:p>
          <a:p>
            <a:pPr lvl="1"/>
            <a:r>
              <a:rPr lang="en-US" dirty="0"/>
              <a:t>D</a:t>
            </a:r>
            <a:r>
              <a:rPr lang="en-US" dirty="0" smtClean="0"/>
              <a:t>o </a:t>
            </a:r>
            <a:r>
              <a:rPr lang="en-US" dirty="0"/>
              <a:t>not </a:t>
            </a:r>
            <a:r>
              <a:rPr lang="en-US" dirty="0" smtClean="0"/>
              <a:t>required additional messages</a:t>
            </a:r>
            <a:endParaRPr lang="en-US" dirty="0"/>
          </a:p>
          <a:p>
            <a:pPr lvl="1"/>
            <a:r>
              <a:rPr lang="en-US" dirty="0" smtClean="0"/>
              <a:t>Client </a:t>
            </a:r>
            <a:r>
              <a:rPr lang="en-US" dirty="0"/>
              <a:t>stack is not changing </a:t>
            </a:r>
            <a:r>
              <a:rPr lang="en-US" dirty="0" smtClean="0"/>
              <a:t>anyway</a:t>
            </a:r>
            <a:r>
              <a:rPr lang="en-US" dirty="0"/>
              <a:t>!</a:t>
            </a:r>
          </a:p>
          <a:p>
            <a:r>
              <a:rPr lang="en-US" dirty="0"/>
              <a:t>F</a:t>
            </a:r>
            <a:r>
              <a:rPr lang="en-US" dirty="0" smtClean="0"/>
              <a:t>ull stack </a:t>
            </a:r>
            <a:r>
              <a:rPr lang="en-US" dirty="0"/>
              <a:t>displayed </a:t>
            </a:r>
            <a:r>
              <a:rPr lang="en-US" dirty="0" smtClean="0"/>
              <a:t>if </a:t>
            </a:r>
            <a:r>
              <a:rPr lang="en-US" dirty="0"/>
              <a:t>enabled </a:t>
            </a:r>
            <a:r>
              <a:rPr lang="en-US" dirty="0" smtClean="0"/>
              <a:t>while </a:t>
            </a:r>
            <a:r>
              <a:rPr lang="en-US" dirty="0"/>
              <a:t>in </a:t>
            </a:r>
            <a:r>
              <a:rPr lang="en-US" dirty="0" smtClean="0"/>
              <a:t>use</a:t>
            </a:r>
            <a:endParaRPr lang="en-US" dirty="0"/>
          </a:p>
        </p:txBody>
      </p:sp>
      <p:sp>
        <p:nvSpPr>
          <p:cNvPr id="4" name="Rectangle 3"/>
          <p:cNvSpPr/>
          <p:nvPr/>
        </p:nvSpPr>
        <p:spPr bwMode="auto">
          <a:xfrm>
            <a:off x="378372" y="4288218"/>
            <a:ext cx="7047187" cy="1781504"/>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5" name="Rectangle 4"/>
          <p:cNvSpPr/>
          <p:nvPr/>
        </p:nvSpPr>
        <p:spPr bwMode="auto">
          <a:xfrm>
            <a:off x="375628" y="4490975"/>
            <a:ext cx="3881068" cy="1107996"/>
          </a:xfrm>
          <a:prstGeom prst="rect">
            <a:avLst/>
          </a:prstGeom>
          <a:solidFill>
            <a:srgbClr val="99BFD5"/>
          </a:solidFill>
          <a:ln w="12700" cap="flat" cmpd="sng" algn="ctr">
            <a:solidFill>
              <a:srgbClr val="383838"/>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algn="l"/>
            <a:r>
              <a:rPr lang="en-US" sz="2200" dirty="0" smtClean="0">
                <a:solidFill>
                  <a:srgbClr val="000000"/>
                </a:solidFill>
              </a:rPr>
              <a:t>1:  for each customer </a:t>
            </a:r>
            <a:r>
              <a:rPr lang="en-US" sz="2200" dirty="0" smtClean="0">
                <a:solidFill>
                  <a:srgbClr val="C00000"/>
                </a:solidFill>
              </a:rPr>
              <a:t>no-lock</a:t>
            </a:r>
            <a:r>
              <a:rPr lang="en-US" sz="2200" dirty="0" smtClean="0">
                <a:solidFill>
                  <a:srgbClr val="000000"/>
                </a:solidFill>
              </a:rPr>
              <a:t>:</a:t>
            </a:r>
            <a:br>
              <a:rPr lang="en-US" sz="2200" dirty="0" smtClean="0">
                <a:solidFill>
                  <a:srgbClr val="000000"/>
                </a:solidFill>
              </a:rPr>
            </a:br>
            <a:r>
              <a:rPr lang="en-US" sz="2200" dirty="0" smtClean="0">
                <a:solidFill>
                  <a:srgbClr val="000000"/>
                </a:solidFill>
              </a:rPr>
              <a:t>2:      </a:t>
            </a:r>
            <a:r>
              <a:rPr lang="en-US" sz="2200" dirty="0" err="1" smtClean="0">
                <a:solidFill>
                  <a:srgbClr val="000000"/>
                </a:solidFill>
              </a:rPr>
              <a:t>the_addr</a:t>
            </a:r>
            <a:r>
              <a:rPr lang="en-US" sz="2200" dirty="0" smtClean="0">
                <a:solidFill>
                  <a:srgbClr val="000000"/>
                </a:solidFill>
              </a:rPr>
              <a:t> = address.</a:t>
            </a:r>
            <a:br>
              <a:rPr lang="en-US" sz="2200" dirty="0" smtClean="0">
                <a:solidFill>
                  <a:srgbClr val="000000"/>
                </a:solidFill>
              </a:rPr>
            </a:br>
            <a:r>
              <a:rPr lang="en-US" sz="2200" dirty="0" smtClean="0">
                <a:solidFill>
                  <a:srgbClr val="000000"/>
                </a:solidFill>
              </a:rPr>
              <a:t>3:  end.</a:t>
            </a:r>
            <a:endParaRPr kumimoji="0" lang="en-US" sz="2200" b="0" i="1" u="none" strike="noStrike" cap="none" normalizeH="0" baseline="0" dirty="0" smtClean="0">
              <a:ln>
                <a:noFill/>
              </a:ln>
              <a:solidFill>
                <a:srgbClr val="000000"/>
              </a:solidFill>
              <a:effectLst/>
              <a:latin typeface="Arial" charset="0"/>
            </a:endParaRPr>
          </a:p>
        </p:txBody>
      </p:sp>
      <p:sp>
        <p:nvSpPr>
          <p:cNvPr id="6" name="Rectangle 5"/>
          <p:cNvSpPr/>
          <p:nvPr/>
        </p:nvSpPr>
        <p:spPr bwMode="auto">
          <a:xfrm>
            <a:off x="4532591" y="4485715"/>
            <a:ext cx="4299575" cy="1107996"/>
          </a:xfrm>
          <a:prstGeom prst="rect">
            <a:avLst/>
          </a:prstGeom>
          <a:solidFill>
            <a:srgbClr val="99BFD5"/>
          </a:solidFill>
          <a:ln w="12700" cap="flat" cmpd="sng" algn="ctr">
            <a:solidFill>
              <a:srgbClr val="383838"/>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algn="l"/>
            <a:r>
              <a:rPr lang="en-US" sz="2200" dirty="0" smtClean="0">
                <a:solidFill>
                  <a:srgbClr val="000000"/>
                </a:solidFill>
              </a:rPr>
              <a:t>1:  for each customer </a:t>
            </a:r>
            <a:r>
              <a:rPr lang="en-US" sz="2200" dirty="0" smtClean="0">
                <a:solidFill>
                  <a:srgbClr val="C00000"/>
                </a:solidFill>
              </a:rPr>
              <a:t>share-lock</a:t>
            </a:r>
            <a:r>
              <a:rPr lang="en-US" sz="2200" dirty="0" smtClean="0">
                <a:solidFill>
                  <a:srgbClr val="000000"/>
                </a:solidFill>
              </a:rPr>
              <a:t>:</a:t>
            </a:r>
            <a:br>
              <a:rPr lang="en-US" sz="2200" dirty="0" smtClean="0">
                <a:solidFill>
                  <a:srgbClr val="000000"/>
                </a:solidFill>
              </a:rPr>
            </a:br>
            <a:r>
              <a:rPr lang="en-US" sz="2200" dirty="0" smtClean="0">
                <a:solidFill>
                  <a:srgbClr val="000000"/>
                </a:solidFill>
              </a:rPr>
              <a:t>2:      </a:t>
            </a:r>
            <a:r>
              <a:rPr lang="en-US" sz="2200" dirty="0" err="1" smtClean="0">
                <a:solidFill>
                  <a:srgbClr val="000000"/>
                </a:solidFill>
              </a:rPr>
              <a:t>the_addr</a:t>
            </a:r>
            <a:r>
              <a:rPr lang="en-US" sz="2200" dirty="0" smtClean="0">
                <a:solidFill>
                  <a:srgbClr val="000000"/>
                </a:solidFill>
              </a:rPr>
              <a:t> = address.</a:t>
            </a:r>
            <a:br>
              <a:rPr lang="en-US" sz="2200" dirty="0" smtClean="0">
                <a:solidFill>
                  <a:srgbClr val="000000"/>
                </a:solidFill>
              </a:rPr>
            </a:br>
            <a:r>
              <a:rPr lang="en-US" sz="2200" dirty="0" smtClean="0">
                <a:solidFill>
                  <a:srgbClr val="000000"/>
                </a:solidFill>
              </a:rPr>
              <a:t>3:  end.</a:t>
            </a:r>
            <a:endParaRPr kumimoji="0" lang="en-US" sz="2200" b="0" i="1" u="none" strike="noStrike" cap="none" normalizeH="0" baseline="0" dirty="0" smtClean="0">
              <a:ln>
                <a:noFill/>
              </a:ln>
              <a:solidFill>
                <a:srgbClr val="000000"/>
              </a:solidFill>
              <a:effectLst/>
              <a:latin typeface="Arial"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Communication</a:t>
            </a:r>
            <a:endParaRPr lang="en-US" dirty="0"/>
          </a:p>
        </p:txBody>
      </p:sp>
      <p:sp>
        <p:nvSpPr>
          <p:cNvPr id="3" name="Content Placeholder 2"/>
          <p:cNvSpPr>
            <a:spLocks noGrp="1"/>
          </p:cNvSpPr>
          <p:nvPr>
            <p:ph idx="1"/>
          </p:nvPr>
        </p:nvSpPr>
        <p:spPr>
          <a:xfrm>
            <a:off x="403225" y="1508513"/>
            <a:ext cx="7772400" cy="4671569"/>
          </a:xfrm>
        </p:spPr>
        <p:txBody>
          <a:bodyPr/>
          <a:lstStyle/>
          <a:p>
            <a:r>
              <a:rPr lang="en-US" dirty="0" smtClean="0"/>
              <a:t>Network message </a:t>
            </a:r>
            <a:r>
              <a:rPr lang="en-US" dirty="0"/>
              <a:t>size is </a:t>
            </a:r>
            <a:r>
              <a:rPr lang="en-US" dirty="0" smtClean="0"/>
              <a:t>–Mm</a:t>
            </a:r>
          </a:p>
          <a:p>
            <a:pPr lvl="1"/>
            <a:r>
              <a:rPr lang="en-US" dirty="0" smtClean="0"/>
              <a:t>If </a:t>
            </a:r>
            <a:r>
              <a:rPr lang="en-US" dirty="0"/>
              <a:t>exceeded, </a:t>
            </a:r>
            <a:r>
              <a:rPr lang="en-US" dirty="0" smtClean="0"/>
              <a:t>multiple messages required</a:t>
            </a:r>
            <a:endParaRPr lang="en-US" dirty="0"/>
          </a:p>
          <a:p>
            <a:r>
              <a:rPr lang="en-US" dirty="0" smtClean="0"/>
              <a:t>How to get really </a:t>
            </a:r>
            <a:r>
              <a:rPr lang="en-US" dirty="0"/>
              <a:t>large </a:t>
            </a:r>
            <a:r>
              <a:rPr lang="en-US" dirty="0" smtClean="0"/>
              <a:t>messages</a:t>
            </a:r>
            <a:endParaRPr lang="en-US" dirty="0"/>
          </a:p>
          <a:p>
            <a:pPr lvl="1"/>
            <a:r>
              <a:rPr lang="en-US" dirty="0"/>
              <a:t>L</a:t>
            </a:r>
            <a:r>
              <a:rPr lang="en-US" dirty="0" smtClean="0"/>
              <a:t>ong </a:t>
            </a:r>
            <a:r>
              <a:rPr lang="en-US" dirty="0"/>
              <a:t>.p names </a:t>
            </a:r>
            <a:r>
              <a:rPr lang="en-US" dirty="0" smtClean="0"/>
              <a:t>(run path) for one!</a:t>
            </a:r>
          </a:p>
          <a:p>
            <a:pPr lvl="1"/>
            <a:r>
              <a:rPr lang="en-US" dirty="0" smtClean="0"/>
              <a:t>Deep </a:t>
            </a:r>
            <a:r>
              <a:rPr lang="en-US" dirty="0"/>
              <a:t>stack for </a:t>
            </a:r>
            <a:r>
              <a:rPr lang="en-US" dirty="0" smtClean="0"/>
              <a:t>another.</a:t>
            </a:r>
          </a:p>
          <a:p>
            <a:r>
              <a:rPr lang="en-US" dirty="0" smtClean="0"/>
              <a:t>Help!</a:t>
            </a:r>
          </a:p>
          <a:p>
            <a:pPr lvl="1"/>
            <a:r>
              <a:rPr lang="en-US" dirty="0" smtClean="0"/>
              <a:t>Increase –Mm  (client AND server)</a:t>
            </a:r>
          </a:p>
          <a:p>
            <a:pPr lvl="1"/>
            <a:r>
              <a:rPr lang="en-US" dirty="0" smtClean="0"/>
              <a:t>PROPATH to decrease “run” path length</a:t>
            </a:r>
          </a:p>
          <a:p>
            <a:pPr lvl="1"/>
            <a:r>
              <a:rPr lang="en-US" dirty="0" smtClean="0"/>
              <a:t>Shorter function/procedure/file names</a:t>
            </a:r>
          </a:p>
          <a:p>
            <a:pPr lvl="1"/>
            <a:r>
              <a:rPr lang="en-US" dirty="0" smtClean="0"/>
              <a:t>One-time request</a:t>
            </a:r>
          </a:p>
          <a:p>
            <a:pPr lvl="1"/>
            <a:r>
              <a:rPr lang="en-US" dirty="0" smtClean="0"/>
              <a:t>Request stack top entry only</a:t>
            </a:r>
          </a:p>
          <a:p>
            <a:pPr lvl="1"/>
            <a:r>
              <a:rPr lang="en-US" dirty="0" smtClean="0"/>
              <a:t>Be frugal with activation</a:t>
            </a:r>
            <a:endParaRPr lang="en-US" dirty="0"/>
          </a:p>
          <a:p>
            <a:endParaRPr lang="en-US" dirty="0"/>
          </a:p>
        </p:txBody>
      </p:sp>
      <p:sp>
        <p:nvSpPr>
          <p:cNvPr id="6" name="Text Box 4"/>
          <p:cNvSpPr txBox="1">
            <a:spLocks noChangeArrowheads="1"/>
          </p:cNvSpPr>
          <p:nvPr/>
        </p:nvSpPr>
        <p:spPr bwMode="auto">
          <a:xfrm>
            <a:off x="292682" y="977900"/>
            <a:ext cx="4865434" cy="430887"/>
          </a:xfrm>
          <a:prstGeom prst="rect">
            <a:avLst/>
          </a:prstGeom>
          <a:noFill/>
          <a:ln w="12700">
            <a:noFill/>
            <a:miter lim="800000"/>
            <a:headEnd/>
            <a:tailEnd/>
          </a:ln>
          <a:effectLst/>
        </p:spPr>
        <p:txBody>
          <a:bodyPr wrap="none">
            <a:spAutoFit/>
          </a:bodyPr>
          <a:lstStyle/>
          <a:p>
            <a:pPr algn="l" eaLnBrk="0" hangingPunct="0">
              <a:spcBef>
                <a:spcPct val="50000"/>
              </a:spcBef>
              <a:buSzTx/>
            </a:pPr>
            <a:r>
              <a:rPr lang="en-US" sz="2200" b="0" i="1" dirty="0" smtClean="0">
                <a:latin typeface="Arial" pitchFamily="34" charset="0"/>
              </a:rPr>
              <a:t>More data can mean more messages</a:t>
            </a:r>
            <a:endParaRPr lang="en-US" sz="2200" b="0" i="1" dirty="0">
              <a:latin typeface="Arial" pitchFamily="34" charset="0"/>
            </a:endParaRPr>
          </a:p>
        </p:txBody>
      </p:sp>
    </p:spTree>
  </p:cSld>
  <p:clrMapOvr>
    <a:masterClrMapping/>
  </p:clrMapOvr>
  <p:transition>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Impact</a:t>
            </a:r>
            <a:endParaRPr lang="en-US" dirty="0"/>
          </a:p>
        </p:txBody>
      </p:sp>
      <p:sp>
        <p:nvSpPr>
          <p:cNvPr id="3" name="Content Placeholder 2"/>
          <p:cNvSpPr>
            <a:spLocks noGrp="1"/>
          </p:cNvSpPr>
          <p:nvPr>
            <p:ph idx="1"/>
          </p:nvPr>
        </p:nvSpPr>
        <p:spPr/>
        <p:txBody>
          <a:bodyPr/>
          <a:lstStyle/>
          <a:p>
            <a:pPr marL="342900" lvl="1" indent="-342900">
              <a:buFont typeface="Wingdings" pitchFamily="2" charset="2"/>
              <a:buChar char="§"/>
            </a:pPr>
            <a:r>
              <a:rPr lang="en-US" sz="2400" dirty="0" smtClean="0"/>
              <a:t>Performance </a:t>
            </a:r>
            <a:r>
              <a:rPr lang="en-US" sz="2400" dirty="0" err="1" smtClean="0"/>
              <a:t>vs</a:t>
            </a:r>
            <a:r>
              <a:rPr lang="en-US" sz="2400" dirty="0" smtClean="0"/>
              <a:t> information trade off</a:t>
            </a:r>
          </a:p>
          <a:p>
            <a:pPr marL="742950" lvl="2" indent="-342900">
              <a:buFont typeface="Arial" pitchFamily="34" charset="0"/>
              <a:buChar char="•"/>
            </a:pPr>
            <a:r>
              <a:rPr lang="en-US" dirty="0" smtClean="0"/>
              <a:t>Continuous full stack reporting</a:t>
            </a:r>
          </a:p>
          <a:p>
            <a:pPr marL="742950" lvl="2" indent="-342900">
              <a:buFont typeface="Arial" pitchFamily="34" charset="0"/>
              <a:buChar char="•"/>
            </a:pPr>
            <a:r>
              <a:rPr lang="en-US" dirty="0" smtClean="0"/>
              <a:t>Modular programming</a:t>
            </a:r>
          </a:p>
          <a:p>
            <a:pPr marL="1200150" lvl="3" indent="-342900">
              <a:buFont typeface="Arial" pitchFamily="34" charset="0"/>
              <a:buChar char="–"/>
            </a:pPr>
            <a:r>
              <a:rPr lang="en-US" dirty="0" smtClean="0"/>
              <a:t>Improves </a:t>
            </a:r>
            <a:r>
              <a:rPr lang="en-US" dirty="0"/>
              <a:t>information</a:t>
            </a:r>
          </a:p>
          <a:p>
            <a:pPr marL="1200150" lvl="3" indent="-342900">
              <a:buFont typeface="Arial" pitchFamily="34" charset="0"/>
              <a:buChar char="–"/>
            </a:pPr>
            <a:r>
              <a:rPr lang="en-US" dirty="0"/>
              <a:t>Increases stack size</a:t>
            </a:r>
          </a:p>
          <a:p>
            <a:r>
              <a:rPr lang="en-US" dirty="0" smtClean="0"/>
              <a:t>Let’s look at some data</a:t>
            </a:r>
            <a:endParaRPr lang="en-US" dirty="0"/>
          </a:p>
        </p:txBody>
      </p:sp>
    </p:spTree>
  </p:cSld>
  <p:clrMapOvr>
    <a:masterClrMapping/>
  </p:clrMapOvr>
  <p:transition>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2" name="Title 3"/>
          <p:cNvSpPr>
            <a:spLocks noGrp="1"/>
          </p:cNvSpPr>
          <p:nvPr>
            <p:ph type="title"/>
          </p:nvPr>
        </p:nvSpPr>
        <p:spPr/>
        <p:txBody>
          <a:bodyPr/>
          <a:lstStyle/>
          <a:p>
            <a:r>
              <a:rPr lang="en-US" dirty="0" smtClean="0"/>
              <a:t>Performance Data</a:t>
            </a:r>
            <a:endParaRPr lang="en-US" dirty="0"/>
          </a:p>
        </p:txBody>
      </p:sp>
      <p:graphicFrame>
        <p:nvGraphicFramePr>
          <p:cNvPr id="15363" name="Content Placeholder 5"/>
          <p:cNvGraphicFramePr>
            <a:graphicFrameLocks noGrp="1"/>
          </p:cNvGraphicFramePr>
          <p:nvPr>
            <p:ph idx="4294967295"/>
          </p:nvPr>
        </p:nvGraphicFramePr>
        <p:xfrm>
          <a:off x="1126990" y="1962188"/>
          <a:ext cx="5967871" cy="3303874"/>
        </p:xfrm>
        <a:graphic>
          <a:graphicData uri="http://schemas.openxmlformats.org/presentationml/2006/ole">
            <p:oleObj spid="_x0000_s1026" name="Worksheet" r:id="rId4" imgW="11134825" imgH="4981715" progId="Excel.Sheet.8">
              <p:embed/>
            </p:oleObj>
          </a:graphicData>
        </a:graphic>
      </p:graphicFrame>
      <p:sp>
        <p:nvSpPr>
          <p:cNvPr id="4" name="TextBox 3"/>
          <p:cNvSpPr txBox="1"/>
          <p:nvPr/>
        </p:nvSpPr>
        <p:spPr>
          <a:xfrm>
            <a:off x="2394849" y="1132113"/>
            <a:ext cx="2844800" cy="406400"/>
          </a:xfrm>
          <a:prstGeom prst="rect">
            <a:avLst/>
          </a:prstGeom>
          <a:noFill/>
        </p:spPr>
        <p:txBody>
          <a:bodyPr wrap="square" rtlCol="0">
            <a:noAutofit/>
          </a:bodyPr>
          <a:lstStyle/>
          <a:p>
            <a:pPr algn="l"/>
            <a:r>
              <a:rPr lang="en-US" sz="2000" i="0" dirty="0" smtClean="0">
                <a:solidFill>
                  <a:srgbClr val="000000"/>
                </a:solidFill>
              </a:rPr>
              <a:t>300 User ATM Results</a:t>
            </a:r>
          </a:p>
        </p:txBody>
      </p:sp>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Numbers</a:t>
            </a:r>
            <a:endParaRPr lang="en-US" dirty="0"/>
          </a:p>
        </p:txBody>
      </p:sp>
      <p:sp>
        <p:nvSpPr>
          <p:cNvPr id="15" name="Content Placeholder 2"/>
          <p:cNvSpPr txBox="1">
            <a:spLocks/>
          </p:cNvSpPr>
          <p:nvPr/>
        </p:nvSpPr>
        <p:spPr>
          <a:xfrm>
            <a:off x="381191" y="1443209"/>
            <a:ext cx="4367079" cy="4902507"/>
          </a:xfrm>
          <a:prstGeom prst="rect">
            <a:avLst/>
          </a:prstGeom>
        </p:spPr>
        <p:txBody>
          <a:bodyPr numCol="1"/>
          <a:lstStyle/>
          <a:p>
            <a:pPr marL="342900" marR="0" lvl="0" indent="-342900" algn="l" defTabSz="914400" rtl="0" eaLnBrk="1" fontAlgn="base" latinLnBrk="0" hangingPunct="1">
              <a:lnSpc>
                <a:spcPct val="100000"/>
              </a:lnSpc>
              <a:spcBef>
                <a:spcPct val="20000"/>
              </a:spcBef>
              <a:spcAft>
                <a:spcPct val="0"/>
              </a:spcAft>
              <a:buClr>
                <a:schemeClr val="accent3"/>
              </a:buClr>
              <a:buSzTx/>
              <a:buFont typeface="Wingdings" pitchFamily="2" charset="2"/>
              <a:buChar char="§"/>
              <a:tabLst/>
              <a:defRPr/>
            </a:pPr>
            <a:r>
              <a:rPr lang="en-US" i="0" noProof="0" dirty="0" smtClean="0">
                <a:solidFill>
                  <a:srgbClr val="000000"/>
                </a:solidFill>
                <a:latin typeface="Arial" pitchFamily="34" charset="0"/>
                <a:cs typeface="Arial" pitchFamily="34" charset="0"/>
              </a:rPr>
              <a:t>Overall</a:t>
            </a:r>
          </a:p>
          <a:p>
            <a:pPr marL="800100" lvl="1" indent="-342900" algn="l">
              <a:spcBef>
                <a:spcPct val="20000"/>
              </a:spcBef>
              <a:buClr>
                <a:schemeClr val="accent3"/>
              </a:buClr>
              <a:buSzTx/>
              <a:buFont typeface="Arial" pitchFamily="34" charset="0"/>
              <a:buChar char="•"/>
            </a:pPr>
            <a:r>
              <a:rPr lang="en-US" sz="2000" i="0" dirty="0" smtClean="0">
                <a:solidFill>
                  <a:srgbClr val="000000"/>
                </a:solidFill>
                <a:latin typeface="Arial" pitchFamily="34" charset="0"/>
                <a:cs typeface="Arial" pitchFamily="34" charset="0"/>
              </a:rPr>
              <a:t>I/O not an issue</a:t>
            </a:r>
          </a:p>
          <a:p>
            <a:pPr marL="800100" lvl="1" indent="-342900" algn="l">
              <a:spcBef>
                <a:spcPct val="20000"/>
              </a:spcBef>
              <a:buClr>
                <a:schemeClr val="accent3"/>
              </a:buClr>
              <a:buSzTx/>
              <a:buFont typeface="Arial" pitchFamily="34" charset="0"/>
              <a:buChar char="•"/>
            </a:pPr>
            <a:r>
              <a:rPr lang="en-US" sz="2000" i="0" dirty="0" smtClean="0">
                <a:solidFill>
                  <a:srgbClr val="000000"/>
                </a:solidFill>
                <a:latin typeface="Arial" pitchFamily="34" charset="0"/>
                <a:cs typeface="Arial" pitchFamily="34" charset="0"/>
              </a:rPr>
              <a:t>RAM disk external file</a:t>
            </a:r>
          </a:p>
          <a:p>
            <a:pPr marL="1257300" lvl="2" indent="-342900" algn="l">
              <a:spcBef>
                <a:spcPct val="20000"/>
              </a:spcBef>
              <a:buClr>
                <a:schemeClr val="accent3"/>
              </a:buClr>
              <a:buSzTx/>
              <a:buFont typeface="Arial" pitchFamily="34" charset="0"/>
              <a:buChar char="–"/>
            </a:pPr>
            <a:r>
              <a:rPr lang="en-US" sz="2000" i="0" dirty="0" smtClean="0">
                <a:solidFill>
                  <a:srgbClr val="000000"/>
                </a:solidFill>
                <a:latin typeface="Arial" pitchFamily="34" charset="0"/>
                <a:cs typeface="Arial" pitchFamily="34" charset="0"/>
              </a:rPr>
              <a:t>no change</a:t>
            </a:r>
            <a:endParaRPr lang="en-US" sz="2000" i="0" noProof="0" dirty="0" smtClean="0">
              <a:solidFill>
                <a:srgbClr val="000000"/>
              </a:solidFill>
              <a:latin typeface="Arial" pitchFamily="34" charset="0"/>
              <a:cs typeface="Arial" pitchFamily="34" charset="0"/>
            </a:endParaRPr>
          </a:p>
          <a:p>
            <a:pPr marL="342900" marR="0" lvl="0" indent="-342900" algn="l" defTabSz="914400" rtl="0" eaLnBrk="1" fontAlgn="base" latinLnBrk="0" hangingPunct="1">
              <a:lnSpc>
                <a:spcPct val="100000"/>
              </a:lnSpc>
              <a:spcBef>
                <a:spcPct val="20000"/>
              </a:spcBef>
              <a:spcAft>
                <a:spcPct val="0"/>
              </a:spcAft>
              <a:buClr>
                <a:schemeClr val="accent3"/>
              </a:buClr>
              <a:buSzTx/>
              <a:buFont typeface="Wingdings" pitchFamily="2" charset="2"/>
              <a:buChar char="§"/>
              <a:tabLst/>
              <a:defRPr/>
            </a:pPr>
            <a:r>
              <a:rPr lang="en-US" i="0" noProof="0" dirty="0" smtClean="0">
                <a:solidFill>
                  <a:srgbClr val="000000"/>
                </a:solidFill>
                <a:latin typeface="Arial" pitchFamily="34" charset="0"/>
                <a:cs typeface="Arial" pitchFamily="34" charset="0"/>
              </a:rPr>
              <a:t>Self service</a:t>
            </a:r>
          </a:p>
          <a:p>
            <a:pPr marL="800100" lvl="1" indent="-342900" algn="l">
              <a:spcBef>
                <a:spcPct val="20000"/>
              </a:spcBef>
              <a:buClr>
                <a:schemeClr val="accent3"/>
              </a:buClr>
              <a:buSzTx/>
              <a:buFont typeface="Arial" pitchFamily="34" charset="0"/>
              <a:buChar char="•"/>
            </a:pPr>
            <a:r>
              <a:rPr lang="en-US" sz="2000" i="0" noProof="0" dirty="0" smtClean="0">
                <a:solidFill>
                  <a:srgbClr val="000000"/>
                </a:solidFill>
                <a:latin typeface="Arial" pitchFamily="34" charset="0"/>
                <a:cs typeface="Arial" pitchFamily="34" charset="0"/>
              </a:rPr>
              <a:t>~5% any stack depth</a:t>
            </a:r>
          </a:p>
          <a:p>
            <a:pPr marL="342900" marR="0" lvl="0" indent="-342900" algn="l" defTabSz="914400" rtl="0" eaLnBrk="1" fontAlgn="base" latinLnBrk="0" hangingPunct="1">
              <a:lnSpc>
                <a:spcPct val="100000"/>
              </a:lnSpc>
              <a:spcBef>
                <a:spcPct val="20000"/>
              </a:spcBef>
              <a:spcAft>
                <a:spcPct val="0"/>
              </a:spcAft>
              <a:buClr>
                <a:schemeClr val="accent3"/>
              </a:buClr>
              <a:buSzTx/>
              <a:buFont typeface="Wingdings" pitchFamily="2" charset="2"/>
              <a:buChar char="§"/>
              <a:tabLst/>
              <a:defRPr/>
            </a:pPr>
            <a:r>
              <a:rPr kumimoji="0" lang="en-US" sz="24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Network connection</a:t>
            </a:r>
          </a:p>
          <a:p>
            <a:pPr marL="742950" marR="0" lvl="1" indent="-285750" algn="l" defTabSz="914400" rtl="0" eaLnBrk="1" fontAlgn="base" latinLnBrk="0" hangingPunct="1">
              <a:lnSpc>
                <a:spcPct val="100000"/>
              </a:lnSpc>
              <a:spcBef>
                <a:spcPct val="20000"/>
              </a:spcBef>
              <a:spcAft>
                <a:spcPct val="0"/>
              </a:spcAft>
              <a:buClr>
                <a:schemeClr val="accent3"/>
              </a:buClr>
              <a:buSzTx/>
              <a:buFontTx/>
              <a:buChar char="•"/>
              <a:tabLst/>
              <a:defRPr/>
            </a:pPr>
            <a:r>
              <a:rPr lang="en-US" sz="2000" i="0" baseline="0" dirty="0" smtClean="0">
                <a:solidFill>
                  <a:srgbClr val="000000"/>
                </a:solidFill>
                <a:latin typeface="Arial" pitchFamily="34" charset="0"/>
                <a:cs typeface="Arial" pitchFamily="34" charset="0"/>
              </a:rPr>
              <a:t>Biggest affect</a:t>
            </a:r>
          </a:p>
          <a:p>
            <a:pPr marL="742950" marR="0" lvl="1" indent="-285750" algn="l" defTabSz="914400" rtl="0" eaLnBrk="1" fontAlgn="base" latinLnBrk="0" hangingPunct="1">
              <a:lnSpc>
                <a:spcPct val="100000"/>
              </a:lnSpc>
              <a:spcBef>
                <a:spcPct val="20000"/>
              </a:spcBef>
              <a:spcAft>
                <a:spcPct val="0"/>
              </a:spcAft>
              <a:buClr>
                <a:schemeClr val="accent3"/>
              </a:buClr>
              <a:buSzTx/>
              <a:buFontTx/>
              <a:buChar char="•"/>
              <a:tabLst/>
              <a:defRPr/>
            </a:pPr>
            <a:r>
              <a:rPr lang="en-US" sz="2000" i="0" baseline="0" dirty="0" smtClean="0">
                <a:solidFill>
                  <a:srgbClr val="000000"/>
                </a:solidFill>
                <a:latin typeface="Arial" pitchFamily="34" charset="0"/>
                <a:cs typeface="Arial" pitchFamily="34" charset="0"/>
              </a:rPr>
              <a:t>-Mm</a:t>
            </a:r>
            <a:r>
              <a:rPr lang="en-US" sz="2000" i="0" dirty="0" smtClean="0">
                <a:solidFill>
                  <a:srgbClr val="000000"/>
                </a:solidFill>
                <a:latin typeface="Arial" pitchFamily="34" charset="0"/>
                <a:cs typeface="Arial" pitchFamily="34" charset="0"/>
              </a:rPr>
              <a:t> no help</a:t>
            </a:r>
            <a:endParaRPr kumimoji="0" lang="en-US"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a:p>
            <a:pPr marL="285750" indent="-285750" algn="l">
              <a:spcBef>
                <a:spcPct val="20000"/>
              </a:spcBef>
              <a:buClr>
                <a:schemeClr val="accent3"/>
              </a:buClr>
              <a:buSzTx/>
              <a:buFont typeface="Wingdings" pitchFamily="2" charset="2"/>
              <a:buChar char="§"/>
            </a:pPr>
            <a:r>
              <a:rPr lang="en-US" i="0" dirty="0" smtClean="0">
                <a:solidFill>
                  <a:srgbClr val="000000"/>
                </a:solidFill>
                <a:latin typeface="Arial" pitchFamily="34" charset="0"/>
                <a:cs typeface="Arial" pitchFamily="34" charset="0"/>
              </a:rPr>
              <a:t>Deep</a:t>
            </a:r>
          </a:p>
          <a:p>
            <a:pPr marL="742950" lvl="1" indent="-285750" algn="l">
              <a:spcBef>
                <a:spcPct val="20000"/>
              </a:spcBef>
              <a:buClr>
                <a:schemeClr val="accent3"/>
              </a:buClr>
              <a:buSzTx/>
              <a:buFontTx/>
              <a:buChar char="•"/>
            </a:pPr>
            <a:r>
              <a:rPr lang="en-US" sz="2000" i="0" dirty="0" smtClean="0">
                <a:solidFill>
                  <a:srgbClr val="000000"/>
                </a:solidFill>
                <a:latin typeface="Arial" pitchFamily="34" charset="0"/>
                <a:cs typeface="Arial" pitchFamily="34" charset="0"/>
              </a:rPr>
              <a:t>Biggest affect on network 24%</a:t>
            </a:r>
          </a:p>
        </p:txBody>
      </p:sp>
      <p:grpSp>
        <p:nvGrpSpPr>
          <p:cNvPr id="4" name="Group 16"/>
          <p:cNvGrpSpPr/>
          <p:nvPr/>
        </p:nvGrpSpPr>
        <p:grpSpPr>
          <a:xfrm>
            <a:off x="4264314" y="1619482"/>
            <a:ext cx="4879686" cy="2873025"/>
            <a:chOff x="1801647" y="1123720"/>
            <a:chExt cx="4879686" cy="2873025"/>
          </a:xfrm>
        </p:grpSpPr>
        <p:grpSp>
          <p:nvGrpSpPr>
            <p:cNvPr id="5" name="Group 12"/>
            <p:cNvGrpSpPr/>
            <p:nvPr/>
          </p:nvGrpSpPr>
          <p:grpSpPr>
            <a:xfrm>
              <a:off x="1801647" y="1296840"/>
              <a:ext cx="4879686" cy="2699905"/>
              <a:chOff x="2132157" y="2079047"/>
              <a:chExt cx="4879686" cy="2699905"/>
            </a:xfrm>
          </p:grpSpPr>
          <p:graphicFrame>
            <p:nvGraphicFramePr>
              <p:cNvPr id="3" name="Chart 2"/>
              <p:cNvGraphicFramePr>
                <a:graphicFrameLocks/>
              </p:cNvGraphicFramePr>
              <p:nvPr/>
            </p:nvGraphicFramePr>
            <p:xfrm>
              <a:off x="2132157" y="2079047"/>
              <a:ext cx="4879686" cy="2699905"/>
            </p:xfrm>
            <a:graphic>
              <a:graphicData uri="http://schemas.openxmlformats.org/drawingml/2006/chart">
                <c:chart xmlns:c="http://schemas.openxmlformats.org/drawingml/2006/chart" xmlns:r="http://schemas.openxmlformats.org/officeDocument/2006/relationships" r:id="rId3"/>
              </a:graphicData>
            </a:graphic>
          </p:graphicFrame>
          <p:grpSp>
            <p:nvGrpSpPr>
              <p:cNvPr id="12" name="Group 11"/>
              <p:cNvGrpSpPr/>
              <p:nvPr/>
            </p:nvGrpSpPr>
            <p:grpSpPr>
              <a:xfrm>
                <a:off x="2930487" y="2996588"/>
                <a:ext cx="3260992" cy="925415"/>
                <a:chOff x="2930487" y="2996588"/>
                <a:chExt cx="3260992" cy="925415"/>
              </a:xfrm>
            </p:grpSpPr>
            <p:sp>
              <p:nvSpPr>
                <p:cNvPr id="6" name="TextBox 5"/>
                <p:cNvSpPr txBox="1"/>
                <p:nvPr/>
              </p:nvSpPr>
              <p:spPr>
                <a:xfrm rot="16200000">
                  <a:off x="2787268" y="3139807"/>
                  <a:ext cx="627960" cy="341521"/>
                </a:xfrm>
                <a:prstGeom prst="rect">
                  <a:avLst/>
                </a:prstGeom>
                <a:noFill/>
              </p:spPr>
              <p:txBody>
                <a:bodyPr wrap="none" rtlCol="0">
                  <a:noAutofit/>
                </a:bodyPr>
                <a:lstStyle/>
                <a:p>
                  <a:pPr algn="l"/>
                  <a:r>
                    <a:rPr lang="en-US" sz="1400" b="1" i="0" dirty="0" smtClean="0">
                      <a:solidFill>
                        <a:schemeClr val="bg1"/>
                      </a:solidFill>
                    </a:rPr>
                    <a:t>6.23</a:t>
                  </a:r>
                </a:p>
              </p:txBody>
            </p:sp>
            <p:sp>
              <p:nvSpPr>
                <p:cNvPr id="7" name="TextBox 6"/>
                <p:cNvSpPr txBox="1"/>
                <p:nvPr/>
              </p:nvSpPr>
              <p:spPr>
                <a:xfrm rot="16200000">
                  <a:off x="3347297" y="3193054"/>
                  <a:ext cx="627960" cy="341521"/>
                </a:xfrm>
                <a:prstGeom prst="rect">
                  <a:avLst/>
                </a:prstGeom>
                <a:noFill/>
              </p:spPr>
              <p:txBody>
                <a:bodyPr wrap="none" rtlCol="0">
                  <a:noAutofit/>
                </a:bodyPr>
                <a:lstStyle/>
                <a:p>
                  <a:pPr algn="l"/>
                  <a:r>
                    <a:rPr lang="en-US" sz="1400" b="1" i="0" dirty="0" smtClean="0">
                      <a:solidFill>
                        <a:schemeClr val="bg1"/>
                      </a:solidFill>
                    </a:rPr>
                    <a:t>12.77</a:t>
                  </a:r>
                </a:p>
              </p:txBody>
            </p:sp>
            <p:sp>
              <p:nvSpPr>
                <p:cNvPr id="8" name="TextBox 7"/>
                <p:cNvSpPr txBox="1"/>
                <p:nvPr/>
              </p:nvSpPr>
              <p:spPr>
                <a:xfrm rot="16200000">
                  <a:off x="3888968" y="3260994"/>
                  <a:ext cx="627960" cy="341521"/>
                </a:xfrm>
                <a:prstGeom prst="rect">
                  <a:avLst/>
                </a:prstGeom>
                <a:noFill/>
              </p:spPr>
              <p:txBody>
                <a:bodyPr wrap="none" rtlCol="0">
                  <a:noAutofit/>
                </a:bodyPr>
                <a:lstStyle/>
                <a:p>
                  <a:pPr algn="l"/>
                  <a:r>
                    <a:rPr lang="en-US" sz="1400" b="1" i="0" dirty="0" smtClean="0">
                      <a:solidFill>
                        <a:schemeClr val="bg1"/>
                      </a:solidFill>
                    </a:rPr>
                    <a:t>12.46</a:t>
                  </a:r>
                </a:p>
              </p:txBody>
            </p:sp>
            <p:sp>
              <p:nvSpPr>
                <p:cNvPr id="9" name="TextBox 8"/>
                <p:cNvSpPr txBox="1"/>
                <p:nvPr/>
              </p:nvSpPr>
              <p:spPr>
                <a:xfrm rot="16200000">
                  <a:off x="4483868" y="3305061"/>
                  <a:ext cx="627960" cy="341521"/>
                </a:xfrm>
                <a:prstGeom prst="rect">
                  <a:avLst/>
                </a:prstGeom>
                <a:noFill/>
              </p:spPr>
              <p:txBody>
                <a:bodyPr wrap="none" rtlCol="0">
                  <a:noAutofit/>
                </a:bodyPr>
                <a:lstStyle/>
                <a:p>
                  <a:pPr algn="l"/>
                  <a:r>
                    <a:rPr lang="en-US" sz="1400" b="1" i="0" dirty="0" smtClean="0">
                      <a:solidFill>
                        <a:schemeClr val="bg1"/>
                      </a:solidFill>
                    </a:rPr>
                    <a:t>4.37</a:t>
                  </a:r>
                </a:p>
              </p:txBody>
            </p:sp>
            <p:sp>
              <p:nvSpPr>
                <p:cNvPr id="10" name="TextBox 9"/>
                <p:cNvSpPr txBox="1"/>
                <p:nvPr/>
              </p:nvSpPr>
              <p:spPr>
                <a:xfrm rot="16351798">
                  <a:off x="5067761" y="3393195"/>
                  <a:ext cx="627960" cy="341521"/>
                </a:xfrm>
                <a:prstGeom prst="rect">
                  <a:avLst/>
                </a:prstGeom>
                <a:noFill/>
              </p:spPr>
              <p:txBody>
                <a:bodyPr wrap="none" rtlCol="0">
                  <a:noAutofit/>
                </a:bodyPr>
                <a:lstStyle/>
                <a:p>
                  <a:pPr algn="l"/>
                  <a:r>
                    <a:rPr lang="en-US" sz="1400" b="1" i="0" dirty="0" smtClean="0">
                      <a:solidFill>
                        <a:schemeClr val="bg1"/>
                      </a:solidFill>
                    </a:rPr>
                    <a:t>23.71</a:t>
                  </a:r>
                </a:p>
              </p:txBody>
            </p:sp>
            <p:sp>
              <p:nvSpPr>
                <p:cNvPr id="11" name="TextBox 10"/>
                <p:cNvSpPr txBox="1"/>
                <p:nvPr/>
              </p:nvSpPr>
              <p:spPr>
                <a:xfrm rot="16378516">
                  <a:off x="5706739" y="3437262"/>
                  <a:ext cx="627960" cy="341521"/>
                </a:xfrm>
                <a:prstGeom prst="rect">
                  <a:avLst/>
                </a:prstGeom>
                <a:noFill/>
              </p:spPr>
              <p:txBody>
                <a:bodyPr wrap="none" rtlCol="0">
                  <a:noAutofit/>
                </a:bodyPr>
                <a:lstStyle/>
                <a:p>
                  <a:pPr algn="l"/>
                  <a:r>
                    <a:rPr lang="en-US" sz="1400" b="1" i="0" dirty="0" smtClean="0">
                      <a:solidFill>
                        <a:schemeClr val="bg1"/>
                      </a:solidFill>
                    </a:rPr>
                    <a:t>24.05</a:t>
                  </a:r>
                </a:p>
              </p:txBody>
            </p:sp>
          </p:grpSp>
        </p:grpSp>
        <p:sp>
          <p:nvSpPr>
            <p:cNvPr id="16" name="TextBox 15"/>
            <p:cNvSpPr txBox="1"/>
            <p:nvPr/>
          </p:nvSpPr>
          <p:spPr>
            <a:xfrm>
              <a:off x="2985559" y="1123720"/>
              <a:ext cx="2445744" cy="451692"/>
            </a:xfrm>
            <a:prstGeom prst="rect">
              <a:avLst/>
            </a:prstGeom>
            <a:noFill/>
          </p:spPr>
          <p:txBody>
            <a:bodyPr wrap="none" rtlCol="0">
              <a:noAutofit/>
            </a:bodyPr>
            <a:lstStyle/>
            <a:p>
              <a:pPr algn="l"/>
              <a:r>
                <a:rPr lang="en-US" sz="2000" b="1" i="0" dirty="0" smtClean="0">
                  <a:solidFill>
                    <a:srgbClr val="000000"/>
                  </a:solidFill>
                </a:rPr>
                <a:t>ATM 300 User Test</a:t>
              </a:r>
            </a:p>
          </p:txBody>
        </p:sp>
      </p:grpSp>
      <p:sp>
        <p:nvSpPr>
          <p:cNvPr id="18" name="TextBox 17"/>
          <p:cNvSpPr txBox="1"/>
          <p:nvPr/>
        </p:nvSpPr>
        <p:spPr>
          <a:xfrm>
            <a:off x="5475366" y="4494878"/>
            <a:ext cx="2236430" cy="1454231"/>
          </a:xfrm>
          <a:prstGeom prst="rect">
            <a:avLst/>
          </a:prstGeom>
          <a:noFill/>
          <a:ln>
            <a:solidFill>
              <a:schemeClr val="accent1"/>
            </a:solidFill>
          </a:ln>
        </p:spPr>
        <p:txBody>
          <a:bodyPr wrap="none" rtlCol="0">
            <a:noAutofit/>
          </a:bodyPr>
          <a:lstStyle/>
          <a:p>
            <a:pPr>
              <a:buClr>
                <a:schemeClr val="accent3"/>
              </a:buClr>
              <a:buSzPct val="118000"/>
            </a:pPr>
            <a:r>
              <a:rPr lang="en-US" sz="1400" b="1" i="0" dirty="0" smtClean="0">
                <a:solidFill>
                  <a:srgbClr val="000000"/>
                </a:solidFill>
              </a:rPr>
              <a:t>Difference chart in %  </a:t>
            </a:r>
          </a:p>
          <a:p>
            <a:pPr algn="l">
              <a:buClr>
                <a:schemeClr val="accent3"/>
              </a:buClr>
              <a:buSzPct val="118000"/>
              <a:buFont typeface="Arial" pitchFamily="34" charset="0"/>
              <a:buChar char="•"/>
            </a:pPr>
            <a:r>
              <a:rPr lang="en-US" sz="1200" i="0" dirty="0" smtClean="0">
                <a:solidFill>
                  <a:srgbClr val="000000"/>
                </a:solidFill>
              </a:rPr>
              <a:t>  With and w/out caching </a:t>
            </a:r>
          </a:p>
          <a:p>
            <a:pPr algn="l">
              <a:buClr>
                <a:schemeClr val="accent3"/>
              </a:buClr>
              <a:buSzPct val="118000"/>
              <a:buFont typeface="Arial" pitchFamily="34" charset="0"/>
              <a:buChar char="•"/>
            </a:pPr>
            <a:r>
              <a:rPr lang="en-US" sz="1200" i="0" dirty="0" smtClean="0">
                <a:solidFill>
                  <a:srgbClr val="000000"/>
                </a:solidFill>
              </a:rPr>
              <a:t>  Shallow </a:t>
            </a:r>
            <a:r>
              <a:rPr lang="en-US" sz="1200" i="0" dirty="0" err="1" smtClean="0">
                <a:solidFill>
                  <a:srgbClr val="000000"/>
                </a:solidFill>
              </a:rPr>
              <a:t>vs</a:t>
            </a:r>
            <a:r>
              <a:rPr lang="en-US" sz="1200" i="0" dirty="0" smtClean="0">
                <a:solidFill>
                  <a:srgbClr val="000000"/>
                </a:solidFill>
              </a:rPr>
              <a:t> deep stack (~3K)</a:t>
            </a:r>
          </a:p>
          <a:p>
            <a:pPr algn="l">
              <a:buClr>
                <a:schemeClr val="accent3"/>
              </a:buClr>
              <a:buSzPct val="118000"/>
              <a:buFont typeface="Arial" pitchFamily="34" charset="0"/>
              <a:buChar char="•"/>
            </a:pPr>
            <a:r>
              <a:rPr lang="en-US" sz="1200" i="0" dirty="0" smtClean="0">
                <a:solidFill>
                  <a:srgbClr val="000000"/>
                </a:solidFill>
              </a:rPr>
              <a:t>  Client server </a:t>
            </a:r>
            <a:r>
              <a:rPr lang="en-US" sz="1200" i="0" dirty="0" err="1" smtClean="0">
                <a:solidFill>
                  <a:srgbClr val="000000"/>
                </a:solidFill>
              </a:rPr>
              <a:t>vs</a:t>
            </a:r>
            <a:r>
              <a:rPr lang="en-US" sz="1200" i="0" dirty="0" smtClean="0">
                <a:solidFill>
                  <a:srgbClr val="000000"/>
                </a:solidFill>
              </a:rPr>
              <a:t> Self Service</a:t>
            </a:r>
          </a:p>
          <a:p>
            <a:pPr algn="l">
              <a:buClr>
                <a:schemeClr val="accent3"/>
              </a:buClr>
              <a:buSzPct val="118000"/>
              <a:buFont typeface="Arial" pitchFamily="34" charset="0"/>
              <a:buChar char="•"/>
            </a:pPr>
            <a:r>
              <a:rPr lang="en-US" sz="1200" i="0" dirty="0" smtClean="0">
                <a:solidFill>
                  <a:srgbClr val="000000"/>
                </a:solidFill>
              </a:rPr>
              <a:t>  With and w/out –Mm 8K</a:t>
            </a:r>
          </a:p>
        </p:txBody>
      </p:sp>
    </p:spTree>
  </p:cSld>
  <p:clrMapOvr>
    <a:masterClrMapping/>
  </p:clrMapOvr>
  <p:transition>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60307" y="2774722"/>
            <a:ext cx="5423346" cy="945931"/>
          </a:xfrm>
          <a:prstGeom prst="rect">
            <a:avLst/>
          </a:prstGeom>
          <a:gradFill>
            <a:gsLst>
              <a:gs pos="0">
                <a:schemeClr val="hlink"/>
              </a:gs>
              <a:gs pos="100000">
                <a:srgbClr val="FFCB99"/>
              </a:gs>
            </a:gsLst>
            <a:lin ang="5400000" scaled="1"/>
          </a:gradFill>
          <a:ln w="6350">
            <a:solidFill>
              <a:srgbClr val="000000"/>
            </a:solidFill>
          </a:ln>
        </p:spPr>
        <p:txBody>
          <a:bodyPr wrap="square" rtlCol="0">
            <a:noAutofit/>
          </a:bodyPr>
          <a:lstStyle/>
          <a:p>
            <a:r>
              <a:rPr lang="en-US" sz="4400" i="0" dirty="0" smtClean="0">
                <a:solidFill>
                  <a:srgbClr val="000000"/>
                </a:solidFill>
              </a:rPr>
              <a:t>Example Use Case</a:t>
            </a:r>
          </a:p>
        </p:txBody>
      </p:sp>
    </p:spTree>
  </p:cSld>
  <p:clrMapOvr>
    <a:masterClrMapping/>
  </p:clrMapOvr>
  <p:transition>
    <p:fade thruBlk="1"/>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Scenario #1 - Deadlock</a:t>
            </a:r>
            <a:endParaRPr lang="en-US" dirty="0"/>
          </a:p>
        </p:txBody>
      </p:sp>
      <p:sp>
        <p:nvSpPr>
          <p:cNvPr id="3" name="Content Placeholder 2"/>
          <p:cNvSpPr>
            <a:spLocks noGrp="1"/>
          </p:cNvSpPr>
          <p:nvPr>
            <p:ph idx="1"/>
          </p:nvPr>
        </p:nvSpPr>
        <p:spPr>
          <a:xfrm>
            <a:off x="403225" y="1081697"/>
            <a:ext cx="7772400" cy="4419600"/>
          </a:xfrm>
        </p:spPr>
        <p:txBody>
          <a:bodyPr/>
          <a:lstStyle/>
          <a:p>
            <a:r>
              <a:rPr lang="en-US" dirty="0" smtClean="0"/>
              <a:t>Situation</a:t>
            </a:r>
          </a:p>
          <a:p>
            <a:pPr lvl="1"/>
            <a:r>
              <a:rPr lang="en-US" dirty="0" smtClean="0"/>
              <a:t>Users are in deadlock</a:t>
            </a:r>
          </a:p>
          <a:p>
            <a:r>
              <a:rPr lang="en-US" dirty="0" smtClean="0"/>
              <a:t>Step #1</a:t>
            </a:r>
          </a:p>
          <a:p>
            <a:pPr lvl="1"/>
            <a:r>
              <a:rPr lang="en-US" dirty="0" smtClean="0"/>
              <a:t>Look at promon lock activity</a:t>
            </a:r>
          </a:p>
        </p:txBody>
      </p:sp>
      <p:sp>
        <p:nvSpPr>
          <p:cNvPr id="5" name="Rectangle 4"/>
          <p:cNvSpPr/>
          <p:nvPr/>
        </p:nvSpPr>
        <p:spPr bwMode="auto">
          <a:xfrm>
            <a:off x="693701" y="2902906"/>
            <a:ext cx="6918176" cy="1792798"/>
          </a:xfrm>
          <a:prstGeom prst="rect">
            <a:avLst/>
          </a:prstGeom>
          <a:solidFill>
            <a:srgbClr val="99BFD5"/>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algn="l"/>
            <a:r>
              <a:rPr lang="en-US" sz="1700" i="0" dirty="0" smtClean="0">
                <a:solidFill>
                  <a:srgbClr val="000000"/>
                </a:solidFill>
              </a:rPr>
              <a:t>12/07/10        Status: Lock Table</a:t>
            </a:r>
          </a:p>
          <a:p>
            <a:pPr algn="l"/>
            <a:r>
              <a:rPr lang="en-US" sz="1700" i="0" dirty="0" smtClean="0">
                <a:solidFill>
                  <a:srgbClr val="000000"/>
                </a:solidFill>
              </a:rPr>
              <a:t> </a:t>
            </a:r>
            <a:r>
              <a:rPr lang="en-US" sz="1700" i="0" dirty="0" err="1" smtClean="0">
                <a:solidFill>
                  <a:srgbClr val="000000"/>
                </a:solidFill>
              </a:rPr>
              <a:t>Usr</a:t>
            </a:r>
            <a:r>
              <a:rPr lang="en-US" sz="1700" i="0" dirty="0" smtClean="0">
                <a:solidFill>
                  <a:srgbClr val="000000"/>
                </a:solidFill>
              </a:rPr>
              <a:t>  Name     Trans ID   Type     </a:t>
            </a:r>
            <a:r>
              <a:rPr lang="en-US" sz="1700" i="0" dirty="0" err="1" smtClean="0">
                <a:solidFill>
                  <a:srgbClr val="000000"/>
                </a:solidFill>
              </a:rPr>
              <a:t>Rec</a:t>
            </a:r>
            <a:r>
              <a:rPr lang="en-US" sz="1700" i="0" dirty="0" smtClean="0">
                <a:solidFill>
                  <a:srgbClr val="000000"/>
                </a:solidFill>
              </a:rPr>
              <a:t>-id   Table    Flags       Tran State</a:t>
            </a:r>
            <a:br>
              <a:rPr lang="en-US" sz="1700" i="0" dirty="0" smtClean="0">
                <a:solidFill>
                  <a:srgbClr val="000000"/>
                </a:solidFill>
              </a:rPr>
            </a:br>
            <a:r>
              <a:rPr lang="en-US" sz="1700" i="0" dirty="0" smtClean="0">
                <a:solidFill>
                  <a:srgbClr val="000000"/>
                </a:solidFill>
              </a:rPr>
              <a:t>   6    user1    121759       REC      8199       2        X  	       Begin</a:t>
            </a:r>
            <a:br>
              <a:rPr lang="en-US" sz="1700" i="0" dirty="0" smtClean="0">
                <a:solidFill>
                  <a:srgbClr val="000000"/>
                </a:solidFill>
              </a:rPr>
            </a:br>
            <a:r>
              <a:rPr lang="en-US" sz="1700" i="0" dirty="0" smtClean="0">
                <a:solidFill>
                  <a:srgbClr val="000000"/>
                </a:solidFill>
              </a:rPr>
              <a:t>   7    user2    121761       REC      8199       2        S QH	       Begin</a:t>
            </a:r>
            <a:br>
              <a:rPr lang="en-US" sz="1700" i="0" dirty="0" smtClean="0">
                <a:solidFill>
                  <a:srgbClr val="000000"/>
                </a:solidFill>
              </a:rPr>
            </a:br>
            <a:r>
              <a:rPr lang="en-US" sz="1700" i="0" dirty="0" smtClean="0">
                <a:solidFill>
                  <a:srgbClr val="000000"/>
                </a:solidFill>
              </a:rPr>
              <a:t>   7    user2    121761       REC      9000       5        X   	       Begin</a:t>
            </a:r>
            <a:br>
              <a:rPr lang="en-US" sz="1700" i="0" dirty="0" smtClean="0">
                <a:solidFill>
                  <a:srgbClr val="000000"/>
                </a:solidFill>
              </a:rPr>
            </a:br>
            <a:r>
              <a:rPr lang="en-US" sz="1700" i="0" dirty="0" smtClean="0">
                <a:solidFill>
                  <a:srgbClr val="000000"/>
                </a:solidFill>
              </a:rPr>
              <a:t>   6    user1    121759       REC      9000       5        S QH 	       Begin</a:t>
            </a:r>
          </a:p>
        </p:txBody>
      </p:sp>
    </p:spTree>
  </p:cSld>
  <p:clrMapOvr>
    <a:masterClrMapping/>
  </p:clrMapOvr>
  <p:transition>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Scenario #1 - Deadlock</a:t>
            </a:r>
            <a:endParaRPr lang="en-US" dirty="0"/>
          </a:p>
        </p:txBody>
      </p:sp>
      <p:sp>
        <p:nvSpPr>
          <p:cNvPr id="3" name="Content Placeholder 2"/>
          <p:cNvSpPr>
            <a:spLocks noGrp="1"/>
          </p:cNvSpPr>
          <p:nvPr>
            <p:ph idx="1"/>
          </p:nvPr>
        </p:nvSpPr>
        <p:spPr>
          <a:xfrm>
            <a:off x="447292" y="1136783"/>
            <a:ext cx="7772400" cy="3314031"/>
          </a:xfrm>
        </p:spPr>
        <p:txBody>
          <a:bodyPr/>
          <a:lstStyle/>
          <a:p>
            <a:r>
              <a:rPr lang="en-US" dirty="0" smtClean="0"/>
              <a:t>Statement cache </a:t>
            </a:r>
            <a:r>
              <a:rPr lang="en-US" dirty="0"/>
              <a:t>a</a:t>
            </a:r>
            <a:r>
              <a:rPr lang="en-US" dirty="0" smtClean="0"/>
              <a:t>lready enabled</a:t>
            </a:r>
          </a:p>
          <a:p>
            <a:pPr lvl="1"/>
            <a:r>
              <a:rPr lang="en-US" dirty="0" smtClean="0"/>
              <a:t>View users in deadlock</a:t>
            </a:r>
          </a:p>
        </p:txBody>
      </p:sp>
      <p:sp>
        <p:nvSpPr>
          <p:cNvPr id="6" name="Rectangle 5"/>
          <p:cNvSpPr/>
          <p:nvPr/>
        </p:nvSpPr>
        <p:spPr>
          <a:xfrm>
            <a:off x="646295" y="1981718"/>
            <a:ext cx="5853657" cy="2028434"/>
          </a:xfrm>
          <a:prstGeom prst="rect">
            <a:avLst/>
          </a:prstGeom>
          <a:solidFill>
            <a:srgbClr val="99BFD5"/>
          </a:solidFill>
        </p:spPr>
        <p:txBody>
          <a:bodyPr wrap="square">
            <a:noAutofit/>
          </a:bodyPr>
          <a:lstStyle/>
          <a:p>
            <a:pPr algn="l"/>
            <a:r>
              <a:rPr lang="en-US" sz="1700" dirty="0" smtClean="0">
                <a:solidFill>
                  <a:srgbClr val="000000"/>
                </a:solidFill>
              </a:rPr>
              <a:t>12/07/10        OpenEdge Release 11 Monitor (R&amp;D)</a:t>
            </a:r>
            <a:br>
              <a:rPr lang="en-US" sz="1700" dirty="0" smtClean="0">
                <a:solidFill>
                  <a:srgbClr val="000000"/>
                </a:solidFill>
              </a:rPr>
            </a:br>
            <a:r>
              <a:rPr lang="en-US" sz="1700" dirty="0" smtClean="0">
                <a:solidFill>
                  <a:srgbClr val="000000"/>
                </a:solidFill>
              </a:rPr>
              <a:t>11:45:34        View Database-Request Statement Cache</a:t>
            </a:r>
            <a:br>
              <a:rPr lang="en-US" sz="1700" dirty="0" smtClean="0">
                <a:solidFill>
                  <a:srgbClr val="000000"/>
                </a:solidFill>
              </a:rPr>
            </a:br>
            <a:r>
              <a:rPr lang="en-US" sz="1700" dirty="0" smtClean="0">
                <a:solidFill>
                  <a:srgbClr val="000000"/>
                </a:solidFill>
              </a:rPr>
              <a:t/>
            </a:r>
            <a:br>
              <a:rPr lang="en-US" sz="1700" dirty="0" smtClean="0">
                <a:solidFill>
                  <a:srgbClr val="000000"/>
                </a:solidFill>
              </a:rPr>
            </a:br>
            <a:r>
              <a:rPr lang="en-US" sz="1700" dirty="0" smtClean="0">
                <a:solidFill>
                  <a:srgbClr val="000000"/>
                </a:solidFill>
              </a:rPr>
              <a:t>Statement cache information     : </a:t>
            </a:r>
            <a:br>
              <a:rPr lang="en-US" sz="1700" dirty="0" smtClean="0">
                <a:solidFill>
                  <a:srgbClr val="000000"/>
                </a:solidFill>
              </a:rPr>
            </a:br>
            <a:r>
              <a:rPr lang="en-US" sz="1700" dirty="0" smtClean="0">
                <a:solidFill>
                  <a:srgbClr val="000000"/>
                </a:solidFill>
              </a:rPr>
              <a:t>                     22 : find-orders	                x2.p</a:t>
            </a:r>
            <a:br>
              <a:rPr lang="en-US" sz="1700" dirty="0" smtClean="0">
                <a:solidFill>
                  <a:srgbClr val="000000"/>
                </a:solidFill>
              </a:rPr>
            </a:br>
            <a:r>
              <a:rPr lang="en-US" sz="1700" dirty="0" smtClean="0">
                <a:solidFill>
                  <a:srgbClr val="000000"/>
                </a:solidFill>
              </a:rPr>
              <a:t>                     20 : </a:t>
            </a:r>
            <a:r>
              <a:rPr lang="en-US" sz="1700" i="0" dirty="0" smtClean="0">
                <a:solidFill>
                  <a:srgbClr val="000000"/>
                </a:solidFill>
              </a:rPr>
              <a:t>process-customers</a:t>
            </a:r>
            <a:r>
              <a:rPr lang="en-US" sz="1700" dirty="0" smtClean="0">
                <a:solidFill>
                  <a:srgbClr val="000000"/>
                </a:solidFill>
              </a:rPr>
              <a:t>   x1.p </a:t>
            </a:r>
            <a:br>
              <a:rPr lang="en-US" sz="1700" dirty="0" smtClean="0">
                <a:solidFill>
                  <a:srgbClr val="000000"/>
                </a:solidFill>
              </a:rPr>
            </a:br>
            <a:r>
              <a:rPr lang="en-US" sz="1700" dirty="0" smtClean="0">
                <a:solidFill>
                  <a:srgbClr val="000000"/>
                </a:solidFill>
              </a:rPr>
              <a:t>                     25 : </a:t>
            </a:r>
            <a:r>
              <a:rPr lang="en-US" sz="1700" dirty="0" err="1" smtClean="0">
                <a:solidFill>
                  <a:srgbClr val="000000"/>
                </a:solidFill>
              </a:rPr>
              <a:t>x.p</a:t>
            </a:r>
            <a:r>
              <a:rPr lang="en-US" sz="1700" dirty="0" smtClean="0">
                <a:solidFill>
                  <a:srgbClr val="000000"/>
                </a:solidFill>
              </a:rPr>
              <a:t>	                </a:t>
            </a:r>
            <a:r>
              <a:rPr lang="en-US" sz="1700" dirty="0" err="1" smtClean="0">
                <a:solidFill>
                  <a:srgbClr val="000000"/>
                </a:solidFill>
              </a:rPr>
              <a:t>x.p</a:t>
            </a:r>
            <a:r>
              <a:rPr lang="en-US" sz="1700" dirty="0" smtClean="0">
                <a:solidFill>
                  <a:srgbClr val="000000"/>
                </a:solidFill>
              </a:rPr>
              <a:t/>
            </a:r>
            <a:br>
              <a:rPr lang="en-US" sz="1700" dirty="0" smtClean="0">
                <a:solidFill>
                  <a:srgbClr val="000000"/>
                </a:solidFill>
              </a:rPr>
            </a:br>
            <a:endParaRPr lang="en-US" sz="1700" dirty="0">
              <a:solidFill>
                <a:srgbClr val="000000"/>
              </a:solidFill>
            </a:endParaRPr>
          </a:p>
        </p:txBody>
      </p:sp>
      <p:sp>
        <p:nvSpPr>
          <p:cNvPr id="7" name="Rectangle 6"/>
          <p:cNvSpPr/>
          <p:nvPr/>
        </p:nvSpPr>
        <p:spPr>
          <a:xfrm>
            <a:off x="666491" y="4205286"/>
            <a:ext cx="5853657" cy="2028434"/>
          </a:xfrm>
          <a:prstGeom prst="rect">
            <a:avLst/>
          </a:prstGeom>
          <a:solidFill>
            <a:srgbClr val="99BFD5"/>
          </a:solidFill>
        </p:spPr>
        <p:txBody>
          <a:bodyPr wrap="square">
            <a:noAutofit/>
          </a:bodyPr>
          <a:lstStyle/>
          <a:p>
            <a:pPr algn="l"/>
            <a:r>
              <a:rPr lang="en-US" sz="1700" dirty="0" smtClean="0">
                <a:solidFill>
                  <a:srgbClr val="000000"/>
                </a:solidFill>
              </a:rPr>
              <a:t>12/07/10        OpenEdge Release 11 Monitor (R&amp;D)</a:t>
            </a:r>
            <a:br>
              <a:rPr lang="en-US" sz="1700" dirty="0" smtClean="0">
                <a:solidFill>
                  <a:srgbClr val="000000"/>
                </a:solidFill>
              </a:rPr>
            </a:br>
            <a:r>
              <a:rPr lang="en-US" sz="1700" dirty="0" smtClean="0">
                <a:solidFill>
                  <a:srgbClr val="000000"/>
                </a:solidFill>
              </a:rPr>
              <a:t>11:45:34        View Database-Request Statement Cache</a:t>
            </a:r>
            <a:br>
              <a:rPr lang="en-US" sz="1700" dirty="0" smtClean="0">
                <a:solidFill>
                  <a:srgbClr val="000000"/>
                </a:solidFill>
              </a:rPr>
            </a:br>
            <a:r>
              <a:rPr lang="en-US" sz="1700" dirty="0" smtClean="0">
                <a:solidFill>
                  <a:srgbClr val="000000"/>
                </a:solidFill>
              </a:rPr>
              <a:t/>
            </a:r>
            <a:br>
              <a:rPr lang="en-US" sz="1700" dirty="0" smtClean="0">
                <a:solidFill>
                  <a:srgbClr val="000000"/>
                </a:solidFill>
              </a:rPr>
            </a:br>
            <a:r>
              <a:rPr lang="en-US" sz="1700" dirty="0" smtClean="0">
                <a:solidFill>
                  <a:srgbClr val="000000"/>
                </a:solidFill>
              </a:rPr>
              <a:t>Statement cache information     : </a:t>
            </a:r>
            <a:br>
              <a:rPr lang="en-US" sz="1700" dirty="0" smtClean="0">
                <a:solidFill>
                  <a:srgbClr val="000000"/>
                </a:solidFill>
              </a:rPr>
            </a:br>
            <a:r>
              <a:rPr lang="en-US" sz="1700" dirty="0" smtClean="0">
                <a:solidFill>
                  <a:srgbClr val="000000"/>
                </a:solidFill>
              </a:rPr>
              <a:t>                     32 : find-customers          c2.p</a:t>
            </a:r>
            <a:br>
              <a:rPr lang="en-US" sz="1700" dirty="0" smtClean="0">
                <a:solidFill>
                  <a:srgbClr val="000000"/>
                </a:solidFill>
              </a:rPr>
            </a:br>
            <a:r>
              <a:rPr lang="en-US" sz="1700" dirty="0" smtClean="0">
                <a:solidFill>
                  <a:srgbClr val="000000"/>
                </a:solidFill>
              </a:rPr>
              <a:t>                     30 : </a:t>
            </a:r>
            <a:r>
              <a:rPr lang="en-US" sz="1700" i="0" dirty="0" smtClean="0">
                <a:solidFill>
                  <a:srgbClr val="000000"/>
                </a:solidFill>
              </a:rPr>
              <a:t>process-orders   	 </a:t>
            </a:r>
            <a:r>
              <a:rPr lang="en-US" sz="1700" dirty="0" smtClean="0">
                <a:solidFill>
                  <a:srgbClr val="000000"/>
                </a:solidFill>
              </a:rPr>
              <a:t>c1.p </a:t>
            </a:r>
            <a:br>
              <a:rPr lang="en-US" sz="1700" dirty="0" smtClean="0">
                <a:solidFill>
                  <a:srgbClr val="000000"/>
                </a:solidFill>
              </a:rPr>
            </a:br>
            <a:r>
              <a:rPr lang="en-US" sz="1700" dirty="0" smtClean="0">
                <a:solidFill>
                  <a:srgbClr val="000000"/>
                </a:solidFill>
              </a:rPr>
              <a:t>                     35 : </a:t>
            </a:r>
            <a:r>
              <a:rPr lang="en-US" sz="1700" dirty="0" err="1" smtClean="0">
                <a:solidFill>
                  <a:srgbClr val="000000"/>
                </a:solidFill>
              </a:rPr>
              <a:t>c.p</a:t>
            </a:r>
            <a:r>
              <a:rPr lang="en-US" sz="1700" dirty="0" smtClean="0">
                <a:solidFill>
                  <a:srgbClr val="000000"/>
                </a:solidFill>
              </a:rPr>
              <a:t>	                </a:t>
            </a:r>
            <a:r>
              <a:rPr lang="en-US" sz="1700" dirty="0" err="1" smtClean="0">
                <a:solidFill>
                  <a:srgbClr val="000000"/>
                </a:solidFill>
              </a:rPr>
              <a:t>c.p</a:t>
            </a:r>
            <a:r>
              <a:rPr lang="en-US" sz="1700" dirty="0" smtClean="0">
                <a:solidFill>
                  <a:srgbClr val="000000"/>
                </a:solidFill>
              </a:rPr>
              <a:t/>
            </a:r>
            <a:br>
              <a:rPr lang="en-US" sz="1700" dirty="0" smtClean="0">
                <a:solidFill>
                  <a:srgbClr val="000000"/>
                </a:solidFill>
              </a:rPr>
            </a:br>
            <a:endParaRPr lang="en-US" sz="1700" dirty="0">
              <a:solidFill>
                <a:srgbClr val="000000"/>
              </a:solidFill>
            </a:endParaRPr>
          </a:p>
        </p:txBody>
      </p:sp>
    </p:spTree>
  </p:cSld>
  <p:clrMapOvr>
    <a:masterClrMapping/>
  </p:clrMapOvr>
  <p:transition>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Scenario #1 - Deadlock</a:t>
            </a:r>
            <a:endParaRPr lang="en-US" dirty="0"/>
          </a:p>
        </p:txBody>
      </p:sp>
      <p:sp>
        <p:nvSpPr>
          <p:cNvPr id="3" name="Content Placeholder 2"/>
          <p:cNvSpPr>
            <a:spLocks noGrp="1"/>
          </p:cNvSpPr>
          <p:nvPr>
            <p:ph idx="1"/>
          </p:nvPr>
        </p:nvSpPr>
        <p:spPr>
          <a:xfrm>
            <a:off x="447292" y="1136783"/>
            <a:ext cx="7772400" cy="3314031"/>
          </a:xfrm>
        </p:spPr>
        <p:txBody>
          <a:bodyPr/>
          <a:lstStyle/>
          <a:p>
            <a:r>
              <a:rPr lang="en-US" dirty="0" smtClean="0"/>
              <a:t>Statement cache NOT already enabled</a:t>
            </a:r>
          </a:p>
          <a:p>
            <a:pPr lvl="1"/>
            <a:r>
              <a:rPr lang="en-US" dirty="0" smtClean="0"/>
              <a:t>Enable and wait for next occurrence </a:t>
            </a:r>
          </a:p>
          <a:p>
            <a:r>
              <a:rPr lang="en-US" dirty="0" smtClean="0"/>
              <a:t>Too late to enable statement caching</a:t>
            </a:r>
          </a:p>
          <a:p>
            <a:pPr lvl="1"/>
            <a:r>
              <a:rPr lang="en-US" dirty="0" smtClean="0"/>
              <a:t>Use </a:t>
            </a:r>
            <a:r>
              <a:rPr lang="en-US" i="1" dirty="0" smtClean="0"/>
              <a:t>kill –SIGUSR1 &lt;</a:t>
            </a:r>
            <a:r>
              <a:rPr lang="en-US" i="1" dirty="0" err="1" smtClean="0"/>
              <a:t>pid</a:t>
            </a:r>
            <a:r>
              <a:rPr lang="en-US" i="1" dirty="0" smtClean="0"/>
              <a:t>&gt;</a:t>
            </a:r>
          </a:p>
          <a:p>
            <a:pPr lvl="1"/>
            <a:r>
              <a:rPr lang="en-US" i="1" dirty="0"/>
              <a:t>c</a:t>
            </a:r>
            <a:r>
              <a:rPr lang="en-US" i="1" dirty="0" smtClean="0"/>
              <a:t>at  </a:t>
            </a:r>
            <a:r>
              <a:rPr lang="en-US" i="1" dirty="0" err="1" smtClean="0"/>
              <a:t>protrace</a:t>
            </a:r>
            <a:r>
              <a:rPr lang="en-US" i="1" dirty="0" smtClean="0"/>
              <a:t>.&lt;</a:t>
            </a:r>
            <a:r>
              <a:rPr lang="en-US" i="1" dirty="0" err="1" smtClean="0"/>
              <a:t>pid</a:t>
            </a:r>
            <a:r>
              <a:rPr lang="en-US" i="1" dirty="0" smtClean="0"/>
              <a:t>&gt;</a:t>
            </a:r>
          </a:p>
          <a:p>
            <a:pPr lvl="1"/>
            <a:endParaRPr lang="en-US" dirty="0"/>
          </a:p>
        </p:txBody>
      </p:sp>
      <p:sp>
        <p:nvSpPr>
          <p:cNvPr id="5" name="Rectangle 4"/>
          <p:cNvSpPr/>
          <p:nvPr/>
        </p:nvSpPr>
        <p:spPr bwMode="auto">
          <a:xfrm>
            <a:off x="1011356" y="3206714"/>
            <a:ext cx="5014874" cy="1269578"/>
          </a:xfrm>
          <a:prstGeom prst="rect">
            <a:avLst/>
          </a:prstGeom>
          <a:solidFill>
            <a:srgbClr val="99BFD5">
              <a:alpha val="69000"/>
            </a:srgb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algn="l"/>
            <a:r>
              <a:rPr lang="en-US" sz="1700" i="0" dirty="0" smtClean="0">
                <a:solidFill>
                  <a:srgbClr val="000000"/>
                </a:solidFill>
              </a:rPr>
              <a:t>** ABL Stack Trace **</a:t>
            </a:r>
          </a:p>
          <a:p>
            <a:pPr algn="l"/>
            <a:r>
              <a:rPr lang="en-US" sz="1700" i="0" dirty="0" smtClean="0">
                <a:solidFill>
                  <a:srgbClr val="000000"/>
                </a:solidFill>
              </a:rPr>
              <a:t>--&gt; find-orders x2.p (x2.p) at line 22</a:t>
            </a:r>
            <a:br>
              <a:rPr lang="en-US" sz="1700" i="0" dirty="0" smtClean="0">
                <a:solidFill>
                  <a:srgbClr val="000000"/>
                </a:solidFill>
              </a:rPr>
            </a:br>
            <a:r>
              <a:rPr lang="en-US" sz="1700" i="0" dirty="0" smtClean="0">
                <a:solidFill>
                  <a:srgbClr val="000000"/>
                </a:solidFill>
              </a:rPr>
              <a:t>    process-customers x1.p (x1.p) at line 20</a:t>
            </a:r>
            <a:br>
              <a:rPr lang="en-US" sz="1700" i="0" dirty="0" smtClean="0">
                <a:solidFill>
                  <a:srgbClr val="000000"/>
                </a:solidFill>
              </a:rPr>
            </a:br>
            <a:r>
              <a:rPr lang="en-US" sz="1700" i="0" dirty="0" smtClean="0">
                <a:solidFill>
                  <a:srgbClr val="000000"/>
                </a:solidFill>
              </a:rPr>
              <a:t>    </a:t>
            </a:r>
            <a:r>
              <a:rPr lang="en-US" sz="1700" i="0" dirty="0" err="1" smtClean="0">
                <a:solidFill>
                  <a:srgbClr val="000000"/>
                </a:solidFill>
              </a:rPr>
              <a:t>x.p</a:t>
            </a:r>
            <a:r>
              <a:rPr lang="en-US" sz="1700" i="0" dirty="0" smtClean="0">
                <a:solidFill>
                  <a:srgbClr val="000000"/>
                </a:solidFill>
              </a:rPr>
              <a:t> (</a:t>
            </a:r>
            <a:r>
              <a:rPr lang="en-US" sz="1700" i="0" dirty="0" err="1" smtClean="0">
                <a:solidFill>
                  <a:srgbClr val="000000"/>
                </a:solidFill>
              </a:rPr>
              <a:t>x.p</a:t>
            </a:r>
            <a:r>
              <a:rPr lang="en-US" sz="1700" i="0" dirty="0" smtClean="0">
                <a:solidFill>
                  <a:srgbClr val="000000"/>
                </a:solidFill>
              </a:rPr>
              <a:t>) at line 25</a:t>
            </a:r>
          </a:p>
        </p:txBody>
      </p:sp>
      <p:sp>
        <p:nvSpPr>
          <p:cNvPr id="7" name="Rectangle 6"/>
          <p:cNvSpPr/>
          <p:nvPr/>
        </p:nvSpPr>
        <p:spPr bwMode="auto">
          <a:xfrm>
            <a:off x="1020537" y="4670126"/>
            <a:ext cx="5014874" cy="1269578"/>
          </a:xfrm>
          <a:prstGeom prst="rect">
            <a:avLst/>
          </a:prstGeom>
          <a:solidFill>
            <a:srgbClr val="99BFD5">
              <a:alpha val="69000"/>
            </a:srgb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algn="l"/>
            <a:r>
              <a:rPr lang="en-US" sz="1700" i="0" dirty="0" smtClean="0">
                <a:solidFill>
                  <a:srgbClr val="000000"/>
                </a:solidFill>
              </a:rPr>
              <a:t>** ABL Stack Trace **</a:t>
            </a:r>
          </a:p>
          <a:p>
            <a:pPr algn="l"/>
            <a:r>
              <a:rPr lang="en-US" sz="1700" i="0" dirty="0" smtClean="0">
                <a:solidFill>
                  <a:srgbClr val="000000"/>
                </a:solidFill>
              </a:rPr>
              <a:t>--&gt; find-customer c2.p (c2.p) at line 32</a:t>
            </a:r>
            <a:br>
              <a:rPr lang="en-US" sz="1700" i="0" dirty="0" smtClean="0">
                <a:solidFill>
                  <a:srgbClr val="000000"/>
                </a:solidFill>
              </a:rPr>
            </a:br>
            <a:r>
              <a:rPr lang="en-US" sz="1700" i="0" dirty="0" smtClean="0">
                <a:solidFill>
                  <a:srgbClr val="000000"/>
                </a:solidFill>
              </a:rPr>
              <a:t>    process-orders c1.p (c1.p) at line 30</a:t>
            </a:r>
            <a:br>
              <a:rPr lang="en-US" sz="1700" i="0" dirty="0" smtClean="0">
                <a:solidFill>
                  <a:srgbClr val="000000"/>
                </a:solidFill>
              </a:rPr>
            </a:br>
            <a:r>
              <a:rPr lang="en-US" sz="1700" i="0" dirty="0" smtClean="0">
                <a:solidFill>
                  <a:srgbClr val="000000"/>
                </a:solidFill>
              </a:rPr>
              <a:t>    </a:t>
            </a:r>
            <a:r>
              <a:rPr lang="en-US" sz="1700" i="0" dirty="0" err="1" smtClean="0">
                <a:solidFill>
                  <a:srgbClr val="000000"/>
                </a:solidFill>
              </a:rPr>
              <a:t>c.p</a:t>
            </a:r>
            <a:r>
              <a:rPr lang="en-US" sz="1700" i="0" dirty="0" smtClean="0">
                <a:solidFill>
                  <a:srgbClr val="000000"/>
                </a:solidFill>
              </a:rPr>
              <a:t> (</a:t>
            </a:r>
            <a:r>
              <a:rPr lang="en-US" sz="1700" i="0" dirty="0" err="1" smtClean="0">
                <a:solidFill>
                  <a:srgbClr val="000000"/>
                </a:solidFill>
              </a:rPr>
              <a:t>c.p</a:t>
            </a:r>
            <a:r>
              <a:rPr lang="en-US" sz="1700" i="0" dirty="0" smtClean="0">
                <a:solidFill>
                  <a:srgbClr val="000000"/>
                </a:solidFill>
              </a:rPr>
              <a:t>) at line 35</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Scenario #2 – Lock Table Overflow</a:t>
            </a:r>
            <a:endParaRPr lang="en-US" dirty="0"/>
          </a:p>
        </p:txBody>
      </p:sp>
      <p:sp>
        <p:nvSpPr>
          <p:cNvPr id="3" name="Content Placeholder 2"/>
          <p:cNvSpPr>
            <a:spLocks noGrp="1"/>
          </p:cNvSpPr>
          <p:nvPr>
            <p:ph idx="1"/>
          </p:nvPr>
        </p:nvSpPr>
        <p:spPr>
          <a:xfrm>
            <a:off x="403225" y="1081697"/>
            <a:ext cx="7772400" cy="4419600"/>
          </a:xfrm>
        </p:spPr>
        <p:txBody>
          <a:bodyPr/>
          <a:lstStyle/>
          <a:p>
            <a:r>
              <a:rPr lang="en-US" dirty="0" smtClean="0"/>
              <a:t>Situation</a:t>
            </a:r>
          </a:p>
          <a:p>
            <a:pPr lvl="1"/>
            <a:r>
              <a:rPr lang="en-US" dirty="0" smtClean="0"/>
              <a:t>New .r code is deployed but </a:t>
            </a:r>
            <a:r>
              <a:rPr lang="en-US" i="1" dirty="0" smtClean="0"/>
              <a:t>“nothing changed”</a:t>
            </a:r>
          </a:p>
          <a:p>
            <a:pPr lvl="1"/>
            <a:r>
              <a:rPr lang="en-US" i="1" dirty="0" smtClean="0"/>
              <a:t>“Lock table overflow, increase -L on server”</a:t>
            </a:r>
          </a:p>
          <a:p>
            <a:r>
              <a:rPr lang="en-US" dirty="0" smtClean="0"/>
              <a:t>Your job</a:t>
            </a:r>
          </a:p>
          <a:p>
            <a:pPr lvl="1"/>
            <a:r>
              <a:rPr lang="en-US" dirty="0"/>
              <a:t>F</a:t>
            </a:r>
            <a:r>
              <a:rPr lang="en-US" dirty="0" smtClean="0"/>
              <a:t>ind user doing table scan</a:t>
            </a:r>
          </a:p>
          <a:p>
            <a:pPr lvl="1"/>
            <a:r>
              <a:rPr lang="en-US" dirty="0" smtClean="0"/>
              <a:t>Try to identify where code went wrong</a:t>
            </a:r>
          </a:p>
          <a:p>
            <a:r>
              <a:rPr lang="en-US" dirty="0" smtClean="0"/>
              <a:t>Step #1</a:t>
            </a:r>
          </a:p>
          <a:p>
            <a:pPr lvl="1"/>
            <a:r>
              <a:rPr lang="en-US" dirty="0" smtClean="0"/>
              <a:t>Look at promon lock activity</a:t>
            </a:r>
          </a:p>
        </p:txBody>
      </p:sp>
      <p:sp>
        <p:nvSpPr>
          <p:cNvPr id="4" name="Rectangle 3"/>
          <p:cNvSpPr/>
          <p:nvPr/>
        </p:nvSpPr>
        <p:spPr bwMode="auto">
          <a:xfrm>
            <a:off x="748786" y="4237329"/>
            <a:ext cx="6609502" cy="2054409"/>
          </a:xfrm>
          <a:prstGeom prst="rect">
            <a:avLst/>
          </a:prstGeom>
          <a:solidFill>
            <a:srgbClr val="99BFD5"/>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algn="l"/>
            <a:r>
              <a:rPr lang="en-US" sz="1700" i="0" dirty="0" smtClean="0">
                <a:solidFill>
                  <a:srgbClr val="000000"/>
                </a:solidFill>
              </a:rPr>
              <a:t>12/07/10        Other: Lock Requests By User</a:t>
            </a:r>
          </a:p>
          <a:p>
            <a:pPr algn="l"/>
            <a:r>
              <a:rPr lang="en-US" sz="1700" i="0" dirty="0" smtClean="0">
                <a:solidFill>
                  <a:srgbClr val="000000"/>
                </a:solidFill>
              </a:rPr>
              <a:t>  </a:t>
            </a:r>
            <a:r>
              <a:rPr lang="en-US" sz="1700" i="0" dirty="0" err="1" smtClean="0">
                <a:solidFill>
                  <a:srgbClr val="000000"/>
                </a:solidFill>
              </a:rPr>
              <a:t>Usr</a:t>
            </a:r>
            <a:r>
              <a:rPr lang="en-US" sz="1700" i="0" dirty="0" smtClean="0">
                <a:solidFill>
                  <a:srgbClr val="000000"/>
                </a:solidFill>
              </a:rPr>
              <a:t>    User          --- Record ---      ---- Trans ---     --- Schema ---</a:t>
            </a:r>
            <a:br>
              <a:rPr lang="en-US" sz="1700" i="0" dirty="0" smtClean="0">
                <a:solidFill>
                  <a:srgbClr val="000000"/>
                </a:solidFill>
              </a:rPr>
            </a:br>
            <a:r>
              <a:rPr lang="en-US" sz="1700" i="0" dirty="0" smtClean="0">
                <a:solidFill>
                  <a:srgbClr val="000000"/>
                </a:solidFill>
              </a:rPr>
              <a:t>            Name       Locks    Waits    Locks    Waits    Locks    Waits</a:t>
            </a:r>
            <a:br>
              <a:rPr lang="en-US" sz="1700" i="0" dirty="0" smtClean="0">
                <a:solidFill>
                  <a:srgbClr val="000000"/>
                </a:solidFill>
              </a:rPr>
            </a:br>
            <a:r>
              <a:rPr lang="en-US" sz="1700" i="0" dirty="0" smtClean="0">
                <a:solidFill>
                  <a:srgbClr val="000000"/>
                </a:solidFill>
              </a:rPr>
              <a:t>    0       pug1 	    0	0           0           0           0           0 </a:t>
            </a:r>
            <a:br>
              <a:rPr lang="en-US" sz="1700" i="0" dirty="0" smtClean="0">
                <a:solidFill>
                  <a:srgbClr val="000000"/>
                </a:solidFill>
              </a:rPr>
            </a:br>
            <a:r>
              <a:rPr lang="en-US" sz="1700" i="0" dirty="0" smtClean="0">
                <a:solidFill>
                  <a:srgbClr val="000000"/>
                </a:solidFill>
              </a:rPr>
              <a:t>    5       </a:t>
            </a:r>
            <a:r>
              <a:rPr lang="en-US" sz="1700" i="0" dirty="0" err="1" smtClean="0">
                <a:solidFill>
                  <a:srgbClr val="000000"/>
                </a:solidFill>
              </a:rPr>
              <a:t>userb</a:t>
            </a:r>
            <a:r>
              <a:rPr lang="en-US" sz="1700" i="0" dirty="0" smtClean="0">
                <a:solidFill>
                  <a:srgbClr val="000000"/>
                </a:solidFill>
              </a:rPr>
              <a:t>           10       	1           0           0           0           0 </a:t>
            </a:r>
            <a:br>
              <a:rPr lang="en-US" sz="1700" i="0" dirty="0" smtClean="0">
                <a:solidFill>
                  <a:srgbClr val="000000"/>
                </a:solidFill>
              </a:rPr>
            </a:br>
            <a:r>
              <a:rPr lang="en-US" sz="1700" i="0" dirty="0" smtClean="0">
                <a:solidFill>
                  <a:srgbClr val="000000"/>
                </a:solidFill>
              </a:rPr>
              <a:t>    6       </a:t>
            </a:r>
            <a:r>
              <a:rPr lang="en-US" sz="1700" i="0" dirty="0" err="1" smtClean="0">
                <a:solidFill>
                  <a:srgbClr val="000000"/>
                </a:solidFill>
              </a:rPr>
              <a:t>userb</a:t>
            </a:r>
            <a:r>
              <a:rPr lang="en-US" sz="1700" i="0" dirty="0" smtClean="0">
                <a:solidFill>
                  <a:srgbClr val="000000"/>
                </a:solidFill>
              </a:rPr>
              <a:t>       3213       	1           0           0           0           0 </a:t>
            </a:r>
            <a:br>
              <a:rPr lang="en-US" sz="1700" i="0" dirty="0" smtClean="0">
                <a:solidFill>
                  <a:srgbClr val="000000"/>
                </a:solidFill>
              </a:rPr>
            </a:br>
            <a:r>
              <a:rPr lang="en-US" sz="1700" i="0" dirty="0" smtClean="0">
                <a:solidFill>
                  <a:srgbClr val="000000"/>
                </a:solidFill>
              </a:rPr>
              <a:t>   …</a:t>
            </a:r>
          </a:p>
        </p:txBody>
      </p:sp>
    </p:spTree>
  </p:cSld>
  <p:clrMapOvr>
    <a:masterClrMapping/>
  </p:clrMapOvr>
  <p:transition>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Scenario #2</a:t>
            </a:r>
            <a:endParaRPr lang="en-US" dirty="0"/>
          </a:p>
        </p:txBody>
      </p:sp>
      <p:sp>
        <p:nvSpPr>
          <p:cNvPr id="3" name="Content Placeholder 2"/>
          <p:cNvSpPr>
            <a:spLocks noGrp="1"/>
          </p:cNvSpPr>
          <p:nvPr>
            <p:ph idx="1"/>
          </p:nvPr>
        </p:nvSpPr>
        <p:spPr/>
        <p:txBody>
          <a:bodyPr/>
          <a:lstStyle/>
          <a:p>
            <a:r>
              <a:rPr lang="en-US" dirty="0" smtClean="0"/>
              <a:t>Enable statement cache for user</a:t>
            </a:r>
          </a:p>
          <a:p>
            <a:endParaRPr lang="en-US" dirty="0"/>
          </a:p>
          <a:p>
            <a:endParaRPr lang="en-US" dirty="0" smtClean="0"/>
          </a:p>
          <a:p>
            <a:endParaRPr lang="en-US" dirty="0"/>
          </a:p>
          <a:p>
            <a:endParaRPr lang="en-US" dirty="0" smtClean="0"/>
          </a:p>
          <a:p>
            <a:endParaRPr lang="en-US" dirty="0"/>
          </a:p>
          <a:p>
            <a:r>
              <a:rPr lang="en-US" dirty="0" smtClean="0"/>
              <a:t>Track </a:t>
            </a:r>
            <a:r>
              <a:rPr lang="en-US" dirty="0"/>
              <a:t>data back to </a:t>
            </a:r>
            <a:r>
              <a:rPr lang="en-US" dirty="0" smtClean="0"/>
              <a:t>user/code</a:t>
            </a:r>
          </a:p>
          <a:p>
            <a:r>
              <a:rPr lang="en-US" dirty="0" smtClean="0"/>
              <a:t>Report to development</a:t>
            </a:r>
            <a:endParaRPr lang="en-US" dirty="0"/>
          </a:p>
        </p:txBody>
      </p:sp>
      <p:sp>
        <p:nvSpPr>
          <p:cNvPr id="5" name="Rectangle 4"/>
          <p:cNvSpPr/>
          <p:nvPr/>
        </p:nvSpPr>
        <p:spPr>
          <a:xfrm>
            <a:off x="646294" y="1860531"/>
            <a:ext cx="7283761" cy="2028434"/>
          </a:xfrm>
          <a:prstGeom prst="rect">
            <a:avLst/>
          </a:prstGeom>
          <a:solidFill>
            <a:srgbClr val="99BFD5"/>
          </a:solidFill>
        </p:spPr>
        <p:txBody>
          <a:bodyPr wrap="square">
            <a:noAutofit/>
          </a:bodyPr>
          <a:lstStyle/>
          <a:p>
            <a:pPr algn="l"/>
            <a:r>
              <a:rPr lang="en-US" sz="1700" dirty="0" smtClean="0">
                <a:solidFill>
                  <a:srgbClr val="000000"/>
                </a:solidFill>
              </a:rPr>
              <a:t>12/07/10        OpenEdge Release 11 Monitor (R&amp;D)</a:t>
            </a:r>
            <a:br>
              <a:rPr lang="en-US" sz="1700" dirty="0" smtClean="0">
                <a:solidFill>
                  <a:srgbClr val="000000"/>
                </a:solidFill>
              </a:rPr>
            </a:br>
            <a:r>
              <a:rPr lang="en-US" sz="1700" dirty="0" smtClean="0">
                <a:solidFill>
                  <a:srgbClr val="000000"/>
                </a:solidFill>
              </a:rPr>
              <a:t>11:45:34        View Database-Request Statement Cache</a:t>
            </a:r>
            <a:br>
              <a:rPr lang="en-US" sz="1700" dirty="0" smtClean="0">
                <a:solidFill>
                  <a:srgbClr val="000000"/>
                </a:solidFill>
              </a:rPr>
            </a:br>
            <a:r>
              <a:rPr lang="en-US" sz="1700" dirty="0" smtClean="0">
                <a:solidFill>
                  <a:srgbClr val="000000"/>
                </a:solidFill>
              </a:rPr>
              <a:t/>
            </a:r>
            <a:br>
              <a:rPr lang="en-US" sz="1700" dirty="0" smtClean="0">
                <a:solidFill>
                  <a:srgbClr val="000000"/>
                </a:solidFill>
              </a:rPr>
            </a:br>
            <a:r>
              <a:rPr lang="en-US" sz="1700" dirty="0" smtClean="0">
                <a:solidFill>
                  <a:srgbClr val="000000"/>
                </a:solidFill>
              </a:rPr>
              <a:t>Statement cache information     : </a:t>
            </a:r>
            <a:br>
              <a:rPr lang="en-US" sz="1700" dirty="0" smtClean="0">
                <a:solidFill>
                  <a:srgbClr val="000000"/>
                </a:solidFill>
              </a:rPr>
            </a:br>
            <a:r>
              <a:rPr lang="en-US" sz="1700" dirty="0" smtClean="0">
                <a:solidFill>
                  <a:srgbClr val="000000"/>
                </a:solidFill>
              </a:rPr>
              <a:t>                   445 : report-customers	    </a:t>
            </a:r>
            <a:r>
              <a:rPr lang="en-US" sz="1700" dirty="0" err="1" smtClean="0">
                <a:solidFill>
                  <a:srgbClr val="000000"/>
                </a:solidFill>
              </a:rPr>
              <a:t>all_customers.p</a:t>
            </a:r>
            <a:r>
              <a:rPr lang="en-US" sz="1700" dirty="0" smtClean="0">
                <a:solidFill>
                  <a:srgbClr val="000000"/>
                </a:solidFill>
              </a:rPr>
              <a:t/>
            </a:r>
            <a:br>
              <a:rPr lang="en-US" sz="1700" dirty="0" smtClean="0">
                <a:solidFill>
                  <a:srgbClr val="000000"/>
                </a:solidFill>
              </a:rPr>
            </a:br>
            <a:r>
              <a:rPr lang="en-US" sz="1700" dirty="0" smtClean="0">
                <a:solidFill>
                  <a:srgbClr val="000000"/>
                </a:solidFill>
              </a:rPr>
              <a:t>                     16 : change-</a:t>
            </a:r>
            <a:r>
              <a:rPr lang="en-US" sz="1700" dirty="0" err="1" smtClean="0">
                <a:solidFill>
                  <a:srgbClr val="000000"/>
                </a:solidFill>
              </a:rPr>
              <a:t>cust</a:t>
            </a:r>
            <a:r>
              <a:rPr lang="en-US" sz="1700" dirty="0" smtClean="0">
                <a:solidFill>
                  <a:srgbClr val="000000"/>
                </a:solidFill>
              </a:rPr>
              <a:t>-address   </a:t>
            </a:r>
            <a:r>
              <a:rPr lang="en-US" sz="1700" dirty="0" err="1" smtClean="0">
                <a:solidFill>
                  <a:srgbClr val="000000"/>
                </a:solidFill>
              </a:rPr>
              <a:t>update_customer.p</a:t>
            </a:r>
            <a:r>
              <a:rPr lang="en-US" sz="1700" dirty="0" smtClean="0">
                <a:solidFill>
                  <a:srgbClr val="000000"/>
                </a:solidFill>
              </a:rPr>
              <a:t> </a:t>
            </a:r>
            <a:br>
              <a:rPr lang="en-US" sz="1700" dirty="0" smtClean="0">
                <a:solidFill>
                  <a:srgbClr val="000000"/>
                </a:solidFill>
              </a:rPr>
            </a:br>
            <a:r>
              <a:rPr lang="en-US" sz="1700" dirty="0" smtClean="0">
                <a:solidFill>
                  <a:srgbClr val="000000"/>
                </a:solidFill>
              </a:rPr>
              <a:t>                       3 : manage-</a:t>
            </a:r>
            <a:r>
              <a:rPr lang="en-US" sz="1700" dirty="0" err="1" smtClean="0">
                <a:solidFill>
                  <a:srgbClr val="000000"/>
                </a:solidFill>
              </a:rPr>
              <a:t>cust</a:t>
            </a:r>
            <a:r>
              <a:rPr lang="en-US" sz="1700" dirty="0" smtClean="0">
                <a:solidFill>
                  <a:srgbClr val="000000"/>
                </a:solidFill>
              </a:rPr>
              <a:t>-acct	    </a:t>
            </a:r>
            <a:r>
              <a:rPr lang="en-US" sz="1700" dirty="0" err="1" smtClean="0">
                <a:solidFill>
                  <a:srgbClr val="000000"/>
                </a:solidFill>
              </a:rPr>
              <a:t>runner.p</a:t>
            </a:r>
            <a:r>
              <a:rPr lang="en-US" sz="1700" dirty="0" smtClean="0">
                <a:solidFill>
                  <a:srgbClr val="000000"/>
                </a:solidFill>
              </a:rPr>
              <a:t/>
            </a:r>
            <a:br>
              <a:rPr lang="en-US" sz="1700" dirty="0" smtClean="0">
                <a:solidFill>
                  <a:srgbClr val="000000"/>
                </a:solidFill>
              </a:rPr>
            </a:br>
            <a:endParaRPr lang="en-US" sz="1700" dirty="0">
              <a:solidFill>
                <a:srgbClr val="000000"/>
              </a:solidFill>
            </a:endParaRPr>
          </a:p>
        </p:txBody>
      </p:sp>
    </p:spTree>
  </p:cSld>
  <p:clrMapOvr>
    <a:masterClrMapping/>
  </p:clrMapOvr>
  <p:transition>
    <p:wipe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Flexible enablement options</a:t>
            </a:r>
          </a:p>
          <a:p>
            <a:r>
              <a:rPr lang="en-US" dirty="0" smtClean="0"/>
              <a:t>Impact noticeable on network connections</a:t>
            </a:r>
          </a:p>
          <a:p>
            <a:r>
              <a:rPr lang="en-US" dirty="0" smtClean="0"/>
              <a:t>Provides remote visualization</a:t>
            </a:r>
          </a:p>
          <a:p>
            <a:r>
              <a:rPr lang="en-US" dirty="0" smtClean="0"/>
              <a:t>As always, choose the best tool for the job</a:t>
            </a:r>
            <a:endParaRPr lang="en-US" dirty="0"/>
          </a:p>
        </p:txBody>
      </p:sp>
    </p:spTree>
  </p:cSld>
  <p:clrMapOvr>
    <a:masterClrMapping/>
  </p:clrMapOvr>
  <p:transition>
    <p:wipe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rushed-metal"/>
          <p:cNvPicPr>
            <a:picLocks noChangeAspect="1" noChangeArrowheads="1"/>
          </p:cNvPicPr>
          <p:nvPr/>
        </p:nvPicPr>
        <p:blipFill>
          <a:blip r:embed="rId3" cstate="print">
            <a:lum bright="40000"/>
            <a:grayscl/>
          </a:blip>
          <a:srcRect/>
          <a:stretch>
            <a:fillRect/>
          </a:stretch>
        </p:blipFill>
        <p:spPr bwMode="auto">
          <a:xfrm>
            <a:off x="312738" y="2278063"/>
            <a:ext cx="8839200" cy="2606675"/>
          </a:xfrm>
          <a:prstGeom prst="rect">
            <a:avLst/>
          </a:prstGeom>
          <a:noFill/>
          <a:ln w="9525">
            <a:noFill/>
            <a:miter lim="800000"/>
            <a:headEnd/>
            <a:tailEnd/>
          </a:ln>
          <a:effectLst>
            <a:outerShdw dist="88900" dir="5400000" algn="ctr" rotWithShape="0">
              <a:schemeClr val="tx2"/>
            </a:outerShdw>
          </a:effectLst>
        </p:spPr>
      </p:pic>
      <p:sp>
        <p:nvSpPr>
          <p:cNvPr id="4" name="Text Box 3"/>
          <p:cNvSpPr txBox="1">
            <a:spLocks noChangeArrowheads="1"/>
          </p:cNvSpPr>
          <p:nvPr/>
        </p:nvSpPr>
        <p:spPr bwMode="auto">
          <a:xfrm>
            <a:off x="1196975" y="2932113"/>
            <a:ext cx="6792913" cy="1098550"/>
          </a:xfrm>
          <a:prstGeom prst="rect">
            <a:avLst/>
          </a:prstGeom>
          <a:noFill/>
          <a:ln w="12700" algn="ctr">
            <a:noFill/>
            <a:miter lim="800000"/>
            <a:headEnd/>
            <a:tailEnd/>
          </a:ln>
        </p:spPr>
        <p:txBody>
          <a:bodyPr>
            <a:spAutoFit/>
          </a:bodyPr>
          <a:lstStyle/>
          <a:p>
            <a:pPr algn="ctr">
              <a:spcBef>
                <a:spcPct val="50000"/>
              </a:spcBef>
              <a:buSzPct val="130000"/>
            </a:pPr>
            <a:r>
              <a:rPr lang="en-US" sz="6600" b="1" i="0">
                <a:solidFill>
                  <a:schemeClr val="tx2"/>
                </a:solidFill>
              </a:rPr>
              <a:t>Questions</a:t>
            </a:r>
          </a:p>
        </p:txBody>
      </p:sp>
      <p:sp>
        <p:nvSpPr>
          <p:cNvPr id="5" name="Text Box 4"/>
          <p:cNvSpPr txBox="1">
            <a:spLocks noChangeArrowheads="1"/>
          </p:cNvSpPr>
          <p:nvPr/>
        </p:nvSpPr>
        <p:spPr bwMode="auto">
          <a:xfrm>
            <a:off x="6499225" y="1403350"/>
            <a:ext cx="1782763" cy="3232150"/>
          </a:xfrm>
          <a:prstGeom prst="rect">
            <a:avLst/>
          </a:prstGeom>
          <a:noFill/>
          <a:ln w="12700" algn="ctr">
            <a:noFill/>
            <a:miter lim="800000"/>
            <a:headEnd/>
            <a:tailEnd/>
          </a:ln>
        </p:spPr>
        <p:txBody>
          <a:bodyPr wrap="none">
            <a:spAutoFit/>
          </a:bodyPr>
          <a:lstStyle/>
          <a:p>
            <a:pPr algn="ctr">
              <a:spcBef>
                <a:spcPct val="50000"/>
              </a:spcBef>
              <a:buSzPct val="130000"/>
            </a:pPr>
            <a:r>
              <a:rPr lang="en-US" sz="20600" b="1" i="0">
                <a:solidFill>
                  <a:schemeClr val="tx2"/>
                </a:solidFill>
              </a:rPr>
              <a:t>?</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childTnLst>
                                </p:cTn>
                              </p:par>
                              <p:par>
                                <p:cTn id="13" presetID="64" presetClass="path" presetSubtype="0" accel="50000" decel="50000" fill="hold" grpId="1" nodeType="withEffect">
                                  <p:stCondLst>
                                    <p:cond delay="0"/>
                                  </p:stCondLst>
                                  <p:childTnLst>
                                    <p:animMotion origin="layout" path="M -0.00295 0.3162 L -0.00295 -0.01713 " pathEditMode="relative" rAng="0" ptsTypes="AA">
                                      <p:cBhvr>
                                        <p:cTn id="14" dur="2000" fill="hold"/>
                                        <p:tgtEl>
                                          <p:spTgt spid="4"/>
                                        </p:tgtEl>
                                        <p:attrNameLst>
                                          <p:attrName>ppt_x</p:attrName>
                                          <p:attrName>ppt_y</p:attrName>
                                        </p:attrNameLst>
                                      </p:cBhvr>
                                      <p:rCtr x="0" y="-167"/>
                                    </p:animMotion>
                                  </p:childTnLst>
                                </p:cTn>
                              </p:par>
                              <p:par>
                                <p:cTn id="15" presetID="3" presetClass="emph" presetSubtype="2" fill="hold" grpId="2" nodeType="withEffect">
                                  <p:stCondLst>
                                    <p:cond delay="0"/>
                                  </p:stCondLst>
                                  <p:childTnLst>
                                    <p:animClr clrSpc="rgb" dir="cw">
                                      <p:cBhvr override="childStyle">
                                        <p:cTn id="16" dur="2000" fill="hold"/>
                                        <p:tgtEl>
                                          <p:spTgt spid="4"/>
                                        </p:tgtEl>
                                        <p:attrNameLst>
                                          <p:attrName>style.color</p:attrName>
                                        </p:attrNameLst>
                                      </p:cBhvr>
                                      <p:to>
                                        <a:schemeClr val="bg1"/>
                                      </p:to>
                                    </p:animClr>
                                  </p:childTnLst>
                                </p:cTn>
                              </p:par>
                              <p:par>
                                <p:cTn id="17" presetID="10"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3000"/>
                                        <p:tgtEl>
                                          <p:spTgt spid="5"/>
                                        </p:tgtEl>
                                      </p:cBhvr>
                                    </p:animEffect>
                                  </p:childTnLst>
                                </p:cTn>
                              </p:par>
                              <p:par>
                                <p:cTn id="20" presetID="35" presetClass="path" presetSubtype="0" accel="50000" decel="50000" fill="hold" grpId="1" nodeType="withEffect">
                                  <p:stCondLst>
                                    <p:cond delay="0"/>
                                  </p:stCondLst>
                                  <p:childTnLst>
                                    <p:animMotion origin="layout" path="M 0.25 3.69103E-6 L 2.5E-6 3.69103E-6 " pathEditMode="relative" rAng="0" ptsTypes="AA">
                                      <p:cBhvr>
                                        <p:cTn id="21" dur="2000" fill="hold"/>
                                        <p:tgtEl>
                                          <p:spTgt spid="5"/>
                                        </p:tgtEl>
                                        <p:attrNameLst>
                                          <p:attrName>ppt_x</p:attrName>
                                          <p:attrName>ppt_y</p:attrName>
                                        </p:attrNameLst>
                                      </p:cBhvr>
                                      <p:rCtr x="-12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5" grpId="0"/>
      <p:bldP spid="5" grpId="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descr="thankyou4"/>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Progress pptx template">
  <a:themeElements>
    <a:clrScheme name="Custom 5">
      <a:dk1>
        <a:srgbClr val="7F7F7F"/>
      </a:dk1>
      <a:lt1>
        <a:srgbClr val="FFFFFF"/>
      </a:lt1>
      <a:dk2>
        <a:srgbClr val="005F97"/>
      </a:dk2>
      <a:lt2>
        <a:srgbClr val="FFFFFF"/>
      </a:lt2>
      <a:accent1>
        <a:srgbClr val="005F97"/>
      </a:accent1>
      <a:accent2>
        <a:srgbClr val="37D2A8"/>
      </a:accent2>
      <a:accent3>
        <a:srgbClr val="FF7C00"/>
      </a:accent3>
      <a:accent4>
        <a:srgbClr val="797CA9"/>
      </a:accent4>
      <a:accent5>
        <a:srgbClr val="A7D101"/>
      </a:accent5>
      <a:accent6>
        <a:srgbClr val="99BFD5"/>
      </a:accent6>
      <a:hlink>
        <a:srgbClr val="FF7C00"/>
      </a:hlink>
      <a:folHlink>
        <a:srgbClr val="797CA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a:noFill/>
      </a:spPr>
      <a:bodyPr wrap="square" rtlCol="0">
        <a:noAutofit/>
      </a:bodyPr>
      <a:lstStyle>
        <a:defPPr algn="l">
          <a:defRPr sz="2000" b="1" i="0" dirty="0" smtClean="0">
            <a:solidFill>
              <a:srgbClr val="000000"/>
            </a:solidFill>
          </a:defRPr>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5">
    <a:dk1>
      <a:srgbClr val="7F7F7F"/>
    </a:dk1>
    <a:lt1>
      <a:srgbClr val="FFFFFF"/>
    </a:lt1>
    <a:dk2>
      <a:srgbClr val="005F97"/>
    </a:dk2>
    <a:lt2>
      <a:srgbClr val="FFFFFF"/>
    </a:lt2>
    <a:accent1>
      <a:srgbClr val="005F97"/>
    </a:accent1>
    <a:accent2>
      <a:srgbClr val="37D2A8"/>
    </a:accent2>
    <a:accent3>
      <a:srgbClr val="FF7C00"/>
    </a:accent3>
    <a:accent4>
      <a:srgbClr val="797CA9"/>
    </a:accent4>
    <a:accent5>
      <a:srgbClr val="A7D101"/>
    </a:accent5>
    <a:accent6>
      <a:srgbClr val="99BFD5"/>
    </a:accent6>
    <a:hlink>
      <a:srgbClr val="FF7C00"/>
    </a:hlink>
    <a:folHlink>
      <a:srgbClr val="797CA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Progress pptx template</Template>
  <TotalTime>27424</TotalTime>
  <Words>2477</Words>
  <Application>Microsoft Office PowerPoint</Application>
  <PresentationFormat>On-screen Show (4:3)</PresentationFormat>
  <Paragraphs>517</Paragraphs>
  <Slides>46</Slides>
  <Notes>44</Notes>
  <HiddenSlides>1</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46</vt:i4>
      </vt:variant>
    </vt:vector>
  </HeadingPairs>
  <TitlesOfParts>
    <vt:vector size="48" baseType="lpstr">
      <vt:lpstr>Progress pptx template</vt:lpstr>
      <vt:lpstr>Worksheet</vt:lpstr>
      <vt:lpstr>What’s that user doing?</vt:lpstr>
      <vt:lpstr>Agenda</vt:lpstr>
      <vt:lpstr>Client Database-Request Statement Caching</vt:lpstr>
      <vt:lpstr>Procedure Call Stack</vt:lpstr>
      <vt:lpstr>Enablement</vt:lpstr>
      <vt:lpstr>Activation Types</vt:lpstr>
      <vt:lpstr>Activation Types</vt:lpstr>
      <vt:lpstr>Server Enablement</vt:lpstr>
      <vt:lpstr>Disablement</vt:lpstr>
      <vt:lpstr>Disablement</vt:lpstr>
      <vt:lpstr>Viewing the Statement Cache</vt:lpstr>
      <vt:lpstr>Caching Types</vt:lpstr>
      <vt:lpstr>Caching Types</vt:lpstr>
      <vt:lpstr>OpenEdge SQL Support</vt:lpstr>
      <vt:lpstr>Statement Caching for ABL</vt:lpstr>
      <vt:lpstr>Statement Caching for OO ABL</vt:lpstr>
      <vt:lpstr>Application Server</vt:lpstr>
      <vt:lpstr>Manually Generate Stack Trace</vt:lpstr>
      <vt:lpstr>Statement Caching and -1</vt:lpstr>
      <vt:lpstr>File Overflow Directory</vt:lpstr>
      <vt:lpstr>External Files</vt:lpstr>
      <vt:lpstr>Slide 22</vt:lpstr>
      <vt:lpstr>VST Monitoring</vt:lpstr>
      <vt:lpstr>VST Monitoring</vt:lpstr>
      <vt:lpstr>Example Query</vt:lpstr>
      <vt:lpstr>VST Sidebar</vt:lpstr>
      <vt:lpstr>Slide 27</vt:lpstr>
      <vt:lpstr>Memory Consumption</vt:lpstr>
      <vt:lpstr>Memory Management</vt:lpstr>
      <vt:lpstr>Increase Startup Parameters Online sidebar</vt:lpstr>
      <vt:lpstr>Increase startup parameters online</vt:lpstr>
      <vt:lpstr>Slide 32</vt:lpstr>
      <vt:lpstr>Performance: Communication</vt:lpstr>
      <vt:lpstr>Performance: Communication</vt:lpstr>
      <vt:lpstr>Performance Impact</vt:lpstr>
      <vt:lpstr>Performance Data</vt:lpstr>
      <vt:lpstr>Some Numbers</vt:lpstr>
      <vt:lpstr>Slide 38</vt:lpstr>
      <vt:lpstr>Scenario #1 - Deadlock</vt:lpstr>
      <vt:lpstr>Scenario #1 - Deadlock</vt:lpstr>
      <vt:lpstr>Scenario #1 - Deadlock</vt:lpstr>
      <vt:lpstr>Scenario #2 – Lock Table Overflow</vt:lpstr>
      <vt:lpstr>Scenario #2</vt:lpstr>
      <vt:lpstr>Summary</vt:lpstr>
      <vt:lpstr>Slide 45</vt:lpstr>
      <vt:lpstr>Slide 46</vt:lpstr>
    </vt:vector>
  </TitlesOfParts>
  <Company>Progress Software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2010 PowerPoint</dc:title>
  <dc:creator>richb</dc:creator>
  <cp:lastModifiedBy>richards</cp:lastModifiedBy>
  <cp:revision>946</cp:revision>
  <cp:lastPrinted>1999-09-24T14:02:08Z</cp:lastPrinted>
  <dcterms:created xsi:type="dcterms:W3CDTF">2010-10-29T18:46:34Z</dcterms:created>
  <dcterms:modified xsi:type="dcterms:W3CDTF">2011-06-08T15:09:58Z</dcterms:modified>
</cp:coreProperties>
</file>