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Lst>
  <p:notesMasterIdLst>
    <p:notesMasterId r:id="rId50"/>
  </p:notesMasterIdLst>
  <p:handoutMasterIdLst>
    <p:handoutMasterId r:id="rId51"/>
  </p:handoutMasterIdLst>
  <p:sldIdLst>
    <p:sldId id="491" r:id="rId2"/>
    <p:sldId id="515" r:id="rId3"/>
    <p:sldId id="641" r:id="rId4"/>
    <p:sldId id="533" r:id="rId5"/>
    <p:sldId id="534" r:id="rId6"/>
    <p:sldId id="536" r:id="rId7"/>
    <p:sldId id="634" r:id="rId8"/>
    <p:sldId id="561" r:id="rId9"/>
    <p:sldId id="599" r:id="rId10"/>
    <p:sldId id="589" r:id="rId11"/>
    <p:sldId id="563" r:id="rId12"/>
    <p:sldId id="564" r:id="rId13"/>
    <p:sldId id="565" r:id="rId14"/>
    <p:sldId id="633" r:id="rId15"/>
    <p:sldId id="588" r:id="rId16"/>
    <p:sldId id="609" r:id="rId17"/>
    <p:sldId id="610" r:id="rId18"/>
    <p:sldId id="611" r:id="rId19"/>
    <p:sldId id="606" r:id="rId20"/>
    <p:sldId id="640" r:id="rId21"/>
    <p:sldId id="574" r:id="rId22"/>
    <p:sldId id="579" r:id="rId23"/>
    <p:sldId id="573" r:id="rId24"/>
    <p:sldId id="590" r:id="rId25"/>
    <p:sldId id="591" r:id="rId26"/>
    <p:sldId id="593" r:id="rId27"/>
    <p:sldId id="594" r:id="rId28"/>
    <p:sldId id="582" r:id="rId29"/>
    <p:sldId id="632" r:id="rId30"/>
    <p:sldId id="639" r:id="rId31"/>
    <p:sldId id="612" r:id="rId32"/>
    <p:sldId id="613" r:id="rId33"/>
    <p:sldId id="583" r:id="rId34"/>
    <p:sldId id="620" r:id="rId35"/>
    <p:sldId id="618" r:id="rId36"/>
    <p:sldId id="617" r:id="rId37"/>
    <p:sldId id="584" r:id="rId38"/>
    <p:sldId id="602" r:id="rId39"/>
    <p:sldId id="623" r:id="rId40"/>
    <p:sldId id="621" r:id="rId41"/>
    <p:sldId id="642" r:id="rId42"/>
    <p:sldId id="628" r:id="rId43"/>
    <p:sldId id="629" r:id="rId44"/>
    <p:sldId id="631" r:id="rId45"/>
    <p:sldId id="600" r:id="rId46"/>
    <p:sldId id="587" r:id="rId47"/>
    <p:sldId id="486" r:id="rId48"/>
    <p:sldId id="267" r:id="rId49"/>
  </p:sldIdLst>
  <p:sldSz cx="9144000" cy="6858000" type="screen4x3"/>
  <p:notesSz cx="7010400" cy="9296400"/>
  <p:custDataLst>
    <p:tags r:id="rId52"/>
  </p:custDataLst>
  <p:defaultTextStyle>
    <a:defPPr>
      <a:defRPr lang="en-US"/>
    </a:defPPr>
    <a:lvl1pPr algn="l" rtl="0" fontAlgn="base">
      <a:spcBef>
        <a:spcPct val="0"/>
      </a:spcBef>
      <a:spcAft>
        <a:spcPct val="0"/>
      </a:spcAft>
      <a:defRPr kern="1200">
        <a:solidFill>
          <a:schemeClr val="tx1"/>
        </a:solidFill>
        <a:latin typeface="Arial" pitchFamily="34" charset="0"/>
        <a:ea typeface="MS PGothic"/>
        <a:cs typeface="MS PGothic"/>
      </a:defRPr>
    </a:lvl1pPr>
    <a:lvl2pPr marL="457200" algn="l" rtl="0" fontAlgn="base">
      <a:spcBef>
        <a:spcPct val="0"/>
      </a:spcBef>
      <a:spcAft>
        <a:spcPct val="0"/>
      </a:spcAft>
      <a:defRPr kern="1200">
        <a:solidFill>
          <a:schemeClr val="tx1"/>
        </a:solidFill>
        <a:latin typeface="Arial" pitchFamily="34" charset="0"/>
        <a:ea typeface="MS PGothic"/>
        <a:cs typeface="MS PGothic"/>
      </a:defRPr>
    </a:lvl2pPr>
    <a:lvl3pPr marL="914400" algn="l" rtl="0" fontAlgn="base">
      <a:spcBef>
        <a:spcPct val="0"/>
      </a:spcBef>
      <a:spcAft>
        <a:spcPct val="0"/>
      </a:spcAft>
      <a:defRPr kern="1200">
        <a:solidFill>
          <a:schemeClr val="tx1"/>
        </a:solidFill>
        <a:latin typeface="Arial" pitchFamily="34" charset="0"/>
        <a:ea typeface="MS PGothic"/>
        <a:cs typeface="MS PGothic"/>
      </a:defRPr>
    </a:lvl3pPr>
    <a:lvl4pPr marL="1371600" algn="l" rtl="0" fontAlgn="base">
      <a:spcBef>
        <a:spcPct val="0"/>
      </a:spcBef>
      <a:spcAft>
        <a:spcPct val="0"/>
      </a:spcAft>
      <a:defRPr kern="1200">
        <a:solidFill>
          <a:schemeClr val="tx1"/>
        </a:solidFill>
        <a:latin typeface="Arial" pitchFamily="34" charset="0"/>
        <a:ea typeface="MS PGothic"/>
        <a:cs typeface="MS PGothic"/>
      </a:defRPr>
    </a:lvl4pPr>
    <a:lvl5pPr marL="1828800" algn="l" rtl="0" fontAlgn="base">
      <a:spcBef>
        <a:spcPct val="0"/>
      </a:spcBef>
      <a:spcAft>
        <a:spcPct val="0"/>
      </a:spcAft>
      <a:defRPr kern="1200">
        <a:solidFill>
          <a:schemeClr val="tx1"/>
        </a:solidFill>
        <a:latin typeface="Arial" pitchFamily="34" charset="0"/>
        <a:ea typeface="MS PGothic"/>
        <a:cs typeface="MS PGothic"/>
      </a:defRPr>
    </a:lvl5pPr>
    <a:lvl6pPr marL="2286000" algn="l" defTabSz="914400" rtl="0" eaLnBrk="1" latinLnBrk="0" hangingPunct="1">
      <a:defRPr kern="1200">
        <a:solidFill>
          <a:schemeClr val="tx1"/>
        </a:solidFill>
        <a:latin typeface="Arial" pitchFamily="34" charset="0"/>
        <a:ea typeface="MS PGothic"/>
        <a:cs typeface="MS PGothic"/>
      </a:defRPr>
    </a:lvl6pPr>
    <a:lvl7pPr marL="2743200" algn="l" defTabSz="914400" rtl="0" eaLnBrk="1" latinLnBrk="0" hangingPunct="1">
      <a:defRPr kern="1200">
        <a:solidFill>
          <a:schemeClr val="tx1"/>
        </a:solidFill>
        <a:latin typeface="Arial" pitchFamily="34" charset="0"/>
        <a:ea typeface="MS PGothic"/>
        <a:cs typeface="MS PGothic"/>
      </a:defRPr>
    </a:lvl7pPr>
    <a:lvl8pPr marL="3200400" algn="l" defTabSz="914400" rtl="0" eaLnBrk="1" latinLnBrk="0" hangingPunct="1">
      <a:defRPr kern="1200">
        <a:solidFill>
          <a:schemeClr val="tx1"/>
        </a:solidFill>
        <a:latin typeface="Arial" pitchFamily="34" charset="0"/>
        <a:ea typeface="MS PGothic"/>
        <a:cs typeface="MS PGothic"/>
      </a:defRPr>
    </a:lvl8pPr>
    <a:lvl9pPr marL="3657600" algn="l" defTabSz="914400" rtl="0" eaLnBrk="1" latinLnBrk="0" hangingPunct="1">
      <a:defRPr kern="1200">
        <a:solidFill>
          <a:schemeClr val="tx1"/>
        </a:solidFill>
        <a:latin typeface="Arial" pitchFamily="34" charset="0"/>
        <a:ea typeface="MS PGothic"/>
        <a:cs typeface="MS PGothic"/>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CC"/>
    <a:srgbClr val="3366CC"/>
    <a:srgbClr val="FF6600"/>
    <a:srgbClr val="993366"/>
    <a:srgbClr val="6699FF"/>
    <a:srgbClr val="000000"/>
    <a:srgbClr val="FF9933"/>
    <a:srgbClr val="000099"/>
    <a:srgbClr val="CCFFFF"/>
    <a:srgbClr val="9999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73" autoAdjust="0"/>
    <p:restoredTop sz="89391" autoAdjust="0"/>
  </p:normalViewPr>
  <p:slideViewPr>
    <p:cSldViewPr snapToGrid="0">
      <p:cViewPr varScale="1">
        <p:scale>
          <a:sx n="55" d="100"/>
          <a:sy n="55" d="100"/>
        </p:scale>
        <p:origin x="-504" y="-78"/>
      </p:cViewPr>
      <p:guideLst>
        <p:guide orient="horz" pos="4236"/>
        <p:guide orient="horz" pos="840"/>
        <p:guide orient="horz" pos="277"/>
        <p:guide pos="255"/>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43" d="100"/>
          <a:sy n="43" d="100"/>
        </p:scale>
        <p:origin x="-2250"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ea typeface="+mn-ea"/>
                <a:cs typeface="+mn-cs"/>
              </a:defRPr>
            </a:lvl1pPr>
          </a:lstStyle>
          <a:p>
            <a:pPr>
              <a:defRPr/>
            </a:pPr>
            <a:endParaRPr lang="en-US"/>
          </a:p>
        </p:txBody>
      </p:sp>
      <p:sp>
        <p:nvSpPr>
          <p:cNvPr id="37891" name="Rectangle 3"/>
          <p:cNvSpPr>
            <a:spLocks noGrp="1" noChangeArrowheads="1"/>
          </p:cNvSpPr>
          <p:nvPr>
            <p:ph type="dt" sz="quarter"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ea typeface="+mn-ea"/>
                <a:cs typeface="+mn-cs"/>
              </a:defRPr>
            </a:lvl1pPr>
          </a:lstStyle>
          <a:p>
            <a:pPr>
              <a:defRPr/>
            </a:pPr>
            <a:endParaRPr lang="en-US"/>
          </a:p>
        </p:txBody>
      </p:sp>
      <p:sp>
        <p:nvSpPr>
          <p:cNvPr id="37892" name="Rectangle 4"/>
          <p:cNvSpPr>
            <a:spLocks noGrp="1" noChangeArrowheads="1"/>
          </p:cNvSpPr>
          <p:nvPr>
            <p:ph type="ftr" sz="quarter" idx="2"/>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ea typeface="+mn-ea"/>
                <a:cs typeface="+mn-cs"/>
              </a:defRPr>
            </a:lvl1pPr>
          </a:lstStyle>
          <a:p>
            <a:pPr>
              <a:defRPr/>
            </a:pPr>
            <a:endParaRPr lang="en-US"/>
          </a:p>
        </p:txBody>
      </p:sp>
      <p:sp>
        <p:nvSpPr>
          <p:cNvPr id="37893" name="Rectangle 5"/>
          <p:cNvSpPr>
            <a:spLocks noGrp="1" noChangeArrowheads="1"/>
          </p:cNvSpPr>
          <p:nvPr>
            <p:ph type="sldNum" sz="quarter" idx="3"/>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ea typeface="+mn-ea"/>
                <a:cs typeface="+mn-cs"/>
              </a:defRPr>
            </a:lvl1pPr>
          </a:lstStyle>
          <a:p>
            <a:pPr>
              <a:defRPr/>
            </a:pPr>
            <a:fld id="{A2914958-2A77-49B6-865A-CBD0F54D5E58}"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ea typeface="+mn-ea"/>
                <a:cs typeface="+mn-cs"/>
              </a:defRPr>
            </a:lvl1pPr>
          </a:lstStyle>
          <a:p>
            <a:pPr>
              <a:defRPr/>
            </a:pPr>
            <a:endParaRPr lang="en-US"/>
          </a:p>
        </p:txBody>
      </p:sp>
      <p:sp>
        <p:nvSpPr>
          <p:cNvPr id="4099"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ea typeface="+mn-ea"/>
                <a:cs typeface="+mn-cs"/>
              </a:defRPr>
            </a:lvl1pPr>
          </a:lstStyle>
          <a:p>
            <a:pPr>
              <a:defRPr/>
            </a:pPr>
            <a:endParaRPr lang="en-US"/>
          </a:p>
        </p:txBody>
      </p:sp>
      <p:sp>
        <p:nvSpPr>
          <p:cNvPr id="922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ea typeface="+mn-ea"/>
                <a:cs typeface="+mn-cs"/>
              </a:defRPr>
            </a:lvl1pPr>
          </a:lstStyle>
          <a:p>
            <a:pPr>
              <a:defRPr/>
            </a:pPr>
            <a:endParaRPr lang="en-US"/>
          </a:p>
        </p:txBody>
      </p:sp>
      <p:sp>
        <p:nvSpPr>
          <p:cNvPr id="4103"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ea typeface="+mn-ea"/>
                <a:cs typeface="+mn-cs"/>
              </a:defRPr>
            </a:lvl1pPr>
          </a:lstStyle>
          <a:p>
            <a:pPr>
              <a:defRPr/>
            </a:pPr>
            <a:fld id="{B737D8FB-750D-4E0C-958D-79866876B97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8243E658-C937-4D6A-874A-68C85CCFCFAA}" type="slidenum">
              <a:rPr lang="en-US" smtClean="0"/>
              <a:pPr/>
              <a:t>1</a:t>
            </a:fld>
            <a:endParaRPr lang="en-US" dirty="0" smtClean="0"/>
          </a:p>
        </p:txBody>
      </p:sp>
      <p:sp>
        <p:nvSpPr>
          <p:cNvPr id="24579" name="Rectangle 2"/>
          <p:cNvSpPr>
            <a:spLocks noGrp="1" noRot="1" noChangeAspect="1" noChangeArrowheads="1" noTextEdit="1"/>
          </p:cNvSpPr>
          <p:nvPr>
            <p:ph type="sldImg"/>
          </p:nvPr>
        </p:nvSpPr>
        <p:spPr>
          <a:xfrm>
            <a:off x="1181100" y="698500"/>
            <a:ext cx="4648200" cy="3486150"/>
          </a:xfrm>
          <a:ln/>
        </p:spPr>
      </p:sp>
      <p:sp>
        <p:nvSpPr>
          <p:cNvPr id="24580" name="Rectangle 3"/>
          <p:cNvSpPr>
            <a:spLocks noGrp="1" noChangeArrowheads="1"/>
          </p:cNvSpPr>
          <p:nvPr>
            <p:ph type="body" idx="1"/>
          </p:nvPr>
        </p:nvSpPr>
        <p:spPr>
          <a:noFill/>
          <a:ln>
            <a:prstDash val="solid"/>
          </a:ln>
        </p:spPr>
        <p:txBody>
          <a:bodyPr/>
          <a:lstStyle/>
          <a:p>
            <a:pPr eaLnBrk="1" hangingPunct="1">
              <a:lnSpc>
                <a:spcPct val="90000"/>
              </a:lnSpc>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737D8FB-750D-4E0C-958D-79866876B970}" type="slidenum">
              <a:rPr lang="en-US" smtClean="0"/>
              <a:pPr>
                <a:defRPr/>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737D8FB-750D-4E0C-958D-79866876B970}"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smtClean="0"/>
              <a:t>http://www.codeproject.com/KB/silverlight/QuestionsOnSilverlight.aspx</a:t>
            </a:r>
          </a:p>
          <a:p>
            <a:endParaRPr lang="en-US" b="1" dirty="0" smtClean="0"/>
          </a:p>
          <a:p>
            <a:pPr>
              <a:spcBef>
                <a:spcPts val="0"/>
              </a:spcBef>
            </a:pPr>
            <a:r>
              <a:rPr lang="en-US" baseline="0" dirty="0" smtClean="0"/>
              <a:t>So what is Silverlight. </a:t>
            </a:r>
            <a:r>
              <a:rPr lang="en-US" dirty="0" smtClean="0"/>
              <a:t>Silverlight was first introduced in 2007. It is Microsoft’s</a:t>
            </a:r>
            <a:r>
              <a:rPr lang="en-US" baseline="0" dirty="0" smtClean="0"/>
              <a:t> next-generation </a:t>
            </a:r>
            <a:r>
              <a:rPr lang="en-US" baseline="0" dirty="0" err="1" smtClean="0"/>
              <a:t>Ui</a:t>
            </a:r>
            <a:r>
              <a:rPr lang="en-US" baseline="0" dirty="0" smtClean="0"/>
              <a:t> for the Web. Silverlight is defined by Microsoft as </a:t>
            </a:r>
            <a:r>
              <a:rPr lang="en-US" i="1" baseline="0" dirty="0" smtClean="0"/>
              <a:t>“A powerful development platform </a:t>
            </a:r>
            <a:r>
              <a:rPr lang="en-US" i="1" dirty="0" smtClean="0">
                <a:solidFill>
                  <a:schemeClr val="accent6">
                    <a:lumMod val="75000"/>
                  </a:schemeClr>
                </a:solidFill>
              </a:rPr>
              <a:t>for creating engaging, interactive applications for the Web, desktop, and </a:t>
            </a:r>
            <a:r>
              <a:rPr lang="en-US" sz="1400" i="1" dirty="0" smtClean="0">
                <a:solidFill>
                  <a:schemeClr val="accent6">
                    <a:lumMod val="75000"/>
                  </a:schemeClr>
                </a:solidFill>
              </a:rPr>
              <a:t>mobile</a:t>
            </a:r>
            <a:r>
              <a:rPr lang="en-US" i="1" dirty="0" smtClean="0">
                <a:solidFill>
                  <a:schemeClr val="accent6">
                    <a:lumMod val="75000"/>
                  </a:schemeClr>
                </a:solidFill>
              </a:rPr>
              <a:t> devices.” </a:t>
            </a:r>
          </a:p>
          <a:p>
            <a:pPr>
              <a:spcBef>
                <a:spcPts val="0"/>
              </a:spcBef>
            </a:pPr>
            <a:endParaRPr lang="en-US" dirty="0" smtClean="0">
              <a:solidFill>
                <a:schemeClr val="accent6">
                  <a:lumMod val="75000"/>
                </a:schemeClr>
              </a:solidFill>
            </a:endParaRPr>
          </a:p>
          <a:p>
            <a:pPr>
              <a:spcBef>
                <a:spcPts val="0"/>
              </a:spcBef>
            </a:pPr>
            <a:r>
              <a:rPr lang="en-US" dirty="0" smtClean="0">
                <a:solidFill>
                  <a:schemeClr val="accent6">
                    <a:lumMod val="75000"/>
                  </a:schemeClr>
                </a:solidFill>
              </a:rPr>
              <a:t>Lets look at what that means. Silverlight is “a powerful development platform“ because it is integrated into Microsoft’s Visual Studio IDE which has been a commercial product for almost 20 years. This environment has full technical</a:t>
            </a:r>
            <a:r>
              <a:rPr lang="en-US" baseline="0" dirty="0" smtClean="0">
                <a:solidFill>
                  <a:schemeClr val="accent6">
                    <a:lumMod val="75000"/>
                  </a:schemeClr>
                </a:solidFill>
              </a:rPr>
              <a:t> support available unlike most open source products</a:t>
            </a:r>
            <a:r>
              <a:rPr lang="en-US" dirty="0" smtClean="0">
                <a:solidFill>
                  <a:schemeClr val="accent6">
                    <a:lumMod val="75000"/>
                  </a:schemeClr>
                </a:solidFill>
              </a:rPr>
              <a:t>. The user base for .NET technologies is large and Silverlight is quickly becoming</a:t>
            </a:r>
            <a:r>
              <a:rPr lang="en-US" baseline="0" dirty="0" smtClean="0">
                <a:solidFill>
                  <a:schemeClr val="accent6">
                    <a:lumMod val="75000"/>
                  </a:schemeClr>
                </a:solidFill>
              </a:rPr>
              <a:t> a UI technology of choice. </a:t>
            </a:r>
            <a:endParaRPr lang="en-US" dirty="0" smtClean="0">
              <a:solidFill>
                <a:schemeClr val="accent6">
                  <a:lumMod val="75000"/>
                </a:schemeClr>
              </a:solidFill>
            </a:endParaRPr>
          </a:p>
          <a:p>
            <a:pPr>
              <a:spcBef>
                <a:spcPts val="0"/>
              </a:spcBef>
            </a:pPr>
            <a:endParaRPr lang="en-US" dirty="0" smtClean="0">
              <a:solidFill>
                <a:schemeClr val="accent6">
                  <a:lumMod val="75000"/>
                </a:schemeClr>
              </a:solidFill>
            </a:endParaRPr>
          </a:p>
          <a:p>
            <a:pPr>
              <a:spcBef>
                <a:spcPts val="0"/>
              </a:spcBef>
            </a:pPr>
            <a:r>
              <a:rPr lang="en-US" dirty="0" smtClean="0">
                <a:solidFill>
                  <a:schemeClr val="accent6">
                    <a:lumMod val="75000"/>
                  </a:schemeClr>
                </a:solidFill>
              </a:rPr>
              <a:t>“Creating engaging</a:t>
            </a:r>
            <a:r>
              <a:rPr lang="en-US" baseline="0" dirty="0" smtClean="0">
                <a:solidFill>
                  <a:schemeClr val="accent6">
                    <a:lumMod val="75000"/>
                  </a:schemeClr>
                </a:solidFill>
              </a:rPr>
              <a:t> and interactive applications” refers to rich internet applications. RIAs bring the best features of a desktop application with the best features of a web application. RIAs provide the rich, interactive nature of a desktop application and provision that application over the world wide web.</a:t>
            </a:r>
            <a:r>
              <a:rPr lang="en-US" dirty="0" smtClean="0"/>
              <a:t> With the reach of the web including cloud computing RIAs open up a new market for many applications that were only available as desktop applications especially within the </a:t>
            </a:r>
            <a:r>
              <a:rPr lang="en-US" dirty="0" err="1" smtClean="0"/>
              <a:t>SaaS</a:t>
            </a:r>
            <a:r>
              <a:rPr lang="en-US" baseline="0" dirty="0" smtClean="0"/>
              <a:t> application space</a:t>
            </a:r>
            <a:r>
              <a:rPr lang="en-US" dirty="0" smtClean="0"/>
              <a:t>. RIAs are is typically delivered with a web browser, either as web pages that run in a browser or by </a:t>
            </a:r>
            <a:r>
              <a:rPr lang="en-US" dirty="0" err="1" smtClean="0"/>
              <a:t>dowloading</a:t>
            </a:r>
            <a:r>
              <a:rPr lang="en-US" dirty="0" smtClean="0"/>
              <a:t> a browser plug-in such as Adobe Flash,</a:t>
            </a:r>
            <a:r>
              <a:rPr lang="en-US" baseline="0" dirty="0" smtClean="0"/>
              <a:t> </a:t>
            </a:r>
            <a:r>
              <a:rPr lang="en-US" dirty="0" smtClean="0"/>
              <a:t>Java or Microsoft Silverlight. </a:t>
            </a:r>
          </a:p>
          <a:p>
            <a:pPr>
              <a:spcBef>
                <a:spcPts val="0"/>
              </a:spcBef>
            </a:pPr>
            <a:endParaRPr lang="en-US" baseline="0" dirty="0" smtClean="0">
              <a:solidFill>
                <a:schemeClr val="accent6">
                  <a:lumMod val="75000"/>
                </a:schemeClr>
              </a:solidFill>
            </a:endParaRPr>
          </a:p>
          <a:p>
            <a:pPr>
              <a:spcBef>
                <a:spcPts val="0"/>
              </a:spcBef>
            </a:pPr>
            <a:r>
              <a:rPr lang="en-US" dirty="0" smtClean="0"/>
              <a:t>The last part of the definition </a:t>
            </a:r>
            <a:r>
              <a:rPr lang="en-US" baseline="0" dirty="0" smtClean="0"/>
              <a:t>means that Silverlight runs in many environments. It is a</a:t>
            </a:r>
            <a:r>
              <a:rPr lang="en-US" dirty="0" smtClean="0"/>
              <a:t> cross-platform cross-browser plug-in that </a:t>
            </a:r>
            <a:r>
              <a:rPr lang="en-US" baseline="0" dirty="0" smtClean="0"/>
              <a:t>supports most browsers including </a:t>
            </a:r>
            <a:r>
              <a:rPr lang="en-US" dirty="0" smtClean="0"/>
              <a:t>IE, Firefox, Safari and Google Chrome. The Silverlight runtime is</a:t>
            </a:r>
            <a:r>
              <a:rPr lang="en-US" baseline="0" dirty="0" smtClean="0"/>
              <a:t> also available to run out-of-the-browser in a sandbox environment and on some mobile devices such as Windows Mobile 7.</a:t>
            </a:r>
            <a:r>
              <a:rPr lang="en-US" dirty="0" smtClean="0"/>
              <a:t> With Silverlight you can building applications that wouldn’t be possible using only AJAX and HTML</a:t>
            </a:r>
            <a:r>
              <a:rPr lang="en-US" baseline="0" dirty="0" smtClean="0"/>
              <a:t> such as </a:t>
            </a:r>
            <a:r>
              <a:rPr lang="en-US" dirty="0" smtClean="0"/>
              <a:t>applications which integrate media, animation and text.</a:t>
            </a:r>
          </a:p>
          <a:p>
            <a:pPr>
              <a:spcBef>
                <a:spcPts val="0"/>
              </a:spcBef>
            </a:pPr>
            <a:endParaRPr lang="en-US"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737D8FB-750D-4E0C-958D-79866876B970}" type="slidenum">
              <a:rPr lang="en-US" smtClean="0"/>
              <a:pPr>
                <a:defRPr/>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http://www.gstbuildyourtoyota.com/</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http://labs.clientui.com/mydesktopria/</a:t>
            </a:r>
          </a:p>
          <a:p>
            <a:endParaRPr lang="en-US" dirty="0" smtClean="0"/>
          </a:p>
          <a:p>
            <a:pPr defTabSz="912388">
              <a:defRPr/>
            </a:pPr>
            <a:r>
              <a:rPr lang="en-US" dirty="0" smtClean="0"/>
              <a:t>http://www.bktsupply.com/</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2388">
              <a:defRPr/>
            </a:pPr>
            <a:r>
              <a:rPr lang="en-US" dirty="0" smtClean="0"/>
              <a:t>The development of Silverlight applications are done using two separate tools – one for a graphical designer to build the UI layout</a:t>
            </a:r>
            <a:r>
              <a:rPr lang="en-US" baseline="0" dirty="0" smtClean="0"/>
              <a:t> and one for the developer to use to code the behavior of the UI. </a:t>
            </a:r>
          </a:p>
          <a:p>
            <a:pPr defTabSz="912388">
              <a:defRPr/>
            </a:pPr>
            <a:endParaRPr lang="en-US" baseline="0" dirty="0" smtClean="0"/>
          </a:p>
          <a:p>
            <a:pPr defTabSz="912388">
              <a:defRPr/>
            </a:pPr>
            <a:r>
              <a:rPr lang="en-US" baseline="0" dirty="0" smtClean="0"/>
              <a:t>The developer uses the standard Microsoft IDE- Visual Studio.  In Visual Studio the developer defines the Silverlight project, write the event logic and data access code for the Silverlight application and tests the application on their local machine. The </a:t>
            </a:r>
          </a:p>
          <a:p>
            <a:pPr defTabSz="912388">
              <a:defRPr/>
            </a:pPr>
            <a:endParaRPr lang="en-US" baseline="0" dirty="0" smtClean="0"/>
          </a:p>
          <a:p>
            <a:pPr defTabSz="912388">
              <a:defRPr/>
            </a:pPr>
            <a:r>
              <a:rPr lang="en-US" dirty="0" smtClean="0"/>
              <a:t>The graphical designer uses Microsoft Expression Studio</a:t>
            </a:r>
            <a:r>
              <a:rPr lang="en-US" baseline="0" dirty="0" smtClean="0"/>
              <a:t> to build the user interface with a WYSIWYG page designer. They share the project definition created in Visual Studio by the developer. The terminology and layout of the tools is centered around a graphical designer rather than a developer.</a:t>
            </a:r>
          </a:p>
          <a:p>
            <a:pPr defTabSz="912388">
              <a:defRPr/>
            </a:pPr>
            <a:endParaRPr lang="en-US" baseline="0"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In the first project you can see that the new </a:t>
            </a:r>
            <a:r>
              <a:rPr lang="en-US" baseline="0" dirty="0" smtClean="0"/>
              <a:t>project wizard created two files automatically, </a:t>
            </a:r>
            <a:r>
              <a:rPr lang="en-US" dirty="0" err="1" smtClean="0"/>
              <a:t>App.xaml</a:t>
            </a:r>
            <a:r>
              <a:rPr lang="en-US" dirty="0" smtClean="0"/>
              <a:t> and </a:t>
            </a:r>
            <a:r>
              <a:rPr lang="en-US" dirty="0" err="1" smtClean="0"/>
              <a:t>MainPage.xaml</a:t>
            </a:r>
            <a:r>
              <a:rPr lang="en-US" dirty="0" smtClean="0"/>
              <a:t>. These files are written in Microsoft’s </a:t>
            </a:r>
            <a:r>
              <a:rPr lang="en-US" dirty="0" err="1" smtClean="0"/>
              <a:t>E</a:t>
            </a:r>
            <a:r>
              <a:rPr lang="en-US" b="1" dirty="0" err="1" smtClean="0"/>
              <a:t>X</a:t>
            </a:r>
            <a:r>
              <a:rPr lang="en-US" dirty="0" err="1" smtClean="0"/>
              <a:t>tensible</a:t>
            </a:r>
            <a:r>
              <a:rPr lang="en-US" dirty="0" smtClean="0"/>
              <a:t> </a:t>
            </a:r>
            <a:r>
              <a:rPr lang="en-US" b="1" dirty="0" smtClean="0"/>
              <a:t>A</a:t>
            </a:r>
            <a:r>
              <a:rPr lang="en-US" dirty="0" smtClean="0"/>
              <a:t>pplication </a:t>
            </a:r>
            <a:r>
              <a:rPr lang="en-US" b="1" dirty="0" smtClean="0"/>
              <a:t>M</a:t>
            </a:r>
            <a:r>
              <a:rPr lang="en-US" dirty="0" smtClean="0"/>
              <a:t>arkup </a:t>
            </a:r>
            <a:r>
              <a:rPr lang="en-US" b="1" dirty="0" smtClean="0"/>
              <a:t>L</a:t>
            </a:r>
            <a:r>
              <a:rPr lang="en-US" dirty="0" smtClean="0"/>
              <a:t>anguage – or XAML </a:t>
            </a:r>
            <a:r>
              <a:rPr lang="en-US" i="1" dirty="0" smtClean="0"/>
              <a:t>(pronounced</a:t>
            </a:r>
            <a:r>
              <a:rPr lang="en-US" i="1" baseline="0" dirty="0" smtClean="0"/>
              <a:t> like “camel”)</a:t>
            </a:r>
            <a:r>
              <a:rPr lang="en-US" dirty="0" smtClean="0"/>
              <a:t>.</a:t>
            </a:r>
            <a:r>
              <a:rPr lang="en-US" baseline="0" dirty="0" smtClean="0"/>
              <a:t> </a:t>
            </a:r>
            <a:r>
              <a:rPr lang="en-US" dirty="0" smtClean="0"/>
              <a:t>XAML is a declarative language</a:t>
            </a:r>
            <a:r>
              <a:rPr lang="en-US" baseline="0" dirty="0" smtClean="0"/>
              <a:t> that is used to define the layout of the UI.</a:t>
            </a:r>
            <a:r>
              <a:rPr lang="en-US" dirty="0" smtClean="0"/>
              <a:t> The components used in XAML are real user interface classes such as grids, tree view or edit boxes that can be validated at compile time. </a:t>
            </a:r>
          </a:p>
          <a:p>
            <a:r>
              <a:rPr lang="en-US" dirty="0" smtClean="0"/>
              <a:t>One thing that needs to happen before we can run is code that will pull together the </a:t>
            </a:r>
            <a:r>
              <a:rPr lang="en-US" dirty="0" err="1" smtClean="0"/>
              <a:t>xaml</a:t>
            </a:r>
            <a:r>
              <a:rPr lang="en-US" dirty="0" smtClean="0"/>
              <a:t> elements with the C# code.  This is done automatically when the project is built.</a:t>
            </a:r>
            <a:r>
              <a:rPr lang="en-US" baseline="0" dirty="0" smtClean="0"/>
              <a:t>  The resulting code is put into a file with the extension </a:t>
            </a:r>
            <a:r>
              <a:rPr lang="en-US" dirty="0" smtClean="0"/>
              <a:t>.g.cs.</a:t>
            </a:r>
            <a:r>
              <a:rPr lang="en-US" baseline="0" dirty="0" smtClean="0"/>
              <a:t> </a:t>
            </a:r>
          </a:p>
          <a:p>
            <a:endParaRPr lang="en-US" baseline="0" dirty="0" smtClean="0"/>
          </a:p>
          <a:p>
            <a:r>
              <a:rPr lang="en-US" baseline="0" dirty="0" smtClean="0"/>
              <a:t>The C# file is often referred to as the “code-behind” file since it is the code that is behind the page. It is not necessary to read the code shown here. It is basically a partial class file that is implementing a Silverlight user control, loads the XAML layout file and is compiled with the rest of the class which is the code behind file that we would put event handlers into.</a:t>
            </a:r>
          </a:p>
          <a:p>
            <a:endParaRPr lang="en-US" baseline="0" dirty="0" smtClean="0"/>
          </a:p>
          <a:p>
            <a:r>
              <a:rPr lang="en-US" baseline="0" dirty="0" smtClean="0"/>
              <a:t>In our example, during the build a file called MainPage.g.cs is automatically generated to bring together the XAML layout and the C# code.</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View holds a reference to the </a:t>
            </a:r>
            <a:r>
              <a:rPr lang="en-US" dirty="0" err="1" smtClean="0"/>
              <a:t>ViewModel</a:t>
            </a:r>
            <a:r>
              <a:rPr lang="en-US" dirty="0" smtClean="0"/>
              <a:t>. The View basically displays data by Binding to entities in the View Model</a:t>
            </a:r>
          </a:p>
          <a:p>
            <a:endParaRPr lang="en-US" dirty="0" smtClean="0"/>
          </a:p>
          <a:p>
            <a:r>
              <a:rPr lang="en-US" dirty="0" smtClean="0"/>
              <a:t>The </a:t>
            </a:r>
            <a:r>
              <a:rPr lang="en-US" dirty="0" err="1" smtClean="0"/>
              <a:t>ViewModel</a:t>
            </a:r>
            <a:r>
              <a:rPr lang="en-US" dirty="0" smtClean="0"/>
              <a:t> exposes Commands, </a:t>
            </a:r>
            <a:r>
              <a:rPr lang="en-US" dirty="0" err="1" smtClean="0"/>
              <a:t>Notifiable</a:t>
            </a:r>
            <a:r>
              <a:rPr lang="en-US" dirty="0" smtClean="0"/>
              <a:t> Properties, and Observable Collections to the View. The View Binds to these </a:t>
            </a:r>
            <a:r>
              <a:rPr lang="en-US" dirty="0" err="1" smtClean="0"/>
              <a:t>ViewModel</a:t>
            </a:r>
            <a:r>
              <a:rPr lang="en-US" dirty="0" smtClean="0"/>
              <a:t> entities/members</a:t>
            </a:r>
          </a:p>
          <a:p>
            <a:endParaRPr lang="en-US" dirty="0" smtClean="0"/>
          </a:p>
          <a:p>
            <a:r>
              <a:rPr lang="en-US" dirty="0" smtClean="0"/>
              <a:t>The Model is your data and or application objects that move data while applying Application Logic. If you have a Business Layer then you might not need this.</a:t>
            </a:r>
          </a:p>
          <a:p>
            <a:endParaRPr lang="en-US" dirty="0"/>
          </a:p>
        </p:txBody>
      </p:sp>
      <p:sp>
        <p:nvSpPr>
          <p:cNvPr id="4" name="Slide Number Placeholder 3"/>
          <p:cNvSpPr>
            <a:spLocks noGrp="1"/>
          </p:cNvSpPr>
          <p:nvPr>
            <p:ph type="sldNum" sz="quarter" idx="10"/>
          </p:nvPr>
        </p:nvSpPr>
        <p:spPr/>
        <p:txBody>
          <a:bodyPr/>
          <a:lstStyle/>
          <a:p>
            <a:pPr>
              <a:defRPr/>
            </a:pPr>
            <a:fld id="{B737D8FB-750D-4E0C-958D-79866876B970}" type="slidenum">
              <a:rPr lang="en-US" smtClean="0"/>
              <a:pPr>
                <a:defRPr/>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RIA Services is a set of end-to-end experiences that makes it as easy to build Silverlight based n-tier applications as it is to build traditional 2 tier apps – some would say that it’s basically the new paradigm for client-server development in the 21st century…</a:t>
            </a:r>
          </a:p>
          <a:p>
            <a:r>
              <a:rPr lang="en-US" dirty="0" smtClean="0"/>
              <a:t>RIA Services focuses on writing n-tier apps by treating them as one logical application, a great way to achieve n-tier goodness from the architecture/pattern without the plumbing getting in your way.</a:t>
            </a:r>
          </a:p>
          <a:p>
            <a:r>
              <a:rPr lang="en-US" dirty="0" smtClean="0"/>
              <a:t>RIA Services provides a pattern for encapsulating application logic on the middle tier that can be useful in a variety of scenarios.  It is DAL-agnostic and available for Multiple presentation layers. </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737D8FB-750D-4E0C-958D-79866876B970}" type="slidenum">
              <a:rPr lang="en-US" smtClean="0"/>
              <a:pPr>
                <a:defRPr/>
              </a:pPr>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2388">
              <a:defRPr/>
            </a:pPr>
            <a:r>
              <a:rPr lang="en-US" dirty="0" smtClean="0"/>
              <a:t>Now that we can build a Silverlight application let’s look at one that can get data from OpenEdge. There are many ways to access the AppServer from Silverlight. </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20</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2388">
              <a:defRPr/>
            </a:pPr>
            <a:r>
              <a:rPr lang="en-US" dirty="0" smtClean="0"/>
              <a:t>Now that we can build a Silverlight application let’s look at one that can get data from OpenEdge. There are many ways to access the AppServer from Silverlight. </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41</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C4FD7221-1EE0-49E4-8BC5-7B082925A95D}" type="slidenum">
              <a:rPr lang="en-US" smtClean="0">
                <a:solidFill>
                  <a:prstClr val="black"/>
                </a:solidFill>
                <a:ea typeface="MS PGothic"/>
                <a:cs typeface="MS PGothic"/>
              </a:rPr>
              <a:pPr/>
              <a:t>47</a:t>
            </a:fld>
            <a:endParaRPr lang="en-US" dirty="0" smtClean="0">
              <a:solidFill>
                <a:prstClr val="black"/>
              </a:solidFill>
              <a:ea typeface="MS PGothic"/>
              <a:cs typeface="MS PGothic"/>
            </a:endParaRPr>
          </a:p>
        </p:txBody>
      </p:sp>
      <p:sp>
        <p:nvSpPr>
          <p:cNvPr id="41987" name="Rectangle 7"/>
          <p:cNvSpPr txBox="1">
            <a:spLocks noGrp="1" noChangeArrowheads="1"/>
          </p:cNvSpPr>
          <p:nvPr/>
        </p:nvSpPr>
        <p:spPr bwMode="auto">
          <a:xfrm>
            <a:off x="3973514" y="8832851"/>
            <a:ext cx="3036887" cy="463550"/>
          </a:xfrm>
          <a:prstGeom prst="rect">
            <a:avLst/>
          </a:prstGeom>
          <a:noFill/>
          <a:ln w="9525">
            <a:noFill/>
            <a:prstDash val="sysDot"/>
            <a:miter lim="800000"/>
            <a:headEnd/>
            <a:tailEnd/>
          </a:ln>
        </p:spPr>
        <p:txBody>
          <a:bodyPr lIns="93140" tIns="46569" rIns="93140" bIns="46569" anchor="b"/>
          <a:lstStyle/>
          <a:p>
            <a:pPr algn="r" eaLnBrk="0" fontAlgn="auto" hangingPunct="0">
              <a:spcBef>
                <a:spcPts val="0"/>
              </a:spcBef>
              <a:spcAft>
                <a:spcPts val="0"/>
              </a:spcAft>
              <a:buSzTx/>
            </a:pPr>
            <a:fld id="{05412D8A-597B-4DFF-B902-D74BF15472B2}" type="slidenum">
              <a:rPr lang="en-US" sz="1200" i="0">
                <a:solidFill>
                  <a:prstClr val="black"/>
                </a:solidFill>
                <a:latin typeface="Calibri"/>
              </a:rPr>
              <a:pPr algn="r" eaLnBrk="0" fontAlgn="auto" hangingPunct="0">
                <a:spcBef>
                  <a:spcPts val="0"/>
                </a:spcBef>
                <a:spcAft>
                  <a:spcPts val="0"/>
                </a:spcAft>
                <a:buSzTx/>
              </a:pPr>
              <a:t>47</a:t>
            </a:fld>
            <a:endParaRPr lang="en-US" sz="1200" i="0" dirty="0">
              <a:solidFill>
                <a:prstClr val="black"/>
              </a:solidFill>
              <a:latin typeface="Calibri"/>
            </a:endParaRPr>
          </a:p>
        </p:txBody>
      </p:sp>
      <p:sp>
        <p:nvSpPr>
          <p:cNvPr id="41988" name="Rectangle 2"/>
          <p:cNvSpPr>
            <a:spLocks noGrp="1" noRot="1" noChangeAspect="1" noChangeArrowheads="1" noTextEdit="1"/>
          </p:cNvSpPr>
          <p:nvPr>
            <p:ph type="sldImg"/>
          </p:nvPr>
        </p:nvSpPr>
        <p:spPr>
          <a:xfrm>
            <a:off x="1182688" y="698500"/>
            <a:ext cx="4648200" cy="3486150"/>
          </a:xfrm>
          <a:ln/>
        </p:spPr>
      </p:sp>
      <p:sp>
        <p:nvSpPr>
          <p:cNvPr id="41989" name="Rectangle 3"/>
          <p:cNvSpPr>
            <a:spLocks noGrp="1" noChangeArrowheads="1"/>
          </p:cNvSpPr>
          <p:nvPr>
            <p:ph type="body" idx="1"/>
          </p:nvPr>
        </p:nvSpPr>
        <p:spPr>
          <a:xfrm>
            <a:off x="935039" y="4416425"/>
            <a:ext cx="5140325" cy="4181475"/>
          </a:xfrm>
          <a:noFill/>
          <a:ln/>
        </p:spPr>
        <p:txBody>
          <a:bodyPr lIns="93140" tIns="46569" rIns="93140" bIns="46569"/>
          <a:lstStyle/>
          <a:p>
            <a:pPr eaLnBrk="1" hangingPunct="1"/>
            <a:endParaRPr lang="en-GB"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B55E20D3-55DC-4F04-AC47-782041FF616E}" type="slidenum">
              <a:rPr lang="en-US" smtClean="0">
                <a:ea typeface="MS PGothic"/>
                <a:cs typeface="MS PGothic"/>
              </a:rPr>
              <a:pPr/>
              <a:t>48</a:t>
            </a:fld>
            <a:endParaRPr lang="en-US" smtClean="0">
              <a:ea typeface="MS PGothic"/>
              <a:cs typeface="MS PGothic"/>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2_Title Slide">
    <p:spTree>
      <p:nvGrpSpPr>
        <p:cNvPr id="1" name=""/>
        <p:cNvGrpSpPr/>
        <p:nvPr/>
      </p:nvGrpSpPr>
      <p:grpSpPr>
        <a:xfrm>
          <a:off x="0" y="0"/>
          <a:ext cx="0" cy="0"/>
          <a:chOff x="0" y="0"/>
          <a:chExt cx="0" cy="0"/>
        </a:xfrm>
      </p:grpSpPr>
      <p:pic>
        <p:nvPicPr>
          <p:cNvPr id="7" name="Picture 6" descr="Orange_PPT_gradient.png"/>
          <p:cNvPicPr>
            <a:picLocks noChangeAspect="1"/>
          </p:cNvPicPr>
          <p:nvPr/>
        </p:nvPicPr>
        <p:blipFill>
          <a:blip r:embed="rId2" cstate="print"/>
          <a:stretch>
            <a:fillRect/>
          </a:stretch>
        </p:blipFill>
        <p:spPr>
          <a:xfrm>
            <a:off x="0" y="1047750"/>
            <a:ext cx="5930900" cy="3051919"/>
          </a:xfrm>
          <a:prstGeom prst="rect">
            <a:avLst/>
          </a:prstGeom>
        </p:spPr>
      </p:pic>
      <p:pic>
        <p:nvPicPr>
          <p:cNvPr id="8" name="Picture 7" descr="BusinessMakingProgress.png"/>
          <p:cNvPicPr>
            <a:picLocks noChangeAspect="1"/>
          </p:cNvPicPr>
          <p:nvPr/>
        </p:nvPicPr>
        <p:blipFill>
          <a:blip r:embed="rId3" cstate="print"/>
          <a:stretch>
            <a:fillRect/>
          </a:stretch>
        </p:blipFill>
        <p:spPr>
          <a:xfrm>
            <a:off x="5907089" y="1047750"/>
            <a:ext cx="3236912" cy="3049464"/>
          </a:xfrm>
          <a:prstGeom prst="rect">
            <a:avLst/>
          </a:prstGeom>
        </p:spPr>
      </p:pic>
      <p:sp>
        <p:nvSpPr>
          <p:cNvPr id="9" name="Rectangle 3"/>
          <p:cNvSpPr>
            <a:spLocks noGrp="1" noChangeArrowheads="1"/>
          </p:cNvSpPr>
          <p:nvPr>
            <p:ph type="ctrTitle" hasCustomPrompt="1"/>
          </p:nvPr>
        </p:nvSpPr>
        <p:spPr bwMode="auto">
          <a:xfrm>
            <a:off x="577753" y="1833064"/>
            <a:ext cx="4962612" cy="492443"/>
          </a:xfrm>
          <a:ln algn="ctr"/>
        </p:spPr>
        <p:txBody>
          <a:bodyPr lIns="0" tIns="0" rIns="0" bIns="0" anchor="ctr" anchorCtr="0"/>
          <a:lstStyle>
            <a:lvl1pPr>
              <a:lnSpc>
                <a:spcPct val="100000"/>
              </a:lnSpc>
              <a:defRPr sz="32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580256" y="2954738"/>
            <a:ext cx="4974509" cy="723098"/>
          </a:xfrm>
          <a:ln algn="ctr"/>
        </p:spPr>
        <p:txBody>
          <a:bodyPr lIns="0" tIns="0" rIns="0" bIns="0" anchor="t" anchorCtr="0"/>
          <a:lstStyle>
            <a:lvl1pPr marL="0" indent="0">
              <a:buClrTx/>
              <a:buFontTx/>
              <a:buNone/>
              <a:defRPr sz="2400" i="0">
                <a:solidFill>
                  <a:srgbClr val="000000"/>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5" name="Picture 4" descr="ProgressTriumph_RGB.png"/>
          <p:cNvPicPr>
            <a:picLocks noChangeAspect="1"/>
          </p:cNvPicPr>
          <p:nvPr/>
        </p:nvPicPr>
        <p:blipFill>
          <a:blip r:embed="rId4" cstate="print"/>
          <a:stretch>
            <a:fillRect/>
          </a:stretch>
        </p:blipFill>
        <p:spPr>
          <a:xfrm>
            <a:off x="6373170" y="5836670"/>
            <a:ext cx="2491790" cy="802475"/>
          </a:xfrm>
          <a:prstGeom prst="rect">
            <a:avLst/>
          </a:prstGeom>
        </p:spPr>
      </p:pic>
    </p:spTree>
    <p:extLst>
      <p:ext uri="{BB962C8B-B14F-4D97-AF65-F5344CB8AC3E}">
        <p14:creationId xmlns:p14="http://schemas.microsoft.com/office/powerpoint/2010/main" xmlns="" val="2817904274"/>
      </p:ext>
    </p:extLst>
  </p:cSld>
  <p:clrMapOvr>
    <a:masterClrMapping/>
  </p:clrMapOvr>
  <p:transition>
    <p:wipe dir="r"/>
  </p:transition>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9091" y="1038225"/>
            <a:ext cx="7772400" cy="5303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9091" y="1038225"/>
            <a:ext cx="7772400" cy="5303520"/>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998140"/>
            <a:ext cx="4040188" cy="639762"/>
          </a:xfrm>
        </p:spPr>
        <p:txBody>
          <a:bodyPr anchor="b"/>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9179"/>
            <a:ext cx="4040188"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998140"/>
            <a:ext cx="4041775" cy="639762"/>
          </a:xfrm>
        </p:spPr>
        <p:txBody>
          <a:bodyPr anchor="b"/>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9179"/>
            <a:ext cx="4041775"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h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4" name="Chart Placeholder 3"/>
          <p:cNvSpPr>
            <a:spLocks noGrp="1"/>
          </p:cNvSpPr>
          <p:nvPr>
            <p:ph type="chart" sz="quarter" idx="10"/>
          </p:nvPr>
        </p:nvSpPr>
        <p:spPr>
          <a:xfrm>
            <a:off x="482097" y="1219200"/>
            <a:ext cx="8296275" cy="4819650"/>
          </a:xfrm>
        </p:spPr>
        <p:txBody>
          <a:bodyPr/>
          <a:lstStyle/>
          <a:p>
            <a:r>
              <a:rPr lang="en-US" smtClean="0"/>
              <a:t>Click icon to add chart</a:t>
            </a:r>
            <a:endParaRPr lang="en-US" dirty="0"/>
          </a:p>
        </p:txBody>
      </p:sp>
    </p:spTree>
  </p:cSld>
  <p:clrMapOvr>
    <a:masterClrMapping/>
  </p:clrMapOvr>
  <p:transition>
    <p:wipe dir="r"/>
  </p:transition>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4" name="Table Placeholder 3"/>
          <p:cNvSpPr>
            <a:spLocks noGrp="1"/>
          </p:cNvSpPr>
          <p:nvPr>
            <p:ph type="tbl" sz="quarter" idx="10"/>
          </p:nvPr>
        </p:nvSpPr>
        <p:spPr>
          <a:xfrm>
            <a:off x="463385" y="1150938"/>
            <a:ext cx="8482678" cy="4984750"/>
          </a:xfrm>
        </p:spPr>
        <p:txBody>
          <a:bodyPr/>
          <a:lstStyle/>
          <a:p>
            <a:r>
              <a:rPr lang="en-US" smtClean="0"/>
              <a:t>Click icon to add table</a:t>
            </a:r>
            <a:endParaRPr lang="en-US" dirty="0"/>
          </a:p>
        </p:txBody>
      </p:sp>
    </p:spTree>
  </p:cSld>
  <p:clrMapOvr>
    <a:masterClrMapping/>
  </p:clrMapOvr>
  <p:transition>
    <p:wipe dir="r"/>
  </p:transition>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Only with logo">
    <p:spTree>
      <p:nvGrpSpPr>
        <p:cNvPr id="1" name=""/>
        <p:cNvGrpSpPr/>
        <p:nvPr/>
      </p:nvGrpSpPr>
      <p:grpSpPr>
        <a:xfrm>
          <a:off x="0" y="0"/>
          <a:ext cx="0" cy="0"/>
          <a:chOff x="0" y="0"/>
          <a:chExt cx="0" cy="0"/>
        </a:xfrm>
      </p:grpSpPr>
      <p:sp>
        <p:nvSpPr>
          <p:cNvPr id="3" name="Title 1"/>
          <p:cNvSpPr>
            <a:spLocks noGrp="1"/>
          </p:cNvSpPr>
          <p:nvPr>
            <p:ph type="title"/>
          </p:nvPr>
        </p:nvSpPr>
        <p:spPr>
          <a:xfrm>
            <a:off x="462720" y="359802"/>
            <a:ext cx="7330650" cy="438582"/>
          </a:xfrm>
        </p:spPr>
        <p:txBody>
          <a:bodyPr/>
          <a:lstStyle>
            <a:lvl1pPr>
              <a:defRPr>
                <a:solidFill>
                  <a:schemeClr val="tx1"/>
                </a:solidFill>
              </a:defRPr>
            </a:lvl1pPr>
          </a:lstStyle>
          <a:p>
            <a:r>
              <a:rPr lang="en-US" smtClean="0"/>
              <a:t>Click to edit Master title style</a:t>
            </a:r>
            <a:endParaRPr lang="en-US" dirty="0"/>
          </a:p>
        </p:txBody>
      </p:sp>
    </p:spTree>
  </p:cSld>
  <p:clrMapOvr>
    <a:masterClrMapping/>
  </p:clrMapOvr>
  <p:transition>
    <p:wipe dir="r"/>
  </p:transition>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Only - no logo">
    <p:spTree>
      <p:nvGrpSpPr>
        <p:cNvPr id="1" name=""/>
        <p:cNvGrpSpPr/>
        <p:nvPr/>
      </p:nvGrpSpPr>
      <p:grpSpPr>
        <a:xfrm>
          <a:off x="0" y="0"/>
          <a:ext cx="0" cy="0"/>
          <a:chOff x="0" y="0"/>
          <a:chExt cx="0" cy="0"/>
        </a:xfrm>
      </p:grpSpPr>
      <p:sp>
        <p:nvSpPr>
          <p:cNvPr id="3" name="Title 1"/>
          <p:cNvSpPr>
            <a:spLocks noGrp="1"/>
          </p:cNvSpPr>
          <p:nvPr>
            <p:ph type="title"/>
          </p:nvPr>
        </p:nvSpPr>
        <p:spPr>
          <a:xfrm>
            <a:off x="462720" y="359802"/>
            <a:ext cx="7330650" cy="438582"/>
          </a:xfrm>
        </p:spPr>
        <p:txBody>
          <a:bodyPr/>
          <a:lstStyle>
            <a:lvl1pPr>
              <a:defRPr>
                <a:solidFill>
                  <a:schemeClr val="tx1"/>
                </a:solidFill>
              </a:defRPr>
            </a:lvl1pPr>
          </a:lstStyle>
          <a:p>
            <a:r>
              <a:rPr lang="en-US" smtClean="0"/>
              <a:t>Click to edit Master title style</a:t>
            </a:r>
            <a:endParaRPr lang="en-US" dirty="0"/>
          </a:p>
        </p:txBody>
      </p:sp>
    </p:spTree>
  </p:cSld>
  <p:clrMapOvr>
    <a:masterClrMapping/>
  </p:clrMapOvr>
  <p:transition>
    <p:wipe dir="r"/>
  </p:transition>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Just title bar">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cSld name="5_Title Slide">
    <p:spTree>
      <p:nvGrpSpPr>
        <p:cNvPr id="1" name=""/>
        <p:cNvGrpSpPr/>
        <p:nvPr/>
      </p:nvGrpSpPr>
      <p:grpSpPr>
        <a:xfrm>
          <a:off x="0" y="0"/>
          <a:ext cx="0" cy="0"/>
          <a:chOff x="0" y="0"/>
          <a:chExt cx="0" cy="0"/>
        </a:xfrm>
      </p:grpSpPr>
      <p:pic>
        <p:nvPicPr>
          <p:cNvPr id="5" name="Picture 4" descr="Progress PPT Temp_title-industries.png"/>
          <p:cNvPicPr>
            <a:picLocks noChangeAspect="1"/>
          </p:cNvPicPr>
          <p:nvPr/>
        </p:nvPicPr>
        <p:blipFill>
          <a:blip r:embed="rId2" cstate="print"/>
          <a:stretch>
            <a:fillRect/>
          </a:stretch>
        </p:blipFill>
        <p:spPr>
          <a:xfrm>
            <a:off x="0" y="0"/>
            <a:ext cx="9144000" cy="6858000"/>
          </a:xfrm>
          <a:prstGeom prst="rect">
            <a:avLst/>
          </a:prstGeom>
        </p:spPr>
      </p:pic>
      <p:sp>
        <p:nvSpPr>
          <p:cNvPr id="6" name="Rectangle 3"/>
          <p:cNvSpPr>
            <a:spLocks noGrp="1" noChangeArrowheads="1"/>
          </p:cNvSpPr>
          <p:nvPr>
            <p:ph type="ctrTitle" hasCustomPrompt="1"/>
          </p:nvPr>
        </p:nvSpPr>
        <p:spPr bwMode="auto">
          <a:xfrm>
            <a:off x="577753" y="1833064"/>
            <a:ext cx="4962612" cy="492443"/>
          </a:xfrm>
          <a:ln algn="ctr"/>
        </p:spPr>
        <p:txBody>
          <a:bodyPr lIns="0" tIns="0" rIns="0" bIns="0" anchor="ctr" anchorCtr="0"/>
          <a:lstStyle>
            <a:lvl1pPr>
              <a:lnSpc>
                <a:spcPct val="100000"/>
              </a:lnSpc>
              <a:defRPr sz="32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8" name="Rectangle 6"/>
          <p:cNvSpPr>
            <a:spLocks noGrp="1" noChangeArrowheads="1"/>
          </p:cNvSpPr>
          <p:nvPr>
            <p:ph type="subTitle" idx="1" hasCustomPrompt="1"/>
          </p:nvPr>
        </p:nvSpPr>
        <p:spPr>
          <a:xfrm>
            <a:off x="580256" y="2954738"/>
            <a:ext cx="4974509" cy="723098"/>
          </a:xfrm>
          <a:ln algn="ctr"/>
        </p:spPr>
        <p:txBody>
          <a:bodyPr lIns="0" tIns="0" rIns="0" bIns="0" anchor="t" anchorCtr="0"/>
          <a:lstStyle>
            <a:lvl1pPr marL="0" indent="0">
              <a:buClrTx/>
              <a:buFontTx/>
              <a:buNone/>
              <a:defRPr sz="2400" i="0">
                <a:solidFill>
                  <a:srgbClr val="000000"/>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9" name="Picture 8" descr="ProgressTriumph_RGB.png"/>
          <p:cNvPicPr>
            <a:picLocks noChangeAspect="1"/>
          </p:cNvPicPr>
          <p:nvPr/>
        </p:nvPicPr>
        <p:blipFill>
          <a:blip r:embed="rId3" cstate="print"/>
          <a:stretch>
            <a:fillRect/>
          </a:stretch>
        </p:blipFill>
        <p:spPr>
          <a:xfrm>
            <a:off x="6373170" y="5836670"/>
            <a:ext cx="2491790" cy="802475"/>
          </a:xfrm>
          <a:prstGeom prst="rect">
            <a:avLst/>
          </a:prstGeom>
        </p:spPr>
      </p:pic>
    </p:spTree>
  </p:cSld>
  <p:clrMapOvr>
    <a:masterClrMapping/>
  </p:clrMapOvr>
  <p:transition>
    <p:wipe dir="r"/>
  </p:transition>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714179" name="Rectangle 3"/>
          <p:cNvSpPr>
            <a:spLocks noGrp="1" noChangeArrowheads="1"/>
          </p:cNvSpPr>
          <p:nvPr>
            <p:ph type="ctrTitle" hasCustomPrompt="1"/>
          </p:nvPr>
        </p:nvSpPr>
        <p:spPr bwMode="auto">
          <a:xfrm>
            <a:off x="403225" y="1743739"/>
            <a:ext cx="5500775" cy="864523"/>
          </a:xfrm>
          <a:ln algn="ctr"/>
        </p:spPr>
        <p:txBody>
          <a:bodyPr lIns="0" tIns="0" rIns="0" bIns="0" anchor="ctr" anchorCtr="0"/>
          <a:lstStyle>
            <a:lvl1pPr>
              <a:lnSpc>
                <a:spcPct val="100000"/>
              </a:lnSpc>
              <a:defRPr sz="2900" b="0">
                <a:solidFill>
                  <a:srgbClr val="000000"/>
                </a:solidFill>
              </a:defRPr>
            </a:lvl1pPr>
          </a:lstStyle>
          <a:p>
            <a:r>
              <a:rPr lang="en-US" dirty="0" smtClean="0"/>
              <a:t>Click To Edit Master Title</a:t>
            </a:r>
            <a:endParaRPr lang="en-US" dirty="0"/>
          </a:p>
        </p:txBody>
      </p:sp>
      <p:sp>
        <p:nvSpPr>
          <p:cNvPr id="1714182" name="Rectangle 6"/>
          <p:cNvSpPr>
            <a:spLocks noGrp="1" noChangeArrowheads="1"/>
          </p:cNvSpPr>
          <p:nvPr>
            <p:ph type="subTitle" idx="1" hasCustomPrompt="1"/>
          </p:nvPr>
        </p:nvSpPr>
        <p:spPr>
          <a:xfrm>
            <a:off x="404439" y="3051454"/>
            <a:ext cx="5513962" cy="723098"/>
          </a:xfrm>
          <a:ln algn="ctr"/>
        </p:spPr>
        <p:txBody>
          <a:bodyPr lIns="0" tIns="0" rIns="0" bIns="0" anchor="t" anchorCtr="0"/>
          <a:lstStyle>
            <a:lvl1pPr marL="0" indent="0">
              <a:buClrTx/>
              <a:buFontTx/>
              <a:buNone/>
              <a:defRPr sz="2400" i="0">
                <a:solidFill>
                  <a:srgbClr val="000000"/>
                </a:solidFill>
              </a:defRPr>
            </a:lvl1pPr>
          </a:lstStyle>
          <a:p>
            <a:r>
              <a:rPr lang="en-US" dirty="0"/>
              <a:t>Click to </a:t>
            </a:r>
            <a:r>
              <a:rPr lang="en-US" dirty="0" smtClean="0"/>
              <a:t>Edit </a:t>
            </a:r>
            <a:r>
              <a:rPr lang="en-US" dirty="0"/>
              <a:t>Master </a:t>
            </a:r>
            <a:r>
              <a:rPr lang="en-US" dirty="0" smtClean="0"/>
              <a:t>Subtitle Style</a:t>
            </a:r>
          </a:p>
        </p:txBody>
      </p:sp>
      <p:pic>
        <p:nvPicPr>
          <p:cNvPr id="5" name="Picture 8" descr="progress_ppt_070209_cover_orange_larger_lighter"/>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1350" y="217518"/>
            <a:ext cx="7330650" cy="438582"/>
          </a:xfrm>
        </p:spPr>
        <p:txBody>
          <a:bodyPr/>
          <a:lstStyle>
            <a:lvl1pPr>
              <a:defRPr>
                <a:solidFill>
                  <a:srgbClr val="000000"/>
                </a:solidFill>
              </a:defRPr>
            </a:lvl1pPr>
          </a:lstStyle>
          <a:p>
            <a:r>
              <a:rPr lang="en-US" smtClean="0"/>
              <a:t>Click to edit Master title style</a:t>
            </a:r>
            <a:endParaRPr lang="en-US"/>
          </a:p>
        </p:txBody>
      </p:sp>
    </p:spTree>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0" y="2223"/>
            <a:ext cx="9144000" cy="868680"/>
          </a:xfrm>
          <a:prstGeom prst="rect">
            <a:avLst/>
          </a:prstGeom>
        </p:spPr>
      </p:pic>
      <p:sp>
        <p:nvSpPr>
          <p:cNvPr id="1027" name="Rectangle 3"/>
          <p:cNvSpPr>
            <a:spLocks noGrp="1" noChangeArrowheads="1"/>
          </p:cNvSpPr>
          <p:nvPr>
            <p:ph type="body" idx="1"/>
          </p:nvPr>
        </p:nvSpPr>
        <p:spPr bwMode="auto">
          <a:xfrm>
            <a:off x="459091" y="1038225"/>
            <a:ext cx="7772400" cy="5371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title"/>
          </p:nvPr>
        </p:nvSpPr>
        <p:spPr bwMode="white">
          <a:xfrm>
            <a:off x="462720" y="401352"/>
            <a:ext cx="7330650" cy="3970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spAutoFit/>
          </a:bodyPr>
          <a:lstStyle/>
          <a:p>
            <a:pPr lvl="0"/>
            <a:r>
              <a:rPr lang="en-US" smtClean="0"/>
              <a:t>Click to edit Master title style</a:t>
            </a:r>
            <a:endParaRPr lang="en-US" dirty="0" smtClean="0"/>
          </a:p>
        </p:txBody>
      </p:sp>
      <p:sp>
        <p:nvSpPr>
          <p:cNvPr id="1713157" name="Rectangle 5"/>
          <p:cNvSpPr>
            <a:spLocks noChangeArrowheads="1"/>
          </p:cNvSpPr>
          <p:nvPr/>
        </p:nvSpPr>
        <p:spPr bwMode="black">
          <a:xfrm>
            <a:off x="680205" y="6684781"/>
            <a:ext cx="2689839" cy="123111"/>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800" i="0" dirty="0">
                <a:solidFill>
                  <a:schemeClr val="tx1">
                    <a:lumMod val="50000"/>
                    <a:lumOff val="50000"/>
                  </a:schemeClr>
                </a:solidFill>
                <a:latin typeface="+mj-lt"/>
              </a:rPr>
              <a:t>© </a:t>
            </a:r>
            <a:r>
              <a:rPr lang="en-US" sz="800" i="0" dirty="0" smtClean="0">
                <a:solidFill>
                  <a:schemeClr val="tx1">
                    <a:lumMod val="50000"/>
                    <a:lumOff val="50000"/>
                  </a:schemeClr>
                </a:solidFill>
                <a:latin typeface="+mj-lt"/>
              </a:rPr>
              <a:t>2011 </a:t>
            </a:r>
            <a:r>
              <a:rPr lang="en-US" sz="800" i="0" dirty="0">
                <a:solidFill>
                  <a:schemeClr val="tx1">
                    <a:lumMod val="50000"/>
                    <a:lumOff val="50000"/>
                  </a:schemeClr>
                </a:solidFill>
                <a:latin typeface="+mj-lt"/>
              </a:rPr>
              <a:t>Progress Software </a:t>
            </a:r>
            <a:r>
              <a:rPr lang="en-US" sz="800" i="0" dirty="0" smtClean="0">
                <a:solidFill>
                  <a:schemeClr val="tx1">
                    <a:lumMod val="50000"/>
                    <a:lumOff val="50000"/>
                  </a:schemeClr>
                </a:solidFill>
                <a:latin typeface="+mj-lt"/>
              </a:rPr>
              <a:t>Corporation. All rights reserved.</a:t>
            </a:r>
            <a:endParaRPr lang="en-US" sz="800" i="0" dirty="0">
              <a:solidFill>
                <a:schemeClr val="tx1">
                  <a:lumMod val="50000"/>
                  <a:lumOff val="50000"/>
                </a:schemeClr>
              </a:solidFill>
              <a:latin typeface="+mj-lt"/>
            </a:endParaRPr>
          </a:p>
        </p:txBody>
      </p:sp>
      <p:sp>
        <p:nvSpPr>
          <p:cNvPr id="1713158" name="Rectangle 6"/>
          <p:cNvSpPr>
            <a:spLocks noChangeArrowheads="1"/>
          </p:cNvSpPr>
          <p:nvPr/>
        </p:nvSpPr>
        <p:spPr bwMode="auto">
          <a:xfrm>
            <a:off x="152405" y="6654004"/>
            <a:ext cx="157094"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Lst>
  <p:transition>
    <p:wipe dir="r"/>
  </p:transition>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sz="2200">
          <a:solidFill>
            <a:schemeClr val="tx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3"/>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3"/>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3"/>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3"/>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3"/>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hyperlink" Target="http://www.gartner.com/technology/media-products/reprints/microsoft/vol13/article4/article4.html" TargetMode="Externa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blogs.msdn.com/b/brada/archive/2010/03/15/silverlight-4-ria-services-ready-for-business-index.aspx" TargetMode="Externa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hyperlink" Target="http://www.silverlightshow.net/items/WCF-RIA-Services-Part-1-Getting-Started.aspx"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403225" y="1776289"/>
            <a:ext cx="5500775" cy="1338828"/>
          </a:xfrm>
        </p:spPr>
        <p:txBody>
          <a:bodyPr/>
          <a:lstStyle/>
          <a:p>
            <a:r>
              <a:rPr lang="en-US" dirty="0" smtClean="0">
                <a:solidFill>
                  <a:schemeClr val="tx1">
                    <a:lumMod val="65000"/>
                    <a:lumOff val="35000"/>
                  </a:schemeClr>
                </a:solidFill>
              </a:rPr>
              <a:t>Rich Internet Applications:</a:t>
            </a:r>
            <a:r>
              <a:rPr lang="en-US" dirty="0" smtClean="0"/>
              <a:t/>
            </a:r>
            <a:br>
              <a:rPr lang="en-US" dirty="0" smtClean="0"/>
            </a:br>
            <a:r>
              <a:rPr lang="en-US" dirty="0" smtClean="0"/>
              <a:t>Using Microsoft Silverlight</a:t>
            </a:r>
            <a:br>
              <a:rPr lang="en-US" dirty="0" smtClean="0"/>
            </a:br>
            <a:r>
              <a:rPr lang="en-US" dirty="0" smtClean="0"/>
              <a:t>with OpenEdge</a:t>
            </a:r>
            <a:endParaRPr lang="en-US" dirty="0"/>
          </a:p>
        </p:txBody>
      </p:sp>
      <p:sp>
        <p:nvSpPr>
          <p:cNvPr id="11" name="Subtitle 2"/>
          <p:cNvSpPr txBox="1">
            <a:spLocks/>
          </p:cNvSpPr>
          <p:nvPr/>
        </p:nvSpPr>
        <p:spPr bwMode="auto">
          <a:xfrm>
            <a:off x="336550" y="5287963"/>
            <a:ext cx="5519738" cy="88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5" name="TextBox 4"/>
          <p:cNvSpPr txBox="1"/>
          <p:nvPr/>
        </p:nvSpPr>
        <p:spPr>
          <a:xfrm>
            <a:off x="420624" y="5285232"/>
            <a:ext cx="3518592" cy="1000274"/>
          </a:xfrm>
          <a:prstGeom prst="rect">
            <a:avLst/>
          </a:prstGeom>
          <a:noFill/>
        </p:spPr>
        <p:txBody>
          <a:bodyPr wrap="none" lIns="0" tIns="0" rIns="0" bIns="0" rtlCol="0">
            <a:spAutoFit/>
          </a:bodyPr>
          <a:lstStyle/>
          <a:p>
            <a:pPr defTabSz="457200">
              <a:spcBef>
                <a:spcPts val="300"/>
              </a:spcBef>
            </a:pPr>
            <a:r>
              <a:rPr lang="en-US" sz="2000" b="1" dirty="0" smtClean="0">
                <a:solidFill>
                  <a:srgbClr val="666666"/>
                </a:solidFill>
                <a:cs typeface="Arial Bold" charset="0"/>
              </a:rPr>
              <a:t>Shelley Chase</a:t>
            </a:r>
          </a:p>
          <a:p>
            <a:pPr defTabSz="457200">
              <a:spcBef>
                <a:spcPts val="300"/>
              </a:spcBef>
            </a:pPr>
            <a:r>
              <a:rPr lang="en-US" sz="2000" dirty="0" smtClean="0">
                <a:solidFill>
                  <a:srgbClr val="666666"/>
                </a:solidFill>
                <a:cs typeface="Arial Italic" charset="0"/>
              </a:rPr>
              <a:t>Software Architect, OpenEdge </a:t>
            </a:r>
          </a:p>
          <a:p>
            <a:pPr defTabSz="457200">
              <a:spcBef>
                <a:spcPts val="300"/>
              </a:spcBef>
            </a:pPr>
            <a:r>
              <a:rPr lang="en-US" sz="2000" dirty="0" smtClean="0">
                <a:solidFill>
                  <a:srgbClr val="666666"/>
                </a:solidFill>
                <a:cs typeface="Arial Italic" charset="0"/>
              </a:rPr>
              <a:t>Progress Software Corporation</a:t>
            </a:r>
          </a:p>
        </p:txBody>
      </p:sp>
    </p:spTree>
  </p:cSld>
  <p:clrMapOvr>
    <a:masterClrMapping/>
  </p:clrMapOvr>
  <p:transition advTm="57658">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481589"/>
            <a:ext cx="7330650" cy="397032"/>
          </a:xfrm>
        </p:spPr>
        <p:txBody>
          <a:bodyPr/>
          <a:lstStyle/>
          <a:p>
            <a:r>
              <a:rPr lang="en-US" dirty="0" smtClean="0"/>
              <a:t>Rich Internet Applications – Three Models</a:t>
            </a:r>
            <a:endParaRPr lang="en-US" dirty="0"/>
          </a:p>
        </p:txBody>
      </p:sp>
      <p:sp>
        <p:nvSpPr>
          <p:cNvPr id="3" name="Content Placeholder 2"/>
          <p:cNvSpPr>
            <a:spLocks noGrp="1"/>
          </p:cNvSpPr>
          <p:nvPr>
            <p:ph idx="1"/>
          </p:nvPr>
        </p:nvSpPr>
        <p:spPr>
          <a:xfrm>
            <a:off x="376398" y="1036645"/>
            <a:ext cx="7170869" cy="5261991"/>
          </a:xfrm>
        </p:spPr>
        <p:txBody>
          <a:bodyPr/>
          <a:lstStyle/>
          <a:p>
            <a:r>
              <a:rPr lang="en-US" dirty="0" smtClean="0">
                <a:solidFill>
                  <a:schemeClr val="tx1"/>
                </a:solidFill>
              </a:rPr>
              <a:t>Desktop application</a:t>
            </a:r>
          </a:p>
          <a:p>
            <a:pPr lvl="1"/>
            <a:r>
              <a:rPr lang="en-US" sz="2000" dirty="0" smtClean="0">
                <a:solidFill>
                  <a:schemeClr val="tx1"/>
                </a:solidFill>
              </a:rPr>
              <a:t>Richest UI</a:t>
            </a:r>
          </a:p>
          <a:p>
            <a:pPr lvl="1"/>
            <a:r>
              <a:rPr lang="en-US" sz="2000" dirty="0" smtClean="0">
                <a:solidFill>
                  <a:schemeClr val="tx1"/>
                </a:solidFill>
              </a:rPr>
              <a:t>Limited reach</a:t>
            </a:r>
          </a:p>
          <a:p>
            <a:pPr lvl="1"/>
            <a:r>
              <a:rPr lang="en-US" sz="2000" dirty="0" smtClean="0">
                <a:solidFill>
                  <a:schemeClr val="tx1"/>
                </a:solidFill>
              </a:rPr>
              <a:t>Full install over web</a:t>
            </a:r>
          </a:p>
          <a:p>
            <a:pPr>
              <a:spcBef>
                <a:spcPts val="2400"/>
              </a:spcBef>
            </a:pPr>
            <a:r>
              <a:rPr lang="en-US" dirty="0" smtClean="0">
                <a:solidFill>
                  <a:schemeClr val="tx1"/>
                </a:solidFill>
              </a:rPr>
              <a:t>Browser </a:t>
            </a:r>
            <a:r>
              <a:rPr lang="en-US" dirty="0">
                <a:solidFill>
                  <a:schemeClr val="tx1"/>
                </a:solidFill>
              </a:rPr>
              <a:t>p</a:t>
            </a:r>
            <a:r>
              <a:rPr lang="en-US" dirty="0" smtClean="0">
                <a:solidFill>
                  <a:schemeClr val="tx1"/>
                </a:solidFill>
              </a:rPr>
              <a:t>lug-in application</a:t>
            </a:r>
          </a:p>
          <a:p>
            <a:pPr lvl="1"/>
            <a:r>
              <a:rPr lang="en-US" sz="2000" dirty="0">
                <a:solidFill>
                  <a:schemeClr val="tx1"/>
                </a:solidFill>
              </a:rPr>
              <a:t>Richer UI</a:t>
            </a:r>
          </a:p>
          <a:p>
            <a:pPr lvl="1"/>
            <a:r>
              <a:rPr lang="en-US" sz="2000" dirty="0">
                <a:solidFill>
                  <a:schemeClr val="tx1"/>
                </a:solidFill>
              </a:rPr>
              <a:t>Good </a:t>
            </a:r>
            <a:r>
              <a:rPr lang="en-US" sz="2000" dirty="0" smtClean="0">
                <a:solidFill>
                  <a:schemeClr val="tx1"/>
                </a:solidFill>
              </a:rPr>
              <a:t>reach</a:t>
            </a:r>
          </a:p>
          <a:p>
            <a:pPr lvl="1"/>
            <a:r>
              <a:rPr lang="en-US" sz="2000" dirty="0" smtClean="0">
                <a:solidFill>
                  <a:schemeClr val="tx1"/>
                </a:solidFill>
              </a:rPr>
              <a:t>Limited install</a:t>
            </a:r>
            <a:endParaRPr lang="en-US" sz="2000" dirty="0">
              <a:solidFill>
                <a:schemeClr val="tx1"/>
              </a:solidFill>
            </a:endParaRPr>
          </a:p>
          <a:p>
            <a:pPr>
              <a:spcBef>
                <a:spcPts val="2400"/>
              </a:spcBef>
            </a:pPr>
            <a:r>
              <a:rPr lang="en-US" dirty="0" smtClean="0">
                <a:solidFill>
                  <a:schemeClr val="tx1"/>
                </a:solidFill>
              </a:rPr>
              <a:t>Native Web application</a:t>
            </a:r>
          </a:p>
          <a:p>
            <a:pPr lvl="1"/>
            <a:r>
              <a:rPr lang="en-US" sz="2000" dirty="0">
                <a:solidFill>
                  <a:schemeClr val="tx1"/>
                </a:solidFill>
              </a:rPr>
              <a:t>Rich UI – Ajax</a:t>
            </a:r>
          </a:p>
          <a:p>
            <a:pPr lvl="1"/>
            <a:r>
              <a:rPr lang="en-US" sz="2000" dirty="0" smtClean="0">
                <a:solidFill>
                  <a:schemeClr val="tx1"/>
                </a:solidFill>
              </a:rPr>
              <a:t>Best reach</a:t>
            </a:r>
          </a:p>
          <a:p>
            <a:pPr lvl="1"/>
            <a:r>
              <a:rPr lang="en-US" sz="2000" dirty="0" smtClean="0">
                <a:solidFill>
                  <a:schemeClr val="tx1"/>
                </a:solidFill>
              </a:rPr>
              <a:t>No install</a:t>
            </a:r>
            <a:endParaRPr lang="en-US" sz="2000" dirty="0">
              <a:solidFill>
                <a:schemeClr val="tx1"/>
              </a:solidFill>
            </a:endParaRPr>
          </a:p>
        </p:txBody>
      </p:sp>
      <p:sp>
        <p:nvSpPr>
          <p:cNvPr id="5" name="Rounded Rectangle 4"/>
          <p:cNvSpPr/>
          <p:nvPr/>
        </p:nvSpPr>
        <p:spPr>
          <a:xfrm>
            <a:off x="5432525" y="2932981"/>
            <a:ext cx="1913355" cy="1780326"/>
          </a:xfrm>
          <a:prstGeom prst="roundRect">
            <a:avLst>
              <a:gd name="adj" fmla="val 10000"/>
            </a:avLst>
          </a:prstGeom>
          <a:blipFill rotWithShape="0">
            <a:blip r:embed="rId3" cstate="print"/>
            <a:stretch>
              <a:fillRect/>
            </a:stretch>
          </a:blipFill>
          <a:ln>
            <a:solidFill>
              <a:schemeClr val="accent4">
                <a:lumMod val="60000"/>
                <a:lumOff val="40000"/>
              </a:schemeClr>
            </a:solidFill>
          </a:ln>
        </p:spPr>
        <p:style>
          <a:lnRef idx="2">
            <a:schemeClr val="lt1">
              <a:hueOff val="0"/>
              <a:satOff val="0"/>
              <a:lumOff val="0"/>
              <a:alphaOff val="0"/>
            </a:schemeClr>
          </a:lnRef>
          <a:fillRef idx="1">
            <a:scrgbClr r="0" g="0" b="0"/>
          </a:fillRef>
          <a:effectRef idx="0">
            <a:schemeClr val="accent5">
              <a:tint val="50000"/>
              <a:alpha val="90000"/>
              <a:hueOff val="19985"/>
              <a:satOff val="-1042"/>
              <a:lumOff val="7540"/>
              <a:alphaOff val="-40000"/>
            </a:schemeClr>
          </a:effectRef>
          <a:fontRef idx="minor">
            <a:schemeClr val="lt1">
              <a:hueOff val="0"/>
              <a:satOff val="0"/>
              <a:lumOff val="0"/>
              <a:alphaOff val="0"/>
            </a:schemeClr>
          </a:fontRef>
        </p:style>
      </p:sp>
      <p:sp>
        <p:nvSpPr>
          <p:cNvPr id="6" name="Rounded Rectangle 5"/>
          <p:cNvSpPr/>
          <p:nvPr/>
        </p:nvSpPr>
        <p:spPr>
          <a:xfrm>
            <a:off x="4206771" y="1054238"/>
            <a:ext cx="1935819" cy="1778264"/>
          </a:xfrm>
          <a:prstGeom prst="roundRect">
            <a:avLst>
              <a:gd name="adj" fmla="val 10000"/>
            </a:avLst>
          </a:prstGeom>
          <a:blipFill rotWithShape="0">
            <a:blip r:embed="rId4" cstate="print"/>
            <a:stretch>
              <a:fillRect/>
            </a:stretch>
          </a:blipFill>
          <a:ln>
            <a:solidFill>
              <a:schemeClr val="accent6">
                <a:lumMod val="60000"/>
                <a:lumOff val="40000"/>
              </a:schemeClr>
            </a:solidFill>
          </a:ln>
        </p:spPr>
        <p:style>
          <a:lnRef idx="2">
            <a:schemeClr val="lt1">
              <a:hueOff val="0"/>
              <a:satOff val="0"/>
              <a:lumOff val="0"/>
              <a:alphaOff val="0"/>
            </a:schemeClr>
          </a:lnRef>
          <a:fillRef idx="1">
            <a:scrgbClr r="0" g="0" b="0"/>
          </a:fillRef>
          <a:effectRef idx="0">
            <a:schemeClr val="accent5">
              <a:tint val="50000"/>
              <a:alpha val="90000"/>
              <a:hueOff val="19985"/>
              <a:satOff val="-1042"/>
              <a:lumOff val="7540"/>
              <a:alphaOff val="-40000"/>
            </a:schemeClr>
          </a:effectRef>
          <a:fontRef idx="minor">
            <a:schemeClr val="lt1">
              <a:hueOff val="0"/>
              <a:satOff val="0"/>
              <a:lumOff val="0"/>
              <a:alphaOff val="0"/>
            </a:schemeClr>
          </a:fontRef>
        </p:style>
      </p:sp>
      <p:sp>
        <p:nvSpPr>
          <p:cNvPr id="7" name="Rounded Rectangle 6"/>
          <p:cNvSpPr/>
          <p:nvPr/>
        </p:nvSpPr>
        <p:spPr>
          <a:xfrm>
            <a:off x="6691977" y="4803536"/>
            <a:ext cx="2020701" cy="1752539"/>
          </a:xfrm>
          <a:prstGeom prst="roundRect">
            <a:avLst>
              <a:gd name="adj" fmla="val 10000"/>
            </a:avLst>
          </a:prstGeom>
          <a:blipFill rotWithShape="0">
            <a:blip r:embed="rId5" cstate="print"/>
            <a:stretch>
              <a:fillRect/>
            </a:stretch>
          </a:blipFill>
        </p:spPr>
        <p:style>
          <a:lnRef idx="2">
            <a:schemeClr val="lt1">
              <a:hueOff val="0"/>
              <a:satOff val="0"/>
              <a:lumOff val="0"/>
              <a:alphaOff val="0"/>
            </a:schemeClr>
          </a:lnRef>
          <a:fillRef idx="1">
            <a:scrgbClr r="0" g="0" b="0"/>
          </a:fillRef>
          <a:effectRef idx="0">
            <a:schemeClr val="accent5">
              <a:tint val="50000"/>
              <a:alpha val="90000"/>
              <a:hueOff val="0"/>
              <a:satOff val="0"/>
              <a:lumOff val="0"/>
              <a:alphaOff val="0"/>
            </a:schemeClr>
          </a:effectRef>
          <a:fontRef idx="minor">
            <a:schemeClr val="lt1">
              <a:hueOff val="0"/>
              <a:satOff val="0"/>
              <a:lumOff val="0"/>
              <a:alphaOff val="0"/>
            </a:schemeClr>
          </a:fontRef>
        </p:style>
      </p:sp>
    </p:spTree>
  </p:cSld>
  <p:clrMapOvr>
    <a:masterClrMapping/>
  </p:clrMapOvr>
  <p:transition advTm="336478">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176890"/>
            <a:ext cx="7330650" cy="701731"/>
          </a:xfrm>
        </p:spPr>
        <p:txBody>
          <a:bodyPr/>
          <a:lstStyle/>
          <a:p>
            <a:r>
              <a:rPr lang="en-US" dirty="0" smtClean="0"/>
              <a:t>Rich Internet Applications – Three Models</a:t>
            </a:r>
            <a:br>
              <a:rPr lang="en-US" dirty="0" smtClean="0"/>
            </a:br>
            <a:r>
              <a:rPr lang="en-US" dirty="0" smtClean="0"/>
              <a:t>Many Choices with OpenEdge</a:t>
            </a:r>
            <a:endParaRPr lang="en-US" dirty="0"/>
          </a:p>
        </p:txBody>
      </p:sp>
      <p:sp>
        <p:nvSpPr>
          <p:cNvPr id="3" name="Content Placeholder 2"/>
          <p:cNvSpPr>
            <a:spLocks noGrp="1"/>
          </p:cNvSpPr>
          <p:nvPr>
            <p:ph idx="1"/>
          </p:nvPr>
        </p:nvSpPr>
        <p:spPr>
          <a:xfrm>
            <a:off x="1722119" y="1174667"/>
            <a:ext cx="7170869" cy="5261991"/>
          </a:xfrm>
        </p:spPr>
        <p:txBody>
          <a:bodyPr/>
          <a:lstStyle/>
          <a:p>
            <a:r>
              <a:rPr lang="en-US" dirty="0" smtClean="0">
                <a:solidFill>
                  <a:srgbClr val="0000CC"/>
                </a:solidFill>
              </a:rPr>
              <a:t>Desktop application</a:t>
            </a:r>
          </a:p>
          <a:p>
            <a:pPr lvl="1"/>
            <a:r>
              <a:rPr lang="en-US" sz="2000" dirty="0" smtClean="0"/>
              <a:t>GUI for .NET / Classic GUI (with WebClient)</a:t>
            </a:r>
          </a:p>
          <a:p>
            <a:pPr lvl="1"/>
            <a:r>
              <a:rPr lang="en-US" sz="2000" dirty="0" smtClean="0"/>
              <a:t>Character UI (with Terminal Services)</a:t>
            </a:r>
            <a:endParaRPr lang="en-US" sz="2000" dirty="0"/>
          </a:p>
          <a:p>
            <a:pPr lvl="1"/>
            <a:r>
              <a:rPr lang="en-US" sz="2000" dirty="0" smtClean="0"/>
              <a:t>Third party UI with Open Client for .NET/Java</a:t>
            </a:r>
            <a:endParaRPr lang="en-US" sz="2200" dirty="0" smtClean="0"/>
          </a:p>
          <a:p>
            <a:pPr>
              <a:spcBef>
                <a:spcPts val="1800"/>
              </a:spcBef>
            </a:pPr>
            <a:r>
              <a:rPr lang="en-US" dirty="0" smtClean="0">
                <a:solidFill>
                  <a:srgbClr val="0000CC"/>
                </a:solidFill>
              </a:rPr>
              <a:t>Browser </a:t>
            </a:r>
            <a:r>
              <a:rPr lang="en-US" dirty="0">
                <a:solidFill>
                  <a:srgbClr val="0000CC"/>
                </a:solidFill>
              </a:rPr>
              <a:t>p</a:t>
            </a:r>
            <a:r>
              <a:rPr lang="en-US" dirty="0" smtClean="0">
                <a:solidFill>
                  <a:srgbClr val="0000CC"/>
                </a:solidFill>
              </a:rPr>
              <a:t>lug-in application</a:t>
            </a:r>
            <a:endParaRPr lang="en-US" dirty="0">
              <a:solidFill>
                <a:srgbClr val="0000CC"/>
              </a:solidFill>
            </a:endParaRPr>
          </a:p>
          <a:p>
            <a:pPr lvl="1"/>
            <a:r>
              <a:rPr lang="en-US" sz="2000" dirty="0" smtClean="0"/>
              <a:t>Web application with</a:t>
            </a:r>
          </a:p>
          <a:p>
            <a:pPr lvl="2"/>
            <a:r>
              <a:rPr lang="en-US" sz="1800" dirty="0" smtClean="0"/>
              <a:t>Open </a:t>
            </a:r>
            <a:r>
              <a:rPr lang="en-US" sz="1800" dirty="0"/>
              <a:t>Client for .</a:t>
            </a:r>
            <a:r>
              <a:rPr lang="en-US" sz="1800" dirty="0" smtClean="0"/>
              <a:t>NET/Java</a:t>
            </a:r>
          </a:p>
          <a:p>
            <a:pPr lvl="2"/>
            <a:r>
              <a:rPr lang="en-US" sz="1800" dirty="0" smtClean="0"/>
              <a:t>WebSpeed</a:t>
            </a:r>
            <a:endParaRPr lang="en-US" sz="1800" dirty="0"/>
          </a:p>
          <a:p>
            <a:pPr lvl="2"/>
            <a:r>
              <a:rPr lang="en-US" sz="1800" dirty="0" smtClean="0"/>
              <a:t>Web Services</a:t>
            </a:r>
            <a:endParaRPr lang="en-US" sz="1800" dirty="0"/>
          </a:p>
          <a:p>
            <a:pPr>
              <a:spcBef>
                <a:spcPts val="1800"/>
              </a:spcBef>
            </a:pPr>
            <a:r>
              <a:rPr lang="en-US" dirty="0" smtClean="0">
                <a:solidFill>
                  <a:srgbClr val="0000CC"/>
                </a:solidFill>
              </a:rPr>
              <a:t>Native Web application</a:t>
            </a:r>
            <a:endParaRPr lang="en-US" dirty="0">
              <a:solidFill>
                <a:srgbClr val="0000CC"/>
              </a:solidFill>
            </a:endParaRPr>
          </a:p>
          <a:p>
            <a:pPr lvl="1"/>
            <a:r>
              <a:rPr lang="en-US" sz="2000" dirty="0" smtClean="0"/>
              <a:t>WebSpeed with Ajax features</a:t>
            </a:r>
          </a:p>
          <a:p>
            <a:pPr lvl="1"/>
            <a:r>
              <a:rPr lang="en-US" sz="2000" dirty="0" smtClean="0"/>
              <a:t>Web UI with Open </a:t>
            </a:r>
            <a:r>
              <a:rPr lang="en-US" sz="2000" dirty="0"/>
              <a:t>Client for .</a:t>
            </a:r>
            <a:r>
              <a:rPr lang="en-US" sz="2000" dirty="0" smtClean="0"/>
              <a:t>NET/Java</a:t>
            </a:r>
            <a:endParaRPr lang="en-US" sz="2000" dirty="0"/>
          </a:p>
        </p:txBody>
      </p:sp>
      <p:pic>
        <p:nvPicPr>
          <p:cNvPr id="8" name="Picture 2" descr="C:\Documents and Settings\schase\Local Settings\Temporary Internet Files\Content.IE5\EDLZA01T\MP900422534[1].jpg"/>
          <p:cNvPicPr>
            <a:picLocks noChangeAspect="1" noChangeArrowheads="1"/>
          </p:cNvPicPr>
          <p:nvPr/>
        </p:nvPicPr>
        <p:blipFill>
          <a:blip r:embed="rId3" cstate="print"/>
          <a:srcRect/>
          <a:stretch>
            <a:fillRect/>
          </a:stretch>
        </p:blipFill>
        <p:spPr bwMode="auto">
          <a:xfrm>
            <a:off x="5997551" y="3000175"/>
            <a:ext cx="2766887" cy="2227431"/>
          </a:xfrm>
          <a:prstGeom prst="rect">
            <a:avLst/>
          </a:prstGeom>
          <a:noFill/>
        </p:spPr>
      </p:pic>
      <p:sp>
        <p:nvSpPr>
          <p:cNvPr id="5" name="Rounded Rectangle 4"/>
          <p:cNvSpPr/>
          <p:nvPr/>
        </p:nvSpPr>
        <p:spPr>
          <a:xfrm>
            <a:off x="256674" y="3176338"/>
            <a:ext cx="1491915" cy="1443788"/>
          </a:xfrm>
          <a:prstGeom prst="roundRect">
            <a:avLst>
              <a:gd name="adj" fmla="val 10000"/>
            </a:avLst>
          </a:prstGeom>
          <a:blipFill rotWithShape="0">
            <a:blip r:embed="rId4" cstate="print"/>
            <a:stretch>
              <a:fillRect/>
            </a:stretch>
          </a:blipFill>
          <a:ln>
            <a:solidFill>
              <a:schemeClr val="accent4">
                <a:lumMod val="60000"/>
                <a:lumOff val="40000"/>
              </a:schemeClr>
            </a:solidFill>
          </a:ln>
        </p:spPr>
        <p:style>
          <a:lnRef idx="2">
            <a:schemeClr val="lt1">
              <a:hueOff val="0"/>
              <a:satOff val="0"/>
              <a:lumOff val="0"/>
              <a:alphaOff val="0"/>
            </a:schemeClr>
          </a:lnRef>
          <a:fillRef idx="1">
            <a:scrgbClr r="0" g="0" b="0"/>
          </a:fillRef>
          <a:effectRef idx="0">
            <a:schemeClr val="accent5">
              <a:tint val="50000"/>
              <a:alpha val="90000"/>
              <a:hueOff val="19985"/>
              <a:satOff val="-1042"/>
              <a:lumOff val="7540"/>
              <a:alphaOff val="-40000"/>
            </a:schemeClr>
          </a:effectRef>
          <a:fontRef idx="minor">
            <a:schemeClr val="lt1">
              <a:hueOff val="0"/>
              <a:satOff val="0"/>
              <a:lumOff val="0"/>
              <a:alphaOff val="0"/>
            </a:schemeClr>
          </a:fontRef>
        </p:style>
      </p:sp>
      <p:sp>
        <p:nvSpPr>
          <p:cNvPr id="6" name="Rounded Rectangle 5"/>
          <p:cNvSpPr/>
          <p:nvPr/>
        </p:nvSpPr>
        <p:spPr>
          <a:xfrm>
            <a:off x="255872" y="1347537"/>
            <a:ext cx="1444591" cy="1491916"/>
          </a:xfrm>
          <a:prstGeom prst="roundRect">
            <a:avLst>
              <a:gd name="adj" fmla="val 10000"/>
            </a:avLst>
          </a:prstGeom>
          <a:blipFill rotWithShape="0">
            <a:blip r:embed="rId5" cstate="print"/>
            <a:stretch>
              <a:fillRect/>
            </a:stretch>
          </a:blipFill>
          <a:ln>
            <a:solidFill>
              <a:schemeClr val="accent6">
                <a:lumMod val="60000"/>
                <a:lumOff val="40000"/>
              </a:schemeClr>
            </a:solidFill>
          </a:ln>
        </p:spPr>
        <p:style>
          <a:lnRef idx="2">
            <a:schemeClr val="lt1">
              <a:hueOff val="0"/>
              <a:satOff val="0"/>
              <a:lumOff val="0"/>
              <a:alphaOff val="0"/>
            </a:schemeClr>
          </a:lnRef>
          <a:fillRef idx="1">
            <a:scrgbClr r="0" g="0" b="0"/>
          </a:fillRef>
          <a:effectRef idx="0">
            <a:schemeClr val="accent5">
              <a:tint val="50000"/>
              <a:alpha val="90000"/>
              <a:hueOff val="19985"/>
              <a:satOff val="-1042"/>
              <a:lumOff val="7540"/>
              <a:alphaOff val="-40000"/>
            </a:schemeClr>
          </a:effectRef>
          <a:fontRef idx="minor">
            <a:schemeClr val="lt1">
              <a:hueOff val="0"/>
              <a:satOff val="0"/>
              <a:lumOff val="0"/>
              <a:alphaOff val="0"/>
            </a:schemeClr>
          </a:fontRef>
        </p:style>
      </p:sp>
      <p:sp>
        <p:nvSpPr>
          <p:cNvPr id="7" name="Rounded Rectangle 6"/>
          <p:cNvSpPr/>
          <p:nvPr/>
        </p:nvSpPr>
        <p:spPr>
          <a:xfrm>
            <a:off x="256673" y="4889801"/>
            <a:ext cx="1504811" cy="1478914"/>
          </a:xfrm>
          <a:prstGeom prst="roundRect">
            <a:avLst>
              <a:gd name="adj" fmla="val 10000"/>
            </a:avLst>
          </a:prstGeom>
          <a:blipFill rotWithShape="0">
            <a:blip r:embed="rId6" cstate="print"/>
            <a:stretch>
              <a:fillRect/>
            </a:stretch>
          </a:blipFill>
        </p:spPr>
        <p:style>
          <a:lnRef idx="2">
            <a:schemeClr val="lt1">
              <a:hueOff val="0"/>
              <a:satOff val="0"/>
              <a:lumOff val="0"/>
              <a:alphaOff val="0"/>
            </a:schemeClr>
          </a:lnRef>
          <a:fillRef idx="1">
            <a:scrgbClr r="0" g="0" b="0"/>
          </a:fillRef>
          <a:effectRef idx="0">
            <a:schemeClr val="accent5">
              <a:tint val="50000"/>
              <a:alpha val="90000"/>
              <a:hueOff val="0"/>
              <a:satOff val="0"/>
              <a:lumOff val="0"/>
              <a:alphaOff val="0"/>
            </a:schemeClr>
          </a:effectRef>
          <a:fontRef idx="minor">
            <a:schemeClr val="lt1">
              <a:hueOff val="0"/>
              <a:satOff val="0"/>
              <a:lumOff val="0"/>
              <a:alphaOff val="0"/>
            </a:schemeClr>
          </a:fontRef>
        </p:style>
      </p:sp>
    </p:spTree>
  </p:cSld>
  <p:clrMapOvr>
    <a:masterClrMapping/>
  </p:clrMapOvr>
  <p:transition advTm="219211">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RIA Desktop Application (“Smart Client”)</a:t>
            </a:r>
            <a:endParaRPr lang="en-US" dirty="0"/>
          </a:p>
        </p:txBody>
      </p:sp>
      <p:sp>
        <p:nvSpPr>
          <p:cNvPr id="3" name="Content Placeholder 2"/>
          <p:cNvSpPr>
            <a:spLocks noGrp="1"/>
          </p:cNvSpPr>
          <p:nvPr>
            <p:ph idx="1"/>
          </p:nvPr>
        </p:nvSpPr>
        <p:spPr>
          <a:xfrm>
            <a:off x="403225" y="1142583"/>
            <a:ext cx="5243596" cy="5129880"/>
          </a:xfrm>
        </p:spPr>
        <p:txBody>
          <a:bodyPr/>
          <a:lstStyle/>
          <a:p>
            <a:r>
              <a:rPr lang="en-US" dirty="0" smtClean="0">
                <a:solidFill>
                  <a:schemeClr val="tx1"/>
                </a:solidFill>
              </a:rPr>
              <a:t>Richest</a:t>
            </a:r>
            <a:r>
              <a:rPr lang="en-US" dirty="0" smtClean="0"/>
              <a:t> UI with full desktop integration</a:t>
            </a:r>
          </a:p>
          <a:p>
            <a:endParaRPr lang="en-US" sz="600" dirty="0" smtClean="0"/>
          </a:p>
          <a:p>
            <a:r>
              <a:rPr lang="en-US" dirty="0" smtClean="0"/>
              <a:t>User </a:t>
            </a:r>
            <a:r>
              <a:rPr lang="en-US" dirty="0"/>
              <a:t>productivity is top priority</a:t>
            </a:r>
          </a:p>
          <a:p>
            <a:endParaRPr lang="en-US" sz="600" dirty="0" smtClean="0"/>
          </a:p>
          <a:p>
            <a:r>
              <a:rPr lang="en-US" dirty="0" smtClean="0"/>
              <a:t>UI requires a specific platform</a:t>
            </a:r>
          </a:p>
          <a:p>
            <a:pPr lvl="1"/>
            <a:r>
              <a:rPr lang="en-US" sz="2000" dirty="0" smtClean="0"/>
              <a:t>Limited reach</a:t>
            </a:r>
          </a:p>
          <a:p>
            <a:pPr lvl="2"/>
            <a:r>
              <a:rPr lang="en-US" sz="1800" dirty="0" smtClean="0"/>
              <a:t>Runs on local machine</a:t>
            </a:r>
          </a:p>
          <a:p>
            <a:pPr lvl="2"/>
            <a:r>
              <a:rPr lang="en-US" sz="1800" dirty="0"/>
              <a:t>Runs remote using Terminal </a:t>
            </a:r>
            <a:r>
              <a:rPr lang="en-US" sz="1800" dirty="0" smtClean="0"/>
              <a:t>Services</a:t>
            </a:r>
          </a:p>
          <a:p>
            <a:pPr lvl="2"/>
            <a:endParaRPr lang="en-US" sz="600" dirty="0"/>
          </a:p>
          <a:p>
            <a:r>
              <a:rPr lang="en-US" dirty="0" smtClean="0"/>
              <a:t>Provisioned over the Web</a:t>
            </a:r>
          </a:p>
          <a:p>
            <a:pPr lvl="1"/>
            <a:r>
              <a:rPr lang="en-US" sz="2000" dirty="0" smtClean="0"/>
              <a:t>Automated install</a:t>
            </a:r>
          </a:p>
          <a:p>
            <a:pPr lvl="1"/>
            <a:r>
              <a:rPr lang="en-US" sz="2000" dirty="0" smtClean="0"/>
              <a:t>Automatic updates as needed</a:t>
            </a:r>
          </a:p>
          <a:p>
            <a:endParaRPr lang="en-US" sz="800" dirty="0"/>
          </a:p>
        </p:txBody>
      </p:sp>
      <p:sp>
        <p:nvSpPr>
          <p:cNvPr id="19" name="Rounded Rectangle 18"/>
          <p:cNvSpPr/>
          <p:nvPr/>
        </p:nvSpPr>
        <p:spPr bwMode="auto">
          <a:xfrm>
            <a:off x="5754410" y="1292018"/>
            <a:ext cx="3231930" cy="3476685"/>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a:spcBef>
                <a:spcPct val="50000"/>
              </a:spcBef>
              <a:buSzPct val="130000"/>
              <a:buFont typeface="Arial" pitchFamily="34" charset="0"/>
              <a:buChar char="•"/>
            </a:pPr>
            <a:r>
              <a:rPr lang="en-US" sz="2000" dirty="0" smtClean="0">
                <a:solidFill>
                  <a:srgbClr val="000099"/>
                </a:solidFill>
                <a:latin typeface="Arial" charset="0"/>
              </a:rPr>
              <a:t> OE GUI for NET/GUI </a:t>
            </a:r>
          </a:p>
          <a:p>
            <a:pPr>
              <a:spcBef>
                <a:spcPct val="50000"/>
              </a:spcBef>
              <a:buSzPct val="130000"/>
              <a:buFont typeface="Arial" pitchFamily="34" charset="0"/>
              <a:buChar char="•"/>
            </a:pPr>
            <a:r>
              <a:rPr lang="en-US" sz="2000" dirty="0" smtClean="0">
                <a:solidFill>
                  <a:srgbClr val="000099"/>
                </a:solidFill>
                <a:latin typeface="Arial" charset="0"/>
              </a:rPr>
              <a:t> OE GUIs w/WebClient</a:t>
            </a:r>
          </a:p>
          <a:p>
            <a:pPr>
              <a:spcBef>
                <a:spcPct val="50000"/>
              </a:spcBef>
              <a:buSzPct val="130000"/>
              <a:buFont typeface="Arial" pitchFamily="34" charset="0"/>
              <a:buChar char="•"/>
            </a:pPr>
            <a:r>
              <a:rPr lang="en-US" sz="2000" dirty="0" smtClean="0">
                <a:solidFill>
                  <a:srgbClr val="000099"/>
                </a:solidFill>
                <a:latin typeface="Arial" charset="0"/>
              </a:rPr>
              <a:t> OE CHUI</a:t>
            </a:r>
          </a:p>
          <a:p>
            <a:pPr>
              <a:spcBef>
                <a:spcPct val="50000"/>
              </a:spcBef>
              <a:buSzPct val="130000"/>
              <a:buFont typeface="Arial" pitchFamily="34" charset="0"/>
              <a:buChar char="•"/>
            </a:pPr>
            <a:r>
              <a:rPr lang="en-US" sz="2000" dirty="0" smtClean="0">
                <a:solidFill>
                  <a:srgbClr val="000099"/>
                </a:solidFill>
                <a:latin typeface="Arial" charset="0"/>
              </a:rPr>
              <a:t> MS WPF/WinForms </a:t>
            </a:r>
          </a:p>
          <a:p>
            <a:pPr>
              <a:spcBef>
                <a:spcPct val="50000"/>
              </a:spcBef>
              <a:buSzPct val="130000"/>
              <a:buFont typeface="Arial" pitchFamily="34" charset="0"/>
              <a:buChar char="•"/>
            </a:pPr>
            <a:r>
              <a:rPr lang="en-US" sz="2000" dirty="0" smtClean="0">
                <a:solidFill>
                  <a:srgbClr val="000099"/>
                </a:solidFill>
                <a:latin typeface="Arial" charset="0"/>
              </a:rPr>
              <a:t> Java SWT/Swing </a:t>
            </a:r>
          </a:p>
          <a:p>
            <a:pPr>
              <a:spcBef>
                <a:spcPct val="50000"/>
              </a:spcBef>
              <a:buSzPct val="130000"/>
              <a:buFont typeface="Arial" pitchFamily="34" charset="0"/>
              <a:buChar char="•"/>
            </a:pPr>
            <a:r>
              <a:rPr lang="en-US" sz="2000" dirty="0" smtClean="0">
                <a:solidFill>
                  <a:srgbClr val="000099"/>
                </a:solidFill>
                <a:latin typeface="Arial" charset="0"/>
              </a:rPr>
              <a:t> Adobe AIR</a:t>
            </a:r>
          </a:p>
          <a:p>
            <a:pPr>
              <a:spcBef>
                <a:spcPct val="50000"/>
              </a:spcBef>
              <a:buSzPct val="130000"/>
              <a:buFont typeface="Arial" pitchFamily="34" charset="0"/>
              <a:buChar char="•"/>
            </a:pPr>
            <a:r>
              <a:rPr lang="en-US" sz="2000" dirty="0" smtClean="0">
                <a:solidFill>
                  <a:srgbClr val="000099"/>
                </a:solidFill>
                <a:latin typeface="Arial" charset="0"/>
              </a:rPr>
              <a:t> Native Apps (</a:t>
            </a:r>
            <a:r>
              <a:rPr lang="en-US" sz="2000" dirty="0" err="1" smtClean="0">
                <a:solidFill>
                  <a:srgbClr val="000099"/>
                </a:solidFill>
                <a:latin typeface="Arial" charset="0"/>
              </a:rPr>
              <a:t>iPad</a:t>
            </a:r>
            <a:r>
              <a:rPr lang="en-US" sz="2000" dirty="0" smtClean="0">
                <a:solidFill>
                  <a:srgbClr val="000099"/>
                </a:solidFill>
                <a:latin typeface="Arial" charset="0"/>
              </a:rPr>
              <a:t>…)</a:t>
            </a:r>
          </a:p>
        </p:txBody>
      </p:sp>
      <p:sp>
        <p:nvSpPr>
          <p:cNvPr id="5" name="Rectangle 4"/>
          <p:cNvSpPr/>
          <p:nvPr/>
        </p:nvSpPr>
        <p:spPr>
          <a:xfrm>
            <a:off x="465222" y="5947606"/>
            <a:ext cx="8069179" cy="36933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dirty="0" smtClean="0">
                <a:solidFill>
                  <a:schemeClr val="tx1">
                    <a:lumMod val="75000"/>
                  </a:schemeClr>
                </a:solidFill>
              </a:rPr>
              <a:t>http://en.wikipedia.org/wiki/Smart_client</a:t>
            </a:r>
          </a:p>
        </p:txBody>
      </p:sp>
      <p:sp>
        <p:nvSpPr>
          <p:cNvPr id="6" name="TextBox 5"/>
          <p:cNvSpPr txBox="1"/>
          <p:nvPr/>
        </p:nvSpPr>
        <p:spPr>
          <a:xfrm>
            <a:off x="385010" y="5578638"/>
            <a:ext cx="8053137" cy="369332"/>
          </a:xfrm>
          <a:prstGeom prst="rect">
            <a:avLst/>
          </a:prstGeom>
          <a:noFill/>
        </p:spPr>
        <p:txBody>
          <a:bodyPr wrap="square" rtlCol="0">
            <a:spAutoFit/>
          </a:bodyPr>
          <a:lstStyle/>
          <a:p>
            <a:r>
              <a:rPr lang="en-US" dirty="0" smtClean="0">
                <a:solidFill>
                  <a:srgbClr val="0000CC"/>
                </a:solidFill>
              </a:rPr>
              <a:t>“Smart Client” </a:t>
            </a:r>
            <a:r>
              <a:rPr lang="en-US" sz="1200" dirty="0" smtClean="0">
                <a:solidFill>
                  <a:srgbClr val="0000CC"/>
                </a:solidFill>
              </a:rPr>
              <a:t>From Wikipedia</a:t>
            </a:r>
            <a:endParaRPr lang="en-US" i="0" dirty="0" smtClean="0">
              <a:solidFill>
                <a:srgbClr val="0000CC"/>
              </a:solidFill>
            </a:endParaRPr>
          </a:p>
        </p:txBody>
      </p:sp>
      <p:sp>
        <p:nvSpPr>
          <p:cNvPr id="7" name="TextBox 6"/>
          <p:cNvSpPr txBox="1"/>
          <p:nvPr/>
        </p:nvSpPr>
        <p:spPr>
          <a:xfrm>
            <a:off x="5881819" y="946913"/>
            <a:ext cx="2829698" cy="400110"/>
          </a:xfrm>
          <a:prstGeom prst="rect">
            <a:avLst/>
          </a:prstGeom>
          <a:noFill/>
        </p:spPr>
        <p:txBody>
          <a:bodyPr wrap="square" rtlCol="0">
            <a:spAutoFit/>
          </a:bodyPr>
          <a:lstStyle/>
          <a:p>
            <a:pPr algn="ctr"/>
            <a:r>
              <a:rPr lang="en-US" sz="2000" dirty="0" smtClean="0">
                <a:solidFill>
                  <a:srgbClr val="000099"/>
                </a:solidFill>
              </a:rPr>
              <a:t>Available Technologies</a:t>
            </a:r>
            <a:endParaRPr lang="en-US" sz="2000" i="0" dirty="0" smtClean="0">
              <a:solidFill>
                <a:srgbClr val="000099"/>
              </a:solidFill>
            </a:endParaRPr>
          </a:p>
        </p:txBody>
      </p:sp>
    </p:spTree>
  </p:cSld>
  <p:clrMapOvr>
    <a:masterClrMapping/>
  </p:clrMapOvr>
  <p:transition advTm="5330">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RIA Browser Plug-in Application</a:t>
            </a:r>
            <a:endParaRPr lang="en-US" dirty="0"/>
          </a:p>
        </p:txBody>
      </p:sp>
      <p:sp>
        <p:nvSpPr>
          <p:cNvPr id="3" name="Content Placeholder 2"/>
          <p:cNvSpPr>
            <a:spLocks noGrp="1"/>
          </p:cNvSpPr>
          <p:nvPr>
            <p:ph idx="1"/>
          </p:nvPr>
        </p:nvSpPr>
        <p:spPr>
          <a:xfrm>
            <a:off x="311822" y="1158018"/>
            <a:ext cx="5463336" cy="3526277"/>
          </a:xfrm>
        </p:spPr>
        <p:txBody>
          <a:bodyPr>
            <a:noAutofit/>
          </a:bodyPr>
          <a:lstStyle/>
          <a:p>
            <a:pPr marL="342900" lvl="1" indent="-342900">
              <a:buFont typeface="Wingdings" pitchFamily="2" charset="2"/>
              <a:buChar char="§"/>
            </a:pPr>
            <a:r>
              <a:rPr lang="en-US" sz="2000" dirty="0" smtClean="0">
                <a:solidFill>
                  <a:schemeClr val="tx1"/>
                </a:solidFill>
              </a:rPr>
              <a:t>Richer</a:t>
            </a:r>
            <a:r>
              <a:rPr lang="en-US" sz="2000" dirty="0" smtClean="0"/>
              <a:t> </a:t>
            </a:r>
            <a:r>
              <a:rPr lang="en-US" sz="2000" dirty="0"/>
              <a:t>UI using </a:t>
            </a:r>
            <a:r>
              <a:rPr lang="en-US" sz="2000" dirty="0" smtClean="0"/>
              <a:t>proprietary </a:t>
            </a:r>
            <a:r>
              <a:rPr lang="en-US" sz="2000" dirty="0"/>
              <a:t>browser plug-in</a:t>
            </a:r>
          </a:p>
          <a:p>
            <a:pPr marL="342900" lvl="1" indent="-342900">
              <a:buFont typeface="Wingdings" pitchFamily="2" charset="2"/>
              <a:buChar char="§"/>
            </a:pPr>
            <a:endParaRPr lang="en-US" sz="800" dirty="0"/>
          </a:p>
          <a:p>
            <a:pPr marL="342900" lvl="1" indent="-342900">
              <a:buFont typeface="Wingdings" pitchFamily="2" charset="2"/>
              <a:buChar char="§"/>
            </a:pPr>
            <a:r>
              <a:rPr lang="en-US" sz="2000" dirty="0"/>
              <a:t>Balance of UI richness and reach to users </a:t>
            </a:r>
          </a:p>
          <a:p>
            <a:pPr marL="342900" lvl="1" indent="-342900">
              <a:buFont typeface="Wingdings" pitchFamily="2" charset="2"/>
              <a:buChar char="§"/>
            </a:pPr>
            <a:endParaRPr lang="en-US" sz="800" dirty="0"/>
          </a:p>
          <a:p>
            <a:pPr marL="342900" lvl="1" indent="-342900">
              <a:buFont typeface="Wingdings" pitchFamily="2" charset="2"/>
              <a:buChar char="§"/>
            </a:pPr>
            <a:r>
              <a:rPr lang="en-US" sz="2000" dirty="0"/>
              <a:t>UI runs on limited platforms</a:t>
            </a:r>
          </a:p>
          <a:p>
            <a:pPr lvl="1"/>
            <a:r>
              <a:rPr lang="en-US" sz="2000" dirty="0" smtClean="0"/>
              <a:t>In web </a:t>
            </a:r>
            <a:r>
              <a:rPr lang="en-US" sz="2000" dirty="0"/>
              <a:t>browser</a:t>
            </a:r>
          </a:p>
          <a:p>
            <a:pPr lvl="1"/>
            <a:r>
              <a:rPr lang="en-US" sz="2000" dirty="0" smtClean="0"/>
              <a:t>On </a:t>
            </a:r>
            <a:r>
              <a:rPr lang="en-US" sz="2000" dirty="0"/>
              <a:t>local </a:t>
            </a:r>
            <a:r>
              <a:rPr lang="en-US" sz="2000" dirty="0" smtClean="0"/>
              <a:t>machine in a sandbox (off-line</a:t>
            </a:r>
            <a:r>
              <a:rPr lang="en-US" sz="2000" dirty="0"/>
              <a:t>)</a:t>
            </a:r>
          </a:p>
        </p:txBody>
      </p:sp>
      <p:sp>
        <p:nvSpPr>
          <p:cNvPr id="23" name="Rounded Rectangle 22"/>
          <p:cNvSpPr/>
          <p:nvPr/>
        </p:nvSpPr>
        <p:spPr bwMode="auto">
          <a:xfrm>
            <a:off x="5865961" y="1292017"/>
            <a:ext cx="3018547" cy="1054943"/>
          </a:xfrm>
          <a:prstGeom prst="roundRect">
            <a:avLst>
              <a:gd name="adj" fmla="val 19869"/>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0" tIns="91440" rIns="0" bIns="0" numCol="1" rtlCol="0" anchor="t" anchorCtr="0" compatLnSpc="1">
            <a:prstTxWarp prst="textNoShape">
              <a:avLst/>
            </a:prstTxWarp>
            <a:noAutofit/>
          </a:bodyPr>
          <a:lstStyle/>
          <a:p>
            <a:pPr>
              <a:spcAft>
                <a:spcPts val="600"/>
              </a:spcAft>
              <a:buFont typeface="Arial" pitchFamily="34" charset="0"/>
              <a:buChar char="•"/>
            </a:pPr>
            <a:r>
              <a:rPr lang="en-US" sz="2000" dirty="0" smtClean="0">
                <a:solidFill>
                  <a:srgbClr val="000099"/>
                </a:solidFill>
                <a:latin typeface="Arial" pitchFamily="34" charset="0"/>
                <a:cs typeface="Arial" pitchFamily="34" charset="0"/>
              </a:rPr>
              <a:t> Microsoft Silverlight</a:t>
            </a:r>
          </a:p>
          <a:p>
            <a:pPr>
              <a:spcAft>
                <a:spcPts val="600"/>
              </a:spcAft>
              <a:buFont typeface="Arial" pitchFamily="34" charset="0"/>
              <a:buChar char="•"/>
            </a:pPr>
            <a:r>
              <a:rPr lang="en-US" sz="2000" dirty="0" smtClean="0">
                <a:solidFill>
                  <a:srgbClr val="000099"/>
                </a:solidFill>
                <a:latin typeface="Arial" pitchFamily="34" charset="0"/>
                <a:cs typeface="Arial" pitchFamily="34" charset="0"/>
              </a:rPr>
              <a:t> Adobe Flash/Flex</a:t>
            </a:r>
          </a:p>
        </p:txBody>
      </p:sp>
      <p:sp>
        <p:nvSpPr>
          <p:cNvPr id="7" name="Rectangle 6"/>
          <p:cNvSpPr/>
          <p:nvPr/>
        </p:nvSpPr>
        <p:spPr>
          <a:xfrm>
            <a:off x="465222" y="5947606"/>
            <a:ext cx="8069179" cy="36933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dirty="0" smtClean="0">
                <a:solidFill>
                  <a:schemeClr val="tx1">
                    <a:lumMod val="75000"/>
                  </a:schemeClr>
                </a:solidFill>
              </a:rPr>
              <a:t>http://www.yumasoft.com/node/49</a:t>
            </a:r>
          </a:p>
        </p:txBody>
      </p:sp>
      <p:sp>
        <p:nvSpPr>
          <p:cNvPr id="8" name="TextBox 7"/>
          <p:cNvSpPr txBox="1"/>
          <p:nvPr/>
        </p:nvSpPr>
        <p:spPr>
          <a:xfrm>
            <a:off x="385010" y="5578638"/>
            <a:ext cx="8053137" cy="369332"/>
          </a:xfrm>
          <a:prstGeom prst="rect">
            <a:avLst/>
          </a:prstGeom>
          <a:noFill/>
        </p:spPr>
        <p:txBody>
          <a:bodyPr wrap="square" rtlCol="0">
            <a:spAutoFit/>
          </a:bodyPr>
          <a:lstStyle/>
          <a:p>
            <a:r>
              <a:rPr lang="en-US" dirty="0" smtClean="0">
                <a:solidFill>
                  <a:srgbClr val="0000CC"/>
                </a:solidFill>
              </a:rPr>
              <a:t>“Flex\Flash\AIR vs. Silverlight: conquering the land of RIA”</a:t>
            </a:r>
            <a:endParaRPr lang="en-US" i="0" dirty="0" smtClean="0">
              <a:solidFill>
                <a:srgbClr val="0000CC"/>
              </a:solidFill>
            </a:endParaRPr>
          </a:p>
        </p:txBody>
      </p:sp>
      <p:sp>
        <p:nvSpPr>
          <p:cNvPr id="10" name="TextBox 9"/>
          <p:cNvSpPr txBox="1"/>
          <p:nvPr/>
        </p:nvSpPr>
        <p:spPr>
          <a:xfrm>
            <a:off x="5881819" y="946913"/>
            <a:ext cx="2829698" cy="400110"/>
          </a:xfrm>
          <a:prstGeom prst="rect">
            <a:avLst/>
          </a:prstGeom>
          <a:noFill/>
        </p:spPr>
        <p:txBody>
          <a:bodyPr wrap="square" rtlCol="0">
            <a:spAutoFit/>
          </a:bodyPr>
          <a:lstStyle/>
          <a:p>
            <a:pPr algn="ctr"/>
            <a:r>
              <a:rPr lang="en-US" sz="2000" dirty="0" smtClean="0">
                <a:solidFill>
                  <a:srgbClr val="000099"/>
                </a:solidFill>
              </a:rPr>
              <a:t>Available Technologies</a:t>
            </a:r>
            <a:endParaRPr lang="en-US" sz="2000" i="0" dirty="0" smtClean="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RIA Native Browser Web Application</a:t>
            </a:r>
            <a:endParaRPr lang="en-US" dirty="0"/>
          </a:p>
        </p:txBody>
      </p:sp>
      <p:sp>
        <p:nvSpPr>
          <p:cNvPr id="3" name="Content Placeholder 2"/>
          <p:cNvSpPr>
            <a:spLocks noGrp="1"/>
          </p:cNvSpPr>
          <p:nvPr>
            <p:ph idx="1"/>
          </p:nvPr>
        </p:nvSpPr>
        <p:spPr>
          <a:xfrm>
            <a:off x="311823" y="1158018"/>
            <a:ext cx="5915982" cy="4291312"/>
          </a:xfrm>
        </p:spPr>
        <p:txBody>
          <a:bodyPr>
            <a:noAutofit/>
          </a:bodyPr>
          <a:lstStyle/>
          <a:p>
            <a:pPr marL="342900" lvl="1" indent="-342900">
              <a:buFont typeface="Wingdings" pitchFamily="2" charset="2"/>
              <a:buChar char="§"/>
            </a:pPr>
            <a:r>
              <a:rPr lang="en-US" sz="2000" dirty="0" smtClean="0">
                <a:solidFill>
                  <a:schemeClr val="tx1"/>
                </a:solidFill>
              </a:rPr>
              <a:t>Rich UI with Ajax – asynchronous updates</a:t>
            </a:r>
          </a:p>
          <a:p>
            <a:pPr lvl="1"/>
            <a:r>
              <a:rPr lang="en-US" sz="2000" dirty="0" smtClean="0"/>
              <a:t>Lightweight Ajax</a:t>
            </a:r>
          </a:p>
          <a:p>
            <a:pPr lvl="2"/>
            <a:r>
              <a:rPr lang="en-US" sz="2000" dirty="0" smtClean="0"/>
              <a:t>Client-side libraries</a:t>
            </a:r>
          </a:p>
          <a:p>
            <a:pPr lvl="1"/>
            <a:r>
              <a:rPr lang="en-US" sz="2000" dirty="0" smtClean="0"/>
              <a:t>Heavyweight Ajax</a:t>
            </a:r>
          </a:p>
          <a:p>
            <a:pPr lvl="2"/>
            <a:r>
              <a:rPr lang="en-US" sz="2000" dirty="0" smtClean="0"/>
              <a:t>Server-side frameworks </a:t>
            </a:r>
          </a:p>
          <a:p>
            <a:pPr marL="742950" lvl="2" indent="-342900">
              <a:buFont typeface="Wingdings" pitchFamily="2" charset="2"/>
              <a:buChar char="§"/>
            </a:pPr>
            <a:endParaRPr lang="en-US" sz="800" dirty="0" smtClean="0"/>
          </a:p>
          <a:p>
            <a:pPr marL="342900" lvl="1" indent="-342900">
              <a:buFont typeface="Wingdings" pitchFamily="2" charset="2"/>
              <a:buChar char="§"/>
            </a:pPr>
            <a:r>
              <a:rPr lang="en-US" sz="2000" dirty="0" smtClean="0"/>
              <a:t>Reach as many users as possible</a:t>
            </a:r>
          </a:p>
          <a:p>
            <a:pPr marL="742950" lvl="2" indent="-342900">
              <a:buFont typeface="Wingdings" pitchFamily="2" charset="2"/>
              <a:buChar char="§"/>
            </a:pPr>
            <a:r>
              <a:rPr lang="en-US" sz="2000" dirty="0" smtClean="0"/>
              <a:t>Runs anywhere</a:t>
            </a:r>
          </a:p>
          <a:p>
            <a:pPr marL="342900" lvl="1" indent="-342900">
              <a:buFont typeface="Wingdings" pitchFamily="2" charset="2"/>
              <a:buChar char="§"/>
            </a:pPr>
            <a:endParaRPr lang="en-US" sz="800" dirty="0" smtClean="0"/>
          </a:p>
          <a:p>
            <a:r>
              <a:rPr lang="en-US" dirty="0"/>
              <a:t>UI is platform independent</a:t>
            </a:r>
          </a:p>
          <a:p>
            <a:pPr lvl="1"/>
            <a:r>
              <a:rPr lang="en-US" sz="2000" dirty="0"/>
              <a:t>In web browser only </a:t>
            </a:r>
          </a:p>
        </p:txBody>
      </p:sp>
      <p:sp>
        <p:nvSpPr>
          <p:cNvPr id="17" name="Rounded Rectangle 16"/>
          <p:cNvSpPr/>
          <p:nvPr/>
        </p:nvSpPr>
        <p:spPr bwMode="auto">
          <a:xfrm>
            <a:off x="5770605" y="1310907"/>
            <a:ext cx="3113903" cy="3928364"/>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0" tIns="0" rIns="0" bIns="0" numCol="1" rtlCol="0" anchor="t" anchorCtr="0" compatLnSpc="1">
            <a:prstTxWarp prst="textNoShape">
              <a:avLst/>
            </a:prstTxWarp>
            <a:noAutofit/>
          </a:bodyPr>
          <a:lstStyle/>
          <a:p>
            <a:pPr>
              <a:lnSpc>
                <a:spcPts val="2800"/>
              </a:lnSpc>
              <a:buFont typeface="Arial" pitchFamily="34" charset="0"/>
              <a:buChar char="•"/>
            </a:pPr>
            <a:r>
              <a:rPr lang="en-US" sz="2400" dirty="0" smtClean="0">
                <a:solidFill>
                  <a:srgbClr val="000099"/>
                </a:solidFill>
                <a:latin typeface="Arial Narrow" pitchFamily="34" charset="0"/>
              </a:rPr>
              <a:t> </a:t>
            </a:r>
            <a:r>
              <a:rPr lang="en-US" sz="2000" dirty="0" smtClean="0">
                <a:solidFill>
                  <a:srgbClr val="000099"/>
                </a:solidFill>
                <a:latin typeface="Arial" pitchFamily="34" charset="0"/>
                <a:cs typeface="Arial" pitchFamily="34" charset="0"/>
              </a:rPr>
              <a:t>Lightweight Ajax</a:t>
            </a:r>
          </a:p>
          <a:p>
            <a:pPr lvl="1">
              <a:buFont typeface="Arial" pitchFamily="34" charset="0"/>
              <a:buChar char="•"/>
            </a:pPr>
            <a:r>
              <a:rPr lang="en-US" sz="2000" dirty="0" smtClean="0">
                <a:solidFill>
                  <a:srgbClr val="000099"/>
                </a:solidFill>
                <a:latin typeface="Arial" pitchFamily="34" charset="0"/>
                <a:cs typeface="Arial" pitchFamily="34" charset="0"/>
              </a:rPr>
              <a:t> </a:t>
            </a:r>
            <a:r>
              <a:rPr lang="en-US" dirty="0" err="1" smtClean="0">
                <a:solidFill>
                  <a:srgbClr val="000099"/>
                </a:solidFill>
                <a:latin typeface="Arial" pitchFamily="34" charset="0"/>
                <a:cs typeface="Arial" pitchFamily="34" charset="0"/>
              </a:rPr>
              <a:t>ExtJS</a:t>
            </a:r>
            <a:endParaRPr lang="en-US" dirty="0" smtClean="0">
              <a:solidFill>
                <a:srgbClr val="000099"/>
              </a:solidFill>
              <a:latin typeface="Arial" pitchFamily="34" charset="0"/>
              <a:cs typeface="Arial" pitchFamily="34" charset="0"/>
            </a:endParaRPr>
          </a:p>
          <a:p>
            <a:pPr lvl="1">
              <a:buFont typeface="Arial" pitchFamily="34" charset="0"/>
              <a:buChar char="•"/>
            </a:pPr>
            <a:r>
              <a:rPr lang="en-US" dirty="0" smtClean="0">
                <a:solidFill>
                  <a:srgbClr val="000099"/>
                </a:solidFill>
                <a:latin typeface="Arial" pitchFamily="34" charset="0"/>
                <a:cs typeface="Arial" pitchFamily="34" charset="0"/>
              </a:rPr>
              <a:t> DOJO</a:t>
            </a:r>
          </a:p>
          <a:p>
            <a:pPr lvl="1">
              <a:buFont typeface="Arial" pitchFamily="34" charset="0"/>
              <a:buChar char="•"/>
            </a:pPr>
            <a:r>
              <a:rPr lang="en-US" dirty="0" smtClean="0">
                <a:solidFill>
                  <a:srgbClr val="000099"/>
                </a:solidFill>
                <a:latin typeface="Arial" pitchFamily="34" charset="0"/>
                <a:cs typeface="Arial" pitchFamily="34" charset="0"/>
              </a:rPr>
              <a:t> </a:t>
            </a:r>
            <a:r>
              <a:rPr lang="en-US" dirty="0" err="1" smtClean="0">
                <a:solidFill>
                  <a:srgbClr val="000099"/>
                </a:solidFill>
                <a:latin typeface="Arial" pitchFamily="34" charset="0"/>
                <a:cs typeface="Arial" pitchFamily="34" charset="0"/>
              </a:rPr>
              <a:t>jQuery</a:t>
            </a:r>
            <a:r>
              <a:rPr lang="en-US" dirty="0" smtClean="0">
                <a:solidFill>
                  <a:srgbClr val="000099"/>
                </a:solidFill>
                <a:latin typeface="Arial" pitchFamily="34" charset="0"/>
                <a:cs typeface="Arial" pitchFamily="34" charset="0"/>
              </a:rPr>
              <a:t> </a:t>
            </a:r>
          </a:p>
          <a:p>
            <a:pPr lvl="1">
              <a:buFont typeface="Arial" pitchFamily="34" charset="0"/>
              <a:buChar char="•"/>
            </a:pPr>
            <a:r>
              <a:rPr lang="en-US" dirty="0" smtClean="0">
                <a:solidFill>
                  <a:srgbClr val="000099"/>
                </a:solidFill>
                <a:latin typeface="Arial" pitchFamily="34" charset="0"/>
                <a:cs typeface="Arial" pitchFamily="34" charset="0"/>
              </a:rPr>
              <a:t> …</a:t>
            </a:r>
            <a:endParaRPr lang="en-US" sz="700" dirty="0" smtClean="0">
              <a:solidFill>
                <a:srgbClr val="000099"/>
              </a:solidFill>
              <a:latin typeface="Arial" pitchFamily="34" charset="0"/>
              <a:cs typeface="Arial" pitchFamily="34" charset="0"/>
            </a:endParaRPr>
          </a:p>
          <a:p>
            <a:pPr>
              <a:buFont typeface="Arial" pitchFamily="34" charset="0"/>
              <a:buChar char="•"/>
            </a:pPr>
            <a:r>
              <a:rPr lang="en-US" sz="2000" dirty="0" smtClean="0">
                <a:solidFill>
                  <a:srgbClr val="000099"/>
                </a:solidFill>
                <a:latin typeface="Arial" pitchFamily="34" charset="0"/>
                <a:cs typeface="Arial" pitchFamily="34" charset="0"/>
              </a:rPr>
              <a:t> Heavyweight Ajax</a:t>
            </a:r>
          </a:p>
          <a:p>
            <a:pPr lvl="1">
              <a:buFont typeface="Arial" pitchFamily="34" charset="0"/>
              <a:buChar char="•"/>
            </a:pPr>
            <a:r>
              <a:rPr lang="en-US" sz="2000" dirty="0" smtClean="0">
                <a:solidFill>
                  <a:srgbClr val="000099"/>
                </a:solidFill>
                <a:latin typeface="Arial" pitchFamily="34" charset="0"/>
                <a:cs typeface="Arial" pitchFamily="34" charset="0"/>
              </a:rPr>
              <a:t> </a:t>
            </a:r>
            <a:r>
              <a:rPr lang="en-US" dirty="0" smtClean="0">
                <a:solidFill>
                  <a:srgbClr val="000099"/>
                </a:solidFill>
                <a:latin typeface="Arial" pitchFamily="34" charset="0"/>
                <a:cs typeface="Arial" pitchFamily="34" charset="0"/>
              </a:rPr>
              <a:t>Google Web Toolkit</a:t>
            </a:r>
          </a:p>
          <a:p>
            <a:pPr lvl="1">
              <a:buFont typeface="Arial" pitchFamily="34" charset="0"/>
              <a:buChar char="•"/>
            </a:pPr>
            <a:r>
              <a:rPr lang="en-US" dirty="0" smtClean="0">
                <a:solidFill>
                  <a:srgbClr val="000099"/>
                </a:solidFill>
                <a:latin typeface="Arial" pitchFamily="34" charset="0"/>
                <a:cs typeface="Arial" pitchFamily="34" charset="0"/>
              </a:rPr>
              <a:t> Open </a:t>
            </a:r>
            <a:r>
              <a:rPr lang="en-US" dirty="0" err="1" smtClean="0">
                <a:solidFill>
                  <a:srgbClr val="000099"/>
                </a:solidFill>
                <a:latin typeface="Arial" pitchFamily="34" charset="0"/>
                <a:cs typeface="Arial" pitchFamily="34" charset="0"/>
              </a:rPr>
              <a:t>Laslo</a:t>
            </a:r>
            <a:endParaRPr lang="en-US" dirty="0" smtClean="0">
              <a:solidFill>
                <a:srgbClr val="000099"/>
              </a:solidFill>
              <a:latin typeface="Arial" pitchFamily="34" charset="0"/>
              <a:cs typeface="Arial" pitchFamily="34" charset="0"/>
            </a:endParaRPr>
          </a:p>
          <a:p>
            <a:pPr lvl="1">
              <a:buFont typeface="Arial" pitchFamily="34" charset="0"/>
              <a:buChar char="•"/>
            </a:pPr>
            <a:r>
              <a:rPr lang="en-US" dirty="0" smtClean="0">
                <a:solidFill>
                  <a:srgbClr val="000099"/>
                </a:solidFill>
                <a:latin typeface="Arial" pitchFamily="34" charset="0"/>
                <a:cs typeface="Arial" pitchFamily="34" charset="0"/>
              </a:rPr>
              <a:t> ASP.NET Ajax </a:t>
            </a:r>
          </a:p>
          <a:p>
            <a:pPr lvl="1">
              <a:buFont typeface="Arial" pitchFamily="34" charset="0"/>
              <a:buChar char="•"/>
            </a:pPr>
            <a:r>
              <a:rPr lang="en-US" dirty="0" smtClean="0">
                <a:solidFill>
                  <a:srgbClr val="000099"/>
                </a:solidFill>
                <a:latin typeface="Arial" pitchFamily="34" charset="0"/>
                <a:cs typeface="Arial" pitchFamily="34" charset="0"/>
              </a:rPr>
              <a:t> …</a:t>
            </a:r>
            <a:endParaRPr lang="en-US" sz="700" dirty="0" smtClean="0">
              <a:solidFill>
                <a:srgbClr val="000099"/>
              </a:solidFill>
              <a:latin typeface="Arial" pitchFamily="34" charset="0"/>
              <a:cs typeface="Arial" pitchFamily="34" charset="0"/>
            </a:endParaRPr>
          </a:p>
          <a:p>
            <a:pPr>
              <a:spcAft>
                <a:spcPts val="600"/>
              </a:spcAft>
              <a:buFont typeface="Arial" pitchFamily="34" charset="0"/>
              <a:buChar char="•"/>
            </a:pPr>
            <a:r>
              <a:rPr lang="en-US" sz="2000" dirty="0" smtClean="0">
                <a:solidFill>
                  <a:srgbClr val="000099"/>
                </a:solidFill>
                <a:latin typeface="Arial" pitchFamily="34" charset="0"/>
                <a:cs typeface="Arial" pitchFamily="34" charset="0"/>
              </a:rPr>
              <a:t> Ruby on Rails</a:t>
            </a:r>
          </a:p>
          <a:p>
            <a:pPr>
              <a:spcAft>
                <a:spcPts val="600"/>
              </a:spcAft>
              <a:buFont typeface="Arial" pitchFamily="34" charset="0"/>
              <a:buChar char="•"/>
            </a:pPr>
            <a:r>
              <a:rPr lang="en-US" sz="2000" dirty="0" smtClean="0">
                <a:solidFill>
                  <a:srgbClr val="000099"/>
                </a:solidFill>
                <a:latin typeface="Arial" pitchFamily="34" charset="0"/>
                <a:cs typeface="Arial" pitchFamily="34" charset="0"/>
              </a:rPr>
              <a:t> JSPs</a:t>
            </a:r>
          </a:p>
        </p:txBody>
      </p:sp>
      <p:sp>
        <p:nvSpPr>
          <p:cNvPr id="28" name="Rectangle 27"/>
          <p:cNvSpPr/>
          <p:nvPr/>
        </p:nvSpPr>
        <p:spPr>
          <a:xfrm>
            <a:off x="465222" y="5947606"/>
            <a:ext cx="8069179" cy="36933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dirty="0" smtClean="0">
                <a:solidFill>
                  <a:schemeClr val="tx1">
                    <a:lumMod val="75000"/>
                  </a:schemeClr>
                </a:solidFill>
              </a:rPr>
              <a:t>http://www.mrbool.com/articles/viewcomp.asp?comp=5311 </a:t>
            </a:r>
          </a:p>
        </p:txBody>
      </p:sp>
      <p:sp>
        <p:nvSpPr>
          <p:cNvPr id="30" name="TextBox 29"/>
          <p:cNvSpPr txBox="1"/>
          <p:nvPr/>
        </p:nvSpPr>
        <p:spPr>
          <a:xfrm>
            <a:off x="385010" y="5578638"/>
            <a:ext cx="7106653" cy="369332"/>
          </a:xfrm>
          <a:prstGeom prst="rect">
            <a:avLst/>
          </a:prstGeom>
          <a:noFill/>
        </p:spPr>
        <p:txBody>
          <a:bodyPr wrap="square" rtlCol="0">
            <a:spAutoFit/>
          </a:bodyPr>
          <a:lstStyle/>
          <a:p>
            <a:r>
              <a:rPr lang="en-US" dirty="0" smtClean="0">
                <a:solidFill>
                  <a:srgbClr val="0000CC"/>
                </a:solidFill>
              </a:rPr>
              <a:t>“Which Open Source AJAX Framework is Right for You?”</a:t>
            </a:r>
            <a:endParaRPr lang="en-US" i="0" dirty="0" smtClean="0">
              <a:solidFill>
                <a:srgbClr val="0000CC"/>
              </a:solidFill>
            </a:endParaRPr>
          </a:p>
        </p:txBody>
      </p:sp>
      <p:sp>
        <p:nvSpPr>
          <p:cNvPr id="8" name="TextBox 7"/>
          <p:cNvSpPr txBox="1"/>
          <p:nvPr/>
        </p:nvSpPr>
        <p:spPr>
          <a:xfrm>
            <a:off x="5881819" y="946913"/>
            <a:ext cx="2829698" cy="400110"/>
          </a:xfrm>
          <a:prstGeom prst="rect">
            <a:avLst/>
          </a:prstGeom>
          <a:noFill/>
        </p:spPr>
        <p:txBody>
          <a:bodyPr wrap="square" rtlCol="0">
            <a:spAutoFit/>
          </a:bodyPr>
          <a:lstStyle/>
          <a:p>
            <a:pPr algn="ctr"/>
            <a:r>
              <a:rPr lang="en-US" sz="2000" dirty="0" smtClean="0">
                <a:solidFill>
                  <a:srgbClr val="000099"/>
                </a:solidFill>
              </a:rPr>
              <a:t>Available Technologies</a:t>
            </a:r>
            <a:endParaRPr lang="en-US" sz="2000" i="0" dirty="0" smtClean="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93791"/>
            <a:ext cx="7330650" cy="784830"/>
          </a:xfrm>
        </p:spPr>
        <p:txBody>
          <a:bodyPr/>
          <a:lstStyle/>
          <a:p>
            <a:r>
              <a:rPr lang="en-US" dirty="0" smtClean="0"/>
              <a:t>Rich Internet Applications:</a:t>
            </a:r>
            <a:br>
              <a:rPr lang="en-US" dirty="0" smtClean="0"/>
            </a:br>
            <a:r>
              <a:rPr lang="en-US" dirty="0" smtClean="0"/>
              <a:t>Many Choices with OpenEdge</a:t>
            </a:r>
            <a:endParaRPr lang="en-US" dirty="0"/>
          </a:p>
        </p:txBody>
      </p:sp>
      <p:sp>
        <p:nvSpPr>
          <p:cNvPr id="3" name="Content Placeholder 2"/>
          <p:cNvSpPr>
            <a:spLocks noGrp="1"/>
          </p:cNvSpPr>
          <p:nvPr>
            <p:ph idx="1"/>
          </p:nvPr>
        </p:nvSpPr>
        <p:spPr>
          <a:xfrm>
            <a:off x="1722119" y="1174667"/>
            <a:ext cx="7170869" cy="5261991"/>
          </a:xfrm>
        </p:spPr>
        <p:txBody>
          <a:bodyPr/>
          <a:lstStyle/>
          <a:p>
            <a:r>
              <a:rPr lang="en-US" dirty="0" smtClean="0">
                <a:solidFill>
                  <a:schemeClr val="bg1">
                    <a:lumMod val="75000"/>
                  </a:schemeClr>
                </a:solidFill>
              </a:rPr>
              <a:t>Desktop application</a:t>
            </a:r>
          </a:p>
          <a:p>
            <a:pPr lvl="1"/>
            <a:r>
              <a:rPr lang="en-US" sz="2000" dirty="0" smtClean="0">
                <a:solidFill>
                  <a:schemeClr val="bg1">
                    <a:lumMod val="75000"/>
                  </a:schemeClr>
                </a:solidFill>
              </a:rPr>
              <a:t>GUI for .NET / Classic GUI (with WebClient)</a:t>
            </a:r>
          </a:p>
          <a:p>
            <a:pPr lvl="1"/>
            <a:r>
              <a:rPr lang="en-US" sz="2000" dirty="0" smtClean="0">
                <a:solidFill>
                  <a:schemeClr val="bg1">
                    <a:lumMod val="75000"/>
                  </a:schemeClr>
                </a:solidFill>
              </a:rPr>
              <a:t>Character UI (with Terminal Services)</a:t>
            </a:r>
            <a:endParaRPr lang="en-US" sz="2000" dirty="0">
              <a:solidFill>
                <a:schemeClr val="bg1">
                  <a:lumMod val="75000"/>
                </a:schemeClr>
              </a:solidFill>
            </a:endParaRPr>
          </a:p>
          <a:p>
            <a:pPr lvl="1"/>
            <a:r>
              <a:rPr lang="en-US" sz="2000" dirty="0" smtClean="0">
                <a:solidFill>
                  <a:schemeClr val="bg1">
                    <a:lumMod val="75000"/>
                  </a:schemeClr>
                </a:solidFill>
              </a:rPr>
              <a:t>Third party UI with Open Client for .NET/Java</a:t>
            </a:r>
          </a:p>
          <a:p>
            <a:pPr lvl="1">
              <a:buNone/>
            </a:pPr>
            <a:endParaRPr lang="en-US" sz="1200" dirty="0"/>
          </a:p>
          <a:p>
            <a:r>
              <a:rPr lang="en-US" dirty="0">
                <a:solidFill>
                  <a:srgbClr val="0000CC"/>
                </a:solidFill>
              </a:rPr>
              <a:t>Browser p</a:t>
            </a:r>
            <a:r>
              <a:rPr lang="en-US" dirty="0" smtClean="0">
                <a:solidFill>
                  <a:srgbClr val="0000CC"/>
                </a:solidFill>
              </a:rPr>
              <a:t>lug-in application</a:t>
            </a:r>
            <a:endParaRPr lang="en-US" dirty="0">
              <a:solidFill>
                <a:srgbClr val="0000CC"/>
              </a:solidFill>
            </a:endParaRPr>
          </a:p>
          <a:p>
            <a:pPr lvl="1"/>
            <a:r>
              <a:rPr lang="en-US" sz="2000" dirty="0" smtClean="0">
                <a:solidFill>
                  <a:srgbClr val="0000CC"/>
                </a:solidFill>
              </a:rPr>
              <a:t>Silverlight with</a:t>
            </a:r>
          </a:p>
          <a:p>
            <a:pPr lvl="2"/>
            <a:r>
              <a:rPr lang="en-US" sz="2000" dirty="0" smtClean="0">
                <a:solidFill>
                  <a:srgbClr val="0000CC"/>
                </a:solidFill>
              </a:rPr>
              <a:t>Open </a:t>
            </a:r>
            <a:r>
              <a:rPr lang="en-US" sz="2000" dirty="0">
                <a:solidFill>
                  <a:srgbClr val="0000CC"/>
                </a:solidFill>
              </a:rPr>
              <a:t>Client for .</a:t>
            </a:r>
            <a:r>
              <a:rPr lang="en-US" sz="2000" dirty="0" smtClean="0">
                <a:solidFill>
                  <a:srgbClr val="0000CC"/>
                </a:solidFill>
              </a:rPr>
              <a:t>NET</a:t>
            </a:r>
            <a:r>
              <a:rPr lang="en-US" sz="2000" dirty="0" smtClean="0">
                <a:solidFill>
                  <a:schemeClr val="bg1">
                    <a:lumMod val="75000"/>
                  </a:schemeClr>
                </a:solidFill>
              </a:rPr>
              <a:t>/Java</a:t>
            </a:r>
          </a:p>
          <a:p>
            <a:pPr lvl="2"/>
            <a:r>
              <a:rPr lang="en-US" sz="2000" dirty="0" smtClean="0">
                <a:solidFill>
                  <a:schemeClr val="bg1">
                    <a:lumMod val="75000"/>
                  </a:schemeClr>
                </a:solidFill>
              </a:rPr>
              <a:t>WebSpeed</a:t>
            </a:r>
            <a:endParaRPr lang="en-US" sz="2000" dirty="0">
              <a:solidFill>
                <a:schemeClr val="bg1">
                  <a:lumMod val="75000"/>
                </a:schemeClr>
              </a:solidFill>
            </a:endParaRPr>
          </a:p>
          <a:p>
            <a:pPr lvl="2"/>
            <a:r>
              <a:rPr lang="en-US" sz="2000" dirty="0" smtClean="0">
                <a:solidFill>
                  <a:schemeClr val="bg1">
                    <a:lumMod val="75000"/>
                  </a:schemeClr>
                </a:solidFill>
              </a:rPr>
              <a:t>Web Services</a:t>
            </a:r>
            <a:endParaRPr lang="en-US" sz="2000" dirty="0">
              <a:solidFill>
                <a:schemeClr val="bg1">
                  <a:lumMod val="75000"/>
                </a:schemeClr>
              </a:solidFill>
            </a:endParaRPr>
          </a:p>
          <a:p>
            <a:endParaRPr lang="en-US" sz="1200" dirty="0">
              <a:solidFill>
                <a:schemeClr val="bg1">
                  <a:lumMod val="75000"/>
                </a:schemeClr>
              </a:solidFill>
            </a:endParaRPr>
          </a:p>
          <a:p>
            <a:r>
              <a:rPr lang="en-US" dirty="0" smtClean="0">
                <a:solidFill>
                  <a:schemeClr val="bg1">
                    <a:lumMod val="75000"/>
                  </a:schemeClr>
                </a:solidFill>
              </a:rPr>
              <a:t>Native Web application</a:t>
            </a:r>
            <a:endParaRPr lang="en-US" dirty="0">
              <a:solidFill>
                <a:schemeClr val="bg1">
                  <a:lumMod val="75000"/>
                </a:schemeClr>
              </a:solidFill>
            </a:endParaRPr>
          </a:p>
          <a:p>
            <a:pPr lvl="1"/>
            <a:r>
              <a:rPr lang="en-US" sz="2000" dirty="0" smtClean="0">
                <a:solidFill>
                  <a:schemeClr val="bg1">
                    <a:lumMod val="75000"/>
                  </a:schemeClr>
                </a:solidFill>
              </a:rPr>
              <a:t>WebSpeed with Ajax features</a:t>
            </a:r>
          </a:p>
          <a:p>
            <a:pPr lvl="1"/>
            <a:r>
              <a:rPr lang="en-US" sz="2000" dirty="0" smtClean="0">
                <a:solidFill>
                  <a:schemeClr val="bg1">
                    <a:lumMod val="75000"/>
                  </a:schemeClr>
                </a:solidFill>
              </a:rPr>
              <a:t>Ajax Framework with Open </a:t>
            </a:r>
            <a:r>
              <a:rPr lang="en-US" sz="2000" dirty="0">
                <a:solidFill>
                  <a:schemeClr val="bg1">
                    <a:lumMod val="75000"/>
                  </a:schemeClr>
                </a:solidFill>
              </a:rPr>
              <a:t>Client for .</a:t>
            </a:r>
            <a:r>
              <a:rPr lang="en-US" sz="2000" dirty="0" smtClean="0">
                <a:solidFill>
                  <a:schemeClr val="bg1">
                    <a:lumMod val="75000"/>
                  </a:schemeClr>
                </a:solidFill>
              </a:rPr>
              <a:t>NET/Java</a:t>
            </a:r>
            <a:endParaRPr lang="en-US" sz="2000" dirty="0">
              <a:solidFill>
                <a:schemeClr val="bg1">
                  <a:lumMod val="75000"/>
                </a:schemeClr>
              </a:solidFill>
            </a:endParaRPr>
          </a:p>
        </p:txBody>
      </p:sp>
      <p:sp>
        <p:nvSpPr>
          <p:cNvPr id="5" name="Rounded Rectangle 4"/>
          <p:cNvSpPr/>
          <p:nvPr/>
        </p:nvSpPr>
        <p:spPr>
          <a:xfrm>
            <a:off x="256674" y="3176338"/>
            <a:ext cx="1491915" cy="1443788"/>
          </a:xfrm>
          <a:prstGeom prst="roundRect">
            <a:avLst>
              <a:gd name="adj" fmla="val 10000"/>
            </a:avLst>
          </a:prstGeom>
          <a:blipFill rotWithShape="0">
            <a:blip r:embed="rId3" cstate="print"/>
            <a:stretch>
              <a:fillRect/>
            </a:stretch>
          </a:blipFill>
          <a:ln>
            <a:solidFill>
              <a:schemeClr val="accent4">
                <a:lumMod val="60000"/>
                <a:lumOff val="40000"/>
              </a:schemeClr>
            </a:solidFill>
          </a:ln>
        </p:spPr>
        <p:style>
          <a:lnRef idx="2">
            <a:schemeClr val="lt1">
              <a:hueOff val="0"/>
              <a:satOff val="0"/>
              <a:lumOff val="0"/>
              <a:alphaOff val="0"/>
            </a:schemeClr>
          </a:lnRef>
          <a:fillRef idx="1">
            <a:scrgbClr r="0" g="0" b="0"/>
          </a:fillRef>
          <a:effectRef idx="0">
            <a:schemeClr val="accent5">
              <a:tint val="50000"/>
              <a:alpha val="90000"/>
              <a:hueOff val="19985"/>
              <a:satOff val="-1042"/>
              <a:lumOff val="7540"/>
              <a:alphaOff val="-40000"/>
            </a:schemeClr>
          </a:effectRef>
          <a:fontRef idx="minor">
            <a:schemeClr val="lt1">
              <a:hueOff val="0"/>
              <a:satOff val="0"/>
              <a:lumOff val="0"/>
              <a:alphaOff val="0"/>
            </a:schemeClr>
          </a:fontRef>
        </p:style>
      </p:sp>
      <p:sp>
        <p:nvSpPr>
          <p:cNvPr id="6" name="Rounded Rectangle 5"/>
          <p:cNvSpPr/>
          <p:nvPr/>
        </p:nvSpPr>
        <p:spPr>
          <a:xfrm>
            <a:off x="255872" y="1347537"/>
            <a:ext cx="1444591" cy="1491916"/>
          </a:xfrm>
          <a:prstGeom prst="roundRect">
            <a:avLst>
              <a:gd name="adj" fmla="val 10000"/>
            </a:avLst>
          </a:prstGeom>
          <a:blipFill rotWithShape="0">
            <a:blip r:embed="rId4" cstate="print"/>
            <a:stretch>
              <a:fillRect/>
            </a:stretch>
          </a:blipFill>
          <a:ln>
            <a:solidFill>
              <a:schemeClr val="accent6">
                <a:lumMod val="60000"/>
                <a:lumOff val="40000"/>
              </a:schemeClr>
            </a:solidFill>
          </a:ln>
        </p:spPr>
        <p:style>
          <a:lnRef idx="2">
            <a:schemeClr val="lt1">
              <a:hueOff val="0"/>
              <a:satOff val="0"/>
              <a:lumOff val="0"/>
              <a:alphaOff val="0"/>
            </a:schemeClr>
          </a:lnRef>
          <a:fillRef idx="1">
            <a:scrgbClr r="0" g="0" b="0"/>
          </a:fillRef>
          <a:effectRef idx="0">
            <a:schemeClr val="accent5">
              <a:tint val="50000"/>
              <a:alpha val="90000"/>
              <a:hueOff val="19985"/>
              <a:satOff val="-1042"/>
              <a:lumOff val="7540"/>
              <a:alphaOff val="-40000"/>
            </a:schemeClr>
          </a:effectRef>
          <a:fontRef idx="minor">
            <a:schemeClr val="lt1">
              <a:hueOff val="0"/>
              <a:satOff val="0"/>
              <a:lumOff val="0"/>
              <a:alphaOff val="0"/>
            </a:schemeClr>
          </a:fontRef>
        </p:style>
      </p:sp>
      <p:sp>
        <p:nvSpPr>
          <p:cNvPr id="7" name="Rounded Rectangle 6"/>
          <p:cNvSpPr/>
          <p:nvPr/>
        </p:nvSpPr>
        <p:spPr>
          <a:xfrm>
            <a:off x="256673" y="4889801"/>
            <a:ext cx="1504811" cy="1478914"/>
          </a:xfrm>
          <a:prstGeom prst="roundRect">
            <a:avLst>
              <a:gd name="adj" fmla="val 10000"/>
            </a:avLst>
          </a:prstGeom>
          <a:blipFill rotWithShape="0">
            <a:blip r:embed="rId5" cstate="print"/>
            <a:stretch>
              <a:fillRect/>
            </a:stretch>
          </a:blipFill>
        </p:spPr>
        <p:style>
          <a:lnRef idx="2">
            <a:schemeClr val="lt1">
              <a:hueOff val="0"/>
              <a:satOff val="0"/>
              <a:lumOff val="0"/>
              <a:alphaOff val="0"/>
            </a:schemeClr>
          </a:lnRef>
          <a:fillRef idx="1">
            <a:scrgbClr r="0" g="0" b="0"/>
          </a:fillRef>
          <a:effectRef idx="0">
            <a:schemeClr val="accent5">
              <a:tint val="50000"/>
              <a:alpha val="90000"/>
              <a:hueOff val="0"/>
              <a:satOff val="0"/>
              <a:lumOff val="0"/>
              <a:alphaOff val="0"/>
            </a:schemeClr>
          </a:effectRef>
          <a:fontRef idx="minor">
            <a:schemeClr val="lt1">
              <a:hueOff val="0"/>
              <a:satOff val="0"/>
              <a:lumOff val="0"/>
              <a:alphaOff val="0"/>
            </a:schemeClr>
          </a:fontRef>
        </p:style>
      </p:sp>
      <p:pic>
        <p:nvPicPr>
          <p:cNvPr id="9" name="Picture 2" descr="C:\Documents and Settings\schase\Local Settings\Temporary Internet Files\Content.IE5\EDLZA01T\MP900422534[1].jpg"/>
          <p:cNvPicPr>
            <a:picLocks noChangeAspect="1" noChangeArrowheads="1"/>
          </p:cNvPicPr>
          <p:nvPr/>
        </p:nvPicPr>
        <p:blipFill>
          <a:blip r:embed="rId6" cstate="print"/>
          <a:srcRect/>
          <a:stretch>
            <a:fillRect/>
          </a:stretch>
        </p:blipFill>
        <p:spPr bwMode="auto">
          <a:xfrm>
            <a:off x="5997551" y="3000175"/>
            <a:ext cx="2766887" cy="2227431"/>
          </a:xfrm>
          <a:prstGeom prst="rect">
            <a:avLst/>
          </a:prstGeom>
          <a:noFill/>
        </p:spPr>
      </p:pic>
    </p:spTree>
  </p:cSld>
  <p:clrMapOvr>
    <a:masterClrMapping/>
  </p:clrMapOvr>
  <p:transition advTm="219211">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Microsoft Silverlight?</a:t>
            </a:r>
            <a:endParaRPr lang="en-US" dirty="0"/>
          </a:p>
        </p:txBody>
      </p:sp>
      <p:sp>
        <p:nvSpPr>
          <p:cNvPr id="3" name="Content Placeholder 2"/>
          <p:cNvSpPr>
            <a:spLocks noGrp="1"/>
          </p:cNvSpPr>
          <p:nvPr>
            <p:ph idx="1"/>
          </p:nvPr>
        </p:nvSpPr>
        <p:spPr>
          <a:xfrm>
            <a:off x="609657" y="1767876"/>
            <a:ext cx="7772400" cy="3987312"/>
          </a:xfrm>
        </p:spPr>
        <p:txBody>
          <a:bodyPr/>
          <a:lstStyle/>
          <a:p>
            <a:r>
              <a:rPr lang="en-US" dirty="0" smtClean="0"/>
              <a:t>Full-featured development environment</a:t>
            </a:r>
            <a:endParaRPr lang="en-US" dirty="0"/>
          </a:p>
          <a:p>
            <a:pPr lvl="1">
              <a:spcBef>
                <a:spcPts val="400"/>
              </a:spcBef>
            </a:pPr>
            <a:r>
              <a:rPr lang="en-US" sz="2000" dirty="0"/>
              <a:t>High quality development tools</a:t>
            </a:r>
          </a:p>
          <a:p>
            <a:pPr lvl="1">
              <a:spcBef>
                <a:spcPts val="400"/>
              </a:spcBef>
            </a:pPr>
            <a:r>
              <a:rPr lang="en-US" sz="2000" dirty="0" smtClean="0"/>
              <a:t>Fully-supported; large user community</a:t>
            </a:r>
          </a:p>
          <a:p>
            <a:pPr lvl="1">
              <a:spcBef>
                <a:spcPts val="400"/>
              </a:spcBef>
            </a:pPr>
            <a:r>
              <a:rPr lang="en-US" sz="2000" dirty="0"/>
              <a:t>Single full featured library familiar .NET programming </a:t>
            </a:r>
            <a:r>
              <a:rPr lang="en-US" sz="2000" dirty="0" smtClean="0"/>
              <a:t>model</a:t>
            </a:r>
          </a:p>
          <a:p>
            <a:pPr lvl="1">
              <a:spcBef>
                <a:spcPts val="400"/>
              </a:spcBef>
            </a:pPr>
            <a:r>
              <a:rPr lang="en-US" sz="2000" dirty="0"/>
              <a:t>Robust, full-featured </a:t>
            </a:r>
            <a:r>
              <a:rPr lang="en-US" sz="2000" dirty="0" smtClean="0"/>
              <a:t>controls</a:t>
            </a:r>
            <a:endParaRPr lang="en-US" sz="2000" dirty="0"/>
          </a:p>
          <a:p>
            <a:pPr lvl="1"/>
            <a:endParaRPr lang="en-US" sz="600" dirty="0"/>
          </a:p>
          <a:p>
            <a:r>
              <a:rPr lang="en-US" dirty="0" smtClean="0"/>
              <a:t>Rich Internet Application (RIA) platform</a:t>
            </a:r>
          </a:p>
          <a:p>
            <a:pPr lvl="1">
              <a:spcBef>
                <a:spcPts val="400"/>
              </a:spcBef>
            </a:pPr>
            <a:r>
              <a:rPr lang="en-US" sz="2000" dirty="0" smtClean="0"/>
              <a:t>Rich, interactive user experience of the desktop </a:t>
            </a:r>
          </a:p>
          <a:p>
            <a:pPr lvl="1">
              <a:spcBef>
                <a:spcPts val="400"/>
              </a:spcBef>
            </a:pPr>
            <a:r>
              <a:rPr lang="en-US" sz="2000" dirty="0" smtClean="0"/>
              <a:t>Provisioned over</a:t>
            </a:r>
            <a:r>
              <a:rPr lang="en-US" sz="2000" dirty="0" smtClean="0"/>
              <a:t> </a:t>
            </a:r>
            <a:r>
              <a:rPr lang="en-US" sz="2000" dirty="0" smtClean="0"/>
              <a:t>the web</a:t>
            </a:r>
          </a:p>
          <a:p>
            <a:pPr lvl="1"/>
            <a:endParaRPr lang="en-US" sz="600" dirty="0" smtClean="0"/>
          </a:p>
          <a:p>
            <a:r>
              <a:rPr lang="en-US" dirty="0" smtClean="0"/>
              <a:t>Cross platform, cross-browser runtime</a:t>
            </a:r>
          </a:p>
          <a:p>
            <a:pPr lvl="1">
              <a:spcBef>
                <a:spcPts val="400"/>
              </a:spcBef>
            </a:pPr>
            <a:r>
              <a:rPr lang="en-US" sz="2000" dirty="0" smtClean="0"/>
              <a:t>Free plug-in powered by .NET (~4 MB)</a:t>
            </a:r>
          </a:p>
          <a:p>
            <a:pPr lvl="1">
              <a:spcBef>
                <a:spcPts val="400"/>
              </a:spcBef>
            </a:pPr>
            <a:r>
              <a:rPr lang="en-US" sz="2000" dirty="0" smtClean="0"/>
              <a:t>Runs on non-Microsoft platforms</a:t>
            </a:r>
          </a:p>
          <a:p>
            <a:pPr lvl="1">
              <a:spcBef>
                <a:spcPts val="400"/>
              </a:spcBef>
            </a:pPr>
            <a:r>
              <a:rPr lang="en-US" sz="2000" dirty="0"/>
              <a:t>Runs in and out of browser, online and off-line</a:t>
            </a:r>
          </a:p>
          <a:p>
            <a:pPr lvl="1"/>
            <a:endParaRPr lang="en-US" sz="2000" dirty="0" smtClean="0"/>
          </a:p>
        </p:txBody>
      </p:sp>
      <p:sp>
        <p:nvSpPr>
          <p:cNvPr id="8" name="TextBox 7"/>
          <p:cNvSpPr txBox="1"/>
          <p:nvPr/>
        </p:nvSpPr>
        <p:spPr>
          <a:xfrm>
            <a:off x="81645" y="885750"/>
            <a:ext cx="8937522" cy="769441"/>
          </a:xfrm>
          <a:prstGeom prst="rect">
            <a:avLst/>
          </a:prstGeom>
          <a:noFill/>
        </p:spPr>
        <p:txBody>
          <a:bodyPr wrap="square" rtlCol="0">
            <a:spAutoFit/>
          </a:bodyPr>
          <a:lstStyle/>
          <a:p>
            <a:pPr algn="ctr">
              <a:spcBef>
                <a:spcPts val="0"/>
              </a:spcBef>
            </a:pPr>
            <a:r>
              <a:rPr lang="en-US" sz="2200" dirty="0" smtClean="0">
                <a:solidFill>
                  <a:srgbClr val="0000CC"/>
                </a:solidFill>
                <a:latin typeface="Cambria" pitchFamily="18" charset="0"/>
              </a:rPr>
              <a:t>“A powerful development platform for creating engaging, interactive applications for the Web, desktop, and mobile devices”</a:t>
            </a:r>
          </a:p>
        </p:txBody>
      </p:sp>
      <p:sp>
        <p:nvSpPr>
          <p:cNvPr id="5" name="Rectangle 4"/>
          <p:cNvSpPr/>
          <p:nvPr/>
        </p:nvSpPr>
        <p:spPr>
          <a:xfrm>
            <a:off x="7707086" y="1817351"/>
            <a:ext cx="1141945" cy="1040149"/>
          </a:xfrm>
          <a:prstGeom prst="rect">
            <a:avLst/>
          </a:prstGeom>
          <a:blipFill>
            <a:blip r:embed="rId3" cstate="print"/>
            <a:stretch>
              <a:fillRect/>
            </a:stretch>
          </a:blipFill>
        </p:spPr>
        <p:txBody>
          <a:bodyPr wrap="square">
            <a:noAutofit/>
          </a:bodyPr>
          <a:lstStyle/>
          <a:p>
            <a:endParaRPr lang="en-US" dirty="0">
              <a:solidFill>
                <a:srgbClr val="002060"/>
              </a:solidFill>
            </a:endParaRPr>
          </a:p>
        </p:txBody>
      </p:sp>
    </p:spTree>
  </p:cSld>
  <p:clrMapOvr>
    <a:masterClrMapping/>
  </p:clrMapOvr>
  <p:transition advTm="182333">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85959"/>
            <a:ext cx="7330650" cy="784830"/>
          </a:xfrm>
        </p:spPr>
        <p:txBody>
          <a:bodyPr/>
          <a:lstStyle/>
          <a:p>
            <a:r>
              <a:rPr lang="en-US" dirty="0" smtClean="0"/>
              <a:t>Gartner: </a:t>
            </a:r>
            <a:r>
              <a:rPr lang="en-US" dirty="0" err="1" smtClean="0"/>
              <a:t>MarketScope</a:t>
            </a:r>
            <a:r>
              <a:rPr lang="en-US" dirty="0" smtClean="0"/>
              <a:t> for Ajax and RIA Technologies</a:t>
            </a:r>
            <a:endParaRPr lang="en-US" dirty="0"/>
          </a:p>
        </p:txBody>
      </p:sp>
      <p:pic>
        <p:nvPicPr>
          <p:cNvPr id="2052" name="Picture 4"/>
          <p:cNvPicPr>
            <a:picLocks noChangeAspect="1" noChangeArrowheads="1"/>
          </p:cNvPicPr>
          <p:nvPr/>
        </p:nvPicPr>
        <p:blipFill>
          <a:blip r:embed="rId3" cstate="print"/>
          <a:srcRect l="1328" t="31229" r="54506" b="12433"/>
          <a:stretch>
            <a:fillRect/>
          </a:stretch>
        </p:blipFill>
        <p:spPr bwMode="auto">
          <a:xfrm>
            <a:off x="30480" y="933682"/>
            <a:ext cx="6085743" cy="5924318"/>
          </a:xfrm>
          <a:prstGeom prst="rect">
            <a:avLst/>
          </a:prstGeom>
          <a:noFill/>
          <a:ln w="9525">
            <a:noFill/>
            <a:miter lim="800000"/>
            <a:headEnd/>
            <a:tailEnd/>
          </a:ln>
        </p:spPr>
      </p:pic>
      <p:sp>
        <p:nvSpPr>
          <p:cNvPr id="6" name="TextBox 5"/>
          <p:cNvSpPr txBox="1"/>
          <p:nvPr/>
        </p:nvSpPr>
        <p:spPr>
          <a:xfrm>
            <a:off x="6217920" y="1188720"/>
            <a:ext cx="2926080" cy="2462213"/>
          </a:xfrm>
          <a:prstGeom prst="rect">
            <a:avLst/>
          </a:prstGeom>
          <a:noFill/>
        </p:spPr>
        <p:txBody>
          <a:bodyPr wrap="square" rtlCol="0">
            <a:spAutoFit/>
          </a:bodyPr>
          <a:lstStyle/>
          <a:p>
            <a:pPr algn="l"/>
            <a:r>
              <a:rPr lang="en-US" i="0" dirty="0" smtClean="0">
                <a:solidFill>
                  <a:srgbClr val="666666"/>
                </a:solidFill>
              </a:rPr>
              <a:t>Evaluation criteria:</a:t>
            </a:r>
          </a:p>
          <a:p>
            <a:pPr algn="l">
              <a:buFont typeface="Arial" pitchFamily="34" charset="0"/>
              <a:buChar char="•"/>
            </a:pPr>
            <a:r>
              <a:rPr lang="en-US" dirty="0" smtClean="0">
                <a:solidFill>
                  <a:srgbClr val="666666"/>
                </a:solidFill>
              </a:rPr>
              <a:t> </a:t>
            </a:r>
            <a:r>
              <a:rPr lang="en-US" sz="1600" dirty="0" smtClean="0">
                <a:solidFill>
                  <a:srgbClr val="666666"/>
                </a:solidFill>
              </a:rPr>
              <a:t>Product and Services</a:t>
            </a:r>
          </a:p>
          <a:p>
            <a:pPr algn="l">
              <a:buFont typeface="Arial" pitchFamily="34" charset="0"/>
              <a:buChar char="•"/>
            </a:pPr>
            <a:r>
              <a:rPr lang="en-US" sz="1600" i="0" dirty="0" smtClean="0">
                <a:solidFill>
                  <a:srgbClr val="666666"/>
                </a:solidFill>
              </a:rPr>
              <a:t> Product Strategy</a:t>
            </a:r>
          </a:p>
          <a:p>
            <a:pPr algn="l">
              <a:buFont typeface="Arial" pitchFamily="34" charset="0"/>
              <a:buChar char="•"/>
            </a:pPr>
            <a:r>
              <a:rPr lang="en-US" sz="1600" dirty="0" smtClean="0">
                <a:solidFill>
                  <a:srgbClr val="666666"/>
                </a:solidFill>
              </a:rPr>
              <a:t> Overall Viability</a:t>
            </a:r>
          </a:p>
          <a:p>
            <a:pPr algn="l">
              <a:buFont typeface="Arial" pitchFamily="34" charset="0"/>
              <a:buChar char="•"/>
            </a:pPr>
            <a:r>
              <a:rPr lang="en-US" sz="1600" i="0" dirty="0" smtClean="0">
                <a:solidFill>
                  <a:srgbClr val="666666"/>
                </a:solidFill>
              </a:rPr>
              <a:t> Sales Execution/Pricing</a:t>
            </a:r>
          </a:p>
          <a:p>
            <a:pPr algn="l">
              <a:buFont typeface="Arial" pitchFamily="34" charset="0"/>
              <a:buChar char="•"/>
            </a:pPr>
            <a:r>
              <a:rPr lang="en-US" sz="1600" i="0" dirty="0" smtClean="0">
                <a:solidFill>
                  <a:srgbClr val="666666"/>
                </a:solidFill>
              </a:rPr>
              <a:t> Market Responsiveness</a:t>
            </a:r>
          </a:p>
          <a:p>
            <a:pPr algn="l">
              <a:buFont typeface="Arial" pitchFamily="34" charset="0"/>
              <a:buChar char="•"/>
            </a:pPr>
            <a:r>
              <a:rPr lang="en-US" sz="1600" dirty="0" smtClean="0">
                <a:solidFill>
                  <a:srgbClr val="666666"/>
                </a:solidFill>
              </a:rPr>
              <a:t> Market Adoption/Interest</a:t>
            </a:r>
          </a:p>
          <a:p>
            <a:pPr algn="l">
              <a:buFont typeface="Arial" pitchFamily="34" charset="0"/>
              <a:buChar char="•"/>
            </a:pPr>
            <a:r>
              <a:rPr lang="en-US" sz="1600" i="0" dirty="0" smtClean="0">
                <a:solidFill>
                  <a:srgbClr val="666666"/>
                </a:solidFill>
              </a:rPr>
              <a:t> Ecosystem Activity</a:t>
            </a:r>
          </a:p>
          <a:p>
            <a:pPr algn="l">
              <a:buFont typeface="Arial" pitchFamily="34" charset="0"/>
              <a:buChar char="•"/>
            </a:pPr>
            <a:r>
              <a:rPr lang="en-US" sz="1600" dirty="0" smtClean="0">
                <a:solidFill>
                  <a:srgbClr val="666666"/>
                </a:solidFill>
              </a:rPr>
              <a:t> Technology Roadmap</a:t>
            </a:r>
            <a:endParaRPr lang="en-US" sz="1600" i="0" dirty="0" smtClean="0">
              <a:solidFill>
                <a:srgbClr val="666666"/>
              </a:solidFill>
            </a:endParaRPr>
          </a:p>
        </p:txBody>
      </p:sp>
      <p:sp>
        <p:nvSpPr>
          <p:cNvPr id="5" name="Rectangle 4"/>
          <p:cNvSpPr/>
          <p:nvPr/>
        </p:nvSpPr>
        <p:spPr>
          <a:xfrm>
            <a:off x="6141720" y="5120641"/>
            <a:ext cx="2819400" cy="1077218"/>
          </a:xfrm>
          <a:prstGeom prst="rect">
            <a:avLst/>
          </a:prstGeom>
        </p:spPr>
        <p:txBody>
          <a:bodyPr wrap="square">
            <a:spAutoFit/>
          </a:bodyPr>
          <a:lstStyle/>
          <a:p>
            <a:r>
              <a:rPr lang="en-US" sz="1600" u="sng" dirty="0" smtClean="0">
                <a:solidFill>
                  <a:srgbClr val="0000CC"/>
                </a:solidFill>
                <a:hlinkClick r:id="rId4"/>
              </a:rPr>
              <a:t>http</a:t>
            </a:r>
            <a:r>
              <a:rPr lang="en-US" sz="1400" u="sng" dirty="0" smtClean="0">
                <a:solidFill>
                  <a:srgbClr val="0000CC"/>
                </a:solidFill>
                <a:hlinkClick r:id="rId4"/>
              </a:rPr>
              <a:t>://</a:t>
            </a:r>
            <a:r>
              <a:rPr lang="en-US" sz="1600" u="sng" dirty="0" smtClean="0">
                <a:solidFill>
                  <a:srgbClr val="0000CC"/>
                </a:solidFill>
                <a:hlinkClick r:id="rId4"/>
              </a:rPr>
              <a:t>www.gartner.com/technology/media-products/reprints/microsoft/vol13/article4/article4.html</a:t>
            </a:r>
            <a:endParaRPr lang="en-US" sz="1400" dirty="0">
              <a:solidFill>
                <a:srgbClr val="0000CC"/>
              </a:solidFill>
            </a:endParaRPr>
          </a:p>
        </p:txBody>
      </p:sp>
      <p:sp>
        <p:nvSpPr>
          <p:cNvPr id="7" name="Oval 6"/>
          <p:cNvSpPr/>
          <p:nvPr/>
        </p:nvSpPr>
        <p:spPr bwMode="auto">
          <a:xfrm>
            <a:off x="5176684" y="4424516"/>
            <a:ext cx="560439" cy="412955"/>
          </a:xfrm>
          <a:prstGeom prst="ellipse">
            <a:avLst/>
          </a:prstGeom>
          <a:noFill/>
          <a:ln w="57150" cap="flat" cmpd="sng" algn="ctr">
            <a:solidFill>
              <a:srgbClr val="FF9933"/>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Tree>
  </p:cSld>
  <p:clrMapOvr>
    <a:masterClrMapping/>
  </p:clrMapOvr>
  <p:transition advTm="65052">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Isn’t Silverlight Dead?</a:t>
            </a:r>
            <a:endParaRPr lang="en-US" dirty="0"/>
          </a:p>
        </p:txBody>
      </p:sp>
      <p:sp>
        <p:nvSpPr>
          <p:cNvPr id="3" name="Content Placeholder 2"/>
          <p:cNvSpPr>
            <a:spLocks noGrp="1"/>
          </p:cNvSpPr>
          <p:nvPr>
            <p:ph idx="1"/>
          </p:nvPr>
        </p:nvSpPr>
        <p:spPr>
          <a:xfrm>
            <a:off x="388476" y="907384"/>
            <a:ext cx="8372065" cy="1477328"/>
          </a:xfrm>
          <a:noFill/>
        </p:spPr>
        <p:txBody>
          <a:bodyPr wrap="square" rtlCol="0">
            <a:spAutoFit/>
          </a:bodyPr>
          <a:lstStyle/>
          <a:p>
            <a:pPr algn="ctr">
              <a:spcBef>
                <a:spcPts val="0"/>
              </a:spcBef>
              <a:buNone/>
            </a:pPr>
            <a:r>
              <a:rPr lang="en-US" dirty="0">
                <a:solidFill>
                  <a:schemeClr val="accent6">
                    <a:lumMod val="50000"/>
                  </a:schemeClr>
                </a:solidFill>
                <a:latin typeface="Cambria" pitchFamily="18" charset="0"/>
                <a:ea typeface="MS PGothic"/>
                <a:cs typeface="MS PGothic"/>
              </a:rPr>
              <a:t>“Silverlight is our development platform for Windows </a:t>
            </a:r>
            <a:r>
              <a:rPr lang="en-US" dirty="0" smtClean="0">
                <a:solidFill>
                  <a:schemeClr val="accent6">
                    <a:lumMod val="50000"/>
                  </a:schemeClr>
                </a:solidFill>
                <a:latin typeface="Cambria" pitchFamily="18" charset="0"/>
                <a:ea typeface="MS PGothic"/>
                <a:cs typeface="MS PGothic"/>
              </a:rPr>
              <a:t>Phone…</a:t>
            </a:r>
            <a:endParaRPr lang="en-US" sz="1000" dirty="0" smtClean="0">
              <a:solidFill>
                <a:schemeClr val="accent6">
                  <a:lumMod val="50000"/>
                </a:schemeClr>
              </a:solidFill>
              <a:latin typeface="Cambria" pitchFamily="18" charset="0"/>
              <a:ea typeface="MS PGothic"/>
              <a:cs typeface="MS PGothic"/>
            </a:endParaRPr>
          </a:p>
          <a:p>
            <a:pPr algn="ctr">
              <a:spcBef>
                <a:spcPts val="0"/>
              </a:spcBef>
              <a:buNone/>
            </a:pPr>
            <a:r>
              <a:rPr lang="en-US" dirty="0" smtClean="0">
                <a:solidFill>
                  <a:schemeClr val="accent6">
                    <a:lumMod val="50000"/>
                  </a:schemeClr>
                </a:solidFill>
                <a:latin typeface="Cambria" pitchFamily="18" charset="0"/>
                <a:ea typeface="MS PGothic"/>
                <a:cs typeface="MS PGothic"/>
              </a:rPr>
              <a:t>“</a:t>
            </a:r>
            <a:r>
              <a:rPr lang="en-US" u="sng" dirty="0">
                <a:solidFill>
                  <a:schemeClr val="accent6">
                    <a:lumMod val="50000"/>
                  </a:schemeClr>
                </a:solidFill>
                <a:latin typeface="Cambria" pitchFamily="18" charset="0"/>
                <a:ea typeface="MS PGothic"/>
                <a:cs typeface="MS PGothic"/>
              </a:rPr>
              <a:t>Our strategy has shifted</a:t>
            </a:r>
            <a:r>
              <a:rPr lang="en-US" dirty="0">
                <a:solidFill>
                  <a:schemeClr val="accent6">
                    <a:lumMod val="50000"/>
                  </a:schemeClr>
                </a:solidFill>
                <a:latin typeface="Cambria" pitchFamily="18" charset="0"/>
                <a:ea typeface="MS PGothic"/>
                <a:cs typeface="MS PGothic"/>
              </a:rPr>
              <a:t>, HTML is the only true cross platform solution for everything, including (Apple’s) </a:t>
            </a:r>
            <a:r>
              <a:rPr lang="en-US" dirty="0" err="1">
                <a:solidFill>
                  <a:schemeClr val="accent6">
                    <a:lumMod val="50000"/>
                  </a:schemeClr>
                </a:solidFill>
                <a:latin typeface="Cambria" pitchFamily="18" charset="0"/>
                <a:ea typeface="MS PGothic"/>
                <a:cs typeface="MS PGothic"/>
              </a:rPr>
              <a:t>iOS</a:t>
            </a:r>
            <a:r>
              <a:rPr lang="en-US" dirty="0">
                <a:solidFill>
                  <a:schemeClr val="accent6">
                    <a:lumMod val="50000"/>
                  </a:schemeClr>
                </a:solidFill>
                <a:latin typeface="Cambria" pitchFamily="18" charset="0"/>
                <a:ea typeface="MS PGothic"/>
                <a:cs typeface="MS PGothic"/>
              </a:rPr>
              <a:t> platform</a:t>
            </a:r>
            <a:r>
              <a:rPr lang="en-US" dirty="0" smtClean="0">
                <a:solidFill>
                  <a:schemeClr val="accent6">
                    <a:lumMod val="50000"/>
                  </a:schemeClr>
                </a:solidFill>
                <a:latin typeface="Cambria" pitchFamily="18" charset="0"/>
                <a:ea typeface="MS PGothic"/>
                <a:cs typeface="MS PGothic"/>
              </a:rPr>
              <a:t>”</a:t>
            </a:r>
          </a:p>
          <a:p>
            <a:pPr algn="ctr">
              <a:lnSpc>
                <a:spcPct val="150000"/>
              </a:lnSpc>
              <a:spcBef>
                <a:spcPts val="0"/>
              </a:spcBef>
              <a:buNone/>
            </a:pPr>
            <a:r>
              <a:rPr lang="en-US" dirty="0" smtClean="0">
                <a:solidFill>
                  <a:schemeClr val="accent6">
                    <a:lumMod val="50000"/>
                  </a:schemeClr>
                </a:solidFill>
                <a:latin typeface="Cambria" pitchFamily="18" charset="0"/>
                <a:ea typeface="MS PGothic"/>
                <a:cs typeface="MS PGothic"/>
              </a:rPr>
              <a:t>-Bob </a:t>
            </a:r>
            <a:r>
              <a:rPr lang="en-US" dirty="0" err="1" smtClean="0">
                <a:solidFill>
                  <a:schemeClr val="accent6">
                    <a:lumMod val="50000"/>
                  </a:schemeClr>
                </a:solidFill>
                <a:latin typeface="Cambria" pitchFamily="18" charset="0"/>
                <a:ea typeface="MS PGothic"/>
                <a:cs typeface="MS PGothic"/>
              </a:rPr>
              <a:t>Muglia</a:t>
            </a:r>
            <a:r>
              <a:rPr lang="en-US" dirty="0" smtClean="0">
                <a:solidFill>
                  <a:schemeClr val="accent6">
                    <a:lumMod val="50000"/>
                  </a:schemeClr>
                </a:solidFill>
                <a:latin typeface="Cambria" pitchFamily="18" charset="0"/>
                <a:ea typeface="MS PGothic"/>
                <a:cs typeface="MS PGothic"/>
              </a:rPr>
              <a:t> (Microsoft SVP)</a:t>
            </a:r>
            <a:endParaRPr lang="en-US" dirty="0">
              <a:solidFill>
                <a:schemeClr val="accent6">
                  <a:lumMod val="50000"/>
                </a:schemeClr>
              </a:solidFill>
              <a:latin typeface="Cambria" pitchFamily="18" charset="0"/>
              <a:ea typeface="MS PGothic"/>
              <a:cs typeface="MS PGothic"/>
            </a:endParaRPr>
          </a:p>
        </p:txBody>
      </p:sp>
      <p:sp>
        <p:nvSpPr>
          <p:cNvPr id="5" name="Rectangle 4"/>
          <p:cNvSpPr/>
          <p:nvPr/>
        </p:nvSpPr>
        <p:spPr>
          <a:xfrm>
            <a:off x="465222" y="5947606"/>
            <a:ext cx="8069179" cy="36933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dirty="0" smtClean="0">
                <a:solidFill>
                  <a:schemeClr val="tx1">
                    <a:lumMod val="75000"/>
                  </a:schemeClr>
                </a:solidFill>
              </a:rPr>
              <a:t>http://team.silverlight.net/announcement/pdc-and-silverlight</a:t>
            </a:r>
          </a:p>
        </p:txBody>
      </p:sp>
      <p:sp>
        <p:nvSpPr>
          <p:cNvPr id="7" name="Content Placeholder 2"/>
          <p:cNvSpPr txBox="1">
            <a:spLocks/>
          </p:cNvSpPr>
          <p:nvPr/>
        </p:nvSpPr>
        <p:spPr bwMode="auto">
          <a:xfrm>
            <a:off x="486696" y="2719205"/>
            <a:ext cx="8126361" cy="2631490"/>
          </a:xfrm>
          <a:prstGeom prst="rect">
            <a:avLst/>
          </a:prstGeom>
          <a:ln>
            <a:headEnd type="none" w="med" len="med"/>
            <a:tailEnd type="none" w="med" len="med"/>
          </a:ln>
          <a:effectLst>
            <a:glow rad="63500">
              <a:schemeClr val="accent1">
                <a:satMod val="175000"/>
                <a:alpha val="40000"/>
              </a:schemeClr>
            </a:glow>
            <a:outerShdw blurRad="63500" sx="102000" sy="102000" algn="ct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vert="horz" wrap="square" lIns="91440" tIns="91440" rIns="182880" bIns="0" numCol="1" rtlCol="0" anchor="t" anchorCtr="0" compatLnSpc="1">
            <a:prstTxWarp prst="textNoShape">
              <a:avLst/>
            </a:prstTxWarp>
            <a:noAutofit/>
          </a:bodyPr>
          <a:lstStyle/>
          <a:p>
            <a:pPr algn="ctr">
              <a:spcAft>
                <a:spcPts val="600"/>
              </a:spcAft>
            </a:pPr>
            <a:r>
              <a:rPr lang="en-US" sz="2000" dirty="0" smtClean="0">
                <a:solidFill>
                  <a:srgbClr val="000099"/>
                </a:solidFill>
                <a:ea typeface="+mn-ea"/>
                <a:cs typeface="Arial" pitchFamily="34" charset="0"/>
              </a:rPr>
              <a:t>“The purpose of Silverlight </a:t>
            </a:r>
            <a:r>
              <a:rPr lang="en-US" sz="2000" u="sng" dirty="0" smtClean="0">
                <a:solidFill>
                  <a:srgbClr val="000099"/>
                </a:solidFill>
                <a:ea typeface="+mn-ea"/>
                <a:cs typeface="Arial" pitchFamily="34" charset="0"/>
              </a:rPr>
              <a:t>has never been to replace HTML</a:t>
            </a:r>
            <a:r>
              <a:rPr lang="en-US" sz="2000" dirty="0" smtClean="0">
                <a:solidFill>
                  <a:srgbClr val="000099"/>
                </a:solidFill>
                <a:ea typeface="+mn-ea"/>
                <a:cs typeface="Arial" pitchFamily="34" charset="0"/>
              </a:rPr>
              <a:t>, but rather to do the things that HTML can’t, and to do so in a way that’s easy for developers to use.  </a:t>
            </a:r>
          </a:p>
          <a:p>
            <a:pPr algn="ctr">
              <a:spcAft>
                <a:spcPts val="600"/>
              </a:spcAft>
            </a:pPr>
            <a:endParaRPr lang="en-US" sz="800" dirty="0" smtClean="0">
              <a:solidFill>
                <a:srgbClr val="000099"/>
              </a:solidFill>
              <a:ea typeface="+mn-ea"/>
              <a:cs typeface="Arial" pitchFamily="34" charset="0"/>
            </a:endParaRPr>
          </a:p>
          <a:p>
            <a:pPr algn="ctr">
              <a:spcAft>
                <a:spcPts val="600"/>
              </a:spcAft>
            </a:pPr>
            <a:r>
              <a:rPr lang="en-US" sz="2000" dirty="0" smtClean="0">
                <a:solidFill>
                  <a:srgbClr val="000099"/>
                </a:solidFill>
                <a:ea typeface="+mn-ea"/>
                <a:cs typeface="Arial" pitchFamily="34" charset="0"/>
              </a:rPr>
              <a:t>Make no mistake; we’ll continue to invest in Silverlight and enable developers to build great apps and experiences with it in the future.”</a:t>
            </a:r>
          </a:p>
          <a:p>
            <a:pPr algn="ctr">
              <a:spcAft>
                <a:spcPts val="600"/>
              </a:spcAft>
            </a:pPr>
            <a:endParaRPr lang="en-US" sz="800" dirty="0" smtClean="0">
              <a:solidFill>
                <a:srgbClr val="000099"/>
              </a:solidFill>
              <a:ea typeface="+mn-ea"/>
              <a:cs typeface="Arial" pitchFamily="34" charset="0"/>
            </a:endParaRPr>
          </a:p>
          <a:p>
            <a:pPr algn="ctr">
              <a:lnSpc>
                <a:spcPct val="150000"/>
              </a:lnSpc>
              <a:spcAft>
                <a:spcPts val="600"/>
              </a:spcAft>
            </a:pPr>
            <a:r>
              <a:rPr lang="en-US" sz="2000" dirty="0" smtClean="0">
                <a:solidFill>
                  <a:srgbClr val="000099"/>
                </a:solidFill>
                <a:ea typeface="+mn-ea"/>
                <a:cs typeface="Arial" pitchFamily="34" charset="0"/>
              </a:rPr>
              <a:t>-Bob </a:t>
            </a:r>
            <a:r>
              <a:rPr lang="en-US" sz="2000" dirty="0" err="1" smtClean="0">
                <a:solidFill>
                  <a:srgbClr val="000099"/>
                </a:solidFill>
                <a:ea typeface="+mn-ea"/>
                <a:cs typeface="Arial" pitchFamily="34" charset="0"/>
              </a:rPr>
              <a:t>Muglia</a:t>
            </a:r>
            <a:r>
              <a:rPr lang="en-US" sz="2000" dirty="0" smtClean="0">
                <a:solidFill>
                  <a:srgbClr val="000099"/>
                </a:solidFill>
                <a:ea typeface="+mn-ea"/>
                <a:cs typeface="Arial" pitchFamily="34" charset="0"/>
              </a:rPr>
              <a:t> (Microsoft SVP)</a:t>
            </a:r>
          </a:p>
        </p:txBody>
      </p:sp>
    </p:spTree>
    <p:custDataLst>
      <p:tags r:id="rId1"/>
    </p:custDataLst>
  </p:cSld>
  <p:clrMapOvr>
    <a:masterClrMapping/>
  </p:clrMapOvr>
  <p:transition advTm="67346">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114510"/>
            <a:ext cx="7330650" cy="784830"/>
          </a:xfrm>
        </p:spPr>
        <p:txBody>
          <a:bodyPr/>
          <a:lstStyle/>
          <a:p>
            <a:r>
              <a:rPr lang="en-US" dirty="0" smtClean="0"/>
              <a:t>Silverlight Sample Applications:</a:t>
            </a:r>
            <a:br>
              <a:rPr lang="en-US" dirty="0" smtClean="0"/>
            </a:br>
            <a:r>
              <a:rPr lang="en-US" dirty="0" smtClean="0"/>
              <a:t>http://www.silverlight.net/showcase/</a:t>
            </a:r>
            <a:endParaRPr lang="en-US" dirty="0"/>
          </a:p>
        </p:txBody>
      </p:sp>
      <p:pic>
        <p:nvPicPr>
          <p:cNvPr id="1027" name="Picture 3"/>
          <p:cNvPicPr>
            <a:picLocks noGrp="1" noChangeAspect="1" noChangeArrowheads="1"/>
          </p:cNvPicPr>
          <p:nvPr>
            <p:ph idx="1"/>
          </p:nvPr>
        </p:nvPicPr>
        <p:blipFill>
          <a:blip r:embed="rId3" cstate="print"/>
          <a:srcRect/>
          <a:stretch>
            <a:fillRect/>
          </a:stretch>
        </p:blipFill>
        <p:spPr bwMode="auto">
          <a:xfrm>
            <a:off x="328193" y="2465577"/>
            <a:ext cx="4362999" cy="3748663"/>
          </a:xfrm>
          <a:prstGeom prst="rect">
            <a:avLst/>
          </a:prstGeom>
          <a:noFill/>
          <a:ln w="9525">
            <a:noFill/>
            <a:miter lim="800000"/>
            <a:headEnd/>
            <a:tailEnd/>
          </a:ln>
          <a:scene3d>
            <a:camera prst="isometricOffAxis2Left"/>
            <a:lightRig rig="threePt" dir="t">
              <a:rot lat="0" lon="0" rev="5400000"/>
            </a:lightRig>
          </a:scene3d>
        </p:spPr>
      </p:pic>
      <p:pic>
        <p:nvPicPr>
          <p:cNvPr id="1026" name="Picture 2"/>
          <p:cNvPicPr>
            <a:picLocks noChangeAspect="1" noChangeArrowheads="1"/>
          </p:cNvPicPr>
          <p:nvPr/>
        </p:nvPicPr>
        <p:blipFill>
          <a:blip r:embed="rId4" cstate="print"/>
          <a:srcRect/>
          <a:stretch>
            <a:fillRect/>
          </a:stretch>
        </p:blipFill>
        <p:spPr bwMode="auto">
          <a:xfrm>
            <a:off x="4400556" y="1498356"/>
            <a:ext cx="4471986" cy="4082120"/>
          </a:xfrm>
          <a:prstGeom prst="rect">
            <a:avLst/>
          </a:prstGeom>
          <a:noFill/>
          <a:ln w="9525">
            <a:noFill/>
            <a:miter lim="800000"/>
            <a:headEnd/>
            <a:tailEnd/>
          </a:ln>
          <a:scene3d>
            <a:camera prst="isometricOffAxis2Left"/>
            <a:lightRig rig="threePt" dir="t"/>
          </a:scene3d>
        </p:spPr>
      </p:pic>
    </p:spTree>
  </p:cSld>
  <p:clrMapOvr>
    <a:masterClrMapping/>
  </p:clrMapOvr>
  <p:transition advTm="40781">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Silverlight Development  and Designer Tools</a:t>
            </a:r>
            <a:endParaRPr lang="en-US" dirty="0"/>
          </a:p>
        </p:txBody>
      </p:sp>
      <p:sp>
        <p:nvSpPr>
          <p:cNvPr id="6" name="Content Placeholder 5"/>
          <p:cNvSpPr>
            <a:spLocks noGrp="1"/>
          </p:cNvSpPr>
          <p:nvPr>
            <p:ph idx="1"/>
          </p:nvPr>
        </p:nvSpPr>
        <p:spPr>
          <a:xfrm>
            <a:off x="5811986" y="4901067"/>
            <a:ext cx="2745418" cy="1704108"/>
          </a:xfrm>
        </p:spPr>
        <p:txBody>
          <a:bodyPr/>
          <a:lstStyle/>
          <a:p>
            <a:r>
              <a:rPr lang="en-US" dirty="0" smtClean="0">
                <a:solidFill>
                  <a:srgbClr val="F57F09"/>
                </a:solidFill>
              </a:rPr>
              <a:t>WYSIWYG Designer</a:t>
            </a:r>
          </a:p>
          <a:p>
            <a:r>
              <a:rPr lang="en-US" dirty="0" smtClean="0">
                <a:solidFill>
                  <a:srgbClr val="F57F09"/>
                </a:solidFill>
              </a:rPr>
              <a:t>Shares project with Visual Studio</a:t>
            </a:r>
            <a:endParaRPr lang="en-US" dirty="0">
              <a:solidFill>
                <a:srgbClr val="F57F09"/>
              </a:solidFill>
            </a:endParaRPr>
          </a:p>
        </p:txBody>
      </p:sp>
      <p:pic>
        <p:nvPicPr>
          <p:cNvPr id="1028" name="Picture 4" descr="Microsoft Expression Studio 4 - Ultimate"/>
          <p:cNvPicPr>
            <a:picLocks noChangeAspect="1" noChangeArrowheads="1"/>
          </p:cNvPicPr>
          <p:nvPr/>
        </p:nvPicPr>
        <p:blipFill>
          <a:blip r:embed="rId3" cstate="print"/>
          <a:srcRect/>
          <a:stretch>
            <a:fillRect/>
          </a:stretch>
        </p:blipFill>
        <p:spPr bwMode="auto">
          <a:xfrm>
            <a:off x="5601054" y="1611017"/>
            <a:ext cx="2541267" cy="2930929"/>
          </a:xfrm>
          <a:prstGeom prst="rect">
            <a:avLst/>
          </a:prstGeom>
          <a:noFill/>
        </p:spPr>
      </p:pic>
      <p:pic>
        <p:nvPicPr>
          <p:cNvPr id="1030" name="Picture 6" descr="http://www.microsoft.com/visualstudio/_base_v1/images/boxshots/downloads_code_boxshot.png"/>
          <p:cNvPicPr>
            <a:picLocks noChangeAspect="1" noChangeArrowheads="1"/>
          </p:cNvPicPr>
          <p:nvPr/>
        </p:nvPicPr>
        <p:blipFill>
          <a:blip r:embed="rId4" cstate="print"/>
          <a:srcRect l="52532" r="5363" b="9314"/>
          <a:stretch>
            <a:fillRect/>
          </a:stretch>
        </p:blipFill>
        <p:spPr bwMode="auto">
          <a:xfrm>
            <a:off x="967053" y="1544095"/>
            <a:ext cx="2057400" cy="2815936"/>
          </a:xfrm>
          <a:prstGeom prst="rect">
            <a:avLst/>
          </a:prstGeom>
          <a:noFill/>
        </p:spPr>
      </p:pic>
      <p:sp>
        <p:nvSpPr>
          <p:cNvPr id="9" name="Content Placeholder 5"/>
          <p:cNvSpPr txBox="1">
            <a:spLocks/>
          </p:cNvSpPr>
          <p:nvPr/>
        </p:nvSpPr>
        <p:spPr bwMode="auto">
          <a:xfrm>
            <a:off x="828506" y="4564424"/>
            <a:ext cx="4094014" cy="17041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gn="l">
              <a:spcBef>
                <a:spcPct val="20000"/>
              </a:spcBef>
              <a:buClr>
                <a:schemeClr val="accent3"/>
              </a:buClr>
              <a:buSzTx/>
              <a:buFont typeface="Wingdings" pitchFamily="2" charset="2"/>
              <a:buChar char="§"/>
            </a:pPr>
            <a:r>
              <a:rPr lang="en-US" sz="2000" i="0" dirty="0" smtClean="0">
                <a:solidFill>
                  <a:schemeClr val="tx2"/>
                </a:solidFill>
                <a:latin typeface="Arial" pitchFamily="34" charset="0"/>
                <a:cs typeface="Arial" pitchFamily="34" charset="0"/>
              </a:rPr>
              <a:t>Define </a:t>
            </a:r>
            <a:r>
              <a:rPr lang="en-US" sz="2000" dirty="0" smtClean="0">
                <a:solidFill>
                  <a:schemeClr val="tx2"/>
                </a:solidFill>
                <a:cs typeface="Arial" pitchFamily="34" charset="0"/>
              </a:rPr>
              <a:t>application </a:t>
            </a:r>
            <a:r>
              <a:rPr lang="en-US" sz="2000" i="0" dirty="0" smtClean="0">
                <a:solidFill>
                  <a:schemeClr val="tx2"/>
                </a:solidFill>
                <a:latin typeface="Arial" pitchFamily="34" charset="0"/>
                <a:cs typeface="Arial" pitchFamily="34" charset="0"/>
              </a:rPr>
              <a:t>projects</a:t>
            </a:r>
            <a:endParaRPr lang="en-US" sz="500" i="0" dirty="0" smtClean="0">
              <a:solidFill>
                <a:schemeClr val="accent6">
                  <a:lumMod val="75000"/>
                </a:schemeClr>
              </a:solidFill>
              <a:latin typeface="Arial" pitchFamily="34" charset="0"/>
              <a:cs typeface="Arial" pitchFamily="34" charset="0"/>
            </a:endParaRPr>
          </a:p>
          <a:p>
            <a:pPr marL="342900" lvl="0" indent="-342900" algn="l">
              <a:spcBef>
                <a:spcPct val="20000"/>
              </a:spcBef>
              <a:buClr>
                <a:schemeClr val="accent3"/>
              </a:buClr>
              <a:buSzTx/>
              <a:buFont typeface="Wingdings" pitchFamily="2" charset="2"/>
              <a:buChar char="§"/>
              <a:defRPr/>
            </a:pPr>
            <a:r>
              <a:rPr lang="en-US" sz="2000" i="0" dirty="0" smtClean="0">
                <a:solidFill>
                  <a:schemeClr val="tx2"/>
                </a:solidFill>
                <a:latin typeface="Arial" pitchFamily="34" charset="0"/>
                <a:cs typeface="Arial" pitchFamily="34" charset="0"/>
              </a:rPr>
              <a:t>Code for: </a:t>
            </a:r>
          </a:p>
          <a:p>
            <a:pPr marL="800100" lvl="1" indent="-342900" algn="l">
              <a:spcBef>
                <a:spcPts val="0"/>
              </a:spcBef>
              <a:buClr>
                <a:schemeClr val="accent3"/>
              </a:buClr>
              <a:buSzTx/>
              <a:buFont typeface="Wingdings" pitchFamily="2" charset="2"/>
              <a:buChar char="§"/>
              <a:defRPr/>
            </a:pPr>
            <a:r>
              <a:rPr lang="en-US" sz="2000" i="0" dirty="0" smtClean="0">
                <a:solidFill>
                  <a:schemeClr val="tx2"/>
                </a:solidFill>
                <a:latin typeface="Arial" pitchFamily="34" charset="0"/>
                <a:cs typeface="Arial" pitchFamily="34" charset="0"/>
              </a:rPr>
              <a:t>Event handlers</a:t>
            </a:r>
          </a:p>
          <a:p>
            <a:pPr marL="800100" lvl="1" indent="-342900" algn="l">
              <a:spcBef>
                <a:spcPts val="0"/>
              </a:spcBef>
              <a:buClr>
                <a:schemeClr val="accent3"/>
              </a:buClr>
              <a:buSzTx/>
              <a:buFont typeface="Wingdings" pitchFamily="2" charset="2"/>
              <a:buChar char="§"/>
              <a:defRPr/>
            </a:pPr>
            <a:r>
              <a:rPr lang="en-US" sz="2000" i="0" dirty="0" smtClean="0">
                <a:solidFill>
                  <a:schemeClr val="tx2"/>
                </a:solidFill>
                <a:latin typeface="Arial" pitchFamily="34" charset="0"/>
                <a:cs typeface="Arial" pitchFamily="34" charset="0"/>
              </a:rPr>
              <a:t>Data model</a:t>
            </a:r>
            <a:endParaRPr lang="en-US" sz="500" i="0" dirty="0" smtClean="0">
              <a:solidFill>
                <a:schemeClr val="tx2"/>
              </a:solidFill>
              <a:latin typeface="Arial" pitchFamily="34" charset="0"/>
              <a:cs typeface="Arial" pitchFamily="34" charset="0"/>
            </a:endParaRPr>
          </a:p>
          <a:p>
            <a:pPr marL="342900" lvl="0" indent="-342900" algn="l">
              <a:spcBef>
                <a:spcPct val="20000"/>
              </a:spcBef>
              <a:buClr>
                <a:schemeClr val="accent3"/>
              </a:buClr>
              <a:buSzTx/>
              <a:buFont typeface="Wingdings" pitchFamily="2" charset="2"/>
              <a:buChar char="§"/>
              <a:defRPr/>
            </a:pPr>
            <a:r>
              <a:rPr lang="en-US" sz="2000" i="0" dirty="0" smtClean="0">
                <a:solidFill>
                  <a:schemeClr val="tx2"/>
                </a:solidFill>
                <a:latin typeface="Arial" pitchFamily="34" charset="0"/>
                <a:cs typeface="Arial" pitchFamily="34" charset="0"/>
              </a:rPr>
              <a:t>Build and test</a:t>
            </a:r>
            <a:endParaRPr lang="en-US" sz="2200" i="0" dirty="0" smtClean="0">
              <a:solidFill>
                <a:schemeClr val="tx2"/>
              </a:solidFill>
              <a:latin typeface="Arial" pitchFamily="34" charset="0"/>
              <a:cs typeface="Arial" pitchFamily="34" charset="0"/>
            </a:endParaRPr>
          </a:p>
          <a:p>
            <a:pPr marL="342900" marR="0" lvl="0" indent="-342900" algn="l" defTabSz="914400" rtl="0" eaLnBrk="1" fontAlgn="base" latinLnBrk="0" hangingPunct="1">
              <a:lnSpc>
                <a:spcPct val="100000"/>
              </a:lnSpc>
              <a:spcBef>
                <a:spcPct val="20000"/>
              </a:spcBef>
              <a:spcAft>
                <a:spcPct val="0"/>
              </a:spcAft>
              <a:buClr>
                <a:schemeClr val="accent3"/>
              </a:buClr>
              <a:buSzTx/>
              <a:buFont typeface="Wingdings" pitchFamily="2" charset="2"/>
              <a:buChar char="§"/>
              <a:tabLst/>
              <a:defRPr/>
            </a:pPr>
            <a:endParaRPr kumimoji="0" lang="en-US" sz="2200" b="1" i="0" u="none" strike="noStrike" kern="1200" cap="none" spc="0" normalizeH="0" baseline="0" noProof="0" dirty="0">
              <a:ln>
                <a:noFill/>
              </a:ln>
              <a:solidFill>
                <a:srgbClr val="F57F09"/>
              </a:solidFill>
              <a:effectLst/>
              <a:uLnTx/>
              <a:uFillTx/>
              <a:latin typeface="Arial" pitchFamily="34" charset="0"/>
              <a:ea typeface="+mn-ea"/>
              <a:cs typeface="Arial" pitchFamily="34" charset="0"/>
            </a:endParaRPr>
          </a:p>
        </p:txBody>
      </p:sp>
      <p:sp>
        <p:nvSpPr>
          <p:cNvPr id="11" name="Content Placeholder 5"/>
          <p:cNvSpPr txBox="1">
            <a:spLocks/>
          </p:cNvSpPr>
          <p:nvPr/>
        </p:nvSpPr>
        <p:spPr bwMode="auto">
          <a:xfrm>
            <a:off x="5232862" y="1094516"/>
            <a:ext cx="2971799" cy="6580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3"/>
              </a:buClr>
              <a:buSzTx/>
              <a:tabLst/>
              <a:defRPr/>
            </a:pPr>
            <a:r>
              <a:rPr kumimoji="0" lang="en-US" b="1" i="0" u="none" strike="noStrike" kern="1200" cap="none" spc="0" normalizeH="0" baseline="0" noProof="0" dirty="0" smtClean="0">
                <a:ln>
                  <a:noFill/>
                </a:ln>
                <a:solidFill>
                  <a:srgbClr val="F57F09"/>
                </a:solidFill>
                <a:effectLst/>
                <a:uLnTx/>
                <a:uFillTx/>
                <a:latin typeface="Arial" pitchFamily="34" charset="0"/>
                <a:ea typeface="+mn-ea"/>
                <a:cs typeface="Arial" pitchFamily="34" charset="0"/>
              </a:rPr>
              <a:t>Expression Studio</a:t>
            </a:r>
            <a:endParaRPr kumimoji="0" lang="en-US" b="1" i="0" u="none" strike="noStrike" kern="1200" cap="none" spc="0" normalizeH="0" baseline="0" noProof="0" dirty="0">
              <a:ln>
                <a:noFill/>
              </a:ln>
              <a:solidFill>
                <a:srgbClr val="F57F09"/>
              </a:solidFill>
              <a:effectLst/>
              <a:uLnTx/>
              <a:uFillTx/>
              <a:latin typeface="Arial" pitchFamily="34" charset="0"/>
              <a:ea typeface="+mn-ea"/>
              <a:cs typeface="Arial" pitchFamily="34" charset="0"/>
            </a:endParaRPr>
          </a:p>
        </p:txBody>
      </p:sp>
      <p:sp>
        <p:nvSpPr>
          <p:cNvPr id="12" name="Content Placeholder 5"/>
          <p:cNvSpPr txBox="1">
            <a:spLocks/>
          </p:cNvSpPr>
          <p:nvPr/>
        </p:nvSpPr>
        <p:spPr bwMode="auto">
          <a:xfrm>
            <a:off x="662249" y="1111141"/>
            <a:ext cx="2258290" cy="5888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3"/>
              </a:buClr>
              <a:buSzTx/>
              <a:tabLst/>
              <a:defRPr/>
            </a:pPr>
            <a:r>
              <a:rPr kumimoji="0" lang="en-US" b="1" i="0" u="none" strike="noStrike" kern="1200" cap="none" spc="0" normalizeH="0" baseline="0" noProof="0" dirty="0" smtClean="0">
                <a:ln>
                  <a:noFill/>
                </a:ln>
                <a:solidFill>
                  <a:schemeClr val="tx2"/>
                </a:solidFill>
                <a:effectLst/>
                <a:uLnTx/>
                <a:uFillTx/>
                <a:latin typeface="Arial" pitchFamily="34" charset="0"/>
                <a:ea typeface="+mn-ea"/>
                <a:cs typeface="Arial" pitchFamily="34" charset="0"/>
              </a:rPr>
              <a:t>Visual Studio</a:t>
            </a:r>
            <a:endParaRPr kumimoji="0" lang="en-US" b="1" i="0" u="none" strike="noStrike" kern="1200" cap="none" spc="0" normalizeH="0" baseline="0" noProof="0" dirty="0">
              <a:ln>
                <a:noFill/>
              </a:ln>
              <a:solidFill>
                <a:schemeClr val="tx2"/>
              </a:solidFill>
              <a:effectLst/>
              <a:uLnTx/>
              <a:uFillTx/>
              <a:latin typeface="Arial" pitchFamily="34" charset="0"/>
              <a:ea typeface="+mn-ea"/>
              <a:cs typeface="Arial" pitchFamily="34" charset="0"/>
            </a:endParaRPr>
          </a:p>
        </p:txBody>
      </p:sp>
    </p:spTree>
  </p:cSld>
  <p:clrMapOvr>
    <a:masterClrMapping/>
  </p:clrMapOvr>
  <p:transition advTm="155174">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bwMode="auto">
          <a:xfrm>
            <a:off x="4859384" y="977042"/>
            <a:ext cx="4258490" cy="2821578"/>
          </a:xfrm>
          <a:prstGeom prst="rect">
            <a:avLst/>
          </a:prstGeom>
          <a:solidFill>
            <a:schemeClr val="accent3">
              <a:lumMod val="60000"/>
              <a:lumOff val="4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8" name="Rectangle 27"/>
          <p:cNvSpPr/>
          <p:nvPr/>
        </p:nvSpPr>
        <p:spPr bwMode="auto">
          <a:xfrm>
            <a:off x="44245" y="966651"/>
            <a:ext cx="4424516" cy="2821578"/>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15" name="Picture 6" descr="http://www.microsoft.com/visualstudio/_base_v1/images/boxshots/downloads_code_boxshot.png"/>
          <p:cNvPicPr>
            <a:picLocks noChangeAspect="1" noChangeArrowheads="1"/>
          </p:cNvPicPr>
          <p:nvPr/>
        </p:nvPicPr>
        <p:blipFill>
          <a:blip r:embed="rId3" cstate="print"/>
          <a:srcRect l="52532" r="5363" b="9314"/>
          <a:stretch>
            <a:fillRect/>
          </a:stretch>
        </p:blipFill>
        <p:spPr bwMode="auto">
          <a:xfrm>
            <a:off x="200995" y="1347218"/>
            <a:ext cx="1672046" cy="2396767"/>
          </a:xfrm>
          <a:prstGeom prst="rect">
            <a:avLst/>
          </a:prstGeom>
          <a:noFill/>
        </p:spPr>
      </p:pic>
      <p:sp>
        <p:nvSpPr>
          <p:cNvPr id="2" name="Title 1"/>
          <p:cNvSpPr>
            <a:spLocks noGrp="1"/>
          </p:cNvSpPr>
          <p:nvPr>
            <p:ph type="title"/>
          </p:nvPr>
        </p:nvSpPr>
        <p:spPr>
          <a:xfrm>
            <a:off x="301350" y="211464"/>
            <a:ext cx="7330650" cy="701731"/>
          </a:xfrm>
        </p:spPr>
        <p:txBody>
          <a:bodyPr/>
          <a:lstStyle/>
          <a:p>
            <a:r>
              <a:rPr lang="en-US" dirty="0" smtClean="0"/>
              <a:t>Visual Studio (Code) and Expression Studio (GUI) = Running Application</a:t>
            </a:r>
            <a:endParaRPr lang="en-US" dirty="0"/>
          </a:p>
        </p:txBody>
      </p:sp>
      <p:sp>
        <p:nvSpPr>
          <p:cNvPr id="9" name="TextBox 8"/>
          <p:cNvSpPr txBox="1"/>
          <p:nvPr/>
        </p:nvSpPr>
        <p:spPr>
          <a:xfrm>
            <a:off x="2116184" y="2116183"/>
            <a:ext cx="2116604" cy="1254036"/>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noAutofit/>
          </a:bodyPr>
          <a:lstStyle/>
          <a:p>
            <a:pPr>
              <a:spcBef>
                <a:spcPts val="0"/>
              </a:spcBef>
            </a:pPr>
            <a:r>
              <a:rPr lang="en-US" b="1" dirty="0" smtClean="0">
                <a:solidFill>
                  <a:schemeClr val="accent6">
                    <a:lumMod val="50000"/>
                  </a:schemeClr>
                </a:solidFill>
                <a:latin typeface="Arial" charset="0"/>
              </a:rPr>
              <a:t>C# Code</a:t>
            </a:r>
          </a:p>
          <a:p>
            <a:pPr>
              <a:spcBef>
                <a:spcPts val="0"/>
              </a:spcBef>
            </a:pPr>
            <a:r>
              <a:rPr lang="en-US" dirty="0" smtClean="0">
                <a:solidFill>
                  <a:schemeClr val="accent6">
                    <a:lumMod val="50000"/>
                  </a:schemeClr>
                </a:solidFill>
                <a:latin typeface="Arial" charset="0"/>
              </a:rPr>
              <a:t>(Data / events)</a:t>
            </a:r>
          </a:p>
        </p:txBody>
      </p:sp>
      <p:cxnSp>
        <p:nvCxnSpPr>
          <p:cNvPr id="11" name="Straight Arrow Connector 10"/>
          <p:cNvCxnSpPr/>
          <p:nvPr/>
        </p:nvCxnSpPr>
        <p:spPr bwMode="auto">
          <a:xfrm rot="5400000">
            <a:off x="6107622" y="3882849"/>
            <a:ext cx="731609" cy="587701"/>
          </a:xfrm>
          <a:prstGeom prst="straightConnector1">
            <a:avLst/>
          </a:prstGeom>
          <a:ln w="63500">
            <a:headEnd type="none" w="med" len="med"/>
            <a:tailEnd type="arrow"/>
          </a:ln>
        </p:spPr>
        <p:style>
          <a:lnRef idx="1">
            <a:schemeClr val="accent3"/>
          </a:lnRef>
          <a:fillRef idx="0">
            <a:schemeClr val="accent3"/>
          </a:fillRef>
          <a:effectRef idx="0">
            <a:schemeClr val="accent3"/>
          </a:effectRef>
          <a:fontRef idx="minor">
            <a:schemeClr val="tx1"/>
          </a:fontRef>
        </p:style>
      </p:cxnSp>
      <p:cxnSp>
        <p:nvCxnSpPr>
          <p:cNvPr id="13" name="Straight Arrow Connector 12"/>
          <p:cNvCxnSpPr/>
          <p:nvPr/>
        </p:nvCxnSpPr>
        <p:spPr bwMode="auto">
          <a:xfrm rot="16200000" flipH="1">
            <a:off x="2127981" y="3912535"/>
            <a:ext cx="710033" cy="520411"/>
          </a:xfrm>
          <a:prstGeom prst="straightConnector1">
            <a:avLst/>
          </a:prstGeom>
          <a:ln w="63500">
            <a:solidFill>
              <a:schemeClr val="accent6">
                <a:lumMod val="50000"/>
              </a:schemeClr>
            </a:solidFill>
            <a:headEnd type="none" w="med" len="med"/>
            <a:tailEnd type="arrow"/>
          </a:ln>
        </p:spPr>
        <p:style>
          <a:lnRef idx="2">
            <a:schemeClr val="accent2"/>
          </a:lnRef>
          <a:fillRef idx="0">
            <a:schemeClr val="accent2"/>
          </a:fillRef>
          <a:effectRef idx="1">
            <a:schemeClr val="accent2"/>
          </a:effectRef>
          <a:fontRef idx="minor">
            <a:schemeClr val="tx1"/>
          </a:fontRef>
        </p:style>
      </p:cxnSp>
      <p:sp>
        <p:nvSpPr>
          <p:cNvPr id="34" name="Content Placeholder 2"/>
          <p:cNvSpPr txBox="1">
            <a:spLocks/>
          </p:cNvSpPr>
          <p:nvPr/>
        </p:nvSpPr>
        <p:spPr bwMode="auto">
          <a:xfrm>
            <a:off x="1358540" y="987835"/>
            <a:ext cx="3056708" cy="553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3"/>
              </a:buClr>
              <a:buSzTx/>
              <a:tabLst/>
              <a:defRPr/>
            </a:pPr>
            <a:r>
              <a:rPr lang="en-US" b="1" i="0" dirty="0" err="1" smtClean="0">
                <a:solidFill>
                  <a:schemeClr val="accent1">
                    <a:lumMod val="20000"/>
                    <a:lumOff val="80000"/>
                  </a:schemeClr>
                </a:solidFill>
                <a:latin typeface="Arial" pitchFamily="34" charset="0"/>
                <a:cs typeface="Arial" pitchFamily="34" charset="0"/>
              </a:rPr>
              <a:t>MainPage.xaml.cs</a:t>
            </a:r>
            <a:endParaRPr kumimoji="0" lang="en-US" b="1" i="0" u="none" strike="noStrike" kern="1200" cap="none" spc="0" normalizeH="0" baseline="0" noProof="0" dirty="0">
              <a:ln>
                <a:noFill/>
              </a:ln>
              <a:solidFill>
                <a:schemeClr val="accent1">
                  <a:lumMod val="20000"/>
                  <a:lumOff val="80000"/>
                </a:schemeClr>
              </a:solidFill>
              <a:effectLst/>
              <a:uLnTx/>
              <a:uFillTx/>
              <a:latin typeface="Arial" pitchFamily="34" charset="0"/>
              <a:ea typeface="+mn-ea"/>
              <a:cs typeface="Arial" pitchFamily="34" charset="0"/>
            </a:endParaRPr>
          </a:p>
        </p:txBody>
      </p:sp>
      <p:pic>
        <p:nvPicPr>
          <p:cNvPr id="14" name="Picture 4" descr="Microsoft Expression Studio 4 - Ultimate"/>
          <p:cNvPicPr>
            <a:picLocks noChangeAspect="1" noChangeArrowheads="1"/>
          </p:cNvPicPr>
          <p:nvPr/>
        </p:nvPicPr>
        <p:blipFill>
          <a:blip r:embed="rId4" cstate="print"/>
          <a:srcRect r="7692"/>
          <a:stretch>
            <a:fillRect/>
          </a:stretch>
        </p:blipFill>
        <p:spPr bwMode="auto">
          <a:xfrm>
            <a:off x="7291837" y="1400044"/>
            <a:ext cx="1896407" cy="2369444"/>
          </a:xfrm>
          <a:prstGeom prst="rect">
            <a:avLst/>
          </a:prstGeom>
          <a:noFill/>
        </p:spPr>
      </p:pic>
      <p:sp>
        <p:nvSpPr>
          <p:cNvPr id="23" name="Content Placeholder 2"/>
          <p:cNvSpPr txBox="1">
            <a:spLocks/>
          </p:cNvSpPr>
          <p:nvPr/>
        </p:nvSpPr>
        <p:spPr bwMode="auto">
          <a:xfrm>
            <a:off x="3705498" y="3204161"/>
            <a:ext cx="2773681" cy="4795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3"/>
              </a:buClr>
              <a:buSzTx/>
              <a:tabLst/>
              <a:defRPr/>
            </a:pPr>
            <a:endParaRPr kumimoji="0" lang="en-US" sz="2200" b="1" i="0" u="none" strike="noStrike" kern="1200" cap="none" spc="0" normalizeH="0" baseline="0" noProof="0" dirty="0">
              <a:ln>
                <a:noFill/>
              </a:ln>
              <a:solidFill>
                <a:schemeClr val="accent6">
                  <a:lumMod val="75000"/>
                </a:schemeClr>
              </a:solidFill>
              <a:effectLst/>
              <a:uLnTx/>
              <a:uFillTx/>
              <a:latin typeface="Arial" pitchFamily="34" charset="0"/>
              <a:ea typeface="+mn-ea"/>
              <a:cs typeface="Arial" pitchFamily="34" charset="0"/>
            </a:endParaRPr>
          </a:p>
        </p:txBody>
      </p:sp>
      <p:sp>
        <p:nvSpPr>
          <p:cNvPr id="8" name="Flowchart: Document 7"/>
          <p:cNvSpPr/>
          <p:nvPr/>
        </p:nvSpPr>
        <p:spPr bwMode="auto">
          <a:xfrm>
            <a:off x="5016137" y="2116181"/>
            <a:ext cx="2037807" cy="1332411"/>
          </a:xfrm>
          <a:prstGeom prst="flowChartDocumen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defTabSz="914400" rtl="0" eaLnBrk="1" fontAlgn="base" latinLnBrk="0" hangingPunct="1">
              <a:lnSpc>
                <a:spcPct val="100000"/>
              </a:lnSpc>
              <a:spcBef>
                <a:spcPct val="50000"/>
              </a:spcBef>
              <a:spcAft>
                <a:spcPct val="0"/>
              </a:spcAft>
              <a:buClrTx/>
              <a:buSzPct val="130000"/>
              <a:buFontTx/>
              <a:buNone/>
              <a:tabLst/>
            </a:pPr>
            <a:endParaRPr kumimoji="0" lang="en-US" sz="2400" b="1" i="1" u="none" strike="noStrike" cap="none" normalizeH="0" baseline="0" dirty="0" smtClean="0">
              <a:ln>
                <a:noFill/>
              </a:ln>
              <a:solidFill>
                <a:schemeClr val="accent3">
                  <a:lumMod val="50000"/>
                </a:schemeClr>
              </a:solidFill>
              <a:effectLst/>
              <a:latin typeface="Arial" charset="0"/>
            </a:endParaRPr>
          </a:p>
          <a:p>
            <a:pPr marL="0" marR="0" indent="0" defTabSz="914400" rtl="0" eaLnBrk="1" fontAlgn="base" latinLnBrk="0" hangingPunct="1">
              <a:lnSpc>
                <a:spcPct val="100000"/>
              </a:lnSpc>
              <a:spcBef>
                <a:spcPts val="0"/>
              </a:spcBef>
              <a:spcAft>
                <a:spcPct val="0"/>
              </a:spcAft>
              <a:buClrTx/>
              <a:buSzPct val="130000"/>
              <a:buFontTx/>
              <a:buNone/>
              <a:tabLst/>
            </a:pPr>
            <a:endParaRPr kumimoji="0" lang="en-US" sz="2400" b="1" i="1" u="none" strike="noStrike" cap="none" normalizeH="0" baseline="0" dirty="0" smtClean="0">
              <a:ln>
                <a:noFill/>
              </a:ln>
              <a:solidFill>
                <a:schemeClr val="accent3">
                  <a:lumMod val="50000"/>
                </a:schemeClr>
              </a:solidFill>
              <a:effectLst/>
              <a:latin typeface="Arial" charset="0"/>
            </a:endParaRPr>
          </a:p>
          <a:p>
            <a:pPr marL="0" marR="0" indent="0" defTabSz="914400" rtl="0" eaLnBrk="1" fontAlgn="base" latinLnBrk="0" hangingPunct="1">
              <a:lnSpc>
                <a:spcPct val="100000"/>
              </a:lnSpc>
              <a:spcBef>
                <a:spcPts val="0"/>
              </a:spcBef>
              <a:spcAft>
                <a:spcPct val="0"/>
              </a:spcAft>
              <a:buClrTx/>
              <a:buSzPct val="130000"/>
              <a:buFontTx/>
              <a:buNone/>
              <a:tabLst/>
            </a:pPr>
            <a:r>
              <a:rPr kumimoji="0" lang="en-US" sz="2400" b="1" i="1" u="none" strike="noStrike" cap="none" normalizeH="0" baseline="0" dirty="0" smtClean="0">
                <a:ln>
                  <a:noFill/>
                </a:ln>
                <a:solidFill>
                  <a:schemeClr val="accent3">
                    <a:lumMod val="50000"/>
                  </a:schemeClr>
                </a:solidFill>
                <a:effectLst/>
                <a:latin typeface="Arial" charset="0"/>
              </a:rPr>
              <a:t>XAML</a:t>
            </a:r>
          </a:p>
          <a:p>
            <a:pPr marL="0" marR="0" indent="0" defTabSz="914400" rtl="0" eaLnBrk="1" fontAlgn="base" latinLnBrk="0" hangingPunct="1">
              <a:lnSpc>
                <a:spcPct val="100000"/>
              </a:lnSpc>
              <a:spcBef>
                <a:spcPts val="0"/>
              </a:spcBef>
              <a:spcAft>
                <a:spcPct val="0"/>
              </a:spcAft>
              <a:buClrTx/>
              <a:buSzPct val="130000"/>
              <a:buFontTx/>
              <a:buNone/>
              <a:tabLst/>
            </a:pPr>
            <a:r>
              <a:rPr lang="en-US" dirty="0" smtClean="0">
                <a:solidFill>
                  <a:schemeClr val="accent3">
                    <a:lumMod val="50000"/>
                  </a:schemeClr>
                </a:solidFill>
                <a:latin typeface="Arial" charset="0"/>
              </a:rPr>
              <a:t>(UI Layout)</a:t>
            </a:r>
            <a:endParaRPr kumimoji="0" lang="en-US" sz="2400" i="1" u="none" strike="noStrike" cap="none" normalizeH="0" baseline="0" dirty="0" smtClean="0">
              <a:ln>
                <a:noFill/>
              </a:ln>
              <a:solidFill>
                <a:schemeClr val="accent3">
                  <a:lumMod val="50000"/>
                </a:schemeClr>
              </a:solidFill>
              <a:effectLst/>
              <a:latin typeface="Arial" charset="0"/>
            </a:endParaRPr>
          </a:p>
          <a:p>
            <a:pPr marL="0" marR="0" indent="0" defTabSz="914400" rtl="0" eaLnBrk="1" fontAlgn="base" latinLnBrk="0" hangingPunct="1">
              <a:lnSpc>
                <a:spcPct val="100000"/>
              </a:lnSpc>
              <a:spcBef>
                <a:spcPct val="50000"/>
              </a:spcBef>
              <a:spcAft>
                <a:spcPct val="0"/>
              </a:spcAft>
              <a:buClrTx/>
              <a:buSzPct val="130000"/>
              <a:buFontTx/>
              <a:buNone/>
              <a:tabLst/>
            </a:pPr>
            <a:endParaRPr kumimoji="0" lang="en-US" sz="2400" b="1" i="1" u="none" strike="noStrike" cap="none" normalizeH="0" baseline="0" dirty="0" smtClean="0">
              <a:ln>
                <a:noFill/>
              </a:ln>
              <a:solidFill>
                <a:schemeClr val="accent3">
                  <a:lumMod val="50000"/>
                </a:schemeClr>
              </a:solidFill>
              <a:effectLst/>
              <a:latin typeface="Arial" charset="0"/>
            </a:endParaRPr>
          </a:p>
        </p:txBody>
      </p:sp>
      <p:sp>
        <p:nvSpPr>
          <p:cNvPr id="33" name="Content Placeholder 2"/>
          <p:cNvSpPr txBox="1">
            <a:spLocks/>
          </p:cNvSpPr>
          <p:nvPr/>
        </p:nvSpPr>
        <p:spPr bwMode="auto">
          <a:xfrm>
            <a:off x="5016138" y="990998"/>
            <a:ext cx="2616729" cy="4720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3"/>
              </a:buClr>
              <a:buSzTx/>
              <a:tabLst/>
              <a:defRPr/>
            </a:pPr>
            <a:r>
              <a:rPr lang="en-US" b="1" i="0" dirty="0" err="1" smtClean="0">
                <a:solidFill>
                  <a:schemeClr val="accent3">
                    <a:lumMod val="50000"/>
                  </a:schemeClr>
                </a:solidFill>
                <a:latin typeface="Arial" pitchFamily="34" charset="0"/>
                <a:cs typeface="Arial" pitchFamily="34" charset="0"/>
              </a:rPr>
              <a:t>MainPage.xaml</a:t>
            </a:r>
            <a:endParaRPr kumimoji="0" lang="en-US" b="1" i="0" u="none" strike="noStrike" kern="1200" cap="none" spc="0" normalizeH="0" baseline="0" noProof="0" dirty="0">
              <a:ln>
                <a:noFill/>
              </a:ln>
              <a:solidFill>
                <a:schemeClr val="accent3">
                  <a:lumMod val="50000"/>
                </a:schemeClr>
              </a:solidFill>
              <a:effectLst/>
              <a:uLnTx/>
              <a:uFillTx/>
              <a:latin typeface="Arial" pitchFamily="34" charset="0"/>
              <a:ea typeface="+mn-ea"/>
              <a:cs typeface="Arial" pitchFamily="34" charset="0"/>
            </a:endParaRPr>
          </a:p>
        </p:txBody>
      </p:sp>
      <p:sp>
        <p:nvSpPr>
          <p:cNvPr id="16" name="Rectangle 15"/>
          <p:cNvSpPr/>
          <p:nvPr/>
        </p:nvSpPr>
        <p:spPr>
          <a:xfrm>
            <a:off x="2831690" y="4026310"/>
            <a:ext cx="3288891" cy="2551472"/>
          </a:xfrm>
          <a:prstGeom prst="rect">
            <a:avLst/>
          </a:prstGeom>
        </p:spPr>
        <p:style>
          <a:lnRef idx="1">
            <a:schemeClr val="accent5"/>
          </a:lnRef>
          <a:fillRef idx="2">
            <a:schemeClr val="accent5"/>
          </a:fillRef>
          <a:effectRef idx="1">
            <a:schemeClr val="accent5"/>
          </a:effectRef>
          <a:fontRef idx="minor">
            <a:schemeClr val="dk1"/>
          </a:fontRef>
        </p:style>
        <p:txBody>
          <a:bodyPr wrap="square">
            <a:noAutofit/>
          </a:bodyPr>
          <a:lstStyle/>
          <a:p>
            <a:pPr algn="l"/>
            <a:endParaRPr lang="en-US" sz="1600" b="1" dirty="0" smtClean="0">
              <a:solidFill>
                <a:schemeClr val="accent2">
                  <a:lumMod val="50000"/>
                </a:schemeClr>
              </a:solidFill>
              <a:latin typeface="Arial" pitchFamily="34" charset="0"/>
              <a:cs typeface="Arial" pitchFamily="34" charset="0"/>
            </a:endParaRPr>
          </a:p>
          <a:p>
            <a:pPr lvl="0"/>
            <a:endParaRPr lang="en-US" b="1" dirty="0">
              <a:solidFill>
                <a:schemeClr val="accent2">
                  <a:lumMod val="50000"/>
                </a:schemeClr>
              </a:solidFill>
              <a:latin typeface="Arial" pitchFamily="34" charset="0"/>
              <a:cs typeface="Arial" pitchFamily="34" charset="0"/>
            </a:endParaRPr>
          </a:p>
        </p:txBody>
      </p:sp>
      <p:pic>
        <p:nvPicPr>
          <p:cNvPr id="30" name="Picture 4"/>
          <p:cNvPicPr>
            <a:picLocks noChangeAspect="1" noChangeArrowheads="1"/>
          </p:cNvPicPr>
          <p:nvPr/>
        </p:nvPicPr>
        <p:blipFill>
          <a:blip r:embed="rId5" cstate="print"/>
          <a:srcRect/>
          <a:stretch>
            <a:fillRect/>
          </a:stretch>
        </p:blipFill>
        <p:spPr bwMode="auto">
          <a:xfrm>
            <a:off x="2936698" y="4100052"/>
            <a:ext cx="3080644" cy="2426318"/>
          </a:xfrm>
          <a:prstGeom prst="rect">
            <a:avLst/>
          </a:prstGeom>
          <a:noFill/>
          <a:ln w="9525">
            <a:noFill/>
            <a:miter lim="800000"/>
            <a:headEnd/>
            <a:tailEnd/>
          </a:ln>
        </p:spPr>
      </p:pic>
    </p:spTree>
  </p:cSld>
  <p:clrMapOvr>
    <a:masterClrMapping/>
  </p:clrMapOvr>
  <p:transition advTm="70840">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Silverlight Model-View-</a:t>
            </a:r>
            <a:r>
              <a:rPr lang="en-US" dirty="0" err="1" smtClean="0"/>
              <a:t>ViewModel</a:t>
            </a:r>
            <a:r>
              <a:rPr lang="en-US" dirty="0" smtClean="0"/>
              <a:t> (MVVM)</a:t>
            </a:r>
            <a:endParaRPr lang="en-US" dirty="0"/>
          </a:p>
        </p:txBody>
      </p:sp>
      <p:sp>
        <p:nvSpPr>
          <p:cNvPr id="3" name="Content Placeholder 2"/>
          <p:cNvSpPr>
            <a:spLocks noGrp="1"/>
          </p:cNvSpPr>
          <p:nvPr>
            <p:ph idx="1"/>
          </p:nvPr>
        </p:nvSpPr>
        <p:spPr>
          <a:xfrm>
            <a:off x="403224" y="1191655"/>
            <a:ext cx="8382187" cy="5352580"/>
          </a:xfrm>
        </p:spPr>
        <p:txBody>
          <a:bodyPr/>
          <a:lstStyle/>
          <a:p>
            <a:r>
              <a:rPr lang="en-US" dirty="0" smtClean="0"/>
              <a:t>Your </a:t>
            </a:r>
            <a:r>
              <a:rPr lang="en-US" dirty="0"/>
              <a:t>Views, </a:t>
            </a:r>
            <a:r>
              <a:rPr lang="en-US" dirty="0" smtClean="0"/>
              <a:t>View </a:t>
            </a:r>
            <a:r>
              <a:rPr lang="en-US" dirty="0"/>
              <a:t>M</a:t>
            </a:r>
            <a:r>
              <a:rPr lang="en-US" dirty="0" smtClean="0"/>
              <a:t>odels</a:t>
            </a:r>
            <a:r>
              <a:rPr lang="en-US" dirty="0"/>
              <a:t>, and Models are all separate </a:t>
            </a:r>
            <a:r>
              <a:rPr lang="en-US" dirty="0" smtClean="0"/>
              <a:t>entities </a:t>
            </a:r>
            <a:r>
              <a:rPr lang="en-US" dirty="0"/>
              <a:t>that are loosely coupled. They communicate with one another, but only </a:t>
            </a:r>
            <a:r>
              <a:rPr lang="en-US" dirty="0" smtClean="0"/>
              <a:t>through well </a:t>
            </a:r>
            <a:r>
              <a:rPr lang="en-US" dirty="0"/>
              <a:t>defined </a:t>
            </a:r>
            <a:r>
              <a:rPr lang="en-US" dirty="0" smtClean="0"/>
              <a:t>interfaces</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lvl="1"/>
            <a:r>
              <a:rPr lang="en-US" dirty="0" smtClean="0"/>
              <a:t>View displays UI with data from the </a:t>
            </a:r>
            <a:r>
              <a:rPr lang="en-US" dirty="0" err="1" smtClean="0"/>
              <a:t>ViewModel</a:t>
            </a:r>
            <a:endParaRPr lang="en-US" dirty="0" smtClean="0"/>
          </a:p>
          <a:p>
            <a:pPr lvl="1"/>
            <a:r>
              <a:rPr lang="en-US" dirty="0" err="1" smtClean="0"/>
              <a:t>ViewModel</a:t>
            </a:r>
            <a:r>
              <a:rPr lang="en-US" dirty="0" smtClean="0"/>
              <a:t> has Commands and </a:t>
            </a:r>
            <a:r>
              <a:rPr lang="en-US" dirty="0" err="1" smtClean="0"/>
              <a:t>ObservableCollections</a:t>
            </a:r>
            <a:endParaRPr lang="en-US" dirty="0" smtClean="0"/>
          </a:p>
          <a:p>
            <a:pPr lvl="1"/>
            <a:r>
              <a:rPr lang="en-US" dirty="0" smtClean="0"/>
              <a:t>Model provides data – this can be your business layer</a:t>
            </a:r>
            <a:endParaRPr lang="en-US" dirty="0"/>
          </a:p>
          <a:p>
            <a:endParaRPr lang="en-US" dirty="0"/>
          </a:p>
        </p:txBody>
      </p:sp>
      <p:pic>
        <p:nvPicPr>
          <p:cNvPr id="4" name="Picture 3" descr="M-V-VM.png"/>
          <p:cNvPicPr/>
          <p:nvPr/>
        </p:nvPicPr>
        <p:blipFill>
          <a:blip r:embed="rId3" cstate="print"/>
          <a:stretch>
            <a:fillRect/>
          </a:stretch>
        </p:blipFill>
        <p:spPr>
          <a:xfrm>
            <a:off x="1297440" y="2818897"/>
            <a:ext cx="6507617" cy="2262188"/>
          </a:xfrm>
          <a:prstGeom prst="rect">
            <a:avLst/>
          </a:prstGeom>
        </p:spPr>
      </p:pic>
    </p:spTree>
  </p:cSld>
  <p:clrMapOvr>
    <a:masterClrMapping/>
  </p:clrMapOvr>
  <p:transition advTm="128404">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Silverlight Release Landscape</a:t>
            </a:r>
            <a:endParaRPr lang="en-US" dirty="0"/>
          </a:p>
        </p:txBody>
      </p:sp>
      <p:sp>
        <p:nvSpPr>
          <p:cNvPr id="3" name="Content Placeholder 2"/>
          <p:cNvSpPr>
            <a:spLocks noGrp="1"/>
          </p:cNvSpPr>
          <p:nvPr>
            <p:ph idx="1"/>
          </p:nvPr>
        </p:nvSpPr>
        <p:spPr>
          <a:xfrm>
            <a:off x="403225" y="1035823"/>
            <a:ext cx="8077098" cy="4419600"/>
          </a:xfrm>
        </p:spPr>
        <p:txBody>
          <a:bodyPr/>
          <a:lstStyle/>
          <a:p>
            <a:pPr>
              <a:buNone/>
            </a:pPr>
            <a:r>
              <a:rPr lang="en-US" strike="dblStrike" dirty="0" smtClean="0"/>
              <a:t>Version 1 &amp; 2</a:t>
            </a:r>
          </a:p>
          <a:p>
            <a:pPr>
              <a:spcBef>
                <a:spcPts val="0"/>
              </a:spcBef>
              <a:buNone/>
            </a:pPr>
            <a:r>
              <a:rPr lang="en-US" dirty="0" smtClean="0"/>
              <a:t>Version 3</a:t>
            </a:r>
          </a:p>
          <a:p>
            <a:pPr lvl="1"/>
            <a:r>
              <a:rPr lang="en-US" sz="2000" dirty="0" smtClean="0"/>
              <a:t>First line-of-business release with </a:t>
            </a:r>
            <a:r>
              <a:rPr lang="en-US" sz="2000" dirty="0" smtClean="0">
                <a:solidFill>
                  <a:srgbClr val="0000CC"/>
                </a:solidFill>
              </a:rPr>
              <a:t>data-centric controls </a:t>
            </a:r>
            <a:r>
              <a:rPr lang="en-US" sz="2000" dirty="0" smtClean="0"/>
              <a:t>(Grid)</a:t>
            </a:r>
          </a:p>
          <a:p>
            <a:pPr lvl="1"/>
            <a:r>
              <a:rPr lang="en-US" sz="2000" dirty="0" smtClean="0"/>
              <a:t>Developer responsible for communicating with middle-tier</a:t>
            </a:r>
          </a:p>
          <a:p>
            <a:pPr lvl="1"/>
            <a:endParaRPr lang="en-US" sz="1050" dirty="0" smtClean="0"/>
          </a:p>
        </p:txBody>
      </p:sp>
    </p:spTree>
  </p:cSld>
  <p:clrMapOvr>
    <a:masterClrMapping/>
  </p:clrMapOvr>
  <p:transition advTm="48329">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Silverlight Release Landscape</a:t>
            </a:r>
            <a:endParaRPr lang="en-US" dirty="0"/>
          </a:p>
        </p:txBody>
      </p:sp>
      <p:sp>
        <p:nvSpPr>
          <p:cNvPr id="3" name="Content Placeholder 2"/>
          <p:cNvSpPr>
            <a:spLocks noGrp="1"/>
          </p:cNvSpPr>
          <p:nvPr>
            <p:ph idx="1"/>
          </p:nvPr>
        </p:nvSpPr>
        <p:spPr>
          <a:xfrm>
            <a:off x="403225" y="1035823"/>
            <a:ext cx="8077098" cy="4419600"/>
          </a:xfrm>
        </p:spPr>
        <p:txBody>
          <a:bodyPr/>
          <a:lstStyle/>
          <a:p>
            <a:pPr>
              <a:buNone/>
            </a:pPr>
            <a:r>
              <a:rPr lang="en-US" strike="dblStrike" dirty="0" smtClean="0">
                <a:solidFill>
                  <a:schemeClr val="bg1">
                    <a:lumMod val="65000"/>
                  </a:schemeClr>
                </a:solidFill>
              </a:rPr>
              <a:t>Version 1 &amp; 2</a:t>
            </a:r>
          </a:p>
          <a:p>
            <a:pPr>
              <a:spcBef>
                <a:spcPts val="0"/>
              </a:spcBef>
              <a:buNone/>
            </a:pPr>
            <a:r>
              <a:rPr lang="en-US" dirty="0" smtClean="0">
                <a:solidFill>
                  <a:schemeClr val="bg1">
                    <a:lumMod val="65000"/>
                  </a:schemeClr>
                </a:solidFill>
              </a:rPr>
              <a:t>Version 3</a:t>
            </a:r>
          </a:p>
          <a:p>
            <a:pPr lvl="1"/>
            <a:r>
              <a:rPr lang="en-US" sz="2000" dirty="0" smtClean="0">
                <a:solidFill>
                  <a:schemeClr val="bg1">
                    <a:lumMod val="65000"/>
                  </a:schemeClr>
                </a:solidFill>
              </a:rPr>
              <a:t>First line-of-business release with data-centric controls (Grid)</a:t>
            </a:r>
          </a:p>
          <a:p>
            <a:pPr lvl="1"/>
            <a:r>
              <a:rPr lang="en-US" sz="2000" dirty="0" smtClean="0">
                <a:solidFill>
                  <a:schemeClr val="bg1">
                    <a:lumMod val="65000"/>
                  </a:schemeClr>
                </a:solidFill>
              </a:rPr>
              <a:t>Developer responsible for communicating with middle-tier</a:t>
            </a:r>
            <a:endParaRPr lang="en-US" sz="800" dirty="0" smtClean="0"/>
          </a:p>
          <a:p>
            <a:pPr>
              <a:buNone/>
            </a:pPr>
            <a:r>
              <a:rPr lang="en-US" dirty="0" smtClean="0"/>
              <a:t>Version 4</a:t>
            </a:r>
          </a:p>
          <a:p>
            <a:pPr lvl="1"/>
            <a:r>
              <a:rPr lang="en-US" sz="2000" dirty="0" smtClean="0">
                <a:solidFill>
                  <a:srgbClr val="0000CC"/>
                </a:solidFill>
              </a:rPr>
              <a:t>Released with WCF RIA Services V1.0</a:t>
            </a:r>
          </a:p>
          <a:p>
            <a:pPr lvl="1"/>
            <a:r>
              <a:rPr lang="en-US" sz="2000" dirty="0" smtClean="0">
                <a:solidFill>
                  <a:srgbClr val="0000CC"/>
                </a:solidFill>
              </a:rPr>
              <a:t>Simplifies n-tier architecture with built-in network/data access</a:t>
            </a:r>
          </a:p>
          <a:p>
            <a:pPr lvl="1"/>
            <a:r>
              <a:rPr lang="en-US" sz="2000" dirty="0" smtClean="0"/>
              <a:t>Single UI source runs on desktop and web</a:t>
            </a:r>
          </a:p>
          <a:p>
            <a:pPr lvl="1"/>
            <a:r>
              <a:rPr lang="en-US" sz="2000" dirty="0" smtClean="0"/>
              <a:t>Drag and drop data binding</a:t>
            </a:r>
          </a:p>
          <a:p>
            <a:pPr lvl="1">
              <a:buNone/>
            </a:pPr>
            <a:endParaRPr lang="en-US" sz="1050" dirty="0" smtClean="0"/>
          </a:p>
        </p:txBody>
      </p:sp>
    </p:spTree>
  </p:cSld>
  <p:clrMapOvr>
    <a:masterClrMapping/>
  </p:clrMapOvr>
  <p:transition advTm="53540">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Silverlight Release Landscape</a:t>
            </a:r>
            <a:endParaRPr lang="en-US" dirty="0"/>
          </a:p>
        </p:txBody>
      </p:sp>
      <p:sp>
        <p:nvSpPr>
          <p:cNvPr id="3" name="Content Placeholder 2"/>
          <p:cNvSpPr>
            <a:spLocks noGrp="1"/>
          </p:cNvSpPr>
          <p:nvPr>
            <p:ph idx="1"/>
          </p:nvPr>
        </p:nvSpPr>
        <p:spPr>
          <a:xfrm>
            <a:off x="403225" y="1035823"/>
            <a:ext cx="8145030" cy="4533704"/>
          </a:xfrm>
        </p:spPr>
        <p:txBody>
          <a:bodyPr/>
          <a:lstStyle/>
          <a:p>
            <a:pPr>
              <a:buNone/>
            </a:pPr>
            <a:r>
              <a:rPr lang="en-US" strike="dblStrike" dirty="0" smtClean="0">
                <a:solidFill>
                  <a:schemeClr val="bg1">
                    <a:lumMod val="65000"/>
                  </a:schemeClr>
                </a:solidFill>
              </a:rPr>
              <a:t>Version 1 &amp; 2</a:t>
            </a:r>
          </a:p>
          <a:p>
            <a:pPr>
              <a:spcBef>
                <a:spcPts val="0"/>
              </a:spcBef>
              <a:buNone/>
            </a:pPr>
            <a:r>
              <a:rPr lang="en-US" dirty="0" smtClean="0">
                <a:solidFill>
                  <a:schemeClr val="bg1">
                    <a:lumMod val="65000"/>
                  </a:schemeClr>
                </a:solidFill>
              </a:rPr>
              <a:t>Version 3</a:t>
            </a:r>
          </a:p>
          <a:p>
            <a:pPr lvl="1"/>
            <a:r>
              <a:rPr lang="en-US" sz="2000" dirty="0" smtClean="0">
                <a:solidFill>
                  <a:schemeClr val="bg1">
                    <a:lumMod val="65000"/>
                  </a:schemeClr>
                </a:solidFill>
              </a:rPr>
              <a:t>First line-of-business release with data-centric controls (Grid)</a:t>
            </a:r>
          </a:p>
          <a:p>
            <a:pPr lvl="1"/>
            <a:r>
              <a:rPr lang="en-US" sz="2000" dirty="0" smtClean="0">
                <a:solidFill>
                  <a:schemeClr val="bg1">
                    <a:lumMod val="65000"/>
                  </a:schemeClr>
                </a:solidFill>
              </a:rPr>
              <a:t>Developer responsible for communicating with middle-tier</a:t>
            </a:r>
            <a:endParaRPr lang="en-US" sz="800" dirty="0" smtClean="0">
              <a:solidFill>
                <a:schemeClr val="bg1">
                  <a:lumMod val="65000"/>
                </a:schemeClr>
              </a:solidFill>
            </a:endParaRPr>
          </a:p>
          <a:p>
            <a:pPr>
              <a:buNone/>
            </a:pPr>
            <a:r>
              <a:rPr lang="en-US" dirty="0" smtClean="0">
                <a:solidFill>
                  <a:schemeClr val="bg1">
                    <a:lumMod val="65000"/>
                  </a:schemeClr>
                </a:solidFill>
              </a:rPr>
              <a:t>Version 4</a:t>
            </a:r>
          </a:p>
          <a:p>
            <a:pPr lvl="1"/>
            <a:r>
              <a:rPr lang="en-US" sz="2000" dirty="0" smtClean="0">
                <a:solidFill>
                  <a:schemeClr val="bg1">
                    <a:lumMod val="65000"/>
                  </a:schemeClr>
                </a:solidFill>
              </a:rPr>
              <a:t>Released with WCF RIA Services V1.0</a:t>
            </a:r>
          </a:p>
          <a:p>
            <a:pPr lvl="1"/>
            <a:r>
              <a:rPr lang="en-US" sz="2000" dirty="0" smtClean="0">
                <a:solidFill>
                  <a:schemeClr val="bg1">
                    <a:lumMod val="65000"/>
                  </a:schemeClr>
                </a:solidFill>
              </a:rPr>
              <a:t>Simplifies n-tier architecture with built-in network/data access</a:t>
            </a:r>
          </a:p>
          <a:p>
            <a:pPr lvl="1"/>
            <a:r>
              <a:rPr lang="en-US" sz="2000" dirty="0" smtClean="0">
                <a:solidFill>
                  <a:schemeClr val="bg1">
                    <a:lumMod val="65000"/>
                  </a:schemeClr>
                </a:solidFill>
              </a:rPr>
              <a:t>Single UI source runs on desktop and web</a:t>
            </a:r>
          </a:p>
          <a:p>
            <a:pPr lvl="1"/>
            <a:r>
              <a:rPr lang="en-US" sz="2000" dirty="0" smtClean="0">
                <a:solidFill>
                  <a:schemeClr val="bg1">
                    <a:lumMod val="65000"/>
                  </a:schemeClr>
                </a:solidFill>
              </a:rPr>
              <a:t>Drag and drop data binding</a:t>
            </a:r>
            <a:endParaRPr lang="en-US" sz="800" dirty="0" smtClean="0"/>
          </a:p>
          <a:p>
            <a:pPr>
              <a:buNone/>
            </a:pPr>
            <a:r>
              <a:rPr lang="en-US" dirty="0" smtClean="0"/>
              <a:t>Version 5 (In Beta now) </a:t>
            </a:r>
          </a:p>
          <a:p>
            <a:pPr lvl="1"/>
            <a:r>
              <a:rPr lang="en-US" sz="2000" dirty="0" smtClean="0"/>
              <a:t>Premium Media  Experiences</a:t>
            </a:r>
          </a:p>
          <a:p>
            <a:pPr lvl="1"/>
            <a:r>
              <a:rPr lang="en-US" sz="2000" dirty="0" smtClean="0">
                <a:solidFill>
                  <a:srgbClr val="0000CC"/>
                </a:solidFill>
              </a:rPr>
              <a:t>Business Application Development</a:t>
            </a:r>
          </a:p>
          <a:p>
            <a:pPr lvl="2"/>
            <a:r>
              <a:rPr lang="en-US" dirty="0" smtClean="0">
                <a:solidFill>
                  <a:srgbClr val="0000CC"/>
                </a:solidFill>
              </a:rPr>
              <a:t>MVVM and </a:t>
            </a:r>
            <a:r>
              <a:rPr lang="en-US" dirty="0" err="1" smtClean="0">
                <a:solidFill>
                  <a:srgbClr val="0000CC"/>
                </a:solidFill>
              </a:rPr>
              <a:t>Databinding</a:t>
            </a:r>
            <a:r>
              <a:rPr lang="en-US" dirty="0" smtClean="0">
                <a:solidFill>
                  <a:srgbClr val="0000CC"/>
                </a:solidFill>
              </a:rPr>
              <a:t> enhancements for XAML</a:t>
            </a:r>
          </a:p>
          <a:p>
            <a:pPr lvl="2"/>
            <a:r>
              <a:rPr lang="en-US" dirty="0" smtClean="0">
                <a:solidFill>
                  <a:srgbClr val="0000CC"/>
                </a:solidFill>
              </a:rPr>
              <a:t>Complex type support for WCF RIA Services</a:t>
            </a:r>
          </a:p>
        </p:txBody>
      </p:sp>
    </p:spTree>
  </p:cSld>
  <p:clrMapOvr>
    <a:masterClrMapping/>
  </p:clrMapOvr>
  <p:transition advTm="51106">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720" y="96653"/>
            <a:ext cx="7330650" cy="701731"/>
          </a:xfrm>
        </p:spPr>
        <p:txBody>
          <a:bodyPr/>
          <a:lstStyle/>
          <a:p>
            <a:r>
              <a:rPr lang="en-US" dirty="0" smtClean="0"/>
              <a:t>Use WCF </a:t>
            </a:r>
            <a:r>
              <a:rPr lang="en-US" dirty="0" smtClean="0"/>
              <a:t>RIA </a:t>
            </a:r>
            <a:r>
              <a:rPr lang="en-US" dirty="0" smtClean="0"/>
              <a:t>Services to Integrate Silverlight and OpenEdge</a:t>
            </a:r>
            <a:endParaRPr lang="en-US" dirty="0"/>
          </a:p>
        </p:txBody>
      </p:sp>
      <p:sp>
        <p:nvSpPr>
          <p:cNvPr id="3" name="Content Placeholder 2"/>
          <p:cNvSpPr>
            <a:spLocks noGrp="1"/>
          </p:cNvSpPr>
          <p:nvPr>
            <p:ph idx="1"/>
          </p:nvPr>
        </p:nvSpPr>
        <p:spPr>
          <a:xfrm>
            <a:off x="403225" y="1197064"/>
            <a:ext cx="8255866" cy="4419600"/>
          </a:xfrm>
        </p:spPr>
        <p:txBody>
          <a:bodyPr/>
          <a:lstStyle/>
          <a:p>
            <a:r>
              <a:rPr lang="en-US" dirty="0" smtClean="0"/>
              <a:t>Treats </a:t>
            </a:r>
            <a:r>
              <a:rPr lang="en-US" dirty="0" smtClean="0"/>
              <a:t>n-tier applications as one logical application</a:t>
            </a:r>
          </a:p>
          <a:p>
            <a:pPr lvl="1"/>
            <a:r>
              <a:rPr lang="en-US" sz="2000" dirty="0" smtClean="0"/>
              <a:t>Hides plumbing of n-tier communication</a:t>
            </a:r>
          </a:p>
          <a:p>
            <a:pPr lvl="1"/>
            <a:r>
              <a:rPr lang="en-US" sz="2000" dirty="0" smtClean="0"/>
              <a:t>Built on top of WCF Services</a:t>
            </a:r>
          </a:p>
          <a:p>
            <a:pPr lvl="2"/>
            <a:r>
              <a:rPr lang="en-US" sz="1800" dirty="0" smtClean="0"/>
              <a:t>Supports Web Services, REST and binary .NET protocol</a:t>
            </a:r>
          </a:p>
          <a:p>
            <a:pPr lvl="2"/>
            <a:endParaRPr lang="en-US" sz="1800" dirty="0" smtClean="0"/>
          </a:p>
          <a:p>
            <a:r>
              <a:rPr lang="en-US" dirty="0" smtClean="0"/>
              <a:t>Middle-tier is just an ASP.NET </a:t>
            </a:r>
            <a:r>
              <a:rPr lang="en-US" dirty="0" smtClean="0"/>
              <a:t>program</a:t>
            </a:r>
          </a:p>
          <a:p>
            <a:pPr lvl="1"/>
            <a:r>
              <a:rPr lang="en-US" sz="2000" dirty="0"/>
              <a:t>N</a:t>
            </a:r>
            <a:r>
              <a:rPr lang="en-US" sz="2000" dirty="0" smtClean="0"/>
              <a:t>eeds IIS Web Server</a:t>
            </a:r>
          </a:p>
          <a:p>
            <a:pPr lvl="1"/>
            <a:r>
              <a:rPr lang="en-US" sz="2000" dirty="0" smtClean="0"/>
              <a:t>Can use Open Client for .NET proxies</a:t>
            </a:r>
            <a:endParaRPr lang="en-US" sz="2000" dirty="0" smtClean="0"/>
          </a:p>
          <a:p>
            <a:pPr lvl="1"/>
            <a:endParaRPr lang="en-US" sz="800" dirty="0" smtClean="0"/>
          </a:p>
          <a:p>
            <a:r>
              <a:rPr lang="en-US" dirty="0">
                <a:solidFill>
                  <a:srgbClr val="0000CC"/>
                </a:solidFill>
              </a:rPr>
              <a:t>D</a:t>
            </a:r>
            <a:r>
              <a:rPr lang="en-US" dirty="0" smtClean="0">
                <a:solidFill>
                  <a:srgbClr val="0000CC"/>
                </a:solidFill>
              </a:rPr>
              <a:t>ata </a:t>
            </a:r>
            <a:r>
              <a:rPr lang="en-US" dirty="0" smtClean="0">
                <a:solidFill>
                  <a:srgbClr val="0000CC"/>
                </a:solidFill>
              </a:rPr>
              <a:t>model is Entity Framework</a:t>
            </a:r>
          </a:p>
          <a:p>
            <a:pPr lvl="1"/>
            <a:r>
              <a:rPr lang="en-US" sz="2000" dirty="0" smtClean="0"/>
              <a:t>Data model is shared by Silverlight</a:t>
            </a:r>
          </a:p>
          <a:p>
            <a:pPr lvl="1"/>
            <a:r>
              <a:rPr lang="en-US" sz="2000" dirty="0" smtClean="0"/>
              <a:t>Maps to ADO.NET datasets </a:t>
            </a:r>
            <a:r>
              <a:rPr lang="en-US" sz="2000" i="1" dirty="0" smtClean="0"/>
              <a:t>with a little work</a:t>
            </a:r>
            <a:endParaRPr lang="en-US" sz="2000" i="1" dirty="0"/>
          </a:p>
        </p:txBody>
      </p:sp>
      <p:pic>
        <p:nvPicPr>
          <p:cNvPr id="6" name="Picture 2"/>
          <p:cNvPicPr>
            <a:picLocks noChangeAspect="1" noChangeArrowheads="1"/>
          </p:cNvPicPr>
          <p:nvPr/>
        </p:nvPicPr>
        <p:blipFill>
          <a:blip r:embed="rId3" cstate="print"/>
          <a:srcRect l="46106" t="19948" r="42472" b="67137"/>
          <a:stretch>
            <a:fillRect/>
          </a:stretch>
        </p:blipFill>
        <p:spPr bwMode="auto">
          <a:xfrm>
            <a:off x="6836827" y="4531158"/>
            <a:ext cx="1824094" cy="1593596"/>
          </a:xfrm>
          <a:prstGeom prst="rect">
            <a:avLst/>
          </a:prstGeom>
          <a:noFill/>
          <a:ln w="9525">
            <a:noFill/>
            <a:miter lim="800000"/>
            <a:headEnd/>
            <a:tailEnd/>
          </a:ln>
        </p:spPr>
      </p:pic>
    </p:spTree>
  </p:cSld>
  <p:clrMapOvr>
    <a:masterClrMapping/>
  </p:clrMapOvr>
  <p:transition advTm="26130">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WCF RIA Services: Two Major Components</a:t>
            </a:r>
            <a:endParaRPr lang="en-US" dirty="0"/>
          </a:p>
        </p:txBody>
      </p:sp>
      <p:sp>
        <p:nvSpPr>
          <p:cNvPr id="3" name="Content Placeholder 2"/>
          <p:cNvSpPr>
            <a:spLocks noGrp="1"/>
          </p:cNvSpPr>
          <p:nvPr>
            <p:ph idx="1"/>
          </p:nvPr>
        </p:nvSpPr>
        <p:spPr>
          <a:xfrm>
            <a:off x="403224" y="3546764"/>
            <a:ext cx="4186029" cy="2207923"/>
          </a:xfrm>
        </p:spPr>
        <p:txBody>
          <a:bodyPr/>
          <a:lstStyle/>
          <a:p>
            <a:r>
              <a:rPr lang="en-US" sz="2000" dirty="0" err="1" smtClean="0">
                <a:solidFill>
                  <a:srgbClr val="0000CC"/>
                </a:solidFill>
              </a:rPr>
              <a:t>DomainContext</a:t>
            </a:r>
            <a:endParaRPr lang="en-US" sz="2000" dirty="0" smtClean="0">
              <a:solidFill>
                <a:srgbClr val="0000CC"/>
              </a:solidFill>
            </a:endParaRPr>
          </a:p>
          <a:p>
            <a:pPr lvl="1"/>
            <a:r>
              <a:rPr lang="en-US" sz="2000" dirty="0" smtClean="0"/>
              <a:t>Auto-generated at development</a:t>
            </a:r>
          </a:p>
          <a:p>
            <a:pPr lvl="1"/>
            <a:r>
              <a:rPr lang="en-US" sz="2000" dirty="0" smtClean="0"/>
              <a:t>Client-side proxy</a:t>
            </a:r>
          </a:p>
          <a:p>
            <a:pPr lvl="1"/>
            <a:r>
              <a:rPr lang="en-US" sz="2000" dirty="0" smtClean="0"/>
              <a:t>Hides all communication</a:t>
            </a:r>
          </a:p>
        </p:txBody>
      </p:sp>
      <p:pic>
        <p:nvPicPr>
          <p:cNvPr id="4099" name="Picture 3"/>
          <p:cNvPicPr>
            <a:picLocks noChangeAspect="1" noChangeArrowheads="1"/>
          </p:cNvPicPr>
          <p:nvPr/>
        </p:nvPicPr>
        <p:blipFill>
          <a:blip r:embed="rId2" cstate="print"/>
          <a:srcRect/>
          <a:stretch>
            <a:fillRect/>
          </a:stretch>
        </p:blipFill>
        <p:spPr bwMode="auto">
          <a:xfrm>
            <a:off x="607877" y="969819"/>
            <a:ext cx="6201199" cy="2327131"/>
          </a:xfrm>
          <a:prstGeom prst="rect">
            <a:avLst/>
          </a:prstGeom>
          <a:noFill/>
          <a:ln w="9525">
            <a:noFill/>
            <a:miter lim="800000"/>
            <a:headEnd/>
            <a:tailEnd/>
          </a:ln>
        </p:spPr>
      </p:pic>
      <p:sp>
        <p:nvSpPr>
          <p:cNvPr id="8" name="Content Placeholder 2"/>
          <p:cNvSpPr txBox="1">
            <a:spLocks/>
          </p:cNvSpPr>
          <p:nvPr/>
        </p:nvSpPr>
        <p:spPr bwMode="auto">
          <a:xfrm>
            <a:off x="4781263" y="3463636"/>
            <a:ext cx="4168776" cy="30391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3"/>
              </a:buClr>
              <a:buSzTx/>
              <a:buFont typeface="Wingdings" pitchFamily="2" charset="2"/>
              <a:buChar char="§"/>
              <a:tabLst/>
              <a:defRPr/>
            </a:pPr>
            <a:r>
              <a:rPr kumimoji="0" lang="en-US" sz="2000" b="0" i="0" u="none" strike="noStrike" kern="1200" cap="none" spc="0" normalizeH="0" baseline="0" noProof="0" dirty="0" err="1" smtClean="0">
                <a:ln>
                  <a:noFill/>
                </a:ln>
                <a:solidFill>
                  <a:srgbClr val="0000CC"/>
                </a:solidFill>
                <a:effectLst/>
                <a:uLnTx/>
                <a:uFillTx/>
                <a:latin typeface="Arial" pitchFamily="34" charset="0"/>
                <a:ea typeface="+mn-ea"/>
                <a:cs typeface="Arial" pitchFamily="34" charset="0"/>
              </a:rPr>
              <a:t>DomainService</a:t>
            </a:r>
            <a:endParaRPr kumimoji="0" lang="en-US" sz="2000" b="0" i="0" u="none" strike="noStrike" kern="1200" cap="none" spc="0" normalizeH="0" baseline="0" noProof="0" dirty="0" smtClean="0">
              <a:ln>
                <a:noFill/>
              </a:ln>
              <a:solidFill>
                <a:srgbClr val="0000CC"/>
              </a:solidFill>
              <a:effectLst/>
              <a:uLnTx/>
              <a:uFillTx/>
              <a:latin typeface="Arial" pitchFamily="34" charset="0"/>
              <a:ea typeface="+mn-ea"/>
              <a:cs typeface="Arial" pitchFamily="34" charset="0"/>
            </a:endParaRPr>
          </a:p>
          <a:p>
            <a:pPr marL="742950" marR="0" lvl="1" indent="-285750" algn="l" defTabSz="914400" rtl="0" eaLnBrk="1" fontAlgn="base" latinLnBrk="0" hangingPunct="1">
              <a:lnSpc>
                <a:spcPct val="100000"/>
              </a:lnSpc>
              <a:spcBef>
                <a:spcPct val="20000"/>
              </a:spcBef>
              <a:spcAft>
                <a:spcPct val="0"/>
              </a:spcAft>
              <a:buClr>
                <a:schemeClr val="accent3"/>
              </a:buClr>
              <a:buSzTx/>
              <a:buFontTx/>
              <a:buChar char="•"/>
              <a:tabLst/>
              <a:defRPr/>
            </a:pPr>
            <a:r>
              <a:rPr kumimoji="0" lang="en-US" sz="2000" b="0" i="0" u="none" strike="noStrike" kern="1200" cap="none" spc="0" normalizeH="0" baseline="0" noProof="0" dirty="0" smtClean="0">
                <a:ln>
                  <a:noFill/>
                </a:ln>
                <a:effectLst/>
                <a:uLnTx/>
                <a:uFillTx/>
                <a:latin typeface="Arial" pitchFamily="34" charset="0"/>
                <a:ea typeface="+mn-ea"/>
                <a:cs typeface="Arial" pitchFamily="34" charset="0"/>
              </a:rPr>
              <a:t>Set of related operations as a service layer</a:t>
            </a:r>
          </a:p>
          <a:p>
            <a:pPr marL="742950" marR="0" lvl="1" indent="-285750" algn="l" defTabSz="914400" rtl="0" eaLnBrk="1" fontAlgn="base" latinLnBrk="0" hangingPunct="1">
              <a:lnSpc>
                <a:spcPct val="100000"/>
              </a:lnSpc>
              <a:spcBef>
                <a:spcPct val="20000"/>
              </a:spcBef>
              <a:spcAft>
                <a:spcPct val="0"/>
              </a:spcAft>
              <a:buClr>
                <a:schemeClr val="accent3"/>
              </a:buClr>
              <a:buSzTx/>
              <a:buFontTx/>
              <a:buChar char="•"/>
              <a:tabLst/>
              <a:defRPr/>
            </a:pPr>
            <a:r>
              <a:rPr lang="en-US" sz="2000" dirty="0" smtClean="0">
                <a:ea typeface="+mn-ea"/>
                <a:cs typeface="Arial" pitchFamily="34" charset="0"/>
              </a:rPr>
              <a:t>One per OERA business entity</a:t>
            </a:r>
          </a:p>
          <a:p>
            <a:pPr marL="1200150" lvl="2" indent="-285750">
              <a:spcBef>
                <a:spcPct val="20000"/>
              </a:spcBef>
              <a:buClr>
                <a:schemeClr val="accent3"/>
              </a:buClr>
              <a:buFontTx/>
              <a:buChar char="•"/>
            </a:pPr>
            <a:r>
              <a:rPr kumimoji="0" lang="en-US" b="0" i="0" u="none" strike="noStrike" kern="1200" cap="none" spc="0" normalizeH="0" baseline="0" noProof="0" dirty="0" err="1" smtClean="0">
                <a:ln>
                  <a:noFill/>
                </a:ln>
                <a:effectLst/>
                <a:uLnTx/>
                <a:uFillTx/>
                <a:latin typeface="Arial" pitchFamily="34" charset="0"/>
                <a:ea typeface="+mn-ea"/>
                <a:cs typeface="Arial" pitchFamily="34" charset="0"/>
              </a:rPr>
              <a:t>ProDataSet</a:t>
            </a:r>
            <a:r>
              <a:rPr kumimoji="0" lang="en-US" b="0" i="0" u="none" strike="noStrike" kern="1200" cap="none" spc="0" normalizeH="0" baseline="0" noProof="0" dirty="0" smtClean="0">
                <a:ln>
                  <a:noFill/>
                </a:ln>
                <a:effectLst/>
                <a:uLnTx/>
                <a:uFillTx/>
                <a:latin typeface="Arial" pitchFamily="34" charset="0"/>
                <a:ea typeface="+mn-ea"/>
                <a:cs typeface="Arial" pitchFamily="34" charset="0"/>
              </a:rPr>
              <a:t> / </a:t>
            </a:r>
            <a:r>
              <a:rPr lang="en-US" dirty="0" smtClean="0">
                <a:ea typeface="+mn-ea"/>
                <a:cs typeface="Arial" pitchFamily="34" charset="0"/>
              </a:rPr>
              <a:t>Temp-table</a:t>
            </a:r>
            <a:endParaRPr kumimoji="0" lang="en-US" b="0" i="0" u="none" strike="noStrike" kern="1200" cap="none" spc="0" normalizeH="0" baseline="0" noProof="0" dirty="0" smtClean="0">
              <a:ln>
                <a:noFill/>
              </a:ln>
              <a:effectLst/>
              <a:uLnTx/>
              <a:uFillTx/>
              <a:latin typeface="Arial" pitchFamily="34" charset="0"/>
              <a:ea typeface="+mn-ea"/>
              <a:cs typeface="Arial" pitchFamily="34" charset="0"/>
            </a:endParaRPr>
          </a:p>
          <a:p>
            <a:pPr marL="742950" marR="0" lvl="1" indent="-285750" algn="l" defTabSz="914400" rtl="0" eaLnBrk="1" fontAlgn="base" latinLnBrk="0" hangingPunct="1">
              <a:lnSpc>
                <a:spcPct val="100000"/>
              </a:lnSpc>
              <a:spcBef>
                <a:spcPct val="20000"/>
              </a:spcBef>
              <a:spcAft>
                <a:spcPct val="0"/>
              </a:spcAft>
              <a:buClr>
                <a:schemeClr val="accent3"/>
              </a:buClr>
              <a:buSzTx/>
              <a:buFontTx/>
              <a:buChar char="•"/>
              <a:tabLst/>
              <a:defRPr/>
            </a:pPr>
            <a:r>
              <a:rPr kumimoji="0" lang="en-US" sz="2000" b="0" i="0" u="none" strike="noStrike" kern="1200" cap="none" spc="0" normalizeH="0" baseline="0" noProof="0" dirty="0" smtClean="0">
                <a:ln>
                  <a:noFill/>
                </a:ln>
                <a:effectLst/>
                <a:uLnTx/>
                <a:uFillTx/>
                <a:latin typeface="Arial" pitchFamily="34" charset="0"/>
                <a:ea typeface="+mn-ea"/>
                <a:cs typeface="Arial" pitchFamily="34" charset="0"/>
              </a:rPr>
              <a:t>Server-side (on Web Server)</a:t>
            </a:r>
          </a:p>
          <a:p>
            <a:pPr marL="742950" marR="0" lvl="1" indent="-285750" algn="l" defTabSz="914400" rtl="0" eaLnBrk="1" fontAlgn="base" latinLnBrk="0" hangingPunct="1">
              <a:lnSpc>
                <a:spcPct val="100000"/>
              </a:lnSpc>
              <a:spcBef>
                <a:spcPct val="20000"/>
              </a:spcBef>
              <a:spcAft>
                <a:spcPct val="0"/>
              </a:spcAft>
              <a:buClr>
                <a:schemeClr val="accent3"/>
              </a:buClr>
              <a:buSzTx/>
              <a:buFontTx/>
              <a:buChar char="•"/>
              <a:tabLst/>
              <a:defRPr/>
            </a:pPr>
            <a:r>
              <a:rPr lang="en-US" sz="2000" dirty="0" smtClean="0">
                <a:ea typeface="+mn-ea"/>
                <a:cs typeface="Arial" pitchFamily="34" charset="0"/>
              </a:rPr>
              <a:t>Uses Open Client for .NET </a:t>
            </a:r>
            <a:endParaRPr kumimoji="0" lang="en-US" sz="2000" b="0" i="0" u="none" strike="noStrike" kern="1200" cap="none" spc="0" normalizeH="0" baseline="0" noProof="0" dirty="0" smtClean="0">
              <a:ln>
                <a:noFill/>
              </a:ln>
              <a:effectLst/>
              <a:uLnTx/>
              <a:uFillTx/>
              <a:latin typeface="Arial" pitchFamily="34" charset="0"/>
              <a:ea typeface="+mn-ea"/>
              <a:cs typeface="Arial" pitchFamily="34" charset="0"/>
            </a:endParaRPr>
          </a:p>
        </p:txBody>
      </p:sp>
      <p:pic>
        <p:nvPicPr>
          <p:cNvPr id="4100" name="Picture 4"/>
          <p:cNvPicPr>
            <a:picLocks noChangeAspect="1" noChangeArrowheads="1"/>
          </p:cNvPicPr>
          <p:nvPr/>
        </p:nvPicPr>
        <p:blipFill>
          <a:blip r:embed="rId3" cstate="print"/>
          <a:srcRect/>
          <a:stretch>
            <a:fillRect/>
          </a:stretch>
        </p:blipFill>
        <p:spPr bwMode="auto">
          <a:xfrm>
            <a:off x="6984856" y="1328302"/>
            <a:ext cx="1685925" cy="1790700"/>
          </a:xfrm>
          <a:prstGeom prst="rect">
            <a:avLst/>
          </a:prstGeom>
          <a:noFill/>
          <a:ln w="9525">
            <a:noFill/>
            <a:miter lim="800000"/>
            <a:headEnd/>
            <a:tailEnd/>
          </a:ln>
        </p:spPr>
      </p:pic>
      <p:cxnSp>
        <p:nvCxnSpPr>
          <p:cNvPr id="12" name="Straight Arrow Connector 11"/>
          <p:cNvCxnSpPr>
            <a:endCxn id="4100" idx="1"/>
          </p:cNvCxnSpPr>
          <p:nvPr/>
        </p:nvCxnSpPr>
        <p:spPr bwMode="auto">
          <a:xfrm flipV="1">
            <a:off x="6303818" y="2223652"/>
            <a:ext cx="681038" cy="6930"/>
          </a:xfrm>
          <a:prstGeom prst="straightConnector1">
            <a:avLst/>
          </a:prstGeom>
          <a:solidFill>
            <a:schemeClr val="accent1"/>
          </a:solidFill>
          <a:ln w="28575" cap="flat" cmpd="sng" algn="ctr">
            <a:solidFill>
              <a:srgbClr val="000000"/>
            </a:solidFill>
            <a:prstDash val="solid"/>
            <a:round/>
            <a:headEnd type="none" w="med" len="med"/>
            <a:tailEnd type="arrow"/>
          </a:ln>
          <a:effectLst/>
        </p:spPr>
      </p:cxnSp>
      <p:sp>
        <p:nvSpPr>
          <p:cNvPr id="9" name="Oval 8"/>
          <p:cNvSpPr/>
          <p:nvPr/>
        </p:nvSpPr>
        <p:spPr bwMode="auto">
          <a:xfrm>
            <a:off x="2258291" y="1801091"/>
            <a:ext cx="831273" cy="789709"/>
          </a:xfrm>
          <a:prstGeom prst="ellipse">
            <a:avLst/>
          </a:prstGeom>
          <a:noFill/>
          <a:ln w="28575"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0" name="Oval 9"/>
          <p:cNvSpPr/>
          <p:nvPr/>
        </p:nvSpPr>
        <p:spPr bwMode="auto">
          <a:xfrm>
            <a:off x="4170219" y="1759527"/>
            <a:ext cx="831273" cy="789709"/>
          </a:xfrm>
          <a:prstGeom prst="ellipse">
            <a:avLst/>
          </a:prstGeom>
          <a:noFill/>
          <a:ln w="28575" cap="flat" cmpd="sng" algn="ctr">
            <a:solidFill>
              <a:srgbClr val="92D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advTm="100350">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72945"/>
            <a:ext cx="7330650" cy="784830"/>
          </a:xfrm>
        </p:spPr>
        <p:txBody>
          <a:bodyPr/>
          <a:lstStyle/>
          <a:p>
            <a:r>
              <a:rPr lang="en-US" dirty="0" smtClean="0"/>
              <a:t>Order Entry Application in Silverlight:</a:t>
            </a:r>
            <a:br>
              <a:rPr lang="en-US" dirty="0" smtClean="0"/>
            </a:br>
            <a:r>
              <a:rPr lang="en-US" dirty="0" smtClean="0"/>
              <a:t>Runtime Architecture</a:t>
            </a:r>
            <a:endParaRPr lang="en-US" dirty="0"/>
          </a:p>
        </p:txBody>
      </p:sp>
      <p:sp>
        <p:nvSpPr>
          <p:cNvPr id="6" name="AutoShape 9"/>
          <p:cNvSpPr>
            <a:spLocks noChangeArrowheads="1"/>
          </p:cNvSpPr>
          <p:nvPr/>
        </p:nvSpPr>
        <p:spPr bwMode="auto">
          <a:xfrm>
            <a:off x="415197" y="1184834"/>
            <a:ext cx="2276243" cy="5077943"/>
          </a:xfrm>
          <a:prstGeom prst="roundRect">
            <a:avLst>
              <a:gd name="adj" fmla="val 16667"/>
            </a:avLst>
          </a:prstGeom>
          <a:ln>
            <a:headEnd/>
            <a:tailEnd/>
          </a:ln>
        </p:spPr>
        <p:style>
          <a:lnRef idx="1">
            <a:schemeClr val="accent5"/>
          </a:lnRef>
          <a:fillRef idx="2">
            <a:schemeClr val="accent5"/>
          </a:fillRef>
          <a:effectRef idx="1">
            <a:schemeClr val="accent5"/>
          </a:effectRef>
          <a:fontRef idx="minor">
            <a:schemeClr val="dk1"/>
          </a:fontRef>
        </p:style>
        <p:txBody>
          <a:bodyPr wrap="square" anchor="ctr"/>
          <a:lstStyle/>
          <a:p>
            <a:endParaRPr lang="en-US" sz="2000" dirty="0">
              <a:solidFill>
                <a:schemeClr val="accent4">
                  <a:lumMod val="75000"/>
                </a:schemeClr>
              </a:solidFill>
            </a:endParaRPr>
          </a:p>
        </p:txBody>
      </p:sp>
      <p:sp>
        <p:nvSpPr>
          <p:cNvPr id="12" name="Text Box 14"/>
          <p:cNvSpPr txBox="1">
            <a:spLocks noChangeAspect="1" noChangeArrowheads="1"/>
          </p:cNvSpPr>
          <p:nvPr/>
        </p:nvSpPr>
        <p:spPr bwMode="auto">
          <a:xfrm>
            <a:off x="292036" y="1150462"/>
            <a:ext cx="2428437" cy="430887"/>
          </a:xfrm>
          <a:prstGeom prst="rect">
            <a:avLst/>
          </a:prstGeom>
          <a:noFill/>
          <a:ln w="12700" algn="ctr">
            <a:noFill/>
            <a:miter lim="800000"/>
            <a:headEnd/>
            <a:tailEnd/>
          </a:ln>
          <a:effectLst/>
        </p:spPr>
        <p:txBody>
          <a:bodyPr wrap="square">
            <a:spAutoFit/>
          </a:bodyPr>
          <a:lstStyle/>
          <a:p>
            <a:pPr algn="ctr" eaLnBrk="0" hangingPunct="0">
              <a:lnSpc>
                <a:spcPct val="100000"/>
              </a:lnSpc>
              <a:spcBef>
                <a:spcPts val="0"/>
              </a:spcBef>
            </a:pPr>
            <a:r>
              <a:rPr lang="en-US" sz="2200" i="0" dirty="0" smtClean="0">
                <a:solidFill>
                  <a:srgbClr val="000000"/>
                </a:solidFill>
              </a:rPr>
              <a:t>Browser</a:t>
            </a:r>
          </a:p>
        </p:txBody>
      </p:sp>
      <p:pic>
        <p:nvPicPr>
          <p:cNvPr id="4" name="Picture 4"/>
          <p:cNvPicPr>
            <a:picLocks noChangeAspect="1" noChangeArrowheads="1"/>
          </p:cNvPicPr>
          <p:nvPr/>
        </p:nvPicPr>
        <p:blipFill>
          <a:blip r:embed="rId3" cstate="print"/>
          <a:srcRect/>
          <a:stretch>
            <a:fillRect/>
          </a:stretch>
        </p:blipFill>
        <p:spPr bwMode="auto">
          <a:xfrm>
            <a:off x="756167" y="1624623"/>
            <a:ext cx="1534359" cy="1618910"/>
          </a:xfrm>
          <a:prstGeom prst="rect">
            <a:avLst/>
          </a:prstGeom>
          <a:noFill/>
          <a:ln w="9525">
            <a:noFill/>
            <a:miter lim="800000"/>
            <a:headEnd/>
            <a:tailEnd/>
          </a:ln>
        </p:spPr>
      </p:pic>
      <p:sp>
        <p:nvSpPr>
          <p:cNvPr id="15" name="Rounded Rectangle 14"/>
          <p:cNvSpPr/>
          <p:nvPr/>
        </p:nvSpPr>
        <p:spPr bwMode="auto">
          <a:xfrm>
            <a:off x="603849" y="3670695"/>
            <a:ext cx="1897811" cy="935811"/>
          </a:xfrm>
          <a:prstGeom prst="round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ctr" anchorCtr="0" compatLnSpc="1">
            <a:prstTxWarp prst="textNoShape">
              <a:avLst/>
            </a:prstTxWarp>
            <a:noAutofit/>
          </a:bodyPr>
          <a:lstStyle/>
          <a:p>
            <a:pPr algn="ctr">
              <a:spcBef>
                <a:spcPts val="0"/>
              </a:spcBef>
            </a:pPr>
            <a:r>
              <a:rPr lang="en-US" sz="2000" dirty="0" smtClean="0">
                <a:solidFill>
                  <a:srgbClr val="0000CC"/>
                </a:solidFill>
              </a:rPr>
              <a:t>Silverlight Runtime</a:t>
            </a:r>
          </a:p>
        </p:txBody>
      </p:sp>
      <p:sp>
        <p:nvSpPr>
          <p:cNvPr id="20" name="AutoShape 8"/>
          <p:cNvSpPr>
            <a:spLocks noChangeArrowheads="1"/>
          </p:cNvSpPr>
          <p:nvPr/>
        </p:nvSpPr>
        <p:spPr bwMode="auto">
          <a:xfrm>
            <a:off x="6711352" y="1175658"/>
            <a:ext cx="2134936" cy="5000855"/>
          </a:xfrm>
          <a:prstGeom prst="roundRect">
            <a:avLst>
              <a:gd name="adj" fmla="val 16667"/>
            </a:avLst>
          </a:prstGeom>
          <a:ln>
            <a:headEnd/>
            <a:tailEnd/>
          </a:ln>
        </p:spPr>
        <p:style>
          <a:lnRef idx="1">
            <a:schemeClr val="accent1"/>
          </a:lnRef>
          <a:fillRef idx="2">
            <a:schemeClr val="accent1"/>
          </a:fillRef>
          <a:effectRef idx="1">
            <a:schemeClr val="accent1"/>
          </a:effectRef>
          <a:fontRef idx="minor">
            <a:schemeClr val="dk1"/>
          </a:fontRef>
        </p:style>
        <p:txBody>
          <a:bodyPr wrap="square" anchor="ctr"/>
          <a:lstStyle/>
          <a:p>
            <a:endParaRPr lang="en-US" i="0" dirty="0">
              <a:solidFill>
                <a:srgbClr val="000000"/>
              </a:solidFill>
            </a:endParaRPr>
          </a:p>
        </p:txBody>
      </p:sp>
      <p:pic>
        <p:nvPicPr>
          <p:cNvPr id="22" name="Picture 2"/>
          <p:cNvPicPr>
            <a:picLocks noChangeAspect="1" noChangeArrowheads="1"/>
          </p:cNvPicPr>
          <p:nvPr/>
        </p:nvPicPr>
        <p:blipFill>
          <a:blip r:embed="rId4" cstate="print"/>
          <a:srcRect/>
          <a:stretch>
            <a:fillRect/>
          </a:stretch>
        </p:blipFill>
        <p:spPr bwMode="auto">
          <a:xfrm>
            <a:off x="6918386" y="3694259"/>
            <a:ext cx="1777041" cy="1849118"/>
          </a:xfrm>
          <a:prstGeom prst="rect">
            <a:avLst/>
          </a:prstGeom>
          <a:noFill/>
          <a:ln w="9525">
            <a:noFill/>
            <a:miter lim="800000"/>
            <a:headEnd/>
            <a:tailEnd/>
          </a:ln>
          <a:effectLst/>
        </p:spPr>
      </p:pic>
      <p:grpSp>
        <p:nvGrpSpPr>
          <p:cNvPr id="3" name="Group 34"/>
          <p:cNvGrpSpPr/>
          <p:nvPr/>
        </p:nvGrpSpPr>
        <p:grpSpPr>
          <a:xfrm>
            <a:off x="7056409" y="2362064"/>
            <a:ext cx="1415512" cy="1071248"/>
            <a:chOff x="7301350" y="4156359"/>
            <a:chExt cx="1136064" cy="762006"/>
          </a:xfrm>
        </p:grpSpPr>
        <p:sp>
          <p:nvSpPr>
            <p:cNvPr id="28" name="Rectangle 27"/>
            <p:cNvSpPr/>
            <p:nvPr/>
          </p:nvSpPr>
          <p:spPr bwMode="auto">
            <a:xfrm>
              <a:off x="7301350" y="4156359"/>
              <a:ext cx="914400" cy="568036"/>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9" name="Rectangle 28"/>
            <p:cNvSpPr/>
            <p:nvPr/>
          </p:nvSpPr>
          <p:spPr bwMode="auto">
            <a:xfrm>
              <a:off x="7412185" y="4253339"/>
              <a:ext cx="914400" cy="568036"/>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0" name="Rectangle 29"/>
            <p:cNvSpPr/>
            <p:nvPr/>
          </p:nvSpPr>
          <p:spPr bwMode="auto">
            <a:xfrm>
              <a:off x="7509159" y="4350321"/>
              <a:ext cx="928255" cy="568044"/>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1" i="1" u="none" strike="noStrike" cap="none" normalizeH="0" baseline="0" dirty="0" smtClean="0">
                  <a:ln>
                    <a:noFill/>
                  </a:ln>
                  <a:solidFill>
                    <a:schemeClr val="accent6">
                      <a:lumMod val="40000"/>
                      <a:lumOff val="60000"/>
                    </a:schemeClr>
                  </a:solidFill>
                  <a:effectLst/>
                  <a:latin typeface="Arial" charset="0"/>
                </a:rPr>
                <a:t>.p</a:t>
              </a:r>
            </a:p>
          </p:txBody>
        </p:sp>
      </p:grpSp>
      <p:sp>
        <p:nvSpPr>
          <p:cNvPr id="32" name="Text Box 14"/>
          <p:cNvSpPr txBox="1">
            <a:spLocks noChangeAspect="1" noChangeArrowheads="1"/>
          </p:cNvSpPr>
          <p:nvPr/>
        </p:nvSpPr>
        <p:spPr bwMode="auto">
          <a:xfrm>
            <a:off x="3527271" y="1598510"/>
            <a:ext cx="2428437" cy="430887"/>
          </a:xfrm>
          <a:prstGeom prst="rect">
            <a:avLst/>
          </a:prstGeom>
          <a:noFill/>
          <a:ln w="12700" algn="ctr">
            <a:noFill/>
            <a:miter lim="800000"/>
            <a:headEnd/>
            <a:tailEnd/>
          </a:ln>
          <a:effectLst/>
        </p:spPr>
        <p:txBody>
          <a:bodyPr wrap="square">
            <a:spAutoFit/>
          </a:bodyPr>
          <a:lstStyle/>
          <a:p>
            <a:pPr algn="ctr" eaLnBrk="0" hangingPunct="0">
              <a:lnSpc>
                <a:spcPct val="100000"/>
              </a:lnSpc>
              <a:spcBef>
                <a:spcPts val="0"/>
              </a:spcBef>
            </a:pPr>
            <a:r>
              <a:rPr lang="en-US" sz="2200" b="1" i="0" dirty="0" smtClean="0">
                <a:solidFill>
                  <a:srgbClr val="000000"/>
                </a:solidFill>
              </a:rPr>
              <a:t>Web Server</a:t>
            </a:r>
          </a:p>
        </p:txBody>
      </p:sp>
      <p:sp>
        <p:nvSpPr>
          <p:cNvPr id="33" name="TextBox 32"/>
          <p:cNvSpPr txBox="1"/>
          <p:nvPr/>
        </p:nvSpPr>
        <p:spPr>
          <a:xfrm>
            <a:off x="3879273" y="3560617"/>
            <a:ext cx="1787236" cy="76200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pPr>
              <a:spcBef>
                <a:spcPts val="1200"/>
              </a:spcBef>
            </a:pPr>
            <a:r>
              <a:rPr lang="en-US" sz="1400" b="1" i="0" dirty="0" err="1" smtClean="0">
                <a:solidFill>
                  <a:schemeClr val="accent6">
                    <a:lumMod val="50000"/>
                  </a:schemeClr>
                </a:solidFill>
                <a:cs typeface="Microsoft Sans Serif" pitchFamily="34" charset="0"/>
              </a:rPr>
              <a:t>CustomerDomain</a:t>
            </a:r>
            <a:r>
              <a:rPr lang="en-US" sz="1400" b="1" i="0" dirty="0" smtClean="0">
                <a:solidFill>
                  <a:schemeClr val="accent6">
                    <a:lumMod val="50000"/>
                  </a:schemeClr>
                </a:solidFill>
                <a:cs typeface="Microsoft Sans Serif" pitchFamily="34" charset="0"/>
              </a:rPr>
              <a:t> Service.cs</a:t>
            </a:r>
          </a:p>
          <a:p>
            <a:pPr>
              <a:spcBef>
                <a:spcPts val="0"/>
              </a:spcBef>
            </a:pPr>
            <a:r>
              <a:rPr lang="en-US" sz="1400" dirty="0" smtClean="0">
                <a:solidFill>
                  <a:schemeClr val="accent6">
                    <a:lumMod val="50000"/>
                  </a:schemeClr>
                </a:solidFill>
                <a:cs typeface="Microsoft Sans Serif" pitchFamily="34" charset="0"/>
              </a:rPr>
              <a:t>(DomainService)</a:t>
            </a:r>
            <a:endParaRPr lang="en-US" sz="1400" dirty="0" smtClean="0">
              <a:solidFill>
                <a:srgbClr val="0070C0"/>
              </a:solidFill>
              <a:cs typeface="Microsoft Sans Serif" pitchFamily="34" charset="0"/>
            </a:endParaRPr>
          </a:p>
        </p:txBody>
      </p:sp>
      <p:sp>
        <p:nvSpPr>
          <p:cNvPr id="34" name="Rounded Rectangle 33"/>
          <p:cNvSpPr/>
          <p:nvPr/>
        </p:nvSpPr>
        <p:spPr bwMode="auto">
          <a:xfrm>
            <a:off x="3918857" y="2604398"/>
            <a:ext cx="1672046" cy="844187"/>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200" b="1" i="1" u="none" strike="noStrike" cap="none" normalizeH="0" baseline="0" dirty="0" smtClean="0">
                <a:ln>
                  <a:noFill/>
                </a:ln>
                <a:solidFill>
                  <a:srgbClr val="DBF1DE"/>
                </a:solidFill>
                <a:effectLst/>
                <a:latin typeface="Arial" charset="0"/>
              </a:rPr>
              <a:t>.NET Open Client</a:t>
            </a:r>
          </a:p>
        </p:txBody>
      </p:sp>
      <p:sp>
        <p:nvSpPr>
          <p:cNvPr id="38" name="Text Box 14"/>
          <p:cNvSpPr txBox="1">
            <a:spLocks noChangeAspect="1" noChangeArrowheads="1"/>
          </p:cNvSpPr>
          <p:nvPr/>
        </p:nvSpPr>
        <p:spPr bwMode="auto">
          <a:xfrm>
            <a:off x="6810486" y="1155646"/>
            <a:ext cx="2053664" cy="766571"/>
          </a:xfrm>
          <a:prstGeom prst="rect">
            <a:avLst/>
          </a:prstGeom>
          <a:noFill/>
          <a:ln w="12700" algn="ctr">
            <a:noFill/>
            <a:miter lim="800000"/>
            <a:headEnd/>
            <a:tailEnd/>
          </a:ln>
          <a:effectLst/>
        </p:spPr>
        <p:txBody>
          <a:bodyPr wrap="square">
            <a:spAutoFit/>
          </a:bodyPr>
          <a:lstStyle/>
          <a:p>
            <a:pPr algn="ctr" eaLnBrk="0" hangingPunct="0">
              <a:lnSpc>
                <a:spcPct val="100000"/>
              </a:lnSpc>
              <a:spcBef>
                <a:spcPct val="50000"/>
              </a:spcBef>
            </a:pPr>
            <a:r>
              <a:rPr lang="en-US" sz="2200" i="0" dirty="0" smtClean="0">
                <a:solidFill>
                  <a:srgbClr val="000000"/>
                </a:solidFill>
              </a:rPr>
              <a:t>OpenEdge AppServer</a:t>
            </a:r>
            <a:endParaRPr lang="en-US" sz="2200" i="0" dirty="0">
              <a:solidFill>
                <a:srgbClr val="000000"/>
              </a:solidFill>
            </a:endParaRPr>
          </a:p>
        </p:txBody>
      </p:sp>
      <p:sp>
        <p:nvSpPr>
          <p:cNvPr id="39" name="AutoShape 14"/>
          <p:cNvSpPr>
            <a:spLocks noChangeArrowheads="1"/>
          </p:cNvSpPr>
          <p:nvPr/>
        </p:nvSpPr>
        <p:spPr bwMode="auto">
          <a:xfrm>
            <a:off x="3502325" y="1136075"/>
            <a:ext cx="2260120" cy="5057692"/>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square" anchor="ctr"/>
          <a:lstStyle/>
          <a:p>
            <a:endParaRPr lang="en-US" i="0" dirty="0">
              <a:solidFill>
                <a:srgbClr val="000000"/>
              </a:solidFill>
            </a:endParaRPr>
          </a:p>
        </p:txBody>
      </p:sp>
      <p:sp>
        <p:nvSpPr>
          <p:cNvPr id="42" name="Left-Right Arrow 41"/>
          <p:cNvSpPr/>
          <p:nvPr/>
        </p:nvSpPr>
        <p:spPr bwMode="auto">
          <a:xfrm>
            <a:off x="5570746" y="3774748"/>
            <a:ext cx="1180008" cy="309154"/>
          </a:xfrm>
          <a:prstGeom prst="leftRightArrow">
            <a:avLst/>
          </a:prstGeom>
          <a:solidFill>
            <a:srgbClr val="FFC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3" name="Text Box 14"/>
          <p:cNvSpPr txBox="1">
            <a:spLocks noChangeAspect="1" noChangeArrowheads="1"/>
          </p:cNvSpPr>
          <p:nvPr/>
        </p:nvSpPr>
        <p:spPr bwMode="auto">
          <a:xfrm>
            <a:off x="3444140" y="1182874"/>
            <a:ext cx="2428437" cy="430887"/>
          </a:xfrm>
          <a:prstGeom prst="rect">
            <a:avLst/>
          </a:prstGeom>
          <a:noFill/>
          <a:ln w="12700" algn="ctr">
            <a:noFill/>
            <a:miter lim="800000"/>
            <a:headEnd/>
            <a:tailEnd/>
          </a:ln>
          <a:effectLst/>
        </p:spPr>
        <p:txBody>
          <a:bodyPr wrap="square">
            <a:spAutoFit/>
          </a:bodyPr>
          <a:lstStyle/>
          <a:p>
            <a:pPr algn="ctr" eaLnBrk="0" hangingPunct="0">
              <a:lnSpc>
                <a:spcPct val="100000"/>
              </a:lnSpc>
              <a:spcBef>
                <a:spcPts val="0"/>
              </a:spcBef>
            </a:pPr>
            <a:r>
              <a:rPr lang="en-US" sz="2200" i="0" dirty="0" smtClean="0">
                <a:solidFill>
                  <a:srgbClr val="000000"/>
                </a:solidFill>
              </a:rPr>
              <a:t>Web Server</a:t>
            </a:r>
          </a:p>
        </p:txBody>
      </p:sp>
      <p:sp>
        <p:nvSpPr>
          <p:cNvPr id="45" name="TextBox 44"/>
          <p:cNvSpPr txBox="1"/>
          <p:nvPr/>
        </p:nvSpPr>
        <p:spPr>
          <a:xfrm>
            <a:off x="3636950" y="4926727"/>
            <a:ext cx="1939636" cy="107725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pPr algn="ctr">
              <a:spcBef>
                <a:spcPts val="1200"/>
              </a:spcBef>
            </a:pPr>
            <a:r>
              <a:rPr lang="en-US" sz="1600" b="1" i="0" dirty="0" smtClean="0">
                <a:solidFill>
                  <a:srgbClr val="0000CC"/>
                </a:solidFill>
                <a:cs typeface="Microsoft Sans Serif" pitchFamily="34" charset="0"/>
              </a:rPr>
              <a:t>ABLDomain Service.cs</a:t>
            </a:r>
          </a:p>
          <a:p>
            <a:pPr algn="ctr">
              <a:spcBef>
                <a:spcPts val="0"/>
              </a:spcBef>
            </a:pPr>
            <a:r>
              <a:rPr lang="en-US" sz="1600" dirty="0" smtClean="0">
                <a:solidFill>
                  <a:srgbClr val="0000CC"/>
                </a:solidFill>
                <a:cs typeface="Microsoft Sans Serif" pitchFamily="34" charset="0"/>
              </a:rPr>
              <a:t>(</a:t>
            </a:r>
            <a:r>
              <a:rPr lang="en-US" sz="1600" dirty="0" err="1" smtClean="0">
                <a:solidFill>
                  <a:srgbClr val="0000CC"/>
                </a:solidFill>
                <a:cs typeface="Microsoft Sans Serif" pitchFamily="34" charset="0"/>
              </a:rPr>
              <a:t>DomainService</a:t>
            </a:r>
            <a:r>
              <a:rPr lang="en-US" sz="1600" dirty="0" smtClean="0">
                <a:solidFill>
                  <a:srgbClr val="0000CC"/>
                </a:solidFill>
                <a:cs typeface="Microsoft Sans Serif" pitchFamily="34" charset="0"/>
              </a:rPr>
              <a:t>)</a:t>
            </a:r>
          </a:p>
        </p:txBody>
      </p:sp>
      <p:sp>
        <p:nvSpPr>
          <p:cNvPr id="46" name="Rounded Rectangle 45"/>
          <p:cNvSpPr/>
          <p:nvPr/>
        </p:nvSpPr>
        <p:spPr bwMode="auto">
          <a:xfrm>
            <a:off x="3690650" y="3705446"/>
            <a:ext cx="1882013" cy="90106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u="none" strike="noStrike" cap="none" normalizeH="0" baseline="0" dirty="0" smtClean="0">
                <a:ln>
                  <a:noFill/>
                </a:ln>
                <a:solidFill>
                  <a:schemeClr val="tx1"/>
                </a:solidFill>
                <a:effectLst/>
                <a:latin typeface="Arial" charset="0"/>
              </a:rPr>
              <a:t>.NET Open Client</a:t>
            </a:r>
          </a:p>
        </p:txBody>
      </p:sp>
      <p:pic>
        <p:nvPicPr>
          <p:cNvPr id="47" name="Picture 3"/>
          <p:cNvPicPr>
            <a:picLocks noChangeAspect="1" noChangeArrowheads="1"/>
          </p:cNvPicPr>
          <p:nvPr/>
        </p:nvPicPr>
        <p:blipFill>
          <a:blip r:embed="rId5" cstate="print"/>
          <a:srcRect/>
          <a:stretch>
            <a:fillRect/>
          </a:stretch>
        </p:blipFill>
        <p:spPr bwMode="auto">
          <a:xfrm>
            <a:off x="3950898" y="1608695"/>
            <a:ext cx="1362974" cy="1047488"/>
          </a:xfrm>
          <a:prstGeom prst="rect">
            <a:avLst/>
          </a:prstGeom>
          <a:noFill/>
          <a:ln w="9525">
            <a:noFill/>
            <a:miter lim="800000"/>
            <a:headEnd/>
            <a:tailEnd/>
          </a:ln>
          <a:effectLst/>
        </p:spPr>
      </p:pic>
      <p:sp>
        <p:nvSpPr>
          <p:cNvPr id="48" name="TextBox 47"/>
          <p:cNvSpPr txBox="1"/>
          <p:nvPr/>
        </p:nvSpPr>
        <p:spPr>
          <a:xfrm>
            <a:off x="3692107" y="2704219"/>
            <a:ext cx="1953491" cy="415668"/>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p>
            <a:pPr algn="ctr">
              <a:spcBef>
                <a:spcPct val="50000"/>
              </a:spcBef>
              <a:buSzPct val="130000"/>
            </a:pPr>
            <a:r>
              <a:rPr lang="en-US" sz="2000" b="1" i="1" dirty="0" smtClean="0">
                <a:solidFill>
                  <a:schemeClr val="accent6">
                    <a:lumMod val="40000"/>
                    <a:lumOff val="60000"/>
                  </a:schemeClr>
                </a:solidFill>
                <a:latin typeface="Arial" charset="0"/>
              </a:rPr>
              <a:t>Customer.cs</a:t>
            </a:r>
          </a:p>
        </p:txBody>
      </p:sp>
      <p:sp>
        <p:nvSpPr>
          <p:cNvPr id="49" name="TextBox 48"/>
          <p:cNvSpPr txBox="1"/>
          <p:nvPr/>
        </p:nvSpPr>
        <p:spPr>
          <a:xfrm>
            <a:off x="3692107" y="3182327"/>
            <a:ext cx="1939636" cy="360219"/>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p>
            <a:pPr algn="ctr">
              <a:spcBef>
                <a:spcPct val="50000"/>
              </a:spcBef>
              <a:buSzPct val="130000"/>
            </a:pPr>
            <a:r>
              <a:rPr lang="en-US" sz="2000" b="1" i="1" dirty="0" smtClean="0">
                <a:solidFill>
                  <a:schemeClr val="accent6">
                    <a:lumMod val="40000"/>
                    <a:lumOff val="60000"/>
                  </a:schemeClr>
                </a:solidFill>
                <a:latin typeface="Arial" charset="0"/>
              </a:rPr>
              <a:t>Order.cs</a:t>
            </a:r>
          </a:p>
        </p:txBody>
      </p:sp>
      <p:sp>
        <p:nvSpPr>
          <p:cNvPr id="50" name="Text Box 14"/>
          <p:cNvSpPr txBox="1">
            <a:spLocks noChangeAspect="1" noChangeArrowheads="1"/>
          </p:cNvSpPr>
          <p:nvPr/>
        </p:nvSpPr>
        <p:spPr bwMode="auto">
          <a:xfrm>
            <a:off x="2385701" y="4012350"/>
            <a:ext cx="1496447" cy="633652"/>
          </a:xfrm>
          <a:prstGeom prst="rect">
            <a:avLst/>
          </a:prstGeom>
          <a:noFill/>
          <a:ln w="12700" algn="ctr">
            <a:noFill/>
            <a:miter lim="800000"/>
            <a:headEnd/>
            <a:tailEnd/>
          </a:ln>
          <a:effectLst/>
        </p:spPr>
        <p:txBody>
          <a:bodyPr wrap="square">
            <a:noAutofit/>
          </a:bodyPr>
          <a:lstStyle/>
          <a:p>
            <a:pPr algn="ctr" eaLnBrk="0" hangingPunct="0">
              <a:lnSpc>
                <a:spcPct val="100000"/>
              </a:lnSpc>
              <a:spcBef>
                <a:spcPts val="0"/>
              </a:spcBef>
            </a:pPr>
            <a:r>
              <a:rPr lang="en-US" sz="1600" i="0" dirty="0" smtClean="0">
                <a:solidFill>
                  <a:srgbClr val="000000"/>
                </a:solidFill>
                <a:latin typeface="MS Reference Sans Serif" pitchFamily="34" charset="0"/>
              </a:rPr>
              <a:t>.NET </a:t>
            </a:r>
          </a:p>
          <a:p>
            <a:pPr algn="ctr" eaLnBrk="0" hangingPunct="0">
              <a:lnSpc>
                <a:spcPct val="100000"/>
              </a:lnSpc>
              <a:spcBef>
                <a:spcPts val="0"/>
              </a:spcBef>
            </a:pPr>
            <a:r>
              <a:rPr lang="en-US" sz="1600" i="0" dirty="0" smtClean="0">
                <a:solidFill>
                  <a:srgbClr val="000000"/>
                </a:solidFill>
                <a:latin typeface="MS Reference Sans Serif" pitchFamily="34" charset="0"/>
              </a:rPr>
              <a:t>binary</a:t>
            </a:r>
            <a:endParaRPr lang="en-US" sz="1600" i="0" dirty="0">
              <a:solidFill>
                <a:srgbClr val="000000"/>
              </a:solidFill>
              <a:latin typeface="MS Reference Sans Serif" pitchFamily="34" charset="0"/>
            </a:endParaRPr>
          </a:p>
        </p:txBody>
      </p:sp>
      <p:sp>
        <p:nvSpPr>
          <p:cNvPr id="51" name="Rectangle 50"/>
          <p:cNvSpPr/>
          <p:nvPr/>
        </p:nvSpPr>
        <p:spPr>
          <a:xfrm>
            <a:off x="621103" y="4931577"/>
            <a:ext cx="1811546"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1600" b="1" dirty="0" smtClean="0">
                <a:solidFill>
                  <a:srgbClr val="0000CC"/>
                </a:solidFill>
                <a:cs typeface="Microsoft Sans Serif" pitchFamily="34" charset="0"/>
              </a:rPr>
              <a:t>Business</a:t>
            </a:r>
          </a:p>
          <a:p>
            <a:pPr algn="ctr"/>
            <a:r>
              <a:rPr lang="en-US" sz="1600" b="1" dirty="0" smtClean="0">
                <a:solidFill>
                  <a:srgbClr val="0000CC"/>
                </a:solidFill>
                <a:cs typeface="Microsoft Sans Serif" pitchFamily="34" charset="0"/>
              </a:rPr>
              <a:t>Application. Web. g.cs </a:t>
            </a:r>
            <a:r>
              <a:rPr lang="en-US" sz="1600" dirty="0" smtClean="0">
                <a:solidFill>
                  <a:srgbClr val="0000CC"/>
                </a:solidFill>
                <a:cs typeface="Microsoft Sans Serif" pitchFamily="34" charset="0"/>
              </a:rPr>
              <a:t>(DomainContext</a:t>
            </a:r>
            <a:r>
              <a:rPr lang="en-US" sz="1600" dirty="0" smtClean="0">
                <a:solidFill>
                  <a:srgbClr val="0000CC"/>
                </a:solidFill>
                <a:latin typeface="Microsoft Sans Serif" pitchFamily="34" charset="0"/>
                <a:cs typeface="Microsoft Sans Serif" pitchFamily="34" charset="0"/>
              </a:rPr>
              <a:t>)</a:t>
            </a:r>
            <a:endParaRPr lang="en-US" sz="1600" dirty="0">
              <a:solidFill>
                <a:srgbClr val="0000CC"/>
              </a:solidFill>
              <a:latin typeface="Arial" pitchFamily="34" charset="0"/>
              <a:cs typeface="Arial" pitchFamily="34" charset="0"/>
            </a:endParaRPr>
          </a:p>
        </p:txBody>
      </p:sp>
      <p:sp>
        <p:nvSpPr>
          <p:cNvPr id="26" name="Text Box 14"/>
          <p:cNvSpPr txBox="1">
            <a:spLocks noChangeAspect="1" noChangeArrowheads="1"/>
          </p:cNvSpPr>
          <p:nvPr/>
        </p:nvSpPr>
        <p:spPr bwMode="auto">
          <a:xfrm>
            <a:off x="4865299" y="3984640"/>
            <a:ext cx="2570671" cy="633652"/>
          </a:xfrm>
          <a:prstGeom prst="rect">
            <a:avLst/>
          </a:prstGeom>
          <a:noFill/>
          <a:ln w="12700" algn="ctr">
            <a:noFill/>
            <a:miter lim="800000"/>
            <a:headEnd/>
            <a:tailEnd/>
          </a:ln>
          <a:effectLst/>
        </p:spPr>
        <p:txBody>
          <a:bodyPr wrap="square">
            <a:noAutofit/>
          </a:bodyPr>
          <a:lstStyle/>
          <a:p>
            <a:pPr algn="ctr" eaLnBrk="0" hangingPunct="0">
              <a:lnSpc>
                <a:spcPct val="100000"/>
              </a:lnSpc>
              <a:spcBef>
                <a:spcPts val="0"/>
              </a:spcBef>
            </a:pPr>
            <a:r>
              <a:rPr lang="en-US" sz="1600" i="0" dirty="0" err="1" smtClean="0">
                <a:solidFill>
                  <a:srgbClr val="000000"/>
                </a:solidFill>
                <a:latin typeface="MS Reference Sans Serif" pitchFamily="34" charset="0"/>
              </a:rPr>
              <a:t>AppServer</a:t>
            </a:r>
            <a:r>
              <a:rPr lang="en-US" sz="1600" i="0" dirty="0" smtClean="0">
                <a:solidFill>
                  <a:srgbClr val="000000"/>
                </a:solidFill>
                <a:latin typeface="MS Reference Sans Serif" pitchFamily="34" charset="0"/>
              </a:rPr>
              <a:t> </a:t>
            </a:r>
          </a:p>
          <a:p>
            <a:pPr algn="ctr" eaLnBrk="0" hangingPunct="0">
              <a:lnSpc>
                <a:spcPct val="100000"/>
              </a:lnSpc>
              <a:spcBef>
                <a:spcPts val="0"/>
              </a:spcBef>
            </a:pPr>
            <a:r>
              <a:rPr lang="en-US" sz="1600" i="0" dirty="0" smtClean="0">
                <a:solidFill>
                  <a:srgbClr val="000000"/>
                </a:solidFill>
                <a:latin typeface="MS Reference Sans Serif" pitchFamily="34" charset="0"/>
              </a:rPr>
              <a:t>binary</a:t>
            </a:r>
            <a:endParaRPr lang="en-US" sz="1600" i="0" dirty="0">
              <a:solidFill>
                <a:srgbClr val="000000"/>
              </a:solidFill>
              <a:latin typeface="MS Reference Sans Serif" pitchFamily="34" charset="0"/>
            </a:endParaRPr>
          </a:p>
        </p:txBody>
      </p:sp>
      <p:sp>
        <p:nvSpPr>
          <p:cNvPr id="40" name="Left-Right Arrow 39"/>
          <p:cNvSpPr/>
          <p:nvPr/>
        </p:nvSpPr>
        <p:spPr bwMode="auto">
          <a:xfrm>
            <a:off x="2498670" y="3795624"/>
            <a:ext cx="1227941" cy="293297"/>
          </a:xfrm>
          <a:prstGeom prst="leftRightArrow">
            <a:avLst/>
          </a:prstGeom>
          <a:solidFill>
            <a:srgbClr val="FFC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1" name="Rectangle 30"/>
          <p:cNvSpPr/>
          <p:nvPr/>
        </p:nvSpPr>
        <p:spPr bwMode="auto">
          <a:xfrm>
            <a:off x="552091" y="4882552"/>
            <a:ext cx="5106837" cy="1190444"/>
          </a:xfrm>
          <a:prstGeom prst="rect">
            <a:avLst/>
          </a:prstGeom>
          <a:noFill/>
          <a:ln w="28575">
            <a:prstDash val="lg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advTm="56800">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176890"/>
            <a:ext cx="7330650" cy="701731"/>
          </a:xfrm>
        </p:spPr>
        <p:txBody>
          <a:bodyPr/>
          <a:lstStyle/>
          <a:p>
            <a:r>
              <a:rPr lang="en-US" dirty="0" smtClean="0"/>
              <a:t>Demo:</a:t>
            </a:r>
            <a:br>
              <a:rPr lang="en-US" dirty="0" smtClean="0"/>
            </a:br>
            <a:r>
              <a:rPr lang="en-US" dirty="0" smtClean="0"/>
              <a:t>Building an Order Entry Business Application in Silverlight</a:t>
            </a:r>
            <a:endParaRPr lang="en-US" dirty="0"/>
          </a:p>
        </p:txBody>
      </p:sp>
      <p:pic>
        <p:nvPicPr>
          <p:cNvPr id="4" name="Picture 4"/>
          <p:cNvPicPr>
            <a:picLocks noChangeAspect="1" noChangeArrowheads="1"/>
          </p:cNvPicPr>
          <p:nvPr/>
        </p:nvPicPr>
        <p:blipFill>
          <a:blip r:embed="rId2" cstate="print"/>
          <a:srcRect/>
          <a:stretch>
            <a:fillRect/>
          </a:stretch>
        </p:blipFill>
        <p:spPr bwMode="auto">
          <a:xfrm>
            <a:off x="1619796" y="948099"/>
            <a:ext cx="5356052" cy="5651200"/>
          </a:xfrm>
          <a:prstGeom prst="rect">
            <a:avLst/>
          </a:prstGeom>
          <a:noFill/>
          <a:ln w="9525">
            <a:noFill/>
            <a:miter lim="800000"/>
            <a:headEnd/>
            <a:tailEnd/>
          </a:ln>
        </p:spPr>
      </p:pic>
    </p:spTree>
  </p:cSld>
  <p:clrMapOvr>
    <a:masterClrMapping/>
  </p:clrMapOvr>
  <p:transition advTm="36530">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214313" y="1114000"/>
            <a:ext cx="4600575" cy="4843888"/>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nchor="ctr"/>
          <a:lstStyle/>
          <a:p>
            <a:r>
              <a:rPr lang="en-US" sz="2000" dirty="0" smtClean="0">
                <a:solidFill>
                  <a:srgbClr val="0000CC"/>
                </a:solidFill>
              </a:rPr>
              <a:t> GetCustOrders1.p</a:t>
            </a:r>
          </a:p>
          <a:p>
            <a:endParaRPr lang="en-US" sz="2000" dirty="0" smtClean="0">
              <a:solidFill>
                <a:schemeClr val="accent6">
                  <a:lumMod val="50000"/>
                </a:schemeClr>
              </a:solidFill>
            </a:endParaRPr>
          </a:p>
          <a:p>
            <a:endParaRPr lang="en-US" sz="2000" dirty="0" smtClean="0">
              <a:solidFill>
                <a:schemeClr val="accent6">
                  <a:lumMod val="50000"/>
                </a:schemeClr>
              </a:solidFill>
            </a:endParaRPr>
          </a:p>
          <a:p>
            <a:endParaRPr lang="en-US" sz="2000" dirty="0" smtClean="0">
              <a:solidFill>
                <a:schemeClr val="accent6">
                  <a:lumMod val="50000"/>
                </a:schemeClr>
              </a:solidFill>
            </a:endParaRPr>
          </a:p>
          <a:p>
            <a:endParaRPr lang="en-US" sz="2000" dirty="0" smtClean="0">
              <a:solidFill>
                <a:schemeClr val="accent6">
                  <a:lumMod val="50000"/>
                </a:schemeClr>
              </a:solidFill>
            </a:endParaRPr>
          </a:p>
          <a:p>
            <a:endParaRPr lang="en-US" sz="2000" dirty="0" smtClean="0">
              <a:solidFill>
                <a:schemeClr val="accent6">
                  <a:lumMod val="50000"/>
                </a:schemeClr>
              </a:solidFill>
            </a:endParaRPr>
          </a:p>
          <a:p>
            <a:endParaRPr lang="en-US" sz="2000" dirty="0" smtClean="0">
              <a:solidFill>
                <a:schemeClr val="accent6">
                  <a:lumMod val="50000"/>
                </a:schemeClr>
              </a:solidFill>
            </a:endParaRPr>
          </a:p>
          <a:p>
            <a:endParaRPr lang="en-US" sz="2000" dirty="0" smtClean="0">
              <a:solidFill>
                <a:schemeClr val="accent6">
                  <a:lumMod val="50000"/>
                </a:schemeClr>
              </a:solidFill>
            </a:endParaRPr>
          </a:p>
          <a:p>
            <a:endParaRPr lang="en-US" sz="2000" dirty="0" smtClean="0">
              <a:solidFill>
                <a:schemeClr val="accent6">
                  <a:lumMod val="50000"/>
                </a:schemeClr>
              </a:solidFill>
            </a:endParaRPr>
          </a:p>
          <a:p>
            <a:endParaRPr lang="en-US" sz="2000" dirty="0" smtClean="0">
              <a:solidFill>
                <a:schemeClr val="accent6">
                  <a:lumMod val="50000"/>
                </a:schemeClr>
              </a:solidFill>
            </a:endParaRPr>
          </a:p>
          <a:p>
            <a:endParaRPr lang="en-US" sz="2000" dirty="0" smtClean="0">
              <a:solidFill>
                <a:schemeClr val="accent6">
                  <a:lumMod val="50000"/>
                </a:schemeClr>
              </a:solidFill>
            </a:endParaRPr>
          </a:p>
          <a:p>
            <a:endParaRPr lang="en-US" sz="2000" dirty="0" smtClean="0">
              <a:solidFill>
                <a:schemeClr val="accent6">
                  <a:lumMod val="50000"/>
                </a:schemeClr>
              </a:solidFill>
            </a:endParaRPr>
          </a:p>
          <a:p>
            <a:endParaRPr lang="en-US" sz="2000" dirty="0" smtClean="0">
              <a:solidFill>
                <a:schemeClr val="accent6">
                  <a:lumMod val="50000"/>
                </a:schemeClr>
              </a:solidFill>
            </a:endParaRPr>
          </a:p>
          <a:p>
            <a:endParaRPr lang="en-US" sz="2000" dirty="0" smtClean="0">
              <a:solidFill>
                <a:schemeClr val="accent6">
                  <a:lumMod val="50000"/>
                </a:schemeClr>
              </a:solidFill>
            </a:endParaRPr>
          </a:p>
          <a:p>
            <a:endParaRPr lang="en-US" sz="2000" dirty="0" smtClean="0">
              <a:solidFill>
                <a:schemeClr val="accent6">
                  <a:lumMod val="50000"/>
                </a:schemeClr>
              </a:solidFill>
            </a:endParaRPr>
          </a:p>
        </p:txBody>
      </p:sp>
      <p:sp>
        <p:nvSpPr>
          <p:cNvPr id="2" name="Title 1"/>
          <p:cNvSpPr>
            <a:spLocks noGrp="1"/>
          </p:cNvSpPr>
          <p:nvPr>
            <p:ph type="title"/>
          </p:nvPr>
        </p:nvSpPr>
        <p:spPr>
          <a:xfrm>
            <a:off x="301350" y="72945"/>
            <a:ext cx="7330650" cy="784830"/>
          </a:xfrm>
        </p:spPr>
        <p:txBody>
          <a:bodyPr/>
          <a:lstStyle/>
          <a:p>
            <a:r>
              <a:rPr lang="en-US" dirty="0" smtClean="0"/>
              <a:t>Order Entry Application in Silverlight: </a:t>
            </a:r>
            <a:br>
              <a:rPr lang="en-US" dirty="0" smtClean="0"/>
            </a:br>
            <a:r>
              <a:rPr lang="en-US" dirty="0" smtClean="0"/>
              <a:t>Step 1: Generate .NET Proxy Using </a:t>
            </a:r>
            <a:r>
              <a:rPr lang="en-US" dirty="0" err="1" smtClean="0"/>
              <a:t>ProxyGen</a:t>
            </a:r>
            <a:endParaRPr lang="en-US" dirty="0"/>
          </a:p>
        </p:txBody>
      </p:sp>
      <p:sp>
        <p:nvSpPr>
          <p:cNvPr id="12" name="Rectangle 11"/>
          <p:cNvSpPr/>
          <p:nvPr/>
        </p:nvSpPr>
        <p:spPr bwMode="auto">
          <a:xfrm>
            <a:off x="4920805" y="1121434"/>
            <a:ext cx="4023170" cy="4836453"/>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nchor="ctr"/>
          <a:lstStyle/>
          <a:p>
            <a:pPr marL="0" marR="0" indent="0" defTabSz="914400" eaLnBrk="1" latinLnBrk="0" hangingPunct="1">
              <a:lnSpc>
                <a:spcPct val="100000"/>
              </a:lnSpc>
              <a:buClrTx/>
              <a:buFontTx/>
              <a:buNone/>
              <a:tabLst/>
            </a:pPr>
            <a:endParaRPr lang="en-US" sz="2800" i="0" dirty="0" smtClean="0">
              <a:solidFill>
                <a:schemeClr val="accent6">
                  <a:lumMod val="50000"/>
                </a:schemeClr>
              </a:solidFill>
              <a:latin typeface="+mn-lt"/>
            </a:endParaRPr>
          </a:p>
          <a:p>
            <a:pPr marL="0" marR="0" indent="0" defTabSz="914400" eaLnBrk="1" latinLnBrk="0" hangingPunct="1">
              <a:lnSpc>
                <a:spcPct val="100000"/>
              </a:lnSpc>
              <a:buClrTx/>
              <a:buFontTx/>
              <a:buNone/>
              <a:tabLst/>
            </a:pPr>
            <a:r>
              <a:rPr lang="en-US" sz="2000" i="0" dirty="0" smtClean="0">
                <a:solidFill>
                  <a:schemeClr val="accent6">
                    <a:lumMod val="50000"/>
                  </a:schemeClr>
                </a:solidFill>
                <a:latin typeface="+mn-lt"/>
              </a:rPr>
              <a:t>C#  </a:t>
            </a:r>
            <a:r>
              <a:rPr lang="en-US" sz="2000" i="0" dirty="0" err="1" smtClean="0">
                <a:solidFill>
                  <a:schemeClr val="accent6">
                    <a:lumMod val="50000"/>
                  </a:schemeClr>
                </a:solidFill>
              </a:rPr>
              <a:t>AppObject</a:t>
            </a:r>
            <a:endParaRPr lang="en-US" sz="2000" i="0" dirty="0" smtClean="0">
              <a:solidFill>
                <a:schemeClr val="accent6">
                  <a:lumMod val="50000"/>
                </a:schemeClr>
              </a:solidFill>
            </a:endParaRPr>
          </a:p>
          <a:p>
            <a:pPr marL="0" marR="0" indent="0" defTabSz="914400" eaLnBrk="1" latinLnBrk="0" hangingPunct="1">
              <a:lnSpc>
                <a:spcPct val="100000"/>
              </a:lnSpc>
              <a:buClrTx/>
              <a:buFontTx/>
              <a:buNone/>
              <a:tabLst/>
            </a:pPr>
            <a:endParaRPr lang="en-US" sz="2000" dirty="0" smtClean="0">
              <a:solidFill>
                <a:schemeClr val="accent6">
                  <a:lumMod val="50000"/>
                </a:schemeClr>
              </a:solidFill>
            </a:endParaRPr>
          </a:p>
          <a:p>
            <a:pPr marL="0" marR="0" indent="0" algn="l" defTabSz="914400" eaLnBrk="1" latinLnBrk="0" hangingPunct="1">
              <a:lnSpc>
                <a:spcPct val="100000"/>
              </a:lnSpc>
              <a:spcBef>
                <a:spcPts val="0"/>
              </a:spcBef>
              <a:buClrTx/>
              <a:buFontTx/>
              <a:buNone/>
              <a:tabLst/>
            </a:pPr>
            <a:endParaRPr lang="en-US" sz="2000" dirty="0" smtClean="0">
              <a:solidFill>
                <a:schemeClr val="accent6">
                  <a:lumMod val="50000"/>
                </a:schemeClr>
              </a:solidFill>
            </a:endParaRPr>
          </a:p>
          <a:p>
            <a:pPr marL="0" marR="0" indent="0" algn="l" defTabSz="914400" eaLnBrk="1" latinLnBrk="0" hangingPunct="1">
              <a:lnSpc>
                <a:spcPct val="100000"/>
              </a:lnSpc>
              <a:spcBef>
                <a:spcPts val="0"/>
              </a:spcBef>
              <a:buClrTx/>
              <a:buFontTx/>
              <a:buNone/>
              <a:tabLst/>
            </a:pPr>
            <a:endParaRPr lang="en-US" sz="2000" dirty="0" smtClean="0">
              <a:solidFill>
                <a:schemeClr val="accent6">
                  <a:lumMod val="50000"/>
                </a:schemeClr>
              </a:solidFill>
            </a:endParaRPr>
          </a:p>
          <a:p>
            <a:pPr marL="0" marR="0" indent="0" algn="l" defTabSz="914400" eaLnBrk="1" latinLnBrk="0" hangingPunct="1">
              <a:lnSpc>
                <a:spcPct val="100000"/>
              </a:lnSpc>
              <a:spcBef>
                <a:spcPts val="0"/>
              </a:spcBef>
              <a:buClrTx/>
              <a:buFontTx/>
              <a:buNone/>
              <a:tabLst/>
            </a:pPr>
            <a:endParaRPr lang="en-US" sz="2000" dirty="0" smtClean="0">
              <a:solidFill>
                <a:schemeClr val="accent6">
                  <a:lumMod val="50000"/>
                </a:schemeClr>
              </a:solidFill>
            </a:endParaRPr>
          </a:p>
          <a:p>
            <a:pPr marL="0" marR="0" indent="0" algn="l" defTabSz="914400" eaLnBrk="1" latinLnBrk="0" hangingPunct="1">
              <a:lnSpc>
                <a:spcPct val="100000"/>
              </a:lnSpc>
              <a:spcBef>
                <a:spcPts val="0"/>
              </a:spcBef>
              <a:buClrTx/>
              <a:buFontTx/>
              <a:buNone/>
              <a:tabLst/>
            </a:pPr>
            <a:endParaRPr lang="en-US" sz="2000" dirty="0" smtClean="0">
              <a:solidFill>
                <a:schemeClr val="accent6">
                  <a:lumMod val="50000"/>
                </a:schemeClr>
              </a:solidFill>
            </a:endParaRPr>
          </a:p>
          <a:p>
            <a:pPr marL="0" marR="0" indent="0" algn="l" defTabSz="914400" eaLnBrk="1" latinLnBrk="0" hangingPunct="1">
              <a:lnSpc>
                <a:spcPct val="100000"/>
              </a:lnSpc>
              <a:spcBef>
                <a:spcPts val="0"/>
              </a:spcBef>
              <a:buClrTx/>
              <a:buFontTx/>
              <a:buNone/>
              <a:tabLst/>
            </a:pPr>
            <a:r>
              <a:rPr lang="en-US" sz="2000" dirty="0" smtClean="0">
                <a:solidFill>
                  <a:schemeClr val="accent6">
                    <a:lumMod val="50000"/>
                  </a:schemeClr>
                </a:solidFill>
              </a:rPr>
              <a:t>ADO.NET </a:t>
            </a:r>
            <a:r>
              <a:rPr lang="en-US" sz="2000" dirty="0" err="1" smtClean="0">
                <a:solidFill>
                  <a:schemeClr val="accent6">
                    <a:lumMod val="50000"/>
                  </a:schemeClr>
                </a:solidFill>
              </a:rPr>
              <a:t>DataSet</a:t>
            </a:r>
            <a:endParaRPr lang="en-US" sz="2000" dirty="0" smtClean="0">
              <a:solidFill>
                <a:schemeClr val="accent6">
                  <a:lumMod val="50000"/>
                </a:schemeClr>
              </a:solidFill>
            </a:endParaRPr>
          </a:p>
          <a:p>
            <a:pPr marL="0" marR="0" indent="0" algn="l" defTabSz="914400" eaLnBrk="1" latinLnBrk="0" hangingPunct="1">
              <a:lnSpc>
                <a:spcPct val="100000"/>
              </a:lnSpc>
              <a:spcBef>
                <a:spcPts val="0"/>
              </a:spcBef>
              <a:buClrTx/>
              <a:buFontTx/>
              <a:buNone/>
              <a:tabLst/>
            </a:pPr>
            <a:endParaRPr lang="en-US" sz="2000" dirty="0" smtClean="0">
              <a:solidFill>
                <a:schemeClr val="accent6">
                  <a:lumMod val="50000"/>
                </a:schemeClr>
              </a:solidFill>
            </a:endParaRPr>
          </a:p>
          <a:p>
            <a:pPr marL="0" marR="0" indent="0" algn="l" defTabSz="914400" eaLnBrk="1" latinLnBrk="0" hangingPunct="1">
              <a:lnSpc>
                <a:spcPct val="100000"/>
              </a:lnSpc>
              <a:spcBef>
                <a:spcPts val="0"/>
              </a:spcBef>
              <a:buClrTx/>
              <a:buFontTx/>
              <a:buNone/>
              <a:tabLst/>
            </a:pPr>
            <a:endParaRPr lang="en-US" sz="2000" dirty="0" smtClean="0">
              <a:solidFill>
                <a:schemeClr val="accent6">
                  <a:lumMod val="50000"/>
                </a:schemeClr>
              </a:solidFill>
            </a:endParaRPr>
          </a:p>
          <a:p>
            <a:pPr marL="0" marR="0" indent="0" algn="l" defTabSz="914400" eaLnBrk="1" latinLnBrk="0" hangingPunct="1">
              <a:lnSpc>
                <a:spcPct val="100000"/>
              </a:lnSpc>
              <a:spcBef>
                <a:spcPts val="0"/>
              </a:spcBef>
              <a:buClrTx/>
              <a:buFontTx/>
              <a:buNone/>
              <a:tabLst/>
            </a:pPr>
            <a:endParaRPr lang="en-US" sz="2000" dirty="0" smtClean="0">
              <a:solidFill>
                <a:schemeClr val="accent6">
                  <a:lumMod val="50000"/>
                </a:schemeClr>
              </a:solidFill>
            </a:endParaRPr>
          </a:p>
          <a:p>
            <a:pPr marL="0" marR="0" indent="0" algn="l" defTabSz="914400" eaLnBrk="1" latinLnBrk="0" hangingPunct="1">
              <a:lnSpc>
                <a:spcPct val="100000"/>
              </a:lnSpc>
              <a:spcBef>
                <a:spcPts val="0"/>
              </a:spcBef>
              <a:buClrTx/>
              <a:buFontTx/>
              <a:buNone/>
              <a:tabLst/>
            </a:pPr>
            <a:endParaRPr lang="en-US" sz="2000" dirty="0" smtClean="0">
              <a:solidFill>
                <a:schemeClr val="accent6">
                  <a:lumMod val="50000"/>
                </a:schemeClr>
              </a:solidFill>
            </a:endParaRPr>
          </a:p>
          <a:p>
            <a:pPr marL="0" marR="0" indent="0" algn="l" defTabSz="914400" eaLnBrk="1" latinLnBrk="0" hangingPunct="1">
              <a:lnSpc>
                <a:spcPct val="100000"/>
              </a:lnSpc>
              <a:spcBef>
                <a:spcPts val="0"/>
              </a:spcBef>
              <a:buClrTx/>
              <a:buFontTx/>
              <a:buNone/>
              <a:tabLst/>
            </a:pPr>
            <a:endParaRPr lang="en-US" sz="2000" dirty="0" smtClean="0">
              <a:solidFill>
                <a:schemeClr val="accent6">
                  <a:lumMod val="50000"/>
                </a:schemeClr>
              </a:solidFill>
            </a:endParaRPr>
          </a:p>
          <a:p>
            <a:pPr marL="0" marR="0" indent="0" algn="l" defTabSz="914400" eaLnBrk="1" latinLnBrk="0" hangingPunct="1">
              <a:lnSpc>
                <a:spcPct val="100000"/>
              </a:lnSpc>
              <a:spcBef>
                <a:spcPts val="0"/>
              </a:spcBef>
              <a:buClrTx/>
              <a:buFontTx/>
              <a:buNone/>
              <a:tabLst/>
            </a:pPr>
            <a:endParaRPr lang="en-US" sz="2000" dirty="0" smtClean="0">
              <a:solidFill>
                <a:schemeClr val="accent6">
                  <a:lumMod val="50000"/>
                </a:schemeClr>
              </a:solidFill>
            </a:endParaRPr>
          </a:p>
          <a:p>
            <a:pPr marL="0" marR="0" indent="0" algn="l" defTabSz="914400" eaLnBrk="1" latinLnBrk="0" hangingPunct="1">
              <a:lnSpc>
                <a:spcPct val="100000"/>
              </a:lnSpc>
              <a:spcBef>
                <a:spcPts val="0"/>
              </a:spcBef>
              <a:buClrTx/>
              <a:buFontTx/>
              <a:buNone/>
              <a:tabLst/>
            </a:pPr>
            <a:endParaRPr lang="en-US" sz="2000" dirty="0" smtClean="0">
              <a:solidFill>
                <a:schemeClr val="accent6">
                  <a:lumMod val="50000"/>
                </a:schemeClr>
              </a:solidFill>
            </a:endParaRPr>
          </a:p>
        </p:txBody>
      </p:sp>
      <p:sp>
        <p:nvSpPr>
          <p:cNvPr id="13" name="TextBox 12"/>
          <p:cNvSpPr txBox="1"/>
          <p:nvPr/>
        </p:nvSpPr>
        <p:spPr>
          <a:xfrm>
            <a:off x="5017789" y="1946809"/>
            <a:ext cx="3685310" cy="129514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pPr>
              <a:spcBef>
                <a:spcPts val="1200"/>
              </a:spcBef>
            </a:pPr>
            <a:r>
              <a:rPr lang="en-US" sz="1600" dirty="0" smtClean="0">
                <a:solidFill>
                  <a:srgbClr val="0000CC"/>
                </a:solidFill>
                <a:latin typeface="Microsoft Sans Serif" pitchFamily="34" charset="0"/>
                <a:cs typeface="Microsoft Sans Serif" pitchFamily="34" charset="0"/>
              </a:rPr>
              <a:t>void GetCustOrders1 </a:t>
            </a:r>
            <a:r>
              <a:rPr lang="en-US" sz="1600" i="0" dirty="0" smtClean="0">
                <a:solidFill>
                  <a:srgbClr val="0000CC"/>
                </a:solidFill>
                <a:latin typeface="Microsoft Sans Serif" pitchFamily="34" charset="0"/>
                <a:cs typeface="Microsoft Sans Serif" pitchFamily="34" charset="0"/>
              </a:rPr>
              <a:t>(                 OUTPUT </a:t>
            </a:r>
            <a:r>
              <a:rPr lang="en-US" sz="1600" dirty="0" err="1" smtClean="0">
                <a:solidFill>
                  <a:srgbClr val="0000CC"/>
                </a:solidFill>
              </a:rPr>
              <a:t>CustOrdersDataSet</a:t>
            </a:r>
            <a:r>
              <a:rPr lang="en-US" sz="1600" dirty="0" smtClean="0">
                <a:solidFill>
                  <a:srgbClr val="0000CC"/>
                </a:solidFill>
              </a:rPr>
              <a:t> )</a:t>
            </a:r>
          </a:p>
          <a:p>
            <a:pPr>
              <a:spcBef>
                <a:spcPts val="1200"/>
              </a:spcBef>
            </a:pPr>
            <a:r>
              <a:rPr lang="en-US" sz="1600" dirty="0" smtClean="0">
                <a:solidFill>
                  <a:schemeClr val="tx2"/>
                </a:solidFill>
              </a:rPr>
              <a:t>{ …}</a:t>
            </a:r>
          </a:p>
        </p:txBody>
      </p:sp>
      <p:sp>
        <p:nvSpPr>
          <p:cNvPr id="8" name="Content Placeholder 2"/>
          <p:cNvSpPr txBox="1">
            <a:spLocks/>
          </p:cNvSpPr>
          <p:nvPr/>
        </p:nvSpPr>
        <p:spPr bwMode="auto">
          <a:xfrm>
            <a:off x="5392390" y="1070757"/>
            <a:ext cx="2984167" cy="5056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3"/>
              </a:buClr>
              <a:buSzTx/>
              <a:tabLst/>
              <a:defRPr/>
            </a:pPr>
            <a:r>
              <a:rPr kumimoji="0" lang="en-US" sz="2200" b="0" i="0" u="none" strike="noStrike" kern="1200" cap="none" spc="0" normalizeH="0" baseline="0" noProof="0" dirty="0" smtClean="0">
                <a:ln>
                  <a:noFill/>
                </a:ln>
                <a:solidFill>
                  <a:srgbClr val="666666"/>
                </a:solidFill>
                <a:effectLst/>
                <a:uLnTx/>
                <a:uFillTx/>
                <a:latin typeface="Arial" pitchFamily="34" charset="0"/>
                <a:ea typeface="+mn-ea"/>
                <a:cs typeface="Arial" pitchFamily="34" charset="0"/>
              </a:rPr>
              <a:t>Open Client for .NET</a:t>
            </a:r>
          </a:p>
          <a:p>
            <a:pPr marL="342900" marR="0" lvl="0" indent="-342900" algn="l" defTabSz="914400" rtl="0" eaLnBrk="1" fontAlgn="base" latinLnBrk="0" hangingPunct="1">
              <a:lnSpc>
                <a:spcPct val="100000"/>
              </a:lnSpc>
              <a:spcBef>
                <a:spcPct val="20000"/>
              </a:spcBef>
              <a:spcAft>
                <a:spcPct val="0"/>
              </a:spcAft>
              <a:buClr>
                <a:schemeClr val="accent3"/>
              </a:buClr>
              <a:buSzTx/>
              <a:tabLst/>
              <a:defRPr/>
            </a:pPr>
            <a:endParaRPr kumimoji="0" lang="en-US" sz="2200" b="0" i="0" u="none" strike="noStrike" kern="1200" cap="none" spc="0" normalizeH="0" baseline="0" noProof="0" dirty="0">
              <a:ln>
                <a:noFill/>
              </a:ln>
              <a:solidFill>
                <a:srgbClr val="666666"/>
              </a:solidFill>
              <a:effectLst/>
              <a:uLnTx/>
              <a:uFillTx/>
              <a:latin typeface="Arial" pitchFamily="34" charset="0"/>
              <a:ea typeface="+mn-ea"/>
              <a:cs typeface="Arial" pitchFamily="34" charset="0"/>
            </a:endParaRPr>
          </a:p>
        </p:txBody>
      </p:sp>
      <p:sp>
        <p:nvSpPr>
          <p:cNvPr id="17" name="TextBox 16"/>
          <p:cNvSpPr txBox="1"/>
          <p:nvPr/>
        </p:nvSpPr>
        <p:spPr>
          <a:xfrm>
            <a:off x="5003935" y="3789464"/>
            <a:ext cx="3685310" cy="183548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pPr>
              <a:spcBef>
                <a:spcPts val="1200"/>
              </a:spcBef>
            </a:pPr>
            <a:r>
              <a:rPr lang="en-US" sz="1600" dirty="0" smtClean="0">
                <a:solidFill>
                  <a:schemeClr val="tx2"/>
                </a:solidFill>
                <a:latin typeface="Microsoft Sans Serif" pitchFamily="34" charset="0"/>
                <a:cs typeface="Microsoft Sans Serif" pitchFamily="34" charset="0"/>
              </a:rPr>
              <a:t>class </a:t>
            </a:r>
            <a:r>
              <a:rPr lang="en-US" sz="1600" dirty="0" err="1" smtClean="0">
                <a:solidFill>
                  <a:srgbClr val="0000CC"/>
                </a:solidFill>
                <a:latin typeface="Microsoft Sans Serif" pitchFamily="34" charset="0"/>
                <a:cs typeface="Microsoft Sans Serif" pitchFamily="34" charset="0"/>
              </a:rPr>
              <a:t>CustOrdersDataSet</a:t>
            </a:r>
            <a:r>
              <a:rPr lang="en-US" sz="1600" dirty="0" smtClean="0">
                <a:solidFill>
                  <a:schemeClr val="tx2"/>
                </a:solidFill>
                <a:latin typeface="Microsoft Sans Serif" pitchFamily="34" charset="0"/>
                <a:cs typeface="Microsoft Sans Serif" pitchFamily="34" charset="0"/>
              </a:rPr>
              <a:t> : </a:t>
            </a:r>
            <a:r>
              <a:rPr lang="en-US" sz="1600" dirty="0" err="1" smtClean="0">
                <a:solidFill>
                  <a:schemeClr val="tx2"/>
                </a:solidFill>
                <a:latin typeface="Microsoft Sans Serif" pitchFamily="34" charset="0"/>
                <a:cs typeface="Microsoft Sans Serif" pitchFamily="34" charset="0"/>
              </a:rPr>
              <a:t>DataSet</a:t>
            </a:r>
            <a:endParaRPr lang="en-US" sz="1600" dirty="0" smtClean="0">
              <a:solidFill>
                <a:schemeClr val="tx2"/>
              </a:solidFill>
              <a:latin typeface="Microsoft Sans Serif" pitchFamily="34" charset="0"/>
              <a:cs typeface="Microsoft Sans Serif" pitchFamily="34" charset="0"/>
            </a:endParaRPr>
          </a:p>
          <a:p>
            <a:pPr>
              <a:spcBef>
                <a:spcPts val="1200"/>
              </a:spcBef>
            </a:pP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ttCustomerDataTable</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ttCustomer</a:t>
            </a:r>
            <a:endParaRPr lang="en-US" sz="1600" dirty="0" smtClean="0">
              <a:solidFill>
                <a:schemeClr val="tx2"/>
              </a:solidFill>
              <a:latin typeface="Microsoft Sans Serif" pitchFamily="34" charset="0"/>
              <a:cs typeface="Microsoft Sans Serif" pitchFamily="34" charset="0"/>
            </a:endParaRPr>
          </a:p>
          <a:p>
            <a:pPr>
              <a:spcBef>
                <a:spcPts val="0"/>
              </a:spcBef>
            </a:pP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DataColumn</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CustNumColumn</a:t>
            </a:r>
            <a:r>
              <a:rPr lang="en-US" sz="1600" dirty="0" smtClean="0">
                <a:solidFill>
                  <a:schemeClr val="tx2"/>
                </a:solidFill>
                <a:latin typeface="Microsoft Sans Serif" pitchFamily="34" charset="0"/>
                <a:cs typeface="Microsoft Sans Serif" pitchFamily="34" charset="0"/>
              </a:rPr>
              <a:t> …</a:t>
            </a:r>
          </a:p>
          <a:p>
            <a:pPr>
              <a:spcBef>
                <a:spcPts val="1200"/>
              </a:spcBef>
            </a:pP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ttOrderDataTable</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ttOrder</a:t>
            </a:r>
            <a:endParaRPr lang="en-US" sz="1600" dirty="0" smtClean="0">
              <a:solidFill>
                <a:schemeClr val="tx2"/>
              </a:solidFill>
              <a:latin typeface="Microsoft Sans Serif" pitchFamily="34" charset="0"/>
              <a:cs typeface="Microsoft Sans Serif" pitchFamily="34" charset="0"/>
            </a:endParaRPr>
          </a:p>
          <a:p>
            <a:pPr>
              <a:spcBef>
                <a:spcPts val="0"/>
              </a:spcBef>
            </a:pPr>
            <a:r>
              <a:rPr lang="en-US" sz="1600" dirty="0" smtClean="0">
                <a:solidFill>
                  <a:schemeClr val="tx2"/>
                </a:solidFill>
                <a:latin typeface="Microsoft Sans Serif" pitchFamily="34" charset="0"/>
                <a:cs typeface="Microsoft Sans Serif" pitchFamily="34" charset="0"/>
              </a:rPr>
              <a:t>…</a:t>
            </a:r>
          </a:p>
        </p:txBody>
      </p:sp>
      <p:sp>
        <p:nvSpPr>
          <p:cNvPr id="9" name="TextBox 8"/>
          <p:cNvSpPr txBox="1"/>
          <p:nvPr/>
        </p:nvSpPr>
        <p:spPr>
          <a:xfrm>
            <a:off x="398783" y="1534368"/>
            <a:ext cx="4358955" cy="415205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pPr>
              <a:spcBef>
                <a:spcPts val="1200"/>
              </a:spcBef>
            </a:pPr>
            <a:r>
              <a:rPr lang="en-US" sz="1600" dirty="0" smtClean="0">
                <a:solidFill>
                  <a:schemeClr val="tx2"/>
                </a:solidFill>
                <a:latin typeface="Microsoft Sans Serif" pitchFamily="34" charset="0"/>
                <a:ea typeface="+mn-ea"/>
                <a:cs typeface="Microsoft Sans Serif" pitchFamily="34" charset="0"/>
              </a:rPr>
              <a:t>DEFINE TEMP-TABLE </a:t>
            </a:r>
            <a:r>
              <a:rPr lang="en-US" sz="1600" dirty="0" err="1" smtClean="0">
                <a:solidFill>
                  <a:schemeClr val="tx2"/>
                </a:solidFill>
                <a:latin typeface="Microsoft Sans Serif" pitchFamily="34" charset="0"/>
                <a:ea typeface="+mn-ea"/>
                <a:cs typeface="Microsoft Sans Serif" pitchFamily="34" charset="0"/>
              </a:rPr>
              <a:t>ttCustomer</a:t>
            </a:r>
            <a:endParaRPr lang="en-US" sz="1600" dirty="0" smtClean="0">
              <a:solidFill>
                <a:schemeClr val="tx2"/>
              </a:solidFill>
              <a:latin typeface="Microsoft Sans Serif" pitchFamily="34" charset="0"/>
              <a:ea typeface="+mn-ea"/>
              <a:cs typeface="Microsoft Sans Serif" pitchFamily="34" charset="0"/>
            </a:endParaRPr>
          </a:p>
          <a:p>
            <a:pPr>
              <a:spcBef>
                <a:spcPts val="0"/>
              </a:spcBef>
            </a:pPr>
            <a:r>
              <a:rPr lang="en-US" sz="1600" dirty="0" smtClean="0">
                <a:solidFill>
                  <a:schemeClr val="tx2"/>
                </a:solidFill>
                <a:latin typeface="Microsoft Sans Serif" pitchFamily="34" charset="0"/>
                <a:ea typeface="+mn-ea"/>
                <a:cs typeface="Microsoft Sans Serif" pitchFamily="34" charset="0"/>
              </a:rPr>
              <a:t> FIELD </a:t>
            </a:r>
            <a:r>
              <a:rPr lang="en-US" sz="1600" dirty="0" err="1" smtClean="0">
                <a:solidFill>
                  <a:schemeClr val="tx2"/>
                </a:solidFill>
                <a:latin typeface="Microsoft Sans Serif" pitchFamily="34" charset="0"/>
                <a:ea typeface="+mn-ea"/>
                <a:cs typeface="Microsoft Sans Serif" pitchFamily="34" charset="0"/>
              </a:rPr>
              <a:t>CustNum</a:t>
            </a:r>
            <a:r>
              <a:rPr lang="en-US" sz="1600" dirty="0" smtClean="0">
                <a:solidFill>
                  <a:schemeClr val="tx2"/>
                </a:solidFill>
                <a:latin typeface="Microsoft Sans Serif" pitchFamily="34" charset="0"/>
                <a:ea typeface="+mn-ea"/>
                <a:cs typeface="Microsoft Sans Serif" pitchFamily="34" charset="0"/>
              </a:rPr>
              <a:t> AS INT…</a:t>
            </a:r>
          </a:p>
          <a:p>
            <a:pPr>
              <a:spcBef>
                <a:spcPts val="1200"/>
              </a:spcBef>
            </a:pPr>
            <a:r>
              <a:rPr lang="en-US" sz="1600" dirty="0" smtClean="0">
                <a:solidFill>
                  <a:schemeClr val="tx2"/>
                </a:solidFill>
                <a:latin typeface="Microsoft Sans Serif" pitchFamily="34" charset="0"/>
                <a:ea typeface="+mn-ea"/>
                <a:cs typeface="Microsoft Sans Serif" pitchFamily="34" charset="0"/>
              </a:rPr>
              <a:t>DEFINE TEMP-TABLE </a:t>
            </a:r>
            <a:r>
              <a:rPr lang="en-US" sz="1600" dirty="0" err="1" smtClean="0">
                <a:solidFill>
                  <a:schemeClr val="tx2"/>
                </a:solidFill>
                <a:latin typeface="Microsoft Sans Serif" pitchFamily="34" charset="0"/>
                <a:ea typeface="+mn-ea"/>
                <a:cs typeface="Microsoft Sans Serif" pitchFamily="34" charset="0"/>
              </a:rPr>
              <a:t>ttOrder</a:t>
            </a:r>
            <a:endParaRPr lang="en-US" sz="1600" dirty="0" smtClean="0">
              <a:solidFill>
                <a:schemeClr val="tx2"/>
              </a:solidFill>
              <a:latin typeface="Microsoft Sans Serif" pitchFamily="34" charset="0"/>
              <a:ea typeface="+mn-ea"/>
              <a:cs typeface="Microsoft Sans Serif" pitchFamily="34" charset="0"/>
            </a:endParaRPr>
          </a:p>
          <a:p>
            <a:pPr>
              <a:spcBef>
                <a:spcPts val="0"/>
              </a:spcBef>
            </a:pPr>
            <a:r>
              <a:rPr lang="en-US" sz="1600" dirty="0" smtClean="0">
                <a:solidFill>
                  <a:schemeClr val="tx2"/>
                </a:solidFill>
                <a:latin typeface="Microsoft Sans Serif" pitchFamily="34" charset="0"/>
                <a:ea typeface="+mn-ea"/>
                <a:cs typeface="Microsoft Sans Serif" pitchFamily="34" charset="0"/>
              </a:rPr>
              <a:t> FIELD </a:t>
            </a:r>
            <a:r>
              <a:rPr lang="en-US" sz="1600" dirty="0" err="1" smtClean="0">
                <a:solidFill>
                  <a:schemeClr val="tx2"/>
                </a:solidFill>
                <a:latin typeface="Microsoft Sans Serif" pitchFamily="34" charset="0"/>
                <a:ea typeface="+mn-ea"/>
                <a:cs typeface="Microsoft Sans Serif" pitchFamily="34" charset="0"/>
              </a:rPr>
              <a:t>OrderNum</a:t>
            </a:r>
            <a:r>
              <a:rPr lang="en-US" sz="1600" dirty="0" smtClean="0">
                <a:solidFill>
                  <a:schemeClr val="tx2"/>
                </a:solidFill>
                <a:latin typeface="Microsoft Sans Serif" pitchFamily="34" charset="0"/>
                <a:ea typeface="+mn-ea"/>
                <a:cs typeface="Microsoft Sans Serif" pitchFamily="34" charset="0"/>
              </a:rPr>
              <a:t> AS INT</a:t>
            </a:r>
          </a:p>
          <a:p>
            <a:pPr>
              <a:spcBef>
                <a:spcPts val="0"/>
              </a:spcBef>
            </a:pPr>
            <a:r>
              <a:rPr lang="en-US" sz="1600" dirty="0" smtClean="0">
                <a:solidFill>
                  <a:schemeClr val="tx2"/>
                </a:solidFill>
                <a:latin typeface="Microsoft Sans Serif" pitchFamily="34" charset="0"/>
                <a:ea typeface="+mn-ea"/>
                <a:cs typeface="Microsoft Sans Serif" pitchFamily="34" charset="0"/>
              </a:rPr>
              <a:t> FIELD </a:t>
            </a:r>
            <a:r>
              <a:rPr lang="en-US" sz="1600" dirty="0" err="1" smtClean="0">
                <a:solidFill>
                  <a:schemeClr val="tx2"/>
                </a:solidFill>
                <a:latin typeface="Microsoft Sans Serif" pitchFamily="34" charset="0"/>
                <a:ea typeface="+mn-ea"/>
                <a:cs typeface="Microsoft Sans Serif" pitchFamily="34" charset="0"/>
              </a:rPr>
              <a:t>CustNum</a:t>
            </a:r>
            <a:r>
              <a:rPr lang="en-US" sz="1600" dirty="0" smtClean="0">
                <a:solidFill>
                  <a:schemeClr val="tx2"/>
                </a:solidFill>
                <a:latin typeface="Microsoft Sans Serif" pitchFamily="34" charset="0"/>
                <a:ea typeface="+mn-ea"/>
                <a:cs typeface="Microsoft Sans Serif" pitchFamily="34" charset="0"/>
              </a:rPr>
              <a:t> AS INT…</a:t>
            </a:r>
          </a:p>
          <a:p>
            <a:pPr>
              <a:spcBef>
                <a:spcPts val="1200"/>
              </a:spcBef>
            </a:pPr>
            <a:r>
              <a:rPr lang="en-US" sz="1600" dirty="0" smtClean="0">
                <a:solidFill>
                  <a:schemeClr val="tx2"/>
                </a:solidFill>
                <a:latin typeface="Microsoft Sans Serif" pitchFamily="34" charset="0"/>
                <a:ea typeface="+mn-ea"/>
                <a:cs typeface="Microsoft Sans Serif" pitchFamily="34" charset="0"/>
              </a:rPr>
              <a:t>DEFINE DATASET </a:t>
            </a:r>
            <a:r>
              <a:rPr lang="en-US" sz="1600" dirty="0" err="1" smtClean="0">
                <a:solidFill>
                  <a:schemeClr val="tx2"/>
                </a:solidFill>
                <a:latin typeface="Microsoft Sans Serif" pitchFamily="34" charset="0"/>
                <a:ea typeface="+mn-ea"/>
                <a:cs typeface="Microsoft Sans Serif" pitchFamily="34" charset="0"/>
              </a:rPr>
              <a:t>CustOrders</a:t>
            </a:r>
            <a:r>
              <a:rPr lang="en-US" sz="1600" dirty="0" smtClean="0">
                <a:solidFill>
                  <a:schemeClr val="tx2"/>
                </a:solidFill>
                <a:latin typeface="Microsoft Sans Serif" pitchFamily="34" charset="0"/>
                <a:ea typeface="+mn-ea"/>
                <a:cs typeface="Microsoft Sans Serif" pitchFamily="34" charset="0"/>
              </a:rPr>
              <a:t> FOR </a:t>
            </a:r>
            <a:r>
              <a:rPr lang="en-US" sz="1600" dirty="0" smtClean="0">
                <a:solidFill>
                  <a:schemeClr val="tx2"/>
                </a:solidFill>
                <a:latin typeface="Microsoft Sans Serif" pitchFamily="34" charset="0"/>
                <a:cs typeface="Microsoft Sans Serif" pitchFamily="34" charset="0"/>
              </a:rPr>
              <a:t>   </a:t>
            </a:r>
          </a:p>
          <a:p>
            <a:pPr>
              <a:spcBef>
                <a:spcPts val="0"/>
              </a:spcBef>
            </a:pPr>
            <a:r>
              <a:rPr lang="en-US" sz="1600" dirty="0" smtClean="0">
                <a:solidFill>
                  <a:schemeClr val="tx2"/>
                </a:solidFill>
                <a:latin typeface="Microsoft Sans Serif" pitchFamily="34" charset="0"/>
                <a:ea typeface="+mn-ea"/>
                <a:cs typeface="Microsoft Sans Serif" pitchFamily="34" charset="0"/>
              </a:rPr>
              <a:t>                                 </a:t>
            </a:r>
            <a:r>
              <a:rPr lang="en-US" sz="1600" dirty="0" err="1" smtClean="0">
                <a:solidFill>
                  <a:schemeClr val="tx2"/>
                </a:solidFill>
                <a:latin typeface="Microsoft Sans Serif" pitchFamily="34" charset="0"/>
                <a:ea typeface="+mn-ea"/>
                <a:cs typeface="Microsoft Sans Serif" pitchFamily="34" charset="0"/>
              </a:rPr>
              <a:t>ttCustomer</a:t>
            </a:r>
            <a:r>
              <a:rPr lang="en-US" sz="1600" dirty="0" smtClean="0">
                <a:solidFill>
                  <a:schemeClr val="tx2"/>
                </a:solidFill>
                <a:latin typeface="Microsoft Sans Serif" pitchFamily="34" charset="0"/>
                <a:ea typeface="+mn-ea"/>
                <a:cs typeface="Microsoft Sans Serif" pitchFamily="34" charset="0"/>
              </a:rPr>
              <a:t>, </a:t>
            </a:r>
            <a:r>
              <a:rPr lang="en-US" sz="1600" dirty="0" err="1" smtClean="0">
                <a:solidFill>
                  <a:schemeClr val="tx2"/>
                </a:solidFill>
                <a:latin typeface="Microsoft Sans Serif" pitchFamily="34" charset="0"/>
                <a:ea typeface="+mn-ea"/>
                <a:cs typeface="Microsoft Sans Serif" pitchFamily="34" charset="0"/>
              </a:rPr>
              <a:t>ttOrder</a:t>
            </a:r>
            <a:endParaRPr lang="en-US" sz="1600" dirty="0" smtClean="0">
              <a:solidFill>
                <a:schemeClr val="tx2"/>
              </a:solidFill>
              <a:latin typeface="Microsoft Sans Serif" pitchFamily="34" charset="0"/>
              <a:ea typeface="+mn-ea"/>
              <a:cs typeface="Microsoft Sans Serif" pitchFamily="34" charset="0"/>
            </a:endParaRPr>
          </a:p>
          <a:p>
            <a:pPr>
              <a:spcBef>
                <a:spcPts val="0"/>
              </a:spcBef>
            </a:pPr>
            <a:r>
              <a:rPr lang="en-US" sz="1600" dirty="0" smtClean="0">
                <a:solidFill>
                  <a:schemeClr val="tx2"/>
                </a:solidFill>
                <a:latin typeface="Microsoft Sans Serif" pitchFamily="34" charset="0"/>
                <a:ea typeface="+mn-ea"/>
                <a:cs typeface="Microsoft Sans Serif" pitchFamily="34" charset="0"/>
              </a:rPr>
              <a:t>   DATA-RELATION </a:t>
            </a:r>
            <a:r>
              <a:rPr lang="en-US" sz="1600" dirty="0" err="1" smtClean="0">
                <a:solidFill>
                  <a:schemeClr val="tx2"/>
                </a:solidFill>
                <a:latin typeface="Microsoft Sans Serif" pitchFamily="34" charset="0"/>
                <a:ea typeface="+mn-ea"/>
                <a:cs typeface="Microsoft Sans Serif" pitchFamily="34" charset="0"/>
              </a:rPr>
              <a:t>CustOrd</a:t>
            </a:r>
            <a:r>
              <a:rPr lang="en-US" sz="1600" dirty="0" smtClean="0">
                <a:solidFill>
                  <a:schemeClr val="tx2"/>
                </a:solidFill>
                <a:latin typeface="Microsoft Sans Serif" pitchFamily="34" charset="0"/>
                <a:ea typeface="+mn-ea"/>
                <a:cs typeface="Microsoft Sans Serif" pitchFamily="34" charset="0"/>
              </a:rPr>
              <a:t> FOR </a:t>
            </a:r>
          </a:p>
          <a:p>
            <a:pPr>
              <a:spcBef>
                <a:spcPts val="0"/>
              </a:spcBef>
            </a:pP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ea typeface="+mn-ea"/>
                <a:cs typeface="Microsoft Sans Serif" pitchFamily="34" charset="0"/>
              </a:rPr>
              <a:t>ttCustomer</a:t>
            </a:r>
            <a:r>
              <a:rPr lang="en-US" sz="1600" dirty="0" smtClean="0">
                <a:solidFill>
                  <a:schemeClr val="tx2"/>
                </a:solidFill>
                <a:latin typeface="Microsoft Sans Serif" pitchFamily="34" charset="0"/>
                <a:ea typeface="+mn-ea"/>
                <a:cs typeface="Microsoft Sans Serif" pitchFamily="34" charset="0"/>
              </a:rPr>
              <a:t>, </a:t>
            </a:r>
            <a:r>
              <a:rPr lang="en-US" sz="1600" dirty="0" err="1" smtClean="0">
                <a:solidFill>
                  <a:schemeClr val="tx2"/>
                </a:solidFill>
                <a:latin typeface="Microsoft Sans Serif" pitchFamily="34" charset="0"/>
                <a:ea typeface="+mn-ea"/>
                <a:cs typeface="Microsoft Sans Serif" pitchFamily="34" charset="0"/>
              </a:rPr>
              <a:t>ttOrder</a:t>
            </a:r>
            <a:endParaRPr lang="en-US" sz="1600" dirty="0" smtClean="0">
              <a:solidFill>
                <a:schemeClr val="tx2"/>
              </a:solidFill>
              <a:latin typeface="Microsoft Sans Serif" pitchFamily="34" charset="0"/>
              <a:ea typeface="+mn-ea"/>
              <a:cs typeface="Microsoft Sans Serif" pitchFamily="34" charset="0"/>
            </a:endParaRPr>
          </a:p>
          <a:p>
            <a:pPr>
              <a:spcBef>
                <a:spcPts val="0"/>
              </a:spcBef>
            </a:pPr>
            <a:r>
              <a:rPr lang="en-US" sz="1600" dirty="0" smtClean="0">
                <a:solidFill>
                  <a:schemeClr val="tx2"/>
                </a:solidFill>
                <a:latin typeface="Microsoft Sans Serif" pitchFamily="34" charset="0"/>
                <a:ea typeface="+mn-ea"/>
                <a:cs typeface="Microsoft Sans Serif" pitchFamily="34" charset="0"/>
              </a:rPr>
              <a:t>   RELATION-FIELDS (</a:t>
            </a:r>
            <a:r>
              <a:rPr lang="en-US" sz="1600" dirty="0" err="1" smtClean="0">
                <a:solidFill>
                  <a:schemeClr val="tx2"/>
                </a:solidFill>
                <a:latin typeface="Microsoft Sans Serif" pitchFamily="34" charset="0"/>
                <a:ea typeface="+mn-ea"/>
                <a:cs typeface="Microsoft Sans Serif" pitchFamily="34" charset="0"/>
              </a:rPr>
              <a:t>CustNum</a:t>
            </a:r>
            <a:r>
              <a:rPr lang="en-US" sz="1600" dirty="0" smtClean="0">
                <a:solidFill>
                  <a:schemeClr val="tx2"/>
                </a:solidFill>
                <a:latin typeface="Microsoft Sans Serif" pitchFamily="34" charset="0"/>
                <a:ea typeface="+mn-ea"/>
                <a:cs typeface="Microsoft Sans Serif" pitchFamily="34" charset="0"/>
              </a:rPr>
              <a:t>, </a:t>
            </a:r>
            <a:r>
              <a:rPr lang="en-US" sz="1600" dirty="0" err="1" smtClean="0">
                <a:solidFill>
                  <a:schemeClr val="tx2"/>
                </a:solidFill>
                <a:latin typeface="Microsoft Sans Serif" pitchFamily="34" charset="0"/>
                <a:ea typeface="+mn-ea"/>
                <a:cs typeface="Microsoft Sans Serif" pitchFamily="34" charset="0"/>
              </a:rPr>
              <a:t>CustNum</a:t>
            </a:r>
            <a:r>
              <a:rPr lang="en-US" sz="1600" dirty="0" smtClean="0">
                <a:solidFill>
                  <a:schemeClr val="tx2"/>
                </a:solidFill>
                <a:latin typeface="Microsoft Sans Serif" pitchFamily="34" charset="0"/>
                <a:ea typeface="+mn-ea"/>
                <a:cs typeface="Microsoft Sans Serif" pitchFamily="34" charset="0"/>
              </a:rPr>
              <a:t> ).</a:t>
            </a:r>
          </a:p>
          <a:p>
            <a:pPr>
              <a:spcBef>
                <a:spcPts val="1200"/>
              </a:spcBef>
            </a:pPr>
            <a:r>
              <a:rPr lang="en-US" sz="1600" dirty="0" smtClean="0">
                <a:solidFill>
                  <a:schemeClr val="tx2"/>
                </a:solidFill>
                <a:latin typeface="Microsoft Sans Serif" pitchFamily="34" charset="0"/>
                <a:ea typeface="+mn-ea"/>
                <a:cs typeface="Microsoft Sans Serif" pitchFamily="34" charset="0"/>
              </a:rPr>
              <a:t>DEFINE OUTPUT PARAMETER DATASET FOR </a:t>
            </a:r>
            <a:r>
              <a:rPr lang="en-US" sz="1600" dirty="0" err="1" smtClean="0">
                <a:solidFill>
                  <a:schemeClr val="tx2"/>
                </a:solidFill>
                <a:latin typeface="Microsoft Sans Serif" pitchFamily="34" charset="0"/>
                <a:ea typeface="+mn-ea"/>
                <a:cs typeface="Microsoft Sans Serif" pitchFamily="34" charset="0"/>
              </a:rPr>
              <a:t>CustOrders</a:t>
            </a:r>
            <a:r>
              <a:rPr lang="en-US" sz="1600" dirty="0" smtClean="0">
                <a:solidFill>
                  <a:schemeClr val="tx2"/>
                </a:solidFill>
                <a:latin typeface="Microsoft Sans Serif" pitchFamily="34" charset="0"/>
                <a:ea typeface="+mn-ea"/>
                <a:cs typeface="Microsoft Sans Serif" pitchFamily="34" charset="0"/>
              </a:rPr>
              <a:t>.</a:t>
            </a:r>
          </a:p>
          <a:p>
            <a:pPr>
              <a:spcBef>
                <a:spcPts val="1200"/>
              </a:spcBef>
            </a:pPr>
            <a:r>
              <a:rPr lang="en-US" sz="1600" dirty="0" smtClean="0">
                <a:solidFill>
                  <a:schemeClr val="tx2"/>
                </a:solidFill>
                <a:latin typeface="Microsoft Sans Serif" pitchFamily="34" charset="0"/>
                <a:ea typeface="+mn-ea"/>
                <a:cs typeface="Microsoft Sans Serif" pitchFamily="34" charset="0"/>
              </a:rPr>
              <a:t>…</a:t>
            </a:r>
          </a:p>
          <a:p>
            <a:pPr>
              <a:spcBef>
                <a:spcPts val="1200"/>
              </a:spcBef>
            </a:pPr>
            <a:endParaRPr lang="en-US" sz="1600" dirty="0" smtClean="0">
              <a:solidFill>
                <a:schemeClr val="tx2"/>
              </a:solidFill>
              <a:latin typeface="Microsoft Sans Serif" pitchFamily="34" charset="0"/>
              <a:ea typeface="+mn-ea"/>
              <a:cs typeface="Microsoft Sans Serif" pitchFamily="34" charset="0"/>
            </a:endParaRPr>
          </a:p>
        </p:txBody>
      </p:sp>
      <p:sp>
        <p:nvSpPr>
          <p:cNvPr id="10" name="Right Arrow 9"/>
          <p:cNvSpPr/>
          <p:nvPr/>
        </p:nvSpPr>
        <p:spPr bwMode="auto">
          <a:xfrm>
            <a:off x="3311820" y="2232153"/>
            <a:ext cx="1779012" cy="794802"/>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1" i="1" u="none" strike="noStrike" cap="none" normalizeH="0" baseline="0" dirty="0" err="1" smtClean="0">
                <a:ln>
                  <a:noFill/>
                </a:ln>
                <a:solidFill>
                  <a:srgbClr val="FFC000"/>
                </a:solidFill>
                <a:effectLst/>
                <a:latin typeface="Arial" charset="0"/>
              </a:rPr>
              <a:t>ProxyGen</a:t>
            </a:r>
            <a:endParaRPr kumimoji="0" lang="en-US" sz="2000" b="1" i="1" u="none" strike="noStrike" cap="none" normalizeH="0" baseline="0" dirty="0" smtClean="0">
              <a:ln>
                <a:noFill/>
              </a:ln>
              <a:solidFill>
                <a:srgbClr val="FFC000"/>
              </a:solidFill>
              <a:effectLst/>
              <a:latin typeface="Arial" charset="0"/>
            </a:endParaRPr>
          </a:p>
        </p:txBody>
      </p:sp>
    </p:spTree>
  </p:cSld>
  <p:clrMapOvr>
    <a:masterClrMapping/>
  </p:clrMapOvr>
  <p:transition advTm="83061">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720" y="96653"/>
            <a:ext cx="7330650" cy="701731"/>
          </a:xfrm>
        </p:spPr>
        <p:txBody>
          <a:bodyPr/>
          <a:lstStyle/>
          <a:p>
            <a:r>
              <a:rPr lang="en-US" dirty="0" smtClean="0"/>
              <a:t>DEMO - Working in Visual Studio:</a:t>
            </a:r>
            <a:br>
              <a:rPr lang="en-US" dirty="0" smtClean="0"/>
            </a:br>
            <a:r>
              <a:rPr lang="en-US" dirty="0" smtClean="0"/>
              <a:t>Create a Silverlight Business Application</a:t>
            </a:r>
            <a:endParaRPr lang="en-US" dirty="0"/>
          </a:p>
        </p:txBody>
      </p:sp>
      <p:pic>
        <p:nvPicPr>
          <p:cNvPr id="1026" name="Picture 2"/>
          <p:cNvPicPr>
            <a:picLocks noChangeAspect="1" noChangeArrowheads="1"/>
          </p:cNvPicPr>
          <p:nvPr/>
        </p:nvPicPr>
        <p:blipFill>
          <a:blip r:embed="rId2" cstate="print"/>
          <a:srcRect l="21044" t="11911" r="30877" b="36928"/>
          <a:stretch>
            <a:fillRect/>
          </a:stretch>
        </p:blipFill>
        <p:spPr bwMode="auto">
          <a:xfrm>
            <a:off x="1532060" y="1632065"/>
            <a:ext cx="4850811" cy="3226071"/>
          </a:xfrm>
          <a:prstGeom prst="rect">
            <a:avLst/>
          </a:prstGeom>
          <a:noFill/>
          <a:ln w="9525">
            <a:solidFill>
              <a:schemeClr val="accent1">
                <a:lumMod val="75000"/>
              </a:schemeClr>
            </a:solidFill>
            <a:miter lim="800000"/>
            <a:headEnd/>
            <a:tailEnd/>
          </a:ln>
        </p:spPr>
      </p:pic>
      <p:sp>
        <p:nvSpPr>
          <p:cNvPr id="6" name="Content Placeholder 2"/>
          <p:cNvSpPr txBox="1">
            <a:spLocks/>
          </p:cNvSpPr>
          <p:nvPr/>
        </p:nvSpPr>
        <p:spPr bwMode="auto">
          <a:xfrm>
            <a:off x="432721" y="1069617"/>
            <a:ext cx="8283575" cy="4951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chemeClr val="accent3"/>
              </a:buClr>
              <a:buFont typeface="Wingdings" pitchFamily="2" charset="2"/>
              <a:buChar char="§"/>
              <a:defRPr/>
            </a:pPr>
            <a:r>
              <a:rPr kumimoji="0" lang="en-US" sz="2400" b="0" i="0" u="none" strike="noStrike" kern="1200" cap="none" spc="0" normalizeH="0" baseline="0" noProof="0" dirty="0" smtClean="0">
                <a:ln>
                  <a:noFill/>
                </a:ln>
                <a:solidFill>
                  <a:schemeClr val="accent1"/>
                </a:solidFill>
                <a:effectLst/>
                <a:uLnTx/>
                <a:uFillTx/>
                <a:latin typeface="Arial" pitchFamily="34" charset="0"/>
                <a:ea typeface="+mn-ea"/>
                <a:cs typeface="Arial" pitchFamily="34" charset="0"/>
              </a:rPr>
              <a:t>Silverlight</a:t>
            </a:r>
            <a:r>
              <a:rPr kumimoji="0" lang="en-US" sz="2400" b="0" i="0" u="none" strike="noStrike" kern="1200" cap="none" spc="0" normalizeH="0" noProof="0" dirty="0" smtClean="0">
                <a:ln>
                  <a:noFill/>
                </a:ln>
                <a:solidFill>
                  <a:schemeClr val="accent1"/>
                </a:solidFill>
                <a:effectLst/>
                <a:uLnTx/>
                <a:uFillTx/>
                <a:latin typeface="Arial" pitchFamily="34" charset="0"/>
                <a:ea typeface="+mn-ea"/>
                <a:cs typeface="Arial" pitchFamily="34" charset="0"/>
              </a:rPr>
              <a:t> </a:t>
            </a:r>
            <a:r>
              <a:rPr lang="en-US" sz="2400" dirty="0" smtClean="0">
                <a:solidFill>
                  <a:schemeClr val="accent1"/>
                </a:solidFill>
                <a:ea typeface="+mn-ea"/>
                <a:cs typeface="Arial" pitchFamily="34" charset="0"/>
              </a:rPr>
              <a:t>4.0 Client + </a:t>
            </a:r>
            <a:r>
              <a:rPr kumimoji="0" lang="en-US" sz="2400" b="0" i="0" u="none" strike="noStrike" kern="1200" cap="none" spc="0" normalizeH="0" noProof="0" dirty="0" smtClean="0">
                <a:ln>
                  <a:noFill/>
                </a:ln>
                <a:solidFill>
                  <a:schemeClr val="accent1"/>
                </a:solidFill>
                <a:effectLst/>
                <a:uLnTx/>
                <a:uFillTx/>
                <a:latin typeface="Arial" pitchFamily="34" charset="0"/>
                <a:ea typeface="+mn-ea"/>
                <a:cs typeface="Arial" pitchFamily="34" charset="0"/>
              </a:rPr>
              <a:t>WCF RIA Services V</a:t>
            </a:r>
            <a:r>
              <a:rPr lang="en-US" sz="2400" dirty="0" smtClean="0">
                <a:solidFill>
                  <a:schemeClr val="accent1"/>
                </a:solidFill>
                <a:ea typeface="+mn-ea"/>
                <a:cs typeface="Arial" pitchFamily="34" charset="0"/>
              </a:rPr>
              <a:t>1.0 SP1</a:t>
            </a:r>
          </a:p>
          <a:p>
            <a:pPr marL="342900" marR="0" lvl="0" indent="-342900" algn="l" defTabSz="914400" rtl="0" eaLnBrk="1" fontAlgn="base" latinLnBrk="0" hangingPunct="1">
              <a:lnSpc>
                <a:spcPct val="100000"/>
              </a:lnSpc>
              <a:spcBef>
                <a:spcPct val="20000"/>
              </a:spcBef>
              <a:spcAft>
                <a:spcPct val="0"/>
              </a:spcAft>
              <a:buClr>
                <a:schemeClr val="accent3"/>
              </a:buClr>
              <a:buSzTx/>
              <a:buFont typeface="Wingdings" pitchFamily="2" charset="2"/>
              <a:buChar char="§"/>
              <a:tabLst/>
              <a:defRPr/>
            </a:pPr>
            <a:endParaRPr kumimoji="0" lang="en-US" sz="2400" b="0" i="0" u="none" strike="noStrike" kern="1200" cap="none" spc="0" normalizeH="0" baseline="0" noProof="0" dirty="0">
              <a:ln>
                <a:noFill/>
              </a:ln>
              <a:solidFill>
                <a:srgbClr val="666666"/>
              </a:solidFill>
              <a:effectLst/>
              <a:uLnTx/>
              <a:uFillTx/>
              <a:latin typeface="Arial" pitchFamily="34" charset="0"/>
              <a:ea typeface="+mn-ea"/>
              <a:cs typeface="Arial" pitchFamily="34" charset="0"/>
            </a:endParaRPr>
          </a:p>
        </p:txBody>
      </p:sp>
      <p:sp>
        <p:nvSpPr>
          <p:cNvPr id="7" name="Rectangle 6"/>
          <p:cNvSpPr/>
          <p:nvPr/>
        </p:nvSpPr>
        <p:spPr>
          <a:xfrm>
            <a:off x="554867" y="5098391"/>
            <a:ext cx="8069179" cy="1323439"/>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dirty="0" smtClean="0">
                <a:solidFill>
                  <a:schemeClr val="tx1">
                    <a:lumMod val="75000"/>
                  </a:schemeClr>
                </a:solidFill>
                <a:hlinkClick r:id="rId3"/>
              </a:rPr>
              <a:t>http://blogs.msdn.com/b/brada/archive/2010/03/15/silverlight-4-ria-services-ready-for-business-index.aspx</a:t>
            </a:r>
            <a:endParaRPr lang="en-US" dirty="0" smtClean="0">
              <a:solidFill>
                <a:schemeClr val="tx1">
                  <a:lumMod val="75000"/>
                </a:schemeClr>
              </a:solidFill>
            </a:endParaRPr>
          </a:p>
          <a:p>
            <a:endParaRPr lang="en-US" sz="800" dirty="0" smtClean="0">
              <a:solidFill>
                <a:schemeClr val="tx1">
                  <a:lumMod val="75000"/>
                </a:schemeClr>
              </a:solidFill>
            </a:endParaRPr>
          </a:p>
          <a:p>
            <a:r>
              <a:rPr lang="en-US" dirty="0" smtClean="0">
                <a:solidFill>
                  <a:schemeClr val="tx1">
                    <a:lumMod val="75000"/>
                  </a:schemeClr>
                </a:solidFill>
                <a:hlinkClick r:id="rId4"/>
              </a:rPr>
              <a:t>http://www.silverlightshow.net/items/WCF-RIA-Services-Part-1-Getting-Started.aspx</a:t>
            </a:r>
            <a:endParaRPr lang="en-US" dirty="0" smtClean="0">
              <a:solidFill>
                <a:schemeClr val="tx1">
                  <a:lumMod val="75000"/>
                </a:schemeClr>
              </a:solidFill>
            </a:endParaRPr>
          </a:p>
        </p:txBody>
      </p:sp>
    </p:spTree>
  </p:cSld>
  <p:clrMapOvr>
    <a:masterClrMapping/>
  </p:clrMapOvr>
  <p:transition advTm="49930">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24516"/>
            <a:ext cx="7330650" cy="784830"/>
          </a:xfrm>
        </p:spPr>
        <p:txBody>
          <a:bodyPr/>
          <a:lstStyle/>
          <a:p>
            <a:r>
              <a:rPr lang="en-US" dirty="0" smtClean="0"/>
              <a:t>Silverlight Business Application:</a:t>
            </a:r>
            <a:br>
              <a:rPr lang="en-US" dirty="0" smtClean="0"/>
            </a:br>
            <a:r>
              <a:rPr lang="en-US" dirty="0" smtClean="0"/>
              <a:t>In Visual Studio</a:t>
            </a:r>
            <a:endParaRPr lang="en-US" dirty="0"/>
          </a:p>
        </p:txBody>
      </p:sp>
      <p:pic>
        <p:nvPicPr>
          <p:cNvPr id="2050" name="Picture 2"/>
          <p:cNvPicPr>
            <a:picLocks noGrp="1" noChangeAspect="1" noChangeArrowheads="1"/>
          </p:cNvPicPr>
          <p:nvPr>
            <p:ph idx="1"/>
          </p:nvPr>
        </p:nvPicPr>
        <p:blipFill>
          <a:blip r:embed="rId2" cstate="print"/>
          <a:stretch>
            <a:fillRect/>
          </a:stretch>
        </p:blipFill>
        <p:spPr bwMode="auto">
          <a:xfrm>
            <a:off x="696845" y="1038225"/>
            <a:ext cx="7296285" cy="5303838"/>
          </a:xfrm>
          <a:prstGeom prst="rect">
            <a:avLst/>
          </a:prstGeom>
          <a:noFill/>
          <a:ln w="9525">
            <a:noFill/>
            <a:miter lim="800000"/>
            <a:headEnd/>
            <a:tailEnd/>
          </a:ln>
        </p:spPr>
      </p:pic>
    </p:spTree>
  </p:cSld>
  <p:clrMapOvr>
    <a:masterClrMapping/>
  </p:clrMapOvr>
  <p:transition advTm="19090">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24516"/>
            <a:ext cx="7330650" cy="784830"/>
          </a:xfrm>
        </p:spPr>
        <p:txBody>
          <a:bodyPr/>
          <a:lstStyle/>
          <a:p>
            <a:r>
              <a:rPr lang="en-US" dirty="0" smtClean="0"/>
              <a:t>Silverlight Business Application:</a:t>
            </a:r>
            <a:br>
              <a:rPr lang="en-US" dirty="0" smtClean="0"/>
            </a:br>
            <a:r>
              <a:rPr lang="en-US" dirty="0" smtClean="0"/>
              <a:t>Two Projects </a:t>
            </a:r>
            <a:endParaRPr lang="en-US" dirty="0"/>
          </a:p>
        </p:txBody>
      </p:sp>
      <p:sp>
        <p:nvSpPr>
          <p:cNvPr id="7" name="Content Placeholder 2"/>
          <p:cNvSpPr txBox="1">
            <a:spLocks/>
          </p:cNvSpPr>
          <p:nvPr/>
        </p:nvSpPr>
        <p:spPr bwMode="auto">
          <a:xfrm>
            <a:off x="432721" y="995877"/>
            <a:ext cx="3991795" cy="4951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chemeClr val="accent3"/>
              </a:buClr>
              <a:buFont typeface="Wingdings" pitchFamily="2" charset="2"/>
              <a:buChar char="§"/>
              <a:defRPr/>
            </a:pPr>
            <a:r>
              <a:rPr kumimoji="0" lang="en-US" sz="2000" b="0" i="0" u="none" strike="noStrike" kern="1200" cap="none" spc="0" normalizeH="0" baseline="0" noProof="0" dirty="0" smtClean="0">
                <a:ln>
                  <a:noFill/>
                </a:ln>
                <a:solidFill>
                  <a:schemeClr val="accent1"/>
                </a:solidFill>
                <a:effectLst/>
                <a:uLnTx/>
                <a:uFillTx/>
                <a:latin typeface="Arial" pitchFamily="34" charset="0"/>
                <a:ea typeface="+mn-ea"/>
                <a:cs typeface="Arial" pitchFamily="34" charset="0"/>
              </a:rPr>
              <a:t>Silverlight Client project</a:t>
            </a:r>
            <a:r>
              <a:rPr lang="en-US" sz="2000" dirty="0" smtClean="0">
                <a:solidFill>
                  <a:schemeClr val="accent1"/>
                </a:solidFill>
                <a:cs typeface="Arial" pitchFamily="34" charset="0"/>
              </a:rPr>
              <a:t> </a:t>
            </a:r>
            <a:r>
              <a:rPr lang="en-US" sz="2000" dirty="0" smtClean="0">
                <a:solidFill>
                  <a:schemeClr val="accent1"/>
                </a:solidFill>
                <a:cs typeface="Arial" pitchFamily="34" charset="0"/>
              </a:rPr>
              <a:t>BusinessApplication1</a:t>
            </a:r>
            <a:endParaRPr kumimoji="0" lang="en-US" sz="2000" b="0" i="0" u="none" strike="noStrike" kern="1200" cap="none" spc="0" normalizeH="0" baseline="0" noProof="0" dirty="0" smtClean="0">
              <a:ln>
                <a:noFill/>
              </a:ln>
              <a:solidFill>
                <a:srgbClr val="666666"/>
              </a:solidFill>
              <a:effectLst/>
              <a:uLnTx/>
              <a:uFillTx/>
              <a:latin typeface="Arial" pitchFamily="34" charset="0"/>
              <a:ea typeface="+mn-ea"/>
              <a:cs typeface="Arial" pitchFamily="34" charset="0"/>
            </a:endParaRPr>
          </a:p>
        </p:txBody>
      </p:sp>
      <p:sp>
        <p:nvSpPr>
          <p:cNvPr id="8" name="Content Placeholder 2"/>
          <p:cNvSpPr txBox="1">
            <a:spLocks/>
          </p:cNvSpPr>
          <p:nvPr/>
        </p:nvSpPr>
        <p:spPr bwMode="auto">
          <a:xfrm>
            <a:off x="4699921" y="1015544"/>
            <a:ext cx="3991795" cy="4951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chemeClr val="accent3"/>
              </a:buClr>
              <a:buFont typeface="Wingdings" pitchFamily="2" charset="2"/>
              <a:buChar char="§"/>
              <a:defRPr/>
            </a:pPr>
            <a:r>
              <a:rPr kumimoji="0" lang="en-US" sz="2000" b="0" i="0" u="none" strike="noStrike" kern="1200" cap="none" spc="0" normalizeH="0" baseline="0" noProof="0" dirty="0" smtClean="0">
                <a:ln>
                  <a:noFill/>
                </a:ln>
                <a:solidFill>
                  <a:schemeClr val="accent1"/>
                </a:solidFill>
                <a:effectLst/>
                <a:uLnTx/>
                <a:uFillTx/>
                <a:latin typeface="Arial" pitchFamily="34" charset="0"/>
                <a:ea typeface="+mn-ea"/>
                <a:cs typeface="Arial" pitchFamily="34" charset="0"/>
              </a:rPr>
              <a:t>RIA Services project</a:t>
            </a:r>
            <a:r>
              <a:rPr lang="en-US" sz="2000" dirty="0" smtClean="0">
                <a:solidFill>
                  <a:schemeClr val="accent1"/>
                </a:solidFill>
                <a:cs typeface="Arial" pitchFamily="34" charset="0"/>
              </a:rPr>
              <a:t> </a:t>
            </a:r>
            <a:r>
              <a:rPr lang="en-US" sz="2000" dirty="0" smtClean="0">
                <a:solidFill>
                  <a:schemeClr val="accent1"/>
                </a:solidFill>
                <a:cs typeface="Arial" pitchFamily="34" charset="0"/>
              </a:rPr>
              <a:t>BusinessApplication1.Web</a:t>
            </a:r>
            <a:endParaRPr kumimoji="0" lang="en-US" sz="2000" b="0" i="0" u="none" strike="noStrike" kern="1200" cap="none" spc="0" normalizeH="0" baseline="0" noProof="0" dirty="0" smtClean="0">
              <a:ln>
                <a:noFill/>
              </a:ln>
              <a:solidFill>
                <a:srgbClr val="666666"/>
              </a:solidFill>
              <a:effectLst/>
              <a:uLnTx/>
              <a:uFillTx/>
              <a:latin typeface="Arial" pitchFamily="34" charset="0"/>
              <a:ea typeface="+mn-ea"/>
              <a:cs typeface="Arial" pitchFamily="34" charset="0"/>
            </a:endParaRPr>
          </a:p>
        </p:txBody>
      </p:sp>
      <p:pic>
        <p:nvPicPr>
          <p:cNvPr id="2051" name="Picture 3"/>
          <p:cNvPicPr>
            <a:picLocks noChangeAspect="1" noChangeArrowheads="1"/>
          </p:cNvPicPr>
          <p:nvPr/>
        </p:nvPicPr>
        <p:blipFill>
          <a:blip r:embed="rId2" cstate="print"/>
          <a:srcRect l="660" t="16434" r="81030" b="48911"/>
          <a:stretch>
            <a:fillRect/>
          </a:stretch>
        </p:blipFill>
        <p:spPr bwMode="auto">
          <a:xfrm>
            <a:off x="616921" y="1721224"/>
            <a:ext cx="3345479" cy="4917077"/>
          </a:xfrm>
          <a:prstGeom prst="rect">
            <a:avLst/>
          </a:prstGeom>
          <a:noFill/>
          <a:ln w="9525">
            <a:solidFill>
              <a:schemeClr val="tx2"/>
            </a:solidFill>
            <a:miter lim="800000"/>
            <a:headEnd/>
            <a:tailEnd/>
          </a:ln>
        </p:spPr>
      </p:pic>
      <p:pic>
        <p:nvPicPr>
          <p:cNvPr id="2053" name="Picture 5"/>
          <p:cNvPicPr>
            <a:picLocks noChangeAspect="1" noChangeArrowheads="1"/>
          </p:cNvPicPr>
          <p:nvPr/>
        </p:nvPicPr>
        <p:blipFill>
          <a:blip r:embed="rId3" cstate="print"/>
          <a:srcRect l="735" t="50710" r="77206" b="19748"/>
          <a:stretch>
            <a:fillRect/>
          </a:stretch>
        </p:blipFill>
        <p:spPr bwMode="auto">
          <a:xfrm>
            <a:off x="4769223" y="1757083"/>
            <a:ext cx="4275475" cy="4446495"/>
          </a:xfrm>
          <a:prstGeom prst="rect">
            <a:avLst/>
          </a:prstGeom>
          <a:noFill/>
          <a:ln w="9525">
            <a:solidFill>
              <a:schemeClr val="tx2"/>
            </a:solidFill>
            <a:miter lim="800000"/>
            <a:headEnd/>
            <a:tailEnd/>
          </a:ln>
        </p:spPr>
      </p:pic>
    </p:spTree>
  </p:cSld>
  <p:clrMapOvr>
    <a:masterClrMapping/>
  </p:clrMapOvr>
  <p:transition advTm="27920">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24516"/>
            <a:ext cx="7330650" cy="784830"/>
          </a:xfrm>
        </p:spPr>
        <p:txBody>
          <a:bodyPr/>
          <a:lstStyle/>
          <a:p>
            <a:r>
              <a:rPr lang="en-US" dirty="0" smtClean="0"/>
              <a:t>Silverlight Business Application:</a:t>
            </a:r>
            <a:br>
              <a:rPr lang="en-US" dirty="0" smtClean="0"/>
            </a:br>
            <a:r>
              <a:rPr lang="en-US" dirty="0" smtClean="0"/>
              <a:t>Silverlight Client project – Runs on Client</a:t>
            </a:r>
            <a:endParaRPr lang="en-US" dirty="0"/>
          </a:p>
        </p:txBody>
      </p:sp>
      <p:pic>
        <p:nvPicPr>
          <p:cNvPr id="10" name="Picture 3"/>
          <p:cNvPicPr>
            <a:picLocks noChangeAspect="1" noChangeArrowheads="1"/>
          </p:cNvPicPr>
          <p:nvPr/>
        </p:nvPicPr>
        <p:blipFill>
          <a:blip r:embed="rId2" cstate="print"/>
          <a:srcRect l="7715" t="42055" r="77221" b="51273"/>
          <a:stretch>
            <a:fillRect/>
          </a:stretch>
        </p:blipFill>
        <p:spPr bwMode="auto">
          <a:xfrm>
            <a:off x="4668838" y="2929363"/>
            <a:ext cx="3008672" cy="1072397"/>
          </a:xfrm>
          <a:prstGeom prst="rect">
            <a:avLst/>
          </a:prstGeom>
          <a:noFill/>
          <a:ln w="9525">
            <a:solidFill>
              <a:schemeClr val="tx2">
                <a:lumMod val="75000"/>
              </a:schemeClr>
            </a:solidFill>
            <a:miter lim="800000"/>
            <a:headEnd/>
            <a:tailEnd/>
          </a:ln>
        </p:spPr>
      </p:pic>
      <p:pic>
        <p:nvPicPr>
          <p:cNvPr id="11" name="Picture 3"/>
          <p:cNvPicPr>
            <a:picLocks noChangeAspect="1" noChangeArrowheads="1"/>
          </p:cNvPicPr>
          <p:nvPr/>
        </p:nvPicPr>
        <p:blipFill>
          <a:blip r:embed="rId2" cstate="print"/>
          <a:srcRect l="5785" t="54851" r="78824" b="43229"/>
          <a:stretch>
            <a:fillRect/>
          </a:stretch>
        </p:blipFill>
        <p:spPr bwMode="auto">
          <a:xfrm>
            <a:off x="4686089" y="5445738"/>
            <a:ext cx="3198454" cy="321035"/>
          </a:xfrm>
          <a:prstGeom prst="rect">
            <a:avLst/>
          </a:prstGeom>
          <a:noFill/>
          <a:ln w="9525">
            <a:solidFill>
              <a:schemeClr val="tx2">
                <a:lumMod val="75000"/>
              </a:schemeClr>
            </a:solidFill>
            <a:miter lim="800000"/>
            <a:headEnd/>
            <a:tailEnd/>
          </a:ln>
        </p:spPr>
      </p:pic>
      <p:sp>
        <p:nvSpPr>
          <p:cNvPr id="8" name="Content Placeholder 2"/>
          <p:cNvSpPr txBox="1">
            <a:spLocks/>
          </p:cNvSpPr>
          <p:nvPr/>
        </p:nvSpPr>
        <p:spPr bwMode="auto">
          <a:xfrm>
            <a:off x="506463" y="1011381"/>
            <a:ext cx="5229319" cy="493590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chemeClr val="accent3"/>
              </a:buClr>
              <a:buFont typeface="Wingdings" pitchFamily="2" charset="2"/>
              <a:buChar char="§"/>
              <a:defRPr/>
            </a:pPr>
            <a:r>
              <a:rPr kumimoji="0" lang="en-US" sz="2000" b="0" i="0" u="none" strike="noStrike" kern="1200" cap="none" spc="0" normalizeH="0" baseline="0" noProof="0" dirty="0" smtClean="0">
                <a:ln>
                  <a:noFill/>
                </a:ln>
                <a:solidFill>
                  <a:schemeClr val="accent1"/>
                </a:solidFill>
                <a:effectLst/>
                <a:uLnTx/>
                <a:uFillTx/>
                <a:latin typeface="Arial" pitchFamily="34" charset="0"/>
                <a:ea typeface="+mn-ea"/>
                <a:cs typeface="Arial" pitchFamily="34" charset="0"/>
              </a:rPr>
              <a:t>Silverlight project </a:t>
            </a:r>
            <a:r>
              <a:rPr kumimoji="0" lang="en-US" sz="2000" b="0" i="0" u="none" strike="noStrike" kern="1200" cap="none" spc="0" normalizeH="0" baseline="0" noProof="0" dirty="0" smtClean="0">
                <a:ln>
                  <a:noFill/>
                </a:ln>
                <a:solidFill>
                  <a:schemeClr val="accent1"/>
                </a:solidFill>
                <a:effectLst/>
                <a:uLnTx/>
                <a:uFillTx/>
                <a:latin typeface="Arial" pitchFamily="34" charset="0"/>
                <a:ea typeface="+mn-ea"/>
                <a:cs typeface="Arial" pitchFamily="34" charset="0"/>
              </a:rPr>
              <a:t>– </a:t>
            </a:r>
            <a:r>
              <a:rPr lang="en-US" sz="2000" dirty="0" smtClean="0">
                <a:solidFill>
                  <a:schemeClr val="accent1"/>
                </a:solidFill>
                <a:cs typeface="Arial" pitchFamily="34" charset="0"/>
              </a:rPr>
              <a:t>BusinessApplication1</a:t>
            </a:r>
            <a:endParaRPr kumimoji="0" lang="en-US" sz="2000" b="0" i="0" u="none" strike="noStrike" kern="1200" cap="none" spc="0" normalizeH="0" baseline="0" noProof="0" dirty="0" smtClean="0">
              <a:ln>
                <a:noFill/>
              </a:ln>
              <a:solidFill>
                <a:srgbClr val="666666"/>
              </a:solidFill>
              <a:effectLst/>
              <a:uLnTx/>
              <a:uFillTx/>
              <a:latin typeface="Arial" pitchFamily="34" charset="0"/>
              <a:ea typeface="+mn-ea"/>
              <a:cs typeface="Arial" pitchFamily="34" charset="0"/>
            </a:endParaRPr>
          </a:p>
        </p:txBody>
      </p:sp>
      <p:pic>
        <p:nvPicPr>
          <p:cNvPr id="9" name="Picture 3"/>
          <p:cNvPicPr>
            <a:picLocks noChangeAspect="1" noChangeArrowheads="1"/>
          </p:cNvPicPr>
          <p:nvPr/>
        </p:nvPicPr>
        <p:blipFill>
          <a:blip r:embed="rId3" cstate="print"/>
          <a:srcRect l="660" t="16434" r="81030" b="48911"/>
          <a:stretch>
            <a:fillRect/>
          </a:stretch>
        </p:blipFill>
        <p:spPr bwMode="auto">
          <a:xfrm>
            <a:off x="616921" y="1721224"/>
            <a:ext cx="3345479" cy="4917077"/>
          </a:xfrm>
          <a:prstGeom prst="rect">
            <a:avLst/>
          </a:prstGeom>
          <a:noFill/>
          <a:ln w="9525">
            <a:solidFill>
              <a:schemeClr val="tx2"/>
            </a:solidFill>
            <a:miter lim="800000"/>
            <a:headEnd/>
            <a:tailEnd/>
          </a:ln>
        </p:spPr>
      </p:pic>
      <p:cxnSp>
        <p:nvCxnSpPr>
          <p:cNvPr id="12" name="Straight Arrow Connector 11"/>
          <p:cNvCxnSpPr>
            <a:endCxn id="10" idx="1"/>
          </p:cNvCxnSpPr>
          <p:nvPr/>
        </p:nvCxnSpPr>
        <p:spPr bwMode="auto">
          <a:xfrm flipV="1">
            <a:off x="2990861" y="3465562"/>
            <a:ext cx="1677977" cy="1000695"/>
          </a:xfrm>
          <a:prstGeom prst="straightConnector1">
            <a:avLst/>
          </a:prstGeom>
          <a:ln w="63500">
            <a:solidFill>
              <a:schemeClr val="accent6">
                <a:lumMod val="50000"/>
              </a:schemeClr>
            </a:solidFill>
            <a:headEnd type="none" w="med" len="med"/>
            <a:tailEnd type="arrow"/>
          </a:ln>
        </p:spPr>
        <p:style>
          <a:lnRef idx="2">
            <a:schemeClr val="accent2"/>
          </a:lnRef>
          <a:fillRef idx="0">
            <a:schemeClr val="accent2"/>
          </a:fillRef>
          <a:effectRef idx="1">
            <a:schemeClr val="accent2"/>
          </a:effectRef>
          <a:fontRef idx="minor">
            <a:schemeClr val="tx1"/>
          </a:fontRef>
        </p:style>
      </p:cxnSp>
      <p:cxnSp>
        <p:nvCxnSpPr>
          <p:cNvPr id="15" name="Straight Arrow Connector 14"/>
          <p:cNvCxnSpPr/>
          <p:nvPr/>
        </p:nvCxnSpPr>
        <p:spPr bwMode="auto">
          <a:xfrm flipV="1">
            <a:off x="3295291" y="5589917"/>
            <a:ext cx="1311218" cy="914400"/>
          </a:xfrm>
          <a:prstGeom prst="straightConnector1">
            <a:avLst/>
          </a:prstGeom>
          <a:ln w="63500">
            <a:solidFill>
              <a:schemeClr val="accent6">
                <a:lumMod val="50000"/>
              </a:schemeClr>
            </a:solidFill>
            <a:headEnd type="none" w="med" len="med"/>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ransition advTm="34221">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2" cstate="print"/>
          <a:srcRect l="735" t="50710" r="77206" b="19748"/>
          <a:stretch>
            <a:fillRect/>
          </a:stretch>
        </p:blipFill>
        <p:spPr bwMode="auto">
          <a:xfrm>
            <a:off x="214476" y="1670819"/>
            <a:ext cx="4275475" cy="4446495"/>
          </a:xfrm>
          <a:prstGeom prst="rect">
            <a:avLst/>
          </a:prstGeom>
          <a:noFill/>
          <a:ln w="9525">
            <a:solidFill>
              <a:schemeClr val="tx2"/>
            </a:solidFill>
            <a:miter lim="800000"/>
            <a:headEnd/>
            <a:tailEnd/>
          </a:ln>
        </p:spPr>
      </p:pic>
      <p:sp>
        <p:nvSpPr>
          <p:cNvPr id="2" name="Title 1"/>
          <p:cNvSpPr>
            <a:spLocks noGrp="1"/>
          </p:cNvSpPr>
          <p:nvPr>
            <p:ph type="title"/>
          </p:nvPr>
        </p:nvSpPr>
        <p:spPr>
          <a:xfrm>
            <a:off x="301350" y="24516"/>
            <a:ext cx="7330650" cy="784830"/>
          </a:xfrm>
        </p:spPr>
        <p:txBody>
          <a:bodyPr/>
          <a:lstStyle/>
          <a:p>
            <a:r>
              <a:rPr lang="en-US" dirty="0" smtClean="0"/>
              <a:t>Silverlight Business Application:</a:t>
            </a:r>
            <a:br>
              <a:rPr lang="en-US" dirty="0" smtClean="0"/>
            </a:br>
            <a:r>
              <a:rPr lang="en-US" dirty="0" smtClean="0"/>
              <a:t>RIA Services Project  – Runs on Web Server</a:t>
            </a:r>
            <a:endParaRPr lang="en-US" dirty="0"/>
          </a:p>
        </p:txBody>
      </p:sp>
      <p:sp>
        <p:nvSpPr>
          <p:cNvPr id="7" name="Content Placeholder 2"/>
          <p:cNvSpPr txBox="1">
            <a:spLocks/>
          </p:cNvSpPr>
          <p:nvPr/>
        </p:nvSpPr>
        <p:spPr bwMode="auto">
          <a:xfrm>
            <a:off x="506462" y="995877"/>
            <a:ext cx="6614774" cy="4951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chemeClr val="accent3"/>
              </a:buClr>
              <a:buFont typeface="Wingdings" pitchFamily="2" charset="2"/>
              <a:buChar char="§"/>
              <a:defRPr/>
            </a:pPr>
            <a:r>
              <a:rPr kumimoji="0" lang="en-US" sz="2000" b="0" i="0" u="none" strike="noStrike" kern="1200" cap="none" spc="0" normalizeH="0" baseline="0" noProof="0" dirty="0" smtClean="0">
                <a:ln>
                  <a:noFill/>
                </a:ln>
                <a:solidFill>
                  <a:schemeClr val="accent1"/>
                </a:solidFill>
                <a:effectLst/>
                <a:uLnTx/>
                <a:uFillTx/>
                <a:latin typeface="Arial" pitchFamily="34" charset="0"/>
                <a:ea typeface="+mn-ea"/>
                <a:cs typeface="Arial" pitchFamily="34" charset="0"/>
              </a:rPr>
              <a:t>RIA Services project – </a:t>
            </a:r>
            <a:r>
              <a:rPr lang="en-US" sz="2000" dirty="0" smtClean="0">
                <a:solidFill>
                  <a:schemeClr val="accent1"/>
                </a:solidFill>
                <a:cs typeface="Arial" pitchFamily="34" charset="0"/>
              </a:rPr>
              <a:t>BusinessApplication1</a:t>
            </a:r>
            <a:r>
              <a:rPr kumimoji="0" lang="en-US" sz="2000" b="0" i="0" u="none" strike="noStrike" kern="1200" cap="none" spc="0" normalizeH="0" baseline="0" noProof="0" dirty="0" smtClean="0">
                <a:ln>
                  <a:noFill/>
                </a:ln>
                <a:solidFill>
                  <a:schemeClr val="accent1"/>
                </a:solidFill>
                <a:effectLst/>
                <a:uLnTx/>
                <a:uFillTx/>
                <a:latin typeface="Arial" pitchFamily="34" charset="0"/>
                <a:ea typeface="+mn-ea"/>
                <a:cs typeface="Arial" pitchFamily="34" charset="0"/>
              </a:rPr>
              <a:t>.Web</a:t>
            </a:r>
            <a:endParaRPr kumimoji="0" lang="en-US" sz="2000" b="0" i="0" u="none" strike="noStrike" kern="1200" cap="none" spc="0" normalizeH="0" baseline="0" noProof="0" dirty="0" smtClean="0">
              <a:ln>
                <a:noFill/>
              </a:ln>
              <a:solidFill>
                <a:srgbClr val="666666"/>
              </a:solidFill>
              <a:effectLst/>
              <a:uLnTx/>
              <a:uFillTx/>
              <a:latin typeface="Arial" pitchFamily="34" charset="0"/>
              <a:ea typeface="+mn-ea"/>
              <a:cs typeface="Arial" pitchFamily="34" charset="0"/>
            </a:endParaRPr>
          </a:p>
        </p:txBody>
      </p:sp>
      <p:pic>
        <p:nvPicPr>
          <p:cNvPr id="14" name="Picture 4"/>
          <p:cNvPicPr>
            <a:picLocks noChangeAspect="1" noChangeArrowheads="1"/>
          </p:cNvPicPr>
          <p:nvPr/>
        </p:nvPicPr>
        <p:blipFill>
          <a:blip r:embed="rId3" cstate="print"/>
          <a:srcRect l="7292" t="44193" r="79890" b="53652"/>
          <a:stretch>
            <a:fillRect/>
          </a:stretch>
        </p:blipFill>
        <p:spPr bwMode="auto">
          <a:xfrm>
            <a:off x="5014561" y="5503915"/>
            <a:ext cx="2835477" cy="364015"/>
          </a:xfrm>
          <a:prstGeom prst="rect">
            <a:avLst/>
          </a:prstGeom>
          <a:noFill/>
          <a:ln w="9525">
            <a:solidFill>
              <a:schemeClr val="tx2"/>
            </a:solidFill>
            <a:miter lim="800000"/>
            <a:headEnd/>
            <a:tailEnd/>
          </a:ln>
        </p:spPr>
      </p:pic>
      <p:cxnSp>
        <p:nvCxnSpPr>
          <p:cNvPr id="16" name="Straight Arrow Connector 15"/>
          <p:cNvCxnSpPr/>
          <p:nvPr/>
        </p:nvCxnSpPr>
        <p:spPr bwMode="auto">
          <a:xfrm>
            <a:off x="4134666" y="5015085"/>
            <a:ext cx="831273" cy="1"/>
          </a:xfrm>
          <a:prstGeom prst="straightConnector1">
            <a:avLst/>
          </a:prstGeom>
          <a:ln w="63500">
            <a:solidFill>
              <a:schemeClr val="accent6">
                <a:lumMod val="50000"/>
              </a:schemeClr>
            </a:solidFill>
            <a:headEnd type="none" w="med" len="med"/>
            <a:tailEnd type="arrow"/>
          </a:ln>
        </p:spPr>
        <p:style>
          <a:lnRef idx="2">
            <a:schemeClr val="accent2"/>
          </a:lnRef>
          <a:fillRef idx="0">
            <a:schemeClr val="accent2"/>
          </a:fillRef>
          <a:effectRef idx="1">
            <a:schemeClr val="accent2"/>
          </a:effectRef>
          <a:fontRef idx="minor">
            <a:schemeClr val="tx1"/>
          </a:fontRef>
        </p:style>
      </p:cxnSp>
      <p:cxnSp>
        <p:nvCxnSpPr>
          <p:cNvPr id="8" name="Straight Arrow Connector 7"/>
          <p:cNvCxnSpPr/>
          <p:nvPr/>
        </p:nvCxnSpPr>
        <p:spPr bwMode="auto">
          <a:xfrm>
            <a:off x="3646391" y="5659975"/>
            <a:ext cx="1326014" cy="10066"/>
          </a:xfrm>
          <a:prstGeom prst="straightConnector1">
            <a:avLst/>
          </a:prstGeom>
          <a:ln w="63500">
            <a:solidFill>
              <a:schemeClr val="accent6">
                <a:lumMod val="50000"/>
              </a:schemeClr>
            </a:solidFill>
            <a:headEnd type="none" w="med" len="med"/>
            <a:tailEnd type="arrow"/>
          </a:ln>
        </p:spPr>
        <p:style>
          <a:lnRef idx="2">
            <a:schemeClr val="accent2"/>
          </a:lnRef>
          <a:fillRef idx="0">
            <a:schemeClr val="accent2"/>
          </a:fillRef>
          <a:effectRef idx="1">
            <a:schemeClr val="accent2"/>
          </a:effectRef>
          <a:fontRef idx="minor">
            <a:schemeClr val="tx1"/>
          </a:fontRef>
        </p:style>
      </p:cxnSp>
      <p:pic>
        <p:nvPicPr>
          <p:cNvPr id="12" name="Picture 5"/>
          <p:cNvPicPr>
            <a:picLocks noChangeAspect="1" noChangeArrowheads="1"/>
          </p:cNvPicPr>
          <p:nvPr/>
        </p:nvPicPr>
        <p:blipFill>
          <a:blip r:embed="rId2" cstate="print"/>
          <a:srcRect l="3916" t="70807" r="78637" b="25411"/>
          <a:stretch>
            <a:fillRect/>
          </a:stretch>
        </p:blipFill>
        <p:spPr bwMode="auto">
          <a:xfrm>
            <a:off x="5010645" y="4606503"/>
            <a:ext cx="4098849" cy="690113"/>
          </a:xfrm>
          <a:prstGeom prst="rect">
            <a:avLst/>
          </a:prstGeom>
          <a:noFill/>
          <a:ln w="9525">
            <a:solidFill>
              <a:schemeClr val="tx2"/>
            </a:solidFill>
            <a:miter lim="800000"/>
            <a:headEnd/>
            <a:tailEnd/>
          </a:ln>
        </p:spPr>
      </p:pic>
    </p:spTree>
  </p:cSld>
  <p:clrMapOvr>
    <a:masterClrMapping/>
  </p:clrMapOvr>
  <p:transition advTm="75880">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a Silverlight Business Application</a:t>
            </a:r>
            <a:endParaRPr lang="en-US" dirty="0"/>
          </a:p>
        </p:txBody>
      </p:sp>
      <p:pic>
        <p:nvPicPr>
          <p:cNvPr id="3076" name="Picture 4"/>
          <p:cNvPicPr>
            <a:picLocks noChangeAspect="1" noChangeArrowheads="1"/>
          </p:cNvPicPr>
          <p:nvPr/>
        </p:nvPicPr>
        <p:blipFill>
          <a:blip r:embed="rId2" cstate="print"/>
          <a:srcRect/>
          <a:stretch>
            <a:fillRect/>
          </a:stretch>
        </p:blipFill>
        <p:spPr bwMode="auto">
          <a:xfrm>
            <a:off x="251980" y="1007051"/>
            <a:ext cx="6162675" cy="4095750"/>
          </a:xfrm>
          <a:prstGeom prst="rect">
            <a:avLst/>
          </a:prstGeom>
          <a:noFill/>
          <a:ln w="9525">
            <a:noFill/>
            <a:miter lim="800000"/>
            <a:headEnd/>
            <a:tailEnd/>
          </a:ln>
        </p:spPr>
      </p:pic>
    </p:spTree>
  </p:cSld>
  <p:clrMapOvr>
    <a:masterClrMapping/>
  </p:clrMapOvr>
  <p:transition advTm="21890">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a Silverlight Business Application - Login</a:t>
            </a:r>
            <a:endParaRPr lang="en-US" dirty="0"/>
          </a:p>
        </p:txBody>
      </p:sp>
      <p:pic>
        <p:nvPicPr>
          <p:cNvPr id="3076" name="Picture 4"/>
          <p:cNvPicPr>
            <a:picLocks noChangeAspect="1" noChangeArrowheads="1"/>
          </p:cNvPicPr>
          <p:nvPr/>
        </p:nvPicPr>
        <p:blipFill>
          <a:blip r:embed="rId2" cstate="print"/>
          <a:srcRect/>
          <a:stretch>
            <a:fillRect/>
          </a:stretch>
        </p:blipFill>
        <p:spPr bwMode="auto">
          <a:xfrm>
            <a:off x="251980" y="1007051"/>
            <a:ext cx="6162675" cy="409575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l="19650" t="47125" r="19201" b="12283"/>
          <a:stretch>
            <a:fillRect/>
          </a:stretch>
        </p:blipFill>
        <p:spPr bwMode="auto">
          <a:xfrm>
            <a:off x="4502728" y="3847486"/>
            <a:ext cx="4405748" cy="1943713"/>
          </a:xfrm>
          <a:prstGeom prst="rect">
            <a:avLst/>
          </a:prstGeom>
          <a:noFill/>
          <a:ln w="9525">
            <a:solidFill>
              <a:schemeClr val="accent1"/>
            </a:solidFill>
            <a:miter lim="800000"/>
            <a:headEnd/>
            <a:tailEnd/>
          </a:ln>
        </p:spPr>
      </p:pic>
      <p:sp>
        <p:nvSpPr>
          <p:cNvPr id="5" name="Oval 4"/>
          <p:cNvSpPr/>
          <p:nvPr/>
        </p:nvSpPr>
        <p:spPr bwMode="auto">
          <a:xfrm>
            <a:off x="5624945" y="2812473"/>
            <a:ext cx="609600" cy="332509"/>
          </a:xfrm>
          <a:prstGeom prst="ellipse">
            <a:avLst/>
          </a:prstGeom>
          <a:noFill/>
          <a:ln w="28575" cap="flat" cmpd="sng" algn="ctr">
            <a:solidFill>
              <a:srgbClr val="FF66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advTm="25231">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720" y="96653"/>
            <a:ext cx="7439076" cy="701731"/>
          </a:xfrm>
        </p:spPr>
        <p:txBody>
          <a:bodyPr/>
          <a:lstStyle/>
          <a:p>
            <a:r>
              <a:rPr lang="en-US" dirty="0" smtClean="0"/>
              <a:t>Running a Silverlight Business Application – Register User</a:t>
            </a:r>
            <a:endParaRPr lang="en-US" dirty="0"/>
          </a:p>
        </p:txBody>
      </p:sp>
      <p:pic>
        <p:nvPicPr>
          <p:cNvPr id="3076" name="Picture 4"/>
          <p:cNvPicPr>
            <a:picLocks noChangeAspect="1" noChangeArrowheads="1"/>
          </p:cNvPicPr>
          <p:nvPr/>
        </p:nvPicPr>
        <p:blipFill>
          <a:blip r:embed="rId2" cstate="print"/>
          <a:srcRect/>
          <a:stretch>
            <a:fillRect/>
          </a:stretch>
        </p:blipFill>
        <p:spPr bwMode="auto">
          <a:xfrm>
            <a:off x="251980" y="1007051"/>
            <a:ext cx="6162675" cy="4095750"/>
          </a:xfrm>
          <a:prstGeom prst="rect">
            <a:avLst/>
          </a:prstGeom>
          <a:noFill/>
          <a:ln w="9525">
            <a:noFill/>
            <a:miter lim="800000"/>
            <a:headEnd/>
            <a:tailEnd/>
          </a:ln>
        </p:spPr>
      </p:pic>
      <p:sp>
        <p:nvSpPr>
          <p:cNvPr id="5" name="Oval 4"/>
          <p:cNvSpPr/>
          <p:nvPr/>
        </p:nvSpPr>
        <p:spPr bwMode="auto">
          <a:xfrm>
            <a:off x="5624945" y="2812473"/>
            <a:ext cx="609600" cy="332509"/>
          </a:xfrm>
          <a:prstGeom prst="ellipse">
            <a:avLst/>
          </a:prstGeom>
          <a:noFill/>
          <a:ln w="28575" cap="flat" cmpd="sng" algn="ctr">
            <a:solidFill>
              <a:srgbClr val="FF66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7" name="Picture 3"/>
          <p:cNvPicPr>
            <a:picLocks noChangeAspect="1" noChangeArrowheads="1"/>
          </p:cNvPicPr>
          <p:nvPr/>
        </p:nvPicPr>
        <p:blipFill>
          <a:blip r:embed="rId3" cstate="print"/>
          <a:srcRect l="19650" t="47125" r="19201" b="12283"/>
          <a:stretch>
            <a:fillRect/>
          </a:stretch>
        </p:blipFill>
        <p:spPr bwMode="auto">
          <a:xfrm>
            <a:off x="4502728" y="3847486"/>
            <a:ext cx="4405748" cy="1943713"/>
          </a:xfrm>
          <a:prstGeom prst="rect">
            <a:avLst/>
          </a:prstGeom>
          <a:noFill/>
          <a:ln w="9525">
            <a:solidFill>
              <a:schemeClr val="accent1"/>
            </a:solidFill>
            <a:miter lim="800000"/>
            <a:headEnd/>
            <a:tailEnd/>
          </a:ln>
        </p:spPr>
      </p:pic>
      <p:pic>
        <p:nvPicPr>
          <p:cNvPr id="1026" name="Picture 2"/>
          <p:cNvPicPr>
            <a:picLocks noChangeAspect="1" noChangeArrowheads="1"/>
          </p:cNvPicPr>
          <p:nvPr/>
        </p:nvPicPr>
        <p:blipFill>
          <a:blip r:embed="rId4" cstate="print"/>
          <a:srcRect l="32245" t="38809" r="32134" b="26117"/>
          <a:stretch>
            <a:fillRect/>
          </a:stretch>
        </p:blipFill>
        <p:spPr bwMode="auto">
          <a:xfrm>
            <a:off x="2682646" y="2486171"/>
            <a:ext cx="4563542" cy="3655160"/>
          </a:xfrm>
          <a:prstGeom prst="rect">
            <a:avLst/>
          </a:prstGeom>
          <a:noFill/>
          <a:ln w="9525">
            <a:noFill/>
            <a:miter lim="800000"/>
            <a:headEnd/>
            <a:tailEnd/>
          </a:ln>
        </p:spPr>
      </p:pic>
    </p:spTree>
  </p:cSld>
  <p:clrMapOvr>
    <a:masterClrMapping/>
  </p:clrMapOvr>
  <p:transition advTm="25231">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128365"/>
            <a:ext cx="7330650" cy="784830"/>
          </a:xfrm>
        </p:spPr>
        <p:txBody>
          <a:bodyPr/>
          <a:lstStyle/>
          <a:p>
            <a:r>
              <a:rPr lang="en-US" dirty="0" smtClean="0"/>
              <a:t>Order Entry Application in Silverlight: </a:t>
            </a:r>
            <a:br>
              <a:rPr lang="en-US" dirty="0" smtClean="0"/>
            </a:br>
            <a:r>
              <a:rPr lang="en-US" dirty="0" smtClean="0"/>
              <a:t>Step 2: Create Entity Classes</a:t>
            </a:r>
            <a:endParaRPr lang="en-US" dirty="0"/>
          </a:p>
        </p:txBody>
      </p:sp>
      <p:sp>
        <p:nvSpPr>
          <p:cNvPr id="12" name="Rectangle 11"/>
          <p:cNvSpPr/>
          <p:nvPr/>
        </p:nvSpPr>
        <p:spPr bwMode="auto">
          <a:xfrm>
            <a:off x="1136036" y="1385462"/>
            <a:ext cx="6871854" cy="45027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nchor="ctr"/>
          <a:lstStyle/>
          <a:p>
            <a:r>
              <a:rPr lang="en-US" sz="2000" i="0" dirty="0" smtClean="0">
                <a:solidFill>
                  <a:schemeClr val="accent4">
                    <a:lumMod val="75000"/>
                  </a:schemeClr>
                </a:solidFill>
                <a:latin typeface="+mn-lt"/>
              </a:rPr>
              <a:t>C# Entity Classes</a:t>
            </a:r>
          </a:p>
          <a:p>
            <a:endParaRPr lang="en-US" sz="2000" dirty="0" smtClean="0">
              <a:solidFill>
                <a:schemeClr val="accent4">
                  <a:lumMod val="75000"/>
                </a:schemeClr>
              </a:solidFill>
            </a:endParaRPr>
          </a:p>
          <a:p>
            <a:endParaRPr lang="en-US" sz="2000" i="0" dirty="0" smtClean="0">
              <a:solidFill>
                <a:schemeClr val="accent4">
                  <a:lumMod val="75000"/>
                </a:schemeClr>
              </a:solidFill>
              <a:latin typeface="+mn-lt"/>
            </a:endParaRPr>
          </a:p>
          <a:p>
            <a:endParaRPr lang="en-US" sz="2000" dirty="0" smtClean="0">
              <a:solidFill>
                <a:schemeClr val="accent4">
                  <a:lumMod val="75000"/>
                </a:schemeClr>
              </a:solidFill>
            </a:endParaRPr>
          </a:p>
          <a:p>
            <a:endParaRPr lang="en-US" sz="2000" i="0" dirty="0" smtClean="0">
              <a:solidFill>
                <a:schemeClr val="accent4">
                  <a:lumMod val="75000"/>
                </a:schemeClr>
              </a:solidFill>
              <a:latin typeface="+mn-lt"/>
            </a:endParaRPr>
          </a:p>
          <a:p>
            <a:endParaRPr lang="en-US" sz="2000" dirty="0" smtClean="0">
              <a:solidFill>
                <a:schemeClr val="accent4">
                  <a:lumMod val="75000"/>
                </a:schemeClr>
              </a:solidFill>
            </a:endParaRPr>
          </a:p>
          <a:p>
            <a:endParaRPr lang="en-US" sz="2000" i="0" dirty="0" smtClean="0">
              <a:solidFill>
                <a:schemeClr val="accent4">
                  <a:lumMod val="75000"/>
                </a:schemeClr>
              </a:solidFill>
              <a:latin typeface="+mn-lt"/>
            </a:endParaRPr>
          </a:p>
          <a:p>
            <a:endParaRPr lang="en-US" sz="2000" dirty="0" smtClean="0">
              <a:solidFill>
                <a:schemeClr val="accent4">
                  <a:lumMod val="75000"/>
                </a:schemeClr>
              </a:solidFill>
            </a:endParaRPr>
          </a:p>
          <a:p>
            <a:endParaRPr lang="en-US" sz="2000" i="0" dirty="0" smtClean="0">
              <a:solidFill>
                <a:schemeClr val="accent4">
                  <a:lumMod val="75000"/>
                </a:schemeClr>
              </a:solidFill>
              <a:latin typeface="+mn-lt"/>
            </a:endParaRPr>
          </a:p>
          <a:p>
            <a:endParaRPr lang="en-US" sz="2000" i="0" dirty="0" smtClean="0">
              <a:solidFill>
                <a:schemeClr val="accent4">
                  <a:lumMod val="75000"/>
                </a:schemeClr>
              </a:solidFill>
              <a:latin typeface="+mn-lt"/>
            </a:endParaRPr>
          </a:p>
          <a:p>
            <a:endParaRPr lang="en-US" sz="2000" i="0" dirty="0" smtClean="0">
              <a:solidFill>
                <a:schemeClr val="accent4">
                  <a:lumMod val="75000"/>
                </a:schemeClr>
              </a:solidFill>
              <a:latin typeface="+mn-lt"/>
            </a:endParaRPr>
          </a:p>
          <a:p>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p:txBody>
      </p:sp>
      <p:sp>
        <p:nvSpPr>
          <p:cNvPr id="14" name="TextBox 13"/>
          <p:cNvSpPr txBox="1"/>
          <p:nvPr/>
        </p:nvSpPr>
        <p:spPr>
          <a:xfrm>
            <a:off x="1288489" y="1889910"/>
            <a:ext cx="6580860" cy="230801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r>
              <a:rPr lang="en-US" sz="1600" dirty="0" smtClean="0">
                <a:solidFill>
                  <a:schemeClr val="tx2"/>
                </a:solidFill>
                <a:latin typeface="Microsoft Sans Serif" pitchFamily="34" charset="0"/>
                <a:cs typeface="Microsoft Sans Serif" pitchFamily="34" charset="0"/>
              </a:rPr>
              <a:t>public class </a:t>
            </a:r>
            <a:r>
              <a:rPr lang="en-US" sz="1600" dirty="0" smtClean="0">
                <a:solidFill>
                  <a:srgbClr val="0000CC"/>
                </a:solidFill>
                <a:latin typeface="Microsoft Sans Serif" pitchFamily="34" charset="0"/>
                <a:cs typeface="Microsoft Sans Serif" pitchFamily="34" charset="0"/>
              </a:rPr>
              <a:t>Customer</a:t>
            </a:r>
          </a:p>
          <a:p>
            <a:r>
              <a:rPr lang="en-US" sz="1600" dirty="0" smtClean="0">
                <a:solidFill>
                  <a:schemeClr val="tx2"/>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    [Key]</a:t>
            </a:r>
          </a:p>
          <a:p>
            <a:r>
              <a:rPr lang="en-US" sz="1600" dirty="0" smtClean="0">
                <a:solidFill>
                  <a:schemeClr val="tx2"/>
                </a:solidFill>
                <a:latin typeface="Microsoft Sans Serif" pitchFamily="34" charset="0"/>
                <a:cs typeface="Microsoft Sans Serif" pitchFamily="34" charset="0"/>
              </a:rPr>
              <a:t>    public </a:t>
            </a:r>
            <a:r>
              <a:rPr lang="en-US" sz="1600" dirty="0" err="1" smtClean="0">
                <a:solidFill>
                  <a:schemeClr val="tx2"/>
                </a:solidFill>
                <a:latin typeface="Microsoft Sans Serif" pitchFamily="34" charset="0"/>
                <a:cs typeface="Microsoft Sans Serif" pitchFamily="34" charset="0"/>
              </a:rPr>
              <a:t>int</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CustNum</a:t>
            </a:r>
            <a:r>
              <a:rPr lang="en-US" sz="1600" dirty="0" smtClean="0">
                <a:solidFill>
                  <a:schemeClr val="tx2"/>
                </a:solidFill>
                <a:latin typeface="Microsoft Sans Serif" pitchFamily="34" charset="0"/>
                <a:cs typeface="Microsoft Sans Serif" pitchFamily="34" charset="0"/>
              </a:rPr>
              <a:t> { get; set; }</a:t>
            </a:r>
          </a:p>
          <a:p>
            <a:r>
              <a:rPr lang="en-US" sz="1600" dirty="0" smtClean="0">
                <a:solidFill>
                  <a:schemeClr val="tx2"/>
                </a:solidFill>
                <a:latin typeface="Microsoft Sans Serif" pitchFamily="34" charset="0"/>
                <a:cs typeface="Microsoft Sans Serif" pitchFamily="34" charset="0"/>
              </a:rPr>
              <a:t>    public string NAME { get; set; } …</a:t>
            </a:r>
          </a:p>
          <a:p>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    [Association("</a:t>
            </a:r>
            <a:r>
              <a:rPr lang="en-US" sz="1600" dirty="0" err="1" smtClean="0">
                <a:solidFill>
                  <a:schemeClr val="tx2"/>
                </a:solidFill>
                <a:latin typeface="Microsoft Sans Serif" pitchFamily="34" charset="0"/>
                <a:cs typeface="Microsoft Sans Serif" pitchFamily="34" charset="0"/>
              </a:rPr>
              <a:t>CustOrd</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CustNum</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CustNum</a:t>
            </a:r>
            <a:r>
              <a:rPr lang="en-US" sz="1600" dirty="0" smtClean="0">
                <a:solidFill>
                  <a:schemeClr val="tx2"/>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    public </a:t>
            </a:r>
            <a:r>
              <a:rPr lang="en-US" sz="1600" dirty="0" err="1" smtClean="0">
                <a:solidFill>
                  <a:srgbClr val="0000CC"/>
                </a:solidFill>
                <a:latin typeface="Microsoft Sans Serif" pitchFamily="34" charset="0"/>
                <a:cs typeface="Microsoft Sans Serif" pitchFamily="34" charset="0"/>
              </a:rPr>
              <a:t>IEnumerable</a:t>
            </a:r>
            <a:r>
              <a:rPr lang="en-US" sz="1600" dirty="0" smtClean="0">
                <a:solidFill>
                  <a:srgbClr val="0000CC"/>
                </a:solidFill>
                <a:latin typeface="Microsoft Sans Serif" pitchFamily="34" charset="0"/>
                <a:cs typeface="Microsoft Sans Serif" pitchFamily="34" charset="0"/>
              </a:rPr>
              <a:t>&lt;Order&gt; Orders { get; set; }</a:t>
            </a:r>
          </a:p>
          <a:p>
            <a:r>
              <a:rPr lang="en-US" sz="1600" dirty="0" smtClean="0">
                <a:solidFill>
                  <a:schemeClr val="tx2"/>
                </a:solidFill>
                <a:latin typeface="Microsoft Sans Serif" pitchFamily="34" charset="0"/>
                <a:cs typeface="Microsoft Sans Serif" pitchFamily="34" charset="0"/>
              </a:rPr>
              <a:t>}</a:t>
            </a:r>
          </a:p>
          <a:p>
            <a:endParaRPr lang="en-US" sz="1600" dirty="0" smtClean="0"/>
          </a:p>
          <a:p>
            <a:endParaRPr lang="en-US" sz="1600" dirty="0" smtClean="0">
              <a:solidFill>
                <a:schemeClr val="tx2"/>
              </a:solidFill>
              <a:latin typeface="Microsoft Sans Serif" pitchFamily="34" charset="0"/>
              <a:cs typeface="Microsoft Sans Serif" pitchFamily="34" charset="0"/>
            </a:endParaRPr>
          </a:p>
        </p:txBody>
      </p:sp>
      <p:sp>
        <p:nvSpPr>
          <p:cNvPr id="9" name="TextBox 8"/>
          <p:cNvSpPr txBox="1"/>
          <p:nvPr/>
        </p:nvSpPr>
        <p:spPr>
          <a:xfrm>
            <a:off x="1288489" y="4245186"/>
            <a:ext cx="6580860" cy="158757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r>
              <a:rPr lang="en-US" sz="1600" dirty="0" smtClean="0">
                <a:solidFill>
                  <a:schemeClr val="tx2"/>
                </a:solidFill>
                <a:latin typeface="Microsoft Sans Serif" pitchFamily="34" charset="0"/>
                <a:cs typeface="Microsoft Sans Serif" pitchFamily="34" charset="0"/>
              </a:rPr>
              <a:t>public class </a:t>
            </a:r>
            <a:r>
              <a:rPr lang="en-US" sz="1600" dirty="0" smtClean="0">
                <a:solidFill>
                  <a:srgbClr val="0000CC"/>
                </a:solidFill>
                <a:latin typeface="Microsoft Sans Serif" pitchFamily="34" charset="0"/>
                <a:cs typeface="Microsoft Sans Serif" pitchFamily="34" charset="0"/>
              </a:rPr>
              <a:t>Order</a:t>
            </a:r>
          </a:p>
          <a:p>
            <a:r>
              <a:rPr lang="en-US" sz="1600" dirty="0" smtClean="0">
                <a:solidFill>
                  <a:schemeClr val="tx2"/>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    [Key]</a:t>
            </a:r>
          </a:p>
          <a:p>
            <a:r>
              <a:rPr lang="en-US" sz="1600" dirty="0" smtClean="0">
                <a:solidFill>
                  <a:schemeClr val="tx2"/>
                </a:solidFill>
                <a:latin typeface="Microsoft Sans Serif" pitchFamily="34" charset="0"/>
                <a:cs typeface="Microsoft Sans Serif" pitchFamily="34" charset="0"/>
              </a:rPr>
              <a:t>    public </a:t>
            </a:r>
            <a:r>
              <a:rPr lang="en-US" sz="1600" dirty="0" err="1" smtClean="0">
                <a:solidFill>
                  <a:schemeClr val="tx2"/>
                </a:solidFill>
                <a:latin typeface="Microsoft Sans Serif" pitchFamily="34" charset="0"/>
                <a:cs typeface="Microsoft Sans Serif" pitchFamily="34" charset="0"/>
              </a:rPr>
              <a:t>int</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OrderNum</a:t>
            </a:r>
            <a:r>
              <a:rPr lang="en-US" sz="1600" dirty="0" smtClean="0">
                <a:solidFill>
                  <a:schemeClr val="tx2"/>
                </a:solidFill>
                <a:latin typeface="Microsoft Sans Serif" pitchFamily="34" charset="0"/>
                <a:cs typeface="Microsoft Sans Serif" pitchFamily="34" charset="0"/>
              </a:rPr>
              <a:t> { get; set; }</a:t>
            </a:r>
          </a:p>
          <a:p>
            <a:r>
              <a:rPr lang="en-US" sz="1600" dirty="0" smtClean="0">
                <a:solidFill>
                  <a:schemeClr val="tx2"/>
                </a:solidFill>
                <a:latin typeface="Microsoft Sans Serif" pitchFamily="34" charset="0"/>
                <a:cs typeface="Microsoft Sans Serif" pitchFamily="34" charset="0"/>
              </a:rPr>
              <a:t>    public </a:t>
            </a:r>
            <a:r>
              <a:rPr lang="en-US" sz="1600" dirty="0" err="1" smtClean="0">
                <a:solidFill>
                  <a:schemeClr val="tx2"/>
                </a:solidFill>
                <a:latin typeface="Microsoft Sans Serif" pitchFamily="34" charset="0"/>
                <a:cs typeface="Microsoft Sans Serif" pitchFamily="34" charset="0"/>
              </a:rPr>
              <a:t>int</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CustNum</a:t>
            </a:r>
            <a:r>
              <a:rPr lang="en-US" sz="1600" dirty="0" smtClean="0">
                <a:solidFill>
                  <a:schemeClr val="tx2"/>
                </a:solidFill>
                <a:latin typeface="Microsoft Sans Serif" pitchFamily="34" charset="0"/>
                <a:cs typeface="Microsoft Sans Serif" pitchFamily="34" charset="0"/>
              </a:rPr>
              <a:t> { get; set; } …</a:t>
            </a:r>
          </a:p>
          <a:p>
            <a:r>
              <a:rPr lang="en-US" sz="1600" dirty="0" smtClean="0">
                <a:solidFill>
                  <a:schemeClr val="tx2"/>
                </a:solidFill>
                <a:latin typeface="Microsoft Sans Serif" pitchFamily="34" charset="0"/>
                <a:cs typeface="Microsoft Sans Serif" pitchFamily="34" charset="0"/>
              </a:rPr>
              <a:t>}</a:t>
            </a:r>
          </a:p>
          <a:p>
            <a:endParaRPr lang="en-US" sz="1600" dirty="0" smtClean="0"/>
          </a:p>
          <a:p>
            <a:endParaRPr lang="en-US" sz="1600" dirty="0" smtClean="0">
              <a:solidFill>
                <a:schemeClr val="tx2"/>
              </a:solidFill>
              <a:latin typeface="Microsoft Sans Serif" pitchFamily="34" charset="0"/>
              <a:cs typeface="Microsoft Sans Serif" pitchFamily="34" charset="0"/>
            </a:endParaRPr>
          </a:p>
          <a:p>
            <a:endParaRPr lang="en-US" sz="1600" dirty="0" smtClean="0"/>
          </a:p>
          <a:p>
            <a:endParaRPr lang="en-US" sz="1600" dirty="0" smtClean="0">
              <a:solidFill>
                <a:schemeClr val="tx2"/>
              </a:solidFill>
              <a:latin typeface="Microsoft Sans Serif" pitchFamily="34" charset="0"/>
              <a:cs typeface="Microsoft Sans Serif" pitchFamily="34" charset="0"/>
            </a:endParaRPr>
          </a:p>
        </p:txBody>
      </p:sp>
    </p:spTree>
  </p:cSld>
  <p:clrMapOvr>
    <a:masterClrMapping/>
  </p:clrMapOvr>
  <p:transition advTm="99621">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128365"/>
            <a:ext cx="7330650" cy="784830"/>
          </a:xfrm>
        </p:spPr>
        <p:txBody>
          <a:bodyPr/>
          <a:lstStyle/>
          <a:p>
            <a:r>
              <a:rPr lang="en-US" dirty="0" smtClean="0"/>
              <a:t>Order Entry Application in Silverlight: </a:t>
            </a:r>
            <a:br>
              <a:rPr lang="en-US" dirty="0" smtClean="0"/>
            </a:br>
            <a:r>
              <a:rPr lang="en-US" dirty="0" smtClean="0"/>
              <a:t>Step 3: Create Domain Service Classes</a:t>
            </a:r>
            <a:endParaRPr lang="en-US" dirty="0"/>
          </a:p>
        </p:txBody>
      </p:sp>
      <p:sp>
        <p:nvSpPr>
          <p:cNvPr id="12" name="Rectangle 11"/>
          <p:cNvSpPr/>
          <p:nvPr/>
        </p:nvSpPr>
        <p:spPr bwMode="auto">
          <a:xfrm>
            <a:off x="1136036" y="1080655"/>
            <a:ext cx="6871854" cy="533400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nchor="ctr"/>
          <a:lstStyle/>
          <a:p>
            <a:r>
              <a:rPr lang="en-US" sz="2000" dirty="0" smtClean="0">
                <a:solidFill>
                  <a:schemeClr val="accent4">
                    <a:lumMod val="75000"/>
                  </a:schemeClr>
                </a:solidFill>
              </a:rPr>
              <a:t>C# Domain </a:t>
            </a:r>
            <a:r>
              <a:rPr lang="en-US" sz="2000" i="0" dirty="0" smtClean="0">
                <a:solidFill>
                  <a:schemeClr val="accent4">
                    <a:lumMod val="75000"/>
                  </a:schemeClr>
                </a:solidFill>
                <a:latin typeface="+mn-lt"/>
              </a:rPr>
              <a:t>Service : </a:t>
            </a:r>
            <a:r>
              <a:rPr lang="en-US" sz="2000" i="0" dirty="0" err="1" smtClean="0">
                <a:solidFill>
                  <a:schemeClr val="accent4">
                    <a:lumMod val="75000"/>
                  </a:schemeClr>
                </a:solidFill>
                <a:latin typeface="+mn-lt"/>
              </a:rPr>
              <a:t>ABLDomainService.cs</a:t>
            </a:r>
            <a:endParaRPr lang="en-US" sz="2000" i="0" dirty="0" smtClean="0">
              <a:solidFill>
                <a:schemeClr val="accent4">
                  <a:lumMod val="75000"/>
                </a:schemeClr>
              </a:solidFill>
              <a:latin typeface="+mn-lt"/>
            </a:endParaRPr>
          </a:p>
          <a:p>
            <a:endParaRPr lang="en-US" sz="2000" i="0" dirty="0" smtClean="0">
              <a:solidFill>
                <a:schemeClr val="accent4">
                  <a:lumMod val="75000"/>
                </a:schemeClr>
              </a:solidFill>
              <a:latin typeface="+mn-lt"/>
            </a:endParaRPr>
          </a:p>
          <a:p>
            <a:endParaRPr lang="en-US" sz="2000" dirty="0" smtClean="0">
              <a:solidFill>
                <a:schemeClr val="accent4">
                  <a:lumMod val="75000"/>
                </a:schemeClr>
              </a:solidFill>
            </a:endParaRPr>
          </a:p>
          <a:p>
            <a:endParaRPr lang="en-US" sz="2000" i="0" dirty="0" smtClean="0">
              <a:solidFill>
                <a:schemeClr val="accent4">
                  <a:lumMod val="75000"/>
                </a:schemeClr>
              </a:solidFill>
              <a:latin typeface="+mn-lt"/>
            </a:endParaRPr>
          </a:p>
          <a:p>
            <a:endParaRPr lang="en-US" sz="2000" dirty="0" smtClean="0">
              <a:solidFill>
                <a:schemeClr val="accent4">
                  <a:lumMod val="75000"/>
                </a:schemeClr>
              </a:solidFill>
            </a:endParaRPr>
          </a:p>
          <a:p>
            <a:endParaRPr lang="en-US" sz="2000" i="0" dirty="0" smtClean="0">
              <a:solidFill>
                <a:schemeClr val="accent4">
                  <a:lumMod val="75000"/>
                </a:schemeClr>
              </a:solidFill>
              <a:latin typeface="+mn-lt"/>
            </a:endParaRPr>
          </a:p>
          <a:p>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p:txBody>
      </p:sp>
      <p:sp>
        <p:nvSpPr>
          <p:cNvPr id="14" name="TextBox 13"/>
          <p:cNvSpPr txBox="1"/>
          <p:nvPr/>
        </p:nvSpPr>
        <p:spPr>
          <a:xfrm>
            <a:off x="1288489" y="1579418"/>
            <a:ext cx="6580860" cy="47244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r>
              <a:rPr lang="en-US" sz="1600" dirty="0" smtClean="0">
                <a:solidFill>
                  <a:srgbClr val="0000CC"/>
                </a:solidFill>
                <a:latin typeface="Microsoft Sans Serif" pitchFamily="34" charset="0"/>
                <a:cs typeface="Microsoft Sans Serif" pitchFamily="34" charset="0"/>
              </a:rPr>
              <a:t>class </a:t>
            </a:r>
            <a:r>
              <a:rPr lang="en-US" sz="1600" dirty="0" err="1" smtClean="0">
                <a:solidFill>
                  <a:srgbClr val="0000CC"/>
                </a:solidFill>
                <a:latin typeface="Microsoft Sans Serif" pitchFamily="34" charset="0"/>
                <a:cs typeface="Microsoft Sans Serif" pitchFamily="34" charset="0"/>
              </a:rPr>
              <a:t>ABLDomainService</a:t>
            </a:r>
            <a:r>
              <a:rPr lang="en-US" sz="1600" dirty="0" smtClean="0">
                <a:solidFill>
                  <a:srgbClr val="0000CC"/>
                </a:solidFill>
                <a:latin typeface="Microsoft Sans Serif" pitchFamily="34" charset="0"/>
                <a:cs typeface="Microsoft Sans Serif" pitchFamily="34" charset="0"/>
              </a:rPr>
              <a:t> :  </a:t>
            </a:r>
          </a:p>
          <a:p>
            <a:r>
              <a:rPr lang="en-US" sz="1600" dirty="0" smtClean="0">
                <a:solidFill>
                  <a:srgbClr val="0000CC"/>
                </a:solidFill>
                <a:latin typeface="Microsoft Sans Serif" pitchFamily="34" charset="0"/>
                <a:cs typeface="Microsoft Sans Serif" pitchFamily="34" charset="0"/>
              </a:rPr>
              <a:t>           </a:t>
            </a:r>
            <a:r>
              <a:rPr lang="en-US" sz="1600" dirty="0" err="1" smtClean="0">
                <a:solidFill>
                  <a:srgbClr val="0000CC"/>
                </a:solidFill>
                <a:latin typeface="Microsoft Sans Serif" pitchFamily="34" charset="0"/>
                <a:cs typeface="Microsoft Sans Serif" pitchFamily="34" charset="0"/>
              </a:rPr>
              <a:t>System.ServiceModel.DomainServices.Server.DomainService</a:t>
            </a:r>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private </a:t>
            </a:r>
            <a:r>
              <a:rPr lang="en-US" sz="1600" dirty="0" err="1" smtClean="0">
                <a:solidFill>
                  <a:schemeClr val="tx2"/>
                </a:solidFill>
                <a:latin typeface="Microsoft Sans Serif" pitchFamily="34" charset="0"/>
                <a:cs typeface="Microsoft Sans Serif" pitchFamily="34" charset="0"/>
              </a:rPr>
              <a:t>CustOrdersDataSet</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CustOrdersObj</a:t>
            </a:r>
            <a:r>
              <a:rPr lang="en-US" sz="1600" dirty="0" smtClean="0">
                <a:solidFill>
                  <a:schemeClr val="tx2"/>
                </a:solidFill>
                <a:latin typeface="Microsoft Sans Serif" pitchFamily="34" charset="0"/>
                <a:cs typeface="Microsoft Sans Serif" pitchFamily="34" charset="0"/>
              </a:rPr>
              <a:t> = null;</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[Query]</a:t>
            </a:r>
          </a:p>
          <a:p>
            <a:r>
              <a:rPr lang="en-US" sz="1600" dirty="0" smtClean="0">
                <a:solidFill>
                  <a:schemeClr val="tx2"/>
                </a:solidFill>
                <a:latin typeface="Microsoft Sans Serif" pitchFamily="34" charset="0"/>
                <a:cs typeface="Microsoft Sans Serif" pitchFamily="34" charset="0"/>
              </a:rPr>
              <a:t>     public </a:t>
            </a:r>
            <a:r>
              <a:rPr lang="en-US" sz="1600" dirty="0" err="1" smtClean="0">
                <a:solidFill>
                  <a:schemeClr val="tx2"/>
                </a:solidFill>
                <a:latin typeface="Microsoft Sans Serif" pitchFamily="34" charset="0"/>
                <a:cs typeface="Microsoft Sans Serif" pitchFamily="34" charset="0"/>
              </a:rPr>
              <a:t>IEnumerable</a:t>
            </a:r>
            <a:r>
              <a:rPr lang="en-US" sz="1600" dirty="0" smtClean="0">
                <a:solidFill>
                  <a:schemeClr val="tx2"/>
                </a:solidFill>
                <a:latin typeface="Microsoft Sans Serif" pitchFamily="34" charset="0"/>
                <a:cs typeface="Microsoft Sans Serif" pitchFamily="34" charset="0"/>
              </a:rPr>
              <a:t>&lt;Customer&gt; </a:t>
            </a:r>
            <a:r>
              <a:rPr lang="en-US" sz="1600" dirty="0" err="1" smtClean="0">
                <a:solidFill>
                  <a:schemeClr val="tx2"/>
                </a:solidFill>
                <a:latin typeface="Microsoft Sans Serif" pitchFamily="34" charset="0"/>
                <a:cs typeface="Microsoft Sans Serif" pitchFamily="34" charset="0"/>
              </a:rPr>
              <a:t>GetCustomers</a:t>
            </a:r>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_appObj.GetCustOrders1(out </a:t>
            </a:r>
            <a:r>
              <a:rPr lang="en-US" sz="1600" dirty="0" err="1" smtClean="0">
                <a:solidFill>
                  <a:schemeClr val="tx2"/>
                </a:solidFill>
                <a:latin typeface="Microsoft Sans Serif" pitchFamily="34" charset="0"/>
                <a:cs typeface="Microsoft Sans Serif" pitchFamily="34" charset="0"/>
              </a:rPr>
              <a:t>CustOrdersObj</a:t>
            </a:r>
            <a:r>
              <a:rPr lang="en-US" sz="1600" dirty="0" smtClean="0">
                <a:solidFill>
                  <a:schemeClr val="tx2"/>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EnumerableRowCollection</a:t>
            </a:r>
            <a:r>
              <a:rPr lang="en-US" sz="1600" dirty="0" smtClean="0">
                <a:solidFill>
                  <a:schemeClr val="tx2"/>
                </a:solidFill>
                <a:latin typeface="Microsoft Sans Serif" pitchFamily="34" charset="0"/>
                <a:cs typeface="Microsoft Sans Serif" pitchFamily="34" charset="0"/>
              </a:rPr>
              <a:t>&lt;Customer&gt; query = </a:t>
            </a:r>
          </a:p>
          <a:p>
            <a:r>
              <a:rPr lang="en-US" sz="1600" dirty="0" smtClean="0">
                <a:solidFill>
                  <a:schemeClr val="tx2"/>
                </a:solidFill>
                <a:latin typeface="Microsoft Sans Serif" pitchFamily="34" charset="0"/>
                <a:cs typeface="Microsoft Sans Serif" pitchFamily="34" charset="0"/>
              </a:rPr>
              <a:t>             from row in </a:t>
            </a:r>
            <a:r>
              <a:rPr lang="en-US" sz="1600" dirty="0" err="1" smtClean="0">
                <a:solidFill>
                  <a:schemeClr val="tx2"/>
                </a:solidFill>
                <a:latin typeface="Microsoft Sans Serif" pitchFamily="34" charset="0"/>
                <a:cs typeface="Microsoft Sans Serif" pitchFamily="34" charset="0"/>
              </a:rPr>
              <a:t>CustomerDataTableObj.AsEnumerable</a:t>
            </a:r>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p>
          <a:p>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          return </a:t>
            </a:r>
            <a:r>
              <a:rPr lang="en-US" sz="1600" dirty="0" err="1" smtClean="0">
                <a:solidFill>
                  <a:schemeClr val="tx2"/>
                </a:solidFill>
                <a:latin typeface="Microsoft Sans Serif" pitchFamily="34" charset="0"/>
                <a:cs typeface="Microsoft Sans Serif" pitchFamily="34" charset="0"/>
              </a:rPr>
              <a:t>query.AsEnumerable</a:t>
            </a:r>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a:t>
            </a:r>
          </a:p>
          <a:p>
            <a:endParaRPr lang="en-US" sz="1600" dirty="0" smtClean="0">
              <a:solidFill>
                <a:schemeClr val="tx2"/>
              </a:solidFill>
              <a:latin typeface="Microsoft Sans Serif" pitchFamily="34" charset="0"/>
              <a:cs typeface="Microsoft Sans Serif" pitchFamily="34" charset="0"/>
            </a:endParaRPr>
          </a:p>
        </p:txBody>
      </p:sp>
    </p:spTree>
  </p:cSld>
  <p:clrMapOvr>
    <a:masterClrMapping/>
  </p:clrMapOvr>
  <p:transition advTm="48520">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128365"/>
            <a:ext cx="7330650" cy="784830"/>
          </a:xfrm>
        </p:spPr>
        <p:txBody>
          <a:bodyPr/>
          <a:lstStyle/>
          <a:p>
            <a:r>
              <a:rPr lang="en-US" dirty="0" smtClean="0"/>
              <a:t>Order Entry Application in Silverlight: </a:t>
            </a:r>
            <a:br>
              <a:rPr lang="en-US" dirty="0" smtClean="0"/>
            </a:br>
            <a:r>
              <a:rPr lang="en-US" dirty="0" smtClean="0"/>
              <a:t>Step 3: Create Domain Service Classes</a:t>
            </a:r>
            <a:endParaRPr lang="en-US" dirty="0"/>
          </a:p>
        </p:txBody>
      </p:sp>
      <p:sp>
        <p:nvSpPr>
          <p:cNvPr id="12" name="Rectangle 11"/>
          <p:cNvSpPr/>
          <p:nvPr/>
        </p:nvSpPr>
        <p:spPr bwMode="auto">
          <a:xfrm>
            <a:off x="1136036" y="1080655"/>
            <a:ext cx="6871854" cy="533400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nchor="ctr"/>
          <a:lstStyle/>
          <a:p>
            <a:r>
              <a:rPr lang="en-US" sz="2000" dirty="0" smtClean="0">
                <a:solidFill>
                  <a:schemeClr val="accent4">
                    <a:lumMod val="75000"/>
                  </a:schemeClr>
                </a:solidFill>
              </a:rPr>
              <a:t>C# Domain Service : </a:t>
            </a:r>
            <a:r>
              <a:rPr lang="en-US" sz="2000" dirty="0" err="1" smtClean="0">
                <a:solidFill>
                  <a:schemeClr val="accent4">
                    <a:lumMod val="75000"/>
                  </a:schemeClr>
                </a:solidFill>
              </a:rPr>
              <a:t>ABLDomainService.cs</a:t>
            </a:r>
            <a:endParaRPr lang="en-US" sz="2000" i="0" dirty="0" smtClean="0">
              <a:solidFill>
                <a:schemeClr val="accent4">
                  <a:lumMod val="75000"/>
                </a:schemeClr>
              </a:solidFill>
              <a:latin typeface="+mn-lt"/>
            </a:endParaRPr>
          </a:p>
          <a:p>
            <a:endParaRPr lang="en-US" sz="2000" i="0" dirty="0" smtClean="0">
              <a:solidFill>
                <a:schemeClr val="accent4">
                  <a:lumMod val="75000"/>
                </a:schemeClr>
              </a:solidFill>
              <a:latin typeface="+mn-lt"/>
            </a:endParaRPr>
          </a:p>
          <a:p>
            <a:endParaRPr lang="en-US" sz="2000" dirty="0" smtClean="0">
              <a:solidFill>
                <a:schemeClr val="accent4">
                  <a:lumMod val="75000"/>
                </a:schemeClr>
              </a:solidFill>
            </a:endParaRPr>
          </a:p>
          <a:p>
            <a:endParaRPr lang="en-US" sz="2000" i="0" dirty="0" smtClean="0">
              <a:solidFill>
                <a:schemeClr val="accent4">
                  <a:lumMod val="75000"/>
                </a:schemeClr>
              </a:solidFill>
              <a:latin typeface="+mn-lt"/>
            </a:endParaRPr>
          </a:p>
          <a:p>
            <a:endParaRPr lang="en-US" sz="2000" dirty="0" smtClean="0">
              <a:solidFill>
                <a:schemeClr val="accent4">
                  <a:lumMod val="75000"/>
                </a:schemeClr>
              </a:solidFill>
            </a:endParaRPr>
          </a:p>
          <a:p>
            <a:endParaRPr lang="en-US" sz="2000" i="0" dirty="0" smtClean="0">
              <a:solidFill>
                <a:schemeClr val="accent4">
                  <a:lumMod val="75000"/>
                </a:schemeClr>
              </a:solidFill>
              <a:latin typeface="+mn-lt"/>
            </a:endParaRPr>
          </a:p>
          <a:p>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p:txBody>
      </p:sp>
      <p:sp>
        <p:nvSpPr>
          <p:cNvPr id="14" name="TextBox 13"/>
          <p:cNvSpPr txBox="1"/>
          <p:nvPr/>
        </p:nvSpPr>
        <p:spPr>
          <a:xfrm>
            <a:off x="1288489" y="1579418"/>
            <a:ext cx="6580860" cy="47244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r>
              <a:rPr lang="en-US" sz="1600" dirty="0" smtClean="0">
                <a:solidFill>
                  <a:schemeClr val="tx2"/>
                </a:solidFill>
                <a:latin typeface="Microsoft Sans Serif" pitchFamily="34" charset="0"/>
                <a:cs typeface="Microsoft Sans Serif" pitchFamily="34" charset="0"/>
              </a:rPr>
              <a:t>class </a:t>
            </a:r>
            <a:r>
              <a:rPr lang="en-US" sz="1600" dirty="0" err="1" smtClean="0">
                <a:solidFill>
                  <a:schemeClr val="tx2"/>
                </a:solidFill>
                <a:latin typeface="Microsoft Sans Serif" pitchFamily="34" charset="0"/>
                <a:cs typeface="Microsoft Sans Serif" pitchFamily="34" charset="0"/>
              </a:rPr>
              <a:t>ABLDomainService</a:t>
            </a:r>
            <a:r>
              <a:rPr lang="en-US" sz="1600" dirty="0" smtClean="0">
                <a:solidFill>
                  <a:schemeClr val="tx2"/>
                </a:solidFill>
                <a:latin typeface="Microsoft Sans Serif" pitchFamily="34" charset="0"/>
                <a:cs typeface="Microsoft Sans Serif" pitchFamily="34" charset="0"/>
              </a:rPr>
              <a:t> :  </a:t>
            </a:r>
          </a:p>
          <a:p>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System.ServiceModel.DomainServices.Server.DomainService</a:t>
            </a:r>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private </a:t>
            </a:r>
            <a:r>
              <a:rPr lang="en-US" sz="1600" dirty="0" err="1" smtClean="0">
                <a:solidFill>
                  <a:srgbClr val="0000CC"/>
                </a:solidFill>
                <a:latin typeface="Microsoft Sans Serif" pitchFamily="34" charset="0"/>
                <a:cs typeface="Microsoft Sans Serif" pitchFamily="34" charset="0"/>
              </a:rPr>
              <a:t>CustOrdersDataSet</a:t>
            </a:r>
            <a:r>
              <a:rPr lang="en-US" sz="1600" dirty="0" smtClean="0">
                <a:solidFill>
                  <a:srgbClr val="0000CC"/>
                </a:solidFill>
                <a:latin typeface="Microsoft Sans Serif" pitchFamily="34" charset="0"/>
                <a:cs typeface="Microsoft Sans Serif" pitchFamily="34" charset="0"/>
              </a:rPr>
              <a:t> </a:t>
            </a:r>
            <a:r>
              <a:rPr lang="en-US" sz="1600" dirty="0" err="1" smtClean="0">
                <a:solidFill>
                  <a:srgbClr val="0000CC"/>
                </a:solidFill>
                <a:latin typeface="Microsoft Sans Serif" pitchFamily="34" charset="0"/>
                <a:cs typeface="Microsoft Sans Serif" pitchFamily="34" charset="0"/>
              </a:rPr>
              <a:t>CustOrdersObj</a:t>
            </a:r>
            <a:r>
              <a:rPr lang="en-US" sz="1600" dirty="0" smtClean="0">
                <a:solidFill>
                  <a:srgbClr val="0000CC"/>
                </a:solidFill>
                <a:latin typeface="Microsoft Sans Serif" pitchFamily="34" charset="0"/>
                <a:cs typeface="Microsoft Sans Serif" pitchFamily="34" charset="0"/>
              </a:rPr>
              <a:t> </a:t>
            </a:r>
            <a:r>
              <a:rPr lang="en-US" sz="1600" dirty="0" smtClean="0">
                <a:solidFill>
                  <a:schemeClr val="tx2"/>
                </a:solidFill>
                <a:latin typeface="Microsoft Sans Serif" pitchFamily="34" charset="0"/>
                <a:cs typeface="Microsoft Sans Serif" pitchFamily="34" charset="0"/>
              </a:rPr>
              <a:t>= null;</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[Query]</a:t>
            </a:r>
          </a:p>
          <a:p>
            <a:r>
              <a:rPr lang="en-US" sz="1600" dirty="0" smtClean="0">
                <a:solidFill>
                  <a:schemeClr val="tx2"/>
                </a:solidFill>
                <a:latin typeface="Microsoft Sans Serif" pitchFamily="34" charset="0"/>
                <a:cs typeface="Microsoft Sans Serif" pitchFamily="34" charset="0"/>
              </a:rPr>
              <a:t>     public </a:t>
            </a:r>
            <a:r>
              <a:rPr lang="en-US" sz="1600" dirty="0" err="1" smtClean="0">
                <a:solidFill>
                  <a:schemeClr val="tx2"/>
                </a:solidFill>
                <a:latin typeface="Microsoft Sans Serif" pitchFamily="34" charset="0"/>
                <a:cs typeface="Microsoft Sans Serif" pitchFamily="34" charset="0"/>
              </a:rPr>
              <a:t>IEnumerable</a:t>
            </a:r>
            <a:r>
              <a:rPr lang="en-US" sz="1600" dirty="0" smtClean="0">
                <a:solidFill>
                  <a:schemeClr val="tx2"/>
                </a:solidFill>
                <a:latin typeface="Microsoft Sans Serif" pitchFamily="34" charset="0"/>
                <a:cs typeface="Microsoft Sans Serif" pitchFamily="34" charset="0"/>
              </a:rPr>
              <a:t>&lt;Customer&gt; </a:t>
            </a:r>
            <a:r>
              <a:rPr lang="en-US" sz="1600" dirty="0" err="1" smtClean="0">
                <a:solidFill>
                  <a:schemeClr val="tx2"/>
                </a:solidFill>
                <a:latin typeface="Microsoft Sans Serif" pitchFamily="34" charset="0"/>
                <a:cs typeface="Microsoft Sans Serif" pitchFamily="34" charset="0"/>
              </a:rPr>
              <a:t>GetCustomers</a:t>
            </a:r>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rgbClr val="993366"/>
                </a:solidFill>
                <a:latin typeface="Microsoft Sans Serif" pitchFamily="34" charset="0"/>
                <a:cs typeface="Microsoft Sans Serif" pitchFamily="34" charset="0"/>
              </a:rPr>
              <a:t>          </a:t>
            </a:r>
            <a:r>
              <a:rPr lang="en-US" sz="1600" dirty="0" smtClean="0">
                <a:solidFill>
                  <a:srgbClr val="0000CC"/>
                </a:solidFill>
                <a:latin typeface="Microsoft Sans Serif" pitchFamily="34" charset="0"/>
                <a:cs typeface="Microsoft Sans Serif" pitchFamily="34" charset="0"/>
              </a:rPr>
              <a:t>_appObj.GetCustOrders1(out </a:t>
            </a:r>
            <a:r>
              <a:rPr lang="en-US" sz="1600" dirty="0" err="1" smtClean="0">
                <a:solidFill>
                  <a:srgbClr val="0000CC"/>
                </a:solidFill>
                <a:latin typeface="Microsoft Sans Serif" pitchFamily="34" charset="0"/>
                <a:cs typeface="Microsoft Sans Serif" pitchFamily="34" charset="0"/>
              </a:rPr>
              <a:t>CustOrdersObj</a:t>
            </a:r>
            <a:r>
              <a:rPr lang="en-US" sz="1600" dirty="0" smtClean="0">
                <a:solidFill>
                  <a:srgbClr val="0000CC"/>
                </a:solidFill>
                <a:latin typeface="Microsoft Sans Serif" pitchFamily="34" charset="0"/>
                <a:cs typeface="Microsoft Sans Serif" pitchFamily="34" charset="0"/>
              </a:rPr>
              <a:t>)</a:t>
            </a:r>
            <a:r>
              <a:rPr lang="en-US" sz="1600" dirty="0" smtClean="0">
                <a:solidFill>
                  <a:srgbClr val="993366"/>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EnumerableRowCollection</a:t>
            </a:r>
            <a:r>
              <a:rPr lang="en-US" sz="1600" dirty="0" smtClean="0">
                <a:solidFill>
                  <a:schemeClr val="tx2"/>
                </a:solidFill>
                <a:latin typeface="Microsoft Sans Serif" pitchFamily="34" charset="0"/>
                <a:cs typeface="Microsoft Sans Serif" pitchFamily="34" charset="0"/>
              </a:rPr>
              <a:t>&lt;Customer&gt; query = </a:t>
            </a:r>
          </a:p>
          <a:p>
            <a:r>
              <a:rPr lang="en-US" sz="1600" dirty="0" smtClean="0">
                <a:solidFill>
                  <a:schemeClr val="tx2"/>
                </a:solidFill>
                <a:latin typeface="Microsoft Sans Serif" pitchFamily="34" charset="0"/>
                <a:cs typeface="Microsoft Sans Serif" pitchFamily="34" charset="0"/>
              </a:rPr>
              <a:t>             from row in </a:t>
            </a:r>
            <a:r>
              <a:rPr lang="en-US" sz="1600" dirty="0" err="1" smtClean="0">
                <a:solidFill>
                  <a:schemeClr val="tx2"/>
                </a:solidFill>
                <a:latin typeface="Microsoft Sans Serif" pitchFamily="34" charset="0"/>
                <a:cs typeface="Microsoft Sans Serif" pitchFamily="34" charset="0"/>
              </a:rPr>
              <a:t>CustomerDataTableObj.AsEnumerable</a:t>
            </a:r>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p>
          <a:p>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          return </a:t>
            </a:r>
            <a:r>
              <a:rPr lang="en-US" sz="1600" dirty="0" err="1" smtClean="0">
                <a:solidFill>
                  <a:schemeClr val="tx2"/>
                </a:solidFill>
                <a:latin typeface="Microsoft Sans Serif" pitchFamily="34" charset="0"/>
                <a:cs typeface="Microsoft Sans Serif" pitchFamily="34" charset="0"/>
              </a:rPr>
              <a:t>query.AsEnumerable</a:t>
            </a:r>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a:t>
            </a:r>
          </a:p>
          <a:p>
            <a:endParaRPr lang="en-US" sz="1600" dirty="0" smtClean="0">
              <a:solidFill>
                <a:schemeClr val="tx2"/>
              </a:solidFill>
              <a:latin typeface="Microsoft Sans Serif" pitchFamily="34" charset="0"/>
              <a:cs typeface="Microsoft Sans Serif" pitchFamily="34" charset="0"/>
            </a:endParaRPr>
          </a:p>
        </p:txBody>
      </p:sp>
    </p:spTree>
  </p:cSld>
  <p:clrMapOvr>
    <a:masterClrMapping/>
  </p:clrMapOvr>
  <p:transition advTm="29370">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204600"/>
            <a:ext cx="7330650" cy="701731"/>
          </a:xfrm>
        </p:spPr>
        <p:txBody>
          <a:bodyPr/>
          <a:lstStyle/>
          <a:p>
            <a:r>
              <a:rPr lang="en-US" dirty="0" smtClean="0"/>
              <a:t>Order Entry Application in Silverlight: </a:t>
            </a:r>
            <a:br>
              <a:rPr lang="en-US" dirty="0" smtClean="0"/>
            </a:br>
            <a:r>
              <a:rPr lang="en-US" dirty="0" smtClean="0"/>
              <a:t>Step 4: Build Project in Visual Studio to Generate Code</a:t>
            </a:r>
            <a:endParaRPr lang="en-US" dirty="0"/>
          </a:p>
        </p:txBody>
      </p:sp>
      <p:pic>
        <p:nvPicPr>
          <p:cNvPr id="3074" name="Picture 2"/>
          <p:cNvPicPr>
            <a:picLocks noChangeAspect="1" noChangeArrowheads="1"/>
          </p:cNvPicPr>
          <p:nvPr/>
        </p:nvPicPr>
        <p:blipFill>
          <a:blip r:embed="rId2" cstate="print"/>
          <a:srcRect l="12206" r="62353" b="74814"/>
          <a:stretch>
            <a:fillRect/>
          </a:stretch>
        </p:blipFill>
        <p:spPr bwMode="auto">
          <a:xfrm>
            <a:off x="245936" y="1000663"/>
            <a:ext cx="5206463" cy="4002657"/>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l="957" t="16286" r="77133" b="63062"/>
          <a:stretch>
            <a:fillRect/>
          </a:stretch>
        </p:blipFill>
        <p:spPr bwMode="auto">
          <a:xfrm>
            <a:off x="4761788" y="3508751"/>
            <a:ext cx="3950898" cy="2892049"/>
          </a:xfrm>
          <a:prstGeom prst="rect">
            <a:avLst/>
          </a:prstGeom>
          <a:noFill/>
          <a:ln w="9525">
            <a:noFill/>
            <a:miter lim="800000"/>
            <a:headEnd/>
            <a:tailEnd/>
          </a:ln>
        </p:spPr>
      </p:pic>
      <p:sp>
        <p:nvSpPr>
          <p:cNvPr id="8" name="Oval 7"/>
          <p:cNvSpPr/>
          <p:nvPr/>
        </p:nvSpPr>
        <p:spPr bwMode="auto">
          <a:xfrm>
            <a:off x="4884130" y="5244861"/>
            <a:ext cx="3811303" cy="983412"/>
          </a:xfrm>
          <a:prstGeom prst="ellipse">
            <a:avLst/>
          </a:prstGeom>
          <a:noFill/>
          <a:ln w="28575" cap="flat" cmpd="sng" algn="ctr">
            <a:solidFill>
              <a:srgbClr val="FF66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9" name="Straight Arrow Connector 8"/>
          <p:cNvCxnSpPr/>
          <p:nvPr/>
        </p:nvCxnSpPr>
        <p:spPr bwMode="auto">
          <a:xfrm>
            <a:off x="3692106" y="2984739"/>
            <a:ext cx="2950234" cy="2191110"/>
          </a:xfrm>
          <a:prstGeom prst="straightConnector1">
            <a:avLst/>
          </a:prstGeom>
          <a:ln w="63500">
            <a:solidFill>
              <a:schemeClr val="accent6">
                <a:lumMod val="50000"/>
              </a:schemeClr>
            </a:solidFill>
            <a:headEnd type="none" w="med" len="med"/>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ransition advTm="29901">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211464"/>
            <a:ext cx="7330650" cy="701731"/>
          </a:xfrm>
        </p:spPr>
        <p:txBody>
          <a:bodyPr/>
          <a:lstStyle/>
          <a:p>
            <a:r>
              <a:rPr lang="en-US" dirty="0" smtClean="0"/>
              <a:t>Order Entry Application in Silverlight: </a:t>
            </a:r>
            <a:br>
              <a:rPr lang="en-US" dirty="0" smtClean="0"/>
            </a:br>
            <a:r>
              <a:rPr lang="en-US" dirty="0" smtClean="0"/>
              <a:t>Step 4: Build Project in Visual Studio to Generate Code</a:t>
            </a:r>
            <a:endParaRPr lang="en-US" dirty="0"/>
          </a:p>
        </p:txBody>
      </p:sp>
      <p:sp>
        <p:nvSpPr>
          <p:cNvPr id="12" name="Rectangle 11"/>
          <p:cNvSpPr/>
          <p:nvPr/>
        </p:nvSpPr>
        <p:spPr bwMode="auto">
          <a:xfrm>
            <a:off x="1136036" y="1025231"/>
            <a:ext cx="6871854" cy="4987641"/>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nchor="ctr"/>
          <a:lstStyle/>
          <a:p>
            <a:r>
              <a:rPr lang="en-US" sz="2000" dirty="0" smtClean="0">
                <a:solidFill>
                  <a:schemeClr val="accent4">
                    <a:lumMod val="75000"/>
                  </a:schemeClr>
                </a:solidFill>
              </a:rPr>
              <a:t>C# Domain Context: </a:t>
            </a:r>
            <a:r>
              <a:rPr lang="en-US" sz="2000" dirty="0" smtClean="0">
                <a:solidFill>
                  <a:schemeClr val="accent4">
                    <a:lumMod val="75000"/>
                  </a:schemeClr>
                </a:solidFill>
              </a:rPr>
              <a:t>BusinessApplication1.Web.g.cs</a:t>
            </a:r>
            <a:endParaRPr lang="en-US" sz="2000" dirty="0" smtClean="0">
              <a:solidFill>
                <a:schemeClr val="accent4">
                  <a:lumMod val="75000"/>
                </a:schemeClr>
              </a:solidFill>
            </a:endParaRPr>
          </a:p>
          <a:p>
            <a:endParaRPr lang="en-US" sz="2000" dirty="0" smtClean="0">
              <a:solidFill>
                <a:schemeClr val="accent4">
                  <a:lumMod val="75000"/>
                </a:schemeClr>
              </a:solidFill>
            </a:endParaRPr>
          </a:p>
          <a:p>
            <a:r>
              <a:rPr lang="en-US" sz="2000" i="0" dirty="0" smtClean="0">
                <a:solidFill>
                  <a:schemeClr val="accent4">
                    <a:lumMod val="75000"/>
                  </a:schemeClr>
                </a:solidFill>
              </a:rPr>
              <a:t> </a:t>
            </a:r>
            <a:endParaRPr lang="en-US" sz="2000" i="0" dirty="0" smtClean="0">
              <a:solidFill>
                <a:schemeClr val="accent4">
                  <a:lumMod val="75000"/>
                </a:schemeClr>
              </a:solidFill>
              <a:latin typeface="+mn-lt"/>
            </a:endParaRPr>
          </a:p>
          <a:p>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p:txBody>
      </p:sp>
      <p:sp>
        <p:nvSpPr>
          <p:cNvPr id="14" name="TextBox 13"/>
          <p:cNvSpPr txBox="1"/>
          <p:nvPr/>
        </p:nvSpPr>
        <p:spPr>
          <a:xfrm>
            <a:off x="1288489" y="1571246"/>
            <a:ext cx="6580860" cy="42615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r>
              <a:rPr lang="en-US" sz="1600" dirty="0" smtClean="0">
                <a:solidFill>
                  <a:srgbClr val="0000CC"/>
                </a:solidFill>
                <a:latin typeface="Microsoft Sans Serif" pitchFamily="34" charset="0"/>
                <a:cs typeface="Microsoft Sans Serif" pitchFamily="34" charset="0"/>
              </a:rPr>
              <a:t>class </a:t>
            </a:r>
            <a:r>
              <a:rPr lang="en-US" sz="1600" dirty="0" err="1" smtClean="0">
                <a:solidFill>
                  <a:srgbClr val="0000CC"/>
                </a:solidFill>
                <a:latin typeface="Microsoft Sans Serif" pitchFamily="34" charset="0"/>
                <a:cs typeface="Microsoft Sans Serif" pitchFamily="34" charset="0"/>
              </a:rPr>
              <a:t>ABLDomainContext</a:t>
            </a:r>
            <a:r>
              <a:rPr lang="en-US" sz="1600" dirty="0" smtClean="0">
                <a:solidFill>
                  <a:srgbClr val="0000CC"/>
                </a:solidFill>
                <a:latin typeface="Microsoft Sans Serif" pitchFamily="34" charset="0"/>
                <a:cs typeface="Microsoft Sans Serif" pitchFamily="34" charset="0"/>
              </a:rPr>
              <a:t> :           </a:t>
            </a:r>
          </a:p>
          <a:p>
            <a:r>
              <a:rPr lang="en-US" sz="1600" dirty="0" smtClean="0">
                <a:solidFill>
                  <a:srgbClr val="0000CC"/>
                </a:solidFill>
                <a:latin typeface="Microsoft Sans Serif" pitchFamily="34" charset="0"/>
                <a:cs typeface="Microsoft Sans Serif" pitchFamily="34" charset="0"/>
              </a:rPr>
              <a:t>     </a:t>
            </a:r>
            <a:r>
              <a:rPr lang="en-US" sz="1600" dirty="0" err="1" smtClean="0">
                <a:solidFill>
                  <a:srgbClr val="0000CC"/>
                </a:solidFill>
                <a:latin typeface="Microsoft Sans Serif" pitchFamily="34" charset="0"/>
                <a:cs typeface="Microsoft Sans Serif" pitchFamily="34" charset="0"/>
              </a:rPr>
              <a:t>System.ServiceModel.DomainServices.Client.DomainContext</a:t>
            </a:r>
            <a:endParaRPr lang="en-US" sz="1600" dirty="0" smtClean="0">
              <a:solidFill>
                <a:srgbClr val="0000CC"/>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     public </a:t>
            </a:r>
            <a:r>
              <a:rPr lang="en-US" sz="1600" dirty="0" err="1" smtClean="0">
                <a:solidFill>
                  <a:schemeClr val="tx2"/>
                </a:solidFill>
                <a:latin typeface="Microsoft Sans Serif" pitchFamily="34" charset="0"/>
                <a:cs typeface="Microsoft Sans Serif" pitchFamily="34" charset="0"/>
              </a:rPr>
              <a:t>ABLDomainContext</a:t>
            </a:r>
            <a:r>
              <a:rPr lang="en-US" sz="1600" dirty="0" smtClean="0">
                <a:solidFill>
                  <a:schemeClr val="tx2"/>
                </a:solidFill>
                <a:latin typeface="Microsoft Sans Serif" pitchFamily="34" charset="0"/>
                <a:cs typeface="Microsoft Sans Serif" pitchFamily="34" charset="0"/>
              </a:rPr>
              <a:t>() : </a:t>
            </a:r>
          </a:p>
          <a:p>
            <a:r>
              <a:rPr lang="en-US" sz="1600" dirty="0" smtClean="0">
                <a:solidFill>
                  <a:schemeClr val="tx2"/>
                </a:solidFill>
                <a:latin typeface="Microsoft Sans Serif" pitchFamily="34" charset="0"/>
                <a:cs typeface="Microsoft Sans Serif" pitchFamily="34" charset="0"/>
              </a:rPr>
              <a:t>                this( new </a:t>
            </a:r>
            <a:r>
              <a:rPr lang="en-US" sz="1600" dirty="0" err="1" smtClean="0">
                <a:solidFill>
                  <a:schemeClr val="tx2"/>
                </a:solidFill>
                <a:latin typeface="Microsoft Sans Serif" pitchFamily="34" charset="0"/>
                <a:cs typeface="Microsoft Sans Serif" pitchFamily="34" charset="0"/>
              </a:rPr>
              <a:t>WebDomainClient</a:t>
            </a:r>
            <a:r>
              <a:rPr lang="en-US" sz="1600" dirty="0" smtClean="0">
                <a:solidFill>
                  <a:schemeClr val="tx2"/>
                </a:solidFill>
                <a:latin typeface="Microsoft Sans Serif" pitchFamily="34" charset="0"/>
                <a:cs typeface="Microsoft Sans Serif" pitchFamily="34" charset="0"/>
              </a:rPr>
              <a:t>&lt;</a:t>
            </a:r>
            <a:r>
              <a:rPr lang="en-US" sz="1600" dirty="0" err="1" smtClean="0">
                <a:solidFill>
                  <a:schemeClr val="tx2"/>
                </a:solidFill>
                <a:latin typeface="Microsoft Sans Serif" pitchFamily="34" charset="0"/>
                <a:cs typeface="Microsoft Sans Serif" pitchFamily="34" charset="0"/>
              </a:rPr>
              <a:t>IABLDomainServiceContract</a:t>
            </a:r>
            <a:r>
              <a:rPr lang="en-US" sz="1600" dirty="0" smtClean="0">
                <a:solidFill>
                  <a:schemeClr val="tx2"/>
                </a:solidFill>
                <a:latin typeface="Microsoft Sans Serif" pitchFamily="34" charset="0"/>
                <a:cs typeface="Microsoft Sans Serif" pitchFamily="34" charset="0"/>
              </a:rPr>
              <a:t>&gt;(    </a:t>
            </a:r>
          </a:p>
          <a:p>
            <a:r>
              <a:rPr lang="en-US" sz="1600" dirty="0" smtClean="0">
                <a:solidFill>
                  <a:schemeClr val="tx2"/>
                </a:solidFill>
                <a:latin typeface="Microsoft Sans Serif" pitchFamily="34" charset="0"/>
                <a:cs typeface="Microsoft Sans Serif" pitchFamily="34" charset="0"/>
              </a:rPr>
              <a:t>                       new Uri("</a:t>
            </a:r>
            <a:r>
              <a:rPr lang="en-US" sz="1600" dirty="0" err="1" smtClean="0">
                <a:solidFill>
                  <a:schemeClr val="tx2"/>
                </a:solidFill>
                <a:latin typeface="Microsoft Sans Serif" pitchFamily="34" charset="0"/>
                <a:cs typeface="Microsoft Sans Serif" pitchFamily="34" charset="0"/>
              </a:rPr>
              <a:t>OrderEntry</a:t>
            </a:r>
            <a:r>
              <a:rPr lang="en-US" sz="1600" dirty="0" smtClean="0">
                <a:solidFill>
                  <a:schemeClr val="tx2"/>
                </a:solidFill>
                <a:latin typeface="Microsoft Sans Serif" pitchFamily="34" charset="0"/>
                <a:cs typeface="Microsoft Sans Serif" pitchFamily="34" charset="0"/>
              </a:rPr>
              <a:t>-Web-Services-</a:t>
            </a:r>
          </a:p>
          <a:p>
            <a:r>
              <a:rPr lang="en-US" sz="1600" dirty="0" smtClean="0">
                <a:solidFill>
                  <a:schemeClr val="tx2"/>
                </a:solidFill>
                <a:latin typeface="Microsoft Sans Serif" pitchFamily="34" charset="0"/>
                <a:cs typeface="Microsoft Sans Serif" pitchFamily="34" charset="0"/>
              </a:rPr>
              <a:t>                                      ABLDomainService.svc", </a:t>
            </a:r>
            <a:r>
              <a:rPr lang="en-US" sz="1600" dirty="0" err="1" smtClean="0">
                <a:solidFill>
                  <a:schemeClr val="tx2"/>
                </a:solidFill>
                <a:latin typeface="Microsoft Sans Serif" pitchFamily="34" charset="0"/>
                <a:cs typeface="Microsoft Sans Serif" pitchFamily="34" charset="0"/>
              </a:rPr>
              <a:t>UriKind.Relative</a:t>
            </a:r>
            <a:r>
              <a:rPr lang="en-US" sz="1600" dirty="0" smtClean="0">
                <a:solidFill>
                  <a:schemeClr val="tx2"/>
                </a:solidFill>
                <a:latin typeface="Microsoft Sans Serif" pitchFamily="34" charset="0"/>
                <a:cs typeface="Microsoft Sans Serif" pitchFamily="34" charset="0"/>
              </a:rPr>
              <a:t>) ) )</a:t>
            </a:r>
          </a:p>
          <a:p>
            <a:r>
              <a:rPr lang="en-US" sz="1600" dirty="0" smtClean="0">
                <a:solidFill>
                  <a:schemeClr val="tx2"/>
                </a:solidFill>
                <a:latin typeface="Microsoft Sans Serif" pitchFamily="34" charset="0"/>
                <a:cs typeface="Microsoft Sans Serif" pitchFamily="34" charset="0"/>
              </a:rPr>
              <a:t>     {…}</a:t>
            </a:r>
          </a:p>
          <a:p>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     public </a:t>
            </a:r>
            <a:r>
              <a:rPr lang="en-US" sz="1600" dirty="0" err="1" smtClean="0">
                <a:solidFill>
                  <a:schemeClr val="tx2"/>
                </a:solidFill>
                <a:latin typeface="Microsoft Sans Serif" pitchFamily="34" charset="0"/>
                <a:cs typeface="Microsoft Sans Serif" pitchFamily="34" charset="0"/>
              </a:rPr>
              <a:t>EntityQuery</a:t>
            </a:r>
            <a:r>
              <a:rPr lang="en-US" sz="1600" dirty="0" smtClean="0">
                <a:solidFill>
                  <a:schemeClr val="tx2"/>
                </a:solidFill>
                <a:latin typeface="Microsoft Sans Serif" pitchFamily="34" charset="0"/>
                <a:cs typeface="Microsoft Sans Serif" pitchFamily="34" charset="0"/>
              </a:rPr>
              <a:t>&lt;Customer&gt; </a:t>
            </a:r>
            <a:r>
              <a:rPr lang="en-US" sz="1600" dirty="0" err="1" smtClean="0">
                <a:solidFill>
                  <a:schemeClr val="tx2"/>
                </a:solidFill>
                <a:latin typeface="Microsoft Sans Serif" pitchFamily="34" charset="0"/>
                <a:cs typeface="Microsoft Sans Serif" pitchFamily="34" charset="0"/>
              </a:rPr>
              <a:t>GetCustomersQuery</a:t>
            </a:r>
            <a:r>
              <a:rPr lang="en-US" sz="1600" dirty="0" smtClean="0">
                <a:solidFill>
                  <a:schemeClr val="tx2"/>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this.ValidateMethod</a:t>
            </a:r>
            <a:r>
              <a:rPr lang="en-US" sz="1600" dirty="0" smtClean="0">
                <a:solidFill>
                  <a:schemeClr val="tx2"/>
                </a:solidFill>
                <a:latin typeface="Microsoft Sans Serif" pitchFamily="34" charset="0"/>
                <a:cs typeface="Microsoft Sans Serif" pitchFamily="34" charset="0"/>
              </a:rPr>
              <a:t>("</a:t>
            </a:r>
            <a:r>
              <a:rPr lang="en-US" sz="1600" dirty="0" err="1" smtClean="0">
                <a:solidFill>
                  <a:schemeClr val="tx2"/>
                </a:solidFill>
                <a:latin typeface="Microsoft Sans Serif" pitchFamily="34" charset="0"/>
                <a:cs typeface="Microsoft Sans Serif" pitchFamily="34" charset="0"/>
              </a:rPr>
              <a:t>GetCustomersQuery</a:t>
            </a:r>
            <a:r>
              <a:rPr lang="en-US" sz="1600" dirty="0" smtClean="0">
                <a:solidFill>
                  <a:schemeClr val="tx2"/>
                </a:solidFill>
                <a:latin typeface="Microsoft Sans Serif" pitchFamily="34" charset="0"/>
                <a:cs typeface="Microsoft Sans Serif" pitchFamily="34" charset="0"/>
              </a:rPr>
              <a:t>", null);</a:t>
            </a:r>
          </a:p>
          <a:p>
            <a:r>
              <a:rPr lang="en-US" sz="1600" dirty="0" smtClean="0">
                <a:solidFill>
                  <a:schemeClr val="tx2"/>
                </a:solidFill>
                <a:latin typeface="Microsoft Sans Serif" pitchFamily="34" charset="0"/>
                <a:cs typeface="Microsoft Sans Serif" pitchFamily="34" charset="0"/>
              </a:rPr>
              <a:t>           return </a:t>
            </a:r>
            <a:r>
              <a:rPr lang="en-US" sz="1600" dirty="0" err="1" smtClean="0">
                <a:solidFill>
                  <a:schemeClr val="tx2"/>
                </a:solidFill>
                <a:latin typeface="Microsoft Sans Serif" pitchFamily="34" charset="0"/>
                <a:cs typeface="Microsoft Sans Serif" pitchFamily="34" charset="0"/>
              </a:rPr>
              <a:t>base.CreateQuery</a:t>
            </a:r>
            <a:r>
              <a:rPr lang="en-US" sz="1600" dirty="0" smtClean="0">
                <a:solidFill>
                  <a:schemeClr val="tx2"/>
                </a:solidFill>
                <a:latin typeface="Microsoft Sans Serif" pitchFamily="34" charset="0"/>
                <a:cs typeface="Microsoft Sans Serif" pitchFamily="34" charset="0"/>
              </a:rPr>
              <a:t>&lt;Customer&gt;( "</a:t>
            </a:r>
            <a:r>
              <a:rPr lang="en-US" sz="1600" dirty="0" err="1" smtClean="0">
                <a:solidFill>
                  <a:schemeClr val="tx2"/>
                </a:solidFill>
                <a:latin typeface="Microsoft Sans Serif" pitchFamily="34" charset="0"/>
                <a:cs typeface="Microsoft Sans Serif" pitchFamily="34" charset="0"/>
              </a:rPr>
              <a:t>GetCustomers</a:t>
            </a:r>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a:t>
            </a:r>
          </a:p>
          <a:p>
            <a:endParaRPr lang="en-US" sz="1600" dirty="0" smtClean="0"/>
          </a:p>
          <a:p>
            <a:endParaRPr lang="en-US" sz="1600" dirty="0" smtClean="0">
              <a:solidFill>
                <a:schemeClr val="tx2"/>
              </a:solidFill>
              <a:latin typeface="Microsoft Sans Serif" pitchFamily="34" charset="0"/>
              <a:cs typeface="Microsoft Sans Serif" pitchFamily="34" charset="0"/>
            </a:endParaRPr>
          </a:p>
          <a:p>
            <a:endParaRPr lang="en-US" sz="1600" dirty="0" err="1" smtClean="0">
              <a:solidFill>
                <a:schemeClr val="tx2"/>
              </a:solidFill>
              <a:latin typeface="Microsoft Sans Serif" pitchFamily="34" charset="0"/>
              <a:cs typeface="Microsoft Sans Serif" pitchFamily="34" charset="0"/>
            </a:endParaRPr>
          </a:p>
        </p:txBody>
      </p:sp>
    </p:spTree>
  </p:cSld>
  <p:clrMapOvr>
    <a:masterClrMapping/>
  </p:clrMapOvr>
  <p:transition advTm="20141">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211464"/>
            <a:ext cx="7330650" cy="701731"/>
          </a:xfrm>
        </p:spPr>
        <p:txBody>
          <a:bodyPr/>
          <a:lstStyle/>
          <a:p>
            <a:r>
              <a:rPr lang="en-US" dirty="0" smtClean="0"/>
              <a:t>Order Entry Application in Silverlight: </a:t>
            </a:r>
            <a:br>
              <a:rPr lang="en-US" dirty="0" smtClean="0"/>
            </a:br>
            <a:r>
              <a:rPr lang="en-US" dirty="0" smtClean="0"/>
              <a:t>Step 4: Build Project in Visual Studio to Generate Code</a:t>
            </a:r>
            <a:endParaRPr lang="en-US" dirty="0"/>
          </a:p>
        </p:txBody>
      </p:sp>
      <p:sp>
        <p:nvSpPr>
          <p:cNvPr id="12" name="Rectangle 11"/>
          <p:cNvSpPr/>
          <p:nvPr/>
        </p:nvSpPr>
        <p:spPr bwMode="auto">
          <a:xfrm>
            <a:off x="1136036" y="1025231"/>
            <a:ext cx="6871854" cy="4987641"/>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nchor="ctr"/>
          <a:lstStyle/>
          <a:p>
            <a:r>
              <a:rPr lang="en-US" sz="2000" dirty="0" smtClean="0">
                <a:solidFill>
                  <a:schemeClr val="accent4">
                    <a:lumMod val="75000"/>
                  </a:schemeClr>
                </a:solidFill>
              </a:rPr>
              <a:t>C# Domain Context: </a:t>
            </a:r>
            <a:r>
              <a:rPr lang="en-US" sz="2000" dirty="0" smtClean="0">
                <a:solidFill>
                  <a:schemeClr val="accent4">
                    <a:lumMod val="75000"/>
                  </a:schemeClr>
                </a:solidFill>
              </a:rPr>
              <a:t>BusinessApplication1.Web.g.cs</a:t>
            </a:r>
            <a:endParaRPr lang="en-US" sz="2000" dirty="0" smtClean="0">
              <a:solidFill>
                <a:schemeClr val="accent4">
                  <a:lumMod val="75000"/>
                </a:schemeClr>
              </a:solidFill>
            </a:endParaRPr>
          </a:p>
          <a:p>
            <a:endParaRPr lang="en-US" sz="2000" dirty="0" smtClean="0">
              <a:solidFill>
                <a:schemeClr val="accent4">
                  <a:lumMod val="75000"/>
                </a:schemeClr>
              </a:solidFill>
            </a:endParaRPr>
          </a:p>
          <a:p>
            <a:r>
              <a:rPr lang="en-US" sz="2000" i="0" dirty="0" smtClean="0">
                <a:solidFill>
                  <a:schemeClr val="accent4">
                    <a:lumMod val="75000"/>
                  </a:schemeClr>
                </a:solidFill>
              </a:rPr>
              <a:t> </a:t>
            </a:r>
            <a:endParaRPr lang="en-US" sz="2000" i="0" dirty="0" smtClean="0">
              <a:solidFill>
                <a:schemeClr val="accent4">
                  <a:lumMod val="75000"/>
                </a:schemeClr>
              </a:solidFill>
              <a:latin typeface="+mn-lt"/>
            </a:endParaRPr>
          </a:p>
          <a:p>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p:txBody>
      </p:sp>
      <p:sp>
        <p:nvSpPr>
          <p:cNvPr id="14" name="TextBox 13"/>
          <p:cNvSpPr txBox="1"/>
          <p:nvPr/>
        </p:nvSpPr>
        <p:spPr>
          <a:xfrm>
            <a:off x="1288489" y="1571246"/>
            <a:ext cx="6580860" cy="42615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r>
              <a:rPr lang="en-US" sz="1600" dirty="0" smtClean="0">
                <a:solidFill>
                  <a:schemeClr val="tx2"/>
                </a:solidFill>
                <a:latin typeface="Microsoft Sans Serif" pitchFamily="34" charset="0"/>
                <a:cs typeface="Microsoft Sans Serif" pitchFamily="34" charset="0"/>
              </a:rPr>
              <a:t>class </a:t>
            </a:r>
            <a:r>
              <a:rPr lang="en-US" sz="1600" dirty="0" err="1" smtClean="0">
                <a:solidFill>
                  <a:schemeClr val="tx2"/>
                </a:solidFill>
                <a:latin typeface="Microsoft Sans Serif" pitchFamily="34" charset="0"/>
                <a:cs typeface="Microsoft Sans Serif" pitchFamily="34" charset="0"/>
              </a:rPr>
              <a:t>ABLDomainContext</a:t>
            </a:r>
            <a:r>
              <a:rPr lang="en-US" sz="1600" dirty="0" smtClean="0">
                <a:solidFill>
                  <a:schemeClr val="tx2"/>
                </a:solidFill>
                <a:latin typeface="Microsoft Sans Serif" pitchFamily="34" charset="0"/>
                <a:cs typeface="Microsoft Sans Serif" pitchFamily="34" charset="0"/>
              </a:rPr>
              <a:t> :           </a:t>
            </a:r>
          </a:p>
          <a:p>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System.ServiceModel.DomainServices.Client.DomainContext</a:t>
            </a:r>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     public </a:t>
            </a:r>
            <a:r>
              <a:rPr lang="en-US" sz="1600" dirty="0" err="1" smtClean="0">
                <a:solidFill>
                  <a:schemeClr val="tx2"/>
                </a:solidFill>
                <a:latin typeface="Microsoft Sans Serif" pitchFamily="34" charset="0"/>
                <a:cs typeface="Microsoft Sans Serif" pitchFamily="34" charset="0"/>
              </a:rPr>
              <a:t>ABLDomainContext</a:t>
            </a:r>
            <a:r>
              <a:rPr lang="en-US" sz="1600" dirty="0" smtClean="0">
                <a:solidFill>
                  <a:schemeClr val="tx2"/>
                </a:solidFill>
                <a:latin typeface="Microsoft Sans Serif" pitchFamily="34" charset="0"/>
                <a:cs typeface="Microsoft Sans Serif" pitchFamily="34" charset="0"/>
              </a:rPr>
              <a:t>() : </a:t>
            </a:r>
          </a:p>
          <a:p>
            <a:r>
              <a:rPr lang="en-US" sz="1600" dirty="0" smtClean="0">
                <a:solidFill>
                  <a:schemeClr val="tx2"/>
                </a:solidFill>
                <a:latin typeface="Microsoft Sans Serif" pitchFamily="34" charset="0"/>
                <a:cs typeface="Microsoft Sans Serif" pitchFamily="34" charset="0"/>
              </a:rPr>
              <a:t>                this( </a:t>
            </a:r>
            <a:r>
              <a:rPr lang="en-US" sz="1600" dirty="0" smtClean="0">
                <a:solidFill>
                  <a:srgbClr val="0000CC"/>
                </a:solidFill>
                <a:latin typeface="Microsoft Sans Serif" pitchFamily="34" charset="0"/>
                <a:cs typeface="Microsoft Sans Serif" pitchFamily="34" charset="0"/>
              </a:rPr>
              <a:t>new </a:t>
            </a:r>
            <a:r>
              <a:rPr lang="en-US" sz="1600" dirty="0" err="1" smtClean="0">
                <a:solidFill>
                  <a:srgbClr val="0000CC"/>
                </a:solidFill>
                <a:latin typeface="Microsoft Sans Serif" pitchFamily="34" charset="0"/>
                <a:cs typeface="Microsoft Sans Serif" pitchFamily="34" charset="0"/>
              </a:rPr>
              <a:t>WebDomainClient</a:t>
            </a:r>
            <a:r>
              <a:rPr lang="en-US" sz="1600" dirty="0" smtClean="0">
                <a:solidFill>
                  <a:srgbClr val="0000CC"/>
                </a:solidFill>
                <a:latin typeface="Microsoft Sans Serif" pitchFamily="34" charset="0"/>
                <a:cs typeface="Microsoft Sans Serif" pitchFamily="34" charset="0"/>
              </a:rPr>
              <a:t>&lt;</a:t>
            </a:r>
            <a:r>
              <a:rPr lang="en-US" sz="1600" dirty="0" err="1" smtClean="0">
                <a:solidFill>
                  <a:srgbClr val="0000CC"/>
                </a:solidFill>
                <a:latin typeface="Microsoft Sans Serif" pitchFamily="34" charset="0"/>
                <a:cs typeface="Microsoft Sans Serif" pitchFamily="34" charset="0"/>
              </a:rPr>
              <a:t>IABLDomainServiceContract</a:t>
            </a:r>
            <a:r>
              <a:rPr lang="en-US" sz="1600" dirty="0" smtClean="0">
                <a:solidFill>
                  <a:srgbClr val="0000CC"/>
                </a:solidFill>
                <a:latin typeface="Microsoft Sans Serif" pitchFamily="34" charset="0"/>
                <a:cs typeface="Microsoft Sans Serif" pitchFamily="34" charset="0"/>
              </a:rPr>
              <a:t>&gt;(    </a:t>
            </a:r>
          </a:p>
          <a:p>
            <a:r>
              <a:rPr lang="en-US" sz="1600" dirty="0" smtClean="0">
                <a:solidFill>
                  <a:srgbClr val="0000CC"/>
                </a:solidFill>
                <a:latin typeface="Microsoft Sans Serif" pitchFamily="34" charset="0"/>
                <a:cs typeface="Microsoft Sans Serif" pitchFamily="34" charset="0"/>
              </a:rPr>
              <a:t>                       new Uri("</a:t>
            </a:r>
            <a:r>
              <a:rPr lang="en-US" sz="1600" dirty="0" err="1" smtClean="0">
                <a:solidFill>
                  <a:srgbClr val="0000CC"/>
                </a:solidFill>
                <a:latin typeface="Microsoft Sans Serif" pitchFamily="34" charset="0"/>
                <a:cs typeface="Microsoft Sans Serif" pitchFamily="34" charset="0"/>
              </a:rPr>
              <a:t>OrderEntry</a:t>
            </a:r>
            <a:r>
              <a:rPr lang="en-US" sz="1600" dirty="0" smtClean="0">
                <a:solidFill>
                  <a:srgbClr val="0000CC"/>
                </a:solidFill>
                <a:latin typeface="Microsoft Sans Serif" pitchFamily="34" charset="0"/>
                <a:cs typeface="Microsoft Sans Serif" pitchFamily="34" charset="0"/>
              </a:rPr>
              <a:t>-Web-Services-</a:t>
            </a:r>
          </a:p>
          <a:p>
            <a:r>
              <a:rPr lang="en-US" sz="1600" dirty="0" smtClean="0">
                <a:solidFill>
                  <a:srgbClr val="0000CC"/>
                </a:solidFill>
                <a:latin typeface="Microsoft Sans Serif" pitchFamily="34" charset="0"/>
                <a:cs typeface="Microsoft Sans Serif" pitchFamily="34" charset="0"/>
              </a:rPr>
              <a:t>                                      ABLDomainService.svc"</a:t>
            </a:r>
            <a:r>
              <a:rPr lang="en-US" sz="1600" dirty="0" smtClean="0">
                <a:solidFill>
                  <a:srgbClr val="993366"/>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UriKind.Relative</a:t>
            </a:r>
            <a:r>
              <a:rPr lang="en-US" sz="1600" dirty="0" smtClean="0">
                <a:solidFill>
                  <a:schemeClr val="tx2"/>
                </a:solidFill>
                <a:latin typeface="Microsoft Sans Serif" pitchFamily="34" charset="0"/>
                <a:cs typeface="Microsoft Sans Serif" pitchFamily="34" charset="0"/>
              </a:rPr>
              <a:t>) ) )</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public </a:t>
            </a:r>
            <a:r>
              <a:rPr lang="en-US" sz="1600" dirty="0" err="1" smtClean="0">
                <a:solidFill>
                  <a:schemeClr val="tx2"/>
                </a:solidFill>
                <a:latin typeface="Microsoft Sans Serif" pitchFamily="34" charset="0"/>
                <a:cs typeface="Microsoft Sans Serif" pitchFamily="34" charset="0"/>
              </a:rPr>
              <a:t>EntityQuery</a:t>
            </a:r>
            <a:r>
              <a:rPr lang="en-US" sz="1600" dirty="0" smtClean="0">
                <a:solidFill>
                  <a:schemeClr val="tx2"/>
                </a:solidFill>
                <a:latin typeface="Microsoft Sans Serif" pitchFamily="34" charset="0"/>
                <a:cs typeface="Microsoft Sans Serif" pitchFamily="34" charset="0"/>
              </a:rPr>
              <a:t>&lt;Customer&gt; </a:t>
            </a:r>
            <a:r>
              <a:rPr lang="en-US" sz="1600" dirty="0" err="1" smtClean="0">
                <a:solidFill>
                  <a:schemeClr val="tx2"/>
                </a:solidFill>
                <a:latin typeface="Microsoft Sans Serif" pitchFamily="34" charset="0"/>
                <a:cs typeface="Microsoft Sans Serif" pitchFamily="34" charset="0"/>
              </a:rPr>
              <a:t>GetCustomersQuery</a:t>
            </a:r>
            <a:r>
              <a:rPr lang="en-US" sz="1600" dirty="0" smtClean="0">
                <a:solidFill>
                  <a:schemeClr val="tx2"/>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this.ValidateMethod</a:t>
            </a:r>
            <a:r>
              <a:rPr lang="en-US" sz="1600" dirty="0" smtClean="0">
                <a:solidFill>
                  <a:schemeClr val="tx2"/>
                </a:solidFill>
                <a:latin typeface="Microsoft Sans Serif" pitchFamily="34" charset="0"/>
                <a:cs typeface="Microsoft Sans Serif" pitchFamily="34" charset="0"/>
              </a:rPr>
              <a:t>("</a:t>
            </a:r>
            <a:r>
              <a:rPr lang="en-US" sz="1600" dirty="0" err="1" smtClean="0">
                <a:solidFill>
                  <a:schemeClr val="tx2"/>
                </a:solidFill>
                <a:latin typeface="Microsoft Sans Serif" pitchFamily="34" charset="0"/>
                <a:cs typeface="Microsoft Sans Serif" pitchFamily="34" charset="0"/>
              </a:rPr>
              <a:t>GetCustomersQuery</a:t>
            </a:r>
            <a:r>
              <a:rPr lang="en-US" sz="1600" dirty="0" smtClean="0">
                <a:solidFill>
                  <a:schemeClr val="tx2"/>
                </a:solidFill>
                <a:latin typeface="Microsoft Sans Serif" pitchFamily="34" charset="0"/>
                <a:cs typeface="Microsoft Sans Serif" pitchFamily="34" charset="0"/>
              </a:rPr>
              <a:t>", null);</a:t>
            </a:r>
          </a:p>
          <a:p>
            <a:r>
              <a:rPr lang="en-US" sz="1600" dirty="0" smtClean="0">
                <a:solidFill>
                  <a:schemeClr val="tx2"/>
                </a:solidFill>
                <a:latin typeface="Microsoft Sans Serif" pitchFamily="34" charset="0"/>
                <a:cs typeface="Microsoft Sans Serif" pitchFamily="34" charset="0"/>
              </a:rPr>
              <a:t>           return </a:t>
            </a:r>
            <a:r>
              <a:rPr lang="en-US" sz="1600" dirty="0" err="1" smtClean="0">
                <a:solidFill>
                  <a:schemeClr val="tx2"/>
                </a:solidFill>
                <a:latin typeface="Microsoft Sans Serif" pitchFamily="34" charset="0"/>
                <a:cs typeface="Microsoft Sans Serif" pitchFamily="34" charset="0"/>
              </a:rPr>
              <a:t>base.CreateQuery</a:t>
            </a:r>
            <a:r>
              <a:rPr lang="en-US" sz="1600" dirty="0" smtClean="0">
                <a:solidFill>
                  <a:schemeClr val="tx2"/>
                </a:solidFill>
                <a:latin typeface="Microsoft Sans Serif" pitchFamily="34" charset="0"/>
                <a:cs typeface="Microsoft Sans Serif" pitchFamily="34" charset="0"/>
              </a:rPr>
              <a:t>&lt;Customer&gt;( "</a:t>
            </a:r>
            <a:r>
              <a:rPr lang="en-US" sz="1600" dirty="0" err="1" smtClean="0">
                <a:solidFill>
                  <a:schemeClr val="tx2"/>
                </a:solidFill>
                <a:latin typeface="Microsoft Sans Serif" pitchFamily="34" charset="0"/>
                <a:cs typeface="Microsoft Sans Serif" pitchFamily="34" charset="0"/>
              </a:rPr>
              <a:t>GetCustomers</a:t>
            </a:r>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a:t>
            </a:r>
          </a:p>
          <a:p>
            <a:endParaRPr lang="en-US" sz="1600" dirty="0" smtClean="0"/>
          </a:p>
          <a:p>
            <a:endParaRPr lang="en-US" sz="1600" dirty="0" smtClean="0">
              <a:solidFill>
                <a:schemeClr val="tx2"/>
              </a:solidFill>
              <a:latin typeface="Microsoft Sans Serif" pitchFamily="34" charset="0"/>
              <a:cs typeface="Microsoft Sans Serif" pitchFamily="34" charset="0"/>
            </a:endParaRPr>
          </a:p>
          <a:p>
            <a:endParaRPr lang="en-US" sz="1600" dirty="0" err="1" smtClean="0">
              <a:solidFill>
                <a:schemeClr val="tx2"/>
              </a:solidFill>
              <a:latin typeface="Microsoft Sans Serif" pitchFamily="34" charset="0"/>
              <a:cs typeface="Microsoft Sans Serif" pitchFamily="34" charset="0"/>
            </a:endParaRPr>
          </a:p>
        </p:txBody>
      </p:sp>
    </p:spTree>
  </p:cSld>
  <p:clrMapOvr>
    <a:masterClrMapping/>
  </p:clrMapOvr>
  <p:transition advTm="31141">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211464"/>
            <a:ext cx="7330650" cy="701731"/>
          </a:xfrm>
        </p:spPr>
        <p:txBody>
          <a:bodyPr/>
          <a:lstStyle/>
          <a:p>
            <a:r>
              <a:rPr lang="en-US" dirty="0" smtClean="0"/>
              <a:t>Order Entry Application in Silverlight: </a:t>
            </a:r>
            <a:br>
              <a:rPr lang="en-US" dirty="0" smtClean="0"/>
            </a:br>
            <a:r>
              <a:rPr lang="en-US" dirty="0" smtClean="0"/>
              <a:t>Step 4: Build Project in Visual Studio to Generate Code</a:t>
            </a:r>
            <a:endParaRPr lang="en-US" dirty="0"/>
          </a:p>
        </p:txBody>
      </p:sp>
      <p:sp>
        <p:nvSpPr>
          <p:cNvPr id="12" name="Rectangle 11"/>
          <p:cNvSpPr/>
          <p:nvPr/>
        </p:nvSpPr>
        <p:spPr bwMode="auto">
          <a:xfrm>
            <a:off x="1136036" y="1025231"/>
            <a:ext cx="6871854" cy="4987641"/>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nchor="ctr"/>
          <a:lstStyle/>
          <a:p>
            <a:r>
              <a:rPr lang="en-US" sz="2000" i="0" dirty="0" smtClean="0">
                <a:solidFill>
                  <a:schemeClr val="accent4">
                    <a:lumMod val="75000"/>
                  </a:schemeClr>
                </a:solidFill>
              </a:rPr>
              <a:t>C# Domain Context</a:t>
            </a:r>
            <a:r>
              <a:rPr lang="en-US" sz="2000" dirty="0" smtClean="0">
                <a:solidFill>
                  <a:schemeClr val="accent4">
                    <a:lumMod val="75000"/>
                  </a:schemeClr>
                </a:solidFill>
              </a:rPr>
              <a:t>: </a:t>
            </a:r>
            <a:r>
              <a:rPr lang="en-US" sz="2000" dirty="0" smtClean="0">
                <a:solidFill>
                  <a:schemeClr val="accent4">
                    <a:lumMod val="75000"/>
                  </a:schemeClr>
                </a:solidFill>
              </a:rPr>
              <a:t>BusinessApplication1.Web.g.cs</a:t>
            </a:r>
            <a:endParaRPr lang="en-US" sz="2000" i="0" dirty="0" smtClean="0">
              <a:solidFill>
                <a:schemeClr val="accent4">
                  <a:lumMod val="75000"/>
                </a:schemeClr>
              </a:solidFill>
            </a:endParaRPr>
          </a:p>
          <a:p>
            <a:endParaRPr lang="en-US" sz="2000" dirty="0" smtClean="0">
              <a:solidFill>
                <a:schemeClr val="accent4">
                  <a:lumMod val="75000"/>
                </a:schemeClr>
              </a:solidFill>
            </a:endParaRPr>
          </a:p>
          <a:p>
            <a:r>
              <a:rPr lang="en-US" sz="2000" i="0" dirty="0" smtClean="0">
                <a:solidFill>
                  <a:schemeClr val="accent4">
                    <a:lumMod val="75000"/>
                  </a:schemeClr>
                </a:solidFill>
              </a:rPr>
              <a:t> </a:t>
            </a:r>
            <a:endParaRPr lang="en-US" sz="2000" i="0" dirty="0" smtClean="0">
              <a:solidFill>
                <a:schemeClr val="accent4">
                  <a:lumMod val="75000"/>
                </a:schemeClr>
              </a:solidFill>
              <a:latin typeface="+mn-lt"/>
            </a:endParaRPr>
          </a:p>
          <a:p>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p:txBody>
      </p:sp>
      <p:sp>
        <p:nvSpPr>
          <p:cNvPr id="14" name="TextBox 13"/>
          <p:cNvSpPr txBox="1"/>
          <p:nvPr/>
        </p:nvSpPr>
        <p:spPr>
          <a:xfrm>
            <a:off x="1288489" y="1571246"/>
            <a:ext cx="6580860" cy="42615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r>
              <a:rPr lang="en-US" sz="1600" dirty="0" smtClean="0">
                <a:solidFill>
                  <a:schemeClr val="tx2"/>
                </a:solidFill>
                <a:latin typeface="Microsoft Sans Serif" pitchFamily="34" charset="0"/>
                <a:cs typeface="Microsoft Sans Serif" pitchFamily="34" charset="0"/>
              </a:rPr>
              <a:t>class </a:t>
            </a:r>
            <a:r>
              <a:rPr lang="en-US" sz="1600" dirty="0" err="1" smtClean="0">
                <a:solidFill>
                  <a:schemeClr val="tx2"/>
                </a:solidFill>
                <a:latin typeface="Microsoft Sans Serif" pitchFamily="34" charset="0"/>
                <a:cs typeface="Microsoft Sans Serif" pitchFamily="34" charset="0"/>
              </a:rPr>
              <a:t>ABLDomainContext</a:t>
            </a:r>
            <a:r>
              <a:rPr lang="en-US" sz="1600" dirty="0" smtClean="0">
                <a:solidFill>
                  <a:schemeClr val="tx2"/>
                </a:solidFill>
                <a:latin typeface="Microsoft Sans Serif" pitchFamily="34" charset="0"/>
                <a:cs typeface="Microsoft Sans Serif" pitchFamily="34" charset="0"/>
              </a:rPr>
              <a:t> :           </a:t>
            </a:r>
          </a:p>
          <a:p>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System.ServiceModel.DomainServices.Client.DomainContext</a:t>
            </a:r>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     public </a:t>
            </a:r>
            <a:r>
              <a:rPr lang="en-US" sz="1600" dirty="0" err="1" smtClean="0">
                <a:solidFill>
                  <a:schemeClr val="tx2"/>
                </a:solidFill>
                <a:latin typeface="Microsoft Sans Serif" pitchFamily="34" charset="0"/>
                <a:cs typeface="Microsoft Sans Serif" pitchFamily="34" charset="0"/>
              </a:rPr>
              <a:t>ABLDomainContext</a:t>
            </a:r>
            <a:r>
              <a:rPr lang="en-US" sz="1600" dirty="0" smtClean="0">
                <a:solidFill>
                  <a:schemeClr val="tx2"/>
                </a:solidFill>
                <a:latin typeface="Microsoft Sans Serif" pitchFamily="34" charset="0"/>
                <a:cs typeface="Microsoft Sans Serif" pitchFamily="34" charset="0"/>
              </a:rPr>
              <a:t>() : </a:t>
            </a:r>
          </a:p>
          <a:p>
            <a:r>
              <a:rPr lang="en-US" sz="1600" dirty="0" smtClean="0">
                <a:solidFill>
                  <a:schemeClr val="tx2"/>
                </a:solidFill>
                <a:latin typeface="Microsoft Sans Serif" pitchFamily="34" charset="0"/>
                <a:cs typeface="Microsoft Sans Serif" pitchFamily="34" charset="0"/>
              </a:rPr>
              <a:t>                this( new </a:t>
            </a:r>
            <a:r>
              <a:rPr lang="en-US" sz="1600" dirty="0" err="1" smtClean="0">
                <a:solidFill>
                  <a:schemeClr val="tx2"/>
                </a:solidFill>
                <a:latin typeface="Microsoft Sans Serif" pitchFamily="34" charset="0"/>
                <a:cs typeface="Microsoft Sans Serif" pitchFamily="34" charset="0"/>
              </a:rPr>
              <a:t>WebDomainClient</a:t>
            </a:r>
            <a:r>
              <a:rPr lang="en-US" sz="1600" dirty="0" smtClean="0">
                <a:solidFill>
                  <a:schemeClr val="tx2"/>
                </a:solidFill>
                <a:latin typeface="Microsoft Sans Serif" pitchFamily="34" charset="0"/>
                <a:cs typeface="Microsoft Sans Serif" pitchFamily="34" charset="0"/>
              </a:rPr>
              <a:t>&lt;</a:t>
            </a:r>
            <a:r>
              <a:rPr lang="en-US" sz="1600" dirty="0" err="1" smtClean="0">
                <a:solidFill>
                  <a:schemeClr val="tx2"/>
                </a:solidFill>
                <a:latin typeface="Microsoft Sans Serif" pitchFamily="34" charset="0"/>
                <a:cs typeface="Microsoft Sans Serif" pitchFamily="34" charset="0"/>
              </a:rPr>
              <a:t>IABLDomainServiceContract</a:t>
            </a:r>
            <a:r>
              <a:rPr lang="en-US" sz="1600" dirty="0" smtClean="0">
                <a:solidFill>
                  <a:schemeClr val="tx2"/>
                </a:solidFill>
                <a:latin typeface="Microsoft Sans Serif" pitchFamily="34" charset="0"/>
                <a:cs typeface="Microsoft Sans Serif" pitchFamily="34" charset="0"/>
              </a:rPr>
              <a:t>&gt;(    </a:t>
            </a:r>
          </a:p>
          <a:p>
            <a:r>
              <a:rPr lang="en-US" sz="1600" dirty="0" smtClean="0">
                <a:solidFill>
                  <a:schemeClr val="tx2"/>
                </a:solidFill>
                <a:latin typeface="Microsoft Sans Serif" pitchFamily="34" charset="0"/>
                <a:cs typeface="Microsoft Sans Serif" pitchFamily="34" charset="0"/>
              </a:rPr>
              <a:t>                       new Uri("</a:t>
            </a:r>
            <a:r>
              <a:rPr lang="en-US" sz="1600" dirty="0" err="1" smtClean="0">
                <a:solidFill>
                  <a:schemeClr val="tx2"/>
                </a:solidFill>
                <a:latin typeface="Microsoft Sans Serif" pitchFamily="34" charset="0"/>
                <a:cs typeface="Microsoft Sans Serif" pitchFamily="34" charset="0"/>
              </a:rPr>
              <a:t>OrderEntry</a:t>
            </a:r>
            <a:r>
              <a:rPr lang="en-US" sz="1600" dirty="0" smtClean="0">
                <a:solidFill>
                  <a:schemeClr val="tx2"/>
                </a:solidFill>
                <a:latin typeface="Microsoft Sans Serif" pitchFamily="34" charset="0"/>
                <a:cs typeface="Microsoft Sans Serif" pitchFamily="34" charset="0"/>
              </a:rPr>
              <a:t>-Web-Services-</a:t>
            </a:r>
          </a:p>
          <a:p>
            <a:r>
              <a:rPr lang="en-US" sz="1600" dirty="0" smtClean="0">
                <a:solidFill>
                  <a:schemeClr val="tx2"/>
                </a:solidFill>
                <a:latin typeface="Microsoft Sans Serif" pitchFamily="34" charset="0"/>
                <a:cs typeface="Microsoft Sans Serif" pitchFamily="34" charset="0"/>
              </a:rPr>
              <a:t>                                      ABLDomainService.svc", </a:t>
            </a:r>
            <a:r>
              <a:rPr lang="en-US" sz="1600" dirty="0" err="1" smtClean="0">
                <a:solidFill>
                  <a:schemeClr val="tx2"/>
                </a:solidFill>
                <a:latin typeface="Microsoft Sans Serif" pitchFamily="34" charset="0"/>
                <a:cs typeface="Microsoft Sans Serif" pitchFamily="34" charset="0"/>
              </a:rPr>
              <a:t>UriKind.Relative</a:t>
            </a:r>
            <a:r>
              <a:rPr lang="en-US" sz="1600" dirty="0" smtClean="0">
                <a:solidFill>
                  <a:schemeClr val="tx2"/>
                </a:solidFill>
                <a:latin typeface="Microsoft Sans Serif" pitchFamily="34" charset="0"/>
                <a:cs typeface="Microsoft Sans Serif" pitchFamily="34" charset="0"/>
              </a:rPr>
              <a:t>) ) )</a:t>
            </a:r>
          </a:p>
          <a:p>
            <a:r>
              <a:rPr lang="en-US" sz="1600" dirty="0" smtClean="0">
                <a:solidFill>
                  <a:schemeClr val="tx2"/>
                </a:solidFill>
                <a:latin typeface="Microsoft Sans Serif" pitchFamily="34" charset="0"/>
                <a:cs typeface="Microsoft Sans Serif" pitchFamily="34" charset="0"/>
              </a:rPr>
              <a:t>     {…}</a:t>
            </a:r>
          </a:p>
          <a:p>
            <a:r>
              <a:rPr lang="en-US" sz="1600" dirty="0" smtClean="0"/>
              <a:t> </a:t>
            </a:r>
          </a:p>
          <a:p>
            <a:r>
              <a:rPr lang="en-US" sz="1600" dirty="0" smtClean="0">
                <a:solidFill>
                  <a:schemeClr val="tx2"/>
                </a:solidFill>
                <a:latin typeface="Microsoft Sans Serif" pitchFamily="34" charset="0"/>
                <a:cs typeface="Microsoft Sans Serif" pitchFamily="34" charset="0"/>
              </a:rPr>
              <a:t>     public </a:t>
            </a:r>
            <a:r>
              <a:rPr lang="en-US" sz="1600" dirty="0" err="1" smtClean="0">
                <a:solidFill>
                  <a:srgbClr val="0000CC"/>
                </a:solidFill>
                <a:latin typeface="Microsoft Sans Serif" pitchFamily="34" charset="0"/>
                <a:cs typeface="Microsoft Sans Serif" pitchFamily="34" charset="0"/>
              </a:rPr>
              <a:t>EntityQuery</a:t>
            </a:r>
            <a:r>
              <a:rPr lang="en-US" sz="1600" dirty="0" smtClean="0">
                <a:solidFill>
                  <a:srgbClr val="0000CC"/>
                </a:solidFill>
                <a:latin typeface="Microsoft Sans Serif" pitchFamily="34" charset="0"/>
                <a:cs typeface="Microsoft Sans Serif" pitchFamily="34" charset="0"/>
              </a:rPr>
              <a:t>&lt;Customer&gt;</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GetCustomersQuery</a:t>
            </a:r>
            <a:r>
              <a:rPr lang="en-US" sz="1600" dirty="0" smtClean="0">
                <a:solidFill>
                  <a:schemeClr val="tx2"/>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this.ValidateMethod</a:t>
            </a:r>
            <a:r>
              <a:rPr lang="en-US" sz="1600" dirty="0" smtClean="0">
                <a:solidFill>
                  <a:schemeClr val="tx2"/>
                </a:solidFill>
                <a:latin typeface="Microsoft Sans Serif" pitchFamily="34" charset="0"/>
                <a:cs typeface="Microsoft Sans Serif" pitchFamily="34" charset="0"/>
              </a:rPr>
              <a:t>("</a:t>
            </a:r>
            <a:r>
              <a:rPr lang="en-US" sz="1600" dirty="0" err="1" smtClean="0">
                <a:solidFill>
                  <a:schemeClr val="tx2"/>
                </a:solidFill>
                <a:latin typeface="Microsoft Sans Serif" pitchFamily="34" charset="0"/>
                <a:cs typeface="Microsoft Sans Serif" pitchFamily="34" charset="0"/>
              </a:rPr>
              <a:t>GetCustomersQuery</a:t>
            </a:r>
            <a:r>
              <a:rPr lang="en-US" sz="1600" dirty="0" smtClean="0">
                <a:solidFill>
                  <a:schemeClr val="tx2"/>
                </a:solidFill>
                <a:latin typeface="Microsoft Sans Serif" pitchFamily="34" charset="0"/>
                <a:cs typeface="Microsoft Sans Serif" pitchFamily="34" charset="0"/>
              </a:rPr>
              <a:t>", null);</a:t>
            </a:r>
          </a:p>
          <a:p>
            <a:r>
              <a:rPr lang="en-US" sz="1600" dirty="0" smtClean="0">
                <a:solidFill>
                  <a:schemeClr val="tx2"/>
                </a:solidFill>
                <a:latin typeface="Microsoft Sans Serif" pitchFamily="34" charset="0"/>
                <a:cs typeface="Microsoft Sans Serif" pitchFamily="34" charset="0"/>
              </a:rPr>
              <a:t>           return </a:t>
            </a:r>
            <a:r>
              <a:rPr lang="en-US" sz="1600" dirty="0" err="1" smtClean="0">
                <a:solidFill>
                  <a:schemeClr val="tx2"/>
                </a:solidFill>
                <a:latin typeface="Microsoft Sans Serif" pitchFamily="34" charset="0"/>
                <a:cs typeface="Microsoft Sans Serif" pitchFamily="34" charset="0"/>
              </a:rPr>
              <a:t>base.</a:t>
            </a:r>
            <a:r>
              <a:rPr lang="en-US" sz="1600" dirty="0" err="1" smtClean="0">
                <a:solidFill>
                  <a:srgbClr val="0000CC"/>
                </a:solidFill>
                <a:latin typeface="Microsoft Sans Serif" pitchFamily="34" charset="0"/>
                <a:cs typeface="Microsoft Sans Serif" pitchFamily="34" charset="0"/>
              </a:rPr>
              <a:t>CreateQuery</a:t>
            </a:r>
            <a:r>
              <a:rPr lang="en-US" sz="1600" dirty="0" smtClean="0">
                <a:solidFill>
                  <a:srgbClr val="0000CC"/>
                </a:solidFill>
                <a:latin typeface="Microsoft Sans Serif" pitchFamily="34" charset="0"/>
                <a:cs typeface="Microsoft Sans Serif" pitchFamily="34" charset="0"/>
              </a:rPr>
              <a:t>&lt;Customer&gt;( "</a:t>
            </a:r>
            <a:r>
              <a:rPr lang="en-US" sz="1600" dirty="0" err="1" smtClean="0">
                <a:solidFill>
                  <a:srgbClr val="0000CC"/>
                </a:solidFill>
                <a:latin typeface="Microsoft Sans Serif" pitchFamily="34" charset="0"/>
                <a:cs typeface="Microsoft Sans Serif" pitchFamily="34" charset="0"/>
              </a:rPr>
              <a:t>GetCustomers</a:t>
            </a:r>
            <a:r>
              <a:rPr lang="en-US" sz="1600" dirty="0" smtClean="0">
                <a:solidFill>
                  <a:srgbClr val="0000CC"/>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a:t>
            </a:r>
          </a:p>
          <a:p>
            <a:endParaRPr lang="en-US" sz="1600" dirty="0" smtClean="0"/>
          </a:p>
          <a:p>
            <a:endParaRPr lang="en-US" sz="1600" dirty="0" smtClean="0">
              <a:solidFill>
                <a:schemeClr val="tx2"/>
              </a:solidFill>
              <a:latin typeface="Microsoft Sans Serif" pitchFamily="34" charset="0"/>
              <a:cs typeface="Microsoft Sans Serif" pitchFamily="34" charset="0"/>
            </a:endParaRPr>
          </a:p>
          <a:p>
            <a:endParaRPr lang="en-US" sz="1600" dirty="0" err="1" smtClean="0">
              <a:solidFill>
                <a:schemeClr val="tx2"/>
              </a:solidFill>
              <a:latin typeface="Microsoft Sans Serif" pitchFamily="34" charset="0"/>
              <a:cs typeface="Microsoft Sans Serif" pitchFamily="34" charset="0"/>
            </a:endParaRPr>
          </a:p>
        </p:txBody>
      </p:sp>
    </p:spTree>
  </p:cSld>
  <p:clrMapOvr>
    <a:masterClrMapping/>
  </p:clrMapOvr>
  <p:transition advTm="49911">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1136036" y="1025231"/>
            <a:ext cx="6871854" cy="4987641"/>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nchor="ctr"/>
          <a:lstStyle/>
          <a:p>
            <a:r>
              <a:rPr lang="en-US" sz="2000" dirty="0" smtClean="0">
                <a:solidFill>
                  <a:schemeClr val="accent4">
                    <a:lumMod val="75000"/>
                  </a:schemeClr>
                </a:solidFill>
              </a:rPr>
              <a:t>Web Page “XAML”: </a:t>
            </a:r>
            <a:r>
              <a:rPr lang="en-US" sz="2000" dirty="0" err="1" smtClean="0">
                <a:solidFill>
                  <a:schemeClr val="accent4">
                    <a:lumMod val="75000"/>
                  </a:schemeClr>
                </a:solidFill>
              </a:rPr>
              <a:t>CustomerListing.xaml.cs</a:t>
            </a:r>
            <a:endParaRPr lang="en-US" sz="2000" dirty="0" smtClean="0">
              <a:solidFill>
                <a:schemeClr val="accent4">
                  <a:lumMod val="75000"/>
                </a:schemeClr>
              </a:solidFill>
            </a:endParaRPr>
          </a:p>
          <a:p>
            <a:endParaRPr lang="en-US" sz="2000" dirty="0" smtClean="0">
              <a:solidFill>
                <a:schemeClr val="accent4">
                  <a:lumMod val="75000"/>
                </a:schemeClr>
              </a:solidFill>
            </a:endParaRPr>
          </a:p>
          <a:p>
            <a:r>
              <a:rPr lang="en-US" sz="2000" i="0" dirty="0" smtClean="0">
                <a:solidFill>
                  <a:schemeClr val="accent4">
                    <a:lumMod val="75000"/>
                  </a:schemeClr>
                </a:solidFill>
              </a:rPr>
              <a:t> </a:t>
            </a:r>
            <a:endParaRPr lang="en-US" sz="2000" i="0" dirty="0" smtClean="0">
              <a:solidFill>
                <a:schemeClr val="accent4">
                  <a:lumMod val="75000"/>
                </a:schemeClr>
              </a:solidFill>
              <a:latin typeface="+mn-lt"/>
            </a:endParaRPr>
          </a:p>
          <a:p>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p:txBody>
      </p:sp>
      <p:sp>
        <p:nvSpPr>
          <p:cNvPr id="2" name="Title 1"/>
          <p:cNvSpPr>
            <a:spLocks noGrp="1"/>
          </p:cNvSpPr>
          <p:nvPr>
            <p:ph type="title"/>
          </p:nvPr>
        </p:nvSpPr>
        <p:spPr>
          <a:xfrm>
            <a:off x="301350" y="135356"/>
            <a:ext cx="7330650" cy="784830"/>
          </a:xfrm>
        </p:spPr>
        <p:txBody>
          <a:bodyPr/>
          <a:lstStyle/>
          <a:p>
            <a:r>
              <a:rPr lang="en-US" dirty="0" smtClean="0"/>
              <a:t>Order Entry Application in Silverlight: </a:t>
            </a:r>
            <a:br>
              <a:rPr lang="en-US" dirty="0" smtClean="0"/>
            </a:br>
            <a:r>
              <a:rPr lang="en-US" dirty="0" smtClean="0"/>
              <a:t>Step 5: Build Web Page</a:t>
            </a:r>
            <a:endParaRPr lang="en-US" dirty="0"/>
          </a:p>
        </p:txBody>
      </p:sp>
      <p:pic>
        <p:nvPicPr>
          <p:cNvPr id="7172" name="Picture 4"/>
          <p:cNvPicPr>
            <a:picLocks noChangeAspect="1" noChangeArrowheads="1"/>
          </p:cNvPicPr>
          <p:nvPr/>
        </p:nvPicPr>
        <p:blipFill>
          <a:blip r:embed="rId2" cstate="print"/>
          <a:srcRect l="24327" t="27718" r="29415" b="32623"/>
          <a:stretch>
            <a:fillRect/>
          </a:stretch>
        </p:blipFill>
        <p:spPr bwMode="auto">
          <a:xfrm>
            <a:off x="1302328" y="1510147"/>
            <a:ext cx="6525490" cy="4322618"/>
          </a:xfrm>
          <a:prstGeom prst="rect">
            <a:avLst/>
          </a:prstGeom>
          <a:noFill/>
          <a:ln w="9525">
            <a:noFill/>
            <a:miter lim="800000"/>
            <a:headEnd/>
            <a:tailEnd/>
          </a:ln>
        </p:spPr>
      </p:pic>
      <p:sp>
        <p:nvSpPr>
          <p:cNvPr id="8" name="Oval 7"/>
          <p:cNvSpPr/>
          <p:nvPr/>
        </p:nvSpPr>
        <p:spPr bwMode="auto">
          <a:xfrm>
            <a:off x="2189022" y="4073237"/>
            <a:ext cx="3047996" cy="429926"/>
          </a:xfrm>
          <a:prstGeom prst="ellipse">
            <a:avLst/>
          </a:prstGeom>
          <a:noFill/>
          <a:ln w="28575" cap="flat" cmpd="sng" algn="ctr">
            <a:solidFill>
              <a:srgbClr val="00B05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rgbClr val="00B050"/>
              </a:solidFill>
              <a:effectLst/>
              <a:latin typeface="Arial" charset="0"/>
            </a:endParaRPr>
          </a:p>
        </p:txBody>
      </p:sp>
    </p:spTree>
  </p:cSld>
  <p:clrMapOvr>
    <a:masterClrMapping/>
  </p:clrMapOvr>
  <p:transition advTm="17871">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135356"/>
            <a:ext cx="7330650" cy="784830"/>
          </a:xfrm>
        </p:spPr>
        <p:txBody>
          <a:bodyPr/>
          <a:lstStyle/>
          <a:p>
            <a:r>
              <a:rPr lang="en-US" dirty="0" smtClean="0"/>
              <a:t>Order Entry Application in Silverlight: </a:t>
            </a:r>
            <a:br>
              <a:rPr lang="en-US" dirty="0" smtClean="0"/>
            </a:br>
            <a:r>
              <a:rPr lang="en-US" dirty="0" smtClean="0"/>
              <a:t>Step 6: Bind Data</a:t>
            </a:r>
            <a:endParaRPr lang="en-US" dirty="0"/>
          </a:p>
        </p:txBody>
      </p:sp>
      <p:sp>
        <p:nvSpPr>
          <p:cNvPr id="4" name="Rectangle 3"/>
          <p:cNvSpPr/>
          <p:nvPr/>
        </p:nvSpPr>
        <p:spPr bwMode="auto">
          <a:xfrm>
            <a:off x="1136036" y="1025231"/>
            <a:ext cx="6871854" cy="4987641"/>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nchor="ctr"/>
          <a:lstStyle/>
          <a:p>
            <a:r>
              <a:rPr lang="en-US" sz="2000" dirty="0" smtClean="0">
                <a:solidFill>
                  <a:schemeClr val="accent4">
                    <a:lumMod val="75000"/>
                  </a:schemeClr>
                </a:solidFill>
              </a:rPr>
              <a:t>Web Page “Code Behind”: </a:t>
            </a:r>
            <a:r>
              <a:rPr lang="en-US" sz="2000" dirty="0" err="1" smtClean="0">
                <a:solidFill>
                  <a:schemeClr val="accent4">
                    <a:lumMod val="75000"/>
                  </a:schemeClr>
                </a:solidFill>
              </a:rPr>
              <a:t>CustomerListing.xaml.cs</a:t>
            </a:r>
            <a:endParaRPr lang="en-US" sz="2000" dirty="0" smtClean="0">
              <a:solidFill>
                <a:schemeClr val="accent4">
                  <a:lumMod val="75000"/>
                </a:schemeClr>
              </a:solidFill>
            </a:endParaRPr>
          </a:p>
          <a:p>
            <a:endParaRPr lang="en-US" sz="2000" dirty="0" smtClean="0">
              <a:solidFill>
                <a:schemeClr val="accent4">
                  <a:lumMod val="75000"/>
                </a:schemeClr>
              </a:solidFill>
            </a:endParaRPr>
          </a:p>
          <a:p>
            <a:r>
              <a:rPr lang="en-US" sz="2000" i="0" dirty="0" smtClean="0">
                <a:solidFill>
                  <a:schemeClr val="accent4">
                    <a:lumMod val="75000"/>
                  </a:schemeClr>
                </a:solidFill>
              </a:rPr>
              <a:t> </a:t>
            </a:r>
            <a:endParaRPr lang="en-US" sz="2000" i="0" dirty="0" smtClean="0">
              <a:solidFill>
                <a:schemeClr val="accent4">
                  <a:lumMod val="75000"/>
                </a:schemeClr>
              </a:solidFill>
              <a:latin typeface="+mn-lt"/>
            </a:endParaRPr>
          </a:p>
          <a:p>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a:p>
            <a:pPr marL="0" marR="0" indent="0" defTabSz="914400" eaLnBrk="1" latinLnBrk="0" hangingPunct="1">
              <a:lnSpc>
                <a:spcPct val="100000"/>
              </a:lnSpc>
              <a:buClrTx/>
              <a:buFontTx/>
              <a:buNone/>
              <a:tabLst/>
            </a:pPr>
            <a:endParaRPr lang="en-US" sz="2000" dirty="0" smtClean="0">
              <a:solidFill>
                <a:schemeClr val="accent4">
                  <a:lumMod val="75000"/>
                </a:schemeClr>
              </a:solidFill>
            </a:endParaRPr>
          </a:p>
          <a:p>
            <a:pPr marL="0" marR="0" indent="0" defTabSz="914400" eaLnBrk="1" latinLnBrk="0" hangingPunct="1">
              <a:lnSpc>
                <a:spcPct val="100000"/>
              </a:lnSpc>
              <a:buClrTx/>
              <a:buFontTx/>
              <a:buNone/>
              <a:tabLst/>
            </a:pPr>
            <a:endParaRPr lang="en-US" sz="2000" i="0" dirty="0" smtClean="0">
              <a:solidFill>
                <a:schemeClr val="accent4">
                  <a:lumMod val="75000"/>
                </a:schemeClr>
              </a:solidFill>
              <a:latin typeface="+mn-lt"/>
            </a:endParaRPr>
          </a:p>
        </p:txBody>
      </p:sp>
      <p:sp>
        <p:nvSpPr>
          <p:cNvPr id="5" name="TextBox 4"/>
          <p:cNvSpPr txBox="1"/>
          <p:nvPr/>
        </p:nvSpPr>
        <p:spPr>
          <a:xfrm>
            <a:off x="1288489" y="1571246"/>
            <a:ext cx="6580860" cy="42615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r>
              <a:rPr lang="en-US" sz="1600" dirty="0" smtClean="0">
                <a:solidFill>
                  <a:schemeClr val="tx2"/>
                </a:solidFill>
                <a:latin typeface="Microsoft Sans Serif" pitchFamily="34" charset="0"/>
                <a:cs typeface="Microsoft Sans Serif" pitchFamily="34" charset="0"/>
              </a:rPr>
              <a:t>class </a:t>
            </a:r>
            <a:r>
              <a:rPr lang="en-US" sz="1600" dirty="0" err="1" smtClean="0">
                <a:solidFill>
                  <a:schemeClr val="tx2"/>
                </a:solidFill>
                <a:latin typeface="Microsoft Sans Serif" pitchFamily="34" charset="0"/>
                <a:cs typeface="Microsoft Sans Serif" pitchFamily="34" charset="0"/>
              </a:rPr>
              <a:t>CustomerListing</a:t>
            </a:r>
            <a:r>
              <a:rPr lang="en-US" sz="1600" dirty="0" smtClean="0">
                <a:solidFill>
                  <a:schemeClr val="tx2"/>
                </a:solidFill>
                <a:latin typeface="Microsoft Sans Serif" pitchFamily="34" charset="0"/>
                <a:cs typeface="Microsoft Sans Serif" pitchFamily="34" charset="0"/>
              </a:rPr>
              <a:t> : Page</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OrderEntry.Web.Services.ABLDomainContext</a:t>
            </a:r>
            <a:r>
              <a:rPr lang="en-US" sz="1600" dirty="0" smtClean="0">
                <a:solidFill>
                  <a:schemeClr val="tx2"/>
                </a:solidFill>
                <a:latin typeface="Microsoft Sans Serif" pitchFamily="34" charset="0"/>
                <a:cs typeface="Microsoft Sans Serif" pitchFamily="34" charset="0"/>
              </a:rPr>
              <a:t> _</a:t>
            </a:r>
            <a:r>
              <a:rPr lang="en-US" sz="1600" dirty="0" err="1" smtClean="0">
                <a:solidFill>
                  <a:schemeClr val="tx2"/>
                </a:solidFill>
                <a:latin typeface="Microsoft Sans Serif" pitchFamily="34" charset="0"/>
                <a:cs typeface="Microsoft Sans Serif" pitchFamily="34" charset="0"/>
              </a:rPr>
              <a:t>DomainContext</a:t>
            </a:r>
            <a:r>
              <a:rPr lang="en-US" sz="1600" dirty="0" smtClean="0">
                <a:solidFill>
                  <a:schemeClr val="tx2"/>
                </a:solidFill>
                <a:latin typeface="Microsoft Sans Serif" pitchFamily="34" charset="0"/>
                <a:cs typeface="Microsoft Sans Serif" pitchFamily="34" charset="0"/>
              </a:rPr>
              <a:t>;</a:t>
            </a:r>
          </a:p>
          <a:p>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        public </a:t>
            </a:r>
            <a:r>
              <a:rPr lang="en-US" sz="1600" dirty="0" err="1" smtClean="0">
                <a:solidFill>
                  <a:schemeClr val="tx2"/>
                </a:solidFill>
                <a:latin typeface="Microsoft Sans Serif" pitchFamily="34" charset="0"/>
                <a:cs typeface="Microsoft Sans Serif" pitchFamily="34" charset="0"/>
              </a:rPr>
              <a:t>CustomerListing</a:t>
            </a:r>
            <a:r>
              <a:rPr lang="en-US" sz="1600" dirty="0" smtClean="0">
                <a:solidFill>
                  <a:schemeClr val="tx2"/>
                </a:solidFill>
                <a:latin typeface="Microsoft Sans Serif" pitchFamily="34" charset="0"/>
                <a:cs typeface="Microsoft Sans Serif" pitchFamily="34" charset="0"/>
              </a:rPr>
              <a:t>()  {</a:t>
            </a:r>
          </a:p>
          <a:p>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InitializeComponent</a:t>
            </a:r>
            <a:r>
              <a:rPr lang="en-US" sz="1600" dirty="0" smtClean="0">
                <a:solidFill>
                  <a:schemeClr val="tx2"/>
                </a:solidFill>
                <a:latin typeface="Microsoft Sans Serif" pitchFamily="34" charset="0"/>
                <a:cs typeface="Microsoft Sans Serif" pitchFamily="34" charset="0"/>
              </a:rPr>
              <a:t>();</a:t>
            </a:r>
          </a:p>
          <a:p>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            </a:t>
            </a:r>
            <a:r>
              <a:rPr lang="en-US" sz="1600" dirty="0" smtClean="0">
                <a:solidFill>
                  <a:srgbClr val="0000CC"/>
                </a:solidFill>
                <a:latin typeface="Microsoft Sans Serif" pitchFamily="34" charset="0"/>
                <a:cs typeface="Microsoft Sans Serif" pitchFamily="34" charset="0"/>
              </a:rPr>
              <a:t>_</a:t>
            </a:r>
            <a:r>
              <a:rPr lang="en-US" sz="1600" dirty="0" err="1" smtClean="0">
                <a:solidFill>
                  <a:srgbClr val="0000CC"/>
                </a:solidFill>
                <a:latin typeface="Microsoft Sans Serif" pitchFamily="34" charset="0"/>
                <a:cs typeface="Microsoft Sans Serif" pitchFamily="34" charset="0"/>
              </a:rPr>
              <a:t>DomainContext</a:t>
            </a:r>
            <a:r>
              <a:rPr lang="en-US" sz="1600" dirty="0" smtClean="0">
                <a:solidFill>
                  <a:srgbClr val="0000CC"/>
                </a:solidFill>
                <a:latin typeface="Microsoft Sans Serif" pitchFamily="34" charset="0"/>
                <a:cs typeface="Microsoft Sans Serif" pitchFamily="34" charset="0"/>
              </a:rPr>
              <a:t> = new </a:t>
            </a:r>
            <a:r>
              <a:rPr lang="en-US" sz="1600" dirty="0" err="1" smtClean="0">
                <a:solidFill>
                  <a:srgbClr val="0000CC"/>
                </a:solidFill>
                <a:latin typeface="Microsoft Sans Serif" pitchFamily="34" charset="0"/>
                <a:cs typeface="Microsoft Sans Serif" pitchFamily="34" charset="0"/>
              </a:rPr>
              <a:t>ABLDomainContext</a:t>
            </a:r>
            <a:r>
              <a:rPr lang="en-US" sz="1600" dirty="0" smtClean="0">
                <a:solidFill>
                  <a:srgbClr val="0000CC"/>
                </a:solidFill>
                <a:latin typeface="Microsoft Sans Serif" pitchFamily="34" charset="0"/>
                <a:cs typeface="Microsoft Sans Serif" pitchFamily="34" charset="0"/>
              </a:rPr>
              <a:t>();</a:t>
            </a:r>
          </a:p>
          <a:p>
            <a:endParaRPr lang="en-US" sz="1600" dirty="0" smtClean="0">
              <a:solidFill>
                <a:schemeClr val="tx2"/>
              </a:solidFill>
              <a:latin typeface="Microsoft Sans Serif" pitchFamily="34" charset="0"/>
              <a:cs typeface="Microsoft Sans Serif" pitchFamily="34" charset="0"/>
            </a:endParaRPr>
          </a:p>
          <a:p>
            <a:r>
              <a:rPr lang="en-US" sz="1600" dirty="0" smtClean="0">
                <a:solidFill>
                  <a:srgbClr val="0000CC"/>
                </a:solidFill>
                <a:latin typeface="Microsoft Sans Serif" pitchFamily="34" charset="0"/>
                <a:cs typeface="Microsoft Sans Serif" pitchFamily="34" charset="0"/>
              </a:rPr>
              <a:t>           dataGrid1.ItemsSource = _</a:t>
            </a:r>
            <a:r>
              <a:rPr lang="en-US" sz="1600" dirty="0" err="1" smtClean="0">
                <a:solidFill>
                  <a:srgbClr val="0000CC"/>
                </a:solidFill>
                <a:latin typeface="Microsoft Sans Serif" pitchFamily="34" charset="0"/>
                <a:cs typeface="Microsoft Sans Serif" pitchFamily="34" charset="0"/>
              </a:rPr>
              <a:t>DomainContext.Customers</a:t>
            </a:r>
            <a:r>
              <a:rPr lang="en-US" sz="1600" dirty="0" smtClean="0">
                <a:solidFill>
                  <a:schemeClr val="tx2"/>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a:t>
            </a:r>
          </a:p>
          <a:p>
            <a:endParaRPr lang="en-US" sz="1600" dirty="0" smtClean="0">
              <a:solidFill>
                <a:schemeClr val="tx2"/>
              </a:solidFill>
              <a:latin typeface="Microsoft Sans Serif" pitchFamily="34" charset="0"/>
              <a:cs typeface="Microsoft Sans Serif" pitchFamily="34" charset="0"/>
            </a:endParaRPr>
          </a:p>
          <a:p>
            <a:endParaRPr lang="en-US" sz="1600" dirty="0" smtClean="0">
              <a:solidFill>
                <a:schemeClr val="tx2"/>
              </a:solidFill>
              <a:latin typeface="Microsoft Sans Serif" pitchFamily="34" charset="0"/>
              <a:cs typeface="Microsoft Sans Serif" pitchFamily="34" charset="0"/>
            </a:endParaRPr>
          </a:p>
          <a:p>
            <a:endParaRPr lang="en-US" sz="1600" dirty="0" smtClean="0">
              <a:solidFill>
                <a:schemeClr val="tx2"/>
              </a:solidFill>
              <a:latin typeface="Microsoft Sans Serif" pitchFamily="34" charset="0"/>
              <a:cs typeface="Microsoft Sans Serif" pitchFamily="34" charset="0"/>
            </a:endParaRPr>
          </a:p>
          <a:p>
            <a:endParaRPr lang="en-US" sz="1600" dirty="0" err="1" smtClean="0">
              <a:solidFill>
                <a:schemeClr val="tx2"/>
              </a:solidFill>
              <a:latin typeface="Microsoft Sans Serif" pitchFamily="34" charset="0"/>
              <a:cs typeface="Microsoft Sans Serif" pitchFamily="34" charset="0"/>
            </a:endParaRPr>
          </a:p>
        </p:txBody>
      </p:sp>
    </p:spTree>
  </p:cSld>
  <p:clrMapOvr>
    <a:masterClrMapping/>
  </p:clrMapOvr>
  <p:transition advTm="9821">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Silverlight Business Application</a:t>
            </a:r>
            <a:endParaRPr lang="en-US" dirty="0"/>
          </a:p>
        </p:txBody>
      </p:sp>
      <p:pic>
        <p:nvPicPr>
          <p:cNvPr id="8194" name="Picture 2"/>
          <p:cNvPicPr>
            <a:picLocks noGrp="1" noChangeAspect="1" noChangeArrowheads="1"/>
          </p:cNvPicPr>
          <p:nvPr>
            <p:ph idx="1"/>
          </p:nvPr>
        </p:nvPicPr>
        <p:blipFill>
          <a:blip r:embed="rId2" cstate="print"/>
          <a:stretch>
            <a:fillRect/>
          </a:stretch>
        </p:blipFill>
        <p:spPr bwMode="auto">
          <a:xfrm>
            <a:off x="1904454" y="1038224"/>
            <a:ext cx="5151954" cy="5598187"/>
          </a:xfrm>
          <a:prstGeom prst="rect">
            <a:avLst/>
          </a:prstGeom>
          <a:noFill/>
          <a:ln w="9525">
            <a:noFill/>
            <a:miter lim="800000"/>
            <a:headEnd/>
            <a:tailEnd/>
          </a:ln>
        </p:spPr>
      </p:pic>
    </p:spTree>
  </p:cSld>
  <p:clrMapOvr>
    <a:masterClrMapping/>
  </p:clrMapOvr>
  <p:transition advTm="13151">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72945"/>
            <a:ext cx="7330650" cy="784830"/>
          </a:xfrm>
        </p:spPr>
        <p:txBody>
          <a:bodyPr/>
          <a:lstStyle/>
          <a:p>
            <a:r>
              <a:rPr lang="en-US" dirty="0" smtClean="0"/>
              <a:t>Order Entry Application in Silverlight:</a:t>
            </a:r>
            <a:br>
              <a:rPr lang="en-US" dirty="0" smtClean="0"/>
            </a:br>
            <a:r>
              <a:rPr lang="en-US" dirty="0" smtClean="0"/>
              <a:t>Runtime Architecture</a:t>
            </a:r>
            <a:endParaRPr lang="en-US" dirty="0"/>
          </a:p>
        </p:txBody>
      </p:sp>
      <p:sp>
        <p:nvSpPr>
          <p:cNvPr id="6" name="AutoShape 9"/>
          <p:cNvSpPr>
            <a:spLocks noChangeArrowheads="1"/>
          </p:cNvSpPr>
          <p:nvPr/>
        </p:nvSpPr>
        <p:spPr bwMode="auto">
          <a:xfrm>
            <a:off x="415197" y="1184834"/>
            <a:ext cx="2276243" cy="5077943"/>
          </a:xfrm>
          <a:prstGeom prst="roundRect">
            <a:avLst>
              <a:gd name="adj" fmla="val 16667"/>
            </a:avLst>
          </a:prstGeom>
          <a:ln>
            <a:headEnd/>
            <a:tailEnd/>
          </a:ln>
        </p:spPr>
        <p:style>
          <a:lnRef idx="1">
            <a:schemeClr val="accent5"/>
          </a:lnRef>
          <a:fillRef idx="2">
            <a:schemeClr val="accent5"/>
          </a:fillRef>
          <a:effectRef idx="1">
            <a:schemeClr val="accent5"/>
          </a:effectRef>
          <a:fontRef idx="minor">
            <a:schemeClr val="dk1"/>
          </a:fontRef>
        </p:style>
        <p:txBody>
          <a:bodyPr wrap="square" anchor="ctr"/>
          <a:lstStyle/>
          <a:p>
            <a:endParaRPr lang="en-US" sz="2000" dirty="0">
              <a:solidFill>
                <a:schemeClr val="accent4">
                  <a:lumMod val="75000"/>
                </a:schemeClr>
              </a:solidFill>
            </a:endParaRPr>
          </a:p>
        </p:txBody>
      </p:sp>
      <p:sp>
        <p:nvSpPr>
          <p:cNvPr id="12" name="Text Box 14"/>
          <p:cNvSpPr txBox="1">
            <a:spLocks noChangeAspect="1" noChangeArrowheads="1"/>
          </p:cNvSpPr>
          <p:nvPr/>
        </p:nvSpPr>
        <p:spPr bwMode="auto">
          <a:xfrm>
            <a:off x="292036" y="1150462"/>
            <a:ext cx="2428437" cy="430887"/>
          </a:xfrm>
          <a:prstGeom prst="rect">
            <a:avLst/>
          </a:prstGeom>
          <a:noFill/>
          <a:ln w="12700" algn="ctr">
            <a:noFill/>
            <a:miter lim="800000"/>
            <a:headEnd/>
            <a:tailEnd/>
          </a:ln>
          <a:effectLst/>
        </p:spPr>
        <p:txBody>
          <a:bodyPr wrap="square">
            <a:spAutoFit/>
          </a:bodyPr>
          <a:lstStyle/>
          <a:p>
            <a:pPr algn="ctr" eaLnBrk="0" hangingPunct="0">
              <a:lnSpc>
                <a:spcPct val="100000"/>
              </a:lnSpc>
              <a:spcBef>
                <a:spcPts val="0"/>
              </a:spcBef>
            </a:pPr>
            <a:r>
              <a:rPr lang="en-US" sz="2200" i="0" dirty="0" smtClean="0">
                <a:solidFill>
                  <a:srgbClr val="000000"/>
                </a:solidFill>
              </a:rPr>
              <a:t>Browser</a:t>
            </a:r>
          </a:p>
        </p:txBody>
      </p:sp>
      <p:pic>
        <p:nvPicPr>
          <p:cNvPr id="4" name="Picture 4"/>
          <p:cNvPicPr>
            <a:picLocks noChangeAspect="1" noChangeArrowheads="1"/>
          </p:cNvPicPr>
          <p:nvPr/>
        </p:nvPicPr>
        <p:blipFill>
          <a:blip r:embed="rId3" cstate="print"/>
          <a:srcRect/>
          <a:stretch>
            <a:fillRect/>
          </a:stretch>
        </p:blipFill>
        <p:spPr bwMode="auto">
          <a:xfrm>
            <a:off x="756167" y="1624623"/>
            <a:ext cx="1534359" cy="1618910"/>
          </a:xfrm>
          <a:prstGeom prst="rect">
            <a:avLst/>
          </a:prstGeom>
          <a:noFill/>
          <a:ln w="9525">
            <a:noFill/>
            <a:miter lim="800000"/>
            <a:headEnd/>
            <a:tailEnd/>
          </a:ln>
        </p:spPr>
      </p:pic>
      <p:sp>
        <p:nvSpPr>
          <p:cNvPr id="15" name="Rounded Rectangle 14"/>
          <p:cNvSpPr/>
          <p:nvPr/>
        </p:nvSpPr>
        <p:spPr bwMode="auto">
          <a:xfrm>
            <a:off x="603849" y="3670695"/>
            <a:ext cx="1897811" cy="935811"/>
          </a:xfrm>
          <a:prstGeom prst="round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ctr" anchorCtr="0" compatLnSpc="1">
            <a:prstTxWarp prst="textNoShape">
              <a:avLst/>
            </a:prstTxWarp>
            <a:noAutofit/>
          </a:bodyPr>
          <a:lstStyle/>
          <a:p>
            <a:pPr algn="ctr">
              <a:spcBef>
                <a:spcPts val="0"/>
              </a:spcBef>
            </a:pPr>
            <a:r>
              <a:rPr lang="en-US" sz="2000" dirty="0" smtClean="0">
                <a:solidFill>
                  <a:srgbClr val="0000CC"/>
                </a:solidFill>
              </a:rPr>
              <a:t>Silverlight Runtime</a:t>
            </a:r>
          </a:p>
        </p:txBody>
      </p:sp>
      <p:sp>
        <p:nvSpPr>
          <p:cNvPr id="20" name="AutoShape 8"/>
          <p:cNvSpPr>
            <a:spLocks noChangeArrowheads="1"/>
          </p:cNvSpPr>
          <p:nvPr/>
        </p:nvSpPr>
        <p:spPr bwMode="auto">
          <a:xfrm>
            <a:off x="6711352" y="1175658"/>
            <a:ext cx="2134936" cy="5000855"/>
          </a:xfrm>
          <a:prstGeom prst="roundRect">
            <a:avLst>
              <a:gd name="adj" fmla="val 16667"/>
            </a:avLst>
          </a:prstGeom>
          <a:ln>
            <a:headEnd/>
            <a:tailEnd/>
          </a:ln>
        </p:spPr>
        <p:style>
          <a:lnRef idx="1">
            <a:schemeClr val="accent1"/>
          </a:lnRef>
          <a:fillRef idx="2">
            <a:schemeClr val="accent1"/>
          </a:fillRef>
          <a:effectRef idx="1">
            <a:schemeClr val="accent1"/>
          </a:effectRef>
          <a:fontRef idx="minor">
            <a:schemeClr val="dk1"/>
          </a:fontRef>
        </p:style>
        <p:txBody>
          <a:bodyPr wrap="square" anchor="ctr"/>
          <a:lstStyle/>
          <a:p>
            <a:endParaRPr lang="en-US" i="0" dirty="0">
              <a:solidFill>
                <a:srgbClr val="000000"/>
              </a:solidFill>
            </a:endParaRPr>
          </a:p>
        </p:txBody>
      </p:sp>
      <p:pic>
        <p:nvPicPr>
          <p:cNvPr id="22" name="Picture 2"/>
          <p:cNvPicPr>
            <a:picLocks noChangeAspect="1" noChangeArrowheads="1"/>
          </p:cNvPicPr>
          <p:nvPr/>
        </p:nvPicPr>
        <p:blipFill>
          <a:blip r:embed="rId4" cstate="print"/>
          <a:srcRect/>
          <a:stretch>
            <a:fillRect/>
          </a:stretch>
        </p:blipFill>
        <p:spPr bwMode="auto">
          <a:xfrm>
            <a:off x="6918386" y="3694259"/>
            <a:ext cx="1777041" cy="1849118"/>
          </a:xfrm>
          <a:prstGeom prst="rect">
            <a:avLst/>
          </a:prstGeom>
          <a:noFill/>
          <a:ln w="9525">
            <a:noFill/>
            <a:miter lim="800000"/>
            <a:headEnd/>
            <a:tailEnd/>
          </a:ln>
          <a:effectLst/>
        </p:spPr>
      </p:pic>
      <p:grpSp>
        <p:nvGrpSpPr>
          <p:cNvPr id="3" name="Group 34"/>
          <p:cNvGrpSpPr/>
          <p:nvPr/>
        </p:nvGrpSpPr>
        <p:grpSpPr>
          <a:xfrm>
            <a:off x="7056409" y="2362064"/>
            <a:ext cx="1415512" cy="1071248"/>
            <a:chOff x="7301350" y="4156359"/>
            <a:chExt cx="1136064" cy="762006"/>
          </a:xfrm>
        </p:grpSpPr>
        <p:sp>
          <p:nvSpPr>
            <p:cNvPr id="28" name="Rectangle 27"/>
            <p:cNvSpPr/>
            <p:nvPr/>
          </p:nvSpPr>
          <p:spPr bwMode="auto">
            <a:xfrm>
              <a:off x="7301350" y="4156359"/>
              <a:ext cx="914400" cy="568036"/>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9" name="Rectangle 28"/>
            <p:cNvSpPr/>
            <p:nvPr/>
          </p:nvSpPr>
          <p:spPr bwMode="auto">
            <a:xfrm>
              <a:off x="7412185" y="4253339"/>
              <a:ext cx="914400" cy="568036"/>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0" name="Rectangle 29"/>
            <p:cNvSpPr/>
            <p:nvPr/>
          </p:nvSpPr>
          <p:spPr bwMode="auto">
            <a:xfrm>
              <a:off x="7509159" y="4350321"/>
              <a:ext cx="928255" cy="568044"/>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1" i="1" u="none" strike="noStrike" cap="none" normalizeH="0" baseline="0" dirty="0" smtClean="0">
                  <a:ln>
                    <a:noFill/>
                  </a:ln>
                  <a:solidFill>
                    <a:schemeClr val="accent6">
                      <a:lumMod val="40000"/>
                      <a:lumOff val="60000"/>
                    </a:schemeClr>
                  </a:solidFill>
                  <a:effectLst/>
                  <a:latin typeface="Arial" charset="0"/>
                </a:rPr>
                <a:t>.p</a:t>
              </a:r>
            </a:p>
          </p:txBody>
        </p:sp>
      </p:grpSp>
      <p:sp>
        <p:nvSpPr>
          <p:cNvPr id="32" name="Text Box 14"/>
          <p:cNvSpPr txBox="1">
            <a:spLocks noChangeAspect="1" noChangeArrowheads="1"/>
          </p:cNvSpPr>
          <p:nvPr/>
        </p:nvSpPr>
        <p:spPr bwMode="auto">
          <a:xfrm>
            <a:off x="3527271" y="1598510"/>
            <a:ext cx="2428437" cy="430887"/>
          </a:xfrm>
          <a:prstGeom prst="rect">
            <a:avLst/>
          </a:prstGeom>
          <a:noFill/>
          <a:ln w="12700" algn="ctr">
            <a:noFill/>
            <a:miter lim="800000"/>
            <a:headEnd/>
            <a:tailEnd/>
          </a:ln>
          <a:effectLst/>
        </p:spPr>
        <p:txBody>
          <a:bodyPr wrap="square">
            <a:spAutoFit/>
          </a:bodyPr>
          <a:lstStyle/>
          <a:p>
            <a:pPr algn="ctr" eaLnBrk="0" hangingPunct="0">
              <a:lnSpc>
                <a:spcPct val="100000"/>
              </a:lnSpc>
              <a:spcBef>
                <a:spcPts val="0"/>
              </a:spcBef>
            </a:pPr>
            <a:r>
              <a:rPr lang="en-US" sz="2200" b="1" i="0" dirty="0" smtClean="0">
                <a:solidFill>
                  <a:srgbClr val="000000"/>
                </a:solidFill>
              </a:rPr>
              <a:t>Web Server</a:t>
            </a:r>
          </a:p>
        </p:txBody>
      </p:sp>
      <p:sp>
        <p:nvSpPr>
          <p:cNvPr id="33" name="TextBox 32"/>
          <p:cNvSpPr txBox="1"/>
          <p:nvPr/>
        </p:nvSpPr>
        <p:spPr>
          <a:xfrm>
            <a:off x="3879273" y="3560617"/>
            <a:ext cx="1787236" cy="76200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pPr>
              <a:spcBef>
                <a:spcPts val="1200"/>
              </a:spcBef>
            </a:pPr>
            <a:r>
              <a:rPr lang="en-US" sz="1400" b="1" i="0" dirty="0" err="1" smtClean="0">
                <a:solidFill>
                  <a:schemeClr val="accent6">
                    <a:lumMod val="50000"/>
                  </a:schemeClr>
                </a:solidFill>
                <a:cs typeface="Microsoft Sans Serif" pitchFamily="34" charset="0"/>
              </a:rPr>
              <a:t>CustomerDomain</a:t>
            </a:r>
            <a:r>
              <a:rPr lang="en-US" sz="1400" b="1" i="0" dirty="0" smtClean="0">
                <a:solidFill>
                  <a:schemeClr val="accent6">
                    <a:lumMod val="50000"/>
                  </a:schemeClr>
                </a:solidFill>
                <a:cs typeface="Microsoft Sans Serif" pitchFamily="34" charset="0"/>
              </a:rPr>
              <a:t> Service.cs</a:t>
            </a:r>
          </a:p>
          <a:p>
            <a:pPr>
              <a:spcBef>
                <a:spcPts val="0"/>
              </a:spcBef>
            </a:pPr>
            <a:r>
              <a:rPr lang="en-US" sz="1400" dirty="0" smtClean="0">
                <a:solidFill>
                  <a:schemeClr val="accent6">
                    <a:lumMod val="50000"/>
                  </a:schemeClr>
                </a:solidFill>
                <a:cs typeface="Microsoft Sans Serif" pitchFamily="34" charset="0"/>
              </a:rPr>
              <a:t>(DomainService)</a:t>
            </a:r>
            <a:endParaRPr lang="en-US" sz="1400" dirty="0" smtClean="0">
              <a:solidFill>
                <a:srgbClr val="0070C0"/>
              </a:solidFill>
              <a:cs typeface="Microsoft Sans Serif" pitchFamily="34" charset="0"/>
            </a:endParaRPr>
          </a:p>
        </p:txBody>
      </p:sp>
      <p:sp>
        <p:nvSpPr>
          <p:cNvPr id="34" name="Rounded Rectangle 33"/>
          <p:cNvSpPr/>
          <p:nvPr/>
        </p:nvSpPr>
        <p:spPr bwMode="auto">
          <a:xfrm>
            <a:off x="3918857" y="2604398"/>
            <a:ext cx="1672046" cy="844187"/>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200" b="1" i="1" u="none" strike="noStrike" cap="none" normalizeH="0" baseline="0" dirty="0" smtClean="0">
                <a:ln>
                  <a:noFill/>
                </a:ln>
                <a:solidFill>
                  <a:srgbClr val="DBF1DE"/>
                </a:solidFill>
                <a:effectLst/>
                <a:latin typeface="Arial" charset="0"/>
              </a:rPr>
              <a:t>.NET Open Client</a:t>
            </a:r>
          </a:p>
        </p:txBody>
      </p:sp>
      <p:sp>
        <p:nvSpPr>
          <p:cNvPr id="38" name="Text Box 14"/>
          <p:cNvSpPr txBox="1">
            <a:spLocks noChangeAspect="1" noChangeArrowheads="1"/>
          </p:cNvSpPr>
          <p:nvPr/>
        </p:nvSpPr>
        <p:spPr bwMode="auto">
          <a:xfrm>
            <a:off x="6810486" y="1155646"/>
            <a:ext cx="2053664" cy="766571"/>
          </a:xfrm>
          <a:prstGeom prst="rect">
            <a:avLst/>
          </a:prstGeom>
          <a:noFill/>
          <a:ln w="12700" algn="ctr">
            <a:noFill/>
            <a:miter lim="800000"/>
            <a:headEnd/>
            <a:tailEnd/>
          </a:ln>
          <a:effectLst/>
        </p:spPr>
        <p:txBody>
          <a:bodyPr wrap="square">
            <a:spAutoFit/>
          </a:bodyPr>
          <a:lstStyle/>
          <a:p>
            <a:pPr algn="ctr" eaLnBrk="0" hangingPunct="0">
              <a:lnSpc>
                <a:spcPct val="100000"/>
              </a:lnSpc>
              <a:spcBef>
                <a:spcPct val="50000"/>
              </a:spcBef>
            </a:pPr>
            <a:r>
              <a:rPr lang="en-US" sz="2200" i="0" dirty="0" smtClean="0">
                <a:solidFill>
                  <a:srgbClr val="000000"/>
                </a:solidFill>
              </a:rPr>
              <a:t>OpenEdge AppServer</a:t>
            </a:r>
            <a:endParaRPr lang="en-US" sz="2200" i="0" dirty="0">
              <a:solidFill>
                <a:srgbClr val="000000"/>
              </a:solidFill>
            </a:endParaRPr>
          </a:p>
        </p:txBody>
      </p:sp>
      <p:sp>
        <p:nvSpPr>
          <p:cNvPr id="39" name="AutoShape 14"/>
          <p:cNvSpPr>
            <a:spLocks noChangeArrowheads="1"/>
          </p:cNvSpPr>
          <p:nvPr/>
        </p:nvSpPr>
        <p:spPr bwMode="auto">
          <a:xfrm>
            <a:off x="3502325" y="1136075"/>
            <a:ext cx="2260120" cy="5057692"/>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square" anchor="ctr"/>
          <a:lstStyle/>
          <a:p>
            <a:endParaRPr lang="en-US" i="0" dirty="0">
              <a:solidFill>
                <a:srgbClr val="000000"/>
              </a:solidFill>
            </a:endParaRPr>
          </a:p>
        </p:txBody>
      </p:sp>
      <p:sp>
        <p:nvSpPr>
          <p:cNvPr id="42" name="Left-Right Arrow 41"/>
          <p:cNvSpPr/>
          <p:nvPr/>
        </p:nvSpPr>
        <p:spPr bwMode="auto">
          <a:xfrm>
            <a:off x="5570746" y="3774748"/>
            <a:ext cx="1180008" cy="309154"/>
          </a:xfrm>
          <a:prstGeom prst="leftRightArrow">
            <a:avLst/>
          </a:prstGeom>
          <a:solidFill>
            <a:srgbClr val="FFC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3" name="Text Box 14"/>
          <p:cNvSpPr txBox="1">
            <a:spLocks noChangeAspect="1" noChangeArrowheads="1"/>
          </p:cNvSpPr>
          <p:nvPr/>
        </p:nvSpPr>
        <p:spPr bwMode="auto">
          <a:xfrm>
            <a:off x="3444140" y="1182874"/>
            <a:ext cx="2428437" cy="430887"/>
          </a:xfrm>
          <a:prstGeom prst="rect">
            <a:avLst/>
          </a:prstGeom>
          <a:noFill/>
          <a:ln w="12700" algn="ctr">
            <a:noFill/>
            <a:miter lim="800000"/>
            <a:headEnd/>
            <a:tailEnd/>
          </a:ln>
          <a:effectLst/>
        </p:spPr>
        <p:txBody>
          <a:bodyPr wrap="square">
            <a:spAutoFit/>
          </a:bodyPr>
          <a:lstStyle/>
          <a:p>
            <a:pPr algn="ctr" eaLnBrk="0" hangingPunct="0">
              <a:lnSpc>
                <a:spcPct val="100000"/>
              </a:lnSpc>
              <a:spcBef>
                <a:spcPts val="0"/>
              </a:spcBef>
            </a:pPr>
            <a:r>
              <a:rPr lang="en-US" sz="2200" i="0" dirty="0" smtClean="0">
                <a:solidFill>
                  <a:srgbClr val="000000"/>
                </a:solidFill>
              </a:rPr>
              <a:t>Web Server</a:t>
            </a:r>
          </a:p>
        </p:txBody>
      </p:sp>
      <p:sp>
        <p:nvSpPr>
          <p:cNvPr id="45" name="TextBox 44"/>
          <p:cNvSpPr txBox="1"/>
          <p:nvPr/>
        </p:nvSpPr>
        <p:spPr>
          <a:xfrm>
            <a:off x="3636950" y="4926727"/>
            <a:ext cx="1939636" cy="107725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pPr algn="ctr">
              <a:spcBef>
                <a:spcPts val="1200"/>
              </a:spcBef>
            </a:pPr>
            <a:r>
              <a:rPr lang="en-US" sz="1600" b="1" i="0" dirty="0" smtClean="0">
                <a:solidFill>
                  <a:srgbClr val="0000CC"/>
                </a:solidFill>
                <a:cs typeface="Microsoft Sans Serif" pitchFamily="34" charset="0"/>
              </a:rPr>
              <a:t>ABLDomain Service.cs</a:t>
            </a:r>
          </a:p>
          <a:p>
            <a:pPr algn="ctr">
              <a:spcBef>
                <a:spcPts val="0"/>
              </a:spcBef>
            </a:pPr>
            <a:r>
              <a:rPr lang="en-US" sz="1600" dirty="0" smtClean="0">
                <a:solidFill>
                  <a:srgbClr val="0000CC"/>
                </a:solidFill>
                <a:cs typeface="Microsoft Sans Serif" pitchFamily="34" charset="0"/>
              </a:rPr>
              <a:t>(</a:t>
            </a:r>
            <a:r>
              <a:rPr lang="en-US" sz="1600" dirty="0" err="1" smtClean="0">
                <a:solidFill>
                  <a:srgbClr val="0000CC"/>
                </a:solidFill>
                <a:cs typeface="Microsoft Sans Serif" pitchFamily="34" charset="0"/>
              </a:rPr>
              <a:t>DomainService</a:t>
            </a:r>
            <a:r>
              <a:rPr lang="en-US" sz="1600" dirty="0" smtClean="0">
                <a:solidFill>
                  <a:srgbClr val="0000CC"/>
                </a:solidFill>
                <a:cs typeface="Microsoft Sans Serif" pitchFamily="34" charset="0"/>
              </a:rPr>
              <a:t>)</a:t>
            </a:r>
          </a:p>
        </p:txBody>
      </p:sp>
      <p:sp>
        <p:nvSpPr>
          <p:cNvPr id="46" name="Rounded Rectangle 45"/>
          <p:cNvSpPr/>
          <p:nvPr/>
        </p:nvSpPr>
        <p:spPr bwMode="auto">
          <a:xfrm>
            <a:off x="3690650" y="3705446"/>
            <a:ext cx="1882013" cy="90106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u="none" strike="noStrike" cap="none" normalizeH="0" baseline="0" dirty="0" smtClean="0">
                <a:ln>
                  <a:noFill/>
                </a:ln>
                <a:solidFill>
                  <a:schemeClr val="tx1"/>
                </a:solidFill>
                <a:effectLst/>
                <a:latin typeface="Arial" charset="0"/>
              </a:rPr>
              <a:t>.NET Open Client</a:t>
            </a:r>
          </a:p>
        </p:txBody>
      </p:sp>
      <p:pic>
        <p:nvPicPr>
          <p:cNvPr id="47" name="Picture 3"/>
          <p:cNvPicPr>
            <a:picLocks noChangeAspect="1" noChangeArrowheads="1"/>
          </p:cNvPicPr>
          <p:nvPr/>
        </p:nvPicPr>
        <p:blipFill>
          <a:blip r:embed="rId5" cstate="print"/>
          <a:srcRect/>
          <a:stretch>
            <a:fillRect/>
          </a:stretch>
        </p:blipFill>
        <p:spPr bwMode="auto">
          <a:xfrm>
            <a:off x="3950898" y="1608695"/>
            <a:ext cx="1362974" cy="1047488"/>
          </a:xfrm>
          <a:prstGeom prst="rect">
            <a:avLst/>
          </a:prstGeom>
          <a:noFill/>
          <a:ln w="9525">
            <a:noFill/>
            <a:miter lim="800000"/>
            <a:headEnd/>
            <a:tailEnd/>
          </a:ln>
          <a:effectLst/>
        </p:spPr>
      </p:pic>
      <p:sp>
        <p:nvSpPr>
          <p:cNvPr id="48" name="TextBox 47"/>
          <p:cNvSpPr txBox="1"/>
          <p:nvPr/>
        </p:nvSpPr>
        <p:spPr>
          <a:xfrm>
            <a:off x="3692107" y="2704219"/>
            <a:ext cx="1953491" cy="415668"/>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p>
            <a:pPr algn="ctr">
              <a:spcBef>
                <a:spcPct val="50000"/>
              </a:spcBef>
              <a:buSzPct val="130000"/>
            </a:pPr>
            <a:r>
              <a:rPr lang="en-US" sz="2000" b="1" i="1" dirty="0" smtClean="0">
                <a:solidFill>
                  <a:schemeClr val="accent6">
                    <a:lumMod val="40000"/>
                    <a:lumOff val="60000"/>
                  </a:schemeClr>
                </a:solidFill>
                <a:latin typeface="Arial" charset="0"/>
              </a:rPr>
              <a:t>Customer.cs</a:t>
            </a:r>
          </a:p>
        </p:txBody>
      </p:sp>
      <p:sp>
        <p:nvSpPr>
          <p:cNvPr id="49" name="TextBox 48"/>
          <p:cNvSpPr txBox="1"/>
          <p:nvPr/>
        </p:nvSpPr>
        <p:spPr>
          <a:xfrm>
            <a:off x="3692107" y="3182327"/>
            <a:ext cx="1939636" cy="360219"/>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p>
            <a:pPr algn="ctr">
              <a:spcBef>
                <a:spcPct val="50000"/>
              </a:spcBef>
              <a:buSzPct val="130000"/>
            </a:pPr>
            <a:r>
              <a:rPr lang="en-US" sz="2000" b="1" i="1" dirty="0" smtClean="0">
                <a:solidFill>
                  <a:schemeClr val="accent6">
                    <a:lumMod val="40000"/>
                    <a:lumOff val="60000"/>
                  </a:schemeClr>
                </a:solidFill>
                <a:latin typeface="Arial" charset="0"/>
              </a:rPr>
              <a:t>Order.cs</a:t>
            </a:r>
          </a:p>
        </p:txBody>
      </p:sp>
      <p:sp>
        <p:nvSpPr>
          <p:cNvPr id="50" name="Text Box 14"/>
          <p:cNvSpPr txBox="1">
            <a:spLocks noChangeAspect="1" noChangeArrowheads="1"/>
          </p:cNvSpPr>
          <p:nvPr/>
        </p:nvSpPr>
        <p:spPr bwMode="auto">
          <a:xfrm>
            <a:off x="2385701" y="4012350"/>
            <a:ext cx="1496447" cy="633652"/>
          </a:xfrm>
          <a:prstGeom prst="rect">
            <a:avLst/>
          </a:prstGeom>
          <a:noFill/>
          <a:ln w="12700" algn="ctr">
            <a:noFill/>
            <a:miter lim="800000"/>
            <a:headEnd/>
            <a:tailEnd/>
          </a:ln>
          <a:effectLst/>
        </p:spPr>
        <p:txBody>
          <a:bodyPr wrap="square">
            <a:noAutofit/>
          </a:bodyPr>
          <a:lstStyle/>
          <a:p>
            <a:pPr algn="ctr" eaLnBrk="0" hangingPunct="0">
              <a:lnSpc>
                <a:spcPct val="100000"/>
              </a:lnSpc>
              <a:spcBef>
                <a:spcPts val="0"/>
              </a:spcBef>
            </a:pPr>
            <a:r>
              <a:rPr lang="en-US" sz="1600" i="0" dirty="0" smtClean="0">
                <a:solidFill>
                  <a:srgbClr val="000000"/>
                </a:solidFill>
                <a:latin typeface="MS Reference Sans Serif" pitchFamily="34" charset="0"/>
              </a:rPr>
              <a:t>.NET </a:t>
            </a:r>
          </a:p>
          <a:p>
            <a:pPr algn="ctr" eaLnBrk="0" hangingPunct="0">
              <a:lnSpc>
                <a:spcPct val="100000"/>
              </a:lnSpc>
              <a:spcBef>
                <a:spcPts val="0"/>
              </a:spcBef>
            </a:pPr>
            <a:r>
              <a:rPr lang="en-US" sz="1600" i="0" dirty="0" smtClean="0">
                <a:solidFill>
                  <a:srgbClr val="000000"/>
                </a:solidFill>
                <a:latin typeface="MS Reference Sans Serif" pitchFamily="34" charset="0"/>
              </a:rPr>
              <a:t>binary</a:t>
            </a:r>
            <a:endParaRPr lang="en-US" sz="1600" i="0" dirty="0">
              <a:solidFill>
                <a:srgbClr val="000000"/>
              </a:solidFill>
              <a:latin typeface="MS Reference Sans Serif" pitchFamily="34" charset="0"/>
            </a:endParaRPr>
          </a:p>
        </p:txBody>
      </p:sp>
      <p:sp>
        <p:nvSpPr>
          <p:cNvPr id="51" name="Rectangle 50"/>
          <p:cNvSpPr/>
          <p:nvPr/>
        </p:nvSpPr>
        <p:spPr>
          <a:xfrm>
            <a:off x="621103" y="4931577"/>
            <a:ext cx="1811546"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1600" b="1" dirty="0" smtClean="0">
                <a:solidFill>
                  <a:srgbClr val="0000CC"/>
                </a:solidFill>
                <a:cs typeface="Microsoft Sans Serif" pitchFamily="34" charset="0"/>
              </a:rPr>
              <a:t>Business</a:t>
            </a:r>
          </a:p>
          <a:p>
            <a:pPr algn="ctr"/>
            <a:r>
              <a:rPr lang="en-US" sz="1600" b="1" dirty="0" smtClean="0">
                <a:solidFill>
                  <a:srgbClr val="0000CC"/>
                </a:solidFill>
                <a:cs typeface="Microsoft Sans Serif" pitchFamily="34" charset="0"/>
              </a:rPr>
              <a:t>Application. Web. g.cs </a:t>
            </a:r>
            <a:r>
              <a:rPr lang="en-US" sz="1600" dirty="0" smtClean="0">
                <a:solidFill>
                  <a:srgbClr val="0000CC"/>
                </a:solidFill>
                <a:cs typeface="Microsoft Sans Serif" pitchFamily="34" charset="0"/>
              </a:rPr>
              <a:t>(DomainContext</a:t>
            </a:r>
            <a:r>
              <a:rPr lang="en-US" sz="1600" dirty="0" smtClean="0">
                <a:solidFill>
                  <a:srgbClr val="0000CC"/>
                </a:solidFill>
                <a:latin typeface="Microsoft Sans Serif" pitchFamily="34" charset="0"/>
                <a:cs typeface="Microsoft Sans Serif" pitchFamily="34" charset="0"/>
              </a:rPr>
              <a:t>)</a:t>
            </a:r>
            <a:endParaRPr lang="en-US" sz="1600" dirty="0">
              <a:solidFill>
                <a:srgbClr val="0000CC"/>
              </a:solidFill>
              <a:latin typeface="Arial" pitchFamily="34" charset="0"/>
              <a:cs typeface="Arial" pitchFamily="34" charset="0"/>
            </a:endParaRPr>
          </a:p>
        </p:txBody>
      </p:sp>
      <p:sp>
        <p:nvSpPr>
          <p:cNvPr id="26" name="Text Box 14"/>
          <p:cNvSpPr txBox="1">
            <a:spLocks noChangeAspect="1" noChangeArrowheads="1"/>
          </p:cNvSpPr>
          <p:nvPr/>
        </p:nvSpPr>
        <p:spPr bwMode="auto">
          <a:xfrm>
            <a:off x="4865299" y="3984640"/>
            <a:ext cx="2570671" cy="633652"/>
          </a:xfrm>
          <a:prstGeom prst="rect">
            <a:avLst/>
          </a:prstGeom>
          <a:noFill/>
          <a:ln w="12700" algn="ctr">
            <a:noFill/>
            <a:miter lim="800000"/>
            <a:headEnd/>
            <a:tailEnd/>
          </a:ln>
          <a:effectLst/>
        </p:spPr>
        <p:txBody>
          <a:bodyPr wrap="square">
            <a:noAutofit/>
          </a:bodyPr>
          <a:lstStyle/>
          <a:p>
            <a:pPr algn="ctr" eaLnBrk="0" hangingPunct="0">
              <a:lnSpc>
                <a:spcPct val="100000"/>
              </a:lnSpc>
              <a:spcBef>
                <a:spcPts val="0"/>
              </a:spcBef>
            </a:pPr>
            <a:r>
              <a:rPr lang="en-US" sz="1600" i="0" dirty="0" err="1" smtClean="0">
                <a:solidFill>
                  <a:srgbClr val="000000"/>
                </a:solidFill>
                <a:latin typeface="MS Reference Sans Serif" pitchFamily="34" charset="0"/>
              </a:rPr>
              <a:t>AppServer</a:t>
            </a:r>
            <a:r>
              <a:rPr lang="en-US" sz="1600" i="0" dirty="0" smtClean="0">
                <a:solidFill>
                  <a:srgbClr val="000000"/>
                </a:solidFill>
                <a:latin typeface="MS Reference Sans Serif" pitchFamily="34" charset="0"/>
              </a:rPr>
              <a:t> </a:t>
            </a:r>
          </a:p>
          <a:p>
            <a:pPr algn="ctr" eaLnBrk="0" hangingPunct="0">
              <a:lnSpc>
                <a:spcPct val="100000"/>
              </a:lnSpc>
              <a:spcBef>
                <a:spcPts val="0"/>
              </a:spcBef>
            </a:pPr>
            <a:r>
              <a:rPr lang="en-US" sz="1600" i="0" dirty="0" smtClean="0">
                <a:solidFill>
                  <a:srgbClr val="000000"/>
                </a:solidFill>
                <a:latin typeface="MS Reference Sans Serif" pitchFamily="34" charset="0"/>
              </a:rPr>
              <a:t>binary</a:t>
            </a:r>
            <a:endParaRPr lang="en-US" sz="1600" i="0" dirty="0">
              <a:solidFill>
                <a:srgbClr val="000000"/>
              </a:solidFill>
              <a:latin typeface="MS Reference Sans Serif" pitchFamily="34" charset="0"/>
            </a:endParaRPr>
          </a:p>
        </p:txBody>
      </p:sp>
      <p:sp>
        <p:nvSpPr>
          <p:cNvPr id="40" name="Left-Right Arrow 39"/>
          <p:cNvSpPr/>
          <p:nvPr/>
        </p:nvSpPr>
        <p:spPr bwMode="auto">
          <a:xfrm>
            <a:off x="2498670" y="3795624"/>
            <a:ext cx="1227941" cy="293297"/>
          </a:xfrm>
          <a:prstGeom prst="leftRightArrow">
            <a:avLst/>
          </a:prstGeom>
          <a:solidFill>
            <a:srgbClr val="FFC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1" name="Rectangle 30"/>
          <p:cNvSpPr/>
          <p:nvPr/>
        </p:nvSpPr>
        <p:spPr bwMode="auto">
          <a:xfrm>
            <a:off x="552091" y="4882552"/>
            <a:ext cx="5106837" cy="1190444"/>
          </a:xfrm>
          <a:prstGeom prst="rect">
            <a:avLst/>
          </a:prstGeom>
          <a:noFill/>
          <a:ln w="28575">
            <a:prstDash val="lg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advTm="56800">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RIA Services Nuances</a:t>
            </a:r>
            <a:endParaRPr lang="en-US" dirty="0"/>
          </a:p>
        </p:txBody>
      </p:sp>
      <p:sp>
        <p:nvSpPr>
          <p:cNvPr id="3" name="Content Placeholder 2"/>
          <p:cNvSpPr>
            <a:spLocks noGrp="1"/>
          </p:cNvSpPr>
          <p:nvPr>
            <p:ph idx="1"/>
          </p:nvPr>
        </p:nvSpPr>
        <p:spPr/>
        <p:txBody>
          <a:bodyPr/>
          <a:lstStyle/>
          <a:p>
            <a:r>
              <a:rPr lang="en-US" dirty="0" smtClean="0"/>
              <a:t>RIA Services is state-free </a:t>
            </a:r>
          </a:p>
          <a:p>
            <a:pPr lvl="1"/>
            <a:r>
              <a:rPr lang="en-US" sz="2000" dirty="0" smtClean="0"/>
              <a:t>New </a:t>
            </a:r>
            <a:r>
              <a:rPr lang="en-US" sz="2000" dirty="0" err="1" smtClean="0"/>
              <a:t>DomainService</a:t>
            </a:r>
            <a:r>
              <a:rPr lang="en-US" sz="2000" dirty="0" smtClean="0"/>
              <a:t> instance created for each call</a:t>
            </a:r>
          </a:p>
          <a:p>
            <a:pPr lvl="1"/>
            <a:r>
              <a:rPr lang="en-US" sz="2000" dirty="0" smtClean="0"/>
              <a:t>Use Cache for singleton </a:t>
            </a:r>
            <a:r>
              <a:rPr lang="en-US" sz="2000" dirty="0" err="1" smtClean="0"/>
              <a:t>AppObject</a:t>
            </a:r>
            <a:endParaRPr lang="en-US" sz="2000" dirty="0" smtClean="0"/>
          </a:p>
        </p:txBody>
      </p:sp>
      <p:sp>
        <p:nvSpPr>
          <p:cNvPr id="4" name="TextBox 3"/>
          <p:cNvSpPr txBox="1"/>
          <p:nvPr/>
        </p:nvSpPr>
        <p:spPr>
          <a:xfrm>
            <a:off x="1191507" y="2854051"/>
            <a:ext cx="6483911" cy="264621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r>
              <a:rPr lang="en-US" sz="1600" dirty="0" err="1" smtClean="0">
                <a:solidFill>
                  <a:schemeClr val="tx2"/>
                </a:solidFill>
                <a:latin typeface="Microsoft Sans Serif" pitchFamily="34" charset="0"/>
                <a:cs typeface="Microsoft Sans Serif" pitchFamily="34" charset="0"/>
              </a:rPr>
              <a:t>System.Web.Caching.Cache</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myCache = HttpRuntime.Cache;</a:t>
            </a:r>
          </a:p>
          <a:p>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_</a:t>
            </a:r>
            <a:r>
              <a:rPr lang="en-US" sz="1600" dirty="0" err="1" smtClean="0">
                <a:solidFill>
                  <a:schemeClr val="tx2"/>
                </a:solidFill>
                <a:latin typeface="Microsoft Sans Serif" pitchFamily="34" charset="0"/>
                <a:cs typeface="Microsoft Sans Serif" pitchFamily="34" charset="0"/>
              </a:rPr>
              <a:t>appObj</a:t>
            </a:r>
            <a:r>
              <a:rPr lang="en-US" sz="1600" dirty="0" smtClean="0">
                <a:solidFill>
                  <a:schemeClr val="tx2"/>
                </a:solidFill>
                <a:latin typeface="Microsoft Sans Serif" pitchFamily="34" charset="0"/>
                <a:cs typeface="Microsoft Sans Serif" pitchFamily="34" charset="0"/>
              </a:rPr>
              <a:t> = (</a:t>
            </a:r>
            <a:r>
              <a:rPr lang="en-US" sz="1600" dirty="0" err="1" smtClean="0">
                <a:solidFill>
                  <a:schemeClr val="tx2"/>
                </a:solidFill>
                <a:latin typeface="Microsoft Sans Serif" pitchFamily="34" charset="0"/>
                <a:cs typeface="Microsoft Sans Serif" pitchFamily="34" charset="0"/>
              </a:rPr>
              <a:t>TestAO</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myCache.Get</a:t>
            </a:r>
            <a:r>
              <a:rPr lang="en-US" sz="1600" dirty="0" smtClean="0">
                <a:solidFill>
                  <a:schemeClr val="tx2"/>
                </a:solidFill>
                <a:latin typeface="Microsoft Sans Serif" pitchFamily="34" charset="0"/>
                <a:cs typeface="Microsoft Sans Serif" pitchFamily="34" charset="0"/>
              </a:rPr>
              <a:t>("</a:t>
            </a:r>
            <a:r>
              <a:rPr lang="en-US" sz="1600" dirty="0" err="1" smtClean="0">
                <a:solidFill>
                  <a:schemeClr val="tx2"/>
                </a:solidFill>
                <a:latin typeface="Microsoft Sans Serif" pitchFamily="34" charset="0"/>
                <a:cs typeface="Microsoft Sans Serif" pitchFamily="34" charset="0"/>
              </a:rPr>
              <a:t>TestAO</a:t>
            </a:r>
            <a:r>
              <a:rPr lang="en-US" sz="1600" dirty="0" smtClean="0">
                <a:solidFill>
                  <a:schemeClr val="tx2"/>
                </a:solidFill>
                <a:latin typeface="Microsoft Sans Serif" pitchFamily="34" charset="0"/>
                <a:cs typeface="Microsoft Sans Serif" pitchFamily="34" charset="0"/>
              </a:rPr>
              <a:t>");</a:t>
            </a:r>
          </a:p>
          <a:p>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if (_</a:t>
            </a:r>
            <a:r>
              <a:rPr lang="en-US" sz="1600" dirty="0" err="1" smtClean="0">
                <a:solidFill>
                  <a:schemeClr val="tx2"/>
                </a:solidFill>
                <a:latin typeface="Microsoft Sans Serif" pitchFamily="34" charset="0"/>
                <a:cs typeface="Microsoft Sans Serif" pitchFamily="34" charset="0"/>
              </a:rPr>
              <a:t>appObj</a:t>
            </a:r>
            <a:r>
              <a:rPr lang="en-US" sz="1600" dirty="0" smtClean="0">
                <a:solidFill>
                  <a:schemeClr val="tx2"/>
                </a:solidFill>
                <a:latin typeface="Microsoft Sans Serif" pitchFamily="34" charset="0"/>
                <a:cs typeface="Microsoft Sans Serif" pitchFamily="34" charset="0"/>
              </a:rPr>
              <a:t> == null)</a:t>
            </a:r>
          </a:p>
          <a:p>
            <a:r>
              <a:rPr lang="en-US" sz="1600" dirty="0" smtClean="0">
                <a:solidFill>
                  <a:schemeClr val="tx2"/>
                </a:solidFill>
                <a:latin typeface="Microsoft Sans Serif" pitchFamily="34" charset="0"/>
                <a:cs typeface="Microsoft Sans Serif" pitchFamily="34" charset="0"/>
              </a:rPr>
              <a:t>{ </a:t>
            </a:r>
          </a:p>
          <a:p>
            <a:r>
              <a:rPr lang="en-US" sz="1600" dirty="0" smtClean="0">
                <a:solidFill>
                  <a:schemeClr val="tx2"/>
                </a:solidFill>
                <a:latin typeface="Microsoft Sans Serif" pitchFamily="34" charset="0"/>
                <a:cs typeface="Microsoft Sans Serif" pitchFamily="34" charset="0"/>
              </a:rPr>
              <a:t>      // Connect to OpenEdge AppServer </a:t>
            </a:r>
          </a:p>
          <a:p>
            <a:r>
              <a:rPr lang="en-US" sz="1600" dirty="0" smtClean="0">
                <a:solidFill>
                  <a:schemeClr val="tx2"/>
                </a:solidFill>
                <a:latin typeface="Microsoft Sans Serif" pitchFamily="34" charset="0"/>
                <a:cs typeface="Microsoft Sans Serif" pitchFamily="34" charset="0"/>
              </a:rPr>
              <a:t>      _</a:t>
            </a:r>
            <a:r>
              <a:rPr lang="en-US" sz="1600" dirty="0" err="1" smtClean="0">
                <a:solidFill>
                  <a:schemeClr val="tx2"/>
                </a:solidFill>
                <a:latin typeface="Microsoft Sans Serif" pitchFamily="34" charset="0"/>
                <a:cs typeface="Microsoft Sans Serif" pitchFamily="34" charset="0"/>
              </a:rPr>
              <a:t>appObj</a:t>
            </a:r>
            <a:r>
              <a:rPr lang="en-US" sz="1600" dirty="0" smtClean="0">
                <a:solidFill>
                  <a:schemeClr val="tx2"/>
                </a:solidFill>
                <a:latin typeface="Microsoft Sans Serif" pitchFamily="34" charset="0"/>
                <a:cs typeface="Microsoft Sans Serif" pitchFamily="34" charset="0"/>
              </a:rPr>
              <a:t> = new </a:t>
            </a:r>
            <a:r>
              <a:rPr lang="en-US" sz="1600" dirty="0" err="1" smtClean="0">
                <a:solidFill>
                  <a:schemeClr val="tx2"/>
                </a:solidFill>
                <a:latin typeface="Microsoft Sans Serif" pitchFamily="34" charset="0"/>
                <a:cs typeface="Microsoft Sans Serif" pitchFamily="34" charset="0"/>
              </a:rPr>
              <a:t>TestAO</a:t>
            </a:r>
            <a:r>
              <a:rPr lang="en-US" sz="1600" dirty="0" smtClean="0">
                <a:solidFill>
                  <a:schemeClr val="tx2"/>
                </a:solidFill>
                <a:latin typeface="Microsoft Sans Serif" pitchFamily="34" charset="0"/>
                <a:cs typeface="Microsoft Sans Serif" pitchFamily="34" charset="0"/>
              </a:rPr>
              <a:t>(_</a:t>
            </a:r>
            <a:r>
              <a:rPr lang="en-US" sz="1600" dirty="0" err="1" smtClean="0">
                <a:solidFill>
                  <a:schemeClr val="tx2"/>
                </a:solidFill>
                <a:latin typeface="Microsoft Sans Serif" pitchFamily="34" charset="0"/>
                <a:cs typeface="Microsoft Sans Serif" pitchFamily="34" charset="0"/>
              </a:rPr>
              <a:t>connObj</a:t>
            </a:r>
            <a:r>
              <a:rPr lang="en-US" sz="1600" dirty="0" smtClean="0">
                <a:solidFill>
                  <a:schemeClr val="tx2"/>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myCache.Insert</a:t>
            </a:r>
            <a:r>
              <a:rPr lang="en-US" sz="1600" dirty="0" smtClean="0">
                <a:solidFill>
                  <a:schemeClr val="tx2"/>
                </a:solidFill>
                <a:latin typeface="Microsoft Sans Serif" pitchFamily="34" charset="0"/>
                <a:cs typeface="Microsoft Sans Serif" pitchFamily="34" charset="0"/>
              </a:rPr>
              <a:t>("</a:t>
            </a:r>
            <a:r>
              <a:rPr lang="en-US" sz="1600" dirty="0" err="1" smtClean="0">
                <a:solidFill>
                  <a:schemeClr val="tx2"/>
                </a:solidFill>
                <a:latin typeface="Microsoft Sans Serif" pitchFamily="34" charset="0"/>
                <a:cs typeface="Microsoft Sans Serif" pitchFamily="34" charset="0"/>
              </a:rPr>
              <a:t>TestAO</a:t>
            </a:r>
            <a:r>
              <a:rPr lang="en-US" sz="1600" dirty="0" smtClean="0">
                <a:solidFill>
                  <a:schemeClr val="tx2"/>
                </a:solidFill>
                <a:latin typeface="Microsoft Sans Serif" pitchFamily="34" charset="0"/>
                <a:cs typeface="Microsoft Sans Serif" pitchFamily="34" charset="0"/>
              </a:rPr>
              <a:t>", (object)_</a:t>
            </a:r>
            <a:r>
              <a:rPr lang="en-US" sz="1600" dirty="0" err="1" smtClean="0">
                <a:solidFill>
                  <a:schemeClr val="tx2"/>
                </a:solidFill>
                <a:latin typeface="Microsoft Sans Serif" pitchFamily="34" charset="0"/>
                <a:cs typeface="Microsoft Sans Serif" pitchFamily="34" charset="0"/>
              </a:rPr>
              <a:t>appObj</a:t>
            </a:r>
            <a:r>
              <a:rPr lang="en-US" sz="1600" dirty="0" smtClean="0">
                <a:solidFill>
                  <a:schemeClr val="tx2"/>
                </a:solidFill>
                <a:latin typeface="Microsoft Sans Serif" pitchFamily="34" charset="0"/>
                <a:cs typeface="Microsoft Sans Serif" pitchFamily="34" charset="0"/>
              </a:rPr>
              <a:t>);</a:t>
            </a:r>
          </a:p>
          <a:p>
            <a:r>
              <a:rPr lang="en-US" sz="1600" dirty="0" smtClean="0">
                <a:solidFill>
                  <a:schemeClr val="tx2"/>
                </a:solidFill>
                <a:latin typeface="Microsoft Sans Serif" pitchFamily="34" charset="0"/>
                <a:cs typeface="Microsoft Sans Serif" pitchFamily="34" charset="0"/>
              </a:rPr>
              <a:t>}</a:t>
            </a:r>
          </a:p>
          <a:p>
            <a:endParaRPr lang="en-US" sz="1600" dirty="0" smtClean="0">
              <a:solidFill>
                <a:schemeClr val="tx2"/>
              </a:solidFill>
              <a:latin typeface="Microsoft Sans Serif" pitchFamily="34" charset="0"/>
              <a:cs typeface="Microsoft Sans Serif" pitchFamily="34" charset="0"/>
            </a:endParaRPr>
          </a:p>
          <a:p>
            <a:endParaRPr lang="en-US" sz="1600" dirty="0" smtClean="0">
              <a:solidFill>
                <a:schemeClr val="tx2"/>
              </a:solidFill>
              <a:latin typeface="Microsoft Sans Serif" pitchFamily="34" charset="0"/>
              <a:cs typeface="Microsoft Sans Serif" pitchFamily="34" charset="0"/>
            </a:endParaRPr>
          </a:p>
          <a:p>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 </a:t>
            </a:r>
          </a:p>
        </p:txBody>
      </p:sp>
    </p:spTree>
  </p:cSld>
  <p:clrMapOvr>
    <a:masterClrMapping/>
  </p:clrMapOvr>
  <p:transition advTm="106010">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Configuration Settings</a:t>
            </a:r>
            <a:endParaRPr lang="en-US" dirty="0"/>
          </a:p>
        </p:txBody>
      </p:sp>
      <p:sp>
        <p:nvSpPr>
          <p:cNvPr id="3" name="Content Placeholder 2"/>
          <p:cNvSpPr>
            <a:spLocks noGrp="1"/>
          </p:cNvSpPr>
          <p:nvPr>
            <p:ph idx="1"/>
          </p:nvPr>
        </p:nvSpPr>
        <p:spPr/>
        <p:txBody>
          <a:bodyPr/>
          <a:lstStyle/>
          <a:p>
            <a:r>
              <a:rPr lang="en-US" dirty="0" smtClean="0"/>
              <a:t>Put runtime properties in </a:t>
            </a:r>
            <a:r>
              <a:rPr lang="en-US" dirty="0" err="1" smtClean="0"/>
              <a:t>Web.config</a:t>
            </a:r>
            <a:r>
              <a:rPr lang="en-US" dirty="0" smtClean="0"/>
              <a:t> file</a:t>
            </a:r>
          </a:p>
          <a:p>
            <a:pPr lvl="1"/>
            <a:endParaRPr lang="en-US" sz="2000" dirty="0" smtClean="0"/>
          </a:p>
          <a:p>
            <a:pPr lvl="1"/>
            <a:endParaRPr lang="en-US" sz="2000" dirty="0"/>
          </a:p>
          <a:p>
            <a:pPr lvl="1"/>
            <a:endParaRPr lang="en-US" sz="2000" dirty="0" smtClean="0"/>
          </a:p>
          <a:p>
            <a:pPr lvl="1"/>
            <a:endParaRPr lang="en-US" sz="2000" dirty="0"/>
          </a:p>
          <a:p>
            <a:pPr lvl="1"/>
            <a:endParaRPr lang="en-US" sz="2000" dirty="0" smtClean="0"/>
          </a:p>
          <a:p>
            <a:pPr lvl="1"/>
            <a:endParaRPr lang="en-US" sz="2000" dirty="0" smtClean="0"/>
          </a:p>
          <a:p>
            <a:pPr lvl="1"/>
            <a:endParaRPr lang="en-US" sz="800" dirty="0" smtClean="0"/>
          </a:p>
          <a:p>
            <a:r>
              <a:rPr lang="en-US" dirty="0" smtClean="0"/>
              <a:t>Access using </a:t>
            </a:r>
            <a:r>
              <a:rPr lang="en-US" dirty="0">
                <a:solidFill>
                  <a:srgbClr val="0000CC"/>
                </a:solidFill>
              </a:rPr>
              <a:t>System.Configuration.ConfigurationManager</a:t>
            </a:r>
          </a:p>
          <a:p>
            <a:pPr lvl="1"/>
            <a:endParaRPr lang="en-US" dirty="0" smtClean="0"/>
          </a:p>
        </p:txBody>
      </p:sp>
      <p:pic>
        <p:nvPicPr>
          <p:cNvPr id="7" name="Picture 2"/>
          <p:cNvPicPr>
            <a:picLocks noChangeAspect="1" noChangeArrowheads="1"/>
          </p:cNvPicPr>
          <p:nvPr/>
        </p:nvPicPr>
        <p:blipFill>
          <a:blip r:embed="rId2" cstate="print"/>
          <a:srcRect l="22726" t="12425" r="16964" b="60496"/>
          <a:stretch>
            <a:fillRect/>
          </a:stretch>
        </p:blipFill>
        <p:spPr bwMode="auto">
          <a:xfrm>
            <a:off x="848265" y="1469886"/>
            <a:ext cx="8039492" cy="2239471"/>
          </a:xfrm>
          <a:prstGeom prst="rect">
            <a:avLst/>
          </a:prstGeom>
          <a:noFill/>
          <a:ln w="9525">
            <a:noFill/>
            <a:miter lim="800000"/>
            <a:headEnd/>
            <a:tailEnd/>
          </a:ln>
        </p:spPr>
      </p:pic>
      <p:sp>
        <p:nvSpPr>
          <p:cNvPr id="5" name="TextBox 4"/>
          <p:cNvSpPr txBox="1"/>
          <p:nvPr/>
        </p:nvSpPr>
        <p:spPr>
          <a:xfrm>
            <a:off x="813501" y="4708191"/>
            <a:ext cx="7980218" cy="160712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oAutofit/>
          </a:bodyPr>
          <a:lstStyle/>
          <a:p>
            <a:r>
              <a:rPr lang="en-US" sz="1600" dirty="0" err="1" smtClean="0">
                <a:solidFill>
                  <a:schemeClr val="tx2"/>
                </a:solidFill>
                <a:latin typeface="Microsoft Sans Serif" pitchFamily="34" charset="0"/>
                <a:cs typeface="Microsoft Sans Serif" pitchFamily="34" charset="0"/>
              </a:rPr>
              <a:t>NameValueCollection</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config</a:t>
            </a:r>
            <a:r>
              <a:rPr lang="en-US" sz="1600" dirty="0" smtClean="0">
                <a:solidFill>
                  <a:schemeClr val="tx2"/>
                </a:solidFill>
                <a:latin typeface="Microsoft Sans Serif" pitchFamily="34" charset="0"/>
                <a:cs typeface="Microsoft Sans Serif" pitchFamily="34" charset="0"/>
              </a:rPr>
              <a:t> = (</a:t>
            </a:r>
            <a:r>
              <a:rPr lang="en-US" sz="1600" dirty="0" err="1" smtClean="0">
                <a:solidFill>
                  <a:schemeClr val="tx2"/>
                </a:solidFill>
                <a:latin typeface="Microsoft Sans Serif" pitchFamily="34" charset="0"/>
                <a:cs typeface="Microsoft Sans Serif" pitchFamily="34" charset="0"/>
              </a:rPr>
              <a:t>NameValueCollection</a:t>
            </a:r>
            <a:r>
              <a:rPr lang="en-US" sz="1600" dirty="0" smtClean="0">
                <a:solidFill>
                  <a:schemeClr val="tx2"/>
                </a:solidFill>
                <a:latin typeface="Microsoft Sans Serif" pitchFamily="34" charset="0"/>
                <a:cs typeface="Microsoft Sans Serif" pitchFamily="34" charset="0"/>
              </a:rPr>
              <a:t>) </a:t>
            </a:r>
            <a:r>
              <a:rPr lang="en-US" sz="1600" dirty="0" err="1" smtClean="0">
                <a:solidFill>
                  <a:srgbClr val="0000CC"/>
                </a:solidFill>
                <a:latin typeface="Microsoft Sans Serif" pitchFamily="34" charset="0"/>
                <a:cs typeface="Microsoft Sans Serif" pitchFamily="34" charset="0"/>
              </a:rPr>
              <a:t>System.Configuration.ConfigurationManager.GetSection</a:t>
            </a:r>
            <a:r>
              <a:rPr lang="en-US" sz="1600" dirty="0" smtClean="0">
                <a:solidFill>
                  <a:srgbClr val="0000CC"/>
                </a:solidFill>
                <a:latin typeface="Microsoft Sans Serif" pitchFamily="34" charset="0"/>
                <a:cs typeface="Microsoft Sans Serif" pitchFamily="34" charset="0"/>
              </a:rPr>
              <a:t>("</a:t>
            </a:r>
            <a:r>
              <a:rPr lang="en-US" sz="1600" dirty="0" err="1" smtClean="0">
                <a:solidFill>
                  <a:srgbClr val="0000CC"/>
                </a:solidFill>
                <a:latin typeface="Microsoft Sans Serif" pitchFamily="34" charset="0"/>
                <a:cs typeface="Microsoft Sans Serif" pitchFamily="34" charset="0"/>
              </a:rPr>
              <a:t>RunTimeProperties</a:t>
            </a:r>
            <a:r>
              <a:rPr lang="en-US" sz="1600" dirty="0" smtClean="0">
                <a:solidFill>
                  <a:srgbClr val="0000CC"/>
                </a:solidFill>
                <a:latin typeface="Microsoft Sans Serif" pitchFamily="34" charset="0"/>
                <a:cs typeface="Microsoft Sans Serif" pitchFamily="34" charset="0"/>
              </a:rPr>
              <a:t>");</a:t>
            </a:r>
          </a:p>
          <a:p>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Progress.Open4GL.Proxy.Connection _</a:t>
            </a:r>
            <a:r>
              <a:rPr lang="en-US" sz="1600" dirty="0" err="1" smtClean="0">
                <a:solidFill>
                  <a:schemeClr val="tx2"/>
                </a:solidFill>
                <a:latin typeface="Microsoft Sans Serif" pitchFamily="34" charset="0"/>
                <a:cs typeface="Microsoft Sans Serif" pitchFamily="34" charset="0"/>
              </a:rPr>
              <a:t>connObj</a:t>
            </a:r>
            <a:r>
              <a:rPr lang="en-US" sz="1600" dirty="0" smtClean="0">
                <a:solidFill>
                  <a:schemeClr val="tx2"/>
                </a:solidFill>
                <a:latin typeface="Microsoft Sans Serif" pitchFamily="34" charset="0"/>
                <a:cs typeface="Microsoft Sans Serif" pitchFamily="34" charset="0"/>
              </a:rPr>
              <a:t> = new Connection(…);</a:t>
            </a:r>
          </a:p>
          <a:p>
            <a:endParaRPr lang="en-US" sz="1600" dirty="0" smtClean="0">
              <a:solidFill>
                <a:schemeClr val="tx2"/>
              </a:solidFill>
              <a:latin typeface="Microsoft Sans Serif" pitchFamily="34" charset="0"/>
              <a:cs typeface="Microsoft Sans Serif" pitchFamily="34" charset="0"/>
            </a:endParaRPr>
          </a:p>
          <a:p>
            <a:r>
              <a:rPr lang="en-US" sz="1600" dirty="0" smtClean="0">
                <a:solidFill>
                  <a:schemeClr val="tx2"/>
                </a:solidFill>
                <a:latin typeface="Microsoft Sans Serif" pitchFamily="34" charset="0"/>
                <a:cs typeface="Microsoft Sans Serif" pitchFamily="34" charset="0"/>
              </a:rPr>
              <a:t>Progress.Open4GL.RunTimeProperties.SetConnectionProperties( _</a:t>
            </a:r>
            <a:r>
              <a:rPr lang="en-US" sz="1600" dirty="0" err="1" smtClean="0">
                <a:solidFill>
                  <a:schemeClr val="tx2"/>
                </a:solidFill>
                <a:latin typeface="Microsoft Sans Serif" pitchFamily="34" charset="0"/>
                <a:cs typeface="Microsoft Sans Serif" pitchFamily="34" charset="0"/>
              </a:rPr>
              <a:t>connObj</a:t>
            </a:r>
            <a:r>
              <a:rPr lang="en-US" sz="1600" dirty="0" smtClean="0">
                <a:solidFill>
                  <a:schemeClr val="tx2"/>
                </a:solidFill>
                <a:latin typeface="Microsoft Sans Serif" pitchFamily="34" charset="0"/>
                <a:cs typeface="Microsoft Sans Serif" pitchFamily="34" charset="0"/>
              </a:rPr>
              <a:t>, </a:t>
            </a:r>
            <a:r>
              <a:rPr lang="en-US" sz="1600" dirty="0" err="1" smtClean="0">
                <a:solidFill>
                  <a:schemeClr val="tx2"/>
                </a:solidFill>
                <a:latin typeface="Microsoft Sans Serif" pitchFamily="34" charset="0"/>
                <a:cs typeface="Microsoft Sans Serif" pitchFamily="34" charset="0"/>
              </a:rPr>
              <a:t>config</a:t>
            </a:r>
            <a:r>
              <a:rPr lang="en-US" sz="1600" dirty="0" smtClean="0">
                <a:solidFill>
                  <a:schemeClr val="tx2"/>
                </a:solidFill>
                <a:latin typeface="Microsoft Sans Serif" pitchFamily="34" charset="0"/>
                <a:cs typeface="Microsoft Sans Serif" pitchFamily="34" charset="0"/>
              </a:rPr>
              <a:t> );</a:t>
            </a:r>
          </a:p>
          <a:p>
            <a:endParaRPr lang="en-US" sz="1600" dirty="0" smtClean="0">
              <a:solidFill>
                <a:schemeClr val="tx2"/>
              </a:solidFill>
              <a:latin typeface="Microsoft Sans Serif" pitchFamily="34" charset="0"/>
              <a:cs typeface="Microsoft Sans Serif" pitchFamily="34" charset="0"/>
            </a:endParaRPr>
          </a:p>
          <a:p>
            <a:endParaRPr lang="en-US" sz="1600" dirty="0" smtClean="0">
              <a:solidFill>
                <a:schemeClr val="tx2"/>
              </a:solidFill>
              <a:latin typeface="Microsoft Sans Serif" pitchFamily="34" charset="0"/>
              <a:cs typeface="Microsoft Sans Serif" pitchFamily="34" charset="0"/>
            </a:endParaRPr>
          </a:p>
          <a:p>
            <a:endParaRPr lang="en-US" sz="1600" dirty="0" smtClean="0">
              <a:solidFill>
                <a:schemeClr val="tx2"/>
              </a:solidFill>
              <a:latin typeface="Microsoft Sans Serif" pitchFamily="34" charset="0"/>
              <a:cs typeface="Microsoft Sans Serif" pitchFamily="34" charset="0"/>
            </a:endParaRPr>
          </a:p>
          <a:p>
            <a:endParaRPr lang="en-US" sz="1600" dirty="0" smtClean="0">
              <a:solidFill>
                <a:schemeClr val="tx2"/>
              </a:solidFill>
              <a:latin typeface="Microsoft Sans Serif" pitchFamily="34" charset="0"/>
              <a:cs typeface="Microsoft Sans Serif" pitchFamily="34" charset="0"/>
            </a:endParaRPr>
          </a:p>
          <a:p>
            <a:endParaRPr lang="en-US" sz="1600" dirty="0" err="1" smtClean="0">
              <a:solidFill>
                <a:schemeClr val="tx2"/>
              </a:solidFill>
              <a:latin typeface="Microsoft Sans Serif" pitchFamily="34" charset="0"/>
              <a:cs typeface="Microsoft Sans Serif" pitchFamily="34" charset="0"/>
            </a:endParaRPr>
          </a:p>
        </p:txBody>
      </p:sp>
    </p:spTree>
  </p:cSld>
  <p:clrMapOvr>
    <a:masterClrMapping/>
  </p:clrMapOvr>
  <p:transition advTm="50250">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Video Series</a:t>
            </a:r>
            <a:endParaRPr lang="en-US" dirty="0"/>
          </a:p>
        </p:txBody>
      </p:sp>
      <p:pic>
        <p:nvPicPr>
          <p:cNvPr id="1026" name="Picture 2"/>
          <p:cNvPicPr>
            <a:picLocks noGrp="1" noChangeAspect="1" noChangeArrowheads="1"/>
          </p:cNvPicPr>
          <p:nvPr>
            <p:ph idx="1"/>
          </p:nvPr>
        </p:nvPicPr>
        <p:blipFill>
          <a:blip r:embed="rId2" cstate="print"/>
          <a:stretch>
            <a:fillRect/>
          </a:stretch>
        </p:blipFill>
        <p:spPr bwMode="auto">
          <a:xfrm>
            <a:off x="1398113" y="1038225"/>
            <a:ext cx="5893749" cy="5303838"/>
          </a:xfrm>
          <a:prstGeom prst="rect">
            <a:avLst/>
          </a:prstGeom>
          <a:noFill/>
          <a:ln w="9525">
            <a:noFill/>
            <a:miter lim="800000"/>
            <a:headEnd/>
            <a:tailEnd/>
          </a:ln>
        </p:spPr>
      </p:pic>
    </p:spTree>
  </p:cSld>
  <p:clrMapOvr>
    <a:masterClrMapping/>
  </p:clrMapOvr>
  <p:transition advTm="36191">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Microsoft Silverlight</a:t>
            </a:r>
            <a:endParaRPr lang="en-US" dirty="0"/>
          </a:p>
        </p:txBody>
      </p:sp>
      <p:sp>
        <p:nvSpPr>
          <p:cNvPr id="3" name="Rounded Rectangle 2"/>
          <p:cNvSpPr/>
          <p:nvPr/>
        </p:nvSpPr>
        <p:spPr bwMode="auto">
          <a:xfrm>
            <a:off x="266006" y="691952"/>
            <a:ext cx="9274234" cy="5175448"/>
          </a:xfrm>
          <a:prstGeom prst="round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lvl="1">
              <a:spcBef>
                <a:spcPct val="20000"/>
              </a:spcBef>
              <a:buClr>
                <a:schemeClr val="accent3"/>
              </a:buClr>
            </a:pPr>
            <a:r>
              <a:rPr lang="en-US" sz="2000" dirty="0" smtClean="0">
                <a:solidFill>
                  <a:schemeClr val="accent2">
                    <a:lumMod val="75000"/>
                  </a:schemeClr>
                </a:solidFill>
                <a:latin typeface="Arial" pitchFamily="34" charset="0"/>
                <a:ea typeface="MS PGothic"/>
                <a:cs typeface="Arial" pitchFamily="34" charset="0"/>
              </a:rPr>
              <a:t> </a:t>
            </a:r>
            <a:r>
              <a:rPr lang="en-US" sz="2000" u="sng" dirty="0" smtClean="0">
                <a:solidFill>
                  <a:schemeClr val="accent2">
                    <a:lumMod val="75000"/>
                  </a:schemeClr>
                </a:solidFill>
                <a:cs typeface="Arial" pitchFamily="34" charset="0"/>
              </a:rPr>
              <a:t>Pros</a:t>
            </a:r>
            <a:r>
              <a:rPr lang="en-US" sz="2000" dirty="0" smtClean="0">
                <a:solidFill>
                  <a:schemeClr val="accent2">
                    <a:lumMod val="75000"/>
                  </a:schemeClr>
                </a:solidFill>
                <a:cs typeface="Arial" pitchFamily="34" charset="0"/>
              </a:rPr>
              <a:t> </a:t>
            </a:r>
          </a:p>
          <a:p>
            <a:pPr marL="0" lvl="1">
              <a:spcBef>
                <a:spcPct val="20000"/>
              </a:spcBef>
              <a:buClr>
                <a:schemeClr val="accent3"/>
              </a:buClr>
              <a:buFont typeface="Arial" pitchFamily="34" charset="0"/>
              <a:buChar char="•"/>
            </a:pPr>
            <a:r>
              <a:rPr lang="en-US" sz="2000" dirty="0" smtClean="0">
                <a:solidFill>
                  <a:schemeClr val="accent2">
                    <a:lumMod val="75000"/>
                  </a:schemeClr>
                </a:solidFill>
                <a:cs typeface="Arial" pitchFamily="34" charset="0"/>
              </a:rPr>
              <a:t> L</a:t>
            </a:r>
            <a:r>
              <a:rPr lang="en-US" sz="2000" dirty="0" smtClean="0">
                <a:solidFill>
                  <a:schemeClr val="accent2">
                    <a:lumMod val="75000"/>
                  </a:schemeClr>
                </a:solidFill>
              </a:rPr>
              <a:t>everages skills of an estimated 6 million .NET developers</a:t>
            </a:r>
            <a:endParaRPr lang="en-US" sz="2000" dirty="0" smtClean="0">
              <a:solidFill>
                <a:schemeClr val="accent2">
                  <a:lumMod val="75000"/>
                </a:schemeClr>
              </a:solidFill>
              <a:cs typeface="Arial" pitchFamily="34" charset="0"/>
            </a:endParaRPr>
          </a:p>
          <a:p>
            <a:pPr marL="0" lvl="1">
              <a:spcBef>
                <a:spcPct val="20000"/>
              </a:spcBef>
              <a:buClr>
                <a:schemeClr val="accent3"/>
              </a:buClr>
              <a:buFont typeface="Arial" pitchFamily="34" charset="0"/>
              <a:buChar char="•"/>
            </a:pPr>
            <a:r>
              <a:rPr lang="en-US" sz="2000" dirty="0" smtClean="0">
                <a:solidFill>
                  <a:schemeClr val="accent2">
                    <a:lumMod val="75000"/>
                  </a:schemeClr>
                </a:solidFill>
              </a:rPr>
              <a:t> Rich proven development and runtime platform</a:t>
            </a:r>
          </a:p>
          <a:p>
            <a:pPr marL="0" lvl="1">
              <a:spcBef>
                <a:spcPct val="20000"/>
              </a:spcBef>
              <a:buClr>
                <a:schemeClr val="accent3"/>
              </a:buClr>
              <a:buFont typeface="Arial" pitchFamily="34" charset="0"/>
              <a:buChar char="•"/>
            </a:pPr>
            <a:r>
              <a:rPr lang="en-US" sz="2000" dirty="0" smtClean="0">
                <a:solidFill>
                  <a:schemeClr val="accent2">
                    <a:lumMod val="75000"/>
                  </a:schemeClr>
                </a:solidFill>
              </a:rPr>
              <a:t> Runs in browser or on desktop </a:t>
            </a:r>
          </a:p>
          <a:p>
            <a:pPr marL="0" lvl="1">
              <a:spcBef>
                <a:spcPct val="20000"/>
              </a:spcBef>
              <a:buClr>
                <a:schemeClr val="accent3"/>
              </a:buClr>
              <a:buFont typeface="Arial" pitchFamily="34" charset="0"/>
              <a:buChar char="•"/>
            </a:pPr>
            <a:r>
              <a:rPr lang="en-US" sz="2000" dirty="0" smtClean="0">
                <a:solidFill>
                  <a:schemeClr val="accent2">
                    <a:lumMod val="75000"/>
                  </a:schemeClr>
                </a:solidFill>
              </a:rPr>
              <a:t> Broad ecosystem of Microsoft service providers, SIs, ISVs</a:t>
            </a:r>
          </a:p>
          <a:p>
            <a:pPr marL="0" lvl="1">
              <a:spcBef>
                <a:spcPct val="20000"/>
              </a:spcBef>
              <a:buClr>
                <a:schemeClr val="accent3"/>
              </a:buClr>
              <a:buFont typeface="Arial" pitchFamily="34" charset="0"/>
              <a:buChar char="•"/>
            </a:pPr>
            <a:r>
              <a:rPr lang="en-US" sz="2000" dirty="0" smtClean="0">
                <a:solidFill>
                  <a:schemeClr val="accent2">
                    <a:lumMod val="75000"/>
                  </a:schemeClr>
                </a:solidFill>
                <a:latin typeface="Arial" pitchFamily="34" charset="0"/>
                <a:ea typeface="MS PGothic"/>
                <a:cs typeface="Arial" pitchFamily="34" charset="0"/>
              </a:rPr>
              <a:t> </a:t>
            </a:r>
            <a:r>
              <a:rPr lang="en-US" sz="2000" dirty="0" smtClean="0">
                <a:solidFill>
                  <a:schemeClr val="accent2">
                    <a:lumMod val="75000"/>
                  </a:schemeClr>
                </a:solidFill>
                <a:cs typeface="Arial" pitchFamily="34" charset="0"/>
              </a:rPr>
              <a:t>Silverlight Open Client in 11.x</a:t>
            </a:r>
            <a:endParaRPr lang="en-US" sz="2000" dirty="0" smtClean="0">
              <a:solidFill>
                <a:schemeClr val="accent2">
                  <a:lumMod val="75000"/>
                </a:schemeClr>
              </a:solidFill>
              <a:latin typeface="Arial" pitchFamily="34" charset="0"/>
              <a:ea typeface="MS PGothic"/>
              <a:cs typeface="Arial" pitchFamily="34" charset="0"/>
            </a:endParaRPr>
          </a:p>
          <a:p>
            <a:pPr marL="0" lvl="1">
              <a:spcBef>
                <a:spcPct val="20000"/>
              </a:spcBef>
              <a:buClr>
                <a:schemeClr val="accent3"/>
              </a:buClr>
            </a:pPr>
            <a:endParaRPr lang="en-US" sz="2400" dirty="0" smtClean="0">
              <a:solidFill>
                <a:schemeClr val="accent2">
                  <a:lumMod val="75000"/>
                </a:schemeClr>
              </a:solidFill>
              <a:cs typeface="Arial" pitchFamily="34" charset="0"/>
            </a:endParaRPr>
          </a:p>
          <a:p>
            <a:pPr marL="0" lvl="1">
              <a:spcBef>
                <a:spcPct val="20000"/>
              </a:spcBef>
              <a:buClr>
                <a:schemeClr val="accent3"/>
              </a:buClr>
            </a:pPr>
            <a:r>
              <a:rPr lang="en-US" sz="2000" u="sng" dirty="0" smtClean="0">
                <a:solidFill>
                  <a:srgbClr val="C00000"/>
                </a:solidFill>
                <a:cs typeface="Arial" pitchFamily="34" charset="0"/>
              </a:rPr>
              <a:t>Cons</a:t>
            </a:r>
            <a:r>
              <a:rPr lang="en-US" sz="2000" dirty="0" smtClean="0">
                <a:solidFill>
                  <a:srgbClr val="C00000"/>
                </a:solidFill>
                <a:cs typeface="Arial" pitchFamily="34" charset="0"/>
              </a:rPr>
              <a:t> </a:t>
            </a:r>
          </a:p>
          <a:p>
            <a:pPr marL="0" lvl="1">
              <a:spcBef>
                <a:spcPct val="20000"/>
              </a:spcBef>
              <a:buClr>
                <a:schemeClr val="accent3"/>
              </a:buClr>
              <a:buFont typeface="Arial" pitchFamily="34" charset="0"/>
              <a:buChar char="•"/>
            </a:pPr>
            <a:r>
              <a:rPr lang="en-US" sz="2000" dirty="0" smtClean="0">
                <a:solidFill>
                  <a:srgbClr val="C00000"/>
                </a:solidFill>
                <a:cs typeface="Arial" pitchFamily="34" charset="0"/>
              </a:rPr>
              <a:t> Need to learn new set of development tools</a:t>
            </a:r>
          </a:p>
          <a:p>
            <a:pPr marL="0" lvl="1">
              <a:spcBef>
                <a:spcPct val="20000"/>
              </a:spcBef>
              <a:buClr>
                <a:schemeClr val="accent3"/>
              </a:buClr>
              <a:buFont typeface="Arial" pitchFamily="34" charset="0"/>
              <a:buChar char="•"/>
            </a:pPr>
            <a:r>
              <a:rPr lang="en-US" sz="2000" dirty="0" smtClean="0">
                <a:solidFill>
                  <a:srgbClr val="C00000"/>
                </a:solidFill>
                <a:cs typeface="Arial" pitchFamily="34" charset="0"/>
              </a:rPr>
              <a:t> Limited platforms (no </a:t>
            </a:r>
            <a:r>
              <a:rPr lang="en-US" sz="2000" dirty="0" err="1" smtClean="0">
                <a:solidFill>
                  <a:srgbClr val="C00000"/>
                </a:solidFill>
                <a:cs typeface="Arial" pitchFamily="34" charset="0"/>
              </a:rPr>
              <a:t>iPad</a:t>
            </a:r>
            <a:r>
              <a:rPr lang="en-US" sz="2000" dirty="0" smtClean="0">
                <a:solidFill>
                  <a:srgbClr val="C00000"/>
                </a:solidFill>
                <a:cs typeface="Arial" pitchFamily="34" charset="0"/>
              </a:rPr>
              <a:t>, etc.)</a:t>
            </a:r>
          </a:p>
          <a:p>
            <a:pPr marL="0" lvl="1">
              <a:spcBef>
                <a:spcPct val="20000"/>
              </a:spcBef>
              <a:buClr>
                <a:schemeClr val="accent3"/>
              </a:buClr>
              <a:buFont typeface="Arial" pitchFamily="34" charset="0"/>
              <a:buChar char="•"/>
            </a:pPr>
            <a:r>
              <a:rPr lang="en-US" sz="2000" dirty="0" smtClean="0">
                <a:solidFill>
                  <a:srgbClr val="C00000"/>
                </a:solidFill>
                <a:cs typeface="Arial" pitchFamily="34" charset="0"/>
              </a:rPr>
              <a:t> Microsoft brand is a negative to some</a:t>
            </a:r>
          </a:p>
        </p:txBody>
      </p:sp>
    </p:spTree>
  </p:cSld>
  <p:clrMapOvr>
    <a:masterClrMapping/>
  </p:clrMapOvr>
  <p:transition advTm="128970">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0"/>
          <p:cNvSpPr>
            <a:spLocks noChangeArrowheads="1"/>
          </p:cNvSpPr>
          <p:nvPr/>
        </p:nvSpPr>
        <p:spPr bwMode="auto">
          <a:xfrm>
            <a:off x="1" y="5172892"/>
            <a:ext cx="1931690" cy="1254034"/>
          </a:xfrm>
          <a:prstGeom prst="rect">
            <a:avLst/>
          </a:prstGeom>
          <a:gradFill rotWithShape="1">
            <a:gsLst>
              <a:gs pos="0">
                <a:schemeClr val="accent1"/>
              </a:gs>
              <a:gs pos="100000">
                <a:srgbClr val="99BFD5"/>
              </a:gs>
            </a:gsLst>
            <a:lin ang="5400000" scaled="1"/>
          </a:gradFill>
          <a:ln w="9525">
            <a:noFill/>
            <a:miter lim="800000"/>
            <a:headEnd/>
            <a:tailEnd/>
          </a:ln>
          <a:effectLst/>
        </p:spPr>
        <p:txBody>
          <a:bodyPr wrap="none" anchor="ctr"/>
          <a:lstStyle/>
          <a:p>
            <a:pPr algn="ctr"/>
            <a:endParaRPr lang="en-US" dirty="0"/>
          </a:p>
        </p:txBody>
      </p:sp>
      <p:sp>
        <p:nvSpPr>
          <p:cNvPr id="2" name="Title 1"/>
          <p:cNvSpPr>
            <a:spLocks noGrp="1"/>
          </p:cNvSpPr>
          <p:nvPr>
            <p:ph type="title"/>
          </p:nvPr>
        </p:nvSpPr>
        <p:spPr/>
        <p:txBody>
          <a:bodyPr/>
          <a:lstStyle/>
          <a:p>
            <a:r>
              <a:rPr lang="en-US" dirty="0" smtClean="0"/>
              <a:t>In Summary</a:t>
            </a:r>
            <a:endParaRPr lang="en-US" dirty="0"/>
          </a:p>
        </p:txBody>
      </p:sp>
      <p:pic>
        <p:nvPicPr>
          <p:cNvPr id="4" name="Picture 3" descr="C:\Documents and Settings\Pennie\My Documents\MIX2010 Windows Phone\Shawn\Silverlight_h_rgb.png"/>
          <p:cNvPicPr>
            <a:picLocks noChangeAspect="1" noChangeArrowheads="1"/>
          </p:cNvPicPr>
          <p:nvPr/>
        </p:nvPicPr>
        <p:blipFill>
          <a:blip r:embed="rId2" cstate="print"/>
          <a:srcRect r="69822"/>
          <a:stretch>
            <a:fillRect/>
          </a:stretch>
        </p:blipFill>
        <p:spPr bwMode="auto">
          <a:xfrm>
            <a:off x="0" y="907030"/>
            <a:ext cx="1332411" cy="1178915"/>
          </a:xfrm>
          <a:prstGeom prst="rect">
            <a:avLst/>
          </a:prstGeom>
          <a:noFill/>
        </p:spPr>
      </p:pic>
      <p:sp>
        <p:nvSpPr>
          <p:cNvPr id="5" name="Rectangle 4"/>
          <p:cNvSpPr/>
          <p:nvPr/>
        </p:nvSpPr>
        <p:spPr bwMode="auto">
          <a:xfrm>
            <a:off x="1907176" y="1175660"/>
            <a:ext cx="7222109" cy="680358"/>
          </a:xfrm>
          <a:prstGeom prst="rect">
            <a:avLst/>
          </a:prstGeom>
          <a:gradFill flip="none" rotWithShape="1">
            <a:gsLst>
              <a:gs pos="0">
                <a:schemeClr val="bg1">
                  <a:lumMod val="85000"/>
                  <a:alpha val="70000"/>
                </a:schemeClr>
              </a:gs>
              <a:gs pos="50000">
                <a:schemeClr val="bg1">
                  <a:lumMod val="85000"/>
                  <a:alpha val="40000"/>
                </a:schemeClr>
              </a:gs>
              <a:gs pos="100000">
                <a:schemeClr val="bg1">
                  <a:lumMod val="95000"/>
                  <a:alpha val="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548640" tIns="45718" rIns="91436" bIns="45718" numCol="1" rtlCol="0" anchor="ctr" anchorCtr="0" compatLnSpc="1">
            <a:prstTxWarp prst="textNoShape">
              <a:avLst/>
            </a:prstTxWarp>
          </a:bodyPr>
          <a:lstStyle/>
          <a:p>
            <a:pPr marL="0" lvl="1">
              <a:lnSpc>
                <a:spcPct val="85000"/>
              </a:lnSpc>
              <a:buClr>
                <a:schemeClr val="accent2"/>
              </a:buClr>
              <a:buSzPct val="65000"/>
              <a:defRPr/>
            </a:pPr>
            <a:r>
              <a:rPr lang="en-US" sz="2000" b="1" dirty="0" smtClean="0">
                <a:solidFill>
                  <a:schemeClr val="accent4">
                    <a:lumMod val="75000"/>
                  </a:schemeClr>
                </a:solidFill>
              </a:rPr>
              <a:t>Powerful Development Platform</a:t>
            </a:r>
          </a:p>
        </p:txBody>
      </p:sp>
      <p:sp>
        <p:nvSpPr>
          <p:cNvPr id="6" name="Rectangle 5"/>
          <p:cNvSpPr/>
          <p:nvPr/>
        </p:nvSpPr>
        <p:spPr bwMode="auto">
          <a:xfrm>
            <a:off x="1907176" y="1907178"/>
            <a:ext cx="7262949" cy="653145"/>
          </a:xfrm>
          <a:prstGeom prst="rect">
            <a:avLst/>
          </a:prstGeom>
          <a:gradFill flip="none" rotWithShape="1">
            <a:gsLst>
              <a:gs pos="0">
                <a:schemeClr val="bg1">
                  <a:lumMod val="85000"/>
                  <a:alpha val="70000"/>
                </a:schemeClr>
              </a:gs>
              <a:gs pos="50000">
                <a:schemeClr val="bg1">
                  <a:lumMod val="85000"/>
                  <a:alpha val="40000"/>
                </a:schemeClr>
              </a:gs>
              <a:gs pos="100000">
                <a:schemeClr val="bg1">
                  <a:lumMod val="95000"/>
                  <a:alpha val="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548640" tIns="45718" rIns="91436" bIns="45718" numCol="1" rtlCol="0" anchor="ctr" anchorCtr="0" compatLnSpc="1">
            <a:prstTxWarp prst="textNoShape">
              <a:avLst/>
            </a:prstTxWarp>
          </a:bodyPr>
          <a:lstStyle/>
          <a:p>
            <a:pPr algn="l"/>
            <a:r>
              <a:rPr lang="en-US" sz="2000" b="1" dirty="0" smtClean="0">
                <a:solidFill>
                  <a:schemeClr val="accent4">
                    <a:lumMod val="75000"/>
                  </a:schemeClr>
                </a:solidFill>
              </a:rPr>
              <a:t>Engaging, Interactive User Experiences</a:t>
            </a:r>
          </a:p>
        </p:txBody>
      </p:sp>
      <p:sp>
        <p:nvSpPr>
          <p:cNvPr id="7" name="Rectangle 6"/>
          <p:cNvSpPr/>
          <p:nvPr/>
        </p:nvSpPr>
        <p:spPr bwMode="auto">
          <a:xfrm>
            <a:off x="1959429" y="3317961"/>
            <a:ext cx="7184571" cy="653144"/>
          </a:xfrm>
          <a:prstGeom prst="rect">
            <a:avLst/>
          </a:prstGeom>
          <a:gradFill flip="none" rotWithShape="1">
            <a:gsLst>
              <a:gs pos="0">
                <a:schemeClr val="bg1">
                  <a:lumMod val="85000"/>
                  <a:alpha val="70000"/>
                </a:schemeClr>
              </a:gs>
              <a:gs pos="50000">
                <a:schemeClr val="bg1">
                  <a:lumMod val="85000"/>
                  <a:alpha val="40000"/>
                </a:schemeClr>
              </a:gs>
              <a:gs pos="100000">
                <a:schemeClr val="bg1">
                  <a:lumMod val="95000"/>
                  <a:alpha val="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548640" tIns="45718" rIns="91436" bIns="45718" numCol="1" rtlCol="0" anchor="ctr" anchorCtr="0" compatLnSpc="1">
            <a:prstTxWarp prst="textNoShape">
              <a:avLst/>
            </a:prstTxWarp>
          </a:bodyPr>
          <a:lstStyle/>
          <a:p>
            <a:pPr algn="l"/>
            <a:r>
              <a:rPr lang="en-US" sz="2000" b="1" i="0" dirty="0" smtClean="0">
                <a:solidFill>
                  <a:schemeClr val="accent4">
                    <a:lumMod val="75000"/>
                  </a:schemeClr>
                </a:solidFill>
              </a:rPr>
              <a:t>OpenEdge works with Silverlight today</a:t>
            </a:r>
            <a:endParaRPr lang="en-US" sz="2800" b="1" i="0" dirty="0" smtClean="0">
              <a:solidFill>
                <a:schemeClr val="accent4">
                  <a:lumMod val="75000"/>
                </a:schemeClr>
              </a:solidFill>
            </a:endParaRPr>
          </a:p>
        </p:txBody>
      </p:sp>
      <p:sp>
        <p:nvSpPr>
          <p:cNvPr id="8" name="Rectangle 7"/>
          <p:cNvSpPr/>
          <p:nvPr/>
        </p:nvSpPr>
        <p:spPr bwMode="auto">
          <a:xfrm>
            <a:off x="1933303" y="5172890"/>
            <a:ext cx="7210697" cy="600891"/>
          </a:xfrm>
          <a:prstGeom prst="rect">
            <a:avLst/>
          </a:prstGeom>
          <a:gradFill flip="none" rotWithShape="1">
            <a:gsLst>
              <a:gs pos="0">
                <a:schemeClr val="bg1">
                  <a:lumMod val="85000"/>
                  <a:alpha val="70000"/>
                </a:schemeClr>
              </a:gs>
              <a:gs pos="50000">
                <a:schemeClr val="bg1">
                  <a:lumMod val="85000"/>
                  <a:alpha val="40000"/>
                </a:schemeClr>
              </a:gs>
              <a:gs pos="100000">
                <a:schemeClr val="bg1">
                  <a:lumMod val="95000"/>
                  <a:alpha val="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548640" tIns="45718" rIns="91436" bIns="45718" numCol="1" rtlCol="0" anchor="ctr" anchorCtr="0" compatLnSpc="1">
            <a:prstTxWarp prst="textNoShape">
              <a:avLst/>
            </a:prstTxWarp>
          </a:bodyPr>
          <a:lstStyle/>
          <a:p>
            <a:pPr algn="l"/>
            <a:r>
              <a:rPr lang="en-US" sz="2000" b="1" i="0" dirty="0" smtClean="0">
                <a:solidFill>
                  <a:schemeClr val="accent4">
                    <a:lumMod val="75000"/>
                  </a:schemeClr>
                </a:solidFill>
              </a:rPr>
              <a:t>OpenEdge 11.1: Purposed Silverlight Adapter</a:t>
            </a:r>
          </a:p>
        </p:txBody>
      </p:sp>
      <p:pic>
        <p:nvPicPr>
          <p:cNvPr id="2050" name="Picture 2" descr="C:\Documents and Settings\schase\Local Settings\Temporary Internet Files\Content.IE5\5TMRDHR5\MP900448646[1].jpg"/>
          <p:cNvPicPr>
            <a:picLocks noChangeAspect="1" noChangeArrowheads="1"/>
          </p:cNvPicPr>
          <p:nvPr/>
        </p:nvPicPr>
        <p:blipFill>
          <a:blip r:embed="rId3" cstate="print"/>
          <a:srcRect/>
          <a:stretch>
            <a:fillRect/>
          </a:stretch>
        </p:blipFill>
        <p:spPr bwMode="auto">
          <a:xfrm>
            <a:off x="0" y="3324492"/>
            <a:ext cx="1988822" cy="1325881"/>
          </a:xfrm>
          <a:prstGeom prst="rect">
            <a:avLst/>
          </a:prstGeom>
          <a:noFill/>
        </p:spPr>
      </p:pic>
      <p:sp>
        <p:nvSpPr>
          <p:cNvPr id="10" name="Rectangle 9"/>
          <p:cNvSpPr/>
          <p:nvPr/>
        </p:nvSpPr>
        <p:spPr bwMode="auto">
          <a:xfrm>
            <a:off x="1959429" y="4023357"/>
            <a:ext cx="7184571" cy="627022"/>
          </a:xfrm>
          <a:prstGeom prst="rect">
            <a:avLst/>
          </a:prstGeom>
          <a:gradFill flip="none" rotWithShape="1">
            <a:gsLst>
              <a:gs pos="0">
                <a:schemeClr val="bg1">
                  <a:lumMod val="85000"/>
                  <a:alpha val="70000"/>
                </a:schemeClr>
              </a:gs>
              <a:gs pos="50000">
                <a:schemeClr val="bg1">
                  <a:lumMod val="85000"/>
                  <a:alpha val="40000"/>
                </a:schemeClr>
              </a:gs>
              <a:gs pos="100000">
                <a:schemeClr val="bg1">
                  <a:lumMod val="95000"/>
                  <a:alpha val="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548640" tIns="45718" rIns="91436" bIns="45718" numCol="1" rtlCol="0" anchor="ctr" anchorCtr="0" compatLnSpc="1">
            <a:prstTxWarp prst="textNoShape">
              <a:avLst/>
            </a:prstTxWarp>
          </a:bodyPr>
          <a:lstStyle/>
          <a:p>
            <a:pPr algn="l"/>
            <a:r>
              <a:rPr lang="en-US" sz="2000" b="1" i="0" dirty="0" smtClean="0">
                <a:solidFill>
                  <a:schemeClr val="accent4">
                    <a:lumMod val="75000"/>
                  </a:schemeClr>
                </a:solidFill>
              </a:rPr>
              <a:t>Follow OERA to be ready  for the future</a:t>
            </a:r>
            <a:endParaRPr lang="en-US" sz="2800" b="1" i="0" dirty="0" smtClean="0">
              <a:solidFill>
                <a:schemeClr val="accent4">
                  <a:lumMod val="75000"/>
                </a:schemeClr>
              </a:solidFill>
            </a:endParaRPr>
          </a:p>
        </p:txBody>
      </p:sp>
      <p:cxnSp>
        <p:nvCxnSpPr>
          <p:cNvPr id="12" name="Straight Connector 11"/>
          <p:cNvCxnSpPr/>
          <p:nvPr/>
        </p:nvCxnSpPr>
        <p:spPr bwMode="auto">
          <a:xfrm>
            <a:off x="0" y="2926075"/>
            <a:ext cx="9144000" cy="1588"/>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0" y="5037904"/>
            <a:ext cx="9144000" cy="1588"/>
          </a:xfrm>
          <a:prstGeom prst="line">
            <a:avLst/>
          </a:prstGeom>
          <a:solidFill>
            <a:schemeClr val="accent1"/>
          </a:solidFill>
          <a:ln w="12700" cap="flat" cmpd="sng" algn="ctr">
            <a:solidFill>
              <a:schemeClr val="tx1"/>
            </a:solidFill>
            <a:prstDash val="solid"/>
            <a:round/>
            <a:headEnd type="none" w="med" len="med"/>
            <a:tailEnd type="none" w="med" len="med"/>
          </a:ln>
          <a:effectLst/>
        </p:spPr>
      </p:cxnSp>
      <p:pic>
        <p:nvPicPr>
          <p:cNvPr id="15" name="Picture 12" descr="ProgressOpenEdge-LOGO-white"/>
          <p:cNvPicPr>
            <a:picLocks noChangeAspect="1" noChangeArrowheads="1"/>
          </p:cNvPicPr>
          <p:nvPr/>
        </p:nvPicPr>
        <p:blipFill>
          <a:blip r:embed="rId4" cstate="print"/>
          <a:srcRect l="49510" t="-4476"/>
          <a:stretch>
            <a:fillRect/>
          </a:stretch>
        </p:blipFill>
        <p:spPr bwMode="auto">
          <a:xfrm>
            <a:off x="52253" y="5303520"/>
            <a:ext cx="1802674" cy="961839"/>
          </a:xfrm>
          <a:prstGeom prst="rect">
            <a:avLst/>
          </a:prstGeom>
          <a:noFill/>
        </p:spPr>
      </p:pic>
      <p:pic>
        <p:nvPicPr>
          <p:cNvPr id="16" name="Picture 15" descr="C:\Documents and Settings\Pennie\My Documents\MIX2010 Windows Phone\Shawn\Silverlight_h_rgb.png"/>
          <p:cNvPicPr>
            <a:picLocks noChangeAspect="1" noChangeArrowheads="1"/>
          </p:cNvPicPr>
          <p:nvPr/>
        </p:nvPicPr>
        <p:blipFill>
          <a:blip r:embed="rId5" cstate="print"/>
          <a:srcRect l="30769" b="4083"/>
          <a:stretch>
            <a:fillRect/>
          </a:stretch>
        </p:blipFill>
        <p:spPr bwMode="auto">
          <a:xfrm>
            <a:off x="0" y="1907173"/>
            <a:ext cx="1694950" cy="627017"/>
          </a:xfrm>
          <a:prstGeom prst="rect">
            <a:avLst/>
          </a:prstGeom>
          <a:noFill/>
        </p:spPr>
      </p:pic>
      <p:sp>
        <p:nvSpPr>
          <p:cNvPr id="17" name="Rectangle 16"/>
          <p:cNvSpPr/>
          <p:nvPr/>
        </p:nvSpPr>
        <p:spPr bwMode="auto">
          <a:xfrm>
            <a:off x="1933303" y="5826033"/>
            <a:ext cx="7210697" cy="613953"/>
          </a:xfrm>
          <a:prstGeom prst="rect">
            <a:avLst/>
          </a:prstGeom>
          <a:gradFill flip="none" rotWithShape="1">
            <a:gsLst>
              <a:gs pos="0">
                <a:schemeClr val="bg1">
                  <a:lumMod val="85000"/>
                  <a:alpha val="70000"/>
                </a:schemeClr>
              </a:gs>
              <a:gs pos="50000">
                <a:schemeClr val="bg1">
                  <a:lumMod val="85000"/>
                  <a:alpha val="40000"/>
                </a:schemeClr>
              </a:gs>
              <a:gs pos="100000">
                <a:schemeClr val="bg1">
                  <a:lumMod val="95000"/>
                  <a:alpha val="0"/>
                </a:schemeClr>
              </a:gs>
            </a:gsLst>
            <a:lin ang="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548640" tIns="45718" rIns="91436" bIns="45718" numCol="1" rtlCol="0" anchor="ctr" anchorCtr="0" compatLnSpc="1">
            <a:prstTxWarp prst="textNoShape">
              <a:avLst/>
            </a:prstTxWarp>
          </a:bodyPr>
          <a:lstStyle/>
          <a:p>
            <a:pPr algn="l"/>
            <a:r>
              <a:rPr lang="en-US" sz="2000" b="1" i="0" dirty="0" smtClean="0">
                <a:solidFill>
                  <a:schemeClr val="accent4">
                    <a:lumMod val="75000"/>
                  </a:schemeClr>
                </a:solidFill>
              </a:rPr>
              <a:t>OpenEdge 11.1: Generated Domain Services</a:t>
            </a:r>
          </a:p>
        </p:txBody>
      </p:sp>
    </p:spTree>
  </p:cSld>
  <p:clrMapOvr>
    <a:masterClrMapping/>
  </p:clrMapOvr>
  <p:transition advTm="35050">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1"/>
          <p:cNvSpPr>
            <a:spLocks noGrp="1"/>
          </p:cNvSpPr>
          <p:nvPr>
            <p:ph type="sldNum" sz="quarter" idx="4294967295"/>
          </p:nvPr>
        </p:nvSpPr>
        <p:spPr>
          <a:xfrm>
            <a:off x="0" y="6475413"/>
            <a:ext cx="663575" cy="365125"/>
          </a:xfrm>
          <a:prstGeom prst="rect">
            <a:avLst/>
          </a:prstGeom>
        </p:spPr>
        <p:txBody>
          <a:bodyPr/>
          <a:lstStyle/>
          <a:p>
            <a:pPr algn="l" fontAlgn="auto">
              <a:spcBef>
                <a:spcPts val="0"/>
              </a:spcBef>
              <a:spcAft>
                <a:spcPts val="0"/>
              </a:spcAft>
              <a:buSzTx/>
              <a:defRPr/>
            </a:pPr>
            <a:fld id="{CEFF9F9F-4D05-4952-9F9C-57BFDE295BE9}" type="slidenum">
              <a:rPr lang="en-US" sz="1800" i="0" smtClean="0">
                <a:solidFill>
                  <a:srgbClr val="7F7F7F"/>
                </a:solidFill>
                <a:latin typeface="Arial"/>
              </a:rPr>
              <a:pPr algn="l" fontAlgn="auto">
                <a:spcBef>
                  <a:spcPts val="0"/>
                </a:spcBef>
                <a:spcAft>
                  <a:spcPts val="0"/>
                </a:spcAft>
                <a:buSzTx/>
                <a:defRPr/>
              </a:pPr>
              <a:t>47</a:t>
            </a:fld>
            <a:endParaRPr lang="en-US" sz="1800" i="0" dirty="0" smtClean="0">
              <a:solidFill>
                <a:srgbClr val="7F7F7F"/>
              </a:solidFill>
              <a:latin typeface="Arial"/>
            </a:endParaRPr>
          </a:p>
        </p:txBody>
      </p:sp>
      <p:sp>
        <p:nvSpPr>
          <p:cNvPr id="25603" name="Rectangle 8"/>
          <p:cNvSpPr>
            <a:spLocks noChangeArrowheads="1"/>
          </p:cNvSpPr>
          <p:nvPr/>
        </p:nvSpPr>
        <p:spPr bwMode="auto">
          <a:xfrm>
            <a:off x="0" y="0"/>
            <a:ext cx="9144000" cy="6858000"/>
          </a:xfrm>
          <a:prstGeom prst="rect">
            <a:avLst/>
          </a:prstGeom>
          <a:solidFill>
            <a:schemeClr val="bg1"/>
          </a:solidFill>
          <a:ln w="9525">
            <a:noFill/>
            <a:miter lim="800000"/>
            <a:headEnd/>
            <a:tailEnd/>
          </a:ln>
        </p:spPr>
        <p:txBody>
          <a:bodyPr wrap="none" anchor="ctr">
            <a:spAutoFit/>
          </a:bodyPr>
          <a:lstStyle/>
          <a:p>
            <a:pPr fontAlgn="auto">
              <a:spcAft>
                <a:spcPts val="0"/>
              </a:spcAft>
            </a:pPr>
            <a:endParaRPr lang="en-ZA" dirty="0">
              <a:solidFill>
                <a:srgbClr val="7F7F7F"/>
              </a:solidFill>
              <a:latin typeface="Arial"/>
            </a:endParaRPr>
          </a:p>
        </p:txBody>
      </p:sp>
      <p:pic>
        <p:nvPicPr>
          <p:cNvPr id="25604" name="Picture 9" descr="QUESTIONS_200"/>
          <p:cNvPicPr>
            <a:picLocks noChangeAspect="1" noChangeArrowheads="1"/>
          </p:cNvPicPr>
          <p:nvPr/>
        </p:nvPicPr>
        <p:blipFill>
          <a:blip r:embed="rId3" cstate="print"/>
          <a:srcRect/>
          <a:stretch>
            <a:fillRect/>
          </a:stretch>
        </p:blipFill>
        <p:spPr bwMode="auto">
          <a:xfrm>
            <a:off x="601663" y="411480"/>
            <a:ext cx="7981950" cy="5986463"/>
          </a:xfrm>
          <a:prstGeom prst="rect">
            <a:avLst/>
          </a:prstGeom>
          <a:noFill/>
          <a:ln w="9525">
            <a:noFill/>
            <a:miter lim="800000"/>
            <a:headEnd/>
            <a:tailEnd/>
          </a:ln>
        </p:spPr>
      </p:pic>
    </p:spTree>
  </p:cSld>
  <p:clrMapOvr>
    <a:masterClrMapping/>
  </p:clrMapOvr>
  <p:transition advTm="569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1"/>
          <p:cNvSpPr>
            <a:spLocks noGrp="1"/>
          </p:cNvSpPr>
          <p:nvPr>
            <p:ph type="sldNum" sz="quarter" idx="4294967295"/>
          </p:nvPr>
        </p:nvSpPr>
        <p:spPr>
          <a:xfrm>
            <a:off x="0" y="6475413"/>
            <a:ext cx="663575" cy="365125"/>
          </a:xfrm>
          <a:prstGeom prst="rect">
            <a:avLst/>
          </a:prstGeom>
        </p:spPr>
        <p:txBody>
          <a:bodyPr/>
          <a:lstStyle/>
          <a:p>
            <a:pPr>
              <a:defRPr/>
            </a:pPr>
            <a:fld id="{CAF0EB52-A567-4ECB-9FAF-0041B8F6E2F5}" type="slidenum">
              <a:rPr lang="en-US"/>
              <a:pPr>
                <a:defRPr/>
              </a:pPr>
              <a:t>48</a:t>
            </a:fld>
            <a:endParaRPr lang="en-US"/>
          </a:p>
        </p:txBody>
      </p:sp>
      <p:pic>
        <p:nvPicPr>
          <p:cNvPr id="8195" name="Picture 2" descr="thankyou4"/>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TIMING" val="|42.6"/>
</p:tagLst>
</file>

<file path=ppt/theme/theme1.xml><?xml version="1.0" encoding="utf-8"?>
<a:theme xmlns:a="http://schemas.openxmlformats.org/drawingml/2006/main" name="PowerPoint Master">
  <a:themeElements>
    <a:clrScheme name="May 2011">
      <a:dk1>
        <a:srgbClr val="000000"/>
      </a:dk1>
      <a:lt1>
        <a:srgbClr val="FFFFFF"/>
      </a:lt1>
      <a:dk2>
        <a:srgbClr val="005F97"/>
      </a:dk2>
      <a:lt2>
        <a:srgbClr val="FFFFFF"/>
      </a:lt2>
      <a:accent1>
        <a:srgbClr val="005F97"/>
      </a:accent1>
      <a:accent2>
        <a:srgbClr val="2BBF98"/>
      </a:accent2>
      <a:accent3>
        <a:srgbClr val="FF7C00"/>
      </a:accent3>
      <a:accent4>
        <a:srgbClr val="797CA9"/>
      </a:accent4>
      <a:accent5>
        <a:srgbClr val="9BBF01"/>
      </a:accent5>
      <a:accent6>
        <a:srgbClr val="B9BBC1"/>
      </a:accent6>
      <a:hlink>
        <a:srgbClr val="FF7C00"/>
      </a:hlink>
      <a:folHlink>
        <a:srgbClr val="797CA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19734</TotalTime>
  <Words>2966</Words>
  <Application>Microsoft Office PowerPoint</Application>
  <PresentationFormat>On-screen Show (4:3)</PresentationFormat>
  <Paragraphs>685</Paragraphs>
  <Slides>48</Slides>
  <Notes>17</Notes>
  <HiddenSlides>6</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PowerPoint Master</vt:lpstr>
      <vt:lpstr>Rich Internet Applications: Using Microsoft Silverlight with OpenEdge</vt:lpstr>
      <vt:lpstr>Rich Internet Applications – Three Models</vt:lpstr>
      <vt:lpstr>Rich Internet Applications – Three Models Many Choices with OpenEdge</vt:lpstr>
      <vt:lpstr>RIA Desktop Application (“Smart Client”)</vt:lpstr>
      <vt:lpstr>RIA Browser Plug-in Application</vt:lpstr>
      <vt:lpstr>RIA Native Browser Web Application</vt:lpstr>
      <vt:lpstr>Rich Internet Applications: Many Choices with OpenEdge</vt:lpstr>
      <vt:lpstr>What is Microsoft Silverlight?</vt:lpstr>
      <vt:lpstr>Gartner: MarketScope for Ajax and RIA Technologies</vt:lpstr>
      <vt:lpstr>But Isn’t Silverlight Dead?</vt:lpstr>
      <vt:lpstr>Silverlight Sample Applications: http://www.silverlight.net/showcase/</vt:lpstr>
      <vt:lpstr>Silverlight Development  and Designer Tools</vt:lpstr>
      <vt:lpstr>Visual Studio (Code) and Expression Studio (GUI) = Running Application</vt:lpstr>
      <vt:lpstr>Silverlight Model-View-ViewModel (MVVM)</vt:lpstr>
      <vt:lpstr>Silverlight Release Landscape</vt:lpstr>
      <vt:lpstr>Silverlight Release Landscape</vt:lpstr>
      <vt:lpstr>Silverlight Release Landscape</vt:lpstr>
      <vt:lpstr>Use WCF RIA Services to Integrate Silverlight and OpenEdge</vt:lpstr>
      <vt:lpstr>WCF RIA Services: Two Major Components</vt:lpstr>
      <vt:lpstr>Order Entry Application in Silverlight: Runtime Architecture</vt:lpstr>
      <vt:lpstr>Demo: Building an Order Entry Business Application in Silverlight</vt:lpstr>
      <vt:lpstr>Order Entry Application in Silverlight:  Step 1: Generate .NET Proxy Using ProxyGen</vt:lpstr>
      <vt:lpstr>DEMO - Working in Visual Studio: Create a Silverlight Business Application</vt:lpstr>
      <vt:lpstr>Silverlight Business Application: In Visual Studio</vt:lpstr>
      <vt:lpstr>Silverlight Business Application: Two Projects </vt:lpstr>
      <vt:lpstr>Silverlight Business Application: Silverlight Client project – Runs on Client</vt:lpstr>
      <vt:lpstr>Silverlight Business Application: RIA Services Project  – Runs on Web Server</vt:lpstr>
      <vt:lpstr>Running a Silverlight Business Application</vt:lpstr>
      <vt:lpstr>Running a Silverlight Business Application - Login</vt:lpstr>
      <vt:lpstr>Running a Silverlight Business Application – Register User</vt:lpstr>
      <vt:lpstr>Order Entry Application in Silverlight:  Step 2: Create Entity Classes</vt:lpstr>
      <vt:lpstr>Order Entry Application in Silverlight:  Step 3: Create Domain Service Classes</vt:lpstr>
      <vt:lpstr>Order Entry Application in Silverlight:  Step 3: Create Domain Service Classes</vt:lpstr>
      <vt:lpstr>Order Entry Application in Silverlight:  Step 4: Build Project in Visual Studio to Generate Code</vt:lpstr>
      <vt:lpstr>Order Entry Application in Silverlight:  Step 4: Build Project in Visual Studio to Generate Code</vt:lpstr>
      <vt:lpstr>Order Entry Application in Silverlight:  Step 4: Build Project in Visual Studio to Generate Code</vt:lpstr>
      <vt:lpstr>Order Entry Application in Silverlight:  Step 4: Build Project in Visual Studio to Generate Code</vt:lpstr>
      <vt:lpstr>Order Entry Application in Silverlight:  Step 5: Build Web Page</vt:lpstr>
      <vt:lpstr>Order Entry Application in Silverlight:  Step 6: Bind Data</vt:lpstr>
      <vt:lpstr>Silverlight Business Application</vt:lpstr>
      <vt:lpstr>Order Entry Application in Silverlight: Runtime Architecture</vt:lpstr>
      <vt:lpstr>RIA Services Nuances</vt:lpstr>
      <vt:lpstr>Configuration Settings</vt:lpstr>
      <vt:lpstr>How To Video Series</vt:lpstr>
      <vt:lpstr>Microsoft Silverlight</vt:lpstr>
      <vt:lpstr>In Summary</vt:lpstr>
      <vt:lpstr>Slide 47</vt:lpstr>
      <vt:lpstr>Slide 48</vt:lpstr>
    </vt:vector>
  </TitlesOfParts>
  <Company>Cramer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Template</dc:creator>
  <cp:lastModifiedBy>schase</cp:lastModifiedBy>
  <cp:revision>2654</cp:revision>
  <dcterms:created xsi:type="dcterms:W3CDTF">2009-06-23T18:12:36Z</dcterms:created>
  <dcterms:modified xsi:type="dcterms:W3CDTF">2011-06-06T23:27:14Z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