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7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8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9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10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 autoCompressPictures="0">
  <p:sldMasterIdLst>
    <p:sldMasterId id="2147483661" r:id="rId1"/>
    <p:sldMasterId id="2147483673" r:id="rId2"/>
    <p:sldMasterId id="2147483685" r:id="rId3"/>
    <p:sldMasterId id="2147483697" r:id="rId4"/>
    <p:sldMasterId id="2147483709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79" r:id="rId11"/>
  </p:sldMasterIdLst>
  <p:notesMasterIdLst>
    <p:notesMasterId r:id="rId49"/>
  </p:notesMasterIdLst>
  <p:sldIdLst>
    <p:sldId id="260" r:id="rId12"/>
    <p:sldId id="262" r:id="rId13"/>
    <p:sldId id="316" r:id="rId14"/>
    <p:sldId id="296" r:id="rId15"/>
    <p:sldId id="286" r:id="rId16"/>
    <p:sldId id="293" r:id="rId17"/>
    <p:sldId id="294" r:id="rId18"/>
    <p:sldId id="295" r:id="rId19"/>
    <p:sldId id="314" r:id="rId20"/>
    <p:sldId id="287" r:id="rId21"/>
    <p:sldId id="297" r:id="rId22"/>
    <p:sldId id="298" r:id="rId23"/>
    <p:sldId id="300" r:id="rId24"/>
    <p:sldId id="317" r:id="rId25"/>
    <p:sldId id="301" r:id="rId26"/>
    <p:sldId id="302" r:id="rId27"/>
    <p:sldId id="319" r:id="rId28"/>
    <p:sldId id="318" r:id="rId29"/>
    <p:sldId id="303" r:id="rId30"/>
    <p:sldId id="288" r:id="rId31"/>
    <p:sldId id="305" r:id="rId32"/>
    <p:sldId id="306" r:id="rId33"/>
    <p:sldId id="304" r:id="rId34"/>
    <p:sldId id="290" r:id="rId35"/>
    <p:sldId id="289" r:id="rId36"/>
    <p:sldId id="307" r:id="rId37"/>
    <p:sldId id="308" r:id="rId38"/>
    <p:sldId id="309" r:id="rId39"/>
    <p:sldId id="310" r:id="rId40"/>
    <p:sldId id="315" r:id="rId41"/>
    <p:sldId id="291" r:id="rId42"/>
    <p:sldId id="311" r:id="rId43"/>
    <p:sldId id="292" r:id="rId44"/>
    <p:sldId id="312" r:id="rId45"/>
    <p:sldId id="313" r:id="rId46"/>
    <p:sldId id="284" r:id="rId47"/>
    <p:sldId id="285" r:id="rId48"/>
  </p:sldIdLst>
  <p:sldSz cx="9144000" cy="6858000" type="screen4x3"/>
  <p:notesSz cx="6858000" cy="9144000"/>
  <p:defaultTextStyle>
    <a:defPPr>
      <a:defRPr lang="en-GB"/>
    </a:defPPr>
    <a:lvl1pPr algn="ctr" rtl="0" eaLnBrk="0" fontAlgn="base" hangingPunct="0">
      <a:spcBef>
        <a:spcPct val="50000"/>
      </a:spcBef>
      <a:spcAft>
        <a:spcPct val="0"/>
      </a:spcAft>
      <a:defRPr sz="1600" b="1" kern="1200">
        <a:solidFill>
          <a:schemeClr val="tx2"/>
        </a:solidFill>
        <a:latin typeface="Arial" charset="0"/>
        <a:ea typeface="ＭＳ Ｐゴシック" charset="0"/>
        <a:cs typeface="Arial" charset="0"/>
      </a:defRPr>
    </a:lvl1pPr>
    <a:lvl2pPr marL="457200" algn="ctr" rtl="0" eaLnBrk="0" fontAlgn="base" hangingPunct="0">
      <a:spcBef>
        <a:spcPct val="50000"/>
      </a:spcBef>
      <a:spcAft>
        <a:spcPct val="0"/>
      </a:spcAft>
      <a:defRPr sz="1600" b="1" kern="1200">
        <a:solidFill>
          <a:schemeClr val="tx2"/>
        </a:solidFill>
        <a:latin typeface="Arial" charset="0"/>
        <a:ea typeface="ＭＳ Ｐゴシック" charset="0"/>
        <a:cs typeface="Arial" charset="0"/>
      </a:defRPr>
    </a:lvl2pPr>
    <a:lvl3pPr marL="914400" algn="ctr" rtl="0" eaLnBrk="0" fontAlgn="base" hangingPunct="0">
      <a:spcBef>
        <a:spcPct val="50000"/>
      </a:spcBef>
      <a:spcAft>
        <a:spcPct val="0"/>
      </a:spcAft>
      <a:defRPr sz="1600" b="1" kern="1200">
        <a:solidFill>
          <a:schemeClr val="tx2"/>
        </a:solidFill>
        <a:latin typeface="Arial" charset="0"/>
        <a:ea typeface="ＭＳ Ｐゴシック" charset="0"/>
        <a:cs typeface="Arial" charset="0"/>
      </a:defRPr>
    </a:lvl3pPr>
    <a:lvl4pPr marL="1371600" algn="ctr" rtl="0" eaLnBrk="0" fontAlgn="base" hangingPunct="0">
      <a:spcBef>
        <a:spcPct val="50000"/>
      </a:spcBef>
      <a:spcAft>
        <a:spcPct val="0"/>
      </a:spcAft>
      <a:defRPr sz="1600" b="1" kern="1200">
        <a:solidFill>
          <a:schemeClr val="tx2"/>
        </a:solidFill>
        <a:latin typeface="Arial" charset="0"/>
        <a:ea typeface="ＭＳ Ｐゴシック" charset="0"/>
        <a:cs typeface="Arial" charset="0"/>
      </a:defRPr>
    </a:lvl4pPr>
    <a:lvl5pPr marL="1828800" algn="ctr" rtl="0" eaLnBrk="0" fontAlgn="base" hangingPunct="0">
      <a:spcBef>
        <a:spcPct val="50000"/>
      </a:spcBef>
      <a:spcAft>
        <a:spcPct val="0"/>
      </a:spcAft>
      <a:defRPr sz="1600" b="1" kern="1200">
        <a:solidFill>
          <a:schemeClr val="tx2"/>
        </a:solidFill>
        <a:latin typeface="Arial" charset="0"/>
        <a:ea typeface="ＭＳ Ｐゴシック" charset="0"/>
        <a:cs typeface="Arial" charset="0"/>
      </a:defRPr>
    </a:lvl5pPr>
    <a:lvl6pPr marL="2286000" algn="l" defTabSz="457200" rtl="0" eaLnBrk="1" latinLnBrk="0" hangingPunct="1">
      <a:defRPr sz="1600" b="1" kern="1200">
        <a:solidFill>
          <a:schemeClr val="tx2"/>
        </a:solidFill>
        <a:latin typeface="Arial" charset="0"/>
        <a:ea typeface="ＭＳ Ｐゴシック" charset="0"/>
        <a:cs typeface="Arial" charset="0"/>
      </a:defRPr>
    </a:lvl6pPr>
    <a:lvl7pPr marL="2743200" algn="l" defTabSz="457200" rtl="0" eaLnBrk="1" latinLnBrk="0" hangingPunct="1">
      <a:defRPr sz="1600" b="1" kern="1200">
        <a:solidFill>
          <a:schemeClr val="tx2"/>
        </a:solidFill>
        <a:latin typeface="Arial" charset="0"/>
        <a:ea typeface="ＭＳ Ｐゴシック" charset="0"/>
        <a:cs typeface="Arial" charset="0"/>
      </a:defRPr>
    </a:lvl7pPr>
    <a:lvl8pPr marL="3200400" algn="l" defTabSz="457200" rtl="0" eaLnBrk="1" latinLnBrk="0" hangingPunct="1">
      <a:defRPr sz="1600" b="1" kern="1200">
        <a:solidFill>
          <a:schemeClr val="tx2"/>
        </a:solidFill>
        <a:latin typeface="Arial" charset="0"/>
        <a:ea typeface="ＭＳ Ｐゴシック" charset="0"/>
        <a:cs typeface="Arial" charset="0"/>
      </a:defRPr>
    </a:lvl8pPr>
    <a:lvl9pPr marL="3657600" algn="l" defTabSz="457200" rtl="0" eaLnBrk="1" latinLnBrk="0" hangingPunct="1">
      <a:defRPr sz="1600" b="1" kern="1200">
        <a:solidFill>
          <a:schemeClr val="tx2"/>
        </a:solidFill>
        <a:latin typeface="Arial" charset="0"/>
        <a:ea typeface="ＭＳ Ｐゴシック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85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4" Type="http://schemas.openxmlformats.org/officeDocument/2006/relationships/slide" Target="slides/slide3.xml"/><Relationship Id="rId15" Type="http://schemas.openxmlformats.org/officeDocument/2006/relationships/slide" Target="slides/slide4.xml"/><Relationship Id="rId16" Type="http://schemas.openxmlformats.org/officeDocument/2006/relationships/slide" Target="slides/slide5.xml"/><Relationship Id="rId17" Type="http://schemas.openxmlformats.org/officeDocument/2006/relationships/slide" Target="slides/slide6.xml"/><Relationship Id="rId18" Type="http://schemas.openxmlformats.org/officeDocument/2006/relationships/slide" Target="slides/slide7.xml"/><Relationship Id="rId19" Type="http://schemas.openxmlformats.org/officeDocument/2006/relationships/slide" Target="slides/slide8.xml"/><Relationship Id="rId50" Type="http://schemas.openxmlformats.org/officeDocument/2006/relationships/printerSettings" Target="printerSettings/printerSettings1.bin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Relationship Id="rId40" Type="http://schemas.openxmlformats.org/officeDocument/2006/relationships/slide" Target="slides/slide29.xml"/><Relationship Id="rId41" Type="http://schemas.openxmlformats.org/officeDocument/2006/relationships/slide" Target="slides/slide30.xml"/><Relationship Id="rId42" Type="http://schemas.openxmlformats.org/officeDocument/2006/relationships/slide" Target="slides/slide31.xml"/><Relationship Id="rId43" Type="http://schemas.openxmlformats.org/officeDocument/2006/relationships/slide" Target="slides/slide32.xml"/><Relationship Id="rId44" Type="http://schemas.openxmlformats.org/officeDocument/2006/relationships/slide" Target="slides/slide33.xml"/><Relationship Id="rId45" Type="http://schemas.openxmlformats.org/officeDocument/2006/relationships/slide" Target="slides/slide34.xml"/><Relationship Id="rId46" Type="http://schemas.openxmlformats.org/officeDocument/2006/relationships/slide" Target="slides/slide35.xml"/><Relationship Id="rId47" Type="http://schemas.openxmlformats.org/officeDocument/2006/relationships/slide" Target="slides/slide36.xml"/><Relationship Id="rId48" Type="http://schemas.openxmlformats.org/officeDocument/2006/relationships/slide" Target="slides/slide37.xml"/><Relationship Id="rId4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30" Type="http://schemas.openxmlformats.org/officeDocument/2006/relationships/slide" Target="slides/slide19.xml"/><Relationship Id="rId31" Type="http://schemas.openxmlformats.org/officeDocument/2006/relationships/slide" Target="slides/slide20.xml"/><Relationship Id="rId32" Type="http://schemas.openxmlformats.org/officeDocument/2006/relationships/slide" Target="slides/slide21.xml"/><Relationship Id="rId33" Type="http://schemas.openxmlformats.org/officeDocument/2006/relationships/slide" Target="slides/slide22.xml"/><Relationship Id="rId34" Type="http://schemas.openxmlformats.org/officeDocument/2006/relationships/slide" Target="slides/slide23.xml"/><Relationship Id="rId35" Type="http://schemas.openxmlformats.org/officeDocument/2006/relationships/slide" Target="slides/slide24.xml"/><Relationship Id="rId36" Type="http://schemas.openxmlformats.org/officeDocument/2006/relationships/slide" Target="slides/slide25.xml"/><Relationship Id="rId37" Type="http://schemas.openxmlformats.org/officeDocument/2006/relationships/slide" Target="slides/slide26.xml"/><Relationship Id="rId38" Type="http://schemas.openxmlformats.org/officeDocument/2006/relationships/slide" Target="slides/slide27.xml"/><Relationship Id="rId39" Type="http://schemas.openxmlformats.org/officeDocument/2006/relationships/slide" Target="slides/slide28.xml"/><Relationship Id="rId20" Type="http://schemas.openxmlformats.org/officeDocument/2006/relationships/slide" Target="slides/slide9.xml"/><Relationship Id="rId21" Type="http://schemas.openxmlformats.org/officeDocument/2006/relationships/slide" Target="slides/slide10.xml"/><Relationship Id="rId22" Type="http://schemas.openxmlformats.org/officeDocument/2006/relationships/slide" Target="slides/slide11.xml"/><Relationship Id="rId23" Type="http://schemas.openxmlformats.org/officeDocument/2006/relationships/slide" Target="slides/slide12.xml"/><Relationship Id="rId24" Type="http://schemas.openxmlformats.org/officeDocument/2006/relationships/slide" Target="slides/slide13.xml"/><Relationship Id="rId25" Type="http://schemas.openxmlformats.org/officeDocument/2006/relationships/slide" Target="slides/slide14.xml"/><Relationship Id="rId26" Type="http://schemas.openxmlformats.org/officeDocument/2006/relationships/slide" Target="slides/slide15.xml"/><Relationship Id="rId27" Type="http://schemas.openxmlformats.org/officeDocument/2006/relationships/slide" Target="slides/slide16.xml"/><Relationship Id="rId28" Type="http://schemas.openxmlformats.org/officeDocument/2006/relationships/slide" Target="slides/slide17.xml"/><Relationship Id="rId29" Type="http://schemas.openxmlformats.org/officeDocument/2006/relationships/slide" Target="slides/slide18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C666FA0-1505-0846-B6A6-814601982B1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6100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CC2691-F814-D444-AD5A-195A590A4964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607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50CDA7-2429-F640-AB35-3605A940AF42}" type="slidenum">
              <a:rPr lang="en-US"/>
              <a:pPr/>
              <a:t>21</a:t>
            </a:fld>
            <a:endParaRPr lang="en-US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Times New Roman" charset="0"/>
              </a:rPr>
              <a:t># The Fathom Replication Server will control the actions of these Fathom Replication agents.</a:t>
            </a:r>
          </a:p>
          <a:p>
            <a:r>
              <a:rPr lang="en-US">
                <a:latin typeface="Times New Roman" charset="0"/>
              </a:rPr>
              <a:t>#  * is the name of the Fathom Replication agent that is to be controlled.  There can be at most two</a:t>
            </a:r>
          </a:p>
          <a:p>
            <a:r>
              <a:rPr lang="en-US">
                <a:latin typeface="Times New Roman" charset="0"/>
              </a:rPr>
              <a:t>#  [control-agent.*] sections.</a:t>
            </a:r>
          </a:p>
          <a:p>
            <a:r>
              <a:rPr lang="en-US">
                <a:latin typeface="Times New Roman" charset="0"/>
              </a:rPr>
              <a:t>#    name                - Name of the Fathom Replication Agent.  This name must match the * in the [control-agent.*]</a:t>
            </a:r>
          </a:p>
          <a:p>
            <a:r>
              <a:rPr lang="en-US">
                <a:latin typeface="Times New Roman" charset="0"/>
              </a:rPr>
              <a:t>#		 section header.  The maximum length for the name is 15 bytes</a:t>
            </a:r>
          </a:p>
          <a:p>
            <a:r>
              <a:rPr lang="en-US">
                <a:latin typeface="Times New Roman" charset="0"/>
              </a:rPr>
              <a:t>#    database            - Name of the target database (informational only)</a:t>
            </a:r>
          </a:p>
          <a:p>
            <a:r>
              <a:rPr lang="en-US">
                <a:latin typeface="Times New Roman" charset="0"/>
              </a:rPr>
              <a:t>#    host                - The TCP/IP hostname the Fathom Replication Agent will be running on.</a:t>
            </a:r>
          </a:p>
          <a:p>
            <a:r>
              <a:rPr lang="en-US">
                <a:latin typeface="Times New Roman" charset="0"/>
              </a:rPr>
              <a:t>#    port                - The target database broker must be listening on this TCP/IP port.  If it is not, the Fathom</a:t>
            </a:r>
          </a:p>
          <a:p>
            <a:r>
              <a:rPr lang="en-US">
                <a:latin typeface="Times New Roman" charset="0"/>
              </a:rPr>
              <a:t>#                             Replication Server cannot connect to the Fathom Replication Agent servicing the target database</a:t>
            </a:r>
          </a:p>
          <a:p>
            <a:r>
              <a:rPr lang="en-US">
                <a:latin typeface="Times New Roman" charset="0"/>
              </a:rPr>
              <a:t>#    connect-timeout     - The Fathom Replication Server will attempt to connect to this Fathom Replication Agent for</a:t>
            </a:r>
          </a:p>
          <a:p>
            <a:r>
              <a:rPr lang="en-US">
                <a:latin typeface="Times New Roman" charset="0"/>
              </a:rPr>
              <a:t>#		        the specified number of seconds.</a:t>
            </a:r>
          </a:p>
          <a:p>
            <a:r>
              <a:rPr lang="en-US">
                <a:latin typeface="Times New Roman" charset="0"/>
              </a:rPr>
              <a:t>#    replication-method  - This specifies the type of replication that Fathom Replication will perform.</a:t>
            </a:r>
          </a:p>
          <a:p>
            <a:r>
              <a:rPr lang="en-US">
                <a:latin typeface="Times New Roman" charset="0"/>
              </a:rPr>
              <a:t>#                          	- sync  - Synchronous Replication</a:t>
            </a:r>
          </a:p>
          <a:p>
            <a:r>
              <a:rPr lang="en-US">
                <a:latin typeface="Times New Roman" charset="0"/>
              </a:rPr>
              <a:t>#                          	- async - Asynchronous Replication</a:t>
            </a:r>
          </a:p>
          <a:p>
            <a:r>
              <a:rPr lang="en-US">
                <a:latin typeface="Times New Roman" charset="0"/>
              </a:rPr>
              <a:t>#    critical            - Declares to Replication that this Fathom Replication Agent is critical or not.</a:t>
            </a:r>
          </a:p>
          <a:p>
            <a:r>
              <a:rPr lang="en-US">
                <a:latin typeface="Times New Roman" charset="0"/>
              </a:rPr>
              <a:t>#                             The default if critical is not specified is 0.</a:t>
            </a:r>
          </a:p>
          <a:p>
            <a:r>
              <a:rPr lang="en-US">
                <a:latin typeface="Times New Roman" charset="0"/>
              </a:rPr>
              <a:t>#                          	- 0   - Not critical</a:t>
            </a:r>
          </a:p>
          <a:p>
            <a:r>
              <a:rPr lang="en-US">
                <a:latin typeface="Times New Roman" charset="0"/>
              </a:rPr>
              <a:t>#                          	- 1   - Critical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8CBA94-4A76-1240-B911-E73DC2A826F2}" type="slidenum">
              <a:rPr lang="en-US"/>
              <a:pPr/>
              <a:t>22</a:t>
            </a:fld>
            <a:endParaRPr lang="en-US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/>
              <a:t>Sample Target &lt;dbname&gt;.repl.properties file</a:t>
            </a:r>
            <a:endParaRPr lang="en-US"/>
          </a:p>
          <a:p>
            <a:endParaRPr lang="en-US"/>
          </a:p>
          <a:p>
            <a:r>
              <a:rPr lang="en-US">
                <a:latin typeface="Times New Roman" charset="0"/>
              </a:rPr>
              <a:t>#</a:t>
            </a:r>
          </a:p>
          <a:p>
            <a:r>
              <a:rPr lang="en-US">
                <a:latin typeface="Times New Roman" charset="0"/>
              </a:rPr>
              <a:t># Fathom Replication properties files that will be used for a database that is</a:t>
            </a:r>
          </a:p>
          <a:p>
            <a:r>
              <a:rPr lang="en-US">
                <a:latin typeface="Times New Roman" charset="0"/>
              </a:rPr>
              <a:t># a target database Replication</a:t>
            </a:r>
          </a:p>
          <a:p>
            <a:r>
              <a:rPr lang="en-US">
                <a:latin typeface="Times New Roman" charset="0"/>
              </a:rPr>
              <a:t>#</a:t>
            </a:r>
          </a:p>
          <a:p>
            <a:r>
              <a:rPr lang="en-US">
                <a:latin typeface="Times New Roman" charset="0"/>
              </a:rPr>
              <a:t># Property file description</a:t>
            </a:r>
          </a:p>
          <a:p>
            <a:r>
              <a:rPr lang="en-US">
                <a:latin typeface="Times New Roman" charset="0"/>
              </a:rPr>
              <a:t>#</a:t>
            </a:r>
          </a:p>
          <a:p>
            <a:r>
              <a:rPr lang="en-US">
                <a:latin typeface="Times New Roman" charset="0"/>
              </a:rPr>
              <a:t># [agent]             - Local Fathom Replication Agent Definition Section</a:t>
            </a:r>
          </a:p>
          <a:p>
            <a:r>
              <a:rPr lang="en-US">
                <a:latin typeface="Times New Roman" charset="0"/>
              </a:rPr>
              <a:t>#    name             - This is the name of the agent.  Maximum length for the name</a:t>
            </a:r>
          </a:p>
          <a:p>
            <a:r>
              <a:rPr lang="en-US">
                <a:latin typeface="Times New Roman" charset="0"/>
              </a:rPr>
              <a:t>#                            is 15 bytes</a:t>
            </a:r>
          </a:p>
          <a:p>
            <a:r>
              <a:rPr lang="en-US">
                <a:latin typeface="Times New Roman" charset="0"/>
              </a:rPr>
              <a:t>#    database        - This is the name of the target database.  This is an</a:t>
            </a:r>
          </a:p>
          <a:p>
            <a:r>
              <a:rPr lang="en-US">
                <a:latin typeface="Times New Roman" charset="0"/>
              </a:rPr>
              <a:t>#                            informational field only.</a:t>
            </a:r>
          </a:p>
          <a:p>
            <a:r>
              <a:rPr lang="en-US">
                <a:latin typeface="Times New Roman" charset="0"/>
              </a:rPr>
              <a:t>#    listener-minport - The agent will attempt to open a listener port within</a:t>
            </a:r>
          </a:p>
          <a:p>
            <a:r>
              <a:rPr lang="en-US">
                <a:latin typeface="Times New Roman" charset="0"/>
              </a:rPr>
              <a:t>#    listener-maxport - The range of listener-minport and listener-maxport</a:t>
            </a:r>
          </a:p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jpe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jpe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6.pn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9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2.jpe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2.jpeg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2.jpeg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6.png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6.png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7162800" cy="1143000"/>
          </a:xfrm>
          <a:ln>
            <a:noFill/>
          </a:ln>
        </p:spPr>
        <p:txBody>
          <a:bodyPr/>
          <a:lstStyle>
            <a:lvl1pPr algn="l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BALogo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27264" y="131064"/>
            <a:ext cx="1240536" cy="1240536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457200" y="1447800"/>
            <a:ext cx="8229600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7162800" cy="1143000"/>
          </a:xfrm>
          <a:ln>
            <a:noFill/>
          </a:ln>
        </p:spPr>
        <p:txBody>
          <a:bodyPr/>
          <a:lstStyle>
            <a:lvl1pPr algn="l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BALogo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27264" y="131064"/>
            <a:ext cx="1240536" cy="1240536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457200" y="1447800"/>
            <a:ext cx="8229600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7162800" cy="1143000"/>
          </a:xfrm>
          <a:ln>
            <a:noFill/>
          </a:ln>
        </p:spPr>
        <p:txBody>
          <a:bodyPr/>
          <a:lstStyle>
            <a:lvl1pPr algn="l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BALogo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27264" y="131064"/>
            <a:ext cx="1240536" cy="1240536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457200" y="1447800"/>
            <a:ext cx="8229600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7162800" cy="1143000"/>
          </a:xfrm>
          <a:ln>
            <a:noFill/>
          </a:ln>
        </p:spPr>
        <p:txBody>
          <a:bodyPr/>
          <a:lstStyle>
            <a:lvl1pPr algn="l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BALogo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27264" y="131064"/>
            <a:ext cx="1240536" cy="1240536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457200" y="1447800"/>
            <a:ext cx="8229600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8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1905000"/>
            <a:ext cx="9175750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3013" name="Picture 25" descr="7-00029_BAK_v03T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6007100"/>
            <a:ext cx="9159875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6" name="Picture 7" descr="wss240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3048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227263"/>
            <a:ext cx="7772400" cy="342900"/>
          </a:xfrm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 dirty="0" smtClean="0"/>
          </a:p>
        </p:txBody>
      </p:sp>
      <p:pic>
        <p:nvPicPr>
          <p:cNvPr id="43019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2906713"/>
            <a:ext cx="917575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3015" name="Text Placeholder 2"/>
          <p:cNvSpPr>
            <a:spLocks noGrp="1"/>
          </p:cNvSpPr>
          <p:nvPr>
            <p:ph type="subTitle" idx="1"/>
          </p:nvPr>
        </p:nvSpPr>
        <p:spPr>
          <a:xfrm>
            <a:off x="685800" y="5067300"/>
            <a:ext cx="6400800" cy="274638"/>
          </a:xfrm>
        </p:spPr>
        <p:txBody>
          <a:bodyPr/>
          <a:lstStyle>
            <a:lvl1pPr marL="0" indent="0">
              <a:buFont typeface="Wingdings" charset="0"/>
              <a:buNone/>
              <a:defRPr sz="2000" b="1"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US" noProof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482030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218138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217634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859129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764245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96869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283552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4135471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375126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900237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sz="1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7162800" cy="1143000"/>
          </a:xfrm>
          <a:ln>
            <a:noFill/>
          </a:ln>
        </p:spPr>
        <p:txBody>
          <a:bodyPr/>
          <a:lstStyle>
            <a:lvl1pPr algn="l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457200" y="1447800"/>
            <a:ext cx="8229600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WSSWithCircle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850" y="274638"/>
            <a:ext cx="1079500" cy="10795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sz="1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7162800" cy="1143000"/>
          </a:xfrm>
          <a:ln>
            <a:noFill/>
          </a:ln>
        </p:spPr>
        <p:txBody>
          <a:bodyPr/>
          <a:lstStyle>
            <a:lvl1pPr algn="l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BALogo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27264" y="131064"/>
            <a:ext cx="1240536" cy="1240536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457200" y="1447800"/>
            <a:ext cx="8229600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sz="1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7162800" cy="1143000"/>
          </a:xfrm>
          <a:ln>
            <a:noFill/>
          </a:ln>
        </p:spPr>
        <p:txBody>
          <a:bodyPr/>
          <a:lstStyle>
            <a:lvl1pPr algn="l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BALogo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27264" y="131064"/>
            <a:ext cx="1240536" cy="1240536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457200" y="1447800"/>
            <a:ext cx="8229600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sz="1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7162800" cy="1143000"/>
          </a:xfrm>
          <a:ln>
            <a:noFill/>
          </a:ln>
        </p:spPr>
        <p:txBody>
          <a:bodyPr/>
          <a:lstStyle>
            <a:lvl1pPr algn="l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BALogo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27264" y="131064"/>
            <a:ext cx="1240536" cy="1240536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457200" y="1447800"/>
            <a:ext cx="8229600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8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1905000"/>
            <a:ext cx="9175750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3013" name="Picture 25" descr="7-00029_BAK_v03T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6007100"/>
            <a:ext cx="9159875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6" name="Picture 7" descr="wss240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3048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227263"/>
            <a:ext cx="7772400" cy="342900"/>
          </a:xfrm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 dirty="0" smtClean="0"/>
          </a:p>
        </p:txBody>
      </p:sp>
      <p:pic>
        <p:nvPicPr>
          <p:cNvPr id="43019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2906713"/>
            <a:ext cx="917575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3015" name="Text Placeholder 2"/>
          <p:cNvSpPr>
            <a:spLocks noGrp="1"/>
          </p:cNvSpPr>
          <p:nvPr>
            <p:ph type="subTitle" idx="1"/>
          </p:nvPr>
        </p:nvSpPr>
        <p:spPr>
          <a:xfrm>
            <a:off x="685800" y="5067300"/>
            <a:ext cx="6400800" cy="274638"/>
          </a:xfrm>
        </p:spPr>
        <p:txBody>
          <a:bodyPr/>
          <a:lstStyle>
            <a:lvl1pPr marL="0" indent="0">
              <a:buFont typeface="Wingdings" charset="0"/>
              <a:buNone/>
              <a:defRPr sz="2000" b="1"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US" noProof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482030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218138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217634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859129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764245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96869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283552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4135471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375126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900237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8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1905000"/>
            <a:ext cx="9175750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3013" name="Picture 25" descr="7-00029_BAK_v03T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6007100"/>
            <a:ext cx="9159875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6" name="Picture 7" descr="wss240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3048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227263"/>
            <a:ext cx="7772400" cy="342900"/>
          </a:xfrm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 dirty="0" smtClean="0"/>
          </a:p>
        </p:txBody>
      </p:sp>
      <p:pic>
        <p:nvPicPr>
          <p:cNvPr id="43019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2906713"/>
            <a:ext cx="917575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3015" name="Text Placeholder 2"/>
          <p:cNvSpPr>
            <a:spLocks noGrp="1"/>
          </p:cNvSpPr>
          <p:nvPr>
            <p:ph type="subTitle" idx="1"/>
          </p:nvPr>
        </p:nvSpPr>
        <p:spPr>
          <a:xfrm>
            <a:off x="685800" y="5067300"/>
            <a:ext cx="6400800" cy="274638"/>
          </a:xfrm>
        </p:spPr>
        <p:txBody>
          <a:bodyPr/>
          <a:lstStyle>
            <a:lvl1pPr marL="0" indent="0">
              <a:buFont typeface="Wingdings" charset="0"/>
              <a:buNone/>
              <a:defRPr sz="2000" b="1"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US" noProof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482030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218138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217634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859129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764245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96869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283552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4135471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375126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8520545" y="53570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900237"/>
      </p:ext>
    </p:extLst>
  </p:cSld>
  <p:clrMapOvr>
    <a:masterClrMapping/>
  </p:clrMapOvr>
  <p:transition xmlns:p14="http://schemas.microsoft.com/office/powerpoint/2010/main"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theme" Target="../theme/theme5.xml"/><Relationship Id="rId12" Type="http://schemas.openxmlformats.org/officeDocument/2006/relationships/image" Target="../media/image3.jpeg"/><Relationship Id="rId13" Type="http://schemas.openxmlformats.org/officeDocument/2006/relationships/image" Target="../media/image4.jpeg"/><Relationship Id="rId14" Type="http://schemas.openxmlformats.org/officeDocument/2006/relationships/image" Target="../media/image5.png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13" Type="http://schemas.openxmlformats.org/officeDocument/2006/relationships/image" Target="../media/image8.png"/><Relationship Id="rId1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1.xml"/><Relationship Id="rId8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13" Type="http://schemas.openxmlformats.org/officeDocument/2006/relationships/image" Target="../media/image1.jpeg"/><Relationship Id="rId14" Type="http://schemas.openxmlformats.org/officeDocument/2006/relationships/image" Target="../media/image8.png"/><Relationship Id="rId1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9.xml"/><Relationship Id="rId5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2.xml"/><Relationship Id="rId8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7.xml"/><Relationship Id="rId12" Type="http://schemas.openxmlformats.org/officeDocument/2006/relationships/theme" Target="../theme/theme8.xml"/><Relationship Id="rId13" Type="http://schemas.openxmlformats.org/officeDocument/2006/relationships/image" Target="../media/image1.jpeg"/><Relationship Id="rId14" Type="http://schemas.openxmlformats.org/officeDocument/2006/relationships/image" Target="../media/image8.png"/><Relationship Id="rId1" Type="http://schemas.openxmlformats.org/officeDocument/2006/relationships/slideLayout" Target="../slideLayouts/slideLayout77.xml"/><Relationship Id="rId2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9.xml"/><Relationship Id="rId4" Type="http://schemas.openxmlformats.org/officeDocument/2006/relationships/slideLayout" Target="../slideLayouts/slideLayout80.xml"/><Relationship Id="rId5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3.xml"/><Relationship Id="rId8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8.xml"/><Relationship Id="rId12" Type="http://schemas.openxmlformats.org/officeDocument/2006/relationships/theme" Target="../theme/theme9.xml"/><Relationship Id="rId13" Type="http://schemas.openxmlformats.org/officeDocument/2006/relationships/image" Target="../media/image1.jpeg"/><Relationship Id="rId14" Type="http://schemas.openxmlformats.org/officeDocument/2006/relationships/image" Target="../media/image8.png"/><Relationship Id="rId1" Type="http://schemas.openxmlformats.org/officeDocument/2006/relationships/slideLayout" Target="../slideLayouts/slideLayout88.xml"/><Relationship Id="rId2" Type="http://schemas.openxmlformats.org/officeDocument/2006/relationships/slideLayout" Target="../slideLayouts/slideLayout89.xml"/><Relationship Id="rId3" Type="http://schemas.openxmlformats.org/officeDocument/2006/relationships/slideLayout" Target="../slideLayouts/slideLayout90.xml"/><Relationship Id="rId4" Type="http://schemas.openxmlformats.org/officeDocument/2006/relationships/slideLayout" Target="../slideLayouts/slideLayout91.xml"/><Relationship Id="rId5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4.xml"/><Relationship Id="rId8" Type="http://schemas.openxmlformats.org/officeDocument/2006/relationships/slideLayout" Target="../slideLayouts/slideLayout95.xml"/><Relationship Id="rId9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0.xml"/><Relationship Id="rId12" Type="http://schemas.openxmlformats.org/officeDocument/2006/relationships/image" Target="../media/image3.jpeg"/><Relationship Id="rId13" Type="http://schemas.openxmlformats.org/officeDocument/2006/relationships/image" Target="../media/image4.jpeg"/><Relationship Id="rId14" Type="http://schemas.openxmlformats.org/officeDocument/2006/relationships/image" Target="../media/image5.png"/><Relationship Id="rId15" Type="http://schemas.openxmlformats.org/officeDocument/2006/relationships/image" Target="../media/image8.png"/><Relationship Id="rId1" Type="http://schemas.openxmlformats.org/officeDocument/2006/relationships/slideLayout" Target="../slideLayouts/slideLayout99.xml"/><Relationship Id="rId2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5.xml"/><Relationship Id="rId8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1.xml"/><Relationship Id="rId12" Type="http://schemas.openxmlformats.org/officeDocument/2006/relationships/image" Target="../media/image3.jpeg"/><Relationship Id="rId13" Type="http://schemas.openxmlformats.org/officeDocument/2006/relationships/image" Target="../media/image4.jpeg"/><Relationship Id="rId14" Type="http://schemas.openxmlformats.org/officeDocument/2006/relationships/image" Target="../media/image5.png"/><Relationship Id="rId15" Type="http://schemas.openxmlformats.org/officeDocument/2006/relationships/image" Target="../media/image8.png"/><Relationship Id="rId1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5.xml"/><Relationship Id="rId8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635635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BAlogo_lg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219200" y="6381750"/>
            <a:ext cx="1295400" cy="3238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635635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BAlogo_lg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219200" y="6381750"/>
            <a:ext cx="1295400" cy="3238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635635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BAlogo_lg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219200" y="6381750"/>
            <a:ext cx="1295400" cy="3238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635635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BAlogo_lg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219200" y="6381750"/>
            <a:ext cx="1295400" cy="3238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0"/>
            <a:ext cx="9144000" cy="60198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dirty="0">
              <a:solidFill>
                <a:schemeClr val="tx1"/>
              </a:solidFill>
              <a:latin typeface="Segoe" pitchFamily="34" charset="0"/>
            </a:endParaRPr>
          </a:p>
        </p:txBody>
      </p:sp>
      <p:pic>
        <p:nvPicPr>
          <p:cNvPr id="1029" name="Picture 25" descr="7-00029_BAK_v03TOP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6007100"/>
            <a:ext cx="9159875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34290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81000" y="1412875"/>
            <a:ext cx="8382000" cy="99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032" name="Picture 7" descr="wss2400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953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</p:sldLayoutIdLst>
  <p:transition xmlns:p14="http://schemas.microsoft.com/office/powerpoint/2010/main">
    <p:fade/>
  </p:transition>
  <p:txStyles>
    <p:titleStyle>
      <a:lvl1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en-US" sz="2500" kern="1200" spc="-150" dirty="0">
          <a:ln w="3175">
            <a:noFill/>
          </a:ln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1pPr>
      <a:lvl2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2pPr>
      <a:lvl3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3pPr>
      <a:lvl4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4pPr>
      <a:lvl5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5pPr>
      <a:lvl6pPr marL="4572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6pPr>
      <a:lvl7pPr marL="9144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7pPr>
      <a:lvl8pPr marL="13716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8pPr>
      <a:lvl9pPr marL="18288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96875" indent="-396875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400" kern="1200">
          <a:solidFill>
            <a:srgbClr val="666666"/>
          </a:solidFill>
          <a:latin typeface="Arial" charset="0"/>
          <a:ea typeface="ＭＳ Ｐゴシック" charset="0"/>
          <a:cs typeface="+mn-cs"/>
        </a:defRPr>
      </a:lvl1pPr>
      <a:lvl2pPr marL="914400" indent="-396875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Arial" charset="0"/>
        <a:buChar char="−"/>
        <a:defRPr sz="2000" kern="1200">
          <a:solidFill>
            <a:srgbClr val="666666"/>
          </a:solidFill>
          <a:latin typeface="Arial" charset="0"/>
          <a:ea typeface="ＭＳ Ｐゴシック" charset="0"/>
          <a:cs typeface="+mn-cs"/>
        </a:defRPr>
      </a:lvl2pPr>
      <a:lvl3pPr marL="1258888" indent="-344488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000" kern="1200">
          <a:solidFill>
            <a:srgbClr val="666666"/>
          </a:solidFill>
          <a:latin typeface="Arial" charset="0"/>
          <a:ea typeface="ＭＳ Ｐゴシック" charset="0"/>
          <a:cs typeface="+mn-cs"/>
        </a:defRPr>
      </a:lvl3pPr>
      <a:lvl4pPr marL="1604963" indent="-346075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941513" indent="-336550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3E914-014D-BB4D-B8BF-8CAE97A6F4C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635635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368C5-B102-334F-98CD-A037773BA07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PenMedium3dBolder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27750" y="6192907"/>
            <a:ext cx="2635250" cy="4889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6A52F-AEBF-E242-B605-4C30BB24AE58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635635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BAlogo_lg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219200" y="6381750"/>
            <a:ext cx="1295400" cy="323850"/>
          </a:xfrm>
          <a:prstGeom prst="rect">
            <a:avLst/>
          </a:prstGeom>
        </p:spPr>
      </p:pic>
      <p:pic>
        <p:nvPicPr>
          <p:cNvPr id="8" name="Picture 7" descr="PenMedium3dBolder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27750" y="6192907"/>
            <a:ext cx="2635250" cy="4889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6A52F-AEBF-E242-B605-4C30BB24AE58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635635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BAlogo_lg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219200" y="6381750"/>
            <a:ext cx="1295400" cy="323850"/>
          </a:xfrm>
          <a:prstGeom prst="rect">
            <a:avLst/>
          </a:prstGeom>
        </p:spPr>
      </p:pic>
      <p:pic>
        <p:nvPicPr>
          <p:cNvPr id="8" name="Picture 7" descr="PenMedium3dBolder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27750" y="6192907"/>
            <a:ext cx="2635250" cy="4889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6A52F-AEBF-E242-B605-4C30BB24AE58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635635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BAlogo_lg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219200" y="6381750"/>
            <a:ext cx="1295400" cy="323850"/>
          </a:xfrm>
          <a:prstGeom prst="rect">
            <a:avLst/>
          </a:prstGeom>
        </p:spPr>
      </p:pic>
      <p:pic>
        <p:nvPicPr>
          <p:cNvPr id="8" name="Picture 7" descr="PenMedium3dBolder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27750" y="6192907"/>
            <a:ext cx="2635250" cy="4889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0"/>
            <a:ext cx="9144000" cy="60198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dirty="0">
              <a:solidFill>
                <a:schemeClr val="tx1"/>
              </a:solidFill>
              <a:latin typeface="Segoe" pitchFamily="34" charset="0"/>
            </a:endParaRPr>
          </a:p>
        </p:txBody>
      </p:sp>
      <p:pic>
        <p:nvPicPr>
          <p:cNvPr id="1029" name="Picture 25" descr="7-00029_BAK_v03TOP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6007100"/>
            <a:ext cx="9159875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34290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81000" y="1412875"/>
            <a:ext cx="8382000" cy="99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032" name="Picture 7" descr="wss2400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953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PenMedium3dBolder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27750" y="6192907"/>
            <a:ext cx="2635250" cy="4889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</p:sldLayoutIdLst>
  <p:transition xmlns:p14="http://schemas.microsoft.com/office/powerpoint/2010/main">
    <p:fade/>
  </p:transition>
  <p:txStyles>
    <p:titleStyle>
      <a:lvl1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en-US" sz="2500" kern="1200" spc="-150" dirty="0">
          <a:ln w="3175">
            <a:noFill/>
          </a:ln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1pPr>
      <a:lvl2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2pPr>
      <a:lvl3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3pPr>
      <a:lvl4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4pPr>
      <a:lvl5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5pPr>
      <a:lvl6pPr marL="4572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6pPr>
      <a:lvl7pPr marL="9144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7pPr>
      <a:lvl8pPr marL="13716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8pPr>
      <a:lvl9pPr marL="18288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96875" indent="-396875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400" kern="1200">
          <a:solidFill>
            <a:srgbClr val="666666"/>
          </a:solidFill>
          <a:latin typeface="Arial" charset="0"/>
          <a:ea typeface="ＭＳ Ｐゴシック" charset="0"/>
          <a:cs typeface="+mn-cs"/>
        </a:defRPr>
      </a:lvl1pPr>
      <a:lvl2pPr marL="914400" indent="-396875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Arial" charset="0"/>
        <a:buChar char="−"/>
        <a:defRPr sz="2000" kern="1200">
          <a:solidFill>
            <a:srgbClr val="666666"/>
          </a:solidFill>
          <a:latin typeface="Arial" charset="0"/>
          <a:ea typeface="ＭＳ Ｐゴシック" charset="0"/>
          <a:cs typeface="+mn-cs"/>
        </a:defRPr>
      </a:lvl2pPr>
      <a:lvl3pPr marL="1258888" indent="-344488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000" kern="1200">
          <a:solidFill>
            <a:srgbClr val="666666"/>
          </a:solidFill>
          <a:latin typeface="Arial" charset="0"/>
          <a:ea typeface="ＭＳ Ｐゴシック" charset="0"/>
          <a:cs typeface="+mn-cs"/>
        </a:defRPr>
      </a:lvl3pPr>
      <a:lvl4pPr marL="1604963" indent="-346075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941513" indent="-336550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0"/>
            <a:ext cx="9144000" cy="60198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dirty="0">
              <a:solidFill>
                <a:schemeClr val="tx1"/>
              </a:solidFill>
              <a:latin typeface="Segoe" pitchFamily="34" charset="0"/>
            </a:endParaRPr>
          </a:p>
        </p:txBody>
      </p:sp>
      <p:pic>
        <p:nvPicPr>
          <p:cNvPr id="1029" name="Picture 25" descr="7-00029_BAK_v03TOP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6007100"/>
            <a:ext cx="9159875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34290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81000" y="1412875"/>
            <a:ext cx="8382000" cy="99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032" name="Picture 7" descr="wss2400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953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PenMedium3dBolder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27750" y="6192907"/>
            <a:ext cx="2635250" cy="4889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</p:sldLayoutIdLst>
  <p:transition xmlns:p14="http://schemas.microsoft.com/office/powerpoint/2010/main">
    <p:fade/>
  </p:transition>
  <p:txStyles>
    <p:titleStyle>
      <a:lvl1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en-US" sz="2500" kern="1200" spc="-150" dirty="0">
          <a:ln w="3175">
            <a:noFill/>
          </a:ln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1pPr>
      <a:lvl2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2pPr>
      <a:lvl3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3pPr>
      <a:lvl4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4pPr>
      <a:lvl5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5pPr>
      <a:lvl6pPr marL="4572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6pPr>
      <a:lvl7pPr marL="9144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7pPr>
      <a:lvl8pPr marL="13716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8pPr>
      <a:lvl9pPr marL="18288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96875" indent="-396875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400" kern="1200">
          <a:solidFill>
            <a:srgbClr val="666666"/>
          </a:solidFill>
          <a:latin typeface="Arial" charset="0"/>
          <a:ea typeface="ＭＳ Ｐゴシック" charset="0"/>
          <a:cs typeface="+mn-cs"/>
        </a:defRPr>
      </a:lvl1pPr>
      <a:lvl2pPr marL="914400" indent="-396875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Arial" charset="0"/>
        <a:buChar char="−"/>
        <a:defRPr sz="2000" kern="1200">
          <a:solidFill>
            <a:srgbClr val="666666"/>
          </a:solidFill>
          <a:latin typeface="Arial" charset="0"/>
          <a:ea typeface="ＭＳ Ｐゴシック" charset="0"/>
          <a:cs typeface="+mn-cs"/>
        </a:defRPr>
      </a:lvl2pPr>
      <a:lvl3pPr marL="1258888" indent="-344488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000" kern="1200">
          <a:solidFill>
            <a:srgbClr val="666666"/>
          </a:solidFill>
          <a:latin typeface="Arial" charset="0"/>
          <a:ea typeface="ＭＳ Ｐゴシック" charset="0"/>
          <a:cs typeface="+mn-cs"/>
        </a:defRPr>
      </a:lvl3pPr>
      <a:lvl4pPr marL="1604963" indent="-346075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941513" indent="-336550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Relationship Id="rId2" Type="http://schemas.openxmlformats.org/officeDocument/2006/relationships/image" Target="../media/image11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Relationship Id="rId2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OpenEdge </a:t>
            </a:r>
            <a:r>
              <a:rPr lang="en-GB" dirty="0" smtClean="0"/>
              <a:t>Replication Made Easy </a:t>
            </a:r>
            <a:endParaRPr lang="en-GB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Adam Backman</a:t>
            </a:r>
          </a:p>
          <a:p>
            <a:r>
              <a:rPr lang="en-GB" dirty="0"/>
              <a:t>White Star Software</a:t>
            </a:r>
          </a:p>
          <a:p>
            <a:r>
              <a:rPr lang="en-GB" dirty="0" err="1" smtClean="0"/>
              <a:t>adam@wss.com</a:t>
            </a:r>
            <a:endParaRPr lang="en-GB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Agenda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5041900" y="1701800"/>
            <a:ext cx="3949700" cy="44196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GB">
                <a:solidFill>
                  <a:schemeClr val="tx2"/>
                </a:solidFill>
              </a:rPr>
              <a:t>Setup</a:t>
            </a:r>
          </a:p>
          <a:p>
            <a:pPr lvl="1">
              <a:lnSpc>
                <a:spcPct val="90000"/>
              </a:lnSpc>
            </a:pPr>
            <a:r>
              <a:rPr lang="en-GB">
                <a:solidFill>
                  <a:schemeClr val="tx2"/>
                </a:solidFill>
              </a:rPr>
              <a:t>System</a:t>
            </a:r>
          </a:p>
          <a:p>
            <a:pPr lvl="1">
              <a:lnSpc>
                <a:spcPct val="90000"/>
              </a:lnSpc>
            </a:pPr>
            <a:r>
              <a:rPr lang="en-GB">
                <a:solidFill>
                  <a:schemeClr val="tx2"/>
                </a:solidFill>
              </a:rPr>
              <a:t>Database</a:t>
            </a:r>
          </a:p>
          <a:p>
            <a:pPr lvl="1">
              <a:lnSpc>
                <a:spcPct val="90000"/>
              </a:lnSpc>
            </a:pPr>
            <a:r>
              <a:rPr lang="en-GB">
                <a:solidFill>
                  <a:schemeClr val="tx2"/>
                </a:solidFill>
              </a:rPr>
              <a:t>Replication</a:t>
            </a:r>
          </a:p>
          <a:p>
            <a:pPr>
              <a:lnSpc>
                <a:spcPct val="90000"/>
              </a:lnSpc>
            </a:pPr>
            <a:r>
              <a:rPr lang="en-GB">
                <a:solidFill>
                  <a:schemeClr val="tx2"/>
                </a:solidFill>
              </a:rPr>
              <a:t>Maintenance</a:t>
            </a:r>
          </a:p>
          <a:p>
            <a:pPr>
              <a:lnSpc>
                <a:spcPct val="90000"/>
              </a:lnSpc>
            </a:pPr>
            <a:r>
              <a:rPr lang="en-GB">
                <a:solidFill>
                  <a:schemeClr val="tx2"/>
                </a:solidFill>
              </a:rPr>
              <a:t>Transition</a:t>
            </a:r>
          </a:p>
          <a:p>
            <a:pPr>
              <a:lnSpc>
                <a:spcPct val="90000"/>
              </a:lnSpc>
            </a:pPr>
            <a:r>
              <a:rPr lang="en-GB">
                <a:solidFill>
                  <a:schemeClr val="tx2"/>
                </a:solidFill>
              </a:rPr>
              <a:t>Common recovery scenarios</a:t>
            </a:r>
          </a:p>
          <a:p>
            <a:pPr>
              <a:lnSpc>
                <a:spcPct val="90000"/>
              </a:lnSpc>
            </a:pPr>
            <a:r>
              <a:rPr lang="en-GB">
                <a:solidFill>
                  <a:schemeClr val="tx2"/>
                </a:solidFill>
              </a:rPr>
              <a:t>Conclusion</a:t>
            </a:r>
          </a:p>
        </p:txBody>
      </p:sp>
      <p:pic>
        <p:nvPicPr>
          <p:cNvPr id="13316" name="Picture 4" descr="0028-0408-1316-2257_SM.jpg                                     00073AD8Macintosh HD                   C016C120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" y="1347788"/>
            <a:ext cx="3065463" cy="4316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5800" y="1905001"/>
            <a:ext cx="7772400" cy="2895599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What is it?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</a:t>
            </a:r>
            <a:r>
              <a:rPr kumimoji="0" lang="en-US" sz="5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nd</a:t>
            </a:r>
            <a:endParaRPr kumimoji="0" lang="en-US" sz="5400" b="1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Why Do I Need it?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99013482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</a:t>
            </a:r>
            <a:r>
              <a:rPr lang="en-US" dirty="0" smtClean="0"/>
              <a:t>System Replication</a:t>
            </a:r>
            <a:endParaRPr lang="en-US" dirty="0"/>
          </a:p>
        </p:txBody>
      </p:sp>
      <p:sp>
        <p:nvSpPr>
          <p:cNvPr id="48131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True failover</a:t>
            </a:r>
          </a:p>
          <a:p>
            <a:pPr lvl="1"/>
            <a:r>
              <a:rPr lang="en-US"/>
              <a:t>Run the entire operation</a:t>
            </a:r>
          </a:p>
          <a:p>
            <a:r>
              <a:rPr lang="en-US"/>
              <a:t>Partial failover</a:t>
            </a:r>
          </a:p>
          <a:p>
            <a:pPr lvl="1"/>
            <a:r>
              <a:rPr lang="en-US"/>
              <a:t>Run core services only in failover mode</a:t>
            </a:r>
          </a:p>
          <a:p>
            <a:r>
              <a:rPr lang="en-US"/>
              <a:t>Recovery</a:t>
            </a:r>
          </a:p>
          <a:p>
            <a:pPr lvl="1"/>
            <a:r>
              <a:rPr lang="en-US"/>
              <a:t>The target machine is essentially a backup</a:t>
            </a:r>
          </a:p>
          <a:p>
            <a:r>
              <a:rPr lang="en-US"/>
              <a:t>Asynchronous vs. Synchronous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Setup: System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Operating system</a:t>
            </a:r>
          </a:p>
          <a:p>
            <a:r>
              <a:rPr lang="en-US"/>
              <a:t>Hardware</a:t>
            </a:r>
          </a:p>
          <a:p>
            <a:pPr lvl="1"/>
            <a:r>
              <a:rPr lang="en-US"/>
              <a:t>Disk</a:t>
            </a:r>
          </a:p>
          <a:p>
            <a:pPr lvl="1"/>
            <a:r>
              <a:rPr lang="en-US"/>
              <a:t>Other resources</a:t>
            </a:r>
          </a:p>
          <a:p>
            <a:r>
              <a:rPr lang="en-US"/>
              <a:t>Support software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Setup: Operating System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Operating system version</a:t>
            </a:r>
          </a:p>
          <a:p>
            <a:r>
              <a:rPr lang="en-US"/>
              <a:t>Patches</a:t>
            </a:r>
          </a:p>
          <a:p>
            <a:r>
              <a:rPr lang="en-US"/>
              <a:t>Same Kernel parameters</a:t>
            </a:r>
          </a:p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r>
              <a:rPr lang="en-US"/>
              <a:t>Two Reasons</a:t>
            </a:r>
          </a:p>
          <a:p>
            <a:pPr lvl="1"/>
            <a:r>
              <a:rPr lang="en-US"/>
              <a:t>Nothing unexpected when you fail over</a:t>
            </a:r>
          </a:p>
          <a:p>
            <a:pPr lvl="1"/>
            <a:r>
              <a:rPr lang="en-US"/>
              <a:t>Easier to maintain if both machines are identical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Setup: Disk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Both machines need the same storage capacity (DB, application, temp files, …)</a:t>
            </a:r>
          </a:p>
          <a:p>
            <a:r>
              <a:rPr lang="en-US" dirty="0"/>
              <a:t>Source machine can use </a:t>
            </a:r>
            <a:r>
              <a:rPr lang="en-US" dirty="0" smtClean="0"/>
              <a:t>200 </a:t>
            </a:r>
            <a:r>
              <a:rPr lang="en-US" dirty="0"/>
              <a:t>GB drives and the target can use </a:t>
            </a:r>
            <a:r>
              <a:rPr lang="en-US" dirty="0" smtClean="0"/>
              <a:t> 1TB </a:t>
            </a:r>
            <a:r>
              <a:rPr lang="en-US" dirty="0"/>
              <a:t>drives</a:t>
            </a:r>
          </a:p>
          <a:p>
            <a:r>
              <a:rPr lang="en-US" dirty="0"/>
              <a:t>This will affect performance in the event of a failover but you can choose to run only core services in failover mode 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Setup - Other Resources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CPU, Memory</a:t>
            </a:r>
          </a:p>
          <a:p>
            <a:pPr lvl="1"/>
            <a:r>
              <a:rPr lang="en-US"/>
              <a:t>Need to support replication</a:t>
            </a:r>
          </a:p>
          <a:p>
            <a:pPr lvl="2"/>
            <a:r>
              <a:rPr lang="en-US"/>
              <a:t>Single fast CPU on replication machine</a:t>
            </a:r>
          </a:p>
          <a:p>
            <a:pPr lvl="2"/>
            <a:r>
              <a:rPr lang="en-US"/>
              <a:t>Multiple CPUs in Production</a:t>
            </a:r>
          </a:p>
          <a:p>
            <a:pPr lvl="1"/>
            <a:r>
              <a:rPr lang="en-US"/>
              <a:t>Need to support all or some of your users depending on your recovery plan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Setup: Support software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Fax</a:t>
            </a:r>
          </a:p>
          <a:p>
            <a:r>
              <a:rPr lang="en-US"/>
              <a:t>EDI</a:t>
            </a:r>
          </a:p>
          <a:p>
            <a:r>
              <a:rPr lang="en-US"/>
              <a:t>PostalSoft</a:t>
            </a:r>
          </a:p>
          <a:p>
            <a:endParaRPr lang="en-US"/>
          </a:p>
          <a:p>
            <a:r>
              <a:rPr lang="en-US"/>
              <a:t>All software must be purchased and configured if your failover plan includes moving the users to the replication machine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Setup: Database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Must have an existing comprehensive recovery plan in place</a:t>
            </a:r>
          </a:p>
          <a:p>
            <a:r>
              <a:rPr lang="en-US"/>
              <a:t>Must have multi-volume after image setup</a:t>
            </a:r>
          </a:p>
          <a:p>
            <a:r>
              <a:rPr lang="en-US"/>
              <a:t>Target database *should* have the same structure definition as the source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Setup: Replication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We will get to the database in a minute but you need to also plan for replication of other portions of the system.</a:t>
            </a:r>
          </a:p>
          <a:p>
            <a:r>
              <a:rPr lang="en-US"/>
              <a:t>Options:</a:t>
            </a:r>
          </a:p>
          <a:p>
            <a:pPr lvl="1"/>
            <a:r>
              <a:rPr lang="en-US"/>
              <a:t>Remote mirrors (hardware)</a:t>
            </a:r>
          </a:p>
          <a:p>
            <a:pPr lvl="1"/>
            <a:r>
              <a:rPr lang="en-US"/>
              <a:t>Operating system commands (Example: rsync)</a:t>
            </a:r>
          </a:p>
          <a:p>
            <a:pPr lvl="1"/>
            <a:r>
              <a:rPr lang="en-US"/>
              <a:t>Any others? 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Asynchronous Replication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19250"/>
            <a:ext cx="7772400" cy="470535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/>
              <a:t>Also know as log-based replication</a:t>
            </a:r>
          </a:p>
          <a:p>
            <a:pPr>
              <a:lnSpc>
                <a:spcPct val="90000"/>
              </a:lnSpc>
            </a:pPr>
            <a:r>
              <a:rPr lang="en-US"/>
              <a:t>Not true replication but a point in time synchronization between two machines</a:t>
            </a:r>
          </a:p>
          <a:p>
            <a:pPr>
              <a:lnSpc>
                <a:spcPct val="90000"/>
              </a:lnSpc>
            </a:pPr>
            <a:r>
              <a:rPr lang="en-US"/>
              <a:t>After image files are taken from the source machine and applied throughout the day</a:t>
            </a:r>
          </a:p>
          <a:p>
            <a:pPr>
              <a:lnSpc>
                <a:spcPct val="90000"/>
              </a:lnSpc>
            </a:pPr>
            <a:r>
              <a:rPr lang="en-US"/>
              <a:t>Pros:</a:t>
            </a:r>
          </a:p>
          <a:p>
            <a:pPr lvl="1">
              <a:lnSpc>
                <a:spcPct val="90000"/>
              </a:lnSpc>
            </a:pPr>
            <a:r>
              <a:rPr lang="en-US"/>
              <a:t>Cheap</a:t>
            </a:r>
          </a:p>
          <a:p>
            <a:pPr>
              <a:lnSpc>
                <a:spcPct val="90000"/>
              </a:lnSpc>
            </a:pPr>
            <a:r>
              <a:rPr lang="en-US"/>
              <a:t>Cons:</a:t>
            </a:r>
          </a:p>
          <a:p>
            <a:pPr lvl="1">
              <a:lnSpc>
                <a:spcPct val="90000"/>
              </a:lnSpc>
            </a:pPr>
            <a:r>
              <a:rPr lang="en-US"/>
              <a:t>Not synchronous </a:t>
            </a:r>
          </a:p>
          <a:p>
            <a:pPr lvl="1">
              <a:lnSpc>
                <a:spcPct val="90000"/>
              </a:lnSpc>
            </a:pPr>
            <a:r>
              <a:rPr lang="en-US"/>
              <a:t>Must maintain the code yourself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OpenEdge </a:t>
            </a:r>
            <a:r>
              <a:rPr lang="en-US" dirty="0"/>
              <a:t>Replication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This is a feature/product from Progress that provides real-time synchronization between two or more databases.  There is a replication server (source) and one or </a:t>
            </a:r>
            <a:r>
              <a:rPr lang="en-US" dirty="0" smtClean="0"/>
              <a:t>two replication </a:t>
            </a:r>
            <a:r>
              <a:rPr lang="en-US" dirty="0"/>
              <a:t>agents (targets).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OpenEdge Replication?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122900" y="2067365"/>
            <a:ext cx="1854062" cy="380098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82056" y="4338687"/>
            <a:ext cx="1368645" cy="152966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Users doing work</a:t>
            </a:r>
            <a:endParaRPr lang="en-US" dirty="0"/>
          </a:p>
        </p:txBody>
      </p:sp>
      <p:sp>
        <p:nvSpPr>
          <p:cNvPr id="8" name="Magnetic Disk 7"/>
          <p:cNvSpPr/>
          <p:nvPr/>
        </p:nvSpPr>
        <p:spPr>
          <a:xfrm>
            <a:off x="2624617" y="2540171"/>
            <a:ext cx="914400" cy="1158838"/>
          </a:xfrm>
          <a:prstGeom prst="flowChartMagneticDisk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After Image</a:t>
            </a:r>
            <a:endParaRPr lang="en-US" dirty="0"/>
          </a:p>
        </p:txBody>
      </p:sp>
      <p:sp>
        <p:nvSpPr>
          <p:cNvPr id="9" name="Magnetic Disk 8"/>
          <p:cNvSpPr/>
          <p:nvPr/>
        </p:nvSpPr>
        <p:spPr>
          <a:xfrm>
            <a:off x="2624617" y="4338687"/>
            <a:ext cx="914400" cy="1158838"/>
          </a:xfrm>
          <a:prstGeom prst="flowChartMagneticDisk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Source DB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651859" y="2540171"/>
            <a:ext cx="1173969" cy="114616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OE Replication Server</a:t>
            </a:r>
            <a:endParaRPr lang="en-US" sz="1600" dirty="0"/>
          </a:p>
        </p:txBody>
      </p:sp>
      <p:sp>
        <p:nvSpPr>
          <p:cNvPr id="11" name="Rectangle 10"/>
          <p:cNvSpPr/>
          <p:nvPr/>
        </p:nvSpPr>
        <p:spPr>
          <a:xfrm>
            <a:off x="6293631" y="2540171"/>
            <a:ext cx="1173969" cy="114616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OE Replication </a:t>
            </a:r>
            <a:r>
              <a:rPr lang="en-US" sz="1600" dirty="0" err="1" smtClean="0"/>
              <a:t>Agent(s</a:t>
            </a:r>
            <a:r>
              <a:rPr lang="en-US" sz="1600" dirty="0" smtClean="0"/>
              <a:t>)</a:t>
            </a:r>
            <a:endParaRPr lang="en-US" sz="1600" dirty="0"/>
          </a:p>
        </p:txBody>
      </p:sp>
      <p:sp>
        <p:nvSpPr>
          <p:cNvPr id="12" name="Rectangle 11"/>
          <p:cNvSpPr/>
          <p:nvPr/>
        </p:nvSpPr>
        <p:spPr>
          <a:xfrm>
            <a:off x="5960808" y="4130098"/>
            <a:ext cx="1854062" cy="191903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agnetic Disk 13"/>
          <p:cNvSpPr/>
          <p:nvPr/>
        </p:nvSpPr>
        <p:spPr>
          <a:xfrm>
            <a:off x="6436028" y="4519466"/>
            <a:ext cx="914400" cy="1158838"/>
          </a:xfrm>
          <a:prstGeom prst="flowChartMagneticDisk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Target </a:t>
            </a:r>
            <a:r>
              <a:rPr lang="en-US" dirty="0" err="1" smtClean="0"/>
              <a:t>DB(s</a:t>
            </a:r>
            <a:r>
              <a:rPr lang="en-US" dirty="0" smtClean="0"/>
              <a:t>)</a:t>
            </a:r>
            <a:endParaRPr lang="en-US" dirty="0"/>
          </a:p>
        </p:txBody>
      </p:sp>
      <p:cxnSp>
        <p:nvCxnSpPr>
          <p:cNvPr id="26" name="Shape 25"/>
          <p:cNvCxnSpPr>
            <a:stCxn id="7" idx="0"/>
          </p:cNvCxnSpPr>
          <p:nvPr/>
        </p:nvCxnSpPr>
        <p:spPr>
          <a:xfrm rot="5400000" flipH="1" flipV="1">
            <a:off x="1035092" y="3250878"/>
            <a:ext cx="1219097" cy="956523"/>
          </a:xfrm>
          <a:prstGeom prst="bentConnector3">
            <a:avLst>
              <a:gd name="adj1" fmla="val 98669"/>
            </a:avLst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7" idx="3"/>
          </p:cNvCxnSpPr>
          <p:nvPr/>
        </p:nvCxnSpPr>
        <p:spPr>
          <a:xfrm flipV="1">
            <a:off x="1850701" y="5098885"/>
            <a:ext cx="272199" cy="463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endCxn id="10" idx="1"/>
          </p:cNvCxnSpPr>
          <p:nvPr/>
        </p:nvCxnSpPr>
        <p:spPr>
          <a:xfrm flipV="1">
            <a:off x="3976962" y="3113255"/>
            <a:ext cx="674897" cy="63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10" idx="3"/>
          </p:cNvCxnSpPr>
          <p:nvPr/>
        </p:nvCxnSpPr>
        <p:spPr>
          <a:xfrm rot="16200000" flipV="1">
            <a:off x="5818302" y="3120781"/>
            <a:ext cx="150032" cy="13498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rot="5400000" flipH="1" flipV="1">
            <a:off x="5952141" y="3127467"/>
            <a:ext cx="144490" cy="128743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rot="10800000">
            <a:off x="6088759" y="3119593"/>
            <a:ext cx="204873" cy="150034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11" idx="2"/>
            <a:endCxn id="12" idx="0"/>
          </p:cNvCxnSpPr>
          <p:nvPr/>
        </p:nvCxnSpPr>
        <p:spPr>
          <a:xfrm rot="16200000" flipH="1">
            <a:off x="6662348" y="3904606"/>
            <a:ext cx="443759" cy="722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5067836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Pros and Cons: </a:t>
            </a:r>
            <a:r>
              <a:rPr lang="en-US" dirty="0" smtClean="0"/>
              <a:t>OpenEdge Replication</a:t>
            </a:r>
            <a:endParaRPr lang="en-US" dirty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Pros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Supported product </a:t>
            </a:r>
            <a:r>
              <a:rPr lang="en-US" dirty="0" smtClean="0"/>
              <a:t>(10.1 and above is best)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Real-time replication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Supports reporting on the target side</a:t>
            </a:r>
          </a:p>
          <a:p>
            <a:pPr>
              <a:lnSpc>
                <a:spcPct val="90000"/>
              </a:lnSpc>
            </a:pPr>
            <a:r>
              <a:rPr lang="en-US" dirty="0"/>
              <a:t>Cons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Not free </a:t>
            </a:r>
            <a:r>
              <a:rPr lang="en-US" dirty="0" smtClean="0"/>
              <a:t>(</a:t>
            </a:r>
            <a:r>
              <a:rPr lang="en-US" smtClean="0"/>
              <a:t>REALLY </a:t>
            </a:r>
            <a:r>
              <a:rPr lang="en-US" u="sng" smtClean="0"/>
              <a:t>NOT</a:t>
            </a:r>
            <a:r>
              <a:rPr lang="en-US" smtClean="0"/>
              <a:t> FREE)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Need to learn another set of utilities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No support (currently) for asynchronous replication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Initial Setup: OpenEdge </a:t>
            </a:r>
            <a:r>
              <a:rPr lang="en-US" dirty="0" smtClean="0"/>
              <a:t>Replication (Offline)</a:t>
            </a:r>
            <a:endParaRPr lang="en-US" dirty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700808"/>
            <a:ext cx="7772400" cy="4667250"/>
          </a:xfrm>
        </p:spPr>
        <p:txBody>
          <a:bodyPr/>
          <a:lstStyle/>
          <a:p>
            <a:r>
              <a:rPr lang="en-US" sz="2400" dirty="0"/>
              <a:t>After imaging must be enabled for the source database</a:t>
            </a:r>
          </a:p>
          <a:p>
            <a:r>
              <a:rPr lang="en-US" sz="2400" dirty="0"/>
              <a:t>With the database down you can enable site replication for the source database</a:t>
            </a:r>
          </a:p>
          <a:p>
            <a:pPr lvl="1">
              <a:buFontTx/>
              <a:buNone/>
            </a:pPr>
            <a:r>
              <a:rPr lang="en-US" sz="2200" b="1" dirty="0" err="1">
                <a:latin typeface="Times" charset="0"/>
              </a:rPr>
              <a:t>proutil</a:t>
            </a:r>
            <a:r>
              <a:rPr lang="en-US" sz="2200" b="1" dirty="0">
                <a:latin typeface="Times" charset="0"/>
              </a:rPr>
              <a:t> &lt;</a:t>
            </a:r>
            <a:r>
              <a:rPr lang="en-US" sz="2200" b="1" dirty="0" err="1">
                <a:latin typeface="Times" charset="0"/>
              </a:rPr>
              <a:t>dbname</a:t>
            </a:r>
            <a:r>
              <a:rPr lang="en-US" sz="2200" b="1" dirty="0">
                <a:latin typeface="Times" charset="0"/>
              </a:rPr>
              <a:t>&gt; –C </a:t>
            </a:r>
            <a:r>
              <a:rPr lang="en-US" sz="2200" b="1" dirty="0" err="1">
                <a:latin typeface="Times" charset="0"/>
              </a:rPr>
              <a:t>enablesitereplication</a:t>
            </a:r>
            <a:r>
              <a:rPr lang="en-US" sz="2200" b="1" dirty="0">
                <a:latin typeface="Times" charset="0"/>
              </a:rPr>
              <a:t> source</a:t>
            </a:r>
          </a:p>
          <a:p>
            <a:r>
              <a:rPr lang="en-US" sz="2400" dirty="0"/>
              <a:t>Move the properties files into place Currently the same directory as the DB</a:t>
            </a:r>
          </a:p>
          <a:p>
            <a:r>
              <a:rPr lang="en-US" sz="2400" dirty="0"/>
              <a:t>Start the source database with </a:t>
            </a:r>
            <a:r>
              <a:rPr lang="en-US" sz="2400" b="1" dirty="0">
                <a:latin typeface="Times" charset="0"/>
              </a:rPr>
              <a:t>-</a:t>
            </a:r>
            <a:r>
              <a:rPr lang="en-US" sz="2400" b="1" dirty="0" err="1">
                <a:latin typeface="Times" charset="0"/>
              </a:rPr>
              <a:t>DBService</a:t>
            </a:r>
            <a:r>
              <a:rPr lang="en-US" sz="2400" b="1" dirty="0">
                <a:latin typeface="Times" charset="0"/>
              </a:rPr>
              <a:t> </a:t>
            </a:r>
            <a:r>
              <a:rPr lang="en-US" sz="2400" b="1" dirty="0" err="1" smtClean="0">
                <a:latin typeface="Times" charset="0"/>
              </a:rPr>
              <a:t>replserv</a:t>
            </a:r>
            <a:r>
              <a:rPr lang="en-US" sz="2400" b="1" dirty="0" smtClean="0">
                <a:latin typeface="Times" charset="0"/>
              </a:rPr>
              <a:t> and  -pica </a:t>
            </a:r>
            <a:r>
              <a:rPr lang="en-US" sz="2400" dirty="0" smtClean="0"/>
              <a:t>parameters</a:t>
            </a:r>
            <a:endParaRPr lang="en-US" sz="2400" dirty="0"/>
          </a:p>
          <a:p>
            <a:r>
              <a:rPr lang="en-US" sz="2400" dirty="0"/>
              <a:t>Do an online backup of the source</a:t>
            </a:r>
          </a:p>
          <a:p>
            <a:r>
              <a:rPr lang="en-US" sz="2400" dirty="0"/>
              <a:t>Restore the backup to the target</a:t>
            </a:r>
            <a:endParaRPr lang="en-US" sz="2400" b="1" dirty="0">
              <a:latin typeface="Times" charset="0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-pica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Determines the size of the interprocess communication queue between the RDBMS and the </a:t>
            </a:r>
            <a:r>
              <a:rPr lang="en-US" dirty="0"/>
              <a:t>r</a:t>
            </a:r>
            <a:r>
              <a:rPr lang="en-US" dirty="0" smtClean="0"/>
              <a:t>eplication server</a:t>
            </a:r>
          </a:p>
          <a:p>
            <a:r>
              <a:rPr lang="en-US" dirty="0" smtClean="0"/>
              <a:t>Default value 64k in 10.1C+ and 6k before</a:t>
            </a:r>
          </a:p>
          <a:p>
            <a:r>
              <a:rPr lang="en-US" dirty="0" smtClean="0"/>
              <a:t>Default value is generally too low</a:t>
            </a:r>
          </a:p>
          <a:p>
            <a:r>
              <a:rPr lang="en-US" dirty="0" smtClean="0"/>
              <a:t>Always set it to it’s maximum value</a:t>
            </a:r>
          </a:p>
          <a:p>
            <a:pPr lvl="1"/>
            <a:r>
              <a:rPr lang="en-US" dirty="0" smtClean="0"/>
              <a:t>In 10.1C+ set it to 8192 (8MB)</a:t>
            </a:r>
          </a:p>
          <a:p>
            <a:pPr lvl="1"/>
            <a:r>
              <a:rPr lang="en-US" dirty="0" smtClean="0"/>
              <a:t>Prior to 10.1C set it to 2048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020275"/>
      </p:ext>
    </p:extLst>
  </p:cSld>
  <p:clrMapOvr>
    <a:masterClrMapping/>
  </p:clrMapOvr>
  <p:transition xmlns:p14="http://schemas.microsoft.com/office/powerpoint/2010/main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Initial Setup: OpenEdge Replication  (Online)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67565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Enable After Imaging (If necessary)</a:t>
            </a:r>
          </a:p>
          <a:p>
            <a:r>
              <a:rPr lang="en-US" dirty="0" smtClean="0"/>
              <a:t>Put the replication properties files in place</a:t>
            </a:r>
          </a:p>
          <a:p>
            <a:r>
              <a:rPr lang="en-US" dirty="0" smtClean="0"/>
              <a:t>You need to use deferred agent startup</a:t>
            </a:r>
          </a:p>
          <a:p>
            <a:pPr marL="457200" lvl="1" indent="0">
              <a:buNone/>
            </a:pPr>
            <a:r>
              <a:rPr lang="en-US" sz="2400" dirty="0" smtClean="0"/>
              <a:t>[server]</a:t>
            </a:r>
          </a:p>
          <a:p>
            <a:pPr marL="457200" lvl="1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defer-agent-startup=&lt;number-of-minutes&gt;</a:t>
            </a:r>
          </a:p>
          <a:p>
            <a:pPr marL="457200" lvl="1" indent="0">
              <a:buNone/>
            </a:pPr>
            <a:r>
              <a:rPr lang="en-US" sz="2400" dirty="0" smtClean="0"/>
              <a:t>Note: number of minutes must be between 0 and 10080 (1 week)</a:t>
            </a:r>
          </a:p>
          <a:p>
            <a:r>
              <a:rPr lang="en-US" dirty="0"/>
              <a:t>E</a:t>
            </a:r>
            <a:r>
              <a:rPr lang="en-US" dirty="0" smtClean="0"/>
              <a:t>nable replication</a:t>
            </a:r>
          </a:p>
          <a:p>
            <a:pPr marL="457200" lvl="1" indent="0">
              <a:buNone/>
            </a:pPr>
            <a:r>
              <a:rPr lang="en-US" sz="2400" dirty="0" err="1"/>
              <a:t>p</a:t>
            </a:r>
            <a:r>
              <a:rPr lang="en-US" sz="2400" dirty="0" err="1" smtClean="0"/>
              <a:t>routil</a:t>
            </a:r>
            <a:r>
              <a:rPr lang="en-US" sz="2400" dirty="0" smtClean="0"/>
              <a:t> &lt;</a:t>
            </a:r>
            <a:r>
              <a:rPr lang="en-US" sz="2400" dirty="0" err="1" smtClean="0"/>
              <a:t>dbname</a:t>
            </a:r>
            <a:r>
              <a:rPr lang="en-US" sz="2400" dirty="0" smtClean="0"/>
              <a:t>&gt; -C </a:t>
            </a:r>
            <a:r>
              <a:rPr lang="en-US" sz="2400" dirty="0" err="1" smtClean="0"/>
              <a:t>enablesitereplication</a:t>
            </a:r>
            <a:r>
              <a:rPr lang="en-US" sz="2400" dirty="0" smtClean="0"/>
              <a:t> source</a:t>
            </a:r>
          </a:p>
          <a:p>
            <a:r>
              <a:rPr lang="en-US" dirty="0" smtClean="0"/>
              <a:t>Do an online backup to  build target database</a:t>
            </a:r>
          </a:p>
          <a:p>
            <a:pPr marL="457200" lvl="1" indent="0">
              <a:buNone/>
            </a:pPr>
            <a:r>
              <a:rPr lang="en-US" sz="2400" dirty="0" err="1"/>
              <a:t>p</a:t>
            </a:r>
            <a:r>
              <a:rPr lang="en-US" sz="2400" dirty="0" err="1" smtClean="0"/>
              <a:t>routil</a:t>
            </a:r>
            <a:r>
              <a:rPr lang="en-US" sz="2400" dirty="0" smtClean="0"/>
              <a:t> online &lt;source-</a:t>
            </a:r>
            <a:r>
              <a:rPr lang="en-US" sz="2400" dirty="0" err="1" smtClean="0"/>
              <a:t>db</a:t>
            </a:r>
            <a:r>
              <a:rPr lang="en-US" sz="2400" dirty="0" smtClean="0"/>
              <a:t>&gt; &lt;</a:t>
            </a:r>
            <a:r>
              <a:rPr lang="en-US" sz="2400" dirty="0" err="1" smtClean="0"/>
              <a:t>bkup_file</a:t>
            </a:r>
            <a:r>
              <a:rPr lang="en-US" sz="2400" dirty="0" smtClean="0"/>
              <a:t>&gt; -</a:t>
            </a:r>
            <a:r>
              <a:rPr lang="en-US" sz="2400" dirty="0" err="1" smtClean="0"/>
              <a:t>REPLTargetCreation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198288882"/>
      </p:ext>
    </p:extLst>
  </p:cSld>
  <p:clrMapOvr>
    <a:masterClrMapping/>
  </p:clrMapOvr>
  <p:transition xmlns:p14="http://schemas.microsoft.com/office/powerpoint/2010/main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Initial Setup: OpenEdge Replication 	</a:t>
            </a:r>
            <a:r>
              <a:rPr lang="en-US" sz="2800" dirty="0" smtClean="0"/>
              <a:t>(</a:t>
            </a:r>
            <a:r>
              <a:rPr lang="en-US" sz="2800" dirty="0"/>
              <a:t>continued)</a:t>
            </a:r>
            <a:endParaRPr lang="en-US" dirty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556792"/>
            <a:ext cx="8153400" cy="4752528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After the restore to the target is complete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Enable site replication on the target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200" b="1" dirty="0" err="1">
                <a:latin typeface="Times" charset="0"/>
              </a:rPr>
              <a:t>proutil</a:t>
            </a:r>
            <a:r>
              <a:rPr lang="en-US" sz="2200" b="1" dirty="0">
                <a:latin typeface="Times" charset="0"/>
              </a:rPr>
              <a:t> &lt;</a:t>
            </a:r>
            <a:r>
              <a:rPr lang="en-US" sz="2200" b="1" dirty="0" err="1">
                <a:latin typeface="Times" charset="0"/>
              </a:rPr>
              <a:t>dbname</a:t>
            </a:r>
            <a:r>
              <a:rPr lang="en-US" sz="2200" b="1" dirty="0">
                <a:latin typeface="Times" charset="0"/>
              </a:rPr>
              <a:t>&gt; –C </a:t>
            </a:r>
            <a:r>
              <a:rPr lang="en-US" sz="2200" b="1" dirty="0" err="1">
                <a:latin typeface="Times" charset="0"/>
              </a:rPr>
              <a:t>enablesitereplication</a:t>
            </a:r>
            <a:r>
              <a:rPr lang="en-US" sz="2200" b="1" dirty="0">
                <a:latin typeface="Times" charset="0"/>
              </a:rPr>
              <a:t> target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200" b="1" dirty="0">
                <a:latin typeface="Times" charset="0"/>
              </a:rPr>
              <a:t>Or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200" b="1" dirty="0" err="1">
                <a:latin typeface="Times" charset="0"/>
              </a:rPr>
              <a:t>prorest</a:t>
            </a:r>
            <a:r>
              <a:rPr lang="en-US" sz="2200" b="1" dirty="0">
                <a:latin typeface="Times" charset="0"/>
              </a:rPr>
              <a:t> &lt;</a:t>
            </a:r>
            <a:r>
              <a:rPr lang="en-US" sz="2200" b="1" dirty="0" err="1">
                <a:latin typeface="Times" charset="0"/>
              </a:rPr>
              <a:t>dbname</a:t>
            </a:r>
            <a:r>
              <a:rPr lang="en-US" sz="2200" b="1" dirty="0">
                <a:latin typeface="Times" charset="0"/>
              </a:rPr>
              <a:t>&gt; &lt;</a:t>
            </a:r>
            <a:r>
              <a:rPr lang="en-US" sz="2200" b="1" dirty="0" err="1">
                <a:latin typeface="Times" charset="0"/>
              </a:rPr>
              <a:t>backupname</a:t>
            </a:r>
            <a:r>
              <a:rPr lang="en-US" sz="2200" b="1" dirty="0">
                <a:latin typeface="Times" charset="0"/>
              </a:rPr>
              <a:t>&gt; -</a:t>
            </a:r>
            <a:r>
              <a:rPr lang="en-US" sz="2200" b="1" dirty="0" err="1" smtClean="0">
                <a:latin typeface="Times" charset="0"/>
              </a:rPr>
              <a:t>REPLTransition</a:t>
            </a:r>
            <a:endParaRPr lang="en-US" sz="2200" b="1" dirty="0" smtClean="0">
              <a:latin typeface="Times" charset="0"/>
            </a:endParaRPr>
          </a:p>
          <a:p>
            <a:pPr lvl="1">
              <a:lnSpc>
                <a:spcPct val="90000"/>
              </a:lnSpc>
              <a:buFontTx/>
              <a:buNone/>
            </a:pPr>
            <a:endParaRPr lang="en-US" sz="900" b="1" dirty="0">
              <a:latin typeface="Times" charset="0"/>
            </a:endParaRPr>
          </a:p>
          <a:p>
            <a:pPr>
              <a:lnSpc>
                <a:spcPct val="90000"/>
              </a:lnSpc>
            </a:pPr>
            <a:r>
              <a:rPr lang="en-US" sz="2400" dirty="0"/>
              <a:t>Start the target with </a:t>
            </a:r>
            <a:r>
              <a:rPr lang="en-US" sz="2400" b="1" dirty="0">
                <a:latin typeface="Times" charset="0"/>
              </a:rPr>
              <a:t>-</a:t>
            </a:r>
            <a:r>
              <a:rPr lang="en-US" sz="2400" b="1" dirty="0" err="1">
                <a:latin typeface="Times" charset="0"/>
              </a:rPr>
              <a:t>DBService</a:t>
            </a:r>
            <a:r>
              <a:rPr lang="en-US" sz="2400" b="1" dirty="0">
                <a:latin typeface="Times" charset="0"/>
              </a:rPr>
              <a:t> </a:t>
            </a:r>
            <a:r>
              <a:rPr lang="en-US" sz="2400" b="1" dirty="0" err="1">
                <a:latin typeface="Times" charset="0"/>
              </a:rPr>
              <a:t>replagent</a:t>
            </a:r>
            <a:r>
              <a:rPr lang="en-US" sz="2400" b="1" dirty="0">
                <a:latin typeface="Times" charset="0"/>
              </a:rPr>
              <a:t> and -S &lt;service or port number&gt;</a:t>
            </a:r>
            <a:r>
              <a:rPr lang="en-US" sz="2400" dirty="0"/>
              <a:t> parameters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Use the </a:t>
            </a:r>
            <a:r>
              <a:rPr lang="en-US" sz="2400" dirty="0" err="1"/>
              <a:t>dsrutil</a:t>
            </a:r>
            <a:r>
              <a:rPr lang="en-US" sz="2400" dirty="0"/>
              <a:t> utility to monitor replication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200" b="1" dirty="0" err="1">
                <a:latin typeface="Times" charset="0"/>
              </a:rPr>
              <a:t>dsrutil</a:t>
            </a:r>
            <a:r>
              <a:rPr lang="en-US" sz="2200" b="1" dirty="0">
                <a:latin typeface="Times" charset="0"/>
              </a:rPr>
              <a:t> &lt;</a:t>
            </a:r>
            <a:r>
              <a:rPr lang="en-US" sz="2200" b="1" dirty="0" err="1">
                <a:latin typeface="Times" charset="0"/>
              </a:rPr>
              <a:t>dbname</a:t>
            </a:r>
            <a:r>
              <a:rPr lang="en-US" sz="2200" b="1" dirty="0">
                <a:latin typeface="Times" charset="0"/>
              </a:rPr>
              <a:t>&gt; –C monitor</a:t>
            </a:r>
          </a:p>
          <a:p>
            <a:pPr>
              <a:lnSpc>
                <a:spcPct val="90000"/>
              </a:lnSpc>
            </a:pPr>
            <a:r>
              <a:rPr lang="en-US" dirty="0"/>
              <a:t>Or look for the following message in the target database .</a:t>
            </a:r>
            <a:r>
              <a:rPr lang="en-US" dirty="0" err="1"/>
              <a:t>lg</a:t>
            </a:r>
            <a:r>
              <a:rPr lang="en-US" dirty="0"/>
              <a:t> file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200" b="1" dirty="0">
                <a:latin typeface="Times" charset="0"/>
              </a:rPr>
              <a:t>	“The Source and Target databases are synchronized. (10668).”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Setup: OpenEdge properties files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Server Properties File</a:t>
            </a:r>
          </a:p>
          <a:p>
            <a:r>
              <a:rPr lang="en-US"/>
              <a:t>Agent Properties File(s)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Example: source.repl.properties</a:t>
            </a:r>
          </a:p>
        </p:txBody>
      </p:sp>
      <p:sp>
        <p:nvSpPr>
          <p:cNvPr id="57347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1800">
                <a:latin typeface="Times New Roman" charset="0"/>
              </a:rPr>
              <a:t>[server]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>
                <a:latin typeface="Times New Roman" charset="0"/>
              </a:rPr>
              <a:t>    control-agents=agent1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>
                <a:latin typeface="Times New Roman" charset="0"/>
              </a:rPr>
              <a:t>    database=source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>
                <a:latin typeface="Times New Roman" charset="0"/>
              </a:rPr>
              <a:t>    transition=manual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>
                <a:latin typeface="Times New Roman" charset="0"/>
              </a:rPr>
              <a:t>    transition-timeout=600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800">
              <a:latin typeface="Times New Roman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>
                <a:latin typeface="Times New Roman" charset="0"/>
              </a:rPr>
              <a:t>[control-agent.agent1]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>
                <a:latin typeface="Times New Roman" charset="0"/>
              </a:rPr>
              <a:t>   name=agent1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>
                <a:latin typeface="Times New Roman" charset="0"/>
              </a:rPr>
              <a:t>   database=source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>
                <a:latin typeface="Times New Roman" charset="0"/>
              </a:rPr>
              <a:t>   host=moth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>
                <a:latin typeface="Times New Roman" charset="0"/>
              </a:rPr>
              <a:t>   port=4501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>
                <a:latin typeface="Times New Roman" charset="0"/>
              </a:rPr>
              <a:t>   connect-timeout=120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>
                <a:latin typeface="Times New Roman" charset="0"/>
              </a:rPr>
              <a:t>   replication-method=async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>
                <a:latin typeface="Times New Roman" charset="0"/>
              </a:rPr>
              <a:t>   critical=0</a:t>
            </a:r>
            <a:endParaRPr lang="en-US" sz="2400"/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Example: target.repl.properties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800">
                <a:latin typeface="Times New Roman" charset="0"/>
              </a:rPr>
              <a:t>[agent]</a:t>
            </a:r>
          </a:p>
          <a:p>
            <a:pPr>
              <a:buFontTx/>
              <a:buNone/>
            </a:pPr>
            <a:r>
              <a:rPr lang="en-US" sz="1800">
                <a:latin typeface="Times New Roman" charset="0"/>
              </a:rPr>
              <a:t>   name=agent1</a:t>
            </a:r>
          </a:p>
          <a:p>
            <a:pPr>
              <a:buFontTx/>
              <a:buNone/>
            </a:pPr>
            <a:r>
              <a:rPr lang="en-US" sz="1800">
                <a:latin typeface="Times New Roman" charset="0"/>
              </a:rPr>
              <a:t>   database=source</a:t>
            </a:r>
          </a:p>
          <a:p>
            <a:pPr>
              <a:buFontTx/>
              <a:buNone/>
            </a:pPr>
            <a:r>
              <a:rPr lang="en-US" sz="1800">
                <a:latin typeface="Times New Roman" charset="0"/>
              </a:rPr>
              <a:t>   listener-minport=4387</a:t>
            </a:r>
          </a:p>
          <a:p>
            <a:pPr>
              <a:buFontTx/>
              <a:buNone/>
            </a:pPr>
            <a:r>
              <a:rPr lang="en-US" sz="1800">
                <a:latin typeface="Times New Roman" charset="0"/>
              </a:rPr>
              <a:t>   listener-maxport=4500</a:t>
            </a:r>
            <a:endParaRPr lang="en-US" sz="1800"/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Maintenance Issues: OpenEdge Replication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Fathom replication does not support 2-phase commit</a:t>
            </a:r>
          </a:p>
          <a:p>
            <a:pPr>
              <a:lnSpc>
                <a:spcPct val="90000"/>
              </a:lnSpc>
            </a:pPr>
            <a:r>
              <a:rPr lang="en-US"/>
              <a:t>Index rebuild will require a initialization of the replication process (Use: index compact)</a:t>
            </a:r>
          </a:p>
          <a:p>
            <a:pPr>
              <a:lnSpc>
                <a:spcPct val="90000"/>
              </a:lnSpc>
            </a:pPr>
            <a:r>
              <a:rPr lang="en-US"/>
              <a:t>Index and table moves must be done in multi-user mode</a:t>
            </a:r>
          </a:p>
          <a:p>
            <a:pPr>
              <a:lnSpc>
                <a:spcPct val="90000"/>
              </a:lnSpc>
            </a:pPr>
            <a:r>
              <a:rPr lang="en-US"/>
              <a:t>Generally, changes to the database must be done in multi-user mode as the broker is the mechanism that starts replication  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After image file status</a:t>
            </a:r>
          </a:p>
        </p:txBody>
      </p:sp>
      <p:sp>
        <p:nvSpPr>
          <p:cNvPr id="41987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Empty</a:t>
            </a:r>
          </a:p>
          <a:p>
            <a:pPr lvl="1"/>
            <a:r>
              <a:rPr lang="en-US"/>
              <a:t>Ready for use</a:t>
            </a:r>
          </a:p>
          <a:p>
            <a:r>
              <a:rPr lang="en-US"/>
              <a:t>Busy</a:t>
            </a:r>
          </a:p>
          <a:p>
            <a:pPr lvl="1"/>
            <a:r>
              <a:rPr lang="en-US"/>
              <a:t>Currently being used</a:t>
            </a:r>
          </a:p>
          <a:p>
            <a:r>
              <a:rPr lang="en-US"/>
              <a:t>Full</a:t>
            </a:r>
          </a:p>
          <a:p>
            <a:pPr lvl="1"/>
            <a:r>
              <a:rPr lang="en-US"/>
              <a:t>Closed and applied to target</a:t>
            </a:r>
          </a:p>
          <a:p>
            <a:r>
              <a:rPr lang="en-US"/>
              <a:t>Locked (Replication only)</a:t>
            </a:r>
          </a:p>
          <a:p>
            <a:pPr lvl="1"/>
            <a:r>
              <a:rPr lang="en-US"/>
              <a:t>Closed and not yet applied to target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Maintenance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Is replication running?</a:t>
            </a:r>
          </a:p>
          <a:p>
            <a:r>
              <a:rPr lang="en-US"/>
              <a:t>Other replication maintenance</a:t>
            </a:r>
          </a:p>
          <a:p>
            <a:r>
              <a:rPr lang="en-US"/>
              <a:t>How to do common maintenance tasks</a:t>
            </a:r>
          </a:p>
          <a:p>
            <a:pPr lvl="1"/>
            <a:r>
              <a:rPr lang="en-US"/>
              <a:t>Add extents</a:t>
            </a:r>
          </a:p>
          <a:p>
            <a:pPr lvl="1"/>
            <a:r>
              <a:rPr lang="en-US"/>
              <a:t>Index rebuild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Monitoring Replication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Use the dsrutil utility with the monitor option</a:t>
            </a:r>
          </a:p>
          <a:p>
            <a:pPr lvl="1">
              <a:buFontTx/>
              <a:buNone/>
            </a:pPr>
            <a:r>
              <a:rPr lang="en-US"/>
              <a:t>dsrutil &lt;dbname&gt; -monitor</a:t>
            </a:r>
          </a:p>
          <a:p>
            <a:r>
              <a:rPr lang="en-US"/>
              <a:t>This can be done on the source or target side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Monitoring: Server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Site Replication Monitor Version 2     Page 1 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    Database: /data/</a:t>
            </a:r>
            <a:r>
              <a:rPr lang="en-US" sz="1100" b="1" dirty="0" err="1">
                <a:solidFill>
                  <a:srgbClr val="000000"/>
                </a:solidFill>
                <a:latin typeface="Lucida Grande" charset="0"/>
              </a:rPr>
              <a:t>source_db</a:t>
            </a: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    Database is enabled as Fathom Replication:  	Source 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   Server is:                                  		Normal processing 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   Number of configured agents:               	1 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   Defer Agent Startup : 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       Continue connection attempts until:     	Mon Nov 7 11:59:55 2005 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       Deferred Agent Startup will expire in : 	1 </a:t>
            </a:r>
            <a:r>
              <a:rPr lang="en-US" sz="1100" b="1" dirty="0" err="1">
                <a:solidFill>
                  <a:srgbClr val="000000"/>
                </a:solidFill>
                <a:latin typeface="Lucida Grande" charset="0"/>
              </a:rPr>
              <a:t>Hr</a:t>
            </a: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14 Min 44 Sec 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       Next connection attempt in :            	30 Seconds 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       Connections attempts performed          	1 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       Agent(s) currently connected            	0 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   Delay Interval (current / min / max):       	25 / 5 / 500 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   Recovery information 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       State:                           	No recovery being performed 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       Agents needing recovery:         	0 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       Agents connected:                	0 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       Agents in synchronization:       	0 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   Transition information: 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       Type:                            	Manual 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        Transition timeout limit:        	600 seconds			</a:t>
            </a:r>
          </a:p>
          <a:p>
            <a:pPr>
              <a:buFontTx/>
              <a:buNone/>
            </a:pPr>
            <a:r>
              <a:rPr lang="en-US" sz="1100" b="1" dirty="0">
                <a:solidFill>
                  <a:srgbClr val="000000"/>
                </a:solidFill>
                <a:latin typeface="Lucida Grande" charset="0"/>
              </a:rPr>
              <a:t>						</a:t>
            </a:r>
            <a:r>
              <a:rPr lang="en-US" sz="800" b="1" i="1" dirty="0">
                <a:solidFill>
                  <a:srgbClr val="000000"/>
                </a:solidFill>
                <a:latin typeface="Lucida Grande" charset="0"/>
              </a:rPr>
              <a:t>Source: Progress Fathom Replication User Guide 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23528" y="116632"/>
            <a:ext cx="7162800" cy="1143000"/>
          </a:xfrm>
        </p:spPr>
        <p:txBody>
          <a:bodyPr/>
          <a:lstStyle/>
          <a:p>
            <a:r>
              <a:rPr lang="en-US" dirty="0"/>
              <a:t>Monitoring: Agent</a:t>
            </a:r>
          </a:p>
        </p:txBody>
      </p:sp>
      <p:sp>
        <p:nvSpPr>
          <p:cNvPr id="63491" name="Rectangle 1027"/>
          <p:cNvSpPr>
            <a:spLocks noGrp="1" noChangeArrowheads="1"/>
          </p:cNvSpPr>
          <p:nvPr>
            <p:ph idx="1"/>
          </p:nvPr>
        </p:nvSpPr>
        <p:spPr>
          <a:xfrm>
            <a:off x="539552" y="1484784"/>
            <a:ext cx="7772400" cy="5184576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Site Replication Monitor Version 2     Page 1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Database: /data/</a:t>
            </a:r>
            <a:r>
              <a:rPr lang="en-US" sz="1000" b="1" dirty="0" err="1">
                <a:solidFill>
                  <a:srgbClr val="000000"/>
                </a:solidFill>
                <a:latin typeface="Lucida Grande" charset="0"/>
              </a:rPr>
              <a:t>source_db</a:t>
            </a: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Agent: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   Name:                                   		agent1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   ID:                                     		1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   Host name:                              		</a:t>
            </a:r>
            <a:r>
              <a:rPr lang="en-US" sz="1000" b="1" dirty="0" err="1">
                <a:solidFill>
                  <a:srgbClr val="000000"/>
                </a:solidFill>
                <a:latin typeface="Lucida Grande" charset="0"/>
              </a:rPr>
              <a:t>localhost</a:t>
            </a: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   Target database:                        		</a:t>
            </a:r>
            <a:r>
              <a:rPr lang="en-US" sz="1000" b="1" dirty="0" err="1">
                <a:solidFill>
                  <a:srgbClr val="000000"/>
                </a:solidFill>
                <a:latin typeface="Lucida Grande" charset="0"/>
              </a:rPr>
              <a:t>target_db</a:t>
            </a: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   State:                                  		Normal processing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   Critical:                               		No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   Method:                                 		Asynchronous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   Remote agent is:                        		Connected via broker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                             	Source and target are synchronized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                                        	             In normal processing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Remote agent is waiting for:             	Nothing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Recovery state:                          	No recovery being performed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Maximum bytes in TCP/IP message:         30720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Server/Agent connection time:            	Mon Oct 31 14:50:58 2005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Server/Agent connection timeout:         	120.000 seconds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Transition information: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   Type:                                	Manual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   Timeout limit:                       	0 seconds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The last block was sent at:              	Mon Oct 31 14:57:42 2005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Activity information: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   Blocks sent:                         	720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   Blocks acknowledged:                 	28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   Synchronization points               	12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AI Block Information: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   Current RDBMS Block (</a:t>
            </a:r>
            <a:r>
              <a:rPr lang="en-US" sz="1000" b="1" dirty="0" err="1">
                <a:solidFill>
                  <a:srgbClr val="000000"/>
                </a:solidFill>
                <a:latin typeface="Lucida Grande" charset="0"/>
              </a:rPr>
              <a:t>Seq</a:t>
            </a: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/ Block):   	5 / 1923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    Last Sent Block (</a:t>
            </a:r>
            <a:r>
              <a:rPr lang="en-US" sz="1000" b="1" dirty="0" err="1">
                <a:solidFill>
                  <a:srgbClr val="000000"/>
                </a:solidFill>
                <a:latin typeface="Lucida Grande" charset="0"/>
              </a:rPr>
              <a:t>Seq</a:t>
            </a: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/ Block):       	5 / 1923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Server to agent load check interval:     	10 blocks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Time between server and agent load checks:  	5.597 seconds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    Time taken to respond to load check:        	0.178 seconds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latin typeface="Lucida Grande" charset="0"/>
              </a:rPr>
              <a:t>					</a:t>
            </a:r>
            <a:r>
              <a:rPr lang="en-US" sz="600" b="1" i="1" dirty="0">
                <a:solidFill>
                  <a:srgbClr val="000000"/>
                </a:solidFill>
                <a:latin typeface="Lucida Grande" charset="0"/>
              </a:rPr>
              <a:t>Source: Progress Fathom Replication User Guide</a:t>
            </a:r>
            <a:r>
              <a:rPr lang="en-US" sz="800" b="1" i="1" dirty="0">
                <a:solidFill>
                  <a:srgbClr val="000000"/>
                </a:solidFill>
                <a:latin typeface="Lucida Grande" charset="0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000" b="1" dirty="0">
              <a:solidFill>
                <a:srgbClr val="000000"/>
              </a:solidFill>
              <a:latin typeface="Lucida Grande" charset="0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DSRUTIL Option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28800"/>
            <a:ext cx="7772400" cy="4104456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1600" i="1" u="sng" dirty="0" err="1">
                <a:solidFill>
                  <a:srgbClr val="000000"/>
                </a:solidFill>
                <a:latin typeface="Lucida Grande" charset="0"/>
              </a:rPr>
              <a:t>applyextent</a:t>
            </a:r>
            <a:endParaRPr lang="en-US" sz="1600" dirty="0">
              <a:solidFill>
                <a:srgbClr val="000000"/>
              </a:solidFill>
              <a:latin typeface="Lucida Grande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dirty="0">
                <a:solidFill>
                  <a:srgbClr val="000000"/>
                </a:solidFill>
                <a:latin typeface="Lucida Grande" charset="0"/>
              </a:rPr>
              <a:t>	Manual application of source AI extents to the target database.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i="1" u="sng" dirty="0" err="1">
                <a:solidFill>
                  <a:srgbClr val="000000"/>
                </a:solidFill>
                <a:latin typeface="Lucida Grande" charset="0"/>
              </a:rPr>
              <a:t>canceldefer</a:t>
            </a:r>
            <a:endParaRPr lang="en-US" sz="1600" dirty="0">
              <a:solidFill>
                <a:srgbClr val="000000"/>
              </a:solidFill>
              <a:latin typeface="Lucida Grande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dirty="0">
                <a:solidFill>
                  <a:srgbClr val="000000"/>
                </a:solidFill>
                <a:latin typeface="Lucida Grande" charset="0"/>
              </a:rPr>
              <a:t>	Do not attempt reconnect to deferred replication agent.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i="1" u="sng" dirty="0" err="1">
                <a:solidFill>
                  <a:srgbClr val="000000"/>
                </a:solidFill>
                <a:latin typeface="Lucida Grande" charset="0"/>
              </a:rPr>
              <a:t>connectagent</a:t>
            </a:r>
            <a:r>
              <a:rPr lang="en-US" sz="1600" dirty="0">
                <a:solidFill>
                  <a:srgbClr val="000000"/>
                </a:solidFill>
                <a:latin typeface="Lucida Grande" charset="0"/>
              </a:rPr>
              <a:t> or </a:t>
            </a:r>
            <a:r>
              <a:rPr lang="en-US" sz="1600" i="1" u="sng" dirty="0" err="1">
                <a:solidFill>
                  <a:srgbClr val="000000"/>
                </a:solidFill>
                <a:latin typeface="Lucida Grande" charset="0"/>
              </a:rPr>
              <a:t>startagent</a:t>
            </a:r>
            <a:endParaRPr lang="en-US" sz="1600" dirty="0">
              <a:solidFill>
                <a:srgbClr val="000000"/>
              </a:solidFill>
              <a:latin typeface="Lucida Grande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dirty="0">
                <a:solidFill>
                  <a:srgbClr val="000000"/>
                </a:solidFill>
                <a:latin typeface="Lucida Grande" charset="0"/>
              </a:rPr>
              <a:t>	Start agent(s).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i="1" u="sng" dirty="0" err="1">
                <a:solidFill>
                  <a:srgbClr val="000000"/>
                </a:solidFill>
                <a:latin typeface="Lucida Grande" charset="0"/>
              </a:rPr>
              <a:t>disablesitereplication</a:t>
            </a:r>
            <a:endParaRPr lang="en-US" sz="1600" dirty="0">
              <a:solidFill>
                <a:srgbClr val="000000"/>
              </a:solidFill>
              <a:latin typeface="Lucida Grande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dirty="0">
                <a:solidFill>
                  <a:srgbClr val="000000"/>
                </a:solidFill>
                <a:latin typeface="Lucida Grande" charset="0"/>
              </a:rPr>
              <a:t>	Online disable of replication on the source database.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i="1" u="sng" dirty="0">
                <a:solidFill>
                  <a:srgbClr val="000000"/>
                </a:solidFill>
                <a:latin typeface="Lucida Grande" charset="0"/>
              </a:rPr>
              <a:t>recovery</a:t>
            </a:r>
            <a:r>
              <a:rPr lang="en-US" sz="1600" dirty="0">
                <a:solidFill>
                  <a:srgbClr val="000000"/>
                </a:solidFill>
                <a:latin typeface="Lucida Grande" charset="0"/>
              </a:rPr>
              <a:t>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dirty="0">
                <a:solidFill>
                  <a:srgbClr val="000000"/>
                </a:solidFill>
                <a:latin typeface="Lucida Grande" charset="0"/>
              </a:rPr>
              <a:t>	Displays the replication recovery information</a:t>
            </a:r>
            <a:r>
              <a:rPr lang="en-US" sz="1600" dirty="0" smtClean="0">
                <a:solidFill>
                  <a:srgbClr val="000000"/>
                </a:solidFill>
                <a:latin typeface="Lucida Grande" charset="0"/>
              </a:rPr>
              <a:t>.</a:t>
            </a:r>
            <a:endParaRPr lang="en-US" sz="1600" dirty="0">
              <a:solidFill>
                <a:srgbClr val="000000"/>
              </a:solidFill>
              <a:latin typeface="Lucida Grande" charset="0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DSRUTIL Option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28800"/>
            <a:ext cx="7772400" cy="4104456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1600" i="1" u="sng" dirty="0" err="1">
                <a:solidFill>
                  <a:srgbClr val="000000"/>
                </a:solidFill>
                <a:latin typeface="Lucida Grande" charset="0"/>
              </a:rPr>
              <a:t>relwaits</a:t>
            </a:r>
            <a:endParaRPr lang="en-US" sz="1600" dirty="0">
              <a:solidFill>
                <a:srgbClr val="000000"/>
              </a:solidFill>
              <a:latin typeface="Lucida Grande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dirty="0">
                <a:solidFill>
                  <a:srgbClr val="000000"/>
                </a:solidFill>
                <a:latin typeface="Lucida Grande" charset="0"/>
              </a:rPr>
              <a:t>	Release any waits so that database activity can continue.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i="1" u="sng" dirty="0">
                <a:solidFill>
                  <a:srgbClr val="000000"/>
                </a:solidFill>
                <a:latin typeface="Lucida Grande" charset="0"/>
              </a:rPr>
              <a:t>restart</a:t>
            </a:r>
            <a:endParaRPr lang="en-US" sz="1600" dirty="0">
              <a:solidFill>
                <a:srgbClr val="000000"/>
              </a:solidFill>
              <a:latin typeface="Lucida Grande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dirty="0">
                <a:solidFill>
                  <a:srgbClr val="000000"/>
                </a:solidFill>
                <a:latin typeface="Lucida Grande" charset="0"/>
              </a:rPr>
              <a:t>	Restart replication server.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i="1" u="sng" dirty="0">
                <a:solidFill>
                  <a:srgbClr val="000000"/>
                </a:solidFill>
                <a:latin typeface="Lucida Grande" charset="0"/>
              </a:rPr>
              <a:t>terminate</a:t>
            </a:r>
            <a:endParaRPr lang="en-US" sz="1600" dirty="0">
              <a:solidFill>
                <a:srgbClr val="000000"/>
              </a:solidFill>
              <a:latin typeface="Lucida Grande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dirty="0">
                <a:solidFill>
                  <a:srgbClr val="000000"/>
                </a:solidFill>
                <a:latin typeface="Lucida Grande" charset="0"/>
              </a:rPr>
              <a:t>	Terminates replication server or agent.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i="1" u="sng" dirty="0">
                <a:solidFill>
                  <a:srgbClr val="000000"/>
                </a:solidFill>
                <a:latin typeface="Lucida Grande" charset="0"/>
              </a:rPr>
              <a:t>transition</a:t>
            </a:r>
            <a:endParaRPr lang="en-US" sz="1600" dirty="0">
              <a:solidFill>
                <a:srgbClr val="000000"/>
              </a:solidFill>
              <a:latin typeface="Lucida Grande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dirty="0">
                <a:solidFill>
                  <a:srgbClr val="000000"/>
                </a:solidFill>
                <a:latin typeface="Lucida Grande" charset="0"/>
              </a:rPr>
              <a:t>	Transition agent to a replication-enabled database.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i="1" u="sng" dirty="0" err="1">
                <a:solidFill>
                  <a:srgbClr val="000000"/>
                </a:solidFill>
                <a:latin typeface="Lucida Grande" charset="0"/>
              </a:rPr>
              <a:t>triggertransition</a:t>
            </a:r>
            <a:endParaRPr lang="en-US" sz="1600" dirty="0">
              <a:solidFill>
                <a:srgbClr val="000000"/>
              </a:solidFill>
              <a:latin typeface="Lucida Grande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600" dirty="0">
                <a:solidFill>
                  <a:srgbClr val="000000"/>
                </a:solidFill>
                <a:latin typeface="Lucida Grande" charset="0"/>
              </a:rPr>
              <a:t>	Places the target database into a pre-transition state.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694178560"/>
      </p:ext>
    </p:extLst>
  </p:cSld>
  <p:clrMapOvr>
    <a:masterClrMapping/>
  </p:clrMapOvr>
  <p:transition xmlns:p14="http://schemas.microsoft.com/office/powerpoint/2010/main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Transition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Database Roles</a:t>
            </a:r>
          </a:p>
          <a:p>
            <a:r>
              <a:rPr lang="en-US"/>
              <a:t>Changing roles</a:t>
            </a:r>
          </a:p>
          <a:p>
            <a:r>
              <a:rPr lang="en-US"/>
              <a:t>How to transition</a:t>
            </a:r>
          </a:p>
          <a:p>
            <a:pPr lvl="1"/>
            <a:r>
              <a:rPr lang="en-US"/>
              <a:t>Auto</a:t>
            </a:r>
          </a:p>
          <a:p>
            <a:pPr lvl="1"/>
            <a:r>
              <a:rPr lang="en-US"/>
              <a:t>Manual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Database Roles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Primary database - The database your application interacts with.  Used as a source in normal operations mode</a:t>
            </a:r>
          </a:p>
          <a:p>
            <a:r>
              <a:rPr lang="en-US"/>
              <a:t>Secondary database - The database that acts as a target in normal operations mode</a:t>
            </a:r>
          </a:p>
          <a:p>
            <a:r>
              <a:rPr lang="en-US"/>
              <a:t>These roles do not change but in transition the Primary database can act as a target while the Secondary database interacts with your application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Failover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Primary database fails</a:t>
            </a:r>
          </a:p>
          <a:p>
            <a:r>
              <a:rPr lang="en-US"/>
              <a:t>If primary machine is available apply last transactions</a:t>
            </a:r>
          </a:p>
          <a:p>
            <a:pPr lvl="1">
              <a:buFontTx/>
              <a:buNone/>
            </a:pPr>
            <a:r>
              <a:rPr lang="en-US" sz="2400"/>
              <a:t>dsrutil &lt;dbname&gt; -C applyextent &lt;extentname&gt;</a:t>
            </a:r>
            <a:endParaRPr lang="en-US"/>
          </a:p>
          <a:p>
            <a:r>
              <a:rPr lang="en-US"/>
              <a:t>Then transition the database</a:t>
            </a:r>
          </a:p>
          <a:p>
            <a:pPr lvl="1">
              <a:buFontTx/>
              <a:buNone/>
            </a:pPr>
            <a:r>
              <a:rPr lang="en-US" sz="2400"/>
              <a:t>dsrutil &lt;dbname&gt; -C transition [failover]</a:t>
            </a:r>
          </a:p>
          <a:p>
            <a:pPr lvl="1">
              <a:buFontTx/>
              <a:buNone/>
            </a:pPr>
            <a:r>
              <a:rPr lang="en-US" sz="2400"/>
              <a:t>[failover] will transition the target via the replication agent then transition the source.  If replication is not running you cannot use the failover option 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Failback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/>
              <a:t>No activity on the databases</a:t>
            </a:r>
          </a:p>
          <a:p>
            <a:pPr>
              <a:lnSpc>
                <a:spcPct val="90000"/>
              </a:lnSpc>
            </a:pPr>
            <a:r>
              <a:rPr lang="en-US"/>
              <a:t>No users on the database</a:t>
            </a:r>
          </a:p>
          <a:p>
            <a:pPr>
              <a:lnSpc>
                <a:spcPct val="90000"/>
              </a:lnSpc>
            </a:pPr>
            <a:r>
              <a:rPr lang="en-US"/>
              <a:t>Run “dsrutil &lt;dbname&gt; -C transition failover”</a:t>
            </a:r>
          </a:p>
          <a:p>
            <a:pPr>
              <a:lnSpc>
                <a:spcPct val="90000"/>
              </a:lnSpc>
            </a:pPr>
            <a:r>
              <a:rPr lang="en-US"/>
              <a:t>This will transition the primary database (now target) to transition to a source and then transition the secondary database (no a source) to a target.</a:t>
            </a:r>
          </a:p>
          <a:p>
            <a:pPr>
              <a:lnSpc>
                <a:spcPct val="90000"/>
              </a:lnSpc>
            </a:pPr>
            <a:r>
              <a:rPr lang="en-US"/>
              <a:t>If you have “restart-after-transition” set in the properties files then the databases will be restarted in their proper roles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Points to Remember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Start with a good backup plan</a:t>
            </a:r>
          </a:p>
          <a:p>
            <a:r>
              <a:rPr lang="en-US"/>
              <a:t>You must have multi-volume AI</a:t>
            </a:r>
          </a:p>
          <a:p>
            <a:r>
              <a:rPr lang="en-US"/>
              <a:t>Choose a replication method that makes sense for you</a:t>
            </a:r>
          </a:p>
          <a:p>
            <a:r>
              <a:rPr lang="en-US"/>
              <a:t>If you choose OpenEdge Replication use asynchronous replication for performance reasons</a:t>
            </a:r>
          </a:p>
          <a:p>
            <a:r>
              <a:rPr lang="en-US"/>
              <a:t>Test extensively before doing replication in your production environment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7331075" y="1509713"/>
            <a:ext cx="1514475" cy="4435475"/>
          </a:xfrm>
          <a:prstGeom prst="rect">
            <a:avLst/>
          </a:prstGeom>
          <a:solidFill>
            <a:srgbClr val="E5E7B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5844" name="Picture 4" descr="j031559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208"/>
          <a:stretch>
            <a:fillRect/>
          </a:stretch>
        </p:blipFill>
        <p:spPr bwMode="auto">
          <a:xfrm>
            <a:off x="6134100" y="2911475"/>
            <a:ext cx="2552700" cy="281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1279525" y="1509713"/>
            <a:ext cx="6248400" cy="99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B2B2B2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b"/>
          <a:lstStyle/>
          <a:p>
            <a:pPr>
              <a:spcBef>
                <a:spcPct val="0"/>
              </a:spcBef>
            </a:pPr>
            <a:r>
              <a:rPr lang="en-US" sz="6000" b="0">
                <a:solidFill>
                  <a:srgbClr val="000066"/>
                </a:solidFill>
              </a:rPr>
              <a:t>Questions?</a:t>
            </a:r>
            <a:endParaRPr lang="en-US" sz="2400" b="0">
              <a:solidFill>
                <a:srgbClr val="000066"/>
              </a:solidFill>
            </a:endParaRPr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1589088" y="3795713"/>
            <a:ext cx="2565400" cy="100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DB7A6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</a:rPr>
              <a:t>Adam Backman</a:t>
            </a:r>
          </a:p>
          <a:p>
            <a:r>
              <a:rPr lang="en-US" sz="2400">
                <a:solidFill>
                  <a:schemeClr val="tx1"/>
                </a:solidFill>
              </a:rPr>
              <a:t>adam@wss.com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animBg="1"/>
      <p:bldP spid="35845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7343775" y="1509713"/>
            <a:ext cx="1489075" cy="4435475"/>
          </a:xfrm>
          <a:prstGeom prst="rect">
            <a:avLst/>
          </a:prstGeom>
          <a:solidFill>
            <a:srgbClr val="6B99C7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6868" name="Picture 4" descr="j03090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4488" y="2708275"/>
            <a:ext cx="1992312" cy="301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467544" y="2276872"/>
            <a:ext cx="62484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B2B2B2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b"/>
          <a:lstStyle/>
          <a:p>
            <a:pPr>
              <a:spcBef>
                <a:spcPct val="0"/>
              </a:spcBef>
            </a:pPr>
            <a:r>
              <a:rPr lang="en-US" sz="6000" b="0" dirty="0">
                <a:solidFill>
                  <a:srgbClr val="000066"/>
                </a:solidFill>
              </a:rPr>
              <a:t>Thank you for your time!</a:t>
            </a:r>
            <a:endParaRPr lang="en-US" sz="2400" b="0" dirty="0">
              <a:solidFill>
                <a:srgbClr val="000066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animBg="1"/>
      <p:bldP spid="36869" grpId="0" autoUpdateAnimBg="0"/>
    </p:bldLst>
  </p:timing>
</p:sld>
</file>

<file path=ppt/theme/theme1.xml><?xml version="1.0" encoding="utf-8"?>
<a:theme xmlns:a="http://schemas.openxmlformats.org/drawingml/2006/main" name="DBAppraise_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BAppraise_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DBAppraise_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DBAppraise_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WSS theme">
  <a:themeElements>
    <a:clrScheme name="Sample presentation slides 1">
      <a:dk1>
        <a:srgbClr val="000000"/>
      </a:dk1>
      <a:lt1>
        <a:srgbClr val="FFFFFF"/>
      </a:lt1>
      <a:dk2>
        <a:srgbClr val="1D4775"/>
      </a:dk2>
      <a:lt2>
        <a:srgbClr val="FEF194"/>
      </a:lt2>
      <a:accent1>
        <a:srgbClr val="85857B"/>
      </a:accent1>
      <a:accent2>
        <a:srgbClr val="3497AE"/>
      </a:accent2>
      <a:accent3>
        <a:srgbClr val="FFFFFF"/>
      </a:accent3>
      <a:accent4>
        <a:srgbClr val="000000"/>
      </a:accent4>
      <a:accent5>
        <a:srgbClr val="C2C2BF"/>
      </a:accent5>
      <a:accent6>
        <a:srgbClr val="2E889D"/>
      </a:accent6>
      <a:hlink>
        <a:srgbClr val="1D4775"/>
      </a:hlink>
      <a:folHlink>
        <a:srgbClr val="6BA0D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chemeClr val="tx1"/>
            </a:solidFill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>
    <a:extraClrScheme>
      <a:clrScheme name="Sample presentation slides 1">
        <a:dk1>
          <a:srgbClr val="000000"/>
        </a:dk1>
        <a:lt1>
          <a:srgbClr val="FFFFFF"/>
        </a:lt1>
        <a:dk2>
          <a:srgbClr val="1D4775"/>
        </a:dk2>
        <a:lt2>
          <a:srgbClr val="FEF194"/>
        </a:lt2>
        <a:accent1>
          <a:srgbClr val="85857B"/>
        </a:accent1>
        <a:accent2>
          <a:srgbClr val="3497AE"/>
        </a:accent2>
        <a:accent3>
          <a:srgbClr val="FFFFFF"/>
        </a:accent3>
        <a:accent4>
          <a:srgbClr val="000000"/>
        </a:accent4>
        <a:accent5>
          <a:srgbClr val="C2C2BF"/>
        </a:accent5>
        <a:accent6>
          <a:srgbClr val="2E889D"/>
        </a:accent6>
        <a:hlink>
          <a:srgbClr val="1D4775"/>
        </a:hlink>
        <a:folHlink>
          <a:srgbClr val="6BA0D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Wss_ne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4_DBAppraise_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5_DBAppraise_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6_DBAppraise_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WSS theme">
  <a:themeElements>
    <a:clrScheme name="Sample presentation slides 1">
      <a:dk1>
        <a:srgbClr val="000000"/>
      </a:dk1>
      <a:lt1>
        <a:srgbClr val="FFFFFF"/>
      </a:lt1>
      <a:dk2>
        <a:srgbClr val="1D4775"/>
      </a:dk2>
      <a:lt2>
        <a:srgbClr val="FEF194"/>
      </a:lt2>
      <a:accent1>
        <a:srgbClr val="85857B"/>
      </a:accent1>
      <a:accent2>
        <a:srgbClr val="3497AE"/>
      </a:accent2>
      <a:accent3>
        <a:srgbClr val="FFFFFF"/>
      </a:accent3>
      <a:accent4>
        <a:srgbClr val="000000"/>
      </a:accent4>
      <a:accent5>
        <a:srgbClr val="C2C2BF"/>
      </a:accent5>
      <a:accent6>
        <a:srgbClr val="2E889D"/>
      </a:accent6>
      <a:hlink>
        <a:srgbClr val="1D4775"/>
      </a:hlink>
      <a:folHlink>
        <a:srgbClr val="6BA0D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chemeClr val="tx1"/>
            </a:solidFill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>
    <a:extraClrScheme>
      <a:clrScheme name="Sample presentation slides 1">
        <a:dk1>
          <a:srgbClr val="000000"/>
        </a:dk1>
        <a:lt1>
          <a:srgbClr val="FFFFFF"/>
        </a:lt1>
        <a:dk2>
          <a:srgbClr val="1D4775"/>
        </a:dk2>
        <a:lt2>
          <a:srgbClr val="FEF194"/>
        </a:lt2>
        <a:accent1>
          <a:srgbClr val="85857B"/>
        </a:accent1>
        <a:accent2>
          <a:srgbClr val="3497AE"/>
        </a:accent2>
        <a:accent3>
          <a:srgbClr val="FFFFFF"/>
        </a:accent3>
        <a:accent4>
          <a:srgbClr val="000000"/>
        </a:accent4>
        <a:accent5>
          <a:srgbClr val="C2C2BF"/>
        </a:accent5>
        <a:accent6>
          <a:srgbClr val="2E889D"/>
        </a:accent6>
        <a:hlink>
          <a:srgbClr val="1D4775"/>
        </a:hlink>
        <a:folHlink>
          <a:srgbClr val="6BA0D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2_WSS theme">
  <a:themeElements>
    <a:clrScheme name="Sample presentation slides 1">
      <a:dk1>
        <a:srgbClr val="000000"/>
      </a:dk1>
      <a:lt1>
        <a:srgbClr val="FFFFFF"/>
      </a:lt1>
      <a:dk2>
        <a:srgbClr val="1D4775"/>
      </a:dk2>
      <a:lt2>
        <a:srgbClr val="FEF194"/>
      </a:lt2>
      <a:accent1>
        <a:srgbClr val="85857B"/>
      </a:accent1>
      <a:accent2>
        <a:srgbClr val="3497AE"/>
      </a:accent2>
      <a:accent3>
        <a:srgbClr val="FFFFFF"/>
      </a:accent3>
      <a:accent4>
        <a:srgbClr val="000000"/>
      </a:accent4>
      <a:accent5>
        <a:srgbClr val="C2C2BF"/>
      </a:accent5>
      <a:accent6>
        <a:srgbClr val="2E889D"/>
      </a:accent6>
      <a:hlink>
        <a:srgbClr val="1D4775"/>
      </a:hlink>
      <a:folHlink>
        <a:srgbClr val="6BA0D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chemeClr val="tx1"/>
            </a:solidFill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>
    <a:extraClrScheme>
      <a:clrScheme name="Sample presentation slides 1">
        <a:dk1>
          <a:srgbClr val="000000"/>
        </a:dk1>
        <a:lt1>
          <a:srgbClr val="FFFFFF"/>
        </a:lt1>
        <a:dk2>
          <a:srgbClr val="1D4775"/>
        </a:dk2>
        <a:lt2>
          <a:srgbClr val="FEF194"/>
        </a:lt2>
        <a:accent1>
          <a:srgbClr val="85857B"/>
        </a:accent1>
        <a:accent2>
          <a:srgbClr val="3497AE"/>
        </a:accent2>
        <a:accent3>
          <a:srgbClr val="FFFFFF"/>
        </a:accent3>
        <a:accent4>
          <a:srgbClr val="000000"/>
        </a:accent4>
        <a:accent5>
          <a:srgbClr val="C2C2BF"/>
        </a:accent5>
        <a:accent6>
          <a:srgbClr val="2E889D"/>
        </a:accent6>
        <a:hlink>
          <a:srgbClr val="1D4775"/>
        </a:hlink>
        <a:folHlink>
          <a:srgbClr val="6BA0D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1134</TotalTime>
  <Words>1462</Words>
  <Application>Microsoft Macintosh PowerPoint</Application>
  <PresentationFormat>On-screen Show (4:3)</PresentationFormat>
  <Paragraphs>324</Paragraphs>
  <Slides>37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11</vt:i4>
      </vt:variant>
      <vt:variant>
        <vt:lpstr>Slide Titles</vt:lpstr>
      </vt:variant>
      <vt:variant>
        <vt:i4>37</vt:i4>
      </vt:variant>
    </vt:vector>
  </HeadingPairs>
  <TitlesOfParts>
    <vt:vector size="48" baseType="lpstr">
      <vt:lpstr>DBAppraise_theme</vt:lpstr>
      <vt:lpstr>1_DBAppraise_theme</vt:lpstr>
      <vt:lpstr>2_DBAppraise_theme</vt:lpstr>
      <vt:lpstr>3_DBAppraise_theme</vt:lpstr>
      <vt:lpstr>WSS theme</vt:lpstr>
      <vt:lpstr>Wss_new</vt:lpstr>
      <vt:lpstr>4_DBAppraise_theme</vt:lpstr>
      <vt:lpstr>5_DBAppraise_theme</vt:lpstr>
      <vt:lpstr>6_DBAppraise_theme</vt:lpstr>
      <vt:lpstr>1_WSS theme</vt:lpstr>
      <vt:lpstr>2_WSS theme</vt:lpstr>
      <vt:lpstr>OpenEdge Replication Made Easy </vt:lpstr>
      <vt:lpstr>Agenda</vt:lpstr>
      <vt:lpstr>PowerPoint Presentation</vt:lpstr>
      <vt:lpstr>Types of System Replication</vt:lpstr>
      <vt:lpstr>Setup: System</vt:lpstr>
      <vt:lpstr>Setup: Operating System</vt:lpstr>
      <vt:lpstr>Setup: Disk</vt:lpstr>
      <vt:lpstr>Setup - Other Resources</vt:lpstr>
      <vt:lpstr>Setup: Support software</vt:lpstr>
      <vt:lpstr>Setup: Database</vt:lpstr>
      <vt:lpstr>Setup: Replication</vt:lpstr>
      <vt:lpstr>Asynchronous Replication</vt:lpstr>
      <vt:lpstr>OpenEdge Replication</vt:lpstr>
      <vt:lpstr>What is OpenEdge Replication?</vt:lpstr>
      <vt:lpstr>Pros and Cons: OpenEdge Replication</vt:lpstr>
      <vt:lpstr>Initial Setup: OpenEdge Replication (Offline)</vt:lpstr>
      <vt:lpstr>-pica</vt:lpstr>
      <vt:lpstr>Initial Setup: OpenEdge Replication  (Online)</vt:lpstr>
      <vt:lpstr>Initial Setup: OpenEdge Replication  (continued)</vt:lpstr>
      <vt:lpstr>Setup: OpenEdge properties files</vt:lpstr>
      <vt:lpstr>Example: source.repl.properties</vt:lpstr>
      <vt:lpstr>Example: target.repl.properties</vt:lpstr>
      <vt:lpstr>Maintenance Issues: OpenEdge Replication</vt:lpstr>
      <vt:lpstr>After image file status</vt:lpstr>
      <vt:lpstr>Maintenance</vt:lpstr>
      <vt:lpstr>Monitoring Replication</vt:lpstr>
      <vt:lpstr>Monitoring: Server</vt:lpstr>
      <vt:lpstr>Monitoring: Agent</vt:lpstr>
      <vt:lpstr>Other DSRUTIL Option</vt:lpstr>
      <vt:lpstr>Other DSRUTIL Option</vt:lpstr>
      <vt:lpstr>Transition</vt:lpstr>
      <vt:lpstr>Database Roles</vt:lpstr>
      <vt:lpstr>Failover</vt:lpstr>
      <vt:lpstr>Failback</vt:lpstr>
      <vt:lpstr>Points to Remember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Client/Server for developers</dc:title>
  <dc:creator>Alan Wilkinson</dc:creator>
  <cp:lastModifiedBy>Adam Backman</cp:lastModifiedBy>
  <cp:revision>22</cp:revision>
  <dcterms:created xsi:type="dcterms:W3CDTF">2006-07-02T12:05:35Z</dcterms:created>
  <dcterms:modified xsi:type="dcterms:W3CDTF">2011-06-08T13:10:13Z</dcterms:modified>
</cp:coreProperties>
</file>