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7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96" r:id="rId1"/>
    <p:sldMasterId id="2147484608" r:id="rId2"/>
    <p:sldMasterId id="2147484620" r:id="rId3"/>
    <p:sldMasterId id="2147484632" r:id="rId4"/>
    <p:sldMasterId id="2147484656" r:id="rId5"/>
    <p:sldMasterId id="2147484667" r:id="rId6"/>
    <p:sldMasterId id="2147484678" r:id="rId7"/>
    <p:sldMasterId id="2147484690" r:id="rId8"/>
    <p:sldMasterId id="2147484702" r:id="rId9"/>
    <p:sldMasterId id="2147484714" r:id="rId10"/>
    <p:sldMasterId id="2147484726" r:id="rId11"/>
    <p:sldMasterId id="2147484737" r:id="rId12"/>
    <p:sldMasterId id="2147484748" r:id="rId13"/>
    <p:sldMasterId id="2147484760" r:id="rId14"/>
    <p:sldMasterId id="2147484772" r:id="rId15"/>
    <p:sldMasterId id="2147484784" r:id="rId16"/>
    <p:sldMasterId id="2147484796" r:id="rId17"/>
    <p:sldMasterId id="2147484807" r:id="rId18"/>
  </p:sldMasterIdLst>
  <p:notesMasterIdLst>
    <p:notesMasterId r:id="rId47"/>
  </p:notesMasterIdLst>
  <p:sldIdLst>
    <p:sldId id="256" r:id="rId19"/>
    <p:sldId id="257" r:id="rId20"/>
    <p:sldId id="277" r:id="rId21"/>
    <p:sldId id="282" r:id="rId22"/>
    <p:sldId id="258" r:id="rId23"/>
    <p:sldId id="259" r:id="rId24"/>
    <p:sldId id="271" r:id="rId25"/>
    <p:sldId id="260" r:id="rId26"/>
    <p:sldId id="275" r:id="rId27"/>
    <p:sldId id="261" r:id="rId28"/>
    <p:sldId id="272" r:id="rId29"/>
    <p:sldId id="262" r:id="rId30"/>
    <p:sldId id="274" r:id="rId31"/>
    <p:sldId id="273" r:id="rId32"/>
    <p:sldId id="278" r:id="rId33"/>
    <p:sldId id="263" r:id="rId34"/>
    <p:sldId id="283" r:id="rId35"/>
    <p:sldId id="264" r:id="rId36"/>
    <p:sldId id="276" r:id="rId37"/>
    <p:sldId id="270" r:id="rId38"/>
    <p:sldId id="266" r:id="rId39"/>
    <p:sldId id="268" r:id="rId40"/>
    <p:sldId id="269" r:id="rId41"/>
    <p:sldId id="279" r:id="rId42"/>
    <p:sldId id="265" r:id="rId43"/>
    <p:sldId id="267" r:id="rId44"/>
    <p:sldId id="280" r:id="rId45"/>
    <p:sldId id="281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1" autoAdjust="0"/>
    <p:restoredTop sz="94668" autoAdjust="0"/>
  </p:normalViewPr>
  <p:slideViewPr>
    <p:cSldViewPr snapToObjects="1">
      <p:cViewPr>
        <p:scale>
          <a:sx n="110" d="100"/>
          <a:sy n="110" d="100"/>
        </p:scale>
        <p:origin x="-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28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" Target="slides/slide1.xml"/><Relationship Id="rId37" Type="http://schemas.openxmlformats.org/officeDocument/2006/relationships/slide" Target="slides/slide19.xml"/><Relationship Id="rId38" Type="http://schemas.openxmlformats.org/officeDocument/2006/relationships/slide" Target="slides/slide20.xml"/><Relationship Id="rId39" Type="http://schemas.openxmlformats.org/officeDocument/2006/relationships/slide" Target="slides/slide21.xml"/><Relationship Id="rId40" Type="http://schemas.openxmlformats.org/officeDocument/2006/relationships/slide" Target="slides/slide22.xml"/><Relationship Id="rId41" Type="http://schemas.openxmlformats.org/officeDocument/2006/relationships/slide" Target="slides/slide23.xml"/><Relationship Id="rId42" Type="http://schemas.openxmlformats.org/officeDocument/2006/relationships/slide" Target="slides/slide24.xml"/><Relationship Id="rId43" Type="http://schemas.openxmlformats.org/officeDocument/2006/relationships/slide" Target="slides/slide25.xml"/><Relationship Id="rId44" Type="http://schemas.openxmlformats.org/officeDocument/2006/relationships/slide" Target="slides/slide26.xml"/><Relationship Id="rId45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E5E5A-03FD-8440-B70F-4E025BBFD07A}" type="datetimeFigureOut">
              <a:rPr lang="en-US" smtClean="0"/>
              <a:t>6/7/11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B4413-C90D-0448-9C8D-46972A8A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9CB6A-CF1A-EC44-A48B-928CBA29E5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9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jpe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4.jpe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4.jpe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2.png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4.jpe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4.jpe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4.jpe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8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8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SSWithCircle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91" y="228600"/>
            <a:ext cx="1079500" cy="1079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520545" y="5357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SSWithCircl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274638"/>
            <a:ext cx="1079500" cy="1079500"/>
          </a:xfrm>
          <a:prstGeom prst="rect">
            <a:avLst/>
          </a:prstGeom>
        </p:spPr>
      </p:pic>
      <p:pic>
        <p:nvPicPr>
          <p:cNvPr id="10" name="Picture 9" descr="WSSWithCircle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274638"/>
            <a:ext cx="1079500" cy="1079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520545" y="5357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SSWithCircl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274638"/>
            <a:ext cx="1079500" cy="1079500"/>
          </a:xfrm>
          <a:prstGeom prst="rect">
            <a:avLst/>
          </a:prstGeom>
        </p:spPr>
      </p:pic>
      <p:pic>
        <p:nvPicPr>
          <p:cNvPr id="10" name="Picture 9" descr="WSSWithCircle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274638"/>
            <a:ext cx="1079500" cy="1079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7200" y="1447800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1905000"/>
            <a:ext cx="9175750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25" descr="7-00029_BAK_v03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wss24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227263"/>
            <a:ext cx="7772400" cy="342900"/>
          </a:xfr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906713"/>
            <a:ext cx="91757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5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5067300"/>
            <a:ext cx="6400800" cy="274638"/>
          </a:xfrm>
        </p:spPr>
        <p:txBody>
          <a:bodyPr/>
          <a:lstStyle>
            <a:lvl1pPr marL="0" indent="0">
              <a:buFont typeface="Wingdings" charset="0"/>
              <a:buNone/>
              <a:defRPr sz="2000" b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820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2181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1763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1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42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68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8355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354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12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520545" y="5357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0237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theme" Target="../theme/theme5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theme" Target="../theme/theme6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1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2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8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57.xml"/><Relationship Id="rId8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13" Type="http://schemas.openxmlformats.org/officeDocument/2006/relationships/image" Target="../media/image3.jpeg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1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7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79.xml"/><Relationship Id="rId8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2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8.xml"/><Relationship Id="rId12" Type="http://schemas.openxmlformats.org/officeDocument/2006/relationships/image" Target="../media/image5.jpeg"/><Relationship Id="rId13" Type="http://schemas.openxmlformats.org/officeDocument/2006/relationships/image" Target="../media/image6.jpeg"/><Relationship Id="rId14" Type="http://schemas.openxmlformats.org/officeDocument/2006/relationships/image" Target="../media/image7.pn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enMedium3dBolder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09" r:id="rId1"/>
    <p:sldLayoutId id="2147484610" r:id="rId2"/>
    <p:sldLayoutId id="2147484611" r:id="rId3"/>
    <p:sldLayoutId id="2147484612" r:id="rId4"/>
    <p:sldLayoutId id="2147484613" r:id="rId5"/>
    <p:sldLayoutId id="2147484614" r:id="rId6"/>
    <p:sldLayoutId id="2147484615" r:id="rId7"/>
    <p:sldLayoutId id="2147484616" r:id="rId8"/>
    <p:sldLayoutId id="2147484617" r:id="rId9"/>
    <p:sldLayoutId id="2147484618" r:id="rId10"/>
    <p:sldLayoutId id="21474846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  <p:sldLayoutId id="2147484639" r:id="rId7"/>
    <p:sldLayoutId id="2147484640" r:id="rId8"/>
    <p:sldLayoutId id="2147484641" r:id="rId9"/>
    <p:sldLayoutId id="2147484642" r:id="rId10"/>
    <p:sldLayoutId id="21474846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  <p:pic>
        <p:nvPicPr>
          <p:cNvPr id="9" name="Picture 8" descr="PenMedium3dBolder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79" r:id="rId1"/>
    <p:sldLayoutId id="2147484680" r:id="rId2"/>
    <p:sldLayoutId id="2147484681" r:id="rId3"/>
    <p:sldLayoutId id="2147484682" r:id="rId4"/>
    <p:sldLayoutId id="2147484683" r:id="rId5"/>
    <p:sldLayoutId id="2147484684" r:id="rId6"/>
    <p:sldLayoutId id="2147484685" r:id="rId7"/>
    <p:sldLayoutId id="2147484686" r:id="rId8"/>
    <p:sldLayoutId id="2147484687" r:id="rId9"/>
    <p:sldLayoutId id="2147484688" r:id="rId10"/>
    <p:sldLayoutId id="2147484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  <p:sldLayoutId id="2147484692" r:id="rId2"/>
    <p:sldLayoutId id="2147484693" r:id="rId3"/>
    <p:sldLayoutId id="2147484694" r:id="rId4"/>
    <p:sldLayoutId id="2147484695" r:id="rId5"/>
    <p:sldLayoutId id="2147484696" r:id="rId6"/>
    <p:sldLayoutId id="2147484697" r:id="rId7"/>
    <p:sldLayoutId id="2147484698" r:id="rId8"/>
    <p:sldLayoutId id="2147484699" r:id="rId9"/>
    <p:sldLayoutId id="2147484700" r:id="rId10"/>
    <p:sldLayoutId id="2147484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705" r:id="rId3"/>
    <p:sldLayoutId id="2147484706" r:id="rId4"/>
    <p:sldLayoutId id="2147484707" r:id="rId5"/>
    <p:sldLayoutId id="2147484708" r:id="rId6"/>
    <p:sldLayoutId id="2147484709" r:id="rId7"/>
    <p:sldLayoutId id="2147484710" r:id="rId8"/>
    <p:sldLayoutId id="2147484711" r:id="rId9"/>
    <p:sldLayoutId id="2147484712" r:id="rId10"/>
    <p:sldLayoutId id="2147484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15" r:id="rId1"/>
    <p:sldLayoutId id="2147484716" r:id="rId2"/>
    <p:sldLayoutId id="2147484717" r:id="rId3"/>
    <p:sldLayoutId id="2147484718" r:id="rId4"/>
    <p:sldLayoutId id="2147484719" r:id="rId5"/>
    <p:sldLayoutId id="2147484720" r:id="rId6"/>
    <p:sldLayoutId id="2147484721" r:id="rId7"/>
    <p:sldLayoutId id="2147484722" r:id="rId8"/>
    <p:sldLayoutId id="2147484723" r:id="rId9"/>
    <p:sldLayoutId id="2147484724" r:id="rId10"/>
    <p:sldLayoutId id="2147484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27" r:id="rId1"/>
    <p:sldLayoutId id="2147484728" r:id="rId2"/>
    <p:sldLayoutId id="2147484729" r:id="rId3"/>
    <p:sldLayoutId id="2147484730" r:id="rId4"/>
    <p:sldLayoutId id="2147484731" r:id="rId5"/>
    <p:sldLayoutId id="2147484732" r:id="rId6"/>
    <p:sldLayoutId id="2147484733" r:id="rId7"/>
    <p:sldLayoutId id="2147484734" r:id="rId8"/>
    <p:sldLayoutId id="2147484735" r:id="rId9"/>
    <p:sldLayoutId id="2147484736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  <p:sldLayoutId id="2147484742" r:id="rId5"/>
    <p:sldLayoutId id="2147484743" r:id="rId6"/>
    <p:sldLayoutId id="2147484744" r:id="rId7"/>
    <p:sldLayoutId id="2147484745" r:id="rId8"/>
    <p:sldLayoutId id="2147484746" r:id="rId9"/>
    <p:sldLayoutId id="2147484747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  <p:pic>
        <p:nvPicPr>
          <p:cNvPr id="9" name="Picture 8" descr="PenMedium3dBolder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  <p:sldLayoutId id="2147484750" r:id="rId2"/>
    <p:sldLayoutId id="2147484751" r:id="rId3"/>
    <p:sldLayoutId id="2147484752" r:id="rId4"/>
    <p:sldLayoutId id="2147484753" r:id="rId5"/>
    <p:sldLayoutId id="2147484754" r:id="rId6"/>
    <p:sldLayoutId id="2147484755" r:id="rId7"/>
    <p:sldLayoutId id="2147484756" r:id="rId8"/>
    <p:sldLayoutId id="2147484757" r:id="rId9"/>
    <p:sldLayoutId id="2147484758" r:id="rId10"/>
    <p:sldLayoutId id="21474847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61" r:id="rId1"/>
    <p:sldLayoutId id="2147484762" r:id="rId2"/>
    <p:sldLayoutId id="2147484763" r:id="rId3"/>
    <p:sldLayoutId id="2147484764" r:id="rId4"/>
    <p:sldLayoutId id="2147484765" r:id="rId5"/>
    <p:sldLayoutId id="2147484766" r:id="rId6"/>
    <p:sldLayoutId id="2147484767" r:id="rId7"/>
    <p:sldLayoutId id="2147484768" r:id="rId8"/>
    <p:sldLayoutId id="2147484769" r:id="rId9"/>
    <p:sldLayoutId id="2147484770" r:id="rId10"/>
    <p:sldLayoutId id="21474847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73" r:id="rId1"/>
    <p:sldLayoutId id="2147484774" r:id="rId2"/>
    <p:sldLayoutId id="2147484775" r:id="rId3"/>
    <p:sldLayoutId id="2147484776" r:id="rId4"/>
    <p:sldLayoutId id="2147484777" r:id="rId5"/>
    <p:sldLayoutId id="2147484778" r:id="rId6"/>
    <p:sldLayoutId id="2147484779" r:id="rId7"/>
    <p:sldLayoutId id="2147484780" r:id="rId8"/>
    <p:sldLayoutId id="2147484781" r:id="rId9"/>
    <p:sldLayoutId id="2147484782" r:id="rId10"/>
    <p:sldLayoutId id="21474847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A52F-AEBF-E242-B605-4C30BB24AE58}" type="datetimeFigureOut">
              <a:rPr lang="en-US" smtClean="0"/>
              <a:pPr/>
              <a:t>6/7/11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30BD-22FE-ED48-ACE0-C30A2386FD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  <p:pic>
        <p:nvPicPr>
          <p:cNvPr id="8" name="Picture 7" descr="PenMedium3dBold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85" r:id="rId1"/>
    <p:sldLayoutId id="2147484786" r:id="rId2"/>
    <p:sldLayoutId id="2147484787" r:id="rId3"/>
    <p:sldLayoutId id="2147484788" r:id="rId4"/>
    <p:sldLayoutId id="2147484789" r:id="rId5"/>
    <p:sldLayoutId id="2147484790" r:id="rId6"/>
    <p:sldLayoutId id="2147484791" r:id="rId7"/>
    <p:sldLayoutId id="2147484792" r:id="rId8"/>
    <p:sldLayoutId id="2147484793" r:id="rId9"/>
    <p:sldLayoutId id="2147484794" r:id="rId10"/>
    <p:sldLayoutId id="21474847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97" r:id="rId1"/>
    <p:sldLayoutId id="2147484798" r:id="rId2"/>
    <p:sldLayoutId id="2147484799" r:id="rId3"/>
    <p:sldLayoutId id="2147484800" r:id="rId4"/>
    <p:sldLayoutId id="2147484801" r:id="rId5"/>
    <p:sldLayoutId id="2147484802" r:id="rId6"/>
    <p:sldLayoutId id="2147484803" r:id="rId7"/>
    <p:sldLayoutId id="2147484804" r:id="rId8"/>
    <p:sldLayoutId id="2147484805" r:id="rId9"/>
    <p:sldLayoutId id="2147484806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dirty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29" name="Picture 25" descr="7-00029_BAK_v03TO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7" descr="wss240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enMedium3dBol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7750" y="6192907"/>
            <a:ext cx="2635250" cy="488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08" r:id="rId1"/>
    <p:sldLayoutId id="2147484809" r:id="rId2"/>
    <p:sldLayoutId id="2147484810" r:id="rId3"/>
    <p:sldLayoutId id="2147484811" r:id="rId4"/>
    <p:sldLayoutId id="2147484812" r:id="rId5"/>
    <p:sldLayoutId id="2147484813" r:id="rId6"/>
    <p:sldLayoutId id="2147484814" r:id="rId7"/>
    <p:sldLayoutId id="2147484815" r:id="rId8"/>
    <p:sldLayoutId id="2147484816" r:id="rId9"/>
    <p:sldLayoutId id="2147484817" r:id="rId10"/>
  </p:sldLayoutIdLst>
  <p:transition xmlns:p14="http://schemas.microsoft.com/office/powerpoint/2010/main"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500" kern="1200" spc="-150" dirty="0">
          <a:ln w="3175">
            <a:noFill/>
          </a:ln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>
          <a:solidFill>
            <a:srgbClr val="16355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96875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1pPr>
      <a:lvl2pPr marL="914400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Arial" charset="0"/>
        <a:buChar char="−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2pPr>
      <a:lvl3pPr marL="1258888" indent="-344488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000" kern="1200">
          <a:solidFill>
            <a:srgbClr val="666666"/>
          </a:solidFill>
          <a:latin typeface="Arial" charset="0"/>
          <a:ea typeface="ＭＳ Ｐゴシック" charset="0"/>
          <a:cs typeface="+mn-cs"/>
        </a:defRPr>
      </a:lvl3pPr>
      <a:lvl4pPr marL="1604963" indent="-3460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41513" indent="-3365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163558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3962400"/>
            <a:ext cx="64770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Recovery Planning </a:t>
            </a:r>
            <a:br>
              <a:rPr lang="en-US" dirty="0" smtClean="0"/>
            </a:br>
            <a:r>
              <a:rPr lang="en-US" dirty="0" smtClean="0"/>
              <a:t>A Holistic 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990600"/>
            <a:ext cx="6400800" cy="17526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+mj-lt"/>
              </a:rPr>
              <a:t>Adam Backman, President</a:t>
            </a:r>
          </a:p>
          <a:p>
            <a:r>
              <a:rPr lang="en-US" sz="4400" dirty="0" smtClean="0">
                <a:latin typeface="+mj-lt"/>
              </a:rPr>
              <a:t>White Star Software</a:t>
            </a:r>
          </a:p>
          <a:p>
            <a:r>
              <a:rPr lang="en-US" sz="4400" dirty="0" err="1" smtClean="0">
                <a:latin typeface="+mj-lt"/>
              </a:rPr>
              <a:t>adam@wss.com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Will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Where to Start?</a:t>
            </a:r>
          </a:p>
          <a:p>
            <a:r>
              <a:rPr lang="en-US" dirty="0" smtClean="0"/>
              <a:t>Creating a plan</a:t>
            </a:r>
          </a:p>
          <a:p>
            <a:pPr lvl="1"/>
            <a:r>
              <a:rPr lang="en-US" dirty="0" smtClean="0"/>
              <a:t>Who is involved?</a:t>
            </a:r>
          </a:p>
          <a:p>
            <a:pPr lvl="1"/>
            <a:r>
              <a:rPr lang="en-US" dirty="0" smtClean="0"/>
              <a:t>What are you going to protect?</a:t>
            </a:r>
          </a:p>
          <a:p>
            <a:pPr lvl="1"/>
            <a:r>
              <a:rPr lang="en-US" dirty="0" smtClean="0"/>
              <a:t>Where is it going to go?</a:t>
            </a:r>
          </a:p>
          <a:p>
            <a:pPr lvl="1"/>
            <a:r>
              <a:rPr lang="en-US" dirty="0" smtClean="0"/>
              <a:t>When (how often) are you going to backup?</a:t>
            </a:r>
          </a:p>
          <a:p>
            <a:r>
              <a:rPr lang="en-US" dirty="0" smtClean="0"/>
              <a:t>Implementing the plan</a:t>
            </a:r>
          </a:p>
          <a:p>
            <a:r>
              <a:rPr lang="en-US" dirty="0" smtClean="0"/>
              <a:t>Automation</a:t>
            </a:r>
          </a:p>
          <a:p>
            <a:r>
              <a:rPr lang="en-US" dirty="0" smtClean="0"/>
              <a:t>Testing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we start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Before </a:t>
            </a:r>
            <a:r>
              <a:rPr lang="en-US" dirty="0" smtClean="0"/>
              <a:t>starting any recovery of your system, backup what you have now as it may be your route of last resort if some part of your recovery plan fails.</a:t>
            </a:r>
          </a:p>
          <a:p>
            <a:r>
              <a:rPr lang="en-US" dirty="0" smtClean="0"/>
              <a:t>It is generally better to leave the “damaged” </a:t>
            </a:r>
            <a:r>
              <a:rPr lang="en-US" dirty="0" smtClean="0"/>
              <a:t>things alone </a:t>
            </a:r>
            <a:r>
              <a:rPr lang="en-US" dirty="0" smtClean="0"/>
              <a:t>and recover to a new piece of hardware or different disks.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recovery planning?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Known by many names</a:t>
            </a:r>
          </a:p>
          <a:p>
            <a:pPr lvl="1"/>
            <a:r>
              <a:rPr lang="en-US" dirty="0" smtClean="0"/>
              <a:t>Disaster </a:t>
            </a:r>
            <a:r>
              <a:rPr lang="en-US" dirty="0"/>
              <a:t>r</a:t>
            </a:r>
            <a:r>
              <a:rPr lang="en-US" dirty="0" smtClean="0"/>
              <a:t>ecovery plan</a:t>
            </a:r>
          </a:p>
          <a:p>
            <a:pPr lvl="1"/>
            <a:r>
              <a:rPr lang="en-US" dirty="0" smtClean="0"/>
              <a:t>Business process contingency plan</a:t>
            </a:r>
          </a:p>
          <a:p>
            <a:r>
              <a:rPr lang="en-US" dirty="0" smtClean="0"/>
              <a:t>A description of how an organization is to deal with events that make the continuation of business impossible</a:t>
            </a:r>
          </a:p>
          <a:p>
            <a:r>
              <a:rPr lang="en-US" dirty="0" smtClean="0"/>
              <a:t>Describes precautions taken to minimize or eliminate the effects of a disaster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1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start?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Determine who owns the data</a:t>
            </a:r>
          </a:p>
          <a:p>
            <a:r>
              <a:rPr lang="en-US" dirty="0" smtClean="0"/>
              <a:t>Determine the value of the data</a:t>
            </a:r>
          </a:p>
          <a:p>
            <a:r>
              <a:rPr lang="en-US" dirty="0" smtClean="0"/>
              <a:t>Determine the value of lost productivity</a:t>
            </a:r>
          </a:p>
          <a:p>
            <a:pPr lvl="1"/>
            <a:r>
              <a:rPr lang="en-US" dirty="0" smtClean="0"/>
              <a:t>Time to rekey</a:t>
            </a:r>
          </a:p>
          <a:p>
            <a:pPr lvl="1"/>
            <a:r>
              <a:rPr lang="en-US" dirty="0" smtClean="0"/>
              <a:t>Inventory worth less (no audit trail)</a:t>
            </a:r>
          </a:p>
          <a:p>
            <a:pPr lvl="1"/>
            <a:r>
              <a:rPr lang="en-US" dirty="0" smtClean="0"/>
              <a:t>Cannot process as much or any business</a:t>
            </a:r>
          </a:p>
          <a:p>
            <a:r>
              <a:rPr lang="en-US" dirty="0" smtClean="0"/>
              <a:t>Determine stake holders (users of the data)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Goals (Event-based goals)</a:t>
            </a:r>
          </a:p>
          <a:p>
            <a:pPr lvl="1"/>
            <a:r>
              <a:rPr lang="en-US" dirty="0" smtClean="0"/>
              <a:t>If we lose or corrupt data (Human error)</a:t>
            </a:r>
          </a:p>
          <a:p>
            <a:pPr lvl="1"/>
            <a:r>
              <a:rPr lang="en-US" dirty="0" smtClean="0"/>
              <a:t>If we lose a disk (DB gone)</a:t>
            </a:r>
          </a:p>
          <a:p>
            <a:pPr lvl="1"/>
            <a:r>
              <a:rPr lang="en-US" dirty="0" smtClean="0"/>
              <a:t>If we have a fire (Machine gone)</a:t>
            </a:r>
          </a:p>
          <a:p>
            <a:pPr lvl="1"/>
            <a:r>
              <a:rPr lang="en-US" dirty="0" smtClean="0"/>
              <a:t>If we have a natural disaster (Facility gone)</a:t>
            </a:r>
          </a:p>
          <a:p>
            <a:r>
              <a:rPr lang="en-US" dirty="0" smtClean="0"/>
              <a:t>Hardware</a:t>
            </a:r>
          </a:p>
          <a:p>
            <a:r>
              <a:rPr lang="en-US" dirty="0" smtClean="0"/>
              <a:t>Software</a:t>
            </a:r>
          </a:p>
          <a:p>
            <a:r>
              <a:rPr lang="en-US" dirty="0" smtClean="0"/>
              <a:t>Data</a:t>
            </a:r>
          </a:p>
          <a:p>
            <a:r>
              <a:rPr lang="en-US" dirty="0" smtClean="0"/>
              <a:t>Other stuff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start?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Use your current plan </a:t>
            </a:r>
          </a:p>
          <a:p>
            <a:pPr lvl="1"/>
            <a:r>
              <a:rPr lang="en-US" dirty="0" smtClean="0"/>
              <a:t>It is there, you </a:t>
            </a:r>
            <a:r>
              <a:rPr lang="en-US" b="1" u="sng" dirty="0" smtClean="0"/>
              <a:t>do</a:t>
            </a:r>
            <a:r>
              <a:rPr lang="en-US" b="1" dirty="0" smtClean="0"/>
              <a:t> </a:t>
            </a:r>
            <a:r>
              <a:rPr lang="en-US" dirty="0" smtClean="0"/>
              <a:t>have </a:t>
            </a:r>
            <a:r>
              <a:rPr lang="en-US" dirty="0" smtClean="0"/>
              <a:t>a </a:t>
            </a:r>
            <a:r>
              <a:rPr lang="en-US" b="1" u="sng" dirty="0" smtClean="0"/>
              <a:t>tested</a:t>
            </a:r>
            <a:r>
              <a:rPr lang="en-US" b="1" dirty="0" smtClean="0"/>
              <a:t> </a:t>
            </a:r>
            <a:r>
              <a:rPr lang="en-US" dirty="0" smtClean="0"/>
              <a:t>plan </a:t>
            </a:r>
            <a:r>
              <a:rPr lang="en-US" dirty="0" smtClean="0"/>
              <a:t>don’t you?</a:t>
            </a:r>
          </a:p>
          <a:p>
            <a:pPr lvl="1"/>
            <a:r>
              <a:rPr lang="en-US" dirty="0" smtClean="0"/>
              <a:t>We have been using it for </a:t>
            </a:r>
            <a:r>
              <a:rPr lang="en-US" dirty="0" smtClean="0"/>
              <a:t>years and has always “worked”</a:t>
            </a:r>
            <a:endParaRPr lang="en-US" dirty="0" smtClean="0"/>
          </a:p>
          <a:p>
            <a:pPr lvl="1"/>
            <a:r>
              <a:rPr lang="en-US" dirty="0" smtClean="0"/>
              <a:t>If it is not broken why change, we might even test it</a:t>
            </a:r>
          </a:p>
          <a:p>
            <a:r>
              <a:rPr lang="en-US" dirty="0" smtClean="0"/>
              <a:t>Start from scratch</a:t>
            </a:r>
          </a:p>
          <a:p>
            <a:pPr lvl="1"/>
            <a:r>
              <a:rPr lang="en-US" dirty="0" smtClean="0"/>
              <a:t>Your current plan was written by dummies (unless it was written by </a:t>
            </a:r>
            <a:r>
              <a:rPr lang="en-US" dirty="0" smtClean="0"/>
              <a:t>you, </a:t>
            </a:r>
            <a:r>
              <a:rPr lang="en-US" dirty="0" smtClean="0"/>
              <a:t>of course)</a:t>
            </a:r>
          </a:p>
          <a:p>
            <a:pPr lvl="1"/>
            <a:r>
              <a:rPr lang="en-US" dirty="0" smtClean="0"/>
              <a:t>Archiving is </a:t>
            </a:r>
            <a:r>
              <a:rPr lang="en-US" dirty="0" smtClean="0"/>
              <a:t>more than throwing </a:t>
            </a:r>
            <a:r>
              <a:rPr lang="en-US" dirty="0" smtClean="0"/>
              <a:t>the tape in a drawer in the computer room.</a:t>
            </a:r>
          </a:p>
          <a:p>
            <a:pPr lvl="1"/>
            <a:r>
              <a:rPr lang="en-US" dirty="0" smtClean="0"/>
              <a:t>You mean we have a plan now?</a:t>
            </a:r>
          </a:p>
          <a:p>
            <a:pPr lvl="1"/>
            <a:r>
              <a:rPr lang="en-US" dirty="0" smtClean="0"/>
              <a:t>When is the last time you tested your backup?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plan -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Acceptable downtime (Generally cost based)</a:t>
            </a:r>
          </a:p>
          <a:p>
            <a:pPr lvl="1">
              <a:buNone/>
            </a:pPr>
            <a:r>
              <a:rPr lang="en-US" dirty="0" smtClean="0"/>
              <a:t>Everyone wants zero but it is generally cost prohibitive</a:t>
            </a:r>
          </a:p>
          <a:p>
            <a:r>
              <a:rPr lang="en-US" dirty="0" smtClean="0"/>
              <a:t>Planned outages</a:t>
            </a:r>
          </a:p>
          <a:p>
            <a:pPr lvl="1"/>
            <a:r>
              <a:rPr lang="en-US" dirty="0" smtClean="0"/>
              <a:t>Hardware install and maintenance </a:t>
            </a:r>
          </a:p>
          <a:p>
            <a:pPr lvl="1"/>
            <a:r>
              <a:rPr lang="en-US" dirty="0" smtClean="0"/>
              <a:t>Software upgrade</a:t>
            </a:r>
          </a:p>
          <a:p>
            <a:pPr lvl="1"/>
            <a:r>
              <a:rPr lang="en-US" dirty="0" smtClean="0"/>
              <a:t>O/S upgrade or patch</a:t>
            </a:r>
          </a:p>
          <a:p>
            <a:r>
              <a:rPr lang="en-US" dirty="0" smtClean="0"/>
              <a:t>Notifications (Both before and during outage)</a:t>
            </a:r>
          </a:p>
          <a:p>
            <a:pPr lvl="1"/>
            <a:r>
              <a:rPr lang="en-US" dirty="0" smtClean="0"/>
              <a:t>Who</a:t>
            </a:r>
          </a:p>
          <a:p>
            <a:pPr lvl="1"/>
            <a:r>
              <a:rPr lang="en-US" dirty="0" smtClean="0"/>
              <a:t>When</a:t>
            </a:r>
          </a:p>
          <a:p>
            <a:pPr lvl="1"/>
            <a:r>
              <a:rPr lang="en-US" dirty="0" smtClean="0"/>
              <a:t>What do they do?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Minimize the impact to the customers</a:t>
            </a:r>
          </a:p>
          <a:p>
            <a:r>
              <a:rPr lang="en-US" dirty="0" smtClean="0"/>
              <a:t>Lose a minimal amount of data</a:t>
            </a:r>
          </a:p>
          <a:p>
            <a:r>
              <a:rPr lang="en-US" dirty="0" smtClean="0"/>
              <a:t>Don’t build a plan that costs more than the data is worth</a:t>
            </a:r>
          </a:p>
          <a:p>
            <a:r>
              <a:rPr lang="en-US" dirty="0" smtClean="0"/>
              <a:t>Don’t build a process you cannot support</a:t>
            </a:r>
          </a:p>
          <a:p>
            <a:pPr lvl="1"/>
            <a:r>
              <a:rPr lang="en-US" dirty="0" smtClean="0"/>
              <a:t>Too complex</a:t>
            </a:r>
          </a:p>
          <a:p>
            <a:pPr lvl="1"/>
            <a:r>
              <a:rPr lang="en-US" dirty="0" smtClean="0"/>
              <a:t>Hard coded so maintenance is a problem</a:t>
            </a:r>
          </a:p>
          <a:p>
            <a:pPr lvl="1"/>
            <a:r>
              <a:rPr lang="en-US" dirty="0" smtClean="0"/>
              <a:t>Build in the ability to change with the environment</a:t>
            </a:r>
          </a:p>
          <a:p>
            <a:pPr lvl="1"/>
            <a:r>
              <a:rPr lang="en-US" dirty="0" smtClean="0"/>
              <a:t>Support multiple </a:t>
            </a:r>
            <a:r>
              <a:rPr lang="en-US" dirty="0" smtClean="0"/>
              <a:t>“exceptions”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plan -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to include</a:t>
            </a:r>
          </a:p>
          <a:p>
            <a:pPr lvl="1"/>
            <a:r>
              <a:rPr lang="en-US" dirty="0" smtClean="0"/>
              <a:t>Computer hardware</a:t>
            </a:r>
          </a:p>
          <a:p>
            <a:pPr lvl="1"/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Phone, </a:t>
            </a:r>
            <a:r>
              <a:rPr lang="en-US" dirty="0" smtClean="0"/>
              <a:t>handheld devices,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Options</a:t>
            </a:r>
          </a:p>
          <a:p>
            <a:pPr lvl="1"/>
            <a:r>
              <a:rPr lang="en-US" dirty="0" smtClean="0"/>
              <a:t>Duplication</a:t>
            </a:r>
          </a:p>
          <a:p>
            <a:pPr lvl="1"/>
            <a:r>
              <a:rPr lang="en-US" dirty="0" smtClean="0"/>
              <a:t>Replication (Same storage capacity but less resources)</a:t>
            </a:r>
          </a:p>
          <a:p>
            <a:pPr lvl="1"/>
            <a:r>
              <a:rPr lang="en-US" dirty="0" smtClean="0"/>
              <a:t>Co-location</a:t>
            </a:r>
          </a:p>
          <a:p>
            <a:pPr lvl="1"/>
            <a:r>
              <a:rPr lang="en-US" dirty="0" smtClean="0"/>
              <a:t>External service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Hardware – What users need to access your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Database </a:t>
            </a:r>
            <a:r>
              <a:rPr lang="en-US" dirty="0" smtClean="0"/>
              <a:t>engine </a:t>
            </a:r>
            <a:r>
              <a:rPr lang="en-US" dirty="0" smtClean="0"/>
              <a:t>(Where your database resides)</a:t>
            </a:r>
          </a:p>
          <a:p>
            <a:r>
              <a:rPr lang="en-US" dirty="0" smtClean="0"/>
              <a:t>Application </a:t>
            </a:r>
            <a:r>
              <a:rPr lang="en-US" dirty="0"/>
              <a:t>s</a:t>
            </a:r>
            <a:r>
              <a:rPr lang="en-US" dirty="0" smtClean="0"/>
              <a:t>erver</a:t>
            </a:r>
            <a:r>
              <a:rPr lang="en-US" dirty="0" smtClean="0"/>
              <a:t>(s) for n-tier application</a:t>
            </a:r>
          </a:p>
          <a:p>
            <a:r>
              <a:rPr lang="en-US" dirty="0" smtClean="0"/>
              <a:t>Web </a:t>
            </a:r>
            <a:r>
              <a:rPr lang="en-US" dirty="0" smtClean="0"/>
              <a:t>server</a:t>
            </a:r>
            <a:r>
              <a:rPr lang="en-US" dirty="0" smtClean="0"/>
              <a:t>(s)</a:t>
            </a:r>
          </a:p>
          <a:p>
            <a:r>
              <a:rPr lang="en-US" dirty="0" smtClean="0"/>
              <a:t>Client PC’s</a:t>
            </a:r>
          </a:p>
          <a:p>
            <a:r>
              <a:rPr lang="en-US" dirty="0" smtClean="0"/>
              <a:t>Network to connect it all together</a:t>
            </a:r>
          </a:p>
          <a:p>
            <a:r>
              <a:rPr lang="en-US" dirty="0" smtClean="0"/>
              <a:t>Internet</a:t>
            </a:r>
          </a:p>
          <a:p>
            <a:r>
              <a:rPr lang="en-US" dirty="0" smtClean="0"/>
              <a:t>Phone, FAX, External Interfaces, 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a plan – Apps and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Applications</a:t>
            </a:r>
          </a:p>
          <a:p>
            <a:r>
              <a:rPr lang="en-US" dirty="0" smtClean="0"/>
              <a:t>Supporting applications </a:t>
            </a:r>
          </a:p>
          <a:p>
            <a:r>
              <a:rPr lang="en-US" dirty="0" smtClean="0"/>
              <a:t>Operating system</a:t>
            </a:r>
          </a:p>
          <a:p>
            <a:r>
              <a:rPr lang="en-US" dirty="0" smtClean="0"/>
              <a:t>Production data</a:t>
            </a:r>
          </a:p>
          <a:p>
            <a:r>
              <a:rPr lang="en-US" dirty="0" smtClean="0"/>
              <a:t>Transient data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– Keeping applications </a:t>
            </a:r>
            <a:r>
              <a:rPr lang="en-US" dirty="0"/>
              <a:t>c</a:t>
            </a:r>
            <a:r>
              <a:rPr lang="en-US" dirty="0" smtClean="0"/>
              <a:t>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Application</a:t>
            </a:r>
          </a:p>
          <a:p>
            <a:pPr lvl="1"/>
            <a:r>
              <a:rPr lang="en-US" dirty="0" smtClean="0"/>
              <a:t>Remote mirroring</a:t>
            </a:r>
          </a:p>
          <a:p>
            <a:pPr lvl="1"/>
            <a:r>
              <a:rPr lang="en-US" dirty="0" smtClean="0"/>
              <a:t>Automated via formal application deployment</a:t>
            </a:r>
          </a:p>
          <a:p>
            <a:pPr lvl="1"/>
            <a:r>
              <a:rPr lang="en-US" dirty="0" smtClean="0"/>
              <a:t>Formal process-based application deployment</a:t>
            </a:r>
          </a:p>
          <a:p>
            <a:r>
              <a:rPr lang="en-US" dirty="0" smtClean="0"/>
              <a:t>Supporting application</a:t>
            </a:r>
          </a:p>
          <a:p>
            <a:pPr lvl="1"/>
            <a:r>
              <a:rPr lang="en-US" dirty="0" smtClean="0"/>
              <a:t>Remote mirroring</a:t>
            </a:r>
          </a:p>
          <a:p>
            <a:pPr lvl="1"/>
            <a:r>
              <a:rPr lang="en-US" dirty="0" smtClean="0"/>
              <a:t>Vendor supported deployment process to deal with applications that are licensed to a specific machine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– Keeping </a:t>
            </a:r>
            <a:r>
              <a:rPr lang="en-US" dirty="0"/>
              <a:t>d</a:t>
            </a:r>
            <a:r>
              <a:rPr lang="en-US" dirty="0" smtClean="0"/>
              <a:t>ata 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Replication</a:t>
            </a:r>
          </a:p>
          <a:p>
            <a:pPr lvl="1"/>
            <a:r>
              <a:rPr lang="en-US" dirty="0" smtClean="0"/>
              <a:t>Real-Time with OpenEdge replication</a:t>
            </a:r>
          </a:p>
          <a:p>
            <a:pPr lvl="1"/>
            <a:r>
              <a:rPr lang="en-US" dirty="0" smtClean="0"/>
              <a:t>Quasi Real-Time with Log-based replication</a:t>
            </a:r>
          </a:p>
          <a:p>
            <a:pPr lvl="1"/>
            <a:r>
              <a:rPr lang="en-US" dirty="0" smtClean="0"/>
              <a:t>Disaster only recovery via restore and application of after image files.</a:t>
            </a:r>
          </a:p>
          <a:p>
            <a:r>
              <a:rPr lang="en-US" dirty="0" smtClean="0"/>
              <a:t>Transient Data (Example: EDI drops, ftp transfers, …)</a:t>
            </a:r>
          </a:p>
          <a:p>
            <a:pPr lvl="1"/>
            <a:r>
              <a:rPr lang="en-US" dirty="0" smtClean="0"/>
              <a:t>Remote mirroring</a:t>
            </a:r>
          </a:p>
          <a:p>
            <a:pPr lvl="1"/>
            <a:r>
              <a:rPr lang="en-US" dirty="0" smtClean="0"/>
              <a:t>Automated replication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– Keeping OS files </a:t>
            </a:r>
            <a:r>
              <a:rPr lang="en-US" dirty="0"/>
              <a:t>c</a:t>
            </a:r>
            <a:r>
              <a:rPr lang="en-US" dirty="0" smtClean="0"/>
              <a:t>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Operating system</a:t>
            </a:r>
          </a:p>
          <a:p>
            <a:pPr lvl="1"/>
            <a:r>
              <a:rPr lang="en-US" dirty="0" smtClean="0"/>
              <a:t>Running virtualization to allow for quick cloning of your environment</a:t>
            </a:r>
          </a:p>
          <a:p>
            <a:pPr lvl="1"/>
            <a:r>
              <a:rPr lang="en-US" dirty="0" smtClean="0"/>
              <a:t>Automated via customized scripts</a:t>
            </a:r>
          </a:p>
          <a:p>
            <a:pPr lvl="1"/>
            <a:r>
              <a:rPr lang="en-US" dirty="0" smtClean="0"/>
              <a:t>Keeping two systems in sync via a formalized process</a:t>
            </a:r>
          </a:p>
          <a:p>
            <a:pPr lvl="1"/>
            <a:r>
              <a:rPr lang="en-US" dirty="0" smtClean="0"/>
              <a:t>Use network definitions for users, printers, and other operating system resources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Creating a plan – Other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makes your business run?</a:t>
            </a:r>
          </a:p>
          <a:p>
            <a:pPr lvl="1"/>
            <a:r>
              <a:rPr lang="en-US" dirty="0" smtClean="0"/>
              <a:t>Phones</a:t>
            </a:r>
          </a:p>
          <a:p>
            <a:pPr lvl="1"/>
            <a:r>
              <a:rPr lang="en-US" dirty="0" smtClean="0"/>
              <a:t>Faxes</a:t>
            </a:r>
          </a:p>
          <a:p>
            <a:pPr lvl="1"/>
            <a:r>
              <a:rPr lang="en-US" dirty="0" smtClean="0"/>
              <a:t>Business to Business (EDI, XML Feed, …)</a:t>
            </a:r>
          </a:p>
          <a:p>
            <a:r>
              <a:rPr lang="en-US" dirty="0" smtClean="0"/>
              <a:t>Can people work from home?</a:t>
            </a:r>
          </a:p>
          <a:p>
            <a:r>
              <a:rPr lang="en-US" dirty="0" smtClean="0"/>
              <a:t>Do you have/need another location?</a:t>
            </a:r>
          </a:p>
          <a:p>
            <a:r>
              <a:rPr lang="en-US" dirty="0" smtClean="0"/>
              <a:t>Contact lists in case of major catastrophe</a:t>
            </a:r>
          </a:p>
          <a:p>
            <a:pPr lvl="1"/>
            <a:r>
              <a:rPr lang="en-US" dirty="0" smtClean="0"/>
              <a:t>Kept up-to-date</a:t>
            </a:r>
          </a:p>
          <a:p>
            <a:pPr lvl="1"/>
            <a:r>
              <a:rPr lang="en-US" dirty="0" smtClean="0"/>
              <a:t>Kept online and printed in an accessible location 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Remember: Keep your plan simple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28" name="Content Placeholder 27" descr="worstppt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9799" r="1621" b="8666"/>
          <a:stretch/>
        </p:blipFill>
        <p:spPr>
          <a:xfrm>
            <a:off x="228600" y="1524000"/>
            <a:ext cx="8534400" cy="5126867"/>
          </a:xfrm>
        </p:spPr>
      </p:pic>
    </p:spTree>
    <p:extLst>
      <p:ext uri="{BB962C8B-B14F-4D97-AF65-F5344CB8AC3E}">
        <p14:creationId xmlns:p14="http://schemas.microsoft.com/office/powerpoint/2010/main" val="281842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your </a:t>
            </a:r>
            <a:r>
              <a:rPr lang="en-US" dirty="0"/>
              <a:t>p</a:t>
            </a:r>
            <a:r>
              <a:rPr lang="en-US" dirty="0" smtClean="0"/>
              <a:t>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First implementation should be a totally manual process to insure the steps work and allow for documentation</a:t>
            </a:r>
          </a:p>
          <a:p>
            <a:r>
              <a:rPr lang="en-US" dirty="0" smtClean="0"/>
              <a:t>Document the process as you go</a:t>
            </a:r>
          </a:p>
          <a:p>
            <a:pPr lvl="1"/>
            <a:r>
              <a:rPr lang="en-US" dirty="0" smtClean="0"/>
              <a:t>Who are you logged in as?</a:t>
            </a:r>
          </a:p>
          <a:p>
            <a:pPr lvl="1"/>
            <a:r>
              <a:rPr lang="en-US" dirty="0" smtClean="0"/>
              <a:t>Exactly what you typed</a:t>
            </a:r>
          </a:p>
          <a:p>
            <a:pPr lvl="1"/>
            <a:r>
              <a:rPr lang="en-US" dirty="0" smtClean="0"/>
              <a:t>Where you were (console, remote, …)</a:t>
            </a:r>
          </a:p>
          <a:p>
            <a:pPr lvl="1"/>
            <a:r>
              <a:rPr lang="en-US" dirty="0" smtClean="0"/>
              <a:t>Can things be done in parallel or sequentially</a:t>
            </a:r>
          </a:p>
          <a:p>
            <a:pPr lvl="1"/>
            <a:r>
              <a:rPr lang="en-US" dirty="0" smtClean="0"/>
              <a:t>Where are the logs and what to look for in the logs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All recovery documentation should be </a:t>
            </a:r>
            <a:r>
              <a:rPr lang="en-US" b="1" u="sng" dirty="0" smtClean="0"/>
              <a:t>VERY</a:t>
            </a:r>
            <a:r>
              <a:rPr lang="en-US" dirty="0" smtClean="0"/>
              <a:t> specific</a:t>
            </a:r>
          </a:p>
          <a:p>
            <a:r>
              <a:rPr lang="en-US" dirty="0" smtClean="0"/>
              <a:t>Create documents for normal maintenance</a:t>
            </a:r>
          </a:p>
          <a:p>
            <a:pPr lvl="1"/>
            <a:r>
              <a:rPr lang="en-US" dirty="0" smtClean="0"/>
              <a:t>Backups</a:t>
            </a:r>
          </a:p>
          <a:p>
            <a:pPr lvl="1"/>
            <a:r>
              <a:rPr lang="en-US" dirty="0" smtClean="0"/>
              <a:t>Database growth</a:t>
            </a:r>
          </a:p>
          <a:p>
            <a:pPr lvl="1"/>
            <a:r>
              <a:rPr lang="en-US" dirty="0" smtClean="0"/>
              <a:t>Modification of OS, Application, printers, …</a:t>
            </a:r>
          </a:p>
          <a:p>
            <a:r>
              <a:rPr lang="en-US" dirty="0" smtClean="0"/>
              <a:t>Create scenario based recovery plans</a:t>
            </a:r>
          </a:p>
          <a:p>
            <a:pPr lvl="1"/>
            <a:r>
              <a:rPr lang="en-US" dirty="0" smtClean="0"/>
              <a:t>Lose a disk (or disk pair)</a:t>
            </a:r>
          </a:p>
          <a:p>
            <a:pPr lvl="1"/>
            <a:r>
              <a:rPr lang="en-US" dirty="0" smtClean="0"/>
              <a:t>Fire </a:t>
            </a:r>
          </a:p>
          <a:p>
            <a:pPr lvl="1"/>
            <a:r>
              <a:rPr lang="en-US" dirty="0" smtClean="0"/>
              <a:t>Flood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Automation: Why automate </a:t>
            </a:r>
            <a:r>
              <a:rPr lang="en-US" dirty="0"/>
              <a:t>y</a:t>
            </a:r>
            <a:r>
              <a:rPr lang="en-US" dirty="0" smtClean="0"/>
              <a:t>our </a:t>
            </a:r>
            <a:r>
              <a:rPr lang="en-US" dirty="0"/>
              <a:t>p</a:t>
            </a:r>
            <a:r>
              <a:rPr lang="en-US" dirty="0" smtClean="0"/>
              <a:t>lan?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it is needed it </a:t>
            </a:r>
            <a:r>
              <a:rPr lang="en-US" u="sng" dirty="0" smtClean="0"/>
              <a:t>will</a:t>
            </a:r>
            <a:r>
              <a:rPr lang="en-US" dirty="0" smtClean="0"/>
              <a:t> be a stressful time</a:t>
            </a:r>
          </a:p>
          <a:p>
            <a:r>
              <a:rPr lang="en-US" dirty="0" smtClean="0"/>
              <a:t>The person who best knows the plan </a:t>
            </a:r>
            <a:r>
              <a:rPr lang="en-US" u="sng" dirty="0" smtClean="0"/>
              <a:t>will</a:t>
            </a:r>
            <a:r>
              <a:rPr lang="en-US" dirty="0" smtClean="0"/>
              <a:t> be on vacation</a:t>
            </a:r>
          </a:p>
          <a:p>
            <a:r>
              <a:rPr lang="en-US" dirty="0" smtClean="0"/>
              <a:t>Reduces the chance of human error</a:t>
            </a:r>
          </a:p>
          <a:p>
            <a:r>
              <a:rPr lang="en-US" dirty="0" smtClean="0"/>
              <a:t>You can duplicate the process for multiple databases</a:t>
            </a:r>
          </a:p>
          <a:p>
            <a:r>
              <a:rPr lang="en-US" dirty="0" smtClean="0"/>
              <a:t>The process can be audited provided logging is adequate 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Automation: General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you back things up </a:t>
            </a:r>
            <a:r>
              <a:rPr lang="en-US" b="1" u="sng" dirty="0" smtClean="0"/>
              <a:t>before </a:t>
            </a:r>
            <a:r>
              <a:rPr lang="en-US" dirty="0" smtClean="0"/>
              <a:t>proceeding</a:t>
            </a:r>
          </a:p>
          <a:p>
            <a:r>
              <a:rPr lang="en-US" dirty="0" smtClean="0"/>
              <a:t>Automate as much as possible</a:t>
            </a:r>
          </a:p>
          <a:p>
            <a:r>
              <a:rPr lang="en-US" dirty="0" smtClean="0"/>
              <a:t>Have the process broken up logically to enable easier easier implementation and testing</a:t>
            </a:r>
          </a:p>
          <a:p>
            <a:r>
              <a:rPr lang="en-US" dirty="0" smtClean="0"/>
              <a:t>Make sure you create log(s) </a:t>
            </a:r>
          </a:p>
          <a:p>
            <a:r>
              <a:rPr lang="en-US" dirty="0" smtClean="0"/>
              <a:t>Checking the log(s) is part of implementation and testing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System – Testing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</a:p>
          <a:p>
            <a:pPr lvl="1"/>
            <a:r>
              <a:rPr lang="en-US" dirty="0" smtClean="0"/>
              <a:t>Do you have enough space?</a:t>
            </a:r>
          </a:p>
          <a:p>
            <a:pPr lvl="2"/>
            <a:r>
              <a:rPr lang="en-US" dirty="0" smtClean="0"/>
              <a:t>If not, you really do not care about recovery </a:t>
            </a:r>
          </a:p>
          <a:p>
            <a:pPr lvl="1"/>
            <a:r>
              <a:rPr lang="en-US" dirty="0" smtClean="0"/>
              <a:t>Do you have enough throughput potential if you do have enough space?</a:t>
            </a:r>
          </a:p>
          <a:p>
            <a:pPr lvl="1"/>
            <a:r>
              <a:rPr lang="en-US" dirty="0" smtClean="0"/>
              <a:t>Can you take an outage?</a:t>
            </a:r>
          </a:p>
          <a:p>
            <a:pPr lvl="2"/>
            <a:r>
              <a:rPr lang="en-US" dirty="0" smtClean="0"/>
              <a:t>If so, how long?</a:t>
            </a:r>
          </a:p>
          <a:p>
            <a:pPr lvl="2"/>
            <a:r>
              <a:rPr lang="en-US" dirty="0" smtClean="0"/>
              <a:t>May still need to test while running.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Dual Systems – Testing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Are the two systems sharing disks?</a:t>
            </a:r>
          </a:p>
          <a:p>
            <a:pPr lvl="1"/>
            <a:r>
              <a:rPr lang="en-US" dirty="0" smtClean="0"/>
              <a:t>If yes</a:t>
            </a:r>
          </a:p>
          <a:p>
            <a:pPr lvl="2"/>
            <a:r>
              <a:rPr lang="en-US" dirty="0" smtClean="0"/>
              <a:t>Do you have enough space</a:t>
            </a:r>
          </a:p>
          <a:p>
            <a:pPr lvl="2"/>
            <a:r>
              <a:rPr lang="en-US" dirty="0" smtClean="0"/>
              <a:t>Do you have enough throughput potential to test recovery while production is running</a:t>
            </a:r>
          </a:p>
          <a:p>
            <a:pPr lvl="1"/>
            <a:r>
              <a:rPr lang="en-US" dirty="0" smtClean="0"/>
              <a:t>If no</a:t>
            </a:r>
          </a:p>
          <a:p>
            <a:pPr lvl="2"/>
            <a:r>
              <a:rPr lang="en-US" dirty="0" smtClean="0"/>
              <a:t>Is there enough space to duplicate the whole system?</a:t>
            </a:r>
          </a:p>
          <a:p>
            <a:pPr lvl="2"/>
            <a:r>
              <a:rPr lang="en-US" dirty="0" smtClean="0"/>
              <a:t>Will throughput capacity allow you to give reliable time estimates?</a:t>
            </a:r>
          </a:p>
          <a:p>
            <a:r>
              <a:rPr lang="en-US" dirty="0" smtClean="0"/>
              <a:t>Are the two systems evenly configured for other resources beyond disks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your </a:t>
            </a:r>
            <a:r>
              <a:rPr lang="en-US" dirty="0"/>
              <a:t>p</a:t>
            </a:r>
            <a:r>
              <a:rPr lang="en-US" dirty="0" smtClean="0"/>
              <a:t>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Recovery plan testing is an ongoing process not </a:t>
            </a:r>
            <a:r>
              <a:rPr lang="en-US" b="1" dirty="0" smtClean="0"/>
              <a:t>test</a:t>
            </a:r>
            <a:r>
              <a:rPr lang="en-US" dirty="0" smtClean="0"/>
              <a:t> once </a:t>
            </a:r>
            <a:r>
              <a:rPr lang="en-US" b="1" dirty="0" smtClean="0"/>
              <a:t>then pray</a:t>
            </a:r>
          </a:p>
          <a:p>
            <a:r>
              <a:rPr lang="en-US" dirty="0" smtClean="0"/>
              <a:t>Test various different types of recoveries including a tape failure (Rolling forward multiple days of transactions)</a:t>
            </a:r>
          </a:p>
          <a:p>
            <a:r>
              <a:rPr lang="en-US" dirty="0" smtClean="0"/>
              <a:t>Make recovery plan testing part of someone’s job responsibilities and evaluation criteria or it is less likely </a:t>
            </a:r>
            <a:r>
              <a:rPr lang="en-US" smtClean="0"/>
              <a:t>to get done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your </a:t>
            </a:r>
            <a:r>
              <a:rPr lang="en-US" dirty="0"/>
              <a:t>p</a:t>
            </a:r>
            <a:r>
              <a:rPr lang="en-US" dirty="0" smtClean="0"/>
              <a:t>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Who does the test?</a:t>
            </a:r>
          </a:p>
          <a:p>
            <a:pPr lvl="1"/>
            <a:r>
              <a:rPr lang="en-US" dirty="0" smtClean="0"/>
              <a:t>Not the person who wrote it</a:t>
            </a:r>
          </a:p>
          <a:p>
            <a:pPr lvl="1"/>
            <a:r>
              <a:rPr lang="en-US" dirty="0" smtClean="0"/>
              <a:t>The backup person for the implementation</a:t>
            </a:r>
          </a:p>
          <a:p>
            <a:pPr lvl="1"/>
            <a:r>
              <a:rPr lang="en-US" dirty="0" smtClean="0"/>
              <a:t>Someone who is “always” there regardless of technical ability</a:t>
            </a:r>
          </a:p>
          <a:p>
            <a:r>
              <a:rPr lang="en-US" dirty="0" smtClean="0"/>
              <a:t>How often to test?</a:t>
            </a:r>
          </a:p>
          <a:p>
            <a:pPr lvl="1"/>
            <a:r>
              <a:rPr lang="en-US" dirty="0" smtClean="0"/>
              <a:t>Material data change (10% increase is a good target)</a:t>
            </a:r>
          </a:p>
          <a:p>
            <a:pPr lvl="1"/>
            <a:r>
              <a:rPr lang="en-US" dirty="0" smtClean="0"/>
              <a:t>Any change in database configuration</a:t>
            </a:r>
          </a:p>
          <a:p>
            <a:pPr lvl="1"/>
            <a:r>
              <a:rPr lang="en-US" dirty="0" smtClean="0"/>
              <a:t>Do you have a second site or redundant hardware?</a:t>
            </a:r>
          </a:p>
          <a:p>
            <a:pPr lvl="1"/>
            <a:r>
              <a:rPr lang="en-US" dirty="0" smtClean="0"/>
              <a:t>Do you have enough disk capacity (space and throughput)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your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Fail over to your backup system</a:t>
            </a:r>
          </a:p>
          <a:p>
            <a:r>
              <a:rPr lang="en-US" dirty="0" smtClean="0"/>
              <a:t>Fail back to your primary system</a:t>
            </a:r>
          </a:p>
          <a:p>
            <a:r>
              <a:rPr lang="en-US" dirty="0" smtClean="0"/>
              <a:t>Contingency planning for personnel, physical plant and equipment (Lead time for resources)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Recovery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 inclusive when building your team </a:t>
            </a:r>
          </a:p>
          <a:p>
            <a:r>
              <a:rPr lang="en-US" b="1" u="sng" dirty="0" smtClean="0"/>
              <a:t>Always</a:t>
            </a:r>
            <a:r>
              <a:rPr lang="en-US" dirty="0" smtClean="0"/>
              <a:t> backup what you have now, however little, before starting to recover</a:t>
            </a:r>
          </a:p>
          <a:p>
            <a:r>
              <a:rPr lang="en-US" dirty="0" smtClean="0"/>
              <a:t>Create and maintain a </a:t>
            </a:r>
            <a:r>
              <a:rPr lang="en-US" b="1" u="sng" dirty="0" smtClean="0"/>
              <a:t>comprehensive </a:t>
            </a:r>
            <a:r>
              <a:rPr lang="en-US" dirty="0" smtClean="0"/>
              <a:t>plan</a:t>
            </a:r>
          </a:p>
          <a:p>
            <a:pPr lvl="1"/>
            <a:r>
              <a:rPr lang="en-US" dirty="0" smtClean="0"/>
              <a:t>Include </a:t>
            </a:r>
            <a:r>
              <a:rPr lang="en-US" b="1" u="sng" dirty="0" smtClean="0"/>
              <a:t>everything </a:t>
            </a:r>
            <a:r>
              <a:rPr lang="en-US" dirty="0" smtClean="0"/>
              <a:t>needed to use the application:</a:t>
            </a:r>
          </a:p>
          <a:p>
            <a:pPr lvl="2">
              <a:buNone/>
            </a:pPr>
            <a:r>
              <a:rPr lang="en-US" dirty="0" smtClean="0"/>
              <a:t>Hardware, applications, and data</a:t>
            </a:r>
          </a:p>
          <a:p>
            <a:r>
              <a:rPr lang="en-US" dirty="0" smtClean="0"/>
              <a:t>Create and maintain a contact list both online and physical</a:t>
            </a:r>
          </a:p>
          <a:p>
            <a:r>
              <a:rPr lang="en-US" dirty="0" smtClean="0"/>
              <a:t>Test your plan periodically (At least annually)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6000" dirty="0" smtClean="0"/>
              <a:t>			THANK YOU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648" y="1600200"/>
            <a:ext cx="8229600" cy="3136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Wss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Wss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7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9_DBAppraise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_WSS theme">
  <a:themeElements>
    <a:clrScheme name="Sample presentation slides 1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85857B"/>
      </a:accent1>
      <a:accent2>
        <a:srgbClr val="3497AE"/>
      </a:accent2>
      <a:accent3>
        <a:srgbClr val="FFFFFF"/>
      </a:accent3>
      <a:accent4>
        <a:srgbClr val="000000"/>
      </a:accent4>
      <a:accent5>
        <a:srgbClr val="C2C2BF"/>
      </a:accent5>
      <a:accent6>
        <a:srgbClr val="2E889D"/>
      </a:accent6>
      <a:hlink>
        <a:srgbClr val="1D4775"/>
      </a:hlink>
      <a:folHlink>
        <a:srgbClr val="6BA0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>
    <a:extraClrScheme>
      <a:clrScheme name="Sample presentation slides 1">
        <a:dk1>
          <a:srgbClr val="000000"/>
        </a:dk1>
        <a:lt1>
          <a:srgbClr val="FFFFFF"/>
        </a:lt1>
        <a:dk2>
          <a:srgbClr val="1D4775"/>
        </a:dk2>
        <a:lt2>
          <a:srgbClr val="FEF194"/>
        </a:lt2>
        <a:accent1>
          <a:srgbClr val="85857B"/>
        </a:accent1>
        <a:accent2>
          <a:srgbClr val="3497AE"/>
        </a:accent2>
        <a:accent3>
          <a:srgbClr val="FFFFFF"/>
        </a:accent3>
        <a:accent4>
          <a:srgbClr val="000000"/>
        </a:accent4>
        <a:accent5>
          <a:srgbClr val="C2C2BF"/>
        </a:accent5>
        <a:accent6>
          <a:srgbClr val="2E889D"/>
        </a:accent6>
        <a:hlink>
          <a:srgbClr val="1D4775"/>
        </a:hlink>
        <a:folHlink>
          <a:srgbClr val="6BA0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8432</TotalTime>
  <Words>1318</Words>
  <Application>Microsoft Macintosh PowerPoint</Application>
  <PresentationFormat>On-screen Show (4:3)</PresentationFormat>
  <Paragraphs>211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18</vt:i4>
      </vt:variant>
      <vt:variant>
        <vt:lpstr>Slide Titles</vt:lpstr>
      </vt:variant>
      <vt:variant>
        <vt:i4>28</vt:i4>
      </vt:variant>
    </vt:vector>
  </HeadingPairs>
  <TitlesOfParts>
    <vt:vector size="46" baseType="lpstr">
      <vt:lpstr>DBAppraise_theme</vt:lpstr>
      <vt:lpstr>1_DBAppraise_theme</vt:lpstr>
      <vt:lpstr>2_DBAppraise_theme</vt:lpstr>
      <vt:lpstr>3_DBAppraise_theme</vt:lpstr>
      <vt:lpstr>WSS theme</vt:lpstr>
      <vt:lpstr>1_WSS theme</vt:lpstr>
      <vt:lpstr>Wss_new</vt:lpstr>
      <vt:lpstr>4_DBAppraise_theme</vt:lpstr>
      <vt:lpstr>5_DBAppraise_theme</vt:lpstr>
      <vt:lpstr>6_DBAppraise_theme</vt:lpstr>
      <vt:lpstr>2_WSS theme</vt:lpstr>
      <vt:lpstr>3_WSS theme</vt:lpstr>
      <vt:lpstr>1_Wss_new</vt:lpstr>
      <vt:lpstr>7_DBAppraise_theme</vt:lpstr>
      <vt:lpstr>8_DBAppraise_theme</vt:lpstr>
      <vt:lpstr>9_DBAppraise_theme</vt:lpstr>
      <vt:lpstr>4_WSS theme</vt:lpstr>
      <vt:lpstr>5_WSS theme</vt:lpstr>
      <vt:lpstr>Recovery Planning  A Holistic View</vt:lpstr>
      <vt:lpstr>What We Will Cover</vt:lpstr>
      <vt:lpstr>Before we start</vt:lpstr>
      <vt:lpstr>What is recovery planning?</vt:lpstr>
      <vt:lpstr>Where to start?</vt:lpstr>
      <vt:lpstr>Creating a plan</vt:lpstr>
      <vt:lpstr>Where to start?</vt:lpstr>
      <vt:lpstr>Creating a plan - Goals</vt:lpstr>
      <vt:lpstr>Goals</vt:lpstr>
      <vt:lpstr>Creating a plan - Hardware</vt:lpstr>
      <vt:lpstr>Hardware – What users need to access your application</vt:lpstr>
      <vt:lpstr>Creating a plan – Apps and software</vt:lpstr>
      <vt:lpstr>Software – Keeping applications current</vt:lpstr>
      <vt:lpstr>Software – Keeping data current</vt:lpstr>
      <vt:lpstr>Software – Keeping OS files current</vt:lpstr>
      <vt:lpstr>Creating a plan – Other stuff</vt:lpstr>
      <vt:lpstr>Remember: Keep your plan simple</vt:lpstr>
      <vt:lpstr>Implementing your plan</vt:lpstr>
      <vt:lpstr>Documentation</vt:lpstr>
      <vt:lpstr>Automation: Why automate your plan?</vt:lpstr>
      <vt:lpstr>Automation: General rules</vt:lpstr>
      <vt:lpstr>Single System – Testing decisions</vt:lpstr>
      <vt:lpstr>Dual Systems – Testing decisions</vt:lpstr>
      <vt:lpstr>Testing your plan</vt:lpstr>
      <vt:lpstr>Testing your plan</vt:lpstr>
      <vt:lpstr>How to test your plan</vt:lpstr>
      <vt:lpstr>Summary: Recovery planning</vt:lpstr>
      <vt:lpstr>Questions?</vt:lpstr>
    </vt:vector>
  </TitlesOfParts>
  <Company>White Star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Planning  A Holistic View</dc:title>
  <dc:creator>Adam Backman</dc:creator>
  <cp:lastModifiedBy>Adam Backman</cp:lastModifiedBy>
  <cp:revision>54</cp:revision>
  <dcterms:created xsi:type="dcterms:W3CDTF">2009-06-11T02:00:25Z</dcterms:created>
  <dcterms:modified xsi:type="dcterms:W3CDTF">2011-06-07T15:04:33Z</dcterms:modified>
</cp:coreProperties>
</file>