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266" r:id="rId3"/>
    <p:sldId id="261" r:id="rId4"/>
    <p:sldId id="262" r:id="rId5"/>
    <p:sldId id="268" r:id="rId6"/>
    <p:sldId id="269" r:id="rId7"/>
    <p:sldId id="271" r:id="rId8"/>
    <p:sldId id="270" r:id="rId9"/>
    <p:sldId id="263" r:id="rId10"/>
    <p:sldId id="267" r:id="rId11"/>
    <p:sldId id="276" r:id="rId12"/>
    <p:sldId id="279" r:id="rId13"/>
    <p:sldId id="280" r:id="rId14"/>
    <p:sldId id="281" r:id="rId15"/>
    <p:sldId id="282" r:id="rId16"/>
    <p:sldId id="283" r:id="rId17"/>
    <p:sldId id="284" r:id="rId18"/>
    <p:sldId id="288" r:id="rId19"/>
    <p:sldId id="286" r:id="rId20"/>
    <p:sldId id="287" r:id="rId21"/>
    <p:sldId id="285" r:id="rId22"/>
    <p:sldId id="289" r:id="rId23"/>
    <p:sldId id="290" r:id="rId24"/>
    <p:sldId id="291" r:id="rId25"/>
    <p:sldId id="277" r:id="rId26"/>
    <p:sldId id="293" r:id="rId27"/>
    <p:sldId id="294" r:id="rId28"/>
    <p:sldId id="295" r:id="rId29"/>
    <p:sldId id="292" r:id="rId30"/>
    <p:sldId id="260" r:id="rId31"/>
    <p:sldId id="273" r:id="rId32"/>
    <p:sldId id="303" r:id="rId33"/>
    <p:sldId id="264" r:id="rId34"/>
    <p:sldId id="265" r:id="rId35"/>
    <p:sldId id="278" r:id="rId36"/>
    <p:sldId id="274" r:id="rId37"/>
    <p:sldId id="275" r:id="rId38"/>
    <p:sldId id="298" r:id="rId39"/>
    <p:sldId id="297" r:id="rId40"/>
    <p:sldId id="302" r:id="rId41"/>
    <p:sldId id="301" r:id="rId42"/>
    <p:sldId id="299" r:id="rId43"/>
    <p:sldId id="300" r:id="rId44"/>
    <p:sldId id="272" r:id="rId45"/>
    <p:sldId id="296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615" autoAdjust="0"/>
    <p:restoredTop sz="86477" autoAdjust="0"/>
  </p:normalViewPr>
  <p:slideViewPr>
    <p:cSldViewPr>
      <p:cViewPr varScale="1">
        <p:scale>
          <a:sx n="68" d="100"/>
          <a:sy n="68" d="100"/>
        </p:scale>
        <p:origin x="-9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1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6B58A-E238-463E-B54E-F836F88F912C}" type="datetimeFigureOut">
              <a:rPr lang="en-US" smtClean="0"/>
              <a:pPr/>
              <a:t>6/6/2011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BD63D-7A1B-43BF-BD3B-6E95E3787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4F1A810-F383-4753-9695-B721430064ED}" type="datetimeFigureOut">
              <a:rPr lang="en-US"/>
              <a:pPr>
                <a:defRPr/>
              </a:pPr>
              <a:t>6/6/2011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38C4E7B-8579-4C35-9DFD-53885E78EB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Progress </a:t>
            </a:r>
            <a:r>
              <a:rPr lang="en-US" dirty="0" err="1" smtClean="0"/>
              <a:t>vs</a:t>
            </a:r>
            <a:r>
              <a:rPr lang="en-US" dirty="0" smtClean="0"/>
              <a:t> Oracle</a:t>
            </a:r>
          </a:p>
          <a:p>
            <a:r>
              <a:rPr lang="en-US" dirty="0" smtClean="0"/>
              <a:t>Compare</a:t>
            </a:r>
            <a:r>
              <a:rPr lang="en-US" baseline="0" dirty="0" smtClean="0"/>
              <a:t> bicycle to a car.</a:t>
            </a:r>
          </a:p>
          <a:p>
            <a:r>
              <a:rPr lang="en-US" baseline="0" dirty="0" smtClean="0"/>
              <a:t>I will not talk about languages, i.e. 4GL </a:t>
            </a:r>
            <a:r>
              <a:rPr lang="en-US" baseline="0" dirty="0" err="1" smtClean="0"/>
              <a:t>vs</a:t>
            </a:r>
            <a:r>
              <a:rPr lang="en-US" baseline="0" smtClean="0"/>
              <a:t> PL/SQL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Points to consider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important criteria – High Availability – possibility of downtime.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Downtime: planned or unplanned.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Planned downtime: Software and hardware upgrade, schema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Downtime: planned or unplanned.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Planned downtime: Software and hardware upgrade, schema change.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Downtime: planned or unplanned.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Planned downtime: Software and hardware upgrade, schema change.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proutil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db-name -C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increaseto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-B n -L n -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bibufs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 -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aibufs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Static and dynamic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Replicatioin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DataGuard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physical replication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DataGuard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could use logical replication (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statements ). Partial replication, replication on different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OS.</a:t>
            </a:r>
          </a:p>
          <a:p>
            <a:endParaRPr lang="en-US" sz="1600" dirty="0" smtClean="0">
              <a:latin typeface="+mn-lt"/>
            </a:endParaRPr>
          </a:p>
          <a:p>
            <a:r>
              <a:rPr lang="en-US" sz="1600" dirty="0" smtClean="0">
                <a:latin typeface="+mn-lt"/>
              </a:rPr>
              <a:t>OGG support: DB2, MS SQL Server, Sybase, </a:t>
            </a:r>
            <a:r>
              <a:rPr lang="en-US" sz="1600" dirty="0" err="1" smtClean="0">
                <a:latin typeface="+mn-lt"/>
              </a:rPr>
              <a:t>MySQL</a:t>
            </a:r>
            <a:r>
              <a:rPr lang="en-US" sz="1600" dirty="0" smtClean="0">
                <a:latin typeface="+mn-lt"/>
              </a:rPr>
              <a:t>, </a:t>
            </a:r>
            <a:r>
              <a:rPr lang="en-US" sz="1600" dirty="0" err="1" smtClean="0">
                <a:latin typeface="+mn-lt"/>
              </a:rPr>
              <a:t>Teradata</a:t>
            </a:r>
            <a:endParaRPr lang="en-US" sz="1600" dirty="0" smtClean="0">
              <a:latin typeface="+mn-lt"/>
            </a:endParaRPr>
          </a:p>
          <a:p>
            <a:endParaRPr lang="en-US" sz="1600" dirty="0" smtClean="0">
              <a:latin typeface="+mn-lt"/>
            </a:endParaRPr>
          </a:p>
          <a:p>
            <a:r>
              <a:rPr lang="en-US" sz="1600" dirty="0" smtClean="0">
                <a:latin typeface="+mn-lt"/>
              </a:rPr>
              <a:t>Remove/Add unglue/</a:t>
            </a:r>
            <a:r>
              <a:rPr lang="en-US" sz="1600" dirty="0" err="1" smtClean="0">
                <a:latin typeface="+mn-lt"/>
              </a:rPr>
              <a:t>reglue</a:t>
            </a:r>
            <a:r>
              <a:rPr lang="en-US" sz="1600" dirty="0" smtClean="0">
                <a:latin typeface="+mn-lt"/>
              </a:rPr>
              <a:t> </a:t>
            </a:r>
          </a:p>
          <a:p>
            <a:r>
              <a:rPr lang="en-US" sz="1600" dirty="0" smtClean="0">
                <a:latin typeface="+mn-lt"/>
              </a:rPr>
              <a:t>$DLC/</a:t>
            </a:r>
            <a:r>
              <a:rPr lang="en-US" sz="1600" dirty="0" err="1" smtClean="0">
                <a:latin typeface="+mn-lt"/>
              </a:rPr>
              <a:t>addons</a:t>
            </a:r>
            <a:endParaRPr lang="en-US" sz="1600" dirty="0" smtClean="0">
              <a:latin typeface="+mn-lt"/>
            </a:endParaRPr>
          </a:p>
          <a:p>
            <a:r>
              <a:rPr lang="en-US" sz="1600" dirty="0" smtClean="0">
                <a:latin typeface="+mn-lt"/>
              </a:rPr>
              <a:t>Remove/Add detach/attach</a:t>
            </a:r>
          </a:p>
          <a:p>
            <a:r>
              <a:rPr lang="en-US" dirty="0" err="1" smtClean="0">
                <a:latin typeface="+mn-lt"/>
              </a:rPr>
              <a:t>oraInventory</a:t>
            </a:r>
            <a:r>
              <a:rPr lang="en-US" dirty="0" smtClean="0">
                <a:latin typeface="+mn-lt"/>
              </a:rPr>
              <a:t>/</a:t>
            </a:r>
            <a:r>
              <a:rPr lang="en-US" dirty="0" err="1" smtClean="0">
                <a:latin typeface="+mn-lt"/>
              </a:rPr>
              <a:t>ContentsXML</a:t>
            </a:r>
            <a:r>
              <a:rPr lang="en-US" dirty="0" smtClean="0">
                <a:latin typeface="+mn-lt"/>
              </a:rPr>
              <a:t>/inventory.xml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Progress and Oracle are quite different in transaction processing. No direct map of .bi and .</a:t>
            </a:r>
            <a:r>
              <a:rPr lang="en-US" dirty="0" err="1" smtClean="0"/>
              <a:t>ai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Alert Log: 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startup parameter, but no user connect/disconnect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Progress: one block size for database</a:t>
            </a:r>
          </a:p>
          <a:p>
            <a:r>
              <a:rPr lang="en-US" dirty="0" smtClean="0"/>
              <a:t>Oracle:</a:t>
            </a:r>
            <a:r>
              <a:rPr lang="en-US" baseline="0" dirty="0" smtClean="0"/>
              <a:t> one block size for </a:t>
            </a:r>
            <a:r>
              <a:rPr lang="en-US" baseline="0" dirty="0" err="1" smtClean="0"/>
              <a:t>tablespace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 Writer, like BIW is only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Progress table has _file record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Oracle view has DBA_VIEW record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Dynamic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Performace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Views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Create empty Progress database 1 second. Create empty Oracle db is from 15 min to 2 hours.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Progress could restore to any structure, Oracle needs to know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Six types of Flashback in 10g. They are designed to fix human errors.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Flashback version shows all versions of the record between two time stamps or SCNs</a:t>
            </a:r>
          </a:p>
          <a:p>
            <a:r>
              <a:rPr lang="en-US" dirty="0" smtClean="0"/>
              <a:t>Flashback transaction: Oracle</a:t>
            </a:r>
            <a:r>
              <a:rPr lang="en-US" baseline="0" dirty="0" smtClean="0"/>
              <a:t> provides SQL statements that will reverse transaction. If create --- delete, update with old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8C4E7B-8579-4C35-9DFD-53885E78EB59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0FE0E-43EF-41AC-A371-F8CBE7AE0A3B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EF396-E383-496C-B2E8-E93C6865A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DC501-7C46-4948-BBB6-8FE718C826C4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A7582-B467-44A1-ABE3-7498FDA76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E0077-6A2E-483B-8D3C-F3CAC132B94C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404A1-9098-4EF8-A3F8-756AB1A67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1CAD8-7C42-4F92-87A1-332AEA7F9722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E322E-2DA1-4C56-AACB-EF08929FB2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1039D-A16F-49B8-862E-8467389A3089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54ABA-80DF-4B24-B678-3A35CCDAE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64FFB-A89C-4D42-AC52-A56BE9320C17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2BC7F-832A-48B8-9957-07911F591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18CFC-0027-4114-8367-62F0989C930A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C925B-8911-443D-A0FB-F0F68DC026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621A1-4324-42EC-97DF-6FFE198892AD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CAEAE-7A41-4538-97BB-4C72B833A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9882-92B1-410A-B4E5-EA6FA623B0EF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62434-8AF1-41A9-968E-BB7E26970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CACF7-FF29-4166-B642-DE8972D313EB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14CF6-6C69-4C42-8D09-22F1B7205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32EA4-BD67-4E17-B47A-837BBDA38AFE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06F6F-5E65-4CEE-BC29-2F66E16E52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3C5AE2-E956-4E2E-BAF5-D85612EEFD74}" type="datetime1">
              <a:rPr lang="en-US" smtClean="0"/>
              <a:pPr>
                <a:defRPr/>
              </a:pPr>
              <a:t>6/6/2011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9F2287-85E1-40B4-A797-B35995197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Progress and Oracle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Same and Different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66800" y="2057400"/>
            <a:ext cx="6934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Database Size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09600" y="381000"/>
            <a:ext cx="8229600" cy="1143000"/>
          </a:xfrm>
        </p:spPr>
        <p:txBody>
          <a:bodyPr/>
          <a:lstStyle/>
          <a:p>
            <a:r>
              <a:rPr lang="en-US" sz="4400" kern="12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Points to consider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Size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Progress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Blip>
                <a:blip r:embed="rId3"/>
              </a:buBlip>
            </a:pPr>
            <a:r>
              <a:rPr lang="en-US" dirty="0" smtClean="0"/>
              <a:t>Small 	&lt; 10 GB</a:t>
            </a:r>
          </a:p>
          <a:p>
            <a:pPr>
              <a:buBlip>
                <a:blip r:embed="rId3"/>
              </a:buBlip>
            </a:pPr>
            <a:r>
              <a:rPr lang="en-US" dirty="0" smtClean="0"/>
              <a:t>Medium 	10-100 GB</a:t>
            </a:r>
          </a:p>
          <a:p>
            <a:pPr>
              <a:buBlip>
                <a:blip r:embed="rId3"/>
              </a:buBlip>
            </a:pPr>
            <a:r>
              <a:rPr lang="en-US" dirty="0" smtClean="0"/>
              <a:t>Large	 100-500 GB</a:t>
            </a:r>
          </a:p>
          <a:p>
            <a:pPr>
              <a:buBlip>
                <a:blip r:embed="rId3"/>
              </a:buBlip>
            </a:pPr>
            <a:r>
              <a:rPr lang="en-US" dirty="0" smtClean="0"/>
              <a:t>VLDB	 0.5-5 TB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Oracle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Blip>
                <a:blip r:embed="rId4"/>
              </a:buBlip>
            </a:pPr>
            <a:r>
              <a:rPr lang="en-US" dirty="0" smtClean="0"/>
              <a:t>Small	 &lt; 1 TB</a:t>
            </a:r>
          </a:p>
          <a:p>
            <a:pPr>
              <a:buBlip>
                <a:blip r:embed="rId4"/>
              </a:buBlip>
            </a:pPr>
            <a:r>
              <a:rPr lang="en-US" dirty="0" smtClean="0"/>
              <a:t>Medium	 1-50 TB</a:t>
            </a:r>
          </a:p>
          <a:p>
            <a:pPr>
              <a:buBlip>
                <a:blip r:embed="rId4"/>
              </a:buBlip>
            </a:pPr>
            <a:r>
              <a:rPr lang="en-US" dirty="0" smtClean="0"/>
              <a:t>Large	 50-200 TB</a:t>
            </a:r>
          </a:p>
          <a:p>
            <a:pPr>
              <a:buBlip>
                <a:blip r:embed="rId4"/>
              </a:buBlip>
            </a:pPr>
            <a:r>
              <a:rPr lang="en-US" dirty="0" smtClean="0"/>
              <a:t>VLDB	 200 TB</a:t>
            </a:r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54ABA-80DF-4B24-B678-3A35CCDAEC9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66800" y="2057400"/>
            <a:ext cx="69342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Database Size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High Availability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0" fontAlgn="base"/>
            <a:r>
              <a:rPr lang="en-US" sz="4400" kern="12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Points to consider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Magnetic Disk 12"/>
          <p:cNvSpPr/>
          <p:nvPr/>
        </p:nvSpPr>
        <p:spPr>
          <a:xfrm>
            <a:off x="11430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858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514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620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    Memory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Apw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Biw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Aiw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Wdog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5908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rot="16200000" flipH="1">
            <a:off x="533400" y="3581400"/>
            <a:ext cx="25908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owchart: Magnetic Disk 20"/>
          <p:cNvSpPr/>
          <p:nvPr/>
        </p:nvSpPr>
        <p:spPr>
          <a:xfrm>
            <a:off x="52578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800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6294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8768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 Memory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LGWR </a:t>
                      </a:r>
                      <a:r>
                        <a:rPr lang="en-US" baseline="0" dirty="0" err="1" smtClean="0"/>
                        <a:t>ARCn</a:t>
                      </a:r>
                      <a:r>
                        <a:rPr lang="en-US" baseline="0" dirty="0" smtClean="0"/>
                        <a:t>, SMON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67056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r>
                        <a:rPr lang="en-US" dirty="0" smtClean="0"/>
                        <a:t>, LGWR </a:t>
                      </a:r>
                      <a:r>
                        <a:rPr lang="en-US" dirty="0" err="1" smtClean="0"/>
                        <a:t>ARCn</a:t>
                      </a:r>
                      <a:r>
                        <a:rPr lang="en-US" dirty="0" smtClean="0"/>
                        <a:t>, SMON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rot="16200000" flipH="1">
            <a:off x="4648200" y="3581400"/>
            <a:ext cx="25908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562600" y="3352800"/>
            <a:ext cx="2590800" cy="1066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8200" y="685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Active - Passive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029200" y="6858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Active – Active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81200" y="6488668"/>
            <a:ext cx="505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DB</a:t>
            </a:r>
          </a:p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1" name="Title 30"/>
          <p:cNvSpPr>
            <a:spLocks noGrp="1"/>
          </p:cNvSpPr>
          <p:nvPr>
            <p:ph type="title" idx="4294967295"/>
          </p:nvPr>
        </p:nvSpPr>
        <p:spPr>
          <a:xfrm>
            <a:off x="2971800" y="381000"/>
            <a:ext cx="5334000" cy="304800"/>
          </a:xfrm>
        </p:spPr>
        <p:txBody>
          <a:bodyPr/>
          <a:lstStyle/>
          <a:p>
            <a:r>
              <a:rPr lang="en-US" sz="800" dirty="0" smtClean="0">
                <a:solidFill>
                  <a:schemeClr val="bg1"/>
                </a:solidFill>
              </a:rPr>
              <a:t>Cluster db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17" grpId="0"/>
      <p:bldP spid="19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11430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14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 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5908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Apw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Biw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Aiw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Wdog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Flowchart: Magnetic Disk 7"/>
          <p:cNvSpPr/>
          <p:nvPr/>
        </p:nvSpPr>
        <p:spPr>
          <a:xfrm>
            <a:off x="5257800" y="4953000"/>
            <a:ext cx="1981200" cy="1371600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006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629400" y="1066800"/>
            <a:ext cx="1600200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876800" y="1219200"/>
          <a:ext cx="1447800" cy="121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1 </a:t>
                      </a:r>
                      <a:endParaRPr lang="en-US" dirty="0"/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705600" y="1219200"/>
          <a:ext cx="1447800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7800"/>
              </a:tblGrid>
              <a:tr h="605396">
                <a:tc>
                  <a:txBody>
                    <a:bodyPr/>
                    <a:lstStyle/>
                    <a:p>
                      <a:r>
                        <a:rPr lang="en-US" dirty="0" smtClean="0"/>
                        <a:t>Server 2  Memory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138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r>
                        <a:rPr lang="en-US" dirty="0" smtClean="0"/>
                        <a:t>, LGWR </a:t>
                      </a:r>
                      <a:r>
                        <a:rPr lang="en-US" dirty="0" err="1" smtClean="0"/>
                        <a:t>ARCn</a:t>
                      </a:r>
                      <a:r>
                        <a:rPr lang="en-US" dirty="0" smtClean="0"/>
                        <a:t>, SMON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4" name="Straight Arrow Connector 13"/>
          <p:cNvCxnSpPr/>
          <p:nvPr/>
        </p:nvCxnSpPr>
        <p:spPr>
          <a:xfrm rot="5400000">
            <a:off x="5562600" y="3352800"/>
            <a:ext cx="2590800" cy="1066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1447800" y="3352800"/>
            <a:ext cx="2514600" cy="990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381000" y="1295400"/>
            <a:ext cx="213360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04800" y="1295400"/>
            <a:ext cx="2286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4533900" y="1409700"/>
            <a:ext cx="2057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381500" y="1409700"/>
            <a:ext cx="21336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22" name="Title 21"/>
          <p:cNvSpPr>
            <a:spLocks noGrp="1"/>
          </p:cNvSpPr>
          <p:nvPr>
            <p:ph type="title" idx="4294967295"/>
          </p:nvPr>
        </p:nvSpPr>
        <p:spPr>
          <a:xfrm>
            <a:off x="7543800" y="274638"/>
            <a:ext cx="1143000" cy="334962"/>
          </a:xfrm>
        </p:spPr>
        <p:txBody>
          <a:bodyPr/>
          <a:lstStyle/>
          <a:p>
            <a:r>
              <a:rPr lang="en-US" sz="800" dirty="0" smtClean="0">
                <a:solidFill>
                  <a:schemeClr val="bg1"/>
                </a:solidFill>
              </a:rPr>
              <a:t>Cluster db 2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Planned Downtime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152400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n-lt"/>
              </a:rPr>
              <a:t>Schema change </a:t>
            </a:r>
          </a:p>
          <a:p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Software upgrade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990600" y="3124200"/>
          <a:ext cx="35052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0"/>
              </a:tblGrid>
              <a:tr h="406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70C0"/>
                          </a:solidFill>
                        </a:rPr>
                        <a:t>Progress</a:t>
                      </a:r>
                    </a:p>
                  </a:txBody>
                  <a:tcPr/>
                </a:tc>
              </a:tr>
              <a:tr h="406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proutil</a:t>
                      </a:r>
                      <a:r>
                        <a:rPr lang="en-US" sz="2400" dirty="0" smtClean="0"/>
                        <a:t> –C conv910 </a:t>
                      </a:r>
                    </a:p>
                  </a:txBody>
                  <a:tcPr/>
                </a:tc>
              </a:tr>
              <a:tr h="406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30 seconds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724400" y="3124200"/>
          <a:ext cx="350520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Oracle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42 steps upgrade project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40-50 min</a:t>
                      </a:r>
                      <a:endParaRPr lang="en-US" sz="2400" dirty="0" smtClean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66800" y="2057400"/>
            <a:ext cx="6934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Database Size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High Availability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Licenses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400" kern="12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Points to consider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1828800"/>
            <a:ext cx="3200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  <a:latin typeface="+mn-lt"/>
              </a:rPr>
              <a:t>Enterprise Database $$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  <a:latin typeface="+mn-lt"/>
              </a:rPr>
              <a:t>Workgroup Database $</a:t>
            </a:r>
          </a:p>
          <a:p>
            <a:endParaRPr lang="en-US" sz="2400" dirty="0" smtClean="0">
              <a:solidFill>
                <a:schemeClr val="accent1"/>
              </a:solidFill>
              <a:latin typeface="+mn-lt"/>
            </a:endParaRPr>
          </a:p>
          <a:p>
            <a:endParaRPr lang="en-US" sz="2400" dirty="0" smtClean="0">
              <a:solidFill>
                <a:schemeClr val="accent1"/>
              </a:solidFill>
              <a:latin typeface="+mn-lt"/>
            </a:endParaRPr>
          </a:p>
          <a:p>
            <a:endParaRPr lang="en-US" sz="2400" dirty="0" smtClean="0">
              <a:solidFill>
                <a:schemeClr val="accent1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  <a:latin typeface="+mn-lt"/>
              </a:rPr>
              <a:t>OE Replication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  <a:latin typeface="+mn-lt"/>
              </a:rPr>
              <a:t>OE Management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  <a:latin typeface="+mn-lt"/>
              </a:rPr>
              <a:t>TDE</a:t>
            </a:r>
            <a:endParaRPr lang="en-US" sz="24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1828800"/>
            <a:ext cx="35052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Enterprise Edition     $$$$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Standard Edition           $$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Standard Edition One     $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Express Edition	Free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FF0000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Partitioning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Real Application Clusters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FF0000"/>
                </a:solidFill>
                <a:latin typeface="+mn-lt"/>
              </a:rPr>
              <a:t>DataGuard</a:t>
            </a:r>
            <a:endParaRPr lang="en-US" sz="2400" dirty="0" smtClean="0">
              <a:solidFill>
                <a:srgbClr val="FF0000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Diagnostics Pack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Tuning Pack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400" kern="12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Licenses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66800" y="2057400"/>
            <a:ext cx="6934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Database Size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High Availability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Licenses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Hardware costs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latin typeface="+mn-lt"/>
              </a:rPr>
              <a:t>IT Stuff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400" kern="12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Points to consider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Products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15240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+mn-lt"/>
              </a:rPr>
              <a:t>OpenEdge</a:t>
            </a:r>
            <a:r>
              <a:rPr lang="en-US" sz="2400" dirty="0" smtClean="0">
                <a:latin typeface="+mn-lt"/>
              </a:rPr>
              <a:t> Management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6800" y="1524000"/>
            <a:ext cx="3604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Oracle Enterprise Manager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917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488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191000" y="1371600"/>
            <a:ext cx="4495800" cy="381000"/>
          </a:xfrm>
        </p:spPr>
        <p:txBody>
          <a:bodyPr/>
          <a:lstStyle/>
          <a:p>
            <a:r>
              <a:rPr lang="en-US" sz="1000" dirty="0" smtClean="0">
                <a:solidFill>
                  <a:schemeClr val="bg1"/>
                </a:solidFill>
              </a:rPr>
              <a:t>OEM </a:t>
            </a:r>
            <a:r>
              <a:rPr lang="en-US" sz="1000" dirty="0" err="1" smtClean="0">
                <a:solidFill>
                  <a:schemeClr val="bg1"/>
                </a:solidFill>
              </a:rPr>
              <a:t>Tablespaces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726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7696200" y="4495800"/>
            <a:ext cx="990600" cy="381000"/>
          </a:xfrm>
        </p:spPr>
        <p:txBody>
          <a:bodyPr/>
          <a:lstStyle/>
          <a:p>
            <a:r>
              <a:rPr lang="en-US" sz="800" dirty="0" smtClean="0">
                <a:solidFill>
                  <a:schemeClr val="bg1"/>
                </a:solidFill>
              </a:rPr>
              <a:t>OEM show SQL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917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8153400" y="3429000"/>
            <a:ext cx="1219200" cy="609600"/>
          </a:xfrm>
        </p:spPr>
        <p:txBody>
          <a:bodyPr/>
          <a:lstStyle/>
          <a:p>
            <a:r>
              <a:rPr lang="en-US" sz="800" dirty="0" smtClean="0">
                <a:solidFill>
                  <a:schemeClr val="bg1"/>
                </a:solidFill>
              </a:rPr>
              <a:t>OEM parameters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917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917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3733800" y="3733800"/>
            <a:ext cx="2514600" cy="304800"/>
          </a:xfrm>
        </p:spPr>
        <p:txBody>
          <a:bodyPr/>
          <a:lstStyle/>
          <a:p>
            <a:r>
              <a:rPr lang="en-US" sz="1000" dirty="0" smtClean="0">
                <a:solidFill>
                  <a:schemeClr val="bg1"/>
                </a:solidFill>
              </a:rPr>
              <a:t>OEM Users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91700" cy="735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Products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1524000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+mn-lt"/>
              </a:rPr>
              <a:t>OpenEdge</a:t>
            </a:r>
            <a:r>
              <a:rPr lang="en-US" sz="2400" dirty="0" smtClean="0">
                <a:latin typeface="+mn-lt"/>
              </a:rPr>
              <a:t> Management </a:t>
            </a:r>
          </a:p>
          <a:p>
            <a:endParaRPr lang="en-US" sz="2400" dirty="0" smtClean="0"/>
          </a:p>
          <a:p>
            <a:r>
              <a:rPr lang="en-US" sz="2400" dirty="0" err="1" smtClean="0">
                <a:latin typeface="+mn-lt"/>
              </a:rPr>
              <a:t>OpenEdge</a:t>
            </a:r>
            <a:r>
              <a:rPr lang="en-US" sz="2400" dirty="0" smtClean="0">
                <a:latin typeface="+mn-lt"/>
              </a:rPr>
              <a:t> Replication</a:t>
            </a:r>
          </a:p>
          <a:p>
            <a:r>
              <a:rPr lang="en-US" sz="2400" dirty="0" err="1" smtClean="0">
                <a:latin typeface="+mn-lt"/>
              </a:rPr>
              <a:t>OpenEdge</a:t>
            </a:r>
            <a:r>
              <a:rPr lang="en-US" sz="2400" dirty="0" smtClean="0">
                <a:latin typeface="+mn-lt"/>
              </a:rPr>
              <a:t> Replication Plus</a:t>
            </a:r>
          </a:p>
          <a:p>
            <a:endParaRPr lang="en-US" sz="2400" dirty="0" smtClean="0">
              <a:latin typeface="+mn-lt"/>
            </a:endParaRPr>
          </a:p>
          <a:p>
            <a:r>
              <a:rPr lang="en-US" sz="2400" dirty="0" err="1" smtClean="0">
                <a:latin typeface="+mn-lt"/>
              </a:rPr>
              <a:t>BravePoint</a:t>
            </a:r>
            <a:r>
              <a:rPr lang="en-US" sz="2400" dirty="0" smtClean="0">
                <a:latin typeface="+mn-lt"/>
              </a:rPr>
              <a:t> Pro2SQL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6800" y="1524000"/>
            <a:ext cx="401635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Oracle Enterprise Manager </a:t>
            </a:r>
          </a:p>
          <a:p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Oracle </a:t>
            </a:r>
            <a:r>
              <a:rPr lang="en-US" sz="2400" dirty="0" err="1" smtClean="0">
                <a:latin typeface="+mn-lt"/>
              </a:rPr>
              <a:t>DataGuard</a:t>
            </a:r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Oracle Active </a:t>
            </a:r>
            <a:r>
              <a:rPr lang="en-US" sz="2400" dirty="0" err="1" smtClean="0">
                <a:latin typeface="+mn-lt"/>
              </a:rPr>
              <a:t>DataGuard</a:t>
            </a:r>
            <a:endParaRPr lang="en-US" sz="2400" dirty="0" smtClean="0">
              <a:latin typeface="+mn-lt"/>
            </a:endParaRPr>
          </a:p>
          <a:p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Oracle Golden Gates</a:t>
            </a:r>
          </a:p>
          <a:p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Real Application Clusters (RAC)</a:t>
            </a:r>
          </a:p>
          <a:p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Oracle Data Integrator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4" name="Picture 3" descr="Screenshot-[HOL Basic] Oracle Data Integrator 11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00137"/>
            <a:ext cx="9144000" cy="4657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Structure (data files)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397000"/>
          <a:ext cx="7239000" cy="3505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/>
                <a:gridCol w="1312333"/>
                <a:gridCol w="2116667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 File(s)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control01.ctl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System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sports.d1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</a:t>
                      </a:r>
                      <a:r>
                        <a:rPr lang="en-US" dirty="0" err="1" smtClean="0"/>
                        <a:t>Tablespace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system.dbf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 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area.d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Datafiles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tablespace.dbf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Before-Image File  +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sports.b1 + sports.a1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Undo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tablespace</a:t>
                      </a:r>
                      <a:r>
                        <a:rPr lang="es-ES" dirty="0" smtClean="0"/>
                        <a:t> +</a:t>
                      </a:r>
                    </a:p>
                    <a:p>
                      <a:r>
                        <a:rPr lang="es-ES" dirty="0" smtClean="0"/>
                        <a:t>Redo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undotbs.dbf + redo01.log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Copy of After-Image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Archive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sports.date_time_etc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sports.st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Backup of control file to trace file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Log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sports.lg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 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alert_sports.log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sports.pf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pfile</a:t>
                      </a:r>
                      <a:r>
                        <a:rPr lang="en-US" dirty="0" smtClean="0"/>
                        <a:t> (or </a:t>
                      </a:r>
                      <a:r>
                        <a:rPr lang="en-US" dirty="0" err="1" smtClean="0"/>
                        <a:t>spfile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initsports.ora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Structure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447800"/>
          <a:ext cx="7543800" cy="3388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/>
                <a:gridCol w="1828800"/>
                <a:gridCol w="19812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Schema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Tablespace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</a:t>
                      </a:r>
                      <a:r>
                        <a:rPr lang="en-US" dirty="0" err="1" smtClean="0"/>
                        <a:t>Tablespace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Area consists of objects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Objects are Tables or Indexes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Tablespace</a:t>
                      </a:r>
                      <a:r>
                        <a:rPr lang="en-US" dirty="0" smtClean="0"/>
                        <a:t> consists of segments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Segments: Tables, Indexes, Undo, </a:t>
                      </a:r>
                      <a:r>
                        <a:rPr lang="fr-FR" dirty="0" err="1" smtClean="0"/>
                        <a:t>etc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Each Object has one or more Clusters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Clusters size could be 8,64 or 512 blocks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Each Segment has one or more Extents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 extent is a series of blocks that are consecutively numbered within a </a:t>
                      </a:r>
                      <a:r>
                        <a:rPr lang="en-US" dirty="0" err="1" smtClean="0"/>
                        <a:t>datafile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Clusters consist of blocks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blocks 1,2,4 or 8K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Extents consist of blocks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blocks 2,4,8,16,32 or 64K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Processes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0" y="2057400"/>
          <a:ext cx="8686800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3982"/>
                <a:gridCol w="1808018"/>
                <a:gridCol w="2693324"/>
                <a:gridCol w="142147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Asynchronous Page Writer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Writer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DBWn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 Image Writer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 Writer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LGWR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AI</a:t>
                      </a:r>
                      <a:r>
                        <a:rPr lang="en-US" baseline="0" dirty="0" smtClean="0"/>
                        <a:t>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AIMGT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Archive</a:t>
                      </a:r>
                      <a:r>
                        <a:rPr lang="en-US" baseline="0" dirty="0" smtClean="0"/>
                        <a:t> 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ARCn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Watch Dog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WDOG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Process Monitor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 Broker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mproserv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Monitor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Many other ….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Login Broker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mproserv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Listener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lsnrctl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5105400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-H server –S </a:t>
            </a:r>
            <a:r>
              <a:rPr lang="en-US" dirty="0" err="1" smtClean="0"/>
              <a:t>db_port</a:t>
            </a:r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800600" y="5105400"/>
            <a:ext cx="3352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Server, Listener port, db name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Meta-schema and VST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2590800"/>
          <a:ext cx="8610600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/>
                <a:gridCol w="2362200"/>
                <a:gridCol w="2133600"/>
                <a:gridCol w="2438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Progress 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Oracle View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Column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_Area-name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DBA_TABLESPACES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TABLESPACE_NAME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AreaExtent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_Extent-Path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DBA_DATA_FILES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FILE_NAME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StorageObject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_Object-type (1,2 or 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DBA_OBJECTS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object_type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(38 types)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_File-name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TABLE_NAME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_Field-name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DBA_TAB_COLUMNS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COLUMN_NAME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_Index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_Index-name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DBA_INDEXES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INDEX_NAME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_Sequence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Seq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DBA_SEQUENCES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SEQUENCE_NAME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2600" y="1447800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lang="en-US" dirty="0" smtClean="0"/>
              <a:t>Progress Meta-schema tables -80 &lt; _file-number &lt;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1981200"/>
            <a:ext cx="3944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 VST _file-number &lt; -16384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Meta-schema and VST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97000"/>
          <a:ext cx="6019800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9900"/>
                <a:gridCol w="30099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Virtual System 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 (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Vee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dollar) Views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_Connect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v$session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v$process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DbStatus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v$instance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v$sysstat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_Trans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v$transaction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_Lock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v$lock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_Latch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v$latch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AreaStatus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v$tablespace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</a:t>
                      </a:r>
                      <a:r>
                        <a:rPr lang="en-US" dirty="0" err="1" smtClean="0"/>
                        <a:t>Filelist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v$datafile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_Startup (some)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v$parameter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Oracle simplify memory parameter settings (-B)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2286000"/>
          <a:ext cx="7010400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6800"/>
                <a:gridCol w="2336800"/>
                <a:gridCol w="2336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V9</a:t>
                      </a:r>
                    </a:p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db_cache_size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log_buffer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shared_pool_size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large_pool_size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java_pool_size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streams_pool_size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pga_aggregate_target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V10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SGA_TARGET</a:t>
                      </a:r>
                    </a:p>
                    <a:p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pga_aggregate_target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V11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MEMORY_TARGET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 Variables and Installation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2133600"/>
          <a:ext cx="754380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9200"/>
                <a:gridCol w="1676400"/>
                <a:gridCol w="19050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DLC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usr</a:t>
                      </a:r>
                      <a:r>
                        <a:rPr lang="en-US" dirty="0" smtClean="0"/>
                        <a:t>/dlc102B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ORACLE_HOME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usr</a:t>
                      </a:r>
                      <a:r>
                        <a:rPr lang="en-US" dirty="0" smtClean="0"/>
                        <a:t>/oracle/11.2.0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$DLC/bin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$ORACLE_HOME/bin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 install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proinst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install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runInstaller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Create Database</a:t>
            </a:r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752600"/>
            <a:ext cx="3494088" cy="3506788"/>
          </a:xfrm>
        </p:spPr>
      </p:pic>
      <p:pic>
        <p:nvPicPr>
          <p:cNvPr id="4100" name="Content Placeholder 8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0" y="1676400"/>
            <a:ext cx="5105400" cy="36576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E322E-2DA1-4C56-AACB-EF08929FB26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E322E-2DA1-4C56-AACB-EF08929FB263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8"/>
            <a:ext cx="8229600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7582-B467-44A1-ABE3-7498FDA766D9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74638"/>
            <a:ext cx="8229600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38600" cy="4525963"/>
          </a:xfrm>
        </p:spPr>
        <p:txBody>
          <a:bodyPr/>
          <a:lstStyle/>
          <a:p>
            <a:r>
              <a:rPr lang="en-US" dirty="0" err="1" smtClean="0"/>
              <a:t>prodb</a:t>
            </a:r>
            <a:r>
              <a:rPr lang="en-US" dirty="0" smtClean="0"/>
              <a:t> </a:t>
            </a:r>
            <a:r>
              <a:rPr lang="en-US" dirty="0" err="1" smtClean="0"/>
              <a:t>mydb</a:t>
            </a:r>
            <a:endParaRPr lang="en-US" dirty="0" smtClean="0"/>
          </a:p>
          <a:p>
            <a:r>
              <a:rPr lang="en-US" dirty="0" err="1" smtClean="0"/>
              <a:t>procopy</a:t>
            </a:r>
            <a:r>
              <a:rPr lang="en-US" dirty="0" smtClean="0"/>
              <a:t> empty8 </a:t>
            </a:r>
            <a:r>
              <a:rPr lang="en-US" dirty="0" err="1" smtClean="0"/>
              <a:t>mydb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Min size 5 MB</a:t>
            </a:r>
          </a:p>
          <a:p>
            <a:r>
              <a:rPr lang="en-US" dirty="0" smtClean="0"/>
              <a:t>Min memory 160KB</a:t>
            </a:r>
          </a:p>
          <a:p>
            <a:r>
              <a:rPr lang="en-US" dirty="0" smtClean="0"/>
              <a:t>Time to create 1 second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419600" cy="4525963"/>
          </a:xfrm>
        </p:spPr>
        <p:txBody>
          <a:bodyPr/>
          <a:lstStyle/>
          <a:p>
            <a:r>
              <a:rPr lang="en-US" dirty="0" smtClean="0"/>
              <a:t>A set of .</a:t>
            </a:r>
            <a:r>
              <a:rPr lang="en-US" dirty="0" err="1" smtClean="0"/>
              <a:t>sql</a:t>
            </a:r>
            <a:r>
              <a:rPr lang="en-US" dirty="0" smtClean="0"/>
              <a:t> scripts </a:t>
            </a:r>
          </a:p>
          <a:p>
            <a:r>
              <a:rPr lang="en-US" dirty="0" smtClean="0"/>
              <a:t>create database </a:t>
            </a:r>
            <a:r>
              <a:rPr lang="en-US" dirty="0" err="1" smtClean="0"/>
              <a:t>mydb</a:t>
            </a:r>
            <a:r>
              <a:rPr lang="en-US" dirty="0" smtClean="0"/>
              <a:t>;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Min size 512 MB</a:t>
            </a:r>
          </a:p>
          <a:p>
            <a:r>
              <a:rPr lang="en-US" dirty="0" smtClean="0"/>
              <a:t>Min memory 512MB</a:t>
            </a:r>
          </a:p>
          <a:p>
            <a:r>
              <a:rPr lang="en-US" dirty="0" smtClean="0"/>
              <a:t>Time from 20 min to 1.5 hr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E322E-2DA1-4C56-AACB-EF08929FB26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Unconditional Shutdown</a:t>
            </a:r>
          </a:p>
          <a:p>
            <a:r>
              <a:rPr lang="en-US" dirty="0" smtClean="0"/>
              <a:t>Emergency Shutdown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Shutdown Normal</a:t>
            </a:r>
          </a:p>
          <a:p>
            <a:r>
              <a:rPr lang="en-US" dirty="0" smtClean="0"/>
              <a:t>Shutdown Transactional</a:t>
            </a:r>
          </a:p>
          <a:p>
            <a:r>
              <a:rPr lang="en-US" b="1" dirty="0" smtClean="0"/>
              <a:t>Shutdown Immediate</a:t>
            </a:r>
          </a:p>
          <a:p>
            <a:r>
              <a:rPr lang="en-US" dirty="0" smtClean="0"/>
              <a:t>Shutdown Abort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E322E-2DA1-4C56-AACB-EF08929FB26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E322E-2DA1-4C56-AACB-EF08929FB263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1981200"/>
          <a:ext cx="60960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Closed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Closed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Nomount</a:t>
                      </a:r>
                      <a:r>
                        <a:rPr lang="en-US" sz="2800" dirty="0" smtClean="0"/>
                        <a:t> mode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Mount mode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Open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Open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E322E-2DA1-4C56-AACB-EF08929FB263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90600" y="548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819400" y="396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19600" y="4876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1397000"/>
          <a:ext cx="8153400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0"/>
                <a:gridCol w="40767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Progress backup – 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Oracle  RMAN – More complicated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probkup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db_name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file_name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Progress</a:t>
                      </a:r>
                      <a:r>
                        <a:rPr lang="en-US" baseline="0" dirty="0" smtClean="0"/>
                        <a:t> and Oracle </a:t>
                      </a:r>
                      <a:r>
                        <a:rPr lang="en-US" dirty="0" smtClean="0"/>
                        <a:t>: Online and Offline (Hot and Cold)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Progress</a:t>
                      </a:r>
                      <a:r>
                        <a:rPr lang="en-US" baseline="0" dirty="0" smtClean="0"/>
                        <a:t> and Oracle </a:t>
                      </a:r>
                      <a:r>
                        <a:rPr lang="en-US" dirty="0" smtClean="0"/>
                        <a:t>: Complete and Incremental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Oracle backup : could be Full and Partial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Compressed Backup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71600" y="2362200"/>
            <a:ext cx="70854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700 GB Progress DB makes about 600 GB </a:t>
            </a:r>
            <a:r>
              <a:rPr lang="en-US" sz="2400" dirty="0" err="1" smtClean="0">
                <a:latin typeface="+mn-lt"/>
              </a:rPr>
              <a:t>probkup</a:t>
            </a:r>
            <a:r>
              <a:rPr lang="en-US" sz="2400" dirty="0" smtClean="0">
                <a:latin typeface="+mn-lt"/>
              </a:rPr>
              <a:t> </a:t>
            </a:r>
          </a:p>
          <a:p>
            <a:endParaRPr lang="en-US" sz="2400" dirty="0" smtClean="0">
              <a:latin typeface="+mn-lt"/>
            </a:endParaRPr>
          </a:p>
          <a:p>
            <a:r>
              <a:rPr lang="en-US" sz="2400" smtClean="0">
                <a:latin typeface="+mn-lt"/>
              </a:rPr>
              <a:t>1.4 TB </a:t>
            </a:r>
            <a:r>
              <a:rPr lang="en-US" sz="2400" dirty="0" smtClean="0">
                <a:latin typeface="+mn-lt"/>
              </a:rPr>
              <a:t>Oracle DB makes either </a:t>
            </a:r>
            <a:r>
              <a:rPr lang="en-US" sz="2400" smtClean="0">
                <a:latin typeface="+mn-lt"/>
              </a:rPr>
              <a:t>1.2 TB </a:t>
            </a:r>
            <a:r>
              <a:rPr lang="en-US" sz="2400" dirty="0" smtClean="0">
                <a:latin typeface="+mn-lt"/>
              </a:rPr>
              <a:t>regular backup or </a:t>
            </a:r>
          </a:p>
          <a:p>
            <a:r>
              <a:rPr lang="en-US" sz="2400" dirty="0" smtClean="0">
                <a:latin typeface="+mn-lt"/>
              </a:rPr>
              <a:t>250 GB RMAN compressed backup (BZIP2 is default).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Dump and Load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97000"/>
          <a:ext cx="8077200" cy="36914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86200"/>
                <a:gridCol w="4191000"/>
              </a:tblGrid>
              <a:tr h="950299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Dictionary Dump and Load in ASCII format (.d) or 4GL</a:t>
                      </a:r>
                      <a:r>
                        <a:rPr lang="en-US" sz="2000" baseline="0" dirty="0" smtClean="0">
                          <a:latin typeface="+mn-lt"/>
                        </a:rPr>
                        <a:t> export/import</a:t>
                      </a:r>
                    </a:p>
                    <a:p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SQL select/insert</a:t>
                      </a:r>
                    </a:p>
                    <a:p>
                      <a:r>
                        <a:rPr lang="en-US" sz="2000" dirty="0" smtClean="0">
                          <a:latin typeface="+mn-lt"/>
                        </a:rPr>
                        <a:t>“SQL Loader” or External Tables 10g</a:t>
                      </a:r>
                    </a:p>
                    <a:p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53712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Binary Dump (</a:t>
                      </a:r>
                      <a:r>
                        <a:rPr lang="en-US" sz="2000" dirty="0" err="1" smtClean="0">
                          <a:latin typeface="+mn-lt"/>
                        </a:rPr>
                        <a:t>proutil</a:t>
                      </a:r>
                      <a:r>
                        <a:rPr lang="en-US" sz="2000" dirty="0" smtClean="0">
                          <a:latin typeface="+mn-lt"/>
                        </a:rPr>
                        <a:t> –C</a:t>
                      </a:r>
                      <a:r>
                        <a:rPr lang="en-US" sz="2000" baseline="0" dirty="0" smtClean="0">
                          <a:latin typeface="+mn-lt"/>
                        </a:rPr>
                        <a:t> dump)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Oracle export (exp tables=</a:t>
                      </a:r>
                      <a:r>
                        <a:rPr lang="en-US" sz="2000" dirty="0" err="1" smtClean="0">
                          <a:latin typeface="+mn-lt"/>
                        </a:rPr>
                        <a:t>tbl_name</a:t>
                      </a:r>
                      <a:r>
                        <a:rPr lang="en-US" sz="2000" dirty="0" smtClean="0">
                          <a:latin typeface="+mn-lt"/>
                        </a:rPr>
                        <a:t>)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53712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Binary Load (</a:t>
                      </a:r>
                      <a:r>
                        <a:rPr lang="en-US" sz="2000" dirty="0" err="1" smtClean="0">
                          <a:latin typeface="+mn-lt"/>
                        </a:rPr>
                        <a:t>proutil</a:t>
                      </a:r>
                      <a:r>
                        <a:rPr lang="en-US" sz="2000" dirty="0" smtClean="0">
                          <a:latin typeface="+mn-lt"/>
                        </a:rPr>
                        <a:t> –C</a:t>
                      </a:r>
                      <a:r>
                        <a:rPr lang="en-US" sz="2000" baseline="0" dirty="0" smtClean="0">
                          <a:latin typeface="+mn-lt"/>
                        </a:rPr>
                        <a:t> load)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</a:rPr>
                        <a:t>Oracle import (imp file=</a:t>
                      </a:r>
                      <a:r>
                        <a:rPr lang="en-US" sz="2000" dirty="0" err="1" smtClean="0">
                          <a:latin typeface="+mn-lt"/>
                        </a:rPr>
                        <a:t>file_name</a:t>
                      </a:r>
                      <a:r>
                        <a:rPr lang="en-US" sz="2000" dirty="0" smtClean="0">
                          <a:latin typeface="+mn-lt"/>
                        </a:rPr>
                        <a:t>)</a:t>
                      </a:r>
                    </a:p>
                  </a:txBody>
                  <a:tcPr/>
                </a:tc>
              </a:tr>
              <a:tr h="53712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Binary Dump multithreaded V10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Oracle Data Pump Export (</a:t>
                      </a:r>
                      <a:r>
                        <a:rPr lang="en-US" sz="2000" dirty="0" err="1" smtClean="0">
                          <a:latin typeface="+mn-lt"/>
                        </a:rPr>
                        <a:t>expdp</a:t>
                      </a:r>
                      <a:r>
                        <a:rPr lang="en-US" sz="2000" dirty="0" smtClean="0">
                          <a:latin typeface="+mn-lt"/>
                        </a:rPr>
                        <a:t>) 10g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537125">
                <a:tc>
                  <a:txBody>
                    <a:bodyPr/>
                    <a:lstStyle/>
                    <a:p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</a:rPr>
                        <a:t>Oracle Data Pump Import (</a:t>
                      </a:r>
                      <a:r>
                        <a:rPr lang="en-US" sz="2000" dirty="0" err="1" smtClean="0">
                          <a:latin typeface="+mn-lt"/>
                        </a:rPr>
                        <a:t>impdp</a:t>
                      </a:r>
                      <a:r>
                        <a:rPr lang="en-US" sz="2000" dirty="0" smtClean="0">
                          <a:latin typeface="+mn-lt"/>
                        </a:rPr>
                        <a:t>) 10g</a:t>
                      </a:r>
                    </a:p>
                  </a:txBody>
                  <a:tcPr/>
                </a:tc>
              </a:tr>
              <a:tr h="53712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Dump/Load .</a:t>
                      </a:r>
                      <a:r>
                        <a:rPr lang="en-US" sz="2000" dirty="0" err="1" smtClean="0">
                          <a:latin typeface="+mn-lt"/>
                        </a:rPr>
                        <a:t>df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</a:rPr>
                        <a:t>Export/Import</a:t>
                      </a:r>
                      <a:r>
                        <a:rPr lang="en-US" sz="2000" baseline="0" dirty="0" smtClean="0">
                          <a:latin typeface="+mn-lt"/>
                        </a:rPr>
                        <a:t> (exp full=y rows=n)</a:t>
                      </a:r>
                      <a:endParaRPr lang="en-US" sz="2000" dirty="0" smtClean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Flashback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71600"/>
          <a:ext cx="6096000" cy="426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Database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Table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Drop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Query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Version Query</a:t>
                      </a:r>
                      <a:endParaRPr lang="en-US" sz="3200" dirty="0" smtClean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Flashback</a:t>
                      </a:r>
                      <a:r>
                        <a:rPr lang="en-US" sz="3200" baseline="0" dirty="0" smtClean="0"/>
                        <a:t> Transaction Query</a:t>
                      </a:r>
                      <a:endParaRPr lang="en-US" sz="32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Flashback Database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8200" y="1447800"/>
            <a:ext cx="7141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-- Flash database 1 hour back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SQL&gt; flashback database to timestamp </a:t>
            </a:r>
            <a:r>
              <a:rPr lang="en-US" dirty="0" err="1" smtClean="0">
                <a:latin typeface="+mn-lt"/>
              </a:rPr>
              <a:t>sysdate</a:t>
            </a:r>
            <a:r>
              <a:rPr lang="en-US" dirty="0" smtClean="0">
                <a:latin typeface="+mn-lt"/>
              </a:rPr>
              <a:t>-(1/24);</a:t>
            </a:r>
            <a:endParaRPr lang="en-US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590800"/>
            <a:ext cx="82218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Using Standby Database for Testing</a:t>
            </a:r>
            <a:endParaRPr lang="en-US" sz="4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429000"/>
            <a:ext cx="732181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SQL&gt; ALTER DATABASE RECOVER MANAGED STANDBY DATABASE CANCEL;</a:t>
            </a:r>
            <a:br>
              <a:rPr lang="en-US" dirty="0" smtClean="0">
                <a:latin typeface="+mn-lt"/>
              </a:rPr>
            </a:br>
            <a:r>
              <a:rPr lang="en-US" dirty="0" smtClean="0">
                <a:latin typeface="+mn-lt"/>
              </a:rPr>
              <a:t>SQL&gt; CREATE RESTORE POINT </a:t>
            </a:r>
            <a:r>
              <a:rPr lang="en-US" dirty="0" err="1" smtClean="0">
                <a:latin typeface="+mn-lt"/>
              </a:rPr>
              <a:t>Standby_flashback_testing</a:t>
            </a:r>
            <a:r>
              <a:rPr lang="en-US" dirty="0" smtClean="0">
                <a:latin typeface="+mn-lt"/>
              </a:rPr>
              <a:t> </a:t>
            </a:r>
          </a:p>
          <a:p>
            <a:r>
              <a:rPr lang="en-US" dirty="0" smtClean="0">
                <a:latin typeface="+mn-lt"/>
              </a:rPr>
              <a:t>GUARANTEE FLASHBACK DATABASE; </a:t>
            </a:r>
          </a:p>
          <a:p>
            <a:r>
              <a:rPr lang="en-US" dirty="0" smtClean="0">
                <a:latin typeface="+mn-lt"/>
              </a:rPr>
              <a:t>SQL&gt; ALTER DATABASE OPEN;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--- Make a Test on a Standby DB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SQL&gt; FLASHBACK DATABASE TO RESTORE POINT </a:t>
            </a:r>
            <a:r>
              <a:rPr lang="en-US" dirty="0" err="1" smtClean="0">
                <a:latin typeface="+mn-lt"/>
              </a:rPr>
              <a:t>Standby_flashback_testing</a:t>
            </a:r>
            <a:r>
              <a:rPr lang="en-US" dirty="0" smtClean="0">
                <a:latin typeface="+mn-lt"/>
              </a:rPr>
              <a:t> ;</a:t>
            </a:r>
          </a:p>
          <a:p>
            <a:r>
              <a:rPr lang="en-US" dirty="0" smtClean="0">
                <a:latin typeface="+mn-lt"/>
              </a:rPr>
              <a:t>SQL&gt; ALTER DATABASE CONVERT TO PHYSICAL STANDBY;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Flashback Table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1219200"/>
            <a:ext cx="8534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SQL&gt; delete from employees</a:t>
            </a:r>
          </a:p>
          <a:p>
            <a:r>
              <a:rPr lang="en-US" dirty="0" smtClean="0"/>
              <a:t>10000 rows deleted.</a:t>
            </a:r>
          </a:p>
          <a:p>
            <a:endParaRPr lang="en-US" dirty="0" smtClean="0"/>
          </a:p>
          <a:p>
            <a:r>
              <a:rPr lang="en-US" dirty="0" smtClean="0"/>
              <a:t>SQL&gt; commit</a:t>
            </a:r>
          </a:p>
          <a:p>
            <a:r>
              <a:rPr lang="en-US" dirty="0" smtClean="0"/>
              <a:t>Commit complete.</a:t>
            </a:r>
          </a:p>
          <a:p>
            <a:endParaRPr lang="en-US" dirty="0" smtClean="0"/>
          </a:p>
          <a:p>
            <a:r>
              <a:rPr lang="en-US" dirty="0" smtClean="0"/>
              <a:t>SQL&gt; select count(*) from employees;</a:t>
            </a:r>
          </a:p>
          <a:p>
            <a:r>
              <a:rPr lang="en-US" dirty="0" smtClean="0"/>
              <a:t>COUNT(*)</a:t>
            </a:r>
          </a:p>
          <a:p>
            <a:r>
              <a:rPr lang="en-US" dirty="0" smtClean="0"/>
              <a:t>----------</a:t>
            </a:r>
          </a:p>
          <a:p>
            <a:r>
              <a:rPr lang="en-US" dirty="0" smtClean="0"/>
              <a:t>0      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… Oops …</a:t>
            </a:r>
          </a:p>
          <a:p>
            <a:endParaRPr lang="en-US" dirty="0" smtClean="0"/>
          </a:p>
          <a:p>
            <a:r>
              <a:rPr lang="en-US" dirty="0" smtClean="0"/>
              <a:t>SQL&gt; flashback table employees to timestamp </a:t>
            </a:r>
            <a:r>
              <a:rPr lang="en-US" dirty="0" err="1" smtClean="0"/>
              <a:t>systimestamp</a:t>
            </a:r>
            <a:r>
              <a:rPr lang="en-US" dirty="0" smtClean="0"/>
              <a:t> - interval '15' minute;</a:t>
            </a:r>
          </a:p>
          <a:p>
            <a:r>
              <a:rPr lang="en-US" dirty="0" smtClean="0"/>
              <a:t>Flashback complete.</a:t>
            </a:r>
          </a:p>
          <a:p>
            <a:endParaRPr lang="en-US" dirty="0" smtClean="0"/>
          </a:p>
          <a:p>
            <a:r>
              <a:rPr lang="en-US" dirty="0" smtClean="0"/>
              <a:t>SQL&gt; select count(*) from employees;</a:t>
            </a:r>
          </a:p>
          <a:p>
            <a:r>
              <a:rPr lang="en-US" dirty="0" smtClean="0"/>
              <a:t>COUNT(*)</a:t>
            </a:r>
          </a:p>
          <a:p>
            <a:r>
              <a:rPr lang="en-US" dirty="0" smtClean="0"/>
              <a:t>----------</a:t>
            </a:r>
          </a:p>
          <a:p>
            <a:r>
              <a:rPr lang="en-US" dirty="0" smtClean="0"/>
              <a:t>10000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Flashback Drop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97000"/>
          <a:ext cx="8305800" cy="4302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05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SQL&gt;  d</a:t>
                      </a:r>
                      <a:r>
                        <a:rPr lang="en-US" sz="3200" dirty="0" smtClean="0">
                          <a:latin typeface="+mn-lt"/>
                        </a:rPr>
                        <a:t>rop table Customer; -- DDL</a:t>
                      </a:r>
                    </a:p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… Oops …</a:t>
                      </a:r>
                      <a:endParaRPr lang="en-US" sz="32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SQL&gt; select </a:t>
                      </a:r>
                      <a:r>
                        <a:rPr lang="en-US" sz="24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object_name</a:t>
                      </a:r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original_name</a:t>
                      </a:r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type, </a:t>
                      </a:r>
                      <a:r>
                        <a:rPr lang="en-US" sz="24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droptime</a:t>
                      </a:r>
                      <a:endParaRPr lang="en-US" sz="24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from </a:t>
                      </a:r>
                      <a:r>
                        <a:rPr lang="en-US" sz="24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recyclebin</a:t>
                      </a:r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endParaRPr lang="en-US" sz="2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OBJECT_NAME                                           ORIGINAL_NAME   TYPE    DROPTIME</a:t>
                      </a:r>
                      <a:endParaRPr lang="en-US" sz="32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BIN$U/9fvJKbXOzgQKjAYAIWhw==$0    Customer                 Table   2011-06-07 10:57:01</a:t>
                      </a:r>
                    </a:p>
                    <a:p>
                      <a:endParaRPr lang="en-US" sz="32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SQL&gt; flashback table "BIN$U/9fvJKcXOzgQKjAYAIWhw==$0" to before drop;</a:t>
                      </a:r>
                      <a:endParaRPr lang="en-US" sz="2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Flashback Query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2BC7F-832A-48B8-9957-07911F5910B7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90600" y="1295400"/>
            <a:ext cx="746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SQL&gt; delete from employees where </a:t>
            </a:r>
            <a:r>
              <a:rPr lang="en-US" dirty="0" err="1" smtClean="0"/>
              <a:t>employee_id</a:t>
            </a:r>
            <a:r>
              <a:rPr lang="en-US" dirty="0" smtClean="0"/>
              <a:t> in (195,196);</a:t>
            </a:r>
          </a:p>
          <a:p>
            <a:r>
              <a:rPr lang="en-US" dirty="0" smtClean="0"/>
              <a:t>2 rows deleted.</a:t>
            </a:r>
          </a:p>
          <a:p>
            <a:endParaRPr lang="en-US" dirty="0" smtClean="0"/>
          </a:p>
          <a:p>
            <a:r>
              <a:rPr lang="en-US" dirty="0" smtClean="0"/>
              <a:t>SQL&gt; commit;</a:t>
            </a:r>
          </a:p>
          <a:p>
            <a:r>
              <a:rPr lang="en-US" dirty="0" smtClean="0"/>
              <a:t>Commit complete. </a:t>
            </a:r>
            <a:r>
              <a:rPr lang="en-US" dirty="0" smtClean="0">
                <a:solidFill>
                  <a:srgbClr val="FF0000"/>
                </a:solidFill>
              </a:rPr>
              <a:t>… Oops …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SQL&gt; insert into employees</a:t>
            </a:r>
          </a:p>
          <a:p>
            <a:r>
              <a:rPr lang="en-US" dirty="0" smtClean="0"/>
              <a:t>              select * from employees</a:t>
            </a:r>
          </a:p>
          <a:p>
            <a:r>
              <a:rPr lang="en-US" dirty="0" smtClean="0"/>
              <a:t>                  as of timestamp </a:t>
            </a:r>
            <a:r>
              <a:rPr lang="en-US" dirty="0" err="1" smtClean="0"/>
              <a:t>systimestamp</a:t>
            </a:r>
            <a:r>
              <a:rPr lang="en-US" dirty="0" smtClean="0"/>
              <a:t> - interval ‘30' minute</a:t>
            </a:r>
          </a:p>
          <a:p>
            <a:r>
              <a:rPr lang="en-US" dirty="0" smtClean="0"/>
              <a:t>              where </a:t>
            </a:r>
            <a:r>
              <a:rPr lang="en-US" dirty="0" err="1" smtClean="0"/>
              <a:t>employees.employee_id</a:t>
            </a:r>
            <a:r>
              <a:rPr lang="en-US" dirty="0" smtClean="0"/>
              <a:t> not in</a:t>
            </a:r>
          </a:p>
          <a:p>
            <a:r>
              <a:rPr lang="en-US" dirty="0" smtClean="0"/>
              <a:t>                   (select </a:t>
            </a:r>
            <a:r>
              <a:rPr lang="en-US" dirty="0" err="1" smtClean="0"/>
              <a:t>employee_id</a:t>
            </a:r>
            <a:r>
              <a:rPr lang="en-US" dirty="0" smtClean="0"/>
              <a:t> from employees);</a:t>
            </a:r>
          </a:p>
          <a:p>
            <a:r>
              <a:rPr lang="en-US" dirty="0" smtClean="0"/>
              <a:t>2 rows created.</a:t>
            </a:r>
          </a:p>
          <a:p>
            <a:endParaRPr lang="en-US" dirty="0" smtClean="0"/>
          </a:p>
          <a:p>
            <a:r>
              <a:rPr lang="en-US" dirty="0" smtClean="0"/>
              <a:t>SQL&gt; commit;</a:t>
            </a:r>
          </a:p>
          <a:p>
            <a:r>
              <a:rPr lang="en-US" dirty="0" smtClean="0"/>
              <a:t>Commit complete.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67000" y="2133600"/>
            <a:ext cx="3536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+mj-lt"/>
              </a:rPr>
              <a:t>RAID 5</a:t>
            </a:r>
            <a:endParaRPr lang="en-US" sz="9600" dirty="0">
              <a:latin typeface="+mj-lt"/>
            </a:endParaRPr>
          </a:p>
        </p:txBody>
      </p:sp>
      <p:sp>
        <p:nvSpPr>
          <p:cNvPr id="15" name="Parallelogram 14"/>
          <p:cNvSpPr/>
          <p:nvPr/>
        </p:nvSpPr>
        <p:spPr>
          <a:xfrm rot="3079717">
            <a:off x="4286524" y="1079308"/>
            <a:ext cx="105456" cy="3808951"/>
          </a:xfrm>
          <a:prstGeom prst="parallelogram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/>
          <p:cNvSpPr/>
          <p:nvPr/>
        </p:nvSpPr>
        <p:spPr>
          <a:xfrm rot="18120329">
            <a:off x="4436588" y="1123129"/>
            <a:ext cx="93127" cy="3819359"/>
          </a:xfrm>
          <a:prstGeom prst="parallelogram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Raid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PUG Challenge Americas                                              065 Progress and Oracle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C925B-8911-443D-A0FB-F0F68DC0261F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429000" y="4343400"/>
            <a:ext cx="263726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www.proora.com</a:t>
            </a:r>
          </a:p>
          <a:p>
            <a:endParaRPr lang="en-US" dirty="0" smtClean="0"/>
          </a:p>
          <a:p>
            <a:r>
              <a:rPr lang="en-US" dirty="0" smtClean="0"/>
              <a:t>levin-d@hotmail.com</a:t>
            </a:r>
          </a:p>
          <a:p>
            <a:r>
              <a:rPr lang="en-US" dirty="0" smtClean="0"/>
              <a:t>dlevin@broderbros.com</a:t>
            </a:r>
          </a:p>
          <a:p>
            <a:endParaRPr lang="en-US" dirty="0" smtClean="0"/>
          </a:p>
          <a:p>
            <a:r>
              <a:rPr lang="en-US" dirty="0" smtClean="0"/>
              <a:t>www.peg.com</a:t>
            </a:r>
          </a:p>
        </p:txBody>
      </p:sp>
      <p:pic>
        <p:nvPicPr>
          <p:cNvPr id="1030" name="Picture 6" descr="C:\Documents and Settings\Dmitri\Local Settings\Temporary Internet Files\Content.IE5\8EX79UE3\MC90038395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914400"/>
            <a:ext cx="3662477" cy="2971800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Questions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10298</TotalTime>
  <Words>1704</Words>
  <Application>Microsoft Office PowerPoint</Application>
  <PresentationFormat>On-screen Show (4:3)</PresentationFormat>
  <Paragraphs>530</Paragraphs>
  <Slides>45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Progress and Oracle</vt:lpstr>
      <vt:lpstr>Points to consider</vt:lpstr>
      <vt:lpstr>Database Size</vt:lpstr>
      <vt:lpstr>Points to consider</vt:lpstr>
      <vt:lpstr>Cluster db</vt:lpstr>
      <vt:lpstr>Cluster db 2</vt:lpstr>
      <vt:lpstr>Planned Downtime</vt:lpstr>
      <vt:lpstr>Points to consider</vt:lpstr>
      <vt:lpstr>Licenses</vt:lpstr>
      <vt:lpstr>Points to consider</vt:lpstr>
      <vt:lpstr>Additional Products</vt:lpstr>
      <vt:lpstr>Slide 12</vt:lpstr>
      <vt:lpstr>OEM Tablespaces</vt:lpstr>
      <vt:lpstr>Slide 14</vt:lpstr>
      <vt:lpstr>OEM show SQL</vt:lpstr>
      <vt:lpstr>Slide 16</vt:lpstr>
      <vt:lpstr>OEM parameters</vt:lpstr>
      <vt:lpstr>Slide 18</vt:lpstr>
      <vt:lpstr>OEM Users</vt:lpstr>
      <vt:lpstr>Slide 20</vt:lpstr>
      <vt:lpstr>Additional Products</vt:lpstr>
      <vt:lpstr>Slide 22</vt:lpstr>
      <vt:lpstr>Physical Structure (data files)</vt:lpstr>
      <vt:lpstr>Logical Structure</vt:lpstr>
      <vt:lpstr>Background Processes</vt:lpstr>
      <vt:lpstr>Meta-schema and VST</vt:lpstr>
      <vt:lpstr>Meta-schema and VST</vt:lpstr>
      <vt:lpstr>Oracle simplify memory parameter settings (-B)</vt:lpstr>
      <vt:lpstr>Environment Variables and Installation</vt:lpstr>
      <vt:lpstr>Create Database</vt:lpstr>
      <vt:lpstr>Slide 31</vt:lpstr>
      <vt:lpstr>Slide 32</vt:lpstr>
      <vt:lpstr>Create Database</vt:lpstr>
      <vt:lpstr>Shutdown</vt:lpstr>
      <vt:lpstr>Startup</vt:lpstr>
      <vt:lpstr>Backup</vt:lpstr>
      <vt:lpstr>Compressed Backup</vt:lpstr>
      <vt:lpstr>Dump and Load</vt:lpstr>
      <vt:lpstr>Flashback</vt:lpstr>
      <vt:lpstr>Flashback Database</vt:lpstr>
      <vt:lpstr>Flashback Table</vt:lpstr>
      <vt:lpstr>Flashback Drop</vt:lpstr>
      <vt:lpstr>Flashback Query</vt:lpstr>
      <vt:lpstr>Raid 5</vt:lpstr>
      <vt:lpstr>Questions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vs Oracle</dc:title>
  <dc:creator>dlevin</dc:creator>
  <cp:lastModifiedBy>dlevin</cp:lastModifiedBy>
  <cp:revision>255</cp:revision>
  <dcterms:created xsi:type="dcterms:W3CDTF">2010-12-22T21:29:32Z</dcterms:created>
  <dcterms:modified xsi:type="dcterms:W3CDTF">2011-06-07T02:01:27Z</dcterms:modified>
</cp:coreProperties>
</file>