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16"/>
  </p:notesMasterIdLst>
  <p:handoutMasterIdLst>
    <p:handoutMasterId r:id="rId17"/>
  </p:handoutMasterIdLst>
  <p:sldIdLst>
    <p:sldId id="458" r:id="rId2"/>
    <p:sldId id="463" r:id="rId3"/>
    <p:sldId id="446" r:id="rId4"/>
    <p:sldId id="460" r:id="rId5"/>
    <p:sldId id="468" r:id="rId6"/>
    <p:sldId id="461" r:id="rId7"/>
    <p:sldId id="470" r:id="rId8"/>
    <p:sldId id="464" r:id="rId9"/>
    <p:sldId id="465" r:id="rId10"/>
    <p:sldId id="466" r:id="rId11"/>
    <p:sldId id="467" r:id="rId12"/>
    <p:sldId id="442" r:id="rId13"/>
    <p:sldId id="454" r:id="rId14"/>
    <p:sldId id="457" r:id="rId15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5FC3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2164" autoAdjust="0"/>
    <p:restoredTop sz="90602" autoAdjust="0"/>
  </p:normalViewPr>
  <p:slideViewPr>
    <p:cSldViewPr>
      <p:cViewPr varScale="1">
        <p:scale>
          <a:sx n="76" d="100"/>
          <a:sy n="76" d="100"/>
        </p:scale>
        <p:origin x="-13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0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1578" y="-102"/>
      </p:cViewPr>
      <p:guideLst>
        <p:guide orient="horz" pos="2928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05A44C0-28C0-4CEA-BC9C-01E52E29B95B}" type="datetimeFigureOut">
              <a:rPr lang="en-US"/>
              <a:pPr>
                <a:defRPr/>
              </a:pPr>
              <a:t>6/12/2011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3FB67FF-C7C6-4C07-975B-7BF7CE5F12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2060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6E4EC24-BF94-4F8F-90B2-1CC0A8913D95}" type="datetimeFigureOut">
              <a:rPr lang="en-US"/>
              <a:pPr>
                <a:defRPr/>
              </a:pPr>
              <a:t>6/12/2011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4B55E13E-7FF1-454F-BB5E-ECE494398C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91258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684213"/>
            <a:ext cx="4648200" cy="3486150"/>
          </a:xfrm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r>
              <a:rPr lang="en-US" dirty="0" smtClean="0">
                <a:ea typeface="ＭＳ Ｐゴシック" pitchFamily="32" charset="-128"/>
              </a:rPr>
              <a:t>Progress helps businesses make progress.  </a:t>
            </a:r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10CA6A-CFAE-4498-92FB-C3A0058ECD69}" type="slidenum">
              <a:rPr lang="en-US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range_PPT_gradien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47750"/>
            <a:ext cx="5930900" cy="3051919"/>
          </a:xfrm>
          <a:prstGeom prst="rect">
            <a:avLst/>
          </a:prstGeom>
        </p:spPr>
      </p:pic>
      <p:pic>
        <p:nvPicPr>
          <p:cNvPr id="8" name="Picture 7" descr="BusinessMakingProgre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07089" y="1047750"/>
            <a:ext cx="3236912" cy="30494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577753" y="1833064"/>
            <a:ext cx="4962612" cy="492443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3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80256" y="2954738"/>
            <a:ext cx="4974509" cy="723098"/>
          </a:xfrm>
          <a:ln algn="ctr"/>
        </p:spPr>
        <p:txBody>
          <a:bodyPr lIns="0" tIns="0" rIns="0" bIns="0" anchor="t" anchorCtr="0"/>
          <a:lstStyle>
            <a:lvl1pPr marL="0" indent="0">
              <a:buClrTx/>
              <a:buFontTx/>
              <a:buNone/>
              <a:defRPr sz="24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 descr="ProgressTriumph_RGB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3170" y="5836670"/>
            <a:ext cx="2491790" cy="80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1" y="1038225"/>
            <a:ext cx="7772400" cy="5303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1" y="1038225"/>
            <a:ext cx="7772400" cy="5303520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8140"/>
            <a:ext cx="4040188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9179"/>
            <a:ext cx="4040188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98140"/>
            <a:ext cx="4041775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9179"/>
            <a:ext cx="4041775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482097" y="1219200"/>
            <a:ext cx="8296275" cy="4819650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463385" y="1150938"/>
            <a:ext cx="8482678" cy="498475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62720" y="359802"/>
            <a:ext cx="7330650" cy="43858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62720" y="359802"/>
            <a:ext cx="7330650" cy="43858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 bwMode="auto">
          <a:xfrm>
            <a:off x="7772400" y="6312738"/>
            <a:ext cx="1219200" cy="46166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Just 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rogress PPT Temp_title-industri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577753" y="1833064"/>
            <a:ext cx="4962612" cy="492443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3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80256" y="2954738"/>
            <a:ext cx="4974509" cy="723098"/>
          </a:xfrm>
          <a:ln algn="ctr"/>
        </p:spPr>
        <p:txBody>
          <a:bodyPr lIns="0" tIns="0" rIns="0" bIns="0" anchor="t" anchorCtr="0"/>
          <a:lstStyle>
            <a:lvl1pPr marL="0" indent="0">
              <a:buClrTx/>
              <a:buFontTx/>
              <a:buNone/>
              <a:defRPr sz="24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9" name="Picture 8" descr="ProgressTriumph_RG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3170" y="5836670"/>
            <a:ext cx="2491790" cy="802475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179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403225" y="1743739"/>
            <a:ext cx="5500775" cy="864523"/>
          </a:xfrm>
          <a:ln algn="ctr"/>
        </p:spPr>
        <p:txBody>
          <a:bodyPr lIns="0" tIns="0" rIns="0" bIns="0"/>
          <a:lstStyle>
            <a:lvl1pPr>
              <a:lnSpc>
                <a:spcPct val="100000"/>
              </a:lnSpc>
              <a:defRPr sz="2900" b="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350" y="217518"/>
            <a:ext cx="7330650" cy="438582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179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403225" y="1743739"/>
            <a:ext cx="5500775" cy="864523"/>
          </a:xfrm>
          <a:ln algn="ctr"/>
        </p:spPr>
        <p:txBody>
          <a:bodyPr lIns="0" tIns="0" rIns="0" bIns="0"/>
          <a:lstStyle>
            <a:lvl1pPr>
              <a:lnSpc>
                <a:spcPct val="100000"/>
              </a:lnSpc>
              <a:defRPr sz="2900" b="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1418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04439" y="3051454"/>
            <a:ext cx="5513962" cy="723098"/>
          </a:xfrm>
          <a:ln algn="ctr"/>
        </p:spPr>
        <p:txBody>
          <a:bodyPr lIns="0" tIns="0" rIns="0" bIns="0"/>
          <a:lstStyle>
            <a:lvl1pPr marL="0" indent="0">
              <a:buClrTx/>
              <a:buFontTx/>
              <a:buNone/>
              <a:defRPr sz="2400" i="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pic>
        <p:nvPicPr>
          <p:cNvPr id="5" name="Picture 2" descr="title-orang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403225" y="1150938"/>
            <a:ext cx="8482678" cy="498475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223"/>
            <a:ext cx="9144000" cy="868680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9091" y="1038225"/>
            <a:ext cx="7772400" cy="5371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462720" y="401352"/>
            <a:ext cx="7330650" cy="39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680205" y="6684781"/>
            <a:ext cx="2689839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8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</a:t>
            </a:r>
            <a:r>
              <a:rPr lang="en-US" sz="8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2011 </a:t>
            </a:r>
            <a:r>
              <a:rPr lang="en-US" sz="8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Progress Software </a:t>
            </a:r>
            <a:r>
              <a:rPr lang="en-US" sz="8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Corporation. All rights reserved.</a:t>
            </a:r>
            <a:endParaRPr lang="en-US" sz="8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152405" y="6654004"/>
            <a:ext cx="15709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7" name="Picture 1" descr="progress_ppt_green_larger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694" r:id="rId15"/>
    <p:sldLayoutId id="2147483676" r:id="rId16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3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3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3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3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3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Progress® Arcade™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336550" y="4054253"/>
            <a:ext cx="7283450" cy="1965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Arial Bold" charset="0"/>
              </a:rPr>
              <a:t>Rob Straight</a:t>
            </a:r>
            <a:r>
              <a:rPr lang="en-US" sz="2000" b="1" dirty="0" smtClean="0">
                <a:solidFill>
                  <a:srgbClr val="000000"/>
                </a:solidFill>
                <a:latin typeface="Arial Bold" charset="0"/>
              </a:rPr>
              <a:t/>
            </a:r>
            <a:br>
              <a:rPr lang="en-US" sz="2000" b="1" dirty="0" smtClean="0">
                <a:solidFill>
                  <a:srgbClr val="000000"/>
                </a:solidFill>
                <a:latin typeface="Arial Bold" charset="0"/>
              </a:rPr>
            </a:br>
            <a:r>
              <a:rPr lang="en-US" sz="2000" dirty="0" smtClean="0">
                <a:solidFill>
                  <a:srgbClr val="000000"/>
                </a:solidFill>
              </a:rPr>
              <a:t>Senior Manager, OpenEdge Product Management</a:t>
            </a:r>
          </a:p>
          <a:p>
            <a:pPr>
              <a:spcBef>
                <a:spcPts val="600"/>
              </a:spcBef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Arial Bold" charset="0"/>
              </a:rPr>
              <a:t>Mike Ormerod</a:t>
            </a:r>
          </a:p>
          <a:p>
            <a:pPr>
              <a:spcBef>
                <a:spcPts val="6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Architect, SaaS and Cloud Computing</a:t>
            </a:r>
          </a:p>
          <a:p>
            <a:pPr algn="l">
              <a:spcBef>
                <a:spcPts val="600"/>
              </a:spcBef>
              <a:defRPr/>
            </a:pPr>
            <a:endParaRPr lang="en-US" sz="1800" i="0" dirty="0" smtClean="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defRPr/>
            </a:pPr>
            <a:r>
              <a:rPr lang="en-US" sz="1800" i="0" dirty="0" smtClean="0">
                <a:solidFill>
                  <a:srgbClr val="000000"/>
                </a:solidFill>
              </a:rPr>
              <a:t>June 6, 2011</a:t>
            </a:r>
            <a:endParaRPr lang="en-US" sz="2000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Vision</a:t>
            </a:r>
            <a:endParaRPr lang="en-US" dirty="0"/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>
            <a:off x="871368" y="3109366"/>
            <a:ext cx="3442448" cy="3215234"/>
          </a:xfrm>
          <a:prstGeom prst="roundRect">
            <a:avLst>
              <a:gd name="adj" fmla="val 9564"/>
            </a:avLst>
          </a:prstGeom>
          <a:solidFill>
            <a:schemeClr val="accent3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ctr"/>
            <a:r>
              <a:rPr lang="en-US" sz="2200" dirty="0" smtClean="0">
                <a:solidFill>
                  <a:srgbClr val="000000"/>
                </a:solidFill>
              </a:rPr>
              <a:t>Progress Arcade accelerates moving ISVs and BSPs into the Cloud, an enticing hosting alternative, as they adopt a SaaS business model.</a:t>
            </a:r>
          </a:p>
        </p:txBody>
      </p:sp>
      <p:sp>
        <p:nvSpPr>
          <p:cNvPr id="4" name="AutoShape 12"/>
          <p:cNvSpPr>
            <a:spLocks noChangeArrowheads="1"/>
          </p:cNvSpPr>
          <p:nvPr/>
        </p:nvSpPr>
        <p:spPr bwMode="auto">
          <a:xfrm>
            <a:off x="4819426" y="3109366"/>
            <a:ext cx="3474719" cy="3215234"/>
          </a:xfrm>
          <a:prstGeom prst="roundRect">
            <a:avLst>
              <a:gd name="adj" fmla="val 9564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ctr"/>
            <a:r>
              <a:rPr lang="en-US" sz="2200" dirty="0" smtClean="0">
                <a:solidFill>
                  <a:srgbClr val="000000"/>
                </a:solidFill>
              </a:rPr>
              <a:t>Progress Arcade also makes use of the Cloud to help OpenEdge developers learn about the product features offered by Progress and by Complimentary Solution Providers.</a:t>
            </a:r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871368" y="1018492"/>
            <a:ext cx="7422777" cy="1951026"/>
          </a:xfrm>
          <a:prstGeom prst="roundRect">
            <a:avLst>
              <a:gd name="adj" fmla="val 9564"/>
            </a:avLst>
          </a:prstGeom>
          <a:solidFill>
            <a:schemeClr val="accent5"/>
          </a:soli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ctr">
              <a:spcBef>
                <a:spcPct val="50000"/>
              </a:spcBef>
              <a:buSzPct val="130000"/>
            </a:pPr>
            <a:r>
              <a:rPr lang="en-US" sz="2400" b="1" i="1" dirty="0" smtClean="0">
                <a:solidFill>
                  <a:srgbClr val="000000"/>
                </a:solidFill>
              </a:rPr>
              <a:t>OpenEdge </a:t>
            </a:r>
            <a:r>
              <a:rPr lang="en-US" sz="2400" i="1" dirty="0" smtClean="0">
                <a:solidFill>
                  <a:srgbClr val="000000"/>
                </a:solidFill>
              </a:rPr>
              <a:t>is the leading </a:t>
            </a:r>
            <a:r>
              <a:rPr lang="en-US" sz="2400" b="1" i="1" dirty="0" smtClean="0">
                <a:solidFill>
                  <a:srgbClr val="000000"/>
                </a:solidFill>
              </a:rPr>
              <a:t>SaaS </a:t>
            </a:r>
            <a:r>
              <a:rPr lang="en-US" sz="2400" i="1" dirty="0" smtClean="0">
                <a:solidFill>
                  <a:srgbClr val="000000"/>
                </a:solidFill>
              </a:rPr>
              <a:t>Platform for ISVs and Business Service Providers to simplify service development and delivery for the </a:t>
            </a:r>
            <a:r>
              <a:rPr lang="en-US" sz="2400" b="1" i="1" dirty="0" smtClean="0">
                <a:solidFill>
                  <a:srgbClr val="000000"/>
                </a:solidFill>
              </a:rPr>
              <a:t>Cloud</a:t>
            </a:r>
            <a:r>
              <a:rPr lang="en-US" sz="2400" i="1" dirty="0" smtClean="0">
                <a:solidFill>
                  <a:srgbClr val="000000"/>
                </a:solidFill>
              </a:rPr>
              <a:t> resulting in greater Operational Responsiveness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8118.png"/>
          <p:cNvPicPr>
            <a:picLocks noChangeAspect="1"/>
          </p:cNvPicPr>
          <p:nvPr/>
        </p:nvPicPr>
        <p:blipFill>
          <a:blip r:embed="rId3" cstate="print">
            <a:lum bright="25000" contrast="-25000"/>
          </a:blip>
          <a:srcRect b="13062"/>
          <a:stretch>
            <a:fillRect/>
          </a:stretch>
        </p:blipFill>
        <p:spPr bwMode="auto">
          <a:xfrm>
            <a:off x="-1" y="914408"/>
            <a:ext cx="9144001" cy="5943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OpenEdge Cloud Strategy: Progress Arcade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An Extensible Environment Supporting Customer-Oriented Cloud-Based Activities</a:t>
            </a:r>
            <a:endParaRPr lang="en-GB" dirty="0" smtClean="0"/>
          </a:p>
          <a:p>
            <a:r>
              <a:rPr lang="en-US" dirty="0" smtClean="0"/>
              <a:t>Goals:</a:t>
            </a:r>
          </a:p>
          <a:p>
            <a:pPr lvl="1"/>
            <a:r>
              <a:rPr lang="en-US" dirty="0" smtClean="0"/>
              <a:t>Accelerate SaaS partner business: facilitate deployment in the Cloud</a:t>
            </a:r>
          </a:p>
          <a:p>
            <a:pPr lvl="1"/>
            <a:r>
              <a:rPr lang="en-US" dirty="0" smtClean="0"/>
              <a:t>App modernization: help customers utilize OpenEdge product features</a:t>
            </a:r>
          </a:p>
          <a:p>
            <a:pPr lvl="1"/>
            <a:r>
              <a:rPr lang="en-US" dirty="0" smtClean="0"/>
              <a:t>Demonstrate the synergy of OpenEdge and the Cloud</a:t>
            </a:r>
          </a:p>
          <a:p>
            <a:r>
              <a:rPr lang="en-GB" dirty="0" smtClean="0"/>
              <a:t>Available in Popular Cloud Environments</a:t>
            </a:r>
          </a:p>
          <a:p>
            <a:pPr lvl="1"/>
            <a:r>
              <a:rPr lang="en-GB" dirty="0" smtClean="0"/>
              <a:t>Initial target is Amazon EC2</a:t>
            </a:r>
          </a:p>
          <a:p>
            <a:pPr lvl="1"/>
            <a:r>
              <a:rPr lang="en-GB" dirty="0" smtClean="0"/>
              <a:t>Utilize RightScale (3rd-party product, “OEM” agreement) to be Cloud agnostic over time, including Private Clouds that DEUs may utilize</a:t>
            </a:r>
            <a:endParaRPr lang="en-US" dirty="0" smtClean="0"/>
          </a:p>
          <a:p>
            <a:r>
              <a:rPr lang="en-GB" dirty="0" smtClean="0"/>
              <a:t>Phase 1: June 2011</a:t>
            </a:r>
          </a:p>
          <a:p>
            <a:pPr lvl="1"/>
            <a:r>
              <a:rPr lang="en-GB" dirty="0" smtClean="0"/>
              <a:t>Focus </a:t>
            </a:r>
            <a:r>
              <a:rPr lang="en-GB" dirty="0"/>
              <a:t>on </a:t>
            </a:r>
            <a:r>
              <a:rPr lang="en-GB" dirty="0" smtClean="0"/>
              <a:t>getting existing </a:t>
            </a:r>
            <a:r>
              <a:rPr lang="en-GB" dirty="0"/>
              <a:t>OE </a:t>
            </a:r>
            <a:r>
              <a:rPr lang="en-GB" dirty="0" smtClean="0"/>
              <a:t>applications running in the Cloud</a:t>
            </a:r>
          </a:p>
          <a:p>
            <a:pPr lvl="1"/>
            <a:r>
              <a:rPr lang="en-GB" dirty="0" smtClean="0"/>
              <a:t>Educate developers on the features of OpenEdge, Sonic, OE BPM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Arcade!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756" y="926926"/>
            <a:ext cx="8353425" cy="546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/>
          <p:nvPr/>
        </p:nvGrpSpPr>
        <p:grpSpPr>
          <a:xfrm>
            <a:off x="-49103" y="921406"/>
            <a:ext cx="5303520" cy="2560320"/>
            <a:chOff x="-49103" y="921406"/>
            <a:chExt cx="5303520" cy="2560320"/>
          </a:xfrm>
        </p:grpSpPr>
        <p:sp>
          <p:nvSpPr>
            <p:cNvPr id="6" name="Oval 5"/>
            <p:cNvSpPr/>
            <p:nvPr/>
          </p:nvSpPr>
          <p:spPr bwMode="auto">
            <a:xfrm rot="20395166">
              <a:off x="-49103" y="921406"/>
              <a:ext cx="5303520" cy="2560320"/>
            </a:xfrm>
            <a:prstGeom prst="ellipse">
              <a:avLst/>
            </a:prstGeom>
            <a:noFill/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 rot="20475388">
              <a:off x="460223" y="1376533"/>
              <a:ext cx="4312195" cy="175432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 smtClean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chemeClr val="accent3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</a:rPr>
                <a:t>Community</a:t>
              </a:r>
              <a:r>
                <a:rPr lang="en-US" sz="5400" b="1" dirty="0" smtClean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chemeClr val="accent3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</a:rPr>
                <a:t> Features</a:t>
              </a:r>
              <a:endPara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13"/>
          <p:cNvGrpSpPr/>
          <p:nvPr/>
        </p:nvGrpSpPr>
        <p:grpSpPr>
          <a:xfrm>
            <a:off x="3425397" y="1859082"/>
            <a:ext cx="5303520" cy="2926080"/>
            <a:chOff x="3425397" y="1859082"/>
            <a:chExt cx="5303520" cy="2926080"/>
          </a:xfrm>
        </p:grpSpPr>
        <p:sp>
          <p:nvSpPr>
            <p:cNvPr id="11" name="Oval 10"/>
            <p:cNvSpPr/>
            <p:nvPr/>
          </p:nvSpPr>
          <p:spPr bwMode="auto">
            <a:xfrm rot="20395166">
              <a:off x="3425397" y="1859082"/>
              <a:ext cx="5303520" cy="2926080"/>
            </a:xfrm>
            <a:prstGeom prst="ellipse">
              <a:avLst/>
            </a:prstGeom>
            <a:noFill/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 rot="20475388">
              <a:off x="3903219" y="2002035"/>
              <a:ext cx="4312195" cy="258532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 smtClean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chemeClr val="accent3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</a:rPr>
                <a:t>Premium User </a:t>
              </a:r>
              <a:r>
                <a:rPr lang="en-US" sz="5400" b="1" dirty="0" smtClean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chemeClr val="accent3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</a:rPr>
                <a:t>Features</a:t>
              </a:r>
              <a:endPara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-304800" y="6377869"/>
            <a:ext cx="944880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30000"/>
            </a:pPr>
            <a:r>
              <a:rPr lang="en-US" sz="2800" b="1" dirty="0" smtClean="0">
                <a:solidFill>
                  <a:srgbClr val="FF7C00"/>
                </a:solidFill>
              </a:rPr>
              <a:t>http://web.progress.com/openedge/arcade.html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Positioning Progress® Arcade™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9541" y="599462"/>
            <a:ext cx="5134659" cy="6026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Arcade Community Features</a:t>
            </a:r>
            <a:endParaRPr lang="en-US" dirty="0"/>
          </a:p>
        </p:txBody>
      </p:sp>
      <p:pic>
        <p:nvPicPr>
          <p:cNvPr id="3" name="Picture 2" descr="Community Graphic Final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615" y="1298646"/>
            <a:ext cx="5487166" cy="4887007"/>
          </a:xfrm>
          <a:prstGeom prst="rect">
            <a:avLst/>
          </a:prstGeom>
        </p:spPr>
      </p:pic>
      <p:grpSp>
        <p:nvGrpSpPr>
          <p:cNvPr id="5" name="Group 11"/>
          <p:cNvGrpSpPr/>
          <p:nvPr/>
        </p:nvGrpSpPr>
        <p:grpSpPr>
          <a:xfrm>
            <a:off x="5704346" y="1290179"/>
            <a:ext cx="3520546" cy="4937760"/>
            <a:chOff x="5704346" y="1290179"/>
            <a:chExt cx="3520546" cy="4937760"/>
          </a:xfrm>
        </p:grpSpPr>
        <p:sp>
          <p:nvSpPr>
            <p:cNvPr id="6" name="TextBox 5"/>
            <p:cNvSpPr txBox="1"/>
            <p:nvPr/>
          </p:nvSpPr>
          <p:spPr>
            <a:xfrm>
              <a:off x="6613742" y="3156746"/>
              <a:ext cx="26111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i="0" dirty="0" smtClean="0">
                  <a:solidFill>
                    <a:srgbClr val="666666"/>
                  </a:solidFill>
                </a:rPr>
                <a:t>“Community” Use</a:t>
              </a:r>
            </a:p>
          </p:txBody>
        </p:sp>
        <p:sp>
          <p:nvSpPr>
            <p:cNvPr id="7" name="Left Brace 6"/>
            <p:cNvSpPr/>
            <p:nvPr/>
          </p:nvSpPr>
          <p:spPr bwMode="auto">
            <a:xfrm rot="10800000">
              <a:off x="5704346" y="1290179"/>
              <a:ext cx="1005840" cy="4937760"/>
            </a:xfrm>
            <a:prstGeom prst="leftBrace">
              <a:avLst>
                <a:gd name="adj1" fmla="val 35730"/>
                <a:gd name="adj2" fmla="val 50000"/>
              </a:avLst>
            </a:prstGeom>
            <a:noFill/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556116" y="1674240"/>
            <a:ext cx="2326816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i="0" dirty="0" smtClean="0">
                <a:solidFill>
                  <a:srgbClr val="666666"/>
                </a:solidFill>
              </a:rPr>
              <a:t>No Charge for the OpenEdge Community to Access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1112" y="4181528"/>
            <a:ext cx="2326816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i="0" dirty="0" smtClean="0">
                <a:solidFill>
                  <a:srgbClr val="666666"/>
                </a:solidFill>
              </a:rPr>
              <a:t>Complementary Solution Providers Host Booths in the Expo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 The OpenEdge Development Community, </a:t>
            </a:r>
            <a:br>
              <a:rPr lang="en-US" smtClean="0"/>
            </a:br>
            <a:r>
              <a:rPr lang="en-US" smtClean="0"/>
              <a:t>Progress Arcade Provides: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Improved Access to Product Feature/Benefit Information</a:t>
            </a:r>
          </a:p>
          <a:p>
            <a:pPr lvl="1"/>
            <a:r>
              <a:rPr lang="en-US" dirty="0" smtClean="0"/>
              <a:t>Cloud-based product evaluations (no download/install) immediately available</a:t>
            </a:r>
          </a:p>
          <a:p>
            <a:pPr lvl="1"/>
            <a:r>
              <a:rPr lang="en-US" dirty="0" smtClean="0"/>
              <a:t>Supporting collateral: videos, tutorials, lab exercises, etc.</a:t>
            </a:r>
          </a:p>
          <a:p>
            <a:r>
              <a:rPr lang="en-US" dirty="0" smtClean="0"/>
              <a:t>Integrated Access to Progress Communities</a:t>
            </a:r>
          </a:p>
          <a:p>
            <a:r>
              <a:rPr lang="en-US" dirty="0" smtClean="0"/>
              <a:t>Access to Information on Products and Services Available from the Overall OpenEdge Community</a:t>
            </a:r>
          </a:p>
          <a:p>
            <a:pPr lvl="1"/>
            <a:r>
              <a:rPr lang="en-US" dirty="0" smtClean="0"/>
              <a:t>CSO’s advertise in the Expo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Progress Arcade Premium Use Features</a:t>
            </a:r>
            <a:endParaRPr lang="en-US" dirty="0"/>
          </a:p>
        </p:txBody>
      </p:sp>
      <p:pic>
        <p:nvPicPr>
          <p:cNvPr id="3" name="Picture 2" descr="Arcade Premium User Graphic Final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63824" y="1226490"/>
            <a:ext cx="5572903" cy="490606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81740" y="1290179"/>
            <a:ext cx="3084420" cy="4937760"/>
            <a:chOff x="481740" y="1515647"/>
            <a:chExt cx="3084420" cy="4937760"/>
          </a:xfrm>
        </p:grpSpPr>
        <p:sp>
          <p:nvSpPr>
            <p:cNvPr id="5" name="TextBox 4"/>
            <p:cNvSpPr txBox="1"/>
            <p:nvPr/>
          </p:nvSpPr>
          <p:spPr>
            <a:xfrm>
              <a:off x="481740" y="3507474"/>
              <a:ext cx="234236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i="0" dirty="0" smtClean="0">
                  <a:solidFill>
                    <a:srgbClr val="666666"/>
                  </a:solidFill>
                </a:rPr>
                <a:t>“Premium” Use</a:t>
              </a:r>
            </a:p>
          </p:txBody>
        </p:sp>
        <p:sp>
          <p:nvSpPr>
            <p:cNvPr id="6" name="Left Brace 5"/>
            <p:cNvSpPr/>
            <p:nvPr/>
          </p:nvSpPr>
          <p:spPr bwMode="auto">
            <a:xfrm>
              <a:off x="2560320" y="1515647"/>
              <a:ext cx="1005840" cy="4937760"/>
            </a:xfrm>
            <a:prstGeom prst="leftBrace">
              <a:avLst>
                <a:gd name="adj1" fmla="val 35730"/>
                <a:gd name="adj2" fmla="val 50000"/>
              </a:avLst>
            </a:prstGeom>
            <a:noFill/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63980" y="1752600"/>
            <a:ext cx="2326816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i="0" dirty="0" smtClean="0">
                <a:solidFill>
                  <a:srgbClr val="666666"/>
                </a:solidFill>
              </a:rPr>
              <a:t>Using These Features Results in Fees for Use of the Underlying Infrastructure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3980" y="4245114"/>
            <a:ext cx="2449602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i="0" dirty="0" smtClean="0">
                <a:solidFill>
                  <a:srgbClr val="666666"/>
                </a:solidFill>
              </a:rPr>
              <a:t>Registration is Required to Gain Access and for Billing Purposes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Application Partners, Progress Arcade Provides: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Powerful Yet Easy-to-use Interface to the Cloud</a:t>
            </a:r>
          </a:p>
          <a:p>
            <a:r>
              <a:rPr lang="en-US" dirty="0" smtClean="0"/>
              <a:t>A Structured Environment Tuned to Getting OpenEdge Applications Running in the Cloud</a:t>
            </a:r>
          </a:p>
          <a:p>
            <a:pPr lvl="1"/>
            <a:r>
              <a:rPr lang="en-US" dirty="0" smtClean="0"/>
              <a:t>Direct access to more technically advanced features is available for those who are interested</a:t>
            </a:r>
          </a:p>
          <a:p>
            <a:r>
              <a:rPr lang="en-US" dirty="0" smtClean="0"/>
              <a:t>OpenEdge Products Pre-populated &amp; Configured as a Starting Point, Covering a Range of Single- and Multi-system Deployments</a:t>
            </a:r>
          </a:p>
          <a:p>
            <a:pPr lvl="1"/>
            <a:r>
              <a:rPr lang="en-US" dirty="0" smtClean="0"/>
              <a:t>OpenEdge 10.2B initially, with other recent versions coming</a:t>
            </a:r>
          </a:p>
          <a:p>
            <a:r>
              <a:rPr lang="en-US" dirty="0" smtClean="0"/>
              <a:t>Support for Product Demos in the Cloud</a:t>
            </a:r>
          </a:p>
          <a:p>
            <a:r>
              <a:rPr lang="en-US" dirty="0" smtClean="0"/>
              <a:t>Sophisticated Management and Monitoring Capabilities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20" y="401352"/>
            <a:ext cx="7330650" cy="397032"/>
          </a:xfrm>
        </p:spPr>
        <p:txBody>
          <a:bodyPr/>
          <a:lstStyle/>
          <a:p>
            <a:r>
              <a:rPr lang="en-US" dirty="0" smtClean="0"/>
              <a:t>Progress Arcade Architecture Overview</a:t>
            </a:r>
            <a:endParaRPr lang="en-US" dirty="0"/>
          </a:p>
        </p:txBody>
      </p:sp>
      <p:grpSp>
        <p:nvGrpSpPr>
          <p:cNvPr id="4" name="Group 23"/>
          <p:cNvGrpSpPr/>
          <p:nvPr/>
        </p:nvGrpSpPr>
        <p:grpSpPr>
          <a:xfrm>
            <a:off x="1465543" y="1617152"/>
            <a:ext cx="5925857" cy="4097848"/>
            <a:chOff x="1415439" y="1458735"/>
            <a:chExt cx="5925857" cy="4593422"/>
          </a:xfrm>
        </p:grpSpPr>
        <p:sp>
          <p:nvSpPr>
            <p:cNvPr id="5" name="Rectangle 4"/>
            <p:cNvSpPr/>
            <p:nvPr/>
          </p:nvSpPr>
          <p:spPr bwMode="auto">
            <a:xfrm>
              <a:off x="1415439" y="1912306"/>
              <a:ext cx="1315233" cy="1290181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3720231" y="1912306"/>
              <a:ext cx="1315233" cy="1290181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6026063" y="1912306"/>
              <a:ext cx="1315233" cy="1290181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1415442" y="3670126"/>
              <a:ext cx="5924810" cy="951978"/>
              <a:chOff x="1415442" y="4121062"/>
              <a:chExt cx="5924810" cy="951978"/>
            </a:xfrm>
          </p:grpSpPr>
          <p:sp>
            <p:nvSpPr>
              <p:cNvPr id="17" name="Rectangle 7"/>
              <p:cNvSpPr/>
              <p:nvPr/>
            </p:nvSpPr>
            <p:spPr bwMode="auto">
              <a:xfrm>
                <a:off x="1415442" y="4121062"/>
                <a:ext cx="5924810" cy="951978"/>
              </a:xfrm>
              <a:prstGeom prst="rect">
                <a:avLst/>
              </a:prstGeom>
              <a:solidFill>
                <a:schemeClr val="accent3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415442" y="4335442"/>
                <a:ext cx="5924810" cy="448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i="0" dirty="0" smtClean="0">
                    <a:solidFill>
                      <a:srgbClr val="666666"/>
                    </a:solidFill>
                  </a:rPr>
                  <a:t>RightScale</a:t>
                </a:r>
              </a:p>
            </p:txBody>
          </p:sp>
        </p:grpSp>
        <p:grpSp>
          <p:nvGrpSpPr>
            <p:cNvPr id="9" name="Group 11"/>
            <p:cNvGrpSpPr/>
            <p:nvPr/>
          </p:nvGrpSpPr>
          <p:grpSpPr>
            <a:xfrm>
              <a:off x="1415442" y="5100179"/>
              <a:ext cx="5924810" cy="951978"/>
              <a:chOff x="1415442" y="4121063"/>
              <a:chExt cx="5924810" cy="951978"/>
            </a:xfrm>
            <a:solidFill>
              <a:schemeClr val="accent5"/>
            </a:solidFill>
          </p:grpSpPr>
          <p:sp>
            <p:nvSpPr>
              <p:cNvPr id="15" name="Rectangle 14"/>
              <p:cNvSpPr/>
              <p:nvPr/>
            </p:nvSpPr>
            <p:spPr bwMode="auto">
              <a:xfrm>
                <a:off x="1415442" y="4121063"/>
                <a:ext cx="5924810" cy="951978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endParaRPr kumimoji="0" lang="en-US" sz="2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415442" y="4335442"/>
                <a:ext cx="5924810" cy="44849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i="0" dirty="0" smtClean="0">
                    <a:solidFill>
                      <a:srgbClr val="666666"/>
                    </a:solidFill>
                  </a:rPr>
                  <a:t>Amazon EC2</a:t>
                </a: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1772434" y="1458735"/>
              <a:ext cx="5210827" cy="448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0" dirty="0" smtClean="0">
                  <a:solidFill>
                    <a:srgbClr val="666666"/>
                  </a:solidFill>
                </a:rPr>
                <a:t>Progress Arcade Web Access</a:t>
              </a:r>
            </a:p>
          </p:txBody>
        </p:sp>
        <p:sp>
          <p:nvSpPr>
            <p:cNvPr id="11" name="Down Arrow 10"/>
            <p:cNvSpPr/>
            <p:nvPr/>
          </p:nvSpPr>
          <p:spPr bwMode="auto">
            <a:xfrm>
              <a:off x="1819407" y="3202487"/>
              <a:ext cx="507303" cy="467640"/>
            </a:xfrm>
            <a:prstGeom prst="downArrow">
              <a:avLst/>
            </a:prstGeom>
            <a:solidFill>
              <a:schemeClr val="accent4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Down Arrow 11"/>
            <p:cNvSpPr/>
            <p:nvPr/>
          </p:nvSpPr>
          <p:spPr bwMode="auto">
            <a:xfrm>
              <a:off x="4124196" y="3202487"/>
              <a:ext cx="507303" cy="467640"/>
            </a:xfrm>
            <a:prstGeom prst="downArrow">
              <a:avLst/>
            </a:prstGeom>
            <a:solidFill>
              <a:schemeClr val="accent4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Down Arrow 12"/>
            <p:cNvSpPr/>
            <p:nvPr/>
          </p:nvSpPr>
          <p:spPr bwMode="auto">
            <a:xfrm>
              <a:off x="6430028" y="3202487"/>
              <a:ext cx="507303" cy="467640"/>
            </a:xfrm>
            <a:prstGeom prst="downArrow">
              <a:avLst/>
            </a:prstGeom>
            <a:solidFill>
              <a:schemeClr val="accent4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Down Arrow 13"/>
            <p:cNvSpPr/>
            <p:nvPr/>
          </p:nvSpPr>
          <p:spPr bwMode="auto">
            <a:xfrm>
              <a:off x="4124196" y="4622105"/>
              <a:ext cx="507303" cy="467640"/>
            </a:xfrm>
            <a:prstGeom prst="downArrow">
              <a:avLst/>
            </a:prstGeom>
            <a:solidFill>
              <a:schemeClr val="accent3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RightScale?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Insulates Progress Arcade From Cloud Vendors</a:t>
            </a:r>
          </a:p>
          <a:p>
            <a:pPr lvl="1"/>
            <a:r>
              <a:rPr lang="en-US" dirty="0" smtClean="0"/>
              <a:t>Seamlessly support multiple Cloud vendors and private Clouds (e.g. Eucalyptus) over time</a:t>
            </a:r>
          </a:p>
          <a:p>
            <a:pPr lvl="1"/>
            <a:r>
              <a:rPr lang="en-US" dirty="0" smtClean="0"/>
              <a:t>Amazon today, others going forward</a:t>
            </a:r>
          </a:p>
          <a:p>
            <a:r>
              <a:rPr lang="en-US" dirty="0" smtClean="0"/>
              <a:t>Supplies a Unique Scripting Capability</a:t>
            </a:r>
          </a:p>
          <a:p>
            <a:pPr lvl="1"/>
            <a:r>
              <a:rPr lang="en-US" dirty="0" smtClean="0"/>
              <a:t>Virtual “images” can be defined by script and built on-the-fly</a:t>
            </a:r>
          </a:p>
          <a:p>
            <a:pPr lvl="1"/>
            <a:r>
              <a:rPr lang="en-US" dirty="0" smtClean="0"/>
              <a:t>ISVs could utilize to streamline implementation and maintenance of their Cloud images</a:t>
            </a:r>
          </a:p>
          <a:p>
            <a:r>
              <a:rPr lang="en-US" dirty="0" smtClean="0"/>
              <a:t>Provides Superior Monitoring Tools</a:t>
            </a:r>
          </a:p>
          <a:p>
            <a:pPr lvl="1"/>
            <a:r>
              <a:rPr lang="en-US" dirty="0" smtClean="0"/>
              <a:t>Enhanced visibility and control, auto-scaling based on demand, etc.</a:t>
            </a:r>
          </a:p>
          <a:p>
            <a:r>
              <a:rPr lang="en-US" dirty="0" smtClean="0"/>
              <a:t>However, ISVs Can Deploy Outside of Progress Arcade and Not Use RightScale If They Choose Not To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Progress Arcade Status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Beta Testing Underway</a:t>
            </a:r>
          </a:p>
          <a:p>
            <a:r>
              <a:rPr lang="en-US" dirty="0" smtClean="0"/>
              <a:t>Early Adopter Program: starts 2</a:t>
            </a:r>
            <a:r>
              <a:rPr lang="en-US" baseline="30000" dirty="0" smtClean="0"/>
              <a:t>nd</a:t>
            </a:r>
            <a:r>
              <a:rPr lang="en-US" dirty="0" smtClean="0"/>
              <a:t> half of June 2011</a:t>
            </a:r>
          </a:p>
          <a:p>
            <a:pPr lvl="1"/>
            <a:r>
              <a:rPr lang="en-US" dirty="0" smtClean="0"/>
              <a:t>Fees waived for the Premium User services and for hosting a booth in the Expo</a:t>
            </a:r>
          </a:p>
          <a:p>
            <a:pPr lvl="1"/>
            <a:r>
              <a:rPr lang="en-US" dirty="0" smtClean="0"/>
              <a:t>Reasonable limits on use will be in place</a:t>
            </a:r>
          </a:p>
          <a:p>
            <a:r>
              <a:rPr lang="en-US" dirty="0" smtClean="0"/>
              <a:t>Target Launch: September 1, 2011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Progress Arcade Demo</a:t>
            </a:r>
            <a:endParaRPr lang="en-US" dirty="0"/>
          </a:p>
        </p:txBody>
      </p:sp>
      <p:pic>
        <p:nvPicPr>
          <p:cNvPr id="4" name="Picture 9" descr="j04316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990600"/>
            <a:ext cx="5029200" cy="5029200"/>
          </a:xfrm>
          <a:prstGeom prst="rect">
            <a:avLst/>
          </a:prstGeom>
          <a:noFill/>
        </p:spPr>
      </p:pic>
      <p:pic>
        <p:nvPicPr>
          <p:cNvPr id="5" name="Picture 5" descr="0lnqnjmp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187575" y="1176338"/>
            <a:ext cx="4445000" cy="4878387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blue_grad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Oscar_sil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268288"/>
            <a:ext cx="3200400" cy="506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Progress_logo_tag.png"/>
          <p:cNvPicPr>
            <a:picLocks noChangeAspect="1"/>
          </p:cNvPicPr>
          <p:nvPr/>
        </p:nvPicPr>
        <p:blipFill>
          <a:blip r:embed="rId5" cstate="print"/>
          <a:srcRect l="65698"/>
          <a:stretch>
            <a:fillRect/>
          </a:stretch>
        </p:blipFill>
        <p:spPr bwMode="auto">
          <a:xfrm>
            <a:off x="3449638" y="5334000"/>
            <a:ext cx="2235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bmp.png"/>
          <p:cNvPicPr>
            <a:picLocks noChangeAspect="1"/>
          </p:cNvPicPr>
          <p:nvPr/>
        </p:nvPicPr>
        <p:blipFill>
          <a:blip r:embed="rId6" cstate="print"/>
          <a:srcRect b="37794"/>
          <a:stretch>
            <a:fillRect/>
          </a:stretch>
        </p:blipFill>
        <p:spPr bwMode="auto">
          <a:xfrm>
            <a:off x="1928813" y="1295400"/>
            <a:ext cx="5399087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bmp.png"/>
          <p:cNvPicPr>
            <a:picLocks noChangeAspect="1"/>
          </p:cNvPicPr>
          <p:nvPr/>
        </p:nvPicPr>
        <p:blipFill>
          <a:blip r:embed="rId6" cstate="print"/>
          <a:srcRect t="60326"/>
          <a:stretch>
            <a:fillRect/>
          </a:stretch>
        </p:blipFill>
        <p:spPr bwMode="auto">
          <a:xfrm>
            <a:off x="1928813" y="3708400"/>
            <a:ext cx="5399087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Master">
  <a:themeElements>
    <a:clrScheme name="May 2011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005F97"/>
      </a:accent1>
      <a:accent2>
        <a:srgbClr val="2BBF98"/>
      </a:accent2>
      <a:accent3>
        <a:srgbClr val="FF7C00"/>
      </a:accent3>
      <a:accent4>
        <a:srgbClr val="797CA9"/>
      </a:accent4>
      <a:accent5>
        <a:srgbClr val="9BBF01"/>
      </a:accent5>
      <a:accent6>
        <a:srgbClr val="B9BBC1"/>
      </a:accent6>
      <a:hlink>
        <a:srgbClr val="FF7C00"/>
      </a:hlink>
      <a:folHlink>
        <a:srgbClr val="797CA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Progress PPT Template May2011_4x3</Template>
  <TotalTime>47492</TotalTime>
  <Words>556</Words>
  <Application>Microsoft Office PowerPoint</Application>
  <PresentationFormat>On-screen Show (4:3)</PresentationFormat>
  <Paragraphs>75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PowerPoint Master</vt:lpstr>
      <vt:lpstr>Progress® Arcade™</vt:lpstr>
      <vt:lpstr>Vision</vt:lpstr>
      <vt:lpstr>OpenEdge Cloud Strategy: Progress Arcade</vt:lpstr>
      <vt:lpstr>Progress Arcade!</vt:lpstr>
      <vt:lpstr>Positioning Progress® Arcade™</vt:lpstr>
      <vt:lpstr>Progress Arcade Community Features</vt:lpstr>
      <vt:lpstr>For The OpenEdge Development Community,  Progress Arcade Provides:</vt:lpstr>
      <vt:lpstr>Progress Arcade Premium Use Features</vt:lpstr>
      <vt:lpstr>For Application Partners, Progress Arcade Provides:</vt:lpstr>
      <vt:lpstr>Progress Arcade Architecture Overview</vt:lpstr>
      <vt:lpstr>Why RightScale?</vt:lpstr>
      <vt:lpstr>Progress Arcade Status</vt:lpstr>
      <vt:lpstr>Progress Arcade Demo</vt:lpstr>
      <vt:lpstr>Slide 14</vt:lpstr>
    </vt:vector>
  </TitlesOfParts>
  <Company>Progress Software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1003: Meet the Multi-tenant Database</dc:title>
  <dc:subject>Multi-tenant Database</dc:subject>
  <dc:creator>Richard Banville</dc:creator>
  <cp:lastModifiedBy>rstraigh</cp:lastModifiedBy>
  <cp:revision>1613</cp:revision>
  <dcterms:created xsi:type="dcterms:W3CDTF">2010-03-10T17:13:07Z</dcterms:created>
  <dcterms:modified xsi:type="dcterms:W3CDTF">2011-06-12T18:24:45Z</dcterms:modified>
</cp:coreProperties>
</file>