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2"/>
  </p:notesMasterIdLst>
  <p:sldIdLst>
    <p:sldId id="256" r:id="rId2"/>
    <p:sldId id="257" r:id="rId3"/>
    <p:sldId id="258" r:id="rId4"/>
    <p:sldId id="259" r:id="rId5"/>
    <p:sldId id="260" r:id="rId6"/>
    <p:sldId id="266" r:id="rId7"/>
    <p:sldId id="261" r:id="rId8"/>
    <p:sldId id="264" r:id="rId9"/>
    <p:sldId id="267"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4" autoAdjust="0"/>
    <p:restoredTop sz="54576" autoAdjust="0"/>
  </p:normalViewPr>
  <p:slideViewPr>
    <p:cSldViewPr>
      <p:cViewPr varScale="1">
        <p:scale>
          <a:sx n="40" d="100"/>
          <a:sy n="40" d="100"/>
        </p:scale>
        <p:origin x="-1764" y="-114"/>
      </p:cViewPr>
      <p:guideLst>
        <p:guide orient="horz" pos="2160"/>
        <p:guide pos="2880"/>
      </p:guideLst>
    </p:cSldViewPr>
  </p:slideViewPr>
  <p:outlineViewPr>
    <p:cViewPr>
      <p:scale>
        <a:sx n="33" d="100"/>
        <a:sy n="33" d="100"/>
      </p:scale>
      <p:origin x="0" y="335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F1A5846-30D0-4EDD-B814-B246337E6A83}" type="datetimeFigureOut">
              <a:rPr lang="he-IL" smtClean="0"/>
              <a:pPr/>
              <a:t>י"ט/סיון/תשע"א</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39D38EE-679C-4946-B97F-09528CDE53BB}"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My name is </a:t>
            </a:r>
            <a:r>
              <a:rPr lang="en-US" dirty="0" err="1" smtClean="0"/>
              <a:t>Alon</a:t>
            </a:r>
            <a:r>
              <a:rPr lang="en-US" dirty="0" smtClean="0"/>
              <a:t> </a:t>
            </a:r>
            <a:r>
              <a:rPr lang="en-US" dirty="0" err="1" smtClean="0"/>
              <a:t>Blich</a:t>
            </a:r>
            <a:r>
              <a:rPr lang="en-US" dirty="0" smtClean="0"/>
              <a:t>.</a:t>
            </a:r>
          </a:p>
          <a:p>
            <a:pPr algn="l" rtl="0"/>
            <a:r>
              <a:rPr lang="en-US" dirty="0" smtClean="0"/>
              <a:t>I own and operate a consulting company based in Israel.</a:t>
            </a:r>
          </a:p>
          <a:p>
            <a:pPr algn="l" rtl="0"/>
            <a:endParaRPr lang="en-US" dirty="0" smtClean="0"/>
          </a:p>
          <a:p>
            <a:pPr algn="l" rtl="0"/>
            <a:r>
              <a:rPr lang="en-US" dirty="0" smtClean="0"/>
              <a:t>I’m sure you’ve all seen by now the new Microsoft </a:t>
            </a:r>
            <a:r>
              <a:rPr lang="en-US" dirty="0" smtClean="0"/>
              <a:t>.XLSX, .DOCX, .PPTX </a:t>
            </a:r>
            <a:r>
              <a:rPr lang="en-US" dirty="0" smtClean="0"/>
              <a:t>etc. files but</a:t>
            </a:r>
            <a:r>
              <a:rPr lang="en-US" baseline="0" dirty="0" smtClean="0"/>
              <a:t> I don’t </a:t>
            </a:r>
            <a:r>
              <a:rPr lang="en-US" baseline="0" dirty="0" smtClean="0"/>
              <a:t>know </a:t>
            </a:r>
            <a:r>
              <a:rPr lang="en-US" baseline="0" dirty="0" smtClean="0"/>
              <a:t>if you know that if you rename them and add a </a:t>
            </a:r>
            <a:r>
              <a:rPr lang="en-US" baseline="0" dirty="0" smtClean="0"/>
              <a:t>.ZIP </a:t>
            </a:r>
            <a:r>
              <a:rPr lang="en-US" baseline="0" dirty="0" smtClean="0"/>
              <a:t>to the end of the file you can open the file and see that it’s a ZIP file with XML files inside.</a:t>
            </a:r>
          </a:p>
          <a:p>
            <a:pPr algn="l" rtl="0"/>
            <a:endParaRPr lang="en-US" baseline="0" dirty="0" smtClean="0"/>
          </a:p>
          <a:p>
            <a:pPr algn="l" rtl="0"/>
            <a:r>
              <a:rPr lang="en-US" baseline="0" dirty="0" smtClean="0"/>
              <a:t>Today will talk a little about the new file formats and show you tools for generating Excel and Word files from your 4GL applications.</a:t>
            </a:r>
            <a:endParaRPr lang="en-US" dirty="0" smtClean="0"/>
          </a:p>
        </p:txBody>
      </p:sp>
      <p:sp>
        <p:nvSpPr>
          <p:cNvPr id="4" name="Slide Number Placeholder 3"/>
          <p:cNvSpPr>
            <a:spLocks noGrp="1"/>
          </p:cNvSpPr>
          <p:nvPr>
            <p:ph type="sldNum" sz="quarter" idx="10"/>
          </p:nvPr>
        </p:nvSpPr>
        <p:spPr/>
        <p:txBody>
          <a:bodyPr/>
          <a:lstStyle/>
          <a:p>
            <a:fld id="{939D38EE-679C-4946-B97F-09528CDE53BB}" type="slidenum">
              <a:rPr lang="he-IL" smtClean="0"/>
              <a:pPr/>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rtl="0"/>
            <a:r>
              <a:rPr lang="en-US" dirty="0" smtClean="0"/>
              <a:t>A</a:t>
            </a:r>
            <a:r>
              <a:rPr lang="en-US" baseline="0" dirty="0" smtClean="0"/>
              <a:t> little </a:t>
            </a:r>
            <a:r>
              <a:rPr lang="en-US" dirty="0" smtClean="0"/>
              <a:t>story how we got here …</a:t>
            </a:r>
          </a:p>
          <a:p>
            <a:pPr algn="l" rtl="0"/>
            <a:endParaRPr lang="en-US" dirty="0" smtClean="0"/>
          </a:p>
          <a:p>
            <a:pPr algn="l" rtl="0"/>
            <a:r>
              <a:rPr lang="en-US" dirty="0" smtClean="0"/>
              <a:t>We’ve been searching for a printing</a:t>
            </a:r>
            <a:r>
              <a:rPr lang="en-US" baseline="0" dirty="0" smtClean="0"/>
              <a:t> and document generation solution basically from day 1 and almost 20 years later we were still searching for a solution because we didn’t find one that fitted us.</a:t>
            </a:r>
          </a:p>
          <a:p>
            <a:pPr algn="l" rtl="0"/>
            <a:endParaRPr lang="en-US" baseline="0" dirty="0" smtClean="0"/>
          </a:p>
          <a:p>
            <a:pPr algn="l" rtl="0"/>
            <a:r>
              <a:rPr lang="en-US" baseline="0" dirty="0" smtClean="0"/>
              <a:t>Here’s a short list of some of the technologies and tools we’ve used over the years and their pros and cons.</a:t>
            </a:r>
          </a:p>
          <a:p>
            <a:pPr algn="l" rtl="0"/>
            <a:endParaRPr lang="en-US" baseline="0" dirty="0" smtClean="0"/>
          </a:p>
          <a:p>
            <a:pPr algn="l" rtl="0">
              <a:buFont typeface="Arial" pitchFamily="34" charset="0"/>
              <a:buChar char="•"/>
            </a:pPr>
            <a:r>
              <a:rPr lang="en-US" baseline="0" dirty="0" smtClean="0"/>
              <a:t> Printer Languages –</a:t>
            </a:r>
          </a:p>
          <a:p>
            <a:pPr algn="l" rtl="0">
              <a:buFont typeface="Arial" pitchFamily="34" charset="0"/>
              <a:buNone/>
            </a:pPr>
            <a:endParaRPr lang="en-US" baseline="0" dirty="0" smtClean="0"/>
          </a:p>
          <a:p>
            <a:pPr lvl="1" algn="l" rtl="0">
              <a:buFont typeface="Arial" pitchFamily="34" charset="0"/>
              <a:buNone/>
            </a:pPr>
            <a:r>
              <a:rPr lang="en-US" baseline="0" dirty="0" smtClean="0"/>
              <a:t>Pros – First time we were able to print graphical documents.</a:t>
            </a:r>
          </a:p>
          <a:p>
            <a:pPr lvl="1" algn="l" rtl="0">
              <a:buFont typeface="Arial" pitchFamily="34" charset="0"/>
              <a:buNone/>
            </a:pPr>
            <a:r>
              <a:rPr lang="en-US" baseline="0" dirty="0" smtClean="0"/>
              <a:t>Cons – </a:t>
            </a:r>
            <a:r>
              <a:rPr lang="en-US" baseline="0" dirty="0" smtClean="0"/>
              <a:t>Reminds me of </a:t>
            </a:r>
            <a:r>
              <a:rPr lang="en-US" baseline="0" dirty="0" smtClean="0"/>
              <a:t>coding in </a:t>
            </a:r>
            <a:r>
              <a:rPr lang="en-US" baseline="0" dirty="0" smtClean="0"/>
              <a:t>machine code or assembly. </a:t>
            </a:r>
            <a:r>
              <a:rPr lang="en-US" baseline="0" dirty="0" smtClean="0"/>
              <a:t>It would take us weeks to design a document and sometimes just as much time to change them because sometimes even a small change meant changing to the </a:t>
            </a:r>
            <a:r>
              <a:rPr lang="en-US" baseline="0" dirty="0" smtClean="0"/>
              <a:t>entire structure of the document.</a:t>
            </a:r>
            <a:endParaRPr lang="en-US" baseline="0" dirty="0" smtClean="0"/>
          </a:p>
          <a:p>
            <a:pPr algn="l" rtl="0">
              <a:buFont typeface="Arial" pitchFamily="34" charset="0"/>
              <a:buNone/>
            </a:pPr>
            <a:endParaRPr lang="en-US" baseline="0" dirty="0" smtClean="0"/>
          </a:p>
          <a:p>
            <a:pPr algn="l" rtl="0">
              <a:buFont typeface="Arial" pitchFamily="34" charset="0"/>
              <a:buChar char="•"/>
            </a:pPr>
            <a:r>
              <a:rPr lang="en-US" baseline="0" dirty="0" smtClean="0"/>
              <a:t> ActiveX/OLE Automation Server –</a:t>
            </a:r>
          </a:p>
          <a:p>
            <a:pPr algn="l" rtl="0">
              <a:buFont typeface="Arial" pitchFamily="34" charset="0"/>
              <a:buNone/>
            </a:pPr>
            <a:endParaRPr lang="en-US" baseline="0" dirty="0" smtClean="0"/>
          </a:p>
          <a:p>
            <a:pPr lvl="1" algn="l" rtl="0">
              <a:buFont typeface="Arial" pitchFamily="34" charset="0"/>
              <a:buNone/>
            </a:pPr>
            <a:r>
              <a:rPr lang="en-US" baseline="0" dirty="0" smtClean="0"/>
              <a:t>Pros – Allowed us to take advantage of the many features MS Office has like Pivot Tables, Charts etc.</a:t>
            </a:r>
          </a:p>
          <a:p>
            <a:pPr lvl="1" algn="l" rtl="0">
              <a:buFont typeface="Arial" pitchFamily="34" charset="0"/>
              <a:buNone/>
            </a:pPr>
            <a:r>
              <a:rPr lang="en-US" baseline="0" dirty="0" smtClean="0"/>
              <a:t>Cons – Because it runs MS Office in the background it’s Windows only (and most of our customers run UNIX/Linux), it’s very slow (it takes minutes to create even moderate sized files), eats up a lot of resources </a:t>
            </a:r>
            <a:r>
              <a:rPr lang="en-US" baseline="0" dirty="0" smtClean="0"/>
              <a:t>and memory, and </a:t>
            </a:r>
            <a:r>
              <a:rPr lang="en-US" baseline="0" dirty="0" smtClean="0"/>
              <a:t>in summary doesn’t scale well and makes for a lousy server-side solution.</a:t>
            </a:r>
          </a:p>
          <a:p>
            <a:pPr lvl="1" algn="l" rtl="0">
              <a:buFont typeface="Arial" pitchFamily="34" charset="0"/>
              <a:buNone/>
            </a:pPr>
            <a:endParaRPr lang="en-US" baseline="0" dirty="0" smtClean="0"/>
          </a:p>
          <a:p>
            <a:pPr algn="l" rtl="0">
              <a:buFont typeface="Arial" pitchFamily="34" charset="0"/>
              <a:buChar char="•"/>
            </a:pPr>
            <a:r>
              <a:rPr lang="en-US" dirty="0" smtClean="0"/>
              <a:t> PDF Utilities</a:t>
            </a:r>
          </a:p>
          <a:p>
            <a:pPr algn="l" rtl="0">
              <a:buFont typeface="Arial" pitchFamily="34" charset="0"/>
              <a:buNone/>
            </a:pPr>
            <a:endParaRPr lang="en-US" dirty="0" smtClean="0"/>
          </a:p>
          <a:p>
            <a:pPr lvl="1" algn="l" rtl="0">
              <a:buFont typeface="Arial" pitchFamily="34" charset="0"/>
              <a:buNone/>
            </a:pPr>
            <a:r>
              <a:rPr lang="en-US" dirty="0" smtClean="0"/>
              <a:t>Pros</a:t>
            </a:r>
            <a:r>
              <a:rPr lang="en-US" baseline="0" dirty="0" smtClean="0"/>
              <a:t> – </a:t>
            </a:r>
            <a:r>
              <a:rPr lang="en-US" baseline="0" dirty="0" err="1" smtClean="0"/>
              <a:t>PDFInclude</a:t>
            </a:r>
            <a:r>
              <a:rPr lang="en-US" baseline="0" dirty="0" smtClean="0"/>
              <a:t> allowed us to create graphical documents on UNIX/Linux and was a huge help at the time.</a:t>
            </a:r>
          </a:p>
          <a:p>
            <a:pPr lvl="1" algn="l" rtl="0">
              <a:buFont typeface="Arial" pitchFamily="34" charset="0"/>
              <a:buNone/>
            </a:pPr>
            <a:r>
              <a:rPr lang="en-US" baseline="0" dirty="0" smtClean="0"/>
              <a:t>Cons – The biggest problem we had with </a:t>
            </a:r>
            <a:r>
              <a:rPr lang="en-US" baseline="0" dirty="0" err="1" smtClean="0"/>
              <a:t>PDFInclude</a:t>
            </a:r>
            <a:r>
              <a:rPr lang="en-US" baseline="0" dirty="0" smtClean="0"/>
              <a:t> is that you needed to code your design (For example: write commands to put the cursor at X/Y, change fonts, write out text etc.) instead of using a visual tool to design your document which is very unproductive and it could take days to design a form and sometimes just as much to make </a:t>
            </a:r>
            <a:r>
              <a:rPr lang="en-US" baseline="0" dirty="0" smtClean="0"/>
              <a:t>changes (not to mention that it’s almost like learning another computer language with about 100 commands). Secondly is </a:t>
            </a:r>
            <a:r>
              <a:rPr lang="en-US" baseline="0" dirty="0" smtClean="0"/>
              <a:t>that sadly </a:t>
            </a:r>
            <a:r>
              <a:rPr lang="en-US" baseline="0" dirty="0" err="1" smtClean="0"/>
              <a:t>PDFInclude</a:t>
            </a:r>
            <a:r>
              <a:rPr lang="en-US" baseline="0" dirty="0" smtClean="0"/>
              <a:t> is incomplete and has many bugs, and no-one </a:t>
            </a:r>
            <a:r>
              <a:rPr lang="en-US" baseline="0" dirty="0" smtClean="0"/>
              <a:t>to </a:t>
            </a:r>
            <a:r>
              <a:rPr lang="en-US" baseline="0" dirty="0" smtClean="0"/>
              <a:t>maintain it (with the passing of Gordon Campbell).</a:t>
            </a:r>
            <a:endParaRPr lang="en-US" dirty="0" smtClean="0"/>
          </a:p>
          <a:p>
            <a:pPr algn="l" rtl="0">
              <a:buFont typeface="Arial" pitchFamily="34" charset="0"/>
              <a:buNone/>
            </a:pPr>
            <a:endParaRPr lang="en-US" dirty="0" smtClean="0"/>
          </a:p>
          <a:p>
            <a:pPr algn="l" rtl="0">
              <a:buFont typeface="Arial" pitchFamily="34" charset="0"/>
              <a:buChar char="•"/>
            </a:pPr>
            <a:r>
              <a:rPr lang="en-US" baseline="0" dirty="0" smtClean="0"/>
              <a:t> XSL-FO</a:t>
            </a:r>
          </a:p>
          <a:p>
            <a:pPr algn="l" rtl="0">
              <a:buFont typeface="Arial" pitchFamily="34" charset="0"/>
              <a:buNone/>
            </a:pPr>
            <a:endParaRPr lang="en-US" baseline="0" dirty="0" smtClean="0"/>
          </a:p>
          <a:p>
            <a:pPr lvl="1" algn="l" rtl="0">
              <a:buFont typeface="Arial" pitchFamily="34" charset="0"/>
              <a:buNone/>
            </a:pPr>
            <a:r>
              <a:rPr lang="en-US" baseline="0" dirty="0" smtClean="0"/>
              <a:t>Pros – XSL-FO is a beautiful idea, a neutral file format that can be rendered to </a:t>
            </a:r>
            <a:r>
              <a:rPr lang="en-US" baseline="0" dirty="0" smtClean="0"/>
              <a:t>many specific </a:t>
            </a:r>
            <a:r>
              <a:rPr lang="en-US" baseline="0" dirty="0" smtClean="0"/>
              <a:t>file types </a:t>
            </a:r>
            <a:r>
              <a:rPr lang="en-US" baseline="0" dirty="0" smtClean="0"/>
              <a:t>(Office, </a:t>
            </a:r>
            <a:r>
              <a:rPr lang="en-US" baseline="0" dirty="0" smtClean="0"/>
              <a:t>HTML etc.)</a:t>
            </a:r>
          </a:p>
          <a:p>
            <a:pPr lvl="1" algn="l" rtl="0">
              <a:buFont typeface="Arial" pitchFamily="34" charset="0"/>
              <a:buNone/>
            </a:pPr>
            <a:r>
              <a:rPr lang="en-US" baseline="0" dirty="0" smtClean="0"/>
              <a:t>Cons – It lacks in support and has a very uncertain future. Another thing </a:t>
            </a:r>
            <a:r>
              <a:rPr lang="en-US" baseline="0" dirty="0" smtClean="0"/>
              <a:t>we </a:t>
            </a:r>
            <a:r>
              <a:rPr lang="en-US" baseline="0" dirty="0" smtClean="0"/>
              <a:t>had a problem with is that just like </a:t>
            </a:r>
            <a:r>
              <a:rPr lang="en-US" baseline="0" dirty="0" err="1" smtClean="0"/>
              <a:t>PDFInclude</a:t>
            </a:r>
            <a:r>
              <a:rPr lang="en-US" baseline="0" dirty="0" smtClean="0"/>
              <a:t> you </a:t>
            </a:r>
            <a:r>
              <a:rPr lang="en-US" baseline="0" dirty="0" smtClean="0"/>
              <a:t>need </a:t>
            </a:r>
            <a:r>
              <a:rPr lang="en-US" baseline="0" dirty="0" smtClean="0"/>
              <a:t>to code your design instead of using a visual tool which again is very unproductive.</a:t>
            </a:r>
          </a:p>
          <a:p>
            <a:pPr lvl="1" algn="l" rtl="0">
              <a:buFont typeface="Arial" pitchFamily="34" charset="0"/>
              <a:buNone/>
            </a:pPr>
            <a:endParaRPr lang="en-US" baseline="0" dirty="0" smtClean="0"/>
          </a:p>
          <a:p>
            <a:pPr algn="l" rtl="0">
              <a:buFont typeface="Arial" pitchFamily="34" charset="0"/>
              <a:buChar char="•"/>
            </a:pPr>
            <a:r>
              <a:rPr lang="en-US" baseline="0" dirty="0" smtClean="0"/>
              <a:t> Excel HTML Files (as of MS Office 97 Excel support saving and opening HTML files).</a:t>
            </a:r>
          </a:p>
          <a:p>
            <a:pPr algn="l" rtl="0">
              <a:buFont typeface="Arial" pitchFamily="34" charset="0"/>
              <a:buNone/>
            </a:pPr>
            <a:endParaRPr lang="en-US" baseline="0" dirty="0" smtClean="0"/>
          </a:p>
          <a:p>
            <a:pPr lvl="1" algn="l" rtl="0">
              <a:buFont typeface="Arial" pitchFamily="34" charset="0"/>
              <a:buNone/>
            </a:pPr>
            <a:r>
              <a:rPr lang="en-US" baseline="0" dirty="0" smtClean="0"/>
              <a:t>Pros – We’ve used it to generate basic Excel files from UNIX/Linux.</a:t>
            </a:r>
          </a:p>
          <a:p>
            <a:pPr lvl="1" algn="l" rtl="0">
              <a:buFont typeface="Arial" pitchFamily="34" charset="0"/>
              <a:buNone/>
            </a:pPr>
            <a:r>
              <a:rPr lang="en-US" baseline="0" dirty="0" smtClean="0"/>
              <a:t>Cons – You can’t really do a lot more then change colors and formats so it’s more like a CSV file with a little more features.</a:t>
            </a:r>
          </a:p>
          <a:p>
            <a:pPr algn="l" rtl="0">
              <a:buFont typeface="Arial" pitchFamily="34" charset="0"/>
              <a:buNone/>
            </a:pPr>
            <a:endParaRPr lang="en-US" baseline="0" dirty="0" smtClean="0"/>
          </a:p>
          <a:p>
            <a:pPr algn="l" rtl="0">
              <a:buFont typeface="Arial" pitchFamily="34" charset="0"/>
              <a:buChar char="•"/>
            </a:pPr>
            <a:r>
              <a:rPr lang="en-US" baseline="0" dirty="0" smtClean="0"/>
              <a:t> Reporting Tools</a:t>
            </a:r>
          </a:p>
          <a:p>
            <a:pPr algn="l" rtl="0">
              <a:buFont typeface="Arial" pitchFamily="34" charset="0"/>
              <a:buNone/>
            </a:pPr>
            <a:endParaRPr lang="en-US" dirty="0" smtClean="0"/>
          </a:p>
          <a:p>
            <a:pPr lvl="1" algn="l" rtl="0">
              <a:buFont typeface="Arial" pitchFamily="34" charset="0"/>
              <a:buNone/>
            </a:pPr>
            <a:r>
              <a:rPr lang="en-US" dirty="0" smtClean="0"/>
              <a:t>Pros</a:t>
            </a:r>
            <a:r>
              <a:rPr lang="en-US" baseline="0" dirty="0" smtClean="0"/>
              <a:t> – There are certainly a lot of reporting tools out </a:t>
            </a:r>
            <a:r>
              <a:rPr lang="en-US" baseline="0" dirty="0" smtClean="0"/>
              <a:t>there</a:t>
            </a:r>
            <a:endParaRPr lang="en-US" baseline="0" dirty="0" smtClean="0"/>
          </a:p>
          <a:p>
            <a:pPr lvl="1" algn="l" rtl="0">
              <a:buFont typeface="Arial" pitchFamily="34" charset="0"/>
              <a:buNone/>
            </a:pPr>
            <a:r>
              <a:rPr lang="en-US" baseline="0" dirty="0" smtClean="0"/>
              <a:t>Cons – but they come with a big learning curve (you usually need a dedicated developer on the other hand </a:t>
            </a:r>
            <a:r>
              <a:rPr lang="en-US" baseline="0" dirty="0" smtClean="0"/>
              <a:t>every </a:t>
            </a:r>
            <a:r>
              <a:rPr lang="en-US" baseline="0" dirty="0" smtClean="0"/>
              <a:t>kid out of </a:t>
            </a:r>
            <a:r>
              <a:rPr lang="en-US" baseline="0" dirty="0" smtClean="0"/>
              <a:t>college knows </a:t>
            </a:r>
            <a:r>
              <a:rPr lang="en-US" baseline="0" dirty="0" smtClean="0"/>
              <a:t>how to use Word and Excel) more complicated setup, more components and more things that can go wrong, not to </a:t>
            </a:r>
            <a:r>
              <a:rPr lang="en-US" baseline="0" dirty="0" smtClean="0"/>
              <a:t>mention </a:t>
            </a:r>
            <a:r>
              <a:rPr lang="en-US" baseline="0" dirty="0" smtClean="0"/>
              <a:t>licenses.</a:t>
            </a:r>
          </a:p>
          <a:p>
            <a:pPr lvl="1" algn="l" rtl="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939D38EE-679C-4946-B97F-09528CDE53BB}" type="slidenum">
              <a:rPr lang="he-IL" smtClean="0"/>
              <a:pPr/>
              <a:t>2</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rtl="0"/>
            <a:r>
              <a:rPr lang="en-US" dirty="0" smtClean="0"/>
              <a:t>When the new Microsoft 2007 files formats came out we immediately saw the potential in </a:t>
            </a:r>
            <a:r>
              <a:rPr lang="en-US" dirty="0" smtClean="0"/>
              <a:t>them generating</a:t>
            </a:r>
            <a:r>
              <a:rPr lang="en-US" baseline="0" dirty="0" smtClean="0"/>
              <a:t> documents.</a:t>
            </a:r>
            <a:endParaRPr lang="en-US" dirty="0" smtClean="0"/>
          </a:p>
          <a:p>
            <a:pPr algn="l" rtl="0"/>
            <a:endParaRPr lang="en-US" dirty="0" smtClean="0"/>
          </a:p>
          <a:p>
            <a:pPr algn="l" rtl="0"/>
            <a:r>
              <a:rPr lang="en-US" dirty="0" smtClean="0"/>
              <a:t>A </a:t>
            </a:r>
            <a:r>
              <a:rPr lang="en-US" dirty="0" smtClean="0"/>
              <a:t>short</a:t>
            </a:r>
            <a:r>
              <a:rPr lang="en-US" baseline="0" dirty="0" smtClean="0"/>
              <a:t> technical overview –</a:t>
            </a:r>
          </a:p>
          <a:p>
            <a:pPr algn="l" rtl="0"/>
            <a:endParaRPr lang="en-US" baseline="0" dirty="0" smtClean="0"/>
          </a:p>
          <a:p>
            <a:pPr algn="l" rtl="0">
              <a:buFont typeface="Arial" pitchFamily="34" charset="0"/>
              <a:buChar char="•"/>
            </a:pPr>
            <a:r>
              <a:rPr lang="en-US" baseline="0" dirty="0" smtClean="0"/>
              <a:t> XML Files and Zip Files –</a:t>
            </a:r>
          </a:p>
          <a:p>
            <a:pPr lvl="1" algn="l" rtl="0">
              <a:buFont typeface="Arial" pitchFamily="34" charset="0"/>
              <a:buNone/>
            </a:pPr>
            <a:endParaRPr lang="en-US" baseline="0" dirty="0" smtClean="0"/>
          </a:p>
          <a:p>
            <a:pPr lvl="1" algn="l" rtl="0">
              <a:buFont typeface="Arial" pitchFamily="34" charset="0"/>
              <a:buNone/>
            </a:pPr>
            <a:r>
              <a:rPr lang="en-US" baseline="0" dirty="0" smtClean="0"/>
              <a:t>Lowest common denominator, so to speak. It doesn’t matter if you’re using Progress, Java or C++ you can always work with XML and add </a:t>
            </a:r>
            <a:r>
              <a:rPr lang="en-US" baseline="0" dirty="0" smtClean="0"/>
              <a:t>or </a:t>
            </a:r>
            <a:r>
              <a:rPr lang="en-US" baseline="0" dirty="0" smtClean="0"/>
              <a:t>extract files from a ZIP.</a:t>
            </a:r>
          </a:p>
          <a:p>
            <a:pPr lvl="1" algn="l" rtl="0">
              <a:buFont typeface="Arial" pitchFamily="34" charset="0"/>
              <a:buNone/>
            </a:pPr>
            <a:endParaRPr lang="en-US" baseline="0" dirty="0" smtClean="0"/>
          </a:p>
          <a:p>
            <a:pPr lvl="0" algn="l" rtl="0">
              <a:buFont typeface="Arial" pitchFamily="34" charset="0"/>
              <a:buChar char="•"/>
            </a:pPr>
            <a:r>
              <a:rPr lang="en-US" baseline="0" dirty="0" smtClean="0"/>
              <a:t> Open XML –</a:t>
            </a:r>
          </a:p>
          <a:p>
            <a:pPr lvl="0" algn="l" rtl="0">
              <a:buFont typeface="Arial" pitchFamily="34" charset="0"/>
              <a:buChar char="•"/>
            </a:pPr>
            <a:endParaRPr lang="en-US" baseline="0" dirty="0" smtClean="0"/>
          </a:p>
          <a:p>
            <a:pPr lvl="1" algn="l" rtl="0">
              <a:buFont typeface="Arial" pitchFamily="34" charset="0"/>
              <a:buNone/>
            </a:pPr>
            <a:r>
              <a:rPr lang="en-US" baseline="0" dirty="0" smtClean="0"/>
              <a:t>A set of XML markup languages, </a:t>
            </a:r>
            <a:r>
              <a:rPr lang="en-US" baseline="0" dirty="0" smtClean="0"/>
              <a:t>markup </a:t>
            </a:r>
            <a:r>
              <a:rPr lang="en-US" baseline="0" dirty="0" smtClean="0"/>
              <a:t>language for Excel, </a:t>
            </a:r>
            <a:r>
              <a:rPr lang="en-US" baseline="0" dirty="0" smtClean="0"/>
              <a:t>markup </a:t>
            </a:r>
            <a:r>
              <a:rPr lang="en-US" baseline="0" dirty="0" smtClean="0"/>
              <a:t>language for Word, </a:t>
            </a:r>
            <a:r>
              <a:rPr lang="en-US" baseline="0" dirty="0" smtClean="0"/>
              <a:t>markup </a:t>
            </a:r>
            <a:r>
              <a:rPr lang="en-US" baseline="0" dirty="0" smtClean="0"/>
              <a:t>language for PowerPoint and a subset markup language for all the drawing and vector graphics </a:t>
            </a:r>
            <a:r>
              <a:rPr lang="en-US" baseline="0" dirty="0" smtClean="0"/>
              <a:t>etc. a </a:t>
            </a:r>
            <a:r>
              <a:rPr lang="en-US" baseline="0" dirty="0" smtClean="0"/>
              <a:t>set of conventions like how all the XML files are packaged in the ZIP file and how to find all the different parts </a:t>
            </a:r>
            <a:r>
              <a:rPr lang="en-US" baseline="0" dirty="0" smtClean="0"/>
              <a:t>etc. that </a:t>
            </a:r>
            <a:r>
              <a:rPr lang="en-US" baseline="0" dirty="0" smtClean="0"/>
              <a:t>are collectively called Office Open XML.</a:t>
            </a:r>
          </a:p>
          <a:p>
            <a:pPr lvl="1" algn="l" rtl="0">
              <a:buFont typeface="Arial" pitchFamily="34" charset="0"/>
              <a:buNone/>
            </a:pPr>
            <a:endParaRPr lang="en-US" baseline="0" dirty="0" smtClean="0"/>
          </a:p>
          <a:p>
            <a:pPr lvl="0" algn="l" rtl="0">
              <a:buFont typeface="Arial" pitchFamily="34" charset="0"/>
              <a:buChar char="•"/>
            </a:pPr>
            <a:r>
              <a:rPr lang="en-US" baseline="0" dirty="0" smtClean="0"/>
              <a:t> Open and Well Documented –</a:t>
            </a:r>
          </a:p>
          <a:p>
            <a:pPr lvl="0" algn="l" rtl="0">
              <a:buFont typeface="Arial" pitchFamily="34" charset="0"/>
              <a:buNone/>
            </a:pPr>
            <a:endParaRPr lang="en-US" baseline="0" dirty="0" smtClean="0"/>
          </a:p>
          <a:p>
            <a:pPr lvl="1" algn="l" rtl="0">
              <a:buFont typeface="Arial" pitchFamily="34" charset="0"/>
              <a:buNone/>
            </a:pPr>
            <a:r>
              <a:rPr lang="en-US" baseline="0" dirty="0" smtClean="0"/>
              <a:t>It’s an ISO standard. It’s controlled by a committee not just Microsoft. </a:t>
            </a:r>
            <a:r>
              <a:rPr lang="en-US" baseline="0" dirty="0" smtClean="0"/>
              <a:t>It’s Well </a:t>
            </a:r>
            <a:r>
              <a:rPr lang="en-US" baseline="0" dirty="0" smtClean="0"/>
              <a:t>documented with approx 12 </a:t>
            </a:r>
            <a:r>
              <a:rPr lang="en-US" baseline="0" dirty="0" smtClean="0"/>
              <a:t>THOUSAND pages I </a:t>
            </a:r>
            <a:r>
              <a:rPr lang="en-US" baseline="0" dirty="0" smtClean="0"/>
              <a:t>can tell you </a:t>
            </a:r>
            <a:r>
              <a:rPr lang="en-US" baseline="0" dirty="0" smtClean="0"/>
              <a:t>from our experience that </a:t>
            </a:r>
            <a:r>
              <a:rPr lang="en-US" baseline="0" dirty="0" smtClean="0"/>
              <a:t>even 12 thousand pages aren’t enough and there were a lot of things we had to figure out ourselves BUT the basic idea is simple and we’ll see that later when we look at the files.</a:t>
            </a:r>
          </a:p>
          <a:p>
            <a:pPr lvl="1" algn="l" rtl="0">
              <a:buFont typeface="Arial" pitchFamily="34" charset="0"/>
              <a:buNone/>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a:t>
            </a:r>
            <a:r>
              <a:rPr lang="en-US" dirty="0" smtClean="0"/>
              <a:t>Open Office and MS Office Format War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It’s worth noting that there was a</a:t>
            </a:r>
            <a:r>
              <a:rPr lang="en-US" baseline="0" dirty="0" smtClean="0"/>
              <a:t> little </a:t>
            </a:r>
            <a:r>
              <a:rPr lang="en-US" baseline="0" dirty="0" smtClean="0"/>
              <a:t>format war </a:t>
            </a:r>
            <a:r>
              <a:rPr lang="en-US" baseline="0" dirty="0" smtClean="0"/>
              <a:t>between Open Office and MS </a:t>
            </a:r>
            <a:r>
              <a:rPr lang="en-US" baseline="0" dirty="0" smtClean="0"/>
              <a:t>Office (that </a:t>
            </a:r>
            <a:r>
              <a:rPr lang="en-US" baseline="0" dirty="0" smtClean="0"/>
              <a:t>no one heard </a:t>
            </a:r>
            <a:r>
              <a:rPr lang="en-US" baseline="0" dirty="0" smtClean="0"/>
              <a:t>about). </a:t>
            </a:r>
            <a:r>
              <a:rPr lang="en-US" baseline="0" dirty="0" smtClean="0"/>
              <a:t>Each side claiming they were the first to support XML file formats and why their format is better etc. </a:t>
            </a:r>
            <a:r>
              <a:rPr lang="en-US" baseline="0" dirty="0" smtClean="0"/>
              <a:t>MS </a:t>
            </a:r>
            <a:r>
              <a:rPr lang="en-US" baseline="0" dirty="0" smtClean="0"/>
              <a:t>Office is the de facto standard and most widely used and supported and </a:t>
            </a:r>
            <a:r>
              <a:rPr lang="en-US" baseline="0" dirty="0" smtClean="0"/>
              <a:t>the reason we </a:t>
            </a:r>
            <a:r>
              <a:rPr lang="en-US" baseline="0" dirty="0" smtClean="0"/>
              <a:t>decided to </a:t>
            </a:r>
            <a:r>
              <a:rPr lang="en-US" baseline="0" dirty="0" smtClean="0"/>
              <a:t>use it.</a:t>
            </a:r>
            <a:endParaRPr lang="en-US" baseline="0" dirty="0" smtClean="0"/>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smtClean="0"/>
          </a:p>
          <a:p>
            <a:pPr lvl="0" algn="l" rtl="0">
              <a:buFont typeface="Arial" pitchFamily="34" charset="0"/>
              <a:buChar char="•"/>
            </a:pPr>
            <a:endParaRPr lang="en-US" baseline="0" dirty="0" smtClean="0"/>
          </a:p>
          <a:p>
            <a:pPr lvl="1" algn="l" rtl="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939D38EE-679C-4946-B97F-09528CDE53BB}" type="slidenum">
              <a:rPr lang="he-IL" smtClean="0"/>
              <a:pPr/>
              <a:t>3</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baseline="0" dirty="0" smtClean="0"/>
              <a:t>Some of the features we were looking for in a document generation and printing solution and why the new MS Office file formats fits them so well.</a:t>
            </a:r>
          </a:p>
          <a:p>
            <a:pPr algn="l" rtl="0"/>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 Rich and Powerful File Format –</a:t>
            </a:r>
          </a:p>
          <a:p>
            <a:pPr algn="l" rtl="0">
              <a:buFont typeface="Arial" pitchFamily="34" charset="0"/>
              <a:buChar char="•"/>
            </a:pPr>
            <a:endParaRPr lang="en-US" dirty="0" smtClean="0"/>
          </a:p>
          <a:p>
            <a:pPr lvl="1" algn="l" rtl="0">
              <a:buFont typeface="Arial" pitchFamily="34" charset="0"/>
              <a:buNone/>
            </a:pPr>
            <a:r>
              <a:rPr lang="en-US" dirty="0" smtClean="0"/>
              <a:t>Microsoft Office is the market leader for generating documents. There’s almost no document you’d like to generate</a:t>
            </a:r>
            <a:r>
              <a:rPr lang="en-US" baseline="0" dirty="0" smtClean="0"/>
              <a:t> that you cannot do in MS Office.</a:t>
            </a:r>
            <a:endParaRPr lang="en-US" dirty="0" smtClean="0"/>
          </a:p>
          <a:p>
            <a:pPr lvl="1" algn="l" rtl="0">
              <a:buFont typeface="Arial" pitchFamily="34" charset="0"/>
              <a:buNone/>
            </a:pPr>
            <a:endParaRPr lang="en-US" dirty="0" smtClean="0"/>
          </a:p>
          <a:p>
            <a:pPr algn="l" rtl="0">
              <a:buFont typeface="Arial" pitchFamily="34" charset="0"/>
              <a:buChar char="•"/>
            </a:pPr>
            <a:r>
              <a:rPr lang="en-US" dirty="0" smtClean="0"/>
              <a:t> Widely Supported</a:t>
            </a:r>
          </a:p>
          <a:p>
            <a:pPr algn="l" rtl="0">
              <a:buFont typeface="Arial" pitchFamily="34" charset="0"/>
              <a:buChar char="•"/>
            </a:pPr>
            <a:endParaRPr lang="en-US" dirty="0" smtClean="0"/>
          </a:p>
          <a:p>
            <a:pPr lvl="1" algn="l" rtl="0">
              <a:buFont typeface="Arial" pitchFamily="34" charset="0"/>
              <a:buNone/>
            </a:pPr>
            <a:r>
              <a:rPr lang="en-US" dirty="0" smtClean="0"/>
              <a:t>A</a:t>
            </a:r>
            <a:r>
              <a:rPr lang="en-US" baseline="0" dirty="0" smtClean="0"/>
              <a:t>s you can see every modern Office suites supports the new file formats because basically they’re all competing for support all these billions of files out there. Another great thing about using MS Office is the amount of templates you can just download off the internet. Most of the projects we do start by going on microsoft.com and searching for a template.</a:t>
            </a:r>
            <a:endParaRPr lang="en-US" dirty="0" smtClean="0"/>
          </a:p>
          <a:p>
            <a:pPr algn="l" rtl="0">
              <a:buFont typeface="Arial" pitchFamily="34" charset="0"/>
              <a:buChar char="•"/>
            </a:pPr>
            <a:endParaRPr lang="en-US" dirty="0" smtClean="0"/>
          </a:p>
          <a:p>
            <a:pPr algn="l" rtl="0">
              <a:buFont typeface="Arial" pitchFamily="34" charset="0"/>
              <a:buChar char="•"/>
            </a:pPr>
            <a:r>
              <a:rPr lang="en-US" dirty="0" smtClean="0"/>
              <a:t> Generate Documents and Read Data from Documents</a:t>
            </a:r>
          </a:p>
          <a:p>
            <a:pPr algn="l" rtl="0">
              <a:buFont typeface="Arial" pitchFamily="34" charset="0"/>
              <a:buNone/>
            </a:pPr>
            <a:endParaRPr lang="en-US" dirty="0" smtClean="0"/>
          </a:p>
          <a:p>
            <a:pPr lvl="1" algn="l" rtl="0">
              <a:buFont typeface="Arial" pitchFamily="34" charset="0"/>
              <a:buNone/>
            </a:pPr>
            <a:endParaRPr lang="en-US" dirty="0" smtClean="0"/>
          </a:p>
          <a:p>
            <a:pPr algn="l" rtl="0">
              <a:buFont typeface="Arial" pitchFamily="34" charset="0"/>
              <a:buNone/>
            </a:pPr>
            <a:endParaRPr lang="en-US" dirty="0" smtClean="0"/>
          </a:p>
          <a:p>
            <a:pPr algn="l" rtl="0">
              <a:buFont typeface="Arial" pitchFamily="34" charset="0"/>
              <a:buChar char="•"/>
            </a:pPr>
            <a:r>
              <a:rPr lang="en-US" dirty="0" smtClean="0"/>
              <a:t> Use as a Neutral Document Format to Convert to other Document Formats  </a:t>
            </a:r>
          </a:p>
          <a:p>
            <a:pPr algn="l" rtl="0"/>
            <a:endParaRPr lang="en-US" dirty="0" smtClean="0"/>
          </a:p>
          <a:p>
            <a:pPr lvl="1" algn="l" rtl="0"/>
            <a:r>
              <a:rPr lang="en-US" dirty="0" smtClean="0"/>
              <a:t>There are a lot of options including command line utilities</a:t>
            </a:r>
            <a:r>
              <a:rPr lang="en-US" baseline="0" dirty="0" smtClean="0"/>
              <a:t> for converting MS Office files to PDF and other file formats and there will be many more in the future. </a:t>
            </a:r>
            <a:r>
              <a:rPr lang="en-US" dirty="0" smtClean="0"/>
              <a:t>I think</a:t>
            </a:r>
            <a:r>
              <a:rPr lang="en-US" baseline="0" dirty="0" smtClean="0"/>
              <a:t> in that respect it lives up to the idea of a neutral file format that can be converted to many specific formats much better then XSL-FO.</a:t>
            </a:r>
            <a:endParaRPr lang="en-US" dirty="0" smtClean="0"/>
          </a:p>
          <a:p>
            <a:pPr algn="l" rtl="0">
              <a:buFont typeface="Arial" pitchFamily="34" charset="0"/>
              <a:buChar char="•"/>
            </a:pPr>
            <a:endParaRPr lang="he-IL" dirty="0"/>
          </a:p>
        </p:txBody>
      </p:sp>
      <p:sp>
        <p:nvSpPr>
          <p:cNvPr id="4" name="Slide Number Placeholder 3"/>
          <p:cNvSpPr>
            <a:spLocks noGrp="1"/>
          </p:cNvSpPr>
          <p:nvPr>
            <p:ph type="sldNum" sz="quarter" idx="10"/>
          </p:nvPr>
        </p:nvSpPr>
        <p:spPr/>
        <p:txBody>
          <a:bodyPr/>
          <a:lstStyle/>
          <a:p>
            <a:fld id="{939D38EE-679C-4946-B97F-09528CDE53BB}" type="slidenum">
              <a:rPr lang="he-IL" smtClean="0"/>
              <a:pPr/>
              <a:t>4</a:t>
            </a:fld>
            <a:endParaRPr 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A</a:t>
            </a:r>
            <a:r>
              <a:rPr lang="en-US" baseline="0" dirty="0" smtClean="0"/>
              <a:t> </a:t>
            </a:r>
            <a:r>
              <a:rPr lang="en-US" baseline="0" dirty="0" smtClean="0"/>
              <a:t>quick look at the Word and Excel XML files.</a:t>
            </a:r>
          </a:p>
          <a:p>
            <a:pPr algn="l" rtl="0"/>
            <a:endParaRPr lang="en-US" baseline="0" dirty="0" smtClean="0"/>
          </a:p>
          <a:p>
            <a:pPr algn="l" rtl="0"/>
            <a:r>
              <a:rPr lang="en-US" baseline="0" dirty="0" smtClean="0"/>
              <a:t>Even though the file formats specification are </a:t>
            </a:r>
            <a:r>
              <a:rPr lang="en-US" baseline="0" dirty="0" smtClean="0"/>
              <a:t>HUGE (it has to, to support every feature ever added to Excel, Word, PowerPoint etc.) the </a:t>
            </a:r>
            <a:r>
              <a:rPr lang="en-US" baseline="0" dirty="0" smtClean="0"/>
              <a:t>basic idea for Word and Excel is simple. It makes sense and it’s not hard to find your way around.</a:t>
            </a:r>
          </a:p>
          <a:p>
            <a:pPr algn="l" rtl="0"/>
            <a:endParaRPr lang="en-US" baseline="0" dirty="0" smtClean="0"/>
          </a:p>
          <a:p>
            <a:pPr algn="l" rtl="0"/>
            <a:r>
              <a:rPr lang="en-US" baseline="0" dirty="0" smtClean="0"/>
              <a:t>I’ll tell you a little story – I’ve </a:t>
            </a:r>
            <a:r>
              <a:rPr lang="en-US" baseline="0" dirty="0" smtClean="0"/>
              <a:t>noticed </a:t>
            </a:r>
            <a:r>
              <a:rPr lang="en-US" baseline="0" dirty="0" smtClean="0"/>
              <a:t>that the </a:t>
            </a:r>
            <a:r>
              <a:rPr lang="en-US" baseline="0" dirty="0" smtClean="0"/>
              <a:t>developers </a:t>
            </a:r>
            <a:r>
              <a:rPr lang="en-US" baseline="0" dirty="0" smtClean="0"/>
              <a:t>in our shop sometimes </a:t>
            </a:r>
            <a:r>
              <a:rPr lang="en-US" baseline="0" dirty="0" smtClean="0"/>
              <a:t>when they can’t find the option they’re looking for in the MS Office UI (especially now that new </a:t>
            </a:r>
            <a:r>
              <a:rPr lang="en-US" baseline="0" dirty="0" smtClean="0"/>
              <a:t>MS Office </a:t>
            </a:r>
            <a:r>
              <a:rPr lang="en-US" baseline="0" dirty="0" smtClean="0"/>
              <a:t>2007 Ribbon UI is completely different then the old </a:t>
            </a:r>
            <a:r>
              <a:rPr lang="en-US" baseline="0" dirty="0" smtClean="0"/>
              <a:t>MS Office </a:t>
            </a:r>
            <a:r>
              <a:rPr lang="en-US" baseline="0" dirty="0" smtClean="0"/>
              <a:t>2003 UI) </a:t>
            </a:r>
            <a:r>
              <a:rPr lang="en-US" baseline="0" dirty="0" smtClean="0"/>
              <a:t>find it easier to just open </a:t>
            </a:r>
            <a:r>
              <a:rPr lang="en-US" baseline="0" dirty="0" smtClean="0"/>
              <a:t>the </a:t>
            </a:r>
            <a:r>
              <a:rPr lang="en-US" baseline="0" dirty="0" smtClean="0"/>
              <a:t>ZIP file </a:t>
            </a:r>
            <a:r>
              <a:rPr lang="en-US" baseline="0" dirty="0" smtClean="0"/>
              <a:t>and make changes to the XML files directly.</a:t>
            </a:r>
          </a:p>
          <a:p>
            <a:pPr algn="l" rtl="0"/>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We’ll</a:t>
            </a:r>
            <a:r>
              <a:rPr lang="en-US" baseline="0" dirty="0" smtClean="0"/>
              <a:t> be taking a brief look at the following files</a:t>
            </a:r>
            <a:r>
              <a:rPr lang="en-US" dirty="0" smtClean="0"/>
              <a:t> –</a:t>
            </a:r>
          </a:p>
          <a:p>
            <a:pPr algn="l" rtl="0"/>
            <a:endParaRPr lang="en-US" baseline="0" dirty="0" smtClean="0"/>
          </a:p>
          <a:p>
            <a:pPr algn="l" rtl="0">
              <a:buFont typeface="Arial" pitchFamily="34" charset="0"/>
              <a:buChar char="•"/>
            </a:pPr>
            <a:r>
              <a:rPr lang="en-US" baseline="0" dirty="0" smtClean="0"/>
              <a:t> Excel Sheet File – A good analogy to Excel files is HTML tables. It has </a:t>
            </a:r>
            <a:r>
              <a:rPr lang="en-US" baseline="0" dirty="0" smtClean="0"/>
              <a:t>a root </a:t>
            </a:r>
            <a:r>
              <a:rPr lang="en-US" baseline="0" dirty="0" smtClean="0"/>
              <a:t>element like a table tag, rows, cells etc.</a:t>
            </a:r>
          </a:p>
          <a:p>
            <a:pPr algn="l" rtl="0">
              <a:buFont typeface="Arial" pitchFamily="34" charset="0"/>
              <a:buChar char="•"/>
            </a:pPr>
            <a:r>
              <a:rPr lang="en-US" baseline="0" dirty="0" smtClean="0"/>
              <a:t> Word Main File – If Excel </a:t>
            </a:r>
            <a:r>
              <a:rPr lang="en-US" baseline="0" dirty="0" smtClean="0"/>
              <a:t>can be compared to an HTML table you can compare Word to HTML block level elements and line level elements.</a:t>
            </a:r>
          </a:p>
          <a:p>
            <a:pPr algn="l" rtl="0">
              <a:buFont typeface="Arial" pitchFamily="34" charset="0"/>
              <a:buNone/>
            </a:pPr>
            <a:endParaRPr lang="en-US" baseline="0" dirty="0" smtClean="0"/>
          </a:p>
          <a:p>
            <a:pPr algn="l" rtl="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939D38EE-679C-4946-B97F-09528CDE53BB}" type="slidenum">
              <a:rPr lang="he-IL" smtClean="0"/>
              <a:pPr/>
              <a:t>5</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buFont typeface="Arial" pitchFamily="34" charset="0"/>
              <a:buNone/>
            </a:pPr>
            <a:r>
              <a:rPr lang="en-US" dirty="0" smtClean="0"/>
              <a:t>Word and Excel utilities features at</a:t>
            </a:r>
            <a:r>
              <a:rPr lang="en-US" baseline="0" dirty="0" smtClean="0"/>
              <a:t> a glance –</a:t>
            </a:r>
            <a:endParaRPr lang="en-US" dirty="0" smtClean="0"/>
          </a:p>
          <a:p>
            <a:pPr algn="l" rtl="0">
              <a:buFont typeface="Arial" pitchFamily="34" charset="0"/>
              <a:buNone/>
            </a:pPr>
            <a:endParaRPr lang="en-US" dirty="0" smtClean="0"/>
          </a:p>
          <a:p>
            <a:pPr algn="l" rtl="0">
              <a:buFont typeface="Arial" pitchFamily="34" charset="0"/>
              <a:buChar char="•"/>
            </a:pPr>
            <a:r>
              <a:rPr lang="en-US" dirty="0" smtClean="0"/>
              <a:t> Runs </a:t>
            </a:r>
            <a:r>
              <a:rPr lang="en-US" dirty="0" smtClean="0"/>
              <a:t>on UNIX/Linux/Windows </a:t>
            </a:r>
            <a:r>
              <a:rPr lang="en-US" dirty="0" smtClean="0"/>
              <a:t>and </a:t>
            </a:r>
            <a:r>
              <a:rPr lang="en-US" dirty="0" smtClean="0"/>
              <a:t>Progress V9 or better</a:t>
            </a:r>
          </a:p>
          <a:p>
            <a:pPr algn="l" rtl="0">
              <a:buFont typeface="Arial" pitchFamily="34" charset="0"/>
              <a:buNone/>
            </a:pPr>
            <a:endParaRPr lang="en-US" dirty="0" smtClean="0"/>
          </a:p>
          <a:p>
            <a:pPr lvl="1" algn="l" rtl="0">
              <a:buFont typeface="Arial" pitchFamily="34" charset="0"/>
              <a:buNone/>
            </a:pPr>
            <a:r>
              <a:rPr lang="en-US" dirty="0" smtClean="0"/>
              <a:t>The</a:t>
            </a:r>
            <a:r>
              <a:rPr lang="en-US" baseline="0" dirty="0" smtClean="0"/>
              <a:t> utilities are</a:t>
            </a:r>
            <a:r>
              <a:rPr lang="en-US" dirty="0" smtClean="0"/>
              <a:t> 100% </a:t>
            </a:r>
            <a:r>
              <a:rPr lang="en-US" dirty="0" smtClean="0"/>
              <a:t>4GL.</a:t>
            </a:r>
            <a:r>
              <a:rPr lang="en-US" baseline="0" dirty="0" smtClean="0"/>
              <a:t> Let me be clear because this question is asked a lot, everything you can do on Windows you can do on UNIX/Linux. The utilities are also compatible with Progress version 9 or higher.</a:t>
            </a:r>
            <a:endParaRPr lang="en-US" dirty="0" smtClean="0"/>
          </a:p>
          <a:p>
            <a:pPr algn="l" rtl="0">
              <a:buFont typeface="Arial" pitchFamily="34" charset="0"/>
              <a:buNone/>
            </a:pPr>
            <a:endParaRPr lang="en-US" dirty="0" smtClean="0"/>
          </a:p>
          <a:p>
            <a:pPr algn="l" rtl="0">
              <a:buFont typeface="Arial" pitchFamily="34" charset="0"/>
              <a:buChar char="•"/>
            </a:pPr>
            <a:r>
              <a:rPr lang="en-US" dirty="0" smtClean="0"/>
              <a:t> Visual </a:t>
            </a:r>
            <a:r>
              <a:rPr lang="en-US" dirty="0" smtClean="0"/>
              <a:t>Design in </a:t>
            </a:r>
            <a:r>
              <a:rPr lang="en-US" dirty="0" smtClean="0"/>
              <a:t>Office Merge </a:t>
            </a:r>
            <a:r>
              <a:rPr lang="en-US" dirty="0" smtClean="0"/>
              <a:t>Data in </a:t>
            </a:r>
            <a:r>
              <a:rPr lang="en-US" dirty="0" smtClean="0"/>
              <a:t>Progress –</a:t>
            </a:r>
          </a:p>
          <a:p>
            <a:pPr algn="l" rtl="0">
              <a:buFont typeface="Arial" pitchFamily="34" charset="0"/>
              <a:buNone/>
            </a:pPr>
            <a:endParaRPr lang="en-US" dirty="0" smtClean="0"/>
          </a:p>
          <a:p>
            <a:pPr lvl="1" algn="l" rtl="0">
              <a:buFont typeface="Arial" pitchFamily="34" charset="0"/>
              <a:buNone/>
            </a:pPr>
            <a:r>
              <a:rPr lang="en-US" dirty="0" smtClean="0"/>
              <a:t>When</a:t>
            </a:r>
            <a:r>
              <a:rPr lang="en-US" baseline="0" dirty="0" smtClean="0"/>
              <a:t> we started this project it was very important for us to do the design in a visual tool in MS Office, Open Office etc. and merge the data in Progress. Because of the data and design are completely separated you or your customers can change the design separately without making changes to the code.</a:t>
            </a:r>
            <a:endParaRPr lang="en-US" dirty="0" smtClean="0"/>
          </a:p>
          <a:p>
            <a:pPr algn="l" rtl="0">
              <a:buFont typeface="Arial" pitchFamily="34" charset="0"/>
              <a:buNone/>
            </a:pPr>
            <a:endParaRPr lang="en-US" dirty="0" smtClean="0"/>
          </a:p>
          <a:p>
            <a:pPr algn="l" rtl="0">
              <a:buFont typeface="Arial" pitchFamily="34" charset="0"/>
              <a:buChar char="•"/>
            </a:pPr>
            <a:r>
              <a:rPr lang="en-US" dirty="0" smtClean="0"/>
              <a:t> 100 </a:t>
            </a:r>
            <a:r>
              <a:rPr lang="en-US" dirty="0" smtClean="0"/>
              <a:t>Times Faster then </a:t>
            </a:r>
            <a:r>
              <a:rPr lang="en-US" dirty="0" smtClean="0"/>
              <a:t>ActiveX/OLE –</a:t>
            </a:r>
          </a:p>
          <a:p>
            <a:pPr algn="l" rtl="0">
              <a:buFont typeface="Arial" pitchFamily="34" charset="0"/>
              <a:buNone/>
            </a:pPr>
            <a:endParaRPr lang="en-US" dirty="0" smtClean="0"/>
          </a:p>
          <a:p>
            <a:pPr lvl="1" algn="l" rtl="0">
              <a:buFont typeface="Arial" pitchFamily="34" charset="0"/>
              <a:buNone/>
            </a:pPr>
            <a:r>
              <a:rPr lang="en-US" dirty="0" smtClean="0"/>
              <a:t>As we’ll see in an ActiveX sample (we</a:t>
            </a:r>
            <a:r>
              <a:rPr lang="en-US" baseline="0" dirty="0" smtClean="0"/>
              <a:t> provide in the samples) </a:t>
            </a:r>
            <a:r>
              <a:rPr lang="en-US" dirty="0" smtClean="0"/>
              <a:t>that generates</a:t>
            </a:r>
            <a:r>
              <a:rPr lang="en-US" baseline="0" dirty="0" smtClean="0"/>
              <a:t> an Excel file runs for almost 6 minutes compared to the sample using the Excel utility that runs for approx 2 seconds.</a:t>
            </a:r>
            <a:endParaRPr lang="en-US" dirty="0" smtClean="0"/>
          </a:p>
          <a:p>
            <a:pPr algn="l" rtl="0">
              <a:buFont typeface="Arial" pitchFamily="34" charset="0"/>
              <a:buNone/>
            </a:pPr>
            <a:endParaRPr lang="en-US" dirty="0" smtClean="0"/>
          </a:p>
          <a:p>
            <a:pPr algn="l" rtl="0">
              <a:buFont typeface="Arial" pitchFamily="34" charset="0"/>
              <a:buChar char="•"/>
            </a:pPr>
            <a:r>
              <a:rPr lang="en-US" dirty="0" smtClean="0"/>
              <a:t> Conversion </a:t>
            </a:r>
            <a:r>
              <a:rPr lang="en-US" dirty="0" smtClean="0"/>
              <a:t>to Open Office, PDF, HTML </a:t>
            </a:r>
            <a:r>
              <a:rPr lang="en-US" dirty="0" smtClean="0"/>
              <a:t>etc. even </a:t>
            </a:r>
            <a:r>
              <a:rPr lang="en-US" dirty="0" smtClean="0"/>
              <a:t>future formats as they become available</a:t>
            </a:r>
          </a:p>
          <a:p>
            <a:pPr algn="l" rtl="0">
              <a:buFont typeface="Arial" pitchFamily="34" charset="0"/>
              <a:buNone/>
            </a:pPr>
            <a:endParaRPr lang="en-US" dirty="0" smtClean="0"/>
          </a:p>
          <a:p>
            <a:pPr lvl="1" algn="l" rtl="0">
              <a:buFont typeface="Arial" pitchFamily="34" charset="0"/>
              <a:buNone/>
            </a:pPr>
            <a:r>
              <a:rPr lang="en-US" dirty="0" smtClean="0"/>
              <a:t>The utilities also support printing and conversion to PDF, Open Office, JPEG, HTML, CSV and many more, and allows you to support multiple file formats without any additional code changes, even future file formats as they become available.</a:t>
            </a:r>
          </a:p>
        </p:txBody>
      </p:sp>
      <p:sp>
        <p:nvSpPr>
          <p:cNvPr id="4" name="Slide Number Placeholder 3"/>
          <p:cNvSpPr>
            <a:spLocks noGrp="1"/>
          </p:cNvSpPr>
          <p:nvPr>
            <p:ph type="sldNum" sz="quarter" idx="10"/>
          </p:nvPr>
        </p:nvSpPr>
        <p:spPr/>
        <p:txBody>
          <a:bodyPr/>
          <a:lstStyle/>
          <a:p>
            <a:fld id="{939D38EE-679C-4946-B97F-09528CDE53BB}" type="slidenum">
              <a:rPr lang="he-IL" smtClean="0"/>
              <a:pPr/>
              <a:t>6</a:t>
            </a:fld>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We’ll </a:t>
            </a:r>
            <a:r>
              <a:rPr lang="en-US" dirty="0" smtClean="0"/>
              <a:t>be showing </a:t>
            </a:r>
            <a:r>
              <a:rPr lang="en-US" dirty="0" smtClean="0"/>
              <a:t>the </a:t>
            </a:r>
            <a:r>
              <a:rPr lang="en-US" dirty="0" smtClean="0"/>
              <a:t>following features </a:t>
            </a:r>
            <a:r>
              <a:rPr lang="en-US" dirty="0" smtClean="0"/>
              <a:t>at a glance –</a:t>
            </a:r>
            <a:endParaRPr lang="en-US" dirty="0" smtClean="0"/>
          </a:p>
          <a:p>
            <a:pPr algn="l" rtl="0"/>
            <a:endParaRPr lang="en-US" dirty="0" smtClean="0"/>
          </a:p>
          <a:p>
            <a:pPr algn="l" rtl="0"/>
            <a:r>
              <a:rPr lang="en-US" dirty="0" smtClean="0"/>
              <a:t>Excel Utility –</a:t>
            </a:r>
          </a:p>
          <a:p>
            <a:pPr algn="l" rtl="0"/>
            <a:endParaRPr lang="en-US" dirty="0" smtClean="0"/>
          </a:p>
          <a:p>
            <a:pPr algn="l" rtl="0">
              <a:buFont typeface="Arial" pitchFamily="34" charset="0"/>
              <a:buChar char="•"/>
            </a:pPr>
            <a:r>
              <a:rPr lang="en-US" dirty="0" smtClean="0"/>
              <a:t> Merging a 4GL </a:t>
            </a:r>
            <a:r>
              <a:rPr lang="en-US" baseline="0" dirty="0" smtClean="0"/>
              <a:t>Query/Temp-Table/Dataset with </a:t>
            </a:r>
            <a:r>
              <a:rPr lang="en-US" baseline="0" dirty="0" smtClean="0"/>
              <a:t>an Excel template (including templates that contain charts, gauges, pivot tables etc.)</a:t>
            </a:r>
          </a:p>
          <a:p>
            <a:pPr algn="l" rtl="0">
              <a:buFont typeface="Arial" pitchFamily="34" charset="0"/>
              <a:buChar char="•"/>
            </a:pPr>
            <a:r>
              <a:rPr lang="en-US" baseline="0" dirty="0" smtClean="0"/>
              <a:t> Generating a new Excel template </a:t>
            </a:r>
            <a:r>
              <a:rPr lang="en-US" baseline="0" dirty="0" smtClean="0"/>
              <a:t>from a </a:t>
            </a:r>
            <a:r>
              <a:rPr lang="en-US" baseline="0" dirty="0" smtClean="0"/>
              <a:t>4GL Query/Temp-Table/Dataset.</a:t>
            </a:r>
          </a:p>
          <a:p>
            <a:pPr algn="l" rtl="0">
              <a:buFont typeface="Arial" pitchFamily="34" charset="0"/>
              <a:buChar char="•"/>
            </a:pPr>
            <a:r>
              <a:rPr lang="en-US" baseline="0" dirty="0" smtClean="0"/>
              <a:t> Adding calculated fields, summaries, changing formats etc.</a:t>
            </a:r>
          </a:p>
          <a:p>
            <a:pPr algn="l" rtl="0">
              <a:buFont typeface="Arial" pitchFamily="34" charset="0"/>
              <a:buNone/>
            </a:pPr>
            <a:endParaRPr lang="en-US" baseline="0" dirty="0" smtClean="0"/>
          </a:p>
          <a:p>
            <a:pPr algn="l" rtl="0">
              <a:buFont typeface="Arial" pitchFamily="34" charset="0"/>
              <a:buNone/>
            </a:pPr>
            <a:r>
              <a:rPr lang="en-US" baseline="0" dirty="0" smtClean="0"/>
              <a:t>Word Utility –</a:t>
            </a:r>
          </a:p>
          <a:p>
            <a:pPr algn="l" rtl="0">
              <a:buFont typeface="Arial" pitchFamily="34" charset="0"/>
              <a:buNone/>
            </a:pPr>
            <a:endParaRPr lang="en-US" baseline="0" dirty="0" smtClean="0"/>
          </a:p>
          <a:p>
            <a:pPr algn="l" rtl="0">
              <a:buFont typeface="Arial" pitchFamily="34" charset="0"/>
              <a:buChar char="•"/>
            </a:pPr>
            <a:r>
              <a:rPr lang="en-US" baseline="0" dirty="0" smtClean="0"/>
              <a:t> Merging a 4GL Query/Temp-Table/Dataset with a Word template.</a:t>
            </a:r>
          </a:p>
          <a:p>
            <a:pPr algn="l" rtl="0">
              <a:buFont typeface="Arial" pitchFamily="34" charset="0"/>
              <a:buChar char="•"/>
            </a:pPr>
            <a:r>
              <a:rPr lang="en-US" dirty="0" smtClean="0"/>
              <a:t> Inserting HTML and</a:t>
            </a:r>
            <a:r>
              <a:rPr lang="en-US" baseline="0" dirty="0" smtClean="0"/>
              <a:t> RTF values instead of plain text.</a:t>
            </a:r>
          </a:p>
          <a:p>
            <a:pPr algn="l" rtl="0">
              <a:buFont typeface="Arial" pitchFamily="34" charset="0"/>
              <a:buChar char="•"/>
            </a:pPr>
            <a:r>
              <a:rPr lang="en-US" dirty="0" smtClean="0"/>
              <a:t> Working with charts.</a:t>
            </a:r>
          </a:p>
          <a:p>
            <a:pPr algn="l" rtl="0">
              <a:buFont typeface="Arial" pitchFamily="34" charset="0"/>
              <a:buNone/>
            </a:pPr>
            <a:endParaRPr lang="en-US" dirty="0" smtClean="0"/>
          </a:p>
          <a:p>
            <a:pPr algn="l" rtl="0">
              <a:buFont typeface="Arial" pitchFamily="34" charset="0"/>
              <a:buNone/>
            </a:pPr>
            <a:r>
              <a:rPr lang="en-US" dirty="0" smtClean="0"/>
              <a:t>Printing and Converting to PDF, HTML and more</a:t>
            </a:r>
            <a:r>
              <a:rPr lang="en-US" baseline="0" dirty="0" smtClean="0"/>
              <a:t> –</a:t>
            </a:r>
          </a:p>
          <a:p>
            <a:pPr algn="l" rtl="0">
              <a:buFont typeface="Arial" pitchFamily="34" charset="0"/>
              <a:buNone/>
            </a:pPr>
            <a:endParaRPr lang="en-US" baseline="0" dirty="0" smtClean="0"/>
          </a:p>
          <a:p>
            <a:pPr algn="l" rtl="0">
              <a:buFont typeface="Arial" pitchFamily="34" charset="0"/>
              <a:buChar char="•"/>
            </a:pPr>
            <a:r>
              <a:rPr lang="en-US" baseline="0" dirty="0" smtClean="0"/>
              <a:t> Converting to PDF, HTML and more.</a:t>
            </a:r>
          </a:p>
          <a:p>
            <a:pPr algn="l" rtl="0">
              <a:buFont typeface="Arial" pitchFamily="34" charset="0"/>
              <a:buChar char="•"/>
            </a:pPr>
            <a:r>
              <a:rPr lang="en-US" baseline="0" dirty="0" smtClean="0"/>
              <a:t> Printing including features for working with trays.</a:t>
            </a:r>
          </a:p>
          <a:p>
            <a:pPr algn="l" rtl="0">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939D38EE-679C-4946-B97F-09528CDE53BB}" type="slidenum">
              <a:rPr lang="he-IL" smtClean="0"/>
              <a:pPr/>
              <a:t>7</a:t>
            </a:fld>
            <a:endParaRPr 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The Word and Excel utilities</a:t>
            </a:r>
            <a:r>
              <a:rPr lang="en-US" baseline="0" dirty="0" smtClean="0"/>
              <a:t> like almost everything else we do are based on the Standard Libraries open source project.</a:t>
            </a:r>
          </a:p>
          <a:p>
            <a:pPr algn="l" rtl="0"/>
            <a:endParaRPr lang="en-US" baseline="0" dirty="0" smtClean="0"/>
          </a:p>
          <a:p>
            <a:pPr algn="l" rtl="0"/>
            <a:r>
              <a:rPr lang="en-US" baseline="0" dirty="0" smtClean="0"/>
              <a:t>Another related project we’re very excited about is the 4GL Query Optimizer.</a:t>
            </a:r>
          </a:p>
        </p:txBody>
      </p:sp>
      <p:sp>
        <p:nvSpPr>
          <p:cNvPr id="4" name="Slide Number Placeholder 3"/>
          <p:cNvSpPr>
            <a:spLocks noGrp="1"/>
          </p:cNvSpPr>
          <p:nvPr>
            <p:ph type="sldNum" sz="quarter" idx="10"/>
          </p:nvPr>
        </p:nvSpPr>
        <p:spPr/>
        <p:txBody>
          <a:bodyPr/>
          <a:lstStyle/>
          <a:p>
            <a:fld id="{939D38EE-679C-4946-B97F-09528CDE53BB}" type="slidenum">
              <a:rPr lang="he-IL" smtClean="0"/>
              <a:pPr/>
              <a:t>8</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3185563-5948-4511-80E0-8FC087F8BB8A}" type="datetimeFigureOut">
              <a:rPr lang="en-US" smtClean="0"/>
              <a:pPr/>
              <a:t>6/21/2011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1691E7E-142C-45C6-B3A0-F7A9F652C5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3185563-5948-4511-80E0-8FC087F8BB8A}" type="datetimeFigureOut">
              <a:rPr lang="en-US" smtClean="0"/>
              <a:pPr/>
              <a:t>6/21/2011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3185563-5948-4511-80E0-8FC087F8BB8A}" type="datetimeFigureOut">
              <a:rPr lang="en-US" smtClean="0"/>
              <a:pPr/>
              <a:t>6/21/2011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1691E7E-142C-45C6-B3A0-F7A9F652C5F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6/21/2011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3185563-5948-4511-80E0-8FC087F8BB8A}" type="datetimeFigureOut">
              <a:rPr lang="en-US" smtClean="0"/>
              <a:pPr/>
              <a:t>6/21/2011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1691E7E-142C-45C6-B3A0-F7A9F652C5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oehive.org/project/lib" TargetMode="External"/><Relationship Id="rId2" Type="http://schemas.openxmlformats.org/officeDocument/2006/relationships/hyperlink" Target="http://www.oehive.org/project/liboox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alonblich@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New MS Office 2007 File Formats and How to Generate them from 4GL</a:t>
            </a:r>
            <a:endParaRPr lang="en-US" dirty="0"/>
          </a:p>
        </p:txBody>
      </p:sp>
      <p:sp>
        <p:nvSpPr>
          <p:cNvPr id="3" name="Subtitle 2"/>
          <p:cNvSpPr>
            <a:spLocks noGrp="1"/>
          </p:cNvSpPr>
          <p:nvPr>
            <p:ph type="subTitle" idx="1"/>
          </p:nvPr>
        </p:nvSpPr>
        <p:spPr/>
        <p:txBody>
          <a:bodyPr/>
          <a:lstStyle/>
          <a:p>
            <a:r>
              <a:rPr lang="en-US" dirty="0" err="1" smtClean="0"/>
              <a:t>Alon</a:t>
            </a:r>
            <a:r>
              <a:rPr lang="en-US" dirty="0" smtClean="0"/>
              <a:t> </a:t>
            </a:r>
            <a:r>
              <a:rPr lang="en-US" dirty="0" err="1" smtClean="0"/>
              <a:t>Blich</a:t>
            </a:r>
            <a:endParaRPr lang="en-US" dirty="0" smtClean="0"/>
          </a:p>
          <a:p>
            <a:r>
              <a:rPr lang="en-US" dirty="0" smtClean="0"/>
              <a:t>A.B.C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Printer</a:t>
            </a:r>
            <a:r>
              <a:rPr lang="en-US" baseline="0" dirty="0" smtClean="0"/>
              <a:t> Languages </a:t>
            </a:r>
            <a:r>
              <a:rPr lang="en-US" sz="2300" baseline="0" dirty="0" smtClean="0"/>
              <a:t>(Escape </a:t>
            </a:r>
            <a:r>
              <a:rPr lang="en-US" sz="2300" dirty="0" smtClean="0"/>
              <a:t>C</a:t>
            </a:r>
            <a:r>
              <a:rPr lang="en-US" sz="2300" baseline="0" dirty="0" smtClean="0"/>
              <a:t>odes)</a:t>
            </a:r>
          </a:p>
          <a:p>
            <a:pPr lvl="1"/>
            <a:r>
              <a:rPr lang="en-US" baseline="0" dirty="0" smtClean="0"/>
              <a:t>PCL,</a:t>
            </a:r>
            <a:r>
              <a:rPr lang="en-US" dirty="0" smtClean="0"/>
              <a:t> PostScript, Canon etc.</a:t>
            </a:r>
            <a:endParaRPr lang="en-US" baseline="0" dirty="0" smtClean="0"/>
          </a:p>
          <a:p>
            <a:r>
              <a:rPr lang="en-US" baseline="0" dirty="0" smtClean="0"/>
              <a:t>ActiveX/OLE Automation</a:t>
            </a:r>
            <a:r>
              <a:rPr lang="en-US" dirty="0" smtClean="0"/>
              <a:t> Server</a:t>
            </a:r>
          </a:p>
          <a:p>
            <a:r>
              <a:rPr lang="en-US" dirty="0" smtClean="0"/>
              <a:t>PDF Utilities</a:t>
            </a:r>
          </a:p>
          <a:p>
            <a:pPr lvl="1"/>
            <a:r>
              <a:rPr lang="en-US" dirty="0" err="1" smtClean="0"/>
              <a:t>PDFInclude</a:t>
            </a:r>
            <a:r>
              <a:rPr lang="en-US" dirty="0" smtClean="0"/>
              <a:t>, </a:t>
            </a:r>
            <a:r>
              <a:rPr lang="en-US" dirty="0" err="1" smtClean="0"/>
              <a:t>PDFlib</a:t>
            </a:r>
            <a:r>
              <a:rPr lang="en-US" dirty="0" smtClean="0"/>
              <a:t> etc.</a:t>
            </a:r>
            <a:endParaRPr lang="en-US" baseline="0" dirty="0" smtClean="0"/>
          </a:p>
          <a:p>
            <a:pPr lvl="0"/>
            <a:r>
              <a:rPr lang="en-US" baseline="0" dirty="0" smtClean="0"/>
              <a:t>XSL-FO</a:t>
            </a:r>
          </a:p>
          <a:p>
            <a:pPr marL="621792" marR="0" lvl="1" indent="-228600" algn="l" defTabSz="914400" rtl="0" eaLnBrk="1" fontAlgn="auto" latinLnBrk="0" hangingPunct="1">
              <a:lnSpc>
                <a:spcPct val="100000"/>
              </a:lnSpc>
              <a:spcBef>
                <a:spcPts val="324"/>
              </a:spcBef>
              <a:spcAft>
                <a:spcPts val="0"/>
              </a:spcAft>
              <a:buClr>
                <a:schemeClr val="accent1"/>
              </a:buClr>
              <a:buSzTx/>
              <a:buFont typeface="Verdana"/>
              <a:buChar char="◦"/>
              <a:tabLst/>
              <a:defRPr/>
            </a:pPr>
            <a:r>
              <a:rPr lang="en-US" baseline="0" dirty="0" smtClean="0"/>
              <a:t>Apache</a:t>
            </a:r>
            <a:r>
              <a:rPr lang="en-US" dirty="0" smtClean="0"/>
              <a:t> FOP</a:t>
            </a:r>
            <a:endParaRPr lang="en-US" baseline="0" dirty="0" smtClean="0"/>
          </a:p>
          <a:p>
            <a:pPr lvl="0"/>
            <a:r>
              <a:rPr lang="en-US" dirty="0" smtClean="0"/>
              <a:t>Excel </a:t>
            </a:r>
            <a:r>
              <a:rPr lang="en-US" baseline="0" dirty="0" smtClean="0"/>
              <a:t>HTML Files</a:t>
            </a:r>
          </a:p>
          <a:p>
            <a:pPr lvl="0"/>
            <a:r>
              <a:rPr lang="en-US" baseline="0" dirty="0" smtClean="0"/>
              <a:t>Reporting</a:t>
            </a:r>
            <a:r>
              <a:rPr lang="en-US" dirty="0" smtClean="0"/>
              <a:t> Tools</a:t>
            </a:r>
            <a:endParaRPr lang="en-US" baseline="0" dirty="0" smtClean="0"/>
          </a:p>
        </p:txBody>
      </p:sp>
      <p:sp>
        <p:nvSpPr>
          <p:cNvPr id="3" name="Title 2"/>
          <p:cNvSpPr>
            <a:spLocks noGrp="1"/>
          </p:cNvSpPr>
          <p:nvPr>
            <p:ph type="title"/>
          </p:nvPr>
        </p:nvSpPr>
        <p:spPr>
          <a:xfrm>
            <a:off x="457200" y="274638"/>
            <a:ext cx="8686800" cy="1143000"/>
          </a:xfrm>
        </p:spPr>
        <p:txBody>
          <a:bodyPr>
            <a:normAutofit/>
          </a:bodyPr>
          <a:lstStyle/>
          <a:p>
            <a:r>
              <a:rPr lang="en-US" dirty="0" smtClean="0"/>
              <a:t>In Search of a Printing Solution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XML Files in a ZIP File</a:t>
            </a:r>
          </a:p>
          <a:p>
            <a:r>
              <a:rPr lang="en-US" dirty="0" smtClean="0"/>
              <a:t>Set of Markup Languages and Conventions</a:t>
            </a:r>
          </a:p>
          <a:p>
            <a:pPr>
              <a:buNone/>
            </a:pPr>
            <a:r>
              <a:rPr lang="en-US" dirty="0" smtClean="0"/>
              <a:t>	Called Together Office Open XML</a:t>
            </a:r>
          </a:p>
          <a:p>
            <a:r>
              <a:rPr lang="en-US" dirty="0" smtClean="0"/>
              <a:t>Open and Well Documented</a:t>
            </a:r>
          </a:p>
          <a:p>
            <a:pPr lvl="1"/>
            <a:r>
              <a:rPr lang="en-US" dirty="0" smtClean="0"/>
              <a:t>ECMA-376, ISO/IEC 29500 Standard</a:t>
            </a:r>
          </a:p>
          <a:p>
            <a:r>
              <a:rPr lang="en-US" dirty="0" smtClean="0"/>
              <a:t>Open Office and MS Office Format War</a:t>
            </a:r>
          </a:p>
          <a:p>
            <a:endParaRPr lang="en-US" dirty="0" smtClean="0"/>
          </a:p>
        </p:txBody>
      </p:sp>
      <p:sp>
        <p:nvSpPr>
          <p:cNvPr id="3" name="Title 2"/>
          <p:cNvSpPr>
            <a:spLocks noGrp="1"/>
          </p:cNvSpPr>
          <p:nvPr>
            <p:ph type="title"/>
          </p:nvPr>
        </p:nvSpPr>
        <p:spPr/>
        <p:txBody>
          <a:bodyPr>
            <a:normAutofit/>
          </a:bodyPr>
          <a:lstStyle/>
          <a:p>
            <a:r>
              <a:rPr lang="en-US" sz="3700" dirty="0" smtClean="0"/>
              <a:t>MS Office 2007 File Formats</a:t>
            </a:r>
            <a:r>
              <a:rPr lang="en-US" dirty="0" smtClean="0"/>
              <a:t/>
            </a:r>
            <a:br>
              <a:rPr lang="en-US" dirty="0" smtClean="0"/>
            </a:br>
            <a:r>
              <a:rPr lang="en-US" sz="2700" dirty="0" smtClean="0"/>
              <a:t>Technical Overview</a:t>
            </a:r>
            <a:endParaRPr lang="en-US"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Rich and Powerful File Format</a:t>
            </a:r>
          </a:p>
          <a:p>
            <a:pPr lvl="1"/>
            <a:r>
              <a:rPr lang="en-US" dirty="0" smtClean="0"/>
              <a:t>Pivot Tables, 3D Charts, Images etc.</a:t>
            </a:r>
          </a:p>
          <a:p>
            <a:r>
              <a:rPr lang="en-US" dirty="0" smtClean="0"/>
              <a:t>Widely Supported</a:t>
            </a:r>
          </a:p>
          <a:p>
            <a:pPr lvl="1"/>
            <a:r>
              <a:rPr lang="en-US" dirty="0" smtClean="0"/>
              <a:t>MS Office 2000 or better, Open Office 3.0, </a:t>
            </a:r>
            <a:br>
              <a:rPr lang="en-US" dirty="0" smtClean="0"/>
            </a:br>
            <a:r>
              <a:rPr lang="en-US" dirty="0" smtClean="0"/>
              <a:t>Google Docs, Apple </a:t>
            </a:r>
            <a:r>
              <a:rPr lang="en-US" dirty="0" err="1" smtClean="0"/>
              <a:t>iWorks</a:t>
            </a:r>
            <a:r>
              <a:rPr lang="en-US" dirty="0" smtClean="0"/>
              <a:t>, IBM Lotus Notes, </a:t>
            </a:r>
            <a:br>
              <a:rPr lang="en-US" dirty="0" smtClean="0"/>
            </a:br>
            <a:r>
              <a:rPr lang="en-US" dirty="0" smtClean="0"/>
              <a:t>Corel WordPerfect even WordPad and Text Edit</a:t>
            </a:r>
          </a:p>
          <a:p>
            <a:r>
              <a:rPr lang="en-US" dirty="0" smtClean="0"/>
              <a:t>Generate Documents and </a:t>
            </a:r>
            <a:br>
              <a:rPr lang="en-US" dirty="0" smtClean="0"/>
            </a:br>
            <a:r>
              <a:rPr lang="en-US" dirty="0" smtClean="0"/>
              <a:t>Read Data from Documents</a:t>
            </a:r>
          </a:p>
          <a:p>
            <a:r>
              <a:rPr lang="en-US" dirty="0" smtClean="0"/>
              <a:t>Use as a Neutral Document Format to</a:t>
            </a:r>
            <a:br>
              <a:rPr lang="en-US" dirty="0" smtClean="0"/>
            </a:br>
            <a:r>
              <a:rPr lang="en-US" dirty="0" smtClean="0"/>
              <a:t>Convert to other Document Formats  </a:t>
            </a:r>
          </a:p>
          <a:p>
            <a:endParaRPr lang="en-US" dirty="0" smtClean="0"/>
          </a:p>
        </p:txBody>
      </p:sp>
      <p:sp>
        <p:nvSpPr>
          <p:cNvPr id="3" name="Title 2"/>
          <p:cNvSpPr>
            <a:spLocks noGrp="1"/>
          </p:cNvSpPr>
          <p:nvPr>
            <p:ph type="title"/>
          </p:nvPr>
        </p:nvSpPr>
        <p:spPr/>
        <p:txBody>
          <a:bodyPr>
            <a:normAutofit fontScale="90000"/>
          </a:bodyPr>
          <a:lstStyle/>
          <a:p>
            <a:r>
              <a:rPr lang="en-US" dirty="0" smtClean="0"/>
              <a:t>MS Office 2007 File Formats</a:t>
            </a:r>
            <a:br>
              <a:rPr lang="en-US" dirty="0" smtClean="0"/>
            </a:br>
            <a:r>
              <a:rPr lang="en-US" sz="3000" dirty="0" smtClean="0"/>
              <a:t>Feature Overview</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smtClean="0"/>
              <a:t>A Closer Look at</a:t>
            </a:r>
            <a:br>
              <a:rPr lang="en-US" dirty="0" smtClean="0"/>
            </a:br>
            <a:r>
              <a:rPr lang="en-US" dirty="0" err="1" smtClean="0"/>
              <a:t>OpenXML</a:t>
            </a:r>
            <a:endParaRPr lang="en-US" dirty="0"/>
          </a:p>
        </p:txBody>
      </p:sp>
      <p:sp>
        <p:nvSpPr>
          <p:cNvPr id="6" name="Subtitle 5"/>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Runs on UNIX/Linux/Windows </a:t>
            </a:r>
            <a:br>
              <a:rPr lang="en-US" dirty="0" smtClean="0"/>
            </a:br>
            <a:r>
              <a:rPr lang="en-US" dirty="0" smtClean="0"/>
              <a:t>and Progress V9 or better</a:t>
            </a:r>
          </a:p>
          <a:p>
            <a:r>
              <a:rPr lang="en-US" dirty="0" smtClean="0"/>
              <a:t>Visual Design in Office</a:t>
            </a:r>
            <a:br>
              <a:rPr lang="en-US" dirty="0" smtClean="0"/>
            </a:br>
            <a:r>
              <a:rPr lang="en-US" dirty="0" smtClean="0"/>
              <a:t>Merge Data in Progress</a:t>
            </a:r>
          </a:p>
          <a:p>
            <a:r>
              <a:rPr lang="en-US" dirty="0" smtClean="0"/>
              <a:t>100 Times Faster then ActiveX/OLE</a:t>
            </a:r>
          </a:p>
          <a:p>
            <a:r>
              <a:rPr lang="en-US" dirty="0" smtClean="0"/>
              <a:t>Conversion to Open Office, PDF, HTML etc.</a:t>
            </a:r>
            <a:br>
              <a:rPr lang="en-US" dirty="0" smtClean="0"/>
            </a:br>
            <a:r>
              <a:rPr lang="en-US" dirty="0" smtClean="0"/>
              <a:t>even future formats as they become available</a:t>
            </a:r>
          </a:p>
        </p:txBody>
      </p:sp>
      <p:sp>
        <p:nvSpPr>
          <p:cNvPr id="3" name="Title 2"/>
          <p:cNvSpPr>
            <a:spLocks noGrp="1"/>
          </p:cNvSpPr>
          <p:nvPr>
            <p:ph type="title"/>
          </p:nvPr>
        </p:nvSpPr>
        <p:spPr/>
        <p:txBody>
          <a:bodyPr>
            <a:normAutofit fontScale="90000"/>
          </a:bodyPr>
          <a:lstStyle/>
          <a:p>
            <a:r>
              <a:rPr lang="en-US" dirty="0" smtClean="0"/>
              <a:t>Word and Excel </a:t>
            </a:r>
            <a:r>
              <a:rPr lang="en-US" dirty="0" err="1" smtClean="0"/>
              <a:t>Utilites</a:t>
            </a:r>
            <a:r>
              <a:rPr lang="en-US" dirty="0" smtClean="0"/>
              <a:t/>
            </a:r>
            <a:br>
              <a:rPr lang="en-US" dirty="0" smtClean="0"/>
            </a:br>
            <a:r>
              <a:rPr lang="en-US" sz="3000" dirty="0" smtClean="0"/>
              <a:t>Features at a Glance</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Word and Excel </a:t>
            </a:r>
            <a:r>
              <a:rPr lang="en-US" dirty="0" err="1" smtClean="0"/>
              <a:t>Utilites</a:t>
            </a:r>
            <a:r>
              <a:rPr lang="en-US" dirty="0" smtClean="0"/>
              <a:t> Demo</a:t>
            </a:r>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normAutofit fontScale="77500" lnSpcReduction="20000"/>
          </a:bodyPr>
          <a:lstStyle/>
          <a:p>
            <a:r>
              <a:rPr lang="en-US" dirty="0" smtClean="0"/>
              <a:t>Based on the Standard Libraries Open Source Project</a:t>
            </a:r>
          </a:p>
          <a:p>
            <a:pPr lvl="1"/>
            <a:r>
              <a:rPr lang="en-US" dirty="0" smtClean="0"/>
              <a:t>V9 Exception Handling</a:t>
            </a:r>
          </a:p>
          <a:p>
            <a:pPr lvl="1"/>
            <a:r>
              <a:rPr lang="en-US" dirty="0" smtClean="0"/>
              <a:t>V9 Logging</a:t>
            </a:r>
          </a:p>
          <a:p>
            <a:pPr lvl="1"/>
            <a:r>
              <a:rPr lang="en-US" dirty="0" smtClean="0"/>
              <a:t>HTTP/S</a:t>
            </a:r>
          </a:p>
          <a:p>
            <a:pPr lvl="1"/>
            <a:r>
              <a:rPr lang="en-US" dirty="0" smtClean="0"/>
              <a:t>ZIP</a:t>
            </a:r>
          </a:p>
          <a:p>
            <a:pPr lvl="1"/>
            <a:r>
              <a:rPr lang="en-US" dirty="0" smtClean="0"/>
              <a:t>XML</a:t>
            </a:r>
          </a:p>
          <a:p>
            <a:pPr lvl="1"/>
            <a:r>
              <a:rPr lang="en-US" dirty="0" smtClean="0"/>
              <a:t>Win API</a:t>
            </a:r>
          </a:p>
          <a:p>
            <a:pPr lvl="1"/>
            <a:r>
              <a:rPr lang="en-US" dirty="0" smtClean="0"/>
              <a:t>Timing Events</a:t>
            </a:r>
          </a:p>
          <a:p>
            <a:pPr lvl="1"/>
            <a:r>
              <a:rPr lang="en-US" dirty="0" smtClean="0"/>
              <a:t>Code Parsing</a:t>
            </a:r>
          </a:p>
          <a:p>
            <a:pPr lvl="1"/>
            <a:r>
              <a:rPr lang="en-US" dirty="0" smtClean="0"/>
              <a:t>SVN UIB/Editor Hook</a:t>
            </a:r>
          </a:p>
          <a:p>
            <a:pPr lvl="1"/>
            <a:r>
              <a:rPr lang="en-US" dirty="0" smtClean="0"/>
              <a:t>Backup/Archive/Restore tools</a:t>
            </a:r>
          </a:p>
          <a:p>
            <a:pPr lvl="1"/>
            <a:r>
              <a:rPr lang="en-US" dirty="0" smtClean="0"/>
              <a:t>Salesforce.com Integration etc.</a:t>
            </a:r>
          </a:p>
          <a:p>
            <a:pPr lvl="1"/>
            <a:r>
              <a:rPr lang="en-US" dirty="0" smtClean="0"/>
              <a:t>Google API</a:t>
            </a:r>
          </a:p>
          <a:p>
            <a:pPr lvl="1">
              <a:buNone/>
            </a:pPr>
            <a:endParaRPr lang="en-US" dirty="0" smtClean="0"/>
          </a:p>
          <a:p>
            <a:r>
              <a:rPr lang="en-US" dirty="0" smtClean="0"/>
              <a:t>4GL Query Optimizer</a:t>
            </a:r>
          </a:p>
          <a:p>
            <a:pPr lvl="1"/>
            <a:r>
              <a:rPr lang="en-US" dirty="0" smtClean="0"/>
              <a:t>Please come to the Session</a:t>
            </a:r>
          </a:p>
        </p:txBody>
      </p:sp>
      <p:sp>
        <p:nvSpPr>
          <p:cNvPr id="3" name="Title 2"/>
          <p:cNvSpPr>
            <a:spLocks noGrp="1"/>
          </p:cNvSpPr>
          <p:nvPr>
            <p:ph type="title"/>
          </p:nvPr>
        </p:nvSpPr>
        <p:spPr/>
        <p:txBody>
          <a:bodyPr>
            <a:normAutofit/>
          </a:bodyPr>
          <a:lstStyle/>
          <a:p>
            <a:r>
              <a:rPr lang="en-US" dirty="0" smtClean="0"/>
              <a:t>Related Projects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lstStyle/>
          <a:p>
            <a:r>
              <a:rPr lang="en-US" sz="2500" dirty="0" smtClean="0"/>
              <a:t>Word and Excel </a:t>
            </a:r>
            <a:r>
              <a:rPr lang="en-US" sz="2500" dirty="0" err="1" smtClean="0"/>
              <a:t>Utils</a:t>
            </a:r>
            <a:r>
              <a:rPr lang="en-US" sz="2500" dirty="0" smtClean="0"/>
              <a:t> Test Drive Version and Samples</a:t>
            </a:r>
          </a:p>
          <a:p>
            <a:pPr lvl="1">
              <a:buNone/>
            </a:pPr>
            <a:r>
              <a:rPr lang="en-US" dirty="0" smtClean="0">
                <a:hlinkClick r:id="rId2"/>
              </a:rPr>
              <a:t>http://www.oehive.org/project/libooxml</a:t>
            </a:r>
            <a:endParaRPr lang="en-US" dirty="0" smtClean="0"/>
          </a:p>
          <a:p>
            <a:endParaRPr lang="en-US" dirty="0" smtClean="0"/>
          </a:p>
          <a:p>
            <a:r>
              <a:rPr lang="en-US" sz="2500" dirty="0" smtClean="0"/>
              <a:t>Standard Libraries Open Source Project</a:t>
            </a:r>
          </a:p>
          <a:p>
            <a:pPr marL="603504" lvl="2" indent="-256032">
              <a:spcBef>
                <a:spcPts val="400"/>
              </a:spcBef>
              <a:buSzPct val="68000"/>
              <a:buNone/>
            </a:pPr>
            <a:r>
              <a:rPr lang="en-US" dirty="0" smtClean="0">
                <a:hlinkClick r:id="rId3"/>
              </a:rPr>
              <a:t>http://www.oehive.org/project/lib</a:t>
            </a:r>
            <a:endParaRPr lang="en-US" dirty="0" smtClean="0"/>
          </a:p>
          <a:p>
            <a:pPr marL="603504" lvl="2" indent="-256032">
              <a:spcBef>
                <a:spcPts val="400"/>
              </a:spcBef>
              <a:buSzPct val="68000"/>
              <a:buNone/>
            </a:pPr>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Links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Thank you!</a:t>
            </a:r>
            <a:br>
              <a:rPr lang="en-US" dirty="0" smtClean="0"/>
            </a:br>
            <a:r>
              <a:rPr lang="en-US" dirty="0" smtClean="0"/>
              <a:t>Question?</a:t>
            </a:r>
            <a:endParaRPr lang="en-US" dirty="0"/>
          </a:p>
        </p:txBody>
      </p:sp>
      <p:sp>
        <p:nvSpPr>
          <p:cNvPr id="5" name="Subtitle 4"/>
          <p:cNvSpPr>
            <a:spLocks noGrp="1"/>
          </p:cNvSpPr>
          <p:nvPr>
            <p:ph type="subTitle" idx="1"/>
          </p:nvPr>
        </p:nvSpPr>
        <p:spPr/>
        <p:txBody>
          <a:bodyPr/>
          <a:lstStyle/>
          <a:p>
            <a:r>
              <a:rPr lang="en-US" dirty="0" smtClean="0">
                <a:hlinkClick r:id="rId2"/>
              </a:rPr>
              <a:t>alonblich@gmail.com</a:t>
            </a:r>
            <a:endParaRPr lang="en-US" dirty="0" smtClean="0"/>
          </a:p>
          <a:p>
            <a:r>
              <a:rPr lang="en-US" dirty="0" smtClean="0"/>
              <a:t>+972-54-2188086</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2650</TotalTime>
  <Words>1926</Words>
  <Application>Microsoft Office PowerPoint</Application>
  <PresentationFormat>On-screen Show (4:3)</PresentationFormat>
  <Paragraphs>194</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The New MS Office 2007 File Formats and How to Generate them from 4GL</vt:lpstr>
      <vt:lpstr>In Search of a Printing Solution ...</vt:lpstr>
      <vt:lpstr>MS Office 2007 File Formats Technical Overview</vt:lpstr>
      <vt:lpstr>MS Office 2007 File Formats Feature Overview</vt:lpstr>
      <vt:lpstr>A Closer Look at OpenXML</vt:lpstr>
      <vt:lpstr>Word and Excel Utilites Features at a Glance</vt:lpstr>
      <vt:lpstr>Word and Excel Utilites Demo</vt:lpstr>
      <vt:lpstr>Related Projects</vt:lpstr>
      <vt:lpstr>Links</vt:lpstr>
      <vt:lpstr>Thank you! Question?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alonblich</dc:creator>
  <cp:lastModifiedBy>alonb</cp:lastModifiedBy>
  <cp:revision>147</cp:revision>
  <dcterms:created xsi:type="dcterms:W3CDTF">2010-11-18T16:09:03Z</dcterms:created>
  <dcterms:modified xsi:type="dcterms:W3CDTF">2011-06-21T14:05:04Z</dcterms:modified>
</cp:coreProperties>
</file>