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7"/>
  </p:notesMasterIdLst>
  <p:sldIdLst>
    <p:sldId id="256" r:id="rId2"/>
    <p:sldId id="257" r:id="rId3"/>
    <p:sldId id="299" r:id="rId4"/>
    <p:sldId id="260" r:id="rId5"/>
    <p:sldId id="283" r:id="rId6"/>
    <p:sldId id="284" r:id="rId7"/>
    <p:sldId id="263" r:id="rId8"/>
    <p:sldId id="285" r:id="rId9"/>
    <p:sldId id="300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4" r:id="rId19"/>
    <p:sldId id="276" r:id="rId20"/>
    <p:sldId id="275" r:id="rId21"/>
    <p:sldId id="277" r:id="rId22"/>
    <p:sldId id="280" r:id="rId23"/>
    <p:sldId id="279" r:id="rId24"/>
    <p:sldId id="278" r:id="rId25"/>
    <p:sldId id="281" r:id="rId26"/>
    <p:sldId id="288" r:id="rId27"/>
    <p:sldId id="293" r:id="rId28"/>
    <p:sldId id="282" r:id="rId29"/>
    <p:sldId id="289" r:id="rId30"/>
    <p:sldId id="294" r:id="rId31"/>
    <p:sldId id="292" r:id="rId32"/>
    <p:sldId id="295" r:id="rId33"/>
    <p:sldId id="296" r:id="rId34"/>
    <p:sldId id="297" r:id="rId35"/>
    <p:sldId id="298" r:id="rId3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752" autoAdjust="0"/>
  </p:normalViewPr>
  <p:slideViewPr>
    <p:cSldViewPr>
      <p:cViewPr varScale="1">
        <p:scale>
          <a:sx n="70" d="100"/>
          <a:sy n="70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B7F28C-50D4-4E1C-A5B6-BD4642377C8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7095DBE0-3984-42F9-B4EB-BEE8A7C6A48C}">
      <dgm:prSet phldrT="[Text]"/>
      <dgm:spPr/>
      <dgm:t>
        <a:bodyPr/>
        <a:lstStyle/>
        <a:p>
          <a:r>
            <a:rPr lang="en-US" dirty="0" smtClean="0"/>
            <a:t>OO Development Technology</a:t>
          </a:r>
          <a:endParaRPr lang="en-US" dirty="0"/>
        </a:p>
      </dgm:t>
    </dgm:pt>
    <dgm:pt modelId="{CDB1BD46-6BA9-40C9-987C-06B274526473}" type="parTrans" cxnId="{F2E879A0-A700-4114-8A2E-BD8863F03610}">
      <dgm:prSet/>
      <dgm:spPr/>
      <dgm:t>
        <a:bodyPr/>
        <a:lstStyle/>
        <a:p>
          <a:endParaRPr lang="en-US"/>
        </a:p>
      </dgm:t>
    </dgm:pt>
    <dgm:pt modelId="{0A8FBDEE-CF4D-4048-9ADE-5243991379BF}" type="sibTrans" cxnId="{F2E879A0-A700-4114-8A2E-BD8863F03610}">
      <dgm:prSet/>
      <dgm:spPr/>
      <dgm:t>
        <a:bodyPr/>
        <a:lstStyle/>
        <a:p>
          <a:endParaRPr lang="en-US"/>
        </a:p>
      </dgm:t>
    </dgm:pt>
    <dgm:pt modelId="{E3EC04D2-3094-4701-B5A5-68A2F07536D4}">
      <dgm:prSet phldrT="[Text]"/>
      <dgm:spPr/>
      <dgm:t>
        <a:bodyPr/>
        <a:lstStyle/>
        <a:p>
          <a:r>
            <a:rPr lang="en-US" dirty="0" smtClean="0"/>
            <a:t>Developer</a:t>
          </a:r>
          <a:endParaRPr lang="en-US" dirty="0"/>
        </a:p>
      </dgm:t>
    </dgm:pt>
    <dgm:pt modelId="{649947D1-4A8F-4299-94BA-450A56716171}" type="parTrans" cxnId="{B251ED56-C853-4DAB-96E0-5E66D258D356}">
      <dgm:prSet/>
      <dgm:spPr/>
      <dgm:t>
        <a:bodyPr/>
        <a:lstStyle/>
        <a:p>
          <a:endParaRPr lang="en-US"/>
        </a:p>
      </dgm:t>
    </dgm:pt>
    <dgm:pt modelId="{24A3F0BA-4578-4CD5-ADBE-AA160FD53154}" type="sibTrans" cxnId="{B251ED56-C853-4DAB-96E0-5E66D258D356}">
      <dgm:prSet/>
      <dgm:spPr/>
      <dgm:t>
        <a:bodyPr/>
        <a:lstStyle/>
        <a:p>
          <a:endParaRPr lang="en-US"/>
        </a:p>
      </dgm:t>
    </dgm:pt>
    <dgm:pt modelId="{9651623E-5033-482F-91D9-536DAAAFE323}">
      <dgm:prSet phldrT="[Text]"/>
      <dgm:spPr/>
      <dgm:t>
        <a:bodyPr/>
        <a:lstStyle/>
        <a:p>
          <a:r>
            <a:rPr lang="en-US" dirty="0" smtClean="0"/>
            <a:t>Procedural Development</a:t>
          </a:r>
        </a:p>
        <a:p>
          <a:r>
            <a:rPr lang="en-US" dirty="0" smtClean="0"/>
            <a:t>Technology</a:t>
          </a:r>
          <a:endParaRPr lang="en-US" dirty="0"/>
        </a:p>
      </dgm:t>
    </dgm:pt>
    <dgm:pt modelId="{B97AD8B5-CE3C-4139-9CE1-D84A1FAD5C3A}" type="parTrans" cxnId="{B9FE01F0-235B-439E-8521-B2CAC04BCF10}">
      <dgm:prSet/>
      <dgm:spPr/>
      <dgm:t>
        <a:bodyPr/>
        <a:lstStyle/>
        <a:p>
          <a:endParaRPr lang="en-US"/>
        </a:p>
      </dgm:t>
    </dgm:pt>
    <dgm:pt modelId="{AF16C0C3-BB25-4F2F-951B-D73D043A7DC0}" type="sibTrans" cxnId="{B9FE01F0-235B-439E-8521-B2CAC04BCF10}">
      <dgm:prSet/>
      <dgm:spPr/>
      <dgm:t>
        <a:bodyPr/>
        <a:lstStyle/>
        <a:p>
          <a:endParaRPr lang="en-US"/>
        </a:p>
      </dgm:t>
    </dgm:pt>
    <dgm:pt modelId="{4B7A396E-8918-4825-A06D-AD3EE606B125}">
      <dgm:prSet phldrT="[Text]"/>
      <dgm:spPr/>
      <dgm:t>
        <a:bodyPr/>
        <a:lstStyle/>
        <a:p>
          <a:endParaRPr lang="en-US" dirty="0"/>
        </a:p>
      </dgm:t>
    </dgm:pt>
    <dgm:pt modelId="{2519039E-180D-4EE6-9749-0E639422AE65}" type="parTrans" cxnId="{1AF66775-ED00-4342-BD70-BE43B060294F}">
      <dgm:prSet/>
      <dgm:spPr/>
      <dgm:t>
        <a:bodyPr/>
        <a:lstStyle/>
        <a:p>
          <a:endParaRPr lang="en-US"/>
        </a:p>
      </dgm:t>
    </dgm:pt>
    <dgm:pt modelId="{9993EBDF-B15A-4455-85AE-2EF5C1B032E3}" type="sibTrans" cxnId="{1AF66775-ED00-4342-BD70-BE43B060294F}">
      <dgm:prSet/>
      <dgm:spPr/>
      <dgm:t>
        <a:bodyPr/>
        <a:lstStyle/>
        <a:p>
          <a:endParaRPr lang="en-US"/>
        </a:p>
      </dgm:t>
    </dgm:pt>
    <dgm:pt modelId="{728FE7A7-3586-454B-A216-5B40AC9A9BA1}" type="pres">
      <dgm:prSet presAssocID="{9CB7F28C-50D4-4E1C-A5B6-BD4642377C8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5ADA02B-B6AD-471D-8D4D-7B63367CA89D}" type="pres">
      <dgm:prSet presAssocID="{7095DBE0-3984-42F9-B4EB-BEE8A7C6A48C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A2A33F-6A3C-415F-9CAD-6180AEE63ACC}" type="pres">
      <dgm:prSet presAssocID="{7095DBE0-3984-42F9-B4EB-BEE8A7C6A48C}" presName="gear1srcNode" presStyleLbl="node1" presStyleIdx="0" presStyleCnt="3"/>
      <dgm:spPr/>
      <dgm:t>
        <a:bodyPr/>
        <a:lstStyle/>
        <a:p>
          <a:endParaRPr lang="en-US"/>
        </a:p>
      </dgm:t>
    </dgm:pt>
    <dgm:pt modelId="{2D2B8DF7-FB15-48FF-B680-C0C507F0729E}" type="pres">
      <dgm:prSet presAssocID="{7095DBE0-3984-42F9-B4EB-BEE8A7C6A48C}" presName="gear1dstNode" presStyleLbl="node1" presStyleIdx="0" presStyleCnt="3"/>
      <dgm:spPr/>
      <dgm:t>
        <a:bodyPr/>
        <a:lstStyle/>
        <a:p>
          <a:endParaRPr lang="en-US"/>
        </a:p>
      </dgm:t>
    </dgm:pt>
    <dgm:pt modelId="{7CB9EB78-2120-4EB3-B4F3-2CDD83C6A56F}" type="pres">
      <dgm:prSet presAssocID="{E3EC04D2-3094-4701-B5A5-68A2F07536D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91A63B-B787-4CD4-AA21-AFE759EC6D47}" type="pres">
      <dgm:prSet presAssocID="{E3EC04D2-3094-4701-B5A5-68A2F07536D4}" presName="gear2srcNode" presStyleLbl="node1" presStyleIdx="1" presStyleCnt="3"/>
      <dgm:spPr/>
      <dgm:t>
        <a:bodyPr/>
        <a:lstStyle/>
        <a:p>
          <a:endParaRPr lang="en-US"/>
        </a:p>
      </dgm:t>
    </dgm:pt>
    <dgm:pt modelId="{670E4D4A-FC63-471D-BC88-54202CA7CB6C}" type="pres">
      <dgm:prSet presAssocID="{E3EC04D2-3094-4701-B5A5-68A2F07536D4}" presName="gear2dstNode" presStyleLbl="node1" presStyleIdx="1" presStyleCnt="3"/>
      <dgm:spPr/>
      <dgm:t>
        <a:bodyPr/>
        <a:lstStyle/>
        <a:p>
          <a:endParaRPr lang="en-US"/>
        </a:p>
      </dgm:t>
    </dgm:pt>
    <dgm:pt modelId="{1BDECE81-8C57-4551-9113-08916D6FC888}" type="pres">
      <dgm:prSet presAssocID="{9651623E-5033-482F-91D9-536DAAAFE323}" presName="gear3" presStyleLbl="node1" presStyleIdx="2" presStyleCnt="3"/>
      <dgm:spPr/>
      <dgm:t>
        <a:bodyPr/>
        <a:lstStyle/>
        <a:p>
          <a:endParaRPr lang="en-US"/>
        </a:p>
      </dgm:t>
    </dgm:pt>
    <dgm:pt modelId="{4A7E3168-E74B-4E22-AD84-8AACADD2026C}" type="pres">
      <dgm:prSet presAssocID="{9651623E-5033-482F-91D9-536DAAAFE323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DBD8CF-F6B2-4DF3-8CE3-347D7B895881}" type="pres">
      <dgm:prSet presAssocID="{9651623E-5033-482F-91D9-536DAAAFE323}" presName="gear3srcNode" presStyleLbl="node1" presStyleIdx="2" presStyleCnt="3"/>
      <dgm:spPr/>
      <dgm:t>
        <a:bodyPr/>
        <a:lstStyle/>
        <a:p>
          <a:endParaRPr lang="en-US"/>
        </a:p>
      </dgm:t>
    </dgm:pt>
    <dgm:pt modelId="{EE688737-E126-4D51-8304-9DF7E483B1E8}" type="pres">
      <dgm:prSet presAssocID="{9651623E-5033-482F-91D9-536DAAAFE323}" presName="gear3dstNode" presStyleLbl="node1" presStyleIdx="2" presStyleCnt="3"/>
      <dgm:spPr/>
      <dgm:t>
        <a:bodyPr/>
        <a:lstStyle/>
        <a:p>
          <a:endParaRPr lang="en-US"/>
        </a:p>
      </dgm:t>
    </dgm:pt>
    <dgm:pt modelId="{2B760399-2104-419D-B64B-293993595F5B}" type="pres">
      <dgm:prSet presAssocID="{0A8FBDEE-CF4D-4048-9ADE-5243991379BF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183826A0-FADE-4EBA-B4E4-5B806BF5BAAA}" type="pres">
      <dgm:prSet presAssocID="{24A3F0BA-4578-4CD5-ADBE-AA160FD53154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27402559-D916-44E1-84F8-84073BDA876C}" type="pres">
      <dgm:prSet presAssocID="{AF16C0C3-BB25-4F2F-951B-D73D043A7DC0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C2C53524-4C97-4940-A670-F40D5DE56D76}" type="presOf" srcId="{7095DBE0-3984-42F9-B4EB-BEE8A7C6A48C}" destId="{F9A2A33F-6A3C-415F-9CAD-6180AEE63ACC}" srcOrd="1" destOrd="0" presId="urn:microsoft.com/office/officeart/2005/8/layout/gear1"/>
    <dgm:cxn modelId="{1AF66775-ED00-4342-BD70-BE43B060294F}" srcId="{9CB7F28C-50D4-4E1C-A5B6-BD4642377C86}" destId="{4B7A396E-8918-4825-A06D-AD3EE606B125}" srcOrd="3" destOrd="0" parTransId="{2519039E-180D-4EE6-9749-0E639422AE65}" sibTransId="{9993EBDF-B15A-4455-85AE-2EF5C1B032E3}"/>
    <dgm:cxn modelId="{4F321B22-3147-4C93-9C1E-F9592DC6CC90}" type="presOf" srcId="{9CB7F28C-50D4-4E1C-A5B6-BD4642377C86}" destId="{728FE7A7-3586-454B-A216-5B40AC9A9BA1}" srcOrd="0" destOrd="0" presId="urn:microsoft.com/office/officeart/2005/8/layout/gear1"/>
    <dgm:cxn modelId="{E7172E71-684F-4306-9432-381A89659808}" type="presOf" srcId="{7095DBE0-3984-42F9-B4EB-BEE8A7C6A48C}" destId="{2D2B8DF7-FB15-48FF-B680-C0C507F0729E}" srcOrd="2" destOrd="0" presId="urn:microsoft.com/office/officeart/2005/8/layout/gear1"/>
    <dgm:cxn modelId="{F2BA8309-C35D-49FF-A7A4-E103E5A6D6ED}" type="presOf" srcId="{9651623E-5033-482F-91D9-536DAAAFE323}" destId="{BADBD8CF-F6B2-4DF3-8CE3-347D7B895881}" srcOrd="2" destOrd="0" presId="urn:microsoft.com/office/officeart/2005/8/layout/gear1"/>
    <dgm:cxn modelId="{52EAFAE7-2B2C-4650-9E93-D2FE44C8C74F}" type="presOf" srcId="{9651623E-5033-482F-91D9-536DAAAFE323}" destId="{EE688737-E126-4D51-8304-9DF7E483B1E8}" srcOrd="3" destOrd="0" presId="urn:microsoft.com/office/officeart/2005/8/layout/gear1"/>
    <dgm:cxn modelId="{61B7FE5B-C0A7-4338-A3FB-3684D080C658}" type="presOf" srcId="{7095DBE0-3984-42F9-B4EB-BEE8A7C6A48C}" destId="{85ADA02B-B6AD-471D-8D4D-7B63367CA89D}" srcOrd="0" destOrd="0" presId="urn:microsoft.com/office/officeart/2005/8/layout/gear1"/>
    <dgm:cxn modelId="{7A255D7A-F91A-4907-A838-61B694561ED4}" type="presOf" srcId="{E3EC04D2-3094-4701-B5A5-68A2F07536D4}" destId="{EF91A63B-B787-4CD4-AA21-AFE759EC6D47}" srcOrd="1" destOrd="0" presId="urn:microsoft.com/office/officeart/2005/8/layout/gear1"/>
    <dgm:cxn modelId="{E8707A2C-6018-4C01-8D2C-3348B57F24EB}" type="presOf" srcId="{0A8FBDEE-CF4D-4048-9ADE-5243991379BF}" destId="{2B760399-2104-419D-B64B-293993595F5B}" srcOrd="0" destOrd="0" presId="urn:microsoft.com/office/officeart/2005/8/layout/gear1"/>
    <dgm:cxn modelId="{D805B859-83F4-479E-80FA-8B501DB2D23F}" type="presOf" srcId="{9651623E-5033-482F-91D9-536DAAAFE323}" destId="{4A7E3168-E74B-4E22-AD84-8AACADD2026C}" srcOrd="1" destOrd="0" presId="urn:microsoft.com/office/officeart/2005/8/layout/gear1"/>
    <dgm:cxn modelId="{D8FFA33F-6CAA-4B77-956C-81EDCBA9A1E6}" type="presOf" srcId="{AF16C0C3-BB25-4F2F-951B-D73D043A7DC0}" destId="{27402559-D916-44E1-84F8-84073BDA876C}" srcOrd="0" destOrd="0" presId="urn:microsoft.com/office/officeart/2005/8/layout/gear1"/>
    <dgm:cxn modelId="{8A0F7D43-72B3-46E2-8721-D55235B442E4}" type="presOf" srcId="{E3EC04D2-3094-4701-B5A5-68A2F07536D4}" destId="{670E4D4A-FC63-471D-BC88-54202CA7CB6C}" srcOrd="2" destOrd="0" presId="urn:microsoft.com/office/officeart/2005/8/layout/gear1"/>
    <dgm:cxn modelId="{1F09A726-F948-478A-82A5-93C679754305}" type="presOf" srcId="{9651623E-5033-482F-91D9-536DAAAFE323}" destId="{1BDECE81-8C57-4551-9113-08916D6FC888}" srcOrd="0" destOrd="0" presId="urn:microsoft.com/office/officeart/2005/8/layout/gear1"/>
    <dgm:cxn modelId="{F2E879A0-A700-4114-8A2E-BD8863F03610}" srcId="{9CB7F28C-50D4-4E1C-A5B6-BD4642377C86}" destId="{7095DBE0-3984-42F9-B4EB-BEE8A7C6A48C}" srcOrd="0" destOrd="0" parTransId="{CDB1BD46-6BA9-40C9-987C-06B274526473}" sibTransId="{0A8FBDEE-CF4D-4048-9ADE-5243991379BF}"/>
    <dgm:cxn modelId="{DE778C1E-A938-451D-A44D-D387FA06220D}" type="presOf" srcId="{E3EC04D2-3094-4701-B5A5-68A2F07536D4}" destId="{7CB9EB78-2120-4EB3-B4F3-2CDD83C6A56F}" srcOrd="0" destOrd="0" presId="urn:microsoft.com/office/officeart/2005/8/layout/gear1"/>
    <dgm:cxn modelId="{B9FE01F0-235B-439E-8521-B2CAC04BCF10}" srcId="{9CB7F28C-50D4-4E1C-A5B6-BD4642377C86}" destId="{9651623E-5033-482F-91D9-536DAAAFE323}" srcOrd="2" destOrd="0" parTransId="{B97AD8B5-CE3C-4139-9CE1-D84A1FAD5C3A}" sibTransId="{AF16C0C3-BB25-4F2F-951B-D73D043A7DC0}"/>
    <dgm:cxn modelId="{1E9198B7-DA55-4BE1-8AED-941A7ABD80B3}" type="presOf" srcId="{24A3F0BA-4578-4CD5-ADBE-AA160FD53154}" destId="{183826A0-FADE-4EBA-B4E4-5B806BF5BAAA}" srcOrd="0" destOrd="0" presId="urn:microsoft.com/office/officeart/2005/8/layout/gear1"/>
    <dgm:cxn modelId="{B251ED56-C853-4DAB-96E0-5E66D258D356}" srcId="{9CB7F28C-50D4-4E1C-A5B6-BD4642377C86}" destId="{E3EC04D2-3094-4701-B5A5-68A2F07536D4}" srcOrd="1" destOrd="0" parTransId="{649947D1-4A8F-4299-94BA-450A56716171}" sibTransId="{24A3F0BA-4578-4CD5-ADBE-AA160FD53154}"/>
    <dgm:cxn modelId="{CE177F56-BF94-4895-AE78-E1314FBF39B1}" type="presParOf" srcId="{728FE7A7-3586-454B-A216-5B40AC9A9BA1}" destId="{85ADA02B-B6AD-471D-8D4D-7B63367CA89D}" srcOrd="0" destOrd="0" presId="urn:microsoft.com/office/officeart/2005/8/layout/gear1"/>
    <dgm:cxn modelId="{014F3C6B-BA6B-47CB-8C0A-4D8B42F4C1CD}" type="presParOf" srcId="{728FE7A7-3586-454B-A216-5B40AC9A9BA1}" destId="{F9A2A33F-6A3C-415F-9CAD-6180AEE63ACC}" srcOrd="1" destOrd="0" presId="urn:microsoft.com/office/officeart/2005/8/layout/gear1"/>
    <dgm:cxn modelId="{65A7B331-CD1A-4893-AA5A-EA5BDAD8577E}" type="presParOf" srcId="{728FE7A7-3586-454B-A216-5B40AC9A9BA1}" destId="{2D2B8DF7-FB15-48FF-B680-C0C507F0729E}" srcOrd="2" destOrd="0" presId="urn:microsoft.com/office/officeart/2005/8/layout/gear1"/>
    <dgm:cxn modelId="{6E5A00CB-DCAC-48B2-80D9-E4F64BAAC4DA}" type="presParOf" srcId="{728FE7A7-3586-454B-A216-5B40AC9A9BA1}" destId="{7CB9EB78-2120-4EB3-B4F3-2CDD83C6A56F}" srcOrd="3" destOrd="0" presId="urn:microsoft.com/office/officeart/2005/8/layout/gear1"/>
    <dgm:cxn modelId="{F6067CFA-ACA7-43ED-B579-2CF3A56FA35F}" type="presParOf" srcId="{728FE7A7-3586-454B-A216-5B40AC9A9BA1}" destId="{EF91A63B-B787-4CD4-AA21-AFE759EC6D47}" srcOrd="4" destOrd="0" presId="urn:microsoft.com/office/officeart/2005/8/layout/gear1"/>
    <dgm:cxn modelId="{B6CBE140-FF77-44B8-9152-DCA8CA044040}" type="presParOf" srcId="{728FE7A7-3586-454B-A216-5B40AC9A9BA1}" destId="{670E4D4A-FC63-471D-BC88-54202CA7CB6C}" srcOrd="5" destOrd="0" presId="urn:microsoft.com/office/officeart/2005/8/layout/gear1"/>
    <dgm:cxn modelId="{6CC5D72D-5430-4134-AA9A-46FC431C5F05}" type="presParOf" srcId="{728FE7A7-3586-454B-A216-5B40AC9A9BA1}" destId="{1BDECE81-8C57-4551-9113-08916D6FC888}" srcOrd="6" destOrd="0" presId="urn:microsoft.com/office/officeart/2005/8/layout/gear1"/>
    <dgm:cxn modelId="{0588FC39-B984-4BDC-B222-C78E845B8495}" type="presParOf" srcId="{728FE7A7-3586-454B-A216-5B40AC9A9BA1}" destId="{4A7E3168-E74B-4E22-AD84-8AACADD2026C}" srcOrd="7" destOrd="0" presId="urn:microsoft.com/office/officeart/2005/8/layout/gear1"/>
    <dgm:cxn modelId="{199D8DFA-482D-4218-B3BA-FBF751F9B495}" type="presParOf" srcId="{728FE7A7-3586-454B-A216-5B40AC9A9BA1}" destId="{BADBD8CF-F6B2-4DF3-8CE3-347D7B895881}" srcOrd="8" destOrd="0" presId="urn:microsoft.com/office/officeart/2005/8/layout/gear1"/>
    <dgm:cxn modelId="{52550807-F370-46D1-B2F6-AA07138D5331}" type="presParOf" srcId="{728FE7A7-3586-454B-A216-5B40AC9A9BA1}" destId="{EE688737-E126-4D51-8304-9DF7E483B1E8}" srcOrd="9" destOrd="0" presId="urn:microsoft.com/office/officeart/2005/8/layout/gear1"/>
    <dgm:cxn modelId="{08884C09-DEE7-42DD-85AD-7442E8F25BBC}" type="presParOf" srcId="{728FE7A7-3586-454B-A216-5B40AC9A9BA1}" destId="{2B760399-2104-419D-B64B-293993595F5B}" srcOrd="10" destOrd="0" presId="urn:microsoft.com/office/officeart/2005/8/layout/gear1"/>
    <dgm:cxn modelId="{BAB10C60-F206-462B-9F35-4855E5DBB867}" type="presParOf" srcId="{728FE7A7-3586-454B-A216-5B40AC9A9BA1}" destId="{183826A0-FADE-4EBA-B4E4-5B806BF5BAAA}" srcOrd="11" destOrd="0" presId="urn:microsoft.com/office/officeart/2005/8/layout/gear1"/>
    <dgm:cxn modelId="{E9B91356-29A9-4FC7-A137-943C5C9D1899}" type="presParOf" srcId="{728FE7A7-3586-454B-A216-5B40AC9A9BA1}" destId="{27402559-D916-44E1-84F8-84073BDA876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ADA02B-B6AD-471D-8D4D-7B63367CA89D}">
      <dsp:nvSpPr>
        <dsp:cNvPr id="0" name=""/>
        <dsp:cNvSpPr/>
      </dsp:nvSpPr>
      <dsp:spPr>
        <a:xfrm>
          <a:off x="2569076" y="1988819"/>
          <a:ext cx="2430780" cy="243078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OO Development Technology</a:t>
          </a:r>
          <a:endParaRPr lang="en-US" sz="1300" kern="1200" dirty="0"/>
        </a:p>
      </dsp:txBody>
      <dsp:txXfrm>
        <a:off x="2569076" y="1988819"/>
        <a:ext cx="2430780" cy="2430780"/>
      </dsp:txXfrm>
    </dsp:sp>
    <dsp:sp modelId="{7CB9EB78-2120-4EB3-B4F3-2CDD83C6A56F}">
      <dsp:nvSpPr>
        <dsp:cNvPr id="0" name=""/>
        <dsp:cNvSpPr/>
      </dsp:nvSpPr>
      <dsp:spPr>
        <a:xfrm>
          <a:off x="1154803" y="1414272"/>
          <a:ext cx="1767840" cy="176784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Developer</a:t>
          </a:r>
          <a:endParaRPr lang="en-US" sz="1300" kern="1200" dirty="0"/>
        </a:p>
      </dsp:txBody>
      <dsp:txXfrm>
        <a:off x="1154803" y="1414272"/>
        <a:ext cx="1767840" cy="1767840"/>
      </dsp:txXfrm>
    </dsp:sp>
    <dsp:sp modelId="{1BDECE81-8C57-4551-9113-08916D6FC888}">
      <dsp:nvSpPr>
        <dsp:cNvPr id="0" name=""/>
        <dsp:cNvSpPr/>
      </dsp:nvSpPr>
      <dsp:spPr>
        <a:xfrm rot="20700000">
          <a:off x="2144974" y="194642"/>
          <a:ext cx="1732122" cy="173212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Procedural Development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Technology</a:t>
          </a:r>
          <a:endParaRPr lang="en-US" sz="1300" kern="1200" dirty="0"/>
        </a:p>
      </dsp:txBody>
      <dsp:txXfrm>
        <a:off x="2524880" y="574547"/>
        <a:ext cx="972312" cy="972312"/>
      </dsp:txXfrm>
    </dsp:sp>
    <dsp:sp modelId="{2B760399-2104-419D-B64B-293993595F5B}">
      <dsp:nvSpPr>
        <dsp:cNvPr id="0" name=""/>
        <dsp:cNvSpPr/>
      </dsp:nvSpPr>
      <dsp:spPr>
        <a:xfrm>
          <a:off x="2384642" y="1620609"/>
          <a:ext cx="3111398" cy="3111398"/>
        </a:xfrm>
        <a:prstGeom prst="circularArrow">
          <a:avLst>
            <a:gd name="adj1" fmla="val 4687"/>
            <a:gd name="adj2" fmla="val 299029"/>
            <a:gd name="adj3" fmla="val 2521328"/>
            <a:gd name="adj4" fmla="val 1585020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3826A0-FADE-4EBA-B4E4-5B806BF5BAAA}">
      <dsp:nvSpPr>
        <dsp:cNvPr id="0" name=""/>
        <dsp:cNvSpPr/>
      </dsp:nvSpPr>
      <dsp:spPr>
        <a:xfrm>
          <a:off x="841722" y="1022149"/>
          <a:ext cx="2260625" cy="226062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02559-D916-44E1-84F8-84073BDA876C}">
      <dsp:nvSpPr>
        <dsp:cNvPr id="0" name=""/>
        <dsp:cNvSpPr/>
      </dsp:nvSpPr>
      <dsp:spPr>
        <a:xfrm>
          <a:off x="1744317" y="-185723"/>
          <a:ext cx="2437409" cy="243740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F03CF3ED-5112-43CB-BADD-FA3E1EACB239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354A300A-7E67-499E-BBA3-6DB37322B9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Jeannette_Wing" TargetMode="External"/><Relationship Id="rId3" Type="http://schemas.openxmlformats.org/officeDocument/2006/relationships/hyperlink" Target="http://en.wikipedia.org/wiki/Subtyping" TargetMode="External"/><Relationship Id="rId7" Type="http://schemas.openxmlformats.org/officeDocument/2006/relationships/hyperlink" Target="http://en.wikipedia.org/wiki/Object_(computer_science)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Data_type" TargetMode="External"/><Relationship Id="rId5" Type="http://schemas.openxmlformats.org/officeDocument/2006/relationships/hyperlink" Target="http://en.wikipedia.org/wiki/Formal_semantics_of_programming_languages" TargetMode="External"/><Relationship Id="rId4" Type="http://schemas.openxmlformats.org/officeDocument/2006/relationships/hyperlink" Target="http://en.wikipedia.org/wiki/Barbara_Liskov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anyone </a:t>
            </a:r>
            <a:r>
              <a:rPr lang="en-US" dirty="0" err="1" smtClean="0"/>
              <a:t>who’se</a:t>
            </a:r>
            <a:r>
              <a:rPr lang="en-US" dirty="0" smtClean="0"/>
              <a:t> taken a run at OO coding and been frustrated,</a:t>
            </a:r>
            <a:r>
              <a:rPr lang="en-US" baseline="0" dirty="0" smtClean="0"/>
              <a:t> you’ll have a better understanding of why learning OO is a challenge for you.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A300A-7E67-499E-BBA3-6DB37322B9D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</a:t>
            </a:r>
            <a:r>
              <a:rPr lang="en-US" dirty="0" err="1" smtClean="0"/>
              <a:t>Heirarchies</a:t>
            </a:r>
            <a:r>
              <a:rPr lang="en-US" baseline="0" dirty="0" smtClean="0"/>
              <a:t> are problematic to identify and structure. </a:t>
            </a:r>
          </a:p>
          <a:p>
            <a:r>
              <a:rPr lang="en-US" baseline="0" dirty="0" smtClean="0"/>
              <a:t>* Impression from reading is that, while inheritance has it’s place, there are better approaches.</a:t>
            </a:r>
          </a:p>
          <a:p>
            <a:pPr>
              <a:buFont typeface="Arial" charset="0"/>
              <a:buChar char="•"/>
            </a:pPr>
            <a:r>
              <a:rPr lang="en-US" baseline="0" dirty="0" smtClean="0"/>
              <a:t>One way to tell if a subclass is appropriate to use with a </a:t>
            </a:r>
            <a:r>
              <a:rPr lang="en-US" baseline="0" dirty="0" err="1" smtClean="0"/>
              <a:t>superclass</a:t>
            </a:r>
            <a:r>
              <a:rPr lang="en-US" baseline="0" dirty="0" smtClean="0"/>
              <a:t> is when all the inherited methods make sense with the current class. </a:t>
            </a:r>
          </a:p>
          <a:p>
            <a:pPr>
              <a:buFont typeface="Arial" charset="0"/>
              <a:buChar char="•"/>
            </a:pPr>
            <a:endParaRPr lang="en-US" baseline="0" dirty="0" smtClean="0"/>
          </a:p>
          <a:p>
            <a:r>
              <a:rPr lang="en-CA" b="1" dirty="0" err="1" smtClean="0"/>
              <a:t>Liskov</a:t>
            </a:r>
            <a:r>
              <a:rPr lang="en-CA" b="1" dirty="0" smtClean="0"/>
              <a:t> substitution principle</a:t>
            </a:r>
            <a:r>
              <a:rPr lang="en-CA" dirty="0" smtClean="0"/>
              <a:t> (</a:t>
            </a:r>
            <a:r>
              <a:rPr lang="en-CA" b="1" dirty="0" smtClean="0"/>
              <a:t>LSP</a:t>
            </a:r>
            <a:r>
              <a:rPr lang="en-CA" dirty="0" smtClean="0"/>
              <a:t>) is a particular definition of a </a:t>
            </a:r>
            <a:r>
              <a:rPr lang="en-CA" dirty="0" err="1" smtClean="0">
                <a:hlinkClick r:id="rId3" tooltip="Subtyping"/>
              </a:rPr>
              <a:t>subtyping</a:t>
            </a:r>
            <a:r>
              <a:rPr lang="en-CA" dirty="0" smtClean="0"/>
              <a:t> relation, called </a:t>
            </a:r>
            <a:r>
              <a:rPr lang="en-CA" b="1" dirty="0" smtClean="0"/>
              <a:t>(strong) </a:t>
            </a:r>
            <a:r>
              <a:rPr lang="en-CA" b="1" dirty="0" err="1" smtClean="0"/>
              <a:t>behavioral</a:t>
            </a:r>
            <a:r>
              <a:rPr lang="en-CA" b="1" dirty="0" smtClean="0"/>
              <a:t> </a:t>
            </a:r>
            <a:r>
              <a:rPr lang="en-CA" b="1" dirty="0" err="1" smtClean="0"/>
              <a:t>subtyping</a:t>
            </a:r>
            <a:r>
              <a:rPr lang="en-CA" dirty="0" smtClean="0"/>
              <a:t>, that was initially introduced by </a:t>
            </a:r>
            <a:r>
              <a:rPr lang="en-CA" dirty="0" smtClean="0">
                <a:hlinkClick r:id="rId4" tooltip="Barbara Liskov"/>
              </a:rPr>
              <a:t>Barbara </a:t>
            </a:r>
            <a:r>
              <a:rPr lang="en-CA" dirty="0" err="1" smtClean="0">
                <a:hlinkClick r:id="rId4" tooltip="Barbara Liskov"/>
              </a:rPr>
              <a:t>Liskov</a:t>
            </a:r>
            <a:r>
              <a:rPr lang="en-CA" dirty="0" smtClean="0"/>
              <a:t> in a 1987 conference keynote address entitled </a:t>
            </a:r>
            <a:r>
              <a:rPr lang="en-CA" i="1" dirty="0" smtClean="0"/>
              <a:t>Data abstraction and hierarchy</a:t>
            </a:r>
            <a:r>
              <a:rPr lang="en-CA" dirty="0" smtClean="0"/>
              <a:t>. It is a </a:t>
            </a:r>
            <a:r>
              <a:rPr lang="en-CA" dirty="0" smtClean="0">
                <a:hlinkClick r:id="rId5" tooltip="Formal semantics of programming languages"/>
              </a:rPr>
              <a:t>semantic</a:t>
            </a:r>
            <a:r>
              <a:rPr lang="en-CA" dirty="0" smtClean="0"/>
              <a:t> rather than merely syntactic relation because it intends to guarantee semantic interoperability of </a:t>
            </a:r>
            <a:r>
              <a:rPr lang="en-CA" dirty="0" smtClean="0">
                <a:hlinkClick r:id="rId6" tooltip="Data type"/>
              </a:rPr>
              <a:t>types</a:t>
            </a:r>
            <a:r>
              <a:rPr lang="en-CA" dirty="0" smtClean="0"/>
              <a:t> in a hierarchy, </a:t>
            </a:r>
            <a:r>
              <a:rPr lang="en-CA" dirty="0" smtClean="0">
                <a:hlinkClick r:id="rId7" tooltip="Object (computer science)"/>
              </a:rPr>
              <a:t>object types</a:t>
            </a:r>
            <a:r>
              <a:rPr lang="en-CA" dirty="0" smtClean="0"/>
              <a:t> in particular. </a:t>
            </a:r>
            <a:r>
              <a:rPr lang="en-CA" dirty="0" err="1" smtClean="0"/>
              <a:t>Liskov</a:t>
            </a:r>
            <a:r>
              <a:rPr lang="en-CA" dirty="0" smtClean="0"/>
              <a:t> and </a:t>
            </a:r>
            <a:r>
              <a:rPr lang="en-CA" dirty="0" smtClean="0">
                <a:hlinkClick r:id="rId8" tooltip="Jeannette Wing"/>
              </a:rPr>
              <a:t>Jeannette Wing</a:t>
            </a:r>
            <a:r>
              <a:rPr lang="en-CA" dirty="0" smtClean="0"/>
              <a:t> formulated the principle succinctly in a 1994 paper as follows:</a:t>
            </a:r>
          </a:p>
          <a:p>
            <a:r>
              <a:rPr lang="en-CA" i="1" dirty="0" smtClean="0"/>
              <a:t>Let q(x) be a property provable about objects x of type T. Then q(y) should be true for objects y of type S where S is a subtype of T.</a:t>
            </a:r>
            <a:r>
              <a:rPr lang="en-CA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A300A-7E67-499E-BBA3-6DB37322B9D6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02460-EE0F-45DF-A738-DC79C3FD2E72}" type="datetimeFigureOut">
              <a:rPr lang="en-CA" smtClean="0"/>
              <a:pPr/>
              <a:t>06/06/2011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204E-25C8-4007-A577-70819F713F4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mailto:tim.kuehn@gmail.com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3960440" cy="3528392"/>
          </a:xfrm>
        </p:spPr>
        <p:txBody>
          <a:bodyPr>
            <a:normAutofit/>
          </a:bodyPr>
          <a:lstStyle/>
          <a:p>
            <a:r>
              <a:rPr lang="en-CA" dirty="0" smtClean="0"/>
              <a:t>OO Language Concepts </a:t>
            </a:r>
            <a:br>
              <a:rPr lang="en-CA" dirty="0" smtClean="0"/>
            </a:br>
            <a:r>
              <a:rPr lang="en-CA" dirty="0" smtClean="0"/>
              <a:t>for </a:t>
            </a:r>
            <a:br>
              <a:rPr lang="en-CA" dirty="0" smtClean="0"/>
            </a:br>
            <a:r>
              <a:rPr lang="en-CA" smtClean="0"/>
              <a:t>Procedural 4GL Developers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4293096"/>
            <a:ext cx="4896544" cy="1872208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tx1"/>
                </a:solidFill>
              </a:rPr>
              <a:t>Timothy D. Kuehn</a:t>
            </a:r>
          </a:p>
          <a:p>
            <a:r>
              <a:rPr lang="en-CA" dirty="0" smtClean="0">
                <a:solidFill>
                  <a:schemeClr val="tx1"/>
                </a:solidFill>
              </a:rPr>
              <a:t>Senior Consultant</a:t>
            </a:r>
          </a:p>
          <a:p>
            <a:r>
              <a:rPr lang="en-CA" dirty="0" smtClean="0">
                <a:solidFill>
                  <a:schemeClr val="tx1"/>
                </a:solidFill>
              </a:rPr>
              <a:t>TDK Consulting Services Inc</a:t>
            </a:r>
            <a:endParaRPr lang="en-CA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3203848" y="332656"/>
          <a:ext cx="5580112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6021288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7"/>
              </a:rPr>
              <a:t>tim.kuehn@gmail.com</a:t>
            </a:r>
            <a:r>
              <a:rPr lang="en-US" dirty="0" smtClean="0"/>
              <a:t>                   519-576-8100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364088" y="494116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Presentation Code and PPT files tinyurl.com/</a:t>
            </a:r>
            <a:r>
              <a:rPr lang="en-CA" dirty="0" err="1" smtClean="0"/>
              <a:t>OOLangConcepts</a:t>
            </a:r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Classes and Methods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/* presentation/classes/Method.cls */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CLASS </a:t>
            </a:r>
            <a:r>
              <a:rPr lang="en-US" sz="1600" dirty="0" err="1" smtClean="0"/>
              <a:t>presentation.classes.Method</a:t>
            </a:r>
            <a:r>
              <a:rPr lang="en-US" sz="1600" dirty="0" smtClean="0"/>
              <a:t>: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DEFINE VARIABLE </a:t>
            </a:r>
            <a:r>
              <a:rPr lang="en-US" sz="1600" dirty="0" err="1" smtClean="0"/>
              <a:t>ExampleVar</a:t>
            </a:r>
            <a:r>
              <a:rPr lang="en-US" sz="1600" dirty="0" smtClean="0"/>
              <a:t> AS CHARACTER NO-UNDO.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CA" sz="1600" dirty="0" smtClean="0"/>
              <a:t>METHOD VOID </a:t>
            </a:r>
            <a:r>
              <a:rPr lang="en-CA" sz="1600" dirty="0" err="1" smtClean="0"/>
              <a:t>SetVariable</a:t>
            </a:r>
            <a:r>
              <a:rPr lang="en-CA" sz="1600" dirty="0" smtClean="0"/>
              <a:t>(</a:t>
            </a:r>
            <a:r>
              <a:rPr lang="en-CA" sz="1600" dirty="0" err="1" smtClean="0"/>
              <a:t>newvalue</a:t>
            </a:r>
            <a:r>
              <a:rPr lang="en-CA" sz="1600" dirty="0" smtClean="0"/>
              <a:t> AS CHARACTER):</a:t>
            </a:r>
          </a:p>
          <a:p>
            <a:pPr>
              <a:buNone/>
            </a:pPr>
            <a:r>
              <a:rPr lang="en-US" sz="1600" dirty="0" err="1" smtClean="0"/>
              <a:t>ExampleVar</a:t>
            </a:r>
            <a:r>
              <a:rPr lang="en-US" sz="1600" dirty="0" smtClean="0"/>
              <a:t> = </a:t>
            </a:r>
            <a:r>
              <a:rPr lang="en-US" sz="1600" dirty="0" err="1" smtClean="0"/>
              <a:t>newvalue</a:t>
            </a:r>
            <a:r>
              <a:rPr lang="en-US" sz="1600" dirty="0" smtClean="0"/>
              <a:t>.</a:t>
            </a:r>
          </a:p>
          <a:p>
            <a:pPr>
              <a:buNone/>
            </a:pPr>
            <a:r>
              <a:rPr lang="en-US" sz="1600" dirty="0" smtClean="0"/>
              <a:t>END METHOD.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METHOD CHARACTER </a:t>
            </a:r>
            <a:r>
              <a:rPr lang="en-US" sz="1600" dirty="0" err="1" smtClean="0"/>
              <a:t>GetVariable</a:t>
            </a:r>
            <a:r>
              <a:rPr lang="en-US" sz="1600" dirty="0" smtClean="0"/>
              <a:t>():</a:t>
            </a:r>
          </a:p>
          <a:p>
            <a:pPr>
              <a:buNone/>
            </a:pPr>
            <a:r>
              <a:rPr lang="en-US" sz="1600" dirty="0" smtClean="0"/>
              <a:t>RETURN(</a:t>
            </a:r>
            <a:r>
              <a:rPr lang="en-US" sz="1600" dirty="0" err="1" smtClean="0"/>
              <a:t>examplevar</a:t>
            </a:r>
            <a:r>
              <a:rPr lang="en-US" sz="1600" dirty="0" smtClean="0"/>
              <a:t>).</a:t>
            </a:r>
          </a:p>
          <a:p>
            <a:pPr>
              <a:buNone/>
            </a:pPr>
            <a:r>
              <a:rPr lang="en-US" sz="1600" dirty="0" smtClean="0"/>
              <a:t>END METHOD.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END CLASS.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Classes and Methods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/>
              <a:t>/* presentation/examples/example01-method.p  */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DEFINE </a:t>
            </a:r>
            <a:r>
              <a:rPr lang="en-US" sz="1600" dirty="0"/>
              <a:t>VARIABLE </a:t>
            </a:r>
            <a:r>
              <a:rPr lang="en-US" sz="1600" dirty="0" err="1"/>
              <a:t>oClass</a:t>
            </a:r>
            <a:r>
              <a:rPr lang="en-US" sz="1600" dirty="0"/>
              <a:t> AS </a:t>
            </a:r>
            <a:r>
              <a:rPr lang="en-US" sz="1600" dirty="0" err="1"/>
              <a:t>presentation.classes.ExampleMethod</a:t>
            </a:r>
            <a:r>
              <a:rPr lang="en-US" sz="1600" dirty="0"/>
              <a:t> NO-UNDO.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 err="1"/>
              <a:t>oClass</a:t>
            </a:r>
            <a:r>
              <a:rPr lang="en-US" sz="1600" dirty="0"/>
              <a:t> = NEW </a:t>
            </a:r>
            <a:r>
              <a:rPr lang="en-US" sz="1600" dirty="0" err="1"/>
              <a:t>presentation.classes.ExampleMethod</a:t>
            </a:r>
            <a:r>
              <a:rPr lang="en-US" sz="1600" dirty="0"/>
              <a:t>().</a:t>
            </a:r>
          </a:p>
          <a:p>
            <a:pPr>
              <a:buNone/>
            </a:pPr>
            <a:r>
              <a:rPr lang="en-US" sz="1600" dirty="0" err="1" smtClean="0"/>
              <a:t>oClass:SetVariable</a:t>
            </a:r>
            <a:r>
              <a:rPr lang="en-US" sz="1600" dirty="0"/>
              <a:t>("class value").</a:t>
            </a:r>
          </a:p>
          <a:p>
            <a:pPr>
              <a:buNone/>
            </a:pPr>
            <a:r>
              <a:rPr lang="en-US" sz="1600" dirty="0"/>
              <a:t>MESSAGE </a:t>
            </a:r>
            <a:r>
              <a:rPr lang="en-US" sz="1600" dirty="0" err="1"/>
              <a:t>oClass:GetVariable</a:t>
            </a:r>
            <a:r>
              <a:rPr lang="en-US" sz="1600" dirty="0"/>
              <a:t>() VIEW-AS ALERT-BOX.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3073" y="5103118"/>
            <a:ext cx="3110927" cy="175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Classes and Properties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/>
              <a:t>/* </a:t>
            </a:r>
            <a:r>
              <a:rPr lang="en-US" sz="1600" dirty="0" smtClean="0"/>
              <a:t>presentation/classes/ExampleProperty.cls </a:t>
            </a:r>
            <a:r>
              <a:rPr lang="en-US" sz="1600" dirty="0"/>
              <a:t>*/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CLASS </a:t>
            </a:r>
            <a:r>
              <a:rPr lang="en-US" sz="1600" dirty="0" err="1"/>
              <a:t>presentation.classes.ExampleProperty</a:t>
            </a:r>
            <a:r>
              <a:rPr lang="en-US" sz="1600" dirty="0"/>
              <a:t>: 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CA" sz="1600" dirty="0"/>
              <a:t>DEFINE PUBLIC PROPERTY </a:t>
            </a:r>
            <a:r>
              <a:rPr lang="en-CA" sz="1600" dirty="0" err="1"/>
              <a:t>ExampleProperty</a:t>
            </a:r>
            <a:r>
              <a:rPr lang="en-CA" sz="1600" dirty="0"/>
              <a:t> AS CHARACTER NO-UNDO    </a:t>
            </a:r>
          </a:p>
          <a:p>
            <a:pPr>
              <a:buNone/>
            </a:pPr>
            <a:r>
              <a:rPr lang="en-US" sz="1600" dirty="0"/>
              <a:t>    GET. </a:t>
            </a:r>
            <a:r>
              <a:rPr lang="en-US" sz="1600" dirty="0" smtClean="0"/>
              <a:t>                  </a:t>
            </a:r>
            <a:endParaRPr lang="en-US" sz="1600" i="1" dirty="0" smtClean="0"/>
          </a:p>
          <a:p>
            <a:pPr>
              <a:buNone/>
            </a:pPr>
            <a:r>
              <a:rPr lang="en-US" sz="1600" dirty="0" smtClean="0"/>
              <a:t>    SET</a:t>
            </a:r>
            <a:r>
              <a:rPr lang="en-US" sz="1600" dirty="0"/>
              <a:t>. </a:t>
            </a:r>
            <a:endParaRPr lang="en-US" sz="1600" dirty="0" smtClean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END CLASS.</a:t>
            </a:r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Classes and Properties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/>
              <a:t>/* </a:t>
            </a:r>
            <a:r>
              <a:rPr lang="en-US" sz="1600" dirty="0" smtClean="0"/>
              <a:t>presentation/classes/example02-property.p </a:t>
            </a:r>
            <a:r>
              <a:rPr lang="en-US" sz="1600" dirty="0"/>
              <a:t>*/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DEFINE VARIABLE </a:t>
            </a:r>
            <a:r>
              <a:rPr lang="en-US" sz="1600" dirty="0" err="1"/>
              <a:t>oClass</a:t>
            </a:r>
            <a:r>
              <a:rPr lang="en-US" sz="1600" dirty="0"/>
              <a:t> AS </a:t>
            </a:r>
            <a:r>
              <a:rPr lang="en-US" sz="1600" dirty="0" err="1"/>
              <a:t>presentation.classes.ExampleProperty</a:t>
            </a:r>
            <a:r>
              <a:rPr lang="en-US" sz="1600" dirty="0"/>
              <a:t> NO-UNDO.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 err="1"/>
              <a:t>oClass</a:t>
            </a:r>
            <a:r>
              <a:rPr lang="en-US" sz="1600" dirty="0"/>
              <a:t> = NEW </a:t>
            </a:r>
            <a:r>
              <a:rPr lang="en-US" sz="1600" dirty="0" err="1"/>
              <a:t>presentation.classes.ExampleProperty</a:t>
            </a:r>
            <a:r>
              <a:rPr lang="en-US" sz="1600" dirty="0"/>
              <a:t>().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 err="1"/>
              <a:t>oClass:ExampleProperty</a:t>
            </a:r>
            <a:r>
              <a:rPr lang="en-US" sz="1600" dirty="0"/>
              <a:t> = "class property".</a:t>
            </a:r>
          </a:p>
          <a:p>
            <a:pPr>
              <a:buNone/>
            </a:pPr>
            <a:r>
              <a:rPr lang="en-US" sz="1600" dirty="0"/>
              <a:t>MESSAGE </a:t>
            </a:r>
            <a:r>
              <a:rPr lang="en-US" sz="1600" dirty="0" err="1"/>
              <a:t>oClass:ExampleProperty</a:t>
            </a:r>
            <a:r>
              <a:rPr lang="en-US" sz="1600" dirty="0"/>
              <a:t> VIEW-AS ALERT-BOX.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085184"/>
            <a:ext cx="26003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Using.*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/>
              <a:t>/* </a:t>
            </a:r>
            <a:r>
              <a:rPr lang="en-US" sz="1600" dirty="0" smtClean="0"/>
              <a:t>presentation/classes/example03-property.p </a:t>
            </a:r>
            <a:r>
              <a:rPr lang="en-US" sz="1600" dirty="0"/>
              <a:t>*/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DEFINE VARIABLE </a:t>
            </a:r>
            <a:r>
              <a:rPr lang="en-US" sz="1600" dirty="0" err="1"/>
              <a:t>oClass</a:t>
            </a:r>
            <a:r>
              <a:rPr lang="en-US" sz="1600" dirty="0"/>
              <a:t> AS </a:t>
            </a:r>
            <a:r>
              <a:rPr lang="en-US" sz="1600" dirty="0" err="1" smtClean="0">
                <a:solidFill>
                  <a:srgbClr val="FF0000"/>
                </a:solidFill>
              </a:rPr>
              <a:t>presentation.classes.</a:t>
            </a:r>
            <a:r>
              <a:rPr lang="en-US" sz="1600" dirty="0" err="1" smtClean="0"/>
              <a:t>Property</a:t>
            </a:r>
            <a:r>
              <a:rPr lang="en-US" sz="1600" dirty="0" smtClean="0"/>
              <a:t> </a:t>
            </a:r>
            <a:r>
              <a:rPr lang="en-US" sz="1600" dirty="0"/>
              <a:t>NO-UNDO.</a:t>
            </a:r>
          </a:p>
          <a:p>
            <a:pPr>
              <a:buNone/>
            </a:pPr>
            <a:r>
              <a:rPr lang="en-US" sz="1600" dirty="0" err="1" smtClean="0"/>
              <a:t>oClass</a:t>
            </a:r>
            <a:r>
              <a:rPr lang="en-US" sz="1600" dirty="0" smtClean="0"/>
              <a:t> </a:t>
            </a:r>
            <a:r>
              <a:rPr lang="en-US" sz="1600" dirty="0"/>
              <a:t>= NEW </a:t>
            </a:r>
            <a:r>
              <a:rPr lang="en-US" sz="1600" dirty="0" err="1" smtClean="0">
                <a:solidFill>
                  <a:srgbClr val="FF0000"/>
                </a:solidFill>
              </a:rPr>
              <a:t>presentation.classes.</a:t>
            </a:r>
            <a:r>
              <a:rPr lang="en-US" sz="1600" dirty="0" err="1" smtClean="0"/>
              <a:t>Property</a:t>
            </a:r>
            <a:r>
              <a:rPr lang="en-US" sz="1600" dirty="0"/>
              <a:t>().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Newer, Faster Way: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 smtClean="0"/>
              <a:t>USING </a:t>
            </a:r>
            <a:r>
              <a:rPr lang="en-US" sz="1600" dirty="0" err="1" smtClean="0">
                <a:solidFill>
                  <a:srgbClr val="FF0000"/>
                </a:solidFill>
              </a:rPr>
              <a:t>presentation.classes</a:t>
            </a:r>
            <a:r>
              <a:rPr lang="en-US" sz="1600" dirty="0" smtClean="0">
                <a:solidFill>
                  <a:srgbClr val="FF0000"/>
                </a:solidFill>
              </a:rPr>
              <a:t>.*.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DEFINE VARIABLE </a:t>
            </a:r>
            <a:r>
              <a:rPr lang="en-US" sz="1600" dirty="0" err="1" smtClean="0"/>
              <a:t>oClass</a:t>
            </a:r>
            <a:r>
              <a:rPr lang="en-US" sz="1600" dirty="0" smtClean="0"/>
              <a:t> AS Property NO-UNDO.</a:t>
            </a:r>
          </a:p>
          <a:p>
            <a:pPr>
              <a:buNone/>
            </a:pPr>
            <a:r>
              <a:rPr lang="en-US" sz="1600" dirty="0" err="1" smtClean="0"/>
              <a:t>oClass</a:t>
            </a:r>
            <a:r>
              <a:rPr lang="en-US" sz="1600" dirty="0" smtClean="0"/>
              <a:t> = NEW Property().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11560" y="3068960"/>
            <a:ext cx="78488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</a:t>
            </a:r>
            <a:r>
              <a:rPr lang="en-CA" sz="2800" dirty="0" err="1" smtClean="0">
                <a:solidFill>
                  <a:schemeClr val="bg1"/>
                </a:solidFill>
              </a:rPr>
              <a:t>PolyMorphism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/>
              <a:t> /* </a:t>
            </a:r>
            <a:r>
              <a:rPr lang="en-US" sz="1600" dirty="0" smtClean="0"/>
              <a:t>presentation/classes/SignatureMatch.cls </a:t>
            </a:r>
            <a:r>
              <a:rPr lang="en-US" sz="1600" dirty="0"/>
              <a:t>*/</a:t>
            </a:r>
          </a:p>
          <a:p>
            <a:pPr>
              <a:buNone/>
            </a:pPr>
            <a:r>
              <a:rPr lang="en-US" sz="1600" dirty="0" smtClean="0"/>
              <a:t>CLASS </a:t>
            </a:r>
            <a:r>
              <a:rPr lang="en-US" sz="1600" dirty="0" err="1"/>
              <a:t>presentation.classes.SignatureMatch</a:t>
            </a:r>
            <a:r>
              <a:rPr lang="en-US" sz="1600" dirty="0"/>
              <a:t>: </a:t>
            </a:r>
          </a:p>
          <a:p>
            <a:pPr>
              <a:buNone/>
            </a:pPr>
            <a:r>
              <a:rPr lang="en-US" sz="1600" dirty="0" smtClean="0"/>
              <a:t>DEFINE VARIABLE </a:t>
            </a:r>
            <a:r>
              <a:rPr lang="en-US" sz="1600" dirty="0" err="1"/>
              <a:t>ExampleVar</a:t>
            </a:r>
            <a:r>
              <a:rPr lang="en-US" sz="1600" dirty="0"/>
              <a:t> AS CHARACTER NO-UNDO.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CA" sz="1600" dirty="0"/>
              <a:t>METHOD </a:t>
            </a:r>
            <a:r>
              <a:rPr lang="en-CA" sz="1600" dirty="0" smtClean="0"/>
              <a:t>VOID </a:t>
            </a:r>
            <a:r>
              <a:rPr lang="en-CA" sz="1600" dirty="0" err="1">
                <a:solidFill>
                  <a:srgbClr val="FF0000"/>
                </a:solidFill>
              </a:rPr>
              <a:t>SetVariable</a:t>
            </a:r>
            <a:r>
              <a:rPr lang="en-CA" sz="1600" dirty="0"/>
              <a:t>(</a:t>
            </a:r>
            <a:r>
              <a:rPr lang="en-CA" sz="1600" dirty="0" err="1"/>
              <a:t>prefixvalue</a:t>
            </a:r>
            <a:r>
              <a:rPr lang="en-CA" sz="1600" dirty="0"/>
              <a:t> AS INTEGER, </a:t>
            </a:r>
            <a:endParaRPr lang="en-CA" sz="1600" dirty="0" smtClean="0"/>
          </a:p>
          <a:p>
            <a:pPr>
              <a:buNone/>
            </a:pPr>
            <a:r>
              <a:rPr lang="en-CA" sz="1600" dirty="0" smtClean="0"/>
              <a:t>                                                 </a:t>
            </a:r>
            <a:r>
              <a:rPr lang="en-US" sz="1600" dirty="0" err="1" smtClean="0"/>
              <a:t>suffixvalue</a:t>
            </a:r>
            <a:r>
              <a:rPr lang="en-US" sz="1600" dirty="0" smtClean="0"/>
              <a:t>  AS INTEGER):</a:t>
            </a:r>
            <a:endParaRPr lang="en-US" sz="1600" dirty="0"/>
          </a:p>
          <a:p>
            <a:pPr>
              <a:buNone/>
            </a:pPr>
            <a:r>
              <a:rPr lang="en-US" sz="1600" dirty="0" err="1">
                <a:solidFill>
                  <a:srgbClr val="FF0000"/>
                </a:solidFill>
              </a:rPr>
              <a:t>SetVariable</a:t>
            </a:r>
            <a:r>
              <a:rPr lang="en-US" sz="1600" dirty="0"/>
              <a:t>(STRING(</a:t>
            </a:r>
            <a:r>
              <a:rPr lang="en-US" sz="1600" dirty="0" err="1"/>
              <a:t>prefixvalue</a:t>
            </a:r>
            <a:r>
              <a:rPr lang="en-US" sz="1600" dirty="0"/>
              <a:t>, '999') + "." + </a:t>
            </a:r>
            <a:r>
              <a:rPr lang="en-US" sz="1600" dirty="0" smtClean="0"/>
              <a:t>STRING(</a:t>
            </a:r>
            <a:r>
              <a:rPr lang="en-US" sz="1600" dirty="0" err="1" smtClean="0"/>
              <a:t>suffixvalue</a:t>
            </a:r>
            <a:r>
              <a:rPr lang="en-US" sz="1600" dirty="0"/>
              <a:t>, '999')).</a:t>
            </a:r>
          </a:p>
          <a:p>
            <a:pPr>
              <a:buNone/>
            </a:pPr>
            <a:r>
              <a:rPr lang="en-US" sz="1600" dirty="0"/>
              <a:t>END METHOD.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CA" sz="1600" dirty="0"/>
              <a:t>METHOD </a:t>
            </a:r>
            <a:r>
              <a:rPr lang="en-CA" sz="1600" dirty="0" smtClean="0"/>
              <a:t>VOID </a:t>
            </a:r>
            <a:r>
              <a:rPr lang="en-CA" sz="1600" dirty="0" err="1" smtClean="0">
                <a:solidFill>
                  <a:srgbClr val="FF0000"/>
                </a:solidFill>
              </a:rPr>
              <a:t>SetVariable</a:t>
            </a:r>
            <a:endParaRPr lang="en-CA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CA" sz="1600" dirty="0" smtClean="0">
                <a:solidFill>
                  <a:srgbClr val="FF0000"/>
                </a:solidFill>
              </a:rPr>
              <a:t>              </a:t>
            </a:r>
            <a:r>
              <a:rPr lang="en-CA" sz="1600" dirty="0" smtClean="0"/>
              <a:t>(</a:t>
            </a:r>
            <a:r>
              <a:rPr lang="en-CA" sz="1600" dirty="0" err="1"/>
              <a:t>newvalue</a:t>
            </a:r>
            <a:r>
              <a:rPr lang="en-CA" sz="1600" dirty="0"/>
              <a:t> AS CHARACTER):</a:t>
            </a:r>
          </a:p>
          <a:p>
            <a:pPr>
              <a:buNone/>
            </a:pPr>
            <a:r>
              <a:rPr lang="en-US" sz="1600" dirty="0" err="1"/>
              <a:t>ExampleVar</a:t>
            </a:r>
            <a:r>
              <a:rPr lang="en-US" sz="1600" dirty="0"/>
              <a:t> = </a:t>
            </a:r>
            <a:r>
              <a:rPr lang="en-US" sz="1600" dirty="0" err="1"/>
              <a:t>newvalue</a:t>
            </a:r>
            <a:r>
              <a:rPr lang="en-US" sz="1600" dirty="0"/>
              <a:t>.</a:t>
            </a:r>
          </a:p>
          <a:p>
            <a:pPr>
              <a:buNone/>
            </a:pPr>
            <a:r>
              <a:rPr lang="en-US" sz="1600" dirty="0"/>
              <a:t>END METHOD.</a:t>
            </a:r>
          </a:p>
          <a:p>
            <a:pPr>
              <a:buNone/>
            </a:pP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5085184"/>
            <a:ext cx="32078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/>
              <a:t>METHOD CHARACTER </a:t>
            </a:r>
            <a:r>
              <a:rPr lang="en-US" sz="1600" dirty="0" err="1" smtClean="0"/>
              <a:t>GetVariable</a:t>
            </a:r>
            <a:r>
              <a:rPr lang="en-US" sz="1600" dirty="0" smtClean="0"/>
              <a:t>():</a:t>
            </a:r>
          </a:p>
          <a:p>
            <a:pPr>
              <a:buNone/>
            </a:pPr>
            <a:r>
              <a:rPr lang="en-US" sz="1600" dirty="0" smtClean="0"/>
              <a:t>RETURN(</a:t>
            </a:r>
            <a:r>
              <a:rPr lang="en-US" sz="1600" dirty="0" err="1" smtClean="0"/>
              <a:t>ExampleVar</a:t>
            </a:r>
            <a:r>
              <a:rPr lang="en-US" sz="1600" dirty="0" smtClean="0"/>
              <a:t>).</a:t>
            </a:r>
          </a:p>
          <a:p>
            <a:pPr>
              <a:buNone/>
            </a:pPr>
            <a:r>
              <a:rPr lang="en-US" sz="1600" dirty="0" smtClean="0"/>
              <a:t>END METHOD.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END CLASS.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Method Signatures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US" sz="1600" dirty="0" smtClean="0"/>
              <a:t>Method Signatures provide a way to describe interface functionality that allows for calls from different contexts.</a:t>
            </a:r>
          </a:p>
          <a:p>
            <a:pPr marL="0">
              <a:spcBef>
                <a:spcPts val="0"/>
              </a:spcBef>
              <a:buNone/>
            </a:pPr>
            <a:endParaRPr lang="en-US" sz="1600" dirty="0" smtClean="0"/>
          </a:p>
          <a:p>
            <a:pPr marL="0">
              <a:spcBef>
                <a:spcPts val="0"/>
              </a:spcBef>
              <a:buNone/>
            </a:pPr>
            <a:r>
              <a:rPr lang="en-US" sz="1600" dirty="0" err="1" smtClean="0"/>
              <a:t>ProductionOrder:Create</a:t>
            </a:r>
            <a:r>
              <a:rPr lang="en-US" sz="1600" dirty="0" smtClean="0"/>
              <a:t> (sales-order-number, </a:t>
            </a:r>
          </a:p>
          <a:p>
            <a:pPr marL="0">
              <a:spcBef>
                <a:spcPts val="0"/>
              </a:spcBef>
              <a:buNone/>
            </a:pPr>
            <a:r>
              <a:rPr lang="en-US" sz="1600" dirty="0" smtClean="0"/>
              <a:t>		      backorder-number).</a:t>
            </a:r>
          </a:p>
          <a:p>
            <a:pPr marL="0">
              <a:spcBef>
                <a:spcPts val="0"/>
              </a:spcBef>
              <a:buNone/>
            </a:pPr>
            <a:endParaRPr lang="en-US" sz="1600" dirty="0" smtClean="0"/>
          </a:p>
          <a:p>
            <a:pPr marL="0">
              <a:spcBef>
                <a:spcPts val="0"/>
              </a:spcBef>
              <a:buNone/>
            </a:pPr>
            <a:r>
              <a:rPr lang="en-US" sz="1600" dirty="0" err="1" smtClean="0"/>
              <a:t>ProductionOrder:Create</a:t>
            </a:r>
            <a:r>
              <a:rPr lang="en-US" sz="1600" dirty="0" smtClean="0"/>
              <a:t>(</a:t>
            </a:r>
            <a:r>
              <a:rPr lang="en-US" sz="1600" dirty="0" err="1" smtClean="0"/>
              <a:t>kv</a:t>
            </a:r>
            <a:r>
              <a:rPr lang="en-US" sz="1600" dirty="0" smtClean="0"/>
              <a:t>-sales-order).</a:t>
            </a:r>
          </a:p>
          <a:p>
            <a:pPr marL="0">
              <a:spcBef>
                <a:spcPts val="0"/>
              </a:spcBef>
              <a:buNone/>
            </a:pPr>
            <a:endParaRPr lang="en-US" sz="1600" dirty="0" smtClean="0"/>
          </a:p>
          <a:p>
            <a:pPr marL="0">
              <a:spcBef>
                <a:spcPts val="0"/>
              </a:spcBef>
              <a:buNone/>
            </a:pPr>
            <a:r>
              <a:rPr lang="en-US" sz="1600" dirty="0" smtClean="0"/>
              <a:t>It’s also possible to pass objects as parameters:</a:t>
            </a:r>
          </a:p>
          <a:p>
            <a:pPr marL="0">
              <a:spcBef>
                <a:spcPts val="0"/>
              </a:spcBef>
              <a:buNone/>
            </a:pPr>
            <a:r>
              <a:rPr lang="en-US" sz="1600" dirty="0" err="1" smtClean="0"/>
              <a:t>ProductionOrder:Create</a:t>
            </a:r>
            <a:r>
              <a:rPr lang="en-US" sz="1600" dirty="0" smtClean="0"/>
              <a:t>(</a:t>
            </a:r>
            <a:r>
              <a:rPr lang="en-US" sz="1600" dirty="0" err="1" smtClean="0"/>
              <a:t>oSalesOrder</a:t>
            </a:r>
            <a:r>
              <a:rPr lang="en-US" sz="1600" dirty="0" smtClean="0"/>
              <a:t>).</a:t>
            </a:r>
          </a:p>
          <a:p>
            <a:pPr marL="0">
              <a:spcBef>
                <a:spcPts val="0"/>
              </a:spcBef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Method Signatures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/* presentation/examples/example04-signatures.p */</a:t>
            </a:r>
          </a:p>
          <a:p>
            <a:pPr>
              <a:buNone/>
            </a:pPr>
            <a:r>
              <a:rPr lang="en-US" sz="1600" dirty="0" smtClean="0"/>
              <a:t>USING </a:t>
            </a:r>
            <a:r>
              <a:rPr lang="en-US" sz="1600" dirty="0" err="1" smtClean="0"/>
              <a:t>presentation.classes</a:t>
            </a:r>
            <a:r>
              <a:rPr lang="en-US" sz="1600" dirty="0" smtClean="0"/>
              <a:t>.*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CA" sz="1600" dirty="0" smtClean="0"/>
              <a:t>DEFINE VARIABLE oClass1 AS </a:t>
            </a:r>
            <a:r>
              <a:rPr lang="en-CA" sz="1600" dirty="0" err="1" smtClean="0"/>
              <a:t>SignatureMatch</a:t>
            </a:r>
            <a:r>
              <a:rPr lang="en-CA" sz="1600" dirty="0" smtClean="0"/>
              <a:t> NO-UNDO. </a:t>
            </a:r>
          </a:p>
          <a:p>
            <a:pPr>
              <a:buNone/>
            </a:pPr>
            <a:r>
              <a:rPr lang="en-CA" sz="1600" dirty="0" smtClean="0"/>
              <a:t>DEFINE VARIABLE oClass2 AS </a:t>
            </a:r>
            <a:r>
              <a:rPr lang="en-CA" sz="1600" dirty="0" err="1" smtClean="0"/>
              <a:t>SignatureMatch</a:t>
            </a:r>
            <a:r>
              <a:rPr lang="en-CA" sz="1600" dirty="0" smtClean="0"/>
              <a:t> NO-UNDO.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oClass1 = NEW </a:t>
            </a:r>
            <a:r>
              <a:rPr lang="en-US" sz="1600" dirty="0" err="1" smtClean="0"/>
              <a:t>SignatureMatch</a:t>
            </a:r>
            <a:r>
              <a:rPr lang="en-US" sz="1600" dirty="0" smtClean="0"/>
              <a:t>().</a:t>
            </a:r>
          </a:p>
          <a:p>
            <a:pPr>
              <a:buNone/>
            </a:pPr>
            <a:r>
              <a:rPr lang="en-US" sz="1600" dirty="0" smtClean="0"/>
              <a:t>oClass2 = NEW </a:t>
            </a:r>
            <a:r>
              <a:rPr lang="en-US" sz="1600" dirty="0" err="1" smtClean="0"/>
              <a:t>SignatureMatch</a:t>
            </a:r>
            <a:r>
              <a:rPr lang="en-US" sz="1600" dirty="0" smtClean="0"/>
              <a:t>().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oClass1:SetVariable("a string").</a:t>
            </a:r>
          </a:p>
          <a:p>
            <a:pPr>
              <a:buNone/>
            </a:pPr>
            <a:r>
              <a:rPr lang="en-US" sz="1600" dirty="0" smtClean="0"/>
              <a:t>oClass2:SetVariable(123, 456).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MESSAGE oClass1:GetVariable()   SKIP </a:t>
            </a:r>
          </a:p>
          <a:p>
            <a:pPr>
              <a:buNone/>
            </a:pPr>
            <a:r>
              <a:rPr lang="en-US" sz="1600" dirty="0" smtClean="0"/>
              <a:t>        oClass2:GetVariable()</a:t>
            </a:r>
          </a:p>
          <a:p>
            <a:pPr>
              <a:buNone/>
            </a:pPr>
            <a:r>
              <a:rPr lang="en-US" sz="1600" dirty="0" smtClean="0"/>
              <a:t>    VIEW-AS ALERT-BOX.       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941168"/>
            <a:ext cx="26003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Constructors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/* presentation/classes/ConstructorClass.cls */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CLASS </a:t>
            </a:r>
            <a:r>
              <a:rPr lang="en-US" dirty="0" err="1" smtClean="0"/>
              <a:t>presentation.classes.ConstructorClass</a:t>
            </a:r>
            <a:r>
              <a:rPr lang="en-US" dirty="0" smtClean="0"/>
              <a:t>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CA" dirty="0" smtClean="0"/>
              <a:t>DEFINE VARIABLE cur-value AS CHARACTER.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CONSTRUCTOR </a:t>
            </a:r>
            <a:r>
              <a:rPr lang="en-US" dirty="0" err="1" smtClean="0"/>
              <a:t>ConstructorClass</a:t>
            </a:r>
            <a:r>
              <a:rPr lang="en-US" dirty="0" smtClean="0"/>
              <a:t>():</a:t>
            </a:r>
          </a:p>
          <a:p>
            <a:pPr>
              <a:buNone/>
            </a:pPr>
            <a:r>
              <a:rPr lang="en-CA" dirty="0" smtClean="0"/>
              <a:t>ASSIGN cur-value = "the time is now".</a:t>
            </a:r>
          </a:p>
          <a:p>
            <a:pPr>
              <a:buNone/>
            </a:pPr>
            <a:r>
              <a:rPr lang="en-US" dirty="0" smtClean="0"/>
              <a:t>END CONSTRUCTOR.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CA" dirty="0" smtClean="0"/>
              <a:t>CONSTRUCTOR </a:t>
            </a:r>
            <a:r>
              <a:rPr lang="en-CA" dirty="0" err="1" smtClean="0"/>
              <a:t>ConstructorClass</a:t>
            </a:r>
            <a:r>
              <a:rPr lang="en-CA" dirty="0" smtClean="0"/>
              <a:t>(new-value AS CHARACTER):</a:t>
            </a:r>
          </a:p>
          <a:p>
            <a:pPr>
              <a:buNone/>
            </a:pPr>
            <a:r>
              <a:rPr lang="en-US" dirty="0" smtClean="0"/>
              <a:t>ASSIGN cur-value = new-value.</a:t>
            </a:r>
          </a:p>
          <a:p>
            <a:pPr>
              <a:buNone/>
            </a:pPr>
            <a:r>
              <a:rPr lang="en-US" dirty="0" smtClean="0"/>
              <a:t>END CONSTRUCTOR.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METHOD CHARACTER </a:t>
            </a:r>
            <a:r>
              <a:rPr lang="en-US" dirty="0" err="1" smtClean="0"/>
              <a:t>GetVariable</a:t>
            </a:r>
            <a:r>
              <a:rPr lang="en-US" dirty="0" smtClean="0"/>
              <a:t>():</a:t>
            </a:r>
          </a:p>
          <a:p>
            <a:pPr>
              <a:buNone/>
            </a:pPr>
            <a:r>
              <a:rPr lang="en-US" dirty="0" smtClean="0"/>
              <a:t>RETURN(cur-value).</a:t>
            </a:r>
          </a:p>
          <a:p>
            <a:pPr>
              <a:buNone/>
            </a:pPr>
            <a:r>
              <a:rPr lang="en-US" dirty="0" smtClean="0"/>
              <a:t>END METHOD.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END CLASS.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Constructors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/* presentation/examples/example05-constructor.p */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USING </a:t>
            </a:r>
            <a:r>
              <a:rPr lang="en-US" sz="1600" dirty="0" err="1" smtClean="0"/>
              <a:t>presentation.classes</a:t>
            </a:r>
            <a:r>
              <a:rPr lang="en-US" sz="1600" dirty="0" smtClean="0"/>
              <a:t>.*.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DEFINE VARIABLE </a:t>
            </a:r>
            <a:r>
              <a:rPr lang="en-US" sz="1600" dirty="0" err="1" smtClean="0"/>
              <a:t>aClass</a:t>
            </a:r>
            <a:r>
              <a:rPr lang="en-US" sz="1600" dirty="0" smtClean="0"/>
              <a:t> AS </a:t>
            </a:r>
            <a:r>
              <a:rPr lang="en-US" sz="1600" dirty="0" err="1" smtClean="0"/>
              <a:t>ConstructorClass</a:t>
            </a:r>
            <a:r>
              <a:rPr lang="en-US" sz="1600" dirty="0" smtClean="0"/>
              <a:t> NO-UNDO.</a:t>
            </a:r>
          </a:p>
          <a:p>
            <a:pPr>
              <a:buNone/>
            </a:pPr>
            <a:r>
              <a:rPr lang="en-US" sz="1600" dirty="0" smtClean="0"/>
              <a:t>DEFINE VARIABLE </a:t>
            </a:r>
            <a:r>
              <a:rPr lang="en-US" sz="1600" dirty="0" err="1" smtClean="0"/>
              <a:t>bClass</a:t>
            </a:r>
            <a:r>
              <a:rPr lang="en-US" sz="1600" dirty="0" smtClean="0"/>
              <a:t> AS </a:t>
            </a:r>
            <a:r>
              <a:rPr lang="en-US" sz="1600" dirty="0" err="1" smtClean="0"/>
              <a:t>ConstructorClass</a:t>
            </a:r>
            <a:r>
              <a:rPr lang="en-US" sz="1600" dirty="0" smtClean="0"/>
              <a:t> NO-UNDO.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aClass</a:t>
            </a:r>
            <a:r>
              <a:rPr lang="en-US" sz="1600" dirty="0" smtClean="0"/>
              <a:t> = NEW </a:t>
            </a:r>
            <a:r>
              <a:rPr lang="en-US" sz="1600" dirty="0" err="1" smtClean="0"/>
              <a:t>ConstructorClass</a:t>
            </a:r>
            <a:r>
              <a:rPr lang="en-US" sz="1600" dirty="0" smtClean="0"/>
              <a:t>().</a:t>
            </a:r>
          </a:p>
          <a:p>
            <a:pPr>
              <a:buNone/>
            </a:pPr>
            <a:r>
              <a:rPr lang="en-CA" sz="1600" dirty="0" err="1" smtClean="0"/>
              <a:t>bClass</a:t>
            </a:r>
            <a:r>
              <a:rPr lang="en-CA" sz="1600" dirty="0" smtClean="0"/>
              <a:t> = NEW </a:t>
            </a:r>
            <a:r>
              <a:rPr lang="en-CA" sz="1600" dirty="0" err="1" smtClean="0"/>
              <a:t>ConstructorClass</a:t>
            </a:r>
            <a:r>
              <a:rPr lang="en-CA" sz="1600" dirty="0" smtClean="0"/>
              <a:t>("my values").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MESSAGE </a:t>
            </a:r>
            <a:r>
              <a:rPr lang="en-US" sz="1600" dirty="0" err="1" smtClean="0"/>
              <a:t>aclass:GetVariable</a:t>
            </a:r>
            <a:r>
              <a:rPr lang="en-US" sz="1600" dirty="0" smtClean="0"/>
              <a:t>()    SKIP </a:t>
            </a:r>
          </a:p>
          <a:p>
            <a:pPr>
              <a:buNone/>
            </a:pPr>
            <a:r>
              <a:rPr lang="en-US" sz="1600" dirty="0" smtClean="0"/>
              <a:t>        </a:t>
            </a:r>
            <a:r>
              <a:rPr lang="en-US" sz="1600" dirty="0" err="1" smtClean="0"/>
              <a:t>bclass:GetVariable</a:t>
            </a:r>
            <a:r>
              <a:rPr lang="en-US" sz="1600" dirty="0" smtClean="0"/>
              <a:t>()</a:t>
            </a:r>
          </a:p>
          <a:p>
            <a:pPr>
              <a:buNone/>
            </a:pPr>
            <a:r>
              <a:rPr lang="en-US" sz="1600" dirty="0" smtClean="0"/>
              <a:t>VIEW-AS ALERT-BOX.         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085184"/>
            <a:ext cx="25050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 What is </a:t>
            </a:r>
            <a:r>
              <a:rPr lang="en-CA" sz="2800" smtClean="0">
                <a:solidFill>
                  <a:schemeClr val="bg1"/>
                </a:solidFill>
              </a:rPr>
              <a:t>This Presentation About?</a:t>
            </a:r>
            <a:endParaRPr lang="en-CA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5"/>
            <a:ext cx="8229600" cy="367240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CA" sz="2400" dirty="0" smtClean="0"/>
              <a:t>Intended as a introduction for procedural developers looking to learn about OO programming.</a:t>
            </a:r>
          </a:p>
          <a:p>
            <a:pPr>
              <a:buNone/>
            </a:pPr>
            <a:endParaRPr lang="en-CA" sz="2400" dirty="0" smtClean="0"/>
          </a:p>
          <a:p>
            <a:r>
              <a:rPr lang="en-CA" sz="2400" dirty="0" smtClean="0"/>
              <a:t>OO Language Element Definitions </a:t>
            </a:r>
          </a:p>
          <a:p>
            <a:r>
              <a:rPr lang="en-CA" sz="2400" dirty="0" smtClean="0"/>
              <a:t>Survey of OO language elements and talk about how they are paralleled by procedural language elements.</a:t>
            </a:r>
          </a:p>
          <a:p>
            <a:r>
              <a:rPr lang="en-CA" sz="2400" dirty="0" smtClean="0"/>
              <a:t>Have more material than I can cover in one session</a:t>
            </a:r>
          </a:p>
          <a:p>
            <a:r>
              <a:rPr lang="en-CA" sz="2400" dirty="0" smtClean="0"/>
              <a:t>All code samples in these slides are available.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Destructors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3826768" cy="35283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/* </a:t>
            </a:r>
            <a:r>
              <a:rPr lang="en-US" sz="1600" dirty="0" err="1" smtClean="0"/>
              <a:t>presentation.classes.DestructorClass</a:t>
            </a:r>
            <a:r>
              <a:rPr lang="en-US" sz="1600" dirty="0" smtClean="0"/>
              <a:t> */</a:t>
            </a:r>
          </a:p>
          <a:p>
            <a:pPr>
              <a:buNone/>
            </a:pPr>
            <a:r>
              <a:rPr lang="en-US" sz="1600" dirty="0" smtClean="0"/>
              <a:t>CLASS </a:t>
            </a:r>
            <a:r>
              <a:rPr lang="en-US" sz="1600" dirty="0" err="1" smtClean="0"/>
              <a:t>presentation.classes.DestructorClass</a:t>
            </a:r>
            <a:r>
              <a:rPr lang="en-US" sz="1600" dirty="0" smtClean="0"/>
              <a:t>: </a:t>
            </a:r>
          </a:p>
          <a:p>
            <a:pPr>
              <a:buNone/>
            </a:pPr>
            <a:r>
              <a:rPr lang="en-CA" sz="1600" dirty="0" smtClean="0"/>
              <a:t>DEFINE VARIABLE cur-name AS CHARACTER.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DESTRUCTOR </a:t>
            </a:r>
            <a:r>
              <a:rPr lang="en-US" sz="1600" dirty="0" err="1" smtClean="0"/>
              <a:t>DestructorClass</a:t>
            </a:r>
            <a:r>
              <a:rPr lang="en-US" sz="1600" dirty="0" smtClean="0"/>
              <a:t>(): </a:t>
            </a:r>
          </a:p>
          <a:p>
            <a:pPr>
              <a:buNone/>
            </a:pPr>
            <a:r>
              <a:rPr lang="en-US" sz="1600" dirty="0" smtClean="0"/>
              <a:t>MESSAGE "delete " cur-name</a:t>
            </a:r>
          </a:p>
          <a:p>
            <a:pPr>
              <a:buNone/>
            </a:pPr>
            <a:r>
              <a:rPr lang="en-US" sz="1600" dirty="0" smtClean="0"/>
              <a:t>    VIEW-AS ALERT-BOX.</a:t>
            </a:r>
          </a:p>
          <a:p>
            <a:pPr>
              <a:buNone/>
            </a:pPr>
            <a:r>
              <a:rPr lang="en-US" sz="1600" dirty="0" smtClean="0"/>
              <a:t>END DESTRUCTOR.</a:t>
            </a:r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716016" y="3573016"/>
            <a:ext cx="38884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/>
              <a:t>CONSTRUCTOR </a:t>
            </a:r>
            <a:r>
              <a:rPr lang="en-US" sz="1600" dirty="0" err="1" smtClean="0"/>
              <a:t>DestructorClass</a:t>
            </a:r>
            <a:r>
              <a:rPr lang="en-US" sz="1600" dirty="0" smtClean="0"/>
              <a:t>():</a:t>
            </a:r>
          </a:p>
          <a:p>
            <a:pPr>
              <a:buNone/>
            </a:pPr>
            <a:r>
              <a:rPr lang="en-US" sz="1600" dirty="0" smtClean="0"/>
              <a:t>ASSIGN cur-name = "default constructor".</a:t>
            </a:r>
          </a:p>
          <a:p>
            <a:pPr>
              <a:buNone/>
            </a:pPr>
            <a:r>
              <a:rPr lang="en-US" sz="1600" dirty="0" smtClean="0"/>
              <a:t>END CONSTRUCTOR.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CONSTRUCTOR </a:t>
            </a:r>
            <a:r>
              <a:rPr lang="en-US" sz="1600" dirty="0" err="1" smtClean="0"/>
              <a:t>DestructorClass</a:t>
            </a:r>
            <a:r>
              <a:rPr lang="en-US" sz="1600" dirty="0" smtClean="0"/>
              <a:t>(cur-</a:t>
            </a:r>
            <a:r>
              <a:rPr lang="en-US" sz="1600" dirty="0" err="1" smtClean="0"/>
              <a:t>parm</a:t>
            </a:r>
            <a:r>
              <a:rPr lang="en-US" sz="1600" dirty="0" smtClean="0"/>
              <a:t> AS CHARACTER):</a:t>
            </a:r>
          </a:p>
          <a:p>
            <a:pPr>
              <a:buNone/>
            </a:pPr>
            <a:r>
              <a:rPr lang="en-US" sz="1600" dirty="0" smtClean="0"/>
              <a:t>ASSIGN cur-name = cur-</a:t>
            </a:r>
            <a:r>
              <a:rPr lang="en-US" sz="1600" dirty="0" err="1" smtClean="0"/>
              <a:t>parm</a:t>
            </a:r>
            <a:r>
              <a:rPr lang="en-US" sz="1600" dirty="0" smtClean="0"/>
              <a:t>.</a:t>
            </a:r>
          </a:p>
          <a:p>
            <a:pPr>
              <a:buNone/>
            </a:pPr>
            <a:r>
              <a:rPr lang="en-US" sz="1600" dirty="0" smtClean="0"/>
              <a:t>END CONSTRUCTOR.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END CLASS.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Destructors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/* presentations/examples/example06a-destructor.p    */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USING </a:t>
            </a:r>
            <a:r>
              <a:rPr lang="en-US" sz="1600" dirty="0" err="1" smtClean="0"/>
              <a:t>presentation.classes</a:t>
            </a:r>
            <a:r>
              <a:rPr lang="en-US" sz="1600" dirty="0" smtClean="0"/>
              <a:t>.*.</a:t>
            </a:r>
          </a:p>
          <a:p>
            <a:pPr>
              <a:buNone/>
            </a:pPr>
            <a:r>
              <a:rPr lang="en-US" sz="1600" dirty="0" smtClean="0"/>
              <a:t>DEFINE VARIABLE </a:t>
            </a:r>
            <a:r>
              <a:rPr lang="en-US" sz="1600" dirty="0" err="1" smtClean="0"/>
              <a:t>oClass</a:t>
            </a:r>
            <a:r>
              <a:rPr lang="en-US" sz="1600" dirty="0" smtClean="0"/>
              <a:t> AS </a:t>
            </a:r>
            <a:r>
              <a:rPr lang="en-US" sz="1600" dirty="0" err="1" smtClean="0"/>
              <a:t>DestructorClass</a:t>
            </a:r>
            <a:r>
              <a:rPr lang="en-US" sz="1600" dirty="0" smtClean="0"/>
              <a:t> NO-UNDO.</a:t>
            </a:r>
          </a:p>
          <a:p>
            <a:pPr>
              <a:buNone/>
            </a:pP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err="1" smtClean="0"/>
              <a:t>oClass</a:t>
            </a:r>
            <a:r>
              <a:rPr lang="en-US" sz="1600" dirty="0" smtClean="0"/>
              <a:t> = NEW </a:t>
            </a:r>
            <a:r>
              <a:rPr lang="en-US" sz="1600" dirty="0" err="1" smtClean="0"/>
              <a:t>DestructorClass</a:t>
            </a:r>
            <a:r>
              <a:rPr lang="en-US" sz="1600" dirty="0" smtClean="0"/>
              <a:t>().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MESSAGE "pause before delete" VIEW-AS ALERT-BOX.</a:t>
            </a:r>
          </a:p>
          <a:p>
            <a:pPr>
              <a:buNone/>
            </a:pPr>
            <a:r>
              <a:rPr lang="en-US" sz="1600" dirty="0" smtClean="0"/>
              <a:t>DELETE OBJECT </a:t>
            </a:r>
            <a:r>
              <a:rPr lang="en-US" sz="1600" dirty="0" err="1" smtClean="0"/>
              <a:t>oClass</a:t>
            </a:r>
            <a:r>
              <a:rPr lang="en-US" sz="1600" dirty="0" smtClean="0"/>
              <a:t>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CA" sz="1600" dirty="0" smtClean="0"/>
              <a:t>MESSAGE "pause after delete" VIEW-AS ALERT-BOX.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700808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356992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5085184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/>
              <a:t>USING </a:t>
            </a:r>
            <a:r>
              <a:rPr lang="en-US" sz="1800" dirty="0" err="1" smtClean="0"/>
              <a:t>presentation.classes</a:t>
            </a:r>
            <a:r>
              <a:rPr lang="en-US" sz="1800" dirty="0" smtClean="0"/>
              <a:t>.*.</a:t>
            </a:r>
          </a:p>
          <a:p>
            <a:pPr>
              <a:buNone/>
            </a:pPr>
            <a:r>
              <a:rPr lang="en-US" sz="1800" dirty="0" smtClean="0"/>
              <a:t>DEFINE VARIABLE </a:t>
            </a:r>
            <a:r>
              <a:rPr lang="en-US" sz="1800" dirty="0" err="1" smtClean="0"/>
              <a:t>oClass</a:t>
            </a:r>
            <a:r>
              <a:rPr lang="en-US" sz="1800" dirty="0" smtClean="0"/>
              <a:t> AS </a:t>
            </a:r>
            <a:r>
              <a:rPr lang="en-US" sz="1800" dirty="0" err="1" smtClean="0"/>
              <a:t>DestructorClass</a:t>
            </a:r>
            <a:r>
              <a:rPr lang="en-US" sz="1800" dirty="0" smtClean="0"/>
              <a:t> NO-UNDO.</a:t>
            </a:r>
          </a:p>
          <a:p>
            <a:pPr>
              <a:buNone/>
            </a:pPr>
            <a:r>
              <a:rPr lang="en-US" sz="1800" dirty="0" smtClean="0"/>
              <a:t> </a:t>
            </a:r>
            <a:r>
              <a:rPr lang="en-US" sz="1800" dirty="0" err="1" smtClean="0"/>
              <a:t>oClass</a:t>
            </a:r>
            <a:r>
              <a:rPr lang="en-US" sz="1800" dirty="0" smtClean="0"/>
              <a:t> = NEW </a:t>
            </a:r>
            <a:r>
              <a:rPr lang="en-US" sz="1800" dirty="0" err="1" smtClean="0"/>
              <a:t>DestructorClass</a:t>
            </a:r>
            <a:r>
              <a:rPr lang="en-US" sz="1800" dirty="0" smtClean="0"/>
              <a:t>().</a:t>
            </a:r>
          </a:p>
          <a:p>
            <a:pPr>
              <a:buNone/>
            </a:pPr>
            <a:r>
              <a:rPr lang="en-CA" sz="1800" dirty="0" smtClean="0"/>
              <a:t>RETURN.</a:t>
            </a:r>
          </a:p>
          <a:p>
            <a:pPr>
              <a:buNone/>
            </a:pPr>
            <a:endParaRPr lang="en-CA" sz="1800" dirty="0" smtClean="0"/>
          </a:p>
          <a:p>
            <a:r>
              <a:rPr lang="en-CA" sz="1800" dirty="0" smtClean="0"/>
              <a:t>This looks like a classic memory leak. </a:t>
            </a:r>
          </a:p>
          <a:p>
            <a:r>
              <a:rPr lang="en-CA" sz="1800" dirty="0" smtClean="0"/>
              <a:t>It’s also a common practice in the OO world. </a:t>
            </a:r>
          </a:p>
          <a:p>
            <a:r>
              <a:rPr lang="en-CA" sz="1800" dirty="0" smtClean="0"/>
              <a:t>Why? </a:t>
            </a:r>
          </a:p>
          <a:p>
            <a:r>
              <a:rPr lang="en-CA" sz="1800" dirty="0" smtClean="0"/>
              <a:t>Garbage Collection.</a:t>
            </a:r>
          </a:p>
          <a:p>
            <a:pPr marL="0" lvl="1">
              <a:spcBef>
                <a:spcPts val="1200"/>
              </a:spcBef>
              <a:buNone/>
            </a:pPr>
            <a:r>
              <a:rPr lang="en-CA" sz="1800" dirty="0" smtClean="0"/>
              <a:t>Garbage collection frees programmers from explicitly manage object memory allocation by deleting objects when they’re no longer in use. </a:t>
            </a:r>
          </a:p>
          <a:p>
            <a:pPr marL="0" lvl="1">
              <a:spcBef>
                <a:spcPts val="1200"/>
              </a:spcBef>
              <a:buNone/>
            </a:pPr>
            <a:endParaRPr lang="en-CA" sz="1800" dirty="0" smtClean="0"/>
          </a:p>
          <a:p>
            <a:pPr marL="0" lvl="1" algn="ctr">
              <a:spcBef>
                <a:spcPts val="1200"/>
              </a:spcBef>
              <a:buNone/>
            </a:pPr>
            <a:r>
              <a:rPr lang="en-CA" sz="1800" dirty="0" smtClean="0"/>
              <a:t>In the ABL world, “no longer in use” = “an object with no references to it”. </a:t>
            </a:r>
          </a:p>
          <a:p>
            <a:pPr marL="0" lvl="1" algn="ctr">
              <a:spcBef>
                <a:spcPts val="1200"/>
              </a:spcBef>
              <a:buNone/>
            </a:pPr>
            <a:r>
              <a:rPr lang="en-CA" sz="1200" dirty="0" smtClean="0"/>
              <a:t>Read KB </a:t>
            </a:r>
            <a:r>
              <a:rPr lang="en-US" sz="1200" dirty="0" smtClean="0"/>
              <a:t>P155379 for more information.</a:t>
            </a:r>
            <a:endParaRPr lang="en-US" sz="1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Garbage Collection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/* presentations/examples/example07a-garbage-collection.p    */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USING </a:t>
            </a:r>
            <a:r>
              <a:rPr lang="en-US" sz="1600" dirty="0" err="1" smtClean="0"/>
              <a:t>presentation.classes</a:t>
            </a:r>
            <a:r>
              <a:rPr lang="en-US" sz="1600" dirty="0" smtClean="0"/>
              <a:t>.*.</a:t>
            </a:r>
          </a:p>
          <a:p>
            <a:pPr>
              <a:buNone/>
            </a:pPr>
            <a:r>
              <a:rPr lang="en-US" sz="1600" dirty="0" smtClean="0"/>
              <a:t>DEFINE VARIABLE </a:t>
            </a:r>
            <a:r>
              <a:rPr lang="en-US" sz="1600" dirty="0" err="1" smtClean="0"/>
              <a:t>oClass</a:t>
            </a:r>
            <a:r>
              <a:rPr lang="en-US" sz="1600" dirty="0" smtClean="0"/>
              <a:t> AS </a:t>
            </a:r>
            <a:r>
              <a:rPr lang="en-US" sz="1600" dirty="0" err="1" smtClean="0"/>
              <a:t>DestructorClass</a:t>
            </a:r>
            <a:r>
              <a:rPr lang="en-US" sz="1600" dirty="0" smtClean="0"/>
              <a:t> NO-UNDO.</a:t>
            </a:r>
          </a:p>
          <a:p>
            <a:pPr>
              <a:buNone/>
            </a:pP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err="1" smtClean="0"/>
              <a:t>oClass</a:t>
            </a:r>
            <a:r>
              <a:rPr lang="en-US" sz="1600" dirty="0" smtClean="0"/>
              <a:t> = NEW </a:t>
            </a:r>
            <a:r>
              <a:rPr lang="en-US" sz="1600" dirty="0" err="1" smtClean="0"/>
              <a:t>DestructorClass</a:t>
            </a:r>
            <a:r>
              <a:rPr lang="en-US" sz="1600" dirty="0" smtClean="0"/>
              <a:t>().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CA" sz="1600" dirty="0" smtClean="0"/>
              <a:t>MESSAGE "run child" VIEW-AS ALERT-BOX.</a:t>
            </a:r>
          </a:p>
          <a:p>
            <a:pPr>
              <a:buNone/>
            </a:pPr>
            <a:r>
              <a:rPr lang="en-US" sz="1600" dirty="0" smtClean="0"/>
              <a:t>RUN presentation/examples/example07b-garbage-collection.p.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CA" sz="1600" dirty="0" smtClean="0"/>
              <a:t>MESSAGE "pause after run" VIEW-AS ALERT-BOX.</a:t>
            </a:r>
          </a:p>
          <a:p>
            <a:pPr>
              <a:buNone/>
            </a:pPr>
            <a:endParaRPr lang="en-CA" sz="1600" dirty="0" smtClean="0"/>
          </a:p>
          <a:p>
            <a:pPr>
              <a:buNone/>
            </a:pPr>
            <a:r>
              <a:rPr lang="en-US" sz="1600" dirty="0" smtClean="0"/>
              <a:t>DELETE OBJECT </a:t>
            </a:r>
            <a:r>
              <a:rPr lang="en-US" sz="1600" dirty="0" err="1" smtClean="0"/>
              <a:t>oClass</a:t>
            </a:r>
            <a:r>
              <a:rPr lang="en-US" sz="1600" dirty="0" smtClean="0"/>
              <a:t>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CA" sz="1600" dirty="0" smtClean="0"/>
              <a:t>MESSAGE "pause after delete" VIEW-AS ALERT-BOX.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Garbage Collection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Garbage Collection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/* presentations/examples/example07b-garbage-collection</a:t>
            </a:r>
            <a:r>
              <a:rPr lang="en-US" sz="1600" dirty="0" smtClean="0">
                <a:solidFill>
                  <a:srgbClr val="FF0000"/>
                </a:solidFill>
              </a:rPr>
              <a:t>.p</a:t>
            </a:r>
            <a:r>
              <a:rPr lang="en-US" sz="1600" dirty="0" smtClean="0"/>
              <a:t> */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USING </a:t>
            </a:r>
            <a:r>
              <a:rPr lang="en-US" sz="1600" dirty="0" err="1" smtClean="0"/>
              <a:t>presentation.classes</a:t>
            </a:r>
            <a:r>
              <a:rPr lang="en-US" sz="1600" dirty="0" smtClean="0"/>
              <a:t>.*.</a:t>
            </a:r>
          </a:p>
          <a:p>
            <a:pPr>
              <a:buNone/>
            </a:pPr>
            <a:r>
              <a:rPr lang="en-US" sz="1600" dirty="0" smtClean="0"/>
              <a:t>DEFINE VARIABLE </a:t>
            </a:r>
            <a:r>
              <a:rPr lang="en-US" sz="1600" dirty="0" err="1" smtClean="0"/>
              <a:t>oClass</a:t>
            </a:r>
            <a:r>
              <a:rPr lang="en-US" sz="1600" dirty="0" smtClean="0"/>
              <a:t> AS </a:t>
            </a:r>
            <a:r>
              <a:rPr lang="en-US" sz="1600" dirty="0" err="1" smtClean="0"/>
              <a:t>DestructorClass</a:t>
            </a:r>
            <a:r>
              <a:rPr lang="en-US" sz="1600" dirty="0" smtClean="0"/>
              <a:t> NO-UNDO.</a:t>
            </a:r>
          </a:p>
          <a:p>
            <a:pPr>
              <a:buNone/>
            </a:pP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CA" sz="1600" dirty="0" err="1" smtClean="0"/>
              <a:t>oClass</a:t>
            </a:r>
            <a:r>
              <a:rPr lang="en-CA" sz="1600" dirty="0" smtClean="0"/>
              <a:t> = NEW </a:t>
            </a:r>
            <a:r>
              <a:rPr lang="en-CA" sz="1600" dirty="0" err="1" smtClean="0"/>
              <a:t>DestructorClass</a:t>
            </a:r>
            <a:r>
              <a:rPr lang="en-CA" sz="1600" dirty="0" smtClean="0"/>
              <a:t>("child procedure").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MESSAGE "leave child"</a:t>
            </a:r>
          </a:p>
          <a:p>
            <a:pPr>
              <a:buNone/>
            </a:pPr>
            <a:r>
              <a:rPr lang="en-US" sz="1600" dirty="0" smtClean="0"/>
              <a:t>    VIEW-AS ALERT-BOX.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8925" y="1484784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8925" y="2204864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8925" y="2924944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8925" y="3645024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38925" y="4509120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38925" y="5301208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does Private, Protected, Public mean?</a:t>
            </a:r>
          </a:p>
          <a:p>
            <a:pPr marL="0">
              <a:spcBef>
                <a:spcPts val="0"/>
              </a:spcBef>
              <a:buNone/>
            </a:pPr>
            <a:endParaRPr lang="en-CA" sz="1800" dirty="0" smtClean="0"/>
          </a:p>
          <a:p>
            <a:pPr marL="0">
              <a:spcBef>
                <a:spcPts val="0"/>
              </a:spcBef>
              <a:buNone/>
            </a:pPr>
            <a:r>
              <a:rPr lang="en-CA" sz="1800" dirty="0" smtClean="0"/>
              <a:t>They are </a:t>
            </a:r>
            <a:r>
              <a:rPr lang="en-CA" sz="1800" b="1" dirty="0" smtClean="0"/>
              <a:t>access modifiers </a:t>
            </a:r>
            <a:r>
              <a:rPr lang="en-CA" sz="1800" dirty="0" smtClean="0"/>
              <a:t>which help implement encapsulation (or information hiding). They tell the compiler what kind of access is allowed for the method, variable, buffer, temp-table,  query, or other item that’s being defined. </a:t>
            </a:r>
          </a:p>
          <a:p>
            <a:pPr marL="0">
              <a:spcBef>
                <a:spcPts val="0"/>
              </a:spcBef>
              <a:buNone/>
            </a:pPr>
            <a:endParaRPr lang="en-CA" sz="1800" dirty="0" smtClean="0"/>
          </a:p>
          <a:p>
            <a:pPr marL="0">
              <a:spcBef>
                <a:spcPts val="0"/>
              </a:spcBef>
            </a:pPr>
            <a:r>
              <a:rPr lang="en-CA" sz="1800" dirty="0" smtClean="0"/>
              <a:t>Private – access is restricted to the current class.</a:t>
            </a:r>
          </a:p>
          <a:p>
            <a:pPr marL="0">
              <a:spcBef>
                <a:spcPts val="0"/>
              </a:spcBef>
            </a:pPr>
            <a:r>
              <a:rPr lang="en-CA" sz="1800" dirty="0" smtClean="0"/>
              <a:t>Protected – access is restricted to the current class and any sub-classes.</a:t>
            </a:r>
          </a:p>
          <a:p>
            <a:pPr marL="0">
              <a:spcBef>
                <a:spcPts val="0"/>
              </a:spcBef>
            </a:pPr>
            <a:r>
              <a:rPr lang="en-CA" sz="1800" dirty="0" smtClean="0"/>
              <a:t>Public – access is given to anything which has a reference to the class. </a:t>
            </a: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Access Modifiers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7704" y="4653136"/>
            <a:ext cx="2304256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Super Class</a:t>
            </a:r>
          </a:p>
        </p:txBody>
      </p:sp>
      <p:sp>
        <p:nvSpPr>
          <p:cNvPr id="6" name="Rectangle 5"/>
          <p:cNvSpPr/>
          <p:nvPr/>
        </p:nvSpPr>
        <p:spPr>
          <a:xfrm>
            <a:off x="4211960" y="4653136"/>
            <a:ext cx="2304256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Sub Class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7704" y="52292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Private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52292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Private 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635896" y="465313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Protected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3131840" y="5877272"/>
            <a:ext cx="2160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Public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12" grpId="0"/>
      <p:bldP spid="16" grpId="0"/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600" dirty="0" smtClean="0"/>
              <a:t>/* presentation/classes/AccessClass.cls  */</a:t>
            </a:r>
          </a:p>
          <a:p>
            <a:pPr>
              <a:buNone/>
            </a:pPr>
            <a:r>
              <a:rPr lang="en-US" sz="1600" dirty="0" smtClean="0"/>
              <a:t>CLASS </a:t>
            </a:r>
            <a:r>
              <a:rPr lang="en-US" sz="1600" dirty="0" err="1" smtClean="0"/>
              <a:t>presentation.classes.AccessClass</a:t>
            </a:r>
            <a:r>
              <a:rPr lang="en-US" sz="1600" dirty="0" smtClean="0"/>
              <a:t>: </a:t>
            </a:r>
          </a:p>
          <a:p>
            <a:pPr>
              <a:buNone/>
            </a:pPr>
            <a:r>
              <a:rPr lang="en-US" sz="1600" dirty="0" smtClean="0"/>
              <a:t>DEFINE VARIABLE cur-char AS CHARACTER NO -UNDO.</a:t>
            </a:r>
          </a:p>
          <a:p>
            <a:pPr>
              <a:buNone/>
            </a:pPr>
            <a:r>
              <a:rPr lang="en-US" sz="1600" dirty="0" smtClean="0"/>
              <a:t>DEFINE VARIABLE cur-</a:t>
            </a:r>
            <a:r>
              <a:rPr lang="en-US" sz="1600" dirty="0" err="1" smtClean="0"/>
              <a:t>int</a:t>
            </a:r>
            <a:r>
              <a:rPr lang="en-US" sz="1600" dirty="0" smtClean="0"/>
              <a:t>  AS INTEGER  NO-UNDO.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METHOD PUBLIC CHARACTER </a:t>
            </a:r>
            <a:r>
              <a:rPr lang="en-US" sz="1600" dirty="0" err="1" smtClean="0"/>
              <a:t>GetChar</a:t>
            </a:r>
            <a:r>
              <a:rPr lang="en-US" sz="1600" dirty="0" smtClean="0"/>
              <a:t>():</a:t>
            </a:r>
          </a:p>
          <a:p>
            <a:pPr>
              <a:buNone/>
            </a:pPr>
            <a:r>
              <a:rPr lang="en-US" sz="1600" dirty="0" smtClean="0"/>
              <a:t>RETURN(cur-char).</a:t>
            </a:r>
          </a:p>
          <a:p>
            <a:pPr>
              <a:buNone/>
            </a:pPr>
            <a:r>
              <a:rPr lang="en-US" sz="1600" dirty="0" smtClean="0"/>
              <a:t>END METHOD.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CONSTRUCTOR PUBLIC </a:t>
            </a:r>
            <a:r>
              <a:rPr lang="en-US" sz="1600" dirty="0" err="1" smtClean="0"/>
              <a:t>AccessClass</a:t>
            </a:r>
            <a:r>
              <a:rPr lang="en-US" sz="1600" dirty="0" smtClean="0"/>
              <a:t>():</a:t>
            </a:r>
          </a:p>
          <a:p>
            <a:pPr>
              <a:buNone/>
            </a:pPr>
            <a:r>
              <a:rPr lang="en-US" sz="1600" dirty="0" smtClean="0"/>
              <a:t>THIS-OBJECT("parm1", 1).</a:t>
            </a:r>
          </a:p>
          <a:p>
            <a:pPr>
              <a:buNone/>
            </a:pPr>
            <a:r>
              <a:rPr lang="en-US" sz="1600" dirty="0" smtClean="0"/>
              <a:t>END CONSTRUCTOR.</a:t>
            </a:r>
          </a:p>
          <a:p>
            <a:pPr>
              <a:buNone/>
            </a:pPr>
            <a:r>
              <a:rPr lang="en-CA" sz="1600" dirty="0" smtClean="0"/>
              <a:t>CONSTRUCTOR PUBLIC </a:t>
            </a:r>
            <a:r>
              <a:rPr lang="en-CA" sz="1600" dirty="0" err="1" smtClean="0"/>
              <a:t>AccessClass</a:t>
            </a:r>
            <a:endParaRPr lang="en-CA" sz="1600" dirty="0" smtClean="0"/>
          </a:p>
          <a:p>
            <a:pPr>
              <a:buNone/>
            </a:pPr>
            <a:r>
              <a:rPr lang="en-CA" sz="1600" dirty="0" smtClean="0"/>
              <a:t>                       (</a:t>
            </a:r>
            <a:r>
              <a:rPr lang="en-CA" sz="1600" dirty="0" err="1" smtClean="0"/>
              <a:t>parm</a:t>
            </a:r>
            <a:r>
              <a:rPr lang="en-CA" sz="1600" dirty="0" smtClean="0"/>
              <a:t> AS CHARACTER):</a:t>
            </a:r>
          </a:p>
          <a:p>
            <a:pPr>
              <a:buNone/>
            </a:pPr>
            <a:r>
              <a:rPr lang="en-US" sz="1600" dirty="0" smtClean="0"/>
              <a:t>THIS-OBJECT(</a:t>
            </a:r>
            <a:r>
              <a:rPr lang="en-US" sz="1600" dirty="0" err="1" smtClean="0"/>
              <a:t>parm</a:t>
            </a:r>
            <a:r>
              <a:rPr lang="en-US" sz="1600" dirty="0" smtClean="0"/>
              <a:t>, 1).</a:t>
            </a:r>
          </a:p>
          <a:p>
            <a:pPr>
              <a:buNone/>
            </a:pPr>
            <a:r>
              <a:rPr lang="en-US" sz="1600" dirty="0" smtClean="0"/>
              <a:t>END CONSTRUCTOR.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Access Modifiers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4057233"/>
            <a:ext cx="4211960" cy="28007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CONSTRUCTOR PRIVATE </a:t>
            </a:r>
            <a:r>
              <a:rPr lang="en-US" sz="1600" dirty="0" err="1" smtClean="0"/>
              <a:t>AccessClass</a:t>
            </a:r>
            <a:r>
              <a:rPr lang="en-US" sz="1600" dirty="0" smtClean="0"/>
              <a:t>( </a:t>
            </a:r>
          </a:p>
          <a:p>
            <a:pPr>
              <a:buNone/>
            </a:pPr>
            <a:r>
              <a:rPr lang="en-US" sz="1600" dirty="0" smtClean="0"/>
              <a:t>               parm1 AS CHARACTER,   </a:t>
            </a:r>
          </a:p>
          <a:p>
            <a:pPr>
              <a:buNone/>
            </a:pPr>
            <a:r>
              <a:rPr lang="en-US" sz="1600" dirty="0" smtClean="0"/>
              <a:t>               parm2 AS INTEGER).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ASSIGN  </a:t>
            </a:r>
          </a:p>
          <a:p>
            <a:pPr>
              <a:buNone/>
            </a:pPr>
            <a:r>
              <a:rPr lang="en-US" sz="1600" dirty="0" smtClean="0"/>
              <a:t>    cur-char = parm1</a:t>
            </a:r>
          </a:p>
          <a:p>
            <a:pPr>
              <a:buNone/>
            </a:pPr>
            <a:r>
              <a:rPr lang="en-US" sz="1600" dirty="0" smtClean="0"/>
              <a:t>    cur-</a:t>
            </a:r>
            <a:r>
              <a:rPr lang="en-US" sz="1600" dirty="0" err="1" smtClean="0"/>
              <a:t>int</a:t>
            </a:r>
            <a:r>
              <a:rPr lang="en-US" sz="1600" dirty="0" smtClean="0"/>
              <a:t>  = parm2.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END CONSTRUCTOR.</a:t>
            </a:r>
          </a:p>
          <a:p>
            <a:pPr>
              <a:buNone/>
            </a:pPr>
            <a:r>
              <a:rPr lang="en-US" sz="1600" dirty="0" smtClean="0"/>
              <a:t>END CLASS.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/* presentation/examples/example08-access.p */</a:t>
            </a:r>
          </a:p>
          <a:p>
            <a:pPr>
              <a:buNone/>
            </a:pPr>
            <a:r>
              <a:rPr lang="en-US" sz="1800" dirty="0" smtClean="0"/>
              <a:t>USING </a:t>
            </a:r>
            <a:r>
              <a:rPr lang="en-US" sz="1800" dirty="0" err="1" smtClean="0"/>
              <a:t>presentation.classes</a:t>
            </a:r>
            <a:r>
              <a:rPr lang="en-US" sz="1800" dirty="0" smtClean="0"/>
              <a:t>.*.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DEFINE VARIABLE </a:t>
            </a:r>
            <a:r>
              <a:rPr lang="en-US" sz="1800" dirty="0" err="1" smtClean="0"/>
              <a:t>oClassA</a:t>
            </a:r>
            <a:r>
              <a:rPr lang="en-US" sz="1800" dirty="0" smtClean="0"/>
              <a:t> AS </a:t>
            </a:r>
            <a:r>
              <a:rPr lang="en-US" sz="1800" dirty="0" err="1" smtClean="0"/>
              <a:t>AccessClass</a:t>
            </a:r>
            <a:r>
              <a:rPr lang="en-US" sz="1800" dirty="0" smtClean="0"/>
              <a:t> NO-UNDO.</a:t>
            </a:r>
          </a:p>
          <a:p>
            <a:pPr>
              <a:buNone/>
            </a:pPr>
            <a:r>
              <a:rPr lang="en-US" sz="1800" dirty="0" smtClean="0"/>
              <a:t>DEFINE VARIABLE </a:t>
            </a:r>
            <a:r>
              <a:rPr lang="en-US" sz="1800" dirty="0" err="1" smtClean="0"/>
              <a:t>oClassB</a:t>
            </a:r>
            <a:r>
              <a:rPr lang="en-US" sz="1800" dirty="0" smtClean="0"/>
              <a:t> AS </a:t>
            </a:r>
            <a:r>
              <a:rPr lang="en-US" sz="1800" dirty="0" err="1" smtClean="0"/>
              <a:t>AccessClass</a:t>
            </a:r>
            <a:r>
              <a:rPr lang="en-US" sz="1800" dirty="0" smtClean="0"/>
              <a:t> NO-UNDO.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oClassA</a:t>
            </a:r>
            <a:r>
              <a:rPr lang="en-US" sz="1800" dirty="0" smtClean="0"/>
              <a:t> = NEW </a:t>
            </a:r>
            <a:r>
              <a:rPr lang="en-US" sz="1800" dirty="0" err="1" smtClean="0"/>
              <a:t>AccessClass</a:t>
            </a:r>
            <a:r>
              <a:rPr lang="en-US" sz="1800" dirty="0" smtClean="0"/>
              <a:t>().</a:t>
            </a:r>
          </a:p>
          <a:p>
            <a:pPr>
              <a:buNone/>
            </a:pPr>
            <a:r>
              <a:rPr lang="en-US" sz="1800" dirty="0" err="1" smtClean="0"/>
              <a:t>oClassB</a:t>
            </a:r>
            <a:r>
              <a:rPr lang="en-US" sz="1800" dirty="0" smtClean="0"/>
              <a:t> = NEW </a:t>
            </a:r>
            <a:r>
              <a:rPr lang="en-US" sz="1800" dirty="0" err="1" smtClean="0"/>
              <a:t>AccessClass</a:t>
            </a:r>
            <a:r>
              <a:rPr lang="en-US" sz="1800" dirty="0" smtClean="0"/>
              <a:t>("</a:t>
            </a:r>
            <a:r>
              <a:rPr lang="en-US" sz="1800" dirty="0" err="1" smtClean="0"/>
              <a:t>parm</a:t>
            </a:r>
            <a:r>
              <a:rPr lang="en-US" sz="1800" dirty="0" smtClean="0"/>
              <a:t>").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MESSAGE "A:" </a:t>
            </a:r>
            <a:r>
              <a:rPr lang="en-US" sz="1800" dirty="0" err="1" smtClean="0"/>
              <a:t>oClassA:Getchar</a:t>
            </a:r>
            <a:r>
              <a:rPr lang="en-US" sz="1800" dirty="0" smtClean="0"/>
              <a:t>()   SKIP </a:t>
            </a:r>
          </a:p>
          <a:p>
            <a:pPr>
              <a:buNone/>
            </a:pPr>
            <a:r>
              <a:rPr lang="en-US" sz="1800" dirty="0" smtClean="0"/>
              <a:t>        "B:" </a:t>
            </a:r>
            <a:r>
              <a:rPr lang="en-US" sz="1800" dirty="0" err="1" smtClean="0"/>
              <a:t>oClassB:GetChar</a:t>
            </a:r>
            <a:r>
              <a:rPr lang="en-US" sz="1800" dirty="0" smtClean="0"/>
              <a:t>()</a:t>
            </a:r>
          </a:p>
          <a:p>
            <a:pPr>
              <a:buNone/>
            </a:pPr>
            <a:r>
              <a:rPr lang="en-US" sz="1800" dirty="0" smtClean="0"/>
              <a:t>    VIEW-AS ALERT-BOX.</a:t>
            </a:r>
          </a:p>
          <a:p>
            <a:pPr>
              <a:buNone/>
            </a:pP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Access Modifiers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5085184"/>
            <a:ext cx="25050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 smtClean="0"/>
              <a:t>What is Inheritance?</a:t>
            </a:r>
          </a:p>
          <a:p>
            <a:pPr marL="0">
              <a:spcBef>
                <a:spcPts val="0"/>
              </a:spcBef>
              <a:buNone/>
            </a:pPr>
            <a:endParaRPr lang="en-CA" sz="1800" b="1" dirty="0" smtClean="0"/>
          </a:p>
          <a:p>
            <a:pPr marL="0">
              <a:spcBef>
                <a:spcPts val="0"/>
              </a:spcBef>
              <a:buNone/>
            </a:pPr>
            <a:r>
              <a:rPr lang="en-CA" sz="1800" dirty="0" smtClean="0"/>
              <a:t>Inheritance is a way to compartmentalize and extend code. This is done by creating collections of attributes and </a:t>
            </a:r>
            <a:r>
              <a:rPr lang="en-CA" sz="1800" dirty="0" err="1" smtClean="0"/>
              <a:t>behaviors</a:t>
            </a:r>
            <a:r>
              <a:rPr lang="en-CA" sz="1800" dirty="0" smtClean="0"/>
              <a:t>  in sub-classes that takes  super-class functionality and extends it to do new things.</a:t>
            </a:r>
          </a:p>
          <a:p>
            <a:pPr marL="0">
              <a:spcBef>
                <a:spcPts val="0"/>
              </a:spcBef>
              <a:buNone/>
            </a:pPr>
            <a:endParaRPr lang="en-CA" sz="1800" dirty="0" smtClean="0"/>
          </a:p>
          <a:p>
            <a:pPr marL="0">
              <a:spcBef>
                <a:spcPts val="0"/>
              </a:spcBef>
              <a:buNone/>
            </a:pPr>
            <a:endParaRPr lang="en-CA" sz="1800" dirty="0" smtClean="0"/>
          </a:p>
          <a:p>
            <a:pPr marL="0">
              <a:spcBef>
                <a:spcPts val="0"/>
              </a:spcBef>
              <a:buNone/>
            </a:pPr>
            <a:endParaRPr lang="en-CA" sz="1800" dirty="0" smtClean="0"/>
          </a:p>
          <a:p>
            <a:pPr marL="0">
              <a:spcBef>
                <a:spcPts val="0"/>
              </a:spcBef>
              <a:buNone/>
            </a:pPr>
            <a:endParaRPr lang="en-CA" sz="1800" dirty="0" smtClean="0"/>
          </a:p>
          <a:p>
            <a:pPr marL="0">
              <a:spcBef>
                <a:spcPts val="0"/>
              </a:spcBef>
              <a:buNone/>
            </a:pPr>
            <a:endParaRPr lang="en-CA" sz="1800" dirty="0" smtClean="0"/>
          </a:p>
          <a:p>
            <a:pPr marL="0">
              <a:spcBef>
                <a:spcPts val="0"/>
              </a:spcBef>
              <a:buNone/>
            </a:pP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Inheritance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3356992"/>
            <a:ext cx="18002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24128" y="5157192"/>
            <a:ext cx="18002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59832" y="4221088"/>
            <a:ext cx="18002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3848" y="36450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inherited by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24128" y="45811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inherited by 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8" idx="1"/>
          </p:cNvCxnSpPr>
          <p:nvPr/>
        </p:nvCxnSpPr>
        <p:spPr>
          <a:xfrm rot="10800000">
            <a:off x="2339752" y="4149080"/>
            <a:ext cx="720080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1"/>
          </p:cNvCxnSpPr>
          <p:nvPr/>
        </p:nvCxnSpPr>
        <p:spPr>
          <a:xfrm rot="10800000">
            <a:off x="4860032" y="5013176"/>
            <a:ext cx="864096" cy="540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Inheritance</a:t>
            </a:r>
            <a:endParaRPr 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67544" y="5229200"/>
          <a:ext cx="8229600" cy="1143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143963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Animal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SetFeedingTime</a:t>
                      </a:r>
                      <a:endParaRPr lang="en-US" sz="2800" dirty="0" smtClean="0"/>
                    </a:p>
                    <a:p>
                      <a:r>
                        <a:rPr lang="en-US" sz="2800" dirty="0" err="1" smtClean="0"/>
                        <a:t>GetFeedingTime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Content Placeholder 6"/>
          <p:cNvGraphicFramePr>
            <a:graphicFrameLocks/>
          </p:cNvGraphicFramePr>
          <p:nvPr/>
        </p:nvGraphicFramePr>
        <p:xfrm>
          <a:off x="467544" y="3389000"/>
          <a:ext cx="828092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158417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Dog</a:t>
                      </a:r>
                      <a:endParaRPr lang="en-US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Bark</a:t>
                      </a:r>
                    </a:p>
                    <a:p>
                      <a:r>
                        <a:rPr lang="en-US" sz="2800" dirty="0" smtClean="0"/>
                        <a:t>Fetch</a:t>
                      </a:r>
                      <a:endParaRPr lang="en-US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Content Placeholder 6"/>
          <p:cNvGraphicFramePr>
            <a:graphicFrameLocks/>
          </p:cNvGraphicFramePr>
          <p:nvPr/>
        </p:nvGraphicFramePr>
        <p:xfrm>
          <a:off x="467544" y="1844824"/>
          <a:ext cx="8301608" cy="128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0804"/>
                <a:gridCol w="4150804"/>
              </a:tblGrid>
              <a:tr h="128815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Pet</a:t>
                      </a:r>
                      <a:endParaRPr lang="en-US" sz="28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SetName</a:t>
                      </a:r>
                      <a:endParaRPr lang="en-US" sz="2800" dirty="0" smtClean="0"/>
                    </a:p>
                    <a:p>
                      <a:r>
                        <a:rPr lang="en-US" sz="2800" dirty="0" err="1" smtClean="0"/>
                        <a:t>GetName</a:t>
                      </a:r>
                      <a:endParaRPr lang="en-US" sz="28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CA" dirty="0" smtClean="0">
              <a:solidFill>
                <a:schemeClr val="bg1"/>
              </a:solidFill>
            </a:endParaRPr>
          </a:p>
          <a:p>
            <a:pPr algn="ctr"/>
            <a:endParaRPr lang="en-CA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CA" sz="4000" dirty="0" smtClean="0"/>
              <a:t>OO Language Element Definitions</a:t>
            </a:r>
            <a:endParaRPr lang="en-US" sz="4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What Learning OO Programming is Like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Static Class Members:</a:t>
            </a:r>
          </a:p>
          <a:p>
            <a:r>
              <a:rPr lang="en-US" dirty="0" smtClean="0"/>
              <a:t>are scoped to the class, not a given single instance,</a:t>
            </a:r>
          </a:p>
          <a:p>
            <a:r>
              <a:rPr lang="en-US" dirty="0" smtClean="0"/>
              <a:t>have their own constructor,</a:t>
            </a:r>
          </a:p>
          <a:p>
            <a:r>
              <a:rPr lang="en-US" dirty="0" smtClean="0"/>
              <a:t>are able to reference other static members or object instances that it starts </a:t>
            </a:r>
            <a:r>
              <a:rPr lang="en-US" smtClean="0"/>
              <a:t>or are passed </a:t>
            </a:r>
            <a:r>
              <a:rPr lang="en-US" dirty="0" smtClean="0"/>
              <a:t>to it,</a:t>
            </a:r>
          </a:p>
          <a:p>
            <a:r>
              <a:rPr lang="en-US" dirty="0" smtClean="0"/>
              <a:t>are referenced using  </a:t>
            </a:r>
            <a:r>
              <a:rPr lang="en-US" dirty="0" err="1" smtClean="0"/>
              <a:t>ClassName:MethodName</a:t>
            </a:r>
            <a:r>
              <a:rPr lang="en-US" dirty="0" smtClean="0"/>
              <a:t>() format.</a:t>
            </a:r>
          </a:p>
          <a:p>
            <a:r>
              <a:rPr lang="en-US" dirty="0" smtClean="0"/>
              <a:t>can be a method, property, variable, buffer, or any other class member type,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Static Members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Static Class Members:</a:t>
            </a:r>
          </a:p>
          <a:p>
            <a:r>
              <a:rPr lang="en-US" dirty="0" smtClean="0"/>
              <a:t>are instantiated whenever any static member in the class is referenced, or a dynamic object instance is created,</a:t>
            </a:r>
          </a:p>
          <a:p>
            <a:r>
              <a:rPr lang="en-US" dirty="0" smtClean="0"/>
              <a:t>cannot call a “super” method.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Static Members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/* presentation/classes/StaticMembers.cls   */</a:t>
            </a:r>
          </a:p>
          <a:p>
            <a:pPr>
              <a:buNone/>
            </a:pPr>
            <a:r>
              <a:rPr lang="en-US" sz="1600" dirty="0" smtClean="0"/>
              <a:t>CLASS </a:t>
            </a:r>
            <a:r>
              <a:rPr lang="en-US" sz="1600" dirty="0" err="1" smtClean="0"/>
              <a:t>presentation.classes.StaticMembers</a:t>
            </a:r>
            <a:r>
              <a:rPr lang="en-US" sz="1600" dirty="0" smtClean="0"/>
              <a:t>: </a:t>
            </a:r>
          </a:p>
          <a:p>
            <a:pPr>
              <a:buNone/>
            </a:pPr>
            <a:r>
              <a:rPr lang="en-CA" sz="1600" dirty="0" smtClean="0"/>
              <a:t>DEFINE PUBLIC STATIC PROPERTY stat-value AS CHARACTER NO-UNDO GET. SET. </a:t>
            </a:r>
          </a:p>
          <a:p>
            <a:pPr>
              <a:buNone/>
            </a:pPr>
            <a:r>
              <a:rPr lang="en-CA" sz="1600" dirty="0" smtClean="0"/>
              <a:t>DEFINE PUBLIC PROPERTY </a:t>
            </a:r>
            <a:r>
              <a:rPr lang="en-CA" sz="1600" dirty="0" err="1" smtClean="0"/>
              <a:t>cls</a:t>
            </a:r>
            <a:r>
              <a:rPr lang="en-CA" sz="1600" dirty="0" smtClean="0"/>
              <a:t>-value AS CHARACTER NO-UNDO GET. PRIVATE SET.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CA" sz="1600" dirty="0" smtClean="0"/>
              <a:t>METHOD PUBLIC STATIC CHARACTER </a:t>
            </a:r>
            <a:r>
              <a:rPr lang="en-CA" sz="1600" dirty="0" err="1" smtClean="0"/>
              <a:t>GetStatValue</a:t>
            </a:r>
            <a:r>
              <a:rPr lang="en-CA" sz="1600" dirty="0" smtClean="0"/>
              <a:t>():</a:t>
            </a:r>
          </a:p>
          <a:p>
            <a:pPr>
              <a:buNone/>
            </a:pPr>
            <a:r>
              <a:rPr lang="en-US" sz="1600" dirty="0" smtClean="0"/>
              <a:t>RETURN(stat-value).</a:t>
            </a:r>
          </a:p>
          <a:p>
            <a:pPr>
              <a:buNone/>
            </a:pPr>
            <a:r>
              <a:rPr lang="en-US" sz="1600" dirty="0" smtClean="0"/>
              <a:t>END METHOD.</a:t>
            </a:r>
          </a:p>
          <a:p>
            <a:pPr>
              <a:buNone/>
            </a:pPr>
            <a:r>
              <a:rPr lang="en-US" sz="1600" dirty="0" smtClean="0"/>
              <a:t>METHOD PUBLIC CHARACTER </a:t>
            </a:r>
            <a:r>
              <a:rPr lang="en-US" sz="1600" dirty="0" err="1" smtClean="0"/>
              <a:t>GetClsValue</a:t>
            </a:r>
            <a:r>
              <a:rPr lang="en-US" sz="1600" dirty="0" smtClean="0"/>
              <a:t>():</a:t>
            </a:r>
          </a:p>
          <a:p>
            <a:pPr>
              <a:buNone/>
            </a:pPr>
            <a:r>
              <a:rPr lang="en-US" sz="1600" dirty="0" smtClean="0"/>
              <a:t>RETURN(</a:t>
            </a:r>
            <a:r>
              <a:rPr lang="en-US" sz="1600" dirty="0" err="1" smtClean="0"/>
              <a:t>cls</a:t>
            </a:r>
            <a:r>
              <a:rPr lang="en-US" sz="1600" dirty="0" smtClean="0"/>
              <a:t>-value).</a:t>
            </a:r>
          </a:p>
          <a:p>
            <a:pPr>
              <a:buNone/>
            </a:pPr>
            <a:r>
              <a:rPr lang="en-US" sz="1600" dirty="0" smtClean="0"/>
              <a:t>END METHOD.</a:t>
            </a:r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283968" y="4303455"/>
            <a:ext cx="4860032" cy="25545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CONSTRUCTOR STATIC </a:t>
            </a:r>
            <a:r>
              <a:rPr lang="en-US" sz="1600" dirty="0" err="1" smtClean="0"/>
              <a:t>StaticMembers</a:t>
            </a:r>
            <a:r>
              <a:rPr lang="en-US" sz="1600" dirty="0" smtClean="0"/>
              <a:t>():</a:t>
            </a:r>
          </a:p>
          <a:p>
            <a:r>
              <a:rPr lang="en-CA" sz="1600" dirty="0" smtClean="0"/>
              <a:t>MESSAGE "Static Const" VIEW-AS ALERT-BOX.</a:t>
            </a:r>
          </a:p>
          <a:p>
            <a:r>
              <a:rPr lang="en-US" sz="1600" dirty="0" smtClean="0"/>
              <a:t>END CONSTRUCTOR.</a:t>
            </a:r>
          </a:p>
          <a:p>
            <a:endParaRPr lang="en-US" sz="1600" dirty="0" smtClean="0"/>
          </a:p>
          <a:p>
            <a:r>
              <a:rPr lang="en-US" sz="1600" dirty="0" smtClean="0"/>
              <a:t>CONSTRUCTOR PUBLIC </a:t>
            </a:r>
            <a:r>
              <a:rPr lang="en-US" sz="1600" dirty="0" err="1" smtClean="0"/>
              <a:t>StaticMembers</a:t>
            </a:r>
            <a:r>
              <a:rPr lang="en-US" sz="1600" dirty="0" smtClean="0"/>
              <a:t>():</a:t>
            </a:r>
          </a:p>
          <a:p>
            <a:r>
              <a:rPr lang="en-CA" sz="1600" dirty="0" smtClean="0"/>
              <a:t>MESSAGE "Object Const" VIEW-AS ALERT-BOX.</a:t>
            </a:r>
          </a:p>
          <a:p>
            <a:r>
              <a:rPr lang="en-US" sz="1600" dirty="0" smtClean="0"/>
              <a:t>ASSIGN </a:t>
            </a:r>
            <a:r>
              <a:rPr lang="en-US" sz="1600" dirty="0" err="1" smtClean="0"/>
              <a:t>cls</a:t>
            </a:r>
            <a:r>
              <a:rPr lang="en-US" sz="1600" dirty="0" smtClean="0"/>
              <a:t>-value = "</a:t>
            </a:r>
            <a:r>
              <a:rPr lang="en-US" sz="1600" dirty="0" err="1" smtClean="0"/>
              <a:t>cls</a:t>
            </a:r>
            <a:r>
              <a:rPr lang="en-US" sz="1600" dirty="0" smtClean="0"/>
              <a:t>".</a:t>
            </a:r>
          </a:p>
          <a:p>
            <a:r>
              <a:rPr lang="en-US" sz="1600" dirty="0" smtClean="0"/>
              <a:t>END CONSTRUCTOR.</a:t>
            </a:r>
          </a:p>
          <a:p>
            <a:endParaRPr lang="en-US" sz="1600" dirty="0" smtClean="0"/>
          </a:p>
          <a:p>
            <a:r>
              <a:rPr lang="en-US" sz="1600" dirty="0" smtClean="0"/>
              <a:t>END CLASS.</a:t>
            </a:r>
            <a:endParaRPr lang="en-US" sz="16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Static Members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/* presentation/examples/example09a-static.p */</a:t>
            </a:r>
          </a:p>
          <a:p>
            <a:pPr>
              <a:buNone/>
            </a:pPr>
            <a:r>
              <a:rPr lang="en-US" sz="1600" dirty="0" smtClean="0"/>
              <a:t>USING </a:t>
            </a:r>
            <a:r>
              <a:rPr lang="en-US" sz="1600" dirty="0" err="1" smtClean="0"/>
              <a:t>presentation.classes</a:t>
            </a:r>
            <a:r>
              <a:rPr lang="en-US" sz="1600" dirty="0" smtClean="0"/>
              <a:t>.*.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DEFINE VARIABLE </a:t>
            </a:r>
            <a:r>
              <a:rPr lang="en-US" sz="1600" dirty="0" err="1" smtClean="0"/>
              <a:t>oStat</a:t>
            </a:r>
            <a:r>
              <a:rPr lang="en-US" sz="1600" dirty="0" smtClean="0"/>
              <a:t> AS </a:t>
            </a:r>
            <a:r>
              <a:rPr lang="en-US" sz="1600" dirty="0" err="1" smtClean="0"/>
              <a:t>StaticMembers</a:t>
            </a:r>
            <a:r>
              <a:rPr lang="en-US" sz="1600" dirty="0" smtClean="0"/>
              <a:t> NO-UNDO.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MESSAGE "</a:t>
            </a:r>
            <a:r>
              <a:rPr lang="en-US" sz="1600" dirty="0" err="1" smtClean="0"/>
              <a:t>SetStatProp</a:t>
            </a:r>
            <a:r>
              <a:rPr lang="en-US" sz="1600" dirty="0" smtClean="0"/>
              <a:t>" VIEW-AS ALERT-BOX.</a:t>
            </a:r>
          </a:p>
          <a:p>
            <a:pPr>
              <a:buNone/>
            </a:pPr>
            <a:r>
              <a:rPr lang="en-US" sz="1600" dirty="0" err="1" smtClean="0"/>
              <a:t>StaticMembers:stat</a:t>
            </a:r>
            <a:r>
              <a:rPr lang="en-US" sz="1600" dirty="0" smtClean="0"/>
              <a:t>-value = "value".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MESSAGE "</a:t>
            </a:r>
            <a:r>
              <a:rPr lang="en-US" sz="1600" dirty="0" err="1" smtClean="0"/>
              <a:t>SetDynProp</a:t>
            </a:r>
            <a:r>
              <a:rPr lang="en-US" sz="1600" dirty="0" smtClean="0"/>
              <a:t>" VIEW-AS ALERT-BOX.</a:t>
            </a:r>
          </a:p>
          <a:p>
            <a:pPr>
              <a:buNone/>
            </a:pPr>
            <a:r>
              <a:rPr lang="en-US" sz="1600" dirty="0" err="1" smtClean="0"/>
              <a:t>oStat</a:t>
            </a:r>
            <a:r>
              <a:rPr lang="en-US" sz="1600" dirty="0" smtClean="0"/>
              <a:t> = NEW </a:t>
            </a:r>
            <a:r>
              <a:rPr lang="en-US" sz="1600" dirty="0" err="1" smtClean="0"/>
              <a:t>StaticMembers</a:t>
            </a:r>
            <a:r>
              <a:rPr lang="en-US" sz="1600" dirty="0" smtClean="0"/>
              <a:t>().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Static Members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8925" y="1700808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8925" y="2564904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8925" y="3284984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8925" y="4005064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/* presentation/examples/example09b-static.p */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USING </a:t>
            </a:r>
            <a:r>
              <a:rPr lang="en-US" sz="1800" dirty="0" err="1" smtClean="0"/>
              <a:t>presentation.classes</a:t>
            </a:r>
            <a:r>
              <a:rPr lang="en-US" sz="1800" dirty="0" smtClean="0"/>
              <a:t>.*.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DEFINE VARIABLE </a:t>
            </a:r>
            <a:r>
              <a:rPr lang="en-US" sz="1800" dirty="0" err="1" smtClean="0"/>
              <a:t>oStat</a:t>
            </a:r>
            <a:r>
              <a:rPr lang="en-US" sz="1800" dirty="0" smtClean="0"/>
              <a:t> AS </a:t>
            </a:r>
            <a:r>
              <a:rPr lang="en-US" sz="1800" dirty="0" err="1" smtClean="0"/>
              <a:t>StaticMembers</a:t>
            </a:r>
            <a:r>
              <a:rPr lang="en-US" sz="1800" dirty="0" smtClean="0"/>
              <a:t> NO-UNDO.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MESSAGE "</a:t>
            </a:r>
            <a:r>
              <a:rPr lang="en-US" sz="1800" dirty="0" err="1" smtClean="0"/>
              <a:t>SetDynProp</a:t>
            </a:r>
            <a:r>
              <a:rPr lang="en-US" sz="1800" dirty="0" smtClean="0"/>
              <a:t>" VIEW-AS ALERT-BOX.</a:t>
            </a:r>
          </a:p>
          <a:p>
            <a:pPr>
              <a:buNone/>
            </a:pPr>
            <a:r>
              <a:rPr lang="en-US" sz="1800" dirty="0" err="1" smtClean="0"/>
              <a:t>oStat</a:t>
            </a:r>
            <a:r>
              <a:rPr lang="en-US" sz="1800" dirty="0" smtClean="0"/>
              <a:t> = NEW </a:t>
            </a:r>
            <a:r>
              <a:rPr lang="en-US" sz="1800" dirty="0" err="1" smtClean="0"/>
              <a:t>StaticMembers</a:t>
            </a:r>
            <a:r>
              <a:rPr lang="en-US" sz="1800" dirty="0" smtClean="0"/>
              <a:t>().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MESSAGE "</a:t>
            </a:r>
            <a:r>
              <a:rPr lang="en-US" sz="1800" dirty="0" err="1" smtClean="0"/>
              <a:t>SetStatProp</a:t>
            </a:r>
            <a:r>
              <a:rPr lang="en-US" sz="1800" dirty="0" smtClean="0"/>
              <a:t>" VIEW-AS ALERT-BOX.</a:t>
            </a:r>
          </a:p>
          <a:p>
            <a:pPr>
              <a:buNone/>
            </a:pPr>
            <a:r>
              <a:rPr lang="en-US" sz="1800" dirty="0" err="1" smtClean="0"/>
              <a:t>StaticMembers:stat</a:t>
            </a:r>
            <a:r>
              <a:rPr lang="en-US" sz="1800" dirty="0" smtClean="0"/>
              <a:t>-value = "value".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Static Members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8925" y="1700808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8925" y="2420888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8925" y="3140968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8925" y="3861048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/* presentation/examples/example09c-static.p */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USING </a:t>
            </a:r>
            <a:r>
              <a:rPr lang="en-US" sz="1800" dirty="0" err="1" smtClean="0"/>
              <a:t>presentation.classes</a:t>
            </a:r>
            <a:r>
              <a:rPr lang="en-US" sz="1800" dirty="0" smtClean="0"/>
              <a:t>.*.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smtClean="0"/>
              <a:t>MESSAGE </a:t>
            </a:r>
            <a:r>
              <a:rPr lang="en-US" sz="1800" dirty="0" smtClean="0"/>
              <a:t>"set stat prop" VIEW-AS ALERT-BOX.</a:t>
            </a:r>
          </a:p>
          <a:p>
            <a:pPr>
              <a:buNone/>
            </a:pPr>
            <a:r>
              <a:rPr lang="en-US" sz="1800" dirty="0" err="1" smtClean="0"/>
              <a:t>StaticMembers:stat</a:t>
            </a:r>
            <a:r>
              <a:rPr lang="en-US" sz="1800" dirty="0" smtClean="0"/>
              <a:t>-value = "value".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CA" sz="1800" dirty="0" smtClean="0"/>
              <a:t>MESSAGE "get Stat Prop:" </a:t>
            </a:r>
            <a:r>
              <a:rPr lang="en-CA" sz="1800" dirty="0" err="1" smtClean="0"/>
              <a:t>StaticMembers:GetStatValue</a:t>
            </a:r>
            <a:r>
              <a:rPr lang="en-CA" sz="1800" dirty="0" smtClean="0"/>
              <a:t>()</a:t>
            </a:r>
          </a:p>
          <a:p>
            <a:pPr>
              <a:buNone/>
            </a:pPr>
            <a:r>
              <a:rPr lang="en-US" sz="1800" dirty="0" smtClean="0"/>
              <a:t>    VIEW-AS ALERT-BOX.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Static Members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556792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276872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924944"/>
            <a:ext cx="25050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994122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 Definitions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What is a Class?</a:t>
            </a:r>
          </a:p>
          <a:p>
            <a:pPr marL="0">
              <a:spcBef>
                <a:spcPts val="0"/>
              </a:spcBef>
              <a:buNone/>
            </a:pPr>
            <a:r>
              <a:rPr lang="en-CA" sz="2400" dirty="0" smtClean="0"/>
              <a:t>A class is a set of methods and properties grouped together in a single definition file for the purpose of accomplishing a task.</a:t>
            </a:r>
          </a:p>
          <a:p>
            <a:pPr marL="0">
              <a:spcBef>
                <a:spcPts val="0"/>
              </a:spcBef>
              <a:buNone/>
            </a:pPr>
            <a:endParaRPr lang="en-CA" sz="1900" dirty="0"/>
          </a:p>
          <a:p>
            <a:pPr marL="0">
              <a:spcBef>
                <a:spcPts val="0"/>
              </a:spcBef>
              <a:buNone/>
            </a:pPr>
            <a:endParaRPr lang="en-CA" sz="2000" dirty="0" smtClean="0"/>
          </a:p>
          <a:p>
            <a:pPr marL="0">
              <a:spcBef>
                <a:spcPts val="0"/>
              </a:spcBef>
              <a:buNone/>
            </a:pPr>
            <a:r>
              <a:rPr lang="en-CA" sz="2000" dirty="0" smtClean="0"/>
              <a:t>CLASS </a:t>
            </a:r>
            <a:r>
              <a:rPr lang="en-CA" sz="2000" dirty="0" err="1" smtClean="0"/>
              <a:t>presentation.classes.ClassWrapper</a:t>
            </a:r>
            <a:r>
              <a:rPr lang="en-CA" sz="2000" dirty="0" smtClean="0"/>
              <a:t>:</a:t>
            </a:r>
          </a:p>
          <a:p>
            <a:pPr marL="0">
              <a:spcBef>
                <a:spcPts val="0"/>
              </a:spcBef>
              <a:buNone/>
            </a:pPr>
            <a:r>
              <a:rPr lang="en-CA" sz="2000" dirty="0" smtClean="0"/>
              <a:t>    /* contents */</a:t>
            </a:r>
          </a:p>
          <a:p>
            <a:pPr marL="0">
              <a:spcBef>
                <a:spcPts val="0"/>
              </a:spcBef>
              <a:buNone/>
            </a:pPr>
            <a:r>
              <a:rPr lang="en-CA" sz="2000" dirty="0" smtClean="0"/>
              <a:t>END CLASS.</a:t>
            </a:r>
          </a:p>
          <a:p>
            <a:pPr marL="0">
              <a:spcBef>
                <a:spcPts val="0"/>
              </a:spcBef>
              <a:buNone/>
            </a:pPr>
            <a:endParaRPr lang="en-CA" sz="2000" dirty="0" smtClean="0"/>
          </a:p>
          <a:p>
            <a:pPr marL="0">
              <a:spcBef>
                <a:spcPts val="0"/>
              </a:spcBef>
              <a:buNone/>
            </a:pPr>
            <a:r>
              <a:rPr lang="en-CA" sz="2000" dirty="0" smtClean="0"/>
              <a:t>Note: Make sure your class names distinct from db table field names!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  <a:buNone/>
            </a:pPr>
            <a:r>
              <a:rPr lang="en-CA" dirty="0" smtClean="0"/>
              <a:t>What is a Method? </a:t>
            </a:r>
          </a:p>
          <a:p>
            <a:pPr marL="0">
              <a:spcBef>
                <a:spcPts val="0"/>
              </a:spcBef>
              <a:buNone/>
            </a:pPr>
            <a:r>
              <a:rPr lang="en-CA" sz="2400" dirty="0" smtClean="0"/>
              <a:t>A method is a function that is encased in a class.</a:t>
            </a:r>
          </a:p>
          <a:p>
            <a:pPr marL="0">
              <a:spcBef>
                <a:spcPts val="0"/>
              </a:spcBef>
              <a:buNone/>
            </a:pPr>
            <a:endParaRPr lang="en-CA" dirty="0" smtClean="0"/>
          </a:p>
          <a:p>
            <a:pPr>
              <a:buNone/>
            </a:pPr>
            <a:r>
              <a:rPr lang="en-US" sz="2200" dirty="0" smtClean="0"/>
              <a:t>CLASS </a:t>
            </a:r>
            <a:r>
              <a:rPr lang="en-US" sz="2200" dirty="0" err="1" smtClean="0"/>
              <a:t>presentation.classes.MethodWrapper</a:t>
            </a:r>
            <a:r>
              <a:rPr lang="en-US" sz="2200" dirty="0" smtClean="0"/>
              <a:t>: 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METHOD CHARACTER </a:t>
            </a:r>
            <a:r>
              <a:rPr lang="en-US" sz="2200" dirty="0" err="1" smtClean="0"/>
              <a:t>MethodName</a:t>
            </a:r>
            <a:r>
              <a:rPr lang="en-US" sz="2200" dirty="0" smtClean="0"/>
              <a:t>():</a:t>
            </a:r>
          </a:p>
          <a:p>
            <a:pPr>
              <a:buNone/>
            </a:pPr>
            <a:r>
              <a:rPr lang="en-US" sz="2200" dirty="0" smtClean="0"/>
              <a:t>	/* stuff */</a:t>
            </a:r>
          </a:p>
          <a:p>
            <a:pPr>
              <a:buNone/>
            </a:pPr>
            <a:r>
              <a:rPr lang="en-US" sz="2200" dirty="0" smtClean="0"/>
              <a:t>RETURN("character string").</a:t>
            </a:r>
          </a:p>
          <a:p>
            <a:pPr>
              <a:buNone/>
            </a:pPr>
            <a:r>
              <a:rPr lang="en-US" sz="2200" dirty="0" smtClean="0"/>
              <a:t>END METHOD.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END CLASS.</a:t>
            </a:r>
            <a:endParaRPr lang="en-US" sz="2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 Definitions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CA" dirty="0" smtClean="0"/>
              <a:t>What is a Property? </a:t>
            </a:r>
          </a:p>
          <a:p>
            <a:pPr marL="0">
              <a:spcBef>
                <a:spcPts val="0"/>
              </a:spcBef>
              <a:buNone/>
            </a:pPr>
            <a:r>
              <a:rPr lang="en-CA" sz="2400" dirty="0" smtClean="0"/>
              <a:t>A property is a variable encased in a class that can be directly accessed by objects and programs outside of the class.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/>
              <a:t>CLASS </a:t>
            </a:r>
            <a:r>
              <a:rPr lang="en-US" sz="2000" dirty="0" err="1" smtClean="0"/>
              <a:t>presentation.classes.PropertyWrapper</a:t>
            </a:r>
            <a:r>
              <a:rPr lang="en-US" sz="2000" dirty="0" smtClean="0"/>
              <a:t>: </a:t>
            </a:r>
          </a:p>
          <a:p>
            <a:pPr>
              <a:buNone/>
            </a:pPr>
            <a:r>
              <a:rPr lang="en-CA" sz="2000" dirty="0" smtClean="0"/>
              <a:t>DEFINE PROPERTY character-property AS CHARACTER NO-UNDO </a:t>
            </a:r>
          </a:p>
          <a:p>
            <a:pPr>
              <a:buNone/>
            </a:pPr>
            <a:r>
              <a:rPr lang="en-CA" sz="2000" dirty="0" smtClean="0"/>
              <a:t>              GET. </a:t>
            </a:r>
          </a:p>
          <a:p>
            <a:pPr>
              <a:buNone/>
            </a:pPr>
            <a:r>
              <a:rPr lang="en-CA" sz="2000" dirty="0" smtClean="0"/>
              <a:t>              SET.</a:t>
            </a:r>
          </a:p>
          <a:p>
            <a:pPr>
              <a:buNone/>
            </a:pPr>
            <a:r>
              <a:rPr lang="en-US" sz="2000" dirty="0" smtClean="0"/>
              <a:t>END CLASS.</a:t>
            </a:r>
            <a:endParaRPr lang="en-US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 Definitions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52128"/>
          </a:xfrm>
          <a:solidFill>
            <a:schemeClr val="accent1"/>
          </a:solidFill>
        </p:spPr>
        <p:txBody>
          <a:bodyPr>
            <a:no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 Definitions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CA" dirty="0" smtClean="0"/>
              <a:t>What is an Object? </a:t>
            </a:r>
          </a:p>
          <a:p>
            <a:pPr marL="0">
              <a:spcBef>
                <a:spcPts val="0"/>
              </a:spcBef>
              <a:buNone/>
            </a:pPr>
            <a:r>
              <a:rPr lang="en-CA" sz="2000" dirty="0" smtClean="0"/>
              <a:t>An object is the actualization of a class, with all of its default data and any actions that can be performed by its functions.</a:t>
            </a:r>
          </a:p>
          <a:p>
            <a:pPr marL="0">
              <a:spcBef>
                <a:spcPts val="0"/>
              </a:spcBef>
              <a:buNone/>
            </a:pPr>
            <a:endParaRPr lang="en-CA" sz="2000" dirty="0" smtClean="0"/>
          </a:p>
          <a:p>
            <a:pPr marL="0">
              <a:spcBef>
                <a:spcPts val="0"/>
              </a:spcBef>
              <a:buNone/>
            </a:pPr>
            <a:r>
              <a:rPr lang="en-CA" sz="2000" dirty="0" smtClean="0"/>
              <a:t>class    = definition of how to do something.</a:t>
            </a:r>
          </a:p>
          <a:p>
            <a:pPr marL="0">
              <a:spcBef>
                <a:spcPts val="0"/>
              </a:spcBef>
              <a:buNone/>
            </a:pPr>
            <a:r>
              <a:rPr lang="en-CA" sz="2000" dirty="0" smtClean="0"/>
              <a:t>object = actualization of that definition in a distinct setting.</a:t>
            </a:r>
          </a:p>
          <a:p>
            <a:pPr marL="0">
              <a:spcBef>
                <a:spcPts val="0"/>
              </a:spcBef>
              <a:buNone/>
            </a:pPr>
            <a:endParaRPr lang="en-CA" sz="2000" dirty="0"/>
          </a:p>
          <a:p>
            <a:pPr marL="0">
              <a:spcBef>
                <a:spcPts val="0"/>
              </a:spcBef>
              <a:buNone/>
            </a:pPr>
            <a:r>
              <a:rPr lang="en-CA" sz="2000" dirty="0" smtClean="0"/>
              <a:t>In other words: </a:t>
            </a:r>
          </a:p>
          <a:p>
            <a:pPr marL="0">
              <a:spcBef>
                <a:spcPts val="0"/>
              </a:spcBef>
            </a:pPr>
            <a:r>
              <a:rPr lang="en-CA" sz="2000" dirty="0" smtClean="0"/>
              <a:t>classes are to OO what a persistent or super procedure files are to procedures,</a:t>
            </a:r>
          </a:p>
          <a:p>
            <a:pPr marL="0">
              <a:spcBef>
                <a:spcPts val="0"/>
              </a:spcBef>
            </a:pPr>
            <a:r>
              <a:rPr lang="en-CA" sz="2000" dirty="0" smtClean="0"/>
              <a:t>objects are to OO what procedure instances are to persistent and super procedures. </a:t>
            </a:r>
          </a:p>
          <a:p>
            <a:pPr marL="0">
              <a:spcBef>
                <a:spcPts val="0"/>
              </a:spcBef>
            </a:pPr>
            <a:r>
              <a:rPr lang="en-CA" sz="2000" dirty="0" smtClean="0"/>
              <a:t>Nothing in the OO world corresponds to straight  “.p” procedures.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Survey of OOABL Language Elements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4000" dirty="0" smtClean="0"/>
              <a:t>Survey of OOABL</a:t>
            </a:r>
          </a:p>
          <a:p>
            <a:pPr algn="ctr">
              <a:buNone/>
            </a:pPr>
            <a:r>
              <a:rPr lang="en-US" sz="4000" dirty="0" smtClean="0"/>
              <a:t>Language Elements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chemeClr val="bg1"/>
                </a:solidFill>
              </a:rPr>
              <a:t>OO Language Concepts for 4GL Developers</a:t>
            </a:r>
            <a:br>
              <a:rPr lang="en-CA" sz="2800" dirty="0" smtClean="0">
                <a:solidFill>
                  <a:schemeClr val="bg1"/>
                </a:solidFill>
              </a:rPr>
            </a:br>
            <a:r>
              <a:rPr lang="en-CA" sz="2800" dirty="0" smtClean="0">
                <a:solidFill>
                  <a:schemeClr val="bg1"/>
                </a:solidFill>
              </a:rPr>
              <a:t>OO Language Elements – Making an Object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does one make an object?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Define variable </a:t>
            </a:r>
            <a:r>
              <a:rPr lang="en-US" sz="2400" dirty="0" err="1" smtClean="0"/>
              <a:t>oClass</a:t>
            </a:r>
            <a:r>
              <a:rPr lang="en-US" sz="2400" dirty="0" smtClean="0"/>
              <a:t> as </a:t>
            </a:r>
            <a:r>
              <a:rPr lang="en-US" sz="2400" dirty="0" err="1" smtClean="0"/>
              <a:t>presentation.classes.ClassWrapper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          no-undo.</a:t>
            </a:r>
          </a:p>
          <a:p>
            <a:pPr>
              <a:buNone/>
            </a:pPr>
            <a:r>
              <a:rPr lang="en-US" sz="2400" dirty="0" err="1" smtClean="0"/>
              <a:t>oClass</a:t>
            </a:r>
            <a:r>
              <a:rPr lang="en-US" sz="2400" dirty="0" smtClean="0"/>
              <a:t> = NEW </a:t>
            </a:r>
            <a:r>
              <a:rPr lang="en-US" sz="2400" dirty="0" err="1" smtClean="0"/>
              <a:t>presentation.classes.ClassWrapper</a:t>
            </a:r>
            <a:r>
              <a:rPr lang="en-US" sz="2400" dirty="0" smtClean="0"/>
              <a:t>().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4484</TotalTime>
  <Words>1972</Words>
  <Application>Microsoft Office PowerPoint</Application>
  <PresentationFormat>On-screen Show (4:3)</PresentationFormat>
  <Paragraphs>440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OO Language Concepts  for  Procedural 4GL Developers </vt:lpstr>
      <vt:lpstr>OO Language Concepts for 4GL Developers  What is This Presentation About?</vt:lpstr>
      <vt:lpstr>OO Language Concepts for 4GL Developers What Learning OO Programming is Like</vt:lpstr>
      <vt:lpstr>OO Language Concepts for 4GL Developers OO Language Element Definitions</vt:lpstr>
      <vt:lpstr>OO Language Concepts for 4GL Developers OO Language Element Definitions</vt:lpstr>
      <vt:lpstr>OO Language Concepts for 4GL Developers OO Language Element Definitions</vt:lpstr>
      <vt:lpstr>OO Language Concepts for 4GL Developers OO Language Element Definitions</vt:lpstr>
      <vt:lpstr>OO Language Concepts for 4GL Developers Survey of OOABL Language Elements</vt:lpstr>
      <vt:lpstr>OO Language Concepts for 4GL Developers OO Language Elements – Making an Object</vt:lpstr>
      <vt:lpstr>OO Language Concepts for 4GL Developers OO Language Elements – Classes and Methods</vt:lpstr>
      <vt:lpstr>OO Language Concepts for 4GL Developers OO Language Elements – Classes and Methods</vt:lpstr>
      <vt:lpstr>OO Language Concepts for 4GL Developers OO Language Elements – Classes and Properties</vt:lpstr>
      <vt:lpstr>OO Language Concepts for 4GL Developers OO Language Elements – Classes and Properties</vt:lpstr>
      <vt:lpstr>OO Language Concepts for 4GL Developers OO Language Elements – Using.*</vt:lpstr>
      <vt:lpstr>OO Language Concepts for 4GL Developers OO Language Elements – PolyMorphism</vt:lpstr>
      <vt:lpstr>OO Language Concepts for 4GL Developers OO Language Elements – Method Signatures </vt:lpstr>
      <vt:lpstr>OO Language Concepts for 4GL Developers OO Language Elements – Method Signatures</vt:lpstr>
      <vt:lpstr>OO Language Concepts for 4GL Developers OO Language Elements – Constructors</vt:lpstr>
      <vt:lpstr>OO Language Concepts for 4GL Developers OO Language Elements – Constructors</vt:lpstr>
      <vt:lpstr>OO Language Concepts for 4GL Developers OO Language Elements – Destructors</vt:lpstr>
      <vt:lpstr>OO Language Concepts for 4GL Developers OO Language Elements – Destructors</vt:lpstr>
      <vt:lpstr>OO Language Concepts for 4GL Developers OO Language Elements – Garbage Collection</vt:lpstr>
      <vt:lpstr>OO Language Concepts for 4GL Developers OO Language Elements – Garbage Collection</vt:lpstr>
      <vt:lpstr>OO Language Concepts for 4GL Developers OO Language Elements – Garbage Collection</vt:lpstr>
      <vt:lpstr>OO Language Concepts for 4GL Developers OO Language Elements – Access Modifiers</vt:lpstr>
      <vt:lpstr>OO Language Concepts for 4GL Developers OO Language Elements – Access Modifiers</vt:lpstr>
      <vt:lpstr>OO Language Concepts for 4GL Developers OO Language Elements – Access Modifiers</vt:lpstr>
      <vt:lpstr>OO Language Concepts for 4GL Developers OO Language Elements – Inheritance</vt:lpstr>
      <vt:lpstr>OO Language Concepts for 4GL Developers OO Language Elements – Inheritance</vt:lpstr>
      <vt:lpstr>OO Language Concepts for 4GL Developers OO Language Elements – Static Members</vt:lpstr>
      <vt:lpstr>OO Language Concepts for 4GL Developers OO Language Elements – Static Members</vt:lpstr>
      <vt:lpstr>OO Language Concepts for 4GL Developers OO Language Elements – Static Members</vt:lpstr>
      <vt:lpstr>OO Language Concepts for 4GL Developers OO Language Elements – Static Members</vt:lpstr>
      <vt:lpstr>OO Language Concepts for 4GL Developers OO Language Elements – Static Members</vt:lpstr>
      <vt:lpstr>OO Language Concepts for 4GL Developers OO Language Elements – Static Members</vt:lpstr>
    </vt:vector>
  </TitlesOfParts>
  <Company>TDK Consulting Services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Kuehn</dc:creator>
  <cp:lastModifiedBy>Tim Kuehn</cp:lastModifiedBy>
  <cp:revision>518</cp:revision>
  <dcterms:created xsi:type="dcterms:W3CDTF">2011-04-22T22:04:02Z</dcterms:created>
  <dcterms:modified xsi:type="dcterms:W3CDTF">2011-06-06T17:21:54Z</dcterms:modified>
</cp:coreProperties>
</file>