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1"/>
    <p:sldMasterId id="2147483774" r:id="rId2"/>
  </p:sldMasterIdLst>
  <p:notesMasterIdLst>
    <p:notesMasterId r:id="rId36"/>
  </p:notesMasterIdLst>
  <p:handoutMasterIdLst>
    <p:handoutMasterId r:id="rId37"/>
  </p:handoutMasterIdLst>
  <p:sldIdLst>
    <p:sldId id="1351" r:id="rId3"/>
    <p:sldId id="1287" r:id="rId4"/>
    <p:sldId id="1245" r:id="rId5"/>
    <p:sldId id="1270" r:id="rId6"/>
    <p:sldId id="1337" r:id="rId7"/>
    <p:sldId id="1302" r:id="rId8"/>
    <p:sldId id="1286" r:id="rId9"/>
    <p:sldId id="1359" r:id="rId10"/>
    <p:sldId id="1336" r:id="rId11"/>
    <p:sldId id="1330" r:id="rId12"/>
    <p:sldId id="1326" r:id="rId13"/>
    <p:sldId id="1316" r:id="rId14"/>
    <p:sldId id="1317" r:id="rId15"/>
    <p:sldId id="1235" r:id="rId16"/>
    <p:sldId id="1300" r:id="rId17"/>
    <p:sldId id="1357" r:id="rId18"/>
    <p:sldId id="1358" r:id="rId19"/>
    <p:sldId id="1354" r:id="rId20"/>
    <p:sldId id="1282" r:id="rId21"/>
    <p:sldId id="1252" r:id="rId22"/>
    <p:sldId id="1343" r:id="rId23"/>
    <p:sldId id="1344" r:id="rId24"/>
    <p:sldId id="1360" r:id="rId25"/>
    <p:sldId id="1361" r:id="rId26"/>
    <p:sldId id="1346" r:id="rId27"/>
    <p:sldId id="1347" r:id="rId28"/>
    <p:sldId id="1355" r:id="rId29"/>
    <p:sldId id="1331" r:id="rId30"/>
    <p:sldId id="1236" r:id="rId31"/>
    <p:sldId id="1339" r:id="rId32"/>
    <p:sldId id="1356" r:id="rId33"/>
    <p:sldId id="1301" r:id="rId34"/>
    <p:sldId id="1352" r:id="rId35"/>
  </p:sldIdLst>
  <p:sldSz cx="9144000" cy="6858000" type="screen4x3"/>
  <p:notesSz cx="7027863" cy="9313863"/>
  <p:custDataLst>
    <p:tags r:id="rId38"/>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Administratr" initials="A" lastIdx="0" clrIdx="1"/>
  <p:cmAuthor id="2" name="wilner" initials="KCW" lastIdx="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00"/>
    <a:srgbClr val="F27300"/>
    <a:srgbClr val="FFD23B"/>
    <a:srgbClr val="A21636"/>
    <a:srgbClr val="FF82D4"/>
    <a:srgbClr val="FFD24F"/>
    <a:srgbClr val="CCECFF"/>
    <a:srgbClr val="FFCCCC"/>
    <a:srgbClr val="666666"/>
    <a:srgbClr val="38383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23810" autoAdjust="0"/>
    <p:restoredTop sz="91884" autoAdjust="0"/>
  </p:normalViewPr>
  <p:slideViewPr>
    <p:cSldViewPr snapToGrid="0" showGuides="1">
      <p:cViewPr>
        <p:scale>
          <a:sx n="60" d="100"/>
          <a:sy n="60" d="100"/>
        </p:scale>
        <p:origin x="-1770" y="-684"/>
      </p:cViewPr>
      <p:guideLst>
        <p:guide orient="horz" pos="269"/>
        <p:guide orient="horz" pos="964"/>
        <p:guide orient="horz" pos="1643"/>
        <p:guide orient="horz" pos="2124"/>
        <p:guide pos="254"/>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52" d="100"/>
          <a:sy n="52" d="100"/>
        </p:scale>
        <p:origin x="-1788" y="-108"/>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6E242E-FFDE-4148-8B18-34AC489DDA45}"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DDE8E258-7693-4155-8905-F28276252B0E}">
      <dgm:prSet phldrT="[Text]" custT="1">
        <dgm:style>
          <a:lnRef idx="0">
            <a:schemeClr val="accent4"/>
          </a:lnRef>
          <a:fillRef idx="3">
            <a:schemeClr val="accent4"/>
          </a:fillRef>
          <a:effectRef idx="3">
            <a:schemeClr val="accent4"/>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threePt" dir="t">
            <a:rot lat="0" lon="0" rev="1200000"/>
          </a:lightRig>
        </a:scene3d>
        <a:sp3d/>
      </dgm:spPr>
      <dgm:t>
        <a:bodyPr/>
        <a:lstStyle/>
        <a:p>
          <a:r>
            <a:rPr lang="en-US" sz="2400" b="1" dirty="0" smtClean="0">
              <a:solidFill>
                <a:srgbClr val="000000"/>
              </a:solidFill>
            </a:rPr>
            <a:t>Model</a:t>
          </a:r>
          <a:endParaRPr lang="en-US" sz="2400" b="1" dirty="0">
            <a:solidFill>
              <a:srgbClr val="000000"/>
            </a:solidFill>
          </a:endParaRPr>
        </a:p>
      </dgm:t>
    </dgm:pt>
    <dgm:pt modelId="{C76BC64A-5791-4C83-AE3B-08D1B4DD00C0}" type="parTrans" cxnId="{46D04206-8050-441A-9017-81D99A92150B}">
      <dgm:prSet/>
      <dgm:spPr/>
      <dgm:t>
        <a:bodyPr/>
        <a:lstStyle/>
        <a:p>
          <a:endParaRPr lang="en-US" sz="1800"/>
        </a:p>
      </dgm:t>
    </dgm:pt>
    <dgm:pt modelId="{8F237294-3EE4-4401-B0A3-43A93768191B}" type="sibTrans" cxnId="{46D04206-8050-441A-9017-81D99A92150B}">
      <dgm:prSet/>
      <dgm:spPr/>
      <dgm:t>
        <a:bodyPr/>
        <a:lstStyle/>
        <a:p>
          <a:endParaRPr lang="en-US" sz="1800"/>
        </a:p>
      </dgm:t>
    </dgm:pt>
    <dgm:pt modelId="{EA9122E1-3A6D-4EE1-ACF8-1CE738CCBD4D}">
      <dgm:prSet phldrT="[Text]" custT="1"/>
      <dgm:spPr>
        <a:solidFill>
          <a:schemeClr val="accent3"/>
        </a:solidFill>
        <a:ln>
          <a:noFill/>
        </a:ln>
        <a:effectLst>
          <a:outerShdw blurRad="190500" dist="228600" dir="2700000" algn="ctr">
            <a:srgbClr val="000000">
              <a:alpha val="30000"/>
            </a:srgbClr>
          </a:outerShdw>
        </a:effectLst>
      </dgm:spPr>
      <dgm:t>
        <a:bodyPr/>
        <a:lstStyle/>
        <a:p>
          <a:r>
            <a:rPr lang="en-US" sz="2400" b="1" dirty="0" smtClean="0">
              <a:solidFill>
                <a:srgbClr val="000000"/>
              </a:solidFill>
            </a:rPr>
            <a:t>Automate</a:t>
          </a:r>
          <a:endParaRPr lang="en-US" sz="2400" b="1" dirty="0">
            <a:solidFill>
              <a:srgbClr val="000000"/>
            </a:solidFill>
          </a:endParaRPr>
        </a:p>
      </dgm:t>
    </dgm:pt>
    <dgm:pt modelId="{731986B4-FFA3-49F3-A852-3FCEC61DEE97}" type="parTrans" cxnId="{4D33CC8A-8C7E-4306-8232-AC691904A0BB}">
      <dgm:prSet/>
      <dgm:spPr/>
      <dgm:t>
        <a:bodyPr/>
        <a:lstStyle/>
        <a:p>
          <a:endParaRPr lang="en-US" sz="1800"/>
        </a:p>
      </dgm:t>
    </dgm:pt>
    <dgm:pt modelId="{5A889FF7-DB0E-4D1D-A9DF-F00EA5AD0DF3}" type="sibTrans" cxnId="{4D33CC8A-8C7E-4306-8232-AC691904A0BB}">
      <dgm:prSet/>
      <dgm:spPr/>
      <dgm:t>
        <a:bodyPr/>
        <a:lstStyle/>
        <a:p>
          <a:endParaRPr lang="en-US" sz="1800"/>
        </a:p>
      </dgm:t>
    </dgm:pt>
    <dgm:pt modelId="{6C508FBF-CC88-432C-820F-6D8863425344}">
      <dgm:prSet phldrT="[Text]" custT="1"/>
      <dgm:spPr>
        <a:solidFill>
          <a:srgbClr val="9ED600"/>
        </a:solidFill>
        <a:ln>
          <a:noFill/>
        </a:ln>
        <a:effectLst>
          <a:outerShdw blurRad="190500" dist="228600" dir="2700000" algn="ctr">
            <a:srgbClr val="000000">
              <a:alpha val="30000"/>
            </a:srgbClr>
          </a:outerShdw>
        </a:effectLst>
      </dgm:spPr>
      <dgm:t>
        <a:bodyPr/>
        <a:lstStyle/>
        <a:p>
          <a:r>
            <a:rPr lang="en-US" sz="2400" b="1" dirty="0" smtClean="0">
              <a:solidFill>
                <a:srgbClr val="000000"/>
              </a:solidFill>
            </a:rPr>
            <a:t>Improve</a:t>
          </a:r>
          <a:endParaRPr lang="en-US" sz="2400" b="1" dirty="0">
            <a:solidFill>
              <a:srgbClr val="000000"/>
            </a:solidFill>
          </a:endParaRPr>
        </a:p>
      </dgm:t>
    </dgm:pt>
    <dgm:pt modelId="{95BCF39B-FEB4-4842-9311-B3A382223260}" type="sibTrans" cxnId="{484F8671-D694-4835-876C-7AF816A8C6F3}">
      <dgm:prSet/>
      <dgm:spPr/>
      <dgm:t>
        <a:bodyPr/>
        <a:lstStyle/>
        <a:p>
          <a:endParaRPr lang="en-US" sz="1800"/>
        </a:p>
      </dgm:t>
    </dgm:pt>
    <dgm:pt modelId="{56B6FE6D-71B8-4DAF-B13B-FD01396ED44D}" type="parTrans" cxnId="{484F8671-D694-4835-876C-7AF816A8C6F3}">
      <dgm:prSet/>
      <dgm:spPr/>
      <dgm:t>
        <a:bodyPr/>
        <a:lstStyle/>
        <a:p>
          <a:endParaRPr lang="en-US" sz="1800"/>
        </a:p>
      </dgm:t>
    </dgm:pt>
    <dgm:pt modelId="{78C4D03F-EE72-4F55-99DC-4B3082E7CC5E}">
      <dgm:prSet phldrT="[Text]" custT="1">
        <dgm:style>
          <a:lnRef idx="0">
            <a:schemeClr val="accent2"/>
          </a:lnRef>
          <a:fillRef idx="3">
            <a:schemeClr val="accent2"/>
          </a:fillRef>
          <a:effectRef idx="3">
            <a:schemeClr val="accent2"/>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threePt" dir="t">
            <a:rot lat="0" lon="0" rev="1200000"/>
          </a:lightRig>
        </a:scene3d>
        <a:sp3d/>
      </dgm:spPr>
      <dgm:t>
        <a:bodyPr/>
        <a:lstStyle/>
        <a:p>
          <a:r>
            <a:rPr lang="en-US" sz="2400" b="1" dirty="0" smtClean="0">
              <a:solidFill>
                <a:srgbClr val="000000"/>
              </a:solidFill>
            </a:rPr>
            <a:t>Monitor</a:t>
          </a:r>
          <a:endParaRPr lang="en-US" sz="2400" b="1" dirty="0">
            <a:solidFill>
              <a:srgbClr val="000000"/>
            </a:solidFill>
          </a:endParaRPr>
        </a:p>
      </dgm:t>
    </dgm:pt>
    <dgm:pt modelId="{32764D3A-3D78-4085-9D75-136450D57C79}" type="sibTrans" cxnId="{C9FE2588-070D-489E-873F-FD94A06E24CE}">
      <dgm:prSet/>
      <dgm:spPr/>
      <dgm:t>
        <a:bodyPr/>
        <a:lstStyle/>
        <a:p>
          <a:endParaRPr lang="en-US" sz="1800"/>
        </a:p>
      </dgm:t>
    </dgm:pt>
    <dgm:pt modelId="{F0750335-5F26-4B30-873E-6871C135D9B9}" type="parTrans" cxnId="{C9FE2588-070D-489E-873F-FD94A06E24CE}">
      <dgm:prSet/>
      <dgm:spPr/>
      <dgm:t>
        <a:bodyPr/>
        <a:lstStyle/>
        <a:p>
          <a:endParaRPr lang="en-US" sz="1800"/>
        </a:p>
      </dgm:t>
    </dgm:pt>
    <dgm:pt modelId="{63778008-CB73-4B4D-B91B-919DDD0B5EF8}" type="pres">
      <dgm:prSet presAssocID="{DD6E242E-FFDE-4148-8B18-34AC489DDA45}" presName="cycle" presStyleCnt="0">
        <dgm:presLayoutVars>
          <dgm:dir/>
          <dgm:resizeHandles val="exact"/>
        </dgm:presLayoutVars>
      </dgm:prSet>
      <dgm:spPr/>
      <dgm:t>
        <a:bodyPr/>
        <a:lstStyle/>
        <a:p>
          <a:endParaRPr lang="en-US"/>
        </a:p>
      </dgm:t>
    </dgm:pt>
    <dgm:pt modelId="{022BAC5D-A66C-4711-9A58-96A70BF98FF0}" type="pres">
      <dgm:prSet presAssocID="{DDE8E258-7693-4155-8905-F28276252B0E}" presName="node" presStyleLbl="node1" presStyleIdx="0" presStyleCnt="4" custScaleX="123296" custScaleY="78246">
        <dgm:presLayoutVars>
          <dgm:bulletEnabled val="1"/>
        </dgm:presLayoutVars>
      </dgm:prSet>
      <dgm:spPr/>
      <dgm:t>
        <a:bodyPr/>
        <a:lstStyle/>
        <a:p>
          <a:endParaRPr lang="en-US"/>
        </a:p>
      </dgm:t>
    </dgm:pt>
    <dgm:pt modelId="{BE0675BE-CF6C-4E64-8E78-93D894D1079B}" type="pres">
      <dgm:prSet presAssocID="{DDE8E258-7693-4155-8905-F28276252B0E}" presName="spNode" presStyleCnt="0"/>
      <dgm:spPr/>
      <dgm:t>
        <a:bodyPr/>
        <a:lstStyle/>
        <a:p>
          <a:endParaRPr lang="en-US"/>
        </a:p>
      </dgm:t>
    </dgm:pt>
    <dgm:pt modelId="{F22EC81C-734D-4204-AA48-C2012534FB02}" type="pres">
      <dgm:prSet presAssocID="{8F237294-3EE4-4401-B0A3-43A93768191B}" presName="sibTrans" presStyleLbl="sibTrans1D1" presStyleIdx="0" presStyleCnt="4"/>
      <dgm:spPr/>
      <dgm:t>
        <a:bodyPr/>
        <a:lstStyle/>
        <a:p>
          <a:endParaRPr lang="en-US"/>
        </a:p>
      </dgm:t>
    </dgm:pt>
    <dgm:pt modelId="{BBD4C79E-DB90-4689-8263-ED151E1682B7}" type="pres">
      <dgm:prSet presAssocID="{EA9122E1-3A6D-4EE1-ACF8-1CE738CCBD4D}" presName="node" presStyleLbl="node1" presStyleIdx="1" presStyleCnt="4" custScaleX="124222" custScaleY="78246">
        <dgm:presLayoutVars>
          <dgm:bulletEnabled val="1"/>
        </dgm:presLayoutVars>
      </dgm:prSet>
      <dgm:spPr/>
      <dgm:t>
        <a:bodyPr/>
        <a:lstStyle/>
        <a:p>
          <a:endParaRPr lang="en-US"/>
        </a:p>
      </dgm:t>
    </dgm:pt>
    <dgm:pt modelId="{36562B51-DB29-41CB-9F26-CB28EDAFB53F}" type="pres">
      <dgm:prSet presAssocID="{EA9122E1-3A6D-4EE1-ACF8-1CE738CCBD4D}" presName="spNode" presStyleCnt="0"/>
      <dgm:spPr/>
      <dgm:t>
        <a:bodyPr/>
        <a:lstStyle/>
        <a:p>
          <a:endParaRPr lang="en-US"/>
        </a:p>
      </dgm:t>
    </dgm:pt>
    <dgm:pt modelId="{D72C6D56-CD73-46EE-8186-2DC4F11B6A37}" type="pres">
      <dgm:prSet presAssocID="{5A889FF7-DB0E-4D1D-A9DF-F00EA5AD0DF3}" presName="sibTrans" presStyleLbl="sibTrans1D1" presStyleIdx="1" presStyleCnt="4"/>
      <dgm:spPr/>
      <dgm:t>
        <a:bodyPr/>
        <a:lstStyle/>
        <a:p>
          <a:endParaRPr lang="en-US"/>
        </a:p>
      </dgm:t>
    </dgm:pt>
    <dgm:pt modelId="{117B5332-8611-4E8C-B0DF-879628B6FD24}" type="pres">
      <dgm:prSet presAssocID="{78C4D03F-EE72-4F55-99DC-4B3082E7CC5E}" presName="node" presStyleLbl="node1" presStyleIdx="2" presStyleCnt="4" custScaleX="132955" custScaleY="78246">
        <dgm:presLayoutVars>
          <dgm:bulletEnabled val="1"/>
        </dgm:presLayoutVars>
      </dgm:prSet>
      <dgm:spPr/>
      <dgm:t>
        <a:bodyPr/>
        <a:lstStyle/>
        <a:p>
          <a:endParaRPr lang="en-US"/>
        </a:p>
      </dgm:t>
    </dgm:pt>
    <dgm:pt modelId="{4C8F796A-E0BD-4268-8FB9-10DAF2B9FF12}" type="pres">
      <dgm:prSet presAssocID="{78C4D03F-EE72-4F55-99DC-4B3082E7CC5E}" presName="spNode" presStyleCnt="0"/>
      <dgm:spPr/>
      <dgm:t>
        <a:bodyPr/>
        <a:lstStyle/>
        <a:p>
          <a:endParaRPr lang="en-US"/>
        </a:p>
      </dgm:t>
    </dgm:pt>
    <dgm:pt modelId="{7429105A-6F28-4670-B78E-A41BCD418420}" type="pres">
      <dgm:prSet presAssocID="{32764D3A-3D78-4085-9D75-136450D57C79}" presName="sibTrans" presStyleLbl="sibTrans1D1" presStyleIdx="2" presStyleCnt="4"/>
      <dgm:spPr/>
      <dgm:t>
        <a:bodyPr/>
        <a:lstStyle/>
        <a:p>
          <a:endParaRPr lang="en-US"/>
        </a:p>
      </dgm:t>
    </dgm:pt>
    <dgm:pt modelId="{40661637-4384-4E93-86F3-8B7176ACE41C}" type="pres">
      <dgm:prSet presAssocID="{6C508FBF-CC88-432C-820F-6D8863425344}" presName="node" presStyleLbl="node1" presStyleIdx="3" presStyleCnt="4" custScaleX="128752" custScaleY="78246">
        <dgm:presLayoutVars>
          <dgm:bulletEnabled val="1"/>
        </dgm:presLayoutVars>
      </dgm:prSet>
      <dgm:spPr/>
      <dgm:t>
        <a:bodyPr/>
        <a:lstStyle/>
        <a:p>
          <a:endParaRPr lang="en-US"/>
        </a:p>
      </dgm:t>
    </dgm:pt>
    <dgm:pt modelId="{257C8D27-58CA-4FCC-97DA-2C58C66280CE}" type="pres">
      <dgm:prSet presAssocID="{6C508FBF-CC88-432C-820F-6D8863425344}" presName="spNode" presStyleCnt="0"/>
      <dgm:spPr/>
      <dgm:t>
        <a:bodyPr/>
        <a:lstStyle/>
        <a:p>
          <a:endParaRPr lang="en-US"/>
        </a:p>
      </dgm:t>
    </dgm:pt>
    <dgm:pt modelId="{07424925-16F7-49A6-965E-0A82E36A11B0}" type="pres">
      <dgm:prSet presAssocID="{95BCF39B-FEB4-4842-9311-B3A382223260}" presName="sibTrans" presStyleLbl="sibTrans1D1" presStyleIdx="3" presStyleCnt="4"/>
      <dgm:spPr/>
      <dgm:t>
        <a:bodyPr/>
        <a:lstStyle/>
        <a:p>
          <a:endParaRPr lang="en-US"/>
        </a:p>
      </dgm:t>
    </dgm:pt>
  </dgm:ptLst>
  <dgm:cxnLst>
    <dgm:cxn modelId="{944AD427-5597-47D4-9D76-D27A3C66084E}" type="presOf" srcId="{8F237294-3EE4-4401-B0A3-43A93768191B}" destId="{F22EC81C-734D-4204-AA48-C2012534FB02}" srcOrd="0" destOrd="0" presId="urn:microsoft.com/office/officeart/2005/8/layout/cycle5"/>
    <dgm:cxn modelId="{C9FE2588-070D-489E-873F-FD94A06E24CE}" srcId="{DD6E242E-FFDE-4148-8B18-34AC489DDA45}" destId="{78C4D03F-EE72-4F55-99DC-4B3082E7CC5E}" srcOrd="2" destOrd="0" parTransId="{F0750335-5F26-4B30-873E-6871C135D9B9}" sibTransId="{32764D3A-3D78-4085-9D75-136450D57C79}"/>
    <dgm:cxn modelId="{0441A117-50C4-482C-ADDE-F4FAF20B73E3}" type="presOf" srcId="{EA9122E1-3A6D-4EE1-ACF8-1CE738CCBD4D}" destId="{BBD4C79E-DB90-4689-8263-ED151E1682B7}" srcOrd="0" destOrd="0" presId="urn:microsoft.com/office/officeart/2005/8/layout/cycle5"/>
    <dgm:cxn modelId="{ABED4106-FDDA-47C8-B209-8B18C02856EB}" type="presOf" srcId="{5A889FF7-DB0E-4D1D-A9DF-F00EA5AD0DF3}" destId="{D72C6D56-CD73-46EE-8186-2DC4F11B6A37}" srcOrd="0" destOrd="0" presId="urn:microsoft.com/office/officeart/2005/8/layout/cycle5"/>
    <dgm:cxn modelId="{7EF9D30B-D4C2-41A3-9250-0CDD20162374}" type="presOf" srcId="{78C4D03F-EE72-4F55-99DC-4B3082E7CC5E}" destId="{117B5332-8611-4E8C-B0DF-879628B6FD24}" srcOrd="0" destOrd="0" presId="urn:microsoft.com/office/officeart/2005/8/layout/cycle5"/>
    <dgm:cxn modelId="{84B14FE2-EAC6-4B72-A6AB-1DC7D33F19BE}" type="presOf" srcId="{DDE8E258-7693-4155-8905-F28276252B0E}" destId="{022BAC5D-A66C-4711-9A58-96A70BF98FF0}" srcOrd="0" destOrd="0" presId="urn:microsoft.com/office/officeart/2005/8/layout/cycle5"/>
    <dgm:cxn modelId="{46D04206-8050-441A-9017-81D99A92150B}" srcId="{DD6E242E-FFDE-4148-8B18-34AC489DDA45}" destId="{DDE8E258-7693-4155-8905-F28276252B0E}" srcOrd="0" destOrd="0" parTransId="{C76BC64A-5791-4C83-AE3B-08D1B4DD00C0}" sibTransId="{8F237294-3EE4-4401-B0A3-43A93768191B}"/>
    <dgm:cxn modelId="{5E7BACAE-1470-4E9A-B6C1-46A2B415B360}" type="presOf" srcId="{32764D3A-3D78-4085-9D75-136450D57C79}" destId="{7429105A-6F28-4670-B78E-A41BCD418420}" srcOrd="0" destOrd="0" presId="urn:microsoft.com/office/officeart/2005/8/layout/cycle5"/>
    <dgm:cxn modelId="{AAEAB629-4421-44A2-8D79-E45C23CE559D}" type="presOf" srcId="{6C508FBF-CC88-432C-820F-6D8863425344}" destId="{40661637-4384-4E93-86F3-8B7176ACE41C}" srcOrd="0" destOrd="0" presId="urn:microsoft.com/office/officeart/2005/8/layout/cycle5"/>
    <dgm:cxn modelId="{2F88E8D2-6173-4D69-B1BB-3F58C1B3C098}" type="presOf" srcId="{95BCF39B-FEB4-4842-9311-B3A382223260}" destId="{07424925-16F7-49A6-965E-0A82E36A11B0}" srcOrd="0" destOrd="0" presId="urn:microsoft.com/office/officeart/2005/8/layout/cycle5"/>
    <dgm:cxn modelId="{484F8671-D694-4835-876C-7AF816A8C6F3}" srcId="{DD6E242E-FFDE-4148-8B18-34AC489DDA45}" destId="{6C508FBF-CC88-432C-820F-6D8863425344}" srcOrd="3" destOrd="0" parTransId="{56B6FE6D-71B8-4DAF-B13B-FD01396ED44D}" sibTransId="{95BCF39B-FEB4-4842-9311-B3A382223260}"/>
    <dgm:cxn modelId="{E0517448-9D1A-4313-BD3B-568E36AC8154}" type="presOf" srcId="{DD6E242E-FFDE-4148-8B18-34AC489DDA45}" destId="{63778008-CB73-4B4D-B91B-919DDD0B5EF8}" srcOrd="0" destOrd="0" presId="urn:microsoft.com/office/officeart/2005/8/layout/cycle5"/>
    <dgm:cxn modelId="{4D33CC8A-8C7E-4306-8232-AC691904A0BB}" srcId="{DD6E242E-FFDE-4148-8B18-34AC489DDA45}" destId="{EA9122E1-3A6D-4EE1-ACF8-1CE738CCBD4D}" srcOrd="1" destOrd="0" parTransId="{731986B4-FFA3-49F3-A852-3FCEC61DEE97}" sibTransId="{5A889FF7-DB0E-4D1D-A9DF-F00EA5AD0DF3}"/>
    <dgm:cxn modelId="{0B4B28D9-D481-4B9E-931A-12AA09E1F70B}" type="presParOf" srcId="{63778008-CB73-4B4D-B91B-919DDD0B5EF8}" destId="{022BAC5D-A66C-4711-9A58-96A70BF98FF0}" srcOrd="0" destOrd="0" presId="urn:microsoft.com/office/officeart/2005/8/layout/cycle5"/>
    <dgm:cxn modelId="{9E98A214-F33D-46B2-B46A-6FA62E46994F}" type="presParOf" srcId="{63778008-CB73-4B4D-B91B-919DDD0B5EF8}" destId="{BE0675BE-CF6C-4E64-8E78-93D894D1079B}" srcOrd="1" destOrd="0" presId="urn:microsoft.com/office/officeart/2005/8/layout/cycle5"/>
    <dgm:cxn modelId="{8DE9C5FF-E190-454A-8C93-ACB8F153B145}" type="presParOf" srcId="{63778008-CB73-4B4D-B91B-919DDD0B5EF8}" destId="{F22EC81C-734D-4204-AA48-C2012534FB02}" srcOrd="2" destOrd="0" presId="urn:microsoft.com/office/officeart/2005/8/layout/cycle5"/>
    <dgm:cxn modelId="{C8556803-A7A8-435B-9CBD-FCA4F2BB1CE3}" type="presParOf" srcId="{63778008-CB73-4B4D-B91B-919DDD0B5EF8}" destId="{BBD4C79E-DB90-4689-8263-ED151E1682B7}" srcOrd="3" destOrd="0" presId="urn:microsoft.com/office/officeart/2005/8/layout/cycle5"/>
    <dgm:cxn modelId="{CEF5C7F8-AE75-4829-8B2B-CB812D5497E3}" type="presParOf" srcId="{63778008-CB73-4B4D-B91B-919DDD0B5EF8}" destId="{36562B51-DB29-41CB-9F26-CB28EDAFB53F}" srcOrd="4" destOrd="0" presId="urn:microsoft.com/office/officeart/2005/8/layout/cycle5"/>
    <dgm:cxn modelId="{D2BAC814-3F02-4056-9670-7285EF0568DD}" type="presParOf" srcId="{63778008-CB73-4B4D-B91B-919DDD0B5EF8}" destId="{D72C6D56-CD73-46EE-8186-2DC4F11B6A37}" srcOrd="5" destOrd="0" presId="urn:microsoft.com/office/officeart/2005/8/layout/cycle5"/>
    <dgm:cxn modelId="{4F57E763-2C03-4E2D-906F-E9232C05DD27}" type="presParOf" srcId="{63778008-CB73-4B4D-B91B-919DDD0B5EF8}" destId="{117B5332-8611-4E8C-B0DF-879628B6FD24}" srcOrd="6" destOrd="0" presId="urn:microsoft.com/office/officeart/2005/8/layout/cycle5"/>
    <dgm:cxn modelId="{0242F412-70E0-4634-9948-C7694BD1FB22}" type="presParOf" srcId="{63778008-CB73-4B4D-B91B-919DDD0B5EF8}" destId="{4C8F796A-E0BD-4268-8FB9-10DAF2B9FF12}" srcOrd="7" destOrd="0" presId="urn:microsoft.com/office/officeart/2005/8/layout/cycle5"/>
    <dgm:cxn modelId="{4C5EB4C1-73A3-4458-BF7E-539B59FB8796}" type="presParOf" srcId="{63778008-CB73-4B4D-B91B-919DDD0B5EF8}" destId="{7429105A-6F28-4670-B78E-A41BCD418420}" srcOrd="8" destOrd="0" presId="urn:microsoft.com/office/officeart/2005/8/layout/cycle5"/>
    <dgm:cxn modelId="{95AF7B87-E934-414C-B875-C949E812BF31}" type="presParOf" srcId="{63778008-CB73-4B4D-B91B-919DDD0B5EF8}" destId="{40661637-4384-4E93-86F3-8B7176ACE41C}" srcOrd="9" destOrd="0" presId="urn:microsoft.com/office/officeart/2005/8/layout/cycle5"/>
    <dgm:cxn modelId="{D5529B33-A615-4926-AE42-FFCDAE637341}" type="presParOf" srcId="{63778008-CB73-4B4D-B91B-919DDD0B5EF8}" destId="{257C8D27-58CA-4FCC-97DA-2C58C66280CE}" srcOrd="10" destOrd="0" presId="urn:microsoft.com/office/officeart/2005/8/layout/cycle5"/>
    <dgm:cxn modelId="{FF746C9E-F546-463F-9710-0C255B4FA66C}" type="presParOf" srcId="{63778008-CB73-4B4D-B91B-919DDD0B5EF8}" destId="{07424925-16F7-49A6-965E-0A82E36A11B0}" srcOrd="11" destOrd="0" presId="urn:microsoft.com/office/officeart/2005/8/layout/cycle5"/>
  </dgm:cxnLst>
  <dgm:bg/>
  <dgm:whole/>
</dgm:dataModel>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187450" y="700088"/>
            <a:ext cx="46561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005BC8-BEA3-400A-A7BE-8F3B048A290B}"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ln/>
        </p:spPr>
      </p:sp>
      <p:sp>
        <p:nvSpPr>
          <p:cNvPr id="37890" name="Notes Placeholder 2"/>
          <p:cNvSpPr>
            <a:spLocks noGrp="1"/>
          </p:cNvSpPr>
          <p:nvPr>
            <p:ph type="body" idx="1"/>
          </p:nvPr>
        </p:nvSpPr>
        <p:spPr>
          <a:noFill/>
          <a:ln>
            <a:prstDash val="solid"/>
          </a:ln>
        </p:spPr>
        <p:txBody>
          <a:bodyPr/>
          <a:lstStyle/>
          <a:p>
            <a:pPr eaLnBrk="1" hangingPunct="1">
              <a:lnSpc>
                <a:spcPct val="90000"/>
              </a:lnSpc>
            </a:pPr>
            <a:endParaRPr lang="en-US" baseline="0" dirty="0" smtClean="0"/>
          </a:p>
        </p:txBody>
      </p:sp>
      <p:sp>
        <p:nvSpPr>
          <p:cNvPr id="37891" name="Slide Number Placeholder 3"/>
          <p:cNvSpPr>
            <a:spLocks noGrp="1"/>
          </p:cNvSpPr>
          <p:nvPr>
            <p:ph type="sldNum" sz="quarter" idx="5"/>
          </p:nvPr>
        </p:nvSpPr>
        <p:spPr>
          <a:noFill/>
        </p:spPr>
        <p:txBody>
          <a:bodyPr/>
          <a:lstStyle/>
          <a:p>
            <a:fld id="{DE1B4CB2-1179-4CDB-AB6A-F7C867B86108}" type="slidenum">
              <a:rPr lang="en-US" smtClean="0"/>
              <a:pPr/>
              <a:t>4</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pPr algn="r" rtl="0" fontAlgn="base">
              <a:spcBef>
                <a:spcPct val="50000"/>
              </a:spcBef>
              <a:spcAft>
                <a:spcPct val="0"/>
              </a:spcAft>
              <a:buSzPct val="130000"/>
            </a:pPr>
            <a:fld id="{83F121FE-2950-4FE6-B9CD-13E90ECC1627}" type="slidenum">
              <a:rPr lang="en-US" sz="1200" i="1" kern="1200">
                <a:solidFill>
                  <a:prstClr val="black"/>
                </a:solidFill>
                <a:latin typeface="Arial" charset="0"/>
                <a:ea typeface="+mn-ea"/>
                <a:cs typeface="+mn-cs"/>
              </a:rPr>
              <a:pPr algn="r" rtl="0" fontAlgn="base">
                <a:spcBef>
                  <a:spcPct val="50000"/>
                </a:spcBef>
                <a:spcAft>
                  <a:spcPct val="0"/>
                </a:spcAft>
                <a:buSzPct val="130000"/>
              </a:pPr>
              <a:t>8</a:t>
            </a:fld>
            <a:endParaRPr lang="en-US" sz="1200" i="1" kern="1200">
              <a:solidFill>
                <a:prstClr val="black"/>
              </a:solidFill>
              <a:latin typeface="Arial" charset="0"/>
              <a:ea typeface="+mn-ea"/>
              <a:cs typeface="+mn-cs"/>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6C130E8E-2B21-499A-890D-55EB5A4DF842}"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6137" cy="3492500"/>
          </a:xfrm>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 basic BPM cycle  that allows for continuous process improvement.</a:t>
            </a:r>
          </a:p>
          <a:p>
            <a:endParaRPr lang="en-US" baseline="0" dirty="0" smtClean="0"/>
          </a:p>
          <a:p>
            <a:r>
              <a:rPr lang="en-US" baseline="0" dirty="0" smtClean="0"/>
              <a:t>It starts with modeling of your processes and you can use the same process model to create process based application. You use that application to execute your process, meaning the end users interact with it and create orders, review orders, approve, ship etc.</a:t>
            </a:r>
          </a:p>
          <a:p>
            <a:endParaRPr lang="en-US" baseline="0" dirty="0" smtClean="0"/>
          </a:p>
          <a:p>
            <a:r>
              <a:rPr lang="en-US" baseline="0" dirty="0" smtClean="0"/>
              <a:t>You monitor the process using dashboards to see if you are meeting your SLAs or not, if any tasks are getting delayed or not etc. </a:t>
            </a:r>
          </a:p>
          <a:p>
            <a:endParaRPr lang="en-US" baseline="0" dirty="0" smtClean="0"/>
          </a:p>
          <a:p>
            <a:r>
              <a:rPr lang="en-US" baseline="0" dirty="0" smtClean="0"/>
              <a:t>You perform analysis on the process and get information to further improve the process. Once you have ideas on how to improve the process you can add those in the newer versions of the process model and deploy the new and improved version of the process and create new versions of applications.</a:t>
            </a:r>
            <a:endParaRPr lang="en-US" dirty="0"/>
          </a:p>
        </p:txBody>
      </p:sp>
      <p:sp>
        <p:nvSpPr>
          <p:cNvPr id="4" name="Slide Number Placeholder 3"/>
          <p:cNvSpPr>
            <a:spLocks noGrp="1"/>
          </p:cNvSpPr>
          <p:nvPr>
            <p:ph type="sldNum" sz="quarter" idx="10"/>
          </p:nvPr>
        </p:nvSpPr>
        <p:spPr/>
        <p:txBody>
          <a:bodyPr/>
          <a:lstStyle/>
          <a:p>
            <a:pPr>
              <a:defRPr/>
            </a:pPr>
            <a:fld id="{CB3BE876-756D-49E7-B65C-86C0AB8AB608}"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B3BE876-756D-49E7-B65C-86C0AB8AB608}" type="slidenum">
              <a:rPr lang="en-US" smtClean="0"/>
              <a:pPr>
                <a:defRPr/>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ln/>
        </p:spPr>
      </p:sp>
      <p:sp>
        <p:nvSpPr>
          <p:cNvPr id="57346" name="Notes Placeholder 2"/>
          <p:cNvSpPr>
            <a:spLocks noGrp="1"/>
          </p:cNvSpPr>
          <p:nvPr>
            <p:ph type="body" idx="1"/>
          </p:nvPr>
        </p:nvSpPr>
        <p:spPr>
          <a:noFill/>
          <a:ln>
            <a:prstDash val="solid"/>
          </a:ln>
        </p:spPr>
        <p:txBody>
          <a:bodyPr/>
          <a:lstStyle/>
          <a:p>
            <a:pPr defTabSz="912501"/>
            <a:endParaRPr lang="en-US" dirty="0" smtClean="0">
              <a:solidFill>
                <a:srgbClr val="008080"/>
              </a:solidFill>
            </a:endParaRPr>
          </a:p>
        </p:txBody>
      </p:sp>
      <p:sp>
        <p:nvSpPr>
          <p:cNvPr id="57347" name="Slide Number Placeholder 3"/>
          <p:cNvSpPr>
            <a:spLocks noGrp="1"/>
          </p:cNvSpPr>
          <p:nvPr>
            <p:ph type="sldNum" sz="quarter" idx="5"/>
          </p:nvPr>
        </p:nvSpPr>
        <p:spPr>
          <a:noFill/>
        </p:spPr>
        <p:txBody>
          <a:bodyPr/>
          <a:lstStyle/>
          <a:p>
            <a:fld id="{5FA7D2AB-96A7-4543-9065-E376F33B3E7A}" type="slidenum">
              <a:rPr lang="en-US" smtClean="0"/>
              <a:pPr/>
              <a:t>13</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endParaRPr lang="en-US" dirty="0"/>
          </a:p>
        </p:txBody>
      </p:sp>
      <p:sp>
        <p:nvSpPr>
          <p:cNvPr id="4" name="Slide Number Placeholder 3"/>
          <p:cNvSpPr>
            <a:spLocks noGrp="1"/>
          </p:cNvSpPr>
          <p:nvPr>
            <p:ph type="sldNum" sz="quarter" idx="10"/>
          </p:nvPr>
        </p:nvSpPr>
        <p:spPr/>
        <p:txBody>
          <a:bodyPr/>
          <a:lstStyle/>
          <a:p>
            <a:fld id="{38848F3D-6680-42D2-85A7-5F3FBCA43E52}"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ln/>
        </p:spPr>
      </p:sp>
      <p:sp>
        <p:nvSpPr>
          <p:cNvPr id="37890" name="Notes Placeholder 2"/>
          <p:cNvSpPr>
            <a:spLocks noGrp="1"/>
          </p:cNvSpPr>
          <p:nvPr>
            <p:ph type="body" idx="1"/>
          </p:nvPr>
        </p:nvSpPr>
        <p:spPr>
          <a:noFill/>
          <a:ln>
            <a:prstDash val="solid"/>
          </a:ln>
        </p:spPr>
        <p:txBody>
          <a:bodyPr/>
          <a:lstStyle/>
          <a:p>
            <a:pPr eaLnBrk="1" hangingPunct="1">
              <a:lnSpc>
                <a:spcPct val="90000"/>
              </a:lnSpc>
            </a:pPr>
            <a:endParaRPr lang="en-US" baseline="0" dirty="0" smtClean="0"/>
          </a:p>
        </p:txBody>
      </p:sp>
      <p:sp>
        <p:nvSpPr>
          <p:cNvPr id="37891" name="Slide Number Placeholder 3"/>
          <p:cNvSpPr>
            <a:spLocks noGrp="1"/>
          </p:cNvSpPr>
          <p:nvPr>
            <p:ph type="sldNum" sz="quarter" idx="5"/>
          </p:nvPr>
        </p:nvSpPr>
        <p:spPr>
          <a:noFill/>
        </p:spPr>
        <p:txBody>
          <a:bodyPr/>
          <a:lstStyle/>
          <a:p>
            <a:fld id="{DE1B4CB2-1179-4CDB-AB6A-F7C867B86108}" type="slidenum">
              <a:rPr lang="en-US" smtClean="0"/>
              <a:pPr/>
              <a:t>16</a:t>
            </a:fld>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ln/>
        </p:spPr>
      </p:sp>
      <p:sp>
        <p:nvSpPr>
          <p:cNvPr id="37890" name="Notes Placeholder 2"/>
          <p:cNvSpPr>
            <a:spLocks noGrp="1"/>
          </p:cNvSpPr>
          <p:nvPr>
            <p:ph type="body" idx="1"/>
          </p:nvPr>
        </p:nvSpPr>
        <p:spPr>
          <a:noFill/>
          <a:ln>
            <a:prstDash val="solid"/>
          </a:ln>
        </p:spPr>
        <p:txBody>
          <a:bodyPr/>
          <a:lstStyle/>
          <a:p>
            <a:pPr eaLnBrk="1" hangingPunct="1">
              <a:lnSpc>
                <a:spcPct val="90000"/>
              </a:lnSpc>
            </a:pPr>
            <a:endParaRPr lang="en-US" baseline="0" dirty="0" smtClean="0"/>
          </a:p>
        </p:txBody>
      </p:sp>
      <p:sp>
        <p:nvSpPr>
          <p:cNvPr id="37891" name="Slide Number Placeholder 3"/>
          <p:cNvSpPr>
            <a:spLocks noGrp="1"/>
          </p:cNvSpPr>
          <p:nvPr>
            <p:ph type="sldNum" sz="quarter" idx="5"/>
          </p:nvPr>
        </p:nvSpPr>
        <p:spPr>
          <a:noFill/>
        </p:spPr>
        <p:txBody>
          <a:bodyPr/>
          <a:lstStyle/>
          <a:p>
            <a:fld id="{DE1B4CB2-1179-4CDB-AB6A-F7C867B86108}" type="slidenum">
              <a:rPr lang="en-US" smtClean="0"/>
              <a:pPr/>
              <a:t>17</a:t>
            </a:fld>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005BC8-BEA3-400A-A7BE-8F3B048A290B}" type="slidenum">
              <a:rPr lang="en-US" smtClean="0"/>
              <a:pPr>
                <a:defRPr/>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DB7ED5-5DAE-4633-8362-6A79CA90C89A}" type="slidenum">
              <a:rPr lang="en-US" smtClean="0">
                <a:solidFill>
                  <a:prstClr val="black"/>
                </a:solidFill>
              </a:rPr>
              <a:pPr>
                <a:defRPr/>
              </a:pPr>
              <a:t>20</a:t>
            </a:fld>
            <a:endParaRPr 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a:t>
            </a:r>
            <a:r>
              <a:rPr lang="en-US" baseline="0" dirty="0" smtClean="0"/>
              <a:t> readable</a:t>
            </a:r>
          </a:p>
          <a:p>
            <a:r>
              <a:rPr lang="en-US" baseline="0" dirty="0" smtClean="0"/>
              <a:t>tune bullets</a:t>
            </a:r>
          </a:p>
          <a:p>
            <a:r>
              <a:rPr lang="en-US" baseline="0" dirty="0" smtClean="0"/>
              <a:t>Which ones are in demo?</a:t>
            </a:r>
            <a:endParaRPr lang="en-US" dirty="0"/>
          </a:p>
        </p:txBody>
      </p:sp>
      <p:sp>
        <p:nvSpPr>
          <p:cNvPr id="4" name="Slide Number Placeholder 3"/>
          <p:cNvSpPr>
            <a:spLocks noGrp="1"/>
          </p:cNvSpPr>
          <p:nvPr>
            <p:ph type="sldNum" sz="quarter" idx="10"/>
          </p:nvPr>
        </p:nvSpPr>
        <p:spPr/>
        <p:txBody>
          <a:bodyPr/>
          <a:lstStyle/>
          <a:p>
            <a:pPr>
              <a:defRPr/>
            </a:pPr>
            <a:fld id="{DC005BC8-BEA3-400A-A7BE-8F3B048A290B}" type="slidenum">
              <a:rPr lang="en-US" smtClean="0"/>
              <a:pPr>
                <a:defRPr/>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Web Services</a:t>
            </a:r>
            <a:endParaRPr lang="en-US" dirty="0"/>
          </a:p>
        </p:txBody>
      </p:sp>
      <p:sp>
        <p:nvSpPr>
          <p:cNvPr id="4" name="Slide Number Placeholder 3"/>
          <p:cNvSpPr>
            <a:spLocks noGrp="1"/>
          </p:cNvSpPr>
          <p:nvPr>
            <p:ph type="sldNum" sz="quarter" idx="10"/>
          </p:nvPr>
        </p:nvSpPr>
        <p:spPr/>
        <p:txBody>
          <a:bodyPr/>
          <a:lstStyle/>
          <a:p>
            <a:fld id="{2BE34419-0F4A-4D8C-9ABC-2C9033B24625}" type="slidenum">
              <a:rPr lang="en-US" smtClean="0">
                <a:solidFill>
                  <a:prstClr val="black"/>
                </a:solidFill>
              </a:rPr>
              <a:pPr/>
              <a:t>25</a:t>
            </a:fld>
            <a:endParaRPr 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Web Services</a:t>
            </a:r>
            <a:endParaRPr lang="en-US" dirty="0"/>
          </a:p>
        </p:txBody>
      </p:sp>
      <p:sp>
        <p:nvSpPr>
          <p:cNvPr id="4" name="Slide Number Placeholder 3"/>
          <p:cNvSpPr>
            <a:spLocks noGrp="1"/>
          </p:cNvSpPr>
          <p:nvPr>
            <p:ph type="sldNum" sz="quarter" idx="10"/>
          </p:nvPr>
        </p:nvSpPr>
        <p:spPr/>
        <p:txBody>
          <a:bodyPr/>
          <a:lstStyle/>
          <a:p>
            <a:fld id="{2BE34419-0F4A-4D8C-9ABC-2C9033B24625}" type="slidenum">
              <a:rPr lang="en-US" smtClean="0">
                <a:solidFill>
                  <a:prstClr val="black"/>
                </a:solidFill>
              </a:rPr>
              <a:pPr/>
              <a:t>26</a:t>
            </a:fld>
            <a:endParaRPr 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005BC8-BEA3-400A-A7BE-8F3B048A290B}" type="slidenum">
              <a:rPr lang="en-US" smtClean="0"/>
              <a:pPr>
                <a:defRPr/>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28</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29</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30</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005BC8-BEA3-400A-A7BE-8F3B048A290B}" type="slidenum">
              <a:rPr lang="en-US" smtClean="0"/>
              <a:pPr>
                <a:defRPr/>
              </a:pPr>
              <a:t>31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32</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p:cNvSpPr>
          <p:nvPr>
            <p:ph type="sldImg"/>
          </p:nvPr>
        </p:nvSpPr>
        <p:spPr>
          <a:ln/>
        </p:spPr>
      </p:sp>
      <p:sp>
        <p:nvSpPr>
          <p:cNvPr id="91139" name="Notes Placeholder 2"/>
          <p:cNvSpPr>
            <a:spLocks noGrp="1"/>
          </p:cNvSpPr>
          <p:nvPr>
            <p:ph type="body" idx="1"/>
          </p:nvPr>
        </p:nvSpPr>
        <p:spPr>
          <a:noFill/>
          <a:ln>
            <a:prstDash val="solid"/>
          </a:ln>
        </p:spPr>
        <p:txBody>
          <a:bodyPr/>
          <a:lstStyle/>
          <a:p>
            <a:endParaRPr lang="en-US" dirty="0" smtClean="0">
              <a:ea typeface="ＭＳ Ｐゴシック" pitchFamily="32" charset="-128"/>
            </a:endParaRPr>
          </a:p>
        </p:txBody>
      </p:sp>
      <p:sp>
        <p:nvSpPr>
          <p:cNvPr id="91140" name="Slide Number Placeholder 3"/>
          <p:cNvSpPr>
            <a:spLocks noGrp="1"/>
          </p:cNvSpPr>
          <p:nvPr>
            <p:ph type="sldNum" sz="quarter" idx="5"/>
          </p:nvPr>
        </p:nvSpPr>
        <p:spPr>
          <a:noFill/>
        </p:spPr>
        <p:txBody>
          <a:bodyPr/>
          <a:lstStyle/>
          <a:p>
            <a:fld id="{1610CA6A-CFAE-4498-92FB-C3A0058ECD69}" type="slidenum">
              <a:rPr lang="en-US"/>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2" descr="title-orange"/>
          <p:cNvPicPr>
            <a:picLocks noChangeAspect="1" noChangeArrowheads="1"/>
          </p:cNvPicPr>
          <p:nvPr userDrawn="1"/>
        </p:nvPicPr>
        <p:blipFill>
          <a:blip r:embed="rId2" cstate="print"/>
          <a:stretch>
            <a:fillRect/>
          </a:stretch>
        </p:blipFill>
        <p:spPr bwMode="auto">
          <a:xfrm>
            <a:off x="0" y="0"/>
            <a:ext cx="9144000" cy="6858000"/>
          </a:xfrm>
          <a:prstGeom prst="rect">
            <a:avLst/>
          </a:prstGeom>
          <a:noFill/>
        </p:spPr>
      </p:pic>
      <p:sp>
        <p:nvSpPr>
          <p:cNvPr id="1714179" name="Rectangle 3"/>
          <p:cNvSpPr>
            <a:spLocks noGrp="1" noChangeArrowheads="1"/>
          </p:cNvSpPr>
          <p:nvPr>
            <p:ph type="ctrTitle" hasCustomPrompt="1"/>
          </p:nvPr>
        </p:nvSpPr>
        <p:spPr bwMode="auto">
          <a:xfrm>
            <a:off x="403225" y="1743739"/>
            <a:ext cx="5500775" cy="864523"/>
          </a:xfrm>
          <a:ln algn="ctr"/>
        </p:spPr>
        <p:txBody>
          <a:bodyPr lIns="0" tIns="0" rIns="0" bIns="0" anchor="ctr" anchorCtr="0"/>
          <a:lstStyle>
            <a:lvl1pPr>
              <a:lnSpc>
                <a:spcPct val="100000"/>
              </a:lnSpc>
              <a:defRPr sz="2900" b="0">
                <a:solidFill>
                  <a:srgbClr val="000000"/>
                </a:solidFill>
              </a:defRPr>
            </a:lvl1pPr>
          </a:lstStyle>
          <a:p>
            <a:r>
              <a:rPr lang="en-US" dirty="0" smtClean="0"/>
              <a:t>Click To Edit Master Title</a:t>
            </a:r>
            <a:endParaRPr lang="en-US" dirty="0"/>
          </a:p>
        </p:txBody>
      </p:sp>
      <p:sp>
        <p:nvSpPr>
          <p:cNvPr id="1714182" name="Rectangle 6"/>
          <p:cNvSpPr>
            <a:spLocks noGrp="1" noChangeArrowheads="1"/>
          </p:cNvSpPr>
          <p:nvPr>
            <p:ph type="subTitle" idx="1" hasCustomPrompt="1"/>
          </p:nvPr>
        </p:nvSpPr>
        <p:spPr>
          <a:xfrm>
            <a:off x="404439" y="3051454"/>
            <a:ext cx="5513962" cy="723098"/>
          </a:xfrm>
          <a:ln algn="ctr"/>
        </p:spPr>
        <p:txBody>
          <a:bodyPr lIns="0" tIns="0" rIns="0" bIns="0" anchor="t" anchorCtr="0"/>
          <a:lstStyle>
            <a:lvl1pPr marL="0" indent="0">
              <a:buClrTx/>
              <a:buFontTx/>
              <a:buNone/>
              <a:defRPr sz="2400" i="0">
                <a:solidFill>
                  <a:srgbClr val="000000"/>
                </a:solidFill>
              </a:defRPr>
            </a:lvl1pPr>
          </a:lstStyle>
          <a:p>
            <a:r>
              <a:rPr lang="en-US" dirty="0"/>
              <a:t>Click to </a:t>
            </a:r>
            <a:r>
              <a:rPr lang="en-US" dirty="0" smtClean="0"/>
              <a:t>Edit </a:t>
            </a:r>
            <a:r>
              <a:rPr lang="en-US" dirty="0"/>
              <a:t>Master </a:t>
            </a:r>
            <a:r>
              <a:rPr lang="en-US" dirty="0" smtClean="0"/>
              <a:t>Subtitle Style</a:t>
            </a:r>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108868"/>
            <a:ext cx="40386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108868"/>
            <a:ext cx="40386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77435"/>
            <a:ext cx="4040188"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87794"/>
            <a:ext cx="4040188"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177435"/>
            <a:ext cx="4041775"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87794"/>
            <a:ext cx="4041775"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Chart Placeholder 3"/>
          <p:cNvSpPr>
            <a:spLocks noGrp="1"/>
          </p:cNvSpPr>
          <p:nvPr>
            <p:ph type="chart" sz="quarter" idx="10"/>
          </p:nvPr>
        </p:nvSpPr>
        <p:spPr>
          <a:xfrm>
            <a:off x="530225" y="1371600"/>
            <a:ext cx="8296275" cy="4667250"/>
          </a:xfrm>
        </p:spPr>
        <p:txBody>
          <a:bodyPr/>
          <a:lstStyle/>
          <a:p>
            <a:endParaRPr lang="en-US" dirty="0"/>
          </a:p>
        </p:txBody>
      </p:sp>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Table Placeholder 3"/>
          <p:cNvSpPr>
            <a:spLocks noGrp="1"/>
          </p:cNvSpPr>
          <p:nvPr>
            <p:ph type="tbl" sz="quarter" idx="10"/>
          </p:nvPr>
        </p:nvSpPr>
        <p:spPr>
          <a:xfrm>
            <a:off x="403225" y="1150938"/>
            <a:ext cx="8482678" cy="4984750"/>
          </a:xfrm>
        </p:spPr>
        <p:txBody>
          <a:bodyPr/>
          <a:lstStyle/>
          <a:p>
            <a:endParaRPr lang="en-US" dirty="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1350" y="201168"/>
            <a:ext cx="7330650" cy="438582"/>
          </a:xfrm>
        </p:spPr>
        <p:txBody>
          <a:bodyPr/>
          <a:lstStyle>
            <a:lvl1pPr>
              <a:defRPr>
                <a:solidFill>
                  <a:srgbClr val="000000"/>
                </a:solidFill>
              </a:defRPr>
            </a:lvl1pPr>
          </a:lstStyle>
          <a:p>
            <a:r>
              <a:rPr lang="en-US" smtClean="0"/>
              <a:t>Click to edit Master title style</a:t>
            </a:r>
            <a:endParaRPr lang="en-US"/>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39" name="Text Placeholder 38"/>
          <p:cNvSpPr>
            <a:spLocks noGrp="1"/>
          </p:cNvSpPr>
          <p:nvPr>
            <p:ph type="body" sz="quarter" idx="10"/>
          </p:nvPr>
        </p:nvSpPr>
        <p:spPr>
          <a:xfrm>
            <a:off x="457200" y="457200"/>
            <a:ext cx="8382000" cy="457200"/>
          </a:xfrm>
          <a:prstGeom prst="rect">
            <a:avLst/>
          </a:prstGeom>
        </p:spPr>
        <p:txBody>
          <a:bodyPr/>
          <a:lstStyle>
            <a:lvl1pPr algn="l" rtl="0" eaLnBrk="0" fontAlgn="base" hangingPunct="0">
              <a:lnSpc>
                <a:spcPct val="80000"/>
              </a:lnSpc>
              <a:spcBef>
                <a:spcPct val="0"/>
              </a:spcBef>
              <a:spcAft>
                <a:spcPct val="0"/>
              </a:spcAft>
              <a:buNone/>
              <a:defRPr lang="en-US" sz="3200" b="0" kern="1200" baseline="0" dirty="0" smtClean="0">
                <a:solidFill>
                  <a:srgbClr val="419F47"/>
                </a:solidFill>
                <a:latin typeface="Tahoma" pitchFamily="34" charset="0"/>
                <a:ea typeface="+mj-ea"/>
                <a:cs typeface="Tahoma" pitchFamily="34" charset="0"/>
              </a:defRPr>
            </a:lvl1pPr>
            <a:lvl5pPr>
              <a:defRPr/>
            </a:lvl5pPr>
          </a:lstStyle>
          <a:p>
            <a:pPr lvl="0"/>
            <a:r>
              <a:rPr lang="en-US" smtClean="0"/>
              <a:t>Click to edit Master text styles</a:t>
            </a:r>
          </a:p>
        </p:txBody>
      </p:sp>
      <p:sp>
        <p:nvSpPr>
          <p:cNvPr id="41" name="Text Placeholder 40"/>
          <p:cNvSpPr>
            <a:spLocks noGrp="1"/>
          </p:cNvSpPr>
          <p:nvPr>
            <p:ph type="body" sz="quarter" idx="11"/>
          </p:nvPr>
        </p:nvSpPr>
        <p:spPr>
          <a:xfrm>
            <a:off x="457200" y="1143000"/>
            <a:ext cx="8382000" cy="4724400"/>
          </a:xfrm>
          <a:prstGeom prst="rect">
            <a:avLst/>
          </a:prstGeom>
        </p:spPr>
        <p:txBody>
          <a:bodyPr/>
          <a:lstStyle>
            <a:lvl1pPr marL="342900" indent="-342900">
              <a:spcBef>
                <a:spcPts val="1200"/>
              </a:spcBef>
              <a:buSzPct val="100000"/>
              <a:buFont typeface="Arial" pitchFamily="34" charset="0"/>
              <a:buChar char="•"/>
              <a:defRPr sz="2400" baseline="0">
                <a:solidFill>
                  <a:schemeClr val="tx1"/>
                </a:solidFill>
                <a:latin typeface="Tahoma" pitchFamily="34" charset="0"/>
                <a:cs typeface="Tahoma" pitchFamily="34" charset="0"/>
              </a:defRPr>
            </a:lvl1pPr>
            <a:lvl2pPr marL="685800" indent="-344488">
              <a:buSzPct val="85000"/>
              <a:buFont typeface="Arial" pitchFamily="34" charset="0"/>
              <a:buChar char="•"/>
              <a:defRPr sz="2000" baseline="0">
                <a:latin typeface="Tahoma" pitchFamily="34" charset="0"/>
                <a:cs typeface="Tahoma" pitchFamily="34" charset="0"/>
              </a:defRPr>
            </a:lvl2pPr>
            <a:lvl3pPr>
              <a:buSzPct val="85000"/>
              <a:buFont typeface="Arial" pitchFamily="34" charset="0"/>
              <a:buChar char="•"/>
              <a:defRPr sz="1800" baseline="0">
                <a:latin typeface="Tahoma" pitchFamily="34" charset="0"/>
                <a:cs typeface="Tahoma" pitchFamily="34" charset="0"/>
              </a:defRPr>
            </a:lvl3pPr>
            <a:lvl4pPr>
              <a:buSzPct val="75000"/>
              <a:buFont typeface="Arial" pitchFamily="34" charset="0"/>
              <a:buChar char="•"/>
              <a:defRPr>
                <a:latin typeface="Tahoma" pitchFamily="34" charset="0"/>
                <a:cs typeface="Tahoma" pitchFamily="34" charset="0"/>
              </a:defRPr>
            </a:lvl4pPr>
            <a:lvl5pPr>
              <a:buSzPct val="75000"/>
              <a:buFont typeface="Arial" pitchFamily="34" charset="0"/>
              <a:buChar char="•"/>
              <a:defRPr>
                <a:latin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p:txBody>
      </p:sp>
      <p:sp>
        <p:nvSpPr>
          <p:cNvPr id="4" name="Slide Number Placeholder 12"/>
          <p:cNvSpPr>
            <a:spLocks noGrp="1"/>
          </p:cNvSpPr>
          <p:nvPr>
            <p:ph type="sldNum" sz="quarter" idx="12"/>
          </p:nvPr>
        </p:nvSpPr>
        <p:spPr>
          <a:xfrm>
            <a:off x="8610600" y="6324600"/>
            <a:ext cx="533400" cy="365125"/>
          </a:xfrm>
          <a:prstGeom prst="rect">
            <a:avLst/>
          </a:prstGeom>
        </p:spPr>
        <p:txBody>
          <a:bodyPr/>
          <a:lstStyle>
            <a:lvl1pPr algn="ctr">
              <a:spcBef>
                <a:spcPct val="50000"/>
              </a:spcBef>
              <a:buSzPct val="130000"/>
              <a:defRPr/>
            </a:lvl1pPr>
          </a:lstStyle>
          <a:p>
            <a:pPr>
              <a:defRPr/>
            </a:pPr>
            <a:fld id="{37C564FC-BEF5-4313-B8A6-E1EA0D91C7A0}" type="slidenum">
              <a:rPr lang="en-US">
                <a:solidFill>
                  <a:srgbClr val="7F7F7F"/>
                </a:solidFill>
              </a:rPr>
              <a:pPr>
                <a:defRPr/>
              </a:pPr>
              <a:t>‹#›</a:t>
            </a:fld>
            <a:endParaRPr lang="en-US" dirty="0">
              <a:solidFill>
                <a:srgbClr val="7F7F7F"/>
              </a:solidFill>
            </a:endParaRPr>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7" name="Picture 6" descr="Orange_PPT_gradient.png"/>
          <p:cNvPicPr>
            <a:picLocks noChangeAspect="1"/>
          </p:cNvPicPr>
          <p:nvPr userDrawn="1"/>
        </p:nvPicPr>
        <p:blipFill>
          <a:blip r:embed="rId2" cstate="print"/>
          <a:stretch>
            <a:fillRect/>
          </a:stretch>
        </p:blipFill>
        <p:spPr>
          <a:xfrm>
            <a:off x="0" y="1047750"/>
            <a:ext cx="5930900" cy="3051919"/>
          </a:xfrm>
          <a:prstGeom prst="rect">
            <a:avLst/>
          </a:prstGeom>
        </p:spPr>
      </p:pic>
      <p:pic>
        <p:nvPicPr>
          <p:cNvPr id="8" name="Picture 7" descr="BusinessMakingProgress.png"/>
          <p:cNvPicPr>
            <a:picLocks noChangeAspect="1"/>
          </p:cNvPicPr>
          <p:nvPr userDrawn="1"/>
        </p:nvPicPr>
        <p:blipFill>
          <a:blip r:embed="rId3" cstate="print"/>
          <a:stretch>
            <a:fillRect/>
          </a:stretch>
        </p:blipFill>
        <p:spPr>
          <a:xfrm>
            <a:off x="5907089" y="1047750"/>
            <a:ext cx="3236912" cy="3049464"/>
          </a:xfrm>
          <a:prstGeom prst="rect">
            <a:avLst/>
          </a:prstGeom>
        </p:spPr>
      </p:pic>
      <p:sp>
        <p:nvSpPr>
          <p:cNvPr id="9" name="Rectangle 3"/>
          <p:cNvSpPr>
            <a:spLocks noGrp="1" noChangeArrowheads="1"/>
          </p:cNvSpPr>
          <p:nvPr>
            <p:ph type="ctrTitle" hasCustomPrompt="1"/>
          </p:nvPr>
        </p:nvSpPr>
        <p:spPr bwMode="auto">
          <a:xfrm>
            <a:off x="577753" y="1833064"/>
            <a:ext cx="4962612" cy="492443"/>
          </a:xfrm>
          <a:ln algn="ctr"/>
        </p:spPr>
        <p:txBody>
          <a:bodyPr lIns="0" tIns="0" rIns="0" bIns="0" anchor="ctr" anchorCtr="0"/>
          <a:lstStyle>
            <a:lvl1pPr>
              <a:lnSpc>
                <a:spcPct val="100000"/>
              </a:lnSpc>
              <a:defRPr sz="32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580256" y="2954738"/>
            <a:ext cx="4974509" cy="723098"/>
          </a:xfrm>
          <a:ln algn="ctr"/>
        </p:spPr>
        <p:txBody>
          <a:bodyPr lIns="0" tIns="0" rIns="0" bIns="0" anchor="t" anchorCtr="0"/>
          <a:lstStyle>
            <a:lvl1pPr marL="0" indent="0">
              <a:buClrTx/>
              <a:buFontTx/>
              <a:buNone/>
              <a:defRPr sz="2400" i="0">
                <a:solidFill>
                  <a:srgbClr val="000000"/>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descr="ProgressTriumph_RGB.png"/>
          <p:cNvPicPr>
            <a:picLocks noChangeAspect="1"/>
          </p:cNvPicPr>
          <p:nvPr userDrawn="1"/>
        </p:nvPicPr>
        <p:blipFill>
          <a:blip r:embed="rId4" cstate="print"/>
          <a:stretch>
            <a:fillRect/>
          </a:stretch>
        </p:blipFill>
        <p:spPr>
          <a:xfrm>
            <a:off x="6373170" y="5836670"/>
            <a:ext cx="2491790" cy="802475"/>
          </a:xfrm>
          <a:prstGeom prst="rect">
            <a:avLst/>
          </a:prstGeom>
        </p:spPr>
      </p:pic>
    </p:spTree>
    <p:extLst>
      <p:ext uri="{BB962C8B-B14F-4D97-AF65-F5344CB8AC3E}">
        <p14:creationId xmlns="" xmlns:p14="http://schemas.microsoft.com/office/powerpoint/2010/main" val="2817904274"/>
      </p:ext>
    </p:extLst>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7" name="Picture 6" descr="Orange_PPT_gradient.png"/>
          <p:cNvPicPr>
            <a:picLocks noChangeAspect="1"/>
          </p:cNvPicPr>
          <p:nvPr/>
        </p:nvPicPr>
        <p:blipFill>
          <a:blip r:embed="rId2" cstate="print"/>
          <a:stretch>
            <a:fillRect/>
          </a:stretch>
        </p:blipFill>
        <p:spPr>
          <a:xfrm>
            <a:off x="0" y="1047750"/>
            <a:ext cx="5930900" cy="3051919"/>
          </a:xfrm>
          <a:prstGeom prst="rect">
            <a:avLst/>
          </a:prstGeom>
        </p:spPr>
      </p:pic>
      <p:pic>
        <p:nvPicPr>
          <p:cNvPr id="8" name="Picture 7" descr="BusinessMakingProgress.png"/>
          <p:cNvPicPr>
            <a:picLocks noChangeAspect="1"/>
          </p:cNvPicPr>
          <p:nvPr/>
        </p:nvPicPr>
        <p:blipFill>
          <a:blip r:embed="rId3" cstate="print"/>
          <a:stretch>
            <a:fillRect/>
          </a:stretch>
        </p:blipFill>
        <p:spPr>
          <a:xfrm>
            <a:off x="5907089" y="1047750"/>
            <a:ext cx="3236912" cy="3049464"/>
          </a:xfrm>
          <a:prstGeom prst="rect">
            <a:avLst/>
          </a:prstGeom>
        </p:spPr>
      </p:pic>
      <p:sp>
        <p:nvSpPr>
          <p:cNvPr id="9" name="Rectangle 3"/>
          <p:cNvSpPr>
            <a:spLocks noGrp="1" noChangeArrowheads="1"/>
          </p:cNvSpPr>
          <p:nvPr>
            <p:ph type="ctrTitle" hasCustomPrompt="1"/>
          </p:nvPr>
        </p:nvSpPr>
        <p:spPr bwMode="auto">
          <a:xfrm>
            <a:off x="577753" y="1833064"/>
            <a:ext cx="4962612" cy="492443"/>
          </a:xfrm>
          <a:ln algn="ctr"/>
        </p:spPr>
        <p:txBody>
          <a:bodyPr lIns="0" tIns="0" rIns="0" bIns="0" anchor="ctr" anchorCtr="0"/>
          <a:lstStyle>
            <a:lvl1pPr>
              <a:lnSpc>
                <a:spcPct val="100000"/>
              </a:lnSpc>
              <a:defRPr sz="32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580256" y="2954738"/>
            <a:ext cx="4974509" cy="723098"/>
          </a:xfrm>
          <a:ln algn="ctr"/>
        </p:spPr>
        <p:txBody>
          <a:bodyPr lIns="0" tIns="0" rIns="0" bIns="0" anchor="t" anchorCtr="0"/>
          <a:lstStyle>
            <a:lvl1pPr marL="0" indent="0">
              <a:buClrTx/>
              <a:buFontTx/>
              <a:buNone/>
              <a:defRPr sz="2400" i="0">
                <a:solidFill>
                  <a:srgbClr val="000000"/>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descr="ProgressTriumph_RGB.png"/>
          <p:cNvPicPr>
            <a:picLocks noChangeAspect="1"/>
          </p:cNvPicPr>
          <p:nvPr/>
        </p:nvPicPr>
        <p:blipFill>
          <a:blip r:embed="rId4" cstate="print"/>
          <a:stretch>
            <a:fillRect/>
          </a:stretch>
        </p:blipFill>
        <p:spPr>
          <a:xfrm>
            <a:off x="6373170" y="5836670"/>
            <a:ext cx="2491790" cy="802475"/>
          </a:xfrm>
          <a:prstGeom prst="rect">
            <a:avLst/>
          </a:prstGeom>
        </p:spPr>
      </p:pic>
    </p:spTree>
    <p:extLst>
      <p:ext uri="{BB962C8B-B14F-4D97-AF65-F5344CB8AC3E}">
        <p14:creationId xmlns="" xmlns:p14="http://schemas.microsoft.com/office/powerpoint/2010/main" val="2817904274"/>
      </p:ext>
    </p:extLst>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9091" y="1038225"/>
            <a:ext cx="7772400" cy="5303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9091" y="1038225"/>
            <a:ext cx="7772400" cy="5303520"/>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998140"/>
            <a:ext cx="4040188"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9179"/>
            <a:ext cx="4040188"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998140"/>
            <a:ext cx="4041775"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9179"/>
            <a:ext cx="4041775"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4" name="Chart Placeholder 3"/>
          <p:cNvSpPr>
            <a:spLocks noGrp="1"/>
          </p:cNvSpPr>
          <p:nvPr>
            <p:ph type="chart" sz="quarter" idx="10"/>
          </p:nvPr>
        </p:nvSpPr>
        <p:spPr>
          <a:xfrm>
            <a:off x="482097" y="1219200"/>
            <a:ext cx="8296275" cy="4819650"/>
          </a:xfrm>
        </p:spPr>
        <p:txBody>
          <a:bodyPr/>
          <a:lstStyle/>
          <a:p>
            <a:r>
              <a:rPr lang="en-US" smtClean="0"/>
              <a:t>Click icon to add chart</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4" name="Table Placeholder 3"/>
          <p:cNvSpPr>
            <a:spLocks noGrp="1"/>
          </p:cNvSpPr>
          <p:nvPr>
            <p:ph type="tbl" sz="quarter" idx="10"/>
          </p:nvPr>
        </p:nvSpPr>
        <p:spPr>
          <a:xfrm>
            <a:off x="463385" y="1150938"/>
            <a:ext cx="8482678" cy="4984750"/>
          </a:xfrm>
        </p:spPr>
        <p:txBody>
          <a:bodyPr/>
          <a:lstStyle/>
          <a:p>
            <a:r>
              <a:rPr lang="en-US" smtClean="0"/>
              <a:t>Click icon to add table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Only with logo">
    <p:spTree>
      <p:nvGrpSpPr>
        <p:cNvPr id="1" name=""/>
        <p:cNvGrpSpPr/>
        <p:nvPr/>
      </p:nvGrpSpPr>
      <p:grpSpPr>
        <a:xfrm>
          <a:off x="0" y="0"/>
          <a:ext cx="0" cy="0"/>
          <a:chOff x="0" y="0"/>
          <a:chExt cx="0" cy="0"/>
        </a:xfrm>
      </p:grpSpPr>
      <p:sp>
        <p:nvSpPr>
          <p:cNvPr id="3" name="Title 1"/>
          <p:cNvSpPr>
            <a:spLocks noGrp="1"/>
          </p:cNvSpPr>
          <p:nvPr>
            <p:ph type="title"/>
          </p:nvPr>
        </p:nvSpPr>
        <p:spPr>
          <a:xfrm>
            <a:off x="462720" y="359802"/>
            <a:ext cx="7330650" cy="438582"/>
          </a:xfrm>
        </p:spPr>
        <p:txBody>
          <a:bodyPr/>
          <a:lstStyle>
            <a:lvl1pPr>
              <a:defRPr>
                <a:solidFill>
                  <a:schemeClr val="tx1"/>
                </a:solidFill>
              </a:defRPr>
            </a:lvl1pPr>
          </a:lstStyle>
          <a:p>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itle Only - no logo">
    <p:spTree>
      <p:nvGrpSpPr>
        <p:cNvPr id="1" name=""/>
        <p:cNvGrpSpPr/>
        <p:nvPr/>
      </p:nvGrpSpPr>
      <p:grpSpPr>
        <a:xfrm>
          <a:off x="0" y="0"/>
          <a:ext cx="0" cy="0"/>
          <a:chOff x="0" y="0"/>
          <a:chExt cx="0" cy="0"/>
        </a:xfrm>
      </p:grpSpPr>
      <p:sp>
        <p:nvSpPr>
          <p:cNvPr id="3" name="Title 1"/>
          <p:cNvSpPr>
            <a:spLocks noGrp="1"/>
          </p:cNvSpPr>
          <p:nvPr>
            <p:ph type="title"/>
          </p:nvPr>
        </p:nvSpPr>
        <p:spPr>
          <a:xfrm>
            <a:off x="462720" y="359802"/>
            <a:ext cx="7330650" cy="438582"/>
          </a:xfrm>
        </p:spPr>
        <p:txBody>
          <a:bodyPr/>
          <a:lstStyle>
            <a:lvl1pPr>
              <a:defRPr>
                <a:solidFill>
                  <a:schemeClr val="tx1"/>
                </a:solidFill>
              </a:defRPr>
            </a:lvl1pPr>
          </a:lstStyle>
          <a:p>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Just title bar">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5_Title Slide">
    <p:spTree>
      <p:nvGrpSpPr>
        <p:cNvPr id="1" name=""/>
        <p:cNvGrpSpPr/>
        <p:nvPr/>
      </p:nvGrpSpPr>
      <p:grpSpPr>
        <a:xfrm>
          <a:off x="0" y="0"/>
          <a:ext cx="0" cy="0"/>
          <a:chOff x="0" y="0"/>
          <a:chExt cx="0" cy="0"/>
        </a:xfrm>
      </p:grpSpPr>
      <p:pic>
        <p:nvPicPr>
          <p:cNvPr id="5" name="Picture 4" descr="Progress PPT Temp_title-industries.png"/>
          <p:cNvPicPr>
            <a:picLocks noChangeAspect="1"/>
          </p:cNvPicPr>
          <p:nvPr/>
        </p:nvPicPr>
        <p:blipFill>
          <a:blip r:embed="rId2" cstate="print"/>
          <a:stretch>
            <a:fillRect/>
          </a:stretch>
        </p:blipFill>
        <p:spPr>
          <a:xfrm>
            <a:off x="0" y="0"/>
            <a:ext cx="9144000" cy="6858000"/>
          </a:xfrm>
          <a:prstGeom prst="rect">
            <a:avLst/>
          </a:prstGeom>
        </p:spPr>
      </p:pic>
      <p:sp>
        <p:nvSpPr>
          <p:cNvPr id="6" name="Rectangle 3"/>
          <p:cNvSpPr>
            <a:spLocks noGrp="1" noChangeArrowheads="1"/>
          </p:cNvSpPr>
          <p:nvPr>
            <p:ph type="ctrTitle" hasCustomPrompt="1"/>
          </p:nvPr>
        </p:nvSpPr>
        <p:spPr bwMode="auto">
          <a:xfrm>
            <a:off x="577753" y="1833064"/>
            <a:ext cx="4962612" cy="492443"/>
          </a:xfrm>
          <a:ln algn="ctr"/>
        </p:spPr>
        <p:txBody>
          <a:bodyPr lIns="0" tIns="0" rIns="0" bIns="0" anchor="ctr" anchorCtr="0"/>
          <a:lstStyle>
            <a:lvl1pPr>
              <a:lnSpc>
                <a:spcPct val="100000"/>
              </a:lnSpc>
              <a:defRPr sz="32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8" name="Rectangle 6"/>
          <p:cNvSpPr>
            <a:spLocks noGrp="1" noChangeArrowheads="1"/>
          </p:cNvSpPr>
          <p:nvPr>
            <p:ph type="subTitle" idx="1" hasCustomPrompt="1"/>
          </p:nvPr>
        </p:nvSpPr>
        <p:spPr>
          <a:xfrm>
            <a:off x="580256" y="2954738"/>
            <a:ext cx="4974509" cy="723098"/>
          </a:xfrm>
          <a:ln algn="ctr"/>
        </p:spPr>
        <p:txBody>
          <a:bodyPr lIns="0" tIns="0" rIns="0" bIns="0" anchor="t" anchorCtr="0"/>
          <a:lstStyle>
            <a:lvl1pPr marL="0" indent="0">
              <a:buClrTx/>
              <a:buFontTx/>
              <a:buNone/>
              <a:defRPr sz="2400" i="0">
                <a:solidFill>
                  <a:srgbClr val="000000"/>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9" name="Picture 8" descr="ProgressTriumph_RGB.png"/>
          <p:cNvPicPr>
            <a:picLocks noChangeAspect="1"/>
          </p:cNvPicPr>
          <p:nvPr/>
        </p:nvPicPr>
        <p:blipFill>
          <a:blip r:embed="rId3" cstate="print"/>
          <a:stretch>
            <a:fillRect/>
          </a:stretch>
        </p:blipFill>
        <p:spPr>
          <a:xfrm>
            <a:off x="6373170" y="5836670"/>
            <a:ext cx="2491790" cy="802475"/>
          </a:xfrm>
          <a:prstGeom prst="rect">
            <a:avLst/>
          </a:prstGeom>
        </p:spPr>
      </p:pic>
    </p:spTree>
  </p:cSld>
  <p:clrMapOvr>
    <a:masterClrMapping/>
  </p:clrMapOvr>
  <p:transition>
    <p:wipe dir="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1350" y="201168"/>
            <a:ext cx="7330650" cy="438582"/>
          </a:xfrm>
        </p:spPr>
        <p:txBody>
          <a:bodyPr/>
          <a:lstStyle>
            <a:lvl1pPr>
              <a:defRPr>
                <a:solidFill>
                  <a:srgbClr val="000000"/>
                </a:solidFill>
              </a:defRPr>
            </a:lvl1pPr>
          </a:lstStyle>
          <a:p>
            <a:r>
              <a:rPr lang="en-US" smtClean="0"/>
              <a:t>Click to edit Master title style</a:t>
            </a:r>
            <a:endParaRPr lang="en-US"/>
          </a:p>
        </p:txBody>
      </p:sp>
    </p:spTree>
  </p:cSld>
  <p:clrMapOvr>
    <a:masterClrMapping/>
  </p:clrMapOvr>
  <p:transition>
    <p:wipe dir="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Chart Placeholder 3"/>
          <p:cNvSpPr>
            <a:spLocks noGrp="1"/>
          </p:cNvSpPr>
          <p:nvPr>
            <p:ph type="chart" sz="quarter" idx="10"/>
          </p:nvPr>
        </p:nvSpPr>
        <p:spPr>
          <a:xfrm>
            <a:off x="530225" y="1371600"/>
            <a:ext cx="8296275" cy="4667250"/>
          </a:xfrm>
        </p:spPr>
        <p:txBody>
          <a:bodyPr/>
          <a:lstStyle/>
          <a:p>
            <a:endParaRPr lang="en-US" dirty="0"/>
          </a:p>
        </p:txBody>
      </p:sp>
    </p:spTree>
  </p:cSld>
  <p:clrMapOvr>
    <a:masterClrMapping/>
  </p:clrMapOvr>
  <p:transition>
    <p:wipe dir="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Table Placeholder 3"/>
          <p:cNvSpPr>
            <a:spLocks noGrp="1"/>
          </p:cNvSpPr>
          <p:nvPr>
            <p:ph type="tbl" sz="quarter" idx="10"/>
          </p:nvPr>
        </p:nvSpPr>
        <p:spPr>
          <a:xfrm>
            <a:off x="403225" y="1150938"/>
            <a:ext cx="8482678" cy="4984750"/>
          </a:xfrm>
        </p:spPr>
        <p:txBody>
          <a:bodyPr/>
          <a:lstStyle/>
          <a:p>
            <a:endParaRPr lang="en-US" dirty="0"/>
          </a:p>
        </p:txBody>
      </p:sp>
    </p:spTree>
  </p:cSld>
  <p:clrMapOvr>
    <a:masterClrMapping/>
  </p:clrMapOvr>
  <p:transition>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Chart Placeholder 3"/>
          <p:cNvSpPr>
            <a:spLocks noGrp="1"/>
          </p:cNvSpPr>
          <p:nvPr>
            <p:ph type="chart" sz="quarter" idx="10"/>
          </p:nvPr>
        </p:nvSpPr>
        <p:spPr>
          <a:xfrm>
            <a:off x="530225" y="1371600"/>
            <a:ext cx="8296275" cy="4667250"/>
          </a:xfrm>
        </p:spPr>
        <p:txBody>
          <a:bodyPr/>
          <a:lstStyle/>
          <a:p>
            <a:endParaRPr lang="en-US" dirty="0"/>
          </a:p>
        </p:txBody>
      </p:sp>
    </p:spTree>
  </p:cSld>
  <p:clrMapOvr>
    <a:masterClrMapping/>
  </p:clrMapOvr>
  <p:transition>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Table Placeholder 3"/>
          <p:cNvSpPr>
            <a:spLocks noGrp="1"/>
          </p:cNvSpPr>
          <p:nvPr>
            <p:ph type="tbl" sz="quarter" idx="10"/>
          </p:nvPr>
        </p:nvSpPr>
        <p:spPr>
          <a:xfrm>
            <a:off x="403225" y="1150938"/>
            <a:ext cx="8482678" cy="4984750"/>
          </a:xfrm>
        </p:spPr>
        <p:txBody>
          <a:bodyPr/>
          <a:lstStyle/>
          <a:p>
            <a:endParaRPr lang="en-US" dirty="0"/>
          </a:p>
        </p:txBody>
      </p:sp>
    </p:spTree>
  </p:cSld>
  <p:clrMapOvr>
    <a:masterClrMapping/>
  </p:clrMapOvr>
  <p:transition>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Tree>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6.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1" descr="progress_ppt_green_larger"/>
          <p:cNvPicPr>
            <a:picLocks noChangeAspect="1" noChangeArrowheads="1"/>
          </p:cNvPicPr>
          <p:nvPr userDrawn="1"/>
        </p:nvPicPr>
        <p:blipFill>
          <a:blip r:embed="rId13" cstate="print"/>
          <a:stretch>
            <a:fillRect/>
          </a:stretch>
        </p:blipFill>
        <p:spPr bwMode="auto">
          <a:xfrm>
            <a:off x="0" y="0"/>
            <a:ext cx="9144000" cy="6858000"/>
          </a:xfrm>
          <a:prstGeom prst="rect">
            <a:avLst/>
          </a:prstGeom>
          <a:noFill/>
        </p:spPr>
      </p:pic>
      <p:sp>
        <p:nvSpPr>
          <p:cNvPr id="1027" name="Rectangle 3"/>
          <p:cNvSpPr>
            <a:spLocks noGrp="1" noChangeArrowheads="1"/>
          </p:cNvSpPr>
          <p:nvPr>
            <p:ph type="body" idx="1"/>
          </p:nvPr>
        </p:nvSpPr>
        <p:spPr bwMode="auto">
          <a:xfrm>
            <a:off x="403225" y="1335088"/>
            <a:ext cx="77724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301350" y="197640"/>
            <a:ext cx="7330650" cy="43858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1713157" name="Rectangle 5"/>
          <p:cNvSpPr>
            <a:spLocks noChangeArrowheads="1"/>
          </p:cNvSpPr>
          <p:nvPr/>
        </p:nvSpPr>
        <p:spPr bwMode="black">
          <a:xfrm>
            <a:off x="931025" y="6618288"/>
            <a:ext cx="3003921" cy="138499"/>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900" i="0" dirty="0">
                <a:solidFill>
                  <a:srgbClr val="000000"/>
                </a:solidFill>
              </a:rPr>
              <a:t>© </a:t>
            </a:r>
            <a:r>
              <a:rPr lang="en-US" sz="900" i="0" dirty="0" smtClean="0">
                <a:solidFill>
                  <a:srgbClr val="000000"/>
                </a:solidFill>
              </a:rPr>
              <a:t>2010 </a:t>
            </a:r>
            <a:r>
              <a:rPr lang="en-US" sz="900" i="0" dirty="0">
                <a:solidFill>
                  <a:srgbClr val="000000"/>
                </a:solidFill>
              </a:rPr>
              <a:t>Progress Software </a:t>
            </a:r>
            <a:r>
              <a:rPr lang="en-US" sz="900" i="0" dirty="0" smtClean="0">
                <a:solidFill>
                  <a:srgbClr val="000000"/>
                </a:solidFill>
              </a:rPr>
              <a:t>Corporation. All rights reserved.</a:t>
            </a:r>
            <a:endParaRPr lang="en-US" sz="900" i="0" dirty="0">
              <a:solidFill>
                <a:srgbClr val="000000"/>
              </a:solidFill>
            </a:endParaRPr>
          </a:p>
        </p:txBody>
      </p:sp>
      <p:sp>
        <p:nvSpPr>
          <p:cNvPr id="1713158" name="Rectangle 6"/>
          <p:cNvSpPr>
            <a:spLocks noChangeArrowheads="1"/>
          </p:cNvSpPr>
          <p:nvPr/>
        </p:nvSpPr>
        <p:spPr bwMode="auto">
          <a:xfrm>
            <a:off x="403225" y="6591394"/>
            <a:ext cx="165110" cy="161583"/>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50" i="0" smtClean="0">
                <a:solidFill>
                  <a:srgbClr val="000000"/>
                </a:solidFill>
              </a:rPr>
              <a:pPr algn="l" defTabSz="1033463" eaLnBrk="0" hangingPunct="0">
                <a:spcBef>
                  <a:spcPct val="0"/>
                </a:spcBef>
                <a:buSzTx/>
                <a:defRPr/>
              </a:pPr>
              <a:t>‹#›</a:t>
            </a:fld>
            <a:endParaRPr lang="en-US" sz="1050" i="0"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714" r:id="rId1"/>
    <p:sldLayoutId id="2147483704" r:id="rId2"/>
    <p:sldLayoutId id="2147483715" r:id="rId3"/>
    <p:sldLayoutId id="2147483716" r:id="rId4"/>
    <p:sldLayoutId id="2147483717" r:id="rId5"/>
    <p:sldLayoutId id="2147483718" r:id="rId6"/>
    <p:sldLayoutId id="2147483708" r:id="rId7"/>
    <p:sldLayoutId id="2147483709" r:id="rId8"/>
    <p:sldLayoutId id="2147483759" r:id="rId9"/>
    <p:sldLayoutId id="2147483788" r:id="rId10"/>
    <p:sldLayoutId id="2147483789" r:id="rId11"/>
  </p:sldLayoutIdLst>
  <p:transition>
    <p:wipe dir="r"/>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500">
          <a:solidFill>
            <a:srgbClr val="000000"/>
          </a:solidFill>
          <a:latin typeface="+mj-lt"/>
          <a:ea typeface="+mj-ea"/>
          <a:cs typeface="+mj-cs"/>
        </a:defRPr>
      </a:lvl1pPr>
      <a:lvl2pPr algn="l" rtl="0" eaLnBrk="0" fontAlgn="base" hangingPunct="0">
        <a:lnSpc>
          <a:spcPct val="90000"/>
        </a:lnSpc>
        <a:spcBef>
          <a:spcPct val="0"/>
        </a:spcBef>
        <a:spcAft>
          <a:spcPct val="0"/>
        </a:spcAft>
        <a:defRPr sz="3200">
          <a:solidFill>
            <a:schemeClr val="bg1"/>
          </a:solidFill>
          <a:latin typeface="Arial" charset="0"/>
        </a:defRPr>
      </a:lvl2pPr>
      <a:lvl3pPr algn="l" rtl="0" eaLnBrk="0" fontAlgn="base" hangingPunct="0">
        <a:lnSpc>
          <a:spcPct val="90000"/>
        </a:lnSpc>
        <a:spcBef>
          <a:spcPct val="0"/>
        </a:spcBef>
        <a:spcAft>
          <a:spcPct val="0"/>
        </a:spcAft>
        <a:defRPr sz="3200">
          <a:solidFill>
            <a:schemeClr val="bg1"/>
          </a:solidFill>
          <a:latin typeface="Arial" charset="0"/>
        </a:defRPr>
      </a:lvl3pPr>
      <a:lvl4pPr algn="l" rtl="0" eaLnBrk="0" fontAlgn="base" hangingPunct="0">
        <a:lnSpc>
          <a:spcPct val="90000"/>
        </a:lnSpc>
        <a:spcBef>
          <a:spcPct val="0"/>
        </a:spcBef>
        <a:spcAft>
          <a:spcPct val="0"/>
        </a:spcAft>
        <a:defRPr sz="3200">
          <a:solidFill>
            <a:schemeClr val="bg1"/>
          </a:solidFill>
          <a:latin typeface="Arial" charset="0"/>
        </a:defRPr>
      </a:lvl4pPr>
      <a:lvl5pPr algn="l" rtl="0" eaLnBrk="0" fontAlgn="base" hangingPunct="0">
        <a:lnSpc>
          <a:spcPct val="90000"/>
        </a:lnSpc>
        <a:spcBef>
          <a:spcPct val="0"/>
        </a:spcBef>
        <a:spcAft>
          <a:spcPct val="0"/>
        </a:spcAft>
        <a:defRPr sz="3200">
          <a:solidFill>
            <a:schemeClr val="bg1"/>
          </a:solidFill>
          <a:latin typeface="Arial" charset="0"/>
        </a:defRPr>
      </a:lvl5pPr>
      <a:lvl6pPr marL="457200" algn="l" rtl="0" fontAlgn="base">
        <a:lnSpc>
          <a:spcPct val="90000"/>
        </a:lnSpc>
        <a:spcBef>
          <a:spcPct val="0"/>
        </a:spcBef>
        <a:spcAft>
          <a:spcPct val="0"/>
        </a:spcAft>
        <a:defRPr sz="3200">
          <a:solidFill>
            <a:schemeClr val="bg1"/>
          </a:solidFill>
          <a:latin typeface="Arial" charset="0"/>
        </a:defRPr>
      </a:lvl6pPr>
      <a:lvl7pPr marL="914400" algn="l" rtl="0" fontAlgn="base">
        <a:lnSpc>
          <a:spcPct val="90000"/>
        </a:lnSpc>
        <a:spcBef>
          <a:spcPct val="0"/>
        </a:spcBef>
        <a:spcAft>
          <a:spcPct val="0"/>
        </a:spcAft>
        <a:defRPr sz="3200">
          <a:solidFill>
            <a:schemeClr val="bg1"/>
          </a:solidFill>
          <a:latin typeface="Arial" charset="0"/>
        </a:defRPr>
      </a:lvl7pPr>
      <a:lvl8pPr marL="1371600" algn="l" rtl="0" fontAlgn="base">
        <a:lnSpc>
          <a:spcPct val="90000"/>
        </a:lnSpc>
        <a:spcBef>
          <a:spcPct val="0"/>
        </a:spcBef>
        <a:spcAft>
          <a:spcPct val="0"/>
        </a:spcAft>
        <a:defRPr sz="3200">
          <a:solidFill>
            <a:schemeClr val="bg1"/>
          </a:solidFill>
          <a:latin typeface="Arial" charset="0"/>
        </a:defRPr>
      </a:lvl8pPr>
      <a:lvl9pPr marL="1828800" algn="l" rtl="0" fontAlgn="base">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ct val="20000"/>
        </a:spcBef>
        <a:spcAft>
          <a:spcPct val="0"/>
        </a:spcAft>
        <a:buClr>
          <a:schemeClr val="accent3"/>
        </a:buClr>
        <a:buFont typeface="Wingdings" pitchFamily="2" charset="2"/>
        <a:buChar char="§"/>
        <a:defRPr lang="en-US" sz="24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ct val="20000"/>
        </a:spcBef>
        <a:spcAft>
          <a:spcPct val="0"/>
        </a:spcAft>
        <a:buClr>
          <a:schemeClr val="accent3"/>
        </a:buClr>
        <a:buChar char="•"/>
        <a:defRPr lang="en-US" sz="20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ct val="20000"/>
        </a:spcBef>
        <a:spcAft>
          <a:spcPct val="0"/>
        </a:spcAft>
        <a:buClr>
          <a:schemeClr val="accent3"/>
        </a:buClr>
        <a:buFont typeface="Arial" charset="0"/>
        <a:buChar char="–"/>
        <a:defRPr lang="en-US" sz="18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ct val="20000"/>
        </a:spcBef>
        <a:spcAft>
          <a:spcPct val="0"/>
        </a:spcAft>
        <a:buClr>
          <a:schemeClr val="accent3"/>
        </a:buClr>
        <a:buSzPct val="95000"/>
        <a:buFont typeface="Courier New" pitchFamily="49" charset="0"/>
        <a:buChar char="o"/>
        <a:defRPr lang="en-US" sz="16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ct val="20000"/>
        </a:spcBef>
        <a:spcAft>
          <a:spcPct val="0"/>
        </a:spcAft>
        <a:buClr>
          <a:schemeClr val="accent3"/>
        </a:buClr>
        <a:buSzPct val="95000"/>
        <a:buFont typeface="Courier New" pitchFamily="49" charset="0"/>
        <a:buChar char="o"/>
        <a:defRPr lang="en-US" sz="1600" kern="1200" dirty="0" smtClean="0">
          <a:solidFill>
            <a:srgbClr val="000000"/>
          </a:solidFill>
          <a:latin typeface="Arial" pitchFamily="34" charset="0"/>
          <a:ea typeface="+mn-ea"/>
          <a:cs typeface="Arial" pitchFamily="34" charset="0"/>
        </a:defRPr>
      </a:lvl5pPr>
      <a:lvl6pPr marL="2514600" indent="-228600" algn="l" rtl="0" fontAlgn="base">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fontAlgn="base">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fontAlgn="base">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fontAlgn="base">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19" cstate="print">
            <a:extLst>
              <a:ext uri="{28A0092B-C50C-407E-A947-70E740481C1C}">
                <a14:useLocalDpi xmlns="" xmlns:a14="http://schemas.microsoft.com/office/drawing/2010/main" val="0"/>
              </a:ext>
            </a:extLst>
          </a:blip>
          <a:stretch>
            <a:fillRect/>
          </a:stretch>
        </p:blipFill>
        <p:spPr>
          <a:xfrm>
            <a:off x="0" y="2223"/>
            <a:ext cx="9144000" cy="868680"/>
          </a:xfrm>
          <a:prstGeom prst="rect">
            <a:avLst/>
          </a:prstGeom>
        </p:spPr>
      </p:pic>
      <p:sp>
        <p:nvSpPr>
          <p:cNvPr id="1027" name="Rectangle 3"/>
          <p:cNvSpPr>
            <a:spLocks noGrp="1" noChangeArrowheads="1"/>
          </p:cNvSpPr>
          <p:nvPr>
            <p:ph type="body" idx="1"/>
          </p:nvPr>
        </p:nvSpPr>
        <p:spPr bwMode="auto">
          <a:xfrm>
            <a:off x="459091" y="1038225"/>
            <a:ext cx="7772400" cy="5371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462720" y="401352"/>
            <a:ext cx="7330650" cy="3970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spAutoFit/>
          </a:bodyPr>
          <a:lstStyle/>
          <a:p>
            <a:pPr lvl="0"/>
            <a:r>
              <a:rPr lang="en-US" smtClean="0"/>
              <a:t>Click to edit Master title style</a:t>
            </a:r>
            <a:endParaRPr lang="en-US" dirty="0" smtClean="0"/>
          </a:p>
        </p:txBody>
      </p:sp>
      <p:sp>
        <p:nvSpPr>
          <p:cNvPr id="1713157" name="Rectangle 5"/>
          <p:cNvSpPr>
            <a:spLocks noChangeArrowheads="1"/>
          </p:cNvSpPr>
          <p:nvPr/>
        </p:nvSpPr>
        <p:spPr bwMode="black">
          <a:xfrm>
            <a:off x="680205" y="6684781"/>
            <a:ext cx="2689839" cy="123111"/>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800" i="0" dirty="0">
                <a:solidFill>
                  <a:schemeClr val="tx1">
                    <a:lumMod val="50000"/>
                    <a:lumOff val="50000"/>
                  </a:schemeClr>
                </a:solidFill>
                <a:latin typeface="+mj-lt"/>
              </a:rPr>
              <a:t>© </a:t>
            </a:r>
            <a:r>
              <a:rPr lang="en-US" sz="800" i="0" dirty="0" smtClean="0">
                <a:solidFill>
                  <a:schemeClr val="tx1">
                    <a:lumMod val="50000"/>
                    <a:lumOff val="50000"/>
                  </a:schemeClr>
                </a:solidFill>
                <a:latin typeface="+mj-lt"/>
              </a:rPr>
              <a:t>2011 </a:t>
            </a:r>
            <a:r>
              <a:rPr lang="en-US" sz="800" i="0" dirty="0">
                <a:solidFill>
                  <a:schemeClr val="tx1">
                    <a:lumMod val="50000"/>
                    <a:lumOff val="50000"/>
                  </a:schemeClr>
                </a:solidFill>
                <a:latin typeface="+mj-lt"/>
              </a:rPr>
              <a:t>Progress Software </a:t>
            </a:r>
            <a:r>
              <a:rPr lang="en-US" sz="800" i="0" dirty="0" smtClean="0">
                <a:solidFill>
                  <a:schemeClr val="tx1">
                    <a:lumMod val="50000"/>
                    <a:lumOff val="50000"/>
                  </a:schemeClr>
                </a:solidFill>
                <a:latin typeface="+mj-lt"/>
              </a:rPr>
              <a:t>Corporation. All rights reserved.</a:t>
            </a:r>
            <a:endParaRPr lang="en-US" sz="8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152405" y="6654004"/>
            <a:ext cx="157094"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42" r:id="rId13"/>
    <p:sldLayoutId id="2147483743" r:id="rId14"/>
    <p:sldLayoutId id="2147483771" r:id="rId15"/>
    <p:sldLayoutId id="2147483772" r:id="rId16"/>
    <p:sldLayoutId id="2147483773" r:id="rId17"/>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200">
          <a:solidFill>
            <a:schemeClr val="tx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3"/>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3"/>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3"/>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3"/>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3"/>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26.png"/><Relationship Id="rId5" Type="http://schemas.openxmlformats.org/officeDocument/2006/relationships/image" Target="../media/image1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jpeg"/><Relationship Id="rId7"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1.jpeg"/><Relationship Id="rId5" Type="http://schemas.openxmlformats.org/officeDocument/2006/relationships/hyperlink" Target="http://www.google.com/imgres?imgurl=http://www.optimalconnections.com/images/QAD_logo.JPG&amp;imgrefurl=http://www.optimalconnections.com/testimonials.htm&amp;h=249&amp;w=259&amp;sz=10&amp;tbnid=ESYfToqGCpuPdM:&amp;tbnh=108&amp;tbnw=112&amp;prev=/images?q=qad+logo&amp;zoom=1&amp;q=qad+logo&amp;usg=__2__JlwmSJdmlLCfcvtbIbWQX45M=&amp;sa=X&amp;ei=tzOmTO6pLMWXcb2XhdcJ&amp;ved=0CB4Q9QEwAQ" TargetMode="Externa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3.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3.xml"/><Relationship Id="rId5" Type="http://schemas.openxmlformats.org/officeDocument/2006/relationships/image" Target="../media/image26.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263251" y="1782887"/>
            <a:ext cx="5848106" cy="492443"/>
          </a:xfrm>
        </p:spPr>
        <p:txBody>
          <a:bodyPr/>
          <a:lstStyle/>
          <a:p>
            <a:r>
              <a:rPr lang="en-US" sz="3200" dirty="0" smtClean="0"/>
              <a:t>Introducing </a:t>
            </a:r>
            <a:r>
              <a:rPr lang="en-US" sz="3200" dirty="0" err="1" smtClean="0"/>
              <a:t>OpenEdge</a:t>
            </a:r>
            <a:r>
              <a:rPr lang="en-US" sz="3200" dirty="0" smtClean="0"/>
              <a:t> BPM</a:t>
            </a:r>
            <a:r>
              <a:rPr lang="en-US" sz="3200" dirty="0" smtClean="0"/>
              <a:t>:</a:t>
            </a:r>
            <a:endParaRPr lang="en-US" sz="3200" dirty="0"/>
          </a:p>
        </p:txBody>
      </p:sp>
      <p:sp>
        <p:nvSpPr>
          <p:cNvPr id="11" name="Subtitle 2"/>
          <p:cNvSpPr txBox="1">
            <a:spLocks/>
          </p:cNvSpPr>
          <p:nvPr/>
        </p:nvSpPr>
        <p:spPr bwMode="auto">
          <a:xfrm>
            <a:off x="368081" y="5260298"/>
            <a:ext cx="5835650" cy="889000"/>
          </a:xfrm>
          <a:prstGeom prst="rect">
            <a:avLst/>
          </a:prstGeom>
          <a:noFill/>
          <a:ln w="9525">
            <a:noFill/>
            <a:miter lim="800000"/>
            <a:headEnd/>
            <a:tailEnd/>
          </a:ln>
        </p:spPr>
        <p:txBody>
          <a:bodyPr/>
          <a:lstStyle/>
          <a:p>
            <a:pPr algn="l">
              <a:spcBef>
                <a:spcPts val="600"/>
              </a:spcBef>
              <a:defRPr/>
            </a:pPr>
            <a:r>
              <a:rPr lang="en-US" sz="2000" b="1" i="0" dirty="0">
                <a:solidFill>
                  <a:srgbClr val="000000"/>
                </a:solidFill>
                <a:latin typeface="Arial Bold" charset="0"/>
              </a:rPr>
              <a:t>Ken </a:t>
            </a:r>
            <a:r>
              <a:rPr lang="en-US" sz="2000" b="1" i="0" dirty="0" smtClean="0">
                <a:solidFill>
                  <a:srgbClr val="000000"/>
                </a:solidFill>
                <a:latin typeface="Arial Bold" charset="0"/>
              </a:rPr>
              <a:t>Wilner</a:t>
            </a:r>
            <a:r>
              <a:rPr lang="en-US" b="1" i="0" dirty="0" smtClean="0">
                <a:solidFill>
                  <a:srgbClr val="000000"/>
                </a:solidFill>
                <a:latin typeface="Arial Bold" charset="0"/>
              </a:rPr>
              <a:t>, </a:t>
            </a:r>
            <a:r>
              <a:rPr lang="en-US" sz="1800" i="0" dirty="0" smtClean="0">
                <a:solidFill>
                  <a:srgbClr val="000000"/>
                </a:solidFill>
                <a:latin typeface="+mn-lt"/>
              </a:rPr>
              <a:t>VP </a:t>
            </a:r>
            <a:r>
              <a:rPr lang="en-US" sz="1800" i="0" dirty="0">
                <a:solidFill>
                  <a:srgbClr val="000000"/>
                </a:solidFill>
                <a:latin typeface="+mn-lt"/>
              </a:rPr>
              <a:t>of </a:t>
            </a:r>
            <a:r>
              <a:rPr lang="en-US" sz="1800" i="0" dirty="0" smtClean="0">
                <a:solidFill>
                  <a:srgbClr val="000000"/>
                </a:solidFill>
                <a:latin typeface="+mn-lt"/>
              </a:rPr>
              <a:t>Technology, </a:t>
            </a:r>
            <a:r>
              <a:rPr lang="en-US" sz="1800" i="0" dirty="0" err="1" smtClean="0">
                <a:solidFill>
                  <a:srgbClr val="000000"/>
                </a:solidFill>
                <a:latin typeface="+mn-lt"/>
              </a:rPr>
              <a:t>OpenEd</a:t>
            </a:r>
            <a:r>
              <a:rPr lang="en-US" sz="1800" dirty="0" err="1" smtClean="0">
                <a:solidFill>
                  <a:srgbClr val="000000"/>
                </a:solidFill>
                <a:latin typeface="+mn-lt"/>
              </a:rPr>
              <a:t>g</a:t>
            </a:r>
            <a:r>
              <a:rPr lang="en-US" sz="1800" i="0" dirty="0" err="1" smtClean="0">
                <a:solidFill>
                  <a:srgbClr val="000000"/>
                </a:solidFill>
                <a:latin typeface="+mn-lt"/>
              </a:rPr>
              <a:t>e</a:t>
            </a:r>
            <a:endParaRPr lang="en-US" sz="1800" i="0" dirty="0" smtClean="0">
              <a:solidFill>
                <a:srgbClr val="000000"/>
              </a:solidFill>
            </a:endParaRPr>
          </a:p>
          <a:p>
            <a:pPr algn="l">
              <a:spcBef>
                <a:spcPts val="600"/>
              </a:spcBef>
              <a:defRPr/>
            </a:pPr>
            <a:endParaRPr lang="en-US" sz="1800" i="0" dirty="0" smtClean="0">
              <a:solidFill>
                <a:srgbClr val="000000"/>
              </a:solidFill>
              <a:latin typeface="+mn-lt"/>
            </a:endParaRPr>
          </a:p>
          <a:p>
            <a:pPr algn="l">
              <a:spcBef>
                <a:spcPts val="600"/>
              </a:spcBef>
              <a:defRPr/>
            </a:pPr>
            <a:endParaRPr lang="en-US" sz="1800" i="0" dirty="0">
              <a:solidFill>
                <a:srgbClr val="000000"/>
              </a:solidFill>
              <a:latin typeface="+mn-lt"/>
            </a:endParaRPr>
          </a:p>
        </p:txBody>
      </p:sp>
      <p:sp>
        <p:nvSpPr>
          <p:cNvPr id="12" name="Title 8"/>
          <p:cNvSpPr txBox="1">
            <a:spLocks/>
          </p:cNvSpPr>
          <p:nvPr/>
        </p:nvSpPr>
        <p:spPr bwMode="auto">
          <a:xfrm>
            <a:off x="263251" y="3030284"/>
            <a:ext cx="5500775" cy="1329595"/>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p>
            <a:pPr lvl="0" eaLnBrk="0" hangingPunct="0">
              <a:lnSpc>
                <a:spcPct val="90000"/>
              </a:lnSpc>
              <a:spcBef>
                <a:spcPct val="0"/>
              </a:spcBef>
              <a:buSzTx/>
              <a:defRPr/>
            </a:pPr>
            <a:r>
              <a:rPr lang="en-US" dirty="0" smtClean="0"/>
              <a:t>Integrating Business Process Management Capabilities Into Your </a:t>
            </a:r>
            <a:r>
              <a:rPr lang="en-US" dirty="0" err="1" smtClean="0"/>
              <a:t>OpenEdge</a:t>
            </a:r>
            <a:r>
              <a:rPr lang="en-US" dirty="0" smtClean="0"/>
              <a:t> Application </a:t>
            </a:r>
            <a:br>
              <a:rPr lang="en-US" dirty="0" smtClean="0"/>
            </a:br>
            <a:endParaRPr kumimoji="0" lang="en-US" b="0" i="0" u="none" strike="noStrike" kern="0" cap="none" spc="0" normalizeH="0" baseline="0" noProof="0" dirty="0">
              <a:ln>
                <a:noFill/>
              </a:ln>
              <a:solidFill>
                <a:srgbClr val="000000"/>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1355334"/>
            <a:ext cx="9144000" cy="420798"/>
          </a:xfrm>
          <a:prstGeom prst="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rtlCol="0" anchor="ctr" anchorCtr="0" compatLnSpc="1">
            <a:prstTxWarp prst="textNoShape">
              <a:avLst/>
            </a:prstTxWarp>
            <a:normAutofit lnSpcReduction="10000"/>
          </a:bodyPr>
          <a:lstStyle/>
          <a:p>
            <a:endParaRPr lang="en-US" i="0" dirty="0" smtClean="0">
              <a:solidFill>
                <a:srgbClr val="FFFFFF"/>
              </a:solidFill>
            </a:endParaRPr>
          </a:p>
        </p:txBody>
      </p:sp>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403225" y="1335087"/>
            <a:ext cx="7772400" cy="5095209"/>
          </a:xfrm>
        </p:spPr>
        <p:txBody>
          <a:bodyPr>
            <a:normAutofit/>
          </a:bodyPr>
          <a:lstStyle/>
          <a:p>
            <a:r>
              <a:rPr lang="en-US" dirty="0" err="1" smtClean="0"/>
              <a:t>OpenEdge</a:t>
            </a:r>
            <a:r>
              <a:rPr lang="en-US" dirty="0" smtClean="0"/>
              <a:t> BPM Strategy and Value </a:t>
            </a:r>
            <a:r>
              <a:rPr lang="en-US" dirty="0" smtClean="0"/>
              <a:t>Proposition</a:t>
            </a:r>
          </a:p>
          <a:p>
            <a:r>
              <a:rPr lang="en-US" dirty="0" smtClean="0"/>
              <a:t>Integrating BPM with Your </a:t>
            </a:r>
            <a:r>
              <a:rPr lang="en-US" dirty="0" err="1" smtClean="0"/>
              <a:t>OpenEdge</a:t>
            </a:r>
            <a:r>
              <a:rPr lang="en-US" dirty="0" smtClean="0"/>
              <a:t> Application</a:t>
            </a:r>
            <a:endParaRPr lang="en-US" dirty="0" smtClean="0"/>
          </a:p>
          <a:p>
            <a:r>
              <a:rPr lang="en-US" dirty="0" err="1" smtClean="0"/>
              <a:t>OpenEdge</a:t>
            </a:r>
            <a:r>
              <a:rPr lang="en-US" dirty="0" smtClean="0"/>
              <a:t> BPM Roadmap </a:t>
            </a:r>
          </a:p>
          <a:p>
            <a:r>
              <a:rPr lang="en-US" dirty="0" smtClean="0"/>
              <a:t>Wrap-up &amp; Q&amp;A</a:t>
            </a:r>
          </a:p>
          <a:p>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4516"/>
            <a:ext cx="7330650" cy="438582"/>
          </a:xfrm>
        </p:spPr>
        <p:txBody>
          <a:bodyPr/>
          <a:lstStyle/>
          <a:p>
            <a:r>
              <a:rPr lang="en-US" dirty="0" smtClean="0"/>
              <a:t>Challenges with Today’s Business Applications</a:t>
            </a:r>
            <a:endParaRPr lang="en-US" dirty="0"/>
          </a:p>
        </p:txBody>
      </p:sp>
      <p:sp>
        <p:nvSpPr>
          <p:cNvPr id="4" name="AutoShape 6"/>
          <p:cNvSpPr>
            <a:spLocks noChangeArrowheads="1"/>
          </p:cNvSpPr>
          <p:nvPr/>
        </p:nvSpPr>
        <p:spPr bwMode="auto">
          <a:xfrm>
            <a:off x="436675" y="2666471"/>
            <a:ext cx="8229600" cy="1188720"/>
          </a:xfrm>
          <a:prstGeom prst="roundRect">
            <a:avLst>
              <a:gd name="adj" fmla="val 16667"/>
            </a:avLst>
          </a:prstGeom>
          <a:gradFill flip="none" rotWithShape="1">
            <a:gsLst>
              <a:gs pos="0">
                <a:srgbClr val="FF82D4"/>
              </a:gs>
              <a:gs pos="50000">
                <a:srgbClr val="FF82D4">
                  <a:tint val="44500"/>
                  <a:satMod val="160000"/>
                </a:srgbClr>
              </a:gs>
              <a:gs pos="100000">
                <a:srgbClr val="FF82D4">
                  <a:tint val="23500"/>
                  <a:satMod val="160000"/>
                </a:srgbClr>
              </a:gs>
            </a:gsLst>
            <a:lin ang="5400000" scaled="1"/>
            <a:tileRect/>
          </a:gradFill>
          <a:ln w="9525">
            <a:noFill/>
            <a:round/>
            <a:headEnd/>
            <a:tailEnd/>
          </a:ln>
          <a:effectLst/>
        </p:spPr>
        <p:txBody>
          <a:bodyPr wrap="square" lIns="0" tIns="0" rIns="0" bIns="0" anchor="ctr"/>
          <a:lstStyle/>
          <a:p>
            <a:pPr marL="0" lvl="1">
              <a:spcBef>
                <a:spcPts val="600"/>
              </a:spcBef>
            </a:pPr>
            <a:r>
              <a:rPr lang="en-US" i="0" dirty="0" smtClean="0"/>
              <a:t>Business processes are difficult to change</a:t>
            </a:r>
          </a:p>
          <a:p>
            <a:pPr marL="0" lvl="1">
              <a:lnSpc>
                <a:spcPct val="90000"/>
              </a:lnSpc>
              <a:spcBef>
                <a:spcPts val="600"/>
              </a:spcBef>
            </a:pPr>
            <a:r>
              <a:rPr lang="en-US" sz="2000" i="0" dirty="0" smtClean="0"/>
              <a:t>Processes should be explicit – not buried within an application or handled thru “tribal knowledge”</a:t>
            </a:r>
          </a:p>
        </p:txBody>
      </p:sp>
      <p:sp>
        <p:nvSpPr>
          <p:cNvPr id="7" name="AutoShape 6"/>
          <p:cNvSpPr>
            <a:spLocks noChangeArrowheads="1"/>
          </p:cNvSpPr>
          <p:nvPr/>
        </p:nvSpPr>
        <p:spPr bwMode="auto">
          <a:xfrm>
            <a:off x="474254" y="4027900"/>
            <a:ext cx="8229600" cy="1188720"/>
          </a:xfrm>
          <a:prstGeom prst="roundRect">
            <a:avLst>
              <a:gd name="adj" fmla="val 16667"/>
            </a:avLst>
          </a:prstGeom>
          <a:gradFill flip="none" rotWithShape="1">
            <a:gsLst>
              <a:gs pos="0">
                <a:schemeClr val="accent5"/>
              </a:gs>
              <a:gs pos="50000">
                <a:schemeClr val="accent5">
                  <a:tint val="44500"/>
                  <a:satMod val="160000"/>
                </a:schemeClr>
              </a:gs>
              <a:gs pos="100000">
                <a:schemeClr val="accent5">
                  <a:tint val="23500"/>
                  <a:satMod val="160000"/>
                </a:schemeClr>
              </a:gs>
            </a:gsLst>
            <a:lin ang="5400000" scaled="1"/>
            <a:tileRect/>
          </a:gradFill>
          <a:ln w="9525">
            <a:noFill/>
            <a:round/>
            <a:headEnd/>
            <a:tailEnd/>
          </a:ln>
          <a:effectLst/>
        </p:spPr>
        <p:txBody>
          <a:bodyPr wrap="square" lIns="0" tIns="0" rIns="0" bIns="0" anchor="ctr"/>
          <a:lstStyle/>
          <a:p>
            <a:pPr marL="0" lvl="1">
              <a:spcBef>
                <a:spcPts val="600"/>
              </a:spcBef>
            </a:pPr>
            <a:r>
              <a:rPr lang="en-US" i="0" dirty="0" smtClean="0"/>
              <a:t>Every company’s processes are unique to that business</a:t>
            </a:r>
          </a:p>
          <a:p>
            <a:pPr marL="0" lvl="1">
              <a:spcBef>
                <a:spcPts val="600"/>
              </a:spcBef>
            </a:pPr>
            <a:r>
              <a:rPr lang="en-US" sz="2000" i="0" dirty="0" smtClean="0"/>
              <a:t>Processes should be configurable.</a:t>
            </a:r>
            <a:endParaRPr lang="en-US" sz="2000" i="0" dirty="0"/>
          </a:p>
        </p:txBody>
      </p:sp>
      <p:sp>
        <p:nvSpPr>
          <p:cNvPr id="8" name="AutoShape 6"/>
          <p:cNvSpPr>
            <a:spLocks noChangeArrowheads="1"/>
          </p:cNvSpPr>
          <p:nvPr/>
        </p:nvSpPr>
        <p:spPr bwMode="auto">
          <a:xfrm>
            <a:off x="411623" y="1267000"/>
            <a:ext cx="8229600" cy="1188720"/>
          </a:xfrm>
          <a:prstGeom prst="roundRect">
            <a:avLst>
              <a:gd name="adj" fmla="val 16667"/>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wrap="square" lIns="0" tIns="0" rIns="0" bIns="0" anchor="ctr"/>
          <a:lstStyle/>
          <a:p>
            <a:pPr marL="0" lvl="1">
              <a:spcBef>
                <a:spcPts val="600"/>
              </a:spcBef>
            </a:pPr>
            <a:r>
              <a:rPr lang="en-US" i="0" dirty="0" smtClean="0"/>
              <a:t>Companies business processes change rapidly</a:t>
            </a:r>
          </a:p>
          <a:p>
            <a:pPr marL="0" lvl="1">
              <a:lnSpc>
                <a:spcPct val="90000"/>
              </a:lnSpc>
              <a:spcBef>
                <a:spcPts val="600"/>
              </a:spcBef>
            </a:pPr>
            <a:r>
              <a:rPr lang="en-US" sz="2000" i="0" dirty="0" smtClean="0"/>
              <a:t>Difficult to keep up with changes to application requirements</a:t>
            </a:r>
          </a:p>
        </p:txBody>
      </p:sp>
      <p:sp>
        <p:nvSpPr>
          <p:cNvPr id="6" name="AutoShape 6"/>
          <p:cNvSpPr>
            <a:spLocks noChangeArrowheads="1"/>
          </p:cNvSpPr>
          <p:nvPr/>
        </p:nvSpPr>
        <p:spPr bwMode="auto">
          <a:xfrm>
            <a:off x="441011" y="5383862"/>
            <a:ext cx="8227000" cy="1188720"/>
          </a:xfrm>
          <a:prstGeom prst="roundRect">
            <a:avLst>
              <a:gd name="adj" fmla="val 16667"/>
            </a:avLst>
          </a:prstGeom>
          <a:gradFill rotWithShape="1">
            <a:gsLst>
              <a:gs pos="0">
                <a:schemeClr val="folHlink"/>
              </a:gs>
              <a:gs pos="100000">
                <a:srgbClr val="C9CBDD"/>
              </a:gs>
            </a:gsLst>
            <a:lin ang="5400000" scaled="1"/>
          </a:gradFill>
          <a:ln w="9525">
            <a:noFill/>
            <a:round/>
            <a:headEnd/>
            <a:tailEnd/>
          </a:ln>
          <a:effectLst/>
        </p:spPr>
        <p:txBody>
          <a:bodyPr wrap="square" anchor="ctr"/>
          <a:lstStyle/>
          <a:p>
            <a:pPr>
              <a:defRPr/>
            </a:pPr>
            <a:r>
              <a:rPr lang="en-US" i="0" dirty="0" smtClean="0"/>
              <a:t>Difficult to get visibility into business processes</a:t>
            </a:r>
          </a:p>
          <a:p>
            <a:pPr>
              <a:defRPr/>
            </a:pPr>
            <a:r>
              <a:rPr lang="en-US" sz="2000" i="0" dirty="0" smtClean="0"/>
              <a:t>Businesses need insight and control over business processes</a:t>
            </a:r>
            <a:endParaRPr lang="en-US" i="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1350" y="-46051"/>
            <a:ext cx="7747497" cy="784830"/>
          </a:xfrm>
        </p:spPr>
        <p:txBody>
          <a:bodyPr/>
          <a:lstStyle/>
          <a:p>
            <a:r>
              <a:rPr lang="en-US" dirty="0" smtClean="0"/>
              <a:t>The Evolution of Business Applications </a:t>
            </a:r>
            <a:br>
              <a:rPr lang="en-US" dirty="0" smtClean="0"/>
            </a:br>
            <a:r>
              <a:rPr lang="en-US" dirty="0" smtClean="0"/>
              <a:t>Requirements </a:t>
            </a:r>
            <a:endParaRPr lang="en-US" dirty="0"/>
          </a:p>
        </p:txBody>
      </p:sp>
      <p:sp>
        <p:nvSpPr>
          <p:cNvPr id="18" name="Title 3"/>
          <p:cNvSpPr txBox="1">
            <a:spLocks/>
          </p:cNvSpPr>
          <p:nvPr/>
        </p:nvSpPr>
        <p:spPr>
          <a:xfrm>
            <a:off x="352427" y="98426"/>
            <a:ext cx="7331075" cy="438151"/>
          </a:xfrm>
          <a:prstGeom prst="rect">
            <a:avLst/>
          </a:prstGeom>
        </p:spPr>
        <p:txBody>
          <a:bodyPr/>
          <a:lstStyle/>
          <a:p>
            <a:pPr algn="l" eaLnBrk="0" hangingPunct="0">
              <a:lnSpc>
                <a:spcPct val="90000"/>
              </a:lnSpc>
              <a:defRPr/>
            </a:pPr>
            <a:endParaRPr lang="en-US" sz="2500" i="0" kern="0" dirty="0">
              <a:solidFill>
                <a:schemeClr val="bg1"/>
              </a:solidFill>
              <a:latin typeface="+mj-lt"/>
              <a:ea typeface="+mj-ea"/>
              <a:cs typeface="+mj-cs"/>
            </a:endParaRPr>
          </a:p>
        </p:txBody>
      </p:sp>
      <p:sp>
        <p:nvSpPr>
          <p:cNvPr id="11" name="AutoShape 6"/>
          <p:cNvSpPr>
            <a:spLocks noChangeArrowheads="1"/>
          </p:cNvSpPr>
          <p:nvPr/>
        </p:nvSpPr>
        <p:spPr bwMode="auto">
          <a:xfrm>
            <a:off x="408617" y="4259226"/>
            <a:ext cx="3408237" cy="1490713"/>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p>
            <a:pPr algn="ctr">
              <a:defRPr/>
            </a:pPr>
            <a:r>
              <a:rPr lang="en-US" sz="1800" i="0" dirty="0" smtClean="0">
                <a:solidFill>
                  <a:schemeClr val="tx1">
                    <a:lumMod val="95000"/>
                    <a:lumOff val="5000"/>
                  </a:schemeClr>
                </a:solidFill>
              </a:rPr>
              <a:t>Developing robust applications within a given budget</a:t>
            </a:r>
          </a:p>
        </p:txBody>
      </p:sp>
      <p:sp>
        <p:nvSpPr>
          <p:cNvPr id="19" name="AutoShape 14"/>
          <p:cNvSpPr>
            <a:spLocks noChangeArrowheads="1"/>
          </p:cNvSpPr>
          <p:nvPr/>
        </p:nvSpPr>
        <p:spPr bwMode="auto">
          <a:xfrm>
            <a:off x="403654" y="1711050"/>
            <a:ext cx="3416059" cy="1504867"/>
          </a:xfrm>
          <a:prstGeom prst="roundRect">
            <a:avLst>
              <a:gd name="adj" fmla="val 16667"/>
            </a:avLst>
          </a:prstGeom>
          <a:gradFill rotWithShape="1">
            <a:gsLst>
              <a:gs pos="0">
                <a:srgbClr val="FFD24F"/>
              </a:gs>
              <a:gs pos="100000">
                <a:srgbClr val="FFEDB9"/>
              </a:gs>
            </a:gsLst>
            <a:lin ang="5400000" scaled="1"/>
          </a:gradFill>
          <a:ln w="9525">
            <a:noFill/>
            <a:round/>
            <a:headEnd/>
            <a:tailEnd/>
          </a:ln>
          <a:effectLst/>
        </p:spPr>
        <p:txBody>
          <a:bodyPr wrap="square" anchor="ctr"/>
          <a:lstStyle/>
          <a:p>
            <a:pPr algn="ctr">
              <a:buFont typeface="Wingdings" pitchFamily="2" charset="2"/>
              <a:buNone/>
              <a:defRPr/>
            </a:pPr>
            <a:r>
              <a:rPr lang="en-US" sz="1800" i="0" dirty="0" smtClean="0">
                <a:solidFill>
                  <a:schemeClr val="tx1">
                    <a:lumMod val="95000"/>
                    <a:lumOff val="5000"/>
                  </a:schemeClr>
                </a:solidFill>
              </a:rPr>
              <a:t>Automation and management of business transactions</a:t>
            </a:r>
          </a:p>
        </p:txBody>
      </p:sp>
      <p:sp>
        <p:nvSpPr>
          <p:cNvPr id="14" name="AutoShape 6"/>
          <p:cNvSpPr>
            <a:spLocks noChangeArrowheads="1"/>
          </p:cNvSpPr>
          <p:nvPr/>
        </p:nvSpPr>
        <p:spPr bwMode="auto">
          <a:xfrm>
            <a:off x="4888694" y="4259226"/>
            <a:ext cx="3408237" cy="1490713"/>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p>
            <a:pPr algn="ctr">
              <a:lnSpc>
                <a:spcPct val="90000"/>
              </a:lnSpc>
              <a:spcBef>
                <a:spcPts val="0"/>
              </a:spcBef>
              <a:defRPr/>
            </a:pPr>
            <a:r>
              <a:rPr lang="en-US" sz="1800" i="0" dirty="0" smtClean="0">
                <a:solidFill>
                  <a:schemeClr val="tx1">
                    <a:lumMod val="95000"/>
                    <a:lumOff val="5000"/>
                  </a:schemeClr>
                </a:solidFill>
              </a:rPr>
              <a:t>On going and rapid customization and improvement of complex applications</a:t>
            </a:r>
          </a:p>
        </p:txBody>
      </p:sp>
      <p:sp>
        <p:nvSpPr>
          <p:cNvPr id="17" name="AutoShape 14"/>
          <p:cNvSpPr>
            <a:spLocks noChangeArrowheads="1"/>
          </p:cNvSpPr>
          <p:nvPr/>
        </p:nvSpPr>
        <p:spPr bwMode="auto">
          <a:xfrm>
            <a:off x="4874158" y="1732315"/>
            <a:ext cx="3416059" cy="1462336"/>
          </a:xfrm>
          <a:prstGeom prst="roundRect">
            <a:avLst>
              <a:gd name="adj" fmla="val 16667"/>
            </a:avLst>
          </a:prstGeom>
          <a:gradFill rotWithShape="1">
            <a:gsLst>
              <a:gs pos="0">
                <a:srgbClr val="FFD24F"/>
              </a:gs>
              <a:gs pos="100000">
                <a:srgbClr val="FFEDB9"/>
              </a:gs>
            </a:gsLst>
            <a:lin ang="5400000" scaled="1"/>
          </a:gradFill>
          <a:ln w="9525">
            <a:noFill/>
            <a:round/>
            <a:headEnd/>
            <a:tailEnd/>
          </a:ln>
          <a:effectLst/>
        </p:spPr>
        <p:txBody>
          <a:bodyPr wrap="square" anchor="ctr"/>
          <a:lstStyle/>
          <a:p>
            <a:pPr algn="ctr">
              <a:lnSpc>
                <a:spcPct val="90000"/>
              </a:lnSpc>
              <a:spcBef>
                <a:spcPts val="0"/>
              </a:spcBef>
              <a:buFont typeface="Wingdings" pitchFamily="2" charset="2"/>
              <a:buNone/>
              <a:defRPr/>
            </a:pPr>
            <a:r>
              <a:rPr lang="en-US" sz="1800" i="0" dirty="0" smtClean="0">
                <a:solidFill>
                  <a:schemeClr val="tx1">
                    <a:lumMod val="95000"/>
                    <a:lumOff val="5000"/>
                  </a:schemeClr>
                </a:solidFill>
              </a:rPr>
              <a:t>On going improvement of business operations</a:t>
            </a:r>
          </a:p>
        </p:txBody>
      </p:sp>
      <p:sp>
        <p:nvSpPr>
          <p:cNvPr id="24" name="TextBox 23"/>
          <p:cNvSpPr txBox="1"/>
          <p:nvPr/>
        </p:nvSpPr>
        <p:spPr>
          <a:xfrm>
            <a:off x="276056" y="1225259"/>
            <a:ext cx="3403711" cy="408623"/>
          </a:xfrm>
          <a:prstGeom prst="roundRect">
            <a:avLst/>
          </a:prstGeom>
          <a:noFill/>
        </p:spPr>
        <p:txBody>
          <a:bodyPr wrap="square" rtlCol="0">
            <a:spAutoFit/>
          </a:bodyPr>
          <a:lstStyle/>
          <a:p>
            <a:pPr algn="ctr">
              <a:lnSpc>
                <a:spcPct val="90000"/>
              </a:lnSpc>
              <a:spcBef>
                <a:spcPts val="0"/>
              </a:spcBef>
            </a:pPr>
            <a:r>
              <a:rPr lang="en-US" sz="2000" i="0" dirty="0" smtClean="0">
                <a:solidFill>
                  <a:schemeClr val="tx1">
                    <a:lumMod val="95000"/>
                    <a:lumOff val="5000"/>
                  </a:schemeClr>
                </a:solidFill>
              </a:rPr>
              <a:t>End Users’ requirements</a:t>
            </a:r>
          </a:p>
        </p:txBody>
      </p:sp>
      <p:sp>
        <p:nvSpPr>
          <p:cNvPr id="25" name="TextBox 24"/>
          <p:cNvSpPr txBox="1"/>
          <p:nvPr/>
        </p:nvSpPr>
        <p:spPr>
          <a:xfrm>
            <a:off x="318977" y="3791250"/>
            <a:ext cx="3423682" cy="408623"/>
          </a:xfrm>
          <a:prstGeom prst="roundRect">
            <a:avLst/>
          </a:prstGeom>
          <a:noFill/>
        </p:spPr>
        <p:txBody>
          <a:bodyPr wrap="square" rtlCol="0">
            <a:spAutoFit/>
          </a:bodyPr>
          <a:lstStyle/>
          <a:p>
            <a:pPr algn="ctr">
              <a:lnSpc>
                <a:spcPct val="90000"/>
              </a:lnSpc>
              <a:spcBef>
                <a:spcPts val="0"/>
              </a:spcBef>
            </a:pPr>
            <a:r>
              <a:rPr lang="en-US" sz="2000" i="0" dirty="0" smtClean="0">
                <a:solidFill>
                  <a:schemeClr val="tx1">
                    <a:lumMod val="95000"/>
                    <a:lumOff val="5000"/>
                  </a:schemeClr>
                </a:solidFill>
              </a:rPr>
              <a:t>Developers’ requirements</a:t>
            </a:r>
          </a:p>
        </p:txBody>
      </p:sp>
      <p:sp>
        <p:nvSpPr>
          <p:cNvPr id="21" name="Right Arrow 20"/>
          <p:cNvSpPr/>
          <p:nvPr/>
        </p:nvSpPr>
        <p:spPr bwMode="auto">
          <a:xfrm>
            <a:off x="3968152" y="2004944"/>
            <a:ext cx="757566" cy="917079"/>
          </a:xfrm>
          <a:prstGeom prst="rightArrow">
            <a:avLst/>
          </a:prstGeom>
          <a:solidFill>
            <a:schemeClr val="accent5"/>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2" name="Right Arrow 11"/>
          <p:cNvSpPr/>
          <p:nvPr/>
        </p:nvSpPr>
        <p:spPr bwMode="auto">
          <a:xfrm>
            <a:off x="3973991" y="4546043"/>
            <a:ext cx="757566" cy="917079"/>
          </a:xfrm>
          <a:prstGeom prst="rightArrow">
            <a:avLst/>
          </a:prstGeom>
          <a:solidFill>
            <a:schemeClr val="accent5"/>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85549"/>
            <a:ext cx="7330650" cy="438582"/>
          </a:xfrm>
        </p:spPr>
        <p:txBody>
          <a:bodyPr/>
          <a:lstStyle/>
          <a:p>
            <a:r>
              <a:rPr lang="en-US" dirty="0" smtClean="0"/>
              <a:t>Traditional Business Application Architecture</a:t>
            </a:r>
            <a:endParaRPr lang="en-US" dirty="0"/>
          </a:p>
        </p:txBody>
      </p:sp>
      <p:sp>
        <p:nvSpPr>
          <p:cNvPr id="60" name="TextBox 59"/>
          <p:cNvSpPr txBox="1"/>
          <p:nvPr/>
        </p:nvSpPr>
        <p:spPr>
          <a:xfrm>
            <a:off x="4476466" y="1897050"/>
            <a:ext cx="4435522" cy="4185761"/>
          </a:xfrm>
          <a:prstGeom prst="rect">
            <a:avLst/>
          </a:prstGeom>
          <a:noFill/>
        </p:spPr>
        <p:txBody>
          <a:bodyPr wrap="square" rtlCol="0">
            <a:spAutoFit/>
          </a:bodyPr>
          <a:lstStyle/>
          <a:p>
            <a:pPr marL="231775" indent="-231775" algn="l">
              <a:buClr>
                <a:schemeClr val="accent3"/>
              </a:buClr>
              <a:buFont typeface="Wingdings" pitchFamily="2" charset="2"/>
              <a:buChar char="§"/>
            </a:pPr>
            <a:r>
              <a:rPr lang="en-US" sz="2800" i="0" dirty="0" smtClean="0">
                <a:solidFill>
                  <a:srgbClr val="000000"/>
                </a:solidFill>
              </a:rPr>
              <a:t>No explicit notion of business process or processes hard-coded</a:t>
            </a:r>
          </a:p>
          <a:p>
            <a:pPr marL="231775" indent="-231775" algn="l">
              <a:buClr>
                <a:schemeClr val="accent3"/>
              </a:buClr>
              <a:buFont typeface="Wingdings" pitchFamily="2" charset="2"/>
              <a:buChar char="§"/>
            </a:pPr>
            <a:r>
              <a:rPr lang="en-US" sz="2800" i="0" dirty="0" smtClean="0">
                <a:solidFill>
                  <a:srgbClr val="000000"/>
                </a:solidFill>
              </a:rPr>
              <a:t>Hard to customize</a:t>
            </a:r>
          </a:p>
          <a:p>
            <a:pPr marL="231775" indent="-231775" algn="l">
              <a:buClr>
                <a:schemeClr val="accent3"/>
              </a:buClr>
              <a:buFont typeface="Wingdings" pitchFamily="2" charset="2"/>
              <a:buChar char="§"/>
            </a:pPr>
            <a:r>
              <a:rPr lang="en-US" sz="2800" i="0" dirty="0" smtClean="0">
                <a:solidFill>
                  <a:srgbClr val="000000"/>
                </a:solidFill>
              </a:rPr>
              <a:t>Limited or no visibility into process execution</a:t>
            </a:r>
          </a:p>
          <a:p>
            <a:pPr marL="231775" indent="-231775" algn="l">
              <a:buClr>
                <a:schemeClr val="accent3"/>
              </a:buClr>
              <a:buFont typeface="Wingdings" pitchFamily="2" charset="2"/>
              <a:buChar char="§"/>
            </a:pPr>
            <a:r>
              <a:rPr lang="en-US" sz="2800" i="0" dirty="0" smtClean="0">
                <a:solidFill>
                  <a:srgbClr val="000000"/>
                </a:solidFill>
              </a:rPr>
              <a:t>Hard to align with the goals of the business</a:t>
            </a:r>
          </a:p>
        </p:txBody>
      </p:sp>
      <p:grpSp>
        <p:nvGrpSpPr>
          <p:cNvPr id="13" name="Group 55"/>
          <p:cNvGrpSpPr>
            <a:grpSpLocks noChangeAspect="1"/>
          </p:cNvGrpSpPr>
          <p:nvPr/>
        </p:nvGrpSpPr>
        <p:grpSpPr>
          <a:xfrm>
            <a:off x="765037" y="1557456"/>
            <a:ext cx="2995573" cy="4668294"/>
            <a:chOff x="1340285" y="784964"/>
            <a:chExt cx="2279737" cy="3552736"/>
          </a:xfrm>
        </p:grpSpPr>
        <p:grpSp>
          <p:nvGrpSpPr>
            <p:cNvPr id="14" name="Group 124"/>
            <p:cNvGrpSpPr/>
            <p:nvPr/>
          </p:nvGrpSpPr>
          <p:grpSpPr>
            <a:xfrm>
              <a:off x="1507942" y="880375"/>
              <a:ext cx="1945099" cy="3457325"/>
              <a:chOff x="5389861" y="1147685"/>
              <a:chExt cx="2628900" cy="4672759"/>
            </a:xfrm>
          </p:grpSpPr>
          <p:sp>
            <p:nvSpPr>
              <p:cNvPr id="16" name="AutoShape 50"/>
              <p:cNvSpPr>
                <a:spLocks noChangeArrowheads="1"/>
              </p:cNvSpPr>
              <p:nvPr/>
            </p:nvSpPr>
            <p:spPr bwMode="auto">
              <a:xfrm>
                <a:off x="5389861" y="2454928"/>
                <a:ext cx="2628900" cy="1185219"/>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defTabSz="800100">
                  <a:lnSpc>
                    <a:spcPct val="90000"/>
                  </a:lnSpc>
                  <a:defRPr/>
                </a:pPr>
                <a:r>
                  <a:rPr lang="en-US" sz="1800" i="0" dirty="0" smtClean="0">
                    <a:solidFill>
                      <a:srgbClr val="000000"/>
                    </a:solidFill>
                    <a:latin typeface="Arial"/>
                    <a:cs typeface="Arial"/>
                  </a:rPr>
                  <a:t>Business Logic</a:t>
                </a:r>
                <a:endParaRPr lang="en-US" sz="1800" i="0" dirty="0">
                  <a:solidFill>
                    <a:srgbClr val="000000"/>
                  </a:solidFill>
                  <a:latin typeface="Arial"/>
                  <a:cs typeface="Arial"/>
                </a:endParaRPr>
              </a:p>
            </p:txBody>
          </p:sp>
          <p:cxnSp>
            <p:nvCxnSpPr>
              <p:cNvPr id="17" name="Straight Arrow Connector 16"/>
              <p:cNvCxnSpPr/>
              <p:nvPr/>
            </p:nvCxnSpPr>
            <p:spPr bwMode="auto">
              <a:xfrm rot="5400000">
                <a:off x="6467256" y="2204392"/>
                <a:ext cx="457200" cy="1289"/>
              </a:xfrm>
              <a:prstGeom prst="straightConnector1">
                <a:avLst/>
              </a:prstGeom>
              <a:solidFill>
                <a:schemeClr val="accent1"/>
              </a:solidFill>
              <a:ln w="12700" cap="flat" cmpd="sng" algn="ctr">
                <a:solidFill>
                  <a:schemeClr val="tx1"/>
                </a:solidFill>
                <a:prstDash val="solid"/>
                <a:round/>
                <a:headEnd type="arrow"/>
                <a:tailEnd type="arrow"/>
              </a:ln>
              <a:effectLst/>
            </p:spPr>
          </p:cxnSp>
          <p:sp>
            <p:nvSpPr>
              <p:cNvPr id="18" name="AutoShape 15"/>
              <p:cNvSpPr>
                <a:spLocks noChangeArrowheads="1"/>
              </p:cNvSpPr>
              <p:nvPr/>
            </p:nvSpPr>
            <p:spPr bwMode="gray">
              <a:xfrm>
                <a:off x="6338183" y="3966503"/>
                <a:ext cx="746125" cy="838199"/>
              </a:xfrm>
              <a:prstGeom prst="flowChartMagneticDisk">
                <a:avLst/>
              </a:prstGeom>
              <a:gradFill rotWithShape="1">
                <a:gsLst>
                  <a:gs pos="0">
                    <a:schemeClr val="hlink"/>
                  </a:gs>
                  <a:gs pos="100000">
                    <a:srgbClr val="FFCB99"/>
                  </a:gs>
                </a:gsLst>
                <a:lin ang="5400000" scaled="1"/>
              </a:gradFill>
              <a:ln w="9525">
                <a:solidFill>
                  <a:schemeClr val="bg1"/>
                </a:solid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defTabSz="800100" eaLnBrk="1" hangingPunct="1">
                  <a:lnSpc>
                    <a:spcPct val="90000"/>
                  </a:lnSpc>
                  <a:defRPr/>
                </a:pPr>
                <a:r>
                  <a:rPr lang="en-US" sz="1000" i="0" dirty="0">
                    <a:solidFill>
                      <a:srgbClr val="000000"/>
                    </a:solidFill>
                    <a:latin typeface="Arial"/>
                    <a:cs typeface="Arial"/>
                  </a:rPr>
                  <a:t>DBMS</a:t>
                </a:r>
                <a:endParaRPr lang="en-US" sz="1400" i="0" dirty="0">
                  <a:solidFill>
                    <a:srgbClr val="000000"/>
                  </a:solidFill>
                  <a:latin typeface="Arial"/>
                  <a:cs typeface="Arial"/>
                </a:endParaRPr>
              </a:p>
            </p:txBody>
          </p:sp>
          <p:grpSp>
            <p:nvGrpSpPr>
              <p:cNvPr id="19" name="Group 37"/>
              <p:cNvGrpSpPr/>
              <p:nvPr/>
            </p:nvGrpSpPr>
            <p:grpSpPr>
              <a:xfrm>
                <a:off x="6297636" y="1147685"/>
                <a:ext cx="906414" cy="781147"/>
                <a:chOff x="5642281" y="1826940"/>
                <a:chExt cx="906414" cy="781147"/>
              </a:xfrm>
            </p:grpSpPr>
            <p:pic>
              <p:nvPicPr>
                <p:cNvPr id="22" name="Picture 21" descr="user.png"/>
                <p:cNvPicPr>
                  <a:picLocks noChangeAspect="1"/>
                </p:cNvPicPr>
                <p:nvPr/>
              </p:nvPicPr>
              <p:blipFill>
                <a:blip r:embed="rId3" cstate="print"/>
                <a:stretch>
                  <a:fillRect/>
                </a:stretch>
              </p:blipFill>
              <p:spPr>
                <a:xfrm>
                  <a:off x="6102826" y="1826940"/>
                  <a:ext cx="445869" cy="445867"/>
                </a:xfrm>
                <a:prstGeom prst="rect">
                  <a:avLst/>
                </a:prstGeom>
              </p:spPr>
            </p:pic>
            <p:pic>
              <p:nvPicPr>
                <p:cNvPr id="23" name="Picture 22" descr="user.png"/>
                <p:cNvPicPr>
                  <a:picLocks noChangeAspect="1"/>
                </p:cNvPicPr>
                <p:nvPr/>
              </p:nvPicPr>
              <p:blipFill>
                <a:blip r:embed="rId3" cstate="print"/>
                <a:stretch>
                  <a:fillRect/>
                </a:stretch>
              </p:blipFill>
              <p:spPr>
                <a:xfrm>
                  <a:off x="5872554" y="1994580"/>
                  <a:ext cx="445869" cy="445867"/>
                </a:xfrm>
                <a:prstGeom prst="rect">
                  <a:avLst/>
                </a:prstGeom>
              </p:spPr>
            </p:pic>
            <p:pic>
              <p:nvPicPr>
                <p:cNvPr id="24" name="Picture 23" descr="user.png"/>
                <p:cNvPicPr>
                  <a:picLocks noChangeAspect="1"/>
                </p:cNvPicPr>
                <p:nvPr/>
              </p:nvPicPr>
              <p:blipFill>
                <a:blip r:embed="rId3" cstate="print"/>
                <a:stretch>
                  <a:fillRect/>
                </a:stretch>
              </p:blipFill>
              <p:spPr>
                <a:xfrm>
                  <a:off x="5642281" y="2162220"/>
                  <a:ext cx="445867" cy="445867"/>
                </a:xfrm>
                <a:prstGeom prst="rect">
                  <a:avLst/>
                </a:prstGeom>
              </p:spPr>
            </p:pic>
          </p:grpSp>
          <p:cxnSp>
            <p:nvCxnSpPr>
              <p:cNvPr id="20" name="Straight Arrow Connector 19"/>
              <p:cNvCxnSpPr/>
              <p:nvPr/>
            </p:nvCxnSpPr>
            <p:spPr bwMode="auto">
              <a:xfrm rot="5400000">
                <a:off x="6544088" y="3805707"/>
                <a:ext cx="303834" cy="1588"/>
              </a:xfrm>
              <a:prstGeom prst="straightConnector1">
                <a:avLst/>
              </a:prstGeom>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ln w="12700" cap="flat" cmpd="sng" algn="ctr">
                <a:solidFill>
                  <a:schemeClr val="tx1"/>
                </a:solidFill>
                <a:prstDash val="solid"/>
                <a:round/>
                <a:headEnd type="arrow"/>
                <a:tailEnd type="arrow"/>
              </a:ln>
              <a:effectLst/>
            </p:spPr>
          </p:cxnSp>
          <p:sp>
            <p:nvSpPr>
              <p:cNvPr id="21" name="TextBox 56"/>
              <p:cNvSpPr txBox="1"/>
              <p:nvPr/>
            </p:nvSpPr>
            <p:spPr>
              <a:xfrm>
                <a:off x="5394563" y="5404468"/>
                <a:ext cx="2614617" cy="415976"/>
              </a:xfrm>
              <a:prstGeom prst="rect">
                <a:avLst/>
              </a:prstGeom>
              <a:noFill/>
            </p:spPr>
            <p:txBody>
              <a:bodyPr wrap="non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r>
                  <a:rPr lang="en-US" sz="1400" i="0" dirty="0" smtClean="0">
                    <a:solidFill>
                      <a:srgbClr val="000000"/>
                    </a:solidFill>
                    <a:latin typeface="Arial"/>
                    <a:cs typeface="Arial"/>
                  </a:rPr>
                  <a:t>Traditional Application</a:t>
                </a:r>
              </a:p>
            </p:txBody>
          </p:sp>
        </p:grpSp>
        <p:sp>
          <p:nvSpPr>
            <p:cNvPr id="15" name="Rounded Rectangle 14"/>
            <p:cNvSpPr/>
            <p:nvPr/>
          </p:nvSpPr>
          <p:spPr bwMode="auto">
            <a:xfrm>
              <a:off x="1340285" y="784964"/>
              <a:ext cx="2279737" cy="3131507"/>
            </a:xfrm>
            <a:prstGeom prst="roundRect">
              <a:avLst>
                <a:gd name="adj" fmla="val 7945"/>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16408"/>
            <a:ext cx="7330650" cy="438582"/>
          </a:xfrm>
        </p:spPr>
        <p:txBody>
          <a:bodyPr/>
          <a:lstStyle/>
          <a:p>
            <a:r>
              <a:rPr lang="en-US" dirty="0" smtClean="0"/>
              <a:t>Explicit Business Process is Key</a:t>
            </a:r>
            <a:endParaRPr lang="en-US" dirty="0"/>
          </a:p>
        </p:txBody>
      </p:sp>
      <p:pic>
        <p:nvPicPr>
          <p:cNvPr id="6" name="Picture 5" descr="svg2raster.jpeg"/>
          <p:cNvPicPr>
            <a:picLocks noChangeAspect="1"/>
          </p:cNvPicPr>
          <p:nvPr/>
        </p:nvPicPr>
        <p:blipFill>
          <a:blip r:embed="rId3"/>
          <a:stretch>
            <a:fillRect/>
          </a:stretch>
        </p:blipFill>
        <p:spPr>
          <a:xfrm>
            <a:off x="0" y="1402821"/>
            <a:ext cx="9144000" cy="4407218"/>
          </a:xfrm>
          <a:prstGeom prst="rect">
            <a:avLst/>
          </a:prstGeom>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85549"/>
            <a:ext cx="7330650" cy="438582"/>
          </a:xfrm>
        </p:spPr>
        <p:txBody>
          <a:bodyPr/>
          <a:lstStyle/>
          <a:p>
            <a:r>
              <a:rPr lang="en-US" dirty="0" smtClean="0"/>
              <a:t>Business Process Application Architecture</a:t>
            </a:r>
            <a:endParaRPr lang="en-US" dirty="0"/>
          </a:p>
        </p:txBody>
      </p:sp>
      <p:sp>
        <p:nvSpPr>
          <p:cNvPr id="59" name="TextBox 58"/>
          <p:cNvSpPr txBox="1"/>
          <p:nvPr/>
        </p:nvSpPr>
        <p:spPr>
          <a:xfrm>
            <a:off x="4367284" y="1473976"/>
            <a:ext cx="4517408" cy="3539430"/>
          </a:xfrm>
          <a:prstGeom prst="rect">
            <a:avLst/>
          </a:prstGeom>
          <a:noFill/>
        </p:spPr>
        <p:txBody>
          <a:bodyPr wrap="square" rtlCol="0">
            <a:spAutoFit/>
          </a:bodyPr>
          <a:lstStyle/>
          <a:p>
            <a:pPr marL="231775" indent="-231775" algn="l">
              <a:buClr>
                <a:schemeClr val="accent3"/>
              </a:buClr>
              <a:buFont typeface="Wingdings" pitchFamily="2" charset="2"/>
              <a:buChar char="§"/>
            </a:pPr>
            <a:r>
              <a:rPr lang="en-US" sz="2800" i="0" dirty="0" smtClean="0">
                <a:solidFill>
                  <a:srgbClr val="000000"/>
                </a:solidFill>
              </a:rPr>
              <a:t>Explicit notion of business process</a:t>
            </a:r>
          </a:p>
          <a:p>
            <a:pPr marL="231775" indent="-231775" algn="l">
              <a:buClr>
                <a:schemeClr val="accent3"/>
              </a:buClr>
              <a:buFont typeface="Wingdings" pitchFamily="2" charset="2"/>
              <a:buChar char="§"/>
            </a:pPr>
            <a:r>
              <a:rPr lang="en-US" sz="2800" i="0" dirty="0" smtClean="0">
                <a:solidFill>
                  <a:srgbClr val="000000"/>
                </a:solidFill>
              </a:rPr>
              <a:t>Process is modeled – not coded</a:t>
            </a:r>
          </a:p>
          <a:p>
            <a:pPr marL="231775" indent="-231775" algn="l">
              <a:buClr>
                <a:schemeClr val="accent3"/>
              </a:buClr>
              <a:buFont typeface="Wingdings" pitchFamily="2" charset="2"/>
              <a:buChar char="§"/>
            </a:pPr>
            <a:r>
              <a:rPr lang="en-US" sz="2800" i="0" dirty="0" smtClean="0">
                <a:solidFill>
                  <a:srgbClr val="000000"/>
                </a:solidFill>
              </a:rPr>
              <a:t>Process layer tightly integrated with business transactions layer</a:t>
            </a:r>
          </a:p>
        </p:txBody>
      </p:sp>
      <p:grpSp>
        <p:nvGrpSpPr>
          <p:cNvPr id="33" name="Group 56"/>
          <p:cNvGrpSpPr>
            <a:grpSpLocks noChangeAspect="1"/>
          </p:cNvGrpSpPr>
          <p:nvPr/>
        </p:nvGrpSpPr>
        <p:grpSpPr>
          <a:xfrm>
            <a:off x="428754" y="1311812"/>
            <a:ext cx="3585366" cy="4576467"/>
            <a:chOff x="4943604" y="770350"/>
            <a:chExt cx="2728587" cy="3482852"/>
          </a:xfrm>
        </p:grpSpPr>
        <p:grpSp>
          <p:nvGrpSpPr>
            <p:cNvPr id="34" name="Group 4"/>
            <p:cNvGrpSpPr/>
            <p:nvPr/>
          </p:nvGrpSpPr>
          <p:grpSpPr>
            <a:xfrm>
              <a:off x="5017564" y="808347"/>
              <a:ext cx="2559255" cy="3444855"/>
              <a:chOff x="647703" y="1015756"/>
              <a:chExt cx="3458977" cy="4655908"/>
            </a:xfrm>
          </p:grpSpPr>
          <p:grpSp>
            <p:nvGrpSpPr>
              <p:cNvPr id="38" name="Group 37"/>
              <p:cNvGrpSpPr/>
              <p:nvPr/>
            </p:nvGrpSpPr>
            <p:grpSpPr>
              <a:xfrm>
                <a:off x="1290517" y="2791702"/>
                <a:ext cx="2286481" cy="1147666"/>
                <a:chOff x="3485077" y="3142222"/>
                <a:chExt cx="2286481" cy="1147666"/>
              </a:xfrm>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p:grpSpPr>
            <p:sp>
              <p:nvSpPr>
                <p:cNvPr id="82" name="AutoShape 50"/>
                <p:cNvSpPr>
                  <a:spLocks noChangeArrowheads="1"/>
                </p:cNvSpPr>
                <p:nvPr/>
              </p:nvSpPr>
              <p:spPr bwMode="auto">
                <a:xfrm>
                  <a:off x="3485077" y="3142222"/>
                  <a:ext cx="2286481" cy="833122"/>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defTabSz="800100">
                    <a:lnSpc>
                      <a:spcPct val="90000"/>
                    </a:lnSpc>
                    <a:defRPr/>
                  </a:pPr>
                  <a:r>
                    <a:rPr lang="en-US" sz="1800" i="0" dirty="0" smtClean="0">
                      <a:solidFill>
                        <a:srgbClr val="000000"/>
                      </a:solidFill>
                      <a:latin typeface="Arial"/>
                      <a:cs typeface="Arial"/>
                    </a:rPr>
                    <a:t>Business Logic</a:t>
                  </a:r>
                  <a:endParaRPr lang="en-US" sz="1800" i="0" dirty="0">
                    <a:solidFill>
                      <a:srgbClr val="000000"/>
                    </a:solidFill>
                    <a:latin typeface="Arial"/>
                    <a:cs typeface="Arial"/>
                  </a:endParaRPr>
                </a:p>
              </p:txBody>
            </p:sp>
            <p:cxnSp>
              <p:nvCxnSpPr>
                <p:cNvPr id="83" name="Straight Arrow Connector 82"/>
                <p:cNvCxnSpPr/>
                <p:nvPr/>
              </p:nvCxnSpPr>
              <p:spPr bwMode="auto">
                <a:xfrm rot="5400000">
                  <a:off x="4453687" y="4137177"/>
                  <a:ext cx="303834" cy="1588"/>
                </a:xfrm>
                <a:prstGeom prst="straightConnector1">
                  <a:avLst/>
                </a:prstGeom>
                <a:gradFill rotWithShape="1">
                  <a:gsLst>
                    <a:gs pos="0">
                      <a:schemeClr val="hlink"/>
                    </a:gs>
                    <a:gs pos="100000">
                      <a:srgbClr val="FFCB99"/>
                    </a:gs>
                  </a:gsLst>
                  <a:lin ang="5400000" scaled="1"/>
                </a:gradFill>
                <a:ln w="9525">
                  <a:noFill/>
                  <a:round/>
                  <a:headEnd/>
                  <a:tailEnd/>
                </a:ln>
                <a:effectLst/>
              </p:spPr>
            </p:cxnSp>
          </p:grpSp>
          <p:sp>
            <p:nvSpPr>
              <p:cNvPr id="44" name="AutoShape 15"/>
              <p:cNvSpPr>
                <a:spLocks noChangeArrowheads="1"/>
              </p:cNvSpPr>
              <p:nvPr/>
            </p:nvSpPr>
            <p:spPr bwMode="gray">
              <a:xfrm>
                <a:off x="2053222" y="3954228"/>
                <a:ext cx="746125" cy="838200"/>
              </a:xfrm>
              <a:prstGeom prst="flowChartMagneticDisk">
                <a:avLst/>
              </a:prstGeom>
              <a:gradFill rotWithShape="1">
                <a:gsLst>
                  <a:gs pos="0">
                    <a:schemeClr val="hlink"/>
                  </a:gs>
                  <a:gs pos="100000">
                    <a:srgbClr val="FFCB99"/>
                  </a:gs>
                </a:gsLst>
                <a:lin ang="5400000" scaled="1"/>
              </a:gradFill>
              <a:ln w="9525">
                <a:solidFill>
                  <a:schemeClr val="bg1"/>
                </a:solid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defTabSz="800100" eaLnBrk="1" hangingPunct="1">
                  <a:lnSpc>
                    <a:spcPct val="90000"/>
                  </a:lnSpc>
                  <a:defRPr/>
                </a:pPr>
                <a:r>
                  <a:rPr lang="en-US" sz="1000" i="0" dirty="0" smtClean="0">
                    <a:solidFill>
                      <a:srgbClr val="000000"/>
                    </a:solidFill>
                    <a:latin typeface="Arial"/>
                    <a:cs typeface="Arial"/>
                  </a:rPr>
                  <a:t>DBMS</a:t>
                </a:r>
                <a:endParaRPr lang="en-US" sz="1400" i="0" dirty="0">
                  <a:solidFill>
                    <a:srgbClr val="000000"/>
                  </a:solidFill>
                  <a:latin typeface="Arial"/>
                  <a:cs typeface="Arial"/>
                </a:endParaRPr>
              </a:p>
            </p:txBody>
          </p:sp>
          <p:cxnSp>
            <p:nvCxnSpPr>
              <p:cNvPr id="54" name="Straight Arrow Connector 53"/>
              <p:cNvCxnSpPr/>
              <p:nvPr/>
            </p:nvCxnSpPr>
            <p:spPr bwMode="auto">
              <a:xfrm rot="16200000" flipH="1">
                <a:off x="2209710" y="2561482"/>
                <a:ext cx="392955" cy="1985"/>
              </a:xfrm>
              <a:prstGeom prst="straightConnector1">
                <a:avLst/>
              </a:prstGeom>
              <a:solidFill>
                <a:schemeClr val="accent1"/>
              </a:solidFill>
              <a:ln w="12700" cap="flat" cmpd="sng" algn="ctr">
                <a:solidFill>
                  <a:schemeClr val="tx1"/>
                </a:solidFill>
                <a:prstDash val="solid"/>
                <a:round/>
                <a:headEnd type="arrow"/>
                <a:tailEnd type="arrow"/>
              </a:ln>
              <a:effectLst/>
            </p:spPr>
          </p:cxnSp>
          <p:pic>
            <p:nvPicPr>
              <p:cNvPr id="57" name="Picture 56" descr="user.png"/>
              <p:cNvPicPr>
                <a:picLocks noChangeAspect="1"/>
              </p:cNvPicPr>
              <p:nvPr/>
            </p:nvPicPr>
            <p:blipFill>
              <a:blip r:embed="rId3" cstate="print"/>
              <a:stretch>
                <a:fillRect/>
              </a:stretch>
            </p:blipFill>
            <p:spPr>
              <a:xfrm>
                <a:off x="2249075" y="1015756"/>
                <a:ext cx="414099" cy="414099"/>
              </a:xfrm>
              <a:prstGeom prst="rect">
                <a:avLst/>
              </a:prstGeom>
            </p:spPr>
          </p:pic>
          <p:pic>
            <p:nvPicPr>
              <p:cNvPr id="58" name="Picture 57" descr="user.png"/>
              <p:cNvPicPr>
                <a:picLocks noChangeAspect="1"/>
              </p:cNvPicPr>
              <p:nvPr/>
            </p:nvPicPr>
            <p:blipFill>
              <a:blip r:embed="rId3" cstate="print"/>
              <a:stretch>
                <a:fillRect/>
              </a:stretch>
            </p:blipFill>
            <p:spPr>
              <a:xfrm>
                <a:off x="3421295" y="1298541"/>
                <a:ext cx="414099" cy="414099"/>
              </a:xfrm>
              <a:prstGeom prst="rect">
                <a:avLst/>
              </a:prstGeom>
            </p:spPr>
          </p:pic>
          <p:pic>
            <p:nvPicPr>
              <p:cNvPr id="60" name="Picture 59" descr="user.png"/>
              <p:cNvPicPr>
                <a:picLocks noChangeAspect="1"/>
              </p:cNvPicPr>
              <p:nvPr/>
            </p:nvPicPr>
            <p:blipFill>
              <a:blip r:embed="rId3" cstate="print"/>
              <a:stretch>
                <a:fillRect/>
              </a:stretch>
            </p:blipFill>
            <p:spPr>
              <a:xfrm>
                <a:off x="1106504" y="1257907"/>
                <a:ext cx="414099" cy="414099"/>
              </a:xfrm>
              <a:prstGeom prst="rect">
                <a:avLst/>
              </a:prstGeom>
            </p:spPr>
          </p:pic>
          <p:grpSp>
            <p:nvGrpSpPr>
              <p:cNvPr id="61" name="Group 64"/>
              <p:cNvGrpSpPr/>
              <p:nvPr/>
            </p:nvGrpSpPr>
            <p:grpSpPr>
              <a:xfrm>
                <a:off x="647703" y="1455425"/>
                <a:ext cx="3444239" cy="1135386"/>
                <a:chOff x="1264920" y="3726181"/>
                <a:chExt cx="5730240" cy="1981199"/>
              </a:xfrm>
            </p:grpSpPr>
            <p:sp>
              <p:nvSpPr>
                <p:cNvPr id="64" name="Flowchart: Connector 63"/>
                <p:cNvSpPr/>
                <p:nvPr/>
              </p:nvSpPr>
              <p:spPr bwMode="auto">
                <a:xfrm>
                  <a:off x="1264920" y="4251957"/>
                  <a:ext cx="350520" cy="365759"/>
                </a:xfrm>
                <a:prstGeom prst="flowChartConnector">
                  <a:avLst/>
                </a:prstGeom>
                <a:solidFill>
                  <a:schemeClr val="tx2">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5" name="Rounded Rectangle 64"/>
                <p:cNvSpPr/>
                <p:nvPr/>
              </p:nvSpPr>
              <p:spPr bwMode="auto">
                <a:xfrm>
                  <a:off x="1905002" y="4175760"/>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6" name="Diamond 65"/>
                <p:cNvSpPr/>
                <p:nvPr/>
              </p:nvSpPr>
              <p:spPr bwMode="auto">
                <a:xfrm>
                  <a:off x="3017522" y="4168137"/>
                  <a:ext cx="548638" cy="533399"/>
                </a:xfrm>
                <a:prstGeom prst="diamond">
                  <a:avLst/>
                </a:prstGeom>
                <a:solidFill>
                  <a:schemeClr val="tx1">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7" name="Rounded Rectangle 66"/>
                <p:cNvSpPr/>
                <p:nvPr/>
              </p:nvSpPr>
              <p:spPr bwMode="auto">
                <a:xfrm>
                  <a:off x="3794760" y="3726181"/>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8" name="Rounded Rectangle 67"/>
                <p:cNvSpPr/>
                <p:nvPr/>
              </p:nvSpPr>
              <p:spPr bwMode="auto">
                <a:xfrm>
                  <a:off x="3794760" y="4678681"/>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cxnSp>
              <p:nvCxnSpPr>
                <p:cNvPr id="69" name="Straight Arrow Connector 68"/>
                <p:cNvCxnSpPr>
                  <a:stCxn id="64" idx="6"/>
                  <a:endCxn id="65" idx="1"/>
                </p:cNvCxnSpPr>
                <p:nvPr/>
              </p:nvCxnSpPr>
              <p:spPr bwMode="auto">
                <a:xfrm>
                  <a:off x="1615440" y="4434840"/>
                  <a:ext cx="289560" cy="1588"/>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70" name="Straight Arrow Connector 69"/>
                <p:cNvCxnSpPr>
                  <a:stCxn id="65" idx="3"/>
                  <a:endCxn id="66" idx="1"/>
                </p:cNvCxnSpPr>
                <p:nvPr/>
              </p:nvCxnSpPr>
              <p:spPr bwMode="auto">
                <a:xfrm>
                  <a:off x="2727960" y="4434840"/>
                  <a:ext cx="289560" cy="1588"/>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71" name="Shape 40"/>
                <p:cNvCxnSpPr>
                  <a:stCxn id="66" idx="0"/>
                  <a:endCxn id="67" idx="1"/>
                </p:cNvCxnSpPr>
                <p:nvPr/>
              </p:nvCxnSpPr>
              <p:spPr bwMode="auto">
                <a:xfrm rot="5400000" flipH="1" flipV="1">
                  <a:off x="3451860" y="3825240"/>
                  <a:ext cx="182880" cy="502920"/>
                </a:xfrm>
                <a:prstGeom prst="bentConnector2">
                  <a:avLst/>
                </a:prstGeom>
                <a:solidFill>
                  <a:schemeClr val="accent1"/>
                </a:solidFill>
                <a:ln w="12700" cap="flat" cmpd="sng" algn="ctr">
                  <a:solidFill>
                    <a:schemeClr val="tx1"/>
                  </a:solidFill>
                  <a:prstDash val="solid"/>
                  <a:round/>
                  <a:headEnd type="none" w="med" len="med"/>
                  <a:tailEnd type="arrow"/>
                </a:ln>
                <a:effectLst/>
              </p:spPr>
            </p:cxnSp>
            <p:cxnSp>
              <p:nvCxnSpPr>
                <p:cNvPr id="72" name="Shape 41"/>
                <p:cNvCxnSpPr>
                  <a:stCxn id="66" idx="2"/>
                  <a:endCxn id="68" idx="1"/>
                </p:cNvCxnSpPr>
                <p:nvPr/>
              </p:nvCxnSpPr>
              <p:spPr bwMode="auto">
                <a:xfrm rot="16200000" flipH="1">
                  <a:off x="3425190" y="4568190"/>
                  <a:ext cx="236220" cy="502920"/>
                </a:xfrm>
                <a:prstGeom prst="bentConnector2">
                  <a:avLst/>
                </a:prstGeom>
                <a:solidFill>
                  <a:schemeClr val="accent1"/>
                </a:solidFill>
                <a:ln w="12700" cap="flat" cmpd="sng" algn="ctr">
                  <a:solidFill>
                    <a:schemeClr val="tx1"/>
                  </a:solidFill>
                  <a:prstDash val="solid"/>
                  <a:round/>
                  <a:headEnd type="none" w="med" len="med"/>
                  <a:tailEnd type="arrow"/>
                </a:ln>
                <a:effectLst/>
              </p:spPr>
            </p:cxnSp>
            <p:sp>
              <p:nvSpPr>
                <p:cNvPr id="73" name="Diamond 72"/>
                <p:cNvSpPr/>
                <p:nvPr/>
              </p:nvSpPr>
              <p:spPr bwMode="auto">
                <a:xfrm>
                  <a:off x="4983478" y="4671059"/>
                  <a:ext cx="548638" cy="533399"/>
                </a:xfrm>
                <a:prstGeom prst="diamond">
                  <a:avLst/>
                </a:prstGeom>
                <a:solidFill>
                  <a:schemeClr val="tx1">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74" name="Rounded Rectangle 73"/>
                <p:cNvSpPr/>
                <p:nvPr/>
              </p:nvSpPr>
              <p:spPr bwMode="auto">
                <a:xfrm>
                  <a:off x="5791201" y="4198622"/>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75" name="Rounded Rectangle 74"/>
                <p:cNvSpPr/>
                <p:nvPr/>
              </p:nvSpPr>
              <p:spPr bwMode="auto">
                <a:xfrm>
                  <a:off x="5791201" y="5189221"/>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cxnSp>
              <p:nvCxnSpPr>
                <p:cNvPr id="76" name="Straight Arrow Connector 75"/>
                <p:cNvCxnSpPr>
                  <a:stCxn id="68" idx="3"/>
                  <a:endCxn id="73" idx="1"/>
                </p:cNvCxnSpPr>
                <p:nvPr/>
              </p:nvCxnSpPr>
              <p:spPr bwMode="auto">
                <a:xfrm>
                  <a:off x="4617720" y="4937760"/>
                  <a:ext cx="365760" cy="1588"/>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77" name="Shape 48"/>
                <p:cNvCxnSpPr>
                  <a:stCxn id="73" idx="0"/>
                  <a:endCxn id="74" idx="1"/>
                </p:cNvCxnSpPr>
                <p:nvPr/>
              </p:nvCxnSpPr>
              <p:spPr bwMode="auto">
                <a:xfrm rot="5400000" flipH="1" flipV="1">
                  <a:off x="5417820" y="4297680"/>
                  <a:ext cx="213360" cy="533400"/>
                </a:xfrm>
                <a:prstGeom prst="bentConnector2">
                  <a:avLst/>
                </a:prstGeom>
                <a:solidFill>
                  <a:schemeClr val="accent1"/>
                </a:solidFill>
                <a:ln w="12700" cap="flat" cmpd="sng" algn="ctr">
                  <a:solidFill>
                    <a:schemeClr val="tx1"/>
                  </a:solidFill>
                  <a:prstDash val="solid"/>
                  <a:round/>
                  <a:headEnd type="none" w="med" len="med"/>
                  <a:tailEnd type="arrow"/>
                </a:ln>
                <a:effectLst/>
              </p:spPr>
            </p:cxnSp>
            <p:cxnSp>
              <p:nvCxnSpPr>
                <p:cNvPr id="78" name="Shape 49"/>
                <p:cNvCxnSpPr>
                  <a:stCxn id="73" idx="2"/>
                  <a:endCxn id="75" idx="1"/>
                </p:cNvCxnSpPr>
                <p:nvPr/>
              </p:nvCxnSpPr>
              <p:spPr bwMode="auto">
                <a:xfrm rot="16200000" flipH="1">
                  <a:off x="5402580" y="5059680"/>
                  <a:ext cx="243840" cy="533400"/>
                </a:xfrm>
                <a:prstGeom prst="bentConnector2">
                  <a:avLst/>
                </a:prstGeom>
                <a:solidFill>
                  <a:schemeClr val="accent1"/>
                </a:solidFill>
                <a:ln w="12700" cap="flat" cmpd="sng" algn="ctr">
                  <a:solidFill>
                    <a:schemeClr val="tx1"/>
                  </a:solidFill>
                  <a:prstDash val="solid"/>
                  <a:round/>
                  <a:headEnd type="none" w="med" len="med"/>
                  <a:tailEnd type="arrow"/>
                </a:ln>
                <a:effectLst/>
              </p:spPr>
            </p:cxnSp>
            <p:cxnSp>
              <p:nvCxnSpPr>
                <p:cNvPr id="79" name="Straight Arrow Connector 78"/>
                <p:cNvCxnSpPr/>
                <p:nvPr/>
              </p:nvCxnSpPr>
              <p:spPr bwMode="auto">
                <a:xfrm flipV="1">
                  <a:off x="6583680" y="5455920"/>
                  <a:ext cx="396240" cy="7620"/>
                </a:xfrm>
                <a:prstGeom prst="straightConnector1">
                  <a:avLst/>
                </a:prstGeom>
                <a:solidFill>
                  <a:schemeClr val="accent1"/>
                </a:solidFill>
                <a:ln w="12700" cap="flat" cmpd="sng" algn="ctr">
                  <a:solidFill>
                    <a:schemeClr val="tx1"/>
                  </a:solidFill>
                  <a:prstDash val="sysDash"/>
                  <a:round/>
                  <a:headEnd type="none" w="med" len="med"/>
                  <a:tailEnd type="arrow"/>
                </a:ln>
                <a:effectLst/>
              </p:spPr>
            </p:cxnSp>
            <p:cxnSp>
              <p:nvCxnSpPr>
                <p:cNvPr id="80" name="Straight Arrow Connector 79"/>
                <p:cNvCxnSpPr/>
                <p:nvPr/>
              </p:nvCxnSpPr>
              <p:spPr bwMode="auto">
                <a:xfrm flipV="1">
                  <a:off x="6598920" y="4434840"/>
                  <a:ext cx="396240" cy="7620"/>
                </a:xfrm>
                <a:prstGeom prst="straightConnector1">
                  <a:avLst/>
                </a:prstGeom>
                <a:solidFill>
                  <a:schemeClr val="accent1"/>
                </a:solidFill>
                <a:ln w="12700" cap="flat" cmpd="sng" algn="ctr">
                  <a:solidFill>
                    <a:schemeClr val="tx1"/>
                  </a:solidFill>
                  <a:prstDash val="sysDash"/>
                  <a:round/>
                  <a:headEnd type="none" w="med" len="med"/>
                  <a:tailEnd type="arrow"/>
                </a:ln>
                <a:effectLst/>
              </p:spPr>
            </p:cxnSp>
            <p:cxnSp>
              <p:nvCxnSpPr>
                <p:cNvPr id="81" name="Straight Arrow Connector 80"/>
                <p:cNvCxnSpPr/>
                <p:nvPr/>
              </p:nvCxnSpPr>
              <p:spPr bwMode="auto">
                <a:xfrm flipV="1">
                  <a:off x="4587240" y="3977640"/>
                  <a:ext cx="396240" cy="7620"/>
                </a:xfrm>
                <a:prstGeom prst="straightConnector1">
                  <a:avLst/>
                </a:prstGeom>
                <a:solidFill>
                  <a:schemeClr val="accent1"/>
                </a:solidFill>
                <a:ln w="12700" cap="flat" cmpd="sng" algn="ctr">
                  <a:solidFill>
                    <a:schemeClr val="tx1"/>
                  </a:solidFill>
                  <a:prstDash val="sysDash"/>
                  <a:round/>
                  <a:headEnd type="none" w="med" len="med"/>
                  <a:tailEnd type="arrow"/>
                </a:ln>
                <a:effectLst/>
              </p:spPr>
            </p:cxnSp>
          </p:grpSp>
          <p:sp>
            <p:nvSpPr>
              <p:cNvPr id="62" name="TextBox 53"/>
              <p:cNvSpPr txBox="1"/>
              <p:nvPr/>
            </p:nvSpPr>
            <p:spPr>
              <a:xfrm>
                <a:off x="687433" y="5255687"/>
                <a:ext cx="3419247" cy="415977"/>
              </a:xfrm>
              <a:prstGeom prst="rect">
                <a:avLst/>
              </a:prstGeom>
              <a:noFill/>
            </p:spPr>
            <p:txBody>
              <a:bodyPr wrap="non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r>
                  <a:rPr lang="en-US" sz="1400" i="0" dirty="0" smtClean="0">
                    <a:solidFill>
                      <a:srgbClr val="000000"/>
                    </a:solidFill>
                    <a:latin typeface="Arial"/>
                    <a:cs typeface="Arial"/>
                  </a:rPr>
                  <a:t>Business Process Application</a:t>
                </a:r>
              </a:p>
            </p:txBody>
          </p:sp>
          <p:cxnSp>
            <p:nvCxnSpPr>
              <p:cNvPr id="63" name="Straight Arrow Connector 62"/>
              <p:cNvCxnSpPr/>
              <p:nvPr/>
            </p:nvCxnSpPr>
            <p:spPr bwMode="auto">
              <a:xfrm rot="5400000">
                <a:off x="2259923" y="3795268"/>
                <a:ext cx="303834" cy="1588"/>
              </a:xfrm>
              <a:prstGeom prst="straightConnector1">
                <a:avLst/>
              </a:prstGeom>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ln w="12700" cap="flat" cmpd="sng" algn="ctr">
                <a:solidFill>
                  <a:schemeClr val="tx1"/>
                </a:solidFill>
                <a:prstDash val="solid"/>
                <a:round/>
                <a:headEnd type="arrow"/>
                <a:tailEnd type="arrow"/>
              </a:ln>
              <a:effectLst/>
            </p:spPr>
          </p:cxnSp>
        </p:grpSp>
        <p:sp>
          <p:nvSpPr>
            <p:cNvPr id="35" name="Rounded Rectangle 34"/>
            <p:cNvSpPr/>
            <p:nvPr/>
          </p:nvSpPr>
          <p:spPr bwMode="auto">
            <a:xfrm>
              <a:off x="4943604" y="770350"/>
              <a:ext cx="2728587" cy="3131507"/>
            </a:xfrm>
            <a:prstGeom prst="roundRect">
              <a:avLst>
                <a:gd name="adj" fmla="val 7945"/>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solidFill>
                  <a:srgbClr val="3F3F3F"/>
                </a:solidFill>
              </a:rPr>
              <a:t>OpenEdge Reference Architecture (OERA)</a:t>
            </a:r>
          </a:p>
        </p:txBody>
      </p:sp>
      <p:sp>
        <p:nvSpPr>
          <p:cNvPr id="10243" name="Text Box 3"/>
          <p:cNvSpPr txBox="1">
            <a:spLocks noChangeArrowheads="1"/>
          </p:cNvSpPr>
          <p:nvPr/>
        </p:nvSpPr>
        <p:spPr bwMode="auto">
          <a:xfrm>
            <a:off x="285750" y="998538"/>
            <a:ext cx="8345488" cy="769937"/>
          </a:xfrm>
          <a:prstGeom prst="rect">
            <a:avLst/>
          </a:prstGeom>
          <a:noFill/>
          <a:ln w="12700">
            <a:noFill/>
            <a:miter lim="800000"/>
            <a:headEnd/>
            <a:tailEnd/>
          </a:ln>
        </p:spPr>
        <p:txBody>
          <a:bodyPr>
            <a:spAutoFit/>
          </a:bodyPr>
          <a:lstStyle/>
          <a:p>
            <a:pPr algn="l" rtl="0" fontAlgn="base">
              <a:spcBef>
                <a:spcPct val="0"/>
              </a:spcBef>
              <a:spcAft>
                <a:spcPct val="0"/>
              </a:spcAft>
            </a:pPr>
            <a:r>
              <a:rPr lang="en-US" sz="2200" b="1" i="1" kern="1200">
                <a:solidFill>
                  <a:srgbClr val="666666"/>
                </a:solidFill>
                <a:latin typeface="Arial" pitchFamily="34" charset="0"/>
                <a:ea typeface="+mn-ea"/>
                <a:cs typeface="Arial" pitchFamily="34" charset="0"/>
              </a:rPr>
              <a:t>Best Practice Approach to Building Applications using the OpenEdge Platform</a:t>
            </a:r>
          </a:p>
        </p:txBody>
      </p:sp>
      <p:grpSp>
        <p:nvGrpSpPr>
          <p:cNvPr id="2" name="Group 530"/>
          <p:cNvGrpSpPr>
            <a:grpSpLocks/>
          </p:cNvGrpSpPr>
          <p:nvPr/>
        </p:nvGrpSpPr>
        <p:grpSpPr bwMode="auto">
          <a:xfrm>
            <a:off x="4776788" y="1898650"/>
            <a:ext cx="3298825" cy="396875"/>
            <a:chOff x="2388394" y="1676401"/>
            <a:chExt cx="3298825" cy="396875"/>
          </a:xfrm>
        </p:grpSpPr>
        <p:sp>
          <p:nvSpPr>
            <p:cNvPr id="426" name="Freeform 5"/>
            <p:cNvSpPr>
              <a:spLocks/>
            </p:cNvSpPr>
            <p:nvPr/>
          </p:nvSpPr>
          <p:spPr bwMode="auto">
            <a:xfrm>
              <a:off x="2651919" y="1789114"/>
              <a:ext cx="277812" cy="284162"/>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D79A03"/>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27" name="Freeform 7"/>
            <p:cNvSpPr>
              <a:spLocks/>
            </p:cNvSpPr>
            <p:nvPr/>
          </p:nvSpPr>
          <p:spPr bwMode="auto">
            <a:xfrm>
              <a:off x="2516981" y="1789114"/>
              <a:ext cx="279400" cy="284162"/>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E2AF1E"/>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28" name="Oval 8"/>
            <p:cNvSpPr>
              <a:spLocks noChangeArrowheads="1"/>
            </p:cNvSpPr>
            <p:nvPr/>
          </p:nvSpPr>
          <p:spPr bwMode="auto">
            <a:xfrm>
              <a:off x="2766219" y="1681164"/>
              <a:ext cx="79375" cy="79375"/>
            </a:xfrm>
            <a:prstGeom prst="ellipse">
              <a:avLst/>
            </a:prstGeom>
            <a:solidFill>
              <a:srgbClr val="E0C578"/>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29" name="Freeform 9"/>
            <p:cNvSpPr>
              <a:spLocks/>
            </p:cNvSpPr>
            <p:nvPr/>
          </p:nvSpPr>
          <p:spPr bwMode="auto">
            <a:xfrm>
              <a:off x="2656681" y="1789114"/>
              <a:ext cx="277813" cy="284162"/>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E0C578"/>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0" name="Oval 10"/>
            <p:cNvSpPr>
              <a:spLocks noChangeArrowheads="1"/>
            </p:cNvSpPr>
            <p:nvPr/>
          </p:nvSpPr>
          <p:spPr bwMode="auto">
            <a:xfrm>
              <a:off x="2753519" y="1676401"/>
              <a:ext cx="79375" cy="79375"/>
            </a:xfrm>
            <a:prstGeom prst="ellipse">
              <a:avLst/>
            </a:prstGeom>
            <a:solidFill>
              <a:srgbClr val="A18945"/>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1" name="Freeform 11"/>
            <p:cNvSpPr>
              <a:spLocks/>
            </p:cNvSpPr>
            <p:nvPr/>
          </p:nvSpPr>
          <p:spPr bwMode="auto">
            <a:xfrm>
              <a:off x="2643981" y="1784351"/>
              <a:ext cx="279400" cy="284163"/>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A18945"/>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2" name="Oval 12"/>
            <p:cNvSpPr>
              <a:spLocks noChangeArrowheads="1"/>
            </p:cNvSpPr>
            <p:nvPr/>
          </p:nvSpPr>
          <p:spPr bwMode="auto">
            <a:xfrm>
              <a:off x="2759869" y="1679576"/>
              <a:ext cx="79375" cy="77788"/>
            </a:xfrm>
            <a:prstGeom prst="ellipse">
              <a:avLst/>
            </a:prstGeom>
            <a:solidFill>
              <a:srgbClr val="D79A03"/>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3" name="Freeform 13"/>
            <p:cNvSpPr>
              <a:spLocks/>
            </p:cNvSpPr>
            <p:nvPr/>
          </p:nvSpPr>
          <p:spPr bwMode="auto">
            <a:xfrm>
              <a:off x="2650331" y="1787526"/>
              <a:ext cx="279400" cy="282575"/>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D79A03"/>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4" name="Oval 14"/>
            <p:cNvSpPr>
              <a:spLocks noChangeArrowheads="1"/>
            </p:cNvSpPr>
            <p:nvPr/>
          </p:nvSpPr>
          <p:spPr bwMode="auto">
            <a:xfrm>
              <a:off x="2637631" y="1681164"/>
              <a:ext cx="80963" cy="79375"/>
            </a:xfrm>
            <a:prstGeom prst="ellipse">
              <a:avLst/>
            </a:prstGeom>
            <a:solidFill>
              <a:srgbClr val="F9E4A7"/>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5" name="Freeform 15"/>
            <p:cNvSpPr>
              <a:spLocks/>
            </p:cNvSpPr>
            <p:nvPr/>
          </p:nvSpPr>
          <p:spPr bwMode="auto">
            <a:xfrm>
              <a:off x="2528094" y="1789114"/>
              <a:ext cx="279400" cy="284162"/>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F9E4A7"/>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6" name="Oval 16"/>
            <p:cNvSpPr>
              <a:spLocks noChangeArrowheads="1"/>
            </p:cNvSpPr>
            <p:nvPr/>
          </p:nvSpPr>
          <p:spPr bwMode="auto">
            <a:xfrm>
              <a:off x="2626519" y="1676401"/>
              <a:ext cx="79375" cy="79375"/>
            </a:xfrm>
            <a:prstGeom prst="ellipse">
              <a:avLst/>
            </a:prstGeom>
            <a:solidFill>
              <a:srgbClr val="87680F"/>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7" name="Freeform 17"/>
            <p:cNvSpPr>
              <a:spLocks/>
            </p:cNvSpPr>
            <p:nvPr/>
          </p:nvSpPr>
          <p:spPr bwMode="auto">
            <a:xfrm>
              <a:off x="2516981" y="1784351"/>
              <a:ext cx="277813" cy="284163"/>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87680F"/>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8" name="Oval 18"/>
            <p:cNvSpPr>
              <a:spLocks noChangeArrowheads="1"/>
            </p:cNvSpPr>
            <p:nvPr/>
          </p:nvSpPr>
          <p:spPr bwMode="auto">
            <a:xfrm>
              <a:off x="2632869" y="1679576"/>
              <a:ext cx="79375" cy="77788"/>
            </a:xfrm>
            <a:prstGeom prst="ellipse">
              <a:avLst/>
            </a:prstGeom>
            <a:solidFill>
              <a:srgbClr val="E2AF1E"/>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39" name="Freeform 19"/>
            <p:cNvSpPr>
              <a:spLocks/>
            </p:cNvSpPr>
            <p:nvPr/>
          </p:nvSpPr>
          <p:spPr bwMode="auto">
            <a:xfrm>
              <a:off x="2521744" y="1787526"/>
              <a:ext cx="279400" cy="282575"/>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E2AF1E"/>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40" name="Oval 20"/>
            <p:cNvSpPr>
              <a:spLocks noChangeArrowheads="1"/>
            </p:cNvSpPr>
            <p:nvPr/>
          </p:nvSpPr>
          <p:spPr bwMode="auto">
            <a:xfrm>
              <a:off x="2510631" y="1681164"/>
              <a:ext cx="79375" cy="79375"/>
            </a:xfrm>
            <a:prstGeom prst="ellipse">
              <a:avLst/>
            </a:prstGeom>
            <a:solidFill>
              <a:srgbClr val="F9E4A7"/>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41" name="Freeform 21"/>
            <p:cNvSpPr>
              <a:spLocks/>
            </p:cNvSpPr>
            <p:nvPr/>
          </p:nvSpPr>
          <p:spPr bwMode="auto">
            <a:xfrm>
              <a:off x="2401094" y="1789114"/>
              <a:ext cx="279400" cy="284162"/>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F9E4A7"/>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42" name="Oval 22"/>
            <p:cNvSpPr>
              <a:spLocks noChangeArrowheads="1"/>
            </p:cNvSpPr>
            <p:nvPr/>
          </p:nvSpPr>
          <p:spPr bwMode="auto">
            <a:xfrm>
              <a:off x="2497931" y="1676401"/>
              <a:ext cx="80963" cy="79375"/>
            </a:xfrm>
            <a:prstGeom prst="ellipse">
              <a:avLst/>
            </a:prstGeom>
            <a:solidFill>
              <a:srgbClr val="71570D"/>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43" name="Freeform 23"/>
            <p:cNvSpPr>
              <a:spLocks/>
            </p:cNvSpPr>
            <p:nvPr/>
          </p:nvSpPr>
          <p:spPr bwMode="auto">
            <a:xfrm>
              <a:off x="2388394" y="1784351"/>
              <a:ext cx="279400" cy="284163"/>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71570D"/>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44" name="Oval 24"/>
            <p:cNvSpPr>
              <a:spLocks noChangeArrowheads="1"/>
            </p:cNvSpPr>
            <p:nvPr/>
          </p:nvSpPr>
          <p:spPr bwMode="auto">
            <a:xfrm>
              <a:off x="2504281" y="1679576"/>
              <a:ext cx="80963" cy="77788"/>
            </a:xfrm>
            <a:prstGeom prst="ellipse">
              <a:avLst/>
            </a:prstGeom>
            <a:solidFill>
              <a:srgbClr val="F4CB56"/>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45" name="Freeform 25"/>
            <p:cNvSpPr>
              <a:spLocks/>
            </p:cNvSpPr>
            <p:nvPr/>
          </p:nvSpPr>
          <p:spPr bwMode="auto">
            <a:xfrm>
              <a:off x="2394744" y="1787526"/>
              <a:ext cx="279400" cy="282575"/>
            </a:xfrm>
            <a:custGeom>
              <a:avLst/>
              <a:gdLst>
                <a:gd name="T0" fmla="*/ 0 w 231"/>
                <a:gd name="T1" fmla="*/ 2147483647 h 238"/>
                <a:gd name="T2" fmla="*/ 2147483647 w 231"/>
                <a:gd name="T3" fmla="*/ 2147483647 h 238"/>
                <a:gd name="T4" fmla="*/ 2147483647 w 231"/>
                <a:gd name="T5" fmla="*/ 0 h 238"/>
                <a:gd name="T6" fmla="*/ 2147483647 w 231"/>
                <a:gd name="T7" fmla="*/ 2147483647 h 238"/>
                <a:gd name="T8" fmla="*/ 2147483647 w 231"/>
                <a:gd name="T9" fmla="*/ 2147483647 h 238"/>
                <a:gd name="T10" fmla="*/ 2147483647 w 231"/>
                <a:gd name="T11" fmla="*/ 2147483647 h 238"/>
                <a:gd name="T12" fmla="*/ 2147483647 w 231"/>
                <a:gd name="T13" fmla="*/ 2147483647 h 238"/>
                <a:gd name="T14" fmla="*/ 2147483647 w 231"/>
                <a:gd name="T15" fmla="*/ 2147483647 h 238"/>
                <a:gd name="T16" fmla="*/ 2147483647 w 231"/>
                <a:gd name="T17" fmla="*/ 2147483647 h 238"/>
                <a:gd name="T18" fmla="*/ 2147483647 w 231"/>
                <a:gd name="T19" fmla="*/ 2147483647 h 238"/>
                <a:gd name="T20" fmla="*/ 2147483647 w 231"/>
                <a:gd name="T21" fmla="*/ 2147483647 h 238"/>
                <a:gd name="T22" fmla="*/ 2147483647 w 231"/>
                <a:gd name="T23" fmla="*/ 2147483647 h 238"/>
                <a:gd name="T24" fmla="*/ 2147483647 w 231"/>
                <a:gd name="T25" fmla="*/ 2147483647 h 238"/>
                <a:gd name="T26" fmla="*/ 2147483647 w 231"/>
                <a:gd name="T27" fmla="*/ 2147483647 h 238"/>
                <a:gd name="T28" fmla="*/ 2147483647 w 231"/>
                <a:gd name="T29" fmla="*/ 2147483647 h 238"/>
                <a:gd name="T30" fmla="*/ 0 w 231"/>
                <a:gd name="T31" fmla="*/ 2147483647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238"/>
                <a:gd name="T50" fmla="*/ 231 w 23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238">
                  <a:moveTo>
                    <a:pt x="0" y="90"/>
                  </a:moveTo>
                  <a:lnTo>
                    <a:pt x="78" y="1"/>
                  </a:lnTo>
                  <a:lnTo>
                    <a:pt x="170" y="0"/>
                  </a:lnTo>
                  <a:lnTo>
                    <a:pt x="221" y="91"/>
                  </a:lnTo>
                  <a:lnTo>
                    <a:pt x="183" y="91"/>
                  </a:lnTo>
                  <a:lnTo>
                    <a:pt x="159" y="39"/>
                  </a:lnTo>
                  <a:lnTo>
                    <a:pt x="155" y="93"/>
                  </a:lnTo>
                  <a:lnTo>
                    <a:pt x="231" y="237"/>
                  </a:lnTo>
                  <a:lnTo>
                    <a:pt x="185" y="237"/>
                  </a:lnTo>
                  <a:lnTo>
                    <a:pt x="126" y="135"/>
                  </a:lnTo>
                  <a:lnTo>
                    <a:pt x="66" y="238"/>
                  </a:lnTo>
                  <a:lnTo>
                    <a:pt x="15" y="237"/>
                  </a:lnTo>
                  <a:lnTo>
                    <a:pt x="96" y="94"/>
                  </a:lnTo>
                  <a:lnTo>
                    <a:pt x="83" y="36"/>
                  </a:lnTo>
                  <a:lnTo>
                    <a:pt x="39" y="90"/>
                  </a:lnTo>
                  <a:lnTo>
                    <a:pt x="0" y="90"/>
                  </a:lnTo>
                  <a:close/>
                </a:path>
              </a:pathLst>
            </a:custGeom>
            <a:solidFill>
              <a:srgbClr val="F4CB56"/>
            </a:solidFill>
            <a:ln w="12700">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grpSp>
          <p:nvGrpSpPr>
            <p:cNvPr id="3" name="Group 172"/>
            <p:cNvGrpSpPr>
              <a:grpSpLocks/>
            </p:cNvGrpSpPr>
            <p:nvPr/>
          </p:nvGrpSpPr>
          <p:grpSpPr bwMode="auto">
            <a:xfrm flipV="1">
              <a:off x="3701257" y="1881188"/>
              <a:ext cx="1985962" cy="150813"/>
              <a:chOff x="605" y="2116"/>
              <a:chExt cx="4599" cy="261"/>
            </a:xfrm>
          </p:grpSpPr>
          <p:sp>
            <p:nvSpPr>
              <p:cNvPr id="493" name="Rectangle 55"/>
              <p:cNvSpPr>
                <a:spLocks noChangeArrowheads="1"/>
              </p:cNvSpPr>
              <p:nvPr/>
            </p:nvSpPr>
            <p:spPr bwMode="gray">
              <a:xfrm>
                <a:off x="605" y="2116"/>
                <a:ext cx="4599" cy="261"/>
              </a:xfrm>
              <a:prstGeom prst="rect">
                <a:avLst/>
              </a:prstGeom>
              <a:solidFill>
                <a:srgbClr val="FDD75C"/>
              </a:solidFill>
              <a:ln w="19050" algn="ctr">
                <a:solidFill>
                  <a:srgbClr val="FDE084">
                    <a:alpha val="95000"/>
                  </a:srgbClr>
                </a:solidFill>
                <a:miter lim="800000"/>
                <a:headEnd/>
                <a:tailEnd/>
              </a:ln>
              <a:effectLst>
                <a:outerShdw dist="53882" dir="2700000" algn="ctr" rotWithShape="0">
                  <a:srgbClr val="777777"/>
                </a:outerShdw>
              </a:effectLst>
            </p:spPr>
            <p:txBody>
              <a:bodyPr rot="10800000" wrap="none" anchor="ctr"/>
              <a:lstStyle/>
              <a:p>
                <a:pPr algn="ctr" rtl="0" fontAlgn="base">
                  <a:spcBef>
                    <a:spcPct val="50000"/>
                  </a:spcBef>
                  <a:spcAft>
                    <a:spcPct val="0"/>
                  </a:spcAft>
                  <a:defRPr/>
                </a:pPr>
                <a:endParaRPr lang="en-US" sz="1200" b="1" kern="1200" dirty="0">
                  <a:solidFill>
                    <a:srgbClr val="959595"/>
                  </a:solidFill>
                  <a:latin typeface="Arial" charset="0"/>
                  <a:ea typeface="+mn-ea"/>
                  <a:cs typeface="Arial" charset="0"/>
                </a:endParaRPr>
              </a:p>
            </p:txBody>
          </p:sp>
          <p:sp>
            <p:nvSpPr>
              <p:cNvPr id="494" name="Rectangle 56"/>
              <p:cNvSpPr>
                <a:spLocks noChangeAspect="1" noChangeArrowheads="1"/>
              </p:cNvSpPr>
              <p:nvPr/>
            </p:nvSpPr>
            <p:spPr bwMode="gray">
              <a:xfrm>
                <a:off x="605" y="2240"/>
                <a:ext cx="4599" cy="14"/>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grpSp>
            <p:nvGrpSpPr>
              <p:cNvPr id="4" name="Group 57"/>
              <p:cNvGrpSpPr>
                <a:grpSpLocks/>
              </p:cNvGrpSpPr>
              <p:nvPr/>
            </p:nvGrpSpPr>
            <p:grpSpPr bwMode="auto">
              <a:xfrm>
                <a:off x="723" y="2117"/>
                <a:ext cx="4363" cy="259"/>
                <a:chOff x="723" y="1976"/>
                <a:chExt cx="4363" cy="366"/>
              </a:xfrm>
            </p:grpSpPr>
            <p:sp>
              <p:nvSpPr>
                <p:cNvPr id="496" name="Rectangle 58"/>
                <p:cNvSpPr>
                  <a:spLocks noChangeArrowheads="1"/>
                </p:cNvSpPr>
                <p:nvPr/>
              </p:nvSpPr>
              <p:spPr bwMode="gray">
                <a:xfrm>
                  <a:off x="1906"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97" name="Rectangle 59"/>
                <p:cNvSpPr>
                  <a:spLocks noChangeArrowheads="1"/>
                </p:cNvSpPr>
                <p:nvPr/>
              </p:nvSpPr>
              <p:spPr bwMode="gray">
                <a:xfrm>
                  <a:off x="2039"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98" name="Rectangle 60"/>
                <p:cNvSpPr>
                  <a:spLocks noChangeArrowheads="1"/>
                </p:cNvSpPr>
                <p:nvPr/>
              </p:nvSpPr>
              <p:spPr bwMode="gray">
                <a:xfrm>
                  <a:off x="2171"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99" name="Rectangle 61"/>
                <p:cNvSpPr>
                  <a:spLocks noChangeArrowheads="1"/>
                </p:cNvSpPr>
                <p:nvPr/>
              </p:nvSpPr>
              <p:spPr bwMode="gray">
                <a:xfrm>
                  <a:off x="2303"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0" name="Rectangle 62"/>
                <p:cNvSpPr>
                  <a:spLocks noChangeArrowheads="1"/>
                </p:cNvSpPr>
                <p:nvPr/>
              </p:nvSpPr>
              <p:spPr bwMode="gray">
                <a:xfrm>
                  <a:off x="2436"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1" name="Rectangle 63"/>
                <p:cNvSpPr>
                  <a:spLocks noChangeArrowheads="1"/>
                </p:cNvSpPr>
                <p:nvPr/>
              </p:nvSpPr>
              <p:spPr bwMode="gray">
                <a:xfrm>
                  <a:off x="2568"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2" name="Rectangle 64"/>
                <p:cNvSpPr>
                  <a:spLocks noChangeArrowheads="1"/>
                </p:cNvSpPr>
                <p:nvPr/>
              </p:nvSpPr>
              <p:spPr bwMode="gray">
                <a:xfrm>
                  <a:off x="2700" y="1978"/>
                  <a:ext cx="11"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3" name="Rectangle 65"/>
                <p:cNvSpPr>
                  <a:spLocks noChangeArrowheads="1"/>
                </p:cNvSpPr>
                <p:nvPr/>
              </p:nvSpPr>
              <p:spPr bwMode="gray">
                <a:xfrm>
                  <a:off x="2829" y="1978"/>
                  <a:ext cx="18"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4" name="Rectangle 66"/>
                <p:cNvSpPr>
                  <a:spLocks noChangeArrowheads="1"/>
                </p:cNvSpPr>
                <p:nvPr/>
              </p:nvSpPr>
              <p:spPr bwMode="gray">
                <a:xfrm>
                  <a:off x="2961"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5" name="Rectangle 67"/>
                <p:cNvSpPr>
                  <a:spLocks noChangeArrowheads="1"/>
                </p:cNvSpPr>
                <p:nvPr/>
              </p:nvSpPr>
              <p:spPr bwMode="gray">
                <a:xfrm>
                  <a:off x="3094"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6" name="Rectangle 68"/>
                <p:cNvSpPr>
                  <a:spLocks noChangeArrowheads="1"/>
                </p:cNvSpPr>
                <p:nvPr/>
              </p:nvSpPr>
              <p:spPr bwMode="gray">
                <a:xfrm>
                  <a:off x="3226"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7" name="Rectangle 69"/>
                <p:cNvSpPr>
                  <a:spLocks noChangeArrowheads="1"/>
                </p:cNvSpPr>
                <p:nvPr/>
              </p:nvSpPr>
              <p:spPr bwMode="gray">
                <a:xfrm>
                  <a:off x="3359"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8" name="Rectangle 70"/>
                <p:cNvSpPr>
                  <a:spLocks noChangeArrowheads="1"/>
                </p:cNvSpPr>
                <p:nvPr/>
              </p:nvSpPr>
              <p:spPr bwMode="gray">
                <a:xfrm>
                  <a:off x="3491"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09" name="Rectangle 71"/>
                <p:cNvSpPr>
                  <a:spLocks noChangeArrowheads="1"/>
                </p:cNvSpPr>
                <p:nvPr/>
              </p:nvSpPr>
              <p:spPr bwMode="gray">
                <a:xfrm>
                  <a:off x="3623"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0" name="Rectangle 72"/>
                <p:cNvSpPr>
                  <a:spLocks noChangeArrowheads="1"/>
                </p:cNvSpPr>
                <p:nvPr/>
              </p:nvSpPr>
              <p:spPr bwMode="gray">
                <a:xfrm>
                  <a:off x="3756" y="1978"/>
                  <a:ext cx="11"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1" name="Rectangle 73"/>
                <p:cNvSpPr>
                  <a:spLocks noChangeArrowheads="1"/>
                </p:cNvSpPr>
                <p:nvPr/>
              </p:nvSpPr>
              <p:spPr bwMode="gray">
                <a:xfrm>
                  <a:off x="3884"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2" name="Rectangle 74"/>
                <p:cNvSpPr>
                  <a:spLocks noChangeArrowheads="1"/>
                </p:cNvSpPr>
                <p:nvPr/>
              </p:nvSpPr>
              <p:spPr bwMode="gray">
                <a:xfrm>
                  <a:off x="4017"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3" name="Rectangle 75"/>
                <p:cNvSpPr>
                  <a:spLocks noChangeArrowheads="1"/>
                </p:cNvSpPr>
                <p:nvPr/>
              </p:nvSpPr>
              <p:spPr bwMode="gray">
                <a:xfrm>
                  <a:off x="4149"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4" name="Rectangle 76"/>
                <p:cNvSpPr>
                  <a:spLocks noChangeArrowheads="1"/>
                </p:cNvSpPr>
                <p:nvPr/>
              </p:nvSpPr>
              <p:spPr bwMode="gray">
                <a:xfrm>
                  <a:off x="4281"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5" name="Rectangle 77"/>
                <p:cNvSpPr>
                  <a:spLocks noChangeArrowheads="1"/>
                </p:cNvSpPr>
                <p:nvPr/>
              </p:nvSpPr>
              <p:spPr bwMode="gray">
                <a:xfrm>
                  <a:off x="4414" y="1978"/>
                  <a:ext cx="11"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6" name="Rectangle 78"/>
                <p:cNvSpPr>
                  <a:spLocks noChangeArrowheads="1"/>
                </p:cNvSpPr>
                <p:nvPr/>
              </p:nvSpPr>
              <p:spPr bwMode="gray">
                <a:xfrm>
                  <a:off x="4546"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7" name="Rectangle 79"/>
                <p:cNvSpPr>
                  <a:spLocks noChangeArrowheads="1"/>
                </p:cNvSpPr>
                <p:nvPr/>
              </p:nvSpPr>
              <p:spPr bwMode="gray">
                <a:xfrm>
                  <a:off x="4675"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8" name="Rectangle 80"/>
                <p:cNvSpPr>
                  <a:spLocks noChangeArrowheads="1"/>
                </p:cNvSpPr>
                <p:nvPr/>
              </p:nvSpPr>
              <p:spPr bwMode="gray">
                <a:xfrm>
                  <a:off x="4807"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19" name="Rectangle 81"/>
                <p:cNvSpPr>
                  <a:spLocks noChangeArrowheads="1"/>
                </p:cNvSpPr>
                <p:nvPr/>
              </p:nvSpPr>
              <p:spPr bwMode="gray">
                <a:xfrm>
                  <a:off x="1116" y="1975"/>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0" name="Rectangle 82"/>
                <p:cNvSpPr>
                  <a:spLocks noChangeArrowheads="1"/>
                </p:cNvSpPr>
                <p:nvPr/>
              </p:nvSpPr>
              <p:spPr bwMode="gray">
                <a:xfrm>
                  <a:off x="1248" y="1975"/>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1" name="Rectangle 83"/>
                <p:cNvSpPr>
                  <a:spLocks noChangeArrowheads="1"/>
                </p:cNvSpPr>
                <p:nvPr/>
              </p:nvSpPr>
              <p:spPr bwMode="gray">
                <a:xfrm>
                  <a:off x="1381" y="1975"/>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2" name="Rectangle 84"/>
                <p:cNvSpPr>
                  <a:spLocks noChangeArrowheads="1"/>
                </p:cNvSpPr>
                <p:nvPr/>
              </p:nvSpPr>
              <p:spPr bwMode="gray">
                <a:xfrm>
                  <a:off x="1513" y="1975"/>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3" name="Rectangle 85"/>
                <p:cNvSpPr>
                  <a:spLocks noChangeArrowheads="1"/>
                </p:cNvSpPr>
                <p:nvPr/>
              </p:nvSpPr>
              <p:spPr bwMode="gray">
                <a:xfrm>
                  <a:off x="1645" y="1975"/>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4" name="Rectangle 86"/>
                <p:cNvSpPr>
                  <a:spLocks noChangeArrowheads="1"/>
                </p:cNvSpPr>
                <p:nvPr/>
              </p:nvSpPr>
              <p:spPr bwMode="gray">
                <a:xfrm>
                  <a:off x="1774" y="1975"/>
                  <a:ext cx="18"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5" name="Rectangle 87"/>
                <p:cNvSpPr>
                  <a:spLocks noChangeArrowheads="1"/>
                </p:cNvSpPr>
                <p:nvPr/>
              </p:nvSpPr>
              <p:spPr bwMode="gray">
                <a:xfrm>
                  <a:off x="987" y="1975"/>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6" name="Rectangle 88"/>
                <p:cNvSpPr>
                  <a:spLocks noChangeArrowheads="1"/>
                </p:cNvSpPr>
                <p:nvPr/>
              </p:nvSpPr>
              <p:spPr bwMode="gray">
                <a:xfrm>
                  <a:off x="723" y="1975"/>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7" name="Rectangle 89"/>
                <p:cNvSpPr>
                  <a:spLocks noChangeArrowheads="1"/>
                </p:cNvSpPr>
                <p:nvPr/>
              </p:nvSpPr>
              <p:spPr bwMode="gray">
                <a:xfrm>
                  <a:off x="855" y="1975"/>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8" name="Rectangle 90"/>
                <p:cNvSpPr>
                  <a:spLocks noChangeArrowheads="1"/>
                </p:cNvSpPr>
                <p:nvPr/>
              </p:nvSpPr>
              <p:spPr bwMode="gray">
                <a:xfrm>
                  <a:off x="4939"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529" name="Rectangle 91"/>
                <p:cNvSpPr>
                  <a:spLocks noChangeArrowheads="1"/>
                </p:cNvSpPr>
                <p:nvPr/>
              </p:nvSpPr>
              <p:spPr bwMode="gray">
                <a:xfrm>
                  <a:off x="5072" y="1978"/>
                  <a:ext cx="15" cy="365"/>
                </a:xfrm>
                <a:prstGeom prst="rect">
                  <a:avLst/>
                </a:prstGeom>
                <a:solidFill>
                  <a:srgbClr val="FDE084"/>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grpSp>
        </p:grpSp>
        <p:sp>
          <p:nvSpPr>
            <p:cNvPr id="447" name="Rectangle 92"/>
            <p:cNvSpPr>
              <a:spLocks noChangeAspect="1" noChangeArrowheads="1"/>
            </p:cNvSpPr>
            <p:nvPr/>
          </p:nvSpPr>
          <p:spPr bwMode="white">
            <a:xfrm rot="10800000" flipV="1">
              <a:off x="3861594" y="1849439"/>
              <a:ext cx="131762" cy="69850"/>
            </a:xfrm>
            <a:prstGeom prst="rect">
              <a:avLst/>
            </a:prstGeom>
            <a:solidFill>
              <a:srgbClr val="FFFFFF"/>
            </a:solidFill>
            <a:ln w="9525" algn="ctr">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48" name="Freeform 93"/>
            <p:cNvSpPr>
              <a:spLocks noChangeAspect="1"/>
            </p:cNvSpPr>
            <p:nvPr/>
          </p:nvSpPr>
          <p:spPr bwMode="auto">
            <a:xfrm rot="10800000" flipV="1">
              <a:off x="3867944" y="1809751"/>
              <a:ext cx="119062" cy="103188"/>
            </a:xfrm>
            <a:custGeom>
              <a:avLst/>
              <a:gdLst>
                <a:gd name="T0" fmla="*/ 0 w 273"/>
                <a:gd name="T1" fmla="*/ 0 h 147"/>
                <a:gd name="T2" fmla="*/ 2147483647 w 273"/>
                <a:gd name="T3" fmla="*/ 0 h 147"/>
                <a:gd name="T4" fmla="*/ 2147483647 w 273"/>
                <a:gd name="T5" fmla="*/ 2147483647 h 147"/>
                <a:gd name="T6" fmla="*/ 2147483647 w 273"/>
                <a:gd name="T7" fmla="*/ 2147483647 h 147"/>
                <a:gd name="T8" fmla="*/ 2147483647 w 273"/>
                <a:gd name="T9" fmla="*/ 0 h 147"/>
                <a:gd name="T10" fmla="*/ 2147483647 w 273"/>
                <a:gd name="T11" fmla="*/ 0 h 147"/>
                <a:gd name="T12" fmla="*/ 2147483647 w 273"/>
                <a:gd name="T13" fmla="*/ 2147483647 h 147"/>
                <a:gd name="T14" fmla="*/ 0 w 273"/>
                <a:gd name="T15" fmla="*/ 2147483647 h 147"/>
                <a:gd name="T16" fmla="*/ 0 w 273"/>
                <a:gd name="T17" fmla="*/ 0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3"/>
                <a:gd name="T28" fmla="*/ 0 h 147"/>
                <a:gd name="T29" fmla="*/ 273 w 273"/>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3" h="147">
                  <a:moveTo>
                    <a:pt x="0" y="0"/>
                  </a:moveTo>
                  <a:lnTo>
                    <a:pt x="41" y="0"/>
                  </a:lnTo>
                  <a:lnTo>
                    <a:pt x="71" y="61"/>
                  </a:lnTo>
                  <a:lnTo>
                    <a:pt x="204" y="61"/>
                  </a:lnTo>
                  <a:lnTo>
                    <a:pt x="231" y="0"/>
                  </a:lnTo>
                  <a:lnTo>
                    <a:pt x="271" y="0"/>
                  </a:lnTo>
                  <a:lnTo>
                    <a:pt x="273" y="147"/>
                  </a:lnTo>
                  <a:lnTo>
                    <a:pt x="0" y="147"/>
                  </a:lnTo>
                  <a:lnTo>
                    <a:pt x="0" y="0"/>
                  </a:lnTo>
                  <a:close/>
                </a:path>
              </a:pathLst>
            </a:custGeom>
            <a:gradFill rotWithShape="1">
              <a:gsLst>
                <a:gs pos="0">
                  <a:srgbClr val="FCD659"/>
                </a:gs>
                <a:gs pos="100000">
                  <a:srgbClr val="D3A448"/>
                </a:gs>
              </a:gsLst>
              <a:lin ang="5400000" scaled="1"/>
            </a:gradFill>
            <a:ln w="28575">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49" name="Rectangle 94"/>
            <p:cNvSpPr>
              <a:spLocks noChangeAspect="1" noChangeArrowheads="1"/>
            </p:cNvSpPr>
            <p:nvPr/>
          </p:nvSpPr>
          <p:spPr bwMode="white">
            <a:xfrm rot="10800000" flipV="1">
              <a:off x="4628356" y="1849439"/>
              <a:ext cx="131763" cy="69850"/>
            </a:xfrm>
            <a:prstGeom prst="rect">
              <a:avLst/>
            </a:prstGeom>
            <a:solidFill>
              <a:srgbClr val="FFFFFF"/>
            </a:solidFill>
            <a:ln w="9525" algn="ctr">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50" name="Freeform 95"/>
            <p:cNvSpPr>
              <a:spLocks noChangeAspect="1"/>
            </p:cNvSpPr>
            <p:nvPr/>
          </p:nvSpPr>
          <p:spPr bwMode="auto">
            <a:xfrm rot="10800000" flipV="1">
              <a:off x="4634706" y="1809751"/>
              <a:ext cx="119063" cy="103188"/>
            </a:xfrm>
            <a:custGeom>
              <a:avLst/>
              <a:gdLst>
                <a:gd name="T0" fmla="*/ 0 w 273"/>
                <a:gd name="T1" fmla="*/ 0 h 147"/>
                <a:gd name="T2" fmla="*/ 2147483647 w 273"/>
                <a:gd name="T3" fmla="*/ 0 h 147"/>
                <a:gd name="T4" fmla="*/ 2147483647 w 273"/>
                <a:gd name="T5" fmla="*/ 2147483647 h 147"/>
                <a:gd name="T6" fmla="*/ 2147483647 w 273"/>
                <a:gd name="T7" fmla="*/ 2147483647 h 147"/>
                <a:gd name="T8" fmla="*/ 2147483647 w 273"/>
                <a:gd name="T9" fmla="*/ 0 h 147"/>
                <a:gd name="T10" fmla="*/ 2147483647 w 273"/>
                <a:gd name="T11" fmla="*/ 0 h 147"/>
                <a:gd name="T12" fmla="*/ 2147483647 w 273"/>
                <a:gd name="T13" fmla="*/ 2147483647 h 147"/>
                <a:gd name="T14" fmla="*/ 0 w 273"/>
                <a:gd name="T15" fmla="*/ 2147483647 h 147"/>
                <a:gd name="T16" fmla="*/ 0 w 273"/>
                <a:gd name="T17" fmla="*/ 0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3"/>
                <a:gd name="T28" fmla="*/ 0 h 147"/>
                <a:gd name="T29" fmla="*/ 273 w 273"/>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3" h="147">
                  <a:moveTo>
                    <a:pt x="0" y="0"/>
                  </a:moveTo>
                  <a:lnTo>
                    <a:pt x="41" y="0"/>
                  </a:lnTo>
                  <a:lnTo>
                    <a:pt x="71" y="61"/>
                  </a:lnTo>
                  <a:lnTo>
                    <a:pt x="204" y="61"/>
                  </a:lnTo>
                  <a:lnTo>
                    <a:pt x="231" y="0"/>
                  </a:lnTo>
                  <a:lnTo>
                    <a:pt x="271" y="0"/>
                  </a:lnTo>
                  <a:lnTo>
                    <a:pt x="273" y="147"/>
                  </a:lnTo>
                  <a:lnTo>
                    <a:pt x="0" y="147"/>
                  </a:lnTo>
                  <a:lnTo>
                    <a:pt x="0" y="0"/>
                  </a:lnTo>
                  <a:close/>
                </a:path>
              </a:pathLst>
            </a:custGeom>
            <a:gradFill rotWithShape="1">
              <a:gsLst>
                <a:gs pos="0">
                  <a:srgbClr val="FCD659"/>
                </a:gs>
                <a:gs pos="100000">
                  <a:srgbClr val="D3A448"/>
                </a:gs>
              </a:gsLst>
              <a:lin ang="5400000" scaled="1"/>
            </a:gradFill>
            <a:ln w="28575">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51" name="Rectangle 96"/>
            <p:cNvSpPr>
              <a:spLocks noChangeAspect="1" noChangeArrowheads="1"/>
            </p:cNvSpPr>
            <p:nvPr/>
          </p:nvSpPr>
          <p:spPr bwMode="white">
            <a:xfrm rot="10800000" flipV="1">
              <a:off x="5010944" y="1849439"/>
              <a:ext cx="133350" cy="69850"/>
            </a:xfrm>
            <a:prstGeom prst="rect">
              <a:avLst/>
            </a:prstGeom>
            <a:solidFill>
              <a:srgbClr val="FFFFFF"/>
            </a:solidFill>
            <a:ln w="9525" algn="ctr">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52" name="Freeform 97"/>
            <p:cNvSpPr>
              <a:spLocks noChangeAspect="1"/>
            </p:cNvSpPr>
            <p:nvPr/>
          </p:nvSpPr>
          <p:spPr bwMode="auto">
            <a:xfrm rot="10800000" flipV="1">
              <a:off x="5018881" y="1809751"/>
              <a:ext cx="117475" cy="103188"/>
            </a:xfrm>
            <a:custGeom>
              <a:avLst/>
              <a:gdLst>
                <a:gd name="T0" fmla="*/ 0 w 273"/>
                <a:gd name="T1" fmla="*/ 0 h 147"/>
                <a:gd name="T2" fmla="*/ 2147483647 w 273"/>
                <a:gd name="T3" fmla="*/ 0 h 147"/>
                <a:gd name="T4" fmla="*/ 2147483647 w 273"/>
                <a:gd name="T5" fmla="*/ 2147483647 h 147"/>
                <a:gd name="T6" fmla="*/ 2147483647 w 273"/>
                <a:gd name="T7" fmla="*/ 2147483647 h 147"/>
                <a:gd name="T8" fmla="*/ 2147483647 w 273"/>
                <a:gd name="T9" fmla="*/ 0 h 147"/>
                <a:gd name="T10" fmla="*/ 2147483647 w 273"/>
                <a:gd name="T11" fmla="*/ 0 h 147"/>
                <a:gd name="T12" fmla="*/ 2147483647 w 273"/>
                <a:gd name="T13" fmla="*/ 2147483647 h 147"/>
                <a:gd name="T14" fmla="*/ 0 w 273"/>
                <a:gd name="T15" fmla="*/ 2147483647 h 147"/>
                <a:gd name="T16" fmla="*/ 0 w 273"/>
                <a:gd name="T17" fmla="*/ 0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3"/>
                <a:gd name="T28" fmla="*/ 0 h 147"/>
                <a:gd name="T29" fmla="*/ 273 w 273"/>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3" h="147">
                  <a:moveTo>
                    <a:pt x="0" y="0"/>
                  </a:moveTo>
                  <a:lnTo>
                    <a:pt x="41" y="0"/>
                  </a:lnTo>
                  <a:lnTo>
                    <a:pt x="71" y="61"/>
                  </a:lnTo>
                  <a:lnTo>
                    <a:pt x="204" y="61"/>
                  </a:lnTo>
                  <a:lnTo>
                    <a:pt x="231" y="0"/>
                  </a:lnTo>
                  <a:lnTo>
                    <a:pt x="271" y="0"/>
                  </a:lnTo>
                  <a:lnTo>
                    <a:pt x="273" y="147"/>
                  </a:lnTo>
                  <a:lnTo>
                    <a:pt x="0" y="147"/>
                  </a:lnTo>
                  <a:lnTo>
                    <a:pt x="0" y="0"/>
                  </a:lnTo>
                  <a:close/>
                </a:path>
              </a:pathLst>
            </a:custGeom>
            <a:gradFill rotWithShape="1">
              <a:gsLst>
                <a:gs pos="0">
                  <a:srgbClr val="FCD659"/>
                </a:gs>
                <a:gs pos="100000">
                  <a:srgbClr val="D3A448"/>
                </a:gs>
              </a:gsLst>
              <a:lin ang="5400000" scaled="1"/>
            </a:gradFill>
            <a:ln w="28575">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53" name="Rectangle 98"/>
            <p:cNvSpPr>
              <a:spLocks noChangeAspect="1" noChangeArrowheads="1"/>
            </p:cNvSpPr>
            <p:nvPr/>
          </p:nvSpPr>
          <p:spPr bwMode="white">
            <a:xfrm rot="10800000" flipV="1">
              <a:off x="5395119" y="1849439"/>
              <a:ext cx="131762" cy="69850"/>
            </a:xfrm>
            <a:prstGeom prst="rect">
              <a:avLst/>
            </a:prstGeom>
            <a:solidFill>
              <a:srgbClr val="FFFFFF"/>
            </a:solidFill>
            <a:ln w="9525" algn="ctr">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54" name="Rectangle 99"/>
            <p:cNvSpPr>
              <a:spLocks noChangeAspect="1" noChangeArrowheads="1"/>
            </p:cNvSpPr>
            <p:nvPr/>
          </p:nvSpPr>
          <p:spPr bwMode="white">
            <a:xfrm rot="10800000" flipV="1">
              <a:off x="4244181" y="1849439"/>
              <a:ext cx="133350" cy="69850"/>
            </a:xfrm>
            <a:prstGeom prst="rect">
              <a:avLst/>
            </a:prstGeom>
            <a:solidFill>
              <a:srgbClr val="FFFFFF"/>
            </a:solidFill>
            <a:ln w="9525" algn="ctr">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55" name="Freeform 100"/>
            <p:cNvSpPr>
              <a:spLocks noChangeAspect="1"/>
            </p:cNvSpPr>
            <p:nvPr/>
          </p:nvSpPr>
          <p:spPr bwMode="auto">
            <a:xfrm rot="10800000" flipV="1">
              <a:off x="4252119" y="1809751"/>
              <a:ext cx="117475" cy="103188"/>
            </a:xfrm>
            <a:custGeom>
              <a:avLst/>
              <a:gdLst>
                <a:gd name="T0" fmla="*/ 0 w 273"/>
                <a:gd name="T1" fmla="*/ 0 h 147"/>
                <a:gd name="T2" fmla="*/ 2147483647 w 273"/>
                <a:gd name="T3" fmla="*/ 0 h 147"/>
                <a:gd name="T4" fmla="*/ 2147483647 w 273"/>
                <a:gd name="T5" fmla="*/ 2147483647 h 147"/>
                <a:gd name="T6" fmla="*/ 2147483647 w 273"/>
                <a:gd name="T7" fmla="*/ 2147483647 h 147"/>
                <a:gd name="T8" fmla="*/ 2147483647 w 273"/>
                <a:gd name="T9" fmla="*/ 0 h 147"/>
                <a:gd name="T10" fmla="*/ 2147483647 w 273"/>
                <a:gd name="T11" fmla="*/ 0 h 147"/>
                <a:gd name="T12" fmla="*/ 2147483647 w 273"/>
                <a:gd name="T13" fmla="*/ 2147483647 h 147"/>
                <a:gd name="T14" fmla="*/ 0 w 273"/>
                <a:gd name="T15" fmla="*/ 2147483647 h 147"/>
                <a:gd name="T16" fmla="*/ 0 w 273"/>
                <a:gd name="T17" fmla="*/ 0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3"/>
                <a:gd name="T28" fmla="*/ 0 h 147"/>
                <a:gd name="T29" fmla="*/ 273 w 273"/>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3" h="147">
                  <a:moveTo>
                    <a:pt x="0" y="0"/>
                  </a:moveTo>
                  <a:lnTo>
                    <a:pt x="41" y="0"/>
                  </a:lnTo>
                  <a:lnTo>
                    <a:pt x="71" y="61"/>
                  </a:lnTo>
                  <a:lnTo>
                    <a:pt x="204" y="61"/>
                  </a:lnTo>
                  <a:lnTo>
                    <a:pt x="231" y="0"/>
                  </a:lnTo>
                  <a:lnTo>
                    <a:pt x="271" y="0"/>
                  </a:lnTo>
                  <a:lnTo>
                    <a:pt x="273" y="147"/>
                  </a:lnTo>
                  <a:lnTo>
                    <a:pt x="0" y="147"/>
                  </a:lnTo>
                  <a:lnTo>
                    <a:pt x="0" y="0"/>
                  </a:lnTo>
                  <a:close/>
                </a:path>
              </a:pathLst>
            </a:custGeom>
            <a:gradFill rotWithShape="1">
              <a:gsLst>
                <a:gs pos="0">
                  <a:srgbClr val="FCD659"/>
                </a:gs>
                <a:gs pos="100000">
                  <a:srgbClr val="D3A448"/>
                </a:gs>
              </a:gsLst>
              <a:lin ang="5400000" scaled="1"/>
            </a:gradFill>
            <a:ln w="28575">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56" name="Freeform 104"/>
            <p:cNvSpPr>
              <a:spLocks noChangeAspect="1"/>
            </p:cNvSpPr>
            <p:nvPr/>
          </p:nvSpPr>
          <p:spPr bwMode="auto">
            <a:xfrm rot="10800000" flipV="1">
              <a:off x="5401469" y="1806576"/>
              <a:ext cx="119062" cy="103188"/>
            </a:xfrm>
            <a:custGeom>
              <a:avLst/>
              <a:gdLst>
                <a:gd name="T0" fmla="*/ 0 w 273"/>
                <a:gd name="T1" fmla="*/ 0 h 147"/>
                <a:gd name="T2" fmla="*/ 2147483647 w 273"/>
                <a:gd name="T3" fmla="*/ 0 h 147"/>
                <a:gd name="T4" fmla="*/ 2147483647 w 273"/>
                <a:gd name="T5" fmla="*/ 2147483647 h 147"/>
                <a:gd name="T6" fmla="*/ 2147483647 w 273"/>
                <a:gd name="T7" fmla="*/ 2147483647 h 147"/>
                <a:gd name="T8" fmla="*/ 2147483647 w 273"/>
                <a:gd name="T9" fmla="*/ 0 h 147"/>
                <a:gd name="T10" fmla="*/ 2147483647 w 273"/>
                <a:gd name="T11" fmla="*/ 0 h 147"/>
                <a:gd name="T12" fmla="*/ 2147483647 w 273"/>
                <a:gd name="T13" fmla="*/ 2147483647 h 147"/>
                <a:gd name="T14" fmla="*/ 0 w 273"/>
                <a:gd name="T15" fmla="*/ 2147483647 h 147"/>
                <a:gd name="T16" fmla="*/ 0 w 273"/>
                <a:gd name="T17" fmla="*/ 0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3"/>
                <a:gd name="T28" fmla="*/ 0 h 147"/>
                <a:gd name="T29" fmla="*/ 273 w 273"/>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3" h="147">
                  <a:moveTo>
                    <a:pt x="0" y="0"/>
                  </a:moveTo>
                  <a:lnTo>
                    <a:pt x="41" y="0"/>
                  </a:lnTo>
                  <a:lnTo>
                    <a:pt x="71" y="61"/>
                  </a:lnTo>
                  <a:lnTo>
                    <a:pt x="204" y="61"/>
                  </a:lnTo>
                  <a:lnTo>
                    <a:pt x="231" y="0"/>
                  </a:lnTo>
                  <a:lnTo>
                    <a:pt x="271" y="0"/>
                  </a:lnTo>
                  <a:lnTo>
                    <a:pt x="273" y="147"/>
                  </a:lnTo>
                  <a:lnTo>
                    <a:pt x="0" y="147"/>
                  </a:lnTo>
                  <a:lnTo>
                    <a:pt x="0" y="0"/>
                  </a:lnTo>
                  <a:close/>
                </a:path>
              </a:pathLst>
            </a:custGeom>
            <a:gradFill rotWithShape="1">
              <a:gsLst>
                <a:gs pos="0">
                  <a:srgbClr val="FCD659"/>
                </a:gs>
                <a:gs pos="100000">
                  <a:srgbClr val="D3A448"/>
                </a:gs>
              </a:gsLst>
              <a:lin ang="5400000" scaled="1"/>
            </a:gradFill>
            <a:ln w="28575">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grpSp>
          <p:nvGrpSpPr>
            <p:cNvPr id="5" name="Group 101"/>
            <p:cNvGrpSpPr>
              <a:grpSpLocks/>
            </p:cNvGrpSpPr>
            <p:nvPr/>
          </p:nvGrpSpPr>
          <p:grpSpPr bwMode="auto">
            <a:xfrm flipV="1">
              <a:off x="3789465" y="1817672"/>
              <a:ext cx="153353" cy="127794"/>
              <a:chOff x="1441" y="1986"/>
              <a:chExt cx="307" cy="190"/>
            </a:xfrm>
          </p:grpSpPr>
          <p:sp>
            <p:nvSpPr>
              <p:cNvPr id="491" name="Rectangle 102"/>
              <p:cNvSpPr>
                <a:spLocks noChangeAspect="1" noChangeArrowheads="1"/>
              </p:cNvSpPr>
              <p:nvPr/>
            </p:nvSpPr>
            <p:spPr bwMode="white">
              <a:xfrm>
                <a:off x="1442" y="2093"/>
                <a:ext cx="305" cy="83"/>
              </a:xfrm>
              <a:prstGeom prst="rect">
                <a:avLst/>
              </a:prstGeom>
              <a:solidFill>
                <a:srgbClr val="FFFFFF"/>
              </a:solidFill>
              <a:ln w="9525" algn="ctr">
                <a:noFill/>
                <a:miter lim="800000"/>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92" name="Freeform 103"/>
              <p:cNvSpPr>
                <a:spLocks noChangeAspect="1"/>
              </p:cNvSpPr>
              <p:nvPr/>
            </p:nvSpPr>
            <p:spPr bwMode="auto">
              <a:xfrm>
                <a:off x="1458" y="1987"/>
                <a:ext cx="273" cy="177"/>
              </a:xfrm>
              <a:custGeom>
                <a:avLst/>
                <a:gdLst>
                  <a:gd name="T0" fmla="*/ 0 w 273"/>
                  <a:gd name="T1" fmla="*/ 0 h 147"/>
                  <a:gd name="T2" fmla="*/ 41 w 273"/>
                  <a:gd name="T3" fmla="*/ 0 h 147"/>
                  <a:gd name="T4" fmla="*/ 71 w 273"/>
                  <a:gd name="T5" fmla="*/ 285 h 147"/>
                  <a:gd name="T6" fmla="*/ 204 w 273"/>
                  <a:gd name="T7" fmla="*/ 285 h 147"/>
                  <a:gd name="T8" fmla="*/ 231 w 273"/>
                  <a:gd name="T9" fmla="*/ 0 h 147"/>
                  <a:gd name="T10" fmla="*/ 271 w 273"/>
                  <a:gd name="T11" fmla="*/ 0 h 147"/>
                  <a:gd name="T12" fmla="*/ 273 w 273"/>
                  <a:gd name="T13" fmla="*/ 682 h 147"/>
                  <a:gd name="T14" fmla="*/ 0 w 273"/>
                  <a:gd name="T15" fmla="*/ 682 h 147"/>
                  <a:gd name="T16" fmla="*/ 0 w 273"/>
                  <a:gd name="T17" fmla="*/ 0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3"/>
                  <a:gd name="T28" fmla="*/ 0 h 147"/>
                  <a:gd name="T29" fmla="*/ 273 w 273"/>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3" h="147">
                    <a:moveTo>
                      <a:pt x="0" y="0"/>
                    </a:moveTo>
                    <a:lnTo>
                      <a:pt x="41" y="0"/>
                    </a:lnTo>
                    <a:lnTo>
                      <a:pt x="71" y="61"/>
                    </a:lnTo>
                    <a:lnTo>
                      <a:pt x="204" y="61"/>
                    </a:lnTo>
                    <a:lnTo>
                      <a:pt x="231" y="0"/>
                    </a:lnTo>
                    <a:lnTo>
                      <a:pt x="271" y="0"/>
                    </a:lnTo>
                    <a:lnTo>
                      <a:pt x="273" y="147"/>
                    </a:lnTo>
                    <a:lnTo>
                      <a:pt x="0" y="147"/>
                    </a:lnTo>
                    <a:lnTo>
                      <a:pt x="0" y="0"/>
                    </a:lnTo>
                    <a:close/>
                  </a:path>
                </a:pathLst>
              </a:custGeom>
              <a:gradFill rotWithShape="1">
                <a:gsLst>
                  <a:gs pos="0">
                    <a:srgbClr val="FCD659"/>
                  </a:gs>
                  <a:gs pos="100000">
                    <a:srgbClr val="D3A448"/>
                  </a:gs>
                </a:gsLst>
                <a:lin ang="5400000" scaled="1"/>
              </a:gradFill>
              <a:ln w="28575">
                <a:noFill/>
                <a:round/>
                <a:headEnd/>
                <a:tailEnd/>
              </a:ln>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grpSp>
      </p:grpSp>
      <p:sp>
        <p:nvSpPr>
          <p:cNvPr id="486" name="Rounded Rectangle 485"/>
          <p:cNvSpPr>
            <a:spLocks noChangeArrowheads="1"/>
          </p:cNvSpPr>
          <p:nvPr/>
        </p:nvSpPr>
        <p:spPr bwMode="auto">
          <a:xfrm>
            <a:off x="3619500" y="5479455"/>
            <a:ext cx="4679950" cy="510778"/>
          </a:xfrm>
          <a:prstGeom prst="roundRect">
            <a:avLst/>
          </a:prstGeom>
          <a:solidFill>
            <a:srgbClr val="33FFD8"/>
          </a:solidFill>
          <a:ln w="12700" algn="ctr">
            <a:noFill/>
            <a:round/>
            <a:headEnd/>
            <a:tailEnd/>
          </a:ln>
          <a:effectLst/>
        </p:spPr>
        <p:txBody>
          <a:bodyPr wrap="square" anchor="ctr">
            <a:spAutoFit/>
          </a:bodyPr>
          <a:lstStyle/>
          <a:p>
            <a:pPr algn="ctr" rtl="0" fontAlgn="base">
              <a:spcBef>
                <a:spcPct val="50000"/>
              </a:spcBef>
              <a:spcAft>
                <a:spcPct val="0"/>
              </a:spcAft>
              <a:buSzPct val="130000"/>
              <a:defRPr/>
            </a:pPr>
            <a:r>
              <a:rPr lang="en-US" sz="2400" i="1" kern="1200">
                <a:solidFill>
                  <a:srgbClr val="000000"/>
                </a:solidFill>
                <a:latin typeface="Arial" charset="0"/>
                <a:ea typeface="+mn-ea"/>
                <a:cs typeface="Arial" pitchFamily="34" charset="0"/>
              </a:rPr>
              <a:t>OpenEdge Application Platform</a:t>
            </a:r>
          </a:p>
        </p:txBody>
      </p:sp>
      <p:sp>
        <p:nvSpPr>
          <p:cNvPr id="458" name="AutoShape 2"/>
          <p:cNvSpPr>
            <a:spLocks noChangeArrowheads="1"/>
          </p:cNvSpPr>
          <p:nvPr/>
        </p:nvSpPr>
        <p:spPr bwMode="auto">
          <a:xfrm>
            <a:off x="3597275" y="4675188"/>
            <a:ext cx="4694238" cy="703262"/>
          </a:xfrm>
          <a:prstGeom prst="roundRect">
            <a:avLst/>
          </a:prstGeom>
          <a:solidFill>
            <a:srgbClr val="57BFFF"/>
          </a:solidFill>
          <a:ln w="12700">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59" name="AutoShape 26"/>
          <p:cNvSpPr>
            <a:spLocks noChangeArrowheads="1"/>
          </p:cNvSpPr>
          <p:nvPr/>
        </p:nvSpPr>
        <p:spPr bwMode="auto">
          <a:xfrm>
            <a:off x="3584575" y="2465388"/>
            <a:ext cx="2327275" cy="704850"/>
          </a:xfrm>
          <a:prstGeom prst="roundRect">
            <a:avLst/>
          </a:prstGeom>
          <a:solidFill>
            <a:srgbClr val="D9FE3C"/>
          </a:solidFill>
          <a:ln w="12700">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60" name="Text Box 27"/>
          <p:cNvSpPr txBox="1">
            <a:spLocks noChangeArrowheads="1"/>
          </p:cNvSpPr>
          <p:nvPr/>
        </p:nvSpPr>
        <p:spPr bwMode="auto">
          <a:xfrm>
            <a:off x="3870325" y="2633663"/>
            <a:ext cx="1582738" cy="369887"/>
          </a:xfrm>
          <a:prstGeom prst="rect">
            <a:avLst/>
          </a:prstGeom>
          <a:noFill/>
          <a:ln w="12700" algn="ctr">
            <a:noFill/>
            <a:miter lim="800000"/>
            <a:headEnd/>
            <a:tailEnd/>
          </a:ln>
          <a:effectLst/>
        </p:spPr>
        <p:txBody>
          <a:bodyPr wrap="none">
            <a:spAutoFit/>
          </a:bodyPr>
          <a:lstStyle/>
          <a:p>
            <a:pPr algn="ctr" rtl="0" eaLnBrk="0" fontAlgn="base" hangingPunct="0">
              <a:spcBef>
                <a:spcPct val="50000"/>
              </a:spcBef>
              <a:spcAft>
                <a:spcPct val="0"/>
              </a:spcAft>
              <a:defRPr/>
            </a:pPr>
            <a:r>
              <a:rPr lang="en-US" b="1" kern="1200" dirty="0">
                <a:solidFill>
                  <a:srgbClr val="000000"/>
                </a:solidFill>
                <a:latin typeface="Arial" charset="0"/>
                <a:ea typeface="+mn-ea"/>
                <a:cs typeface="Arial" pitchFamily="34" charset="0"/>
              </a:rPr>
              <a:t>Presentation</a:t>
            </a:r>
          </a:p>
        </p:txBody>
      </p:sp>
      <p:sp>
        <p:nvSpPr>
          <p:cNvPr id="461" name="AutoShape 28"/>
          <p:cNvSpPr>
            <a:spLocks noChangeArrowheads="1"/>
          </p:cNvSpPr>
          <p:nvPr/>
        </p:nvSpPr>
        <p:spPr bwMode="auto">
          <a:xfrm>
            <a:off x="3584575" y="3194050"/>
            <a:ext cx="4692650" cy="704850"/>
          </a:xfrm>
          <a:prstGeom prst="roundRect">
            <a:avLst/>
          </a:prstGeom>
          <a:solidFill>
            <a:srgbClr val="FFA95B"/>
          </a:solidFill>
          <a:ln w="12700">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62" name="Text Box 29"/>
          <p:cNvSpPr txBox="1">
            <a:spLocks noChangeArrowheads="1"/>
          </p:cNvSpPr>
          <p:nvPr/>
        </p:nvSpPr>
        <p:spPr bwMode="auto">
          <a:xfrm>
            <a:off x="4386263" y="3354388"/>
            <a:ext cx="2686050" cy="369887"/>
          </a:xfrm>
          <a:prstGeom prst="rect">
            <a:avLst/>
          </a:prstGeom>
          <a:noFill/>
          <a:ln w="12700" algn="ctr">
            <a:noFill/>
            <a:miter lim="800000"/>
            <a:headEnd/>
            <a:tailEnd/>
          </a:ln>
          <a:effectLst/>
        </p:spPr>
        <p:txBody>
          <a:bodyPr wrap="none">
            <a:spAutoFit/>
          </a:bodyPr>
          <a:lstStyle/>
          <a:p>
            <a:pPr algn="ctr" rtl="0" eaLnBrk="0" fontAlgn="base" hangingPunct="0">
              <a:spcBef>
                <a:spcPct val="50000"/>
              </a:spcBef>
              <a:spcAft>
                <a:spcPct val="0"/>
              </a:spcAft>
              <a:defRPr/>
            </a:pPr>
            <a:r>
              <a:rPr lang="en-US" b="1" kern="1200" dirty="0">
                <a:solidFill>
                  <a:srgbClr val="000000"/>
                </a:solidFill>
                <a:latin typeface="Arial" charset="0"/>
                <a:ea typeface="+mn-ea"/>
                <a:cs typeface="Arial" pitchFamily="34" charset="0"/>
              </a:rPr>
              <a:t>Business Components</a:t>
            </a:r>
          </a:p>
        </p:txBody>
      </p:sp>
      <p:sp>
        <p:nvSpPr>
          <p:cNvPr id="463" name="AutoShape 30"/>
          <p:cNvSpPr>
            <a:spLocks noChangeArrowheads="1"/>
          </p:cNvSpPr>
          <p:nvPr/>
        </p:nvSpPr>
        <p:spPr bwMode="auto">
          <a:xfrm>
            <a:off x="3584573" y="3937000"/>
            <a:ext cx="4692650" cy="703263"/>
          </a:xfrm>
          <a:prstGeom prst="roundRect">
            <a:avLst/>
          </a:prstGeom>
          <a:solidFill>
            <a:srgbClr val="57BFFF"/>
          </a:solidFill>
          <a:ln w="12700">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64" name="Text Box 31"/>
          <p:cNvSpPr txBox="1">
            <a:spLocks noChangeArrowheads="1"/>
          </p:cNvSpPr>
          <p:nvPr/>
        </p:nvSpPr>
        <p:spPr bwMode="auto">
          <a:xfrm>
            <a:off x="5040313" y="4075113"/>
            <a:ext cx="1547812" cy="369887"/>
          </a:xfrm>
          <a:prstGeom prst="rect">
            <a:avLst/>
          </a:prstGeom>
          <a:noFill/>
          <a:ln w="12700" algn="ctr">
            <a:noFill/>
            <a:miter lim="800000"/>
            <a:headEnd/>
            <a:tailEnd/>
          </a:ln>
          <a:effectLst/>
        </p:spPr>
        <p:txBody>
          <a:bodyPr wrap="none">
            <a:spAutoFit/>
          </a:bodyPr>
          <a:lstStyle/>
          <a:p>
            <a:pPr algn="ctr" rtl="0" eaLnBrk="0" fontAlgn="base" hangingPunct="0">
              <a:spcBef>
                <a:spcPct val="50000"/>
              </a:spcBef>
              <a:spcAft>
                <a:spcPct val="0"/>
              </a:spcAft>
              <a:defRPr/>
            </a:pPr>
            <a:r>
              <a:rPr lang="en-US" b="1" kern="1200" dirty="0">
                <a:solidFill>
                  <a:srgbClr val="000000"/>
                </a:solidFill>
                <a:latin typeface="Arial" charset="0"/>
                <a:ea typeface="+mn-ea"/>
                <a:cs typeface="Arial" pitchFamily="34" charset="0"/>
              </a:rPr>
              <a:t>Data Access</a:t>
            </a:r>
          </a:p>
        </p:txBody>
      </p:sp>
      <p:sp>
        <p:nvSpPr>
          <p:cNvPr id="465" name="Oval 34"/>
          <p:cNvSpPr>
            <a:spLocks noChangeArrowheads="1"/>
          </p:cNvSpPr>
          <p:nvPr/>
        </p:nvSpPr>
        <p:spPr bwMode="auto">
          <a:xfrm>
            <a:off x="4045988" y="5124450"/>
            <a:ext cx="746125" cy="157163"/>
          </a:xfrm>
          <a:prstGeom prst="ellipse">
            <a:avLst/>
          </a:prstGeom>
          <a:solidFill>
            <a:srgbClr val="001524">
              <a:alpha val="49019"/>
            </a:srgbClr>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66" name="Rectangle 35"/>
          <p:cNvSpPr>
            <a:spLocks noChangeArrowheads="1"/>
          </p:cNvSpPr>
          <p:nvPr/>
        </p:nvSpPr>
        <p:spPr bwMode="auto">
          <a:xfrm>
            <a:off x="4045988" y="4838700"/>
            <a:ext cx="746125" cy="360363"/>
          </a:xfrm>
          <a:prstGeom prst="rect">
            <a:avLst/>
          </a:prstGeom>
          <a:solidFill>
            <a:srgbClr val="001524">
              <a:alpha val="49019"/>
            </a:srgbClr>
          </a:solidFill>
          <a:ln w="12700" algn="ctr">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67" name="Oval 36"/>
          <p:cNvSpPr>
            <a:spLocks noChangeArrowheads="1"/>
          </p:cNvSpPr>
          <p:nvPr/>
        </p:nvSpPr>
        <p:spPr bwMode="auto">
          <a:xfrm>
            <a:off x="4044401" y="4760913"/>
            <a:ext cx="744537" cy="155575"/>
          </a:xfrm>
          <a:prstGeom prst="ellipse">
            <a:avLst/>
          </a:prstGeom>
          <a:solidFill>
            <a:srgbClr val="001524">
              <a:alpha val="49019"/>
            </a:srgbClr>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68" name="Oval 38"/>
          <p:cNvSpPr>
            <a:spLocks noChangeArrowheads="1"/>
          </p:cNvSpPr>
          <p:nvPr/>
        </p:nvSpPr>
        <p:spPr bwMode="auto">
          <a:xfrm>
            <a:off x="4107901" y="5173663"/>
            <a:ext cx="747712" cy="155575"/>
          </a:xfrm>
          <a:prstGeom prst="ellipse">
            <a:avLst/>
          </a:prstGeom>
          <a:solidFill>
            <a:srgbClr val="82A9C6">
              <a:alpha val="49019"/>
            </a:srgbClr>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69" name="Rectangle 39"/>
          <p:cNvSpPr>
            <a:spLocks noChangeArrowheads="1"/>
          </p:cNvSpPr>
          <p:nvPr/>
        </p:nvSpPr>
        <p:spPr bwMode="auto">
          <a:xfrm>
            <a:off x="4107901" y="4886325"/>
            <a:ext cx="747712" cy="361950"/>
          </a:xfrm>
          <a:prstGeom prst="rect">
            <a:avLst/>
          </a:prstGeom>
          <a:solidFill>
            <a:srgbClr val="82A9C6">
              <a:alpha val="49019"/>
            </a:srgbClr>
          </a:solidFill>
          <a:ln w="12700" algn="ctr">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70" name="Oval 40"/>
          <p:cNvSpPr>
            <a:spLocks noChangeArrowheads="1"/>
          </p:cNvSpPr>
          <p:nvPr/>
        </p:nvSpPr>
        <p:spPr bwMode="auto">
          <a:xfrm>
            <a:off x="4106313" y="4808538"/>
            <a:ext cx="746125" cy="157162"/>
          </a:xfrm>
          <a:prstGeom prst="ellipse">
            <a:avLst/>
          </a:prstGeom>
          <a:solidFill>
            <a:srgbClr val="82A9C6">
              <a:alpha val="49019"/>
            </a:srgbClr>
          </a:soli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71" name="Oval 42"/>
          <p:cNvSpPr>
            <a:spLocks noChangeArrowheads="1"/>
          </p:cNvSpPr>
          <p:nvPr/>
        </p:nvSpPr>
        <p:spPr bwMode="auto">
          <a:xfrm>
            <a:off x="4080913" y="5151438"/>
            <a:ext cx="746125" cy="157162"/>
          </a:xfrm>
          <a:prstGeom prst="ellipse">
            <a:avLst/>
          </a:prstGeom>
          <a:gradFill rotWithShape="1">
            <a:gsLst>
              <a:gs pos="0">
                <a:srgbClr val="1D6AA3"/>
              </a:gs>
              <a:gs pos="100000">
                <a:srgbClr val="0D314B"/>
              </a:gs>
            </a:gsLst>
            <a:lin ang="0" scaled="1"/>
          </a:gradFill>
          <a:ln w="12700" algn="ctr">
            <a:no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72" name="Rectangle 43"/>
          <p:cNvSpPr>
            <a:spLocks noChangeArrowheads="1"/>
          </p:cNvSpPr>
          <p:nvPr/>
        </p:nvSpPr>
        <p:spPr bwMode="auto">
          <a:xfrm>
            <a:off x="4080913" y="4867275"/>
            <a:ext cx="746125" cy="358775"/>
          </a:xfrm>
          <a:prstGeom prst="rect">
            <a:avLst/>
          </a:prstGeom>
          <a:gradFill rotWithShape="1">
            <a:gsLst>
              <a:gs pos="0">
                <a:srgbClr val="1D6AA3"/>
              </a:gs>
              <a:gs pos="100000">
                <a:srgbClr val="0D314B"/>
              </a:gs>
            </a:gsLst>
            <a:lin ang="0" scaled="1"/>
          </a:gradFill>
          <a:ln w="12700" algn="ctr">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73" name="Oval 44"/>
          <p:cNvSpPr>
            <a:spLocks noChangeArrowheads="1"/>
          </p:cNvSpPr>
          <p:nvPr/>
        </p:nvSpPr>
        <p:spPr bwMode="auto">
          <a:xfrm>
            <a:off x="4079326" y="4787900"/>
            <a:ext cx="744537" cy="155575"/>
          </a:xfrm>
          <a:prstGeom prst="ellipse">
            <a:avLst/>
          </a:prstGeom>
          <a:gradFill rotWithShape="1">
            <a:gsLst>
              <a:gs pos="0">
                <a:srgbClr val="1D6AA3"/>
              </a:gs>
              <a:gs pos="100000">
                <a:srgbClr val="4A88B5"/>
              </a:gs>
            </a:gsLst>
            <a:lin ang="0" scaled="1"/>
          </a:gradFill>
          <a:ln w="12700" algn="ctr">
            <a:solidFill>
              <a:srgbClr val="82A9C6"/>
            </a:solidFill>
            <a:round/>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74" name="Text Box 45"/>
          <p:cNvSpPr txBox="1">
            <a:spLocks noChangeArrowheads="1"/>
          </p:cNvSpPr>
          <p:nvPr/>
        </p:nvSpPr>
        <p:spPr bwMode="auto">
          <a:xfrm>
            <a:off x="5076825" y="4841875"/>
            <a:ext cx="1658938" cy="368300"/>
          </a:xfrm>
          <a:prstGeom prst="rect">
            <a:avLst/>
          </a:prstGeom>
          <a:noFill/>
          <a:ln w="12700" algn="ctr">
            <a:noFill/>
            <a:miter lim="800000"/>
            <a:headEnd/>
            <a:tailEnd/>
          </a:ln>
          <a:effectLst/>
        </p:spPr>
        <p:txBody>
          <a:bodyPr wrap="none">
            <a:spAutoFit/>
          </a:bodyPr>
          <a:lstStyle/>
          <a:p>
            <a:pPr algn="ctr" rtl="0" eaLnBrk="0" fontAlgn="base" hangingPunct="0">
              <a:spcBef>
                <a:spcPct val="50000"/>
              </a:spcBef>
              <a:spcAft>
                <a:spcPct val="0"/>
              </a:spcAft>
              <a:defRPr/>
            </a:pPr>
            <a:r>
              <a:rPr lang="en-US" b="1" kern="1200" dirty="0">
                <a:solidFill>
                  <a:srgbClr val="000000"/>
                </a:solidFill>
                <a:latin typeface="Arial" charset="0"/>
                <a:ea typeface="+mn-ea"/>
                <a:cs typeface="Arial" pitchFamily="34" charset="0"/>
              </a:rPr>
              <a:t>Data Sources</a:t>
            </a:r>
          </a:p>
        </p:txBody>
      </p:sp>
      <p:sp>
        <p:nvSpPr>
          <p:cNvPr id="475" name="Freeform 46"/>
          <p:cNvSpPr>
            <a:spLocks/>
          </p:cNvSpPr>
          <p:nvPr/>
        </p:nvSpPr>
        <p:spPr bwMode="auto">
          <a:xfrm>
            <a:off x="6962775" y="4819650"/>
            <a:ext cx="725488" cy="465138"/>
          </a:xfrm>
          <a:custGeom>
            <a:avLst/>
            <a:gdLst>
              <a:gd name="T0" fmla="*/ 0 w 9745"/>
              <a:gd name="T1" fmla="*/ 2147483647 h 6263"/>
              <a:gd name="T2" fmla="*/ 2147483647 w 9745"/>
              <a:gd name="T3" fmla="*/ 2147483647 h 6263"/>
              <a:gd name="T4" fmla="*/ 2147483647 w 9745"/>
              <a:gd name="T5" fmla="*/ 2147483647 h 6263"/>
              <a:gd name="T6" fmla="*/ 2147483647 w 9745"/>
              <a:gd name="T7" fmla="*/ 2147483647 h 6263"/>
              <a:gd name="T8" fmla="*/ 2147483647 w 9745"/>
              <a:gd name="T9" fmla="*/ 2147483647 h 6263"/>
              <a:gd name="T10" fmla="*/ 2147483647 w 9745"/>
              <a:gd name="T11" fmla="*/ 2147483647 h 6263"/>
              <a:gd name="T12" fmla="*/ 2147483647 w 9745"/>
              <a:gd name="T13" fmla="*/ 2147483647 h 6263"/>
              <a:gd name="T14" fmla="*/ 2147483647 w 9745"/>
              <a:gd name="T15" fmla="*/ 2147483647 h 6263"/>
              <a:gd name="T16" fmla="*/ 2147483647 w 9745"/>
              <a:gd name="T17" fmla="*/ 2147483647 h 6263"/>
              <a:gd name="T18" fmla="*/ 2147483647 w 9745"/>
              <a:gd name="T19" fmla="*/ 2147483647 h 6263"/>
              <a:gd name="T20" fmla="*/ 2147483647 w 9745"/>
              <a:gd name="T21" fmla="*/ 2147483647 h 6263"/>
              <a:gd name="T22" fmla="*/ 2147483647 w 9745"/>
              <a:gd name="T23" fmla="*/ 2147483647 h 6263"/>
              <a:gd name="T24" fmla="*/ 2147483647 w 9745"/>
              <a:gd name="T25" fmla="*/ 2147483647 h 6263"/>
              <a:gd name="T26" fmla="*/ 2147483647 w 9745"/>
              <a:gd name="T27" fmla="*/ 2147483647 h 6263"/>
              <a:gd name="T28" fmla="*/ 2147483647 w 9745"/>
              <a:gd name="T29" fmla="*/ 2147483647 h 6263"/>
              <a:gd name="T30" fmla="*/ 2147483647 w 9745"/>
              <a:gd name="T31" fmla="*/ 2147483647 h 6263"/>
              <a:gd name="T32" fmla="*/ 2147483647 w 9745"/>
              <a:gd name="T33" fmla="*/ 2147483647 h 6263"/>
              <a:gd name="T34" fmla="*/ 2147483647 w 9745"/>
              <a:gd name="T35" fmla="*/ 2147483647 h 6263"/>
              <a:gd name="T36" fmla="*/ 2147483647 w 9745"/>
              <a:gd name="T37" fmla="*/ 2147483647 h 6263"/>
              <a:gd name="T38" fmla="*/ 2147483647 w 9745"/>
              <a:gd name="T39" fmla="*/ 0 h 6263"/>
              <a:gd name="T40" fmla="*/ 0 w 9745"/>
              <a:gd name="T41" fmla="*/ 0 h 6263"/>
              <a:gd name="T42" fmla="*/ 0 w 9745"/>
              <a:gd name="T43" fmla="*/ 2147483647 h 626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745"/>
              <a:gd name="T67" fmla="*/ 0 h 6263"/>
              <a:gd name="T68" fmla="*/ 9745 w 9745"/>
              <a:gd name="T69" fmla="*/ 6263 h 626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745" h="6263">
                <a:moveTo>
                  <a:pt x="0" y="5773"/>
                </a:moveTo>
                <a:lnTo>
                  <a:pt x="314" y="5905"/>
                </a:lnTo>
                <a:lnTo>
                  <a:pt x="754" y="6046"/>
                </a:lnTo>
                <a:lnTo>
                  <a:pt x="1323" y="6180"/>
                </a:lnTo>
                <a:lnTo>
                  <a:pt x="1762" y="6218"/>
                </a:lnTo>
                <a:lnTo>
                  <a:pt x="2263" y="6263"/>
                </a:lnTo>
                <a:lnTo>
                  <a:pt x="2764" y="6263"/>
                </a:lnTo>
                <a:lnTo>
                  <a:pt x="3458" y="6180"/>
                </a:lnTo>
                <a:lnTo>
                  <a:pt x="4024" y="6046"/>
                </a:lnTo>
                <a:lnTo>
                  <a:pt x="4525" y="5876"/>
                </a:lnTo>
                <a:lnTo>
                  <a:pt x="5157" y="5636"/>
                </a:lnTo>
                <a:lnTo>
                  <a:pt x="5721" y="5367"/>
                </a:lnTo>
                <a:lnTo>
                  <a:pt x="6282" y="5130"/>
                </a:lnTo>
                <a:lnTo>
                  <a:pt x="6887" y="4916"/>
                </a:lnTo>
                <a:lnTo>
                  <a:pt x="7483" y="4741"/>
                </a:lnTo>
                <a:lnTo>
                  <a:pt x="8164" y="4602"/>
                </a:lnTo>
                <a:lnTo>
                  <a:pt x="8796" y="4548"/>
                </a:lnTo>
                <a:lnTo>
                  <a:pt x="9276" y="4553"/>
                </a:lnTo>
                <a:lnTo>
                  <a:pt x="9745" y="4608"/>
                </a:lnTo>
                <a:lnTo>
                  <a:pt x="9745" y="0"/>
                </a:lnTo>
                <a:lnTo>
                  <a:pt x="0" y="0"/>
                </a:lnTo>
                <a:lnTo>
                  <a:pt x="0" y="5773"/>
                </a:lnTo>
                <a:close/>
              </a:path>
            </a:pathLst>
          </a:custGeom>
          <a:solidFill>
            <a:srgbClr val="00192C">
              <a:alpha val="49019"/>
            </a:srgbClr>
          </a:solidFill>
          <a:ln w="9525">
            <a:noFill/>
            <a:round/>
            <a:headEnd/>
            <a:tailEnd/>
          </a:ln>
          <a:effectLst/>
        </p:spPr>
        <p:txBody>
          <a:bodyP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76" name="Freeform 47"/>
          <p:cNvSpPr>
            <a:spLocks/>
          </p:cNvSpPr>
          <p:nvPr/>
        </p:nvSpPr>
        <p:spPr bwMode="auto">
          <a:xfrm>
            <a:off x="7000875" y="4873625"/>
            <a:ext cx="725488" cy="466725"/>
          </a:xfrm>
          <a:custGeom>
            <a:avLst/>
            <a:gdLst>
              <a:gd name="T0" fmla="*/ 0 w 9745"/>
              <a:gd name="T1" fmla="*/ 2147483647 h 6263"/>
              <a:gd name="T2" fmla="*/ 2147483647 w 9745"/>
              <a:gd name="T3" fmla="*/ 2147483647 h 6263"/>
              <a:gd name="T4" fmla="*/ 2147483647 w 9745"/>
              <a:gd name="T5" fmla="*/ 2147483647 h 6263"/>
              <a:gd name="T6" fmla="*/ 2147483647 w 9745"/>
              <a:gd name="T7" fmla="*/ 2147483647 h 6263"/>
              <a:gd name="T8" fmla="*/ 2147483647 w 9745"/>
              <a:gd name="T9" fmla="*/ 2147483647 h 6263"/>
              <a:gd name="T10" fmla="*/ 2147483647 w 9745"/>
              <a:gd name="T11" fmla="*/ 2147483647 h 6263"/>
              <a:gd name="T12" fmla="*/ 2147483647 w 9745"/>
              <a:gd name="T13" fmla="*/ 2147483647 h 6263"/>
              <a:gd name="T14" fmla="*/ 2147483647 w 9745"/>
              <a:gd name="T15" fmla="*/ 2147483647 h 6263"/>
              <a:gd name="T16" fmla="*/ 2147483647 w 9745"/>
              <a:gd name="T17" fmla="*/ 2147483647 h 6263"/>
              <a:gd name="T18" fmla="*/ 2147483647 w 9745"/>
              <a:gd name="T19" fmla="*/ 2147483647 h 6263"/>
              <a:gd name="T20" fmla="*/ 2147483647 w 9745"/>
              <a:gd name="T21" fmla="*/ 2147483647 h 6263"/>
              <a:gd name="T22" fmla="*/ 2147483647 w 9745"/>
              <a:gd name="T23" fmla="*/ 2147483647 h 6263"/>
              <a:gd name="T24" fmla="*/ 2147483647 w 9745"/>
              <a:gd name="T25" fmla="*/ 2147483647 h 6263"/>
              <a:gd name="T26" fmla="*/ 2147483647 w 9745"/>
              <a:gd name="T27" fmla="*/ 2147483647 h 6263"/>
              <a:gd name="T28" fmla="*/ 2147483647 w 9745"/>
              <a:gd name="T29" fmla="*/ 2147483647 h 6263"/>
              <a:gd name="T30" fmla="*/ 2147483647 w 9745"/>
              <a:gd name="T31" fmla="*/ 2147483647 h 6263"/>
              <a:gd name="T32" fmla="*/ 2147483647 w 9745"/>
              <a:gd name="T33" fmla="*/ 2147483647 h 6263"/>
              <a:gd name="T34" fmla="*/ 2147483647 w 9745"/>
              <a:gd name="T35" fmla="*/ 2147483647 h 6263"/>
              <a:gd name="T36" fmla="*/ 2147483647 w 9745"/>
              <a:gd name="T37" fmla="*/ 2147483647 h 6263"/>
              <a:gd name="T38" fmla="*/ 2147483647 w 9745"/>
              <a:gd name="T39" fmla="*/ 0 h 6263"/>
              <a:gd name="T40" fmla="*/ 0 w 9745"/>
              <a:gd name="T41" fmla="*/ 0 h 6263"/>
              <a:gd name="T42" fmla="*/ 0 w 9745"/>
              <a:gd name="T43" fmla="*/ 2147483647 h 626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745"/>
              <a:gd name="T67" fmla="*/ 0 h 6263"/>
              <a:gd name="T68" fmla="*/ 9745 w 9745"/>
              <a:gd name="T69" fmla="*/ 6263 h 626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745" h="6263">
                <a:moveTo>
                  <a:pt x="0" y="5773"/>
                </a:moveTo>
                <a:lnTo>
                  <a:pt x="314" y="5905"/>
                </a:lnTo>
                <a:lnTo>
                  <a:pt x="754" y="6046"/>
                </a:lnTo>
                <a:lnTo>
                  <a:pt x="1323" y="6180"/>
                </a:lnTo>
                <a:lnTo>
                  <a:pt x="1762" y="6218"/>
                </a:lnTo>
                <a:lnTo>
                  <a:pt x="2263" y="6263"/>
                </a:lnTo>
                <a:lnTo>
                  <a:pt x="2764" y="6263"/>
                </a:lnTo>
                <a:lnTo>
                  <a:pt x="3458" y="6180"/>
                </a:lnTo>
                <a:lnTo>
                  <a:pt x="4024" y="6046"/>
                </a:lnTo>
                <a:lnTo>
                  <a:pt x="4525" y="5876"/>
                </a:lnTo>
                <a:lnTo>
                  <a:pt x="5157" y="5636"/>
                </a:lnTo>
                <a:lnTo>
                  <a:pt x="5721" y="5367"/>
                </a:lnTo>
                <a:lnTo>
                  <a:pt x="6282" y="5130"/>
                </a:lnTo>
                <a:lnTo>
                  <a:pt x="6887" y="4916"/>
                </a:lnTo>
                <a:lnTo>
                  <a:pt x="7483" y="4741"/>
                </a:lnTo>
                <a:lnTo>
                  <a:pt x="8164" y="4602"/>
                </a:lnTo>
                <a:lnTo>
                  <a:pt x="8796" y="4548"/>
                </a:lnTo>
                <a:lnTo>
                  <a:pt x="9276" y="4553"/>
                </a:lnTo>
                <a:lnTo>
                  <a:pt x="9745" y="4608"/>
                </a:lnTo>
                <a:lnTo>
                  <a:pt x="9745" y="0"/>
                </a:lnTo>
                <a:lnTo>
                  <a:pt x="0" y="0"/>
                </a:lnTo>
                <a:lnTo>
                  <a:pt x="0" y="5773"/>
                </a:lnTo>
                <a:close/>
              </a:path>
            </a:pathLst>
          </a:custGeom>
          <a:solidFill>
            <a:srgbClr val="82A9C6">
              <a:alpha val="49019"/>
            </a:srgbClr>
          </a:solidFill>
          <a:ln w="9525">
            <a:noFill/>
            <a:round/>
            <a:headEnd/>
            <a:tailEnd/>
          </a:ln>
          <a:effectLst/>
        </p:spPr>
        <p:txBody>
          <a:bodyP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77" name="Freeform 48"/>
          <p:cNvSpPr>
            <a:spLocks/>
          </p:cNvSpPr>
          <p:nvPr/>
        </p:nvSpPr>
        <p:spPr bwMode="auto">
          <a:xfrm>
            <a:off x="6991350" y="4846638"/>
            <a:ext cx="725488" cy="465137"/>
          </a:xfrm>
          <a:custGeom>
            <a:avLst/>
            <a:gdLst>
              <a:gd name="T0" fmla="*/ 0 w 9745"/>
              <a:gd name="T1" fmla="*/ 2147483647 h 6263"/>
              <a:gd name="T2" fmla="*/ 2147483647 w 9745"/>
              <a:gd name="T3" fmla="*/ 2147483647 h 6263"/>
              <a:gd name="T4" fmla="*/ 2147483647 w 9745"/>
              <a:gd name="T5" fmla="*/ 2147483647 h 6263"/>
              <a:gd name="T6" fmla="*/ 2147483647 w 9745"/>
              <a:gd name="T7" fmla="*/ 2147483647 h 6263"/>
              <a:gd name="T8" fmla="*/ 2147483647 w 9745"/>
              <a:gd name="T9" fmla="*/ 2147483647 h 6263"/>
              <a:gd name="T10" fmla="*/ 2147483647 w 9745"/>
              <a:gd name="T11" fmla="*/ 2147483647 h 6263"/>
              <a:gd name="T12" fmla="*/ 2147483647 w 9745"/>
              <a:gd name="T13" fmla="*/ 2147483647 h 6263"/>
              <a:gd name="T14" fmla="*/ 2147483647 w 9745"/>
              <a:gd name="T15" fmla="*/ 2147483647 h 6263"/>
              <a:gd name="T16" fmla="*/ 2147483647 w 9745"/>
              <a:gd name="T17" fmla="*/ 2147483647 h 6263"/>
              <a:gd name="T18" fmla="*/ 2147483647 w 9745"/>
              <a:gd name="T19" fmla="*/ 2147483647 h 6263"/>
              <a:gd name="T20" fmla="*/ 2147483647 w 9745"/>
              <a:gd name="T21" fmla="*/ 2147483647 h 6263"/>
              <a:gd name="T22" fmla="*/ 2147483647 w 9745"/>
              <a:gd name="T23" fmla="*/ 2147483647 h 6263"/>
              <a:gd name="T24" fmla="*/ 2147483647 w 9745"/>
              <a:gd name="T25" fmla="*/ 2147483647 h 6263"/>
              <a:gd name="T26" fmla="*/ 2147483647 w 9745"/>
              <a:gd name="T27" fmla="*/ 2147483647 h 6263"/>
              <a:gd name="T28" fmla="*/ 2147483647 w 9745"/>
              <a:gd name="T29" fmla="*/ 2147483647 h 6263"/>
              <a:gd name="T30" fmla="*/ 2147483647 w 9745"/>
              <a:gd name="T31" fmla="*/ 2147483647 h 6263"/>
              <a:gd name="T32" fmla="*/ 2147483647 w 9745"/>
              <a:gd name="T33" fmla="*/ 2147483647 h 6263"/>
              <a:gd name="T34" fmla="*/ 2147483647 w 9745"/>
              <a:gd name="T35" fmla="*/ 2147483647 h 6263"/>
              <a:gd name="T36" fmla="*/ 2147483647 w 9745"/>
              <a:gd name="T37" fmla="*/ 2147483647 h 6263"/>
              <a:gd name="T38" fmla="*/ 2147483647 w 9745"/>
              <a:gd name="T39" fmla="*/ 0 h 6263"/>
              <a:gd name="T40" fmla="*/ 0 w 9745"/>
              <a:gd name="T41" fmla="*/ 0 h 6263"/>
              <a:gd name="T42" fmla="*/ 0 w 9745"/>
              <a:gd name="T43" fmla="*/ 2147483647 h 626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745"/>
              <a:gd name="T67" fmla="*/ 0 h 6263"/>
              <a:gd name="T68" fmla="*/ 9745 w 9745"/>
              <a:gd name="T69" fmla="*/ 6263 h 626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745" h="6263">
                <a:moveTo>
                  <a:pt x="0" y="5773"/>
                </a:moveTo>
                <a:lnTo>
                  <a:pt x="314" y="5905"/>
                </a:lnTo>
                <a:lnTo>
                  <a:pt x="754" y="6046"/>
                </a:lnTo>
                <a:lnTo>
                  <a:pt x="1323" y="6180"/>
                </a:lnTo>
                <a:lnTo>
                  <a:pt x="1762" y="6218"/>
                </a:lnTo>
                <a:lnTo>
                  <a:pt x="2263" y="6263"/>
                </a:lnTo>
                <a:lnTo>
                  <a:pt x="2764" y="6263"/>
                </a:lnTo>
                <a:lnTo>
                  <a:pt x="3458" y="6180"/>
                </a:lnTo>
                <a:lnTo>
                  <a:pt x="4024" y="6046"/>
                </a:lnTo>
                <a:lnTo>
                  <a:pt x="4525" y="5876"/>
                </a:lnTo>
                <a:lnTo>
                  <a:pt x="5157" y="5636"/>
                </a:lnTo>
                <a:lnTo>
                  <a:pt x="5721" y="5367"/>
                </a:lnTo>
                <a:lnTo>
                  <a:pt x="6282" y="5130"/>
                </a:lnTo>
                <a:lnTo>
                  <a:pt x="6887" y="4916"/>
                </a:lnTo>
                <a:lnTo>
                  <a:pt x="7483" y="4741"/>
                </a:lnTo>
                <a:lnTo>
                  <a:pt x="8164" y="4602"/>
                </a:lnTo>
                <a:lnTo>
                  <a:pt x="8796" y="4548"/>
                </a:lnTo>
                <a:lnTo>
                  <a:pt x="9276" y="4553"/>
                </a:lnTo>
                <a:lnTo>
                  <a:pt x="9745" y="4608"/>
                </a:lnTo>
                <a:lnTo>
                  <a:pt x="9745" y="0"/>
                </a:lnTo>
                <a:lnTo>
                  <a:pt x="0" y="0"/>
                </a:lnTo>
                <a:lnTo>
                  <a:pt x="0" y="5773"/>
                </a:lnTo>
                <a:close/>
              </a:path>
            </a:pathLst>
          </a:custGeom>
          <a:gradFill rotWithShape="1">
            <a:gsLst>
              <a:gs pos="0">
                <a:srgbClr val="193F5C"/>
              </a:gs>
              <a:gs pos="100000">
                <a:srgbClr val="3688C6"/>
              </a:gs>
            </a:gsLst>
            <a:lin ang="0" scaled="1"/>
          </a:gradFill>
          <a:ln w="9525">
            <a:solidFill>
              <a:srgbClr val="82A9C6"/>
            </a:solidFill>
            <a:round/>
            <a:headEnd/>
            <a:tailEnd/>
          </a:ln>
          <a:effectLst/>
        </p:spPr>
        <p:txBody>
          <a:bodyP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79" name="AutoShape 51"/>
          <p:cNvSpPr>
            <a:spLocks noChangeArrowheads="1"/>
          </p:cNvSpPr>
          <p:nvPr/>
        </p:nvSpPr>
        <p:spPr bwMode="auto">
          <a:xfrm>
            <a:off x="5935663" y="2460625"/>
            <a:ext cx="2324100" cy="704850"/>
          </a:xfrm>
          <a:prstGeom prst="roundRect">
            <a:avLst/>
          </a:prstGeom>
          <a:solidFill>
            <a:srgbClr val="D9FE3C"/>
          </a:solidFill>
          <a:ln w="12700">
            <a:noFill/>
            <a:miter lim="800000"/>
            <a:headEnd/>
            <a:tailEnd/>
          </a:ln>
          <a:effectLst/>
        </p:spPr>
        <p:txBody>
          <a:bodyPr wrap="none" anchor="ctr"/>
          <a:lstStyle/>
          <a:p>
            <a:pPr algn="ctr" rtl="0" eaLnBrk="0" fontAlgn="base" hangingPunct="0">
              <a:spcBef>
                <a:spcPct val="50000"/>
              </a:spcBef>
              <a:spcAft>
                <a:spcPct val="0"/>
              </a:spcAft>
              <a:defRPr/>
            </a:pPr>
            <a:endParaRPr lang="en-US" sz="1600" b="1" kern="1200">
              <a:solidFill>
                <a:srgbClr val="004B85"/>
              </a:solidFill>
              <a:latin typeface="Arial" charset="0"/>
              <a:ea typeface="+mn-ea"/>
              <a:cs typeface="Arial" pitchFamily="34" charset="0"/>
            </a:endParaRPr>
          </a:p>
        </p:txBody>
      </p:sp>
      <p:sp>
        <p:nvSpPr>
          <p:cNvPr id="480" name="Text Box 52"/>
          <p:cNvSpPr txBox="1">
            <a:spLocks noChangeArrowheads="1"/>
          </p:cNvSpPr>
          <p:nvPr/>
        </p:nvSpPr>
        <p:spPr bwMode="auto">
          <a:xfrm>
            <a:off x="6405563" y="2418733"/>
            <a:ext cx="1390650" cy="646113"/>
          </a:xfrm>
          <a:prstGeom prst="rect">
            <a:avLst/>
          </a:prstGeom>
          <a:noFill/>
          <a:ln w="12700" algn="ctr">
            <a:noFill/>
            <a:miter lim="800000"/>
            <a:headEnd/>
            <a:tailEnd/>
          </a:ln>
          <a:effectLst/>
        </p:spPr>
        <p:txBody>
          <a:bodyPr wrap="none">
            <a:spAutoFit/>
          </a:bodyPr>
          <a:lstStyle/>
          <a:p>
            <a:pPr algn="ctr" rtl="0" eaLnBrk="0" fontAlgn="base" hangingPunct="0">
              <a:spcBef>
                <a:spcPct val="50000"/>
              </a:spcBef>
              <a:spcAft>
                <a:spcPct val="0"/>
              </a:spcAft>
              <a:defRPr/>
            </a:pPr>
            <a:r>
              <a:rPr lang="en-US" b="1" kern="1200" dirty="0">
                <a:solidFill>
                  <a:srgbClr val="000000"/>
                </a:solidFill>
                <a:latin typeface="Arial" charset="0"/>
                <a:ea typeface="+mn-ea"/>
                <a:cs typeface="Arial" pitchFamily="34" charset="0"/>
              </a:rPr>
              <a:t>Enterprise </a:t>
            </a:r>
            <a:br>
              <a:rPr lang="en-US" b="1" kern="1200" dirty="0">
                <a:solidFill>
                  <a:srgbClr val="000000"/>
                </a:solidFill>
                <a:latin typeface="Arial" charset="0"/>
                <a:ea typeface="+mn-ea"/>
                <a:cs typeface="Arial" pitchFamily="34" charset="0"/>
              </a:rPr>
            </a:br>
            <a:r>
              <a:rPr lang="en-US" b="1" kern="1200" dirty="0">
                <a:solidFill>
                  <a:srgbClr val="000000"/>
                </a:solidFill>
                <a:latin typeface="Arial" charset="0"/>
                <a:ea typeface="+mn-ea"/>
                <a:cs typeface="Arial" pitchFamily="34" charset="0"/>
              </a:rPr>
              <a:t>Services</a:t>
            </a:r>
          </a:p>
        </p:txBody>
      </p:sp>
      <p:sp>
        <p:nvSpPr>
          <p:cNvPr id="109" name="Rectangle 5"/>
          <p:cNvSpPr>
            <a:spLocks noChangeArrowheads="1"/>
          </p:cNvSpPr>
          <p:nvPr/>
        </p:nvSpPr>
        <p:spPr bwMode="auto">
          <a:xfrm>
            <a:off x="234950" y="2436813"/>
            <a:ext cx="3289300" cy="3327400"/>
          </a:xfrm>
          <a:prstGeom prst="rect">
            <a:avLst/>
          </a:prstGeom>
          <a:noFill/>
          <a:ln w="9525">
            <a:noFill/>
            <a:miter lim="800000"/>
            <a:headEnd/>
            <a:tailEnd/>
          </a:ln>
          <a:effectLst/>
        </p:spPr>
        <p:txBody>
          <a:bodyPr/>
          <a:lstStyle/>
          <a:p>
            <a:pPr marL="347663" indent="-347663" algn="l" rtl="0" fontAlgn="base">
              <a:spcBef>
                <a:spcPct val="20000"/>
              </a:spcBef>
              <a:spcAft>
                <a:spcPct val="0"/>
              </a:spcAft>
              <a:buClr>
                <a:srgbClr val="FF7C00"/>
              </a:buClr>
              <a:buSzPct val="125000"/>
              <a:buFont typeface="Wingdings" pitchFamily="2" charset="2"/>
              <a:buChar char="§"/>
            </a:pPr>
            <a:r>
              <a:rPr lang="en-US" sz="2000" i="1" kern="1200" dirty="0">
                <a:solidFill>
                  <a:srgbClr val="000000"/>
                </a:solidFill>
                <a:latin typeface="Arial" charset="0"/>
                <a:ea typeface="+mn-ea"/>
                <a:cs typeface="+mn-cs"/>
              </a:rPr>
              <a:t>Accommodates evolving business requirements</a:t>
            </a:r>
            <a:br>
              <a:rPr lang="en-US" sz="2000" i="1" kern="1200" dirty="0">
                <a:solidFill>
                  <a:srgbClr val="000000"/>
                </a:solidFill>
                <a:latin typeface="Arial" charset="0"/>
                <a:ea typeface="+mn-ea"/>
                <a:cs typeface="+mn-cs"/>
              </a:rPr>
            </a:br>
            <a:endParaRPr lang="en-US" sz="2000" i="1" kern="1200" dirty="0">
              <a:solidFill>
                <a:srgbClr val="000000"/>
              </a:solidFill>
              <a:latin typeface="Arial" charset="0"/>
              <a:ea typeface="+mn-ea"/>
              <a:cs typeface="+mn-cs"/>
            </a:endParaRPr>
          </a:p>
          <a:p>
            <a:pPr marL="347663" indent="-347663" algn="l" rtl="0" fontAlgn="base">
              <a:spcBef>
                <a:spcPct val="20000"/>
              </a:spcBef>
              <a:spcAft>
                <a:spcPct val="0"/>
              </a:spcAft>
              <a:buClr>
                <a:srgbClr val="FF7C00"/>
              </a:buClr>
              <a:buSzPct val="125000"/>
              <a:buFont typeface="Wingdings" pitchFamily="2" charset="2"/>
              <a:buChar char="§"/>
            </a:pPr>
            <a:r>
              <a:rPr lang="en-US" sz="2000" i="1" kern="1200" dirty="0">
                <a:solidFill>
                  <a:srgbClr val="000000"/>
                </a:solidFill>
                <a:latin typeface="Arial" charset="0"/>
                <a:ea typeface="+mn-ea"/>
                <a:cs typeface="+mn-cs"/>
              </a:rPr>
              <a:t>Anticipates trends in technology</a:t>
            </a:r>
            <a:br>
              <a:rPr lang="en-US" sz="2000" i="1" kern="1200" dirty="0">
                <a:solidFill>
                  <a:srgbClr val="000000"/>
                </a:solidFill>
                <a:latin typeface="Arial" charset="0"/>
                <a:ea typeface="+mn-ea"/>
                <a:cs typeface="+mn-cs"/>
              </a:rPr>
            </a:br>
            <a:endParaRPr lang="en-US" sz="2000" i="1" kern="1200" dirty="0">
              <a:solidFill>
                <a:srgbClr val="000000"/>
              </a:solidFill>
              <a:latin typeface="Arial" charset="0"/>
              <a:ea typeface="+mn-ea"/>
              <a:cs typeface="+mn-cs"/>
            </a:endParaRPr>
          </a:p>
          <a:p>
            <a:pPr marL="347663" indent="-347663" algn="l" rtl="0" fontAlgn="base">
              <a:spcBef>
                <a:spcPct val="20000"/>
              </a:spcBef>
              <a:spcAft>
                <a:spcPct val="0"/>
              </a:spcAft>
              <a:buClr>
                <a:srgbClr val="FF7C00"/>
              </a:buClr>
              <a:buSzPct val="125000"/>
              <a:buFont typeface="Wingdings" pitchFamily="2" charset="2"/>
              <a:buChar char="§"/>
            </a:pPr>
            <a:r>
              <a:rPr lang="en-US" sz="2000" i="1" kern="1200" dirty="0">
                <a:solidFill>
                  <a:srgbClr val="000000"/>
                </a:solidFill>
                <a:latin typeface="Arial" charset="0"/>
                <a:ea typeface="+mn-ea"/>
                <a:cs typeface="+mn-cs"/>
              </a:rPr>
              <a:t>Provides agile </a:t>
            </a:r>
            <a:br>
              <a:rPr lang="en-US" sz="2000" i="1" kern="1200" dirty="0">
                <a:solidFill>
                  <a:srgbClr val="000000"/>
                </a:solidFill>
                <a:latin typeface="Arial" charset="0"/>
                <a:ea typeface="+mn-ea"/>
                <a:cs typeface="+mn-cs"/>
              </a:rPr>
            </a:br>
            <a:r>
              <a:rPr lang="en-US" sz="2000" i="1" kern="1200" dirty="0">
                <a:solidFill>
                  <a:srgbClr val="000000"/>
                </a:solidFill>
                <a:latin typeface="Arial" charset="0"/>
                <a:ea typeface="+mn-ea"/>
                <a:cs typeface="+mn-cs"/>
              </a:rPr>
              <a:t>and flexible </a:t>
            </a:r>
            <a:br>
              <a:rPr lang="en-US" sz="2000" i="1" kern="1200" dirty="0">
                <a:solidFill>
                  <a:srgbClr val="000000"/>
                </a:solidFill>
                <a:latin typeface="Arial" charset="0"/>
                <a:ea typeface="+mn-ea"/>
                <a:cs typeface="+mn-cs"/>
              </a:rPr>
            </a:br>
            <a:r>
              <a:rPr lang="en-US" sz="2000" i="1" kern="1200" dirty="0">
                <a:solidFill>
                  <a:srgbClr val="000000"/>
                </a:solidFill>
                <a:latin typeface="Arial" charset="0"/>
                <a:ea typeface="+mn-ea"/>
                <a:cs typeface="+mn-cs"/>
              </a:rPr>
              <a:t>architecture</a:t>
            </a:r>
            <a:r>
              <a:rPr lang="en-US" sz="2400" i="1" kern="1200" dirty="0">
                <a:solidFill>
                  <a:srgbClr val="000000"/>
                </a:solidFill>
                <a:latin typeface="Arial" charset="0"/>
                <a:ea typeface="+mn-ea"/>
                <a:cs typeface="+mn-cs"/>
              </a:rPr>
              <a:t/>
            </a:r>
            <a:br>
              <a:rPr lang="en-US" sz="2400" i="1" kern="1200" dirty="0">
                <a:solidFill>
                  <a:srgbClr val="000000"/>
                </a:solidFill>
                <a:latin typeface="Arial" charset="0"/>
                <a:ea typeface="+mn-ea"/>
                <a:cs typeface="+mn-cs"/>
              </a:rPr>
            </a:br>
            <a:endParaRPr lang="en-US" sz="2400" i="1" kern="1200" dirty="0">
              <a:solidFill>
                <a:srgbClr val="000000"/>
              </a:solidFill>
              <a:latin typeface="Arial" charset="0"/>
              <a:ea typeface="+mn-ea"/>
              <a:cs typeface="+mn-cs"/>
            </a:endParaRPr>
          </a:p>
          <a:p>
            <a:pPr marL="347663" indent="-347663" algn="l" rtl="0" fontAlgn="base">
              <a:spcBef>
                <a:spcPct val="20000"/>
              </a:spcBef>
              <a:spcAft>
                <a:spcPct val="0"/>
              </a:spcAft>
              <a:buClr>
                <a:srgbClr val="005F97"/>
              </a:buClr>
              <a:buSzPct val="125000"/>
              <a:buFont typeface="Wingdings" pitchFamily="2" charset="2"/>
              <a:buChar char="§"/>
            </a:pPr>
            <a:endParaRPr lang="en-US" sz="2400" i="1" kern="1200" dirty="0">
              <a:solidFill>
                <a:srgbClr val="000000"/>
              </a:solidFill>
              <a:latin typeface="Arial" charset="0"/>
              <a:ea typeface="+mn-ea"/>
              <a:cs typeface="+mn-cs"/>
            </a:endParaRPr>
          </a:p>
        </p:txBody>
      </p:sp>
      <p:sp>
        <p:nvSpPr>
          <p:cNvPr id="112" name="AutoShape 28"/>
          <p:cNvSpPr>
            <a:spLocks noChangeArrowheads="1"/>
          </p:cNvSpPr>
          <p:nvPr/>
        </p:nvSpPr>
        <p:spPr bwMode="auto">
          <a:xfrm>
            <a:off x="3584573" y="3194050"/>
            <a:ext cx="1536859" cy="704850"/>
          </a:xfrm>
          <a:prstGeom prst="roundRect">
            <a:avLst/>
          </a:prstGeom>
          <a:solidFill>
            <a:srgbClr val="FFA95B"/>
          </a:solidFill>
          <a:ln w="12700">
            <a:noFill/>
            <a:miter lim="800000"/>
            <a:headEnd/>
            <a:tailEnd/>
          </a:ln>
          <a:effectLst/>
        </p:spPr>
        <p:txBody>
          <a:bodyPr wrap="none" anchor="ctr"/>
          <a:lstStyle/>
          <a:p>
            <a:pPr algn="ctr" rtl="0" eaLnBrk="0" fontAlgn="base" hangingPunct="0">
              <a:spcBef>
                <a:spcPct val="50000"/>
              </a:spcBef>
              <a:spcAft>
                <a:spcPct val="0"/>
              </a:spcAft>
              <a:defRPr/>
            </a:pPr>
            <a:r>
              <a:rPr lang="en-US" sz="1600" b="1" kern="1200" dirty="0">
                <a:solidFill>
                  <a:srgbClr val="000000"/>
                </a:solidFill>
                <a:latin typeface="Arial" charset="0"/>
                <a:ea typeface="+mn-ea"/>
                <a:cs typeface="Arial" pitchFamily="34" charset="0"/>
              </a:rPr>
              <a:t>Business</a:t>
            </a:r>
            <a:br>
              <a:rPr lang="en-US" sz="1600" b="1" kern="1200" dirty="0">
                <a:solidFill>
                  <a:srgbClr val="000000"/>
                </a:solidFill>
                <a:latin typeface="Arial" charset="0"/>
                <a:ea typeface="+mn-ea"/>
                <a:cs typeface="Arial" pitchFamily="34" charset="0"/>
              </a:rPr>
            </a:br>
            <a:r>
              <a:rPr lang="en-US" sz="1600" b="1" kern="1200" dirty="0">
                <a:solidFill>
                  <a:srgbClr val="000000"/>
                </a:solidFill>
                <a:latin typeface="Arial" charset="0"/>
                <a:ea typeface="+mn-ea"/>
                <a:cs typeface="Arial" pitchFamily="34" charset="0"/>
              </a:rPr>
              <a:t>Workflows</a:t>
            </a:r>
          </a:p>
        </p:txBody>
      </p:sp>
      <p:sp>
        <p:nvSpPr>
          <p:cNvPr id="113" name="AutoShape 28"/>
          <p:cNvSpPr>
            <a:spLocks noChangeArrowheads="1"/>
          </p:cNvSpPr>
          <p:nvPr/>
        </p:nvSpPr>
        <p:spPr bwMode="auto">
          <a:xfrm>
            <a:off x="5162468" y="3194050"/>
            <a:ext cx="1536859" cy="704850"/>
          </a:xfrm>
          <a:prstGeom prst="roundRect">
            <a:avLst/>
          </a:prstGeom>
          <a:solidFill>
            <a:srgbClr val="FFA95B"/>
          </a:solidFill>
          <a:ln w="12700">
            <a:noFill/>
            <a:miter lim="800000"/>
            <a:headEnd/>
            <a:tailEnd/>
          </a:ln>
          <a:effectLst/>
        </p:spPr>
        <p:txBody>
          <a:bodyPr wrap="none" anchor="ctr"/>
          <a:lstStyle/>
          <a:p>
            <a:pPr algn="ctr" rtl="0" eaLnBrk="0" fontAlgn="base" hangingPunct="0">
              <a:spcBef>
                <a:spcPct val="50000"/>
              </a:spcBef>
              <a:spcAft>
                <a:spcPct val="0"/>
              </a:spcAft>
              <a:defRPr/>
            </a:pPr>
            <a:r>
              <a:rPr lang="en-US" sz="1600" b="1" kern="1200" dirty="0">
                <a:solidFill>
                  <a:srgbClr val="000000"/>
                </a:solidFill>
                <a:latin typeface="Arial" charset="0"/>
                <a:ea typeface="+mn-ea"/>
                <a:cs typeface="Arial" pitchFamily="34" charset="0"/>
              </a:rPr>
              <a:t>Business</a:t>
            </a:r>
            <a:br>
              <a:rPr lang="en-US" sz="1600" b="1" kern="1200" dirty="0">
                <a:solidFill>
                  <a:srgbClr val="000000"/>
                </a:solidFill>
                <a:latin typeface="Arial" charset="0"/>
                <a:ea typeface="+mn-ea"/>
                <a:cs typeface="Arial" pitchFamily="34" charset="0"/>
              </a:rPr>
            </a:br>
            <a:r>
              <a:rPr lang="en-US" sz="1600" b="1" kern="1200" dirty="0">
                <a:solidFill>
                  <a:srgbClr val="000000"/>
                </a:solidFill>
                <a:latin typeface="Arial" charset="0"/>
                <a:ea typeface="+mn-ea"/>
                <a:cs typeface="Arial" pitchFamily="34" charset="0"/>
              </a:rPr>
              <a:t>Tasks</a:t>
            </a:r>
          </a:p>
        </p:txBody>
      </p:sp>
      <p:sp>
        <p:nvSpPr>
          <p:cNvPr id="114" name="AutoShape 28"/>
          <p:cNvSpPr>
            <a:spLocks noChangeArrowheads="1"/>
          </p:cNvSpPr>
          <p:nvPr/>
        </p:nvSpPr>
        <p:spPr bwMode="auto">
          <a:xfrm>
            <a:off x="6740364" y="3194050"/>
            <a:ext cx="1536859" cy="704850"/>
          </a:xfrm>
          <a:prstGeom prst="roundRect">
            <a:avLst/>
          </a:prstGeom>
          <a:solidFill>
            <a:srgbClr val="FFA95B"/>
          </a:solidFill>
          <a:ln w="12700">
            <a:noFill/>
            <a:miter lim="800000"/>
            <a:headEnd/>
            <a:tailEnd/>
          </a:ln>
          <a:effectLst/>
        </p:spPr>
        <p:txBody>
          <a:bodyPr wrap="none" anchor="ctr"/>
          <a:lstStyle/>
          <a:p>
            <a:pPr algn="ctr" rtl="0" eaLnBrk="0" fontAlgn="base" hangingPunct="0">
              <a:spcBef>
                <a:spcPct val="50000"/>
              </a:spcBef>
              <a:spcAft>
                <a:spcPct val="0"/>
              </a:spcAft>
              <a:defRPr/>
            </a:pPr>
            <a:r>
              <a:rPr lang="en-US" sz="1600" b="1" kern="1200" dirty="0">
                <a:solidFill>
                  <a:srgbClr val="000000"/>
                </a:solidFill>
                <a:latin typeface="Arial" charset="0"/>
                <a:ea typeface="+mn-ea"/>
                <a:cs typeface="Arial" pitchFamily="34" charset="0"/>
              </a:rPr>
              <a:t>Business</a:t>
            </a:r>
            <a:br>
              <a:rPr lang="en-US" sz="1600" b="1" kern="1200" dirty="0">
                <a:solidFill>
                  <a:srgbClr val="000000"/>
                </a:solidFill>
                <a:latin typeface="Arial" charset="0"/>
                <a:ea typeface="+mn-ea"/>
                <a:cs typeface="Arial" pitchFamily="34" charset="0"/>
              </a:rPr>
            </a:br>
            <a:r>
              <a:rPr lang="en-US" sz="1600" b="1" kern="1200" dirty="0">
                <a:solidFill>
                  <a:srgbClr val="000000"/>
                </a:solidFill>
                <a:latin typeface="Arial" charset="0"/>
                <a:ea typeface="+mn-ea"/>
                <a:cs typeface="Arial" pitchFamily="34" charset="0"/>
              </a:rPr>
              <a:t>Entities</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2000"/>
                                        <p:tgtEl>
                                          <p:spTgt spid="1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fade">
                                      <p:cBhvr>
                                        <p:cTn id="10" dur="2000"/>
                                        <p:tgtEl>
                                          <p:spTgt spid="1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4"/>
                                        </p:tgtEl>
                                        <p:attrNameLst>
                                          <p:attrName>style.visibility</p:attrName>
                                        </p:attrNameLst>
                                      </p:cBhvr>
                                      <p:to>
                                        <p:strVal val="visible"/>
                                      </p:to>
                                    </p:set>
                                    <p:animEffect transition="in" filter="fade">
                                      <p:cBhvr>
                                        <p:cTn id="13" dur="2000"/>
                                        <p:tgtEl>
                                          <p:spTgt spid="114"/>
                                        </p:tgtEl>
                                      </p:cBhvr>
                                    </p:animEffect>
                                  </p:childTnLst>
                                </p:cTn>
                              </p:par>
                              <p:par>
                                <p:cTn id="14" presetID="10" presetClass="exit" presetSubtype="0" fill="hold" grpId="0" nodeType="withEffect">
                                  <p:stCondLst>
                                    <p:cond delay="0"/>
                                  </p:stCondLst>
                                  <p:childTnLst>
                                    <p:animEffect transition="out" filter="fade">
                                      <p:cBhvr>
                                        <p:cTn id="15" dur="2000"/>
                                        <p:tgtEl>
                                          <p:spTgt spid="461"/>
                                        </p:tgtEl>
                                      </p:cBhvr>
                                    </p:animEffect>
                                    <p:set>
                                      <p:cBhvr>
                                        <p:cTn id="16" dur="1" fill="hold">
                                          <p:stCondLst>
                                            <p:cond delay="1999"/>
                                          </p:stCondLst>
                                        </p:cTn>
                                        <p:tgtEl>
                                          <p:spTgt spid="461"/>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2000"/>
                                        <p:tgtEl>
                                          <p:spTgt spid="462"/>
                                        </p:tgtEl>
                                      </p:cBhvr>
                                    </p:animEffect>
                                    <p:set>
                                      <p:cBhvr>
                                        <p:cTn id="19" dur="1" fill="hold">
                                          <p:stCondLst>
                                            <p:cond delay="1999"/>
                                          </p:stCondLst>
                                        </p:cTn>
                                        <p:tgtEl>
                                          <p:spTgt spid="4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 grpId="0" animBg="1"/>
      <p:bldP spid="462" grpId="0"/>
      <p:bldP spid="112" grpId="0" animBg="1"/>
      <p:bldP spid="113" grpId="0" animBg="1"/>
      <p:bldP spid="1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Business Process Application</a:t>
            </a:r>
            <a:endParaRPr lang="en-US" dirty="0"/>
          </a:p>
        </p:txBody>
      </p:sp>
      <p:grpSp>
        <p:nvGrpSpPr>
          <p:cNvPr id="3" name="Group 99"/>
          <p:cNvGrpSpPr/>
          <p:nvPr/>
        </p:nvGrpSpPr>
        <p:grpSpPr>
          <a:xfrm>
            <a:off x="3964914" y="1317661"/>
            <a:ext cx="508271" cy="2903625"/>
            <a:chOff x="4040069" y="1454962"/>
            <a:chExt cx="508271" cy="2177719"/>
          </a:xfrm>
        </p:grpSpPr>
        <p:sp>
          <p:nvSpPr>
            <p:cNvPr id="101" name="Flowchart: Extract 61"/>
            <p:cNvSpPr>
              <a:spLocks noChangeArrowheads="1"/>
            </p:cNvSpPr>
            <p:nvPr/>
          </p:nvSpPr>
          <p:spPr bwMode="auto">
            <a:xfrm rot="5400000">
              <a:off x="4073057" y="1421974"/>
              <a:ext cx="439034" cy="505010"/>
            </a:xfrm>
            <a:prstGeom prst="flowChartExtract">
              <a:avLst/>
            </a:prstGeom>
            <a:gradFill rotWithShape="1">
              <a:gsLst>
                <a:gs pos="0">
                  <a:srgbClr val="A21636"/>
                </a:gs>
                <a:gs pos="100000">
                  <a:srgbClr val="DAA2AF"/>
                </a:gs>
              </a:gsLst>
              <a:lin ang="5400000" scaled="1"/>
            </a:gradFill>
            <a:ln w="9525">
              <a:noFill/>
              <a:round/>
              <a:headEnd/>
              <a:tailEnd/>
            </a:ln>
            <a:effectLst/>
          </p:spPr>
          <p:txBody>
            <a:bodyPr wrap="square" anchor="ctr"/>
            <a:lstStyle/>
            <a:p>
              <a:pPr algn="ctr">
                <a:spcBef>
                  <a:spcPts val="600"/>
                </a:spcBef>
                <a:buSzPct val="130000"/>
              </a:pPr>
              <a:endParaRPr lang="en-US" i="0">
                <a:solidFill>
                  <a:schemeClr val="bg1"/>
                </a:solidFill>
                <a:latin typeface="Arial" charset="0"/>
                <a:ea typeface="+mn-ea"/>
              </a:endParaRPr>
            </a:p>
          </p:txBody>
        </p:sp>
        <p:sp>
          <p:nvSpPr>
            <p:cNvPr id="102" name="Flowchart: Extract 61"/>
            <p:cNvSpPr>
              <a:spLocks noChangeArrowheads="1"/>
            </p:cNvSpPr>
            <p:nvPr/>
          </p:nvSpPr>
          <p:spPr bwMode="auto">
            <a:xfrm rot="5400000">
              <a:off x="4083996" y="2277945"/>
              <a:ext cx="427037" cy="501650"/>
            </a:xfrm>
            <a:prstGeom prst="flowChartExtract">
              <a:avLst/>
            </a:prstGeom>
            <a:gradFill rotWithShape="1">
              <a:gsLst>
                <a:gs pos="0">
                  <a:srgbClr val="A21636"/>
                </a:gs>
                <a:gs pos="100000">
                  <a:srgbClr val="DAA2AF"/>
                </a:gs>
              </a:gsLst>
              <a:lin ang="5400000" scaled="1"/>
            </a:gradFill>
            <a:ln w="9525">
              <a:noFill/>
              <a:round/>
              <a:headEnd/>
              <a:tailEnd/>
            </a:ln>
            <a:effectLst/>
          </p:spPr>
          <p:txBody>
            <a:bodyPr wrap="square" anchor="ctr"/>
            <a:lstStyle/>
            <a:p>
              <a:pPr algn="ctr">
                <a:spcBef>
                  <a:spcPts val="600"/>
                </a:spcBef>
                <a:buSzPct val="130000"/>
              </a:pPr>
              <a:endParaRPr lang="en-US" i="0">
                <a:solidFill>
                  <a:schemeClr val="bg1"/>
                </a:solidFill>
                <a:latin typeface="Arial" charset="0"/>
                <a:ea typeface="+mn-ea"/>
              </a:endParaRPr>
            </a:p>
          </p:txBody>
        </p:sp>
        <p:sp>
          <p:nvSpPr>
            <p:cNvPr id="103" name="Flowchart: Extract 61"/>
            <p:cNvSpPr>
              <a:spLocks noChangeArrowheads="1"/>
            </p:cNvSpPr>
            <p:nvPr/>
          </p:nvSpPr>
          <p:spPr bwMode="auto">
            <a:xfrm rot="5400000">
              <a:off x="4083996" y="3168338"/>
              <a:ext cx="427037" cy="501650"/>
            </a:xfrm>
            <a:prstGeom prst="flowChartExtract">
              <a:avLst/>
            </a:prstGeom>
            <a:gradFill rotWithShape="1">
              <a:gsLst>
                <a:gs pos="0">
                  <a:srgbClr val="A21636"/>
                </a:gs>
                <a:gs pos="100000">
                  <a:srgbClr val="DAA2AF"/>
                </a:gs>
              </a:gsLst>
              <a:lin ang="5400000" scaled="1"/>
            </a:gradFill>
            <a:ln w="9525">
              <a:noFill/>
              <a:round/>
              <a:headEnd/>
              <a:tailEnd/>
            </a:ln>
            <a:effectLst/>
          </p:spPr>
          <p:txBody>
            <a:bodyPr wrap="square" anchor="ctr"/>
            <a:lstStyle/>
            <a:p>
              <a:pPr algn="ctr">
                <a:spcBef>
                  <a:spcPts val="600"/>
                </a:spcBef>
                <a:buSzPct val="130000"/>
              </a:pPr>
              <a:endParaRPr lang="en-US" i="0">
                <a:solidFill>
                  <a:schemeClr val="bg1"/>
                </a:solidFill>
                <a:latin typeface="Arial" charset="0"/>
                <a:ea typeface="+mn-ea"/>
              </a:endParaRPr>
            </a:p>
          </p:txBody>
        </p:sp>
      </p:grpSp>
      <p:grpSp>
        <p:nvGrpSpPr>
          <p:cNvPr id="5" name="Group 56"/>
          <p:cNvGrpSpPr/>
          <p:nvPr/>
        </p:nvGrpSpPr>
        <p:grpSpPr>
          <a:xfrm>
            <a:off x="5041703" y="1158845"/>
            <a:ext cx="2728587" cy="3631175"/>
            <a:chOff x="4943604" y="770350"/>
            <a:chExt cx="2728587" cy="3631175"/>
          </a:xfrm>
        </p:grpSpPr>
        <p:grpSp>
          <p:nvGrpSpPr>
            <p:cNvPr id="6" name="Group 4"/>
            <p:cNvGrpSpPr/>
            <p:nvPr/>
          </p:nvGrpSpPr>
          <p:grpSpPr>
            <a:xfrm>
              <a:off x="5017562" y="808345"/>
              <a:ext cx="2559257" cy="3593180"/>
              <a:chOff x="647701" y="1015756"/>
              <a:chExt cx="3458979" cy="4856387"/>
            </a:xfrm>
          </p:grpSpPr>
          <p:grpSp>
            <p:nvGrpSpPr>
              <p:cNvPr id="7" name="Group 5"/>
              <p:cNvGrpSpPr/>
              <p:nvPr/>
            </p:nvGrpSpPr>
            <p:grpSpPr>
              <a:xfrm>
                <a:off x="1147402" y="2791706"/>
                <a:ext cx="2515705" cy="1147662"/>
                <a:chOff x="3341962" y="3142226"/>
                <a:chExt cx="2515705" cy="1147662"/>
              </a:xfrm>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p:grpSpPr>
            <p:sp>
              <p:nvSpPr>
                <p:cNvPr id="122" name="AutoShape 50"/>
                <p:cNvSpPr>
                  <a:spLocks noChangeArrowheads="1"/>
                </p:cNvSpPr>
                <p:nvPr/>
              </p:nvSpPr>
              <p:spPr bwMode="auto">
                <a:xfrm>
                  <a:off x="3341962" y="3142226"/>
                  <a:ext cx="2515705" cy="833124"/>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defTabSz="800100">
                    <a:lnSpc>
                      <a:spcPct val="90000"/>
                    </a:lnSpc>
                    <a:defRPr/>
                  </a:pPr>
                  <a:r>
                    <a:rPr lang="en-US" sz="1800" i="0" dirty="0" smtClean="0">
                      <a:solidFill>
                        <a:srgbClr val="000000"/>
                      </a:solidFill>
                      <a:latin typeface="Arial"/>
                      <a:cs typeface="Arial"/>
                    </a:rPr>
                    <a:t>Business Logic</a:t>
                  </a:r>
                  <a:endParaRPr lang="en-US" sz="1800" i="0" dirty="0">
                    <a:solidFill>
                      <a:srgbClr val="000000"/>
                    </a:solidFill>
                    <a:latin typeface="Arial"/>
                    <a:cs typeface="Arial"/>
                  </a:endParaRPr>
                </a:p>
              </p:txBody>
            </p:sp>
            <p:cxnSp>
              <p:nvCxnSpPr>
                <p:cNvPr id="123" name="Straight Arrow Connector 122"/>
                <p:cNvCxnSpPr/>
                <p:nvPr/>
              </p:nvCxnSpPr>
              <p:spPr bwMode="auto">
                <a:xfrm rot="5400000">
                  <a:off x="4453687" y="4137177"/>
                  <a:ext cx="303834" cy="1588"/>
                </a:xfrm>
                <a:prstGeom prst="straightConnector1">
                  <a:avLst/>
                </a:prstGeom>
                <a:gradFill rotWithShape="1">
                  <a:gsLst>
                    <a:gs pos="0">
                      <a:schemeClr val="hlink"/>
                    </a:gs>
                    <a:gs pos="100000">
                      <a:srgbClr val="FFCB99"/>
                    </a:gs>
                  </a:gsLst>
                  <a:lin ang="5400000" scaled="1"/>
                </a:gradFill>
                <a:ln w="9525">
                  <a:noFill/>
                  <a:round/>
                  <a:headEnd/>
                  <a:tailEnd/>
                </a:ln>
                <a:effectLst/>
              </p:spPr>
            </p:cxnSp>
          </p:grpSp>
          <p:sp>
            <p:nvSpPr>
              <p:cNvPr id="58" name="AutoShape 15"/>
              <p:cNvSpPr>
                <a:spLocks noChangeArrowheads="1"/>
              </p:cNvSpPr>
              <p:nvPr/>
            </p:nvSpPr>
            <p:spPr bwMode="gray">
              <a:xfrm>
                <a:off x="2053222" y="3954228"/>
                <a:ext cx="746125" cy="838200"/>
              </a:xfrm>
              <a:prstGeom prst="flowChartMagneticDisk">
                <a:avLst/>
              </a:prstGeom>
              <a:gradFill rotWithShape="1">
                <a:gsLst>
                  <a:gs pos="0">
                    <a:schemeClr val="hlink"/>
                  </a:gs>
                  <a:gs pos="100000">
                    <a:srgbClr val="FFCB99"/>
                  </a:gs>
                </a:gsLst>
                <a:lin ang="5400000" scaled="1"/>
              </a:gradFill>
              <a:ln w="9525">
                <a:solidFill>
                  <a:schemeClr val="bg1"/>
                </a:solid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defTabSz="800100" eaLnBrk="1" hangingPunct="1">
                  <a:lnSpc>
                    <a:spcPct val="90000"/>
                  </a:lnSpc>
                  <a:defRPr/>
                </a:pPr>
                <a:r>
                  <a:rPr lang="en-US" sz="1000" i="0" dirty="0" smtClean="0">
                    <a:solidFill>
                      <a:srgbClr val="000000"/>
                    </a:solidFill>
                    <a:latin typeface="Arial"/>
                    <a:cs typeface="Arial"/>
                  </a:rPr>
                  <a:t>DBMS</a:t>
                </a:r>
                <a:endParaRPr lang="en-US" sz="1400" i="0" dirty="0">
                  <a:solidFill>
                    <a:srgbClr val="000000"/>
                  </a:solidFill>
                  <a:latin typeface="Arial"/>
                  <a:cs typeface="Arial"/>
                </a:endParaRPr>
              </a:p>
            </p:txBody>
          </p:sp>
          <p:cxnSp>
            <p:nvCxnSpPr>
              <p:cNvPr id="59" name="Straight Arrow Connector 58"/>
              <p:cNvCxnSpPr/>
              <p:nvPr/>
            </p:nvCxnSpPr>
            <p:spPr bwMode="auto">
              <a:xfrm rot="16200000" flipH="1">
                <a:off x="2209710" y="2561482"/>
                <a:ext cx="392955" cy="1985"/>
              </a:xfrm>
              <a:prstGeom prst="straightConnector1">
                <a:avLst/>
              </a:prstGeom>
              <a:solidFill>
                <a:schemeClr val="accent1"/>
              </a:solidFill>
              <a:ln w="12700" cap="flat" cmpd="sng" algn="ctr">
                <a:solidFill>
                  <a:schemeClr val="tx1"/>
                </a:solidFill>
                <a:prstDash val="solid"/>
                <a:round/>
                <a:headEnd type="arrow"/>
                <a:tailEnd type="arrow"/>
              </a:ln>
              <a:effectLst/>
            </p:spPr>
          </p:cxnSp>
          <p:pic>
            <p:nvPicPr>
              <p:cNvPr id="60" name="Picture 59" descr="user.png"/>
              <p:cNvPicPr>
                <a:picLocks noChangeAspect="1"/>
              </p:cNvPicPr>
              <p:nvPr/>
            </p:nvPicPr>
            <p:blipFill>
              <a:blip r:embed="rId3" cstate="print"/>
              <a:stretch>
                <a:fillRect/>
              </a:stretch>
            </p:blipFill>
            <p:spPr>
              <a:xfrm>
                <a:off x="2249075" y="1015756"/>
                <a:ext cx="414099" cy="414099"/>
              </a:xfrm>
              <a:prstGeom prst="rect">
                <a:avLst/>
              </a:prstGeom>
            </p:spPr>
          </p:pic>
          <p:pic>
            <p:nvPicPr>
              <p:cNvPr id="65" name="Picture 64" descr="user.png"/>
              <p:cNvPicPr>
                <a:picLocks noChangeAspect="1"/>
              </p:cNvPicPr>
              <p:nvPr/>
            </p:nvPicPr>
            <p:blipFill>
              <a:blip r:embed="rId3" cstate="print"/>
              <a:stretch>
                <a:fillRect/>
              </a:stretch>
            </p:blipFill>
            <p:spPr>
              <a:xfrm>
                <a:off x="3421295" y="1298541"/>
                <a:ext cx="414099" cy="414099"/>
              </a:xfrm>
              <a:prstGeom prst="rect">
                <a:avLst/>
              </a:prstGeom>
            </p:spPr>
          </p:pic>
          <p:pic>
            <p:nvPicPr>
              <p:cNvPr id="88" name="Picture 87" descr="user.png"/>
              <p:cNvPicPr>
                <a:picLocks noChangeAspect="1"/>
              </p:cNvPicPr>
              <p:nvPr/>
            </p:nvPicPr>
            <p:blipFill>
              <a:blip r:embed="rId3" cstate="print"/>
              <a:stretch>
                <a:fillRect/>
              </a:stretch>
            </p:blipFill>
            <p:spPr>
              <a:xfrm>
                <a:off x="1106504" y="1257907"/>
                <a:ext cx="414099" cy="414099"/>
              </a:xfrm>
              <a:prstGeom prst="rect">
                <a:avLst/>
              </a:prstGeom>
            </p:spPr>
          </p:pic>
          <p:grpSp>
            <p:nvGrpSpPr>
              <p:cNvPr id="8" name="Group 64"/>
              <p:cNvGrpSpPr/>
              <p:nvPr/>
            </p:nvGrpSpPr>
            <p:grpSpPr>
              <a:xfrm>
                <a:off x="647701" y="1455425"/>
                <a:ext cx="3444239" cy="1135386"/>
                <a:chOff x="1264920" y="3726181"/>
                <a:chExt cx="5730240" cy="1981199"/>
              </a:xfrm>
            </p:grpSpPr>
            <p:sp>
              <p:nvSpPr>
                <p:cNvPr id="104" name="Flowchart: Connector 103"/>
                <p:cNvSpPr/>
                <p:nvPr/>
              </p:nvSpPr>
              <p:spPr bwMode="auto">
                <a:xfrm>
                  <a:off x="1264920" y="4251957"/>
                  <a:ext cx="350520" cy="365759"/>
                </a:xfrm>
                <a:prstGeom prst="flowChartConnector">
                  <a:avLst/>
                </a:prstGeom>
                <a:solidFill>
                  <a:schemeClr val="tx2">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105" name="Rounded Rectangle 104"/>
                <p:cNvSpPr/>
                <p:nvPr/>
              </p:nvSpPr>
              <p:spPr bwMode="auto">
                <a:xfrm>
                  <a:off x="1905002" y="4175760"/>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106" name="Diamond 105"/>
                <p:cNvSpPr/>
                <p:nvPr/>
              </p:nvSpPr>
              <p:spPr bwMode="auto">
                <a:xfrm>
                  <a:off x="3017522" y="4168137"/>
                  <a:ext cx="548638" cy="533399"/>
                </a:xfrm>
                <a:prstGeom prst="diamond">
                  <a:avLst/>
                </a:prstGeom>
                <a:solidFill>
                  <a:schemeClr val="tx1">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107" name="Rounded Rectangle 106"/>
                <p:cNvSpPr/>
                <p:nvPr/>
              </p:nvSpPr>
              <p:spPr bwMode="auto">
                <a:xfrm>
                  <a:off x="3794760" y="3726181"/>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108" name="Rounded Rectangle 107"/>
                <p:cNvSpPr/>
                <p:nvPr/>
              </p:nvSpPr>
              <p:spPr bwMode="auto">
                <a:xfrm>
                  <a:off x="3794760" y="4678681"/>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cxnSp>
              <p:nvCxnSpPr>
                <p:cNvPr id="109" name="Straight Arrow Connector 108"/>
                <p:cNvCxnSpPr>
                  <a:stCxn id="104" idx="6"/>
                  <a:endCxn id="105" idx="1"/>
                </p:cNvCxnSpPr>
                <p:nvPr/>
              </p:nvCxnSpPr>
              <p:spPr bwMode="auto">
                <a:xfrm>
                  <a:off x="1615440" y="4434840"/>
                  <a:ext cx="289560" cy="1588"/>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0" name="Straight Arrow Connector 109"/>
                <p:cNvCxnSpPr>
                  <a:stCxn id="105" idx="3"/>
                  <a:endCxn id="106" idx="1"/>
                </p:cNvCxnSpPr>
                <p:nvPr/>
              </p:nvCxnSpPr>
              <p:spPr bwMode="auto">
                <a:xfrm>
                  <a:off x="2727960" y="4434840"/>
                  <a:ext cx="289560" cy="1588"/>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1" name="Shape 40"/>
                <p:cNvCxnSpPr>
                  <a:stCxn id="106" idx="0"/>
                  <a:endCxn id="107" idx="1"/>
                </p:cNvCxnSpPr>
                <p:nvPr/>
              </p:nvCxnSpPr>
              <p:spPr bwMode="auto">
                <a:xfrm rot="5400000" flipH="1" flipV="1">
                  <a:off x="3451860" y="3825240"/>
                  <a:ext cx="182880" cy="502920"/>
                </a:xfrm>
                <a:prstGeom prst="bentConnector2">
                  <a:avLst/>
                </a:prstGeom>
                <a:solidFill>
                  <a:schemeClr val="accent1"/>
                </a:solidFill>
                <a:ln w="12700" cap="flat" cmpd="sng" algn="ctr">
                  <a:solidFill>
                    <a:schemeClr val="tx1"/>
                  </a:solidFill>
                  <a:prstDash val="solid"/>
                  <a:round/>
                  <a:headEnd type="none" w="med" len="med"/>
                  <a:tailEnd type="arrow"/>
                </a:ln>
                <a:effectLst/>
              </p:spPr>
            </p:cxnSp>
            <p:cxnSp>
              <p:nvCxnSpPr>
                <p:cNvPr id="112" name="Shape 41"/>
                <p:cNvCxnSpPr>
                  <a:stCxn id="106" idx="2"/>
                  <a:endCxn id="108" idx="1"/>
                </p:cNvCxnSpPr>
                <p:nvPr/>
              </p:nvCxnSpPr>
              <p:spPr bwMode="auto">
                <a:xfrm rot="16200000" flipH="1">
                  <a:off x="3425190" y="4568190"/>
                  <a:ext cx="236220" cy="502920"/>
                </a:xfrm>
                <a:prstGeom prst="bentConnector2">
                  <a:avLst/>
                </a:prstGeom>
                <a:solidFill>
                  <a:schemeClr val="accent1"/>
                </a:solidFill>
                <a:ln w="12700" cap="flat" cmpd="sng" algn="ctr">
                  <a:solidFill>
                    <a:schemeClr val="tx1"/>
                  </a:solidFill>
                  <a:prstDash val="solid"/>
                  <a:round/>
                  <a:headEnd type="none" w="med" len="med"/>
                  <a:tailEnd type="arrow"/>
                </a:ln>
                <a:effectLst/>
              </p:spPr>
            </p:cxnSp>
            <p:sp>
              <p:nvSpPr>
                <p:cNvPr id="113" name="Diamond 112"/>
                <p:cNvSpPr/>
                <p:nvPr/>
              </p:nvSpPr>
              <p:spPr bwMode="auto">
                <a:xfrm>
                  <a:off x="4983478" y="4671059"/>
                  <a:ext cx="548638" cy="533399"/>
                </a:xfrm>
                <a:prstGeom prst="diamond">
                  <a:avLst/>
                </a:prstGeom>
                <a:solidFill>
                  <a:schemeClr val="tx1">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114" name="Rounded Rectangle 113"/>
                <p:cNvSpPr/>
                <p:nvPr/>
              </p:nvSpPr>
              <p:spPr bwMode="auto">
                <a:xfrm>
                  <a:off x="5791201" y="4198622"/>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115" name="Rounded Rectangle 114"/>
                <p:cNvSpPr/>
                <p:nvPr/>
              </p:nvSpPr>
              <p:spPr bwMode="auto">
                <a:xfrm>
                  <a:off x="5791201" y="5189221"/>
                  <a:ext cx="822959" cy="51815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cxnSp>
              <p:nvCxnSpPr>
                <p:cNvPr id="116" name="Straight Arrow Connector 115"/>
                <p:cNvCxnSpPr>
                  <a:stCxn id="108" idx="3"/>
                  <a:endCxn id="113" idx="1"/>
                </p:cNvCxnSpPr>
                <p:nvPr/>
              </p:nvCxnSpPr>
              <p:spPr bwMode="auto">
                <a:xfrm>
                  <a:off x="4617720" y="4937760"/>
                  <a:ext cx="365760" cy="1588"/>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7" name="Shape 48"/>
                <p:cNvCxnSpPr>
                  <a:stCxn id="113" idx="0"/>
                  <a:endCxn id="114" idx="1"/>
                </p:cNvCxnSpPr>
                <p:nvPr/>
              </p:nvCxnSpPr>
              <p:spPr bwMode="auto">
                <a:xfrm rot="5400000" flipH="1" flipV="1">
                  <a:off x="5417820" y="4297680"/>
                  <a:ext cx="213360" cy="533400"/>
                </a:xfrm>
                <a:prstGeom prst="bentConnector2">
                  <a:avLst/>
                </a:prstGeom>
                <a:solidFill>
                  <a:schemeClr val="accent1"/>
                </a:solidFill>
                <a:ln w="12700" cap="flat" cmpd="sng" algn="ctr">
                  <a:solidFill>
                    <a:schemeClr val="tx1"/>
                  </a:solidFill>
                  <a:prstDash val="solid"/>
                  <a:round/>
                  <a:headEnd type="none" w="med" len="med"/>
                  <a:tailEnd type="arrow"/>
                </a:ln>
                <a:effectLst/>
              </p:spPr>
            </p:cxnSp>
            <p:cxnSp>
              <p:nvCxnSpPr>
                <p:cNvPr id="118" name="Shape 49"/>
                <p:cNvCxnSpPr>
                  <a:stCxn id="113" idx="2"/>
                  <a:endCxn id="115" idx="1"/>
                </p:cNvCxnSpPr>
                <p:nvPr/>
              </p:nvCxnSpPr>
              <p:spPr bwMode="auto">
                <a:xfrm rot="16200000" flipH="1">
                  <a:off x="5402580" y="5059680"/>
                  <a:ext cx="243840" cy="533400"/>
                </a:xfrm>
                <a:prstGeom prst="bentConnector2">
                  <a:avLst/>
                </a:prstGeom>
                <a:solidFill>
                  <a:schemeClr val="accent1"/>
                </a:solidFill>
                <a:ln w="12700" cap="flat" cmpd="sng" algn="ctr">
                  <a:solidFill>
                    <a:schemeClr val="tx1"/>
                  </a:solidFill>
                  <a:prstDash val="solid"/>
                  <a:round/>
                  <a:headEnd type="none" w="med" len="med"/>
                  <a:tailEnd type="arrow"/>
                </a:ln>
                <a:effectLst/>
              </p:spPr>
            </p:cxnSp>
            <p:cxnSp>
              <p:nvCxnSpPr>
                <p:cNvPr id="119" name="Straight Arrow Connector 118"/>
                <p:cNvCxnSpPr/>
                <p:nvPr/>
              </p:nvCxnSpPr>
              <p:spPr bwMode="auto">
                <a:xfrm flipV="1">
                  <a:off x="6583680" y="5455920"/>
                  <a:ext cx="396240" cy="7620"/>
                </a:xfrm>
                <a:prstGeom prst="straightConnector1">
                  <a:avLst/>
                </a:prstGeom>
                <a:solidFill>
                  <a:schemeClr val="accent1"/>
                </a:solidFill>
                <a:ln w="12700" cap="flat" cmpd="sng" algn="ctr">
                  <a:solidFill>
                    <a:schemeClr val="tx1"/>
                  </a:solidFill>
                  <a:prstDash val="sysDash"/>
                  <a:round/>
                  <a:headEnd type="none" w="med" len="med"/>
                  <a:tailEnd type="arrow"/>
                </a:ln>
                <a:effectLst/>
              </p:spPr>
            </p:cxnSp>
            <p:cxnSp>
              <p:nvCxnSpPr>
                <p:cNvPr id="120" name="Straight Arrow Connector 119"/>
                <p:cNvCxnSpPr/>
                <p:nvPr/>
              </p:nvCxnSpPr>
              <p:spPr bwMode="auto">
                <a:xfrm flipV="1">
                  <a:off x="6598920" y="4434840"/>
                  <a:ext cx="396240" cy="7620"/>
                </a:xfrm>
                <a:prstGeom prst="straightConnector1">
                  <a:avLst/>
                </a:prstGeom>
                <a:solidFill>
                  <a:schemeClr val="accent1"/>
                </a:solidFill>
                <a:ln w="12700" cap="flat" cmpd="sng" algn="ctr">
                  <a:solidFill>
                    <a:schemeClr val="tx1"/>
                  </a:solidFill>
                  <a:prstDash val="sysDash"/>
                  <a:round/>
                  <a:headEnd type="none" w="med" len="med"/>
                  <a:tailEnd type="arrow"/>
                </a:ln>
                <a:effectLst/>
              </p:spPr>
            </p:cxnSp>
            <p:cxnSp>
              <p:nvCxnSpPr>
                <p:cNvPr id="121" name="Straight Arrow Connector 120"/>
                <p:cNvCxnSpPr/>
                <p:nvPr/>
              </p:nvCxnSpPr>
              <p:spPr bwMode="auto">
                <a:xfrm flipV="1">
                  <a:off x="4587240" y="3977640"/>
                  <a:ext cx="396240" cy="7620"/>
                </a:xfrm>
                <a:prstGeom prst="straightConnector1">
                  <a:avLst/>
                </a:prstGeom>
                <a:solidFill>
                  <a:schemeClr val="accent1"/>
                </a:solidFill>
                <a:ln w="12700" cap="flat" cmpd="sng" algn="ctr">
                  <a:solidFill>
                    <a:schemeClr val="tx1"/>
                  </a:solidFill>
                  <a:prstDash val="sysDash"/>
                  <a:round/>
                  <a:headEnd type="none" w="med" len="med"/>
                  <a:tailEnd type="arrow"/>
                </a:ln>
                <a:effectLst/>
              </p:spPr>
            </p:cxnSp>
          </p:grpSp>
          <p:sp>
            <p:nvSpPr>
              <p:cNvPr id="94" name="TextBox 53"/>
              <p:cNvSpPr txBox="1"/>
              <p:nvPr/>
            </p:nvSpPr>
            <p:spPr>
              <a:xfrm>
                <a:off x="687433" y="5456165"/>
                <a:ext cx="3419247" cy="415978"/>
              </a:xfrm>
              <a:prstGeom prst="rect">
                <a:avLst/>
              </a:prstGeom>
              <a:noFill/>
            </p:spPr>
            <p:txBody>
              <a:bodyPr wrap="non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r>
                  <a:rPr lang="en-US" sz="1400" i="0" dirty="0" smtClean="0">
                    <a:solidFill>
                      <a:srgbClr val="000000"/>
                    </a:solidFill>
                    <a:latin typeface="Arial"/>
                    <a:cs typeface="Arial"/>
                  </a:rPr>
                  <a:t>Business Process Application</a:t>
                </a:r>
              </a:p>
            </p:txBody>
          </p:sp>
          <p:cxnSp>
            <p:nvCxnSpPr>
              <p:cNvPr id="100" name="Straight Arrow Connector 99"/>
              <p:cNvCxnSpPr/>
              <p:nvPr/>
            </p:nvCxnSpPr>
            <p:spPr bwMode="auto">
              <a:xfrm rot="5400000">
                <a:off x="2259923" y="3795268"/>
                <a:ext cx="303834" cy="1588"/>
              </a:xfrm>
              <a:prstGeom prst="straightConnector1">
                <a:avLst/>
              </a:prstGeom>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ln w="12700" cap="flat" cmpd="sng" algn="ctr">
                <a:solidFill>
                  <a:schemeClr val="tx1"/>
                </a:solidFill>
                <a:prstDash val="solid"/>
                <a:round/>
                <a:headEnd type="arrow"/>
                <a:tailEnd type="arrow"/>
              </a:ln>
              <a:effectLst/>
            </p:spPr>
          </p:cxnSp>
        </p:grpSp>
        <p:sp>
          <p:nvSpPr>
            <p:cNvPr id="55" name="Rounded Rectangle 54"/>
            <p:cNvSpPr/>
            <p:nvPr/>
          </p:nvSpPr>
          <p:spPr bwMode="auto">
            <a:xfrm>
              <a:off x="4943604" y="770350"/>
              <a:ext cx="2728587" cy="3131507"/>
            </a:xfrm>
            <a:prstGeom prst="roundRect">
              <a:avLst>
                <a:gd name="adj" fmla="val 7945"/>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grpSp>
        <p:nvGrpSpPr>
          <p:cNvPr id="9" name="Group 55"/>
          <p:cNvGrpSpPr/>
          <p:nvPr/>
        </p:nvGrpSpPr>
        <p:grpSpPr>
          <a:xfrm>
            <a:off x="1188127" y="1158845"/>
            <a:ext cx="2279737" cy="3605073"/>
            <a:chOff x="1340285" y="784964"/>
            <a:chExt cx="2279737" cy="3605073"/>
          </a:xfrm>
        </p:grpSpPr>
        <p:grpSp>
          <p:nvGrpSpPr>
            <p:cNvPr id="10" name="Group 124"/>
            <p:cNvGrpSpPr/>
            <p:nvPr/>
          </p:nvGrpSpPr>
          <p:grpSpPr>
            <a:xfrm>
              <a:off x="1507942" y="880375"/>
              <a:ext cx="1945099" cy="3509662"/>
              <a:chOff x="5389861" y="1147685"/>
              <a:chExt cx="2628900" cy="4743496"/>
            </a:xfrm>
          </p:grpSpPr>
          <p:sp>
            <p:nvSpPr>
              <p:cNvPr id="127" name="AutoShape 50"/>
              <p:cNvSpPr>
                <a:spLocks noChangeArrowheads="1"/>
              </p:cNvSpPr>
              <p:nvPr/>
            </p:nvSpPr>
            <p:spPr bwMode="auto">
              <a:xfrm>
                <a:off x="5389861" y="2454928"/>
                <a:ext cx="2628900" cy="1185219"/>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defTabSz="800100">
                  <a:lnSpc>
                    <a:spcPct val="90000"/>
                  </a:lnSpc>
                  <a:defRPr/>
                </a:pPr>
                <a:r>
                  <a:rPr lang="en-US" sz="1800" i="0" dirty="0" smtClean="0">
                    <a:solidFill>
                      <a:srgbClr val="000000"/>
                    </a:solidFill>
                    <a:latin typeface="Arial"/>
                    <a:cs typeface="Arial"/>
                  </a:rPr>
                  <a:t>Business Logic</a:t>
                </a:r>
                <a:endParaRPr lang="en-US" sz="1800" i="0" dirty="0">
                  <a:solidFill>
                    <a:srgbClr val="000000"/>
                  </a:solidFill>
                  <a:latin typeface="Arial"/>
                  <a:cs typeface="Arial"/>
                </a:endParaRPr>
              </a:p>
            </p:txBody>
          </p:sp>
          <p:cxnSp>
            <p:nvCxnSpPr>
              <p:cNvPr id="128" name="Straight Arrow Connector 127"/>
              <p:cNvCxnSpPr/>
              <p:nvPr/>
            </p:nvCxnSpPr>
            <p:spPr bwMode="auto">
              <a:xfrm rot="5400000">
                <a:off x="6467256" y="2204392"/>
                <a:ext cx="457200" cy="1289"/>
              </a:xfrm>
              <a:prstGeom prst="straightConnector1">
                <a:avLst/>
              </a:prstGeom>
              <a:solidFill>
                <a:schemeClr val="accent1"/>
              </a:solidFill>
              <a:ln w="12700" cap="flat" cmpd="sng" algn="ctr">
                <a:solidFill>
                  <a:schemeClr val="tx1"/>
                </a:solidFill>
                <a:prstDash val="solid"/>
                <a:round/>
                <a:headEnd type="arrow"/>
                <a:tailEnd type="arrow"/>
              </a:ln>
              <a:effectLst/>
            </p:spPr>
          </p:cxnSp>
          <p:sp>
            <p:nvSpPr>
              <p:cNvPr id="129" name="AutoShape 15"/>
              <p:cNvSpPr>
                <a:spLocks noChangeArrowheads="1"/>
              </p:cNvSpPr>
              <p:nvPr/>
            </p:nvSpPr>
            <p:spPr bwMode="gray">
              <a:xfrm>
                <a:off x="6338183" y="3966503"/>
                <a:ext cx="746125" cy="838199"/>
              </a:xfrm>
              <a:prstGeom prst="flowChartMagneticDisk">
                <a:avLst/>
              </a:prstGeom>
              <a:gradFill rotWithShape="1">
                <a:gsLst>
                  <a:gs pos="0">
                    <a:schemeClr val="hlink"/>
                  </a:gs>
                  <a:gs pos="100000">
                    <a:srgbClr val="FFCB99"/>
                  </a:gs>
                </a:gsLst>
                <a:lin ang="5400000" scaled="1"/>
              </a:gradFill>
              <a:ln w="9525">
                <a:solidFill>
                  <a:schemeClr val="bg1"/>
                </a:solid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defTabSz="800100" eaLnBrk="1" hangingPunct="1">
                  <a:lnSpc>
                    <a:spcPct val="90000"/>
                  </a:lnSpc>
                  <a:defRPr/>
                </a:pPr>
                <a:r>
                  <a:rPr lang="en-US" sz="1000" i="0" dirty="0">
                    <a:solidFill>
                      <a:srgbClr val="000000"/>
                    </a:solidFill>
                    <a:latin typeface="Arial"/>
                    <a:cs typeface="Arial"/>
                  </a:rPr>
                  <a:t>DBMS</a:t>
                </a:r>
                <a:endParaRPr lang="en-US" sz="1400" i="0" dirty="0">
                  <a:solidFill>
                    <a:srgbClr val="000000"/>
                  </a:solidFill>
                  <a:latin typeface="Arial"/>
                  <a:cs typeface="Arial"/>
                </a:endParaRPr>
              </a:p>
            </p:txBody>
          </p:sp>
          <p:grpSp>
            <p:nvGrpSpPr>
              <p:cNvPr id="11" name="Group 37"/>
              <p:cNvGrpSpPr/>
              <p:nvPr/>
            </p:nvGrpSpPr>
            <p:grpSpPr>
              <a:xfrm>
                <a:off x="6297636" y="1147685"/>
                <a:ext cx="906414" cy="781147"/>
                <a:chOff x="5642281" y="1826940"/>
                <a:chExt cx="906414" cy="781147"/>
              </a:xfrm>
            </p:grpSpPr>
            <p:pic>
              <p:nvPicPr>
                <p:cNvPr id="133" name="Picture 132" descr="user.png"/>
                <p:cNvPicPr>
                  <a:picLocks noChangeAspect="1"/>
                </p:cNvPicPr>
                <p:nvPr/>
              </p:nvPicPr>
              <p:blipFill>
                <a:blip r:embed="rId4" cstate="print"/>
                <a:stretch>
                  <a:fillRect/>
                </a:stretch>
              </p:blipFill>
              <p:spPr>
                <a:xfrm>
                  <a:off x="6102826" y="1826940"/>
                  <a:ext cx="445869" cy="445867"/>
                </a:xfrm>
                <a:prstGeom prst="rect">
                  <a:avLst/>
                </a:prstGeom>
              </p:spPr>
            </p:pic>
            <p:pic>
              <p:nvPicPr>
                <p:cNvPr id="134" name="Picture 133" descr="user.png"/>
                <p:cNvPicPr>
                  <a:picLocks noChangeAspect="1"/>
                </p:cNvPicPr>
                <p:nvPr/>
              </p:nvPicPr>
              <p:blipFill>
                <a:blip r:embed="rId4" cstate="print"/>
                <a:stretch>
                  <a:fillRect/>
                </a:stretch>
              </p:blipFill>
              <p:spPr>
                <a:xfrm>
                  <a:off x="5872554" y="1994580"/>
                  <a:ext cx="445869" cy="445867"/>
                </a:xfrm>
                <a:prstGeom prst="rect">
                  <a:avLst/>
                </a:prstGeom>
              </p:spPr>
            </p:pic>
            <p:pic>
              <p:nvPicPr>
                <p:cNvPr id="135" name="Picture 134" descr="user.png"/>
                <p:cNvPicPr>
                  <a:picLocks noChangeAspect="1"/>
                </p:cNvPicPr>
                <p:nvPr/>
              </p:nvPicPr>
              <p:blipFill>
                <a:blip r:embed="rId4" cstate="print"/>
                <a:stretch>
                  <a:fillRect/>
                </a:stretch>
              </p:blipFill>
              <p:spPr>
                <a:xfrm>
                  <a:off x="5642281" y="2162220"/>
                  <a:ext cx="445867" cy="445867"/>
                </a:xfrm>
                <a:prstGeom prst="rect">
                  <a:avLst/>
                </a:prstGeom>
              </p:spPr>
            </p:pic>
          </p:grpSp>
          <p:cxnSp>
            <p:nvCxnSpPr>
              <p:cNvPr id="131" name="Straight Arrow Connector 130"/>
              <p:cNvCxnSpPr/>
              <p:nvPr/>
            </p:nvCxnSpPr>
            <p:spPr bwMode="auto">
              <a:xfrm rot="5400000">
                <a:off x="6544088" y="3805707"/>
                <a:ext cx="303834" cy="1588"/>
              </a:xfrm>
              <a:prstGeom prst="straightConnector1">
                <a:avLst/>
              </a:prstGeom>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ln w="12700" cap="flat" cmpd="sng" algn="ctr">
                <a:solidFill>
                  <a:schemeClr val="tx1"/>
                </a:solidFill>
                <a:prstDash val="solid"/>
                <a:round/>
                <a:headEnd type="arrow"/>
                <a:tailEnd type="arrow"/>
              </a:ln>
              <a:effectLst/>
            </p:spPr>
          </p:cxnSp>
          <p:sp>
            <p:nvSpPr>
              <p:cNvPr id="132" name="TextBox 56"/>
              <p:cNvSpPr txBox="1"/>
              <p:nvPr/>
            </p:nvSpPr>
            <p:spPr>
              <a:xfrm>
                <a:off x="5394563" y="5475204"/>
                <a:ext cx="2614617" cy="415977"/>
              </a:xfrm>
              <a:prstGeom prst="rect">
                <a:avLst/>
              </a:prstGeom>
              <a:noFill/>
            </p:spPr>
            <p:txBody>
              <a:bodyPr wrap="non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r>
                  <a:rPr lang="en-US" sz="1400" i="0" dirty="0" smtClean="0">
                    <a:solidFill>
                      <a:srgbClr val="000000"/>
                    </a:solidFill>
                    <a:latin typeface="Arial"/>
                    <a:cs typeface="Arial"/>
                  </a:rPr>
                  <a:t>Traditional Application</a:t>
                </a:r>
              </a:p>
            </p:txBody>
          </p:sp>
        </p:grpSp>
        <p:sp>
          <p:nvSpPr>
            <p:cNvPr id="126" name="Rounded Rectangle 125"/>
            <p:cNvSpPr/>
            <p:nvPr/>
          </p:nvSpPr>
          <p:spPr bwMode="auto">
            <a:xfrm>
              <a:off x="1340285" y="784964"/>
              <a:ext cx="2279737" cy="3131507"/>
            </a:xfrm>
            <a:prstGeom prst="roundRect">
              <a:avLst>
                <a:gd name="adj" fmla="val 7945"/>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sp>
        <p:nvSpPr>
          <p:cNvPr id="52" name="AutoShape 6"/>
          <p:cNvSpPr>
            <a:spLocks noChangeArrowheads="1"/>
          </p:cNvSpPr>
          <p:nvPr/>
        </p:nvSpPr>
        <p:spPr bwMode="auto">
          <a:xfrm>
            <a:off x="530210" y="5257721"/>
            <a:ext cx="7973250" cy="927418"/>
          </a:xfrm>
          <a:prstGeom prst="roundRect">
            <a:avLst>
              <a:gd name="adj" fmla="val 22248"/>
            </a:avLst>
          </a:prstGeom>
          <a:gradFill flip="none" rotWithShape="1">
            <a:gsLst>
              <a:gs pos="0">
                <a:srgbClr val="FF82D4"/>
              </a:gs>
              <a:gs pos="50000">
                <a:srgbClr val="FF82D4">
                  <a:tint val="44500"/>
                  <a:satMod val="160000"/>
                </a:srgbClr>
              </a:gs>
              <a:gs pos="100000">
                <a:srgbClr val="FF82D4">
                  <a:tint val="23500"/>
                  <a:satMod val="160000"/>
                </a:srgbClr>
              </a:gs>
            </a:gsLst>
            <a:lin ang="5400000" scaled="1"/>
            <a:tileRect/>
          </a:gradFill>
          <a:ln w="9525">
            <a:noFill/>
            <a:round/>
            <a:headEnd/>
            <a:tailEnd/>
          </a:ln>
          <a:effectLst/>
        </p:spPr>
        <p:txBody>
          <a:bodyPr wrap="square" lIns="0" tIns="0" rIns="0" bIns="0" anchor="ctr"/>
          <a:lstStyle/>
          <a:p>
            <a:pPr>
              <a:spcBef>
                <a:spcPts val="600"/>
              </a:spcBef>
              <a:defRPr/>
            </a:pPr>
            <a:r>
              <a:rPr lang="en-US" sz="2200" i="0" dirty="0" smtClean="0">
                <a:solidFill>
                  <a:srgbClr val="000000"/>
                </a:solidFill>
              </a:rPr>
              <a:t>To build </a:t>
            </a:r>
            <a:r>
              <a:rPr lang="en-US" sz="2200" b="1" i="0" dirty="0" smtClean="0">
                <a:solidFill>
                  <a:srgbClr val="000000"/>
                </a:solidFill>
              </a:rPr>
              <a:t>Business Process Applications</a:t>
            </a:r>
            <a:r>
              <a:rPr lang="en-US" sz="2200" i="0" dirty="0" smtClean="0">
                <a:solidFill>
                  <a:srgbClr val="000000"/>
                </a:solidFill>
              </a:rPr>
              <a:t>, a </a:t>
            </a:r>
            <a:br>
              <a:rPr lang="en-US" sz="2200" i="0" dirty="0" smtClean="0">
                <a:solidFill>
                  <a:srgbClr val="000000"/>
                </a:solidFill>
              </a:rPr>
            </a:br>
            <a:r>
              <a:rPr lang="en-US" sz="2200" b="1" i="0" dirty="0" smtClean="0">
                <a:solidFill>
                  <a:srgbClr val="000000"/>
                </a:solidFill>
              </a:rPr>
              <a:t>BPM-enabled Application Platform </a:t>
            </a:r>
            <a:r>
              <a:rPr lang="en-US" sz="2200" i="0" dirty="0" smtClean="0">
                <a:solidFill>
                  <a:srgbClr val="000000"/>
                </a:solidFill>
              </a:rPr>
              <a:t>is needed.</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0" descr="white-gears.png"/>
          <p:cNvPicPr>
            <a:picLocks noChangeAspect="1"/>
          </p:cNvPicPr>
          <p:nvPr/>
        </p:nvPicPr>
        <p:blipFill>
          <a:blip r:embed="rId3" cstate="print"/>
          <a:srcRect/>
          <a:stretch>
            <a:fillRect/>
          </a:stretch>
        </p:blipFill>
        <p:spPr bwMode="auto">
          <a:xfrm>
            <a:off x="3332924" y="2314713"/>
            <a:ext cx="2683565" cy="2821579"/>
          </a:xfrm>
          <a:prstGeom prst="rect">
            <a:avLst/>
          </a:prstGeom>
          <a:solidFill>
            <a:schemeClr val="bg1">
              <a:lumMod val="85000"/>
            </a:schemeClr>
          </a:solidFill>
          <a:ln w="9525">
            <a:noFill/>
            <a:miter lim="800000"/>
            <a:headEnd/>
            <a:tailEnd/>
          </a:ln>
        </p:spPr>
      </p:pic>
      <p:graphicFrame>
        <p:nvGraphicFramePr>
          <p:cNvPr id="3" name="Diagram 2"/>
          <p:cNvGraphicFramePr/>
          <p:nvPr>
            <p:extLst>
              <p:ext uri="{D42A27DB-BD31-4B8C-83A1-F6EECF244321}">
                <p14:modId xmlns="" xmlns:p14="http://schemas.microsoft.com/office/powerpoint/2010/main" val="187716233"/>
              </p:ext>
            </p:extLst>
          </p:nvPr>
        </p:nvGraphicFramePr>
        <p:xfrm>
          <a:off x="1676400" y="1447800"/>
          <a:ext cx="5791200"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p:cNvSpPr>
            <a:spLocks noGrp="1"/>
          </p:cNvSpPr>
          <p:nvPr>
            <p:ph type="title"/>
          </p:nvPr>
        </p:nvSpPr>
        <p:spPr/>
        <p:txBody>
          <a:bodyPr/>
          <a:lstStyle/>
          <a:p>
            <a:r>
              <a:rPr lang="en-US" dirty="0" smtClean="0"/>
              <a:t>Business Process Management Lifecycle</a:t>
            </a:r>
            <a:endParaRPr lang="en-US"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p Arrow 6"/>
          <p:cNvSpPr/>
          <p:nvPr/>
        </p:nvSpPr>
        <p:spPr bwMode="auto">
          <a:xfrm>
            <a:off x="4360763" y="2612041"/>
            <a:ext cx="380999" cy="492978"/>
          </a:xfrm>
          <a:prstGeom prst="upArrow">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lumMod val="95000"/>
                  <a:lumOff val="5000"/>
                </a:schemeClr>
              </a:solidFill>
              <a:effectLst/>
              <a:latin typeface="Arial" charset="0"/>
            </a:endParaRPr>
          </a:p>
        </p:txBody>
      </p:sp>
      <p:sp>
        <p:nvSpPr>
          <p:cNvPr id="2" name="Title 1"/>
          <p:cNvSpPr>
            <a:spLocks noGrp="1"/>
          </p:cNvSpPr>
          <p:nvPr>
            <p:ph type="title"/>
          </p:nvPr>
        </p:nvSpPr>
        <p:spPr>
          <a:xfrm>
            <a:off x="301350" y="-46051"/>
            <a:ext cx="7330650" cy="784830"/>
          </a:xfrm>
        </p:spPr>
        <p:txBody>
          <a:bodyPr/>
          <a:lstStyle/>
          <a:p>
            <a:r>
              <a:rPr lang="en-US" dirty="0" err="1" smtClean="0"/>
              <a:t>OpenEdge</a:t>
            </a:r>
            <a:r>
              <a:rPr lang="en-US" dirty="0" smtClean="0"/>
              <a:t> BPM Brings the Power of Business Process and Transaction Processing Together</a:t>
            </a:r>
            <a:endParaRPr lang="en-US" dirty="0"/>
          </a:p>
        </p:txBody>
      </p:sp>
      <p:sp>
        <p:nvSpPr>
          <p:cNvPr id="5" name="AutoShape 15"/>
          <p:cNvSpPr>
            <a:spLocks noChangeArrowheads="1"/>
          </p:cNvSpPr>
          <p:nvPr/>
        </p:nvSpPr>
        <p:spPr bwMode="auto">
          <a:xfrm>
            <a:off x="430696" y="4900989"/>
            <a:ext cx="8241128" cy="1366463"/>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p>
            <a:pPr algn="ctr"/>
            <a:r>
              <a:rPr lang="en-US" i="0" dirty="0" smtClean="0">
                <a:solidFill>
                  <a:schemeClr val="tx1">
                    <a:lumMod val="95000"/>
                    <a:lumOff val="5000"/>
                  </a:schemeClr>
                </a:solidFill>
              </a:rPr>
              <a:t>Progress </a:t>
            </a:r>
            <a:r>
              <a:rPr lang="en-US" i="0" dirty="0" err="1" smtClean="0">
                <a:solidFill>
                  <a:schemeClr val="tx1">
                    <a:lumMod val="95000"/>
                    <a:lumOff val="5000"/>
                  </a:schemeClr>
                </a:solidFill>
              </a:rPr>
              <a:t>OpenEdge</a:t>
            </a:r>
            <a:endParaRPr lang="en-US" i="0" dirty="0" smtClean="0">
              <a:solidFill>
                <a:schemeClr val="tx1">
                  <a:lumMod val="95000"/>
                  <a:lumOff val="5000"/>
                </a:schemeClr>
              </a:solidFill>
            </a:endParaRPr>
          </a:p>
          <a:p>
            <a:pPr algn="ctr">
              <a:spcBef>
                <a:spcPts val="0"/>
              </a:spcBef>
            </a:pPr>
            <a:r>
              <a:rPr lang="en-US" sz="2000" i="0" dirty="0" smtClean="0">
                <a:solidFill>
                  <a:schemeClr val="tx1">
                    <a:lumMod val="95000"/>
                    <a:lumOff val="5000"/>
                  </a:schemeClr>
                </a:solidFill>
              </a:rPr>
              <a:t>Robust DBMS and business language for automating steps </a:t>
            </a:r>
            <a:br>
              <a:rPr lang="en-US" sz="2000" i="0" dirty="0" smtClean="0">
                <a:solidFill>
                  <a:schemeClr val="tx1">
                    <a:lumMod val="95000"/>
                    <a:lumOff val="5000"/>
                  </a:schemeClr>
                </a:solidFill>
              </a:rPr>
            </a:br>
            <a:r>
              <a:rPr lang="en-US" sz="2000" i="0" dirty="0" smtClean="0">
                <a:solidFill>
                  <a:schemeClr val="tx1">
                    <a:lumMod val="95000"/>
                    <a:lumOff val="5000"/>
                  </a:schemeClr>
                </a:solidFill>
              </a:rPr>
              <a:t>in business processes</a:t>
            </a:r>
          </a:p>
        </p:txBody>
      </p:sp>
      <p:sp>
        <p:nvSpPr>
          <p:cNvPr id="6" name="AutoShape 15"/>
          <p:cNvSpPr>
            <a:spLocks noChangeArrowheads="1"/>
          </p:cNvSpPr>
          <p:nvPr/>
        </p:nvSpPr>
        <p:spPr bwMode="auto">
          <a:xfrm>
            <a:off x="430696" y="3178741"/>
            <a:ext cx="8241128" cy="1386216"/>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p>
            <a:pPr algn="ctr"/>
            <a:r>
              <a:rPr lang="en-US" i="0" dirty="0" smtClean="0">
                <a:solidFill>
                  <a:schemeClr val="tx1">
                    <a:lumMod val="95000"/>
                    <a:lumOff val="5000"/>
                  </a:schemeClr>
                </a:solidFill>
              </a:rPr>
              <a:t>Progress </a:t>
            </a:r>
            <a:r>
              <a:rPr lang="en-US" i="0" dirty="0" err="1" smtClean="0">
                <a:solidFill>
                  <a:schemeClr val="tx1">
                    <a:lumMod val="95000"/>
                    <a:lumOff val="5000"/>
                  </a:schemeClr>
                </a:solidFill>
              </a:rPr>
              <a:t>Savvion</a:t>
            </a:r>
            <a:r>
              <a:rPr lang="en-US" i="0" dirty="0" smtClean="0">
                <a:solidFill>
                  <a:schemeClr val="tx1">
                    <a:lumMod val="95000"/>
                    <a:lumOff val="5000"/>
                  </a:schemeClr>
                </a:solidFill>
              </a:rPr>
              <a:t> BPM Suite</a:t>
            </a:r>
          </a:p>
          <a:p>
            <a:pPr algn="ctr">
              <a:spcBef>
                <a:spcPts val="0"/>
              </a:spcBef>
            </a:pPr>
            <a:r>
              <a:rPr lang="en-US" sz="2000" i="0" dirty="0" smtClean="0">
                <a:solidFill>
                  <a:schemeClr val="tx1">
                    <a:lumMod val="95000"/>
                    <a:lumOff val="5000"/>
                  </a:schemeClr>
                </a:solidFill>
              </a:rPr>
              <a:t>Leading BPM suite for defining, executing and monitoring </a:t>
            </a:r>
            <a:br>
              <a:rPr lang="en-US" sz="2000" i="0" dirty="0" smtClean="0">
                <a:solidFill>
                  <a:schemeClr val="tx1">
                    <a:lumMod val="95000"/>
                    <a:lumOff val="5000"/>
                  </a:schemeClr>
                </a:solidFill>
              </a:rPr>
            </a:br>
            <a:r>
              <a:rPr lang="en-US" sz="2000" i="0" dirty="0" smtClean="0">
                <a:solidFill>
                  <a:schemeClr val="tx1">
                    <a:lumMod val="95000"/>
                    <a:lumOff val="5000"/>
                  </a:schemeClr>
                </a:solidFill>
              </a:rPr>
              <a:t>business processes</a:t>
            </a:r>
          </a:p>
        </p:txBody>
      </p:sp>
      <p:sp>
        <p:nvSpPr>
          <p:cNvPr id="8" name="TextBox 7"/>
          <p:cNvSpPr txBox="1"/>
          <p:nvPr/>
        </p:nvSpPr>
        <p:spPr>
          <a:xfrm>
            <a:off x="4306365" y="4368760"/>
            <a:ext cx="558802" cy="707886"/>
          </a:xfrm>
          <a:prstGeom prst="rect">
            <a:avLst/>
          </a:prstGeom>
          <a:noFill/>
        </p:spPr>
        <p:txBody>
          <a:bodyPr wrap="square" rtlCol="0">
            <a:spAutoFit/>
          </a:bodyPr>
          <a:lstStyle/>
          <a:p>
            <a:pPr algn="l"/>
            <a:r>
              <a:rPr lang="en-US" sz="4000" b="1" i="0" dirty="0" smtClean="0">
                <a:solidFill>
                  <a:schemeClr val="tx1">
                    <a:lumMod val="95000"/>
                    <a:lumOff val="5000"/>
                  </a:schemeClr>
                </a:solidFill>
              </a:rPr>
              <a:t>+</a:t>
            </a:r>
          </a:p>
        </p:txBody>
      </p:sp>
      <p:sp>
        <p:nvSpPr>
          <p:cNvPr id="10" name="AutoShape 6"/>
          <p:cNvSpPr>
            <a:spLocks noChangeArrowheads="1"/>
          </p:cNvSpPr>
          <p:nvPr/>
        </p:nvSpPr>
        <p:spPr bwMode="auto">
          <a:xfrm>
            <a:off x="463383" y="1224953"/>
            <a:ext cx="8232044" cy="1380227"/>
          </a:xfrm>
          <a:prstGeom prst="roundRect">
            <a:avLst>
              <a:gd name="adj" fmla="val 14481"/>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9525">
            <a:noFill/>
            <a:round/>
            <a:headEnd/>
            <a:tailEnd/>
          </a:ln>
          <a:effectLst/>
        </p:spPr>
        <p:txBody>
          <a:bodyPr wrap="square" anchor="ctr"/>
          <a:lstStyle/>
          <a:p>
            <a:pPr algn="ctr">
              <a:defRPr/>
            </a:pPr>
            <a:r>
              <a:rPr lang="en-US" i="0" dirty="0" smtClean="0">
                <a:solidFill>
                  <a:schemeClr val="tx1">
                    <a:lumMod val="95000"/>
                    <a:lumOff val="5000"/>
                  </a:schemeClr>
                </a:solidFill>
              </a:rPr>
              <a:t>Progress </a:t>
            </a:r>
            <a:r>
              <a:rPr lang="en-US" i="0" dirty="0" err="1" smtClean="0">
                <a:solidFill>
                  <a:schemeClr val="tx1">
                    <a:lumMod val="95000"/>
                    <a:lumOff val="5000"/>
                  </a:schemeClr>
                </a:solidFill>
              </a:rPr>
              <a:t>OpenEdge</a:t>
            </a:r>
            <a:r>
              <a:rPr lang="en-US" i="0" dirty="0" smtClean="0">
                <a:solidFill>
                  <a:schemeClr val="tx1">
                    <a:lumMod val="95000"/>
                    <a:lumOff val="5000"/>
                  </a:schemeClr>
                </a:solidFill>
              </a:rPr>
              <a:t> BPM</a:t>
            </a:r>
          </a:p>
          <a:p>
            <a:pPr algn="ctr">
              <a:spcBef>
                <a:spcPts val="0"/>
              </a:spcBef>
              <a:defRPr/>
            </a:pPr>
            <a:r>
              <a:rPr lang="en-US" sz="2000" i="0" dirty="0" smtClean="0">
                <a:solidFill>
                  <a:schemeClr val="tx1">
                    <a:lumMod val="95000"/>
                    <a:lumOff val="5000"/>
                  </a:schemeClr>
                </a:solidFill>
              </a:rPr>
              <a:t>Enabling the development of business process applications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6" grpId="0" animBg="1"/>
      <p:bldP spid="8" grpId="0"/>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a:t>
            </a:r>
            <a:r>
              <a:rPr lang="en-US" dirty="0" smtClean="0"/>
              <a:t>Roles in BPM</a:t>
            </a:r>
            <a:endParaRPr lang="en-US" dirty="0"/>
          </a:p>
        </p:txBody>
      </p:sp>
      <p:sp>
        <p:nvSpPr>
          <p:cNvPr id="8" name="AutoShape 6"/>
          <p:cNvSpPr>
            <a:spLocks noChangeArrowheads="1"/>
          </p:cNvSpPr>
          <p:nvPr/>
        </p:nvSpPr>
        <p:spPr bwMode="auto">
          <a:xfrm>
            <a:off x="3423935" y="3551214"/>
            <a:ext cx="2131423" cy="1171488"/>
          </a:xfrm>
          <a:prstGeom prst="roundRect">
            <a:avLst/>
          </a:prstGeom>
          <a:gradFill rotWithShape="1">
            <a:gsLst>
              <a:gs pos="0">
                <a:schemeClr val="hlink"/>
              </a:gs>
              <a:gs pos="100000">
                <a:srgbClr val="FFCB99"/>
              </a:gs>
            </a:gsLst>
            <a:lin ang="5400000" scaled="1"/>
          </a:gradFill>
          <a:ln w="9525">
            <a:noFill/>
            <a:round/>
            <a:headEnd/>
            <a:tailEnd/>
          </a:ln>
          <a:effectLst/>
        </p:spPr>
        <p:txBody>
          <a:bodyPr wrap="square" anchor="ctr"/>
          <a:lstStyle/>
          <a:p>
            <a:pPr>
              <a:buFont typeface="Wingdings" pitchFamily="2" charset="2"/>
              <a:buNone/>
              <a:defRPr/>
            </a:pPr>
            <a:r>
              <a:rPr lang="en-US" sz="1800" i="0" dirty="0" smtClean="0">
                <a:solidFill>
                  <a:schemeClr val="tx1">
                    <a:lumMod val="75000"/>
                    <a:lumOff val="25000"/>
                  </a:schemeClr>
                </a:solidFill>
                <a:latin typeface="Arial" charset="0"/>
              </a:rPr>
              <a:t>Business </a:t>
            </a:r>
            <a:r>
              <a:rPr lang="en-US" sz="1800" i="0" dirty="0">
                <a:solidFill>
                  <a:schemeClr val="tx1">
                    <a:lumMod val="75000"/>
                    <a:lumOff val="25000"/>
                  </a:schemeClr>
                </a:solidFill>
                <a:latin typeface="Arial" charset="0"/>
              </a:rPr>
              <a:t>Process Analyses</a:t>
            </a:r>
          </a:p>
        </p:txBody>
      </p:sp>
      <p:grpSp>
        <p:nvGrpSpPr>
          <p:cNvPr id="3" name="Group 25"/>
          <p:cNvGrpSpPr/>
          <p:nvPr/>
        </p:nvGrpSpPr>
        <p:grpSpPr>
          <a:xfrm>
            <a:off x="3422714" y="1107970"/>
            <a:ext cx="2076450" cy="2389197"/>
            <a:chOff x="3351274" y="893650"/>
            <a:chExt cx="2076450" cy="2389197"/>
          </a:xfrm>
        </p:grpSpPr>
        <p:pic>
          <p:nvPicPr>
            <p:cNvPr id="10" name="Picture 2"/>
            <p:cNvPicPr>
              <a:picLocks noChangeAspect="1" noChangeArrowheads="1"/>
            </p:cNvPicPr>
            <p:nvPr/>
          </p:nvPicPr>
          <p:blipFill>
            <a:blip r:embed="rId3" cstate="print"/>
            <a:srcRect l="1275" t="1066" r="601" b="887"/>
            <a:stretch>
              <a:fillRect/>
            </a:stretch>
          </p:blipFill>
          <p:spPr bwMode="auto">
            <a:xfrm>
              <a:off x="3351274" y="1530247"/>
              <a:ext cx="2076450" cy="1752600"/>
            </a:xfrm>
            <a:prstGeom prst="roundRect">
              <a:avLst/>
            </a:prstGeom>
            <a:ln w="3175" cap="sq">
              <a:solidFill>
                <a:schemeClr val="tx1"/>
              </a:solidFill>
              <a:prstDash val="solid"/>
              <a:miter lim="800000"/>
            </a:ln>
            <a:effectLst/>
          </p:spPr>
        </p:pic>
        <p:sp>
          <p:nvSpPr>
            <p:cNvPr id="11" name="TextBox 12"/>
            <p:cNvSpPr txBox="1">
              <a:spLocks noChangeArrowheads="1"/>
            </p:cNvSpPr>
            <p:nvPr/>
          </p:nvSpPr>
          <p:spPr bwMode="auto">
            <a:xfrm>
              <a:off x="3351274" y="893650"/>
              <a:ext cx="2030352" cy="646331"/>
            </a:xfrm>
            <a:prstGeom prst="rect">
              <a:avLst/>
            </a:prstGeom>
            <a:noFill/>
            <a:ln w="9525">
              <a:noFill/>
              <a:miter lim="800000"/>
              <a:headEnd/>
              <a:tailEnd/>
            </a:ln>
          </p:spPr>
          <p:txBody>
            <a:bodyPr wrap="square">
              <a:spAutoFit/>
            </a:bodyPr>
            <a:lstStyle/>
            <a:p>
              <a:pPr>
                <a:spcBef>
                  <a:spcPct val="50000"/>
                </a:spcBef>
                <a:buSzPct val="130000"/>
              </a:pPr>
              <a:r>
                <a:rPr lang="en-US" sz="1800" i="0" dirty="0">
                  <a:solidFill>
                    <a:schemeClr val="accent3"/>
                  </a:solidFill>
                </a:rPr>
                <a:t>Business  Analysts</a:t>
              </a:r>
            </a:p>
          </p:txBody>
        </p:sp>
      </p:grpSp>
      <p:sp>
        <p:nvSpPr>
          <p:cNvPr id="13" name="AutoShape 6"/>
          <p:cNvSpPr>
            <a:spLocks noChangeArrowheads="1"/>
          </p:cNvSpPr>
          <p:nvPr/>
        </p:nvSpPr>
        <p:spPr bwMode="auto">
          <a:xfrm>
            <a:off x="1138240" y="4715014"/>
            <a:ext cx="2149862" cy="1171341"/>
          </a:xfrm>
          <a:prstGeom prst="roundRect">
            <a:avLst/>
          </a:prstGeom>
          <a:gradFill flip="none" rotWithShape="1">
            <a:gsLst>
              <a:gs pos="0">
                <a:schemeClr val="accent4"/>
              </a:gs>
              <a:gs pos="50000">
                <a:schemeClr val="accent4">
                  <a:tint val="44500"/>
                  <a:satMod val="160000"/>
                </a:schemeClr>
              </a:gs>
              <a:gs pos="100000">
                <a:schemeClr val="accent4">
                  <a:tint val="23500"/>
                  <a:satMod val="160000"/>
                </a:schemeClr>
              </a:gs>
            </a:gsLst>
            <a:lin ang="5400000" scaled="1"/>
            <a:tileRect/>
          </a:gradFill>
          <a:ln w="9525">
            <a:noFill/>
            <a:round/>
            <a:headEnd/>
            <a:tailEnd/>
          </a:ln>
          <a:effectLst/>
        </p:spPr>
        <p:txBody>
          <a:bodyPr wrap="square" anchor="ctr"/>
          <a:lstStyle/>
          <a:p>
            <a:pPr>
              <a:buFont typeface="Wingdings" pitchFamily="2" charset="2"/>
              <a:buNone/>
              <a:defRPr/>
            </a:pPr>
            <a:r>
              <a:rPr lang="en-US" sz="1800" i="0" dirty="0" smtClean="0">
                <a:solidFill>
                  <a:schemeClr val="tx1">
                    <a:lumMod val="75000"/>
                    <a:lumOff val="25000"/>
                  </a:schemeClr>
                </a:solidFill>
                <a:latin typeface="Arial" charset="0"/>
              </a:rPr>
              <a:t>Business </a:t>
            </a:r>
            <a:r>
              <a:rPr lang="en-US" sz="1800" i="0" dirty="0">
                <a:solidFill>
                  <a:schemeClr val="tx1">
                    <a:lumMod val="75000"/>
                    <a:lumOff val="25000"/>
                  </a:schemeClr>
                </a:solidFill>
                <a:latin typeface="Arial" charset="0"/>
              </a:rPr>
              <a:t>Process </a:t>
            </a:r>
            <a:r>
              <a:rPr lang="en-US" sz="1800" i="0" dirty="0" smtClean="0">
                <a:solidFill>
                  <a:schemeClr val="tx1">
                    <a:lumMod val="75000"/>
                    <a:lumOff val="25000"/>
                  </a:schemeClr>
                </a:solidFill>
              </a:rPr>
              <a:t>Automation</a:t>
            </a:r>
            <a:endParaRPr lang="en-US" sz="1800" i="0" dirty="0">
              <a:solidFill>
                <a:schemeClr val="tx1">
                  <a:lumMod val="75000"/>
                  <a:lumOff val="25000"/>
                </a:schemeClr>
              </a:solidFill>
              <a:latin typeface="Arial" charset="0"/>
            </a:endParaRPr>
          </a:p>
        </p:txBody>
      </p:sp>
      <p:grpSp>
        <p:nvGrpSpPr>
          <p:cNvPr id="4" name="Group 26"/>
          <p:cNvGrpSpPr/>
          <p:nvPr/>
        </p:nvGrpSpPr>
        <p:grpSpPr>
          <a:xfrm>
            <a:off x="1138240" y="2143995"/>
            <a:ext cx="2162175" cy="2537451"/>
            <a:chOff x="1066800" y="1929675"/>
            <a:chExt cx="2162175" cy="2537451"/>
          </a:xfrm>
        </p:grpSpPr>
        <p:sp>
          <p:nvSpPr>
            <p:cNvPr id="15" name="TextBox 13"/>
            <p:cNvSpPr txBox="1">
              <a:spLocks noChangeArrowheads="1"/>
            </p:cNvSpPr>
            <p:nvPr/>
          </p:nvSpPr>
          <p:spPr bwMode="auto">
            <a:xfrm>
              <a:off x="1066800" y="1929675"/>
              <a:ext cx="2139798" cy="646331"/>
            </a:xfrm>
            <a:prstGeom prst="rect">
              <a:avLst/>
            </a:prstGeom>
            <a:noFill/>
            <a:ln w="9525">
              <a:noFill/>
              <a:miter lim="800000"/>
              <a:headEnd/>
              <a:tailEnd/>
            </a:ln>
          </p:spPr>
          <p:txBody>
            <a:bodyPr wrap="square">
              <a:spAutoFit/>
            </a:bodyPr>
            <a:lstStyle/>
            <a:p>
              <a:pPr>
                <a:spcBef>
                  <a:spcPct val="50000"/>
                </a:spcBef>
                <a:buSzPct val="130000"/>
              </a:pPr>
              <a:r>
                <a:rPr lang="en-US" sz="1800" i="0" dirty="0">
                  <a:solidFill>
                    <a:schemeClr val="accent6">
                      <a:lumMod val="50000"/>
                    </a:schemeClr>
                  </a:solidFill>
                </a:rPr>
                <a:t>Application Developers</a:t>
              </a:r>
            </a:p>
          </p:txBody>
        </p:sp>
        <p:pic>
          <p:nvPicPr>
            <p:cNvPr id="16" name="Picture 2"/>
            <p:cNvPicPr>
              <a:picLocks noChangeAspect="1" noChangeArrowheads="1"/>
            </p:cNvPicPr>
            <p:nvPr/>
          </p:nvPicPr>
          <p:blipFill>
            <a:blip r:embed="rId4" cstate="print"/>
            <a:srcRect/>
            <a:stretch>
              <a:fillRect/>
            </a:stretch>
          </p:blipFill>
          <p:spPr bwMode="auto">
            <a:xfrm>
              <a:off x="1066800" y="2558951"/>
              <a:ext cx="2162175" cy="1908175"/>
            </a:xfrm>
            <a:prstGeom prst="roundRect">
              <a:avLst/>
            </a:prstGeom>
            <a:ln w="3175" cap="sq">
              <a:noFill/>
              <a:prstDash val="solid"/>
              <a:miter lim="800000"/>
            </a:ln>
            <a:effectLst/>
          </p:spPr>
        </p:pic>
      </p:grpSp>
      <p:sp>
        <p:nvSpPr>
          <p:cNvPr id="18" name="AutoShape 6"/>
          <p:cNvSpPr>
            <a:spLocks noChangeArrowheads="1"/>
          </p:cNvSpPr>
          <p:nvPr/>
        </p:nvSpPr>
        <p:spPr bwMode="auto">
          <a:xfrm>
            <a:off x="5691190" y="4715014"/>
            <a:ext cx="2131680" cy="1171546"/>
          </a:xfrm>
          <a:prstGeom prst="roundRect">
            <a:avLst/>
          </a:prstGeom>
          <a:gradFill rotWithShape="1">
            <a:gsLst>
              <a:gs pos="0">
                <a:schemeClr val="accent2"/>
              </a:gs>
              <a:gs pos="100000">
                <a:srgbClr val="AFEDDC"/>
              </a:gs>
            </a:gsLst>
            <a:lin ang="5400000" scaled="1"/>
          </a:gradFill>
          <a:ln w="9525">
            <a:noFill/>
            <a:round/>
            <a:headEnd/>
            <a:tailEnd/>
          </a:ln>
          <a:effectLst/>
        </p:spPr>
        <p:txBody>
          <a:bodyPr wrap="square" anchor="ctr"/>
          <a:lstStyle/>
          <a:p>
            <a:pPr>
              <a:buFont typeface="Wingdings" pitchFamily="2" charset="2"/>
              <a:buNone/>
              <a:defRPr/>
            </a:pPr>
            <a:r>
              <a:rPr lang="en-US" sz="1800" i="0" dirty="0" smtClean="0">
                <a:solidFill>
                  <a:schemeClr val="tx1">
                    <a:lumMod val="75000"/>
                    <a:lumOff val="25000"/>
                  </a:schemeClr>
                </a:solidFill>
                <a:latin typeface="Arial" charset="0"/>
              </a:rPr>
              <a:t>Business </a:t>
            </a:r>
            <a:r>
              <a:rPr lang="en-US" sz="1800" i="0" dirty="0">
                <a:solidFill>
                  <a:schemeClr val="tx1">
                    <a:lumMod val="75000"/>
                    <a:lumOff val="25000"/>
                  </a:schemeClr>
                </a:solidFill>
                <a:latin typeface="Arial" charset="0"/>
              </a:rPr>
              <a:t>Process Improvement</a:t>
            </a:r>
          </a:p>
        </p:txBody>
      </p:sp>
      <p:grpSp>
        <p:nvGrpSpPr>
          <p:cNvPr id="5" name="Group 27"/>
          <p:cNvGrpSpPr/>
          <p:nvPr/>
        </p:nvGrpSpPr>
        <p:grpSpPr>
          <a:xfrm>
            <a:off x="5691190" y="2135234"/>
            <a:ext cx="2176101" cy="2514465"/>
            <a:chOff x="5619750" y="1920914"/>
            <a:chExt cx="2176101" cy="2514465"/>
          </a:xfrm>
        </p:grpSpPr>
        <p:sp>
          <p:nvSpPr>
            <p:cNvPr id="20" name="TextBox 19"/>
            <p:cNvSpPr txBox="1"/>
            <p:nvPr/>
          </p:nvSpPr>
          <p:spPr bwMode="auto">
            <a:xfrm>
              <a:off x="5619750" y="1920914"/>
              <a:ext cx="2176101" cy="646331"/>
            </a:xfrm>
            <a:prstGeom prst="rect">
              <a:avLst/>
            </a:prstGeom>
            <a:noFill/>
          </p:spPr>
          <p:txBody>
            <a:bodyPr wrap="square">
              <a:spAutoFit/>
            </a:bodyPr>
            <a:lstStyle/>
            <a:p>
              <a:pPr>
                <a:spcBef>
                  <a:spcPct val="50000"/>
                </a:spcBef>
                <a:buSzPct val="130000"/>
                <a:defRPr/>
              </a:pPr>
              <a:r>
                <a:rPr lang="en-US" sz="1800" i="0" dirty="0">
                  <a:solidFill>
                    <a:schemeClr val="accent2">
                      <a:lumMod val="75000"/>
                    </a:schemeClr>
                  </a:solidFill>
                </a:rPr>
                <a:t>Business     Managers</a:t>
              </a:r>
            </a:p>
          </p:txBody>
        </p:sp>
        <p:pic>
          <p:nvPicPr>
            <p:cNvPr id="21" name="Picture 3"/>
            <p:cNvPicPr>
              <a:picLocks noChangeAspect="1" noChangeArrowheads="1"/>
            </p:cNvPicPr>
            <p:nvPr/>
          </p:nvPicPr>
          <p:blipFill>
            <a:blip r:embed="rId5" cstate="print"/>
            <a:srcRect l="454" r="605"/>
            <a:stretch>
              <a:fillRect/>
            </a:stretch>
          </p:blipFill>
          <p:spPr bwMode="auto">
            <a:xfrm>
              <a:off x="5629275" y="2558951"/>
              <a:ext cx="2076450" cy="1876428"/>
            </a:xfrm>
            <a:prstGeom prst="roundRect">
              <a:avLst/>
            </a:prstGeom>
            <a:ln w="3175" cap="sq">
              <a:solidFill>
                <a:schemeClr val="tx1"/>
              </a:solidFill>
              <a:prstDash val="solid"/>
              <a:miter lim="800000"/>
            </a:ln>
            <a:effectLst/>
          </p:spPr>
        </p:pic>
      </p:gr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61"/>
          <p:cNvSpPr>
            <a:spLocks noGrp="1"/>
          </p:cNvSpPr>
          <p:nvPr>
            <p:ph type="title"/>
          </p:nvPr>
        </p:nvSpPr>
        <p:spPr>
          <a:xfrm>
            <a:off x="301350" y="236538"/>
            <a:ext cx="7330650" cy="438582"/>
          </a:xfrm>
        </p:spPr>
        <p:txBody>
          <a:bodyPr/>
          <a:lstStyle/>
          <a:p>
            <a:r>
              <a:rPr lang="en-US" dirty="0" smtClean="0"/>
              <a:t>Key </a:t>
            </a:r>
            <a:r>
              <a:rPr lang="en-US" dirty="0"/>
              <a:t>Components of Progress </a:t>
            </a:r>
            <a:r>
              <a:rPr lang="en-US" dirty="0" err="1"/>
              <a:t>Savvion</a:t>
            </a:r>
            <a:r>
              <a:rPr lang="en-US" dirty="0"/>
              <a:t> BPM Suite</a:t>
            </a:r>
          </a:p>
        </p:txBody>
      </p:sp>
      <p:sp>
        <p:nvSpPr>
          <p:cNvPr id="41" name="Curved Up Arrow 40"/>
          <p:cNvSpPr/>
          <p:nvPr/>
        </p:nvSpPr>
        <p:spPr bwMode="auto">
          <a:xfrm rot="10800000">
            <a:off x="2330450" y="992688"/>
            <a:ext cx="4572000" cy="660748"/>
          </a:xfrm>
          <a:prstGeom prst="curvedUpArrow">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anchor="ctr"/>
          <a:lstStyle/>
          <a:p>
            <a:pPr eaLnBrk="0" hangingPunct="0">
              <a:buSzPct val="130000"/>
              <a:defRPr/>
            </a:pPr>
            <a:endParaRPr lang="en-US" sz="2000" i="0" dirty="0">
              <a:solidFill>
                <a:srgbClr val="003366"/>
              </a:solidFill>
              <a:latin typeface="Arial" pitchFamily="34" charset="0"/>
              <a:cs typeface="Arial" pitchFamily="34" charset="0"/>
            </a:endParaRPr>
          </a:p>
        </p:txBody>
      </p:sp>
      <p:sp>
        <p:nvSpPr>
          <p:cNvPr id="44051" name="Rounded Rectangle 38"/>
          <p:cNvSpPr>
            <a:spLocks noChangeArrowheads="1"/>
          </p:cNvSpPr>
          <p:nvPr/>
        </p:nvSpPr>
        <p:spPr bwMode="auto">
          <a:xfrm>
            <a:off x="2514600" y="2133600"/>
            <a:ext cx="4267200" cy="2190750"/>
          </a:xfrm>
          <a:prstGeom prst="roundRect">
            <a:avLst>
              <a:gd name="adj" fmla="val 4699"/>
            </a:avLst>
          </a:prstGeom>
          <a:gradFill rotWithShape="1">
            <a:gsLst>
              <a:gs pos="0">
                <a:schemeClr val="accent1"/>
              </a:gs>
              <a:gs pos="54000">
                <a:srgbClr val="99BFD5"/>
              </a:gs>
            </a:gsLst>
            <a:lin ang="5400000" scaled="1"/>
          </a:gradFill>
          <a:ln w="9525">
            <a:noFill/>
            <a:round/>
            <a:headEnd/>
            <a:tailEnd/>
          </a:ln>
          <a:effectLst/>
        </p:spPr>
        <p:txBody>
          <a:bodyPr wrap="square" anchor="ctr"/>
          <a:lstStyle/>
          <a:p>
            <a:pPr eaLnBrk="0" hangingPunct="0"/>
            <a:endParaRPr lang="en-US" i="0" dirty="0">
              <a:solidFill>
                <a:srgbClr val="000000"/>
              </a:solidFill>
            </a:endParaRPr>
          </a:p>
        </p:txBody>
      </p:sp>
      <p:sp>
        <p:nvSpPr>
          <p:cNvPr id="52" name="Text Box 4"/>
          <p:cNvSpPr txBox="1">
            <a:spLocks noChangeArrowheads="1"/>
          </p:cNvSpPr>
          <p:nvPr/>
        </p:nvSpPr>
        <p:spPr bwMode="auto">
          <a:xfrm>
            <a:off x="4797425" y="2349500"/>
            <a:ext cx="1828800" cy="306467"/>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a:spAutoFit/>
          </a:bodyPr>
          <a:lstStyle/>
          <a:p>
            <a:pPr algn="ctr" eaLnBrk="0" hangingPunct="0">
              <a:buSzPct val="130000"/>
              <a:defRPr/>
            </a:pPr>
            <a:r>
              <a:rPr lang="en-US" sz="1200" b="1" i="0" dirty="0">
                <a:solidFill>
                  <a:srgbClr val="003366"/>
                </a:solidFill>
                <a:latin typeface="Arial Narrow" pitchFamily="34" charset="0"/>
                <a:cs typeface="Arial" pitchFamily="34" charset="0"/>
              </a:rPr>
              <a:t>BPM Server</a:t>
            </a:r>
          </a:p>
        </p:txBody>
      </p:sp>
      <p:pic>
        <p:nvPicPr>
          <p:cNvPr id="54" name="Picture 3" descr="SBM Server"/>
          <p:cNvPicPr>
            <a:picLocks noChangeArrowheads="1"/>
          </p:cNvPicPr>
          <p:nvPr/>
        </p:nvPicPr>
        <p:blipFill>
          <a:blip r:embed="rId3" cstate="print"/>
          <a:stretch>
            <a:fillRect/>
          </a:stretch>
        </p:blipFill>
        <p:spPr bwMode="auto">
          <a:xfrm>
            <a:off x="4808058" y="2697480"/>
            <a:ext cx="1828800" cy="1402080"/>
          </a:xfrm>
          <a:prstGeom prst="rect">
            <a:avLst/>
          </a:prstGeom>
          <a:ln>
            <a:noFill/>
          </a:ln>
          <a:effectLst/>
        </p:spPr>
      </p:pic>
      <p:sp>
        <p:nvSpPr>
          <p:cNvPr id="66" name="Text Box 10"/>
          <p:cNvSpPr txBox="1">
            <a:spLocks noChangeArrowheads="1"/>
          </p:cNvSpPr>
          <p:nvPr/>
        </p:nvSpPr>
        <p:spPr bwMode="auto">
          <a:xfrm>
            <a:off x="2709863" y="2349500"/>
            <a:ext cx="1828800" cy="306467"/>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a:spAutoFit/>
          </a:bodyPr>
          <a:lstStyle/>
          <a:p>
            <a:pPr algn="ctr" eaLnBrk="0" hangingPunct="0">
              <a:buSzPct val="130000"/>
              <a:defRPr/>
            </a:pPr>
            <a:r>
              <a:rPr lang="en-US" sz="1200" b="1" i="0" dirty="0">
                <a:solidFill>
                  <a:srgbClr val="003366"/>
                </a:solidFill>
                <a:latin typeface="Arial Narrow" pitchFamily="34" charset="0"/>
                <a:cs typeface="Arial" pitchFamily="34" charset="0"/>
              </a:rPr>
              <a:t>BPM Studio</a:t>
            </a:r>
          </a:p>
        </p:txBody>
      </p:sp>
      <p:pic>
        <p:nvPicPr>
          <p:cNvPr id="67" name="Picture 8"/>
          <p:cNvPicPr>
            <a:picLocks noChangeAspect="1" noChangeArrowheads="1"/>
          </p:cNvPicPr>
          <p:nvPr/>
        </p:nvPicPr>
        <p:blipFill>
          <a:blip r:embed="rId4" cstate="print"/>
          <a:srcRect/>
          <a:stretch>
            <a:fillRect/>
          </a:stretch>
        </p:blipFill>
        <p:spPr bwMode="auto">
          <a:xfrm>
            <a:off x="2709863" y="2701595"/>
            <a:ext cx="1828800" cy="1401762"/>
          </a:xfrm>
          <a:prstGeom prst="rect">
            <a:avLst/>
          </a:prstGeom>
          <a:ln>
            <a:noFill/>
          </a:ln>
          <a:effectLst/>
        </p:spPr>
      </p:pic>
      <p:cxnSp>
        <p:nvCxnSpPr>
          <p:cNvPr id="82" name="Straight Arrow Connector 81"/>
          <p:cNvCxnSpPr/>
          <p:nvPr/>
        </p:nvCxnSpPr>
        <p:spPr bwMode="auto">
          <a:xfrm>
            <a:off x="4527312" y="3360925"/>
            <a:ext cx="365760" cy="1588"/>
          </a:xfrm>
          <a:prstGeom prst="straightConnector1">
            <a:avLst/>
          </a:prstGeom>
          <a:solidFill>
            <a:schemeClr val="accent1"/>
          </a:solidFill>
          <a:ln w="44450" cap="flat" cmpd="sng" algn="ctr">
            <a:solidFill>
              <a:schemeClr val="tx1">
                <a:lumMod val="50000"/>
                <a:lumOff val="50000"/>
              </a:schemeClr>
            </a:solidFill>
            <a:prstDash val="solid"/>
            <a:round/>
            <a:headEnd type="none"/>
            <a:tailEnd type="triangle"/>
          </a:ln>
          <a:effectLst/>
        </p:spPr>
      </p:cxnSp>
      <p:sp>
        <p:nvSpPr>
          <p:cNvPr id="44042" name="Rounded Rectangle 39"/>
          <p:cNvSpPr>
            <a:spLocks noChangeArrowheads="1"/>
          </p:cNvSpPr>
          <p:nvPr/>
        </p:nvSpPr>
        <p:spPr bwMode="auto">
          <a:xfrm>
            <a:off x="6892646" y="1101725"/>
            <a:ext cx="2011363" cy="5029200"/>
          </a:xfrm>
          <a:prstGeom prst="roundRect">
            <a:avLst>
              <a:gd name="adj" fmla="val 8227"/>
            </a:avLst>
          </a:prstGeom>
          <a:gradFill rotWithShape="1">
            <a:gsLst>
              <a:gs pos="0">
                <a:schemeClr val="accent2"/>
              </a:gs>
              <a:gs pos="100000">
                <a:srgbClr val="AFEDDC"/>
              </a:gs>
            </a:gsLst>
            <a:lin ang="5400000" scaled="1"/>
          </a:gradFill>
          <a:ln w="9525">
            <a:noFill/>
            <a:round/>
            <a:headEnd/>
            <a:tailEnd/>
          </a:ln>
          <a:effectLst/>
        </p:spPr>
        <p:txBody>
          <a:bodyPr wrap="square" anchor="ctr"/>
          <a:lstStyle/>
          <a:p>
            <a:pPr eaLnBrk="0" hangingPunct="0">
              <a:defRPr/>
            </a:pPr>
            <a:endParaRPr lang="en-US" i="0" dirty="0">
              <a:solidFill>
                <a:srgbClr val="000000"/>
              </a:solidFill>
            </a:endParaRPr>
          </a:p>
        </p:txBody>
      </p:sp>
      <p:pic>
        <p:nvPicPr>
          <p:cNvPr id="55" name="Picture 23" descr="Dashboard_Portal"/>
          <p:cNvPicPr>
            <a:picLocks noChangeAspect="1" noChangeArrowheads="1"/>
          </p:cNvPicPr>
          <p:nvPr/>
        </p:nvPicPr>
        <p:blipFill>
          <a:blip r:embed="rId5" cstate="print"/>
          <a:srcRect/>
          <a:stretch>
            <a:fillRect/>
          </a:stretch>
        </p:blipFill>
        <p:spPr bwMode="auto">
          <a:xfrm>
            <a:off x="6962775" y="1656399"/>
            <a:ext cx="1828800" cy="1508125"/>
          </a:xfrm>
          <a:prstGeom prst="rect">
            <a:avLst/>
          </a:prstGeom>
          <a:ln>
            <a:noFill/>
          </a:ln>
          <a:effectLst>
            <a:outerShdw blurRad="292100" dist="139700" dir="2700000" algn="tl" rotWithShape="0">
              <a:srgbClr val="333333">
                <a:alpha val="65000"/>
              </a:srgbClr>
            </a:outerShdw>
          </a:effectLst>
        </p:spPr>
      </p:pic>
      <p:sp>
        <p:nvSpPr>
          <p:cNvPr id="56" name="Text Box 24"/>
          <p:cNvSpPr txBox="1">
            <a:spLocks noChangeArrowheads="1"/>
          </p:cNvSpPr>
          <p:nvPr/>
        </p:nvSpPr>
        <p:spPr bwMode="auto">
          <a:xfrm>
            <a:off x="6962775" y="1314357"/>
            <a:ext cx="1828800" cy="306467"/>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a:spAutoFit/>
          </a:bodyPr>
          <a:lstStyle/>
          <a:p>
            <a:pPr algn="ctr" eaLnBrk="0" hangingPunct="0">
              <a:buSzPct val="130000"/>
              <a:defRPr/>
            </a:pPr>
            <a:r>
              <a:rPr lang="en-US" sz="1200" b="1" i="0" dirty="0">
                <a:solidFill>
                  <a:srgbClr val="003366"/>
                </a:solidFill>
                <a:latin typeface="Arial Narrow" pitchFamily="34" charset="0"/>
                <a:cs typeface="Arial" pitchFamily="34" charset="0"/>
              </a:rPr>
              <a:t>BPM Portal</a:t>
            </a:r>
          </a:p>
        </p:txBody>
      </p:sp>
      <p:sp>
        <p:nvSpPr>
          <p:cNvPr id="57" name="Text Box 28"/>
          <p:cNvSpPr txBox="1">
            <a:spLocks noChangeArrowheads="1"/>
          </p:cNvSpPr>
          <p:nvPr/>
        </p:nvSpPr>
        <p:spPr bwMode="auto">
          <a:xfrm>
            <a:off x="6962775" y="3724181"/>
            <a:ext cx="1828800" cy="306467"/>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a:spAutoFit/>
          </a:bodyPr>
          <a:lstStyle/>
          <a:p>
            <a:pPr algn="ctr" eaLnBrk="0" hangingPunct="0">
              <a:buSzPct val="130000"/>
              <a:defRPr/>
            </a:pPr>
            <a:r>
              <a:rPr lang="en-US" sz="1200" b="1" i="0" dirty="0">
                <a:solidFill>
                  <a:srgbClr val="003366"/>
                </a:solidFill>
                <a:latin typeface="Arial Narrow" pitchFamily="34" charset="0"/>
                <a:cs typeface="Arial" pitchFamily="34" charset="0"/>
              </a:rPr>
              <a:t>BusinessExpert</a:t>
            </a:r>
          </a:p>
        </p:txBody>
      </p:sp>
      <p:pic>
        <p:nvPicPr>
          <p:cNvPr id="58" name="Picture 13"/>
          <p:cNvPicPr>
            <a:picLocks noChangeAspect="1" noChangeArrowheads="1"/>
          </p:cNvPicPr>
          <p:nvPr/>
        </p:nvPicPr>
        <p:blipFill>
          <a:blip r:embed="rId6" cstate="print"/>
          <a:srcRect/>
          <a:stretch>
            <a:fillRect/>
          </a:stretch>
        </p:blipFill>
        <p:spPr bwMode="auto">
          <a:xfrm>
            <a:off x="6962775" y="4070985"/>
            <a:ext cx="1828800" cy="1543050"/>
          </a:xfrm>
          <a:prstGeom prst="rect">
            <a:avLst/>
          </a:prstGeom>
          <a:ln>
            <a:noFill/>
          </a:ln>
          <a:effectLst>
            <a:outerShdw blurRad="292100" dist="139700" dir="2700000" algn="tl" rotWithShape="0">
              <a:srgbClr val="333333">
                <a:alpha val="65000"/>
              </a:srgbClr>
            </a:outerShdw>
          </a:effectLst>
        </p:spPr>
      </p:pic>
      <p:cxnSp>
        <p:nvCxnSpPr>
          <p:cNvPr id="79" name="Straight Arrow Connector 78"/>
          <p:cNvCxnSpPr/>
          <p:nvPr/>
        </p:nvCxnSpPr>
        <p:spPr bwMode="auto">
          <a:xfrm>
            <a:off x="6528148" y="2468889"/>
            <a:ext cx="513567" cy="1588"/>
          </a:xfrm>
          <a:prstGeom prst="straightConnector1">
            <a:avLst/>
          </a:prstGeom>
          <a:solidFill>
            <a:schemeClr val="accent1"/>
          </a:solidFill>
          <a:ln w="44450" cap="flat" cmpd="sng" algn="ctr">
            <a:solidFill>
              <a:schemeClr val="tx1">
                <a:lumMod val="50000"/>
                <a:lumOff val="50000"/>
              </a:schemeClr>
            </a:solidFill>
            <a:prstDash val="solid"/>
            <a:round/>
            <a:headEnd type="triangle"/>
            <a:tailEnd type="triangle"/>
          </a:ln>
          <a:effectLst/>
        </p:spPr>
      </p:cxnSp>
      <p:cxnSp>
        <p:nvCxnSpPr>
          <p:cNvPr id="80" name="Straight Arrow Connector 79"/>
          <p:cNvCxnSpPr/>
          <p:nvPr/>
        </p:nvCxnSpPr>
        <p:spPr bwMode="auto">
          <a:xfrm>
            <a:off x="6530236" y="3923234"/>
            <a:ext cx="513567" cy="1588"/>
          </a:xfrm>
          <a:prstGeom prst="straightConnector1">
            <a:avLst/>
          </a:prstGeom>
          <a:solidFill>
            <a:schemeClr val="accent1"/>
          </a:solidFill>
          <a:ln w="44450" cap="flat" cmpd="sng" algn="ctr">
            <a:solidFill>
              <a:schemeClr val="tx1">
                <a:lumMod val="50000"/>
                <a:lumOff val="50000"/>
              </a:schemeClr>
            </a:solidFill>
            <a:prstDash val="solid"/>
            <a:round/>
            <a:headEnd type="triangle"/>
            <a:tailEnd type="triangle"/>
          </a:ln>
          <a:effectLst/>
        </p:spPr>
      </p:cxnSp>
      <p:grpSp>
        <p:nvGrpSpPr>
          <p:cNvPr id="2" name="Group 64"/>
          <p:cNvGrpSpPr/>
          <p:nvPr/>
        </p:nvGrpSpPr>
        <p:grpSpPr>
          <a:xfrm>
            <a:off x="6968260" y="1826770"/>
            <a:ext cx="270504" cy="89790"/>
            <a:chOff x="6968260" y="1823939"/>
            <a:chExt cx="270504" cy="89790"/>
          </a:xfrm>
        </p:grpSpPr>
        <p:sp>
          <p:nvSpPr>
            <p:cNvPr id="63" name="AutoShape 3"/>
            <p:cNvSpPr>
              <a:spLocks noChangeArrowheads="1"/>
            </p:cNvSpPr>
            <p:nvPr/>
          </p:nvSpPr>
          <p:spPr bwMode="auto">
            <a:xfrm>
              <a:off x="6968260" y="1823939"/>
              <a:ext cx="270504" cy="89790"/>
            </a:xfrm>
            <a:prstGeom prst="rect">
              <a:avLst/>
            </a:prstGeom>
            <a:solidFill>
              <a:srgbClr val="005F97"/>
            </a:solidFill>
            <a:ln w="9525">
              <a:noFill/>
              <a:round/>
              <a:headEnd/>
              <a:tailEnd/>
            </a:ln>
            <a:effectLst/>
          </p:spPr>
          <p:txBody>
            <a:bodyPr wrap="square" anchor="ctr"/>
            <a:lstStyle/>
            <a:p>
              <a:endParaRPr lang="en-US" i="0" dirty="0">
                <a:solidFill>
                  <a:schemeClr val="bg1"/>
                </a:solidFill>
              </a:endParaRPr>
            </a:p>
          </p:txBody>
        </p:sp>
        <p:pic>
          <p:nvPicPr>
            <p:cNvPr id="64" name="Picture 63" descr="ProgressSavvion-LOGO-white.png"/>
            <p:cNvPicPr>
              <a:picLocks noChangeAspect="1"/>
            </p:cNvPicPr>
            <p:nvPr/>
          </p:nvPicPr>
          <p:blipFill>
            <a:blip r:embed="rId7" cstate="print"/>
            <a:stretch>
              <a:fillRect/>
            </a:stretch>
          </p:blipFill>
          <p:spPr>
            <a:xfrm>
              <a:off x="7005130" y="1845336"/>
              <a:ext cx="193767" cy="45719"/>
            </a:xfrm>
            <a:prstGeom prst="rect">
              <a:avLst/>
            </a:prstGeom>
          </p:spPr>
        </p:pic>
      </p:grpSp>
      <p:sp>
        <p:nvSpPr>
          <p:cNvPr id="38" name="Rounded Rectangle 37"/>
          <p:cNvSpPr/>
          <p:nvPr/>
        </p:nvSpPr>
        <p:spPr bwMode="auto">
          <a:xfrm>
            <a:off x="381000" y="1082040"/>
            <a:ext cx="2011363" cy="5029200"/>
          </a:xfrm>
          <a:prstGeom prst="roundRect">
            <a:avLst>
              <a:gd name="adj" fmla="val 8552"/>
            </a:avLst>
          </a:prstGeom>
          <a:gradFill rotWithShape="1">
            <a:gsLst>
              <a:gs pos="0">
                <a:schemeClr val="hlink"/>
              </a:gs>
              <a:gs pos="100000">
                <a:srgbClr val="FFCB99"/>
              </a:gs>
            </a:gsLst>
            <a:lin ang="5400000" scaled="1"/>
          </a:gradFill>
          <a:ln w="9525">
            <a:noFill/>
            <a:round/>
            <a:headEnd/>
            <a:tailEnd/>
          </a:ln>
          <a:effectLst/>
        </p:spPr>
        <p:txBody>
          <a:bodyPr wrap="square" anchor="ctr"/>
          <a:lstStyle/>
          <a:p>
            <a:pPr eaLnBrk="0" hangingPunct="0">
              <a:defRPr/>
            </a:pPr>
            <a:endParaRPr lang="en-US" i="0" dirty="0">
              <a:solidFill>
                <a:srgbClr val="000000"/>
              </a:solidFill>
            </a:endParaRPr>
          </a:p>
        </p:txBody>
      </p:sp>
      <p:sp>
        <p:nvSpPr>
          <p:cNvPr id="44" name="Text Box 7"/>
          <p:cNvSpPr txBox="1">
            <a:spLocks noChangeArrowheads="1"/>
          </p:cNvSpPr>
          <p:nvPr/>
        </p:nvSpPr>
        <p:spPr bwMode="auto">
          <a:xfrm>
            <a:off x="427038" y="1286733"/>
            <a:ext cx="1892300" cy="306467"/>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a:spAutoFit/>
          </a:bodyPr>
          <a:lstStyle/>
          <a:p>
            <a:pPr algn="ctr" eaLnBrk="0" hangingPunct="0">
              <a:buSzPct val="130000"/>
              <a:defRPr/>
            </a:pPr>
            <a:r>
              <a:rPr lang="en-US" sz="1200" b="1" i="0" dirty="0">
                <a:solidFill>
                  <a:srgbClr val="003366"/>
                </a:solidFill>
                <a:latin typeface="Arial Narrow" pitchFamily="34" charset="0"/>
                <a:cs typeface="Arial" pitchFamily="34" charset="0"/>
              </a:rPr>
              <a:t>Process Modeler</a:t>
            </a:r>
          </a:p>
        </p:txBody>
      </p:sp>
      <p:grpSp>
        <p:nvGrpSpPr>
          <p:cNvPr id="3" name="Group 45"/>
          <p:cNvGrpSpPr>
            <a:grpSpLocks/>
          </p:cNvGrpSpPr>
          <p:nvPr/>
        </p:nvGrpSpPr>
        <p:grpSpPr bwMode="auto">
          <a:xfrm>
            <a:off x="427038" y="1628775"/>
            <a:ext cx="1892300" cy="1774825"/>
            <a:chOff x="426311" y="1630362"/>
            <a:chExt cx="1892808" cy="1774826"/>
          </a:xfrm>
        </p:grpSpPr>
        <p:pic>
          <p:nvPicPr>
            <p:cNvPr id="43" name="Picture 2"/>
            <p:cNvPicPr>
              <a:picLocks noChangeAspect="1" noChangeArrowheads="1"/>
            </p:cNvPicPr>
            <p:nvPr/>
          </p:nvPicPr>
          <p:blipFill>
            <a:blip r:embed="rId8" cstate="print"/>
            <a:srcRect l="13193" t="10117" b="33720"/>
            <a:stretch>
              <a:fillRect/>
            </a:stretch>
          </p:blipFill>
          <p:spPr bwMode="auto">
            <a:xfrm>
              <a:off x="477125" y="2074862"/>
              <a:ext cx="1819763" cy="1330326"/>
            </a:xfrm>
            <a:prstGeom prst="rect">
              <a:avLst/>
            </a:prstGeom>
            <a:ln>
              <a:noFill/>
            </a:ln>
            <a:effectLst>
              <a:outerShdw blurRad="292100" dist="139700" dir="2700000" algn="tl" rotWithShape="0">
                <a:srgbClr val="333333">
                  <a:alpha val="65000"/>
                </a:srgbClr>
              </a:outerShdw>
            </a:effectLst>
          </p:spPr>
        </p:pic>
        <p:pic>
          <p:nvPicPr>
            <p:cNvPr id="45" name="Picture 3"/>
            <p:cNvPicPr>
              <a:picLocks noChangeAspect="1" noChangeArrowheads="1"/>
            </p:cNvPicPr>
            <p:nvPr/>
          </p:nvPicPr>
          <p:blipFill>
            <a:blip r:embed="rId9" cstate="print"/>
            <a:srcRect/>
            <a:stretch>
              <a:fillRect/>
            </a:stretch>
          </p:blipFill>
          <p:spPr bwMode="auto">
            <a:xfrm>
              <a:off x="426311" y="1630362"/>
              <a:ext cx="1892808" cy="1393826"/>
            </a:xfrm>
            <a:prstGeom prst="rect">
              <a:avLst/>
            </a:prstGeom>
            <a:ln>
              <a:noFill/>
            </a:ln>
            <a:effectLst>
              <a:outerShdw blurRad="292100" dist="139700" dir="2700000" algn="tl" rotWithShape="0">
                <a:srgbClr val="333333">
                  <a:alpha val="65000"/>
                </a:srgbClr>
              </a:outerShdw>
            </a:effectLst>
          </p:spPr>
        </p:pic>
      </p:grpSp>
      <p:sp>
        <p:nvSpPr>
          <p:cNvPr id="48" name="Text Box 16"/>
          <p:cNvSpPr txBox="1">
            <a:spLocks noChangeArrowheads="1"/>
          </p:cNvSpPr>
          <p:nvPr/>
        </p:nvSpPr>
        <p:spPr bwMode="auto">
          <a:xfrm>
            <a:off x="427038" y="3739421"/>
            <a:ext cx="1892300" cy="306467"/>
          </a:xfrm>
          <a:prstGeom prst="roundRect">
            <a:avLst/>
          </a:prstGeom>
          <a:ln>
            <a:noFill/>
            <a:headEnd/>
            <a:tailEnd/>
          </a:ln>
        </p:spPr>
        <p:style>
          <a:lnRef idx="2">
            <a:schemeClr val="dk1"/>
          </a:lnRef>
          <a:fillRef idx="1">
            <a:schemeClr val="lt1"/>
          </a:fillRef>
          <a:effectRef idx="0">
            <a:schemeClr val="dk1"/>
          </a:effectRef>
          <a:fontRef idx="minor">
            <a:schemeClr val="dk1"/>
          </a:fontRef>
        </p:style>
        <p:txBody>
          <a:bodyPr>
            <a:spAutoFit/>
          </a:bodyPr>
          <a:lstStyle/>
          <a:p>
            <a:pPr algn="ctr" eaLnBrk="0" hangingPunct="0">
              <a:buSzPct val="130000"/>
              <a:defRPr/>
            </a:pPr>
            <a:r>
              <a:rPr lang="en-US" sz="1200" b="1" i="0" dirty="0">
                <a:solidFill>
                  <a:srgbClr val="003366"/>
                </a:solidFill>
                <a:latin typeface="Arial Narrow" pitchFamily="34" charset="0"/>
                <a:cs typeface="Arial" pitchFamily="34" charset="0"/>
              </a:rPr>
              <a:t>Process Asset Manager</a:t>
            </a:r>
          </a:p>
        </p:txBody>
      </p:sp>
      <p:pic>
        <p:nvPicPr>
          <p:cNvPr id="47" name="Picture 5"/>
          <p:cNvPicPr>
            <a:picLocks noChangeAspect="1" noChangeArrowheads="1"/>
          </p:cNvPicPr>
          <p:nvPr/>
        </p:nvPicPr>
        <p:blipFill>
          <a:blip r:embed="rId10" cstate="print"/>
          <a:srcRect/>
          <a:stretch>
            <a:fillRect/>
          </a:stretch>
        </p:blipFill>
        <p:spPr bwMode="auto">
          <a:xfrm>
            <a:off x="427038" y="4086225"/>
            <a:ext cx="1892300" cy="1481138"/>
          </a:xfrm>
          <a:prstGeom prst="rect">
            <a:avLst/>
          </a:prstGeom>
          <a:ln>
            <a:noFill/>
          </a:ln>
          <a:effectLst>
            <a:outerShdw blurRad="292100" dist="139700" dir="2700000" algn="tl" rotWithShape="0">
              <a:srgbClr val="333333">
                <a:alpha val="65000"/>
              </a:srgbClr>
            </a:outerShdw>
          </a:effectLst>
        </p:spPr>
      </p:pic>
      <p:grpSp>
        <p:nvGrpSpPr>
          <p:cNvPr id="4" name="Group 60"/>
          <p:cNvGrpSpPr/>
          <p:nvPr/>
        </p:nvGrpSpPr>
        <p:grpSpPr>
          <a:xfrm>
            <a:off x="429238" y="4283095"/>
            <a:ext cx="1887615" cy="92561"/>
            <a:chOff x="429238" y="4283095"/>
            <a:chExt cx="1887615" cy="92561"/>
          </a:xfrm>
        </p:grpSpPr>
        <p:sp>
          <p:nvSpPr>
            <p:cNvPr id="51" name="AutoShape 3"/>
            <p:cNvSpPr>
              <a:spLocks noChangeArrowheads="1"/>
            </p:cNvSpPr>
            <p:nvPr/>
          </p:nvSpPr>
          <p:spPr bwMode="auto">
            <a:xfrm>
              <a:off x="429238" y="4283095"/>
              <a:ext cx="1887615" cy="92561"/>
            </a:xfrm>
            <a:prstGeom prst="rect">
              <a:avLst/>
            </a:prstGeom>
            <a:solidFill>
              <a:srgbClr val="005F97"/>
            </a:solidFill>
            <a:ln w="9525">
              <a:noFill/>
              <a:round/>
              <a:headEnd/>
              <a:tailEnd/>
            </a:ln>
            <a:effectLst/>
          </p:spPr>
          <p:txBody>
            <a:bodyPr wrap="square" anchor="ctr"/>
            <a:lstStyle/>
            <a:p>
              <a:endParaRPr lang="en-US" i="0" dirty="0">
                <a:solidFill>
                  <a:schemeClr val="bg1"/>
                </a:solidFill>
              </a:endParaRPr>
            </a:p>
          </p:txBody>
        </p:sp>
        <p:pic>
          <p:nvPicPr>
            <p:cNvPr id="59" name="Picture 58" descr="ProgressSavvion-LOGO-white.png"/>
            <p:cNvPicPr>
              <a:picLocks noChangeAspect="1"/>
            </p:cNvPicPr>
            <p:nvPr/>
          </p:nvPicPr>
          <p:blipFill>
            <a:blip r:embed="rId11" cstate="print"/>
            <a:stretch>
              <a:fillRect/>
            </a:stretch>
          </p:blipFill>
          <p:spPr>
            <a:xfrm>
              <a:off x="488756" y="4295999"/>
              <a:ext cx="330277" cy="77928"/>
            </a:xfrm>
            <a:prstGeom prst="rect">
              <a:avLst/>
            </a:prstGeom>
          </p:spPr>
        </p:pic>
      </p:grpSp>
      <p:cxnSp>
        <p:nvCxnSpPr>
          <p:cNvPr id="62" name="Straight Arrow Connector 61"/>
          <p:cNvCxnSpPr/>
          <p:nvPr/>
        </p:nvCxnSpPr>
        <p:spPr bwMode="auto">
          <a:xfrm rot="16200000" flipH="1">
            <a:off x="1152274" y="3578376"/>
            <a:ext cx="445160" cy="3457"/>
          </a:xfrm>
          <a:prstGeom prst="straightConnector1">
            <a:avLst/>
          </a:prstGeom>
          <a:solidFill>
            <a:schemeClr val="accent1"/>
          </a:solidFill>
          <a:ln w="44450" cap="flat" cmpd="sng" algn="ctr">
            <a:solidFill>
              <a:schemeClr val="tx1">
                <a:lumMod val="50000"/>
                <a:lumOff val="50000"/>
              </a:schemeClr>
            </a:solidFill>
            <a:prstDash val="solid"/>
            <a:round/>
            <a:headEnd type="triangle"/>
            <a:tailEnd type="triangle"/>
          </a:ln>
          <a:effectLst/>
        </p:spPr>
      </p:cxnSp>
      <p:pic>
        <p:nvPicPr>
          <p:cNvPr id="68" name="Picture 67" descr="data.png"/>
          <p:cNvPicPr>
            <a:picLocks noChangeAspect="1"/>
          </p:cNvPicPr>
          <p:nvPr/>
        </p:nvPicPr>
        <p:blipFill>
          <a:blip r:embed="rId12" cstate="print"/>
          <a:stretch>
            <a:fillRect/>
          </a:stretch>
        </p:blipFill>
        <p:spPr>
          <a:xfrm>
            <a:off x="966917" y="5098094"/>
            <a:ext cx="869993" cy="869993"/>
          </a:xfrm>
          <a:prstGeom prst="rect">
            <a:avLst/>
          </a:prstGeom>
        </p:spPr>
      </p:pic>
      <p:cxnSp>
        <p:nvCxnSpPr>
          <p:cNvPr id="42" name="Straight Arrow Connector 41"/>
          <p:cNvCxnSpPr/>
          <p:nvPr/>
        </p:nvCxnSpPr>
        <p:spPr bwMode="auto">
          <a:xfrm>
            <a:off x="2194116" y="2506985"/>
            <a:ext cx="513567" cy="1588"/>
          </a:xfrm>
          <a:prstGeom prst="straightConnector1">
            <a:avLst/>
          </a:prstGeom>
          <a:solidFill>
            <a:schemeClr val="accent1"/>
          </a:solidFill>
          <a:ln w="44450" cap="flat" cmpd="sng" algn="ctr">
            <a:solidFill>
              <a:schemeClr val="tx1">
                <a:lumMod val="50000"/>
                <a:lumOff val="50000"/>
              </a:schemeClr>
            </a:solidFill>
            <a:prstDash val="solid"/>
            <a:round/>
            <a:headEnd type="triangle"/>
            <a:tailEnd type="triangle"/>
          </a:ln>
          <a:effectLst/>
        </p:spPr>
      </p:cxnSp>
      <p:cxnSp>
        <p:nvCxnSpPr>
          <p:cNvPr id="46" name="Straight Arrow Connector 45"/>
          <p:cNvCxnSpPr/>
          <p:nvPr/>
        </p:nvCxnSpPr>
        <p:spPr bwMode="auto">
          <a:xfrm>
            <a:off x="2196204" y="3918466"/>
            <a:ext cx="513567" cy="1588"/>
          </a:xfrm>
          <a:prstGeom prst="straightConnector1">
            <a:avLst/>
          </a:prstGeom>
          <a:solidFill>
            <a:schemeClr val="accent1"/>
          </a:solidFill>
          <a:ln w="44450" cap="flat" cmpd="sng" algn="ctr">
            <a:solidFill>
              <a:schemeClr val="tx1">
                <a:lumMod val="50000"/>
                <a:lumOff val="50000"/>
              </a:schemeClr>
            </a:solidFill>
            <a:prstDash val="solid"/>
            <a:round/>
            <a:headEnd type="triangle"/>
            <a:tailEnd type="triangle"/>
          </a:ln>
          <a:effectLst/>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40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404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4051" grpId="0" animBg="1"/>
      <p:bldP spid="52" grpId="0" animBg="1"/>
      <p:bldP spid="66" grpId="0" animBg="1"/>
      <p:bldP spid="44042" grpId="0" animBg="1"/>
      <p:bldP spid="56" grpId="0" animBg="1"/>
      <p:bldP spid="57" grpId="0" animBg="1"/>
      <p:bldP spid="38" grpId="0" animBg="1"/>
      <p:bldP spid="44" grpId="0" animBg="1"/>
      <p:bldP spid="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OpenEdge and Progress Savvion BPM  Interoperate Already</a:t>
            </a:r>
          </a:p>
        </p:txBody>
      </p:sp>
      <p:sp>
        <p:nvSpPr>
          <p:cNvPr id="28" name="AutoShape 6"/>
          <p:cNvSpPr>
            <a:spLocks noChangeArrowheads="1"/>
          </p:cNvSpPr>
          <p:nvPr/>
        </p:nvSpPr>
        <p:spPr bwMode="auto">
          <a:xfrm>
            <a:off x="5029201" y="1562099"/>
            <a:ext cx="3624469" cy="3314701"/>
          </a:xfrm>
          <a:prstGeom prst="roundRect">
            <a:avLst>
              <a:gd name="adj" fmla="val 8174"/>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wrap="square" anchor="ctr"/>
          <a:lstStyle/>
          <a:p>
            <a:pPr algn="l">
              <a:spcBef>
                <a:spcPts val="600"/>
              </a:spcBef>
              <a:defRPr/>
            </a:pPr>
            <a:r>
              <a:rPr lang="en-US" sz="2200" i="0" dirty="0"/>
              <a:t>You can benefit from </a:t>
            </a:r>
            <a:r>
              <a:rPr lang="en-US" sz="2200" i="0" dirty="0" smtClean="0"/>
              <a:t> using BPM with </a:t>
            </a:r>
            <a:r>
              <a:rPr lang="en-US" sz="2200" i="0" dirty="0" err="1" smtClean="0"/>
              <a:t>OpenEdge</a:t>
            </a:r>
            <a:r>
              <a:rPr lang="en-US" sz="2200" i="0" dirty="0" smtClean="0"/>
              <a:t> today</a:t>
            </a:r>
            <a:r>
              <a:rPr lang="en-US" sz="2200" i="0" dirty="0"/>
              <a:t>.</a:t>
            </a:r>
          </a:p>
          <a:p>
            <a:pPr marL="228600" indent="-228600" algn="l">
              <a:spcBef>
                <a:spcPts val="1200"/>
              </a:spcBef>
              <a:buFont typeface="Wingdings" pitchFamily="2" charset="2"/>
              <a:buChar char="ü"/>
              <a:defRPr/>
            </a:pPr>
            <a:r>
              <a:rPr lang="en-US" sz="2200" i="0" dirty="0"/>
              <a:t>Model and analyze business processes.</a:t>
            </a:r>
          </a:p>
          <a:p>
            <a:pPr marL="228600" indent="-228600" algn="l">
              <a:spcBef>
                <a:spcPts val="1200"/>
              </a:spcBef>
              <a:buFont typeface="Wingdings" pitchFamily="2" charset="2"/>
              <a:buChar char="ü"/>
              <a:defRPr/>
            </a:pPr>
            <a:r>
              <a:rPr lang="en-US" sz="2200" i="0" dirty="0" smtClean="0"/>
              <a:t>Add-on new business processes or improve existing ones.</a:t>
            </a:r>
            <a:endParaRPr lang="en-US" sz="2200" i="0" dirty="0"/>
          </a:p>
        </p:txBody>
      </p:sp>
      <p:sp>
        <p:nvSpPr>
          <p:cNvPr id="19" name="AutoShape 6"/>
          <p:cNvSpPr>
            <a:spLocks noChangeArrowheads="1"/>
          </p:cNvSpPr>
          <p:nvPr/>
        </p:nvSpPr>
        <p:spPr bwMode="auto">
          <a:xfrm>
            <a:off x="5040049" y="4997450"/>
            <a:ext cx="3601113" cy="565150"/>
          </a:xfrm>
          <a:prstGeom prst="roundRect">
            <a:avLst>
              <a:gd name="adj" fmla="val 37363"/>
            </a:avLst>
          </a:prstGeom>
          <a:gradFill rotWithShape="1">
            <a:gsLst>
              <a:gs pos="0">
                <a:schemeClr val="folHlink"/>
              </a:gs>
              <a:gs pos="100000">
                <a:srgbClr val="C9CBDD"/>
              </a:gs>
            </a:gsLst>
            <a:lin ang="5400000" scaled="1"/>
          </a:gradFill>
          <a:ln w="9525">
            <a:noFill/>
            <a:round/>
            <a:headEnd/>
            <a:tailEnd/>
          </a:ln>
          <a:effectLst/>
        </p:spPr>
        <p:txBody>
          <a:bodyPr wrap="square" anchor="ctr"/>
          <a:lstStyle/>
          <a:p>
            <a:pPr eaLnBrk="1" hangingPunct="1">
              <a:buFont typeface="Wingdings" pitchFamily="2" charset="2"/>
              <a:buNone/>
              <a:defRPr/>
            </a:pPr>
            <a:r>
              <a:rPr lang="en-US" sz="2000" i="0" dirty="0">
                <a:solidFill>
                  <a:srgbClr val="000000"/>
                </a:solidFill>
                <a:latin typeface="Arial" charset="0"/>
              </a:rPr>
              <a:t>Available today</a:t>
            </a:r>
          </a:p>
        </p:txBody>
      </p:sp>
      <p:pic>
        <p:nvPicPr>
          <p:cNvPr id="17" name="Picture 33" descr="data.png"/>
          <p:cNvPicPr>
            <a:picLocks noChangeAspect="1"/>
          </p:cNvPicPr>
          <p:nvPr/>
        </p:nvPicPr>
        <p:blipFill>
          <a:blip r:embed="rId3" cstate="print"/>
          <a:srcRect/>
          <a:stretch>
            <a:fillRect/>
          </a:stretch>
        </p:blipFill>
        <p:spPr bwMode="auto">
          <a:xfrm>
            <a:off x="947465" y="4622800"/>
            <a:ext cx="1633537" cy="1633538"/>
          </a:xfrm>
          <a:prstGeom prst="rect">
            <a:avLst/>
          </a:prstGeom>
          <a:noFill/>
          <a:ln w="9525">
            <a:noFill/>
            <a:miter lim="800000"/>
            <a:headEnd/>
            <a:tailEnd/>
          </a:ln>
        </p:spPr>
      </p:pic>
      <p:pic>
        <p:nvPicPr>
          <p:cNvPr id="21" name="Picture 55" descr="data.png"/>
          <p:cNvPicPr>
            <a:picLocks noChangeAspect="1"/>
          </p:cNvPicPr>
          <p:nvPr/>
        </p:nvPicPr>
        <p:blipFill>
          <a:blip r:embed="rId4" cstate="print"/>
          <a:srcRect/>
          <a:stretch>
            <a:fillRect/>
          </a:stretch>
        </p:blipFill>
        <p:spPr bwMode="auto">
          <a:xfrm>
            <a:off x="2668315" y="4618038"/>
            <a:ext cx="1654175" cy="1662112"/>
          </a:xfrm>
          <a:prstGeom prst="rect">
            <a:avLst/>
          </a:prstGeom>
          <a:noFill/>
          <a:ln w="9525">
            <a:noFill/>
            <a:miter lim="800000"/>
            <a:headEnd/>
            <a:tailEnd/>
          </a:ln>
        </p:spPr>
      </p:pic>
      <p:sp>
        <p:nvSpPr>
          <p:cNvPr id="22" name="TextBox 56"/>
          <p:cNvSpPr txBox="1">
            <a:spLocks noChangeArrowheads="1"/>
          </p:cNvSpPr>
          <p:nvPr/>
        </p:nvSpPr>
        <p:spPr bwMode="auto">
          <a:xfrm>
            <a:off x="2761695" y="5213350"/>
            <a:ext cx="1338828" cy="784830"/>
          </a:xfrm>
          <a:prstGeom prst="rect">
            <a:avLst/>
          </a:prstGeom>
          <a:noFill/>
          <a:ln w="9525">
            <a:noFill/>
            <a:miter lim="800000"/>
            <a:headEnd/>
            <a:tailEnd/>
          </a:ln>
        </p:spPr>
        <p:txBody>
          <a:bodyPr wrap="none">
            <a:spAutoFit/>
          </a:bodyPr>
          <a:lstStyle/>
          <a:p>
            <a:pPr algn="ctr"/>
            <a:r>
              <a:rPr lang="en-US" sz="1800" b="1" i="0"/>
              <a:t>OpenEdge</a:t>
            </a:r>
          </a:p>
          <a:p>
            <a:pPr algn="ctr"/>
            <a:r>
              <a:rPr lang="en-US" sz="1800" b="1" i="0"/>
              <a:t>DB</a:t>
            </a:r>
          </a:p>
        </p:txBody>
      </p:sp>
      <p:sp>
        <p:nvSpPr>
          <p:cNvPr id="23" name="TextBox 57"/>
          <p:cNvSpPr txBox="1">
            <a:spLocks noChangeArrowheads="1"/>
          </p:cNvSpPr>
          <p:nvPr/>
        </p:nvSpPr>
        <p:spPr bwMode="auto">
          <a:xfrm>
            <a:off x="2753757" y="5194300"/>
            <a:ext cx="1338828" cy="784830"/>
          </a:xfrm>
          <a:prstGeom prst="rect">
            <a:avLst/>
          </a:prstGeom>
          <a:noFill/>
          <a:ln w="9525">
            <a:noFill/>
            <a:miter lim="800000"/>
            <a:headEnd/>
            <a:tailEnd/>
          </a:ln>
        </p:spPr>
        <p:txBody>
          <a:bodyPr wrap="none">
            <a:spAutoFit/>
          </a:bodyPr>
          <a:lstStyle/>
          <a:p>
            <a:pPr algn="ctr"/>
            <a:r>
              <a:rPr lang="en-US" sz="1800" b="1" i="0">
                <a:solidFill>
                  <a:schemeClr val="bg1"/>
                </a:solidFill>
              </a:rPr>
              <a:t>OpenEdge</a:t>
            </a:r>
          </a:p>
          <a:p>
            <a:pPr algn="ctr"/>
            <a:r>
              <a:rPr lang="en-US" sz="1800" b="1" i="0">
                <a:solidFill>
                  <a:schemeClr val="bg1"/>
                </a:solidFill>
              </a:rPr>
              <a:t>DB</a:t>
            </a:r>
          </a:p>
        </p:txBody>
      </p:sp>
      <p:sp>
        <p:nvSpPr>
          <p:cNvPr id="24" name="Rounded Rectangle 38"/>
          <p:cNvSpPr>
            <a:spLocks noChangeArrowheads="1"/>
          </p:cNvSpPr>
          <p:nvPr/>
        </p:nvSpPr>
        <p:spPr bwMode="auto">
          <a:xfrm>
            <a:off x="612502" y="1287463"/>
            <a:ext cx="3910013" cy="3290887"/>
          </a:xfrm>
          <a:prstGeom prst="roundRect">
            <a:avLst>
              <a:gd name="adj" fmla="val 4699"/>
            </a:avLst>
          </a:prstGeom>
          <a:gradFill rotWithShape="1">
            <a:gsLst>
              <a:gs pos="0">
                <a:schemeClr val="accent1"/>
              </a:gs>
              <a:gs pos="54000">
                <a:srgbClr val="99BFD5"/>
              </a:gs>
            </a:gsLst>
            <a:lin ang="5400000" scaled="1"/>
          </a:gradFill>
          <a:ln w="9525">
            <a:noFill/>
            <a:round/>
            <a:headEnd/>
            <a:tailEnd/>
          </a:ln>
          <a:effectLst/>
        </p:spPr>
        <p:txBody>
          <a:bodyPr anchor="ctr"/>
          <a:lstStyle/>
          <a:p>
            <a:pPr algn="ctr" eaLnBrk="0" hangingPunct="0">
              <a:spcBef>
                <a:spcPct val="50000"/>
              </a:spcBef>
              <a:buSzPct val="130000"/>
              <a:defRPr/>
            </a:pPr>
            <a:endParaRPr lang="en-US" sz="2000" i="0" dirty="0">
              <a:solidFill>
                <a:srgbClr val="000000"/>
              </a:solidFill>
              <a:latin typeface="+mn-lt"/>
            </a:endParaRPr>
          </a:p>
        </p:txBody>
      </p:sp>
      <p:pic>
        <p:nvPicPr>
          <p:cNvPr id="27" name="Picture 8"/>
          <p:cNvPicPr>
            <a:picLocks noChangeAspect="1" noChangeArrowheads="1"/>
          </p:cNvPicPr>
          <p:nvPr/>
        </p:nvPicPr>
        <p:blipFill>
          <a:blip r:embed="rId5" cstate="print"/>
          <a:srcRect/>
          <a:stretch>
            <a:fillRect/>
          </a:stretch>
        </p:blipFill>
        <p:spPr bwMode="auto">
          <a:xfrm>
            <a:off x="758199" y="1348231"/>
            <a:ext cx="1643771" cy="1621649"/>
          </a:xfrm>
          <a:prstGeom prst="roundRect">
            <a:avLst/>
          </a:prstGeom>
          <a:ln>
            <a:noFill/>
          </a:ln>
          <a:effectLst/>
        </p:spPr>
      </p:pic>
      <p:sp>
        <p:nvSpPr>
          <p:cNvPr id="25" name="Text Box 10"/>
          <p:cNvSpPr>
            <a:spLocks noChangeArrowheads="1"/>
          </p:cNvSpPr>
          <p:nvPr/>
        </p:nvSpPr>
        <p:spPr bwMode="auto">
          <a:xfrm>
            <a:off x="737915" y="3189288"/>
            <a:ext cx="1677987" cy="1130300"/>
          </a:xfrm>
          <a:prstGeom prst="roundRect">
            <a:avLst>
              <a:gd name="adj" fmla="val 16667"/>
            </a:avLst>
          </a:prstGeom>
          <a:gradFill rotWithShape="1">
            <a:gsLst>
              <a:gs pos="0">
                <a:schemeClr val="folHlink"/>
              </a:gs>
              <a:gs pos="100000">
                <a:srgbClr val="C9CBDD"/>
              </a:gs>
            </a:gsLst>
            <a:lin ang="5400000" scaled="1"/>
          </a:gradFill>
          <a:ln w="9525">
            <a:noFill/>
            <a:round/>
            <a:headEnd/>
            <a:tailEnd/>
          </a:ln>
        </p:spPr>
        <p:txBody>
          <a:bodyPr anchor="ctr"/>
          <a:lstStyle/>
          <a:p>
            <a:pPr algn="ctr" eaLnBrk="0" hangingPunct="0">
              <a:buSzPct val="130000"/>
            </a:pPr>
            <a:r>
              <a:rPr lang="en-US" sz="2000" b="1" i="0"/>
              <a:t>BPM</a:t>
            </a:r>
            <a:br>
              <a:rPr lang="en-US" sz="2000" b="1" i="0"/>
            </a:br>
            <a:r>
              <a:rPr lang="en-US" sz="2000" b="1" i="0"/>
              <a:t>Run-time</a:t>
            </a:r>
          </a:p>
        </p:txBody>
      </p:sp>
      <p:sp>
        <p:nvSpPr>
          <p:cNvPr id="26" name="Text Box 10"/>
          <p:cNvSpPr>
            <a:spLocks noChangeArrowheads="1"/>
          </p:cNvSpPr>
          <p:nvPr/>
        </p:nvSpPr>
        <p:spPr bwMode="auto">
          <a:xfrm>
            <a:off x="2666727" y="3189288"/>
            <a:ext cx="1679575" cy="1130300"/>
          </a:xfrm>
          <a:prstGeom prst="roundRect">
            <a:avLst>
              <a:gd name="adj" fmla="val 16667"/>
            </a:avLst>
          </a:prstGeom>
          <a:gradFill rotWithShape="1">
            <a:gsLst>
              <a:gs pos="0">
                <a:schemeClr val="folHlink"/>
              </a:gs>
              <a:gs pos="100000">
                <a:srgbClr val="C9CBDD"/>
              </a:gs>
            </a:gsLst>
            <a:lin ang="5400000" scaled="1"/>
          </a:gradFill>
          <a:ln w="9525">
            <a:noFill/>
            <a:round/>
            <a:headEnd/>
            <a:tailEnd/>
          </a:ln>
        </p:spPr>
        <p:txBody>
          <a:bodyPr anchor="ctr"/>
          <a:lstStyle/>
          <a:p>
            <a:pPr algn="ctr" eaLnBrk="0" hangingPunct="0">
              <a:buSzPct val="130000"/>
            </a:pPr>
            <a:r>
              <a:rPr lang="en-US" sz="2000" b="1" i="0"/>
              <a:t>OpenEdge Run-time</a:t>
            </a:r>
          </a:p>
        </p:txBody>
      </p:sp>
      <p:pic>
        <p:nvPicPr>
          <p:cNvPr id="41" name="Picture 3"/>
          <p:cNvPicPr>
            <a:picLocks noChangeArrowheads="1"/>
          </p:cNvPicPr>
          <p:nvPr/>
        </p:nvPicPr>
        <p:blipFill>
          <a:blip r:embed="rId6" cstate="print"/>
          <a:srcRect/>
          <a:stretch>
            <a:fillRect/>
          </a:stretch>
        </p:blipFill>
        <p:spPr bwMode="auto">
          <a:xfrm>
            <a:off x="2581889" y="1348231"/>
            <a:ext cx="1645920" cy="1618488"/>
          </a:xfrm>
          <a:prstGeom prst="roundRect">
            <a:avLst/>
          </a:prstGeom>
          <a:noFill/>
          <a:ln w="9525">
            <a:noFill/>
            <a:miter lim="800000"/>
            <a:headEnd/>
            <a:tailEnd/>
          </a:ln>
        </p:spPr>
      </p:pic>
      <p:cxnSp>
        <p:nvCxnSpPr>
          <p:cNvPr id="33" name="Straight Arrow Connector 29"/>
          <p:cNvCxnSpPr>
            <a:cxnSpLocks noChangeShapeType="1"/>
          </p:cNvCxnSpPr>
          <p:nvPr/>
        </p:nvCxnSpPr>
        <p:spPr bwMode="auto">
          <a:xfrm flipV="1">
            <a:off x="2305108" y="3654425"/>
            <a:ext cx="457200" cy="4763"/>
          </a:xfrm>
          <a:prstGeom prst="straightConnector1">
            <a:avLst/>
          </a:prstGeom>
          <a:noFill/>
          <a:ln w="44450" algn="ctr">
            <a:solidFill>
              <a:schemeClr val="tx1"/>
            </a:solidFill>
            <a:round/>
            <a:headEnd type="triangle" w="med" len="med"/>
            <a:tailEnd type="triangle" w="med" len="med"/>
          </a:ln>
        </p:spPr>
      </p:cxnSp>
      <p:cxnSp>
        <p:nvCxnSpPr>
          <p:cNvPr id="34" name="Straight Arrow Connector 30"/>
          <p:cNvCxnSpPr>
            <a:cxnSpLocks noChangeShapeType="1"/>
          </p:cNvCxnSpPr>
          <p:nvPr/>
        </p:nvCxnSpPr>
        <p:spPr bwMode="auto">
          <a:xfrm rot="16200000" flipH="1">
            <a:off x="1397521" y="4553744"/>
            <a:ext cx="446087" cy="3175"/>
          </a:xfrm>
          <a:prstGeom prst="straightConnector1">
            <a:avLst/>
          </a:prstGeom>
          <a:noFill/>
          <a:ln w="44450" algn="ctr">
            <a:solidFill>
              <a:schemeClr val="tx1"/>
            </a:solidFill>
            <a:round/>
            <a:headEnd type="triangle" w="med" len="med"/>
            <a:tailEnd type="triangle" w="med" len="med"/>
          </a:ln>
        </p:spPr>
      </p:cxnSp>
      <p:cxnSp>
        <p:nvCxnSpPr>
          <p:cNvPr id="37" name="Straight Arrow Connector 31"/>
          <p:cNvCxnSpPr>
            <a:cxnSpLocks noChangeShapeType="1"/>
          </p:cNvCxnSpPr>
          <p:nvPr/>
        </p:nvCxnSpPr>
        <p:spPr bwMode="auto">
          <a:xfrm rot="5400000">
            <a:off x="3146945" y="4539457"/>
            <a:ext cx="455613" cy="19050"/>
          </a:xfrm>
          <a:prstGeom prst="straightConnector1">
            <a:avLst/>
          </a:prstGeom>
          <a:noFill/>
          <a:ln w="44450" algn="ctr">
            <a:solidFill>
              <a:schemeClr val="tx1"/>
            </a:solidFill>
            <a:round/>
            <a:headEnd type="triangle" w="med" len="med"/>
            <a:tailEnd type="triangle" w="med" len="med"/>
          </a:ln>
        </p:spPr>
      </p:cxnSp>
      <p:cxnSp>
        <p:nvCxnSpPr>
          <p:cNvPr id="38" name="Straight Arrow Connector 32"/>
          <p:cNvCxnSpPr>
            <a:cxnSpLocks noChangeShapeType="1"/>
          </p:cNvCxnSpPr>
          <p:nvPr/>
        </p:nvCxnSpPr>
        <p:spPr bwMode="auto">
          <a:xfrm rot="16200000" flipH="1">
            <a:off x="1320528" y="3135312"/>
            <a:ext cx="444500" cy="3175"/>
          </a:xfrm>
          <a:prstGeom prst="straightConnector1">
            <a:avLst/>
          </a:prstGeom>
          <a:noFill/>
          <a:ln w="44450" algn="ctr">
            <a:solidFill>
              <a:schemeClr val="tx1"/>
            </a:solidFill>
            <a:round/>
            <a:headEnd type="triangle" w="med" len="med"/>
            <a:tailEnd type="triangle" w="med" len="med"/>
          </a:ln>
        </p:spPr>
      </p:cxnSp>
      <p:cxnSp>
        <p:nvCxnSpPr>
          <p:cNvPr id="39" name="Straight Arrow Connector 37"/>
          <p:cNvCxnSpPr>
            <a:cxnSpLocks noChangeShapeType="1"/>
          </p:cNvCxnSpPr>
          <p:nvPr/>
        </p:nvCxnSpPr>
        <p:spPr bwMode="auto">
          <a:xfrm rot="16200000" flipH="1">
            <a:off x="3205684" y="3123406"/>
            <a:ext cx="446088" cy="3175"/>
          </a:xfrm>
          <a:prstGeom prst="straightConnector1">
            <a:avLst/>
          </a:prstGeom>
          <a:noFill/>
          <a:ln w="44450" algn="ctr">
            <a:solidFill>
              <a:schemeClr val="tx1"/>
            </a:solidFill>
            <a:round/>
            <a:headEnd type="triangle" w="med" len="med"/>
            <a:tailEnd type="triangle" w="med" len="med"/>
          </a:ln>
        </p:spPr>
      </p:cxnSp>
      <p:sp>
        <p:nvSpPr>
          <p:cNvPr id="40" name="TextBox 38"/>
          <p:cNvSpPr txBox="1">
            <a:spLocks noChangeArrowheads="1"/>
          </p:cNvSpPr>
          <p:nvPr/>
        </p:nvSpPr>
        <p:spPr bwMode="auto">
          <a:xfrm>
            <a:off x="1333195" y="5245100"/>
            <a:ext cx="630301" cy="461665"/>
          </a:xfrm>
          <a:prstGeom prst="rect">
            <a:avLst/>
          </a:prstGeom>
          <a:noFill/>
          <a:ln w="9525">
            <a:noFill/>
            <a:miter lim="800000"/>
            <a:headEnd/>
            <a:tailEnd/>
          </a:ln>
        </p:spPr>
        <p:txBody>
          <a:bodyPr wrap="none">
            <a:spAutoFit/>
          </a:bodyPr>
          <a:lstStyle/>
          <a:p>
            <a:r>
              <a:rPr lang="en-US" b="1" i="0"/>
              <a:t>DB</a:t>
            </a:r>
          </a:p>
        </p:txBody>
      </p:sp>
      <p:sp>
        <p:nvSpPr>
          <p:cNvPr id="45" name="TextBox 32"/>
          <p:cNvSpPr txBox="1">
            <a:spLocks noChangeArrowheads="1"/>
          </p:cNvSpPr>
          <p:nvPr/>
        </p:nvSpPr>
        <p:spPr bwMode="auto">
          <a:xfrm>
            <a:off x="2926994" y="1926643"/>
            <a:ext cx="955710" cy="461665"/>
          </a:xfrm>
          <a:prstGeom prst="rect">
            <a:avLst/>
          </a:prstGeom>
          <a:noFill/>
          <a:ln w="9525">
            <a:noFill/>
            <a:miter lim="800000"/>
            <a:headEnd/>
            <a:tailEnd/>
          </a:ln>
        </p:spPr>
        <p:txBody>
          <a:bodyPr wrap="none">
            <a:spAutoFit/>
          </a:bodyPr>
          <a:lstStyle/>
          <a:p>
            <a:pPr>
              <a:spcBef>
                <a:spcPts val="0"/>
              </a:spcBef>
              <a:buSzPct val="130000"/>
            </a:pPr>
            <a:r>
              <a:rPr lang="en-US" sz="1200" b="1" dirty="0" err="1" smtClean="0"/>
              <a:t>OpenEdge</a:t>
            </a:r>
            <a:endParaRPr lang="en-US" sz="1200" b="1" dirty="0" smtClean="0"/>
          </a:p>
          <a:p>
            <a:pPr>
              <a:spcBef>
                <a:spcPts val="0"/>
              </a:spcBef>
              <a:buSzPct val="130000"/>
            </a:pPr>
            <a:r>
              <a:rPr lang="en-US" sz="1200" b="1" dirty="0" smtClean="0"/>
              <a:t>Architect</a:t>
            </a:r>
          </a:p>
        </p:txBody>
      </p:sp>
      <p:sp>
        <p:nvSpPr>
          <p:cNvPr id="47" name="TextBox 32"/>
          <p:cNvSpPr txBox="1">
            <a:spLocks noChangeArrowheads="1"/>
          </p:cNvSpPr>
          <p:nvPr/>
        </p:nvSpPr>
        <p:spPr bwMode="auto">
          <a:xfrm>
            <a:off x="1247301" y="1928223"/>
            <a:ext cx="665567" cy="461665"/>
          </a:xfrm>
          <a:prstGeom prst="rect">
            <a:avLst/>
          </a:prstGeom>
          <a:noFill/>
          <a:ln w="9525">
            <a:noFill/>
            <a:miter lim="800000"/>
            <a:headEnd/>
            <a:tailEnd/>
          </a:ln>
        </p:spPr>
        <p:txBody>
          <a:bodyPr wrap="none">
            <a:spAutoFit/>
          </a:bodyPr>
          <a:lstStyle/>
          <a:p>
            <a:pPr>
              <a:spcBef>
                <a:spcPts val="0"/>
              </a:spcBef>
              <a:buSzPct val="130000"/>
            </a:pPr>
            <a:r>
              <a:rPr lang="en-US" sz="1200" b="1" dirty="0" smtClean="0"/>
              <a:t>BPM</a:t>
            </a:r>
          </a:p>
          <a:p>
            <a:pPr>
              <a:spcBef>
                <a:spcPts val="0"/>
              </a:spcBef>
              <a:buSzPct val="130000"/>
            </a:pPr>
            <a:r>
              <a:rPr lang="en-US" sz="1200" b="1" dirty="0" smtClean="0"/>
              <a:t>Studio</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NA_PUG_DEMO.jpg"/>
          <p:cNvPicPr>
            <a:picLocks noChangeAspect="1"/>
          </p:cNvPicPr>
          <p:nvPr/>
        </p:nvPicPr>
        <p:blipFill>
          <a:blip r:embed="rId3"/>
          <a:stretch>
            <a:fillRect/>
          </a:stretch>
        </p:blipFill>
        <p:spPr>
          <a:xfrm>
            <a:off x="200025" y="1515461"/>
            <a:ext cx="8943975" cy="4457700"/>
          </a:xfrm>
          <a:prstGeom prst="rect">
            <a:avLst/>
          </a:prstGeom>
        </p:spPr>
      </p:pic>
      <p:sp>
        <p:nvSpPr>
          <p:cNvPr id="2" name="Title 1"/>
          <p:cNvSpPr>
            <a:spLocks noGrp="1"/>
          </p:cNvSpPr>
          <p:nvPr>
            <p:ph type="title"/>
          </p:nvPr>
        </p:nvSpPr>
        <p:spPr>
          <a:xfrm>
            <a:off x="2717188" y="2513932"/>
            <a:ext cx="4282701" cy="1458861"/>
          </a:xfrm>
        </p:spPr>
        <p:txBody>
          <a:bodyPr/>
          <a:lstStyle/>
          <a:p>
            <a:r>
              <a:rPr lang="en-US" sz="9600" b="1" dirty="0" smtClean="0">
                <a:latin typeface="Comic Sans MS" pitchFamily="66" charset="0"/>
                <a:cs typeface="Aharoni" pitchFamily="2" charset="-79"/>
              </a:rPr>
              <a:t>Demo</a:t>
            </a:r>
            <a:endParaRPr lang="en-US" sz="9600" b="1" dirty="0">
              <a:latin typeface="Comic Sans MS" pitchFamily="66" charset="0"/>
              <a:cs typeface="Aharoni" pitchFamily="2" charset="-79"/>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1"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1350" y="55340"/>
            <a:ext cx="6713599" cy="784830"/>
          </a:xfrm>
        </p:spPr>
        <p:txBody>
          <a:bodyPr/>
          <a:lstStyle/>
          <a:p>
            <a:r>
              <a:rPr lang="en-US" dirty="0" smtClean="0"/>
              <a:t>How Applications Developers Benefit From</a:t>
            </a:r>
            <a:br>
              <a:rPr lang="en-US" dirty="0" smtClean="0"/>
            </a:br>
            <a:r>
              <a:rPr lang="en-US" dirty="0" smtClean="0"/>
              <a:t>Business Process Applications</a:t>
            </a:r>
            <a:endParaRPr lang="en-US" dirty="0"/>
          </a:p>
        </p:txBody>
      </p:sp>
      <p:sp>
        <p:nvSpPr>
          <p:cNvPr id="11" name="AutoShape 6"/>
          <p:cNvSpPr>
            <a:spLocks noChangeArrowheads="1"/>
          </p:cNvSpPr>
          <p:nvPr/>
        </p:nvSpPr>
        <p:spPr bwMode="auto">
          <a:xfrm>
            <a:off x="548640" y="3448152"/>
            <a:ext cx="3840480" cy="1005840"/>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p>
            <a:pPr>
              <a:spcBef>
                <a:spcPts val="0"/>
              </a:spcBef>
              <a:defRPr/>
            </a:pPr>
            <a:r>
              <a:rPr lang="en-US" sz="2200" i="0" dirty="0" smtClean="0"/>
              <a:t>Easier customization </a:t>
            </a:r>
          </a:p>
          <a:p>
            <a:pPr>
              <a:spcBef>
                <a:spcPts val="0"/>
              </a:spcBef>
              <a:defRPr/>
            </a:pPr>
            <a:r>
              <a:rPr lang="en-US" sz="2200" i="0" dirty="0" smtClean="0"/>
              <a:t>of applications</a:t>
            </a:r>
          </a:p>
        </p:txBody>
      </p:sp>
      <p:sp>
        <p:nvSpPr>
          <p:cNvPr id="15" name="AutoShape 6"/>
          <p:cNvSpPr>
            <a:spLocks noChangeArrowheads="1"/>
          </p:cNvSpPr>
          <p:nvPr/>
        </p:nvSpPr>
        <p:spPr bwMode="auto">
          <a:xfrm>
            <a:off x="4572000" y="3448152"/>
            <a:ext cx="4114800" cy="1005840"/>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p>
            <a:pPr>
              <a:spcBef>
                <a:spcPts val="0"/>
              </a:spcBef>
              <a:defRPr/>
            </a:pPr>
            <a:r>
              <a:rPr lang="en-US" sz="2200" i="0" dirty="0" smtClean="0"/>
              <a:t>Users’ requirements can </a:t>
            </a:r>
          </a:p>
          <a:p>
            <a:pPr>
              <a:spcBef>
                <a:spcPts val="0"/>
              </a:spcBef>
              <a:defRPr/>
            </a:pPr>
            <a:r>
              <a:rPr lang="en-US" sz="2200" i="0" dirty="0" smtClean="0"/>
              <a:t>be better met more quickly</a:t>
            </a:r>
          </a:p>
        </p:txBody>
      </p:sp>
      <p:sp>
        <p:nvSpPr>
          <p:cNvPr id="19" name="AutoShape 14"/>
          <p:cNvSpPr>
            <a:spLocks noChangeArrowheads="1"/>
          </p:cNvSpPr>
          <p:nvPr/>
        </p:nvSpPr>
        <p:spPr bwMode="auto">
          <a:xfrm>
            <a:off x="548640" y="1699463"/>
            <a:ext cx="3840480" cy="1005840"/>
          </a:xfrm>
          <a:prstGeom prst="roundRect">
            <a:avLst>
              <a:gd name="adj" fmla="val 16667"/>
            </a:avLst>
          </a:prstGeom>
          <a:gradFill rotWithShape="1">
            <a:gsLst>
              <a:gs pos="0">
                <a:srgbClr val="FFD24F"/>
              </a:gs>
              <a:gs pos="100000">
                <a:srgbClr val="FFEDB9"/>
              </a:gs>
            </a:gsLst>
            <a:lin ang="5400000" scaled="1"/>
          </a:gradFill>
          <a:ln w="9525">
            <a:noFill/>
            <a:round/>
            <a:headEnd/>
            <a:tailEnd/>
          </a:ln>
          <a:effectLst/>
        </p:spPr>
        <p:txBody>
          <a:bodyPr wrap="square" anchor="ctr"/>
          <a:lstStyle/>
          <a:p>
            <a:pPr>
              <a:spcBef>
                <a:spcPts val="0"/>
              </a:spcBef>
              <a:buFont typeface="Wingdings" pitchFamily="2" charset="2"/>
              <a:buNone/>
              <a:defRPr/>
            </a:pPr>
            <a:r>
              <a:rPr lang="en-US" sz="2200" i="0" dirty="0" smtClean="0"/>
              <a:t>Reduced cost and time of  development</a:t>
            </a:r>
          </a:p>
        </p:txBody>
      </p:sp>
      <p:sp>
        <p:nvSpPr>
          <p:cNvPr id="21" name="AutoShape 14"/>
          <p:cNvSpPr>
            <a:spLocks noChangeArrowheads="1"/>
          </p:cNvSpPr>
          <p:nvPr/>
        </p:nvSpPr>
        <p:spPr bwMode="auto">
          <a:xfrm>
            <a:off x="4572000" y="1699463"/>
            <a:ext cx="4114800" cy="1005840"/>
          </a:xfrm>
          <a:prstGeom prst="roundRect">
            <a:avLst>
              <a:gd name="adj" fmla="val 16667"/>
            </a:avLst>
          </a:prstGeom>
          <a:gradFill rotWithShape="1">
            <a:gsLst>
              <a:gs pos="0">
                <a:srgbClr val="FFD24F"/>
              </a:gs>
              <a:gs pos="100000">
                <a:srgbClr val="FFEDB9"/>
              </a:gs>
            </a:gsLst>
            <a:lin ang="5400000" scaled="1"/>
          </a:gradFill>
          <a:ln w="9525">
            <a:noFill/>
            <a:round/>
            <a:headEnd/>
            <a:tailEnd/>
          </a:ln>
          <a:effectLst/>
        </p:spPr>
        <p:txBody>
          <a:bodyPr wrap="square" anchor="ctr"/>
          <a:lstStyle/>
          <a:p>
            <a:pPr>
              <a:spcBef>
                <a:spcPts val="0"/>
              </a:spcBef>
              <a:defRPr/>
            </a:pPr>
            <a:r>
              <a:rPr lang="en-US" sz="2200" i="0" dirty="0" smtClean="0"/>
              <a:t>New apps can be built faster and with more customer value</a:t>
            </a:r>
          </a:p>
        </p:txBody>
      </p:sp>
      <p:sp>
        <p:nvSpPr>
          <p:cNvPr id="22" name="AutoShape 13"/>
          <p:cNvSpPr>
            <a:spLocks noChangeArrowheads="1"/>
          </p:cNvSpPr>
          <p:nvPr/>
        </p:nvSpPr>
        <p:spPr bwMode="auto">
          <a:xfrm>
            <a:off x="548640" y="5196840"/>
            <a:ext cx="3840480" cy="1005840"/>
          </a:xfrm>
          <a:prstGeom prst="roundRect">
            <a:avLst>
              <a:gd name="adj" fmla="val 16667"/>
            </a:avLst>
          </a:prstGeom>
          <a:gradFill rotWithShape="1">
            <a:gsLst>
              <a:gs pos="0">
                <a:srgbClr val="FF82D4"/>
              </a:gs>
              <a:gs pos="100000">
                <a:srgbClr val="FFCDEE"/>
              </a:gs>
            </a:gsLst>
            <a:lin ang="5400000" scaled="1"/>
          </a:gradFill>
          <a:ln w="9525">
            <a:noFill/>
            <a:round/>
            <a:headEnd/>
            <a:tailEnd/>
          </a:ln>
          <a:effectLst/>
        </p:spPr>
        <p:txBody>
          <a:bodyPr wrap="square" anchor="ctr"/>
          <a:lstStyle/>
          <a:p>
            <a:pPr>
              <a:spcBef>
                <a:spcPts val="0"/>
              </a:spcBef>
              <a:defRPr/>
            </a:pPr>
            <a:r>
              <a:rPr lang="en-US" sz="2200" i="0" dirty="0" smtClean="0"/>
              <a:t>More agile and maintainable applications </a:t>
            </a:r>
          </a:p>
        </p:txBody>
      </p:sp>
      <p:sp>
        <p:nvSpPr>
          <p:cNvPr id="23" name="AutoShape 13"/>
          <p:cNvSpPr>
            <a:spLocks noChangeArrowheads="1"/>
          </p:cNvSpPr>
          <p:nvPr/>
        </p:nvSpPr>
        <p:spPr bwMode="auto">
          <a:xfrm>
            <a:off x="4572000" y="5196840"/>
            <a:ext cx="4114800" cy="1005840"/>
          </a:xfrm>
          <a:prstGeom prst="roundRect">
            <a:avLst>
              <a:gd name="adj" fmla="val 16667"/>
            </a:avLst>
          </a:prstGeom>
          <a:gradFill rotWithShape="1">
            <a:gsLst>
              <a:gs pos="0">
                <a:srgbClr val="FF82D4"/>
              </a:gs>
              <a:gs pos="100000">
                <a:srgbClr val="FFCDEE"/>
              </a:gs>
            </a:gsLst>
            <a:lin ang="5400000" scaled="1"/>
          </a:gradFill>
          <a:ln w="9525">
            <a:noFill/>
            <a:round/>
            <a:headEnd/>
            <a:tailEnd/>
          </a:ln>
          <a:effectLst/>
        </p:spPr>
        <p:txBody>
          <a:bodyPr wrap="square" anchor="ctr"/>
          <a:lstStyle/>
          <a:p>
            <a:pPr>
              <a:spcBef>
                <a:spcPts val="0"/>
              </a:spcBef>
              <a:defRPr/>
            </a:pPr>
            <a:r>
              <a:rPr lang="en-US" sz="2200" i="0" dirty="0" smtClean="0">
                <a:cs typeface="Arial" pitchFamily="34" charset="0"/>
              </a:rPr>
              <a:t>Ability to deliver better apps faster is a competitive edge</a:t>
            </a:r>
          </a:p>
        </p:txBody>
      </p:sp>
      <p:sp>
        <p:nvSpPr>
          <p:cNvPr id="9" name="TextBox 8"/>
          <p:cNvSpPr txBox="1"/>
          <p:nvPr/>
        </p:nvSpPr>
        <p:spPr>
          <a:xfrm>
            <a:off x="1849755" y="1173480"/>
            <a:ext cx="1238250" cy="400110"/>
          </a:xfrm>
          <a:prstGeom prst="rect">
            <a:avLst/>
          </a:prstGeom>
          <a:noFill/>
        </p:spPr>
        <p:txBody>
          <a:bodyPr wrap="square" rtlCol="0">
            <a:spAutoFit/>
          </a:bodyPr>
          <a:lstStyle/>
          <a:p>
            <a:pPr algn="l"/>
            <a:r>
              <a:rPr lang="en-US" sz="2000" i="0" dirty="0" smtClean="0">
                <a:solidFill>
                  <a:srgbClr val="000000"/>
                </a:solidFill>
              </a:rPr>
              <a:t>Benefit</a:t>
            </a:r>
          </a:p>
        </p:txBody>
      </p:sp>
      <p:sp>
        <p:nvSpPr>
          <p:cNvPr id="10" name="TextBox 9"/>
          <p:cNvSpPr txBox="1"/>
          <p:nvPr/>
        </p:nvSpPr>
        <p:spPr>
          <a:xfrm>
            <a:off x="6143625" y="1173480"/>
            <a:ext cx="971550" cy="400110"/>
          </a:xfrm>
          <a:prstGeom prst="rect">
            <a:avLst/>
          </a:prstGeom>
          <a:noFill/>
        </p:spPr>
        <p:txBody>
          <a:bodyPr wrap="square" rtlCol="0">
            <a:spAutoFit/>
          </a:bodyPr>
          <a:lstStyle/>
          <a:p>
            <a:pPr algn="l"/>
            <a:r>
              <a:rPr lang="en-US" sz="2000" i="0" dirty="0" smtClean="0">
                <a:solidFill>
                  <a:srgbClr val="000000"/>
                </a:solidFill>
              </a:rPr>
              <a:t>Means</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1350" y="55340"/>
            <a:ext cx="6167689" cy="784830"/>
          </a:xfrm>
        </p:spPr>
        <p:txBody>
          <a:bodyPr/>
          <a:lstStyle/>
          <a:p>
            <a:r>
              <a:rPr lang="en-US" dirty="0" smtClean="0"/>
              <a:t>How Your End-users Benefit from Business Process Applications</a:t>
            </a:r>
            <a:endParaRPr lang="en-US" dirty="0"/>
          </a:p>
        </p:txBody>
      </p:sp>
      <p:sp>
        <p:nvSpPr>
          <p:cNvPr id="18" name="Title 3"/>
          <p:cNvSpPr txBox="1">
            <a:spLocks/>
          </p:cNvSpPr>
          <p:nvPr/>
        </p:nvSpPr>
        <p:spPr>
          <a:xfrm>
            <a:off x="352425" y="98425"/>
            <a:ext cx="7331075" cy="438150"/>
          </a:xfrm>
          <a:prstGeom prst="rect">
            <a:avLst/>
          </a:prstGeom>
        </p:spPr>
        <p:txBody>
          <a:bodyPr/>
          <a:lstStyle/>
          <a:p>
            <a:pPr algn="l" eaLnBrk="0" hangingPunct="0">
              <a:lnSpc>
                <a:spcPct val="90000"/>
              </a:lnSpc>
              <a:defRPr/>
            </a:pPr>
            <a:endParaRPr lang="en-US" sz="2500" i="0" kern="0" dirty="0">
              <a:solidFill>
                <a:schemeClr val="bg1"/>
              </a:solidFill>
              <a:latin typeface="+mj-lt"/>
              <a:ea typeface="+mj-ea"/>
              <a:cs typeface="+mj-cs"/>
            </a:endParaRPr>
          </a:p>
        </p:txBody>
      </p:sp>
      <p:sp>
        <p:nvSpPr>
          <p:cNvPr id="11" name="AutoShape 6"/>
          <p:cNvSpPr>
            <a:spLocks noChangeArrowheads="1"/>
          </p:cNvSpPr>
          <p:nvPr/>
        </p:nvSpPr>
        <p:spPr bwMode="auto">
          <a:xfrm>
            <a:off x="603849" y="2874286"/>
            <a:ext cx="3408237" cy="822784"/>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p>
            <a:pPr>
              <a:defRPr/>
            </a:pPr>
            <a:r>
              <a:rPr lang="en-US" sz="2000" i="0" dirty="0" smtClean="0"/>
              <a:t>Agility</a:t>
            </a:r>
          </a:p>
        </p:txBody>
      </p:sp>
      <p:sp>
        <p:nvSpPr>
          <p:cNvPr id="20" name="AutoShape 6"/>
          <p:cNvSpPr>
            <a:spLocks noChangeArrowheads="1"/>
          </p:cNvSpPr>
          <p:nvPr/>
        </p:nvSpPr>
        <p:spPr bwMode="auto">
          <a:xfrm>
            <a:off x="603849" y="3803109"/>
            <a:ext cx="3408237" cy="822784"/>
          </a:xfrm>
          <a:prstGeom prst="roundRect">
            <a:avLst>
              <a:gd name="adj" fmla="val 16667"/>
            </a:avLst>
          </a:prstGeom>
          <a:gradFill rotWithShape="1">
            <a:gsLst>
              <a:gs pos="0">
                <a:schemeClr val="folHlink"/>
              </a:gs>
              <a:gs pos="100000">
                <a:srgbClr val="C9CBDD"/>
              </a:gs>
            </a:gsLst>
            <a:lin ang="5400000" scaled="1"/>
          </a:gradFill>
          <a:ln w="9525">
            <a:noFill/>
            <a:round/>
            <a:headEnd/>
            <a:tailEnd/>
          </a:ln>
          <a:effectLst/>
        </p:spPr>
        <p:txBody>
          <a:bodyPr wrap="square" anchor="ctr"/>
          <a:lstStyle/>
          <a:p>
            <a:pPr>
              <a:defRPr/>
            </a:pPr>
            <a:r>
              <a:rPr lang="en-US" sz="2000" i="0" dirty="0" smtClean="0"/>
              <a:t>Continuous Improvement</a:t>
            </a:r>
          </a:p>
        </p:txBody>
      </p:sp>
      <p:sp>
        <p:nvSpPr>
          <p:cNvPr id="9" name="AutoShape 6"/>
          <p:cNvSpPr>
            <a:spLocks noChangeArrowheads="1"/>
          </p:cNvSpPr>
          <p:nvPr/>
        </p:nvSpPr>
        <p:spPr bwMode="auto">
          <a:xfrm>
            <a:off x="4357157" y="3802803"/>
            <a:ext cx="4096730" cy="825231"/>
          </a:xfrm>
          <a:prstGeom prst="roundRect">
            <a:avLst>
              <a:gd name="adj" fmla="val 16667"/>
            </a:avLst>
          </a:prstGeom>
          <a:gradFill rotWithShape="1">
            <a:gsLst>
              <a:gs pos="0">
                <a:schemeClr val="folHlink"/>
              </a:gs>
              <a:gs pos="100000">
                <a:srgbClr val="C9CBDD"/>
              </a:gs>
            </a:gsLst>
            <a:lin ang="5400000" scaled="1"/>
          </a:gradFill>
          <a:ln w="9525">
            <a:noFill/>
            <a:round/>
            <a:headEnd/>
            <a:tailEnd/>
          </a:ln>
          <a:effectLst/>
        </p:spPr>
        <p:txBody>
          <a:bodyPr wrap="square" anchor="ctr"/>
          <a:lstStyle/>
          <a:p>
            <a:pPr>
              <a:spcBef>
                <a:spcPts val="0"/>
              </a:spcBef>
              <a:defRPr/>
            </a:pPr>
            <a:r>
              <a:rPr lang="en-US" sz="2000" i="0" dirty="0" smtClean="0"/>
              <a:t>Processes can be monitored and easily improved </a:t>
            </a:r>
          </a:p>
        </p:txBody>
      </p:sp>
      <p:sp>
        <p:nvSpPr>
          <p:cNvPr id="15" name="AutoShape 6"/>
          <p:cNvSpPr>
            <a:spLocks noChangeArrowheads="1"/>
          </p:cNvSpPr>
          <p:nvPr/>
        </p:nvSpPr>
        <p:spPr bwMode="auto">
          <a:xfrm>
            <a:off x="4357157" y="2873369"/>
            <a:ext cx="4096730" cy="825231"/>
          </a:xfrm>
          <a:prstGeom prst="roundRect">
            <a:avLst>
              <a:gd name="adj" fmla="val 16667"/>
            </a:avLst>
          </a:prstGeom>
          <a:gradFill rotWithShape="1">
            <a:gsLst>
              <a:gs pos="0">
                <a:schemeClr val="hlink"/>
              </a:gs>
              <a:gs pos="100000">
                <a:srgbClr val="FFCB99"/>
              </a:gs>
            </a:gsLst>
            <a:lin ang="5400000" scaled="1"/>
          </a:gradFill>
          <a:ln w="9525">
            <a:noFill/>
            <a:round/>
            <a:headEnd/>
            <a:tailEnd/>
          </a:ln>
          <a:effectLst/>
        </p:spPr>
        <p:txBody>
          <a:bodyPr wrap="square" anchor="ctr"/>
          <a:lstStyle/>
          <a:p>
            <a:pPr>
              <a:spcBef>
                <a:spcPts val="0"/>
              </a:spcBef>
              <a:defRPr/>
            </a:pPr>
            <a:r>
              <a:rPr lang="en-US" sz="2000" i="0" dirty="0" smtClean="0"/>
              <a:t>Easily modify processes to meet changing requirements</a:t>
            </a:r>
          </a:p>
        </p:txBody>
      </p:sp>
      <p:sp>
        <p:nvSpPr>
          <p:cNvPr id="19" name="AutoShape 14"/>
          <p:cNvSpPr>
            <a:spLocks noChangeArrowheads="1"/>
          </p:cNvSpPr>
          <p:nvPr/>
        </p:nvSpPr>
        <p:spPr bwMode="auto">
          <a:xfrm>
            <a:off x="603849" y="1900999"/>
            <a:ext cx="3416059" cy="826638"/>
          </a:xfrm>
          <a:prstGeom prst="roundRect">
            <a:avLst>
              <a:gd name="adj" fmla="val 16667"/>
            </a:avLst>
          </a:prstGeom>
          <a:gradFill rotWithShape="1">
            <a:gsLst>
              <a:gs pos="0">
                <a:srgbClr val="FFD24F"/>
              </a:gs>
              <a:gs pos="100000">
                <a:srgbClr val="FFEDB9"/>
              </a:gs>
            </a:gsLst>
            <a:lin ang="5400000" scaled="1"/>
          </a:gradFill>
          <a:ln w="9525">
            <a:noFill/>
            <a:round/>
            <a:headEnd/>
            <a:tailEnd/>
          </a:ln>
          <a:effectLst/>
        </p:spPr>
        <p:txBody>
          <a:bodyPr wrap="square" anchor="ctr"/>
          <a:lstStyle/>
          <a:p>
            <a:pPr>
              <a:buFont typeface="Wingdings" pitchFamily="2" charset="2"/>
              <a:buNone/>
              <a:defRPr/>
            </a:pPr>
            <a:r>
              <a:rPr lang="en-US" sz="2000" i="0" dirty="0" smtClean="0"/>
              <a:t>Visibility</a:t>
            </a:r>
          </a:p>
        </p:txBody>
      </p:sp>
      <p:sp>
        <p:nvSpPr>
          <p:cNvPr id="21" name="AutoShape 14"/>
          <p:cNvSpPr>
            <a:spLocks noChangeArrowheads="1"/>
          </p:cNvSpPr>
          <p:nvPr/>
        </p:nvSpPr>
        <p:spPr bwMode="auto">
          <a:xfrm>
            <a:off x="4327585" y="1900999"/>
            <a:ext cx="4126302" cy="826638"/>
          </a:xfrm>
          <a:prstGeom prst="roundRect">
            <a:avLst>
              <a:gd name="adj" fmla="val 16667"/>
            </a:avLst>
          </a:prstGeom>
          <a:gradFill rotWithShape="1">
            <a:gsLst>
              <a:gs pos="0">
                <a:srgbClr val="FFD24F"/>
              </a:gs>
              <a:gs pos="100000">
                <a:srgbClr val="FFEDB9"/>
              </a:gs>
            </a:gsLst>
            <a:lin ang="5400000" scaled="1"/>
          </a:gradFill>
          <a:ln w="9525">
            <a:noFill/>
            <a:round/>
            <a:headEnd/>
            <a:tailEnd/>
          </a:ln>
          <a:effectLst/>
        </p:spPr>
        <p:txBody>
          <a:bodyPr wrap="square" anchor="ctr"/>
          <a:lstStyle/>
          <a:p>
            <a:pPr>
              <a:spcBef>
                <a:spcPts val="0"/>
              </a:spcBef>
              <a:defRPr/>
            </a:pPr>
            <a:r>
              <a:rPr lang="en-US" sz="2000" i="0" dirty="0" smtClean="0"/>
              <a:t>Gain visibility into the effectiveness of each process</a:t>
            </a:r>
          </a:p>
        </p:txBody>
      </p:sp>
      <p:sp>
        <p:nvSpPr>
          <p:cNvPr id="22" name="AutoShape 13"/>
          <p:cNvSpPr>
            <a:spLocks noChangeArrowheads="1"/>
          </p:cNvSpPr>
          <p:nvPr/>
        </p:nvSpPr>
        <p:spPr bwMode="auto">
          <a:xfrm>
            <a:off x="621100" y="4756382"/>
            <a:ext cx="3416061" cy="830954"/>
          </a:xfrm>
          <a:prstGeom prst="roundRect">
            <a:avLst>
              <a:gd name="adj" fmla="val 16667"/>
            </a:avLst>
          </a:prstGeom>
          <a:gradFill rotWithShape="1">
            <a:gsLst>
              <a:gs pos="0">
                <a:srgbClr val="FF82D4"/>
              </a:gs>
              <a:gs pos="100000">
                <a:srgbClr val="FFCDEE"/>
              </a:gs>
            </a:gsLst>
            <a:lin ang="5400000" scaled="1"/>
          </a:gradFill>
          <a:ln w="9525">
            <a:noFill/>
            <a:round/>
            <a:headEnd/>
            <a:tailEnd/>
          </a:ln>
          <a:effectLst/>
        </p:spPr>
        <p:txBody>
          <a:bodyPr wrap="square" anchor="ctr"/>
          <a:lstStyle/>
          <a:p>
            <a:pPr>
              <a:defRPr/>
            </a:pPr>
            <a:r>
              <a:rPr lang="en-US" sz="2000" i="0" dirty="0" smtClean="0"/>
              <a:t>Businesses Empowered</a:t>
            </a:r>
          </a:p>
        </p:txBody>
      </p:sp>
      <p:sp>
        <p:nvSpPr>
          <p:cNvPr id="23" name="AutoShape 13"/>
          <p:cNvSpPr>
            <a:spLocks noChangeArrowheads="1"/>
          </p:cNvSpPr>
          <p:nvPr/>
        </p:nvSpPr>
        <p:spPr bwMode="auto">
          <a:xfrm>
            <a:off x="4372155" y="4756382"/>
            <a:ext cx="4081732" cy="830954"/>
          </a:xfrm>
          <a:prstGeom prst="roundRect">
            <a:avLst>
              <a:gd name="adj" fmla="val 16667"/>
            </a:avLst>
          </a:prstGeom>
          <a:gradFill rotWithShape="1">
            <a:gsLst>
              <a:gs pos="0">
                <a:srgbClr val="FF82D4"/>
              </a:gs>
              <a:gs pos="100000">
                <a:srgbClr val="FFCDEE"/>
              </a:gs>
            </a:gsLst>
            <a:lin ang="5400000" scaled="1"/>
          </a:gradFill>
          <a:ln w="9525">
            <a:noFill/>
            <a:round/>
            <a:headEnd/>
            <a:tailEnd/>
          </a:ln>
          <a:effectLst/>
        </p:spPr>
        <p:txBody>
          <a:bodyPr wrap="square" anchor="ctr"/>
          <a:lstStyle/>
          <a:p>
            <a:pPr>
              <a:defRPr/>
            </a:pPr>
            <a:r>
              <a:rPr lang="en-US" sz="2000" i="0" dirty="0" smtClean="0"/>
              <a:t>Business managers gain insight and control of their business</a:t>
            </a:r>
          </a:p>
        </p:txBody>
      </p:sp>
      <p:sp>
        <p:nvSpPr>
          <p:cNvPr id="14" name="TextBox 13"/>
          <p:cNvSpPr txBox="1"/>
          <p:nvPr/>
        </p:nvSpPr>
        <p:spPr>
          <a:xfrm>
            <a:off x="1760937" y="1394066"/>
            <a:ext cx="1101882" cy="400110"/>
          </a:xfrm>
          <a:prstGeom prst="rect">
            <a:avLst/>
          </a:prstGeom>
          <a:noFill/>
        </p:spPr>
        <p:txBody>
          <a:bodyPr wrap="square" rtlCol="0">
            <a:spAutoFit/>
          </a:bodyPr>
          <a:lstStyle/>
          <a:p>
            <a:pPr algn="l"/>
            <a:r>
              <a:rPr lang="en-US" sz="2000" i="0" dirty="0" smtClean="0">
                <a:solidFill>
                  <a:srgbClr val="000000"/>
                </a:solidFill>
              </a:rPr>
              <a:t>Benefit</a:t>
            </a:r>
          </a:p>
        </p:txBody>
      </p:sp>
      <p:sp>
        <p:nvSpPr>
          <p:cNvPr id="16" name="TextBox 15"/>
          <p:cNvSpPr txBox="1"/>
          <p:nvPr/>
        </p:nvSpPr>
        <p:spPr>
          <a:xfrm>
            <a:off x="5898024" y="1394066"/>
            <a:ext cx="985424" cy="400110"/>
          </a:xfrm>
          <a:prstGeom prst="rect">
            <a:avLst/>
          </a:prstGeom>
          <a:noFill/>
        </p:spPr>
        <p:txBody>
          <a:bodyPr wrap="square" rtlCol="0">
            <a:spAutoFit/>
          </a:bodyPr>
          <a:lstStyle/>
          <a:p>
            <a:pPr algn="l"/>
            <a:r>
              <a:rPr lang="en-US" sz="2000" i="0" dirty="0" smtClean="0">
                <a:solidFill>
                  <a:srgbClr val="000000"/>
                </a:solidFill>
              </a:rPr>
              <a:t>Means</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1717952"/>
            <a:ext cx="9144000" cy="420798"/>
          </a:xfrm>
          <a:prstGeom prst="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rtlCol="0" anchor="ctr" anchorCtr="0" compatLnSpc="1">
            <a:prstTxWarp prst="textNoShape">
              <a:avLst/>
            </a:prstTxWarp>
            <a:normAutofit lnSpcReduction="10000"/>
          </a:bodyPr>
          <a:lstStyle/>
          <a:p>
            <a:endParaRPr lang="en-US" i="0" dirty="0" smtClean="0">
              <a:solidFill>
                <a:srgbClr val="FFFFFF"/>
              </a:solidFill>
            </a:endParaRPr>
          </a:p>
        </p:txBody>
      </p:sp>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403225" y="1335087"/>
            <a:ext cx="7772400" cy="5095209"/>
          </a:xfrm>
        </p:spPr>
        <p:txBody>
          <a:bodyPr>
            <a:normAutofit/>
          </a:bodyPr>
          <a:lstStyle/>
          <a:p>
            <a:r>
              <a:rPr lang="en-US" dirty="0" err="1" smtClean="0"/>
              <a:t>OpenEdge</a:t>
            </a:r>
            <a:r>
              <a:rPr lang="en-US" dirty="0" smtClean="0"/>
              <a:t> BPM Strategy and Value </a:t>
            </a:r>
            <a:r>
              <a:rPr lang="en-US" dirty="0" smtClean="0"/>
              <a:t>Proposition</a:t>
            </a:r>
          </a:p>
          <a:p>
            <a:r>
              <a:rPr lang="en-US" dirty="0" smtClean="0"/>
              <a:t>Integrating BPM with Your </a:t>
            </a:r>
            <a:r>
              <a:rPr lang="en-US" dirty="0" err="1" smtClean="0"/>
              <a:t>OpenEdge</a:t>
            </a:r>
            <a:r>
              <a:rPr lang="en-US" dirty="0" smtClean="0"/>
              <a:t> Application</a:t>
            </a:r>
            <a:endParaRPr lang="en-US" dirty="0" smtClean="0"/>
          </a:p>
          <a:p>
            <a:r>
              <a:rPr lang="en-US" dirty="0" err="1" smtClean="0"/>
              <a:t>OpenEdge</a:t>
            </a:r>
            <a:r>
              <a:rPr lang="en-US" dirty="0" smtClean="0"/>
              <a:t> BPM Roadmap </a:t>
            </a:r>
          </a:p>
          <a:p>
            <a:r>
              <a:rPr lang="en-US" dirty="0" smtClean="0"/>
              <a:t>Wrap-up &amp; Q&amp;A</a:t>
            </a:r>
          </a:p>
          <a:p>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Existing </a:t>
            </a:r>
            <a:r>
              <a:rPr lang="en-US" dirty="0" err="1" smtClean="0"/>
              <a:t>OpenEdge</a:t>
            </a:r>
            <a:r>
              <a:rPr lang="en-US" dirty="0" smtClean="0"/>
              <a:t> Applications Can Be Easily BPM-enabled using </a:t>
            </a:r>
            <a:r>
              <a:rPr lang="en-US" dirty="0" err="1" smtClean="0"/>
              <a:t>OpenEdge</a:t>
            </a:r>
            <a:r>
              <a:rPr lang="en-US" dirty="0" smtClean="0"/>
              <a:t> BPM – No Rip n’ Replace</a:t>
            </a:r>
            <a:endParaRPr lang="en-US" dirty="0"/>
          </a:p>
        </p:txBody>
      </p:sp>
      <p:grpSp>
        <p:nvGrpSpPr>
          <p:cNvPr id="4" name="Group 80"/>
          <p:cNvGrpSpPr/>
          <p:nvPr/>
        </p:nvGrpSpPr>
        <p:grpSpPr>
          <a:xfrm>
            <a:off x="4495570" y="1581401"/>
            <a:ext cx="4122650" cy="4769953"/>
            <a:chOff x="1881910" y="1117470"/>
            <a:chExt cx="4122650" cy="3577465"/>
          </a:xfrm>
        </p:grpSpPr>
        <p:sp>
          <p:nvSpPr>
            <p:cNvPr id="5" name="Rounded Rectangle 4"/>
            <p:cNvSpPr/>
            <p:nvPr/>
          </p:nvSpPr>
          <p:spPr bwMode="auto">
            <a:xfrm>
              <a:off x="3659881" y="1124054"/>
              <a:ext cx="674252" cy="326482"/>
            </a:xfrm>
            <a:prstGeom prst="roundRect">
              <a:avLst/>
            </a:prstGeom>
            <a:gradFill rotWithShape="1">
              <a:gsLst>
                <a:gs pos="0">
                  <a:schemeClr val="accent1"/>
                </a:gs>
                <a:gs pos="54000">
                  <a:srgbClr val="99BFD5"/>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defTabSz="914400" eaLnBrk="1" latinLnBrk="0" hangingPunct="1">
                <a:lnSpc>
                  <a:spcPct val="100000"/>
                </a:lnSpc>
                <a:buClrTx/>
                <a:buFontTx/>
                <a:buNone/>
                <a:tabLst/>
              </a:pPr>
              <a:endParaRPr lang="en-US" sz="800" i="0" dirty="0" smtClean="0">
                <a:solidFill>
                  <a:srgbClr val="000000"/>
                </a:solidFill>
              </a:endParaRPr>
            </a:p>
          </p:txBody>
        </p:sp>
        <p:sp>
          <p:nvSpPr>
            <p:cNvPr id="6" name="TextBox 162"/>
            <p:cNvSpPr txBox="1"/>
            <p:nvPr/>
          </p:nvSpPr>
          <p:spPr>
            <a:xfrm>
              <a:off x="3647315" y="1119754"/>
              <a:ext cx="700554" cy="316289"/>
            </a:xfrm>
            <a:prstGeom prst="rect">
              <a:avLst/>
            </a:prstGeom>
            <a:noFill/>
          </p:spPr>
          <p:txBody>
            <a:bodyPr wrap="square" rtlCol="0">
              <a:no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r>
                <a:rPr lang="en-US" sz="800" i="0" dirty="0" smtClean="0">
                  <a:solidFill>
                    <a:srgbClr val="000000"/>
                  </a:solidFill>
                </a:rPr>
                <a:t>Email Campaign</a:t>
              </a:r>
            </a:p>
          </p:txBody>
        </p:sp>
        <p:sp>
          <p:nvSpPr>
            <p:cNvPr id="7" name="AutoShape 6"/>
            <p:cNvSpPr>
              <a:spLocks noChangeArrowheads="1"/>
            </p:cNvSpPr>
            <p:nvPr/>
          </p:nvSpPr>
          <p:spPr bwMode="auto">
            <a:xfrm>
              <a:off x="1986427" y="3622106"/>
              <a:ext cx="3645534" cy="1072829"/>
            </a:xfrm>
            <a:prstGeom prst="roundRect">
              <a:avLst>
                <a:gd name="adj" fmla="val 9744"/>
              </a:avLst>
            </a:prstGeom>
            <a:solidFill>
              <a:schemeClr val="bg1">
                <a:lumMod val="85000"/>
              </a:schemeClr>
            </a:solidFill>
            <a:ln>
              <a:noFill/>
              <a:headEnd/>
              <a:tailEnd/>
            </a:ln>
            <a:scene3d>
              <a:camera prst="orthographicFront">
                <a:rot lat="0" lon="0" rev="0"/>
              </a:camera>
              <a:lightRig rig="glow" dir="t">
                <a:rot lat="0" lon="0" rev="4800000"/>
              </a:lightRig>
            </a:scene3d>
          </p:spPr>
          <p:style>
            <a:lnRef idx="2">
              <a:schemeClr val="accent3">
                <a:shade val="50000"/>
              </a:schemeClr>
            </a:lnRef>
            <a:fillRef idx="1">
              <a:schemeClr val="accent3"/>
            </a:fillRef>
            <a:effectRef idx="0">
              <a:schemeClr val="accent3"/>
            </a:effectRef>
            <a:fontRef idx="minor">
              <a:schemeClr val="lt1"/>
            </a:fontRef>
          </p:style>
          <p:txBody>
            <a:bodyPr rIns="9144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marL="109538">
                <a:spcAft>
                  <a:spcPts val="600"/>
                </a:spcAft>
                <a:buClr>
                  <a:schemeClr val="tx1"/>
                </a:buClr>
                <a:buSzPct val="50000"/>
                <a:defRPr/>
              </a:pPr>
              <a:endParaRPr lang="en-US" sz="1400" i="0" dirty="0">
                <a:solidFill>
                  <a:schemeClr val="bg1"/>
                </a:solidFill>
                <a:latin typeface="Tahoma" pitchFamily="34" charset="0"/>
                <a:cs typeface="Tahoma" pitchFamily="34" charset="0"/>
              </a:endParaRPr>
            </a:p>
          </p:txBody>
        </p:sp>
        <p:sp>
          <p:nvSpPr>
            <p:cNvPr id="8" name="AutoShape 6"/>
            <p:cNvSpPr>
              <a:spLocks noChangeArrowheads="1"/>
            </p:cNvSpPr>
            <p:nvPr/>
          </p:nvSpPr>
          <p:spPr bwMode="auto">
            <a:xfrm>
              <a:off x="2059338" y="4123181"/>
              <a:ext cx="768165" cy="488427"/>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Qualify Service</a:t>
              </a:r>
              <a:endParaRPr lang="en-US" sz="1000" i="0" dirty="0">
                <a:solidFill>
                  <a:srgbClr val="000000"/>
                </a:solidFill>
                <a:latin typeface="Arial" charset="0"/>
              </a:endParaRPr>
            </a:p>
          </p:txBody>
        </p:sp>
        <p:sp>
          <p:nvSpPr>
            <p:cNvPr id="9" name="AutoShape 6"/>
            <p:cNvSpPr>
              <a:spLocks noChangeArrowheads="1"/>
            </p:cNvSpPr>
            <p:nvPr/>
          </p:nvSpPr>
          <p:spPr bwMode="auto">
            <a:xfrm>
              <a:off x="2955098" y="4123181"/>
              <a:ext cx="768165" cy="488427"/>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Review Service</a:t>
              </a:r>
              <a:endParaRPr lang="en-US" sz="1000" i="0" dirty="0">
                <a:solidFill>
                  <a:srgbClr val="000000"/>
                </a:solidFill>
                <a:latin typeface="Arial" charset="0"/>
              </a:endParaRPr>
            </a:p>
          </p:txBody>
        </p:sp>
        <p:sp>
          <p:nvSpPr>
            <p:cNvPr id="10" name="AutoShape 6"/>
            <p:cNvSpPr>
              <a:spLocks noChangeArrowheads="1"/>
            </p:cNvSpPr>
            <p:nvPr/>
          </p:nvSpPr>
          <p:spPr bwMode="auto">
            <a:xfrm>
              <a:off x="3850858" y="4123181"/>
              <a:ext cx="768165" cy="488427"/>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Email Camp</a:t>
              </a:r>
              <a:endParaRPr lang="en-US" sz="1000" i="0" dirty="0">
                <a:solidFill>
                  <a:srgbClr val="000000"/>
                </a:solidFill>
                <a:latin typeface="Arial" charset="0"/>
              </a:endParaRPr>
            </a:p>
          </p:txBody>
        </p:sp>
        <p:sp>
          <p:nvSpPr>
            <p:cNvPr id="11" name="AutoShape 6"/>
            <p:cNvSpPr>
              <a:spLocks noChangeArrowheads="1"/>
            </p:cNvSpPr>
            <p:nvPr/>
          </p:nvSpPr>
          <p:spPr bwMode="auto">
            <a:xfrm>
              <a:off x="4746618" y="4123181"/>
              <a:ext cx="768165" cy="488427"/>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Assign Service</a:t>
              </a:r>
              <a:endParaRPr lang="en-US" sz="1000" i="0" dirty="0">
                <a:solidFill>
                  <a:srgbClr val="000000"/>
                </a:solidFill>
                <a:latin typeface="Arial" charset="0"/>
              </a:endParaRPr>
            </a:p>
          </p:txBody>
        </p:sp>
        <p:sp>
          <p:nvSpPr>
            <p:cNvPr id="12" name="AutoShape 6"/>
            <p:cNvSpPr>
              <a:spLocks noChangeArrowheads="1"/>
            </p:cNvSpPr>
            <p:nvPr/>
          </p:nvSpPr>
          <p:spPr bwMode="auto">
            <a:xfrm>
              <a:off x="4746618" y="3693529"/>
              <a:ext cx="768165" cy="263595"/>
            </a:xfrm>
            <a:prstGeom prst="roundRect">
              <a:avLst>
                <a:gd name="adj" fmla="val 33824"/>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V-GUI</a:t>
              </a:r>
              <a:endParaRPr lang="en-US" sz="1000" i="0" dirty="0">
                <a:solidFill>
                  <a:srgbClr val="000000"/>
                </a:solidFill>
                <a:latin typeface="Arial" charset="0"/>
              </a:endParaRPr>
            </a:p>
          </p:txBody>
        </p:sp>
        <p:sp>
          <p:nvSpPr>
            <p:cNvPr id="33" name="Flowchart: Connector 32"/>
            <p:cNvSpPr/>
            <p:nvPr/>
          </p:nvSpPr>
          <p:spPr bwMode="auto">
            <a:xfrm>
              <a:off x="1884872" y="1455337"/>
              <a:ext cx="245935" cy="230458"/>
            </a:xfrm>
            <a:prstGeom prst="flowChartConnector">
              <a:avLst/>
            </a:prstGeom>
            <a:gradFill rotWithShape="1">
              <a:gsLst>
                <a:gs pos="0">
                  <a:schemeClr val="accent1"/>
                </a:gs>
                <a:gs pos="54000">
                  <a:srgbClr val="99BFD5"/>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defTabSz="914400" eaLnBrk="1" latinLnBrk="0" hangingPunct="1">
                <a:lnSpc>
                  <a:spcPct val="100000"/>
                </a:lnSpc>
                <a:buClrTx/>
                <a:buFontTx/>
                <a:buNone/>
                <a:tabLst/>
              </a:pPr>
              <a:endParaRPr lang="en-US" sz="1200" i="0" dirty="0" smtClean="0">
                <a:solidFill>
                  <a:srgbClr val="000000"/>
                </a:solidFill>
              </a:endParaRPr>
            </a:p>
          </p:txBody>
        </p:sp>
        <p:sp>
          <p:nvSpPr>
            <p:cNvPr id="34" name="Rounded Rectangle 33"/>
            <p:cNvSpPr/>
            <p:nvPr/>
          </p:nvSpPr>
          <p:spPr bwMode="auto">
            <a:xfrm>
              <a:off x="2333971" y="1407325"/>
              <a:ext cx="577413" cy="326482"/>
            </a:xfrm>
            <a:prstGeom prst="roundRect">
              <a:avLst/>
            </a:prstGeom>
            <a:gradFill rotWithShape="1">
              <a:gsLst>
                <a:gs pos="0">
                  <a:schemeClr val="accent1"/>
                </a:gs>
                <a:gs pos="54000">
                  <a:srgbClr val="99BFD5"/>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defTabSz="914400" eaLnBrk="1" latinLnBrk="0" hangingPunct="1">
                <a:lnSpc>
                  <a:spcPct val="100000"/>
                </a:lnSpc>
                <a:buClrTx/>
                <a:buFontTx/>
                <a:buNone/>
                <a:tabLst/>
              </a:pPr>
              <a:endParaRPr lang="en-US" sz="1200" i="0" dirty="0" smtClean="0">
                <a:solidFill>
                  <a:srgbClr val="000000"/>
                </a:solidFill>
              </a:endParaRPr>
            </a:p>
          </p:txBody>
        </p:sp>
        <p:sp>
          <p:nvSpPr>
            <p:cNvPr id="35" name="Diamond 34"/>
            <p:cNvSpPr/>
            <p:nvPr/>
          </p:nvSpPr>
          <p:spPr bwMode="auto">
            <a:xfrm>
              <a:off x="3123538" y="1295441"/>
              <a:ext cx="366960" cy="412685"/>
            </a:xfrm>
            <a:prstGeom prst="diamond">
              <a:avLst/>
            </a:prstGeom>
            <a:solidFill>
              <a:schemeClr val="bg1">
                <a:lumMod val="85000"/>
              </a:scheme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200" b="0" i="1" u="none" strike="noStrike" cap="none" normalizeH="0" baseline="0" dirty="0" smtClean="0">
                <a:ln>
                  <a:noFill/>
                </a:ln>
                <a:solidFill>
                  <a:schemeClr val="tx1"/>
                </a:solidFill>
                <a:effectLst/>
                <a:latin typeface="Arial" charset="0"/>
              </a:endParaRPr>
            </a:p>
          </p:txBody>
        </p:sp>
        <p:cxnSp>
          <p:nvCxnSpPr>
            <p:cNvPr id="37" name="Straight Arrow Connector 36"/>
            <p:cNvCxnSpPr>
              <a:stCxn id="33" idx="6"/>
              <a:endCxn id="34" idx="1"/>
            </p:cNvCxnSpPr>
            <p:nvPr/>
          </p:nvCxnSpPr>
          <p:spPr bwMode="auto">
            <a:xfrm>
              <a:off x="2130807" y="1570566"/>
              <a:ext cx="203164" cy="1001"/>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38" name="Straight Arrow Connector 37"/>
            <p:cNvCxnSpPr>
              <a:stCxn id="34" idx="3"/>
              <a:endCxn id="35" idx="1"/>
            </p:cNvCxnSpPr>
            <p:nvPr/>
          </p:nvCxnSpPr>
          <p:spPr bwMode="auto">
            <a:xfrm flipV="1">
              <a:off x="2911384" y="1501784"/>
              <a:ext cx="212154" cy="68782"/>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39" name="Shape 176"/>
            <p:cNvCxnSpPr>
              <a:stCxn id="35" idx="0"/>
              <a:endCxn id="5" idx="1"/>
            </p:cNvCxnSpPr>
            <p:nvPr/>
          </p:nvCxnSpPr>
          <p:spPr bwMode="auto">
            <a:xfrm rot="5400000" flipH="1" flipV="1">
              <a:off x="3479377" y="1114938"/>
              <a:ext cx="8146" cy="352863"/>
            </a:xfrm>
            <a:prstGeom prst="bentConnector2">
              <a:avLst/>
            </a:prstGeom>
            <a:solidFill>
              <a:schemeClr val="accent1"/>
            </a:solidFill>
            <a:ln w="19050" cap="flat" cmpd="sng" algn="ctr">
              <a:solidFill>
                <a:schemeClr val="tx1"/>
              </a:solidFill>
              <a:prstDash val="solid"/>
              <a:round/>
              <a:headEnd type="none" w="med" len="med"/>
              <a:tailEnd type="arrow"/>
            </a:ln>
            <a:effectLst/>
          </p:spPr>
        </p:cxnSp>
        <p:cxnSp>
          <p:nvCxnSpPr>
            <p:cNvPr id="40" name="Shape 177"/>
            <p:cNvCxnSpPr>
              <a:stCxn id="35" idx="2"/>
              <a:endCxn id="36" idx="1"/>
            </p:cNvCxnSpPr>
            <p:nvPr/>
          </p:nvCxnSpPr>
          <p:spPr bwMode="auto">
            <a:xfrm rot="16200000" flipH="1">
              <a:off x="3393789" y="1621354"/>
              <a:ext cx="179319" cy="352863"/>
            </a:xfrm>
            <a:prstGeom prst="bentConnector2">
              <a:avLst/>
            </a:prstGeom>
            <a:solidFill>
              <a:schemeClr val="accent1"/>
            </a:solidFill>
            <a:ln w="19050" cap="flat" cmpd="sng" algn="ctr">
              <a:solidFill>
                <a:schemeClr val="tx1"/>
              </a:solidFill>
              <a:prstDash val="solid"/>
              <a:round/>
              <a:headEnd type="none" w="med" len="med"/>
              <a:tailEnd type="arrow"/>
            </a:ln>
            <a:effectLst/>
          </p:spPr>
        </p:cxnSp>
        <p:sp>
          <p:nvSpPr>
            <p:cNvPr id="41" name="Diamond 40"/>
            <p:cNvSpPr/>
            <p:nvPr/>
          </p:nvSpPr>
          <p:spPr bwMode="auto">
            <a:xfrm>
              <a:off x="4502914" y="1612320"/>
              <a:ext cx="366960" cy="412685"/>
            </a:xfrm>
            <a:prstGeom prst="diamond">
              <a:avLst/>
            </a:prstGeom>
            <a:solidFill>
              <a:schemeClr val="bg1">
                <a:lumMod val="85000"/>
              </a:scheme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200" b="0" i="1" u="none" strike="noStrike" cap="none" normalizeH="0" baseline="0" dirty="0" smtClean="0">
                <a:ln>
                  <a:noFill/>
                </a:ln>
                <a:solidFill>
                  <a:schemeClr val="tx1"/>
                </a:solidFill>
                <a:effectLst/>
                <a:latin typeface="Arial" charset="0"/>
              </a:endParaRPr>
            </a:p>
          </p:txBody>
        </p:sp>
        <p:sp>
          <p:nvSpPr>
            <p:cNvPr id="42" name="Rounded Rectangle 41"/>
            <p:cNvSpPr/>
            <p:nvPr/>
          </p:nvSpPr>
          <p:spPr bwMode="auto">
            <a:xfrm>
              <a:off x="5060643" y="1311363"/>
              <a:ext cx="577413" cy="349092"/>
            </a:xfrm>
            <a:prstGeom prst="roundRect">
              <a:avLst/>
            </a:prstGeom>
            <a:gradFill rotWithShape="1">
              <a:gsLst>
                <a:gs pos="0">
                  <a:schemeClr val="accent1"/>
                </a:gs>
                <a:gs pos="54000">
                  <a:srgbClr val="99BFD5"/>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r>
                <a:rPr lang="en-US" sz="900" i="0" dirty="0" smtClean="0">
                  <a:solidFill>
                    <a:srgbClr val="000000"/>
                  </a:solidFill>
                </a:rPr>
                <a:t>Return Opp   </a:t>
              </a:r>
            </a:p>
          </p:txBody>
        </p:sp>
        <p:sp>
          <p:nvSpPr>
            <p:cNvPr id="43" name="Rounded Rectangle 42"/>
            <p:cNvSpPr/>
            <p:nvPr/>
          </p:nvSpPr>
          <p:spPr bwMode="auto">
            <a:xfrm>
              <a:off x="5060643" y="2042197"/>
              <a:ext cx="674475" cy="349092"/>
            </a:xfrm>
            <a:prstGeom prst="roundRect">
              <a:avLst/>
            </a:prstGeom>
            <a:gradFill rotWithShape="1">
              <a:gsLst>
                <a:gs pos="0">
                  <a:schemeClr val="accent1"/>
                </a:gs>
                <a:gs pos="54000">
                  <a:srgbClr val="99BFD5"/>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0" marR="0" indent="0" defTabSz="914400" eaLnBrk="1" latinLnBrk="0" hangingPunct="1">
                <a:lnSpc>
                  <a:spcPct val="100000"/>
                </a:lnSpc>
                <a:buClrTx/>
                <a:buFontTx/>
                <a:buNone/>
                <a:tabLst/>
              </a:pPr>
              <a:r>
                <a:rPr lang="en-US" sz="900" i="0" dirty="0" smtClean="0">
                  <a:solidFill>
                    <a:srgbClr val="000000"/>
                  </a:solidFill>
                </a:rPr>
                <a:t>Assign Acct Mgr</a:t>
              </a:r>
            </a:p>
          </p:txBody>
        </p:sp>
        <p:cxnSp>
          <p:nvCxnSpPr>
            <p:cNvPr id="44" name="Straight Arrow Connector 43"/>
            <p:cNvCxnSpPr>
              <a:stCxn id="36" idx="3"/>
              <a:endCxn id="41" idx="1"/>
            </p:cNvCxnSpPr>
            <p:nvPr/>
          </p:nvCxnSpPr>
          <p:spPr bwMode="auto">
            <a:xfrm flipV="1">
              <a:off x="4237294" y="1818663"/>
              <a:ext cx="265620" cy="68783"/>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45" name="Shape 182"/>
            <p:cNvCxnSpPr/>
            <p:nvPr/>
          </p:nvCxnSpPr>
          <p:spPr bwMode="auto">
            <a:xfrm rot="5400000" flipH="1" flipV="1">
              <a:off x="4806301" y="1372869"/>
              <a:ext cx="134434" cy="374249"/>
            </a:xfrm>
            <a:prstGeom prst="bentConnector2">
              <a:avLst/>
            </a:prstGeom>
            <a:solidFill>
              <a:schemeClr val="accent1"/>
            </a:solidFill>
            <a:ln w="19050" cap="flat" cmpd="sng" algn="ctr">
              <a:solidFill>
                <a:schemeClr val="tx1"/>
              </a:solidFill>
              <a:prstDash val="solid"/>
              <a:round/>
              <a:headEnd type="none" w="med" len="med"/>
              <a:tailEnd type="arrow"/>
            </a:ln>
            <a:effectLst/>
          </p:spPr>
        </p:cxnSp>
        <p:cxnSp>
          <p:nvCxnSpPr>
            <p:cNvPr id="46" name="Shape 183"/>
            <p:cNvCxnSpPr>
              <a:endCxn id="43" idx="1"/>
            </p:cNvCxnSpPr>
            <p:nvPr/>
          </p:nvCxnSpPr>
          <p:spPr bwMode="auto">
            <a:xfrm rot="16200000" flipH="1">
              <a:off x="4850240" y="2006340"/>
              <a:ext cx="46556" cy="374249"/>
            </a:xfrm>
            <a:prstGeom prst="bentConnector2">
              <a:avLst/>
            </a:prstGeom>
            <a:solidFill>
              <a:schemeClr val="accent1"/>
            </a:solidFill>
            <a:ln w="19050" cap="flat" cmpd="sng" algn="ctr">
              <a:solidFill>
                <a:schemeClr val="tx1"/>
              </a:solidFill>
              <a:prstDash val="solid"/>
              <a:round/>
              <a:headEnd type="none" w="med" len="med"/>
              <a:tailEnd type="arrow"/>
            </a:ln>
            <a:effectLst/>
          </p:spPr>
        </p:cxnSp>
        <p:cxnSp>
          <p:nvCxnSpPr>
            <p:cNvPr id="47" name="Straight Arrow Connector 46"/>
            <p:cNvCxnSpPr/>
            <p:nvPr/>
          </p:nvCxnSpPr>
          <p:spPr bwMode="auto">
            <a:xfrm flipV="1">
              <a:off x="5726547" y="2228414"/>
              <a:ext cx="278013" cy="4801"/>
            </a:xfrm>
            <a:prstGeom prst="straightConnector1">
              <a:avLst/>
            </a:prstGeom>
            <a:solidFill>
              <a:schemeClr val="accent1"/>
            </a:solidFill>
            <a:ln w="19050" cap="flat" cmpd="sng" algn="ctr">
              <a:solidFill>
                <a:schemeClr val="tx1"/>
              </a:solidFill>
              <a:prstDash val="sysDash"/>
              <a:round/>
              <a:headEnd type="none" w="med" len="med"/>
              <a:tailEnd type="arrow"/>
            </a:ln>
            <a:effectLst/>
          </p:spPr>
        </p:cxnSp>
        <p:cxnSp>
          <p:nvCxnSpPr>
            <p:cNvPr id="48" name="Straight Arrow Connector 47"/>
            <p:cNvCxnSpPr/>
            <p:nvPr/>
          </p:nvCxnSpPr>
          <p:spPr bwMode="auto">
            <a:xfrm flipV="1">
              <a:off x="5634230" y="1471506"/>
              <a:ext cx="278013" cy="4801"/>
            </a:xfrm>
            <a:prstGeom prst="straightConnector1">
              <a:avLst/>
            </a:prstGeom>
            <a:solidFill>
              <a:schemeClr val="accent1"/>
            </a:solidFill>
            <a:ln w="19050" cap="flat" cmpd="sng" algn="ctr">
              <a:solidFill>
                <a:schemeClr val="tx1"/>
              </a:solidFill>
              <a:prstDash val="sysDash"/>
              <a:round/>
              <a:headEnd type="none" w="med" len="med"/>
              <a:tailEnd type="arrow"/>
            </a:ln>
            <a:effectLst/>
          </p:spPr>
        </p:cxnSp>
        <p:cxnSp>
          <p:nvCxnSpPr>
            <p:cNvPr id="49" name="Straight Arrow Connector 48"/>
            <p:cNvCxnSpPr/>
            <p:nvPr/>
          </p:nvCxnSpPr>
          <p:spPr bwMode="auto">
            <a:xfrm>
              <a:off x="4318919" y="1294163"/>
              <a:ext cx="283049" cy="839"/>
            </a:xfrm>
            <a:prstGeom prst="straightConnector1">
              <a:avLst/>
            </a:prstGeom>
            <a:solidFill>
              <a:schemeClr val="accent1"/>
            </a:solidFill>
            <a:ln w="19050" cap="flat" cmpd="sng" algn="ctr">
              <a:solidFill>
                <a:schemeClr val="tx1"/>
              </a:solidFill>
              <a:prstDash val="sysDash"/>
              <a:round/>
              <a:headEnd type="none" w="med" len="med"/>
              <a:tailEnd type="arrow"/>
            </a:ln>
            <a:effectLst/>
          </p:spPr>
        </p:cxnSp>
        <p:sp>
          <p:nvSpPr>
            <p:cNvPr id="50" name="TextBox 159"/>
            <p:cNvSpPr txBox="1"/>
            <p:nvPr/>
          </p:nvSpPr>
          <p:spPr>
            <a:xfrm>
              <a:off x="2315382" y="1485976"/>
              <a:ext cx="626144" cy="173124"/>
            </a:xfrm>
            <a:prstGeom prst="rect">
              <a:avLst/>
            </a:prstGeom>
            <a:noFill/>
          </p:spPr>
          <p:txBody>
            <a:bodyPr wrap="squar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r>
                <a:rPr lang="en-US" sz="900" i="0" dirty="0" smtClean="0">
                  <a:solidFill>
                    <a:srgbClr val="000000"/>
                  </a:solidFill>
                </a:rPr>
                <a:t>Qualify</a:t>
              </a:r>
            </a:p>
          </p:txBody>
        </p:sp>
        <p:sp>
          <p:nvSpPr>
            <p:cNvPr id="51" name="TextBox 160"/>
            <p:cNvSpPr txBox="1"/>
            <p:nvPr/>
          </p:nvSpPr>
          <p:spPr>
            <a:xfrm>
              <a:off x="3276601" y="1882119"/>
              <a:ext cx="371362" cy="161583"/>
            </a:xfrm>
            <a:prstGeom prst="rect">
              <a:avLst/>
            </a:prstGeom>
            <a:noFill/>
          </p:spPr>
          <p:txBody>
            <a:bodyPr wrap="squar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lgn="l"/>
              <a:r>
                <a:rPr lang="en-US" sz="800" b="1" i="0" dirty="0" smtClean="0">
                  <a:solidFill>
                    <a:srgbClr val="000000"/>
                  </a:solidFill>
                </a:rPr>
                <a:t>Yes</a:t>
              </a:r>
            </a:p>
          </p:txBody>
        </p:sp>
        <p:sp>
          <p:nvSpPr>
            <p:cNvPr id="52" name="TextBox 161"/>
            <p:cNvSpPr txBox="1"/>
            <p:nvPr/>
          </p:nvSpPr>
          <p:spPr>
            <a:xfrm>
              <a:off x="3320508" y="1117470"/>
              <a:ext cx="335693" cy="161583"/>
            </a:xfrm>
            <a:prstGeom prst="rect">
              <a:avLst/>
            </a:prstGeom>
            <a:noFill/>
          </p:spPr>
          <p:txBody>
            <a:bodyPr wrap="squar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lgn="l"/>
              <a:r>
                <a:rPr lang="en-US" sz="800" b="1" i="0" dirty="0" smtClean="0">
                  <a:solidFill>
                    <a:srgbClr val="000000"/>
                  </a:solidFill>
                </a:rPr>
                <a:t>No</a:t>
              </a:r>
            </a:p>
          </p:txBody>
        </p:sp>
        <p:sp>
          <p:nvSpPr>
            <p:cNvPr id="54" name="TextBox 165"/>
            <p:cNvSpPr txBox="1"/>
            <p:nvPr/>
          </p:nvSpPr>
          <p:spPr>
            <a:xfrm>
              <a:off x="4648201" y="2199360"/>
              <a:ext cx="375632" cy="161583"/>
            </a:xfrm>
            <a:prstGeom prst="rect">
              <a:avLst/>
            </a:prstGeom>
            <a:noFill/>
          </p:spPr>
          <p:txBody>
            <a:bodyPr wrap="squar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lgn="l"/>
              <a:r>
                <a:rPr lang="en-US" sz="800" b="1" i="0" dirty="0" smtClean="0">
                  <a:solidFill>
                    <a:srgbClr val="000000"/>
                  </a:solidFill>
                </a:rPr>
                <a:t>Yes</a:t>
              </a:r>
            </a:p>
          </p:txBody>
        </p:sp>
        <p:sp>
          <p:nvSpPr>
            <p:cNvPr id="55" name="TextBox 166"/>
            <p:cNvSpPr txBox="1"/>
            <p:nvPr/>
          </p:nvSpPr>
          <p:spPr>
            <a:xfrm>
              <a:off x="4679900" y="1322427"/>
              <a:ext cx="335693" cy="161583"/>
            </a:xfrm>
            <a:prstGeom prst="rect">
              <a:avLst/>
            </a:prstGeom>
            <a:noFill/>
          </p:spPr>
          <p:txBody>
            <a:bodyPr wrap="squar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lgn="l"/>
              <a:r>
                <a:rPr lang="en-US" sz="800" b="1" i="0" dirty="0" smtClean="0">
                  <a:solidFill>
                    <a:srgbClr val="000000"/>
                  </a:solidFill>
                </a:rPr>
                <a:t>No</a:t>
              </a:r>
            </a:p>
          </p:txBody>
        </p:sp>
        <p:sp>
          <p:nvSpPr>
            <p:cNvPr id="56" name="TextBox 167"/>
            <p:cNvSpPr txBox="1"/>
            <p:nvPr/>
          </p:nvSpPr>
          <p:spPr>
            <a:xfrm>
              <a:off x="4483878" y="1799205"/>
              <a:ext cx="488940" cy="161583"/>
            </a:xfrm>
            <a:prstGeom prst="rect">
              <a:avLst/>
            </a:prstGeom>
            <a:noFill/>
          </p:spPr>
          <p:txBody>
            <a:bodyPr wrap="squar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lgn="l"/>
              <a:r>
                <a:rPr lang="en-US" sz="800" b="1" i="0" dirty="0" smtClean="0">
                  <a:solidFill>
                    <a:srgbClr val="000000"/>
                  </a:solidFill>
                </a:rPr>
                <a:t> App?</a:t>
              </a:r>
            </a:p>
          </p:txBody>
        </p:sp>
        <p:sp>
          <p:nvSpPr>
            <p:cNvPr id="57" name="TextBox 168"/>
            <p:cNvSpPr txBox="1"/>
            <p:nvPr/>
          </p:nvSpPr>
          <p:spPr>
            <a:xfrm>
              <a:off x="3092916" y="1463116"/>
              <a:ext cx="450383" cy="161583"/>
            </a:xfrm>
            <a:prstGeom prst="rect">
              <a:avLst/>
            </a:prstGeom>
            <a:noFill/>
          </p:spPr>
          <p:txBody>
            <a:bodyPr wrap="squar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lgn="l"/>
              <a:r>
                <a:rPr lang="en-US" sz="800" b="1" i="0" dirty="0" smtClean="0">
                  <a:solidFill>
                    <a:srgbClr val="000000"/>
                  </a:solidFill>
                </a:rPr>
                <a:t>Opp?</a:t>
              </a:r>
            </a:p>
          </p:txBody>
        </p:sp>
        <p:grpSp>
          <p:nvGrpSpPr>
            <p:cNvPr id="58" name="Group 57"/>
            <p:cNvGrpSpPr/>
            <p:nvPr/>
          </p:nvGrpSpPr>
          <p:grpSpPr>
            <a:xfrm>
              <a:off x="1881910" y="1436043"/>
              <a:ext cx="3515972" cy="2687139"/>
              <a:chOff x="2380725" y="1582990"/>
              <a:chExt cx="5144429" cy="3931714"/>
            </a:xfrm>
          </p:grpSpPr>
          <p:pic>
            <p:nvPicPr>
              <p:cNvPr id="61" name="Picture 60" descr="user.png"/>
              <p:cNvPicPr>
                <a:picLocks noChangeAspect="1"/>
              </p:cNvPicPr>
              <p:nvPr/>
            </p:nvPicPr>
            <p:blipFill>
              <a:blip r:embed="rId3" cstate="print"/>
              <a:stretch>
                <a:fillRect/>
              </a:stretch>
            </p:blipFill>
            <p:spPr>
              <a:xfrm>
                <a:off x="2380725" y="2758440"/>
                <a:ext cx="499785" cy="499785"/>
              </a:xfrm>
              <a:prstGeom prst="rect">
                <a:avLst/>
              </a:prstGeom>
            </p:spPr>
          </p:pic>
          <p:pic>
            <p:nvPicPr>
              <p:cNvPr id="62" name="Picture 61" descr="user.png"/>
              <p:cNvPicPr>
                <a:picLocks noChangeAspect="1"/>
              </p:cNvPicPr>
              <p:nvPr/>
            </p:nvPicPr>
            <p:blipFill>
              <a:blip r:embed="rId3" cstate="print"/>
              <a:stretch>
                <a:fillRect/>
              </a:stretch>
            </p:blipFill>
            <p:spPr>
              <a:xfrm>
                <a:off x="2380725" y="3341370"/>
                <a:ext cx="499785" cy="499785"/>
              </a:xfrm>
              <a:prstGeom prst="rect">
                <a:avLst/>
              </a:prstGeom>
            </p:spPr>
          </p:pic>
          <p:pic>
            <p:nvPicPr>
              <p:cNvPr id="63" name="Picture 62" descr="user.png"/>
              <p:cNvPicPr>
                <a:picLocks noChangeAspect="1"/>
              </p:cNvPicPr>
              <p:nvPr/>
            </p:nvPicPr>
            <p:blipFill>
              <a:blip r:embed="rId3" cstate="print"/>
              <a:stretch>
                <a:fillRect/>
              </a:stretch>
            </p:blipFill>
            <p:spPr>
              <a:xfrm>
                <a:off x="2380725" y="3920490"/>
                <a:ext cx="499785" cy="499785"/>
              </a:xfrm>
              <a:prstGeom prst="rect">
                <a:avLst/>
              </a:prstGeom>
            </p:spPr>
          </p:pic>
          <p:grpSp>
            <p:nvGrpSpPr>
              <p:cNvPr id="64" name="Group 63"/>
              <p:cNvGrpSpPr/>
              <p:nvPr/>
            </p:nvGrpSpPr>
            <p:grpSpPr>
              <a:xfrm>
                <a:off x="2933700" y="1582990"/>
                <a:ext cx="4591454" cy="3931714"/>
                <a:chOff x="2933700" y="1582990"/>
                <a:chExt cx="4591454" cy="3931714"/>
              </a:xfrm>
            </p:grpSpPr>
            <p:cxnSp>
              <p:nvCxnSpPr>
                <p:cNvPr id="65" name="Straight Arrow Connector 64"/>
                <p:cNvCxnSpPr>
                  <a:stCxn id="10" idx="0"/>
                  <a:endCxn id="6" idx="2"/>
                </p:cNvCxnSpPr>
                <p:nvPr/>
              </p:nvCxnSpPr>
              <p:spPr bwMode="auto">
                <a:xfrm rot="16200000" flipV="1">
                  <a:off x="3684090" y="3375207"/>
                  <a:ext cx="3931713" cy="347280"/>
                </a:xfrm>
                <a:prstGeom prst="straightConnector1">
                  <a:avLst/>
                </a:prstGeom>
                <a:solidFill>
                  <a:schemeClr val="accent1"/>
                </a:solidFill>
                <a:ln w="25400" cap="flat" cmpd="sng" algn="ctr">
                  <a:solidFill>
                    <a:schemeClr val="accent2">
                      <a:lumMod val="75000"/>
                    </a:schemeClr>
                  </a:solidFill>
                  <a:prstDash val="sysDash"/>
                  <a:round/>
                  <a:headEnd type="arrow"/>
                  <a:tailEnd type="arrow"/>
                </a:ln>
                <a:effectLst/>
              </p:spPr>
            </p:cxnSp>
            <p:cxnSp>
              <p:nvCxnSpPr>
                <p:cNvPr id="66" name="Straight Arrow Connector 65"/>
                <p:cNvCxnSpPr>
                  <a:stCxn id="9" idx="0"/>
                  <a:endCxn id="36" idx="2"/>
                </p:cNvCxnSpPr>
                <p:nvPr/>
              </p:nvCxnSpPr>
              <p:spPr bwMode="auto">
                <a:xfrm rot="5400000" flipH="1" flipV="1">
                  <a:off x="3442580" y="3552677"/>
                  <a:ext cx="3032392" cy="891660"/>
                </a:xfrm>
                <a:prstGeom prst="straightConnector1">
                  <a:avLst/>
                </a:prstGeom>
                <a:solidFill>
                  <a:schemeClr val="accent1"/>
                </a:solidFill>
                <a:ln w="25400" cap="flat" cmpd="sng" algn="ctr">
                  <a:solidFill>
                    <a:schemeClr val="accent2">
                      <a:lumMod val="75000"/>
                    </a:schemeClr>
                  </a:solidFill>
                  <a:prstDash val="sysDash"/>
                  <a:round/>
                  <a:headEnd type="arrow"/>
                  <a:tailEnd type="arrow"/>
                </a:ln>
                <a:effectLst/>
              </p:spPr>
            </p:cxnSp>
            <p:cxnSp>
              <p:nvCxnSpPr>
                <p:cNvPr id="67" name="Straight Arrow Connector 66"/>
                <p:cNvCxnSpPr>
                  <a:stCxn id="8" idx="0"/>
                  <a:endCxn id="34" idx="2"/>
                </p:cNvCxnSpPr>
                <p:nvPr/>
              </p:nvCxnSpPr>
              <p:spPr bwMode="auto">
                <a:xfrm rot="5400000" flipH="1" flipV="1">
                  <a:off x="1585428" y="3635545"/>
                  <a:ext cx="3496037" cy="262281"/>
                </a:xfrm>
                <a:prstGeom prst="straightConnector1">
                  <a:avLst/>
                </a:prstGeom>
                <a:solidFill>
                  <a:schemeClr val="accent1"/>
                </a:solidFill>
                <a:ln w="25400" cap="flat" cmpd="sng" algn="ctr">
                  <a:solidFill>
                    <a:schemeClr val="accent2">
                      <a:lumMod val="75000"/>
                    </a:schemeClr>
                  </a:solidFill>
                  <a:prstDash val="sysDash"/>
                  <a:round/>
                  <a:headEnd type="arrow"/>
                  <a:tailEnd type="arrow"/>
                </a:ln>
                <a:effectLst/>
              </p:spPr>
            </p:cxnSp>
            <p:grpSp>
              <p:nvGrpSpPr>
                <p:cNvPr id="68" name="Group 67"/>
                <p:cNvGrpSpPr/>
                <p:nvPr/>
              </p:nvGrpSpPr>
              <p:grpSpPr>
                <a:xfrm>
                  <a:off x="2933700" y="2744040"/>
                  <a:ext cx="2468880" cy="1720439"/>
                  <a:chOff x="2933700" y="2744040"/>
                  <a:chExt cx="2468880" cy="1720439"/>
                </a:xfrm>
              </p:grpSpPr>
              <p:sp>
                <p:nvSpPr>
                  <p:cNvPr id="70" name="Freeform 69"/>
                  <p:cNvSpPr/>
                  <p:nvPr/>
                </p:nvSpPr>
                <p:spPr>
                  <a:xfrm>
                    <a:off x="3822496" y="2799539"/>
                    <a:ext cx="1580084" cy="443985"/>
                  </a:xfrm>
                  <a:custGeom>
                    <a:avLst/>
                    <a:gdLst>
                      <a:gd name="connsiteX0" fmla="*/ 73999 w 443984"/>
                      <a:gd name="connsiteY0" fmla="*/ 0 h 1580083"/>
                      <a:gd name="connsiteX1" fmla="*/ 369985 w 443984"/>
                      <a:gd name="connsiteY1" fmla="*/ 0 h 1580083"/>
                      <a:gd name="connsiteX2" fmla="*/ 422310 w 443984"/>
                      <a:gd name="connsiteY2" fmla="*/ 21674 h 1580083"/>
                      <a:gd name="connsiteX3" fmla="*/ 443984 w 443984"/>
                      <a:gd name="connsiteY3" fmla="*/ 73999 h 1580083"/>
                      <a:gd name="connsiteX4" fmla="*/ 443984 w 443984"/>
                      <a:gd name="connsiteY4" fmla="*/ 1580083 h 1580083"/>
                      <a:gd name="connsiteX5" fmla="*/ 443984 w 443984"/>
                      <a:gd name="connsiteY5" fmla="*/ 1580083 h 1580083"/>
                      <a:gd name="connsiteX6" fmla="*/ 443984 w 443984"/>
                      <a:gd name="connsiteY6" fmla="*/ 1580083 h 1580083"/>
                      <a:gd name="connsiteX7" fmla="*/ 0 w 443984"/>
                      <a:gd name="connsiteY7" fmla="*/ 1580083 h 1580083"/>
                      <a:gd name="connsiteX8" fmla="*/ 0 w 443984"/>
                      <a:gd name="connsiteY8" fmla="*/ 1580083 h 1580083"/>
                      <a:gd name="connsiteX9" fmla="*/ 0 w 443984"/>
                      <a:gd name="connsiteY9" fmla="*/ 1580083 h 1580083"/>
                      <a:gd name="connsiteX10" fmla="*/ 0 w 443984"/>
                      <a:gd name="connsiteY10" fmla="*/ 73999 h 1580083"/>
                      <a:gd name="connsiteX11" fmla="*/ 21674 w 443984"/>
                      <a:gd name="connsiteY11" fmla="*/ 21674 h 1580083"/>
                      <a:gd name="connsiteX12" fmla="*/ 73999 w 443984"/>
                      <a:gd name="connsiteY12" fmla="*/ 0 h 15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984" h="1580083">
                        <a:moveTo>
                          <a:pt x="443984" y="263354"/>
                        </a:moveTo>
                        <a:lnTo>
                          <a:pt x="443984" y="1316729"/>
                        </a:lnTo>
                        <a:cubicBezTo>
                          <a:pt x="443984" y="1386575"/>
                          <a:pt x="441793" y="1453560"/>
                          <a:pt x="437894" y="1502946"/>
                        </a:cubicBezTo>
                        <a:cubicBezTo>
                          <a:pt x="433994" y="1552333"/>
                          <a:pt x="428706" y="1580081"/>
                          <a:pt x="423191" y="1580081"/>
                        </a:cubicBezTo>
                        <a:lnTo>
                          <a:pt x="0" y="1580081"/>
                        </a:lnTo>
                        <a:lnTo>
                          <a:pt x="0" y="1580081"/>
                        </a:lnTo>
                        <a:lnTo>
                          <a:pt x="0" y="1580081"/>
                        </a:lnTo>
                        <a:lnTo>
                          <a:pt x="0" y="2"/>
                        </a:lnTo>
                        <a:lnTo>
                          <a:pt x="0" y="2"/>
                        </a:lnTo>
                        <a:lnTo>
                          <a:pt x="0" y="2"/>
                        </a:lnTo>
                        <a:lnTo>
                          <a:pt x="423191" y="2"/>
                        </a:lnTo>
                        <a:cubicBezTo>
                          <a:pt x="428706" y="2"/>
                          <a:pt x="433994" y="27747"/>
                          <a:pt x="437894" y="77137"/>
                        </a:cubicBezTo>
                        <a:cubicBezTo>
                          <a:pt x="441793" y="126527"/>
                          <a:pt x="443984" y="193508"/>
                          <a:pt x="443984" y="263354"/>
                        </a:cubicBezTo>
                        <a:close/>
                      </a:path>
                    </a:pathLst>
                  </a:custGeom>
                  <a:solidFill>
                    <a:schemeClr val="bg1">
                      <a:lumMod val="85000"/>
                    </a:schemeClr>
                  </a:soli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114300" lvl="1" indent="-114300" defTabSz="533400">
                      <a:lnSpc>
                        <a:spcPct val="90000"/>
                      </a:lnSpc>
                      <a:spcBef>
                        <a:spcPts val="0"/>
                      </a:spcBef>
                      <a:buChar char="••"/>
                    </a:pPr>
                    <a:r>
                      <a:rPr lang="en-US" sz="900" i="0" dirty="0" smtClean="0">
                        <a:solidFill>
                          <a:srgbClr val="000000"/>
                        </a:solidFill>
                        <a:latin typeface="Arial" charset="0"/>
                      </a:rPr>
                      <a:t>Qualify lead1</a:t>
                    </a:r>
                    <a:endParaRPr lang="en-US" sz="900" i="0" dirty="0">
                      <a:solidFill>
                        <a:srgbClr val="000000"/>
                      </a:solidFill>
                      <a:latin typeface="Arial" charset="0"/>
                    </a:endParaRPr>
                  </a:p>
                  <a:p>
                    <a:pPr marL="114300" lvl="1" indent="-114300" defTabSz="533400">
                      <a:lnSpc>
                        <a:spcPct val="90000"/>
                      </a:lnSpc>
                      <a:spcBef>
                        <a:spcPts val="0"/>
                      </a:spcBef>
                      <a:buChar char="••"/>
                    </a:pPr>
                    <a:r>
                      <a:rPr lang="en-US" sz="900" i="0" dirty="0" smtClean="0">
                        <a:solidFill>
                          <a:srgbClr val="000000"/>
                        </a:solidFill>
                        <a:latin typeface="Arial" charset="0"/>
                      </a:rPr>
                      <a:t>Qualify lead2</a:t>
                    </a:r>
                    <a:endParaRPr lang="en-US" sz="900" i="0" dirty="0">
                      <a:solidFill>
                        <a:srgbClr val="000000"/>
                      </a:solidFill>
                      <a:latin typeface="Arial" charset="0"/>
                    </a:endParaRPr>
                  </a:p>
                </p:txBody>
              </p:sp>
              <p:sp>
                <p:nvSpPr>
                  <p:cNvPr id="71" name="Freeform 70"/>
                  <p:cNvSpPr/>
                  <p:nvPr/>
                </p:nvSpPr>
                <p:spPr>
                  <a:xfrm>
                    <a:off x="2933700" y="2744040"/>
                    <a:ext cx="888796" cy="554980"/>
                  </a:xfrm>
                  <a:custGeom>
                    <a:avLst/>
                    <a:gdLst>
                      <a:gd name="connsiteX0" fmla="*/ 0 w 888796"/>
                      <a:gd name="connsiteY0" fmla="*/ 92499 h 554980"/>
                      <a:gd name="connsiteX1" fmla="*/ 27092 w 888796"/>
                      <a:gd name="connsiteY1" fmla="*/ 27092 h 554980"/>
                      <a:gd name="connsiteX2" fmla="*/ 92499 w 888796"/>
                      <a:gd name="connsiteY2" fmla="*/ 0 h 554980"/>
                      <a:gd name="connsiteX3" fmla="*/ 796297 w 888796"/>
                      <a:gd name="connsiteY3" fmla="*/ 0 h 554980"/>
                      <a:gd name="connsiteX4" fmla="*/ 861704 w 888796"/>
                      <a:gd name="connsiteY4" fmla="*/ 27092 h 554980"/>
                      <a:gd name="connsiteX5" fmla="*/ 888796 w 888796"/>
                      <a:gd name="connsiteY5" fmla="*/ 92499 h 554980"/>
                      <a:gd name="connsiteX6" fmla="*/ 888796 w 888796"/>
                      <a:gd name="connsiteY6" fmla="*/ 462481 h 554980"/>
                      <a:gd name="connsiteX7" fmla="*/ 861704 w 888796"/>
                      <a:gd name="connsiteY7" fmla="*/ 527888 h 554980"/>
                      <a:gd name="connsiteX8" fmla="*/ 796297 w 888796"/>
                      <a:gd name="connsiteY8" fmla="*/ 554980 h 554980"/>
                      <a:gd name="connsiteX9" fmla="*/ 92499 w 888796"/>
                      <a:gd name="connsiteY9" fmla="*/ 554980 h 554980"/>
                      <a:gd name="connsiteX10" fmla="*/ 27092 w 888796"/>
                      <a:gd name="connsiteY10" fmla="*/ 527888 h 554980"/>
                      <a:gd name="connsiteX11" fmla="*/ 0 w 888796"/>
                      <a:gd name="connsiteY11" fmla="*/ 462481 h 554980"/>
                      <a:gd name="connsiteX12" fmla="*/ 0 w 888796"/>
                      <a:gd name="connsiteY12" fmla="*/ 92499 h 55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8796" h="554980">
                        <a:moveTo>
                          <a:pt x="0" y="92499"/>
                        </a:moveTo>
                        <a:cubicBezTo>
                          <a:pt x="0" y="67967"/>
                          <a:pt x="9745" y="44439"/>
                          <a:pt x="27092" y="27092"/>
                        </a:cubicBezTo>
                        <a:cubicBezTo>
                          <a:pt x="44439" y="9745"/>
                          <a:pt x="67966" y="0"/>
                          <a:pt x="92499" y="0"/>
                        </a:cubicBezTo>
                        <a:lnTo>
                          <a:pt x="796297" y="0"/>
                        </a:lnTo>
                        <a:cubicBezTo>
                          <a:pt x="820829" y="0"/>
                          <a:pt x="844357" y="9745"/>
                          <a:pt x="861704" y="27092"/>
                        </a:cubicBezTo>
                        <a:cubicBezTo>
                          <a:pt x="879051" y="44439"/>
                          <a:pt x="888796" y="67966"/>
                          <a:pt x="888796" y="92499"/>
                        </a:cubicBezTo>
                        <a:lnTo>
                          <a:pt x="888796" y="462481"/>
                        </a:lnTo>
                        <a:cubicBezTo>
                          <a:pt x="888796" y="487013"/>
                          <a:pt x="879051" y="510541"/>
                          <a:pt x="861704" y="527888"/>
                        </a:cubicBezTo>
                        <a:cubicBezTo>
                          <a:pt x="844357" y="545235"/>
                          <a:pt x="820830" y="554980"/>
                          <a:pt x="796297" y="554980"/>
                        </a:cubicBezTo>
                        <a:lnTo>
                          <a:pt x="92499" y="554980"/>
                        </a:lnTo>
                        <a:cubicBezTo>
                          <a:pt x="67967" y="554980"/>
                          <a:pt x="44439" y="545235"/>
                          <a:pt x="27092" y="527888"/>
                        </a:cubicBezTo>
                        <a:cubicBezTo>
                          <a:pt x="9745" y="510541"/>
                          <a:pt x="0" y="487014"/>
                          <a:pt x="0" y="462481"/>
                        </a:cubicBezTo>
                        <a:lnTo>
                          <a:pt x="0" y="92499"/>
                        </a:lnTo>
                        <a:close/>
                      </a:path>
                    </a:pathLst>
                  </a:custGeom>
                  <a:gradFill rotWithShape="1">
                    <a:gsLst>
                      <a:gs pos="0">
                        <a:schemeClr val="hlink"/>
                      </a:gs>
                      <a:gs pos="100000">
                        <a:srgbClr val="FFCB99"/>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lvl="0" defTabSz="622300">
                      <a:lnSpc>
                        <a:spcPct val="90000"/>
                      </a:lnSpc>
                    </a:pPr>
                    <a:r>
                      <a:rPr lang="en-US" sz="900" i="0" dirty="0" smtClean="0">
                        <a:solidFill>
                          <a:srgbClr val="000000"/>
                        </a:solidFill>
                        <a:latin typeface="Arial" charset="0"/>
                      </a:rPr>
                      <a:t>Inside sales</a:t>
                    </a:r>
                    <a:endParaRPr lang="en-US" sz="900" i="0" dirty="0">
                      <a:solidFill>
                        <a:srgbClr val="000000"/>
                      </a:solidFill>
                      <a:latin typeface="Arial" charset="0"/>
                    </a:endParaRPr>
                  </a:p>
                </p:txBody>
              </p:sp>
              <p:sp>
                <p:nvSpPr>
                  <p:cNvPr id="72" name="Freeform 71"/>
                  <p:cNvSpPr/>
                  <p:nvPr/>
                </p:nvSpPr>
                <p:spPr>
                  <a:xfrm>
                    <a:off x="3822496" y="3382267"/>
                    <a:ext cx="1580084" cy="443985"/>
                  </a:xfrm>
                  <a:custGeom>
                    <a:avLst/>
                    <a:gdLst>
                      <a:gd name="connsiteX0" fmla="*/ 73999 w 443984"/>
                      <a:gd name="connsiteY0" fmla="*/ 0 h 1580083"/>
                      <a:gd name="connsiteX1" fmla="*/ 369985 w 443984"/>
                      <a:gd name="connsiteY1" fmla="*/ 0 h 1580083"/>
                      <a:gd name="connsiteX2" fmla="*/ 422310 w 443984"/>
                      <a:gd name="connsiteY2" fmla="*/ 21674 h 1580083"/>
                      <a:gd name="connsiteX3" fmla="*/ 443984 w 443984"/>
                      <a:gd name="connsiteY3" fmla="*/ 73999 h 1580083"/>
                      <a:gd name="connsiteX4" fmla="*/ 443984 w 443984"/>
                      <a:gd name="connsiteY4" fmla="*/ 1580083 h 1580083"/>
                      <a:gd name="connsiteX5" fmla="*/ 443984 w 443984"/>
                      <a:gd name="connsiteY5" fmla="*/ 1580083 h 1580083"/>
                      <a:gd name="connsiteX6" fmla="*/ 443984 w 443984"/>
                      <a:gd name="connsiteY6" fmla="*/ 1580083 h 1580083"/>
                      <a:gd name="connsiteX7" fmla="*/ 0 w 443984"/>
                      <a:gd name="connsiteY7" fmla="*/ 1580083 h 1580083"/>
                      <a:gd name="connsiteX8" fmla="*/ 0 w 443984"/>
                      <a:gd name="connsiteY8" fmla="*/ 1580083 h 1580083"/>
                      <a:gd name="connsiteX9" fmla="*/ 0 w 443984"/>
                      <a:gd name="connsiteY9" fmla="*/ 1580083 h 1580083"/>
                      <a:gd name="connsiteX10" fmla="*/ 0 w 443984"/>
                      <a:gd name="connsiteY10" fmla="*/ 73999 h 1580083"/>
                      <a:gd name="connsiteX11" fmla="*/ 21674 w 443984"/>
                      <a:gd name="connsiteY11" fmla="*/ 21674 h 1580083"/>
                      <a:gd name="connsiteX12" fmla="*/ 73999 w 443984"/>
                      <a:gd name="connsiteY12" fmla="*/ 0 h 15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984" h="1580083">
                        <a:moveTo>
                          <a:pt x="443984" y="263354"/>
                        </a:moveTo>
                        <a:lnTo>
                          <a:pt x="443984" y="1316729"/>
                        </a:lnTo>
                        <a:cubicBezTo>
                          <a:pt x="443984" y="1386575"/>
                          <a:pt x="441793" y="1453560"/>
                          <a:pt x="437894" y="1502946"/>
                        </a:cubicBezTo>
                        <a:cubicBezTo>
                          <a:pt x="433994" y="1552333"/>
                          <a:pt x="428706" y="1580081"/>
                          <a:pt x="423191" y="1580081"/>
                        </a:cubicBezTo>
                        <a:lnTo>
                          <a:pt x="0" y="1580081"/>
                        </a:lnTo>
                        <a:lnTo>
                          <a:pt x="0" y="1580081"/>
                        </a:lnTo>
                        <a:lnTo>
                          <a:pt x="0" y="1580081"/>
                        </a:lnTo>
                        <a:lnTo>
                          <a:pt x="0" y="2"/>
                        </a:lnTo>
                        <a:lnTo>
                          <a:pt x="0" y="2"/>
                        </a:lnTo>
                        <a:lnTo>
                          <a:pt x="0" y="2"/>
                        </a:lnTo>
                        <a:lnTo>
                          <a:pt x="423191" y="2"/>
                        </a:lnTo>
                        <a:cubicBezTo>
                          <a:pt x="428706" y="2"/>
                          <a:pt x="433994" y="27747"/>
                          <a:pt x="437894" y="77137"/>
                        </a:cubicBezTo>
                        <a:cubicBezTo>
                          <a:pt x="441793" y="126527"/>
                          <a:pt x="443984" y="193508"/>
                          <a:pt x="443984" y="263354"/>
                        </a:cubicBezTo>
                        <a:close/>
                      </a:path>
                    </a:pathLst>
                  </a:custGeom>
                  <a:solidFill>
                    <a:schemeClr val="bg1">
                      <a:lumMod val="85000"/>
                    </a:schemeClr>
                  </a:soli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114300" lvl="1" indent="-114300" defTabSz="533400">
                      <a:lnSpc>
                        <a:spcPct val="90000"/>
                      </a:lnSpc>
                      <a:spcBef>
                        <a:spcPts val="0"/>
                      </a:spcBef>
                      <a:buChar char="••"/>
                    </a:pPr>
                    <a:r>
                      <a:rPr lang="en-US" sz="900" i="0" dirty="0" smtClean="0">
                        <a:solidFill>
                          <a:srgbClr val="000000"/>
                        </a:solidFill>
                        <a:latin typeface="Arial" charset="0"/>
                      </a:rPr>
                      <a:t>Review opp1</a:t>
                    </a:r>
                    <a:endParaRPr lang="en-US" sz="900" i="0" dirty="0">
                      <a:solidFill>
                        <a:srgbClr val="000000"/>
                      </a:solidFill>
                      <a:latin typeface="Arial" charset="0"/>
                    </a:endParaRPr>
                  </a:p>
                  <a:p>
                    <a:pPr marL="114300" lvl="1" indent="-114300" defTabSz="533400">
                      <a:lnSpc>
                        <a:spcPct val="90000"/>
                      </a:lnSpc>
                      <a:spcBef>
                        <a:spcPts val="0"/>
                      </a:spcBef>
                      <a:buChar char="••"/>
                    </a:pPr>
                    <a:r>
                      <a:rPr lang="en-US" sz="900" i="0" dirty="0" smtClean="0">
                        <a:solidFill>
                          <a:srgbClr val="000000"/>
                        </a:solidFill>
                        <a:latin typeface="Arial" charset="0"/>
                      </a:rPr>
                      <a:t>Review opp3</a:t>
                    </a:r>
                    <a:endParaRPr lang="en-US" sz="900" i="0" dirty="0">
                      <a:solidFill>
                        <a:srgbClr val="000000"/>
                      </a:solidFill>
                      <a:latin typeface="Arial" charset="0"/>
                    </a:endParaRPr>
                  </a:p>
                </p:txBody>
              </p:sp>
              <p:sp>
                <p:nvSpPr>
                  <p:cNvPr id="73" name="Freeform 72"/>
                  <p:cNvSpPr/>
                  <p:nvPr/>
                </p:nvSpPr>
                <p:spPr>
                  <a:xfrm>
                    <a:off x="2933700" y="3326769"/>
                    <a:ext cx="888796" cy="554980"/>
                  </a:xfrm>
                  <a:custGeom>
                    <a:avLst/>
                    <a:gdLst>
                      <a:gd name="connsiteX0" fmla="*/ 0 w 888796"/>
                      <a:gd name="connsiteY0" fmla="*/ 92499 h 554980"/>
                      <a:gd name="connsiteX1" fmla="*/ 27092 w 888796"/>
                      <a:gd name="connsiteY1" fmla="*/ 27092 h 554980"/>
                      <a:gd name="connsiteX2" fmla="*/ 92499 w 888796"/>
                      <a:gd name="connsiteY2" fmla="*/ 0 h 554980"/>
                      <a:gd name="connsiteX3" fmla="*/ 796297 w 888796"/>
                      <a:gd name="connsiteY3" fmla="*/ 0 h 554980"/>
                      <a:gd name="connsiteX4" fmla="*/ 861704 w 888796"/>
                      <a:gd name="connsiteY4" fmla="*/ 27092 h 554980"/>
                      <a:gd name="connsiteX5" fmla="*/ 888796 w 888796"/>
                      <a:gd name="connsiteY5" fmla="*/ 92499 h 554980"/>
                      <a:gd name="connsiteX6" fmla="*/ 888796 w 888796"/>
                      <a:gd name="connsiteY6" fmla="*/ 462481 h 554980"/>
                      <a:gd name="connsiteX7" fmla="*/ 861704 w 888796"/>
                      <a:gd name="connsiteY7" fmla="*/ 527888 h 554980"/>
                      <a:gd name="connsiteX8" fmla="*/ 796297 w 888796"/>
                      <a:gd name="connsiteY8" fmla="*/ 554980 h 554980"/>
                      <a:gd name="connsiteX9" fmla="*/ 92499 w 888796"/>
                      <a:gd name="connsiteY9" fmla="*/ 554980 h 554980"/>
                      <a:gd name="connsiteX10" fmla="*/ 27092 w 888796"/>
                      <a:gd name="connsiteY10" fmla="*/ 527888 h 554980"/>
                      <a:gd name="connsiteX11" fmla="*/ 0 w 888796"/>
                      <a:gd name="connsiteY11" fmla="*/ 462481 h 554980"/>
                      <a:gd name="connsiteX12" fmla="*/ 0 w 888796"/>
                      <a:gd name="connsiteY12" fmla="*/ 92499 h 55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8796" h="554980">
                        <a:moveTo>
                          <a:pt x="0" y="92499"/>
                        </a:moveTo>
                        <a:cubicBezTo>
                          <a:pt x="0" y="67967"/>
                          <a:pt x="9745" y="44439"/>
                          <a:pt x="27092" y="27092"/>
                        </a:cubicBezTo>
                        <a:cubicBezTo>
                          <a:pt x="44439" y="9745"/>
                          <a:pt x="67966" y="0"/>
                          <a:pt x="92499" y="0"/>
                        </a:cubicBezTo>
                        <a:lnTo>
                          <a:pt x="796297" y="0"/>
                        </a:lnTo>
                        <a:cubicBezTo>
                          <a:pt x="820829" y="0"/>
                          <a:pt x="844357" y="9745"/>
                          <a:pt x="861704" y="27092"/>
                        </a:cubicBezTo>
                        <a:cubicBezTo>
                          <a:pt x="879051" y="44439"/>
                          <a:pt x="888796" y="67966"/>
                          <a:pt x="888796" y="92499"/>
                        </a:cubicBezTo>
                        <a:lnTo>
                          <a:pt x="888796" y="462481"/>
                        </a:lnTo>
                        <a:cubicBezTo>
                          <a:pt x="888796" y="487013"/>
                          <a:pt x="879051" y="510541"/>
                          <a:pt x="861704" y="527888"/>
                        </a:cubicBezTo>
                        <a:cubicBezTo>
                          <a:pt x="844357" y="545235"/>
                          <a:pt x="820830" y="554980"/>
                          <a:pt x="796297" y="554980"/>
                        </a:cubicBezTo>
                        <a:lnTo>
                          <a:pt x="92499" y="554980"/>
                        </a:lnTo>
                        <a:cubicBezTo>
                          <a:pt x="67967" y="554980"/>
                          <a:pt x="44439" y="545235"/>
                          <a:pt x="27092" y="527888"/>
                        </a:cubicBezTo>
                        <a:cubicBezTo>
                          <a:pt x="9745" y="510541"/>
                          <a:pt x="0" y="487014"/>
                          <a:pt x="0" y="462481"/>
                        </a:cubicBezTo>
                        <a:lnTo>
                          <a:pt x="0" y="92499"/>
                        </a:lnTo>
                        <a:close/>
                      </a:path>
                    </a:pathLst>
                  </a:custGeom>
                  <a:gradFill rotWithShape="1">
                    <a:gsLst>
                      <a:gs pos="0">
                        <a:schemeClr val="hlink"/>
                      </a:gs>
                      <a:gs pos="100000">
                        <a:srgbClr val="FFCB99"/>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lvl="0" defTabSz="622300">
                      <a:lnSpc>
                        <a:spcPct val="90000"/>
                      </a:lnSpc>
                    </a:pPr>
                    <a:r>
                      <a:rPr lang="en-US" sz="900" i="0" dirty="0" smtClean="0">
                        <a:solidFill>
                          <a:srgbClr val="000000"/>
                        </a:solidFill>
                        <a:latin typeface="Arial" charset="0"/>
                      </a:rPr>
                      <a:t>Sales Mgr</a:t>
                    </a:r>
                    <a:endParaRPr lang="en-US" sz="900" i="0" dirty="0">
                      <a:solidFill>
                        <a:srgbClr val="000000"/>
                      </a:solidFill>
                      <a:latin typeface="Arial" charset="0"/>
                    </a:endParaRPr>
                  </a:p>
                </p:txBody>
              </p:sp>
              <p:sp>
                <p:nvSpPr>
                  <p:cNvPr id="74" name="Freeform 73"/>
                  <p:cNvSpPr/>
                  <p:nvPr/>
                </p:nvSpPr>
                <p:spPr>
                  <a:xfrm>
                    <a:off x="3822496" y="3964996"/>
                    <a:ext cx="1580084" cy="443985"/>
                  </a:xfrm>
                  <a:custGeom>
                    <a:avLst/>
                    <a:gdLst>
                      <a:gd name="connsiteX0" fmla="*/ 73999 w 443984"/>
                      <a:gd name="connsiteY0" fmla="*/ 0 h 1580083"/>
                      <a:gd name="connsiteX1" fmla="*/ 369985 w 443984"/>
                      <a:gd name="connsiteY1" fmla="*/ 0 h 1580083"/>
                      <a:gd name="connsiteX2" fmla="*/ 422310 w 443984"/>
                      <a:gd name="connsiteY2" fmla="*/ 21674 h 1580083"/>
                      <a:gd name="connsiteX3" fmla="*/ 443984 w 443984"/>
                      <a:gd name="connsiteY3" fmla="*/ 73999 h 1580083"/>
                      <a:gd name="connsiteX4" fmla="*/ 443984 w 443984"/>
                      <a:gd name="connsiteY4" fmla="*/ 1580083 h 1580083"/>
                      <a:gd name="connsiteX5" fmla="*/ 443984 w 443984"/>
                      <a:gd name="connsiteY5" fmla="*/ 1580083 h 1580083"/>
                      <a:gd name="connsiteX6" fmla="*/ 443984 w 443984"/>
                      <a:gd name="connsiteY6" fmla="*/ 1580083 h 1580083"/>
                      <a:gd name="connsiteX7" fmla="*/ 0 w 443984"/>
                      <a:gd name="connsiteY7" fmla="*/ 1580083 h 1580083"/>
                      <a:gd name="connsiteX8" fmla="*/ 0 w 443984"/>
                      <a:gd name="connsiteY8" fmla="*/ 1580083 h 1580083"/>
                      <a:gd name="connsiteX9" fmla="*/ 0 w 443984"/>
                      <a:gd name="connsiteY9" fmla="*/ 1580083 h 1580083"/>
                      <a:gd name="connsiteX10" fmla="*/ 0 w 443984"/>
                      <a:gd name="connsiteY10" fmla="*/ 73999 h 1580083"/>
                      <a:gd name="connsiteX11" fmla="*/ 21674 w 443984"/>
                      <a:gd name="connsiteY11" fmla="*/ 21674 h 1580083"/>
                      <a:gd name="connsiteX12" fmla="*/ 73999 w 443984"/>
                      <a:gd name="connsiteY12" fmla="*/ 0 h 15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984" h="1580083">
                        <a:moveTo>
                          <a:pt x="443984" y="263354"/>
                        </a:moveTo>
                        <a:lnTo>
                          <a:pt x="443984" y="1316729"/>
                        </a:lnTo>
                        <a:cubicBezTo>
                          <a:pt x="443984" y="1386575"/>
                          <a:pt x="441793" y="1453560"/>
                          <a:pt x="437894" y="1502946"/>
                        </a:cubicBezTo>
                        <a:cubicBezTo>
                          <a:pt x="433994" y="1552333"/>
                          <a:pt x="428706" y="1580081"/>
                          <a:pt x="423191" y="1580081"/>
                        </a:cubicBezTo>
                        <a:lnTo>
                          <a:pt x="0" y="1580081"/>
                        </a:lnTo>
                        <a:lnTo>
                          <a:pt x="0" y="1580081"/>
                        </a:lnTo>
                        <a:lnTo>
                          <a:pt x="0" y="1580081"/>
                        </a:lnTo>
                        <a:lnTo>
                          <a:pt x="0" y="2"/>
                        </a:lnTo>
                        <a:lnTo>
                          <a:pt x="0" y="2"/>
                        </a:lnTo>
                        <a:lnTo>
                          <a:pt x="0" y="2"/>
                        </a:lnTo>
                        <a:lnTo>
                          <a:pt x="423191" y="2"/>
                        </a:lnTo>
                        <a:cubicBezTo>
                          <a:pt x="428706" y="2"/>
                          <a:pt x="433994" y="27747"/>
                          <a:pt x="437894" y="77137"/>
                        </a:cubicBezTo>
                        <a:cubicBezTo>
                          <a:pt x="441793" y="126527"/>
                          <a:pt x="443984" y="193508"/>
                          <a:pt x="443984" y="263354"/>
                        </a:cubicBezTo>
                        <a:close/>
                      </a:path>
                    </a:pathLst>
                  </a:custGeom>
                  <a:solidFill>
                    <a:schemeClr val="bg1">
                      <a:lumMod val="85000"/>
                    </a:schemeClr>
                  </a:soli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114300" lvl="1" indent="-114300" defTabSz="533400">
                      <a:lnSpc>
                        <a:spcPct val="90000"/>
                      </a:lnSpc>
                      <a:spcBef>
                        <a:spcPts val="0"/>
                      </a:spcBef>
                      <a:buChar char="••"/>
                    </a:pPr>
                    <a:r>
                      <a:rPr lang="en-US" sz="900" i="0" dirty="0" smtClean="0">
                        <a:solidFill>
                          <a:srgbClr val="000000"/>
                        </a:solidFill>
                        <a:latin typeface="Arial" charset="0"/>
                      </a:rPr>
                      <a:t>Assign prosp1</a:t>
                    </a:r>
                    <a:endParaRPr lang="en-US" sz="900" i="0" dirty="0">
                      <a:solidFill>
                        <a:srgbClr val="000000"/>
                      </a:solidFill>
                      <a:latin typeface="Arial" charset="0"/>
                    </a:endParaRPr>
                  </a:p>
                  <a:p>
                    <a:pPr marL="114300" lvl="1" indent="-114300" defTabSz="533400">
                      <a:lnSpc>
                        <a:spcPct val="90000"/>
                      </a:lnSpc>
                      <a:spcBef>
                        <a:spcPts val="0"/>
                      </a:spcBef>
                      <a:buChar char="••"/>
                    </a:pPr>
                    <a:r>
                      <a:rPr lang="en-US" sz="900" i="0" dirty="0" smtClean="0">
                        <a:solidFill>
                          <a:srgbClr val="000000"/>
                        </a:solidFill>
                        <a:latin typeface="Arial" charset="0"/>
                      </a:rPr>
                      <a:t>Assign prosp4</a:t>
                    </a:r>
                    <a:endParaRPr lang="en-US" sz="900" i="0" dirty="0">
                      <a:solidFill>
                        <a:srgbClr val="000000"/>
                      </a:solidFill>
                      <a:latin typeface="Arial" charset="0"/>
                    </a:endParaRPr>
                  </a:p>
                </p:txBody>
              </p:sp>
              <p:sp>
                <p:nvSpPr>
                  <p:cNvPr id="75" name="Freeform 74"/>
                  <p:cNvSpPr/>
                  <p:nvPr/>
                </p:nvSpPr>
                <p:spPr>
                  <a:xfrm>
                    <a:off x="2933700" y="3909499"/>
                    <a:ext cx="888796" cy="554980"/>
                  </a:xfrm>
                  <a:custGeom>
                    <a:avLst/>
                    <a:gdLst>
                      <a:gd name="connsiteX0" fmla="*/ 0 w 888796"/>
                      <a:gd name="connsiteY0" fmla="*/ 92499 h 554980"/>
                      <a:gd name="connsiteX1" fmla="*/ 27092 w 888796"/>
                      <a:gd name="connsiteY1" fmla="*/ 27092 h 554980"/>
                      <a:gd name="connsiteX2" fmla="*/ 92499 w 888796"/>
                      <a:gd name="connsiteY2" fmla="*/ 0 h 554980"/>
                      <a:gd name="connsiteX3" fmla="*/ 796297 w 888796"/>
                      <a:gd name="connsiteY3" fmla="*/ 0 h 554980"/>
                      <a:gd name="connsiteX4" fmla="*/ 861704 w 888796"/>
                      <a:gd name="connsiteY4" fmla="*/ 27092 h 554980"/>
                      <a:gd name="connsiteX5" fmla="*/ 888796 w 888796"/>
                      <a:gd name="connsiteY5" fmla="*/ 92499 h 554980"/>
                      <a:gd name="connsiteX6" fmla="*/ 888796 w 888796"/>
                      <a:gd name="connsiteY6" fmla="*/ 462481 h 554980"/>
                      <a:gd name="connsiteX7" fmla="*/ 861704 w 888796"/>
                      <a:gd name="connsiteY7" fmla="*/ 527888 h 554980"/>
                      <a:gd name="connsiteX8" fmla="*/ 796297 w 888796"/>
                      <a:gd name="connsiteY8" fmla="*/ 554980 h 554980"/>
                      <a:gd name="connsiteX9" fmla="*/ 92499 w 888796"/>
                      <a:gd name="connsiteY9" fmla="*/ 554980 h 554980"/>
                      <a:gd name="connsiteX10" fmla="*/ 27092 w 888796"/>
                      <a:gd name="connsiteY10" fmla="*/ 527888 h 554980"/>
                      <a:gd name="connsiteX11" fmla="*/ 0 w 888796"/>
                      <a:gd name="connsiteY11" fmla="*/ 462481 h 554980"/>
                      <a:gd name="connsiteX12" fmla="*/ 0 w 888796"/>
                      <a:gd name="connsiteY12" fmla="*/ 92499 h 55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8796" h="554980">
                        <a:moveTo>
                          <a:pt x="0" y="92499"/>
                        </a:moveTo>
                        <a:cubicBezTo>
                          <a:pt x="0" y="67967"/>
                          <a:pt x="9745" y="44439"/>
                          <a:pt x="27092" y="27092"/>
                        </a:cubicBezTo>
                        <a:cubicBezTo>
                          <a:pt x="44439" y="9745"/>
                          <a:pt x="67966" y="0"/>
                          <a:pt x="92499" y="0"/>
                        </a:cubicBezTo>
                        <a:lnTo>
                          <a:pt x="796297" y="0"/>
                        </a:lnTo>
                        <a:cubicBezTo>
                          <a:pt x="820829" y="0"/>
                          <a:pt x="844357" y="9745"/>
                          <a:pt x="861704" y="27092"/>
                        </a:cubicBezTo>
                        <a:cubicBezTo>
                          <a:pt x="879051" y="44439"/>
                          <a:pt x="888796" y="67966"/>
                          <a:pt x="888796" y="92499"/>
                        </a:cubicBezTo>
                        <a:lnTo>
                          <a:pt x="888796" y="462481"/>
                        </a:lnTo>
                        <a:cubicBezTo>
                          <a:pt x="888796" y="487013"/>
                          <a:pt x="879051" y="510541"/>
                          <a:pt x="861704" y="527888"/>
                        </a:cubicBezTo>
                        <a:cubicBezTo>
                          <a:pt x="844357" y="545235"/>
                          <a:pt x="820830" y="554980"/>
                          <a:pt x="796297" y="554980"/>
                        </a:cubicBezTo>
                        <a:lnTo>
                          <a:pt x="92499" y="554980"/>
                        </a:lnTo>
                        <a:cubicBezTo>
                          <a:pt x="67967" y="554980"/>
                          <a:pt x="44439" y="545235"/>
                          <a:pt x="27092" y="527888"/>
                        </a:cubicBezTo>
                        <a:cubicBezTo>
                          <a:pt x="9745" y="510541"/>
                          <a:pt x="0" y="487014"/>
                          <a:pt x="0" y="462481"/>
                        </a:cubicBezTo>
                        <a:lnTo>
                          <a:pt x="0" y="92499"/>
                        </a:lnTo>
                        <a:close/>
                      </a:path>
                    </a:pathLst>
                  </a:custGeom>
                  <a:gradFill rotWithShape="1">
                    <a:gsLst>
                      <a:gs pos="0">
                        <a:schemeClr val="hlink"/>
                      </a:gs>
                      <a:gs pos="100000">
                        <a:srgbClr val="FFCB99"/>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lvl="0" defTabSz="622300">
                      <a:lnSpc>
                        <a:spcPct val="90000"/>
                      </a:lnSpc>
                    </a:pPr>
                    <a:r>
                      <a:rPr lang="en-US" sz="900" i="0" dirty="0" smtClean="0">
                        <a:solidFill>
                          <a:srgbClr val="000000"/>
                        </a:solidFill>
                        <a:latin typeface="Arial" charset="0"/>
                      </a:rPr>
                      <a:t>Acct Mgr</a:t>
                    </a:r>
                    <a:endParaRPr lang="en-US" sz="900" i="0" dirty="0">
                      <a:solidFill>
                        <a:srgbClr val="000000"/>
                      </a:solidFill>
                      <a:latin typeface="Arial" charset="0"/>
                    </a:endParaRPr>
                  </a:p>
                </p:txBody>
              </p:sp>
            </p:grpSp>
            <p:cxnSp>
              <p:nvCxnSpPr>
                <p:cNvPr id="69" name="Straight Arrow Connector 68"/>
                <p:cNvCxnSpPr>
                  <a:endCxn id="43" idx="2"/>
                </p:cNvCxnSpPr>
                <p:nvPr/>
              </p:nvCxnSpPr>
              <p:spPr bwMode="auto">
                <a:xfrm rot="5400000" flipH="1" flipV="1">
                  <a:off x="6418911" y="3743609"/>
                  <a:ext cx="1869181" cy="343304"/>
                </a:xfrm>
                <a:prstGeom prst="straightConnector1">
                  <a:avLst/>
                </a:prstGeom>
                <a:solidFill>
                  <a:schemeClr val="accent1"/>
                </a:solidFill>
                <a:ln w="25400" cap="flat" cmpd="sng" algn="ctr">
                  <a:solidFill>
                    <a:schemeClr val="accent2">
                      <a:lumMod val="75000"/>
                    </a:schemeClr>
                  </a:solidFill>
                  <a:prstDash val="sysDash"/>
                  <a:round/>
                  <a:headEnd type="arrow"/>
                  <a:tailEnd type="arrow"/>
                </a:ln>
                <a:effectLst/>
              </p:spPr>
            </p:cxnSp>
          </p:grpSp>
        </p:grpSp>
        <p:sp>
          <p:nvSpPr>
            <p:cNvPr id="59" name="AutoShape 6"/>
            <p:cNvSpPr>
              <a:spLocks noChangeArrowheads="1"/>
            </p:cNvSpPr>
            <p:nvPr/>
          </p:nvSpPr>
          <p:spPr bwMode="auto">
            <a:xfrm>
              <a:off x="2059338" y="3693529"/>
              <a:ext cx="768165" cy="263595"/>
            </a:xfrm>
            <a:prstGeom prst="roundRect">
              <a:avLst>
                <a:gd name="adj" fmla="val 30393"/>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A-GUI </a:t>
              </a:r>
              <a:endParaRPr lang="en-US" sz="1000" i="0" dirty="0">
                <a:solidFill>
                  <a:srgbClr val="000000"/>
                </a:solidFill>
                <a:latin typeface="Arial" charset="0"/>
              </a:endParaRPr>
            </a:p>
          </p:txBody>
        </p:sp>
        <p:sp>
          <p:nvSpPr>
            <p:cNvPr id="60" name="AutoShape 6"/>
            <p:cNvSpPr>
              <a:spLocks noChangeArrowheads="1"/>
            </p:cNvSpPr>
            <p:nvPr/>
          </p:nvSpPr>
          <p:spPr bwMode="auto">
            <a:xfrm>
              <a:off x="2955098" y="3693529"/>
              <a:ext cx="768165" cy="263595"/>
            </a:xfrm>
            <a:prstGeom prst="roundRect">
              <a:avLst>
                <a:gd name="adj" fmla="val 30392"/>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R-GUI</a:t>
              </a:r>
              <a:endParaRPr lang="en-US" sz="1000" i="0" dirty="0">
                <a:solidFill>
                  <a:srgbClr val="000000"/>
                </a:solidFill>
                <a:latin typeface="Arial" charset="0"/>
              </a:endParaRPr>
            </a:p>
          </p:txBody>
        </p:sp>
        <p:sp>
          <p:nvSpPr>
            <p:cNvPr id="36" name="Rounded Rectangle 35"/>
            <p:cNvSpPr/>
            <p:nvPr/>
          </p:nvSpPr>
          <p:spPr bwMode="auto">
            <a:xfrm>
              <a:off x="3659881" y="1724204"/>
              <a:ext cx="577413" cy="326482"/>
            </a:xfrm>
            <a:prstGeom prst="roundRect">
              <a:avLst/>
            </a:prstGeom>
            <a:gradFill rotWithShape="1">
              <a:gsLst>
                <a:gs pos="0">
                  <a:schemeClr val="accent1"/>
                </a:gs>
                <a:gs pos="54000">
                  <a:srgbClr val="99BFD5"/>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endParaRPr lang="en-US" sz="800" i="0" dirty="0" smtClean="0">
                <a:solidFill>
                  <a:srgbClr val="000000"/>
                </a:solidFill>
              </a:endParaRPr>
            </a:p>
          </p:txBody>
        </p:sp>
        <p:sp>
          <p:nvSpPr>
            <p:cNvPr id="53" name="TextBox 163"/>
            <p:cNvSpPr txBox="1"/>
            <p:nvPr/>
          </p:nvSpPr>
          <p:spPr>
            <a:xfrm>
              <a:off x="3641200" y="1761105"/>
              <a:ext cx="626144" cy="173124"/>
            </a:xfrm>
            <a:prstGeom prst="rect">
              <a:avLst/>
            </a:prstGeom>
            <a:noFill/>
          </p:spPr>
          <p:txBody>
            <a:bodyPr wrap="square" rtlCol="0">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r>
                <a:rPr lang="en-US" sz="900" i="0" dirty="0" smtClean="0">
                  <a:solidFill>
                    <a:srgbClr val="000000"/>
                  </a:solidFill>
                </a:rPr>
                <a:t>Review</a:t>
              </a:r>
            </a:p>
          </p:txBody>
        </p:sp>
      </p:grpSp>
      <p:sp>
        <p:nvSpPr>
          <p:cNvPr id="84" name="Content Placeholder 2"/>
          <p:cNvSpPr txBox="1">
            <a:spLocks/>
          </p:cNvSpPr>
          <p:nvPr/>
        </p:nvSpPr>
        <p:spPr>
          <a:xfrm>
            <a:off x="457200" y="3062672"/>
            <a:ext cx="4038600" cy="3414327"/>
          </a:xfrm>
          <a:prstGeom prst="rect">
            <a:avLst/>
          </a:prstGeom>
        </p:spPr>
        <p:txBody>
          <a:bodyPr>
            <a:normAutofit fontScale="92500" lnSpcReduction="10000"/>
          </a:bodyPr>
          <a:lstStyle/>
          <a:p>
            <a:pPr marL="342900" marR="0" lvl="0" indent="-342900" algn="l" defTabSz="914400" rtl="0" eaLnBrk="0" fontAlgn="base" latinLnBrk="0" hangingPunct="0">
              <a:lnSpc>
                <a:spcPct val="100000"/>
              </a:lnSpc>
              <a:spcBef>
                <a:spcPct val="20000"/>
              </a:spcBef>
              <a:spcAft>
                <a:spcPct val="0"/>
              </a:spcAft>
              <a:buClr>
                <a:schemeClr val="accent3"/>
              </a:buClr>
              <a:buSzTx/>
              <a:buFont typeface="Wingdings" pitchFamily="2" charset="2"/>
              <a:buChar char="§"/>
              <a:tabLst/>
              <a:defRPr/>
            </a:pPr>
            <a:r>
              <a:rPr lang="en-US" i="0" noProof="0" dirty="0" smtClean="0">
                <a:latin typeface="+mn-lt"/>
                <a:ea typeface="ＭＳ Ｐゴシック" pitchFamily="80" charset="-128"/>
              </a:rPr>
              <a:t>Moving to a BPM-enabled application</a:t>
            </a:r>
            <a:endParaRPr kumimoji="0" lang="en-US" b="0" i="0" u="none" strike="noStrike" kern="1200" cap="none" spc="0" normalizeH="0" baseline="0" noProof="0" dirty="0" smtClean="0">
              <a:ln>
                <a:noFill/>
              </a:ln>
              <a:solidFill>
                <a:schemeClr val="tx1"/>
              </a:solidFill>
              <a:effectLst/>
              <a:uLnTx/>
              <a:uFillTx/>
              <a:latin typeface="+mn-lt"/>
              <a:ea typeface="ＭＳ Ｐゴシック" pitchFamily="80" charset="-128"/>
              <a:cs typeface="+mn-cs"/>
            </a:endParaRPr>
          </a:p>
          <a:p>
            <a:pPr marL="742950" lvl="1" indent="-285750" algn="l" eaLnBrk="0" hangingPunct="0">
              <a:spcBef>
                <a:spcPct val="20000"/>
              </a:spcBef>
              <a:buClr>
                <a:schemeClr val="accent3"/>
              </a:buClr>
              <a:buFont typeface="Arial" pitchFamily="34" charset="0"/>
              <a:buChar char="•"/>
            </a:pPr>
            <a:r>
              <a:rPr lang="en-US" sz="2000" i="0" dirty="0" smtClean="0">
                <a:latin typeface="+mn-lt"/>
              </a:rPr>
              <a:t>Business analysts models process</a:t>
            </a:r>
          </a:p>
          <a:p>
            <a:pPr marL="742950" lvl="1" indent="-285750" algn="l" eaLnBrk="0" hangingPunct="0">
              <a:spcBef>
                <a:spcPct val="20000"/>
              </a:spcBef>
              <a:buClr>
                <a:schemeClr val="accent3"/>
              </a:buClr>
              <a:buFont typeface="Arial" pitchFamily="34" charset="0"/>
              <a:buChar char="•"/>
            </a:pPr>
            <a:r>
              <a:rPr lang="en-US" sz="2000" i="0" dirty="0" smtClean="0">
                <a:latin typeface="+mn-lt"/>
              </a:rPr>
              <a:t>Developers:</a:t>
            </a:r>
          </a:p>
          <a:p>
            <a:pPr marL="1200150" lvl="2" indent="-285750" algn="l" eaLnBrk="0" hangingPunct="0">
              <a:spcBef>
                <a:spcPct val="20000"/>
              </a:spcBef>
              <a:buClr>
                <a:schemeClr val="accent3"/>
              </a:buClr>
              <a:buFont typeface="Arial" pitchFamily="34" charset="0"/>
              <a:buChar char="›"/>
            </a:pPr>
            <a:r>
              <a:rPr lang="en-US" sz="2000" i="0" dirty="0" smtClean="0">
                <a:latin typeface="+mn-lt"/>
              </a:rPr>
              <a:t>Reuse existing UIs and functions</a:t>
            </a:r>
          </a:p>
          <a:p>
            <a:pPr marL="1200150" lvl="2" indent="-285750" algn="l" eaLnBrk="0" hangingPunct="0">
              <a:spcBef>
                <a:spcPct val="20000"/>
              </a:spcBef>
              <a:buClr>
                <a:schemeClr val="accent3"/>
              </a:buClr>
              <a:buFont typeface="Arial" pitchFamily="34" charset="0"/>
              <a:buChar char="›"/>
            </a:pPr>
            <a:r>
              <a:rPr lang="en-US" sz="2000" i="0" dirty="0" smtClean="0">
                <a:latin typeface="+mn-lt"/>
              </a:rPr>
              <a:t>Build new UIs and functions where needed</a:t>
            </a:r>
          </a:p>
          <a:p>
            <a:pPr marL="1200150" lvl="2" indent="-285750" algn="l" eaLnBrk="0" hangingPunct="0">
              <a:spcBef>
                <a:spcPct val="20000"/>
              </a:spcBef>
              <a:buClr>
                <a:schemeClr val="accent3"/>
              </a:buClr>
              <a:buFont typeface="Arial" pitchFamily="34" charset="0"/>
              <a:buChar char="›"/>
            </a:pPr>
            <a:r>
              <a:rPr lang="en-US" sz="2000" i="0" dirty="0" smtClean="0">
                <a:latin typeface="+mn-lt"/>
              </a:rPr>
              <a:t>Connects UIs and functions to process</a:t>
            </a:r>
          </a:p>
        </p:txBody>
      </p:sp>
      <p:grpSp>
        <p:nvGrpSpPr>
          <p:cNvPr id="76" name="Group 85"/>
          <p:cNvGrpSpPr/>
          <p:nvPr/>
        </p:nvGrpSpPr>
        <p:grpSpPr>
          <a:xfrm>
            <a:off x="565981" y="1238467"/>
            <a:ext cx="3645534" cy="1718093"/>
            <a:chOff x="511797" y="966950"/>
            <a:chExt cx="3645534" cy="1288570"/>
          </a:xfrm>
        </p:grpSpPr>
        <p:sp>
          <p:nvSpPr>
            <p:cNvPr id="13" name="AutoShape 6"/>
            <p:cNvSpPr>
              <a:spLocks noChangeArrowheads="1"/>
            </p:cNvSpPr>
            <p:nvPr/>
          </p:nvSpPr>
          <p:spPr bwMode="auto">
            <a:xfrm>
              <a:off x="511797" y="966950"/>
              <a:ext cx="3645534" cy="1288570"/>
            </a:xfrm>
            <a:prstGeom prst="roundRect">
              <a:avLst>
                <a:gd name="adj" fmla="val 9744"/>
              </a:avLst>
            </a:prstGeom>
            <a:solidFill>
              <a:schemeClr val="bg1">
                <a:lumMod val="85000"/>
              </a:schemeClr>
            </a:solidFill>
            <a:ln>
              <a:noFill/>
              <a:headEnd/>
              <a:tailEnd/>
            </a:ln>
            <a:scene3d>
              <a:camera prst="orthographicFront">
                <a:rot lat="0" lon="0" rev="0"/>
              </a:camera>
              <a:lightRig rig="glow" dir="t">
                <a:rot lat="0" lon="0" rev="4800000"/>
              </a:lightRig>
            </a:scene3d>
          </p:spPr>
          <p:style>
            <a:lnRef idx="2">
              <a:schemeClr val="accent3">
                <a:shade val="50000"/>
              </a:schemeClr>
            </a:lnRef>
            <a:fillRef idx="1">
              <a:schemeClr val="accent3"/>
            </a:fillRef>
            <a:effectRef idx="0">
              <a:schemeClr val="accent3"/>
            </a:effectRef>
            <a:fontRef idx="minor">
              <a:schemeClr val="lt1"/>
            </a:fontRef>
          </p:style>
          <p:txBody>
            <a:bodyPr rIns="9144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marL="109538">
                <a:spcAft>
                  <a:spcPts val="600"/>
                </a:spcAft>
                <a:buClr>
                  <a:schemeClr val="tx1"/>
                </a:buClr>
                <a:buSzPct val="50000"/>
                <a:defRPr/>
              </a:pPr>
              <a:endParaRPr lang="en-US" sz="1400" i="0" dirty="0">
                <a:solidFill>
                  <a:schemeClr val="bg1"/>
                </a:solidFill>
                <a:latin typeface="Tahoma" pitchFamily="34" charset="0"/>
                <a:cs typeface="Tahoma" pitchFamily="34" charset="0"/>
              </a:endParaRPr>
            </a:p>
          </p:txBody>
        </p:sp>
        <p:sp>
          <p:nvSpPr>
            <p:cNvPr id="14" name="AutoShape 6"/>
            <p:cNvSpPr>
              <a:spLocks noChangeArrowheads="1"/>
            </p:cNvSpPr>
            <p:nvPr/>
          </p:nvSpPr>
          <p:spPr bwMode="auto">
            <a:xfrm>
              <a:off x="584709" y="1038375"/>
              <a:ext cx="768165" cy="263595"/>
            </a:xfrm>
            <a:prstGeom prst="roundRect">
              <a:avLst>
                <a:gd name="adj" fmla="val 30393"/>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A-GUI </a:t>
              </a:r>
              <a:endParaRPr lang="en-US" sz="1000" i="0" dirty="0">
                <a:solidFill>
                  <a:srgbClr val="000000"/>
                </a:solidFill>
                <a:latin typeface="Arial" charset="0"/>
              </a:endParaRPr>
            </a:p>
          </p:txBody>
        </p:sp>
        <p:sp>
          <p:nvSpPr>
            <p:cNvPr id="15" name="AutoShape 6"/>
            <p:cNvSpPr>
              <a:spLocks noChangeArrowheads="1"/>
            </p:cNvSpPr>
            <p:nvPr/>
          </p:nvSpPr>
          <p:spPr bwMode="auto">
            <a:xfrm>
              <a:off x="584710" y="1468026"/>
              <a:ext cx="768165" cy="488427"/>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rPr>
                <a:t>Assign</a:t>
              </a:r>
              <a:br>
                <a:rPr lang="en-US" sz="1000" i="0" dirty="0" smtClean="0">
                  <a:solidFill>
                    <a:srgbClr val="000000"/>
                  </a:solidFill>
                </a:rPr>
              </a:br>
              <a:r>
                <a:rPr lang="en-US" sz="1000" i="0" dirty="0" smtClean="0">
                  <a:solidFill>
                    <a:srgbClr val="000000"/>
                  </a:solidFill>
                </a:rPr>
                <a:t>Account</a:t>
              </a:r>
              <a:endParaRPr lang="en-US" sz="1000" i="0" dirty="0">
                <a:solidFill>
                  <a:srgbClr val="000000"/>
                </a:solidFill>
                <a:latin typeface="Arial" charset="0"/>
              </a:endParaRPr>
            </a:p>
          </p:txBody>
        </p:sp>
        <p:sp>
          <p:nvSpPr>
            <p:cNvPr id="16" name="AutoShape 6"/>
            <p:cNvSpPr>
              <a:spLocks noChangeArrowheads="1"/>
            </p:cNvSpPr>
            <p:nvPr/>
          </p:nvSpPr>
          <p:spPr bwMode="auto">
            <a:xfrm>
              <a:off x="1480469" y="1468026"/>
              <a:ext cx="768165" cy="488427"/>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Func 2</a:t>
              </a:r>
              <a:endParaRPr lang="en-US" sz="1000" i="0" dirty="0">
                <a:solidFill>
                  <a:srgbClr val="000000"/>
                </a:solidFill>
                <a:latin typeface="Arial" charset="0"/>
              </a:endParaRPr>
            </a:p>
          </p:txBody>
        </p:sp>
        <p:sp>
          <p:nvSpPr>
            <p:cNvPr id="17" name="AutoShape 6"/>
            <p:cNvSpPr>
              <a:spLocks noChangeArrowheads="1"/>
            </p:cNvSpPr>
            <p:nvPr/>
          </p:nvSpPr>
          <p:spPr bwMode="auto">
            <a:xfrm>
              <a:off x="2376229" y="1468026"/>
              <a:ext cx="768165" cy="488427"/>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rPr>
                <a:t>Email Camp.</a:t>
              </a:r>
              <a:endParaRPr lang="en-US" sz="1000" i="0" dirty="0">
                <a:solidFill>
                  <a:srgbClr val="000000"/>
                </a:solidFill>
                <a:latin typeface="Arial" charset="0"/>
              </a:endParaRPr>
            </a:p>
          </p:txBody>
        </p:sp>
        <p:sp>
          <p:nvSpPr>
            <p:cNvPr id="18" name="AutoShape 6"/>
            <p:cNvSpPr>
              <a:spLocks noChangeArrowheads="1"/>
            </p:cNvSpPr>
            <p:nvPr/>
          </p:nvSpPr>
          <p:spPr bwMode="auto">
            <a:xfrm>
              <a:off x="3271989" y="1468025"/>
              <a:ext cx="768165" cy="488427"/>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rPr>
                <a:t>Other </a:t>
              </a:r>
              <a:r>
                <a:rPr lang="en-US" sz="1000" i="0" dirty="0" err="1" smtClean="0">
                  <a:solidFill>
                    <a:srgbClr val="000000"/>
                  </a:solidFill>
                </a:rPr>
                <a:t>Func</a:t>
              </a:r>
              <a:endParaRPr lang="en-US" sz="1000" i="0" dirty="0">
                <a:solidFill>
                  <a:srgbClr val="000000"/>
                </a:solidFill>
                <a:latin typeface="Arial" charset="0"/>
              </a:endParaRPr>
            </a:p>
          </p:txBody>
        </p:sp>
        <p:sp>
          <p:nvSpPr>
            <p:cNvPr id="19" name="AutoShape 6"/>
            <p:cNvSpPr>
              <a:spLocks noChangeArrowheads="1"/>
            </p:cNvSpPr>
            <p:nvPr/>
          </p:nvSpPr>
          <p:spPr bwMode="auto">
            <a:xfrm>
              <a:off x="1480469" y="1038375"/>
              <a:ext cx="768165" cy="263595"/>
            </a:xfrm>
            <a:prstGeom prst="roundRect">
              <a:avLst>
                <a:gd name="adj" fmla="val 30392"/>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R-GUI</a:t>
              </a:r>
              <a:endParaRPr lang="en-US" sz="1000" i="0" dirty="0">
                <a:solidFill>
                  <a:srgbClr val="000000"/>
                </a:solidFill>
                <a:latin typeface="Arial" charset="0"/>
              </a:endParaRPr>
            </a:p>
          </p:txBody>
        </p:sp>
        <p:sp>
          <p:nvSpPr>
            <p:cNvPr id="20" name="AutoShape 6"/>
            <p:cNvSpPr>
              <a:spLocks noChangeArrowheads="1"/>
            </p:cNvSpPr>
            <p:nvPr/>
          </p:nvSpPr>
          <p:spPr bwMode="auto">
            <a:xfrm>
              <a:off x="3271989" y="1038375"/>
              <a:ext cx="768165" cy="263595"/>
            </a:xfrm>
            <a:prstGeom prst="roundRect">
              <a:avLst>
                <a:gd name="adj" fmla="val 33824"/>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S-GUI</a:t>
              </a:r>
              <a:endParaRPr lang="en-US" sz="1000" i="0" dirty="0">
                <a:solidFill>
                  <a:srgbClr val="000000"/>
                </a:solidFill>
                <a:latin typeface="Arial" charset="0"/>
              </a:endParaRPr>
            </a:p>
          </p:txBody>
        </p:sp>
        <p:cxnSp>
          <p:nvCxnSpPr>
            <p:cNvPr id="21" name="Straight Arrow Connector 20"/>
            <p:cNvCxnSpPr>
              <a:stCxn id="15" idx="0"/>
              <a:endCxn id="16" idx="1"/>
            </p:cNvCxnSpPr>
            <p:nvPr/>
          </p:nvCxnSpPr>
          <p:spPr bwMode="auto">
            <a:xfrm rot="16200000" flipH="1">
              <a:off x="1102522" y="1334295"/>
              <a:ext cx="244214" cy="511677"/>
            </a:xfrm>
            <a:prstGeom prst="straightConnector1">
              <a:avLst/>
            </a:prstGeom>
            <a:solidFill>
              <a:schemeClr val="accent1"/>
            </a:solidFill>
            <a:ln w="38100" cap="flat" cmpd="sng" algn="ctr">
              <a:solidFill>
                <a:schemeClr val="tx1">
                  <a:lumMod val="50000"/>
                  <a:lumOff val="50000"/>
                </a:schemeClr>
              </a:solidFill>
              <a:prstDash val="solid"/>
              <a:round/>
              <a:headEnd type="arrow"/>
              <a:tailEnd type="arrow"/>
            </a:ln>
            <a:effectLst/>
          </p:spPr>
        </p:cxnSp>
        <p:cxnSp>
          <p:nvCxnSpPr>
            <p:cNvPr id="22" name="Straight Arrow Connector 21"/>
            <p:cNvCxnSpPr>
              <a:stCxn id="17" idx="0"/>
              <a:endCxn id="19" idx="2"/>
            </p:cNvCxnSpPr>
            <p:nvPr/>
          </p:nvCxnSpPr>
          <p:spPr bwMode="auto">
            <a:xfrm rot="16200000" flipV="1">
              <a:off x="2229405" y="937118"/>
              <a:ext cx="166056" cy="895760"/>
            </a:xfrm>
            <a:prstGeom prst="straightConnector1">
              <a:avLst/>
            </a:prstGeom>
            <a:solidFill>
              <a:schemeClr val="accent1"/>
            </a:solidFill>
            <a:ln w="38100" cap="flat" cmpd="sng" algn="ctr">
              <a:solidFill>
                <a:schemeClr val="tx1">
                  <a:lumMod val="50000"/>
                  <a:lumOff val="50000"/>
                </a:schemeClr>
              </a:solidFill>
              <a:prstDash val="solid"/>
              <a:round/>
              <a:headEnd type="arrow"/>
              <a:tailEnd type="arrow"/>
            </a:ln>
            <a:effectLst/>
          </p:spPr>
        </p:cxnSp>
        <p:cxnSp>
          <p:nvCxnSpPr>
            <p:cNvPr id="23" name="Straight Arrow Connector 22"/>
            <p:cNvCxnSpPr>
              <a:stCxn id="18" idx="0"/>
              <a:endCxn id="17" idx="3"/>
            </p:cNvCxnSpPr>
            <p:nvPr/>
          </p:nvCxnSpPr>
          <p:spPr bwMode="auto">
            <a:xfrm rot="16200000" flipH="1" flipV="1">
              <a:off x="3278126" y="1334294"/>
              <a:ext cx="244214" cy="511677"/>
            </a:xfrm>
            <a:prstGeom prst="straightConnector1">
              <a:avLst/>
            </a:prstGeom>
            <a:solidFill>
              <a:schemeClr val="accent1"/>
            </a:solidFill>
            <a:ln w="38100" cap="flat" cmpd="sng" algn="ctr">
              <a:solidFill>
                <a:schemeClr val="tx1">
                  <a:lumMod val="50000"/>
                  <a:lumOff val="50000"/>
                </a:schemeClr>
              </a:solidFill>
              <a:prstDash val="solid"/>
              <a:round/>
              <a:headEnd type="arrow"/>
              <a:tailEnd type="arrow"/>
            </a:ln>
            <a:effectLst/>
          </p:spPr>
        </p:cxnSp>
        <p:cxnSp>
          <p:nvCxnSpPr>
            <p:cNvPr id="24" name="Straight Arrow Connector 23"/>
            <p:cNvCxnSpPr>
              <a:stCxn id="18" idx="2"/>
              <a:endCxn id="14" idx="2"/>
            </p:cNvCxnSpPr>
            <p:nvPr/>
          </p:nvCxnSpPr>
          <p:spPr bwMode="auto">
            <a:xfrm rot="5400000" flipH="1">
              <a:off x="1985191" y="285572"/>
              <a:ext cx="654483" cy="2687279"/>
            </a:xfrm>
            <a:prstGeom prst="straightConnector1">
              <a:avLst/>
            </a:prstGeom>
            <a:solidFill>
              <a:schemeClr val="accent1"/>
            </a:solidFill>
            <a:ln w="38100" cap="flat" cmpd="sng" algn="ctr">
              <a:solidFill>
                <a:schemeClr val="tx1">
                  <a:lumMod val="50000"/>
                  <a:lumOff val="50000"/>
                </a:schemeClr>
              </a:solidFill>
              <a:prstDash val="solid"/>
              <a:round/>
              <a:headEnd type="arrow"/>
              <a:tailEnd type="arrow"/>
            </a:ln>
            <a:effectLst/>
          </p:spPr>
        </p:cxnSp>
        <p:cxnSp>
          <p:nvCxnSpPr>
            <p:cNvPr id="25" name="Straight Arrow Connector 24"/>
            <p:cNvCxnSpPr/>
            <p:nvPr/>
          </p:nvCxnSpPr>
          <p:spPr bwMode="auto">
            <a:xfrm rot="10800000">
              <a:off x="2248635" y="1136083"/>
              <a:ext cx="1023354" cy="1085"/>
            </a:xfrm>
            <a:prstGeom prst="straightConnector1">
              <a:avLst/>
            </a:prstGeom>
            <a:solidFill>
              <a:schemeClr val="accent1"/>
            </a:solidFill>
            <a:ln w="12700" cap="flat" cmpd="sng" algn="ctr">
              <a:solidFill>
                <a:schemeClr val="tx1">
                  <a:lumMod val="50000"/>
                  <a:lumOff val="50000"/>
                </a:schemeClr>
              </a:solidFill>
              <a:prstDash val="solid"/>
              <a:round/>
              <a:headEnd type="arrow"/>
              <a:tailEnd type="arrow"/>
            </a:ln>
            <a:effectLst/>
          </p:spPr>
        </p:cxnSp>
        <p:sp>
          <p:nvSpPr>
            <p:cNvPr id="26" name="AutoShape 6"/>
            <p:cNvSpPr>
              <a:spLocks noChangeArrowheads="1"/>
            </p:cNvSpPr>
            <p:nvPr/>
          </p:nvSpPr>
          <p:spPr bwMode="auto">
            <a:xfrm>
              <a:off x="2373625" y="1051395"/>
              <a:ext cx="768165" cy="263595"/>
            </a:xfrm>
            <a:prstGeom prst="roundRect">
              <a:avLst>
                <a:gd name="adj" fmla="val 33824"/>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latin typeface="Arial" charset="0"/>
                </a:rPr>
                <a:t>Q-GUI</a:t>
              </a:r>
              <a:endParaRPr lang="en-US" sz="1000" i="0" dirty="0">
                <a:solidFill>
                  <a:srgbClr val="000000"/>
                </a:solidFill>
                <a:latin typeface="Arial" charset="0"/>
              </a:endParaRPr>
            </a:p>
          </p:txBody>
        </p:sp>
        <p:sp>
          <p:nvSpPr>
            <p:cNvPr id="27" name="AutoShape 6"/>
            <p:cNvSpPr>
              <a:spLocks noChangeArrowheads="1"/>
            </p:cNvSpPr>
            <p:nvPr/>
          </p:nvSpPr>
          <p:spPr bwMode="auto">
            <a:xfrm>
              <a:off x="1879392" y="1207631"/>
              <a:ext cx="752474" cy="332006"/>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rPr>
                <a:t>Review Account</a:t>
              </a:r>
              <a:endParaRPr lang="en-US" sz="1000" i="0" dirty="0">
                <a:solidFill>
                  <a:srgbClr val="000000"/>
                </a:solidFill>
                <a:latin typeface="Arial" charset="0"/>
              </a:endParaRPr>
            </a:p>
          </p:txBody>
        </p:sp>
        <p:sp>
          <p:nvSpPr>
            <p:cNvPr id="28" name="AutoShape 6"/>
            <p:cNvSpPr>
              <a:spLocks noChangeArrowheads="1"/>
            </p:cNvSpPr>
            <p:nvPr/>
          </p:nvSpPr>
          <p:spPr bwMode="auto">
            <a:xfrm>
              <a:off x="993566" y="1207631"/>
              <a:ext cx="790575" cy="332006"/>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spAutoFit/>
            </a:bodyP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smtClean="0">
                  <a:solidFill>
                    <a:srgbClr val="000000"/>
                  </a:solidFill>
                </a:rPr>
                <a:t>Qualify Account</a:t>
              </a:r>
              <a:endParaRPr lang="en-US" sz="1000" i="0" dirty="0">
                <a:solidFill>
                  <a:srgbClr val="000000"/>
                </a:solidFill>
                <a:latin typeface="Arial" charset="0"/>
              </a:endParaRPr>
            </a:p>
          </p:txBody>
        </p:sp>
        <p:sp>
          <p:nvSpPr>
            <p:cNvPr id="29" name="AutoShape 6"/>
            <p:cNvSpPr>
              <a:spLocks noChangeArrowheads="1"/>
            </p:cNvSpPr>
            <p:nvPr/>
          </p:nvSpPr>
          <p:spPr bwMode="auto">
            <a:xfrm>
              <a:off x="2949098" y="1207631"/>
              <a:ext cx="578118" cy="345210"/>
            </a:xfrm>
            <a:prstGeom prst="roundRect">
              <a:avLst>
                <a:gd name="adj" fmla="val 16667"/>
              </a:avLst>
            </a:prstGeom>
            <a:gradFill rotWithShape="1">
              <a:gsLst>
                <a:gs pos="0">
                  <a:schemeClr val="accent2"/>
                </a:gs>
                <a:gs pos="100000">
                  <a:srgbClr val="AFEDDC"/>
                </a:gs>
              </a:gsLst>
              <a:lin ang="5400000" scaled="1"/>
            </a:gradFill>
            <a:ln w="9525">
              <a:noFill/>
              <a:round/>
              <a:headEnd/>
              <a:tailEnd/>
            </a:ln>
            <a:effectLst/>
          </p:spPr>
          <p:txBody>
            <a:bodyPr wrap="square" anchor="ctr"/>
            <a:ls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a:buClr>
                  <a:schemeClr val="tx1"/>
                </a:buClr>
                <a:defRPr/>
              </a:pPr>
              <a:r>
                <a:rPr lang="en-US" sz="1000" i="0" dirty="0" err="1" smtClean="0">
                  <a:solidFill>
                    <a:srgbClr val="000000"/>
                  </a:solidFill>
                </a:rPr>
                <a:t>OtherFunc</a:t>
              </a:r>
              <a:endParaRPr lang="en-US" sz="1000" i="0" dirty="0" smtClean="0">
                <a:solidFill>
                  <a:srgbClr val="000000"/>
                </a:solidFill>
              </a:endParaRPr>
            </a:p>
          </p:txBody>
        </p:sp>
        <p:cxnSp>
          <p:nvCxnSpPr>
            <p:cNvPr id="30" name="Straight Arrow Connector 29"/>
            <p:cNvCxnSpPr>
              <a:stCxn id="16" idx="2"/>
              <a:endCxn id="28" idx="2"/>
            </p:cNvCxnSpPr>
            <p:nvPr/>
          </p:nvCxnSpPr>
          <p:spPr bwMode="auto">
            <a:xfrm rot="5400000" flipH="1">
              <a:off x="1418294" y="1510196"/>
              <a:ext cx="416816" cy="475698"/>
            </a:xfrm>
            <a:prstGeom prst="straightConnector1">
              <a:avLst/>
            </a:prstGeom>
            <a:solidFill>
              <a:schemeClr val="accent1"/>
            </a:solidFill>
            <a:ln w="38100" cap="flat" cmpd="sng" algn="ctr">
              <a:solidFill>
                <a:schemeClr val="tx1">
                  <a:lumMod val="50000"/>
                  <a:lumOff val="50000"/>
                </a:schemeClr>
              </a:solidFill>
              <a:prstDash val="solid"/>
              <a:round/>
              <a:headEnd type="arrow"/>
              <a:tailEnd type="arrow"/>
            </a:ln>
            <a:effectLst/>
          </p:spPr>
        </p:cxnSp>
        <p:cxnSp>
          <p:nvCxnSpPr>
            <p:cNvPr id="31" name="Straight Arrow Connector 30"/>
            <p:cNvCxnSpPr>
              <a:stCxn id="17" idx="2"/>
              <a:endCxn id="27" idx="2"/>
            </p:cNvCxnSpPr>
            <p:nvPr/>
          </p:nvCxnSpPr>
          <p:spPr bwMode="auto">
            <a:xfrm rot="5400000" flipH="1">
              <a:off x="2299562" y="1495704"/>
              <a:ext cx="416816" cy="504683"/>
            </a:xfrm>
            <a:prstGeom prst="straightConnector1">
              <a:avLst/>
            </a:prstGeom>
            <a:solidFill>
              <a:schemeClr val="accent1"/>
            </a:solidFill>
            <a:ln w="38100" cap="flat" cmpd="sng" algn="ctr">
              <a:solidFill>
                <a:schemeClr val="tx1">
                  <a:lumMod val="50000"/>
                  <a:lumOff val="50000"/>
                </a:schemeClr>
              </a:solidFill>
              <a:prstDash val="solid"/>
              <a:round/>
              <a:headEnd type="arrow"/>
              <a:tailEnd type="arrow"/>
            </a:ln>
            <a:effectLst/>
          </p:spPr>
        </p:cxnSp>
        <p:cxnSp>
          <p:nvCxnSpPr>
            <p:cNvPr id="32" name="Straight Arrow Connector 31"/>
            <p:cNvCxnSpPr>
              <a:stCxn id="16" idx="2"/>
              <a:endCxn id="29" idx="1"/>
            </p:cNvCxnSpPr>
            <p:nvPr/>
          </p:nvCxnSpPr>
          <p:spPr bwMode="auto">
            <a:xfrm rot="5400000" flipH="1" flipV="1">
              <a:off x="2118716" y="1126072"/>
              <a:ext cx="576217" cy="1084546"/>
            </a:xfrm>
            <a:prstGeom prst="straightConnector1">
              <a:avLst/>
            </a:prstGeom>
            <a:solidFill>
              <a:schemeClr val="accent1"/>
            </a:solidFill>
            <a:ln w="38100" cap="flat" cmpd="sng" algn="ctr">
              <a:solidFill>
                <a:schemeClr val="tx1">
                  <a:lumMod val="50000"/>
                  <a:lumOff val="50000"/>
                </a:schemeClr>
              </a:solidFill>
              <a:prstDash val="solid"/>
              <a:round/>
              <a:headEnd type="arrow"/>
              <a:tailEnd type="arrow"/>
            </a:ln>
            <a:effectLst/>
          </p:spPr>
        </p:cxnSp>
        <p:sp>
          <p:nvSpPr>
            <p:cNvPr id="85" name="TextBox 84"/>
            <p:cNvSpPr txBox="1"/>
            <p:nvPr/>
          </p:nvSpPr>
          <p:spPr>
            <a:xfrm>
              <a:off x="1107867" y="2029778"/>
              <a:ext cx="2466974" cy="207749"/>
            </a:xfrm>
            <a:prstGeom prst="rect">
              <a:avLst/>
            </a:prstGeom>
            <a:noFill/>
          </p:spPr>
          <p:txBody>
            <a:bodyPr wrap="square" rtlCol="0">
              <a:spAutoFit/>
            </a:bodyPr>
            <a:lstStyle/>
            <a:p>
              <a:pPr algn="ctr"/>
              <a:r>
                <a:rPr lang="en-US" sz="1200" i="0" dirty="0" err="1" smtClean="0"/>
                <a:t>OpenEdge</a:t>
              </a:r>
              <a:r>
                <a:rPr lang="en-US" sz="1200" i="0" dirty="0" smtClean="0"/>
                <a:t> Lead Gen Application</a:t>
              </a:r>
              <a:endParaRPr lang="en-US" sz="1200" i="0" dirty="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20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20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Partners Making Progress with OpenEdge BPM</a:t>
            </a:r>
            <a:endParaRPr lang="en-US" dirty="0"/>
          </a:p>
        </p:txBody>
      </p:sp>
      <p:sp>
        <p:nvSpPr>
          <p:cNvPr id="12" name="Content Placeholder 11"/>
          <p:cNvSpPr>
            <a:spLocks noGrp="1"/>
          </p:cNvSpPr>
          <p:nvPr>
            <p:ph idx="1"/>
          </p:nvPr>
        </p:nvSpPr>
        <p:spPr/>
        <p:txBody>
          <a:bodyPr/>
          <a:lstStyle/>
          <a:p>
            <a:endParaRPr lang="en-US" dirty="0"/>
          </a:p>
        </p:txBody>
      </p:sp>
      <p:pic>
        <p:nvPicPr>
          <p:cNvPr id="1026" name="Picture 2" descr="Van Meijel logo"/>
          <p:cNvPicPr>
            <a:picLocks noChangeAspect="1" noChangeArrowheads="1"/>
          </p:cNvPicPr>
          <p:nvPr/>
        </p:nvPicPr>
        <p:blipFill>
          <a:blip r:embed="rId3" cstate="print"/>
          <a:stretch>
            <a:fillRect/>
          </a:stretch>
        </p:blipFill>
        <p:spPr bwMode="auto">
          <a:xfrm>
            <a:off x="606795" y="1689297"/>
            <a:ext cx="3862174" cy="967246"/>
          </a:xfrm>
          <a:prstGeom prst="rect">
            <a:avLst/>
          </a:prstGeom>
          <a:noFill/>
        </p:spPr>
      </p:pic>
      <p:pic>
        <p:nvPicPr>
          <p:cNvPr id="1028" name="Picture 4" descr="http://www.proalpha.de/webcontent/imguser/proAlphaLogo.jpg"/>
          <p:cNvPicPr>
            <a:picLocks noChangeAspect="1" noChangeArrowheads="1"/>
          </p:cNvPicPr>
          <p:nvPr/>
        </p:nvPicPr>
        <p:blipFill>
          <a:blip r:embed="rId4" cstate="print"/>
          <a:stretch>
            <a:fillRect/>
          </a:stretch>
        </p:blipFill>
        <p:spPr bwMode="auto">
          <a:xfrm>
            <a:off x="2801170" y="3120413"/>
            <a:ext cx="3450532" cy="1241725"/>
          </a:xfrm>
          <a:prstGeom prst="rect">
            <a:avLst/>
          </a:prstGeom>
          <a:noFill/>
        </p:spPr>
      </p:pic>
      <p:sp>
        <p:nvSpPr>
          <p:cNvPr id="1030" name="AutoShape 6" descr="data:image/jpg;base64,/9j/4AAQSkZJRgABAQAAAQABAAD/2wBDAAkGBwgHBgkIBwgKCgkLDRYPDQwMDRsUFRAWIB0iIiAdHx8kKDQsJCYxJx8fLT0tMTU3Ojo6Iys/RD84QzQ5Ojf/2wBDAQoKCg0MDRoPDxo3JR8lNzc3Nzc3Nzc3Nzc3Nzc3Nzc3Nzc3Nzc3Nzc3Nzc3Nzc3Nzc3Nzc3Nzc3Nzc3Nzc3Nzf/wAARCABeAGEDASIAAhEBAxEB/8QAHAAAAgIDAQEAAAAAAAAAAAAAAAcFBgEECAMC/8QARxAAAQMDAQUDBA0JCQEAAAAAAQIDBAAFEQYHEiExQSJRYQgTFIEVMjU2QlJxdHWRobKzFiM3c4KSscHRU1RWYnKTlKLS8P/EABgBAQEBAQEAAAAAAAAAAAAAAAADBAEC/8QAHxEBAAICAgIDAAAAAAAAAAAAAAEDAhEEIRIxExRB/9oADAMBAAIRAxEAPwB41g8jWaDQcu7UtfXO/X+ZDjS3WbVGcUy0y0opDgBwVKx7bJBIzyB+Wl+a3L17sTvnDn3jWmONBishJPSrzs+0A9qZRlzFrj21CsbyR2nj1Cc8AB1P/wAHZatK2y0Rw3boDLIA9uE5UflUeJ+uqY179vM5acuLZcRjfQpORkZGMivnFdRXGChxCkOoStJGClQyD6jS21VoeDKS47bm0RZWc4TwQvwI6fKKr9aZjeM7ePljfZS1u2u6z7TIS/bZj8V0EHfZcKTw78c/XXhKjOxX1sPoUhxs4Ukjka8azTGlXWWyrVLurNKNTJYHpjKyxIIAAUsAHeAHLIIOO/NXGlN5OPvQuH0ir8NumzQFFFFAUGig0HFN692J3zhz7xrNjgLul3iQWzgvupRvdwPM+oZNYvXuxO+cOfeNS+zohOsIBI5ec/DVXrCN5RDkzqNujbFGYhxWIsdAQwygIbSOiRyqw/mvMdM1UoUsAc6lGJK31paaBUtXAAVqsrmJRwyedy3eOMVVbnjjVqvsN+Gyl5XbbIAUofBNUu4vg541p43fcJW9ey42hQUFLU5sAKB825jqOh/l6xVG60xtZLC7RIz03SP3hS561m52EY29fsK8fLeDonycPehcPpFX4bdNmlN5OHvQuH0ir8NumzWNcUUUUBQaKDQcU3r3YnfOHPvGs2Wcq23WLMSM+ZcCiO8dR9Waxevdid84c+8a+rLaZ16uLEC2x1PyXlbqEJ/iT0A5knlXYnU7PZ7WeSq4qZRBBeU8AUbvUd/gKZdltSLewN4hb6h21/yHhUPs90azpGytxVPekyyCXXyOHHjupHRI+3n4C1Cr3cibOo6hKuvxfLraXW1NuJCkKGClQyCKVeubE9aFGUwlS4Kzje/sieh8O4+rnza9eUlhqSytl9tLja0lKkLGQoHoa80XTTluHbK4zjTlDWE4FpMYHtLO8rwA5fb/AAqo9aZW1zZ7L05NXdIRXItL6/bHiqOo8kKPd3K9R481rXeRdN1k5FeHhjp0T5OHvQuH0ir8NumzSm8nD3oXD6QV+G3TZqCgooooCsHkcVmsZFBzdtA2W3tjVTzlkt7kmBOkZZU2QQ0pZyUr+KAc8TwxjjTf2b6Ch6Nt2ey9c30j0mRj/onuSD6zzPQC5cPCs0BRRRQFFFFB4zIrEyM7GlNIeYdSUONrSClaTzBFc6a92R3S2Xps6civzrfLXhpKBvKYJ+Cs/F7lH18efSJOKwd091BVdm2lPyQ0y1bnFpckrWXpCknKfOHAwngDgAAcatdYBFZoCiiigWuvtpirRc02HTMP2SvazuqRulSWyRwGE8VK646daiWtG7Sr2yH7vq425awMxo6j2fA+b3U/UT8tQ3k+tIuupL9eZyQualKSlZ6F1SysjxO79pp80CanW/ajo5pMuLdk3+GzxWwpO+vd8Qobx/ZUTV12d68g6zgKLaRHuDIHpEUnOM8lJPVJ+zr0zbzypCRmk2Lyg/RrcrcZkvHziEnAw41vKTgdAo5A8B3UD8qs7QdVM6S05Inq3VST+bjNE+3cI4eocz4CrGpYQgqUQABnJ4UgLxJXtX2ls2+O4o2OCT205ALQI31jxWcAeGKC47FNdO6it7lqur5ducQFaXFntPtE8z4gnB8CPGmjSH2n6ff0PqSFrHTCEsx/OJDrSBhDa8YwQOSFjgfHPeKcemb5E1FZYt0gqBafQFbuclCvhJPiDkUEZtNmSbfoW8S4L7keQ0yC262rCkneTyNK/Q9k1vq+xIuzGuZsZCnVt+bWpaj2TzyDTJ2t/o5vn6gffTUPsC/R8186e/iKCIXpbapa2VuwdWMzyglSWXuJWP20kerOPGtzRW0+TKvg09q+3i23Qq3ELwUIWrolSVHsk9CCQc8McMtKkj5RkKPHNmurIDc4rW0Vp4KUlICk/UTw/wBVA7N6ilR+Xl/+I3/sn+tFBX7pb7xsq1lIv1uiLlWCWtQdSjgEpUc7ivilJ9qrkeXUimBbdrOjpzKFqunoqynJbktLQU+GQCk+omrutCVpKVjKSMEHkRVbmbP9JTVKVI0/A3lc1NtebJ45+Digrmo9smmbdFX7FvLuco5CG2UKSjOPhKUBw+TJqH2S6Sur9+kay1Q2tEuRvKjtOJ3VZWO0sj4Ix2UjuJ8M2fUOyrS10taosW3tW54ZU3JjJwpJ8R8IeB9WK29B6avWmGPQpt/RdIKU4aQ5GKFs45BKt89nwI4dMUFc246wNmsoskBzE+4JIWUk7zTPInh1VxSPDeqI01sPgyLJFevs64MXBxG+81HWgJRniE8UHiBjPHnmmrK05ZJlwTcJVqhPTUlJTIcYSpYKfakKIzwwMVJgYFAqjsJ07gj2TvBB6F1v/wAVXdBXCXs311J0ne3ibfMcHmHjwTvHghzwCgN09xA7qfFRl00/Zrw4hy62uHMW2ClCpDKVlIPMAkcKCD2tHOzm+fqB99NULZFr3TOndHNwLxcxHlCQ4st+YcVwJGDlKSKccqBEmQ1w5cdp+MtO6tl1IUlQ7iDzqI/IfSf+G7T/AMNH9KCBl7YNFsMKcbubkhQBw21Fc3jw/wAyQPrNUL0O87YNUR5syE7B05EyEKUMEpJz2SfbLVhOSOCRj1t1rRml2VhbWnrUhQ5EQ2/6VOJQlACUjAAwAOgoNb0GN/d2f3KK26KD/9k=">
            <a:hlinkClick r:id="rId5"/>
          </p:cNvPr>
          <p:cNvSpPr>
            <a:spLocks noChangeAspect="1" noChangeArrowheads="1"/>
          </p:cNvSpPr>
          <p:nvPr/>
        </p:nvSpPr>
        <p:spPr bwMode="auto">
          <a:xfrm>
            <a:off x="155575" y="-427038"/>
            <a:ext cx="923925" cy="895351"/>
          </a:xfrm>
          <a:prstGeom prst="rect">
            <a:avLst/>
          </a:prstGeom>
          <a:noFill/>
        </p:spPr>
        <p:txBody>
          <a:bodyPr vert="horz" wrap="square" lIns="91440" tIns="45720" rIns="91440" bIns="45720" numCol="1" anchor="t" anchorCtr="0" compatLnSpc="1">
            <a:prstTxWarp prst="textNoShape">
              <a:avLst/>
            </a:prstTxWarp>
          </a:bodyPr>
          <a:lstStyle/>
          <a:p>
            <a:pPr algn="l">
              <a:spcBef>
                <a:spcPct val="0"/>
              </a:spcBef>
              <a:buSzTx/>
            </a:pPr>
            <a:endParaRPr lang="en-US" sz="1800" i="0">
              <a:solidFill>
                <a:srgbClr val="000000"/>
              </a:solidFill>
              <a:latin typeface="Arial" pitchFamily="34" charset="0"/>
            </a:endParaRPr>
          </a:p>
        </p:txBody>
      </p:sp>
      <p:pic>
        <p:nvPicPr>
          <p:cNvPr id="1031" name="Picture 7"/>
          <p:cNvPicPr>
            <a:picLocks noChangeAspect="1" noChangeArrowheads="1"/>
          </p:cNvPicPr>
          <p:nvPr/>
        </p:nvPicPr>
        <p:blipFill>
          <a:blip r:embed="rId6" cstate="print"/>
          <a:stretch>
            <a:fillRect/>
          </a:stretch>
        </p:blipFill>
        <p:spPr bwMode="auto">
          <a:xfrm>
            <a:off x="6445769" y="1330307"/>
            <a:ext cx="1684931" cy="1619875"/>
          </a:xfrm>
          <a:prstGeom prst="rect">
            <a:avLst/>
          </a:prstGeom>
          <a:noFill/>
          <a:ln w="9525">
            <a:noFill/>
            <a:miter lim="800000"/>
            <a:headEnd/>
            <a:tailEnd/>
          </a:ln>
        </p:spPr>
      </p:pic>
      <p:pic>
        <p:nvPicPr>
          <p:cNvPr id="1032" name="Picture 8"/>
          <p:cNvPicPr>
            <a:picLocks noChangeAspect="1" noChangeArrowheads="1"/>
          </p:cNvPicPr>
          <p:nvPr/>
        </p:nvPicPr>
        <p:blipFill>
          <a:blip r:embed="rId7" cstate="print"/>
          <a:stretch>
            <a:fillRect/>
          </a:stretch>
        </p:blipFill>
        <p:spPr bwMode="auto">
          <a:xfrm>
            <a:off x="908890" y="4413298"/>
            <a:ext cx="2433218" cy="1342924"/>
          </a:xfrm>
          <a:prstGeom prst="rect">
            <a:avLst/>
          </a:prstGeom>
          <a:noFill/>
          <a:ln w="9525">
            <a:noFill/>
            <a:miter lim="800000"/>
            <a:headEnd/>
            <a:tailEnd/>
          </a:ln>
        </p:spPr>
      </p:pic>
      <p:pic>
        <p:nvPicPr>
          <p:cNvPr id="1034" name="Picture 10" descr="Echo Managed Services"/>
          <p:cNvPicPr>
            <a:picLocks noChangeAspect="1" noChangeArrowheads="1"/>
          </p:cNvPicPr>
          <p:nvPr/>
        </p:nvPicPr>
        <p:blipFill>
          <a:blip r:embed="rId8" cstate="print"/>
          <a:stretch>
            <a:fillRect/>
          </a:stretch>
        </p:blipFill>
        <p:spPr bwMode="auto">
          <a:xfrm>
            <a:off x="5503813" y="4341682"/>
            <a:ext cx="2249269" cy="1505867"/>
          </a:xfrm>
          <a:prstGeom prst="rect">
            <a:avLst/>
          </a:prstGeom>
          <a:noFill/>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Use Cases</a:t>
            </a:r>
            <a:endParaRPr lang="en-US" dirty="0"/>
          </a:p>
        </p:txBody>
      </p:sp>
      <p:sp>
        <p:nvSpPr>
          <p:cNvPr id="3" name="Content Placeholder 2"/>
          <p:cNvSpPr>
            <a:spLocks noGrp="1"/>
          </p:cNvSpPr>
          <p:nvPr>
            <p:ph idx="1"/>
          </p:nvPr>
        </p:nvSpPr>
        <p:spPr>
          <a:xfrm>
            <a:off x="459091" y="1038225"/>
            <a:ext cx="6745750" cy="5303520"/>
          </a:xfrm>
        </p:spPr>
        <p:txBody>
          <a:bodyPr/>
          <a:lstStyle/>
          <a:p>
            <a:r>
              <a:rPr lang="en-US" sz="2400" dirty="0" smtClean="0"/>
              <a:t>Five </a:t>
            </a:r>
            <a:r>
              <a:rPr lang="en-US" sz="2400" dirty="0" smtClean="0"/>
              <a:t>primary use </a:t>
            </a:r>
            <a:r>
              <a:rPr lang="en-US" sz="2400" dirty="0" smtClean="0"/>
              <a:t>cases:</a:t>
            </a:r>
            <a:endParaRPr lang="en-US" sz="2400" dirty="0" smtClean="0"/>
          </a:p>
          <a:p>
            <a:pPr lvl="1"/>
            <a:r>
              <a:rPr lang="en-US" sz="2400" dirty="0" err="1"/>
              <a:t>Savvion</a:t>
            </a:r>
            <a:r>
              <a:rPr lang="en-US" sz="2400" dirty="0"/>
              <a:t> </a:t>
            </a:r>
            <a:r>
              <a:rPr lang="en-US" sz="2400" dirty="0" smtClean="0"/>
              <a:t>Portal with </a:t>
            </a:r>
            <a:r>
              <a:rPr lang="en-US" sz="2400" dirty="0"/>
              <a:t>OpenEdge AppServer</a:t>
            </a:r>
            <a:r>
              <a:rPr lang="en-US" sz="2400" dirty="0" smtClean="0"/>
              <a:t> </a:t>
            </a:r>
          </a:p>
          <a:p>
            <a:pPr lvl="1"/>
            <a:r>
              <a:rPr lang="en-US" sz="2400" dirty="0"/>
              <a:t>WebSpeed UI Embedded in Savvion Portal </a:t>
            </a:r>
            <a:endParaRPr lang="en-US" sz="2400" dirty="0" smtClean="0"/>
          </a:p>
          <a:p>
            <a:pPr lvl="1"/>
            <a:r>
              <a:rPr lang="en-US" sz="2400" dirty="0" err="1" smtClean="0"/>
              <a:t>WebSpeed</a:t>
            </a:r>
            <a:r>
              <a:rPr lang="en-US" sz="2400" dirty="0" smtClean="0"/>
              <a:t>-based Stand-alone Portal</a:t>
            </a:r>
            <a:endParaRPr lang="en-US" sz="2400" dirty="0" smtClean="0"/>
          </a:p>
          <a:p>
            <a:pPr lvl="1"/>
            <a:r>
              <a:rPr lang="en-US" sz="2400" dirty="0" smtClean="0"/>
              <a:t>Application Portal with Embedded </a:t>
            </a:r>
            <a:r>
              <a:rPr lang="en-US" sz="2400" dirty="0"/>
              <a:t>Workflow, Server </a:t>
            </a:r>
            <a:r>
              <a:rPr lang="en-US" sz="2400" dirty="0" smtClean="0"/>
              <a:t>Driven</a:t>
            </a:r>
          </a:p>
          <a:p>
            <a:pPr lvl="1"/>
            <a:r>
              <a:rPr lang="en-US" sz="2400" dirty="0" smtClean="0"/>
              <a:t>Application Portal </a:t>
            </a:r>
            <a:r>
              <a:rPr lang="en-US" sz="2400" dirty="0" smtClean="0"/>
              <a:t>with </a:t>
            </a:r>
            <a:r>
              <a:rPr lang="en-US" sz="2400" dirty="0" smtClean="0"/>
              <a:t>Embedded </a:t>
            </a:r>
            <a:r>
              <a:rPr lang="en-US" sz="2400" dirty="0"/>
              <a:t>Workflow, Client Driven </a:t>
            </a:r>
            <a:endParaRPr lang="en-US" sz="2400" dirty="0" smtClean="0"/>
          </a:p>
          <a:p>
            <a:pPr lvl="1"/>
            <a:endParaRPr lang="en-US" dirty="0"/>
          </a:p>
          <a:p>
            <a:pPr lvl="1">
              <a:buNone/>
            </a:pPr>
            <a:endParaRPr lang="en-US" dirty="0"/>
          </a:p>
        </p:txBody>
      </p:sp>
      <p:pic>
        <p:nvPicPr>
          <p:cNvPr id="1026" name="Picture 2" descr="http://i.msdn.microsoft.com/Bb266334.jour10cab04(en-us,MSDN.10).gif"/>
          <p:cNvPicPr>
            <a:picLocks noChangeAspect="1" noChangeArrowheads="1"/>
          </p:cNvPicPr>
          <p:nvPr/>
        </p:nvPicPr>
        <p:blipFill>
          <a:blip r:embed="rId3" cstate="print"/>
          <a:srcRect/>
          <a:stretch>
            <a:fillRect/>
          </a:stretch>
        </p:blipFill>
        <p:spPr bwMode="auto">
          <a:xfrm>
            <a:off x="6658137" y="1401435"/>
            <a:ext cx="2272554" cy="2580940"/>
          </a:xfrm>
          <a:prstGeom prst="rect">
            <a:avLst/>
          </a:prstGeom>
          <a:noFill/>
        </p:spPr>
      </p:pic>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4516"/>
            <a:ext cx="7330650" cy="784830"/>
          </a:xfrm>
        </p:spPr>
        <p:txBody>
          <a:bodyPr/>
          <a:lstStyle/>
          <a:p>
            <a:r>
              <a:rPr lang="en-US" dirty="0" smtClean="0"/>
              <a:t>Use Case 1: </a:t>
            </a:r>
            <a:br>
              <a:rPr lang="en-US" dirty="0" smtClean="0"/>
            </a:br>
            <a:r>
              <a:rPr lang="en-US" dirty="0" smtClean="0"/>
              <a:t>Savvion Calls OpenEdge AppServer </a:t>
            </a:r>
            <a:endParaRPr lang="en-US" dirty="0"/>
          </a:p>
        </p:txBody>
      </p:sp>
      <p:sp>
        <p:nvSpPr>
          <p:cNvPr id="5" name="Content Placeholder 4"/>
          <p:cNvSpPr>
            <a:spLocks noGrp="1"/>
          </p:cNvSpPr>
          <p:nvPr>
            <p:ph idx="1"/>
          </p:nvPr>
        </p:nvSpPr>
        <p:spPr>
          <a:xfrm>
            <a:off x="403225" y="1335088"/>
            <a:ext cx="6858187" cy="4419600"/>
          </a:xfrm>
        </p:spPr>
        <p:txBody>
          <a:bodyPr/>
          <a:lstStyle/>
          <a:p>
            <a:r>
              <a:rPr lang="en-US" dirty="0" smtClean="0"/>
              <a:t>Portal: Savvion BPM Portal</a:t>
            </a:r>
          </a:p>
          <a:p>
            <a:r>
              <a:rPr lang="en-US" dirty="0" smtClean="0"/>
              <a:t>Presentation Flow: Savvion BPM Server</a:t>
            </a:r>
          </a:p>
          <a:p>
            <a:r>
              <a:rPr lang="en-US" dirty="0" smtClean="0"/>
              <a:t>Forms: Savvion Bizlogic</a:t>
            </a:r>
          </a:p>
          <a:p>
            <a:r>
              <a:rPr lang="en-US" dirty="0" smtClean="0"/>
              <a:t>OE System Steps: Savvion executes OE business logic by calling OpenEdge AppServer via Web Services</a:t>
            </a:r>
          </a:p>
          <a:p>
            <a:endParaRPr lang="en-US" dirty="0" smtClean="0"/>
          </a:p>
          <a:p>
            <a:r>
              <a:rPr lang="en-US" dirty="0" smtClean="0"/>
              <a:t>Customers: Van Meijel, Echo Managed Services</a:t>
            </a:r>
            <a:endParaRPr lang="en-US" dirty="0"/>
          </a:p>
        </p:txBody>
      </p:sp>
      <p:grpSp>
        <p:nvGrpSpPr>
          <p:cNvPr id="3" name="Group 5"/>
          <p:cNvGrpSpPr/>
          <p:nvPr/>
        </p:nvGrpSpPr>
        <p:grpSpPr>
          <a:xfrm>
            <a:off x="6683188" y="990600"/>
            <a:ext cx="2330824" cy="5271247"/>
            <a:chOff x="6683188" y="990600"/>
            <a:chExt cx="2330824" cy="5271247"/>
          </a:xfrm>
        </p:grpSpPr>
        <p:sp>
          <p:nvSpPr>
            <p:cNvPr id="7" name="Rounded Rectangle 6"/>
            <p:cNvSpPr/>
            <p:nvPr/>
          </p:nvSpPr>
          <p:spPr bwMode="auto">
            <a:xfrm>
              <a:off x="7261412" y="1004047"/>
              <a:ext cx="1752600" cy="52578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noAutofit/>
            </a:bodyPr>
            <a:lstStyle/>
            <a:p>
              <a:endParaRPr lang="en-US" dirty="0" smtClean="0">
                <a:solidFill>
                  <a:srgbClr val="7F7F7F"/>
                </a:solidFill>
              </a:endParaRPr>
            </a:p>
          </p:txBody>
        </p:sp>
        <p:sp>
          <p:nvSpPr>
            <p:cNvPr id="8" name="Rounded Rectangle 7"/>
            <p:cNvSpPr/>
            <p:nvPr/>
          </p:nvSpPr>
          <p:spPr bwMode="auto">
            <a:xfrm>
              <a:off x="7391400" y="3333750"/>
              <a:ext cx="1524000" cy="1314450"/>
            </a:xfrm>
            <a:prstGeom prst="roundRect">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vert="horz" wrap="none" lIns="91440" tIns="45720" rIns="91440" bIns="45720" numCol="1" rtlCol="0" anchor="ctr" anchorCtr="0" compatLnSpc="1">
              <a:prstTxWarp prst="textNoShape">
                <a:avLst/>
              </a:prstTxWarp>
              <a:noAutofit/>
            </a:bodyPr>
            <a:lstStyle/>
            <a:p>
              <a:pPr algn="l" fontAlgn="auto">
                <a:spcBef>
                  <a:spcPts val="0"/>
                </a:spcBef>
                <a:spcAft>
                  <a:spcPts val="0"/>
                </a:spcAft>
                <a:buSzTx/>
              </a:pPr>
              <a:endParaRPr lang="en-US" sz="2000" i="0" kern="0" dirty="0" smtClean="0">
                <a:solidFill>
                  <a:srgbClr val="000000">
                    <a:lumMod val="75000"/>
                    <a:lumOff val="25000"/>
                  </a:srgbClr>
                </a:solidFill>
                <a:latin typeface="Arial"/>
              </a:endParaRPr>
            </a:p>
            <a:p>
              <a:pPr algn="l" fontAlgn="auto">
                <a:spcBef>
                  <a:spcPts val="0"/>
                </a:spcBef>
                <a:spcAft>
                  <a:spcPts val="0"/>
                </a:spcAft>
                <a:buSzTx/>
              </a:pPr>
              <a:endParaRPr lang="en-US" sz="2000" i="0" kern="0" dirty="0" smtClean="0">
                <a:solidFill>
                  <a:srgbClr val="000000">
                    <a:lumMod val="75000"/>
                    <a:lumOff val="25000"/>
                  </a:srgbClr>
                </a:solidFill>
                <a:latin typeface="Arial"/>
              </a:endParaRPr>
            </a:p>
            <a:p>
              <a:pPr fontAlgn="auto">
                <a:spcBef>
                  <a:spcPts val="0"/>
                </a:spcBef>
                <a:spcAft>
                  <a:spcPts val="0"/>
                </a:spcAft>
                <a:buSzTx/>
              </a:pPr>
              <a:r>
                <a:rPr lang="en-US" sz="1800" i="0" dirty="0" smtClean="0">
                  <a:solidFill>
                    <a:srgbClr val="000000"/>
                  </a:solidFill>
                  <a:latin typeface="Arial Narrow" pitchFamily="34" charset="0"/>
                </a:rPr>
                <a:t>BPM Server</a:t>
              </a:r>
            </a:p>
          </p:txBody>
        </p:sp>
        <p:pic>
          <p:nvPicPr>
            <p:cNvPr id="9" name="Picture 2"/>
            <p:cNvPicPr>
              <a:picLocks noChangeAspect="1" noChangeArrowheads="1"/>
            </p:cNvPicPr>
            <p:nvPr/>
          </p:nvPicPr>
          <p:blipFill>
            <a:blip r:embed="rId2" cstate="print"/>
            <a:srcRect/>
            <a:stretch>
              <a:fillRect/>
            </a:stretch>
          </p:blipFill>
          <p:spPr bwMode="auto">
            <a:xfrm>
              <a:off x="7467600" y="3638550"/>
              <a:ext cx="1385418" cy="476250"/>
            </a:xfrm>
            <a:prstGeom prst="rect">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pic>
        <p:sp>
          <p:nvSpPr>
            <p:cNvPr id="10" name="Rounded Rectangle 9"/>
            <p:cNvSpPr/>
            <p:nvPr/>
          </p:nvSpPr>
          <p:spPr bwMode="auto">
            <a:xfrm>
              <a:off x="7391400" y="1648385"/>
              <a:ext cx="1524000" cy="1314450"/>
            </a:xfrm>
            <a:prstGeom prst="roundRect">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no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BPM Portal</a:t>
              </a:r>
            </a:p>
            <a:p>
              <a:pPr fontAlgn="auto">
                <a:spcBef>
                  <a:spcPts val="0"/>
                </a:spcBef>
                <a:spcAft>
                  <a:spcPts val="0"/>
                </a:spcAft>
                <a:buSzTx/>
                <a:defRPr/>
              </a:pP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p:txBody>
        </p:sp>
        <p:sp>
          <p:nvSpPr>
            <p:cNvPr id="11" name="Rounded Rectangle 10"/>
            <p:cNvSpPr/>
            <p:nvPr/>
          </p:nvSpPr>
          <p:spPr bwMode="auto">
            <a:xfrm>
              <a:off x="7391400" y="5105400"/>
              <a:ext cx="1524000" cy="1066800"/>
            </a:xfrm>
            <a:prstGeom prst="roundRect">
              <a:avLst/>
            </a:prstGeom>
            <a:gradFill flip="none" rotWithShape="1">
              <a:gsLst>
                <a:gs pos="0">
                  <a:schemeClr val="accent4"/>
                </a:gs>
                <a:gs pos="50000">
                  <a:schemeClr val="accent4">
                    <a:tint val="44500"/>
                    <a:satMod val="160000"/>
                  </a:schemeClr>
                </a:gs>
                <a:gs pos="100000">
                  <a:schemeClr val="accent4">
                    <a:tint val="23500"/>
                    <a:satMod val="160000"/>
                  </a:schemeClr>
                </a:gs>
              </a:gsLst>
              <a:lin ang="5400000" scaled="1"/>
              <a:tileRect/>
            </a:gradFill>
            <a:ln w="9525">
              <a:no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OpenEdge </a:t>
              </a:r>
              <a:br>
                <a:rPr lang="en-US" sz="1800" i="0" dirty="0" smtClean="0">
                  <a:solidFill>
                    <a:srgbClr val="000000"/>
                  </a:solidFill>
                  <a:latin typeface="Arial Narrow" pitchFamily="34" charset="0"/>
                </a:rPr>
              </a:br>
              <a:r>
                <a:rPr lang="en-US" sz="1800" i="0" dirty="0" smtClean="0">
                  <a:solidFill>
                    <a:srgbClr val="000000"/>
                  </a:solidFill>
                  <a:latin typeface="Arial Narrow" pitchFamily="34" charset="0"/>
                </a:rPr>
                <a:t>AppServer</a:t>
              </a:r>
            </a:p>
          </p:txBody>
        </p:sp>
        <p:cxnSp>
          <p:nvCxnSpPr>
            <p:cNvPr id="12" name="Straight Arrow Connector 11"/>
            <p:cNvCxnSpPr>
              <a:stCxn id="10" idx="2"/>
              <a:endCxn id="8" idx="0"/>
            </p:cNvCxnSpPr>
            <p:nvPr/>
          </p:nvCxnSpPr>
          <p:spPr bwMode="auto">
            <a:xfrm rot="5400000">
              <a:off x="7967943" y="3148292"/>
              <a:ext cx="370915" cy="1588"/>
            </a:xfrm>
            <a:prstGeom prst="straightConnector1">
              <a:avLst/>
            </a:prstGeom>
            <a:solidFill>
              <a:schemeClr val="accent1"/>
            </a:solidFill>
            <a:ln w="12700" cap="flat" cmpd="sng" algn="ctr">
              <a:solidFill>
                <a:schemeClr val="tx1"/>
              </a:solidFill>
              <a:prstDash val="solid"/>
              <a:round/>
              <a:headEnd type="none"/>
              <a:tailEnd type="arrow"/>
            </a:ln>
            <a:effectLst/>
          </p:spPr>
        </p:cxnSp>
        <p:cxnSp>
          <p:nvCxnSpPr>
            <p:cNvPr id="13" name="Straight Arrow Connector 12"/>
            <p:cNvCxnSpPr>
              <a:stCxn id="8" idx="2"/>
              <a:endCxn id="11" idx="0"/>
            </p:cNvCxnSpPr>
            <p:nvPr/>
          </p:nvCxnSpPr>
          <p:spPr bwMode="auto">
            <a:xfrm rot="5400000">
              <a:off x="7924800" y="4876800"/>
              <a:ext cx="457200" cy="1588"/>
            </a:xfrm>
            <a:prstGeom prst="straightConnector1">
              <a:avLst/>
            </a:prstGeom>
            <a:solidFill>
              <a:schemeClr val="accent1"/>
            </a:solidFill>
            <a:ln w="12700" cap="flat" cmpd="sng" algn="ctr">
              <a:solidFill>
                <a:schemeClr val="tx1"/>
              </a:solidFill>
              <a:prstDash val="solid"/>
              <a:round/>
              <a:headEnd type="none"/>
              <a:tailEnd type="arrow"/>
            </a:ln>
            <a:effectLst/>
          </p:spPr>
        </p:cxnSp>
        <p:sp>
          <p:nvSpPr>
            <p:cNvPr id="14" name="TextBox 13"/>
            <p:cNvSpPr txBox="1"/>
            <p:nvPr/>
          </p:nvSpPr>
          <p:spPr>
            <a:xfrm>
              <a:off x="7391400" y="990600"/>
              <a:ext cx="1524000" cy="584775"/>
            </a:xfrm>
            <a:prstGeom prst="rect">
              <a:avLst/>
            </a:prstGeom>
            <a:noFill/>
          </p:spPr>
          <p:txBody>
            <a:bodyPr wrap="square" rtlCol="0">
              <a:spAutoFit/>
            </a:bodyPr>
            <a:lstStyle/>
            <a:p>
              <a:pPr fontAlgn="auto">
                <a:spcBef>
                  <a:spcPts val="0"/>
                </a:spcBef>
                <a:spcAft>
                  <a:spcPts val="0"/>
                </a:spcAft>
                <a:buSzTx/>
              </a:pPr>
              <a:r>
                <a:rPr lang="en-US" sz="1600" dirty="0" smtClean="0">
                  <a:solidFill>
                    <a:srgbClr val="005F97"/>
                  </a:solidFill>
                  <a:latin typeface="Arial"/>
                </a:rPr>
                <a:t>Runtime </a:t>
              </a:r>
            </a:p>
            <a:p>
              <a:pPr fontAlgn="auto">
                <a:spcBef>
                  <a:spcPts val="0"/>
                </a:spcBef>
                <a:spcAft>
                  <a:spcPts val="0"/>
                </a:spcAft>
                <a:buSzTx/>
              </a:pPr>
              <a:r>
                <a:rPr lang="en-US" sz="1600" dirty="0" smtClean="0">
                  <a:solidFill>
                    <a:srgbClr val="005F97"/>
                  </a:solidFill>
                  <a:latin typeface="Arial"/>
                </a:rPr>
                <a:t>Architecture</a:t>
              </a:r>
            </a:p>
          </p:txBody>
        </p:sp>
        <p:pic>
          <p:nvPicPr>
            <p:cNvPr id="15" name="Picture 23" descr="Dashboard_Portal"/>
            <p:cNvPicPr>
              <a:picLocks noChangeAspect="1" noChangeArrowheads="1"/>
            </p:cNvPicPr>
            <p:nvPr/>
          </p:nvPicPr>
          <p:blipFill>
            <a:blip r:embed="rId3" cstate="print"/>
            <a:srcRect/>
            <a:stretch>
              <a:fillRect/>
            </a:stretch>
          </p:blipFill>
          <p:spPr bwMode="auto">
            <a:xfrm>
              <a:off x="7620000" y="1905000"/>
              <a:ext cx="1066800" cy="879740"/>
            </a:xfrm>
            <a:prstGeom prst="rect">
              <a:avLst/>
            </a:prstGeom>
            <a:ln>
              <a:noFill/>
            </a:ln>
            <a:effectLst>
              <a:outerShdw blurRad="292100" dist="139700" dir="2700000" algn="tl" rotWithShape="0">
                <a:srgbClr val="333333">
                  <a:alpha val="65000"/>
                </a:srgbClr>
              </a:outerShdw>
            </a:effectLst>
          </p:spPr>
        </p:pic>
        <p:sp>
          <p:nvSpPr>
            <p:cNvPr id="16" name="TextBox 15"/>
            <p:cNvSpPr txBox="1"/>
            <p:nvPr/>
          </p:nvSpPr>
          <p:spPr>
            <a:xfrm>
              <a:off x="6683188" y="4670844"/>
              <a:ext cx="1520562" cy="338554"/>
            </a:xfrm>
            <a:prstGeom prst="rect">
              <a:avLst/>
            </a:prstGeom>
            <a:noFill/>
          </p:spPr>
          <p:txBody>
            <a:bodyPr wrap="square" rtlCol="0">
              <a:spAutoFit/>
            </a:bodyPr>
            <a:lstStyle/>
            <a:p>
              <a:pPr algn="r"/>
              <a:r>
                <a:rPr lang="en-US" sz="1600" i="0" dirty="0" smtClean="0">
                  <a:solidFill>
                    <a:srgbClr val="666666"/>
                  </a:solidFill>
                </a:rPr>
                <a:t>Web Services</a:t>
              </a:r>
            </a:p>
          </p:txBody>
        </p:sp>
      </p:gr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4516"/>
            <a:ext cx="7330650" cy="784830"/>
          </a:xfrm>
        </p:spPr>
        <p:txBody>
          <a:bodyPr/>
          <a:lstStyle/>
          <a:p>
            <a:r>
              <a:rPr lang="en-US" dirty="0" smtClean="0"/>
              <a:t>Use Case </a:t>
            </a:r>
            <a:r>
              <a:rPr lang="en-US" dirty="0" smtClean="0"/>
              <a:t>2: </a:t>
            </a:r>
            <a:r>
              <a:rPr lang="en-US" dirty="0" smtClean="0"/>
              <a:t/>
            </a:r>
            <a:br>
              <a:rPr lang="en-US" dirty="0" smtClean="0"/>
            </a:br>
            <a:r>
              <a:rPr lang="en-US" dirty="0" smtClean="0"/>
              <a:t>WebSpeed UI Embedded in Savvion Portal</a:t>
            </a:r>
            <a:endParaRPr lang="en-US" dirty="0"/>
          </a:p>
        </p:txBody>
      </p:sp>
      <p:sp>
        <p:nvSpPr>
          <p:cNvPr id="3" name="Content Placeholder 2"/>
          <p:cNvSpPr>
            <a:spLocks noGrp="1"/>
          </p:cNvSpPr>
          <p:nvPr>
            <p:ph idx="1"/>
          </p:nvPr>
        </p:nvSpPr>
        <p:spPr>
          <a:xfrm>
            <a:off x="403225" y="1335088"/>
            <a:ext cx="6911975" cy="4419600"/>
          </a:xfrm>
        </p:spPr>
        <p:txBody>
          <a:bodyPr/>
          <a:lstStyle/>
          <a:p>
            <a:r>
              <a:rPr lang="en-US" dirty="0" smtClean="0"/>
              <a:t>Portal: Savvion BPM Portal</a:t>
            </a:r>
          </a:p>
          <a:p>
            <a:r>
              <a:rPr lang="en-US" dirty="0" smtClean="0"/>
              <a:t>Presentation Flow: Savvion BPM Server</a:t>
            </a:r>
          </a:p>
          <a:p>
            <a:r>
              <a:rPr lang="en-US" dirty="0" smtClean="0"/>
              <a:t>Forms: OE WebSpeed </a:t>
            </a:r>
          </a:p>
          <a:p>
            <a:pPr lvl="1"/>
            <a:r>
              <a:rPr lang="en-US" dirty="0" smtClean="0"/>
              <a:t>Displayed in Savvion BPM Portal using iframe control within a Bizsolo form or the iframe redirector</a:t>
            </a:r>
          </a:p>
          <a:p>
            <a:pPr lvl="1"/>
            <a:r>
              <a:rPr lang="en-US" dirty="0" smtClean="0"/>
              <a:t>Dataslot values passed as query parameters or fetched from Savvion BPM server</a:t>
            </a:r>
          </a:p>
          <a:p>
            <a:r>
              <a:rPr lang="en-US" dirty="0" smtClean="0"/>
              <a:t>OE System Steps: None</a:t>
            </a:r>
          </a:p>
          <a:p>
            <a:endParaRPr lang="en-US" dirty="0" smtClean="0"/>
          </a:p>
          <a:p>
            <a:r>
              <a:rPr lang="en-US" dirty="0" smtClean="0"/>
              <a:t>Customers: Skyward</a:t>
            </a:r>
            <a:endParaRPr lang="en-US" dirty="0"/>
          </a:p>
        </p:txBody>
      </p:sp>
      <p:grpSp>
        <p:nvGrpSpPr>
          <p:cNvPr id="4" name="Group 15"/>
          <p:cNvGrpSpPr/>
          <p:nvPr/>
        </p:nvGrpSpPr>
        <p:grpSpPr>
          <a:xfrm>
            <a:off x="7290148" y="981635"/>
            <a:ext cx="1752600" cy="5266765"/>
            <a:chOff x="7315200" y="981635"/>
            <a:chExt cx="1752600" cy="5266765"/>
          </a:xfrm>
        </p:grpSpPr>
        <p:sp>
          <p:nvSpPr>
            <p:cNvPr id="5" name="Rounded Rectangle 4"/>
            <p:cNvSpPr/>
            <p:nvPr/>
          </p:nvSpPr>
          <p:spPr bwMode="auto">
            <a:xfrm>
              <a:off x="7315200" y="990600"/>
              <a:ext cx="1752600" cy="52578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noAutofit/>
            </a:bodyPr>
            <a:lstStyle/>
            <a:p>
              <a:endParaRPr lang="en-US" dirty="0" smtClean="0">
                <a:solidFill>
                  <a:srgbClr val="7F7F7F"/>
                </a:solidFill>
              </a:endParaRPr>
            </a:p>
          </p:txBody>
        </p:sp>
        <p:sp>
          <p:nvSpPr>
            <p:cNvPr id="6" name="Rounded Rectangle 5"/>
            <p:cNvSpPr/>
            <p:nvPr/>
          </p:nvSpPr>
          <p:spPr bwMode="auto">
            <a:xfrm>
              <a:off x="7391400" y="3200400"/>
              <a:ext cx="1524000" cy="1314450"/>
            </a:xfrm>
            <a:prstGeom prst="roundRect">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vert="horz" wrap="none" lIns="91440" tIns="45720" rIns="91440" bIns="45720" numCol="1" rtlCol="0" anchor="ctr" anchorCtr="0" compatLnSpc="1">
              <a:prstTxWarp prst="textNoShape">
                <a:avLst/>
              </a:prstTxWarp>
              <a:noAutofit/>
            </a:bodyPr>
            <a:lstStyle/>
            <a:p>
              <a:pPr algn="l" fontAlgn="auto">
                <a:spcBef>
                  <a:spcPts val="0"/>
                </a:spcBef>
                <a:spcAft>
                  <a:spcPts val="0"/>
                </a:spcAft>
                <a:buSzTx/>
              </a:pPr>
              <a:endParaRPr lang="en-US" sz="1800" i="0" kern="0" dirty="0" smtClean="0">
                <a:solidFill>
                  <a:srgbClr val="000000">
                    <a:lumMod val="75000"/>
                    <a:lumOff val="25000"/>
                  </a:srgbClr>
                </a:solidFill>
                <a:latin typeface="Arial"/>
              </a:endParaRPr>
            </a:p>
            <a:p>
              <a:pPr algn="l" fontAlgn="auto">
                <a:spcBef>
                  <a:spcPts val="0"/>
                </a:spcBef>
                <a:spcAft>
                  <a:spcPts val="0"/>
                </a:spcAft>
                <a:buSzTx/>
              </a:pPr>
              <a:endParaRPr lang="en-US" sz="1800" i="0" kern="0" dirty="0" smtClean="0">
                <a:solidFill>
                  <a:srgbClr val="000000">
                    <a:lumMod val="75000"/>
                    <a:lumOff val="25000"/>
                  </a:srgbClr>
                </a:solidFill>
                <a:latin typeface="Arial"/>
              </a:endParaRPr>
            </a:p>
            <a:p>
              <a:pPr fontAlgn="auto">
                <a:spcBef>
                  <a:spcPts val="0"/>
                </a:spcBef>
                <a:spcAft>
                  <a:spcPts val="0"/>
                </a:spcAft>
                <a:buSzTx/>
              </a:pPr>
              <a:r>
                <a:rPr lang="en-US" sz="1800" i="0" dirty="0" smtClean="0">
                  <a:solidFill>
                    <a:srgbClr val="000000"/>
                  </a:solidFill>
                  <a:latin typeface="Arial Narrow" pitchFamily="34" charset="0"/>
                </a:rPr>
                <a:t>BPM Server</a:t>
              </a:r>
            </a:p>
          </p:txBody>
        </p:sp>
        <p:pic>
          <p:nvPicPr>
            <p:cNvPr id="7" name="Picture 2"/>
            <p:cNvPicPr>
              <a:picLocks noChangeAspect="1" noChangeArrowheads="1"/>
            </p:cNvPicPr>
            <p:nvPr/>
          </p:nvPicPr>
          <p:blipFill>
            <a:blip r:embed="rId2" cstate="print"/>
            <a:srcRect/>
            <a:stretch>
              <a:fillRect/>
            </a:stretch>
          </p:blipFill>
          <p:spPr bwMode="auto">
            <a:xfrm>
              <a:off x="7437308" y="3429000"/>
              <a:ext cx="1385418" cy="476250"/>
            </a:xfrm>
            <a:prstGeom prst="rect">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pic>
        <p:sp>
          <p:nvSpPr>
            <p:cNvPr id="8" name="Rounded Rectangle 7"/>
            <p:cNvSpPr/>
            <p:nvPr/>
          </p:nvSpPr>
          <p:spPr bwMode="auto">
            <a:xfrm>
              <a:off x="7391400" y="1524000"/>
              <a:ext cx="1524000" cy="1314450"/>
            </a:xfrm>
            <a:prstGeom prst="roundRect">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no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WebSpeed UI in BPM Portal</a:t>
              </a:r>
              <a:br>
                <a:rPr lang="en-US" sz="1800" i="0" dirty="0" smtClean="0">
                  <a:solidFill>
                    <a:srgbClr val="000000"/>
                  </a:solidFill>
                  <a:latin typeface="Arial Narrow" pitchFamily="34" charset="0"/>
                </a:rPr>
              </a:b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p:txBody>
        </p:sp>
        <p:sp>
          <p:nvSpPr>
            <p:cNvPr id="9" name="Rounded Rectangle 8"/>
            <p:cNvSpPr/>
            <p:nvPr/>
          </p:nvSpPr>
          <p:spPr bwMode="auto">
            <a:xfrm>
              <a:off x="7391400" y="4876800"/>
              <a:ext cx="1524000" cy="1143000"/>
            </a:xfrm>
            <a:prstGeom prst="roundRect">
              <a:avLst/>
            </a:prstGeom>
            <a:gradFill flip="none" rotWithShape="1">
              <a:gsLst>
                <a:gs pos="0">
                  <a:schemeClr val="accent4"/>
                </a:gs>
                <a:gs pos="50000">
                  <a:schemeClr val="accent4">
                    <a:tint val="44500"/>
                    <a:satMod val="160000"/>
                  </a:schemeClr>
                </a:gs>
                <a:gs pos="100000">
                  <a:schemeClr val="accent4">
                    <a:tint val="23500"/>
                    <a:satMod val="160000"/>
                  </a:schemeClr>
                </a:gs>
              </a:gsLst>
              <a:lin ang="5400000" scaled="1"/>
              <a:tileRect/>
            </a:gradFill>
            <a:ln w="9525">
              <a:no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WebSpeed Transaction</a:t>
              </a:r>
            </a:p>
            <a:p>
              <a:pPr fontAlgn="auto">
                <a:spcBef>
                  <a:spcPts val="0"/>
                </a:spcBef>
                <a:spcAft>
                  <a:spcPts val="0"/>
                </a:spcAft>
                <a:buSzTx/>
                <a:defRPr/>
              </a:pPr>
              <a:r>
                <a:rPr lang="en-US" sz="1800" i="0" dirty="0" smtClean="0">
                  <a:solidFill>
                    <a:srgbClr val="000000"/>
                  </a:solidFill>
                  <a:latin typeface="Arial Narrow" pitchFamily="34" charset="0"/>
                </a:rPr>
                <a:t>Server</a:t>
              </a:r>
            </a:p>
          </p:txBody>
        </p:sp>
        <p:cxnSp>
          <p:nvCxnSpPr>
            <p:cNvPr id="10" name="Straight Arrow Connector 9"/>
            <p:cNvCxnSpPr>
              <a:stCxn id="8" idx="2"/>
              <a:endCxn id="6" idx="0"/>
            </p:cNvCxnSpPr>
            <p:nvPr/>
          </p:nvCxnSpPr>
          <p:spPr bwMode="auto">
            <a:xfrm rot="5400000">
              <a:off x="7972425" y="3019425"/>
              <a:ext cx="361950" cy="1588"/>
            </a:xfrm>
            <a:prstGeom prst="straightConnector1">
              <a:avLst/>
            </a:prstGeom>
            <a:solidFill>
              <a:schemeClr val="accent1"/>
            </a:solidFill>
            <a:ln w="12700" cap="flat" cmpd="sng" algn="ctr">
              <a:solidFill>
                <a:schemeClr val="tx1"/>
              </a:solidFill>
              <a:prstDash val="solid"/>
              <a:round/>
              <a:headEnd type="none"/>
              <a:tailEnd type="arrow"/>
            </a:ln>
            <a:effectLst/>
          </p:spPr>
        </p:cxnSp>
        <p:cxnSp>
          <p:nvCxnSpPr>
            <p:cNvPr id="11" name="Straight Arrow Connector 47"/>
            <p:cNvCxnSpPr/>
            <p:nvPr/>
          </p:nvCxnSpPr>
          <p:spPr bwMode="auto">
            <a:xfrm>
              <a:off x="8839200" y="2057400"/>
              <a:ext cx="1588" cy="3657600"/>
            </a:xfrm>
            <a:prstGeom prst="bentConnector3">
              <a:avLst>
                <a:gd name="adj1" fmla="val 12064739"/>
              </a:avLst>
            </a:prstGeom>
            <a:solidFill>
              <a:schemeClr val="accent1"/>
            </a:solidFill>
            <a:ln w="12700" cap="flat" cmpd="sng" algn="ctr">
              <a:solidFill>
                <a:schemeClr val="tx1"/>
              </a:solidFill>
              <a:prstDash val="solid"/>
              <a:round/>
              <a:headEnd type="arrow"/>
              <a:tailEnd type="arrow"/>
            </a:ln>
            <a:effectLst/>
          </p:spPr>
        </p:cxnSp>
        <p:sp>
          <p:nvSpPr>
            <p:cNvPr id="12" name="TextBox 11"/>
            <p:cNvSpPr txBox="1"/>
            <p:nvPr/>
          </p:nvSpPr>
          <p:spPr>
            <a:xfrm>
              <a:off x="7391400" y="981635"/>
              <a:ext cx="1524000" cy="584775"/>
            </a:xfrm>
            <a:prstGeom prst="rect">
              <a:avLst/>
            </a:prstGeom>
            <a:noFill/>
          </p:spPr>
          <p:txBody>
            <a:bodyPr wrap="square" rtlCol="0">
              <a:spAutoFit/>
            </a:bodyPr>
            <a:lstStyle/>
            <a:p>
              <a:pPr fontAlgn="auto">
                <a:spcBef>
                  <a:spcPts val="0"/>
                </a:spcBef>
                <a:spcAft>
                  <a:spcPts val="0"/>
                </a:spcAft>
                <a:buSzTx/>
              </a:pPr>
              <a:r>
                <a:rPr lang="en-US" sz="1600" dirty="0" smtClean="0">
                  <a:solidFill>
                    <a:srgbClr val="005F97"/>
                  </a:solidFill>
                  <a:latin typeface="Arial"/>
                </a:rPr>
                <a:t>Runtime </a:t>
              </a:r>
            </a:p>
            <a:p>
              <a:pPr fontAlgn="auto">
                <a:spcBef>
                  <a:spcPts val="0"/>
                </a:spcBef>
                <a:spcAft>
                  <a:spcPts val="0"/>
                </a:spcAft>
                <a:buSzTx/>
              </a:pPr>
              <a:r>
                <a:rPr lang="en-US" sz="1600" dirty="0" smtClean="0">
                  <a:solidFill>
                    <a:srgbClr val="005F97"/>
                  </a:solidFill>
                  <a:latin typeface="Arial"/>
                </a:rPr>
                <a:t>Architecture</a:t>
              </a:r>
            </a:p>
          </p:txBody>
        </p:sp>
        <p:pic>
          <p:nvPicPr>
            <p:cNvPr id="13" name="Picture 23" descr="Dashboard_Portal"/>
            <p:cNvPicPr>
              <a:picLocks noChangeAspect="1" noChangeArrowheads="1"/>
            </p:cNvPicPr>
            <p:nvPr/>
          </p:nvPicPr>
          <p:blipFill>
            <a:blip r:embed="rId3" cstate="print"/>
            <a:srcRect/>
            <a:stretch>
              <a:fillRect/>
            </a:stretch>
          </p:blipFill>
          <p:spPr bwMode="auto">
            <a:xfrm>
              <a:off x="7696200" y="2057400"/>
              <a:ext cx="1066800" cy="651140"/>
            </a:xfrm>
            <a:prstGeom prst="rect">
              <a:avLst/>
            </a:prstGeom>
            <a:ln>
              <a:noFill/>
            </a:ln>
            <a:effectLst>
              <a:outerShdw blurRad="292100" dist="139700" dir="2700000" algn="tl" rotWithShape="0">
                <a:srgbClr val="333333">
                  <a:alpha val="65000"/>
                </a:srgbClr>
              </a:outerShdw>
            </a:effectLst>
          </p:spPr>
        </p:pic>
        <p:sp>
          <p:nvSpPr>
            <p:cNvPr id="14" name="Rounded Rectangle 13"/>
            <p:cNvSpPr/>
            <p:nvPr/>
          </p:nvSpPr>
          <p:spPr>
            <a:xfrm>
              <a:off x="7696200" y="2133600"/>
              <a:ext cx="457200" cy="533400"/>
            </a:xfrm>
            <a:prstGeom prst="roundRect">
              <a:avLst>
                <a:gd name="adj" fmla="val 10000"/>
              </a:avLst>
            </a:prstGeom>
            <a:blipFill rotWithShape="0">
              <a:blip r:embed="rId4" cstate="print"/>
              <a:stretch>
                <a:fillRect/>
              </a:stretch>
            </a:blipFill>
          </p:spPr>
          <p:style>
            <a:lnRef idx="2">
              <a:schemeClr val="lt1">
                <a:hueOff val="0"/>
                <a:satOff val="0"/>
                <a:lumOff val="0"/>
                <a:alphaOff val="0"/>
              </a:schemeClr>
            </a:lnRef>
            <a:fillRef idx="1">
              <a:scrgbClr r="0" g="0" b="0"/>
            </a:fillRef>
            <a:effectRef idx="0">
              <a:schemeClr val="accent5">
                <a:tint val="50000"/>
                <a:alpha val="90000"/>
                <a:hueOff val="0"/>
                <a:satOff val="0"/>
                <a:lumOff val="0"/>
                <a:alphaOff val="0"/>
              </a:schemeClr>
            </a:effectRef>
            <a:fontRef idx="minor">
              <a:schemeClr val="lt1">
                <a:hueOff val="0"/>
                <a:satOff val="0"/>
                <a:lumOff val="0"/>
                <a:alphaOff val="0"/>
              </a:schemeClr>
            </a:fontRef>
          </p:style>
        </p:sp>
        <p:cxnSp>
          <p:nvCxnSpPr>
            <p:cNvPr id="15" name="Straight Arrow Connector 14"/>
            <p:cNvCxnSpPr>
              <a:stCxn id="6" idx="2"/>
              <a:endCxn id="9" idx="0"/>
            </p:cNvCxnSpPr>
            <p:nvPr/>
          </p:nvCxnSpPr>
          <p:spPr bwMode="auto">
            <a:xfrm rot="5400000">
              <a:off x="7972425" y="4695825"/>
              <a:ext cx="361950" cy="1588"/>
            </a:xfrm>
            <a:prstGeom prst="straightConnector1">
              <a:avLst/>
            </a:prstGeom>
            <a:solidFill>
              <a:schemeClr val="accent1"/>
            </a:solidFill>
            <a:ln w="12700" cap="flat" cmpd="sng" algn="ctr">
              <a:solidFill>
                <a:schemeClr val="tx1"/>
              </a:solidFill>
              <a:prstDash val="solid"/>
              <a:round/>
              <a:headEnd type="arrow"/>
              <a:tailEnd type="none"/>
            </a:ln>
            <a:effectLst/>
          </p:spPr>
        </p:cxnSp>
      </p:grpSp>
      <p:sp>
        <p:nvSpPr>
          <p:cNvPr id="17" name="TextBox 16"/>
          <p:cNvSpPr txBox="1"/>
          <p:nvPr/>
        </p:nvSpPr>
        <p:spPr>
          <a:xfrm>
            <a:off x="6654452" y="4520532"/>
            <a:ext cx="1520562" cy="338554"/>
          </a:xfrm>
          <a:prstGeom prst="rect">
            <a:avLst/>
          </a:prstGeom>
          <a:noFill/>
        </p:spPr>
        <p:txBody>
          <a:bodyPr wrap="square" rtlCol="0">
            <a:spAutoFit/>
          </a:bodyPr>
          <a:lstStyle/>
          <a:p>
            <a:pPr algn="r"/>
            <a:r>
              <a:rPr lang="en-US" sz="1600" i="0" dirty="0" smtClean="0">
                <a:solidFill>
                  <a:srgbClr val="666666"/>
                </a:solidFill>
              </a:rPr>
              <a:t>Web Services</a:t>
            </a: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71814"/>
            <a:ext cx="7330650" cy="701731"/>
          </a:xfrm>
        </p:spPr>
        <p:txBody>
          <a:bodyPr/>
          <a:lstStyle/>
          <a:p>
            <a:r>
              <a:rPr lang="en-US" dirty="0" smtClean="0"/>
              <a:t>Use Case </a:t>
            </a:r>
            <a:r>
              <a:rPr lang="en-US" dirty="0" smtClean="0"/>
              <a:t>3: </a:t>
            </a:r>
            <a:r>
              <a:rPr lang="en-US" dirty="0" smtClean="0"/>
              <a:t/>
            </a:r>
            <a:br>
              <a:rPr lang="en-US" dirty="0" smtClean="0"/>
            </a:br>
            <a:r>
              <a:rPr lang="en-US" dirty="0" err="1" smtClean="0"/>
              <a:t>WebSpeed</a:t>
            </a:r>
            <a:r>
              <a:rPr lang="en-US" dirty="0" smtClean="0"/>
              <a:t> </a:t>
            </a:r>
            <a:r>
              <a:rPr lang="en-US" dirty="0" smtClean="0"/>
              <a:t>UI – Stand alone</a:t>
            </a:r>
            <a:endParaRPr lang="en-US" dirty="0"/>
          </a:p>
        </p:txBody>
      </p:sp>
      <p:sp>
        <p:nvSpPr>
          <p:cNvPr id="3" name="Content Placeholder 2"/>
          <p:cNvSpPr>
            <a:spLocks noGrp="1"/>
          </p:cNvSpPr>
          <p:nvPr>
            <p:ph idx="1"/>
          </p:nvPr>
        </p:nvSpPr>
        <p:spPr>
          <a:xfrm>
            <a:off x="403225" y="1335088"/>
            <a:ext cx="6911975" cy="4419600"/>
          </a:xfrm>
        </p:spPr>
        <p:txBody>
          <a:bodyPr/>
          <a:lstStyle/>
          <a:p>
            <a:r>
              <a:rPr lang="en-US" dirty="0" smtClean="0"/>
              <a:t>Portal: </a:t>
            </a:r>
            <a:r>
              <a:rPr lang="en-US" dirty="0" err="1" smtClean="0"/>
              <a:t>WebSpeed</a:t>
            </a:r>
            <a:r>
              <a:rPr lang="en-US" dirty="0" smtClean="0"/>
              <a:t>-based</a:t>
            </a:r>
            <a:r>
              <a:rPr lang="en-US" dirty="0" smtClean="0"/>
              <a:t> </a:t>
            </a:r>
            <a:r>
              <a:rPr lang="en-US" dirty="0" smtClean="0"/>
              <a:t>Portal</a:t>
            </a:r>
          </a:p>
          <a:p>
            <a:r>
              <a:rPr lang="en-US" dirty="0" smtClean="0"/>
              <a:t>Presentation Flow: </a:t>
            </a:r>
            <a:r>
              <a:rPr lang="en-US" dirty="0"/>
              <a:t>Application-specific and embedded within </a:t>
            </a:r>
            <a:r>
              <a:rPr lang="en-US" dirty="0" err="1" smtClean="0"/>
              <a:t>WebSpeed</a:t>
            </a:r>
            <a:endParaRPr lang="en-US" dirty="0" smtClean="0"/>
          </a:p>
          <a:p>
            <a:r>
              <a:rPr lang="en-US" dirty="0" smtClean="0"/>
              <a:t>Forms: OE WebSpeed </a:t>
            </a:r>
          </a:p>
          <a:p>
            <a:pPr lvl="1"/>
            <a:r>
              <a:rPr lang="en-US" dirty="0" smtClean="0"/>
              <a:t>Displayed in Savvion BPM Portal using iframe control within a Bizsolo form or the iframe redirector</a:t>
            </a:r>
          </a:p>
          <a:p>
            <a:pPr lvl="1"/>
            <a:r>
              <a:rPr lang="en-US" dirty="0" smtClean="0"/>
              <a:t>Dataslot values passed as query parameters or fetched from </a:t>
            </a:r>
            <a:r>
              <a:rPr lang="en-US" dirty="0" err="1" smtClean="0"/>
              <a:t>Savvion</a:t>
            </a:r>
            <a:r>
              <a:rPr lang="en-US" dirty="0" smtClean="0"/>
              <a:t> </a:t>
            </a:r>
            <a:r>
              <a:rPr lang="en-US" dirty="0" smtClean="0"/>
              <a:t>BPM server</a:t>
            </a:r>
            <a:endParaRPr lang="en-US" dirty="0" smtClean="0"/>
          </a:p>
          <a:p>
            <a:r>
              <a:rPr lang="en-US" dirty="0" smtClean="0"/>
              <a:t>OE System Steps: None</a:t>
            </a:r>
          </a:p>
          <a:p>
            <a:endParaRPr lang="en-US" dirty="0" smtClean="0"/>
          </a:p>
          <a:p>
            <a:r>
              <a:rPr lang="en-US" dirty="0" smtClean="0"/>
              <a:t>Customers: Skyward</a:t>
            </a:r>
            <a:endParaRPr lang="en-US" dirty="0"/>
          </a:p>
        </p:txBody>
      </p:sp>
      <p:grpSp>
        <p:nvGrpSpPr>
          <p:cNvPr id="4" name="Group 15"/>
          <p:cNvGrpSpPr/>
          <p:nvPr/>
        </p:nvGrpSpPr>
        <p:grpSpPr>
          <a:xfrm>
            <a:off x="7290148" y="981635"/>
            <a:ext cx="1752600" cy="5266765"/>
            <a:chOff x="7315200" y="981635"/>
            <a:chExt cx="1752600" cy="5266765"/>
          </a:xfrm>
        </p:grpSpPr>
        <p:sp>
          <p:nvSpPr>
            <p:cNvPr id="5" name="Rounded Rectangle 4"/>
            <p:cNvSpPr/>
            <p:nvPr/>
          </p:nvSpPr>
          <p:spPr bwMode="auto">
            <a:xfrm>
              <a:off x="7315200" y="990600"/>
              <a:ext cx="1752600" cy="52578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noAutofit/>
            </a:bodyPr>
            <a:lstStyle/>
            <a:p>
              <a:endParaRPr lang="en-US" dirty="0" smtClean="0">
                <a:solidFill>
                  <a:srgbClr val="7F7F7F"/>
                </a:solidFill>
              </a:endParaRPr>
            </a:p>
          </p:txBody>
        </p:sp>
        <p:sp>
          <p:nvSpPr>
            <p:cNvPr id="6" name="Rounded Rectangle 5"/>
            <p:cNvSpPr/>
            <p:nvPr/>
          </p:nvSpPr>
          <p:spPr bwMode="auto">
            <a:xfrm>
              <a:off x="7391400" y="3200400"/>
              <a:ext cx="1524000" cy="1314450"/>
            </a:xfrm>
            <a:prstGeom prst="roundRect">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vert="horz" wrap="none" lIns="91440" tIns="45720" rIns="91440" bIns="45720" numCol="1" rtlCol="0" anchor="ctr" anchorCtr="0" compatLnSpc="1">
              <a:prstTxWarp prst="textNoShape">
                <a:avLst/>
              </a:prstTxWarp>
              <a:noAutofit/>
            </a:bodyPr>
            <a:lstStyle/>
            <a:p>
              <a:pPr algn="l" fontAlgn="auto">
                <a:spcBef>
                  <a:spcPts val="0"/>
                </a:spcBef>
                <a:spcAft>
                  <a:spcPts val="0"/>
                </a:spcAft>
                <a:buSzTx/>
              </a:pPr>
              <a:endParaRPr lang="en-US" sz="1800" i="0" kern="0" dirty="0" smtClean="0">
                <a:solidFill>
                  <a:srgbClr val="000000">
                    <a:lumMod val="75000"/>
                    <a:lumOff val="25000"/>
                  </a:srgbClr>
                </a:solidFill>
                <a:latin typeface="Arial"/>
              </a:endParaRPr>
            </a:p>
            <a:p>
              <a:pPr algn="l" fontAlgn="auto">
                <a:spcBef>
                  <a:spcPts val="0"/>
                </a:spcBef>
                <a:spcAft>
                  <a:spcPts val="0"/>
                </a:spcAft>
                <a:buSzTx/>
              </a:pPr>
              <a:endParaRPr lang="en-US" sz="1800" i="0" kern="0" dirty="0" smtClean="0">
                <a:solidFill>
                  <a:srgbClr val="000000">
                    <a:lumMod val="75000"/>
                    <a:lumOff val="25000"/>
                  </a:srgbClr>
                </a:solidFill>
                <a:latin typeface="Arial"/>
              </a:endParaRPr>
            </a:p>
            <a:p>
              <a:pPr fontAlgn="auto">
                <a:spcBef>
                  <a:spcPts val="0"/>
                </a:spcBef>
                <a:spcAft>
                  <a:spcPts val="0"/>
                </a:spcAft>
                <a:buSzTx/>
              </a:pPr>
              <a:r>
                <a:rPr lang="en-US" sz="1800" i="0" dirty="0" smtClean="0">
                  <a:solidFill>
                    <a:srgbClr val="000000"/>
                  </a:solidFill>
                  <a:latin typeface="Arial Narrow" pitchFamily="34" charset="0"/>
                </a:rPr>
                <a:t>BPM Server</a:t>
              </a:r>
            </a:p>
          </p:txBody>
        </p:sp>
        <p:pic>
          <p:nvPicPr>
            <p:cNvPr id="7" name="Picture 2"/>
            <p:cNvPicPr>
              <a:picLocks noChangeAspect="1" noChangeArrowheads="1"/>
            </p:cNvPicPr>
            <p:nvPr/>
          </p:nvPicPr>
          <p:blipFill>
            <a:blip r:embed="rId2" cstate="print"/>
            <a:srcRect/>
            <a:stretch>
              <a:fillRect/>
            </a:stretch>
          </p:blipFill>
          <p:spPr bwMode="auto">
            <a:xfrm>
              <a:off x="7437308" y="3429000"/>
              <a:ext cx="1385418" cy="476250"/>
            </a:xfrm>
            <a:prstGeom prst="rect">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pic>
        <p:sp>
          <p:nvSpPr>
            <p:cNvPr id="8" name="Rounded Rectangle 7"/>
            <p:cNvSpPr/>
            <p:nvPr/>
          </p:nvSpPr>
          <p:spPr bwMode="auto">
            <a:xfrm>
              <a:off x="7391400" y="1524000"/>
              <a:ext cx="1524000" cy="1314450"/>
            </a:xfrm>
            <a:prstGeom prst="roundRect">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noFill/>
              <a:round/>
              <a:headEnd/>
              <a:tailEnd/>
            </a:ln>
            <a:effectLst/>
          </p:spPr>
          <p:txBody>
            <a:bodyPr wrap="square" anchor="ctr"/>
            <a:lstStyle/>
            <a:p>
              <a:pPr fontAlgn="auto">
                <a:spcBef>
                  <a:spcPts val="0"/>
                </a:spcBef>
                <a:spcAft>
                  <a:spcPts val="0"/>
                </a:spcAft>
                <a:buSzTx/>
                <a:defRPr/>
              </a:pPr>
              <a:r>
                <a:rPr lang="en-US" sz="1800" i="0" dirty="0" err="1" smtClean="0">
                  <a:solidFill>
                    <a:srgbClr val="000000"/>
                  </a:solidFill>
                  <a:latin typeface="Arial Narrow" pitchFamily="34" charset="0"/>
                </a:rPr>
                <a:t>WebSpeed</a:t>
              </a:r>
              <a:r>
                <a:rPr lang="en-US" sz="1800" i="0" dirty="0" smtClean="0">
                  <a:solidFill>
                    <a:srgbClr val="000000"/>
                  </a:solidFill>
                  <a:latin typeface="Arial Narrow" pitchFamily="34" charset="0"/>
                </a:rPr>
                <a:t> </a:t>
              </a:r>
              <a:r>
                <a:rPr lang="en-US" sz="1800" i="0" dirty="0" smtClean="0">
                  <a:solidFill>
                    <a:srgbClr val="000000"/>
                  </a:solidFill>
                  <a:latin typeface="Arial Narrow" pitchFamily="34" charset="0"/>
                </a:rPr>
                <a:t>Portal</a:t>
              </a:r>
              <a:r>
                <a:rPr lang="en-US" sz="1800" i="0" dirty="0" smtClean="0">
                  <a:solidFill>
                    <a:srgbClr val="000000"/>
                  </a:solidFill>
                  <a:latin typeface="Arial Narrow" pitchFamily="34" charset="0"/>
                </a:rPr>
                <a:t/>
              </a:r>
              <a:br>
                <a:rPr lang="en-US" sz="1800" i="0" dirty="0" smtClean="0">
                  <a:solidFill>
                    <a:srgbClr val="000000"/>
                  </a:solidFill>
                  <a:latin typeface="Arial Narrow" pitchFamily="34" charset="0"/>
                </a:rPr>
              </a:b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p:txBody>
        </p:sp>
        <p:sp>
          <p:nvSpPr>
            <p:cNvPr id="9" name="Rounded Rectangle 8"/>
            <p:cNvSpPr/>
            <p:nvPr/>
          </p:nvSpPr>
          <p:spPr bwMode="auto">
            <a:xfrm>
              <a:off x="7391400" y="4876800"/>
              <a:ext cx="1524000" cy="1143000"/>
            </a:xfrm>
            <a:prstGeom prst="roundRect">
              <a:avLst/>
            </a:prstGeom>
            <a:gradFill flip="none" rotWithShape="1">
              <a:gsLst>
                <a:gs pos="0">
                  <a:schemeClr val="accent4"/>
                </a:gs>
                <a:gs pos="50000">
                  <a:schemeClr val="accent4">
                    <a:tint val="44500"/>
                    <a:satMod val="160000"/>
                  </a:schemeClr>
                </a:gs>
                <a:gs pos="100000">
                  <a:schemeClr val="accent4">
                    <a:tint val="23500"/>
                    <a:satMod val="160000"/>
                  </a:schemeClr>
                </a:gs>
              </a:gsLst>
              <a:lin ang="5400000" scaled="1"/>
              <a:tileRect/>
            </a:gradFill>
            <a:ln w="9525">
              <a:no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WebSpeed Transaction</a:t>
              </a:r>
            </a:p>
            <a:p>
              <a:pPr fontAlgn="auto">
                <a:spcBef>
                  <a:spcPts val="0"/>
                </a:spcBef>
                <a:spcAft>
                  <a:spcPts val="0"/>
                </a:spcAft>
                <a:buSzTx/>
                <a:defRPr/>
              </a:pPr>
              <a:r>
                <a:rPr lang="en-US" sz="1800" i="0" dirty="0" smtClean="0">
                  <a:solidFill>
                    <a:srgbClr val="000000"/>
                  </a:solidFill>
                  <a:latin typeface="Arial Narrow" pitchFamily="34" charset="0"/>
                </a:rPr>
                <a:t>Server</a:t>
              </a:r>
            </a:p>
          </p:txBody>
        </p:sp>
        <p:cxnSp>
          <p:nvCxnSpPr>
            <p:cNvPr id="10" name="Straight Arrow Connector 9"/>
            <p:cNvCxnSpPr>
              <a:stCxn id="8" idx="2"/>
              <a:endCxn id="6" idx="0"/>
            </p:cNvCxnSpPr>
            <p:nvPr/>
          </p:nvCxnSpPr>
          <p:spPr bwMode="auto">
            <a:xfrm rot="5400000">
              <a:off x="7972425" y="3019425"/>
              <a:ext cx="361950" cy="1588"/>
            </a:xfrm>
            <a:prstGeom prst="straightConnector1">
              <a:avLst/>
            </a:prstGeom>
            <a:solidFill>
              <a:schemeClr val="accent1"/>
            </a:solidFill>
            <a:ln w="12700" cap="flat" cmpd="sng" algn="ctr">
              <a:solidFill>
                <a:schemeClr val="tx1"/>
              </a:solidFill>
              <a:prstDash val="solid"/>
              <a:round/>
              <a:headEnd type="none"/>
              <a:tailEnd type="arrow"/>
            </a:ln>
            <a:effectLst/>
          </p:spPr>
        </p:cxnSp>
        <p:cxnSp>
          <p:nvCxnSpPr>
            <p:cNvPr id="11" name="Straight Arrow Connector 47"/>
            <p:cNvCxnSpPr/>
            <p:nvPr/>
          </p:nvCxnSpPr>
          <p:spPr bwMode="auto">
            <a:xfrm>
              <a:off x="8839200" y="2057400"/>
              <a:ext cx="1588" cy="3657600"/>
            </a:xfrm>
            <a:prstGeom prst="bentConnector3">
              <a:avLst>
                <a:gd name="adj1" fmla="val 12064739"/>
              </a:avLst>
            </a:prstGeom>
            <a:solidFill>
              <a:schemeClr val="accent1"/>
            </a:solidFill>
            <a:ln w="12700" cap="flat" cmpd="sng" algn="ctr">
              <a:solidFill>
                <a:schemeClr val="tx1"/>
              </a:solidFill>
              <a:prstDash val="solid"/>
              <a:round/>
              <a:headEnd type="arrow"/>
              <a:tailEnd type="arrow"/>
            </a:ln>
            <a:effectLst/>
          </p:spPr>
        </p:cxnSp>
        <p:sp>
          <p:nvSpPr>
            <p:cNvPr id="12" name="TextBox 11"/>
            <p:cNvSpPr txBox="1"/>
            <p:nvPr/>
          </p:nvSpPr>
          <p:spPr>
            <a:xfrm>
              <a:off x="7391400" y="981635"/>
              <a:ext cx="1524000" cy="584775"/>
            </a:xfrm>
            <a:prstGeom prst="rect">
              <a:avLst/>
            </a:prstGeom>
            <a:noFill/>
          </p:spPr>
          <p:txBody>
            <a:bodyPr wrap="square" rtlCol="0">
              <a:spAutoFit/>
            </a:bodyPr>
            <a:lstStyle/>
            <a:p>
              <a:pPr fontAlgn="auto">
                <a:spcBef>
                  <a:spcPts val="0"/>
                </a:spcBef>
                <a:spcAft>
                  <a:spcPts val="0"/>
                </a:spcAft>
                <a:buSzTx/>
              </a:pPr>
              <a:r>
                <a:rPr lang="en-US" sz="1600" dirty="0" smtClean="0">
                  <a:solidFill>
                    <a:srgbClr val="005F97"/>
                  </a:solidFill>
                  <a:latin typeface="Arial"/>
                </a:rPr>
                <a:t>Runtime </a:t>
              </a:r>
            </a:p>
            <a:p>
              <a:pPr fontAlgn="auto">
                <a:spcBef>
                  <a:spcPts val="0"/>
                </a:spcBef>
                <a:spcAft>
                  <a:spcPts val="0"/>
                </a:spcAft>
                <a:buSzTx/>
              </a:pPr>
              <a:r>
                <a:rPr lang="en-US" sz="1600" dirty="0" smtClean="0">
                  <a:solidFill>
                    <a:srgbClr val="005F97"/>
                  </a:solidFill>
                  <a:latin typeface="Arial"/>
                </a:rPr>
                <a:t>Architecture</a:t>
              </a:r>
            </a:p>
          </p:txBody>
        </p:sp>
        <p:pic>
          <p:nvPicPr>
            <p:cNvPr id="13" name="Picture 23" descr="Dashboard_Portal"/>
            <p:cNvPicPr>
              <a:picLocks noChangeAspect="1" noChangeArrowheads="1"/>
            </p:cNvPicPr>
            <p:nvPr/>
          </p:nvPicPr>
          <p:blipFill>
            <a:blip r:embed="rId3" cstate="print"/>
            <a:srcRect/>
            <a:stretch>
              <a:fillRect/>
            </a:stretch>
          </p:blipFill>
          <p:spPr bwMode="auto">
            <a:xfrm>
              <a:off x="7696200" y="2057400"/>
              <a:ext cx="1066800" cy="651140"/>
            </a:xfrm>
            <a:prstGeom prst="rect">
              <a:avLst/>
            </a:prstGeom>
            <a:ln>
              <a:noFill/>
            </a:ln>
            <a:effectLst>
              <a:outerShdw blurRad="292100" dist="139700" dir="2700000" algn="tl" rotWithShape="0">
                <a:srgbClr val="333333">
                  <a:alpha val="65000"/>
                </a:srgbClr>
              </a:outerShdw>
            </a:effectLst>
          </p:spPr>
        </p:pic>
        <p:sp>
          <p:nvSpPr>
            <p:cNvPr id="14" name="Rounded Rectangle 13"/>
            <p:cNvSpPr/>
            <p:nvPr/>
          </p:nvSpPr>
          <p:spPr>
            <a:xfrm>
              <a:off x="7696200" y="2133600"/>
              <a:ext cx="457200" cy="533400"/>
            </a:xfrm>
            <a:prstGeom prst="roundRect">
              <a:avLst>
                <a:gd name="adj" fmla="val 10000"/>
              </a:avLst>
            </a:prstGeom>
            <a:blipFill rotWithShape="0">
              <a:blip r:embed="rId4" cstate="print"/>
              <a:stretch>
                <a:fillRect/>
              </a:stretch>
            </a:blipFill>
          </p:spPr>
          <p:style>
            <a:lnRef idx="2">
              <a:schemeClr val="lt1">
                <a:hueOff val="0"/>
                <a:satOff val="0"/>
                <a:lumOff val="0"/>
                <a:alphaOff val="0"/>
              </a:schemeClr>
            </a:lnRef>
            <a:fillRef idx="1">
              <a:scrgbClr r="0" g="0" b="0"/>
            </a:fillRef>
            <a:effectRef idx="0">
              <a:schemeClr val="accent5">
                <a:tint val="50000"/>
                <a:alpha val="90000"/>
                <a:hueOff val="0"/>
                <a:satOff val="0"/>
                <a:lumOff val="0"/>
                <a:alphaOff val="0"/>
              </a:schemeClr>
            </a:effectRef>
            <a:fontRef idx="minor">
              <a:schemeClr val="lt1">
                <a:hueOff val="0"/>
                <a:satOff val="0"/>
                <a:lumOff val="0"/>
                <a:alphaOff val="0"/>
              </a:schemeClr>
            </a:fontRef>
          </p:style>
        </p:sp>
        <p:cxnSp>
          <p:nvCxnSpPr>
            <p:cNvPr id="15" name="Straight Arrow Connector 14"/>
            <p:cNvCxnSpPr>
              <a:stCxn id="6" idx="2"/>
              <a:endCxn id="9" idx="0"/>
            </p:cNvCxnSpPr>
            <p:nvPr/>
          </p:nvCxnSpPr>
          <p:spPr bwMode="auto">
            <a:xfrm rot="5400000">
              <a:off x="7972425" y="4695825"/>
              <a:ext cx="361950" cy="1588"/>
            </a:xfrm>
            <a:prstGeom prst="straightConnector1">
              <a:avLst/>
            </a:prstGeom>
            <a:solidFill>
              <a:schemeClr val="accent1"/>
            </a:solidFill>
            <a:ln w="12700" cap="flat" cmpd="sng" algn="ctr">
              <a:solidFill>
                <a:schemeClr val="tx1"/>
              </a:solidFill>
              <a:prstDash val="solid"/>
              <a:round/>
              <a:headEnd type="arrow"/>
              <a:tailEnd type="none"/>
            </a:ln>
            <a:effectLst/>
          </p:spPr>
        </p:cxnSp>
      </p:grpSp>
      <p:sp>
        <p:nvSpPr>
          <p:cNvPr id="17" name="TextBox 16"/>
          <p:cNvSpPr txBox="1"/>
          <p:nvPr/>
        </p:nvSpPr>
        <p:spPr>
          <a:xfrm>
            <a:off x="6654452" y="4520532"/>
            <a:ext cx="1520562" cy="338554"/>
          </a:xfrm>
          <a:prstGeom prst="rect">
            <a:avLst/>
          </a:prstGeom>
          <a:noFill/>
        </p:spPr>
        <p:txBody>
          <a:bodyPr wrap="square" rtlCol="0">
            <a:spAutoFit/>
          </a:bodyPr>
          <a:lstStyle/>
          <a:p>
            <a:pPr algn="r"/>
            <a:r>
              <a:rPr lang="en-US" sz="1600" i="0" dirty="0" smtClean="0">
                <a:solidFill>
                  <a:srgbClr val="666666"/>
                </a:solidFill>
              </a:rPr>
              <a:t>Web Services</a:t>
            </a: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103346"/>
            <a:ext cx="7330650" cy="701731"/>
          </a:xfrm>
        </p:spPr>
        <p:txBody>
          <a:bodyPr/>
          <a:lstStyle/>
          <a:p>
            <a:r>
              <a:rPr lang="en-US" dirty="0" smtClean="0"/>
              <a:t>Use Case </a:t>
            </a:r>
            <a:r>
              <a:rPr lang="en-US" dirty="0" smtClean="0"/>
              <a:t>4: </a:t>
            </a:r>
            <a:r>
              <a:rPr lang="en-US" dirty="0" smtClean="0"/>
              <a:t/>
            </a:r>
            <a:br>
              <a:rPr lang="en-US" dirty="0" smtClean="0"/>
            </a:br>
            <a:r>
              <a:rPr lang="en-US" dirty="0" smtClean="0"/>
              <a:t>Embedded Workflow, Server Driven</a:t>
            </a:r>
            <a:endParaRPr lang="en-US" dirty="0"/>
          </a:p>
        </p:txBody>
      </p:sp>
      <p:sp>
        <p:nvSpPr>
          <p:cNvPr id="3" name="Content Placeholder 2"/>
          <p:cNvSpPr>
            <a:spLocks noGrp="1"/>
          </p:cNvSpPr>
          <p:nvPr>
            <p:ph idx="1"/>
          </p:nvPr>
        </p:nvSpPr>
        <p:spPr>
          <a:xfrm>
            <a:off x="459091" y="1038225"/>
            <a:ext cx="6808812" cy="5303520"/>
          </a:xfrm>
        </p:spPr>
        <p:txBody>
          <a:bodyPr/>
          <a:lstStyle/>
          <a:p>
            <a:r>
              <a:rPr lang="en-US" dirty="0" smtClean="0"/>
              <a:t>Portal: Application-specific</a:t>
            </a:r>
          </a:p>
          <a:p>
            <a:r>
              <a:rPr lang="en-US" dirty="0" smtClean="0"/>
              <a:t>Presentation Flow: Application-specific and embedded within AppServer</a:t>
            </a:r>
          </a:p>
          <a:p>
            <a:r>
              <a:rPr lang="en-US" dirty="0" smtClean="0"/>
              <a:t>Forms: Application-specific</a:t>
            </a:r>
          </a:p>
          <a:p>
            <a:r>
              <a:rPr lang="en-US" dirty="0" smtClean="0"/>
              <a:t>OE System Steps: None</a:t>
            </a:r>
          </a:p>
          <a:p>
            <a:pPr>
              <a:buNone/>
            </a:pPr>
            <a:endParaRPr lang="en-US" dirty="0" smtClean="0"/>
          </a:p>
          <a:p>
            <a:r>
              <a:rPr lang="en-US" dirty="0" smtClean="0"/>
              <a:t>Customer: ProALPHA</a:t>
            </a:r>
          </a:p>
          <a:p>
            <a:endParaRPr lang="en-US" dirty="0" smtClean="0"/>
          </a:p>
        </p:txBody>
      </p:sp>
      <p:grpSp>
        <p:nvGrpSpPr>
          <p:cNvPr id="6" name="Group 21"/>
          <p:cNvGrpSpPr/>
          <p:nvPr/>
        </p:nvGrpSpPr>
        <p:grpSpPr>
          <a:xfrm>
            <a:off x="7288306" y="954741"/>
            <a:ext cx="1752600" cy="5293659"/>
            <a:chOff x="7342094" y="954741"/>
            <a:chExt cx="1752600" cy="5293659"/>
          </a:xfrm>
        </p:grpSpPr>
        <p:sp>
          <p:nvSpPr>
            <p:cNvPr id="14" name="Rounded Rectangle 13"/>
            <p:cNvSpPr/>
            <p:nvPr/>
          </p:nvSpPr>
          <p:spPr bwMode="auto">
            <a:xfrm>
              <a:off x="7342094" y="990600"/>
              <a:ext cx="1752600" cy="52578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noAutofit/>
            </a:bodyPr>
            <a:lstStyle/>
            <a:p>
              <a:endParaRPr lang="en-US" dirty="0" smtClean="0">
                <a:solidFill>
                  <a:srgbClr val="7F7F7F"/>
                </a:solidFill>
              </a:endParaRPr>
            </a:p>
          </p:txBody>
        </p:sp>
        <p:sp>
          <p:nvSpPr>
            <p:cNvPr id="4" name="Rounded Rectangle 3"/>
            <p:cNvSpPr/>
            <p:nvPr/>
          </p:nvSpPr>
          <p:spPr bwMode="auto">
            <a:xfrm>
              <a:off x="7467600" y="4800600"/>
              <a:ext cx="1524000" cy="1314450"/>
            </a:xfrm>
            <a:prstGeom prst="roundRect">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vert="horz" wrap="none" lIns="91440" tIns="45720" rIns="91440" bIns="45720" numCol="1" rtlCol="0" anchor="ctr" anchorCtr="0" compatLnSpc="1">
              <a:prstTxWarp prst="textNoShape">
                <a:avLst/>
              </a:prstTxWarp>
              <a:noAutofit/>
            </a:bodyPr>
            <a:lstStyle/>
            <a:p>
              <a:pPr fontAlgn="auto">
                <a:spcBef>
                  <a:spcPts val="0"/>
                </a:spcBef>
                <a:spcAft>
                  <a:spcPts val="0"/>
                </a:spcAft>
                <a:buSzTx/>
              </a:pPr>
              <a:endParaRPr lang="en-US" sz="2000" i="0" kern="0" dirty="0" smtClean="0">
                <a:solidFill>
                  <a:srgbClr val="000000">
                    <a:lumMod val="75000"/>
                    <a:lumOff val="25000"/>
                  </a:srgbClr>
                </a:solidFill>
                <a:latin typeface="Arial Narrow" pitchFamily="34" charset="0"/>
              </a:endParaRPr>
            </a:p>
            <a:p>
              <a:pPr fontAlgn="auto">
                <a:spcBef>
                  <a:spcPts val="0"/>
                </a:spcBef>
                <a:spcAft>
                  <a:spcPts val="0"/>
                </a:spcAft>
                <a:buSzTx/>
              </a:pPr>
              <a:endParaRPr lang="en-US" sz="2000" i="0" kern="0" dirty="0" smtClean="0">
                <a:solidFill>
                  <a:srgbClr val="000000">
                    <a:lumMod val="75000"/>
                    <a:lumOff val="25000"/>
                  </a:srgbClr>
                </a:solidFill>
                <a:latin typeface="Arial Narrow" pitchFamily="34" charset="0"/>
              </a:endParaRPr>
            </a:p>
            <a:p>
              <a:pPr fontAlgn="auto">
                <a:spcBef>
                  <a:spcPts val="0"/>
                </a:spcBef>
                <a:spcAft>
                  <a:spcPts val="0"/>
                </a:spcAft>
                <a:buSzTx/>
              </a:pPr>
              <a:r>
                <a:rPr lang="en-US" sz="1800" i="0" kern="0" dirty="0" smtClean="0">
                  <a:solidFill>
                    <a:srgbClr val="000000"/>
                  </a:solidFill>
                  <a:latin typeface="Arial Narrow" pitchFamily="34" charset="0"/>
                </a:rPr>
                <a:t>BPM Server</a:t>
              </a:r>
            </a:p>
          </p:txBody>
        </p:sp>
        <p:pic>
          <p:nvPicPr>
            <p:cNvPr id="5" name="Picture 2"/>
            <p:cNvPicPr>
              <a:picLocks noChangeAspect="1" noChangeArrowheads="1"/>
            </p:cNvPicPr>
            <p:nvPr/>
          </p:nvPicPr>
          <p:blipFill>
            <a:blip r:embed="rId3" cstate="print"/>
            <a:srcRect/>
            <a:stretch>
              <a:fillRect/>
            </a:stretch>
          </p:blipFill>
          <p:spPr bwMode="auto">
            <a:xfrm>
              <a:off x="7505582" y="5124450"/>
              <a:ext cx="1385418" cy="476250"/>
            </a:xfrm>
            <a:prstGeom prst="rect">
              <a:avLst/>
            </a:prstGeom>
            <a:noFill/>
            <a:ln w="9525">
              <a:noFill/>
              <a:miter lim="800000"/>
              <a:headEnd/>
              <a:tailEnd/>
            </a:ln>
          </p:spPr>
        </p:pic>
        <p:cxnSp>
          <p:nvCxnSpPr>
            <p:cNvPr id="10" name="Shape 9"/>
            <p:cNvCxnSpPr>
              <a:endCxn id="28" idx="0"/>
            </p:cNvCxnSpPr>
            <p:nvPr/>
          </p:nvCxnSpPr>
          <p:spPr bwMode="auto">
            <a:xfrm rot="5400000">
              <a:off x="8063754" y="2985248"/>
              <a:ext cx="331692" cy="1588"/>
            </a:xfrm>
            <a:prstGeom prst="bentConnector3">
              <a:avLst>
                <a:gd name="adj1" fmla="val 50000"/>
              </a:avLst>
            </a:prstGeom>
            <a:solidFill>
              <a:schemeClr val="accent1"/>
            </a:solidFill>
            <a:ln w="12700" cap="flat" cmpd="sng" algn="ctr">
              <a:solidFill>
                <a:schemeClr val="tx1"/>
              </a:solidFill>
              <a:prstDash val="solid"/>
              <a:round/>
              <a:headEnd type="arrow"/>
              <a:tailEnd type="arrow"/>
            </a:ln>
            <a:effectLst/>
          </p:spPr>
        </p:cxnSp>
        <p:cxnSp>
          <p:nvCxnSpPr>
            <p:cNvPr id="11" name="Straight Arrow Connector 10"/>
            <p:cNvCxnSpPr>
              <a:stCxn id="28" idx="2"/>
              <a:endCxn id="4" idx="0"/>
            </p:cNvCxnSpPr>
            <p:nvPr/>
          </p:nvCxnSpPr>
          <p:spPr bwMode="auto">
            <a:xfrm rot="5400000">
              <a:off x="8062072" y="4633072"/>
              <a:ext cx="335056" cy="1588"/>
            </a:xfrm>
            <a:prstGeom prst="straightConnector1">
              <a:avLst/>
            </a:prstGeom>
            <a:solidFill>
              <a:schemeClr val="accent1"/>
            </a:solidFill>
            <a:ln w="12700" cap="flat" cmpd="sng" algn="ctr">
              <a:solidFill>
                <a:schemeClr val="tx1"/>
              </a:solidFill>
              <a:prstDash val="solid"/>
              <a:round/>
              <a:headEnd type="arrow"/>
              <a:tailEnd type="arrow"/>
            </a:ln>
            <a:effectLst/>
          </p:spPr>
        </p:cxnSp>
        <p:sp>
          <p:nvSpPr>
            <p:cNvPr id="28" name="Rounded Rectangle 27"/>
            <p:cNvSpPr/>
            <p:nvPr/>
          </p:nvSpPr>
          <p:spPr bwMode="auto">
            <a:xfrm>
              <a:off x="7467600" y="3151094"/>
              <a:ext cx="1524000" cy="1314450"/>
            </a:xfrm>
            <a:prstGeom prst="roundRect">
              <a:avLst/>
            </a:prstGeom>
            <a:gradFill flip="none" rotWithShape="1">
              <a:gsLst>
                <a:gs pos="0">
                  <a:schemeClr val="accent4"/>
                </a:gs>
                <a:gs pos="50000">
                  <a:schemeClr val="accent4">
                    <a:tint val="44500"/>
                    <a:satMod val="160000"/>
                  </a:schemeClr>
                </a:gs>
                <a:gs pos="100000">
                  <a:schemeClr val="accent4">
                    <a:tint val="23500"/>
                    <a:satMod val="160000"/>
                  </a:schemeClr>
                </a:gs>
              </a:gsLst>
              <a:lin ang="5400000" scaled="1"/>
              <a:tileRect/>
            </a:gradFill>
            <a:ln w="9525">
              <a:no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OpenEdge</a:t>
              </a:r>
              <a:br>
                <a:rPr lang="en-US" sz="1800" i="0" dirty="0" smtClean="0">
                  <a:solidFill>
                    <a:srgbClr val="000000"/>
                  </a:solidFill>
                  <a:latin typeface="Arial Narrow" pitchFamily="34" charset="0"/>
                </a:rPr>
              </a:br>
              <a:r>
                <a:rPr lang="en-US" sz="1800" i="0" dirty="0" smtClean="0">
                  <a:solidFill>
                    <a:srgbClr val="000000"/>
                  </a:solidFill>
                  <a:latin typeface="Arial Narrow" pitchFamily="34" charset="0"/>
                </a:rPr>
                <a:t>AppServer </a:t>
              </a:r>
            </a:p>
          </p:txBody>
        </p:sp>
        <p:grpSp>
          <p:nvGrpSpPr>
            <p:cNvPr id="7" name="Group 11"/>
            <p:cNvGrpSpPr/>
            <p:nvPr/>
          </p:nvGrpSpPr>
          <p:grpSpPr>
            <a:xfrm>
              <a:off x="7391400" y="1524000"/>
              <a:ext cx="1600201" cy="1295400"/>
              <a:chOff x="7391400" y="1219200"/>
              <a:chExt cx="1760221" cy="1466850"/>
            </a:xfrm>
          </p:grpSpPr>
          <p:sp>
            <p:nvSpPr>
              <p:cNvPr id="9" name="Rounded Rectangle 8"/>
              <p:cNvSpPr/>
              <p:nvPr/>
            </p:nvSpPr>
            <p:spPr bwMode="auto">
              <a:xfrm>
                <a:off x="7391400" y="1219200"/>
                <a:ext cx="1524000" cy="1314450"/>
              </a:xfrm>
              <a:prstGeom prst="roundRect">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solidFill>
                  <a:schemeClr val="accent1"/>
                </a:solidFill>
                <a:round/>
                <a:headEnd/>
                <a:tailEnd/>
              </a:ln>
              <a:effectLst/>
            </p:spPr>
            <p:txBody>
              <a:bodyPr wrap="square" anchor="ctr"/>
              <a:lstStyle/>
              <a:p>
                <a:pPr fontAlgn="auto">
                  <a:spcBef>
                    <a:spcPts val="0"/>
                  </a:spcBef>
                  <a:spcAft>
                    <a:spcPts val="0"/>
                  </a:spcAft>
                  <a:buSzTx/>
                  <a:defRPr/>
                </a:pPr>
                <a:r>
                  <a:rPr lang="en-US" sz="2000" i="0" dirty="0" smtClean="0">
                    <a:solidFill>
                      <a:srgbClr val="000000"/>
                    </a:solidFill>
                    <a:latin typeface="Arial Narrow" pitchFamily="34" charset="0"/>
                  </a:rPr>
                  <a:t>UI</a:t>
                </a:r>
              </a:p>
            </p:txBody>
          </p:sp>
          <p:sp>
            <p:nvSpPr>
              <p:cNvPr id="34" name="Rounded Rectangle 33"/>
              <p:cNvSpPr/>
              <p:nvPr/>
            </p:nvSpPr>
            <p:spPr bwMode="auto">
              <a:xfrm>
                <a:off x="7467600" y="1295400"/>
                <a:ext cx="1524000" cy="1314450"/>
              </a:xfrm>
              <a:prstGeom prst="roundRect">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solidFill>
                  <a:schemeClr val="accent1"/>
                </a:solidFill>
                <a:round/>
                <a:headEnd/>
                <a:tailEnd/>
              </a:ln>
              <a:effectLst/>
            </p:spPr>
            <p:txBody>
              <a:bodyPr wrap="square" anchor="ctr"/>
              <a:lstStyle/>
              <a:p>
                <a:pPr fontAlgn="auto">
                  <a:spcBef>
                    <a:spcPts val="0"/>
                  </a:spcBef>
                  <a:spcAft>
                    <a:spcPts val="0"/>
                  </a:spcAft>
                  <a:buSzTx/>
                  <a:defRPr/>
                </a:pPr>
                <a:r>
                  <a:rPr lang="en-US" sz="2000" i="0" dirty="0" smtClean="0">
                    <a:solidFill>
                      <a:srgbClr val="000000"/>
                    </a:solidFill>
                    <a:latin typeface="Arial Narrow" pitchFamily="34" charset="0"/>
                  </a:rPr>
                  <a:t>UI</a:t>
                </a:r>
              </a:p>
            </p:txBody>
          </p:sp>
          <p:sp>
            <p:nvSpPr>
              <p:cNvPr id="35" name="Rounded Rectangle 34"/>
              <p:cNvSpPr/>
              <p:nvPr/>
            </p:nvSpPr>
            <p:spPr bwMode="auto">
              <a:xfrm>
                <a:off x="7543800" y="1371600"/>
                <a:ext cx="1607821" cy="1314450"/>
              </a:xfrm>
              <a:prstGeom prst="roundRect">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solidFill>
                  <a:schemeClr val="accent1"/>
                </a:solid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UI</a:t>
                </a:r>
              </a:p>
              <a:p>
                <a:pPr fontAlgn="auto">
                  <a:spcBef>
                    <a:spcPts val="0"/>
                  </a:spcBef>
                  <a:spcAft>
                    <a:spcPts val="0"/>
                  </a:spcAft>
                  <a:buSzTx/>
                  <a:defRPr/>
                </a:pP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p:txBody>
          </p:sp>
        </p:grpSp>
        <p:sp>
          <p:nvSpPr>
            <p:cNvPr id="13" name="TextBox 12"/>
            <p:cNvSpPr txBox="1"/>
            <p:nvPr/>
          </p:nvSpPr>
          <p:spPr>
            <a:xfrm>
              <a:off x="7391400" y="954741"/>
              <a:ext cx="1524000" cy="584775"/>
            </a:xfrm>
            <a:prstGeom prst="rect">
              <a:avLst/>
            </a:prstGeom>
            <a:noFill/>
          </p:spPr>
          <p:txBody>
            <a:bodyPr wrap="square" rtlCol="0">
              <a:spAutoFit/>
            </a:bodyPr>
            <a:lstStyle/>
            <a:p>
              <a:pPr fontAlgn="auto">
                <a:spcBef>
                  <a:spcPts val="0"/>
                </a:spcBef>
                <a:spcAft>
                  <a:spcPts val="0"/>
                </a:spcAft>
                <a:buSzTx/>
              </a:pPr>
              <a:r>
                <a:rPr lang="en-US" sz="1600" dirty="0" smtClean="0">
                  <a:solidFill>
                    <a:srgbClr val="005F97"/>
                  </a:solidFill>
                  <a:latin typeface="Arial"/>
                </a:rPr>
                <a:t>Runtime </a:t>
              </a:r>
            </a:p>
            <a:p>
              <a:pPr fontAlgn="auto">
                <a:spcBef>
                  <a:spcPts val="0"/>
                </a:spcBef>
                <a:spcAft>
                  <a:spcPts val="0"/>
                </a:spcAft>
                <a:buSzTx/>
              </a:pPr>
              <a:r>
                <a:rPr lang="en-US" sz="1600" dirty="0" smtClean="0">
                  <a:solidFill>
                    <a:srgbClr val="005F97"/>
                  </a:solidFill>
                  <a:latin typeface="Arial"/>
                </a:rPr>
                <a:t>Architecture</a:t>
              </a:r>
            </a:p>
          </p:txBody>
        </p:sp>
        <p:sp>
          <p:nvSpPr>
            <p:cNvPr id="15" name="Rounded Rectangle 14"/>
            <p:cNvSpPr/>
            <p:nvPr/>
          </p:nvSpPr>
          <p:spPr>
            <a:xfrm>
              <a:off x="7620000" y="1981200"/>
              <a:ext cx="1295400" cy="761999"/>
            </a:xfrm>
            <a:prstGeom prst="roundRect">
              <a:avLst>
                <a:gd name="adj" fmla="val 10000"/>
              </a:avLst>
            </a:prstGeom>
            <a:blipFill rotWithShape="0">
              <a:blip r:embed="rId4" cstate="print"/>
              <a:stretch>
                <a:fillRect/>
              </a:stretch>
            </a:blipFill>
          </p:spPr>
          <p:style>
            <a:lnRef idx="2">
              <a:schemeClr val="lt1">
                <a:hueOff val="0"/>
                <a:satOff val="0"/>
                <a:lumOff val="0"/>
                <a:alphaOff val="0"/>
              </a:schemeClr>
            </a:lnRef>
            <a:fillRef idx="1">
              <a:scrgbClr r="0" g="0" b="0"/>
            </a:fillRef>
            <a:effectRef idx="0">
              <a:schemeClr val="accent5">
                <a:tint val="50000"/>
                <a:alpha val="90000"/>
                <a:hueOff val="19985"/>
                <a:satOff val="-1042"/>
                <a:lumOff val="7540"/>
                <a:alphaOff val="-40000"/>
              </a:schemeClr>
            </a:effectRef>
            <a:fontRef idx="minor">
              <a:schemeClr val="lt1">
                <a:hueOff val="0"/>
                <a:satOff val="0"/>
                <a:lumOff val="0"/>
                <a:alphaOff val="0"/>
              </a:schemeClr>
            </a:fontRef>
          </p:style>
        </p:sp>
      </p:gr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71814"/>
            <a:ext cx="7330650" cy="701731"/>
          </a:xfrm>
        </p:spPr>
        <p:txBody>
          <a:bodyPr/>
          <a:lstStyle/>
          <a:p>
            <a:r>
              <a:rPr lang="en-US" dirty="0" smtClean="0"/>
              <a:t>Use Case </a:t>
            </a:r>
            <a:r>
              <a:rPr lang="en-US" dirty="0" smtClean="0"/>
              <a:t>5: </a:t>
            </a:r>
            <a:r>
              <a:rPr lang="en-US" dirty="0" smtClean="0"/>
              <a:t/>
            </a:r>
            <a:br>
              <a:rPr lang="en-US" dirty="0" smtClean="0"/>
            </a:br>
            <a:r>
              <a:rPr lang="en-US" dirty="0" smtClean="0"/>
              <a:t>Embedded Workflow, Client Driven</a:t>
            </a:r>
            <a:endParaRPr lang="en-US" dirty="0"/>
          </a:p>
        </p:txBody>
      </p:sp>
      <p:sp>
        <p:nvSpPr>
          <p:cNvPr id="39" name="Content Placeholder 38"/>
          <p:cNvSpPr>
            <a:spLocks noGrp="1"/>
          </p:cNvSpPr>
          <p:nvPr>
            <p:ph idx="1"/>
          </p:nvPr>
        </p:nvSpPr>
        <p:spPr>
          <a:xfrm>
            <a:off x="403225" y="1335088"/>
            <a:ext cx="6817846" cy="4419600"/>
          </a:xfrm>
        </p:spPr>
        <p:txBody>
          <a:bodyPr/>
          <a:lstStyle/>
          <a:p>
            <a:r>
              <a:rPr lang="en-US" dirty="0" smtClean="0"/>
              <a:t>Portal:  Application-specific based on OpenEdge UI or other UI</a:t>
            </a:r>
          </a:p>
          <a:p>
            <a:r>
              <a:rPr lang="en-US" dirty="0" smtClean="0"/>
              <a:t>Presentation Flow: Application-specific</a:t>
            </a:r>
          </a:p>
          <a:p>
            <a:pPr lvl="1"/>
            <a:r>
              <a:rPr lang="en-US" dirty="0" smtClean="0"/>
              <a:t>BPM Server does not know anything about other UI types</a:t>
            </a:r>
          </a:p>
          <a:p>
            <a:r>
              <a:rPr lang="en-US" dirty="0" smtClean="0"/>
              <a:t>Forms: Application-specific</a:t>
            </a:r>
          </a:p>
          <a:p>
            <a:r>
              <a:rPr lang="en-US" dirty="0" smtClean="0"/>
              <a:t>OE System Steps: None</a:t>
            </a:r>
          </a:p>
          <a:p>
            <a:endParaRPr lang="en-US" dirty="0" smtClean="0"/>
          </a:p>
          <a:p>
            <a:r>
              <a:rPr lang="en-US" dirty="0" smtClean="0"/>
              <a:t>Customers: QAD (.NET UI)</a:t>
            </a:r>
            <a:endParaRPr lang="en-US" dirty="0"/>
          </a:p>
        </p:txBody>
      </p:sp>
      <p:grpSp>
        <p:nvGrpSpPr>
          <p:cNvPr id="3" name="Group 34"/>
          <p:cNvGrpSpPr/>
          <p:nvPr/>
        </p:nvGrpSpPr>
        <p:grpSpPr>
          <a:xfrm>
            <a:off x="7196019" y="968188"/>
            <a:ext cx="1846729" cy="5280212"/>
            <a:chOff x="7221071" y="968188"/>
            <a:chExt cx="1846729" cy="5280212"/>
          </a:xfrm>
        </p:grpSpPr>
        <p:sp>
          <p:nvSpPr>
            <p:cNvPr id="53" name="Rounded Rectangle 52"/>
            <p:cNvSpPr/>
            <p:nvPr/>
          </p:nvSpPr>
          <p:spPr bwMode="auto">
            <a:xfrm>
              <a:off x="7221071" y="990600"/>
              <a:ext cx="1846729" cy="52578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noAutofit/>
            </a:bodyPr>
            <a:lstStyle/>
            <a:p>
              <a:endParaRPr lang="en-US" dirty="0" smtClean="0">
                <a:solidFill>
                  <a:srgbClr val="7F7F7F"/>
                </a:solidFill>
              </a:endParaRPr>
            </a:p>
          </p:txBody>
        </p:sp>
        <p:grpSp>
          <p:nvGrpSpPr>
            <p:cNvPr id="6" name="Group 24"/>
            <p:cNvGrpSpPr/>
            <p:nvPr/>
          </p:nvGrpSpPr>
          <p:grpSpPr>
            <a:xfrm>
              <a:off x="7364506" y="3105150"/>
              <a:ext cx="1524000" cy="1314450"/>
              <a:chOff x="7391400" y="4648200"/>
              <a:chExt cx="1524000" cy="1314450"/>
            </a:xfrm>
          </p:grpSpPr>
          <p:sp>
            <p:nvSpPr>
              <p:cNvPr id="4" name="Rounded Rectangle 3"/>
              <p:cNvSpPr/>
              <p:nvPr/>
            </p:nvSpPr>
            <p:spPr bwMode="auto">
              <a:xfrm>
                <a:off x="7391400" y="4648200"/>
                <a:ext cx="1524000" cy="1314450"/>
              </a:xfrm>
              <a:prstGeom prst="roundRect">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vert="horz" wrap="none" lIns="91440" tIns="45720" rIns="91440" bIns="45720" numCol="1" rtlCol="0" anchor="ctr" anchorCtr="0" compatLnSpc="1">
                <a:prstTxWarp prst="textNoShape">
                  <a:avLst/>
                </a:prstTxWarp>
                <a:noAutofit/>
              </a:bodyPr>
              <a:lstStyle/>
              <a:p>
                <a:pPr fontAlgn="auto">
                  <a:spcBef>
                    <a:spcPts val="0"/>
                  </a:spcBef>
                  <a:spcAft>
                    <a:spcPts val="0"/>
                  </a:spcAft>
                  <a:buSzTx/>
                </a:pPr>
                <a:endParaRPr lang="en-US" sz="1800" i="0" kern="0" dirty="0" smtClean="0">
                  <a:solidFill>
                    <a:srgbClr val="000000">
                      <a:lumMod val="75000"/>
                      <a:lumOff val="25000"/>
                    </a:srgbClr>
                  </a:solidFill>
                  <a:latin typeface="Arial Narrow" pitchFamily="34" charset="0"/>
                </a:endParaRPr>
              </a:p>
              <a:p>
                <a:pPr fontAlgn="auto">
                  <a:spcBef>
                    <a:spcPts val="0"/>
                  </a:spcBef>
                  <a:spcAft>
                    <a:spcPts val="0"/>
                  </a:spcAft>
                  <a:buSzTx/>
                </a:pPr>
                <a:endParaRPr lang="en-US" sz="1800" i="0" kern="0" dirty="0" smtClean="0">
                  <a:solidFill>
                    <a:srgbClr val="000000">
                      <a:lumMod val="75000"/>
                      <a:lumOff val="25000"/>
                    </a:srgbClr>
                  </a:solidFill>
                  <a:latin typeface="Arial Narrow" pitchFamily="34" charset="0"/>
                </a:endParaRPr>
              </a:p>
              <a:p>
                <a:pPr fontAlgn="auto">
                  <a:spcBef>
                    <a:spcPts val="0"/>
                  </a:spcBef>
                  <a:spcAft>
                    <a:spcPts val="0"/>
                  </a:spcAft>
                  <a:buSzTx/>
                </a:pPr>
                <a:r>
                  <a:rPr lang="en-US" sz="1800" i="0" kern="0" dirty="0" smtClean="0">
                    <a:solidFill>
                      <a:srgbClr val="000000"/>
                    </a:solidFill>
                    <a:latin typeface="Arial Narrow" pitchFamily="34" charset="0"/>
                  </a:rPr>
                  <a:t>BPM Server</a:t>
                </a:r>
              </a:p>
            </p:txBody>
          </p:sp>
          <p:pic>
            <p:nvPicPr>
              <p:cNvPr id="5" name="Picture 2"/>
              <p:cNvPicPr>
                <a:picLocks noChangeAspect="1" noChangeArrowheads="1"/>
              </p:cNvPicPr>
              <p:nvPr/>
            </p:nvPicPr>
            <p:blipFill>
              <a:blip r:embed="rId3" cstate="print"/>
              <a:srcRect/>
              <a:stretch>
                <a:fillRect/>
              </a:stretch>
            </p:blipFill>
            <p:spPr bwMode="auto">
              <a:xfrm>
                <a:off x="7429382" y="4972050"/>
                <a:ext cx="1385418" cy="476250"/>
              </a:xfrm>
              <a:prstGeom prst="rect">
                <a:avLst/>
              </a:prstGeom>
              <a:noFill/>
              <a:ln w="9525">
                <a:noFill/>
                <a:miter lim="800000"/>
                <a:headEnd/>
                <a:tailEnd/>
              </a:ln>
            </p:spPr>
          </p:pic>
        </p:grpSp>
        <p:cxnSp>
          <p:nvCxnSpPr>
            <p:cNvPr id="10" name="Shape 9"/>
            <p:cNvCxnSpPr>
              <a:stCxn id="43" idx="3"/>
              <a:endCxn id="28" idx="3"/>
            </p:cNvCxnSpPr>
            <p:nvPr/>
          </p:nvCxnSpPr>
          <p:spPr bwMode="auto">
            <a:xfrm>
              <a:off x="8820148" y="2154877"/>
              <a:ext cx="68358" cy="3217223"/>
            </a:xfrm>
            <a:prstGeom prst="bentConnector3">
              <a:avLst>
                <a:gd name="adj1" fmla="val 267208"/>
              </a:avLst>
            </a:prstGeom>
            <a:solidFill>
              <a:schemeClr val="accent1"/>
            </a:solidFill>
            <a:ln w="12700" cap="flat" cmpd="sng" algn="ctr">
              <a:solidFill>
                <a:schemeClr val="tx1"/>
              </a:solidFill>
              <a:prstDash val="solid"/>
              <a:round/>
              <a:headEnd type="arrow"/>
              <a:tailEnd type="arrow"/>
            </a:ln>
            <a:effectLst/>
          </p:spPr>
        </p:cxnSp>
        <p:cxnSp>
          <p:nvCxnSpPr>
            <p:cNvPr id="11" name="Straight Arrow Connector 10"/>
            <p:cNvCxnSpPr>
              <a:stCxn id="43" idx="2"/>
              <a:endCxn id="4" idx="0"/>
            </p:cNvCxnSpPr>
            <p:nvPr/>
          </p:nvCxnSpPr>
          <p:spPr bwMode="auto">
            <a:xfrm rot="5400000">
              <a:off x="7907889" y="2885618"/>
              <a:ext cx="438150" cy="915"/>
            </a:xfrm>
            <a:prstGeom prst="straightConnector1">
              <a:avLst/>
            </a:prstGeom>
            <a:solidFill>
              <a:schemeClr val="accent1"/>
            </a:solidFill>
            <a:ln w="12700" cap="flat" cmpd="sng" algn="ctr">
              <a:solidFill>
                <a:schemeClr val="tx1"/>
              </a:solidFill>
              <a:prstDash val="solid"/>
              <a:round/>
              <a:headEnd type="none"/>
              <a:tailEnd type="arrow"/>
            </a:ln>
            <a:effectLst/>
          </p:spPr>
        </p:cxnSp>
        <p:sp>
          <p:nvSpPr>
            <p:cNvPr id="28" name="Rounded Rectangle 27"/>
            <p:cNvSpPr/>
            <p:nvPr/>
          </p:nvSpPr>
          <p:spPr bwMode="auto">
            <a:xfrm>
              <a:off x="7364506" y="4800600"/>
              <a:ext cx="1524000" cy="1143000"/>
            </a:xfrm>
            <a:prstGeom prst="roundRect">
              <a:avLst/>
            </a:prstGeom>
            <a:gradFill flip="none" rotWithShape="1">
              <a:gsLst>
                <a:gs pos="0">
                  <a:schemeClr val="accent4"/>
                </a:gs>
                <a:gs pos="50000">
                  <a:schemeClr val="accent4">
                    <a:tint val="44500"/>
                    <a:satMod val="160000"/>
                  </a:schemeClr>
                </a:gs>
                <a:gs pos="100000">
                  <a:schemeClr val="accent4">
                    <a:tint val="23500"/>
                    <a:satMod val="160000"/>
                  </a:schemeClr>
                </a:gs>
              </a:gsLst>
              <a:lin ang="5400000" scaled="1"/>
              <a:tileRect/>
            </a:gradFill>
            <a:ln w="9525">
              <a:no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OpenEdge </a:t>
              </a:r>
              <a:br>
                <a:rPr lang="en-US" sz="1800" i="0" dirty="0" smtClean="0">
                  <a:solidFill>
                    <a:srgbClr val="000000"/>
                  </a:solidFill>
                  <a:latin typeface="Arial Narrow" pitchFamily="34" charset="0"/>
                </a:rPr>
              </a:br>
              <a:r>
                <a:rPr lang="en-US" sz="1800" i="0" dirty="0" smtClean="0">
                  <a:solidFill>
                    <a:srgbClr val="000000"/>
                  </a:solidFill>
                  <a:latin typeface="Arial Narrow" pitchFamily="34" charset="0"/>
                </a:rPr>
                <a:t>AppServer</a:t>
              </a:r>
            </a:p>
            <a:p>
              <a:pPr fontAlgn="auto">
                <a:spcBef>
                  <a:spcPts val="0"/>
                </a:spcBef>
                <a:spcAft>
                  <a:spcPts val="0"/>
                </a:spcAft>
                <a:buSzTx/>
                <a:defRPr/>
              </a:pPr>
              <a:r>
                <a:rPr lang="en-US" sz="1800" i="0" dirty="0" smtClean="0">
                  <a:solidFill>
                    <a:srgbClr val="000000"/>
                  </a:solidFill>
                  <a:latin typeface="Arial Narrow" pitchFamily="34" charset="0"/>
                </a:rPr>
                <a:t>(optional)</a:t>
              </a:r>
            </a:p>
          </p:txBody>
        </p:sp>
        <p:grpSp>
          <p:nvGrpSpPr>
            <p:cNvPr id="7" name="Group 39"/>
            <p:cNvGrpSpPr/>
            <p:nvPr/>
          </p:nvGrpSpPr>
          <p:grpSpPr>
            <a:xfrm>
              <a:off x="7296148" y="1524000"/>
              <a:ext cx="1524000" cy="1143000"/>
              <a:chOff x="7391400" y="1219200"/>
              <a:chExt cx="1676400" cy="1466850"/>
            </a:xfrm>
          </p:grpSpPr>
          <p:sp>
            <p:nvSpPr>
              <p:cNvPr id="41" name="Rounded Rectangle 40"/>
              <p:cNvSpPr/>
              <p:nvPr/>
            </p:nvSpPr>
            <p:spPr bwMode="auto">
              <a:xfrm>
                <a:off x="7391400" y="1219200"/>
                <a:ext cx="1524000" cy="1314450"/>
              </a:xfrm>
              <a:prstGeom prst="roundRect">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solidFill>
                  <a:schemeClr val="accent1"/>
                </a:solid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UI</a:t>
                </a:r>
              </a:p>
            </p:txBody>
          </p:sp>
          <p:sp>
            <p:nvSpPr>
              <p:cNvPr id="42" name="Rounded Rectangle 41"/>
              <p:cNvSpPr/>
              <p:nvPr/>
            </p:nvSpPr>
            <p:spPr bwMode="auto">
              <a:xfrm>
                <a:off x="7467600" y="1295400"/>
                <a:ext cx="1524000" cy="1314450"/>
              </a:xfrm>
              <a:prstGeom prst="roundRect">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solidFill>
                  <a:schemeClr val="accent1"/>
                </a:solid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UI</a:t>
                </a:r>
              </a:p>
            </p:txBody>
          </p:sp>
          <p:sp>
            <p:nvSpPr>
              <p:cNvPr id="43" name="Rounded Rectangle 42"/>
              <p:cNvSpPr/>
              <p:nvPr/>
            </p:nvSpPr>
            <p:spPr bwMode="auto">
              <a:xfrm>
                <a:off x="7543800" y="1371600"/>
                <a:ext cx="1524000" cy="1314450"/>
              </a:xfrm>
              <a:prstGeom prst="roundRect">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solidFill>
                  <a:schemeClr val="accent1"/>
                </a:solidFill>
                <a:round/>
                <a:headEnd/>
                <a:tailEnd/>
              </a:ln>
              <a:effectLst/>
            </p:spPr>
            <p:txBody>
              <a:bodyPr wrap="square" anchor="ctr"/>
              <a:lstStyle/>
              <a:p>
                <a:pPr fontAlgn="auto">
                  <a:spcBef>
                    <a:spcPts val="0"/>
                  </a:spcBef>
                  <a:spcAft>
                    <a:spcPts val="0"/>
                  </a:spcAft>
                  <a:buSzTx/>
                  <a:defRPr/>
                </a:pPr>
                <a:r>
                  <a:rPr lang="en-US" sz="1800" i="0" dirty="0" smtClean="0">
                    <a:solidFill>
                      <a:srgbClr val="000000"/>
                    </a:solidFill>
                    <a:latin typeface="Arial Narrow" pitchFamily="34" charset="0"/>
                  </a:rPr>
                  <a:t>UI</a:t>
                </a:r>
              </a:p>
              <a:p>
                <a:pPr fontAlgn="auto">
                  <a:spcBef>
                    <a:spcPts val="0"/>
                  </a:spcBef>
                  <a:spcAft>
                    <a:spcPts val="0"/>
                  </a:spcAft>
                  <a:buSzTx/>
                  <a:defRPr/>
                </a:pPr>
                <a:endParaRPr lang="en-US" sz="1800" i="0" dirty="0" smtClean="0">
                  <a:solidFill>
                    <a:srgbClr val="000000"/>
                  </a:solidFill>
                  <a:latin typeface="Arial Narrow" pitchFamily="34" charset="0"/>
                </a:endParaRPr>
              </a:p>
              <a:p>
                <a:pPr fontAlgn="auto">
                  <a:spcBef>
                    <a:spcPts val="0"/>
                  </a:spcBef>
                  <a:spcAft>
                    <a:spcPts val="0"/>
                  </a:spcAft>
                  <a:buSzTx/>
                  <a:defRPr/>
                </a:pPr>
                <a:endParaRPr lang="en-US" sz="1800" i="0" dirty="0" smtClean="0">
                  <a:solidFill>
                    <a:srgbClr val="000000"/>
                  </a:solidFill>
                  <a:latin typeface="Arial Narrow" pitchFamily="34" charset="0"/>
                </a:endParaRPr>
              </a:p>
            </p:txBody>
          </p:sp>
        </p:grpSp>
        <p:sp>
          <p:nvSpPr>
            <p:cNvPr id="47" name="TextBox 46"/>
            <p:cNvSpPr txBox="1"/>
            <p:nvPr/>
          </p:nvSpPr>
          <p:spPr>
            <a:xfrm>
              <a:off x="7297271" y="968188"/>
              <a:ext cx="1524000" cy="584775"/>
            </a:xfrm>
            <a:prstGeom prst="rect">
              <a:avLst/>
            </a:prstGeom>
            <a:noFill/>
          </p:spPr>
          <p:txBody>
            <a:bodyPr wrap="square" rtlCol="0">
              <a:spAutoFit/>
            </a:bodyPr>
            <a:lstStyle/>
            <a:p>
              <a:pPr fontAlgn="auto">
                <a:spcBef>
                  <a:spcPts val="0"/>
                </a:spcBef>
                <a:spcAft>
                  <a:spcPts val="0"/>
                </a:spcAft>
                <a:buSzTx/>
              </a:pPr>
              <a:r>
                <a:rPr lang="en-US" sz="1600" dirty="0" smtClean="0">
                  <a:solidFill>
                    <a:srgbClr val="005F97"/>
                  </a:solidFill>
                  <a:latin typeface="Arial"/>
                </a:rPr>
                <a:t>Runtime </a:t>
              </a:r>
            </a:p>
            <a:p>
              <a:pPr fontAlgn="auto">
                <a:spcBef>
                  <a:spcPts val="0"/>
                </a:spcBef>
                <a:spcAft>
                  <a:spcPts val="0"/>
                </a:spcAft>
                <a:buSzTx/>
              </a:pPr>
              <a:r>
                <a:rPr lang="en-US" sz="1600" dirty="0" smtClean="0">
                  <a:solidFill>
                    <a:srgbClr val="005F97"/>
                  </a:solidFill>
                  <a:latin typeface="Arial"/>
                </a:rPr>
                <a:t>Architecture</a:t>
              </a:r>
            </a:p>
          </p:txBody>
        </p:sp>
        <p:sp>
          <p:nvSpPr>
            <p:cNvPr id="16" name="Rounded Rectangle 15"/>
            <p:cNvSpPr/>
            <p:nvPr/>
          </p:nvSpPr>
          <p:spPr>
            <a:xfrm>
              <a:off x="7620000" y="2057400"/>
              <a:ext cx="1066800" cy="533400"/>
            </a:xfrm>
            <a:prstGeom prst="roundRect">
              <a:avLst>
                <a:gd name="adj" fmla="val 10000"/>
              </a:avLst>
            </a:prstGeom>
            <a:blipFill rotWithShape="0">
              <a:blip r:embed="rId4" cstate="print"/>
              <a:stretch>
                <a:fillRect/>
              </a:stretch>
            </a:blipFill>
          </p:spPr>
          <p:style>
            <a:lnRef idx="2">
              <a:schemeClr val="lt1">
                <a:hueOff val="0"/>
                <a:satOff val="0"/>
                <a:lumOff val="0"/>
                <a:alphaOff val="0"/>
              </a:schemeClr>
            </a:lnRef>
            <a:fillRef idx="1">
              <a:scrgbClr r="0" g="0" b="0"/>
            </a:fillRef>
            <a:effectRef idx="0">
              <a:schemeClr val="accent5">
                <a:tint val="50000"/>
                <a:alpha val="90000"/>
                <a:hueOff val="19985"/>
                <a:satOff val="-1042"/>
                <a:lumOff val="7540"/>
                <a:alphaOff val="-40000"/>
              </a:schemeClr>
            </a:effectRef>
            <a:fontRef idx="minor">
              <a:schemeClr val="lt1">
                <a:hueOff val="0"/>
                <a:satOff val="0"/>
                <a:lumOff val="0"/>
                <a:alphaOff val="0"/>
              </a:schemeClr>
            </a:fontRef>
          </p:style>
        </p:sp>
        <p:cxnSp>
          <p:nvCxnSpPr>
            <p:cNvPr id="17" name="Straight Arrow Connector 16"/>
            <p:cNvCxnSpPr>
              <a:stCxn id="4" idx="2"/>
              <a:endCxn id="28" idx="0"/>
            </p:cNvCxnSpPr>
            <p:nvPr/>
          </p:nvCxnSpPr>
          <p:spPr bwMode="auto">
            <a:xfrm rot="5400000">
              <a:off x="7936006" y="4610100"/>
              <a:ext cx="381000" cy="1588"/>
            </a:xfrm>
            <a:prstGeom prst="straightConnector1">
              <a:avLst/>
            </a:prstGeom>
            <a:solidFill>
              <a:schemeClr val="accent1"/>
            </a:solidFill>
            <a:ln w="12700" cap="flat" cmpd="sng" algn="ctr">
              <a:solidFill>
                <a:schemeClr val="tx1"/>
              </a:solidFill>
              <a:prstDash val="solid"/>
              <a:round/>
              <a:headEnd type="arrow"/>
              <a:tailEnd type="none"/>
            </a:ln>
            <a:effectLst/>
          </p:spPr>
        </p:cxnSp>
      </p:gr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2127868"/>
            <a:ext cx="9144000" cy="420798"/>
          </a:xfrm>
          <a:prstGeom prst="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rtlCol="0" anchor="ctr" anchorCtr="0" compatLnSpc="1">
            <a:prstTxWarp prst="textNoShape">
              <a:avLst/>
            </a:prstTxWarp>
            <a:normAutofit lnSpcReduction="10000"/>
          </a:bodyPr>
          <a:lstStyle/>
          <a:p>
            <a:endParaRPr lang="en-US" i="0" dirty="0" smtClean="0">
              <a:solidFill>
                <a:srgbClr val="FFFFFF"/>
              </a:solidFill>
            </a:endParaRPr>
          </a:p>
        </p:txBody>
      </p:sp>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403225" y="1335087"/>
            <a:ext cx="7772400" cy="5095209"/>
          </a:xfrm>
        </p:spPr>
        <p:txBody>
          <a:bodyPr>
            <a:normAutofit/>
          </a:bodyPr>
          <a:lstStyle/>
          <a:p>
            <a:r>
              <a:rPr lang="en-US" dirty="0" err="1" smtClean="0"/>
              <a:t>OpenEdge</a:t>
            </a:r>
            <a:r>
              <a:rPr lang="en-US" dirty="0" smtClean="0"/>
              <a:t> BPM Strategy and Value </a:t>
            </a:r>
            <a:r>
              <a:rPr lang="en-US" dirty="0" smtClean="0"/>
              <a:t>Proposition</a:t>
            </a:r>
          </a:p>
          <a:p>
            <a:r>
              <a:rPr lang="en-US" dirty="0" smtClean="0"/>
              <a:t>Integrating BPM with Your </a:t>
            </a:r>
            <a:r>
              <a:rPr lang="en-US" dirty="0" err="1" smtClean="0"/>
              <a:t>OpenEdge</a:t>
            </a:r>
            <a:r>
              <a:rPr lang="en-US" dirty="0" smtClean="0"/>
              <a:t> Application</a:t>
            </a:r>
            <a:endParaRPr lang="en-US" dirty="0" smtClean="0"/>
          </a:p>
          <a:p>
            <a:r>
              <a:rPr lang="en-US" dirty="0" err="1" smtClean="0"/>
              <a:t>OpenEdge</a:t>
            </a:r>
            <a:r>
              <a:rPr lang="en-US" dirty="0" smtClean="0"/>
              <a:t> BPM Roadmap </a:t>
            </a:r>
          </a:p>
          <a:p>
            <a:r>
              <a:rPr lang="en-US" dirty="0" smtClean="0"/>
              <a:t>Wrap-up &amp; Q&amp;A</a:t>
            </a:r>
          </a:p>
          <a:p>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Vision for OpenEdge BPM</a:t>
            </a:r>
          </a:p>
        </p:txBody>
      </p:sp>
      <p:sp>
        <p:nvSpPr>
          <p:cNvPr id="28" name="AutoShape 6"/>
          <p:cNvSpPr>
            <a:spLocks noChangeArrowheads="1"/>
          </p:cNvSpPr>
          <p:nvPr/>
        </p:nvSpPr>
        <p:spPr bwMode="auto">
          <a:xfrm>
            <a:off x="4981433" y="1352550"/>
            <a:ext cx="3603766" cy="4584424"/>
          </a:xfrm>
          <a:prstGeom prst="roundRect">
            <a:avLst>
              <a:gd name="adj" fmla="val 8818"/>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wrap="square" anchor="ctr"/>
          <a:lstStyle/>
          <a:p>
            <a:pPr algn="l">
              <a:spcBef>
                <a:spcPts val="1200"/>
              </a:spcBef>
              <a:defRPr/>
            </a:pPr>
            <a:r>
              <a:rPr lang="en-US" sz="2200" i="0" dirty="0" smtClean="0"/>
              <a:t>Easy-to-use BPM-enabled application development platform.</a:t>
            </a:r>
            <a:endParaRPr lang="en-US" sz="2200" i="0" dirty="0"/>
          </a:p>
          <a:p>
            <a:pPr marL="228600" indent="-228600" algn="l">
              <a:spcBef>
                <a:spcPts val="1200"/>
              </a:spcBef>
              <a:buFont typeface="Arial" pitchFamily="34" charset="0"/>
              <a:buChar char="•"/>
              <a:defRPr/>
            </a:pPr>
            <a:r>
              <a:rPr lang="en-US" sz="2200" i="0" dirty="0"/>
              <a:t>Higher business values</a:t>
            </a:r>
          </a:p>
          <a:p>
            <a:pPr marL="228600" indent="-228600" algn="l">
              <a:spcBef>
                <a:spcPts val="600"/>
              </a:spcBef>
              <a:buFont typeface="Arial" pitchFamily="34" charset="0"/>
              <a:buChar char="•"/>
              <a:defRPr/>
            </a:pPr>
            <a:r>
              <a:rPr lang="en-US" sz="2200" i="0" dirty="0"/>
              <a:t>Excellent customer and developer experience</a:t>
            </a:r>
          </a:p>
          <a:p>
            <a:pPr marL="228600" indent="-228600" algn="l">
              <a:spcBef>
                <a:spcPts val="600"/>
              </a:spcBef>
              <a:buFont typeface="Arial" pitchFamily="34" charset="0"/>
              <a:buChar char="•"/>
              <a:defRPr/>
            </a:pPr>
            <a:r>
              <a:rPr lang="en-US" sz="2200" i="0" dirty="0"/>
              <a:t>Lowest total cost of ownership</a:t>
            </a:r>
          </a:p>
          <a:p>
            <a:pPr algn="l">
              <a:spcBef>
                <a:spcPts val="1200"/>
              </a:spcBef>
              <a:defRPr/>
            </a:pPr>
            <a:r>
              <a:rPr lang="en-US" sz="2200" i="0" dirty="0" smtClean="0"/>
              <a:t>Provides </a:t>
            </a:r>
            <a:r>
              <a:rPr lang="en-US" sz="2200" i="0" dirty="0"/>
              <a:t>unified </a:t>
            </a:r>
            <a:r>
              <a:rPr lang="en-US" sz="2200" i="0" dirty="0" smtClean="0"/>
              <a:t>business process and transaction-oriented execution </a:t>
            </a:r>
            <a:r>
              <a:rPr lang="en-US" sz="2200" i="0" dirty="0"/>
              <a:t>environments.</a:t>
            </a:r>
          </a:p>
        </p:txBody>
      </p:sp>
      <p:sp>
        <p:nvSpPr>
          <p:cNvPr id="12" name="Rounded Rectangle 38"/>
          <p:cNvSpPr>
            <a:spLocks noChangeArrowheads="1"/>
          </p:cNvSpPr>
          <p:nvPr/>
        </p:nvSpPr>
        <p:spPr bwMode="auto">
          <a:xfrm>
            <a:off x="729177" y="1276312"/>
            <a:ext cx="3910013" cy="4845050"/>
          </a:xfrm>
          <a:prstGeom prst="roundRect">
            <a:avLst>
              <a:gd name="adj" fmla="val 4699"/>
            </a:avLst>
          </a:prstGeom>
          <a:gradFill rotWithShape="1">
            <a:gsLst>
              <a:gs pos="0">
                <a:schemeClr val="accent1"/>
              </a:gs>
              <a:gs pos="54000">
                <a:srgbClr val="99BFD5"/>
              </a:gs>
            </a:gsLst>
            <a:lin ang="5400000" scaled="1"/>
          </a:gradFill>
          <a:ln w="9525">
            <a:noFill/>
            <a:round/>
            <a:headEnd/>
            <a:tailEnd/>
          </a:ln>
          <a:effectLst/>
        </p:spPr>
        <p:txBody>
          <a:bodyPr anchor="ctr"/>
          <a:lstStyle/>
          <a:p>
            <a:pPr algn="ctr" eaLnBrk="0" hangingPunct="0">
              <a:spcBef>
                <a:spcPct val="50000"/>
              </a:spcBef>
              <a:buSzPct val="130000"/>
              <a:defRPr/>
            </a:pPr>
            <a:endParaRPr lang="en-US" sz="2400" i="0" dirty="0">
              <a:solidFill>
                <a:srgbClr val="000000"/>
              </a:solidFill>
              <a:latin typeface="+mn-lt"/>
            </a:endParaRPr>
          </a:p>
        </p:txBody>
      </p:sp>
      <p:sp>
        <p:nvSpPr>
          <p:cNvPr id="13" name="Text Box 10"/>
          <p:cNvSpPr>
            <a:spLocks noChangeArrowheads="1"/>
          </p:cNvSpPr>
          <p:nvPr/>
        </p:nvSpPr>
        <p:spPr bwMode="auto">
          <a:xfrm>
            <a:off x="888043" y="3222741"/>
            <a:ext cx="3589337" cy="1130300"/>
          </a:xfrm>
          <a:prstGeom prst="roundRect">
            <a:avLst>
              <a:gd name="adj" fmla="val 11734"/>
            </a:avLst>
          </a:prstGeom>
          <a:gradFill rotWithShape="1">
            <a:gsLst>
              <a:gs pos="0">
                <a:schemeClr val="folHlink"/>
              </a:gs>
              <a:gs pos="100000">
                <a:srgbClr val="C9CBDD"/>
              </a:gs>
            </a:gsLst>
            <a:lin ang="5400000" scaled="1"/>
          </a:gradFill>
          <a:ln w="9525">
            <a:noFill/>
            <a:round/>
            <a:headEnd/>
            <a:tailEnd/>
          </a:ln>
        </p:spPr>
        <p:txBody>
          <a:bodyPr anchor="ctr"/>
          <a:lstStyle/>
          <a:p>
            <a:pPr algn="ctr" eaLnBrk="0" hangingPunct="0">
              <a:buSzPct val="130000"/>
            </a:pPr>
            <a:r>
              <a:rPr lang="en-US" b="1" i="0" dirty="0" smtClean="0"/>
              <a:t>BPM-Enabled </a:t>
            </a:r>
            <a:r>
              <a:rPr lang="en-US" b="1" i="0" dirty="0" err="1" smtClean="0"/>
              <a:t>OpenEdge</a:t>
            </a:r>
            <a:r>
              <a:rPr lang="en-US" b="1" i="0" dirty="0"/>
              <a:t/>
            </a:r>
            <a:br>
              <a:rPr lang="en-US" b="1" i="0" dirty="0"/>
            </a:br>
            <a:r>
              <a:rPr lang="en-US" b="1" i="0" dirty="0"/>
              <a:t>Run-time</a:t>
            </a:r>
          </a:p>
        </p:txBody>
      </p:sp>
      <p:pic>
        <p:nvPicPr>
          <p:cNvPr id="15" name="Picture 72" descr="data.png"/>
          <p:cNvPicPr>
            <a:picLocks noChangeAspect="1"/>
          </p:cNvPicPr>
          <p:nvPr/>
        </p:nvPicPr>
        <p:blipFill>
          <a:blip r:embed="rId3" cstate="print"/>
          <a:srcRect/>
          <a:stretch>
            <a:fillRect/>
          </a:stretch>
        </p:blipFill>
        <p:spPr bwMode="auto">
          <a:xfrm>
            <a:off x="1896550" y="4392088"/>
            <a:ext cx="1639228" cy="1639228"/>
          </a:xfrm>
          <a:prstGeom prst="rect">
            <a:avLst/>
          </a:prstGeom>
          <a:noFill/>
          <a:ln w="9525">
            <a:noFill/>
            <a:miter lim="800000"/>
            <a:headEnd/>
            <a:tailEnd/>
          </a:ln>
        </p:spPr>
      </p:pic>
      <p:pic>
        <p:nvPicPr>
          <p:cNvPr id="20" name="Picture 3"/>
          <p:cNvPicPr>
            <a:picLocks noChangeArrowheads="1"/>
          </p:cNvPicPr>
          <p:nvPr/>
        </p:nvPicPr>
        <p:blipFill>
          <a:blip r:embed="rId4" cstate="print"/>
          <a:srcRect/>
          <a:stretch>
            <a:fillRect/>
          </a:stretch>
        </p:blipFill>
        <p:spPr bwMode="auto">
          <a:xfrm>
            <a:off x="888043" y="1348231"/>
            <a:ext cx="3557016" cy="1618488"/>
          </a:xfrm>
          <a:prstGeom prst="roundRect">
            <a:avLst/>
          </a:prstGeom>
          <a:noFill/>
          <a:ln w="9525">
            <a:noFill/>
            <a:miter lim="800000"/>
            <a:headEnd/>
            <a:tailEnd/>
          </a:ln>
        </p:spPr>
      </p:pic>
      <p:sp>
        <p:nvSpPr>
          <p:cNvPr id="22" name="TextBox 32"/>
          <p:cNvSpPr txBox="1">
            <a:spLocks noChangeArrowheads="1"/>
          </p:cNvSpPr>
          <p:nvPr/>
        </p:nvSpPr>
        <p:spPr bwMode="auto">
          <a:xfrm>
            <a:off x="2119329" y="1900128"/>
            <a:ext cx="1159292" cy="646331"/>
          </a:xfrm>
          <a:prstGeom prst="rect">
            <a:avLst/>
          </a:prstGeom>
          <a:noFill/>
          <a:ln w="9525">
            <a:noFill/>
            <a:miter lim="800000"/>
            <a:headEnd/>
            <a:tailEnd/>
          </a:ln>
        </p:spPr>
        <p:txBody>
          <a:bodyPr wrap="none">
            <a:spAutoFit/>
          </a:bodyPr>
          <a:lstStyle/>
          <a:p>
            <a:pPr>
              <a:spcBef>
                <a:spcPts val="0"/>
              </a:spcBef>
              <a:buSzPct val="130000"/>
            </a:pPr>
            <a:r>
              <a:rPr lang="en-US" sz="1200" b="1" dirty="0" smtClean="0"/>
              <a:t>BPM-enabled</a:t>
            </a:r>
            <a:br>
              <a:rPr lang="en-US" sz="1200" b="1" dirty="0" smtClean="0"/>
            </a:br>
            <a:r>
              <a:rPr lang="en-US" sz="1200" b="1" dirty="0" err="1" smtClean="0"/>
              <a:t>OpenEdge</a:t>
            </a:r>
            <a:endParaRPr lang="en-US" sz="1200" b="1" dirty="0" smtClean="0"/>
          </a:p>
          <a:p>
            <a:pPr>
              <a:spcBef>
                <a:spcPts val="0"/>
              </a:spcBef>
              <a:buSzPct val="130000"/>
            </a:pPr>
            <a:r>
              <a:rPr lang="en-US" sz="1200" b="1" dirty="0" smtClean="0"/>
              <a:t>Architect</a:t>
            </a: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a:t>
            </a:r>
            <a:r>
              <a:rPr lang="en-US" dirty="0" smtClean="0"/>
              <a:t>I: </a:t>
            </a:r>
            <a:r>
              <a:rPr lang="en-US" dirty="0" err="1" smtClean="0"/>
              <a:t>OpenEdge</a:t>
            </a:r>
            <a:r>
              <a:rPr lang="en-US" dirty="0" smtClean="0"/>
              <a:t> DBMS Support</a:t>
            </a:r>
            <a:endParaRPr lang="en-US" dirty="0"/>
          </a:p>
        </p:txBody>
      </p:sp>
      <p:sp>
        <p:nvSpPr>
          <p:cNvPr id="38" name="AutoShape 6"/>
          <p:cNvSpPr>
            <a:spLocks noChangeArrowheads="1"/>
          </p:cNvSpPr>
          <p:nvPr/>
        </p:nvSpPr>
        <p:spPr bwMode="auto">
          <a:xfrm>
            <a:off x="5029201" y="1562099"/>
            <a:ext cx="3624469" cy="3575385"/>
          </a:xfrm>
          <a:prstGeom prst="roundRect">
            <a:avLst>
              <a:gd name="adj" fmla="val 8174"/>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wrap="square" anchor="ctr"/>
          <a:lstStyle/>
          <a:p>
            <a:pPr algn="l">
              <a:spcBef>
                <a:spcPts val="600"/>
              </a:spcBef>
              <a:defRPr/>
            </a:pPr>
            <a:r>
              <a:rPr lang="en-US" sz="2200" i="0" dirty="0"/>
              <a:t>Requires only OpenEdge DBMS.</a:t>
            </a:r>
          </a:p>
          <a:p>
            <a:pPr marL="228600" indent="-228600" algn="l">
              <a:spcBef>
                <a:spcPts val="1200"/>
              </a:spcBef>
              <a:buFont typeface="Wingdings" pitchFamily="2" charset="2"/>
              <a:buChar char="ü"/>
              <a:defRPr/>
            </a:pPr>
            <a:r>
              <a:rPr lang="en-US" sz="2200" i="0" dirty="0"/>
              <a:t>OpenEdge data is accessed from BPM.</a:t>
            </a:r>
          </a:p>
          <a:p>
            <a:pPr marL="228600" indent="-228600" algn="l">
              <a:spcBef>
                <a:spcPts val="1200"/>
              </a:spcBef>
              <a:buFont typeface="Wingdings" pitchFamily="2" charset="2"/>
              <a:buChar char="ü"/>
              <a:defRPr/>
            </a:pPr>
            <a:r>
              <a:rPr lang="en-US" sz="2200" i="0" dirty="0"/>
              <a:t>Reduces the cost and complexity of application deployment.</a:t>
            </a:r>
          </a:p>
        </p:txBody>
      </p:sp>
      <p:sp>
        <p:nvSpPr>
          <p:cNvPr id="19" name="AutoShape 6"/>
          <p:cNvSpPr>
            <a:spLocks noChangeArrowheads="1"/>
          </p:cNvSpPr>
          <p:nvPr/>
        </p:nvSpPr>
        <p:spPr bwMode="auto">
          <a:xfrm>
            <a:off x="5029201" y="1562180"/>
            <a:ext cx="3621024" cy="3575304"/>
          </a:xfrm>
          <a:prstGeom prst="roundRect">
            <a:avLst>
              <a:gd name="adj" fmla="val 12199"/>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wrap="square" anchor="ctr"/>
          <a:lstStyle/>
          <a:p>
            <a:pPr algn="l">
              <a:lnSpc>
                <a:spcPct val="110000"/>
              </a:lnSpc>
              <a:defRPr/>
            </a:pPr>
            <a:r>
              <a:rPr lang="en-US" sz="2200" i="0" dirty="0" err="1" smtClean="0"/>
              <a:t>OpenEdge</a:t>
            </a:r>
            <a:r>
              <a:rPr lang="en-US" sz="2200" i="0" dirty="0" smtClean="0"/>
              <a:t> database support</a:t>
            </a:r>
          </a:p>
          <a:p>
            <a:pPr marL="685800" lvl="1" indent="-228600" algn="l">
              <a:lnSpc>
                <a:spcPct val="110000"/>
              </a:lnSpc>
              <a:buFont typeface="Wingdings" pitchFamily="2" charset="2"/>
              <a:buChar char="ü"/>
              <a:defRPr/>
            </a:pPr>
            <a:r>
              <a:rPr lang="en-US" sz="2200" i="0" dirty="0" smtClean="0"/>
              <a:t>BPM Server</a:t>
            </a:r>
          </a:p>
          <a:p>
            <a:pPr marL="685800" lvl="1" indent="-228600" algn="l">
              <a:lnSpc>
                <a:spcPct val="110000"/>
              </a:lnSpc>
              <a:buFont typeface="Wingdings" pitchFamily="2" charset="2"/>
              <a:buChar char="ü"/>
              <a:defRPr/>
            </a:pPr>
            <a:r>
              <a:rPr lang="en-US" sz="2200" i="0" dirty="0" smtClean="0"/>
              <a:t>Managed Database adapter</a:t>
            </a:r>
          </a:p>
        </p:txBody>
      </p:sp>
      <p:sp>
        <p:nvSpPr>
          <p:cNvPr id="21" name="Rounded Rectangle 38"/>
          <p:cNvSpPr>
            <a:spLocks noChangeArrowheads="1"/>
          </p:cNvSpPr>
          <p:nvPr/>
        </p:nvSpPr>
        <p:spPr bwMode="auto">
          <a:xfrm>
            <a:off x="545163" y="4635500"/>
            <a:ext cx="3910012" cy="1463675"/>
          </a:xfrm>
          <a:prstGeom prst="roundRect">
            <a:avLst>
              <a:gd name="adj" fmla="val 4699"/>
            </a:avLst>
          </a:prstGeom>
          <a:gradFill rotWithShape="1">
            <a:gsLst>
              <a:gs pos="0">
                <a:schemeClr val="accent1"/>
              </a:gs>
              <a:gs pos="54000">
                <a:srgbClr val="99BFD5"/>
              </a:gs>
            </a:gsLst>
            <a:lin ang="5400000" scaled="1"/>
          </a:gradFill>
          <a:ln w="9525">
            <a:noFill/>
            <a:round/>
            <a:headEnd/>
            <a:tailEnd/>
          </a:ln>
          <a:effectLst/>
        </p:spPr>
        <p:txBody>
          <a:bodyPr anchor="ctr"/>
          <a:lstStyle/>
          <a:p>
            <a:pPr eaLnBrk="0" hangingPunct="0">
              <a:defRPr/>
            </a:pPr>
            <a:endParaRPr lang="en-US" sz="2000" i="0" dirty="0">
              <a:solidFill>
                <a:srgbClr val="000000"/>
              </a:solidFill>
            </a:endParaRPr>
          </a:p>
        </p:txBody>
      </p:sp>
      <p:sp>
        <p:nvSpPr>
          <p:cNvPr id="22" name="Rounded Rectangle 38"/>
          <p:cNvSpPr>
            <a:spLocks noChangeArrowheads="1"/>
          </p:cNvSpPr>
          <p:nvPr/>
        </p:nvSpPr>
        <p:spPr bwMode="auto">
          <a:xfrm>
            <a:off x="546750" y="1287463"/>
            <a:ext cx="3910013" cy="3290887"/>
          </a:xfrm>
          <a:prstGeom prst="roundRect">
            <a:avLst>
              <a:gd name="adj" fmla="val 4699"/>
            </a:avLst>
          </a:prstGeom>
          <a:gradFill rotWithShape="1">
            <a:gsLst>
              <a:gs pos="0">
                <a:schemeClr val="accent1"/>
              </a:gs>
              <a:gs pos="54000">
                <a:srgbClr val="99BFD5"/>
              </a:gs>
            </a:gsLst>
            <a:lin ang="5400000" scaled="1"/>
          </a:gradFill>
          <a:ln w="9525">
            <a:noFill/>
            <a:round/>
            <a:headEnd/>
            <a:tailEnd/>
          </a:ln>
          <a:effectLst/>
        </p:spPr>
        <p:txBody>
          <a:bodyPr anchor="ctr"/>
          <a:lstStyle/>
          <a:p>
            <a:pPr algn="ctr" eaLnBrk="0" hangingPunct="0">
              <a:spcBef>
                <a:spcPct val="50000"/>
              </a:spcBef>
              <a:buSzPct val="130000"/>
              <a:defRPr/>
            </a:pPr>
            <a:endParaRPr lang="en-US" sz="2000" i="0" dirty="0">
              <a:solidFill>
                <a:srgbClr val="000000"/>
              </a:solidFill>
              <a:latin typeface="+mn-lt"/>
            </a:endParaRPr>
          </a:p>
        </p:txBody>
      </p:sp>
      <p:sp>
        <p:nvSpPr>
          <p:cNvPr id="23" name="Text Box 10"/>
          <p:cNvSpPr>
            <a:spLocks noChangeArrowheads="1"/>
          </p:cNvSpPr>
          <p:nvPr/>
        </p:nvSpPr>
        <p:spPr bwMode="auto">
          <a:xfrm>
            <a:off x="672163" y="3189288"/>
            <a:ext cx="1677987" cy="1130300"/>
          </a:xfrm>
          <a:prstGeom prst="roundRect">
            <a:avLst>
              <a:gd name="adj" fmla="val 16667"/>
            </a:avLst>
          </a:prstGeom>
          <a:gradFill rotWithShape="1">
            <a:gsLst>
              <a:gs pos="0">
                <a:schemeClr val="folHlink"/>
              </a:gs>
              <a:gs pos="100000">
                <a:srgbClr val="C9CBDD"/>
              </a:gs>
            </a:gsLst>
            <a:lin ang="5400000" scaled="1"/>
          </a:gradFill>
          <a:ln w="9525">
            <a:noFill/>
            <a:round/>
            <a:headEnd/>
            <a:tailEnd/>
          </a:ln>
        </p:spPr>
        <p:txBody>
          <a:bodyPr anchor="ctr"/>
          <a:lstStyle/>
          <a:p>
            <a:pPr algn="ctr" eaLnBrk="0" hangingPunct="0">
              <a:buSzPct val="130000"/>
            </a:pPr>
            <a:r>
              <a:rPr lang="en-US" sz="2000" b="1" i="0"/>
              <a:t>BPM</a:t>
            </a:r>
            <a:br>
              <a:rPr lang="en-US" sz="2000" b="1" i="0"/>
            </a:br>
            <a:r>
              <a:rPr lang="en-US" sz="2000" b="1" i="0"/>
              <a:t>Run-time</a:t>
            </a:r>
          </a:p>
        </p:txBody>
      </p:sp>
      <p:sp>
        <p:nvSpPr>
          <p:cNvPr id="24" name="Text Box 10"/>
          <p:cNvSpPr>
            <a:spLocks noChangeArrowheads="1"/>
          </p:cNvSpPr>
          <p:nvPr/>
        </p:nvSpPr>
        <p:spPr bwMode="auto">
          <a:xfrm>
            <a:off x="2600975" y="3189288"/>
            <a:ext cx="1679575" cy="1130300"/>
          </a:xfrm>
          <a:prstGeom prst="roundRect">
            <a:avLst>
              <a:gd name="adj" fmla="val 16667"/>
            </a:avLst>
          </a:prstGeom>
          <a:gradFill rotWithShape="1">
            <a:gsLst>
              <a:gs pos="0">
                <a:schemeClr val="folHlink"/>
              </a:gs>
              <a:gs pos="100000">
                <a:srgbClr val="C9CBDD"/>
              </a:gs>
            </a:gsLst>
            <a:lin ang="5400000" scaled="1"/>
          </a:gradFill>
          <a:ln w="9525">
            <a:noFill/>
            <a:round/>
            <a:headEnd/>
            <a:tailEnd/>
          </a:ln>
        </p:spPr>
        <p:txBody>
          <a:bodyPr anchor="ctr"/>
          <a:lstStyle/>
          <a:p>
            <a:pPr algn="ctr" eaLnBrk="0" hangingPunct="0">
              <a:buSzPct val="130000"/>
            </a:pPr>
            <a:r>
              <a:rPr lang="en-US" sz="2000" b="1" i="0"/>
              <a:t>OpenEdge Run-time</a:t>
            </a:r>
          </a:p>
        </p:txBody>
      </p:sp>
      <p:cxnSp>
        <p:nvCxnSpPr>
          <p:cNvPr id="36" name="Straight Arrow Connector 29"/>
          <p:cNvCxnSpPr>
            <a:cxnSpLocks noChangeShapeType="1"/>
          </p:cNvCxnSpPr>
          <p:nvPr/>
        </p:nvCxnSpPr>
        <p:spPr bwMode="auto">
          <a:xfrm flipV="1">
            <a:off x="2281888" y="3654425"/>
            <a:ext cx="457200" cy="4763"/>
          </a:xfrm>
          <a:prstGeom prst="straightConnector1">
            <a:avLst/>
          </a:prstGeom>
          <a:noFill/>
          <a:ln w="44450" algn="ctr">
            <a:solidFill>
              <a:schemeClr val="tx1"/>
            </a:solidFill>
            <a:round/>
            <a:headEnd type="triangle" w="med" len="med"/>
            <a:tailEnd type="triangle" w="med" len="med"/>
          </a:ln>
        </p:spPr>
      </p:cxnSp>
      <p:cxnSp>
        <p:nvCxnSpPr>
          <p:cNvPr id="39" name="Straight Arrow Connector 32"/>
          <p:cNvCxnSpPr>
            <a:cxnSpLocks noChangeShapeType="1"/>
          </p:cNvCxnSpPr>
          <p:nvPr/>
        </p:nvCxnSpPr>
        <p:spPr bwMode="auto">
          <a:xfrm rot="16200000" flipH="1">
            <a:off x="1254776" y="3135312"/>
            <a:ext cx="444500" cy="3175"/>
          </a:xfrm>
          <a:prstGeom prst="straightConnector1">
            <a:avLst/>
          </a:prstGeom>
          <a:noFill/>
          <a:ln w="44450" algn="ctr">
            <a:solidFill>
              <a:schemeClr val="tx1"/>
            </a:solidFill>
            <a:round/>
            <a:headEnd type="triangle" w="med" len="med"/>
            <a:tailEnd type="triangle" w="med" len="med"/>
          </a:ln>
        </p:spPr>
      </p:cxnSp>
      <p:cxnSp>
        <p:nvCxnSpPr>
          <p:cNvPr id="40" name="Straight Arrow Connector 37"/>
          <p:cNvCxnSpPr>
            <a:cxnSpLocks noChangeShapeType="1"/>
          </p:cNvCxnSpPr>
          <p:nvPr/>
        </p:nvCxnSpPr>
        <p:spPr bwMode="auto">
          <a:xfrm rot="16200000" flipH="1">
            <a:off x="3139932" y="3123406"/>
            <a:ext cx="446088" cy="3175"/>
          </a:xfrm>
          <a:prstGeom prst="straightConnector1">
            <a:avLst/>
          </a:prstGeom>
          <a:noFill/>
          <a:ln w="44450" algn="ctr">
            <a:solidFill>
              <a:schemeClr val="tx1"/>
            </a:solidFill>
            <a:round/>
            <a:headEnd type="triangle" w="med" len="med"/>
            <a:tailEnd type="triangle" w="med" len="med"/>
          </a:ln>
        </p:spPr>
      </p:cxnSp>
      <p:cxnSp>
        <p:nvCxnSpPr>
          <p:cNvPr id="41" name="Straight Arrow Connector 56"/>
          <p:cNvCxnSpPr>
            <a:cxnSpLocks noChangeShapeType="1"/>
          </p:cNvCxnSpPr>
          <p:nvPr/>
        </p:nvCxnSpPr>
        <p:spPr bwMode="auto">
          <a:xfrm rot="16200000" flipH="1">
            <a:off x="1454801" y="4375150"/>
            <a:ext cx="457200" cy="346075"/>
          </a:xfrm>
          <a:prstGeom prst="straightConnector1">
            <a:avLst/>
          </a:prstGeom>
          <a:noFill/>
          <a:ln w="44450" algn="ctr">
            <a:solidFill>
              <a:schemeClr val="tx1"/>
            </a:solidFill>
            <a:round/>
            <a:headEnd type="triangle" w="med" len="med"/>
            <a:tailEnd type="triangle" w="med" len="med"/>
          </a:ln>
        </p:spPr>
      </p:cxnSp>
      <p:cxnSp>
        <p:nvCxnSpPr>
          <p:cNvPr id="42" name="Straight Arrow Connector 57"/>
          <p:cNvCxnSpPr>
            <a:cxnSpLocks noChangeShapeType="1"/>
          </p:cNvCxnSpPr>
          <p:nvPr/>
        </p:nvCxnSpPr>
        <p:spPr bwMode="auto">
          <a:xfrm rot="5400000">
            <a:off x="3057382" y="4371181"/>
            <a:ext cx="431800" cy="331787"/>
          </a:xfrm>
          <a:prstGeom prst="straightConnector1">
            <a:avLst/>
          </a:prstGeom>
          <a:noFill/>
          <a:ln w="44450" algn="ctr">
            <a:solidFill>
              <a:schemeClr val="tx1"/>
            </a:solidFill>
            <a:round/>
            <a:headEnd type="triangle" w="med" len="med"/>
            <a:tailEnd type="triangle" w="med" len="med"/>
          </a:ln>
        </p:spPr>
      </p:cxnSp>
      <p:pic>
        <p:nvPicPr>
          <p:cNvPr id="43" name="Picture 58" descr="data.png"/>
          <p:cNvPicPr>
            <a:picLocks noChangeAspect="1"/>
          </p:cNvPicPr>
          <p:nvPr/>
        </p:nvPicPr>
        <p:blipFill>
          <a:blip r:embed="rId3" cstate="print"/>
          <a:srcRect/>
          <a:stretch>
            <a:fillRect/>
          </a:stretch>
        </p:blipFill>
        <p:spPr bwMode="auto">
          <a:xfrm>
            <a:off x="1748488" y="4510088"/>
            <a:ext cx="1654175" cy="1662112"/>
          </a:xfrm>
          <a:prstGeom prst="rect">
            <a:avLst/>
          </a:prstGeom>
          <a:noFill/>
          <a:ln w="9525">
            <a:noFill/>
            <a:miter lim="800000"/>
            <a:headEnd/>
            <a:tailEnd/>
          </a:ln>
        </p:spPr>
      </p:pic>
      <p:sp>
        <p:nvSpPr>
          <p:cNvPr id="44" name="TextBox 59"/>
          <p:cNvSpPr txBox="1">
            <a:spLocks noChangeArrowheads="1"/>
          </p:cNvSpPr>
          <p:nvPr/>
        </p:nvSpPr>
        <p:spPr bwMode="auto">
          <a:xfrm>
            <a:off x="1841868" y="5105400"/>
            <a:ext cx="1338828" cy="784830"/>
          </a:xfrm>
          <a:prstGeom prst="rect">
            <a:avLst/>
          </a:prstGeom>
          <a:noFill/>
          <a:ln w="9525">
            <a:noFill/>
            <a:miter lim="800000"/>
            <a:headEnd/>
            <a:tailEnd/>
          </a:ln>
        </p:spPr>
        <p:txBody>
          <a:bodyPr wrap="none">
            <a:spAutoFit/>
          </a:bodyPr>
          <a:lstStyle/>
          <a:p>
            <a:pPr algn="ctr"/>
            <a:r>
              <a:rPr lang="en-US" sz="1800" b="1" i="0"/>
              <a:t>OpenEdge</a:t>
            </a:r>
          </a:p>
          <a:p>
            <a:pPr algn="ctr"/>
            <a:r>
              <a:rPr lang="en-US" sz="1800" b="1" i="0"/>
              <a:t>DB</a:t>
            </a:r>
          </a:p>
        </p:txBody>
      </p:sp>
      <p:sp>
        <p:nvSpPr>
          <p:cNvPr id="45" name="TextBox 61"/>
          <p:cNvSpPr txBox="1">
            <a:spLocks noChangeArrowheads="1"/>
          </p:cNvSpPr>
          <p:nvPr/>
        </p:nvSpPr>
        <p:spPr bwMode="auto">
          <a:xfrm>
            <a:off x="1833930" y="5084763"/>
            <a:ext cx="1338828" cy="784830"/>
          </a:xfrm>
          <a:prstGeom prst="rect">
            <a:avLst/>
          </a:prstGeom>
          <a:noFill/>
          <a:ln w="9525">
            <a:noFill/>
            <a:miter lim="800000"/>
            <a:headEnd/>
            <a:tailEnd/>
          </a:ln>
        </p:spPr>
        <p:txBody>
          <a:bodyPr wrap="none">
            <a:spAutoFit/>
          </a:bodyPr>
          <a:lstStyle/>
          <a:p>
            <a:pPr algn="ctr"/>
            <a:r>
              <a:rPr lang="en-US" sz="1800" b="1" i="0" dirty="0" err="1">
                <a:solidFill>
                  <a:schemeClr val="bg1"/>
                </a:solidFill>
              </a:rPr>
              <a:t>OpenEdge</a:t>
            </a:r>
            <a:endParaRPr lang="en-US" sz="1800" b="1" i="0" dirty="0">
              <a:solidFill>
                <a:schemeClr val="bg1"/>
              </a:solidFill>
            </a:endParaRPr>
          </a:p>
          <a:p>
            <a:pPr algn="ctr"/>
            <a:r>
              <a:rPr lang="en-US" sz="1800" b="1" i="0" dirty="0">
                <a:solidFill>
                  <a:schemeClr val="bg1"/>
                </a:solidFill>
              </a:rPr>
              <a:t>DB</a:t>
            </a:r>
          </a:p>
        </p:txBody>
      </p:sp>
      <p:pic>
        <p:nvPicPr>
          <p:cNvPr id="46" name="Picture 8"/>
          <p:cNvPicPr>
            <a:picLocks noChangeAspect="1" noChangeArrowheads="1"/>
          </p:cNvPicPr>
          <p:nvPr/>
        </p:nvPicPr>
        <p:blipFill>
          <a:blip r:embed="rId4" cstate="print"/>
          <a:srcRect/>
          <a:stretch>
            <a:fillRect/>
          </a:stretch>
        </p:blipFill>
        <p:spPr bwMode="auto">
          <a:xfrm>
            <a:off x="758199" y="1348231"/>
            <a:ext cx="1643771" cy="1621649"/>
          </a:xfrm>
          <a:prstGeom prst="roundRect">
            <a:avLst/>
          </a:prstGeom>
          <a:ln>
            <a:noFill/>
          </a:ln>
          <a:effectLst/>
        </p:spPr>
      </p:pic>
      <p:pic>
        <p:nvPicPr>
          <p:cNvPr id="47" name="Picture 3"/>
          <p:cNvPicPr>
            <a:picLocks noChangeArrowheads="1"/>
          </p:cNvPicPr>
          <p:nvPr/>
        </p:nvPicPr>
        <p:blipFill>
          <a:blip r:embed="rId5" cstate="print"/>
          <a:srcRect/>
          <a:stretch>
            <a:fillRect/>
          </a:stretch>
        </p:blipFill>
        <p:spPr bwMode="auto">
          <a:xfrm>
            <a:off x="2581889" y="1348231"/>
            <a:ext cx="1645920" cy="1618488"/>
          </a:xfrm>
          <a:prstGeom prst="roundRect">
            <a:avLst/>
          </a:prstGeom>
          <a:noFill/>
          <a:ln w="9525">
            <a:noFill/>
            <a:miter lim="800000"/>
            <a:headEnd/>
            <a:tailEnd/>
          </a:ln>
        </p:spPr>
      </p:pic>
      <p:sp>
        <p:nvSpPr>
          <p:cNvPr id="48" name="TextBox 32"/>
          <p:cNvSpPr txBox="1">
            <a:spLocks noChangeArrowheads="1"/>
          </p:cNvSpPr>
          <p:nvPr/>
        </p:nvSpPr>
        <p:spPr bwMode="auto">
          <a:xfrm>
            <a:off x="2926994" y="1926643"/>
            <a:ext cx="955710" cy="461665"/>
          </a:xfrm>
          <a:prstGeom prst="rect">
            <a:avLst/>
          </a:prstGeom>
          <a:noFill/>
          <a:ln w="9525">
            <a:noFill/>
            <a:miter lim="800000"/>
            <a:headEnd/>
            <a:tailEnd/>
          </a:ln>
        </p:spPr>
        <p:txBody>
          <a:bodyPr wrap="none">
            <a:spAutoFit/>
          </a:bodyPr>
          <a:lstStyle/>
          <a:p>
            <a:pPr>
              <a:spcBef>
                <a:spcPts val="0"/>
              </a:spcBef>
              <a:buSzPct val="130000"/>
            </a:pPr>
            <a:r>
              <a:rPr lang="en-US" sz="1200" b="1" dirty="0" err="1" smtClean="0"/>
              <a:t>OpenEdge</a:t>
            </a:r>
            <a:endParaRPr lang="en-US" sz="1200" b="1" dirty="0" smtClean="0"/>
          </a:p>
          <a:p>
            <a:pPr>
              <a:spcBef>
                <a:spcPts val="0"/>
              </a:spcBef>
              <a:buSzPct val="130000"/>
            </a:pPr>
            <a:r>
              <a:rPr lang="en-US" sz="1200" b="1" dirty="0" smtClean="0"/>
              <a:t>Architect</a:t>
            </a:r>
          </a:p>
        </p:txBody>
      </p:sp>
      <p:sp>
        <p:nvSpPr>
          <p:cNvPr id="49" name="TextBox 32" hidden="1"/>
          <p:cNvSpPr txBox="1">
            <a:spLocks noChangeArrowheads="1"/>
          </p:cNvSpPr>
          <p:nvPr/>
        </p:nvSpPr>
        <p:spPr bwMode="auto">
          <a:xfrm>
            <a:off x="1247301" y="1928223"/>
            <a:ext cx="665567" cy="461665"/>
          </a:xfrm>
          <a:prstGeom prst="rect">
            <a:avLst/>
          </a:prstGeom>
          <a:noFill/>
          <a:ln w="9525">
            <a:noFill/>
            <a:miter lim="800000"/>
            <a:headEnd/>
            <a:tailEnd/>
          </a:ln>
        </p:spPr>
        <p:txBody>
          <a:bodyPr wrap="none">
            <a:spAutoFit/>
          </a:bodyPr>
          <a:lstStyle/>
          <a:p>
            <a:pPr>
              <a:spcBef>
                <a:spcPts val="0"/>
              </a:spcBef>
              <a:buSzPct val="130000"/>
            </a:pPr>
            <a:r>
              <a:rPr lang="en-US" sz="1200" b="1" dirty="0" smtClean="0"/>
              <a:t>BPM</a:t>
            </a:r>
          </a:p>
          <a:p>
            <a:pPr>
              <a:spcBef>
                <a:spcPts val="0"/>
              </a:spcBef>
              <a:buSzPct val="130000"/>
            </a:pPr>
            <a:r>
              <a:rPr lang="en-US" sz="1200" b="1" dirty="0" smtClean="0"/>
              <a:t>Studio</a:t>
            </a:r>
          </a:p>
        </p:txBody>
      </p:sp>
      <p:sp>
        <p:nvSpPr>
          <p:cNvPr id="25" name="TextBox 32"/>
          <p:cNvSpPr txBox="1">
            <a:spLocks noChangeArrowheads="1"/>
          </p:cNvSpPr>
          <p:nvPr/>
        </p:nvSpPr>
        <p:spPr bwMode="auto">
          <a:xfrm>
            <a:off x="963954" y="1942563"/>
            <a:ext cx="665567" cy="461665"/>
          </a:xfrm>
          <a:prstGeom prst="rect">
            <a:avLst/>
          </a:prstGeom>
          <a:noFill/>
          <a:ln w="9525">
            <a:noFill/>
            <a:miter lim="800000"/>
            <a:headEnd/>
            <a:tailEnd/>
          </a:ln>
        </p:spPr>
        <p:txBody>
          <a:bodyPr wrap="none">
            <a:spAutoFit/>
          </a:bodyPr>
          <a:lstStyle/>
          <a:p>
            <a:pPr>
              <a:spcBef>
                <a:spcPts val="0"/>
              </a:spcBef>
              <a:buSzPct val="130000"/>
            </a:pPr>
            <a:r>
              <a:rPr lang="en-US" sz="1200" b="1" dirty="0" smtClean="0"/>
              <a:t>BPM</a:t>
            </a:r>
            <a:br>
              <a:rPr lang="en-US" sz="1200" b="1" dirty="0" smtClean="0"/>
            </a:br>
            <a:r>
              <a:rPr lang="en-US" sz="1200" b="1" dirty="0" smtClean="0"/>
              <a:t>Studio</a:t>
            </a:r>
          </a:p>
        </p:txBody>
      </p:sp>
      <p:sp>
        <p:nvSpPr>
          <p:cNvPr id="27" name="AutoShape 6"/>
          <p:cNvSpPr>
            <a:spLocks noChangeArrowheads="1"/>
          </p:cNvSpPr>
          <p:nvPr/>
        </p:nvSpPr>
        <p:spPr bwMode="auto">
          <a:xfrm>
            <a:off x="5039157" y="5214529"/>
            <a:ext cx="3601113" cy="958174"/>
          </a:xfrm>
          <a:prstGeom prst="roundRect">
            <a:avLst>
              <a:gd name="adj" fmla="val 37363"/>
            </a:avLst>
          </a:prstGeom>
          <a:gradFill rotWithShape="1">
            <a:gsLst>
              <a:gs pos="0">
                <a:schemeClr val="folHlink"/>
              </a:gs>
              <a:gs pos="100000">
                <a:srgbClr val="C9CBDD"/>
              </a:gs>
            </a:gsLst>
            <a:lin ang="5400000" scaled="1"/>
          </a:gradFill>
          <a:ln w="9525">
            <a:noFill/>
            <a:round/>
            <a:headEnd/>
            <a:tailEnd/>
          </a:ln>
          <a:effectLst/>
        </p:spPr>
        <p:txBody>
          <a:bodyPr wrap="square" anchor="ctr"/>
          <a:lstStyle/>
          <a:p>
            <a:pPr algn="ctr" rtl="0" fontAlgn="base">
              <a:spcBef>
                <a:spcPct val="50000"/>
              </a:spcBef>
              <a:spcAft>
                <a:spcPct val="0"/>
              </a:spcAft>
              <a:buSzPct val="130000"/>
              <a:buFont typeface="Wingdings" pitchFamily="2" charset="2"/>
              <a:buNone/>
              <a:defRPr/>
            </a:pPr>
            <a:r>
              <a:rPr lang="en-US" sz="2000" i="0" kern="1200" dirty="0">
                <a:solidFill>
                  <a:srgbClr val="000000"/>
                </a:solidFill>
                <a:latin typeface="Arial" charset="0"/>
                <a:ea typeface="+mn-ea"/>
                <a:cs typeface="+mn-cs"/>
              </a:rPr>
              <a:t>Available </a:t>
            </a:r>
            <a:r>
              <a:rPr lang="en-US" sz="2000" b="1" i="0" dirty="0" smtClean="0">
                <a:solidFill>
                  <a:srgbClr val="000000"/>
                </a:solidFill>
              </a:rPr>
              <a:t>TODAY</a:t>
            </a:r>
            <a:r>
              <a:rPr lang="en-US" sz="2000" i="0" kern="1200" dirty="0" smtClean="0">
                <a:solidFill>
                  <a:srgbClr val="000000"/>
                </a:solidFill>
                <a:latin typeface="Arial" charset="0"/>
                <a:ea typeface="+mn-ea"/>
                <a:cs typeface="+mn-cs"/>
              </a:rPr>
              <a:t/>
            </a:r>
            <a:br>
              <a:rPr lang="en-US" sz="2000" i="0" kern="1200" dirty="0" smtClean="0">
                <a:solidFill>
                  <a:srgbClr val="000000"/>
                </a:solidFill>
                <a:latin typeface="Arial" charset="0"/>
                <a:ea typeface="+mn-ea"/>
                <a:cs typeface="+mn-cs"/>
              </a:rPr>
            </a:br>
            <a:r>
              <a:rPr lang="en-US" sz="2000" i="0" kern="1200" dirty="0" smtClean="0">
                <a:solidFill>
                  <a:srgbClr val="000000"/>
                </a:solidFill>
                <a:latin typeface="Arial" charset="0"/>
                <a:ea typeface="+mn-ea"/>
                <a:cs typeface="+mn-cs"/>
              </a:rPr>
              <a:t>Windows/Linux</a:t>
            </a:r>
            <a:br>
              <a:rPr lang="en-US" sz="2000" i="0" kern="1200" dirty="0" smtClean="0">
                <a:solidFill>
                  <a:srgbClr val="000000"/>
                </a:solidFill>
                <a:latin typeface="Arial" charset="0"/>
                <a:ea typeface="+mn-ea"/>
                <a:cs typeface="+mn-cs"/>
              </a:rPr>
            </a:br>
            <a:r>
              <a:rPr lang="en-US" sz="2000" i="0" kern="1200" dirty="0" smtClean="0">
                <a:solidFill>
                  <a:srgbClr val="000000"/>
                </a:solidFill>
                <a:latin typeface="Arial" charset="0"/>
                <a:ea typeface="+mn-ea"/>
                <a:cs typeface="+mn-cs"/>
              </a:rPr>
              <a:t>Savvion 7.6.1, OE10.2B04</a:t>
            </a:r>
            <a:endParaRPr lang="en-US" sz="2000" i="0" kern="1200" dirty="0">
              <a:solidFill>
                <a:srgbClr val="000000"/>
              </a:solidFill>
              <a:latin typeface="Arial"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Phase II: Unified Development Environment</a:t>
            </a:r>
            <a:endParaRPr lang="en-US" dirty="0"/>
          </a:p>
        </p:txBody>
      </p:sp>
      <p:sp>
        <p:nvSpPr>
          <p:cNvPr id="28" name="AutoShape 6"/>
          <p:cNvSpPr>
            <a:spLocks noChangeArrowheads="1"/>
          </p:cNvSpPr>
          <p:nvPr/>
        </p:nvSpPr>
        <p:spPr bwMode="auto">
          <a:xfrm>
            <a:off x="5077958" y="1328696"/>
            <a:ext cx="3684104" cy="4012326"/>
          </a:xfrm>
          <a:prstGeom prst="roundRect">
            <a:avLst>
              <a:gd name="adj" fmla="val 6526"/>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wrap="square" anchor="ctr"/>
          <a:lstStyle/>
          <a:p>
            <a:pPr indent="-228600" algn="l">
              <a:lnSpc>
                <a:spcPct val="110000"/>
              </a:lnSpc>
              <a:buFont typeface="Wingdings" pitchFamily="2" charset="2"/>
              <a:defRPr/>
            </a:pPr>
            <a:r>
              <a:rPr lang="en-US" sz="2200" i="0" dirty="0"/>
              <a:t>Simplifies business process application development and improves developers’ experience.</a:t>
            </a:r>
          </a:p>
          <a:p>
            <a:pPr marL="228600" indent="-228600" algn="l">
              <a:lnSpc>
                <a:spcPct val="110000"/>
              </a:lnSpc>
              <a:buFont typeface="Wingdings" pitchFamily="2" charset="2"/>
              <a:buChar char="ü"/>
              <a:defRPr/>
            </a:pPr>
            <a:r>
              <a:rPr lang="en-US" sz="2200" i="0" dirty="0"/>
              <a:t>BPM functionality is invoked natively from ABL and vice versa.</a:t>
            </a:r>
          </a:p>
          <a:p>
            <a:pPr marL="228600" indent="-228600" algn="l">
              <a:lnSpc>
                <a:spcPct val="110000"/>
              </a:lnSpc>
              <a:buFont typeface="Wingdings" pitchFamily="2" charset="2"/>
              <a:buChar char="ü"/>
              <a:defRPr/>
            </a:pPr>
            <a:r>
              <a:rPr lang="en-US" sz="2200" i="0" dirty="0"/>
              <a:t>Data storage and access are unified.</a:t>
            </a:r>
          </a:p>
        </p:txBody>
      </p:sp>
      <p:sp>
        <p:nvSpPr>
          <p:cNvPr id="19" name="AutoShape 6"/>
          <p:cNvSpPr>
            <a:spLocks noChangeArrowheads="1"/>
          </p:cNvSpPr>
          <p:nvPr/>
        </p:nvSpPr>
        <p:spPr bwMode="auto">
          <a:xfrm>
            <a:off x="5063251" y="956772"/>
            <a:ext cx="3685032" cy="4754285"/>
          </a:xfrm>
          <a:prstGeom prst="roundRect">
            <a:avLst>
              <a:gd name="adj" fmla="val 12199"/>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wrap="square" anchor="ctr"/>
          <a:lstStyle/>
          <a:p>
            <a:pPr marL="228600" indent="-228600" algn="l">
              <a:lnSpc>
                <a:spcPct val="110000"/>
              </a:lnSpc>
              <a:buFont typeface="Wingdings" pitchFamily="2" charset="2"/>
              <a:defRPr/>
            </a:pPr>
            <a:r>
              <a:rPr lang="en-US" sz="2200" i="0" dirty="0"/>
              <a:t>Adds:</a:t>
            </a:r>
          </a:p>
          <a:p>
            <a:pPr marL="228600" indent="-228600" algn="l">
              <a:lnSpc>
                <a:spcPct val="110000"/>
              </a:lnSpc>
              <a:buFont typeface="Arial" pitchFamily="34" charset="0"/>
              <a:buChar char="•"/>
              <a:defRPr/>
            </a:pPr>
            <a:r>
              <a:rPr lang="en-US" sz="2200" i="0" dirty="0" smtClean="0"/>
              <a:t>Savvion adapter for  OE AppServer</a:t>
            </a:r>
          </a:p>
          <a:p>
            <a:pPr marL="228600" indent="-228600" algn="l">
              <a:lnSpc>
                <a:spcPct val="110000"/>
              </a:lnSpc>
              <a:buFont typeface="Arial" pitchFamily="34" charset="0"/>
              <a:buChar char="•"/>
              <a:defRPr/>
            </a:pPr>
            <a:r>
              <a:rPr lang="en-US" sz="2200" i="0" dirty="0" smtClean="0"/>
              <a:t>Savvion </a:t>
            </a:r>
            <a:r>
              <a:rPr lang="en-US" sz="2200" i="0" dirty="0"/>
              <a:t>API’s built into OpenEdge</a:t>
            </a:r>
          </a:p>
          <a:p>
            <a:pPr marL="228600" indent="-228600" algn="l">
              <a:lnSpc>
                <a:spcPct val="110000"/>
              </a:lnSpc>
              <a:buFont typeface="Arial" pitchFamily="34" charset="0"/>
              <a:buChar char="•"/>
              <a:defRPr/>
            </a:pPr>
            <a:r>
              <a:rPr lang="en-US" sz="2200" i="0" dirty="0" smtClean="0"/>
              <a:t>Savvion dataslots support OpenEdge data types</a:t>
            </a:r>
          </a:p>
          <a:p>
            <a:pPr marL="228600" indent="-228600" algn="l">
              <a:lnSpc>
                <a:spcPct val="110000"/>
              </a:lnSpc>
              <a:buFont typeface="Arial" pitchFamily="34" charset="0"/>
              <a:buChar char="•"/>
              <a:defRPr/>
            </a:pPr>
            <a:r>
              <a:rPr lang="en-US" sz="2200" i="0" dirty="0" smtClean="0"/>
              <a:t>Consistent Eclipse environment</a:t>
            </a:r>
          </a:p>
        </p:txBody>
      </p:sp>
      <p:sp>
        <p:nvSpPr>
          <p:cNvPr id="25" name="Rounded Rectangle 38"/>
          <p:cNvSpPr>
            <a:spLocks noChangeArrowheads="1"/>
          </p:cNvSpPr>
          <p:nvPr/>
        </p:nvSpPr>
        <p:spPr bwMode="auto">
          <a:xfrm>
            <a:off x="566429" y="4635500"/>
            <a:ext cx="3910012" cy="1463675"/>
          </a:xfrm>
          <a:prstGeom prst="roundRect">
            <a:avLst>
              <a:gd name="adj" fmla="val 4699"/>
            </a:avLst>
          </a:prstGeom>
          <a:gradFill rotWithShape="1">
            <a:gsLst>
              <a:gs pos="0">
                <a:schemeClr val="accent1"/>
              </a:gs>
              <a:gs pos="54000">
                <a:srgbClr val="99BFD5"/>
              </a:gs>
            </a:gsLst>
            <a:lin ang="5400000" scaled="1"/>
          </a:gradFill>
          <a:ln w="9525">
            <a:noFill/>
            <a:round/>
            <a:headEnd/>
            <a:tailEnd/>
          </a:ln>
          <a:effectLst/>
        </p:spPr>
        <p:txBody>
          <a:bodyPr anchor="ctr"/>
          <a:lstStyle/>
          <a:p>
            <a:pPr eaLnBrk="0" hangingPunct="0">
              <a:defRPr/>
            </a:pPr>
            <a:endParaRPr lang="en-US" sz="2000" i="0" dirty="0">
              <a:solidFill>
                <a:srgbClr val="000000"/>
              </a:solidFill>
            </a:endParaRPr>
          </a:p>
        </p:txBody>
      </p:sp>
      <p:sp>
        <p:nvSpPr>
          <p:cNvPr id="26" name="Rounded Rectangle 38"/>
          <p:cNvSpPr>
            <a:spLocks noChangeArrowheads="1"/>
          </p:cNvSpPr>
          <p:nvPr/>
        </p:nvSpPr>
        <p:spPr bwMode="auto">
          <a:xfrm>
            <a:off x="568016" y="1287463"/>
            <a:ext cx="3910013" cy="3290887"/>
          </a:xfrm>
          <a:prstGeom prst="roundRect">
            <a:avLst>
              <a:gd name="adj" fmla="val 4699"/>
            </a:avLst>
          </a:prstGeom>
          <a:gradFill rotWithShape="1">
            <a:gsLst>
              <a:gs pos="0">
                <a:schemeClr val="accent1"/>
              </a:gs>
              <a:gs pos="54000">
                <a:srgbClr val="99BFD5"/>
              </a:gs>
            </a:gsLst>
            <a:lin ang="5400000" scaled="1"/>
          </a:gradFill>
          <a:ln w="9525">
            <a:noFill/>
            <a:round/>
            <a:headEnd/>
            <a:tailEnd/>
          </a:ln>
          <a:effectLst/>
        </p:spPr>
        <p:txBody>
          <a:bodyPr anchor="ctr"/>
          <a:lstStyle/>
          <a:p>
            <a:pPr algn="ctr" eaLnBrk="0" hangingPunct="0">
              <a:spcBef>
                <a:spcPct val="50000"/>
              </a:spcBef>
              <a:buSzPct val="130000"/>
              <a:defRPr/>
            </a:pPr>
            <a:endParaRPr lang="en-US" sz="2400" i="0" dirty="0">
              <a:solidFill>
                <a:srgbClr val="000000"/>
              </a:solidFill>
              <a:latin typeface="+mn-lt"/>
            </a:endParaRPr>
          </a:p>
        </p:txBody>
      </p:sp>
      <p:sp>
        <p:nvSpPr>
          <p:cNvPr id="27" name="Text Box 10"/>
          <p:cNvSpPr>
            <a:spLocks noChangeArrowheads="1"/>
          </p:cNvSpPr>
          <p:nvPr/>
        </p:nvSpPr>
        <p:spPr bwMode="auto">
          <a:xfrm>
            <a:off x="693429" y="3189288"/>
            <a:ext cx="1677987" cy="1130300"/>
          </a:xfrm>
          <a:prstGeom prst="roundRect">
            <a:avLst>
              <a:gd name="adj" fmla="val 16667"/>
            </a:avLst>
          </a:prstGeom>
          <a:gradFill rotWithShape="1">
            <a:gsLst>
              <a:gs pos="0">
                <a:schemeClr val="folHlink"/>
              </a:gs>
              <a:gs pos="100000">
                <a:srgbClr val="C9CBDD"/>
              </a:gs>
            </a:gsLst>
            <a:lin ang="5400000" scaled="1"/>
          </a:gradFill>
          <a:ln w="9525">
            <a:noFill/>
            <a:round/>
            <a:headEnd/>
            <a:tailEnd/>
          </a:ln>
        </p:spPr>
        <p:txBody>
          <a:bodyPr anchor="ctr"/>
          <a:lstStyle/>
          <a:p>
            <a:pPr algn="ctr" eaLnBrk="0" hangingPunct="0">
              <a:buSzPct val="130000"/>
            </a:pPr>
            <a:r>
              <a:rPr lang="en-US" sz="2000" b="1" i="0" dirty="0"/>
              <a:t>BPM</a:t>
            </a:r>
            <a:br>
              <a:rPr lang="en-US" sz="2000" b="1" i="0" dirty="0"/>
            </a:br>
            <a:r>
              <a:rPr lang="en-US" sz="2000" b="1" i="0" dirty="0"/>
              <a:t>Run-time</a:t>
            </a:r>
          </a:p>
        </p:txBody>
      </p:sp>
      <p:sp>
        <p:nvSpPr>
          <p:cNvPr id="29" name="Text Box 10"/>
          <p:cNvSpPr>
            <a:spLocks noChangeArrowheads="1"/>
          </p:cNvSpPr>
          <p:nvPr/>
        </p:nvSpPr>
        <p:spPr bwMode="auto">
          <a:xfrm>
            <a:off x="2622241" y="3189288"/>
            <a:ext cx="1679575" cy="1130300"/>
          </a:xfrm>
          <a:prstGeom prst="roundRect">
            <a:avLst>
              <a:gd name="adj" fmla="val 16667"/>
            </a:avLst>
          </a:prstGeom>
          <a:gradFill rotWithShape="1">
            <a:gsLst>
              <a:gs pos="0">
                <a:schemeClr val="folHlink"/>
              </a:gs>
              <a:gs pos="100000">
                <a:srgbClr val="C9CBDD"/>
              </a:gs>
            </a:gsLst>
            <a:lin ang="5400000" scaled="1"/>
          </a:gradFill>
          <a:ln w="9525">
            <a:noFill/>
            <a:round/>
            <a:headEnd/>
            <a:tailEnd/>
          </a:ln>
        </p:spPr>
        <p:txBody>
          <a:bodyPr anchor="ctr"/>
          <a:lstStyle/>
          <a:p>
            <a:pPr algn="ctr" eaLnBrk="0" hangingPunct="0">
              <a:buSzPct val="130000"/>
            </a:pPr>
            <a:r>
              <a:rPr lang="en-US" sz="2000" b="1" i="0" dirty="0"/>
              <a:t>OpenEdge Run-time</a:t>
            </a:r>
          </a:p>
        </p:txBody>
      </p:sp>
      <p:cxnSp>
        <p:nvCxnSpPr>
          <p:cNvPr id="32" name="Straight Arrow Connector 29"/>
          <p:cNvCxnSpPr>
            <a:cxnSpLocks noChangeShapeType="1"/>
          </p:cNvCxnSpPr>
          <p:nvPr/>
        </p:nvCxnSpPr>
        <p:spPr bwMode="auto">
          <a:xfrm flipV="1">
            <a:off x="2303154" y="3654425"/>
            <a:ext cx="457200" cy="4763"/>
          </a:xfrm>
          <a:prstGeom prst="straightConnector1">
            <a:avLst/>
          </a:prstGeom>
          <a:noFill/>
          <a:ln w="44450" algn="ctr">
            <a:solidFill>
              <a:schemeClr val="tx1"/>
            </a:solidFill>
            <a:round/>
            <a:headEnd type="triangle" w="med" len="med"/>
            <a:tailEnd type="triangle" w="med" len="med"/>
          </a:ln>
        </p:spPr>
      </p:cxnSp>
      <p:cxnSp>
        <p:nvCxnSpPr>
          <p:cNvPr id="33" name="Straight Arrow Connector 30"/>
          <p:cNvCxnSpPr>
            <a:cxnSpLocks noChangeShapeType="1"/>
            <a:stCxn id="27" idx="2"/>
          </p:cNvCxnSpPr>
          <p:nvPr/>
        </p:nvCxnSpPr>
        <p:spPr bwMode="auto">
          <a:xfrm rot="16200000" flipH="1">
            <a:off x="1476067" y="4375150"/>
            <a:ext cx="457200" cy="346075"/>
          </a:xfrm>
          <a:prstGeom prst="straightConnector1">
            <a:avLst/>
          </a:prstGeom>
          <a:noFill/>
          <a:ln w="44450" algn="ctr">
            <a:solidFill>
              <a:schemeClr val="tx1"/>
            </a:solidFill>
            <a:round/>
            <a:headEnd type="triangle" w="med" len="med"/>
            <a:tailEnd type="triangle" w="med" len="med"/>
          </a:ln>
        </p:spPr>
      </p:cxnSp>
      <p:cxnSp>
        <p:nvCxnSpPr>
          <p:cNvPr id="34" name="Straight Arrow Connector 31"/>
          <p:cNvCxnSpPr>
            <a:cxnSpLocks noChangeShapeType="1"/>
          </p:cNvCxnSpPr>
          <p:nvPr/>
        </p:nvCxnSpPr>
        <p:spPr bwMode="auto">
          <a:xfrm rot="5400000">
            <a:off x="3078648" y="4371181"/>
            <a:ext cx="431800" cy="331787"/>
          </a:xfrm>
          <a:prstGeom prst="straightConnector1">
            <a:avLst/>
          </a:prstGeom>
          <a:noFill/>
          <a:ln w="44450" algn="ctr">
            <a:solidFill>
              <a:schemeClr val="tx1"/>
            </a:solidFill>
            <a:round/>
            <a:headEnd type="triangle" w="med" len="med"/>
            <a:tailEnd type="triangle" w="med" len="med"/>
          </a:ln>
        </p:spPr>
      </p:cxnSp>
      <p:pic>
        <p:nvPicPr>
          <p:cNvPr id="35" name="Picture 8"/>
          <p:cNvPicPr>
            <a:picLocks noChangeAspect="1" noChangeArrowheads="1"/>
          </p:cNvPicPr>
          <p:nvPr/>
        </p:nvPicPr>
        <p:blipFill>
          <a:blip r:embed="rId3" cstate="print"/>
          <a:srcRect/>
          <a:stretch>
            <a:fillRect/>
          </a:stretch>
        </p:blipFill>
        <p:spPr bwMode="auto">
          <a:xfrm>
            <a:off x="719282" y="1438199"/>
            <a:ext cx="3601510" cy="1621649"/>
          </a:xfrm>
          <a:prstGeom prst="roundRect">
            <a:avLst/>
          </a:prstGeom>
          <a:ln>
            <a:noFill/>
          </a:ln>
          <a:effectLst/>
        </p:spPr>
      </p:pic>
      <p:cxnSp>
        <p:nvCxnSpPr>
          <p:cNvPr id="37" name="Straight Arrow Connector 32"/>
          <p:cNvCxnSpPr>
            <a:cxnSpLocks noChangeShapeType="1"/>
          </p:cNvCxnSpPr>
          <p:nvPr/>
        </p:nvCxnSpPr>
        <p:spPr bwMode="auto">
          <a:xfrm rot="16200000" flipH="1">
            <a:off x="1276042" y="3135312"/>
            <a:ext cx="444500" cy="3175"/>
          </a:xfrm>
          <a:prstGeom prst="straightConnector1">
            <a:avLst/>
          </a:prstGeom>
          <a:noFill/>
          <a:ln w="44450" algn="ctr">
            <a:solidFill>
              <a:schemeClr val="tx1"/>
            </a:solidFill>
            <a:round/>
            <a:headEnd type="triangle" w="med" len="med"/>
            <a:tailEnd type="triangle" w="med" len="med"/>
          </a:ln>
        </p:spPr>
      </p:cxnSp>
      <p:cxnSp>
        <p:nvCxnSpPr>
          <p:cNvPr id="38" name="Straight Arrow Connector 37"/>
          <p:cNvCxnSpPr>
            <a:cxnSpLocks noChangeShapeType="1"/>
          </p:cNvCxnSpPr>
          <p:nvPr/>
        </p:nvCxnSpPr>
        <p:spPr bwMode="auto">
          <a:xfrm rot="16200000" flipH="1">
            <a:off x="3161198" y="3123406"/>
            <a:ext cx="446088" cy="3175"/>
          </a:xfrm>
          <a:prstGeom prst="straightConnector1">
            <a:avLst/>
          </a:prstGeom>
          <a:noFill/>
          <a:ln w="44450" algn="ctr">
            <a:solidFill>
              <a:schemeClr val="tx1"/>
            </a:solidFill>
            <a:round/>
            <a:headEnd type="triangle" w="med" len="med"/>
            <a:tailEnd type="triangle" w="med" len="med"/>
          </a:ln>
        </p:spPr>
      </p:cxnSp>
      <p:pic>
        <p:nvPicPr>
          <p:cNvPr id="39" name="Picture 54" descr="data.png"/>
          <p:cNvPicPr>
            <a:picLocks noChangeAspect="1"/>
          </p:cNvPicPr>
          <p:nvPr/>
        </p:nvPicPr>
        <p:blipFill>
          <a:blip r:embed="rId4" cstate="print"/>
          <a:srcRect/>
          <a:stretch>
            <a:fillRect/>
          </a:stretch>
        </p:blipFill>
        <p:spPr bwMode="auto">
          <a:xfrm>
            <a:off x="1769754" y="4510088"/>
            <a:ext cx="1654175" cy="1662112"/>
          </a:xfrm>
          <a:prstGeom prst="rect">
            <a:avLst/>
          </a:prstGeom>
          <a:noFill/>
          <a:ln w="9525">
            <a:noFill/>
            <a:miter lim="800000"/>
            <a:headEnd/>
            <a:tailEnd/>
          </a:ln>
        </p:spPr>
      </p:pic>
      <p:sp>
        <p:nvSpPr>
          <p:cNvPr id="40" name="TextBox 55"/>
          <p:cNvSpPr txBox="1">
            <a:spLocks noChangeArrowheads="1"/>
          </p:cNvSpPr>
          <p:nvPr/>
        </p:nvSpPr>
        <p:spPr bwMode="auto">
          <a:xfrm>
            <a:off x="1863134" y="5105400"/>
            <a:ext cx="1338828" cy="784830"/>
          </a:xfrm>
          <a:prstGeom prst="rect">
            <a:avLst/>
          </a:prstGeom>
          <a:noFill/>
          <a:ln w="9525">
            <a:noFill/>
            <a:miter lim="800000"/>
            <a:headEnd/>
            <a:tailEnd/>
          </a:ln>
        </p:spPr>
        <p:txBody>
          <a:bodyPr wrap="none">
            <a:spAutoFit/>
          </a:bodyPr>
          <a:lstStyle/>
          <a:p>
            <a:pPr algn="ctr"/>
            <a:r>
              <a:rPr lang="en-US" sz="1800" b="1" i="0" dirty="0"/>
              <a:t>OpenEdge</a:t>
            </a:r>
          </a:p>
          <a:p>
            <a:pPr algn="ctr"/>
            <a:r>
              <a:rPr lang="en-US" sz="1800" b="1" i="0" dirty="0"/>
              <a:t>DB</a:t>
            </a:r>
          </a:p>
        </p:txBody>
      </p:sp>
      <p:sp>
        <p:nvSpPr>
          <p:cNvPr id="41" name="TextBox 56"/>
          <p:cNvSpPr txBox="1">
            <a:spLocks noChangeArrowheads="1"/>
          </p:cNvSpPr>
          <p:nvPr/>
        </p:nvSpPr>
        <p:spPr bwMode="auto">
          <a:xfrm>
            <a:off x="1855196" y="5084763"/>
            <a:ext cx="1338828" cy="784830"/>
          </a:xfrm>
          <a:prstGeom prst="rect">
            <a:avLst/>
          </a:prstGeom>
          <a:noFill/>
          <a:ln w="9525">
            <a:noFill/>
            <a:miter lim="800000"/>
            <a:headEnd/>
            <a:tailEnd/>
          </a:ln>
        </p:spPr>
        <p:txBody>
          <a:bodyPr wrap="none">
            <a:spAutoFit/>
          </a:bodyPr>
          <a:lstStyle/>
          <a:p>
            <a:pPr algn="ctr"/>
            <a:r>
              <a:rPr lang="en-US" sz="1800" b="1" i="0" dirty="0">
                <a:solidFill>
                  <a:schemeClr val="bg1"/>
                </a:solidFill>
              </a:rPr>
              <a:t>OpenEdge</a:t>
            </a:r>
          </a:p>
          <a:p>
            <a:pPr algn="ctr"/>
            <a:r>
              <a:rPr lang="en-US" sz="1800" b="1" i="0" dirty="0">
                <a:solidFill>
                  <a:schemeClr val="bg1"/>
                </a:solidFill>
              </a:rPr>
              <a:t>DB</a:t>
            </a:r>
          </a:p>
        </p:txBody>
      </p:sp>
      <p:sp>
        <p:nvSpPr>
          <p:cNvPr id="42" name="TextBox 32"/>
          <p:cNvSpPr txBox="1">
            <a:spLocks noChangeArrowheads="1"/>
          </p:cNvSpPr>
          <p:nvPr/>
        </p:nvSpPr>
        <p:spPr bwMode="auto">
          <a:xfrm>
            <a:off x="1669432" y="1833525"/>
            <a:ext cx="1701210" cy="830997"/>
          </a:xfrm>
          <a:prstGeom prst="rect">
            <a:avLst/>
          </a:prstGeom>
          <a:noFill/>
          <a:ln w="9525">
            <a:noFill/>
            <a:miter lim="800000"/>
            <a:headEnd/>
            <a:tailEnd/>
          </a:ln>
        </p:spPr>
        <p:txBody>
          <a:bodyPr wrap="square">
            <a:spAutoFit/>
          </a:bodyPr>
          <a:lstStyle/>
          <a:p>
            <a:pPr>
              <a:spcBef>
                <a:spcPts val="0"/>
              </a:spcBef>
              <a:buSzPct val="130000"/>
            </a:pPr>
            <a:r>
              <a:rPr lang="en-US" sz="1200" b="1" dirty="0" smtClean="0"/>
              <a:t>Integrated</a:t>
            </a:r>
            <a:br>
              <a:rPr lang="en-US" sz="1200" b="1" dirty="0" smtClean="0"/>
            </a:br>
            <a:r>
              <a:rPr lang="en-US" sz="1200" b="1" dirty="0" smtClean="0"/>
              <a:t>OpenEdge Architect</a:t>
            </a:r>
            <a:br>
              <a:rPr lang="en-US" sz="1200" b="1" dirty="0" smtClean="0"/>
            </a:br>
            <a:r>
              <a:rPr lang="en-US" sz="1200" b="1" dirty="0" smtClean="0"/>
              <a:t>and</a:t>
            </a:r>
            <a:br>
              <a:rPr lang="en-US" sz="1200" b="1" dirty="0" smtClean="0"/>
            </a:br>
            <a:r>
              <a:rPr lang="en-US" sz="1200" b="1" dirty="0" smtClean="0"/>
              <a:t>BPM Studio</a:t>
            </a:r>
          </a:p>
        </p:txBody>
      </p:sp>
      <p:sp>
        <p:nvSpPr>
          <p:cNvPr id="21" name="AutoShape 6"/>
          <p:cNvSpPr>
            <a:spLocks noChangeArrowheads="1"/>
          </p:cNvSpPr>
          <p:nvPr/>
        </p:nvSpPr>
        <p:spPr bwMode="auto">
          <a:xfrm>
            <a:off x="4981433" y="5760449"/>
            <a:ext cx="3848669" cy="958174"/>
          </a:xfrm>
          <a:prstGeom prst="roundRect">
            <a:avLst>
              <a:gd name="adj" fmla="val 37363"/>
            </a:avLst>
          </a:prstGeom>
          <a:gradFill rotWithShape="1">
            <a:gsLst>
              <a:gs pos="0">
                <a:schemeClr val="folHlink"/>
              </a:gs>
              <a:gs pos="100000">
                <a:srgbClr val="C9CBDD"/>
              </a:gs>
            </a:gsLst>
            <a:lin ang="5400000" scaled="1"/>
          </a:gradFill>
          <a:ln w="9525">
            <a:noFill/>
            <a:round/>
            <a:headEnd/>
            <a:tailEnd/>
          </a:ln>
          <a:effectLst/>
        </p:spPr>
        <p:txBody>
          <a:bodyPr wrap="square" anchor="ctr"/>
          <a:lstStyle/>
          <a:p>
            <a:pPr algn="ctr" rtl="0" fontAlgn="base">
              <a:spcBef>
                <a:spcPct val="50000"/>
              </a:spcBef>
              <a:spcAft>
                <a:spcPct val="0"/>
              </a:spcAft>
              <a:buSzPct val="130000"/>
              <a:buFont typeface="Wingdings" pitchFamily="2" charset="2"/>
              <a:buNone/>
              <a:defRPr/>
            </a:pPr>
            <a:r>
              <a:rPr lang="en-US" sz="2000" i="0" kern="1200" dirty="0">
                <a:solidFill>
                  <a:srgbClr val="000000"/>
                </a:solidFill>
                <a:latin typeface="Arial" charset="0"/>
                <a:ea typeface="+mn-ea"/>
                <a:cs typeface="+mn-cs"/>
              </a:rPr>
              <a:t>Available </a:t>
            </a:r>
            <a:r>
              <a:rPr lang="en-US" sz="2000" i="0" dirty="0" smtClean="0">
                <a:solidFill>
                  <a:srgbClr val="000000"/>
                </a:solidFill>
              </a:rPr>
              <a:t>December </a:t>
            </a:r>
            <a:r>
              <a:rPr lang="en-US" sz="2000" i="0" kern="1200" dirty="0" smtClean="0">
                <a:solidFill>
                  <a:srgbClr val="000000"/>
                </a:solidFill>
                <a:latin typeface="Arial" charset="0"/>
                <a:ea typeface="+mn-ea"/>
                <a:cs typeface="+mn-cs"/>
              </a:rPr>
              <a:t>2011</a:t>
            </a:r>
            <a:br>
              <a:rPr lang="en-US" sz="2000" i="0" kern="1200" dirty="0" smtClean="0">
                <a:solidFill>
                  <a:srgbClr val="000000"/>
                </a:solidFill>
                <a:latin typeface="Arial" charset="0"/>
                <a:ea typeface="+mn-ea"/>
                <a:cs typeface="+mn-cs"/>
              </a:rPr>
            </a:br>
            <a:r>
              <a:rPr lang="en-US" sz="2000" i="0" kern="1200" dirty="0" smtClean="0">
                <a:solidFill>
                  <a:srgbClr val="000000"/>
                </a:solidFill>
                <a:latin typeface="Arial" charset="0"/>
                <a:ea typeface="+mn-ea"/>
                <a:cs typeface="+mn-cs"/>
              </a:rPr>
              <a:t>All OpenEdge Platforms</a:t>
            </a:r>
            <a:br>
              <a:rPr lang="en-US" sz="2000" i="0" kern="1200" dirty="0" smtClean="0">
                <a:solidFill>
                  <a:srgbClr val="000000"/>
                </a:solidFill>
                <a:latin typeface="Arial" charset="0"/>
                <a:ea typeface="+mn-ea"/>
                <a:cs typeface="+mn-cs"/>
              </a:rPr>
            </a:br>
            <a:r>
              <a:rPr lang="en-US" sz="2000" i="0" kern="1200" dirty="0" smtClean="0">
                <a:solidFill>
                  <a:srgbClr val="000000"/>
                </a:solidFill>
                <a:latin typeface="Arial" charset="0"/>
                <a:ea typeface="+mn-ea"/>
                <a:cs typeface="+mn-cs"/>
              </a:rPr>
              <a:t>Savvion </a:t>
            </a:r>
            <a:r>
              <a:rPr lang="en-US" sz="2000" i="0" dirty="0" smtClean="0">
                <a:solidFill>
                  <a:srgbClr val="000000"/>
                </a:solidFill>
              </a:rPr>
              <a:t>8</a:t>
            </a:r>
            <a:r>
              <a:rPr lang="en-US" sz="2000" i="0" kern="1200" dirty="0" smtClean="0">
                <a:solidFill>
                  <a:srgbClr val="000000"/>
                </a:solidFill>
                <a:latin typeface="Arial" charset="0"/>
                <a:ea typeface="+mn-ea"/>
                <a:cs typeface="+mn-cs"/>
              </a:rPr>
              <a:t>.0, OpenEdge 11.0</a:t>
            </a:r>
            <a:endParaRPr lang="en-US" sz="2000" i="0" kern="1200" dirty="0">
              <a:solidFill>
                <a:srgbClr val="000000"/>
              </a:solidFill>
              <a:latin typeface="Arial" charset="0"/>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2537784"/>
            <a:ext cx="9144000" cy="420798"/>
          </a:xfrm>
          <a:prstGeom prst="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rtlCol="0" anchor="ctr" anchorCtr="0" compatLnSpc="1">
            <a:prstTxWarp prst="textNoShape">
              <a:avLst/>
            </a:prstTxWarp>
            <a:normAutofit lnSpcReduction="10000"/>
          </a:bodyPr>
          <a:lstStyle/>
          <a:p>
            <a:endParaRPr lang="en-US" i="0" dirty="0" smtClean="0">
              <a:solidFill>
                <a:srgbClr val="FFFFFF"/>
              </a:solidFill>
            </a:endParaRPr>
          </a:p>
        </p:txBody>
      </p:sp>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403225" y="1335087"/>
            <a:ext cx="7772400" cy="5095209"/>
          </a:xfrm>
        </p:spPr>
        <p:txBody>
          <a:bodyPr>
            <a:normAutofit/>
          </a:bodyPr>
          <a:lstStyle/>
          <a:p>
            <a:r>
              <a:rPr lang="en-US" dirty="0" err="1" smtClean="0"/>
              <a:t>OpenEdge</a:t>
            </a:r>
            <a:r>
              <a:rPr lang="en-US" dirty="0" smtClean="0"/>
              <a:t> BPM Strategy and Value </a:t>
            </a:r>
            <a:r>
              <a:rPr lang="en-US" dirty="0" smtClean="0"/>
              <a:t>Proposition</a:t>
            </a:r>
          </a:p>
          <a:p>
            <a:r>
              <a:rPr lang="en-US" dirty="0" smtClean="0"/>
              <a:t>Integrating BPM with Your </a:t>
            </a:r>
            <a:r>
              <a:rPr lang="en-US" dirty="0" err="1" smtClean="0"/>
              <a:t>OpenEdge</a:t>
            </a:r>
            <a:r>
              <a:rPr lang="en-US" dirty="0" smtClean="0"/>
              <a:t> Application</a:t>
            </a:r>
            <a:endParaRPr lang="en-US" dirty="0" smtClean="0"/>
          </a:p>
          <a:p>
            <a:r>
              <a:rPr lang="en-US" dirty="0" err="1" smtClean="0"/>
              <a:t>OpenEdge</a:t>
            </a:r>
            <a:r>
              <a:rPr lang="en-US" dirty="0" smtClean="0"/>
              <a:t> BPM Roadmap </a:t>
            </a:r>
          </a:p>
          <a:p>
            <a:r>
              <a:rPr lang="en-US" dirty="0" smtClean="0"/>
              <a:t>Wrap-up &amp; Q&amp;A</a:t>
            </a:r>
          </a:p>
          <a:p>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 </a:t>
            </a:r>
            <a:r>
              <a:rPr lang="en-US" dirty="0" err="1" smtClean="0"/>
              <a:t>OpenEdge</a:t>
            </a:r>
            <a:r>
              <a:rPr lang="en-US" dirty="0" smtClean="0"/>
              <a:t> BPM</a:t>
            </a:r>
            <a:endParaRPr lang="en-US" dirty="0"/>
          </a:p>
        </p:txBody>
      </p:sp>
      <p:sp>
        <p:nvSpPr>
          <p:cNvPr id="3" name="AutoShape 6"/>
          <p:cNvSpPr>
            <a:spLocks noChangeArrowheads="1"/>
          </p:cNvSpPr>
          <p:nvPr/>
        </p:nvSpPr>
        <p:spPr bwMode="auto">
          <a:xfrm>
            <a:off x="526088" y="3652174"/>
            <a:ext cx="3879105" cy="1972255"/>
          </a:xfrm>
          <a:prstGeom prst="roundRect">
            <a:avLst>
              <a:gd name="adj" fmla="val 16667"/>
            </a:avLst>
          </a:prstGeom>
          <a:gradFill flip="none" rotWithShape="1">
            <a:gsLst>
              <a:gs pos="0">
                <a:schemeClr val="accent3"/>
              </a:gs>
              <a:gs pos="50000">
                <a:schemeClr val="accent3">
                  <a:tint val="44500"/>
                  <a:satMod val="160000"/>
                </a:schemeClr>
              </a:gs>
              <a:gs pos="100000">
                <a:schemeClr val="accent3">
                  <a:tint val="23500"/>
                  <a:satMod val="160000"/>
                </a:schemeClr>
              </a:gs>
            </a:gsLst>
            <a:lin ang="5400000" scaled="1"/>
            <a:tileRect/>
          </a:gradFill>
          <a:ln w="9525">
            <a:noFill/>
            <a:round/>
            <a:headEnd/>
            <a:tailEnd/>
          </a:ln>
          <a:effectLst/>
        </p:spPr>
        <p:txBody>
          <a:bodyPr wrap="square" anchor="ctr"/>
          <a:lstStyle/>
          <a:p>
            <a:pPr algn="ctr">
              <a:spcBef>
                <a:spcPts val="0"/>
              </a:spcBef>
              <a:defRPr/>
            </a:pPr>
            <a:r>
              <a:rPr lang="en-US" sz="2000" i="0" dirty="0" smtClean="0">
                <a:cs typeface="Tahoma" pitchFamily="34" charset="0"/>
              </a:rPr>
              <a:t>Provides visibility into business operations, supporting streamlined business operations, and continuous operations</a:t>
            </a:r>
            <a:endParaRPr lang="en-US" sz="2000" i="0" dirty="0">
              <a:cs typeface="Tahoma" pitchFamily="34" charset="0"/>
            </a:endParaRPr>
          </a:p>
        </p:txBody>
      </p:sp>
      <p:sp>
        <p:nvSpPr>
          <p:cNvPr id="4" name="AutoShape 6"/>
          <p:cNvSpPr>
            <a:spLocks noChangeArrowheads="1"/>
          </p:cNvSpPr>
          <p:nvPr/>
        </p:nvSpPr>
        <p:spPr bwMode="auto">
          <a:xfrm>
            <a:off x="527570" y="1329294"/>
            <a:ext cx="3839523" cy="1972255"/>
          </a:xfrm>
          <a:prstGeom prst="roundRect">
            <a:avLst>
              <a:gd name="adj" fmla="val 16667"/>
            </a:avLst>
          </a:prstGeom>
          <a:gradFill flip="none" rotWithShape="1">
            <a:gsLst>
              <a:gs pos="0">
                <a:srgbClr val="FFD23B"/>
              </a:gs>
              <a:gs pos="50000">
                <a:srgbClr val="FFD23B">
                  <a:tint val="44500"/>
                  <a:satMod val="160000"/>
                </a:srgbClr>
              </a:gs>
              <a:gs pos="100000">
                <a:srgbClr val="FFD23B">
                  <a:tint val="23500"/>
                  <a:satMod val="160000"/>
                </a:srgbClr>
              </a:gs>
            </a:gsLst>
            <a:lin ang="5400000" scaled="1"/>
            <a:tileRect/>
          </a:gradFill>
          <a:ln w="9525">
            <a:noFill/>
            <a:round/>
            <a:headEnd/>
            <a:tailEnd/>
          </a:ln>
          <a:effectLst/>
        </p:spPr>
        <p:txBody>
          <a:bodyPr wrap="square" anchor="ctr"/>
          <a:lstStyle/>
          <a:p>
            <a:pPr algn="ctr">
              <a:defRPr/>
            </a:pPr>
            <a:r>
              <a:rPr lang="en-US" sz="2000" i="0" dirty="0" smtClean="0"/>
              <a:t>A powerful platform for building business process applications</a:t>
            </a:r>
            <a:endParaRPr lang="en-US" sz="2000" i="0" dirty="0"/>
          </a:p>
        </p:txBody>
      </p:sp>
      <p:sp>
        <p:nvSpPr>
          <p:cNvPr id="5" name="AutoShape 6"/>
          <p:cNvSpPr>
            <a:spLocks noChangeArrowheads="1"/>
          </p:cNvSpPr>
          <p:nvPr/>
        </p:nvSpPr>
        <p:spPr bwMode="auto">
          <a:xfrm>
            <a:off x="4703695" y="3652174"/>
            <a:ext cx="3879105" cy="1972255"/>
          </a:xfrm>
          <a:prstGeom prst="roundRect">
            <a:avLst>
              <a:gd name="adj" fmla="val 1666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9525">
            <a:noFill/>
            <a:round/>
            <a:headEnd/>
            <a:tailEnd/>
          </a:ln>
          <a:effectLst/>
        </p:spPr>
        <p:txBody>
          <a:bodyPr wrap="square" anchor="ctr"/>
          <a:lstStyle/>
          <a:p>
            <a:pPr algn="ctr" eaLnBrk="1" hangingPunct="1">
              <a:spcBef>
                <a:spcPts val="0"/>
              </a:spcBef>
              <a:buFont typeface="Wingdings" pitchFamily="2" charset="2"/>
              <a:buNone/>
              <a:defRPr/>
            </a:pPr>
            <a:r>
              <a:rPr lang="en-US" sz="2000" i="0" dirty="0" smtClean="0"/>
              <a:t>Allows you to be more competitive!!</a:t>
            </a:r>
            <a:endParaRPr lang="en-US" sz="2000" i="0" dirty="0">
              <a:cs typeface="Tahoma" pitchFamily="34" charset="0"/>
            </a:endParaRPr>
          </a:p>
        </p:txBody>
      </p:sp>
      <p:sp>
        <p:nvSpPr>
          <p:cNvPr id="6" name="AutoShape 6"/>
          <p:cNvSpPr>
            <a:spLocks noChangeArrowheads="1"/>
          </p:cNvSpPr>
          <p:nvPr/>
        </p:nvSpPr>
        <p:spPr bwMode="auto">
          <a:xfrm>
            <a:off x="4705177" y="1329294"/>
            <a:ext cx="3839523" cy="1972255"/>
          </a:xfrm>
          <a:prstGeom prst="roundRect">
            <a:avLst>
              <a:gd name="adj" fmla="val 16667"/>
            </a:avLst>
          </a:prstGeom>
          <a:gradFill flip="none" rotWithShape="1">
            <a:gsLst>
              <a:gs pos="0">
                <a:schemeClr val="accent2"/>
              </a:gs>
              <a:gs pos="50000">
                <a:schemeClr val="accent2">
                  <a:tint val="44500"/>
                  <a:satMod val="160000"/>
                </a:schemeClr>
              </a:gs>
              <a:gs pos="100000">
                <a:schemeClr val="accent2">
                  <a:tint val="23500"/>
                  <a:satMod val="160000"/>
                </a:schemeClr>
              </a:gs>
            </a:gsLst>
            <a:lin ang="5400000" scaled="1"/>
            <a:tileRect/>
          </a:gradFill>
          <a:ln w="9525">
            <a:noFill/>
            <a:round/>
            <a:headEnd/>
            <a:tailEnd/>
          </a:ln>
          <a:effectLst/>
        </p:spPr>
        <p:txBody>
          <a:bodyPr wrap="square" anchor="ctr"/>
          <a:lstStyle/>
          <a:p>
            <a:pPr algn="ctr">
              <a:spcBef>
                <a:spcPts val="0"/>
              </a:spcBef>
              <a:defRPr/>
            </a:pPr>
            <a:r>
              <a:rPr lang="en-US" sz="2000" i="0" dirty="0" smtClean="0"/>
              <a:t>Enables rapid development, easier customization, and reuse and modernization of existing applications</a:t>
            </a:r>
            <a:endParaRPr lang="en-US" sz="2000" i="0" dirty="0">
              <a:cs typeface="Tahoma" pitchFamily="34"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lue_grad.png"/>
          <p:cNvPicPr>
            <a:picLocks noChangeAspect="1"/>
          </p:cNvPicPr>
          <p:nvPr/>
        </p:nvPicPr>
        <p:blipFill>
          <a:blip r:embed="rId3" cstate="print"/>
          <a:stretch>
            <a:fillRect/>
          </a:stretch>
        </p:blipFill>
        <p:spPr>
          <a:xfrm>
            <a:off x="0" y="0"/>
            <a:ext cx="9144000" cy="6858000"/>
          </a:xfrm>
          <a:prstGeom prst="rect">
            <a:avLst/>
          </a:prstGeom>
        </p:spPr>
      </p:pic>
      <p:pic>
        <p:nvPicPr>
          <p:cNvPr id="6" name="Picture 5" descr="Oscar_silo.png"/>
          <p:cNvPicPr>
            <a:picLocks noChangeAspect="1"/>
          </p:cNvPicPr>
          <p:nvPr/>
        </p:nvPicPr>
        <p:blipFill>
          <a:blip r:embed="rId4" cstate="print"/>
          <a:srcRect/>
          <a:stretch>
            <a:fillRect/>
          </a:stretch>
        </p:blipFill>
        <p:spPr bwMode="auto">
          <a:xfrm>
            <a:off x="2971800" y="1003142"/>
            <a:ext cx="3200400" cy="5065712"/>
          </a:xfrm>
          <a:prstGeom prst="rect">
            <a:avLst/>
          </a:prstGeom>
          <a:noFill/>
          <a:ln w="9525">
            <a:noFill/>
            <a:miter lim="800000"/>
            <a:headEnd/>
            <a:tailEnd/>
          </a:ln>
        </p:spPr>
      </p:pic>
      <p:pic>
        <p:nvPicPr>
          <p:cNvPr id="8" name="Picture 7" descr="bmp.png"/>
          <p:cNvPicPr>
            <a:picLocks noChangeAspect="1"/>
          </p:cNvPicPr>
          <p:nvPr/>
        </p:nvPicPr>
        <p:blipFill>
          <a:blip r:embed="rId5" cstate="print"/>
          <a:srcRect b="37794"/>
          <a:stretch>
            <a:fillRect/>
          </a:stretch>
        </p:blipFill>
        <p:spPr bwMode="auto">
          <a:xfrm>
            <a:off x="1928813" y="2030254"/>
            <a:ext cx="5399087" cy="2519363"/>
          </a:xfrm>
          <a:prstGeom prst="rect">
            <a:avLst/>
          </a:prstGeom>
          <a:noFill/>
          <a:ln w="9525">
            <a:noFill/>
            <a:miter lim="800000"/>
            <a:headEnd/>
            <a:tailEnd/>
          </a:ln>
        </p:spPr>
      </p:pic>
      <p:pic>
        <p:nvPicPr>
          <p:cNvPr id="9" name="Picture 8" descr="bmp.png"/>
          <p:cNvPicPr>
            <a:picLocks noChangeAspect="1"/>
          </p:cNvPicPr>
          <p:nvPr/>
        </p:nvPicPr>
        <p:blipFill>
          <a:blip r:embed="rId5" cstate="print"/>
          <a:srcRect t="60326"/>
          <a:stretch>
            <a:fillRect/>
          </a:stretch>
        </p:blipFill>
        <p:spPr bwMode="auto">
          <a:xfrm>
            <a:off x="1928813" y="4443254"/>
            <a:ext cx="5399087" cy="1606550"/>
          </a:xfrm>
          <a:prstGeom prst="rect">
            <a:avLst/>
          </a:prstGeom>
          <a:noFill/>
          <a:ln w="9525">
            <a:noFill/>
            <a:miter lim="800000"/>
            <a:headEnd/>
            <a:tailEnd/>
          </a:ln>
        </p:spPr>
      </p:pic>
      <p:pic>
        <p:nvPicPr>
          <p:cNvPr id="11" name="Picture 10" descr="Progress_OneColorWhite.png"/>
          <p:cNvPicPr>
            <a:picLocks noChangeAspect="1"/>
          </p:cNvPicPr>
          <p:nvPr/>
        </p:nvPicPr>
        <p:blipFill>
          <a:blip r:embed="rId6" cstate="print"/>
          <a:stretch>
            <a:fillRect/>
          </a:stretch>
        </p:blipFill>
        <p:spPr>
          <a:xfrm>
            <a:off x="7031711" y="212257"/>
            <a:ext cx="1885952" cy="576263"/>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4" accel="50000" decel="5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7"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10" presetClass="entr" presetSubtype="0"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powerpoint_2H_2008">
  <a:themeElements>
    <a:clrScheme name="Progress July 2010">
      <a:dk1>
        <a:srgbClr val="000000"/>
      </a:dk1>
      <a:lt1>
        <a:srgbClr val="FFFFFF"/>
      </a:lt1>
      <a:dk2>
        <a:srgbClr val="005F97"/>
      </a:dk2>
      <a:lt2>
        <a:srgbClr val="FFFFFF"/>
      </a:lt2>
      <a:accent1>
        <a:srgbClr val="005F97"/>
      </a:accent1>
      <a:accent2>
        <a:srgbClr val="37D2A8"/>
      </a:accent2>
      <a:accent3>
        <a:srgbClr val="FF7C00"/>
      </a:accent3>
      <a:accent4>
        <a:srgbClr val="797CA9"/>
      </a:accent4>
      <a:accent5>
        <a:srgbClr val="A7D101"/>
      </a:accent5>
      <a:accent6>
        <a:srgbClr val="99BFD5"/>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owerPoint Master">
  <a:themeElements>
    <a:clrScheme name="May 2011">
      <a:dk1>
        <a:srgbClr val="000000"/>
      </a:dk1>
      <a:lt1>
        <a:srgbClr val="FFFFFF"/>
      </a:lt1>
      <a:dk2>
        <a:srgbClr val="005F97"/>
      </a:dk2>
      <a:lt2>
        <a:srgbClr val="FFFFFF"/>
      </a:lt2>
      <a:accent1>
        <a:srgbClr val="005F97"/>
      </a:accent1>
      <a:accent2>
        <a:srgbClr val="2BBF98"/>
      </a:accent2>
      <a:accent3>
        <a:srgbClr val="FF7C00"/>
      </a:accent3>
      <a:accent4>
        <a:srgbClr val="797CA9"/>
      </a:accent4>
      <a:accent5>
        <a:srgbClr val="9BBF01"/>
      </a:accent5>
      <a:accent6>
        <a:srgbClr val="B9BBC1"/>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progress_powerpoint_2H_2008</Template>
  <TotalTime>15821</TotalTime>
  <Words>1389</Words>
  <Application>Microsoft Office PowerPoint</Application>
  <PresentationFormat>On-screen Show (4:3)</PresentationFormat>
  <Paragraphs>376</Paragraphs>
  <Slides>33</Slides>
  <Notes>29</Notes>
  <HiddenSlides>0</HiddenSlides>
  <MMClips>0</MMClip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progress_powerpoint_2H_2008</vt:lpstr>
      <vt:lpstr>PowerPoint Master</vt:lpstr>
      <vt:lpstr>Introducing OpenEdge BPM:</vt:lpstr>
      <vt:lpstr>Agenda</vt:lpstr>
      <vt:lpstr>Challenges with Today’s Business Applications</vt:lpstr>
      <vt:lpstr>The Evolution of Business Applications  Requirements </vt:lpstr>
      <vt:lpstr>Traditional Business Application Architecture</vt:lpstr>
      <vt:lpstr>Explicit Business Process is Key</vt:lpstr>
      <vt:lpstr>Business Process Application Architecture</vt:lpstr>
      <vt:lpstr>OpenEdge Reference Architecture (OERA)</vt:lpstr>
      <vt:lpstr>Business Process Application</vt:lpstr>
      <vt:lpstr>Business Process Management Lifecycle</vt:lpstr>
      <vt:lpstr>OpenEdge BPM Brings the Power of Business Process and Transaction Processing Together</vt:lpstr>
      <vt:lpstr>Key Roles in BPM</vt:lpstr>
      <vt:lpstr>Key Components of Progress Savvion BPM Suite</vt:lpstr>
      <vt:lpstr>OpenEdge and Progress Savvion BPM  Interoperate Already</vt:lpstr>
      <vt:lpstr>Demo</vt:lpstr>
      <vt:lpstr>How Applications Developers Benefit From Business Process Applications</vt:lpstr>
      <vt:lpstr>How Your End-users Benefit from Business Process Applications</vt:lpstr>
      <vt:lpstr>Agenda</vt:lpstr>
      <vt:lpstr>Existing OpenEdge Applications Can Be Easily BPM-enabled using OpenEdge BPM – No Rip n’ Replace</vt:lpstr>
      <vt:lpstr>Partners Making Progress with OpenEdge BPM</vt:lpstr>
      <vt:lpstr>Technical Use Cases</vt:lpstr>
      <vt:lpstr>Use Case 1:  Savvion Calls OpenEdge AppServer </vt:lpstr>
      <vt:lpstr>Use Case 2:  WebSpeed UI Embedded in Savvion Portal</vt:lpstr>
      <vt:lpstr>Use Case 3:  WebSpeed UI – Stand alone</vt:lpstr>
      <vt:lpstr>Use Case 4:  Embedded Workflow, Server Driven</vt:lpstr>
      <vt:lpstr>Use Case 5:  Embedded Workflow, Client Driven</vt:lpstr>
      <vt:lpstr>Agenda</vt:lpstr>
      <vt:lpstr>Our Vision for OpenEdge BPM</vt:lpstr>
      <vt:lpstr>Phase I: OpenEdge DBMS Support</vt:lpstr>
      <vt:lpstr>Phase II: Unified Development Environment</vt:lpstr>
      <vt:lpstr>Agenda</vt:lpstr>
      <vt:lpstr>Summary – OpenEdge BPM</vt:lpstr>
      <vt:lpstr>Slide 33</vt:lpstr>
    </vt:vector>
  </TitlesOfParts>
  <Company>Progress Software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Progress Software Corporation</dc:creator>
  <cp:lastModifiedBy>wilner</cp:lastModifiedBy>
  <cp:revision>380</cp:revision>
  <cp:lastPrinted>1999-09-24T14:02:08Z</cp:lastPrinted>
  <dcterms:created xsi:type="dcterms:W3CDTF">2010-07-03T01:13:25Z</dcterms:created>
  <dcterms:modified xsi:type="dcterms:W3CDTF">2011-06-05T16:36:05Z</dcterms:modified>
</cp:coreProperties>
</file>