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9" r:id="rId1"/>
  </p:sldMasterIdLst>
  <p:notesMasterIdLst>
    <p:notesMasterId r:id="rId56"/>
  </p:notesMasterIdLst>
  <p:handoutMasterIdLst>
    <p:handoutMasterId r:id="rId57"/>
  </p:handoutMasterIdLst>
  <p:sldIdLst>
    <p:sldId id="1004" r:id="rId2"/>
    <p:sldId id="1094" r:id="rId3"/>
    <p:sldId id="1070" r:id="rId4"/>
    <p:sldId id="1142" r:id="rId5"/>
    <p:sldId id="1091" r:id="rId6"/>
    <p:sldId id="1074" r:id="rId7"/>
    <p:sldId id="1129" r:id="rId8"/>
    <p:sldId id="1077" r:id="rId9"/>
    <p:sldId id="1078" r:id="rId10"/>
    <p:sldId id="1079" r:id="rId11"/>
    <p:sldId id="1083" r:id="rId12"/>
    <p:sldId id="1084" r:id="rId13"/>
    <p:sldId id="1085" r:id="rId14"/>
    <p:sldId id="1092" r:id="rId15"/>
    <p:sldId id="1130" r:id="rId16"/>
    <p:sldId id="1134" r:id="rId17"/>
    <p:sldId id="1071" r:id="rId18"/>
    <p:sldId id="1072" r:id="rId19"/>
    <p:sldId id="1102" r:id="rId20"/>
    <p:sldId id="1097" r:id="rId21"/>
    <p:sldId id="1086" r:id="rId22"/>
    <p:sldId id="1103" r:id="rId23"/>
    <p:sldId id="1095" r:id="rId24"/>
    <p:sldId id="1140" r:id="rId25"/>
    <p:sldId id="1065" r:id="rId26"/>
    <p:sldId id="1057" r:id="rId27"/>
    <p:sldId id="1104" r:id="rId28"/>
    <p:sldId id="1098" r:id="rId29"/>
    <p:sldId id="1105" r:id="rId30"/>
    <p:sldId id="1100" r:id="rId31"/>
    <p:sldId id="1141" r:id="rId32"/>
    <p:sldId id="1135" r:id="rId33"/>
    <p:sldId id="1117" r:id="rId34"/>
    <p:sldId id="1115" r:id="rId35"/>
    <p:sldId id="1069" r:id="rId36"/>
    <p:sldId id="1112" r:id="rId37"/>
    <p:sldId id="1110" r:id="rId38"/>
    <p:sldId id="1108" r:id="rId39"/>
    <p:sldId id="1087" r:id="rId40"/>
    <p:sldId id="1132" r:id="rId41"/>
    <p:sldId id="1059" r:id="rId42"/>
    <p:sldId id="1133" r:id="rId43"/>
    <p:sldId id="1120" r:id="rId44"/>
    <p:sldId id="1119" r:id="rId45"/>
    <p:sldId id="1089" r:id="rId46"/>
    <p:sldId id="1106" r:id="rId47"/>
    <p:sldId id="1055" r:id="rId48"/>
    <p:sldId id="1054" r:id="rId49"/>
    <p:sldId id="1143" r:id="rId50"/>
    <p:sldId id="1124" r:id="rId51"/>
    <p:sldId id="1125" r:id="rId52"/>
    <p:sldId id="1126" r:id="rId53"/>
    <p:sldId id="1127" r:id="rId54"/>
    <p:sldId id="1128" r:id="rId55"/>
  </p:sldIdLst>
  <p:sldSz cx="9144000" cy="6858000" type="screen4x3"/>
  <p:notesSz cx="7027863" cy="9313863"/>
  <p:custDataLst>
    <p:tags r:id="rId58"/>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BE005F"/>
    <a:srgbClr val="FDD75C"/>
    <a:srgbClr val="FFD24F"/>
    <a:srgbClr val="000000"/>
    <a:srgbClr val="D7F6EE"/>
    <a:srgbClr val="383838"/>
    <a:srgbClr val="92D050"/>
    <a:srgbClr val="99BFD5"/>
    <a:srgbClr val="99B5D5"/>
    <a:srgbClr val="E4E5E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00" autoAdjust="0"/>
    <p:restoredTop sz="78701" autoAdjust="0"/>
  </p:normalViewPr>
  <p:slideViewPr>
    <p:cSldViewPr snapToGrid="0" showGuides="1">
      <p:cViewPr varScale="1">
        <p:scale>
          <a:sx n="61" d="100"/>
          <a:sy n="61" d="100"/>
        </p:scale>
        <p:origin x="-216" y="-96"/>
      </p:cViewPr>
      <p:guideLst>
        <p:guide orient="horz" pos="269"/>
        <p:guide orient="horz" pos="964"/>
        <p:guide orient="horz" pos="1643"/>
        <p:guide orient="horz" pos="2124"/>
        <p:guide pos="254"/>
      </p:guideLst>
    </p:cSldViewPr>
  </p:slideViewPr>
  <p:outlineViewPr>
    <p:cViewPr>
      <p:scale>
        <a:sx n="33" d="100"/>
        <a:sy n="33" d="100"/>
      </p:scale>
      <p:origin x="0" y="19644"/>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6" d="100"/>
          <a:sy n="76" d="100"/>
        </p:scale>
        <p:origin x="-1848" y="-96"/>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46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dirty="0"/>
          </a:p>
        </p:txBody>
      </p:sp>
      <p:sp>
        <p:nvSpPr>
          <p:cNvPr id="345091" name="Rectangle 3"/>
          <p:cNvSpPr>
            <a:spLocks noGrp="1" noChangeArrowheads="1"/>
          </p:cNvSpPr>
          <p:nvPr>
            <p:ph type="dt" sz="quarter" idx="1"/>
          </p:nvPr>
        </p:nvSpPr>
        <p:spPr bwMode="auto">
          <a:xfrm>
            <a:off x="3983038" y="0"/>
            <a:ext cx="3044825" cy="2746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dirty="0" smtClean="0"/>
              <a:t>PUG Challenge Americas</a:t>
            </a:r>
            <a:endParaRPr lang="en-US" dirty="0"/>
          </a:p>
        </p:txBody>
      </p:sp>
      <p:sp>
        <p:nvSpPr>
          <p:cNvPr id="345093" name="Rectangle 5"/>
          <p:cNvSpPr>
            <a:spLocks noGrp="1" noChangeArrowheads="1"/>
          </p:cNvSpPr>
          <p:nvPr>
            <p:ph type="sldNum" sz="quarter" idx="3"/>
          </p:nvPr>
        </p:nvSpPr>
        <p:spPr bwMode="auto">
          <a:xfrm>
            <a:off x="3983038" y="9039225"/>
            <a:ext cx="3044825" cy="2746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87450" y="700088"/>
            <a:ext cx="46561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i="0">
                <a:latin typeface="Arial" charset="0"/>
              </a:defRPr>
            </a:lvl1pPr>
          </a:lstStyle>
          <a:p>
            <a:pPr>
              <a:defRPr/>
            </a:pPr>
            <a:r>
              <a:rPr lang="en-US" dirty="0" smtClean="0"/>
              <a:t>PUG Challenge Americas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i="0">
                <a:latin typeface="Arial" charset="0"/>
              </a:defRPr>
            </a:lvl1pPr>
          </a:lstStyle>
          <a:p>
            <a:pPr>
              <a:defRPr/>
            </a:pPr>
            <a:fld id="{3BC3B10F-A77C-499D-8A55-4E7169A1E70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243E658-C937-4D6A-874A-68C85CCFCFAA}" type="slidenum">
              <a:rPr lang="en-US" smtClean="0"/>
              <a:pPr/>
              <a:t>1</a:t>
            </a:fld>
            <a:endParaRPr lang="en-US" dirty="0" smtClean="0"/>
          </a:p>
        </p:txBody>
      </p:sp>
      <p:sp>
        <p:nvSpPr>
          <p:cNvPr id="24579" name="Rectangle 2"/>
          <p:cNvSpPr>
            <a:spLocks noGrp="1" noRot="1" noChangeAspect="1" noChangeArrowheads="1" noTextEdit="1"/>
          </p:cNvSpPr>
          <p:nvPr>
            <p:ph type="sldImg"/>
          </p:nvPr>
        </p:nvSpPr>
        <p:spPr>
          <a:xfrm>
            <a:off x="1185863" y="700088"/>
            <a:ext cx="4656137" cy="3492500"/>
          </a:xfrm>
          <a:ln/>
        </p:spPr>
      </p:sp>
      <p:sp>
        <p:nvSpPr>
          <p:cNvPr id="24580" name="Rectangle 3"/>
          <p:cNvSpPr>
            <a:spLocks noGrp="1" noChangeArrowheads="1"/>
          </p:cNvSpPr>
          <p:nvPr>
            <p:ph type="body" idx="1"/>
          </p:nvPr>
        </p:nvSpPr>
        <p:spPr>
          <a:noFill/>
          <a:ln>
            <a:prstDash val="solid"/>
          </a:ln>
        </p:spPr>
        <p:txBody>
          <a:bodyPr/>
          <a:lstStyle/>
          <a:p>
            <a:pPr eaLnBrk="1" hangingPunct="1">
              <a:lnSpc>
                <a:spcPct val="90000"/>
              </a:lnSpc>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Data</a:t>
            </a:r>
            <a:r>
              <a:rPr lang="en-US" baseline="0" dirty="0" smtClean="0"/>
              <a:t> segment – “string” of tenant specific data associated with each table/index/lob</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Data</a:t>
            </a:r>
            <a:r>
              <a:rPr lang="en-US" baseline="0" dirty="0" smtClean="0"/>
              <a:t> segment – “string” of tenant specific data associated with each table/index/lob</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Performance</a:t>
            </a:r>
            <a:r>
              <a:rPr lang="en-US" baseline="0" dirty="0" smtClean="0"/>
              <a:t> configuration includes set create toss limits type things as well as physical layout of data for best I/O and throughput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Different sides of the house:</a:t>
            </a:r>
          </a:p>
          <a:p>
            <a:r>
              <a:rPr lang="en-US" dirty="0" smtClean="0"/>
              <a:t>Users -&gt; Domains Authentication.</a:t>
            </a:r>
          </a:p>
          <a:p>
            <a:r>
              <a:rPr lang="en-US" dirty="0" smtClean="0"/>
              <a:t>Tenants -&gt; stored</a:t>
            </a:r>
            <a:r>
              <a:rPr lang="en-US" baseline="0" dirty="0" smtClean="0"/>
              <a:t> </a:t>
            </a:r>
            <a:r>
              <a:rPr lang="en-US" dirty="0" smtClean="0"/>
              <a:t>data</a:t>
            </a:r>
          </a:p>
          <a:p>
            <a:endParaRPr lang="en-US" dirty="0" smtClean="0"/>
          </a:p>
          <a:p>
            <a:r>
              <a:rPr lang="en-US" dirty="0" smtClean="0"/>
              <a:t>One Schema definition shared by all tenants</a:t>
            </a:r>
            <a:r>
              <a:rPr lang="en-US" baseline="0" dirty="0" smtClean="0"/>
              <a:t> of the database.</a:t>
            </a:r>
          </a:p>
          <a:p>
            <a:endParaRPr lang="en-US" dirty="0" smtClean="0"/>
          </a:p>
          <a:p>
            <a:r>
              <a:rPr lang="en-US" dirty="0" smtClean="0"/>
              <a:t>Multi-tenant user info needs to show</a:t>
            </a:r>
            <a:r>
              <a:rPr lang="en-US" baseline="0" dirty="0" smtClean="0"/>
              <a:t> what </a:t>
            </a:r>
            <a:r>
              <a:rPr lang="en-US" dirty="0" smtClean="0"/>
              <a:t>domain the user</a:t>
            </a:r>
            <a:r>
              <a:rPr lang="en-US" baseline="0" dirty="0" smtClean="0"/>
              <a:t> registered as, if you care to limit him to that one tenant</a:t>
            </a:r>
            <a:r>
              <a:rPr lang="en-US" dirty="0" smtClean="0"/>
              <a:t>.</a:t>
            </a:r>
          </a:p>
          <a:p>
            <a:r>
              <a:rPr lang="en-US" baseline="0" dirty="0" smtClean="0"/>
              <a:t>All users get to see the Shared data.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Separation by table data and index data</a:t>
            </a:r>
          </a:p>
          <a:p>
            <a:r>
              <a:rPr lang="en-US" dirty="0" smtClean="0"/>
              <a:t>Advantage: Easy to setup</a:t>
            </a:r>
          </a:p>
          <a:p>
            <a:r>
              <a:rPr lang="en-US" dirty="0" smtClean="0"/>
              <a:t>Disadvantage:</a:t>
            </a:r>
            <a:r>
              <a:rPr lang="en-US" baseline="0" dirty="0" smtClean="0"/>
              <a:t> no separation of data, maintenance has higher impact across tenants,</a:t>
            </a:r>
          </a:p>
          <a:p>
            <a:r>
              <a:rPr lang="en-US" baseline="0" dirty="0" smtClean="0"/>
              <a:t>Physical attributes are common (cluster sizes, records per block, etc), physical storage issue affect all tenants</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configuration.</a:t>
            </a:r>
            <a:r>
              <a:rPr lang="en-US" baseline="0" dirty="0" smtClean="0"/>
              <a:t>  Separate areas by tenant. </a:t>
            </a:r>
          </a:p>
          <a:p>
            <a:r>
              <a:rPr lang="en-US" baseline="0" dirty="0" smtClean="0"/>
              <a:t>Advantages: separation of data between tenants</a:t>
            </a:r>
          </a:p>
          <a:p>
            <a:r>
              <a:rPr lang="en-US" baseline="0" dirty="0" smtClean="0"/>
              <a:t>Disadvantages: index and data area co-exists, physical setting same for tables with different physical attributes/needs</a:t>
            </a:r>
          </a:p>
        </p:txBody>
      </p:sp>
      <p:sp>
        <p:nvSpPr>
          <p:cNvPr id="4" name="Slide Number Placeholder 3"/>
          <p:cNvSpPr>
            <a:spLocks noGrp="1"/>
          </p:cNvSpPr>
          <p:nvPr>
            <p:ph type="sldNum" sz="quarter" idx="10"/>
          </p:nvPr>
        </p:nvSpPr>
        <p:spPr/>
        <p:txBody>
          <a:bodyPr/>
          <a:lstStyle/>
          <a:p>
            <a:fld id="{8D0708EE-3710-4948-AB68-F33BB4C1D8E7}"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configuration.</a:t>
            </a:r>
            <a:r>
              <a:rPr lang="en-US" baseline="0" dirty="0" smtClean="0"/>
              <a:t>  Area by table by index by tenant.  Also has its drawbacks.  Management, creation etc.</a:t>
            </a:r>
          </a:p>
          <a:p>
            <a:r>
              <a:rPr lang="en-US" baseline="0" dirty="0" smtClean="0"/>
              <a:t>Advantages: Most flexible, Separation of data and indexes with ability to customize physical attributes</a:t>
            </a:r>
          </a:p>
          <a:p>
            <a:r>
              <a:rPr lang="en-US" baseline="0" dirty="0" smtClean="0"/>
              <a:t>Disadvantages: Difficult to visualize and manage</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Add storage areas, then add table. </a:t>
            </a:r>
          </a:p>
          <a:p>
            <a:r>
              <a:rPr lang="en-US" baseline="0" dirty="0" smtClean="0"/>
              <a:t>OR: Add table with no allocation for tenant, add storage areas online, change tenant to allocated.</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one</a:t>
            </a:r>
            <a:r>
              <a:rPr lang="en-US" baseline="0" dirty="0" smtClean="0"/>
              <a:t> example.  There are many different ways to do this and not all the order of things are important (although some are!)</a:t>
            </a:r>
          </a:p>
          <a:p>
            <a:r>
              <a:rPr lang="en-US" baseline="0" dirty="0" smtClean="0"/>
              <a:t>Browser Based admin tool demo coming up</a:t>
            </a:r>
          </a:p>
          <a:p>
            <a:r>
              <a:rPr lang="en-US" baseline="0" dirty="0" smtClean="0"/>
              <a:t>Data Dictionary only had minor changes to it.</a:t>
            </a:r>
          </a:p>
          <a:p>
            <a:r>
              <a:rPr lang="en-US" baseline="0" dirty="0" smtClean="0"/>
              <a:t>ABL Admin APIs – allow for self provisioning</a:t>
            </a:r>
          </a:p>
          <a:p>
            <a:r>
              <a:rPr lang="en-US" baseline="0" dirty="0" smtClean="0"/>
              <a:t>Cooperate with development.</a:t>
            </a:r>
          </a:p>
          <a:p>
            <a:r>
              <a:rPr lang="en-US" baseline="0" dirty="0" smtClean="0"/>
              <a:t>Disablement – all tenants and groups must be deleted.</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18</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Schema definition shared by all tenants</a:t>
            </a:r>
            <a:r>
              <a:rPr lang="en-US" baseline="0" dirty="0" smtClean="0"/>
              <a:t> of the database.</a:t>
            </a:r>
          </a:p>
          <a:p>
            <a:endParaRPr lang="en-US" dirty="0" smtClean="0"/>
          </a:p>
          <a:p>
            <a:r>
              <a:rPr lang="en-US" dirty="0" smtClean="0"/>
              <a:t>Multi-tenant user info needs to show</a:t>
            </a:r>
            <a:r>
              <a:rPr lang="en-US" baseline="0" dirty="0" smtClean="0"/>
              <a:t> what </a:t>
            </a:r>
            <a:r>
              <a:rPr lang="en-US" dirty="0" smtClean="0"/>
              <a:t>domain the user</a:t>
            </a:r>
            <a:r>
              <a:rPr lang="en-US" baseline="0" dirty="0" smtClean="0"/>
              <a:t> registered as, if you care to limit him to that one tenant</a:t>
            </a:r>
            <a:r>
              <a:rPr lang="en-US" dirty="0" smtClean="0"/>
              <a:t>.</a:t>
            </a:r>
          </a:p>
          <a:p>
            <a:r>
              <a:rPr lang="en-US" baseline="0" dirty="0" smtClean="0"/>
              <a:t>All users get to see the Shared data.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Mention default</a:t>
            </a:r>
            <a:r>
              <a:rPr lang="en-US" baseline="0" dirty="0" smtClean="0"/>
              <a:t> index issue if in schema area.</a:t>
            </a:r>
          </a:p>
          <a:p>
            <a:r>
              <a:rPr lang="en-US" baseline="0" dirty="0" smtClean="0"/>
              <a:t>Typical scenario where table definitions exist before tenants.</a:t>
            </a:r>
          </a:p>
          <a:p>
            <a:r>
              <a:rPr lang="en-US" baseline="0" dirty="0" smtClean="0"/>
              <a:t>This is prior to tenant creation</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20</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Same r-code will not run for</a:t>
            </a:r>
            <a:r>
              <a:rPr lang="en-US" baseline="0" dirty="0" smtClean="0"/>
              <a:t> different tenants if index is disabled AFTER r-code created.</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Schema definition shared by all tenants</a:t>
            </a:r>
            <a:r>
              <a:rPr lang="en-US" baseline="0" dirty="0" smtClean="0"/>
              <a:t> of the database.</a:t>
            </a:r>
          </a:p>
          <a:p>
            <a:endParaRPr lang="en-US" dirty="0" smtClean="0"/>
          </a:p>
          <a:p>
            <a:r>
              <a:rPr lang="en-US" dirty="0" smtClean="0"/>
              <a:t>Multi-tenant user info needs to show</a:t>
            </a:r>
            <a:r>
              <a:rPr lang="en-US" baseline="0" dirty="0" smtClean="0"/>
              <a:t> what </a:t>
            </a:r>
            <a:r>
              <a:rPr lang="en-US" dirty="0" smtClean="0"/>
              <a:t>domain the user</a:t>
            </a:r>
            <a:r>
              <a:rPr lang="en-US" baseline="0" dirty="0" smtClean="0"/>
              <a:t> registered as, if you care to limit him to that one tenant</a:t>
            </a:r>
            <a:r>
              <a:rPr lang="en-US" dirty="0" smtClean="0"/>
              <a:t>.</a:t>
            </a:r>
          </a:p>
          <a:p>
            <a:r>
              <a:rPr lang="en-US" baseline="0" dirty="0" smtClean="0"/>
              <a:t>All users get to see the Shared data.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of self-provisioning</a:t>
            </a:r>
            <a:r>
              <a:rPr lang="en-US" baseline="0" dirty="0" smtClean="0"/>
              <a:t> via programmatic tenant creation.</a:t>
            </a:r>
          </a:p>
          <a:p>
            <a:r>
              <a:rPr lang="en-US" baseline="0" dirty="0" smtClean="0"/>
              <a:t>More easily accomplished using various UI tools.</a:t>
            </a:r>
          </a:p>
          <a:p>
            <a:endParaRPr lang="en-US" baseline="0" dirty="0" smtClean="0"/>
          </a:p>
          <a:p>
            <a:r>
              <a:rPr lang="en-US" baseline="0" dirty="0" smtClean="0"/>
              <a:t>Showing it this way so you have an understanding of the things you need to think about when creating a new tenant.</a:t>
            </a:r>
          </a:p>
          <a:p>
            <a:r>
              <a:rPr lang="en-US" baseline="0" dirty="0" smtClean="0"/>
              <a:t>I am explaining it through the use of the API but am not showcasing the API.  There is much more functionality in the API than will be expressed here.  And yes, the use of the API will be fully documented.</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23</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of self-provisioning</a:t>
            </a:r>
            <a:r>
              <a:rPr lang="en-US" baseline="0" dirty="0" smtClean="0"/>
              <a:t> via programmatic tenant creation.</a:t>
            </a:r>
          </a:p>
          <a:p>
            <a:r>
              <a:rPr lang="en-US" baseline="0" dirty="0" smtClean="0"/>
              <a:t>More easily accomplished using various UI tools.</a:t>
            </a:r>
          </a:p>
          <a:p>
            <a:endParaRPr lang="en-US" baseline="0" dirty="0" smtClean="0"/>
          </a:p>
          <a:p>
            <a:r>
              <a:rPr lang="en-US" baseline="0" dirty="0" smtClean="0"/>
              <a:t>Showing it this way so you have an understanding of the things you need to think about when creating a new tenant.</a:t>
            </a:r>
          </a:p>
          <a:p>
            <a:r>
              <a:rPr lang="en-US" baseline="0" dirty="0" smtClean="0"/>
              <a:t>I am explaining it through the use of the API but am not showcasing the API.  There is much more functionality in the API than will be expressed here.  And yes, the use of the API will be fully documented.</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24</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allocation occurs after</a:t>
            </a:r>
            <a:r>
              <a:rPr lang="en-US" baseline="0" dirty="0" smtClean="0"/>
              <a:t> commit time.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25</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 no lob</a:t>
            </a:r>
            <a:r>
              <a:rPr lang="en-US" baseline="0" dirty="0" smtClean="0"/>
              <a:t> move however.</a:t>
            </a:r>
          </a:p>
          <a:p>
            <a:r>
              <a:rPr lang="en-US" baseline="0" dirty="0" smtClean="0"/>
              <a:t>Indifferent data dump allows data to be moved between database regardless of tenancy</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26</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Schema definition shared by all tenants</a:t>
            </a:r>
            <a:r>
              <a:rPr lang="en-US" baseline="0" dirty="0" smtClean="0"/>
              <a:t> of the database.</a:t>
            </a:r>
          </a:p>
          <a:p>
            <a:endParaRPr lang="en-US" dirty="0" smtClean="0"/>
          </a:p>
          <a:p>
            <a:r>
              <a:rPr lang="en-US" dirty="0" smtClean="0"/>
              <a:t>Multi-tenant user info needs to show</a:t>
            </a:r>
            <a:r>
              <a:rPr lang="en-US" baseline="0" dirty="0" smtClean="0"/>
              <a:t> what </a:t>
            </a:r>
            <a:r>
              <a:rPr lang="en-US" dirty="0" smtClean="0"/>
              <a:t>domain the user</a:t>
            </a:r>
            <a:r>
              <a:rPr lang="en-US" baseline="0" dirty="0" smtClean="0"/>
              <a:t> registered as, if you care to limit him to that one tenant</a:t>
            </a:r>
            <a:r>
              <a:rPr lang="en-US" dirty="0" smtClean="0"/>
              <a:t>.</a:t>
            </a:r>
          </a:p>
          <a:p>
            <a:r>
              <a:rPr lang="en-US" baseline="0" dirty="0" smtClean="0"/>
              <a:t>All users get to see the Shared data.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Multiple domains can map to the same tenant useful for identification and using different authentication mechanisms</a:t>
            </a:r>
          </a:p>
          <a:p>
            <a:r>
              <a:rPr lang="en-US" dirty="0" smtClean="0"/>
              <a:t>Valid domain types: </a:t>
            </a:r>
            <a:r>
              <a:rPr lang="en-US" sz="1200" dirty="0" smtClean="0"/>
              <a:t>_</a:t>
            </a:r>
            <a:r>
              <a:rPr lang="en-US" sz="1200" dirty="0" err="1" smtClean="0"/>
              <a:t>oeusertable</a:t>
            </a:r>
            <a:r>
              <a:rPr lang="en-US" sz="1200" dirty="0" smtClean="0"/>
              <a:t>, _</a:t>
            </a:r>
            <a:r>
              <a:rPr lang="en-US" sz="1200" dirty="0" err="1" smtClean="0"/>
              <a:t>extsso</a:t>
            </a:r>
            <a:r>
              <a:rPr lang="en-US" sz="1200" dirty="0" smtClean="0"/>
              <a:t>, _</a:t>
            </a:r>
            <a:r>
              <a:rPr lang="en-US" sz="1200" dirty="0" err="1" smtClean="0"/>
              <a:t>oslocal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28</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Schema definition shared by all tenants</a:t>
            </a:r>
            <a:r>
              <a:rPr lang="en-US" baseline="0" dirty="0" smtClean="0"/>
              <a:t> of the database.</a:t>
            </a:r>
          </a:p>
          <a:p>
            <a:endParaRPr lang="en-US" dirty="0" smtClean="0"/>
          </a:p>
          <a:p>
            <a:r>
              <a:rPr lang="en-US" dirty="0" smtClean="0"/>
              <a:t>Multi-tenant user info needs to show</a:t>
            </a:r>
            <a:r>
              <a:rPr lang="en-US" baseline="0" dirty="0" smtClean="0"/>
              <a:t> what </a:t>
            </a:r>
            <a:r>
              <a:rPr lang="en-US" dirty="0" smtClean="0"/>
              <a:t>domain the user</a:t>
            </a:r>
            <a:r>
              <a:rPr lang="en-US" baseline="0" dirty="0" smtClean="0"/>
              <a:t> registered as, if you care to limit him to that one tenant</a:t>
            </a:r>
            <a:r>
              <a:rPr lang="en-US" dirty="0" smtClean="0"/>
              <a:t>.</a:t>
            </a:r>
          </a:p>
          <a:p>
            <a:r>
              <a:rPr lang="en-US" baseline="0" dirty="0" smtClean="0"/>
              <a:t>All users get to see the Shared data.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Group maintenance only supported via APIs and OEE.  (no</a:t>
            </a:r>
            <a:r>
              <a:rPr lang="en-US" baseline="0" dirty="0" smtClean="0"/>
              <a:t> support in data dictionary or architect)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37</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Mention that this affects all tenants – different than when adding a new tenant and all its objects are created,</a:t>
            </a:r>
            <a:r>
              <a:rPr lang="en-US" baseline="0" dirty="0" smtClean="0"/>
              <a:t> these new objects are created for each tenant.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38</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48</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txBox="1">
            <a:spLocks noGrp="1" noChangeArrowheads="1"/>
          </p:cNvSpPr>
          <p:nvPr/>
        </p:nvSpPr>
        <p:spPr bwMode="auto">
          <a:xfrm>
            <a:off x="3983039" y="8848725"/>
            <a:ext cx="3044825" cy="465138"/>
          </a:xfrm>
          <a:prstGeom prst="rect">
            <a:avLst/>
          </a:prstGeom>
          <a:noFill/>
          <a:ln w="9525">
            <a:noFill/>
            <a:prstDash val="sysDot"/>
            <a:miter lim="800000"/>
            <a:headEnd/>
            <a:tailEnd/>
          </a:ln>
        </p:spPr>
        <p:txBody>
          <a:bodyPr lIns="93355" tIns="46678" rIns="93355" bIns="46678" anchor="b"/>
          <a:lstStyle/>
          <a:p>
            <a:pPr algn="r" defTabSz="934999" eaLnBrk="0" hangingPunct="0"/>
            <a:fld id="{C03ED8E9-7012-4086-805D-47A2D2975D71}" type="slidenum">
              <a:rPr lang="en-US" sz="1200" b="1"/>
              <a:pPr algn="r" defTabSz="934999" eaLnBrk="0" hangingPunct="0"/>
              <a:t>49</a:t>
            </a:fld>
            <a:endParaRPr lang="en-US" sz="1200" b="1" dirty="0"/>
          </a:p>
        </p:txBody>
      </p:sp>
      <p:sp>
        <p:nvSpPr>
          <p:cNvPr id="13314" name="Rectangle 2"/>
          <p:cNvSpPr>
            <a:spLocks noGrp="1" noRot="1" noChangeAspect="1" noChangeArrowheads="1" noTextEdit="1"/>
          </p:cNvSpPr>
          <p:nvPr>
            <p:ph type="sldImg"/>
          </p:nvPr>
        </p:nvSpPr>
        <p:spPr>
          <a:xfrm>
            <a:off x="1171311" y="700157"/>
            <a:ext cx="4685242" cy="3492699"/>
          </a:xfrm>
          <a:ln/>
        </p:spPr>
      </p:sp>
      <p:sp>
        <p:nvSpPr>
          <p:cNvPr id="13315" name="Rectangle 3"/>
          <p:cNvSpPr>
            <a:spLocks noGrp="1" noChangeArrowheads="1"/>
          </p:cNvSpPr>
          <p:nvPr>
            <p:ph type="body" idx="1"/>
          </p:nvPr>
        </p:nvSpPr>
        <p:spPr>
          <a:noFill/>
          <a:ln>
            <a:prstDash val="solid"/>
          </a:ln>
        </p:spPr>
        <p:txBody>
          <a:bodyPr/>
          <a:lstStyle/>
          <a:p>
            <a:pPr eaLnBrk="1" hangingPunct="1">
              <a:lnSpc>
                <a:spcPct val="90000"/>
              </a:lnSpc>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ln>
            <a:miter lim="800000"/>
            <a:headEnd/>
            <a:tailEnd/>
          </a:ln>
        </p:spPr>
        <p:txBody>
          <a:bodyPr/>
          <a:lstStyle/>
          <a:p>
            <a:fld id="{C4F949E5-0B22-4F96-92C8-324A12606BBF}" type="slidenum">
              <a:rPr lang="en-US" smtClean="0">
                <a:latin typeface="Arial" charset="0"/>
                <a:cs typeface="Arial" charset="0"/>
              </a:rPr>
              <a:pPr/>
              <a:t>50</a:t>
            </a:fld>
            <a:endParaRPr lang="en-US" smtClean="0">
              <a:latin typeface="Arial" charset="0"/>
              <a:cs typeface="Arial" charset="0"/>
            </a:endParaRPr>
          </a:p>
        </p:txBody>
      </p:sp>
      <p:sp>
        <p:nvSpPr>
          <p:cNvPr id="47106" name="Rectangle 2"/>
          <p:cNvSpPr>
            <a:spLocks noGrp="1" noRot="1" noChangeAspect="1" noChangeArrowheads="1" noTextEdit="1"/>
          </p:cNvSpPr>
          <p:nvPr>
            <p:ph type="sldImg"/>
          </p:nvPr>
        </p:nvSpPr>
        <p:spPr bwMode="auto">
          <a:xfrm>
            <a:off x="1189038" y="700088"/>
            <a:ext cx="4656137" cy="3490912"/>
          </a:xfrm>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583" indent="-228583" eaLnBrk="1" hangingPunct="1">
              <a:lnSpc>
                <a:spcPct val="80000"/>
              </a:lnSpc>
              <a:spcBef>
                <a:spcPct val="0"/>
              </a:spcBef>
            </a:pPr>
            <a:r>
              <a:rPr lang="en-US" sz="800" dirty="0" smtClean="0"/>
              <a:t>This action is performed within the same database – In place migration</a:t>
            </a:r>
          </a:p>
          <a:p>
            <a:pPr marL="228583" indent="-228583" eaLnBrk="1" hangingPunct="1">
              <a:lnSpc>
                <a:spcPct val="80000"/>
              </a:lnSpc>
              <a:spcBef>
                <a:spcPct val="0"/>
              </a:spcBef>
            </a:pPr>
            <a:r>
              <a:rPr lang="en-US" sz="800" dirty="0" smtClean="0"/>
              <a:t>Application tenancy maintains tenant identity in existing table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980830" y="8846553"/>
            <a:ext cx="3045407" cy="465693"/>
          </a:xfrm>
          <a:prstGeom prst="rect">
            <a:avLst/>
          </a:prstGeom>
          <a:noFill/>
          <a:ln w="9525">
            <a:noFill/>
            <a:miter lim="800000"/>
            <a:headEnd/>
            <a:tailEnd/>
          </a:ln>
        </p:spPr>
        <p:txBody>
          <a:bodyPr lIns="93379" tIns="46689" rIns="93379" bIns="46689" anchor="b"/>
          <a:lstStyle/>
          <a:p>
            <a:pPr algn="r"/>
            <a:fld id="{A81AF6EF-A9A8-48ED-8FAC-48A760C8355E}" type="slidenum">
              <a:rPr lang="en-US" sz="1200">
                <a:cs typeface="Arial" charset="0"/>
              </a:rPr>
              <a:pPr algn="r"/>
              <a:t>51</a:t>
            </a:fld>
            <a:endParaRPr lang="en-US" sz="1200" dirty="0">
              <a:cs typeface="Arial" charset="0"/>
            </a:endParaRPr>
          </a:p>
        </p:txBody>
      </p:sp>
      <p:sp>
        <p:nvSpPr>
          <p:cNvPr id="49154" name="Rectangle 2"/>
          <p:cNvSpPr>
            <a:spLocks noGrp="1" noRot="1" noChangeAspect="1" noChangeArrowheads="1" noTextEdit="1"/>
          </p:cNvSpPr>
          <p:nvPr>
            <p:ph type="sldImg"/>
          </p:nvPr>
        </p:nvSpPr>
        <p:spPr bwMode="auto">
          <a:xfrm>
            <a:off x="1189038" y="700088"/>
            <a:ext cx="4656137" cy="3490912"/>
          </a:xfrm>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583" indent="-228583" eaLnBrk="1" hangingPunct="1">
              <a:lnSpc>
                <a:spcPct val="80000"/>
              </a:lnSpc>
              <a:spcBef>
                <a:spcPct val="0"/>
              </a:spcBef>
            </a:pPr>
            <a:r>
              <a:rPr lang="en-US" sz="800" dirty="0" smtClean="0"/>
              <a:t>This action is performed within the same database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ln>
            <a:miter lim="800000"/>
            <a:headEnd/>
            <a:tailEnd/>
          </a:ln>
        </p:spPr>
        <p:txBody>
          <a:bodyPr/>
          <a:lstStyle/>
          <a:p>
            <a:fld id="{1E3C5C7B-BDD7-435B-8BDD-F940802CAD6F}" type="slidenum">
              <a:rPr lang="en-US" smtClean="0">
                <a:latin typeface="Arial" charset="0"/>
                <a:cs typeface="Arial" charset="0"/>
              </a:rPr>
              <a:pPr/>
              <a:t>52</a:t>
            </a:fld>
            <a:endParaRPr lang="en-US" smtClean="0">
              <a:latin typeface="Arial" charset="0"/>
              <a:cs typeface="Arial" charset="0"/>
            </a:endParaRPr>
          </a:p>
        </p:txBody>
      </p:sp>
      <p:sp>
        <p:nvSpPr>
          <p:cNvPr id="51202" name="Rectangle 2"/>
          <p:cNvSpPr>
            <a:spLocks noGrp="1" noRot="1" noChangeAspect="1" noChangeArrowheads="1" noTextEdit="1"/>
          </p:cNvSpPr>
          <p:nvPr>
            <p:ph type="sldImg"/>
          </p:nvPr>
        </p:nvSpPr>
        <p:spPr bwMode="auto">
          <a:xfrm>
            <a:off x="1189038" y="700088"/>
            <a:ext cx="4656137" cy="3490912"/>
          </a:xfrm>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583" indent="-228583" eaLnBrk="1" hangingPunct="1">
              <a:lnSpc>
                <a:spcPct val="80000"/>
              </a:lnSpc>
              <a:spcBef>
                <a:spcPct val="0"/>
              </a:spcBef>
            </a:pPr>
            <a:r>
              <a:rPr lang="en-US" sz="800" dirty="0" smtClean="0"/>
              <a:t>This action is performed from multiple databases into one database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ln>
            <a:miter lim="800000"/>
            <a:headEnd/>
            <a:tailEnd/>
          </a:ln>
        </p:spPr>
        <p:txBody>
          <a:bodyPr/>
          <a:lstStyle/>
          <a:p>
            <a:fld id="{A0C0ECA9-6FBC-4741-926E-739D701E5643}" type="slidenum">
              <a:rPr lang="en-US" smtClean="0">
                <a:latin typeface="Arial" charset="0"/>
                <a:cs typeface="Arial" charset="0"/>
              </a:rPr>
              <a:pPr/>
              <a:t>53</a:t>
            </a:fld>
            <a:endParaRPr lang="en-US" smtClean="0">
              <a:latin typeface="Arial" charset="0"/>
              <a:cs typeface="Arial" charset="0"/>
            </a:endParaRPr>
          </a:p>
        </p:txBody>
      </p:sp>
      <p:sp>
        <p:nvSpPr>
          <p:cNvPr id="53250" name="Rectangle 2"/>
          <p:cNvSpPr>
            <a:spLocks noGrp="1" noRot="1" noChangeAspect="1" noChangeArrowheads="1" noTextEdit="1"/>
          </p:cNvSpPr>
          <p:nvPr>
            <p:ph type="sldImg"/>
          </p:nvPr>
        </p:nvSpPr>
        <p:spPr bwMode="auto">
          <a:xfrm>
            <a:off x="1189038" y="700088"/>
            <a:ext cx="4656137" cy="3490912"/>
          </a:xfrm>
          <a:noFill/>
          <a:ln>
            <a:solidFill>
              <a:srgbClr val="000000"/>
            </a:solidFill>
            <a:miter lim="800000"/>
            <a:headEnd/>
            <a:tailEnd/>
          </a:ln>
        </p:spPr>
      </p:sp>
      <p:sp>
        <p:nvSpPr>
          <p:cNvPr id="532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583" indent="-228583" eaLnBrk="1" hangingPunct="1">
              <a:lnSpc>
                <a:spcPct val="80000"/>
              </a:lnSpc>
              <a:spcBef>
                <a:spcPct val="0"/>
              </a:spcBef>
            </a:pPr>
            <a:r>
              <a:rPr lang="en-US" sz="800" dirty="0" smtClean="0"/>
              <a:t>This action is performed from multiple databases into one database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ln>
            <a:miter lim="800000"/>
            <a:headEnd/>
            <a:tailEnd/>
          </a:ln>
        </p:spPr>
        <p:txBody>
          <a:bodyPr/>
          <a:lstStyle/>
          <a:p>
            <a:fld id="{09E51EC9-0EC9-43CA-A6E5-7AEE8903B329}" type="slidenum">
              <a:rPr lang="en-US" smtClean="0">
                <a:latin typeface="Arial" charset="0"/>
                <a:cs typeface="Arial" charset="0"/>
              </a:rPr>
              <a:pPr/>
              <a:t>54</a:t>
            </a:fld>
            <a:endParaRPr lang="en-US" smtClean="0">
              <a:latin typeface="Arial" charset="0"/>
              <a:cs typeface="Arial" charset="0"/>
            </a:endParaRPr>
          </a:p>
        </p:txBody>
      </p:sp>
      <p:sp>
        <p:nvSpPr>
          <p:cNvPr id="55298" name="Rectangle 2"/>
          <p:cNvSpPr>
            <a:spLocks noGrp="1" noRot="1" noChangeAspect="1" noChangeArrowheads="1" noTextEdit="1"/>
          </p:cNvSpPr>
          <p:nvPr>
            <p:ph type="sldImg"/>
          </p:nvPr>
        </p:nvSpPr>
        <p:spPr bwMode="auto">
          <a:xfrm>
            <a:off x="1189038" y="700088"/>
            <a:ext cx="4656137" cy="3490912"/>
          </a:xfrm>
          <a:noFill/>
          <a:ln>
            <a:solidFill>
              <a:srgbClr val="000000"/>
            </a:solidFill>
            <a:miter lim="800000"/>
            <a:headEnd/>
            <a:tailEnd/>
          </a:ln>
        </p:spPr>
      </p:sp>
      <p:sp>
        <p:nvSpPr>
          <p:cNvPr id="55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583" indent="-228583" eaLnBrk="1" hangingPunct="1">
              <a:lnSpc>
                <a:spcPct val="80000"/>
              </a:lnSpc>
              <a:spcBef>
                <a:spcPct val="0"/>
              </a:spcBef>
            </a:pPr>
            <a:r>
              <a:rPr lang="en-US" sz="800" dirty="0" smtClean="0"/>
              <a:t>This action is performed from multiple databases into one database</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7" name="Picture 6" descr="Orange_PPT_gradient.png"/>
          <p:cNvPicPr>
            <a:picLocks noChangeAspect="1"/>
          </p:cNvPicPr>
          <p:nvPr/>
        </p:nvPicPr>
        <p:blipFill>
          <a:blip r:embed="rId2" cstate="print"/>
          <a:stretch>
            <a:fillRect/>
          </a:stretch>
        </p:blipFill>
        <p:spPr>
          <a:xfrm>
            <a:off x="0" y="1047750"/>
            <a:ext cx="5930900" cy="3051919"/>
          </a:xfrm>
          <a:prstGeom prst="rect">
            <a:avLst/>
          </a:prstGeom>
        </p:spPr>
      </p:pic>
      <p:pic>
        <p:nvPicPr>
          <p:cNvPr id="8" name="Picture 7" descr="BusinessMakingProgress.png"/>
          <p:cNvPicPr>
            <a:picLocks noChangeAspect="1"/>
          </p:cNvPicPr>
          <p:nvPr/>
        </p:nvPicPr>
        <p:blipFill>
          <a:blip r:embed="rId3" cstate="print"/>
          <a:stretch>
            <a:fillRect/>
          </a:stretch>
        </p:blipFill>
        <p:spPr>
          <a:xfrm>
            <a:off x="5907089" y="1047750"/>
            <a:ext cx="3236912" cy="3049464"/>
          </a:xfrm>
          <a:prstGeom prst="rect">
            <a:avLst/>
          </a:prstGeom>
        </p:spPr>
      </p:pic>
      <p:sp>
        <p:nvSpPr>
          <p:cNvPr id="9"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descr="ProgressTriumph_RGB.png"/>
          <p:cNvPicPr>
            <a:picLocks noChangeAspect="1"/>
          </p:cNvPicPr>
          <p:nvPr/>
        </p:nvPicPr>
        <p:blipFill>
          <a:blip r:embed="rId4" cstate="print"/>
          <a:stretch>
            <a:fillRect/>
          </a:stretch>
        </p:blipFill>
        <p:spPr>
          <a:xfrm>
            <a:off x="6373170" y="5836670"/>
            <a:ext cx="2491790" cy="802475"/>
          </a:xfrm>
          <a:prstGeom prst="rect">
            <a:avLst/>
          </a:prstGeom>
        </p:spPr>
      </p:pic>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2720" y="237576"/>
            <a:ext cx="7330650" cy="397032"/>
          </a:xfrm>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lvl1pPr>
              <a:defRPr sz="22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998140"/>
            <a:ext cx="4040188"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9179"/>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998140"/>
            <a:ext cx="4041775"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9179"/>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4" name="Chart Placeholder 3"/>
          <p:cNvSpPr>
            <a:spLocks noGrp="1"/>
          </p:cNvSpPr>
          <p:nvPr>
            <p:ph type="chart" sz="quarter" idx="10"/>
          </p:nvPr>
        </p:nvSpPr>
        <p:spPr>
          <a:xfrm>
            <a:off x="482097" y="1219200"/>
            <a:ext cx="8296275" cy="4819650"/>
          </a:xfrm>
        </p:spPr>
        <p:txBody>
          <a:bodyPr/>
          <a:lstStyle/>
          <a:p>
            <a:r>
              <a:rPr lang="en-US" smtClean="0"/>
              <a:t>Click icon to add chart</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4" name="Table Placeholder 3"/>
          <p:cNvSpPr>
            <a:spLocks noGrp="1"/>
          </p:cNvSpPr>
          <p:nvPr>
            <p:ph type="tbl" sz="quarter" idx="10"/>
          </p:nvPr>
        </p:nvSpPr>
        <p:spPr>
          <a:xfrm>
            <a:off x="463385" y="1150938"/>
            <a:ext cx="8482678" cy="4984750"/>
          </a:xfrm>
        </p:spPr>
        <p:txBody>
          <a:bodyPr/>
          <a:lstStyle/>
          <a:p>
            <a:r>
              <a:rPr lang="en-US" smtClean="0"/>
              <a:t>Click icon to add table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Only with logo">
    <p:spTree>
      <p:nvGrpSpPr>
        <p:cNvPr id="1" name=""/>
        <p:cNvGrpSpPr/>
        <p:nvPr/>
      </p:nvGrpSpPr>
      <p:grpSpPr>
        <a:xfrm>
          <a:off x="0" y="0"/>
          <a:ext cx="0" cy="0"/>
          <a:chOff x="0" y="0"/>
          <a:chExt cx="0" cy="0"/>
        </a:xfrm>
      </p:grpSpPr>
      <p:sp>
        <p:nvSpPr>
          <p:cNvPr id="4" name="Title 1"/>
          <p:cNvSpPr>
            <a:spLocks noGrp="1"/>
          </p:cNvSpPr>
          <p:nvPr>
            <p:ph type="title"/>
          </p:nvPr>
        </p:nvSpPr>
        <p:spPr>
          <a:xfrm>
            <a:off x="462720" y="237576"/>
            <a:ext cx="7330650" cy="397032"/>
          </a:xfrm>
        </p:spPr>
        <p:txBody>
          <a:bodyPr/>
          <a:lstStyle>
            <a:lvl1pPr>
              <a:defRPr>
                <a:solidFill>
                  <a:schemeClr val="tx1"/>
                </a:solidFill>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 no logo">
    <p:spTree>
      <p:nvGrpSpPr>
        <p:cNvPr id="1" name=""/>
        <p:cNvGrpSpPr/>
        <p:nvPr/>
      </p:nvGrpSpPr>
      <p:grpSpPr>
        <a:xfrm>
          <a:off x="0" y="0"/>
          <a:ext cx="0" cy="0"/>
          <a:chOff x="0" y="0"/>
          <a:chExt cx="0" cy="0"/>
        </a:xfrm>
      </p:grpSpPr>
      <p:sp>
        <p:nvSpPr>
          <p:cNvPr id="4" name="Title 1"/>
          <p:cNvSpPr>
            <a:spLocks noGrp="1"/>
          </p:cNvSpPr>
          <p:nvPr>
            <p:ph type="title"/>
          </p:nvPr>
        </p:nvSpPr>
        <p:spPr>
          <a:xfrm>
            <a:off x="462720" y="237576"/>
            <a:ext cx="7330650" cy="397032"/>
          </a:xfrm>
        </p:spPr>
        <p:txBody>
          <a:bodyPr/>
          <a:lstStyle>
            <a:lvl1pPr>
              <a:defRPr>
                <a:solidFill>
                  <a:schemeClr val="tx1"/>
                </a:solidFill>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Just title bar">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5_Title Slide">
    <p:spTree>
      <p:nvGrpSpPr>
        <p:cNvPr id="1" name=""/>
        <p:cNvGrpSpPr/>
        <p:nvPr/>
      </p:nvGrpSpPr>
      <p:grpSpPr>
        <a:xfrm>
          <a:off x="0" y="0"/>
          <a:ext cx="0" cy="0"/>
          <a:chOff x="0" y="0"/>
          <a:chExt cx="0" cy="0"/>
        </a:xfrm>
      </p:grpSpPr>
      <p:pic>
        <p:nvPicPr>
          <p:cNvPr id="5" name="Picture 4" descr="Progress PPT Temp_title-industries.png"/>
          <p:cNvPicPr>
            <a:picLocks noChangeAspect="1"/>
          </p:cNvPicPr>
          <p:nvPr/>
        </p:nvPicPr>
        <p:blipFill>
          <a:blip r:embed="rId2" cstate="print"/>
          <a:stretch>
            <a:fillRect/>
          </a:stretch>
        </p:blipFill>
        <p:spPr>
          <a:xfrm>
            <a:off x="0" y="0"/>
            <a:ext cx="9144000" cy="6858000"/>
          </a:xfrm>
          <a:prstGeom prst="rect">
            <a:avLst/>
          </a:prstGeom>
        </p:spPr>
      </p:pic>
      <p:sp>
        <p:nvSpPr>
          <p:cNvPr id="6"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8"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9" name="Picture 8" descr="ProgressTriumph_RGB.png"/>
          <p:cNvPicPr>
            <a:picLocks noChangeAspect="1"/>
          </p:cNvPicPr>
          <p:nvPr/>
        </p:nvPicPr>
        <p:blipFill>
          <a:blip r:embed="rId3" cstate="print"/>
          <a:stretch>
            <a:fillRect/>
          </a:stretch>
        </p:blipFill>
        <p:spPr>
          <a:xfrm>
            <a:off x="6373170" y="5836670"/>
            <a:ext cx="2491790" cy="802475"/>
          </a:xfrm>
          <a:prstGeom prst="rect">
            <a:avLst/>
          </a:prstGeom>
        </p:spPr>
      </p:pic>
    </p:spTree>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1350" y="217518"/>
            <a:ext cx="7330650" cy="438582"/>
          </a:xfrm>
        </p:spPr>
        <p:txBody>
          <a:bodyPr/>
          <a:lstStyle>
            <a:lvl1pPr>
              <a:defRPr>
                <a:solidFill>
                  <a:srgbClr val="000000"/>
                </a:solidFill>
              </a:defRPr>
            </a:lvl1p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0" y="2223"/>
            <a:ext cx="9144000" cy="868680"/>
          </a:xfrm>
          <a:prstGeom prst="rect">
            <a:avLst/>
          </a:prstGeom>
        </p:spPr>
      </p:pic>
      <p:sp>
        <p:nvSpPr>
          <p:cNvPr id="1027" name="Rectangle 3"/>
          <p:cNvSpPr>
            <a:spLocks noGrp="1" noChangeArrowheads="1"/>
          </p:cNvSpPr>
          <p:nvPr>
            <p:ph type="body" idx="1"/>
          </p:nvPr>
        </p:nvSpPr>
        <p:spPr bwMode="auto">
          <a:xfrm>
            <a:off x="459091" y="1038225"/>
            <a:ext cx="7772400" cy="5371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462720" y="237576"/>
            <a:ext cx="7330650" cy="3970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US" smtClean="0"/>
              <a:t>Click to edit Master title style</a:t>
            </a:r>
            <a:endParaRPr lang="en-US" dirty="0" smtClean="0"/>
          </a:p>
        </p:txBody>
      </p:sp>
      <p:sp>
        <p:nvSpPr>
          <p:cNvPr id="1713157" name="Rectangle 5"/>
          <p:cNvSpPr>
            <a:spLocks noChangeArrowheads="1"/>
          </p:cNvSpPr>
          <p:nvPr/>
        </p:nvSpPr>
        <p:spPr bwMode="black">
          <a:xfrm>
            <a:off x="680205" y="6684781"/>
            <a:ext cx="2689839" cy="123111"/>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800" i="0" dirty="0">
                <a:solidFill>
                  <a:schemeClr val="tx1">
                    <a:lumMod val="50000"/>
                    <a:lumOff val="50000"/>
                  </a:schemeClr>
                </a:solidFill>
                <a:latin typeface="+mj-lt"/>
              </a:rPr>
              <a:t>© </a:t>
            </a:r>
            <a:r>
              <a:rPr lang="en-US" sz="800" i="0" dirty="0" smtClean="0">
                <a:solidFill>
                  <a:schemeClr val="tx1">
                    <a:lumMod val="50000"/>
                    <a:lumOff val="50000"/>
                  </a:schemeClr>
                </a:solidFill>
                <a:latin typeface="+mj-lt"/>
              </a:rPr>
              <a:t>2011 </a:t>
            </a:r>
            <a:r>
              <a:rPr lang="en-US" sz="800" i="0" dirty="0">
                <a:solidFill>
                  <a:schemeClr val="tx1">
                    <a:lumMod val="50000"/>
                    <a:lumOff val="50000"/>
                  </a:schemeClr>
                </a:solidFill>
                <a:latin typeface="+mj-lt"/>
              </a:rPr>
              <a:t>Progress Software </a:t>
            </a:r>
            <a:r>
              <a:rPr lang="en-US" sz="800" i="0" dirty="0" smtClean="0">
                <a:solidFill>
                  <a:schemeClr val="tx1">
                    <a:lumMod val="50000"/>
                    <a:lumOff val="50000"/>
                  </a:schemeClr>
                </a:solidFill>
                <a:latin typeface="+mj-lt"/>
              </a:rPr>
              <a:t>Corporation. All rights reserved.</a:t>
            </a:r>
            <a:endParaRPr lang="en-US" sz="8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152405" y="6654004"/>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200">
          <a:solidFill>
            <a:schemeClr val="tx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3"/>
        </a:buClr>
        <a:buFont typeface="Wingdings" pitchFamily="2" charset="2"/>
        <a:buChar char="§"/>
        <a:defRPr lang="en-US" sz="22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3"/>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3"/>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577753" y="1586843"/>
            <a:ext cx="4962612" cy="984885"/>
          </a:xfrm>
        </p:spPr>
        <p:txBody>
          <a:bodyPr/>
          <a:lstStyle/>
          <a:p>
            <a:r>
              <a:rPr lang="en-US" dirty="0" smtClean="0"/>
              <a:t>Multi-tenant Table</a:t>
            </a:r>
            <a:br>
              <a:rPr lang="en-US" dirty="0" smtClean="0"/>
            </a:br>
            <a:r>
              <a:rPr lang="en-US" dirty="0" smtClean="0"/>
              <a:t>Administration</a:t>
            </a:r>
            <a:endParaRPr lang="en-US" dirty="0"/>
          </a:p>
        </p:txBody>
      </p:sp>
      <p:sp>
        <p:nvSpPr>
          <p:cNvPr id="6" name="Subtitle 5"/>
          <p:cNvSpPr>
            <a:spLocks noGrp="1"/>
          </p:cNvSpPr>
          <p:nvPr>
            <p:ph type="subTitle" idx="1"/>
          </p:nvPr>
        </p:nvSpPr>
        <p:spPr/>
        <p:txBody>
          <a:bodyPr/>
          <a:lstStyle/>
          <a:p>
            <a:r>
              <a:rPr lang="en-US" dirty="0" smtClean="0"/>
              <a:t>Flexibility without the complications.</a:t>
            </a:r>
            <a:endParaRPr lang="en-US" dirty="0"/>
          </a:p>
        </p:txBody>
      </p:sp>
      <p:sp>
        <p:nvSpPr>
          <p:cNvPr id="11" name="Subtitle 2"/>
          <p:cNvSpPr txBox="1">
            <a:spLocks/>
          </p:cNvSpPr>
          <p:nvPr/>
        </p:nvSpPr>
        <p:spPr bwMode="auto">
          <a:xfrm>
            <a:off x="336550" y="5287963"/>
            <a:ext cx="5519738" cy="88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5" name="TextBox 4"/>
          <p:cNvSpPr txBox="1"/>
          <p:nvPr/>
        </p:nvSpPr>
        <p:spPr>
          <a:xfrm>
            <a:off x="420624" y="5285232"/>
            <a:ext cx="2381934" cy="846386"/>
          </a:xfrm>
          <a:prstGeom prst="rect">
            <a:avLst/>
          </a:prstGeom>
          <a:noFill/>
        </p:spPr>
        <p:txBody>
          <a:bodyPr wrap="none" lIns="0" tIns="0" rIns="0" bIns="0" rtlCol="0">
            <a:spAutoFit/>
          </a:bodyPr>
          <a:lstStyle/>
          <a:p>
            <a:pPr algn="l" defTabSz="457200">
              <a:spcBef>
                <a:spcPts val="300"/>
              </a:spcBef>
              <a:buFont typeface="Arial" pitchFamily="34" charset="0"/>
              <a:buNone/>
            </a:pPr>
            <a:r>
              <a:rPr lang="en-US" sz="1800" b="1" i="0" dirty="0" smtClean="0">
                <a:solidFill>
                  <a:srgbClr val="666666"/>
                </a:solidFill>
                <a:ea typeface="MS PGothic"/>
                <a:cs typeface="Arial Bold" charset="0"/>
              </a:rPr>
              <a:t>Richard Banville</a:t>
            </a:r>
          </a:p>
          <a:p>
            <a:pPr algn="l" defTabSz="457200">
              <a:spcBef>
                <a:spcPts val="300"/>
              </a:spcBef>
              <a:buFont typeface="Arial" pitchFamily="34" charset="0"/>
              <a:buNone/>
            </a:pPr>
            <a:r>
              <a:rPr lang="en-US" sz="1600" i="0" dirty="0" smtClean="0">
                <a:solidFill>
                  <a:srgbClr val="666666"/>
                </a:solidFill>
                <a:ea typeface="MS PGothic"/>
                <a:cs typeface="Arial Italic" charset="0"/>
              </a:rPr>
              <a:t>Fellow, Progress Software</a:t>
            </a:r>
          </a:p>
          <a:p>
            <a:pPr algn="l" defTabSz="457200">
              <a:spcBef>
                <a:spcPts val="300"/>
              </a:spcBef>
              <a:buFont typeface="Arial" pitchFamily="34" charset="0"/>
              <a:buNone/>
            </a:pPr>
            <a:r>
              <a:rPr lang="en-US" sz="1600" i="0" dirty="0" smtClean="0">
                <a:solidFill>
                  <a:srgbClr val="666666"/>
                </a:solidFill>
                <a:ea typeface="MS PGothic"/>
                <a:cs typeface="Arial Italic" charset="0"/>
              </a:rPr>
              <a:t>June 7, 2011</a:t>
            </a:r>
            <a:endParaRPr lang="en-US" sz="1600" i="0" dirty="0" smtClean="0">
              <a:solidFill>
                <a:srgbClr val="666666"/>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582613" y="1651185"/>
            <a:ext cx="8201025" cy="461963"/>
          </a:xfrm>
          <a:prstGeom prst="rect">
            <a:avLst/>
          </a:prstGeom>
          <a:gradFill>
            <a:gsLst>
              <a:gs pos="20000">
                <a:schemeClr val="accent3"/>
              </a:gs>
              <a:gs pos="100000">
                <a:schemeClr val="bg1"/>
              </a:gs>
            </a:gsLst>
            <a:lin ang="10800000" scaled="0"/>
          </a:gradFill>
          <a:ln w="9525">
            <a:noFill/>
            <a:round/>
            <a:headEnd/>
            <a:tailEnd/>
          </a:ln>
        </p:spPr>
        <p:txBody>
          <a:bodyPr wrap="none" anchor="ctr"/>
          <a:lstStyle/>
          <a:p>
            <a:pPr algn="ctr">
              <a:spcBef>
                <a:spcPct val="50000"/>
              </a:spcBef>
              <a:buSzPct val="130000"/>
            </a:pPr>
            <a:endParaRPr lang="en-US"/>
          </a:p>
        </p:txBody>
      </p:sp>
      <p:sp>
        <p:nvSpPr>
          <p:cNvPr id="7169" name="Rectangle 2"/>
          <p:cNvSpPr>
            <a:spLocks noGrp="1" noChangeArrowheads="1"/>
          </p:cNvSpPr>
          <p:nvPr>
            <p:ph type="title"/>
          </p:nvPr>
        </p:nvSpPr>
        <p:spPr/>
        <p:txBody>
          <a:bodyPr/>
          <a:lstStyle/>
          <a:p>
            <a:r>
              <a:rPr lang="en-US" dirty="0" smtClean="0"/>
              <a:t>Agenda</a:t>
            </a:r>
          </a:p>
        </p:txBody>
      </p:sp>
      <p:sp>
        <p:nvSpPr>
          <p:cNvPr id="7170" name="Rectangle 3"/>
          <p:cNvSpPr>
            <a:spLocks noGrp="1" noChangeArrowheads="1"/>
          </p:cNvSpPr>
          <p:nvPr>
            <p:ph idx="1"/>
          </p:nvPr>
        </p:nvSpPr>
        <p:spPr>
          <a:xfrm>
            <a:off x="459091" y="1679681"/>
            <a:ext cx="7772400" cy="4079685"/>
          </a:xfrm>
        </p:spPr>
        <p:txBody>
          <a:bodyPr/>
          <a:lstStyle/>
          <a:p>
            <a:r>
              <a:rPr lang="en-US" dirty="0" smtClean="0"/>
              <a:t>Administration architecture</a:t>
            </a:r>
          </a:p>
          <a:p>
            <a:r>
              <a:rPr lang="en-US" dirty="0" smtClean="0"/>
              <a:t>Multi-tenant Administration: “How to”</a:t>
            </a:r>
          </a:p>
          <a:p>
            <a:r>
              <a:rPr lang="en-US" dirty="0" smtClean="0"/>
              <a:t>Utility usage examples</a:t>
            </a:r>
          </a:p>
          <a:p>
            <a:r>
              <a:rPr lang="en-US" dirty="0" smtClean="0"/>
              <a:t>Multi-tenant Configuration Tool demo</a:t>
            </a:r>
            <a:endParaRPr lang="en-US" dirty="0"/>
          </a:p>
          <a:p>
            <a:pPr>
              <a:buNone/>
            </a:pPr>
            <a:endParaRPr lang="en-US"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Multi-tenant Identity Definitions</a:t>
            </a:r>
          </a:p>
        </p:txBody>
      </p:sp>
      <p:sp>
        <p:nvSpPr>
          <p:cNvPr id="3" name="Content Placeholder 2"/>
          <p:cNvSpPr>
            <a:spLocks noGrp="1"/>
          </p:cNvSpPr>
          <p:nvPr>
            <p:ph idx="1"/>
          </p:nvPr>
        </p:nvSpPr>
        <p:spPr/>
        <p:txBody>
          <a:bodyPr/>
          <a:lstStyle/>
          <a:p>
            <a:r>
              <a:rPr lang="en-US" dirty="0" smtClean="0"/>
              <a:t>Tenant</a:t>
            </a:r>
          </a:p>
          <a:p>
            <a:pPr lvl="1"/>
            <a:r>
              <a:rPr lang="en-US" dirty="0" smtClean="0"/>
              <a:t>“Named” group of users </a:t>
            </a:r>
          </a:p>
          <a:p>
            <a:pPr lvl="1"/>
            <a:r>
              <a:rPr lang="en-US" dirty="0" smtClean="0"/>
              <a:t>Share same application and data</a:t>
            </a:r>
          </a:p>
          <a:p>
            <a:r>
              <a:rPr lang="en-US" dirty="0" smtClean="0"/>
              <a:t>Multi-tenancy</a:t>
            </a:r>
          </a:p>
          <a:p>
            <a:pPr lvl="1"/>
            <a:r>
              <a:rPr lang="en-US" dirty="0" smtClean="0"/>
              <a:t>Deployment supporting multiple tenants</a:t>
            </a:r>
          </a:p>
          <a:p>
            <a:r>
              <a:rPr lang="en-US" dirty="0" smtClean="0"/>
              <a:t>Default tenant</a:t>
            </a:r>
          </a:p>
          <a:p>
            <a:pPr lvl="1"/>
            <a:r>
              <a:rPr lang="en-US" dirty="0" smtClean="0"/>
              <a:t>Users who do not assert tenant identity</a:t>
            </a:r>
            <a:endParaRPr lang="en-US" dirty="0"/>
          </a:p>
          <a:p>
            <a:r>
              <a:rPr lang="en-US" dirty="0" smtClean="0"/>
              <a:t>Super tenant</a:t>
            </a:r>
          </a:p>
          <a:p>
            <a:pPr lvl="1"/>
            <a:r>
              <a:rPr lang="en-US" dirty="0" smtClean="0"/>
              <a:t>Tenant with ability to access/manage data of any tenant</a:t>
            </a:r>
          </a:p>
          <a:p>
            <a:r>
              <a:rPr lang="en-US" dirty="0" smtClean="0"/>
              <a:t>Multi-tenant group</a:t>
            </a:r>
          </a:p>
          <a:p>
            <a:pPr lvl="1"/>
            <a:r>
              <a:rPr lang="en-US" dirty="0" smtClean="0"/>
              <a:t>Multiple tenants sharing data for a specific multi-tenant table </a:t>
            </a: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2" name="Group 191"/>
          <p:cNvGrpSpPr/>
          <p:nvPr/>
        </p:nvGrpSpPr>
        <p:grpSpPr>
          <a:xfrm>
            <a:off x="5132456" y="4922941"/>
            <a:ext cx="3782944" cy="525102"/>
            <a:chOff x="5132456" y="4935298"/>
            <a:chExt cx="3782944" cy="525102"/>
          </a:xfrm>
        </p:grpSpPr>
        <p:sp>
          <p:nvSpPr>
            <p:cNvPr id="190" name="Rounded Rectangle 189"/>
            <p:cNvSpPr/>
            <p:nvPr/>
          </p:nvSpPr>
          <p:spPr bwMode="auto">
            <a:xfrm>
              <a:off x="5136559" y="4949622"/>
              <a:ext cx="1812881" cy="510778"/>
            </a:xfrm>
            <a:prstGeom prst="roundRect">
              <a:avLst/>
            </a:prstGeom>
            <a:solidFill>
              <a:schemeClr val="accent2">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91" name="Rounded Rectangle 190"/>
            <p:cNvSpPr/>
            <p:nvPr/>
          </p:nvSpPr>
          <p:spPr bwMode="auto">
            <a:xfrm>
              <a:off x="7102519" y="4949622"/>
              <a:ext cx="1812881" cy="510778"/>
            </a:xfrm>
            <a:prstGeom prst="roundRect">
              <a:avLst/>
            </a:prstGeom>
            <a:solidFill>
              <a:schemeClr val="accent2">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11" name="Group 66"/>
            <p:cNvGrpSpPr/>
            <p:nvPr/>
          </p:nvGrpSpPr>
          <p:grpSpPr>
            <a:xfrm>
              <a:off x="5132456" y="4935298"/>
              <a:ext cx="3673936" cy="469082"/>
              <a:chOff x="3220859" y="3646267"/>
              <a:chExt cx="3673936" cy="469082"/>
            </a:xfrm>
          </p:grpSpPr>
          <p:grpSp>
            <p:nvGrpSpPr>
              <p:cNvPr id="12" name="Group 39"/>
              <p:cNvGrpSpPr/>
              <p:nvPr/>
            </p:nvGrpSpPr>
            <p:grpSpPr>
              <a:xfrm>
                <a:off x="3298353" y="3921529"/>
                <a:ext cx="1628858" cy="177900"/>
                <a:chOff x="3475777" y="3812345"/>
                <a:chExt cx="1628858" cy="177900"/>
              </a:xfrm>
            </p:grpSpPr>
            <p:grpSp>
              <p:nvGrpSpPr>
                <p:cNvPr id="19" name="Group 19"/>
                <p:cNvGrpSpPr/>
                <p:nvPr/>
              </p:nvGrpSpPr>
              <p:grpSpPr>
                <a:xfrm>
                  <a:off x="3475777" y="3812345"/>
                  <a:ext cx="464234" cy="173356"/>
                  <a:chOff x="3475777" y="3812345"/>
                  <a:chExt cx="464234" cy="173356"/>
                </a:xfrm>
              </p:grpSpPr>
              <p:grpSp>
                <p:nvGrpSpPr>
                  <p:cNvPr id="20" name="Group 18"/>
                  <p:cNvGrpSpPr/>
                  <p:nvPr/>
                </p:nvGrpSpPr>
                <p:grpSpPr>
                  <a:xfrm>
                    <a:off x="3475777" y="3812345"/>
                    <a:ext cx="464234" cy="171084"/>
                    <a:chOff x="3052689" y="3812345"/>
                    <a:chExt cx="464234" cy="171084"/>
                  </a:xfrm>
                </p:grpSpPr>
                <p:sp>
                  <p:nvSpPr>
                    <p:cNvPr id="13" name="Rectangle 12"/>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5" name="Straight Connector 14"/>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8" name="Straight Connector 17"/>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grpSp>
              <p:nvGrpSpPr>
                <p:cNvPr id="21" name="Group 20"/>
                <p:cNvGrpSpPr/>
                <p:nvPr/>
              </p:nvGrpSpPr>
              <p:grpSpPr>
                <a:xfrm>
                  <a:off x="4051265" y="3814617"/>
                  <a:ext cx="464234" cy="173356"/>
                  <a:chOff x="3475777" y="3812345"/>
                  <a:chExt cx="464234" cy="173356"/>
                </a:xfrm>
              </p:grpSpPr>
              <p:grpSp>
                <p:nvGrpSpPr>
                  <p:cNvPr id="22" name="Group 18"/>
                  <p:cNvGrpSpPr/>
                  <p:nvPr/>
                </p:nvGrpSpPr>
                <p:grpSpPr>
                  <a:xfrm>
                    <a:off x="3475777" y="3812345"/>
                    <a:ext cx="464234" cy="171084"/>
                    <a:chOff x="3052689" y="3812345"/>
                    <a:chExt cx="464234" cy="171084"/>
                  </a:xfrm>
                </p:grpSpPr>
                <p:sp>
                  <p:nvSpPr>
                    <p:cNvPr id="24" name="Rectangle 23"/>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5" name="Straight Connector 24"/>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23" name="Straight Connector 22"/>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29" name="Straight Arrow Connector 28"/>
                <p:cNvCxnSpPr>
                  <a:stCxn id="13" idx="3"/>
                  <a:endCxn id="24" idx="1"/>
                </p:cNvCxnSpPr>
                <p:nvPr/>
              </p:nvCxnSpPr>
              <p:spPr bwMode="auto">
                <a:xfrm>
                  <a:off x="3940011" y="3896751"/>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nvGrpSpPr>
                <p:cNvPr id="28" name="Group 31"/>
                <p:cNvGrpSpPr/>
                <p:nvPr/>
              </p:nvGrpSpPr>
              <p:grpSpPr>
                <a:xfrm>
                  <a:off x="4640401" y="3816889"/>
                  <a:ext cx="464234" cy="173356"/>
                  <a:chOff x="3475777" y="3812345"/>
                  <a:chExt cx="464234" cy="173356"/>
                </a:xfrm>
              </p:grpSpPr>
              <p:grpSp>
                <p:nvGrpSpPr>
                  <p:cNvPr id="30" name="Group 18"/>
                  <p:cNvGrpSpPr/>
                  <p:nvPr/>
                </p:nvGrpSpPr>
                <p:grpSpPr>
                  <a:xfrm>
                    <a:off x="3475777" y="3812345"/>
                    <a:ext cx="464234" cy="171084"/>
                    <a:chOff x="3052689" y="3812345"/>
                    <a:chExt cx="464234" cy="171084"/>
                  </a:xfrm>
                </p:grpSpPr>
                <p:sp>
                  <p:nvSpPr>
                    <p:cNvPr id="35" name="Rectangle 34"/>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6" name="Straight Connector 35"/>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37" name="Straight Connector 36"/>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38" name="Straight Connector 37"/>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34" name="Straight Connector 33"/>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39" name="Straight Arrow Connector 38"/>
                <p:cNvCxnSpPr/>
                <p:nvPr/>
              </p:nvCxnSpPr>
              <p:spPr bwMode="auto">
                <a:xfrm>
                  <a:off x="4529147" y="3899023"/>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grpSp>
            <p:nvGrpSpPr>
              <p:cNvPr id="31" name="Group 40"/>
              <p:cNvGrpSpPr/>
              <p:nvPr/>
            </p:nvGrpSpPr>
            <p:grpSpPr>
              <a:xfrm>
                <a:off x="5265937" y="3937449"/>
                <a:ext cx="1628858" cy="177900"/>
                <a:chOff x="3475777" y="3812345"/>
                <a:chExt cx="1628858" cy="177900"/>
              </a:xfrm>
            </p:grpSpPr>
            <p:grpSp>
              <p:nvGrpSpPr>
                <p:cNvPr id="32" name="Group 19"/>
                <p:cNvGrpSpPr/>
                <p:nvPr/>
              </p:nvGrpSpPr>
              <p:grpSpPr>
                <a:xfrm>
                  <a:off x="3475777" y="3812345"/>
                  <a:ext cx="464234" cy="173356"/>
                  <a:chOff x="3475777" y="3812345"/>
                  <a:chExt cx="464234" cy="173356"/>
                </a:xfrm>
              </p:grpSpPr>
              <p:grpSp>
                <p:nvGrpSpPr>
                  <p:cNvPr id="33" name="Group 18"/>
                  <p:cNvGrpSpPr/>
                  <p:nvPr/>
                </p:nvGrpSpPr>
                <p:grpSpPr>
                  <a:xfrm>
                    <a:off x="3475777" y="3812345"/>
                    <a:ext cx="464234" cy="171084"/>
                    <a:chOff x="3052689" y="3812345"/>
                    <a:chExt cx="464234" cy="171084"/>
                  </a:xfrm>
                </p:grpSpPr>
                <p:sp>
                  <p:nvSpPr>
                    <p:cNvPr id="61" name="Rectangle 60"/>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62" name="Straight Connector 61"/>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63" name="Straight Connector 62"/>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60" name="Straight Connector 59"/>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grpSp>
              <p:nvGrpSpPr>
                <p:cNvPr id="40" name="Group 20"/>
                <p:cNvGrpSpPr/>
                <p:nvPr/>
              </p:nvGrpSpPr>
              <p:grpSpPr>
                <a:xfrm>
                  <a:off x="4051265" y="3814617"/>
                  <a:ext cx="464234" cy="173356"/>
                  <a:chOff x="3475777" y="3812345"/>
                  <a:chExt cx="464234" cy="173356"/>
                </a:xfrm>
              </p:grpSpPr>
              <p:grpSp>
                <p:nvGrpSpPr>
                  <p:cNvPr id="41" name="Group 18"/>
                  <p:cNvGrpSpPr/>
                  <p:nvPr/>
                </p:nvGrpSpPr>
                <p:grpSpPr>
                  <a:xfrm>
                    <a:off x="3475777" y="3812345"/>
                    <a:ext cx="464234" cy="171084"/>
                    <a:chOff x="3052689" y="3812345"/>
                    <a:chExt cx="464234" cy="171084"/>
                  </a:xfrm>
                </p:grpSpPr>
                <p:sp>
                  <p:nvSpPr>
                    <p:cNvPr id="55" name="Rectangle 54"/>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56" name="Straight Connector 55"/>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54" name="Straight Connector 53"/>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44" name="Straight Arrow Connector 43"/>
                <p:cNvCxnSpPr>
                  <a:stCxn id="61" idx="3"/>
                  <a:endCxn id="55" idx="1"/>
                </p:cNvCxnSpPr>
                <p:nvPr/>
              </p:nvCxnSpPr>
              <p:spPr bwMode="auto">
                <a:xfrm>
                  <a:off x="3940011" y="3896751"/>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nvGrpSpPr>
                <p:cNvPr id="42" name="Group 31"/>
                <p:cNvGrpSpPr/>
                <p:nvPr/>
              </p:nvGrpSpPr>
              <p:grpSpPr>
                <a:xfrm>
                  <a:off x="4640401" y="3816889"/>
                  <a:ext cx="464234" cy="173356"/>
                  <a:chOff x="3475777" y="3812345"/>
                  <a:chExt cx="464234" cy="173356"/>
                </a:xfrm>
              </p:grpSpPr>
              <p:grpSp>
                <p:nvGrpSpPr>
                  <p:cNvPr id="43" name="Group 18"/>
                  <p:cNvGrpSpPr/>
                  <p:nvPr/>
                </p:nvGrpSpPr>
                <p:grpSpPr>
                  <a:xfrm>
                    <a:off x="3475777" y="3812345"/>
                    <a:ext cx="464234" cy="171084"/>
                    <a:chOff x="3052689" y="3812345"/>
                    <a:chExt cx="464234" cy="171084"/>
                  </a:xfrm>
                </p:grpSpPr>
                <p:sp>
                  <p:nvSpPr>
                    <p:cNvPr id="49" name="Rectangle 48"/>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50" name="Straight Connector 49"/>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48" name="Straight Connector 47"/>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46" name="Straight Arrow Connector 45"/>
                <p:cNvCxnSpPr/>
                <p:nvPr/>
              </p:nvCxnSpPr>
              <p:spPr bwMode="auto">
                <a:xfrm>
                  <a:off x="4529147" y="3899023"/>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sp>
            <p:nvSpPr>
              <p:cNvPr id="66" name="TextBox 65"/>
              <p:cNvSpPr txBox="1"/>
              <p:nvPr/>
            </p:nvSpPr>
            <p:spPr>
              <a:xfrm>
                <a:off x="5215739" y="3646267"/>
                <a:ext cx="1282890" cy="307777"/>
              </a:xfrm>
              <a:prstGeom prst="rect">
                <a:avLst/>
              </a:prstGeom>
              <a:noFill/>
            </p:spPr>
            <p:txBody>
              <a:bodyPr wrap="square" rtlCol="0">
                <a:spAutoFit/>
              </a:bodyPr>
              <a:lstStyle/>
              <a:p>
                <a:pPr algn="l"/>
                <a:r>
                  <a:rPr lang="en-US" sz="1400" i="0" dirty="0" smtClean="0">
                    <a:solidFill>
                      <a:srgbClr val="000000"/>
                    </a:solidFill>
                  </a:rPr>
                  <a:t>Name index</a:t>
                </a:r>
              </a:p>
            </p:txBody>
          </p:sp>
          <p:sp>
            <p:nvSpPr>
              <p:cNvPr id="65" name="TextBox 64"/>
              <p:cNvSpPr txBox="1"/>
              <p:nvPr/>
            </p:nvSpPr>
            <p:spPr>
              <a:xfrm>
                <a:off x="3220859" y="3657643"/>
                <a:ext cx="1282890" cy="307777"/>
              </a:xfrm>
              <a:prstGeom prst="rect">
                <a:avLst/>
              </a:prstGeom>
              <a:noFill/>
            </p:spPr>
            <p:txBody>
              <a:bodyPr wrap="square" rtlCol="0">
                <a:spAutoFit/>
              </a:bodyPr>
              <a:lstStyle/>
              <a:p>
                <a:pPr algn="l"/>
                <a:r>
                  <a:rPr lang="en-US" sz="1400" i="0" dirty="0" smtClean="0">
                    <a:solidFill>
                      <a:srgbClr val="000000"/>
                    </a:solidFill>
                  </a:rPr>
                  <a:t>Record Data</a:t>
                </a:r>
              </a:p>
            </p:txBody>
          </p:sp>
        </p:grpSp>
      </p:grpSp>
      <p:sp>
        <p:nvSpPr>
          <p:cNvPr id="3" name="Content Placeholder 2"/>
          <p:cNvSpPr>
            <a:spLocks noGrp="1"/>
          </p:cNvSpPr>
          <p:nvPr>
            <p:ph idx="1"/>
          </p:nvPr>
        </p:nvSpPr>
        <p:spPr/>
        <p:txBody>
          <a:bodyPr/>
          <a:lstStyle/>
          <a:p>
            <a:r>
              <a:rPr lang="en-US" dirty="0" smtClean="0"/>
              <a:t>Table instance</a:t>
            </a:r>
          </a:p>
          <a:p>
            <a:pPr lvl="1"/>
            <a:r>
              <a:rPr lang="en-US" dirty="0" smtClean="0"/>
              <a:t>Defined by a single table definition (schema)</a:t>
            </a:r>
          </a:p>
          <a:p>
            <a:pPr lvl="1"/>
            <a:r>
              <a:rPr lang="en-US" dirty="0" smtClean="0"/>
              <a:t>Each </a:t>
            </a:r>
            <a:r>
              <a:rPr lang="en-US" b="1" dirty="0" smtClean="0"/>
              <a:t>table </a:t>
            </a:r>
            <a:r>
              <a:rPr lang="en-US" b="1" dirty="0"/>
              <a:t>instance </a:t>
            </a:r>
            <a:r>
              <a:rPr lang="en-US" dirty="0" smtClean="0"/>
              <a:t>contains</a:t>
            </a:r>
          </a:p>
          <a:p>
            <a:pPr lvl="2"/>
            <a:r>
              <a:rPr lang="en-US" dirty="0"/>
              <a:t>A</a:t>
            </a:r>
            <a:r>
              <a:rPr lang="en-US" dirty="0" smtClean="0"/>
              <a:t> </a:t>
            </a:r>
            <a:r>
              <a:rPr lang="en-US" b="1" dirty="0"/>
              <a:t>data segment </a:t>
            </a:r>
            <a:r>
              <a:rPr lang="en-US" dirty="0"/>
              <a:t>for the record </a:t>
            </a:r>
            <a:r>
              <a:rPr lang="en-US" dirty="0" smtClean="0"/>
              <a:t>data</a:t>
            </a:r>
          </a:p>
          <a:p>
            <a:pPr lvl="2"/>
            <a:r>
              <a:rPr lang="en-US" dirty="0" smtClean="0"/>
              <a:t>A separate </a:t>
            </a:r>
            <a:r>
              <a:rPr lang="en-US" b="1" dirty="0" smtClean="0"/>
              <a:t>data segment </a:t>
            </a:r>
            <a:r>
              <a:rPr lang="en-US" dirty="0" smtClean="0"/>
              <a:t>for </a:t>
            </a:r>
            <a:r>
              <a:rPr lang="en-US" dirty="0"/>
              <a:t>each </a:t>
            </a:r>
            <a:r>
              <a:rPr lang="en-US" dirty="0" smtClean="0"/>
              <a:t>index/lob of the table</a:t>
            </a:r>
          </a:p>
          <a:p>
            <a:pPr lvl="1"/>
            <a:r>
              <a:rPr lang="en-US" dirty="0"/>
              <a:t>Each tenant/group has a different table instance </a:t>
            </a:r>
          </a:p>
          <a:p>
            <a:pPr lvl="1"/>
            <a:r>
              <a:rPr lang="en-US" dirty="0"/>
              <a:t>A tenant need not instantiate every multi-tenant </a:t>
            </a:r>
            <a:r>
              <a:rPr lang="en-US" dirty="0" smtClean="0"/>
              <a:t>table</a:t>
            </a:r>
          </a:p>
          <a:p>
            <a:r>
              <a:rPr lang="en-US" dirty="0" smtClean="0"/>
              <a:t>Data segment</a:t>
            </a:r>
          </a:p>
          <a:p>
            <a:pPr lvl="1"/>
            <a:r>
              <a:rPr lang="en-US" dirty="0" smtClean="0"/>
              <a:t>Tenant/group specific chain of data for each table/index/lob</a:t>
            </a:r>
          </a:p>
          <a:p>
            <a:pPr lvl="1"/>
            <a:r>
              <a:rPr lang="en-US" dirty="0" smtClean="0"/>
              <a:t>Stored/encapsulated </a:t>
            </a:r>
            <a:r>
              <a:rPr lang="en-US" dirty="0"/>
              <a:t>in its own </a:t>
            </a:r>
            <a:r>
              <a:rPr lang="en-US" b="1" dirty="0" smtClean="0"/>
              <a:t>physical data partition</a:t>
            </a:r>
            <a:endParaRPr lang="en-US" dirty="0"/>
          </a:p>
          <a:p>
            <a:r>
              <a:rPr lang="en-US" dirty="0" smtClean="0"/>
              <a:t>Physical data partition</a:t>
            </a:r>
          </a:p>
          <a:p>
            <a:pPr lvl="1"/>
            <a:r>
              <a:rPr lang="en-US" dirty="0"/>
              <a:t>Managed storage for each object of a multi-tenant table instance </a:t>
            </a:r>
          </a:p>
          <a:p>
            <a:pPr lvl="1"/>
            <a:r>
              <a:rPr lang="en-US" dirty="0" smtClean="0"/>
              <a:t>Do </a:t>
            </a:r>
            <a:r>
              <a:rPr lang="en-US" dirty="0"/>
              <a:t>not span storage </a:t>
            </a:r>
            <a:r>
              <a:rPr lang="en-US" dirty="0" smtClean="0"/>
              <a:t>areas</a:t>
            </a:r>
            <a:endParaRPr lang="en-US" dirty="0"/>
          </a:p>
        </p:txBody>
      </p:sp>
      <p:sp>
        <p:nvSpPr>
          <p:cNvPr id="2" name="Title 1"/>
          <p:cNvSpPr>
            <a:spLocks noGrp="1"/>
          </p:cNvSpPr>
          <p:nvPr>
            <p:ph type="title"/>
          </p:nvPr>
        </p:nvSpPr>
        <p:spPr/>
        <p:txBody>
          <a:bodyPr/>
          <a:lstStyle/>
          <a:p>
            <a:r>
              <a:rPr lang="en-US" dirty="0" smtClean="0"/>
              <a:t>Multi-tenant Allocation Definitions</a:t>
            </a:r>
          </a:p>
        </p:txBody>
      </p:sp>
      <p:grpSp>
        <p:nvGrpSpPr>
          <p:cNvPr id="10" name="Group 9"/>
          <p:cNvGrpSpPr/>
          <p:nvPr/>
        </p:nvGrpSpPr>
        <p:grpSpPr>
          <a:xfrm>
            <a:off x="5908427" y="1111351"/>
            <a:ext cx="3066757" cy="1336431"/>
            <a:chOff x="6006903" y="858127"/>
            <a:chExt cx="3066757" cy="1336431"/>
          </a:xfrm>
          <a:solidFill>
            <a:schemeClr val="accent2">
              <a:lumMod val="60000"/>
              <a:lumOff val="40000"/>
            </a:schemeClr>
          </a:solidFill>
        </p:grpSpPr>
        <p:sp>
          <p:nvSpPr>
            <p:cNvPr id="9" name="Rectangle 8"/>
            <p:cNvSpPr/>
            <p:nvPr/>
          </p:nvSpPr>
          <p:spPr bwMode="auto">
            <a:xfrm>
              <a:off x="6006903" y="858127"/>
              <a:ext cx="3066757" cy="1336431"/>
            </a:xfrm>
            <a:prstGeom prst="rect">
              <a:avLst/>
            </a:prstGeom>
            <a:gr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Box 3"/>
            <p:cNvSpPr txBox="1"/>
            <p:nvPr/>
          </p:nvSpPr>
          <p:spPr>
            <a:xfrm>
              <a:off x="6880982" y="953242"/>
              <a:ext cx="1074333" cy="338554"/>
            </a:xfrm>
            <a:prstGeom prst="rect">
              <a:avLst/>
            </a:prstGeom>
            <a:solidFill>
              <a:schemeClr val="accent2">
                <a:lumMod val="20000"/>
                <a:lumOff val="80000"/>
              </a:schemeClr>
            </a:solidFill>
            <a:ln w="12700">
              <a:solidFill>
                <a:schemeClr val="tx1"/>
              </a:solidFill>
            </a:ln>
          </p:spPr>
          <p:txBody>
            <a:bodyPr wrap="none" rtlCol="0">
              <a:spAutoFit/>
            </a:bodyPr>
            <a:lstStyle/>
            <a:p>
              <a:pPr algn="l"/>
              <a:r>
                <a:rPr lang="en-US" sz="1600" i="0" u="sng" dirty="0" smtClean="0">
                  <a:solidFill>
                    <a:srgbClr val="000000"/>
                  </a:solidFill>
                </a:rPr>
                <a:t>Customer</a:t>
              </a:r>
            </a:p>
          </p:txBody>
        </p:sp>
        <p:sp>
          <p:nvSpPr>
            <p:cNvPr id="5" name="TextBox 4"/>
            <p:cNvSpPr txBox="1"/>
            <p:nvPr/>
          </p:nvSpPr>
          <p:spPr>
            <a:xfrm>
              <a:off x="6133030" y="1372934"/>
              <a:ext cx="1189749" cy="307777"/>
            </a:xfrm>
            <a:prstGeom prst="rect">
              <a:avLst/>
            </a:prstGeom>
            <a:solidFill>
              <a:schemeClr val="accent2">
                <a:lumMod val="20000"/>
                <a:lumOff val="80000"/>
              </a:schemeClr>
            </a:solidFill>
            <a:ln w="12700">
              <a:solidFill>
                <a:schemeClr val="tx1"/>
              </a:solidFill>
            </a:ln>
          </p:spPr>
          <p:txBody>
            <a:bodyPr wrap="none" rtlCol="0">
              <a:spAutoFit/>
            </a:bodyPr>
            <a:lstStyle/>
            <a:p>
              <a:pPr algn="l"/>
              <a:r>
                <a:rPr lang="en-US" sz="1400" i="0" dirty="0" smtClean="0">
                  <a:solidFill>
                    <a:srgbClr val="000000"/>
                  </a:solidFill>
                </a:rPr>
                <a:t>Record Data</a:t>
              </a:r>
            </a:p>
          </p:txBody>
        </p:sp>
        <p:sp>
          <p:nvSpPr>
            <p:cNvPr id="6" name="TextBox 5"/>
            <p:cNvSpPr txBox="1"/>
            <p:nvPr/>
          </p:nvSpPr>
          <p:spPr>
            <a:xfrm>
              <a:off x="6355770" y="1764490"/>
              <a:ext cx="971741" cy="307777"/>
            </a:xfrm>
            <a:prstGeom prst="rect">
              <a:avLst/>
            </a:prstGeom>
            <a:solidFill>
              <a:schemeClr val="accent2">
                <a:lumMod val="20000"/>
                <a:lumOff val="80000"/>
              </a:schemeClr>
            </a:solidFill>
            <a:ln w="12700">
              <a:solidFill>
                <a:schemeClr val="tx1"/>
              </a:solidFill>
            </a:ln>
          </p:spPr>
          <p:txBody>
            <a:bodyPr wrap="none" rtlCol="0">
              <a:spAutoFit/>
            </a:bodyPr>
            <a:lstStyle/>
            <a:p>
              <a:pPr algn="l"/>
              <a:r>
                <a:rPr lang="en-US" sz="1400" i="0" dirty="0" smtClean="0">
                  <a:solidFill>
                    <a:srgbClr val="000000"/>
                  </a:solidFill>
                </a:rPr>
                <a:t>Blob Data</a:t>
              </a:r>
            </a:p>
          </p:txBody>
        </p:sp>
        <p:sp>
          <p:nvSpPr>
            <p:cNvPr id="7" name="TextBox 6"/>
            <p:cNvSpPr txBox="1"/>
            <p:nvPr/>
          </p:nvSpPr>
          <p:spPr>
            <a:xfrm>
              <a:off x="7495278" y="1384654"/>
              <a:ext cx="1149674" cy="307777"/>
            </a:xfrm>
            <a:prstGeom prst="rect">
              <a:avLst/>
            </a:prstGeom>
            <a:solidFill>
              <a:schemeClr val="accent2">
                <a:lumMod val="20000"/>
                <a:lumOff val="80000"/>
              </a:schemeClr>
            </a:solidFill>
            <a:ln w="12700">
              <a:solidFill>
                <a:schemeClr val="tx1"/>
              </a:solidFill>
            </a:ln>
          </p:spPr>
          <p:txBody>
            <a:bodyPr wrap="none" rtlCol="0">
              <a:spAutoFit/>
            </a:bodyPr>
            <a:lstStyle/>
            <a:p>
              <a:pPr algn="l"/>
              <a:r>
                <a:rPr lang="en-US" sz="1400" i="0" dirty="0" smtClean="0">
                  <a:solidFill>
                    <a:srgbClr val="000000"/>
                  </a:solidFill>
                </a:rPr>
                <a:t>Name Index</a:t>
              </a:r>
            </a:p>
          </p:txBody>
        </p:sp>
        <p:sp>
          <p:nvSpPr>
            <p:cNvPr id="8" name="TextBox 7"/>
            <p:cNvSpPr txBox="1"/>
            <p:nvPr/>
          </p:nvSpPr>
          <p:spPr>
            <a:xfrm>
              <a:off x="7506998" y="1762142"/>
              <a:ext cx="1447832" cy="307777"/>
            </a:xfrm>
            <a:prstGeom prst="rect">
              <a:avLst/>
            </a:prstGeom>
            <a:solidFill>
              <a:schemeClr val="accent2">
                <a:lumMod val="20000"/>
                <a:lumOff val="80000"/>
              </a:schemeClr>
            </a:solidFill>
            <a:ln w="12700">
              <a:solidFill>
                <a:schemeClr val="tx1"/>
              </a:solidFill>
            </a:ln>
          </p:spPr>
          <p:txBody>
            <a:bodyPr wrap="none" rtlCol="0">
              <a:spAutoFit/>
            </a:bodyPr>
            <a:lstStyle/>
            <a:p>
              <a:pPr algn="l"/>
              <a:r>
                <a:rPr lang="en-US" sz="1400" i="0" dirty="0" err="1" smtClean="0">
                  <a:solidFill>
                    <a:srgbClr val="000000"/>
                  </a:solidFill>
                </a:rPr>
                <a:t>Cust</a:t>
              </a:r>
              <a:r>
                <a:rPr lang="en-US" sz="1400" i="0" dirty="0" smtClean="0">
                  <a:solidFill>
                    <a:srgbClr val="000000"/>
                  </a:solidFill>
                </a:rPr>
                <a:t>-num Index</a:t>
              </a:r>
            </a:p>
          </p:txBody>
        </p:sp>
      </p:grpSp>
      <p:grpSp>
        <p:nvGrpSpPr>
          <p:cNvPr id="119" name="Group 66"/>
          <p:cNvGrpSpPr/>
          <p:nvPr/>
        </p:nvGrpSpPr>
        <p:grpSpPr>
          <a:xfrm>
            <a:off x="5132456" y="3642360"/>
            <a:ext cx="3673936" cy="588540"/>
            <a:chOff x="3220859" y="3646267"/>
            <a:chExt cx="3673936" cy="469082"/>
          </a:xfrm>
        </p:grpSpPr>
        <p:grpSp>
          <p:nvGrpSpPr>
            <p:cNvPr id="121" name="Group 39"/>
            <p:cNvGrpSpPr/>
            <p:nvPr/>
          </p:nvGrpSpPr>
          <p:grpSpPr>
            <a:xfrm>
              <a:off x="3298353" y="3921529"/>
              <a:ext cx="1628858" cy="177900"/>
              <a:chOff x="3475777" y="3812345"/>
              <a:chExt cx="1628858" cy="177900"/>
            </a:xfrm>
          </p:grpSpPr>
          <p:grpSp>
            <p:nvGrpSpPr>
              <p:cNvPr id="167" name="Group 19"/>
              <p:cNvGrpSpPr/>
              <p:nvPr/>
            </p:nvGrpSpPr>
            <p:grpSpPr>
              <a:xfrm>
                <a:off x="3475777" y="3812345"/>
                <a:ext cx="464234" cy="173356"/>
                <a:chOff x="3475777" y="3812345"/>
                <a:chExt cx="464234" cy="173356"/>
              </a:xfrm>
            </p:grpSpPr>
            <p:grpSp>
              <p:nvGrpSpPr>
                <p:cNvPr id="184" name="Group 18"/>
                <p:cNvGrpSpPr/>
                <p:nvPr/>
              </p:nvGrpSpPr>
              <p:grpSpPr>
                <a:xfrm>
                  <a:off x="3475777" y="3812345"/>
                  <a:ext cx="464234" cy="171084"/>
                  <a:chOff x="3052689" y="3812345"/>
                  <a:chExt cx="464234" cy="171084"/>
                </a:xfrm>
              </p:grpSpPr>
              <p:sp>
                <p:nvSpPr>
                  <p:cNvPr id="186" name="Rectangle 185"/>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87" name="Straight Connector 186"/>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88" name="Straight Connector 187"/>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89" name="Straight Connector 188"/>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85" name="Straight Connector 17"/>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grpSp>
            <p:nvGrpSpPr>
              <p:cNvPr id="168" name="Group 20"/>
              <p:cNvGrpSpPr/>
              <p:nvPr/>
            </p:nvGrpSpPr>
            <p:grpSpPr>
              <a:xfrm>
                <a:off x="4051265" y="3814617"/>
                <a:ext cx="464234" cy="173356"/>
                <a:chOff x="3475777" y="3812345"/>
                <a:chExt cx="464234" cy="173356"/>
              </a:xfrm>
            </p:grpSpPr>
            <p:grpSp>
              <p:nvGrpSpPr>
                <p:cNvPr id="178" name="Group 18"/>
                <p:cNvGrpSpPr/>
                <p:nvPr/>
              </p:nvGrpSpPr>
              <p:grpSpPr>
                <a:xfrm>
                  <a:off x="3475777" y="3812345"/>
                  <a:ext cx="464234" cy="171084"/>
                  <a:chOff x="3052689" y="3812345"/>
                  <a:chExt cx="464234" cy="171084"/>
                </a:xfrm>
              </p:grpSpPr>
              <p:sp>
                <p:nvSpPr>
                  <p:cNvPr id="180" name="Rectangle 23"/>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81" name="Straight Connector 180"/>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82" name="Straight Connector 181"/>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83" name="Straight Connector 182"/>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79" name="Straight Connector 178"/>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69" name="Straight Arrow Connector 168"/>
              <p:cNvCxnSpPr>
                <a:stCxn id="186" idx="3"/>
              </p:cNvCxnSpPr>
              <p:nvPr/>
            </p:nvCxnSpPr>
            <p:spPr bwMode="auto">
              <a:xfrm>
                <a:off x="3940011" y="3896751"/>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nvGrpSpPr>
              <p:cNvPr id="170" name="Group 31"/>
              <p:cNvGrpSpPr/>
              <p:nvPr/>
            </p:nvGrpSpPr>
            <p:grpSpPr>
              <a:xfrm>
                <a:off x="4640401" y="3816889"/>
                <a:ext cx="464234" cy="173356"/>
                <a:chOff x="3475777" y="3812345"/>
                <a:chExt cx="464234" cy="173356"/>
              </a:xfrm>
            </p:grpSpPr>
            <p:grpSp>
              <p:nvGrpSpPr>
                <p:cNvPr id="172" name="Group 18"/>
                <p:cNvGrpSpPr/>
                <p:nvPr/>
              </p:nvGrpSpPr>
              <p:grpSpPr>
                <a:xfrm>
                  <a:off x="3475777" y="3812345"/>
                  <a:ext cx="464234" cy="171084"/>
                  <a:chOff x="3052689" y="3812345"/>
                  <a:chExt cx="464234" cy="171084"/>
                </a:xfrm>
              </p:grpSpPr>
              <p:sp>
                <p:nvSpPr>
                  <p:cNvPr id="174" name="Rectangle 34"/>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75" name="Straight Connector 174"/>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76" name="Straight Connector 175"/>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77" name="Straight Connector 176"/>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73" name="Straight Connector 172"/>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71" name="Straight Arrow Connector 170"/>
              <p:cNvCxnSpPr/>
              <p:nvPr/>
            </p:nvCxnSpPr>
            <p:spPr bwMode="auto">
              <a:xfrm>
                <a:off x="4529147" y="3899023"/>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grpSp>
          <p:nvGrpSpPr>
            <p:cNvPr id="122" name="Group 40"/>
            <p:cNvGrpSpPr/>
            <p:nvPr/>
          </p:nvGrpSpPr>
          <p:grpSpPr>
            <a:xfrm>
              <a:off x="5265937" y="3937449"/>
              <a:ext cx="1628858" cy="177900"/>
              <a:chOff x="3475777" y="3812345"/>
              <a:chExt cx="1628858" cy="177900"/>
            </a:xfrm>
          </p:grpSpPr>
          <p:grpSp>
            <p:nvGrpSpPr>
              <p:cNvPr id="127" name="Group 19"/>
              <p:cNvGrpSpPr/>
              <p:nvPr/>
            </p:nvGrpSpPr>
            <p:grpSpPr>
              <a:xfrm>
                <a:off x="3475777" y="3812345"/>
                <a:ext cx="464234" cy="173356"/>
                <a:chOff x="3475777" y="3812345"/>
                <a:chExt cx="464234" cy="173356"/>
              </a:xfrm>
            </p:grpSpPr>
            <p:grpSp>
              <p:nvGrpSpPr>
                <p:cNvPr id="161" name="Group 18"/>
                <p:cNvGrpSpPr/>
                <p:nvPr/>
              </p:nvGrpSpPr>
              <p:grpSpPr>
                <a:xfrm>
                  <a:off x="3475777" y="3812345"/>
                  <a:ext cx="464234" cy="171084"/>
                  <a:chOff x="3052689" y="3812345"/>
                  <a:chExt cx="464234" cy="171084"/>
                </a:xfrm>
              </p:grpSpPr>
              <p:sp>
                <p:nvSpPr>
                  <p:cNvPr id="163" name="Rectangle 162"/>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64" name="Straight Connector 163"/>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65" name="Straight Connector 164"/>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66" name="Straight Connector 165"/>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62" name="Straight Connector 161"/>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grpSp>
            <p:nvGrpSpPr>
              <p:cNvPr id="128" name="Group 20"/>
              <p:cNvGrpSpPr/>
              <p:nvPr/>
            </p:nvGrpSpPr>
            <p:grpSpPr>
              <a:xfrm>
                <a:off x="4051265" y="3814617"/>
                <a:ext cx="464234" cy="173356"/>
                <a:chOff x="3475777" y="3812345"/>
                <a:chExt cx="464234" cy="173356"/>
              </a:xfrm>
            </p:grpSpPr>
            <p:grpSp>
              <p:nvGrpSpPr>
                <p:cNvPr id="155" name="Group 18"/>
                <p:cNvGrpSpPr/>
                <p:nvPr/>
              </p:nvGrpSpPr>
              <p:grpSpPr>
                <a:xfrm>
                  <a:off x="3475777" y="3812345"/>
                  <a:ext cx="464234" cy="171084"/>
                  <a:chOff x="3052689" y="3812345"/>
                  <a:chExt cx="464234" cy="171084"/>
                </a:xfrm>
              </p:grpSpPr>
              <p:sp>
                <p:nvSpPr>
                  <p:cNvPr id="157" name="Rectangle 156"/>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58" name="Straight Connector 157"/>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59" name="Straight Connector 158"/>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60" name="Straight Connector 159"/>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56" name="Straight Connector 155"/>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30" name="Straight Arrow Connector 129"/>
              <p:cNvCxnSpPr>
                <a:stCxn id="163" idx="3"/>
                <a:endCxn id="157" idx="1"/>
              </p:cNvCxnSpPr>
              <p:nvPr/>
            </p:nvCxnSpPr>
            <p:spPr bwMode="auto">
              <a:xfrm>
                <a:off x="3940011" y="3896751"/>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nvGrpSpPr>
              <p:cNvPr id="132" name="Group 31"/>
              <p:cNvGrpSpPr/>
              <p:nvPr/>
            </p:nvGrpSpPr>
            <p:grpSpPr>
              <a:xfrm>
                <a:off x="4640401" y="3816889"/>
                <a:ext cx="464234" cy="173356"/>
                <a:chOff x="3475777" y="3812345"/>
                <a:chExt cx="464234" cy="173356"/>
              </a:xfrm>
            </p:grpSpPr>
            <p:grpSp>
              <p:nvGrpSpPr>
                <p:cNvPr id="144" name="Group 18"/>
                <p:cNvGrpSpPr/>
                <p:nvPr/>
              </p:nvGrpSpPr>
              <p:grpSpPr>
                <a:xfrm>
                  <a:off x="3475777" y="3812345"/>
                  <a:ext cx="464234" cy="171084"/>
                  <a:chOff x="3052689" y="3812345"/>
                  <a:chExt cx="464234" cy="171084"/>
                </a:xfrm>
              </p:grpSpPr>
              <p:sp>
                <p:nvSpPr>
                  <p:cNvPr id="151" name="Rectangle 150"/>
                  <p:cNvSpPr/>
                  <p:nvPr/>
                </p:nvSpPr>
                <p:spPr bwMode="auto">
                  <a:xfrm>
                    <a:off x="3052689" y="3812345"/>
                    <a:ext cx="464234" cy="168812"/>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52" name="Straight Connector 151"/>
                  <p:cNvCxnSpPr/>
                  <p:nvPr/>
                </p:nvCxnSpPr>
                <p:spPr bwMode="auto">
                  <a:xfrm rot="16200000" flipH="1">
                    <a:off x="3366448"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53" name="Straight Connector 152"/>
                  <p:cNvCxnSpPr/>
                  <p:nvPr/>
                </p:nvCxnSpPr>
                <p:spPr bwMode="auto">
                  <a:xfrm rot="16200000" flipH="1">
                    <a:off x="3284560"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54" name="Straight Connector 153"/>
                  <p:cNvCxnSpPr/>
                  <p:nvPr/>
                </p:nvCxnSpPr>
                <p:spPr bwMode="auto">
                  <a:xfrm rot="16200000" flipH="1">
                    <a:off x="3052544" y="3899023"/>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50" name="Straight Connector 149"/>
                <p:cNvCxnSpPr/>
                <p:nvPr/>
              </p:nvCxnSpPr>
              <p:spPr bwMode="auto">
                <a:xfrm rot="16200000" flipH="1">
                  <a:off x="3587088" y="3901295"/>
                  <a:ext cx="168812"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grpSp>
          <p:cxnSp>
            <p:nvCxnSpPr>
              <p:cNvPr id="138" name="Straight Arrow Connector 137"/>
              <p:cNvCxnSpPr/>
              <p:nvPr/>
            </p:nvCxnSpPr>
            <p:spPr bwMode="auto">
              <a:xfrm>
                <a:off x="4529147" y="3899023"/>
                <a:ext cx="111254" cy="227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sp>
          <p:nvSpPr>
            <p:cNvPr id="124" name="TextBox 123"/>
            <p:cNvSpPr txBox="1"/>
            <p:nvPr/>
          </p:nvSpPr>
          <p:spPr>
            <a:xfrm>
              <a:off x="3220859" y="3657643"/>
              <a:ext cx="1282890" cy="307777"/>
            </a:xfrm>
            <a:prstGeom prst="rect">
              <a:avLst/>
            </a:prstGeom>
            <a:noFill/>
          </p:spPr>
          <p:txBody>
            <a:bodyPr wrap="square" rtlCol="0">
              <a:spAutoFit/>
            </a:bodyPr>
            <a:lstStyle/>
            <a:p>
              <a:pPr algn="l"/>
              <a:r>
                <a:rPr lang="en-US" sz="1400" i="0" dirty="0" smtClean="0">
                  <a:solidFill>
                    <a:srgbClr val="000000"/>
                  </a:solidFill>
                </a:rPr>
                <a:t>Record Data</a:t>
              </a:r>
            </a:p>
          </p:txBody>
        </p:sp>
        <p:sp>
          <p:nvSpPr>
            <p:cNvPr id="125" name="TextBox 124"/>
            <p:cNvSpPr txBox="1"/>
            <p:nvPr/>
          </p:nvSpPr>
          <p:spPr>
            <a:xfrm>
              <a:off x="5215739" y="3646267"/>
              <a:ext cx="1282890" cy="307777"/>
            </a:xfrm>
            <a:prstGeom prst="rect">
              <a:avLst/>
            </a:prstGeom>
            <a:noFill/>
          </p:spPr>
          <p:txBody>
            <a:bodyPr wrap="square" rtlCol="0">
              <a:spAutoFit/>
            </a:bodyPr>
            <a:lstStyle/>
            <a:p>
              <a:pPr algn="l"/>
              <a:r>
                <a:rPr lang="en-US" sz="1400" i="0" dirty="0" smtClean="0">
                  <a:solidFill>
                    <a:srgbClr val="000000"/>
                  </a:solidFill>
                </a:rPr>
                <a:t>Name index</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up)">
                                      <p:cBhvr>
                                        <p:cTn id="10" dur="500"/>
                                        <p:tgtEl>
                                          <p:spTgt spid="3">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up)">
                                      <p:cBhvr>
                                        <p:cTn id="13" dur="500"/>
                                        <p:tgtEl>
                                          <p:spTgt spid="3">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up)">
                                      <p:cBhvr>
                                        <p:cTn id="16" dur="500"/>
                                        <p:tgtEl>
                                          <p:spTgt spid="3">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up)">
                                      <p:cBhvr>
                                        <p:cTn id="19" dur="500"/>
                                        <p:tgtEl>
                                          <p:spTgt spid="3">
                                            <p:txEl>
                                              <p:pRg st="4" end="4"/>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par>
                                <p:cTn id="23" presetID="22" presetClass="entr" presetSubtype="1"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up)">
                                      <p:cBhvr>
                                        <p:cTn id="25" dur="500"/>
                                        <p:tgtEl>
                                          <p:spTgt spid="3">
                                            <p:txEl>
                                              <p:pRg st="6" end="6"/>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up)">
                                      <p:cBhvr>
                                        <p:cTn id="34" dur="500"/>
                                        <p:tgtEl>
                                          <p:spTgt spid="3">
                                            <p:txEl>
                                              <p:pRg st="7" end="7"/>
                                            </p:txEl>
                                          </p:spTgt>
                                        </p:tgtEl>
                                      </p:cBhvr>
                                    </p:animEffect>
                                  </p:childTnLst>
                                </p:cTn>
                              </p:par>
                              <p:par>
                                <p:cTn id="35" presetID="22" presetClass="entr" presetSubtype="1"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up)">
                                      <p:cBhvr>
                                        <p:cTn id="37" dur="500"/>
                                        <p:tgtEl>
                                          <p:spTgt spid="3">
                                            <p:txEl>
                                              <p:pRg st="8" end="8"/>
                                            </p:txEl>
                                          </p:spTgt>
                                        </p:tgtEl>
                                      </p:cBhvr>
                                    </p:animEffect>
                                  </p:childTnLst>
                                </p:cTn>
                              </p:par>
                              <p:par>
                                <p:cTn id="38" presetID="22" presetClass="entr" presetSubtype="1"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up)">
                                      <p:cBhvr>
                                        <p:cTn id="40" dur="500"/>
                                        <p:tgtEl>
                                          <p:spTgt spid="3">
                                            <p:txEl>
                                              <p:pRg st="9" end="9"/>
                                            </p:txEl>
                                          </p:spTgt>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119"/>
                                        </p:tgtEl>
                                        <p:attrNameLst>
                                          <p:attrName>style.visibility</p:attrName>
                                        </p:attrNameLst>
                                      </p:cBhvr>
                                      <p:to>
                                        <p:strVal val="visible"/>
                                      </p:to>
                                    </p:set>
                                    <p:animEffect transition="in" filter="fade">
                                      <p:cBhvr>
                                        <p:cTn id="44" dur="1000"/>
                                        <p:tgtEl>
                                          <p:spTgt spid="11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wipe(up)">
                                      <p:cBhvr>
                                        <p:cTn id="49" dur="500"/>
                                        <p:tgtEl>
                                          <p:spTgt spid="3">
                                            <p:txEl>
                                              <p:pRg st="10" end="10"/>
                                            </p:txEl>
                                          </p:spTgt>
                                        </p:tgtEl>
                                      </p:cBhvr>
                                    </p:animEffect>
                                  </p:childTnLst>
                                </p:cTn>
                              </p:par>
                              <p:par>
                                <p:cTn id="50" presetID="22" presetClass="entr" presetSubtype="1" fill="hold" nodeType="with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wipe(up)">
                                      <p:cBhvr>
                                        <p:cTn id="52" dur="500"/>
                                        <p:tgtEl>
                                          <p:spTgt spid="3">
                                            <p:txEl>
                                              <p:pRg st="11" end="11"/>
                                            </p:txEl>
                                          </p:spTgt>
                                        </p:tgtEl>
                                      </p:cBhvr>
                                    </p:animEffect>
                                  </p:childTnLst>
                                </p:cTn>
                              </p:par>
                              <p:par>
                                <p:cTn id="53" presetID="22" presetClass="entr" presetSubtype="1"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wipe(up)">
                                      <p:cBhvr>
                                        <p:cTn id="55" dur="500"/>
                                        <p:tgtEl>
                                          <p:spTgt spid="3">
                                            <p:txEl>
                                              <p:pRg st="12" end="12"/>
                                            </p:txEl>
                                          </p:spTgt>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192"/>
                                        </p:tgtEl>
                                        <p:attrNameLst>
                                          <p:attrName>style.visibility</p:attrName>
                                        </p:attrNameLst>
                                      </p:cBhvr>
                                      <p:to>
                                        <p:strVal val="visible"/>
                                      </p:to>
                                    </p:set>
                                    <p:animEffect transition="in" filter="fade">
                                      <p:cBhvr>
                                        <p:cTn id="59"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Multi-tenant Administration</a:t>
            </a:r>
            <a:endParaRPr lang="en-US" dirty="0"/>
          </a:p>
        </p:txBody>
      </p:sp>
      <p:sp>
        <p:nvSpPr>
          <p:cNvPr id="3" name="Content Placeholder 2"/>
          <p:cNvSpPr>
            <a:spLocks noGrp="1"/>
          </p:cNvSpPr>
          <p:nvPr>
            <p:ph idx="1"/>
          </p:nvPr>
        </p:nvSpPr>
        <p:spPr>
          <a:xfrm>
            <a:off x="459091" y="1515904"/>
            <a:ext cx="7772400" cy="3793075"/>
          </a:xfrm>
        </p:spPr>
        <p:txBody>
          <a:bodyPr numCol="2"/>
          <a:lstStyle/>
          <a:p>
            <a:r>
              <a:rPr lang="en-US" dirty="0" smtClean="0"/>
              <a:t>Tenant Administration</a:t>
            </a:r>
          </a:p>
          <a:p>
            <a:pPr lvl="1"/>
            <a:r>
              <a:rPr lang="en-US" dirty="0" smtClean="0"/>
              <a:t>Tenants</a:t>
            </a:r>
          </a:p>
          <a:p>
            <a:pPr lvl="1"/>
            <a:r>
              <a:rPr lang="en-US" dirty="0" smtClean="0"/>
              <a:t>Groups</a:t>
            </a:r>
          </a:p>
          <a:p>
            <a:pPr lvl="1"/>
            <a:r>
              <a:rPr lang="en-US" dirty="0" smtClean="0"/>
              <a:t>Domains</a:t>
            </a:r>
          </a:p>
          <a:p>
            <a:pPr lvl="1"/>
            <a:r>
              <a:rPr lang="en-US" dirty="0" smtClean="0"/>
              <a:t>Users</a:t>
            </a:r>
          </a:p>
          <a:p>
            <a:pPr lvl="1"/>
            <a:r>
              <a:rPr lang="en-US" dirty="0" smtClean="0"/>
              <a:t>Security/Data Access</a:t>
            </a:r>
          </a:p>
          <a:p>
            <a:r>
              <a:rPr lang="en-US" dirty="0"/>
              <a:t>Performance</a:t>
            </a:r>
          </a:p>
          <a:p>
            <a:pPr lvl="1"/>
            <a:r>
              <a:rPr lang="en-US" dirty="0" smtClean="0"/>
              <a:t>Monitoring</a:t>
            </a:r>
          </a:p>
          <a:p>
            <a:pPr lvl="1"/>
            <a:r>
              <a:rPr lang="en-US" dirty="0" smtClean="0"/>
              <a:t>Configuration</a:t>
            </a:r>
            <a:endParaRPr lang="en-US" dirty="0"/>
          </a:p>
          <a:p>
            <a:r>
              <a:rPr lang="en-US" dirty="0" smtClean="0"/>
              <a:t>Data Administration</a:t>
            </a:r>
          </a:p>
          <a:p>
            <a:pPr lvl="1"/>
            <a:r>
              <a:rPr lang="en-US" dirty="0" smtClean="0"/>
              <a:t>Table definition</a:t>
            </a:r>
          </a:p>
          <a:p>
            <a:pPr lvl="1"/>
            <a:r>
              <a:rPr lang="en-US" dirty="0" smtClean="0"/>
              <a:t>Allocation</a:t>
            </a:r>
          </a:p>
          <a:p>
            <a:pPr lvl="1"/>
            <a:r>
              <a:rPr lang="en-US" dirty="0" smtClean="0"/>
              <a:t>Location</a:t>
            </a:r>
          </a:p>
          <a:p>
            <a:pPr lvl="1"/>
            <a:r>
              <a:rPr lang="en-US" dirty="0" smtClean="0"/>
              <a:t>Maintenance</a:t>
            </a:r>
          </a:p>
        </p:txBody>
      </p:sp>
      <p:sp>
        <p:nvSpPr>
          <p:cNvPr id="4" name="TextBox 3"/>
          <p:cNvSpPr txBox="1"/>
          <p:nvPr/>
        </p:nvSpPr>
        <p:spPr>
          <a:xfrm>
            <a:off x="436724" y="900748"/>
            <a:ext cx="4039737" cy="400110"/>
          </a:xfrm>
          <a:prstGeom prst="rect">
            <a:avLst/>
          </a:prstGeom>
          <a:noFill/>
        </p:spPr>
        <p:txBody>
          <a:bodyPr wrap="square" rtlCol="0">
            <a:spAutoFit/>
          </a:bodyPr>
          <a:lstStyle/>
          <a:p>
            <a:pPr algn="l"/>
            <a:r>
              <a:rPr lang="en-US" sz="2000" dirty="0" smtClean="0">
                <a:solidFill>
                  <a:srgbClr val="000000"/>
                </a:solidFill>
              </a:rPr>
              <a:t>What needs administration?</a:t>
            </a:r>
            <a:endParaRPr lang="en-US" sz="2000" dirty="0" err="1"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Multi-tenant Model</a:t>
            </a:r>
            <a:endParaRPr lang="en-US" dirty="0"/>
          </a:p>
        </p:txBody>
      </p:sp>
      <p:graphicFrame>
        <p:nvGraphicFramePr>
          <p:cNvPr id="6" name="Content Placeholder 5"/>
          <p:cNvGraphicFramePr>
            <a:graphicFrameLocks noGrp="1"/>
          </p:cNvGraphicFramePr>
          <p:nvPr>
            <p:ph idx="4294967295"/>
          </p:nvPr>
        </p:nvGraphicFramePr>
        <p:xfrm>
          <a:off x="177424" y="1014413"/>
          <a:ext cx="2116607" cy="5236519"/>
        </p:xfrm>
        <a:graphic>
          <a:graphicData uri="http://schemas.openxmlformats.org/drawingml/2006/table">
            <a:tbl>
              <a:tblPr firstRow="1" bandRow="1">
                <a:tableStyleId>{073A0DAA-6AF3-43AB-8588-CEC1D06C72B9}</a:tableStyleId>
              </a:tblPr>
              <a:tblGrid>
                <a:gridCol w="2116607"/>
              </a:tblGrid>
              <a:tr h="525077">
                <a:tc>
                  <a:txBody>
                    <a:bodyPr/>
                    <a:lstStyle/>
                    <a:p>
                      <a:pPr algn="ctr"/>
                      <a:r>
                        <a:rPr lang="en-US" sz="2400" b="0" i="1" dirty="0" smtClean="0">
                          <a:solidFill>
                            <a:srgbClr val="000000"/>
                          </a:solidFill>
                        </a:rPr>
                        <a:t>Users</a:t>
                      </a:r>
                      <a:endParaRPr lang="en-US" b="0" i="1" dirty="0">
                        <a:solidFill>
                          <a:srgbClr val="000000"/>
                        </a:solidFill>
                      </a:endParaRPr>
                    </a:p>
                  </a:txBody>
                  <a:tcPr>
                    <a:solidFill>
                      <a:srgbClr val="99BFD5"/>
                    </a:solidFill>
                  </a:tcPr>
                </a:tc>
              </a:tr>
              <a:tr h="249067">
                <a:tc>
                  <a:txBody>
                    <a:bodyPr/>
                    <a:lstStyle/>
                    <a:p>
                      <a:pPr algn="ctr"/>
                      <a:endParaRPr lang="en-US" sz="1050" dirty="0">
                        <a:solidFill>
                          <a:srgbClr val="000000"/>
                        </a:solidFill>
                      </a:endParaRPr>
                    </a:p>
                  </a:txBody>
                  <a:tcPr>
                    <a:solidFill>
                      <a:schemeClr val="bg1"/>
                    </a:solidFill>
                  </a:tcPr>
                </a:tc>
              </a:tr>
              <a:tr h="1503128">
                <a:tc>
                  <a:txBody>
                    <a:bodyPr/>
                    <a:lstStyle/>
                    <a:p>
                      <a:pPr algn="ctr"/>
                      <a:r>
                        <a:rPr lang="en-US" sz="1600" b="1" dirty="0" smtClean="0">
                          <a:solidFill>
                            <a:srgbClr val="000000"/>
                          </a:solidFill>
                        </a:rPr>
                        <a:t> </a:t>
                      </a:r>
                      <a:r>
                        <a:rPr lang="en-US" sz="1600" b="1" dirty="0" err="1" smtClean="0">
                          <a:solidFill>
                            <a:srgbClr val="000000"/>
                          </a:solidFill>
                        </a:rPr>
                        <a:t>Suzi@HD_Domain</a:t>
                      </a:r>
                      <a:endParaRPr lang="en-US" sz="1600" b="1" dirty="0" smtClean="0">
                        <a:solidFill>
                          <a:srgbClr val="000000"/>
                        </a:solidFill>
                      </a:endParaRPr>
                    </a:p>
                    <a:p>
                      <a:pPr algn="ctr"/>
                      <a:r>
                        <a:rPr lang="en-US" sz="1600" b="1" dirty="0" err="1" smtClean="0">
                          <a:solidFill>
                            <a:srgbClr val="000000"/>
                          </a:solidFill>
                        </a:rPr>
                        <a:t>Allen@HD_Domain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Cat@HD_Domain</a:t>
                      </a:r>
                      <a:endParaRPr lang="en-US" sz="1600" b="1" dirty="0" smtClean="0">
                        <a:solidFill>
                          <a:srgbClr val="000000"/>
                        </a:solidFill>
                      </a:endParaRPr>
                    </a:p>
                    <a:p>
                      <a:pPr algn="ctr"/>
                      <a:r>
                        <a:rPr lang="en-US" sz="1600" b="1" dirty="0" err="1" smtClean="0">
                          <a:solidFill>
                            <a:srgbClr val="000000"/>
                          </a:solidFill>
                        </a:rPr>
                        <a:t>Rich@HD_Domain</a:t>
                      </a:r>
                      <a:endParaRPr lang="en-US" sz="1600" b="1" dirty="0">
                        <a:solidFill>
                          <a:srgbClr val="000000"/>
                        </a:solidFill>
                      </a:endParaRPr>
                    </a:p>
                  </a:txBody>
                  <a:tcPr anchor="ctr">
                    <a:solidFill>
                      <a:srgbClr val="FFC000"/>
                    </a:solidFill>
                  </a:tcPr>
                </a:tc>
              </a:tr>
              <a:tr h="1539166">
                <a:tc>
                  <a:txBody>
                    <a:bodyPr/>
                    <a:lstStyle/>
                    <a:p>
                      <a:pPr algn="ctr"/>
                      <a:r>
                        <a:rPr lang="en-US" sz="1600" b="1" dirty="0" smtClean="0">
                          <a:solidFill>
                            <a:srgbClr val="000000"/>
                          </a:solidFill>
                        </a:rPr>
                        <a:t>     Rich@Lowes1</a:t>
                      </a:r>
                    </a:p>
                    <a:p>
                      <a:pPr algn="ctr"/>
                      <a:r>
                        <a:rPr lang="en-US" sz="1600" b="1" dirty="0" smtClean="0">
                          <a:solidFill>
                            <a:srgbClr val="000000"/>
                          </a:solidFill>
                        </a:rPr>
                        <a:t>     John@Lowes1</a:t>
                      </a:r>
                    </a:p>
                    <a:p>
                      <a:pPr algn="ctr"/>
                      <a:r>
                        <a:rPr lang="en-US" sz="1600" b="1" dirty="0" smtClean="0">
                          <a:solidFill>
                            <a:srgbClr val="000000"/>
                          </a:solidFill>
                        </a:rPr>
                        <a:t>Claudio@Lowes2</a:t>
                      </a:r>
                    </a:p>
                    <a:p>
                      <a:pPr algn="ctr"/>
                      <a:r>
                        <a:rPr lang="en-US" sz="1600" b="1" dirty="0" smtClean="0">
                          <a:solidFill>
                            <a:srgbClr val="000000"/>
                          </a:solidFill>
                        </a:rPr>
                        <a:t>    Louie@Lowes2</a:t>
                      </a:r>
                      <a:endParaRPr lang="en-US" sz="1600" b="1" dirty="0">
                        <a:solidFill>
                          <a:srgbClr val="000000"/>
                        </a:solidFill>
                      </a:endParaRPr>
                    </a:p>
                  </a:txBody>
                  <a:tcPr anchor="ctr">
                    <a:solidFill>
                      <a:srgbClr val="92D050"/>
                    </a:solidFill>
                  </a:tcPr>
                </a:tc>
              </a:tr>
              <a:tr h="1417688">
                <a:tc>
                  <a:txBody>
                    <a:bodyPr/>
                    <a:lstStyle/>
                    <a:p>
                      <a:pPr algn="ctr"/>
                      <a:r>
                        <a:rPr lang="en-US" sz="1600" b="1" dirty="0" smtClean="0">
                          <a:solidFill>
                            <a:srgbClr val="000000"/>
                          </a:solidFill>
                        </a:rPr>
                        <a:t>Edward</a:t>
                      </a:r>
                      <a:endParaRPr lang="en-US" sz="1600" b="1" dirty="0">
                        <a:solidFill>
                          <a:srgbClr val="000000"/>
                        </a:solidFill>
                      </a:endParaRPr>
                    </a:p>
                  </a:txBody>
                  <a:tcPr anchor="ctr">
                    <a:solidFill>
                      <a:schemeClr val="accent4">
                        <a:lumMod val="20000"/>
                        <a:lumOff val="80000"/>
                      </a:schemeClr>
                    </a:solidFill>
                  </a:tcPr>
                </a:tc>
              </a:tr>
            </a:tbl>
          </a:graphicData>
        </a:graphic>
      </p:graphicFrame>
      <p:graphicFrame>
        <p:nvGraphicFramePr>
          <p:cNvPr id="9" name="Content Placeholder 5"/>
          <p:cNvGraphicFramePr>
            <a:graphicFrameLocks/>
          </p:cNvGraphicFramePr>
          <p:nvPr/>
        </p:nvGraphicFramePr>
        <p:xfrm>
          <a:off x="2760344" y="1034336"/>
          <a:ext cx="2583816" cy="5079863"/>
        </p:xfrm>
        <a:graphic>
          <a:graphicData uri="http://schemas.openxmlformats.org/drawingml/2006/table">
            <a:tbl>
              <a:tblPr firstRow="1" bandRow="1">
                <a:tableStyleId>{073A0DAA-6AF3-43AB-8588-CEC1D06C72B9}</a:tableStyleId>
              </a:tblPr>
              <a:tblGrid>
                <a:gridCol w="1291908"/>
                <a:gridCol w="1291908"/>
              </a:tblGrid>
              <a:tr h="530920">
                <a:tc gridSpan="2">
                  <a:txBody>
                    <a:bodyPr/>
                    <a:lstStyle/>
                    <a:p>
                      <a:pPr algn="ctr"/>
                      <a:r>
                        <a:rPr lang="en-US" sz="2400" b="0" i="1" dirty="0" smtClean="0">
                          <a:solidFill>
                            <a:srgbClr val="000000"/>
                          </a:solidFill>
                        </a:rPr>
                        <a:t>Domains/Tenants</a:t>
                      </a:r>
                      <a:endParaRPr lang="en-US" b="0" i="1" dirty="0">
                        <a:solidFill>
                          <a:srgbClr val="000000"/>
                        </a:solidFill>
                      </a:endParaRPr>
                    </a:p>
                  </a:txBody>
                  <a:tcPr>
                    <a:solidFill>
                      <a:srgbClr val="99B5D5"/>
                    </a:solidFill>
                  </a:tcPr>
                </a:tc>
                <a:tc hMerge="1">
                  <a:txBody>
                    <a:bodyPr/>
                    <a:lstStyle/>
                    <a:p>
                      <a:endParaRPr lang="en-US"/>
                    </a:p>
                  </a:txBody>
                  <a:tcPr/>
                </a:tc>
              </a:tr>
              <a:tr h="344452">
                <a:tc>
                  <a:txBody>
                    <a:bodyPr/>
                    <a:lstStyle/>
                    <a:p>
                      <a:pPr algn="ctr"/>
                      <a:endParaRPr lang="en-US" sz="105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i="1" dirty="0" smtClean="0">
                          <a:solidFill>
                            <a:srgbClr val="000000"/>
                          </a:solidFill>
                        </a:rPr>
                        <a:t>Tenant</a:t>
                      </a:r>
                      <a:endParaRPr lang="en-US" i="1" dirty="0">
                        <a:solidFill>
                          <a:srgbClr val="000000"/>
                        </a:solidFill>
                      </a:endParaRPr>
                    </a:p>
                  </a:txBody>
                  <a:tcPr>
                    <a:solidFill>
                      <a:srgbClr val="99BFD5"/>
                    </a:solidFill>
                  </a:tcPr>
                </a:tc>
              </a:tr>
              <a:tr h="535227">
                <a:tc>
                  <a:txBody>
                    <a:bodyPr/>
                    <a:lstStyle/>
                    <a:p>
                      <a:pPr algn="ctr"/>
                      <a:r>
                        <a:rPr lang="en-US" sz="1600" dirty="0" err="1" smtClean="0">
                          <a:solidFill>
                            <a:srgbClr val="000000"/>
                          </a:solidFill>
                        </a:rPr>
                        <a:t>HD_Domain</a:t>
                      </a:r>
                      <a:endParaRPr lang="en-US" sz="1600" dirty="0">
                        <a:solidFill>
                          <a:srgbClr val="000000"/>
                        </a:solidFill>
                      </a:endParaRPr>
                    </a:p>
                  </a:txBody>
                  <a:tcPr anchor="ctr">
                    <a:solidFill>
                      <a:srgbClr val="FFC000"/>
                    </a:solidFill>
                  </a:tcPr>
                </a:tc>
                <a:tc>
                  <a:txBody>
                    <a:bodyPr/>
                    <a:lstStyle/>
                    <a:p>
                      <a:pPr algn="ctr"/>
                      <a:r>
                        <a:rPr lang="en-US" sz="1600" dirty="0" smtClean="0">
                          <a:solidFill>
                            <a:srgbClr val="000000"/>
                          </a:solidFill>
                        </a:rPr>
                        <a:t>HomeDepot</a:t>
                      </a:r>
                      <a:endParaRPr lang="en-US" sz="1600" dirty="0">
                        <a:solidFill>
                          <a:srgbClr val="000000"/>
                        </a:solidFill>
                      </a:endParaRPr>
                    </a:p>
                  </a:txBody>
                  <a:tcPr anchor="ctr">
                    <a:solidFill>
                      <a:srgbClr val="FFC000"/>
                    </a:solidFill>
                  </a:tcPr>
                </a:tc>
              </a:tr>
              <a:tr h="400651">
                <a:tc>
                  <a:txBody>
                    <a:bodyPr/>
                    <a:lstStyle/>
                    <a:p>
                      <a:pPr algn="ctr"/>
                      <a:endParaRPr lang="en-US" sz="120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60130">
                <a:tc>
                  <a:txBody>
                    <a:bodyPr/>
                    <a:lstStyle/>
                    <a:p>
                      <a:pPr algn="ctr"/>
                      <a:r>
                        <a:rPr lang="en-US" sz="2000" i="1" dirty="0" smtClean="0">
                          <a:solidFill>
                            <a:srgbClr val="000000"/>
                          </a:solidFill>
                        </a:rPr>
                        <a:t>Name</a:t>
                      </a:r>
                      <a:endParaRPr lang="en-US" sz="2000" i="1" dirty="0">
                        <a:solidFill>
                          <a:srgbClr val="000000"/>
                        </a:solidFill>
                      </a:endParaRPr>
                    </a:p>
                  </a:txBody>
                  <a:tcPr>
                    <a:solidFill>
                      <a:srgbClr val="99BFD5"/>
                    </a:solidFill>
                  </a:tcPr>
                </a:tc>
                <a:tc>
                  <a:txBody>
                    <a:bodyPr/>
                    <a:lstStyle/>
                    <a:p>
                      <a:pPr algn="ctr"/>
                      <a:r>
                        <a:rPr lang="en-US" sz="2000" i="1" dirty="0" smtClean="0">
                          <a:solidFill>
                            <a:srgbClr val="000000"/>
                          </a:solidFill>
                        </a:rPr>
                        <a:t>Tenant</a:t>
                      </a:r>
                      <a:endParaRPr lang="en-US" sz="2000" i="1" dirty="0">
                        <a:solidFill>
                          <a:srgbClr val="000000"/>
                        </a:solidFill>
                      </a:endParaRPr>
                    </a:p>
                  </a:txBody>
                  <a:tcPr>
                    <a:solidFill>
                      <a:srgbClr val="99BFD5"/>
                    </a:solidFill>
                  </a:tcPr>
                </a:tc>
              </a:tr>
              <a:tr h="522667">
                <a:tc>
                  <a:txBody>
                    <a:bodyPr/>
                    <a:lstStyle/>
                    <a:p>
                      <a:pPr algn="ctr"/>
                      <a:r>
                        <a:rPr lang="en-US" sz="1600" dirty="0" smtClean="0">
                          <a:solidFill>
                            <a:srgbClr val="000000"/>
                          </a:solidFill>
                        </a:rPr>
                        <a:t>Lowes1</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r>
                        <a:rPr lang="en-US" sz="1600" dirty="0" smtClean="0">
                          <a:solidFill>
                            <a:srgbClr val="000000"/>
                          </a:solidFill>
                        </a:rPr>
                        <a:t>Lowes2</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endParaRPr lang="en-US" sz="1600" dirty="0">
                        <a:solidFill>
                          <a:srgbClr val="000000"/>
                        </a:solidFill>
                      </a:endParaRPr>
                    </a:p>
                  </a:txBody>
                  <a:tcPr anchor="ctr">
                    <a:solidFill>
                      <a:schemeClr val="bg1"/>
                    </a:solidFill>
                  </a:tcPr>
                </a:tc>
                <a:tc>
                  <a:txBody>
                    <a:bodyPr/>
                    <a:lstStyle/>
                    <a:p>
                      <a:pPr algn="ctr"/>
                      <a:endParaRPr lang="en-US" sz="1600" dirty="0">
                        <a:solidFill>
                          <a:srgbClr val="000000"/>
                        </a:solidFill>
                      </a:endParaRPr>
                    </a:p>
                  </a:txBody>
                  <a:tcPr anchor="ct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sz="1800" i="1" dirty="0" smtClean="0">
                          <a:solidFill>
                            <a:srgbClr val="000000"/>
                          </a:solidFill>
                        </a:rPr>
                        <a:t>Tenant</a:t>
                      </a:r>
                      <a:endParaRPr lang="en-US" sz="1050" i="1" dirty="0">
                        <a:solidFill>
                          <a:srgbClr val="000000"/>
                        </a:solidFill>
                      </a:endParaRPr>
                    </a:p>
                  </a:txBody>
                  <a:tcPr>
                    <a:solidFill>
                      <a:srgbClr val="99BFD5"/>
                    </a:solidFill>
                  </a:tcPr>
                </a:tc>
              </a:tr>
              <a:tr h="535108">
                <a:tc>
                  <a:txBody>
                    <a:bodyPr/>
                    <a:lstStyle/>
                    <a:p>
                      <a:pPr algn="ctr"/>
                      <a:r>
                        <a:rPr lang="en-US" sz="1600" dirty="0" smtClean="0">
                          <a:solidFill>
                            <a:srgbClr val="000000"/>
                          </a:solidFill>
                        </a:rPr>
                        <a:t>blank</a:t>
                      </a:r>
                      <a:endParaRPr lang="en-US" sz="1600" dirty="0">
                        <a:solidFill>
                          <a:srgbClr val="000000"/>
                        </a:solidFill>
                      </a:endParaRPr>
                    </a:p>
                  </a:txBody>
                  <a:tcPr anchor="ctr">
                    <a:solidFill>
                      <a:schemeClr val="accent4">
                        <a:lumMod val="20000"/>
                        <a:lumOff val="80000"/>
                      </a:schemeClr>
                    </a:solidFill>
                  </a:tcPr>
                </a:tc>
                <a:tc>
                  <a:txBody>
                    <a:bodyPr/>
                    <a:lstStyle/>
                    <a:p>
                      <a:pPr algn="ctr"/>
                      <a:r>
                        <a:rPr lang="en-US" sz="1600" dirty="0" smtClean="0">
                          <a:solidFill>
                            <a:srgbClr val="000000"/>
                          </a:solidFill>
                        </a:rPr>
                        <a:t>Default</a:t>
                      </a:r>
                      <a:endParaRPr lang="en-US" sz="1000" dirty="0">
                        <a:solidFill>
                          <a:srgbClr val="000000"/>
                        </a:solidFill>
                      </a:endParaRPr>
                    </a:p>
                  </a:txBody>
                  <a:tcPr anchor="ctr">
                    <a:solidFill>
                      <a:schemeClr val="accent4">
                        <a:lumMod val="20000"/>
                        <a:lumOff val="80000"/>
                      </a:schemeClr>
                    </a:solidFill>
                  </a:tcPr>
                </a:tc>
              </a:tr>
            </a:tbl>
          </a:graphicData>
        </a:graphic>
      </p:graphicFrame>
      <p:cxnSp>
        <p:nvCxnSpPr>
          <p:cNvPr id="16" name="Straight Arrow Connector 15"/>
          <p:cNvCxnSpPr/>
          <p:nvPr/>
        </p:nvCxnSpPr>
        <p:spPr bwMode="auto">
          <a:xfrm>
            <a:off x="2174240" y="3867162"/>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p:nvPr/>
        </p:nvCxnSpPr>
        <p:spPr bwMode="auto">
          <a:xfrm>
            <a:off x="2184400" y="5837995"/>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aphicFrame>
        <p:nvGraphicFramePr>
          <p:cNvPr id="18" name="Content Placeholder 5"/>
          <p:cNvGraphicFramePr>
            <a:graphicFrameLocks/>
          </p:cNvGraphicFramePr>
          <p:nvPr/>
        </p:nvGraphicFramePr>
        <p:xfrm>
          <a:off x="6042023" y="1064818"/>
          <a:ext cx="2898776" cy="5296863"/>
        </p:xfrm>
        <a:graphic>
          <a:graphicData uri="http://schemas.openxmlformats.org/drawingml/2006/table">
            <a:tbl>
              <a:tblPr firstRow="1" bandRow="1">
                <a:tableStyleId>{073A0DAA-6AF3-43AB-8588-CEC1D06C72B9}</a:tableStyleId>
              </a:tblPr>
              <a:tblGrid>
                <a:gridCol w="541657"/>
                <a:gridCol w="2357119"/>
              </a:tblGrid>
              <a:tr h="454077">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49742">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14106">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341912">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875524">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056661">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2"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708336"/>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718496"/>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728656"/>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053776"/>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97249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sp>
        <p:nvSpPr>
          <p:cNvPr id="36" name="TextBox 35"/>
          <p:cNvSpPr txBox="1"/>
          <p:nvPr/>
        </p:nvSpPr>
        <p:spPr>
          <a:xfrm>
            <a:off x="8270240" y="564737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cxnSp>
        <p:nvCxnSpPr>
          <p:cNvPr id="72" name="Straight Arrow Connector 71"/>
          <p:cNvCxnSpPr/>
          <p:nvPr/>
        </p:nvCxnSpPr>
        <p:spPr bwMode="auto">
          <a:xfrm flipV="1">
            <a:off x="5334000" y="3866982"/>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3" name="Straight Arrow Connector 72"/>
          <p:cNvCxnSpPr/>
          <p:nvPr/>
        </p:nvCxnSpPr>
        <p:spPr bwMode="auto">
          <a:xfrm flipV="1">
            <a:off x="5336275" y="4892634"/>
            <a:ext cx="1230780" cy="93496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3"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cxnSp>
        <p:nvCxnSpPr>
          <p:cNvPr id="29" name="Straight Arrow Connector 28"/>
          <p:cNvCxnSpPr/>
          <p:nvPr/>
        </p:nvCxnSpPr>
        <p:spPr bwMode="auto">
          <a:xfrm>
            <a:off x="2172265" y="4385084"/>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38" name="Straight Arrow Connector 37"/>
          <p:cNvCxnSpPr/>
          <p:nvPr/>
        </p:nvCxnSpPr>
        <p:spPr bwMode="auto">
          <a:xfrm flipV="1">
            <a:off x="5355775" y="4316257"/>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33" name="TextBox 32"/>
          <p:cNvSpPr txBox="1"/>
          <p:nvPr/>
        </p:nvSpPr>
        <p:spPr>
          <a:xfrm>
            <a:off x="4536376" y="1543798"/>
            <a:ext cx="327334" cy="400110"/>
          </a:xfrm>
          <a:prstGeom prst="rect">
            <a:avLst/>
          </a:prstGeom>
          <a:noFill/>
        </p:spPr>
        <p:txBody>
          <a:bodyPr wrap="none" rtlCol="0">
            <a:spAutoFit/>
          </a:bodyPr>
          <a:lstStyle/>
          <a:p>
            <a:pPr algn="l"/>
            <a:r>
              <a:rPr lang="en-US" sz="2000" b="1" i="0" dirty="0" smtClean="0">
                <a:solidFill>
                  <a:srgbClr val="FF0000"/>
                </a:solidFill>
              </a:rPr>
              <a:t>1</a:t>
            </a:r>
          </a:p>
        </p:txBody>
      </p:sp>
      <p:sp>
        <p:nvSpPr>
          <p:cNvPr id="37" name="TextBox 36"/>
          <p:cNvSpPr txBox="1"/>
          <p:nvPr/>
        </p:nvSpPr>
        <p:spPr>
          <a:xfrm>
            <a:off x="3240026" y="1553698"/>
            <a:ext cx="327334" cy="400110"/>
          </a:xfrm>
          <a:prstGeom prst="rect">
            <a:avLst/>
          </a:prstGeom>
          <a:noFill/>
        </p:spPr>
        <p:txBody>
          <a:bodyPr wrap="none" rtlCol="0">
            <a:spAutoFit/>
          </a:bodyPr>
          <a:lstStyle/>
          <a:p>
            <a:pPr algn="l"/>
            <a:r>
              <a:rPr lang="en-US" sz="2000" b="1" i="0" dirty="0" smtClean="0">
                <a:solidFill>
                  <a:srgbClr val="FF0000"/>
                </a:solidFill>
              </a:rPr>
              <a:t>2</a:t>
            </a:r>
          </a:p>
        </p:txBody>
      </p:sp>
      <p:sp>
        <p:nvSpPr>
          <p:cNvPr id="39" name="TextBox 38"/>
          <p:cNvSpPr txBox="1"/>
          <p:nvPr/>
        </p:nvSpPr>
        <p:spPr>
          <a:xfrm>
            <a:off x="1076801" y="1444848"/>
            <a:ext cx="327334" cy="400110"/>
          </a:xfrm>
          <a:prstGeom prst="rect">
            <a:avLst/>
          </a:prstGeom>
          <a:noFill/>
        </p:spPr>
        <p:txBody>
          <a:bodyPr wrap="none" rtlCol="0">
            <a:spAutoFit/>
          </a:bodyPr>
          <a:lstStyle/>
          <a:p>
            <a:pPr algn="l"/>
            <a:r>
              <a:rPr lang="en-US" sz="2000" b="1" i="0" dirty="0" smtClean="0">
                <a:solidFill>
                  <a:srgbClr val="FF0000"/>
                </a:solidFill>
              </a:rPr>
              <a:t>3</a:t>
            </a:r>
          </a:p>
        </p:txBody>
      </p:sp>
      <p:sp>
        <p:nvSpPr>
          <p:cNvPr id="41" name="TextBox 40"/>
          <p:cNvSpPr txBox="1"/>
          <p:nvPr/>
        </p:nvSpPr>
        <p:spPr>
          <a:xfrm>
            <a:off x="6865825" y="1460768"/>
            <a:ext cx="1250663" cy="400110"/>
          </a:xfrm>
          <a:prstGeom prst="rect">
            <a:avLst/>
          </a:prstGeom>
          <a:noFill/>
        </p:spPr>
        <p:txBody>
          <a:bodyPr wrap="none" rtlCol="0">
            <a:spAutoFit/>
          </a:bodyPr>
          <a:lstStyle/>
          <a:p>
            <a:pPr algn="l"/>
            <a:r>
              <a:rPr lang="en-US" sz="2000" b="1" dirty="0" smtClean="0">
                <a:solidFill>
                  <a:srgbClr val="FF0000"/>
                </a:solidFill>
              </a:rPr>
              <a:t>0  thru  4</a:t>
            </a:r>
          </a:p>
        </p:txBody>
      </p:sp>
      <p:sp>
        <p:nvSpPr>
          <p:cNvPr id="42" name="Rectangle 41"/>
          <p:cNvSpPr/>
          <p:nvPr/>
        </p:nvSpPr>
        <p:spPr bwMode="auto">
          <a:xfrm>
            <a:off x="4080681" y="1910687"/>
            <a:ext cx="1241946" cy="982638"/>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3" name="Rectangle 42"/>
          <p:cNvSpPr/>
          <p:nvPr/>
        </p:nvSpPr>
        <p:spPr bwMode="auto">
          <a:xfrm>
            <a:off x="2772745" y="1912959"/>
            <a:ext cx="1266992" cy="980366"/>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4" name="Rectangle 43"/>
          <p:cNvSpPr/>
          <p:nvPr/>
        </p:nvSpPr>
        <p:spPr bwMode="auto">
          <a:xfrm>
            <a:off x="181896" y="1774209"/>
            <a:ext cx="2124575" cy="1555845"/>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5" name="Rectangle 44"/>
          <p:cNvSpPr/>
          <p:nvPr/>
        </p:nvSpPr>
        <p:spPr bwMode="auto">
          <a:xfrm>
            <a:off x="6605516" y="2060812"/>
            <a:ext cx="2347415" cy="1037231"/>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6" name="Rectangle 45"/>
          <p:cNvSpPr/>
          <p:nvPr/>
        </p:nvSpPr>
        <p:spPr bwMode="auto">
          <a:xfrm>
            <a:off x="6025512" y="5308979"/>
            <a:ext cx="2927419" cy="1071346"/>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0" name="Straight Arrow Connector 39"/>
          <p:cNvCxnSpPr/>
          <p:nvPr/>
        </p:nvCxnSpPr>
        <p:spPr bwMode="auto">
          <a:xfrm flipV="1">
            <a:off x="5334000" y="2588821"/>
            <a:ext cx="1292431" cy="654"/>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bwMode="auto">
          <a:xfrm>
            <a:off x="2184400" y="2601350"/>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par>
                                <p:cTn id="17" presetID="22" presetClass="entr" presetSubtype="8"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par>
                                <p:cTn id="24" presetID="22" presetClass="entr" presetSubtype="8"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left)">
                                      <p:cBhvr>
                                        <p:cTn id="35" dur="500"/>
                                        <p:tgtEl>
                                          <p:spTgt spid="7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46"/>
                                        </p:tgtEl>
                                      </p:cBhvr>
                                    </p:animEffect>
                                    <p:set>
                                      <p:cBhvr>
                                        <p:cTn id="45" dur="1" fill="hold">
                                          <p:stCondLst>
                                            <p:cond delay="499"/>
                                          </p:stCondLst>
                                        </p:cTn>
                                        <p:tgtEl>
                                          <p:spTgt spid="46"/>
                                        </p:tgtEl>
                                        <p:attrNameLst>
                                          <p:attrName>style.visibility</p:attrName>
                                        </p:attrNameLst>
                                      </p:cBhvr>
                                      <p:to>
                                        <p:strVal val="hidden"/>
                                      </p:to>
                                    </p:se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45"/>
                                        </p:tgtEl>
                                      </p:cBhvr>
                                    </p:animEffect>
                                    <p:set>
                                      <p:cBhvr>
                                        <p:cTn id="57" dur="1" fill="hold">
                                          <p:stCondLst>
                                            <p:cond delay="499"/>
                                          </p:stCondLst>
                                        </p:cTn>
                                        <p:tgtEl>
                                          <p:spTgt spid="45"/>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42"/>
                                        </p:tgtEl>
                                      </p:cBhvr>
                                    </p:animEffect>
                                    <p:set>
                                      <p:cBhvr>
                                        <p:cTn id="69" dur="1" fill="hold">
                                          <p:stCondLst>
                                            <p:cond delay="499"/>
                                          </p:stCondLst>
                                        </p:cTn>
                                        <p:tgtEl>
                                          <p:spTgt spid="42"/>
                                        </p:tgtEl>
                                        <p:attrNameLst>
                                          <p:attrName>style.visibility</p:attrName>
                                        </p:attrNameLst>
                                      </p:cBhvr>
                                      <p:to>
                                        <p:strVal val="hidden"/>
                                      </p:to>
                                    </p:set>
                                  </p:childTnLst>
                                </p:cTn>
                              </p:par>
                            </p:childTnLst>
                          </p:cTn>
                        </p:par>
                        <p:par>
                          <p:cTn id="70" fill="hold">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43"/>
                                        </p:tgtEl>
                                      </p:cBhvr>
                                    </p:animEffect>
                                    <p:set>
                                      <p:cBhvr>
                                        <p:cTn id="81" dur="1" fill="hold">
                                          <p:stCondLst>
                                            <p:cond delay="499"/>
                                          </p:stCondLst>
                                        </p:cTn>
                                        <p:tgtEl>
                                          <p:spTgt spid="43"/>
                                        </p:tgtEl>
                                        <p:attrNameLst>
                                          <p:attrName>style.visibility</p:attrName>
                                        </p:attrNameLst>
                                      </p:cBhvr>
                                      <p:to>
                                        <p:strVal val="hidden"/>
                                      </p:to>
                                    </p:se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1000"/>
                                        <p:tgtEl>
                                          <p:spTgt spid="3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p:bldP spid="39" grpId="0"/>
      <p:bldP spid="41" grpId="0"/>
      <p:bldP spid="42" grpId="0" animBg="1"/>
      <p:bldP spid="42" grpId="1" animBg="1"/>
      <p:bldP spid="43" grpId="0" animBg="1"/>
      <p:bldP spid="43" grpId="1" animBg="1"/>
      <p:bldP spid="44" grpId="0" animBg="1"/>
      <p:bldP spid="45" grpId="0" animBg="1"/>
      <p:bldP spid="45" grpId="1" animBg="1"/>
      <p:bldP spid="46" grpId="0" animBg="1"/>
      <p:bldP spid="4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1787865" y="2519870"/>
            <a:ext cx="5431809" cy="1631216"/>
          </a:xfrm>
          <a:prstGeom prst="rect">
            <a:avLst/>
          </a:prstGeom>
          <a:solidFill>
            <a:schemeClr val="accent2">
              <a:lumMod val="20000"/>
              <a:lumOff val="80000"/>
            </a:schemeClr>
          </a:solidFill>
          <a:ln w="12700">
            <a:solidFill>
              <a:schemeClr val="accent1"/>
            </a:solidFill>
          </a:ln>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chemeClr val="accent3"/>
                </a:solidFill>
              </a:rPr>
              <a:t>Physical Model</a:t>
            </a:r>
          </a:p>
          <a:p>
            <a:pPr algn="ctr"/>
            <a:r>
              <a:rPr lang="en-US" sz="4000" b="1" dirty="0" smtClean="0">
                <a:ln/>
                <a:solidFill>
                  <a:schemeClr val="accent3"/>
                </a:solidFill>
              </a:rPr>
              <a:t> Examples</a:t>
            </a:r>
            <a:endParaRPr lang="en-US" sz="4000" b="1" dirty="0">
              <a:ln/>
              <a:solidFill>
                <a:schemeClr val="accent3"/>
              </a:solidFill>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Physical Model By Data and </a:t>
            </a:r>
            <a:r>
              <a:rPr lang="en-US" dirty="0" err="1" smtClean="0"/>
              <a:t>Datatype</a:t>
            </a:r>
            <a:endParaRPr lang="en-US" dirty="0"/>
          </a:p>
        </p:txBody>
      </p:sp>
      <p:grpSp>
        <p:nvGrpSpPr>
          <p:cNvPr id="2" name="Group 38"/>
          <p:cNvGrpSpPr/>
          <p:nvPr/>
        </p:nvGrpSpPr>
        <p:grpSpPr>
          <a:xfrm>
            <a:off x="118791" y="1037524"/>
            <a:ext cx="3091817" cy="5341559"/>
            <a:chOff x="6042023" y="1064818"/>
            <a:chExt cx="3091817" cy="5633507"/>
          </a:xfrm>
        </p:grpSpPr>
        <p:grpSp>
          <p:nvGrpSpPr>
            <p:cNvPr id="3" name="Group 36"/>
            <p:cNvGrpSpPr/>
            <p:nvPr/>
          </p:nvGrpSpPr>
          <p:grpSpPr>
            <a:xfrm>
              <a:off x="6042023" y="1064818"/>
              <a:ext cx="3091817" cy="5633507"/>
              <a:chOff x="6042023" y="1064818"/>
              <a:chExt cx="3091817" cy="5633507"/>
            </a:xfrm>
          </p:grpSpPr>
          <p:graphicFrame>
            <p:nvGraphicFramePr>
              <p:cNvPr id="18" name="Content Placeholder 5"/>
              <p:cNvGraphicFramePr>
                <a:graphicFrameLocks/>
              </p:cNvGraphicFramePr>
              <p:nvPr/>
            </p:nvGraphicFramePr>
            <p:xfrm>
              <a:off x="6042023" y="1064818"/>
              <a:ext cx="2898776" cy="5633507"/>
            </p:xfrm>
            <a:graphic>
              <a:graphicData uri="http://schemas.openxmlformats.org/drawingml/2006/table">
                <a:tbl>
                  <a:tblPr firstRow="1" bandRow="1">
                    <a:tableStyleId>{073A0DAA-6AF3-43AB-8588-CEC1D06C72B9}</a:tableStyleId>
                  </a:tblPr>
                  <a:tblGrid>
                    <a:gridCol w="541657"/>
                    <a:gridCol w="2357119"/>
                  </a:tblGrid>
                  <a:tr h="438094">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40951">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252922">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375312">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788568">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181705">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5"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786023"/>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796183"/>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806342"/>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131463"/>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6050183"/>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nvGrpSpPr>
              <p:cNvPr id="6" name="Group 86"/>
              <p:cNvGrpSpPr/>
              <p:nvPr/>
            </p:nvGrpSpPr>
            <p:grpSpPr>
              <a:xfrm>
                <a:off x="6929120" y="3481496"/>
                <a:ext cx="2204720" cy="1020465"/>
                <a:chOff x="6939280" y="2567096"/>
                <a:chExt cx="2204720" cy="1020465"/>
              </a:xfrm>
            </p:grpSpPr>
            <p:sp>
              <p:nvSpPr>
                <p:cNvPr id="88" name="TextBox 87"/>
                <p:cNvSpPr txBox="1"/>
                <p:nvPr/>
              </p:nvSpPr>
              <p:spPr>
                <a:xfrm>
                  <a:off x="6939280" y="2567096"/>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92216"/>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217336"/>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12589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sp>
          <p:nvSpPr>
            <p:cNvPr id="36" name="TextBox 35"/>
            <p:cNvSpPr txBox="1"/>
            <p:nvPr/>
          </p:nvSpPr>
          <p:spPr>
            <a:xfrm>
              <a:off x="8270240" y="5667911"/>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7" name="TextBox 36"/>
          <p:cNvSpPr txBox="1"/>
          <p:nvPr/>
        </p:nvSpPr>
        <p:spPr>
          <a:xfrm>
            <a:off x="4913192" y="1173706"/>
            <a:ext cx="2797793"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
        <p:nvSpPr>
          <p:cNvPr id="48" name="Can 47"/>
          <p:cNvSpPr/>
          <p:nvPr/>
        </p:nvSpPr>
        <p:spPr bwMode="auto">
          <a:xfrm>
            <a:off x="5415622" y="2943225"/>
            <a:ext cx="645323" cy="759983"/>
          </a:xfrm>
          <a:prstGeom prst="can">
            <a:avLst/>
          </a:prstGeom>
          <a:solidFill>
            <a:srgbClr val="99BFD5"/>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rgbClr val="000000"/>
                </a:solidFill>
                <a:effectLst/>
                <a:latin typeface="Arial" charset="0"/>
              </a:rPr>
              <a:t>Area7</a:t>
            </a:r>
          </a:p>
        </p:txBody>
      </p:sp>
      <p:sp>
        <p:nvSpPr>
          <p:cNvPr id="49" name="Can 48"/>
          <p:cNvSpPr/>
          <p:nvPr/>
        </p:nvSpPr>
        <p:spPr bwMode="auto">
          <a:xfrm>
            <a:off x="6360256" y="2914651"/>
            <a:ext cx="680916" cy="804478"/>
          </a:xfrm>
          <a:prstGeom prst="can">
            <a:avLst/>
          </a:prstGeom>
          <a:solidFill>
            <a:srgbClr val="99BFD5"/>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r>
              <a:rPr lang="en-US" sz="1600" i="0" dirty="0" smtClean="0">
                <a:solidFill>
                  <a:srgbClr val="000000"/>
                </a:solidFill>
              </a:rPr>
              <a:t>Area8</a:t>
            </a:r>
          </a:p>
        </p:txBody>
      </p:sp>
      <p:sp>
        <p:nvSpPr>
          <p:cNvPr id="52" name="TextBox 51"/>
          <p:cNvSpPr txBox="1"/>
          <p:nvPr/>
        </p:nvSpPr>
        <p:spPr>
          <a:xfrm>
            <a:off x="4374776" y="2395757"/>
            <a:ext cx="3554577" cy="481374"/>
          </a:xfrm>
          <a:prstGeom prst="rect">
            <a:avLst/>
          </a:prstGeom>
          <a:noFill/>
        </p:spPr>
        <p:txBody>
          <a:bodyPr wrap="none" rtlCol="0">
            <a:noAutofit/>
          </a:bodyPr>
          <a:lstStyle/>
          <a:p>
            <a:pPr algn="l"/>
            <a:r>
              <a:rPr lang="en-US" sz="1800" i="0" dirty="0" err="1" smtClean="0">
                <a:solidFill>
                  <a:srgbClr val="000000"/>
                </a:solidFill>
              </a:rPr>
              <a:t>CustOrder</a:t>
            </a:r>
            <a:r>
              <a:rPr lang="en-US" sz="1800" i="0" dirty="0" smtClean="0">
                <a:solidFill>
                  <a:srgbClr val="000000"/>
                </a:solidFill>
              </a:rPr>
              <a:t> Data    </a:t>
            </a:r>
            <a:r>
              <a:rPr lang="en-US" sz="1800" i="0" dirty="0" err="1" smtClean="0">
                <a:solidFill>
                  <a:srgbClr val="000000"/>
                </a:solidFill>
              </a:rPr>
              <a:t>CustOrderIdxs</a:t>
            </a:r>
            <a:endParaRPr lang="en-US" sz="1800" i="0" dirty="0" smtClean="0">
              <a:solidFill>
                <a:srgbClr val="000000"/>
              </a:solidFill>
            </a:endParaRPr>
          </a:p>
        </p:txBody>
      </p:sp>
      <p:sp>
        <p:nvSpPr>
          <p:cNvPr id="53" name="TextBox 52"/>
          <p:cNvSpPr txBox="1"/>
          <p:nvPr/>
        </p:nvSpPr>
        <p:spPr>
          <a:xfrm>
            <a:off x="4886326" y="4629149"/>
            <a:ext cx="2800350" cy="614363"/>
          </a:xfrm>
          <a:prstGeom prst="rect">
            <a:avLst/>
          </a:prstGeom>
          <a:noFill/>
        </p:spPr>
        <p:txBody>
          <a:bodyPr wrap="none" rtlCol="0">
            <a:noAutofit/>
          </a:bodyPr>
          <a:lstStyle/>
          <a:p>
            <a:pPr algn="l"/>
            <a:r>
              <a:rPr lang="en-US" sz="1800" i="0" dirty="0" err="1" smtClean="0">
                <a:solidFill>
                  <a:srgbClr val="000000"/>
                </a:solidFill>
              </a:rPr>
              <a:t>ItemData</a:t>
            </a:r>
            <a:r>
              <a:rPr lang="en-US" sz="1800" i="0" dirty="0" smtClean="0">
                <a:solidFill>
                  <a:srgbClr val="000000"/>
                </a:solidFill>
              </a:rPr>
              <a:t>      </a:t>
            </a:r>
            <a:r>
              <a:rPr lang="en-US" sz="1800" i="0" dirty="0" err="1" smtClean="0">
                <a:solidFill>
                  <a:srgbClr val="000000"/>
                </a:solidFill>
              </a:rPr>
              <a:t>ItemIdxs</a:t>
            </a:r>
            <a:endParaRPr lang="en-US" sz="1800" i="0" dirty="0" smtClean="0">
              <a:solidFill>
                <a:srgbClr val="000000"/>
              </a:solidFill>
            </a:endParaRPr>
          </a:p>
        </p:txBody>
      </p:sp>
      <p:cxnSp>
        <p:nvCxnSpPr>
          <p:cNvPr id="54" name="Straight Arrow Connector 53"/>
          <p:cNvCxnSpPr/>
          <p:nvPr/>
        </p:nvCxnSpPr>
        <p:spPr bwMode="auto">
          <a:xfrm>
            <a:off x="2971800" y="3786187"/>
            <a:ext cx="2314585"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67" name="Can 66"/>
          <p:cNvSpPr/>
          <p:nvPr/>
        </p:nvSpPr>
        <p:spPr bwMode="auto">
          <a:xfrm>
            <a:off x="5642941" y="5894673"/>
            <a:ext cx="450376" cy="491319"/>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rgbClr val="000000"/>
                </a:solidFill>
                <a:effectLst/>
                <a:latin typeface="Arial" charset="0"/>
              </a:rPr>
              <a:t>A11</a:t>
            </a:r>
          </a:p>
        </p:txBody>
      </p:sp>
      <p:sp>
        <p:nvSpPr>
          <p:cNvPr id="68" name="Can 67"/>
          <p:cNvSpPr/>
          <p:nvPr/>
        </p:nvSpPr>
        <p:spPr bwMode="auto">
          <a:xfrm>
            <a:off x="6395853" y="5910593"/>
            <a:ext cx="450376" cy="491319"/>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rgbClr val="000000"/>
                </a:solidFill>
                <a:effectLst/>
                <a:latin typeface="Arial" charset="0"/>
              </a:rPr>
              <a:t>A12</a:t>
            </a:r>
          </a:p>
        </p:txBody>
      </p:sp>
      <p:sp>
        <p:nvSpPr>
          <p:cNvPr id="69" name="TextBox 68"/>
          <p:cNvSpPr txBox="1"/>
          <p:nvPr/>
        </p:nvSpPr>
        <p:spPr>
          <a:xfrm>
            <a:off x="2881307" y="5414717"/>
            <a:ext cx="2646036" cy="914400"/>
          </a:xfrm>
          <a:prstGeom prst="rect">
            <a:avLst/>
          </a:prstGeom>
          <a:noFill/>
        </p:spPr>
        <p:txBody>
          <a:bodyPr wrap="none" rtlCol="0">
            <a:noAutofit/>
          </a:bodyPr>
          <a:lstStyle/>
          <a:p>
            <a:pPr algn="l"/>
            <a:r>
              <a:rPr lang="en-US" sz="2000" i="0" dirty="0" smtClean="0">
                <a:solidFill>
                  <a:srgbClr val="000000"/>
                </a:solidFill>
              </a:rPr>
              <a:t> </a:t>
            </a:r>
          </a:p>
          <a:p>
            <a:pPr algn="r"/>
            <a:r>
              <a:rPr lang="en-US" sz="1800" i="0" dirty="0" smtClean="0">
                <a:solidFill>
                  <a:srgbClr val="000000"/>
                </a:solidFill>
              </a:rPr>
              <a:t>Shared Data</a:t>
            </a:r>
          </a:p>
        </p:txBody>
      </p:sp>
      <p:sp>
        <p:nvSpPr>
          <p:cNvPr id="70" name="TextBox 69"/>
          <p:cNvSpPr txBox="1"/>
          <p:nvPr/>
        </p:nvSpPr>
        <p:spPr>
          <a:xfrm>
            <a:off x="6898519" y="5416989"/>
            <a:ext cx="1867457" cy="914400"/>
          </a:xfrm>
          <a:prstGeom prst="rect">
            <a:avLst/>
          </a:prstGeom>
          <a:noFill/>
        </p:spPr>
        <p:txBody>
          <a:bodyPr wrap="none" rtlCol="0">
            <a:noAutofit/>
          </a:bodyPr>
          <a:lstStyle/>
          <a:p>
            <a:pPr algn="l"/>
            <a:r>
              <a:rPr lang="en-US" sz="2000" i="0" dirty="0" smtClean="0">
                <a:solidFill>
                  <a:srgbClr val="000000"/>
                </a:solidFill>
              </a:rPr>
              <a:t> </a:t>
            </a:r>
          </a:p>
          <a:p>
            <a:pPr algn="l"/>
            <a:r>
              <a:rPr lang="en-US" sz="1800" i="0" dirty="0" smtClean="0">
                <a:solidFill>
                  <a:srgbClr val="000000"/>
                </a:solidFill>
              </a:rPr>
              <a:t>Shared Indexes</a:t>
            </a:r>
          </a:p>
        </p:txBody>
      </p:sp>
      <p:cxnSp>
        <p:nvCxnSpPr>
          <p:cNvPr id="71" name="Straight Arrow Connector 70"/>
          <p:cNvCxnSpPr>
            <a:endCxn id="69" idx="3"/>
          </p:cNvCxnSpPr>
          <p:nvPr/>
        </p:nvCxnSpPr>
        <p:spPr bwMode="auto">
          <a:xfrm>
            <a:off x="2819389" y="5862749"/>
            <a:ext cx="27079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72" name="Can 71"/>
          <p:cNvSpPr/>
          <p:nvPr/>
        </p:nvSpPr>
        <p:spPr bwMode="auto">
          <a:xfrm>
            <a:off x="5424482" y="3895753"/>
            <a:ext cx="652275" cy="759983"/>
          </a:xfrm>
          <a:prstGeom prst="can">
            <a:avLst/>
          </a:prstGeom>
          <a:solidFill>
            <a:srgbClr val="99BFD5"/>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r>
              <a:rPr lang="en-US" sz="1600" i="0" dirty="0" smtClean="0">
                <a:solidFill>
                  <a:srgbClr val="000000"/>
                </a:solidFill>
              </a:rPr>
              <a:t>Area9</a:t>
            </a:r>
          </a:p>
        </p:txBody>
      </p:sp>
      <p:sp>
        <p:nvSpPr>
          <p:cNvPr id="73" name="Can 72"/>
          <p:cNvSpPr/>
          <p:nvPr/>
        </p:nvSpPr>
        <p:spPr bwMode="auto">
          <a:xfrm>
            <a:off x="6379292" y="3867179"/>
            <a:ext cx="688251" cy="804478"/>
          </a:xfrm>
          <a:prstGeom prst="can">
            <a:avLst/>
          </a:prstGeom>
          <a:solidFill>
            <a:srgbClr val="99BFD5"/>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r>
              <a:rPr lang="en-US" sz="1600" i="0" dirty="0" smtClean="0">
                <a:solidFill>
                  <a:srgbClr val="000000"/>
                </a:solidFill>
              </a:rPr>
              <a:t>Area10</a:t>
            </a:r>
          </a:p>
        </p:txBody>
      </p:sp>
      <p:cxnSp>
        <p:nvCxnSpPr>
          <p:cNvPr id="75" name="Straight Arrow Connector 74"/>
          <p:cNvCxnSpPr/>
          <p:nvPr/>
        </p:nvCxnSpPr>
        <p:spPr bwMode="auto">
          <a:xfrm>
            <a:off x="3033710" y="2405053"/>
            <a:ext cx="2224090" cy="118111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8" name="Straight Arrow Connector 77"/>
          <p:cNvCxnSpPr/>
          <p:nvPr/>
        </p:nvCxnSpPr>
        <p:spPr bwMode="auto">
          <a:xfrm flipV="1">
            <a:off x="3043230" y="4086225"/>
            <a:ext cx="2286008" cy="81446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38" name="Straight Connector 37"/>
          <p:cNvCxnSpPr/>
          <p:nvPr/>
        </p:nvCxnSpPr>
        <p:spPr bwMode="auto">
          <a:xfrm>
            <a:off x="688769" y="1769046"/>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39" name="Straight Connector 38"/>
          <p:cNvCxnSpPr/>
          <p:nvPr/>
        </p:nvCxnSpPr>
        <p:spPr bwMode="auto">
          <a:xfrm>
            <a:off x="686794" y="5207151"/>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40" name="Straight Connector 39"/>
          <p:cNvCxnSpPr/>
          <p:nvPr/>
        </p:nvCxnSpPr>
        <p:spPr bwMode="auto">
          <a:xfrm>
            <a:off x="5363570" y="3780430"/>
            <a:ext cx="1815152"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43" name="Straight Connector 42"/>
          <p:cNvCxnSpPr/>
          <p:nvPr/>
        </p:nvCxnSpPr>
        <p:spPr bwMode="auto">
          <a:xfrm rot="16200000" flipH="1">
            <a:off x="5452284" y="3732666"/>
            <a:ext cx="1555842" cy="13644"/>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left)">
                                      <p:cBhvr>
                                        <p:cTn id="12" dur="500"/>
                                        <p:tgtEl>
                                          <p:spTgt spid="75"/>
                                        </p:tgtEl>
                                      </p:cBhvr>
                                    </p:animEffect>
                                  </p:childTnLst>
                                </p:cTn>
                              </p:par>
                              <p:par>
                                <p:cTn id="13" presetID="22" presetClass="entr" presetSubtype="8"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left)">
                                      <p:cBhvr>
                                        <p:cTn id="15" dur="500"/>
                                        <p:tgtEl>
                                          <p:spTgt spid="54"/>
                                        </p:tgtEl>
                                      </p:cBhvr>
                                    </p:animEffect>
                                  </p:childTnLst>
                                </p:cTn>
                              </p:par>
                              <p:par>
                                <p:cTn id="16" presetID="22" presetClass="entr" presetSubtype="8" fill="hold" nodeType="with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wipe(left)">
                                      <p:cBhvr>
                                        <p:cTn id="18" dur="500"/>
                                        <p:tgtEl>
                                          <p:spTgt spid="7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1000"/>
                                        <p:tgtEl>
                                          <p:spTgt spid="38"/>
                                        </p:tgtEl>
                                      </p:cBhvr>
                                    </p:animEffect>
                                  </p:childTnLst>
                                </p:cTn>
                              </p:par>
                              <p:par>
                                <p:cTn id="24" presetID="22" presetClass="entr" presetSubtype="8"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1000"/>
                                        <p:tgtEl>
                                          <p:spTgt spid="39"/>
                                        </p:tgtEl>
                                      </p:cBhvr>
                                    </p:animEffect>
                                  </p:childTnLst>
                                </p:cTn>
                              </p:par>
                            </p:childTnLst>
                          </p:cTn>
                        </p:par>
                        <p:par>
                          <p:cTn id="27" fill="hold">
                            <p:stCondLst>
                              <p:cond delay="1000"/>
                            </p:stCondLst>
                            <p:childTnLst>
                              <p:par>
                                <p:cTn id="28" presetID="4" presetClass="entr" presetSubtype="32"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ox(out)">
                                      <p:cBhvr>
                                        <p:cTn id="30" dur="500"/>
                                        <p:tgtEl>
                                          <p:spTgt spid="40"/>
                                        </p:tgtEl>
                                      </p:cBhvr>
                                    </p:animEffect>
                                  </p:childTnLst>
                                </p:cTn>
                              </p:par>
                              <p:par>
                                <p:cTn id="31" presetID="4" presetClass="entr" presetSubtype="32"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box(out)">
                                      <p:cBhvr>
                                        <p:cTn id="3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Physical Model By Tenant</a:t>
            </a:r>
            <a:endParaRPr lang="en-US" dirty="0"/>
          </a:p>
        </p:txBody>
      </p:sp>
      <p:grpSp>
        <p:nvGrpSpPr>
          <p:cNvPr id="2" name="Group 38"/>
          <p:cNvGrpSpPr/>
          <p:nvPr/>
        </p:nvGrpSpPr>
        <p:grpSpPr>
          <a:xfrm>
            <a:off x="118791" y="1037521"/>
            <a:ext cx="3091817" cy="5507721"/>
            <a:chOff x="6042023" y="1064817"/>
            <a:chExt cx="3091817" cy="5507721"/>
          </a:xfrm>
        </p:grpSpPr>
        <p:grpSp>
          <p:nvGrpSpPr>
            <p:cNvPr id="3" name="Group 36"/>
            <p:cNvGrpSpPr/>
            <p:nvPr/>
          </p:nvGrpSpPr>
          <p:grpSpPr>
            <a:xfrm>
              <a:off x="6042023" y="1064817"/>
              <a:ext cx="3091817" cy="5507721"/>
              <a:chOff x="6042023" y="1064817"/>
              <a:chExt cx="3091817" cy="5507721"/>
            </a:xfrm>
          </p:grpSpPr>
          <p:graphicFrame>
            <p:nvGraphicFramePr>
              <p:cNvPr id="18" name="Content Placeholder 5"/>
              <p:cNvGraphicFramePr>
                <a:graphicFrameLocks/>
              </p:cNvGraphicFramePr>
              <p:nvPr/>
            </p:nvGraphicFramePr>
            <p:xfrm>
              <a:off x="6042023" y="1064817"/>
              <a:ext cx="2898776" cy="5507721"/>
            </p:xfrm>
            <a:graphic>
              <a:graphicData uri="http://schemas.openxmlformats.org/drawingml/2006/table">
                <a:tbl>
                  <a:tblPr firstRow="1" bandRow="1">
                    <a:tableStyleId>{073A0DAA-6AF3-43AB-8588-CEC1D06C72B9}</a:tableStyleId>
                  </a:tblPr>
                  <a:tblGrid>
                    <a:gridCol w="541657"/>
                    <a:gridCol w="2357119"/>
                  </a:tblGrid>
                  <a:tr h="428703">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34564">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07566">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435293">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597072">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233242">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5"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676560"/>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686720"/>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696880"/>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022000"/>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940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nvGrpSpPr>
              <p:cNvPr id="6"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sp>
          <p:nvSpPr>
            <p:cNvPr id="36" name="TextBox 35"/>
            <p:cNvSpPr txBox="1"/>
            <p:nvPr/>
          </p:nvSpPr>
          <p:spPr>
            <a:xfrm>
              <a:off x="8270240" y="561560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7" name="TextBox 36"/>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
        <p:nvSpPr>
          <p:cNvPr id="25" name="Can 24"/>
          <p:cNvSpPr/>
          <p:nvPr/>
        </p:nvSpPr>
        <p:spPr bwMode="auto">
          <a:xfrm>
            <a:off x="5652476" y="1824325"/>
            <a:ext cx="1205523" cy="1180468"/>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0" u="none" strike="noStrike" cap="none" normalizeH="0" baseline="0" dirty="0" smtClean="0">
                <a:ln>
                  <a:noFill/>
                </a:ln>
                <a:solidFill>
                  <a:srgbClr val="000000"/>
                </a:solidFill>
                <a:effectLst/>
                <a:latin typeface="Arial" charset="0"/>
              </a:rPr>
              <a:t>Area 7</a:t>
            </a:r>
          </a:p>
        </p:txBody>
      </p:sp>
      <p:sp>
        <p:nvSpPr>
          <p:cNvPr id="29" name="TextBox 28"/>
          <p:cNvSpPr txBox="1"/>
          <p:nvPr/>
        </p:nvSpPr>
        <p:spPr>
          <a:xfrm>
            <a:off x="3138935" y="1992573"/>
            <a:ext cx="2470244" cy="914400"/>
          </a:xfrm>
          <a:prstGeom prst="rect">
            <a:avLst/>
          </a:prstGeom>
          <a:noFill/>
        </p:spPr>
        <p:txBody>
          <a:bodyPr wrap="none" rtlCol="0">
            <a:noAutofit/>
          </a:bodyPr>
          <a:lstStyle/>
          <a:p>
            <a:pPr algn="r"/>
            <a:r>
              <a:rPr lang="en-US" sz="1800" i="0" dirty="0" smtClean="0">
                <a:solidFill>
                  <a:srgbClr val="000000"/>
                </a:solidFill>
              </a:rPr>
              <a:t>HD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HD </a:t>
            </a:r>
            <a:r>
              <a:rPr lang="en-US" sz="1800" i="0" dirty="0" err="1" smtClean="0">
                <a:solidFill>
                  <a:srgbClr val="000000"/>
                </a:solidFill>
              </a:rPr>
              <a:t>CustOrderIdxs</a:t>
            </a:r>
            <a:endParaRPr lang="en-US" sz="1800" i="0" dirty="0" smtClean="0">
              <a:solidFill>
                <a:srgbClr val="000000"/>
              </a:solidFill>
            </a:endParaRPr>
          </a:p>
        </p:txBody>
      </p:sp>
      <p:sp>
        <p:nvSpPr>
          <p:cNvPr id="33" name="TextBox 32"/>
          <p:cNvSpPr txBox="1"/>
          <p:nvPr/>
        </p:nvSpPr>
        <p:spPr>
          <a:xfrm>
            <a:off x="6908055" y="1994845"/>
            <a:ext cx="1867457" cy="914400"/>
          </a:xfrm>
          <a:prstGeom prst="rect">
            <a:avLst/>
          </a:prstGeom>
          <a:noFill/>
        </p:spPr>
        <p:txBody>
          <a:bodyPr wrap="none" rtlCol="0">
            <a:noAutofit/>
          </a:bodyPr>
          <a:lstStyle/>
          <a:p>
            <a:pPr algn="l"/>
            <a:r>
              <a:rPr lang="en-US" sz="1800" i="0" dirty="0" smtClean="0">
                <a:solidFill>
                  <a:srgbClr val="000000"/>
                </a:solidFill>
              </a:rPr>
              <a:t>HD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HD </a:t>
            </a:r>
            <a:r>
              <a:rPr lang="en-US" sz="1800" i="0" dirty="0" err="1" smtClean="0">
                <a:solidFill>
                  <a:srgbClr val="000000"/>
                </a:solidFill>
              </a:rPr>
              <a:t>ItemIdxs</a:t>
            </a:r>
            <a:endParaRPr lang="en-US" sz="1800" i="0" dirty="0" smtClean="0">
              <a:solidFill>
                <a:srgbClr val="000000"/>
              </a:solidFill>
            </a:endParaRPr>
          </a:p>
        </p:txBody>
      </p:sp>
      <p:cxnSp>
        <p:nvCxnSpPr>
          <p:cNvPr id="38" name="Straight Arrow Connector 37"/>
          <p:cNvCxnSpPr/>
          <p:nvPr/>
        </p:nvCxnSpPr>
        <p:spPr bwMode="auto">
          <a:xfrm>
            <a:off x="2828925" y="2386013"/>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50" name="Can 49"/>
          <p:cNvSpPr/>
          <p:nvPr/>
        </p:nvSpPr>
        <p:spPr bwMode="auto">
          <a:xfrm>
            <a:off x="5647709" y="3101667"/>
            <a:ext cx="1253154" cy="1204325"/>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0" u="none" strike="noStrike" cap="none" normalizeH="0" baseline="0" dirty="0" smtClean="0">
                <a:ln>
                  <a:noFill/>
                </a:ln>
                <a:solidFill>
                  <a:srgbClr val="000000"/>
                </a:solidFill>
                <a:effectLst/>
                <a:latin typeface="Arial" charset="0"/>
              </a:rPr>
              <a:t>Area</a:t>
            </a:r>
            <a:r>
              <a:rPr kumimoji="0" lang="en-US" sz="2400" b="0" i="0" u="none" strike="noStrike" cap="none" normalizeH="0" dirty="0" smtClean="0">
                <a:ln>
                  <a:noFill/>
                </a:ln>
                <a:solidFill>
                  <a:srgbClr val="000000"/>
                </a:solidFill>
                <a:effectLst/>
                <a:latin typeface="Arial" charset="0"/>
              </a:rPr>
              <a:t> 8</a:t>
            </a:r>
            <a:endParaRPr kumimoji="0" lang="en-US" sz="2400" b="0" i="0" u="none" strike="noStrike" cap="none" normalizeH="0" baseline="0" dirty="0" smtClean="0">
              <a:ln>
                <a:noFill/>
              </a:ln>
              <a:solidFill>
                <a:srgbClr val="000000"/>
              </a:solidFill>
              <a:effectLst/>
              <a:latin typeface="Arial" charset="0"/>
            </a:endParaRPr>
          </a:p>
        </p:txBody>
      </p:sp>
      <p:sp>
        <p:nvSpPr>
          <p:cNvPr id="52" name="TextBox 51"/>
          <p:cNvSpPr txBox="1"/>
          <p:nvPr/>
        </p:nvSpPr>
        <p:spPr>
          <a:xfrm>
            <a:off x="2886075" y="3334717"/>
            <a:ext cx="2718336" cy="914400"/>
          </a:xfrm>
          <a:prstGeom prst="rect">
            <a:avLst/>
          </a:prstGeom>
          <a:noFill/>
        </p:spPr>
        <p:txBody>
          <a:bodyPr wrap="none" rtlCol="0">
            <a:noAutofit/>
          </a:bodyPr>
          <a:lstStyle/>
          <a:p>
            <a:pPr algn="r"/>
            <a:r>
              <a:rPr lang="en-US" sz="2000" i="0" dirty="0" smtClean="0">
                <a:solidFill>
                  <a:srgbClr val="000000"/>
                </a:solidFill>
              </a:rPr>
              <a:t> </a:t>
            </a:r>
            <a:r>
              <a:rPr lang="en-US" sz="1800" i="0" dirty="0" smtClean="0">
                <a:solidFill>
                  <a:srgbClr val="000000"/>
                </a:solidFill>
              </a:rPr>
              <a:t>Lowes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 Lowes </a:t>
            </a:r>
            <a:r>
              <a:rPr lang="en-US" sz="1800" i="0" dirty="0" err="1" smtClean="0">
                <a:solidFill>
                  <a:srgbClr val="000000"/>
                </a:solidFill>
              </a:rPr>
              <a:t>CustOrderIdxs</a:t>
            </a:r>
            <a:endParaRPr lang="en-US" sz="1800" i="0" dirty="0" smtClean="0">
              <a:solidFill>
                <a:srgbClr val="000000"/>
              </a:solidFill>
            </a:endParaRPr>
          </a:p>
        </p:txBody>
      </p:sp>
      <p:sp>
        <p:nvSpPr>
          <p:cNvPr id="53" name="TextBox 52"/>
          <p:cNvSpPr txBox="1"/>
          <p:nvPr/>
        </p:nvSpPr>
        <p:spPr>
          <a:xfrm>
            <a:off x="6903287" y="3336989"/>
            <a:ext cx="1867457" cy="914400"/>
          </a:xfrm>
          <a:prstGeom prst="rect">
            <a:avLst/>
          </a:prstGeom>
          <a:noFill/>
        </p:spPr>
        <p:txBody>
          <a:bodyPr wrap="none" rtlCol="0">
            <a:noAutofit/>
          </a:bodyPr>
          <a:lstStyle/>
          <a:p>
            <a:pPr algn="l"/>
            <a:r>
              <a:rPr lang="en-US" sz="1800" i="0" dirty="0" smtClean="0">
                <a:solidFill>
                  <a:srgbClr val="000000"/>
                </a:solidFill>
              </a:rPr>
              <a:t>Lowes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Lowes </a:t>
            </a:r>
            <a:r>
              <a:rPr lang="en-US" sz="1800" i="0" dirty="0" err="1" smtClean="0">
                <a:solidFill>
                  <a:srgbClr val="000000"/>
                </a:solidFill>
              </a:rPr>
              <a:t>ItemIdxs</a:t>
            </a:r>
            <a:endParaRPr lang="en-US" sz="1800" i="0" dirty="0" smtClean="0">
              <a:solidFill>
                <a:srgbClr val="000000"/>
              </a:solidFill>
            </a:endParaRPr>
          </a:p>
        </p:txBody>
      </p:sp>
      <p:cxnSp>
        <p:nvCxnSpPr>
          <p:cNvPr id="54" name="Straight Arrow Connector 53"/>
          <p:cNvCxnSpPr/>
          <p:nvPr/>
        </p:nvCxnSpPr>
        <p:spPr bwMode="auto">
          <a:xfrm>
            <a:off x="2824157" y="3769101"/>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57" name="Can 56"/>
          <p:cNvSpPr/>
          <p:nvPr/>
        </p:nvSpPr>
        <p:spPr bwMode="auto">
          <a:xfrm>
            <a:off x="5872685" y="4544699"/>
            <a:ext cx="842018" cy="723338"/>
          </a:xfrm>
          <a:prstGeom prst="can">
            <a:avLst/>
          </a:prstGeom>
          <a:solidFill>
            <a:srgbClr val="E4E5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000000"/>
                </a:solidFill>
                <a:effectLst/>
                <a:latin typeface="Arial" charset="0"/>
              </a:rPr>
              <a:t>Area 9</a:t>
            </a:r>
          </a:p>
        </p:txBody>
      </p:sp>
      <p:sp>
        <p:nvSpPr>
          <p:cNvPr id="61" name="TextBox 60"/>
          <p:cNvSpPr txBox="1"/>
          <p:nvPr/>
        </p:nvSpPr>
        <p:spPr>
          <a:xfrm>
            <a:off x="2881307" y="4571725"/>
            <a:ext cx="2718336" cy="914400"/>
          </a:xfrm>
          <a:prstGeom prst="rect">
            <a:avLst/>
          </a:prstGeom>
          <a:noFill/>
        </p:spPr>
        <p:txBody>
          <a:bodyPr wrap="none" rtlCol="0">
            <a:noAutofit/>
          </a:bodyPr>
          <a:lstStyle/>
          <a:p>
            <a:pPr algn="r"/>
            <a:r>
              <a:rPr lang="en-US" sz="2000" i="0" dirty="0" smtClean="0">
                <a:solidFill>
                  <a:srgbClr val="000000"/>
                </a:solidFill>
              </a:rPr>
              <a:t> </a:t>
            </a:r>
            <a:r>
              <a:rPr lang="en-US" sz="1800" i="0" dirty="0" smtClean="0">
                <a:solidFill>
                  <a:srgbClr val="000000"/>
                </a:solidFill>
              </a:rPr>
              <a:t>Default Data Area</a:t>
            </a:r>
          </a:p>
          <a:p>
            <a:pPr algn="r"/>
            <a:r>
              <a:rPr lang="en-US" sz="1800" i="0" dirty="0" smtClean="0">
                <a:solidFill>
                  <a:srgbClr val="000000"/>
                </a:solidFill>
              </a:rPr>
              <a:t> Default Index</a:t>
            </a:r>
          </a:p>
        </p:txBody>
      </p:sp>
      <p:cxnSp>
        <p:nvCxnSpPr>
          <p:cNvPr id="63" name="Straight Arrow Connector 62"/>
          <p:cNvCxnSpPr/>
          <p:nvPr/>
        </p:nvCxnSpPr>
        <p:spPr bwMode="auto">
          <a:xfrm>
            <a:off x="2819389" y="4978813"/>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10" name="Group 63"/>
          <p:cNvGrpSpPr/>
          <p:nvPr/>
        </p:nvGrpSpPr>
        <p:grpSpPr>
          <a:xfrm>
            <a:off x="2819389" y="5414717"/>
            <a:ext cx="5946587" cy="987195"/>
            <a:chOff x="2828925" y="1937981"/>
            <a:chExt cx="5946587" cy="987195"/>
          </a:xfrm>
        </p:grpSpPr>
        <p:sp>
          <p:nvSpPr>
            <p:cNvPr id="67" name="Can 66"/>
            <p:cNvSpPr/>
            <p:nvPr/>
          </p:nvSpPr>
          <p:spPr bwMode="auto">
            <a:xfrm>
              <a:off x="5652477" y="2417937"/>
              <a:ext cx="450376" cy="491319"/>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rgbClr val="000000"/>
                  </a:solidFill>
                  <a:effectLst/>
                  <a:latin typeface="Arial" charset="0"/>
                </a:rPr>
                <a:t>A10</a:t>
              </a:r>
            </a:p>
          </p:txBody>
        </p:sp>
        <p:sp>
          <p:nvSpPr>
            <p:cNvPr id="68" name="Can 67"/>
            <p:cNvSpPr/>
            <p:nvPr/>
          </p:nvSpPr>
          <p:spPr bwMode="auto">
            <a:xfrm>
              <a:off x="6405389" y="2433857"/>
              <a:ext cx="450376" cy="491319"/>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rgbClr val="000000"/>
                  </a:solidFill>
                  <a:effectLst/>
                  <a:latin typeface="Arial" charset="0"/>
                </a:rPr>
                <a:t>A11</a:t>
              </a:r>
            </a:p>
          </p:txBody>
        </p:sp>
        <p:sp>
          <p:nvSpPr>
            <p:cNvPr id="69" name="TextBox 68"/>
            <p:cNvSpPr txBox="1"/>
            <p:nvPr/>
          </p:nvSpPr>
          <p:spPr>
            <a:xfrm>
              <a:off x="2890843" y="1937981"/>
              <a:ext cx="2718336" cy="914400"/>
            </a:xfrm>
            <a:prstGeom prst="rect">
              <a:avLst/>
            </a:prstGeom>
            <a:noFill/>
          </p:spPr>
          <p:txBody>
            <a:bodyPr wrap="none" rtlCol="0">
              <a:noAutofit/>
            </a:bodyPr>
            <a:lstStyle/>
            <a:p>
              <a:pPr algn="l"/>
              <a:r>
                <a:rPr lang="en-US" sz="2000" i="0" dirty="0" smtClean="0">
                  <a:solidFill>
                    <a:srgbClr val="000000"/>
                  </a:solidFill>
                </a:rPr>
                <a:t> </a:t>
              </a:r>
            </a:p>
            <a:p>
              <a:pPr algn="r"/>
              <a:r>
                <a:rPr lang="en-US" sz="1800" i="0" dirty="0" smtClean="0">
                  <a:solidFill>
                    <a:srgbClr val="000000"/>
                  </a:solidFill>
                </a:rPr>
                <a:t>Shared Data</a:t>
              </a:r>
            </a:p>
          </p:txBody>
        </p:sp>
        <p:sp>
          <p:nvSpPr>
            <p:cNvPr id="70" name="TextBox 69"/>
            <p:cNvSpPr txBox="1"/>
            <p:nvPr/>
          </p:nvSpPr>
          <p:spPr>
            <a:xfrm>
              <a:off x="6908055" y="1940253"/>
              <a:ext cx="1867457" cy="914400"/>
            </a:xfrm>
            <a:prstGeom prst="rect">
              <a:avLst/>
            </a:prstGeom>
            <a:noFill/>
          </p:spPr>
          <p:txBody>
            <a:bodyPr wrap="none" rtlCol="0">
              <a:noAutofit/>
            </a:bodyPr>
            <a:lstStyle/>
            <a:p>
              <a:pPr algn="l"/>
              <a:r>
                <a:rPr lang="en-US" sz="2000" i="0" dirty="0" smtClean="0">
                  <a:solidFill>
                    <a:srgbClr val="000000"/>
                  </a:solidFill>
                </a:rPr>
                <a:t> </a:t>
              </a:r>
            </a:p>
            <a:p>
              <a:pPr algn="l"/>
              <a:r>
                <a:rPr lang="en-US" sz="1800" i="0" dirty="0" smtClean="0">
                  <a:solidFill>
                    <a:srgbClr val="000000"/>
                  </a:solidFill>
                </a:rPr>
                <a:t>Shared Indexes</a:t>
              </a:r>
            </a:p>
          </p:txBody>
        </p:sp>
        <p:cxnSp>
          <p:nvCxnSpPr>
            <p:cNvPr id="71" name="Straight Arrow Connector 70"/>
            <p:cNvCxnSpPr>
              <a:endCxn id="69" idx="3"/>
            </p:cNvCxnSpPr>
            <p:nvPr/>
          </p:nvCxnSpPr>
          <p:spPr bwMode="auto">
            <a:xfrm>
              <a:off x="2828925" y="2386013"/>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cxnSp>
        <p:nvCxnSpPr>
          <p:cNvPr id="40" name="Straight Connector 39"/>
          <p:cNvCxnSpPr/>
          <p:nvPr/>
        </p:nvCxnSpPr>
        <p:spPr bwMode="auto">
          <a:xfrm>
            <a:off x="688769" y="3051958"/>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41" name="Straight Connector 40"/>
          <p:cNvCxnSpPr/>
          <p:nvPr/>
        </p:nvCxnSpPr>
        <p:spPr bwMode="auto">
          <a:xfrm>
            <a:off x="698669" y="4486858"/>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42" name="Straight Connector 41"/>
          <p:cNvCxnSpPr/>
          <p:nvPr/>
        </p:nvCxnSpPr>
        <p:spPr bwMode="auto">
          <a:xfrm>
            <a:off x="686794" y="5329983"/>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43" name="Straight Connector 42"/>
          <p:cNvCxnSpPr/>
          <p:nvPr/>
        </p:nvCxnSpPr>
        <p:spPr bwMode="auto">
          <a:xfrm>
            <a:off x="663748" y="1757695"/>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left)">
                                      <p:cBhvr>
                                        <p:cTn id="15" dur="500"/>
                                        <p:tgtEl>
                                          <p:spTgt spid="6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left)">
                                      <p:cBhvr>
                                        <p:cTn id="20" dur="1000"/>
                                        <p:tgtEl>
                                          <p:spTgt spid="43"/>
                                        </p:tgtEl>
                                      </p:cBhvr>
                                    </p:animEffect>
                                  </p:childTnLst>
                                </p:cTn>
                              </p:par>
                              <p:par>
                                <p:cTn id="21" presetID="22" presetClass="entr" presetSubtype="8"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left)">
                                      <p:cBhvr>
                                        <p:cTn id="23" dur="1000"/>
                                        <p:tgtEl>
                                          <p:spTgt spid="40"/>
                                        </p:tgtEl>
                                      </p:cBhvr>
                                    </p:animEffect>
                                  </p:childTnLst>
                                </p:cTn>
                              </p:par>
                              <p:par>
                                <p:cTn id="24" presetID="22" presetClass="entr" presetSubtype="8"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1000"/>
                                        <p:tgtEl>
                                          <p:spTgt spid="41"/>
                                        </p:tgtEl>
                                      </p:cBhvr>
                                    </p:animEffect>
                                  </p:childTnLst>
                                </p:cTn>
                              </p:par>
                              <p:par>
                                <p:cTn id="27" presetID="22" presetClass="entr" presetSubtype="8"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Physical Model By Tenant By Data And </a:t>
            </a:r>
            <a:r>
              <a:rPr lang="en-US" dirty="0" err="1" smtClean="0"/>
              <a:t>Datatype</a:t>
            </a:r>
            <a:endParaRPr lang="en-US" dirty="0"/>
          </a:p>
        </p:txBody>
      </p:sp>
      <p:grpSp>
        <p:nvGrpSpPr>
          <p:cNvPr id="2" name="Group 38"/>
          <p:cNvGrpSpPr/>
          <p:nvPr/>
        </p:nvGrpSpPr>
        <p:grpSpPr>
          <a:xfrm>
            <a:off x="118791" y="1037521"/>
            <a:ext cx="3091817" cy="5507721"/>
            <a:chOff x="6042023" y="1064817"/>
            <a:chExt cx="3091817" cy="5507721"/>
          </a:xfrm>
        </p:grpSpPr>
        <p:grpSp>
          <p:nvGrpSpPr>
            <p:cNvPr id="3" name="Group 36"/>
            <p:cNvGrpSpPr/>
            <p:nvPr/>
          </p:nvGrpSpPr>
          <p:grpSpPr>
            <a:xfrm>
              <a:off x="6042023" y="1064817"/>
              <a:ext cx="3091817" cy="5507721"/>
              <a:chOff x="6042023" y="1064817"/>
              <a:chExt cx="3091817" cy="5507721"/>
            </a:xfrm>
          </p:grpSpPr>
          <p:graphicFrame>
            <p:nvGraphicFramePr>
              <p:cNvPr id="18" name="Content Placeholder 5"/>
              <p:cNvGraphicFramePr>
                <a:graphicFrameLocks/>
              </p:cNvGraphicFramePr>
              <p:nvPr/>
            </p:nvGraphicFramePr>
            <p:xfrm>
              <a:off x="6042023" y="1064817"/>
              <a:ext cx="2898776" cy="5507721"/>
            </p:xfrm>
            <a:graphic>
              <a:graphicData uri="http://schemas.openxmlformats.org/drawingml/2006/table">
                <a:tbl>
                  <a:tblPr firstRow="1" bandRow="1">
                    <a:tableStyleId>{073A0DAA-6AF3-43AB-8588-CEC1D06C72B9}</a:tableStyleId>
                  </a:tblPr>
                  <a:tblGrid>
                    <a:gridCol w="541657"/>
                    <a:gridCol w="2357119"/>
                  </a:tblGrid>
                  <a:tr h="428703">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34564">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07566">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435293">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597072">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233242">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5"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676560"/>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686720"/>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696880"/>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022000"/>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940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nvGrpSpPr>
              <p:cNvPr id="6"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sp>
          <p:nvSpPr>
            <p:cNvPr id="36" name="TextBox 35"/>
            <p:cNvSpPr txBox="1"/>
            <p:nvPr/>
          </p:nvSpPr>
          <p:spPr>
            <a:xfrm>
              <a:off x="8270240" y="561560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7" name="TextBox 36"/>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
        <p:nvSpPr>
          <p:cNvPr id="23" name="Can 22"/>
          <p:cNvSpPr/>
          <p:nvPr/>
        </p:nvSpPr>
        <p:spPr bwMode="auto">
          <a:xfrm>
            <a:off x="5650205" y="1815153"/>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A7</a:t>
            </a:r>
          </a:p>
        </p:txBody>
      </p:sp>
      <p:sp>
        <p:nvSpPr>
          <p:cNvPr id="24" name="Can 23"/>
          <p:cNvSpPr/>
          <p:nvPr/>
        </p:nvSpPr>
        <p:spPr bwMode="auto">
          <a:xfrm>
            <a:off x="6403117" y="180377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A8</a:t>
            </a:r>
          </a:p>
        </p:txBody>
      </p:sp>
      <p:sp>
        <p:nvSpPr>
          <p:cNvPr id="25" name="Can 24"/>
          <p:cNvSpPr/>
          <p:nvPr/>
        </p:nvSpPr>
        <p:spPr bwMode="auto">
          <a:xfrm>
            <a:off x="5652477" y="2445233"/>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A9</a:t>
            </a:r>
          </a:p>
        </p:txBody>
      </p:sp>
      <p:sp>
        <p:nvSpPr>
          <p:cNvPr id="26" name="Can 25"/>
          <p:cNvSpPr/>
          <p:nvPr/>
        </p:nvSpPr>
        <p:spPr bwMode="auto">
          <a:xfrm>
            <a:off x="6405389" y="243385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a:t>
            </a:r>
          </a:p>
        </p:txBody>
      </p:sp>
      <p:sp>
        <p:nvSpPr>
          <p:cNvPr id="29" name="TextBox 28"/>
          <p:cNvSpPr txBox="1"/>
          <p:nvPr/>
        </p:nvSpPr>
        <p:spPr>
          <a:xfrm>
            <a:off x="3138935" y="1937981"/>
            <a:ext cx="2470244" cy="914400"/>
          </a:xfrm>
          <a:prstGeom prst="rect">
            <a:avLst/>
          </a:prstGeom>
          <a:noFill/>
        </p:spPr>
        <p:txBody>
          <a:bodyPr wrap="none" rtlCol="0">
            <a:noAutofit/>
          </a:bodyPr>
          <a:lstStyle/>
          <a:p>
            <a:pPr algn="r"/>
            <a:r>
              <a:rPr lang="en-US" sz="1800" i="0" dirty="0" smtClean="0">
                <a:solidFill>
                  <a:srgbClr val="000000"/>
                </a:solidFill>
              </a:rPr>
              <a:t>HD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HD </a:t>
            </a:r>
            <a:r>
              <a:rPr lang="en-US" sz="1800" i="0" dirty="0" err="1" smtClean="0">
                <a:solidFill>
                  <a:srgbClr val="000000"/>
                </a:solidFill>
              </a:rPr>
              <a:t>CustOrderIdxs</a:t>
            </a:r>
            <a:endParaRPr lang="en-US" sz="1800" i="0" dirty="0" smtClean="0">
              <a:solidFill>
                <a:srgbClr val="000000"/>
              </a:solidFill>
            </a:endParaRPr>
          </a:p>
        </p:txBody>
      </p:sp>
      <p:sp>
        <p:nvSpPr>
          <p:cNvPr id="33" name="TextBox 32"/>
          <p:cNvSpPr txBox="1"/>
          <p:nvPr/>
        </p:nvSpPr>
        <p:spPr>
          <a:xfrm>
            <a:off x="6908055" y="1940253"/>
            <a:ext cx="1867457" cy="914400"/>
          </a:xfrm>
          <a:prstGeom prst="rect">
            <a:avLst/>
          </a:prstGeom>
          <a:noFill/>
        </p:spPr>
        <p:txBody>
          <a:bodyPr wrap="none" rtlCol="0">
            <a:noAutofit/>
          </a:bodyPr>
          <a:lstStyle/>
          <a:p>
            <a:pPr algn="l"/>
            <a:r>
              <a:rPr lang="en-US" sz="1800" i="0" dirty="0" smtClean="0">
                <a:solidFill>
                  <a:srgbClr val="000000"/>
                </a:solidFill>
              </a:rPr>
              <a:t>HD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HD </a:t>
            </a:r>
            <a:r>
              <a:rPr lang="en-US" sz="1800" i="0" dirty="0" err="1" smtClean="0">
                <a:solidFill>
                  <a:srgbClr val="000000"/>
                </a:solidFill>
              </a:rPr>
              <a:t>ItemIdxs</a:t>
            </a:r>
            <a:endParaRPr lang="en-US" sz="1800" i="0" dirty="0" smtClean="0">
              <a:solidFill>
                <a:srgbClr val="000000"/>
              </a:solidFill>
            </a:endParaRPr>
          </a:p>
        </p:txBody>
      </p:sp>
      <p:cxnSp>
        <p:nvCxnSpPr>
          <p:cNvPr id="38" name="Straight Arrow Connector 37"/>
          <p:cNvCxnSpPr/>
          <p:nvPr/>
        </p:nvCxnSpPr>
        <p:spPr bwMode="auto">
          <a:xfrm>
            <a:off x="2828925" y="2345069"/>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8" name="Can 47"/>
          <p:cNvSpPr/>
          <p:nvPr/>
        </p:nvSpPr>
        <p:spPr bwMode="auto">
          <a:xfrm>
            <a:off x="5645437" y="3170945"/>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A11</a:t>
            </a:r>
          </a:p>
        </p:txBody>
      </p:sp>
      <p:sp>
        <p:nvSpPr>
          <p:cNvPr id="49" name="Can 48"/>
          <p:cNvSpPr/>
          <p:nvPr/>
        </p:nvSpPr>
        <p:spPr bwMode="auto">
          <a:xfrm>
            <a:off x="6398349" y="3186865"/>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A12</a:t>
            </a:r>
          </a:p>
        </p:txBody>
      </p:sp>
      <p:sp>
        <p:nvSpPr>
          <p:cNvPr id="50" name="Can 49"/>
          <p:cNvSpPr/>
          <p:nvPr/>
        </p:nvSpPr>
        <p:spPr bwMode="auto">
          <a:xfrm>
            <a:off x="5647709" y="3801025"/>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A13</a:t>
            </a:r>
          </a:p>
        </p:txBody>
      </p:sp>
      <p:sp>
        <p:nvSpPr>
          <p:cNvPr id="51" name="Can 50"/>
          <p:cNvSpPr/>
          <p:nvPr/>
        </p:nvSpPr>
        <p:spPr bwMode="auto">
          <a:xfrm>
            <a:off x="6400621" y="3816945"/>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A14</a:t>
            </a:r>
          </a:p>
        </p:txBody>
      </p:sp>
      <p:sp>
        <p:nvSpPr>
          <p:cNvPr id="52" name="TextBox 51"/>
          <p:cNvSpPr txBox="1"/>
          <p:nvPr/>
        </p:nvSpPr>
        <p:spPr>
          <a:xfrm>
            <a:off x="2886075" y="3321069"/>
            <a:ext cx="2718336" cy="914400"/>
          </a:xfrm>
          <a:prstGeom prst="rect">
            <a:avLst/>
          </a:prstGeom>
          <a:noFill/>
        </p:spPr>
        <p:txBody>
          <a:bodyPr wrap="none" rtlCol="0">
            <a:noAutofit/>
          </a:bodyPr>
          <a:lstStyle/>
          <a:p>
            <a:pPr algn="r"/>
            <a:r>
              <a:rPr lang="en-US" sz="2000" i="0" dirty="0" smtClean="0">
                <a:solidFill>
                  <a:srgbClr val="000000"/>
                </a:solidFill>
              </a:rPr>
              <a:t> </a:t>
            </a:r>
            <a:r>
              <a:rPr lang="en-US" sz="1800" i="0" dirty="0" smtClean="0">
                <a:solidFill>
                  <a:srgbClr val="000000"/>
                </a:solidFill>
              </a:rPr>
              <a:t>Lowes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 Lowes </a:t>
            </a:r>
            <a:r>
              <a:rPr lang="en-US" sz="1800" i="0" dirty="0" err="1" smtClean="0">
                <a:solidFill>
                  <a:srgbClr val="000000"/>
                </a:solidFill>
              </a:rPr>
              <a:t>CustOrderIdxs</a:t>
            </a:r>
            <a:endParaRPr lang="en-US" sz="1800" i="0" dirty="0" smtClean="0">
              <a:solidFill>
                <a:srgbClr val="000000"/>
              </a:solidFill>
            </a:endParaRPr>
          </a:p>
        </p:txBody>
      </p:sp>
      <p:sp>
        <p:nvSpPr>
          <p:cNvPr id="53" name="TextBox 52"/>
          <p:cNvSpPr txBox="1"/>
          <p:nvPr/>
        </p:nvSpPr>
        <p:spPr>
          <a:xfrm>
            <a:off x="6903287" y="3323341"/>
            <a:ext cx="1867457" cy="914400"/>
          </a:xfrm>
          <a:prstGeom prst="rect">
            <a:avLst/>
          </a:prstGeom>
          <a:noFill/>
        </p:spPr>
        <p:txBody>
          <a:bodyPr wrap="none" rtlCol="0">
            <a:noAutofit/>
          </a:bodyPr>
          <a:lstStyle/>
          <a:p>
            <a:pPr algn="l"/>
            <a:r>
              <a:rPr lang="en-US" sz="1800" i="0" dirty="0" smtClean="0">
                <a:solidFill>
                  <a:srgbClr val="000000"/>
                </a:solidFill>
              </a:rPr>
              <a:t>Lowes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Lowes </a:t>
            </a:r>
            <a:r>
              <a:rPr lang="en-US" sz="1800" i="0" dirty="0" err="1" smtClean="0">
                <a:solidFill>
                  <a:srgbClr val="000000"/>
                </a:solidFill>
              </a:rPr>
              <a:t>ItemIdxs</a:t>
            </a:r>
            <a:endParaRPr lang="en-US" sz="1800" i="0" dirty="0" smtClean="0">
              <a:solidFill>
                <a:srgbClr val="000000"/>
              </a:solidFill>
            </a:endParaRPr>
          </a:p>
        </p:txBody>
      </p:sp>
      <p:cxnSp>
        <p:nvCxnSpPr>
          <p:cNvPr id="54" name="Straight Arrow Connector 53"/>
          <p:cNvCxnSpPr/>
          <p:nvPr/>
        </p:nvCxnSpPr>
        <p:spPr bwMode="auto">
          <a:xfrm>
            <a:off x="2824157" y="3741805"/>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57" name="Can 56"/>
          <p:cNvSpPr/>
          <p:nvPr/>
        </p:nvSpPr>
        <p:spPr bwMode="auto">
          <a:xfrm>
            <a:off x="5640669" y="4708374"/>
            <a:ext cx="450376" cy="491319"/>
          </a:xfrm>
          <a:prstGeom prst="can">
            <a:avLst/>
          </a:prstGeom>
          <a:solidFill>
            <a:srgbClr val="E4E5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A15</a:t>
            </a:r>
          </a:p>
        </p:txBody>
      </p:sp>
      <p:sp>
        <p:nvSpPr>
          <p:cNvPr id="59" name="Can 58"/>
          <p:cNvSpPr/>
          <p:nvPr/>
        </p:nvSpPr>
        <p:spPr bwMode="auto">
          <a:xfrm>
            <a:off x="6426691" y="4709079"/>
            <a:ext cx="450376" cy="491319"/>
          </a:xfrm>
          <a:prstGeom prst="can">
            <a:avLst/>
          </a:prstGeom>
          <a:solidFill>
            <a:srgbClr val="E4E5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A16</a:t>
            </a:r>
          </a:p>
        </p:txBody>
      </p:sp>
      <p:sp>
        <p:nvSpPr>
          <p:cNvPr id="61" name="TextBox 60"/>
          <p:cNvSpPr txBox="1"/>
          <p:nvPr/>
        </p:nvSpPr>
        <p:spPr>
          <a:xfrm>
            <a:off x="2881307" y="4571725"/>
            <a:ext cx="2718336" cy="914400"/>
          </a:xfrm>
          <a:prstGeom prst="rect">
            <a:avLst/>
          </a:prstGeom>
          <a:noFill/>
        </p:spPr>
        <p:txBody>
          <a:bodyPr wrap="none" rtlCol="0">
            <a:noAutofit/>
          </a:bodyPr>
          <a:lstStyle/>
          <a:p>
            <a:pPr algn="r"/>
            <a:r>
              <a:rPr lang="en-US" sz="1800" i="0" dirty="0" smtClean="0">
                <a:solidFill>
                  <a:srgbClr val="000000"/>
                </a:solidFill>
              </a:rPr>
              <a:t> Default Data Area</a:t>
            </a:r>
          </a:p>
          <a:p>
            <a:pPr algn="r"/>
            <a:r>
              <a:rPr lang="en-US" sz="1800" i="0" dirty="0" smtClean="0">
                <a:solidFill>
                  <a:srgbClr val="000000"/>
                </a:solidFill>
              </a:rPr>
              <a:t> </a:t>
            </a:r>
          </a:p>
        </p:txBody>
      </p:sp>
      <p:cxnSp>
        <p:nvCxnSpPr>
          <p:cNvPr id="63" name="Straight Arrow Connector 62"/>
          <p:cNvCxnSpPr/>
          <p:nvPr/>
        </p:nvCxnSpPr>
        <p:spPr bwMode="auto">
          <a:xfrm>
            <a:off x="2819389" y="4965165"/>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10" name="Group 63"/>
          <p:cNvGrpSpPr/>
          <p:nvPr/>
        </p:nvGrpSpPr>
        <p:grpSpPr>
          <a:xfrm>
            <a:off x="2819389" y="5414717"/>
            <a:ext cx="5946587" cy="987195"/>
            <a:chOff x="2828925" y="1937981"/>
            <a:chExt cx="5946587" cy="987195"/>
          </a:xfrm>
        </p:grpSpPr>
        <p:sp>
          <p:nvSpPr>
            <p:cNvPr id="67" name="Can 66"/>
            <p:cNvSpPr/>
            <p:nvPr/>
          </p:nvSpPr>
          <p:spPr bwMode="auto">
            <a:xfrm>
              <a:off x="5652477" y="2417937"/>
              <a:ext cx="450376" cy="491319"/>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A17</a:t>
              </a:r>
            </a:p>
          </p:txBody>
        </p:sp>
        <p:sp>
          <p:nvSpPr>
            <p:cNvPr id="68" name="Can 67"/>
            <p:cNvSpPr/>
            <p:nvPr/>
          </p:nvSpPr>
          <p:spPr bwMode="auto">
            <a:xfrm>
              <a:off x="6405389" y="2433857"/>
              <a:ext cx="450376" cy="491319"/>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A18</a:t>
              </a:r>
            </a:p>
          </p:txBody>
        </p:sp>
        <p:sp>
          <p:nvSpPr>
            <p:cNvPr id="69" name="TextBox 68"/>
            <p:cNvSpPr txBox="1"/>
            <p:nvPr/>
          </p:nvSpPr>
          <p:spPr>
            <a:xfrm>
              <a:off x="2890843" y="1937981"/>
              <a:ext cx="2718336" cy="914400"/>
            </a:xfrm>
            <a:prstGeom prst="rect">
              <a:avLst/>
            </a:prstGeom>
            <a:noFill/>
          </p:spPr>
          <p:txBody>
            <a:bodyPr wrap="none" rtlCol="0">
              <a:noAutofit/>
            </a:bodyPr>
            <a:lstStyle/>
            <a:p>
              <a:pPr algn="l"/>
              <a:r>
                <a:rPr lang="en-US" sz="2000" i="0" dirty="0" smtClean="0">
                  <a:solidFill>
                    <a:srgbClr val="000000"/>
                  </a:solidFill>
                </a:rPr>
                <a:t> </a:t>
              </a:r>
            </a:p>
            <a:p>
              <a:pPr algn="r"/>
              <a:r>
                <a:rPr lang="en-US" sz="1800" i="0" dirty="0" smtClean="0">
                  <a:solidFill>
                    <a:srgbClr val="000000"/>
                  </a:solidFill>
                </a:rPr>
                <a:t>Shared Data</a:t>
              </a:r>
            </a:p>
          </p:txBody>
        </p:sp>
        <p:sp>
          <p:nvSpPr>
            <p:cNvPr id="70" name="TextBox 69"/>
            <p:cNvSpPr txBox="1"/>
            <p:nvPr/>
          </p:nvSpPr>
          <p:spPr>
            <a:xfrm>
              <a:off x="6908055" y="1940253"/>
              <a:ext cx="1867457" cy="914400"/>
            </a:xfrm>
            <a:prstGeom prst="rect">
              <a:avLst/>
            </a:prstGeom>
            <a:noFill/>
          </p:spPr>
          <p:txBody>
            <a:bodyPr wrap="none" rtlCol="0">
              <a:noAutofit/>
            </a:bodyPr>
            <a:lstStyle/>
            <a:p>
              <a:pPr algn="l"/>
              <a:r>
                <a:rPr lang="en-US" sz="2000" i="0" dirty="0" smtClean="0">
                  <a:solidFill>
                    <a:srgbClr val="000000"/>
                  </a:solidFill>
                </a:rPr>
                <a:t> </a:t>
              </a:r>
            </a:p>
            <a:p>
              <a:pPr algn="l"/>
              <a:r>
                <a:rPr lang="en-US" sz="1800" i="0" dirty="0" smtClean="0">
                  <a:solidFill>
                    <a:srgbClr val="000000"/>
                  </a:solidFill>
                </a:rPr>
                <a:t>Shared Indexes</a:t>
              </a:r>
            </a:p>
          </p:txBody>
        </p:sp>
        <p:cxnSp>
          <p:nvCxnSpPr>
            <p:cNvPr id="71" name="Straight Arrow Connector 70"/>
            <p:cNvCxnSpPr>
              <a:endCxn id="69" idx="3"/>
            </p:cNvCxnSpPr>
            <p:nvPr/>
          </p:nvCxnSpPr>
          <p:spPr bwMode="auto">
            <a:xfrm>
              <a:off x="2828925" y="2386013"/>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cxnSp>
        <p:nvCxnSpPr>
          <p:cNvPr id="55" name="Straight Connector 54"/>
          <p:cNvCxnSpPr/>
          <p:nvPr/>
        </p:nvCxnSpPr>
        <p:spPr bwMode="auto">
          <a:xfrm>
            <a:off x="688769" y="3051958"/>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56" name="Straight Connector 55"/>
          <p:cNvCxnSpPr/>
          <p:nvPr/>
        </p:nvCxnSpPr>
        <p:spPr bwMode="auto">
          <a:xfrm>
            <a:off x="698669" y="4486858"/>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58" name="Straight Connector 57"/>
          <p:cNvCxnSpPr/>
          <p:nvPr/>
        </p:nvCxnSpPr>
        <p:spPr bwMode="auto">
          <a:xfrm>
            <a:off x="686794" y="5329983"/>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60" name="TextBox 59"/>
          <p:cNvSpPr txBox="1"/>
          <p:nvPr/>
        </p:nvSpPr>
        <p:spPr>
          <a:xfrm>
            <a:off x="6925062" y="4532616"/>
            <a:ext cx="1867457" cy="914400"/>
          </a:xfrm>
          <a:prstGeom prst="rect">
            <a:avLst/>
          </a:prstGeom>
          <a:noFill/>
        </p:spPr>
        <p:txBody>
          <a:bodyPr wrap="none" rtlCol="0">
            <a:noAutofit/>
          </a:bodyPr>
          <a:lstStyle/>
          <a:p>
            <a:pPr algn="l"/>
            <a:r>
              <a:rPr lang="en-US" sz="1800" i="0" dirty="0" smtClean="0">
                <a:solidFill>
                  <a:srgbClr val="000000"/>
                </a:solidFill>
              </a:rPr>
              <a:t>Default Index Area</a:t>
            </a:r>
          </a:p>
        </p:txBody>
      </p:sp>
      <p:cxnSp>
        <p:nvCxnSpPr>
          <p:cNvPr id="62" name="Straight Connector 61"/>
          <p:cNvCxnSpPr/>
          <p:nvPr/>
        </p:nvCxnSpPr>
        <p:spPr bwMode="auto">
          <a:xfrm>
            <a:off x="663748" y="1744048"/>
            <a:ext cx="796834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64" name="Straight Connector 63"/>
          <p:cNvCxnSpPr/>
          <p:nvPr/>
        </p:nvCxnSpPr>
        <p:spPr bwMode="auto">
          <a:xfrm flipV="1">
            <a:off x="5677474" y="3739487"/>
            <a:ext cx="114640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65" name="Straight Connector 64"/>
          <p:cNvCxnSpPr/>
          <p:nvPr/>
        </p:nvCxnSpPr>
        <p:spPr bwMode="auto">
          <a:xfrm rot="5400000">
            <a:off x="5697940" y="3732663"/>
            <a:ext cx="1078177" cy="1"/>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79" name="Straight Connector 78"/>
          <p:cNvCxnSpPr/>
          <p:nvPr/>
        </p:nvCxnSpPr>
        <p:spPr bwMode="auto">
          <a:xfrm flipV="1">
            <a:off x="5679746" y="2363311"/>
            <a:ext cx="114640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80" name="Straight Connector 79"/>
          <p:cNvCxnSpPr/>
          <p:nvPr/>
        </p:nvCxnSpPr>
        <p:spPr bwMode="auto">
          <a:xfrm rot="5400000">
            <a:off x="5700212" y="2356487"/>
            <a:ext cx="1078177" cy="1"/>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82" name="Straight Connector 81"/>
          <p:cNvCxnSpPr/>
          <p:nvPr/>
        </p:nvCxnSpPr>
        <p:spPr bwMode="auto">
          <a:xfrm rot="16200000" flipH="1">
            <a:off x="5929955" y="4947313"/>
            <a:ext cx="614145"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left)">
                                      <p:cBhvr>
                                        <p:cTn id="15" dur="500"/>
                                        <p:tgtEl>
                                          <p:spTgt spid="6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1000"/>
                                        <p:tgtEl>
                                          <p:spTgt spid="62"/>
                                        </p:tgtEl>
                                      </p:cBhvr>
                                    </p:animEffect>
                                  </p:childTnLst>
                                </p:cTn>
                              </p:par>
                              <p:par>
                                <p:cTn id="21" presetID="22" presetClass="entr" presetSubtype="8"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left)">
                                      <p:cBhvr>
                                        <p:cTn id="23" dur="1000"/>
                                        <p:tgtEl>
                                          <p:spTgt spid="55"/>
                                        </p:tgtEl>
                                      </p:cBhvr>
                                    </p:animEffect>
                                  </p:childTnLst>
                                </p:cTn>
                              </p:par>
                              <p:par>
                                <p:cTn id="24" presetID="22" presetClass="entr" presetSubtype="8" fill="hold"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1000"/>
                                        <p:tgtEl>
                                          <p:spTgt spid="56"/>
                                        </p:tgtEl>
                                      </p:cBhvr>
                                    </p:animEffect>
                                  </p:childTnLst>
                                </p:cTn>
                              </p:par>
                              <p:par>
                                <p:cTn id="27" presetID="22" presetClass="entr" presetSubtype="8"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left)">
                                      <p:cBhvr>
                                        <p:cTn id="29" dur="1000"/>
                                        <p:tgtEl>
                                          <p:spTgt spid="58"/>
                                        </p:tgtEl>
                                      </p:cBhvr>
                                    </p:animEffect>
                                  </p:childTnLst>
                                </p:cTn>
                              </p:par>
                            </p:childTnLst>
                          </p:cTn>
                        </p:par>
                        <p:par>
                          <p:cTn id="30" fill="hold">
                            <p:stCondLst>
                              <p:cond delay="1000"/>
                            </p:stCondLst>
                            <p:childTnLst>
                              <p:par>
                                <p:cTn id="31" presetID="4" presetClass="entr" presetSubtype="32" fill="hold" nodeType="after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box(out)">
                                      <p:cBhvr>
                                        <p:cTn id="33" dur="1000"/>
                                        <p:tgtEl>
                                          <p:spTgt spid="79"/>
                                        </p:tgtEl>
                                      </p:cBhvr>
                                    </p:animEffect>
                                  </p:childTnLst>
                                </p:cTn>
                              </p:par>
                              <p:par>
                                <p:cTn id="34" presetID="4" presetClass="entr" presetSubtype="32"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box(out)">
                                      <p:cBhvr>
                                        <p:cTn id="36" dur="1000"/>
                                        <p:tgtEl>
                                          <p:spTgt spid="80"/>
                                        </p:tgtEl>
                                      </p:cBhvr>
                                    </p:animEffect>
                                  </p:childTnLst>
                                </p:cTn>
                              </p:par>
                              <p:par>
                                <p:cTn id="37" presetID="4" presetClass="entr" presetSubtype="32" fill="hold"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box(out)">
                                      <p:cBhvr>
                                        <p:cTn id="39" dur="1000"/>
                                        <p:tgtEl>
                                          <p:spTgt spid="64"/>
                                        </p:tgtEl>
                                      </p:cBhvr>
                                    </p:animEffect>
                                  </p:childTnLst>
                                </p:cTn>
                              </p:par>
                              <p:par>
                                <p:cTn id="40" presetID="4" presetClass="entr" presetSubtype="32" fill="hold"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box(out)">
                                      <p:cBhvr>
                                        <p:cTn id="42" dur="1000"/>
                                        <p:tgtEl>
                                          <p:spTgt spid="65"/>
                                        </p:tgtEl>
                                      </p:cBhvr>
                                    </p:animEffect>
                                  </p:childTnLst>
                                </p:cTn>
                              </p:par>
                              <p:par>
                                <p:cTn id="43" presetID="4" presetClass="entr" presetSubtype="32" fill="hold" nodeType="with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box(out)">
                                      <p:cBhvr>
                                        <p:cTn id="45"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Adding A New Tenant “</a:t>
            </a:r>
            <a:r>
              <a:rPr lang="en-US" dirty="0" err="1" smtClean="0"/>
              <a:t>AceHardware</a:t>
            </a:r>
            <a:r>
              <a:rPr lang="en-US" dirty="0" smtClean="0"/>
              <a:t>”</a:t>
            </a:r>
            <a:endParaRPr lang="en-US" dirty="0"/>
          </a:p>
        </p:txBody>
      </p:sp>
      <p:sp>
        <p:nvSpPr>
          <p:cNvPr id="6" name="Rectangle 5"/>
          <p:cNvSpPr/>
          <p:nvPr/>
        </p:nvSpPr>
        <p:spPr bwMode="auto">
          <a:xfrm>
            <a:off x="163764" y="1052055"/>
            <a:ext cx="2838663" cy="461665"/>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a:t>
            </a:r>
          </a:p>
        </p:txBody>
      </p:sp>
      <p:sp>
        <p:nvSpPr>
          <p:cNvPr id="8" name="TextBox 7"/>
          <p:cNvSpPr txBox="1"/>
          <p:nvPr/>
        </p:nvSpPr>
        <p:spPr>
          <a:xfrm rot="16200000">
            <a:off x="-1378464" y="3220913"/>
            <a:ext cx="3534772" cy="532187"/>
          </a:xfrm>
          <a:prstGeom prst="rect">
            <a:avLst/>
          </a:prstGeom>
          <a:solidFill>
            <a:srgbClr val="99BFD5"/>
          </a:solidFill>
        </p:spPr>
        <p:txBody>
          <a:bodyPr wrap="square" rtlCol="0">
            <a:noAutofit/>
          </a:bodyPr>
          <a:lstStyle/>
          <a:p>
            <a:pPr algn="l"/>
            <a:r>
              <a:rPr lang="en-US" dirty="0" smtClean="0">
                <a:solidFill>
                  <a:srgbClr val="000000"/>
                </a:solidFill>
              </a:rPr>
              <a:t>    Tenancy Layer </a:t>
            </a:r>
          </a:p>
        </p:txBody>
      </p:sp>
      <p:sp>
        <p:nvSpPr>
          <p:cNvPr id="9" name="TextBox 8"/>
          <p:cNvSpPr txBox="1"/>
          <p:nvPr/>
        </p:nvSpPr>
        <p:spPr>
          <a:xfrm>
            <a:off x="682309" y="1733267"/>
            <a:ext cx="2333767" cy="1296537"/>
          </a:xfrm>
          <a:prstGeom prst="rect">
            <a:avLst/>
          </a:prstGeom>
          <a:solidFill>
            <a:schemeClr val="accent3">
              <a:lumMod val="60000"/>
              <a:lumOff val="40000"/>
            </a:schemeClr>
          </a:solidFill>
        </p:spPr>
        <p:txBody>
          <a:bodyPr wrap="square" rtlCol="0">
            <a:noAutofit/>
          </a:bodyPr>
          <a:lstStyle/>
          <a:p>
            <a:pPr algn="l"/>
            <a:r>
              <a:rPr lang="en-US" sz="1800" i="0" dirty="0" err="1" smtClean="0">
                <a:solidFill>
                  <a:srgbClr val="000000"/>
                </a:solidFill>
              </a:rPr>
              <a:t>AceHardware</a:t>
            </a:r>
            <a:endParaRPr lang="en-US" sz="1800" i="0" dirty="0" smtClean="0">
              <a:solidFill>
                <a:srgbClr val="000000"/>
              </a:solidFill>
            </a:endParaRPr>
          </a:p>
        </p:txBody>
      </p:sp>
      <p:sp>
        <p:nvSpPr>
          <p:cNvPr id="10" name="TextBox 9"/>
          <p:cNvSpPr txBox="1"/>
          <p:nvPr/>
        </p:nvSpPr>
        <p:spPr>
          <a:xfrm>
            <a:off x="122751" y="5281685"/>
            <a:ext cx="2934268" cy="1228300"/>
          </a:xfrm>
          <a:prstGeom prst="rect">
            <a:avLst/>
          </a:prstGeom>
          <a:solidFill>
            <a:srgbClr val="D7F6EE"/>
          </a:solidFill>
        </p:spPr>
        <p:txBody>
          <a:bodyPr wrap="none" rtlCol="0">
            <a:noAutofit/>
          </a:bodyPr>
          <a:lstStyle/>
          <a:p>
            <a:pPr algn="l"/>
            <a:r>
              <a:rPr lang="en-US" sz="1800" i="0" dirty="0" smtClean="0">
                <a:solidFill>
                  <a:srgbClr val="000000"/>
                </a:solidFill>
              </a:rPr>
              <a:t>Shared</a:t>
            </a:r>
          </a:p>
        </p:txBody>
      </p:sp>
      <p:grpSp>
        <p:nvGrpSpPr>
          <p:cNvPr id="12" name="Group 61"/>
          <p:cNvGrpSpPr/>
          <p:nvPr/>
        </p:nvGrpSpPr>
        <p:grpSpPr>
          <a:xfrm>
            <a:off x="992240" y="2045472"/>
            <a:ext cx="2204720" cy="1020465"/>
            <a:chOff x="992240" y="4079024"/>
            <a:chExt cx="2204720" cy="1020465"/>
          </a:xfrm>
        </p:grpSpPr>
        <p:sp>
          <p:nvSpPr>
            <p:cNvPr id="13" name="TextBox 12"/>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14" name="TextBox 13"/>
            <p:cNvSpPr txBox="1"/>
            <p:nvPr/>
          </p:nvSpPr>
          <p:spPr>
            <a:xfrm>
              <a:off x="1540880" y="4404144"/>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15" name="TextBox 14"/>
            <p:cNvSpPr txBox="1"/>
            <p:nvPr/>
          </p:nvSpPr>
          <p:spPr>
            <a:xfrm>
              <a:off x="2059040" y="4729264"/>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16" name="TextBox 15"/>
            <p:cNvSpPr txBox="1"/>
            <p:nvPr/>
          </p:nvSpPr>
          <p:spPr>
            <a:xfrm>
              <a:off x="2617840" y="4637824"/>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nvGrpSpPr>
          <p:cNvPr id="28" name="Group 27"/>
          <p:cNvGrpSpPr/>
          <p:nvPr/>
        </p:nvGrpSpPr>
        <p:grpSpPr>
          <a:xfrm>
            <a:off x="5650205" y="1787857"/>
            <a:ext cx="1205560" cy="1137319"/>
            <a:chOff x="5650205" y="1787857"/>
            <a:chExt cx="1205560" cy="1137319"/>
          </a:xfrm>
        </p:grpSpPr>
        <p:sp>
          <p:nvSpPr>
            <p:cNvPr id="18" name="Can 17"/>
            <p:cNvSpPr/>
            <p:nvPr/>
          </p:nvSpPr>
          <p:spPr bwMode="auto">
            <a:xfrm>
              <a:off x="5650205" y="1787857"/>
              <a:ext cx="450376" cy="491319"/>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A23</a:t>
              </a:r>
            </a:p>
          </p:txBody>
        </p:sp>
        <p:sp>
          <p:nvSpPr>
            <p:cNvPr id="19" name="Can 18"/>
            <p:cNvSpPr/>
            <p:nvPr/>
          </p:nvSpPr>
          <p:spPr bwMode="auto">
            <a:xfrm>
              <a:off x="6403117" y="1803777"/>
              <a:ext cx="450376" cy="491319"/>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A24</a:t>
              </a:r>
            </a:p>
          </p:txBody>
        </p:sp>
        <p:sp>
          <p:nvSpPr>
            <p:cNvPr id="20" name="Can 19"/>
            <p:cNvSpPr/>
            <p:nvPr/>
          </p:nvSpPr>
          <p:spPr bwMode="auto">
            <a:xfrm>
              <a:off x="5652477" y="2417937"/>
              <a:ext cx="450376" cy="491319"/>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A25</a:t>
              </a:r>
            </a:p>
          </p:txBody>
        </p:sp>
        <p:sp>
          <p:nvSpPr>
            <p:cNvPr id="21" name="Can 20"/>
            <p:cNvSpPr/>
            <p:nvPr/>
          </p:nvSpPr>
          <p:spPr bwMode="auto">
            <a:xfrm>
              <a:off x="6405389" y="2433857"/>
              <a:ext cx="450376" cy="491319"/>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A26</a:t>
              </a:r>
            </a:p>
          </p:txBody>
        </p:sp>
      </p:grpSp>
      <p:sp>
        <p:nvSpPr>
          <p:cNvPr id="22" name="TextBox 21"/>
          <p:cNvSpPr txBox="1"/>
          <p:nvPr/>
        </p:nvSpPr>
        <p:spPr>
          <a:xfrm>
            <a:off x="3138935" y="1937981"/>
            <a:ext cx="2470244" cy="914400"/>
          </a:xfrm>
          <a:prstGeom prst="rect">
            <a:avLst/>
          </a:prstGeom>
          <a:noFill/>
        </p:spPr>
        <p:txBody>
          <a:bodyPr wrap="none" rtlCol="0">
            <a:noAutofit/>
          </a:bodyPr>
          <a:lstStyle/>
          <a:p>
            <a:pPr algn="r"/>
            <a:r>
              <a:rPr lang="en-US" sz="1800" i="0" dirty="0" smtClean="0">
                <a:solidFill>
                  <a:srgbClr val="000000"/>
                </a:solidFill>
              </a:rPr>
              <a:t>Ace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Ace </a:t>
            </a:r>
            <a:r>
              <a:rPr lang="en-US" sz="1800" i="0" dirty="0" err="1" smtClean="0">
                <a:solidFill>
                  <a:srgbClr val="000000"/>
                </a:solidFill>
              </a:rPr>
              <a:t>CustOrderIdxs</a:t>
            </a:r>
            <a:endParaRPr lang="en-US" sz="1800" i="0" dirty="0" smtClean="0">
              <a:solidFill>
                <a:srgbClr val="000000"/>
              </a:solidFill>
            </a:endParaRPr>
          </a:p>
        </p:txBody>
      </p:sp>
      <p:sp>
        <p:nvSpPr>
          <p:cNvPr id="23" name="TextBox 22"/>
          <p:cNvSpPr txBox="1"/>
          <p:nvPr/>
        </p:nvSpPr>
        <p:spPr>
          <a:xfrm>
            <a:off x="6908055" y="1940253"/>
            <a:ext cx="1867457" cy="914400"/>
          </a:xfrm>
          <a:prstGeom prst="rect">
            <a:avLst/>
          </a:prstGeom>
          <a:noFill/>
        </p:spPr>
        <p:txBody>
          <a:bodyPr wrap="none" rtlCol="0">
            <a:noAutofit/>
          </a:bodyPr>
          <a:lstStyle/>
          <a:p>
            <a:pPr algn="l"/>
            <a:r>
              <a:rPr lang="en-US" sz="1800" i="0" dirty="0" smtClean="0">
                <a:solidFill>
                  <a:srgbClr val="000000"/>
                </a:solidFill>
              </a:rPr>
              <a:t>Ace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Ace </a:t>
            </a:r>
            <a:r>
              <a:rPr lang="en-US" sz="1800" i="0" dirty="0" err="1" smtClean="0">
                <a:solidFill>
                  <a:srgbClr val="000000"/>
                </a:solidFill>
              </a:rPr>
              <a:t>ItemIdxs</a:t>
            </a:r>
            <a:endParaRPr lang="en-US" sz="1800" i="0" dirty="0" smtClean="0">
              <a:solidFill>
                <a:srgbClr val="000000"/>
              </a:solidFill>
            </a:endParaRPr>
          </a:p>
        </p:txBody>
      </p:sp>
      <p:cxnSp>
        <p:nvCxnSpPr>
          <p:cNvPr id="24" name="Straight Arrow Connector 23"/>
          <p:cNvCxnSpPr/>
          <p:nvPr/>
        </p:nvCxnSpPr>
        <p:spPr bwMode="auto">
          <a:xfrm>
            <a:off x="2828925" y="2317773"/>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25" name="TextBox 24"/>
          <p:cNvSpPr txBox="1"/>
          <p:nvPr/>
        </p:nvSpPr>
        <p:spPr>
          <a:xfrm>
            <a:off x="3316399" y="4217169"/>
            <a:ext cx="3401893" cy="707886"/>
          </a:xfrm>
          <a:prstGeom prst="rect">
            <a:avLst/>
          </a:prstGeom>
          <a:noFill/>
        </p:spPr>
        <p:txBody>
          <a:bodyPr wrap="none" rtlCol="0">
            <a:spAutoFit/>
          </a:bodyPr>
          <a:lstStyle/>
          <a:p>
            <a:pPr algn="l">
              <a:buClr>
                <a:schemeClr val="accent3"/>
              </a:buClr>
              <a:buFont typeface="Arial" pitchFamily="34" charset="0"/>
              <a:buChar char="•"/>
            </a:pPr>
            <a:r>
              <a:rPr lang="en-US" sz="2000" i="0" dirty="0" smtClean="0">
                <a:solidFill>
                  <a:srgbClr val="000000"/>
                </a:solidFill>
              </a:rPr>
              <a:t>  Table </a:t>
            </a:r>
            <a:r>
              <a:rPr lang="en-US" sz="2000" i="0" dirty="0" smtClean="0">
                <a:solidFill>
                  <a:srgbClr val="000000"/>
                </a:solidFill>
              </a:rPr>
              <a:t>instance allocation: </a:t>
            </a:r>
            <a:br>
              <a:rPr lang="en-US" sz="2000" i="0" dirty="0" smtClean="0">
                <a:solidFill>
                  <a:srgbClr val="000000"/>
                </a:solidFill>
              </a:rPr>
            </a:br>
            <a:r>
              <a:rPr lang="en-US" sz="2000" i="0" dirty="0" smtClean="0">
                <a:solidFill>
                  <a:srgbClr val="000000"/>
                </a:solidFill>
              </a:rPr>
              <a:t>    delayed, immediate, none</a:t>
            </a:r>
          </a:p>
        </p:txBody>
      </p:sp>
      <p:sp>
        <p:nvSpPr>
          <p:cNvPr id="26" name="TextBox 25"/>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
        <p:nvSpPr>
          <p:cNvPr id="27" name="TextBox 26"/>
          <p:cNvSpPr txBox="1"/>
          <p:nvPr/>
        </p:nvSpPr>
        <p:spPr>
          <a:xfrm>
            <a:off x="3318671" y="4956433"/>
            <a:ext cx="4461029" cy="400110"/>
          </a:xfrm>
          <a:prstGeom prst="rect">
            <a:avLst/>
          </a:prstGeom>
          <a:noFill/>
        </p:spPr>
        <p:txBody>
          <a:bodyPr wrap="none" rtlCol="0">
            <a:spAutoFit/>
          </a:bodyPr>
          <a:lstStyle/>
          <a:p>
            <a:pPr algn="l">
              <a:buClr>
                <a:schemeClr val="accent3"/>
              </a:buClr>
              <a:buFont typeface="Arial" pitchFamily="34" charset="0"/>
              <a:buChar char="•"/>
            </a:pPr>
            <a:r>
              <a:rPr lang="en-US" sz="2000" i="0" dirty="0" smtClean="0">
                <a:solidFill>
                  <a:srgbClr val="000000"/>
                </a:solidFill>
              </a:rPr>
              <a:t>  Tenant </a:t>
            </a:r>
            <a:r>
              <a:rPr lang="en-US" sz="2000" i="0" dirty="0" smtClean="0">
                <a:solidFill>
                  <a:srgbClr val="000000"/>
                </a:solidFill>
              </a:rPr>
              <a:t>Access: Allowed, disallowed</a:t>
            </a:r>
          </a:p>
        </p:txBody>
      </p:sp>
      <p:sp>
        <p:nvSpPr>
          <p:cNvPr id="29" name="TextBox 28"/>
          <p:cNvSpPr txBox="1"/>
          <p:nvPr/>
        </p:nvSpPr>
        <p:spPr>
          <a:xfrm>
            <a:off x="3318671" y="3318673"/>
            <a:ext cx="3791423" cy="400110"/>
          </a:xfrm>
          <a:prstGeom prst="rect">
            <a:avLst/>
          </a:prstGeom>
          <a:noFill/>
        </p:spPr>
        <p:txBody>
          <a:bodyPr wrap="none" rtlCol="0">
            <a:spAutoFit/>
          </a:bodyPr>
          <a:lstStyle/>
          <a:p>
            <a:pPr algn="l">
              <a:buClr>
                <a:schemeClr val="accent3"/>
              </a:buClr>
              <a:buFont typeface="Arial" pitchFamily="34" charset="0"/>
              <a:buChar char="•"/>
            </a:pPr>
            <a:r>
              <a:rPr lang="en-US" sz="2000" i="0" dirty="0" smtClean="0">
                <a:solidFill>
                  <a:srgbClr val="000000"/>
                </a:solidFill>
              </a:rPr>
              <a:t>  Determine </a:t>
            </a:r>
            <a:r>
              <a:rPr lang="en-US" sz="2000" i="0" dirty="0" smtClean="0">
                <a:solidFill>
                  <a:srgbClr val="000000"/>
                </a:solidFill>
              </a:rPr>
              <a:t>physical layout 1st</a:t>
            </a:r>
          </a:p>
        </p:txBody>
      </p:sp>
      <p:sp>
        <p:nvSpPr>
          <p:cNvPr id="30" name="TextBox 29"/>
          <p:cNvSpPr txBox="1"/>
          <p:nvPr/>
        </p:nvSpPr>
        <p:spPr>
          <a:xfrm>
            <a:off x="3320943" y="3703089"/>
            <a:ext cx="5670142" cy="400110"/>
          </a:xfrm>
          <a:prstGeom prst="rect">
            <a:avLst/>
          </a:prstGeom>
          <a:noFill/>
        </p:spPr>
        <p:txBody>
          <a:bodyPr wrap="none" rtlCol="0">
            <a:spAutoFit/>
          </a:bodyPr>
          <a:lstStyle/>
          <a:p>
            <a:pPr algn="l">
              <a:buClr>
                <a:schemeClr val="accent3"/>
              </a:buClr>
              <a:buFont typeface="Arial" pitchFamily="34" charset="0"/>
              <a:buChar char="•"/>
            </a:pPr>
            <a:r>
              <a:rPr lang="en-US" sz="2000" i="0" dirty="0" smtClean="0">
                <a:solidFill>
                  <a:srgbClr val="000000"/>
                </a:solidFill>
              </a:rPr>
              <a:t>  Create </a:t>
            </a:r>
            <a:r>
              <a:rPr lang="en-US" sz="2000" i="0" dirty="0" smtClean="0">
                <a:solidFill>
                  <a:srgbClr val="000000"/>
                </a:solidFill>
              </a:rPr>
              <a:t>tenant &amp; assign partition locations next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p:bldP spid="25" grpId="0"/>
      <p:bldP spid="27"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New Inventory Table With Existing Tenants</a:t>
            </a:r>
            <a:endParaRPr lang="en-US" dirty="0"/>
          </a:p>
        </p:txBody>
      </p:sp>
      <p:grpSp>
        <p:nvGrpSpPr>
          <p:cNvPr id="3" name="Group 36"/>
          <p:cNvGrpSpPr/>
          <p:nvPr/>
        </p:nvGrpSpPr>
        <p:grpSpPr>
          <a:xfrm>
            <a:off x="118791" y="1037521"/>
            <a:ext cx="3061337" cy="4758853"/>
            <a:chOff x="6042023" y="1064817"/>
            <a:chExt cx="3061337" cy="4758853"/>
          </a:xfrm>
        </p:grpSpPr>
        <p:graphicFrame>
          <p:nvGraphicFramePr>
            <p:cNvPr id="18" name="Content Placeholder 5"/>
            <p:cNvGraphicFramePr>
              <a:graphicFrameLocks/>
            </p:cNvGraphicFramePr>
            <p:nvPr/>
          </p:nvGraphicFramePr>
          <p:xfrm>
            <a:off x="6042023" y="1064817"/>
            <a:ext cx="2898776" cy="4758853"/>
          </p:xfrm>
          <a:graphic>
            <a:graphicData uri="http://schemas.openxmlformats.org/drawingml/2006/table">
              <a:tbl>
                <a:tblPr firstRow="1" bandRow="1">
                  <a:tableStyleId>{073A0DAA-6AF3-43AB-8588-CEC1D06C72B9}</a:tableStyleId>
                </a:tblPr>
                <a:tblGrid>
                  <a:gridCol w="541657"/>
                  <a:gridCol w="2357119"/>
                </a:tblGrid>
                <a:tr h="412024">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26613">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24565">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740973">
                  <a:tc vMerge="1">
                    <a:txBody>
                      <a:bodyPr/>
                      <a:lstStyle/>
                      <a:p>
                        <a:endParaRPr lang="en-US"/>
                      </a:p>
                    </a:txBody>
                    <a:tcPr/>
                  </a:tc>
                  <a:tc>
                    <a:txBody>
                      <a:bodyPr/>
                      <a:lstStyle/>
                      <a:p>
                        <a:pPr algn="l"/>
                        <a:endParaRPr lang="en-US" dirty="0">
                          <a:solidFill>
                            <a:srgbClr val="000000"/>
                          </a:solidFill>
                        </a:endParaRPr>
                      </a:p>
                    </a:txBody>
                    <a:tcPr>
                      <a:noFill/>
                    </a:tcPr>
                  </a:tc>
                </a:tr>
                <a:tr h="1293470">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691185">
                  <a:tc>
                    <a:txBody>
                      <a:bodyPr/>
                      <a:lstStyle/>
                      <a:p>
                        <a:pPr algn="l"/>
                        <a:endParaRPr lang="en-US" sz="2400" i="1" dirty="0">
                          <a:solidFill>
                            <a:srgbClr val="000000"/>
                          </a:solidFill>
                        </a:endParaRPr>
                      </a:p>
                    </a:txBody>
                    <a:tcPr vert="vert270">
                      <a:solidFill>
                        <a:srgbClr val="99BFD5"/>
                      </a:solidFill>
                    </a:tcPr>
                  </a:tc>
                  <a:tc>
                    <a:txBody>
                      <a:bodyPr/>
                      <a:lstStyle/>
                      <a:p>
                        <a:pPr algn="l"/>
                        <a:endParaRPr lang="en-US" dirty="0">
                          <a:solidFill>
                            <a:srgbClr val="000000"/>
                          </a:solidFill>
                        </a:endParaRPr>
                      </a:p>
                    </a:txBody>
                    <a:tcPr>
                      <a:noFill/>
                    </a:tcPr>
                  </a:tc>
                </a:tr>
              </a:tbl>
            </a:graphicData>
          </a:graphic>
        </p:graphicFrame>
        <p:grpSp>
          <p:nvGrpSpPr>
            <p:cNvPr id="5"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sp>
        <p:nvSpPr>
          <p:cNvPr id="37" name="TextBox 36"/>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
        <p:nvSpPr>
          <p:cNvPr id="23" name="Can 22"/>
          <p:cNvSpPr/>
          <p:nvPr/>
        </p:nvSpPr>
        <p:spPr bwMode="auto">
          <a:xfrm>
            <a:off x="5650205" y="178785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A7</a:t>
            </a:r>
          </a:p>
        </p:txBody>
      </p:sp>
      <p:sp>
        <p:nvSpPr>
          <p:cNvPr id="24" name="Can 23"/>
          <p:cNvSpPr/>
          <p:nvPr/>
        </p:nvSpPr>
        <p:spPr bwMode="auto">
          <a:xfrm>
            <a:off x="6403117" y="180377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A8</a:t>
            </a:r>
          </a:p>
        </p:txBody>
      </p:sp>
      <p:sp>
        <p:nvSpPr>
          <p:cNvPr id="25" name="Can 24"/>
          <p:cNvSpPr/>
          <p:nvPr/>
        </p:nvSpPr>
        <p:spPr bwMode="auto">
          <a:xfrm>
            <a:off x="5652477" y="241793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A9</a:t>
            </a:r>
          </a:p>
        </p:txBody>
      </p:sp>
      <p:sp>
        <p:nvSpPr>
          <p:cNvPr id="26" name="Can 25"/>
          <p:cNvSpPr/>
          <p:nvPr/>
        </p:nvSpPr>
        <p:spPr bwMode="auto">
          <a:xfrm>
            <a:off x="6405389" y="243385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a:t>
            </a:r>
          </a:p>
        </p:txBody>
      </p:sp>
      <p:sp>
        <p:nvSpPr>
          <p:cNvPr id="29" name="TextBox 28"/>
          <p:cNvSpPr txBox="1"/>
          <p:nvPr/>
        </p:nvSpPr>
        <p:spPr>
          <a:xfrm>
            <a:off x="3138935" y="1937981"/>
            <a:ext cx="2470244" cy="914400"/>
          </a:xfrm>
          <a:prstGeom prst="rect">
            <a:avLst/>
          </a:prstGeom>
          <a:noFill/>
        </p:spPr>
        <p:txBody>
          <a:bodyPr wrap="none" rtlCol="0">
            <a:noAutofit/>
          </a:bodyPr>
          <a:lstStyle/>
          <a:p>
            <a:pPr algn="r"/>
            <a:r>
              <a:rPr lang="en-US" sz="1800" i="0" dirty="0" smtClean="0">
                <a:solidFill>
                  <a:srgbClr val="000000"/>
                </a:solidFill>
              </a:rPr>
              <a:t>HD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HD </a:t>
            </a:r>
            <a:r>
              <a:rPr lang="en-US" sz="1800" i="0" dirty="0" err="1" smtClean="0">
                <a:solidFill>
                  <a:srgbClr val="000000"/>
                </a:solidFill>
              </a:rPr>
              <a:t>CustOrderIdxs</a:t>
            </a:r>
            <a:endParaRPr lang="en-US" sz="1800" i="0" dirty="0" smtClean="0">
              <a:solidFill>
                <a:srgbClr val="000000"/>
              </a:solidFill>
            </a:endParaRPr>
          </a:p>
        </p:txBody>
      </p:sp>
      <p:sp>
        <p:nvSpPr>
          <p:cNvPr id="33" name="TextBox 32"/>
          <p:cNvSpPr txBox="1"/>
          <p:nvPr/>
        </p:nvSpPr>
        <p:spPr>
          <a:xfrm>
            <a:off x="6908055" y="1940253"/>
            <a:ext cx="1867457" cy="914400"/>
          </a:xfrm>
          <a:prstGeom prst="rect">
            <a:avLst/>
          </a:prstGeom>
          <a:noFill/>
        </p:spPr>
        <p:txBody>
          <a:bodyPr wrap="none" rtlCol="0">
            <a:noAutofit/>
          </a:bodyPr>
          <a:lstStyle/>
          <a:p>
            <a:pPr algn="l"/>
            <a:r>
              <a:rPr lang="en-US" sz="1800" i="0" dirty="0" smtClean="0">
                <a:solidFill>
                  <a:srgbClr val="000000"/>
                </a:solidFill>
              </a:rPr>
              <a:t>HD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HD </a:t>
            </a:r>
            <a:r>
              <a:rPr lang="en-US" sz="1800" i="0" dirty="0" err="1" smtClean="0">
                <a:solidFill>
                  <a:srgbClr val="000000"/>
                </a:solidFill>
              </a:rPr>
              <a:t>ItemIdxs</a:t>
            </a:r>
            <a:endParaRPr lang="en-US" sz="1800" i="0" dirty="0" smtClean="0">
              <a:solidFill>
                <a:srgbClr val="000000"/>
              </a:solidFill>
            </a:endParaRPr>
          </a:p>
        </p:txBody>
      </p:sp>
      <p:cxnSp>
        <p:nvCxnSpPr>
          <p:cNvPr id="38" name="Straight Arrow Connector 37"/>
          <p:cNvCxnSpPr/>
          <p:nvPr/>
        </p:nvCxnSpPr>
        <p:spPr bwMode="auto">
          <a:xfrm>
            <a:off x="2828925" y="2331421"/>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8" name="Can 47"/>
          <p:cNvSpPr/>
          <p:nvPr/>
        </p:nvSpPr>
        <p:spPr bwMode="auto">
          <a:xfrm>
            <a:off x="5645437" y="377145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A11</a:t>
            </a:r>
          </a:p>
        </p:txBody>
      </p:sp>
      <p:sp>
        <p:nvSpPr>
          <p:cNvPr id="49" name="Can 48"/>
          <p:cNvSpPr/>
          <p:nvPr/>
        </p:nvSpPr>
        <p:spPr bwMode="auto">
          <a:xfrm>
            <a:off x="6398349" y="378737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A12</a:t>
            </a:r>
          </a:p>
        </p:txBody>
      </p:sp>
      <p:sp>
        <p:nvSpPr>
          <p:cNvPr id="50" name="Can 49"/>
          <p:cNvSpPr/>
          <p:nvPr/>
        </p:nvSpPr>
        <p:spPr bwMode="auto">
          <a:xfrm>
            <a:off x="5647709" y="440153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A13</a:t>
            </a:r>
          </a:p>
        </p:txBody>
      </p:sp>
      <p:sp>
        <p:nvSpPr>
          <p:cNvPr id="51" name="Can 50"/>
          <p:cNvSpPr/>
          <p:nvPr/>
        </p:nvSpPr>
        <p:spPr bwMode="auto">
          <a:xfrm>
            <a:off x="6400621" y="441745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A14</a:t>
            </a:r>
          </a:p>
        </p:txBody>
      </p:sp>
      <p:sp>
        <p:nvSpPr>
          <p:cNvPr id="52" name="TextBox 51"/>
          <p:cNvSpPr txBox="1"/>
          <p:nvPr/>
        </p:nvSpPr>
        <p:spPr>
          <a:xfrm>
            <a:off x="2886075" y="3921581"/>
            <a:ext cx="2718336" cy="914400"/>
          </a:xfrm>
          <a:prstGeom prst="rect">
            <a:avLst/>
          </a:prstGeom>
          <a:noFill/>
        </p:spPr>
        <p:txBody>
          <a:bodyPr wrap="none" rtlCol="0">
            <a:noAutofit/>
          </a:bodyPr>
          <a:lstStyle/>
          <a:p>
            <a:pPr algn="r"/>
            <a:r>
              <a:rPr lang="en-US" sz="2000" i="0" dirty="0" smtClean="0">
                <a:solidFill>
                  <a:srgbClr val="000000"/>
                </a:solidFill>
              </a:rPr>
              <a:t> </a:t>
            </a:r>
            <a:r>
              <a:rPr lang="en-US" sz="1800" i="0" dirty="0" smtClean="0">
                <a:solidFill>
                  <a:srgbClr val="000000"/>
                </a:solidFill>
              </a:rPr>
              <a:t>Lowes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 Lowes </a:t>
            </a:r>
            <a:r>
              <a:rPr lang="en-US" sz="1800" i="0" dirty="0" err="1" smtClean="0">
                <a:solidFill>
                  <a:srgbClr val="000000"/>
                </a:solidFill>
              </a:rPr>
              <a:t>CustOrderIdxs</a:t>
            </a:r>
            <a:endParaRPr lang="en-US" sz="1800" i="0" dirty="0" smtClean="0">
              <a:solidFill>
                <a:srgbClr val="000000"/>
              </a:solidFill>
            </a:endParaRPr>
          </a:p>
        </p:txBody>
      </p:sp>
      <p:sp>
        <p:nvSpPr>
          <p:cNvPr id="53" name="TextBox 52"/>
          <p:cNvSpPr txBox="1"/>
          <p:nvPr/>
        </p:nvSpPr>
        <p:spPr>
          <a:xfrm>
            <a:off x="6903287" y="3923853"/>
            <a:ext cx="1867457" cy="914400"/>
          </a:xfrm>
          <a:prstGeom prst="rect">
            <a:avLst/>
          </a:prstGeom>
          <a:noFill/>
        </p:spPr>
        <p:txBody>
          <a:bodyPr wrap="none" rtlCol="0">
            <a:noAutofit/>
          </a:bodyPr>
          <a:lstStyle/>
          <a:p>
            <a:pPr algn="l"/>
            <a:r>
              <a:rPr lang="en-US" sz="1800" i="0" dirty="0" smtClean="0">
                <a:solidFill>
                  <a:srgbClr val="000000"/>
                </a:solidFill>
              </a:rPr>
              <a:t>Lowes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Lowes </a:t>
            </a:r>
            <a:r>
              <a:rPr lang="en-US" sz="1800" i="0" dirty="0" err="1" smtClean="0">
                <a:solidFill>
                  <a:srgbClr val="000000"/>
                </a:solidFill>
              </a:rPr>
              <a:t>ItemIdxs</a:t>
            </a:r>
            <a:endParaRPr lang="en-US" sz="1800" i="0" dirty="0" smtClean="0">
              <a:solidFill>
                <a:srgbClr val="000000"/>
              </a:solidFill>
            </a:endParaRPr>
          </a:p>
        </p:txBody>
      </p:sp>
      <p:cxnSp>
        <p:nvCxnSpPr>
          <p:cNvPr id="54" name="Straight Arrow Connector 53"/>
          <p:cNvCxnSpPr/>
          <p:nvPr/>
        </p:nvCxnSpPr>
        <p:spPr bwMode="auto">
          <a:xfrm>
            <a:off x="2824157" y="4342317"/>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62" name="Group 61"/>
          <p:cNvGrpSpPr/>
          <p:nvPr/>
        </p:nvGrpSpPr>
        <p:grpSpPr>
          <a:xfrm>
            <a:off x="992240" y="4119968"/>
            <a:ext cx="2204720" cy="1020465"/>
            <a:chOff x="992240" y="4079024"/>
            <a:chExt cx="2204720" cy="1020465"/>
          </a:xfrm>
        </p:grpSpPr>
        <p:sp>
          <p:nvSpPr>
            <p:cNvPr id="55" name="TextBox 54"/>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56" name="TextBox 55"/>
            <p:cNvSpPr txBox="1"/>
            <p:nvPr/>
          </p:nvSpPr>
          <p:spPr>
            <a:xfrm>
              <a:off x="1540880" y="4404144"/>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58" name="TextBox 57"/>
            <p:cNvSpPr txBox="1"/>
            <p:nvPr/>
          </p:nvSpPr>
          <p:spPr>
            <a:xfrm>
              <a:off x="2059040" y="4729264"/>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60" name="TextBox 59"/>
            <p:cNvSpPr txBox="1"/>
            <p:nvPr/>
          </p:nvSpPr>
          <p:spPr>
            <a:xfrm>
              <a:off x="2617840" y="4637824"/>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177410" y="6005010"/>
            <a:ext cx="4474558" cy="400110"/>
          </a:xfrm>
          <a:prstGeom prst="rect">
            <a:avLst/>
          </a:prstGeom>
          <a:noFill/>
        </p:spPr>
        <p:txBody>
          <a:bodyPr wrap="none" rtlCol="0">
            <a:spAutoFit/>
          </a:bodyPr>
          <a:lstStyle/>
          <a:p>
            <a:pPr algn="l">
              <a:buClr>
                <a:schemeClr val="accent3"/>
              </a:buClr>
              <a:buFont typeface="Arial" pitchFamily="34" charset="0"/>
              <a:buChar char="•"/>
            </a:pPr>
            <a:r>
              <a:rPr lang="en-US" sz="2000" i="0" dirty="0" smtClean="0">
                <a:solidFill>
                  <a:srgbClr val="000000"/>
                </a:solidFill>
              </a:rPr>
              <a:t>  Example</a:t>
            </a:r>
            <a:r>
              <a:rPr lang="en-US" sz="2000" i="0" dirty="0" smtClean="0">
                <a:solidFill>
                  <a:srgbClr val="000000"/>
                </a:solidFill>
              </a:rPr>
              <a:t>: Adding an Inventory table</a:t>
            </a:r>
          </a:p>
        </p:txBody>
      </p:sp>
    </p:spTree>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New Inventory Table With Existing Tenants</a:t>
            </a:r>
            <a:endParaRPr lang="en-US" dirty="0"/>
          </a:p>
        </p:txBody>
      </p:sp>
      <p:grpSp>
        <p:nvGrpSpPr>
          <p:cNvPr id="2" name="Group 36"/>
          <p:cNvGrpSpPr/>
          <p:nvPr/>
        </p:nvGrpSpPr>
        <p:grpSpPr>
          <a:xfrm>
            <a:off x="118791" y="1037521"/>
            <a:ext cx="3061337" cy="4885607"/>
            <a:chOff x="6042023" y="1064817"/>
            <a:chExt cx="3061337" cy="4885607"/>
          </a:xfrm>
        </p:grpSpPr>
        <p:graphicFrame>
          <p:nvGraphicFramePr>
            <p:cNvPr id="18" name="Content Placeholder 5"/>
            <p:cNvGraphicFramePr>
              <a:graphicFrameLocks/>
            </p:cNvGraphicFramePr>
            <p:nvPr/>
          </p:nvGraphicFramePr>
          <p:xfrm>
            <a:off x="6042023" y="1064817"/>
            <a:ext cx="2898776" cy="4885607"/>
          </p:xfrm>
          <a:graphic>
            <a:graphicData uri="http://schemas.openxmlformats.org/drawingml/2006/table">
              <a:tbl>
                <a:tblPr firstRow="1" bandRow="1">
                  <a:tableStyleId>{073A0DAA-6AF3-43AB-8588-CEC1D06C72B9}</a:tableStyleId>
                </a:tblPr>
                <a:tblGrid>
                  <a:gridCol w="541657"/>
                  <a:gridCol w="2357119"/>
                </a:tblGrid>
                <a:tr h="412024">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26613">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2075192">
                  <a:tc rowSpan="2">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2101755">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bl>
            </a:graphicData>
          </a:graphic>
        </p:graphicFrame>
        <p:grpSp>
          <p:nvGrpSpPr>
            <p:cNvPr id="3"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sp>
        <p:nvSpPr>
          <p:cNvPr id="37" name="TextBox 36"/>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
        <p:nvSpPr>
          <p:cNvPr id="23" name="Can 22"/>
          <p:cNvSpPr/>
          <p:nvPr/>
        </p:nvSpPr>
        <p:spPr bwMode="auto">
          <a:xfrm>
            <a:off x="5650205" y="178785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A7</a:t>
            </a:r>
          </a:p>
        </p:txBody>
      </p:sp>
      <p:sp>
        <p:nvSpPr>
          <p:cNvPr id="24" name="Can 23"/>
          <p:cNvSpPr/>
          <p:nvPr/>
        </p:nvSpPr>
        <p:spPr bwMode="auto">
          <a:xfrm>
            <a:off x="6403117" y="180377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A8</a:t>
            </a:r>
          </a:p>
        </p:txBody>
      </p:sp>
      <p:sp>
        <p:nvSpPr>
          <p:cNvPr id="25" name="Can 24"/>
          <p:cNvSpPr/>
          <p:nvPr/>
        </p:nvSpPr>
        <p:spPr bwMode="auto">
          <a:xfrm>
            <a:off x="5652477" y="241793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A9</a:t>
            </a:r>
          </a:p>
        </p:txBody>
      </p:sp>
      <p:sp>
        <p:nvSpPr>
          <p:cNvPr id="26" name="Can 25"/>
          <p:cNvSpPr/>
          <p:nvPr/>
        </p:nvSpPr>
        <p:spPr bwMode="auto">
          <a:xfrm>
            <a:off x="6405389" y="2433857"/>
            <a:ext cx="450376" cy="491319"/>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a:t>
            </a:r>
          </a:p>
        </p:txBody>
      </p:sp>
      <p:sp>
        <p:nvSpPr>
          <p:cNvPr id="29" name="TextBox 28"/>
          <p:cNvSpPr txBox="1"/>
          <p:nvPr/>
        </p:nvSpPr>
        <p:spPr>
          <a:xfrm>
            <a:off x="3138935" y="1937981"/>
            <a:ext cx="2470244" cy="914400"/>
          </a:xfrm>
          <a:prstGeom prst="rect">
            <a:avLst/>
          </a:prstGeom>
          <a:noFill/>
        </p:spPr>
        <p:txBody>
          <a:bodyPr wrap="none" rtlCol="0">
            <a:noAutofit/>
          </a:bodyPr>
          <a:lstStyle/>
          <a:p>
            <a:pPr algn="r"/>
            <a:r>
              <a:rPr lang="en-US" sz="1800" i="0" dirty="0" smtClean="0">
                <a:solidFill>
                  <a:srgbClr val="000000"/>
                </a:solidFill>
              </a:rPr>
              <a:t>HD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HD </a:t>
            </a:r>
            <a:r>
              <a:rPr lang="en-US" sz="1800" i="0" dirty="0" err="1" smtClean="0">
                <a:solidFill>
                  <a:srgbClr val="000000"/>
                </a:solidFill>
              </a:rPr>
              <a:t>CustOrderIdxs</a:t>
            </a:r>
            <a:endParaRPr lang="en-US" sz="1800" i="0" dirty="0" smtClean="0">
              <a:solidFill>
                <a:srgbClr val="000000"/>
              </a:solidFill>
            </a:endParaRPr>
          </a:p>
        </p:txBody>
      </p:sp>
      <p:sp>
        <p:nvSpPr>
          <p:cNvPr id="33" name="TextBox 32"/>
          <p:cNvSpPr txBox="1"/>
          <p:nvPr/>
        </p:nvSpPr>
        <p:spPr>
          <a:xfrm>
            <a:off x="6908055" y="1940253"/>
            <a:ext cx="1867457" cy="914400"/>
          </a:xfrm>
          <a:prstGeom prst="rect">
            <a:avLst/>
          </a:prstGeom>
          <a:noFill/>
        </p:spPr>
        <p:txBody>
          <a:bodyPr wrap="none" rtlCol="0">
            <a:noAutofit/>
          </a:bodyPr>
          <a:lstStyle/>
          <a:p>
            <a:pPr algn="l"/>
            <a:r>
              <a:rPr lang="en-US" sz="1800" i="0" dirty="0" smtClean="0">
                <a:solidFill>
                  <a:srgbClr val="000000"/>
                </a:solidFill>
              </a:rPr>
              <a:t>HD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HD </a:t>
            </a:r>
            <a:r>
              <a:rPr lang="en-US" sz="1800" i="0" dirty="0" err="1" smtClean="0">
                <a:solidFill>
                  <a:srgbClr val="000000"/>
                </a:solidFill>
              </a:rPr>
              <a:t>ItemIdxs</a:t>
            </a:r>
            <a:endParaRPr lang="en-US" sz="1800" i="0" dirty="0" smtClean="0">
              <a:solidFill>
                <a:srgbClr val="000000"/>
              </a:solidFill>
            </a:endParaRPr>
          </a:p>
        </p:txBody>
      </p:sp>
      <p:cxnSp>
        <p:nvCxnSpPr>
          <p:cNvPr id="38" name="Straight Arrow Connector 37"/>
          <p:cNvCxnSpPr/>
          <p:nvPr/>
        </p:nvCxnSpPr>
        <p:spPr bwMode="auto">
          <a:xfrm>
            <a:off x="2828925" y="2331421"/>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8" name="Can 47"/>
          <p:cNvSpPr/>
          <p:nvPr/>
        </p:nvSpPr>
        <p:spPr bwMode="auto">
          <a:xfrm>
            <a:off x="5645437" y="377145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A11</a:t>
            </a:r>
          </a:p>
        </p:txBody>
      </p:sp>
      <p:sp>
        <p:nvSpPr>
          <p:cNvPr id="49" name="Can 48"/>
          <p:cNvSpPr/>
          <p:nvPr/>
        </p:nvSpPr>
        <p:spPr bwMode="auto">
          <a:xfrm>
            <a:off x="6398349" y="378737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A12</a:t>
            </a:r>
          </a:p>
        </p:txBody>
      </p:sp>
      <p:sp>
        <p:nvSpPr>
          <p:cNvPr id="50" name="Can 49"/>
          <p:cNvSpPr/>
          <p:nvPr/>
        </p:nvSpPr>
        <p:spPr bwMode="auto">
          <a:xfrm>
            <a:off x="5647709" y="440153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A13</a:t>
            </a:r>
          </a:p>
        </p:txBody>
      </p:sp>
      <p:sp>
        <p:nvSpPr>
          <p:cNvPr id="51" name="Can 50"/>
          <p:cNvSpPr/>
          <p:nvPr/>
        </p:nvSpPr>
        <p:spPr bwMode="auto">
          <a:xfrm>
            <a:off x="6400621" y="4417457"/>
            <a:ext cx="450376" cy="491319"/>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A14</a:t>
            </a:r>
          </a:p>
        </p:txBody>
      </p:sp>
      <p:sp>
        <p:nvSpPr>
          <p:cNvPr id="52" name="TextBox 51"/>
          <p:cNvSpPr txBox="1"/>
          <p:nvPr/>
        </p:nvSpPr>
        <p:spPr>
          <a:xfrm>
            <a:off x="2886075" y="3921581"/>
            <a:ext cx="2718336" cy="914400"/>
          </a:xfrm>
          <a:prstGeom prst="rect">
            <a:avLst/>
          </a:prstGeom>
          <a:noFill/>
        </p:spPr>
        <p:txBody>
          <a:bodyPr wrap="none" rtlCol="0">
            <a:noAutofit/>
          </a:bodyPr>
          <a:lstStyle/>
          <a:p>
            <a:pPr algn="r"/>
            <a:r>
              <a:rPr lang="en-US" sz="2000" i="0" dirty="0" smtClean="0">
                <a:solidFill>
                  <a:srgbClr val="000000"/>
                </a:solidFill>
              </a:rPr>
              <a:t> </a:t>
            </a:r>
            <a:r>
              <a:rPr lang="en-US" sz="1800" i="0" dirty="0" smtClean="0">
                <a:solidFill>
                  <a:srgbClr val="000000"/>
                </a:solidFill>
              </a:rPr>
              <a:t>Lowes </a:t>
            </a:r>
            <a:r>
              <a:rPr lang="en-US" sz="1800" i="0" dirty="0" err="1" smtClean="0">
                <a:solidFill>
                  <a:srgbClr val="000000"/>
                </a:solidFill>
              </a:rPr>
              <a:t>CustOrder</a:t>
            </a:r>
            <a:r>
              <a:rPr lang="en-US" sz="1800" i="0" dirty="0" smtClean="0">
                <a:solidFill>
                  <a:srgbClr val="000000"/>
                </a:solidFill>
              </a:rPr>
              <a:t> Data</a:t>
            </a:r>
          </a:p>
          <a:p>
            <a:pPr algn="r"/>
            <a:r>
              <a:rPr lang="en-US" sz="1800" i="0" dirty="0" smtClean="0">
                <a:solidFill>
                  <a:srgbClr val="000000"/>
                </a:solidFill>
              </a:rPr>
              <a:t> Lowes </a:t>
            </a:r>
            <a:r>
              <a:rPr lang="en-US" sz="1800" i="0" dirty="0" err="1" smtClean="0">
                <a:solidFill>
                  <a:srgbClr val="000000"/>
                </a:solidFill>
              </a:rPr>
              <a:t>CustOrderIdxs</a:t>
            </a:r>
            <a:endParaRPr lang="en-US" sz="1800" i="0" dirty="0" smtClean="0">
              <a:solidFill>
                <a:srgbClr val="000000"/>
              </a:solidFill>
            </a:endParaRPr>
          </a:p>
        </p:txBody>
      </p:sp>
      <p:sp>
        <p:nvSpPr>
          <p:cNvPr id="53" name="TextBox 52"/>
          <p:cNvSpPr txBox="1"/>
          <p:nvPr/>
        </p:nvSpPr>
        <p:spPr>
          <a:xfrm>
            <a:off x="6903287" y="3923853"/>
            <a:ext cx="1867457" cy="914400"/>
          </a:xfrm>
          <a:prstGeom prst="rect">
            <a:avLst/>
          </a:prstGeom>
          <a:noFill/>
        </p:spPr>
        <p:txBody>
          <a:bodyPr wrap="none" rtlCol="0">
            <a:noAutofit/>
          </a:bodyPr>
          <a:lstStyle/>
          <a:p>
            <a:pPr algn="l"/>
            <a:r>
              <a:rPr lang="en-US" sz="1800" i="0" dirty="0" smtClean="0">
                <a:solidFill>
                  <a:srgbClr val="000000"/>
                </a:solidFill>
              </a:rPr>
              <a:t>Lowes </a:t>
            </a:r>
            <a:r>
              <a:rPr lang="en-US" sz="1800" i="0" dirty="0" err="1" smtClean="0">
                <a:solidFill>
                  <a:srgbClr val="000000"/>
                </a:solidFill>
              </a:rPr>
              <a:t>ItemData</a:t>
            </a:r>
            <a:endParaRPr lang="en-US" sz="1800" i="0" dirty="0" smtClean="0">
              <a:solidFill>
                <a:srgbClr val="000000"/>
              </a:solidFill>
            </a:endParaRPr>
          </a:p>
          <a:p>
            <a:pPr algn="l"/>
            <a:r>
              <a:rPr lang="en-US" sz="1800" i="0" dirty="0" smtClean="0">
                <a:solidFill>
                  <a:srgbClr val="000000"/>
                </a:solidFill>
              </a:rPr>
              <a:t>Lowes </a:t>
            </a:r>
            <a:r>
              <a:rPr lang="en-US" sz="1800" i="0" dirty="0" err="1" smtClean="0">
                <a:solidFill>
                  <a:srgbClr val="000000"/>
                </a:solidFill>
              </a:rPr>
              <a:t>ItemIdxs</a:t>
            </a:r>
            <a:endParaRPr lang="en-US" sz="1800" i="0" dirty="0" smtClean="0">
              <a:solidFill>
                <a:srgbClr val="000000"/>
              </a:solidFill>
            </a:endParaRPr>
          </a:p>
        </p:txBody>
      </p:sp>
      <p:cxnSp>
        <p:nvCxnSpPr>
          <p:cNvPr id="54" name="Straight Arrow Connector 53"/>
          <p:cNvCxnSpPr/>
          <p:nvPr/>
        </p:nvCxnSpPr>
        <p:spPr bwMode="auto">
          <a:xfrm>
            <a:off x="2824157" y="4342317"/>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7" name="Group 61"/>
          <p:cNvGrpSpPr/>
          <p:nvPr/>
        </p:nvGrpSpPr>
        <p:grpSpPr>
          <a:xfrm>
            <a:off x="992240" y="4119968"/>
            <a:ext cx="2204720" cy="1020465"/>
            <a:chOff x="992240" y="4079024"/>
            <a:chExt cx="2204720" cy="1020465"/>
          </a:xfrm>
        </p:grpSpPr>
        <p:sp>
          <p:nvSpPr>
            <p:cNvPr id="55" name="TextBox 54"/>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56" name="TextBox 55"/>
            <p:cNvSpPr txBox="1"/>
            <p:nvPr/>
          </p:nvSpPr>
          <p:spPr>
            <a:xfrm>
              <a:off x="1540880" y="4404144"/>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58" name="TextBox 57"/>
            <p:cNvSpPr txBox="1"/>
            <p:nvPr/>
          </p:nvSpPr>
          <p:spPr>
            <a:xfrm>
              <a:off x="2059040" y="4729264"/>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60" name="TextBox 59"/>
            <p:cNvSpPr txBox="1"/>
            <p:nvPr/>
          </p:nvSpPr>
          <p:spPr>
            <a:xfrm>
              <a:off x="2617840" y="4637824"/>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2" name="TextBox 31"/>
          <p:cNvSpPr txBox="1"/>
          <p:nvPr/>
        </p:nvSpPr>
        <p:spPr>
          <a:xfrm>
            <a:off x="977680" y="3166448"/>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Inventory</a:t>
            </a:r>
          </a:p>
        </p:txBody>
      </p:sp>
      <p:sp>
        <p:nvSpPr>
          <p:cNvPr id="34" name="TextBox 33"/>
          <p:cNvSpPr txBox="1"/>
          <p:nvPr/>
        </p:nvSpPr>
        <p:spPr>
          <a:xfrm>
            <a:off x="979952" y="5202272"/>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Inventory</a:t>
            </a:r>
          </a:p>
        </p:txBody>
      </p:sp>
      <p:grpSp>
        <p:nvGrpSpPr>
          <p:cNvPr id="63" name="Group 62"/>
          <p:cNvGrpSpPr/>
          <p:nvPr/>
        </p:nvGrpSpPr>
        <p:grpSpPr>
          <a:xfrm>
            <a:off x="3141207" y="3004796"/>
            <a:ext cx="5636577" cy="939409"/>
            <a:chOff x="3141207" y="3004796"/>
            <a:chExt cx="5636577" cy="939409"/>
          </a:xfrm>
        </p:grpSpPr>
        <p:sp>
          <p:nvSpPr>
            <p:cNvPr id="36" name="Can 35"/>
            <p:cNvSpPr/>
            <p:nvPr/>
          </p:nvSpPr>
          <p:spPr bwMode="auto">
            <a:xfrm>
              <a:off x="5652477" y="3129391"/>
              <a:ext cx="450376" cy="496191"/>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A19</a:t>
              </a:r>
            </a:p>
          </p:txBody>
        </p:sp>
        <p:sp>
          <p:nvSpPr>
            <p:cNvPr id="39" name="Can 38"/>
            <p:cNvSpPr/>
            <p:nvPr/>
          </p:nvSpPr>
          <p:spPr bwMode="auto">
            <a:xfrm>
              <a:off x="6405389" y="3145469"/>
              <a:ext cx="450376" cy="496191"/>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A20</a:t>
              </a:r>
            </a:p>
          </p:txBody>
        </p:sp>
        <p:sp>
          <p:nvSpPr>
            <p:cNvPr id="42" name="TextBox 41"/>
            <p:cNvSpPr txBox="1"/>
            <p:nvPr/>
          </p:nvSpPr>
          <p:spPr>
            <a:xfrm>
              <a:off x="3141207" y="3004796"/>
              <a:ext cx="2470244" cy="923466"/>
            </a:xfrm>
            <a:prstGeom prst="rect">
              <a:avLst/>
            </a:prstGeom>
            <a:noFill/>
          </p:spPr>
          <p:txBody>
            <a:bodyPr wrap="none" rtlCol="0">
              <a:noAutofit/>
            </a:bodyPr>
            <a:lstStyle/>
            <a:p>
              <a:pPr algn="r"/>
              <a:r>
                <a:rPr lang="en-US" sz="1800" i="0" dirty="0" smtClean="0">
                  <a:solidFill>
                    <a:srgbClr val="000000"/>
                  </a:solidFill>
                </a:rPr>
                <a:t>HD Inventory Data</a:t>
              </a:r>
            </a:p>
          </p:txBody>
        </p:sp>
        <p:sp>
          <p:nvSpPr>
            <p:cNvPr id="43" name="TextBox 42"/>
            <p:cNvSpPr txBox="1"/>
            <p:nvPr/>
          </p:nvSpPr>
          <p:spPr>
            <a:xfrm>
              <a:off x="6910327" y="3020739"/>
              <a:ext cx="1867457" cy="923466"/>
            </a:xfrm>
            <a:prstGeom prst="rect">
              <a:avLst/>
            </a:prstGeom>
            <a:noFill/>
          </p:spPr>
          <p:txBody>
            <a:bodyPr wrap="none" rtlCol="0">
              <a:noAutofit/>
            </a:bodyPr>
            <a:lstStyle/>
            <a:p>
              <a:pPr algn="l"/>
              <a:r>
                <a:rPr lang="en-US" sz="1800" i="0" dirty="0" smtClean="0">
                  <a:solidFill>
                    <a:srgbClr val="000000"/>
                  </a:solidFill>
                </a:rPr>
                <a:t>HD </a:t>
              </a:r>
              <a:r>
                <a:rPr lang="en-US" sz="1800" i="0" dirty="0" err="1" smtClean="0">
                  <a:solidFill>
                    <a:srgbClr val="000000"/>
                  </a:solidFill>
                </a:rPr>
                <a:t>InventoryIdxs</a:t>
              </a:r>
              <a:endParaRPr lang="en-US" sz="1800" i="0" dirty="0" smtClean="0">
                <a:solidFill>
                  <a:srgbClr val="000000"/>
                </a:solidFill>
              </a:endParaRPr>
            </a:p>
          </p:txBody>
        </p:sp>
      </p:grpSp>
      <p:cxnSp>
        <p:nvCxnSpPr>
          <p:cNvPr id="44" name="Straight Arrow Connector 43"/>
          <p:cNvCxnSpPr>
            <a:endCxn id="42" idx="3"/>
          </p:cNvCxnSpPr>
          <p:nvPr/>
        </p:nvCxnSpPr>
        <p:spPr bwMode="auto">
          <a:xfrm>
            <a:off x="2831197" y="3457270"/>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64" name="Group 63"/>
          <p:cNvGrpSpPr/>
          <p:nvPr/>
        </p:nvGrpSpPr>
        <p:grpSpPr>
          <a:xfrm>
            <a:off x="3143479" y="4999676"/>
            <a:ext cx="5636577" cy="939409"/>
            <a:chOff x="3143479" y="4999676"/>
            <a:chExt cx="5636577" cy="939409"/>
          </a:xfrm>
        </p:grpSpPr>
        <p:sp>
          <p:nvSpPr>
            <p:cNvPr id="46" name="Can 45"/>
            <p:cNvSpPr/>
            <p:nvPr/>
          </p:nvSpPr>
          <p:spPr bwMode="auto">
            <a:xfrm>
              <a:off x="5654749" y="5110623"/>
              <a:ext cx="450376" cy="496191"/>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A21</a:t>
              </a:r>
            </a:p>
          </p:txBody>
        </p:sp>
        <p:sp>
          <p:nvSpPr>
            <p:cNvPr id="47" name="Can 46"/>
            <p:cNvSpPr/>
            <p:nvPr/>
          </p:nvSpPr>
          <p:spPr bwMode="auto">
            <a:xfrm>
              <a:off x="6407661" y="5126701"/>
              <a:ext cx="450376" cy="496191"/>
            </a:xfrm>
            <a:prstGeom prst="can">
              <a:avLst/>
            </a:prstGeom>
            <a:solidFill>
              <a:srgbClr val="92D05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A22</a:t>
              </a:r>
            </a:p>
          </p:txBody>
        </p:sp>
        <p:sp>
          <p:nvSpPr>
            <p:cNvPr id="57" name="TextBox 56"/>
            <p:cNvSpPr txBox="1"/>
            <p:nvPr/>
          </p:nvSpPr>
          <p:spPr>
            <a:xfrm>
              <a:off x="3143479" y="4999676"/>
              <a:ext cx="2470244" cy="923466"/>
            </a:xfrm>
            <a:prstGeom prst="rect">
              <a:avLst/>
            </a:prstGeom>
            <a:noFill/>
          </p:spPr>
          <p:txBody>
            <a:bodyPr wrap="none" rtlCol="0">
              <a:noAutofit/>
            </a:bodyPr>
            <a:lstStyle/>
            <a:p>
              <a:pPr algn="r"/>
              <a:r>
                <a:rPr lang="en-US" sz="1800" i="0" dirty="0" smtClean="0">
                  <a:solidFill>
                    <a:srgbClr val="000000"/>
                  </a:solidFill>
                </a:rPr>
                <a:t>Lowes Inventory Data</a:t>
              </a:r>
            </a:p>
          </p:txBody>
        </p:sp>
        <p:sp>
          <p:nvSpPr>
            <p:cNvPr id="59" name="TextBox 58"/>
            <p:cNvSpPr txBox="1"/>
            <p:nvPr/>
          </p:nvSpPr>
          <p:spPr>
            <a:xfrm>
              <a:off x="6912599" y="5015619"/>
              <a:ext cx="1867457" cy="923466"/>
            </a:xfrm>
            <a:prstGeom prst="rect">
              <a:avLst/>
            </a:prstGeom>
            <a:noFill/>
          </p:spPr>
          <p:txBody>
            <a:bodyPr wrap="none" rtlCol="0">
              <a:noAutofit/>
            </a:bodyPr>
            <a:lstStyle/>
            <a:p>
              <a:pPr algn="l"/>
              <a:r>
                <a:rPr lang="en-US" sz="1800" i="0" dirty="0" smtClean="0">
                  <a:solidFill>
                    <a:srgbClr val="000000"/>
                  </a:solidFill>
                </a:rPr>
                <a:t>Lowes </a:t>
              </a:r>
              <a:r>
                <a:rPr lang="en-US" sz="1800" i="0" dirty="0" err="1" smtClean="0">
                  <a:solidFill>
                    <a:srgbClr val="000000"/>
                  </a:solidFill>
                </a:rPr>
                <a:t>InvIdxs</a:t>
              </a:r>
              <a:endParaRPr lang="en-US" sz="1800" i="0" dirty="0" smtClean="0">
                <a:solidFill>
                  <a:srgbClr val="000000"/>
                </a:solidFill>
              </a:endParaRPr>
            </a:p>
          </p:txBody>
        </p:sp>
      </p:grpSp>
      <p:cxnSp>
        <p:nvCxnSpPr>
          <p:cNvPr id="61" name="Straight Arrow Connector 60"/>
          <p:cNvCxnSpPr/>
          <p:nvPr/>
        </p:nvCxnSpPr>
        <p:spPr bwMode="auto">
          <a:xfrm>
            <a:off x="2833469" y="5424854"/>
            <a:ext cx="2780254"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5" name="TextBox 44"/>
          <p:cNvSpPr txBox="1"/>
          <p:nvPr/>
        </p:nvSpPr>
        <p:spPr>
          <a:xfrm>
            <a:off x="177410" y="6005010"/>
            <a:ext cx="6566862" cy="400110"/>
          </a:xfrm>
          <a:prstGeom prst="rect">
            <a:avLst/>
          </a:prstGeom>
          <a:noFill/>
        </p:spPr>
        <p:txBody>
          <a:bodyPr wrap="none" rtlCol="0">
            <a:spAutoFit/>
          </a:bodyPr>
          <a:lstStyle/>
          <a:p>
            <a:pPr algn="l">
              <a:buClr>
                <a:schemeClr val="accent3"/>
              </a:buClr>
              <a:buFont typeface="Arial" pitchFamily="34" charset="0"/>
              <a:buChar char="•"/>
            </a:pPr>
            <a:r>
              <a:rPr lang="en-US" sz="2000" i="0" dirty="0" smtClean="0">
                <a:solidFill>
                  <a:srgbClr val="000000"/>
                </a:solidFill>
              </a:rPr>
              <a:t>  Tenant </a:t>
            </a:r>
            <a:r>
              <a:rPr lang="en-US" sz="2000" i="0" dirty="0" smtClean="0">
                <a:solidFill>
                  <a:srgbClr val="000000"/>
                </a:solidFill>
              </a:rPr>
              <a:t>specific space allocation immediate or delayed</a:t>
            </a: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left)">
                                      <p:cBhvr>
                                        <p:cTn id="20" dur="500"/>
                                        <p:tgtEl>
                                          <p:spTgt spid="44"/>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20" y="237576"/>
            <a:ext cx="7330650" cy="397032"/>
          </a:xfrm>
        </p:spPr>
        <p:txBody>
          <a:bodyPr/>
          <a:lstStyle/>
          <a:p>
            <a:r>
              <a:rPr lang="en-US" dirty="0" smtClean="0"/>
              <a:t>Groups</a:t>
            </a:r>
            <a:endParaRPr lang="en-US" dirty="0"/>
          </a:p>
        </p:txBody>
      </p:sp>
      <p:sp>
        <p:nvSpPr>
          <p:cNvPr id="6" name="Rectangle 5"/>
          <p:cNvSpPr/>
          <p:nvPr/>
        </p:nvSpPr>
        <p:spPr bwMode="auto">
          <a:xfrm>
            <a:off x="179024" y="1384555"/>
            <a:ext cx="3193507" cy="461665"/>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a:t>
            </a:r>
          </a:p>
        </p:txBody>
      </p:sp>
      <p:sp>
        <p:nvSpPr>
          <p:cNvPr id="8" name="TextBox 7"/>
          <p:cNvSpPr txBox="1"/>
          <p:nvPr/>
        </p:nvSpPr>
        <p:spPr>
          <a:xfrm rot="16200000">
            <a:off x="-1294964" y="3512465"/>
            <a:ext cx="3780430" cy="859742"/>
          </a:xfrm>
          <a:prstGeom prst="rect">
            <a:avLst/>
          </a:prstGeom>
          <a:solidFill>
            <a:srgbClr val="99BFD5"/>
          </a:solidFill>
        </p:spPr>
        <p:txBody>
          <a:bodyPr wrap="square" rtlCol="0">
            <a:noAutofit/>
          </a:bodyPr>
          <a:lstStyle/>
          <a:p>
            <a:pPr algn="l"/>
            <a:r>
              <a:rPr lang="en-US" dirty="0" smtClean="0">
                <a:solidFill>
                  <a:srgbClr val="000000"/>
                </a:solidFill>
              </a:rPr>
              <a:t>    Tenancy Layer </a:t>
            </a:r>
          </a:p>
        </p:txBody>
      </p:sp>
      <p:sp>
        <p:nvSpPr>
          <p:cNvPr id="9" name="TextBox 8"/>
          <p:cNvSpPr txBox="1"/>
          <p:nvPr/>
        </p:nvSpPr>
        <p:spPr>
          <a:xfrm>
            <a:off x="1052413" y="2065767"/>
            <a:ext cx="2333767" cy="1160058"/>
          </a:xfrm>
          <a:prstGeom prst="rect">
            <a:avLst/>
          </a:prstGeom>
          <a:solidFill>
            <a:schemeClr val="accent3">
              <a:lumMod val="60000"/>
              <a:lumOff val="40000"/>
            </a:schemeClr>
          </a:solidFill>
        </p:spPr>
        <p:txBody>
          <a:bodyPr wrap="square" rtlCol="0">
            <a:noAutofit/>
          </a:bodyPr>
          <a:lstStyle/>
          <a:p>
            <a:pPr algn="l"/>
            <a:r>
              <a:rPr lang="en-US" sz="1600" i="0" dirty="0" err="1" smtClean="0">
                <a:solidFill>
                  <a:srgbClr val="000000"/>
                </a:solidFill>
              </a:rPr>
              <a:t>AceHardware</a:t>
            </a:r>
            <a:endParaRPr lang="en-US" sz="1600" i="0" dirty="0" smtClean="0">
              <a:solidFill>
                <a:srgbClr val="000000"/>
              </a:solidFill>
            </a:endParaRP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TaxCode</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State</a:t>
            </a:r>
          </a:p>
        </p:txBody>
      </p:sp>
      <p:grpSp>
        <p:nvGrpSpPr>
          <p:cNvPr id="3" name="Group 61"/>
          <p:cNvGrpSpPr/>
          <p:nvPr/>
        </p:nvGrpSpPr>
        <p:grpSpPr>
          <a:xfrm>
            <a:off x="1362344" y="2281668"/>
            <a:ext cx="1617856" cy="461665"/>
            <a:chOff x="992240" y="3982720"/>
            <a:chExt cx="1617856" cy="461665"/>
          </a:xfrm>
        </p:grpSpPr>
        <p:sp>
          <p:nvSpPr>
            <p:cNvPr id="13" name="TextBox 12"/>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16" name="TextBox 15"/>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43" name="TextBox 42"/>
          <p:cNvSpPr txBox="1"/>
          <p:nvPr/>
        </p:nvSpPr>
        <p:spPr>
          <a:xfrm>
            <a:off x="1041037" y="3255415"/>
            <a:ext cx="2333767" cy="1160058"/>
          </a:xfrm>
          <a:prstGeom prst="rect">
            <a:avLst/>
          </a:prstGeom>
          <a:solidFill>
            <a:srgbClr val="FFC000"/>
          </a:solidFill>
        </p:spPr>
        <p:txBody>
          <a:bodyPr wrap="square" rtlCol="0">
            <a:noAutofit/>
          </a:bodyPr>
          <a:lstStyle/>
          <a:p>
            <a:pPr algn="l"/>
            <a:r>
              <a:rPr lang="en-US" sz="1600" i="0" dirty="0" err="1" smtClean="0">
                <a:solidFill>
                  <a:srgbClr val="000000"/>
                </a:solidFill>
              </a:rPr>
              <a:t>HomeDepot</a:t>
            </a:r>
            <a:endParaRPr lang="en-US" sz="1600" i="0" dirty="0" smtClean="0">
              <a:solidFill>
                <a:srgbClr val="000000"/>
              </a:solidFill>
            </a:endParaRP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TaxCode</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State</a:t>
            </a:r>
          </a:p>
        </p:txBody>
      </p:sp>
      <p:grpSp>
        <p:nvGrpSpPr>
          <p:cNvPr id="44" name="Group 61"/>
          <p:cNvGrpSpPr/>
          <p:nvPr/>
        </p:nvGrpSpPr>
        <p:grpSpPr>
          <a:xfrm>
            <a:off x="1350968" y="3471316"/>
            <a:ext cx="1617856" cy="461665"/>
            <a:chOff x="992240" y="3982720"/>
            <a:chExt cx="1617856" cy="461665"/>
          </a:xfrm>
        </p:grpSpPr>
        <p:sp>
          <p:nvSpPr>
            <p:cNvPr id="45" name="TextBox 44"/>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46" name="TextBox 45"/>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122" name="Content Placeholder 2"/>
          <p:cNvSpPr>
            <a:spLocks noGrp="1"/>
          </p:cNvSpPr>
          <p:nvPr>
            <p:ph idx="1"/>
          </p:nvPr>
        </p:nvSpPr>
        <p:spPr>
          <a:xfrm>
            <a:off x="3522842" y="1228225"/>
            <a:ext cx="5621158" cy="3141894"/>
          </a:xfrm>
        </p:spPr>
        <p:txBody>
          <a:bodyPr/>
          <a:lstStyle/>
          <a:p>
            <a:r>
              <a:rPr lang="en-US" dirty="0"/>
              <a:t>Tenants </a:t>
            </a:r>
            <a:r>
              <a:rPr lang="en-US" dirty="0" smtClean="0"/>
              <a:t>have </a:t>
            </a:r>
            <a:r>
              <a:rPr lang="en-US" dirty="0"/>
              <a:t>their own table instance </a:t>
            </a:r>
            <a:r>
              <a:rPr lang="en-US" dirty="0" smtClean="0"/>
              <a:t>if:</a:t>
            </a:r>
          </a:p>
          <a:p>
            <a:pPr lvl="1"/>
            <a:r>
              <a:rPr lang="en-US" dirty="0" smtClean="0"/>
              <a:t>Not </a:t>
            </a:r>
            <a:r>
              <a:rPr lang="en-US" dirty="0"/>
              <a:t>part of a </a:t>
            </a:r>
            <a:r>
              <a:rPr lang="en-US" dirty="0" smtClean="0"/>
              <a:t>group</a:t>
            </a: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853935" y="4727121"/>
            <a:ext cx="2470244" cy="914400"/>
          </a:xfrm>
          <a:prstGeom prst="rect">
            <a:avLst/>
          </a:prstGeom>
          <a:noFill/>
        </p:spPr>
        <p:txBody>
          <a:bodyPr wrap="none" rtlCol="0">
            <a:noAutofit/>
          </a:bodyPr>
          <a:lstStyle/>
          <a:p>
            <a:pPr algn="r"/>
            <a:r>
              <a:rPr lang="en-US" sz="1800" i="0" dirty="0" smtClean="0">
                <a:solidFill>
                  <a:srgbClr val="000000"/>
                </a:solidFill>
              </a:rPr>
              <a:t>Tax Code Data</a:t>
            </a:r>
          </a:p>
          <a:p>
            <a:pPr algn="r"/>
            <a:r>
              <a:rPr lang="en-US" sz="1800" i="0" dirty="0" smtClean="0">
                <a:solidFill>
                  <a:srgbClr val="000000"/>
                </a:solidFill>
              </a:rPr>
              <a:t>State Data</a:t>
            </a:r>
          </a:p>
        </p:txBody>
      </p:sp>
      <p:sp>
        <p:nvSpPr>
          <p:cNvPr id="2" name="Title 1"/>
          <p:cNvSpPr>
            <a:spLocks noGrp="1"/>
          </p:cNvSpPr>
          <p:nvPr>
            <p:ph type="title"/>
          </p:nvPr>
        </p:nvSpPr>
        <p:spPr>
          <a:xfrm>
            <a:off x="462720" y="237576"/>
            <a:ext cx="7330650" cy="397032"/>
          </a:xfrm>
        </p:spPr>
        <p:txBody>
          <a:bodyPr/>
          <a:lstStyle/>
          <a:p>
            <a:r>
              <a:rPr lang="en-US" dirty="0" smtClean="0"/>
              <a:t>Groups</a:t>
            </a:r>
            <a:endParaRPr lang="en-US" dirty="0"/>
          </a:p>
        </p:txBody>
      </p:sp>
      <p:sp>
        <p:nvSpPr>
          <p:cNvPr id="6" name="Rectangle 5"/>
          <p:cNvSpPr/>
          <p:nvPr/>
        </p:nvSpPr>
        <p:spPr bwMode="auto">
          <a:xfrm>
            <a:off x="179024" y="1384555"/>
            <a:ext cx="3193507" cy="461665"/>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a:t>
            </a:r>
          </a:p>
        </p:txBody>
      </p:sp>
      <p:sp>
        <p:nvSpPr>
          <p:cNvPr id="8" name="TextBox 7"/>
          <p:cNvSpPr txBox="1"/>
          <p:nvPr/>
        </p:nvSpPr>
        <p:spPr>
          <a:xfrm rot="16200000">
            <a:off x="-1294964" y="3512465"/>
            <a:ext cx="3780430" cy="859742"/>
          </a:xfrm>
          <a:prstGeom prst="rect">
            <a:avLst/>
          </a:prstGeom>
          <a:solidFill>
            <a:srgbClr val="99BFD5"/>
          </a:solidFill>
        </p:spPr>
        <p:txBody>
          <a:bodyPr wrap="square" rtlCol="0">
            <a:noAutofit/>
          </a:bodyPr>
          <a:lstStyle/>
          <a:p>
            <a:pPr algn="l"/>
            <a:r>
              <a:rPr lang="en-US" dirty="0" smtClean="0">
                <a:solidFill>
                  <a:srgbClr val="000000"/>
                </a:solidFill>
              </a:rPr>
              <a:t>    Tenancy Layer </a:t>
            </a:r>
          </a:p>
        </p:txBody>
      </p:sp>
      <p:sp>
        <p:nvSpPr>
          <p:cNvPr id="9" name="TextBox 8"/>
          <p:cNvSpPr txBox="1"/>
          <p:nvPr/>
        </p:nvSpPr>
        <p:spPr>
          <a:xfrm>
            <a:off x="1052413" y="2065767"/>
            <a:ext cx="2333767" cy="1160058"/>
          </a:xfrm>
          <a:prstGeom prst="rect">
            <a:avLst/>
          </a:prstGeom>
          <a:solidFill>
            <a:schemeClr val="accent3">
              <a:lumMod val="60000"/>
              <a:lumOff val="40000"/>
            </a:schemeClr>
          </a:solidFill>
        </p:spPr>
        <p:txBody>
          <a:bodyPr wrap="square" rtlCol="0">
            <a:noAutofit/>
          </a:bodyPr>
          <a:lstStyle/>
          <a:p>
            <a:pPr algn="l"/>
            <a:r>
              <a:rPr lang="en-US" sz="1600" i="0" dirty="0" err="1" smtClean="0">
                <a:solidFill>
                  <a:srgbClr val="000000"/>
                </a:solidFill>
              </a:rPr>
              <a:t>AceHardware</a:t>
            </a:r>
            <a:endParaRPr lang="en-US" sz="1600" i="0" dirty="0" smtClean="0">
              <a:solidFill>
                <a:srgbClr val="000000"/>
              </a:solidFill>
            </a:endParaRP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TaxCode</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State</a:t>
            </a:r>
          </a:p>
        </p:txBody>
      </p:sp>
      <p:grpSp>
        <p:nvGrpSpPr>
          <p:cNvPr id="3" name="Group 61"/>
          <p:cNvGrpSpPr/>
          <p:nvPr/>
        </p:nvGrpSpPr>
        <p:grpSpPr>
          <a:xfrm>
            <a:off x="1362344" y="2281668"/>
            <a:ext cx="1617856" cy="461665"/>
            <a:chOff x="992240" y="3982720"/>
            <a:chExt cx="1617856" cy="461665"/>
          </a:xfrm>
        </p:grpSpPr>
        <p:sp>
          <p:nvSpPr>
            <p:cNvPr id="13" name="TextBox 12"/>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16" name="TextBox 15"/>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29" name="Can 28"/>
          <p:cNvSpPr/>
          <p:nvPr/>
        </p:nvSpPr>
        <p:spPr bwMode="auto">
          <a:xfrm>
            <a:off x="5365205" y="4658886"/>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a:t>
            </a:r>
          </a:p>
        </p:txBody>
      </p:sp>
      <p:sp>
        <p:nvSpPr>
          <p:cNvPr id="34" name="TextBox 33"/>
          <p:cNvSpPr txBox="1"/>
          <p:nvPr/>
        </p:nvSpPr>
        <p:spPr>
          <a:xfrm>
            <a:off x="6623055" y="4729393"/>
            <a:ext cx="1867457" cy="914400"/>
          </a:xfrm>
          <a:prstGeom prst="rect">
            <a:avLst/>
          </a:prstGeom>
          <a:noFill/>
        </p:spPr>
        <p:txBody>
          <a:bodyPr wrap="none" rtlCol="0">
            <a:noAutofit/>
          </a:bodyPr>
          <a:lstStyle/>
          <a:p>
            <a:pPr algn="l"/>
            <a:r>
              <a:rPr lang="en-US" sz="1800" i="0" dirty="0" smtClean="0">
                <a:solidFill>
                  <a:srgbClr val="000000"/>
                </a:solidFill>
              </a:rPr>
              <a:t>Tax Code Indexes</a:t>
            </a:r>
          </a:p>
          <a:p>
            <a:pPr algn="l"/>
            <a:r>
              <a:rPr lang="en-US" sz="1800" i="0" dirty="0" smtClean="0">
                <a:solidFill>
                  <a:srgbClr val="000000"/>
                </a:solidFill>
              </a:rPr>
              <a:t>State Indexes</a:t>
            </a:r>
          </a:p>
        </p:txBody>
      </p:sp>
      <p:sp>
        <p:nvSpPr>
          <p:cNvPr id="39" name="TextBox 38"/>
          <p:cNvSpPr txBox="1"/>
          <p:nvPr/>
        </p:nvSpPr>
        <p:spPr>
          <a:xfrm>
            <a:off x="1056957" y="4458711"/>
            <a:ext cx="2333767" cy="664153"/>
          </a:xfrm>
          <a:prstGeom prst="rect">
            <a:avLst/>
          </a:prstGeom>
          <a:solidFill>
            <a:srgbClr val="D7F6EE"/>
          </a:solidFill>
        </p:spPr>
        <p:txBody>
          <a:bodyPr wrap="square" rtlCol="0">
            <a:noAutofit/>
          </a:bodyPr>
          <a:lstStyle/>
          <a:p>
            <a:pPr algn="l"/>
            <a:r>
              <a:rPr lang="en-US" sz="1600" i="0" dirty="0" err="1" smtClean="0">
                <a:solidFill>
                  <a:srgbClr val="000000"/>
                </a:solidFill>
              </a:rPr>
              <a:t>TaxCodeGroup</a:t>
            </a:r>
            <a:endParaRPr lang="en-US" sz="1600" i="0" dirty="0" smtClean="0">
              <a:solidFill>
                <a:srgbClr val="000000"/>
              </a:solidFill>
            </a:endParaRPr>
          </a:p>
        </p:txBody>
      </p:sp>
      <p:sp>
        <p:nvSpPr>
          <p:cNvPr id="41" name="TextBox 40"/>
          <p:cNvSpPr txBox="1"/>
          <p:nvPr/>
        </p:nvSpPr>
        <p:spPr>
          <a:xfrm>
            <a:off x="1366888" y="4757268"/>
            <a:ext cx="1046480" cy="276999"/>
          </a:xfrm>
          <a:prstGeom prst="rect">
            <a:avLst/>
          </a:prstGeom>
          <a:noFill/>
          <a:ln>
            <a:solidFill>
              <a:schemeClr val="tx1"/>
            </a:solidFill>
          </a:ln>
        </p:spPr>
        <p:txBody>
          <a:bodyPr wrap="square" rtlCol="0">
            <a:spAutoFit/>
          </a:bodyPr>
          <a:lstStyle/>
          <a:p>
            <a:pPr algn="l"/>
            <a:r>
              <a:rPr lang="en-US" sz="1200" b="1" i="0" dirty="0" err="1" smtClean="0">
                <a:solidFill>
                  <a:srgbClr val="000000"/>
                </a:solidFill>
              </a:rPr>
              <a:t>TaxCodes</a:t>
            </a:r>
            <a:endParaRPr lang="en-US" sz="1200" b="1" i="0" dirty="0" smtClean="0">
              <a:solidFill>
                <a:srgbClr val="000000"/>
              </a:solidFill>
            </a:endParaRPr>
          </a:p>
        </p:txBody>
      </p:sp>
      <p:sp>
        <p:nvSpPr>
          <p:cNvPr id="43" name="TextBox 42"/>
          <p:cNvSpPr txBox="1"/>
          <p:nvPr/>
        </p:nvSpPr>
        <p:spPr>
          <a:xfrm>
            <a:off x="1041037" y="3255415"/>
            <a:ext cx="2333767" cy="1160058"/>
          </a:xfrm>
          <a:prstGeom prst="rect">
            <a:avLst/>
          </a:prstGeom>
          <a:solidFill>
            <a:srgbClr val="FFC000"/>
          </a:solidFill>
        </p:spPr>
        <p:txBody>
          <a:bodyPr wrap="square" rtlCol="0">
            <a:noAutofit/>
          </a:bodyPr>
          <a:lstStyle/>
          <a:p>
            <a:pPr algn="l"/>
            <a:r>
              <a:rPr lang="en-US" sz="1600" i="0" dirty="0" err="1" smtClean="0">
                <a:solidFill>
                  <a:srgbClr val="000000"/>
                </a:solidFill>
              </a:rPr>
              <a:t>HomeDepot</a:t>
            </a:r>
            <a:endParaRPr lang="en-US" sz="1600" i="0" dirty="0" smtClean="0">
              <a:solidFill>
                <a:srgbClr val="000000"/>
              </a:solidFill>
            </a:endParaRP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TaxCode</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State</a:t>
            </a:r>
          </a:p>
        </p:txBody>
      </p:sp>
      <p:grpSp>
        <p:nvGrpSpPr>
          <p:cNvPr id="4" name="Group 61"/>
          <p:cNvGrpSpPr/>
          <p:nvPr/>
        </p:nvGrpSpPr>
        <p:grpSpPr>
          <a:xfrm>
            <a:off x="1350968" y="3471316"/>
            <a:ext cx="1617856" cy="461665"/>
            <a:chOff x="992240" y="3982720"/>
            <a:chExt cx="1617856" cy="461665"/>
          </a:xfrm>
        </p:grpSpPr>
        <p:sp>
          <p:nvSpPr>
            <p:cNvPr id="45" name="TextBox 44"/>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46" name="TextBox 45"/>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47" name="TextBox 46"/>
          <p:cNvSpPr txBox="1"/>
          <p:nvPr/>
        </p:nvSpPr>
        <p:spPr>
          <a:xfrm>
            <a:off x="1059229" y="5157031"/>
            <a:ext cx="2333767" cy="664153"/>
          </a:xfrm>
          <a:prstGeom prst="rect">
            <a:avLst/>
          </a:prstGeom>
          <a:solidFill>
            <a:srgbClr val="D7F6EE"/>
          </a:solidFill>
        </p:spPr>
        <p:txBody>
          <a:bodyPr wrap="square" rtlCol="0">
            <a:noAutofit/>
          </a:bodyPr>
          <a:lstStyle/>
          <a:p>
            <a:pPr algn="l"/>
            <a:r>
              <a:rPr lang="en-US" sz="1600" i="0" dirty="0" err="1" smtClean="0">
                <a:solidFill>
                  <a:srgbClr val="000000"/>
                </a:solidFill>
              </a:rPr>
              <a:t>StateGroup</a:t>
            </a:r>
            <a:endParaRPr lang="en-US" sz="1600" i="0" dirty="0" smtClean="0">
              <a:solidFill>
                <a:srgbClr val="000000"/>
              </a:solidFill>
            </a:endParaRPr>
          </a:p>
        </p:txBody>
      </p:sp>
      <p:sp>
        <p:nvSpPr>
          <p:cNvPr id="48" name="TextBox 47"/>
          <p:cNvSpPr txBox="1"/>
          <p:nvPr/>
        </p:nvSpPr>
        <p:spPr>
          <a:xfrm>
            <a:off x="1369160" y="5455588"/>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States</a:t>
            </a:r>
          </a:p>
        </p:txBody>
      </p:sp>
      <p:sp>
        <p:nvSpPr>
          <p:cNvPr id="49" name="Can 48"/>
          <p:cNvSpPr/>
          <p:nvPr/>
        </p:nvSpPr>
        <p:spPr bwMode="auto">
          <a:xfrm>
            <a:off x="6077173" y="4661158"/>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A31</a:t>
            </a:r>
          </a:p>
        </p:txBody>
      </p:sp>
      <p:sp>
        <p:nvSpPr>
          <p:cNvPr id="51" name="Right Brace 50"/>
          <p:cNvSpPr/>
          <p:nvPr/>
        </p:nvSpPr>
        <p:spPr bwMode="auto">
          <a:xfrm>
            <a:off x="3384469" y="4440476"/>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2" name="Content Placeholder 2"/>
          <p:cNvSpPr>
            <a:spLocks noGrp="1"/>
          </p:cNvSpPr>
          <p:nvPr>
            <p:ph idx="1"/>
          </p:nvPr>
        </p:nvSpPr>
        <p:spPr>
          <a:xfrm>
            <a:off x="3522842" y="1228224"/>
            <a:ext cx="5621158" cy="5349997"/>
          </a:xfrm>
        </p:spPr>
        <p:txBody>
          <a:bodyPr/>
          <a:lstStyle/>
          <a:p>
            <a:r>
              <a:rPr lang="en-US" dirty="0"/>
              <a:t>Tenants </a:t>
            </a:r>
            <a:r>
              <a:rPr lang="en-US" dirty="0" smtClean="0"/>
              <a:t>have </a:t>
            </a:r>
            <a:r>
              <a:rPr lang="en-US" dirty="0"/>
              <a:t>their own table instance </a:t>
            </a:r>
            <a:r>
              <a:rPr lang="en-US" dirty="0" smtClean="0"/>
              <a:t>if:</a:t>
            </a:r>
          </a:p>
          <a:p>
            <a:pPr lvl="1"/>
            <a:r>
              <a:rPr lang="en-US" dirty="0" smtClean="0"/>
              <a:t>Not </a:t>
            </a:r>
            <a:r>
              <a:rPr lang="en-US" dirty="0"/>
              <a:t>part of a </a:t>
            </a:r>
            <a:r>
              <a:rPr lang="en-US" dirty="0" smtClean="0"/>
              <a:t>group</a:t>
            </a:r>
          </a:p>
          <a:p>
            <a:r>
              <a:rPr lang="en-US" dirty="0" smtClean="0"/>
              <a:t>Group data</a:t>
            </a:r>
          </a:p>
          <a:p>
            <a:pPr lvl="1"/>
            <a:r>
              <a:rPr lang="en-US" dirty="0" smtClean="0"/>
              <a:t>Shared amongst tenants in the group</a:t>
            </a:r>
          </a:p>
          <a:p>
            <a:pPr lvl="1"/>
            <a:r>
              <a:rPr lang="en-US" dirty="0" smtClean="0"/>
              <a:t>Can exists with no tenants assigned</a:t>
            </a:r>
          </a:p>
          <a:p>
            <a:pPr lvl="1"/>
            <a:r>
              <a:rPr lang="en-US" dirty="0" smtClean="0"/>
              <a:t>Follow allocation rules already defined</a:t>
            </a:r>
          </a:p>
          <a:p>
            <a:r>
              <a:rPr lang="en-US" dirty="0" smtClean="0"/>
              <a:t>Each group has only one table instance</a:t>
            </a:r>
          </a:p>
          <a:p>
            <a:pPr lvl="1"/>
            <a:r>
              <a:rPr lang="en-US" dirty="0" smtClean="0"/>
              <a:t>Cannot delete table if it has groups</a:t>
            </a:r>
          </a:p>
          <a:p>
            <a:endParaRPr lang="en-US" dirty="0" smtClean="0"/>
          </a:p>
          <a:p>
            <a:endParaRPr lang="en-US" dirty="0"/>
          </a:p>
          <a:p>
            <a:endParaRPr lang="en-US" dirty="0"/>
          </a:p>
          <a:p>
            <a:r>
              <a:rPr lang="en-US" dirty="0" smtClean="0"/>
              <a:t>Can </a:t>
            </a:r>
            <a:r>
              <a:rPr lang="en-US" dirty="0"/>
              <a:t>be spread across storage areas.</a:t>
            </a:r>
          </a:p>
          <a:p>
            <a:pPr>
              <a:buNone/>
            </a:pPr>
            <a:endParaRPr lang="en-US" dirty="0" smtClean="0"/>
          </a:p>
          <a:p>
            <a:endParaRPr lang="en-US" dirty="0" smtClean="0"/>
          </a:p>
        </p:txBody>
      </p:sp>
      <p:sp>
        <p:nvSpPr>
          <p:cNvPr id="123" name="Right Brace 122"/>
          <p:cNvSpPr/>
          <p:nvPr/>
        </p:nvSpPr>
        <p:spPr bwMode="auto">
          <a:xfrm>
            <a:off x="3394369" y="5151001"/>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52" name="Straight Connector 51"/>
          <p:cNvCxnSpPr>
            <a:endCxn id="123" idx="1"/>
          </p:cNvCxnSpPr>
          <p:nvPr/>
        </p:nvCxnSpPr>
        <p:spPr bwMode="auto">
          <a:xfrm rot="5400000">
            <a:off x="3480990" y="5219522"/>
            <a:ext cx="373757" cy="143239"/>
          </a:xfrm>
          <a:prstGeom prst="line">
            <a:avLst/>
          </a:prstGeom>
          <a:solidFill>
            <a:schemeClr val="accent1"/>
          </a:solidFill>
          <a:ln w="25400" cap="flat" cmpd="sng" algn="ctr">
            <a:solidFill>
              <a:schemeClr val="tx2"/>
            </a:solidFill>
            <a:prstDash val="solid"/>
            <a:round/>
            <a:headEnd type="none" w="med" len="med"/>
            <a:tailEnd type="none" w="med" len="med"/>
          </a:ln>
          <a:effectLst/>
        </p:spPr>
      </p:cxnSp>
      <p:cxnSp>
        <p:nvCxnSpPr>
          <p:cNvPr id="24" name="Straight Arrow Connector 23"/>
          <p:cNvCxnSpPr/>
          <p:nvPr/>
        </p:nvCxnSpPr>
        <p:spPr bwMode="auto">
          <a:xfrm>
            <a:off x="3741089" y="5109216"/>
            <a:ext cx="1555794" cy="0"/>
          </a:xfrm>
          <a:prstGeom prst="straightConnector1">
            <a:avLst/>
          </a:prstGeom>
          <a:ln w="25400" cap="sq">
            <a:solidFill>
              <a:srgbClr val="0070C0"/>
            </a:solidFill>
            <a:headEnd type="oval" w="med" len="med"/>
            <a:tailEnd type="arrow"/>
          </a:ln>
        </p:spPr>
        <p:style>
          <a:lnRef idx="3">
            <a:schemeClr val="accent1"/>
          </a:lnRef>
          <a:fillRef idx="0">
            <a:schemeClr val="accent1"/>
          </a:fillRef>
          <a:effectRef idx="2">
            <a:schemeClr val="accent1"/>
          </a:effectRef>
          <a:fontRef idx="minor">
            <a:schemeClr val="tx1"/>
          </a:fontRef>
        </p:style>
      </p:cxnSp>
      <p:cxnSp>
        <p:nvCxnSpPr>
          <p:cNvPr id="56" name="Straight Connector 55"/>
          <p:cNvCxnSpPr>
            <a:stCxn id="51" idx="1"/>
          </p:cNvCxnSpPr>
          <p:nvPr/>
        </p:nvCxnSpPr>
        <p:spPr bwMode="auto">
          <a:xfrm rot="10800000" flipH="1" flipV="1">
            <a:off x="3586347" y="4767494"/>
            <a:ext cx="153139" cy="350415"/>
          </a:xfrm>
          <a:prstGeom prst="line">
            <a:avLst/>
          </a:prstGeom>
          <a:solidFill>
            <a:schemeClr val="accent1"/>
          </a:solidFill>
          <a:ln w="25400" cap="flat" cmpd="sng" algn="ctr">
            <a:solidFill>
              <a:schemeClr val="tx2"/>
            </a:solidFill>
            <a:prstDash val="solid"/>
            <a:round/>
            <a:headEnd type="none" w="med" len="med"/>
            <a:tailEnd type="none" w="med" len="med"/>
          </a:ln>
          <a:effectLst/>
        </p:spPr>
      </p:cxn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853935" y="4727121"/>
            <a:ext cx="2470244" cy="914400"/>
          </a:xfrm>
          <a:prstGeom prst="rect">
            <a:avLst/>
          </a:prstGeom>
          <a:noFill/>
        </p:spPr>
        <p:txBody>
          <a:bodyPr wrap="none" rtlCol="0">
            <a:noAutofit/>
          </a:bodyPr>
          <a:lstStyle/>
          <a:p>
            <a:pPr algn="r"/>
            <a:r>
              <a:rPr lang="en-US" sz="1800" i="0" dirty="0" smtClean="0">
                <a:solidFill>
                  <a:srgbClr val="000000"/>
                </a:solidFill>
              </a:rPr>
              <a:t>Tax Code Data</a:t>
            </a:r>
          </a:p>
          <a:p>
            <a:pPr algn="r"/>
            <a:r>
              <a:rPr lang="en-US" sz="1800" i="0" dirty="0" smtClean="0">
                <a:solidFill>
                  <a:srgbClr val="000000"/>
                </a:solidFill>
              </a:rPr>
              <a:t>State Data</a:t>
            </a:r>
          </a:p>
        </p:txBody>
      </p:sp>
      <p:sp>
        <p:nvSpPr>
          <p:cNvPr id="2" name="Title 1"/>
          <p:cNvSpPr>
            <a:spLocks noGrp="1"/>
          </p:cNvSpPr>
          <p:nvPr>
            <p:ph type="title"/>
          </p:nvPr>
        </p:nvSpPr>
        <p:spPr>
          <a:xfrm>
            <a:off x="462720" y="237576"/>
            <a:ext cx="7330650" cy="397032"/>
          </a:xfrm>
        </p:spPr>
        <p:txBody>
          <a:bodyPr/>
          <a:lstStyle/>
          <a:p>
            <a:r>
              <a:rPr lang="en-US" dirty="0" smtClean="0"/>
              <a:t>Groups</a:t>
            </a:r>
            <a:endParaRPr lang="en-US" dirty="0"/>
          </a:p>
        </p:txBody>
      </p:sp>
      <p:sp>
        <p:nvSpPr>
          <p:cNvPr id="6" name="Rectangle 5"/>
          <p:cNvSpPr/>
          <p:nvPr/>
        </p:nvSpPr>
        <p:spPr bwMode="auto">
          <a:xfrm>
            <a:off x="179024" y="1384555"/>
            <a:ext cx="3193507" cy="461665"/>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a:t>
            </a:r>
          </a:p>
        </p:txBody>
      </p:sp>
      <p:sp>
        <p:nvSpPr>
          <p:cNvPr id="8" name="TextBox 7"/>
          <p:cNvSpPr txBox="1"/>
          <p:nvPr/>
        </p:nvSpPr>
        <p:spPr>
          <a:xfrm rot="16200000">
            <a:off x="-1294964" y="3512465"/>
            <a:ext cx="3780430" cy="859742"/>
          </a:xfrm>
          <a:prstGeom prst="rect">
            <a:avLst/>
          </a:prstGeom>
          <a:solidFill>
            <a:srgbClr val="99BFD5"/>
          </a:solidFill>
        </p:spPr>
        <p:txBody>
          <a:bodyPr wrap="square" rtlCol="0">
            <a:noAutofit/>
          </a:bodyPr>
          <a:lstStyle/>
          <a:p>
            <a:pPr algn="l"/>
            <a:r>
              <a:rPr lang="en-US" dirty="0" smtClean="0">
                <a:solidFill>
                  <a:srgbClr val="000000"/>
                </a:solidFill>
              </a:rPr>
              <a:t>    Tenancy Layer </a:t>
            </a:r>
          </a:p>
        </p:txBody>
      </p:sp>
      <p:sp>
        <p:nvSpPr>
          <p:cNvPr id="9" name="TextBox 8"/>
          <p:cNvSpPr txBox="1"/>
          <p:nvPr/>
        </p:nvSpPr>
        <p:spPr>
          <a:xfrm>
            <a:off x="1052413" y="2065767"/>
            <a:ext cx="2333767" cy="1160058"/>
          </a:xfrm>
          <a:prstGeom prst="rect">
            <a:avLst/>
          </a:prstGeom>
          <a:solidFill>
            <a:schemeClr val="accent3">
              <a:lumMod val="60000"/>
              <a:lumOff val="40000"/>
            </a:schemeClr>
          </a:solidFill>
        </p:spPr>
        <p:txBody>
          <a:bodyPr wrap="square" rtlCol="0">
            <a:noAutofit/>
          </a:bodyPr>
          <a:lstStyle/>
          <a:p>
            <a:pPr algn="l"/>
            <a:r>
              <a:rPr lang="en-US" sz="1600" i="0" dirty="0" err="1" smtClean="0">
                <a:solidFill>
                  <a:srgbClr val="000000"/>
                </a:solidFill>
              </a:rPr>
              <a:t>AceHardware</a:t>
            </a:r>
            <a:endParaRPr lang="en-US" sz="1600" i="0" dirty="0" smtClean="0">
              <a:solidFill>
                <a:srgbClr val="000000"/>
              </a:solidFill>
            </a:endParaRP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TaxCodeGroup</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StateGroup</a:t>
            </a:r>
            <a:endParaRPr lang="en-US" sz="1600" i="0" dirty="0" smtClean="0">
              <a:solidFill>
                <a:srgbClr val="000000"/>
              </a:solidFill>
            </a:endParaRPr>
          </a:p>
        </p:txBody>
      </p:sp>
      <p:grpSp>
        <p:nvGrpSpPr>
          <p:cNvPr id="3" name="Group 61"/>
          <p:cNvGrpSpPr/>
          <p:nvPr/>
        </p:nvGrpSpPr>
        <p:grpSpPr>
          <a:xfrm>
            <a:off x="1362344" y="2281668"/>
            <a:ext cx="1617856" cy="461665"/>
            <a:chOff x="992240" y="3982720"/>
            <a:chExt cx="1617856" cy="461665"/>
          </a:xfrm>
        </p:grpSpPr>
        <p:sp>
          <p:nvSpPr>
            <p:cNvPr id="13" name="TextBox 12"/>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16" name="TextBox 15"/>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29" name="Can 28"/>
          <p:cNvSpPr/>
          <p:nvPr/>
        </p:nvSpPr>
        <p:spPr bwMode="auto">
          <a:xfrm>
            <a:off x="5365205" y="4658886"/>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a:t>
            </a:r>
          </a:p>
        </p:txBody>
      </p:sp>
      <p:sp>
        <p:nvSpPr>
          <p:cNvPr id="34" name="TextBox 33"/>
          <p:cNvSpPr txBox="1"/>
          <p:nvPr/>
        </p:nvSpPr>
        <p:spPr>
          <a:xfrm>
            <a:off x="6623055" y="4729393"/>
            <a:ext cx="1867457" cy="914400"/>
          </a:xfrm>
          <a:prstGeom prst="rect">
            <a:avLst/>
          </a:prstGeom>
          <a:noFill/>
        </p:spPr>
        <p:txBody>
          <a:bodyPr wrap="none" rtlCol="0">
            <a:noAutofit/>
          </a:bodyPr>
          <a:lstStyle/>
          <a:p>
            <a:pPr algn="l"/>
            <a:r>
              <a:rPr lang="en-US" sz="1800" i="0" dirty="0" smtClean="0">
                <a:solidFill>
                  <a:srgbClr val="000000"/>
                </a:solidFill>
              </a:rPr>
              <a:t>Tax Code Indexes</a:t>
            </a:r>
          </a:p>
          <a:p>
            <a:pPr algn="l"/>
            <a:r>
              <a:rPr lang="en-US" sz="1800" i="0" dirty="0" smtClean="0">
                <a:solidFill>
                  <a:srgbClr val="000000"/>
                </a:solidFill>
              </a:rPr>
              <a:t>State Indexes</a:t>
            </a:r>
          </a:p>
        </p:txBody>
      </p:sp>
      <p:sp>
        <p:nvSpPr>
          <p:cNvPr id="39" name="TextBox 38"/>
          <p:cNvSpPr txBox="1"/>
          <p:nvPr/>
        </p:nvSpPr>
        <p:spPr>
          <a:xfrm>
            <a:off x="1056957" y="4458711"/>
            <a:ext cx="2333767" cy="664153"/>
          </a:xfrm>
          <a:prstGeom prst="rect">
            <a:avLst/>
          </a:prstGeom>
          <a:solidFill>
            <a:srgbClr val="D7F6EE"/>
          </a:solidFill>
        </p:spPr>
        <p:txBody>
          <a:bodyPr wrap="square" rtlCol="0">
            <a:noAutofit/>
          </a:bodyPr>
          <a:lstStyle/>
          <a:p>
            <a:pPr algn="l"/>
            <a:r>
              <a:rPr lang="en-US" sz="1600" i="0" dirty="0" err="1" smtClean="0">
                <a:solidFill>
                  <a:srgbClr val="000000"/>
                </a:solidFill>
              </a:rPr>
              <a:t>TaxCodeGroup</a:t>
            </a:r>
            <a:endParaRPr lang="en-US" sz="1600" i="0" dirty="0" smtClean="0">
              <a:solidFill>
                <a:srgbClr val="000000"/>
              </a:solidFill>
            </a:endParaRPr>
          </a:p>
        </p:txBody>
      </p:sp>
      <p:sp>
        <p:nvSpPr>
          <p:cNvPr id="41" name="TextBox 40"/>
          <p:cNvSpPr txBox="1"/>
          <p:nvPr/>
        </p:nvSpPr>
        <p:spPr>
          <a:xfrm>
            <a:off x="1366888" y="4757268"/>
            <a:ext cx="1046480" cy="276999"/>
          </a:xfrm>
          <a:prstGeom prst="rect">
            <a:avLst/>
          </a:prstGeom>
          <a:noFill/>
          <a:ln>
            <a:solidFill>
              <a:schemeClr val="tx1"/>
            </a:solidFill>
          </a:ln>
        </p:spPr>
        <p:txBody>
          <a:bodyPr wrap="square" rtlCol="0">
            <a:spAutoFit/>
          </a:bodyPr>
          <a:lstStyle/>
          <a:p>
            <a:pPr algn="l"/>
            <a:r>
              <a:rPr lang="en-US" sz="1200" b="1" i="0" dirty="0" err="1" smtClean="0">
                <a:solidFill>
                  <a:srgbClr val="000000"/>
                </a:solidFill>
              </a:rPr>
              <a:t>TaxCodes</a:t>
            </a:r>
            <a:endParaRPr lang="en-US" sz="1200" b="1" i="0" dirty="0" smtClean="0">
              <a:solidFill>
                <a:srgbClr val="000000"/>
              </a:solidFill>
            </a:endParaRPr>
          </a:p>
        </p:txBody>
      </p:sp>
      <p:sp>
        <p:nvSpPr>
          <p:cNvPr id="43" name="TextBox 42"/>
          <p:cNvSpPr txBox="1"/>
          <p:nvPr/>
        </p:nvSpPr>
        <p:spPr>
          <a:xfrm>
            <a:off x="1041037" y="3255415"/>
            <a:ext cx="2333767" cy="1160058"/>
          </a:xfrm>
          <a:prstGeom prst="rect">
            <a:avLst/>
          </a:prstGeom>
          <a:solidFill>
            <a:srgbClr val="FFC000"/>
          </a:solidFill>
        </p:spPr>
        <p:txBody>
          <a:bodyPr wrap="square" rtlCol="0">
            <a:noAutofit/>
          </a:bodyPr>
          <a:lstStyle/>
          <a:p>
            <a:pPr algn="l"/>
            <a:r>
              <a:rPr lang="en-US" sz="1600" i="0" dirty="0" err="1" smtClean="0">
                <a:solidFill>
                  <a:srgbClr val="000000"/>
                </a:solidFill>
              </a:rPr>
              <a:t>HomeDepot</a:t>
            </a:r>
            <a:endParaRPr lang="en-US" sz="1600" i="0" dirty="0" smtClean="0">
              <a:solidFill>
                <a:srgbClr val="000000"/>
              </a:solidFill>
            </a:endParaRP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TaxCodeGroup</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StateGroup</a:t>
            </a:r>
            <a:endParaRPr lang="en-US" sz="1600" i="0" dirty="0" smtClean="0">
              <a:solidFill>
                <a:srgbClr val="000000"/>
              </a:solidFill>
            </a:endParaRPr>
          </a:p>
        </p:txBody>
      </p:sp>
      <p:grpSp>
        <p:nvGrpSpPr>
          <p:cNvPr id="4" name="Group 61"/>
          <p:cNvGrpSpPr/>
          <p:nvPr/>
        </p:nvGrpSpPr>
        <p:grpSpPr>
          <a:xfrm>
            <a:off x="1350968" y="3471316"/>
            <a:ext cx="1617856" cy="461665"/>
            <a:chOff x="992240" y="3982720"/>
            <a:chExt cx="1617856" cy="461665"/>
          </a:xfrm>
        </p:grpSpPr>
        <p:sp>
          <p:nvSpPr>
            <p:cNvPr id="45" name="TextBox 44"/>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46" name="TextBox 45"/>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47" name="TextBox 46"/>
          <p:cNvSpPr txBox="1"/>
          <p:nvPr/>
        </p:nvSpPr>
        <p:spPr>
          <a:xfrm>
            <a:off x="1059229" y="5157031"/>
            <a:ext cx="2333767" cy="664153"/>
          </a:xfrm>
          <a:prstGeom prst="rect">
            <a:avLst/>
          </a:prstGeom>
          <a:solidFill>
            <a:srgbClr val="D7F6EE"/>
          </a:solidFill>
        </p:spPr>
        <p:txBody>
          <a:bodyPr wrap="square" rtlCol="0">
            <a:noAutofit/>
          </a:bodyPr>
          <a:lstStyle/>
          <a:p>
            <a:pPr algn="l"/>
            <a:r>
              <a:rPr lang="en-US" sz="1600" i="0" dirty="0" err="1" smtClean="0">
                <a:solidFill>
                  <a:srgbClr val="000000"/>
                </a:solidFill>
              </a:rPr>
              <a:t>StateGroup</a:t>
            </a:r>
            <a:endParaRPr lang="en-US" sz="1600" i="0" dirty="0" smtClean="0">
              <a:solidFill>
                <a:srgbClr val="000000"/>
              </a:solidFill>
            </a:endParaRPr>
          </a:p>
        </p:txBody>
      </p:sp>
      <p:sp>
        <p:nvSpPr>
          <p:cNvPr id="48" name="TextBox 47"/>
          <p:cNvSpPr txBox="1"/>
          <p:nvPr/>
        </p:nvSpPr>
        <p:spPr>
          <a:xfrm>
            <a:off x="1369160" y="5455588"/>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States</a:t>
            </a:r>
          </a:p>
        </p:txBody>
      </p:sp>
      <p:sp>
        <p:nvSpPr>
          <p:cNvPr id="49" name="Can 48"/>
          <p:cNvSpPr/>
          <p:nvPr/>
        </p:nvSpPr>
        <p:spPr bwMode="auto">
          <a:xfrm>
            <a:off x="6077173" y="4661158"/>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A31</a:t>
            </a:r>
          </a:p>
        </p:txBody>
      </p:sp>
      <p:sp>
        <p:nvSpPr>
          <p:cNvPr id="51" name="Right Brace 50"/>
          <p:cNvSpPr/>
          <p:nvPr/>
        </p:nvSpPr>
        <p:spPr bwMode="auto">
          <a:xfrm>
            <a:off x="3384469" y="4440476"/>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5" name="Group 119"/>
          <p:cNvGrpSpPr/>
          <p:nvPr/>
        </p:nvGrpSpPr>
        <p:grpSpPr>
          <a:xfrm>
            <a:off x="878783" y="2843687"/>
            <a:ext cx="446656" cy="1847059"/>
            <a:chOff x="1163783" y="2511187"/>
            <a:chExt cx="446656" cy="1847059"/>
          </a:xfrm>
        </p:grpSpPr>
        <p:cxnSp>
          <p:nvCxnSpPr>
            <p:cNvPr id="71" name="Straight Connector 70"/>
            <p:cNvCxnSpPr/>
            <p:nvPr/>
          </p:nvCxnSpPr>
          <p:spPr bwMode="auto">
            <a:xfrm rot="10800000" flipV="1">
              <a:off x="1175658" y="2517567"/>
              <a:ext cx="434781" cy="0"/>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cxnSp>
          <p:nvCxnSpPr>
            <p:cNvPr id="73" name="Straight Connector 72"/>
            <p:cNvCxnSpPr/>
            <p:nvPr/>
          </p:nvCxnSpPr>
          <p:spPr bwMode="auto">
            <a:xfrm rot="5400000">
              <a:off x="250179" y="3434717"/>
              <a:ext cx="1847059" cy="0"/>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cxnSp>
          <p:nvCxnSpPr>
            <p:cNvPr id="76" name="Straight Arrow Connector 75"/>
            <p:cNvCxnSpPr/>
            <p:nvPr/>
          </p:nvCxnSpPr>
          <p:spPr bwMode="auto">
            <a:xfrm>
              <a:off x="1175657" y="4346369"/>
              <a:ext cx="237507" cy="1588"/>
            </a:xfrm>
            <a:prstGeom prst="straightConnector1">
              <a:avLst/>
            </a:prstGeom>
            <a:solidFill>
              <a:schemeClr val="accent1"/>
            </a:solidFill>
            <a:ln w="25400" cap="flat" cmpd="sng" algn="ctr">
              <a:solidFill>
                <a:schemeClr val="accent1"/>
              </a:solidFill>
              <a:prstDash val="sysDash"/>
              <a:round/>
              <a:headEnd type="none" w="med" len="med"/>
              <a:tailEnd type="arrow"/>
            </a:ln>
            <a:effectLst/>
          </p:spPr>
        </p:cxnSp>
        <p:cxnSp>
          <p:nvCxnSpPr>
            <p:cNvPr id="79" name="Straight Connector 78"/>
            <p:cNvCxnSpPr/>
            <p:nvPr/>
          </p:nvCxnSpPr>
          <p:spPr bwMode="auto">
            <a:xfrm rot="10800000">
              <a:off x="1163783" y="3693226"/>
              <a:ext cx="420933" cy="3488"/>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grpSp>
      <p:grpSp>
        <p:nvGrpSpPr>
          <p:cNvPr id="7" name="Group 120"/>
          <p:cNvGrpSpPr/>
          <p:nvPr/>
        </p:nvGrpSpPr>
        <p:grpSpPr>
          <a:xfrm>
            <a:off x="651184" y="3091087"/>
            <a:ext cx="619485" cy="2264675"/>
            <a:chOff x="936184" y="2758587"/>
            <a:chExt cx="619485" cy="2264675"/>
          </a:xfrm>
        </p:grpSpPr>
        <p:cxnSp>
          <p:nvCxnSpPr>
            <p:cNvPr id="84" name="Straight Connector 83"/>
            <p:cNvCxnSpPr/>
            <p:nvPr/>
          </p:nvCxnSpPr>
          <p:spPr bwMode="auto">
            <a:xfrm rot="10800000" flipV="1">
              <a:off x="948061" y="2764961"/>
              <a:ext cx="607608" cy="0"/>
            </a:xfrm>
            <a:prstGeom prst="line">
              <a:avLst/>
            </a:prstGeom>
            <a:solidFill>
              <a:schemeClr val="accent1"/>
            </a:solidFill>
            <a:ln w="25400" cap="flat" cmpd="sng" algn="ctr">
              <a:solidFill>
                <a:schemeClr val="tx1"/>
              </a:solidFill>
              <a:prstDash val="sysDash"/>
              <a:round/>
              <a:headEnd type="none" w="med" len="med"/>
              <a:tailEnd type="none" w="med" len="med"/>
            </a:ln>
            <a:effectLst/>
          </p:spPr>
        </p:cxnSp>
        <p:cxnSp>
          <p:nvCxnSpPr>
            <p:cNvPr id="85" name="Straight Connector 84"/>
            <p:cNvCxnSpPr/>
            <p:nvPr/>
          </p:nvCxnSpPr>
          <p:spPr bwMode="auto">
            <a:xfrm rot="16200000" flipH="1">
              <a:off x="-186229" y="3890924"/>
              <a:ext cx="2264674" cy="0"/>
            </a:xfrm>
            <a:prstGeom prst="line">
              <a:avLst/>
            </a:prstGeom>
            <a:solidFill>
              <a:schemeClr val="accent1"/>
            </a:solidFill>
            <a:ln w="25400" cap="flat" cmpd="sng" algn="ctr">
              <a:solidFill>
                <a:schemeClr val="tx1"/>
              </a:solidFill>
              <a:prstDash val="sysDash"/>
              <a:round/>
              <a:headEnd type="none" w="med" len="med"/>
              <a:tailEnd type="none" w="med" len="med"/>
            </a:ln>
            <a:effectLst/>
          </p:spPr>
        </p:cxnSp>
        <p:cxnSp>
          <p:nvCxnSpPr>
            <p:cNvPr id="86" name="Straight Arrow Connector 85"/>
            <p:cNvCxnSpPr/>
            <p:nvPr/>
          </p:nvCxnSpPr>
          <p:spPr bwMode="auto">
            <a:xfrm flipV="1">
              <a:off x="938153" y="5023262"/>
              <a:ext cx="475014" cy="0"/>
            </a:xfrm>
            <a:prstGeom prst="straightConnector1">
              <a:avLst/>
            </a:prstGeom>
            <a:solidFill>
              <a:schemeClr val="accent1"/>
            </a:solidFill>
            <a:ln w="25400" cap="flat" cmpd="sng" algn="ctr">
              <a:solidFill>
                <a:schemeClr val="tx1"/>
              </a:solidFill>
              <a:prstDash val="sysDash"/>
              <a:round/>
              <a:headEnd type="none" w="med" len="med"/>
              <a:tailEnd type="arrow"/>
            </a:ln>
            <a:effectLst/>
          </p:spPr>
        </p:cxnSp>
        <p:cxnSp>
          <p:nvCxnSpPr>
            <p:cNvPr id="87" name="Straight Connector 86"/>
            <p:cNvCxnSpPr/>
            <p:nvPr/>
          </p:nvCxnSpPr>
          <p:spPr bwMode="auto">
            <a:xfrm rot="10800000">
              <a:off x="936184" y="3954484"/>
              <a:ext cx="607608" cy="0"/>
            </a:xfrm>
            <a:prstGeom prst="line">
              <a:avLst/>
            </a:prstGeom>
            <a:solidFill>
              <a:schemeClr val="accent1"/>
            </a:solidFill>
            <a:ln w="25400" cap="flat" cmpd="sng" algn="ctr">
              <a:solidFill>
                <a:schemeClr val="tx1"/>
              </a:solidFill>
              <a:prstDash val="sysDash"/>
              <a:round/>
              <a:headEnd type="none" w="med" len="med"/>
              <a:tailEnd type="none" w="med" len="med"/>
            </a:ln>
            <a:effectLst/>
          </p:spPr>
        </p:cxnSp>
      </p:grpSp>
      <p:sp>
        <p:nvSpPr>
          <p:cNvPr id="122" name="Content Placeholder 2"/>
          <p:cNvSpPr>
            <a:spLocks noGrp="1"/>
          </p:cNvSpPr>
          <p:nvPr>
            <p:ph idx="1"/>
          </p:nvPr>
        </p:nvSpPr>
        <p:spPr>
          <a:xfrm>
            <a:off x="3522842" y="1228224"/>
            <a:ext cx="5621158" cy="5377291"/>
          </a:xfrm>
        </p:spPr>
        <p:txBody>
          <a:bodyPr/>
          <a:lstStyle/>
          <a:p>
            <a:r>
              <a:rPr lang="en-US" dirty="0"/>
              <a:t>Tenants </a:t>
            </a:r>
            <a:r>
              <a:rPr lang="en-US" dirty="0" smtClean="0"/>
              <a:t>have </a:t>
            </a:r>
            <a:r>
              <a:rPr lang="en-US" dirty="0"/>
              <a:t>their own table instance </a:t>
            </a:r>
            <a:r>
              <a:rPr lang="en-US" dirty="0" smtClean="0"/>
              <a:t>if:</a:t>
            </a:r>
          </a:p>
          <a:p>
            <a:pPr lvl="1"/>
            <a:r>
              <a:rPr lang="en-US" dirty="0" smtClean="0"/>
              <a:t>Not </a:t>
            </a:r>
            <a:r>
              <a:rPr lang="en-US" dirty="0"/>
              <a:t>part of a </a:t>
            </a:r>
            <a:r>
              <a:rPr lang="en-US" dirty="0" smtClean="0"/>
              <a:t>group</a:t>
            </a:r>
          </a:p>
          <a:p>
            <a:r>
              <a:rPr lang="en-US" dirty="0" smtClean="0"/>
              <a:t>Group data</a:t>
            </a:r>
          </a:p>
          <a:p>
            <a:pPr lvl="1"/>
            <a:r>
              <a:rPr lang="en-US" dirty="0" smtClean="0"/>
              <a:t>Shared amongst tenants in the group</a:t>
            </a:r>
          </a:p>
          <a:p>
            <a:pPr lvl="1"/>
            <a:r>
              <a:rPr lang="en-US" dirty="0" smtClean="0"/>
              <a:t>Can exists with no tenants assigned</a:t>
            </a:r>
          </a:p>
          <a:p>
            <a:pPr lvl="1"/>
            <a:r>
              <a:rPr lang="en-US" dirty="0" smtClean="0"/>
              <a:t>Follow allocation rules already defined</a:t>
            </a:r>
          </a:p>
          <a:p>
            <a:r>
              <a:rPr lang="en-US" dirty="0" smtClean="0"/>
              <a:t>Each group has only one table instance</a:t>
            </a:r>
          </a:p>
          <a:p>
            <a:pPr lvl="1"/>
            <a:r>
              <a:rPr lang="en-US" dirty="0"/>
              <a:t>Cannot delete table if it has groups</a:t>
            </a:r>
          </a:p>
          <a:p>
            <a:endParaRPr lang="en-US" dirty="0"/>
          </a:p>
          <a:p>
            <a:endParaRPr lang="en-US" dirty="0" smtClean="0"/>
          </a:p>
          <a:p>
            <a:endParaRPr lang="en-US" dirty="0"/>
          </a:p>
          <a:p>
            <a:r>
              <a:rPr lang="en-US" dirty="0" smtClean="0"/>
              <a:t>Can </a:t>
            </a:r>
            <a:r>
              <a:rPr lang="en-US" dirty="0"/>
              <a:t>be spread across storage areas.</a:t>
            </a:r>
          </a:p>
          <a:p>
            <a:pPr>
              <a:buNone/>
            </a:pPr>
            <a:endParaRPr lang="en-US" dirty="0" smtClean="0"/>
          </a:p>
        </p:txBody>
      </p:sp>
      <p:sp>
        <p:nvSpPr>
          <p:cNvPr id="123" name="Right Brace 122"/>
          <p:cNvSpPr/>
          <p:nvPr/>
        </p:nvSpPr>
        <p:spPr bwMode="auto">
          <a:xfrm>
            <a:off x="3394369" y="5151001"/>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52" name="Straight Connector 51"/>
          <p:cNvCxnSpPr>
            <a:endCxn id="123" idx="1"/>
          </p:cNvCxnSpPr>
          <p:nvPr/>
        </p:nvCxnSpPr>
        <p:spPr bwMode="auto">
          <a:xfrm rot="5400000">
            <a:off x="3480990" y="5219522"/>
            <a:ext cx="373757" cy="143239"/>
          </a:xfrm>
          <a:prstGeom prst="line">
            <a:avLst/>
          </a:prstGeom>
          <a:solidFill>
            <a:schemeClr val="accent1"/>
          </a:solidFill>
          <a:ln w="25400" cap="flat" cmpd="sng" algn="ctr">
            <a:solidFill>
              <a:schemeClr val="tx2"/>
            </a:solidFill>
            <a:prstDash val="solid"/>
            <a:round/>
            <a:headEnd type="none" w="med" len="med"/>
            <a:tailEnd type="none" w="med" len="med"/>
          </a:ln>
          <a:effectLst/>
        </p:spPr>
      </p:cxnSp>
      <p:cxnSp>
        <p:nvCxnSpPr>
          <p:cNvPr id="24" name="Straight Arrow Connector 23"/>
          <p:cNvCxnSpPr/>
          <p:nvPr/>
        </p:nvCxnSpPr>
        <p:spPr bwMode="auto">
          <a:xfrm>
            <a:off x="3741089" y="5109216"/>
            <a:ext cx="1555794" cy="0"/>
          </a:xfrm>
          <a:prstGeom prst="straightConnector1">
            <a:avLst/>
          </a:prstGeom>
          <a:ln w="25400" cap="sq">
            <a:solidFill>
              <a:srgbClr val="0070C0"/>
            </a:solidFill>
            <a:headEnd type="oval" w="med" len="med"/>
            <a:tailEnd type="arrow"/>
          </a:ln>
        </p:spPr>
        <p:style>
          <a:lnRef idx="3">
            <a:schemeClr val="accent1"/>
          </a:lnRef>
          <a:fillRef idx="0">
            <a:schemeClr val="accent1"/>
          </a:fillRef>
          <a:effectRef idx="2">
            <a:schemeClr val="accent1"/>
          </a:effectRef>
          <a:fontRef idx="minor">
            <a:schemeClr val="tx1"/>
          </a:fontRef>
        </p:style>
      </p:cxnSp>
      <p:cxnSp>
        <p:nvCxnSpPr>
          <p:cNvPr id="56" name="Straight Connector 55"/>
          <p:cNvCxnSpPr>
            <a:stCxn id="51" idx="1"/>
          </p:cNvCxnSpPr>
          <p:nvPr/>
        </p:nvCxnSpPr>
        <p:spPr bwMode="auto">
          <a:xfrm rot="10800000" flipH="1" flipV="1">
            <a:off x="3586347" y="4767494"/>
            <a:ext cx="153139" cy="350415"/>
          </a:xfrm>
          <a:prstGeom prst="line">
            <a:avLst/>
          </a:prstGeom>
          <a:solidFill>
            <a:schemeClr val="accent1"/>
          </a:solidFill>
          <a:ln w="25400" cap="flat" cmpd="sng" algn="ctr">
            <a:solidFill>
              <a:schemeClr val="tx2"/>
            </a:solidFill>
            <a:prstDash val="solid"/>
            <a:round/>
            <a:headEnd type="none" w="med" len="med"/>
            <a:tailEnd type="none" w="med" len="med"/>
          </a:ln>
          <a:effectLst/>
        </p:spPr>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edg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Rectangle 5"/>
          <p:cNvSpPr/>
          <p:nvPr/>
        </p:nvSpPr>
        <p:spPr>
          <a:xfrm>
            <a:off x="1037226" y="2483893"/>
            <a:ext cx="6919407" cy="1631216"/>
          </a:xfrm>
          <a:prstGeom prst="rect">
            <a:avLst/>
          </a:prstGeom>
          <a:solidFill>
            <a:schemeClr val="accent2">
              <a:lumMod val="20000"/>
              <a:lumOff val="80000"/>
            </a:schemeClr>
          </a:solidFill>
          <a:ln w="12700">
            <a:solidFill>
              <a:schemeClr val="accent1"/>
            </a:solidFill>
          </a:ln>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chemeClr val="accent3"/>
                </a:solidFill>
              </a:rPr>
              <a:t>I think I get it,</a:t>
            </a:r>
          </a:p>
          <a:p>
            <a:pPr algn="ctr"/>
            <a:r>
              <a:rPr lang="en-US" sz="4000" b="1" dirty="0" smtClean="0">
                <a:ln/>
                <a:solidFill>
                  <a:schemeClr val="accent3"/>
                </a:solidFill>
              </a:rPr>
              <a:t> but what do I do to do it?</a:t>
            </a:r>
            <a:endParaRPr lang="en-US" sz="4000" b="1" dirty="0">
              <a:ln/>
              <a:solidFill>
                <a:schemeClr val="accent3"/>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Multi-tenant Administration</a:t>
            </a:r>
            <a:endParaRPr lang="en-US" dirty="0"/>
          </a:p>
        </p:txBody>
      </p:sp>
      <p:sp>
        <p:nvSpPr>
          <p:cNvPr id="3" name="Content Placeholder 2"/>
          <p:cNvSpPr>
            <a:spLocks noGrp="1"/>
          </p:cNvSpPr>
          <p:nvPr>
            <p:ph idx="1"/>
          </p:nvPr>
        </p:nvSpPr>
        <p:spPr>
          <a:ln>
            <a:noFill/>
          </a:ln>
        </p:spPr>
        <p:txBody>
          <a:bodyPr/>
          <a:lstStyle/>
          <a:p>
            <a:endParaRPr lang="en-US" dirty="0" smtClean="0"/>
          </a:p>
          <a:p>
            <a:r>
              <a:rPr lang="en-US" dirty="0" smtClean="0"/>
              <a:t>Administration mechanisms</a:t>
            </a:r>
          </a:p>
          <a:p>
            <a:endParaRPr lang="en-US" dirty="0"/>
          </a:p>
          <a:p>
            <a:pPr>
              <a:buNone/>
            </a:pPr>
            <a:r>
              <a:rPr lang="en-US" dirty="0"/>
              <a:t>	</a:t>
            </a:r>
            <a:endParaRPr lang="en-US" dirty="0" smtClean="0"/>
          </a:p>
          <a:p>
            <a:r>
              <a:rPr lang="en-US" dirty="0" smtClean="0"/>
              <a:t>Database enablement:</a:t>
            </a:r>
          </a:p>
          <a:p>
            <a:endParaRPr lang="en-US" dirty="0"/>
          </a:p>
          <a:p>
            <a:pPr>
              <a:buNone/>
            </a:pPr>
            <a:r>
              <a:rPr lang="en-US" dirty="0" smtClean="0"/>
              <a:t>           </a:t>
            </a:r>
            <a:r>
              <a:rPr lang="en-US" dirty="0" err="1" smtClean="0"/>
              <a:t>dbutil</a:t>
            </a:r>
            <a:r>
              <a:rPr lang="en-US" dirty="0" smtClean="0"/>
              <a:t> describe: 14  Multi-tenancy    </a:t>
            </a:r>
            <a:r>
              <a:rPr lang="en-US" dirty="0"/>
              <a:t>Yes </a:t>
            </a:r>
            <a:endParaRPr lang="en-US" dirty="0" smtClean="0"/>
          </a:p>
          <a:p>
            <a:r>
              <a:rPr lang="en-US" dirty="0" smtClean="0"/>
              <a:t>Create storage areas</a:t>
            </a:r>
          </a:p>
          <a:p>
            <a:pPr lvl="1"/>
            <a:endParaRPr lang="en-US" dirty="0" smtClean="0"/>
          </a:p>
          <a:p>
            <a:pPr lvl="1"/>
            <a:r>
              <a:rPr lang="en-US" dirty="0" smtClean="0"/>
              <a:t>No new syntax to </a:t>
            </a:r>
            <a:r>
              <a:rPr lang="en-US" dirty="0"/>
              <a:t>d</a:t>
            </a:r>
            <a:r>
              <a:rPr lang="en-US" dirty="0" smtClean="0"/>
              <a:t>atabase </a:t>
            </a:r>
            <a:r>
              <a:rPr lang="en-US" dirty="0"/>
              <a:t>structure files (.</a:t>
            </a:r>
            <a:r>
              <a:rPr lang="en-US" dirty="0" err="1"/>
              <a:t>st</a:t>
            </a:r>
            <a:r>
              <a:rPr lang="en-US" dirty="0" smtClean="0"/>
              <a:t>)</a:t>
            </a:r>
          </a:p>
          <a:p>
            <a:pPr lvl="1"/>
            <a:r>
              <a:rPr lang="en-US" dirty="0" smtClean="0"/>
              <a:t>Coordinate with database designers/developers</a:t>
            </a:r>
          </a:p>
          <a:p>
            <a:pPr lvl="1"/>
            <a:r>
              <a:rPr lang="en-US" dirty="0" smtClean="0"/>
              <a:t>Have a plan based on physical model</a:t>
            </a:r>
          </a:p>
          <a:p>
            <a:pPr lvl="1"/>
            <a:r>
              <a:rPr lang="en-US" dirty="0" smtClean="0"/>
              <a:t>Naming conventions can ease your pain</a:t>
            </a:r>
            <a:endParaRPr lang="en-US" dirty="0"/>
          </a:p>
          <a:p>
            <a:pPr lvl="1"/>
            <a:endParaRPr lang="en-US" dirty="0" smtClean="0"/>
          </a:p>
        </p:txBody>
      </p:sp>
      <p:sp>
        <p:nvSpPr>
          <p:cNvPr id="4" name="TextBox 3"/>
          <p:cNvSpPr txBox="1"/>
          <p:nvPr/>
        </p:nvSpPr>
        <p:spPr>
          <a:xfrm>
            <a:off x="477656" y="996286"/>
            <a:ext cx="5800299" cy="400110"/>
          </a:xfrm>
          <a:prstGeom prst="rect">
            <a:avLst/>
          </a:prstGeom>
          <a:noFill/>
        </p:spPr>
        <p:txBody>
          <a:bodyPr wrap="square" rtlCol="0">
            <a:spAutoFit/>
          </a:bodyPr>
          <a:lstStyle/>
          <a:p>
            <a:pPr algn="l"/>
            <a:r>
              <a:rPr lang="en-US" sz="2000" dirty="0" smtClean="0">
                <a:solidFill>
                  <a:srgbClr val="000000"/>
                </a:solidFill>
              </a:rPr>
              <a:t>Appearance of database isolation where possible</a:t>
            </a:r>
          </a:p>
        </p:txBody>
      </p:sp>
      <p:sp>
        <p:nvSpPr>
          <p:cNvPr id="5" name="TextBox 4"/>
          <p:cNvSpPr txBox="1"/>
          <p:nvPr/>
        </p:nvSpPr>
        <p:spPr>
          <a:xfrm>
            <a:off x="1023677" y="3293126"/>
            <a:ext cx="5117907" cy="400110"/>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2000" b="1" i="0" dirty="0" err="1" smtClean="0">
                <a:solidFill>
                  <a:schemeClr val="tx2"/>
                </a:solidFill>
              </a:rPr>
              <a:t>proutil</a:t>
            </a:r>
            <a:r>
              <a:rPr lang="en-US" sz="2000" b="1" i="0" dirty="0" smtClean="0">
                <a:solidFill>
                  <a:schemeClr val="tx2"/>
                </a:solidFill>
              </a:rPr>
              <a:t> </a:t>
            </a:r>
            <a:r>
              <a:rPr lang="en-US" sz="2000" b="1" dirty="0" smtClean="0">
                <a:solidFill>
                  <a:schemeClr val="tx2"/>
                </a:solidFill>
              </a:rPr>
              <a:t>&lt;db&gt; </a:t>
            </a:r>
            <a:r>
              <a:rPr lang="en-US" sz="2000" b="1" i="0" dirty="0" smtClean="0">
                <a:solidFill>
                  <a:schemeClr val="tx2"/>
                </a:solidFill>
              </a:rPr>
              <a:t>-C </a:t>
            </a:r>
            <a:r>
              <a:rPr lang="en-US" sz="2000" b="1" i="0" dirty="0" err="1" smtClean="0">
                <a:solidFill>
                  <a:srgbClr val="BE005F"/>
                </a:solidFill>
              </a:rPr>
              <a:t>enableMultitenancy</a:t>
            </a:r>
            <a:endParaRPr lang="en-US" sz="2000" i="0" dirty="0" smtClean="0">
              <a:solidFill>
                <a:srgbClr val="000000"/>
              </a:solidFill>
            </a:endParaRPr>
          </a:p>
        </p:txBody>
      </p:sp>
      <p:sp>
        <p:nvSpPr>
          <p:cNvPr id="6" name="TextBox 5"/>
          <p:cNvSpPr txBox="1"/>
          <p:nvPr/>
        </p:nvSpPr>
        <p:spPr>
          <a:xfrm>
            <a:off x="427524" y="1795298"/>
            <a:ext cx="7078745" cy="974626"/>
          </a:xfrm>
          <a:prstGeom prst="rect">
            <a:avLst/>
          </a:prstGeom>
          <a:noFill/>
        </p:spPr>
        <p:txBody>
          <a:bodyPr wrap="square" lIns="91440" numCol="2" rtlCol="0">
            <a:spAutoFit/>
          </a:bodyPr>
          <a:lstStyle/>
          <a:p>
            <a:pPr marL="548640" lvl="1" algn="l">
              <a:spcBef>
                <a:spcPts val="200"/>
              </a:spcBef>
              <a:buClr>
                <a:schemeClr val="accent3"/>
              </a:buClr>
              <a:buSzPct val="100000"/>
              <a:buFont typeface="Arial" pitchFamily="34" charset="0"/>
              <a:buChar char="•"/>
            </a:pPr>
            <a:r>
              <a:rPr lang="en-US" sz="1800" dirty="0" smtClean="0"/>
              <a:t>  </a:t>
            </a:r>
            <a:r>
              <a:rPr lang="en-US" sz="1800" dirty="0" smtClean="0">
                <a:solidFill>
                  <a:srgbClr val="000000"/>
                </a:solidFill>
              </a:rPr>
              <a:t>Data Dictionary</a:t>
            </a:r>
          </a:p>
          <a:p>
            <a:pPr marL="548640" lvl="1" algn="l">
              <a:spcBef>
                <a:spcPts val="200"/>
              </a:spcBef>
              <a:buClr>
                <a:schemeClr val="accent3"/>
              </a:buClr>
              <a:buSzPct val="100000"/>
              <a:buFont typeface="Arial" pitchFamily="34" charset="0"/>
              <a:buChar char="•"/>
            </a:pPr>
            <a:r>
              <a:rPr lang="en-US" sz="1800" dirty="0" smtClean="0">
                <a:solidFill>
                  <a:srgbClr val="000000"/>
                </a:solidFill>
              </a:rPr>
              <a:t>  SQL DDL</a:t>
            </a:r>
          </a:p>
          <a:p>
            <a:pPr marL="548640" lvl="1" algn="l">
              <a:spcBef>
                <a:spcPts val="200"/>
              </a:spcBef>
              <a:buClr>
                <a:schemeClr val="accent3"/>
              </a:buClr>
              <a:buSzPct val="100000"/>
              <a:buFont typeface="Arial" pitchFamily="34" charset="0"/>
              <a:buChar char="•"/>
            </a:pPr>
            <a:r>
              <a:rPr lang="en-US" sz="1800" dirty="0" smtClean="0">
                <a:solidFill>
                  <a:srgbClr val="000000"/>
                </a:solidFill>
              </a:rPr>
              <a:t>  Browser based </a:t>
            </a:r>
            <a:r>
              <a:rPr lang="en-US" sz="1800" dirty="0" err="1" smtClean="0">
                <a:solidFill>
                  <a:srgbClr val="000000"/>
                </a:solidFill>
              </a:rPr>
              <a:t>config</a:t>
            </a:r>
            <a:r>
              <a:rPr lang="en-US" sz="1800" dirty="0" smtClean="0">
                <a:solidFill>
                  <a:srgbClr val="000000"/>
                </a:solidFill>
              </a:rPr>
              <a:t> tool</a:t>
            </a:r>
          </a:p>
          <a:p>
            <a:pPr marL="548640" lvl="1" algn="l">
              <a:spcBef>
                <a:spcPts val="200"/>
              </a:spcBef>
              <a:buClr>
                <a:schemeClr val="accent3"/>
              </a:buClr>
              <a:buSzPct val="100000"/>
              <a:buFont typeface="Arial" pitchFamily="34" charset="0"/>
              <a:buChar char="•"/>
            </a:pPr>
            <a:r>
              <a:rPr lang="en-US" sz="1800" dirty="0" smtClean="0">
                <a:solidFill>
                  <a:srgbClr val="000000"/>
                </a:solidFill>
              </a:rPr>
              <a:t>  </a:t>
            </a:r>
            <a:r>
              <a:rPr lang="en-US" sz="1800" u="sng" dirty="0" smtClean="0">
                <a:solidFill>
                  <a:srgbClr val="000000"/>
                </a:solidFill>
              </a:rPr>
              <a:t>Command line tools</a:t>
            </a:r>
          </a:p>
          <a:p>
            <a:pPr marL="548640" lvl="1" algn="l">
              <a:spcBef>
                <a:spcPts val="200"/>
              </a:spcBef>
              <a:buClr>
                <a:schemeClr val="accent3"/>
              </a:buClr>
              <a:buSzPct val="100000"/>
              <a:buFont typeface="Arial" pitchFamily="34" charset="0"/>
              <a:buChar char="•"/>
            </a:pPr>
            <a:r>
              <a:rPr lang="en-US" sz="1800" dirty="0" smtClean="0">
                <a:solidFill>
                  <a:srgbClr val="000000"/>
                </a:solidFill>
              </a:rPr>
              <a:t>  </a:t>
            </a:r>
            <a:r>
              <a:rPr lang="en-US" sz="1800" u="sng" dirty="0" smtClean="0">
                <a:solidFill>
                  <a:srgbClr val="000000"/>
                </a:solidFill>
              </a:rPr>
              <a:t>ABL administrative APIs</a:t>
            </a:r>
          </a:p>
        </p:txBody>
      </p:sp>
      <p:sp>
        <p:nvSpPr>
          <p:cNvPr id="7" name="TextBox 6"/>
          <p:cNvSpPr txBox="1"/>
          <p:nvPr/>
        </p:nvSpPr>
        <p:spPr>
          <a:xfrm>
            <a:off x="1025949" y="4619254"/>
            <a:ext cx="5920761" cy="400110"/>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2000" b="1" i="0" dirty="0" err="1" smtClean="0">
                <a:solidFill>
                  <a:schemeClr val="tx2"/>
                </a:solidFill>
              </a:rPr>
              <a:t>dbutil</a:t>
            </a:r>
            <a:r>
              <a:rPr lang="en-US" sz="2000" b="1" i="0" dirty="0" smtClean="0">
                <a:solidFill>
                  <a:schemeClr val="tx2"/>
                </a:solidFill>
              </a:rPr>
              <a:t>  </a:t>
            </a:r>
            <a:r>
              <a:rPr lang="en-US" sz="2000" b="1" i="0" dirty="0" err="1" smtClean="0">
                <a:solidFill>
                  <a:schemeClr val="tx2"/>
                </a:solidFill>
              </a:rPr>
              <a:t>prostrct</a:t>
            </a:r>
            <a:r>
              <a:rPr lang="en-US" sz="2000" b="1" i="0" dirty="0" smtClean="0">
                <a:solidFill>
                  <a:schemeClr val="tx2"/>
                </a:solidFill>
              </a:rPr>
              <a:t>  add[online]  </a:t>
            </a:r>
            <a:r>
              <a:rPr lang="en-US" sz="2000" b="1" dirty="0" smtClean="0">
                <a:solidFill>
                  <a:schemeClr val="tx2"/>
                </a:solidFill>
              </a:rPr>
              <a:t>&lt;db&gt;   &lt;</a:t>
            </a:r>
            <a:r>
              <a:rPr lang="en-US" sz="2000" b="1" dirty="0" err="1" smtClean="0">
                <a:solidFill>
                  <a:schemeClr val="tx2"/>
                </a:solidFill>
              </a:rPr>
              <a:t>addmt</a:t>
            </a:r>
            <a:r>
              <a:rPr lang="en-US" sz="2000" b="1" dirty="0" smtClean="0">
                <a:solidFill>
                  <a:schemeClr val="tx2"/>
                </a:solidFill>
              </a:rPr>
              <a:t>&gt;</a:t>
            </a:r>
            <a:r>
              <a:rPr lang="en-US" sz="2000" b="1" i="0" dirty="0" smtClean="0">
                <a:solidFill>
                  <a:schemeClr val="tx2"/>
                </a:solidFill>
              </a:rPr>
              <a:t>.</a:t>
            </a:r>
            <a:r>
              <a:rPr lang="en-US" sz="2000" b="1" i="0" dirty="0" err="1" smtClean="0">
                <a:solidFill>
                  <a:schemeClr val="tx2"/>
                </a:solidFill>
              </a:rPr>
              <a:t>st</a:t>
            </a:r>
            <a:endParaRPr lang="en-US" sz="2000" i="0" dirty="0"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Identify Multi-tenant Tables</a:t>
            </a:r>
            <a:endParaRPr lang="en-US" dirty="0"/>
          </a:p>
        </p:txBody>
      </p:sp>
      <p:graphicFrame>
        <p:nvGraphicFramePr>
          <p:cNvPr id="6" name="Content Placeholder 5"/>
          <p:cNvGraphicFramePr>
            <a:graphicFrameLocks noGrp="1"/>
          </p:cNvGraphicFramePr>
          <p:nvPr>
            <p:ph idx="4294967295"/>
          </p:nvPr>
        </p:nvGraphicFramePr>
        <p:xfrm>
          <a:off x="177424" y="1014413"/>
          <a:ext cx="2116607" cy="5236519"/>
        </p:xfrm>
        <a:graphic>
          <a:graphicData uri="http://schemas.openxmlformats.org/drawingml/2006/table">
            <a:tbl>
              <a:tblPr firstRow="1" bandRow="1">
                <a:tableStyleId>{073A0DAA-6AF3-43AB-8588-CEC1D06C72B9}</a:tableStyleId>
              </a:tblPr>
              <a:tblGrid>
                <a:gridCol w="2116607"/>
              </a:tblGrid>
              <a:tr h="525077">
                <a:tc>
                  <a:txBody>
                    <a:bodyPr/>
                    <a:lstStyle/>
                    <a:p>
                      <a:pPr algn="ctr"/>
                      <a:r>
                        <a:rPr lang="en-US" sz="2400" b="0" i="1" dirty="0" smtClean="0">
                          <a:solidFill>
                            <a:srgbClr val="000000"/>
                          </a:solidFill>
                        </a:rPr>
                        <a:t>Users</a:t>
                      </a:r>
                      <a:endParaRPr lang="en-US" b="0" i="1" dirty="0">
                        <a:solidFill>
                          <a:srgbClr val="000000"/>
                        </a:solidFill>
                      </a:endParaRPr>
                    </a:p>
                  </a:txBody>
                  <a:tcPr>
                    <a:solidFill>
                      <a:srgbClr val="99BFD5"/>
                    </a:solidFill>
                  </a:tcPr>
                </a:tc>
              </a:tr>
              <a:tr h="249067">
                <a:tc>
                  <a:txBody>
                    <a:bodyPr/>
                    <a:lstStyle/>
                    <a:p>
                      <a:pPr algn="ctr"/>
                      <a:endParaRPr lang="en-US" sz="1050" dirty="0">
                        <a:solidFill>
                          <a:srgbClr val="000000"/>
                        </a:solidFill>
                      </a:endParaRPr>
                    </a:p>
                  </a:txBody>
                  <a:tcPr>
                    <a:solidFill>
                      <a:schemeClr val="bg1"/>
                    </a:solidFill>
                  </a:tcPr>
                </a:tc>
              </a:tr>
              <a:tr h="1503128">
                <a:tc>
                  <a:txBody>
                    <a:bodyPr/>
                    <a:lstStyle/>
                    <a:p>
                      <a:pPr algn="ctr"/>
                      <a:r>
                        <a:rPr lang="en-US" sz="1600" b="1" dirty="0" smtClean="0">
                          <a:solidFill>
                            <a:srgbClr val="000000"/>
                          </a:solidFill>
                        </a:rPr>
                        <a:t> </a:t>
                      </a:r>
                      <a:r>
                        <a:rPr lang="en-US" sz="1600" b="1" dirty="0" err="1" smtClean="0">
                          <a:solidFill>
                            <a:srgbClr val="000000"/>
                          </a:solidFill>
                        </a:rPr>
                        <a:t>Suzi@HD_Domain</a:t>
                      </a:r>
                      <a:endParaRPr lang="en-US" sz="1600" b="1" dirty="0" smtClean="0">
                        <a:solidFill>
                          <a:srgbClr val="000000"/>
                        </a:solidFill>
                      </a:endParaRPr>
                    </a:p>
                    <a:p>
                      <a:pPr algn="ctr"/>
                      <a:r>
                        <a:rPr lang="en-US" sz="1600" b="1" dirty="0" err="1" smtClean="0">
                          <a:solidFill>
                            <a:srgbClr val="000000"/>
                          </a:solidFill>
                        </a:rPr>
                        <a:t>Allen@HD_Domain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Cat@HD_Domain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Rich@HD_Domain</a:t>
                      </a:r>
                      <a:endParaRPr lang="en-US" sz="1600" b="1" dirty="0">
                        <a:solidFill>
                          <a:srgbClr val="000000"/>
                        </a:solidFill>
                      </a:endParaRPr>
                    </a:p>
                  </a:txBody>
                  <a:tcPr anchor="ctr">
                    <a:solidFill>
                      <a:srgbClr val="FFC000"/>
                    </a:solidFill>
                  </a:tcPr>
                </a:tc>
              </a:tr>
              <a:tr h="1539166">
                <a:tc>
                  <a:txBody>
                    <a:bodyPr/>
                    <a:lstStyle/>
                    <a:p>
                      <a:pPr algn="ctr"/>
                      <a:r>
                        <a:rPr lang="en-US" sz="1600" b="1" dirty="0" smtClean="0">
                          <a:solidFill>
                            <a:srgbClr val="000000"/>
                          </a:solidFill>
                        </a:rPr>
                        <a:t>     Rich@Lowes1</a:t>
                      </a:r>
                    </a:p>
                    <a:p>
                      <a:pPr algn="ctr"/>
                      <a:r>
                        <a:rPr lang="en-US" sz="1600" b="1" dirty="0" smtClean="0">
                          <a:solidFill>
                            <a:srgbClr val="000000"/>
                          </a:solidFill>
                        </a:rPr>
                        <a:t>    John@Lowes1</a:t>
                      </a:r>
                    </a:p>
                    <a:p>
                      <a:pPr algn="ctr"/>
                      <a:r>
                        <a:rPr lang="en-US" sz="1600" b="1" dirty="0" smtClean="0">
                          <a:solidFill>
                            <a:srgbClr val="000000"/>
                          </a:solidFill>
                        </a:rPr>
                        <a:t>Claudio@Lowes2</a:t>
                      </a:r>
                    </a:p>
                    <a:p>
                      <a:pPr algn="ctr"/>
                      <a:r>
                        <a:rPr lang="en-US" sz="1600" b="1" dirty="0" smtClean="0">
                          <a:solidFill>
                            <a:srgbClr val="000000"/>
                          </a:solidFill>
                        </a:rPr>
                        <a:t>    Louie@Lowes2</a:t>
                      </a:r>
                      <a:endParaRPr lang="en-US" sz="1600" b="1" dirty="0">
                        <a:solidFill>
                          <a:srgbClr val="000000"/>
                        </a:solidFill>
                      </a:endParaRPr>
                    </a:p>
                  </a:txBody>
                  <a:tcPr anchor="ctr">
                    <a:solidFill>
                      <a:srgbClr val="92D050"/>
                    </a:solidFill>
                  </a:tcPr>
                </a:tc>
              </a:tr>
              <a:tr h="1417688">
                <a:tc>
                  <a:txBody>
                    <a:bodyPr/>
                    <a:lstStyle/>
                    <a:p>
                      <a:pPr algn="ctr"/>
                      <a:r>
                        <a:rPr lang="en-US" sz="1600" b="1" dirty="0" smtClean="0">
                          <a:solidFill>
                            <a:srgbClr val="000000"/>
                          </a:solidFill>
                        </a:rPr>
                        <a:t>Edward</a:t>
                      </a:r>
                      <a:endParaRPr lang="en-US" sz="1600" b="1" dirty="0">
                        <a:solidFill>
                          <a:srgbClr val="000000"/>
                        </a:solidFill>
                      </a:endParaRPr>
                    </a:p>
                  </a:txBody>
                  <a:tcPr anchor="ctr">
                    <a:solidFill>
                      <a:schemeClr val="accent4">
                        <a:lumMod val="20000"/>
                        <a:lumOff val="80000"/>
                      </a:schemeClr>
                    </a:solidFill>
                  </a:tcPr>
                </a:tc>
              </a:tr>
            </a:tbl>
          </a:graphicData>
        </a:graphic>
      </p:graphicFrame>
      <p:graphicFrame>
        <p:nvGraphicFramePr>
          <p:cNvPr id="9" name="Content Placeholder 5"/>
          <p:cNvGraphicFramePr>
            <a:graphicFrameLocks/>
          </p:cNvGraphicFramePr>
          <p:nvPr/>
        </p:nvGraphicFramePr>
        <p:xfrm>
          <a:off x="2760344" y="1034336"/>
          <a:ext cx="2583816" cy="5079863"/>
        </p:xfrm>
        <a:graphic>
          <a:graphicData uri="http://schemas.openxmlformats.org/drawingml/2006/table">
            <a:tbl>
              <a:tblPr firstRow="1" bandRow="1">
                <a:tableStyleId>{073A0DAA-6AF3-43AB-8588-CEC1D06C72B9}</a:tableStyleId>
              </a:tblPr>
              <a:tblGrid>
                <a:gridCol w="1291908"/>
                <a:gridCol w="1291908"/>
              </a:tblGrid>
              <a:tr h="530920">
                <a:tc gridSpan="2">
                  <a:txBody>
                    <a:bodyPr/>
                    <a:lstStyle/>
                    <a:p>
                      <a:pPr algn="ctr"/>
                      <a:r>
                        <a:rPr lang="en-US" sz="2400" b="0" i="1" dirty="0" smtClean="0">
                          <a:solidFill>
                            <a:srgbClr val="000000"/>
                          </a:solidFill>
                        </a:rPr>
                        <a:t>Domains/Tenants</a:t>
                      </a:r>
                      <a:endParaRPr lang="en-US" b="0" i="1" dirty="0">
                        <a:solidFill>
                          <a:srgbClr val="000000"/>
                        </a:solidFill>
                      </a:endParaRPr>
                    </a:p>
                  </a:txBody>
                  <a:tcPr>
                    <a:solidFill>
                      <a:srgbClr val="99B5D5"/>
                    </a:solidFill>
                  </a:tcPr>
                </a:tc>
                <a:tc hMerge="1">
                  <a:txBody>
                    <a:bodyPr/>
                    <a:lstStyle/>
                    <a:p>
                      <a:endParaRPr lang="en-US"/>
                    </a:p>
                  </a:txBody>
                  <a:tcPr/>
                </a:tc>
              </a:tr>
              <a:tr h="344452">
                <a:tc>
                  <a:txBody>
                    <a:bodyPr/>
                    <a:lstStyle/>
                    <a:p>
                      <a:pPr algn="ctr"/>
                      <a:endParaRPr lang="en-US" sz="105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i="1" dirty="0" smtClean="0">
                          <a:solidFill>
                            <a:srgbClr val="000000"/>
                          </a:solidFill>
                        </a:rPr>
                        <a:t>Tenant</a:t>
                      </a:r>
                      <a:endParaRPr lang="en-US" i="1" dirty="0">
                        <a:solidFill>
                          <a:srgbClr val="000000"/>
                        </a:solidFill>
                      </a:endParaRPr>
                    </a:p>
                  </a:txBody>
                  <a:tcPr>
                    <a:solidFill>
                      <a:srgbClr val="99BFD5"/>
                    </a:solidFill>
                  </a:tcPr>
                </a:tc>
              </a:tr>
              <a:tr h="535227">
                <a:tc>
                  <a:txBody>
                    <a:bodyPr/>
                    <a:lstStyle/>
                    <a:p>
                      <a:pPr algn="ctr"/>
                      <a:r>
                        <a:rPr lang="en-US" sz="1600" dirty="0" err="1" smtClean="0">
                          <a:solidFill>
                            <a:srgbClr val="000000"/>
                          </a:solidFill>
                        </a:rPr>
                        <a:t>HD_Domain</a:t>
                      </a:r>
                      <a:endParaRPr lang="en-US" sz="1600" dirty="0">
                        <a:solidFill>
                          <a:srgbClr val="000000"/>
                        </a:solidFill>
                      </a:endParaRPr>
                    </a:p>
                  </a:txBody>
                  <a:tcPr anchor="ctr">
                    <a:solidFill>
                      <a:srgbClr val="FFC000"/>
                    </a:solidFill>
                  </a:tcPr>
                </a:tc>
                <a:tc>
                  <a:txBody>
                    <a:bodyPr/>
                    <a:lstStyle/>
                    <a:p>
                      <a:pPr algn="ctr"/>
                      <a:r>
                        <a:rPr lang="en-US" sz="1600" dirty="0" smtClean="0">
                          <a:solidFill>
                            <a:srgbClr val="000000"/>
                          </a:solidFill>
                        </a:rPr>
                        <a:t>HomeDepot</a:t>
                      </a:r>
                      <a:endParaRPr lang="en-US" sz="1600" dirty="0">
                        <a:solidFill>
                          <a:srgbClr val="000000"/>
                        </a:solidFill>
                      </a:endParaRPr>
                    </a:p>
                  </a:txBody>
                  <a:tcPr anchor="ctr">
                    <a:solidFill>
                      <a:srgbClr val="FFC000"/>
                    </a:solidFill>
                  </a:tcPr>
                </a:tc>
              </a:tr>
              <a:tr h="400651">
                <a:tc>
                  <a:txBody>
                    <a:bodyPr/>
                    <a:lstStyle/>
                    <a:p>
                      <a:pPr algn="ctr"/>
                      <a:endParaRPr lang="en-US" sz="120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60130">
                <a:tc>
                  <a:txBody>
                    <a:bodyPr/>
                    <a:lstStyle/>
                    <a:p>
                      <a:pPr algn="ctr"/>
                      <a:r>
                        <a:rPr lang="en-US" sz="2000" i="1" dirty="0" smtClean="0">
                          <a:solidFill>
                            <a:srgbClr val="000000"/>
                          </a:solidFill>
                        </a:rPr>
                        <a:t>Name</a:t>
                      </a:r>
                      <a:endParaRPr lang="en-US" sz="2000" i="1" dirty="0">
                        <a:solidFill>
                          <a:srgbClr val="000000"/>
                        </a:solidFill>
                      </a:endParaRPr>
                    </a:p>
                  </a:txBody>
                  <a:tcPr>
                    <a:solidFill>
                      <a:srgbClr val="99BFD5"/>
                    </a:solidFill>
                  </a:tcPr>
                </a:tc>
                <a:tc>
                  <a:txBody>
                    <a:bodyPr/>
                    <a:lstStyle/>
                    <a:p>
                      <a:pPr algn="ctr"/>
                      <a:r>
                        <a:rPr lang="en-US" sz="2000" i="1" dirty="0" smtClean="0">
                          <a:solidFill>
                            <a:srgbClr val="000000"/>
                          </a:solidFill>
                        </a:rPr>
                        <a:t>Tenant</a:t>
                      </a:r>
                      <a:endParaRPr lang="en-US" sz="2000" i="1" dirty="0">
                        <a:solidFill>
                          <a:srgbClr val="000000"/>
                        </a:solidFill>
                      </a:endParaRPr>
                    </a:p>
                  </a:txBody>
                  <a:tcPr>
                    <a:solidFill>
                      <a:srgbClr val="99BFD5"/>
                    </a:solidFill>
                  </a:tcPr>
                </a:tc>
              </a:tr>
              <a:tr h="522667">
                <a:tc>
                  <a:txBody>
                    <a:bodyPr/>
                    <a:lstStyle/>
                    <a:p>
                      <a:pPr algn="ctr"/>
                      <a:r>
                        <a:rPr lang="en-US" sz="1600" dirty="0" smtClean="0">
                          <a:solidFill>
                            <a:srgbClr val="000000"/>
                          </a:solidFill>
                        </a:rPr>
                        <a:t>Lowes1</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r>
                        <a:rPr lang="en-US" sz="1600" dirty="0" smtClean="0">
                          <a:solidFill>
                            <a:srgbClr val="000000"/>
                          </a:solidFill>
                        </a:rPr>
                        <a:t>Lowes2</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endParaRPr lang="en-US" sz="1600" dirty="0">
                        <a:solidFill>
                          <a:srgbClr val="000000"/>
                        </a:solidFill>
                      </a:endParaRPr>
                    </a:p>
                  </a:txBody>
                  <a:tcPr anchor="ctr">
                    <a:solidFill>
                      <a:schemeClr val="bg1"/>
                    </a:solidFill>
                  </a:tcPr>
                </a:tc>
                <a:tc>
                  <a:txBody>
                    <a:bodyPr/>
                    <a:lstStyle/>
                    <a:p>
                      <a:pPr algn="ctr"/>
                      <a:endParaRPr lang="en-US" sz="1600" dirty="0">
                        <a:solidFill>
                          <a:srgbClr val="000000"/>
                        </a:solidFill>
                      </a:endParaRPr>
                    </a:p>
                  </a:txBody>
                  <a:tcPr anchor="ct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sz="1800" i="1" dirty="0" smtClean="0">
                          <a:solidFill>
                            <a:srgbClr val="000000"/>
                          </a:solidFill>
                        </a:rPr>
                        <a:t>Tenant</a:t>
                      </a:r>
                      <a:endParaRPr lang="en-US" sz="1050" i="1" dirty="0">
                        <a:solidFill>
                          <a:srgbClr val="000000"/>
                        </a:solidFill>
                      </a:endParaRPr>
                    </a:p>
                  </a:txBody>
                  <a:tcPr>
                    <a:solidFill>
                      <a:srgbClr val="99BFD5"/>
                    </a:solidFill>
                  </a:tcPr>
                </a:tc>
              </a:tr>
              <a:tr h="535108">
                <a:tc>
                  <a:txBody>
                    <a:bodyPr/>
                    <a:lstStyle/>
                    <a:p>
                      <a:pPr algn="ctr"/>
                      <a:r>
                        <a:rPr lang="en-US" sz="1600" dirty="0" smtClean="0">
                          <a:solidFill>
                            <a:srgbClr val="000000"/>
                          </a:solidFill>
                        </a:rPr>
                        <a:t>blank</a:t>
                      </a:r>
                      <a:endParaRPr lang="en-US" sz="1600" dirty="0">
                        <a:solidFill>
                          <a:srgbClr val="000000"/>
                        </a:solidFill>
                      </a:endParaRPr>
                    </a:p>
                  </a:txBody>
                  <a:tcPr anchor="ctr">
                    <a:solidFill>
                      <a:schemeClr val="accent4">
                        <a:lumMod val="20000"/>
                        <a:lumOff val="80000"/>
                      </a:schemeClr>
                    </a:solidFill>
                  </a:tcPr>
                </a:tc>
                <a:tc>
                  <a:txBody>
                    <a:bodyPr/>
                    <a:lstStyle/>
                    <a:p>
                      <a:pPr algn="ctr"/>
                      <a:r>
                        <a:rPr lang="en-US" sz="1600" dirty="0" smtClean="0">
                          <a:solidFill>
                            <a:srgbClr val="000000"/>
                          </a:solidFill>
                        </a:rPr>
                        <a:t>Default</a:t>
                      </a:r>
                      <a:endParaRPr lang="en-US" sz="1000" dirty="0">
                        <a:solidFill>
                          <a:srgbClr val="000000"/>
                        </a:solidFill>
                      </a:endParaRPr>
                    </a:p>
                  </a:txBody>
                  <a:tcPr anchor="ctr">
                    <a:solidFill>
                      <a:schemeClr val="accent4">
                        <a:lumMod val="20000"/>
                        <a:lumOff val="80000"/>
                      </a:schemeClr>
                    </a:solidFill>
                  </a:tcPr>
                </a:tc>
              </a:tr>
            </a:tbl>
          </a:graphicData>
        </a:graphic>
      </p:graphicFrame>
      <p:cxnSp>
        <p:nvCxnSpPr>
          <p:cNvPr id="12" name="Straight Arrow Connector 11"/>
          <p:cNvCxnSpPr/>
          <p:nvPr/>
        </p:nvCxnSpPr>
        <p:spPr bwMode="auto">
          <a:xfrm>
            <a:off x="2184400" y="2601350"/>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p:nvPr/>
        </p:nvCxnSpPr>
        <p:spPr bwMode="auto">
          <a:xfrm>
            <a:off x="2174240" y="3867162"/>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p:nvPr/>
        </p:nvCxnSpPr>
        <p:spPr bwMode="auto">
          <a:xfrm>
            <a:off x="2184400" y="5837995"/>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aphicFrame>
        <p:nvGraphicFramePr>
          <p:cNvPr id="18" name="Content Placeholder 5"/>
          <p:cNvGraphicFramePr>
            <a:graphicFrameLocks/>
          </p:cNvGraphicFramePr>
          <p:nvPr/>
        </p:nvGraphicFramePr>
        <p:xfrm>
          <a:off x="6042023" y="1064818"/>
          <a:ext cx="2898776" cy="5296863"/>
        </p:xfrm>
        <a:graphic>
          <a:graphicData uri="http://schemas.openxmlformats.org/drawingml/2006/table">
            <a:tbl>
              <a:tblPr firstRow="1" bandRow="1">
                <a:tableStyleId>{073A0DAA-6AF3-43AB-8588-CEC1D06C72B9}</a:tableStyleId>
              </a:tblPr>
              <a:tblGrid>
                <a:gridCol w="541657"/>
                <a:gridCol w="2357119"/>
              </a:tblGrid>
              <a:tr h="454077">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49742">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14106">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341912">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875524">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056661">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2"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708336"/>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718496"/>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728656"/>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053776"/>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97249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sp>
        <p:nvSpPr>
          <p:cNvPr id="36" name="TextBox 35"/>
          <p:cNvSpPr txBox="1"/>
          <p:nvPr/>
        </p:nvSpPr>
        <p:spPr>
          <a:xfrm>
            <a:off x="8270240" y="564737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cxnSp>
        <p:nvCxnSpPr>
          <p:cNvPr id="72" name="Straight Arrow Connector 71"/>
          <p:cNvCxnSpPr/>
          <p:nvPr/>
        </p:nvCxnSpPr>
        <p:spPr bwMode="auto">
          <a:xfrm flipV="1">
            <a:off x="5334000" y="3866982"/>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3" name="Straight Arrow Connector 72"/>
          <p:cNvCxnSpPr/>
          <p:nvPr/>
        </p:nvCxnSpPr>
        <p:spPr bwMode="auto">
          <a:xfrm flipV="1">
            <a:off x="5336275" y="4892634"/>
            <a:ext cx="1230780" cy="93496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3"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cxnSp>
        <p:nvCxnSpPr>
          <p:cNvPr id="29" name="Straight Arrow Connector 28"/>
          <p:cNvCxnSpPr/>
          <p:nvPr/>
        </p:nvCxnSpPr>
        <p:spPr bwMode="auto">
          <a:xfrm>
            <a:off x="2172265" y="4385084"/>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38" name="Straight Arrow Connector 37"/>
          <p:cNvCxnSpPr/>
          <p:nvPr/>
        </p:nvCxnSpPr>
        <p:spPr bwMode="auto">
          <a:xfrm flipV="1">
            <a:off x="5355775" y="4316257"/>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33" name="TextBox 32"/>
          <p:cNvSpPr txBox="1"/>
          <p:nvPr/>
        </p:nvSpPr>
        <p:spPr>
          <a:xfrm>
            <a:off x="4536376" y="1543798"/>
            <a:ext cx="327334" cy="400110"/>
          </a:xfrm>
          <a:prstGeom prst="rect">
            <a:avLst/>
          </a:prstGeom>
          <a:noFill/>
        </p:spPr>
        <p:txBody>
          <a:bodyPr wrap="none" rtlCol="0">
            <a:spAutoFit/>
          </a:bodyPr>
          <a:lstStyle/>
          <a:p>
            <a:pPr algn="l"/>
            <a:r>
              <a:rPr lang="en-US" sz="2000" b="1" i="0" dirty="0" smtClean="0">
                <a:solidFill>
                  <a:srgbClr val="FF0000"/>
                </a:solidFill>
              </a:rPr>
              <a:t>1</a:t>
            </a:r>
          </a:p>
        </p:txBody>
      </p:sp>
      <p:sp>
        <p:nvSpPr>
          <p:cNvPr id="37" name="TextBox 36"/>
          <p:cNvSpPr txBox="1"/>
          <p:nvPr/>
        </p:nvSpPr>
        <p:spPr>
          <a:xfrm>
            <a:off x="3240026" y="1553698"/>
            <a:ext cx="327334" cy="400110"/>
          </a:xfrm>
          <a:prstGeom prst="rect">
            <a:avLst/>
          </a:prstGeom>
          <a:noFill/>
        </p:spPr>
        <p:txBody>
          <a:bodyPr wrap="none" rtlCol="0">
            <a:spAutoFit/>
          </a:bodyPr>
          <a:lstStyle/>
          <a:p>
            <a:pPr algn="l"/>
            <a:r>
              <a:rPr lang="en-US" sz="2000" b="1" i="0" dirty="0" smtClean="0">
                <a:solidFill>
                  <a:srgbClr val="FF0000"/>
                </a:solidFill>
              </a:rPr>
              <a:t>2</a:t>
            </a:r>
          </a:p>
        </p:txBody>
      </p:sp>
      <p:sp>
        <p:nvSpPr>
          <p:cNvPr id="39" name="TextBox 38"/>
          <p:cNvSpPr txBox="1"/>
          <p:nvPr/>
        </p:nvSpPr>
        <p:spPr>
          <a:xfrm>
            <a:off x="1076801" y="1444848"/>
            <a:ext cx="327334" cy="400110"/>
          </a:xfrm>
          <a:prstGeom prst="rect">
            <a:avLst/>
          </a:prstGeom>
          <a:noFill/>
        </p:spPr>
        <p:txBody>
          <a:bodyPr wrap="none" rtlCol="0">
            <a:spAutoFit/>
          </a:bodyPr>
          <a:lstStyle/>
          <a:p>
            <a:pPr algn="l"/>
            <a:r>
              <a:rPr lang="en-US" sz="2000" b="1" i="0" dirty="0" smtClean="0">
                <a:solidFill>
                  <a:srgbClr val="FF0000"/>
                </a:solidFill>
              </a:rPr>
              <a:t>3</a:t>
            </a:r>
          </a:p>
        </p:txBody>
      </p:sp>
      <p:sp>
        <p:nvSpPr>
          <p:cNvPr id="41" name="TextBox 40"/>
          <p:cNvSpPr txBox="1"/>
          <p:nvPr/>
        </p:nvSpPr>
        <p:spPr>
          <a:xfrm>
            <a:off x="6865825" y="1460768"/>
            <a:ext cx="1250663" cy="400110"/>
          </a:xfrm>
          <a:prstGeom prst="rect">
            <a:avLst/>
          </a:prstGeom>
          <a:noFill/>
        </p:spPr>
        <p:txBody>
          <a:bodyPr wrap="none" rtlCol="0">
            <a:spAutoFit/>
          </a:bodyPr>
          <a:lstStyle/>
          <a:p>
            <a:pPr algn="l"/>
            <a:r>
              <a:rPr lang="en-US" sz="2000" b="1" dirty="0" smtClean="0">
                <a:solidFill>
                  <a:srgbClr val="FF0000"/>
                </a:solidFill>
              </a:rPr>
              <a:t>0  thru  4</a:t>
            </a:r>
          </a:p>
        </p:txBody>
      </p:sp>
      <p:sp>
        <p:nvSpPr>
          <p:cNvPr id="45" name="Rectangle 44"/>
          <p:cNvSpPr/>
          <p:nvPr/>
        </p:nvSpPr>
        <p:spPr bwMode="auto">
          <a:xfrm>
            <a:off x="6598685" y="2060813"/>
            <a:ext cx="2354246" cy="1009934"/>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0" name="Straight Arrow Connector 39"/>
          <p:cNvCxnSpPr/>
          <p:nvPr/>
        </p:nvCxnSpPr>
        <p:spPr bwMode="auto">
          <a:xfrm flipV="1">
            <a:off x="5334000" y="2588821"/>
            <a:ext cx="1292431" cy="654"/>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 Creation Considerations w/out Tenants</a:t>
            </a:r>
            <a:endParaRPr lang="en-US" dirty="0"/>
          </a:p>
        </p:txBody>
      </p:sp>
      <p:sp>
        <p:nvSpPr>
          <p:cNvPr id="3" name="Content Placeholder 2"/>
          <p:cNvSpPr>
            <a:spLocks noGrp="1"/>
          </p:cNvSpPr>
          <p:nvPr>
            <p:ph idx="1"/>
          </p:nvPr>
        </p:nvSpPr>
        <p:spPr>
          <a:xfrm>
            <a:off x="459091" y="1453850"/>
            <a:ext cx="7772400" cy="4994440"/>
          </a:xfrm>
        </p:spPr>
        <p:txBody>
          <a:bodyPr/>
          <a:lstStyle/>
          <a:p>
            <a:r>
              <a:rPr lang="en-US" dirty="0" smtClean="0"/>
              <a:t>Convert existing table to multi-tenant table</a:t>
            </a:r>
          </a:p>
          <a:p>
            <a:pPr lvl="1"/>
            <a:r>
              <a:rPr lang="en-US" u="sng" dirty="0" smtClean="0"/>
              <a:t>All</a:t>
            </a:r>
            <a:r>
              <a:rPr lang="en-US" dirty="0" smtClean="0"/>
              <a:t> objects of table instance MUST reside in TII storage area</a:t>
            </a:r>
          </a:p>
          <a:p>
            <a:pPr lvl="1"/>
            <a:r>
              <a:rPr lang="en-US" dirty="0" smtClean="0"/>
              <a:t>One way conversion</a:t>
            </a:r>
          </a:p>
          <a:p>
            <a:pPr lvl="1"/>
            <a:r>
              <a:rPr lang="en-US" dirty="0" smtClean="0"/>
              <a:t>Default partition contains existing data</a:t>
            </a:r>
          </a:p>
          <a:p>
            <a:r>
              <a:rPr lang="en-US" dirty="0" smtClean="0"/>
              <a:t>Create new multi-tenant tables</a:t>
            </a:r>
          </a:p>
          <a:p>
            <a:pPr lvl="1"/>
            <a:r>
              <a:rPr lang="en-US" dirty="0" smtClean="0"/>
              <a:t>No </a:t>
            </a:r>
            <a:r>
              <a:rPr lang="en-US" dirty="0"/>
              <a:t>need for default partition (optional)</a:t>
            </a:r>
          </a:p>
          <a:p>
            <a:pPr lvl="1"/>
            <a:r>
              <a:rPr lang="en-US" dirty="0"/>
              <a:t>New multi-tenant “default index” goes in same area as </a:t>
            </a:r>
            <a:r>
              <a:rPr lang="en-US" dirty="0" smtClean="0"/>
              <a:t>table</a:t>
            </a:r>
          </a:p>
          <a:p>
            <a:r>
              <a:rPr lang="en-US" dirty="0" smtClean="0"/>
              <a:t>Adding new indexes with new tables</a:t>
            </a:r>
          </a:p>
          <a:p>
            <a:pPr lvl="1"/>
            <a:r>
              <a:rPr lang="en-US" dirty="0" smtClean="0"/>
              <a:t>Activation </a:t>
            </a:r>
            <a:r>
              <a:rPr lang="en-US" dirty="0"/>
              <a:t>state at index level, NOT tenant level</a:t>
            </a:r>
          </a:p>
          <a:p>
            <a:pPr lvl="2"/>
            <a:r>
              <a:rPr lang="en-US" dirty="0"/>
              <a:t>Can be changed after the fact</a:t>
            </a:r>
          </a:p>
          <a:p>
            <a:pPr lvl="1"/>
            <a:endParaRPr lang="en-US" dirty="0"/>
          </a:p>
        </p:txBody>
      </p:sp>
      <p:sp>
        <p:nvSpPr>
          <p:cNvPr id="4" name="TextBox 3"/>
          <p:cNvSpPr txBox="1"/>
          <p:nvPr/>
        </p:nvSpPr>
        <p:spPr>
          <a:xfrm>
            <a:off x="451270" y="973780"/>
            <a:ext cx="7653442" cy="400110"/>
          </a:xfrm>
          <a:prstGeom prst="rect">
            <a:avLst/>
          </a:prstGeom>
          <a:noFill/>
        </p:spPr>
        <p:txBody>
          <a:bodyPr wrap="none" rtlCol="0">
            <a:spAutoFit/>
          </a:bodyPr>
          <a:lstStyle/>
          <a:p>
            <a:pPr algn="l"/>
            <a:r>
              <a:rPr lang="en-US" sz="2000" dirty="0" smtClean="0">
                <a:solidFill>
                  <a:srgbClr val="000000"/>
                </a:solidFill>
              </a:rPr>
              <a:t>Schema manipulation tools such as data dictionary, SQL DDL, etc</a:t>
            </a: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Sequence Creation Considerations</a:t>
            </a:r>
            <a:endParaRPr lang="en-US" dirty="0"/>
          </a:p>
        </p:txBody>
      </p:sp>
      <p:sp>
        <p:nvSpPr>
          <p:cNvPr id="3" name="Content Placeholder 2"/>
          <p:cNvSpPr>
            <a:spLocks noGrp="1"/>
          </p:cNvSpPr>
          <p:nvPr>
            <p:ph idx="1"/>
          </p:nvPr>
        </p:nvSpPr>
        <p:spPr>
          <a:xfrm>
            <a:off x="459091" y="1038225"/>
            <a:ext cx="7934282" cy="5303520"/>
          </a:xfrm>
        </p:spPr>
        <p:txBody>
          <a:bodyPr/>
          <a:lstStyle/>
          <a:p>
            <a:r>
              <a:rPr lang="en-US" dirty="0" smtClean="0"/>
              <a:t>Sequences</a:t>
            </a:r>
          </a:p>
          <a:p>
            <a:pPr lvl="1"/>
            <a:r>
              <a:rPr lang="en-US" dirty="0"/>
              <a:t>Shared or </a:t>
            </a:r>
            <a:r>
              <a:rPr lang="en-US" dirty="0" smtClean="0"/>
              <a:t>tenant specific </a:t>
            </a:r>
            <a:endParaRPr lang="en-US" dirty="0"/>
          </a:p>
          <a:p>
            <a:pPr lvl="1"/>
            <a:r>
              <a:rPr lang="en-US" dirty="0"/>
              <a:t>Definition database wide (max/min/cycle values)</a:t>
            </a:r>
          </a:p>
          <a:p>
            <a:pPr lvl="1"/>
            <a:r>
              <a:rPr lang="en-US" dirty="0"/>
              <a:t>Current value tenant </a:t>
            </a:r>
            <a:r>
              <a:rPr lang="en-US" dirty="0" smtClean="0"/>
              <a:t>specific</a:t>
            </a:r>
          </a:p>
          <a:p>
            <a:pPr lvl="1"/>
            <a:r>
              <a:rPr lang="en-US" dirty="0" smtClean="0"/>
              <a:t>Not group specific</a:t>
            </a:r>
          </a:p>
          <a:p>
            <a:pPr lvl="2"/>
            <a:r>
              <a:rPr lang="en-US" dirty="0" smtClean="0"/>
              <a:t>Avoid multi-tenant sequences for group data</a:t>
            </a:r>
          </a:p>
          <a:p>
            <a:pPr lvl="2"/>
            <a:r>
              <a:rPr lang="en-US" dirty="0" smtClean="0"/>
              <a:t>Group data is shared amongst specific tenants</a:t>
            </a:r>
            <a:endParaRPr lang="en-US" dirty="0"/>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Tenant Creation</a:t>
            </a:r>
            <a:endParaRPr lang="en-US" dirty="0"/>
          </a:p>
        </p:txBody>
      </p:sp>
      <p:graphicFrame>
        <p:nvGraphicFramePr>
          <p:cNvPr id="6" name="Content Placeholder 5"/>
          <p:cNvGraphicFramePr>
            <a:graphicFrameLocks noGrp="1"/>
          </p:cNvGraphicFramePr>
          <p:nvPr>
            <p:ph idx="4294967295"/>
          </p:nvPr>
        </p:nvGraphicFramePr>
        <p:xfrm>
          <a:off x="177424" y="1014413"/>
          <a:ext cx="2116607" cy="5236519"/>
        </p:xfrm>
        <a:graphic>
          <a:graphicData uri="http://schemas.openxmlformats.org/drawingml/2006/table">
            <a:tbl>
              <a:tblPr firstRow="1" bandRow="1">
                <a:tableStyleId>{073A0DAA-6AF3-43AB-8588-CEC1D06C72B9}</a:tableStyleId>
              </a:tblPr>
              <a:tblGrid>
                <a:gridCol w="2116607"/>
              </a:tblGrid>
              <a:tr h="525077">
                <a:tc>
                  <a:txBody>
                    <a:bodyPr/>
                    <a:lstStyle/>
                    <a:p>
                      <a:pPr algn="ctr"/>
                      <a:r>
                        <a:rPr lang="en-US" sz="2400" b="0" i="1" dirty="0" smtClean="0">
                          <a:solidFill>
                            <a:srgbClr val="000000"/>
                          </a:solidFill>
                        </a:rPr>
                        <a:t>Users</a:t>
                      </a:r>
                      <a:endParaRPr lang="en-US" b="0" i="1" dirty="0">
                        <a:solidFill>
                          <a:srgbClr val="000000"/>
                        </a:solidFill>
                      </a:endParaRPr>
                    </a:p>
                  </a:txBody>
                  <a:tcPr>
                    <a:solidFill>
                      <a:srgbClr val="99BFD5"/>
                    </a:solidFill>
                  </a:tcPr>
                </a:tc>
              </a:tr>
              <a:tr h="249067">
                <a:tc>
                  <a:txBody>
                    <a:bodyPr/>
                    <a:lstStyle/>
                    <a:p>
                      <a:pPr algn="ctr"/>
                      <a:endParaRPr lang="en-US" sz="1050" dirty="0">
                        <a:solidFill>
                          <a:srgbClr val="000000"/>
                        </a:solidFill>
                      </a:endParaRPr>
                    </a:p>
                  </a:txBody>
                  <a:tcPr>
                    <a:solidFill>
                      <a:schemeClr val="bg1"/>
                    </a:solidFill>
                  </a:tcPr>
                </a:tc>
              </a:tr>
              <a:tr h="1503128">
                <a:tc>
                  <a:txBody>
                    <a:bodyPr/>
                    <a:lstStyle/>
                    <a:p>
                      <a:pPr algn="ctr"/>
                      <a:r>
                        <a:rPr lang="en-US" sz="1600" b="1" dirty="0" smtClean="0">
                          <a:solidFill>
                            <a:srgbClr val="000000"/>
                          </a:solidFill>
                        </a:rPr>
                        <a:t> </a:t>
                      </a:r>
                      <a:r>
                        <a:rPr lang="en-US" sz="1600" b="1" dirty="0" err="1" smtClean="0">
                          <a:solidFill>
                            <a:srgbClr val="000000"/>
                          </a:solidFill>
                        </a:rPr>
                        <a:t>Suzi@HD_Domain</a:t>
                      </a:r>
                      <a:endParaRPr lang="en-US" sz="1600" b="1" dirty="0" smtClean="0">
                        <a:solidFill>
                          <a:srgbClr val="000000"/>
                        </a:solidFill>
                      </a:endParaRPr>
                    </a:p>
                    <a:p>
                      <a:pPr algn="ctr"/>
                      <a:r>
                        <a:rPr lang="en-US" sz="1600" b="1" dirty="0" err="1" smtClean="0">
                          <a:solidFill>
                            <a:srgbClr val="000000"/>
                          </a:solidFill>
                        </a:rPr>
                        <a:t>Allen@HD_Domain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Cat@HD_Domain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Rich@HD_Domain</a:t>
                      </a:r>
                      <a:endParaRPr lang="en-US" sz="1600" b="1" dirty="0">
                        <a:solidFill>
                          <a:srgbClr val="000000"/>
                        </a:solidFill>
                      </a:endParaRPr>
                    </a:p>
                  </a:txBody>
                  <a:tcPr anchor="ctr">
                    <a:solidFill>
                      <a:srgbClr val="FFC000"/>
                    </a:solidFill>
                  </a:tcPr>
                </a:tc>
              </a:tr>
              <a:tr h="1539166">
                <a:tc>
                  <a:txBody>
                    <a:bodyPr/>
                    <a:lstStyle/>
                    <a:p>
                      <a:pPr algn="ctr"/>
                      <a:r>
                        <a:rPr lang="en-US" sz="1600" b="1" dirty="0" smtClean="0">
                          <a:solidFill>
                            <a:srgbClr val="000000"/>
                          </a:solidFill>
                        </a:rPr>
                        <a:t>     Rich@Lowes1</a:t>
                      </a:r>
                    </a:p>
                    <a:p>
                      <a:pPr algn="ctr"/>
                      <a:r>
                        <a:rPr lang="en-US" sz="1600" b="1" dirty="0" smtClean="0">
                          <a:solidFill>
                            <a:srgbClr val="000000"/>
                          </a:solidFill>
                        </a:rPr>
                        <a:t>    John@Lowes1</a:t>
                      </a:r>
                    </a:p>
                    <a:p>
                      <a:pPr algn="ctr"/>
                      <a:r>
                        <a:rPr lang="en-US" sz="1600" b="1" dirty="0" smtClean="0">
                          <a:solidFill>
                            <a:srgbClr val="000000"/>
                          </a:solidFill>
                        </a:rPr>
                        <a:t>Claudio@Lowes2</a:t>
                      </a:r>
                    </a:p>
                    <a:p>
                      <a:pPr algn="ctr"/>
                      <a:r>
                        <a:rPr lang="en-US" sz="1600" b="1" dirty="0" smtClean="0">
                          <a:solidFill>
                            <a:srgbClr val="000000"/>
                          </a:solidFill>
                        </a:rPr>
                        <a:t>    Louie@Lowes2</a:t>
                      </a:r>
                      <a:endParaRPr lang="en-US" sz="1600" b="1" dirty="0">
                        <a:solidFill>
                          <a:srgbClr val="000000"/>
                        </a:solidFill>
                      </a:endParaRPr>
                    </a:p>
                  </a:txBody>
                  <a:tcPr anchor="ctr">
                    <a:solidFill>
                      <a:srgbClr val="92D050"/>
                    </a:solidFill>
                  </a:tcPr>
                </a:tc>
              </a:tr>
              <a:tr h="1417688">
                <a:tc>
                  <a:txBody>
                    <a:bodyPr/>
                    <a:lstStyle/>
                    <a:p>
                      <a:pPr algn="ctr"/>
                      <a:r>
                        <a:rPr lang="en-US" sz="1600" b="1" dirty="0" smtClean="0">
                          <a:solidFill>
                            <a:srgbClr val="000000"/>
                          </a:solidFill>
                        </a:rPr>
                        <a:t>Edward</a:t>
                      </a:r>
                      <a:endParaRPr lang="en-US" sz="1600" b="1" dirty="0">
                        <a:solidFill>
                          <a:srgbClr val="000000"/>
                        </a:solidFill>
                      </a:endParaRPr>
                    </a:p>
                  </a:txBody>
                  <a:tcPr anchor="ctr">
                    <a:solidFill>
                      <a:schemeClr val="accent4">
                        <a:lumMod val="20000"/>
                        <a:lumOff val="80000"/>
                      </a:schemeClr>
                    </a:solidFill>
                  </a:tcPr>
                </a:tc>
              </a:tr>
            </a:tbl>
          </a:graphicData>
        </a:graphic>
      </p:graphicFrame>
      <p:graphicFrame>
        <p:nvGraphicFramePr>
          <p:cNvPr id="9" name="Content Placeholder 5"/>
          <p:cNvGraphicFramePr>
            <a:graphicFrameLocks/>
          </p:cNvGraphicFramePr>
          <p:nvPr/>
        </p:nvGraphicFramePr>
        <p:xfrm>
          <a:off x="2760344" y="1034336"/>
          <a:ext cx="2583816" cy="5079863"/>
        </p:xfrm>
        <a:graphic>
          <a:graphicData uri="http://schemas.openxmlformats.org/drawingml/2006/table">
            <a:tbl>
              <a:tblPr firstRow="1" bandRow="1">
                <a:tableStyleId>{073A0DAA-6AF3-43AB-8588-CEC1D06C72B9}</a:tableStyleId>
              </a:tblPr>
              <a:tblGrid>
                <a:gridCol w="1291908"/>
                <a:gridCol w="1291908"/>
              </a:tblGrid>
              <a:tr h="530920">
                <a:tc gridSpan="2">
                  <a:txBody>
                    <a:bodyPr/>
                    <a:lstStyle/>
                    <a:p>
                      <a:pPr algn="ctr"/>
                      <a:r>
                        <a:rPr lang="en-US" sz="2400" b="0" i="1" dirty="0" smtClean="0">
                          <a:solidFill>
                            <a:srgbClr val="000000"/>
                          </a:solidFill>
                        </a:rPr>
                        <a:t>Domains/Tenants</a:t>
                      </a:r>
                      <a:endParaRPr lang="en-US" b="0" i="1" dirty="0">
                        <a:solidFill>
                          <a:srgbClr val="000000"/>
                        </a:solidFill>
                      </a:endParaRPr>
                    </a:p>
                  </a:txBody>
                  <a:tcPr>
                    <a:solidFill>
                      <a:srgbClr val="99B5D5"/>
                    </a:solidFill>
                  </a:tcPr>
                </a:tc>
                <a:tc hMerge="1">
                  <a:txBody>
                    <a:bodyPr/>
                    <a:lstStyle/>
                    <a:p>
                      <a:endParaRPr lang="en-US"/>
                    </a:p>
                  </a:txBody>
                  <a:tcPr/>
                </a:tc>
              </a:tr>
              <a:tr h="344452">
                <a:tc>
                  <a:txBody>
                    <a:bodyPr/>
                    <a:lstStyle/>
                    <a:p>
                      <a:pPr algn="ctr"/>
                      <a:endParaRPr lang="en-US" sz="105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i="1" dirty="0" smtClean="0">
                          <a:solidFill>
                            <a:srgbClr val="000000"/>
                          </a:solidFill>
                        </a:rPr>
                        <a:t>Tenant</a:t>
                      </a:r>
                      <a:endParaRPr lang="en-US" i="1" dirty="0">
                        <a:solidFill>
                          <a:srgbClr val="000000"/>
                        </a:solidFill>
                      </a:endParaRPr>
                    </a:p>
                  </a:txBody>
                  <a:tcPr>
                    <a:solidFill>
                      <a:srgbClr val="99BFD5"/>
                    </a:solidFill>
                  </a:tcPr>
                </a:tc>
              </a:tr>
              <a:tr h="535227">
                <a:tc>
                  <a:txBody>
                    <a:bodyPr/>
                    <a:lstStyle/>
                    <a:p>
                      <a:pPr algn="ctr"/>
                      <a:r>
                        <a:rPr lang="en-US" sz="1600" dirty="0" err="1" smtClean="0">
                          <a:solidFill>
                            <a:srgbClr val="000000"/>
                          </a:solidFill>
                        </a:rPr>
                        <a:t>HD_Domain</a:t>
                      </a:r>
                      <a:endParaRPr lang="en-US" sz="1600" dirty="0">
                        <a:solidFill>
                          <a:srgbClr val="000000"/>
                        </a:solidFill>
                      </a:endParaRPr>
                    </a:p>
                  </a:txBody>
                  <a:tcPr anchor="ctr">
                    <a:solidFill>
                      <a:srgbClr val="FFC000"/>
                    </a:solidFill>
                  </a:tcPr>
                </a:tc>
                <a:tc>
                  <a:txBody>
                    <a:bodyPr/>
                    <a:lstStyle/>
                    <a:p>
                      <a:pPr algn="ctr"/>
                      <a:r>
                        <a:rPr lang="en-US" sz="1600" dirty="0" smtClean="0">
                          <a:solidFill>
                            <a:srgbClr val="000000"/>
                          </a:solidFill>
                        </a:rPr>
                        <a:t>HomeDepot</a:t>
                      </a:r>
                      <a:endParaRPr lang="en-US" sz="1600" dirty="0">
                        <a:solidFill>
                          <a:srgbClr val="000000"/>
                        </a:solidFill>
                      </a:endParaRPr>
                    </a:p>
                  </a:txBody>
                  <a:tcPr anchor="ctr">
                    <a:solidFill>
                      <a:srgbClr val="FFC000"/>
                    </a:solidFill>
                  </a:tcPr>
                </a:tc>
              </a:tr>
              <a:tr h="400651">
                <a:tc>
                  <a:txBody>
                    <a:bodyPr/>
                    <a:lstStyle/>
                    <a:p>
                      <a:pPr algn="ctr"/>
                      <a:endParaRPr lang="en-US" sz="120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60130">
                <a:tc>
                  <a:txBody>
                    <a:bodyPr/>
                    <a:lstStyle/>
                    <a:p>
                      <a:pPr algn="ctr"/>
                      <a:r>
                        <a:rPr lang="en-US" sz="2000" i="1" dirty="0" smtClean="0">
                          <a:solidFill>
                            <a:srgbClr val="000000"/>
                          </a:solidFill>
                        </a:rPr>
                        <a:t>Name</a:t>
                      </a:r>
                      <a:endParaRPr lang="en-US" sz="2000" i="1" dirty="0">
                        <a:solidFill>
                          <a:srgbClr val="000000"/>
                        </a:solidFill>
                      </a:endParaRPr>
                    </a:p>
                  </a:txBody>
                  <a:tcPr>
                    <a:solidFill>
                      <a:srgbClr val="99BFD5"/>
                    </a:solidFill>
                  </a:tcPr>
                </a:tc>
                <a:tc>
                  <a:txBody>
                    <a:bodyPr/>
                    <a:lstStyle/>
                    <a:p>
                      <a:pPr algn="ctr"/>
                      <a:r>
                        <a:rPr lang="en-US" sz="2000" i="1" dirty="0" smtClean="0">
                          <a:solidFill>
                            <a:srgbClr val="000000"/>
                          </a:solidFill>
                        </a:rPr>
                        <a:t>Tenant</a:t>
                      </a:r>
                      <a:endParaRPr lang="en-US" sz="2000" i="1" dirty="0">
                        <a:solidFill>
                          <a:srgbClr val="000000"/>
                        </a:solidFill>
                      </a:endParaRPr>
                    </a:p>
                  </a:txBody>
                  <a:tcPr>
                    <a:solidFill>
                      <a:srgbClr val="99BFD5"/>
                    </a:solidFill>
                  </a:tcPr>
                </a:tc>
              </a:tr>
              <a:tr h="522667">
                <a:tc>
                  <a:txBody>
                    <a:bodyPr/>
                    <a:lstStyle/>
                    <a:p>
                      <a:pPr algn="ctr"/>
                      <a:r>
                        <a:rPr lang="en-US" sz="1600" dirty="0" smtClean="0">
                          <a:solidFill>
                            <a:srgbClr val="000000"/>
                          </a:solidFill>
                        </a:rPr>
                        <a:t>Lowes1</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r>
                        <a:rPr lang="en-US" sz="1600" dirty="0" smtClean="0">
                          <a:solidFill>
                            <a:srgbClr val="000000"/>
                          </a:solidFill>
                        </a:rPr>
                        <a:t>Lowes2</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endParaRPr lang="en-US" sz="1600" dirty="0">
                        <a:solidFill>
                          <a:srgbClr val="000000"/>
                        </a:solidFill>
                      </a:endParaRPr>
                    </a:p>
                  </a:txBody>
                  <a:tcPr anchor="ctr">
                    <a:solidFill>
                      <a:schemeClr val="bg1"/>
                    </a:solidFill>
                  </a:tcPr>
                </a:tc>
                <a:tc>
                  <a:txBody>
                    <a:bodyPr/>
                    <a:lstStyle/>
                    <a:p>
                      <a:pPr algn="ctr"/>
                      <a:endParaRPr lang="en-US" sz="1600" dirty="0">
                        <a:solidFill>
                          <a:srgbClr val="000000"/>
                        </a:solidFill>
                      </a:endParaRPr>
                    </a:p>
                  </a:txBody>
                  <a:tcPr anchor="ct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sz="1800" i="1" dirty="0" smtClean="0">
                          <a:solidFill>
                            <a:srgbClr val="000000"/>
                          </a:solidFill>
                        </a:rPr>
                        <a:t>Tenant</a:t>
                      </a:r>
                      <a:endParaRPr lang="en-US" sz="1050" i="1" dirty="0">
                        <a:solidFill>
                          <a:srgbClr val="000000"/>
                        </a:solidFill>
                      </a:endParaRPr>
                    </a:p>
                  </a:txBody>
                  <a:tcPr>
                    <a:solidFill>
                      <a:srgbClr val="99BFD5"/>
                    </a:solidFill>
                  </a:tcPr>
                </a:tc>
              </a:tr>
              <a:tr h="535108">
                <a:tc>
                  <a:txBody>
                    <a:bodyPr/>
                    <a:lstStyle/>
                    <a:p>
                      <a:pPr algn="ctr"/>
                      <a:r>
                        <a:rPr lang="en-US" sz="1600" dirty="0" smtClean="0">
                          <a:solidFill>
                            <a:srgbClr val="000000"/>
                          </a:solidFill>
                        </a:rPr>
                        <a:t>blank</a:t>
                      </a:r>
                      <a:endParaRPr lang="en-US" sz="1600" dirty="0">
                        <a:solidFill>
                          <a:srgbClr val="000000"/>
                        </a:solidFill>
                      </a:endParaRPr>
                    </a:p>
                  </a:txBody>
                  <a:tcPr anchor="ctr">
                    <a:solidFill>
                      <a:schemeClr val="accent4">
                        <a:lumMod val="20000"/>
                        <a:lumOff val="80000"/>
                      </a:schemeClr>
                    </a:solidFill>
                  </a:tcPr>
                </a:tc>
                <a:tc>
                  <a:txBody>
                    <a:bodyPr/>
                    <a:lstStyle/>
                    <a:p>
                      <a:pPr algn="ctr"/>
                      <a:r>
                        <a:rPr lang="en-US" sz="1600" dirty="0" smtClean="0">
                          <a:solidFill>
                            <a:srgbClr val="000000"/>
                          </a:solidFill>
                        </a:rPr>
                        <a:t>Default</a:t>
                      </a:r>
                      <a:endParaRPr lang="en-US" sz="1000" dirty="0">
                        <a:solidFill>
                          <a:srgbClr val="000000"/>
                        </a:solidFill>
                      </a:endParaRPr>
                    </a:p>
                  </a:txBody>
                  <a:tcPr anchor="ctr">
                    <a:solidFill>
                      <a:schemeClr val="accent4">
                        <a:lumMod val="20000"/>
                        <a:lumOff val="80000"/>
                      </a:schemeClr>
                    </a:solidFill>
                  </a:tcPr>
                </a:tc>
              </a:tr>
            </a:tbl>
          </a:graphicData>
        </a:graphic>
      </p:graphicFrame>
      <p:cxnSp>
        <p:nvCxnSpPr>
          <p:cNvPr id="12" name="Straight Arrow Connector 11"/>
          <p:cNvCxnSpPr/>
          <p:nvPr/>
        </p:nvCxnSpPr>
        <p:spPr bwMode="auto">
          <a:xfrm>
            <a:off x="2184400" y="2601350"/>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p:nvPr/>
        </p:nvCxnSpPr>
        <p:spPr bwMode="auto">
          <a:xfrm>
            <a:off x="2174240" y="3867162"/>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p:nvPr/>
        </p:nvCxnSpPr>
        <p:spPr bwMode="auto">
          <a:xfrm>
            <a:off x="2184400" y="5837995"/>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aphicFrame>
        <p:nvGraphicFramePr>
          <p:cNvPr id="18" name="Content Placeholder 5"/>
          <p:cNvGraphicFramePr>
            <a:graphicFrameLocks/>
          </p:cNvGraphicFramePr>
          <p:nvPr/>
        </p:nvGraphicFramePr>
        <p:xfrm>
          <a:off x="6042023" y="1064818"/>
          <a:ext cx="2898776" cy="5296863"/>
        </p:xfrm>
        <a:graphic>
          <a:graphicData uri="http://schemas.openxmlformats.org/drawingml/2006/table">
            <a:tbl>
              <a:tblPr firstRow="1" bandRow="1">
                <a:tableStyleId>{073A0DAA-6AF3-43AB-8588-CEC1D06C72B9}</a:tableStyleId>
              </a:tblPr>
              <a:tblGrid>
                <a:gridCol w="541657"/>
                <a:gridCol w="2357119"/>
              </a:tblGrid>
              <a:tr h="454077">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49742">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14106">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341912">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875524">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056661">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2"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708336"/>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718496"/>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728656"/>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053776"/>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97249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sp>
        <p:nvSpPr>
          <p:cNvPr id="36" name="TextBox 35"/>
          <p:cNvSpPr txBox="1"/>
          <p:nvPr/>
        </p:nvSpPr>
        <p:spPr>
          <a:xfrm>
            <a:off x="8270240" y="564737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nvGrpSpPr>
          <p:cNvPr id="3"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cxnSp>
        <p:nvCxnSpPr>
          <p:cNvPr id="29" name="Straight Arrow Connector 28"/>
          <p:cNvCxnSpPr/>
          <p:nvPr/>
        </p:nvCxnSpPr>
        <p:spPr bwMode="auto">
          <a:xfrm>
            <a:off x="2172265" y="4385084"/>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33" name="TextBox 32"/>
          <p:cNvSpPr txBox="1"/>
          <p:nvPr/>
        </p:nvSpPr>
        <p:spPr>
          <a:xfrm>
            <a:off x="4536376" y="1543798"/>
            <a:ext cx="327334" cy="400110"/>
          </a:xfrm>
          <a:prstGeom prst="rect">
            <a:avLst/>
          </a:prstGeom>
          <a:noFill/>
        </p:spPr>
        <p:txBody>
          <a:bodyPr wrap="none" rtlCol="0">
            <a:spAutoFit/>
          </a:bodyPr>
          <a:lstStyle/>
          <a:p>
            <a:pPr algn="l"/>
            <a:r>
              <a:rPr lang="en-US" sz="2000" b="1" i="0" dirty="0" smtClean="0">
                <a:solidFill>
                  <a:srgbClr val="FF0000"/>
                </a:solidFill>
              </a:rPr>
              <a:t>1</a:t>
            </a:r>
          </a:p>
        </p:txBody>
      </p:sp>
      <p:sp>
        <p:nvSpPr>
          <p:cNvPr id="37" name="TextBox 36"/>
          <p:cNvSpPr txBox="1"/>
          <p:nvPr/>
        </p:nvSpPr>
        <p:spPr>
          <a:xfrm>
            <a:off x="3240026" y="1553698"/>
            <a:ext cx="327334" cy="400110"/>
          </a:xfrm>
          <a:prstGeom prst="rect">
            <a:avLst/>
          </a:prstGeom>
          <a:noFill/>
        </p:spPr>
        <p:txBody>
          <a:bodyPr wrap="none" rtlCol="0">
            <a:spAutoFit/>
          </a:bodyPr>
          <a:lstStyle/>
          <a:p>
            <a:pPr algn="l"/>
            <a:r>
              <a:rPr lang="en-US" sz="2000" b="1" i="0" dirty="0" smtClean="0">
                <a:solidFill>
                  <a:srgbClr val="FF0000"/>
                </a:solidFill>
              </a:rPr>
              <a:t>2</a:t>
            </a:r>
          </a:p>
        </p:txBody>
      </p:sp>
      <p:sp>
        <p:nvSpPr>
          <p:cNvPr id="39" name="TextBox 38"/>
          <p:cNvSpPr txBox="1"/>
          <p:nvPr/>
        </p:nvSpPr>
        <p:spPr>
          <a:xfrm>
            <a:off x="1076801" y="1444848"/>
            <a:ext cx="327334" cy="400110"/>
          </a:xfrm>
          <a:prstGeom prst="rect">
            <a:avLst/>
          </a:prstGeom>
          <a:noFill/>
        </p:spPr>
        <p:txBody>
          <a:bodyPr wrap="none" rtlCol="0">
            <a:spAutoFit/>
          </a:bodyPr>
          <a:lstStyle/>
          <a:p>
            <a:pPr algn="l"/>
            <a:r>
              <a:rPr lang="en-US" sz="2000" b="1" i="0" dirty="0" smtClean="0">
                <a:solidFill>
                  <a:srgbClr val="FF0000"/>
                </a:solidFill>
              </a:rPr>
              <a:t>3</a:t>
            </a:r>
          </a:p>
        </p:txBody>
      </p:sp>
      <p:sp>
        <p:nvSpPr>
          <p:cNvPr id="41" name="TextBox 40"/>
          <p:cNvSpPr txBox="1"/>
          <p:nvPr/>
        </p:nvSpPr>
        <p:spPr>
          <a:xfrm>
            <a:off x="6865825" y="1460768"/>
            <a:ext cx="1250663" cy="400110"/>
          </a:xfrm>
          <a:prstGeom prst="rect">
            <a:avLst/>
          </a:prstGeom>
          <a:noFill/>
        </p:spPr>
        <p:txBody>
          <a:bodyPr wrap="none" rtlCol="0">
            <a:spAutoFit/>
          </a:bodyPr>
          <a:lstStyle/>
          <a:p>
            <a:pPr algn="l"/>
            <a:r>
              <a:rPr lang="en-US" sz="2000" b="1" dirty="0" smtClean="0">
                <a:solidFill>
                  <a:srgbClr val="FF0000"/>
                </a:solidFill>
              </a:rPr>
              <a:t>0  thru  4</a:t>
            </a:r>
          </a:p>
        </p:txBody>
      </p:sp>
      <p:sp>
        <p:nvSpPr>
          <p:cNvPr id="45" name="Rectangle 44"/>
          <p:cNvSpPr/>
          <p:nvPr/>
        </p:nvSpPr>
        <p:spPr bwMode="auto">
          <a:xfrm>
            <a:off x="4073849" y="1926609"/>
            <a:ext cx="1289722" cy="966716"/>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0" name="Straight Arrow Connector 39"/>
          <p:cNvCxnSpPr/>
          <p:nvPr/>
        </p:nvCxnSpPr>
        <p:spPr bwMode="auto">
          <a:xfrm flipV="1">
            <a:off x="5334000" y="2588821"/>
            <a:ext cx="1292431" cy="654"/>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2" name="Straight Arrow Connector 71"/>
          <p:cNvCxnSpPr/>
          <p:nvPr/>
        </p:nvCxnSpPr>
        <p:spPr bwMode="auto">
          <a:xfrm flipV="1">
            <a:off x="5334000" y="3866982"/>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3" name="Straight Arrow Connector 72"/>
          <p:cNvCxnSpPr/>
          <p:nvPr/>
        </p:nvCxnSpPr>
        <p:spPr bwMode="auto">
          <a:xfrm flipV="1">
            <a:off x="5336275" y="4892634"/>
            <a:ext cx="1230780" cy="93496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38" name="Straight Arrow Connector 37"/>
          <p:cNvCxnSpPr/>
          <p:nvPr/>
        </p:nvCxnSpPr>
        <p:spPr bwMode="auto">
          <a:xfrm flipV="1">
            <a:off x="5355775" y="4316257"/>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pic>
        <p:nvPicPr>
          <p:cNvPr id="42" name="Picture 2" descr="C:\Documents and Settings\richb\Local Settings\Temporary Internet Files\Content.IE5\TE04GWSS\MC900434713[1].wmf"/>
          <p:cNvPicPr>
            <a:picLocks noChangeAspect="1" noChangeArrowheads="1"/>
          </p:cNvPicPr>
          <p:nvPr/>
        </p:nvPicPr>
        <p:blipFill>
          <a:blip r:embed="rId3" cstate="print"/>
          <a:srcRect/>
          <a:stretch>
            <a:fillRect/>
          </a:stretch>
        </p:blipFill>
        <p:spPr bwMode="auto">
          <a:xfrm>
            <a:off x="8063427" y="1472418"/>
            <a:ext cx="289264" cy="303205"/>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20" y="237576"/>
            <a:ext cx="7330650" cy="397032"/>
          </a:xfrm>
        </p:spPr>
        <p:txBody>
          <a:bodyPr/>
          <a:lstStyle/>
          <a:p>
            <a:r>
              <a:rPr lang="en-US" dirty="0" smtClean="0"/>
              <a:t>Tenant Creation Using ABL Multi-tenant APIs</a:t>
            </a:r>
            <a:endParaRPr lang="en-US" dirty="0"/>
          </a:p>
        </p:txBody>
      </p:sp>
      <p:sp>
        <p:nvSpPr>
          <p:cNvPr id="4" name="Rectangle 3"/>
          <p:cNvSpPr/>
          <p:nvPr/>
        </p:nvSpPr>
        <p:spPr bwMode="auto">
          <a:xfrm>
            <a:off x="1632115" y="1240333"/>
            <a:ext cx="6575839" cy="4985980"/>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600" dirty="0" smtClean="0"/>
              <a:t>   using </a:t>
            </a:r>
            <a:r>
              <a:rPr lang="en-US" sz="1600" dirty="0" err="1" smtClean="0"/>
              <a:t>OpenEdge.DataAdmin</a:t>
            </a:r>
            <a:r>
              <a:rPr lang="en-US" sz="1600" dirty="0" smtClean="0"/>
              <a:t>.*.</a:t>
            </a:r>
            <a:br>
              <a:rPr lang="en-US" sz="1600" dirty="0" smtClean="0"/>
            </a:br>
            <a:r>
              <a:rPr lang="en-US" sz="1600" dirty="0" smtClean="0"/>
              <a:t>   define variable service as </a:t>
            </a:r>
            <a:r>
              <a:rPr lang="en-US" sz="1600" dirty="0" err="1" smtClean="0"/>
              <a:t>DataAdminService</a:t>
            </a:r>
            <a:r>
              <a:rPr lang="en-US" sz="1600" dirty="0" smtClean="0"/>
              <a:t> no-undo.</a:t>
            </a:r>
            <a:br>
              <a:rPr lang="en-US" sz="1600" dirty="0" smtClean="0"/>
            </a:br>
            <a:r>
              <a:rPr lang="en-US" sz="1600" dirty="0" smtClean="0"/>
              <a:t>   service = new </a:t>
            </a:r>
            <a:r>
              <a:rPr lang="en-US" sz="1600" dirty="0" err="1" smtClean="0"/>
              <a:t>DataAdminService</a:t>
            </a:r>
            <a:r>
              <a:rPr lang="en-US" sz="1600" dirty="0" smtClean="0"/>
              <a:t>("demo").</a:t>
            </a:r>
          </a:p>
          <a:p>
            <a:pPr algn="l"/>
            <a:r>
              <a:rPr lang="en-US" sz="1600" dirty="0" smtClean="0"/>
              <a:t>define variable tenant     as </a:t>
            </a:r>
            <a:r>
              <a:rPr lang="en-US" sz="1600" dirty="0" err="1" smtClean="0"/>
              <a:t>ITenant</a:t>
            </a:r>
            <a:r>
              <a:rPr lang="en-US" sz="1600" dirty="0" smtClean="0"/>
              <a:t>    no-undo.</a:t>
            </a:r>
            <a:br>
              <a:rPr lang="en-US" sz="1600" dirty="0" smtClean="0"/>
            </a:br>
            <a:r>
              <a:rPr lang="en-US" sz="1600" dirty="0" smtClean="0"/>
              <a:t>define variable partition  as </a:t>
            </a:r>
            <a:r>
              <a:rPr lang="en-US" sz="1600" dirty="0" err="1" smtClean="0"/>
              <a:t>IPartition</a:t>
            </a:r>
            <a:r>
              <a:rPr lang="en-US" sz="1600" dirty="0" smtClean="0"/>
              <a:t> no-undo.</a:t>
            </a:r>
          </a:p>
          <a:p>
            <a:pPr algn="l"/>
            <a:r>
              <a:rPr lang="en-US" sz="1600" dirty="0" smtClean="0"/>
              <a:t>tenant = new Tenant("</a:t>
            </a:r>
            <a:r>
              <a:rPr lang="en-US" sz="1600" dirty="0" err="1" smtClean="0"/>
              <a:t>HomeDepot</a:t>
            </a:r>
            <a:r>
              <a:rPr lang="en-US" sz="1600" dirty="0" smtClean="0"/>
              <a:t>").</a:t>
            </a:r>
          </a:p>
          <a:p>
            <a:pPr algn="l"/>
            <a:r>
              <a:rPr lang="en-US" sz="1600" dirty="0" smtClean="0"/>
              <a:t>assign</a:t>
            </a:r>
            <a:br>
              <a:rPr lang="en-US" sz="1600" dirty="0" smtClean="0"/>
            </a:br>
            <a:r>
              <a:rPr lang="en-US" sz="1600" dirty="0" smtClean="0"/>
              <a:t>    </a:t>
            </a:r>
            <a:r>
              <a:rPr lang="en-US" sz="1600" dirty="0" err="1" smtClean="0"/>
              <a:t>tenant:Type</a:t>
            </a:r>
            <a:r>
              <a:rPr lang="en-US" sz="1600" dirty="0" smtClean="0"/>
              <a:t>                     = "Regular"  /* or super */</a:t>
            </a:r>
            <a:br>
              <a:rPr lang="en-US" sz="1600" dirty="0" smtClean="0"/>
            </a:br>
            <a:r>
              <a:rPr lang="en-US" sz="1600" dirty="0" smtClean="0"/>
              <a:t>    </a:t>
            </a:r>
            <a:r>
              <a:rPr lang="en-US" sz="1600" dirty="0" err="1" smtClean="0"/>
              <a:t>tenant:IsOnline</a:t>
            </a:r>
            <a:r>
              <a:rPr lang="en-US" sz="1600" dirty="0" smtClean="0"/>
              <a:t>                = yes </a:t>
            </a:r>
            <a:br>
              <a:rPr lang="en-US" sz="1600" dirty="0" smtClean="0"/>
            </a:br>
            <a:r>
              <a:rPr lang="en-US" sz="1600" dirty="0" smtClean="0"/>
              <a:t>    </a:t>
            </a:r>
            <a:r>
              <a:rPr lang="en-US" sz="1600" dirty="0" err="1" smtClean="0"/>
              <a:t>tenant:Description</a:t>
            </a:r>
            <a:r>
              <a:rPr lang="en-US" sz="1600" dirty="0" smtClean="0"/>
              <a:t>           = "Describe </a:t>
            </a:r>
            <a:r>
              <a:rPr lang="en-US" sz="1600" dirty="0" err="1" smtClean="0"/>
              <a:t>HomeDepot</a:t>
            </a:r>
            <a:r>
              <a:rPr lang="en-US" sz="1600" dirty="0" smtClean="0"/>
              <a:t>"</a:t>
            </a:r>
            <a:br>
              <a:rPr lang="en-US" sz="1600" dirty="0" smtClean="0"/>
            </a:br>
            <a:r>
              <a:rPr lang="en-US" sz="1600" dirty="0" smtClean="0"/>
              <a:t>    </a:t>
            </a:r>
            <a:r>
              <a:rPr lang="en-US" sz="1600" dirty="0" err="1" smtClean="0"/>
              <a:t>tenant:DefaultDataArea</a:t>
            </a:r>
            <a:r>
              <a:rPr lang="en-US" sz="1600" dirty="0" smtClean="0"/>
              <a:t>   = </a:t>
            </a:r>
            <a:r>
              <a:rPr lang="en-US" sz="1600" dirty="0" err="1" smtClean="0"/>
              <a:t>service:GetArea</a:t>
            </a:r>
            <a:r>
              <a:rPr lang="en-US" sz="1600" dirty="0" smtClean="0"/>
              <a:t>("Data Area")</a:t>
            </a:r>
            <a:br>
              <a:rPr lang="en-US" sz="1600" dirty="0" smtClean="0"/>
            </a:br>
            <a:r>
              <a:rPr lang="en-US" sz="1600" dirty="0" smtClean="0"/>
              <a:t>    </a:t>
            </a:r>
            <a:r>
              <a:rPr lang="en-US" sz="1600" dirty="0" err="1" smtClean="0"/>
              <a:t>tenant:DefaultIndexArea</a:t>
            </a:r>
            <a:r>
              <a:rPr lang="en-US" sz="1600" dirty="0" smtClean="0"/>
              <a:t>  = </a:t>
            </a:r>
            <a:r>
              <a:rPr lang="en-US" sz="1600" dirty="0" err="1" smtClean="0"/>
              <a:t>service:GetArea</a:t>
            </a:r>
            <a:r>
              <a:rPr lang="en-US" sz="1600" dirty="0" smtClean="0"/>
              <a:t>("Index Area")</a:t>
            </a:r>
            <a:br>
              <a:rPr lang="en-US" sz="1600" dirty="0" smtClean="0"/>
            </a:br>
            <a:r>
              <a:rPr lang="en-US" sz="1600" dirty="0" smtClean="0"/>
              <a:t>    </a:t>
            </a:r>
            <a:r>
              <a:rPr lang="en-US" sz="1600" dirty="0" err="1" smtClean="0"/>
              <a:t>tenant:DefaultLobArea</a:t>
            </a:r>
            <a:r>
              <a:rPr lang="en-US" sz="1600" dirty="0" smtClean="0"/>
              <a:t>     = </a:t>
            </a:r>
            <a:r>
              <a:rPr lang="en-US" sz="1600" dirty="0" err="1" smtClean="0"/>
              <a:t>service:GetArea</a:t>
            </a:r>
            <a:r>
              <a:rPr lang="en-US" sz="1600" dirty="0" smtClean="0"/>
              <a:t>("Lob Area")</a:t>
            </a:r>
            <a:br>
              <a:rPr lang="en-US" sz="1600" dirty="0" smtClean="0"/>
            </a:br>
            <a:r>
              <a:rPr lang="en-US" sz="1600" dirty="0" smtClean="0"/>
              <a:t>    </a:t>
            </a:r>
            <a:r>
              <a:rPr lang="en-US" sz="1600" dirty="0" err="1" smtClean="0"/>
              <a:t>tenant:DefaultAllocation</a:t>
            </a:r>
            <a:r>
              <a:rPr lang="en-US" sz="1600" dirty="0" smtClean="0"/>
              <a:t>   = "Delayed".  /* Immediate or None */</a:t>
            </a:r>
          </a:p>
          <a:p>
            <a:pPr algn="l"/>
            <a:r>
              <a:rPr lang="en-US" sz="1600" dirty="0" smtClean="0"/>
              <a:t>  /* Create the tenant */</a:t>
            </a:r>
            <a:br>
              <a:rPr lang="en-US" sz="1600" dirty="0" smtClean="0"/>
            </a:br>
            <a:r>
              <a:rPr lang="en-US" sz="1600" dirty="0" smtClean="0"/>
              <a:t> </a:t>
            </a:r>
            <a:r>
              <a:rPr lang="en-US" sz="1600" dirty="0" err="1" smtClean="0"/>
              <a:t>service:CreateTenant</a:t>
            </a:r>
            <a:r>
              <a:rPr lang="en-US" sz="1600" dirty="0" smtClean="0"/>
              <a:t>(tenant).</a:t>
            </a:r>
          </a:p>
          <a:p>
            <a:pPr algn="l"/>
            <a:r>
              <a:rPr lang="en-US" sz="2000" b="1" dirty="0" smtClean="0"/>
              <a:t>…  </a:t>
            </a:r>
            <a:r>
              <a:rPr lang="en-US" sz="1600" dirty="0" smtClean="0"/>
              <a:t>/* continued on next page */</a:t>
            </a:r>
          </a:p>
        </p:txBody>
      </p:sp>
      <p:cxnSp>
        <p:nvCxnSpPr>
          <p:cNvPr id="21" name="Straight Connector 20"/>
          <p:cNvCxnSpPr/>
          <p:nvPr/>
        </p:nvCxnSpPr>
        <p:spPr bwMode="auto">
          <a:xfrm flipV="1">
            <a:off x="1651379" y="2129051"/>
            <a:ext cx="6550925" cy="0"/>
          </a:xfrm>
          <a:prstGeom prst="line">
            <a:avLst/>
          </a:prstGeom>
          <a:solidFill>
            <a:schemeClr val="accent1"/>
          </a:solidFill>
          <a:ln w="12700" cap="flat" cmpd="sng" algn="ctr">
            <a:solidFill>
              <a:schemeClr val="tx1"/>
            </a:solidFill>
            <a:prstDash val="sysDash"/>
            <a:round/>
            <a:headEnd type="none" w="med" len="med"/>
            <a:tailEnd type="none" w="med" len="med"/>
          </a:ln>
          <a:effectLst/>
        </p:spPr>
      </p:cxnSp>
      <p:sp>
        <p:nvSpPr>
          <p:cNvPr id="25" name="Rectangle 24"/>
          <p:cNvSpPr/>
          <p:nvPr/>
        </p:nvSpPr>
        <p:spPr>
          <a:xfrm rot="20236656">
            <a:off x="2001614" y="2652579"/>
            <a:ext cx="5754489" cy="1938992"/>
          </a:xfrm>
          <a:prstGeom prst="rect">
            <a:avLst/>
          </a:prstGeom>
          <a:solidFill>
            <a:schemeClr val="accent1">
              <a:lumMod val="20000"/>
              <a:lumOff val="80000"/>
            </a:schemeClr>
          </a:solidFill>
          <a:ln w="12700">
            <a:solidFill>
              <a:schemeClr val="accent1"/>
            </a:solidFill>
          </a:ln>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chemeClr val="accent3"/>
                </a:solidFill>
              </a:rPr>
              <a:t>Code?  </a:t>
            </a:r>
            <a:br>
              <a:rPr lang="en-US" sz="4000" b="1" dirty="0" smtClean="0">
                <a:ln/>
                <a:solidFill>
                  <a:schemeClr val="accent3"/>
                </a:solidFill>
              </a:rPr>
            </a:br>
            <a:r>
              <a:rPr lang="en-US" sz="4000" b="1" dirty="0" smtClean="0">
                <a:ln/>
                <a:solidFill>
                  <a:schemeClr val="accent3"/>
                </a:solidFill>
              </a:rPr>
              <a:t>Why are you showing me code?</a:t>
            </a:r>
            <a:endParaRPr lang="en-US" sz="4000" b="1" dirty="0">
              <a:ln/>
              <a:solidFill>
                <a:schemeClr val="accent3"/>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20" y="237576"/>
            <a:ext cx="7330650" cy="397032"/>
          </a:xfrm>
        </p:spPr>
        <p:txBody>
          <a:bodyPr/>
          <a:lstStyle/>
          <a:p>
            <a:r>
              <a:rPr lang="en-US" dirty="0" smtClean="0"/>
              <a:t>Tenant Creation Using ABL Multi-tenant APIs</a:t>
            </a:r>
            <a:endParaRPr lang="en-US" dirty="0"/>
          </a:p>
        </p:txBody>
      </p:sp>
      <p:sp>
        <p:nvSpPr>
          <p:cNvPr id="4" name="Rectangle 3"/>
          <p:cNvSpPr/>
          <p:nvPr/>
        </p:nvSpPr>
        <p:spPr bwMode="auto">
          <a:xfrm>
            <a:off x="1632115" y="1240333"/>
            <a:ext cx="6575839" cy="4985980"/>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600" dirty="0" smtClean="0"/>
              <a:t>   using </a:t>
            </a:r>
            <a:r>
              <a:rPr lang="en-US" sz="1600" dirty="0" err="1" smtClean="0"/>
              <a:t>OpenEdge.DataAdmin</a:t>
            </a:r>
            <a:r>
              <a:rPr lang="en-US" sz="1600" dirty="0" smtClean="0"/>
              <a:t>.*.</a:t>
            </a:r>
            <a:br>
              <a:rPr lang="en-US" sz="1600" dirty="0" smtClean="0"/>
            </a:br>
            <a:r>
              <a:rPr lang="en-US" sz="1600" dirty="0" smtClean="0"/>
              <a:t>   define variable service as </a:t>
            </a:r>
            <a:r>
              <a:rPr lang="en-US" sz="1600" dirty="0" err="1" smtClean="0"/>
              <a:t>DataAdminService</a:t>
            </a:r>
            <a:r>
              <a:rPr lang="en-US" sz="1600" dirty="0" smtClean="0"/>
              <a:t> no-undo.</a:t>
            </a:r>
            <a:br>
              <a:rPr lang="en-US" sz="1600" dirty="0" smtClean="0"/>
            </a:br>
            <a:r>
              <a:rPr lang="en-US" sz="1600" dirty="0" smtClean="0"/>
              <a:t>   service = new </a:t>
            </a:r>
            <a:r>
              <a:rPr lang="en-US" sz="1600" dirty="0" err="1" smtClean="0"/>
              <a:t>DataAdminService</a:t>
            </a:r>
            <a:r>
              <a:rPr lang="en-US" sz="1600" dirty="0" smtClean="0"/>
              <a:t>("demo").</a:t>
            </a:r>
          </a:p>
          <a:p>
            <a:pPr algn="l"/>
            <a:r>
              <a:rPr lang="en-US" sz="1600" dirty="0" smtClean="0"/>
              <a:t>define variable tenant     as </a:t>
            </a:r>
            <a:r>
              <a:rPr lang="en-US" sz="1600" dirty="0" err="1" smtClean="0"/>
              <a:t>ITenant</a:t>
            </a:r>
            <a:r>
              <a:rPr lang="en-US" sz="1600" dirty="0" smtClean="0"/>
              <a:t>    no-undo.</a:t>
            </a:r>
            <a:br>
              <a:rPr lang="en-US" sz="1600" dirty="0" smtClean="0"/>
            </a:br>
            <a:r>
              <a:rPr lang="en-US" sz="1600" dirty="0" smtClean="0"/>
              <a:t>define variable partition  as </a:t>
            </a:r>
            <a:r>
              <a:rPr lang="en-US" sz="1600" dirty="0" err="1" smtClean="0"/>
              <a:t>IPartition</a:t>
            </a:r>
            <a:r>
              <a:rPr lang="en-US" sz="1600" dirty="0" smtClean="0"/>
              <a:t> no-undo.</a:t>
            </a:r>
          </a:p>
          <a:p>
            <a:pPr algn="l"/>
            <a:r>
              <a:rPr lang="en-US" sz="1600" dirty="0" smtClean="0"/>
              <a:t>tenant = new Tenant("</a:t>
            </a:r>
            <a:r>
              <a:rPr lang="en-US" sz="1600" dirty="0" err="1" smtClean="0"/>
              <a:t>HomeDepot</a:t>
            </a:r>
            <a:r>
              <a:rPr lang="en-US" sz="1600" dirty="0" smtClean="0"/>
              <a:t>").</a:t>
            </a:r>
          </a:p>
          <a:p>
            <a:pPr algn="l"/>
            <a:r>
              <a:rPr lang="en-US" sz="1600" dirty="0" smtClean="0"/>
              <a:t>assign</a:t>
            </a:r>
            <a:br>
              <a:rPr lang="en-US" sz="1600" dirty="0" smtClean="0"/>
            </a:br>
            <a:r>
              <a:rPr lang="en-US" sz="1600" dirty="0" smtClean="0"/>
              <a:t>    </a:t>
            </a:r>
            <a:r>
              <a:rPr lang="en-US" sz="1600" dirty="0" err="1" smtClean="0"/>
              <a:t>tenant:Type</a:t>
            </a:r>
            <a:r>
              <a:rPr lang="en-US" sz="1600" dirty="0" smtClean="0"/>
              <a:t>                     = "Regular"  /* or super */</a:t>
            </a:r>
            <a:br>
              <a:rPr lang="en-US" sz="1600" dirty="0" smtClean="0"/>
            </a:br>
            <a:r>
              <a:rPr lang="en-US" sz="1600" dirty="0" smtClean="0"/>
              <a:t>    </a:t>
            </a:r>
            <a:r>
              <a:rPr lang="en-US" sz="1600" dirty="0" err="1" smtClean="0"/>
              <a:t>tenant:IsOnline</a:t>
            </a:r>
            <a:r>
              <a:rPr lang="en-US" sz="1600" dirty="0" smtClean="0"/>
              <a:t>                = yes </a:t>
            </a:r>
            <a:br>
              <a:rPr lang="en-US" sz="1600" dirty="0" smtClean="0"/>
            </a:br>
            <a:r>
              <a:rPr lang="en-US" sz="1600" dirty="0" smtClean="0"/>
              <a:t>    </a:t>
            </a:r>
            <a:r>
              <a:rPr lang="en-US" sz="1600" dirty="0" err="1" smtClean="0"/>
              <a:t>tenant:Description</a:t>
            </a:r>
            <a:r>
              <a:rPr lang="en-US" sz="1600" dirty="0" smtClean="0"/>
              <a:t>           = "Describe </a:t>
            </a:r>
            <a:r>
              <a:rPr lang="en-US" sz="1600" dirty="0" err="1" smtClean="0"/>
              <a:t>HomeDepot</a:t>
            </a:r>
            <a:r>
              <a:rPr lang="en-US" sz="1600" dirty="0" smtClean="0"/>
              <a:t>"</a:t>
            </a:r>
            <a:br>
              <a:rPr lang="en-US" sz="1600" dirty="0" smtClean="0"/>
            </a:br>
            <a:r>
              <a:rPr lang="en-US" sz="1600" dirty="0" smtClean="0"/>
              <a:t>    </a:t>
            </a:r>
            <a:r>
              <a:rPr lang="en-US" sz="1600" dirty="0" err="1" smtClean="0"/>
              <a:t>tenant:DefaultDataArea</a:t>
            </a:r>
            <a:r>
              <a:rPr lang="en-US" sz="1600" dirty="0" smtClean="0"/>
              <a:t>   = </a:t>
            </a:r>
            <a:r>
              <a:rPr lang="en-US" sz="1600" dirty="0" err="1" smtClean="0"/>
              <a:t>service:GetArea</a:t>
            </a:r>
            <a:r>
              <a:rPr lang="en-US" sz="1600" dirty="0" smtClean="0"/>
              <a:t>("Data Area")</a:t>
            </a:r>
            <a:br>
              <a:rPr lang="en-US" sz="1600" dirty="0" smtClean="0"/>
            </a:br>
            <a:r>
              <a:rPr lang="en-US" sz="1600" dirty="0" smtClean="0"/>
              <a:t>    </a:t>
            </a:r>
            <a:r>
              <a:rPr lang="en-US" sz="1600" dirty="0" err="1" smtClean="0"/>
              <a:t>tenant:DefaultIndexArea</a:t>
            </a:r>
            <a:r>
              <a:rPr lang="en-US" sz="1600" dirty="0" smtClean="0"/>
              <a:t>  = </a:t>
            </a:r>
            <a:r>
              <a:rPr lang="en-US" sz="1600" dirty="0" err="1" smtClean="0"/>
              <a:t>service:GetArea</a:t>
            </a:r>
            <a:r>
              <a:rPr lang="en-US" sz="1600" dirty="0" smtClean="0"/>
              <a:t>("Index Area")</a:t>
            </a:r>
            <a:br>
              <a:rPr lang="en-US" sz="1600" dirty="0" smtClean="0"/>
            </a:br>
            <a:r>
              <a:rPr lang="en-US" sz="1600" dirty="0" smtClean="0"/>
              <a:t>    </a:t>
            </a:r>
            <a:r>
              <a:rPr lang="en-US" sz="1600" dirty="0" err="1" smtClean="0"/>
              <a:t>tenant:DefaultLobArea</a:t>
            </a:r>
            <a:r>
              <a:rPr lang="en-US" sz="1600" dirty="0" smtClean="0"/>
              <a:t>     = </a:t>
            </a:r>
            <a:r>
              <a:rPr lang="en-US" sz="1600" dirty="0" err="1" smtClean="0"/>
              <a:t>service:GetArea</a:t>
            </a:r>
            <a:r>
              <a:rPr lang="en-US" sz="1600" dirty="0" smtClean="0"/>
              <a:t>("Lob Area")</a:t>
            </a:r>
            <a:br>
              <a:rPr lang="en-US" sz="1600" dirty="0" smtClean="0"/>
            </a:br>
            <a:r>
              <a:rPr lang="en-US" sz="1600" dirty="0" smtClean="0"/>
              <a:t>    </a:t>
            </a:r>
            <a:r>
              <a:rPr lang="en-US" sz="1600" dirty="0" err="1" smtClean="0"/>
              <a:t>tenant:DefaultAllocation</a:t>
            </a:r>
            <a:r>
              <a:rPr lang="en-US" sz="1600" dirty="0" smtClean="0"/>
              <a:t>   = "Delayed".  /* Immediate or None */</a:t>
            </a:r>
          </a:p>
          <a:p>
            <a:pPr algn="l"/>
            <a:r>
              <a:rPr lang="en-US" sz="1600" dirty="0" smtClean="0"/>
              <a:t>  /* Create the tenant */</a:t>
            </a:r>
            <a:br>
              <a:rPr lang="en-US" sz="1600" dirty="0" smtClean="0"/>
            </a:br>
            <a:r>
              <a:rPr lang="en-US" sz="1600" dirty="0" smtClean="0"/>
              <a:t> </a:t>
            </a:r>
            <a:r>
              <a:rPr lang="en-US" sz="1600" dirty="0" err="1" smtClean="0"/>
              <a:t>service:CreateTenant</a:t>
            </a:r>
            <a:r>
              <a:rPr lang="en-US" sz="1600" dirty="0" smtClean="0"/>
              <a:t>(tenant).</a:t>
            </a:r>
          </a:p>
          <a:p>
            <a:pPr algn="l"/>
            <a:r>
              <a:rPr lang="en-US" sz="2000" b="1" dirty="0" smtClean="0"/>
              <a:t>…  </a:t>
            </a:r>
            <a:r>
              <a:rPr lang="en-US" sz="1600" dirty="0" smtClean="0"/>
              <a:t>/* continued on next page */</a:t>
            </a:r>
          </a:p>
        </p:txBody>
      </p:sp>
      <p:cxnSp>
        <p:nvCxnSpPr>
          <p:cNvPr id="6" name="Straight Connector 5"/>
          <p:cNvCxnSpPr/>
          <p:nvPr/>
        </p:nvCxnSpPr>
        <p:spPr bwMode="auto">
          <a:xfrm>
            <a:off x="4217165" y="2388354"/>
            <a:ext cx="614149"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7" name="Straight Connector 6"/>
          <p:cNvCxnSpPr/>
          <p:nvPr/>
        </p:nvCxnSpPr>
        <p:spPr bwMode="auto">
          <a:xfrm flipV="1">
            <a:off x="4192141" y="2647666"/>
            <a:ext cx="830235"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9" name="Straight Connector 8"/>
          <p:cNvCxnSpPr/>
          <p:nvPr/>
        </p:nvCxnSpPr>
        <p:spPr bwMode="auto">
          <a:xfrm flipV="1">
            <a:off x="4383213" y="3616657"/>
            <a:ext cx="734697" cy="2289"/>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flipV="1">
            <a:off x="4453725" y="5117910"/>
            <a:ext cx="787015"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13" name="Left Brace 12"/>
          <p:cNvSpPr/>
          <p:nvPr/>
        </p:nvSpPr>
        <p:spPr bwMode="auto">
          <a:xfrm>
            <a:off x="1678683" y="4121623"/>
            <a:ext cx="218364" cy="750627"/>
          </a:xfrm>
          <a:prstGeom prst="leftBrac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4" name="Left Brace 13"/>
          <p:cNvSpPr/>
          <p:nvPr/>
        </p:nvSpPr>
        <p:spPr bwMode="auto">
          <a:xfrm>
            <a:off x="1640011" y="1326055"/>
            <a:ext cx="218364" cy="750627"/>
          </a:xfrm>
          <a:prstGeom prst="leftBrac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5" name="TextBox 14"/>
          <p:cNvSpPr txBox="1"/>
          <p:nvPr/>
        </p:nvSpPr>
        <p:spPr>
          <a:xfrm>
            <a:off x="368486" y="4130495"/>
            <a:ext cx="1228305" cy="646331"/>
          </a:xfrm>
          <a:prstGeom prst="rect">
            <a:avLst/>
          </a:prstGeom>
          <a:noFill/>
        </p:spPr>
        <p:txBody>
          <a:bodyPr wrap="square" rtlCol="0">
            <a:spAutoFit/>
          </a:bodyPr>
          <a:lstStyle/>
          <a:p>
            <a:pPr algn="l"/>
            <a:r>
              <a:rPr lang="en-US" sz="1800" i="0" dirty="0" smtClean="0">
                <a:solidFill>
                  <a:srgbClr val="000000"/>
                </a:solidFill>
              </a:rPr>
              <a:t>Set Area</a:t>
            </a:r>
            <a:br>
              <a:rPr lang="en-US" sz="1800" i="0" dirty="0" smtClean="0">
                <a:solidFill>
                  <a:srgbClr val="000000"/>
                </a:solidFill>
              </a:rPr>
            </a:br>
            <a:r>
              <a:rPr lang="en-US" sz="1800" i="0" dirty="0" smtClean="0">
                <a:solidFill>
                  <a:srgbClr val="000000"/>
                </a:solidFill>
              </a:rPr>
              <a:t>Defaults</a:t>
            </a:r>
          </a:p>
        </p:txBody>
      </p:sp>
      <p:sp>
        <p:nvSpPr>
          <p:cNvPr id="16" name="TextBox 15"/>
          <p:cNvSpPr txBox="1"/>
          <p:nvPr/>
        </p:nvSpPr>
        <p:spPr>
          <a:xfrm>
            <a:off x="204716" y="1253039"/>
            <a:ext cx="1394347" cy="923330"/>
          </a:xfrm>
          <a:prstGeom prst="rect">
            <a:avLst/>
          </a:prstGeom>
          <a:noFill/>
        </p:spPr>
        <p:txBody>
          <a:bodyPr wrap="square" rtlCol="0">
            <a:spAutoFit/>
          </a:bodyPr>
          <a:lstStyle/>
          <a:p>
            <a:pPr algn="l"/>
            <a:r>
              <a:rPr lang="en-US" sz="1800" i="0" dirty="0" smtClean="0">
                <a:solidFill>
                  <a:srgbClr val="000000"/>
                </a:solidFill>
              </a:rPr>
              <a:t>Reference</a:t>
            </a:r>
            <a:br>
              <a:rPr lang="en-US" sz="1800" i="0" dirty="0" smtClean="0">
                <a:solidFill>
                  <a:srgbClr val="000000"/>
                </a:solidFill>
              </a:rPr>
            </a:br>
            <a:r>
              <a:rPr lang="en-US" sz="1800" i="0" dirty="0" smtClean="0">
                <a:solidFill>
                  <a:srgbClr val="000000"/>
                </a:solidFill>
              </a:rPr>
              <a:t>Interfaces,</a:t>
            </a:r>
            <a:br>
              <a:rPr lang="en-US" sz="1800" i="0" dirty="0" smtClean="0">
                <a:solidFill>
                  <a:srgbClr val="000000"/>
                </a:solidFill>
              </a:rPr>
            </a:br>
            <a:r>
              <a:rPr lang="en-US" sz="1800" i="0" dirty="0" smtClean="0">
                <a:solidFill>
                  <a:srgbClr val="000000"/>
                </a:solidFill>
              </a:rPr>
              <a:t>Services</a:t>
            </a:r>
          </a:p>
        </p:txBody>
      </p:sp>
      <p:cxnSp>
        <p:nvCxnSpPr>
          <p:cNvPr id="21" name="Straight Connector 20"/>
          <p:cNvCxnSpPr/>
          <p:nvPr/>
        </p:nvCxnSpPr>
        <p:spPr bwMode="auto">
          <a:xfrm flipV="1">
            <a:off x="1651379" y="2129051"/>
            <a:ext cx="6550925" cy="0"/>
          </a:xfrm>
          <a:prstGeom prst="line">
            <a:avLst/>
          </a:prstGeom>
          <a:solidFill>
            <a:schemeClr val="accent1"/>
          </a:solidFill>
          <a:ln w="12700" cap="flat" cmpd="sng" algn="ctr">
            <a:solidFill>
              <a:schemeClr val="tx1"/>
            </a:solidFill>
            <a:prstDash val="sysDash"/>
            <a:round/>
            <a:headEnd type="none" w="med" len="med"/>
            <a:tailEnd type="none" w="med" len="med"/>
          </a:ln>
          <a:effectLst/>
        </p:spPr>
      </p:cxnSp>
      <p:cxnSp>
        <p:nvCxnSpPr>
          <p:cNvPr id="22" name="Straight Connector 21"/>
          <p:cNvCxnSpPr/>
          <p:nvPr/>
        </p:nvCxnSpPr>
        <p:spPr bwMode="auto">
          <a:xfrm>
            <a:off x="4383213" y="3862317"/>
            <a:ext cx="297969"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26" name="Straight Connector 25"/>
          <p:cNvCxnSpPr/>
          <p:nvPr/>
        </p:nvCxnSpPr>
        <p:spPr bwMode="auto">
          <a:xfrm flipV="1">
            <a:off x="5531917" y="3605281"/>
            <a:ext cx="734697" cy="2289"/>
          </a:xfrm>
          <a:prstGeom prst="line">
            <a:avLst/>
          </a:prstGeom>
          <a:solidFill>
            <a:schemeClr val="accent1"/>
          </a:solidFill>
          <a:ln w="25400" cap="flat" cmpd="sng" algn="ctr">
            <a:solidFill>
              <a:srgbClr val="FF0000"/>
            </a:solidFill>
            <a:prstDash val="sysDash"/>
            <a:round/>
            <a:headEnd type="none" w="med" len="med"/>
            <a:tailEnd type="none" w="med" len="med"/>
          </a:ln>
          <a:effectLst/>
        </p:spPr>
      </p:cxnSp>
      <p:cxnSp>
        <p:nvCxnSpPr>
          <p:cNvPr id="28" name="Straight Connector 27"/>
          <p:cNvCxnSpPr/>
          <p:nvPr/>
        </p:nvCxnSpPr>
        <p:spPr bwMode="auto">
          <a:xfrm flipV="1">
            <a:off x="5684317" y="5117910"/>
            <a:ext cx="1740065" cy="0"/>
          </a:xfrm>
          <a:prstGeom prst="line">
            <a:avLst/>
          </a:prstGeom>
          <a:solidFill>
            <a:schemeClr val="accent1"/>
          </a:solidFill>
          <a:ln w="25400" cap="flat" cmpd="sng" algn="ctr">
            <a:solidFill>
              <a:srgbClr val="FF0000"/>
            </a:solidFill>
            <a:prstDash val="sysDash"/>
            <a:round/>
            <a:headEnd type="none" w="med" len="med"/>
            <a:tailEnd type="none" w="med" len="med"/>
          </a:ln>
          <a:effectLst/>
        </p:spPr>
      </p:cxnSp>
      <p:cxnSp>
        <p:nvCxnSpPr>
          <p:cNvPr id="17" name="Straight Connector 16"/>
          <p:cNvCxnSpPr/>
          <p:nvPr/>
        </p:nvCxnSpPr>
        <p:spPr bwMode="auto">
          <a:xfrm flipV="1">
            <a:off x="2509239" y="3025691"/>
            <a:ext cx="994708" cy="2517"/>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23" name="Right Arrow 22"/>
          <p:cNvSpPr/>
          <p:nvPr/>
        </p:nvSpPr>
        <p:spPr bwMode="auto">
          <a:xfrm>
            <a:off x="586853" y="5438751"/>
            <a:ext cx="978408" cy="284464"/>
          </a:xfrm>
          <a:prstGeom prst="rightArrow">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4" name="Rectangle 23"/>
          <p:cNvSpPr/>
          <p:nvPr/>
        </p:nvSpPr>
        <p:spPr bwMode="auto">
          <a:xfrm>
            <a:off x="1910687" y="4135271"/>
            <a:ext cx="5308979" cy="736980"/>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24"/>
                                        </p:tgtEl>
                                      </p:cBhvr>
                                    </p:animEffect>
                                    <p:set>
                                      <p:cBhvr>
                                        <p:cTn id="43" dur="1" fill="hold">
                                          <p:stCondLst>
                                            <p:cond delay="499"/>
                                          </p:stCondLst>
                                        </p:cTn>
                                        <p:tgtEl>
                                          <p:spTgt spid="24"/>
                                        </p:tgtEl>
                                        <p:attrNameLst>
                                          <p:attrName>style.visibility</p:attrName>
                                        </p:attrNameLst>
                                      </p:cBhvr>
                                      <p:to>
                                        <p:strVal val="hidden"/>
                                      </p:to>
                                    </p:se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childTnLst>
                                </p:cTn>
                              </p:par>
                              <p:par>
                                <p:cTn id="48" presetID="10" presetClass="entr" presetSubtype="0"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23" grpId="0" animBg="1"/>
      <p:bldP spid="24" grpId="0" animBg="1"/>
      <p:bldP spid="24"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Partition Assignment</a:t>
            </a:r>
            <a:endParaRPr lang="en-US" dirty="0"/>
          </a:p>
        </p:txBody>
      </p:sp>
      <p:sp>
        <p:nvSpPr>
          <p:cNvPr id="5" name="Rectangle 4"/>
          <p:cNvSpPr/>
          <p:nvPr/>
        </p:nvSpPr>
        <p:spPr bwMode="auto">
          <a:xfrm>
            <a:off x="1632115" y="1838586"/>
            <a:ext cx="6575839" cy="4339650"/>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2000" b="1" dirty="0" smtClean="0"/>
              <a:t>…  </a:t>
            </a:r>
            <a:r>
              <a:rPr lang="en-US" sz="1600" dirty="0" smtClean="0"/>
              <a:t>/* continued from previous page */</a:t>
            </a:r>
          </a:p>
          <a:p>
            <a:pPr algn="l"/>
            <a:r>
              <a:rPr lang="en-US" sz="1600" dirty="0" smtClean="0"/>
              <a:t>assign</a:t>
            </a:r>
            <a:br>
              <a:rPr lang="en-US" sz="1600" dirty="0" smtClean="0"/>
            </a:br>
            <a:r>
              <a:rPr lang="en-US" sz="1600" dirty="0" smtClean="0"/>
              <a:t>    partition          = </a:t>
            </a:r>
            <a:r>
              <a:rPr lang="en-US" sz="1600" dirty="0" err="1" smtClean="0"/>
              <a:t>tenant:Partitions:Get</a:t>
            </a:r>
            <a:r>
              <a:rPr lang="en-US" sz="1600" dirty="0" smtClean="0"/>
              <a:t>(</a:t>
            </a:r>
            <a:r>
              <a:rPr lang="en-US" sz="1600" dirty="0" err="1" smtClean="0"/>
              <a:t>service:GetTable</a:t>
            </a:r>
            <a:r>
              <a:rPr lang="en-US" sz="1600" dirty="0" smtClean="0"/>
              <a:t>("Customer"))</a:t>
            </a:r>
            <a:br>
              <a:rPr lang="en-US" sz="1600" dirty="0" smtClean="0"/>
            </a:br>
            <a:r>
              <a:rPr lang="en-US" sz="1600" dirty="0" smtClean="0"/>
              <a:t>    </a:t>
            </a:r>
            <a:r>
              <a:rPr lang="en-US" sz="1600" dirty="0" err="1" smtClean="0"/>
              <a:t>partition:Area</a:t>
            </a:r>
            <a:r>
              <a:rPr lang="en-US" sz="1600" dirty="0" smtClean="0"/>
              <a:t>  = </a:t>
            </a:r>
            <a:r>
              <a:rPr lang="en-US" sz="1600" dirty="0" err="1" smtClean="0"/>
              <a:t>service:GetArea</a:t>
            </a:r>
            <a:r>
              <a:rPr lang="en-US" sz="1600" dirty="0" smtClean="0"/>
              <a:t>("HD </a:t>
            </a:r>
            <a:r>
              <a:rPr lang="en-US" sz="1600" dirty="0" err="1" smtClean="0"/>
              <a:t>CustomerArea</a:t>
            </a:r>
            <a:r>
              <a:rPr lang="en-US" sz="1600" dirty="0" smtClean="0"/>
              <a:t>“)</a:t>
            </a:r>
          </a:p>
          <a:p>
            <a:pPr algn="l"/>
            <a:r>
              <a:rPr lang="en-US" sz="1600" dirty="0" smtClean="0"/>
              <a:t>    partition          = </a:t>
            </a:r>
            <a:r>
              <a:rPr lang="en-US" sz="1600" dirty="0" err="1" smtClean="0"/>
              <a:t>tenant:Partitions:Get</a:t>
            </a:r>
            <a:r>
              <a:rPr lang="en-US" sz="1600" dirty="0" smtClean="0"/>
              <a:t>(</a:t>
            </a:r>
            <a:r>
              <a:rPr lang="en-US" sz="1600" dirty="0" err="1" smtClean="0"/>
              <a:t>service:GetTable</a:t>
            </a:r>
            <a:r>
              <a:rPr lang="en-US" sz="1600" dirty="0" smtClean="0"/>
              <a:t>("Order"))</a:t>
            </a:r>
            <a:br>
              <a:rPr lang="en-US" sz="1600" dirty="0" smtClean="0"/>
            </a:br>
            <a:r>
              <a:rPr lang="en-US" sz="1600" dirty="0" smtClean="0"/>
              <a:t>    </a:t>
            </a:r>
            <a:r>
              <a:rPr lang="en-US" sz="1600" dirty="0" err="1" smtClean="0"/>
              <a:t>partition:Area</a:t>
            </a:r>
            <a:r>
              <a:rPr lang="en-US" sz="1600" dirty="0" smtClean="0"/>
              <a:t> = </a:t>
            </a:r>
            <a:r>
              <a:rPr lang="en-US" sz="1600" dirty="0" err="1" smtClean="0"/>
              <a:t>service:GetArea</a:t>
            </a:r>
            <a:r>
              <a:rPr lang="en-US" sz="1600" dirty="0" smtClean="0"/>
              <a:t>("HD </a:t>
            </a:r>
            <a:r>
              <a:rPr lang="en-US" sz="1600" dirty="0" err="1" smtClean="0"/>
              <a:t>OrderArea</a:t>
            </a:r>
            <a:r>
              <a:rPr lang="en-US" sz="1600" dirty="0" smtClean="0"/>
              <a:t>")</a:t>
            </a:r>
          </a:p>
          <a:p>
            <a:pPr algn="l"/>
            <a:r>
              <a:rPr lang="en-US" sz="1600" dirty="0" smtClean="0"/>
              <a:t>    partition          = </a:t>
            </a:r>
            <a:r>
              <a:rPr lang="en-US" sz="1600" dirty="0" err="1" smtClean="0"/>
              <a:t>tenant:Partitions:Get</a:t>
            </a:r>
            <a:r>
              <a:rPr lang="en-US" sz="1600" dirty="0" smtClean="0"/>
              <a:t>(</a:t>
            </a:r>
            <a:r>
              <a:rPr lang="en-US" sz="1600" dirty="0" err="1" smtClean="0"/>
              <a:t>service:GetTable</a:t>
            </a:r>
            <a:r>
              <a:rPr lang="en-US" sz="1600" dirty="0" smtClean="0"/>
              <a:t>("Item"))</a:t>
            </a:r>
            <a:br>
              <a:rPr lang="en-US" sz="1600" dirty="0" smtClean="0"/>
            </a:br>
            <a:r>
              <a:rPr lang="en-US" sz="1600" dirty="0" smtClean="0"/>
              <a:t>    </a:t>
            </a:r>
            <a:r>
              <a:rPr lang="en-US" sz="1600" dirty="0" err="1" smtClean="0"/>
              <a:t>partition:Area</a:t>
            </a:r>
            <a:r>
              <a:rPr lang="en-US" sz="1600" dirty="0" smtClean="0"/>
              <a:t> = </a:t>
            </a:r>
            <a:r>
              <a:rPr lang="en-US" sz="1600" dirty="0" err="1" smtClean="0"/>
              <a:t>service:GetArea</a:t>
            </a:r>
            <a:r>
              <a:rPr lang="en-US" sz="1600" dirty="0" smtClean="0"/>
              <a:t>("HD </a:t>
            </a:r>
            <a:r>
              <a:rPr lang="en-US" sz="1600" dirty="0" err="1" smtClean="0"/>
              <a:t>ItemArea</a:t>
            </a:r>
            <a:r>
              <a:rPr lang="en-US" sz="1600" dirty="0" smtClean="0"/>
              <a:t>")</a:t>
            </a:r>
            <a:br>
              <a:rPr lang="en-US" sz="1600" dirty="0" smtClean="0"/>
            </a:br>
            <a:r>
              <a:rPr lang="en-US" sz="1600" dirty="0" smtClean="0"/>
              <a:t>    </a:t>
            </a:r>
            <a:r>
              <a:rPr lang="en-US" sz="1600" dirty="0" err="1" smtClean="0"/>
              <a:t>partition:AllocationState</a:t>
            </a:r>
            <a:r>
              <a:rPr lang="en-US" sz="1600" dirty="0" smtClean="0"/>
              <a:t> = “None”.</a:t>
            </a:r>
            <a:br>
              <a:rPr lang="en-US" sz="1600" dirty="0" smtClean="0"/>
            </a:br>
            <a:endParaRPr lang="en-US" sz="1600" dirty="0" smtClean="0"/>
          </a:p>
          <a:p>
            <a:pPr algn="l"/>
            <a:r>
              <a:rPr lang="en-US" sz="1600" dirty="0" smtClean="0"/>
              <a:t>/* Allocate Space */</a:t>
            </a:r>
            <a:br>
              <a:rPr lang="en-US" sz="1600" dirty="0" smtClean="0"/>
            </a:br>
            <a:r>
              <a:rPr lang="en-US" sz="1600" dirty="0" err="1" smtClean="0"/>
              <a:t>tenant:Allocate</a:t>
            </a:r>
            <a:r>
              <a:rPr lang="en-US" sz="1600" dirty="0" smtClean="0"/>
              <a:t>().  /* indicate allocation of everything in delayed state */</a:t>
            </a:r>
          </a:p>
          <a:p>
            <a:pPr algn="l"/>
            <a:r>
              <a:rPr lang="en-US" sz="1600" dirty="0" err="1" smtClean="0"/>
              <a:t>Service:UpdateTenant</a:t>
            </a:r>
            <a:r>
              <a:rPr lang="en-US" sz="1600" dirty="0" smtClean="0"/>
              <a:t>(tenant).</a:t>
            </a:r>
          </a:p>
          <a:p>
            <a:pPr algn="l"/>
            <a:r>
              <a:rPr lang="en-US" sz="1600" dirty="0" smtClean="0"/>
              <a:t>delete object service.</a:t>
            </a:r>
          </a:p>
        </p:txBody>
      </p:sp>
      <p:cxnSp>
        <p:nvCxnSpPr>
          <p:cNvPr id="6" name="Straight Connector 5"/>
          <p:cNvCxnSpPr/>
          <p:nvPr/>
        </p:nvCxnSpPr>
        <p:spPr bwMode="auto">
          <a:xfrm>
            <a:off x="6908093" y="2854660"/>
            <a:ext cx="939369"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9" name="Straight Connector 8"/>
          <p:cNvCxnSpPr/>
          <p:nvPr/>
        </p:nvCxnSpPr>
        <p:spPr bwMode="auto">
          <a:xfrm flipV="1">
            <a:off x="6908093" y="3466539"/>
            <a:ext cx="543585" cy="2281"/>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a:off x="6921741" y="4082980"/>
            <a:ext cx="40710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flipV="1">
            <a:off x="5051965" y="3098049"/>
            <a:ext cx="1635438" cy="2275"/>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2" name="Straight Connector 11"/>
          <p:cNvCxnSpPr/>
          <p:nvPr/>
        </p:nvCxnSpPr>
        <p:spPr bwMode="auto">
          <a:xfrm flipV="1">
            <a:off x="4970077" y="3698551"/>
            <a:ext cx="1321540" cy="2285"/>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3" name="Straight Connector 12"/>
          <p:cNvCxnSpPr/>
          <p:nvPr/>
        </p:nvCxnSpPr>
        <p:spPr bwMode="auto">
          <a:xfrm>
            <a:off x="4942781" y="4314996"/>
            <a:ext cx="1239655"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19" name="TextBox 18"/>
          <p:cNvSpPr txBox="1"/>
          <p:nvPr/>
        </p:nvSpPr>
        <p:spPr>
          <a:xfrm>
            <a:off x="368490" y="5008736"/>
            <a:ext cx="1337480" cy="400110"/>
          </a:xfrm>
          <a:prstGeom prst="rect">
            <a:avLst/>
          </a:prstGeom>
          <a:noFill/>
        </p:spPr>
        <p:txBody>
          <a:bodyPr wrap="square" rtlCol="0">
            <a:spAutoFit/>
          </a:bodyPr>
          <a:lstStyle/>
          <a:p>
            <a:pPr algn="l"/>
            <a:r>
              <a:rPr lang="en-US" sz="2000" i="0" dirty="0" smtClean="0">
                <a:solidFill>
                  <a:srgbClr val="000000"/>
                </a:solidFill>
              </a:rPr>
              <a:t>Allocate</a:t>
            </a:r>
          </a:p>
        </p:txBody>
      </p:sp>
      <p:sp>
        <p:nvSpPr>
          <p:cNvPr id="21" name="TextBox 20"/>
          <p:cNvSpPr txBox="1"/>
          <p:nvPr/>
        </p:nvSpPr>
        <p:spPr>
          <a:xfrm>
            <a:off x="370760" y="990769"/>
            <a:ext cx="7828360" cy="707886"/>
          </a:xfrm>
          <a:prstGeom prst="rect">
            <a:avLst/>
          </a:prstGeom>
          <a:noFill/>
        </p:spPr>
        <p:txBody>
          <a:bodyPr wrap="square" rtlCol="0">
            <a:spAutoFit/>
          </a:bodyPr>
          <a:lstStyle/>
          <a:p>
            <a:pPr algn="l"/>
            <a:r>
              <a:rPr lang="en-US" sz="2000" i="0" dirty="0" smtClean="0">
                <a:solidFill>
                  <a:srgbClr val="000000"/>
                </a:solidFill>
              </a:rPr>
              <a:t>Reassign partition location information </a:t>
            </a:r>
            <a:r>
              <a:rPr lang="en-US" sz="2000" i="0" u="heavy" dirty="0" smtClean="0">
                <a:solidFill>
                  <a:srgbClr val="000000"/>
                </a:solidFill>
                <a:uFill>
                  <a:solidFill>
                    <a:srgbClr val="FF0000"/>
                  </a:solidFill>
                </a:uFill>
              </a:rPr>
              <a:t>prior</a:t>
            </a:r>
            <a:r>
              <a:rPr lang="en-US" sz="2000" i="0" dirty="0" smtClean="0">
                <a:solidFill>
                  <a:srgbClr val="000000"/>
                </a:solidFill>
              </a:rPr>
              <a:t> to allocation.</a:t>
            </a:r>
            <a:br>
              <a:rPr lang="en-US" sz="2000" i="0" dirty="0" smtClean="0">
                <a:solidFill>
                  <a:srgbClr val="000000"/>
                </a:solidFill>
              </a:rPr>
            </a:br>
            <a:r>
              <a:rPr lang="en-US" sz="2000" i="0" dirty="0" smtClean="0">
                <a:solidFill>
                  <a:srgbClr val="000000"/>
                </a:solidFill>
              </a:rPr>
              <a:t>Allocation State: Delayed or None</a:t>
            </a:r>
          </a:p>
        </p:txBody>
      </p:sp>
      <p:cxnSp>
        <p:nvCxnSpPr>
          <p:cNvPr id="14" name="Straight Connector 13"/>
          <p:cNvCxnSpPr/>
          <p:nvPr/>
        </p:nvCxnSpPr>
        <p:spPr bwMode="auto">
          <a:xfrm flipV="1">
            <a:off x="2297341" y="5390867"/>
            <a:ext cx="732462"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6" name="Straight Connector 15"/>
          <p:cNvCxnSpPr/>
          <p:nvPr/>
        </p:nvCxnSpPr>
        <p:spPr bwMode="auto">
          <a:xfrm flipV="1">
            <a:off x="2449741" y="5745709"/>
            <a:ext cx="1289746"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23" name="Right Arrow 22"/>
          <p:cNvSpPr/>
          <p:nvPr/>
        </p:nvSpPr>
        <p:spPr bwMode="auto">
          <a:xfrm>
            <a:off x="586853" y="5493342"/>
            <a:ext cx="978408" cy="284464"/>
          </a:xfrm>
          <a:prstGeom prst="rightArrow">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4" name="Straight Connector 23"/>
          <p:cNvCxnSpPr/>
          <p:nvPr/>
        </p:nvCxnSpPr>
        <p:spPr bwMode="auto">
          <a:xfrm>
            <a:off x="4358230" y="4549279"/>
            <a:ext cx="40710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Partition Location Re-assignment</a:t>
            </a:r>
            <a:endParaRPr lang="en-US" dirty="0"/>
          </a:p>
        </p:txBody>
      </p:sp>
      <p:sp>
        <p:nvSpPr>
          <p:cNvPr id="3" name="Content Placeholder 2"/>
          <p:cNvSpPr>
            <a:spLocks noGrp="1"/>
          </p:cNvSpPr>
          <p:nvPr>
            <p:ph idx="1"/>
          </p:nvPr>
        </p:nvSpPr>
        <p:spPr>
          <a:xfrm>
            <a:off x="459090" y="1038225"/>
            <a:ext cx="8248182" cy="5303520"/>
          </a:xfrm>
        </p:spPr>
        <p:txBody>
          <a:bodyPr/>
          <a:lstStyle/>
          <a:p>
            <a:r>
              <a:rPr lang="en-US" dirty="0" smtClean="0"/>
              <a:t>Reassign partition location </a:t>
            </a:r>
            <a:r>
              <a:rPr lang="en-US" u="heavy" dirty="0" smtClean="0">
                <a:uFill>
                  <a:solidFill>
                    <a:srgbClr val="FF0000"/>
                  </a:solidFill>
                </a:uFill>
              </a:rPr>
              <a:t>after</a:t>
            </a:r>
            <a:r>
              <a:rPr lang="en-US" dirty="0" smtClean="0"/>
              <a:t> allocation </a:t>
            </a:r>
          </a:p>
          <a:p>
            <a:pPr lvl="1"/>
            <a:r>
              <a:rPr lang="en-US" dirty="0" smtClean="0"/>
              <a:t>Table/index move </a:t>
            </a:r>
            <a:r>
              <a:rPr lang="en-US" u="heavy" dirty="0" smtClean="0">
                <a:uFill>
                  <a:solidFill>
                    <a:srgbClr val="FF0000"/>
                  </a:solidFill>
                </a:uFill>
              </a:rPr>
              <a:t>OR</a:t>
            </a:r>
            <a:r>
              <a:rPr lang="en-US" dirty="0" smtClean="0"/>
              <a:t> Dump, de-allocate, reassign via APIs/tools, reload</a:t>
            </a:r>
          </a:p>
          <a:p>
            <a:pPr lvl="1"/>
            <a:r>
              <a:rPr lang="en-US" dirty="0" smtClean="0"/>
              <a:t>Using table/index move utilities</a:t>
            </a:r>
          </a:p>
          <a:p>
            <a:pPr lvl="1"/>
            <a:endParaRPr lang="en-US" dirty="0"/>
          </a:p>
          <a:p>
            <a:pPr lvl="1"/>
            <a:endParaRPr lang="en-US" dirty="0" smtClean="0"/>
          </a:p>
          <a:p>
            <a:pPr lvl="1"/>
            <a:r>
              <a:rPr lang="en-US" dirty="0" smtClean="0"/>
              <a:t>New de-allocate utility  (bye-bye data)</a:t>
            </a:r>
          </a:p>
          <a:p>
            <a:pPr lvl="1"/>
            <a:endParaRPr lang="en-US" dirty="0"/>
          </a:p>
          <a:p>
            <a:pPr lvl="1"/>
            <a:endParaRPr lang="en-US" dirty="0" smtClean="0"/>
          </a:p>
          <a:p>
            <a:pPr lvl="1"/>
            <a:r>
              <a:rPr lang="en-US" dirty="0" smtClean="0"/>
              <a:t>Binary Dump: data is tenant indifferent</a:t>
            </a:r>
            <a:endParaRPr lang="en-US" dirty="0"/>
          </a:p>
          <a:p>
            <a:pPr lvl="2"/>
            <a:r>
              <a:rPr lang="en-US" altLang="zh-CN" dirty="0" smtClean="0"/>
              <a:t>Dump file: &lt;</a:t>
            </a:r>
            <a:r>
              <a:rPr lang="en-US" altLang="zh-CN" i="1" dirty="0" smtClean="0"/>
              <a:t>table</a:t>
            </a:r>
            <a:r>
              <a:rPr lang="en-US" altLang="zh-CN" dirty="0" smtClean="0"/>
              <a:t>&gt;_&lt;</a:t>
            </a:r>
            <a:r>
              <a:rPr lang="en-US" altLang="zh-CN" i="1" dirty="0" smtClean="0"/>
              <a:t>ID</a:t>
            </a:r>
            <a:r>
              <a:rPr lang="en-US" altLang="zh-CN" dirty="0" smtClean="0"/>
              <a:t>&gt;{T|G}_&lt;</a:t>
            </a:r>
            <a:r>
              <a:rPr lang="en-US" altLang="zh-CN" i="1" dirty="0" smtClean="0"/>
              <a:t>tenant | group</a:t>
            </a:r>
            <a:r>
              <a:rPr lang="en-US" altLang="zh-CN" dirty="0" smtClean="0"/>
              <a:t>&gt;.</a:t>
            </a:r>
            <a:r>
              <a:rPr lang="en-US" altLang="zh-CN" dirty="0" err="1" smtClean="0"/>
              <a:t>bd</a:t>
            </a:r>
            <a:r>
              <a:rPr lang="en-US" altLang="zh-CN" dirty="0" smtClean="0"/>
              <a:t>[</a:t>
            </a:r>
            <a:r>
              <a:rPr lang="en-US" altLang="zh-CN" i="1" dirty="0" smtClean="0"/>
              <a:t>n</a:t>
            </a:r>
            <a:r>
              <a:rPr lang="en-US" altLang="zh-CN" dirty="0" smtClean="0"/>
              <a:t>]</a:t>
            </a:r>
          </a:p>
          <a:p>
            <a:pPr lvl="2"/>
            <a:r>
              <a:rPr lang="en-US" altLang="zh-CN" dirty="0" smtClean="0"/>
              <a:t>Example: customer_2T_HomeDepot.bd1</a:t>
            </a:r>
            <a:endParaRPr lang="zh-CN" altLang="en-US" dirty="0"/>
          </a:p>
          <a:p>
            <a:pPr lvl="1"/>
            <a:endParaRPr lang="en-US" dirty="0" smtClean="0"/>
          </a:p>
          <a:p>
            <a:pPr lvl="1"/>
            <a:endParaRPr lang="en-US" dirty="0" smtClean="0"/>
          </a:p>
          <a:p>
            <a:pPr lvl="1"/>
            <a:r>
              <a:rPr lang="en-US" dirty="0" smtClean="0"/>
              <a:t>Utilities also support “group” based operations</a:t>
            </a:r>
            <a:endParaRPr lang="en-US" dirty="0"/>
          </a:p>
          <a:p>
            <a:endParaRPr lang="en-US" dirty="0"/>
          </a:p>
        </p:txBody>
      </p:sp>
      <p:sp>
        <p:nvSpPr>
          <p:cNvPr id="7" name="TextBox 6"/>
          <p:cNvSpPr txBox="1"/>
          <p:nvPr/>
        </p:nvSpPr>
        <p:spPr>
          <a:xfrm>
            <a:off x="996381" y="3429588"/>
            <a:ext cx="6441648" cy="400110"/>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2000" b="1" i="0" dirty="0" err="1" smtClean="0">
                <a:solidFill>
                  <a:schemeClr val="tx2"/>
                </a:solidFill>
              </a:rPr>
              <a:t>proutil</a:t>
            </a:r>
            <a:r>
              <a:rPr lang="en-US" sz="2000" b="1" dirty="0" smtClean="0">
                <a:solidFill>
                  <a:schemeClr val="tx2"/>
                </a:solidFill>
              </a:rPr>
              <a:t> &lt;db&gt; </a:t>
            </a:r>
            <a:r>
              <a:rPr lang="en-US" sz="2000" b="1" i="0" dirty="0" smtClean="0">
                <a:solidFill>
                  <a:schemeClr val="tx2"/>
                </a:solidFill>
              </a:rPr>
              <a:t>-C </a:t>
            </a:r>
            <a:r>
              <a:rPr lang="en-US" sz="2000" b="1" i="0" dirty="0" err="1" smtClean="0">
                <a:solidFill>
                  <a:srgbClr val="BE005F"/>
                </a:solidFill>
              </a:rPr>
              <a:t>deallocate</a:t>
            </a:r>
            <a:r>
              <a:rPr lang="en-US" sz="2000" b="1" i="0" dirty="0" smtClean="0">
                <a:solidFill>
                  <a:srgbClr val="BE005F"/>
                </a:solidFill>
              </a:rPr>
              <a:t> </a:t>
            </a:r>
            <a:r>
              <a:rPr lang="en-US" sz="2000" b="1" dirty="0" smtClean="0">
                <a:solidFill>
                  <a:schemeClr val="accent1"/>
                </a:solidFill>
              </a:rPr>
              <a:t>&lt;table&gt; </a:t>
            </a:r>
            <a:r>
              <a:rPr lang="en-US" sz="2000" b="1" i="0" dirty="0" smtClean="0">
                <a:solidFill>
                  <a:srgbClr val="BE005F"/>
                </a:solidFill>
              </a:rPr>
              <a:t>tenant</a:t>
            </a:r>
            <a:r>
              <a:rPr lang="en-US" sz="2000" b="1" dirty="0" smtClean="0">
                <a:solidFill>
                  <a:srgbClr val="BE005F"/>
                </a:solidFill>
              </a:rPr>
              <a:t> </a:t>
            </a:r>
            <a:r>
              <a:rPr lang="en-US" sz="2000" b="1" dirty="0" smtClean="0">
                <a:solidFill>
                  <a:schemeClr val="accent1"/>
                </a:solidFill>
              </a:rPr>
              <a:t>&lt;tenant&gt;</a:t>
            </a:r>
            <a:endParaRPr lang="en-US" sz="2000" i="0" dirty="0" smtClean="0">
              <a:solidFill>
                <a:schemeClr val="accent1"/>
              </a:solidFill>
            </a:endParaRPr>
          </a:p>
        </p:txBody>
      </p:sp>
      <p:sp>
        <p:nvSpPr>
          <p:cNvPr id="8" name="TextBox 7"/>
          <p:cNvSpPr txBox="1"/>
          <p:nvPr/>
        </p:nvSpPr>
        <p:spPr>
          <a:xfrm>
            <a:off x="985005" y="2258166"/>
            <a:ext cx="7258243" cy="400110"/>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2000" b="1" i="0" dirty="0" err="1" smtClean="0">
                <a:solidFill>
                  <a:schemeClr val="tx2"/>
                </a:solidFill>
              </a:rPr>
              <a:t>proutil</a:t>
            </a:r>
            <a:r>
              <a:rPr lang="en-US" sz="2000" b="1" dirty="0" smtClean="0">
                <a:solidFill>
                  <a:schemeClr val="tx2"/>
                </a:solidFill>
              </a:rPr>
              <a:t> &lt;db&gt; </a:t>
            </a:r>
            <a:r>
              <a:rPr lang="en-US" sz="2000" b="1" i="0" dirty="0" smtClean="0">
                <a:solidFill>
                  <a:schemeClr val="tx2"/>
                </a:solidFill>
              </a:rPr>
              <a:t>-C </a:t>
            </a:r>
            <a:r>
              <a:rPr lang="en-US" sz="2000" b="1" i="0" dirty="0" err="1" smtClean="0">
                <a:solidFill>
                  <a:srgbClr val="BE005F"/>
                </a:solidFill>
              </a:rPr>
              <a:t>tablemove</a:t>
            </a:r>
            <a:r>
              <a:rPr lang="en-US" sz="2000" b="1" i="0" dirty="0" smtClean="0">
                <a:solidFill>
                  <a:srgbClr val="BE005F"/>
                </a:solidFill>
              </a:rPr>
              <a:t> </a:t>
            </a:r>
            <a:r>
              <a:rPr lang="en-US" sz="2000" b="1" dirty="0" smtClean="0">
                <a:solidFill>
                  <a:schemeClr val="accent1"/>
                </a:solidFill>
              </a:rPr>
              <a:t>&lt;table&gt; &lt;area&gt; </a:t>
            </a:r>
            <a:r>
              <a:rPr lang="en-US" sz="2000" b="1" i="0" dirty="0" smtClean="0">
                <a:solidFill>
                  <a:srgbClr val="BE005F"/>
                </a:solidFill>
              </a:rPr>
              <a:t>tenant</a:t>
            </a:r>
            <a:r>
              <a:rPr lang="en-US" sz="2000" b="1" dirty="0" smtClean="0">
                <a:solidFill>
                  <a:srgbClr val="BE005F"/>
                </a:solidFill>
              </a:rPr>
              <a:t> </a:t>
            </a:r>
            <a:r>
              <a:rPr lang="en-US" sz="2000" b="1" dirty="0" smtClean="0">
                <a:solidFill>
                  <a:schemeClr val="accent1"/>
                </a:solidFill>
              </a:rPr>
              <a:t>&lt;tenant&gt;</a:t>
            </a:r>
            <a:endParaRPr lang="en-US" sz="2000" i="0" dirty="0" smtClean="0">
              <a:solidFill>
                <a:schemeClr val="accent1"/>
              </a:solidFill>
            </a:endParaRPr>
          </a:p>
        </p:txBody>
      </p:sp>
      <p:sp>
        <p:nvSpPr>
          <p:cNvPr id="9" name="TextBox 8"/>
          <p:cNvSpPr txBox="1"/>
          <p:nvPr/>
        </p:nvSpPr>
        <p:spPr>
          <a:xfrm>
            <a:off x="1039597" y="5315302"/>
            <a:ext cx="6441648" cy="400110"/>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2000" b="1" i="0" dirty="0" err="1" smtClean="0">
                <a:solidFill>
                  <a:schemeClr val="tx2"/>
                </a:solidFill>
              </a:rPr>
              <a:t>proutil</a:t>
            </a:r>
            <a:r>
              <a:rPr lang="en-US" sz="2000" b="1" dirty="0" smtClean="0">
                <a:solidFill>
                  <a:schemeClr val="tx2"/>
                </a:solidFill>
              </a:rPr>
              <a:t> &lt;db&gt; </a:t>
            </a:r>
            <a:r>
              <a:rPr lang="en-US" sz="2000" b="1" i="0" dirty="0" smtClean="0">
                <a:solidFill>
                  <a:schemeClr val="tx2"/>
                </a:solidFill>
              </a:rPr>
              <a:t>-</a:t>
            </a:r>
            <a:r>
              <a:rPr lang="en-US" sz="2000" b="1" i="0" dirty="0" smtClean="0">
                <a:solidFill>
                  <a:schemeClr val="accent1"/>
                </a:solidFill>
              </a:rPr>
              <a:t>C </a:t>
            </a:r>
            <a:r>
              <a:rPr lang="en-US" sz="2000" b="1" i="0" dirty="0" smtClean="0">
                <a:solidFill>
                  <a:srgbClr val="BE005F"/>
                </a:solidFill>
              </a:rPr>
              <a:t>dump</a:t>
            </a:r>
            <a:r>
              <a:rPr lang="en-US" sz="2000" b="1" i="0" dirty="0" smtClean="0">
                <a:solidFill>
                  <a:schemeClr val="accent1"/>
                </a:solidFill>
              </a:rPr>
              <a:t> </a:t>
            </a:r>
            <a:r>
              <a:rPr lang="en-US" sz="2000" b="1" dirty="0" smtClean="0">
                <a:solidFill>
                  <a:schemeClr val="accent1"/>
                </a:solidFill>
              </a:rPr>
              <a:t>&lt;table&gt; </a:t>
            </a:r>
            <a:r>
              <a:rPr lang="en-US" sz="2000" b="1" i="0" dirty="0" smtClean="0">
                <a:solidFill>
                  <a:srgbClr val="BE005F"/>
                </a:solidFill>
              </a:rPr>
              <a:t>tenant</a:t>
            </a:r>
            <a:r>
              <a:rPr lang="en-US" sz="2000" b="1" dirty="0" smtClean="0">
                <a:solidFill>
                  <a:srgbClr val="BE005F"/>
                </a:solidFill>
              </a:rPr>
              <a:t> </a:t>
            </a:r>
            <a:r>
              <a:rPr lang="en-US" sz="2000" b="1" dirty="0" smtClean="0">
                <a:solidFill>
                  <a:schemeClr val="accent1"/>
                </a:solidFill>
              </a:rPr>
              <a:t>&lt;tenant&gt;</a:t>
            </a:r>
            <a:endParaRPr lang="en-US" sz="2000" i="0" dirty="0" smtClean="0">
              <a:solidFill>
                <a:schemeClr val="accent1"/>
              </a:solidFill>
            </a:endParaRP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Using Domains</a:t>
            </a:r>
            <a:endParaRPr lang="en-US" dirty="0"/>
          </a:p>
        </p:txBody>
      </p:sp>
      <p:graphicFrame>
        <p:nvGraphicFramePr>
          <p:cNvPr id="6" name="Content Placeholder 5"/>
          <p:cNvGraphicFramePr>
            <a:graphicFrameLocks noGrp="1"/>
          </p:cNvGraphicFramePr>
          <p:nvPr>
            <p:ph idx="4294967295"/>
          </p:nvPr>
        </p:nvGraphicFramePr>
        <p:xfrm>
          <a:off x="177424" y="1014413"/>
          <a:ext cx="2116607" cy="5236519"/>
        </p:xfrm>
        <a:graphic>
          <a:graphicData uri="http://schemas.openxmlformats.org/drawingml/2006/table">
            <a:tbl>
              <a:tblPr firstRow="1" bandRow="1">
                <a:tableStyleId>{073A0DAA-6AF3-43AB-8588-CEC1D06C72B9}</a:tableStyleId>
              </a:tblPr>
              <a:tblGrid>
                <a:gridCol w="2116607"/>
              </a:tblGrid>
              <a:tr h="525077">
                <a:tc>
                  <a:txBody>
                    <a:bodyPr/>
                    <a:lstStyle/>
                    <a:p>
                      <a:pPr algn="ctr"/>
                      <a:r>
                        <a:rPr lang="en-US" sz="2400" b="0" i="1" dirty="0" smtClean="0">
                          <a:solidFill>
                            <a:srgbClr val="000000"/>
                          </a:solidFill>
                        </a:rPr>
                        <a:t>Users</a:t>
                      </a:r>
                      <a:endParaRPr lang="en-US" b="0" i="1" dirty="0">
                        <a:solidFill>
                          <a:srgbClr val="000000"/>
                        </a:solidFill>
                      </a:endParaRPr>
                    </a:p>
                  </a:txBody>
                  <a:tcPr>
                    <a:solidFill>
                      <a:srgbClr val="99BFD5"/>
                    </a:solidFill>
                  </a:tcPr>
                </a:tc>
              </a:tr>
              <a:tr h="249067">
                <a:tc>
                  <a:txBody>
                    <a:bodyPr/>
                    <a:lstStyle/>
                    <a:p>
                      <a:pPr algn="ctr"/>
                      <a:endParaRPr lang="en-US" sz="1050" dirty="0">
                        <a:solidFill>
                          <a:srgbClr val="000000"/>
                        </a:solidFill>
                      </a:endParaRPr>
                    </a:p>
                  </a:txBody>
                  <a:tcPr>
                    <a:solidFill>
                      <a:schemeClr val="bg1"/>
                    </a:solidFill>
                  </a:tcPr>
                </a:tc>
              </a:tr>
              <a:tr h="1503128">
                <a:tc>
                  <a:txBody>
                    <a:bodyPr/>
                    <a:lstStyle/>
                    <a:p>
                      <a:pPr algn="ctr"/>
                      <a:r>
                        <a:rPr lang="en-US" sz="1600" b="1" dirty="0" smtClean="0">
                          <a:solidFill>
                            <a:srgbClr val="000000"/>
                          </a:solidFill>
                        </a:rPr>
                        <a:t> </a:t>
                      </a:r>
                      <a:r>
                        <a:rPr lang="en-US" sz="1600" b="1" dirty="0" err="1" smtClean="0">
                          <a:solidFill>
                            <a:srgbClr val="000000"/>
                          </a:solidFill>
                        </a:rPr>
                        <a:t>Suzi@HD_Domain</a:t>
                      </a:r>
                      <a:endParaRPr lang="en-US" sz="1600" b="1" dirty="0" smtClean="0">
                        <a:solidFill>
                          <a:srgbClr val="000000"/>
                        </a:solidFill>
                      </a:endParaRPr>
                    </a:p>
                    <a:p>
                      <a:pPr algn="ctr"/>
                      <a:r>
                        <a:rPr lang="en-US" sz="1600" b="1" dirty="0" err="1" smtClean="0">
                          <a:solidFill>
                            <a:srgbClr val="000000"/>
                          </a:solidFill>
                        </a:rPr>
                        <a:t>Allen@HD_Domain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Cat@HD_Domain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Rich@HD_Domain</a:t>
                      </a:r>
                      <a:endParaRPr lang="en-US" sz="1600" b="1" dirty="0">
                        <a:solidFill>
                          <a:srgbClr val="000000"/>
                        </a:solidFill>
                      </a:endParaRPr>
                    </a:p>
                  </a:txBody>
                  <a:tcPr anchor="ctr">
                    <a:solidFill>
                      <a:srgbClr val="FFC000"/>
                    </a:solidFill>
                  </a:tcPr>
                </a:tc>
              </a:tr>
              <a:tr h="1539166">
                <a:tc>
                  <a:txBody>
                    <a:bodyPr/>
                    <a:lstStyle/>
                    <a:p>
                      <a:pPr algn="ctr"/>
                      <a:r>
                        <a:rPr lang="en-US" sz="1600" b="1" dirty="0" smtClean="0">
                          <a:solidFill>
                            <a:srgbClr val="000000"/>
                          </a:solidFill>
                        </a:rPr>
                        <a:t>     Rich@Lowes1</a:t>
                      </a:r>
                    </a:p>
                    <a:p>
                      <a:pPr algn="ctr"/>
                      <a:r>
                        <a:rPr lang="en-US" sz="1600" b="1" dirty="0" smtClean="0">
                          <a:solidFill>
                            <a:srgbClr val="000000"/>
                          </a:solidFill>
                        </a:rPr>
                        <a:t>    John@Lowes1</a:t>
                      </a:r>
                    </a:p>
                    <a:p>
                      <a:pPr algn="ctr"/>
                      <a:r>
                        <a:rPr lang="en-US" sz="1600" b="1" dirty="0" smtClean="0">
                          <a:solidFill>
                            <a:srgbClr val="000000"/>
                          </a:solidFill>
                        </a:rPr>
                        <a:t>Claudio@Lowes2</a:t>
                      </a:r>
                    </a:p>
                    <a:p>
                      <a:pPr algn="ctr"/>
                      <a:r>
                        <a:rPr lang="en-US" sz="1600" b="1" dirty="0" smtClean="0">
                          <a:solidFill>
                            <a:srgbClr val="000000"/>
                          </a:solidFill>
                        </a:rPr>
                        <a:t>    Louie@Lowes2</a:t>
                      </a:r>
                      <a:endParaRPr lang="en-US" sz="1600" b="1" dirty="0">
                        <a:solidFill>
                          <a:srgbClr val="000000"/>
                        </a:solidFill>
                      </a:endParaRPr>
                    </a:p>
                  </a:txBody>
                  <a:tcPr anchor="ctr">
                    <a:solidFill>
                      <a:srgbClr val="92D050"/>
                    </a:solidFill>
                  </a:tcPr>
                </a:tc>
              </a:tr>
              <a:tr h="1417688">
                <a:tc>
                  <a:txBody>
                    <a:bodyPr/>
                    <a:lstStyle/>
                    <a:p>
                      <a:pPr algn="ctr"/>
                      <a:r>
                        <a:rPr lang="en-US" sz="1600" b="1" dirty="0" smtClean="0">
                          <a:solidFill>
                            <a:srgbClr val="000000"/>
                          </a:solidFill>
                        </a:rPr>
                        <a:t>Edward</a:t>
                      </a:r>
                      <a:endParaRPr lang="en-US" sz="1600" b="1" dirty="0">
                        <a:solidFill>
                          <a:srgbClr val="000000"/>
                        </a:solidFill>
                      </a:endParaRPr>
                    </a:p>
                  </a:txBody>
                  <a:tcPr anchor="ctr">
                    <a:solidFill>
                      <a:schemeClr val="accent4">
                        <a:lumMod val="20000"/>
                        <a:lumOff val="80000"/>
                      </a:schemeClr>
                    </a:solidFill>
                  </a:tcPr>
                </a:tc>
              </a:tr>
            </a:tbl>
          </a:graphicData>
        </a:graphic>
      </p:graphicFrame>
      <p:graphicFrame>
        <p:nvGraphicFramePr>
          <p:cNvPr id="9" name="Content Placeholder 5"/>
          <p:cNvGraphicFramePr>
            <a:graphicFrameLocks/>
          </p:cNvGraphicFramePr>
          <p:nvPr/>
        </p:nvGraphicFramePr>
        <p:xfrm>
          <a:off x="2760344" y="1034336"/>
          <a:ext cx="2583816" cy="5079863"/>
        </p:xfrm>
        <a:graphic>
          <a:graphicData uri="http://schemas.openxmlformats.org/drawingml/2006/table">
            <a:tbl>
              <a:tblPr firstRow="1" bandRow="1">
                <a:tableStyleId>{073A0DAA-6AF3-43AB-8588-CEC1D06C72B9}</a:tableStyleId>
              </a:tblPr>
              <a:tblGrid>
                <a:gridCol w="1291908"/>
                <a:gridCol w="1291908"/>
              </a:tblGrid>
              <a:tr h="530920">
                <a:tc gridSpan="2">
                  <a:txBody>
                    <a:bodyPr/>
                    <a:lstStyle/>
                    <a:p>
                      <a:pPr algn="ctr"/>
                      <a:r>
                        <a:rPr lang="en-US" sz="2400" b="0" i="1" dirty="0" smtClean="0">
                          <a:solidFill>
                            <a:srgbClr val="000000"/>
                          </a:solidFill>
                        </a:rPr>
                        <a:t>Domains/Tenants</a:t>
                      </a:r>
                      <a:endParaRPr lang="en-US" b="0" i="1" dirty="0">
                        <a:solidFill>
                          <a:srgbClr val="000000"/>
                        </a:solidFill>
                      </a:endParaRPr>
                    </a:p>
                  </a:txBody>
                  <a:tcPr>
                    <a:solidFill>
                      <a:srgbClr val="99B5D5"/>
                    </a:solidFill>
                  </a:tcPr>
                </a:tc>
                <a:tc hMerge="1">
                  <a:txBody>
                    <a:bodyPr/>
                    <a:lstStyle/>
                    <a:p>
                      <a:endParaRPr lang="en-US"/>
                    </a:p>
                  </a:txBody>
                  <a:tcPr/>
                </a:tc>
              </a:tr>
              <a:tr h="344452">
                <a:tc>
                  <a:txBody>
                    <a:bodyPr/>
                    <a:lstStyle/>
                    <a:p>
                      <a:pPr algn="ctr"/>
                      <a:endParaRPr lang="en-US" sz="105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i="1" dirty="0" smtClean="0">
                          <a:solidFill>
                            <a:srgbClr val="000000"/>
                          </a:solidFill>
                        </a:rPr>
                        <a:t>Tenant</a:t>
                      </a:r>
                      <a:endParaRPr lang="en-US" i="1" dirty="0">
                        <a:solidFill>
                          <a:srgbClr val="000000"/>
                        </a:solidFill>
                      </a:endParaRPr>
                    </a:p>
                  </a:txBody>
                  <a:tcPr>
                    <a:solidFill>
                      <a:srgbClr val="99BFD5"/>
                    </a:solidFill>
                  </a:tcPr>
                </a:tc>
              </a:tr>
              <a:tr h="535227">
                <a:tc>
                  <a:txBody>
                    <a:bodyPr/>
                    <a:lstStyle/>
                    <a:p>
                      <a:pPr algn="ctr"/>
                      <a:r>
                        <a:rPr lang="en-US" sz="1600" dirty="0" err="1" smtClean="0">
                          <a:solidFill>
                            <a:srgbClr val="000000"/>
                          </a:solidFill>
                        </a:rPr>
                        <a:t>HD_Domain</a:t>
                      </a:r>
                      <a:endParaRPr lang="en-US" sz="1600" dirty="0">
                        <a:solidFill>
                          <a:srgbClr val="000000"/>
                        </a:solidFill>
                      </a:endParaRPr>
                    </a:p>
                  </a:txBody>
                  <a:tcPr anchor="ctr">
                    <a:solidFill>
                      <a:srgbClr val="FFC000"/>
                    </a:solidFill>
                  </a:tcPr>
                </a:tc>
                <a:tc>
                  <a:txBody>
                    <a:bodyPr/>
                    <a:lstStyle/>
                    <a:p>
                      <a:pPr algn="ctr"/>
                      <a:r>
                        <a:rPr lang="en-US" sz="1600" dirty="0" smtClean="0">
                          <a:solidFill>
                            <a:srgbClr val="000000"/>
                          </a:solidFill>
                        </a:rPr>
                        <a:t>HomeDepot</a:t>
                      </a:r>
                      <a:endParaRPr lang="en-US" sz="1600" dirty="0">
                        <a:solidFill>
                          <a:srgbClr val="000000"/>
                        </a:solidFill>
                      </a:endParaRPr>
                    </a:p>
                  </a:txBody>
                  <a:tcPr anchor="ctr">
                    <a:solidFill>
                      <a:srgbClr val="FFC000"/>
                    </a:solidFill>
                  </a:tcPr>
                </a:tc>
              </a:tr>
              <a:tr h="400651">
                <a:tc>
                  <a:txBody>
                    <a:bodyPr/>
                    <a:lstStyle/>
                    <a:p>
                      <a:pPr algn="ctr"/>
                      <a:endParaRPr lang="en-US" sz="120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60130">
                <a:tc>
                  <a:txBody>
                    <a:bodyPr/>
                    <a:lstStyle/>
                    <a:p>
                      <a:pPr algn="ctr"/>
                      <a:r>
                        <a:rPr lang="en-US" sz="2000" i="1" dirty="0" smtClean="0">
                          <a:solidFill>
                            <a:srgbClr val="000000"/>
                          </a:solidFill>
                        </a:rPr>
                        <a:t>Name</a:t>
                      </a:r>
                      <a:endParaRPr lang="en-US" sz="2000" i="1" dirty="0">
                        <a:solidFill>
                          <a:srgbClr val="000000"/>
                        </a:solidFill>
                      </a:endParaRPr>
                    </a:p>
                  </a:txBody>
                  <a:tcPr>
                    <a:solidFill>
                      <a:srgbClr val="99BFD5"/>
                    </a:solidFill>
                  </a:tcPr>
                </a:tc>
                <a:tc>
                  <a:txBody>
                    <a:bodyPr/>
                    <a:lstStyle/>
                    <a:p>
                      <a:pPr algn="ctr"/>
                      <a:r>
                        <a:rPr lang="en-US" sz="2000" i="1" dirty="0" smtClean="0">
                          <a:solidFill>
                            <a:srgbClr val="000000"/>
                          </a:solidFill>
                        </a:rPr>
                        <a:t>Tenant</a:t>
                      </a:r>
                      <a:endParaRPr lang="en-US" sz="2000" i="1" dirty="0">
                        <a:solidFill>
                          <a:srgbClr val="000000"/>
                        </a:solidFill>
                      </a:endParaRPr>
                    </a:p>
                  </a:txBody>
                  <a:tcPr>
                    <a:solidFill>
                      <a:srgbClr val="99BFD5"/>
                    </a:solidFill>
                  </a:tcPr>
                </a:tc>
              </a:tr>
              <a:tr h="522667">
                <a:tc>
                  <a:txBody>
                    <a:bodyPr/>
                    <a:lstStyle/>
                    <a:p>
                      <a:pPr algn="ctr"/>
                      <a:r>
                        <a:rPr lang="en-US" sz="1600" dirty="0" smtClean="0">
                          <a:solidFill>
                            <a:srgbClr val="000000"/>
                          </a:solidFill>
                        </a:rPr>
                        <a:t>Lowes1</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r>
                        <a:rPr lang="en-US" sz="1600" dirty="0" smtClean="0">
                          <a:solidFill>
                            <a:srgbClr val="000000"/>
                          </a:solidFill>
                        </a:rPr>
                        <a:t>Lowes2</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endParaRPr lang="en-US" sz="1600" dirty="0">
                        <a:solidFill>
                          <a:srgbClr val="000000"/>
                        </a:solidFill>
                      </a:endParaRPr>
                    </a:p>
                  </a:txBody>
                  <a:tcPr anchor="ctr">
                    <a:solidFill>
                      <a:schemeClr val="bg1"/>
                    </a:solidFill>
                  </a:tcPr>
                </a:tc>
                <a:tc>
                  <a:txBody>
                    <a:bodyPr/>
                    <a:lstStyle/>
                    <a:p>
                      <a:pPr algn="ctr"/>
                      <a:endParaRPr lang="en-US" sz="1600" dirty="0">
                        <a:solidFill>
                          <a:srgbClr val="000000"/>
                        </a:solidFill>
                      </a:endParaRPr>
                    </a:p>
                  </a:txBody>
                  <a:tcPr anchor="ct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sz="1800" i="1" dirty="0" smtClean="0">
                          <a:solidFill>
                            <a:srgbClr val="000000"/>
                          </a:solidFill>
                        </a:rPr>
                        <a:t>Tenant</a:t>
                      </a:r>
                      <a:endParaRPr lang="en-US" sz="1050" i="1" dirty="0">
                        <a:solidFill>
                          <a:srgbClr val="000000"/>
                        </a:solidFill>
                      </a:endParaRPr>
                    </a:p>
                  </a:txBody>
                  <a:tcPr>
                    <a:solidFill>
                      <a:srgbClr val="99BFD5"/>
                    </a:solidFill>
                  </a:tcPr>
                </a:tc>
              </a:tr>
              <a:tr h="535108">
                <a:tc>
                  <a:txBody>
                    <a:bodyPr/>
                    <a:lstStyle/>
                    <a:p>
                      <a:pPr algn="ctr"/>
                      <a:r>
                        <a:rPr lang="en-US" sz="1600" dirty="0" smtClean="0">
                          <a:solidFill>
                            <a:srgbClr val="000000"/>
                          </a:solidFill>
                        </a:rPr>
                        <a:t>blank</a:t>
                      </a:r>
                      <a:endParaRPr lang="en-US" sz="1600" dirty="0">
                        <a:solidFill>
                          <a:srgbClr val="000000"/>
                        </a:solidFill>
                      </a:endParaRPr>
                    </a:p>
                  </a:txBody>
                  <a:tcPr anchor="ctr">
                    <a:solidFill>
                      <a:schemeClr val="accent4">
                        <a:lumMod val="20000"/>
                        <a:lumOff val="80000"/>
                      </a:schemeClr>
                    </a:solidFill>
                  </a:tcPr>
                </a:tc>
                <a:tc>
                  <a:txBody>
                    <a:bodyPr/>
                    <a:lstStyle/>
                    <a:p>
                      <a:pPr algn="ctr"/>
                      <a:r>
                        <a:rPr lang="en-US" sz="1600" dirty="0" smtClean="0">
                          <a:solidFill>
                            <a:srgbClr val="000000"/>
                          </a:solidFill>
                        </a:rPr>
                        <a:t>Default</a:t>
                      </a:r>
                      <a:endParaRPr lang="en-US" sz="1000" dirty="0">
                        <a:solidFill>
                          <a:srgbClr val="000000"/>
                        </a:solidFill>
                      </a:endParaRPr>
                    </a:p>
                  </a:txBody>
                  <a:tcPr anchor="ctr">
                    <a:solidFill>
                      <a:schemeClr val="accent4">
                        <a:lumMod val="20000"/>
                        <a:lumOff val="80000"/>
                      </a:schemeClr>
                    </a:solidFill>
                  </a:tcPr>
                </a:tc>
              </a:tr>
            </a:tbl>
          </a:graphicData>
        </a:graphic>
      </p:graphicFrame>
      <p:cxnSp>
        <p:nvCxnSpPr>
          <p:cNvPr id="12" name="Straight Arrow Connector 11"/>
          <p:cNvCxnSpPr/>
          <p:nvPr/>
        </p:nvCxnSpPr>
        <p:spPr bwMode="auto">
          <a:xfrm>
            <a:off x="2184400" y="2601350"/>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p:nvPr/>
        </p:nvCxnSpPr>
        <p:spPr bwMode="auto">
          <a:xfrm>
            <a:off x="2174240" y="3867162"/>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p:nvPr/>
        </p:nvCxnSpPr>
        <p:spPr bwMode="auto">
          <a:xfrm>
            <a:off x="2184400" y="5837995"/>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graphicFrame>
        <p:nvGraphicFramePr>
          <p:cNvPr id="18" name="Content Placeholder 5"/>
          <p:cNvGraphicFramePr>
            <a:graphicFrameLocks/>
          </p:cNvGraphicFramePr>
          <p:nvPr/>
        </p:nvGraphicFramePr>
        <p:xfrm>
          <a:off x="6042023" y="1064818"/>
          <a:ext cx="2898776" cy="5296863"/>
        </p:xfrm>
        <a:graphic>
          <a:graphicData uri="http://schemas.openxmlformats.org/drawingml/2006/table">
            <a:tbl>
              <a:tblPr firstRow="1" bandRow="1">
                <a:tableStyleId>{073A0DAA-6AF3-43AB-8588-CEC1D06C72B9}</a:tableStyleId>
              </a:tblPr>
              <a:tblGrid>
                <a:gridCol w="541657"/>
                <a:gridCol w="2357119"/>
              </a:tblGrid>
              <a:tr h="454077">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49742">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14106">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341912">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875524">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056661">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2"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708336"/>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718496"/>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728656"/>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053776"/>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97249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sp>
        <p:nvSpPr>
          <p:cNvPr id="36" name="TextBox 35"/>
          <p:cNvSpPr txBox="1"/>
          <p:nvPr/>
        </p:nvSpPr>
        <p:spPr>
          <a:xfrm>
            <a:off x="8270240" y="564737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nvGrpSpPr>
          <p:cNvPr id="3"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cxnSp>
        <p:nvCxnSpPr>
          <p:cNvPr id="29" name="Straight Arrow Connector 28"/>
          <p:cNvCxnSpPr/>
          <p:nvPr/>
        </p:nvCxnSpPr>
        <p:spPr bwMode="auto">
          <a:xfrm>
            <a:off x="2172265" y="4385084"/>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33" name="TextBox 32"/>
          <p:cNvSpPr txBox="1"/>
          <p:nvPr/>
        </p:nvSpPr>
        <p:spPr>
          <a:xfrm>
            <a:off x="4536376" y="1543798"/>
            <a:ext cx="327334" cy="400110"/>
          </a:xfrm>
          <a:prstGeom prst="rect">
            <a:avLst/>
          </a:prstGeom>
          <a:noFill/>
        </p:spPr>
        <p:txBody>
          <a:bodyPr wrap="none" rtlCol="0">
            <a:spAutoFit/>
          </a:bodyPr>
          <a:lstStyle/>
          <a:p>
            <a:pPr algn="l"/>
            <a:r>
              <a:rPr lang="en-US" sz="2000" b="1" i="0" dirty="0" smtClean="0">
                <a:solidFill>
                  <a:srgbClr val="FF0000"/>
                </a:solidFill>
              </a:rPr>
              <a:t>1</a:t>
            </a:r>
          </a:p>
        </p:txBody>
      </p:sp>
      <p:sp>
        <p:nvSpPr>
          <p:cNvPr id="37" name="TextBox 36"/>
          <p:cNvSpPr txBox="1"/>
          <p:nvPr/>
        </p:nvSpPr>
        <p:spPr>
          <a:xfrm>
            <a:off x="3240026" y="1553698"/>
            <a:ext cx="327334" cy="400110"/>
          </a:xfrm>
          <a:prstGeom prst="rect">
            <a:avLst/>
          </a:prstGeom>
          <a:noFill/>
        </p:spPr>
        <p:txBody>
          <a:bodyPr wrap="none" rtlCol="0">
            <a:spAutoFit/>
          </a:bodyPr>
          <a:lstStyle/>
          <a:p>
            <a:pPr algn="l"/>
            <a:r>
              <a:rPr lang="en-US" sz="2000" b="1" i="0" dirty="0" smtClean="0">
                <a:solidFill>
                  <a:srgbClr val="FF0000"/>
                </a:solidFill>
              </a:rPr>
              <a:t>2</a:t>
            </a:r>
          </a:p>
        </p:txBody>
      </p:sp>
      <p:sp>
        <p:nvSpPr>
          <p:cNvPr id="39" name="TextBox 38"/>
          <p:cNvSpPr txBox="1"/>
          <p:nvPr/>
        </p:nvSpPr>
        <p:spPr>
          <a:xfrm>
            <a:off x="1076801" y="1444848"/>
            <a:ext cx="327334" cy="400110"/>
          </a:xfrm>
          <a:prstGeom prst="rect">
            <a:avLst/>
          </a:prstGeom>
          <a:noFill/>
        </p:spPr>
        <p:txBody>
          <a:bodyPr wrap="none" rtlCol="0">
            <a:spAutoFit/>
          </a:bodyPr>
          <a:lstStyle/>
          <a:p>
            <a:pPr algn="l"/>
            <a:r>
              <a:rPr lang="en-US" sz="2000" b="1" i="0" dirty="0" smtClean="0">
                <a:solidFill>
                  <a:srgbClr val="FF0000"/>
                </a:solidFill>
              </a:rPr>
              <a:t>3</a:t>
            </a:r>
          </a:p>
        </p:txBody>
      </p:sp>
      <p:sp>
        <p:nvSpPr>
          <p:cNvPr id="41" name="TextBox 40"/>
          <p:cNvSpPr txBox="1"/>
          <p:nvPr/>
        </p:nvSpPr>
        <p:spPr>
          <a:xfrm>
            <a:off x="6865825" y="1460768"/>
            <a:ext cx="1250663" cy="400110"/>
          </a:xfrm>
          <a:prstGeom prst="rect">
            <a:avLst/>
          </a:prstGeom>
          <a:noFill/>
        </p:spPr>
        <p:txBody>
          <a:bodyPr wrap="none" rtlCol="0">
            <a:spAutoFit/>
          </a:bodyPr>
          <a:lstStyle/>
          <a:p>
            <a:pPr algn="l"/>
            <a:r>
              <a:rPr lang="en-US" sz="2000" b="1" dirty="0" smtClean="0">
                <a:solidFill>
                  <a:srgbClr val="FF0000"/>
                </a:solidFill>
              </a:rPr>
              <a:t>0  thru  4</a:t>
            </a:r>
          </a:p>
        </p:txBody>
      </p:sp>
      <p:sp>
        <p:nvSpPr>
          <p:cNvPr id="45" name="Rectangle 44"/>
          <p:cNvSpPr/>
          <p:nvPr/>
        </p:nvSpPr>
        <p:spPr bwMode="auto">
          <a:xfrm>
            <a:off x="2777289" y="1912961"/>
            <a:ext cx="1289722" cy="994012"/>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2" name="Rectangle 41"/>
          <p:cNvSpPr/>
          <p:nvPr/>
        </p:nvSpPr>
        <p:spPr bwMode="auto">
          <a:xfrm>
            <a:off x="6591867" y="1774210"/>
            <a:ext cx="2347415" cy="3548417"/>
          </a:xfrm>
          <a:prstGeom prst="rect">
            <a:avLst/>
          </a:prstGeom>
          <a:noFill/>
          <a:ln w="38100"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3" name="Rectangle 42"/>
          <p:cNvSpPr/>
          <p:nvPr/>
        </p:nvSpPr>
        <p:spPr bwMode="auto">
          <a:xfrm>
            <a:off x="4096555" y="1912962"/>
            <a:ext cx="1253367" cy="994011"/>
          </a:xfrm>
          <a:prstGeom prst="rect">
            <a:avLst/>
          </a:prstGeom>
          <a:noFill/>
          <a:ln w="38100"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0" name="Straight Arrow Connector 39"/>
          <p:cNvCxnSpPr/>
          <p:nvPr/>
        </p:nvCxnSpPr>
        <p:spPr bwMode="auto">
          <a:xfrm flipV="1">
            <a:off x="5334000" y="2588821"/>
            <a:ext cx="1292431" cy="654"/>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2" name="Straight Arrow Connector 71"/>
          <p:cNvCxnSpPr/>
          <p:nvPr/>
        </p:nvCxnSpPr>
        <p:spPr bwMode="auto">
          <a:xfrm flipV="1">
            <a:off x="5334000" y="3866982"/>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3" name="Straight Arrow Connector 72"/>
          <p:cNvCxnSpPr/>
          <p:nvPr/>
        </p:nvCxnSpPr>
        <p:spPr bwMode="auto">
          <a:xfrm flipV="1">
            <a:off x="5336275" y="4892634"/>
            <a:ext cx="1230780" cy="93496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38" name="Straight Arrow Connector 37"/>
          <p:cNvCxnSpPr/>
          <p:nvPr/>
        </p:nvCxnSpPr>
        <p:spPr bwMode="auto">
          <a:xfrm flipV="1">
            <a:off x="5355775" y="4316257"/>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pic>
        <p:nvPicPr>
          <p:cNvPr id="1026" name="Picture 2" descr="C:\Documents and Settings\richb\Local Settings\Temporary Internet Files\Content.IE5\TE04GWSS\MC900434713[1].wmf"/>
          <p:cNvPicPr>
            <a:picLocks noChangeAspect="1" noChangeArrowheads="1"/>
          </p:cNvPicPr>
          <p:nvPr/>
        </p:nvPicPr>
        <p:blipFill>
          <a:blip r:embed="rId3" cstate="print"/>
          <a:srcRect/>
          <a:stretch>
            <a:fillRect/>
          </a:stretch>
        </p:blipFill>
        <p:spPr bwMode="auto">
          <a:xfrm>
            <a:off x="4810273" y="1560341"/>
            <a:ext cx="289264" cy="303205"/>
          </a:xfrm>
          <a:prstGeom prst="rect">
            <a:avLst/>
          </a:prstGeom>
          <a:noFill/>
        </p:spPr>
      </p:pic>
      <p:pic>
        <p:nvPicPr>
          <p:cNvPr id="46" name="Picture 2" descr="C:\Documents and Settings\richb\Local Settings\Temporary Internet Files\Content.IE5\TE04GWSS\MC900434713[1].wmf"/>
          <p:cNvPicPr>
            <a:picLocks noChangeAspect="1" noChangeArrowheads="1"/>
          </p:cNvPicPr>
          <p:nvPr/>
        </p:nvPicPr>
        <p:blipFill>
          <a:blip r:embed="rId3" cstate="print"/>
          <a:srcRect/>
          <a:stretch>
            <a:fillRect/>
          </a:stretch>
        </p:blipFill>
        <p:spPr bwMode="auto">
          <a:xfrm>
            <a:off x="8110320" y="1484141"/>
            <a:ext cx="289264" cy="303205"/>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Domain Creation</a:t>
            </a:r>
            <a:endParaRPr lang="en-US" dirty="0"/>
          </a:p>
        </p:txBody>
      </p:sp>
      <p:sp>
        <p:nvSpPr>
          <p:cNvPr id="3" name="Content Placeholder 2"/>
          <p:cNvSpPr>
            <a:spLocks noGrp="1"/>
          </p:cNvSpPr>
          <p:nvPr>
            <p:ph idx="1"/>
          </p:nvPr>
        </p:nvSpPr>
        <p:spPr>
          <a:xfrm>
            <a:off x="459090" y="1038225"/>
            <a:ext cx="8002521" cy="5303520"/>
          </a:xfrm>
        </p:spPr>
        <p:txBody>
          <a:bodyPr/>
          <a:lstStyle/>
          <a:p>
            <a:r>
              <a:rPr lang="en-US" dirty="0" smtClean="0"/>
              <a:t>Domain </a:t>
            </a:r>
            <a:r>
              <a:rPr lang="en-US" dirty="0">
                <a:sym typeface="Wingdings" pitchFamily="2" charset="2"/>
              </a:rPr>
              <a:t> </a:t>
            </a:r>
            <a:r>
              <a:rPr lang="en-US" dirty="0" smtClean="0">
                <a:sym typeface="Wingdings" pitchFamily="2" charset="2"/>
              </a:rPr>
              <a:t>Tenant: </a:t>
            </a:r>
            <a:r>
              <a:rPr lang="en-US" dirty="0" smtClean="0"/>
              <a:t>Domains ALWAYS </a:t>
            </a:r>
            <a:r>
              <a:rPr lang="en-US" dirty="0"/>
              <a:t>associated </a:t>
            </a:r>
            <a:r>
              <a:rPr lang="en-US" dirty="0" smtClean="0"/>
              <a:t>w/tenants</a:t>
            </a:r>
          </a:p>
          <a:p>
            <a:pPr lvl="1"/>
            <a:r>
              <a:rPr lang="en-US" dirty="0" smtClean="0"/>
              <a:t> </a:t>
            </a:r>
            <a:r>
              <a:rPr lang="en-US" dirty="0"/>
              <a:t>(default, regular named tenant, </a:t>
            </a:r>
            <a:r>
              <a:rPr lang="en-US" dirty="0" smtClean="0"/>
              <a:t>super </a:t>
            </a:r>
            <a:r>
              <a:rPr lang="en-US" dirty="0"/>
              <a:t>tenant</a:t>
            </a:r>
            <a:r>
              <a:rPr lang="en-US" dirty="0" smtClean="0"/>
              <a:t>)</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r>
              <a:rPr lang="en-US" dirty="0" smtClean="0"/>
              <a:t>Renaming a tenant “cascades” the rename to the domains</a:t>
            </a:r>
          </a:p>
          <a:p>
            <a:r>
              <a:rPr lang="en-US" dirty="0"/>
              <a:t>Renaming a </a:t>
            </a:r>
            <a:r>
              <a:rPr lang="en-US" dirty="0" smtClean="0"/>
              <a:t>domain </a:t>
            </a:r>
            <a:r>
              <a:rPr lang="en-US" dirty="0"/>
              <a:t>“cascades” the rename to the </a:t>
            </a:r>
            <a:r>
              <a:rPr lang="en-US" dirty="0" smtClean="0"/>
              <a:t>users</a:t>
            </a:r>
          </a:p>
          <a:p>
            <a:r>
              <a:rPr lang="en-US" dirty="0" smtClean="0"/>
              <a:t>NOTE: Multiple domains can map to the same tenant</a:t>
            </a:r>
            <a:endParaRPr lang="en-US" dirty="0"/>
          </a:p>
          <a:p>
            <a:endParaRPr lang="en-US" dirty="0"/>
          </a:p>
        </p:txBody>
      </p:sp>
      <p:sp>
        <p:nvSpPr>
          <p:cNvPr id="4" name="Rectangle 3"/>
          <p:cNvSpPr/>
          <p:nvPr/>
        </p:nvSpPr>
        <p:spPr bwMode="auto">
          <a:xfrm>
            <a:off x="1632115" y="1945959"/>
            <a:ext cx="6575839" cy="2923877"/>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600" dirty="0" smtClean="0"/>
              <a:t>define variable domain as  </a:t>
            </a:r>
            <a:r>
              <a:rPr lang="en-US" sz="1600" dirty="0" err="1" smtClean="0"/>
              <a:t>IDomain</a:t>
            </a:r>
            <a:r>
              <a:rPr lang="en-US" sz="1600" dirty="0" smtClean="0"/>
              <a:t> no-undo.</a:t>
            </a:r>
            <a:br>
              <a:rPr lang="en-US" sz="1600" dirty="0" smtClean="0"/>
            </a:br>
            <a:r>
              <a:rPr lang="en-US" sz="1600" dirty="0" smtClean="0"/>
              <a:t>define variable </a:t>
            </a:r>
            <a:r>
              <a:rPr lang="en-US" sz="1600" dirty="0" err="1" smtClean="0"/>
              <a:t>cAccessCode</a:t>
            </a:r>
            <a:r>
              <a:rPr lang="en-US" sz="1600" dirty="0" smtClean="0"/>
              <a:t> as character init “secret-code" no-undo.</a:t>
            </a:r>
          </a:p>
          <a:p>
            <a:pPr algn="l"/>
            <a:r>
              <a:rPr lang="en-US" sz="1600" dirty="0" smtClean="0"/>
              <a:t>domain = </a:t>
            </a:r>
            <a:r>
              <a:rPr lang="en-US" sz="1600" dirty="0" smtClean="0">
                <a:uFill>
                  <a:solidFill>
                    <a:srgbClr val="FF0000"/>
                  </a:solidFill>
                </a:uFill>
              </a:rPr>
              <a:t>new Domain</a:t>
            </a:r>
            <a:r>
              <a:rPr lang="en-US" sz="1600" dirty="0" smtClean="0"/>
              <a:t>("</a:t>
            </a:r>
            <a:r>
              <a:rPr lang="en-US" sz="1600" dirty="0" err="1" smtClean="0"/>
              <a:t>HD_Domain</a:t>
            </a:r>
            <a:r>
              <a:rPr lang="en-US" sz="1600" dirty="0" smtClean="0"/>
              <a:t>")</a:t>
            </a:r>
          </a:p>
          <a:p>
            <a:pPr algn="l"/>
            <a:r>
              <a:rPr lang="en-US" sz="1600" dirty="0" smtClean="0"/>
              <a:t>assign</a:t>
            </a:r>
            <a:br>
              <a:rPr lang="en-US" sz="1600" dirty="0" smtClean="0"/>
            </a:br>
            <a:r>
              <a:rPr lang="en-US" sz="1600" dirty="0" smtClean="0"/>
              <a:t>    </a:t>
            </a:r>
            <a:r>
              <a:rPr lang="en-US" sz="1600" dirty="0" err="1" smtClean="0"/>
              <a:t>domain:DomainType</a:t>
            </a:r>
            <a:r>
              <a:rPr lang="en-US" sz="1600" dirty="0" smtClean="0"/>
              <a:t>  = </a:t>
            </a:r>
            <a:r>
              <a:rPr lang="en-US" sz="1600" dirty="0" err="1" smtClean="0"/>
              <a:t>service:GetDomainType</a:t>
            </a:r>
            <a:r>
              <a:rPr lang="en-US" sz="1600" dirty="0" smtClean="0"/>
              <a:t>("_</a:t>
            </a:r>
            <a:r>
              <a:rPr lang="en-US" sz="1600" dirty="0" err="1" smtClean="0"/>
              <a:t>oeusertable</a:t>
            </a:r>
            <a:r>
              <a:rPr lang="en-US" sz="1600" dirty="0" smtClean="0"/>
              <a:t>")</a:t>
            </a:r>
            <a:br>
              <a:rPr lang="en-US" sz="1600" dirty="0" smtClean="0"/>
            </a:br>
            <a:r>
              <a:rPr lang="en-US" sz="1600" dirty="0" smtClean="0"/>
              <a:t>    </a:t>
            </a:r>
            <a:r>
              <a:rPr lang="en-US" sz="1600" dirty="0" err="1" smtClean="0"/>
              <a:t>domain:AccessCode</a:t>
            </a:r>
            <a:r>
              <a:rPr lang="en-US" sz="1600" dirty="0" smtClean="0"/>
              <a:t>  = </a:t>
            </a:r>
            <a:r>
              <a:rPr lang="en-US" sz="1600" dirty="0" err="1" smtClean="0"/>
              <a:t>cAccessCode</a:t>
            </a:r>
            <a:r>
              <a:rPr lang="en-US" sz="1600" dirty="0" smtClean="0"/>
              <a:t/>
            </a:r>
            <a:br>
              <a:rPr lang="en-US" sz="1600" dirty="0" smtClean="0"/>
            </a:br>
            <a:r>
              <a:rPr lang="en-US" sz="1600" dirty="0" smtClean="0"/>
              <a:t>    </a:t>
            </a:r>
            <a:r>
              <a:rPr lang="en-US" sz="1600" dirty="0" err="1" smtClean="0"/>
              <a:t>domain:Tenant</a:t>
            </a:r>
            <a:r>
              <a:rPr lang="en-US" sz="1600" dirty="0" smtClean="0"/>
              <a:t>           = </a:t>
            </a:r>
            <a:r>
              <a:rPr lang="en-US" sz="1600" dirty="0" err="1" smtClean="0"/>
              <a:t>service:GetTenant</a:t>
            </a:r>
            <a:r>
              <a:rPr lang="en-US" sz="1600" dirty="0" smtClean="0"/>
              <a:t>("</a:t>
            </a:r>
            <a:r>
              <a:rPr lang="en-US" sz="1600" dirty="0" err="1" smtClean="0"/>
              <a:t>HomeDepot</a:t>
            </a:r>
            <a:r>
              <a:rPr lang="en-US" sz="1600" dirty="0" smtClean="0"/>
              <a:t>")</a:t>
            </a:r>
            <a:br>
              <a:rPr lang="en-US" sz="1600" dirty="0" smtClean="0"/>
            </a:br>
            <a:r>
              <a:rPr lang="en-US" sz="1600" dirty="0" smtClean="0"/>
              <a:t>    </a:t>
            </a:r>
            <a:r>
              <a:rPr lang="en-US" sz="1600" dirty="0" err="1" smtClean="0"/>
              <a:t>domain:IsEnabled</a:t>
            </a:r>
            <a:r>
              <a:rPr lang="en-US" sz="1600" dirty="0" smtClean="0"/>
              <a:t>      = yes</a:t>
            </a:r>
            <a:br>
              <a:rPr lang="en-US" sz="1600" dirty="0" smtClean="0"/>
            </a:br>
            <a:r>
              <a:rPr lang="en-US" sz="1600" dirty="0" smtClean="0"/>
              <a:t>    </a:t>
            </a:r>
            <a:r>
              <a:rPr lang="en-US" sz="1600" dirty="0" err="1" smtClean="0"/>
              <a:t>domain:Description</a:t>
            </a:r>
            <a:r>
              <a:rPr lang="en-US" sz="1600" dirty="0" smtClean="0"/>
              <a:t>    = "</a:t>
            </a:r>
            <a:r>
              <a:rPr lang="en-US" sz="1600" dirty="0" err="1" smtClean="0"/>
              <a:t>HomeDepot</a:t>
            </a:r>
            <a:r>
              <a:rPr lang="en-US" sz="1600" dirty="0" smtClean="0"/>
              <a:t> security domain".</a:t>
            </a:r>
          </a:p>
          <a:p>
            <a:pPr algn="l"/>
            <a:r>
              <a:rPr lang="en-US" sz="1600" dirty="0" err="1" smtClean="0"/>
              <a:t>service:CreateDomain</a:t>
            </a:r>
            <a:r>
              <a:rPr lang="en-US" sz="1600" dirty="0" smtClean="0"/>
              <a:t>(domain). </a:t>
            </a:r>
          </a:p>
        </p:txBody>
      </p:sp>
      <p:cxnSp>
        <p:nvCxnSpPr>
          <p:cNvPr id="5" name="Straight Connector 4"/>
          <p:cNvCxnSpPr/>
          <p:nvPr/>
        </p:nvCxnSpPr>
        <p:spPr bwMode="auto">
          <a:xfrm>
            <a:off x="2629244" y="2847422"/>
            <a:ext cx="1111484" cy="4963"/>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8" name="Straight Connector 7"/>
          <p:cNvCxnSpPr/>
          <p:nvPr/>
        </p:nvCxnSpPr>
        <p:spPr bwMode="auto">
          <a:xfrm flipV="1">
            <a:off x="4833585" y="3471317"/>
            <a:ext cx="2699979" cy="2276"/>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flipV="1">
            <a:off x="4808561" y="3948989"/>
            <a:ext cx="215179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2" name="Straight Connector 11"/>
          <p:cNvCxnSpPr/>
          <p:nvPr/>
        </p:nvCxnSpPr>
        <p:spPr bwMode="auto">
          <a:xfrm flipV="1">
            <a:off x="2627153" y="4194649"/>
            <a:ext cx="962208" cy="2276"/>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14" name="Right Arrow 13"/>
          <p:cNvSpPr/>
          <p:nvPr/>
        </p:nvSpPr>
        <p:spPr bwMode="auto">
          <a:xfrm>
            <a:off x="586853" y="4565279"/>
            <a:ext cx="978408" cy="284464"/>
          </a:xfrm>
          <a:prstGeom prst="rightArrow">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1" name="Straight Connector 10"/>
          <p:cNvCxnSpPr/>
          <p:nvPr/>
        </p:nvCxnSpPr>
        <p:spPr bwMode="auto">
          <a:xfrm flipV="1">
            <a:off x="4121464" y="2255520"/>
            <a:ext cx="755336" cy="3099"/>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4294967295"/>
          </p:nvPr>
        </p:nvGraphicFramePr>
        <p:xfrm>
          <a:off x="177424" y="1014413"/>
          <a:ext cx="2116607" cy="5236519"/>
        </p:xfrm>
        <a:graphic>
          <a:graphicData uri="http://schemas.openxmlformats.org/drawingml/2006/table">
            <a:tbl>
              <a:tblPr firstRow="1" bandRow="1">
                <a:tableStyleId>{073A0DAA-6AF3-43AB-8588-CEC1D06C72B9}</a:tableStyleId>
              </a:tblPr>
              <a:tblGrid>
                <a:gridCol w="2116607"/>
              </a:tblGrid>
              <a:tr h="525077">
                <a:tc>
                  <a:txBody>
                    <a:bodyPr/>
                    <a:lstStyle/>
                    <a:p>
                      <a:pPr algn="ctr"/>
                      <a:r>
                        <a:rPr lang="en-US" sz="2400" b="0" i="1" dirty="0" smtClean="0">
                          <a:solidFill>
                            <a:srgbClr val="000000"/>
                          </a:solidFill>
                        </a:rPr>
                        <a:t>Users</a:t>
                      </a:r>
                      <a:endParaRPr lang="en-US" b="0" i="1" dirty="0">
                        <a:solidFill>
                          <a:srgbClr val="000000"/>
                        </a:solidFill>
                      </a:endParaRPr>
                    </a:p>
                  </a:txBody>
                  <a:tcPr>
                    <a:solidFill>
                      <a:srgbClr val="99BFD5"/>
                    </a:solidFill>
                  </a:tcPr>
                </a:tc>
              </a:tr>
              <a:tr h="249067">
                <a:tc>
                  <a:txBody>
                    <a:bodyPr/>
                    <a:lstStyle/>
                    <a:p>
                      <a:pPr algn="ctr"/>
                      <a:endParaRPr lang="en-US" sz="1050" dirty="0">
                        <a:solidFill>
                          <a:srgbClr val="000000"/>
                        </a:solidFill>
                      </a:endParaRPr>
                    </a:p>
                  </a:txBody>
                  <a:tcPr>
                    <a:solidFill>
                      <a:schemeClr val="bg1"/>
                    </a:solidFill>
                  </a:tcPr>
                </a:tc>
              </a:tr>
              <a:tr h="1503128">
                <a:tc>
                  <a:txBody>
                    <a:bodyPr/>
                    <a:lstStyle/>
                    <a:p>
                      <a:pPr algn="ctr"/>
                      <a:r>
                        <a:rPr lang="en-US" sz="1600" b="1" dirty="0" smtClean="0">
                          <a:solidFill>
                            <a:srgbClr val="000000"/>
                          </a:solidFill>
                        </a:rPr>
                        <a:t> </a:t>
                      </a:r>
                      <a:r>
                        <a:rPr lang="en-US" sz="1600" b="1" dirty="0" err="1" smtClean="0">
                          <a:solidFill>
                            <a:srgbClr val="000000"/>
                          </a:solidFill>
                        </a:rPr>
                        <a:t>Suzi@HD_Domain</a:t>
                      </a:r>
                      <a:endParaRPr lang="en-US" sz="1600" b="1" dirty="0" smtClean="0">
                        <a:solidFill>
                          <a:srgbClr val="000000"/>
                        </a:solidFill>
                      </a:endParaRPr>
                    </a:p>
                    <a:p>
                      <a:pPr algn="ctr"/>
                      <a:r>
                        <a:rPr lang="en-US" sz="1600" b="1" dirty="0" err="1" smtClean="0">
                          <a:solidFill>
                            <a:srgbClr val="000000"/>
                          </a:solidFill>
                        </a:rPr>
                        <a:t>Allen@HD_Domain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Cat@HD_Domain</a:t>
                      </a:r>
                      <a:endParaRPr lang="en-US" sz="1600" b="1" dirty="0" smtClean="0">
                        <a:solidFill>
                          <a:srgbClr val="000000"/>
                        </a:solidFill>
                      </a:endParaRPr>
                    </a:p>
                    <a:p>
                      <a:pPr algn="ctr"/>
                      <a:r>
                        <a:rPr lang="en-US" sz="1600" b="1" dirty="0" smtClean="0">
                          <a:solidFill>
                            <a:srgbClr val="000000"/>
                          </a:solidFill>
                        </a:rPr>
                        <a:t> </a:t>
                      </a:r>
                      <a:r>
                        <a:rPr lang="en-US" sz="1600" b="1" dirty="0" err="1" smtClean="0">
                          <a:solidFill>
                            <a:srgbClr val="000000"/>
                          </a:solidFill>
                        </a:rPr>
                        <a:t>Rich@HD_Domain</a:t>
                      </a:r>
                      <a:endParaRPr lang="en-US" sz="1600" b="1" dirty="0">
                        <a:solidFill>
                          <a:srgbClr val="000000"/>
                        </a:solidFill>
                      </a:endParaRPr>
                    </a:p>
                  </a:txBody>
                  <a:tcPr anchor="ctr">
                    <a:solidFill>
                      <a:srgbClr val="FFC000"/>
                    </a:solidFill>
                  </a:tcPr>
                </a:tc>
              </a:tr>
              <a:tr h="1539166">
                <a:tc>
                  <a:txBody>
                    <a:bodyPr/>
                    <a:lstStyle/>
                    <a:p>
                      <a:pPr algn="ctr"/>
                      <a:r>
                        <a:rPr lang="en-US" sz="1600" b="1" dirty="0" smtClean="0">
                          <a:solidFill>
                            <a:srgbClr val="000000"/>
                          </a:solidFill>
                        </a:rPr>
                        <a:t>     Rich@Lowes1</a:t>
                      </a:r>
                    </a:p>
                    <a:p>
                      <a:pPr algn="ctr"/>
                      <a:r>
                        <a:rPr lang="en-US" sz="1600" b="1" dirty="0" smtClean="0">
                          <a:solidFill>
                            <a:srgbClr val="000000"/>
                          </a:solidFill>
                        </a:rPr>
                        <a:t>    John@Lowes1</a:t>
                      </a:r>
                    </a:p>
                    <a:p>
                      <a:pPr algn="ctr"/>
                      <a:r>
                        <a:rPr lang="en-US" sz="1600" b="1" dirty="0" smtClean="0">
                          <a:solidFill>
                            <a:srgbClr val="000000"/>
                          </a:solidFill>
                        </a:rPr>
                        <a:t>Claudio@Lowes2</a:t>
                      </a:r>
                    </a:p>
                    <a:p>
                      <a:pPr algn="ctr"/>
                      <a:r>
                        <a:rPr lang="en-US" sz="1600" b="1" dirty="0" smtClean="0">
                          <a:solidFill>
                            <a:srgbClr val="000000"/>
                          </a:solidFill>
                        </a:rPr>
                        <a:t>    Louie@Lowes2</a:t>
                      </a:r>
                      <a:endParaRPr lang="en-US" sz="1600" b="1" dirty="0">
                        <a:solidFill>
                          <a:srgbClr val="000000"/>
                        </a:solidFill>
                      </a:endParaRPr>
                    </a:p>
                  </a:txBody>
                  <a:tcPr anchor="ctr">
                    <a:solidFill>
                      <a:srgbClr val="92D050"/>
                    </a:solidFill>
                  </a:tcPr>
                </a:tc>
              </a:tr>
              <a:tr h="1417688">
                <a:tc>
                  <a:txBody>
                    <a:bodyPr/>
                    <a:lstStyle/>
                    <a:p>
                      <a:pPr algn="ctr"/>
                      <a:r>
                        <a:rPr lang="en-US" sz="1600" b="1" dirty="0" smtClean="0">
                          <a:solidFill>
                            <a:srgbClr val="000000"/>
                          </a:solidFill>
                        </a:rPr>
                        <a:t>Edward</a:t>
                      </a:r>
                      <a:endParaRPr lang="en-US" sz="1600" b="1" dirty="0">
                        <a:solidFill>
                          <a:srgbClr val="000000"/>
                        </a:solidFill>
                      </a:endParaRPr>
                    </a:p>
                  </a:txBody>
                  <a:tcPr anchor="ctr">
                    <a:solidFill>
                      <a:schemeClr val="accent4">
                        <a:lumMod val="20000"/>
                        <a:lumOff val="80000"/>
                      </a:schemeClr>
                    </a:solidFill>
                  </a:tcPr>
                </a:tc>
              </a:tr>
            </a:tbl>
          </a:graphicData>
        </a:graphic>
      </p:graphicFrame>
      <p:sp>
        <p:nvSpPr>
          <p:cNvPr id="4" name="Title 3"/>
          <p:cNvSpPr>
            <a:spLocks noGrp="1"/>
          </p:cNvSpPr>
          <p:nvPr>
            <p:ph type="title"/>
          </p:nvPr>
        </p:nvSpPr>
        <p:spPr/>
        <p:txBody>
          <a:bodyPr/>
          <a:lstStyle/>
          <a:p>
            <a:r>
              <a:rPr lang="en-US" dirty="0" smtClean="0"/>
              <a:t>Adding Users</a:t>
            </a:r>
            <a:endParaRPr lang="en-US" dirty="0"/>
          </a:p>
        </p:txBody>
      </p:sp>
      <p:graphicFrame>
        <p:nvGraphicFramePr>
          <p:cNvPr id="9" name="Content Placeholder 5"/>
          <p:cNvGraphicFramePr>
            <a:graphicFrameLocks/>
          </p:cNvGraphicFramePr>
          <p:nvPr/>
        </p:nvGraphicFramePr>
        <p:xfrm>
          <a:off x="2760344" y="1034336"/>
          <a:ext cx="2583816" cy="5079863"/>
        </p:xfrm>
        <a:graphic>
          <a:graphicData uri="http://schemas.openxmlformats.org/drawingml/2006/table">
            <a:tbl>
              <a:tblPr firstRow="1" bandRow="1">
                <a:tableStyleId>{073A0DAA-6AF3-43AB-8588-CEC1D06C72B9}</a:tableStyleId>
              </a:tblPr>
              <a:tblGrid>
                <a:gridCol w="1291908"/>
                <a:gridCol w="1291908"/>
              </a:tblGrid>
              <a:tr h="530920">
                <a:tc gridSpan="2">
                  <a:txBody>
                    <a:bodyPr/>
                    <a:lstStyle/>
                    <a:p>
                      <a:pPr algn="ctr"/>
                      <a:r>
                        <a:rPr lang="en-US" sz="2400" b="0" i="1" dirty="0" smtClean="0">
                          <a:solidFill>
                            <a:srgbClr val="000000"/>
                          </a:solidFill>
                        </a:rPr>
                        <a:t>Domains/Tenants</a:t>
                      </a:r>
                      <a:endParaRPr lang="en-US" b="0" i="1" dirty="0">
                        <a:solidFill>
                          <a:srgbClr val="000000"/>
                        </a:solidFill>
                      </a:endParaRPr>
                    </a:p>
                  </a:txBody>
                  <a:tcPr>
                    <a:solidFill>
                      <a:srgbClr val="99B5D5"/>
                    </a:solidFill>
                  </a:tcPr>
                </a:tc>
                <a:tc hMerge="1">
                  <a:txBody>
                    <a:bodyPr/>
                    <a:lstStyle/>
                    <a:p>
                      <a:endParaRPr lang="en-US"/>
                    </a:p>
                  </a:txBody>
                  <a:tcPr/>
                </a:tc>
              </a:tr>
              <a:tr h="344452">
                <a:tc>
                  <a:txBody>
                    <a:bodyPr/>
                    <a:lstStyle/>
                    <a:p>
                      <a:pPr algn="ctr"/>
                      <a:endParaRPr lang="en-US" sz="105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i="1" dirty="0" smtClean="0">
                          <a:solidFill>
                            <a:srgbClr val="000000"/>
                          </a:solidFill>
                        </a:rPr>
                        <a:t>Tenant</a:t>
                      </a:r>
                      <a:endParaRPr lang="en-US" i="1" dirty="0">
                        <a:solidFill>
                          <a:srgbClr val="000000"/>
                        </a:solidFill>
                      </a:endParaRPr>
                    </a:p>
                  </a:txBody>
                  <a:tcPr>
                    <a:solidFill>
                      <a:srgbClr val="99BFD5"/>
                    </a:solidFill>
                  </a:tcPr>
                </a:tc>
              </a:tr>
              <a:tr h="535227">
                <a:tc>
                  <a:txBody>
                    <a:bodyPr/>
                    <a:lstStyle/>
                    <a:p>
                      <a:pPr algn="ctr"/>
                      <a:r>
                        <a:rPr lang="en-US" sz="1600" dirty="0" err="1" smtClean="0">
                          <a:solidFill>
                            <a:srgbClr val="000000"/>
                          </a:solidFill>
                        </a:rPr>
                        <a:t>HD_Domain</a:t>
                      </a:r>
                      <a:endParaRPr lang="en-US" sz="1600" dirty="0">
                        <a:solidFill>
                          <a:srgbClr val="000000"/>
                        </a:solidFill>
                      </a:endParaRPr>
                    </a:p>
                  </a:txBody>
                  <a:tcPr anchor="ctr">
                    <a:solidFill>
                      <a:srgbClr val="FFC000"/>
                    </a:solidFill>
                  </a:tcPr>
                </a:tc>
                <a:tc>
                  <a:txBody>
                    <a:bodyPr/>
                    <a:lstStyle/>
                    <a:p>
                      <a:pPr algn="ctr"/>
                      <a:r>
                        <a:rPr lang="en-US" sz="1600" dirty="0" smtClean="0">
                          <a:solidFill>
                            <a:srgbClr val="000000"/>
                          </a:solidFill>
                        </a:rPr>
                        <a:t>HomeDepot</a:t>
                      </a:r>
                      <a:endParaRPr lang="en-US" sz="1600" dirty="0">
                        <a:solidFill>
                          <a:srgbClr val="000000"/>
                        </a:solidFill>
                      </a:endParaRPr>
                    </a:p>
                  </a:txBody>
                  <a:tcPr anchor="ctr">
                    <a:solidFill>
                      <a:srgbClr val="FFC000"/>
                    </a:solidFill>
                  </a:tcPr>
                </a:tc>
              </a:tr>
              <a:tr h="400651">
                <a:tc>
                  <a:txBody>
                    <a:bodyPr/>
                    <a:lstStyle/>
                    <a:p>
                      <a:pPr algn="ctr"/>
                      <a:endParaRPr lang="en-US" sz="1200" dirty="0">
                        <a:solidFill>
                          <a:srgbClr val="000000"/>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460130">
                <a:tc>
                  <a:txBody>
                    <a:bodyPr/>
                    <a:lstStyle/>
                    <a:p>
                      <a:pPr algn="ctr"/>
                      <a:r>
                        <a:rPr lang="en-US" sz="2000" i="1" dirty="0" smtClean="0">
                          <a:solidFill>
                            <a:srgbClr val="000000"/>
                          </a:solidFill>
                        </a:rPr>
                        <a:t>Name</a:t>
                      </a:r>
                      <a:endParaRPr lang="en-US" sz="2000" i="1" dirty="0">
                        <a:solidFill>
                          <a:srgbClr val="000000"/>
                        </a:solidFill>
                      </a:endParaRPr>
                    </a:p>
                  </a:txBody>
                  <a:tcPr>
                    <a:solidFill>
                      <a:srgbClr val="99BFD5"/>
                    </a:solidFill>
                  </a:tcPr>
                </a:tc>
                <a:tc>
                  <a:txBody>
                    <a:bodyPr/>
                    <a:lstStyle/>
                    <a:p>
                      <a:pPr algn="ctr"/>
                      <a:r>
                        <a:rPr lang="en-US" sz="2000" i="1" dirty="0" smtClean="0">
                          <a:solidFill>
                            <a:srgbClr val="000000"/>
                          </a:solidFill>
                        </a:rPr>
                        <a:t>Tenant</a:t>
                      </a:r>
                      <a:endParaRPr lang="en-US" sz="2000" i="1" dirty="0">
                        <a:solidFill>
                          <a:srgbClr val="000000"/>
                        </a:solidFill>
                      </a:endParaRPr>
                    </a:p>
                  </a:txBody>
                  <a:tcPr>
                    <a:solidFill>
                      <a:srgbClr val="99BFD5"/>
                    </a:solidFill>
                  </a:tcPr>
                </a:tc>
              </a:tr>
              <a:tr h="522667">
                <a:tc>
                  <a:txBody>
                    <a:bodyPr/>
                    <a:lstStyle/>
                    <a:p>
                      <a:pPr algn="ctr"/>
                      <a:r>
                        <a:rPr lang="en-US" sz="1600" dirty="0" smtClean="0">
                          <a:solidFill>
                            <a:srgbClr val="000000"/>
                          </a:solidFill>
                        </a:rPr>
                        <a:t>Lowes1</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r>
                        <a:rPr lang="en-US" sz="1600" dirty="0" smtClean="0">
                          <a:solidFill>
                            <a:srgbClr val="000000"/>
                          </a:solidFill>
                        </a:rPr>
                        <a:t>Lowes2</a:t>
                      </a:r>
                      <a:endParaRPr lang="en-US" sz="1600" dirty="0">
                        <a:solidFill>
                          <a:srgbClr val="000000"/>
                        </a:solidFill>
                      </a:endParaRPr>
                    </a:p>
                  </a:txBody>
                  <a:tcPr anchor="ctr">
                    <a:solidFill>
                      <a:srgbClr val="92D050"/>
                    </a:solidFill>
                  </a:tcPr>
                </a:tc>
                <a:tc>
                  <a:txBody>
                    <a:bodyPr/>
                    <a:lstStyle/>
                    <a:p>
                      <a:pPr algn="ctr"/>
                      <a:r>
                        <a:rPr lang="en-US" sz="1600" dirty="0" smtClean="0">
                          <a:solidFill>
                            <a:srgbClr val="000000"/>
                          </a:solidFill>
                        </a:rPr>
                        <a:t>Lowes</a:t>
                      </a:r>
                      <a:endParaRPr lang="en-US" sz="1600" dirty="0">
                        <a:solidFill>
                          <a:srgbClr val="000000"/>
                        </a:solidFill>
                      </a:endParaRPr>
                    </a:p>
                  </a:txBody>
                  <a:tcPr anchor="ctr">
                    <a:solidFill>
                      <a:srgbClr val="92D050"/>
                    </a:solidFill>
                  </a:tcPr>
                </a:tc>
              </a:tr>
              <a:tr h="450618">
                <a:tc>
                  <a:txBody>
                    <a:bodyPr/>
                    <a:lstStyle/>
                    <a:p>
                      <a:pPr algn="ctr"/>
                      <a:endParaRPr lang="en-US" sz="1600" dirty="0">
                        <a:solidFill>
                          <a:srgbClr val="000000"/>
                        </a:solidFill>
                      </a:endParaRPr>
                    </a:p>
                  </a:txBody>
                  <a:tcPr anchor="ctr">
                    <a:solidFill>
                      <a:schemeClr val="bg1"/>
                    </a:solidFill>
                  </a:tcPr>
                </a:tc>
                <a:tc>
                  <a:txBody>
                    <a:bodyPr/>
                    <a:lstStyle/>
                    <a:p>
                      <a:pPr algn="ctr"/>
                      <a:endParaRPr lang="en-US" sz="1600" dirty="0">
                        <a:solidFill>
                          <a:srgbClr val="000000"/>
                        </a:solidFill>
                      </a:endParaRPr>
                    </a:p>
                  </a:txBody>
                  <a:tcPr anchor="ctr">
                    <a:solidFill>
                      <a:schemeClr val="bg1"/>
                    </a:solidFill>
                  </a:tcPr>
                </a:tc>
              </a:tr>
              <a:tr h="424736">
                <a:tc>
                  <a:txBody>
                    <a:bodyPr/>
                    <a:lstStyle/>
                    <a:p>
                      <a:pPr algn="ctr"/>
                      <a:r>
                        <a:rPr lang="en-US" i="1" dirty="0" smtClean="0">
                          <a:solidFill>
                            <a:srgbClr val="000000"/>
                          </a:solidFill>
                        </a:rPr>
                        <a:t>Name</a:t>
                      </a:r>
                      <a:endParaRPr lang="en-US" i="1" dirty="0">
                        <a:solidFill>
                          <a:srgbClr val="000000"/>
                        </a:solidFill>
                      </a:endParaRPr>
                    </a:p>
                  </a:txBody>
                  <a:tcPr>
                    <a:solidFill>
                      <a:srgbClr val="99BFD5"/>
                    </a:solidFill>
                  </a:tcPr>
                </a:tc>
                <a:tc>
                  <a:txBody>
                    <a:bodyPr/>
                    <a:lstStyle/>
                    <a:p>
                      <a:pPr algn="ctr"/>
                      <a:r>
                        <a:rPr lang="en-US" sz="1800" i="1" dirty="0" smtClean="0">
                          <a:solidFill>
                            <a:srgbClr val="000000"/>
                          </a:solidFill>
                        </a:rPr>
                        <a:t>Tenant</a:t>
                      </a:r>
                      <a:endParaRPr lang="en-US" sz="1050" i="1" dirty="0">
                        <a:solidFill>
                          <a:srgbClr val="000000"/>
                        </a:solidFill>
                      </a:endParaRPr>
                    </a:p>
                  </a:txBody>
                  <a:tcPr>
                    <a:solidFill>
                      <a:srgbClr val="99BFD5"/>
                    </a:solidFill>
                  </a:tcPr>
                </a:tc>
              </a:tr>
              <a:tr h="535108">
                <a:tc>
                  <a:txBody>
                    <a:bodyPr/>
                    <a:lstStyle/>
                    <a:p>
                      <a:pPr algn="ctr"/>
                      <a:r>
                        <a:rPr lang="en-US" sz="1600" dirty="0" smtClean="0">
                          <a:solidFill>
                            <a:srgbClr val="000000"/>
                          </a:solidFill>
                        </a:rPr>
                        <a:t>blank</a:t>
                      </a:r>
                      <a:endParaRPr lang="en-US" sz="1600" dirty="0">
                        <a:solidFill>
                          <a:srgbClr val="000000"/>
                        </a:solidFill>
                      </a:endParaRPr>
                    </a:p>
                  </a:txBody>
                  <a:tcPr anchor="ctr">
                    <a:solidFill>
                      <a:schemeClr val="accent4">
                        <a:lumMod val="20000"/>
                        <a:lumOff val="80000"/>
                      </a:schemeClr>
                    </a:solidFill>
                  </a:tcPr>
                </a:tc>
                <a:tc>
                  <a:txBody>
                    <a:bodyPr/>
                    <a:lstStyle/>
                    <a:p>
                      <a:pPr algn="ctr"/>
                      <a:r>
                        <a:rPr lang="en-US" sz="1600" dirty="0" smtClean="0">
                          <a:solidFill>
                            <a:srgbClr val="000000"/>
                          </a:solidFill>
                        </a:rPr>
                        <a:t>Default</a:t>
                      </a:r>
                      <a:endParaRPr lang="en-US" sz="1000" dirty="0">
                        <a:solidFill>
                          <a:srgbClr val="000000"/>
                        </a:solidFill>
                      </a:endParaRPr>
                    </a:p>
                  </a:txBody>
                  <a:tcPr anchor="ctr">
                    <a:solidFill>
                      <a:schemeClr val="accent4">
                        <a:lumMod val="20000"/>
                        <a:lumOff val="80000"/>
                      </a:schemeClr>
                    </a:solidFill>
                  </a:tcPr>
                </a:tc>
              </a:tr>
            </a:tbl>
          </a:graphicData>
        </a:graphic>
      </p:graphicFrame>
      <p:graphicFrame>
        <p:nvGraphicFramePr>
          <p:cNvPr id="18" name="Content Placeholder 5"/>
          <p:cNvGraphicFramePr>
            <a:graphicFrameLocks/>
          </p:cNvGraphicFramePr>
          <p:nvPr/>
        </p:nvGraphicFramePr>
        <p:xfrm>
          <a:off x="6042023" y="1064818"/>
          <a:ext cx="2898776" cy="5296863"/>
        </p:xfrm>
        <a:graphic>
          <a:graphicData uri="http://schemas.openxmlformats.org/drawingml/2006/table">
            <a:tbl>
              <a:tblPr firstRow="1" bandRow="1">
                <a:tableStyleId>{073A0DAA-6AF3-43AB-8588-CEC1D06C72B9}</a:tableStyleId>
              </a:tblPr>
              <a:tblGrid>
                <a:gridCol w="541657"/>
                <a:gridCol w="2357119"/>
              </a:tblGrid>
              <a:tr h="454077">
                <a:tc gridSpan="2">
                  <a:txBody>
                    <a:bodyPr/>
                    <a:lstStyle/>
                    <a:p>
                      <a:pPr algn="ctr"/>
                      <a:r>
                        <a:rPr lang="en-US" sz="2400" b="0" i="1" dirty="0" smtClean="0">
                          <a:solidFill>
                            <a:srgbClr val="000000"/>
                          </a:solidFill>
                        </a:rPr>
                        <a:t>Data</a:t>
                      </a:r>
                      <a:endParaRPr lang="en-US" b="0" i="1" dirty="0">
                        <a:solidFill>
                          <a:srgbClr val="000000"/>
                        </a:solidFill>
                      </a:endParaRPr>
                    </a:p>
                  </a:txBody>
                  <a:tcPr>
                    <a:solidFill>
                      <a:srgbClr val="99BFD5"/>
                    </a:solidFill>
                  </a:tcPr>
                </a:tc>
                <a:tc hMerge="1">
                  <a:txBody>
                    <a:bodyPr/>
                    <a:lstStyle/>
                    <a:p>
                      <a:pPr algn="ctr"/>
                      <a:endParaRPr lang="en-US" b="0" i="1" dirty="0">
                        <a:solidFill>
                          <a:schemeClr val="tx1"/>
                        </a:solidFill>
                      </a:endParaRPr>
                    </a:p>
                  </a:txBody>
                  <a:tcPr>
                    <a:solidFill>
                      <a:schemeClr val="accent6"/>
                    </a:solidFill>
                  </a:tcPr>
                </a:tc>
              </a:tr>
              <a:tr h="249742">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rgbClr val="000000"/>
                        </a:solidFill>
                      </a:endParaRPr>
                    </a:p>
                  </a:txBody>
                  <a:tcPr>
                    <a:solidFill>
                      <a:schemeClr val="bg1"/>
                    </a:solidFill>
                  </a:tcPr>
                </a:tc>
              </a:tr>
              <a:tr h="1314106">
                <a:tc rowSpan="3">
                  <a:txBody>
                    <a:bodyPr/>
                    <a:lstStyle/>
                    <a:p>
                      <a:pPr algn="l"/>
                      <a:r>
                        <a:rPr lang="en-US" sz="2400" i="1" dirty="0" smtClean="0">
                          <a:solidFill>
                            <a:srgbClr val="000000"/>
                          </a:solidFill>
                        </a:rPr>
                        <a:t>   </a:t>
                      </a:r>
                      <a:r>
                        <a:rPr lang="en-US" sz="2400" i="1" baseline="0" dirty="0" smtClean="0">
                          <a:solidFill>
                            <a:srgbClr val="000000"/>
                          </a:solidFill>
                        </a:rPr>
                        <a:t> </a:t>
                      </a:r>
                      <a:r>
                        <a:rPr lang="en-US" sz="2400" i="1" dirty="0" smtClean="0">
                          <a:solidFill>
                            <a:srgbClr val="000000"/>
                          </a:solidFill>
                        </a:rPr>
                        <a:t>Tenancy Layer</a:t>
                      </a:r>
                      <a:endParaRPr lang="en-US" sz="2400" i="1" dirty="0">
                        <a:solidFill>
                          <a:srgbClr val="000000"/>
                        </a:solidFill>
                      </a:endParaRPr>
                    </a:p>
                  </a:txBody>
                  <a:tcPr vert="vert270">
                    <a:solidFill>
                      <a:srgbClr val="99BFD5"/>
                    </a:solidFill>
                  </a:tcPr>
                </a:tc>
                <a:tc>
                  <a:txBody>
                    <a:bodyPr/>
                    <a:lstStyle/>
                    <a:p>
                      <a:pPr algn="l"/>
                      <a:r>
                        <a:rPr lang="en-US" dirty="0" smtClean="0">
                          <a:solidFill>
                            <a:srgbClr val="000000"/>
                          </a:solidFill>
                        </a:rPr>
                        <a:t>HomeDepot</a:t>
                      </a:r>
                    </a:p>
                  </a:txBody>
                  <a:tcPr>
                    <a:solidFill>
                      <a:srgbClr val="FFC000"/>
                    </a:solidFill>
                  </a:tcPr>
                </a:tc>
              </a:tr>
              <a:tr h="1341912">
                <a:tc vMerge="1">
                  <a:txBody>
                    <a:bodyPr/>
                    <a:lstStyle/>
                    <a:p>
                      <a:pPr algn="ctr"/>
                      <a:endParaRPr lang="en-US" dirty="0"/>
                    </a:p>
                  </a:txBody>
                  <a:tcPr>
                    <a:solidFill>
                      <a:srgbClr val="92D050"/>
                    </a:solidFill>
                  </a:tcPr>
                </a:tc>
                <a:tc>
                  <a:txBody>
                    <a:bodyPr/>
                    <a:lstStyle/>
                    <a:p>
                      <a:pPr algn="l"/>
                      <a:r>
                        <a:rPr lang="en-US" dirty="0" smtClean="0">
                          <a:solidFill>
                            <a:srgbClr val="000000"/>
                          </a:solidFill>
                        </a:rPr>
                        <a:t>Lowes</a:t>
                      </a:r>
                      <a:endParaRPr lang="en-US" dirty="0">
                        <a:solidFill>
                          <a:srgbClr val="000000"/>
                        </a:solidFill>
                      </a:endParaRPr>
                    </a:p>
                  </a:txBody>
                  <a:tcPr>
                    <a:solidFill>
                      <a:srgbClr val="92D050"/>
                    </a:solidFill>
                  </a:tcPr>
                </a:tc>
              </a:tr>
              <a:tr h="875524">
                <a:tc vMerge="1">
                  <a:txBody>
                    <a:bodyPr/>
                    <a:lstStyle/>
                    <a:p>
                      <a:pPr algn="ctr"/>
                      <a:endParaRPr lang="en-US" dirty="0"/>
                    </a:p>
                  </a:txBody>
                  <a:tcPr>
                    <a:solidFill>
                      <a:schemeClr val="bg1">
                        <a:lumMod val="85000"/>
                      </a:schemeClr>
                    </a:solidFill>
                  </a:tcPr>
                </a:tc>
                <a:tc>
                  <a:txBody>
                    <a:bodyPr/>
                    <a:lstStyle/>
                    <a:p>
                      <a:pPr algn="l"/>
                      <a:r>
                        <a:rPr lang="en-US" dirty="0" smtClean="0">
                          <a:solidFill>
                            <a:srgbClr val="000000"/>
                          </a:solidFill>
                        </a:rPr>
                        <a:t>Default</a:t>
                      </a:r>
                    </a:p>
                    <a:p>
                      <a:pPr algn="l"/>
                      <a:r>
                        <a:rPr lang="en-US" baseline="0" dirty="0" smtClean="0">
                          <a:solidFill>
                            <a:srgbClr val="000000"/>
                          </a:solidFill>
                        </a:rPr>
                        <a:t> </a:t>
                      </a:r>
                      <a:r>
                        <a:rPr lang="en-US" sz="1200" b="1" baseline="0" dirty="0" smtClean="0">
                          <a:solidFill>
                            <a:srgbClr val="000000"/>
                          </a:solidFill>
                        </a:rPr>
                        <a:t>de-allocated or migrated data</a:t>
                      </a:r>
                      <a:endParaRPr lang="en-US" b="1" dirty="0">
                        <a:solidFill>
                          <a:srgbClr val="000000"/>
                        </a:solidFill>
                      </a:endParaRPr>
                    </a:p>
                  </a:txBody>
                  <a:tcPr>
                    <a:solidFill>
                      <a:schemeClr val="accent4">
                        <a:lumMod val="20000"/>
                        <a:lumOff val="80000"/>
                      </a:schemeClr>
                    </a:solidFill>
                  </a:tcPr>
                </a:tc>
              </a:tr>
              <a:tr h="1056661">
                <a:tc gridSpan="2">
                  <a:txBody>
                    <a:bodyPr/>
                    <a:lstStyle/>
                    <a:p>
                      <a:pPr algn="l"/>
                      <a:r>
                        <a:rPr lang="en-US" sz="1800" i="0" dirty="0" smtClean="0">
                          <a:solidFill>
                            <a:srgbClr val="000000"/>
                          </a:solidFill>
                        </a:rPr>
                        <a:t>Shared</a:t>
                      </a:r>
                      <a:endParaRPr lang="en-US" sz="2000" i="0" dirty="0">
                        <a:solidFill>
                          <a:srgbClr val="000000"/>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2"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708336"/>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718496"/>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728656"/>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6053776"/>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97249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sp>
        <p:nvSpPr>
          <p:cNvPr id="36" name="TextBox 35"/>
          <p:cNvSpPr txBox="1"/>
          <p:nvPr/>
        </p:nvSpPr>
        <p:spPr>
          <a:xfrm>
            <a:off x="8270240" y="5647376"/>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nvGrpSpPr>
          <p:cNvPr id="3"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3" name="TextBox 32"/>
          <p:cNvSpPr txBox="1"/>
          <p:nvPr/>
        </p:nvSpPr>
        <p:spPr>
          <a:xfrm>
            <a:off x="4536376" y="1543798"/>
            <a:ext cx="327334" cy="400110"/>
          </a:xfrm>
          <a:prstGeom prst="rect">
            <a:avLst/>
          </a:prstGeom>
          <a:noFill/>
        </p:spPr>
        <p:txBody>
          <a:bodyPr wrap="none" rtlCol="0">
            <a:spAutoFit/>
          </a:bodyPr>
          <a:lstStyle/>
          <a:p>
            <a:pPr algn="l"/>
            <a:r>
              <a:rPr lang="en-US" sz="2000" b="1" i="0" dirty="0" smtClean="0">
                <a:solidFill>
                  <a:srgbClr val="FF0000"/>
                </a:solidFill>
              </a:rPr>
              <a:t>1</a:t>
            </a:r>
          </a:p>
        </p:txBody>
      </p:sp>
      <p:sp>
        <p:nvSpPr>
          <p:cNvPr id="37" name="TextBox 36"/>
          <p:cNvSpPr txBox="1"/>
          <p:nvPr/>
        </p:nvSpPr>
        <p:spPr>
          <a:xfrm>
            <a:off x="3240026" y="1553698"/>
            <a:ext cx="327334" cy="400110"/>
          </a:xfrm>
          <a:prstGeom prst="rect">
            <a:avLst/>
          </a:prstGeom>
          <a:noFill/>
        </p:spPr>
        <p:txBody>
          <a:bodyPr wrap="none" rtlCol="0">
            <a:spAutoFit/>
          </a:bodyPr>
          <a:lstStyle/>
          <a:p>
            <a:pPr algn="l"/>
            <a:r>
              <a:rPr lang="en-US" sz="2000" b="1" i="0" dirty="0" smtClean="0">
                <a:solidFill>
                  <a:srgbClr val="FF0000"/>
                </a:solidFill>
              </a:rPr>
              <a:t>2</a:t>
            </a:r>
          </a:p>
        </p:txBody>
      </p:sp>
      <p:sp>
        <p:nvSpPr>
          <p:cNvPr id="39" name="TextBox 38"/>
          <p:cNvSpPr txBox="1"/>
          <p:nvPr/>
        </p:nvSpPr>
        <p:spPr>
          <a:xfrm>
            <a:off x="1076801" y="1444848"/>
            <a:ext cx="327334" cy="400110"/>
          </a:xfrm>
          <a:prstGeom prst="rect">
            <a:avLst/>
          </a:prstGeom>
          <a:noFill/>
        </p:spPr>
        <p:txBody>
          <a:bodyPr wrap="none" rtlCol="0">
            <a:spAutoFit/>
          </a:bodyPr>
          <a:lstStyle/>
          <a:p>
            <a:pPr algn="l"/>
            <a:r>
              <a:rPr lang="en-US" sz="2000" b="1" i="0" dirty="0" smtClean="0">
                <a:solidFill>
                  <a:srgbClr val="FF0000"/>
                </a:solidFill>
              </a:rPr>
              <a:t>3</a:t>
            </a:r>
          </a:p>
        </p:txBody>
      </p:sp>
      <p:sp>
        <p:nvSpPr>
          <p:cNvPr id="41" name="TextBox 40"/>
          <p:cNvSpPr txBox="1"/>
          <p:nvPr/>
        </p:nvSpPr>
        <p:spPr>
          <a:xfrm>
            <a:off x="6865825" y="1460768"/>
            <a:ext cx="1250663" cy="400110"/>
          </a:xfrm>
          <a:prstGeom prst="rect">
            <a:avLst/>
          </a:prstGeom>
          <a:noFill/>
        </p:spPr>
        <p:txBody>
          <a:bodyPr wrap="none" rtlCol="0">
            <a:spAutoFit/>
          </a:bodyPr>
          <a:lstStyle/>
          <a:p>
            <a:pPr algn="l"/>
            <a:r>
              <a:rPr lang="en-US" sz="2000" b="1" dirty="0" smtClean="0">
                <a:solidFill>
                  <a:srgbClr val="FF0000"/>
                </a:solidFill>
              </a:rPr>
              <a:t>0  thru  4</a:t>
            </a:r>
          </a:p>
        </p:txBody>
      </p:sp>
      <p:sp>
        <p:nvSpPr>
          <p:cNvPr id="45" name="Rectangle 44"/>
          <p:cNvSpPr/>
          <p:nvPr/>
        </p:nvSpPr>
        <p:spPr bwMode="auto">
          <a:xfrm>
            <a:off x="177421" y="1774209"/>
            <a:ext cx="2129051" cy="1542197"/>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2" name="Rectangle 41"/>
          <p:cNvSpPr/>
          <p:nvPr/>
        </p:nvSpPr>
        <p:spPr bwMode="auto">
          <a:xfrm>
            <a:off x="6591867" y="1774210"/>
            <a:ext cx="2347415" cy="3548417"/>
          </a:xfrm>
          <a:prstGeom prst="rect">
            <a:avLst/>
          </a:prstGeom>
          <a:noFill/>
          <a:ln w="38100"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3" name="Rectangle 42"/>
          <p:cNvSpPr/>
          <p:nvPr/>
        </p:nvSpPr>
        <p:spPr bwMode="auto">
          <a:xfrm>
            <a:off x="2743201" y="1912962"/>
            <a:ext cx="2606722" cy="994011"/>
          </a:xfrm>
          <a:prstGeom prst="rect">
            <a:avLst/>
          </a:prstGeom>
          <a:noFill/>
          <a:ln w="38100"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2" name="Straight Arrow Connector 11"/>
          <p:cNvCxnSpPr/>
          <p:nvPr/>
        </p:nvCxnSpPr>
        <p:spPr bwMode="auto">
          <a:xfrm>
            <a:off x="2184400" y="2601350"/>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p:nvPr/>
        </p:nvCxnSpPr>
        <p:spPr bwMode="auto">
          <a:xfrm>
            <a:off x="2174240" y="3867162"/>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p:nvPr/>
        </p:nvCxnSpPr>
        <p:spPr bwMode="auto">
          <a:xfrm>
            <a:off x="2184400" y="5837995"/>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9" name="Straight Arrow Connector 28"/>
          <p:cNvCxnSpPr/>
          <p:nvPr/>
        </p:nvCxnSpPr>
        <p:spPr bwMode="auto">
          <a:xfrm>
            <a:off x="2172265" y="4385084"/>
            <a:ext cx="599440" cy="1588"/>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40" name="Straight Arrow Connector 39"/>
          <p:cNvCxnSpPr/>
          <p:nvPr/>
        </p:nvCxnSpPr>
        <p:spPr bwMode="auto">
          <a:xfrm flipV="1">
            <a:off x="5334000" y="2588821"/>
            <a:ext cx="1292431" cy="654"/>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2" name="Straight Arrow Connector 71"/>
          <p:cNvCxnSpPr/>
          <p:nvPr/>
        </p:nvCxnSpPr>
        <p:spPr bwMode="auto">
          <a:xfrm flipV="1">
            <a:off x="5334000" y="3866982"/>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3" name="Straight Arrow Connector 72"/>
          <p:cNvCxnSpPr/>
          <p:nvPr/>
        </p:nvCxnSpPr>
        <p:spPr bwMode="auto">
          <a:xfrm flipV="1">
            <a:off x="5336275" y="4892634"/>
            <a:ext cx="1230780" cy="93496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38" name="Straight Arrow Connector 37"/>
          <p:cNvCxnSpPr/>
          <p:nvPr/>
        </p:nvCxnSpPr>
        <p:spPr bwMode="auto">
          <a:xfrm flipV="1">
            <a:off x="5355775" y="4316257"/>
            <a:ext cx="1244930" cy="0"/>
          </a:xfrm>
          <a:prstGeom prst="straightConnector1">
            <a:avLst/>
          </a:prstGeom>
          <a:ln w="25400">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pic>
        <p:nvPicPr>
          <p:cNvPr id="44" name="Picture 2" descr="C:\Documents and Settings\richb\Local Settings\Temporary Internet Files\Content.IE5\TE04GWSS\MC900434713[1].wmf"/>
          <p:cNvPicPr>
            <a:picLocks noChangeAspect="1" noChangeArrowheads="1"/>
          </p:cNvPicPr>
          <p:nvPr/>
        </p:nvPicPr>
        <p:blipFill>
          <a:blip r:embed="rId3" cstate="print"/>
          <a:srcRect/>
          <a:stretch>
            <a:fillRect/>
          </a:stretch>
        </p:blipFill>
        <p:spPr bwMode="auto">
          <a:xfrm>
            <a:off x="3544181" y="1560341"/>
            <a:ext cx="289264" cy="303205"/>
          </a:xfrm>
          <a:prstGeom prst="rect">
            <a:avLst/>
          </a:prstGeom>
          <a:noFill/>
        </p:spPr>
      </p:pic>
      <p:pic>
        <p:nvPicPr>
          <p:cNvPr id="46" name="Picture 2" descr="C:\Documents and Settings\richb\Local Settings\Temporary Internet Files\Content.IE5\TE04GWSS\MC900434713[1].wmf"/>
          <p:cNvPicPr>
            <a:picLocks noChangeAspect="1" noChangeArrowheads="1"/>
          </p:cNvPicPr>
          <p:nvPr/>
        </p:nvPicPr>
        <p:blipFill>
          <a:blip r:embed="rId3" cstate="print"/>
          <a:srcRect/>
          <a:stretch>
            <a:fillRect/>
          </a:stretch>
        </p:blipFill>
        <p:spPr bwMode="auto">
          <a:xfrm>
            <a:off x="4810273" y="1560341"/>
            <a:ext cx="289264" cy="303205"/>
          </a:xfrm>
          <a:prstGeom prst="rect">
            <a:avLst/>
          </a:prstGeom>
          <a:noFill/>
        </p:spPr>
      </p:pic>
      <p:pic>
        <p:nvPicPr>
          <p:cNvPr id="47" name="Picture 2" descr="C:\Documents and Settings\richb\Local Settings\Temporary Internet Files\Content.IE5\TE04GWSS\MC900434713[1].wmf"/>
          <p:cNvPicPr>
            <a:picLocks noChangeAspect="1" noChangeArrowheads="1"/>
          </p:cNvPicPr>
          <p:nvPr/>
        </p:nvPicPr>
        <p:blipFill>
          <a:blip r:embed="rId3" cstate="print"/>
          <a:srcRect/>
          <a:stretch>
            <a:fillRect/>
          </a:stretch>
        </p:blipFill>
        <p:spPr bwMode="auto">
          <a:xfrm>
            <a:off x="8127904" y="1466556"/>
            <a:ext cx="289264" cy="303205"/>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Creation</a:t>
            </a:r>
            <a:endParaRPr lang="en-US" dirty="0"/>
          </a:p>
        </p:txBody>
      </p:sp>
      <p:sp>
        <p:nvSpPr>
          <p:cNvPr id="3" name="Content Placeholder 2"/>
          <p:cNvSpPr>
            <a:spLocks noGrp="1"/>
          </p:cNvSpPr>
          <p:nvPr>
            <p:ph idx="1"/>
          </p:nvPr>
        </p:nvSpPr>
        <p:spPr>
          <a:xfrm>
            <a:off x="472739" y="1038225"/>
            <a:ext cx="7772400" cy="5303520"/>
          </a:xfrm>
        </p:spPr>
        <p:txBody>
          <a:bodyPr/>
          <a:lstStyle/>
          <a:p>
            <a:r>
              <a:rPr lang="en-US" dirty="0" smtClean="0"/>
              <a:t>Users </a:t>
            </a:r>
            <a:r>
              <a:rPr lang="en-US" dirty="0" smtClean="0">
                <a:sym typeface="Wingdings" pitchFamily="2" charset="2"/>
              </a:rPr>
              <a:t> </a:t>
            </a:r>
            <a:r>
              <a:rPr lang="en-US" dirty="0">
                <a:sym typeface="Wingdings" pitchFamily="2" charset="2"/>
              </a:rPr>
              <a:t>D</a:t>
            </a:r>
            <a:r>
              <a:rPr lang="en-US" dirty="0" smtClean="0"/>
              <a:t>omain </a:t>
            </a:r>
            <a:r>
              <a:rPr lang="en-US" dirty="0">
                <a:sym typeface="Wingdings" pitchFamily="2" charset="2"/>
              </a:rPr>
              <a:t> Tenant </a:t>
            </a:r>
            <a:r>
              <a:rPr lang="en-US" dirty="0" smtClean="0">
                <a:sym typeface="Wingdings" pitchFamily="2" charset="2"/>
              </a:rPr>
              <a:t>    (</a:t>
            </a:r>
            <a:r>
              <a:rPr lang="en-US" dirty="0">
                <a:sym typeface="Wingdings" pitchFamily="2" charset="2"/>
              </a:rPr>
              <a:t>Adding users is optional)</a:t>
            </a:r>
            <a:endParaRPr lang="en-US" dirty="0" smtClean="0"/>
          </a:p>
          <a:p>
            <a:pPr lvl="1"/>
            <a:r>
              <a:rPr lang="en-US" dirty="0" smtClean="0"/>
              <a:t>Setting user establishes tenant identity determining data access</a:t>
            </a:r>
            <a:endParaRPr lang="en-US" dirty="0"/>
          </a:p>
          <a:p>
            <a:endParaRPr lang="en-US" dirty="0"/>
          </a:p>
        </p:txBody>
      </p:sp>
      <p:sp>
        <p:nvSpPr>
          <p:cNvPr id="4" name="Rectangle 3"/>
          <p:cNvSpPr/>
          <p:nvPr/>
        </p:nvSpPr>
        <p:spPr bwMode="auto">
          <a:xfrm>
            <a:off x="1550227" y="1911699"/>
            <a:ext cx="6575839" cy="3046988"/>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600" dirty="0" smtClean="0"/>
              <a:t>define variable domain as </a:t>
            </a:r>
            <a:r>
              <a:rPr lang="en-US" sz="1600" dirty="0" err="1" smtClean="0"/>
              <a:t>IDomain</a:t>
            </a:r>
            <a:r>
              <a:rPr lang="en-US" sz="1600" dirty="0" smtClean="0"/>
              <a:t> no-undo.</a:t>
            </a:r>
            <a:br>
              <a:rPr lang="en-US" sz="1600" dirty="0" smtClean="0"/>
            </a:br>
            <a:r>
              <a:rPr lang="en-US" sz="1600" dirty="0" smtClean="0"/>
              <a:t>define variable </a:t>
            </a:r>
            <a:r>
              <a:rPr lang="en-US" sz="1600" dirty="0" err="1" smtClean="0"/>
              <a:t>auser</a:t>
            </a:r>
            <a:r>
              <a:rPr lang="en-US" sz="1600" dirty="0" smtClean="0"/>
              <a:t>  as </a:t>
            </a:r>
            <a:r>
              <a:rPr lang="en-US" sz="1600" dirty="0" err="1" smtClean="0"/>
              <a:t>IUser</a:t>
            </a:r>
            <a:r>
              <a:rPr lang="en-US" sz="1600" dirty="0" smtClean="0"/>
              <a:t>   no-undo.</a:t>
            </a:r>
          </a:p>
          <a:p>
            <a:pPr algn="l"/>
            <a:r>
              <a:rPr lang="en-US" sz="1600" dirty="0" err="1" smtClean="0"/>
              <a:t>auser</a:t>
            </a:r>
            <a:r>
              <a:rPr lang="en-US" sz="1600" dirty="0" smtClean="0"/>
              <a:t> = new User(“</a:t>
            </a:r>
            <a:r>
              <a:rPr lang="en-US" sz="1600" dirty="0" err="1" smtClean="0"/>
              <a:t>fblake</a:t>
            </a:r>
            <a:r>
              <a:rPr lang="en-US" sz="1600" dirty="0" smtClean="0"/>
              <a:t>").</a:t>
            </a:r>
          </a:p>
          <a:p>
            <a:pPr algn="l"/>
            <a:r>
              <a:rPr lang="en-US" sz="1600" dirty="0" smtClean="0"/>
              <a:t>assign  </a:t>
            </a:r>
            <a:br>
              <a:rPr lang="en-US" sz="1600" dirty="0" smtClean="0"/>
            </a:br>
            <a:r>
              <a:rPr lang="en-US" sz="1600" dirty="0" smtClean="0"/>
              <a:t>    </a:t>
            </a:r>
            <a:r>
              <a:rPr lang="en-US" sz="1600" dirty="0" err="1" smtClean="0"/>
              <a:t>auser:GivenName</a:t>
            </a:r>
            <a:r>
              <a:rPr lang="en-US" sz="1600" dirty="0" smtClean="0"/>
              <a:t> = “Frank“</a:t>
            </a:r>
            <a:br>
              <a:rPr lang="en-US" sz="1600" dirty="0" smtClean="0"/>
            </a:br>
            <a:r>
              <a:rPr lang="en-US" sz="1600" dirty="0" smtClean="0"/>
              <a:t>    </a:t>
            </a:r>
            <a:r>
              <a:rPr lang="en-US" sz="1600" dirty="0" err="1" smtClean="0"/>
              <a:t>auser:SurName</a:t>
            </a:r>
            <a:r>
              <a:rPr lang="en-US" sz="1600" dirty="0" smtClean="0"/>
              <a:t>     = “Blake"</a:t>
            </a:r>
            <a:br>
              <a:rPr lang="en-US" sz="1600" dirty="0" smtClean="0"/>
            </a:br>
            <a:r>
              <a:rPr lang="en-US" sz="1600" dirty="0" smtClean="0"/>
              <a:t>    </a:t>
            </a:r>
            <a:r>
              <a:rPr lang="en-US" sz="1600" dirty="0" err="1" smtClean="0"/>
              <a:t>auser:Password</a:t>
            </a:r>
            <a:r>
              <a:rPr lang="en-US" sz="1600" dirty="0" smtClean="0"/>
              <a:t>    = “HD_CEO".</a:t>
            </a:r>
          </a:p>
          <a:p>
            <a:pPr algn="l"/>
            <a:r>
              <a:rPr lang="en-US" sz="1600" dirty="0" smtClean="0"/>
              <a:t>domain = </a:t>
            </a:r>
            <a:r>
              <a:rPr lang="en-US" sz="1600" dirty="0" err="1" smtClean="0"/>
              <a:t>service:GetDomain</a:t>
            </a:r>
            <a:r>
              <a:rPr lang="en-US" sz="1600" dirty="0" smtClean="0"/>
              <a:t>("</a:t>
            </a:r>
            <a:r>
              <a:rPr lang="en-US" sz="1600" dirty="0" err="1" smtClean="0"/>
              <a:t>HD_Domain</a:t>
            </a:r>
            <a:r>
              <a:rPr lang="en-US" sz="1600" dirty="0" smtClean="0"/>
              <a:t>").</a:t>
            </a:r>
            <a:br>
              <a:rPr lang="en-US" sz="1600" dirty="0" smtClean="0"/>
            </a:br>
            <a:r>
              <a:rPr lang="en-US" sz="1600" dirty="0" err="1" smtClean="0"/>
              <a:t>domain:Users:Add</a:t>
            </a:r>
            <a:r>
              <a:rPr lang="en-US" sz="1600" dirty="0" smtClean="0"/>
              <a:t>(</a:t>
            </a:r>
            <a:r>
              <a:rPr lang="en-US" sz="1600" dirty="0" err="1" smtClean="0"/>
              <a:t>auser</a:t>
            </a:r>
            <a:r>
              <a:rPr lang="en-US" sz="1600" dirty="0" smtClean="0"/>
              <a:t>). </a:t>
            </a:r>
          </a:p>
          <a:p>
            <a:pPr algn="l"/>
            <a:r>
              <a:rPr lang="en-US" sz="1600" dirty="0" err="1" smtClean="0"/>
              <a:t>service:UpdateDomain</a:t>
            </a:r>
            <a:r>
              <a:rPr lang="en-US" sz="1600" dirty="0" smtClean="0"/>
              <a:t>(domain).</a:t>
            </a:r>
          </a:p>
        </p:txBody>
      </p:sp>
      <p:sp>
        <p:nvSpPr>
          <p:cNvPr id="5" name="TextBox 4"/>
          <p:cNvSpPr txBox="1"/>
          <p:nvPr/>
        </p:nvSpPr>
        <p:spPr>
          <a:xfrm>
            <a:off x="1569508" y="5104257"/>
            <a:ext cx="1501254" cy="707886"/>
          </a:xfrm>
          <a:prstGeom prst="rect">
            <a:avLst/>
          </a:prstGeom>
          <a:noFill/>
        </p:spPr>
        <p:txBody>
          <a:bodyPr wrap="square" rtlCol="0">
            <a:spAutoFit/>
          </a:bodyPr>
          <a:lstStyle/>
          <a:p>
            <a:pPr algn="l"/>
            <a:r>
              <a:rPr lang="en-US" sz="2000" i="0" dirty="0" smtClean="0">
                <a:solidFill>
                  <a:srgbClr val="000000"/>
                </a:solidFill>
              </a:rPr>
              <a:t>User Id:</a:t>
            </a:r>
            <a:br>
              <a:rPr lang="en-US" sz="2000" i="0" dirty="0" smtClean="0">
                <a:solidFill>
                  <a:srgbClr val="000000"/>
                </a:solidFill>
              </a:rPr>
            </a:br>
            <a:r>
              <a:rPr lang="en-US" sz="2000" i="0" dirty="0" smtClean="0">
                <a:solidFill>
                  <a:srgbClr val="000000"/>
                </a:solidFill>
              </a:rPr>
              <a:t>Password:</a:t>
            </a:r>
          </a:p>
        </p:txBody>
      </p:sp>
      <p:sp>
        <p:nvSpPr>
          <p:cNvPr id="6" name="TextBox 5"/>
          <p:cNvSpPr txBox="1"/>
          <p:nvPr/>
        </p:nvSpPr>
        <p:spPr>
          <a:xfrm>
            <a:off x="2963876" y="5106529"/>
            <a:ext cx="1501254" cy="677108"/>
          </a:xfrm>
          <a:prstGeom prst="rect">
            <a:avLst/>
          </a:prstGeom>
          <a:noFill/>
        </p:spPr>
        <p:txBody>
          <a:bodyPr wrap="square" rtlCol="0">
            <a:spAutoFit/>
          </a:bodyPr>
          <a:lstStyle/>
          <a:p>
            <a:pPr algn="l"/>
            <a:r>
              <a:rPr lang="en-US" sz="2000" i="0" dirty="0" err="1" smtClean="0">
                <a:solidFill>
                  <a:srgbClr val="000000"/>
                </a:solidFill>
              </a:rPr>
              <a:t>fblake</a:t>
            </a:r>
            <a:r>
              <a:rPr lang="en-US" sz="2000" i="0" dirty="0" smtClean="0">
                <a:solidFill>
                  <a:srgbClr val="000000"/>
                </a:solidFill>
              </a:rPr>
              <a:t/>
            </a:r>
            <a:br>
              <a:rPr lang="en-US" sz="2000" i="0" dirty="0" smtClean="0">
                <a:solidFill>
                  <a:srgbClr val="000000"/>
                </a:solidFill>
              </a:rPr>
            </a:br>
            <a:r>
              <a:rPr lang="en-US" sz="1800" i="0" dirty="0" smtClean="0">
                <a:solidFill>
                  <a:srgbClr val="000000"/>
                </a:solidFill>
              </a:rPr>
              <a:t>HD_CEO</a:t>
            </a:r>
          </a:p>
        </p:txBody>
      </p:sp>
      <p:sp>
        <p:nvSpPr>
          <p:cNvPr id="8" name="TextBox 7"/>
          <p:cNvSpPr txBox="1"/>
          <p:nvPr/>
        </p:nvSpPr>
        <p:spPr>
          <a:xfrm>
            <a:off x="4221764" y="5217985"/>
            <a:ext cx="3530180" cy="400110"/>
          </a:xfrm>
          <a:prstGeom prst="rect">
            <a:avLst/>
          </a:prstGeom>
          <a:noFill/>
        </p:spPr>
        <p:txBody>
          <a:bodyPr wrap="square" rtlCol="0">
            <a:spAutoFit/>
          </a:bodyPr>
          <a:lstStyle/>
          <a:p>
            <a:pPr algn="l"/>
            <a:r>
              <a:rPr lang="en-US" sz="2000" i="0" dirty="0" err="1" smtClean="0">
                <a:solidFill>
                  <a:srgbClr val="FF0000"/>
                </a:solidFill>
              </a:rPr>
              <a:t>Userid</a:t>
            </a:r>
            <a:r>
              <a:rPr lang="en-US" sz="2000" i="0" dirty="0" smtClean="0">
                <a:solidFill>
                  <a:srgbClr val="FF0000"/>
                </a:solidFill>
              </a:rPr>
              <a:t>/Password is incorrect.</a:t>
            </a:r>
          </a:p>
        </p:txBody>
      </p:sp>
      <p:cxnSp>
        <p:nvCxnSpPr>
          <p:cNvPr id="9" name="Straight Connector 8"/>
          <p:cNvCxnSpPr/>
          <p:nvPr/>
        </p:nvCxnSpPr>
        <p:spPr bwMode="auto">
          <a:xfrm flipV="1">
            <a:off x="3224056" y="4303361"/>
            <a:ext cx="2238238"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flipV="1">
            <a:off x="1655885" y="4558180"/>
            <a:ext cx="226102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3" name="Straight Connector 12"/>
          <p:cNvCxnSpPr/>
          <p:nvPr/>
        </p:nvCxnSpPr>
        <p:spPr bwMode="auto">
          <a:xfrm>
            <a:off x="2340557" y="4912116"/>
            <a:ext cx="2094970"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17" name="Right Arrow 16"/>
          <p:cNvSpPr/>
          <p:nvPr/>
        </p:nvSpPr>
        <p:spPr bwMode="auto">
          <a:xfrm>
            <a:off x="518613" y="4680144"/>
            <a:ext cx="978408" cy="284464"/>
          </a:xfrm>
          <a:prstGeom prst="rightArrow">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9" name="Straight Connector 18"/>
          <p:cNvCxnSpPr/>
          <p:nvPr/>
        </p:nvCxnSpPr>
        <p:spPr bwMode="auto">
          <a:xfrm flipV="1">
            <a:off x="3871381" y="2471830"/>
            <a:ext cx="550494"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21" name="Left Brace 20"/>
          <p:cNvSpPr/>
          <p:nvPr/>
        </p:nvSpPr>
        <p:spPr bwMode="auto">
          <a:xfrm>
            <a:off x="1528556" y="3289165"/>
            <a:ext cx="191062" cy="614150"/>
          </a:xfrm>
          <a:prstGeom prst="leftBrac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2" name="TextBox 21"/>
          <p:cNvSpPr txBox="1"/>
          <p:nvPr/>
        </p:nvSpPr>
        <p:spPr>
          <a:xfrm>
            <a:off x="382139" y="3190624"/>
            <a:ext cx="1146412" cy="646331"/>
          </a:xfrm>
          <a:prstGeom prst="rect">
            <a:avLst/>
          </a:prstGeom>
          <a:noFill/>
        </p:spPr>
        <p:txBody>
          <a:bodyPr wrap="square" rtlCol="0">
            <a:spAutoFit/>
          </a:bodyPr>
          <a:lstStyle/>
          <a:p>
            <a:pPr algn="l"/>
            <a:r>
              <a:rPr lang="en-US" sz="1800" i="0" dirty="0" smtClean="0">
                <a:solidFill>
                  <a:srgbClr val="000000"/>
                </a:solidFill>
              </a:rPr>
              <a:t>Nothing</a:t>
            </a:r>
            <a:br>
              <a:rPr lang="en-US" sz="1800" i="0" dirty="0" smtClean="0">
                <a:solidFill>
                  <a:srgbClr val="000000"/>
                </a:solidFill>
              </a:rPr>
            </a:br>
            <a:r>
              <a:rPr lang="en-US" sz="1800" i="0" dirty="0" smtClean="0">
                <a:solidFill>
                  <a:srgbClr val="000000"/>
                </a:solidFill>
              </a:rPr>
              <a:t>new here</a:t>
            </a:r>
          </a:p>
        </p:txBody>
      </p:sp>
      <p:cxnSp>
        <p:nvCxnSpPr>
          <p:cNvPr id="15" name="Straight Connector 14"/>
          <p:cNvCxnSpPr/>
          <p:nvPr/>
        </p:nvCxnSpPr>
        <p:spPr bwMode="auto">
          <a:xfrm flipV="1">
            <a:off x="2358725" y="2817353"/>
            <a:ext cx="82120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1000"/>
                            </p:stCondLst>
                            <p:childTnLst>
                              <p:par>
                                <p:cTn id="49" presetID="22" presetClass="entr" presetSubtype="8" fill="hold" grpId="0" nodeType="afterEffect">
                                  <p:stCondLst>
                                    <p:cond delay="500"/>
                                  </p:stCondLst>
                                  <p:iterate type="lt">
                                    <p:tmPct val="0"/>
                                  </p:iterate>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7" grpId="0" animBg="1"/>
      <p:bldP spid="21" grpId="0" animBg="1"/>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Creation</a:t>
            </a:r>
            <a:endParaRPr lang="en-US" dirty="0"/>
          </a:p>
        </p:txBody>
      </p:sp>
      <p:sp>
        <p:nvSpPr>
          <p:cNvPr id="3" name="Content Placeholder 2"/>
          <p:cNvSpPr>
            <a:spLocks noGrp="1"/>
          </p:cNvSpPr>
          <p:nvPr>
            <p:ph idx="1"/>
          </p:nvPr>
        </p:nvSpPr>
        <p:spPr>
          <a:xfrm>
            <a:off x="472739" y="1038225"/>
            <a:ext cx="7772400" cy="5303520"/>
          </a:xfrm>
        </p:spPr>
        <p:txBody>
          <a:bodyPr/>
          <a:lstStyle/>
          <a:p>
            <a:r>
              <a:rPr lang="en-US" dirty="0" smtClean="0"/>
              <a:t>Users </a:t>
            </a:r>
            <a:r>
              <a:rPr lang="en-US" dirty="0" smtClean="0">
                <a:sym typeface="Wingdings" pitchFamily="2" charset="2"/>
              </a:rPr>
              <a:t> </a:t>
            </a:r>
            <a:r>
              <a:rPr lang="en-US" dirty="0">
                <a:sym typeface="Wingdings" pitchFamily="2" charset="2"/>
              </a:rPr>
              <a:t>D</a:t>
            </a:r>
            <a:r>
              <a:rPr lang="en-US" dirty="0" smtClean="0"/>
              <a:t>omain </a:t>
            </a:r>
            <a:r>
              <a:rPr lang="en-US" dirty="0">
                <a:sym typeface="Wingdings" pitchFamily="2" charset="2"/>
              </a:rPr>
              <a:t> Tenant </a:t>
            </a:r>
            <a:r>
              <a:rPr lang="en-US" dirty="0" smtClean="0">
                <a:sym typeface="Wingdings" pitchFamily="2" charset="2"/>
              </a:rPr>
              <a:t>    (</a:t>
            </a:r>
            <a:r>
              <a:rPr lang="en-US" dirty="0">
                <a:sym typeface="Wingdings" pitchFamily="2" charset="2"/>
              </a:rPr>
              <a:t>Adding users is optional)</a:t>
            </a:r>
            <a:endParaRPr lang="en-US" dirty="0" smtClean="0"/>
          </a:p>
          <a:p>
            <a:pPr lvl="1"/>
            <a:r>
              <a:rPr lang="en-US" dirty="0" smtClean="0"/>
              <a:t>Setting user establishes tenant identity determining data access</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buNone/>
            </a:pPr>
            <a:r>
              <a:rPr lang="en-US" sz="2000" dirty="0" smtClean="0"/>
              <a:t/>
            </a:r>
            <a:br>
              <a:rPr lang="en-US" sz="2000" dirty="0" smtClean="0"/>
            </a:br>
            <a:endParaRPr lang="en-US" sz="2000" dirty="0" smtClean="0"/>
          </a:p>
          <a:p>
            <a:r>
              <a:rPr lang="en-US" sz="2000" dirty="0" smtClean="0"/>
              <a:t>NOTE: “Can” permissions extended to tenant qualified </a:t>
            </a:r>
            <a:r>
              <a:rPr lang="en-US" sz="2000" dirty="0" err="1" smtClean="0"/>
              <a:t>userid</a:t>
            </a:r>
            <a:endParaRPr lang="en-US" sz="2000" dirty="0" smtClean="0"/>
          </a:p>
          <a:p>
            <a:pPr lvl="1"/>
            <a:endParaRPr lang="en-US" dirty="0"/>
          </a:p>
          <a:p>
            <a:endParaRPr lang="en-US" dirty="0"/>
          </a:p>
        </p:txBody>
      </p:sp>
      <p:sp>
        <p:nvSpPr>
          <p:cNvPr id="4" name="Rectangle 3"/>
          <p:cNvSpPr/>
          <p:nvPr/>
        </p:nvSpPr>
        <p:spPr bwMode="auto">
          <a:xfrm>
            <a:off x="1550227" y="1911699"/>
            <a:ext cx="6575839" cy="3046988"/>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600" dirty="0" smtClean="0"/>
              <a:t>define variable domain as </a:t>
            </a:r>
            <a:r>
              <a:rPr lang="en-US" sz="1600" dirty="0" err="1" smtClean="0"/>
              <a:t>IDomain</a:t>
            </a:r>
            <a:r>
              <a:rPr lang="en-US" sz="1600" dirty="0" smtClean="0"/>
              <a:t> no-undo.</a:t>
            </a:r>
            <a:br>
              <a:rPr lang="en-US" sz="1600" dirty="0" smtClean="0"/>
            </a:br>
            <a:r>
              <a:rPr lang="en-US" sz="1600" dirty="0" smtClean="0"/>
              <a:t>define variable </a:t>
            </a:r>
            <a:r>
              <a:rPr lang="en-US" sz="1600" dirty="0" err="1" smtClean="0"/>
              <a:t>auser</a:t>
            </a:r>
            <a:r>
              <a:rPr lang="en-US" sz="1600" dirty="0" smtClean="0"/>
              <a:t>  as </a:t>
            </a:r>
            <a:r>
              <a:rPr lang="en-US" sz="1600" dirty="0" err="1" smtClean="0"/>
              <a:t>IUser</a:t>
            </a:r>
            <a:r>
              <a:rPr lang="en-US" sz="1600" dirty="0" smtClean="0"/>
              <a:t>   no-undo.</a:t>
            </a:r>
          </a:p>
          <a:p>
            <a:pPr algn="l"/>
            <a:r>
              <a:rPr lang="en-US" sz="1600" dirty="0" err="1" smtClean="0"/>
              <a:t>auser</a:t>
            </a:r>
            <a:r>
              <a:rPr lang="en-US" sz="1600" dirty="0" smtClean="0"/>
              <a:t> = new User(“</a:t>
            </a:r>
            <a:r>
              <a:rPr lang="en-US" sz="1600" dirty="0" err="1" smtClean="0"/>
              <a:t>fblake</a:t>
            </a:r>
            <a:r>
              <a:rPr lang="en-US" sz="1600" dirty="0" smtClean="0"/>
              <a:t>").</a:t>
            </a:r>
          </a:p>
          <a:p>
            <a:pPr algn="l"/>
            <a:r>
              <a:rPr lang="en-US" sz="1600" dirty="0" smtClean="0"/>
              <a:t>assign  </a:t>
            </a:r>
            <a:br>
              <a:rPr lang="en-US" sz="1600" dirty="0" smtClean="0"/>
            </a:br>
            <a:r>
              <a:rPr lang="en-US" sz="1600" dirty="0" smtClean="0"/>
              <a:t>    </a:t>
            </a:r>
            <a:r>
              <a:rPr lang="en-US" sz="1600" dirty="0" err="1" smtClean="0"/>
              <a:t>auser:GivenName</a:t>
            </a:r>
            <a:r>
              <a:rPr lang="en-US" sz="1600" dirty="0" smtClean="0"/>
              <a:t> = “Frank“</a:t>
            </a:r>
            <a:br>
              <a:rPr lang="en-US" sz="1600" dirty="0" smtClean="0"/>
            </a:br>
            <a:r>
              <a:rPr lang="en-US" sz="1600" dirty="0" smtClean="0"/>
              <a:t>    </a:t>
            </a:r>
            <a:r>
              <a:rPr lang="en-US" sz="1600" dirty="0" err="1" smtClean="0"/>
              <a:t>auser:SurName</a:t>
            </a:r>
            <a:r>
              <a:rPr lang="en-US" sz="1600" dirty="0" smtClean="0"/>
              <a:t>     = “Blake"</a:t>
            </a:r>
            <a:br>
              <a:rPr lang="en-US" sz="1600" dirty="0" smtClean="0"/>
            </a:br>
            <a:r>
              <a:rPr lang="en-US" sz="1600" dirty="0" smtClean="0"/>
              <a:t>    </a:t>
            </a:r>
            <a:r>
              <a:rPr lang="en-US" sz="1600" dirty="0" err="1" smtClean="0"/>
              <a:t>auser:Password</a:t>
            </a:r>
            <a:r>
              <a:rPr lang="en-US" sz="1600" dirty="0" smtClean="0"/>
              <a:t>    = “HD_CEO".</a:t>
            </a:r>
          </a:p>
          <a:p>
            <a:pPr algn="l"/>
            <a:r>
              <a:rPr lang="en-US" sz="1600" dirty="0" smtClean="0"/>
              <a:t>domain = </a:t>
            </a:r>
            <a:r>
              <a:rPr lang="en-US" sz="1600" dirty="0" err="1" smtClean="0"/>
              <a:t>service:GetDomain</a:t>
            </a:r>
            <a:r>
              <a:rPr lang="en-US" sz="1600" dirty="0" smtClean="0"/>
              <a:t>("</a:t>
            </a:r>
            <a:r>
              <a:rPr lang="en-US" sz="1600" dirty="0" err="1" smtClean="0"/>
              <a:t>HD_Domain</a:t>
            </a:r>
            <a:r>
              <a:rPr lang="en-US" sz="1600" dirty="0" smtClean="0"/>
              <a:t>").</a:t>
            </a:r>
            <a:br>
              <a:rPr lang="en-US" sz="1600" dirty="0" smtClean="0"/>
            </a:br>
            <a:r>
              <a:rPr lang="en-US" sz="1600" dirty="0" err="1" smtClean="0"/>
              <a:t>domain:Users:Add</a:t>
            </a:r>
            <a:r>
              <a:rPr lang="en-US" sz="1600" dirty="0" smtClean="0"/>
              <a:t>(</a:t>
            </a:r>
            <a:r>
              <a:rPr lang="en-US" sz="1600" dirty="0" err="1" smtClean="0"/>
              <a:t>auser</a:t>
            </a:r>
            <a:r>
              <a:rPr lang="en-US" sz="1600" dirty="0" smtClean="0"/>
              <a:t>). </a:t>
            </a:r>
          </a:p>
          <a:p>
            <a:pPr algn="l"/>
            <a:r>
              <a:rPr lang="en-US" sz="1600" dirty="0" err="1" smtClean="0"/>
              <a:t>service:UpdateDomain</a:t>
            </a:r>
            <a:r>
              <a:rPr lang="en-US" sz="1600" dirty="0" smtClean="0"/>
              <a:t>(domain).</a:t>
            </a:r>
          </a:p>
        </p:txBody>
      </p:sp>
      <p:sp>
        <p:nvSpPr>
          <p:cNvPr id="5" name="TextBox 4"/>
          <p:cNvSpPr txBox="1"/>
          <p:nvPr/>
        </p:nvSpPr>
        <p:spPr>
          <a:xfrm>
            <a:off x="1569508" y="5104257"/>
            <a:ext cx="1501254" cy="707886"/>
          </a:xfrm>
          <a:prstGeom prst="rect">
            <a:avLst/>
          </a:prstGeom>
          <a:noFill/>
        </p:spPr>
        <p:txBody>
          <a:bodyPr wrap="square" rtlCol="0">
            <a:spAutoFit/>
          </a:bodyPr>
          <a:lstStyle/>
          <a:p>
            <a:pPr algn="l"/>
            <a:r>
              <a:rPr lang="en-US" sz="2000" i="0" dirty="0" smtClean="0">
                <a:solidFill>
                  <a:srgbClr val="000000"/>
                </a:solidFill>
              </a:rPr>
              <a:t>User Id:</a:t>
            </a:r>
            <a:br>
              <a:rPr lang="en-US" sz="2000" i="0" dirty="0" smtClean="0">
                <a:solidFill>
                  <a:srgbClr val="000000"/>
                </a:solidFill>
              </a:rPr>
            </a:br>
            <a:r>
              <a:rPr lang="en-US" sz="2000" i="0" dirty="0" smtClean="0">
                <a:solidFill>
                  <a:srgbClr val="000000"/>
                </a:solidFill>
              </a:rPr>
              <a:t>Password:</a:t>
            </a:r>
          </a:p>
        </p:txBody>
      </p:sp>
      <p:sp>
        <p:nvSpPr>
          <p:cNvPr id="6" name="TextBox 5"/>
          <p:cNvSpPr txBox="1"/>
          <p:nvPr/>
        </p:nvSpPr>
        <p:spPr>
          <a:xfrm>
            <a:off x="2963876" y="5106529"/>
            <a:ext cx="2583484" cy="677108"/>
          </a:xfrm>
          <a:prstGeom prst="rect">
            <a:avLst/>
          </a:prstGeom>
          <a:noFill/>
        </p:spPr>
        <p:txBody>
          <a:bodyPr wrap="square" rtlCol="0">
            <a:spAutoFit/>
          </a:bodyPr>
          <a:lstStyle/>
          <a:p>
            <a:pPr algn="l"/>
            <a:r>
              <a:rPr lang="en-US" sz="2000" i="0" dirty="0" err="1" smtClean="0">
                <a:solidFill>
                  <a:srgbClr val="000000"/>
                </a:solidFill>
              </a:rPr>
              <a:t>fblake@HD_Domain</a:t>
            </a:r>
            <a:r>
              <a:rPr lang="en-US" sz="2000" i="0" dirty="0" smtClean="0">
                <a:solidFill>
                  <a:srgbClr val="000000"/>
                </a:solidFill>
              </a:rPr>
              <a:t/>
            </a:r>
            <a:br>
              <a:rPr lang="en-US" sz="2000" i="0" dirty="0" smtClean="0">
                <a:solidFill>
                  <a:srgbClr val="000000"/>
                </a:solidFill>
              </a:rPr>
            </a:br>
            <a:r>
              <a:rPr lang="en-US" sz="1800" i="0" dirty="0" smtClean="0">
                <a:solidFill>
                  <a:srgbClr val="000000"/>
                </a:solidFill>
              </a:rPr>
              <a:t>HD_CEO</a:t>
            </a:r>
          </a:p>
        </p:txBody>
      </p:sp>
      <p:cxnSp>
        <p:nvCxnSpPr>
          <p:cNvPr id="9" name="Straight Connector 8"/>
          <p:cNvCxnSpPr/>
          <p:nvPr/>
        </p:nvCxnSpPr>
        <p:spPr bwMode="auto">
          <a:xfrm flipV="1">
            <a:off x="3224056" y="4303361"/>
            <a:ext cx="2238238"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flipV="1">
            <a:off x="1655885" y="4558180"/>
            <a:ext cx="226102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3" name="Straight Connector 12"/>
          <p:cNvCxnSpPr/>
          <p:nvPr/>
        </p:nvCxnSpPr>
        <p:spPr bwMode="auto">
          <a:xfrm>
            <a:off x="2340557" y="4912116"/>
            <a:ext cx="2094970"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17" name="Right Arrow 16"/>
          <p:cNvSpPr/>
          <p:nvPr/>
        </p:nvSpPr>
        <p:spPr bwMode="auto">
          <a:xfrm>
            <a:off x="518613" y="4680144"/>
            <a:ext cx="978408" cy="284464"/>
          </a:xfrm>
          <a:prstGeom prst="rightArrow">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9" name="Straight Connector 18"/>
          <p:cNvCxnSpPr/>
          <p:nvPr/>
        </p:nvCxnSpPr>
        <p:spPr bwMode="auto">
          <a:xfrm flipV="1">
            <a:off x="3871381" y="2471830"/>
            <a:ext cx="550494"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21" name="Left Brace 20"/>
          <p:cNvSpPr/>
          <p:nvPr/>
        </p:nvSpPr>
        <p:spPr bwMode="auto">
          <a:xfrm>
            <a:off x="1528556" y="3289165"/>
            <a:ext cx="191062" cy="614150"/>
          </a:xfrm>
          <a:prstGeom prst="leftBrac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2" name="TextBox 21"/>
          <p:cNvSpPr txBox="1"/>
          <p:nvPr/>
        </p:nvSpPr>
        <p:spPr>
          <a:xfrm>
            <a:off x="382139" y="3190624"/>
            <a:ext cx="1146412" cy="646331"/>
          </a:xfrm>
          <a:prstGeom prst="rect">
            <a:avLst/>
          </a:prstGeom>
          <a:noFill/>
        </p:spPr>
        <p:txBody>
          <a:bodyPr wrap="square" rtlCol="0">
            <a:spAutoFit/>
          </a:bodyPr>
          <a:lstStyle/>
          <a:p>
            <a:pPr algn="l"/>
            <a:r>
              <a:rPr lang="en-US" sz="1800" i="0" dirty="0" smtClean="0">
                <a:solidFill>
                  <a:srgbClr val="000000"/>
                </a:solidFill>
              </a:rPr>
              <a:t>Nothing</a:t>
            </a:r>
            <a:br>
              <a:rPr lang="en-US" sz="1800" i="0" dirty="0" smtClean="0">
                <a:solidFill>
                  <a:srgbClr val="000000"/>
                </a:solidFill>
              </a:rPr>
            </a:br>
            <a:r>
              <a:rPr lang="en-US" sz="1800" i="0" dirty="0" smtClean="0">
                <a:solidFill>
                  <a:srgbClr val="000000"/>
                </a:solidFill>
              </a:rPr>
              <a:t>new here</a:t>
            </a:r>
          </a:p>
        </p:txBody>
      </p:sp>
      <p:cxnSp>
        <p:nvCxnSpPr>
          <p:cNvPr id="15" name="Straight Connector 14"/>
          <p:cNvCxnSpPr/>
          <p:nvPr/>
        </p:nvCxnSpPr>
        <p:spPr bwMode="auto">
          <a:xfrm flipV="1">
            <a:off x="2358725" y="2817353"/>
            <a:ext cx="82120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Creation</a:t>
            </a:r>
            <a:endParaRPr lang="en-US" dirty="0"/>
          </a:p>
        </p:txBody>
      </p:sp>
      <p:grpSp>
        <p:nvGrpSpPr>
          <p:cNvPr id="3" name="Group 27"/>
          <p:cNvGrpSpPr/>
          <p:nvPr/>
        </p:nvGrpSpPr>
        <p:grpSpPr>
          <a:xfrm>
            <a:off x="165380" y="1384555"/>
            <a:ext cx="3225344" cy="4447996"/>
            <a:chOff x="165380" y="1384555"/>
            <a:chExt cx="3225344" cy="4447996"/>
          </a:xfrm>
        </p:grpSpPr>
        <p:sp>
          <p:nvSpPr>
            <p:cNvPr id="4" name="Rectangle 3"/>
            <p:cNvSpPr/>
            <p:nvPr/>
          </p:nvSpPr>
          <p:spPr bwMode="auto">
            <a:xfrm>
              <a:off x="179024" y="1384555"/>
              <a:ext cx="3193507" cy="461665"/>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a:t>
              </a:r>
            </a:p>
          </p:txBody>
        </p:sp>
        <p:sp>
          <p:nvSpPr>
            <p:cNvPr id="5" name="TextBox 4"/>
            <p:cNvSpPr txBox="1"/>
            <p:nvPr/>
          </p:nvSpPr>
          <p:spPr>
            <a:xfrm rot="16200000">
              <a:off x="-1294964" y="3512465"/>
              <a:ext cx="3780430" cy="859742"/>
            </a:xfrm>
            <a:prstGeom prst="rect">
              <a:avLst/>
            </a:prstGeom>
            <a:solidFill>
              <a:srgbClr val="99BFD5"/>
            </a:solidFill>
          </p:spPr>
          <p:txBody>
            <a:bodyPr wrap="square" rtlCol="0">
              <a:noAutofit/>
            </a:bodyPr>
            <a:lstStyle/>
            <a:p>
              <a:pPr algn="l"/>
              <a:r>
                <a:rPr lang="en-US" dirty="0" smtClean="0">
                  <a:solidFill>
                    <a:srgbClr val="000000"/>
                  </a:solidFill>
                </a:rPr>
                <a:t>    Tenancy Layer </a:t>
              </a:r>
            </a:p>
          </p:txBody>
        </p:sp>
        <p:sp>
          <p:nvSpPr>
            <p:cNvPr id="6" name="TextBox 5"/>
            <p:cNvSpPr txBox="1"/>
            <p:nvPr/>
          </p:nvSpPr>
          <p:spPr>
            <a:xfrm>
              <a:off x="1052413" y="2065767"/>
              <a:ext cx="2333767" cy="1160058"/>
            </a:xfrm>
            <a:prstGeom prst="rect">
              <a:avLst/>
            </a:prstGeom>
            <a:solidFill>
              <a:srgbClr val="FFC000"/>
            </a:solidFill>
          </p:spPr>
          <p:txBody>
            <a:bodyPr wrap="square" rtlCol="0">
              <a:noAutofit/>
            </a:bodyPr>
            <a:lstStyle/>
            <a:p>
              <a:pPr algn="l"/>
              <a:r>
                <a:rPr lang="en-US" sz="1600" i="0" dirty="0" smtClean="0">
                  <a:solidFill>
                    <a:srgbClr val="000000"/>
                  </a:solidFill>
                </a:rPr>
                <a:t>HomeDepot_NH1</a:t>
              </a:r>
            </a:p>
            <a:p>
              <a:pPr algn="l"/>
              <a:r>
                <a:rPr lang="en-US" sz="1600" i="0" dirty="0" smtClean="0">
                  <a:solidFill>
                    <a:srgbClr val="000000"/>
                  </a:solidFill>
                </a:rPr>
                <a:t>    </a:t>
              </a:r>
              <a:br>
                <a:rPr lang="en-US" sz="1600" i="0" dirty="0" smtClean="0">
                  <a:solidFill>
                    <a:srgbClr val="000000"/>
                  </a:solidFill>
                </a:rPr>
              </a:br>
              <a:endParaRPr lang="en-US" sz="1600" i="0" dirty="0" smtClean="0">
                <a:solidFill>
                  <a:srgbClr val="000000"/>
                </a:solidFill>
              </a:endParaRPr>
            </a:p>
          </p:txBody>
        </p:sp>
        <p:grpSp>
          <p:nvGrpSpPr>
            <p:cNvPr id="7" name="Group 61"/>
            <p:cNvGrpSpPr/>
            <p:nvPr/>
          </p:nvGrpSpPr>
          <p:grpSpPr>
            <a:xfrm>
              <a:off x="1362344" y="2281668"/>
              <a:ext cx="1617856" cy="461665"/>
              <a:chOff x="992240" y="3982720"/>
              <a:chExt cx="1617856" cy="461665"/>
            </a:xfrm>
          </p:grpSpPr>
          <p:sp>
            <p:nvSpPr>
              <p:cNvPr id="8" name="TextBox 7"/>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9" name="TextBox 8"/>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10" name="TextBox 9"/>
            <p:cNvSpPr txBox="1"/>
            <p:nvPr/>
          </p:nvSpPr>
          <p:spPr>
            <a:xfrm>
              <a:off x="1056957" y="4458711"/>
              <a:ext cx="2333767" cy="664153"/>
            </a:xfrm>
            <a:prstGeom prst="rect">
              <a:avLst/>
            </a:prstGeom>
            <a:solidFill>
              <a:srgbClr val="D7F6EE"/>
            </a:solidFill>
          </p:spPr>
          <p:txBody>
            <a:bodyPr wrap="square" rtlCol="0">
              <a:noAutofit/>
            </a:bodyPr>
            <a:lstStyle/>
            <a:p>
              <a:pPr algn="l"/>
              <a:r>
                <a:rPr lang="en-US" sz="1600" i="0" u="sng" dirty="0" err="1" smtClean="0">
                  <a:solidFill>
                    <a:srgbClr val="000000"/>
                  </a:solidFill>
                </a:rPr>
                <a:t>CreditCheckGroup</a:t>
              </a:r>
              <a:endParaRPr lang="en-US" sz="1600" i="0" u="sng" dirty="0" smtClean="0">
                <a:solidFill>
                  <a:srgbClr val="000000"/>
                </a:solidFill>
              </a:endParaRPr>
            </a:p>
          </p:txBody>
        </p:sp>
        <p:sp>
          <p:nvSpPr>
            <p:cNvPr id="11" name="TextBox 10"/>
            <p:cNvSpPr txBox="1"/>
            <p:nvPr/>
          </p:nvSpPr>
          <p:spPr>
            <a:xfrm>
              <a:off x="1366888" y="4757268"/>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Credit</a:t>
              </a:r>
            </a:p>
          </p:txBody>
        </p:sp>
        <p:sp>
          <p:nvSpPr>
            <p:cNvPr id="12" name="TextBox 11"/>
            <p:cNvSpPr txBox="1"/>
            <p:nvPr/>
          </p:nvSpPr>
          <p:spPr>
            <a:xfrm>
              <a:off x="1041037" y="3255415"/>
              <a:ext cx="2333767" cy="1160058"/>
            </a:xfrm>
            <a:prstGeom prst="rect">
              <a:avLst/>
            </a:prstGeom>
            <a:solidFill>
              <a:schemeClr val="accent3">
                <a:lumMod val="60000"/>
                <a:lumOff val="40000"/>
              </a:schemeClr>
            </a:solidFill>
          </p:spPr>
          <p:txBody>
            <a:bodyPr wrap="square" rtlCol="0">
              <a:noAutofit/>
            </a:bodyPr>
            <a:lstStyle/>
            <a:p>
              <a:pPr algn="l"/>
              <a:r>
                <a:rPr lang="en-US" sz="1600" i="0" dirty="0" smtClean="0">
                  <a:solidFill>
                    <a:srgbClr val="000000"/>
                  </a:solidFill>
                </a:rPr>
                <a:t>HomeDepot_NH2</a:t>
              </a: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a:t>
              </a:r>
            </a:p>
          </p:txBody>
        </p:sp>
        <p:grpSp>
          <p:nvGrpSpPr>
            <p:cNvPr id="13" name="Group 61"/>
            <p:cNvGrpSpPr/>
            <p:nvPr/>
          </p:nvGrpSpPr>
          <p:grpSpPr>
            <a:xfrm>
              <a:off x="1350968" y="3471316"/>
              <a:ext cx="1617856" cy="461665"/>
              <a:chOff x="992240" y="3982720"/>
              <a:chExt cx="1617856" cy="461665"/>
            </a:xfrm>
          </p:grpSpPr>
          <p:sp>
            <p:nvSpPr>
              <p:cNvPr id="14" name="TextBox 13"/>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15" name="TextBox 14"/>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sp>
        <p:nvSpPr>
          <p:cNvPr id="29" name="TextBox 28"/>
          <p:cNvSpPr txBox="1"/>
          <p:nvPr/>
        </p:nvSpPr>
        <p:spPr>
          <a:xfrm>
            <a:off x="2853935" y="4727121"/>
            <a:ext cx="2470244" cy="914400"/>
          </a:xfrm>
          <a:prstGeom prst="rect">
            <a:avLst/>
          </a:prstGeom>
          <a:noFill/>
        </p:spPr>
        <p:txBody>
          <a:bodyPr wrap="none" rtlCol="0">
            <a:noAutofit/>
          </a:bodyPr>
          <a:lstStyle/>
          <a:p>
            <a:pPr algn="r"/>
            <a:r>
              <a:rPr lang="en-US" sz="1800" i="0" dirty="0" smtClean="0">
                <a:solidFill>
                  <a:srgbClr val="000000"/>
                </a:solidFill>
              </a:rPr>
              <a:t>Credit Data</a:t>
            </a:r>
          </a:p>
          <a:p>
            <a:pPr algn="r"/>
            <a:r>
              <a:rPr lang="en-US" sz="1800" i="0" dirty="0" smtClean="0">
                <a:solidFill>
                  <a:srgbClr val="000000"/>
                </a:solidFill>
              </a:rPr>
              <a:t> </a:t>
            </a:r>
          </a:p>
        </p:txBody>
      </p:sp>
      <p:sp>
        <p:nvSpPr>
          <p:cNvPr id="30" name="Can 29"/>
          <p:cNvSpPr/>
          <p:nvPr/>
        </p:nvSpPr>
        <p:spPr bwMode="auto">
          <a:xfrm>
            <a:off x="5365205" y="4658886"/>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A300</a:t>
            </a:r>
          </a:p>
        </p:txBody>
      </p:sp>
      <p:sp>
        <p:nvSpPr>
          <p:cNvPr id="31" name="TextBox 30"/>
          <p:cNvSpPr txBox="1"/>
          <p:nvPr/>
        </p:nvSpPr>
        <p:spPr>
          <a:xfrm>
            <a:off x="6623055" y="4729393"/>
            <a:ext cx="1867457" cy="914400"/>
          </a:xfrm>
          <a:prstGeom prst="rect">
            <a:avLst/>
          </a:prstGeom>
          <a:noFill/>
        </p:spPr>
        <p:txBody>
          <a:bodyPr wrap="none" rtlCol="0">
            <a:noAutofit/>
          </a:bodyPr>
          <a:lstStyle/>
          <a:p>
            <a:pPr algn="l"/>
            <a:r>
              <a:rPr lang="en-US" sz="1800" i="0" dirty="0" smtClean="0">
                <a:solidFill>
                  <a:srgbClr val="000000"/>
                </a:solidFill>
              </a:rPr>
              <a:t>Credit Indexes</a:t>
            </a:r>
          </a:p>
          <a:p>
            <a:pPr algn="l"/>
            <a:r>
              <a:rPr lang="en-US" sz="1800" i="0" dirty="0" smtClean="0">
                <a:solidFill>
                  <a:srgbClr val="000000"/>
                </a:solidFill>
              </a:rPr>
              <a:t> </a:t>
            </a:r>
          </a:p>
        </p:txBody>
      </p:sp>
      <p:sp>
        <p:nvSpPr>
          <p:cNvPr id="32" name="Can 31"/>
          <p:cNvSpPr/>
          <p:nvPr/>
        </p:nvSpPr>
        <p:spPr bwMode="auto">
          <a:xfrm>
            <a:off x="6077173" y="4661158"/>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A301</a:t>
            </a:r>
          </a:p>
        </p:txBody>
      </p:sp>
      <p:sp>
        <p:nvSpPr>
          <p:cNvPr id="33" name="Right Brace 32"/>
          <p:cNvSpPr/>
          <p:nvPr/>
        </p:nvSpPr>
        <p:spPr bwMode="auto">
          <a:xfrm>
            <a:off x="3384469" y="4440476"/>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6" name="Straight Arrow Connector 35"/>
          <p:cNvCxnSpPr/>
          <p:nvPr/>
        </p:nvCxnSpPr>
        <p:spPr bwMode="auto">
          <a:xfrm>
            <a:off x="3741089" y="5109216"/>
            <a:ext cx="1555794" cy="0"/>
          </a:xfrm>
          <a:prstGeom prst="straightConnector1">
            <a:avLst/>
          </a:prstGeom>
          <a:ln w="25400" cap="sq">
            <a:solidFill>
              <a:srgbClr val="0070C0"/>
            </a:solidFill>
            <a:headEnd type="oval" w="med" len="med"/>
            <a:tailEnd type="arrow"/>
          </a:ln>
        </p:spPr>
        <p:style>
          <a:lnRef idx="3">
            <a:schemeClr val="accent1"/>
          </a:lnRef>
          <a:fillRef idx="0">
            <a:schemeClr val="accent1"/>
          </a:fillRef>
          <a:effectRef idx="2">
            <a:schemeClr val="accent1"/>
          </a:effectRef>
          <a:fontRef idx="minor">
            <a:schemeClr val="tx1"/>
          </a:fontRef>
        </p:style>
      </p:cxnSp>
      <p:cxnSp>
        <p:nvCxnSpPr>
          <p:cNvPr id="37" name="Straight Connector 36"/>
          <p:cNvCxnSpPr>
            <a:stCxn id="33" idx="1"/>
          </p:cNvCxnSpPr>
          <p:nvPr/>
        </p:nvCxnSpPr>
        <p:spPr bwMode="auto">
          <a:xfrm rot="10800000" flipH="1" flipV="1">
            <a:off x="3586347" y="4767494"/>
            <a:ext cx="153139" cy="350415"/>
          </a:xfrm>
          <a:prstGeom prst="line">
            <a:avLst/>
          </a:prstGeom>
          <a:solidFill>
            <a:schemeClr val="accent1"/>
          </a:solidFill>
          <a:ln w="25400" cap="flat" cmpd="sng" algn="ctr">
            <a:solidFill>
              <a:schemeClr val="tx2"/>
            </a:solidFill>
            <a:prstDash val="solid"/>
            <a:round/>
            <a:headEnd type="none" w="med" len="med"/>
            <a:tailEnd type="none" w="med" len="med"/>
          </a:ln>
          <a:effectLst/>
        </p:spPr>
      </p:cxnSp>
      <p:sp>
        <p:nvSpPr>
          <p:cNvPr id="38" name="TextBox 37"/>
          <p:cNvSpPr txBox="1"/>
          <p:nvPr/>
        </p:nvSpPr>
        <p:spPr>
          <a:xfrm>
            <a:off x="2869855" y="3364593"/>
            <a:ext cx="2470244" cy="914400"/>
          </a:xfrm>
          <a:prstGeom prst="rect">
            <a:avLst/>
          </a:prstGeom>
          <a:noFill/>
        </p:spPr>
        <p:txBody>
          <a:bodyPr wrap="none" rtlCol="0">
            <a:noAutofit/>
          </a:bodyPr>
          <a:lstStyle/>
          <a:p>
            <a:pPr algn="r"/>
            <a:r>
              <a:rPr lang="en-US" sz="1800" i="0" dirty="0" smtClean="0">
                <a:solidFill>
                  <a:srgbClr val="000000"/>
                </a:solidFill>
              </a:rPr>
              <a:t>HD #2 Data Area</a:t>
            </a:r>
          </a:p>
          <a:p>
            <a:pPr algn="r"/>
            <a:r>
              <a:rPr lang="en-US" sz="1800" i="0" dirty="0" smtClean="0">
                <a:solidFill>
                  <a:srgbClr val="000000"/>
                </a:solidFill>
              </a:rPr>
              <a:t> </a:t>
            </a:r>
          </a:p>
        </p:txBody>
      </p:sp>
      <p:sp>
        <p:nvSpPr>
          <p:cNvPr id="39" name="Can 38"/>
          <p:cNvSpPr/>
          <p:nvPr/>
        </p:nvSpPr>
        <p:spPr bwMode="auto">
          <a:xfrm>
            <a:off x="5381125" y="3296358"/>
            <a:ext cx="586822" cy="846120"/>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A200</a:t>
            </a:r>
          </a:p>
        </p:txBody>
      </p:sp>
      <p:sp>
        <p:nvSpPr>
          <p:cNvPr id="40" name="TextBox 39"/>
          <p:cNvSpPr txBox="1"/>
          <p:nvPr/>
        </p:nvSpPr>
        <p:spPr>
          <a:xfrm>
            <a:off x="6638975" y="3366865"/>
            <a:ext cx="1867457" cy="914400"/>
          </a:xfrm>
          <a:prstGeom prst="rect">
            <a:avLst/>
          </a:prstGeom>
          <a:noFill/>
        </p:spPr>
        <p:txBody>
          <a:bodyPr wrap="none" rtlCol="0">
            <a:noAutofit/>
          </a:bodyPr>
          <a:lstStyle/>
          <a:p>
            <a:pPr algn="l"/>
            <a:r>
              <a:rPr lang="en-US" sz="1800" i="0" dirty="0" smtClean="0">
                <a:solidFill>
                  <a:srgbClr val="000000"/>
                </a:solidFill>
              </a:rPr>
              <a:t>HD #2 index Area</a:t>
            </a:r>
          </a:p>
          <a:p>
            <a:pPr algn="l"/>
            <a:r>
              <a:rPr lang="en-US" sz="1800" i="0" dirty="0" smtClean="0">
                <a:solidFill>
                  <a:srgbClr val="000000"/>
                </a:solidFill>
              </a:rPr>
              <a:t> </a:t>
            </a:r>
          </a:p>
        </p:txBody>
      </p:sp>
      <p:sp>
        <p:nvSpPr>
          <p:cNvPr id="41" name="Can 40"/>
          <p:cNvSpPr/>
          <p:nvPr/>
        </p:nvSpPr>
        <p:spPr bwMode="auto">
          <a:xfrm>
            <a:off x="6093093" y="3298630"/>
            <a:ext cx="586822" cy="846120"/>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A201</a:t>
            </a:r>
          </a:p>
        </p:txBody>
      </p:sp>
      <p:cxnSp>
        <p:nvCxnSpPr>
          <p:cNvPr id="42" name="Straight Arrow Connector 41"/>
          <p:cNvCxnSpPr/>
          <p:nvPr/>
        </p:nvCxnSpPr>
        <p:spPr bwMode="auto">
          <a:xfrm>
            <a:off x="2797792" y="3753134"/>
            <a:ext cx="2515011" cy="419"/>
          </a:xfrm>
          <a:prstGeom prst="straightConnector1">
            <a:avLst/>
          </a:prstGeom>
          <a:ln w="25400" cap="sq">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4" name="TextBox 43"/>
          <p:cNvSpPr txBox="1"/>
          <p:nvPr/>
        </p:nvSpPr>
        <p:spPr>
          <a:xfrm>
            <a:off x="2858479" y="2138545"/>
            <a:ext cx="2470244" cy="914400"/>
          </a:xfrm>
          <a:prstGeom prst="rect">
            <a:avLst/>
          </a:prstGeom>
          <a:noFill/>
        </p:spPr>
        <p:txBody>
          <a:bodyPr wrap="none" rtlCol="0">
            <a:noAutofit/>
          </a:bodyPr>
          <a:lstStyle/>
          <a:p>
            <a:pPr algn="r"/>
            <a:r>
              <a:rPr lang="en-US" sz="1800" i="0" dirty="0" smtClean="0">
                <a:solidFill>
                  <a:srgbClr val="000000"/>
                </a:solidFill>
              </a:rPr>
              <a:t>HD #1 Data Area</a:t>
            </a:r>
          </a:p>
          <a:p>
            <a:pPr algn="r"/>
            <a:r>
              <a:rPr lang="en-US" sz="1800" i="0" dirty="0" smtClean="0">
                <a:solidFill>
                  <a:srgbClr val="000000"/>
                </a:solidFill>
              </a:rPr>
              <a:t> </a:t>
            </a:r>
          </a:p>
        </p:txBody>
      </p:sp>
      <p:sp>
        <p:nvSpPr>
          <p:cNvPr id="45" name="Can 44"/>
          <p:cNvSpPr/>
          <p:nvPr/>
        </p:nvSpPr>
        <p:spPr bwMode="auto">
          <a:xfrm>
            <a:off x="5369749" y="2070310"/>
            <a:ext cx="586822" cy="846120"/>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A100</a:t>
            </a:r>
          </a:p>
        </p:txBody>
      </p:sp>
      <p:sp>
        <p:nvSpPr>
          <p:cNvPr id="46" name="TextBox 45"/>
          <p:cNvSpPr txBox="1"/>
          <p:nvPr/>
        </p:nvSpPr>
        <p:spPr>
          <a:xfrm>
            <a:off x="6627599" y="2140817"/>
            <a:ext cx="1867457" cy="914400"/>
          </a:xfrm>
          <a:prstGeom prst="rect">
            <a:avLst/>
          </a:prstGeom>
          <a:noFill/>
        </p:spPr>
        <p:txBody>
          <a:bodyPr wrap="none" rtlCol="0">
            <a:noAutofit/>
          </a:bodyPr>
          <a:lstStyle/>
          <a:p>
            <a:pPr algn="l"/>
            <a:r>
              <a:rPr lang="en-US" sz="1800" i="0" dirty="0" smtClean="0">
                <a:solidFill>
                  <a:srgbClr val="000000"/>
                </a:solidFill>
              </a:rPr>
              <a:t>HD #1 index Area</a:t>
            </a:r>
          </a:p>
          <a:p>
            <a:pPr algn="l"/>
            <a:r>
              <a:rPr lang="en-US" sz="1800" i="0" dirty="0" smtClean="0">
                <a:solidFill>
                  <a:srgbClr val="000000"/>
                </a:solidFill>
              </a:rPr>
              <a:t> </a:t>
            </a:r>
          </a:p>
        </p:txBody>
      </p:sp>
      <p:sp>
        <p:nvSpPr>
          <p:cNvPr id="47" name="Can 46"/>
          <p:cNvSpPr/>
          <p:nvPr/>
        </p:nvSpPr>
        <p:spPr bwMode="auto">
          <a:xfrm>
            <a:off x="6081717" y="2072582"/>
            <a:ext cx="586822" cy="846120"/>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A101</a:t>
            </a:r>
          </a:p>
        </p:txBody>
      </p:sp>
      <p:cxnSp>
        <p:nvCxnSpPr>
          <p:cNvPr id="48" name="Straight Arrow Connector 47"/>
          <p:cNvCxnSpPr/>
          <p:nvPr/>
        </p:nvCxnSpPr>
        <p:spPr bwMode="auto">
          <a:xfrm>
            <a:off x="2786416" y="2527086"/>
            <a:ext cx="2515011" cy="419"/>
          </a:xfrm>
          <a:prstGeom prst="straightConnector1">
            <a:avLst/>
          </a:prstGeom>
          <a:ln w="25400" cap="sq">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9" name="TextBox 48"/>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Creation</a:t>
            </a:r>
            <a:endParaRPr lang="en-US" dirty="0"/>
          </a:p>
        </p:txBody>
      </p:sp>
      <p:grpSp>
        <p:nvGrpSpPr>
          <p:cNvPr id="3" name="Group 27"/>
          <p:cNvGrpSpPr/>
          <p:nvPr/>
        </p:nvGrpSpPr>
        <p:grpSpPr>
          <a:xfrm>
            <a:off x="165380" y="1384555"/>
            <a:ext cx="3225344" cy="4447996"/>
            <a:chOff x="165380" y="1384555"/>
            <a:chExt cx="3225344" cy="4447996"/>
          </a:xfrm>
        </p:grpSpPr>
        <p:sp>
          <p:nvSpPr>
            <p:cNvPr id="4" name="Rectangle 3"/>
            <p:cNvSpPr/>
            <p:nvPr/>
          </p:nvSpPr>
          <p:spPr bwMode="auto">
            <a:xfrm>
              <a:off x="179024" y="1384555"/>
              <a:ext cx="3193507" cy="461665"/>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a:t>
              </a:r>
            </a:p>
          </p:txBody>
        </p:sp>
        <p:sp>
          <p:nvSpPr>
            <p:cNvPr id="5" name="TextBox 4"/>
            <p:cNvSpPr txBox="1"/>
            <p:nvPr/>
          </p:nvSpPr>
          <p:spPr>
            <a:xfrm rot="16200000">
              <a:off x="-1294964" y="3512465"/>
              <a:ext cx="3780430" cy="859742"/>
            </a:xfrm>
            <a:prstGeom prst="rect">
              <a:avLst/>
            </a:prstGeom>
            <a:solidFill>
              <a:srgbClr val="99BFD5"/>
            </a:solidFill>
          </p:spPr>
          <p:txBody>
            <a:bodyPr wrap="square" rtlCol="0">
              <a:noAutofit/>
            </a:bodyPr>
            <a:lstStyle/>
            <a:p>
              <a:pPr algn="l"/>
              <a:r>
                <a:rPr lang="en-US" dirty="0" smtClean="0">
                  <a:solidFill>
                    <a:srgbClr val="000000"/>
                  </a:solidFill>
                </a:rPr>
                <a:t>    Tenancy Layer </a:t>
              </a:r>
            </a:p>
          </p:txBody>
        </p:sp>
        <p:sp>
          <p:nvSpPr>
            <p:cNvPr id="6" name="TextBox 5"/>
            <p:cNvSpPr txBox="1"/>
            <p:nvPr/>
          </p:nvSpPr>
          <p:spPr>
            <a:xfrm>
              <a:off x="1052413" y="2065767"/>
              <a:ext cx="2333767" cy="1160058"/>
            </a:xfrm>
            <a:prstGeom prst="rect">
              <a:avLst/>
            </a:prstGeom>
            <a:solidFill>
              <a:srgbClr val="FFC000"/>
            </a:solidFill>
          </p:spPr>
          <p:txBody>
            <a:bodyPr wrap="square" rtlCol="0">
              <a:noAutofit/>
            </a:bodyPr>
            <a:lstStyle/>
            <a:p>
              <a:pPr algn="l"/>
              <a:r>
                <a:rPr lang="en-US" sz="1600" i="0" dirty="0" smtClean="0">
                  <a:solidFill>
                    <a:srgbClr val="000000"/>
                  </a:solidFill>
                </a:rPr>
                <a:t>HomeDepot_NH1</a:t>
              </a: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u="sng" dirty="0" err="1" smtClean="0">
                  <a:solidFill>
                    <a:srgbClr val="000000"/>
                  </a:solidFill>
                </a:rPr>
                <a:t>CreditCheckGroup</a:t>
              </a:r>
              <a:r>
                <a:rPr lang="en-US" sz="1600" i="0" u="sng" dirty="0" smtClean="0">
                  <a:solidFill>
                    <a:srgbClr val="000000"/>
                  </a:solidFill>
                </a:rPr>
                <a:t/>
              </a:r>
              <a:br>
                <a:rPr lang="en-US" sz="1600" i="0" u="sng" dirty="0" smtClean="0">
                  <a:solidFill>
                    <a:srgbClr val="000000"/>
                  </a:solidFill>
                </a:rPr>
              </a:br>
              <a:r>
                <a:rPr lang="en-US" sz="1600" i="0" dirty="0" smtClean="0">
                  <a:solidFill>
                    <a:srgbClr val="000000"/>
                  </a:solidFill>
                </a:rPr>
                <a:t> </a:t>
              </a:r>
            </a:p>
          </p:txBody>
        </p:sp>
        <p:grpSp>
          <p:nvGrpSpPr>
            <p:cNvPr id="7" name="Group 61"/>
            <p:cNvGrpSpPr/>
            <p:nvPr/>
          </p:nvGrpSpPr>
          <p:grpSpPr>
            <a:xfrm>
              <a:off x="1362344" y="2281668"/>
              <a:ext cx="1617856" cy="461665"/>
              <a:chOff x="992240" y="3982720"/>
              <a:chExt cx="1617856" cy="461665"/>
            </a:xfrm>
          </p:grpSpPr>
          <p:sp>
            <p:nvSpPr>
              <p:cNvPr id="8" name="TextBox 7"/>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9" name="TextBox 8"/>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10" name="TextBox 9"/>
            <p:cNvSpPr txBox="1"/>
            <p:nvPr/>
          </p:nvSpPr>
          <p:spPr>
            <a:xfrm>
              <a:off x="1056957" y="4458711"/>
              <a:ext cx="2333767" cy="664153"/>
            </a:xfrm>
            <a:prstGeom prst="rect">
              <a:avLst/>
            </a:prstGeom>
            <a:solidFill>
              <a:srgbClr val="D7F6EE"/>
            </a:solidFill>
          </p:spPr>
          <p:txBody>
            <a:bodyPr wrap="square" rtlCol="0">
              <a:noAutofit/>
            </a:bodyPr>
            <a:lstStyle/>
            <a:p>
              <a:pPr algn="l"/>
              <a:r>
                <a:rPr lang="en-US" sz="1600" i="0" u="sng" dirty="0" err="1" smtClean="0">
                  <a:solidFill>
                    <a:srgbClr val="000000"/>
                  </a:solidFill>
                </a:rPr>
                <a:t>CreditCheckGroup</a:t>
              </a:r>
              <a:endParaRPr lang="en-US" sz="1600" i="0" u="sng" dirty="0" smtClean="0">
                <a:solidFill>
                  <a:srgbClr val="000000"/>
                </a:solidFill>
              </a:endParaRPr>
            </a:p>
          </p:txBody>
        </p:sp>
        <p:sp>
          <p:nvSpPr>
            <p:cNvPr id="11" name="TextBox 10"/>
            <p:cNvSpPr txBox="1"/>
            <p:nvPr/>
          </p:nvSpPr>
          <p:spPr>
            <a:xfrm>
              <a:off x="1366888" y="4757268"/>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Credit</a:t>
              </a:r>
            </a:p>
          </p:txBody>
        </p:sp>
        <p:sp>
          <p:nvSpPr>
            <p:cNvPr id="12" name="TextBox 11"/>
            <p:cNvSpPr txBox="1"/>
            <p:nvPr/>
          </p:nvSpPr>
          <p:spPr>
            <a:xfrm>
              <a:off x="1041037" y="3255415"/>
              <a:ext cx="2333767" cy="1160058"/>
            </a:xfrm>
            <a:prstGeom prst="rect">
              <a:avLst/>
            </a:prstGeom>
            <a:solidFill>
              <a:schemeClr val="accent3">
                <a:lumMod val="60000"/>
                <a:lumOff val="40000"/>
              </a:schemeClr>
            </a:solidFill>
          </p:spPr>
          <p:txBody>
            <a:bodyPr wrap="square" rtlCol="0">
              <a:noAutofit/>
            </a:bodyPr>
            <a:lstStyle/>
            <a:p>
              <a:pPr algn="l"/>
              <a:r>
                <a:rPr lang="en-US" sz="1600" i="0" dirty="0" smtClean="0">
                  <a:solidFill>
                    <a:srgbClr val="000000"/>
                  </a:solidFill>
                </a:rPr>
                <a:t>HomeDepot_NH2</a:t>
              </a: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u="sng" dirty="0" err="1" smtClean="0">
                  <a:solidFill>
                    <a:srgbClr val="000000"/>
                  </a:solidFill>
                </a:rPr>
                <a:t>CreditCheckGroup</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a:t>
              </a:r>
            </a:p>
          </p:txBody>
        </p:sp>
        <p:grpSp>
          <p:nvGrpSpPr>
            <p:cNvPr id="13" name="Group 61"/>
            <p:cNvGrpSpPr/>
            <p:nvPr/>
          </p:nvGrpSpPr>
          <p:grpSpPr>
            <a:xfrm>
              <a:off x="1350968" y="3471316"/>
              <a:ext cx="1617856" cy="461665"/>
              <a:chOff x="992240" y="3982720"/>
              <a:chExt cx="1617856" cy="461665"/>
            </a:xfrm>
          </p:grpSpPr>
          <p:sp>
            <p:nvSpPr>
              <p:cNvPr id="14" name="TextBox 13"/>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15" name="TextBox 14"/>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grpSp>
          <p:nvGrpSpPr>
            <p:cNvPr id="16" name="Group 17"/>
            <p:cNvGrpSpPr/>
            <p:nvPr/>
          </p:nvGrpSpPr>
          <p:grpSpPr>
            <a:xfrm>
              <a:off x="878783" y="2843687"/>
              <a:ext cx="446656" cy="1847059"/>
              <a:chOff x="1163783" y="2511187"/>
              <a:chExt cx="446656" cy="1847059"/>
            </a:xfrm>
          </p:grpSpPr>
          <p:cxnSp>
            <p:nvCxnSpPr>
              <p:cNvPr id="19" name="Straight Connector 18"/>
              <p:cNvCxnSpPr/>
              <p:nvPr/>
            </p:nvCxnSpPr>
            <p:spPr bwMode="auto">
              <a:xfrm rot="10800000" flipV="1">
                <a:off x="1175658" y="2517567"/>
                <a:ext cx="434781" cy="0"/>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cxnSp>
            <p:nvCxnSpPr>
              <p:cNvPr id="20" name="Straight Connector 19"/>
              <p:cNvCxnSpPr/>
              <p:nvPr/>
            </p:nvCxnSpPr>
            <p:spPr bwMode="auto">
              <a:xfrm rot="5400000">
                <a:off x="250179" y="3434717"/>
                <a:ext cx="1847059" cy="0"/>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cxnSp>
            <p:nvCxnSpPr>
              <p:cNvPr id="21" name="Straight Arrow Connector 20"/>
              <p:cNvCxnSpPr/>
              <p:nvPr/>
            </p:nvCxnSpPr>
            <p:spPr bwMode="auto">
              <a:xfrm>
                <a:off x="1175657" y="4346369"/>
                <a:ext cx="237507" cy="1588"/>
              </a:xfrm>
              <a:prstGeom prst="straightConnector1">
                <a:avLst/>
              </a:prstGeom>
              <a:solidFill>
                <a:schemeClr val="accent1"/>
              </a:solidFill>
              <a:ln w="25400" cap="flat" cmpd="sng" algn="ctr">
                <a:solidFill>
                  <a:schemeClr val="accent1"/>
                </a:solidFill>
                <a:prstDash val="sysDash"/>
                <a:round/>
                <a:headEnd type="none" w="med" len="med"/>
                <a:tailEnd type="arrow"/>
              </a:ln>
              <a:effectLst/>
            </p:spPr>
          </p:cxnSp>
          <p:cxnSp>
            <p:nvCxnSpPr>
              <p:cNvPr id="22" name="Straight Connector 21"/>
              <p:cNvCxnSpPr/>
              <p:nvPr/>
            </p:nvCxnSpPr>
            <p:spPr bwMode="auto">
              <a:xfrm rot="10800000">
                <a:off x="1163783" y="3693226"/>
                <a:ext cx="420933" cy="3488"/>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grpSp>
      </p:grpSp>
      <p:sp>
        <p:nvSpPr>
          <p:cNvPr id="29" name="TextBox 28"/>
          <p:cNvSpPr txBox="1"/>
          <p:nvPr/>
        </p:nvSpPr>
        <p:spPr>
          <a:xfrm>
            <a:off x="2853935" y="4727121"/>
            <a:ext cx="2470244" cy="914400"/>
          </a:xfrm>
          <a:prstGeom prst="rect">
            <a:avLst/>
          </a:prstGeom>
          <a:noFill/>
        </p:spPr>
        <p:txBody>
          <a:bodyPr wrap="none" rtlCol="0">
            <a:noAutofit/>
          </a:bodyPr>
          <a:lstStyle/>
          <a:p>
            <a:pPr algn="r"/>
            <a:r>
              <a:rPr lang="en-US" sz="1800" i="0" dirty="0" smtClean="0">
                <a:solidFill>
                  <a:srgbClr val="000000"/>
                </a:solidFill>
              </a:rPr>
              <a:t>Credit Data</a:t>
            </a:r>
          </a:p>
          <a:p>
            <a:pPr algn="r"/>
            <a:r>
              <a:rPr lang="en-US" sz="1800" i="0" dirty="0" smtClean="0">
                <a:solidFill>
                  <a:srgbClr val="000000"/>
                </a:solidFill>
              </a:rPr>
              <a:t> </a:t>
            </a:r>
          </a:p>
        </p:txBody>
      </p:sp>
      <p:sp>
        <p:nvSpPr>
          <p:cNvPr id="30" name="Can 29"/>
          <p:cNvSpPr/>
          <p:nvPr/>
        </p:nvSpPr>
        <p:spPr bwMode="auto">
          <a:xfrm>
            <a:off x="5365205" y="4658886"/>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A300</a:t>
            </a:r>
          </a:p>
        </p:txBody>
      </p:sp>
      <p:sp>
        <p:nvSpPr>
          <p:cNvPr id="31" name="TextBox 30"/>
          <p:cNvSpPr txBox="1"/>
          <p:nvPr/>
        </p:nvSpPr>
        <p:spPr>
          <a:xfrm>
            <a:off x="6623055" y="4729393"/>
            <a:ext cx="1867457" cy="914400"/>
          </a:xfrm>
          <a:prstGeom prst="rect">
            <a:avLst/>
          </a:prstGeom>
          <a:noFill/>
        </p:spPr>
        <p:txBody>
          <a:bodyPr wrap="none" rtlCol="0">
            <a:noAutofit/>
          </a:bodyPr>
          <a:lstStyle/>
          <a:p>
            <a:pPr algn="l"/>
            <a:r>
              <a:rPr lang="en-US" sz="1800" i="0" dirty="0" smtClean="0">
                <a:solidFill>
                  <a:srgbClr val="000000"/>
                </a:solidFill>
              </a:rPr>
              <a:t>Credit Indexes</a:t>
            </a:r>
          </a:p>
          <a:p>
            <a:pPr algn="l"/>
            <a:r>
              <a:rPr lang="en-US" sz="1800" i="0" dirty="0" smtClean="0">
                <a:solidFill>
                  <a:srgbClr val="000000"/>
                </a:solidFill>
              </a:rPr>
              <a:t> </a:t>
            </a:r>
          </a:p>
        </p:txBody>
      </p:sp>
      <p:sp>
        <p:nvSpPr>
          <p:cNvPr id="32" name="Can 31"/>
          <p:cNvSpPr/>
          <p:nvPr/>
        </p:nvSpPr>
        <p:spPr bwMode="auto">
          <a:xfrm>
            <a:off x="6077173" y="4661158"/>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A301</a:t>
            </a:r>
          </a:p>
        </p:txBody>
      </p:sp>
      <p:sp>
        <p:nvSpPr>
          <p:cNvPr id="33" name="Right Brace 32"/>
          <p:cNvSpPr/>
          <p:nvPr/>
        </p:nvSpPr>
        <p:spPr bwMode="auto">
          <a:xfrm>
            <a:off x="3384469" y="4440476"/>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6" name="Straight Arrow Connector 35"/>
          <p:cNvCxnSpPr/>
          <p:nvPr/>
        </p:nvCxnSpPr>
        <p:spPr bwMode="auto">
          <a:xfrm>
            <a:off x="3741089" y="5109216"/>
            <a:ext cx="1555794" cy="0"/>
          </a:xfrm>
          <a:prstGeom prst="straightConnector1">
            <a:avLst/>
          </a:prstGeom>
          <a:ln w="25400" cap="sq">
            <a:solidFill>
              <a:srgbClr val="0070C0"/>
            </a:solidFill>
            <a:headEnd type="oval" w="med" len="med"/>
            <a:tailEnd type="arrow"/>
          </a:ln>
        </p:spPr>
        <p:style>
          <a:lnRef idx="3">
            <a:schemeClr val="accent1"/>
          </a:lnRef>
          <a:fillRef idx="0">
            <a:schemeClr val="accent1"/>
          </a:fillRef>
          <a:effectRef idx="2">
            <a:schemeClr val="accent1"/>
          </a:effectRef>
          <a:fontRef idx="minor">
            <a:schemeClr val="tx1"/>
          </a:fontRef>
        </p:style>
      </p:cxnSp>
      <p:cxnSp>
        <p:nvCxnSpPr>
          <p:cNvPr id="37" name="Straight Connector 36"/>
          <p:cNvCxnSpPr>
            <a:stCxn id="33" idx="1"/>
          </p:cNvCxnSpPr>
          <p:nvPr/>
        </p:nvCxnSpPr>
        <p:spPr bwMode="auto">
          <a:xfrm rot="10800000" flipH="1" flipV="1">
            <a:off x="3586347" y="4767494"/>
            <a:ext cx="153139" cy="350415"/>
          </a:xfrm>
          <a:prstGeom prst="line">
            <a:avLst/>
          </a:prstGeom>
          <a:solidFill>
            <a:schemeClr val="accent1"/>
          </a:solidFill>
          <a:ln w="25400" cap="flat" cmpd="sng" algn="ctr">
            <a:solidFill>
              <a:schemeClr val="tx2"/>
            </a:solidFill>
            <a:prstDash val="solid"/>
            <a:round/>
            <a:headEnd type="none" w="med" len="med"/>
            <a:tailEnd type="none" w="med" len="med"/>
          </a:ln>
          <a:effectLst/>
        </p:spPr>
      </p:cxnSp>
      <p:sp>
        <p:nvSpPr>
          <p:cNvPr id="38" name="TextBox 37"/>
          <p:cNvSpPr txBox="1"/>
          <p:nvPr/>
        </p:nvSpPr>
        <p:spPr>
          <a:xfrm>
            <a:off x="2869855" y="3364593"/>
            <a:ext cx="2470244" cy="914400"/>
          </a:xfrm>
          <a:prstGeom prst="rect">
            <a:avLst/>
          </a:prstGeom>
          <a:noFill/>
        </p:spPr>
        <p:txBody>
          <a:bodyPr wrap="none" rtlCol="0">
            <a:noAutofit/>
          </a:bodyPr>
          <a:lstStyle/>
          <a:p>
            <a:pPr algn="r"/>
            <a:r>
              <a:rPr lang="en-US" sz="1800" i="0" dirty="0" smtClean="0">
                <a:solidFill>
                  <a:srgbClr val="000000"/>
                </a:solidFill>
              </a:rPr>
              <a:t>HD #2 Data Area</a:t>
            </a:r>
          </a:p>
          <a:p>
            <a:pPr algn="r"/>
            <a:r>
              <a:rPr lang="en-US" sz="1800" i="0" dirty="0" smtClean="0">
                <a:solidFill>
                  <a:srgbClr val="000000"/>
                </a:solidFill>
              </a:rPr>
              <a:t> </a:t>
            </a:r>
          </a:p>
        </p:txBody>
      </p:sp>
      <p:sp>
        <p:nvSpPr>
          <p:cNvPr id="39" name="Can 38"/>
          <p:cNvSpPr/>
          <p:nvPr/>
        </p:nvSpPr>
        <p:spPr bwMode="auto">
          <a:xfrm>
            <a:off x="5381125" y="3296358"/>
            <a:ext cx="586822" cy="846120"/>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A200</a:t>
            </a:r>
          </a:p>
        </p:txBody>
      </p:sp>
      <p:sp>
        <p:nvSpPr>
          <p:cNvPr id="40" name="TextBox 39"/>
          <p:cNvSpPr txBox="1"/>
          <p:nvPr/>
        </p:nvSpPr>
        <p:spPr>
          <a:xfrm>
            <a:off x="6638975" y="3366865"/>
            <a:ext cx="1867457" cy="914400"/>
          </a:xfrm>
          <a:prstGeom prst="rect">
            <a:avLst/>
          </a:prstGeom>
          <a:noFill/>
        </p:spPr>
        <p:txBody>
          <a:bodyPr wrap="none" rtlCol="0">
            <a:noAutofit/>
          </a:bodyPr>
          <a:lstStyle/>
          <a:p>
            <a:pPr algn="l"/>
            <a:r>
              <a:rPr lang="en-US" sz="1800" i="0" dirty="0" smtClean="0">
                <a:solidFill>
                  <a:srgbClr val="000000"/>
                </a:solidFill>
              </a:rPr>
              <a:t>HD #2 index Area</a:t>
            </a:r>
          </a:p>
          <a:p>
            <a:pPr algn="l"/>
            <a:r>
              <a:rPr lang="en-US" sz="1800" i="0" dirty="0" smtClean="0">
                <a:solidFill>
                  <a:srgbClr val="000000"/>
                </a:solidFill>
              </a:rPr>
              <a:t> </a:t>
            </a:r>
          </a:p>
        </p:txBody>
      </p:sp>
      <p:sp>
        <p:nvSpPr>
          <p:cNvPr id="41" name="Can 40"/>
          <p:cNvSpPr/>
          <p:nvPr/>
        </p:nvSpPr>
        <p:spPr bwMode="auto">
          <a:xfrm>
            <a:off x="6093093" y="3298630"/>
            <a:ext cx="586822" cy="846120"/>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A201</a:t>
            </a:r>
          </a:p>
        </p:txBody>
      </p:sp>
      <p:cxnSp>
        <p:nvCxnSpPr>
          <p:cNvPr id="42" name="Straight Arrow Connector 41"/>
          <p:cNvCxnSpPr/>
          <p:nvPr/>
        </p:nvCxnSpPr>
        <p:spPr bwMode="auto">
          <a:xfrm>
            <a:off x="2797792" y="3753134"/>
            <a:ext cx="2515011" cy="419"/>
          </a:xfrm>
          <a:prstGeom prst="straightConnector1">
            <a:avLst/>
          </a:prstGeom>
          <a:ln w="25400" cap="sq">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4" name="TextBox 43"/>
          <p:cNvSpPr txBox="1"/>
          <p:nvPr/>
        </p:nvSpPr>
        <p:spPr>
          <a:xfrm>
            <a:off x="2858479" y="2138545"/>
            <a:ext cx="2470244" cy="914400"/>
          </a:xfrm>
          <a:prstGeom prst="rect">
            <a:avLst/>
          </a:prstGeom>
          <a:noFill/>
        </p:spPr>
        <p:txBody>
          <a:bodyPr wrap="none" rtlCol="0">
            <a:noAutofit/>
          </a:bodyPr>
          <a:lstStyle/>
          <a:p>
            <a:pPr algn="r"/>
            <a:r>
              <a:rPr lang="en-US" sz="1800" i="0" dirty="0" smtClean="0">
                <a:solidFill>
                  <a:srgbClr val="000000"/>
                </a:solidFill>
              </a:rPr>
              <a:t>HD #1 Data Area</a:t>
            </a:r>
          </a:p>
          <a:p>
            <a:pPr algn="r"/>
            <a:r>
              <a:rPr lang="en-US" sz="1800" i="0" dirty="0" smtClean="0">
                <a:solidFill>
                  <a:srgbClr val="000000"/>
                </a:solidFill>
              </a:rPr>
              <a:t> </a:t>
            </a:r>
          </a:p>
        </p:txBody>
      </p:sp>
      <p:sp>
        <p:nvSpPr>
          <p:cNvPr id="45" name="Can 44"/>
          <p:cNvSpPr/>
          <p:nvPr/>
        </p:nvSpPr>
        <p:spPr bwMode="auto">
          <a:xfrm>
            <a:off x="5369749" y="2070310"/>
            <a:ext cx="586822" cy="846120"/>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A100</a:t>
            </a:r>
          </a:p>
        </p:txBody>
      </p:sp>
      <p:sp>
        <p:nvSpPr>
          <p:cNvPr id="46" name="TextBox 45"/>
          <p:cNvSpPr txBox="1"/>
          <p:nvPr/>
        </p:nvSpPr>
        <p:spPr>
          <a:xfrm>
            <a:off x="6627599" y="2140817"/>
            <a:ext cx="1867457" cy="914400"/>
          </a:xfrm>
          <a:prstGeom prst="rect">
            <a:avLst/>
          </a:prstGeom>
          <a:noFill/>
        </p:spPr>
        <p:txBody>
          <a:bodyPr wrap="none" rtlCol="0">
            <a:noAutofit/>
          </a:bodyPr>
          <a:lstStyle/>
          <a:p>
            <a:pPr algn="l"/>
            <a:r>
              <a:rPr lang="en-US" sz="1800" i="0" dirty="0" smtClean="0">
                <a:solidFill>
                  <a:srgbClr val="000000"/>
                </a:solidFill>
              </a:rPr>
              <a:t>HD #1 index Area</a:t>
            </a:r>
          </a:p>
          <a:p>
            <a:pPr algn="l"/>
            <a:r>
              <a:rPr lang="en-US" sz="1800" i="0" dirty="0" smtClean="0">
                <a:solidFill>
                  <a:srgbClr val="000000"/>
                </a:solidFill>
              </a:rPr>
              <a:t> </a:t>
            </a:r>
          </a:p>
        </p:txBody>
      </p:sp>
      <p:sp>
        <p:nvSpPr>
          <p:cNvPr id="47" name="Can 46"/>
          <p:cNvSpPr/>
          <p:nvPr/>
        </p:nvSpPr>
        <p:spPr bwMode="auto">
          <a:xfrm>
            <a:off x="6081717" y="2072582"/>
            <a:ext cx="586822" cy="846120"/>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A101</a:t>
            </a:r>
          </a:p>
        </p:txBody>
      </p:sp>
      <p:cxnSp>
        <p:nvCxnSpPr>
          <p:cNvPr id="48" name="Straight Arrow Connector 47"/>
          <p:cNvCxnSpPr/>
          <p:nvPr/>
        </p:nvCxnSpPr>
        <p:spPr bwMode="auto">
          <a:xfrm>
            <a:off x="2786416" y="2527086"/>
            <a:ext cx="2515011" cy="419"/>
          </a:xfrm>
          <a:prstGeom prst="straightConnector1">
            <a:avLst/>
          </a:prstGeom>
          <a:ln w="25400" cap="sq">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9" name="TextBox 48"/>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Creation</a:t>
            </a:r>
            <a:endParaRPr lang="en-US" dirty="0"/>
          </a:p>
        </p:txBody>
      </p:sp>
      <p:grpSp>
        <p:nvGrpSpPr>
          <p:cNvPr id="3" name="Group 27"/>
          <p:cNvGrpSpPr/>
          <p:nvPr/>
        </p:nvGrpSpPr>
        <p:grpSpPr>
          <a:xfrm>
            <a:off x="165380" y="1384555"/>
            <a:ext cx="3227616" cy="4447996"/>
            <a:chOff x="165380" y="1384555"/>
            <a:chExt cx="3227616" cy="4447996"/>
          </a:xfrm>
        </p:grpSpPr>
        <p:sp>
          <p:nvSpPr>
            <p:cNvPr id="4" name="Rectangle 3"/>
            <p:cNvSpPr/>
            <p:nvPr/>
          </p:nvSpPr>
          <p:spPr bwMode="auto">
            <a:xfrm>
              <a:off x="179024" y="1384555"/>
              <a:ext cx="3193507" cy="461665"/>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Data</a:t>
              </a:r>
            </a:p>
          </p:txBody>
        </p:sp>
        <p:sp>
          <p:nvSpPr>
            <p:cNvPr id="5" name="TextBox 4"/>
            <p:cNvSpPr txBox="1"/>
            <p:nvPr/>
          </p:nvSpPr>
          <p:spPr>
            <a:xfrm rot="16200000">
              <a:off x="-1294964" y="3512465"/>
              <a:ext cx="3780430" cy="859742"/>
            </a:xfrm>
            <a:prstGeom prst="rect">
              <a:avLst/>
            </a:prstGeom>
            <a:solidFill>
              <a:srgbClr val="99BFD5"/>
            </a:solidFill>
          </p:spPr>
          <p:txBody>
            <a:bodyPr wrap="square" rtlCol="0">
              <a:noAutofit/>
            </a:bodyPr>
            <a:lstStyle/>
            <a:p>
              <a:pPr algn="l"/>
              <a:r>
                <a:rPr lang="en-US" dirty="0" smtClean="0">
                  <a:solidFill>
                    <a:srgbClr val="000000"/>
                  </a:solidFill>
                </a:rPr>
                <a:t>    Tenancy Layer </a:t>
              </a:r>
            </a:p>
          </p:txBody>
        </p:sp>
        <p:sp>
          <p:nvSpPr>
            <p:cNvPr id="6" name="TextBox 5"/>
            <p:cNvSpPr txBox="1"/>
            <p:nvPr/>
          </p:nvSpPr>
          <p:spPr>
            <a:xfrm>
              <a:off x="1052413" y="2065767"/>
              <a:ext cx="2333767" cy="1160058"/>
            </a:xfrm>
            <a:prstGeom prst="rect">
              <a:avLst/>
            </a:prstGeom>
            <a:solidFill>
              <a:srgbClr val="FFC000"/>
            </a:solidFill>
          </p:spPr>
          <p:txBody>
            <a:bodyPr wrap="square" rtlCol="0">
              <a:noAutofit/>
            </a:bodyPr>
            <a:lstStyle/>
            <a:p>
              <a:pPr algn="l"/>
              <a:r>
                <a:rPr lang="en-US" sz="1600" i="0" dirty="0" smtClean="0">
                  <a:solidFill>
                    <a:srgbClr val="000000"/>
                  </a:solidFill>
                </a:rPr>
                <a:t>HomeDepot_NH1</a:t>
              </a: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CreditCheckGroup</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HD_ItemsGroup</a:t>
              </a:r>
              <a:endParaRPr lang="en-US" sz="1600" i="0" dirty="0" smtClean="0">
                <a:solidFill>
                  <a:srgbClr val="000000"/>
                </a:solidFill>
              </a:endParaRPr>
            </a:p>
          </p:txBody>
        </p:sp>
        <p:grpSp>
          <p:nvGrpSpPr>
            <p:cNvPr id="7" name="Group 61"/>
            <p:cNvGrpSpPr/>
            <p:nvPr/>
          </p:nvGrpSpPr>
          <p:grpSpPr>
            <a:xfrm>
              <a:off x="1362344" y="2281668"/>
              <a:ext cx="1617856" cy="461665"/>
              <a:chOff x="992240" y="3982720"/>
              <a:chExt cx="1617856" cy="461665"/>
            </a:xfrm>
          </p:grpSpPr>
          <p:sp>
            <p:nvSpPr>
              <p:cNvPr id="8" name="TextBox 7"/>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9" name="TextBox 8"/>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10" name="TextBox 9"/>
            <p:cNvSpPr txBox="1"/>
            <p:nvPr/>
          </p:nvSpPr>
          <p:spPr>
            <a:xfrm>
              <a:off x="1056957" y="4458711"/>
              <a:ext cx="2333767" cy="664153"/>
            </a:xfrm>
            <a:prstGeom prst="rect">
              <a:avLst/>
            </a:prstGeom>
            <a:solidFill>
              <a:srgbClr val="D7F6EE"/>
            </a:solidFill>
          </p:spPr>
          <p:txBody>
            <a:bodyPr wrap="square" rtlCol="0">
              <a:noAutofit/>
            </a:bodyPr>
            <a:lstStyle/>
            <a:p>
              <a:pPr algn="l"/>
              <a:r>
                <a:rPr lang="en-US" sz="1600" i="0" dirty="0" err="1" smtClean="0">
                  <a:solidFill>
                    <a:srgbClr val="000000"/>
                  </a:solidFill>
                </a:rPr>
                <a:t>CreditCheckGroup</a:t>
              </a:r>
              <a:endParaRPr lang="en-US" sz="1600" i="0" dirty="0" smtClean="0">
                <a:solidFill>
                  <a:srgbClr val="000000"/>
                </a:solidFill>
              </a:endParaRPr>
            </a:p>
          </p:txBody>
        </p:sp>
        <p:sp>
          <p:nvSpPr>
            <p:cNvPr id="11" name="TextBox 10"/>
            <p:cNvSpPr txBox="1"/>
            <p:nvPr/>
          </p:nvSpPr>
          <p:spPr>
            <a:xfrm>
              <a:off x="1366888" y="4757268"/>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Credit</a:t>
              </a:r>
            </a:p>
          </p:txBody>
        </p:sp>
        <p:sp>
          <p:nvSpPr>
            <p:cNvPr id="12" name="TextBox 11"/>
            <p:cNvSpPr txBox="1"/>
            <p:nvPr/>
          </p:nvSpPr>
          <p:spPr>
            <a:xfrm>
              <a:off x="1041037" y="3255415"/>
              <a:ext cx="2333767" cy="1160058"/>
            </a:xfrm>
            <a:prstGeom prst="rect">
              <a:avLst/>
            </a:prstGeom>
            <a:solidFill>
              <a:schemeClr val="accent3">
                <a:lumMod val="60000"/>
                <a:lumOff val="40000"/>
              </a:schemeClr>
            </a:solidFill>
          </p:spPr>
          <p:txBody>
            <a:bodyPr wrap="square" rtlCol="0">
              <a:noAutofit/>
            </a:bodyPr>
            <a:lstStyle/>
            <a:p>
              <a:pPr algn="l"/>
              <a:r>
                <a:rPr lang="en-US" sz="1600" i="0" dirty="0" smtClean="0">
                  <a:solidFill>
                    <a:srgbClr val="000000"/>
                  </a:solidFill>
                </a:rPr>
                <a:t>HomeDepot_NH2</a:t>
              </a:r>
            </a:p>
            <a:p>
              <a:pPr algn="l"/>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CreditCheckGroup</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a:t>
              </a:r>
              <a:r>
                <a:rPr lang="en-US" sz="1600" i="0" dirty="0" err="1" smtClean="0">
                  <a:solidFill>
                    <a:srgbClr val="000000"/>
                  </a:solidFill>
                </a:rPr>
                <a:t>HD_ItemsGroup</a:t>
              </a:r>
              <a:endParaRPr lang="en-US" sz="1600" i="0" dirty="0" smtClean="0">
                <a:solidFill>
                  <a:srgbClr val="000000"/>
                </a:solidFill>
              </a:endParaRPr>
            </a:p>
          </p:txBody>
        </p:sp>
        <p:grpSp>
          <p:nvGrpSpPr>
            <p:cNvPr id="13" name="Group 61"/>
            <p:cNvGrpSpPr/>
            <p:nvPr/>
          </p:nvGrpSpPr>
          <p:grpSpPr>
            <a:xfrm>
              <a:off x="1350968" y="3471316"/>
              <a:ext cx="1617856" cy="461665"/>
              <a:chOff x="992240" y="3982720"/>
              <a:chExt cx="1617856" cy="461665"/>
            </a:xfrm>
          </p:grpSpPr>
          <p:sp>
            <p:nvSpPr>
              <p:cNvPr id="14" name="TextBox 13"/>
              <p:cNvSpPr txBox="1"/>
              <p:nvPr/>
            </p:nvSpPr>
            <p:spPr>
              <a:xfrm>
                <a:off x="992240" y="4079024"/>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15" name="TextBox 14"/>
              <p:cNvSpPr txBox="1"/>
              <p:nvPr/>
            </p:nvSpPr>
            <p:spPr>
              <a:xfrm>
                <a:off x="2030976" y="39827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16" name="TextBox 15"/>
            <p:cNvSpPr txBox="1"/>
            <p:nvPr/>
          </p:nvSpPr>
          <p:spPr>
            <a:xfrm>
              <a:off x="1059229" y="5157031"/>
              <a:ext cx="2333767" cy="664153"/>
            </a:xfrm>
            <a:prstGeom prst="rect">
              <a:avLst/>
            </a:prstGeom>
            <a:solidFill>
              <a:srgbClr val="D7F6EE"/>
            </a:solidFill>
          </p:spPr>
          <p:txBody>
            <a:bodyPr wrap="square" rtlCol="0">
              <a:noAutofit/>
            </a:bodyPr>
            <a:lstStyle/>
            <a:p>
              <a:pPr algn="l"/>
              <a:r>
                <a:rPr lang="en-US" sz="1600" i="0" dirty="0" err="1" smtClean="0">
                  <a:solidFill>
                    <a:srgbClr val="000000"/>
                  </a:solidFill>
                </a:rPr>
                <a:t>HD_ItemsGroup</a:t>
              </a:r>
              <a:endParaRPr lang="en-US" sz="1600" i="0" dirty="0" smtClean="0">
                <a:solidFill>
                  <a:srgbClr val="000000"/>
                </a:solidFill>
              </a:endParaRPr>
            </a:p>
          </p:txBody>
        </p:sp>
        <p:sp>
          <p:nvSpPr>
            <p:cNvPr id="17" name="TextBox 16"/>
            <p:cNvSpPr txBox="1"/>
            <p:nvPr/>
          </p:nvSpPr>
          <p:spPr>
            <a:xfrm>
              <a:off x="1369160" y="5455588"/>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grpSp>
          <p:nvGrpSpPr>
            <p:cNvPr id="18" name="Group 17"/>
            <p:cNvGrpSpPr/>
            <p:nvPr/>
          </p:nvGrpSpPr>
          <p:grpSpPr>
            <a:xfrm>
              <a:off x="878783" y="2843687"/>
              <a:ext cx="446656" cy="1847059"/>
              <a:chOff x="1163783" y="2511187"/>
              <a:chExt cx="446656" cy="1847059"/>
            </a:xfrm>
          </p:grpSpPr>
          <p:cxnSp>
            <p:nvCxnSpPr>
              <p:cNvPr id="19" name="Straight Connector 18"/>
              <p:cNvCxnSpPr/>
              <p:nvPr/>
            </p:nvCxnSpPr>
            <p:spPr bwMode="auto">
              <a:xfrm rot="10800000" flipV="1">
                <a:off x="1175658" y="2517567"/>
                <a:ext cx="434781" cy="0"/>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cxnSp>
            <p:nvCxnSpPr>
              <p:cNvPr id="20" name="Straight Connector 19"/>
              <p:cNvCxnSpPr/>
              <p:nvPr/>
            </p:nvCxnSpPr>
            <p:spPr bwMode="auto">
              <a:xfrm rot="5400000">
                <a:off x="250179" y="3434717"/>
                <a:ext cx="1847059" cy="0"/>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cxnSp>
            <p:nvCxnSpPr>
              <p:cNvPr id="21" name="Straight Arrow Connector 20"/>
              <p:cNvCxnSpPr/>
              <p:nvPr/>
            </p:nvCxnSpPr>
            <p:spPr bwMode="auto">
              <a:xfrm>
                <a:off x="1175657" y="4346369"/>
                <a:ext cx="237507" cy="1588"/>
              </a:xfrm>
              <a:prstGeom prst="straightConnector1">
                <a:avLst/>
              </a:prstGeom>
              <a:solidFill>
                <a:schemeClr val="accent1"/>
              </a:solidFill>
              <a:ln w="25400" cap="flat" cmpd="sng" algn="ctr">
                <a:solidFill>
                  <a:schemeClr val="accent1"/>
                </a:solidFill>
                <a:prstDash val="sysDash"/>
                <a:round/>
                <a:headEnd type="none" w="med" len="med"/>
                <a:tailEnd type="arrow"/>
              </a:ln>
              <a:effectLst/>
            </p:spPr>
          </p:cxnSp>
          <p:cxnSp>
            <p:nvCxnSpPr>
              <p:cNvPr id="22" name="Straight Connector 21"/>
              <p:cNvCxnSpPr/>
              <p:nvPr/>
            </p:nvCxnSpPr>
            <p:spPr bwMode="auto">
              <a:xfrm rot="10800000">
                <a:off x="1163783" y="3693226"/>
                <a:ext cx="420933" cy="3488"/>
              </a:xfrm>
              <a:prstGeom prst="line">
                <a:avLst/>
              </a:prstGeom>
              <a:solidFill>
                <a:schemeClr val="accent1"/>
              </a:solidFill>
              <a:ln w="25400" cap="flat" cmpd="sng" algn="ctr">
                <a:solidFill>
                  <a:schemeClr val="accent1"/>
                </a:solidFill>
                <a:prstDash val="sysDash"/>
                <a:round/>
                <a:headEnd type="none" w="med" len="med"/>
                <a:tailEnd type="none" w="med" len="med"/>
              </a:ln>
              <a:effectLst/>
            </p:spPr>
          </p:cxnSp>
        </p:grpSp>
        <p:grpSp>
          <p:nvGrpSpPr>
            <p:cNvPr id="23" name="Group 22"/>
            <p:cNvGrpSpPr/>
            <p:nvPr/>
          </p:nvGrpSpPr>
          <p:grpSpPr>
            <a:xfrm>
              <a:off x="651184" y="3091087"/>
              <a:ext cx="619485" cy="2264675"/>
              <a:chOff x="936184" y="2758587"/>
              <a:chExt cx="619485" cy="2264675"/>
            </a:xfrm>
          </p:grpSpPr>
          <p:cxnSp>
            <p:nvCxnSpPr>
              <p:cNvPr id="24" name="Straight Connector 23"/>
              <p:cNvCxnSpPr/>
              <p:nvPr/>
            </p:nvCxnSpPr>
            <p:spPr bwMode="auto">
              <a:xfrm rot="10800000" flipV="1">
                <a:off x="948061" y="2764961"/>
                <a:ext cx="607608" cy="0"/>
              </a:xfrm>
              <a:prstGeom prst="line">
                <a:avLst/>
              </a:prstGeom>
              <a:solidFill>
                <a:schemeClr val="accent1"/>
              </a:solidFill>
              <a:ln w="25400" cap="flat" cmpd="sng" algn="ctr">
                <a:solidFill>
                  <a:schemeClr val="tx1"/>
                </a:solidFill>
                <a:prstDash val="sysDash"/>
                <a:round/>
                <a:headEnd type="none" w="med" len="med"/>
                <a:tailEnd type="none" w="med" len="med"/>
              </a:ln>
              <a:effectLst/>
            </p:spPr>
          </p:cxnSp>
          <p:cxnSp>
            <p:nvCxnSpPr>
              <p:cNvPr id="25" name="Straight Connector 24"/>
              <p:cNvCxnSpPr/>
              <p:nvPr/>
            </p:nvCxnSpPr>
            <p:spPr bwMode="auto">
              <a:xfrm rot="16200000" flipH="1">
                <a:off x="-186229" y="3890924"/>
                <a:ext cx="2264674" cy="0"/>
              </a:xfrm>
              <a:prstGeom prst="line">
                <a:avLst/>
              </a:prstGeom>
              <a:solidFill>
                <a:schemeClr val="accent1"/>
              </a:solidFill>
              <a:ln w="25400" cap="flat" cmpd="sng" algn="ctr">
                <a:solidFill>
                  <a:schemeClr val="tx1"/>
                </a:solidFill>
                <a:prstDash val="sysDash"/>
                <a:round/>
                <a:headEnd type="none" w="med" len="med"/>
                <a:tailEnd type="none" w="med" len="med"/>
              </a:ln>
              <a:effectLst/>
            </p:spPr>
          </p:cxnSp>
          <p:cxnSp>
            <p:nvCxnSpPr>
              <p:cNvPr id="26" name="Straight Arrow Connector 25"/>
              <p:cNvCxnSpPr/>
              <p:nvPr/>
            </p:nvCxnSpPr>
            <p:spPr bwMode="auto">
              <a:xfrm flipV="1">
                <a:off x="938153" y="5023262"/>
                <a:ext cx="475014" cy="0"/>
              </a:xfrm>
              <a:prstGeom prst="straightConnector1">
                <a:avLst/>
              </a:prstGeom>
              <a:solidFill>
                <a:schemeClr val="accent1"/>
              </a:solidFill>
              <a:ln w="25400" cap="flat" cmpd="sng" algn="ctr">
                <a:solidFill>
                  <a:schemeClr val="tx1"/>
                </a:solidFill>
                <a:prstDash val="sysDash"/>
                <a:round/>
                <a:headEnd type="none" w="med" len="med"/>
                <a:tailEnd type="arrow"/>
              </a:ln>
              <a:effectLst/>
            </p:spPr>
          </p:cxnSp>
          <p:cxnSp>
            <p:nvCxnSpPr>
              <p:cNvPr id="27" name="Straight Connector 26"/>
              <p:cNvCxnSpPr/>
              <p:nvPr/>
            </p:nvCxnSpPr>
            <p:spPr bwMode="auto">
              <a:xfrm rot="10800000">
                <a:off x="936184" y="3954484"/>
                <a:ext cx="607608" cy="0"/>
              </a:xfrm>
              <a:prstGeom prst="line">
                <a:avLst/>
              </a:prstGeom>
              <a:solidFill>
                <a:schemeClr val="accent1"/>
              </a:solidFill>
              <a:ln w="25400" cap="flat" cmpd="sng" algn="ctr">
                <a:solidFill>
                  <a:schemeClr val="tx1"/>
                </a:solidFill>
                <a:prstDash val="sysDash"/>
                <a:round/>
                <a:headEnd type="none" w="med" len="med"/>
                <a:tailEnd type="none" w="med" len="med"/>
              </a:ln>
              <a:effectLst/>
            </p:spPr>
          </p:cxnSp>
        </p:grpSp>
      </p:grpSp>
      <p:sp>
        <p:nvSpPr>
          <p:cNvPr id="29" name="TextBox 28"/>
          <p:cNvSpPr txBox="1"/>
          <p:nvPr/>
        </p:nvSpPr>
        <p:spPr>
          <a:xfrm>
            <a:off x="2853935" y="4727121"/>
            <a:ext cx="2470244" cy="914400"/>
          </a:xfrm>
          <a:prstGeom prst="rect">
            <a:avLst/>
          </a:prstGeom>
          <a:noFill/>
        </p:spPr>
        <p:txBody>
          <a:bodyPr wrap="none" rtlCol="0">
            <a:noAutofit/>
          </a:bodyPr>
          <a:lstStyle/>
          <a:p>
            <a:pPr algn="r"/>
            <a:r>
              <a:rPr lang="en-US" sz="1800" i="0" dirty="0" smtClean="0">
                <a:solidFill>
                  <a:srgbClr val="000000"/>
                </a:solidFill>
              </a:rPr>
              <a:t>Credit Data</a:t>
            </a:r>
          </a:p>
          <a:p>
            <a:pPr algn="r"/>
            <a:r>
              <a:rPr lang="en-US" sz="1800" i="0" dirty="0" smtClean="0">
                <a:solidFill>
                  <a:srgbClr val="000000"/>
                </a:solidFill>
              </a:rPr>
              <a:t>HD Item Data</a:t>
            </a:r>
          </a:p>
        </p:txBody>
      </p:sp>
      <p:sp>
        <p:nvSpPr>
          <p:cNvPr id="30" name="Can 29"/>
          <p:cNvSpPr/>
          <p:nvPr/>
        </p:nvSpPr>
        <p:spPr bwMode="auto">
          <a:xfrm>
            <a:off x="5365205" y="4658886"/>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A300</a:t>
            </a:r>
          </a:p>
        </p:txBody>
      </p:sp>
      <p:sp>
        <p:nvSpPr>
          <p:cNvPr id="31" name="TextBox 30"/>
          <p:cNvSpPr txBox="1"/>
          <p:nvPr/>
        </p:nvSpPr>
        <p:spPr>
          <a:xfrm>
            <a:off x="6623055" y="4729393"/>
            <a:ext cx="1867457" cy="914400"/>
          </a:xfrm>
          <a:prstGeom prst="rect">
            <a:avLst/>
          </a:prstGeom>
          <a:noFill/>
        </p:spPr>
        <p:txBody>
          <a:bodyPr wrap="none" rtlCol="0">
            <a:noAutofit/>
          </a:bodyPr>
          <a:lstStyle/>
          <a:p>
            <a:pPr algn="l"/>
            <a:r>
              <a:rPr lang="en-US" sz="1800" i="0" dirty="0" smtClean="0">
                <a:solidFill>
                  <a:srgbClr val="000000"/>
                </a:solidFill>
              </a:rPr>
              <a:t>Credit Indexes</a:t>
            </a:r>
          </a:p>
          <a:p>
            <a:pPr algn="l"/>
            <a:r>
              <a:rPr lang="en-US" sz="1800" i="0" dirty="0" smtClean="0">
                <a:solidFill>
                  <a:srgbClr val="000000"/>
                </a:solidFill>
              </a:rPr>
              <a:t>HD Item Indexes</a:t>
            </a:r>
          </a:p>
        </p:txBody>
      </p:sp>
      <p:sp>
        <p:nvSpPr>
          <p:cNvPr id="32" name="Can 31"/>
          <p:cNvSpPr/>
          <p:nvPr/>
        </p:nvSpPr>
        <p:spPr bwMode="auto">
          <a:xfrm>
            <a:off x="6077173" y="4661158"/>
            <a:ext cx="586822" cy="846120"/>
          </a:xfrm>
          <a:prstGeom prst="can">
            <a:avLst/>
          </a:prstGeom>
          <a:solidFill>
            <a:srgbClr val="D7F6EE"/>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A301</a:t>
            </a:r>
          </a:p>
        </p:txBody>
      </p:sp>
      <p:sp>
        <p:nvSpPr>
          <p:cNvPr id="33" name="Right Brace 32"/>
          <p:cNvSpPr/>
          <p:nvPr/>
        </p:nvSpPr>
        <p:spPr bwMode="auto">
          <a:xfrm>
            <a:off x="3384469" y="4440476"/>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4" name="Right Brace 33"/>
          <p:cNvSpPr/>
          <p:nvPr/>
        </p:nvSpPr>
        <p:spPr bwMode="auto">
          <a:xfrm>
            <a:off x="3394369" y="5151001"/>
            <a:ext cx="201879" cy="654038"/>
          </a:xfrm>
          <a:prstGeom prst="righ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5" name="Straight Connector 34"/>
          <p:cNvCxnSpPr>
            <a:endCxn id="34" idx="1"/>
          </p:cNvCxnSpPr>
          <p:nvPr/>
        </p:nvCxnSpPr>
        <p:spPr bwMode="auto">
          <a:xfrm rot="5400000">
            <a:off x="3480990" y="5219522"/>
            <a:ext cx="373757" cy="143239"/>
          </a:xfrm>
          <a:prstGeom prst="line">
            <a:avLst/>
          </a:prstGeom>
          <a:solidFill>
            <a:schemeClr val="accent1"/>
          </a:solidFill>
          <a:ln w="25400" cap="flat" cmpd="sng" algn="ctr">
            <a:solidFill>
              <a:schemeClr val="tx2"/>
            </a:solidFill>
            <a:prstDash val="solid"/>
            <a:round/>
            <a:headEnd type="none" w="med" len="med"/>
            <a:tailEnd type="none" w="med" len="med"/>
          </a:ln>
          <a:effectLst/>
        </p:spPr>
      </p:cxnSp>
      <p:cxnSp>
        <p:nvCxnSpPr>
          <p:cNvPr id="36" name="Straight Arrow Connector 35"/>
          <p:cNvCxnSpPr/>
          <p:nvPr/>
        </p:nvCxnSpPr>
        <p:spPr bwMode="auto">
          <a:xfrm>
            <a:off x="3741089" y="5109216"/>
            <a:ext cx="1555794" cy="0"/>
          </a:xfrm>
          <a:prstGeom prst="straightConnector1">
            <a:avLst/>
          </a:prstGeom>
          <a:ln w="25400" cap="sq">
            <a:solidFill>
              <a:srgbClr val="0070C0"/>
            </a:solidFill>
            <a:headEnd type="oval" w="med" len="med"/>
            <a:tailEnd type="arrow"/>
          </a:ln>
        </p:spPr>
        <p:style>
          <a:lnRef idx="3">
            <a:schemeClr val="accent1"/>
          </a:lnRef>
          <a:fillRef idx="0">
            <a:schemeClr val="accent1"/>
          </a:fillRef>
          <a:effectRef idx="2">
            <a:schemeClr val="accent1"/>
          </a:effectRef>
          <a:fontRef idx="minor">
            <a:schemeClr val="tx1"/>
          </a:fontRef>
        </p:style>
      </p:cxnSp>
      <p:cxnSp>
        <p:nvCxnSpPr>
          <p:cNvPr id="37" name="Straight Connector 36"/>
          <p:cNvCxnSpPr>
            <a:stCxn id="33" idx="1"/>
          </p:cNvCxnSpPr>
          <p:nvPr/>
        </p:nvCxnSpPr>
        <p:spPr bwMode="auto">
          <a:xfrm rot="10800000" flipH="1" flipV="1">
            <a:off x="3586347" y="4767494"/>
            <a:ext cx="153139" cy="350415"/>
          </a:xfrm>
          <a:prstGeom prst="line">
            <a:avLst/>
          </a:prstGeom>
          <a:solidFill>
            <a:schemeClr val="accent1"/>
          </a:solidFill>
          <a:ln w="25400" cap="flat" cmpd="sng" algn="ctr">
            <a:solidFill>
              <a:schemeClr val="tx2"/>
            </a:solidFill>
            <a:prstDash val="solid"/>
            <a:round/>
            <a:headEnd type="none" w="med" len="med"/>
            <a:tailEnd type="none" w="med" len="med"/>
          </a:ln>
          <a:effectLst/>
        </p:spPr>
      </p:cxnSp>
      <p:sp>
        <p:nvSpPr>
          <p:cNvPr id="38" name="TextBox 37"/>
          <p:cNvSpPr txBox="1"/>
          <p:nvPr/>
        </p:nvSpPr>
        <p:spPr>
          <a:xfrm>
            <a:off x="2869855" y="3364593"/>
            <a:ext cx="2470244" cy="914400"/>
          </a:xfrm>
          <a:prstGeom prst="rect">
            <a:avLst/>
          </a:prstGeom>
          <a:noFill/>
        </p:spPr>
        <p:txBody>
          <a:bodyPr wrap="none" rtlCol="0">
            <a:noAutofit/>
          </a:bodyPr>
          <a:lstStyle/>
          <a:p>
            <a:pPr algn="r"/>
            <a:r>
              <a:rPr lang="en-US" sz="1800" i="0" dirty="0" smtClean="0">
                <a:solidFill>
                  <a:srgbClr val="000000"/>
                </a:solidFill>
              </a:rPr>
              <a:t>HD #2 Data Area</a:t>
            </a:r>
          </a:p>
          <a:p>
            <a:pPr algn="r"/>
            <a:r>
              <a:rPr lang="en-US" sz="1800" i="0" dirty="0" smtClean="0">
                <a:solidFill>
                  <a:srgbClr val="000000"/>
                </a:solidFill>
              </a:rPr>
              <a:t> </a:t>
            </a:r>
          </a:p>
        </p:txBody>
      </p:sp>
      <p:sp>
        <p:nvSpPr>
          <p:cNvPr id="39" name="Can 38"/>
          <p:cNvSpPr/>
          <p:nvPr/>
        </p:nvSpPr>
        <p:spPr bwMode="auto">
          <a:xfrm>
            <a:off x="5381125" y="3296358"/>
            <a:ext cx="586822" cy="846120"/>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A200</a:t>
            </a:r>
          </a:p>
        </p:txBody>
      </p:sp>
      <p:sp>
        <p:nvSpPr>
          <p:cNvPr id="40" name="TextBox 39"/>
          <p:cNvSpPr txBox="1"/>
          <p:nvPr/>
        </p:nvSpPr>
        <p:spPr>
          <a:xfrm>
            <a:off x="6638975" y="3366865"/>
            <a:ext cx="1867457" cy="914400"/>
          </a:xfrm>
          <a:prstGeom prst="rect">
            <a:avLst/>
          </a:prstGeom>
          <a:noFill/>
        </p:spPr>
        <p:txBody>
          <a:bodyPr wrap="none" rtlCol="0">
            <a:noAutofit/>
          </a:bodyPr>
          <a:lstStyle/>
          <a:p>
            <a:pPr algn="l"/>
            <a:r>
              <a:rPr lang="en-US" sz="1800" i="0" dirty="0" smtClean="0">
                <a:solidFill>
                  <a:srgbClr val="000000"/>
                </a:solidFill>
              </a:rPr>
              <a:t>HD #2 index Area</a:t>
            </a:r>
          </a:p>
          <a:p>
            <a:pPr algn="l"/>
            <a:r>
              <a:rPr lang="en-US" sz="1800" i="0" dirty="0" smtClean="0">
                <a:solidFill>
                  <a:srgbClr val="000000"/>
                </a:solidFill>
              </a:rPr>
              <a:t> </a:t>
            </a:r>
          </a:p>
        </p:txBody>
      </p:sp>
      <p:sp>
        <p:nvSpPr>
          <p:cNvPr id="41" name="Can 40"/>
          <p:cNvSpPr/>
          <p:nvPr/>
        </p:nvSpPr>
        <p:spPr bwMode="auto">
          <a:xfrm>
            <a:off x="6093093" y="3298630"/>
            <a:ext cx="586822" cy="846120"/>
          </a:xfrm>
          <a:prstGeom prst="can">
            <a:avLst/>
          </a:prstGeom>
          <a:solidFill>
            <a:schemeClr val="accent3">
              <a:lumMod val="60000"/>
              <a:lumOff val="40000"/>
            </a:schemeClr>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A201</a:t>
            </a:r>
          </a:p>
        </p:txBody>
      </p:sp>
      <p:cxnSp>
        <p:nvCxnSpPr>
          <p:cNvPr id="42" name="Straight Arrow Connector 41"/>
          <p:cNvCxnSpPr/>
          <p:nvPr/>
        </p:nvCxnSpPr>
        <p:spPr bwMode="auto">
          <a:xfrm>
            <a:off x="2797792" y="3753134"/>
            <a:ext cx="2515011" cy="419"/>
          </a:xfrm>
          <a:prstGeom prst="straightConnector1">
            <a:avLst/>
          </a:prstGeom>
          <a:ln w="25400" cap="sq">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4" name="TextBox 43"/>
          <p:cNvSpPr txBox="1"/>
          <p:nvPr/>
        </p:nvSpPr>
        <p:spPr>
          <a:xfrm>
            <a:off x="2858479" y="2138545"/>
            <a:ext cx="2470244" cy="914400"/>
          </a:xfrm>
          <a:prstGeom prst="rect">
            <a:avLst/>
          </a:prstGeom>
          <a:noFill/>
        </p:spPr>
        <p:txBody>
          <a:bodyPr wrap="none" rtlCol="0">
            <a:noAutofit/>
          </a:bodyPr>
          <a:lstStyle/>
          <a:p>
            <a:pPr algn="r"/>
            <a:r>
              <a:rPr lang="en-US" sz="1800" i="0" dirty="0" smtClean="0">
                <a:solidFill>
                  <a:srgbClr val="000000"/>
                </a:solidFill>
              </a:rPr>
              <a:t>HD #1 Data Area</a:t>
            </a:r>
          </a:p>
          <a:p>
            <a:pPr algn="r"/>
            <a:r>
              <a:rPr lang="en-US" sz="1800" i="0" dirty="0" smtClean="0">
                <a:solidFill>
                  <a:srgbClr val="000000"/>
                </a:solidFill>
              </a:rPr>
              <a:t> </a:t>
            </a:r>
          </a:p>
        </p:txBody>
      </p:sp>
      <p:sp>
        <p:nvSpPr>
          <p:cNvPr id="45" name="Can 44"/>
          <p:cNvSpPr/>
          <p:nvPr/>
        </p:nvSpPr>
        <p:spPr bwMode="auto">
          <a:xfrm>
            <a:off x="5369749" y="2070310"/>
            <a:ext cx="586822" cy="846120"/>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A100</a:t>
            </a:r>
          </a:p>
        </p:txBody>
      </p:sp>
      <p:sp>
        <p:nvSpPr>
          <p:cNvPr id="46" name="TextBox 45"/>
          <p:cNvSpPr txBox="1"/>
          <p:nvPr/>
        </p:nvSpPr>
        <p:spPr>
          <a:xfrm>
            <a:off x="6627599" y="2140817"/>
            <a:ext cx="1867457" cy="914400"/>
          </a:xfrm>
          <a:prstGeom prst="rect">
            <a:avLst/>
          </a:prstGeom>
          <a:noFill/>
        </p:spPr>
        <p:txBody>
          <a:bodyPr wrap="none" rtlCol="0">
            <a:noAutofit/>
          </a:bodyPr>
          <a:lstStyle/>
          <a:p>
            <a:pPr algn="l"/>
            <a:r>
              <a:rPr lang="en-US" sz="1800" i="0" dirty="0" smtClean="0">
                <a:solidFill>
                  <a:srgbClr val="000000"/>
                </a:solidFill>
              </a:rPr>
              <a:t>HD #1 index Area</a:t>
            </a:r>
          </a:p>
          <a:p>
            <a:pPr algn="l"/>
            <a:r>
              <a:rPr lang="en-US" sz="1800" i="0" dirty="0" smtClean="0">
                <a:solidFill>
                  <a:srgbClr val="000000"/>
                </a:solidFill>
              </a:rPr>
              <a:t> </a:t>
            </a:r>
          </a:p>
        </p:txBody>
      </p:sp>
      <p:sp>
        <p:nvSpPr>
          <p:cNvPr id="47" name="Can 46"/>
          <p:cNvSpPr/>
          <p:nvPr/>
        </p:nvSpPr>
        <p:spPr bwMode="auto">
          <a:xfrm>
            <a:off x="6081717" y="2072582"/>
            <a:ext cx="586822" cy="846120"/>
          </a:xfrm>
          <a:prstGeom prst="can">
            <a:avLst/>
          </a:prstGeom>
          <a:solidFill>
            <a:srgbClr val="FFC000"/>
          </a:solidFill>
          <a:ln w="12700" cap="flat" cmpd="sng" algn="ctr">
            <a:solidFill>
              <a:srgbClr val="000000"/>
            </a:solidFill>
            <a:prstDash val="solid"/>
            <a:round/>
            <a:headEnd type="none" w="med" len="med"/>
            <a:tailEnd type="none" w="med" len="med"/>
          </a:ln>
          <a:effectLst>
            <a:outerShdw blurRad="76200" dir="13500000" sy="23000" kx="1200000" algn="br" rotWithShape="0">
              <a:prstClr val="black">
                <a:alpha val="20000"/>
              </a:prstClr>
            </a:outerShdw>
          </a:effectLst>
          <a:scene3d>
            <a:camera prst="orthographicFront"/>
            <a:lightRig rig="sunset" dir="t"/>
          </a:scene3d>
          <a:sp3d prstMaterial="fla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rgbClr val="000000"/>
                </a:solidFill>
                <a:effectLst/>
                <a:latin typeface="Arial" charset="0"/>
              </a:rPr>
              <a:t>A101</a:t>
            </a:r>
          </a:p>
        </p:txBody>
      </p:sp>
      <p:cxnSp>
        <p:nvCxnSpPr>
          <p:cNvPr id="48" name="Straight Arrow Connector 47"/>
          <p:cNvCxnSpPr/>
          <p:nvPr/>
        </p:nvCxnSpPr>
        <p:spPr bwMode="auto">
          <a:xfrm>
            <a:off x="2786416" y="2527086"/>
            <a:ext cx="2515011" cy="419"/>
          </a:xfrm>
          <a:prstGeom prst="straightConnector1">
            <a:avLst/>
          </a:prstGeom>
          <a:ln w="25400" cap="sq">
            <a:solidFill>
              <a:srgbClr val="0070C0"/>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9" name="TextBox 48"/>
          <p:cNvSpPr txBox="1"/>
          <p:nvPr/>
        </p:nvSpPr>
        <p:spPr>
          <a:xfrm>
            <a:off x="4913192" y="1173706"/>
            <a:ext cx="2647667" cy="436729"/>
          </a:xfrm>
          <a:prstGeom prst="rect">
            <a:avLst/>
          </a:prstGeom>
          <a:noFill/>
        </p:spPr>
        <p:txBody>
          <a:bodyPr wrap="square" rtlCol="0">
            <a:noAutofit/>
          </a:bodyPr>
          <a:lstStyle/>
          <a:p>
            <a:pPr algn="l"/>
            <a:r>
              <a:rPr lang="en-US" sz="2000" i="0" dirty="0" smtClean="0">
                <a:solidFill>
                  <a:srgbClr val="000000"/>
                </a:solidFill>
              </a:rPr>
              <a:t>Type II Storage Areas </a:t>
            </a:r>
          </a:p>
        </p:txBody>
      </p:sp>
      <p:sp>
        <p:nvSpPr>
          <p:cNvPr id="50" name="TextBox 49"/>
          <p:cNvSpPr txBox="1"/>
          <p:nvPr/>
        </p:nvSpPr>
        <p:spPr>
          <a:xfrm>
            <a:off x="3794084" y="5882181"/>
            <a:ext cx="5063316" cy="707886"/>
          </a:xfrm>
          <a:prstGeom prst="rect">
            <a:avLst/>
          </a:prstGeom>
          <a:noFill/>
        </p:spPr>
        <p:txBody>
          <a:bodyPr wrap="square" rtlCol="0">
            <a:spAutoFit/>
          </a:bodyPr>
          <a:lstStyle/>
          <a:p>
            <a:pPr algn="l">
              <a:buClr>
                <a:schemeClr val="accent3"/>
              </a:buClr>
              <a:buFont typeface="Arial" pitchFamily="34" charset="0"/>
              <a:buChar char="•"/>
            </a:pPr>
            <a:r>
              <a:rPr lang="en-US" sz="2000" i="0" dirty="0" smtClean="0">
                <a:solidFill>
                  <a:srgbClr val="000000"/>
                </a:solidFill>
              </a:rPr>
              <a:t>  Multiple </a:t>
            </a:r>
            <a:r>
              <a:rPr lang="en-US" sz="2000" i="0" dirty="0" smtClean="0">
                <a:solidFill>
                  <a:srgbClr val="000000"/>
                </a:solidFill>
              </a:rPr>
              <a:t>Home Depot  tenants sharing</a:t>
            </a:r>
            <a:br>
              <a:rPr lang="en-US" sz="2000" i="0" dirty="0" smtClean="0">
                <a:solidFill>
                  <a:srgbClr val="000000"/>
                </a:solidFill>
              </a:rPr>
            </a:br>
            <a:r>
              <a:rPr lang="en-US" sz="2000" i="0" dirty="0" smtClean="0">
                <a:solidFill>
                  <a:srgbClr val="000000"/>
                </a:solidFill>
              </a:rPr>
              <a:t>   same </a:t>
            </a:r>
            <a:r>
              <a:rPr lang="en-US" sz="2000" i="0" dirty="0" smtClean="0">
                <a:solidFill>
                  <a:srgbClr val="000000"/>
                </a:solidFill>
              </a:rPr>
              <a:t>item list, same credit check data.</a:t>
            </a: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Creation</a:t>
            </a:r>
            <a:endParaRPr lang="en-US" dirty="0"/>
          </a:p>
        </p:txBody>
      </p:sp>
      <p:sp>
        <p:nvSpPr>
          <p:cNvPr id="3" name="Content Placeholder 2"/>
          <p:cNvSpPr>
            <a:spLocks noGrp="1"/>
          </p:cNvSpPr>
          <p:nvPr>
            <p:ph idx="1"/>
          </p:nvPr>
        </p:nvSpPr>
        <p:spPr/>
        <p:txBody>
          <a:bodyPr/>
          <a:lstStyle/>
          <a:p>
            <a:r>
              <a:rPr lang="en-US" dirty="0" smtClean="0"/>
              <a:t>Create the group</a:t>
            </a:r>
          </a:p>
          <a:p>
            <a:pPr>
              <a:buNone/>
            </a:pPr>
            <a:endParaRPr lang="en-US" dirty="0"/>
          </a:p>
        </p:txBody>
      </p:sp>
      <p:sp>
        <p:nvSpPr>
          <p:cNvPr id="5" name="Rectangle 4"/>
          <p:cNvSpPr/>
          <p:nvPr/>
        </p:nvSpPr>
        <p:spPr bwMode="auto">
          <a:xfrm>
            <a:off x="1031613" y="1700258"/>
            <a:ext cx="7047862" cy="2923877"/>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600" dirty="0" smtClean="0"/>
              <a:t>define variable </a:t>
            </a:r>
            <a:r>
              <a:rPr lang="en-US" sz="1600" dirty="0" err="1" smtClean="0"/>
              <a:t>partitiongroup</a:t>
            </a:r>
            <a:r>
              <a:rPr lang="en-US" sz="1600" dirty="0" smtClean="0"/>
              <a:t> as </a:t>
            </a:r>
            <a:r>
              <a:rPr lang="en-US" sz="1600" dirty="0" err="1" smtClean="0"/>
              <a:t>IPartitionGroup</a:t>
            </a:r>
            <a:r>
              <a:rPr lang="en-US" sz="1600" dirty="0" smtClean="0"/>
              <a:t> no-undo.</a:t>
            </a:r>
          </a:p>
          <a:p>
            <a:pPr algn="l"/>
            <a:r>
              <a:rPr lang="en-US" sz="1600" dirty="0" err="1" smtClean="0"/>
              <a:t>partitiongroup</a:t>
            </a:r>
            <a:r>
              <a:rPr lang="en-US" sz="1600" dirty="0" smtClean="0"/>
              <a:t> = new </a:t>
            </a:r>
            <a:r>
              <a:rPr lang="en-US" sz="1600" dirty="0" err="1" smtClean="0"/>
              <a:t>PartitionGroup</a:t>
            </a:r>
            <a:r>
              <a:rPr lang="en-US" sz="1600" dirty="0" smtClean="0"/>
              <a:t>("</a:t>
            </a:r>
            <a:r>
              <a:rPr lang="en-US" sz="1600" dirty="0" err="1" smtClean="0"/>
              <a:t>HD_ItemsGroup</a:t>
            </a:r>
            <a:r>
              <a:rPr lang="en-US" sz="1600" dirty="0" smtClean="0"/>
              <a:t>“).</a:t>
            </a:r>
          </a:p>
          <a:p>
            <a:pPr algn="l"/>
            <a:r>
              <a:rPr lang="en-US" sz="1600" dirty="0" smtClean="0"/>
              <a:t>assign</a:t>
            </a:r>
            <a:br>
              <a:rPr lang="en-US" sz="1600" dirty="0" smtClean="0"/>
            </a:br>
            <a:r>
              <a:rPr lang="en-US" sz="1600" dirty="0" smtClean="0"/>
              <a:t>    </a:t>
            </a:r>
            <a:r>
              <a:rPr lang="en-US" sz="1600" dirty="0" err="1" smtClean="0"/>
              <a:t>partitiongroup:Table</a:t>
            </a:r>
            <a:r>
              <a:rPr lang="en-US" sz="1600" dirty="0" smtClean="0"/>
              <a:t>                   = </a:t>
            </a:r>
            <a:r>
              <a:rPr lang="en-US" sz="1600" dirty="0" err="1" smtClean="0"/>
              <a:t>service:GetTable</a:t>
            </a:r>
            <a:r>
              <a:rPr lang="en-US" sz="1600" dirty="0" smtClean="0"/>
              <a:t>("Item") </a:t>
            </a:r>
            <a:br>
              <a:rPr lang="en-US" sz="1600" dirty="0" smtClean="0"/>
            </a:br>
            <a:r>
              <a:rPr lang="en-US" sz="1600" dirty="0" smtClean="0"/>
              <a:t>    </a:t>
            </a:r>
            <a:r>
              <a:rPr lang="en-US" sz="1600" dirty="0" err="1" smtClean="0"/>
              <a:t>partitiongroup:DefaultDataArea</a:t>
            </a:r>
            <a:r>
              <a:rPr lang="en-US" sz="1600" dirty="0" smtClean="0"/>
              <a:t>  = </a:t>
            </a:r>
            <a:r>
              <a:rPr lang="en-US" sz="1600" dirty="0" err="1" smtClean="0"/>
              <a:t>service:GetArea</a:t>
            </a:r>
            <a:r>
              <a:rPr lang="en-US" sz="1600" dirty="0" smtClean="0"/>
              <a:t>(“A300")</a:t>
            </a:r>
            <a:br>
              <a:rPr lang="en-US" sz="1600" dirty="0" smtClean="0"/>
            </a:br>
            <a:r>
              <a:rPr lang="en-US" sz="1600" dirty="0" smtClean="0"/>
              <a:t>    </a:t>
            </a:r>
            <a:r>
              <a:rPr lang="en-US" sz="1600" dirty="0" err="1" smtClean="0"/>
              <a:t>partitiongroup:DefaultIndexArea</a:t>
            </a:r>
            <a:r>
              <a:rPr lang="en-US" sz="1600" dirty="0" smtClean="0"/>
              <a:t> = </a:t>
            </a:r>
            <a:r>
              <a:rPr lang="en-US" sz="1600" dirty="0" err="1" smtClean="0"/>
              <a:t>service:GetArea</a:t>
            </a:r>
            <a:r>
              <a:rPr lang="en-US" sz="1600" dirty="0" smtClean="0"/>
              <a:t>(“A301")</a:t>
            </a:r>
            <a:br>
              <a:rPr lang="en-US" sz="1600" dirty="0" smtClean="0"/>
            </a:br>
            <a:r>
              <a:rPr lang="en-US" sz="1600" dirty="0" smtClean="0"/>
              <a:t>    </a:t>
            </a:r>
            <a:r>
              <a:rPr lang="en-US" sz="1600" dirty="0" err="1" smtClean="0"/>
              <a:t>partitiongroup:DefaultLobArea</a:t>
            </a:r>
            <a:r>
              <a:rPr lang="en-US" sz="1600" dirty="0" smtClean="0"/>
              <a:t>    = </a:t>
            </a:r>
            <a:r>
              <a:rPr lang="en-US" sz="1600" dirty="0" err="1" smtClean="0"/>
              <a:t>service:GetArea</a:t>
            </a:r>
            <a:r>
              <a:rPr lang="en-US" sz="1600" dirty="0" smtClean="0"/>
              <a:t>(“A300")</a:t>
            </a:r>
            <a:br>
              <a:rPr lang="en-US" sz="1600" dirty="0" smtClean="0"/>
            </a:br>
            <a:r>
              <a:rPr lang="en-US" sz="1600" dirty="0" smtClean="0"/>
              <a:t>    </a:t>
            </a:r>
            <a:r>
              <a:rPr lang="en-US" sz="1600" dirty="0" err="1" smtClean="0"/>
              <a:t>partitiongroup:DefaultAllocation</a:t>
            </a:r>
            <a:r>
              <a:rPr lang="en-US" sz="1600" dirty="0" smtClean="0"/>
              <a:t>  = "Immediate“  /* or delayed */</a:t>
            </a:r>
            <a:br>
              <a:rPr lang="en-US" sz="1600" dirty="0" smtClean="0"/>
            </a:br>
            <a:r>
              <a:rPr lang="en-US" sz="1600" dirty="0" smtClean="0"/>
              <a:t>    </a:t>
            </a:r>
            <a:r>
              <a:rPr lang="en-US" sz="1600" dirty="0" err="1" smtClean="0"/>
              <a:t>partitiongroup:Description</a:t>
            </a:r>
            <a:r>
              <a:rPr lang="en-US" sz="1600" dirty="0" smtClean="0"/>
              <a:t>           = "Home Depot Items".   </a:t>
            </a:r>
          </a:p>
          <a:p>
            <a:pPr algn="l"/>
            <a:r>
              <a:rPr lang="en-US" sz="1600" dirty="0" err="1" smtClean="0"/>
              <a:t>service:CreatePartitionGroup</a:t>
            </a:r>
            <a:r>
              <a:rPr lang="en-US" sz="1600" dirty="0" smtClean="0"/>
              <a:t>(</a:t>
            </a:r>
            <a:r>
              <a:rPr lang="en-US" sz="1600" dirty="0" err="1" smtClean="0"/>
              <a:t>partitiongroup</a:t>
            </a:r>
            <a:r>
              <a:rPr lang="en-US" sz="1600" dirty="0" smtClean="0"/>
              <a:t>).</a:t>
            </a:r>
          </a:p>
        </p:txBody>
      </p:sp>
      <p:cxnSp>
        <p:nvCxnSpPr>
          <p:cNvPr id="6" name="Straight Connector 5"/>
          <p:cNvCxnSpPr/>
          <p:nvPr/>
        </p:nvCxnSpPr>
        <p:spPr bwMode="auto">
          <a:xfrm>
            <a:off x="2977481" y="2402000"/>
            <a:ext cx="2932000" cy="6"/>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7" name="Left Brace 6"/>
          <p:cNvSpPr/>
          <p:nvPr/>
        </p:nvSpPr>
        <p:spPr bwMode="auto">
          <a:xfrm>
            <a:off x="1091832" y="3043450"/>
            <a:ext cx="191058" cy="641443"/>
          </a:xfrm>
          <a:prstGeom prst="leftBrac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9" name="Straight Connector 8"/>
          <p:cNvCxnSpPr/>
          <p:nvPr/>
        </p:nvCxnSpPr>
        <p:spPr bwMode="auto">
          <a:xfrm flipV="1">
            <a:off x="5149785" y="2975210"/>
            <a:ext cx="1373846"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flipV="1">
            <a:off x="4494681" y="3944201"/>
            <a:ext cx="950776" cy="2301"/>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32" name="Straight Connector 31"/>
          <p:cNvCxnSpPr/>
          <p:nvPr/>
        </p:nvCxnSpPr>
        <p:spPr bwMode="auto">
          <a:xfrm flipV="1">
            <a:off x="4019273" y="2008474"/>
            <a:ext cx="1373846"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33" name="Right Arrow 32"/>
          <p:cNvSpPr/>
          <p:nvPr/>
        </p:nvSpPr>
        <p:spPr bwMode="auto">
          <a:xfrm>
            <a:off x="245653" y="4312692"/>
            <a:ext cx="750635" cy="272955"/>
          </a:xfrm>
          <a:prstGeom prst="rightArrow">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4" name="TextBox 33"/>
          <p:cNvSpPr txBox="1"/>
          <p:nvPr/>
        </p:nvSpPr>
        <p:spPr>
          <a:xfrm>
            <a:off x="54582" y="3038655"/>
            <a:ext cx="1228305" cy="646331"/>
          </a:xfrm>
          <a:prstGeom prst="rect">
            <a:avLst/>
          </a:prstGeom>
          <a:noFill/>
        </p:spPr>
        <p:txBody>
          <a:bodyPr wrap="square" rtlCol="0">
            <a:spAutoFit/>
          </a:bodyPr>
          <a:lstStyle/>
          <a:p>
            <a:pPr algn="l"/>
            <a:r>
              <a:rPr lang="en-US" sz="1800" i="0" dirty="0" smtClean="0">
                <a:solidFill>
                  <a:srgbClr val="000000"/>
                </a:solidFill>
              </a:rPr>
              <a:t>Set Area</a:t>
            </a:r>
            <a:br>
              <a:rPr lang="en-US" sz="1800" i="0" dirty="0" smtClean="0">
                <a:solidFill>
                  <a:srgbClr val="000000"/>
                </a:solidFill>
              </a:rPr>
            </a:br>
            <a:r>
              <a:rPr lang="en-US" sz="1800" i="0" dirty="0" smtClean="0">
                <a:solidFill>
                  <a:srgbClr val="000000"/>
                </a:solidFill>
              </a:rPr>
              <a:t>Defaults</a:t>
            </a:r>
          </a:p>
        </p:txBody>
      </p:sp>
      <p:cxnSp>
        <p:nvCxnSpPr>
          <p:cNvPr id="15" name="Straight Connector 14"/>
          <p:cNvCxnSpPr/>
          <p:nvPr/>
        </p:nvCxnSpPr>
        <p:spPr bwMode="auto">
          <a:xfrm flipV="1">
            <a:off x="5834457" y="3946473"/>
            <a:ext cx="950776" cy="2301"/>
          </a:xfrm>
          <a:prstGeom prst="line">
            <a:avLst/>
          </a:prstGeom>
          <a:solidFill>
            <a:schemeClr val="accent1"/>
          </a:solidFill>
          <a:ln w="25400" cap="flat" cmpd="sng" algn="ctr">
            <a:solidFill>
              <a:srgbClr val="FF0000"/>
            </a:solidFill>
            <a:prstDash val="sysDash"/>
            <a:round/>
            <a:headEnd type="none" w="med" len="med"/>
            <a:tailEnd type="none" w="med" len="med"/>
          </a:ln>
          <a:effectLst/>
        </p:spPr>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par>
                                <p:cTn id="30" presetID="10"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3" grpId="0" animBg="1"/>
      <p:bldP spid="3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Tenants To Groups</a:t>
            </a:r>
            <a:endParaRPr lang="en-US" dirty="0"/>
          </a:p>
        </p:txBody>
      </p:sp>
      <p:sp>
        <p:nvSpPr>
          <p:cNvPr id="3" name="Content Placeholder 2"/>
          <p:cNvSpPr>
            <a:spLocks noGrp="1"/>
          </p:cNvSpPr>
          <p:nvPr>
            <p:ph idx="1"/>
          </p:nvPr>
        </p:nvSpPr>
        <p:spPr/>
        <p:txBody>
          <a:bodyPr/>
          <a:lstStyle/>
          <a:p>
            <a:r>
              <a:rPr lang="en-US" dirty="0" smtClean="0"/>
              <a:t>Table allocation state:  None</a:t>
            </a:r>
          </a:p>
          <a:p>
            <a:pPr lvl="1"/>
            <a:r>
              <a:rPr lang="en-US" dirty="0" smtClean="0"/>
              <a:t>Simply add tenant as member of the group for that table </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r>
              <a:rPr lang="en-US" sz="2000" dirty="0" smtClean="0"/>
              <a:t>NOTE: Tenant allocation state must be “None” to join a group</a:t>
            </a:r>
          </a:p>
          <a:p>
            <a:endParaRPr lang="en-US" dirty="0"/>
          </a:p>
        </p:txBody>
      </p:sp>
      <p:sp>
        <p:nvSpPr>
          <p:cNvPr id="15" name="Rectangle 14"/>
          <p:cNvSpPr/>
          <p:nvPr/>
        </p:nvSpPr>
        <p:spPr bwMode="auto">
          <a:xfrm>
            <a:off x="1088475" y="1941211"/>
            <a:ext cx="6745339" cy="2431435"/>
          </a:xfrm>
          <a:prstGeom prst="rect">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600" dirty="0" smtClean="0"/>
              <a:t>define variable </a:t>
            </a:r>
            <a:r>
              <a:rPr lang="en-US" sz="1600" dirty="0" err="1" smtClean="0"/>
              <a:t>partitiongroup</a:t>
            </a:r>
            <a:r>
              <a:rPr lang="en-US" sz="1600" dirty="0" smtClean="0"/>
              <a:t> as </a:t>
            </a:r>
            <a:r>
              <a:rPr lang="en-US" sz="1600" dirty="0" err="1" smtClean="0"/>
              <a:t>IPartitionGroup</a:t>
            </a:r>
            <a:r>
              <a:rPr lang="en-US" sz="1600" dirty="0" smtClean="0"/>
              <a:t> no-undo.</a:t>
            </a:r>
          </a:p>
          <a:p>
            <a:pPr algn="l"/>
            <a:r>
              <a:rPr lang="en-US" sz="1600" dirty="0" smtClean="0"/>
              <a:t> assign</a:t>
            </a:r>
            <a:br>
              <a:rPr lang="en-US" sz="1600" dirty="0" smtClean="0"/>
            </a:br>
            <a:r>
              <a:rPr lang="en-US" sz="1600" dirty="0" smtClean="0"/>
              <a:t>    </a:t>
            </a:r>
            <a:r>
              <a:rPr lang="en-US" sz="1600" dirty="0" err="1" smtClean="0"/>
              <a:t>partitiongroup</a:t>
            </a:r>
            <a:r>
              <a:rPr lang="en-US" sz="1600" dirty="0" smtClean="0"/>
              <a:t> = </a:t>
            </a:r>
            <a:r>
              <a:rPr lang="en-US" sz="1600" dirty="0" err="1" smtClean="0"/>
              <a:t>service:GetPartitionGroup</a:t>
            </a:r>
            <a:r>
              <a:rPr lang="en-US" sz="1600" dirty="0" smtClean="0"/>
              <a:t>("</a:t>
            </a:r>
            <a:r>
              <a:rPr lang="en-US" sz="1600" dirty="0" err="1" smtClean="0"/>
              <a:t>HD_ItemGroup</a:t>
            </a:r>
            <a:r>
              <a:rPr lang="en-US" sz="1600" dirty="0" smtClean="0"/>
              <a:t>").</a:t>
            </a:r>
          </a:p>
          <a:p>
            <a:pPr algn="l"/>
            <a:r>
              <a:rPr lang="en-US" sz="1600" dirty="0" smtClean="0"/>
              <a:t>    </a:t>
            </a:r>
            <a:r>
              <a:rPr lang="en-US" sz="1600" dirty="0" err="1" smtClean="0"/>
              <a:t>partitiongroup:Tenants:Add</a:t>
            </a:r>
            <a:r>
              <a:rPr lang="en-US" sz="1600" dirty="0" smtClean="0"/>
              <a:t>(</a:t>
            </a:r>
            <a:r>
              <a:rPr lang="en-US" sz="1600" dirty="0" err="1" smtClean="0"/>
              <a:t>service:GetTenant</a:t>
            </a:r>
            <a:r>
              <a:rPr lang="en-US" sz="1600" dirty="0" smtClean="0"/>
              <a:t>("HomeDepot_NH1")).</a:t>
            </a:r>
          </a:p>
          <a:p>
            <a:pPr algn="l"/>
            <a:r>
              <a:rPr lang="en-US" sz="1600" dirty="0" smtClean="0"/>
              <a:t>    </a:t>
            </a:r>
            <a:r>
              <a:rPr lang="en-US" sz="1600" dirty="0" err="1" smtClean="0"/>
              <a:t>partitiongroup:Tenants:Add</a:t>
            </a:r>
            <a:r>
              <a:rPr lang="en-US" sz="1600" dirty="0" smtClean="0"/>
              <a:t>(</a:t>
            </a:r>
            <a:r>
              <a:rPr lang="en-US" sz="1600" dirty="0" err="1" smtClean="0"/>
              <a:t>service:GetTenant</a:t>
            </a:r>
            <a:r>
              <a:rPr lang="en-US" sz="1600" dirty="0" smtClean="0"/>
              <a:t>("HomeDepot_NH2")).</a:t>
            </a:r>
          </a:p>
          <a:p>
            <a:pPr algn="l"/>
            <a:endParaRPr lang="en-US" sz="1600" dirty="0" smtClean="0"/>
          </a:p>
          <a:p>
            <a:pPr algn="l"/>
            <a:r>
              <a:rPr lang="en-US" sz="1600" dirty="0" err="1" smtClean="0"/>
              <a:t>service:UpdatePartitionGroup</a:t>
            </a:r>
            <a:r>
              <a:rPr lang="en-US" sz="1600" dirty="0" smtClean="0"/>
              <a:t>(</a:t>
            </a:r>
            <a:r>
              <a:rPr lang="en-US" sz="1600" dirty="0" err="1" smtClean="0"/>
              <a:t>partitiongroup</a:t>
            </a:r>
            <a:r>
              <a:rPr lang="en-US" sz="1600" dirty="0" smtClean="0"/>
              <a:t>).</a:t>
            </a:r>
          </a:p>
        </p:txBody>
      </p:sp>
      <p:sp>
        <p:nvSpPr>
          <p:cNvPr id="11" name="Right Arrow 10"/>
          <p:cNvSpPr/>
          <p:nvPr/>
        </p:nvSpPr>
        <p:spPr bwMode="auto">
          <a:xfrm>
            <a:off x="286597" y="4067028"/>
            <a:ext cx="750635" cy="272955"/>
          </a:xfrm>
          <a:prstGeom prst="rightArrow">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3" name="Straight Connector 12"/>
          <p:cNvCxnSpPr/>
          <p:nvPr/>
        </p:nvCxnSpPr>
        <p:spPr bwMode="auto">
          <a:xfrm>
            <a:off x="4544705" y="3234524"/>
            <a:ext cx="2702266"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6" name="Straight Connector 15"/>
          <p:cNvCxnSpPr/>
          <p:nvPr/>
        </p:nvCxnSpPr>
        <p:spPr bwMode="auto">
          <a:xfrm>
            <a:off x="3603009" y="2879680"/>
            <a:ext cx="3029828"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8" name="Straight Connector 17"/>
          <p:cNvCxnSpPr/>
          <p:nvPr/>
        </p:nvCxnSpPr>
        <p:spPr bwMode="auto">
          <a:xfrm flipV="1">
            <a:off x="1369278" y="3234524"/>
            <a:ext cx="1223797"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32" name="Straight Connector 31"/>
          <p:cNvCxnSpPr/>
          <p:nvPr/>
        </p:nvCxnSpPr>
        <p:spPr bwMode="auto">
          <a:xfrm flipV="1">
            <a:off x="2695406" y="3234524"/>
            <a:ext cx="1112319" cy="2272"/>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36" name="Straight Connector 35"/>
          <p:cNvCxnSpPr/>
          <p:nvPr/>
        </p:nvCxnSpPr>
        <p:spPr bwMode="auto">
          <a:xfrm flipV="1">
            <a:off x="4101161" y="2254138"/>
            <a:ext cx="1373846"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wipe(left)">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Tenants To Groups</a:t>
            </a:r>
            <a:endParaRPr lang="en-US" dirty="0"/>
          </a:p>
        </p:txBody>
      </p:sp>
      <p:sp>
        <p:nvSpPr>
          <p:cNvPr id="3" name="Content Placeholder 2"/>
          <p:cNvSpPr>
            <a:spLocks noGrp="1"/>
          </p:cNvSpPr>
          <p:nvPr>
            <p:ph idx="1"/>
          </p:nvPr>
        </p:nvSpPr>
        <p:spPr/>
        <p:txBody>
          <a:bodyPr/>
          <a:lstStyle/>
          <a:p>
            <a:r>
              <a:rPr lang="en-US" dirty="0"/>
              <a:t>T</a:t>
            </a:r>
            <a:r>
              <a:rPr lang="en-US" dirty="0" smtClean="0"/>
              <a:t>enant’s table instance allocated?</a:t>
            </a:r>
          </a:p>
          <a:p>
            <a:pPr lvl="1"/>
            <a:r>
              <a:rPr lang="en-US" dirty="0" smtClean="0"/>
              <a:t>It’s a bit more difficult.</a:t>
            </a:r>
          </a:p>
          <a:p>
            <a:pPr lvl="1"/>
            <a:r>
              <a:rPr lang="en-US" dirty="0" smtClean="0"/>
              <a:t>Move or remove data from tenant’s table instance</a:t>
            </a:r>
          </a:p>
          <a:p>
            <a:pPr lvl="2"/>
            <a:r>
              <a:rPr lang="en-US" dirty="0" smtClean="0"/>
              <a:t>Dump/load, buffer copy/delete via super tenant, etc</a:t>
            </a:r>
          </a:p>
          <a:p>
            <a:pPr lvl="1"/>
            <a:r>
              <a:rPr lang="en-US" dirty="0" smtClean="0"/>
              <a:t>De-allocate tenant’s table instance (bye-bye data)</a:t>
            </a:r>
          </a:p>
          <a:p>
            <a:pPr lvl="1"/>
            <a:endParaRPr lang="en-US" dirty="0" smtClean="0"/>
          </a:p>
          <a:p>
            <a:pPr lvl="1"/>
            <a:endParaRPr lang="en-US" dirty="0"/>
          </a:p>
          <a:p>
            <a:pPr lvl="1">
              <a:buNone/>
            </a:pPr>
            <a:endParaRPr lang="en-US" dirty="0"/>
          </a:p>
          <a:p>
            <a:pPr lvl="1"/>
            <a:r>
              <a:rPr lang="en-US" dirty="0" smtClean="0"/>
              <a:t>Add </a:t>
            </a:r>
            <a:r>
              <a:rPr lang="en-US" dirty="0"/>
              <a:t>tenant as member of the group for that </a:t>
            </a:r>
            <a:r>
              <a:rPr lang="en-US" dirty="0" smtClean="0"/>
              <a:t>table</a:t>
            </a:r>
          </a:p>
          <a:p>
            <a:pPr lvl="2"/>
            <a:r>
              <a:rPr lang="en-US" dirty="0" smtClean="0"/>
              <a:t>See previous slide</a:t>
            </a:r>
          </a:p>
          <a:p>
            <a:pPr lvl="1"/>
            <a:endParaRPr lang="en-US" dirty="0"/>
          </a:p>
          <a:p>
            <a:endParaRPr lang="en-US" dirty="0"/>
          </a:p>
        </p:txBody>
      </p:sp>
      <p:sp>
        <p:nvSpPr>
          <p:cNvPr id="4" name="TextBox 3"/>
          <p:cNvSpPr txBox="1"/>
          <p:nvPr/>
        </p:nvSpPr>
        <p:spPr>
          <a:xfrm>
            <a:off x="1012219" y="3154918"/>
            <a:ext cx="6794308" cy="707886"/>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2000" b="1" dirty="0" smtClean="0">
                <a:solidFill>
                  <a:schemeClr val="tx2"/>
                </a:solidFill>
              </a:rPr>
              <a:t>  </a:t>
            </a:r>
            <a:r>
              <a:rPr lang="en-US" sz="2000" b="1" i="0" dirty="0" err="1" smtClean="0">
                <a:solidFill>
                  <a:schemeClr val="tx2"/>
                </a:solidFill>
              </a:rPr>
              <a:t>proutil</a:t>
            </a:r>
            <a:r>
              <a:rPr lang="en-US" sz="2000" b="1" dirty="0" smtClean="0">
                <a:solidFill>
                  <a:schemeClr val="tx2"/>
                </a:solidFill>
              </a:rPr>
              <a:t> &lt;db&gt; </a:t>
            </a:r>
            <a:r>
              <a:rPr lang="en-US" sz="2000" b="1" i="0" dirty="0" smtClean="0">
                <a:solidFill>
                  <a:schemeClr val="tx2"/>
                </a:solidFill>
              </a:rPr>
              <a:t>-C </a:t>
            </a:r>
            <a:r>
              <a:rPr lang="en-US" sz="2000" b="1" i="0" dirty="0" err="1" smtClean="0">
                <a:solidFill>
                  <a:srgbClr val="BE005F"/>
                </a:solidFill>
              </a:rPr>
              <a:t>deallocate</a:t>
            </a:r>
            <a:r>
              <a:rPr lang="en-US" sz="2000" b="1" i="0" dirty="0" smtClean="0">
                <a:solidFill>
                  <a:srgbClr val="BE005F"/>
                </a:solidFill>
              </a:rPr>
              <a:t> </a:t>
            </a:r>
            <a:r>
              <a:rPr lang="en-US" sz="2000" b="1" dirty="0" smtClean="0">
                <a:solidFill>
                  <a:schemeClr val="tx2"/>
                </a:solidFill>
              </a:rPr>
              <a:t>&lt;table&gt;</a:t>
            </a:r>
            <a:br>
              <a:rPr lang="en-US" sz="2000" b="1" dirty="0" smtClean="0">
                <a:solidFill>
                  <a:schemeClr val="tx2"/>
                </a:solidFill>
              </a:rPr>
            </a:br>
            <a:r>
              <a:rPr lang="en-US" sz="2000" b="1" dirty="0" smtClean="0">
                <a:solidFill>
                  <a:schemeClr val="tx2"/>
                </a:solidFill>
              </a:rPr>
              <a:t>                                 </a:t>
            </a:r>
            <a:r>
              <a:rPr lang="en-US" sz="2000" b="1" i="0" dirty="0" smtClean="0">
                <a:solidFill>
                  <a:schemeClr val="tx2"/>
                </a:solidFill>
              </a:rPr>
              <a:t>[</a:t>
            </a:r>
            <a:r>
              <a:rPr lang="en-US" sz="2000" b="1" dirty="0" smtClean="0">
                <a:solidFill>
                  <a:schemeClr val="tx2"/>
                </a:solidFill>
              </a:rPr>
              <a:t> </a:t>
            </a:r>
            <a:r>
              <a:rPr lang="en-US" sz="2000" b="1" i="0" dirty="0" smtClean="0">
                <a:solidFill>
                  <a:srgbClr val="BE005F"/>
                </a:solidFill>
              </a:rPr>
              <a:t>tenant</a:t>
            </a:r>
            <a:r>
              <a:rPr lang="en-US" sz="2000" b="1" dirty="0" smtClean="0">
                <a:solidFill>
                  <a:srgbClr val="BE005F"/>
                </a:solidFill>
              </a:rPr>
              <a:t> </a:t>
            </a:r>
            <a:r>
              <a:rPr lang="en-US" sz="2000" b="1" dirty="0" smtClean="0">
                <a:solidFill>
                  <a:schemeClr val="tx2"/>
                </a:solidFill>
              </a:rPr>
              <a:t>&lt;name&gt; |</a:t>
            </a:r>
            <a:r>
              <a:rPr lang="en-US" sz="2000" b="1" dirty="0" smtClean="0">
                <a:solidFill>
                  <a:srgbClr val="BE005F"/>
                </a:solidFill>
              </a:rPr>
              <a:t> </a:t>
            </a:r>
            <a:r>
              <a:rPr lang="en-US" sz="2000" b="1" i="0" dirty="0" smtClean="0">
                <a:solidFill>
                  <a:srgbClr val="BE005F"/>
                </a:solidFill>
              </a:rPr>
              <a:t>group</a:t>
            </a:r>
            <a:r>
              <a:rPr lang="en-US" sz="2000" b="1" dirty="0" smtClean="0">
                <a:solidFill>
                  <a:srgbClr val="BE005F"/>
                </a:solidFill>
              </a:rPr>
              <a:t> </a:t>
            </a:r>
            <a:r>
              <a:rPr lang="en-US" sz="2000" b="1" dirty="0" smtClean="0">
                <a:solidFill>
                  <a:schemeClr val="tx2"/>
                </a:solidFill>
              </a:rPr>
              <a:t>&lt;name&gt; </a:t>
            </a:r>
            <a:r>
              <a:rPr lang="en-US" sz="2000" b="1" i="0" dirty="0" smtClean="0">
                <a:solidFill>
                  <a:schemeClr val="tx2"/>
                </a:solidFill>
              </a:rPr>
              <a:t>]</a:t>
            </a:r>
            <a:endParaRPr lang="en-US" sz="2000" i="0" dirty="0"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 New Multi-tenant Object</a:t>
            </a:r>
            <a:endParaRPr lang="en-US" dirty="0"/>
          </a:p>
        </p:txBody>
      </p:sp>
      <p:sp>
        <p:nvSpPr>
          <p:cNvPr id="3" name="Content Placeholder 2"/>
          <p:cNvSpPr>
            <a:spLocks noGrp="1"/>
          </p:cNvSpPr>
          <p:nvPr>
            <p:ph idx="1"/>
          </p:nvPr>
        </p:nvSpPr>
        <p:spPr>
          <a:xfrm>
            <a:off x="459091" y="1480185"/>
            <a:ext cx="7772400" cy="4493895"/>
          </a:xfrm>
        </p:spPr>
        <p:txBody>
          <a:bodyPr/>
          <a:lstStyle/>
          <a:p>
            <a:r>
              <a:rPr lang="en-US" dirty="0" smtClean="0"/>
              <a:t>Use favorite tool</a:t>
            </a:r>
          </a:p>
          <a:p>
            <a:pPr lvl="1"/>
            <a:r>
              <a:rPr lang="en-US" dirty="0" smtClean="0"/>
              <a:t>DB admin tool, navigator, load .</a:t>
            </a:r>
            <a:r>
              <a:rPr lang="en-US" dirty="0" err="1" smtClean="0"/>
              <a:t>df</a:t>
            </a:r>
            <a:endParaRPr lang="en-US" dirty="0" smtClean="0"/>
          </a:p>
          <a:p>
            <a:r>
              <a:rPr lang="en-US" dirty="0" smtClean="0"/>
              <a:t>Default allocation state (per tenant/group):</a:t>
            </a:r>
          </a:p>
          <a:p>
            <a:pPr lvl="1"/>
            <a:r>
              <a:rPr lang="en-US" dirty="0" smtClean="0"/>
              <a:t> Immediate</a:t>
            </a:r>
          </a:p>
          <a:p>
            <a:pPr lvl="2"/>
            <a:r>
              <a:rPr lang="en-US" dirty="0" smtClean="0"/>
              <a:t>Creates new storage partition for each object of the table instance</a:t>
            </a:r>
          </a:p>
          <a:p>
            <a:pPr lvl="2"/>
            <a:r>
              <a:rPr lang="en-US" dirty="0" smtClean="0"/>
              <a:t>Allocation performed for each tenant/group</a:t>
            </a:r>
          </a:p>
          <a:p>
            <a:pPr lvl="1"/>
            <a:r>
              <a:rPr lang="en-US" dirty="0" smtClean="0"/>
              <a:t>Delayed or None</a:t>
            </a:r>
          </a:p>
          <a:p>
            <a:pPr lvl="2"/>
            <a:r>
              <a:rPr lang="en-US" dirty="0" smtClean="0"/>
              <a:t>Will not allocate any storage</a:t>
            </a:r>
          </a:p>
          <a:p>
            <a:pPr lvl="2"/>
            <a:r>
              <a:rPr lang="en-US" dirty="0" smtClean="0"/>
              <a:t>Allows non-default area assignment</a:t>
            </a:r>
          </a:p>
          <a:p>
            <a:pPr lvl="1">
              <a:buNone/>
            </a:pPr>
            <a:endParaRPr lang="en-US" dirty="0" smtClean="0"/>
          </a:p>
        </p:txBody>
      </p:sp>
      <p:sp>
        <p:nvSpPr>
          <p:cNvPr id="4" name="TextBox 3"/>
          <p:cNvSpPr txBox="1"/>
          <p:nvPr/>
        </p:nvSpPr>
        <p:spPr>
          <a:xfrm>
            <a:off x="563880" y="1021080"/>
            <a:ext cx="2561920" cy="400110"/>
          </a:xfrm>
          <a:prstGeom prst="rect">
            <a:avLst/>
          </a:prstGeom>
          <a:noFill/>
        </p:spPr>
        <p:txBody>
          <a:bodyPr wrap="none" rtlCol="0">
            <a:spAutoFit/>
          </a:bodyPr>
          <a:lstStyle/>
          <a:p>
            <a:pPr algn="l"/>
            <a:r>
              <a:rPr lang="en-US" sz="2000" dirty="0" smtClean="0">
                <a:solidFill>
                  <a:srgbClr val="000000"/>
                </a:solidFill>
              </a:rPr>
              <a:t>Once tenants exist…</a:t>
            </a:r>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indexes to existing tables</a:t>
            </a:r>
          </a:p>
        </p:txBody>
      </p:sp>
      <p:sp>
        <p:nvSpPr>
          <p:cNvPr id="3" name="Content Placeholder 2"/>
          <p:cNvSpPr>
            <a:spLocks noGrp="1"/>
          </p:cNvSpPr>
          <p:nvPr>
            <p:ph idx="1"/>
          </p:nvPr>
        </p:nvSpPr>
        <p:spPr/>
        <p:txBody>
          <a:bodyPr/>
          <a:lstStyle/>
          <a:p>
            <a:r>
              <a:rPr lang="en-US" dirty="0" smtClean="0"/>
              <a:t>Activate at creation</a:t>
            </a:r>
          </a:p>
          <a:p>
            <a:pPr lvl="1"/>
            <a:r>
              <a:rPr lang="en-US" dirty="0" smtClean="0"/>
              <a:t>Index wide, not tenant specific</a:t>
            </a:r>
          </a:p>
          <a:p>
            <a:pPr lvl="1"/>
            <a:r>
              <a:rPr lang="en-US" dirty="0" smtClean="0"/>
              <a:t>Can </a:t>
            </a:r>
            <a:r>
              <a:rPr lang="en-US" dirty="0"/>
              <a:t>be slow to activate immediately (off-line)</a:t>
            </a:r>
          </a:p>
          <a:p>
            <a:r>
              <a:rPr lang="en-US" dirty="0" smtClean="0"/>
              <a:t>Index activate online</a:t>
            </a:r>
          </a:p>
          <a:p>
            <a:pPr lvl="1"/>
            <a:endParaRPr lang="en-US" dirty="0" smtClean="0"/>
          </a:p>
          <a:p>
            <a:pPr lvl="1"/>
            <a:endParaRPr lang="en-US" dirty="0" smtClean="0"/>
          </a:p>
          <a:p>
            <a:pPr lvl="1"/>
            <a:r>
              <a:rPr lang="en-US" dirty="0" smtClean="0"/>
              <a:t>Concurrent for different tables of same tenant</a:t>
            </a:r>
          </a:p>
          <a:p>
            <a:pPr lvl="1"/>
            <a:r>
              <a:rPr lang="en-US" dirty="0" smtClean="0"/>
              <a:t>Concurrent for same or different table between tenants</a:t>
            </a:r>
          </a:p>
          <a:p>
            <a:r>
              <a:rPr lang="en-US" dirty="0" smtClean="0"/>
              <a:t>R-code dependencies</a:t>
            </a:r>
          </a:p>
          <a:p>
            <a:pPr lvl="1"/>
            <a:r>
              <a:rPr lang="en-US" dirty="0" smtClean="0"/>
              <a:t>Existing </a:t>
            </a:r>
            <a:r>
              <a:rPr lang="en-US" dirty="0"/>
              <a:t>static queries maintain but don’t use newly activated </a:t>
            </a:r>
            <a:r>
              <a:rPr lang="en-US" dirty="0" smtClean="0"/>
              <a:t>index</a:t>
            </a:r>
          </a:p>
          <a:p>
            <a:pPr lvl="1"/>
            <a:r>
              <a:rPr lang="en-US" dirty="0" smtClean="0"/>
              <a:t>Tenant “mixed” activation with updated r-code</a:t>
            </a:r>
          </a:p>
          <a:p>
            <a:pPr lvl="2"/>
            <a:r>
              <a:rPr lang="en-US" dirty="0" smtClean="0"/>
              <a:t>Index </a:t>
            </a:r>
            <a:r>
              <a:rPr lang="en-US" dirty="0"/>
              <a:t>name is inactive and cannot be referenced. (995</a:t>
            </a:r>
            <a:r>
              <a:rPr lang="en-US" dirty="0" smtClean="0"/>
              <a:t>)</a:t>
            </a:r>
            <a:endParaRPr lang="en-US" dirty="0"/>
          </a:p>
        </p:txBody>
      </p:sp>
      <p:sp>
        <p:nvSpPr>
          <p:cNvPr id="5" name="TextBox 4"/>
          <p:cNvSpPr txBox="1"/>
          <p:nvPr/>
        </p:nvSpPr>
        <p:spPr>
          <a:xfrm>
            <a:off x="572979" y="2728198"/>
            <a:ext cx="7732821" cy="707886"/>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2000" b="1" dirty="0" smtClean="0">
                <a:solidFill>
                  <a:schemeClr val="tx2"/>
                </a:solidFill>
              </a:rPr>
              <a:t>  </a:t>
            </a:r>
            <a:r>
              <a:rPr lang="en-US" sz="2000" b="1" i="0" dirty="0" err="1" smtClean="0">
                <a:solidFill>
                  <a:schemeClr val="tx2"/>
                </a:solidFill>
              </a:rPr>
              <a:t>proutil</a:t>
            </a:r>
            <a:r>
              <a:rPr lang="en-US" sz="2000" b="1" dirty="0" smtClean="0">
                <a:solidFill>
                  <a:schemeClr val="tx2"/>
                </a:solidFill>
              </a:rPr>
              <a:t> &lt;db&gt; </a:t>
            </a:r>
            <a:r>
              <a:rPr lang="en-US" sz="2000" b="1" i="0" dirty="0" smtClean="0">
                <a:solidFill>
                  <a:schemeClr val="tx2"/>
                </a:solidFill>
              </a:rPr>
              <a:t>-C </a:t>
            </a:r>
            <a:r>
              <a:rPr lang="en-US" sz="2000" b="1" i="0" dirty="0" err="1" smtClean="0">
                <a:solidFill>
                  <a:srgbClr val="BE005F"/>
                </a:solidFill>
              </a:rPr>
              <a:t>idxactivate</a:t>
            </a:r>
            <a:r>
              <a:rPr lang="en-US" sz="2000" b="1" i="0" dirty="0" smtClean="0">
                <a:solidFill>
                  <a:srgbClr val="BE005F"/>
                </a:solidFill>
              </a:rPr>
              <a:t> </a:t>
            </a:r>
            <a:r>
              <a:rPr lang="en-US" sz="2000" b="1" dirty="0" smtClean="0">
                <a:solidFill>
                  <a:schemeClr val="tx2"/>
                </a:solidFill>
              </a:rPr>
              <a:t>&lt;index-name&gt;</a:t>
            </a:r>
            <a:br>
              <a:rPr lang="en-US" sz="2000" b="1" dirty="0" smtClean="0">
                <a:solidFill>
                  <a:schemeClr val="tx2"/>
                </a:solidFill>
              </a:rPr>
            </a:br>
            <a:r>
              <a:rPr lang="en-US" sz="2000" b="1" dirty="0" smtClean="0">
                <a:solidFill>
                  <a:schemeClr val="tx2"/>
                </a:solidFill>
              </a:rPr>
              <a:t>                                                 </a:t>
            </a:r>
            <a:r>
              <a:rPr lang="en-US" sz="2000" b="1" i="0" dirty="0" smtClean="0">
                <a:solidFill>
                  <a:schemeClr val="tx2"/>
                </a:solidFill>
              </a:rPr>
              <a:t>[</a:t>
            </a:r>
            <a:r>
              <a:rPr lang="en-US" sz="2000" b="1" dirty="0" smtClean="0">
                <a:solidFill>
                  <a:schemeClr val="tx2"/>
                </a:solidFill>
              </a:rPr>
              <a:t> </a:t>
            </a:r>
            <a:r>
              <a:rPr lang="en-US" sz="2000" b="1" i="0" dirty="0" smtClean="0">
                <a:solidFill>
                  <a:srgbClr val="BE005F"/>
                </a:solidFill>
              </a:rPr>
              <a:t>tenant</a:t>
            </a:r>
            <a:r>
              <a:rPr lang="en-US" sz="2000" b="1" dirty="0" smtClean="0">
                <a:solidFill>
                  <a:srgbClr val="BE005F"/>
                </a:solidFill>
              </a:rPr>
              <a:t> </a:t>
            </a:r>
            <a:r>
              <a:rPr lang="en-US" sz="2000" b="1" dirty="0" smtClean="0">
                <a:solidFill>
                  <a:schemeClr val="accent1"/>
                </a:solidFill>
              </a:rPr>
              <a:t>&lt;name&gt; | </a:t>
            </a:r>
            <a:r>
              <a:rPr lang="en-US" sz="2000" b="1" i="0" dirty="0" smtClean="0">
                <a:solidFill>
                  <a:srgbClr val="BE005F"/>
                </a:solidFill>
              </a:rPr>
              <a:t>group</a:t>
            </a:r>
            <a:r>
              <a:rPr lang="en-US" sz="2000" b="1" dirty="0" smtClean="0">
                <a:solidFill>
                  <a:srgbClr val="BE005F"/>
                </a:solidFill>
              </a:rPr>
              <a:t> </a:t>
            </a:r>
            <a:r>
              <a:rPr lang="en-US" sz="2000" b="1" dirty="0" smtClean="0">
                <a:solidFill>
                  <a:schemeClr val="tx2"/>
                </a:solidFill>
              </a:rPr>
              <a:t>&lt;name&gt; </a:t>
            </a:r>
            <a:r>
              <a:rPr lang="en-US" sz="2000" b="1" i="0" dirty="0" smtClean="0">
                <a:solidFill>
                  <a:schemeClr val="tx2"/>
                </a:solidFill>
              </a:rPr>
              <a:t>]</a:t>
            </a:r>
            <a:endParaRPr lang="en-US" sz="2000" i="0" dirty="0"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709676" y="2629055"/>
            <a:ext cx="7287905" cy="1631216"/>
          </a:xfrm>
          <a:prstGeom prst="rect">
            <a:avLst/>
          </a:prstGeom>
          <a:solidFill>
            <a:schemeClr val="accent2">
              <a:lumMod val="20000"/>
              <a:lumOff val="80000"/>
            </a:schemeClr>
          </a:solidFill>
          <a:ln w="12700">
            <a:solidFill>
              <a:schemeClr val="accent1"/>
            </a:solidFill>
          </a:ln>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chemeClr val="accent3"/>
                </a:solidFill>
              </a:rPr>
              <a:t>Maintenance &amp; Monitoring</a:t>
            </a:r>
          </a:p>
          <a:p>
            <a:pPr algn="ctr"/>
            <a:r>
              <a:rPr lang="en-US" sz="4000" b="1" dirty="0" smtClean="0">
                <a:ln/>
                <a:solidFill>
                  <a:schemeClr val="accent3"/>
                </a:solidFill>
              </a:rPr>
              <a:t> Examples</a:t>
            </a:r>
            <a:endParaRPr lang="en-US" sz="4000" b="1" dirty="0">
              <a:ln/>
              <a:solidFill>
                <a:schemeClr val="accent3"/>
              </a:solidFill>
            </a:endParaRPr>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Various Data Definition Files</a:t>
            </a:r>
            <a:endParaRPr lang="en-US" dirty="0"/>
          </a:p>
        </p:txBody>
      </p:sp>
      <p:sp>
        <p:nvSpPr>
          <p:cNvPr id="3" name="Content Placeholder 2"/>
          <p:cNvSpPr>
            <a:spLocks noGrp="1"/>
          </p:cNvSpPr>
          <p:nvPr>
            <p:ph idx="1"/>
          </p:nvPr>
        </p:nvSpPr>
        <p:spPr>
          <a:xfrm>
            <a:off x="459091" y="1441975"/>
            <a:ext cx="7772400" cy="5006315"/>
          </a:xfrm>
        </p:spPr>
        <p:txBody>
          <a:bodyPr/>
          <a:lstStyle/>
          <a:p>
            <a:r>
              <a:rPr lang="en-US" dirty="0" smtClean="0"/>
              <a:t>Data dump </a:t>
            </a:r>
            <a:r>
              <a:rPr lang="en-US" dirty="0"/>
              <a:t>files (.d)</a:t>
            </a:r>
          </a:p>
          <a:p>
            <a:pPr lvl="1"/>
            <a:r>
              <a:rPr lang="en-US" dirty="0"/>
              <a:t>Output directory change only: &lt;</a:t>
            </a:r>
            <a:r>
              <a:rPr lang="en-US" i="1" dirty="0"/>
              <a:t>tenant</a:t>
            </a:r>
            <a:r>
              <a:rPr lang="en-US" dirty="0"/>
              <a:t>&gt;/&lt;</a:t>
            </a:r>
            <a:r>
              <a:rPr lang="en-US" i="1" dirty="0"/>
              <a:t>table</a:t>
            </a:r>
            <a:r>
              <a:rPr lang="en-US" dirty="0" smtClean="0"/>
              <a:t>&gt;.d</a:t>
            </a:r>
            <a:endParaRPr lang="en-US" dirty="0"/>
          </a:p>
          <a:p>
            <a:r>
              <a:rPr lang="en-US" dirty="0" smtClean="0"/>
              <a:t>Binary dump files (.</a:t>
            </a:r>
            <a:r>
              <a:rPr lang="en-US" dirty="0" err="1" smtClean="0"/>
              <a:t>bd</a:t>
            </a:r>
            <a:r>
              <a:rPr lang="en-US" dirty="0" smtClean="0"/>
              <a:t>)</a:t>
            </a:r>
          </a:p>
          <a:p>
            <a:pPr lvl="1"/>
            <a:r>
              <a:rPr lang="en-US" dirty="0" smtClean="0"/>
              <a:t>File name format change only -    </a:t>
            </a:r>
            <a:r>
              <a:rPr lang="en-US" altLang="zh-CN" dirty="0"/>
              <a:t>&lt;</a:t>
            </a:r>
            <a:r>
              <a:rPr lang="en-US" altLang="zh-CN" i="1" dirty="0" smtClean="0"/>
              <a:t>table</a:t>
            </a:r>
            <a:r>
              <a:rPr lang="en-US" altLang="zh-CN" dirty="0" smtClean="0"/>
              <a:t>&gt;.</a:t>
            </a:r>
            <a:r>
              <a:rPr lang="en-US" altLang="zh-CN" dirty="0" err="1"/>
              <a:t>bd</a:t>
            </a:r>
            <a:r>
              <a:rPr lang="en-US" altLang="zh-CN" dirty="0"/>
              <a:t>[</a:t>
            </a:r>
            <a:r>
              <a:rPr lang="en-US" altLang="zh-CN" i="1" dirty="0"/>
              <a:t>n</a:t>
            </a:r>
            <a:r>
              <a:rPr lang="en-US" altLang="zh-CN" dirty="0"/>
              <a:t>] </a:t>
            </a:r>
            <a:r>
              <a:rPr lang="en-US" altLang="zh-CN" dirty="0" smtClean="0"/>
              <a:t>becomes:</a:t>
            </a:r>
            <a:endParaRPr lang="en-US" altLang="zh-CN" dirty="0"/>
          </a:p>
          <a:p>
            <a:pPr lvl="1"/>
            <a:r>
              <a:rPr lang="en-US" altLang="zh-CN" dirty="0" smtClean="0"/>
              <a:t>&lt;</a:t>
            </a:r>
            <a:r>
              <a:rPr lang="en-US" altLang="zh-CN" i="1" dirty="0" smtClean="0"/>
              <a:t>table</a:t>
            </a:r>
            <a:r>
              <a:rPr lang="en-US" altLang="zh-CN" dirty="0" smtClean="0"/>
              <a:t>&gt;_&lt;</a:t>
            </a:r>
            <a:r>
              <a:rPr lang="en-US" altLang="zh-CN" i="1" dirty="0" smtClean="0"/>
              <a:t>#</a:t>
            </a:r>
            <a:r>
              <a:rPr lang="en-US" altLang="zh-CN" dirty="0" smtClean="0"/>
              <a:t>&gt;T_&lt;</a:t>
            </a:r>
            <a:r>
              <a:rPr lang="en-US" altLang="zh-CN" i="1" dirty="0" smtClean="0"/>
              <a:t>tenant</a:t>
            </a:r>
            <a:r>
              <a:rPr lang="en-US" altLang="zh-CN" dirty="0" smtClean="0"/>
              <a:t>&gt;.</a:t>
            </a:r>
            <a:r>
              <a:rPr lang="en-US" altLang="zh-CN" dirty="0" err="1" smtClean="0"/>
              <a:t>bd</a:t>
            </a:r>
            <a:r>
              <a:rPr lang="en-US" altLang="zh-CN" dirty="0" smtClean="0"/>
              <a:t>[</a:t>
            </a:r>
            <a:r>
              <a:rPr lang="en-US" altLang="zh-CN" i="1" dirty="0" smtClean="0"/>
              <a:t>n</a:t>
            </a:r>
            <a:r>
              <a:rPr lang="en-US" altLang="zh-CN" dirty="0" smtClean="0"/>
              <a:t>]    OR </a:t>
            </a:r>
            <a:r>
              <a:rPr lang="en-US" altLang="zh-CN" dirty="0"/>
              <a:t>&lt;</a:t>
            </a:r>
            <a:r>
              <a:rPr lang="en-US" altLang="zh-CN" i="1" dirty="0"/>
              <a:t>table</a:t>
            </a:r>
            <a:r>
              <a:rPr lang="en-US" altLang="zh-CN" dirty="0" smtClean="0"/>
              <a:t>&gt;_&lt;</a:t>
            </a:r>
            <a:r>
              <a:rPr lang="en-US" altLang="zh-CN" i="1" dirty="0" smtClean="0"/>
              <a:t>#</a:t>
            </a:r>
            <a:r>
              <a:rPr lang="en-US" altLang="zh-CN" dirty="0" smtClean="0"/>
              <a:t>&gt;G_&lt;</a:t>
            </a:r>
            <a:r>
              <a:rPr lang="en-US" altLang="zh-CN" i="1" dirty="0" smtClean="0"/>
              <a:t>group</a:t>
            </a:r>
            <a:r>
              <a:rPr lang="en-US" altLang="zh-CN" dirty="0" smtClean="0"/>
              <a:t>&gt;.</a:t>
            </a:r>
            <a:r>
              <a:rPr lang="en-US" altLang="zh-CN" dirty="0" err="1"/>
              <a:t>bd</a:t>
            </a:r>
            <a:r>
              <a:rPr lang="en-US" altLang="zh-CN" dirty="0"/>
              <a:t>[</a:t>
            </a:r>
            <a:r>
              <a:rPr lang="en-US" altLang="zh-CN" i="1" dirty="0"/>
              <a:t>n</a:t>
            </a:r>
            <a:r>
              <a:rPr lang="en-US" altLang="zh-CN" dirty="0" smtClean="0"/>
              <a:t>]</a:t>
            </a:r>
          </a:p>
          <a:p>
            <a:pPr lvl="1"/>
            <a:r>
              <a:rPr lang="en-US" altLang="zh-CN" dirty="0" smtClean="0"/>
              <a:t>customer_5T_HomeDepot.bd1   OR state_2G_itemGroup.bd1 </a:t>
            </a:r>
            <a:endParaRPr lang="en-US" dirty="0" smtClean="0"/>
          </a:p>
          <a:p>
            <a:r>
              <a:rPr lang="en-US" dirty="0" err="1" smtClean="0"/>
              <a:t>Bulkload</a:t>
            </a:r>
            <a:r>
              <a:rPr lang="en-US" dirty="0" smtClean="0"/>
              <a:t> file definition (.</a:t>
            </a:r>
            <a:r>
              <a:rPr lang="en-US" dirty="0" err="1" smtClean="0"/>
              <a:t>fd</a:t>
            </a:r>
            <a:r>
              <a:rPr lang="en-US" dirty="0" smtClean="0"/>
              <a:t>)</a:t>
            </a:r>
          </a:p>
          <a:p>
            <a:pPr lvl="1"/>
            <a:r>
              <a:rPr lang="en-US" dirty="0"/>
              <a:t>No change</a:t>
            </a:r>
          </a:p>
          <a:p>
            <a:r>
              <a:rPr lang="en-US" dirty="0" smtClean="0"/>
              <a:t>Data </a:t>
            </a:r>
            <a:r>
              <a:rPr lang="en-US" dirty="0"/>
              <a:t>definition files (.</a:t>
            </a:r>
            <a:r>
              <a:rPr lang="en-US" dirty="0" err="1"/>
              <a:t>df</a:t>
            </a:r>
            <a:r>
              <a:rPr lang="en-US" dirty="0"/>
              <a:t>)</a:t>
            </a:r>
          </a:p>
          <a:p>
            <a:pPr lvl="1">
              <a:buNone/>
            </a:pPr>
            <a:endParaRPr lang="en-US" dirty="0" smtClean="0"/>
          </a:p>
        </p:txBody>
      </p:sp>
      <p:sp>
        <p:nvSpPr>
          <p:cNvPr id="4" name="TextBox 3"/>
          <p:cNvSpPr txBox="1"/>
          <p:nvPr/>
        </p:nvSpPr>
        <p:spPr>
          <a:xfrm>
            <a:off x="997427" y="5169227"/>
            <a:ext cx="3538864" cy="923330"/>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1800" i="0" dirty="0" smtClean="0">
                <a:solidFill>
                  <a:srgbClr val="000000"/>
                </a:solidFill>
              </a:rPr>
              <a:t>ADD TABLE “Customer”</a:t>
            </a:r>
            <a:br>
              <a:rPr lang="en-US" sz="1800" i="0" dirty="0" smtClean="0">
                <a:solidFill>
                  <a:srgbClr val="000000"/>
                </a:solidFill>
              </a:rPr>
            </a:br>
            <a:r>
              <a:rPr lang="en-US" sz="1800" i="0" dirty="0" smtClean="0">
                <a:solidFill>
                  <a:srgbClr val="000000"/>
                </a:solidFill>
              </a:rPr>
              <a:t>  </a:t>
            </a:r>
            <a:r>
              <a:rPr lang="en-US" sz="1800" i="0" dirty="0" smtClean="0">
                <a:solidFill>
                  <a:srgbClr val="FF0000"/>
                </a:solidFill>
              </a:rPr>
              <a:t>MULTITENANT yes</a:t>
            </a:r>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AREA "Customer/Order Area”</a:t>
            </a:r>
          </a:p>
        </p:txBody>
      </p:sp>
      <p:sp>
        <p:nvSpPr>
          <p:cNvPr id="5" name="TextBox 4"/>
          <p:cNvSpPr txBox="1"/>
          <p:nvPr/>
        </p:nvSpPr>
        <p:spPr>
          <a:xfrm>
            <a:off x="463147" y="950033"/>
            <a:ext cx="3265638" cy="400110"/>
          </a:xfrm>
          <a:prstGeom prst="rect">
            <a:avLst/>
          </a:prstGeom>
          <a:noFill/>
        </p:spPr>
        <p:txBody>
          <a:bodyPr wrap="none" rtlCol="0">
            <a:spAutoFit/>
          </a:bodyPr>
          <a:lstStyle/>
          <a:p>
            <a:pPr algn="l"/>
            <a:r>
              <a:rPr lang="en-US" sz="2000" dirty="0" smtClean="0">
                <a:solidFill>
                  <a:srgbClr val="000000"/>
                </a:solidFill>
              </a:rPr>
              <a:t>Flexibility with compatibility</a:t>
            </a:r>
          </a:p>
        </p:txBody>
      </p:sp>
      <p:cxnSp>
        <p:nvCxnSpPr>
          <p:cNvPr id="7" name="Straight Connector 6"/>
          <p:cNvCxnSpPr/>
          <p:nvPr/>
        </p:nvCxnSpPr>
        <p:spPr bwMode="auto">
          <a:xfrm flipV="1">
            <a:off x="1255594" y="3842984"/>
            <a:ext cx="3125337" cy="1"/>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8" name="Straight Connector 7"/>
          <p:cNvCxnSpPr/>
          <p:nvPr/>
        </p:nvCxnSpPr>
        <p:spPr bwMode="auto">
          <a:xfrm flipV="1">
            <a:off x="5024714" y="3829336"/>
            <a:ext cx="2536146"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flipV="1">
            <a:off x="4314968" y="2217308"/>
            <a:ext cx="1963002"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Utilities</a:t>
            </a:r>
            <a:endParaRPr lang="en-US" dirty="0"/>
          </a:p>
        </p:txBody>
      </p:sp>
      <p:sp>
        <p:nvSpPr>
          <p:cNvPr id="3" name="Content Placeholder 2"/>
          <p:cNvSpPr>
            <a:spLocks noGrp="1"/>
          </p:cNvSpPr>
          <p:nvPr>
            <p:ph idx="1"/>
          </p:nvPr>
        </p:nvSpPr>
        <p:spPr>
          <a:xfrm>
            <a:off x="459090" y="1038225"/>
            <a:ext cx="8016169" cy="5444462"/>
          </a:xfrm>
        </p:spPr>
        <p:txBody>
          <a:bodyPr/>
          <a:lstStyle/>
          <a:p>
            <a:r>
              <a:rPr lang="en-US" sz="2200" dirty="0" smtClean="0"/>
              <a:t>Area and object utilities now support tenant/group keyword</a:t>
            </a:r>
          </a:p>
          <a:p>
            <a:endParaRPr lang="en-US" sz="2200" dirty="0" smtClean="0"/>
          </a:p>
          <a:p>
            <a:pPr lvl="1"/>
            <a:endParaRPr lang="en-US" dirty="0" smtClean="0"/>
          </a:p>
          <a:p>
            <a:endParaRPr lang="en-US" dirty="0"/>
          </a:p>
          <a:p>
            <a:endParaRPr lang="en-US" dirty="0" smtClean="0"/>
          </a:p>
          <a:p>
            <a:endParaRPr lang="en-US" dirty="0"/>
          </a:p>
          <a:p>
            <a:endParaRPr lang="en-US" sz="2200" dirty="0" smtClean="0"/>
          </a:p>
          <a:p>
            <a:r>
              <a:rPr lang="en-US" sz="2200" dirty="0" smtClean="0"/>
              <a:t>Database wide utilities remain unchanged</a:t>
            </a:r>
          </a:p>
        </p:txBody>
      </p:sp>
      <p:sp>
        <p:nvSpPr>
          <p:cNvPr id="4" name="Content Placeholder 2"/>
          <p:cNvSpPr txBox="1">
            <a:spLocks/>
          </p:cNvSpPr>
          <p:nvPr/>
        </p:nvSpPr>
        <p:spPr bwMode="auto">
          <a:xfrm>
            <a:off x="393123" y="4539156"/>
            <a:ext cx="7918363" cy="1375112"/>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Roll forward</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Truncate bi</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Backup/restore</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Auditing</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lang="en-US" sz="1800" i="0" dirty="0" smtClean="0">
                <a:solidFill>
                  <a:srgbClr val="000000"/>
                </a:solidFill>
                <a:latin typeface="Arial" pitchFamily="34" charset="0"/>
                <a:cs typeface="Arial" pitchFamily="34" charset="0"/>
              </a:rPr>
              <a:t>Increase startup parameters to </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Move</a:t>
            </a:r>
            <a:r>
              <a:rPr kumimoji="0" lang="en-US" sz="1800" b="0" i="0" u="none" strike="noStrike" kern="1200" cap="none" spc="0" normalizeH="0" noProof="0" dirty="0" smtClean="0">
                <a:ln>
                  <a:noFill/>
                </a:ln>
                <a:solidFill>
                  <a:srgbClr val="000000"/>
                </a:solidFill>
                <a:effectLst/>
                <a:uLnTx/>
                <a:uFillTx/>
                <a:latin typeface="Arial" pitchFamily="34" charset="0"/>
                <a:ea typeface="+mn-ea"/>
                <a:cs typeface="Arial" pitchFamily="34" charset="0"/>
              </a:rPr>
              <a:t> schema</a:t>
            </a:r>
            <a:endPar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sp>
        <p:nvSpPr>
          <p:cNvPr id="5" name="Content Placeholder 2"/>
          <p:cNvSpPr txBox="1">
            <a:spLocks/>
          </p:cNvSpPr>
          <p:nvPr/>
        </p:nvSpPr>
        <p:spPr bwMode="auto">
          <a:xfrm>
            <a:off x="395397" y="2189238"/>
            <a:ext cx="7772400" cy="1659435"/>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Set/display create/toss limits</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Index move/table move</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lang="en-US" sz="1800" i="0" dirty="0" smtClean="0">
                <a:solidFill>
                  <a:srgbClr val="000000"/>
                </a:solidFill>
                <a:latin typeface="Arial" pitchFamily="34" charset="0"/>
                <a:cs typeface="Arial" pitchFamily="34" charset="0"/>
              </a:rPr>
              <a:t>Binary dump/load</a:t>
            </a:r>
            <a:endPar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Index check</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lang="en-US" sz="1800" i="0" dirty="0" smtClean="0">
                <a:solidFill>
                  <a:srgbClr val="000000"/>
                </a:solidFill>
                <a:latin typeface="Arial" pitchFamily="34" charset="0"/>
                <a:cs typeface="Arial" pitchFamily="34" charset="0"/>
              </a:rPr>
              <a:t>Index rebuild</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Index fix</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lang="en-US" sz="1800" i="0" dirty="0" smtClean="0">
                <a:solidFill>
                  <a:srgbClr val="000000"/>
                </a:solidFill>
                <a:latin typeface="Arial" pitchFamily="34" charset="0"/>
                <a:cs typeface="Arial" pitchFamily="34" charset="0"/>
              </a:rPr>
              <a:t>Index compact</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Index</a:t>
            </a:r>
            <a:r>
              <a:rPr kumimoji="0" lang="en-US" sz="1800" b="0" i="0" u="none" strike="noStrike" kern="1200" cap="none" spc="0" normalizeH="0" noProof="0" dirty="0" smtClean="0">
                <a:ln>
                  <a:noFill/>
                </a:ln>
                <a:solidFill>
                  <a:srgbClr val="000000"/>
                </a:solidFill>
                <a:effectLst/>
                <a:uLnTx/>
                <a:uFillTx/>
                <a:latin typeface="Arial" pitchFamily="34" charset="0"/>
                <a:ea typeface="+mn-ea"/>
                <a:cs typeface="Arial" pitchFamily="34" charset="0"/>
              </a:rPr>
              <a:t> activate</a:t>
            </a:r>
            <a:endPar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sp>
        <p:nvSpPr>
          <p:cNvPr id="6" name="TextBox 5"/>
          <p:cNvSpPr txBox="1"/>
          <p:nvPr/>
        </p:nvSpPr>
        <p:spPr>
          <a:xfrm>
            <a:off x="834877" y="1501249"/>
            <a:ext cx="7053529" cy="646331"/>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1800" b="1" dirty="0" smtClean="0">
                <a:solidFill>
                  <a:schemeClr val="tx2"/>
                </a:solidFill>
              </a:rPr>
              <a:t>  </a:t>
            </a:r>
            <a:r>
              <a:rPr lang="en-US" sz="1800" b="1" i="0" dirty="0" err="1" smtClean="0">
                <a:solidFill>
                  <a:schemeClr val="tx2"/>
                </a:solidFill>
              </a:rPr>
              <a:t>proutil</a:t>
            </a:r>
            <a:r>
              <a:rPr lang="en-US" sz="1800" b="1" dirty="0" smtClean="0">
                <a:solidFill>
                  <a:schemeClr val="tx2"/>
                </a:solidFill>
              </a:rPr>
              <a:t> &lt;db&gt; </a:t>
            </a:r>
            <a:r>
              <a:rPr lang="en-US" sz="1800" b="1" i="0" dirty="0" smtClean="0">
                <a:solidFill>
                  <a:schemeClr val="tx2"/>
                </a:solidFill>
              </a:rPr>
              <a:t>-C </a:t>
            </a:r>
            <a:r>
              <a:rPr lang="en-US" sz="1800" b="1" i="0" dirty="0" err="1" smtClean="0">
                <a:solidFill>
                  <a:srgbClr val="BE005F"/>
                </a:solidFill>
              </a:rPr>
              <a:t>dbanalys</a:t>
            </a:r>
            <a:r>
              <a:rPr lang="en-US" sz="1800" b="1" i="0" dirty="0" smtClean="0">
                <a:solidFill>
                  <a:srgbClr val="BE005F"/>
                </a:solidFill>
              </a:rPr>
              <a:t> </a:t>
            </a:r>
            <a:r>
              <a:rPr lang="en-US" sz="1800" b="1" i="0" dirty="0" smtClean="0">
                <a:solidFill>
                  <a:schemeClr val="accent1"/>
                </a:solidFill>
              </a:rPr>
              <a:t>[ area </a:t>
            </a:r>
            <a:r>
              <a:rPr lang="en-US" sz="1800" b="1" dirty="0" smtClean="0">
                <a:solidFill>
                  <a:schemeClr val="accent1"/>
                </a:solidFill>
              </a:rPr>
              <a:t>&lt;area&gt; </a:t>
            </a:r>
            <a:r>
              <a:rPr lang="en-US" sz="1800" b="1" i="0" dirty="0" smtClean="0">
                <a:solidFill>
                  <a:schemeClr val="accent1"/>
                </a:solidFill>
              </a:rPr>
              <a:t>]</a:t>
            </a:r>
            <a:r>
              <a:rPr lang="en-US" sz="1800" b="1" dirty="0" smtClean="0">
                <a:solidFill>
                  <a:schemeClr val="accent1"/>
                </a:solidFill>
              </a:rPr>
              <a:t/>
            </a:r>
            <a:br>
              <a:rPr lang="en-US" sz="1800" b="1" dirty="0" smtClean="0">
                <a:solidFill>
                  <a:schemeClr val="accent1"/>
                </a:solidFill>
              </a:rPr>
            </a:br>
            <a:r>
              <a:rPr lang="en-US" sz="1800" b="1" dirty="0" smtClean="0">
                <a:solidFill>
                  <a:schemeClr val="accent1"/>
                </a:solidFill>
              </a:rPr>
              <a:t>                            </a:t>
            </a:r>
            <a:r>
              <a:rPr lang="en-US" sz="1800" b="1" i="0" dirty="0" smtClean="0">
                <a:solidFill>
                  <a:schemeClr val="accent1"/>
                </a:solidFill>
              </a:rPr>
              <a:t>[</a:t>
            </a:r>
            <a:r>
              <a:rPr lang="en-US" sz="1800" b="1" dirty="0" smtClean="0">
                <a:solidFill>
                  <a:schemeClr val="accent1"/>
                </a:solidFill>
              </a:rPr>
              <a:t> </a:t>
            </a:r>
            <a:r>
              <a:rPr lang="en-US" sz="1800" b="1" i="0" dirty="0" smtClean="0">
                <a:solidFill>
                  <a:srgbClr val="BE005F"/>
                </a:solidFill>
              </a:rPr>
              <a:t>shared</a:t>
            </a:r>
            <a:r>
              <a:rPr lang="en-US" sz="1800" b="1" dirty="0" smtClean="0">
                <a:solidFill>
                  <a:schemeClr val="accent1"/>
                </a:solidFill>
              </a:rPr>
              <a:t>  | </a:t>
            </a:r>
            <a:r>
              <a:rPr lang="en-US" sz="1800" b="1" dirty="0" smtClean="0">
                <a:solidFill>
                  <a:srgbClr val="BE005F"/>
                </a:solidFill>
              </a:rPr>
              <a:t> </a:t>
            </a:r>
            <a:r>
              <a:rPr lang="en-US" sz="1800" b="1" i="0" dirty="0" smtClean="0">
                <a:solidFill>
                  <a:srgbClr val="BE005F"/>
                </a:solidFill>
              </a:rPr>
              <a:t>tenant</a:t>
            </a:r>
            <a:r>
              <a:rPr lang="en-US" sz="1800" b="1" dirty="0" smtClean="0">
                <a:solidFill>
                  <a:schemeClr val="accent1"/>
                </a:solidFill>
              </a:rPr>
              <a:t> &lt;name&gt;  | </a:t>
            </a:r>
            <a:r>
              <a:rPr lang="en-US" sz="1800" b="1" i="0" dirty="0" smtClean="0">
                <a:solidFill>
                  <a:srgbClr val="BE005F"/>
                </a:solidFill>
              </a:rPr>
              <a:t>group</a:t>
            </a:r>
            <a:r>
              <a:rPr lang="en-US" sz="1800" b="1" dirty="0" smtClean="0">
                <a:solidFill>
                  <a:schemeClr val="accent1"/>
                </a:solidFill>
              </a:rPr>
              <a:t> &lt;name&gt; </a:t>
            </a:r>
            <a:r>
              <a:rPr lang="en-US" sz="1800" b="1" i="0" dirty="0" smtClean="0">
                <a:solidFill>
                  <a:schemeClr val="accent1"/>
                </a:solidFill>
              </a:rPr>
              <a:t>]</a:t>
            </a:r>
            <a:endParaRPr lang="en-US" sz="1800" i="0" dirty="0" smtClean="0">
              <a:solidFill>
                <a:schemeClr val="accent1"/>
              </a:solidFill>
            </a:endParaRP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Tools Report By Tenant/Group</a:t>
            </a:r>
          </a:p>
        </p:txBody>
      </p:sp>
      <p:sp>
        <p:nvSpPr>
          <p:cNvPr id="4" name="TextBox 3"/>
          <p:cNvSpPr txBox="1"/>
          <p:nvPr/>
        </p:nvSpPr>
        <p:spPr>
          <a:xfrm>
            <a:off x="436724" y="1091816"/>
            <a:ext cx="7899556" cy="369332"/>
          </a:xfrm>
          <a:prstGeom prst="rect">
            <a:avLst/>
          </a:prstGeom>
          <a:solidFill>
            <a:schemeClr val="accent2">
              <a:lumMod val="20000"/>
              <a:lumOff val="80000"/>
            </a:schemeClr>
          </a:solidFill>
          <a:ln>
            <a:solidFill>
              <a:schemeClr val="tx1"/>
            </a:solidFill>
          </a:ln>
        </p:spPr>
        <p:txBody>
          <a:bodyPr wrap="square" rtlCol="0">
            <a:spAutoFit/>
          </a:bodyPr>
          <a:lstStyle/>
          <a:p>
            <a:pPr algn="l"/>
            <a:r>
              <a:rPr lang="en-US" sz="1800" b="1" dirty="0" smtClean="0">
                <a:solidFill>
                  <a:schemeClr val="tx2"/>
                </a:solidFill>
              </a:rPr>
              <a:t> </a:t>
            </a:r>
            <a:r>
              <a:rPr lang="en-US" sz="1800" b="1" i="0" dirty="0" err="1" smtClean="0">
                <a:solidFill>
                  <a:schemeClr val="tx2"/>
                </a:solidFill>
              </a:rPr>
              <a:t>dbutil</a:t>
            </a:r>
            <a:r>
              <a:rPr lang="en-US" sz="1800" b="1" dirty="0" smtClean="0">
                <a:solidFill>
                  <a:schemeClr val="tx2"/>
                </a:solidFill>
              </a:rPr>
              <a:t> &lt;db&gt;</a:t>
            </a:r>
            <a:r>
              <a:rPr lang="en-US" sz="1800" b="1" dirty="0" smtClean="0">
                <a:solidFill>
                  <a:srgbClr val="004B85"/>
                </a:solidFill>
              </a:rPr>
              <a:t> </a:t>
            </a:r>
            <a:r>
              <a:rPr lang="en-US" sz="1800" b="1" i="0" dirty="0" smtClean="0">
                <a:solidFill>
                  <a:srgbClr val="004B85"/>
                </a:solidFill>
              </a:rPr>
              <a:t>-C </a:t>
            </a:r>
            <a:r>
              <a:rPr lang="en-US" sz="1800" b="1" i="0" dirty="0" err="1" smtClean="0">
                <a:solidFill>
                  <a:srgbClr val="004B85"/>
                </a:solidFill>
              </a:rPr>
              <a:t>dbanalys</a:t>
            </a:r>
            <a:r>
              <a:rPr lang="en-US" sz="1800" b="1" i="0" dirty="0" smtClean="0">
                <a:solidFill>
                  <a:srgbClr val="004B85"/>
                </a:solidFill>
              </a:rPr>
              <a:t> area </a:t>
            </a:r>
            <a:r>
              <a:rPr lang="en-US" sz="1800" b="1" dirty="0" smtClean="0">
                <a:solidFill>
                  <a:srgbClr val="004B85"/>
                </a:solidFill>
              </a:rPr>
              <a:t>&lt;area&gt; </a:t>
            </a:r>
            <a:r>
              <a:rPr lang="en-US" sz="1800" b="1" i="0" dirty="0" smtClean="0">
                <a:solidFill>
                  <a:schemeClr val="tx2"/>
                </a:solidFill>
              </a:rPr>
              <a:t>[</a:t>
            </a:r>
            <a:r>
              <a:rPr lang="en-US" sz="1800" b="1" dirty="0" smtClean="0">
                <a:solidFill>
                  <a:srgbClr val="004B85"/>
                </a:solidFill>
              </a:rPr>
              <a:t> </a:t>
            </a:r>
            <a:r>
              <a:rPr lang="en-US" sz="1800" b="1" i="0" dirty="0" smtClean="0">
                <a:solidFill>
                  <a:srgbClr val="BE005F"/>
                </a:solidFill>
              </a:rPr>
              <a:t>tenant</a:t>
            </a:r>
            <a:r>
              <a:rPr lang="en-US" sz="1800" b="1" dirty="0" smtClean="0">
                <a:solidFill>
                  <a:srgbClr val="BE005F"/>
                </a:solidFill>
              </a:rPr>
              <a:t> </a:t>
            </a:r>
            <a:r>
              <a:rPr lang="en-US" sz="1800" b="1" dirty="0" smtClean="0">
                <a:solidFill>
                  <a:schemeClr val="accent1"/>
                </a:solidFill>
              </a:rPr>
              <a:t>&lt;name&gt; </a:t>
            </a:r>
            <a:r>
              <a:rPr lang="en-US" sz="1800" b="1" dirty="0" smtClean="0">
                <a:solidFill>
                  <a:schemeClr val="tx2"/>
                </a:solidFill>
              </a:rPr>
              <a:t>|</a:t>
            </a:r>
            <a:r>
              <a:rPr lang="en-US" sz="1800" b="1" dirty="0" smtClean="0">
                <a:solidFill>
                  <a:srgbClr val="BE005F"/>
                </a:solidFill>
              </a:rPr>
              <a:t> </a:t>
            </a:r>
            <a:r>
              <a:rPr lang="en-US" sz="1800" b="1" i="0" dirty="0" smtClean="0">
                <a:solidFill>
                  <a:srgbClr val="BE005F"/>
                </a:solidFill>
              </a:rPr>
              <a:t>group</a:t>
            </a:r>
            <a:r>
              <a:rPr lang="en-US" sz="1800" b="1" dirty="0" smtClean="0">
                <a:solidFill>
                  <a:srgbClr val="BE005F"/>
                </a:solidFill>
              </a:rPr>
              <a:t> </a:t>
            </a:r>
            <a:r>
              <a:rPr lang="en-US" sz="1800" b="1" dirty="0" smtClean="0">
                <a:solidFill>
                  <a:schemeClr val="tx2"/>
                </a:solidFill>
              </a:rPr>
              <a:t>&lt;name&gt; </a:t>
            </a:r>
            <a:r>
              <a:rPr lang="en-US" sz="1800" b="1" i="0" dirty="0" smtClean="0">
                <a:solidFill>
                  <a:schemeClr val="tx2"/>
                </a:solidFill>
              </a:rPr>
              <a:t>]</a:t>
            </a:r>
            <a:endParaRPr lang="en-US" sz="1800" i="0" dirty="0" smtClean="0">
              <a:solidFill>
                <a:srgbClr val="000000"/>
              </a:solidFill>
            </a:endParaRPr>
          </a:p>
        </p:txBody>
      </p:sp>
      <p:sp>
        <p:nvSpPr>
          <p:cNvPr id="5" name="TextBox 4"/>
          <p:cNvSpPr txBox="1"/>
          <p:nvPr/>
        </p:nvSpPr>
        <p:spPr>
          <a:xfrm>
            <a:off x="1447548" y="1815143"/>
            <a:ext cx="5769528" cy="4616648"/>
          </a:xfrm>
          <a:prstGeom prst="rect">
            <a:avLst/>
          </a:prstGeom>
          <a:solidFill>
            <a:srgbClr val="FFD24F"/>
          </a:solidFill>
          <a:ln>
            <a:solidFill>
              <a:schemeClr val="accent1"/>
            </a:solidFill>
          </a:ln>
        </p:spPr>
        <p:txBody>
          <a:bodyPr wrap="none" rtlCol="0">
            <a:spAutoFit/>
          </a:bodyPr>
          <a:lstStyle/>
          <a:p>
            <a:pPr algn="l"/>
            <a:r>
              <a:rPr lang="en-US" sz="1400" b="1" u="sng" dirty="0" smtClean="0">
                <a:uFill>
                  <a:solidFill>
                    <a:srgbClr val="FF0000"/>
                  </a:solidFill>
                </a:uFill>
                <a:latin typeface="Courier New" pitchFamily="49" charset="0"/>
                <a:cs typeface="Courier New" pitchFamily="49" charset="0"/>
              </a:rPr>
              <a:t>RECORD BLOCK SUMMARY FOR SHARED OBJECTS:</a:t>
            </a:r>
            <a:r>
              <a:rPr lang="en-US" sz="1400" b="1" u="sng" dirty="0" smtClean="0">
                <a:latin typeface="Courier New" pitchFamily="49" charset="0"/>
                <a:cs typeface="Courier New" pitchFamily="49" charset="0"/>
              </a:rPr>
              <a:t/>
            </a:r>
            <a:br>
              <a:rPr lang="en-US" sz="1400" b="1" u="sng" dirty="0" smtClean="0">
                <a:latin typeface="Courier New" pitchFamily="49" charset="0"/>
                <a:cs typeface="Courier New" pitchFamily="49" charset="0"/>
              </a:rPr>
            </a:br>
            <a:r>
              <a:rPr lang="en-US" sz="1400" dirty="0" smtClean="0">
                <a:latin typeface="Courier New" pitchFamily="49" charset="0"/>
                <a:cs typeface="Courier New" pitchFamily="49" charset="0"/>
              </a:rPr>
              <a:t>                                 -Record Size (B)- </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Table           Records    Size   Min   Max  Mean</a:t>
            </a:r>
            <a:br>
              <a:rPr lang="en-US" sz="1400" dirty="0" smtClean="0">
                <a:latin typeface="Courier New" pitchFamily="49" charset="0"/>
                <a:cs typeface="Courier New" pitchFamily="49" charset="0"/>
              </a:rPr>
            </a:br>
            <a:r>
              <a:rPr lang="en-US" sz="1400" dirty="0" err="1" smtClean="0">
                <a:latin typeface="Courier New" pitchFamily="49" charset="0"/>
                <a:cs typeface="Courier New" pitchFamily="49" charset="0"/>
              </a:rPr>
              <a:t>PUB.state</a:t>
            </a:r>
            <a:r>
              <a:rPr lang="en-US" sz="1400" dirty="0" smtClean="0">
                <a:latin typeface="Courier New" pitchFamily="49" charset="0"/>
                <a:cs typeface="Courier New" pitchFamily="49" charset="0"/>
              </a:rPr>
              <a:t>            51    1.8K    31    42    36</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                ----------------------------------</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Subtotals:           51    1.8K    31    42    36 </a:t>
            </a:r>
          </a:p>
          <a:p>
            <a:pPr algn="l"/>
            <a:r>
              <a:rPr lang="en-US" sz="1400" b="1" u="sng" dirty="0" smtClean="0">
                <a:uFill>
                  <a:solidFill>
                    <a:srgbClr val="FF0000"/>
                  </a:solidFill>
                </a:uFill>
                <a:latin typeface="Courier New" pitchFamily="49" charset="0"/>
                <a:cs typeface="Courier New" pitchFamily="49" charset="0"/>
              </a:rPr>
              <a:t>RECORD BLOCK SUMMARY FOR GROUP </a:t>
            </a:r>
            <a:r>
              <a:rPr lang="en-US" sz="1400" b="1" u="sng" dirty="0" err="1" smtClean="0">
                <a:uFill>
                  <a:solidFill>
                    <a:srgbClr val="FF0000"/>
                  </a:solidFill>
                </a:uFill>
                <a:latin typeface="Courier New" pitchFamily="49" charset="0"/>
                <a:cs typeface="Courier New" pitchFamily="49" charset="0"/>
              </a:rPr>
              <a:t>HD_ItemGroup</a:t>
            </a:r>
            <a:r>
              <a:rPr lang="en-US" sz="1400" b="1" dirty="0" smtClean="0">
                <a:latin typeface="Courier New" pitchFamily="49" charset="0"/>
                <a:cs typeface="Courier New" pitchFamily="49" charset="0"/>
              </a:rPr>
              <a:t>: -14</a:t>
            </a:r>
            <a:r>
              <a:rPr lang="en-US" sz="1400" dirty="0" smtClean="0">
                <a:latin typeface="Courier New" pitchFamily="49" charset="0"/>
                <a:cs typeface="Courier New" pitchFamily="49" charset="0"/>
              </a:rPr>
              <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                                 -Record Size (B)- </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Table           Records    Size   Min   Max  Mean</a:t>
            </a:r>
            <a:br>
              <a:rPr lang="en-US" sz="1400" dirty="0" smtClean="0">
                <a:latin typeface="Courier New" pitchFamily="49" charset="0"/>
                <a:cs typeface="Courier New" pitchFamily="49" charset="0"/>
              </a:rPr>
            </a:br>
            <a:r>
              <a:rPr lang="en-US" sz="1400" dirty="0" err="1" smtClean="0">
                <a:latin typeface="Courier New" pitchFamily="49" charset="0"/>
                <a:cs typeface="Courier New" pitchFamily="49" charset="0"/>
              </a:rPr>
              <a:t>PUB.item</a:t>
            </a:r>
            <a:r>
              <a:rPr lang="en-US" sz="1400" dirty="0" smtClean="0">
                <a:latin typeface="Courier New" pitchFamily="49" charset="0"/>
                <a:cs typeface="Courier New" pitchFamily="49" charset="0"/>
              </a:rPr>
              <a:t>             51    2.2K    37    49    44</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               -----------------------------------</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Subtotals:           51    2.2K    37    49    44 </a:t>
            </a:r>
          </a:p>
          <a:p>
            <a:pPr algn="l"/>
            <a:r>
              <a:rPr lang="en-US" sz="1400" b="1" u="sng" dirty="0" smtClean="0">
                <a:uFill>
                  <a:solidFill>
                    <a:srgbClr val="FF0000"/>
                  </a:solidFill>
                </a:uFill>
                <a:latin typeface="Courier New" pitchFamily="49" charset="0"/>
                <a:cs typeface="Courier New" pitchFamily="49" charset="0"/>
              </a:rPr>
              <a:t>RECORD BLOCK SUMMARY FOR TENANT HomeDepot_NH1</a:t>
            </a:r>
            <a:r>
              <a:rPr lang="en-US" sz="1400" b="1" dirty="0" smtClean="0">
                <a:latin typeface="Courier New" pitchFamily="49" charset="0"/>
                <a:cs typeface="Courier New" pitchFamily="49" charset="0"/>
              </a:rPr>
              <a:t>: 1</a:t>
            </a:r>
            <a:br>
              <a:rPr lang="en-US" sz="1400" b="1" dirty="0" smtClean="0">
                <a:latin typeface="Courier New" pitchFamily="49" charset="0"/>
                <a:cs typeface="Courier New" pitchFamily="49" charset="0"/>
              </a:rPr>
            </a:br>
            <a:r>
              <a:rPr lang="en-US" sz="1400" dirty="0" smtClean="0">
                <a:latin typeface="Courier New" pitchFamily="49" charset="0"/>
                <a:cs typeface="Courier New" pitchFamily="49" charset="0"/>
              </a:rPr>
              <a:t>                                 -Record Size (B)-</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Table           Records    Size   Min   Max  Mean </a:t>
            </a:r>
            <a:br>
              <a:rPr lang="en-US" sz="1400" dirty="0" smtClean="0">
                <a:latin typeface="Courier New" pitchFamily="49" charset="0"/>
                <a:cs typeface="Courier New" pitchFamily="49" charset="0"/>
              </a:rPr>
            </a:br>
            <a:r>
              <a:rPr lang="en-US" sz="1400" dirty="0" err="1" smtClean="0">
                <a:latin typeface="Courier New" pitchFamily="49" charset="0"/>
                <a:cs typeface="Courier New" pitchFamily="49" charset="0"/>
              </a:rPr>
              <a:t>PUB.customer</a:t>
            </a:r>
            <a:r>
              <a:rPr lang="en-US" sz="1400" dirty="0" smtClean="0">
                <a:latin typeface="Courier New" pitchFamily="49" charset="0"/>
                <a:cs typeface="Courier New" pitchFamily="49" charset="0"/>
              </a:rPr>
              <a:t>          4  280.0B    64    73    70</a:t>
            </a:r>
            <a:br>
              <a:rPr lang="en-US" sz="1400" dirty="0" smtClean="0">
                <a:latin typeface="Courier New" pitchFamily="49" charset="0"/>
                <a:cs typeface="Courier New" pitchFamily="49" charset="0"/>
              </a:rPr>
            </a:br>
            <a:r>
              <a:rPr lang="en-US" sz="1400" dirty="0" err="1" smtClean="0">
                <a:latin typeface="Courier New" pitchFamily="49" charset="0"/>
                <a:cs typeface="Courier New" pitchFamily="49" charset="0"/>
              </a:rPr>
              <a:t>PUB.order</a:t>
            </a:r>
            <a:r>
              <a:rPr lang="en-US" sz="1400" dirty="0" smtClean="0">
                <a:latin typeface="Courier New" pitchFamily="49" charset="0"/>
                <a:cs typeface="Courier New" pitchFamily="49" charset="0"/>
              </a:rPr>
              <a:t>             9  312.0B    34    35    34</a:t>
            </a:r>
            <a:br>
              <a:rPr lang="en-US" sz="1400" dirty="0" smtClean="0">
                <a:latin typeface="Courier New" pitchFamily="49" charset="0"/>
                <a:cs typeface="Courier New" pitchFamily="49" charset="0"/>
              </a:rPr>
            </a:br>
            <a:r>
              <a:rPr lang="en-US" sz="1400" dirty="0" err="1" smtClean="0">
                <a:latin typeface="Courier New" pitchFamily="49" charset="0"/>
                <a:cs typeface="Courier New" pitchFamily="49" charset="0"/>
              </a:rPr>
              <a:t>PUB.order</a:t>
            </a:r>
            <a:r>
              <a:rPr lang="en-US" sz="1400" dirty="0" smtClean="0">
                <a:latin typeface="Courier New" pitchFamily="49" charset="0"/>
                <a:cs typeface="Courier New" pitchFamily="49" charset="0"/>
              </a:rPr>
              <a:t>-line       31    1.0K    33    34    33</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                 ---------------------------------</a:t>
            </a:r>
            <a:br>
              <a:rPr lang="en-US" sz="1400" dirty="0" smtClean="0">
                <a:latin typeface="Courier New" pitchFamily="49" charset="0"/>
                <a:cs typeface="Courier New" pitchFamily="49" charset="0"/>
              </a:rPr>
            </a:br>
            <a:r>
              <a:rPr lang="en-US" sz="1400" dirty="0" smtClean="0">
                <a:latin typeface="Courier New" pitchFamily="49" charset="0"/>
                <a:cs typeface="Courier New" pitchFamily="49" charset="0"/>
              </a:rPr>
              <a:t>Subtotals:           44  593.0K    33    73    46</a:t>
            </a:r>
            <a:endParaRPr lang="en-US" sz="1400" dirty="0">
              <a:latin typeface="Courier New" pitchFamily="49" charset="0"/>
              <a:cs typeface="Courier New" pitchFamily="49" charset="0"/>
            </a:endParaRPr>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Promon: Tenant Identity, Sorting And Filtering</a:t>
            </a:r>
            <a:endParaRPr lang="en-US" dirty="0"/>
          </a:p>
        </p:txBody>
      </p:sp>
      <p:sp>
        <p:nvSpPr>
          <p:cNvPr id="9" name="Content Placeholder 8"/>
          <p:cNvSpPr>
            <a:spLocks noGrp="1"/>
          </p:cNvSpPr>
          <p:nvPr>
            <p:ph idx="1"/>
          </p:nvPr>
        </p:nvSpPr>
        <p:spPr/>
        <p:txBody>
          <a:bodyPr/>
          <a:lstStyle/>
          <a:p>
            <a:r>
              <a:rPr lang="en-US" dirty="0"/>
              <a:t>M.  Modify </a:t>
            </a:r>
            <a:r>
              <a:rPr lang="en-US" dirty="0" smtClean="0"/>
              <a:t>Defaults</a:t>
            </a:r>
          </a:p>
          <a:p>
            <a:pPr lvl="1"/>
            <a:r>
              <a:rPr lang="en-US" dirty="0" smtClean="0"/>
              <a:t>S</a:t>
            </a:r>
            <a:r>
              <a:rPr lang="en-US" dirty="0"/>
              <a:t>.  Sort user lists                 : by user </a:t>
            </a:r>
            <a:r>
              <a:rPr lang="en-US" dirty="0" smtClean="0"/>
              <a:t>Id </a:t>
            </a:r>
            <a:r>
              <a:rPr lang="en-US" u="sng" dirty="0"/>
              <a:t>OR</a:t>
            </a:r>
            <a:r>
              <a:rPr lang="en-US" dirty="0"/>
              <a:t> tenant </a:t>
            </a:r>
            <a:r>
              <a:rPr lang="en-US" dirty="0" smtClean="0"/>
              <a:t>Id</a:t>
            </a:r>
          </a:p>
          <a:p>
            <a:pPr lvl="1"/>
            <a:r>
              <a:rPr lang="en-US" dirty="0" smtClean="0"/>
              <a:t>T</a:t>
            </a:r>
            <a:r>
              <a:rPr lang="en-US" dirty="0"/>
              <a:t>.  Tenant filter for user lists : one </a:t>
            </a:r>
            <a:r>
              <a:rPr lang="en-US" u="sng" dirty="0" smtClean="0"/>
              <a:t>OR</a:t>
            </a:r>
            <a:r>
              <a:rPr lang="en-US" dirty="0" smtClean="0"/>
              <a:t> </a:t>
            </a:r>
            <a:r>
              <a:rPr lang="en-US" dirty="0"/>
              <a:t>range</a:t>
            </a:r>
          </a:p>
          <a:p>
            <a:endParaRPr lang="en-US" dirty="0"/>
          </a:p>
        </p:txBody>
      </p:sp>
      <p:sp>
        <p:nvSpPr>
          <p:cNvPr id="5" name="TextBox 4"/>
          <p:cNvSpPr txBox="1"/>
          <p:nvPr/>
        </p:nvSpPr>
        <p:spPr>
          <a:xfrm>
            <a:off x="1009403" y="2529443"/>
            <a:ext cx="3443843" cy="1692771"/>
          </a:xfrm>
          <a:prstGeom prst="rect">
            <a:avLst/>
          </a:prstGeom>
          <a:solidFill>
            <a:srgbClr val="FFD24F"/>
          </a:solidFill>
          <a:ln w="12700">
            <a:solidFill>
              <a:schemeClr val="tx1"/>
            </a:solidFill>
          </a:ln>
        </p:spPr>
        <p:txBody>
          <a:bodyPr wrap="square" rtlCol="0">
            <a:spAutoFit/>
          </a:bodyPr>
          <a:lstStyle/>
          <a:p>
            <a:pPr algn="l"/>
            <a:r>
              <a:rPr lang="en-US" sz="1600" i="0" dirty="0" smtClean="0">
                <a:solidFill>
                  <a:srgbClr val="000000"/>
                </a:solidFill>
              </a:rPr>
              <a:t>User Control: </a:t>
            </a:r>
            <a:r>
              <a:rPr lang="en-US" sz="1600" i="0" dirty="0" smtClean="0">
                <a:solidFill>
                  <a:srgbClr val="FF0000"/>
                </a:solidFill>
              </a:rPr>
              <a:t>by user number</a:t>
            </a:r>
          </a:p>
          <a:p>
            <a:pPr algn="l"/>
            <a:r>
              <a:rPr lang="en-US" sz="1600" i="0" dirty="0" smtClean="0">
                <a:solidFill>
                  <a:srgbClr val="000000"/>
                </a:solidFill>
              </a:rPr>
              <a:t>  </a:t>
            </a:r>
            <a:r>
              <a:rPr lang="en-US" sz="1600" i="0" u="sng" dirty="0" err="1" smtClean="0">
                <a:solidFill>
                  <a:srgbClr val="000000"/>
                </a:solidFill>
              </a:rPr>
              <a:t>Usr:Ten</a:t>
            </a:r>
            <a:r>
              <a:rPr lang="en-US" sz="1600" i="0" dirty="0" smtClean="0">
                <a:solidFill>
                  <a:srgbClr val="000000"/>
                </a:solidFill>
              </a:rPr>
              <a:t>   </a:t>
            </a:r>
            <a:r>
              <a:rPr lang="en-US" sz="1600" i="0" u="sng" dirty="0" smtClean="0">
                <a:solidFill>
                  <a:srgbClr val="000000"/>
                </a:solidFill>
              </a:rPr>
              <a:t>Name</a:t>
            </a:r>
            <a:r>
              <a:rPr lang="en-US" sz="1600" i="0" dirty="0" smtClean="0">
                <a:solidFill>
                  <a:srgbClr val="000000"/>
                </a:solidFill>
              </a:rPr>
              <a:t>      </a:t>
            </a:r>
            <a:r>
              <a:rPr lang="en-US" sz="1600" i="0" u="sng" dirty="0" smtClean="0">
                <a:solidFill>
                  <a:srgbClr val="000000"/>
                </a:solidFill>
              </a:rPr>
              <a:t>Type</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0:0     	 richb	BROK</a:t>
            </a:r>
            <a:br>
              <a:rPr lang="en-US" sz="1600" i="0" dirty="0" smtClean="0">
                <a:solidFill>
                  <a:srgbClr val="000000"/>
                </a:solidFill>
              </a:rPr>
            </a:br>
            <a:r>
              <a:rPr lang="en-US" sz="1600" i="0" dirty="0" smtClean="0">
                <a:solidFill>
                  <a:srgbClr val="000000"/>
                </a:solidFill>
              </a:rPr>
              <a:t>     5:2    	 u2@t2	SELF/ABL  </a:t>
            </a:r>
            <a:br>
              <a:rPr lang="en-US" sz="1600" i="0" dirty="0" smtClean="0">
                <a:solidFill>
                  <a:srgbClr val="000000"/>
                </a:solidFill>
              </a:rPr>
            </a:br>
            <a:r>
              <a:rPr lang="en-US" sz="1600" i="0" dirty="0" smtClean="0">
                <a:solidFill>
                  <a:srgbClr val="000000"/>
                </a:solidFill>
              </a:rPr>
              <a:t>     6:1     	 u1@t1	SELF/ABL</a:t>
            </a:r>
            <a:br>
              <a:rPr lang="en-US" sz="1600" i="0" dirty="0" smtClean="0">
                <a:solidFill>
                  <a:srgbClr val="000000"/>
                </a:solidFill>
              </a:rPr>
            </a:br>
            <a:r>
              <a:rPr lang="en-US" sz="1600" i="0" dirty="0" smtClean="0">
                <a:solidFill>
                  <a:srgbClr val="000000"/>
                </a:solidFill>
              </a:rPr>
              <a:t>     7:0     	 richb	SELF/ABL</a:t>
            </a:r>
          </a:p>
        </p:txBody>
      </p:sp>
      <p:sp>
        <p:nvSpPr>
          <p:cNvPr id="7" name="TextBox 6"/>
          <p:cNvSpPr txBox="1"/>
          <p:nvPr/>
        </p:nvSpPr>
        <p:spPr>
          <a:xfrm>
            <a:off x="2873789" y="4512618"/>
            <a:ext cx="3417089" cy="1569660"/>
          </a:xfrm>
          <a:prstGeom prst="rect">
            <a:avLst/>
          </a:prstGeom>
          <a:solidFill>
            <a:srgbClr val="FFD24F"/>
          </a:solidFill>
          <a:ln>
            <a:solidFill>
              <a:schemeClr val="tx1"/>
            </a:solidFill>
          </a:ln>
        </p:spPr>
        <p:txBody>
          <a:bodyPr wrap="none" rtlCol="0">
            <a:spAutoFit/>
          </a:bodyPr>
          <a:lstStyle/>
          <a:p>
            <a:pPr algn="l"/>
            <a:r>
              <a:rPr lang="en-US" sz="1600" i="0" dirty="0" smtClean="0">
                <a:solidFill>
                  <a:srgbClr val="000000"/>
                </a:solidFill>
              </a:rPr>
              <a:t>Currently Connected Tenants</a:t>
            </a:r>
          </a:p>
          <a:p>
            <a:pPr algn="l"/>
            <a:r>
              <a:rPr lang="en-US" sz="1600" i="0" dirty="0" smtClean="0">
                <a:solidFill>
                  <a:srgbClr val="000000"/>
                </a:solidFill>
              </a:rPr>
              <a:t>  </a:t>
            </a:r>
            <a:r>
              <a:rPr lang="en-US" sz="1600" i="0" u="sng" dirty="0" smtClean="0">
                <a:solidFill>
                  <a:srgbClr val="000000"/>
                </a:solidFill>
              </a:rPr>
              <a:t>Tenant Id</a:t>
            </a:r>
            <a:r>
              <a:rPr lang="en-US" sz="1600" i="0" dirty="0" smtClean="0">
                <a:solidFill>
                  <a:srgbClr val="000000"/>
                </a:solidFill>
              </a:rPr>
              <a:t>      </a:t>
            </a:r>
            <a:r>
              <a:rPr lang="en-US" sz="1600" i="0" u="sng" dirty="0" smtClean="0">
                <a:solidFill>
                  <a:srgbClr val="000000"/>
                </a:solidFill>
              </a:rPr>
              <a:t>Name</a:t>
            </a:r>
            <a:r>
              <a:rPr lang="en-US" sz="1600" i="0" dirty="0" smtClean="0">
                <a:solidFill>
                  <a:srgbClr val="000000"/>
                </a:solidFill>
              </a:rPr>
              <a:t>      </a:t>
            </a:r>
            <a:r>
              <a:rPr lang="en-US" sz="1600" i="0" u="sng" dirty="0" smtClean="0">
                <a:solidFill>
                  <a:srgbClr val="000000"/>
                </a:solidFill>
              </a:rPr>
              <a:t>User Count</a:t>
            </a:r>
          </a:p>
          <a:p>
            <a:pPr algn="l"/>
            <a:r>
              <a:rPr lang="en-US" sz="1600" i="0" dirty="0" smtClean="0">
                <a:solidFill>
                  <a:srgbClr val="000000"/>
                </a:solidFill>
              </a:rPr>
              <a:t>          0          Default            3</a:t>
            </a:r>
            <a:br>
              <a:rPr lang="en-US" sz="1600" i="0" dirty="0" smtClean="0">
                <a:solidFill>
                  <a:srgbClr val="000000"/>
                </a:solidFill>
              </a:rPr>
            </a:br>
            <a:r>
              <a:rPr lang="en-US" sz="1600" i="0" dirty="0" smtClean="0">
                <a:solidFill>
                  <a:srgbClr val="000000"/>
                </a:solidFill>
              </a:rPr>
              <a:t>          1          t1                    1</a:t>
            </a:r>
            <a:br>
              <a:rPr lang="en-US" sz="1600" i="0" dirty="0" smtClean="0">
                <a:solidFill>
                  <a:srgbClr val="000000"/>
                </a:solidFill>
              </a:rPr>
            </a:br>
            <a:r>
              <a:rPr lang="en-US" sz="1600" i="0" dirty="0" smtClean="0">
                <a:solidFill>
                  <a:srgbClr val="000000"/>
                </a:solidFill>
              </a:rPr>
              <a:t>          2          t2                    1</a:t>
            </a:r>
          </a:p>
        </p:txBody>
      </p:sp>
      <p:sp>
        <p:nvSpPr>
          <p:cNvPr id="8" name="TextBox 7"/>
          <p:cNvSpPr txBox="1"/>
          <p:nvPr/>
        </p:nvSpPr>
        <p:spPr>
          <a:xfrm>
            <a:off x="4665024" y="2527466"/>
            <a:ext cx="3443843" cy="1692771"/>
          </a:xfrm>
          <a:prstGeom prst="rect">
            <a:avLst/>
          </a:prstGeom>
          <a:solidFill>
            <a:srgbClr val="FFD24F"/>
          </a:solidFill>
          <a:ln w="12700">
            <a:solidFill>
              <a:schemeClr val="tx1"/>
            </a:solidFill>
          </a:ln>
        </p:spPr>
        <p:txBody>
          <a:bodyPr wrap="square" rtlCol="0">
            <a:spAutoFit/>
          </a:bodyPr>
          <a:lstStyle/>
          <a:p>
            <a:pPr algn="l"/>
            <a:r>
              <a:rPr lang="en-US" sz="1600" i="0" dirty="0" smtClean="0">
                <a:solidFill>
                  <a:srgbClr val="000000"/>
                </a:solidFill>
              </a:rPr>
              <a:t>User Control: </a:t>
            </a:r>
            <a:r>
              <a:rPr lang="en-US" sz="1600" i="0" dirty="0" smtClean="0">
                <a:solidFill>
                  <a:srgbClr val="FF0000"/>
                </a:solidFill>
              </a:rPr>
              <a:t>by tenant Id</a:t>
            </a:r>
          </a:p>
          <a:p>
            <a:pPr algn="l"/>
            <a:r>
              <a:rPr lang="en-US" sz="1600" i="0" dirty="0" smtClean="0">
                <a:solidFill>
                  <a:srgbClr val="000000"/>
                </a:solidFill>
              </a:rPr>
              <a:t>  </a:t>
            </a:r>
            <a:r>
              <a:rPr lang="en-US" sz="1600" i="0" u="sng" dirty="0" err="1" smtClean="0">
                <a:solidFill>
                  <a:srgbClr val="000000"/>
                </a:solidFill>
              </a:rPr>
              <a:t>Usr:Ten</a:t>
            </a:r>
            <a:r>
              <a:rPr lang="en-US" sz="1600" i="0" dirty="0" smtClean="0">
                <a:solidFill>
                  <a:srgbClr val="000000"/>
                </a:solidFill>
              </a:rPr>
              <a:t>   </a:t>
            </a:r>
            <a:r>
              <a:rPr lang="en-US" sz="1600" i="0" u="sng" dirty="0" smtClean="0">
                <a:solidFill>
                  <a:srgbClr val="000000"/>
                </a:solidFill>
              </a:rPr>
              <a:t>Name</a:t>
            </a:r>
            <a:r>
              <a:rPr lang="en-US" sz="1600" i="0" dirty="0" smtClean="0">
                <a:solidFill>
                  <a:srgbClr val="000000"/>
                </a:solidFill>
              </a:rPr>
              <a:t>      </a:t>
            </a:r>
            <a:r>
              <a:rPr lang="en-US" sz="1600" i="0" u="sng" dirty="0" smtClean="0">
                <a:solidFill>
                  <a:srgbClr val="000000"/>
                </a:solidFill>
              </a:rPr>
              <a:t>Type</a:t>
            </a:r>
            <a:r>
              <a:rPr lang="en-US" sz="1600" i="0" dirty="0" smtClean="0">
                <a:solidFill>
                  <a:srgbClr val="000000"/>
                </a:solidFill>
              </a:rPr>
              <a:t/>
            </a:r>
            <a:br>
              <a:rPr lang="en-US" sz="1600" i="0" dirty="0" smtClean="0">
                <a:solidFill>
                  <a:srgbClr val="000000"/>
                </a:solidFill>
              </a:rPr>
            </a:br>
            <a:r>
              <a:rPr lang="en-US" sz="1600" i="0" dirty="0" smtClean="0">
                <a:solidFill>
                  <a:srgbClr val="000000"/>
                </a:solidFill>
              </a:rPr>
              <a:t>     0:0    	 richb	BROK</a:t>
            </a:r>
            <a:br>
              <a:rPr lang="en-US" sz="1600" i="0" dirty="0" smtClean="0">
                <a:solidFill>
                  <a:srgbClr val="000000"/>
                </a:solidFill>
              </a:rPr>
            </a:br>
            <a:r>
              <a:rPr lang="en-US" sz="1600" i="0" dirty="0" smtClean="0">
                <a:solidFill>
                  <a:srgbClr val="000000"/>
                </a:solidFill>
              </a:rPr>
              <a:t>     7:0     	 richb	SELF/ABL</a:t>
            </a:r>
            <a:br>
              <a:rPr lang="en-US" sz="1600" i="0" dirty="0" smtClean="0">
                <a:solidFill>
                  <a:srgbClr val="000000"/>
                </a:solidFill>
              </a:rPr>
            </a:br>
            <a:r>
              <a:rPr lang="en-US" sz="1600" i="0" dirty="0" smtClean="0">
                <a:solidFill>
                  <a:srgbClr val="000000"/>
                </a:solidFill>
              </a:rPr>
              <a:t>     6:1     	 u1@t1	SELF/ABL</a:t>
            </a:r>
            <a:br>
              <a:rPr lang="en-US" sz="1600" i="0" dirty="0" smtClean="0">
                <a:solidFill>
                  <a:srgbClr val="000000"/>
                </a:solidFill>
              </a:rPr>
            </a:br>
            <a:r>
              <a:rPr lang="en-US" sz="1600" i="0" dirty="0" smtClean="0">
                <a:solidFill>
                  <a:srgbClr val="000000"/>
                </a:solidFill>
              </a:rPr>
              <a:t>     5:2    	 u2@t2	SELF/ABL</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Rectangle 6"/>
          <p:cNvSpPr/>
          <p:nvPr/>
        </p:nvSpPr>
        <p:spPr>
          <a:xfrm>
            <a:off x="423081" y="1960312"/>
            <a:ext cx="8338781" cy="2554545"/>
          </a:xfrm>
          <a:prstGeom prst="rect">
            <a:avLst/>
          </a:prstGeom>
          <a:solidFill>
            <a:schemeClr val="accent2">
              <a:lumMod val="20000"/>
              <a:lumOff val="80000"/>
            </a:schemeClr>
          </a:solidFill>
          <a:ln w="12700">
            <a:solidFill>
              <a:schemeClr val="accent1"/>
            </a:solidFill>
          </a:ln>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chemeClr val="accent3"/>
                </a:solidFill>
              </a:rPr>
              <a:t>And  now  for  the</a:t>
            </a:r>
          </a:p>
          <a:p>
            <a:pPr algn="ctr"/>
            <a:r>
              <a:rPr lang="en-US" sz="4000" b="1" dirty="0" smtClean="0">
                <a:ln/>
                <a:solidFill>
                  <a:schemeClr val="accent3"/>
                </a:solidFill>
              </a:rPr>
              <a:t>Multi-tenant Configuration Tool</a:t>
            </a:r>
          </a:p>
          <a:p>
            <a:pPr algn="ctr"/>
            <a:r>
              <a:rPr lang="en-US" sz="4000" b="1" dirty="0" smtClean="0">
                <a:ln/>
                <a:solidFill>
                  <a:schemeClr val="accent3"/>
                </a:solidFill>
              </a:rPr>
              <a:t>demo</a:t>
            </a:r>
            <a:endParaRPr lang="en-US" sz="4000" b="1" dirty="0">
              <a:ln/>
              <a:solidFill>
                <a:schemeClr val="accent3"/>
              </a:solidFill>
            </a:endParaRPr>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Administration Architecture</a:t>
            </a:r>
          </a:p>
          <a:p>
            <a:r>
              <a:rPr lang="en-US" dirty="0" smtClean="0"/>
              <a:t>Create tenant related stuff</a:t>
            </a:r>
          </a:p>
          <a:p>
            <a:pPr lvl="1"/>
            <a:r>
              <a:rPr lang="en-US" dirty="0" smtClean="0"/>
              <a:t>Self provisioning API</a:t>
            </a:r>
          </a:p>
          <a:p>
            <a:r>
              <a:rPr lang="en-US" dirty="0" smtClean="0"/>
              <a:t>Various utility usage</a:t>
            </a:r>
          </a:p>
          <a:p>
            <a:r>
              <a:rPr lang="en-US" dirty="0" smtClean="0"/>
              <a:t>Multi-tenant Configuration </a:t>
            </a:r>
            <a:r>
              <a:rPr lang="en-US" dirty="0"/>
              <a:t>T</a:t>
            </a:r>
            <a:r>
              <a:rPr lang="en-US" dirty="0" smtClean="0"/>
              <a:t>ool demo</a:t>
            </a:r>
            <a:endParaRPr lang="en-US" dirty="0"/>
          </a:p>
          <a:p>
            <a:endParaRPr lang="en-US" dirty="0"/>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rushed-metal"/>
          <p:cNvPicPr>
            <a:picLocks noChangeAspect="1" noChangeArrowheads="1"/>
          </p:cNvPicPr>
          <p:nvPr/>
        </p:nvPicPr>
        <p:blipFill>
          <a:blip r:embed="rId2" cstate="print">
            <a:lum bright="40000"/>
            <a:grayscl/>
          </a:blip>
          <a:srcRect/>
          <a:stretch>
            <a:fillRect/>
          </a:stretch>
        </p:blipFill>
        <p:spPr bwMode="auto">
          <a:xfrm>
            <a:off x="312738" y="2278063"/>
            <a:ext cx="8839200" cy="2606675"/>
          </a:xfrm>
          <a:prstGeom prst="rect">
            <a:avLst/>
          </a:prstGeom>
          <a:noFill/>
          <a:ln w="9525">
            <a:noFill/>
            <a:miter lim="800000"/>
            <a:headEnd/>
            <a:tailEnd/>
          </a:ln>
          <a:effectLst>
            <a:outerShdw dist="88900" dir="5400000" algn="ctr" rotWithShape="0">
              <a:schemeClr val="tx2"/>
            </a:outerShdw>
          </a:effectLst>
        </p:spPr>
      </p:pic>
      <p:sp>
        <p:nvSpPr>
          <p:cNvPr id="4" name="Text Box 3"/>
          <p:cNvSpPr txBox="1">
            <a:spLocks noChangeArrowheads="1"/>
          </p:cNvSpPr>
          <p:nvPr/>
        </p:nvSpPr>
        <p:spPr bwMode="auto">
          <a:xfrm>
            <a:off x="1196975" y="2932113"/>
            <a:ext cx="6792913" cy="1098550"/>
          </a:xfrm>
          <a:prstGeom prst="rect">
            <a:avLst/>
          </a:prstGeom>
          <a:noFill/>
          <a:ln w="12700" algn="ctr">
            <a:noFill/>
            <a:miter lim="800000"/>
            <a:headEnd/>
            <a:tailEnd/>
          </a:ln>
        </p:spPr>
        <p:txBody>
          <a:bodyPr>
            <a:spAutoFit/>
          </a:bodyPr>
          <a:lstStyle/>
          <a:p>
            <a:pPr algn="ctr">
              <a:spcBef>
                <a:spcPct val="50000"/>
              </a:spcBef>
              <a:buSzPct val="130000"/>
            </a:pPr>
            <a:r>
              <a:rPr lang="en-US" sz="6600" b="1" i="0">
                <a:solidFill>
                  <a:schemeClr val="tx2"/>
                </a:solidFill>
              </a:rPr>
              <a:t>Questions</a:t>
            </a:r>
          </a:p>
        </p:txBody>
      </p:sp>
      <p:sp>
        <p:nvSpPr>
          <p:cNvPr id="5" name="Text Box 4"/>
          <p:cNvSpPr txBox="1">
            <a:spLocks noChangeArrowheads="1"/>
          </p:cNvSpPr>
          <p:nvPr/>
        </p:nvSpPr>
        <p:spPr bwMode="auto">
          <a:xfrm>
            <a:off x="6499225" y="1403350"/>
            <a:ext cx="1782763" cy="3232150"/>
          </a:xfrm>
          <a:prstGeom prst="rect">
            <a:avLst/>
          </a:prstGeom>
          <a:noFill/>
          <a:ln w="12700" algn="ctr">
            <a:noFill/>
            <a:miter lim="800000"/>
            <a:headEnd/>
            <a:tailEnd/>
          </a:ln>
        </p:spPr>
        <p:txBody>
          <a:bodyPr wrap="none">
            <a:spAutoFit/>
          </a:bodyPr>
          <a:lstStyle/>
          <a:p>
            <a:pPr algn="ctr">
              <a:spcBef>
                <a:spcPct val="50000"/>
              </a:spcBef>
              <a:buSzPct val="130000"/>
            </a:pPr>
            <a:r>
              <a:rPr lang="en-US" sz="20600" b="1" i="0">
                <a:solidFill>
                  <a:schemeClr val="tx2"/>
                </a:solidFill>
              </a:rPr>
              <a: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par>
                                <p:cTn id="13" presetID="64" presetClass="path" presetSubtype="0" accel="50000" decel="50000" fill="hold" grpId="1" nodeType="withEffect">
                                  <p:stCondLst>
                                    <p:cond delay="0"/>
                                  </p:stCondLst>
                                  <p:childTnLst>
                                    <p:animMotion origin="layout" path="M -0.00295 0.3162 L -0.00295 -0.01713 " pathEditMode="relative" rAng="0" ptsTypes="AA">
                                      <p:cBhvr>
                                        <p:cTn id="14" dur="2000" fill="hold"/>
                                        <p:tgtEl>
                                          <p:spTgt spid="4"/>
                                        </p:tgtEl>
                                        <p:attrNameLst>
                                          <p:attrName>ppt_x</p:attrName>
                                          <p:attrName>ppt_y</p:attrName>
                                        </p:attrNameLst>
                                      </p:cBhvr>
                                      <p:rCtr x="0" y="-167"/>
                                    </p:animMotion>
                                  </p:childTnLst>
                                </p:cTn>
                              </p:par>
                              <p:par>
                                <p:cTn id="15" presetID="3" presetClass="emph" presetSubtype="2" fill="hold" grpId="2" nodeType="withEffect">
                                  <p:stCondLst>
                                    <p:cond delay="0"/>
                                  </p:stCondLst>
                                  <p:childTnLst>
                                    <p:animClr clrSpc="rgb" dir="cw">
                                      <p:cBhvr override="childStyle">
                                        <p:cTn id="16" dur="2000" fill="hold"/>
                                        <p:tgtEl>
                                          <p:spTgt spid="4"/>
                                        </p:tgtEl>
                                        <p:attrNameLst>
                                          <p:attrName>style.color</p:attrName>
                                        </p:attrNameLst>
                                      </p:cBhvr>
                                      <p:to>
                                        <a:schemeClr val="bg1"/>
                                      </p:to>
                                    </p:animClr>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0"/>
                                        <p:tgtEl>
                                          <p:spTgt spid="5"/>
                                        </p:tgtEl>
                                      </p:cBhvr>
                                    </p:animEffect>
                                  </p:childTnLst>
                                </p:cTn>
                              </p:par>
                              <p:par>
                                <p:cTn id="20" presetID="35" presetClass="path" presetSubtype="0" accel="50000" decel="50000" fill="hold" grpId="1" nodeType="withEffect">
                                  <p:stCondLst>
                                    <p:cond delay="0"/>
                                  </p:stCondLst>
                                  <p:childTnLst>
                                    <p:animMotion origin="layout" path="M 0.25 3.69103E-6 L 2.5E-6 3.69103E-6 " pathEditMode="relative" rAng="0" ptsTypes="AA">
                                      <p:cBhvr>
                                        <p:cTn id="21" dur="2000" fill="hold"/>
                                        <p:tgtEl>
                                          <p:spTgt spid="5"/>
                                        </p:tgtEl>
                                        <p:attrNameLst>
                                          <p:attrName>ppt_x</p:attrName>
                                          <p:attrName>ppt_y</p:attrName>
                                        </p:attrNameLst>
                                      </p:cBhvr>
                                      <p:rCtr x="-12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bldP spid="5"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ankyou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ubtitle 2"/>
          <p:cNvSpPr txBox="1">
            <a:spLocks/>
          </p:cNvSpPr>
          <p:nvPr/>
        </p:nvSpPr>
        <p:spPr bwMode="auto">
          <a:xfrm>
            <a:off x="336550" y="5287963"/>
            <a:ext cx="6483350" cy="889000"/>
          </a:xfrm>
          <a:prstGeom prst="rect">
            <a:avLst/>
          </a:prstGeom>
          <a:noFill/>
          <a:ln w="9525">
            <a:noFill/>
            <a:miter lim="800000"/>
            <a:headEnd/>
            <a:tailEnd/>
          </a:ln>
        </p:spPr>
        <p:txBody>
          <a:bodyPr/>
          <a:lstStyle/>
          <a:p>
            <a:r>
              <a:rPr lang="en-US" sz="1800" i="0" dirty="0" smtClean="0"/>
              <a:t>Sept. 19 – 22, 2011</a:t>
            </a:r>
          </a:p>
          <a:p>
            <a:r>
              <a:rPr lang="en-US" sz="1800" i="0" dirty="0" smtClean="0"/>
              <a:t>Boston Westin Waterfront Hotel </a:t>
            </a:r>
            <a:br>
              <a:rPr lang="en-US" sz="1800" i="0" dirty="0" smtClean="0"/>
            </a:br>
            <a:r>
              <a:rPr lang="en-US" sz="1800" i="0" dirty="0" smtClean="0"/>
              <a:t>and Boston Convention &amp; Exhibition Center</a:t>
            </a:r>
          </a:p>
        </p:txBody>
      </p:sp>
      <p:pic>
        <p:nvPicPr>
          <p:cNvPr id="5" name="Picture 4" descr="Progress Revolution-9.png"/>
          <p:cNvPicPr>
            <a:picLocks noChangeAspect="1"/>
          </p:cNvPicPr>
          <p:nvPr/>
        </p:nvPicPr>
        <p:blipFill>
          <a:blip r:embed="rId3" cstate="print"/>
          <a:stretch>
            <a:fillRect/>
          </a:stretch>
        </p:blipFill>
        <p:spPr>
          <a:xfrm>
            <a:off x="1216541" y="1047749"/>
            <a:ext cx="3765034" cy="3902947"/>
          </a:xfrm>
          <a:prstGeom prst="rect">
            <a:avLst/>
          </a:prstGeom>
        </p:spPr>
      </p:pic>
    </p:spTree>
    <p:extLst>
      <p:ext uri="{BB962C8B-B14F-4D97-AF65-F5344CB8AC3E}">
        <p14:creationId xmlns="" xmlns:p14="http://schemas.microsoft.com/office/powerpoint/2010/main" val="1703364353"/>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1" name="Rectangle 3"/>
          <p:cNvSpPr>
            <a:spLocks noGrp="1" noChangeArrowheads="1"/>
          </p:cNvSpPr>
          <p:nvPr>
            <p:ph type="title"/>
          </p:nvPr>
        </p:nvSpPr>
        <p:spPr>
          <a:xfrm>
            <a:off x="301625" y="201168"/>
            <a:ext cx="7331075" cy="438582"/>
          </a:xfrm>
        </p:spPr>
        <p:txBody>
          <a:bodyPr/>
          <a:lstStyle/>
          <a:p>
            <a:pPr eaLnBrk="1" hangingPunct="1"/>
            <a:r>
              <a:rPr lang="en-US" dirty="0" smtClean="0"/>
              <a:t>Multi-tenant Tables: Data Migration</a:t>
            </a:r>
          </a:p>
        </p:txBody>
      </p:sp>
      <p:grpSp>
        <p:nvGrpSpPr>
          <p:cNvPr id="2" name="Group 32"/>
          <p:cNvGrpSpPr/>
          <p:nvPr/>
        </p:nvGrpSpPr>
        <p:grpSpPr>
          <a:xfrm>
            <a:off x="76200" y="2590800"/>
            <a:ext cx="3394075" cy="3504902"/>
            <a:chOff x="76200" y="2590800"/>
            <a:chExt cx="3394075" cy="3504902"/>
          </a:xfrm>
        </p:grpSpPr>
        <p:sp>
          <p:nvSpPr>
            <p:cNvPr id="46109" name="Text Box 212"/>
            <p:cNvSpPr txBox="1">
              <a:spLocks noChangeArrowheads="1"/>
            </p:cNvSpPr>
            <p:nvPr/>
          </p:nvSpPr>
          <p:spPr bwMode="auto">
            <a:xfrm>
              <a:off x="1184275" y="3171825"/>
              <a:ext cx="2286000" cy="2923877"/>
            </a:xfrm>
            <a:prstGeom prst="rect">
              <a:avLst/>
            </a:prstGeom>
            <a:solidFill>
              <a:srgbClr val="0070C0"/>
            </a:solidFill>
            <a:ln w="12700" algn="ctr">
              <a:noFill/>
              <a:miter lim="800000"/>
              <a:headEnd/>
              <a:tailEnd/>
            </a:ln>
          </p:spPr>
          <p:txBody>
            <a:bodyPr lIns="0">
              <a:spAutoFit/>
            </a:bodyPr>
            <a:lstStyle/>
            <a:p>
              <a:pPr algn="l">
                <a:tabLst>
                  <a:tab pos="50800" algn="l"/>
                </a:tabLst>
              </a:pPr>
              <a:r>
                <a:rPr lang="en-US" dirty="0">
                  <a:solidFill>
                    <a:srgbClr val="000000"/>
                  </a:solidFill>
                </a:rPr>
                <a:t>	</a:t>
              </a:r>
              <a:r>
                <a:rPr lang="en-US" sz="1600" dirty="0">
                  <a:solidFill>
                    <a:schemeClr val="bg1"/>
                  </a:solidFill>
                </a:rPr>
                <a:t> 1  </a:t>
              </a:r>
              <a:r>
                <a:rPr lang="en-US" sz="1600" dirty="0" smtClean="0">
                  <a:solidFill>
                    <a:schemeClr val="bg1"/>
                  </a:solidFill>
                </a:rPr>
                <a:t>1   Lance Armstrong</a:t>
              </a:r>
              <a:r>
                <a:rPr lang="en-US" sz="1600" dirty="0">
                  <a:solidFill>
                    <a:schemeClr val="bg1"/>
                  </a:solidFill>
                </a:rPr>
                <a:t>	 1  </a:t>
              </a:r>
              <a:r>
                <a:rPr lang="en-US" sz="1600" dirty="0" smtClean="0">
                  <a:solidFill>
                    <a:schemeClr val="bg1"/>
                  </a:solidFill>
                </a:rPr>
                <a:t>2   John </a:t>
              </a:r>
              <a:r>
                <a:rPr lang="en-US" sz="1600" dirty="0" err="1" smtClean="0">
                  <a:solidFill>
                    <a:schemeClr val="bg1"/>
                  </a:solidFill>
                </a:rPr>
                <a:t>Cleese</a:t>
              </a:r>
              <a:r>
                <a:rPr lang="en-US" sz="1600" dirty="0">
                  <a:solidFill>
                    <a:schemeClr val="bg1"/>
                  </a:solidFill>
                </a:rPr>
                <a:t/>
              </a:r>
              <a:br>
                <a:rPr lang="en-US" sz="1600" dirty="0">
                  <a:solidFill>
                    <a:schemeClr val="bg1"/>
                  </a:solidFill>
                </a:rPr>
              </a:br>
              <a:r>
                <a:rPr lang="en-US" sz="1600" dirty="0">
                  <a:solidFill>
                    <a:schemeClr val="bg1"/>
                  </a:solidFill>
                </a:rPr>
                <a:t>	 1  </a:t>
              </a:r>
              <a:r>
                <a:rPr lang="en-US" sz="1600" dirty="0" smtClean="0">
                  <a:solidFill>
                    <a:schemeClr val="bg1"/>
                  </a:solidFill>
                </a:rPr>
                <a:t>3   Tipper Gore</a:t>
              </a:r>
            </a:p>
            <a:p>
              <a:pPr algn="l">
                <a:tabLst>
                  <a:tab pos="50800" algn="l"/>
                </a:tabLst>
              </a:pPr>
              <a:r>
                <a:rPr lang="en-US" sz="1600" dirty="0" smtClean="0">
                  <a:solidFill>
                    <a:schemeClr val="bg1"/>
                  </a:solidFill>
                </a:rPr>
                <a:t>  2  4   Shaquille O’Neil</a:t>
              </a:r>
              <a:br>
                <a:rPr lang="en-US" sz="1600" dirty="0" smtClean="0">
                  <a:solidFill>
                    <a:schemeClr val="bg1"/>
                  </a:solidFill>
                </a:rPr>
              </a:br>
              <a:r>
                <a:rPr lang="en-US" sz="1600" dirty="0" smtClean="0">
                  <a:solidFill>
                    <a:schemeClr val="bg1"/>
                  </a:solidFill>
                </a:rPr>
                <a:t>  2  7   Ben Stein</a:t>
              </a:r>
              <a:br>
                <a:rPr lang="en-US" sz="1600" dirty="0" smtClean="0">
                  <a:solidFill>
                    <a:schemeClr val="bg1"/>
                  </a:solidFill>
                </a:rPr>
              </a:br>
              <a:r>
                <a:rPr lang="en-US" sz="1600" dirty="0" smtClean="0">
                  <a:solidFill>
                    <a:schemeClr val="bg1"/>
                  </a:solidFill>
                </a:rPr>
                <a:t>  2  8   William </a:t>
              </a:r>
              <a:r>
                <a:rPr lang="en-US" sz="1600" dirty="0" err="1" smtClean="0">
                  <a:solidFill>
                    <a:schemeClr val="bg1"/>
                  </a:solidFill>
                </a:rPr>
                <a:t>Shatner</a:t>
              </a:r>
              <a:endParaRPr lang="en-US" sz="1600" dirty="0" smtClean="0">
                <a:solidFill>
                  <a:schemeClr val="bg1"/>
                </a:solidFill>
              </a:endParaRPr>
            </a:p>
            <a:p>
              <a:pPr algn="l">
                <a:tabLst>
                  <a:tab pos="50800" algn="l"/>
                </a:tabLst>
              </a:pPr>
              <a:r>
                <a:rPr lang="en-US" sz="1600" dirty="0" smtClean="0">
                  <a:solidFill>
                    <a:schemeClr val="bg1"/>
                  </a:solidFill>
                </a:rPr>
                <a:t>  3  2   Dennis Rodman</a:t>
              </a:r>
              <a:br>
                <a:rPr lang="en-US" sz="1600" dirty="0" smtClean="0">
                  <a:solidFill>
                    <a:schemeClr val="bg1"/>
                  </a:solidFill>
                </a:rPr>
              </a:br>
              <a:r>
                <a:rPr lang="en-US" sz="1600" dirty="0" smtClean="0">
                  <a:solidFill>
                    <a:schemeClr val="bg1"/>
                  </a:solidFill>
                </a:rPr>
                <a:t>  3  7   Nick Nolte</a:t>
              </a:r>
              <a:br>
                <a:rPr lang="en-US" sz="1600" dirty="0" smtClean="0">
                  <a:solidFill>
                    <a:schemeClr val="bg1"/>
                  </a:solidFill>
                </a:rPr>
              </a:br>
              <a:r>
                <a:rPr lang="en-US" sz="1600" dirty="0" smtClean="0">
                  <a:solidFill>
                    <a:schemeClr val="bg1"/>
                  </a:solidFill>
                </a:rPr>
                <a:t>  3  9   Lindsay </a:t>
              </a:r>
              <a:r>
                <a:rPr lang="en-US" sz="1600" dirty="0" err="1" smtClean="0">
                  <a:solidFill>
                    <a:schemeClr val="bg1"/>
                  </a:solidFill>
                </a:rPr>
                <a:t>Lohan</a:t>
              </a:r>
              <a:r>
                <a:rPr lang="en-US" sz="1600" dirty="0" smtClean="0">
                  <a:solidFill>
                    <a:schemeClr val="bg1"/>
                  </a:solidFill>
                </a:rPr>
                <a:t/>
              </a:r>
              <a:br>
                <a:rPr lang="en-US" sz="1600" dirty="0" smtClean="0">
                  <a:solidFill>
                    <a:schemeClr val="bg1"/>
                  </a:solidFill>
                </a:rPr>
              </a:br>
              <a:r>
                <a:rPr lang="en-US" sz="1600" dirty="0" smtClean="0">
                  <a:solidFill>
                    <a:schemeClr val="bg1"/>
                  </a:solidFill>
                </a:rPr>
                <a:t>  3  10 Al Gore</a:t>
              </a:r>
              <a:endParaRPr lang="en-US" sz="1600" dirty="0">
                <a:solidFill>
                  <a:schemeClr val="bg1"/>
                </a:solidFill>
              </a:endParaRPr>
            </a:p>
          </p:txBody>
        </p:sp>
        <p:sp>
          <p:nvSpPr>
            <p:cNvPr id="46083" name="TextBox 20"/>
            <p:cNvSpPr txBox="1">
              <a:spLocks noChangeArrowheads="1"/>
            </p:cNvSpPr>
            <p:nvPr/>
          </p:nvSpPr>
          <p:spPr bwMode="auto">
            <a:xfrm>
              <a:off x="117475" y="3284538"/>
              <a:ext cx="1111250" cy="584200"/>
            </a:xfrm>
            <a:prstGeom prst="rect">
              <a:avLst/>
            </a:prstGeom>
            <a:noFill/>
            <a:ln w="9525">
              <a:noFill/>
              <a:miter lim="800000"/>
              <a:headEnd/>
              <a:tailEnd/>
            </a:ln>
          </p:spPr>
          <p:txBody>
            <a:bodyPr>
              <a:spAutoFit/>
            </a:bodyPr>
            <a:lstStyle/>
            <a:p>
              <a:pPr algn="ctr"/>
              <a:r>
                <a:rPr lang="en-US" sz="1600">
                  <a:solidFill>
                    <a:srgbClr val="002060"/>
                  </a:solidFill>
                </a:rPr>
                <a:t>Default</a:t>
              </a:r>
            </a:p>
            <a:p>
              <a:pPr algn="ctr"/>
              <a:r>
                <a:rPr lang="en-US" sz="1600">
                  <a:solidFill>
                    <a:srgbClr val="002060"/>
                  </a:solidFill>
                </a:rPr>
                <a:t>Partition</a:t>
              </a:r>
            </a:p>
          </p:txBody>
        </p:sp>
        <p:grpSp>
          <p:nvGrpSpPr>
            <p:cNvPr id="3" name="Group 34"/>
            <p:cNvGrpSpPr>
              <a:grpSpLocks/>
            </p:cNvGrpSpPr>
            <p:nvPr/>
          </p:nvGrpSpPr>
          <p:grpSpPr bwMode="auto">
            <a:xfrm>
              <a:off x="76200" y="2590800"/>
              <a:ext cx="3394075" cy="515938"/>
              <a:chOff x="5600140" y="2573338"/>
              <a:chExt cx="3393055" cy="515815"/>
            </a:xfrm>
          </p:grpSpPr>
          <p:sp>
            <p:nvSpPr>
              <p:cNvPr id="46" name="Rectangle 210"/>
              <p:cNvSpPr>
                <a:spLocks noChangeArrowheads="1"/>
              </p:cNvSpPr>
              <p:nvPr/>
            </p:nvSpPr>
            <p:spPr bwMode="auto">
              <a:xfrm>
                <a:off x="6707882" y="2573338"/>
                <a:ext cx="2285313" cy="515815"/>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latin typeface="+mn-lt"/>
                  </a:rPr>
                  <a:t>Customer</a:t>
                </a:r>
              </a:p>
            </p:txBody>
          </p:sp>
          <p:sp>
            <p:nvSpPr>
              <p:cNvPr id="46108" name="TextBox 33"/>
              <p:cNvSpPr txBox="1">
                <a:spLocks noChangeArrowheads="1"/>
              </p:cNvSpPr>
              <p:nvPr/>
            </p:nvSpPr>
            <p:spPr bwMode="auto">
              <a:xfrm>
                <a:off x="5600140" y="2622540"/>
                <a:ext cx="1031054" cy="369331"/>
              </a:xfrm>
              <a:prstGeom prst="rect">
                <a:avLst/>
              </a:prstGeom>
              <a:noFill/>
              <a:ln w="9525">
                <a:noFill/>
                <a:miter lim="800000"/>
                <a:headEnd/>
                <a:tailEnd/>
              </a:ln>
            </p:spPr>
            <p:txBody>
              <a:bodyPr wrap="none">
                <a:spAutoFit/>
              </a:bodyPr>
              <a:lstStyle/>
              <a:p>
                <a:r>
                  <a:rPr lang="en-US" dirty="0">
                    <a:solidFill>
                      <a:srgbClr val="000000"/>
                    </a:solidFill>
                  </a:rPr>
                  <a:t>Schema</a:t>
                </a:r>
              </a:p>
            </p:txBody>
          </p:sp>
        </p:grpSp>
      </p:grpSp>
      <p:sp>
        <p:nvSpPr>
          <p:cNvPr id="31" name="Content Placeholder 2"/>
          <p:cNvSpPr txBox="1">
            <a:spLocks/>
          </p:cNvSpPr>
          <p:nvPr/>
        </p:nvSpPr>
        <p:spPr>
          <a:xfrm>
            <a:off x="3886200" y="2514600"/>
            <a:ext cx="5257800" cy="4149725"/>
          </a:xfrm>
          <a:prstGeom prst="rect">
            <a:avLst/>
          </a:prstGeom>
        </p:spPr>
        <p:txBody>
          <a:bodyPr/>
          <a:lstStyle/>
          <a:p>
            <a:pPr marL="342900" indent="-342900" algn="l">
              <a:spcBef>
                <a:spcPct val="20000"/>
              </a:spcBef>
              <a:buClr>
                <a:schemeClr val="accent3"/>
              </a:buClr>
              <a:buFont typeface="Wingdings" pitchFamily="2" charset="2"/>
              <a:buChar char="§"/>
              <a:defRPr/>
            </a:pPr>
            <a:r>
              <a:rPr lang="en-US" sz="2000" i="0" dirty="0">
                <a:solidFill>
                  <a:srgbClr val="000000"/>
                </a:solidFill>
                <a:latin typeface="Arial" pitchFamily="34" charset="0"/>
                <a:cs typeface="Arial" pitchFamily="34" charset="0"/>
              </a:rPr>
              <a:t>Enable multi-tenancy on existing db</a:t>
            </a:r>
          </a:p>
          <a:p>
            <a:pPr marL="342900" indent="-342900" algn="l">
              <a:spcBef>
                <a:spcPct val="20000"/>
              </a:spcBef>
              <a:buClr>
                <a:schemeClr val="accent3"/>
              </a:buClr>
              <a:buFont typeface="Wingdings" pitchFamily="2" charset="2"/>
              <a:buChar char="§"/>
              <a:defRPr/>
            </a:pPr>
            <a:r>
              <a:rPr lang="en-US" sz="2000" i="0" dirty="0">
                <a:solidFill>
                  <a:srgbClr val="000000"/>
                </a:solidFill>
              </a:rPr>
              <a:t>Mark existing table as multi-tenant table</a:t>
            </a:r>
          </a:p>
          <a:p>
            <a:pPr marL="342900" indent="-342900" algn="l">
              <a:spcBef>
                <a:spcPct val="20000"/>
              </a:spcBef>
              <a:buClr>
                <a:schemeClr val="accent3"/>
              </a:buClr>
              <a:buFont typeface="Wingdings" pitchFamily="2" charset="2"/>
              <a:buChar char="§"/>
              <a:defRPr/>
            </a:pPr>
            <a:r>
              <a:rPr lang="en-US" sz="2000" i="0" dirty="0">
                <a:solidFill>
                  <a:srgbClr val="000000"/>
                </a:solidFill>
              </a:rPr>
              <a:t>Set super-tenant identity</a:t>
            </a:r>
          </a:p>
          <a:p>
            <a:pPr marL="342900" indent="-342900" algn="l">
              <a:spcBef>
                <a:spcPct val="20000"/>
              </a:spcBef>
              <a:buClr>
                <a:schemeClr val="accent3"/>
              </a:buClr>
              <a:buFont typeface="Wingdings" pitchFamily="2" charset="2"/>
              <a:buChar char="§"/>
              <a:defRPr/>
            </a:pPr>
            <a:r>
              <a:rPr lang="en-US" sz="2000" i="0" dirty="0">
                <a:solidFill>
                  <a:srgbClr val="000000"/>
                </a:solidFill>
              </a:rPr>
              <a:t>Move data</a:t>
            </a:r>
          </a:p>
          <a:p>
            <a:pPr marL="342900" indent="-342900" algn="l">
              <a:spcBef>
                <a:spcPct val="20000"/>
              </a:spcBef>
              <a:buClr>
                <a:schemeClr val="accent3"/>
              </a:buClr>
              <a:buFont typeface="Wingdings" pitchFamily="2" charset="2"/>
              <a:buChar char="§"/>
              <a:defRPr/>
            </a:pPr>
            <a:r>
              <a:rPr lang="en-US" sz="2000" i="0" dirty="0">
                <a:solidFill>
                  <a:srgbClr val="000000"/>
                </a:solidFill>
              </a:rPr>
              <a:t>Truncate empty </a:t>
            </a:r>
            <a:r>
              <a:rPr lang="en-US" sz="2000" i="0" dirty="0" smtClean="0">
                <a:solidFill>
                  <a:srgbClr val="000000"/>
                </a:solidFill>
              </a:rPr>
              <a:t>partition</a:t>
            </a:r>
            <a:endParaRPr lang="en-US" sz="2400" i="0" dirty="0">
              <a:solidFill>
                <a:srgbClr val="000000"/>
              </a:solidFill>
            </a:endParaRPr>
          </a:p>
          <a:p>
            <a:pPr marL="342900" indent="-342900" algn="l">
              <a:spcBef>
                <a:spcPct val="20000"/>
              </a:spcBef>
              <a:buClr>
                <a:schemeClr val="accent3"/>
              </a:buClr>
              <a:buFont typeface="Wingdings" pitchFamily="2" charset="2"/>
              <a:buChar char="§"/>
              <a:defRPr/>
            </a:pPr>
            <a:endParaRPr lang="en-US" sz="2400" i="0" dirty="0">
              <a:solidFill>
                <a:srgbClr val="000000"/>
              </a:solidFill>
              <a:latin typeface="Arial" pitchFamily="34" charset="0"/>
              <a:cs typeface="Arial" pitchFamily="34" charset="0"/>
            </a:endParaRPr>
          </a:p>
        </p:txBody>
      </p:sp>
      <p:grpSp>
        <p:nvGrpSpPr>
          <p:cNvPr id="4" name="Group 33"/>
          <p:cNvGrpSpPr>
            <a:grpSpLocks/>
          </p:cNvGrpSpPr>
          <p:nvPr/>
        </p:nvGrpSpPr>
        <p:grpSpPr bwMode="auto">
          <a:xfrm>
            <a:off x="1447800" y="990600"/>
            <a:ext cx="1828800" cy="1371600"/>
            <a:chOff x="5715000" y="990600"/>
            <a:chExt cx="1828800" cy="1371597"/>
          </a:xfrm>
        </p:grpSpPr>
        <p:grpSp>
          <p:nvGrpSpPr>
            <p:cNvPr id="5" name="Group 60"/>
            <p:cNvGrpSpPr>
              <a:grpSpLocks noChangeAspect="1"/>
            </p:cNvGrpSpPr>
            <p:nvPr/>
          </p:nvGrpSpPr>
          <p:grpSpPr bwMode="auto">
            <a:xfrm>
              <a:off x="5715000" y="1382484"/>
              <a:ext cx="1828800" cy="979713"/>
              <a:chOff x="4725426" y="2001562"/>
              <a:chExt cx="2003915" cy="1489351"/>
            </a:xfrm>
          </p:grpSpPr>
          <p:sp>
            <p:nvSpPr>
              <p:cNvPr id="40" name="Rectangle 100"/>
              <p:cNvSpPr>
                <a:spLocks noChangeArrowheads="1"/>
              </p:cNvSpPr>
              <p:nvPr/>
            </p:nvSpPr>
            <p:spPr bwMode="auto">
              <a:xfrm>
                <a:off x="4727166" y="2001909"/>
                <a:ext cx="640140" cy="342688"/>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41" name="Rectangle 101"/>
              <p:cNvSpPr>
                <a:spLocks noChangeArrowheads="1"/>
              </p:cNvSpPr>
              <p:nvPr/>
            </p:nvSpPr>
            <p:spPr bwMode="auto">
              <a:xfrm>
                <a:off x="5414272" y="2001909"/>
                <a:ext cx="638401" cy="342688"/>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42" name="Rectangle 102"/>
              <p:cNvSpPr>
                <a:spLocks noChangeArrowheads="1"/>
              </p:cNvSpPr>
              <p:nvPr/>
            </p:nvSpPr>
            <p:spPr bwMode="auto">
              <a:xfrm>
                <a:off x="6089201" y="2001909"/>
                <a:ext cx="640140" cy="342688"/>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43" name="Rectangle 106"/>
              <p:cNvSpPr>
                <a:spLocks noChangeArrowheads="1"/>
              </p:cNvSpPr>
              <p:nvPr/>
            </p:nvSpPr>
            <p:spPr bwMode="auto">
              <a:xfrm>
                <a:off x="4727166" y="3148225"/>
                <a:ext cx="1998696" cy="342688"/>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sp>
            <p:nvSpPr>
              <p:cNvPr id="44" name="Rectangle 107"/>
              <p:cNvSpPr>
                <a:spLocks noChangeArrowheads="1"/>
              </p:cNvSpPr>
              <p:nvPr/>
            </p:nvSpPr>
            <p:spPr bwMode="auto">
              <a:xfrm>
                <a:off x="4725426" y="2395275"/>
                <a:ext cx="2000436" cy="342688"/>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dirty="0">
                    <a:solidFill>
                      <a:srgbClr val="FFFFFF"/>
                    </a:solidFill>
                  </a:rPr>
                  <a:t>App</a:t>
                </a:r>
              </a:p>
            </p:txBody>
          </p:sp>
        </p:grpSp>
        <p:sp>
          <p:nvSpPr>
            <p:cNvPr id="36" name="Rectangle 2"/>
            <p:cNvSpPr txBox="1">
              <a:spLocks noChangeArrowheads="1"/>
            </p:cNvSpPr>
            <p:nvPr/>
          </p:nvSpPr>
          <p:spPr bwMode="white">
            <a:xfrm>
              <a:off x="6027738" y="990600"/>
              <a:ext cx="1225550" cy="314324"/>
            </a:xfrm>
            <a:prstGeom prst="rect">
              <a:avLst/>
            </a:prstGeom>
            <a:noFill/>
            <a:ln w="9525">
              <a:noFill/>
              <a:miter lim="800000"/>
              <a:headEnd/>
              <a:tailEnd/>
            </a:ln>
          </p:spPr>
          <p:txBody>
            <a:bodyPr lIns="0" tIns="0" rIns="0" bIns="0" anchor="ctr">
              <a:normAutofit fontScale="55000" lnSpcReduction="20000"/>
            </a:bodyPr>
            <a:lstStyle/>
            <a:p>
              <a:pPr algn="ctr" eaLnBrk="0" fontAlgn="auto" hangingPunct="0">
                <a:lnSpc>
                  <a:spcPct val="90000"/>
                </a:lnSpc>
                <a:spcBef>
                  <a:spcPts val="0"/>
                </a:spcBef>
                <a:spcAft>
                  <a:spcPts val="0"/>
                </a:spcAft>
                <a:defRPr/>
              </a:pPr>
              <a:r>
                <a:rPr lang="en-US" kern="0" dirty="0">
                  <a:solidFill>
                    <a:srgbClr val="000000"/>
                  </a:solidFill>
                  <a:latin typeface="Arial"/>
                </a:rPr>
                <a:t>Shared</a:t>
              </a:r>
              <a:br>
                <a:rPr lang="en-US" kern="0" dirty="0">
                  <a:solidFill>
                    <a:srgbClr val="000000"/>
                  </a:solidFill>
                  <a:latin typeface="Arial"/>
                </a:rPr>
              </a:br>
              <a:r>
                <a:rPr lang="en-US" kern="0" dirty="0">
                  <a:solidFill>
                    <a:srgbClr val="000000"/>
                  </a:solidFill>
                  <a:latin typeface="Arial"/>
                </a:rPr>
                <a:t>Tenancy</a:t>
              </a:r>
            </a:p>
          </p:txBody>
        </p:sp>
        <p:sp>
          <p:nvSpPr>
            <p:cNvPr id="37" name="Rectangle 80"/>
            <p:cNvSpPr>
              <a:spLocks noChangeArrowheads="1"/>
            </p:cNvSpPr>
            <p:nvPr/>
          </p:nvSpPr>
          <p:spPr bwMode="auto">
            <a:xfrm>
              <a:off x="5715000" y="1884361"/>
              <a:ext cx="1828800" cy="223837"/>
            </a:xfrm>
            <a:prstGeom prst="rect">
              <a:avLst/>
            </a:prstGeom>
            <a:solidFill>
              <a:schemeClr val="tx2"/>
            </a:solidFill>
            <a:ln w="12700">
              <a:noFill/>
              <a:miter lim="800000"/>
              <a:headEnd/>
              <a:tailEnd/>
            </a:ln>
          </p:spPr>
          <p:txBody>
            <a:bodyPr wrap="none" anchor="ctr">
              <a:normAutofit fontScale="40000" lnSpcReduction="20000"/>
            </a:bodyPr>
            <a:lstStyle/>
            <a:p>
              <a:pPr algn="ctr">
                <a:defRPr/>
              </a:pPr>
              <a:r>
                <a:rPr lang="en-US" dirty="0">
                  <a:solidFill>
                    <a:srgbClr val="FFFFFF"/>
                  </a:solidFill>
                </a:rPr>
                <a:t>DB</a:t>
              </a:r>
            </a:p>
          </p:txBody>
        </p:sp>
      </p:grpSp>
      <p:grpSp>
        <p:nvGrpSpPr>
          <p:cNvPr id="6" name="Group 32"/>
          <p:cNvGrpSpPr>
            <a:grpSpLocks/>
          </p:cNvGrpSpPr>
          <p:nvPr/>
        </p:nvGrpSpPr>
        <p:grpSpPr bwMode="auto">
          <a:xfrm>
            <a:off x="6245352" y="990600"/>
            <a:ext cx="1828798" cy="1371605"/>
            <a:chOff x="5714998" y="990600"/>
            <a:chExt cx="1828799" cy="1371607"/>
          </a:xfrm>
        </p:grpSpPr>
        <p:grpSp>
          <p:nvGrpSpPr>
            <p:cNvPr id="7" name="Group 71"/>
            <p:cNvGrpSpPr>
              <a:grpSpLocks/>
            </p:cNvGrpSpPr>
            <p:nvPr/>
          </p:nvGrpSpPr>
          <p:grpSpPr bwMode="auto">
            <a:xfrm>
              <a:off x="5714998" y="990600"/>
              <a:ext cx="1828799" cy="1371607"/>
              <a:chOff x="6894517" y="1379530"/>
              <a:chExt cx="2074863" cy="2173298"/>
            </a:xfrm>
          </p:grpSpPr>
          <p:grpSp>
            <p:nvGrpSpPr>
              <p:cNvPr id="8" name="Group 61"/>
              <p:cNvGrpSpPr>
                <a:grpSpLocks noChangeAspect="1"/>
              </p:cNvGrpSpPr>
              <p:nvPr/>
            </p:nvGrpSpPr>
            <p:grpSpPr bwMode="auto">
              <a:xfrm>
                <a:off x="6894517" y="2001840"/>
                <a:ext cx="2074863" cy="1550988"/>
                <a:chOff x="7053476" y="2001569"/>
                <a:chExt cx="1985754" cy="1484592"/>
              </a:xfrm>
            </p:grpSpPr>
            <p:sp>
              <p:nvSpPr>
                <p:cNvPr id="51" name="Rectangle 76"/>
                <p:cNvSpPr>
                  <a:spLocks noChangeArrowheads="1"/>
                </p:cNvSpPr>
                <p:nvPr/>
              </p:nvSpPr>
              <p:spPr bwMode="auto">
                <a:xfrm>
                  <a:off x="7053483" y="2000601"/>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52" name="Rectangle 77"/>
                <p:cNvSpPr>
                  <a:spLocks noChangeArrowheads="1"/>
                </p:cNvSpPr>
                <p:nvPr/>
              </p:nvSpPr>
              <p:spPr bwMode="auto">
                <a:xfrm>
                  <a:off x="7734363" y="2000601"/>
                  <a:ext cx="632614"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53" name="Rectangle 78"/>
                <p:cNvSpPr>
                  <a:spLocks noChangeArrowheads="1"/>
                </p:cNvSpPr>
                <p:nvPr/>
              </p:nvSpPr>
              <p:spPr bwMode="auto">
                <a:xfrm>
                  <a:off x="8404900" y="2000601"/>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54" name="Rectangle 79"/>
                <p:cNvSpPr>
                  <a:spLocks noChangeArrowheads="1"/>
                </p:cNvSpPr>
                <p:nvPr/>
              </p:nvSpPr>
              <p:spPr bwMode="auto">
                <a:xfrm>
                  <a:off x="7053483" y="2381018"/>
                  <a:ext cx="1984033" cy="341893"/>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55" name="Rectangle 80"/>
                <p:cNvSpPr>
                  <a:spLocks noChangeArrowheads="1"/>
                </p:cNvSpPr>
                <p:nvPr/>
              </p:nvSpPr>
              <p:spPr bwMode="auto">
                <a:xfrm>
                  <a:off x="7053483" y="2766250"/>
                  <a:ext cx="1984033" cy="344300"/>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56" name="Rectangle 81"/>
                <p:cNvSpPr>
                  <a:spLocks noChangeArrowheads="1"/>
                </p:cNvSpPr>
                <p:nvPr/>
              </p:nvSpPr>
              <p:spPr bwMode="auto">
                <a:xfrm>
                  <a:off x="7053483" y="3144258"/>
                  <a:ext cx="1982309" cy="341893"/>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50" name="Rectangle 2"/>
              <p:cNvSpPr txBox="1">
                <a:spLocks noChangeAspect="1" noChangeArrowheads="1"/>
              </p:cNvSpPr>
              <p:nvPr/>
            </p:nvSpPr>
            <p:spPr bwMode="white">
              <a:xfrm>
                <a:off x="7326787" y="1379530"/>
                <a:ext cx="1280580" cy="603692"/>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OE11 Shared</a:t>
                </a:r>
                <a:br>
                  <a:rPr lang="en-US" sz="1400" kern="0" dirty="0">
                    <a:solidFill>
                      <a:srgbClr val="000000"/>
                    </a:solidFill>
                    <a:latin typeface="Arial"/>
                  </a:rPr>
                </a:br>
                <a:r>
                  <a:rPr lang="en-US" sz="1400" kern="0" dirty="0">
                    <a:solidFill>
                      <a:srgbClr val="000000"/>
                    </a:solidFill>
                    <a:latin typeface="Arial"/>
                  </a:rPr>
                  <a:t>Tenancy </a:t>
                </a:r>
              </a:p>
            </p:txBody>
          </p:sp>
        </p:grpSp>
        <p:cxnSp>
          <p:nvCxnSpPr>
            <p:cNvPr id="46089" name="Straight Connector 38"/>
            <p:cNvCxnSpPr>
              <a:cxnSpLocks noChangeShapeType="1"/>
            </p:cNvCxnSpPr>
            <p:nvPr/>
          </p:nvCxnSpPr>
          <p:spPr bwMode="auto">
            <a:xfrm rot="5400000">
              <a:off x="6863677" y="1910678"/>
              <a:ext cx="266976" cy="178869"/>
            </a:xfrm>
            <a:prstGeom prst="line">
              <a:avLst/>
            </a:prstGeom>
            <a:noFill/>
            <a:ln w="12700" algn="ctr">
              <a:solidFill>
                <a:schemeClr val="bg1"/>
              </a:solidFill>
              <a:round/>
              <a:headEnd/>
              <a:tailEnd/>
            </a:ln>
          </p:spPr>
        </p:cxnSp>
        <p:cxnSp>
          <p:nvCxnSpPr>
            <p:cNvPr id="46090" name="Straight Connector 47"/>
            <p:cNvCxnSpPr>
              <a:cxnSpLocks noChangeShapeType="1"/>
            </p:cNvCxnSpPr>
            <p:nvPr/>
          </p:nvCxnSpPr>
          <p:spPr bwMode="auto">
            <a:xfrm rot="5400000">
              <a:off x="6128147" y="1910677"/>
              <a:ext cx="266976" cy="178869"/>
            </a:xfrm>
            <a:prstGeom prst="line">
              <a:avLst/>
            </a:prstGeom>
            <a:noFill/>
            <a:ln w="12700" algn="ctr">
              <a:solidFill>
                <a:schemeClr val="bg1"/>
              </a:solidFill>
              <a:round/>
              <a:headEnd/>
              <a:tailEnd/>
            </a:ln>
          </p:spPr>
        </p:cxnSp>
      </p:grpSp>
      <p:sp>
        <p:nvSpPr>
          <p:cNvPr id="34" name="TextBox 33"/>
          <p:cNvSpPr txBox="1"/>
          <p:nvPr/>
        </p:nvSpPr>
        <p:spPr>
          <a:xfrm>
            <a:off x="3581400" y="4477196"/>
            <a:ext cx="5522976" cy="1923604"/>
          </a:xfrm>
          <a:prstGeom prst="rect">
            <a:avLst/>
          </a:prstGeom>
          <a:solidFill>
            <a:schemeClr val="accent2">
              <a:alpha val="50000"/>
            </a:schemeClr>
          </a:solidFill>
          <a:ln w="6350">
            <a:solidFill>
              <a:srgbClr val="000000"/>
            </a:solidFill>
          </a:ln>
        </p:spPr>
        <p:txBody>
          <a:bodyPr wrap="square" rtlCol="0">
            <a:spAutoFit/>
          </a:bodyPr>
          <a:lstStyle/>
          <a:p>
            <a:pPr algn="l">
              <a:defRPr/>
            </a:pPr>
            <a:r>
              <a:rPr lang="en-US" sz="1700" dirty="0" smtClean="0">
                <a:solidFill>
                  <a:srgbClr val="000000"/>
                </a:solidFill>
                <a:latin typeface="Courier New" pitchFamily="49" charset="0"/>
              </a:rPr>
              <a:t>DEFINE BUFFER </a:t>
            </a:r>
            <a:r>
              <a:rPr lang="en-US" sz="1700" dirty="0" err="1" smtClean="0">
                <a:solidFill>
                  <a:srgbClr val="000000"/>
                </a:solidFill>
                <a:latin typeface="Courier New" pitchFamily="49" charset="0"/>
              </a:rPr>
              <a:t>bCust</a:t>
            </a:r>
            <a:r>
              <a:rPr lang="en-US" sz="1700" dirty="0" smtClean="0">
                <a:solidFill>
                  <a:srgbClr val="000000"/>
                </a:solidFill>
                <a:latin typeface="Courier New" pitchFamily="49" charset="0"/>
              </a:rPr>
              <a:t> FOR </a:t>
            </a:r>
            <a:r>
              <a:rPr lang="en-US" sz="1700" dirty="0" err="1" smtClean="0">
                <a:solidFill>
                  <a:srgbClr val="000000"/>
                </a:solidFill>
                <a:latin typeface="Courier New" pitchFamily="49" charset="0"/>
              </a:rPr>
              <a:t>cust</a:t>
            </a:r>
            <a:r>
              <a:rPr lang="en-US" sz="1700" dirty="0" smtClean="0">
                <a:solidFill>
                  <a:srgbClr val="000000"/>
                </a:solidFill>
                <a:latin typeface="Courier New" pitchFamily="49" charset="0"/>
              </a:rPr>
              <a:t>.</a:t>
            </a:r>
            <a:br>
              <a:rPr lang="en-US" sz="1700" dirty="0" smtClean="0">
                <a:solidFill>
                  <a:srgbClr val="000000"/>
                </a:solidFill>
                <a:latin typeface="Courier New" pitchFamily="49" charset="0"/>
              </a:rPr>
            </a:br>
            <a:r>
              <a:rPr lang="en-US" sz="1700" dirty="0" smtClean="0">
                <a:solidFill>
                  <a:srgbClr val="000000"/>
                </a:solidFill>
                <a:latin typeface="Courier New" pitchFamily="49" charset="0"/>
              </a:rPr>
              <a:t>FOR EACH </a:t>
            </a:r>
            <a:r>
              <a:rPr lang="en-US" sz="1700" dirty="0" err="1" smtClean="0">
                <a:solidFill>
                  <a:srgbClr val="000000"/>
                </a:solidFill>
                <a:latin typeface="Courier New" pitchFamily="49" charset="0"/>
              </a:rPr>
              <a:t>Cust</a:t>
            </a:r>
            <a:r>
              <a:rPr lang="en-US" sz="1700" dirty="0" smtClean="0">
                <a:solidFill>
                  <a:srgbClr val="000000"/>
                </a:solidFill>
                <a:latin typeface="Courier New" pitchFamily="49" charset="0"/>
              </a:rPr>
              <a:t> WHERE </a:t>
            </a:r>
            <a:r>
              <a:rPr lang="en-US" sz="1700" dirty="0" err="1" smtClean="0">
                <a:solidFill>
                  <a:srgbClr val="002060"/>
                </a:solidFill>
                <a:latin typeface="Courier New" pitchFamily="49" charset="0"/>
              </a:rPr>
              <a:t>Cust.tenant</a:t>
            </a:r>
            <a:r>
              <a:rPr lang="en-US" sz="1700" dirty="0" smtClean="0">
                <a:solidFill>
                  <a:srgbClr val="002060"/>
                </a:solidFill>
                <a:latin typeface="Courier New" pitchFamily="49" charset="0"/>
              </a:rPr>
              <a:t>-id = 1</a:t>
            </a:r>
            <a:br>
              <a:rPr lang="en-US" sz="1700" dirty="0" smtClean="0">
                <a:solidFill>
                  <a:srgbClr val="002060"/>
                </a:solidFill>
                <a:latin typeface="Courier New" pitchFamily="49" charset="0"/>
              </a:rPr>
            </a:br>
            <a:r>
              <a:rPr lang="en-US" sz="1700" dirty="0" smtClean="0">
                <a:solidFill>
                  <a:srgbClr val="666666"/>
                </a:solidFill>
                <a:latin typeface="Courier New" pitchFamily="49" charset="0"/>
              </a:rPr>
              <a:t>   </a:t>
            </a:r>
            <a:r>
              <a:rPr lang="en-US" sz="1700" dirty="0" smtClean="0">
                <a:solidFill>
                  <a:srgbClr val="C00000"/>
                </a:solidFill>
                <a:latin typeface="Courier New" pitchFamily="49" charset="0"/>
              </a:rPr>
              <a:t>TENANT-WHERE BUFFER-TENANT-ID(</a:t>
            </a:r>
            <a:r>
              <a:rPr lang="en-US" sz="1700" dirty="0" err="1" smtClean="0">
                <a:solidFill>
                  <a:srgbClr val="C00000"/>
                </a:solidFill>
                <a:latin typeface="Courier New" pitchFamily="49" charset="0"/>
              </a:rPr>
              <a:t>Cust</a:t>
            </a:r>
            <a:r>
              <a:rPr lang="en-US" sz="1700" dirty="0" smtClean="0">
                <a:solidFill>
                  <a:srgbClr val="C00000"/>
                </a:solidFill>
                <a:latin typeface="Courier New" pitchFamily="49" charset="0"/>
              </a:rPr>
              <a:t>)=0</a:t>
            </a:r>
            <a:r>
              <a:rPr lang="en-US" sz="1700" dirty="0" smtClean="0">
                <a:solidFill>
                  <a:srgbClr val="666666"/>
                </a:solidFill>
                <a:latin typeface="Courier New" pitchFamily="49" charset="0"/>
              </a:rPr>
              <a:t>:</a:t>
            </a:r>
            <a:br>
              <a:rPr lang="en-US" sz="1700" dirty="0" smtClean="0">
                <a:solidFill>
                  <a:srgbClr val="666666"/>
                </a:solidFill>
                <a:latin typeface="Courier New" pitchFamily="49" charset="0"/>
              </a:rPr>
            </a:br>
            <a:r>
              <a:rPr lang="en-US" sz="1700" dirty="0" smtClean="0">
                <a:solidFill>
                  <a:srgbClr val="666666"/>
                </a:solidFill>
                <a:latin typeface="Courier New" pitchFamily="49" charset="0"/>
              </a:rPr>
              <a:t>   </a:t>
            </a:r>
            <a:r>
              <a:rPr lang="en-US" sz="1700" dirty="0" smtClean="0">
                <a:solidFill>
                  <a:srgbClr val="C00000"/>
                </a:solidFill>
                <a:latin typeface="Courier New" pitchFamily="49" charset="0"/>
              </a:rPr>
              <a:t>CREATE </a:t>
            </a:r>
            <a:r>
              <a:rPr lang="en-US" sz="1700" dirty="0" err="1" smtClean="0">
                <a:solidFill>
                  <a:srgbClr val="C00000"/>
                </a:solidFill>
                <a:latin typeface="Courier New" pitchFamily="49" charset="0"/>
              </a:rPr>
              <a:t>bCust</a:t>
            </a:r>
            <a:r>
              <a:rPr lang="en-US" sz="1700" dirty="0" smtClean="0">
                <a:solidFill>
                  <a:srgbClr val="C00000"/>
                </a:solidFill>
                <a:latin typeface="Courier New" pitchFamily="49" charset="0"/>
              </a:rPr>
              <a:t> USE-TENANT 1.</a:t>
            </a:r>
            <a:br>
              <a:rPr lang="en-US" sz="1700" dirty="0" smtClean="0">
                <a:solidFill>
                  <a:srgbClr val="C00000"/>
                </a:solidFill>
                <a:latin typeface="Courier New" pitchFamily="49" charset="0"/>
              </a:rPr>
            </a:br>
            <a:r>
              <a:rPr lang="en-US" sz="1700" dirty="0" smtClean="0">
                <a:solidFill>
                  <a:srgbClr val="002060"/>
                </a:solidFill>
                <a:latin typeface="Courier New" pitchFamily="49" charset="0"/>
              </a:rPr>
              <a:t>    </a:t>
            </a:r>
            <a:r>
              <a:rPr lang="en-US" sz="1700" dirty="0" smtClean="0">
                <a:solidFill>
                  <a:srgbClr val="000000"/>
                </a:solidFill>
                <a:latin typeface="Courier New" pitchFamily="49" charset="0"/>
              </a:rPr>
              <a:t>BUFFER-COPY </a:t>
            </a:r>
            <a:r>
              <a:rPr lang="en-US" sz="1700" dirty="0" err="1" smtClean="0">
                <a:solidFill>
                  <a:srgbClr val="000000"/>
                </a:solidFill>
                <a:latin typeface="Courier New" pitchFamily="49" charset="0"/>
              </a:rPr>
              <a:t>Cust</a:t>
            </a:r>
            <a:r>
              <a:rPr lang="en-US" sz="1700" dirty="0" smtClean="0">
                <a:solidFill>
                  <a:srgbClr val="000000"/>
                </a:solidFill>
                <a:latin typeface="Courier New" pitchFamily="49" charset="0"/>
              </a:rPr>
              <a:t> TO </a:t>
            </a:r>
            <a:r>
              <a:rPr lang="en-US" sz="1700" dirty="0" err="1" smtClean="0">
                <a:solidFill>
                  <a:srgbClr val="000000"/>
                </a:solidFill>
                <a:latin typeface="Courier New" pitchFamily="49" charset="0"/>
              </a:rPr>
              <a:t>bCust</a:t>
            </a:r>
            <a:r>
              <a:rPr lang="en-US" sz="1700" dirty="0" smtClean="0">
                <a:solidFill>
                  <a:srgbClr val="000000"/>
                </a:solidFill>
                <a:latin typeface="Courier New" pitchFamily="49" charset="0"/>
              </a:rPr>
              <a:t>.</a:t>
            </a:r>
            <a:br>
              <a:rPr lang="en-US" sz="1700" dirty="0" smtClean="0">
                <a:solidFill>
                  <a:srgbClr val="000000"/>
                </a:solidFill>
                <a:latin typeface="Courier New" pitchFamily="49" charset="0"/>
              </a:rPr>
            </a:br>
            <a:r>
              <a:rPr lang="en-US" sz="1700" dirty="0" smtClean="0">
                <a:solidFill>
                  <a:srgbClr val="000000"/>
                </a:solidFill>
                <a:latin typeface="Courier New" pitchFamily="49" charset="0"/>
              </a:rPr>
              <a:t>    DELETE </a:t>
            </a:r>
            <a:r>
              <a:rPr lang="en-US" sz="1700" dirty="0" err="1" smtClean="0">
                <a:solidFill>
                  <a:srgbClr val="000000"/>
                </a:solidFill>
                <a:latin typeface="Courier New" pitchFamily="49" charset="0"/>
              </a:rPr>
              <a:t>Cust</a:t>
            </a:r>
            <a:r>
              <a:rPr lang="en-US" sz="1700" dirty="0" smtClean="0">
                <a:solidFill>
                  <a:srgbClr val="000000"/>
                </a:solidFill>
                <a:latin typeface="Courier New" pitchFamily="49" charset="0"/>
              </a:rPr>
              <a:t>.</a:t>
            </a:r>
            <a:br>
              <a:rPr lang="en-US" sz="1700" dirty="0" smtClean="0">
                <a:solidFill>
                  <a:srgbClr val="000000"/>
                </a:solidFill>
                <a:latin typeface="Courier New" pitchFamily="49" charset="0"/>
              </a:rPr>
            </a:br>
            <a:r>
              <a:rPr lang="en-US" sz="1700" dirty="0" smtClean="0">
                <a:solidFill>
                  <a:srgbClr val="000000"/>
                </a:solidFill>
                <a:latin typeface="Courier New" pitchFamily="49" charset="0"/>
              </a:rPr>
              <a:t>END.</a:t>
            </a:r>
            <a:endParaRPr lang="en-US" sz="1700" i="0" dirty="0" smtClean="0">
              <a:solidFill>
                <a:srgbClr val="000000"/>
              </a:solidFill>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77"/>
          <p:cNvGrpSpPr/>
          <p:nvPr/>
        </p:nvGrpSpPr>
        <p:grpSpPr>
          <a:xfrm>
            <a:off x="76200" y="2590800"/>
            <a:ext cx="3394075" cy="3381792"/>
            <a:chOff x="76200" y="2590800"/>
            <a:chExt cx="3394075" cy="3381792"/>
          </a:xfrm>
        </p:grpSpPr>
        <p:sp>
          <p:nvSpPr>
            <p:cNvPr id="79" name="Text Box 212"/>
            <p:cNvSpPr txBox="1">
              <a:spLocks noChangeArrowheads="1"/>
            </p:cNvSpPr>
            <p:nvPr/>
          </p:nvSpPr>
          <p:spPr bwMode="auto">
            <a:xfrm>
              <a:off x="1184275" y="3171825"/>
              <a:ext cx="2286000" cy="2800767"/>
            </a:xfrm>
            <a:prstGeom prst="rect">
              <a:avLst/>
            </a:prstGeom>
            <a:solidFill>
              <a:srgbClr val="0070C0"/>
            </a:solidFill>
            <a:ln w="12700" algn="ctr">
              <a:noFill/>
              <a:miter lim="800000"/>
              <a:headEnd/>
              <a:tailEnd/>
            </a:ln>
          </p:spPr>
          <p:txBody>
            <a:bodyPr lIns="0">
              <a:spAutoFit/>
            </a:bodyPr>
            <a:lstStyle/>
            <a:p>
              <a:pPr algn="l">
                <a:tabLst>
                  <a:tab pos="50800" algn="l"/>
                </a:tabLst>
              </a:pPr>
              <a:r>
                <a:rPr lang="en-US" sz="1600" dirty="0">
                  <a:solidFill>
                    <a:srgbClr val="000000"/>
                  </a:solidFill>
                </a:rPr>
                <a:t>	</a:t>
              </a:r>
              <a:r>
                <a:rPr lang="en-US" sz="1600" dirty="0">
                  <a:solidFill>
                    <a:schemeClr val="bg1"/>
                  </a:solidFill>
                </a:rPr>
                <a:t> 1  </a:t>
              </a:r>
              <a:r>
                <a:rPr lang="en-US" sz="1600" dirty="0" smtClean="0">
                  <a:solidFill>
                    <a:schemeClr val="bg1"/>
                  </a:solidFill>
                </a:rPr>
                <a:t>1   Lance Armstrong</a:t>
              </a:r>
              <a:br>
                <a:rPr lang="en-US" sz="1600" dirty="0" smtClean="0">
                  <a:solidFill>
                    <a:schemeClr val="bg1"/>
                  </a:solidFill>
                </a:rPr>
              </a:br>
              <a:r>
                <a:rPr lang="en-US" sz="1600" dirty="0">
                  <a:solidFill>
                    <a:schemeClr val="bg1"/>
                  </a:solidFill>
                </a:rPr>
                <a:t>	 1  </a:t>
              </a:r>
              <a:r>
                <a:rPr lang="en-US" sz="1600" dirty="0" smtClean="0">
                  <a:solidFill>
                    <a:schemeClr val="bg1"/>
                  </a:solidFill>
                </a:rPr>
                <a:t>2   John </a:t>
              </a:r>
              <a:r>
                <a:rPr lang="en-US" sz="1600" dirty="0" err="1" smtClean="0">
                  <a:solidFill>
                    <a:schemeClr val="bg1"/>
                  </a:solidFill>
                </a:rPr>
                <a:t>Cleese</a:t>
              </a:r>
              <a:r>
                <a:rPr lang="en-US" sz="1600" dirty="0">
                  <a:solidFill>
                    <a:schemeClr val="bg1"/>
                  </a:solidFill>
                </a:rPr>
                <a:t/>
              </a:r>
              <a:br>
                <a:rPr lang="en-US" sz="1600" dirty="0">
                  <a:solidFill>
                    <a:schemeClr val="bg1"/>
                  </a:solidFill>
                </a:rPr>
              </a:br>
              <a:r>
                <a:rPr lang="en-US" sz="1600" dirty="0">
                  <a:solidFill>
                    <a:schemeClr val="bg1"/>
                  </a:solidFill>
                </a:rPr>
                <a:t>	 1  </a:t>
              </a:r>
              <a:r>
                <a:rPr lang="en-US" sz="1600" dirty="0" smtClean="0">
                  <a:solidFill>
                    <a:schemeClr val="bg1"/>
                  </a:solidFill>
                </a:rPr>
                <a:t>3   Tipper Gore</a:t>
              </a:r>
            </a:p>
            <a:p>
              <a:pPr algn="l">
                <a:tabLst>
                  <a:tab pos="50800" algn="l"/>
                </a:tabLst>
              </a:pPr>
              <a:r>
                <a:rPr lang="en-US" sz="1600" dirty="0" smtClean="0">
                  <a:solidFill>
                    <a:schemeClr val="bg1"/>
                  </a:solidFill>
                </a:rPr>
                <a:t>  2  4   Shaquille O’Neil</a:t>
              </a:r>
              <a:br>
                <a:rPr lang="en-US" sz="1600" dirty="0" smtClean="0">
                  <a:solidFill>
                    <a:schemeClr val="bg1"/>
                  </a:solidFill>
                </a:rPr>
              </a:br>
              <a:r>
                <a:rPr lang="en-US" sz="1600" dirty="0" smtClean="0">
                  <a:solidFill>
                    <a:schemeClr val="bg1"/>
                  </a:solidFill>
                </a:rPr>
                <a:t>  2  7   Ben Stein</a:t>
              </a:r>
              <a:br>
                <a:rPr lang="en-US" sz="1600" dirty="0" smtClean="0">
                  <a:solidFill>
                    <a:schemeClr val="bg1"/>
                  </a:solidFill>
                </a:rPr>
              </a:br>
              <a:r>
                <a:rPr lang="en-US" sz="1600" dirty="0" smtClean="0">
                  <a:solidFill>
                    <a:schemeClr val="bg1"/>
                  </a:solidFill>
                </a:rPr>
                <a:t>  2  8   William </a:t>
              </a:r>
              <a:r>
                <a:rPr lang="en-US" sz="1600" dirty="0" err="1" smtClean="0">
                  <a:solidFill>
                    <a:schemeClr val="bg1"/>
                  </a:solidFill>
                </a:rPr>
                <a:t>Shatner</a:t>
              </a:r>
              <a:endParaRPr lang="en-US" sz="1600" dirty="0" smtClean="0">
                <a:solidFill>
                  <a:schemeClr val="bg1"/>
                </a:solidFill>
              </a:endParaRPr>
            </a:p>
            <a:p>
              <a:pPr algn="l">
                <a:tabLst>
                  <a:tab pos="50800" algn="l"/>
                </a:tabLst>
              </a:pPr>
              <a:r>
                <a:rPr lang="en-US" sz="1600" dirty="0" smtClean="0">
                  <a:solidFill>
                    <a:schemeClr val="bg1"/>
                  </a:solidFill>
                </a:rPr>
                <a:t>  3  2   Dennis Rodman</a:t>
              </a:r>
              <a:br>
                <a:rPr lang="en-US" sz="1600" dirty="0" smtClean="0">
                  <a:solidFill>
                    <a:schemeClr val="bg1"/>
                  </a:solidFill>
                </a:rPr>
              </a:br>
              <a:r>
                <a:rPr lang="en-US" sz="1600" dirty="0" smtClean="0">
                  <a:solidFill>
                    <a:schemeClr val="bg1"/>
                  </a:solidFill>
                </a:rPr>
                <a:t>  3  7   Nick Nolte</a:t>
              </a:r>
              <a:br>
                <a:rPr lang="en-US" sz="1600" dirty="0" smtClean="0">
                  <a:solidFill>
                    <a:schemeClr val="bg1"/>
                  </a:solidFill>
                </a:rPr>
              </a:br>
              <a:r>
                <a:rPr lang="en-US" sz="1600" dirty="0" smtClean="0">
                  <a:solidFill>
                    <a:schemeClr val="bg1"/>
                  </a:solidFill>
                </a:rPr>
                <a:t>  3  9   Lindsay </a:t>
              </a:r>
              <a:r>
                <a:rPr lang="en-US" sz="1600" dirty="0" err="1" smtClean="0">
                  <a:solidFill>
                    <a:schemeClr val="bg1"/>
                  </a:solidFill>
                </a:rPr>
                <a:t>Lohan</a:t>
              </a:r>
              <a:r>
                <a:rPr lang="en-US" sz="1600" dirty="0" smtClean="0">
                  <a:solidFill>
                    <a:schemeClr val="bg1"/>
                  </a:solidFill>
                </a:rPr>
                <a:t/>
              </a:r>
              <a:br>
                <a:rPr lang="en-US" sz="1600" dirty="0" smtClean="0">
                  <a:solidFill>
                    <a:schemeClr val="bg1"/>
                  </a:solidFill>
                </a:rPr>
              </a:br>
              <a:r>
                <a:rPr lang="en-US" sz="1600" dirty="0" smtClean="0">
                  <a:solidFill>
                    <a:schemeClr val="bg1"/>
                  </a:solidFill>
                </a:rPr>
                <a:t>  3  10 Al Gore</a:t>
              </a:r>
              <a:endParaRPr lang="en-US" sz="1600" dirty="0">
                <a:solidFill>
                  <a:schemeClr val="bg1"/>
                </a:solidFill>
              </a:endParaRPr>
            </a:p>
          </p:txBody>
        </p:sp>
        <p:sp>
          <p:nvSpPr>
            <p:cNvPr id="80" name="TextBox 20"/>
            <p:cNvSpPr txBox="1">
              <a:spLocks noChangeArrowheads="1"/>
            </p:cNvSpPr>
            <p:nvPr/>
          </p:nvSpPr>
          <p:spPr bwMode="auto">
            <a:xfrm>
              <a:off x="117475" y="3284538"/>
              <a:ext cx="1111250" cy="584200"/>
            </a:xfrm>
            <a:prstGeom prst="rect">
              <a:avLst/>
            </a:prstGeom>
            <a:noFill/>
            <a:ln w="9525">
              <a:noFill/>
              <a:miter lim="800000"/>
              <a:headEnd/>
              <a:tailEnd/>
            </a:ln>
          </p:spPr>
          <p:txBody>
            <a:bodyPr>
              <a:spAutoFit/>
            </a:bodyPr>
            <a:lstStyle/>
            <a:p>
              <a:pPr algn="ctr"/>
              <a:r>
                <a:rPr lang="en-US" sz="1600">
                  <a:solidFill>
                    <a:srgbClr val="002060"/>
                  </a:solidFill>
                </a:rPr>
                <a:t>Default</a:t>
              </a:r>
            </a:p>
            <a:p>
              <a:pPr algn="ctr"/>
              <a:r>
                <a:rPr lang="en-US" sz="1600">
                  <a:solidFill>
                    <a:srgbClr val="002060"/>
                  </a:solidFill>
                </a:rPr>
                <a:t>Partition</a:t>
              </a:r>
            </a:p>
          </p:txBody>
        </p:sp>
        <p:grpSp>
          <p:nvGrpSpPr>
            <p:cNvPr id="3" name="Group 34"/>
            <p:cNvGrpSpPr>
              <a:grpSpLocks/>
            </p:cNvGrpSpPr>
            <p:nvPr/>
          </p:nvGrpSpPr>
          <p:grpSpPr bwMode="auto">
            <a:xfrm>
              <a:off x="76200" y="2590800"/>
              <a:ext cx="3394075" cy="515938"/>
              <a:chOff x="5600140" y="2573338"/>
              <a:chExt cx="3393055" cy="515815"/>
            </a:xfrm>
          </p:grpSpPr>
          <p:sp>
            <p:nvSpPr>
              <p:cNvPr id="82" name="Rectangle 210"/>
              <p:cNvSpPr>
                <a:spLocks noChangeArrowheads="1"/>
              </p:cNvSpPr>
              <p:nvPr/>
            </p:nvSpPr>
            <p:spPr bwMode="auto">
              <a:xfrm>
                <a:off x="6707882" y="2573338"/>
                <a:ext cx="2285313" cy="515815"/>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latin typeface="+mn-lt"/>
                  </a:rPr>
                  <a:t>Customer</a:t>
                </a:r>
              </a:p>
            </p:txBody>
          </p:sp>
          <p:sp>
            <p:nvSpPr>
              <p:cNvPr id="83" name="TextBox 33"/>
              <p:cNvSpPr txBox="1">
                <a:spLocks noChangeArrowheads="1"/>
              </p:cNvSpPr>
              <p:nvPr/>
            </p:nvSpPr>
            <p:spPr bwMode="auto">
              <a:xfrm>
                <a:off x="5600140" y="2622540"/>
                <a:ext cx="1031054" cy="369331"/>
              </a:xfrm>
              <a:prstGeom prst="rect">
                <a:avLst/>
              </a:prstGeom>
              <a:noFill/>
              <a:ln w="9525">
                <a:noFill/>
                <a:miter lim="800000"/>
                <a:headEnd/>
                <a:tailEnd/>
              </a:ln>
            </p:spPr>
            <p:txBody>
              <a:bodyPr wrap="none">
                <a:spAutoFit/>
              </a:bodyPr>
              <a:lstStyle/>
              <a:p>
                <a:r>
                  <a:rPr lang="en-US"/>
                  <a:t>Schema</a:t>
                </a:r>
              </a:p>
            </p:txBody>
          </p:sp>
        </p:grpSp>
      </p:grpSp>
      <p:sp>
        <p:nvSpPr>
          <p:cNvPr id="48139" name="Rectangle 75"/>
          <p:cNvSpPr>
            <a:spLocks noChangeArrowheads="1"/>
          </p:cNvSpPr>
          <p:nvPr/>
        </p:nvSpPr>
        <p:spPr bwMode="auto">
          <a:xfrm>
            <a:off x="0" y="2514600"/>
            <a:ext cx="4114800" cy="3886200"/>
          </a:xfrm>
          <a:prstGeom prst="rect">
            <a:avLst/>
          </a:prstGeom>
          <a:solidFill>
            <a:schemeClr val="bg1">
              <a:alpha val="90979"/>
            </a:schemeClr>
          </a:solidFill>
          <a:ln w="6350" algn="ctr">
            <a:noFill/>
            <a:round/>
            <a:headEnd/>
            <a:tailEnd/>
          </a:ln>
        </p:spPr>
        <p:txBody>
          <a:bodyPr anchor="ctr"/>
          <a:lstStyle/>
          <a:p>
            <a:pPr algn="ctr">
              <a:spcBef>
                <a:spcPct val="50000"/>
              </a:spcBef>
              <a:buSzPct val="130000"/>
            </a:pPr>
            <a:endParaRPr lang="en-US" sz="2400" i="1"/>
          </a:p>
        </p:txBody>
      </p:sp>
      <p:grpSp>
        <p:nvGrpSpPr>
          <p:cNvPr id="4" name="Group 48"/>
          <p:cNvGrpSpPr/>
          <p:nvPr/>
        </p:nvGrpSpPr>
        <p:grpSpPr>
          <a:xfrm>
            <a:off x="4114800" y="2497138"/>
            <a:ext cx="4343400" cy="3827462"/>
            <a:chOff x="3810000" y="2497138"/>
            <a:chExt cx="3962400" cy="3827462"/>
          </a:xfrm>
        </p:grpSpPr>
        <p:grpSp>
          <p:nvGrpSpPr>
            <p:cNvPr id="5" name="Group 21"/>
            <p:cNvGrpSpPr>
              <a:grpSpLocks/>
            </p:cNvGrpSpPr>
            <p:nvPr/>
          </p:nvGrpSpPr>
          <p:grpSpPr bwMode="auto">
            <a:xfrm>
              <a:off x="3810000" y="2497138"/>
              <a:ext cx="3962400" cy="3715594"/>
              <a:chOff x="5030789" y="2573419"/>
              <a:chExt cx="3962399" cy="3715995"/>
            </a:xfrm>
          </p:grpSpPr>
          <p:grpSp>
            <p:nvGrpSpPr>
              <p:cNvPr id="6" name="Group 44"/>
              <p:cNvGrpSpPr>
                <a:grpSpLocks/>
              </p:cNvGrpSpPr>
              <p:nvPr/>
            </p:nvGrpSpPr>
            <p:grpSpPr bwMode="auto">
              <a:xfrm>
                <a:off x="5486401" y="2573419"/>
                <a:ext cx="3506787" cy="3715995"/>
                <a:chOff x="5486401" y="2573419"/>
                <a:chExt cx="3506787" cy="3715995"/>
              </a:xfrm>
            </p:grpSpPr>
            <p:sp>
              <p:nvSpPr>
                <p:cNvPr id="65" name="Text Box 212"/>
                <p:cNvSpPr txBox="1">
                  <a:spLocks noChangeArrowheads="1"/>
                </p:cNvSpPr>
                <p:nvPr/>
              </p:nvSpPr>
              <p:spPr bwMode="auto">
                <a:xfrm>
                  <a:off x="6707164" y="3186113"/>
                  <a:ext cx="2286021" cy="831087"/>
                </a:xfrm>
                <a:prstGeom prst="rect">
                  <a:avLst/>
                </a:prstGeom>
                <a:solidFill>
                  <a:srgbClr val="FFC000"/>
                </a:solidFill>
                <a:ln w="12700" algn="ctr">
                  <a:noFill/>
                  <a:miter lim="800000"/>
                  <a:headEnd/>
                  <a:tailEnd/>
                </a:ln>
              </p:spPr>
              <p:txBody>
                <a:bodyPr lIns="0">
                  <a:spAutoFit/>
                </a:bodyPr>
                <a:lstStyle/>
                <a:p>
                  <a:pPr algn="l">
                    <a:tabLst>
                      <a:tab pos="50800" algn="l"/>
                    </a:tabLst>
                  </a:pPr>
                  <a:r>
                    <a:rPr lang="en-US" sz="1600" dirty="0">
                      <a:solidFill>
                        <a:srgbClr val="000000"/>
                      </a:solidFill>
                    </a:rPr>
                    <a:t>	</a:t>
                  </a:r>
                  <a:r>
                    <a:rPr lang="en-US" sz="1600" dirty="0" smtClean="0">
                      <a:solidFill>
                        <a:srgbClr val="000000"/>
                      </a:solidFill>
                    </a:rPr>
                    <a:t> 1  1  </a:t>
                  </a:r>
                  <a:r>
                    <a:rPr lang="en-US" sz="1600" dirty="0">
                      <a:solidFill>
                        <a:srgbClr val="000000"/>
                      </a:solidFill>
                    </a:rPr>
                    <a:t>Lance </a:t>
                  </a:r>
                  <a:r>
                    <a:rPr lang="en-US" sz="1600" dirty="0" smtClean="0">
                      <a:solidFill>
                        <a:srgbClr val="000000"/>
                      </a:solidFill>
                    </a:rPr>
                    <a:t>Armstrong</a:t>
                  </a:r>
                  <a:r>
                    <a:rPr lang="en-US" sz="1600" dirty="0">
                      <a:solidFill>
                        <a:srgbClr val="000000"/>
                      </a:solidFill>
                    </a:rPr>
                    <a:t>	 </a:t>
                  </a:r>
                  <a:r>
                    <a:rPr lang="en-US" sz="1600" dirty="0" smtClean="0">
                      <a:solidFill>
                        <a:srgbClr val="000000"/>
                      </a:solidFill>
                    </a:rPr>
                    <a:t>1  2  </a:t>
                  </a:r>
                  <a:r>
                    <a:rPr lang="en-US" sz="1600" dirty="0">
                      <a:solidFill>
                        <a:srgbClr val="000000"/>
                      </a:solidFill>
                    </a:rPr>
                    <a:t>John </a:t>
                  </a:r>
                  <a:r>
                    <a:rPr lang="en-US" sz="1600" dirty="0" err="1" smtClean="0">
                      <a:solidFill>
                        <a:srgbClr val="000000"/>
                      </a:solidFill>
                    </a:rPr>
                    <a:t>Cleese</a:t>
                  </a:r>
                  <a:r>
                    <a:rPr lang="en-US" sz="1600" dirty="0">
                      <a:solidFill>
                        <a:srgbClr val="000000"/>
                      </a:solidFill>
                    </a:rPr>
                    <a:t/>
                  </a:r>
                  <a:br>
                    <a:rPr lang="en-US" sz="1600" dirty="0">
                      <a:solidFill>
                        <a:srgbClr val="000000"/>
                      </a:solidFill>
                    </a:rPr>
                  </a:br>
                  <a:r>
                    <a:rPr lang="en-US" sz="1600" dirty="0">
                      <a:solidFill>
                        <a:srgbClr val="000000"/>
                      </a:solidFill>
                    </a:rPr>
                    <a:t>	 </a:t>
                  </a:r>
                  <a:r>
                    <a:rPr lang="en-US" sz="1600" dirty="0" smtClean="0">
                      <a:solidFill>
                        <a:srgbClr val="000000"/>
                      </a:solidFill>
                    </a:rPr>
                    <a:t>1  3  </a:t>
                  </a:r>
                  <a:r>
                    <a:rPr lang="en-US" sz="1600" dirty="0">
                      <a:solidFill>
                        <a:srgbClr val="000000"/>
                      </a:solidFill>
                    </a:rPr>
                    <a:t>Tipper Gore</a:t>
                  </a:r>
                </a:p>
              </p:txBody>
            </p:sp>
            <p:sp>
              <p:nvSpPr>
                <p:cNvPr id="66" name="Text Box 212"/>
                <p:cNvSpPr txBox="1">
                  <a:spLocks noChangeArrowheads="1"/>
                </p:cNvSpPr>
                <p:nvPr/>
              </p:nvSpPr>
              <p:spPr bwMode="auto">
                <a:xfrm>
                  <a:off x="6707170" y="4191000"/>
                  <a:ext cx="2286018" cy="831087"/>
                </a:xfrm>
                <a:prstGeom prst="rect">
                  <a:avLst/>
                </a:prstGeom>
                <a:solidFill>
                  <a:srgbClr val="92D050"/>
                </a:solidFill>
                <a:ln w="12700" algn="ctr">
                  <a:noFill/>
                  <a:miter lim="800000"/>
                  <a:headEnd/>
                  <a:tailEnd/>
                </a:ln>
              </p:spPr>
              <p:txBody>
                <a:bodyPr lIns="0">
                  <a:spAutoFit/>
                </a:bodyPr>
                <a:lstStyle/>
                <a:p>
                  <a:pPr algn="l">
                    <a:tabLst>
                      <a:tab pos="50800" algn="l"/>
                    </a:tabLst>
                  </a:pPr>
                  <a:r>
                    <a:rPr lang="en-US" sz="1600" dirty="0">
                      <a:solidFill>
                        <a:srgbClr val="000000"/>
                      </a:solidFill>
                    </a:rPr>
                    <a:t>	 </a:t>
                  </a:r>
                  <a:r>
                    <a:rPr lang="en-US" sz="1600" dirty="0" smtClean="0">
                      <a:solidFill>
                        <a:srgbClr val="000000"/>
                      </a:solidFill>
                    </a:rPr>
                    <a:t>2  4  </a:t>
                  </a:r>
                  <a:r>
                    <a:rPr lang="en-US" sz="1600" dirty="0">
                      <a:solidFill>
                        <a:srgbClr val="000000"/>
                      </a:solidFill>
                    </a:rPr>
                    <a:t>Shaquille </a:t>
                  </a:r>
                  <a:r>
                    <a:rPr lang="en-US" sz="1600" dirty="0" smtClean="0">
                      <a:solidFill>
                        <a:srgbClr val="000000"/>
                      </a:solidFill>
                    </a:rPr>
                    <a:t>O’Neal</a:t>
                  </a:r>
                  <a:br>
                    <a:rPr lang="en-US" sz="1600" dirty="0" smtClean="0">
                      <a:solidFill>
                        <a:srgbClr val="000000"/>
                      </a:solidFill>
                    </a:rPr>
                  </a:br>
                  <a:r>
                    <a:rPr lang="en-US" sz="1600" dirty="0">
                      <a:solidFill>
                        <a:srgbClr val="000000"/>
                      </a:solidFill>
                    </a:rPr>
                    <a:t>	 </a:t>
                  </a:r>
                  <a:r>
                    <a:rPr lang="en-US" sz="1600" dirty="0" smtClean="0">
                      <a:solidFill>
                        <a:srgbClr val="000000"/>
                      </a:solidFill>
                    </a:rPr>
                    <a:t>2  7  </a:t>
                  </a:r>
                  <a:r>
                    <a:rPr lang="en-US" sz="1600" dirty="0">
                      <a:solidFill>
                        <a:srgbClr val="000000"/>
                      </a:solidFill>
                    </a:rPr>
                    <a:t>Ben </a:t>
                  </a:r>
                  <a:r>
                    <a:rPr lang="en-US" sz="1600" dirty="0" smtClean="0">
                      <a:solidFill>
                        <a:srgbClr val="000000"/>
                      </a:solidFill>
                    </a:rPr>
                    <a:t>Stein</a:t>
                  </a:r>
                  <a:br>
                    <a:rPr lang="en-US" sz="1600" dirty="0" smtClean="0">
                      <a:solidFill>
                        <a:srgbClr val="000000"/>
                      </a:solidFill>
                    </a:rPr>
                  </a:br>
                  <a:r>
                    <a:rPr lang="en-US" sz="1600" dirty="0">
                      <a:solidFill>
                        <a:srgbClr val="000000"/>
                      </a:solidFill>
                    </a:rPr>
                    <a:t>	 </a:t>
                  </a:r>
                  <a:r>
                    <a:rPr lang="en-US" sz="1600" dirty="0" smtClean="0">
                      <a:solidFill>
                        <a:srgbClr val="000000"/>
                      </a:solidFill>
                    </a:rPr>
                    <a:t>2  8  </a:t>
                  </a:r>
                  <a:r>
                    <a:rPr lang="en-US" sz="1600" dirty="0">
                      <a:solidFill>
                        <a:srgbClr val="000000"/>
                      </a:solidFill>
                    </a:rPr>
                    <a:t>William </a:t>
                  </a:r>
                  <a:r>
                    <a:rPr lang="en-US" sz="1600" dirty="0" err="1">
                      <a:solidFill>
                        <a:srgbClr val="000000"/>
                      </a:solidFill>
                    </a:rPr>
                    <a:t>Shatner</a:t>
                  </a:r>
                  <a:endParaRPr lang="en-US" sz="1600" dirty="0">
                    <a:solidFill>
                      <a:srgbClr val="000000"/>
                    </a:solidFill>
                  </a:endParaRPr>
                </a:p>
              </p:txBody>
            </p:sp>
            <p:sp>
              <p:nvSpPr>
                <p:cNvPr id="72" name="Text Box 212"/>
                <p:cNvSpPr txBox="1">
                  <a:spLocks noChangeArrowheads="1"/>
                </p:cNvSpPr>
                <p:nvPr/>
              </p:nvSpPr>
              <p:spPr bwMode="auto">
                <a:xfrm>
                  <a:off x="6707170" y="5212080"/>
                  <a:ext cx="2286018" cy="1077334"/>
                </a:xfrm>
                <a:prstGeom prst="rect">
                  <a:avLst/>
                </a:prstGeom>
                <a:solidFill>
                  <a:srgbClr val="61C3FF"/>
                </a:solidFill>
                <a:ln w="12700" algn="ctr">
                  <a:noFill/>
                  <a:miter lim="800000"/>
                  <a:headEnd/>
                  <a:tailEnd/>
                </a:ln>
              </p:spPr>
              <p:txBody>
                <a:bodyPr lIns="0">
                  <a:spAutoFit/>
                </a:bodyPr>
                <a:lstStyle/>
                <a:p>
                  <a:pPr algn="l">
                    <a:tabLst>
                      <a:tab pos="50800" algn="l"/>
                    </a:tabLst>
                  </a:pPr>
                  <a:r>
                    <a:rPr lang="en-US" sz="1600" dirty="0">
                      <a:solidFill>
                        <a:srgbClr val="000000"/>
                      </a:solidFill>
                    </a:rPr>
                    <a:t>	</a:t>
                  </a:r>
                  <a:r>
                    <a:rPr lang="en-US" sz="1600" dirty="0" smtClean="0">
                      <a:solidFill>
                        <a:srgbClr val="000000"/>
                      </a:solidFill>
                    </a:rPr>
                    <a:t> 3  2  </a:t>
                  </a:r>
                  <a:r>
                    <a:rPr lang="en-US" sz="1600" dirty="0">
                      <a:solidFill>
                        <a:srgbClr val="000000"/>
                      </a:solidFill>
                    </a:rPr>
                    <a:t>Dennis </a:t>
                  </a:r>
                  <a:r>
                    <a:rPr lang="en-US" sz="1600" dirty="0" smtClean="0">
                      <a:solidFill>
                        <a:srgbClr val="000000"/>
                      </a:solidFill>
                    </a:rPr>
                    <a:t>Rodman</a:t>
                  </a:r>
                  <a:br>
                    <a:rPr lang="en-US" sz="1600" dirty="0" smtClean="0">
                      <a:solidFill>
                        <a:srgbClr val="000000"/>
                      </a:solidFill>
                    </a:rPr>
                  </a:br>
                  <a:r>
                    <a:rPr lang="en-US" sz="1600" dirty="0" smtClean="0">
                      <a:solidFill>
                        <a:srgbClr val="000000"/>
                      </a:solidFill>
                    </a:rPr>
                    <a:t>  3  7  </a:t>
                  </a:r>
                  <a:r>
                    <a:rPr lang="en-US" sz="1600" dirty="0">
                      <a:solidFill>
                        <a:srgbClr val="000000"/>
                      </a:solidFill>
                    </a:rPr>
                    <a:t>Nick </a:t>
                  </a:r>
                  <a:r>
                    <a:rPr lang="en-US" sz="1600" dirty="0" smtClean="0">
                      <a:solidFill>
                        <a:srgbClr val="000000"/>
                      </a:solidFill>
                    </a:rPr>
                    <a:t>Nolte</a:t>
                  </a:r>
                  <a:br>
                    <a:rPr lang="en-US" sz="1600" dirty="0" smtClean="0">
                      <a:solidFill>
                        <a:srgbClr val="000000"/>
                      </a:solidFill>
                    </a:rPr>
                  </a:br>
                  <a:r>
                    <a:rPr lang="en-US" sz="1600" dirty="0">
                      <a:solidFill>
                        <a:srgbClr val="000000"/>
                      </a:solidFill>
                    </a:rPr>
                    <a:t>	 </a:t>
                  </a:r>
                  <a:r>
                    <a:rPr lang="en-US" sz="1600" dirty="0" smtClean="0">
                      <a:solidFill>
                        <a:srgbClr val="000000"/>
                      </a:solidFill>
                    </a:rPr>
                    <a:t>3  9  Lindsay </a:t>
                  </a:r>
                  <a:r>
                    <a:rPr lang="en-US" sz="1600" dirty="0" err="1" smtClean="0">
                      <a:solidFill>
                        <a:srgbClr val="000000"/>
                      </a:solidFill>
                    </a:rPr>
                    <a:t>Lohan</a:t>
                  </a:r>
                  <a:r>
                    <a:rPr lang="en-US" sz="1600" dirty="0" smtClean="0">
                      <a:solidFill>
                        <a:srgbClr val="000000"/>
                      </a:solidFill>
                    </a:rPr>
                    <a:t/>
                  </a:r>
                  <a:br>
                    <a:rPr lang="en-US" sz="1600" dirty="0" smtClean="0">
                      <a:solidFill>
                        <a:srgbClr val="000000"/>
                      </a:solidFill>
                    </a:rPr>
                  </a:br>
                  <a:r>
                    <a:rPr lang="en-US" sz="1600" dirty="0" smtClean="0">
                      <a:solidFill>
                        <a:srgbClr val="000000"/>
                      </a:solidFill>
                    </a:rPr>
                    <a:t>  3 10  </a:t>
                  </a:r>
                  <a:r>
                    <a:rPr lang="en-US" sz="1600" dirty="0">
                      <a:solidFill>
                        <a:srgbClr val="000000"/>
                      </a:solidFill>
                    </a:rPr>
                    <a:t>Al Gore</a:t>
                  </a:r>
                </a:p>
              </p:txBody>
            </p:sp>
            <p:grpSp>
              <p:nvGrpSpPr>
                <p:cNvPr id="7" name="Group 34"/>
                <p:cNvGrpSpPr>
                  <a:grpSpLocks/>
                </p:cNvGrpSpPr>
                <p:nvPr/>
              </p:nvGrpSpPr>
              <p:grpSpPr bwMode="auto">
                <a:xfrm>
                  <a:off x="5486401" y="2573419"/>
                  <a:ext cx="3506787" cy="553935"/>
                  <a:chOff x="5486663" y="2573419"/>
                  <a:chExt cx="3506526" cy="553843"/>
                </a:xfrm>
              </p:grpSpPr>
              <p:sp>
                <p:nvSpPr>
                  <p:cNvPr id="76" name="Rectangle 210"/>
                  <p:cNvSpPr>
                    <a:spLocks noChangeArrowheads="1"/>
                  </p:cNvSpPr>
                  <p:nvPr/>
                </p:nvSpPr>
                <p:spPr bwMode="auto">
                  <a:xfrm>
                    <a:off x="6707360" y="2573419"/>
                    <a:ext cx="2285829" cy="51590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latin typeface="+mn-lt"/>
                      </a:rPr>
                      <a:t>Customer</a:t>
                    </a:r>
                  </a:p>
                </p:txBody>
              </p:sp>
              <p:sp>
                <p:nvSpPr>
                  <p:cNvPr id="77" name="TextBox 33"/>
                  <p:cNvSpPr txBox="1">
                    <a:spLocks noChangeArrowheads="1"/>
                  </p:cNvSpPr>
                  <p:nvPr/>
                </p:nvSpPr>
                <p:spPr bwMode="auto">
                  <a:xfrm>
                    <a:off x="5486663" y="2757951"/>
                    <a:ext cx="940538" cy="369311"/>
                  </a:xfrm>
                  <a:prstGeom prst="rect">
                    <a:avLst/>
                  </a:prstGeom>
                  <a:noFill/>
                  <a:ln w="9525">
                    <a:noFill/>
                    <a:miter lim="800000"/>
                    <a:headEnd/>
                    <a:tailEnd/>
                  </a:ln>
                </p:spPr>
                <p:txBody>
                  <a:bodyPr wrap="none">
                    <a:spAutoFit/>
                  </a:bodyPr>
                  <a:lstStyle/>
                  <a:p>
                    <a:r>
                      <a:rPr lang="en-US" dirty="0">
                        <a:solidFill>
                          <a:srgbClr val="000000"/>
                        </a:solidFill>
                      </a:rPr>
                      <a:t>Schema</a:t>
                    </a:r>
                  </a:p>
                </p:txBody>
              </p:sp>
            </p:grpSp>
          </p:grpSp>
          <p:sp>
            <p:nvSpPr>
              <p:cNvPr id="61" name="TextBox 20"/>
              <p:cNvSpPr txBox="1">
                <a:spLocks noChangeArrowheads="1"/>
              </p:cNvSpPr>
              <p:nvPr/>
            </p:nvSpPr>
            <p:spPr bwMode="auto">
              <a:xfrm>
                <a:off x="5030789" y="5435025"/>
                <a:ext cx="1600201" cy="584775"/>
              </a:xfrm>
              <a:prstGeom prst="rect">
                <a:avLst/>
              </a:prstGeom>
              <a:noFill/>
              <a:ln w="9525">
                <a:noFill/>
                <a:miter lim="800000"/>
                <a:headEnd/>
                <a:tailEnd/>
              </a:ln>
            </p:spPr>
            <p:txBody>
              <a:bodyPr>
                <a:spAutoFit/>
              </a:bodyPr>
              <a:lstStyle/>
              <a:p>
                <a:pPr algn="ctr"/>
                <a:r>
                  <a:rPr lang="en-US" sz="1600" dirty="0">
                    <a:solidFill>
                      <a:srgbClr val="002060"/>
                    </a:solidFill>
                  </a:rPr>
                  <a:t>Tenant 3</a:t>
                </a:r>
              </a:p>
              <a:p>
                <a:pPr algn="ctr"/>
                <a:r>
                  <a:rPr lang="en-US" sz="1600" dirty="0">
                    <a:solidFill>
                      <a:srgbClr val="002060"/>
                    </a:solidFill>
                  </a:rPr>
                  <a:t>(Rent-a-wreck)</a:t>
                </a:r>
              </a:p>
            </p:txBody>
          </p:sp>
          <p:sp>
            <p:nvSpPr>
              <p:cNvPr id="62" name="TextBox 20"/>
              <p:cNvSpPr txBox="1">
                <a:spLocks noChangeArrowheads="1"/>
              </p:cNvSpPr>
              <p:nvPr/>
            </p:nvSpPr>
            <p:spPr bwMode="auto">
              <a:xfrm>
                <a:off x="5259389" y="3352965"/>
                <a:ext cx="1111260" cy="1569829"/>
              </a:xfrm>
              <a:prstGeom prst="rect">
                <a:avLst/>
              </a:prstGeom>
              <a:noFill/>
              <a:ln w="9525">
                <a:noFill/>
                <a:miter lim="800000"/>
                <a:headEnd/>
                <a:tailEnd/>
              </a:ln>
            </p:spPr>
            <p:txBody>
              <a:bodyPr>
                <a:spAutoFit/>
              </a:bodyPr>
              <a:lstStyle/>
              <a:p>
                <a:pPr algn="ctr"/>
                <a:r>
                  <a:rPr lang="en-US" sz="1600" dirty="0">
                    <a:solidFill>
                      <a:srgbClr val="002060"/>
                    </a:solidFill>
                  </a:rPr>
                  <a:t>Tenant 1</a:t>
                </a:r>
              </a:p>
              <a:p>
                <a:pPr algn="ctr"/>
                <a:r>
                  <a:rPr lang="en-US" sz="1600" dirty="0">
                    <a:solidFill>
                      <a:srgbClr val="002060"/>
                    </a:solidFill>
                  </a:rPr>
                  <a:t>(Hertz</a:t>
                </a:r>
                <a:r>
                  <a:rPr lang="en-US" sz="1600" dirty="0" smtClean="0">
                    <a:solidFill>
                      <a:srgbClr val="002060"/>
                    </a:solidFill>
                  </a:rPr>
                  <a:t>)</a:t>
                </a:r>
              </a:p>
              <a:p>
                <a:pPr algn="ctr"/>
                <a:endParaRPr lang="en-US" sz="1600" dirty="0">
                  <a:solidFill>
                    <a:srgbClr val="002060"/>
                  </a:solidFill>
                </a:endParaRPr>
              </a:p>
              <a:p>
                <a:pPr algn="ctr"/>
                <a:endParaRPr lang="en-US" sz="1600" dirty="0">
                  <a:solidFill>
                    <a:srgbClr val="002060"/>
                  </a:solidFill>
                </a:endParaRPr>
              </a:p>
              <a:p>
                <a:pPr algn="ctr"/>
                <a:r>
                  <a:rPr lang="en-US" sz="1600" dirty="0">
                    <a:solidFill>
                      <a:srgbClr val="002060"/>
                    </a:solidFill>
                  </a:rPr>
                  <a:t>Tenant 2</a:t>
                </a:r>
              </a:p>
              <a:p>
                <a:pPr algn="ctr"/>
                <a:r>
                  <a:rPr lang="en-US" sz="1600" dirty="0">
                    <a:solidFill>
                      <a:srgbClr val="002060"/>
                    </a:solidFill>
                  </a:rPr>
                  <a:t>(Hertz)</a:t>
                </a:r>
              </a:p>
            </p:txBody>
          </p:sp>
        </p:grpSp>
        <p:sp>
          <p:nvSpPr>
            <p:cNvPr id="51" name="Left Brace 15"/>
            <p:cNvSpPr>
              <a:spLocks/>
            </p:cNvSpPr>
            <p:nvPr/>
          </p:nvSpPr>
          <p:spPr bwMode="auto">
            <a:xfrm>
              <a:off x="5302253" y="3124200"/>
              <a:ext cx="91440" cy="868680"/>
            </a:xfrm>
            <a:prstGeom prst="leftBrace">
              <a:avLst>
                <a:gd name="adj1" fmla="val 8310"/>
                <a:gd name="adj2" fmla="val 50000"/>
              </a:avLst>
            </a:prstGeom>
            <a:noFill/>
            <a:ln w="6350" algn="ctr">
              <a:solidFill>
                <a:srgbClr val="000000"/>
              </a:solidFill>
              <a:round/>
              <a:headEnd/>
              <a:tailEnd/>
            </a:ln>
          </p:spPr>
          <p:txBody>
            <a:bodyPr anchor="ctr">
              <a:spAutoFit/>
            </a:bodyPr>
            <a:lstStyle/>
            <a:p>
              <a:pPr algn="ctr">
                <a:spcBef>
                  <a:spcPct val="50000"/>
                </a:spcBef>
                <a:buSzPct val="130000"/>
              </a:pPr>
              <a:endParaRPr lang="en-US" sz="2400" i="1"/>
            </a:p>
          </p:txBody>
        </p:sp>
        <p:sp>
          <p:nvSpPr>
            <p:cNvPr id="57" name="Left Brace 15"/>
            <p:cNvSpPr>
              <a:spLocks/>
            </p:cNvSpPr>
            <p:nvPr/>
          </p:nvSpPr>
          <p:spPr bwMode="auto">
            <a:xfrm>
              <a:off x="5318760" y="4114800"/>
              <a:ext cx="91440" cy="868680"/>
            </a:xfrm>
            <a:prstGeom prst="leftBrace">
              <a:avLst>
                <a:gd name="adj1" fmla="val 8310"/>
                <a:gd name="adj2" fmla="val 50000"/>
              </a:avLst>
            </a:prstGeom>
            <a:noFill/>
            <a:ln w="6350" algn="ctr">
              <a:solidFill>
                <a:srgbClr val="000000"/>
              </a:solidFill>
              <a:round/>
              <a:headEnd/>
              <a:tailEnd/>
            </a:ln>
          </p:spPr>
          <p:txBody>
            <a:bodyPr anchor="ctr">
              <a:spAutoFit/>
            </a:bodyPr>
            <a:lstStyle/>
            <a:p>
              <a:pPr algn="ctr">
                <a:spcBef>
                  <a:spcPct val="50000"/>
                </a:spcBef>
                <a:buSzPct val="130000"/>
              </a:pPr>
              <a:endParaRPr lang="en-US" sz="2400" i="1"/>
            </a:p>
          </p:txBody>
        </p:sp>
        <p:sp>
          <p:nvSpPr>
            <p:cNvPr id="59" name="Left Brace 15"/>
            <p:cNvSpPr>
              <a:spLocks/>
            </p:cNvSpPr>
            <p:nvPr/>
          </p:nvSpPr>
          <p:spPr bwMode="auto">
            <a:xfrm>
              <a:off x="5302253" y="5135880"/>
              <a:ext cx="91440" cy="1188720"/>
            </a:xfrm>
            <a:prstGeom prst="leftBrace">
              <a:avLst>
                <a:gd name="adj1" fmla="val 8310"/>
                <a:gd name="adj2" fmla="val 50000"/>
              </a:avLst>
            </a:prstGeom>
            <a:noFill/>
            <a:ln w="6350" algn="ctr">
              <a:solidFill>
                <a:srgbClr val="000000"/>
              </a:solidFill>
              <a:round/>
              <a:headEnd/>
              <a:tailEnd/>
            </a:ln>
          </p:spPr>
          <p:txBody>
            <a:bodyPr anchor="ctr">
              <a:spAutoFit/>
            </a:bodyPr>
            <a:lstStyle/>
            <a:p>
              <a:pPr algn="ctr">
                <a:spcBef>
                  <a:spcPct val="50000"/>
                </a:spcBef>
                <a:buSzPct val="130000"/>
              </a:pPr>
              <a:endParaRPr lang="en-US" sz="2400" i="1"/>
            </a:p>
          </p:txBody>
        </p:sp>
      </p:grpSp>
      <p:sp>
        <p:nvSpPr>
          <p:cNvPr id="48129" name="Rectangle 3"/>
          <p:cNvSpPr>
            <a:spLocks noGrp="1" noChangeArrowheads="1"/>
          </p:cNvSpPr>
          <p:nvPr>
            <p:ph type="title" idx="4294967295"/>
          </p:nvPr>
        </p:nvSpPr>
        <p:spPr>
          <a:xfrm>
            <a:off x="301625" y="201168"/>
            <a:ext cx="7331075" cy="438582"/>
          </a:xfrm>
        </p:spPr>
        <p:txBody>
          <a:bodyPr/>
          <a:lstStyle/>
          <a:p>
            <a:pPr eaLnBrk="1" hangingPunct="1"/>
            <a:r>
              <a:rPr lang="en-US" dirty="0" smtClean="0"/>
              <a:t>Multi-tenant Tables: Data Migration</a:t>
            </a:r>
            <a:endParaRPr lang="en-US" dirty="0" smtClean="0">
              <a:solidFill>
                <a:srgbClr val="3F3F3F"/>
              </a:solidFill>
            </a:endParaRPr>
          </a:p>
        </p:txBody>
      </p:sp>
      <p:grpSp>
        <p:nvGrpSpPr>
          <p:cNvPr id="8" name="Group 64"/>
          <p:cNvGrpSpPr>
            <a:grpSpLocks/>
          </p:cNvGrpSpPr>
          <p:nvPr/>
        </p:nvGrpSpPr>
        <p:grpSpPr bwMode="auto">
          <a:xfrm>
            <a:off x="1447800" y="990600"/>
            <a:ext cx="1828800" cy="1371600"/>
            <a:chOff x="5715000" y="990600"/>
            <a:chExt cx="1828800" cy="1371597"/>
          </a:xfrm>
        </p:grpSpPr>
        <p:grpSp>
          <p:nvGrpSpPr>
            <p:cNvPr id="9" name="Group 60"/>
            <p:cNvGrpSpPr>
              <a:grpSpLocks noChangeAspect="1"/>
            </p:cNvGrpSpPr>
            <p:nvPr/>
          </p:nvGrpSpPr>
          <p:grpSpPr bwMode="auto">
            <a:xfrm>
              <a:off x="5715000" y="1382484"/>
              <a:ext cx="1828800" cy="979713"/>
              <a:chOff x="4725426" y="2001562"/>
              <a:chExt cx="2003915" cy="1489351"/>
            </a:xfrm>
          </p:grpSpPr>
          <p:sp>
            <p:nvSpPr>
              <p:cNvPr id="69" name="Rectangle 100"/>
              <p:cNvSpPr>
                <a:spLocks noChangeArrowheads="1"/>
              </p:cNvSpPr>
              <p:nvPr/>
            </p:nvSpPr>
            <p:spPr bwMode="auto">
              <a:xfrm>
                <a:off x="4727166" y="2001909"/>
                <a:ext cx="640140" cy="342688"/>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70" name="Rectangle 101"/>
              <p:cNvSpPr>
                <a:spLocks noChangeArrowheads="1"/>
              </p:cNvSpPr>
              <p:nvPr/>
            </p:nvSpPr>
            <p:spPr bwMode="auto">
              <a:xfrm>
                <a:off x="5414272" y="2001909"/>
                <a:ext cx="638401" cy="342688"/>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71" name="Rectangle 102"/>
              <p:cNvSpPr>
                <a:spLocks noChangeArrowheads="1"/>
              </p:cNvSpPr>
              <p:nvPr/>
            </p:nvSpPr>
            <p:spPr bwMode="auto">
              <a:xfrm>
                <a:off x="6089201" y="2001909"/>
                <a:ext cx="640140" cy="342688"/>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74" name="Rectangle 106"/>
              <p:cNvSpPr>
                <a:spLocks noChangeArrowheads="1"/>
              </p:cNvSpPr>
              <p:nvPr/>
            </p:nvSpPr>
            <p:spPr bwMode="auto">
              <a:xfrm>
                <a:off x="4727166" y="3148225"/>
                <a:ext cx="1998696" cy="342688"/>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sp>
            <p:nvSpPr>
              <p:cNvPr id="75" name="Rectangle 107"/>
              <p:cNvSpPr>
                <a:spLocks noChangeArrowheads="1"/>
              </p:cNvSpPr>
              <p:nvPr/>
            </p:nvSpPr>
            <p:spPr bwMode="auto">
              <a:xfrm>
                <a:off x="4725426" y="2395275"/>
                <a:ext cx="2000436" cy="342688"/>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dirty="0">
                    <a:solidFill>
                      <a:srgbClr val="FFFFFF"/>
                    </a:solidFill>
                  </a:rPr>
                  <a:t>App</a:t>
                </a:r>
              </a:p>
            </p:txBody>
          </p:sp>
        </p:grpSp>
        <p:sp>
          <p:nvSpPr>
            <p:cNvPr id="67" name="Rectangle 2"/>
            <p:cNvSpPr txBox="1">
              <a:spLocks noChangeArrowheads="1"/>
            </p:cNvSpPr>
            <p:nvPr/>
          </p:nvSpPr>
          <p:spPr bwMode="white">
            <a:xfrm>
              <a:off x="6027738" y="990600"/>
              <a:ext cx="1225550" cy="314324"/>
            </a:xfrm>
            <a:prstGeom prst="rect">
              <a:avLst/>
            </a:prstGeom>
            <a:noFill/>
            <a:ln w="9525">
              <a:noFill/>
              <a:miter lim="800000"/>
              <a:headEnd/>
              <a:tailEnd/>
            </a:ln>
          </p:spPr>
          <p:txBody>
            <a:bodyPr lIns="0" tIns="0" rIns="0" bIns="0" anchor="ctr">
              <a:normAutofit fontScale="55000" lnSpcReduction="20000"/>
            </a:bodyPr>
            <a:lstStyle/>
            <a:p>
              <a:pPr algn="ctr" eaLnBrk="0" fontAlgn="auto" hangingPunct="0">
                <a:lnSpc>
                  <a:spcPct val="90000"/>
                </a:lnSpc>
                <a:spcBef>
                  <a:spcPts val="0"/>
                </a:spcBef>
                <a:spcAft>
                  <a:spcPts val="0"/>
                </a:spcAft>
                <a:defRPr/>
              </a:pPr>
              <a:r>
                <a:rPr lang="en-US" kern="0" dirty="0">
                  <a:solidFill>
                    <a:srgbClr val="000000"/>
                  </a:solidFill>
                  <a:latin typeface="Arial"/>
                </a:rPr>
                <a:t>Shared</a:t>
              </a:r>
              <a:br>
                <a:rPr lang="en-US" kern="0" dirty="0">
                  <a:solidFill>
                    <a:srgbClr val="000000"/>
                  </a:solidFill>
                  <a:latin typeface="Arial"/>
                </a:rPr>
              </a:br>
              <a:r>
                <a:rPr lang="en-US" kern="0" dirty="0">
                  <a:solidFill>
                    <a:srgbClr val="000000"/>
                  </a:solidFill>
                  <a:latin typeface="Arial"/>
                </a:rPr>
                <a:t>Tenancy</a:t>
              </a:r>
            </a:p>
          </p:txBody>
        </p:sp>
        <p:sp>
          <p:nvSpPr>
            <p:cNvPr id="68" name="Rectangle 80"/>
            <p:cNvSpPr>
              <a:spLocks noChangeArrowheads="1"/>
            </p:cNvSpPr>
            <p:nvPr/>
          </p:nvSpPr>
          <p:spPr bwMode="auto">
            <a:xfrm>
              <a:off x="5715000" y="1884361"/>
              <a:ext cx="1828800" cy="223837"/>
            </a:xfrm>
            <a:prstGeom prst="rect">
              <a:avLst/>
            </a:prstGeom>
            <a:solidFill>
              <a:schemeClr val="tx2"/>
            </a:solidFill>
            <a:ln w="12700">
              <a:noFill/>
              <a:miter lim="800000"/>
              <a:headEnd/>
              <a:tailEnd/>
            </a:ln>
          </p:spPr>
          <p:txBody>
            <a:bodyPr wrap="none" anchor="ctr">
              <a:normAutofit fontScale="40000" lnSpcReduction="20000"/>
            </a:bodyPr>
            <a:lstStyle/>
            <a:p>
              <a:pPr algn="ctr">
                <a:defRPr/>
              </a:pPr>
              <a:r>
                <a:rPr lang="en-US" dirty="0">
                  <a:solidFill>
                    <a:srgbClr val="FFFFFF"/>
                  </a:solidFill>
                </a:rPr>
                <a:t>DB</a:t>
              </a:r>
            </a:p>
          </p:txBody>
        </p:sp>
      </p:grpSp>
      <p:sp>
        <p:nvSpPr>
          <p:cNvPr id="48140" name="TextBox 67"/>
          <p:cNvSpPr txBox="1">
            <a:spLocks noChangeArrowheads="1"/>
          </p:cNvSpPr>
          <p:nvPr/>
        </p:nvSpPr>
        <p:spPr bwMode="auto">
          <a:xfrm>
            <a:off x="381000" y="3200400"/>
            <a:ext cx="3962400" cy="1169551"/>
          </a:xfrm>
          <a:prstGeom prst="rect">
            <a:avLst/>
          </a:prstGeom>
          <a:solidFill>
            <a:schemeClr val="accent2">
              <a:alpha val="50000"/>
            </a:schemeClr>
          </a:solidFill>
          <a:ln w="6350">
            <a:solidFill>
              <a:srgbClr val="000000"/>
            </a:solidFill>
            <a:miter lim="800000"/>
            <a:headEnd/>
            <a:tailEnd/>
          </a:ln>
        </p:spPr>
        <p:txBody>
          <a:bodyPr>
            <a:spAutoFit/>
          </a:bodyPr>
          <a:lstStyle/>
          <a:p>
            <a:pPr algn="l"/>
            <a:r>
              <a:rPr lang="en-US" sz="2000" dirty="0">
                <a:solidFill>
                  <a:srgbClr val="000000"/>
                </a:solidFill>
              </a:rPr>
              <a:t>SETUSERID </a:t>
            </a:r>
            <a:r>
              <a:rPr lang="en-US" sz="2000" dirty="0" smtClean="0">
                <a:solidFill>
                  <a:srgbClr val="000000"/>
                </a:solidFill>
              </a:rPr>
              <a:t>“userA@tenant1”.</a:t>
            </a:r>
            <a:endParaRPr lang="en-US" sz="2000" dirty="0">
              <a:solidFill>
                <a:srgbClr val="000000"/>
              </a:solidFill>
            </a:endParaRPr>
          </a:p>
          <a:p>
            <a:pPr algn="l"/>
            <a:r>
              <a:rPr lang="en-US" sz="2000" dirty="0" smtClean="0">
                <a:solidFill>
                  <a:srgbClr val="000000"/>
                </a:solidFill>
              </a:rPr>
              <a:t>FOR EACH </a:t>
            </a:r>
            <a:r>
              <a:rPr lang="en-US" sz="2000" dirty="0">
                <a:solidFill>
                  <a:srgbClr val="000000"/>
                </a:solidFill>
              </a:rPr>
              <a:t>customer</a:t>
            </a:r>
            <a:r>
              <a:rPr lang="en-US" sz="2000" dirty="0" smtClean="0">
                <a:solidFill>
                  <a:srgbClr val="000000"/>
                </a:solidFill>
              </a:rPr>
              <a:t>: </a:t>
            </a:r>
            <a:br>
              <a:rPr lang="en-US" sz="2000" dirty="0" smtClean="0">
                <a:solidFill>
                  <a:srgbClr val="000000"/>
                </a:solidFill>
              </a:rPr>
            </a:br>
            <a:r>
              <a:rPr lang="en-US" sz="2000" dirty="0" smtClean="0">
                <a:solidFill>
                  <a:srgbClr val="000000"/>
                </a:solidFill>
              </a:rPr>
              <a:t>       DISPLAY </a:t>
            </a:r>
            <a:r>
              <a:rPr lang="en-US" sz="2000" dirty="0">
                <a:solidFill>
                  <a:srgbClr val="000000"/>
                </a:solidFill>
              </a:rPr>
              <a:t>customer</a:t>
            </a:r>
            <a:r>
              <a:rPr lang="en-US" sz="2000" dirty="0" smtClean="0">
                <a:solidFill>
                  <a:srgbClr val="000000"/>
                </a:solidFill>
              </a:rPr>
              <a:t>.</a:t>
            </a:r>
            <a:endParaRPr lang="en-US" sz="2000" dirty="0">
              <a:solidFill>
                <a:srgbClr val="000000"/>
              </a:solidFill>
            </a:endParaRPr>
          </a:p>
        </p:txBody>
      </p:sp>
      <p:sp>
        <p:nvSpPr>
          <p:cNvPr id="46" name="TextBox 45"/>
          <p:cNvSpPr txBox="1"/>
          <p:nvPr/>
        </p:nvSpPr>
        <p:spPr>
          <a:xfrm>
            <a:off x="381000" y="4851737"/>
            <a:ext cx="3886200" cy="1015663"/>
          </a:xfrm>
          <a:prstGeom prst="rect">
            <a:avLst/>
          </a:prstGeom>
          <a:noFill/>
        </p:spPr>
        <p:txBody>
          <a:bodyPr wrap="square" rtlCol="0">
            <a:spAutoFit/>
          </a:bodyPr>
          <a:lstStyle/>
          <a:p>
            <a:r>
              <a:rPr lang="en-US" sz="2000" dirty="0" smtClean="0">
                <a:solidFill>
                  <a:srgbClr val="000000"/>
                </a:solidFill>
              </a:rPr>
              <a:t>NOTE: Existing tenant column     remains but is no longer needed for new multi-tenant queries.</a:t>
            </a:r>
            <a:endParaRPr lang="en-US" sz="2000" dirty="0">
              <a:solidFill>
                <a:srgbClr val="000000"/>
              </a:solidFill>
            </a:endParaRPr>
          </a:p>
        </p:txBody>
      </p:sp>
      <p:grpSp>
        <p:nvGrpSpPr>
          <p:cNvPr id="10" name="Group 32"/>
          <p:cNvGrpSpPr>
            <a:grpSpLocks/>
          </p:cNvGrpSpPr>
          <p:nvPr/>
        </p:nvGrpSpPr>
        <p:grpSpPr bwMode="auto">
          <a:xfrm>
            <a:off x="6245352" y="990600"/>
            <a:ext cx="1828798" cy="1371605"/>
            <a:chOff x="5714998" y="990600"/>
            <a:chExt cx="1828799" cy="1371607"/>
          </a:xfrm>
        </p:grpSpPr>
        <p:grpSp>
          <p:nvGrpSpPr>
            <p:cNvPr id="11" name="Group 71"/>
            <p:cNvGrpSpPr>
              <a:grpSpLocks/>
            </p:cNvGrpSpPr>
            <p:nvPr/>
          </p:nvGrpSpPr>
          <p:grpSpPr bwMode="auto">
            <a:xfrm>
              <a:off x="5715002" y="990600"/>
              <a:ext cx="1828800" cy="1371604"/>
              <a:chOff x="6894521" y="1379530"/>
              <a:chExt cx="2074864" cy="2173293"/>
            </a:xfrm>
          </p:grpSpPr>
          <p:grpSp>
            <p:nvGrpSpPr>
              <p:cNvPr id="12" name="Group 61"/>
              <p:cNvGrpSpPr>
                <a:grpSpLocks noChangeAspect="1"/>
              </p:cNvGrpSpPr>
              <p:nvPr/>
            </p:nvGrpSpPr>
            <p:grpSpPr bwMode="auto">
              <a:xfrm>
                <a:off x="6894521" y="2000832"/>
                <a:ext cx="2074864" cy="1551991"/>
                <a:chOff x="7053483" y="2000601"/>
                <a:chExt cx="1985756" cy="1485550"/>
              </a:xfrm>
            </p:grpSpPr>
            <p:sp>
              <p:nvSpPr>
                <p:cNvPr id="88" name="Rectangle 76"/>
                <p:cNvSpPr>
                  <a:spLocks noChangeArrowheads="1"/>
                </p:cNvSpPr>
                <p:nvPr/>
              </p:nvSpPr>
              <p:spPr bwMode="auto">
                <a:xfrm>
                  <a:off x="7053483" y="2000601"/>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89" name="Rectangle 77"/>
                <p:cNvSpPr>
                  <a:spLocks noChangeArrowheads="1"/>
                </p:cNvSpPr>
                <p:nvPr/>
              </p:nvSpPr>
              <p:spPr bwMode="auto">
                <a:xfrm>
                  <a:off x="7734363" y="2000601"/>
                  <a:ext cx="632614"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90" name="Rectangle 78"/>
                <p:cNvSpPr>
                  <a:spLocks noChangeArrowheads="1"/>
                </p:cNvSpPr>
                <p:nvPr/>
              </p:nvSpPr>
              <p:spPr bwMode="auto">
                <a:xfrm>
                  <a:off x="8404900" y="2000601"/>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91" name="Rectangle 79"/>
                <p:cNvSpPr>
                  <a:spLocks noChangeArrowheads="1"/>
                </p:cNvSpPr>
                <p:nvPr/>
              </p:nvSpPr>
              <p:spPr bwMode="auto">
                <a:xfrm>
                  <a:off x="7053483" y="2381018"/>
                  <a:ext cx="1984033" cy="341893"/>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92" name="Rectangle 80"/>
                <p:cNvSpPr>
                  <a:spLocks noChangeArrowheads="1"/>
                </p:cNvSpPr>
                <p:nvPr/>
              </p:nvSpPr>
              <p:spPr bwMode="auto">
                <a:xfrm>
                  <a:off x="7053483" y="2766250"/>
                  <a:ext cx="1984033" cy="344300"/>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93" name="Rectangle 81"/>
                <p:cNvSpPr>
                  <a:spLocks noChangeArrowheads="1"/>
                </p:cNvSpPr>
                <p:nvPr/>
              </p:nvSpPr>
              <p:spPr bwMode="auto">
                <a:xfrm>
                  <a:off x="7053483" y="3144258"/>
                  <a:ext cx="1982309" cy="341893"/>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87" name="Rectangle 2"/>
              <p:cNvSpPr txBox="1">
                <a:spLocks noChangeAspect="1" noChangeArrowheads="1"/>
              </p:cNvSpPr>
              <p:nvPr/>
            </p:nvSpPr>
            <p:spPr bwMode="white">
              <a:xfrm>
                <a:off x="7326787" y="1379530"/>
                <a:ext cx="1280580" cy="603692"/>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OE11 Shared</a:t>
                </a:r>
                <a:br>
                  <a:rPr lang="en-US" sz="1400" kern="0" dirty="0">
                    <a:solidFill>
                      <a:srgbClr val="000000"/>
                    </a:solidFill>
                    <a:latin typeface="Arial"/>
                  </a:rPr>
                </a:br>
                <a:r>
                  <a:rPr lang="en-US" sz="1400" kern="0" dirty="0">
                    <a:solidFill>
                      <a:srgbClr val="000000"/>
                    </a:solidFill>
                    <a:latin typeface="Arial"/>
                  </a:rPr>
                  <a:t>Tenancy </a:t>
                </a:r>
              </a:p>
            </p:txBody>
          </p:sp>
        </p:grpSp>
        <p:cxnSp>
          <p:nvCxnSpPr>
            <p:cNvPr id="84" name="Straight Connector 38"/>
            <p:cNvCxnSpPr>
              <a:cxnSpLocks noChangeShapeType="1"/>
            </p:cNvCxnSpPr>
            <p:nvPr/>
          </p:nvCxnSpPr>
          <p:spPr bwMode="auto">
            <a:xfrm rot="5400000">
              <a:off x="6863677" y="1910678"/>
              <a:ext cx="266976" cy="178869"/>
            </a:xfrm>
            <a:prstGeom prst="line">
              <a:avLst/>
            </a:prstGeom>
            <a:noFill/>
            <a:ln w="12700" algn="ctr">
              <a:solidFill>
                <a:schemeClr val="bg1"/>
              </a:solidFill>
              <a:round/>
              <a:headEnd/>
              <a:tailEnd/>
            </a:ln>
          </p:spPr>
        </p:cxnSp>
        <p:cxnSp>
          <p:nvCxnSpPr>
            <p:cNvPr id="85" name="Straight Connector 47"/>
            <p:cNvCxnSpPr>
              <a:cxnSpLocks noChangeShapeType="1"/>
            </p:cNvCxnSpPr>
            <p:nvPr/>
          </p:nvCxnSpPr>
          <p:spPr bwMode="auto">
            <a:xfrm rot="5400000">
              <a:off x="6128147" y="1910677"/>
              <a:ext cx="266976" cy="178869"/>
            </a:xfrm>
            <a:prstGeom prst="line">
              <a:avLst/>
            </a:prstGeom>
            <a:noFill/>
            <a:ln w="12700" algn="ctr">
              <a:solidFill>
                <a:schemeClr val="bg1"/>
              </a:solidFill>
              <a:round/>
              <a:headEnd/>
              <a:tailEnd/>
            </a:ln>
          </p:spPr>
        </p:cxnSp>
      </p:gr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7" name="Rectangle 3"/>
          <p:cNvSpPr>
            <a:spLocks noGrp="1" noChangeArrowheads="1"/>
          </p:cNvSpPr>
          <p:nvPr>
            <p:ph type="title"/>
          </p:nvPr>
        </p:nvSpPr>
        <p:spPr>
          <a:xfrm>
            <a:off x="301625" y="201168"/>
            <a:ext cx="7331075" cy="438582"/>
          </a:xfrm>
        </p:spPr>
        <p:txBody>
          <a:bodyPr/>
          <a:lstStyle/>
          <a:p>
            <a:pPr eaLnBrk="1" hangingPunct="1"/>
            <a:r>
              <a:rPr lang="en-US" dirty="0" smtClean="0"/>
              <a:t>Multi-tenant Tables: Data Migration</a:t>
            </a:r>
          </a:p>
        </p:txBody>
      </p:sp>
      <p:grpSp>
        <p:nvGrpSpPr>
          <p:cNvPr id="2" name="Group 57"/>
          <p:cNvGrpSpPr>
            <a:grpSpLocks/>
          </p:cNvGrpSpPr>
          <p:nvPr/>
        </p:nvGrpSpPr>
        <p:grpSpPr bwMode="auto">
          <a:xfrm>
            <a:off x="720353" y="2667000"/>
            <a:ext cx="2403846" cy="3657600"/>
            <a:chOff x="4762131" y="2667000"/>
            <a:chExt cx="2403704" cy="3657352"/>
          </a:xfrm>
        </p:grpSpPr>
        <p:grpSp>
          <p:nvGrpSpPr>
            <p:cNvPr id="3" name="Group 54"/>
            <p:cNvGrpSpPr>
              <a:grpSpLocks/>
            </p:cNvGrpSpPr>
            <p:nvPr/>
          </p:nvGrpSpPr>
          <p:grpSpPr bwMode="auto">
            <a:xfrm>
              <a:off x="4762131" y="2667000"/>
              <a:ext cx="2403701" cy="1066800"/>
              <a:chOff x="4762131" y="2667000"/>
              <a:chExt cx="2403701" cy="1066800"/>
            </a:xfrm>
          </p:grpSpPr>
          <p:sp>
            <p:nvSpPr>
              <p:cNvPr id="50215" name="TextBox 33"/>
              <p:cNvSpPr txBox="1">
                <a:spLocks noChangeArrowheads="1"/>
              </p:cNvSpPr>
              <p:nvPr/>
            </p:nvSpPr>
            <p:spPr bwMode="auto">
              <a:xfrm>
                <a:off x="4762131" y="2667000"/>
                <a:ext cx="966874" cy="707838"/>
              </a:xfrm>
              <a:prstGeom prst="rect">
                <a:avLst/>
              </a:prstGeom>
              <a:noFill/>
              <a:ln w="9525">
                <a:noFill/>
                <a:miter lim="800000"/>
                <a:headEnd/>
                <a:tailEnd/>
              </a:ln>
            </p:spPr>
            <p:txBody>
              <a:bodyPr wrap="none">
                <a:spAutoFit/>
              </a:bodyPr>
              <a:lstStyle/>
              <a:p>
                <a:pPr algn="ctr"/>
                <a:r>
                  <a:rPr lang="en-US" sz="2000" dirty="0">
                    <a:solidFill>
                      <a:srgbClr val="000000"/>
                    </a:solidFill>
                  </a:rPr>
                  <a:t>DB #</a:t>
                </a:r>
                <a:r>
                  <a:rPr lang="en-US" sz="2000" dirty="0" smtClean="0">
                    <a:solidFill>
                      <a:srgbClr val="000000"/>
                    </a:solidFill>
                  </a:rPr>
                  <a:t>1</a:t>
                </a:r>
                <a:br>
                  <a:rPr lang="en-US" sz="2000" dirty="0" smtClean="0">
                    <a:solidFill>
                      <a:srgbClr val="000000"/>
                    </a:solidFill>
                  </a:rPr>
                </a:br>
                <a:r>
                  <a:rPr lang="en-US" sz="2000" dirty="0" smtClean="0">
                    <a:solidFill>
                      <a:srgbClr val="000000"/>
                    </a:solidFill>
                  </a:rPr>
                  <a:t>(Hertz)</a:t>
                </a:r>
                <a:endParaRPr lang="en-US" sz="2000" dirty="0">
                  <a:solidFill>
                    <a:srgbClr val="000000"/>
                  </a:solidFill>
                </a:endParaRPr>
              </a:p>
            </p:txBody>
          </p:sp>
          <p:grpSp>
            <p:nvGrpSpPr>
              <p:cNvPr id="4" name="Group 60"/>
              <p:cNvGrpSpPr>
                <a:grpSpLocks/>
              </p:cNvGrpSpPr>
              <p:nvPr/>
            </p:nvGrpSpPr>
            <p:grpSpPr bwMode="auto">
              <a:xfrm>
                <a:off x="5638784" y="2718816"/>
                <a:ext cx="1527048" cy="1014984"/>
                <a:chOff x="5638784" y="1447800"/>
                <a:chExt cx="2286023" cy="1471374"/>
              </a:xfrm>
            </p:grpSpPr>
            <p:sp>
              <p:nvSpPr>
                <p:cNvPr id="19" name="Text Box 212"/>
                <p:cNvSpPr txBox="1">
                  <a:spLocks noChangeArrowheads="1"/>
                </p:cNvSpPr>
                <p:nvPr/>
              </p:nvSpPr>
              <p:spPr bwMode="auto">
                <a:xfrm>
                  <a:off x="5638733" y="2058433"/>
                  <a:ext cx="2286078" cy="860636"/>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a:solidFill>
                        <a:schemeClr val="bg1"/>
                      </a:solidFill>
                    </a:rPr>
                    <a:t> </a:t>
                  </a:r>
                  <a:r>
                    <a:rPr lang="en-US" sz="1000" dirty="0" smtClean="0">
                      <a:solidFill>
                        <a:schemeClr val="bg1"/>
                      </a:solidFill>
                    </a:rPr>
                    <a:t>1  Lance Armstrong</a:t>
                  </a:r>
                  <a:br>
                    <a:rPr lang="en-US" sz="1000" dirty="0" smtClean="0">
                      <a:solidFill>
                        <a:schemeClr val="bg1"/>
                      </a:solidFill>
                    </a:rPr>
                  </a:br>
                  <a:r>
                    <a:rPr lang="en-US" sz="1000" dirty="0" smtClean="0">
                      <a:solidFill>
                        <a:schemeClr val="bg1"/>
                      </a:solidFill>
                    </a:rPr>
                    <a:t> 2  John </a:t>
                  </a:r>
                  <a:r>
                    <a:rPr lang="en-US" sz="1000" dirty="0" err="1" smtClean="0">
                      <a:solidFill>
                        <a:schemeClr val="bg1"/>
                      </a:solidFill>
                    </a:rPr>
                    <a:t>Cleese</a:t>
                  </a:r>
                  <a:r>
                    <a:rPr lang="en-US" sz="1000" dirty="0" smtClean="0">
                      <a:solidFill>
                        <a:schemeClr val="bg1"/>
                      </a:solidFill>
                    </a:rPr>
                    <a:t/>
                  </a:r>
                  <a:br>
                    <a:rPr lang="en-US" sz="1000" dirty="0" smtClean="0">
                      <a:solidFill>
                        <a:schemeClr val="bg1"/>
                      </a:solidFill>
                    </a:rPr>
                  </a:br>
                  <a:r>
                    <a:rPr lang="en-US" sz="1000" dirty="0" smtClean="0">
                      <a:solidFill>
                        <a:schemeClr val="bg1"/>
                      </a:solidFill>
                    </a:rPr>
                    <a:t> 3  Tipper Gore</a:t>
                  </a:r>
                  <a:endParaRPr lang="en-US" sz="1000" dirty="0">
                    <a:solidFill>
                      <a:schemeClr val="bg1"/>
                    </a:solidFill>
                  </a:endParaRPr>
                </a:p>
              </p:txBody>
            </p:sp>
            <p:sp>
              <p:nvSpPr>
                <p:cNvPr id="32" name="Rectangle 210"/>
                <p:cNvSpPr>
                  <a:spLocks noChangeArrowheads="1"/>
                </p:cNvSpPr>
                <p:nvPr/>
              </p:nvSpPr>
              <p:spPr bwMode="auto">
                <a:xfrm>
                  <a:off x="5638733" y="1448625"/>
                  <a:ext cx="2286078" cy="515461"/>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nvGrpSpPr>
            <p:cNvPr id="5" name="Group 55"/>
            <p:cNvGrpSpPr>
              <a:grpSpLocks/>
            </p:cNvGrpSpPr>
            <p:nvPr/>
          </p:nvGrpSpPr>
          <p:grpSpPr bwMode="auto">
            <a:xfrm>
              <a:off x="4762131" y="3962401"/>
              <a:ext cx="2403704" cy="1014983"/>
              <a:chOff x="4762131" y="3962401"/>
              <a:chExt cx="2403704" cy="1014983"/>
            </a:xfrm>
          </p:grpSpPr>
          <p:sp>
            <p:nvSpPr>
              <p:cNvPr id="50211" name="TextBox 33"/>
              <p:cNvSpPr txBox="1">
                <a:spLocks noChangeArrowheads="1"/>
              </p:cNvSpPr>
              <p:nvPr/>
            </p:nvSpPr>
            <p:spPr bwMode="auto">
              <a:xfrm>
                <a:off x="4762131" y="3998452"/>
                <a:ext cx="966874" cy="707838"/>
              </a:xfrm>
              <a:prstGeom prst="rect">
                <a:avLst/>
              </a:prstGeom>
              <a:noFill/>
              <a:ln w="9525">
                <a:noFill/>
                <a:miter lim="800000"/>
                <a:headEnd/>
                <a:tailEnd/>
              </a:ln>
            </p:spPr>
            <p:txBody>
              <a:bodyPr wrap="none">
                <a:spAutoFit/>
              </a:bodyPr>
              <a:lstStyle/>
              <a:p>
                <a:pPr algn="ctr"/>
                <a:r>
                  <a:rPr lang="en-US" sz="2000" dirty="0">
                    <a:solidFill>
                      <a:srgbClr val="000000"/>
                    </a:solidFill>
                  </a:rPr>
                  <a:t>DB #</a:t>
                </a:r>
                <a:r>
                  <a:rPr lang="en-US" sz="2000" dirty="0" smtClean="0">
                    <a:solidFill>
                      <a:srgbClr val="000000"/>
                    </a:solidFill>
                  </a:rPr>
                  <a:t>2</a:t>
                </a:r>
                <a:br>
                  <a:rPr lang="en-US" sz="2000" dirty="0" smtClean="0">
                    <a:solidFill>
                      <a:srgbClr val="000000"/>
                    </a:solidFill>
                  </a:rPr>
                </a:br>
                <a:r>
                  <a:rPr lang="en-US" sz="2000" dirty="0" smtClean="0">
                    <a:solidFill>
                      <a:srgbClr val="000000"/>
                    </a:solidFill>
                  </a:rPr>
                  <a:t>(Hertz)</a:t>
                </a:r>
                <a:endParaRPr lang="en-US" sz="2000" dirty="0">
                  <a:solidFill>
                    <a:srgbClr val="000000"/>
                  </a:solidFill>
                </a:endParaRPr>
              </a:p>
            </p:txBody>
          </p:sp>
          <p:grpSp>
            <p:nvGrpSpPr>
              <p:cNvPr id="6" name="Group 61"/>
              <p:cNvGrpSpPr>
                <a:grpSpLocks/>
              </p:cNvGrpSpPr>
              <p:nvPr/>
            </p:nvGrpSpPr>
            <p:grpSpPr bwMode="auto">
              <a:xfrm>
                <a:off x="5638787" y="3962401"/>
                <a:ext cx="1527048" cy="1014983"/>
                <a:chOff x="5638787" y="3049078"/>
                <a:chExt cx="2286013" cy="1471514"/>
              </a:xfrm>
            </p:grpSpPr>
            <p:sp>
              <p:nvSpPr>
                <p:cNvPr id="20" name="Text Box 212"/>
                <p:cNvSpPr txBox="1">
                  <a:spLocks noChangeArrowheads="1"/>
                </p:cNvSpPr>
                <p:nvPr/>
              </p:nvSpPr>
              <p:spPr bwMode="auto">
                <a:xfrm>
                  <a:off x="5638732" y="3658818"/>
                  <a:ext cx="2286068" cy="860719"/>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a:solidFill>
                        <a:schemeClr val="bg1"/>
                      </a:solidFill>
                    </a:rPr>
                    <a:t> 4</a:t>
                  </a:r>
                  <a:r>
                    <a:rPr lang="en-US" sz="1000" dirty="0" smtClean="0">
                      <a:solidFill>
                        <a:schemeClr val="bg1"/>
                      </a:solidFill>
                    </a:rPr>
                    <a:t>  Shaquille O’Neal</a:t>
                  </a:r>
                  <a:r>
                    <a:rPr lang="en-US" sz="1000" dirty="0">
                      <a:solidFill>
                        <a:schemeClr val="bg1"/>
                      </a:solidFill>
                    </a:rPr>
                    <a:t>	 </a:t>
                  </a:r>
                  <a:r>
                    <a:rPr lang="en-US" sz="1000" dirty="0" smtClean="0">
                      <a:solidFill>
                        <a:schemeClr val="bg1"/>
                      </a:solidFill>
                    </a:rPr>
                    <a:t>7  Ben Stein</a:t>
                  </a:r>
                  <a:br>
                    <a:rPr lang="en-US" sz="1000" dirty="0" smtClean="0">
                      <a:solidFill>
                        <a:schemeClr val="bg1"/>
                      </a:solidFill>
                    </a:rPr>
                  </a:br>
                  <a:r>
                    <a:rPr lang="en-US" sz="1000" dirty="0">
                      <a:solidFill>
                        <a:schemeClr val="bg1"/>
                      </a:solidFill>
                    </a:rPr>
                    <a:t>	 </a:t>
                  </a:r>
                  <a:r>
                    <a:rPr lang="en-US" sz="1000" dirty="0" smtClean="0">
                      <a:solidFill>
                        <a:schemeClr val="bg1"/>
                      </a:solidFill>
                    </a:rPr>
                    <a:t>8  William </a:t>
                  </a:r>
                  <a:r>
                    <a:rPr lang="en-US" sz="1000" dirty="0" err="1" smtClean="0">
                      <a:solidFill>
                        <a:schemeClr val="bg1"/>
                      </a:solidFill>
                    </a:rPr>
                    <a:t>Shatner</a:t>
                  </a:r>
                  <a:endParaRPr lang="en-US" sz="1000" dirty="0">
                    <a:solidFill>
                      <a:schemeClr val="bg1"/>
                    </a:solidFill>
                  </a:endParaRPr>
                </a:p>
              </p:txBody>
            </p:sp>
            <p:sp>
              <p:nvSpPr>
                <p:cNvPr id="49" name="Rectangle 210"/>
                <p:cNvSpPr>
                  <a:spLocks noChangeArrowheads="1"/>
                </p:cNvSpPr>
                <p:nvPr/>
              </p:nvSpPr>
              <p:spPr bwMode="auto">
                <a:xfrm>
                  <a:off x="5638732" y="3048949"/>
                  <a:ext cx="2286068" cy="515511"/>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nvGrpSpPr>
            <p:cNvPr id="7" name="Group 56"/>
            <p:cNvGrpSpPr>
              <a:grpSpLocks/>
            </p:cNvGrpSpPr>
            <p:nvPr/>
          </p:nvGrpSpPr>
          <p:grpSpPr bwMode="auto">
            <a:xfrm>
              <a:off x="4799254" y="5181431"/>
              <a:ext cx="2363406" cy="1142921"/>
              <a:chOff x="4799254" y="5181431"/>
              <a:chExt cx="2363406" cy="1142921"/>
            </a:xfrm>
          </p:grpSpPr>
          <p:sp>
            <p:nvSpPr>
              <p:cNvPr id="50207" name="TextBox 33"/>
              <p:cNvSpPr txBox="1">
                <a:spLocks noChangeArrowheads="1"/>
              </p:cNvSpPr>
              <p:nvPr/>
            </p:nvSpPr>
            <p:spPr bwMode="auto">
              <a:xfrm>
                <a:off x="4799254" y="5193267"/>
                <a:ext cx="914107" cy="707838"/>
              </a:xfrm>
              <a:prstGeom prst="rect">
                <a:avLst/>
              </a:prstGeom>
              <a:noFill/>
              <a:ln w="9525">
                <a:noFill/>
                <a:miter lim="800000"/>
                <a:headEnd/>
                <a:tailEnd/>
              </a:ln>
            </p:spPr>
            <p:txBody>
              <a:bodyPr wrap="none">
                <a:spAutoFit/>
              </a:bodyPr>
              <a:lstStyle/>
              <a:p>
                <a:pPr algn="ctr"/>
                <a:r>
                  <a:rPr lang="en-US" sz="2000" dirty="0">
                    <a:solidFill>
                      <a:srgbClr val="000000"/>
                    </a:solidFill>
                  </a:rPr>
                  <a:t>DB #</a:t>
                </a:r>
                <a:r>
                  <a:rPr lang="en-US" sz="2000" dirty="0" smtClean="0">
                    <a:solidFill>
                      <a:srgbClr val="000000"/>
                    </a:solidFill>
                  </a:rPr>
                  <a:t>3</a:t>
                </a:r>
                <a:br>
                  <a:rPr lang="en-US" sz="2000" dirty="0" smtClean="0">
                    <a:solidFill>
                      <a:srgbClr val="000000"/>
                    </a:solidFill>
                  </a:rPr>
                </a:br>
                <a:r>
                  <a:rPr lang="en-US" sz="2000" dirty="0" smtClean="0">
                    <a:solidFill>
                      <a:srgbClr val="000000"/>
                    </a:solidFill>
                  </a:rPr>
                  <a:t>(R.W.)</a:t>
                </a:r>
              </a:p>
            </p:txBody>
          </p:sp>
          <p:grpSp>
            <p:nvGrpSpPr>
              <p:cNvPr id="8" name="Group 64"/>
              <p:cNvGrpSpPr>
                <a:grpSpLocks/>
              </p:cNvGrpSpPr>
              <p:nvPr/>
            </p:nvGrpSpPr>
            <p:grpSpPr bwMode="auto">
              <a:xfrm>
                <a:off x="5638750" y="5181431"/>
                <a:ext cx="1523910" cy="1142921"/>
                <a:chOff x="5638732" y="4741619"/>
                <a:chExt cx="2285859" cy="1638481"/>
              </a:xfrm>
            </p:grpSpPr>
            <p:sp>
              <p:nvSpPr>
                <p:cNvPr id="21" name="Text Box 212"/>
                <p:cNvSpPr txBox="1">
                  <a:spLocks noChangeArrowheads="1"/>
                </p:cNvSpPr>
                <p:nvPr/>
              </p:nvSpPr>
              <p:spPr bwMode="auto">
                <a:xfrm>
                  <a:off x="5638732" y="5333292"/>
                  <a:ext cx="2285859" cy="1046808"/>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smtClean="0">
                      <a:solidFill>
                        <a:srgbClr val="000000"/>
                      </a:solidFill>
                    </a:rPr>
                    <a:t>  </a:t>
                  </a:r>
                  <a:r>
                    <a:rPr lang="en-US" sz="1000" dirty="0" smtClean="0">
                      <a:solidFill>
                        <a:schemeClr val="bg1"/>
                      </a:solidFill>
                    </a:rPr>
                    <a:t>2   Dennis Rodman</a:t>
                  </a:r>
                  <a:br>
                    <a:rPr lang="en-US" sz="1000" dirty="0" smtClean="0">
                      <a:solidFill>
                        <a:schemeClr val="bg1"/>
                      </a:solidFill>
                    </a:rPr>
                  </a:br>
                  <a:r>
                    <a:rPr lang="en-US" sz="1000" dirty="0">
                      <a:solidFill>
                        <a:schemeClr val="bg1"/>
                      </a:solidFill>
                    </a:rPr>
                    <a:t>	</a:t>
                  </a:r>
                  <a:r>
                    <a:rPr lang="en-US" sz="1000" dirty="0" smtClean="0">
                      <a:solidFill>
                        <a:schemeClr val="bg1"/>
                      </a:solidFill>
                    </a:rPr>
                    <a:t>  7   Nick Nolte</a:t>
                  </a:r>
                  <a:br>
                    <a:rPr lang="en-US" sz="1000" dirty="0" smtClean="0">
                      <a:solidFill>
                        <a:schemeClr val="bg1"/>
                      </a:solidFill>
                    </a:rPr>
                  </a:br>
                  <a:r>
                    <a:rPr lang="en-US" sz="1000" dirty="0">
                      <a:solidFill>
                        <a:schemeClr val="bg1"/>
                      </a:solidFill>
                    </a:rPr>
                    <a:t>	</a:t>
                  </a:r>
                  <a:r>
                    <a:rPr lang="en-US" sz="1000" dirty="0" smtClean="0">
                      <a:solidFill>
                        <a:schemeClr val="bg1"/>
                      </a:solidFill>
                    </a:rPr>
                    <a:t>  9   Lindsay </a:t>
                  </a:r>
                  <a:r>
                    <a:rPr lang="en-US" sz="1000" dirty="0" err="1" smtClean="0">
                      <a:solidFill>
                        <a:schemeClr val="bg1"/>
                      </a:solidFill>
                    </a:rPr>
                    <a:t>Lohan</a:t>
                  </a:r>
                  <a:r>
                    <a:rPr lang="en-US" sz="1000" dirty="0" smtClean="0">
                      <a:solidFill>
                        <a:schemeClr val="bg1"/>
                      </a:solidFill>
                    </a:rPr>
                    <a:t/>
                  </a:r>
                  <a:br>
                    <a:rPr lang="en-US" sz="1000" dirty="0" smtClean="0">
                      <a:solidFill>
                        <a:schemeClr val="bg1"/>
                      </a:solidFill>
                    </a:rPr>
                  </a:br>
                  <a:r>
                    <a:rPr lang="en-US" sz="1000" dirty="0" smtClean="0">
                      <a:solidFill>
                        <a:schemeClr val="bg1"/>
                      </a:solidFill>
                    </a:rPr>
                    <a:t>  10   Al Gore</a:t>
                  </a:r>
                  <a:endParaRPr lang="en-US" sz="1000" dirty="0">
                    <a:solidFill>
                      <a:schemeClr val="bg1"/>
                    </a:solidFill>
                  </a:endParaRPr>
                </a:p>
              </p:txBody>
            </p:sp>
            <p:sp>
              <p:nvSpPr>
                <p:cNvPr id="64" name="Rectangle 210"/>
                <p:cNvSpPr>
                  <a:spLocks noChangeArrowheads="1"/>
                </p:cNvSpPr>
                <p:nvPr/>
              </p:nvSpPr>
              <p:spPr bwMode="auto">
                <a:xfrm>
                  <a:off x="5638732" y="4741619"/>
                  <a:ext cx="2285859" cy="516578"/>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grpSp>
        <p:nvGrpSpPr>
          <p:cNvPr id="9" name="Group 65"/>
          <p:cNvGrpSpPr>
            <a:grpSpLocks/>
          </p:cNvGrpSpPr>
          <p:nvPr/>
        </p:nvGrpSpPr>
        <p:grpSpPr bwMode="auto">
          <a:xfrm>
            <a:off x="1219200" y="981075"/>
            <a:ext cx="2286000" cy="1381125"/>
            <a:chOff x="2095797" y="1365075"/>
            <a:chExt cx="2603500" cy="2192519"/>
          </a:xfrm>
        </p:grpSpPr>
        <p:grpSp>
          <p:nvGrpSpPr>
            <p:cNvPr id="10" name="Group 59"/>
            <p:cNvGrpSpPr>
              <a:grpSpLocks noChangeAspect="1"/>
            </p:cNvGrpSpPr>
            <p:nvPr/>
          </p:nvGrpSpPr>
          <p:grpSpPr bwMode="auto">
            <a:xfrm>
              <a:off x="2352672" y="2001842"/>
              <a:ext cx="2082798" cy="1555752"/>
              <a:chOff x="2401579" y="2001563"/>
              <a:chExt cx="1991704" cy="1489353"/>
            </a:xfrm>
          </p:grpSpPr>
          <p:sp>
            <p:nvSpPr>
              <p:cNvPr id="69" name="Rectangle 148"/>
              <p:cNvSpPr>
                <a:spLocks noChangeArrowheads="1"/>
              </p:cNvSpPr>
              <p:nvPr/>
            </p:nvSpPr>
            <p:spPr bwMode="auto">
              <a:xfrm>
                <a:off x="2401444" y="2002356"/>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70" name="Rectangle 149"/>
              <p:cNvSpPr>
                <a:spLocks noChangeArrowheads="1"/>
              </p:cNvSpPr>
              <p:nvPr/>
            </p:nvSpPr>
            <p:spPr bwMode="auto">
              <a:xfrm>
                <a:off x="3084365" y="2002356"/>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71" name="Rectangle 150"/>
              <p:cNvSpPr>
                <a:spLocks noChangeArrowheads="1"/>
              </p:cNvSpPr>
              <p:nvPr/>
            </p:nvSpPr>
            <p:spPr bwMode="auto">
              <a:xfrm>
                <a:off x="3756911" y="2002356"/>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72" name="Rectangle 151"/>
              <p:cNvSpPr>
                <a:spLocks noChangeArrowheads="1"/>
              </p:cNvSpPr>
              <p:nvPr/>
            </p:nvSpPr>
            <p:spPr bwMode="auto">
              <a:xfrm>
                <a:off x="2401444" y="2383544"/>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73" name="Rectangle 152"/>
              <p:cNvSpPr>
                <a:spLocks noChangeArrowheads="1"/>
              </p:cNvSpPr>
              <p:nvPr/>
            </p:nvSpPr>
            <p:spPr bwMode="auto">
              <a:xfrm>
                <a:off x="3084365" y="2383544"/>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74" name="Rectangle 153"/>
              <p:cNvSpPr>
                <a:spLocks noChangeArrowheads="1"/>
              </p:cNvSpPr>
              <p:nvPr/>
            </p:nvSpPr>
            <p:spPr bwMode="auto">
              <a:xfrm>
                <a:off x="3756911" y="2383544"/>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75" name="Rectangle 154"/>
              <p:cNvSpPr>
                <a:spLocks noChangeArrowheads="1"/>
              </p:cNvSpPr>
              <p:nvPr/>
            </p:nvSpPr>
            <p:spPr bwMode="auto">
              <a:xfrm>
                <a:off x="2401444" y="2769556"/>
                <a:ext cx="632782"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76" name="Rectangle 155"/>
              <p:cNvSpPr>
                <a:spLocks noChangeArrowheads="1"/>
              </p:cNvSpPr>
              <p:nvPr/>
            </p:nvSpPr>
            <p:spPr bwMode="auto">
              <a:xfrm>
                <a:off x="3084365" y="2769556"/>
                <a:ext cx="632782"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dirty="0">
                    <a:solidFill>
                      <a:srgbClr val="FFFFFF"/>
                    </a:solidFill>
                  </a:rPr>
                  <a:t>DB</a:t>
                </a:r>
              </a:p>
            </p:txBody>
          </p:sp>
          <p:sp>
            <p:nvSpPr>
              <p:cNvPr id="77" name="Rectangle 156"/>
              <p:cNvSpPr>
                <a:spLocks noChangeArrowheads="1"/>
              </p:cNvSpPr>
              <p:nvPr/>
            </p:nvSpPr>
            <p:spPr bwMode="auto">
              <a:xfrm>
                <a:off x="3756911" y="2769556"/>
                <a:ext cx="629324"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78" name="Rectangle 157"/>
              <p:cNvSpPr>
                <a:spLocks noChangeArrowheads="1"/>
              </p:cNvSpPr>
              <p:nvPr/>
            </p:nvSpPr>
            <p:spPr bwMode="auto">
              <a:xfrm>
                <a:off x="2401444" y="3148330"/>
                <a:ext cx="1988248" cy="342586"/>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68" name="Rectangle 3"/>
            <p:cNvSpPr txBox="1">
              <a:spLocks noChangeArrowheads="1"/>
            </p:cNvSpPr>
            <p:nvPr/>
          </p:nvSpPr>
          <p:spPr bwMode="white">
            <a:xfrm>
              <a:off x="2095797" y="1365075"/>
              <a:ext cx="2603500" cy="619954"/>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Infrastructure or Application</a:t>
              </a:r>
              <a:br>
                <a:rPr lang="en-US" sz="1400" kern="0" dirty="0">
                  <a:solidFill>
                    <a:srgbClr val="000000"/>
                  </a:solidFill>
                  <a:latin typeface="Arial"/>
                </a:rPr>
              </a:br>
              <a:r>
                <a:rPr lang="en-US" sz="1400" kern="0" dirty="0">
                  <a:solidFill>
                    <a:srgbClr val="000000"/>
                  </a:solidFill>
                  <a:latin typeface="Arial"/>
                </a:rPr>
                <a:t>Tenancy</a:t>
              </a:r>
            </a:p>
          </p:txBody>
        </p:sp>
      </p:grpSp>
      <p:grpSp>
        <p:nvGrpSpPr>
          <p:cNvPr id="11" name="Group 43"/>
          <p:cNvGrpSpPr>
            <a:grpSpLocks/>
          </p:cNvGrpSpPr>
          <p:nvPr/>
        </p:nvGrpSpPr>
        <p:grpSpPr bwMode="auto">
          <a:xfrm>
            <a:off x="6019800" y="990600"/>
            <a:ext cx="1828800" cy="1371600"/>
            <a:chOff x="5715004" y="990600"/>
            <a:chExt cx="1828801" cy="1371602"/>
          </a:xfrm>
        </p:grpSpPr>
        <p:grpSp>
          <p:nvGrpSpPr>
            <p:cNvPr id="12" name="Group 71"/>
            <p:cNvGrpSpPr>
              <a:grpSpLocks/>
            </p:cNvGrpSpPr>
            <p:nvPr/>
          </p:nvGrpSpPr>
          <p:grpSpPr bwMode="auto">
            <a:xfrm>
              <a:off x="5714998" y="990604"/>
              <a:ext cx="1828799" cy="1371602"/>
              <a:chOff x="6894517" y="1379538"/>
              <a:chExt cx="2074863" cy="2173290"/>
            </a:xfrm>
          </p:grpSpPr>
          <p:grpSp>
            <p:nvGrpSpPr>
              <p:cNvPr id="13" name="Group 61"/>
              <p:cNvGrpSpPr>
                <a:grpSpLocks noChangeAspect="1"/>
              </p:cNvGrpSpPr>
              <p:nvPr/>
            </p:nvGrpSpPr>
            <p:grpSpPr bwMode="auto">
              <a:xfrm>
                <a:off x="6894517" y="2001840"/>
                <a:ext cx="2074863" cy="1550988"/>
                <a:chOff x="7053476" y="2001569"/>
                <a:chExt cx="1985754" cy="1484592"/>
              </a:xfrm>
            </p:grpSpPr>
            <p:sp>
              <p:nvSpPr>
                <p:cNvPr id="51" name="Rectangle 76"/>
                <p:cNvSpPr>
                  <a:spLocks noChangeArrowheads="1"/>
                </p:cNvSpPr>
                <p:nvPr/>
              </p:nvSpPr>
              <p:spPr bwMode="auto">
                <a:xfrm>
                  <a:off x="7053483" y="2000604"/>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52" name="Rectangle 77"/>
                <p:cNvSpPr>
                  <a:spLocks noChangeArrowheads="1"/>
                </p:cNvSpPr>
                <p:nvPr/>
              </p:nvSpPr>
              <p:spPr bwMode="auto">
                <a:xfrm>
                  <a:off x="7734363" y="2000604"/>
                  <a:ext cx="632614"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53" name="Rectangle 78"/>
                <p:cNvSpPr>
                  <a:spLocks noChangeArrowheads="1"/>
                </p:cNvSpPr>
                <p:nvPr/>
              </p:nvSpPr>
              <p:spPr bwMode="auto">
                <a:xfrm>
                  <a:off x="8404900" y="2000604"/>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54" name="Rectangle 79"/>
                <p:cNvSpPr>
                  <a:spLocks noChangeArrowheads="1"/>
                </p:cNvSpPr>
                <p:nvPr/>
              </p:nvSpPr>
              <p:spPr bwMode="auto">
                <a:xfrm>
                  <a:off x="7053483" y="2381021"/>
                  <a:ext cx="1984033" cy="341893"/>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81" name="Rectangle 80"/>
                <p:cNvSpPr>
                  <a:spLocks noChangeArrowheads="1"/>
                </p:cNvSpPr>
                <p:nvPr/>
              </p:nvSpPr>
              <p:spPr bwMode="auto">
                <a:xfrm>
                  <a:off x="7053483" y="2766253"/>
                  <a:ext cx="1984033" cy="344300"/>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82" name="Rectangle 81"/>
                <p:cNvSpPr>
                  <a:spLocks noChangeArrowheads="1"/>
                </p:cNvSpPr>
                <p:nvPr/>
              </p:nvSpPr>
              <p:spPr bwMode="auto">
                <a:xfrm>
                  <a:off x="7053483" y="3144261"/>
                  <a:ext cx="1982309" cy="341893"/>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50" name="Rectangle 2"/>
              <p:cNvSpPr txBox="1">
                <a:spLocks noChangeAspect="1" noChangeArrowheads="1"/>
              </p:cNvSpPr>
              <p:nvPr/>
            </p:nvSpPr>
            <p:spPr bwMode="white">
              <a:xfrm>
                <a:off x="7342998" y="1379532"/>
                <a:ext cx="1280580" cy="603692"/>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OE11 Shared</a:t>
                </a:r>
                <a:br>
                  <a:rPr lang="en-US" sz="1400" kern="0" dirty="0">
                    <a:solidFill>
                      <a:srgbClr val="000000"/>
                    </a:solidFill>
                    <a:latin typeface="Arial"/>
                  </a:rPr>
                </a:br>
                <a:r>
                  <a:rPr lang="en-US" sz="1400" kern="0" dirty="0">
                    <a:solidFill>
                      <a:srgbClr val="000000"/>
                    </a:solidFill>
                    <a:latin typeface="Arial"/>
                  </a:rPr>
                  <a:t>Tenancy </a:t>
                </a:r>
              </a:p>
            </p:txBody>
          </p:sp>
        </p:grpSp>
        <p:cxnSp>
          <p:nvCxnSpPr>
            <p:cNvPr id="50182" name="Straight Connector 45"/>
            <p:cNvCxnSpPr>
              <a:cxnSpLocks noChangeShapeType="1"/>
            </p:cNvCxnSpPr>
            <p:nvPr/>
          </p:nvCxnSpPr>
          <p:spPr bwMode="auto">
            <a:xfrm rot="5400000">
              <a:off x="6863677" y="1910678"/>
              <a:ext cx="266976" cy="178869"/>
            </a:xfrm>
            <a:prstGeom prst="line">
              <a:avLst/>
            </a:prstGeom>
            <a:noFill/>
            <a:ln w="12700" algn="ctr">
              <a:solidFill>
                <a:schemeClr val="bg1"/>
              </a:solidFill>
              <a:round/>
              <a:headEnd/>
              <a:tailEnd/>
            </a:ln>
          </p:spPr>
        </p:cxnSp>
        <p:cxnSp>
          <p:nvCxnSpPr>
            <p:cNvPr id="50183" name="Straight Connector 46"/>
            <p:cNvCxnSpPr>
              <a:cxnSpLocks noChangeShapeType="1"/>
            </p:cNvCxnSpPr>
            <p:nvPr/>
          </p:nvCxnSpPr>
          <p:spPr bwMode="auto">
            <a:xfrm rot="5400000">
              <a:off x="6128147" y="1910677"/>
              <a:ext cx="266976" cy="178869"/>
            </a:xfrm>
            <a:prstGeom prst="line">
              <a:avLst/>
            </a:prstGeom>
            <a:noFill/>
            <a:ln w="12700" algn="ctr">
              <a:solidFill>
                <a:schemeClr val="bg1"/>
              </a:solidFill>
              <a:round/>
              <a:headEnd/>
              <a:tailEnd/>
            </a:ln>
          </p:spPr>
        </p:cxnSp>
      </p:gr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Rectangle 3"/>
          <p:cNvSpPr>
            <a:spLocks noGrp="1" noChangeArrowheads="1"/>
          </p:cNvSpPr>
          <p:nvPr>
            <p:ph type="title"/>
          </p:nvPr>
        </p:nvSpPr>
        <p:spPr>
          <a:xfrm>
            <a:off x="301625" y="201168"/>
            <a:ext cx="7331075" cy="438582"/>
          </a:xfrm>
        </p:spPr>
        <p:txBody>
          <a:bodyPr/>
          <a:lstStyle/>
          <a:p>
            <a:pPr eaLnBrk="1" hangingPunct="1"/>
            <a:r>
              <a:rPr lang="en-US" dirty="0" smtClean="0"/>
              <a:t>Multi-tenant Tables: Data Migration</a:t>
            </a:r>
            <a:endParaRPr lang="en-US" dirty="0" smtClean="0">
              <a:solidFill>
                <a:srgbClr val="3F3F3F"/>
              </a:solidFill>
            </a:endParaRPr>
          </a:p>
        </p:txBody>
      </p:sp>
      <p:sp>
        <p:nvSpPr>
          <p:cNvPr id="41" name="Content Placeholder 2"/>
          <p:cNvSpPr txBox="1">
            <a:spLocks/>
          </p:cNvSpPr>
          <p:nvPr/>
        </p:nvSpPr>
        <p:spPr>
          <a:xfrm>
            <a:off x="3810000" y="2819400"/>
            <a:ext cx="5334000" cy="3505200"/>
          </a:xfrm>
          <a:prstGeom prst="rect">
            <a:avLst/>
          </a:prstGeom>
        </p:spPr>
        <p:txBody>
          <a:bodyPr/>
          <a:lstStyle/>
          <a:p>
            <a:pPr marL="342900" indent="-342900">
              <a:spcBef>
                <a:spcPct val="20000"/>
              </a:spcBef>
              <a:buClr>
                <a:schemeClr val="accent3"/>
              </a:buClr>
              <a:buFont typeface="Wingdings" pitchFamily="2" charset="2"/>
              <a:buChar char="§"/>
              <a:defRPr/>
            </a:pPr>
            <a:r>
              <a:rPr lang="en-US" sz="2400" dirty="0">
                <a:solidFill>
                  <a:srgbClr val="000000"/>
                </a:solidFill>
                <a:latin typeface="Arial" pitchFamily="34" charset="0"/>
                <a:cs typeface="Arial" pitchFamily="34" charset="0"/>
              </a:rPr>
              <a:t>Create </a:t>
            </a:r>
            <a:r>
              <a:rPr lang="en-US" sz="2400" dirty="0">
                <a:solidFill>
                  <a:srgbClr val="C00000"/>
                </a:solidFill>
                <a:latin typeface="Arial" pitchFamily="34" charset="0"/>
                <a:cs typeface="Arial" pitchFamily="34" charset="0"/>
              </a:rPr>
              <a:t>new </a:t>
            </a:r>
            <a:r>
              <a:rPr lang="en-US" sz="2400" dirty="0">
                <a:solidFill>
                  <a:srgbClr val="000000"/>
                </a:solidFill>
                <a:latin typeface="Arial" pitchFamily="34" charset="0"/>
                <a:cs typeface="Arial" pitchFamily="34" charset="0"/>
              </a:rPr>
              <a:t>multi-tenant db</a:t>
            </a:r>
          </a:p>
          <a:p>
            <a:pPr marL="800100" lvl="1" indent="-342900">
              <a:spcBef>
                <a:spcPct val="20000"/>
              </a:spcBef>
              <a:buClr>
                <a:schemeClr val="accent3"/>
              </a:buClr>
              <a:buFont typeface="Arial" pitchFamily="34" charset="0"/>
              <a:buChar char="•"/>
              <a:defRPr/>
            </a:pPr>
            <a:r>
              <a:rPr lang="en-US" sz="2000" dirty="0">
                <a:solidFill>
                  <a:srgbClr val="000000"/>
                </a:solidFill>
                <a:latin typeface="Arial" pitchFamily="34" charset="0"/>
                <a:cs typeface="Arial" pitchFamily="34" charset="0"/>
              </a:rPr>
              <a:t>Can convert existing one</a:t>
            </a:r>
          </a:p>
          <a:p>
            <a:pPr marL="800100" lvl="1" indent="-342900">
              <a:spcBef>
                <a:spcPct val="20000"/>
              </a:spcBef>
              <a:buClr>
                <a:schemeClr val="accent3"/>
              </a:buClr>
              <a:buFont typeface="Arial" pitchFamily="34" charset="0"/>
              <a:buChar char="•"/>
              <a:defRPr/>
            </a:pPr>
            <a:r>
              <a:rPr lang="en-US" sz="2000" dirty="0">
                <a:solidFill>
                  <a:srgbClr val="000000"/>
                </a:solidFill>
                <a:latin typeface="Arial" pitchFamily="34" charset="0"/>
                <a:cs typeface="Arial" pitchFamily="34" charset="0"/>
              </a:rPr>
              <a:t>Add tenants</a:t>
            </a:r>
          </a:p>
          <a:p>
            <a:pPr marL="800100" lvl="1" indent="-342900">
              <a:spcBef>
                <a:spcPct val="20000"/>
              </a:spcBef>
              <a:buClr>
                <a:schemeClr val="accent3"/>
              </a:buClr>
              <a:buFont typeface="Arial" pitchFamily="34" charset="0"/>
              <a:buChar char="•"/>
              <a:defRPr/>
            </a:pPr>
            <a:r>
              <a:rPr lang="en-US" sz="2000" dirty="0">
                <a:solidFill>
                  <a:srgbClr val="000000"/>
                </a:solidFill>
                <a:latin typeface="Arial" pitchFamily="34" charset="0"/>
                <a:cs typeface="Arial" pitchFamily="34" charset="0"/>
              </a:rPr>
              <a:t>Load multi-tenant schema</a:t>
            </a:r>
          </a:p>
          <a:p>
            <a:pPr marL="342900" indent="-342900">
              <a:spcBef>
                <a:spcPct val="20000"/>
              </a:spcBef>
              <a:buClr>
                <a:schemeClr val="accent3"/>
              </a:buClr>
              <a:buFont typeface="Wingdings" pitchFamily="2" charset="2"/>
              <a:buChar char="§"/>
              <a:defRPr/>
            </a:pPr>
            <a:r>
              <a:rPr lang="en-US" sz="2400" dirty="0">
                <a:solidFill>
                  <a:srgbClr val="000000"/>
                </a:solidFill>
                <a:latin typeface="Arial" pitchFamily="34" charset="0"/>
                <a:cs typeface="Arial" pitchFamily="34" charset="0"/>
              </a:rPr>
              <a:t>Dump from current</a:t>
            </a:r>
          </a:p>
          <a:p>
            <a:pPr marL="342900" indent="-342900">
              <a:spcBef>
                <a:spcPct val="20000"/>
              </a:spcBef>
              <a:buClr>
                <a:schemeClr val="accent3"/>
              </a:buClr>
              <a:buFont typeface="Wingdings" pitchFamily="2" charset="2"/>
              <a:buChar char="§"/>
              <a:defRPr/>
            </a:pPr>
            <a:endParaRPr lang="en-US" sz="2400" dirty="0" smtClean="0">
              <a:solidFill>
                <a:srgbClr val="000000"/>
              </a:solidFill>
              <a:latin typeface="Arial" pitchFamily="34" charset="0"/>
              <a:cs typeface="Arial" pitchFamily="34" charset="0"/>
            </a:endParaRPr>
          </a:p>
          <a:p>
            <a:pPr marL="342900" indent="-342900">
              <a:spcBef>
                <a:spcPct val="20000"/>
              </a:spcBef>
              <a:buClr>
                <a:schemeClr val="accent3"/>
              </a:buClr>
              <a:buFont typeface="Wingdings" pitchFamily="2" charset="2"/>
              <a:buChar char="§"/>
              <a:defRPr/>
            </a:pPr>
            <a:r>
              <a:rPr lang="en-US" sz="2400" dirty="0" smtClean="0">
                <a:solidFill>
                  <a:srgbClr val="000000"/>
                </a:solidFill>
                <a:latin typeface="Arial" pitchFamily="34" charset="0"/>
                <a:cs typeface="Arial" pitchFamily="34" charset="0"/>
              </a:rPr>
              <a:t>Load </a:t>
            </a:r>
            <a:r>
              <a:rPr lang="en-US" sz="2400" dirty="0">
                <a:solidFill>
                  <a:srgbClr val="000000"/>
                </a:solidFill>
                <a:latin typeface="Arial" pitchFamily="34" charset="0"/>
                <a:cs typeface="Arial" pitchFamily="34" charset="0"/>
              </a:rPr>
              <a:t>to new</a:t>
            </a:r>
          </a:p>
          <a:p>
            <a:pPr marL="342900" indent="-342900">
              <a:spcBef>
                <a:spcPct val="20000"/>
              </a:spcBef>
              <a:buClr>
                <a:schemeClr val="accent3"/>
              </a:buClr>
              <a:defRPr/>
            </a:pPr>
            <a:r>
              <a:rPr lang="en-US" dirty="0">
                <a:solidFill>
                  <a:srgbClr val="000000"/>
                </a:solidFill>
              </a:rPr>
              <a:t>     </a:t>
            </a:r>
          </a:p>
          <a:p>
            <a:pPr marL="342900" indent="-342900">
              <a:spcBef>
                <a:spcPct val="20000"/>
              </a:spcBef>
              <a:buClr>
                <a:schemeClr val="accent3"/>
              </a:buClr>
              <a:buFont typeface="Wingdings" pitchFamily="2" charset="2"/>
              <a:buChar char="§"/>
              <a:defRPr/>
            </a:pPr>
            <a:endParaRPr lang="en-US" sz="2400" dirty="0">
              <a:solidFill>
                <a:srgbClr val="000000"/>
              </a:solidFill>
              <a:latin typeface="Arial" pitchFamily="34" charset="0"/>
              <a:cs typeface="Arial" pitchFamily="34" charset="0"/>
            </a:endParaRPr>
          </a:p>
        </p:txBody>
      </p:sp>
      <p:grpSp>
        <p:nvGrpSpPr>
          <p:cNvPr id="2" name="Group 54"/>
          <p:cNvGrpSpPr>
            <a:grpSpLocks/>
          </p:cNvGrpSpPr>
          <p:nvPr/>
        </p:nvGrpSpPr>
        <p:grpSpPr bwMode="auto">
          <a:xfrm>
            <a:off x="6019800" y="990600"/>
            <a:ext cx="1828800" cy="1371600"/>
            <a:chOff x="5715004" y="990600"/>
            <a:chExt cx="1828801" cy="1371602"/>
          </a:xfrm>
        </p:grpSpPr>
        <p:grpSp>
          <p:nvGrpSpPr>
            <p:cNvPr id="3" name="Group 71"/>
            <p:cNvGrpSpPr>
              <a:grpSpLocks/>
            </p:cNvGrpSpPr>
            <p:nvPr/>
          </p:nvGrpSpPr>
          <p:grpSpPr bwMode="auto">
            <a:xfrm>
              <a:off x="5714998" y="990604"/>
              <a:ext cx="1828799" cy="1371602"/>
              <a:chOff x="6894517" y="1379538"/>
              <a:chExt cx="2074863" cy="2173290"/>
            </a:xfrm>
          </p:grpSpPr>
          <p:grpSp>
            <p:nvGrpSpPr>
              <p:cNvPr id="4" name="Group 61"/>
              <p:cNvGrpSpPr>
                <a:grpSpLocks noChangeAspect="1"/>
              </p:cNvGrpSpPr>
              <p:nvPr/>
            </p:nvGrpSpPr>
            <p:grpSpPr bwMode="auto">
              <a:xfrm>
                <a:off x="6894517" y="2001840"/>
                <a:ext cx="2074863" cy="1550988"/>
                <a:chOff x="7053476" y="2001569"/>
                <a:chExt cx="1985754" cy="1484592"/>
              </a:xfrm>
            </p:grpSpPr>
            <p:sp>
              <p:nvSpPr>
                <p:cNvPr id="61" name="Rectangle 76"/>
                <p:cNvSpPr>
                  <a:spLocks noChangeArrowheads="1"/>
                </p:cNvSpPr>
                <p:nvPr/>
              </p:nvSpPr>
              <p:spPr bwMode="auto">
                <a:xfrm>
                  <a:off x="7053483" y="2000604"/>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62" name="Rectangle 77"/>
                <p:cNvSpPr>
                  <a:spLocks noChangeArrowheads="1"/>
                </p:cNvSpPr>
                <p:nvPr/>
              </p:nvSpPr>
              <p:spPr bwMode="auto">
                <a:xfrm>
                  <a:off x="7734363" y="2000604"/>
                  <a:ext cx="632614"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63" name="Rectangle 78"/>
                <p:cNvSpPr>
                  <a:spLocks noChangeArrowheads="1"/>
                </p:cNvSpPr>
                <p:nvPr/>
              </p:nvSpPr>
              <p:spPr bwMode="auto">
                <a:xfrm>
                  <a:off x="8404900" y="2000604"/>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65" name="Rectangle 79"/>
                <p:cNvSpPr>
                  <a:spLocks noChangeArrowheads="1"/>
                </p:cNvSpPr>
                <p:nvPr/>
              </p:nvSpPr>
              <p:spPr bwMode="auto">
                <a:xfrm>
                  <a:off x="7053483" y="2381021"/>
                  <a:ext cx="1984033" cy="341893"/>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66" name="Rectangle 80"/>
                <p:cNvSpPr>
                  <a:spLocks noChangeArrowheads="1"/>
                </p:cNvSpPr>
                <p:nvPr/>
              </p:nvSpPr>
              <p:spPr bwMode="auto">
                <a:xfrm>
                  <a:off x="7053483" y="2766253"/>
                  <a:ext cx="1984033" cy="344300"/>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67" name="Rectangle 81"/>
                <p:cNvSpPr>
                  <a:spLocks noChangeArrowheads="1"/>
                </p:cNvSpPr>
                <p:nvPr/>
              </p:nvSpPr>
              <p:spPr bwMode="auto">
                <a:xfrm>
                  <a:off x="7053483" y="3144261"/>
                  <a:ext cx="1982309" cy="341893"/>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60" name="Rectangle 2"/>
              <p:cNvSpPr txBox="1">
                <a:spLocks noChangeAspect="1" noChangeArrowheads="1"/>
              </p:cNvSpPr>
              <p:nvPr/>
            </p:nvSpPr>
            <p:spPr bwMode="white">
              <a:xfrm>
                <a:off x="7342998" y="1379532"/>
                <a:ext cx="1280580" cy="603692"/>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OE11 Shared</a:t>
                </a:r>
                <a:br>
                  <a:rPr lang="en-US" sz="1400" kern="0" dirty="0">
                    <a:solidFill>
                      <a:srgbClr val="000000"/>
                    </a:solidFill>
                    <a:latin typeface="Arial"/>
                  </a:rPr>
                </a:br>
                <a:r>
                  <a:rPr lang="en-US" sz="1400" kern="0" dirty="0">
                    <a:solidFill>
                      <a:srgbClr val="000000"/>
                    </a:solidFill>
                    <a:latin typeface="Arial"/>
                  </a:rPr>
                  <a:t>Tenancy </a:t>
                </a:r>
              </a:p>
            </p:txBody>
          </p:sp>
        </p:grpSp>
        <p:cxnSp>
          <p:nvCxnSpPr>
            <p:cNvPr id="52243" name="Straight Connector 56"/>
            <p:cNvCxnSpPr>
              <a:cxnSpLocks noChangeShapeType="1"/>
            </p:cNvCxnSpPr>
            <p:nvPr/>
          </p:nvCxnSpPr>
          <p:spPr bwMode="auto">
            <a:xfrm rot="5400000">
              <a:off x="6863677" y="1910678"/>
              <a:ext cx="266976" cy="178869"/>
            </a:xfrm>
            <a:prstGeom prst="line">
              <a:avLst/>
            </a:prstGeom>
            <a:noFill/>
            <a:ln w="12700" algn="ctr">
              <a:solidFill>
                <a:schemeClr val="bg1"/>
              </a:solidFill>
              <a:round/>
              <a:headEnd/>
              <a:tailEnd/>
            </a:ln>
          </p:spPr>
        </p:cxnSp>
        <p:cxnSp>
          <p:nvCxnSpPr>
            <p:cNvPr id="52244" name="Straight Connector 57"/>
            <p:cNvCxnSpPr>
              <a:cxnSpLocks noChangeShapeType="1"/>
            </p:cNvCxnSpPr>
            <p:nvPr/>
          </p:nvCxnSpPr>
          <p:spPr bwMode="auto">
            <a:xfrm rot="5400000">
              <a:off x="6128147" y="1910677"/>
              <a:ext cx="266976" cy="178869"/>
            </a:xfrm>
            <a:prstGeom prst="line">
              <a:avLst/>
            </a:prstGeom>
            <a:noFill/>
            <a:ln w="12700" algn="ctr">
              <a:solidFill>
                <a:schemeClr val="bg1"/>
              </a:solidFill>
              <a:round/>
              <a:headEnd/>
              <a:tailEnd/>
            </a:ln>
          </p:spPr>
        </p:cxnSp>
      </p:grpSp>
      <p:grpSp>
        <p:nvGrpSpPr>
          <p:cNvPr id="5" name="Group 65"/>
          <p:cNvGrpSpPr>
            <a:grpSpLocks/>
          </p:cNvGrpSpPr>
          <p:nvPr/>
        </p:nvGrpSpPr>
        <p:grpSpPr bwMode="auto">
          <a:xfrm>
            <a:off x="1219200" y="981075"/>
            <a:ext cx="2286000" cy="1381125"/>
            <a:chOff x="2095797" y="1365075"/>
            <a:chExt cx="2603500" cy="2192519"/>
          </a:xfrm>
        </p:grpSpPr>
        <p:grpSp>
          <p:nvGrpSpPr>
            <p:cNvPr id="6" name="Group 59"/>
            <p:cNvGrpSpPr>
              <a:grpSpLocks noChangeAspect="1"/>
            </p:cNvGrpSpPr>
            <p:nvPr/>
          </p:nvGrpSpPr>
          <p:grpSpPr bwMode="auto">
            <a:xfrm>
              <a:off x="2352672" y="2001844"/>
              <a:ext cx="2082798" cy="1555752"/>
              <a:chOff x="2401579" y="2001563"/>
              <a:chExt cx="1991704" cy="1489353"/>
            </a:xfrm>
          </p:grpSpPr>
          <p:sp>
            <p:nvSpPr>
              <p:cNvPr id="82" name="Rectangle 148"/>
              <p:cNvSpPr>
                <a:spLocks noChangeArrowheads="1"/>
              </p:cNvSpPr>
              <p:nvPr/>
            </p:nvSpPr>
            <p:spPr bwMode="auto">
              <a:xfrm>
                <a:off x="2401444" y="2002355"/>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83" name="Rectangle 149"/>
              <p:cNvSpPr>
                <a:spLocks noChangeArrowheads="1"/>
              </p:cNvSpPr>
              <p:nvPr/>
            </p:nvSpPr>
            <p:spPr bwMode="auto">
              <a:xfrm>
                <a:off x="3084365" y="2002355"/>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84" name="Rectangle 150"/>
              <p:cNvSpPr>
                <a:spLocks noChangeArrowheads="1"/>
              </p:cNvSpPr>
              <p:nvPr/>
            </p:nvSpPr>
            <p:spPr bwMode="auto">
              <a:xfrm>
                <a:off x="3756911" y="2002355"/>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85" name="Rectangle 151"/>
              <p:cNvSpPr>
                <a:spLocks noChangeArrowheads="1"/>
              </p:cNvSpPr>
              <p:nvPr/>
            </p:nvSpPr>
            <p:spPr bwMode="auto">
              <a:xfrm>
                <a:off x="2401444" y="2383542"/>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86" name="Rectangle 152"/>
              <p:cNvSpPr>
                <a:spLocks noChangeArrowheads="1"/>
              </p:cNvSpPr>
              <p:nvPr/>
            </p:nvSpPr>
            <p:spPr bwMode="auto">
              <a:xfrm>
                <a:off x="3084365" y="2383542"/>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87" name="Rectangle 153"/>
              <p:cNvSpPr>
                <a:spLocks noChangeArrowheads="1"/>
              </p:cNvSpPr>
              <p:nvPr/>
            </p:nvSpPr>
            <p:spPr bwMode="auto">
              <a:xfrm>
                <a:off x="3756911" y="2383542"/>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88" name="Rectangle 154"/>
              <p:cNvSpPr>
                <a:spLocks noChangeArrowheads="1"/>
              </p:cNvSpPr>
              <p:nvPr/>
            </p:nvSpPr>
            <p:spPr bwMode="auto">
              <a:xfrm>
                <a:off x="2401444" y="2769554"/>
                <a:ext cx="632782"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89" name="Rectangle 155"/>
              <p:cNvSpPr>
                <a:spLocks noChangeArrowheads="1"/>
              </p:cNvSpPr>
              <p:nvPr/>
            </p:nvSpPr>
            <p:spPr bwMode="auto">
              <a:xfrm>
                <a:off x="3084365" y="2769554"/>
                <a:ext cx="632782"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dirty="0">
                    <a:solidFill>
                      <a:srgbClr val="FFFFFF"/>
                    </a:solidFill>
                  </a:rPr>
                  <a:t>DB</a:t>
                </a:r>
              </a:p>
            </p:txBody>
          </p:sp>
          <p:sp>
            <p:nvSpPr>
              <p:cNvPr id="90" name="Rectangle 156"/>
              <p:cNvSpPr>
                <a:spLocks noChangeArrowheads="1"/>
              </p:cNvSpPr>
              <p:nvPr/>
            </p:nvSpPr>
            <p:spPr bwMode="auto">
              <a:xfrm>
                <a:off x="3756911" y="2769554"/>
                <a:ext cx="629324"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91" name="Rectangle 157"/>
              <p:cNvSpPr>
                <a:spLocks noChangeArrowheads="1"/>
              </p:cNvSpPr>
              <p:nvPr/>
            </p:nvSpPr>
            <p:spPr bwMode="auto">
              <a:xfrm>
                <a:off x="2401444" y="3148328"/>
                <a:ext cx="1988248" cy="342586"/>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81" name="Rectangle 3"/>
            <p:cNvSpPr txBox="1">
              <a:spLocks noChangeArrowheads="1"/>
            </p:cNvSpPr>
            <p:nvPr/>
          </p:nvSpPr>
          <p:spPr bwMode="white">
            <a:xfrm>
              <a:off x="2095797" y="1365075"/>
              <a:ext cx="2603500" cy="619954"/>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Infrastructure or Application</a:t>
              </a:r>
              <a:br>
                <a:rPr lang="en-US" sz="1400" kern="0" dirty="0">
                  <a:solidFill>
                    <a:srgbClr val="000000"/>
                  </a:solidFill>
                  <a:latin typeface="Arial"/>
                </a:rPr>
              </a:br>
              <a:r>
                <a:rPr lang="en-US" sz="1400" kern="0" dirty="0">
                  <a:solidFill>
                    <a:srgbClr val="000000"/>
                  </a:solidFill>
                  <a:latin typeface="Arial"/>
                </a:rPr>
                <a:t>Tenancy</a:t>
              </a:r>
            </a:p>
          </p:txBody>
        </p:sp>
      </p:grpSp>
      <p:grpSp>
        <p:nvGrpSpPr>
          <p:cNvPr id="7" name="Group 57"/>
          <p:cNvGrpSpPr>
            <a:grpSpLocks/>
          </p:cNvGrpSpPr>
          <p:nvPr/>
        </p:nvGrpSpPr>
        <p:grpSpPr bwMode="auto">
          <a:xfrm>
            <a:off x="720353" y="2667000"/>
            <a:ext cx="2403847" cy="3657600"/>
            <a:chOff x="4762131" y="2667000"/>
            <a:chExt cx="2403705" cy="3657352"/>
          </a:xfrm>
        </p:grpSpPr>
        <p:grpSp>
          <p:nvGrpSpPr>
            <p:cNvPr id="8" name="Group 54"/>
            <p:cNvGrpSpPr>
              <a:grpSpLocks/>
            </p:cNvGrpSpPr>
            <p:nvPr/>
          </p:nvGrpSpPr>
          <p:grpSpPr bwMode="auto">
            <a:xfrm>
              <a:off x="4762131" y="2667000"/>
              <a:ext cx="2403705" cy="1066726"/>
              <a:chOff x="4762131" y="2667000"/>
              <a:chExt cx="2403705" cy="1066726"/>
            </a:xfrm>
          </p:grpSpPr>
          <p:sp>
            <p:nvSpPr>
              <p:cNvPr id="93" name="TextBox 33"/>
              <p:cNvSpPr txBox="1">
                <a:spLocks noChangeArrowheads="1"/>
              </p:cNvSpPr>
              <p:nvPr/>
            </p:nvSpPr>
            <p:spPr bwMode="auto">
              <a:xfrm>
                <a:off x="4762131" y="2667000"/>
                <a:ext cx="966874" cy="707838"/>
              </a:xfrm>
              <a:prstGeom prst="rect">
                <a:avLst/>
              </a:prstGeom>
              <a:noFill/>
              <a:ln w="9525">
                <a:noFill/>
                <a:miter lim="800000"/>
                <a:headEnd/>
                <a:tailEnd/>
              </a:ln>
            </p:spPr>
            <p:txBody>
              <a:bodyPr wrap="none">
                <a:spAutoFit/>
              </a:bodyPr>
              <a:lstStyle/>
              <a:p>
                <a:pPr algn="ctr"/>
                <a:r>
                  <a:rPr lang="en-US" sz="2000" dirty="0">
                    <a:solidFill>
                      <a:srgbClr val="000000"/>
                    </a:solidFill>
                  </a:rPr>
                  <a:t>DB #</a:t>
                </a:r>
                <a:r>
                  <a:rPr lang="en-US" sz="2000" dirty="0" smtClean="0">
                    <a:solidFill>
                      <a:srgbClr val="000000"/>
                    </a:solidFill>
                  </a:rPr>
                  <a:t>1</a:t>
                </a:r>
                <a:br>
                  <a:rPr lang="en-US" sz="2000" dirty="0" smtClean="0">
                    <a:solidFill>
                      <a:srgbClr val="000000"/>
                    </a:solidFill>
                  </a:rPr>
                </a:br>
                <a:r>
                  <a:rPr lang="en-US" sz="2000" dirty="0" smtClean="0">
                    <a:solidFill>
                      <a:srgbClr val="000000"/>
                    </a:solidFill>
                  </a:rPr>
                  <a:t>(Hertz)</a:t>
                </a:r>
                <a:endParaRPr lang="en-US" sz="2000" dirty="0">
                  <a:solidFill>
                    <a:srgbClr val="000000"/>
                  </a:solidFill>
                </a:endParaRPr>
              </a:p>
            </p:txBody>
          </p:sp>
          <p:grpSp>
            <p:nvGrpSpPr>
              <p:cNvPr id="9" name="Group 60"/>
              <p:cNvGrpSpPr>
                <a:grpSpLocks/>
              </p:cNvGrpSpPr>
              <p:nvPr/>
            </p:nvGrpSpPr>
            <p:grpSpPr bwMode="auto">
              <a:xfrm>
                <a:off x="5638751" y="2719384"/>
                <a:ext cx="1527085" cy="1014342"/>
                <a:chOff x="5638733" y="1448625"/>
                <a:chExt cx="2286078" cy="1470444"/>
              </a:xfrm>
            </p:grpSpPr>
            <p:sp>
              <p:nvSpPr>
                <p:cNvPr id="95" name="Text Box 212"/>
                <p:cNvSpPr txBox="1">
                  <a:spLocks noChangeArrowheads="1"/>
                </p:cNvSpPr>
                <p:nvPr/>
              </p:nvSpPr>
              <p:spPr bwMode="auto">
                <a:xfrm>
                  <a:off x="5638733" y="2058433"/>
                  <a:ext cx="2286078" cy="860636"/>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a:solidFill>
                        <a:schemeClr val="bg1"/>
                      </a:solidFill>
                    </a:rPr>
                    <a:t> </a:t>
                  </a:r>
                  <a:r>
                    <a:rPr lang="en-US" sz="1000" dirty="0" smtClean="0">
                      <a:solidFill>
                        <a:schemeClr val="bg1"/>
                      </a:solidFill>
                    </a:rPr>
                    <a:t>1  Lance Armstrong</a:t>
                  </a:r>
                  <a:r>
                    <a:rPr lang="en-US" sz="1000" dirty="0">
                      <a:solidFill>
                        <a:schemeClr val="bg1"/>
                      </a:solidFill>
                    </a:rPr>
                    <a:t/>
                  </a:r>
                  <a:br>
                    <a:rPr lang="en-US" sz="1000" dirty="0">
                      <a:solidFill>
                        <a:schemeClr val="bg1"/>
                      </a:solidFill>
                    </a:rPr>
                  </a:br>
                  <a:r>
                    <a:rPr lang="en-US" sz="1000" dirty="0" smtClean="0">
                      <a:solidFill>
                        <a:schemeClr val="bg1"/>
                      </a:solidFill>
                    </a:rPr>
                    <a:t>  2  John </a:t>
                  </a:r>
                  <a:r>
                    <a:rPr lang="en-US" sz="1000" dirty="0" err="1" smtClean="0">
                      <a:solidFill>
                        <a:schemeClr val="bg1"/>
                      </a:solidFill>
                    </a:rPr>
                    <a:t>Cleese</a:t>
                  </a:r>
                  <a:r>
                    <a:rPr lang="en-US" sz="1000" dirty="0">
                      <a:solidFill>
                        <a:schemeClr val="bg1"/>
                      </a:solidFill>
                    </a:rPr>
                    <a:t/>
                  </a:r>
                  <a:br>
                    <a:rPr lang="en-US" sz="1000" dirty="0">
                      <a:solidFill>
                        <a:schemeClr val="bg1"/>
                      </a:solidFill>
                    </a:rPr>
                  </a:br>
                  <a:r>
                    <a:rPr lang="en-US" sz="1000" dirty="0" smtClean="0">
                      <a:solidFill>
                        <a:schemeClr val="bg1"/>
                      </a:solidFill>
                    </a:rPr>
                    <a:t>  3  Tipper Gore</a:t>
                  </a:r>
                  <a:endParaRPr lang="en-US" sz="1000" dirty="0">
                    <a:solidFill>
                      <a:schemeClr val="bg1"/>
                    </a:solidFill>
                  </a:endParaRPr>
                </a:p>
              </p:txBody>
            </p:sp>
            <p:sp>
              <p:nvSpPr>
                <p:cNvPr id="96" name="Rectangle 210"/>
                <p:cNvSpPr>
                  <a:spLocks noChangeArrowheads="1"/>
                </p:cNvSpPr>
                <p:nvPr/>
              </p:nvSpPr>
              <p:spPr bwMode="auto">
                <a:xfrm>
                  <a:off x="5638733" y="1448625"/>
                  <a:ext cx="2286078" cy="515461"/>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nvGrpSpPr>
            <p:cNvPr id="10" name="Group 55"/>
            <p:cNvGrpSpPr>
              <a:grpSpLocks/>
            </p:cNvGrpSpPr>
            <p:nvPr/>
          </p:nvGrpSpPr>
          <p:grpSpPr bwMode="auto">
            <a:xfrm>
              <a:off x="4762131" y="3962314"/>
              <a:ext cx="2403705" cy="1014345"/>
              <a:chOff x="4762131" y="3962314"/>
              <a:chExt cx="2403705" cy="1014345"/>
            </a:xfrm>
          </p:grpSpPr>
          <p:sp>
            <p:nvSpPr>
              <p:cNvPr id="78" name="TextBox 33"/>
              <p:cNvSpPr txBox="1">
                <a:spLocks noChangeArrowheads="1"/>
              </p:cNvSpPr>
              <p:nvPr/>
            </p:nvSpPr>
            <p:spPr bwMode="auto">
              <a:xfrm>
                <a:off x="4762131" y="3998452"/>
                <a:ext cx="966874" cy="707838"/>
              </a:xfrm>
              <a:prstGeom prst="rect">
                <a:avLst/>
              </a:prstGeom>
              <a:noFill/>
              <a:ln w="9525">
                <a:noFill/>
                <a:miter lim="800000"/>
                <a:headEnd/>
                <a:tailEnd/>
              </a:ln>
            </p:spPr>
            <p:txBody>
              <a:bodyPr wrap="none">
                <a:spAutoFit/>
              </a:bodyPr>
              <a:lstStyle/>
              <a:p>
                <a:pPr algn="ctr"/>
                <a:r>
                  <a:rPr lang="en-US" sz="2000" dirty="0">
                    <a:solidFill>
                      <a:srgbClr val="000000"/>
                    </a:solidFill>
                  </a:rPr>
                  <a:t>DB </a:t>
                </a:r>
                <a:r>
                  <a:rPr lang="en-US" sz="2000" dirty="0" smtClean="0">
                    <a:solidFill>
                      <a:srgbClr val="000000"/>
                    </a:solidFill>
                  </a:rPr>
                  <a:t>#2</a:t>
                </a:r>
                <a:br>
                  <a:rPr lang="en-US" sz="2000" dirty="0" smtClean="0">
                    <a:solidFill>
                      <a:srgbClr val="000000"/>
                    </a:solidFill>
                  </a:rPr>
                </a:br>
                <a:r>
                  <a:rPr lang="en-US" sz="2000" dirty="0" smtClean="0">
                    <a:solidFill>
                      <a:srgbClr val="000000"/>
                    </a:solidFill>
                  </a:rPr>
                  <a:t>(Hertz)</a:t>
                </a:r>
                <a:endParaRPr lang="en-US" sz="2000" dirty="0">
                  <a:solidFill>
                    <a:srgbClr val="000000"/>
                  </a:solidFill>
                </a:endParaRPr>
              </a:p>
            </p:txBody>
          </p:sp>
          <p:grpSp>
            <p:nvGrpSpPr>
              <p:cNvPr id="11" name="Group 61"/>
              <p:cNvGrpSpPr>
                <a:grpSpLocks/>
              </p:cNvGrpSpPr>
              <p:nvPr/>
            </p:nvGrpSpPr>
            <p:grpSpPr bwMode="auto">
              <a:xfrm>
                <a:off x="5638751" y="3962314"/>
                <a:ext cx="1527085" cy="1014345"/>
                <a:chOff x="5638732" y="3048949"/>
                <a:chExt cx="2286068" cy="1470588"/>
              </a:xfrm>
            </p:grpSpPr>
            <p:sp>
              <p:nvSpPr>
                <p:cNvPr id="80" name="Text Box 212"/>
                <p:cNvSpPr txBox="1">
                  <a:spLocks noChangeArrowheads="1"/>
                </p:cNvSpPr>
                <p:nvPr/>
              </p:nvSpPr>
              <p:spPr bwMode="auto">
                <a:xfrm>
                  <a:off x="5638732" y="3658818"/>
                  <a:ext cx="2286068" cy="860719"/>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a:solidFill>
                        <a:schemeClr val="bg1"/>
                      </a:solidFill>
                    </a:rPr>
                    <a:t> 4</a:t>
                  </a:r>
                  <a:r>
                    <a:rPr lang="en-US" sz="1000" dirty="0" smtClean="0">
                      <a:solidFill>
                        <a:schemeClr val="bg1"/>
                      </a:solidFill>
                    </a:rPr>
                    <a:t>  Shaquille O’Neal</a:t>
                  </a:r>
                  <a:br>
                    <a:rPr lang="en-US" sz="1000" dirty="0" smtClean="0">
                      <a:solidFill>
                        <a:schemeClr val="bg1"/>
                      </a:solidFill>
                    </a:rPr>
                  </a:br>
                  <a:r>
                    <a:rPr lang="en-US" sz="1000" dirty="0">
                      <a:solidFill>
                        <a:schemeClr val="bg1"/>
                      </a:solidFill>
                    </a:rPr>
                    <a:t>	 </a:t>
                  </a:r>
                  <a:r>
                    <a:rPr lang="en-US" sz="1000" dirty="0" smtClean="0">
                      <a:solidFill>
                        <a:schemeClr val="bg1"/>
                      </a:solidFill>
                    </a:rPr>
                    <a:t>7  Ben Stein</a:t>
                  </a:r>
                  <a:br>
                    <a:rPr lang="en-US" sz="1000" dirty="0" smtClean="0">
                      <a:solidFill>
                        <a:schemeClr val="bg1"/>
                      </a:solidFill>
                    </a:rPr>
                  </a:br>
                  <a:r>
                    <a:rPr lang="en-US" sz="1000" dirty="0">
                      <a:solidFill>
                        <a:schemeClr val="bg1"/>
                      </a:solidFill>
                    </a:rPr>
                    <a:t>	 </a:t>
                  </a:r>
                  <a:r>
                    <a:rPr lang="en-US" sz="1000" dirty="0" smtClean="0">
                      <a:solidFill>
                        <a:schemeClr val="bg1"/>
                      </a:solidFill>
                    </a:rPr>
                    <a:t>8  William </a:t>
                  </a:r>
                  <a:r>
                    <a:rPr lang="en-US" sz="1000" dirty="0" err="1" smtClean="0">
                      <a:solidFill>
                        <a:schemeClr val="bg1"/>
                      </a:solidFill>
                    </a:rPr>
                    <a:t>Shatner</a:t>
                  </a:r>
                  <a:endParaRPr lang="en-US" sz="1000" dirty="0">
                    <a:solidFill>
                      <a:schemeClr val="bg1"/>
                    </a:solidFill>
                  </a:endParaRPr>
                </a:p>
              </p:txBody>
            </p:sp>
            <p:sp>
              <p:nvSpPr>
                <p:cNvPr id="92" name="Rectangle 210"/>
                <p:cNvSpPr>
                  <a:spLocks noChangeArrowheads="1"/>
                </p:cNvSpPr>
                <p:nvPr/>
              </p:nvSpPr>
              <p:spPr bwMode="auto">
                <a:xfrm>
                  <a:off x="5638732" y="3048949"/>
                  <a:ext cx="2286068" cy="515511"/>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nvGrpSpPr>
            <p:cNvPr id="12" name="Group 56"/>
            <p:cNvGrpSpPr>
              <a:grpSpLocks/>
            </p:cNvGrpSpPr>
            <p:nvPr/>
          </p:nvGrpSpPr>
          <p:grpSpPr bwMode="auto">
            <a:xfrm>
              <a:off x="4799254" y="5181431"/>
              <a:ext cx="2363406" cy="1142921"/>
              <a:chOff x="4799254" y="5181431"/>
              <a:chExt cx="2363406" cy="1142921"/>
            </a:xfrm>
          </p:grpSpPr>
          <p:sp>
            <p:nvSpPr>
              <p:cNvPr id="74" name="TextBox 33"/>
              <p:cNvSpPr txBox="1">
                <a:spLocks noChangeArrowheads="1"/>
              </p:cNvSpPr>
              <p:nvPr/>
            </p:nvSpPr>
            <p:spPr bwMode="auto">
              <a:xfrm>
                <a:off x="4799254" y="5193267"/>
                <a:ext cx="914107" cy="707838"/>
              </a:xfrm>
              <a:prstGeom prst="rect">
                <a:avLst/>
              </a:prstGeom>
              <a:noFill/>
              <a:ln w="9525">
                <a:noFill/>
                <a:miter lim="800000"/>
                <a:headEnd/>
                <a:tailEnd/>
              </a:ln>
            </p:spPr>
            <p:txBody>
              <a:bodyPr wrap="none">
                <a:spAutoFit/>
              </a:bodyPr>
              <a:lstStyle/>
              <a:p>
                <a:pPr algn="ctr"/>
                <a:r>
                  <a:rPr lang="en-US" sz="2000" dirty="0">
                    <a:solidFill>
                      <a:srgbClr val="000000"/>
                    </a:solidFill>
                  </a:rPr>
                  <a:t>DB #</a:t>
                </a:r>
                <a:r>
                  <a:rPr lang="en-US" sz="2000" dirty="0" smtClean="0">
                    <a:solidFill>
                      <a:srgbClr val="000000"/>
                    </a:solidFill>
                  </a:rPr>
                  <a:t>3</a:t>
                </a:r>
                <a:br>
                  <a:rPr lang="en-US" sz="2000" dirty="0" smtClean="0">
                    <a:solidFill>
                      <a:srgbClr val="000000"/>
                    </a:solidFill>
                  </a:rPr>
                </a:br>
                <a:r>
                  <a:rPr lang="en-US" sz="2000" dirty="0" smtClean="0">
                    <a:solidFill>
                      <a:srgbClr val="000000"/>
                    </a:solidFill>
                  </a:rPr>
                  <a:t>(R.W.)</a:t>
                </a:r>
              </a:p>
            </p:txBody>
          </p:sp>
          <p:grpSp>
            <p:nvGrpSpPr>
              <p:cNvPr id="13" name="Group 64"/>
              <p:cNvGrpSpPr>
                <a:grpSpLocks/>
              </p:cNvGrpSpPr>
              <p:nvPr/>
            </p:nvGrpSpPr>
            <p:grpSpPr bwMode="auto">
              <a:xfrm>
                <a:off x="5638750" y="5181431"/>
                <a:ext cx="1523910" cy="1142921"/>
                <a:chOff x="5638732" y="4741619"/>
                <a:chExt cx="2285859" cy="1638481"/>
              </a:xfrm>
            </p:grpSpPr>
            <p:sp>
              <p:nvSpPr>
                <p:cNvPr id="76" name="Text Box 212"/>
                <p:cNvSpPr txBox="1">
                  <a:spLocks noChangeArrowheads="1"/>
                </p:cNvSpPr>
                <p:nvPr/>
              </p:nvSpPr>
              <p:spPr bwMode="auto">
                <a:xfrm>
                  <a:off x="5638732" y="5333292"/>
                  <a:ext cx="2285859" cy="1046808"/>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smtClean="0">
                      <a:solidFill>
                        <a:srgbClr val="000000"/>
                      </a:solidFill>
                    </a:rPr>
                    <a:t>  </a:t>
                  </a:r>
                  <a:r>
                    <a:rPr lang="en-US" sz="1000" dirty="0" smtClean="0">
                      <a:solidFill>
                        <a:schemeClr val="bg1"/>
                      </a:solidFill>
                    </a:rPr>
                    <a:t>2   Dennis Rodman</a:t>
                  </a:r>
                  <a:br>
                    <a:rPr lang="en-US" sz="1000" dirty="0" smtClean="0">
                      <a:solidFill>
                        <a:schemeClr val="bg1"/>
                      </a:solidFill>
                    </a:rPr>
                  </a:br>
                  <a:r>
                    <a:rPr lang="en-US" sz="1000" dirty="0">
                      <a:solidFill>
                        <a:schemeClr val="bg1"/>
                      </a:solidFill>
                    </a:rPr>
                    <a:t>	</a:t>
                  </a:r>
                  <a:r>
                    <a:rPr lang="en-US" sz="1000" dirty="0" smtClean="0">
                      <a:solidFill>
                        <a:schemeClr val="bg1"/>
                      </a:solidFill>
                    </a:rPr>
                    <a:t>  7   Nick Nolte</a:t>
                  </a:r>
                  <a:br>
                    <a:rPr lang="en-US" sz="1000" dirty="0" smtClean="0">
                      <a:solidFill>
                        <a:schemeClr val="bg1"/>
                      </a:solidFill>
                    </a:rPr>
                  </a:br>
                  <a:r>
                    <a:rPr lang="en-US" sz="1000" dirty="0">
                      <a:solidFill>
                        <a:schemeClr val="bg1"/>
                      </a:solidFill>
                    </a:rPr>
                    <a:t>	</a:t>
                  </a:r>
                  <a:r>
                    <a:rPr lang="en-US" sz="1000" dirty="0" smtClean="0">
                      <a:solidFill>
                        <a:schemeClr val="bg1"/>
                      </a:solidFill>
                    </a:rPr>
                    <a:t>  9   Lindsay </a:t>
                  </a:r>
                  <a:r>
                    <a:rPr lang="en-US" sz="1000" dirty="0" err="1" smtClean="0">
                      <a:solidFill>
                        <a:schemeClr val="bg1"/>
                      </a:solidFill>
                    </a:rPr>
                    <a:t>Lohan</a:t>
                  </a:r>
                  <a:r>
                    <a:rPr lang="en-US" sz="1000" dirty="0" smtClean="0">
                      <a:solidFill>
                        <a:schemeClr val="bg1"/>
                      </a:solidFill>
                    </a:rPr>
                    <a:t/>
                  </a:r>
                  <a:br>
                    <a:rPr lang="en-US" sz="1000" dirty="0" smtClean="0">
                      <a:solidFill>
                        <a:schemeClr val="bg1"/>
                      </a:solidFill>
                    </a:rPr>
                  </a:br>
                  <a:r>
                    <a:rPr lang="en-US" sz="1000" dirty="0" smtClean="0">
                      <a:solidFill>
                        <a:schemeClr val="bg1"/>
                      </a:solidFill>
                    </a:rPr>
                    <a:t>  10   Al Gore</a:t>
                  </a:r>
                  <a:endParaRPr lang="en-US" sz="1000" dirty="0">
                    <a:solidFill>
                      <a:schemeClr val="bg1"/>
                    </a:solidFill>
                  </a:endParaRPr>
                </a:p>
              </p:txBody>
            </p:sp>
            <p:sp>
              <p:nvSpPr>
                <p:cNvPr id="77" name="Rectangle 210"/>
                <p:cNvSpPr>
                  <a:spLocks noChangeArrowheads="1"/>
                </p:cNvSpPr>
                <p:nvPr/>
              </p:nvSpPr>
              <p:spPr bwMode="auto">
                <a:xfrm>
                  <a:off x="5638732" y="4741619"/>
                  <a:ext cx="2285859" cy="516578"/>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sp>
        <p:nvSpPr>
          <p:cNvPr id="97" name="TextBox 96"/>
          <p:cNvSpPr txBox="1"/>
          <p:nvPr/>
        </p:nvSpPr>
        <p:spPr>
          <a:xfrm>
            <a:off x="3848668" y="4800600"/>
            <a:ext cx="4490113" cy="400110"/>
          </a:xfrm>
          <a:prstGeom prst="rect">
            <a:avLst/>
          </a:prstGeom>
          <a:solidFill>
            <a:schemeClr val="accent2">
              <a:alpha val="49000"/>
            </a:schemeClr>
          </a:solidFill>
          <a:ln w="6350">
            <a:solidFill>
              <a:srgbClr val="000000"/>
            </a:solidFill>
          </a:ln>
        </p:spPr>
        <p:txBody>
          <a:bodyPr wrap="square" rtlCol="0">
            <a:spAutoFit/>
          </a:bodyPr>
          <a:lstStyle/>
          <a:p>
            <a:r>
              <a:rPr lang="en-US" sz="2000" dirty="0" smtClean="0">
                <a:solidFill>
                  <a:srgbClr val="666666"/>
                </a:solidFill>
              </a:rPr>
              <a:t> </a:t>
            </a:r>
            <a:r>
              <a:rPr lang="en-US" sz="2000" dirty="0" err="1" smtClean="0">
                <a:solidFill>
                  <a:srgbClr val="002060"/>
                </a:solidFill>
              </a:rPr>
              <a:t>proutil</a:t>
            </a:r>
            <a:r>
              <a:rPr lang="en-US" sz="2000" dirty="0" smtClean="0">
                <a:solidFill>
                  <a:srgbClr val="002060"/>
                </a:solidFill>
              </a:rPr>
              <a:t>  DB1 –C dump customer </a:t>
            </a:r>
            <a:endParaRPr lang="en-US" sz="2000" i="0" dirty="0" smtClean="0">
              <a:solidFill>
                <a:srgbClr val="666666"/>
              </a:solidFill>
            </a:endParaRPr>
          </a:p>
        </p:txBody>
      </p:sp>
      <p:sp>
        <p:nvSpPr>
          <p:cNvPr id="98" name="TextBox 97"/>
          <p:cNvSpPr txBox="1"/>
          <p:nvPr/>
        </p:nvSpPr>
        <p:spPr>
          <a:xfrm>
            <a:off x="3343702" y="5715000"/>
            <a:ext cx="5649358" cy="400110"/>
          </a:xfrm>
          <a:prstGeom prst="rect">
            <a:avLst/>
          </a:prstGeom>
          <a:solidFill>
            <a:schemeClr val="accent2">
              <a:alpha val="50000"/>
            </a:schemeClr>
          </a:solidFill>
          <a:ln w="6350">
            <a:solidFill>
              <a:srgbClr val="000000"/>
            </a:solidFill>
          </a:ln>
        </p:spPr>
        <p:txBody>
          <a:bodyPr wrap="square" rtlCol="0">
            <a:spAutoFit/>
          </a:bodyPr>
          <a:lstStyle/>
          <a:p>
            <a:r>
              <a:rPr lang="en-US" sz="2000" dirty="0" err="1" smtClean="0">
                <a:solidFill>
                  <a:srgbClr val="002060"/>
                </a:solidFill>
              </a:rPr>
              <a:t>proutil</a:t>
            </a:r>
            <a:r>
              <a:rPr lang="en-US" sz="2000" dirty="0" smtClean="0">
                <a:solidFill>
                  <a:srgbClr val="002060"/>
                </a:solidFill>
              </a:rPr>
              <a:t>  </a:t>
            </a:r>
            <a:r>
              <a:rPr lang="en-US" sz="2000" dirty="0" err="1" smtClean="0">
                <a:solidFill>
                  <a:srgbClr val="002060"/>
                </a:solidFill>
              </a:rPr>
              <a:t>MTdb</a:t>
            </a:r>
            <a:r>
              <a:rPr lang="en-US" sz="2000" dirty="0" smtClean="0">
                <a:solidFill>
                  <a:srgbClr val="002060"/>
                </a:solidFill>
              </a:rPr>
              <a:t> –C load customer </a:t>
            </a:r>
            <a:r>
              <a:rPr lang="en-US" sz="2000" dirty="0" smtClean="0">
                <a:solidFill>
                  <a:srgbClr val="C00000"/>
                </a:solidFill>
              </a:rPr>
              <a:t>tenant  hertz2</a:t>
            </a:r>
            <a:endParaRPr lang="en-US" sz="2000" i="0" dirty="0" smtClean="0">
              <a:solidFill>
                <a:srgbClr val="666666"/>
              </a:solidFill>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 name="Rectangle 75"/>
          <p:cNvSpPr>
            <a:spLocks noChangeArrowheads="1"/>
          </p:cNvSpPr>
          <p:nvPr/>
        </p:nvSpPr>
        <p:spPr bwMode="auto">
          <a:xfrm>
            <a:off x="304800" y="2514600"/>
            <a:ext cx="3962400" cy="3886200"/>
          </a:xfrm>
          <a:prstGeom prst="rect">
            <a:avLst/>
          </a:prstGeom>
          <a:solidFill>
            <a:schemeClr val="bg1">
              <a:alpha val="69000"/>
            </a:schemeClr>
          </a:solidFill>
          <a:ln w="6350" algn="ctr">
            <a:noFill/>
            <a:round/>
            <a:headEnd/>
            <a:tailEnd/>
          </a:ln>
        </p:spPr>
        <p:txBody>
          <a:bodyPr anchor="ctr"/>
          <a:lstStyle/>
          <a:p>
            <a:pPr algn="ctr">
              <a:spcBef>
                <a:spcPct val="50000"/>
              </a:spcBef>
              <a:buSzPct val="130000"/>
            </a:pPr>
            <a:endParaRPr lang="en-US" sz="2400" i="1"/>
          </a:p>
        </p:txBody>
      </p:sp>
      <p:sp>
        <p:nvSpPr>
          <p:cNvPr id="54273" name="Rectangle 3"/>
          <p:cNvSpPr>
            <a:spLocks noGrp="1" noChangeArrowheads="1"/>
          </p:cNvSpPr>
          <p:nvPr>
            <p:ph type="title"/>
          </p:nvPr>
        </p:nvSpPr>
        <p:spPr>
          <a:xfrm>
            <a:off x="301625" y="201168"/>
            <a:ext cx="7331075" cy="438582"/>
          </a:xfrm>
        </p:spPr>
        <p:txBody>
          <a:bodyPr/>
          <a:lstStyle/>
          <a:p>
            <a:pPr eaLnBrk="1" hangingPunct="1"/>
            <a:r>
              <a:rPr lang="en-US" dirty="0" smtClean="0"/>
              <a:t>Multi-tenant Tables: Data Migration</a:t>
            </a:r>
            <a:endParaRPr lang="en-US" dirty="0" smtClean="0">
              <a:solidFill>
                <a:srgbClr val="3F3F3F"/>
              </a:solidFill>
            </a:endParaRPr>
          </a:p>
        </p:txBody>
      </p:sp>
      <p:grpSp>
        <p:nvGrpSpPr>
          <p:cNvPr id="2" name="Group 80"/>
          <p:cNvGrpSpPr>
            <a:grpSpLocks/>
          </p:cNvGrpSpPr>
          <p:nvPr/>
        </p:nvGrpSpPr>
        <p:grpSpPr bwMode="auto">
          <a:xfrm>
            <a:off x="6019800" y="990600"/>
            <a:ext cx="1828800" cy="1371600"/>
            <a:chOff x="5715004" y="990600"/>
            <a:chExt cx="1828801" cy="1371602"/>
          </a:xfrm>
        </p:grpSpPr>
        <p:grpSp>
          <p:nvGrpSpPr>
            <p:cNvPr id="3" name="Group 71"/>
            <p:cNvGrpSpPr>
              <a:grpSpLocks/>
            </p:cNvGrpSpPr>
            <p:nvPr/>
          </p:nvGrpSpPr>
          <p:grpSpPr bwMode="auto">
            <a:xfrm>
              <a:off x="5714998" y="990604"/>
              <a:ext cx="1828799" cy="1371602"/>
              <a:chOff x="6894517" y="1379538"/>
              <a:chExt cx="2074863" cy="2173290"/>
            </a:xfrm>
          </p:grpSpPr>
          <p:grpSp>
            <p:nvGrpSpPr>
              <p:cNvPr id="4" name="Group 61"/>
              <p:cNvGrpSpPr>
                <a:grpSpLocks noChangeAspect="1"/>
              </p:cNvGrpSpPr>
              <p:nvPr/>
            </p:nvGrpSpPr>
            <p:grpSpPr bwMode="auto">
              <a:xfrm>
                <a:off x="6894517" y="2001840"/>
                <a:ext cx="2074863" cy="1550988"/>
                <a:chOff x="7053476" y="2001569"/>
                <a:chExt cx="1985754" cy="1484592"/>
              </a:xfrm>
            </p:grpSpPr>
            <p:sp>
              <p:nvSpPr>
                <p:cNvPr id="87" name="Rectangle 76"/>
                <p:cNvSpPr>
                  <a:spLocks noChangeArrowheads="1"/>
                </p:cNvSpPr>
                <p:nvPr/>
              </p:nvSpPr>
              <p:spPr bwMode="auto">
                <a:xfrm>
                  <a:off x="7053483" y="2000604"/>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96" name="Rectangle 77"/>
                <p:cNvSpPr>
                  <a:spLocks noChangeArrowheads="1"/>
                </p:cNvSpPr>
                <p:nvPr/>
              </p:nvSpPr>
              <p:spPr bwMode="auto">
                <a:xfrm>
                  <a:off x="7734363" y="2000604"/>
                  <a:ext cx="632614"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97" name="Rectangle 78"/>
                <p:cNvSpPr>
                  <a:spLocks noChangeArrowheads="1"/>
                </p:cNvSpPr>
                <p:nvPr/>
              </p:nvSpPr>
              <p:spPr bwMode="auto">
                <a:xfrm>
                  <a:off x="8404900" y="2000604"/>
                  <a:ext cx="634339" cy="341893"/>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98" name="Rectangle 79"/>
                <p:cNvSpPr>
                  <a:spLocks noChangeArrowheads="1"/>
                </p:cNvSpPr>
                <p:nvPr/>
              </p:nvSpPr>
              <p:spPr bwMode="auto">
                <a:xfrm>
                  <a:off x="7053483" y="2381021"/>
                  <a:ext cx="1984033" cy="341893"/>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99" name="Rectangle 80"/>
                <p:cNvSpPr>
                  <a:spLocks noChangeArrowheads="1"/>
                </p:cNvSpPr>
                <p:nvPr/>
              </p:nvSpPr>
              <p:spPr bwMode="auto">
                <a:xfrm>
                  <a:off x="7053483" y="2766253"/>
                  <a:ext cx="1984033" cy="344300"/>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100" name="Rectangle 81"/>
                <p:cNvSpPr>
                  <a:spLocks noChangeArrowheads="1"/>
                </p:cNvSpPr>
                <p:nvPr/>
              </p:nvSpPr>
              <p:spPr bwMode="auto">
                <a:xfrm>
                  <a:off x="7053483" y="3144261"/>
                  <a:ext cx="1982309" cy="341893"/>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86" name="Rectangle 2"/>
              <p:cNvSpPr txBox="1">
                <a:spLocks noChangeAspect="1" noChangeArrowheads="1"/>
              </p:cNvSpPr>
              <p:nvPr/>
            </p:nvSpPr>
            <p:spPr bwMode="white">
              <a:xfrm>
                <a:off x="7342998" y="1379532"/>
                <a:ext cx="1280580" cy="603692"/>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OE11 Shared</a:t>
                </a:r>
                <a:br>
                  <a:rPr lang="en-US" sz="1400" kern="0" dirty="0">
                    <a:solidFill>
                      <a:srgbClr val="000000"/>
                    </a:solidFill>
                    <a:latin typeface="Arial"/>
                  </a:rPr>
                </a:br>
                <a:r>
                  <a:rPr lang="en-US" sz="1400" kern="0" dirty="0">
                    <a:solidFill>
                      <a:srgbClr val="000000"/>
                    </a:solidFill>
                    <a:latin typeface="Arial"/>
                  </a:rPr>
                  <a:t>Tenancy </a:t>
                </a:r>
              </a:p>
            </p:txBody>
          </p:sp>
        </p:grpSp>
        <p:cxnSp>
          <p:nvCxnSpPr>
            <p:cNvPr id="54294" name="Straight Connector 82"/>
            <p:cNvCxnSpPr>
              <a:cxnSpLocks noChangeShapeType="1"/>
            </p:cNvCxnSpPr>
            <p:nvPr/>
          </p:nvCxnSpPr>
          <p:spPr bwMode="auto">
            <a:xfrm rot="5400000">
              <a:off x="6863677" y="1910678"/>
              <a:ext cx="266976" cy="178869"/>
            </a:xfrm>
            <a:prstGeom prst="line">
              <a:avLst/>
            </a:prstGeom>
            <a:noFill/>
            <a:ln w="12700" algn="ctr">
              <a:solidFill>
                <a:schemeClr val="bg1"/>
              </a:solidFill>
              <a:round/>
              <a:headEnd/>
              <a:tailEnd/>
            </a:ln>
          </p:spPr>
        </p:cxnSp>
        <p:cxnSp>
          <p:nvCxnSpPr>
            <p:cNvPr id="54295" name="Straight Connector 83"/>
            <p:cNvCxnSpPr>
              <a:cxnSpLocks noChangeShapeType="1"/>
            </p:cNvCxnSpPr>
            <p:nvPr/>
          </p:nvCxnSpPr>
          <p:spPr bwMode="auto">
            <a:xfrm rot="5400000">
              <a:off x="6128147" y="1910677"/>
              <a:ext cx="266976" cy="178869"/>
            </a:xfrm>
            <a:prstGeom prst="line">
              <a:avLst/>
            </a:prstGeom>
            <a:noFill/>
            <a:ln w="12700" algn="ctr">
              <a:solidFill>
                <a:schemeClr val="bg1"/>
              </a:solidFill>
              <a:round/>
              <a:headEnd/>
              <a:tailEnd/>
            </a:ln>
          </p:spPr>
        </p:cxnSp>
      </p:grpSp>
      <p:grpSp>
        <p:nvGrpSpPr>
          <p:cNvPr id="5" name="Group 65"/>
          <p:cNvGrpSpPr>
            <a:grpSpLocks/>
          </p:cNvGrpSpPr>
          <p:nvPr/>
        </p:nvGrpSpPr>
        <p:grpSpPr bwMode="auto">
          <a:xfrm>
            <a:off x="1219200" y="981075"/>
            <a:ext cx="2286000" cy="1381125"/>
            <a:chOff x="2095797" y="1365075"/>
            <a:chExt cx="2603500" cy="2192519"/>
          </a:xfrm>
        </p:grpSpPr>
        <p:grpSp>
          <p:nvGrpSpPr>
            <p:cNvPr id="6" name="Group 59"/>
            <p:cNvGrpSpPr>
              <a:grpSpLocks noChangeAspect="1"/>
            </p:cNvGrpSpPr>
            <p:nvPr/>
          </p:nvGrpSpPr>
          <p:grpSpPr bwMode="auto">
            <a:xfrm>
              <a:off x="2352672" y="2001844"/>
              <a:ext cx="2082798" cy="1555752"/>
              <a:chOff x="2401579" y="2001563"/>
              <a:chExt cx="1991704" cy="1489353"/>
            </a:xfrm>
          </p:grpSpPr>
          <p:sp>
            <p:nvSpPr>
              <p:cNvPr id="104" name="Rectangle 148"/>
              <p:cNvSpPr>
                <a:spLocks noChangeArrowheads="1"/>
              </p:cNvSpPr>
              <p:nvPr/>
            </p:nvSpPr>
            <p:spPr bwMode="auto">
              <a:xfrm>
                <a:off x="2401444" y="2002355"/>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Tenant1</a:t>
                </a:r>
              </a:p>
            </p:txBody>
          </p:sp>
          <p:sp>
            <p:nvSpPr>
              <p:cNvPr id="105" name="Rectangle 149"/>
              <p:cNvSpPr>
                <a:spLocks noChangeArrowheads="1"/>
              </p:cNvSpPr>
              <p:nvPr/>
            </p:nvSpPr>
            <p:spPr bwMode="auto">
              <a:xfrm>
                <a:off x="3084365" y="2002355"/>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Tenant2</a:t>
                </a:r>
              </a:p>
            </p:txBody>
          </p:sp>
          <p:sp>
            <p:nvSpPr>
              <p:cNvPr id="106" name="Rectangle 150"/>
              <p:cNvSpPr>
                <a:spLocks noChangeArrowheads="1"/>
              </p:cNvSpPr>
              <p:nvPr/>
            </p:nvSpPr>
            <p:spPr bwMode="auto">
              <a:xfrm>
                <a:off x="3756911" y="2002355"/>
                <a:ext cx="636239" cy="342586"/>
              </a:xfrm>
              <a:prstGeom prst="rect">
                <a:avLst/>
              </a:prstGeom>
              <a:solidFill>
                <a:schemeClr val="accent3"/>
              </a:solidFill>
              <a:ln w="9525">
                <a:noFill/>
                <a:miter lim="800000"/>
                <a:headEnd/>
                <a:tailEnd/>
              </a:ln>
              <a:effectLst/>
            </p:spPr>
            <p:txBody>
              <a:bodyPr wrap="none" anchor="ctr">
                <a:normAutofit fontScale="70000" lnSpcReduction="20000"/>
              </a:bodyPr>
              <a:lstStyle/>
              <a:p>
                <a:pPr algn="ctr" fontAlgn="auto">
                  <a:spcBef>
                    <a:spcPts val="0"/>
                  </a:spcBef>
                  <a:spcAft>
                    <a:spcPts val="0"/>
                  </a:spcAft>
                  <a:defRPr/>
                </a:pPr>
                <a:r>
                  <a:rPr lang="en-US" sz="1400" dirty="0">
                    <a:solidFill>
                      <a:srgbClr val="000000"/>
                    </a:solidFill>
                    <a:latin typeface="+mn-lt"/>
                  </a:rPr>
                  <a:t>Tenant3</a:t>
                </a:r>
              </a:p>
            </p:txBody>
          </p:sp>
          <p:sp>
            <p:nvSpPr>
              <p:cNvPr id="107" name="Rectangle 151"/>
              <p:cNvSpPr>
                <a:spLocks noChangeArrowheads="1"/>
              </p:cNvSpPr>
              <p:nvPr/>
            </p:nvSpPr>
            <p:spPr bwMode="auto">
              <a:xfrm>
                <a:off x="2401444" y="2383542"/>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108" name="Rectangle 152"/>
              <p:cNvSpPr>
                <a:spLocks noChangeArrowheads="1"/>
              </p:cNvSpPr>
              <p:nvPr/>
            </p:nvSpPr>
            <p:spPr bwMode="auto">
              <a:xfrm>
                <a:off x="3084365" y="2383542"/>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109" name="Rectangle 153"/>
              <p:cNvSpPr>
                <a:spLocks noChangeArrowheads="1"/>
              </p:cNvSpPr>
              <p:nvPr/>
            </p:nvSpPr>
            <p:spPr bwMode="auto">
              <a:xfrm>
                <a:off x="3756911" y="2383542"/>
                <a:ext cx="636239" cy="342586"/>
              </a:xfrm>
              <a:prstGeom prst="rect">
                <a:avLst/>
              </a:prstGeom>
              <a:solidFill>
                <a:srgbClr val="92D050"/>
              </a:solidFill>
              <a:ln w="12700">
                <a:noFill/>
                <a:miter lim="800000"/>
                <a:headEnd/>
                <a:tailEnd/>
              </a:ln>
            </p:spPr>
            <p:txBody>
              <a:bodyPr wrap="none" anchor="ctr">
                <a:normAutofit fontScale="40000" lnSpcReduction="20000"/>
              </a:bodyPr>
              <a:lstStyle/>
              <a:p>
                <a:pPr algn="ctr">
                  <a:defRPr/>
                </a:pPr>
                <a:r>
                  <a:rPr lang="en-US">
                    <a:solidFill>
                      <a:srgbClr val="FFFFFF"/>
                    </a:solidFill>
                  </a:rPr>
                  <a:t>App</a:t>
                </a:r>
              </a:p>
            </p:txBody>
          </p:sp>
          <p:sp>
            <p:nvSpPr>
              <p:cNvPr id="110" name="Rectangle 154"/>
              <p:cNvSpPr>
                <a:spLocks noChangeArrowheads="1"/>
              </p:cNvSpPr>
              <p:nvPr/>
            </p:nvSpPr>
            <p:spPr bwMode="auto">
              <a:xfrm>
                <a:off x="2401444" y="2769554"/>
                <a:ext cx="632782"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111" name="Rectangle 155"/>
              <p:cNvSpPr>
                <a:spLocks noChangeArrowheads="1"/>
              </p:cNvSpPr>
              <p:nvPr/>
            </p:nvSpPr>
            <p:spPr bwMode="auto">
              <a:xfrm>
                <a:off x="3084365" y="2769554"/>
                <a:ext cx="632782"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dirty="0">
                    <a:solidFill>
                      <a:srgbClr val="FFFFFF"/>
                    </a:solidFill>
                  </a:rPr>
                  <a:t>DB</a:t>
                </a:r>
              </a:p>
            </p:txBody>
          </p:sp>
          <p:sp>
            <p:nvSpPr>
              <p:cNvPr id="112" name="Rectangle 156"/>
              <p:cNvSpPr>
                <a:spLocks noChangeArrowheads="1"/>
              </p:cNvSpPr>
              <p:nvPr/>
            </p:nvSpPr>
            <p:spPr bwMode="auto">
              <a:xfrm>
                <a:off x="3756911" y="2769554"/>
                <a:ext cx="629324" cy="344998"/>
              </a:xfrm>
              <a:prstGeom prst="rect">
                <a:avLst/>
              </a:prstGeom>
              <a:solidFill>
                <a:schemeClr val="tx2"/>
              </a:solidFill>
              <a:ln w="12700">
                <a:noFill/>
                <a:miter lim="800000"/>
                <a:headEnd/>
                <a:tailEnd/>
              </a:ln>
            </p:spPr>
            <p:txBody>
              <a:bodyPr wrap="none" anchor="ctr">
                <a:normAutofit fontScale="47500" lnSpcReduction="20000"/>
              </a:bodyPr>
              <a:lstStyle/>
              <a:p>
                <a:pPr algn="ctr">
                  <a:defRPr/>
                </a:pPr>
                <a:r>
                  <a:rPr lang="en-US">
                    <a:solidFill>
                      <a:srgbClr val="FFFFFF"/>
                    </a:solidFill>
                  </a:rPr>
                  <a:t>DB</a:t>
                </a:r>
              </a:p>
            </p:txBody>
          </p:sp>
          <p:sp>
            <p:nvSpPr>
              <p:cNvPr id="113" name="Rectangle 157"/>
              <p:cNvSpPr>
                <a:spLocks noChangeArrowheads="1"/>
              </p:cNvSpPr>
              <p:nvPr/>
            </p:nvSpPr>
            <p:spPr bwMode="auto">
              <a:xfrm>
                <a:off x="2401444" y="3148328"/>
                <a:ext cx="1988248" cy="342586"/>
              </a:xfrm>
              <a:prstGeom prst="rect">
                <a:avLst/>
              </a:prstGeom>
              <a:solidFill>
                <a:srgbClr val="C0C0C0"/>
              </a:solidFill>
              <a:ln w="9525">
                <a:noFill/>
                <a:miter lim="800000"/>
                <a:headEnd/>
                <a:tailEnd/>
              </a:ln>
            </p:spPr>
            <p:txBody>
              <a:bodyPr wrap="none" anchor="ctr">
                <a:normAutofit fontScale="40000" lnSpcReduction="20000"/>
              </a:bodyPr>
              <a:lstStyle/>
              <a:p>
                <a:pPr algn="ctr">
                  <a:defRPr/>
                </a:pPr>
                <a:r>
                  <a:rPr lang="en-US" dirty="0">
                    <a:solidFill>
                      <a:srgbClr val="000000"/>
                    </a:solidFill>
                  </a:rPr>
                  <a:t>Infrastructure</a:t>
                </a:r>
              </a:p>
            </p:txBody>
          </p:sp>
        </p:grpSp>
        <p:sp>
          <p:nvSpPr>
            <p:cNvPr id="103" name="Rectangle 3"/>
            <p:cNvSpPr txBox="1">
              <a:spLocks noChangeArrowheads="1"/>
            </p:cNvSpPr>
            <p:nvPr/>
          </p:nvSpPr>
          <p:spPr bwMode="white">
            <a:xfrm>
              <a:off x="2095797" y="1365075"/>
              <a:ext cx="2603500" cy="619954"/>
            </a:xfrm>
            <a:prstGeom prst="rect">
              <a:avLst/>
            </a:prstGeom>
            <a:noFill/>
            <a:ln w="9525">
              <a:noFill/>
              <a:miter lim="800000"/>
              <a:headEnd/>
              <a:tailEnd/>
            </a:ln>
          </p:spPr>
          <p:txBody>
            <a:bodyPr lIns="0" tIns="0" rIns="0" bIns="0" anchor="ctr"/>
            <a:lstStyle/>
            <a:p>
              <a:pPr algn="ctr" eaLnBrk="0" fontAlgn="auto" hangingPunct="0">
                <a:lnSpc>
                  <a:spcPct val="90000"/>
                </a:lnSpc>
                <a:spcBef>
                  <a:spcPts val="0"/>
                </a:spcBef>
                <a:spcAft>
                  <a:spcPts val="0"/>
                </a:spcAft>
                <a:defRPr/>
              </a:pPr>
              <a:r>
                <a:rPr lang="en-US" sz="1400" kern="0" dirty="0">
                  <a:solidFill>
                    <a:srgbClr val="000000"/>
                  </a:solidFill>
                  <a:latin typeface="Arial"/>
                </a:rPr>
                <a:t>Infrastructure or Application</a:t>
              </a:r>
              <a:br>
                <a:rPr lang="en-US" sz="1400" kern="0" dirty="0">
                  <a:solidFill>
                    <a:srgbClr val="000000"/>
                  </a:solidFill>
                  <a:latin typeface="Arial"/>
                </a:rPr>
              </a:br>
              <a:r>
                <a:rPr lang="en-US" sz="1400" kern="0" dirty="0">
                  <a:solidFill>
                    <a:srgbClr val="000000"/>
                  </a:solidFill>
                  <a:latin typeface="Arial"/>
                </a:rPr>
                <a:t>Tenancy</a:t>
              </a:r>
            </a:p>
          </p:txBody>
        </p:sp>
      </p:grpSp>
      <p:grpSp>
        <p:nvGrpSpPr>
          <p:cNvPr id="7" name="Group 77"/>
          <p:cNvGrpSpPr/>
          <p:nvPr/>
        </p:nvGrpSpPr>
        <p:grpSpPr>
          <a:xfrm>
            <a:off x="4114800" y="2497139"/>
            <a:ext cx="3962400" cy="3827461"/>
            <a:chOff x="3810000" y="2497139"/>
            <a:chExt cx="3962400" cy="3827461"/>
          </a:xfrm>
        </p:grpSpPr>
        <p:grpSp>
          <p:nvGrpSpPr>
            <p:cNvPr id="8" name="Group 21"/>
            <p:cNvGrpSpPr>
              <a:grpSpLocks/>
            </p:cNvGrpSpPr>
            <p:nvPr/>
          </p:nvGrpSpPr>
          <p:grpSpPr bwMode="auto">
            <a:xfrm>
              <a:off x="3810000" y="2497139"/>
              <a:ext cx="3962400" cy="3715593"/>
              <a:chOff x="5030789" y="2573419"/>
              <a:chExt cx="3962399" cy="3715995"/>
            </a:xfrm>
          </p:grpSpPr>
          <p:grpSp>
            <p:nvGrpSpPr>
              <p:cNvPr id="9" name="Group 44"/>
              <p:cNvGrpSpPr>
                <a:grpSpLocks/>
              </p:cNvGrpSpPr>
              <p:nvPr/>
            </p:nvGrpSpPr>
            <p:grpSpPr bwMode="auto">
              <a:xfrm>
                <a:off x="5486401" y="2573419"/>
                <a:ext cx="3506787" cy="3715995"/>
                <a:chOff x="5486401" y="2573419"/>
                <a:chExt cx="3506787" cy="3715995"/>
              </a:xfrm>
            </p:grpSpPr>
            <p:sp>
              <p:nvSpPr>
                <p:cNvPr id="69" name="Text Box 212"/>
                <p:cNvSpPr txBox="1">
                  <a:spLocks noChangeArrowheads="1"/>
                </p:cNvSpPr>
                <p:nvPr/>
              </p:nvSpPr>
              <p:spPr bwMode="auto">
                <a:xfrm>
                  <a:off x="6707164" y="3186113"/>
                  <a:ext cx="2286021" cy="831087"/>
                </a:xfrm>
                <a:prstGeom prst="rect">
                  <a:avLst/>
                </a:prstGeom>
                <a:solidFill>
                  <a:srgbClr val="FFC000"/>
                </a:solidFill>
                <a:ln w="12700" algn="ctr">
                  <a:noFill/>
                  <a:miter lim="800000"/>
                  <a:headEnd/>
                  <a:tailEnd/>
                </a:ln>
              </p:spPr>
              <p:txBody>
                <a:bodyPr lIns="0">
                  <a:spAutoFit/>
                </a:bodyPr>
                <a:lstStyle/>
                <a:p>
                  <a:pPr algn="l">
                    <a:tabLst>
                      <a:tab pos="50800" algn="l"/>
                    </a:tabLst>
                  </a:pPr>
                  <a:r>
                    <a:rPr lang="en-US" sz="1600" dirty="0">
                      <a:solidFill>
                        <a:srgbClr val="000000"/>
                      </a:solidFill>
                    </a:rPr>
                    <a:t>	 1  Lance </a:t>
                  </a:r>
                  <a:r>
                    <a:rPr lang="en-US" sz="1600" dirty="0" smtClean="0">
                      <a:solidFill>
                        <a:srgbClr val="000000"/>
                      </a:solidFill>
                    </a:rPr>
                    <a:t>Armstrong</a:t>
                  </a:r>
                  <a:br>
                    <a:rPr lang="en-US" sz="1600" dirty="0" smtClean="0">
                      <a:solidFill>
                        <a:srgbClr val="000000"/>
                      </a:solidFill>
                    </a:rPr>
                  </a:br>
                  <a:r>
                    <a:rPr lang="en-US" sz="1600" dirty="0">
                      <a:solidFill>
                        <a:srgbClr val="000000"/>
                      </a:solidFill>
                    </a:rPr>
                    <a:t>	 2  John </a:t>
                  </a:r>
                  <a:r>
                    <a:rPr lang="en-US" sz="1600" dirty="0" err="1" smtClean="0">
                      <a:solidFill>
                        <a:srgbClr val="000000"/>
                      </a:solidFill>
                    </a:rPr>
                    <a:t>Cleese</a:t>
                  </a:r>
                  <a:r>
                    <a:rPr lang="en-US" sz="1600" dirty="0">
                      <a:solidFill>
                        <a:srgbClr val="000000"/>
                      </a:solidFill>
                    </a:rPr>
                    <a:t/>
                  </a:r>
                  <a:br>
                    <a:rPr lang="en-US" sz="1600" dirty="0">
                      <a:solidFill>
                        <a:srgbClr val="000000"/>
                      </a:solidFill>
                    </a:rPr>
                  </a:br>
                  <a:r>
                    <a:rPr lang="en-US" sz="1600" dirty="0">
                      <a:solidFill>
                        <a:srgbClr val="000000"/>
                      </a:solidFill>
                    </a:rPr>
                    <a:t>	 3  Tipper Gore</a:t>
                  </a:r>
                </a:p>
              </p:txBody>
            </p:sp>
            <p:sp>
              <p:nvSpPr>
                <p:cNvPr id="70" name="Text Box 212"/>
                <p:cNvSpPr txBox="1">
                  <a:spLocks noChangeArrowheads="1"/>
                </p:cNvSpPr>
                <p:nvPr/>
              </p:nvSpPr>
              <p:spPr bwMode="auto">
                <a:xfrm>
                  <a:off x="6707170" y="4191000"/>
                  <a:ext cx="2286018" cy="831087"/>
                </a:xfrm>
                <a:prstGeom prst="rect">
                  <a:avLst/>
                </a:prstGeom>
                <a:solidFill>
                  <a:srgbClr val="92D050"/>
                </a:solidFill>
                <a:ln w="12700" algn="ctr">
                  <a:noFill/>
                  <a:miter lim="800000"/>
                  <a:headEnd/>
                  <a:tailEnd/>
                </a:ln>
              </p:spPr>
              <p:txBody>
                <a:bodyPr lIns="0">
                  <a:spAutoFit/>
                </a:bodyPr>
                <a:lstStyle/>
                <a:p>
                  <a:pPr algn="l">
                    <a:tabLst>
                      <a:tab pos="50800" algn="l"/>
                    </a:tabLst>
                  </a:pPr>
                  <a:r>
                    <a:rPr lang="en-US" sz="1600" dirty="0">
                      <a:solidFill>
                        <a:srgbClr val="000000"/>
                      </a:solidFill>
                    </a:rPr>
                    <a:t>	 4  Shaquille </a:t>
                  </a:r>
                  <a:r>
                    <a:rPr lang="en-US" sz="1600" dirty="0" smtClean="0">
                      <a:solidFill>
                        <a:srgbClr val="000000"/>
                      </a:solidFill>
                    </a:rPr>
                    <a:t>O’Neal</a:t>
                  </a:r>
                  <a:br>
                    <a:rPr lang="en-US" sz="1600" dirty="0" smtClean="0">
                      <a:solidFill>
                        <a:srgbClr val="000000"/>
                      </a:solidFill>
                    </a:rPr>
                  </a:br>
                  <a:r>
                    <a:rPr lang="en-US" sz="1600" dirty="0">
                      <a:solidFill>
                        <a:srgbClr val="000000"/>
                      </a:solidFill>
                    </a:rPr>
                    <a:t>	 7  Ben </a:t>
                  </a:r>
                  <a:r>
                    <a:rPr lang="en-US" sz="1600" dirty="0" smtClean="0">
                      <a:solidFill>
                        <a:srgbClr val="000000"/>
                      </a:solidFill>
                    </a:rPr>
                    <a:t>Stein</a:t>
                  </a:r>
                  <a:br>
                    <a:rPr lang="en-US" sz="1600" dirty="0" smtClean="0">
                      <a:solidFill>
                        <a:srgbClr val="000000"/>
                      </a:solidFill>
                    </a:rPr>
                  </a:br>
                  <a:r>
                    <a:rPr lang="en-US" sz="1600" dirty="0">
                      <a:solidFill>
                        <a:srgbClr val="000000"/>
                      </a:solidFill>
                    </a:rPr>
                    <a:t>	 8  William </a:t>
                  </a:r>
                  <a:r>
                    <a:rPr lang="en-US" sz="1600" dirty="0" err="1">
                      <a:solidFill>
                        <a:srgbClr val="000000"/>
                      </a:solidFill>
                    </a:rPr>
                    <a:t>Shatner</a:t>
                  </a:r>
                  <a:endParaRPr lang="en-US" sz="1600" dirty="0">
                    <a:solidFill>
                      <a:srgbClr val="000000"/>
                    </a:solidFill>
                  </a:endParaRPr>
                </a:p>
              </p:txBody>
            </p:sp>
            <p:sp>
              <p:nvSpPr>
                <p:cNvPr id="71" name="Text Box 212"/>
                <p:cNvSpPr txBox="1">
                  <a:spLocks noChangeArrowheads="1"/>
                </p:cNvSpPr>
                <p:nvPr/>
              </p:nvSpPr>
              <p:spPr bwMode="auto">
                <a:xfrm>
                  <a:off x="6707170" y="5212080"/>
                  <a:ext cx="2286018" cy="1077334"/>
                </a:xfrm>
                <a:prstGeom prst="rect">
                  <a:avLst/>
                </a:prstGeom>
                <a:solidFill>
                  <a:srgbClr val="61C3FF"/>
                </a:solidFill>
                <a:ln w="12700" algn="ctr">
                  <a:noFill/>
                  <a:miter lim="800000"/>
                  <a:headEnd/>
                  <a:tailEnd/>
                </a:ln>
              </p:spPr>
              <p:txBody>
                <a:bodyPr lIns="0">
                  <a:spAutoFit/>
                </a:bodyPr>
                <a:lstStyle/>
                <a:p>
                  <a:pPr algn="l">
                    <a:tabLst>
                      <a:tab pos="50800" algn="l"/>
                    </a:tabLst>
                  </a:pPr>
                  <a:r>
                    <a:rPr lang="en-US" sz="1600" dirty="0">
                      <a:solidFill>
                        <a:srgbClr val="000000"/>
                      </a:solidFill>
                    </a:rPr>
                    <a:t>	 </a:t>
                  </a:r>
                  <a:r>
                    <a:rPr lang="en-US" sz="1600" dirty="0" smtClean="0">
                      <a:solidFill>
                        <a:srgbClr val="000000"/>
                      </a:solidFill>
                    </a:rPr>
                    <a:t>2  </a:t>
                  </a:r>
                  <a:r>
                    <a:rPr lang="en-US" sz="1600" dirty="0">
                      <a:solidFill>
                        <a:srgbClr val="000000"/>
                      </a:solidFill>
                    </a:rPr>
                    <a:t>Dennis </a:t>
                  </a:r>
                  <a:r>
                    <a:rPr lang="en-US" sz="1600" dirty="0" smtClean="0">
                      <a:solidFill>
                        <a:srgbClr val="000000"/>
                      </a:solidFill>
                    </a:rPr>
                    <a:t>Rodman</a:t>
                  </a:r>
                  <a:br>
                    <a:rPr lang="en-US" sz="1600" dirty="0" smtClean="0">
                      <a:solidFill>
                        <a:srgbClr val="000000"/>
                      </a:solidFill>
                    </a:rPr>
                  </a:br>
                  <a:r>
                    <a:rPr lang="en-US" sz="1600" dirty="0">
                      <a:solidFill>
                        <a:srgbClr val="000000"/>
                      </a:solidFill>
                    </a:rPr>
                    <a:t>	</a:t>
                  </a:r>
                  <a:r>
                    <a:rPr lang="en-US" sz="1600" dirty="0" smtClean="0">
                      <a:solidFill>
                        <a:srgbClr val="000000"/>
                      </a:solidFill>
                    </a:rPr>
                    <a:t> 7  </a:t>
                  </a:r>
                  <a:r>
                    <a:rPr lang="en-US" sz="1600" dirty="0">
                      <a:solidFill>
                        <a:srgbClr val="000000"/>
                      </a:solidFill>
                    </a:rPr>
                    <a:t>Nick </a:t>
                  </a:r>
                  <a:r>
                    <a:rPr lang="en-US" sz="1600" dirty="0" smtClean="0">
                      <a:solidFill>
                        <a:srgbClr val="000000"/>
                      </a:solidFill>
                    </a:rPr>
                    <a:t>Nolte</a:t>
                  </a:r>
                  <a:br>
                    <a:rPr lang="en-US" sz="1600" dirty="0" smtClean="0">
                      <a:solidFill>
                        <a:srgbClr val="000000"/>
                      </a:solidFill>
                    </a:rPr>
                  </a:br>
                  <a:r>
                    <a:rPr lang="en-US" sz="1600" dirty="0">
                      <a:solidFill>
                        <a:srgbClr val="000000"/>
                      </a:solidFill>
                    </a:rPr>
                    <a:t>	</a:t>
                  </a:r>
                  <a:r>
                    <a:rPr lang="en-US" sz="1600" dirty="0" smtClean="0">
                      <a:solidFill>
                        <a:srgbClr val="000000"/>
                      </a:solidFill>
                    </a:rPr>
                    <a:t> 9  Lindsay </a:t>
                  </a:r>
                  <a:r>
                    <a:rPr lang="en-US" sz="1600" dirty="0" err="1" smtClean="0">
                      <a:solidFill>
                        <a:srgbClr val="000000"/>
                      </a:solidFill>
                    </a:rPr>
                    <a:t>Lohan</a:t>
                  </a:r>
                  <a:r>
                    <a:rPr lang="en-US" sz="1600" dirty="0">
                      <a:solidFill>
                        <a:srgbClr val="000000"/>
                      </a:solidFill>
                    </a:rPr>
                    <a:t/>
                  </a:r>
                  <a:br>
                    <a:rPr lang="en-US" sz="1600" dirty="0">
                      <a:solidFill>
                        <a:srgbClr val="000000"/>
                      </a:solidFill>
                    </a:rPr>
                  </a:br>
                  <a:r>
                    <a:rPr lang="en-US" sz="1600" dirty="0" smtClean="0">
                      <a:solidFill>
                        <a:srgbClr val="000000"/>
                      </a:solidFill>
                    </a:rPr>
                    <a:t> 10  </a:t>
                  </a:r>
                  <a:r>
                    <a:rPr lang="en-US" sz="1600" dirty="0">
                      <a:solidFill>
                        <a:srgbClr val="000000"/>
                      </a:solidFill>
                    </a:rPr>
                    <a:t>Al Gore</a:t>
                  </a:r>
                </a:p>
              </p:txBody>
            </p:sp>
            <p:grpSp>
              <p:nvGrpSpPr>
                <p:cNvPr id="10" name="Group 34"/>
                <p:cNvGrpSpPr>
                  <a:grpSpLocks/>
                </p:cNvGrpSpPr>
                <p:nvPr/>
              </p:nvGrpSpPr>
              <p:grpSpPr bwMode="auto">
                <a:xfrm>
                  <a:off x="5486401" y="2573419"/>
                  <a:ext cx="3506787" cy="553956"/>
                  <a:chOff x="5486663" y="2573419"/>
                  <a:chExt cx="3506526" cy="553864"/>
                </a:xfrm>
              </p:grpSpPr>
              <p:sp>
                <p:nvSpPr>
                  <p:cNvPr id="73" name="Rectangle 210"/>
                  <p:cNvSpPr>
                    <a:spLocks noChangeArrowheads="1"/>
                  </p:cNvSpPr>
                  <p:nvPr/>
                </p:nvSpPr>
                <p:spPr bwMode="auto">
                  <a:xfrm>
                    <a:off x="6707360" y="2573419"/>
                    <a:ext cx="2285829" cy="51590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latin typeface="+mn-lt"/>
                      </a:rPr>
                      <a:t>Customer</a:t>
                    </a:r>
                  </a:p>
                </p:txBody>
              </p:sp>
              <p:sp>
                <p:nvSpPr>
                  <p:cNvPr id="74" name="TextBox 33"/>
                  <p:cNvSpPr txBox="1">
                    <a:spLocks noChangeArrowheads="1"/>
                  </p:cNvSpPr>
                  <p:nvPr/>
                </p:nvSpPr>
                <p:spPr bwMode="auto">
                  <a:xfrm>
                    <a:off x="5486663" y="2757951"/>
                    <a:ext cx="1031051" cy="369332"/>
                  </a:xfrm>
                  <a:prstGeom prst="rect">
                    <a:avLst/>
                  </a:prstGeom>
                  <a:noFill/>
                  <a:ln w="9525">
                    <a:noFill/>
                    <a:miter lim="800000"/>
                    <a:headEnd/>
                    <a:tailEnd/>
                  </a:ln>
                </p:spPr>
                <p:txBody>
                  <a:bodyPr wrap="none">
                    <a:spAutoFit/>
                  </a:bodyPr>
                  <a:lstStyle/>
                  <a:p>
                    <a:r>
                      <a:rPr lang="en-US" dirty="0">
                        <a:solidFill>
                          <a:srgbClr val="000000"/>
                        </a:solidFill>
                      </a:rPr>
                      <a:t>Schema</a:t>
                    </a:r>
                  </a:p>
                </p:txBody>
              </p:sp>
            </p:grpSp>
          </p:grpSp>
          <p:sp>
            <p:nvSpPr>
              <p:cNvPr id="67" name="TextBox 20"/>
              <p:cNvSpPr txBox="1">
                <a:spLocks noChangeArrowheads="1"/>
              </p:cNvSpPr>
              <p:nvPr/>
            </p:nvSpPr>
            <p:spPr bwMode="auto">
              <a:xfrm>
                <a:off x="5030789" y="5435025"/>
                <a:ext cx="1600201" cy="584775"/>
              </a:xfrm>
              <a:prstGeom prst="rect">
                <a:avLst/>
              </a:prstGeom>
              <a:noFill/>
              <a:ln w="9525">
                <a:noFill/>
                <a:miter lim="800000"/>
                <a:headEnd/>
                <a:tailEnd/>
              </a:ln>
            </p:spPr>
            <p:txBody>
              <a:bodyPr>
                <a:spAutoFit/>
              </a:bodyPr>
              <a:lstStyle/>
              <a:p>
                <a:pPr algn="ctr"/>
                <a:r>
                  <a:rPr lang="en-US" sz="1600" dirty="0">
                    <a:solidFill>
                      <a:srgbClr val="002060"/>
                    </a:solidFill>
                  </a:rPr>
                  <a:t>Tenant 3</a:t>
                </a:r>
              </a:p>
              <a:p>
                <a:pPr algn="ctr"/>
                <a:r>
                  <a:rPr lang="en-US" sz="1600" dirty="0">
                    <a:solidFill>
                      <a:srgbClr val="002060"/>
                    </a:solidFill>
                  </a:rPr>
                  <a:t>(Rent-a-wreck)</a:t>
                </a:r>
              </a:p>
            </p:txBody>
          </p:sp>
          <p:sp>
            <p:nvSpPr>
              <p:cNvPr id="68" name="TextBox 20"/>
              <p:cNvSpPr txBox="1">
                <a:spLocks noChangeArrowheads="1"/>
              </p:cNvSpPr>
              <p:nvPr/>
            </p:nvSpPr>
            <p:spPr bwMode="auto">
              <a:xfrm>
                <a:off x="5259389" y="3352964"/>
                <a:ext cx="1111260" cy="1569830"/>
              </a:xfrm>
              <a:prstGeom prst="rect">
                <a:avLst/>
              </a:prstGeom>
              <a:noFill/>
              <a:ln w="9525">
                <a:noFill/>
                <a:miter lim="800000"/>
                <a:headEnd/>
                <a:tailEnd/>
              </a:ln>
            </p:spPr>
            <p:txBody>
              <a:bodyPr>
                <a:spAutoFit/>
              </a:bodyPr>
              <a:lstStyle/>
              <a:p>
                <a:pPr algn="ctr"/>
                <a:r>
                  <a:rPr lang="en-US" sz="1600" dirty="0">
                    <a:solidFill>
                      <a:srgbClr val="002060"/>
                    </a:solidFill>
                  </a:rPr>
                  <a:t>Tenant 1</a:t>
                </a:r>
              </a:p>
              <a:p>
                <a:pPr algn="ctr"/>
                <a:r>
                  <a:rPr lang="en-US" sz="1600" dirty="0">
                    <a:solidFill>
                      <a:srgbClr val="002060"/>
                    </a:solidFill>
                  </a:rPr>
                  <a:t>(Hertz</a:t>
                </a:r>
                <a:r>
                  <a:rPr lang="en-US" sz="1600" dirty="0" smtClean="0">
                    <a:solidFill>
                      <a:srgbClr val="002060"/>
                    </a:solidFill>
                  </a:rPr>
                  <a:t>)</a:t>
                </a:r>
              </a:p>
              <a:p>
                <a:pPr algn="ctr"/>
                <a:endParaRPr lang="en-US" sz="1600" dirty="0">
                  <a:solidFill>
                    <a:srgbClr val="002060"/>
                  </a:solidFill>
                </a:endParaRPr>
              </a:p>
              <a:p>
                <a:pPr algn="ctr"/>
                <a:endParaRPr lang="en-US" sz="1600" dirty="0">
                  <a:solidFill>
                    <a:srgbClr val="002060"/>
                  </a:solidFill>
                </a:endParaRPr>
              </a:p>
              <a:p>
                <a:pPr algn="ctr"/>
                <a:r>
                  <a:rPr lang="en-US" sz="1600" dirty="0">
                    <a:solidFill>
                      <a:srgbClr val="002060"/>
                    </a:solidFill>
                  </a:rPr>
                  <a:t>Tenant 2</a:t>
                </a:r>
              </a:p>
              <a:p>
                <a:pPr algn="ctr"/>
                <a:r>
                  <a:rPr lang="en-US" sz="1600" dirty="0">
                    <a:solidFill>
                      <a:srgbClr val="002060"/>
                    </a:solidFill>
                  </a:rPr>
                  <a:t>(Hertz)</a:t>
                </a:r>
              </a:p>
            </p:txBody>
          </p:sp>
        </p:grpSp>
        <p:sp>
          <p:nvSpPr>
            <p:cNvPr id="75" name="Left Brace 15"/>
            <p:cNvSpPr>
              <a:spLocks/>
            </p:cNvSpPr>
            <p:nvPr/>
          </p:nvSpPr>
          <p:spPr bwMode="auto">
            <a:xfrm>
              <a:off x="5302253" y="3124200"/>
              <a:ext cx="91440" cy="868680"/>
            </a:xfrm>
            <a:prstGeom prst="leftBrace">
              <a:avLst>
                <a:gd name="adj1" fmla="val 8310"/>
                <a:gd name="adj2" fmla="val 50000"/>
              </a:avLst>
            </a:prstGeom>
            <a:noFill/>
            <a:ln w="6350" algn="ctr">
              <a:solidFill>
                <a:srgbClr val="000000"/>
              </a:solidFill>
              <a:round/>
              <a:headEnd/>
              <a:tailEnd/>
            </a:ln>
          </p:spPr>
          <p:txBody>
            <a:bodyPr anchor="ctr">
              <a:spAutoFit/>
            </a:bodyPr>
            <a:lstStyle/>
            <a:p>
              <a:pPr algn="ctr">
                <a:spcBef>
                  <a:spcPct val="50000"/>
                </a:spcBef>
                <a:buSzPct val="130000"/>
              </a:pPr>
              <a:endParaRPr lang="en-US" sz="2400" i="1"/>
            </a:p>
          </p:txBody>
        </p:sp>
        <p:sp>
          <p:nvSpPr>
            <p:cNvPr id="76" name="Left Brace 15"/>
            <p:cNvSpPr>
              <a:spLocks/>
            </p:cNvSpPr>
            <p:nvPr/>
          </p:nvSpPr>
          <p:spPr bwMode="auto">
            <a:xfrm>
              <a:off x="5318760" y="4114800"/>
              <a:ext cx="91440" cy="868680"/>
            </a:xfrm>
            <a:prstGeom prst="leftBrace">
              <a:avLst>
                <a:gd name="adj1" fmla="val 8310"/>
                <a:gd name="adj2" fmla="val 50000"/>
              </a:avLst>
            </a:prstGeom>
            <a:noFill/>
            <a:ln w="6350" algn="ctr">
              <a:solidFill>
                <a:srgbClr val="000000"/>
              </a:solidFill>
              <a:round/>
              <a:headEnd/>
              <a:tailEnd/>
            </a:ln>
          </p:spPr>
          <p:txBody>
            <a:bodyPr anchor="ctr">
              <a:spAutoFit/>
            </a:bodyPr>
            <a:lstStyle/>
            <a:p>
              <a:pPr algn="ctr">
                <a:spcBef>
                  <a:spcPct val="50000"/>
                </a:spcBef>
                <a:buSzPct val="130000"/>
              </a:pPr>
              <a:endParaRPr lang="en-US" sz="2400" i="1"/>
            </a:p>
          </p:txBody>
        </p:sp>
        <p:sp>
          <p:nvSpPr>
            <p:cNvPr id="77" name="Left Brace 15"/>
            <p:cNvSpPr>
              <a:spLocks/>
            </p:cNvSpPr>
            <p:nvPr/>
          </p:nvSpPr>
          <p:spPr bwMode="auto">
            <a:xfrm>
              <a:off x="5302253" y="5135880"/>
              <a:ext cx="91440" cy="1188720"/>
            </a:xfrm>
            <a:prstGeom prst="leftBrace">
              <a:avLst>
                <a:gd name="adj1" fmla="val 8310"/>
                <a:gd name="adj2" fmla="val 50000"/>
              </a:avLst>
            </a:prstGeom>
            <a:noFill/>
            <a:ln w="6350" algn="ctr">
              <a:solidFill>
                <a:srgbClr val="000000"/>
              </a:solidFill>
              <a:round/>
              <a:headEnd/>
              <a:tailEnd/>
            </a:ln>
          </p:spPr>
          <p:txBody>
            <a:bodyPr anchor="ctr">
              <a:spAutoFit/>
            </a:bodyPr>
            <a:lstStyle/>
            <a:p>
              <a:pPr algn="ctr">
                <a:spcBef>
                  <a:spcPct val="50000"/>
                </a:spcBef>
                <a:buSzPct val="130000"/>
              </a:pPr>
              <a:endParaRPr lang="en-US" sz="2400" i="1"/>
            </a:p>
          </p:txBody>
        </p:sp>
      </p:grpSp>
      <p:grpSp>
        <p:nvGrpSpPr>
          <p:cNvPr id="11" name="Group 57"/>
          <p:cNvGrpSpPr>
            <a:grpSpLocks/>
          </p:cNvGrpSpPr>
          <p:nvPr/>
        </p:nvGrpSpPr>
        <p:grpSpPr bwMode="auto">
          <a:xfrm>
            <a:off x="720353" y="2667000"/>
            <a:ext cx="2403847" cy="3657600"/>
            <a:chOff x="4762131" y="2667000"/>
            <a:chExt cx="2403705" cy="3657352"/>
          </a:xfrm>
        </p:grpSpPr>
        <p:grpSp>
          <p:nvGrpSpPr>
            <p:cNvPr id="12" name="Group 54"/>
            <p:cNvGrpSpPr>
              <a:grpSpLocks/>
            </p:cNvGrpSpPr>
            <p:nvPr/>
          </p:nvGrpSpPr>
          <p:grpSpPr bwMode="auto">
            <a:xfrm>
              <a:off x="4762131" y="2667000"/>
              <a:ext cx="2403705" cy="1066726"/>
              <a:chOff x="4762131" y="2667000"/>
              <a:chExt cx="2403705" cy="1066726"/>
            </a:xfrm>
          </p:grpSpPr>
          <p:sp>
            <p:nvSpPr>
              <p:cNvPr id="123" name="TextBox 33"/>
              <p:cNvSpPr txBox="1">
                <a:spLocks noChangeArrowheads="1"/>
              </p:cNvSpPr>
              <p:nvPr/>
            </p:nvSpPr>
            <p:spPr bwMode="auto">
              <a:xfrm>
                <a:off x="4762131" y="2667000"/>
                <a:ext cx="966874" cy="707838"/>
              </a:xfrm>
              <a:prstGeom prst="rect">
                <a:avLst/>
              </a:prstGeom>
              <a:noFill/>
              <a:ln w="9525">
                <a:noFill/>
                <a:miter lim="800000"/>
                <a:headEnd/>
                <a:tailEnd/>
              </a:ln>
            </p:spPr>
            <p:txBody>
              <a:bodyPr wrap="none">
                <a:spAutoFit/>
              </a:bodyPr>
              <a:lstStyle/>
              <a:p>
                <a:pPr algn="ctr"/>
                <a:r>
                  <a:rPr lang="en-US" sz="2000" dirty="0"/>
                  <a:t>DB </a:t>
                </a:r>
                <a:r>
                  <a:rPr lang="en-US" sz="2000" dirty="0" smtClean="0"/>
                  <a:t>#1</a:t>
                </a:r>
                <a:br>
                  <a:rPr lang="en-US" sz="2000" dirty="0" smtClean="0"/>
                </a:br>
                <a:r>
                  <a:rPr lang="en-US" sz="2000" dirty="0" smtClean="0"/>
                  <a:t>(Hertz)</a:t>
                </a:r>
                <a:endParaRPr lang="en-US" sz="2000" dirty="0"/>
              </a:p>
            </p:txBody>
          </p:sp>
          <p:grpSp>
            <p:nvGrpSpPr>
              <p:cNvPr id="13" name="Group 60"/>
              <p:cNvGrpSpPr>
                <a:grpSpLocks/>
              </p:cNvGrpSpPr>
              <p:nvPr/>
            </p:nvGrpSpPr>
            <p:grpSpPr bwMode="auto">
              <a:xfrm>
                <a:off x="5638751" y="2719384"/>
                <a:ext cx="1527085" cy="1014342"/>
                <a:chOff x="5638733" y="1448625"/>
                <a:chExt cx="2286078" cy="1470444"/>
              </a:xfrm>
            </p:grpSpPr>
            <p:sp>
              <p:nvSpPr>
                <p:cNvPr id="125" name="Text Box 212"/>
                <p:cNvSpPr txBox="1">
                  <a:spLocks noChangeArrowheads="1"/>
                </p:cNvSpPr>
                <p:nvPr/>
              </p:nvSpPr>
              <p:spPr bwMode="auto">
                <a:xfrm>
                  <a:off x="5638733" y="2058433"/>
                  <a:ext cx="2286078" cy="860636"/>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a:solidFill>
                        <a:schemeClr val="bg1"/>
                      </a:solidFill>
                    </a:rPr>
                    <a:t> </a:t>
                  </a:r>
                  <a:r>
                    <a:rPr lang="en-US" sz="1000" dirty="0" smtClean="0">
                      <a:solidFill>
                        <a:schemeClr val="bg1"/>
                      </a:solidFill>
                    </a:rPr>
                    <a:t>1  Lance Armstrong</a:t>
                  </a:r>
                  <a:r>
                    <a:rPr lang="en-US" sz="1000" dirty="0">
                      <a:solidFill>
                        <a:schemeClr val="bg1"/>
                      </a:solidFill>
                    </a:rPr>
                    <a:t>	 </a:t>
                  </a:r>
                  <a:r>
                    <a:rPr lang="en-US" sz="1000" dirty="0" smtClean="0">
                      <a:solidFill>
                        <a:schemeClr val="bg1"/>
                      </a:solidFill>
                    </a:rPr>
                    <a:t>2  John </a:t>
                  </a:r>
                  <a:r>
                    <a:rPr lang="en-US" sz="1000" dirty="0" err="1" smtClean="0">
                      <a:solidFill>
                        <a:schemeClr val="bg1"/>
                      </a:solidFill>
                    </a:rPr>
                    <a:t>Cleese</a:t>
                  </a:r>
                  <a:r>
                    <a:rPr lang="en-US" sz="1000" dirty="0">
                      <a:solidFill>
                        <a:schemeClr val="bg1"/>
                      </a:solidFill>
                    </a:rPr>
                    <a:t>	 </a:t>
                  </a:r>
                  <a:r>
                    <a:rPr lang="en-US" sz="1000" dirty="0" smtClean="0">
                      <a:solidFill>
                        <a:schemeClr val="bg1"/>
                      </a:solidFill>
                    </a:rPr>
                    <a:t>3  Tipper Gore</a:t>
                  </a:r>
                  <a:endParaRPr lang="en-US" sz="1000" dirty="0">
                    <a:solidFill>
                      <a:schemeClr val="bg1"/>
                    </a:solidFill>
                  </a:endParaRPr>
                </a:p>
              </p:txBody>
            </p:sp>
            <p:sp>
              <p:nvSpPr>
                <p:cNvPr id="126" name="Rectangle 210"/>
                <p:cNvSpPr>
                  <a:spLocks noChangeArrowheads="1"/>
                </p:cNvSpPr>
                <p:nvPr/>
              </p:nvSpPr>
              <p:spPr bwMode="auto">
                <a:xfrm>
                  <a:off x="5638733" y="1448625"/>
                  <a:ext cx="2286078" cy="515461"/>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nvGrpSpPr>
            <p:cNvPr id="14" name="Group 55"/>
            <p:cNvGrpSpPr>
              <a:grpSpLocks/>
            </p:cNvGrpSpPr>
            <p:nvPr/>
          </p:nvGrpSpPr>
          <p:grpSpPr bwMode="auto">
            <a:xfrm>
              <a:off x="4762131" y="3962314"/>
              <a:ext cx="2403705" cy="1014345"/>
              <a:chOff x="4762131" y="3962314"/>
              <a:chExt cx="2403705" cy="1014345"/>
            </a:xfrm>
          </p:grpSpPr>
          <p:sp>
            <p:nvSpPr>
              <p:cNvPr id="119" name="TextBox 33"/>
              <p:cNvSpPr txBox="1">
                <a:spLocks noChangeArrowheads="1"/>
              </p:cNvSpPr>
              <p:nvPr/>
            </p:nvSpPr>
            <p:spPr bwMode="auto">
              <a:xfrm>
                <a:off x="4762131" y="3998452"/>
                <a:ext cx="966874" cy="707838"/>
              </a:xfrm>
              <a:prstGeom prst="rect">
                <a:avLst/>
              </a:prstGeom>
              <a:noFill/>
              <a:ln w="9525">
                <a:noFill/>
                <a:miter lim="800000"/>
                <a:headEnd/>
                <a:tailEnd/>
              </a:ln>
            </p:spPr>
            <p:txBody>
              <a:bodyPr wrap="none">
                <a:spAutoFit/>
              </a:bodyPr>
              <a:lstStyle/>
              <a:p>
                <a:pPr algn="ctr"/>
                <a:r>
                  <a:rPr lang="en-US" sz="2000" dirty="0"/>
                  <a:t>DB #</a:t>
                </a:r>
                <a:r>
                  <a:rPr lang="en-US" sz="2000" dirty="0" smtClean="0"/>
                  <a:t>2</a:t>
                </a:r>
                <a:br>
                  <a:rPr lang="en-US" sz="2000" dirty="0" smtClean="0"/>
                </a:br>
                <a:r>
                  <a:rPr lang="en-US" sz="2000" dirty="0" smtClean="0"/>
                  <a:t>(Hertz)</a:t>
                </a:r>
                <a:endParaRPr lang="en-US" sz="2000" dirty="0"/>
              </a:p>
            </p:txBody>
          </p:sp>
          <p:grpSp>
            <p:nvGrpSpPr>
              <p:cNvPr id="15" name="Group 61"/>
              <p:cNvGrpSpPr>
                <a:grpSpLocks/>
              </p:cNvGrpSpPr>
              <p:nvPr/>
            </p:nvGrpSpPr>
            <p:grpSpPr bwMode="auto">
              <a:xfrm>
                <a:off x="5638751" y="3962314"/>
                <a:ext cx="1527085" cy="1014345"/>
                <a:chOff x="5638732" y="3048949"/>
                <a:chExt cx="2286068" cy="1470588"/>
              </a:xfrm>
            </p:grpSpPr>
            <p:sp>
              <p:nvSpPr>
                <p:cNvPr id="121" name="Text Box 212"/>
                <p:cNvSpPr txBox="1">
                  <a:spLocks noChangeArrowheads="1"/>
                </p:cNvSpPr>
                <p:nvPr/>
              </p:nvSpPr>
              <p:spPr bwMode="auto">
                <a:xfrm>
                  <a:off x="5638732" y="3658818"/>
                  <a:ext cx="2286068" cy="860719"/>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a:solidFill>
                        <a:schemeClr val="bg1"/>
                      </a:solidFill>
                    </a:rPr>
                    <a:t> 4</a:t>
                  </a:r>
                  <a:r>
                    <a:rPr lang="en-US" sz="1000" dirty="0" smtClean="0">
                      <a:solidFill>
                        <a:schemeClr val="bg1"/>
                      </a:solidFill>
                    </a:rPr>
                    <a:t>  Shaquille O’Neal</a:t>
                  </a:r>
                  <a:br>
                    <a:rPr lang="en-US" sz="1000" dirty="0" smtClean="0">
                      <a:solidFill>
                        <a:schemeClr val="bg1"/>
                      </a:solidFill>
                    </a:rPr>
                  </a:br>
                  <a:r>
                    <a:rPr lang="en-US" sz="1000" dirty="0">
                      <a:solidFill>
                        <a:schemeClr val="bg1"/>
                      </a:solidFill>
                    </a:rPr>
                    <a:t>	 </a:t>
                  </a:r>
                  <a:r>
                    <a:rPr lang="en-US" sz="1000" dirty="0" smtClean="0">
                      <a:solidFill>
                        <a:schemeClr val="bg1"/>
                      </a:solidFill>
                    </a:rPr>
                    <a:t>7  Ben Stein</a:t>
                  </a:r>
                  <a:r>
                    <a:rPr lang="en-US" sz="1000" dirty="0">
                      <a:solidFill>
                        <a:schemeClr val="bg1"/>
                      </a:solidFill>
                    </a:rPr>
                    <a:t/>
                  </a:r>
                  <a:br>
                    <a:rPr lang="en-US" sz="1000" dirty="0">
                      <a:solidFill>
                        <a:schemeClr val="bg1"/>
                      </a:solidFill>
                    </a:rPr>
                  </a:br>
                  <a:r>
                    <a:rPr lang="en-US" sz="1000" dirty="0">
                      <a:solidFill>
                        <a:schemeClr val="bg1"/>
                      </a:solidFill>
                    </a:rPr>
                    <a:t>	 </a:t>
                  </a:r>
                  <a:r>
                    <a:rPr lang="en-US" sz="1000" dirty="0" smtClean="0">
                      <a:solidFill>
                        <a:schemeClr val="bg1"/>
                      </a:solidFill>
                    </a:rPr>
                    <a:t>8  William </a:t>
                  </a:r>
                  <a:r>
                    <a:rPr lang="en-US" sz="1000" dirty="0" err="1" smtClean="0">
                      <a:solidFill>
                        <a:schemeClr val="bg1"/>
                      </a:solidFill>
                    </a:rPr>
                    <a:t>Shatner</a:t>
                  </a:r>
                  <a:endParaRPr lang="en-US" sz="1000" dirty="0">
                    <a:solidFill>
                      <a:schemeClr val="bg1"/>
                    </a:solidFill>
                  </a:endParaRPr>
                </a:p>
              </p:txBody>
            </p:sp>
            <p:sp>
              <p:nvSpPr>
                <p:cNvPr id="122" name="Rectangle 210"/>
                <p:cNvSpPr>
                  <a:spLocks noChangeArrowheads="1"/>
                </p:cNvSpPr>
                <p:nvPr/>
              </p:nvSpPr>
              <p:spPr bwMode="auto">
                <a:xfrm>
                  <a:off x="5638732" y="3048949"/>
                  <a:ext cx="2286068" cy="515511"/>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nvGrpSpPr>
            <p:cNvPr id="16" name="Group 56"/>
            <p:cNvGrpSpPr>
              <a:grpSpLocks/>
            </p:cNvGrpSpPr>
            <p:nvPr/>
          </p:nvGrpSpPr>
          <p:grpSpPr bwMode="auto">
            <a:xfrm>
              <a:off x="4799254" y="5181431"/>
              <a:ext cx="2363406" cy="1142921"/>
              <a:chOff x="4799254" y="5181431"/>
              <a:chExt cx="2363406" cy="1142921"/>
            </a:xfrm>
          </p:grpSpPr>
          <p:sp>
            <p:nvSpPr>
              <p:cNvPr id="115" name="TextBox 33"/>
              <p:cNvSpPr txBox="1">
                <a:spLocks noChangeArrowheads="1"/>
              </p:cNvSpPr>
              <p:nvPr/>
            </p:nvSpPr>
            <p:spPr bwMode="auto">
              <a:xfrm>
                <a:off x="4799254" y="5193267"/>
                <a:ext cx="914107" cy="707838"/>
              </a:xfrm>
              <a:prstGeom prst="rect">
                <a:avLst/>
              </a:prstGeom>
              <a:noFill/>
              <a:ln w="9525">
                <a:noFill/>
                <a:miter lim="800000"/>
                <a:headEnd/>
                <a:tailEnd/>
              </a:ln>
            </p:spPr>
            <p:txBody>
              <a:bodyPr wrap="none">
                <a:spAutoFit/>
              </a:bodyPr>
              <a:lstStyle/>
              <a:p>
                <a:pPr algn="ctr"/>
                <a:r>
                  <a:rPr lang="en-US" sz="2000" dirty="0"/>
                  <a:t>DB #</a:t>
                </a:r>
                <a:r>
                  <a:rPr lang="en-US" sz="2000" dirty="0" smtClean="0"/>
                  <a:t>3</a:t>
                </a:r>
                <a:br>
                  <a:rPr lang="en-US" sz="2000" dirty="0" smtClean="0"/>
                </a:br>
                <a:r>
                  <a:rPr lang="en-US" sz="2000" dirty="0" smtClean="0"/>
                  <a:t>(R.W.)</a:t>
                </a:r>
              </a:p>
            </p:txBody>
          </p:sp>
          <p:grpSp>
            <p:nvGrpSpPr>
              <p:cNvPr id="17" name="Group 64"/>
              <p:cNvGrpSpPr>
                <a:grpSpLocks/>
              </p:cNvGrpSpPr>
              <p:nvPr/>
            </p:nvGrpSpPr>
            <p:grpSpPr bwMode="auto">
              <a:xfrm>
                <a:off x="5638750" y="5181431"/>
                <a:ext cx="1523910" cy="1142921"/>
                <a:chOff x="5638732" y="4741619"/>
                <a:chExt cx="2285859" cy="1638481"/>
              </a:xfrm>
            </p:grpSpPr>
            <p:sp>
              <p:nvSpPr>
                <p:cNvPr id="117" name="Text Box 212"/>
                <p:cNvSpPr txBox="1">
                  <a:spLocks noChangeArrowheads="1"/>
                </p:cNvSpPr>
                <p:nvPr/>
              </p:nvSpPr>
              <p:spPr bwMode="auto">
                <a:xfrm>
                  <a:off x="5638732" y="5333292"/>
                  <a:ext cx="2285859" cy="1046808"/>
                </a:xfrm>
                <a:prstGeom prst="rect">
                  <a:avLst/>
                </a:prstGeom>
                <a:solidFill>
                  <a:srgbClr val="0070C0"/>
                </a:solidFill>
                <a:ln w="12700" algn="ctr">
                  <a:noFill/>
                  <a:miter lim="800000"/>
                  <a:headEnd/>
                  <a:tailEnd/>
                </a:ln>
              </p:spPr>
              <p:txBody>
                <a:bodyPr lIns="0">
                  <a:noAutofit/>
                </a:bodyPr>
                <a:lstStyle/>
                <a:p>
                  <a:pPr algn="l">
                    <a:lnSpc>
                      <a:spcPct val="120000"/>
                    </a:lnSpc>
                    <a:tabLst>
                      <a:tab pos="50800" algn="l"/>
                    </a:tabLst>
                    <a:defRPr/>
                  </a:pPr>
                  <a:r>
                    <a:rPr lang="en-US" sz="1000" dirty="0">
                      <a:solidFill>
                        <a:srgbClr val="000000"/>
                      </a:solidFill>
                    </a:rPr>
                    <a:t>	</a:t>
                  </a:r>
                  <a:r>
                    <a:rPr lang="en-US" sz="1000" dirty="0" smtClean="0">
                      <a:solidFill>
                        <a:srgbClr val="000000"/>
                      </a:solidFill>
                    </a:rPr>
                    <a:t>  </a:t>
                  </a:r>
                  <a:r>
                    <a:rPr lang="en-US" sz="1000" dirty="0" smtClean="0">
                      <a:solidFill>
                        <a:schemeClr val="bg1"/>
                      </a:solidFill>
                    </a:rPr>
                    <a:t>2   Dennis Rodman</a:t>
                  </a:r>
                  <a:br>
                    <a:rPr lang="en-US" sz="1000" dirty="0" smtClean="0">
                      <a:solidFill>
                        <a:schemeClr val="bg1"/>
                      </a:solidFill>
                    </a:rPr>
                  </a:br>
                  <a:r>
                    <a:rPr lang="en-US" sz="1000" dirty="0" smtClean="0">
                      <a:solidFill>
                        <a:schemeClr val="bg1"/>
                      </a:solidFill>
                    </a:rPr>
                    <a:t>   7   Nick Nolte</a:t>
                  </a:r>
                  <a:br>
                    <a:rPr lang="en-US" sz="1000" dirty="0" smtClean="0">
                      <a:solidFill>
                        <a:schemeClr val="bg1"/>
                      </a:solidFill>
                    </a:rPr>
                  </a:br>
                  <a:r>
                    <a:rPr lang="en-US" sz="1000" dirty="0" smtClean="0">
                      <a:solidFill>
                        <a:schemeClr val="bg1"/>
                      </a:solidFill>
                    </a:rPr>
                    <a:t>  9   Lindsay </a:t>
                  </a:r>
                  <a:r>
                    <a:rPr lang="en-US" sz="1000" dirty="0" err="1" smtClean="0">
                      <a:solidFill>
                        <a:schemeClr val="bg1"/>
                      </a:solidFill>
                    </a:rPr>
                    <a:t>Lohan</a:t>
                  </a:r>
                  <a:r>
                    <a:rPr lang="en-US" sz="1000" dirty="0" smtClean="0">
                      <a:solidFill>
                        <a:schemeClr val="bg1"/>
                      </a:solidFill>
                    </a:rPr>
                    <a:t/>
                  </a:r>
                  <a:br>
                    <a:rPr lang="en-US" sz="1000" dirty="0" smtClean="0">
                      <a:solidFill>
                        <a:schemeClr val="bg1"/>
                      </a:solidFill>
                    </a:rPr>
                  </a:br>
                  <a:r>
                    <a:rPr lang="en-US" sz="1000" dirty="0" smtClean="0">
                      <a:solidFill>
                        <a:schemeClr val="bg1"/>
                      </a:solidFill>
                    </a:rPr>
                    <a:t>  10   Al Gore</a:t>
                  </a:r>
                  <a:endParaRPr lang="en-US" sz="1000" dirty="0">
                    <a:solidFill>
                      <a:schemeClr val="bg1"/>
                    </a:solidFill>
                  </a:endParaRPr>
                </a:p>
              </p:txBody>
            </p:sp>
            <p:sp>
              <p:nvSpPr>
                <p:cNvPr id="118" name="Rectangle 210"/>
                <p:cNvSpPr>
                  <a:spLocks noChangeArrowheads="1"/>
                </p:cNvSpPr>
                <p:nvPr/>
              </p:nvSpPr>
              <p:spPr bwMode="auto">
                <a:xfrm>
                  <a:off x="5638732" y="4741619"/>
                  <a:ext cx="2285859" cy="516578"/>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normAutofit/>
                </a:bodyPr>
                <a:lstStyle/>
                <a:p>
                  <a:pPr algn="ctr" fontAlgn="auto">
                    <a:spcBef>
                      <a:spcPts val="0"/>
                    </a:spcBef>
                    <a:spcAft>
                      <a:spcPts val="0"/>
                    </a:spcAft>
                    <a:defRPr/>
                  </a:pPr>
                  <a:r>
                    <a:rPr lang="en-US" sz="1600" dirty="0">
                      <a:solidFill>
                        <a:srgbClr val="000000"/>
                      </a:solidFill>
                      <a:latin typeface="+mn-lt"/>
                    </a:rPr>
                    <a:t>Customer</a:t>
                  </a:r>
                </a:p>
              </p:txBody>
            </p:sp>
          </p:grpSp>
        </p:grpSp>
      </p:gr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owerPoint Master">
  <a:themeElements>
    <a:clrScheme name="May 2011">
      <a:dk1>
        <a:srgbClr val="000000"/>
      </a:dk1>
      <a:lt1>
        <a:srgbClr val="FFFFFF"/>
      </a:lt1>
      <a:dk2>
        <a:srgbClr val="005F97"/>
      </a:dk2>
      <a:lt2>
        <a:srgbClr val="FFFFFF"/>
      </a:lt2>
      <a:accent1>
        <a:srgbClr val="005F97"/>
      </a:accent1>
      <a:accent2>
        <a:srgbClr val="2BBF98"/>
      </a:accent2>
      <a:accent3>
        <a:srgbClr val="FF7C00"/>
      </a:accent3>
      <a:accent4>
        <a:srgbClr val="797CA9"/>
      </a:accent4>
      <a:accent5>
        <a:srgbClr val="9BBF01"/>
      </a:accent5>
      <a:accent6>
        <a:srgbClr val="B9BBC1"/>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solidFill>
          <a:schemeClr val="accent1"/>
        </a:solidFill>
        <a:ln w="25400" cap="flat" cmpd="sng" algn="ctr">
          <a:solidFill>
            <a:srgbClr val="FF0000"/>
          </a:solidFill>
          <a:prstDash val="solid"/>
          <a:round/>
          <a:headEnd type="none" w="med" len="med"/>
          <a:tailEnd type="none" w="med" len="med"/>
        </a:ln>
        <a:effectLst/>
      </a:spPr>
      <a:body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Progress%20PPT%20Template%20May2011_4x3[1]</Template>
  <TotalTime>68005</TotalTime>
  <Words>3558</Words>
  <Application>Microsoft Office PowerPoint</Application>
  <PresentationFormat>On-screen Show (4:3)</PresentationFormat>
  <Paragraphs>1263</Paragraphs>
  <Slides>54</Slides>
  <Notes>31</Notes>
  <HiddenSlides>5</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PowerPoint Master</vt:lpstr>
      <vt:lpstr>Multi-tenant Table Administration</vt:lpstr>
      <vt:lpstr>Agenda</vt:lpstr>
      <vt:lpstr>Multi-tenant Identity Definitions</vt:lpstr>
      <vt:lpstr>Multi-tenant Allocation Definitions</vt:lpstr>
      <vt:lpstr>Multi-tenant Administration</vt:lpstr>
      <vt:lpstr>Multi-tenant Model</vt:lpstr>
      <vt:lpstr>Slide 7</vt:lpstr>
      <vt:lpstr>Physical Model By Data and Datatype</vt:lpstr>
      <vt:lpstr>Physical Model By Tenant</vt:lpstr>
      <vt:lpstr>Physical Model By Tenant By Data And Datatype</vt:lpstr>
      <vt:lpstr>Example: Adding A New Tenant “AceHardware”</vt:lpstr>
      <vt:lpstr>New Inventory Table With Existing Tenants</vt:lpstr>
      <vt:lpstr>New Inventory Table With Existing Tenants</vt:lpstr>
      <vt:lpstr>Groups</vt:lpstr>
      <vt:lpstr>Groups</vt:lpstr>
      <vt:lpstr>Groups</vt:lpstr>
      <vt:lpstr>Slide 17</vt:lpstr>
      <vt:lpstr>Multi-tenant Administration</vt:lpstr>
      <vt:lpstr>Identify Multi-tenant Tables</vt:lpstr>
      <vt:lpstr>Object Creation Considerations w/out Tenants</vt:lpstr>
      <vt:lpstr>Sequence Creation Considerations</vt:lpstr>
      <vt:lpstr>Tenant Creation</vt:lpstr>
      <vt:lpstr>Tenant Creation Using ABL Multi-tenant APIs</vt:lpstr>
      <vt:lpstr>Tenant Creation Using ABL Multi-tenant APIs</vt:lpstr>
      <vt:lpstr>Partition Assignment</vt:lpstr>
      <vt:lpstr>Partition Location Re-assignment</vt:lpstr>
      <vt:lpstr>Using Domains</vt:lpstr>
      <vt:lpstr>Domain Creation</vt:lpstr>
      <vt:lpstr>Adding Users</vt:lpstr>
      <vt:lpstr>User Creation</vt:lpstr>
      <vt:lpstr>User Creation</vt:lpstr>
      <vt:lpstr>Group Creation</vt:lpstr>
      <vt:lpstr>Group Creation</vt:lpstr>
      <vt:lpstr>Group Creation</vt:lpstr>
      <vt:lpstr>Group Creation</vt:lpstr>
      <vt:lpstr>Adding Tenants To Groups</vt:lpstr>
      <vt:lpstr>Adding Tenants To Groups</vt:lpstr>
      <vt:lpstr>Adding A New Multi-tenant Object</vt:lpstr>
      <vt:lpstr>Adding indexes to existing tables</vt:lpstr>
      <vt:lpstr>Slide 40</vt:lpstr>
      <vt:lpstr>Various Data Definition Files</vt:lpstr>
      <vt:lpstr>Maintenance Utilities</vt:lpstr>
      <vt:lpstr>Analysis Tools Report By Tenant/Group</vt:lpstr>
      <vt:lpstr>Promon: Tenant Identity, Sorting And Filtering</vt:lpstr>
      <vt:lpstr>Slide 45</vt:lpstr>
      <vt:lpstr>Summary</vt:lpstr>
      <vt:lpstr>Slide 47</vt:lpstr>
      <vt:lpstr>Slide 48</vt:lpstr>
      <vt:lpstr>Slide 49</vt:lpstr>
      <vt:lpstr>Multi-tenant Tables: Data Migration</vt:lpstr>
      <vt:lpstr>Multi-tenant Tables: Data Migration</vt:lpstr>
      <vt:lpstr>Multi-tenant Tables: Data Migration</vt:lpstr>
      <vt:lpstr>Multi-tenant Tables: Data Migration</vt:lpstr>
      <vt:lpstr>Multi-tenant Tables: Data Migration</vt:lpstr>
    </vt:vector>
  </TitlesOfParts>
  <Company>Progress Software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Multi-tenancy Administration</dc:title>
  <dc:creator>richb</dc:creator>
  <cp:lastModifiedBy>Richard T. Banville</cp:lastModifiedBy>
  <cp:revision>2521</cp:revision>
  <cp:lastPrinted>1999-09-24T14:02:08Z</cp:lastPrinted>
  <dcterms:created xsi:type="dcterms:W3CDTF">2010-10-29T18:46:34Z</dcterms:created>
  <dcterms:modified xsi:type="dcterms:W3CDTF">2011-06-03T19:07:32Z</dcterms:modified>
</cp:coreProperties>
</file>