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1"/>
  </p:sldMasterIdLst>
  <p:notesMasterIdLst>
    <p:notesMasterId r:id="rId22"/>
  </p:notesMasterIdLst>
  <p:handoutMasterIdLst>
    <p:handoutMasterId r:id="rId23"/>
  </p:handoutMasterIdLst>
  <p:sldIdLst>
    <p:sldId id="1165" r:id="rId2"/>
    <p:sldId id="1190" r:id="rId3"/>
    <p:sldId id="1170" r:id="rId4"/>
    <p:sldId id="1173" r:id="rId5"/>
    <p:sldId id="1174" r:id="rId6"/>
    <p:sldId id="1175" r:id="rId7"/>
    <p:sldId id="1176" r:id="rId8"/>
    <p:sldId id="1177" r:id="rId9"/>
    <p:sldId id="1178" r:id="rId10"/>
    <p:sldId id="1179" r:id="rId11"/>
    <p:sldId id="1180" r:id="rId12"/>
    <p:sldId id="1181" r:id="rId13"/>
    <p:sldId id="1182" r:id="rId14"/>
    <p:sldId id="1183" r:id="rId15"/>
    <p:sldId id="1184" r:id="rId16"/>
    <p:sldId id="1185" r:id="rId17"/>
    <p:sldId id="1186" r:id="rId18"/>
    <p:sldId id="1187" r:id="rId19"/>
    <p:sldId id="1188" r:id="rId20"/>
    <p:sldId id="1121" r:id="rId21"/>
  </p:sldIdLst>
  <p:sldSz cx="9144000" cy="6858000" type="letter"/>
  <p:notesSz cx="7027863" cy="9313863"/>
  <p:custDataLst>
    <p:tags r:id="rId2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pitchFamily="34" charset="0"/>
        <a:ea typeface="ＭＳ Ｐゴシック" pitchFamily="8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pitchFamily="34" charset="0"/>
        <a:ea typeface="ＭＳ Ｐゴシック" pitchFamily="8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pitchFamily="34" charset="0"/>
        <a:ea typeface="ＭＳ Ｐゴシック" pitchFamily="8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pitchFamily="34" charset="0"/>
        <a:ea typeface="ＭＳ Ｐゴシック" pitchFamily="8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pitchFamily="34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pitchFamily="34" charset="0"/>
        <a:ea typeface="ＭＳ Ｐゴシック" pitchFamily="80" charset="-128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pitchFamily="34" charset="0"/>
        <a:ea typeface="ＭＳ Ｐゴシック" pitchFamily="80" charset="-128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pitchFamily="34" charset="0"/>
        <a:ea typeface="ＭＳ Ｐゴシック" pitchFamily="80" charset="-128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pitchFamily="34" charset="0"/>
        <a:ea typeface="ＭＳ Ｐゴシック" pitchFamily="80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tthew Cicciari" initials="MC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00"/>
    <a:srgbClr val="666666"/>
    <a:srgbClr val="383838"/>
    <a:srgbClr val="FFD24F"/>
    <a:srgbClr val="A21636"/>
    <a:srgbClr val="FF82D4"/>
    <a:srgbClr val="FFD23B"/>
    <a:srgbClr val="D9D9D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1" autoAdjust="0"/>
    <p:restoredTop sz="86378" autoAdjust="0"/>
  </p:normalViewPr>
  <p:slideViewPr>
    <p:cSldViewPr snapToGrid="0" showGuides="1">
      <p:cViewPr varScale="1">
        <p:scale>
          <a:sx n="50" d="100"/>
          <a:sy n="50" d="100"/>
        </p:scale>
        <p:origin x="-342" y="-96"/>
      </p:cViewPr>
      <p:guideLst>
        <p:guide orient="horz" pos="269"/>
        <p:guide orient="horz" pos="964"/>
        <p:guide orient="horz" pos="1643"/>
        <p:guide orient="horz" pos="2124"/>
        <p:guide pos="254"/>
      </p:guideLst>
    </p:cSldViewPr>
  </p:slideViewPr>
  <p:outlineViewPr>
    <p:cViewPr>
      <p:scale>
        <a:sx n="33" d="100"/>
        <a:sy n="33" d="100"/>
      </p:scale>
      <p:origin x="2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42"/>
    </p:cViewPr>
  </p:sorterViewPr>
  <p:notesViewPr>
    <p:cSldViewPr snapToGrid="0" showGuides="1">
      <p:cViewPr varScale="1">
        <p:scale>
          <a:sx n="78" d="100"/>
          <a:sy n="78" d="100"/>
        </p:scale>
        <p:origin x="-3948" y="-96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940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 dirty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940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 dirty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463"/>
            <a:ext cx="3044825" cy="27940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 dirty="0" smtClean="0"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 dirty="0"/>
              <a:t>Progress Software</a:t>
            </a:r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463"/>
            <a:ext cx="3044825" cy="27940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defRPr sz="1200" b="1" i="0"/>
            </a:lvl1pPr>
          </a:lstStyle>
          <a:p>
            <a:fld id="{D8BA5F77-B84F-4C4C-8CC7-242084ECE75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5719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 dirty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 dirty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7450" y="700088"/>
            <a:ext cx="46561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 smtClean="0"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 dirty="0"/>
              <a:t>Progress Software</a:t>
            </a:r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defRPr sz="1200" b="1" i="0"/>
            </a:lvl1pPr>
          </a:lstStyle>
          <a:p>
            <a:fld id="{8D0708EE-3710-4948-AB68-F33BB4C1D8E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352028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B8796E-DB40-44F4-956C-7164E526D82F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5863" y="700088"/>
            <a:ext cx="4656137" cy="34925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3BE876-756D-49E7-B65C-86C0AB8AB608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005BC8-BEA3-400A-A7BE-8F3B048A290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Web Services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34419-0F4A-4D8C-9ABC-2C9033B24625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Web Services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34419-0F4A-4D8C-9ABC-2C9033B24625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B8796E-DB40-44F4-956C-7164E526D82F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5863" y="700088"/>
            <a:ext cx="4656137" cy="34925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63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48F3D-6680-42D2-85A7-5F3FBCA43E52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63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48F3D-6680-42D2-85A7-5F3FBCA43E52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63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48F3D-6680-42D2-85A7-5F3FBCA43E52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63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48F3D-6680-42D2-85A7-5F3FBCA43E52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48F3D-6680-42D2-85A7-5F3FBCA43E52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48F3D-6680-42D2-85A7-5F3FBCA43E52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48F3D-6680-42D2-85A7-5F3FBCA43E52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48F3D-6680-42D2-85A7-5F3FBCA43E52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ea typeface="ＭＳ Ｐゴシック" pitchFamily="32" charset="-128"/>
            </a:endParaRPr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10CA6A-CFAE-4498-92FB-C3A0058ECD69}" type="slidenum">
              <a:rPr lang="en-US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itle-oran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4179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403225" y="1743739"/>
            <a:ext cx="5500775" cy="864523"/>
          </a:xfrm>
          <a:ln algn="ctr"/>
        </p:spPr>
        <p:txBody>
          <a:bodyPr lIns="0" tIns="0" rIns="0" bIns="0"/>
          <a:lstStyle>
            <a:lvl1pPr>
              <a:lnSpc>
                <a:spcPct val="100000"/>
              </a:lnSpc>
              <a:defRPr sz="2900" b="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1418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04439" y="3051454"/>
            <a:ext cx="5513962" cy="723098"/>
          </a:xfrm>
          <a:ln algn="ctr"/>
        </p:spPr>
        <p:txBody>
          <a:bodyPr lIns="0" tIns="0" rIns="0" bIns="0"/>
          <a:lstStyle>
            <a:lvl1pPr marL="0" indent="0">
              <a:buClrTx/>
              <a:buFontTx/>
              <a:buNone/>
              <a:defRPr sz="2400" i="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868"/>
            <a:ext cx="4038600" cy="506333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08868"/>
            <a:ext cx="4038600" cy="506333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7435"/>
            <a:ext cx="4040188" cy="639762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87794"/>
            <a:ext cx="4040188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7435"/>
            <a:ext cx="4041775" cy="639762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87794"/>
            <a:ext cx="4041775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530225" y="1371600"/>
            <a:ext cx="8296275" cy="4667250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0"/>
          </p:nvPr>
        </p:nvSpPr>
        <p:spPr>
          <a:xfrm>
            <a:off x="403225" y="1150938"/>
            <a:ext cx="8482678" cy="4984750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350" y="201168"/>
            <a:ext cx="7330650" cy="438582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progress_ppt_green_larger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3225" y="1335088"/>
            <a:ext cx="7772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301625" y="196850"/>
            <a:ext cx="7331075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black">
          <a:xfrm>
            <a:off x="930275" y="6618288"/>
            <a:ext cx="3005138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900" i="0" dirty="0">
                <a:solidFill>
                  <a:srgbClr val="000000"/>
                </a:solidFill>
              </a:rPr>
              <a:t>© 2011 Progress Software Corporation. All rights reserved.</a:t>
            </a: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403225" y="6591300"/>
            <a:ext cx="1651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1033463" eaLnBrk="0" hangingPunct="0"/>
            <a:fld id="{5394E976-F4FE-4D9A-A744-C1B6574B3672}" type="slidenum">
              <a:rPr lang="en-US" sz="1000" i="0">
                <a:solidFill>
                  <a:srgbClr val="000000"/>
                </a:solidFill>
              </a:rPr>
              <a:pPr defTabSz="1033463" eaLnBrk="0" hangingPunct="0"/>
              <a:t>‹#›</a:t>
            </a:fld>
            <a:endParaRPr lang="en-US" sz="1000" i="0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000000"/>
          </a:solidFill>
          <a:latin typeface="+mj-lt"/>
          <a:ea typeface="ＭＳ Ｐゴシック" pitchFamily="80" charset="-128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000000"/>
          </a:solidFill>
          <a:latin typeface="Arial" charset="0"/>
          <a:ea typeface="ＭＳ Ｐゴシック" pitchFamily="80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000000"/>
          </a:solidFill>
          <a:latin typeface="Arial" charset="0"/>
          <a:ea typeface="ＭＳ Ｐゴシック" pitchFamily="80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000000"/>
          </a:solidFill>
          <a:latin typeface="Arial" charset="0"/>
          <a:ea typeface="ＭＳ Ｐゴシック" pitchFamily="80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000000"/>
          </a:solidFill>
          <a:latin typeface="Arial" charset="0"/>
          <a:ea typeface="ＭＳ Ｐゴシック" pitchFamily="80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7C00"/>
        </a:buClr>
        <a:buFont typeface="Wingdings" pitchFamily="2" charset="2"/>
        <a:buChar char="§"/>
        <a:defRPr lang="en-US" sz="2400" kern="1200" dirty="0">
          <a:solidFill>
            <a:srgbClr val="000000"/>
          </a:solidFill>
          <a:latin typeface="Arial" pitchFamily="34" charset="0"/>
          <a:ea typeface="ＭＳ Ｐゴシック" pitchFamily="80" charset="-128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7C00"/>
        </a:buClr>
        <a:buChar char="•"/>
        <a:defRPr lang="en-US" sz="2000" kern="1200" dirty="0">
          <a:solidFill>
            <a:srgbClr val="000000"/>
          </a:solidFill>
          <a:latin typeface="Arial" pitchFamily="34" charset="0"/>
          <a:ea typeface="ＭＳ Ｐゴシック" pitchFamily="80" charset="-128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7C00"/>
        </a:buClr>
        <a:buFont typeface="Arial" pitchFamily="34" charset="0"/>
        <a:buChar char="–"/>
        <a:defRPr lang="en-US" kern="1200" dirty="0">
          <a:solidFill>
            <a:srgbClr val="000000"/>
          </a:solidFill>
          <a:latin typeface="Arial" pitchFamily="34" charset="0"/>
          <a:ea typeface="ＭＳ Ｐゴシック" pitchFamily="80" charset="-128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7C00"/>
        </a:buClr>
        <a:buSzPct val="95000"/>
        <a:buFont typeface="Courier New" pitchFamily="49" charset="0"/>
        <a:buChar char="o"/>
        <a:defRPr lang="en-US" sz="1600" kern="1200" dirty="0">
          <a:solidFill>
            <a:srgbClr val="000000"/>
          </a:solidFill>
          <a:latin typeface="Arial" pitchFamily="34" charset="0"/>
          <a:ea typeface="ＭＳ Ｐゴシック" pitchFamily="80" charset="-128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FF7C00"/>
        </a:buClr>
        <a:buSzPct val="95000"/>
        <a:buFont typeface="Courier New" pitchFamily="49" charset="0"/>
        <a:buChar char="o"/>
        <a:defRPr lang="en-US" sz="1600" kern="1200" dirty="0">
          <a:solidFill>
            <a:srgbClr val="000000"/>
          </a:solidFill>
          <a:latin typeface="Arial" pitchFamily="34" charset="0"/>
          <a:ea typeface="ＭＳ Ｐゴシック" pitchFamily="80" charset="-128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owman@progress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8"/>
          <p:cNvSpPr>
            <a:spLocks noGrp="1"/>
          </p:cNvSpPr>
          <p:nvPr>
            <p:ph type="ctrTitle"/>
          </p:nvPr>
        </p:nvSpPr>
        <p:spPr>
          <a:xfrm>
            <a:off x="403225" y="2151571"/>
            <a:ext cx="5500688" cy="1329595"/>
          </a:xfrm>
          <a:ln/>
        </p:spPr>
        <p:txBody>
          <a:bodyPr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/>
              <a:t>OpenEdge BPM Demo </a:t>
            </a:r>
            <a:br>
              <a:rPr lang="en-US" sz="3200" dirty="0" smtClean="0"/>
            </a:br>
            <a:r>
              <a:rPr lang="en-US" sz="3200" dirty="0" smtClean="0"/>
              <a:t>for </a:t>
            </a:r>
            <a:br>
              <a:rPr lang="en-US" sz="3200" dirty="0" smtClean="0"/>
            </a:br>
            <a:r>
              <a:rPr lang="en-US" sz="3200" dirty="0" smtClean="0"/>
              <a:t>NA PUG Challenge</a:t>
            </a:r>
            <a:endParaRPr lang="en-US" sz="2400" dirty="0" smtClean="0"/>
          </a:p>
        </p:txBody>
      </p:sp>
      <p:sp>
        <p:nvSpPr>
          <p:cNvPr id="3076" name="Subtitle 2"/>
          <p:cNvSpPr txBox="1">
            <a:spLocks/>
          </p:cNvSpPr>
          <p:nvPr/>
        </p:nvSpPr>
        <p:spPr bwMode="auto">
          <a:xfrm>
            <a:off x="336550" y="5287963"/>
            <a:ext cx="5519738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077" name="TextBox 5"/>
          <p:cNvSpPr txBox="1">
            <a:spLocks noChangeArrowheads="1"/>
          </p:cNvSpPr>
          <p:nvPr/>
        </p:nvSpPr>
        <p:spPr bwMode="auto">
          <a:xfrm>
            <a:off x="451688" y="5176592"/>
            <a:ext cx="2781211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457200">
              <a:spcBef>
                <a:spcPts val="300"/>
              </a:spcBef>
            </a:pPr>
            <a:r>
              <a:rPr lang="en-US" sz="2000" b="1" i="0" dirty="0" smtClean="0">
                <a:ea typeface="MS PGothic"/>
                <a:cs typeface="Arial Bold"/>
              </a:rPr>
              <a:t>Brian Bowman</a:t>
            </a:r>
          </a:p>
          <a:p>
            <a:pPr algn="l" defTabSz="457200">
              <a:spcBef>
                <a:spcPts val="300"/>
              </a:spcBef>
            </a:pPr>
            <a:r>
              <a:rPr lang="en-US" sz="2000" i="0" dirty="0" smtClean="0">
                <a:ea typeface="MS PGothic"/>
                <a:cs typeface="Arial Bold"/>
              </a:rPr>
              <a:t>Sr. Solutions Consultant</a:t>
            </a:r>
          </a:p>
          <a:p>
            <a:pPr algn="l" defTabSz="457200">
              <a:spcBef>
                <a:spcPts val="300"/>
              </a:spcBef>
            </a:pPr>
            <a:r>
              <a:rPr lang="en-US" sz="2000" i="0" dirty="0" smtClean="0">
                <a:ea typeface="MS PGothic"/>
                <a:cs typeface="Arial Bold"/>
                <a:hlinkClick r:id="rId3"/>
              </a:rPr>
              <a:t>bowman@progress.com</a:t>
            </a:r>
            <a:r>
              <a:rPr lang="en-US" i="0" dirty="0">
                <a:ea typeface="MS PGothic"/>
                <a:cs typeface="Arial Bold"/>
              </a:rPr>
              <a:t/>
            </a:r>
            <a:br>
              <a:rPr lang="en-US" i="0" dirty="0">
                <a:ea typeface="MS PGothic"/>
                <a:cs typeface="Arial Bold"/>
              </a:rPr>
            </a:br>
            <a:endParaRPr lang="en-US" sz="1600" i="0" dirty="0" smtClean="0">
              <a:ea typeface="MS PGothic"/>
              <a:cs typeface="Arial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350" y="98250"/>
            <a:ext cx="7330650" cy="784830"/>
          </a:xfrm>
        </p:spPr>
        <p:txBody>
          <a:bodyPr/>
          <a:lstStyle/>
          <a:p>
            <a:r>
              <a:rPr lang="en-US" dirty="0"/>
              <a:t>Key Capabilities Required for Building Business Process Applications</a:t>
            </a:r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3335338" y="1611313"/>
            <a:ext cx="3294062" cy="3090862"/>
            <a:chOff x="3352800" y="1030069"/>
            <a:chExt cx="3294382" cy="3091435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>
              <a:off x="3366448" y="2949796"/>
              <a:ext cx="2131620" cy="117170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3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3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0"/>
                </a:spcBef>
                <a:buFont typeface="Wingdings" pitchFamily="2" charset="2"/>
                <a:buNone/>
                <a:defRPr/>
              </a:pPr>
              <a:r>
                <a:rPr lang="en-US" sz="2000" i="0" dirty="0">
                  <a:solidFill>
                    <a:srgbClr val="FFFFFF"/>
                  </a:solidFill>
                  <a:cs typeface="Tahoma" pitchFamily="34" charset="0"/>
                </a:rPr>
                <a:t>BPA</a:t>
              </a:r>
            </a:p>
            <a:p>
              <a:pPr>
                <a:spcBef>
                  <a:spcPts val="0"/>
                </a:spcBef>
                <a:buFont typeface="Wingdings" pitchFamily="2" charset="2"/>
                <a:buNone/>
                <a:defRPr/>
              </a:pPr>
              <a:r>
                <a:rPr lang="en-US" sz="1400" i="0" dirty="0">
                  <a:solidFill>
                    <a:srgbClr val="FFFFFF"/>
                  </a:solidFill>
                  <a:cs typeface="Tahoma" pitchFamily="34" charset="0"/>
                </a:rPr>
                <a:t>Business Process Analyses</a:t>
              </a:r>
            </a:p>
          </p:txBody>
        </p:sp>
        <p:grpSp>
          <p:nvGrpSpPr>
            <p:cNvPr id="4" name="Group 17"/>
            <p:cNvGrpSpPr>
              <a:grpSpLocks/>
            </p:cNvGrpSpPr>
            <p:nvPr/>
          </p:nvGrpSpPr>
          <p:grpSpPr bwMode="auto">
            <a:xfrm>
              <a:off x="3352799" y="1030069"/>
              <a:ext cx="3294381" cy="1891063"/>
              <a:chOff x="3460276" y="1022280"/>
              <a:chExt cx="2749338" cy="1517893"/>
            </a:xfrm>
          </p:grpSpPr>
          <p:pic>
            <p:nvPicPr>
              <p:cNvPr id="10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0276" y="1105120"/>
                <a:ext cx="1766201" cy="1435053"/>
              </a:xfrm>
              <a:prstGeom prst="rect">
                <a:avLst/>
              </a:prstGeom>
              <a:ln w="3175" cap="sq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11" name="TextBox 12"/>
              <p:cNvSpPr txBox="1">
                <a:spLocks noChangeArrowheads="1"/>
              </p:cNvSpPr>
              <p:nvPr/>
            </p:nvSpPr>
            <p:spPr bwMode="auto">
              <a:xfrm>
                <a:off x="5230504" y="1022280"/>
                <a:ext cx="979110" cy="5187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en-US" sz="1800" i="0" dirty="0">
                    <a:solidFill>
                      <a:srgbClr val="003366"/>
                    </a:solidFill>
                  </a:rPr>
                  <a:t>Business Analyst</a:t>
                </a:r>
              </a:p>
            </p:txBody>
          </p:sp>
        </p:grp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1066800" y="1919288"/>
            <a:ext cx="2241550" cy="3956050"/>
            <a:chOff x="748352" y="1438870"/>
            <a:chExt cx="2240922" cy="3957286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38200" y="4224448"/>
              <a:ext cx="2149260" cy="1171708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0"/>
                </a:spcBef>
                <a:buFont typeface="Wingdings" pitchFamily="2" charset="2"/>
                <a:buNone/>
                <a:defRPr/>
              </a:pPr>
              <a:r>
                <a:rPr lang="en-US" sz="2000" i="0" dirty="0">
                  <a:solidFill>
                    <a:srgbClr val="FFFFFF"/>
                  </a:solidFill>
                  <a:cs typeface="Tahoma" pitchFamily="34" charset="0"/>
                </a:rPr>
                <a:t>BPMS</a:t>
              </a:r>
            </a:p>
            <a:p>
              <a:pPr>
                <a:spcBef>
                  <a:spcPts val="0"/>
                </a:spcBef>
                <a:buFont typeface="Wingdings" pitchFamily="2" charset="2"/>
                <a:buNone/>
                <a:defRPr/>
              </a:pPr>
              <a:r>
                <a:rPr lang="en-US" sz="1400" i="0" dirty="0">
                  <a:solidFill>
                    <a:srgbClr val="FFFFFF"/>
                  </a:solidFill>
                  <a:cs typeface="Tahoma" pitchFamily="34" charset="0"/>
                </a:rPr>
                <a:t>Business Process Automation</a:t>
              </a:r>
            </a:p>
          </p:txBody>
        </p:sp>
        <p:grpSp>
          <p:nvGrpSpPr>
            <p:cNvPr id="6" name="Group 18"/>
            <p:cNvGrpSpPr>
              <a:grpSpLocks/>
            </p:cNvGrpSpPr>
            <p:nvPr/>
          </p:nvGrpSpPr>
          <p:grpSpPr bwMode="auto">
            <a:xfrm>
              <a:off x="748352" y="1438871"/>
              <a:ext cx="2240922" cy="2751998"/>
              <a:chOff x="1467185" y="1646789"/>
              <a:chExt cx="1876090" cy="2163106"/>
            </a:xfrm>
          </p:grpSpPr>
          <p:sp>
            <p:nvSpPr>
              <p:cNvPr id="15" name="TextBox 13"/>
              <p:cNvSpPr txBox="1">
                <a:spLocks noChangeArrowheads="1"/>
              </p:cNvSpPr>
              <p:nvPr/>
            </p:nvSpPr>
            <p:spPr bwMode="auto">
              <a:xfrm>
                <a:off x="1467185" y="1646789"/>
                <a:ext cx="1531063" cy="725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en-US" sz="1800" i="0" dirty="0">
                    <a:solidFill>
                      <a:srgbClr val="F56C0F"/>
                    </a:solidFill>
                  </a:rPr>
                  <a:t>Business Solution</a:t>
                </a:r>
                <a:br>
                  <a:rPr lang="en-US" sz="1800" i="0" dirty="0">
                    <a:solidFill>
                      <a:srgbClr val="F56C0F"/>
                    </a:solidFill>
                  </a:rPr>
                </a:br>
                <a:r>
                  <a:rPr lang="en-US" sz="1800" i="0" dirty="0">
                    <a:solidFill>
                      <a:srgbClr val="F56C0F"/>
                    </a:solidFill>
                  </a:rPr>
                  <a:t>Developer</a:t>
                </a:r>
              </a:p>
            </p:txBody>
          </p:sp>
          <p:pic>
            <p:nvPicPr>
              <p:cNvPr id="16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533619" y="2361999"/>
                <a:ext cx="1809656" cy="1447896"/>
              </a:xfrm>
              <a:prstGeom prst="rect">
                <a:avLst/>
              </a:prstGeom>
              <a:ln w="3175" cap="sq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</p:grpSp>
      <p:grpSp>
        <p:nvGrpSpPr>
          <p:cNvPr id="7" name="Group 21"/>
          <p:cNvGrpSpPr>
            <a:grpSpLocks/>
          </p:cNvGrpSpPr>
          <p:nvPr/>
        </p:nvGrpSpPr>
        <p:grpSpPr bwMode="auto">
          <a:xfrm>
            <a:off x="5475288" y="2174875"/>
            <a:ext cx="2166937" cy="3705225"/>
            <a:chOff x="5779532" y="1676764"/>
            <a:chExt cx="2166876" cy="3705744"/>
          </a:xfrm>
        </p:grpSpPr>
        <p:sp>
          <p:nvSpPr>
            <p:cNvPr id="18" name="AutoShape 6"/>
            <p:cNvSpPr>
              <a:spLocks noChangeArrowheads="1"/>
            </p:cNvSpPr>
            <p:nvPr/>
          </p:nvSpPr>
          <p:spPr bwMode="auto">
            <a:xfrm>
              <a:off x="5779532" y="4210800"/>
              <a:ext cx="2131620" cy="1171708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0"/>
                </a:spcBef>
                <a:buFont typeface="Wingdings" pitchFamily="2" charset="2"/>
                <a:buNone/>
                <a:defRPr/>
              </a:pPr>
              <a:r>
                <a:rPr lang="en-US" sz="2000" i="0" dirty="0">
                  <a:solidFill>
                    <a:srgbClr val="FFFFFF"/>
                  </a:solidFill>
                  <a:cs typeface="Tahoma" pitchFamily="34" charset="0"/>
                </a:rPr>
                <a:t>BPI</a:t>
              </a:r>
            </a:p>
            <a:p>
              <a:pPr>
                <a:spcBef>
                  <a:spcPts val="0"/>
                </a:spcBef>
                <a:buFont typeface="Wingdings" pitchFamily="2" charset="2"/>
                <a:buNone/>
                <a:defRPr/>
              </a:pPr>
              <a:r>
                <a:rPr lang="en-US" sz="1400" i="0" dirty="0">
                  <a:solidFill>
                    <a:srgbClr val="FFFFFF"/>
                  </a:solidFill>
                  <a:cs typeface="Tahoma" pitchFamily="34" charset="0"/>
                </a:rPr>
                <a:t>Business Process Improvement</a:t>
              </a:r>
            </a:p>
          </p:txBody>
        </p:sp>
        <p:grpSp>
          <p:nvGrpSpPr>
            <p:cNvPr id="9" name="Group 19"/>
            <p:cNvGrpSpPr>
              <a:grpSpLocks/>
            </p:cNvGrpSpPr>
            <p:nvPr/>
          </p:nvGrpSpPr>
          <p:grpSpPr bwMode="auto">
            <a:xfrm>
              <a:off x="5789057" y="1676765"/>
              <a:ext cx="2157351" cy="2514952"/>
              <a:chOff x="5343525" y="1870446"/>
              <a:chExt cx="1860171" cy="1940105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5603593" y="1870446"/>
                <a:ext cx="1600103" cy="49850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>
                  <a:defRPr/>
                </a:pPr>
                <a:r>
                  <a:rPr lang="en-US" sz="1800" i="0" dirty="0">
                    <a:solidFill>
                      <a:srgbClr val="37D2A8">
                        <a:lumMod val="75000"/>
                      </a:srgbClr>
                    </a:solidFill>
                  </a:rPr>
                  <a:t>Business Manager</a:t>
                </a:r>
              </a:p>
            </p:txBody>
          </p:sp>
          <p:pic>
            <p:nvPicPr>
              <p:cNvPr id="21" name="Picture 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343525" y="2362821"/>
                <a:ext cx="1809527" cy="1447730"/>
              </a:xfrm>
              <a:prstGeom prst="rect">
                <a:avLst/>
              </a:prstGeom>
              <a:ln w="3175" cap="sq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Avoid “Rip and Replace”</a:t>
            </a:r>
            <a:endParaRPr lang="en-US" dirty="0"/>
          </a:p>
        </p:txBody>
      </p:sp>
      <p:grpSp>
        <p:nvGrpSpPr>
          <p:cNvPr id="3" name="Group 80"/>
          <p:cNvGrpSpPr/>
          <p:nvPr/>
        </p:nvGrpSpPr>
        <p:grpSpPr>
          <a:xfrm>
            <a:off x="4495570" y="1581401"/>
            <a:ext cx="4122650" cy="4769953"/>
            <a:chOff x="1881910" y="1117470"/>
            <a:chExt cx="4122650" cy="3577465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3659881" y="1124054"/>
              <a:ext cx="674252" cy="326482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4000">
                  <a:srgbClr val="99BFD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defTabSz="914400" eaLnBrk="1" latinLnBrk="0" hangingPunct="1">
                <a:lnSpc>
                  <a:spcPct val="100000"/>
                </a:lnSpc>
                <a:buClrTx/>
                <a:buFontTx/>
                <a:buNone/>
                <a:tabLst/>
              </a:pPr>
              <a:endParaRPr lang="en-US" sz="800" i="0" dirty="0" smtClean="0">
                <a:solidFill>
                  <a:srgbClr val="000000"/>
                </a:solidFill>
              </a:endParaRPr>
            </a:p>
          </p:txBody>
        </p:sp>
        <p:sp>
          <p:nvSpPr>
            <p:cNvPr id="6" name="TextBox 162"/>
            <p:cNvSpPr txBox="1"/>
            <p:nvPr/>
          </p:nvSpPr>
          <p:spPr>
            <a:xfrm>
              <a:off x="3647315" y="1119754"/>
              <a:ext cx="700554" cy="31628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800" i="0" dirty="0" smtClean="0">
                  <a:solidFill>
                    <a:srgbClr val="000000"/>
                  </a:solidFill>
                </a:rPr>
                <a:t>Email Campaign</a:t>
              </a:r>
            </a:p>
          </p:txBody>
        </p:sp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>
              <a:off x="1986427" y="3622106"/>
              <a:ext cx="3645534" cy="1072829"/>
            </a:xfrm>
            <a:prstGeom prst="roundRect">
              <a:avLst>
                <a:gd name="adj" fmla="val 9744"/>
              </a:avLst>
            </a:pr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Ins="91440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09538">
                <a:spcAft>
                  <a:spcPts val="600"/>
                </a:spcAft>
                <a:buClr>
                  <a:schemeClr val="tx1"/>
                </a:buClr>
                <a:buSzPct val="50000"/>
                <a:defRPr/>
              </a:pPr>
              <a:endParaRPr lang="en-US" sz="1400" i="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>
              <a:off x="2059338" y="4123181"/>
              <a:ext cx="768165" cy="48842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rgbClr val="AFEDD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buClr>
                  <a:schemeClr val="tx1"/>
                </a:buClr>
                <a:defRPr/>
              </a:pPr>
              <a:r>
                <a:rPr lang="en-US" sz="1000" i="0" dirty="0" smtClean="0">
                  <a:solidFill>
                    <a:srgbClr val="000000"/>
                  </a:solidFill>
                  <a:latin typeface="Arial" charset="0"/>
                </a:rPr>
                <a:t>Qualify Service</a:t>
              </a:r>
              <a:endParaRPr lang="en-US" sz="1000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>
              <a:off x="2955098" y="4123181"/>
              <a:ext cx="768165" cy="48842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rgbClr val="AFEDD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buClr>
                  <a:schemeClr val="tx1"/>
                </a:buClr>
                <a:defRPr/>
              </a:pPr>
              <a:r>
                <a:rPr lang="en-US" sz="1000" i="0" dirty="0" smtClean="0">
                  <a:solidFill>
                    <a:srgbClr val="000000"/>
                  </a:solidFill>
                  <a:latin typeface="Arial" charset="0"/>
                </a:rPr>
                <a:t>Review Service</a:t>
              </a:r>
              <a:endParaRPr lang="en-US" sz="1000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3850858" y="4123181"/>
              <a:ext cx="768165" cy="48842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rgbClr val="AFEDD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buClr>
                  <a:schemeClr val="tx1"/>
                </a:buClr>
                <a:defRPr/>
              </a:pPr>
              <a:r>
                <a:rPr lang="en-US" sz="1000" i="0" dirty="0" smtClean="0">
                  <a:solidFill>
                    <a:srgbClr val="000000"/>
                  </a:solidFill>
                  <a:latin typeface="Arial" charset="0"/>
                </a:rPr>
                <a:t>Email Camp</a:t>
              </a:r>
              <a:endParaRPr lang="en-US" sz="1000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AutoShape 6"/>
            <p:cNvSpPr>
              <a:spLocks noChangeArrowheads="1"/>
            </p:cNvSpPr>
            <p:nvPr/>
          </p:nvSpPr>
          <p:spPr bwMode="auto">
            <a:xfrm>
              <a:off x="4746618" y="4123181"/>
              <a:ext cx="768165" cy="48842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rgbClr val="AFEDD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buClr>
                  <a:schemeClr val="tx1"/>
                </a:buClr>
                <a:defRPr/>
              </a:pPr>
              <a:r>
                <a:rPr lang="en-US" sz="1000" i="0" dirty="0" smtClean="0">
                  <a:solidFill>
                    <a:srgbClr val="000000"/>
                  </a:solidFill>
                  <a:latin typeface="Arial" charset="0"/>
                </a:rPr>
                <a:t>Assign Service</a:t>
              </a:r>
              <a:endParaRPr lang="en-US" sz="1000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2" name="AutoShape 6"/>
            <p:cNvSpPr>
              <a:spLocks noChangeArrowheads="1"/>
            </p:cNvSpPr>
            <p:nvPr/>
          </p:nvSpPr>
          <p:spPr bwMode="auto">
            <a:xfrm>
              <a:off x="4746618" y="3693529"/>
              <a:ext cx="768165" cy="263595"/>
            </a:xfrm>
            <a:prstGeom prst="roundRect">
              <a:avLst>
                <a:gd name="adj" fmla="val 33824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rgbClr val="AFEDD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buClr>
                  <a:schemeClr val="tx1"/>
                </a:buClr>
                <a:defRPr/>
              </a:pPr>
              <a:r>
                <a:rPr lang="en-US" sz="1000" i="0" dirty="0" smtClean="0">
                  <a:solidFill>
                    <a:srgbClr val="000000"/>
                  </a:solidFill>
                  <a:latin typeface="Arial" charset="0"/>
                </a:rPr>
                <a:t>A-GUI</a:t>
              </a:r>
              <a:endParaRPr lang="en-US" sz="1000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33" name="Flowchart: Connector 32"/>
            <p:cNvSpPr/>
            <p:nvPr/>
          </p:nvSpPr>
          <p:spPr bwMode="auto">
            <a:xfrm>
              <a:off x="1884872" y="1455337"/>
              <a:ext cx="245935" cy="230458"/>
            </a:xfrm>
            <a:prstGeom prst="flowChartConnector">
              <a:avLst/>
            </a:prstGeom>
            <a:gradFill rotWithShape="1">
              <a:gsLst>
                <a:gs pos="0">
                  <a:schemeClr val="accent1"/>
                </a:gs>
                <a:gs pos="54000">
                  <a:srgbClr val="99BFD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defTabSz="914400" eaLnBrk="1" latinLnBrk="0" hangingPunct="1">
                <a:lnSpc>
                  <a:spcPct val="100000"/>
                </a:lnSpc>
                <a:buClrTx/>
                <a:buFontTx/>
                <a:buNone/>
                <a:tabLst/>
              </a:pPr>
              <a:endParaRPr lang="en-US" sz="1200" i="0" dirty="0" smtClean="0">
                <a:solidFill>
                  <a:srgbClr val="000000"/>
                </a:solidFill>
              </a:endParaRPr>
            </a:p>
          </p:txBody>
        </p:sp>
        <p:sp>
          <p:nvSpPr>
            <p:cNvPr id="34" name="Rounded Rectangle 33"/>
            <p:cNvSpPr/>
            <p:nvPr/>
          </p:nvSpPr>
          <p:spPr bwMode="auto">
            <a:xfrm>
              <a:off x="2333971" y="1407325"/>
              <a:ext cx="577413" cy="326482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4000">
                  <a:srgbClr val="99BFD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defTabSz="914400" eaLnBrk="1" latinLnBrk="0" hangingPunct="1">
                <a:lnSpc>
                  <a:spcPct val="100000"/>
                </a:lnSpc>
                <a:buClrTx/>
                <a:buFontTx/>
                <a:buNone/>
                <a:tabLst/>
              </a:pPr>
              <a:endParaRPr lang="en-US" sz="1200" i="0" dirty="0" smtClean="0">
                <a:solidFill>
                  <a:srgbClr val="000000"/>
                </a:solidFill>
              </a:endParaRPr>
            </a:p>
          </p:txBody>
        </p:sp>
        <p:sp>
          <p:nvSpPr>
            <p:cNvPr id="35" name="Diamond 34"/>
            <p:cNvSpPr/>
            <p:nvPr/>
          </p:nvSpPr>
          <p:spPr bwMode="auto">
            <a:xfrm>
              <a:off x="3123538" y="1295441"/>
              <a:ext cx="366960" cy="412685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7" name="Straight Arrow Connector 36"/>
            <p:cNvCxnSpPr>
              <a:stCxn id="33" idx="6"/>
              <a:endCxn id="34" idx="1"/>
            </p:cNvCxnSpPr>
            <p:nvPr/>
          </p:nvCxnSpPr>
          <p:spPr bwMode="auto">
            <a:xfrm>
              <a:off x="2130807" y="1570566"/>
              <a:ext cx="203164" cy="10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8" name="Straight Arrow Connector 37"/>
            <p:cNvCxnSpPr>
              <a:stCxn id="34" idx="3"/>
              <a:endCxn id="35" idx="1"/>
            </p:cNvCxnSpPr>
            <p:nvPr/>
          </p:nvCxnSpPr>
          <p:spPr bwMode="auto">
            <a:xfrm flipV="1">
              <a:off x="2911384" y="1501784"/>
              <a:ext cx="212154" cy="6878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9" name="Shape 176"/>
            <p:cNvCxnSpPr>
              <a:stCxn id="35" idx="0"/>
              <a:endCxn id="5" idx="1"/>
            </p:cNvCxnSpPr>
            <p:nvPr/>
          </p:nvCxnSpPr>
          <p:spPr bwMode="auto">
            <a:xfrm rot="5400000" flipH="1" flipV="1">
              <a:off x="3479377" y="1114938"/>
              <a:ext cx="8146" cy="352863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0" name="Shape 177"/>
            <p:cNvCxnSpPr>
              <a:stCxn id="35" idx="2"/>
              <a:endCxn id="36" idx="1"/>
            </p:cNvCxnSpPr>
            <p:nvPr/>
          </p:nvCxnSpPr>
          <p:spPr bwMode="auto">
            <a:xfrm rot="16200000" flipH="1">
              <a:off x="3393789" y="1621354"/>
              <a:ext cx="179319" cy="352863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1" name="Diamond 40"/>
            <p:cNvSpPr/>
            <p:nvPr/>
          </p:nvSpPr>
          <p:spPr bwMode="auto">
            <a:xfrm>
              <a:off x="4502914" y="1612320"/>
              <a:ext cx="366960" cy="412685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" name="Rounded Rectangle 41"/>
            <p:cNvSpPr/>
            <p:nvPr/>
          </p:nvSpPr>
          <p:spPr bwMode="auto">
            <a:xfrm>
              <a:off x="5060643" y="1311363"/>
              <a:ext cx="577413" cy="349092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4000">
                  <a:srgbClr val="99BFD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900" i="0" dirty="0" smtClean="0">
                  <a:solidFill>
                    <a:srgbClr val="000000"/>
                  </a:solidFill>
                </a:rPr>
                <a:t>Return Opp   </a:t>
              </a:r>
            </a:p>
          </p:txBody>
        </p:sp>
        <p:sp>
          <p:nvSpPr>
            <p:cNvPr id="43" name="Rounded Rectangle 42"/>
            <p:cNvSpPr/>
            <p:nvPr/>
          </p:nvSpPr>
          <p:spPr bwMode="auto">
            <a:xfrm>
              <a:off x="5060643" y="2042197"/>
              <a:ext cx="674475" cy="349092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4000">
                  <a:srgbClr val="99BFD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defTabSz="914400" eaLnBrk="1" latinLnBrk="0" hangingPunct="1">
                <a:lnSpc>
                  <a:spcPct val="100000"/>
                </a:lnSpc>
                <a:buClrTx/>
                <a:buFontTx/>
                <a:buNone/>
                <a:tabLst/>
              </a:pPr>
              <a:r>
                <a:rPr lang="en-US" sz="900" i="0" dirty="0" smtClean="0">
                  <a:solidFill>
                    <a:srgbClr val="000000"/>
                  </a:solidFill>
                </a:rPr>
                <a:t>Assign Acct Mgr</a:t>
              </a:r>
            </a:p>
          </p:txBody>
        </p:sp>
        <p:cxnSp>
          <p:nvCxnSpPr>
            <p:cNvPr id="44" name="Straight Arrow Connector 43"/>
            <p:cNvCxnSpPr>
              <a:stCxn id="36" idx="3"/>
              <a:endCxn id="41" idx="1"/>
            </p:cNvCxnSpPr>
            <p:nvPr/>
          </p:nvCxnSpPr>
          <p:spPr bwMode="auto">
            <a:xfrm flipV="1">
              <a:off x="4237294" y="1818663"/>
              <a:ext cx="265620" cy="687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5" name="Shape 182"/>
            <p:cNvCxnSpPr/>
            <p:nvPr/>
          </p:nvCxnSpPr>
          <p:spPr bwMode="auto">
            <a:xfrm rot="5400000" flipH="1" flipV="1">
              <a:off x="4806301" y="1372869"/>
              <a:ext cx="134434" cy="374249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6" name="Shape 183"/>
            <p:cNvCxnSpPr>
              <a:endCxn id="43" idx="1"/>
            </p:cNvCxnSpPr>
            <p:nvPr/>
          </p:nvCxnSpPr>
          <p:spPr bwMode="auto">
            <a:xfrm rot="16200000" flipH="1">
              <a:off x="4850240" y="2006340"/>
              <a:ext cx="46556" cy="374249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7" name="Straight Arrow Connector 46"/>
            <p:cNvCxnSpPr/>
            <p:nvPr/>
          </p:nvCxnSpPr>
          <p:spPr bwMode="auto">
            <a:xfrm flipV="1">
              <a:off x="5726547" y="2228414"/>
              <a:ext cx="278013" cy="48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8" name="Straight Arrow Connector 47"/>
            <p:cNvCxnSpPr/>
            <p:nvPr/>
          </p:nvCxnSpPr>
          <p:spPr bwMode="auto">
            <a:xfrm flipV="1">
              <a:off x="5634230" y="1471506"/>
              <a:ext cx="278013" cy="48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9" name="Straight Arrow Connector 48"/>
            <p:cNvCxnSpPr/>
            <p:nvPr/>
          </p:nvCxnSpPr>
          <p:spPr bwMode="auto">
            <a:xfrm>
              <a:off x="4318919" y="1294163"/>
              <a:ext cx="283049" cy="83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arrow"/>
            </a:ln>
            <a:effectLst/>
          </p:spPr>
        </p:cxnSp>
        <p:sp>
          <p:nvSpPr>
            <p:cNvPr id="50" name="TextBox 159"/>
            <p:cNvSpPr txBox="1"/>
            <p:nvPr/>
          </p:nvSpPr>
          <p:spPr>
            <a:xfrm>
              <a:off x="2315382" y="1485976"/>
              <a:ext cx="626144" cy="173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900" i="0" dirty="0" smtClean="0">
                  <a:solidFill>
                    <a:srgbClr val="000000"/>
                  </a:solidFill>
                </a:rPr>
                <a:t>Qualify</a:t>
              </a:r>
            </a:p>
          </p:txBody>
        </p:sp>
        <p:sp>
          <p:nvSpPr>
            <p:cNvPr id="51" name="TextBox 160"/>
            <p:cNvSpPr txBox="1"/>
            <p:nvPr/>
          </p:nvSpPr>
          <p:spPr>
            <a:xfrm>
              <a:off x="3276601" y="1882119"/>
              <a:ext cx="371362" cy="161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800" b="1" i="0" dirty="0" smtClean="0">
                  <a:solidFill>
                    <a:srgbClr val="000000"/>
                  </a:solidFill>
                </a:rPr>
                <a:t>Yes</a:t>
              </a:r>
            </a:p>
          </p:txBody>
        </p:sp>
        <p:sp>
          <p:nvSpPr>
            <p:cNvPr id="52" name="TextBox 161"/>
            <p:cNvSpPr txBox="1"/>
            <p:nvPr/>
          </p:nvSpPr>
          <p:spPr>
            <a:xfrm>
              <a:off x="3320508" y="1117470"/>
              <a:ext cx="335693" cy="161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800" b="1" i="0" dirty="0" smtClean="0">
                  <a:solidFill>
                    <a:srgbClr val="000000"/>
                  </a:solidFill>
                </a:rPr>
                <a:t>No</a:t>
              </a:r>
            </a:p>
          </p:txBody>
        </p:sp>
        <p:sp>
          <p:nvSpPr>
            <p:cNvPr id="54" name="TextBox 165"/>
            <p:cNvSpPr txBox="1"/>
            <p:nvPr/>
          </p:nvSpPr>
          <p:spPr>
            <a:xfrm>
              <a:off x="4648201" y="2199360"/>
              <a:ext cx="375632" cy="161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800" b="1" i="0" dirty="0" smtClean="0">
                  <a:solidFill>
                    <a:srgbClr val="000000"/>
                  </a:solidFill>
                </a:rPr>
                <a:t>Yes</a:t>
              </a:r>
            </a:p>
          </p:txBody>
        </p:sp>
        <p:sp>
          <p:nvSpPr>
            <p:cNvPr id="55" name="TextBox 166"/>
            <p:cNvSpPr txBox="1"/>
            <p:nvPr/>
          </p:nvSpPr>
          <p:spPr>
            <a:xfrm>
              <a:off x="4679900" y="1322427"/>
              <a:ext cx="335693" cy="161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800" b="1" i="0" dirty="0" smtClean="0">
                  <a:solidFill>
                    <a:srgbClr val="000000"/>
                  </a:solidFill>
                </a:rPr>
                <a:t>No</a:t>
              </a:r>
            </a:p>
          </p:txBody>
        </p:sp>
        <p:sp>
          <p:nvSpPr>
            <p:cNvPr id="56" name="TextBox 167"/>
            <p:cNvSpPr txBox="1"/>
            <p:nvPr/>
          </p:nvSpPr>
          <p:spPr>
            <a:xfrm>
              <a:off x="4483878" y="1799205"/>
              <a:ext cx="488940" cy="161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800" b="1" i="0" dirty="0" smtClean="0">
                  <a:solidFill>
                    <a:srgbClr val="000000"/>
                  </a:solidFill>
                </a:rPr>
                <a:t> App?</a:t>
              </a:r>
            </a:p>
          </p:txBody>
        </p:sp>
        <p:sp>
          <p:nvSpPr>
            <p:cNvPr id="57" name="TextBox 168"/>
            <p:cNvSpPr txBox="1"/>
            <p:nvPr/>
          </p:nvSpPr>
          <p:spPr>
            <a:xfrm>
              <a:off x="3092916" y="1463116"/>
              <a:ext cx="450383" cy="161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800" b="1" i="0" dirty="0" smtClean="0">
                  <a:solidFill>
                    <a:srgbClr val="000000"/>
                  </a:solidFill>
                </a:rPr>
                <a:t>Opp?</a:t>
              </a:r>
            </a:p>
          </p:txBody>
        </p:sp>
        <p:grpSp>
          <p:nvGrpSpPr>
            <p:cNvPr id="4" name="Group 57"/>
            <p:cNvGrpSpPr/>
            <p:nvPr/>
          </p:nvGrpSpPr>
          <p:grpSpPr>
            <a:xfrm>
              <a:off x="1881910" y="1436043"/>
              <a:ext cx="3515972" cy="2687139"/>
              <a:chOff x="2380725" y="1582990"/>
              <a:chExt cx="5144429" cy="3931714"/>
            </a:xfrm>
          </p:grpSpPr>
          <p:pic>
            <p:nvPicPr>
              <p:cNvPr id="61" name="Picture 60" descr="user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380725" y="2758440"/>
                <a:ext cx="499785" cy="499785"/>
              </a:xfrm>
              <a:prstGeom prst="rect">
                <a:avLst/>
              </a:prstGeom>
            </p:spPr>
          </p:pic>
          <p:pic>
            <p:nvPicPr>
              <p:cNvPr id="62" name="Picture 61" descr="user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380725" y="3341370"/>
                <a:ext cx="499785" cy="499785"/>
              </a:xfrm>
              <a:prstGeom prst="rect">
                <a:avLst/>
              </a:prstGeom>
            </p:spPr>
          </p:pic>
          <p:pic>
            <p:nvPicPr>
              <p:cNvPr id="63" name="Picture 62" descr="user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380725" y="3920490"/>
                <a:ext cx="499785" cy="499785"/>
              </a:xfrm>
              <a:prstGeom prst="rect">
                <a:avLst/>
              </a:prstGeom>
            </p:spPr>
          </p:pic>
          <p:grpSp>
            <p:nvGrpSpPr>
              <p:cNvPr id="58" name="Group 63"/>
              <p:cNvGrpSpPr/>
              <p:nvPr/>
            </p:nvGrpSpPr>
            <p:grpSpPr>
              <a:xfrm>
                <a:off x="2933700" y="1582990"/>
                <a:ext cx="4591454" cy="3931714"/>
                <a:chOff x="2933700" y="1582990"/>
                <a:chExt cx="4591454" cy="3931714"/>
              </a:xfrm>
            </p:grpSpPr>
            <p:cxnSp>
              <p:nvCxnSpPr>
                <p:cNvPr id="65" name="Straight Arrow Connector 64"/>
                <p:cNvCxnSpPr>
                  <a:stCxn id="10" idx="0"/>
                  <a:endCxn id="6" idx="2"/>
                </p:cNvCxnSpPr>
                <p:nvPr/>
              </p:nvCxnSpPr>
              <p:spPr bwMode="auto">
                <a:xfrm rot="16200000" flipV="1">
                  <a:off x="3684090" y="3375207"/>
                  <a:ext cx="3931713" cy="347280"/>
                </a:xfrm>
                <a:prstGeom prst="straightConnector1">
                  <a:avLst/>
                </a:prstGeom>
                <a:solidFill>
                  <a:schemeClr val="accent1"/>
                </a:solidFill>
                <a:ln w="25400" cap="flat" cmpd="sng" algn="ctr">
                  <a:solidFill>
                    <a:schemeClr val="accent2">
                      <a:lumMod val="75000"/>
                    </a:schemeClr>
                  </a:solidFill>
                  <a:prstDash val="sysDash"/>
                  <a:round/>
                  <a:headEnd type="arrow"/>
                  <a:tailEnd type="arrow"/>
                </a:ln>
                <a:effectLst/>
              </p:spPr>
            </p:cxnSp>
            <p:cxnSp>
              <p:nvCxnSpPr>
                <p:cNvPr id="66" name="Straight Arrow Connector 65"/>
                <p:cNvCxnSpPr>
                  <a:stCxn id="9" idx="0"/>
                  <a:endCxn id="36" idx="2"/>
                </p:cNvCxnSpPr>
                <p:nvPr/>
              </p:nvCxnSpPr>
              <p:spPr bwMode="auto">
                <a:xfrm rot="5400000" flipH="1" flipV="1">
                  <a:off x="3442580" y="3552677"/>
                  <a:ext cx="3032392" cy="891660"/>
                </a:xfrm>
                <a:prstGeom prst="straightConnector1">
                  <a:avLst/>
                </a:prstGeom>
                <a:solidFill>
                  <a:schemeClr val="accent1"/>
                </a:solidFill>
                <a:ln w="25400" cap="flat" cmpd="sng" algn="ctr">
                  <a:solidFill>
                    <a:schemeClr val="accent2">
                      <a:lumMod val="75000"/>
                    </a:schemeClr>
                  </a:solidFill>
                  <a:prstDash val="sysDash"/>
                  <a:round/>
                  <a:headEnd type="arrow"/>
                  <a:tailEnd type="arrow"/>
                </a:ln>
                <a:effectLst/>
              </p:spPr>
            </p:cxnSp>
            <p:cxnSp>
              <p:nvCxnSpPr>
                <p:cNvPr id="67" name="Straight Arrow Connector 66"/>
                <p:cNvCxnSpPr>
                  <a:stCxn id="8" idx="0"/>
                  <a:endCxn id="34" idx="2"/>
                </p:cNvCxnSpPr>
                <p:nvPr/>
              </p:nvCxnSpPr>
              <p:spPr bwMode="auto">
                <a:xfrm rot="5400000" flipH="1" flipV="1">
                  <a:off x="1585428" y="3635545"/>
                  <a:ext cx="3496037" cy="262281"/>
                </a:xfrm>
                <a:prstGeom prst="straightConnector1">
                  <a:avLst/>
                </a:prstGeom>
                <a:solidFill>
                  <a:schemeClr val="accent1"/>
                </a:solidFill>
                <a:ln w="25400" cap="flat" cmpd="sng" algn="ctr">
                  <a:solidFill>
                    <a:schemeClr val="accent2">
                      <a:lumMod val="75000"/>
                    </a:schemeClr>
                  </a:solidFill>
                  <a:prstDash val="sysDash"/>
                  <a:round/>
                  <a:headEnd type="arrow"/>
                  <a:tailEnd type="arrow"/>
                </a:ln>
                <a:effectLst/>
              </p:spPr>
            </p:cxnSp>
            <p:grpSp>
              <p:nvGrpSpPr>
                <p:cNvPr id="64" name="Group 67"/>
                <p:cNvGrpSpPr/>
                <p:nvPr/>
              </p:nvGrpSpPr>
              <p:grpSpPr>
                <a:xfrm>
                  <a:off x="2933700" y="2744040"/>
                  <a:ext cx="2468880" cy="1720439"/>
                  <a:chOff x="2933700" y="2744040"/>
                  <a:chExt cx="2468880" cy="1720439"/>
                </a:xfrm>
              </p:grpSpPr>
              <p:sp>
                <p:nvSpPr>
                  <p:cNvPr id="70" name="Freeform 69"/>
                  <p:cNvSpPr/>
                  <p:nvPr/>
                </p:nvSpPr>
                <p:spPr>
                  <a:xfrm>
                    <a:off x="3822496" y="2799539"/>
                    <a:ext cx="1580084" cy="443985"/>
                  </a:xfrm>
                  <a:custGeom>
                    <a:avLst/>
                    <a:gdLst>
                      <a:gd name="connsiteX0" fmla="*/ 73999 w 443984"/>
                      <a:gd name="connsiteY0" fmla="*/ 0 h 1580083"/>
                      <a:gd name="connsiteX1" fmla="*/ 369985 w 443984"/>
                      <a:gd name="connsiteY1" fmla="*/ 0 h 1580083"/>
                      <a:gd name="connsiteX2" fmla="*/ 422310 w 443984"/>
                      <a:gd name="connsiteY2" fmla="*/ 21674 h 1580083"/>
                      <a:gd name="connsiteX3" fmla="*/ 443984 w 443984"/>
                      <a:gd name="connsiteY3" fmla="*/ 73999 h 1580083"/>
                      <a:gd name="connsiteX4" fmla="*/ 443984 w 443984"/>
                      <a:gd name="connsiteY4" fmla="*/ 1580083 h 1580083"/>
                      <a:gd name="connsiteX5" fmla="*/ 443984 w 443984"/>
                      <a:gd name="connsiteY5" fmla="*/ 1580083 h 1580083"/>
                      <a:gd name="connsiteX6" fmla="*/ 443984 w 443984"/>
                      <a:gd name="connsiteY6" fmla="*/ 1580083 h 1580083"/>
                      <a:gd name="connsiteX7" fmla="*/ 0 w 443984"/>
                      <a:gd name="connsiteY7" fmla="*/ 1580083 h 1580083"/>
                      <a:gd name="connsiteX8" fmla="*/ 0 w 443984"/>
                      <a:gd name="connsiteY8" fmla="*/ 1580083 h 1580083"/>
                      <a:gd name="connsiteX9" fmla="*/ 0 w 443984"/>
                      <a:gd name="connsiteY9" fmla="*/ 1580083 h 1580083"/>
                      <a:gd name="connsiteX10" fmla="*/ 0 w 443984"/>
                      <a:gd name="connsiteY10" fmla="*/ 73999 h 1580083"/>
                      <a:gd name="connsiteX11" fmla="*/ 21674 w 443984"/>
                      <a:gd name="connsiteY11" fmla="*/ 21674 h 1580083"/>
                      <a:gd name="connsiteX12" fmla="*/ 73999 w 443984"/>
                      <a:gd name="connsiteY12" fmla="*/ 0 h 15800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43984" h="1580083">
                        <a:moveTo>
                          <a:pt x="443984" y="263354"/>
                        </a:moveTo>
                        <a:lnTo>
                          <a:pt x="443984" y="1316729"/>
                        </a:lnTo>
                        <a:cubicBezTo>
                          <a:pt x="443984" y="1386575"/>
                          <a:pt x="441793" y="1453560"/>
                          <a:pt x="437894" y="1502946"/>
                        </a:cubicBezTo>
                        <a:cubicBezTo>
                          <a:pt x="433994" y="1552333"/>
                          <a:pt x="428706" y="1580081"/>
                          <a:pt x="423191" y="1580081"/>
                        </a:cubicBezTo>
                        <a:lnTo>
                          <a:pt x="0" y="1580081"/>
                        </a:lnTo>
                        <a:lnTo>
                          <a:pt x="0" y="1580081"/>
                        </a:lnTo>
                        <a:lnTo>
                          <a:pt x="0" y="1580081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423191" y="2"/>
                        </a:lnTo>
                        <a:cubicBezTo>
                          <a:pt x="428706" y="2"/>
                          <a:pt x="433994" y="27747"/>
                          <a:pt x="437894" y="77137"/>
                        </a:cubicBezTo>
                        <a:cubicBezTo>
                          <a:pt x="441793" y="126527"/>
                          <a:pt x="443984" y="193508"/>
                          <a:pt x="443984" y="263354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anchor="ctr"/>
                  <a:lstStyle>
                    <a:defPPr>
                      <a:defRPr lang="en-US"/>
                    </a:defPPr>
                    <a:lvl1pPr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1pPr>
                    <a:lvl2pPr marL="4572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2pPr>
                    <a:lvl3pPr marL="9144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3pPr>
                    <a:lvl4pPr marL="13716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4pPr>
                    <a:lvl5pPr marL="18288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9pPr>
                  </a:lstStyle>
                  <a:p>
                    <a:pPr marL="114300" lvl="1" indent="-114300" defTabSz="533400">
                      <a:lnSpc>
                        <a:spcPct val="90000"/>
                      </a:lnSpc>
                      <a:spcBef>
                        <a:spcPts val="0"/>
                      </a:spcBef>
                      <a:buChar char="••"/>
                    </a:pPr>
                    <a:r>
                      <a:rPr lang="en-US" sz="900" i="0" dirty="0" smtClean="0">
                        <a:solidFill>
                          <a:srgbClr val="000000"/>
                        </a:solidFill>
                        <a:latin typeface="Arial" charset="0"/>
                      </a:rPr>
                      <a:t>Qualify lead1</a:t>
                    </a:r>
                    <a:endParaRPr lang="en-US" sz="900" i="0" dirty="0">
                      <a:solidFill>
                        <a:srgbClr val="000000"/>
                      </a:solidFill>
                      <a:latin typeface="Arial" charset="0"/>
                    </a:endParaRPr>
                  </a:p>
                  <a:p>
                    <a:pPr marL="114300" lvl="1" indent="-114300" defTabSz="533400">
                      <a:lnSpc>
                        <a:spcPct val="90000"/>
                      </a:lnSpc>
                      <a:spcBef>
                        <a:spcPts val="0"/>
                      </a:spcBef>
                      <a:buChar char="••"/>
                    </a:pPr>
                    <a:r>
                      <a:rPr lang="en-US" sz="900" i="0" dirty="0" smtClean="0">
                        <a:solidFill>
                          <a:srgbClr val="000000"/>
                        </a:solidFill>
                        <a:latin typeface="Arial" charset="0"/>
                      </a:rPr>
                      <a:t>Qualify lead2</a:t>
                    </a:r>
                    <a:endParaRPr lang="en-US" sz="900" i="0" dirty="0">
                      <a:solidFill>
                        <a:srgbClr val="0000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71" name="Freeform 70"/>
                  <p:cNvSpPr/>
                  <p:nvPr/>
                </p:nvSpPr>
                <p:spPr>
                  <a:xfrm>
                    <a:off x="2933700" y="2744040"/>
                    <a:ext cx="888796" cy="554980"/>
                  </a:xfrm>
                  <a:custGeom>
                    <a:avLst/>
                    <a:gdLst>
                      <a:gd name="connsiteX0" fmla="*/ 0 w 888796"/>
                      <a:gd name="connsiteY0" fmla="*/ 92499 h 554980"/>
                      <a:gd name="connsiteX1" fmla="*/ 27092 w 888796"/>
                      <a:gd name="connsiteY1" fmla="*/ 27092 h 554980"/>
                      <a:gd name="connsiteX2" fmla="*/ 92499 w 888796"/>
                      <a:gd name="connsiteY2" fmla="*/ 0 h 554980"/>
                      <a:gd name="connsiteX3" fmla="*/ 796297 w 888796"/>
                      <a:gd name="connsiteY3" fmla="*/ 0 h 554980"/>
                      <a:gd name="connsiteX4" fmla="*/ 861704 w 888796"/>
                      <a:gd name="connsiteY4" fmla="*/ 27092 h 554980"/>
                      <a:gd name="connsiteX5" fmla="*/ 888796 w 888796"/>
                      <a:gd name="connsiteY5" fmla="*/ 92499 h 554980"/>
                      <a:gd name="connsiteX6" fmla="*/ 888796 w 888796"/>
                      <a:gd name="connsiteY6" fmla="*/ 462481 h 554980"/>
                      <a:gd name="connsiteX7" fmla="*/ 861704 w 888796"/>
                      <a:gd name="connsiteY7" fmla="*/ 527888 h 554980"/>
                      <a:gd name="connsiteX8" fmla="*/ 796297 w 888796"/>
                      <a:gd name="connsiteY8" fmla="*/ 554980 h 554980"/>
                      <a:gd name="connsiteX9" fmla="*/ 92499 w 888796"/>
                      <a:gd name="connsiteY9" fmla="*/ 554980 h 554980"/>
                      <a:gd name="connsiteX10" fmla="*/ 27092 w 888796"/>
                      <a:gd name="connsiteY10" fmla="*/ 527888 h 554980"/>
                      <a:gd name="connsiteX11" fmla="*/ 0 w 888796"/>
                      <a:gd name="connsiteY11" fmla="*/ 462481 h 554980"/>
                      <a:gd name="connsiteX12" fmla="*/ 0 w 888796"/>
                      <a:gd name="connsiteY12" fmla="*/ 92499 h 554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888796" h="554980">
                        <a:moveTo>
                          <a:pt x="0" y="92499"/>
                        </a:moveTo>
                        <a:cubicBezTo>
                          <a:pt x="0" y="67967"/>
                          <a:pt x="9745" y="44439"/>
                          <a:pt x="27092" y="27092"/>
                        </a:cubicBezTo>
                        <a:cubicBezTo>
                          <a:pt x="44439" y="9745"/>
                          <a:pt x="67966" y="0"/>
                          <a:pt x="92499" y="0"/>
                        </a:cubicBezTo>
                        <a:lnTo>
                          <a:pt x="796297" y="0"/>
                        </a:lnTo>
                        <a:cubicBezTo>
                          <a:pt x="820829" y="0"/>
                          <a:pt x="844357" y="9745"/>
                          <a:pt x="861704" y="27092"/>
                        </a:cubicBezTo>
                        <a:cubicBezTo>
                          <a:pt x="879051" y="44439"/>
                          <a:pt x="888796" y="67966"/>
                          <a:pt x="888796" y="92499"/>
                        </a:cubicBezTo>
                        <a:lnTo>
                          <a:pt x="888796" y="462481"/>
                        </a:lnTo>
                        <a:cubicBezTo>
                          <a:pt x="888796" y="487013"/>
                          <a:pt x="879051" y="510541"/>
                          <a:pt x="861704" y="527888"/>
                        </a:cubicBezTo>
                        <a:cubicBezTo>
                          <a:pt x="844357" y="545235"/>
                          <a:pt x="820830" y="554980"/>
                          <a:pt x="796297" y="554980"/>
                        </a:cubicBezTo>
                        <a:lnTo>
                          <a:pt x="92499" y="554980"/>
                        </a:lnTo>
                        <a:cubicBezTo>
                          <a:pt x="67967" y="554980"/>
                          <a:pt x="44439" y="545235"/>
                          <a:pt x="27092" y="527888"/>
                        </a:cubicBezTo>
                        <a:cubicBezTo>
                          <a:pt x="9745" y="510541"/>
                          <a:pt x="0" y="487014"/>
                          <a:pt x="0" y="462481"/>
                        </a:cubicBezTo>
                        <a:lnTo>
                          <a:pt x="0" y="92499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hlink"/>
                      </a:gs>
                      <a:gs pos="100000">
                        <a:srgbClr val="FFCB99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anchor="ctr"/>
                  <a:lstStyle>
                    <a:defPPr>
                      <a:defRPr lang="en-US"/>
                    </a:defPPr>
                    <a:lvl1pPr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1pPr>
                    <a:lvl2pPr marL="4572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2pPr>
                    <a:lvl3pPr marL="9144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3pPr>
                    <a:lvl4pPr marL="13716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4pPr>
                    <a:lvl5pPr marL="18288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9pPr>
                  </a:lstStyle>
                  <a:p>
                    <a:pPr lvl="0" defTabSz="622300">
                      <a:lnSpc>
                        <a:spcPct val="90000"/>
                      </a:lnSpc>
                    </a:pPr>
                    <a:r>
                      <a:rPr lang="en-US" sz="900" i="0" dirty="0" smtClean="0">
                        <a:solidFill>
                          <a:srgbClr val="000000"/>
                        </a:solidFill>
                        <a:latin typeface="Arial" charset="0"/>
                      </a:rPr>
                      <a:t>Inside sales</a:t>
                    </a:r>
                    <a:endParaRPr lang="en-US" sz="900" i="0" dirty="0">
                      <a:solidFill>
                        <a:srgbClr val="0000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72" name="Freeform 71"/>
                  <p:cNvSpPr/>
                  <p:nvPr/>
                </p:nvSpPr>
                <p:spPr>
                  <a:xfrm>
                    <a:off x="3822496" y="3382267"/>
                    <a:ext cx="1580084" cy="443985"/>
                  </a:xfrm>
                  <a:custGeom>
                    <a:avLst/>
                    <a:gdLst>
                      <a:gd name="connsiteX0" fmla="*/ 73999 w 443984"/>
                      <a:gd name="connsiteY0" fmla="*/ 0 h 1580083"/>
                      <a:gd name="connsiteX1" fmla="*/ 369985 w 443984"/>
                      <a:gd name="connsiteY1" fmla="*/ 0 h 1580083"/>
                      <a:gd name="connsiteX2" fmla="*/ 422310 w 443984"/>
                      <a:gd name="connsiteY2" fmla="*/ 21674 h 1580083"/>
                      <a:gd name="connsiteX3" fmla="*/ 443984 w 443984"/>
                      <a:gd name="connsiteY3" fmla="*/ 73999 h 1580083"/>
                      <a:gd name="connsiteX4" fmla="*/ 443984 w 443984"/>
                      <a:gd name="connsiteY4" fmla="*/ 1580083 h 1580083"/>
                      <a:gd name="connsiteX5" fmla="*/ 443984 w 443984"/>
                      <a:gd name="connsiteY5" fmla="*/ 1580083 h 1580083"/>
                      <a:gd name="connsiteX6" fmla="*/ 443984 w 443984"/>
                      <a:gd name="connsiteY6" fmla="*/ 1580083 h 1580083"/>
                      <a:gd name="connsiteX7" fmla="*/ 0 w 443984"/>
                      <a:gd name="connsiteY7" fmla="*/ 1580083 h 1580083"/>
                      <a:gd name="connsiteX8" fmla="*/ 0 w 443984"/>
                      <a:gd name="connsiteY8" fmla="*/ 1580083 h 1580083"/>
                      <a:gd name="connsiteX9" fmla="*/ 0 w 443984"/>
                      <a:gd name="connsiteY9" fmla="*/ 1580083 h 1580083"/>
                      <a:gd name="connsiteX10" fmla="*/ 0 w 443984"/>
                      <a:gd name="connsiteY10" fmla="*/ 73999 h 1580083"/>
                      <a:gd name="connsiteX11" fmla="*/ 21674 w 443984"/>
                      <a:gd name="connsiteY11" fmla="*/ 21674 h 1580083"/>
                      <a:gd name="connsiteX12" fmla="*/ 73999 w 443984"/>
                      <a:gd name="connsiteY12" fmla="*/ 0 h 15800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43984" h="1580083">
                        <a:moveTo>
                          <a:pt x="443984" y="263354"/>
                        </a:moveTo>
                        <a:lnTo>
                          <a:pt x="443984" y="1316729"/>
                        </a:lnTo>
                        <a:cubicBezTo>
                          <a:pt x="443984" y="1386575"/>
                          <a:pt x="441793" y="1453560"/>
                          <a:pt x="437894" y="1502946"/>
                        </a:cubicBezTo>
                        <a:cubicBezTo>
                          <a:pt x="433994" y="1552333"/>
                          <a:pt x="428706" y="1580081"/>
                          <a:pt x="423191" y="1580081"/>
                        </a:cubicBezTo>
                        <a:lnTo>
                          <a:pt x="0" y="1580081"/>
                        </a:lnTo>
                        <a:lnTo>
                          <a:pt x="0" y="1580081"/>
                        </a:lnTo>
                        <a:lnTo>
                          <a:pt x="0" y="1580081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423191" y="2"/>
                        </a:lnTo>
                        <a:cubicBezTo>
                          <a:pt x="428706" y="2"/>
                          <a:pt x="433994" y="27747"/>
                          <a:pt x="437894" y="77137"/>
                        </a:cubicBezTo>
                        <a:cubicBezTo>
                          <a:pt x="441793" y="126527"/>
                          <a:pt x="443984" y="193508"/>
                          <a:pt x="443984" y="263354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anchor="ctr"/>
                  <a:lstStyle>
                    <a:defPPr>
                      <a:defRPr lang="en-US"/>
                    </a:defPPr>
                    <a:lvl1pPr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1pPr>
                    <a:lvl2pPr marL="4572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2pPr>
                    <a:lvl3pPr marL="9144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3pPr>
                    <a:lvl4pPr marL="13716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4pPr>
                    <a:lvl5pPr marL="18288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9pPr>
                  </a:lstStyle>
                  <a:p>
                    <a:pPr marL="114300" lvl="1" indent="-114300" defTabSz="533400">
                      <a:lnSpc>
                        <a:spcPct val="90000"/>
                      </a:lnSpc>
                      <a:spcBef>
                        <a:spcPts val="0"/>
                      </a:spcBef>
                      <a:buChar char="••"/>
                    </a:pPr>
                    <a:r>
                      <a:rPr lang="en-US" sz="900" i="0" dirty="0" smtClean="0">
                        <a:solidFill>
                          <a:srgbClr val="000000"/>
                        </a:solidFill>
                        <a:latin typeface="Arial" charset="0"/>
                      </a:rPr>
                      <a:t>Review opp1</a:t>
                    </a:r>
                    <a:endParaRPr lang="en-US" sz="900" i="0" dirty="0">
                      <a:solidFill>
                        <a:srgbClr val="000000"/>
                      </a:solidFill>
                      <a:latin typeface="Arial" charset="0"/>
                    </a:endParaRPr>
                  </a:p>
                  <a:p>
                    <a:pPr marL="114300" lvl="1" indent="-114300" defTabSz="533400">
                      <a:lnSpc>
                        <a:spcPct val="90000"/>
                      </a:lnSpc>
                      <a:spcBef>
                        <a:spcPts val="0"/>
                      </a:spcBef>
                      <a:buChar char="••"/>
                    </a:pPr>
                    <a:r>
                      <a:rPr lang="en-US" sz="900" i="0" dirty="0" smtClean="0">
                        <a:solidFill>
                          <a:srgbClr val="000000"/>
                        </a:solidFill>
                        <a:latin typeface="Arial" charset="0"/>
                      </a:rPr>
                      <a:t>Review opp3</a:t>
                    </a:r>
                    <a:endParaRPr lang="en-US" sz="900" i="0" dirty="0">
                      <a:solidFill>
                        <a:srgbClr val="0000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73" name="Freeform 72"/>
                  <p:cNvSpPr/>
                  <p:nvPr/>
                </p:nvSpPr>
                <p:spPr>
                  <a:xfrm>
                    <a:off x="2933700" y="3326769"/>
                    <a:ext cx="888796" cy="554980"/>
                  </a:xfrm>
                  <a:custGeom>
                    <a:avLst/>
                    <a:gdLst>
                      <a:gd name="connsiteX0" fmla="*/ 0 w 888796"/>
                      <a:gd name="connsiteY0" fmla="*/ 92499 h 554980"/>
                      <a:gd name="connsiteX1" fmla="*/ 27092 w 888796"/>
                      <a:gd name="connsiteY1" fmla="*/ 27092 h 554980"/>
                      <a:gd name="connsiteX2" fmla="*/ 92499 w 888796"/>
                      <a:gd name="connsiteY2" fmla="*/ 0 h 554980"/>
                      <a:gd name="connsiteX3" fmla="*/ 796297 w 888796"/>
                      <a:gd name="connsiteY3" fmla="*/ 0 h 554980"/>
                      <a:gd name="connsiteX4" fmla="*/ 861704 w 888796"/>
                      <a:gd name="connsiteY4" fmla="*/ 27092 h 554980"/>
                      <a:gd name="connsiteX5" fmla="*/ 888796 w 888796"/>
                      <a:gd name="connsiteY5" fmla="*/ 92499 h 554980"/>
                      <a:gd name="connsiteX6" fmla="*/ 888796 w 888796"/>
                      <a:gd name="connsiteY6" fmla="*/ 462481 h 554980"/>
                      <a:gd name="connsiteX7" fmla="*/ 861704 w 888796"/>
                      <a:gd name="connsiteY7" fmla="*/ 527888 h 554980"/>
                      <a:gd name="connsiteX8" fmla="*/ 796297 w 888796"/>
                      <a:gd name="connsiteY8" fmla="*/ 554980 h 554980"/>
                      <a:gd name="connsiteX9" fmla="*/ 92499 w 888796"/>
                      <a:gd name="connsiteY9" fmla="*/ 554980 h 554980"/>
                      <a:gd name="connsiteX10" fmla="*/ 27092 w 888796"/>
                      <a:gd name="connsiteY10" fmla="*/ 527888 h 554980"/>
                      <a:gd name="connsiteX11" fmla="*/ 0 w 888796"/>
                      <a:gd name="connsiteY11" fmla="*/ 462481 h 554980"/>
                      <a:gd name="connsiteX12" fmla="*/ 0 w 888796"/>
                      <a:gd name="connsiteY12" fmla="*/ 92499 h 554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888796" h="554980">
                        <a:moveTo>
                          <a:pt x="0" y="92499"/>
                        </a:moveTo>
                        <a:cubicBezTo>
                          <a:pt x="0" y="67967"/>
                          <a:pt x="9745" y="44439"/>
                          <a:pt x="27092" y="27092"/>
                        </a:cubicBezTo>
                        <a:cubicBezTo>
                          <a:pt x="44439" y="9745"/>
                          <a:pt x="67966" y="0"/>
                          <a:pt x="92499" y="0"/>
                        </a:cubicBezTo>
                        <a:lnTo>
                          <a:pt x="796297" y="0"/>
                        </a:lnTo>
                        <a:cubicBezTo>
                          <a:pt x="820829" y="0"/>
                          <a:pt x="844357" y="9745"/>
                          <a:pt x="861704" y="27092"/>
                        </a:cubicBezTo>
                        <a:cubicBezTo>
                          <a:pt x="879051" y="44439"/>
                          <a:pt x="888796" y="67966"/>
                          <a:pt x="888796" y="92499"/>
                        </a:cubicBezTo>
                        <a:lnTo>
                          <a:pt x="888796" y="462481"/>
                        </a:lnTo>
                        <a:cubicBezTo>
                          <a:pt x="888796" y="487013"/>
                          <a:pt x="879051" y="510541"/>
                          <a:pt x="861704" y="527888"/>
                        </a:cubicBezTo>
                        <a:cubicBezTo>
                          <a:pt x="844357" y="545235"/>
                          <a:pt x="820830" y="554980"/>
                          <a:pt x="796297" y="554980"/>
                        </a:cubicBezTo>
                        <a:lnTo>
                          <a:pt x="92499" y="554980"/>
                        </a:lnTo>
                        <a:cubicBezTo>
                          <a:pt x="67967" y="554980"/>
                          <a:pt x="44439" y="545235"/>
                          <a:pt x="27092" y="527888"/>
                        </a:cubicBezTo>
                        <a:cubicBezTo>
                          <a:pt x="9745" y="510541"/>
                          <a:pt x="0" y="487014"/>
                          <a:pt x="0" y="462481"/>
                        </a:cubicBezTo>
                        <a:lnTo>
                          <a:pt x="0" y="92499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hlink"/>
                      </a:gs>
                      <a:gs pos="100000">
                        <a:srgbClr val="FFCB99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anchor="ctr"/>
                  <a:lstStyle>
                    <a:defPPr>
                      <a:defRPr lang="en-US"/>
                    </a:defPPr>
                    <a:lvl1pPr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1pPr>
                    <a:lvl2pPr marL="4572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2pPr>
                    <a:lvl3pPr marL="9144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3pPr>
                    <a:lvl4pPr marL="13716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4pPr>
                    <a:lvl5pPr marL="18288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9pPr>
                  </a:lstStyle>
                  <a:p>
                    <a:pPr lvl="0" defTabSz="622300">
                      <a:lnSpc>
                        <a:spcPct val="90000"/>
                      </a:lnSpc>
                    </a:pPr>
                    <a:r>
                      <a:rPr lang="en-US" sz="900" i="0" dirty="0" smtClean="0">
                        <a:solidFill>
                          <a:srgbClr val="000000"/>
                        </a:solidFill>
                        <a:latin typeface="Arial" charset="0"/>
                      </a:rPr>
                      <a:t>Sales Mgr</a:t>
                    </a:r>
                    <a:endParaRPr lang="en-US" sz="900" i="0" dirty="0">
                      <a:solidFill>
                        <a:srgbClr val="0000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74" name="Freeform 73"/>
                  <p:cNvSpPr/>
                  <p:nvPr/>
                </p:nvSpPr>
                <p:spPr>
                  <a:xfrm>
                    <a:off x="3822496" y="3964996"/>
                    <a:ext cx="1580084" cy="443985"/>
                  </a:xfrm>
                  <a:custGeom>
                    <a:avLst/>
                    <a:gdLst>
                      <a:gd name="connsiteX0" fmla="*/ 73999 w 443984"/>
                      <a:gd name="connsiteY0" fmla="*/ 0 h 1580083"/>
                      <a:gd name="connsiteX1" fmla="*/ 369985 w 443984"/>
                      <a:gd name="connsiteY1" fmla="*/ 0 h 1580083"/>
                      <a:gd name="connsiteX2" fmla="*/ 422310 w 443984"/>
                      <a:gd name="connsiteY2" fmla="*/ 21674 h 1580083"/>
                      <a:gd name="connsiteX3" fmla="*/ 443984 w 443984"/>
                      <a:gd name="connsiteY3" fmla="*/ 73999 h 1580083"/>
                      <a:gd name="connsiteX4" fmla="*/ 443984 w 443984"/>
                      <a:gd name="connsiteY4" fmla="*/ 1580083 h 1580083"/>
                      <a:gd name="connsiteX5" fmla="*/ 443984 w 443984"/>
                      <a:gd name="connsiteY5" fmla="*/ 1580083 h 1580083"/>
                      <a:gd name="connsiteX6" fmla="*/ 443984 w 443984"/>
                      <a:gd name="connsiteY6" fmla="*/ 1580083 h 1580083"/>
                      <a:gd name="connsiteX7" fmla="*/ 0 w 443984"/>
                      <a:gd name="connsiteY7" fmla="*/ 1580083 h 1580083"/>
                      <a:gd name="connsiteX8" fmla="*/ 0 w 443984"/>
                      <a:gd name="connsiteY8" fmla="*/ 1580083 h 1580083"/>
                      <a:gd name="connsiteX9" fmla="*/ 0 w 443984"/>
                      <a:gd name="connsiteY9" fmla="*/ 1580083 h 1580083"/>
                      <a:gd name="connsiteX10" fmla="*/ 0 w 443984"/>
                      <a:gd name="connsiteY10" fmla="*/ 73999 h 1580083"/>
                      <a:gd name="connsiteX11" fmla="*/ 21674 w 443984"/>
                      <a:gd name="connsiteY11" fmla="*/ 21674 h 1580083"/>
                      <a:gd name="connsiteX12" fmla="*/ 73999 w 443984"/>
                      <a:gd name="connsiteY12" fmla="*/ 0 h 15800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43984" h="1580083">
                        <a:moveTo>
                          <a:pt x="443984" y="263354"/>
                        </a:moveTo>
                        <a:lnTo>
                          <a:pt x="443984" y="1316729"/>
                        </a:lnTo>
                        <a:cubicBezTo>
                          <a:pt x="443984" y="1386575"/>
                          <a:pt x="441793" y="1453560"/>
                          <a:pt x="437894" y="1502946"/>
                        </a:cubicBezTo>
                        <a:cubicBezTo>
                          <a:pt x="433994" y="1552333"/>
                          <a:pt x="428706" y="1580081"/>
                          <a:pt x="423191" y="1580081"/>
                        </a:cubicBezTo>
                        <a:lnTo>
                          <a:pt x="0" y="1580081"/>
                        </a:lnTo>
                        <a:lnTo>
                          <a:pt x="0" y="1580081"/>
                        </a:lnTo>
                        <a:lnTo>
                          <a:pt x="0" y="1580081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423191" y="2"/>
                        </a:lnTo>
                        <a:cubicBezTo>
                          <a:pt x="428706" y="2"/>
                          <a:pt x="433994" y="27747"/>
                          <a:pt x="437894" y="77137"/>
                        </a:cubicBezTo>
                        <a:cubicBezTo>
                          <a:pt x="441793" y="126527"/>
                          <a:pt x="443984" y="193508"/>
                          <a:pt x="443984" y="263354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anchor="ctr"/>
                  <a:lstStyle>
                    <a:defPPr>
                      <a:defRPr lang="en-US"/>
                    </a:defPPr>
                    <a:lvl1pPr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1pPr>
                    <a:lvl2pPr marL="4572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2pPr>
                    <a:lvl3pPr marL="9144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3pPr>
                    <a:lvl4pPr marL="13716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4pPr>
                    <a:lvl5pPr marL="18288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9pPr>
                  </a:lstStyle>
                  <a:p>
                    <a:pPr marL="114300" lvl="1" indent="-114300" defTabSz="533400">
                      <a:lnSpc>
                        <a:spcPct val="90000"/>
                      </a:lnSpc>
                      <a:spcBef>
                        <a:spcPts val="0"/>
                      </a:spcBef>
                      <a:buChar char="••"/>
                    </a:pPr>
                    <a:r>
                      <a:rPr lang="en-US" sz="900" i="0" dirty="0" smtClean="0">
                        <a:solidFill>
                          <a:srgbClr val="000000"/>
                        </a:solidFill>
                        <a:latin typeface="Arial" charset="0"/>
                      </a:rPr>
                      <a:t>Assign prosp1</a:t>
                    </a:r>
                    <a:endParaRPr lang="en-US" sz="900" i="0" dirty="0">
                      <a:solidFill>
                        <a:srgbClr val="000000"/>
                      </a:solidFill>
                      <a:latin typeface="Arial" charset="0"/>
                    </a:endParaRPr>
                  </a:p>
                  <a:p>
                    <a:pPr marL="114300" lvl="1" indent="-114300" defTabSz="533400">
                      <a:lnSpc>
                        <a:spcPct val="90000"/>
                      </a:lnSpc>
                      <a:spcBef>
                        <a:spcPts val="0"/>
                      </a:spcBef>
                      <a:buChar char="••"/>
                    </a:pPr>
                    <a:r>
                      <a:rPr lang="en-US" sz="900" i="0" dirty="0" smtClean="0">
                        <a:solidFill>
                          <a:srgbClr val="000000"/>
                        </a:solidFill>
                        <a:latin typeface="Arial" charset="0"/>
                      </a:rPr>
                      <a:t>Assign prosp4</a:t>
                    </a:r>
                    <a:endParaRPr lang="en-US" sz="900" i="0" dirty="0">
                      <a:solidFill>
                        <a:srgbClr val="0000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75" name="Freeform 74"/>
                  <p:cNvSpPr/>
                  <p:nvPr/>
                </p:nvSpPr>
                <p:spPr>
                  <a:xfrm>
                    <a:off x="2933700" y="3909499"/>
                    <a:ext cx="888796" cy="554980"/>
                  </a:xfrm>
                  <a:custGeom>
                    <a:avLst/>
                    <a:gdLst>
                      <a:gd name="connsiteX0" fmla="*/ 0 w 888796"/>
                      <a:gd name="connsiteY0" fmla="*/ 92499 h 554980"/>
                      <a:gd name="connsiteX1" fmla="*/ 27092 w 888796"/>
                      <a:gd name="connsiteY1" fmla="*/ 27092 h 554980"/>
                      <a:gd name="connsiteX2" fmla="*/ 92499 w 888796"/>
                      <a:gd name="connsiteY2" fmla="*/ 0 h 554980"/>
                      <a:gd name="connsiteX3" fmla="*/ 796297 w 888796"/>
                      <a:gd name="connsiteY3" fmla="*/ 0 h 554980"/>
                      <a:gd name="connsiteX4" fmla="*/ 861704 w 888796"/>
                      <a:gd name="connsiteY4" fmla="*/ 27092 h 554980"/>
                      <a:gd name="connsiteX5" fmla="*/ 888796 w 888796"/>
                      <a:gd name="connsiteY5" fmla="*/ 92499 h 554980"/>
                      <a:gd name="connsiteX6" fmla="*/ 888796 w 888796"/>
                      <a:gd name="connsiteY6" fmla="*/ 462481 h 554980"/>
                      <a:gd name="connsiteX7" fmla="*/ 861704 w 888796"/>
                      <a:gd name="connsiteY7" fmla="*/ 527888 h 554980"/>
                      <a:gd name="connsiteX8" fmla="*/ 796297 w 888796"/>
                      <a:gd name="connsiteY8" fmla="*/ 554980 h 554980"/>
                      <a:gd name="connsiteX9" fmla="*/ 92499 w 888796"/>
                      <a:gd name="connsiteY9" fmla="*/ 554980 h 554980"/>
                      <a:gd name="connsiteX10" fmla="*/ 27092 w 888796"/>
                      <a:gd name="connsiteY10" fmla="*/ 527888 h 554980"/>
                      <a:gd name="connsiteX11" fmla="*/ 0 w 888796"/>
                      <a:gd name="connsiteY11" fmla="*/ 462481 h 554980"/>
                      <a:gd name="connsiteX12" fmla="*/ 0 w 888796"/>
                      <a:gd name="connsiteY12" fmla="*/ 92499 h 554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888796" h="554980">
                        <a:moveTo>
                          <a:pt x="0" y="92499"/>
                        </a:moveTo>
                        <a:cubicBezTo>
                          <a:pt x="0" y="67967"/>
                          <a:pt x="9745" y="44439"/>
                          <a:pt x="27092" y="27092"/>
                        </a:cubicBezTo>
                        <a:cubicBezTo>
                          <a:pt x="44439" y="9745"/>
                          <a:pt x="67966" y="0"/>
                          <a:pt x="92499" y="0"/>
                        </a:cubicBezTo>
                        <a:lnTo>
                          <a:pt x="796297" y="0"/>
                        </a:lnTo>
                        <a:cubicBezTo>
                          <a:pt x="820829" y="0"/>
                          <a:pt x="844357" y="9745"/>
                          <a:pt x="861704" y="27092"/>
                        </a:cubicBezTo>
                        <a:cubicBezTo>
                          <a:pt x="879051" y="44439"/>
                          <a:pt x="888796" y="67966"/>
                          <a:pt x="888796" y="92499"/>
                        </a:cubicBezTo>
                        <a:lnTo>
                          <a:pt x="888796" y="462481"/>
                        </a:lnTo>
                        <a:cubicBezTo>
                          <a:pt x="888796" y="487013"/>
                          <a:pt x="879051" y="510541"/>
                          <a:pt x="861704" y="527888"/>
                        </a:cubicBezTo>
                        <a:cubicBezTo>
                          <a:pt x="844357" y="545235"/>
                          <a:pt x="820830" y="554980"/>
                          <a:pt x="796297" y="554980"/>
                        </a:cubicBezTo>
                        <a:lnTo>
                          <a:pt x="92499" y="554980"/>
                        </a:lnTo>
                        <a:cubicBezTo>
                          <a:pt x="67967" y="554980"/>
                          <a:pt x="44439" y="545235"/>
                          <a:pt x="27092" y="527888"/>
                        </a:cubicBezTo>
                        <a:cubicBezTo>
                          <a:pt x="9745" y="510541"/>
                          <a:pt x="0" y="487014"/>
                          <a:pt x="0" y="462481"/>
                        </a:cubicBezTo>
                        <a:lnTo>
                          <a:pt x="0" y="92499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hlink"/>
                      </a:gs>
                      <a:gs pos="100000">
                        <a:srgbClr val="FFCB99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anchor="ctr"/>
                  <a:lstStyle>
                    <a:defPPr>
                      <a:defRPr lang="en-US"/>
                    </a:defPPr>
                    <a:lvl1pPr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1pPr>
                    <a:lvl2pPr marL="4572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2pPr>
                    <a:lvl3pPr marL="9144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3pPr>
                    <a:lvl4pPr marL="13716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4pPr>
                    <a:lvl5pPr marL="1828800" algn="ctr" rtl="0" fontAlgn="base">
                      <a:spcBef>
                        <a:spcPct val="50000"/>
                      </a:spcBef>
                      <a:spcAft>
                        <a:spcPct val="0"/>
                      </a:spcAft>
                      <a:buSzPct val="130000"/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400" i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9pPr>
                  </a:lstStyle>
                  <a:p>
                    <a:pPr lvl="0" defTabSz="622300">
                      <a:lnSpc>
                        <a:spcPct val="90000"/>
                      </a:lnSpc>
                    </a:pPr>
                    <a:r>
                      <a:rPr lang="en-US" sz="900" i="0" dirty="0" smtClean="0">
                        <a:solidFill>
                          <a:srgbClr val="000000"/>
                        </a:solidFill>
                        <a:latin typeface="Arial" charset="0"/>
                      </a:rPr>
                      <a:t>Acct Mgr</a:t>
                    </a:r>
                    <a:endParaRPr lang="en-US" sz="900" i="0" dirty="0">
                      <a:solidFill>
                        <a:srgbClr val="000000"/>
                      </a:solidFill>
                      <a:latin typeface="Arial" charset="0"/>
                    </a:endParaRPr>
                  </a:p>
                </p:txBody>
              </p:sp>
            </p:grpSp>
            <p:cxnSp>
              <p:nvCxnSpPr>
                <p:cNvPr id="69" name="Straight Arrow Connector 68"/>
                <p:cNvCxnSpPr>
                  <a:endCxn id="43" idx="2"/>
                </p:cNvCxnSpPr>
                <p:nvPr/>
              </p:nvCxnSpPr>
              <p:spPr bwMode="auto">
                <a:xfrm rot="5400000" flipH="1" flipV="1">
                  <a:off x="6418911" y="3743609"/>
                  <a:ext cx="1869181" cy="343304"/>
                </a:xfrm>
                <a:prstGeom prst="straightConnector1">
                  <a:avLst/>
                </a:prstGeom>
                <a:solidFill>
                  <a:schemeClr val="accent1"/>
                </a:solidFill>
                <a:ln w="25400" cap="flat" cmpd="sng" algn="ctr">
                  <a:solidFill>
                    <a:schemeClr val="accent2">
                      <a:lumMod val="75000"/>
                    </a:schemeClr>
                  </a:solidFill>
                  <a:prstDash val="sysDash"/>
                  <a:round/>
                  <a:headEnd type="arrow"/>
                  <a:tailEnd type="arrow"/>
                </a:ln>
                <a:effectLst/>
              </p:spPr>
            </p:cxnSp>
          </p:grpSp>
        </p:grpSp>
        <p:sp>
          <p:nvSpPr>
            <p:cNvPr id="59" name="AutoShape 6"/>
            <p:cNvSpPr>
              <a:spLocks noChangeArrowheads="1"/>
            </p:cNvSpPr>
            <p:nvPr/>
          </p:nvSpPr>
          <p:spPr bwMode="auto">
            <a:xfrm>
              <a:off x="2059338" y="3693529"/>
              <a:ext cx="768165" cy="263595"/>
            </a:xfrm>
            <a:prstGeom prst="roundRect">
              <a:avLst>
                <a:gd name="adj" fmla="val 30393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rgbClr val="AFEDD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buClr>
                  <a:schemeClr val="tx1"/>
                </a:buClr>
                <a:defRPr/>
              </a:pPr>
              <a:r>
                <a:rPr lang="en-US" sz="1000" i="0" dirty="0" smtClean="0">
                  <a:solidFill>
                    <a:srgbClr val="000000"/>
                  </a:solidFill>
                  <a:latin typeface="Arial" charset="0"/>
                </a:rPr>
                <a:t>Q-GUI </a:t>
              </a:r>
              <a:endParaRPr lang="en-US" sz="1000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0" name="AutoShape 6"/>
            <p:cNvSpPr>
              <a:spLocks noChangeArrowheads="1"/>
            </p:cNvSpPr>
            <p:nvPr/>
          </p:nvSpPr>
          <p:spPr bwMode="auto">
            <a:xfrm>
              <a:off x="2955098" y="3693529"/>
              <a:ext cx="768165" cy="263595"/>
            </a:xfrm>
            <a:prstGeom prst="roundRect">
              <a:avLst>
                <a:gd name="adj" fmla="val 30392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rgbClr val="AFEDD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buClr>
                  <a:schemeClr val="tx1"/>
                </a:buClr>
                <a:defRPr/>
              </a:pPr>
              <a:r>
                <a:rPr lang="en-US" sz="1000" i="0" dirty="0" smtClean="0">
                  <a:solidFill>
                    <a:srgbClr val="000000"/>
                  </a:solidFill>
                  <a:latin typeface="Arial" charset="0"/>
                </a:rPr>
                <a:t>R-GUI</a:t>
              </a:r>
              <a:endParaRPr lang="en-US" sz="1000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36" name="Rounded Rectangle 35"/>
            <p:cNvSpPr/>
            <p:nvPr/>
          </p:nvSpPr>
          <p:spPr bwMode="auto">
            <a:xfrm>
              <a:off x="3659881" y="1724204"/>
              <a:ext cx="577413" cy="326482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4000">
                  <a:srgbClr val="99BFD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800" i="0" dirty="0" smtClean="0">
                <a:solidFill>
                  <a:srgbClr val="000000"/>
                </a:solidFill>
              </a:endParaRPr>
            </a:p>
          </p:txBody>
        </p:sp>
        <p:sp>
          <p:nvSpPr>
            <p:cNvPr id="53" name="TextBox 163"/>
            <p:cNvSpPr txBox="1"/>
            <p:nvPr/>
          </p:nvSpPr>
          <p:spPr>
            <a:xfrm>
              <a:off x="3641200" y="1761105"/>
              <a:ext cx="626144" cy="173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900" i="0" dirty="0" smtClean="0">
                  <a:solidFill>
                    <a:srgbClr val="000000"/>
                  </a:solidFill>
                </a:rPr>
                <a:t>Review</a:t>
              </a:r>
            </a:p>
          </p:txBody>
        </p:sp>
      </p:grpSp>
      <p:sp>
        <p:nvSpPr>
          <p:cNvPr id="84" name="Content Placeholder 2"/>
          <p:cNvSpPr txBox="1">
            <a:spLocks/>
          </p:cNvSpPr>
          <p:nvPr/>
        </p:nvSpPr>
        <p:spPr>
          <a:xfrm>
            <a:off x="457200" y="3062672"/>
            <a:ext cx="4038600" cy="3414327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i="0" noProof="0" dirty="0" smtClean="0">
                <a:latin typeface="+mn-lt"/>
                <a:ea typeface="ＭＳ Ｐゴシック" pitchFamily="80" charset="-128"/>
              </a:rPr>
              <a:t>Move to a business process-enabled application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80" charset="-128"/>
              <a:cs typeface="+mn-cs"/>
            </a:endParaRPr>
          </a:p>
          <a:p>
            <a:pPr marL="742950" lvl="1" indent="-285750" algn="l" eaLnBrk="0" hangingPunct="0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</a:pPr>
            <a:r>
              <a:rPr lang="en-US" sz="2000" i="0" dirty="0" smtClean="0">
                <a:latin typeface="+mn-lt"/>
              </a:rPr>
              <a:t>Business analysts models process</a:t>
            </a:r>
          </a:p>
          <a:p>
            <a:pPr marL="742950" lvl="1" indent="-285750" algn="l" eaLnBrk="0" hangingPunct="0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</a:pPr>
            <a:r>
              <a:rPr lang="en-US" sz="2000" i="0" dirty="0" smtClean="0">
                <a:latin typeface="+mn-lt"/>
              </a:rPr>
              <a:t>Developers:</a:t>
            </a:r>
          </a:p>
          <a:p>
            <a:pPr marL="1200150" lvl="2" indent="-285750" algn="l" eaLnBrk="0" hangingPunct="0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›"/>
            </a:pPr>
            <a:r>
              <a:rPr lang="en-US" sz="2000" i="0" dirty="0" smtClean="0">
                <a:latin typeface="+mn-lt"/>
              </a:rPr>
              <a:t>Reuse existing UIs and functions</a:t>
            </a:r>
          </a:p>
          <a:p>
            <a:pPr marL="1200150" lvl="2" indent="-285750" algn="l" eaLnBrk="0" hangingPunct="0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›"/>
            </a:pPr>
            <a:r>
              <a:rPr lang="en-US" sz="2000" i="0" dirty="0" smtClean="0">
                <a:latin typeface="+mn-lt"/>
              </a:rPr>
              <a:t>Build new UIs and functions where needed</a:t>
            </a:r>
          </a:p>
          <a:p>
            <a:pPr marL="1200150" lvl="2" indent="-285750" algn="l" eaLnBrk="0" hangingPunct="0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›"/>
            </a:pPr>
            <a:r>
              <a:rPr lang="en-US" sz="2000" i="0" dirty="0" smtClean="0">
                <a:latin typeface="+mn-lt"/>
              </a:rPr>
              <a:t>Connects UIs and functions to process</a:t>
            </a:r>
          </a:p>
        </p:txBody>
      </p:sp>
      <p:grpSp>
        <p:nvGrpSpPr>
          <p:cNvPr id="68" name="Group 85"/>
          <p:cNvGrpSpPr/>
          <p:nvPr/>
        </p:nvGrpSpPr>
        <p:grpSpPr>
          <a:xfrm>
            <a:off x="565981" y="1238467"/>
            <a:ext cx="3645534" cy="1718093"/>
            <a:chOff x="511797" y="966950"/>
            <a:chExt cx="3645534" cy="1288570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511797" y="966950"/>
              <a:ext cx="3645534" cy="1288570"/>
            </a:xfrm>
            <a:prstGeom prst="roundRect">
              <a:avLst>
                <a:gd name="adj" fmla="val 9744"/>
              </a:avLst>
            </a:pr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Ins="91440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09538">
                <a:spcAft>
                  <a:spcPts val="600"/>
                </a:spcAft>
                <a:buClr>
                  <a:schemeClr val="tx1"/>
                </a:buClr>
                <a:buSzPct val="50000"/>
                <a:defRPr/>
              </a:pPr>
              <a:endParaRPr lang="en-US" sz="1400" i="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14" name="AutoShape 6"/>
            <p:cNvSpPr>
              <a:spLocks noChangeArrowheads="1"/>
            </p:cNvSpPr>
            <p:nvPr/>
          </p:nvSpPr>
          <p:spPr bwMode="auto">
            <a:xfrm>
              <a:off x="584709" y="1038375"/>
              <a:ext cx="768165" cy="263595"/>
            </a:xfrm>
            <a:prstGeom prst="roundRect">
              <a:avLst>
                <a:gd name="adj" fmla="val 30393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rgbClr val="AFEDD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buClr>
                  <a:schemeClr val="tx1"/>
                </a:buClr>
                <a:defRPr/>
              </a:pPr>
              <a:r>
                <a:rPr lang="en-US" sz="1000" i="0" dirty="0" smtClean="0">
                  <a:solidFill>
                    <a:srgbClr val="000000"/>
                  </a:solidFill>
                  <a:latin typeface="Arial" charset="0"/>
                </a:rPr>
                <a:t>A-GUI </a:t>
              </a:r>
              <a:endParaRPr lang="en-US" sz="1000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AutoShape 6"/>
            <p:cNvSpPr>
              <a:spLocks noChangeArrowheads="1"/>
            </p:cNvSpPr>
            <p:nvPr/>
          </p:nvSpPr>
          <p:spPr bwMode="auto">
            <a:xfrm>
              <a:off x="584710" y="1468026"/>
              <a:ext cx="768165" cy="48842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rgbClr val="AFEDD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buClr>
                  <a:schemeClr val="tx1"/>
                </a:buClr>
                <a:defRPr/>
              </a:pPr>
              <a:r>
                <a:rPr lang="en-US" sz="1000" i="0" dirty="0" smtClean="0">
                  <a:solidFill>
                    <a:srgbClr val="000000"/>
                  </a:solidFill>
                </a:rPr>
                <a:t>Assign</a:t>
              </a:r>
              <a:br>
                <a:rPr lang="en-US" sz="1000" i="0" dirty="0" smtClean="0">
                  <a:solidFill>
                    <a:srgbClr val="000000"/>
                  </a:solidFill>
                </a:rPr>
              </a:br>
              <a:r>
                <a:rPr lang="en-US" sz="1000" i="0" dirty="0" smtClean="0">
                  <a:solidFill>
                    <a:srgbClr val="000000"/>
                  </a:solidFill>
                </a:rPr>
                <a:t>Account</a:t>
              </a:r>
              <a:endParaRPr lang="en-US" sz="1000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6" name="AutoShape 6"/>
            <p:cNvSpPr>
              <a:spLocks noChangeArrowheads="1"/>
            </p:cNvSpPr>
            <p:nvPr/>
          </p:nvSpPr>
          <p:spPr bwMode="auto">
            <a:xfrm>
              <a:off x="1480469" y="1468026"/>
              <a:ext cx="768165" cy="48842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rgbClr val="AFEDD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buClr>
                  <a:schemeClr val="tx1"/>
                </a:buClr>
                <a:defRPr/>
              </a:pPr>
              <a:r>
                <a:rPr lang="en-US" sz="1000" i="0" dirty="0" smtClean="0">
                  <a:solidFill>
                    <a:srgbClr val="000000"/>
                  </a:solidFill>
                  <a:latin typeface="Arial" charset="0"/>
                </a:rPr>
                <a:t>Func 2</a:t>
              </a:r>
              <a:endParaRPr lang="en-US" sz="1000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7" name="AutoShape 6"/>
            <p:cNvSpPr>
              <a:spLocks noChangeArrowheads="1"/>
            </p:cNvSpPr>
            <p:nvPr/>
          </p:nvSpPr>
          <p:spPr bwMode="auto">
            <a:xfrm>
              <a:off x="2376229" y="1468026"/>
              <a:ext cx="768165" cy="48842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rgbClr val="AFEDD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buClr>
                  <a:schemeClr val="tx1"/>
                </a:buClr>
                <a:defRPr/>
              </a:pPr>
              <a:r>
                <a:rPr lang="en-US" sz="1000" i="0" dirty="0" smtClean="0">
                  <a:solidFill>
                    <a:srgbClr val="000000"/>
                  </a:solidFill>
                </a:rPr>
                <a:t>Email Camp.</a:t>
              </a:r>
              <a:endParaRPr lang="en-US" sz="1000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8" name="AutoShape 6"/>
            <p:cNvSpPr>
              <a:spLocks noChangeArrowheads="1"/>
            </p:cNvSpPr>
            <p:nvPr/>
          </p:nvSpPr>
          <p:spPr bwMode="auto">
            <a:xfrm>
              <a:off x="3271989" y="1468025"/>
              <a:ext cx="768165" cy="48842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rgbClr val="AFEDD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buClr>
                  <a:schemeClr val="tx1"/>
                </a:buClr>
                <a:defRPr/>
              </a:pPr>
              <a:r>
                <a:rPr lang="en-US" sz="1000" i="0" dirty="0" smtClean="0">
                  <a:solidFill>
                    <a:srgbClr val="000000"/>
                  </a:solidFill>
                </a:rPr>
                <a:t>Other Func</a:t>
              </a:r>
              <a:endParaRPr lang="en-US" sz="1000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9" name="AutoShape 6"/>
            <p:cNvSpPr>
              <a:spLocks noChangeArrowheads="1"/>
            </p:cNvSpPr>
            <p:nvPr/>
          </p:nvSpPr>
          <p:spPr bwMode="auto">
            <a:xfrm>
              <a:off x="1480469" y="1038375"/>
              <a:ext cx="768165" cy="263595"/>
            </a:xfrm>
            <a:prstGeom prst="roundRect">
              <a:avLst>
                <a:gd name="adj" fmla="val 30392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rgbClr val="AFEDD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buClr>
                  <a:schemeClr val="tx1"/>
                </a:buClr>
                <a:defRPr/>
              </a:pPr>
              <a:r>
                <a:rPr lang="en-US" sz="1000" i="0" dirty="0" smtClean="0">
                  <a:solidFill>
                    <a:srgbClr val="000000"/>
                  </a:solidFill>
                  <a:latin typeface="Arial" charset="0"/>
                </a:rPr>
                <a:t>R-GUI</a:t>
              </a:r>
              <a:endParaRPr lang="en-US" sz="1000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" name="AutoShape 6"/>
            <p:cNvSpPr>
              <a:spLocks noChangeArrowheads="1"/>
            </p:cNvSpPr>
            <p:nvPr/>
          </p:nvSpPr>
          <p:spPr bwMode="auto">
            <a:xfrm>
              <a:off x="3271989" y="1038375"/>
              <a:ext cx="768165" cy="263595"/>
            </a:xfrm>
            <a:prstGeom prst="roundRect">
              <a:avLst>
                <a:gd name="adj" fmla="val 33824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rgbClr val="AFEDD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buClr>
                  <a:schemeClr val="tx1"/>
                </a:buClr>
                <a:defRPr/>
              </a:pPr>
              <a:r>
                <a:rPr lang="en-US" sz="1000" i="0" dirty="0" smtClean="0">
                  <a:solidFill>
                    <a:srgbClr val="000000"/>
                  </a:solidFill>
                  <a:latin typeface="Arial" charset="0"/>
                </a:rPr>
                <a:t>S-GUI</a:t>
              </a:r>
              <a:endParaRPr lang="en-US" sz="1000" i="0" dirty="0">
                <a:solidFill>
                  <a:srgbClr val="000000"/>
                </a:solidFill>
                <a:latin typeface="Arial" charset="0"/>
              </a:endParaRPr>
            </a:p>
          </p:txBody>
        </p:sp>
        <p:cxnSp>
          <p:nvCxnSpPr>
            <p:cNvPr id="21" name="Straight Arrow Connector 20"/>
            <p:cNvCxnSpPr>
              <a:stCxn id="15" idx="0"/>
              <a:endCxn id="16" idx="1"/>
            </p:cNvCxnSpPr>
            <p:nvPr/>
          </p:nvCxnSpPr>
          <p:spPr bwMode="auto">
            <a:xfrm rot="16200000" flipH="1">
              <a:off x="1102522" y="1334295"/>
              <a:ext cx="244214" cy="51167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22" name="Straight Arrow Connector 21"/>
            <p:cNvCxnSpPr>
              <a:stCxn id="17" idx="0"/>
              <a:endCxn id="19" idx="2"/>
            </p:cNvCxnSpPr>
            <p:nvPr/>
          </p:nvCxnSpPr>
          <p:spPr bwMode="auto">
            <a:xfrm rot="16200000" flipV="1">
              <a:off x="2229405" y="937118"/>
              <a:ext cx="166056" cy="89576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23" name="Straight Arrow Connector 22"/>
            <p:cNvCxnSpPr>
              <a:stCxn id="18" idx="0"/>
              <a:endCxn id="17" idx="3"/>
            </p:cNvCxnSpPr>
            <p:nvPr/>
          </p:nvCxnSpPr>
          <p:spPr bwMode="auto">
            <a:xfrm rot="16200000" flipH="1" flipV="1">
              <a:off x="3278126" y="1334294"/>
              <a:ext cx="244214" cy="51167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24" name="Straight Arrow Connector 23"/>
            <p:cNvCxnSpPr>
              <a:stCxn id="18" idx="2"/>
              <a:endCxn id="14" idx="2"/>
            </p:cNvCxnSpPr>
            <p:nvPr/>
          </p:nvCxnSpPr>
          <p:spPr bwMode="auto">
            <a:xfrm rot="5400000" flipH="1">
              <a:off x="1985191" y="285572"/>
              <a:ext cx="654483" cy="268727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25" name="Straight Arrow Connector 24"/>
            <p:cNvCxnSpPr/>
            <p:nvPr/>
          </p:nvCxnSpPr>
          <p:spPr bwMode="auto">
            <a:xfrm rot="10800000">
              <a:off x="2248635" y="1136083"/>
              <a:ext cx="1023354" cy="108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26" name="AutoShape 6"/>
            <p:cNvSpPr>
              <a:spLocks noChangeArrowheads="1"/>
            </p:cNvSpPr>
            <p:nvPr/>
          </p:nvSpPr>
          <p:spPr bwMode="auto">
            <a:xfrm>
              <a:off x="2373625" y="1051395"/>
              <a:ext cx="768165" cy="263595"/>
            </a:xfrm>
            <a:prstGeom prst="roundRect">
              <a:avLst>
                <a:gd name="adj" fmla="val 33824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rgbClr val="AFEDD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buClr>
                  <a:schemeClr val="tx1"/>
                </a:buClr>
                <a:defRPr/>
              </a:pPr>
              <a:r>
                <a:rPr lang="en-US" sz="1000" i="0" dirty="0" smtClean="0">
                  <a:solidFill>
                    <a:srgbClr val="000000"/>
                  </a:solidFill>
                  <a:latin typeface="Arial" charset="0"/>
                </a:rPr>
                <a:t>Q-GUI</a:t>
              </a:r>
              <a:endParaRPr lang="en-US" sz="1000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7" name="AutoShape 6"/>
            <p:cNvSpPr>
              <a:spLocks noChangeArrowheads="1"/>
            </p:cNvSpPr>
            <p:nvPr/>
          </p:nvSpPr>
          <p:spPr bwMode="auto">
            <a:xfrm>
              <a:off x="1879392" y="1207631"/>
              <a:ext cx="752474" cy="33200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rgbClr val="AFEDD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buClr>
                  <a:schemeClr val="tx1"/>
                </a:buClr>
                <a:defRPr/>
              </a:pPr>
              <a:r>
                <a:rPr lang="en-US" sz="1000" i="0" dirty="0" smtClean="0">
                  <a:solidFill>
                    <a:srgbClr val="000000"/>
                  </a:solidFill>
                </a:rPr>
                <a:t>Review Account</a:t>
              </a:r>
              <a:endParaRPr lang="en-US" sz="1000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8" name="AutoShape 6"/>
            <p:cNvSpPr>
              <a:spLocks noChangeArrowheads="1"/>
            </p:cNvSpPr>
            <p:nvPr/>
          </p:nvSpPr>
          <p:spPr bwMode="auto">
            <a:xfrm>
              <a:off x="993566" y="1207631"/>
              <a:ext cx="790575" cy="33200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rgbClr val="AFEDD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buClr>
                  <a:schemeClr val="tx1"/>
                </a:buClr>
                <a:defRPr/>
              </a:pPr>
              <a:r>
                <a:rPr lang="en-US" sz="1000" i="0" dirty="0" smtClean="0">
                  <a:solidFill>
                    <a:srgbClr val="000000"/>
                  </a:solidFill>
                </a:rPr>
                <a:t>Qualify Account</a:t>
              </a:r>
              <a:endParaRPr lang="en-US" sz="1000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9" name="AutoShape 6"/>
            <p:cNvSpPr>
              <a:spLocks noChangeArrowheads="1"/>
            </p:cNvSpPr>
            <p:nvPr/>
          </p:nvSpPr>
          <p:spPr bwMode="auto">
            <a:xfrm>
              <a:off x="2949098" y="1207631"/>
              <a:ext cx="578118" cy="34521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rgbClr val="AFEDD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buSzPct val="130000"/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buClr>
                  <a:schemeClr val="tx1"/>
                </a:buClr>
                <a:defRPr/>
              </a:pPr>
              <a:r>
                <a:rPr lang="en-US" sz="1000" i="0" dirty="0" smtClean="0">
                  <a:solidFill>
                    <a:srgbClr val="000000"/>
                  </a:solidFill>
                </a:rPr>
                <a:t>OtherFunc</a:t>
              </a:r>
            </a:p>
          </p:txBody>
        </p:sp>
        <p:cxnSp>
          <p:nvCxnSpPr>
            <p:cNvPr id="30" name="Straight Arrow Connector 29"/>
            <p:cNvCxnSpPr>
              <a:stCxn id="16" idx="2"/>
              <a:endCxn id="28" idx="2"/>
            </p:cNvCxnSpPr>
            <p:nvPr/>
          </p:nvCxnSpPr>
          <p:spPr bwMode="auto">
            <a:xfrm rot="5400000" flipH="1">
              <a:off x="1418294" y="1510196"/>
              <a:ext cx="416816" cy="47569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31" name="Straight Arrow Connector 30"/>
            <p:cNvCxnSpPr>
              <a:stCxn id="17" idx="2"/>
              <a:endCxn id="27" idx="2"/>
            </p:cNvCxnSpPr>
            <p:nvPr/>
          </p:nvCxnSpPr>
          <p:spPr bwMode="auto">
            <a:xfrm rot="5400000" flipH="1">
              <a:off x="2299562" y="1495704"/>
              <a:ext cx="416816" cy="50468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32" name="Straight Arrow Connector 31"/>
            <p:cNvCxnSpPr>
              <a:stCxn id="16" idx="2"/>
              <a:endCxn id="29" idx="1"/>
            </p:cNvCxnSpPr>
            <p:nvPr/>
          </p:nvCxnSpPr>
          <p:spPr bwMode="auto">
            <a:xfrm rot="5400000" flipH="1" flipV="1">
              <a:off x="2118716" y="1126072"/>
              <a:ext cx="576217" cy="108454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85" name="TextBox 84"/>
            <p:cNvSpPr txBox="1"/>
            <p:nvPr/>
          </p:nvSpPr>
          <p:spPr>
            <a:xfrm>
              <a:off x="1107867" y="2029778"/>
              <a:ext cx="2466974" cy="207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0" dirty="0" smtClean="0"/>
                <a:t>OpenEdge Lead Gen Application</a:t>
              </a:r>
              <a:endParaRPr lang="en-US" sz="1200" i="0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Use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Four primary use cases have been                 identified:</a:t>
            </a:r>
          </a:p>
          <a:p>
            <a:pPr lvl="1"/>
            <a:r>
              <a:rPr lang="en-US" dirty="0"/>
              <a:t>Savvion Calls OpenEdge AppServer</a:t>
            </a:r>
            <a:r>
              <a:rPr lang="en-US" dirty="0" smtClean="0"/>
              <a:t> </a:t>
            </a:r>
          </a:p>
          <a:p>
            <a:pPr lvl="1"/>
            <a:r>
              <a:rPr lang="en-US" dirty="0"/>
              <a:t>WebSpeed UI Embedded in Savvion Portal </a:t>
            </a:r>
            <a:endParaRPr lang="en-US" dirty="0" smtClean="0"/>
          </a:p>
          <a:p>
            <a:pPr lvl="1"/>
            <a:r>
              <a:rPr lang="en-US" dirty="0"/>
              <a:t>Embedded Workflow, Server </a:t>
            </a:r>
            <a:r>
              <a:rPr lang="en-US" dirty="0" smtClean="0"/>
              <a:t>Driven</a:t>
            </a:r>
          </a:p>
          <a:p>
            <a:pPr lvl="1"/>
            <a:r>
              <a:rPr lang="en-US" dirty="0"/>
              <a:t>Embedded Workflow, Client Driven 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All customers want the ability to store process information in an OpenEdge database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026" name="Picture 2" descr="http://i.msdn.microsoft.com/Bb266334.jour10cab04(en-us,MSDN.10)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8137" y="1401435"/>
            <a:ext cx="2272554" cy="258094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350" y="24516"/>
            <a:ext cx="7330650" cy="784830"/>
          </a:xfrm>
        </p:spPr>
        <p:txBody>
          <a:bodyPr/>
          <a:lstStyle/>
          <a:p>
            <a:r>
              <a:rPr lang="en-US" dirty="0" smtClean="0"/>
              <a:t>Use Case 1: </a:t>
            </a:r>
            <a:br>
              <a:rPr lang="en-US" dirty="0" smtClean="0"/>
            </a:br>
            <a:r>
              <a:rPr lang="en-US" dirty="0" smtClean="0"/>
              <a:t>Savvion Calls OpenEdge AppServer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3225" y="1335088"/>
            <a:ext cx="6858187" cy="4419600"/>
          </a:xfrm>
        </p:spPr>
        <p:txBody>
          <a:bodyPr/>
          <a:lstStyle/>
          <a:p>
            <a:r>
              <a:rPr lang="en-US" dirty="0" smtClean="0"/>
              <a:t>Portal: Savvion BPM Portal</a:t>
            </a:r>
          </a:p>
          <a:p>
            <a:r>
              <a:rPr lang="en-US" dirty="0" smtClean="0"/>
              <a:t>Presentation Flow: Savvion BPM Server</a:t>
            </a:r>
          </a:p>
          <a:p>
            <a:r>
              <a:rPr lang="en-US" dirty="0" smtClean="0"/>
              <a:t>Forms: Savvion Bizlogic</a:t>
            </a:r>
          </a:p>
          <a:p>
            <a:r>
              <a:rPr lang="en-US" dirty="0" smtClean="0"/>
              <a:t>OE System Steps: Savvion executes OE business logic by calling OpenEdge AppServer via Web Services</a:t>
            </a:r>
          </a:p>
          <a:p>
            <a:endParaRPr lang="en-US" dirty="0" smtClean="0"/>
          </a:p>
          <a:p>
            <a:r>
              <a:rPr lang="en-US" dirty="0" smtClean="0"/>
              <a:t>Customers: Van Meijel, Echo Managed Services</a:t>
            </a:r>
            <a:endParaRPr lang="en-US" dirty="0"/>
          </a:p>
        </p:txBody>
      </p:sp>
      <p:grpSp>
        <p:nvGrpSpPr>
          <p:cNvPr id="3" name="Group 5"/>
          <p:cNvGrpSpPr/>
          <p:nvPr/>
        </p:nvGrpSpPr>
        <p:grpSpPr>
          <a:xfrm>
            <a:off x="6683188" y="990600"/>
            <a:ext cx="2330824" cy="5271247"/>
            <a:chOff x="6683188" y="990600"/>
            <a:chExt cx="2330824" cy="5271247"/>
          </a:xfrm>
        </p:grpSpPr>
        <p:sp>
          <p:nvSpPr>
            <p:cNvPr id="7" name="Rounded Rectangle 6"/>
            <p:cNvSpPr/>
            <p:nvPr/>
          </p:nvSpPr>
          <p:spPr bwMode="auto">
            <a:xfrm>
              <a:off x="7261412" y="1004047"/>
              <a:ext cx="1752600" cy="52578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 smtClean="0">
                <a:solidFill>
                  <a:srgbClr val="7F7F7F"/>
                </a:solidFill>
              </a:endParaRP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7391400" y="3333750"/>
              <a:ext cx="1524000" cy="1314450"/>
            </a:xfrm>
            <a:prstGeom prst="roundRect">
              <a:avLst/>
            </a:prstGeom>
            <a:gradFill flip="none" rotWithShape="1">
              <a:gsLst>
                <a:gs pos="0">
                  <a:schemeClr val="accent3"/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buSzTx/>
              </a:pPr>
              <a:endParaRPr lang="en-US" sz="2000" i="0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endParaRPr>
            </a:p>
            <a:p>
              <a:pPr algn="l" fontAlgn="auto">
                <a:spcBef>
                  <a:spcPts val="0"/>
                </a:spcBef>
                <a:spcAft>
                  <a:spcPts val="0"/>
                </a:spcAft>
                <a:buSzTx/>
              </a:pPr>
              <a:endParaRPr lang="en-US" sz="2000" i="0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</a:pPr>
              <a:r>
                <a:rPr lang="en-US" sz="1800" i="0" dirty="0" smtClean="0">
                  <a:solidFill>
                    <a:srgbClr val="000000"/>
                  </a:solidFill>
                  <a:latin typeface="Arial Narrow" pitchFamily="34" charset="0"/>
                </a:rPr>
                <a:t>BPM Server</a:t>
              </a:r>
            </a:p>
          </p:txBody>
        </p:sp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467600" y="3638550"/>
              <a:ext cx="1385418" cy="476250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10" name="Rounded Rectangle 9"/>
            <p:cNvSpPr/>
            <p:nvPr/>
          </p:nvSpPr>
          <p:spPr bwMode="auto">
            <a:xfrm>
              <a:off x="7391400" y="1648385"/>
              <a:ext cx="1524000" cy="1314450"/>
            </a:xfrm>
            <a:prstGeom prst="roundRect">
              <a:avLst/>
            </a:prstGeom>
            <a:gradFill flip="none" rotWithShape="1">
              <a:gsLst>
                <a:gs pos="0">
                  <a:srgbClr val="FFD23B"/>
                </a:gs>
                <a:gs pos="50000">
                  <a:srgbClr val="FFD23B">
                    <a:tint val="44500"/>
                    <a:satMod val="160000"/>
                  </a:srgbClr>
                </a:gs>
                <a:gs pos="100000">
                  <a:srgbClr val="FFD23B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  <a:defRPr/>
              </a:pPr>
              <a:r>
                <a:rPr lang="en-US" sz="1800" i="0" dirty="0" smtClean="0">
                  <a:solidFill>
                    <a:srgbClr val="000000"/>
                  </a:solidFill>
                  <a:latin typeface="Arial Narrow" pitchFamily="34" charset="0"/>
                </a:rPr>
                <a:t>BPM Portal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  <a:defRPr/>
              </a:pPr>
              <a:endParaRPr lang="en-US" sz="1800" i="0" dirty="0" smtClean="0">
                <a:solidFill>
                  <a:srgbClr val="000000"/>
                </a:solidFill>
                <a:latin typeface="Arial Narrow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  <a:defRPr/>
              </a:pPr>
              <a:endParaRPr lang="en-US" sz="1800" i="0" dirty="0" smtClean="0">
                <a:solidFill>
                  <a:srgbClr val="000000"/>
                </a:solidFill>
                <a:latin typeface="Arial Narrow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  <a:defRPr/>
              </a:pPr>
              <a:endParaRPr lang="en-US" sz="1800" i="0" dirty="0" smtClean="0">
                <a:solidFill>
                  <a:srgbClr val="000000"/>
                </a:solidFill>
                <a:latin typeface="Arial Narrow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  <a:defRPr/>
              </a:pPr>
              <a:endParaRPr lang="en-US" sz="1800" i="0" dirty="0" smtClean="0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7391400" y="5105400"/>
              <a:ext cx="1524000" cy="1066800"/>
            </a:xfrm>
            <a:prstGeom prst="roundRect">
              <a:avLst/>
            </a:prstGeom>
            <a:gradFill flip="none" rotWithShape="1">
              <a:gsLst>
                <a:gs pos="0">
                  <a:schemeClr val="accent4"/>
                </a:gs>
                <a:gs pos="50000">
                  <a:schemeClr val="accent4">
                    <a:tint val="44500"/>
                    <a:satMod val="160000"/>
                  </a:schemeClr>
                </a:gs>
                <a:gs pos="100000">
                  <a:schemeClr val="accent4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  <a:defRPr/>
              </a:pPr>
              <a:r>
                <a:rPr lang="en-US" sz="1800" i="0" dirty="0" smtClean="0">
                  <a:solidFill>
                    <a:srgbClr val="000000"/>
                  </a:solidFill>
                  <a:latin typeface="Arial Narrow" pitchFamily="34" charset="0"/>
                </a:rPr>
                <a:t>OpenEdge </a:t>
              </a:r>
              <a:br>
                <a:rPr lang="en-US" sz="1800" i="0" dirty="0" smtClean="0">
                  <a:solidFill>
                    <a:srgbClr val="000000"/>
                  </a:solidFill>
                  <a:latin typeface="Arial Narrow" pitchFamily="34" charset="0"/>
                </a:rPr>
              </a:br>
              <a:r>
                <a:rPr lang="en-US" sz="1800" i="0" dirty="0" smtClean="0">
                  <a:solidFill>
                    <a:srgbClr val="000000"/>
                  </a:solidFill>
                  <a:latin typeface="Arial Narrow" pitchFamily="34" charset="0"/>
                </a:rPr>
                <a:t>AppServer</a:t>
              </a:r>
            </a:p>
          </p:txBody>
        </p:sp>
        <p:cxnSp>
          <p:nvCxnSpPr>
            <p:cNvPr id="12" name="Straight Arrow Connector 11"/>
            <p:cNvCxnSpPr>
              <a:stCxn id="10" idx="2"/>
              <a:endCxn id="8" idx="0"/>
            </p:cNvCxnSpPr>
            <p:nvPr/>
          </p:nvCxnSpPr>
          <p:spPr bwMode="auto">
            <a:xfrm rot="5400000">
              <a:off x="7967943" y="3148292"/>
              <a:ext cx="370915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/>
              <a:tailEnd type="arrow"/>
            </a:ln>
            <a:effectLst/>
          </p:spPr>
        </p:cxnSp>
        <p:cxnSp>
          <p:nvCxnSpPr>
            <p:cNvPr id="13" name="Straight Arrow Connector 12"/>
            <p:cNvCxnSpPr>
              <a:stCxn id="8" idx="2"/>
              <a:endCxn id="11" idx="0"/>
            </p:cNvCxnSpPr>
            <p:nvPr/>
          </p:nvCxnSpPr>
          <p:spPr bwMode="auto">
            <a:xfrm rot="5400000">
              <a:off x="7924800" y="4876800"/>
              <a:ext cx="457200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/>
              <a:tailEnd type="arrow"/>
            </a:ln>
            <a:effectLst/>
          </p:spPr>
        </p:cxnSp>
        <p:sp>
          <p:nvSpPr>
            <p:cNvPr id="14" name="TextBox 13"/>
            <p:cNvSpPr txBox="1"/>
            <p:nvPr/>
          </p:nvSpPr>
          <p:spPr>
            <a:xfrm>
              <a:off x="7391400" y="990600"/>
              <a:ext cx="1524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</a:pPr>
              <a:r>
                <a:rPr lang="en-US" sz="1600" dirty="0" smtClean="0">
                  <a:solidFill>
                    <a:srgbClr val="005F97"/>
                  </a:solidFill>
                  <a:latin typeface="Arial"/>
                </a:rPr>
                <a:t>Runtime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</a:pPr>
              <a:r>
                <a:rPr lang="en-US" sz="1600" dirty="0" smtClean="0">
                  <a:solidFill>
                    <a:srgbClr val="005F97"/>
                  </a:solidFill>
                  <a:latin typeface="Arial"/>
                </a:rPr>
                <a:t>Architecture</a:t>
              </a:r>
            </a:p>
          </p:txBody>
        </p:sp>
        <p:pic>
          <p:nvPicPr>
            <p:cNvPr id="15" name="Picture 23" descr="Dashboard_Porta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20000" y="1905000"/>
              <a:ext cx="1066800" cy="8797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6" name="TextBox 15"/>
            <p:cNvSpPr txBox="1"/>
            <p:nvPr/>
          </p:nvSpPr>
          <p:spPr>
            <a:xfrm>
              <a:off x="6683188" y="4670844"/>
              <a:ext cx="15205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i="0" dirty="0" smtClean="0">
                  <a:solidFill>
                    <a:srgbClr val="666666"/>
                  </a:solidFill>
                </a:rPr>
                <a:t>Web Services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350" y="24516"/>
            <a:ext cx="7330650" cy="784830"/>
          </a:xfrm>
        </p:spPr>
        <p:txBody>
          <a:bodyPr/>
          <a:lstStyle/>
          <a:p>
            <a:r>
              <a:rPr lang="en-US" dirty="0" smtClean="0"/>
              <a:t>Use Case 2: </a:t>
            </a:r>
            <a:br>
              <a:rPr lang="en-US" dirty="0" smtClean="0"/>
            </a:br>
            <a:r>
              <a:rPr lang="en-US" dirty="0" smtClean="0"/>
              <a:t>WebSpeed UI Embedded in Savvion Portal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225" y="1335088"/>
            <a:ext cx="6911975" cy="4419600"/>
          </a:xfrm>
        </p:spPr>
        <p:txBody>
          <a:bodyPr/>
          <a:lstStyle/>
          <a:p>
            <a:r>
              <a:rPr lang="en-US" dirty="0" smtClean="0"/>
              <a:t>Portal: Savvion BPM Portal</a:t>
            </a:r>
          </a:p>
          <a:p>
            <a:r>
              <a:rPr lang="en-US" dirty="0" smtClean="0"/>
              <a:t>Presentation Flow: Savvion BPM Server</a:t>
            </a:r>
          </a:p>
          <a:p>
            <a:r>
              <a:rPr lang="en-US" dirty="0" smtClean="0"/>
              <a:t>Forms: OE WebSpeed </a:t>
            </a:r>
          </a:p>
          <a:p>
            <a:pPr lvl="1"/>
            <a:r>
              <a:rPr lang="en-US" dirty="0" smtClean="0"/>
              <a:t>Displayed in Savvion BPM Portal using iframe control within a Bizsolo form or the iframe redirector</a:t>
            </a:r>
          </a:p>
          <a:p>
            <a:pPr lvl="1"/>
            <a:r>
              <a:rPr lang="en-US" dirty="0" smtClean="0"/>
              <a:t>Dataslot values passed as query parameters or fetched from Savvion BPM server</a:t>
            </a:r>
          </a:p>
          <a:p>
            <a:r>
              <a:rPr lang="en-US" dirty="0" smtClean="0"/>
              <a:t>OE System Steps: None</a:t>
            </a:r>
          </a:p>
          <a:p>
            <a:endParaRPr lang="en-US" dirty="0" smtClean="0"/>
          </a:p>
          <a:p>
            <a:r>
              <a:rPr lang="en-US" dirty="0" smtClean="0"/>
              <a:t>Customers: Skyward</a:t>
            </a:r>
            <a:endParaRPr lang="en-US" dirty="0"/>
          </a:p>
        </p:txBody>
      </p:sp>
      <p:grpSp>
        <p:nvGrpSpPr>
          <p:cNvPr id="4" name="Group 15"/>
          <p:cNvGrpSpPr/>
          <p:nvPr/>
        </p:nvGrpSpPr>
        <p:grpSpPr>
          <a:xfrm>
            <a:off x="7290148" y="981635"/>
            <a:ext cx="1752600" cy="5266765"/>
            <a:chOff x="7315200" y="981635"/>
            <a:chExt cx="1752600" cy="5266765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15200" y="990600"/>
              <a:ext cx="1752600" cy="52578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 smtClean="0">
                <a:solidFill>
                  <a:srgbClr val="7F7F7F"/>
                </a:solidFill>
              </a:endParaRPr>
            </a:p>
          </p:txBody>
        </p:sp>
        <p:sp>
          <p:nvSpPr>
            <p:cNvPr id="6" name="Rounded Rectangle 5"/>
            <p:cNvSpPr/>
            <p:nvPr/>
          </p:nvSpPr>
          <p:spPr bwMode="auto">
            <a:xfrm>
              <a:off x="7391400" y="3200400"/>
              <a:ext cx="1524000" cy="1314450"/>
            </a:xfrm>
            <a:prstGeom prst="roundRect">
              <a:avLst/>
            </a:prstGeom>
            <a:gradFill flip="none" rotWithShape="1">
              <a:gsLst>
                <a:gs pos="0">
                  <a:schemeClr val="accent3"/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buSzTx/>
              </a:pPr>
              <a:endParaRPr lang="en-US" sz="1800" i="0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endParaRPr>
            </a:p>
            <a:p>
              <a:pPr algn="l" fontAlgn="auto">
                <a:spcBef>
                  <a:spcPts val="0"/>
                </a:spcBef>
                <a:spcAft>
                  <a:spcPts val="0"/>
                </a:spcAft>
                <a:buSzTx/>
              </a:pPr>
              <a:endParaRPr lang="en-US" sz="1800" i="0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</a:pPr>
              <a:r>
                <a:rPr lang="en-US" sz="1800" i="0" dirty="0" smtClean="0">
                  <a:solidFill>
                    <a:srgbClr val="000000"/>
                  </a:solidFill>
                  <a:latin typeface="Arial Narrow" pitchFamily="34" charset="0"/>
                </a:rPr>
                <a:t>BPM Server</a:t>
              </a:r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437308" y="3429000"/>
              <a:ext cx="1385418" cy="476250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8" name="Rounded Rectangle 7"/>
            <p:cNvSpPr/>
            <p:nvPr/>
          </p:nvSpPr>
          <p:spPr bwMode="auto">
            <a:xfrm>
              <a:off x="7391400" y="1524000"/>
              <a:ext cx="1524000" cy="1314450"/>
            </a:xfrm>
            <a:prstGeom prst="roundRect">
              <a:avLst/>
            </a:prstGeom>
            <a:gradFill flip="none" rotWithShape="1">
              <a:gsLst>
                <a:gs pos="0">
                  <a:srgbClr val="FFD23B"/>
                </a:gs>
                <a:gs pos="50000">
                  <a:srgbClr val="FFD23B">
                    <a:tint val="44500"/>
                    <a:satMod val="160000"/>
                  </a:srgbClr>
                </a:gs>
                <a:gs pos="100000">
                  <a:srgbClr val="FFD23B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  <a:defRPr/>
              </a:pPr>
              <a:r>
                <a:rPr lang="en-US" sz="1800" i="0" dirty="0" smtClean="0">
                  <a:solidFill>
                    <a:srgbClr val="000000"/>
                  </a:solidFill>
                  <a:latin typeface="Arial Narrow" pitchFamily="34" charset="0"/>
                </a:rPr>
                <a:t>WebSpeed UI in BPM Portal</a:t>
              </a:r>
              <a:br>
                <a:rPr lang="en-US" sz="1800" i="0" dirty="0" smtClean="0">
                  <a:solidFill>
                    <a:srgbClr val="000000"/>
                  </a:solidFill>
                  <a:latin typeface="Arial Narrow" pitchFamily="34" charset="0"/>
                </a:rPr>
              </a:br>
              <a:endParaRPr lang="en-US" sz="1800" i="0" dirty="0" smtClean="0">
                <a:solidFill>
                  <a:srgbClr val="000000"/>
                </a:solidFill>
                <a:latin typeface="Arial Narrow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  <a:defRPr/>
              </a:pPr>
              <a:endParaRPr lang="en-US" sz="1800" i="0" dirty="0" smtClean="0">
                <a:solidFill>
                  <a:srgbClr val="000000"/>
                </a:solidFill>
                <a:latin typeface="Arial Narrow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  <a:defRPr/>
              </a:pPr>
              <a:endParaRPr lang="en-US" sz="1800" i="0" dirty="0" smtClean="0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7391400" y="4876800"/>
              <a:ext cx="1524000" cy="1143000"/>
            </a:xfrm>
            <a:prstGeom prst="roundRect">
              <a:avLst/>
            </a:prstGeom>
            <a:gradFill flip="none" rotWithShape="1">
              <a:gsLst>
                <a:gs pos="0">
                  <a:schemeClr val="accent4"/>
                </a:gs>
                <a:gs pos="50000">
                  <a:schemeClr val="accent4">
                    <a:tint val="44500"/>
                    <a:satMod val="160000"/>
                  </a:schemeClr>
                </a:gs>
                <a:gs pos="100000">
                  <a:schemeClr val="accent4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  <a:defRPr/>
              </a:pPr>
              <a:r>
                <a:rPr lang="en-US" sz="1800" i="0" dirty="0" smtClean="0">
                  <a:solidFill>
                    <a:srgbClr val="000000"/>
                  </a:solidFill>
                  <a:latin typeface="Arial Narrow" pitchFamily="34" charset="0"/>
                </a:rPr>
                <a:t>WebSpeed Transaction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  <a:defRPr/>
              </a:pPr>
              <a:r>
                <a:rPr lang="en-US" sz="1800" i="0" dirty="0" smtClean="0">
                  <a:solidFill>
                    <a:srgbClr val="000000"/>
                  </a:solidFill>
                  <a:latin typeface="Arial Narrow" pitchFamily="34" charset="0"/>
                </a:rPr>
                <a:t>Server</a:t>
              </a:r>
            </a:p>
          </p:txBody>
        </p:sp>
        <p:cxnSp>
          <p:nvCxnSpPr>
            <p:cNvPr id="10" name="Straight Arrow Connector 9"/>
            <p:cNvCxnSpPr>
              <a:stCxn id="8" idx="2"/>
              <a:endCxn id="6" idx="0"/>
            </p:cNvCxnSpPr>
            <p:nvPr/>
          </p:nvCxnSpPr>
          <p:spPr bwMode="auto">
            <a:xfrm rot="5400000">
              <a:off x="7972425" y="3019425"/>
              <a:ext cx="361950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/>
              <a:tailEnd type="arrow"/>
            </a:ln>
            <a:effectLst/>
          </p:spPr>
        </p:cxnSp>
        <p:cxnSp>
          <p:nvCxnSpPr>
            <p:cNvPr id="11" name="Straight Arrow Connector 47"/>
            <p:cNvCxnSpPr/>
            <p:nvPr/>
          </p:nvCxnSpPr>
          <p:spPr bwMode="auto">
            <a:xfrm>
              <a:off x="8839200" y="2057400"/>
              <a:ext cx="1588" cy="3657600"/>
            </a:xfrm>
            <a:prstGeom prst="bentConnector3">
              <a:avLst>
                <a:gd name="adj1" fmla="val 12064739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12" name="TextBox 11"/>
            <p:cNvSpPr txBox="1"/>
            <p:nvPr/>
          </p:nvSpPr>
          <p:spPr>
            <a:xfrm>
              <a:off x="7391400" y="981635"/>
              <a:ext cx="1524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</a:pPr>
              <a:r>
                <a:rPr lang="en-US" sz="1600" dirty="0" smtClean="0">
                  <a:solidFill>
                    <a:srgbClr val="005F97"/>
                  </a:solidFill>
                  <a:latin typeface="Arial"/>
                </a:rPr>
                <a:t>Runtime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</a:pPr>
              <a:r>
                <a:rPr lang="en-US" sz="1600" dirty="0" smtClean="0">
                  <a:solidFill>
                    <a:srgbClr val="005F97"/>
                  </a:solidFill>
                  <a:latin typeface="Arial"/>
                </a:rPr>
                <a:t>Architecture</a:t>
              </a:r>
            </a:p>
          </p:txBody>
        </p:sp>
        <p:pic>
          <p:nvPicPr>
            <p:cNvPr id="13" name="Picture 23" descr="Dashboard_Porta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96200" y="2057400"/>
              <a:ext cx="1066800" cy="6511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Rounded Rectangle 13"/>
            <p:cNvSpPr/>
            <p:nvPr/>
          </p:nvSpPr>
          <p:spPr>
            <a:xfrm>
              <a:off x="7696200" y="2133600"/>
              <a:ext cx="457200" cy="533400"/>
            </a:xfrm>
            <a:prstGeom prst="roundRect">
              <a:avLst>
                <a:gd name="adj" fmla="val 10000"/>
              </a:avLst>
            </a:prstGeom>
            <a:blipFill rotWithShape="0">
              <a:blip r:embed="rId4" cstate="print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5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cxnSp>
          <p:nvCxnSpPr>
            <p:cNvPr id="15" name="Straight Arrow Connector 14"/>
            <p:cNvCxnSpPr>
              <a:stCxn id="6" idx="2"/>
              <a:endCxn id="9" idx="0"/>
            </p:cNvCxnSpPr>
            <p:nvPr/>
          </p:nvCxnSpPr>
          <p:spPr bwMode="auto">
            <a:xfrm rot="5400000">
              <a:off x="7972425" y="4695825"/>
              <a:ext cx="361950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none"/>
            </a:ln>
            <a:effectLst/>
          </p:spPr>
        </p:cxnSp>
      </p:grpSp>
      <p:sp>
        <p:nvSpPr>
          <p:cNvPr id="17" name="TextBox 16"/>
          <p:cNvSpPr txBox="1"/>
          <p:nvPr/>
        </p:nvSpPr>
        <p:spPr>
          <a:xfrm>
            <a:off x="6654452" y="4520532"/>
            <a:ext cx="15205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i="0" dirty="0" smtClean="0">
                <a:solidFill>
                  <a:srgbClr val="666666"/>
                </a:solidFill>
              </a:rPr>
              <a:t>Web Services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350" y="24516"/>
            <a:ext cx="7330650" cy="784830"/>
          </a:xfrm>
        </p:spPr>
        <p:txBody>
          <a:bodyPr/>
          <a:lstStyle/>
          <a:p>
            <a:r>
              <a:rPr lang="en-US" dirty="0" smtClean="0"/>
              <a:t>Use Case 3: </a:t>
            </a:r>
            <a:br>
              <a:rPr lang="en-US" dirty="0" smtClean="0"/>
            </a:br>
            <a:r>
              <a:rPr lang="en-US" dirty="0" smtClean="0"/>
              <a:t>Embedded Workflow, Server Driven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Portal: Application-specific</a:t>
            </a:r>
          </a:p>
          <a:p>
            <a:r>
              <a:rPr lang="en-US" dirty="0" smtClean="0"/>
              <a:t>Presentation Flow: Application-specific and embedded within AppServer</a:t>
            </a:r>
          </a:p>
          <a:p>
            <a:r>
              <a:rPr lang="en-US" dirty="0" smtClean="0"/>
              <a:t>Forms: Application-specific</a:t>
            </a:r>
          </a:p>
          <a:p>
            <a:r>
              <a:rPr lang="en-US" dirty="0" smtClean="0"/>
              <a:t>OE System Steps: None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Customer: ProALPHA</a:t>
            </a:r>
          </a:p>
          <a:p>
            <a:endParaRPr lang="en-US" dirty="0" smtClean="0"/>
          </a:p>
        </p:txBody>
      </p:sp>
      <p:grpSp>
        <p:nvGrpSpPr>
          <p:cNvPr id="6" name="Group 21"/>
          <p:cNvGrpSpPr/>
          <p:nvPr/>
        </p:nvGrpSpPr>
        <p:grpSpPr>
          <a:xfrm>
            <a:off x="7288306" y="954741"/>
            <a:ext cx="1752600" cy="5293659"/>
            <a:chOff x="7342094" y="954741"/>
            <a:chExt cx="1752600" cy="5293659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7342094" y="990600"/>
              <a:ext cx="1752600" cy="52578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 smtClean="0">
                <a:solidFill>
                  <a:srgbClr val="7F7F7F"/>
                </a:solidFill>
              </a:endParaRPr>
            </a:p>
          </p:txBody>
        </p:sp>
        <p:sp>
          <p:nvSpPr>
            <p:cNvPr id="4" name="Rounded Rectangle 3"/>
            <p:cNvSpPr/>
            <p:nvPr/>
          </p:nvSpPr>
          <p:spPr bwMode="auto">
            <a:xfrm>
              <a:off x="7467600" y="4800600"/>
              <a:ext cx="1524000" cy="1314450"/>
            </a:xfrm>
            <a:prstGeom prst="roundRect">
              <a:avLst/>
            </a:prstGeom>
            <a:gradFill flip="none" rotWithShape="1">
              <a:gsLst>
                <a:gs pos="0">
                  <a:schemeClr val="accent3"/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</a:pPr>
              <a:endParaRPr lang="en-US" sz="2000" i="0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 Narrow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</a:pPr>
              <a:endParaRPr lang="en-US" sz="2000" i="0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 Narrow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</a:pPr>
              <a:r>
                <a:rPr lang="en-US" sz="1800" i="0" kern="0" dirty="0" smtClean="0">
                  <a:solidFill>
                    <a:srgbClr val="000000"/>
                  </a:solidFill>
                  <a:latin typeface="Arial Narrow" pitchFamily="34" charset="0"/>
                </a:rPr>
                <a:t>BPM Server</a:t>
              </a:r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05582" y="5124450"/>
              <a:ext cx="1385418" cy="476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" name="Shape 9"/>
            <p:cNvCxnSpPr>
              <a:endCxn id="28" idx="0"/>
            </p:cNvCxnSpPr>
            <p:nvPr/>
          </p:nvCxnSpPr>
          <p:spPr bwMode="auto">
            <a:xfrm rot="5400000">
              <a:off x="8063754" y="2985248"/>
              <a:ext cx="331692" cy="1588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11" name="Straight Arrow Connector 10"/>
            <p:cNvCxnSpPr>
              <a:stCxn id="28" idx="2"/>
              <a:endCxn id="4" idx="0"/>
            </p:cNvCxnSpPr>
            <p:nvPr/>
          </p:nvCxnSpPr>
          <p:spPr bwMode="auto">
            <a:xfrm rot="5400000">
              <a:off x="8062072" y="4633072"/>
              <a:ext cx="335056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28" name="Rounded Rectangle 27"/>
            <p:cNvSpPr/>
            <p:nvPr/>
          </p:nvSpPr>
          <p:spPr bwMode="auto">
            <a:xfrm>
              <a:off x="7467600" y="3151094"/>
              <a:ext cx="1524000" cy="1314450"/>
            </a:xfrm>
            <a:prstGeom prst="roundRect">
              <a:avLst/>
            </a:prstGeom>
            <a:gradFill flip="none" rotWithShape="1">
              <a:gsLst>
                <a:gs pos="0">
                  <a:schemeClr val="accent4"/>
                </a:gs>
                <a:gs pos="50000">
                  <a:schemeClr val="accent4">
                    <a:tint val="44500"/>
                    <a:satMod val="160000"/>
                  </a:schemeClr>
                </a:gs>
                <a:gs pos="100000">
                  <a:schemeClr val="accent4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  <a:defRPr/>
              </a:pPr>
              <a:r>
                <a:rPr lang="en-US" sz="1800" i="0" dirty="0" smtClean="0">
                  <a:solidFill>
                    <a:srgbClr val="000000"/>
                  </a:solidFill>
                  <a:latin typeface="Arial Narrow" pitchFamily="34" charset="0"/>
                </a:rPr>
                <a:t>OpenEdge</a:t>
              </a:r>
              <a:br>
                <a:rPr lang="en-US" sz="1800" i="0" dirty="0" smtClean="0">
                  <a:solidFill>
                    <a:srgbClr val="000000"/>
                  </a:solidFill>
                  <a:latin typeface="Arial Narrow" pitchFamily="34" charset="0"/>
                </a:rPr>
              </a:br>
              <a:r>
                <a:rPr lang="en-US" sz="1800" i="0" dirty="0" smtClean="0">
                  <a:solidFill>
                    <a:srgbClr val="000000"/>
                  </a:solidFill>
                  <a:latin typeface="Arial Narrow" pitchFamily="34" charset="0"/>
                </a:rPr>
                <a:t>AppServer </a:t>
              </a:r>
            </a:p>
          </p:txBody>
        </p:sp>
        <p:grpSp>
          <p:nvGrpSpPr>
            <p:cNvPr id="7" name="Group 11"/>
            <p:cNvGrpSpPr/>
            <p:nvPr/>
          </p:nvGrpSpPr>
          <p:grpSpPr>
            <a:xfrm>
              <a:off x="7391400" y="1524000"/>
              <a:ext cx="1600201" cy="1295400"/>
              <a:chOff x="7391400" y="1219200"/>
              <a:chExt cx="1760221" cy="1466850"/>
            </a:xfrm>
          </p:grpSpPr>
          <p:sp>
            <p:nvSpPr>
              <p:cNvPr id="9" name="Rounded Rectangle 8"/>
              <p:cNvSpPr/>
              <p:nvPr/>
            </p:nvSpPr>
            <p:spPr bwMode="auto">
              <a:xfrm>
                <a:off x="7391400" y="1219200"/>
                <a:ext cx="1524000" cy="1314450"/>
              </a:xfrm>
              <a:prstGeom prst="roundRect">
                <a:avLst/>
              </a:prstGeom>
              <a:gradFill flip="none" rotWithShape="1">
                <a:gsLst>
                  <a:gs pos="0">
                    <a:srgbClr val="FFD23B"/>
                  </a:gs>
                  <a:gs pos="50000">
                    <a:srgbClr val="FFD23B">
                      <a:tint val="44500"/>
                      <a:satMod val="160000"/>
                    </a:srgbClr>
                  </a:gs>
                  <a:gs pos="100000">
                    <a:srgbClr val="FFD23B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squar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SzTx/>
                  <a:defRPr/>
                </a:pPr>
                <a:r>
                  <a:rPr lang="en-US" sz="2000" i="0" dirty="0" smtClean="0">
                    <a:solidFill>
                      <a:srgbClr val="000000"/>
                    </a:solidFill>
                    <a:latin typeface="Arial Narrow" pitchFamily="34" charset="0"/>
                  </a:rPr>
                  <a:t>UI</a:t>
                </a:r>
              </a:p>
            </p:txBody>
          </p:sp>
          <p:sp>
            <p:nvSpPr>
              <p:cNvPr id="34" name="Rounded Rectangle 33"/>
              <p:cNvSpPr/>
              <p:nvPr/>
            </p:nvSpPr>
            <p:spPr bwMode="auto">
              <a:xfrm>
                <a:off x="7467600" y="1295400"/>
                <a:ext cx="1524000" cy="1314450"/>
              </a:xfrm>
              <a:prstGeom prst="roundRect">
                <a:avLst/>
              </a:prstGeom>
              <a:gradFill flip="none" rotWithShape="1">
                <a:gsLst>
                  <a:gs pos="0">
                    <a:srgbClr val="FFD23B"/>
                  </a:gs>
                  <a:gs pos="50000">
                    <a:srgbClr val="FFD23B">
                      <a:tint val="44500"/>
                      <a:satMod val="160000"/>
                    </a:srgbClr>
                  </a:gs>
                  <a:gs pos="100000">
                    <a:srgbClr val="FFD23B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squar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SzTx/>
                  <a:defRPr/>
                </a:pPr>
                <a:r>
                  <a:rPr lang="en-US" sz="2000" i="0" dirty="0" smtClean="0">
                    <a:solidFill>
                      <a:srgbClr val="000000"/>
                    </a:solidFill>
                    <a:latin typeface="Arial Narrow" pitchFamily="34" charset="0"/>
                  </a:rPr>
                  <a:t>UI</a:t>
                </a:r>
              </a:p>
            </p:txBody>
          </p:sp>
          <p:sp>
            <p:nvSpPr>
              <p:cNvPr id="35" name="Rounded Rectangle 34"/>
              <p:cNvSpPr/>
              <p:nvPr/>
            </p:nvSpPr>
            <p:spPr bwMode="auto">
              <a:xfrm>
                <a:off x="7543800" y="1371600"/>
                <a:ext cx="1607821" cy="1314450"/>
              </a:xfrm>
              <a:prstGeom prst="roundRect">
                <a:avLst/>
              </a:prstGeom>
              <a:gradFill flip="none" rotWithShape="1">
                <a:gsLst>
                  <a:gs pos="0">
                    <a:srgbClr val="FFD23B"/>
                  </a:gs>
                  <a:gs pos="50000">
                    <a:srgbClr val="FFD23B">
                      <a:tint val="44500"/>
                      <a:satMod val="160000"/>
                    </a:srgbClr>
                  </a:gs>
                  <a:gs pos="100000">
                    <a:srgbClr val="FFD23B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squar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SzTx/>
                  <a:defRPr/>
                </a:pPr>
                <a:r>
                  <a:rPr lang="en-US" sz="1800" i="0" dirty="0" smtClean="0">
                    <a:solidFill>
                      <a:srgbClr val="000000"/>
                    </a:solidFill>
                    <a:latin typeface="Arial Narrow" pitchFamily="34" charset="0"/>
                  </a:rPr>
                  <a:t>UI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SzTx/>
                  <a:defRPr/>
                </a:pPr>
                <a:endParaRPr lang="en-US" sz="1800" i="0" dirty="0" smtClean="0">
                  <a:solidFill>
                    <a:srgbClr val="000000"/>
                  </a:solidFill>
                  <a:latin typeface="Arial Narrow" pitchFamily="34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SzTx/>
                  <a:defRPr/>
                </a:pPr>
                <a:endParaRPr lang="en-US" sz="1800" i="0" dirty="0" smtClean="0">
                  <a:solidFill>
                    <a:srgbClr val="000000"/>
                  </a:solidFill>
                  <a:latin typeface="Arial Narrow" pitchFamily="34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SzTx/>
                  <a:defRPr/>
                </a:pPr>
                <a:endParaRPr lang="en-US" sz="1800" i="0" dirty="0" smtClean="0">
                  <a:solidFill>
                    <a:srgbClr val="000000"/>
                  </a:solidFill>
                  <a:latin typeface="Arial Narrow" pitchFamily="34" charset="0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7391400" y="954741"/>
              <a:ext cx="1524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</a:pPr>
              <a:r>
                <a:rPr lang="en-US" sz="1600" dirty="0" smtClean="0">
                  <a:solidFill>
                    <a:srgbClr val="005F97"/>
                  </a:solidFill>
                  <a:latin typeface="Arial"/>
                </a:rPr>
                <a:t>Runtime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</a:pPr>
              <a:r>
                <a:rPr lang="en-US" sz="1600" dirty="0" smtClean="0">
                  <a:solidFill>
                    <a:srgbClr val="005F97"/>
                  </a:solidFill>
                  <a:latin typeface="Arial"/>
                </a:rPr>
                <a:t>Architecture</a:t>
              </a: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7620000" y="1981200"/>
              <a:ext cx="1295400" cy="761999"/>
            </a:xfrm>
            <a:prstGeom prst="roundRect">
              <a:avLst>
                <a:gd name="adj" fmla="val 10000"/>
              </a:avLst>
            </a:prstGeom>
            <a:blipFill rotWithShape="0">
              <a:blip r:embed="rId4" cstate="print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50000"/>
                <a:alpha val="90000"/>
                <a:hueOff val="19985"/>
                <a:satOff val="-1042"/>
                <a:lumOff val="7540"/>
                <a:alphaOff val="-4000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350" y="24516"/>
            <a:ext cx="7330650" cy="784830"/>
          </a:xfrm>
        </p:spPr>
        <p:txBody>
          <a:bodyPr/>
          <a:lstStyle/>
          <a:p>
            <a:r>
              <a:rPr lang="en-US" dirty="0" smtClean="0"/>
              <a:t>Use Case 4: </a:t>
            </a:r>
            <a:br>
              <a:rPr lang="en-US" dirty="0" smtClean="0"/>
            </a:br>
            <a:r>
              <a:rPr lang="en-US" dirty="0" smtClean="0"/>
              <a:t>Embedded Workflow, Client Driven</a:t>
            </a:r>
            <a:endParaRPr lang="en-US" dirty="0"/>
          </a:p>
        </p:txBody>
      </p:sp>
      <p:sp>
        <p:nvSpPr>
          <p:cNvPr id="39" name="Content Placeholder 38"/>
          <p:cNvSpPr>
            <a:spLocks noGrp="1"/>
          </p:cNvSpPr>
          <p:nvPr>
            <p:ph idx="1"/>
          </p:nvPr>
        </p:nvSpPr>
        <p:spPr>
          <a:xfrm>
            <a:off x="403225" y="1335088"/>
            <a:ext cx="6817846" cy="4419600"/>
          </a:xfrm>
        </p:spPr>
        <p:txBody>
          <a:bodyPr/>
          <a:lstStyle/>
          <a:p>
            <a:r>
              <a:rPr lang="en-US" dirty="0" smtClean="0"/>
              <a:t>Portal:  Application-specific based on OpenEdge UI or other UI</a:t>
            </a:r>
          </a:p>
          <a:p>
            <a:r>
              <a:rPr lang="en-US" dirty="0" smtClean="0"/>
              <a:t>Presentation Flow: Application-specific</a:t>
            </a:r>
          </a:p>
          <a:p>
            <a:pPr lvl="1"/>
            <a:r>
              <a:rPr lang="en-US" dirty="0" smtClean="0"/>
              <a:t>BPM Server does not know anything about other UI types</a:t>
            </a:r>
          </a:p>
          <a:p>
            <a:r>
              <a:rPr lang="en-US" dirty="0" smtClean="0"/>
              <a:t>Forms: Application-specific</a:t>
            </a:r>
          </a:p>
          <a:p>
            <a:r>
              <a:rPr lang="en-US" dirty="0" smtClean="0"/>
              <a:t>OE System Steps: None</a:t>
            </a:r>
          </a:p>
          <a:p>
            <a:endParaRPr lang="en-US" dirty="0" smtClean="0"/>
          </a:p>
          <a:p>
            <a:r>
              <a:rPr lang="en-US" dirty="0" smtClean="0"/>
              <a:t>Customers: QAD (.NET UI)</a:t>
            </a:r>
            <a:endParaRPr lang="en-US" dirty="0"/>
          </a:p>
        </p:txBody>
      </p:sp>
      <p:grpSp>
        <p:nvGrpSpPr>
          <p:cNvPr id="3" name="Group 34"/>
          <p:cNvGrpSpPr/>
          <p:nvPr/>
        </p:nvGrpSpPr>
        <p:grpSpPr>
          <a:xfrm>
            <a:off x="7196019" y="968188"/>
            <a:ext cx="1846729" cy="5280212"/>
            <a:chOff x="7221071" y="968188"/>
            <a:chExt cx="1846729" cy="5280212"/>
          </a:xfrm>
        </p:grpSpPr>
        <p:sp>
          <p:nvSpPr>
            <p:cNvPr id="53" name="Rounded Rectangle 52"/>
            <p:cNvSpPr/>
            <p:nvPr/>
          </p:nvSpPr>
          <p:spPr bwMode="auto">
            <a:xfrm>
              <a:off x="7221071" y="990600"/>
              <a:ext cx="1846729" cy="52578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 smtClean="0">
                <a:solidFill>
                  <a:srgbClr val="7F7F7F"/>
                </a:solidFill>
              </a:endParaRPr>
            </a:p>
          </p:txBody>
        </p:sp>
        <p:grpSp>
          <p:nvGrpSpPr>
            <p:cNvPr id="6" name="Group 24"/>
            <p:cNvGrpSpPr/>
            <p:nvPr/>
          </p:nvGrpSpPr>
          <p:grpSpPr>
            <a:xfrm>
              <a:off x="7364506" y="3105150"/>
              <a:ext cx="1524000" cy="1314450"/>
              <a:chOff x="7391400" y="4648200"/>
              <a:chExt cx="1524000" cy="1314450"/>
            </a:xfrm>
          </p:grpSpPr>
          <p:sp>
            <p:nvSpPr>
              <p:cNvPr id="4" name="Rounded Rectangle 3"/>
              <p:cNvSpPr/>
              <p:nvPr/>
            </p:nvSpPr>
            <p:spPr bwMode="auto">
              <a:xfrm>
                <a:off x="7391400" y="4648200"/>
                <a:ext cx="1524000" cy="131445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3"/>
                  </a:gs>
                  <a:gs pos="50000">
                    <a:schemeClr val="accent3">
                      <a:tint val="44500"/>
                      <a:satMod val="160000"/>
                    </a:schemeClr>
                  </a:gs>
                  <a:gs pos="100000">
                    <a:schemeClr val="accent3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SzTx/>
                </a:pPr>
                <a:endParaRPr lang="en-US" sz="1800" i="0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Arial Narrow" pitchFamily="34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SzTx/>
                </a:pPr>
                <a:endParaRPr lang="en-US" sz="1800" i="0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Arial Narrow" pitchFamily="34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SzTx/>
                </a:pPr>
                <a:r>
                  <a:rPr lang="en-US" sz="1800" i="0" kern="0" dirty="0" smtClean="0">
                    <a:solidFill>
                      <a:srgbClr val="000000"/>
                    </a:solidFill>
                    <a:latin typeface="Arial Narrow" pitchFamily="34" charset="0"/>
                  </a:rPr>
                  <a:t>BPM Server</a:t>
                </a:r>
              </a:p>
            </p:txBody>
          </p:sp>
          <p:pic>
            <p:nvPicPr>
              <p:cNvPr id="5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429382" y="4972050"/>
                <a:ext cx="1385418" cy="476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cxnSp>
          <p:nvCxnSpPr>
            <p:cNvPr id="10" name="Shape 9"/>
            <p:cNvCxnSpPr>
              <a:stCxn id="43" idx="3"/>
              <a:endCxn id="28" idx="3"/>
            </p:cNvCxnSpPr>
            <p:nvPr/>
          </p:nvCxnSpPr>
          <p:spPr bwMode="auto">
            <a:xfrm>
              <a:off x="8820148" y="2154877"/>
              <a:ext cx="68358" cy="3217223"/>
            </a:xfrm>
            <a:prstGeom prst="bentConnector3">
              <a:avLst>
                <a:gd name="adj1" fmla="val 267208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11" name="Straight Arrow Connector 10"/>
            <p:cNvCxnSpPr>
              <a:stCxn id="43" idx="2"/>
              <a:endCxn id="4" idx="0"/>
            </p:cNvCxnSpPr>
            <p:nvPr/>
          </p:nvCxnSpPr>
          <p:spPr bwMode="auto">
            <a:xfrm rot="5400000">
              <a:off x="7907889" y="2885618"/>
              <a:ext cx="438150" cy="91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/>
              <a:tailEnd type="arrow"/>
            </a:ln>
            <a:effectLst/>
          </p:spPr>
        </p:cxnSp>
        <p:sp>
          <p:nvSpPr>
            <p:cNvPr id="28" name="Rounded Rectangle 27"/>
            <p:cNvSpPr/>
            <p:nvPr/>
          </p:nvSpPr>
          <p:spPr bwMode="auto">
            <a:xfrm>
              <a:off x="7364506" y="4800600"/>
              <a:ext cx="1524000" cy="1143000"/>
            </a:xfrm>
            <a:prstGeom prst="roundRect">
              <a:avLst/>
            </a:prstGeom>
            <a:gradFill flip="none" rotWithShape="1">
              <a:gsLst>
                <a:gs pos="0">
                  <a:schemeClr val="accent4"/>
                </a:gs>
                <a:gs pos="50000">
                  <a:schemeClr val="accent4">
                    <a:tint val="44500"/>
                    <a:satMod val="160000"/>
                  </a:schemeClr>
                </a:gs>
                <a:gs pos="100000">
                  <a:schemeClr val="accent4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  <a:defRPr/>
              </a:pPr>
              <a:r>
                <a:rPr lang="en-US" sz="1800" i="0" dirty="0" smtClean="0">
                  <a:solidFill>
                    <a:srgbClr val="000000"/>
                  </a:solidFill>
                  <a:latin typeface="Arial Narrow" pitchFamily="34" charset="0"/>
                </a:rPr>
                <a:t>OpenEdge </a:t>
              </a:r>
              <a:br>
                <a:rPr lang="en-US" sz="1800" i="0" dirty="0" smtClean="0">
                  <a:solidFill>
                    <a:srgbClr val="000000"/>
                  </a:solidFill>
                  <a:latin typeface="Arial Narrow" pitchFamily="34" charset="0"/>
                </a:rPr>
              </a:br>
              <a:r>
                <a:rPr lang="en-US" sz="1800" i="0" dirty="0" smtClean="0">
                  <a:solidFill>
                    <a:srgbClr val="000000"/>
                  </a:solidFill>
                  <a:latin typeface="Arial Narrow" pitchFamily="34" charset="0"/>
                </a:rPr>
                <a:t>AppServer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  <a:defRPr/>
              </a:pPr>
              <a:r>
                <a:rPr lang="en-US" sz="1800" i="0" dirty="0" smtClean="0">
                  <a:solidFill>
                    <a:srgbClr val="000000"/>
                  </a:solidFill>
                  <a:latin typeface="Arial Narrow" pitchFamily="34" charset="0"/>
                </a:rPr>
                <a:t>(optional)</a:t>
              </a:r>
            </a:p>
          </p:txBody>
        </p:sp>
        <p:grpSp>
          <p:nvGrpSpPr>
            <p:cNvPr id="7" name="Group 39"/>
            <p:cNvGrpSpPr/>
            <p:nvPr/>
          </p:nvGrpSpPr>
          <p:grpSpPr>
            <a:xfrm>
              <a:off x="7296148" y="1524000"/>
              <a:ext cx="1524000" cy="1143000"/>
              <a:chOff x="7391400" y="1219200"/>
              <a:chExt cx="1676400" cy="1466850"/>
            </a:xfrm>
          </p:grpSpPr>
          <p:sp>
            <p:nvSpPr>
              <p:cNvPr id="41" name="Rounded Rectangle 40"/>
              <p:cNvSpPr/>
              <p:nvPr/>
            </p:nvSpPr>
            <p:spPr bwMode="auto">
              <a:xfrm>
                <a:off x="7391400" y="1219200"/>
                <a:ext cx="1524000" cy="1314450"/>
              </a:xfrm>
              <a:prstGeom prst="roundRect">
                <a:avLst/>
              </a:prstGeom>
              <a:gradFill flip="none" rotWithShape="1">
                <a:gsLst>
                  <a:gs pos="0">
                    <a:srgbClr val="FFD23B"/>
                  </a:gs>
                  <a:gs pos="50000">
                    <a:srgbClr val="FFD23B">
                      <a:tint val="44500"/>
                      <a:satMod val="160000"/>
                    </a:srgbClr>
                  </a:gs>
                  <a:gs pos="100000">
                    <a:srgbClr val="FFD23B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squar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SzTx/>
                  <a:defRPr/>
                </a:pPr>
                <a:r>
                  <a:rPr lang="en-US" sz="1800" i="0" dirty="0" smtClean="0">
                    <a:solidFill>
                      <a:srgbClr val="000000"/>
                    </a:solidFill>
                    <a:latin typeface="Arial Narrow" pitchFamily="34" charset="0"/>
                  </a:rPr>
                  <a:t>UI</a:t>
                </a:r>
              </a:p>
            </p:txBody>
          </p:sp>
          <p:sp>
            <p:nvSpPr>
              <p:cNvPr id="42" name="Rounded Rectangle 41"/>
              <p:cNvSpPr/>
              <p:nvPr/>
            </p:nvSpPr>
            <p:spPr bwMode="auto">
              <a:xfrm>
                <a:off x="7467600" y="1295400"/>
                <a:ext cx="1524000" cy="1314450"/>
              </a:xfrm>
              <a:prstGeom prst="roundRect">
                <a:avLst/>
              </a:prstGeom>
              <a:gradFill flip="none" rotWithShape="1">
                <a:gsLst>
                  <a:gs pos="0">
                    <a:srgbClr val="FFD23B"/>
                  </a:gs>
                  <a:gs pos="50000">
                    <a:srgbClr val="FFD23B">
                      <a:tint val="44500"/>
                      <a:satMod val="160000"/>
                    </a:srgbClr>
                  </a:gs>
                  <a:gs pos="100000">
                    <a:srgbClr val="FFD23B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squar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SzTx/>
                  <a:defRPr/>
                </a:pPr>
                <a:r>
                  <a:rPr lang="en-US" sz="1800" i="0" dirty="0" smtClean="0">
                    <a:solidFill>
                      <a:srgbClr val="000000"/>
                    </a:solidFill>
                    <a:latin typeface="Arial Narrow" pitchFamily="34" charset="0"/>
                  </a:rPr>
                  <a:t>UI</a:t>
                </a:r>
              </a:p>
            </p:txBody>
          </p:sp>
          <p:sp>
            <p:nvSpPr>
              <p:cNvPr id="43" name="Rounded Rectangle 42"/>
              <p:cNvSpPr/>
              <p:nvPr/>
            </p:nvSpPr>
            <p:spPr bwMode="auto">
              <a:xfrm>
                <a:off x="7543800" y="1371600"/>
                <a:ext cx="1524000" cy="1314450"/>
              </a:xfrm>
              <a:prstGeom prst="roundRect">
                <a:avLst/>
              </a:prstGeom>
              <a:gradFill flip="none" rotWithShape="1">
                <a:gsLst>
                  <a:gs pos="0">
                    <a:srgbClr val="FFD23B"/>
                  </a:gs>
                  <a:gs pos="50000">
                    <a:srgbClr val="FFD23B">
                      <a:tint val="44500"/>
                      <a:satMod val="160000"/>
                    </a:srgbClr>
                  </a:gs>
                  <a:gs pos="100000">
                    <a:srgbClr val="FFD23B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squar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SzTx/>
                  <a:defRPr/>
                </a:pPr>
                <a:r>
                  <a:rPr lang="en-US" sz="1800" i="0" dirty="0" smtClean="0">
                    <a:solidFill>
                      <a:srgbClr val="000000"/>
                    </a:solidFill>
                    <a:latin typeface="Arial Narrow" pitchFamily="34" charset="0"/>
                  </a:rPr>
                  <a:t>UI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SzTx/>
                  <a:defRPr/>
                </a:pPr>
                <a:endParaRPr lang="en-US" sz="1800" i="0" dirty="0" smtClean="0">
                  <a:solidFill>
                    <a:srgbClr val="000000"/>
                  </a:solidFill>
                  <a:latin typeface="Arial Narrow" pitchFamily="34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SzTx/>
                  <a:defRPr/>
                </a:pPr>
                <a:endParaRPr lang="en-US" sz="1800" i="0" dirty="0" smtClean="0">
                  <a:solidFill>
                    <a:srgbClr val="000000"/>
                  </a:solidFill>
                  <a:latin typeface="Arial Narrow" pitchFamily="34" charset="0"/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7297271" y="968188"/>
              <a:ext cx="1524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</a:pPr>
              <a:r>
                <a:rPr lang="en-US" sz="1600" dirty="0" smtClean="0">
                  <a:solidFill>
                    <a:srgbClr val="005F97"/>
                  </a:solidFill>
                  <a:latin typeface="Arial"/>
                </a:rPr>
                <a:t>Runtime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SzTx/>
              </a:pPr>
              <a:r>
                <a:rPr lang="en-US" sz="1600" dirty="0" smtClean="0">
                  <a:solidFill>
                    <a:srgbClr val="005F97"/>
                  </a:solidFill>
                  <a:latin typeface="Arial"/>
                </a:rPr>
                <a:t>Architecture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7620000" y="2057400"/>
              <a:ext cx="1066800" cy="533400"/>
            </a:xfrm>
            <a:prstGeom prst="roundRect">
              <a:avLst>
                <a:gd name="adj" fmla="val 10000"/>
              </a:avLst>
            </a:prstGeom>
            <a:blipFill rotWithShape="0">
              <a:blip r:embed="rId4" cstate="print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50000"/>
                <a:alpha val="90000"/>
                <a:hueOff val="19985"/>
                <a:satOff val="-1042"/>
                <a:lumOff val="7540"/>
                <a:alphaOff val="-4000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cxnSp>
          <p:nvCxnSpPr>
            <p:cNvPr id="17" name="Straight Arrow Connector 16"/>
            <p:cNvCxnSpPr>
              <a:stCxn id="4" idx="2"/>
              <a:endCxn id="28" idx="0"/>
            </p:cNvCxnSpPr>
            <p:nvPr/>
          </p:nvCxnSpPr>
          <p:spPr bwMode="auto">
            <a:xfrm rot="5400000">
              <a:off x="7936006" y="4610100"/>
              <a:ext cx="381000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none"/>
            </a:ln>
            <a:effectLst/>
          </p:spPr>
        </p:cxn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8"/>
          <p:cNvSpPr>
            <a:spLocks noGrp="1"/>
          </p:cNvSpPr>
          <p:nvPr>
            <p:ph type="ctrTitle"/>
          </p:nvPr>
        </p:nvSpPr>
        <p:spPr>
          <a:xfrm>
            <a:off x="403225" y="2151571"/>
            <a:ext cx="5500688" cy="443198"/>
          </a:xfrm>
          <a:ln/>
        </p:spPr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/>
              <a:t>OpenEdge BPM Demo</a:t>
            </a:r>
            <a:endParaRPr lang="en-US" sz="2400" dirty="0" smtClean="0"/>
          </a:p>
        </p:txBody>
      </p:sp>
      <p:sp>
        <p:nvSpPr>
          <p:cNvPr id="3076" name="Subtitle 2"/>
          <p:cNvSpPr txBox="1">
            <a:spLocks/>
          </p:cNvSpPr>
          <p:nvPr/>
        </p:nvSpPr>
        <p:spPr bwMode="auto">
          <a:xfrm>
            <a:off x="336550" y="5287963"/>
            <a:ext cx="5519738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077" name="TextBox 5"/>
          <p:cNvSpPr txBox="1">
            <a:spLocks noChangeArrowheads="1"/>
          </p:cNvSpPr>
          <p:nvPr/>
        </p:nvSpPr>
        <p:spPr bwMode="auto">
          <a:xfrm>
            <a:off x="439965" y="5164869"/>
            <a:ext cx="284693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457200">
              <a:spcBef>
                <a:spcPts val="300"/>
              </a:spcBef>
            </a:pPr>
            <a:r>
              <a:rPr lang="en-US" sz="2000" b="1" i="0" dirty="0" smtClean="0">
                <a:ea typeface="MS PGothic"/>
                <a:cs typeface="Arial Bold"/>
              </a:rPr>
              <a:t>Brian Bowman</a:t>
            </a:r>
            <a:r>
              <a:rPr lang="en-US" b="1" i="0" dirty="0">
                <a:ea typeface="MS PGothic"/>
                <a:cs typeface="Arial Bold"/>
              </a:rPr>
              <a:t/>
            </a:r>
            <a:br>
              <a:rPr lang="en-US" b="1" i="0" dirty="0">
                <a:ea typeface="MS PGothic"/>
                <a:cs typeface="Arial Bold"/>
              </a:rPr>
            </a:br>
            <a:r>
              <a:rPr lang="en-US" sz="1800" i="0" dirty="0" smtClean="0">
                <a:ea typeface="MS PGothic"/>
                <a:cs typeface="Arial Bold"/>
              </a:rPr>
              <a:t>Senior Solutions Consultant</a:t>
            </a:r>
            <a:endParaRPr lang="en-US" sz="1600" i="0" dirty="0" smtClean="0">
              <a:ea typeface="MS PGothic"/>
              <a:cs typeface="Arial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Requirements</a:t>
            </a:r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0748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6932" y="4113076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00092" y="1808820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aetf_logo_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32718" y="5733256"/>
            <a:ext cx="3878564" cy="669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Requirements</a:t>
            </a:r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0748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aetf_logo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32718" y="5733256"/>
            <a:ext cx="3878564" cy="669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6932" y="4113076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00092" y="1808820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ounded Rectangular Callout 9"/>
          <p:cNvSpPr/>
          <p:nvPr/>
        </p:nvSpPr>
        <p:spPr bwMode="auto">
          <a:xfrm>
            <a:off x="3541629" y="3183791"/>
            <a:ext cx="1727474" cy="442674"/>
          </a:xfrm>
          <a:prstGeom prst="wedgeRoundRectCallout">
            <a:avLst>
              <a:gd name="adj1" fmla="val 9583"/>
              <a:gd name="adj2" fmla="val -204372"/>
              <a:gd name="adj3" fmla="val 16667"/>
            </a:avLst>
          </a:prstGeom>
          <a:solidFill>
            <a:schemeClr val="accent2">
              <a:alpha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buSzPct val="130000"/>
            </a:pPr>
            <a:r>
              <a:rPr lang="en-US" sz="2000" i="0" dirty="0" smtClean="0">
                <a:solidFill>
                  <a:srgbClr val="383838"/>
                </a:solidFill>
              </a:rPr>
              <a:t>Order Placed</a:t>
            </a:r>
          </a:p>
        </p:txBody>
      </p:sp>
      <p:sp>
        <p:nvSpPr>
          <p:cNvPr id="11" name="Right Arrow 10"/>
          <p:cNvSpPr/>
          <p:nvPr/>
        </p:nvSpPr>
        <p:spPr bwMode="auto">
          <a:xfrm rot="1039360">
            <a:off x="4036637" y="2194833"/>
            <a:ext cx="1253274" cy="289522"/>
          </a:xfrm>
          <a:prstGeom prst="rightArrow">
            <a:avLst/>
          </a:prstGeom>
          <a:solidFill>
            <a:schemeClr val="accent2">
              <a:alpha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>
              <a:spcBef>
                <a:spcPct val="50000"/>
              </a:spcBef>
              <a:buSzPct val="130000"/>
            </a:pPr>
            <a:endParaRPr lang="en-US" dirty="0" smtClean="0">
              <a:solidFill>
                <a:srgbClr val="7F7F7F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Requirements</a:t>
            </a:r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0748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aetf_logo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32718" y="5733256"/>
            <a:ext cx="3878564" cy="669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4113076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00092" y="1808820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ounded Rectangular Callout 10"/>
          <p:cNvSpPr/>
          <p:nvPr/>
        </p:nvSpPr>
        <p:spPr bwMode="auto">
          <a:xfrm rot="5400000">
            <a:off x="6894664" y="4032343"/>
            <a:ext cx="1044116" cy="1620180"/>
          </a:xfrm>
          <a:prstGeom prst="wedgeRoundRectCallout">
            <a:avLst>
              <a:gd name="adj1" fmla="val -96899"/>
              <a:gd name="adj2" fmla="val 82361"/>
              <a:gd name="adj3" fmla="val 16667"/>
            </a:avLst>
          </a:prstGeom>
          <a:solidFill>
            <a:schemeClr val="accent3">
              <a:alpha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50000"/>
              </a:spcBef>
              <a:buSzPct val="130000"/>
            </a:pPr>
            <a:r>
              <a:rPr lang="en-US" sz="2000" i="0" dirty="0" smtClean="0">
                <a:solidFill>
                  <a:srgbClr val="383838"/>
                </a:solidFill>
              </a:rPr>
              <a:t>Order </a:t>
            </a:r>
            <a:br>
              <a:rPr lang="en-US" sz="2000" i="0" dirty="0" smtClean="0">
                <a:solidFill>
                  <a:srgbClr val="383838"/>
                </a:solidFill>
              </a:rPr>
            </a:br>
            <a:r>
              <a:rPr lang="en-US" sz="2000" i="0" dirty="0" smtClean="0">
                <a:solidFill>
                  <a:srgbClr val="383838"/>
                </a:solidFill>
              </a:rPr>
              <a:t>reviewed</a:t>
            </a:r>
          </a:p>
        </p:txBody>
      </p:sp>
      <p:sp>
        <p:nvSpPr>
          <p:cNvPr id="13" name="Left Arrow 12"/>
          <p:cNvSpPr/>
          <p:nvPr/>
        </p:nvSpPr>
        <p:spPr bwMode="auto">
          <a:xfrm rot="18249464">
            <a:off x="5589374" y="3666033"/>
            <a:ext cx="536081" cy="203906"/>
          </a:xfrm>
          <a:prstGeom prst="leftArrow">
            <a:avLst/>
          </a:prstGeom>
          <a:solidFill>
            <a:schemeClr val="accent3">
              <a:alpha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buSzPct val="130000"/>
            </a:pPr>
            <a:endParaRPr lang="en-US" sz="600" dirty="0" smtClean="0">
              <a:solidFill>
                <a:srgbClr val="7F7F7F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Requirements</a:t>
            </a:r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0748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4113076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00092" y="1808820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ight Arrow 18"/>
          <p:cNvSpPr/>
          <p:nvPr/>
        </p:nvSpPr>
        <p:spPr bwMode="auto">
          <a:xfrm rot="16382820">
            <a:off x="5541568" y="3695893"/>
            <a:ext cx="391687" cy="274320"/>
          </a:xfrm>
          <a:prstGeom prst="rightArrow">
            <a:avLst/>
          </a:prstGeom>
          <a:solidFill>
            <a:schemeClr val="accent5">
              <a:alpha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>
              <a:spcBef>
                <a:spcPct val="50000"/>
              </a:spcBef>
              <a:buSzPct val="130000"/>
            </a:pPr>
            <a:endParaRPr lang="en-US" dirty="0" smtClean="0">
              <a:solidFill>
                <a:srgbClr val="7F7F7F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 bwMode="auto">
          <a:xfrm rot="5400000">
            <a:off x="7674107" y="3595127"/>
            <a:ext cx="417499" cy="1728190"/>
          </a:xfrm>
          <a:prstGeom prst="wedgeRoundRectCallout">
            <a:avLst>
              <a:gd name="adj1" fmla="val -173441"/>
              <a:gd name="adj2" fmla="val 114231"/>
              <a:gd name="adj3" fmla="val 16667"/>
            </a:avLst>
          </a:prstGeom>
          <a:solidFill>
            <a:schemeClr val="accent5">
              <a:alpha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50000"/>
              </a:spcBef>
              <a:buSzPct val="130000"/>
            </a:pPr>
            <a:r>
              <a:rPr lang="en-US" sz="2000" dirty="0" smtClean="0">
                <a:solidFill>
                  <a:srgbClr val="383838"/>
                </a:solidFill>
              </a:rPr>
              <a:t>Notify Dealer</a:t>
            </a:r>
          </a:p>
        </p:txBody>
      </p:sp>
      <p:pic>
        <p:nvPicPr>
          <p:cNvPr id="9" name="Picture 8" descr="aetf_logo_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32718" y="5733256"/>
            <a:ext cx="3878564" cy="669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Requirements</a:t>
            </a:r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0748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4113076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00092" y="1808820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ounded Rectangular Callout 9"/>
          <p:cNvSpPr/>
          <p:nvPr/>
        </p:nvSpPr>
        <p:spPr bwMode="auto">
          <a:xfrm rot="5400000">
            <a:off x="3761349" y="2782974"/>
            <a:ext cx="1123712" cy="1354991"/>
          </a:xfrm>
          <a:prstGeom prst="wedgeRoundRectCallout">
            <a:avLst>
              <a:gd name="adj1" fmla="val -80329"/>
              <a:gd name="adj2" fmla="val -35735"/>
              <a:gd name="adj3" fmla="val 16667"/>
            </a:avLst>
          </a:prstGeom>
          <a:solidFill>
            <a:schemeClr val="tx1">
              <a:lumMod val="75000"/>
              <a:alpha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buSzPct val="130000"/>
            </a:pPr>
            <a:r>
              <a:rPr lang="en-US" sz="1800" i="0" dirty="0" smtClean="0">
                <a:solidFill>
                  <a:srgbClr val="FFFFFF"/>
                </a:solidFill>
              </a:rPr>
              <a:t>Customer </a:t>
            </a:r>
            <a:br>
              <a:rPr lang="en-US" sz="1800" i="0" dirty="0" smtClean="0">
                <a:solidFill>
                  <a:srgbClr val="FFFFFF"/>
                </a:solidFill>
              </a:rPr>
            </a:br>
            <a:r>
              <a:rPr lang="en-US" sz="1800" i="0" dirty="0" smtClean="0">
                <a:solidFill>
                  <a:srgbClr val="FFFFFF"/>
                </a:solidFill>
              </a:rPr>
              <a:t>takes </a:t>
            </a:r>
            <a:br>
              <a:rPr lang="en-US" sz="1800" i="0" dirty="0" smtClean="0">
                <a:solidFill>
                  <a:srgbClr val="FFFFFF"/>
                </a:solidFill>
              </a:rPr>
            </a:br>
            <a:r>
              <a:rPr lang="en-US" sz="1800" i="0" dirty="0" smtClean="0">
                <a:solidFill>
                  <a:srgbClr val="FFFFFF"/>
                </a:solidFill>
              </a:rPr>
              <a:t>possession</a:t>
            </a: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31940" y="2024844"/>
            <a:ext cx="1217971" cy="468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aetf_logo_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32718" y="5733256"/>
            <a:ext cx="3878564" cy="669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Requirements</a:t>
            </a:r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0748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aetf_logo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32718" y="5733256"/>
            <a:ext cx="3878564" cy="669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4113076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00092" y="1808820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ProgressOpenEdge-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36096" y="1016732"/>
            <a:ext cx="3284696" cy="701993"/>
          </a:xfrm>
          <a:prstGeom prst="rect">
            <a:avLst/>
          </a:prstGeom>
        </p:spPr>
      </p:pic>
      <p:pic>
        <p:nvPicPr>
          <p:cNvPr id="14" name="Picture 13" descr="Nuvola_mimetypes_source_p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67844" y="20574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Nuvola_mimetypes_source_p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994356" y="356152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Nuvola_mimetypes_source_p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54598" y="2060848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Requirements</a:t>
            </a:r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0748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aetf_logo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32718" y="5733256"/>
            <a:ext cx="3878564" cy="669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4113076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00092" y="1808820"/>
            <a:ext cx="34861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ProgressOpenEdge-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36096" y="1016732"/>
            <a:ext cx="3284696" cy="701993"/>
          </a:xfrm>
          <a:prstGeom prst="rect">
            <a:avLst/>
          </a:prstGeom>
        </p:spPr>
      </p:pic>
      <p:pic>
        <p:nvPicPr>
          <p:cNvPr id="14" name="Picture 13" descr="Nuvola_mimetypes_source_p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67844" y="20574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Nuvola_mimetypes_source_p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994356" y="356152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Nuvola_mimetypes_source_p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54598" y="2060848"/>
            <a:ext cx="914400" cy="91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" name="Straight Arrow Connector 32"/>
          <p:cNvCxnSpPr/>
          <p:nvPr/>
        </p:nvCxnSpPr>
        <p:spPr bwMode="auto">
          <a:xfrm rot="16200000" flipV="1">
            <a:off x="3720663" y="3090041"/>
            <a:ext cx="614856" cy="457201"/>
          </a:xfrm>
          <a:prstGeom prst="straightConnector1">
            <a:avLst/>
          </a:prstGeom>
          <a:solidFill>
            <a:schemeClr val="accent1"/>
          </a:solidFill>
          <a:ln w="9207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>
            <a:off x="3887924" y="2636912"/>
            <a:ext cx="983621" cy="11695"/>
          </a:xfrm>
          <a:prstGeom prst="straightConnector1">
            <a:avLst/>
          </a:prstGeom>
          <a:solidFill>
            <a:schemeClr val="accent1"/>
          </a:solidFill>
          <a:ln w="9207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rot="5400000">
            <a:off x="4180492" y="2956036"/>
            <a:ext cx="761997" cy="515007"/>
          </a:xfrm>
          <a:prstGeom prst="straightConnector1">
            <a:avLst/>
          </a:prstGeom>
          <a:solidFill>
            <a:schemeClr val="accent1"/>
          </a:solidFill>
          <a:ln w="9207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pic>
        <p:nvPicPr>
          <p:cNvPr id="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04800" y="1066800"/>
            <a:ext cx="1959271" cy="75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612729" y="1076326"/>
            <a:ext cx="1959271" cy="75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898729" y="1076326"/>
            <a:ext cx="1959271" cy="75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032329" y="1066800"/>
            <a:ext cx="1959271" cy="75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410200"/>
            <a:ext cx="1959271" cy="75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5410200"/>
            <a:ext cx="1959271" cy="75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0129" y="5410200"/>
            <a:ext cx="1959271" cy="75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5419726"/>
            <a:ext cx="1959271" cy="75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sli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5736" y="2168860"/>
            <a:ext cx="4690839" cy="287471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r>
              <a:rPr lang="en-US" baseline="0" dirty="0" smtClean="0"/>
              <a:t> Code</a:t>
            </a:r>
            <a:r>
              <a:rPr lang="en-US" dirty="0" smtClean="0"/>
              <a:t>: Finance Approving an Order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224" y="955965"/>
            <a:ext cx="8546811" cy="5209308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method protected void ApproveOrder():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	    cast(</a:t>
            </a:r>
            <a:r>
              <a:rPr lang="en-US" b="1" dirty="0" err="1" smtClean="0"/>
              <a:t>CurrentTask:DataSlots</a:t>
            </a:r>
            <a:r>
              <a:rPr lang="en-US" b="1" dirty="0" smtClean="0"/>
              <a:t>: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                  Get(new String('OrderReviewed')),            </a:t>
            </a:r>
          </a:p>
          <a:p>
            <a:pPr>
              <a:buNone/>
            </a:pPr>
            <a:r>
              <a:rPr lang="en-US" b="1" dirty="0" smtClean="0"/>
              <a:t>                  </a:t>
            </a:r>
            <a:r>
              <a:rPr lang="en-US" b="1" dirty="0" err="1" smtClean="0"/>
              <a:t>DataSlotInstance</a:t>
            </a:r>
            <a:r>
              <a:rPr lang="en-US" b="1" dirty="0" smtClean="0"/>
              <a:t>):value = 'true'.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	    cast(CurrentTask:DataSlots: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                  Get(new String('OrderApproved')),  </a:t>
            </a:r>
          </a:p>
          <a:p>
            <a:pPr>
              <a:buNone/>
            </a:pPr>
            <a:r>
              <a:rPr lang="en-US" b="1" dirty="0" smtClean="0"/>
              <a:t>                  </a:t>
            </a:r>
            <a:r>
              <a:rPr lang="en-US" b="1" dirty="0" err="1" smtClean="0"/>
              <a:t>DataSlotInstance</a:t>
            </a:r>
            <a:r>
              <a:rPr lang="en-US" b="1" dirty="0" smtClean="0"/>
              <a:t>):value = 'true'. 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	    cast(CurrentTask:DataSlots: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                   Get(new String('VehicleInStock')),         </a:t>
            </a:r>
          </a:p>
          <a:p>
            <a:pPr>
              <a:buNone/>
            </a:pPr>
            <a:r>
              <a:rPr lang="en-US" b="1" dirty="0" smtClean="0"/>
              <a:t>                   </a:t>
            </a:r>
            <a:r>
              <a:rPr lang="en-US" b="1" dirty="0" err="1" smtClean="0"/>
              <a:t>DataSlotInstance</a:t>
            </a:r>
            <a:r>
              <a:rPr lang="en-US" b="1" dirty="0" smtClean="0"/>
              <a:t>):value =  </a:t>
            </a:r>
          </a:p>
          <a:p>
            <a:pPr>
              <a:buNone/>
            </a:pPr>
            <a:r>
              <a:rPr lang="en-US" b="1" dirty="0" smtClean="0"/>
              <a:t>                   string(</a:t>
            </a:r>
            <a:r>
              <a:rPr lang="en-US" b="1" dirty="0" err="1" smtClean="0"/>
              <a:t>uxInStock:Checked</a:t>
            </a:r>
            <a:r>
              <a:rPr lang="en-US" b="1" dirty="0" smtClean="0"/>
              <a:t>, 'true/false').</a:t>
            </a:r>
            <a:endParaRPr lang="en-US" dirty="0" smtClean="0"/>
          </a:p>
          <a:p>
            <a:pPr>
              <a:buNone/>
            </a:pPr>
            <a:r>
              <a:rPr lang="en-US" b="1" dirty="0" err="1" smtClean="0"/>
              <a:t>TaskListManager:CompleteTask</a:t>
            </a:r>
            <a:r>
              <a:rPr lang="en-US" b="1" dirty="0" smtClean="0"/>
              <a:t>(</a:t>
            </a:r>
            <a:r>
              <a:rPr lang="en-US" b="1" dirty="0" err="1" smtClean="0"/>
              <a:t>CurrentTask</a:t>
            </a:r>
            <a:r>
              <a:rPr lang="en-US" b="1" dirty="0" smtClean="0"/>
              <a:t>).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end method.</a:t>
            </a:r>
            <a:endParaRPr lang="en-US" dirty="0"/>
          </a:p>
        </p:txBody>
      </p:sp>
    </p:spTree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Populating the Dealer Order Screen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964" y="1335088"/>
            <a:ext cx="8769927" cy="4419600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assign oGroup = </a:t>
            </a:r>
            <a:r>
              <a:rPr lang="en-US" b="1" dirty="0" err="1" smtClean="0"/>
              <a:t>uxAccordion</a:t>
            </a:r>
            <a:r>
              <a:rPr lang="en-US" b="1" dirty="0" smtClean="0"/>
              <a:t>:</a:t>
            </a:r>
          </a:p>
          <a:p>
            <a:pPr>
              <a:buNone/>
            </a:pPr>
            <a:r>
              <a:rPr lang="en-US" b="1" dirty="0" smtClean="0"/>
              <a:t>                                  </a:t>
            </a:r>
            <a:r>
              <a:rPr lang="en-US" b="1" dirty="0" err="1" smtClean="0"/>
              <a:t>Groups:Item</a:t>
            </a:r>
            <a:r>
              <a:rPr lang="en-US" b="1" dirty="0" smtClean="0"/>
              <a:t>['AssignedTasks']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                                  </a:t>
            </a:r>
            <a:r>
              <a:rPr lang="en-US" b="1" dirty="0" err="1" smtClean="0"/>
              <a:t>oTaskList</a:t>
            </a:r>
            <a:r>
              <a:rPr lang="en-US" b="1" dirty="0" smtClean="0"/>
              <a:t> = BizLogicService: 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                              </a:t>
            </a:r>
            <a:r>
              <a:rPr lang="en-US" b="1" dirty="0" err="1" smtClean="0"/>
              <a:t>GetAssignedWorkItemList</a:t>
            </a:r>
            <a:r>
              <a:rPr lang="en-US" b="1" dirty="0" smtClean="0"/>
              <a:t>(</a:t>
            </a:r>
            <a:r>
              <a:rPr lang="en-US" b="1" dirty="0" err="1" smtClean="0"/>
              <a:t>SessionId</a:t>
            </a:r>
            <a:r>
              <a:rPr lang="en-US" b="1" dirty="0" smtClean="0"/>
              <a:t>) 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                              no-error.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blue_grad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Oscar_sil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268288"/>
            <a:ext cx="3200400" cy="506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Progress_logo_tag.png"/>
          <p:cNvPicPr>
            <a:picLocks noChangeAspect="1"/>
          </p:cNvPicPr>
          <p:nvPr/>
        </p:nvPicPr>
        <p:blipFill>
          <a:blip r:embed="rId5" cstate="print"/>
          <a:srcRect l="65698"/>
          <a:stretch>
            <a:fillRect/>
          </a:stretch>
        </p:blipFill>
        <p:spPr bwMode="auto">
          <a:xfrm>
            <a:off x="3449638" y="5334000"/>
            <a:ext cx="2235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bmp.png"/>
          <p:cNvPicPr>
            <a:picLocks noChangeAspect="1"/>
          </p:cNvPicPr>
          <p:nvPr/>
        </p:nvPicPr>
        <p:blipFill>
          <a:blip r:embed="rId6" cstate="print"/>
          <a:srcRect b="37794"/>
          <a:stretch>
            <a:fillRect/>
          </a:stretch>
        </p:blipFill>
        <p:spPr bwMode="auto">
          <a:xfrm>
            <a:off x="1928813" y="1295400"/>
            <a:ext cx="5399087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bmp.png"/>
          <p:cNvPicPr>
            <a:picLocks noChangeAspect="1"/>
          </p:cNvPicPr>
          <p:nvPr/>
        </p:nvPicPr>
        <p:blipFill>
          <a:blip r:embed="rId6" cstate="print"/>
          <a:srcRect t="60326"/>
          <a:stretch>
            <a:fillRect/>
          </a:stretch>
        </p:blipFill>
        <p:spPr bwMode="auto">
          <a:xfrm>
            <a:off x="1928813" y="3708400"/>
            <a:ext cx="5399087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powerpoint_2H_2008">
  <a:themeElements>
    <a:clrScheme name="Progress July 2010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005F97"/>
      </a:accent1>
      <a:accent2>
        <a:srgbClr val="37D2A8"/>
      </a:accent2>
      <a:accent3>
        <a:srgbClr val="FF7C00"/>
      </a:accent3>
      <a:accent4>
        <a:srgbClr val="797CA9"/>
      </a:accent4>
      <a:accent5>
        <a:srgbClr val="A7D101"/>
      </a:accent5>
      <a:accent6>
        <a:srgbClr val="99BFD5"/>
      </a:accent6>
      <a:hlink>
        <a:srgbClr val="FF7C00"/>
      </a:hlink>
      <a:folHlink>
        <a:srgbClr val="797CA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progress_powerpoint_2H_2008</Template>
  <TotalTime>3789</TotalTime>
  <Words>476</Words>
  <Application>Microsoft Office PowerPoint</Application>
  <PresentationFormat>Letter Paper (8.5x11 in)</PresentationFormat>
  <Paragraphs>190</Paragraphs>
  <Slides>20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progress_powerpoint_2H_2008</vt:lpstr>
      <vt:lpstr>OpenEdge BPM Demo  for  NA PUG Challenge</vt:lpstr>
      <vt:lpstr>Key Capabilities Required for Building Business Process Applications</vt:lpstr>
      <vt:lpstr>Avoid “Rip and Replace”</vt:lpstr>
      <vt:lpstr>Technical Use Cases</vt:lpstr>
      <vt:lpstr>Use Case 1:  Savvion Calls OpenEdge AppServer </vt:lpstr>
      <vt:lpstr>Use Case 2:  WebSpeed UI Embedded in Savvion Portal</vt:lpstr>
      <vt:lpstr>Use Case 3:  Embedded Workflow, Server Driven</vt:lpstr>
      <vt:lpstr>Use Case 4:  Embedded Workflow, Client Driven</vt:lpstr>
      <vt:lpstr>OpenEdge BPM Demo</vt:lpstr>
      <vt:lpstr>Business Requirements</vt:lpstr>
      <vt:lpstr>Business Requirements</vt:lpstr>
      <vt:lpstr>Business Requirements</vt:lpstr>
      <vt:lpstr>Business Requirements</vt:lpstr>
      <vt:lpstr>Business Requirements</vt:lpstr>
      <vt:lpstr>Business Requirements</vt:lpstr>
      <vt:lpstr>Business Requirements</vt:lpstr>
      <vt:lpstr>Demo</vt:lpstr>
      <vt:lpstr>Example Code: Finance Approving an Order</vt:lpstr>
      <vt:lpstr>Populating the Dealer Order Screen</vt:lpstr>
      <vt:lpstr>Slide 20</vt:lpstr>
    </vt:vector>
  </TitlesOfParts>
  <Company>Progress Software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Progress Software Corporation</dc:creator>
  <cp:lastModifiedBy>Brian L. Bowman</cp:lastModifiedBy>
  <cp:revision>308</cp:revision>
  <cp:lastPrinted>2011-01-05T20:35:03Z</cp:lastPrinted>
  <dcterms:created xsi:type="dcterms:W3CDTF">2010-07-03T01:13:25Z</dcterms:created>
  <dcterms:modified xsi:type="dcterms:W3CDTF">2011-06-12T23:09:16Z</dcterms:modified>
</cp:coreProperties>
</file>