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2.xml" ContentType="application/vnd.openxmlformats-officedocument.drawingml.chart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3.xml" ContentType="application/vnd.openxmlformats-officedocument.drawingml.chart+xml"/>
  <Override PartName="/ppt/notesSlides/notesSlide20.xml" ContentType="application/vnd.openxmlformats-officedocument.presentationml.notesSlide+xml"/>
  <Override PartName="/ppt/charts/chart4.xml" ContentType="application/vnd.openxmlformats-officedocument.drawingml.chart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rts/chart5.xml" ContentType="application/vnd.openxmlformats-officedocument.drawingml.chart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14" r:id="rId1"/>
  </p:sldMasterIdLst>
  <p:notesMasterIdLst>
    <p:notesMasterId r:id="rId53"/>
  </p:notesMasterIdLst>
  <p:sldIdLst>
    <p:sldId id="256" r:id="rId2"/>
    <p:sldId id="287" r:id="rId3"/>
    <p:sldId id="257" r:id="rId4"/>
    <p:sldId id="280" r:id="rId5"/>
    <p:sldId id="291" r:id="rId6"/>
    <p:sldId id="323" r:id="rId7"/>
    <p:sldId id="292" r:id="rId8"/>
    <p:sldId id="258" r:id="rId9"/>
    <p:sldId id="293" r:id="rId10"/>
    <p:sldId id="260" r:id="rId11"/>
    <p:sldId id="261" r:id="rId12"/>
    <p:sldId id="262" r:id="rId13"/>
    <p:sldId id="263" r:id="rId14"/>
    <p:sldId id="264" r:id="rId15"/>
    <p:sldId id="265" r:id="rId16"/>
    <p:sldId id="308" r:id="rId17"/>
    <p:sldId id="309" r:id="rId18"/>
    <p:sldId id="310" r:id="rId19"/>
    <p:sldId id="311" r:id="rId20"/>
    <p:sldId id="312" r:id="rId21"/>
    <p:sldId id="313" r:id="rId22"/>
    <p:sldId id="314" r:id="rId23"/>
    <p:sldId id="316" r:id="rId24"/>
    <p:sldId id="315" r:id="rId25"/>
    <p:sldId id="317" r:id="rId26"/>
    <p:sldId id="318" r:id="rId27"/>
    <p:sldId id="319" r:id="rId28"/>
    <p:sldId id="321" r:id="rId29"/>
    <p:sldId id="266" r:id="rId30"/>
    <p:sldId id="274" r:id="rId31"/>
    <p:sldId id="275" r:id="rId32"/>
    <p:sldId id="276" r:id="rId33"/>
    <p:sldId id="268" r:id="rId34"/>
    <p:sldId id="269" r:id="rId35"/>
    <p:sldId id="320" r:id="rId36"/>
    <p:sldId id="270" r:id="rId37"/>
    <p:sldId id="271" r:id="rId38"/>
    <p:sldId id="272" r:id="rId39"/>
    <p:sldId id="306" r:id="rId40"/>
    <p:sldId id="273" r:id="rId41"/>
    <p:sldId id="307" r:id="rId42"/>
    <p:sldId id="277" r:id="rId43"/>
    <p:sldId id="278" r:id="rId44"/>
    <p:sldId id="279" r:id="rId45"/>
    <p:sldId id="281" r:id="rId46"/>
    <p:sldId id="282" r:id="rId47"/>
    <p:sldId id="283" r:id="rId48"/>
    <p:sldId id="322" r:id="rId49"/>
    <p:sldId id="288" r:id="rId50"/>
    <p:sldId id="290" r:id="rId51"/>
    <p:sldId id="285" r:id="rId52"/>
  </p:sldIdLst>
  <p:sldSz cx="13004800" cy="9753600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43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1pPr>
    <a:lvl2pPr marL="457152" algn="ctr" rtl="0" fontAlgn="base">
      <a:spcBef>
        <a:spcPct val="0"/>
      </a:spcBef>
      <a:spcAft>
        <a:spcPct val="0"/>
      </a:spcAft>
      <a:defRPr sz="43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2pPr>
    <a:lvl3pPr marL="914307" algn="ctr" rtl="0" fontAlgn="base">
      <a:spcBef>
        <a:spcPct val="0"/>
      </a:spcBef>
      <a:spcAft>
        <a:spcPct val="0"/>
      </a:spcAft>
      <a:defRPr sz="43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3pPr>
    <a:lvl4pPr marL="1371460" algn="ctr" rtl="0" fontAlgn="base">
      <a:spcBef>
        <a:spcPct val="0"/>
      </a:spcBef>
      <a:spcAft>
        <a:spcPct val="0"/>
      </a:spcAft>
      <a:defRPr sz="43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4pPr>
    <a:lvl5pPr marL="1828612" algn="ctr" rtl="0" fontAlgn="base">
      <a:spcBef>
        <a:spcPct val="0"/>
      </a:spcBef>
      <a:spcAft>
        <a:spcPct val="0"/>
      </a:spcAft>
      <a:defRPr sz="43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5pPr>
    <a:lvl6pPr marL="2285767" algn="l" defTabSz="457152" rtl="0" eaLnBrk="1" latinLnBrk="0" hangingPunct="1">
      <a:defRPr sz="43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6pPr>
    <a:lvl7pPr marL="2742919" algn="l" defTabSz="457152" rtl="0" eaLnBrk="1" latinLnBrk="0" hangingPunct="1">
      <a:defRPr sz="43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7pPr>
    <a:lvl8pPr marL="3200072" algn="l" defTabSz="457152" rtl="0" eaLnBrk="1" latinLnBrk="0" hangingPunct="1">
      <a:defRPr sz="43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8pPr>
    <a:lvl9pPr marL="3657226" algn="l" defTabSz="457152" rtl="0" eaLnBrk="1" latinLnBrk="0" hangingPunct="1">
      <a:defRPr sz="43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 autoAdjust="0"/>
    <p:restoredTop sz="94614" autoAdjust="0"/>
  </p:normalViewPr>
  <p:slideViewPr>
    <p:cSldViewPr>
      <p:cViewPr varScale="1">
        <p:scale>
          <a:sx n="39" d="100"/>
          <a:sy n="39" d="100"/>
        </p:scale>
        <p:origin x="-1632" y="-96"/>
      </p:cViewPr>
      <p:guideLst>
        <p:guide orient="horz" pos="3072"/>
        <p:guide pos="4080"/>
      </p:guideLst>
    </p:cSldViewPr>
  </p:slideViewPr>
  <p:outlineViewPr>
    <p:cViewPr>
      <p:scale>
        <a:sx n="33" d="100"/>
        <a:sy n="33" d="100"/>
      </p:scale>
      <p:origin x="0" y="740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62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notesMaster" Target="notesMasters/notesMaster1.xml"/><Relationship Id="rId54" Type="http://schemas.openxmlformats.org/officeDocument/2006/relationships/printerSettings" Target="printerSettings/printerSettings1.bin"/><Relationship Id="rId55" Type="http://schemas.openxmlformats.org/officeDocument/2006/relationships/presProps" Target="presProps.xml"/><Relationship Id="rId56" Type="http://schemas.openxmlformats.org/officeDocument/2006/relationships/viewProps" Target="viewProps.xml"/><Relationship Id="rId57" Type="http://schemas.openxmlformats.org/officeDocument/2006/relationships/theme" Target="theme/theme1.xml"/><Relationship Id="rId58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overlay val="0"/>
      <c:txPr>
        <a:bodyPr/>
        <a:lstStyle/>
        <a:p>
          <a:pPr>
            <a:defRPr sz="4400"/>
          </a:pPr>
          <a:endParaRPr lang="en-US"/>
        </a:p>
      </c:txPr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TPS</c:v>
                </c:pt>
              </c:strCache>
            </c:strRef>
          </c:tx>
          <c:invertIfNegative val="0"/>
          <c:cat>
            <c:strRef>
              <c:f>Sheet1!$A$2:$A$6</c:f>
              <c:strCache>
                <c:ptCount val="4"/>
                <c:pt idx="0">
                  <c:v>Baseline only</c:v>
                </c:pt>
                <c:pt idx="1">
                  <c:v>Baseline + 1</c:v>
                </c:pt>
                <c:pt idx="2">
                  <c:v>Baseline + 2</c:v>
                </c:pt>
                <c:pt idx="3">
                  <c:v>Baseline + 3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1481.0</c:v>
                </c:pt>
                <c:pt idx="1">
                  <c:v>1426.0</c:v>
                </c:pt>
                <c:pt idx="2">
                  <c:v>1405.0</c:v>
                </c:pt>
                <c:pt idx="3">
                  <c:v>1337.0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60199272"/>
        <c:axId val="516397128"/>
        <c:axId val="0"/>
      </c:bar3DChart>
      <c:catAx>
        <c:axId val="560199272"/>
        <c:scaling>
          <c:orientation val="minMax"/>
        </c:scaling>
        <c:delete val="0"/>
        <c:axPos val="l"/>
        <c:majorTickMark val="out"/>
        <c:minorTickMark val="none"/>
        <c:tickLblPos val="nextTo"/>
        <c:crossAx val="516397128"/>
        <c:crosses val="autoZero"/>
        <c:auto val="1"/>
        <c:lblAlgn val="ctr"/>
        <c:lblOffset val="100"/>
        <c:noMultiLvlLbl val="0"/>
      </c:catAx>
      <c:valAx>
        <c:axId val="516397128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56019927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TPS</c:v>
                </c:pt>
              </c:strCache>
            </c:strRef>
          </c:tx>
          <c:invertIfNegative val="0"/>
          <c:cat>
            <c:strRef>
              <c:f>Sheet1!$A$2:$A$4</c:f>
              <c:strCache>
                <c:ptCount val="3"/>
                <c:pt idx="0">
                  <c:v>Baseline</c:v>
                </c:pt>
                <c:pt idx="1">
                  <c:v>No Overcommit</c:v>
                </c:pt>
                <c:pt idx="2">
                  <c:v>Overcommit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1481.0</c:v>
                </c:pt>
                <c:pt idx="1">
                  <c:v>1403.0</c:v>
                </c:pt>
                <c:pt idx="2">
                  <c:v>1369.0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84478296"/>
        <c:axId val="595595976"/>
        <c:axId val="0"/>
      </c:bar3DChart>
      <c:catAx>
        <c:axId val="484478296"/>
        <c:scaling>
          <c:orientation val="minMax"/>
        </c:scaling>
        <c:delete val="0"/>
        <c:axPos val="l"/>
        <c:majorTickMark val="out"/>
        <c:minorTickMark val="none"/>
        <c:tickLblPos val="nextTo"/>
        <c:crossAx val="595595976"/>
        <c:crosses val="autoZero"/>
        <c:auto val="1"/>
        <c:lblAlgn val="ctr"/>
        <c:lblOffset val="100"/>
        <c:noMultiLvlLbl val="0"/>
      </c:catAx>
      <c:valAx>
        <c:axId val="595595976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48447829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TPS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3"/>
                <c:pt idx="0">
                  <c:v>8vCPU/8APW</c:v>
                </c:pt>
                <c:pt idx="1">
                  <c:v>2vCPU/8APW</c:v>
                </c:pt>
                <c:pt idx="2">
                  <c:v>2vCPU/2APW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1465.0</c:v>
                </c:pt>
                <c:pt idx="1">
                  <c:v>1461.0</c:v>
                </c:pt>
                <c:pt idx="2">
                  <c:v>1455.0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65736"/>
        <c:axId val="2168680"/>
      </c:barChart>
      <c:catAx>
        <c:axId val="2165736"/>
        <c:scaling>
          <c:orientation val="minMax"/>
        </c:scaling>
        <c:delete val="0"/>
        <c:axPos val="l"/>
        <c:majorTickMark val="out"/>
        <c:minorTickMark val="none"/>
        <c:tickLblPos val="nextTo"/>
        <c:crossAx val="2168680"/>
        <c:crosses val="autoZero"/>
        <c:auto val="1"/>
        <c:lblAlgn val="ctr"/>
        <c:lblOffset val="100"/>
        <c:noMultiLvlLbl val="0"/>
      </c:catAx>
      <c:valAx>
        <c:axId val="2168680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216573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TPS</c:v>
                </c:pt>
              </c:strCache>
            </c:strRef>
          </c:tx>
          <c:invertIfNegative val="0"/>
          <c:cat>
            <c:strRef>
              <c:f>Sheet1!$A$2:$A$4</c:f>
              <c:strCache>
                <c:ptCount val="2"/>
                <c:pt idx="0">
                  <c:v>Normal Clock</c:v>
                </c:pt>
                <c:pt idx="1">
                  <c:v>Divider=10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1461.0</c:v>
                </c:pt>
                <c:pt idx="1">
                  <c:v>1437.0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82531624"/>
        <c:axId val="560546296"/>
        <c:axId val="0"/>
      </c:bar3DChart>
      <c:catAx>
        <c:axId val="582531624"/>
        <c:scaling>
          <c:orientation val="minMax"/>
        </c:scaling>
        <c:delete val="0"/>
        <c:axPos val="l"/>
        <c:majorTickMark val="out"/>
        <c:minorTickMark val="none"/>
        <c:tickLblPos val="nextTo"/>
        <c:crossAx val="560546296"/>
        <c:crosses val="autoZero"/>
        <c:auto val="1"/>
        <c:lblAlgn val="ctr"/>
        <c:lblOffset val="100"/>
        <c:noMultiLvlLbl val="0"/>
      </c:catAx>
      <c:valAx>
        <c:axId val="560546296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582531624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TPS</c:v>
                </c:pt>
              </c:strCache>
            </c:strRef>
          </c:tx>
          <c:marker>
            <c:symbol val="none"/>
          </c:marker>
          <c:cat>
            <c:strRef>
              <c:f>Sheet1!$A$2:$A$6</c:f>
              <c:strCache>
                <c:ptCount val="4"/>
                <c:pt idx="0">
                  <c:v>Run 4</c:v>
                </c:pt>
                <c:pt idx="1">
                  <c:v>Run 8</c:v>
                </c:pt>
                <c:pt idx="2">
                  <c:v>Run 12</c:v>
                </c:pt>
                <c:pt idx="3">
                  <c:v>Run 16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1437.0</c:v>
                </c:pt>
                <c:pt idx="1">
                  <c:v>1530.0</c:v>
                </c:pt>
                <c:pt idx="2">
                  <c:v>1604.0</c:v>
                </c:pt>
                <c:pt idx="3">
                  <c:v>1626.0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82421528"/>
        <c:axId val="582288936"/>
      </c:lineChart>
      <c:catAx>
        <c:axId val="582421528"/>
        <c:scaling>
          <c:orientation val="minMax"/>
        </c:scaling>
        <c:delete val="0"/>
        <c:axPos val="b"/>
        <c:majorTickMark val="out"/>
        <c:minorTickMark val="none"/>
        <c:tickLblPos val="nextTo"/>
        <c:crossAx val="582288936"/>
        <c:crosses val="autoZero"/>
        <c:auto val="1"/>
        <c:lblAlgn val="ctr"/>
        <c:lblOffset val="100"/>
        <c:noMultiLvlLbl val="0"/>
      </c:catAx>
      <c:valAx>
        <c:axId val="58228893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58242152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9458" name="Rectangle 2"/>
          <p:cNvSpPr>
            <a:spLocks noGrp="1" noChangeArrowheads="1"/>
          </p:cNvSpPr>
          <p:nvPr>
            <p:ph type="body" sz="quarter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48468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100" kern="1200">
        <a:solidFill>
          <a:schemeClr val="tx1"/>
        </a:solidFill>
        <a:latin typeface="Gill Sans" pitchFamily="-107" charset="0"/>
        <a:ea typeface="ＭＳ Ｐゴシック" pitchFamily="-107" charset="-128"/>
        <a:cs typeface="ＭＳ Ｐゴシック" pitchFamily="-107" charset="-128"/>
      </a:defRPr>
    </a:lvl1pPr>
    <a:lvl2pPr marL="457152" algn="l" rtl="0" eaLnBrk="0" fontAlgn="base" hangingPunct="0">
      <a:spcBef>
        <a:spcPct val="0"/>
      </a:spcBef>
      <a:spcAft>
        <a:spcPct val="0"/>
      </a:spcAft>
      <a:defRPr sz="1100" kern="1200">
        <a:solidFill>
          <a:schemeClr val="tx1"/>
        </a:solidFill>
        <a:latin typeface="Gill Sans" pitchFamily="-107" charset="0"/>
        <a:ea typeface="ＭＳ Ｐゴシック" pitchFamily="-107" charset="-128"/>
        <a:cs typeface="+mn-cs"/>
      </a:defRPr>
    </a:lvl2pPr>
    <a:lvl3pPr marL="914307" algn="l" rtl="0" eaLnBrk="0" fontAlgn="base" hangingPunct="0">
      <a:spcBef>
        <a:spcPct val="0"/>
      </a:spcBef>
      <a:spcAft>
        <a:spcPct val="0"/>
      </a:spcAft>
      <a:defRPr sz="1100" kern="1200">
        <a:solidFill>
          <a:schemeClr val="tx1"/>
        </a:solidFill>
        <a:latin typeface="Gill Sans" pitchFamily="-107" charset="0"/>
        <a:ea typeface="ＭＳ Ｐゴシック" pitchFamily="-107" charset="-128"/>
        <a:cs typeface="+mn-cs"/>
      </a:defRPr>
    </a:lvl3pPr>
    <a:lvl4pPr marL="1371460" algn="l" rtl="0" eaLnBrk="0" fontAlgn="base" hangingPunct="0">
      <a:spcBef>
        <a:spcPct val="0"/>
      </a:spcBef>
      <a:spcAft>
        <a:spcPct val="0"/>
      </a:spcAft>
      <a:defRPr sz="1100" kern="1200">
        <a:solidFill>
          <a:schemeClr val="tx1"/>
        </a:solidFill>
        <a:latin typeface="Gill Sans" pitchFamily="-107" charset="0"/>
        <a:ea typeface="ＭＳ Ｐゴシック" pitchFamily="-107" charset="-128"/>
        <a:cs typeface="+mn-cs"/>
      </a:defRPr>
    </a:lvl4pPr>
    <a:lvl5pPr marL="1828612" algn="l" rtl="0" eaLnBrk="0" fontAlgn="base" hangingPunct="0">
      <a:spcBef>
        <a:spcPct val="0"/>
      </a:spcBef>
      <a:spcAft>
        <a:spcPct val="0"/>
      </a:spcAft>
      <a:defRPr sz="1100" kern="1200">
        <a:solidFill>
          <a:schemeClr val="tx1"/>
        </a:solidFill>
        <a:latin typeface="Gill Sans" pitchFamily="-107" charset="0"/>
        <a:ea typeface="ＭＳ Ｐゴシック" pitchFamily="-107" charset="-128"/>
        <a:cs typeface="+mn-cs"/>
      </a:defRPr>
    </a:lvl5pPr>
    <a:lvl6pPr marL="2285767" algn="l" defTabSz="45715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742919" algn="l" defTabSz="45715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3200072" algn="l" defTabSz="45715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657226" algn="l" defTabSz="45715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Gill San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Gill San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Gill San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Gill San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7651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58738" eaLnBrk="1" hangingPunct="1">
              <a:spcBef>
                <a:spcPts val="588"/>
              </a:spcBef>
            </a:pPr>
            <a:r>
              <a:rPr lang="en-US" sz="1600">
                <a:solidFill>
                  <a:srgbClr val="000000"/>
                </a:solidFill>
                <a:latin typeface="Helvetica" charset="0"/>
                <a:ea typeface="ＭＳ Ｐゴシック" charset="0"/>
                <a:cs typeface="Helvetica" charset="0"/>
                <a:sym typeface="Helvetica" charset="0"/>
              </a:rPr>
              <a:t>Really important for more vulnerable OS</a:t>
            </a:r>
            <a:r>
              <a:rPr lang="ja-JP" altLang="en-US" sz="1600">
                <a:solidFill>
                  <a:srgbClr val="000000"/>
                </a:solidFill>
                <a:latin typeface="Helvetica" charset="0"/>
                <a:ea typeface="ＭＳ Ｐゴシック" charset="0"/>
                <a:cs typeface="Helvetica" charset="0"/>
                <a:sym typeface="Helvetica" charset="0"/>
              </a:rPr>
              <a:t>’</a:t>
            </a:r>
            <a:r>
              <a:rPr lang="en-US" sz="1600">
                <a:solidFill>
                  <a:srgbClr val="000000"/>
                </a:solidFill>
                <a:latin typeface="Helvetica" charset="0"/>
                <a:ea typeface="ＭＳ Ｐゴシック" charset="0"/>
                <a:cs typeface="Helvetica" charset="0"/>
                <a:sym typeface="Helvetica" charset="0"/>
              </a:rPr>
              <a:t>s like Windows</a:t>
            </a:r>
          </a:p>
          <a:p>
            <a:pPr marL="58738" eaLnBrk="1" hangingPunct="1">
              <a:spcBef>
                <a:spcPts val="588"/>
              </a:spcBef>
            </a:pPr>
            <a:r>
              <a:rPr lang="en-US" sz="1600">
                <a:solidFill>
                  <a:srgbClr val="000000"/>
                </a:solidFill>
                <a:latin typeface="Helvetica" charset="0"/>
                <a:ea typeface="ＭＳ Ｐゴシック" charset="0"/>
                <a:cs typeface="Helvetica" charset="0"/>
                <a:sym typeface="Helvetica" charset="0"/>
              </a:rPr>
              <a:t>Communications typically occur using TCP/IP plus SMB or FTP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9699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58738" eaLnBrk="1" hangingPunct="1">
              <a:spcBef>
                <a:spcPts val="588"/>
              </a:spcBef>
            </a:pPr>
            <a:r>
              <a:rPr lang="en-US" sz="1600">
                <a:solidFill>
                  <a:srgbClr val="000000"/>
                </a:solidFill>
                <a:latin typeface="Helvetica" charset="0"/>
                <a:ea typeface="ＭＳ Ｐゴシック" charset="0"/>
                <a:cs typeface="Helvetica" charset="0"/>
                <a:sym typeface="Helvetica" charset="0"/>
              </a:rPr>
              <a:t>This makes processes like D/R, testing updates, creating test environments very easy, easy to restore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Gill San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Gill San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Gill San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Gill San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Gill San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Gill San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Gill San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Gill San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Gill San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Gill San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Gill San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Gill San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Gill San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Gill San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Gill San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>
                <a:latin typeface="Gill Sans" charset="0"/>
                <a:ea typeface="ＭＳ Ｐゴシック" charset="0"/>
                <a:cs typeface="ＭＳ Ｐゴシック" charset="0"/>
              </a:rPr>
              <a:t>Shorten 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Gill San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>
                <a:latin typeface="Gill Sans" charset="0"/>
                <a:ea typeface="ＭＳ Ｐゴシック" charset="0"/>
                <a:cs typeface="ＭＳ Ｐゴシック" charset="0"/>
              </a:rPr>
              <a:t>Use appropriate caching</a:t>
            </a:r>
          </a:p>
          <a:p>
            <a:pPr eaLnBrk="1" hangingPunct="1"/>
            <a:endParaRPr lang="en-US">
              <a:latin typeface="Gill San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>
                <a:latin typeface="Gill Sans" charset="0"/>
                <a:ea typeface="ＭＳ Ｐゴシック" charset="0"/>
                <a:cs typeface="ＭＳ Ｐゴシック" charset="0"/>
              </a:rPr>
              <a:t>Use Virtual Infrastructure client to create VMFS partitions since it will align them on 64k boundaries</a:t>
            </a:r>
          </a:p>
          <a:p>
            <a:pPr eaLnBrk="1" hangingPunct="1"/>
            <a:r>
              <a:rPr lang="en-US">
                <a:latin typeface="Gill Sans" charset="0"/>
                <a:ea typeface="ＭＳ Ｐゴシック" charset="0"/>
                <a:cs typeface="ＭＳ Ｐゴシック" charset="0"/>
              </a:rPr>
              <a:t>If you must use SAN/NAS make sure you adequate CPU to support the activity</a:t>
            </a:r>
          </a:p>
          <a:p>
            <a:pPr eaLnBrk="1" hangingPunct="1"/>
            <a:endParaRPr lang="en-US">
              <a:latin typeface="Gill San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37931725" indent="-37474525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fld id="{3EF52790-606F-7C4A-B7C4-141252B3E16B}" type="slidenum">
              <a:rPr lang="en-US"/>
              <a:pPr eaLnBrk="1" hangingPunct="1"/>
              <a:t>50</a:t>
            </a:fld>
            <a:endParaRPr lang="en-US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GB">
              <a:latin typeface="Gill San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inder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000" y="0"/>
            <a:ext cx="13131800" cy="97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5360" y="3029940"/>
            <a:ext cx="11054080" cy="209070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0720" y="5527040"/>
            <a:ext cx="9103360" cy="249258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501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003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505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007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509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011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513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015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3F6AC-84BD-BE4E-A2A5-5E6E33AAB527}" type="datetimeFigureOut">
              <a:rPr lang="en-US" smtClean="0"/>
              <a:t>06/06/11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8473F-6722-B845-9DC0-E026EFB73FA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5884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3F6AC-84BD-BE4E-A2A5-5E6E33AAB527}" type="datetimeFigureOut">
              <a:rPr lang="en-US" smtClean="0"/>
              <a:t>06/06/11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2B30F-3B8B-A345-87B2-7F15B2C997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880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290" y="6267593"/>
            <a:ext cx="11054080" cy="1937173"/>
          </a:xfrm>
        </p:spPr>
        <p:txBody>
          <a:bodyPr anchor="t"/>
          <a:lstStyle>
            <a:lvl1pPr algn="l">
              <a:defRPr sz="57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290" y="4133994"/>
            <a:ext cx="11054080" cy="2133599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50197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2pPr>
            <a:lvl3pPr marL="1300393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3pPr>
            <a:lvl4pPr marL="195059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6007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5098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9011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55137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20157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3F6AC-84BD-BE4E-A2A5-5E6E33AAB527}" type="datetimeFigureOut">
              <a:rPr lang="en-US" smtClean="0"/>
              <a:t>06/06/11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1D847-7F74-F848-862D-9DEA3CE6C6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811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240" y="2275842"/>
            <a:ext cx="5743787" cy="6436925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8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0773" y="2275842"/>
            <a:ext cx="5743787" cy="6436925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8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3F6AC-84BD-BE4E-A2A5-5E6E33AAB527}" type="datetimeFigureOut">
              <a:rPr lang="en-US" smtClean="0"/>
              <a:t>06/06/11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20EEE-6285-194B-8981-D2273C11C22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381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240" y="2183272"/>
            <a:ext cx="5746045" cy="909884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50197" indent="0">
              <a:buNone/>
              <a:defRPr sz="2800" b="1"/>
            </a:lvl2pPr>
            <a:lvl3pPr marL="1300393" indent="0">
              <a:buNone/>
              <a:defRPr sz="2600" b="1"/>
            </a:lvl3pPr>
            <a:lvl4pPr marL="1950590" indent="0">
              <a:buNone/>
              <a:defRPr sz="2300" b="1"/>
            </a:lvl4pPr>
            <a:lvl5pPr marL="2600786" indent="0">
              <a:buNone/>
              <a:defRPr sz="2300" b="1"/>
            </a:lvl5pPr>
            <a:lvl6pPr marL="3250983" indent="0">
              <a:buNone/>
              <a:defRPr sz="2300" b="1"/>
            </a:lvl6pPr>
            <a:lvl7pPr marL="3901180" indent="0">
              <a:buNone/>
              <a:defRPr sz="2300" b="1"/>
            </a:lvl7pPr>
            <a:lvl8pPr marL="4551376" indent="0">
              <a:buNone/>
              <a:defRPr sz="2300" b="1"/>
            </a:lvl8pPr>
            <a:lvl9pPr marL="5201573" indent="0">
              <a:buNone/>
              <a:defRPr sz="2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240" y="3093155"/>
            <a:ext cx="5746045" cy="5619610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6260" y="2183272"/>
            <a:ext cx="5748302" cy="909884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50197" indent="0">
              <a:buNone/>
              <a:defRPr sz="2800" b="1"/>
            </a:lvl2pPr>
            <a:lvl3pPr marL="1300393" indent="0">
              <a:buNone/>
              <a:defRPr sz="2600" b="1"/>
            </a:lvl3pPr>
            <a:lvl4pPr marL="1950590" indent="0">
              <a:buNone/>
              <a:defRPr sz="2300" b="1"/>
            </a:lvl4pPr>
            <a:lvl5pPr marL="2600786" indent="0">
              <a:buNone/>
              <a:defRPr sz="2300" b="1"/>
            </a:lvl5pPr>
            <a:lvl6pPr marL="3250983" indent="0">
              <a:buNone/>
              <a:defRPr sz="2300" b="1"/>
            </a:lvl6pPr>
            <a:lvl7pPr marL="3901180" indent="0">
              <a:buNone/>
              <a:defRPr sz="2300" b="1"/>
            </a:lvl7pPr>
            <a:lvl8pPr marL="4551376" indent="0">
              <a:buNone/>
              <a:defRPr sz="2300" b="1"/>
            </a:lvl8pPr>
            <a:lvl9pPr marL="5201573" indent="0">
              <a:buNone/>
              <a:defRPr sz="2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6260" y="3093155"/>
            <a:ext cx="5748302" cy="5619610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3F6AC-84BD-BE4E-A2A5-5E6E33AAB527}" type="datetimeFigureOut">
              <a:rPr lang="en-US" smtClean="0"/>
              <a:t>06/06/11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C04BF-2B2D-F048-8E83-CE22022292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846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3F6AC-84BD-BE4E-A2A5-5E6E33AAB527}" type="datetimeFigureOut">
              <a:rPr lang="en-US" smtClean="0"/>
              <a:t>06/06/11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F640F-7D87-EC4D-8944-382BB23ED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824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3F6AC-84BD-BE4E-A2A5-5E6E33AAB527}" type="datetimeFigureOut">
              <a:rPr lang="en-US" smtClean="0"/>
              <a:t>06/06/11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0D969-21B6-2840-AE86-5F1D19AE4E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79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242" y="388338"/>
            <a:ext cx="4278490" cy="165269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516" y="388340"/>
            <a:ext cx="7270044" cy="8324427"/>
          </a:xfrm>
        </p:spPr>
        <p:txBody>
          <a:bodyPr/>
          <a:lstStyle>
            <a:lvl1pPr>
              <a:defRPr sz="4600"/>
            </a:lvl1pPr>
            <a:lvl2pPr>
              <a:defRPr sz="40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242" y="2041033"/>
            <a:ext cx="4278490" cy="6671734"/>
          </a:xfrm>
        </p:spPr>
        <p:txBody>
          <a:bodyPr/>
          <a:lstStyle>
            <a:lvl1pPr marL="0" indent="0">
              <a:buNone/>
              <a:defRPr sz="2000"/>
            </a:lvl1pPr>
            <a:lvl2pPr marL="650197" indent="0">
              <a:buNone/>
              <a:defRPr sz="1700"/>
            </a:lvl2pPr>
            <a:lvl3pPr marL="1300393" indent="0">
              <a:buNone/>
              <a:defRPr sz="1400"/>
            </a:lvl3pPr>
            <a:lvl4pPr marL="1950590" indent="0">
              <a:buNone/>
              <a:defRPr sz="1300"/>
            </a:lvl4pPr>
            <a:lvl5pPr marL="2600786" indent="0">
              <a:buNone/>
              <a:defRPr sz="1300"/>
            </a:lvl5pPr>
            <a:lvl6pPr marL="3250983" indent="0">
              <a:buNone/>
              <a:defRPr sz="1300"/>
            </a:lvl6pPr>
            <a:lvl7pPr marL="3901180" indent="0">
              <a:buNone/>
              <a:defRPr sz="1300"/>
            </a:lvl7pPr>
            <a:lvl8pPr marL="4551376" indent="0">
              <a:buNone/>
              <a:defRPr sz="1300"/>
            </a:lvl8pPr>
            <a:lvl9pPr marL="5201573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3F6AC-84BD-BE4E-A2A5-5E6E33AAB527}" type="datetimeFigureOut">
              <a:rPr lang="en-US" smtClean="0"/>
              <a:t>06/06/11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2B01F-7827-5947-A36F-61E8276927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744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032" y="6827520"/>
            <a:ext cx="7802880" cy="806027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032" y="871502"/>
            <a:ext cx="7802880" cy="5852160"/>
          </a:xfrm>
        </p:spPr>
        <p:txBody>
          <a:bodyPr/>
          <a:lstStyle>
            <a:lvl1pPr marL="0" indent="0">
              <a:buNone/>
              <a:defRPr sz="4600"/>
            </a:lvl1pPr>
            <a:lvl2pPr marL="650197" indent="0">
              <a:buNone/>
              <a:defRPr sz="4000"/>
            </a:lvl2pPr>
            <a:lvl3pPr marL="1300393" indent="0">
              <a:buNone/>
              <a:defRPr sz="3400"/>
            </a:lvl3pPr>
            <a:lvl4pPr marL="1950590" indent="0">
              <a:buNone/>
              <a:defRPr sz="2800"/>
            </a:lvl4pPr>
            <a:lvl5pPr marL="2600786" indent="0">
              <a:buNone/>
              <a:defRPr sz="2800"/>
            </a:lvl5pPr>
            <a:lvl6pPr marL="3250983" indent="0">
              <a:buNone/>
              <a:defRPr sz="2800"/>
            </a:lvl6pPr>
            <a:lvl7pPr marL="3901180" indent="0">
              <a:buNone/>
              <a:defRPr sz="2800"/>
            </a:lvl7pPr>
            <a:lvl8pPr marL="4551376" indent="0">
              <a:buNone/>
              <a:defRPr sz="2800"/>
            </a:lvl8pPr>
            <a:lvl9pPr marL="5201573" indent="0">
              <a:buNone/>
              <a:defRPr sz="28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032" y="7633547"/>
            <a:ext cx="7802880" cy="1144693"/>
          </a:xfrm>
        </p:spPr>
        <p:txBody>
          <a:bodyPr/>
          <a:lstStyle>
            <a:lvl1pPr marL="0" indent="0">
              <a:buNone/>
              <a:defRPr sz="2000"/>
            </a:lvl1pPr>
            <a:lvl2pPr marL="650197" indent="0">
              <a:buNone/>
              <a:defRPr sz="1700"/>
            </a:lvl2pPr>
            <a:lvl3pPr marL="1300393" indent="0">
              <a:buNone/>
              <a:defRPr sz="1400"/>
            </a:lvl3pPr>
            <a:lvl4pPr marL="1950590" indent="0">
              <a:buNone/>
              <a:defRPr sz="1300"/>
            </a:lvl4pPr>
            <a:lvl5pPr marL="2600786" indent="0">
              <a:buNone/>
              <a:defRPr sz="1300"/>
            </a:lvl5pPr>
            <a:lvl6pPr marL="3250983" indent="0">
              <a:buNone/>
              <a:defRPr sz="1300"/>
            </a:lvl6pPr>
            <a:lvl7pPr marL="3901180" indent="0">
              <a:buNone/>
              <a:defRPr sz="1300"/>
            </a:lvl7pPr>
            <a:lvl8pPr marL="4551376" indent="0">
              <a:buNone/>
              <a:defRPr sz="1300"/>
            </a:lvl8pPr>
            <a:lvl9pPr marL="5201573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3F6AC-84BD-BE4E-A2A5-5E6E33AAB527}" type="datetimeFigureOut">
              <a:rPr lang="en-US" smtClean="0"/>
              <a:t>06/06/11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43589-7026-CC47-A6CC-B0914A41DE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235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3F6AC-84BD-BE4E-A2A5-5E6E33AAB527}" type="datetimeFigureOut">
              <a:rPr lang="en-US" smtClean="0"/>
              <a:t>06/06/11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643E5-F201-704C-A05C-8AA4008931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262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480" y="390598"/>
            <a:ext cx="2926080" cy="832216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240" y="390598"/>
            <a:ext cx="8561493" cy="832216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3F6AC-84BD-BE4E-A2A5-5E6E33AAB527}" type="datetimeFigureOut">
              <a:rPr lang="en-US" smtClean="0"/>
              <a:t>06/06/11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60860-73D9-B944-993D-F3ADE5EF7A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9785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>
  <p:cSld name="Title, Ch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925" y="90488"/>
            <a:ext cx="9712326" cy="106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sz="half" idx="1"/>
          </p:nvPr>
        </p:nvSpPr>
        <p:spPr>
          <a:xfrm>
            <a:off x="576263" y="1897064"/>
            <a:ext cx="5856287" cy="6748462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84952" y="1897064"/>
            <a:ext cx="5857874" cy="67484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9CFC3C-F9E2-DC46-A030-8EEBD064F80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122942"/>
      </p:ext>
    </p:extLst>
  </p:cSld>
  <p:clrMapOvr>
    <a:masterClrMapping/>
  </p:clrMapOvr>
  <p:transition xmlns:p14="http://schemas.microsoft.com/office/powerpoint/2010/main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inder.jp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000" y="0"/>
            <a:ext cx="13131800" cy="97536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  <a:prstGeom prst="rect">
            <a:avLst/>
          </a:prstGeom>
        </p:spPr>
        <p:txBody>
          <a:bodyPr vert="horz" lIns="130039" tIns="65020" rIns="130039" bIns="650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240" y="2275842"/>
            <a:ext cx="11704320" cy="6436925"/>
          </a:xfrm>
          <a:prstGeom prst="rect">
            <a:avLst/>
          </a:prstGeom>
        </p:spPr>
        <p:txBody>
          <a:bodyPr vert="horz" lIns="130039" tIns="65020" rIns="130039" bIns="650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0240" y="9040144"/>
            <a:ext cx="3034453" cy="519289"/>
          </a:xfrm>
          <a:prstGeom prst="rect">
            <a:avLst/>
          </a:prstGeom>
        </p:spPr>
        <p:txBody>
          <a:bodyPr vert="horz" lIns="130039" tIns="65020" rIns="130039" bIns="65020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23F6AC-84BD-BE4E-A2A5-5E6E33AAB527}" type="datetimeFigureOut">
              <a:rPr lang="en-US" smtClean="0"/>
              <a:t>06/06/11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43308" y="9040144"/>
            <a:ext cx="4118187" cy="519289"/>
          </a:xfrm>
          <a:prstGeom prst="rect">
            <a:avLst/>
          </a:prstGeom>
        </p:spPr>
        <p:txBody>
          <a:bodyPr vert="horz" lIns="130039" tIns="65020" rIns="130039" bIns="65020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0107" y="9040144"/>
            <a:ext cx="3034453" cy="519289"/>
          </a:xfrm>
          <a:prstGeom prst="rect">
            <a:avLst/>
          </a:prstGeom>
        </p:spPr>
        <p:txBody>
          <a:bodyPr vert="horz" lIns="130039" tIns="65020" rIns="130039" bIns="65020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6E23C-29FF-C54C-838D-8A74A4CDDB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70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</p:sldLayoutIdLst>
  <p:txStyles>
    <p:titleStyle>
      <a:lvl1pPr algn="ctr" defTabSz="650197" rtl="0" eaLnBrk="1" latinLnBrk="0" hangingPunct="1">
        <a:spcBef>
          <a:spcPct val="0"/>
        </a:spcBef>
        <a:buNone/>
        <a:defRPr sz="6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7647" indent="-487647" algn="l" defTabSz="650197" rtl="0" eaLnBrk="1" latinLnBrk="0" hangingPunct="1">
        <a:spcBef>
          <a:spcPct val="20000"/>
        </a:spcBef>
        <a:buFont typeface="Arial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1pPr>
      <a:lvl2pPr marL="1056569" indent="-406374" algn="l" defTabSz="650197" rtl="0" eaLnBrk="1" latinLnBrk="0" hangingPunct="1">
        <a:spcBef>
          <a:spcPct val="20000"/>
        </a:spcBef>
        <a:buFont typeface="Arial"/>
        <a:buChar char="–"/>
        <a:defRPr sz="4000" kern="1200">
          <a:solidFill>
            <a:schemeClr val="tx1"/>
          </a:solidFill>
          <a:latin typeface="+mn-lt"/>
          <a:ea typeface="+mn-ea"/>
          <a:cs typeface="+mn-cs"/>
        </a:defRPr>
      </a:lvl2pPr>
      <a:lvl3pPr marL="1625492" indent="-325098" algn="l" defTabSz="650197" rtl="0" eaLnBrk="1" latinLnBrk="0" hangingPunct="1">
        <a:spcBef>
          <a:spcPct val="20000"/>
        </a:spcBef>
        <a:buFont typeface="Arial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75688" indent="-325098" algn="l" defTabSz="650197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925885" indent="-325098" algn="l" defTabSz="650197" rtl="0" eaLnBrk="1" latinLnBrk="0" hangingPunct="1">
        <a:spcBef>
          <a:spcPct val="20000"/>
        </a:spcBef>
        <a:buFont typeface="Arial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76081" indent="-325098" algn="l" defTabSz="650197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26278" indent="-325098" algn="l" defTabSz="650197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76475" indent="-325098" algn="l" defTabSz="650197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526671" indent="-325098" algn="l" defTabSz="650197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50197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0197" algn="l" defTabSz="650197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0393" algn="l" defTabSz="650197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0590" algn="l" defTabSz="650197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00786" algn="l" defTabSz="650197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50983" algn="l" defTabSz="650197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01180" algn="l" defTabSz="650197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51376" algn="l" defTabSz="650197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01573" algn="l" defTabSz="650197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vmware.com/files/pdf/Timekeeping-In-VirtualMachines.pdf" TargetMode="External"/><Relationship Id="rId3" Type="http://schemas.openxmlformats.org/officeDocument/2006/relationships/chart" Target="../charts/char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mware.com/pdf/esx3_memory.pdf" TargetMode="External"/><Relationship Id="rId4" Type="http://schemas.openxmlformats.org/officeDocument/2006/relationships/hyperlink" Target="http://www.vmware.com/files/pdf/Timekeeping-In-VirtualMachines.pdf" TargetMode="External"/><Relationship Id="rId5" Type="http://schemas.openxmlformats.org/officeDocument/2006/relationships/hyperlink" Target="http://blogs.vmware.com/performance/2007/11/ten-reasons-why.html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vmware.com/resources/techresources/10041" TargetMode="Externa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latin typeface="Arial" charset="0"/>
                <a:cs typeface="Arial" charset="0"/>
              </a:rPr>
              <a:t>Guidelines for </a:t>
            </a:r>
            <a:r>
              <a:rPr lang="en-US" dirty="0" err="1">
                <a:latin typeface="Arial" charset="0"/>
                <a:cs typeface="Arial" charset="0"/>
              </a:rPr>
              <a:t>OpenEdge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dirty="0" smtClean="0">
                <a:latin typeface="Arial" charset="0"/>
                <a:cs typeface="Arial" charset="0"/>
              </a:rPr>
              <a:t>in a Virtual Environment</a:t>
            </a:r>
            <a:br>
              <a:rPr lang="en-US" dirty="0" smtClean="0">
                <a:latin typeface="Arial" charset="0"/>
                <a:cs typeface="Arial" charset="0"/>
              </a:rPr>
            </a:br>
            <a:r>
              <a:rPr lang="en-US" sz="4400" smtClean="0">
                <a:latin typeface="Arial" charset="0"/>
                <a:cs typeface="Arial" charset="0"/>
              </a:rPr>
              <a:t>(</a:t>
            </a:r>
            <a:r>
              <a:rPr lang="en-US" sz="4400" smtClean="0">
                <a:latin typeface="Arial" charset="0"/>
                <a:cs typeface="Arial" charset="0"/>
              </a:rPr>
              <a:t>Plus </a:t>
            </a:r>
            <a:r>
              <a:rPr lang="en-US" sz="4400" dirty="0" smtClean="0">
                <a:latin typeface="Arial" charset="0"/>
                <a:cs typeface="Arial" charset="0"/>
              </a:rPr>
              <a:t>more knowledge from the Bunker Tests)</a:t>
            </a:r>
            <a:br>
              <a:rPr lang="en-US" sz="4400" dirty="0" smtClean="0">
                <a:latin typeface="Arial" charset="0"/>
                <a:cs typeface="Arial" charset="0"/>
              </a:rPr>
            </a:br>
            <a:r>
              <a:rPr lang="en-US" sz="4400" dirty="0">
                <a:latin typeface="Arial" charset="0"/>
                <a:cs typeface="Arial" charset="0"/>
              </a:rPr>
              <a:t/>
            </a:r>
            <a:br>
              <a:rPr lang="en-US" sz="4400" dirty="0">
                <a:latin typeface="Arial" charset="0"/>
                <a:cs typeface="Arial" charset="0"/>
              </a:rPr>
            </a:br>
            <a:endParaRPr lang="en-US" sz="4400" dirty="0">
              <a:latin typeface="Arial" charset="0"/>
              <a:cs typeface="Arial" charset="0"/>
            </a:endParaRPr>
          </a:p>
        </p:txBody>
      </p:sp>
      <p:sp>
        <p:nvSpPr>
          <p:cNvPr id="15363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buFont typeface="Wingdings" charset="0"/>
              <a:buNone/>
            </a:pPr>
            <a:r>
              <a:rPr lang="en-US" dirty="0">
                <a:latin typeface="Arial" charset="0"/>
                <a:cs typeface="Arial" charset="0"/>
              </a:rPr>
              <a:t>John Harlow</a:t>
            </a:r>
          </a:p>
          <a:p>
            <a:pPr eaLnBrk="1" hangingPunct="1">
              <a:buFont typeface="Wingdings" charset="0"/>
              <a:buNone/>
            </a:pPr>
            <a:r>
              <a:rPr lang="en-US" dirty="0" err="1">
                <a:latin typeface="Arial" charset="0"/>
                <a:cs typeface="Arial" charset="0"/>
              </a:rPr>
              <a:t>JHarlow@BravePoint.com</a:t>
            </a:r>
            <a:endParaRPr lang="en-US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latin typeface="Arial" charset="0"/>
                <a:cs typeface="Arial" charset="0"/>
              </a:rPr>
              <a:t>About John Harlow &amp; </a:t>
            </a:r>
            <a:r>
              <a:rPr lang="en-US" dirty="0" err="1">
                <a:latin typeface="Arial" charset="0"/>
                <a:cs typeface="Arial" charset="0"/>
              </a:rPr>
              <a:t>BravePoint</a:t>
            </a: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17411" name="Rectangle 7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n-US" sz="3000" dirty="0">
                <a:latin typeface="Arial" charset="0"/>
                <a:cs typeface="Arial" charset="0"/>
              </a:rPr>
              <a:t>John Harlow</a:t>
            </a:r>
          </a:p>
          <a:p>
            <a:pPr lvl="1" eaLnBrk="1" hangingPunct="1"/>
            <a:r>
              <a:rPr lang="en-US" sz="2400" dirty="0">
                <a:latin typeface="Arial" charset="0"/>
                <a:ea typeface="Arial" charset="0"/>
                <a:cs typeface="Arial" charset="0"/>
              </a:rPr>
              <a:t>Unix user since 1982</a:t>
            </a:r>
          </a:p>
          <a:p>
            <a:pPr lvl="1" eaLnBrk="1" hangingPunct="1"/>
            <a:r>
              <a:rPr lang="en-US" sz="2400" dirty="0">
                <a:latin typeface="Arial" charset="0"/>
                <a:ea typeface="Arial" charset="0"/>
                <a:cs typeface="Arial" charset="0"/>
              </a:rPr>
              <a:t>Progress developer since 1984</a:t>
            </a:r>
          </a:p>
          <a:p>
            <a:pPr lvl="1" eaLnBrk="1" hangingPunct="1"/>
            <a:r>
              <a:rPr lang="en-US" sz="2400" dirty="0">
                <a:latin typeface="Arial" charset="0"/>
                <a:ea typeface="Arial" charset="0"/>
                <a:cs typeface="Arial" charset="0"/>
              </a:rPr>
              <a:t>Linux user since 1995</a:t>
            </a:r>
          </a:p>
          <a:p>
            <a:pPr lvl="1" eaLnBrk="1" hangingPunct="1"/>
            <a:r>
              <a:rPr lang="en-US" sz="2400" dirty="0">
                <a:latin typeface="Arial" charset="0"/>
                <a:ea typeface="Arial" charset="0"/>
                <a:cs typeface="Arial" charset="0"/>
              </a:rPr>
              <a:t>VMware®  user since earliest beta in 1999</a:t>
            </a:r>
          </a:p>
          <a:p>
            <a:pPr eaLnBrk="1" hangingPunct="1"/>
            <a:r>
              <a:rPr lang="en-US" sz="3000" dirty="0" err="1">
                <a:latin typeface="Arial" charset="0"/>
                <a:cs typeface="Arial" charset="0"/>
              </a:rPr>
              <a:t>BravePoint</a:t>
            </a:r>
            <a:r>
              <a:rPr lang="en-US" sz="3000" dirty="0">
                <a:latin typeface="Arial" charset="0"/>
                <a:cs typeface="Arial" charset="0"/>
              </a:rPr>
              <a:t> is an IT Services Company</a:t>
            </a:r>
          </a:p>
          <a:p>
            <a:pPr lvl="2" eaLnBrk="1" hangingPunct="1"/>
            <a:r>
              <a:rPr lang="en-US" sz="2400" dirty="0">
                <a:latin typeface="Arial" charset="0"/>
                <a:ea typeface="Arial" charset="0"/>
                <a:cs typeface="Arial" charset="0"/>
              </a:rPr>
              <a:t>Founded in 1987.</a:t>
            </a:r>
          </a:p>
          <a:p>
            <a:pPr lvl="2" eaLnBrk="1" hangingPunct="1"/>
            <a:r>
              <a:rPr lang="en-US" sz="2400" dirty="0">
                <a:latin typeface="Arial" charset="0"/>
                <a:ea typeface="Arial" charset="0"/>
                <a:cs typeface="Arial" charset="0"/>
              </a:rPr>
              <a:t>80 employees</a:t>
            </a:r>
          </a:p>
          <a:p>
            <a:pPr lvl="1" eaLnBrk="1" hangingPunct="1"/>
            <a:r>
              <a:rPr lang="en-US" sz="2400" dirty="0">
                <a:latin typeface="Arial" charset="0"/>
                <a:ea typeface="Arial" charset="0"/>
                <a:cs typeface="Arial" charset="0"/>
              </a:rPr>
              <a:t>Focus on:</a:t>
            </a:r>
          </a:p>
          <a:p>
            <a:pPr lvl="2" eaLnBrk="1" hangingPunct="1"/>
            <a:r>
              <a:rPr lang="en-US" sz="2400" dirty="0">
                <a:latin typeface="Arial" charset="0"/>
                <a:ea typeface="Arial" charset="0"/>
                <a:cs typeface="Arial" charset="0"/>
              </a:rPr>
              <a:t>Progress Software technologies</a:t>
            </a:r>
          </a:p>
          <a:p>
            <a:pPr lvl="2" eaLnBrk="1" hangingPunct="1"/>
            <a:r>
              <a:rPr lang="en-US" sz="2400" dirty="0">
                <a:latin typeface="Arial" charset="0"/>
                <a:ea typeface="Arial" charset="0"/>
                <a:cs typeface="Arial" charset="0"/>
              </a:rPr>
              <a:t>AJAX</a:t>
            </a:r>
          </a:p>
          <a:p>
            <a:pPr lvl="2" eaLnBrk="1" hangingPunct="1"/>
            <a:r>
              <a:rPr lang="en-US" sz="2400" dirty="0">
                <a:latin typeface="Arial" charset="0"/>
                <a:ea typeface="Arial" charset="0"/>
                <a:cs typeface="Arial" charset="0"/>
              </a:rPr>
              <a:t>Business Intelligence</a:t>
            </a:r>
          </a:p>
          <a:p>
            <a:pPr lvl="2" eaLnBrk="1" hangingPunct="1"/>
            <a:r>
              <a:rPr lang="en-US" sz="2400" dirty="0">
                <a:latin typeface="Arial" charset="0"/>
                <a:ea typeface="Arial" charset="0"/>
                <a:cs typeface="Arial" charset="0"/>
              </a:rPr>
              <a:t>MFG/PRO and Manufacturing</a:t>
            </a:r>
          </a:p>
          <a:p>
            <a:pPr lvl="2" eaLnBrk="1" hangingPunct="1"/>
            <a:r>
              <a:rPr lang="en-US" sz="2400" dirty="0">
                <a:latin typeface="Arial" charset="0"/>
                <a:ea typeface="Arial" charset="0"/>
                <a:cs typeface="Arial" charset="0"/>
              </a:rPr>
              <a:t>Managed Database Services</a:t>
            </a:r>
          </a:p>
          <a:p>
            <a:pPr lvl="2" eaLnBrk="1" hangingPunct="1"/>
            <a:r>
              <a:rPr lang="en-US" sz="2400" dirty="0">
                <a:latin typeface="Arial" charset="0"/>
                <a:ea typeface="Arial" charset="0"/>
                <a:cs typeface="Arial" charset="0"/>
              </a:rPr>
              <a:t>Training, Consulting, Development, Support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"/>
          <p:cNvSpPr>
            <a:spLocks noGrp="1" noChangeArrowheads="1"/>
          </p:cNvSpPr>
          <p:nvPr>
            <p:ph type="title"/>
          </p:nvPr>
        </p:nvSpPr>
        <p:spPr/>
        <p:txBody>
          <a:bodyPr rIns="50794" anchor="ctr"/>
          <a:lstStyle/>
          <a:p>
            <a:pPr eaLnBrk="1" hangingPunct="1"/>
            <a:r>
              <a:rPr lang="en-US" dirty="0" smtClean="0">
                <a:latin typeface="Arial" charset="0"/>
                <a:cs typeface="Arial" charset="0"/>
              </a:rPr>
              <a:t>Questions for today</a:t>
            </a: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18435" name="Rectangle 2"/>
          <p:cNvSpPr>
            <a:spLocks noGrp="1" noChangeArrowheads="1"/>
          </p:cNvSpPr>
          <p:nvPr>
            <p:ph idx="1"/>
          </p:nvPr>
        </p:nvSpPr>
        <p:spPr/>
        <p:txBody>
          <a:bodyPr rIns="50794" anchor="ctr"/>
          <a:lstStyle/>
          <a:p>
            <a:pPr marL="888909" indent="-571441">
              <a:buSzPct val="171000"/>
            </a:pPr>
            <a:r>
              <a:rPr lang="en-US" sz="4800" dirty="0">
                <a:latin typeface="Arial" charset="0"/>
                <a:cs typeface="Arial" charset="0"/>
              </a:rPr>
              <a:t>What is virtualization</a:t>
            </a:r>
            <a:r>
              <a:rPr lang="en-US" dirty="0">
                <a:latin typeface="Arial" charset="0"/>
                <a:cs typeface="Arial" charset="0"/>
              </a:rPr>
              <a:t>?</a:t>
            </a:r>
          </a:p>
          <a:p>
            <a:pPr marL="888909" indent="-571441">
              <a:buSzPct val="171000"/>
            </a:pPr>
            <a:r>
              <a:rPr lang="en-US" dirty="0">
                <a:latin typeface="Arial" charset="0"/>
                <a:cs typeface="Arial" charset="0"/>
              </a:rPr>
              <a:t>Why virtualize?</a:t>
            </a:r>
          </a:p>
          <a:p>
            <a:pPr marL="888909" indent="-571441">
              <a:buSzPct val="171000"/>
            </a:pPr>
            <a:r>
              <a:rPr lang="en-US" dirty="0">
                <a:latin typeface="Arial" charset="0"/>
                <a:cs typeface="Arial" charset="0"/>
              </a:rPr>
              <a:t>How are virtualized resources managed</a:t>
            </a:r>
            <a:r>
              <a:rPr lang="en-US" dirty="0" smtClean="0">
                <a:latin typeface="Arial" charset="0"/>
                <a:cs typeface="Arial" charset="0"/>
              </a:rPr>
              <a:t>?</a:t>
            </a:r>
          </a:p>
          <a:p>
            <a:pPr marL="888909" indent="-571441">
              <a:buSzPct val="171000"/>
            </a:pPr>
            <a:r>
              <a:rPr lang="en-US" dirty="0" smtClean="0">
                <a:latin typeface="Arial" charset="0"/>
                <a:cs typeface="Arial" charset="0"/>
              </a:rPr>
              <a:t>How is performance impacted?</a:t>
            </a:r>
            <a:endParaRPr lang="en-US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  <a:cs typeface="Arial" charset="0"/>
              </a:rPr>
              <a:t>Assumptions and Background</a:t>
            </a:r>
          </a:p>
        </p:txBody>
      </p:sp>
      <p:sp>
        <p:nvSpPr>
          <p:cNvPr id="20483" name="Rectangle 5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eaLnBrk="1" hangingPunct="1"/>
            <a:r>
              <a:rPr lang="en-US" dirty="0">
                <a:latin typeface="Arial" charset="0"/>
                <a:cs typeface="Arial" charset="0"/>
              </a:rPr>
              <a:t>This presentation assumes that you have some familiarity with virtualization in general and VMware®  </a:t>
            </a:r>
            <a:r>
              <a:rPr lang="en-US" dirty="0" smtClean="0">
                <a:latin typeface="Arial" charset="0"/>
                <a:cs typeface="Arial" charset="0"/>
              </a:rPr>
              <a:t>specifically</a:t>
            </a:r>
          </a:p>
          <a:p>
            <a:pPr eaLnBrk="1" hangingPunct="1"/>
            <a:r>
              <a:rPr lang="en-US" dirty="0" smtClean="0">
                <a:latin typeface="Arial" charset="0"/>
                <a:cs typeface="Arial" charset="0"/>
              </a:rPr>
              <a:t>This presentation</a:t>
            </a:r>
            <a:r>
              <a:rPr lang="en-US" baseline="0" dirty="0" smtClean="0">
                <a:latin typeface="Arial" charset="0"/>
                <a:cs typeface="Arial" charset="0"/>
              </a:rPr>
              <a:t> is specifically geared to the</a:t>
            </a:r>
            <a:r>
              <a:rPr lang="en-US" dirty="0" smtClean="0">
                <a:latin typeface="Arial" charset="0"/>
                <a:cs typeface="Arial" charset="0"/>
              </a:rPr>
              <a:t> </a:t>
            </a:r>
            <a:r>
              <a:rPr lang="en-US" dirty="0" err="1" smtClean="0">
                <a:latin typeface="Arial" charset="0"/>
                <a:cs typeface="Arial" charset="0"/>
              </a:rPr>
              <a:t>Vmware</a:t>
            </a:r>
            <a:r>
              <a:rPr lang="en-US" dirty="0" smtClean="0">
                <a:latin typeface="Arial" charset="0"/>
                <a:cs typeface="Arial" charset="0"/>
              </a:rPr>
              <a:t> </a:t>
            </a:r>
            <a:r>
              <a:rPr lang="en-US" dirty="0" err="1" smtClean="0">
                <a:latin typeface="Arial" charset="0"/>
                <a:cs typeface="Arial" charset="0"/>
              </a:rPr>
              <a:t>vSphere</a:t>
            </a:r>
            <a:r>
              <a:rPr lang="en-US" dirty="0" smtClean="0">
                <a:latin typeface="Arial" charset="0"/>
                <a:cs typeface="Arial" charset="0"/>
              </a:rPr>
              <a:t>/ESX/</a:t>
            </a:r>
            <a:r>
              <a:rPr lang="en-US" dirty="0" err="1" smtClean="0">
                <a:latin typeface="Arial" charset="0"/>
                <a:cs typeface="Arial" charset="0"/>
              </a:rPr>
              <a:t>ESXi</a:t>
            </a:r>
            <a:r>
              <a:rPr lang="en-US" dirty="0" smtClean="0">
                <a:latin typeface="Arial" charset="0"/>
                <a:cs typeface="Arial" charset="0"/>
              </a:rPr>
              <a:t> environments.</a:t>
            </a:r>
          </a:p>
          <a:p>
            <a:pPr eaLnBrk="1" hangingPunct="1"/>
            <a:r>
              <a:rPr lang="en-US" dirty="0" smtClean="0">
                <a:latin typeface="Arial" charset="0"/>
                <a:cs typeface="Arial" charset="0"/>
              </a:rPr>
              <a:t>We won’t be covering:</a:t>
            </a:r>
          </a:p>
          <a:p>
            <a:pPr lvl="1"/>
            <a:r>
              <a:rPr lang="en-US" dirty="0" err="1" smtClean="0">
                <a:latin typeface="Arial" charset="0"/>
                <a:cs typeface="Arial" charset="0"/>
              </a:rPr>
              <a:t>Xen</a:t>
            </a:r>
            <a:endParaRPr lang="en-US" dirty="0" smtClean="0">
              <a:latin typeface="Arial" charset="0"/>
              <a:cs typeface="Arial" charset="0"/>
            </a:endParaRP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MS Hyper-V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Others</a:t>
            </a:r>
          </a:p>
          <a:p>
            <a:pPr lvl="1"/>
            <a:endParaRPr lang="en-US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eaLnBrk="1" hangingPunct="1"/>
            <a:r>
              <a:rPr lang="en-US" dirty="0" smtClean="0">
                <a:latin typeface="Arial" charset="0"/>
                <a:cs typeface="Arial" charset="0"/>
              </a:rPr>
              <a:t>Virtualization at </a:t>
            </a:r>
            <a:r>
              <a:rPr lang="en-US" dirty="0" err="1" smtClean="0">
                <a:latin typeface="Arial" charset="0"/>
                <a:cs typeface="Arial" charset="0"/>
              </a:rPr>
              <a:t>BravePoint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1" eaLnBrk="1" hangingPunct="1"/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All of our production systems run in VMware®  VMs</a:t>
            </a:r>
          </a:p>
          <a:p>
            <a:pPr lvl="1" eaLnBrk="1" hangingPunct="1"/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All Development/Test Servers run as Virtual Machines in a VMware® Server Farm</a:t>
            </a:r>
          </a:p>
          <a:p>
            <a:pPr lvl="1" eaLnBrk="1" hangingPunct="1"/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Mac/Linux/Windows users use desktop VMs to run Windows Apps</a:t>
            </a:r>
          </a:p>
          <a:p>
            <a:pPr lvl="1" eaLnBrk="1" hangingPunct="1"/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Support Desk and Developers use desktop VMs to deal with conflicting customer VPNs</a:t>
            </a:r>
          </a:p>
          <a:p>
            <a:pPr lvl="2" eaLnBrk="1" hangingPunct="1"/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Centralized VM server for VPN guests improves security and flexibility</a:t>
            </a:r>
          </a:p>
          <a:p>
            <a:pPr lvl="1" eaLnBrk="1" hangingPunct="1"/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Production systems D/R is done via VMs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40064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VSphere</a:t>
            </a:r>
            <a:r>
              <a:rPr lang="en-US" dirty="0" smtClean="0"/>
              <a:t> Console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VMware Fusio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800" y="1905000"/>
            <a:ext cx="10744200" cy="671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0703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BravePoint</a:t>
            </a:r>
            <a:r>
              <a:rPr lang="en-US" baseline="0" dirty="0" smtClean="0"/>
              <a:t> VM Diagram</a:t>
            </a:r>
            <a:endParaRPr lang="en-US" dirty="0"/>
          </a:p>
        </p:txBody>
      </p:sp>
      <p:pic>
        <p:nvPicPr>
          <p:cNvPr id="6" name="Content Placeholder 5" descr="network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4" b="2434"/>
          <a:stretch>
            <a:fillRect/>
          </a:stretch>
        </p:blipFill>
        <p:spPr>
          <a:xfrm>
            <a:off x="254000" y="1828800"/>
            <a:ext cx="12517181" cy="6883967"/>
          </a:xfrm>
        </p:spPr>
      </p:pic>
    </p:spTree>
    <p:extLst>
      <p:ext uri="{BB962C8B-B14F-4D97-AF65-F5344CB8AC3E}">
        <p14:creationId xmlns:p14="http://schemas.microsoft.com/office/powerpoint/2010/main" val="22498212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1"/>
          <p:cNvSpPr txBox="1">
            <a:spLocks noChangeArrowheads="1"/>
          </p:cNvSpPr>
          <p:nvPr/>
        </p:nvSpPr>
        <p:spPr bwMode="auto">
          <a:xfrm>
            <a:off x="0" y="9258300"/>
            <a:ext cx="342901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30032" tIns="65017" rIns="130032" bIns="65017"/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37931725" indent="-37474525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endParaRPr lang="en-US" sz="1800">
              <a:solidFill>
                <a:schemeClr val="tx1"/>
              </a:solidFill>
              <a:cs typeface="Gill Sans" charset="0"/>
            </a:endParaRPr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 rIns="50794" anchor="ctr"/>
          <a:lstStyle/>
          <a:p>
            <a:pPr eaLnBrk="1" hangingPunct="1"/>
            <a:r>
              <a:rPr lang="en-US" dirty="0" smtClean="0">
                <a:latin typeface="Arial" charset="0"/>
                <a:cs typeface="Arial" charset="0"/>
              </a:rPr>
              <a:t>Some Key Definitions</a:t>
            </a: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22532" name="Rectangle 3"/>
          <p:cNvSpPr>
            <a:spLocks noGrp="1" noChangeArrowheads="1"/>
          </p:cNvSpPr>
          <p:nvPr>
            <p:ph idx="1"/>
          </p:nvPr>
        </p:nvSpPr>
        <p:spPr/>
        <p:txBody>
          <a:bodyPr rIns="50794" anchor="ctr">
            <a:normAutofit lnSpcReduction="10000"/>
          </a:bodyPr>
          <a:lstStyle/>
          <a:p>
            <a:pPr marL="888909" indent="-571441">
              <a:buSzPct val="171000"/>
            </a:pPr>
            <a:r>
              <a:rPr lang="en-US" dirty="0" smtClean="0">
                <a:latin typeface="Arial" charset="0"/>
                <a:cs typeface="Arial" charset="0"/>
              </a:rPr>
              <a:t>Virtualization is an abstract layer that decouples the physical hardware from the operating system.</a:t>
            </a:r>
          </a:p>
          <a:p>
            <a:pPr marL="888909" indent="-571441">
              <a:buSzPct val="171000"/>
            </a:pPr>
            <a:r>
              <a:rPr lang="en-US" dirty="0" err="1" smtClean="0">
                <a:latin typeface="Arial" charset="0"/>
                <a:cs typeface="Arial" charset="0"/>
              </a:rPr>
              <a:t>Paravirtualization</a:t>
            </a:r>
            <a:r>
              <a:rPr lang="en-US" dirty="0" smtClean="0">
                <a:latin typeface="Arial" charset="0"/>
                <a:cs typeface="Arial" charset="0"/>
              </a:rPr>
              <a:t> is a less abstracted form of virtualization where the guest operating system is modified to know about and communicate with the virtualization system hardware to improve performance</a:t>
            </a:r>
            <a:endParaRPr lang="en-US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charset="0"/>
                <a:cs typeface="Arial" charset="0"/>
              </a:rPr>
              <a:t>Benefits of Virtualization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Partitioning Multiple applications, operating systems and environments can be supported in a single physical system</a:t>
            </a:r>
          </a:p>
          <a:p>
            <a:r>
              <a:rPr lang="en-US" dirty="0" smtClean="0"/>
              <a:t>Allows computing resources to be treated as a uniform pool for allocation</a:t>
            </a:r>
          </a:p>
          <a:p>
            <a:r>
              <a:rPr lang="en-US" dirty="0" smtClean="0"/>
              <a:t>Decouples systems and software from hardware and simplifies hardware scalability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8414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 rIns="50794" anchor="ctr"/>
          <a:lstStyle/>
          <a:p>
            <a:pPr eaLnBrk="1" hangingPunct="1"/>
            <a:r>
              <a:rPr lang="en-US" dirty="0">
                <a:latin typeface="Arial" charset="0"/>
                <a:cs typeface="Arial" charset="0"/>
              </a:rPr>
              <a:t>Benefits of Virtualization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/>
        <p:txBody>
          <a:bodyPr rIns="50794" anchor="ctr"/>
          <a:lstStyle/>
          <a:p>
            <a:pPr marL="1003233" indent="-685765">
              <a:buSzPct val="171000"/>
            </a:pPr>
            <a:r>
              <a:rPr lang="en-US" dirty="0" smtClean="0">
                <a:cs typeface="Arial" charset="0"/>
              </a:rPr>
              <a:t>Isolation</a:t>
            </a:r>
          </a:p>
          <a:p>
            <a:pPr marL="1457832" lvl="1" indent="-571471">
              <a:buSzPct val="171000"/>
            </a:pPr>
            <a:r>
              <a:rPr lang="en-US" dirty="0" smtClean="0">
                <a:ea typeface="Arial" charset="0"/>
                <a:cs typeface="Arial" charset="0"/>
              </a:rPr>
              <a:t>VM </a:t>
            </a:r>
            <a:r>
              <a:rPr lang="en-US" dirty="0">
                <a:ea typeface="Arial" charset="0"/>
                <a:cs typeface="Arial" charset="0"/>
              </a:rPr>
              <a:t>is completely isolated from the host machine and other VMs. </a:t>
            </a:r>
            <a:endParaRPr lang="en-US" dirty="0" smtClean="0">
              <a:ea typeface="Arial" charset="0"/>
              <a:cs typeface="Arial" charset="0"/>
            </a:endParaRPr>
          </a:p>
          <a:p>
            <a:pPr marL="1457832" lvl="1" indent="-571471">
              <a:buSzPct val="171000"/>
            </a:pPr>
            <a:r>
              <a:rPr lang="en-US" dirty="0" smtClean="0">
                <a:ea typeface="Arial" charset="0"/>
                <a:cs typeface="Arial" charset="0"/>
              </a:rPr>
              <a:t>Reboot </a:t>
            </a:r>
            <a:r>
              <a:rPr lang="en-US" dirty="0">
                <a:ea typeface="Arial" charset="0"/>
                <a:cs typeface="Arial" charset="0"/>
              </a:rPr>
              <a:t>or crash of a VM </a:t>
            </a:r>
            <a:r>
              <a:rPr lang="en-US" dirty="0" err="1">
                <a:ea typeface="Arial" charset="0"/>
                <a:cs typeface="Arial" charset="0"/>
              </a:rPr>
              <a:t>shouldn</a:t>
            </a:r>
            <a:r>
              <a:rPr lang="ja-JP" altLang="en-US" dirty="0">
                <a:ea typeface="Arial" charset="0"/>
                <a:cs typeface="Arial" charset="0"/>
              </a:rPr>
              <a:t>’</a:t>
            </a:r>
            <a:r>
              <a:rPr lang="en-US" dirty="0">
                <a:ea typeface="Arial" charset="0"/>
                <a:cs typeface="Arial" charset="0"/>
              </a:rPr>
              <a:t>t affect other </a:t>
            </a:r>
            <a:r>
              <a:rPr lang="en-US" dirty="0" smtClean="0">
                <a:ea typeface="Arial" charset="0"/>
                <a:cs typeface="Arial" charset="0"/>
              </a:rPr>
              <a:t>VMs.</a:t>
            </a:r>
          </a:p>
          <a:p>
            <a:pPr marL="1457832" lvl="1" indent="-571471">
              <a:buSzPct val="171000"/>
            </a:pPr>
            <a:r>
              <a:rPr lang="en-US" dirty="0" smtClean="0">
                <a:ea typeface="Arial" charset="0"/>
                <a:cs typeface="Arial" charset="0"/>
              </a:rPr>
              <a:t>Data </a:t>
            </a:r>
            <a:r>
              <a:rPr lang="en-US" dirty="0">
                <a:ea typeface="Arial" charset="0"/>
                <a:cs typeface="Arial" charset="0"/>
              </a:rPr>
              <a:t>is not shared between </a:t>
            </a:r>
            <a:r>
              <a:rPr lang="en-US" dirty="0" smtClean="0">
                <a:ea typeface="Arial" charset="0"/>
                <a:cs typeface="Arial" charset="0"/>
              </a:rPr>
              <a:t>VMs</a:t>
            </a:r>
          </a:p>
          <a:p>
            <a:pPr marL="1457832" lvl="1" indent="-571471">
              <a:buSzPct val="171000"/>
            </a:pPr>
            <a:r>
              <a:rPr lang="en-US" dirty="0" smtClean="0">
                <a:ea typeface="Arial" charset="0"/>
                <a:cs typeface="Arial" charset="0"/>
              </a:rPr>
              <a:t>Applications </a:t>
            </a:r>
            <a:r>
              <a:rPr lang="en-US" dirty="0">
                <a:ea typeface="Arial" charset="0"/>
                <a:cs typeface="Arial" charset="0"/>
              </a:rPr>
              <a:t>can only communicate over configured network connections.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 rIns="50794" anchor="ctr"/>
          <a:lstStyle/>
          <a:p>
            <a:pPr eaLnBrk="1" hangingPunct="1"/>
            <a:r>
              <a:rPr lang="en-US" dirty="0">
                <a:latin typeface="Arial" charset="0"/>
                <a:cs typeface="Arial" charset="0"/>
              </a:rPr>
              <a:t>Benefits of Virtualization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 rIns="50794" anchor="ctr">
            <a:normAutofit/>
          </a:bodyPr>
          <a:lstStyle/>
          <a:p>
            <a:pPr marL="888909" indent="-571441">
              <a:buSzPct val="171000"/>
            </a:pPr>
            <a:r>
              <a:rPr lang="en-US" sz="4400" dirty="0">
                <a:latin typeface="Arial" charset="0"/>
                <a:cs typeface="Arial" charset="0"/>
              </a:rPr>
              <a:t>Encapsulation</a:t>
            </a:r>
          </a:p>
          <a:p>
            <a:pPr marL="1333364" lvl="1" indent="-571441">
              <a:buSzPct val="171000"/>
            </a:pPr>
            <a:r>
              <a:rPr lang="en-US" dirty="0">
                <a:latin typeface="Arial" charset="0"/>
                <a:ea typeface="Arial" charset="0"/>
                <a:cs typeface="Arial" charset="0"/>
              </a:rPr>
              <a:t>Complete VMs typically exist in a few 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files which are </a:t>
            </a:r>
            <a:r>
              <a:rPr lang="en-US" sz="4000" dirty="0" smtClean="0">
                <a:latin typeface="Arial" charset="0"/>
                <a:ea typeface="Arial" charset="0"/>
                <a:cs typeface="Arial" charset="0"/>
              </a:rPr>
              <a:t>easily </a:t>
            </a:r>
            <a:r>
              <a:rPr lang="en-US" sz="4000" dirty="0">
                <a:latin typeface="Arial" charset="0"/>
                <a:ea typeface="Arial" charset="0"/>
                <a:cs typeface="Arial" charset="0"/>
              </a:rPr>
              <a:t>backed up, copied, or moved.</a:t>
            </a:r>
          </a:p>
          <a:p>
            <a:pPr marL="1333364" lvl="1" indent="-571441">
              <a:buSzPct val="171000"/>
            </a:pPr>
            <a:r>
              <a:rPr lang="en-US" dirty="0">
                <a:latin typeface="Arial" charset="0"/>
                <a:ea typeface="Arial" charset="0"/>
                <a:cs typeface="Arial" charset="0"/>
              </a:rPr>
              <a:t>The </a:t>
            </a:r>
            <a:r>
              <a:rPr lang="ja-JP" altLang="en-US" dirty="0">
                <a:latin typeface="Arial" charset="0"/>
                <a:ea typeface="Arial" charset="0"/>
                <a:cs typeface="Arial" charset="0"/>
              </a:rPr>
              <a:t>‘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hardware</a:t>
            </a:r>
            <a:r>
              <a:rPr lang="ja-JP" altLang="en-US" dirty="0">
                <a:latin typeface="Arial" charset="0"/>
                <a:ea typeface="Arial" charset="0"/>
                <a:cs typeface="Arial" charset="0"/>
              </a:rPr>
              <a:t>’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 of the VM is standardized</a:t>
            </a:r>
          </a:p>
          <a:p>
            <a:pPr marL="1206377" lvl="2" indent="0">
              <a:buSzPct val="171000"/>
              <a:buNone/>
            </a:pPr>
            <a:r>
              <a:rPr lang="en-US" sz="4000" dirty="0" smtClean="0">
                <a:latin typeface="Arial" charset="0"/>
                <a:ea typeface="Arial" charset="0"/>
                <a:cs typeface="Arial" charset="0"/>
              </a:rPr>
              <a:t>So compatibility </a:t>
            </a:r>
            <a:r>
              <a:rPr lang="en-US" sz="4000" dirty="0">
                <a:latin typeface="Arial" charset="0"/>
                <a:ea typeface="Arial" charset="0"/>
                <a:cs typeface="Arial" charset="0"/>
              </a:rPr>
              <a:t>is guaranteed.</a:t>
            </a:r>
          </a:p>
          <a:p>
            <a:pPr marL="1333364" lvl="1" indent="-571441">
              <a:buSzPct val="171000"/>
            </a:pPr>
            <a:r>
              <a:rPr lang="en-US" dirty="0">
                <a:latin typeface="Arial" charset="0"/>
                <a:ea typeface="Arial" charset="0"/>
                <a:cs typeface="Arial" charset="0"/>
              </a:rPr>
              <a:t>Upgrades/changes in the real underlying hardware are generally transparent to the VM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"/>
          <p:cNvSpPr>
            <a:spLocks noGrp="1" noChangeArrowheads="1"/>
          </p:cNvSpPr>
          <p:nvPr>
            <p:ph type="title"/>
          </p:nvPr>
        </p:nvSpPr>
        <p:spPr/>
        <p:txBody>
          <a:bodyPr rIns="50794" anchor="ctr"/>
          <a:lstStyle/>
          <a:p>
            <a:pPr eaLnBrk="1" hangingPunct="1"/>
            <a:r>
              <a:rPr lang="en-US" dirty="0">
                <a:latin typeface="Arial" charset="0"/>
                <a:cs typeface="Arial" charset="0"/>
              </a:rPr>
              <a:t>Why use virtualization at all?</a:t>
            </a:r>
          </a:p>
        </p:txBody>
      </p:sp>
      <p:sp>
        <p:nvSpPr>
          <p:cNvPr id="30723" name="Rectangle 2"/>
          <p:cNvSpPr>
            <a:spLocks noGrp="1" noChangeArrowheads="1"/>
          </p:cNvSpPr>
          <p:nvPr>
            <p:ph idx="1"/>
          </p:nvPr>
        </p:nvSpPr>
        <p:spPr/>
        <p:txBody>
          <a:bodyPr rIns="50794"/>
          <a:lstStyle/>
          <a:p>
            <a:pPr marL="888909" indent="-571441">
              <a:buSzPct val="171000"/>
            </a:pPr>
            <a:r>
              <a:rPr lang="en-US" dirty="0">
                <a:latin typeface="Arial" charset="0"/>
                <a:cs typeface="Arial" charset="0"/>
              </a:rPr>
              <a:t>Let</a:t>
            </a:r>
            <a:r>
              <a:rPr lang="ja-JP" altLang="en-US" dirty="0">
                <a:latin typeface="Arial" charset="0"/>
                <a:cs typeface="Arial" charset="0"/>
              </a:rPr>
              <a:t>’</a:t>
            </a:r>
            <a:r>
              <a:rPr lang="en-US" dirty="0">
                <a:latin typeface="Arial" charset="0"/>
                <a:cs typeface="Arial" charset="0"/>
              </a:rPr>
              <a:t>s look at a typical SMB computer systems</a:t>
            </a:r>
          </a:p>
        </p:txBody>
      </p:sp>
      <p:grpSp>
        <p:nvGrpSpPr>
          <p:cNvPr id="30724" name="Group 3"/>
          <p:cNvGrpSpPr>
            <a:grpSpLocks/>
          </p:cNvGrpSpPr>
          <p:nvPr/>
        </p:nvGrpSpPr>
        <p:grpSpPr bwMode="auto">
          <a:xfrm>
            <a:off x="1544640" y="4491040"/>
            <a:ext cx="3046411" cy="3276599"/>
            <a:chOff x="0" y="0"/>
            <a:chExt cx="1919" cy="2064"/>
          </a:xfrm>
        </p:grpSpPr>
        <p:pic>
          <p:nvPicPr>
            <p:cNvPr id="30754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916" cy="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55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" y="202"/>
              <a:ext cx="1917" cy="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56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" y="410"/>
              <a:ext cx="1917" cy="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57" name="Picture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" y="618"/>
              <a:ext cx="1917" cy="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58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" y="858"/>
              <a:ext cx="1917" cy="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59" name="Picture 9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" y="1066"/>
              <a:ext cx="1917" cy="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60" name="Picture 1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" y="1306"/>
              <a:ext cx="1917" cy="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61" name="Picture 1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" y="1546"/>
              <a:ext cx="1917" cy="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62" name="Picture 1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" y="1786"/>
              <a:ext cx="1917" cy="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25613" name="Group 13"/>
          <p:cNvGraphicFramePr>
            <a:graphicFrameLocks noGrp="1"/>
          </p:cNvGraphicFramePr>
          <p:nvPr/>
        </p:nvGraphicFramePr>
        <p:xfrm>
          <a:off x="4978399" y="4457698"/>
          <a:ext cx="5207000" cy="3352800"/>
        </p:xfrm>
        <a:graphic>
          <a:graphicData uri="http://schemas.openxmlformats.org/drawingml/2006/table">
            <a:tbl>
              <a:tblPr/>
              <a:tblGrid>
                <a:gridCol w="2921000"/>
                <a:gridCol w="2286000"/>
              </a:tblGrid>
              <a:tr h="419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pitchFamily="-107" charset="0"/>
                        </a:rPr>
                        <a:t>System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pitchFamily="-107" charset="0"/>
                        </a:rPr>
                        <a:t>CPU Load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pitchFamily="-107" charset="0"/>
                        </a:rPr>
                        <a:t>Domain Controller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pitchFamily="-107" charset="0"/>
                        </a:rPr>
                        <a:t>10%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pitchFamily="-107" charset="0"/>
                        </a:rPr>
                        <a:t>Print Server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pitchFamily="-107" charset="0"/>
                        </a:rPr>
                        <a:t>20%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pitchFamily="-107" charset="0"/>
                        </a:rPr>
                        <a:t>File Server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pitchFamily="-107" charset="0"/>
                        </a:rPr>
                        <a:t>20%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pitchFamily="-107" charset="0"/>
                        </a:rPr>
                        <a:t>Exchange Server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pitchFamily="-107" charset="0"/>
                        </a:rPr>
                        <a:t>20%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pitchFamily="-107" charset="0"/>
                        </a:rPr>
                        <a:t>Web Server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pitchFamily="-107" charset="0"/>
                        </a:rPr>
                        <a:t>7%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pitchFamily="-107" charset="0"/>
                        </a:rPr>
                        <a:t>Database Server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pitchFamily="-107" charset="0"/>
                        </a:rPr>
                        <a:t>30%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pitchFamily="-107" charset="0"/>
                        </a:rPr>
                        <a:t>Citrix Server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pitchFamily="-107" charset="0"/>
                        </a:rPr>
                        <a:t>50%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"/>
          <p:cNvSpPr>
            <a:spLocks noGrp="1" noChangeArrowheads="1"/>
          </p:cNvSpPr>
          <p:nvPr>
            <p:ph type="title"/>
          </p:nvPr>
        </p:nvSpPr>
        <p:spPr/>
        <p:txBody>
          <a:bodyPr rIns="50794" anchor="ctr"/>
          <a:lstStyle/>
          <a:p>
            <a:pPr eaLnBrk="1" hangingPunct="1"/>
            <a:r>
              <a:rPr lang="en-US" dirty="0">
                <a:latin typeface="Arial" charset="0"/>
                <a:cs typeface="Arial" charset="0"/>
              </a:rPr>
              <a:t>Why use virtualization?</a:t>
            </a:r>
          </a:p>
        </p:txBody>
      </p:sp>
      <p:sp>
        <p:nvSpPr>
          <p:cNvPr id="32771" name="Rectangle 2"/>
          <p:cNvSpPr>
            <a:spLocks noGrp="1" noChangeArrowheads="1"/>
          </p:cNvSpPr>
          <p:nvPr>
            <p:ph idx="1"/>
          </p:nvPr>
        </p:nvSpPr>
        <p:spPr/>
        <p:txBody>
          <a:bodyPr rIns="50794" anchor="ctr">
            <a:normAutofit/>
          </a:bodyPr>
          <a:lstStyle/>
          <a:p>
            <a:pPr marL="888909" indent="-571441">
              <a:buSzPct val="171000"/>
            </a:pPr>
            <a:r>
              <a:rPr lang="en-US" sz="5400" dirty="0">
                <a:latin typeface="Arial" charset="0"/>
                <a:cs typeface="Arial" charset="0"/>
              </a:rPr>
              <a:t>In the typical SMB setup:</a:t>
            </a:r>
          </a:p>
          <a:p>
            <a:pPr marL="1333364" lvl="1" indent="-571441">
              <a:buSzPct val="171000"/>
            </a:pPr>
            <a:r>
              <a:rPr lang="en-US" sz="4800" dirty="0" smtClean="0">
                <a:latin typeface="Arial" charset="0"/>
                <a:ea typeface="Arial" charset="0"/>
                <a:cs typeface="Arial" charset="0"/>
              </a:rPr>
              <a:t>CPU/RAM Utilization is typically low and unbalanced</a:t>
            </a:r>
            <a:endParaRPr lang="en-US" sz="4800" dirty="0">
              <a:latin typeface="Arial" charset="0"/>
              <a:ea typeface="Arial" charset="0"/>
              <a:cs typeface="Arial" charset="0"/>
            </a:endParaRPr>
          </a:p>
          <a:p>
            <a:pPr marL="1333364" lvl="1" indent="-571441">
              <a:buSzPct val="171000"/>
            </a:pPr>
            <a:r>
              <a:rPr lang="en-US" sz="4800" dirty="0">
                <a:latin typeface="Arial" charset="0"/>
                <a:ea typeface="Arial" charset="0"/>
                <a:cs typeface="Arial" charset="0"/>
              </a:rPr>
              <a:t>Backup and recovery are </a:t>
            </a:r>
            <a:r>
              <a:rPr lang="en-US" sz="4800" dirty="0" smtClean="0">
                <a:latin typeface="Arial" charset="0"/>
                <a:ea typeface="Arial" charset="0"/>
                <a:cs typeface="Arial" charset="0"/>
              </a:rPr>
              <a:t>complex </a:t>
            </a:r>
            <a:r>
              <a:rPr lang="en-US" sz="4800" dirty="0">
                <a:latin typeface="Arial" charset="0"/>
                <a:ea typeface="Arial" charset="0"/>
                <a:cs typeface="Arial" charset="0"/>
              </a:rPr>
              <a:t>and </a:t>
            </a:r>
            <a:r>
              <a:rPr lang="en-US" sz="4800" dirty="0" smtClean="0">
                <a:latin typeface="Arial" charset="0"/>
                <a:ea typeface="Arial" charset="0"/>
                <a:cs typeface="Arial" charset="0"/>
              </a:rPr>
              <a:t>may be hardware </a:t>
            </a:r>
            <a:r>
              <a:rPr lang="en-US" sz="4800" dirty="0">
                <a:latin typeface="Arial" charset="0"/>
                <a:ea typeface="Arial" charset="0"/>
                <a:cs typeface="Arial" charset="0"/>
              </a:rPr>
              <a:t>dependent</a:t>
            </a:r>
          </a:p>
          <a:p>
            <a:pPr marL="1333364" lvl="1" indent="-571441">
              <a:buSzPct val="171000"/>
            </a:pPr>
            <a:r>
              <a:rPr lang="en-US" sz="4800" dirty="0">
                <a:latin typeface="Arial" charset="0"/>
                <a:ea typeface="Arial" charset="0"/>
                <a:cs typeface="Arial" charset="0"/>
              </a:rPr>
              <a:t>Administration is complicated</a:t>
            </a:r>
          </a:p>
          <a:p>
            <a:pPr marL="1333364" lvl="1" indent="-571441">
              <a:buSzPct val="171000"/>
            </a:pPr>
            <a:r>
              <a:rPr lang="en-US" sz="4800" dirty="0">
                <a:latin typeface="Arial" charset="0"/>
                <a:ea typeface="Arial" charset="0"/>
                <a:cs typeface="Arial" charset="0"/>
              </a:rPr>
              <a:t>Many points of </a:t>
            </a:r>
            <a:r>
              <a:rPr lang="en-US" sz="4800" dirty="0" smtClean="0">
                <a:latin typeface="Arial" charset="0"/>
                <a:ea typeface="Arial" charset="0"/>
                <a:cs typeface="Arial" charset="0"/>
              </a:rPr>
              <a:t>failure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"/>
          <p:cNvSpPr>
            <a:spLocks noGrp="1" noChangeArrowheads="1"/>
          </p:cNvSpPr>
          <p:nvPr>
            <p:ph type="title"/>
          </p:nvPr>
        </p:nvSpPr>
        <p:spPr/>
        <p:txBody>
          <a:bodyPr rIns="50794" anchor="ctr">
            <a:normAutofit fontScale="90000"/>
          </a:bodyPr>
          <a:lstStyle/>
          <a:p>
            <a:pPr eaLnBrk="1" hangingPunct="1"/>
            <a:r>
              <a:rPr lang="en-US" dirty="0">
                <a:latin typeface="Arial" charset="0"/>
                <a:cs typeface="Arial" charset="0"/>
              </a:rPr>
              <a:t>Why use virtualization?</a:t>
            </a:r>
          </a:p>
        </p:txBody>
      </p:sp>
      <p:sp>
        <p:nvSpPr>
          <p:cNvPr id="34823" name="Rectangle 16"/>
          <p:cNvSpPr>
            <a:spLocks noGrp="1" noChangeArrowheads="1"/>
          </p:cNvSpPr>
          <p:nvPr>
            <p:ph type="chart" sz="half" idx="1"/>
          </p:nvPr>
        </p:nvSpPr>
        <p:spPr/>
      </p:sp>
      <p:sp>
        <p:nvSpPr>
          <p:cNvPr id="27650" name="Rectangle 2"/>
          <p:cNvSpPr>
            <a:spLocks noGrp="1" noChangeArrowheads="1"/>
          </p:cNvSpPr>
          <p:nvPr>
            <p:ph type="body" sz="half" idx="2"/>
          </p:nvPr>
        </p:nvSpPr>
        <p:spPr/>
        <p:txBody>
          <a:bodyPr rIns="50794"/>
          <a:lstStyle/>
          <a:p>
            <a:pPr marL="811130" indent="-493663">
              <a:buSzPct val="171000"/>
            </a:pPr>
            <a:r>
              <a:rPr lang="en-US" sz="2800" dirty="0">
                <a:latin typeface="Arial" charset="0"/>
                <a:cs typeface="Arial" charset="0"/>
              </a:rPr>
              <a:t>Less hardware</a:t>
            </a:r>
          </a:p>
          <a:p>
            <a:pPr marL="811130" indent="-493663">
              <a:buSzPct val="171000"/>
            </a:pPr>
            <a:r>
              <a:rPr lang="en-US" sz="2800" dirty="0">
                <a:latin typeface="Arial" charset="0"/>
                <a:cs typeface="Arial" charset="0"/>
              </a:rPr>
              <a:t>Higher utilization</a:t>
            </a:r>
          </a:p>
          <a:p>
            <a:pPr marL="811130" indent="-493663">
              <a:buSzPct val="171000"/>
            </a:pPr>
            <a:r>
              <a:rPr lang="en-US" sz="2800" dirty="0">
                <a:latin typeface="Arial" charset="0"/>
                <a:cs typeface="Arial" charset="0"/>
              </a:rPr>
              <a:t>Redundancy and higher </a:t>
            </a:r>
            <a:r>
              <a:rPr lang="en-US" sz="2800" dirty="0" smtClean="0">
                <a:latin typeface="Arial" charset="0"/>
                <a:cs typeface="Arial" charset="0"/>
              </a:rPr>
              <a:t>availability</a:t>
            </a:r>
          </a:p>
          <a:p>
            <a:pPr marL="811130" indent="-493663">
              <a:buSzPct val="171000"/>
            </a:pPr>
            <a:r>
              <a:rPr lang="en-US" sz="2800" dirty="0" smtClean="0">
                <a:latin typeface="Arial" charset="0"/>
                <a:cs typeface="Arial" charset="0"/>
              </a:rPr>
              <a:t>Flexibility to scale resources</a:t>
            </a:r>
            <a:endParaRPr lang="en-US" sz="2800" dirty="0">
              <a:latin typeface="Arial" charset="0"/>
              <a:cs typeface="Arial" charset="0"/>
            </a:endParaRPr>
          </a:p>
          <a:p>
            <a:pPr marL="811130" indent="-493663">
              <a:buSzPct val="171000"/>
            </a:pPr>
            <a:r>
              <a:rPr lang="en-US" sz="2800" dirty="0">
                <a:latin typeface="Arial" charset="0"/>
                <a:cs typeface="Arial" charset="0"/>
              </a:rPr>
              <a:t>Lower administrative workload </a:t>
            </a:r>
          </a:p>
          <a:p>
            <a:pPr marL="811130" indent="-493663">
              <a:buSzPct val="171000"/>
            </a:pPr>
            <a:r>
              <a:rPr lang="en-US" sz="2800" dirty="0">
                <a:latin typeface="Arial" charset="0"/>
                <a:cs typeface="Arial" charset="0"/>
              </a:rPr>
              <a:t>Hardware upgrades are invisible to virtual systems</a:t>
            </a:r>
          </a:p>
          <a:p>
            <a:pPr marL="811130" indent="-493663">
              <a:buSzPct val="171000"/>
            </a:pPr>
            <a:r>
              <a:rPr lang="en-US" sz="2800" dirty="0">
                <a:latin typeface="Arial" charset="0"/>
                <a:cs typeface="Arial" charset="0"/>
              </a:rPr>
              <a:t>The list goes on and on..</a:t>
            </a:r>
          </a:p>
        </p:txBody>
      </p:sp>
      <p:grpSp>
        <p:nvGrpSpPr>
          <p:cNvPr id="34820" name="Group 3"/>
          <p:cNvGrpSpPr>
            <a:grpSpLocks/>
          </p:cNvGrpSpPr>
          <p:nvPr/>
        </p:nvGrpSpPr>
        <p:grpSpPr bwMode="auto">
          <a:xfrm>
            <a:off x="630238" y="4160840"/>
            <a:ext cx="3046411" cy="3276599"/>
            <a:chOff x="0" y="0"/>
            <a:chExt cx="1919" cy="2064"/>
          </a:xfrm>
        </p:grpSpPr>
        <p:pic>
          <p:nvPicPr>
            <p:cNvPr id="34824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916" cy="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25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" y="202"/>
              <a:ext cx="1917" cy="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26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" y="410"/>
              <a:ext cx="1917" cy="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27" name="Picture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" y="618"/>
              <a:ext cx="1917" cy="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28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" y="858"/>
              <a:ext cx="1917" cy="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29" name="Picture 9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" y="1066"/>
              <a:ext cx="1917" cy="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30" name="Picture 1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" y="1306"/>
              <a:ext cx="1917" cy="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31" name="Picture 1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" y="1546"/>
              <a:ext cx="1917" cy="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32" name="Picture 1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" y="1786"/>
              <a:ext cx="1917" cy="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7661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99" y="3911602"/>
            <a:ext cx="4572001" cy="377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62" name="Rectangle 14"/>
          <p:cNvSpPr>
            <a:spLocks/>
          </p:cNvSpPr>
          <p:nvPr/>
        </p:nvSpPr>
        <p:spPr bwMode="auto">
          <a:xfrm>
            <a:off x="526491" y="3398362"/>
            <a:ext cx="4192119" cy="656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>
                <a:solidFill>
                  <a:schemeClr val="tx1"/>
                </a:solidFill>
                <a:cs typeface="Gill Sans" charset="0"/>
              </a:rPr>
              <a:t>Virtualized Servers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 autoUpdateAnimBg="0"/>
      <p:bldP spid="27662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1"/>
          <p:cNvSpPr>
            <a:spLocks noGrp="1" noChangeArrowheads="1"/>
          </p:cNvSpPr>
          <p:nvPr>
            <p:ph type="title"/>
          </p:nvPr>
        </p:nvSpPr>
        <p:spPr/>
        <p:txBody>
          <a:bodyPr rIns="50794" anchor="ctr">
            <a:normAutofit fontScale="90000"/>
          </a:bodyPr>
          <a:lstStyle/>
          <a:p>
            <a:pPr eaLnBrk="1" hangingPunct="1"/>
            <a:r>
              <a:rPr lang="en-US" dirty="0" smtClean="0">
                <a:latin typeface="Arial" charset="0"/>
                <a:cs typeface="Arial" charset="0"/>
              </a:rPr>
              <a:t>Does virtualization affect tuning?</a:t>
            </a: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36867" name="Rectangle 2"/>
          <p:cNvSpPr>
            <a:spLocks noGrp="1" noChangeArrowheads="1"/>
          </p:cNvSpPr>
          <p:nvPr>
            <p:ph idx="1"/>
          </p:nvPr>
        </p:nvSpPr>
        <p:spPr/>
        <p:txBody>
          <a:bodyPr rIns="50794" anchor="ctr">
            <a:normAutofit fontScale="85000" lnSpcReduction="10000"/>
          </a:bodyPr>
          <a:lstStyle/>
          <a:p>
            <a:pPr marL="888909" indent="-571441">
              <a:buSzPct val="171000"/>
            </a:pPr>
            <a:r>
              <a:rPr lang="en-US" dirty="0">
                <a:latin typeface="Arial" charset="0"/>
                <a:cs typeface="Arial" charset="0"/>
              </a:rPr>
              <a:t>We already know how to administer and tune our real systems.</a:t>
            </a:r>
          </a:p>
          <a:p>
            <a:pPr lvl="1" eaLnBrk="1" hangingPunct="1">
              <a:buSzPct val="171000"/>
            </a:pPr>
            <a:r>
              <a:rPr lang="en-US" dirty="0">
                <a:latin typeface="Arial" charset="0"/>
                <a:ea typeface="Arial" charset="0"/>
                <a:cs typeface="Arial" charset="0"/>
              </a:rPr>
              <a:t>Besides, when virtualized they don</a:t>
            </a:r>
            <a:r>
              <a:rPr lang="ja-JP" altLang="en-US" dirty="0">
                <a:latin typeface="Arial" charset="0"/>
                <a:ea typeface="Arial" charset="0"/>
                <a:cs typeface="Arial" charset="0"/>
              </a:rPr>
              <a:t>’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t even know that they are in a VM!</a:t>
            </a:r>
          </a:p>
          <a:p>
            <a:pPr lvl="1" eaLnBrk="1" hangingPunct="1">
              <a:buSzPct val="171000"/>
            </a:pPr>
            <a:r>
              <a:rPr lang="en-US" dirty="0">
                <a:latin typeface="Arial" charset="0"/>
                <a:ea typeface="Arial" charset="0"/>
                <a:cs typeface="Arial" charset="0"/>
              </a:rPr>
              <a:t>How different could a VM be from a real machine?</a:t>
            </a:r>
          </a:p>
          <a:p>
            <a:pPr marL="888909" indent="-571441">
              <a:buSzPct val="171000"/>
            </a:pPr>
            <a:r>
              <a:rPr lang="en-US" dirty="0" smtClean="0">
                <a:latin typeface="Arial" charset="0"/>
                <a:cs typeface="Arial" charset="0"/>
              </a:rPr>
              <a:t>We’re </a:t>
            </a:r>
            <a:r>
              <a:rPr lang="en-US" dirty="0">
                <a:latin typeface="Arial" charset="0"/>
                <a:cs typeface="Arial" charset="0"/>
              </a:rPr>
              <a:t>going to look under the covers at these 4 areas:</a:t>
            </a:r>
          </a:p>
          <a:p>
            <a:pPr lvl="1" eaLnBrk="1" hangingPunct="1">
              <a:buSzPct val="171000"/>
            </a:pPr>
            <a:r>
              <a:rPr lang="en-US" dirty="0">
                <a:latin typeface="Arial" charset="0"/>
                <a:ea typeface="Arial" charset="0"/>
                <a:cs typeface="Arial" charset="0"/>
              </a:rPr>
              <a:t>Memory</a:t>
            </a:r>
          </a:p>
          <a:p>
            <a:pPr lvl="1" eaLnBrk="1" hangingPunct="1">
              <a:buSzPct val="171000"/>
            </a:pPr>
            <a:r>
              <a:rPr lang="en-US" dirty="0">
                <a:latin typeface="Arial" charset="0"/>
                <a:ea typeface="Arial" charset="0"/>
                <a:cs typeface="Arial" charset="0"/>
              </a:rPr>
              <a:t>CPUs</a:t>
            </a:r>
          </a:p>
          <a:p>
            <a:pPr lvl="1" eaLnBrk="1" hangingPunct="1">
              <a:buSzPct val="171000"/>
            </a:pPr>
            <a:r>
              <a:rPr lang="en-US" dirty="0">
                <a:latin typeface="Arial" charset="0"/>
                <a:ea typeface="Arial" charset="0"/>
                <a:cs typeface="Arial" charset="0"/>
              </a:rPr>
              <a:t>Networking</a:t>
            </a:r>
          </a:p>
          <a:p>
            <a:pPr lvl="1" eaLnBrk="1" hangingPunct="1">
              <a:buSzPct val="171000"/>
            </a:pPr>
            <a:r>
              <a:rPr lang="en-US" dirty="0">
                <a:latin typeface="Arial" charset="0"/>
                <a:ea typeface="Arial" charset="0"/>
                <a:cs typeface="Arial" charset="0"/>
              </a:rPr>
              <a:t>Storage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Benchmark Hardware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benchmarks quoted in the presentation were run on the same hardware that was used for the 2011 ‘Bunker’ tests.</a:t>
            </a:r>
          </a:p>
          <a:p>
            <a:r>
              <a:rPr lang="en-US" dirty="0" smtClean="0"/>
              <a:t>These were a series of benchmark tests run with Gus </a:t>
            </a:r>
            <a:r>
              <a:rPr lang="en-US" dirty="0" err="1" smtClean="0"/>
              <a:t>Bjorklund</a:t>
            </a:r>
            <a:r>
              <a:rPr lang="en-US" dirty="0" smtClean="0"/>
              <a:t>, Dan Foreman and myself in February of 2011</a:t>
            </a:r>
          </a:p>
          <a:p>
            <a:r>
              <a:rPr lang="en-US" dirty="0" smtClean="0"/>
              <a:t>These benchmarks were built around the ATM – Bank teller benchmark.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79665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Server Info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Dell R710 </a:t>
            </a:r>
          </a:p>
          <a:p>
            <a:pPr lvl="1"/>
            <a:r>
              <a:rPr lang="en-US" dirty="0" smtClean="0"/>
              <a:t>16 CPUs</a:t>
            </a:r>
          </a:p>
          <a:p>
            <a:pPr lvl="1"/>
            <a:r>
              <a:rPr lang="en-US" dirty="0" smtClean="0"/>
              <a:t>32 GB RAM</a:t>
            </a:r>
          </a:p>
          <a:p>
            <a:pPr lvl="1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33A506-F788-764A-A4BE-E3F28F5A55E0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7" name="Picture 6" descr="server-poweredge-r710-overview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824" y="5559552"/>
            <a:ext cx="11249152" cy="2535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09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SAN Info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EMC CX4-120</a:t>
            </a:r>
          </a:p>
          <a:p>
            <a:r>
              <a:rPr lang="en-US" dirty="0" smtClean="0"/>
              <a:t>Fabric: 4GB Fiber Channel</a:t>
            </a:r>
          </a:p>
          <a:p>
            <a:r>
              <a:rPr lang="en-US" dirty="0" smtClean="0"/>
              <a:t>14 Disks + one hot swap spare</a:t>
            </a:r>
          </a:p>
          <a:p>
            <a:r>
              <a:rPr lang="en-US" dirty="0" smtClean="0"/>
              <a:t>300 </a:t>
            </a:r>
            <a:r>
              <a:rPr lang="en-US" dirty="0" err="1" smtClean="0"/>
              <a:t>gb</a:t>
            </a:r>
            <a:r>
              <a:rPr lang="en-US" dirty="0" smtClean="0"/>
              <a:t> disks</a:t>
            </a:r>
          </a:p>
          <a:p>
            <a:r>
              <a:rPr lang="en-US" dirty="0" smtClean="0"/>
              <a:t>15000 RPM</a:t>
            </a:r>
          </a:p>
          <a:p>
            <a:r>
              <a:rPr lang="en-US" dirty="0" smtClean="0"/>
              <a:t>Configured as RAID 5 for these tests</a:t>
            </a:r>
          </a:p>
          <a:p>
            <a:pPr lvl="1"/>
            <a:r>
              <a:rPr lang="en-US" dirty="0" smtClean="0"/>
              <a:t>Should always be RAID 10 for </a:t>
            </a:r>
            <a:r>
              <a:rPr lang="en-US" dirty="0" err="1" smtClean="0"/>
              <a:t>OpenEdge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33A506-F788-764A-A4BE-E3F28F5A55E0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43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Software Info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240" y="2633472"/>
            <a:ext cx="12192000" cy="4974336"/>
          </a:xfrm>
        </p:spPr>
        <p:txBody>
          <a:bodyPr>
            <a:normAutofit/>
          </a:bodyPr>
          <a:lstStyle/>
          <a:p>
            <a:r>
              <a:rPr lang="en-US" dirty="0" err="1" smtClean="0"/>
              <a:t>VSphere</a:t>
            </a:r>
            <a:r>
              <a:rPr lang="en-US" dirty="0" smtClean="0"/>
              <a:t> Enterprise 4.1</a:t>
            </a:r>
          </a:p>
          <a:p>
            <a:r>
              <a:rPr lang="en-US" dirty="0" smtClean="0"/>
              <a:t>Progress V10.2B SP03</a:t>
            </a:r>
          </a:p>
          <a:p>
            <a:pPr lvl="1"/>
            <a:r>
              <a:rPr lang="en-US" dirty="0" smtClean="0"/>
              <a:t>64-bit</a:t>
            </a:r>
          </a:p>
          <a:p>
            <a:r>
              <a:rPr lang="en-US" dirty="0" smtClean="0"/>
              <a:t>Centos 5.5  </a:t>
            </a:r>
            <a:r>
              <a:rPr lang="en-US" sz="3600" dirty="0"/>
              <a:t>(2.6.18-194.32.1.</a:t>
            </a:r>
            <a:r>
              <a:rPr lang="en-US" sz="3600" dirty="0" smtClean="0"/>
              <a:t>el5)</a:t>
            </a:r>
            <a:endParaRPr lang="en-US" sz="3600" dirty="0"/>
          </a:p>
          <a:p>
            <a:pPr lvl="1"/>
            <a:r>
              <a:rPr lang="en-US" dirty="0" smtClean="0"/>
              <a:t>64 bit for Java workloads</a:t>
            </a:r>
          </a:p>
          <a:p>
            <a:pPr lvl="1"/>
            <a:r>
              <a:rPr lang="en-US" sz="3600" dirty="0"/>
              <a:t>64 </a:t>
            </a:r>
            <a:r>
              <a:rPr lang="en-US" sz="3600" dirty="0" smtClean="0"/>
              <a:t>bit for </a:t>
            </a:r>
            <a:r>
              <a:rPr lang="en-US" sz="3600" dirty="0" err="1" smtClean="0"/>
              <a:t>OpenEdge</a:t>
            </a:r>
            <a:endParaRPr lang="en-US" sz="3600" dirty="0" smtClean="0"/>
          </a:p>
          <a:p>
            <a:pPr marL="0" indent="0">
              <a:buNone/>
            </a:pPr>
            <a:endParaRPr lang="en-US" sz="4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33A506-F788-764A-A4BE-E3F28F5A55E0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5" name="Rectangle 1"/>
          <p:cNvSpPr>
            <a:spLocks/>
          </p:cNvSpPr>
          <p:nvPr/>
        </p:nvSpPr>
        <p:spPr bwMode="auto">
          <a:xfrm>
            <a:off x="4171697" y="8728825"/>
            <a:ext cx="2154436" cy="276999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  <a:effectLst>
            <a:outerShdw blurRad="12700" dist="25399" dir="2700000" algn="ctr" rotWithShape="0">
              <a:schemeClr val="bg2">
                <a:alpha val="75000"/>
              </a:schemeClr>
            </a:outerShdw>
          </a:effectLst>
        </p:spPr>
        <p:txBody>
          <a:bodyPr wrap="none" lIns="0" tIns="0" rIns="0" bIns="0" anchor="b">
            <a:prstTxWarp prst="textNoShape">
              <a:avLst/>
            </a:prstTxWarp>
            <a:spAutoFit/>
          </a:bodyPr>
          <a:lstStyle/>
          <a:p>
            <a:pPr algn="l"/>
            <a:r>
              <a:rPr lang="en-US" sz="1800" dirty="0">
                <a:solidFill>
                  <a:srgbClr val="191919"/>
                </a:solidFill>
                <a:ea typeface="Arial MT" charset="0"/>
                <a:cs typeface="Arial MT" charset="0"/>
              </a:rPr>
              <a:t>Tales From The Bunker</a:t>
            </a:r>
          </a:p>
        </p:txBody>
      </p:sp>
    </p:spTree>
    <p:extLst>
      <p:ext uri="{BB962C8B-B14F-4D97-AF65-F5344CB8AC3E}">
        <p14:creationId xmlns:p14="http://schemas.microsoft.com/office/powerpoint/2010/main" val="1415800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Software Info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240" y="2633472"/>
            <a:ext cx="12192000" cy="4974336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Java </a:t>
            </a:r>
          </a:p>
          <a:p>
            <a:pPr lvl="1"/>
            <a:r>
              <a:rPr lang="en-US" dirty="0" smtClean="0"/>
              <a:t>java version "1.6.0_24"</a:t>
            </a:r>
          </a:p>
          <a:p>
            <a:pPr lvl="1"/>
            <a:r>
              <a:rPr lang="en-US" dirty="0" smtClean="0"/>
              <a:t>Java(TM) SE Runtime Environment (build 1.6.0_24-b07)</a:t>
            </a:r>
          </a:p>
          <a:p>
            <a:pPr lvl="1"/>
            <a:r>
              <a:rPr lang="en-US" dirty="0" smtClean="0"/>
              <a:t>Java </a:t>
            </a:r>
            <a:r>
              <a:rPr lang="en-US" dirty="0" err="1" smtClean="0"/>
              <a:t>HotSpot</a:t>
            </a:r>
            <a:r>
              <a:rPr lang="en-US" dirty="0" smtClean="0"/>
              <a:t>(TM) 64-Bit Server VM (build 19.1-b02, mixed mode)</a:t>
            </a:r>
          </a:p>
          <a:p>
            <a:r>
              <a:rPr lang="en-US" dirty="0" smtClean="0"/>
              <a:t>The </a:t>
            </a:r>
            <a:r>
              <a:rPr lang="en-US" dirty="0" err="1" smtClean="0"/>
              <a:t>DaCapo</a:t>
            </a:r>
            <a:r>
              <a:rPr lang="en-US" dirty="0" smtClean="0"/>
              <a:t> Benchmark Suite</a:t>
            </a:r>
          </a:p>
          <a:p>
            <a:pPr lvl="1"/>
            <a:r>
              <a:rPr lang="en-US" dirty="0" smtClean="0"/>
              <a:t>http://</a:t>
            </a:r>
            <a:r>
              <a:rPr lang="en-US" dirty="0" err="1" smtClean="0"/>
              <a:t>www.dacapobench.org</a:t>
            </a:r>
            <a:r>
              <a:rPr lang="en-US" dirty="0" smtClean="0"/>
              <a:t>/</a:t>
            </a:r>
          </a:p>
          <a:p>
            <a:pPr lvl="1"/>
            <a:endParaRPr lang="en-US" dirty="0" smtClean="0"/>
          </a:p>
          <a:p>
            <a:pPr marL="0" indent="0">
              <a:buNone/>
            </a:pPr>
            <a:endParaRPr lang="en-US" sz="4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33A506-F788-764A-A4BE-E3F28F5A55E0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5" name="Rectangle 1"/>
          <p:cNvSpPr>
            <a:spLocks/>
          </p:cNvSpPr>
          <p:nvPr/>
        </p:nvSpPr>
        <p:spPr bwMode="auto">
          <a:xfrm>
            <a:off x="4171697" y="8728825"/>
            <a:ext cx="2154436" cy="276999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  <a:effectLst>
            <a:outerShdw blurRad="12700" dist="25399" dir="2700000" algn="ctr" rotWithShape="0">
              <a:schemeClr val="bg2">
                <a:alpha val="75000"/>
              </a:schemeClr>
            </a:outerShdw>
          </a:effectLst>
        </p:spPr>
        <p:txBody>
          <a:bodyPr wrap="none" lIns="0" tIns="0" rIns="0" bIns="0" anchor="b">
            <a:prstTxWarp prst="textNoShape">
              <a:avLst/>
            </a:prstTxWarp>
            <a:spAutoFit/>
          </a:bodyPr>
          <a:lstStyle/>
          <a:p>
            <a:pPr algn="l"/>
            <a:r>
              <a:rPr lang="en-US" sz="1800" dirty="0">
                <a:solidFill>
                  <a:srgbClr val="191919"/>
                </a:solidFill>
                <a:ea typeface="Arial MT" charset="0"/>
                <a:cs typeface="Arial MT" charset="0"/>
              </a:rPr>
              <a:t>Tales From The Bunker</a:t>
            </a:r>
          </a:p>
        </p:txBody>
      </p:sp>
    </p:spTree>
    <p:extLst>
      <p:ext uri="{BB962C8B-B14F-4D97-AF65-F5344CB8AC3E}">
        <p14:creationId xmlns:p14="http://schemas.microsoft.com/office/powerpoint/2010/main" val="2666959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DaCapo</a:t>
            </a:r>
            <a:r>
              <a:rPr lang="en-US" dirty="0" smtClean="0"/>
              <a:t> Benchmark Suite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Totally written in java</a:t>
            </a:r>
          </a:p>
          <a:p>
            <a:r>
              <a:rPr lang="en-US" dirty="0" smtClean="0"/>
              <a:t>Self contained</a:t>
            </a:r>
          </a:p>
          <a:p>
            <a:pPr lvl="1"/>
            <a:r>
              <a:rPr lang="en-US" dirty="0" smtClean="0"/>
              <a:t>Comes as 1 jar file</a:t>
            </a:r>
          </a:p>
          <a:p>
            <a:r>
              <a:rPr lang="en-US" dirty="0" smtClean="0"/>
              <a:t>Open Source</a:t>
            </a:r>
          </a:p>
          <a:p>
            <a:r>
              <a:rPr lang="en-US" dirty="0" smtClean="0"/>
              <a:t>Tests many different workloads</a:t>
            </a:r>
          </a:p>
          <a:p>
            <a:r>
              <a:rPr lang="en-US" dirty="0" smtClean="0"/>
              <a:t>Easy way to tie up CPU and memory resources</a:t>
            </a:r>
          </a:p>
        </p:txBody>
      </p:sp>
    </p:spTree>
    <p:extLst>
      <p:ext uri="{BB962C8B-B14F-4D97-AF65-F5344CB8AC3E}">
        <p14:creationId xmlns:p14="http://schemas.microsoft.com/office/powerpoint/2010/main" val="27134827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does </a:t>
            </a:r>
            <a:r>
              <a:rPr lang="en-US" dirty="0" err="1" smtClean="0"/>
              <a:t>DaCapo</a:t>
            </a:r>
            <a:r>
              <a:rPr lang="en-US" dirty="0" smtClean="0"/>
              <a:t> </a:t>
            </a:r>
            <a:r>
              <a:rPr lang="en-US" dirty="0"/>
              <a:t>b</a:t>
            </a:r>
            <a:r>
              <a:rPr lang="en-US" dirty="0" smtClean="0"/>
              <a:t>enchmark 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200" y="2275842"/>
            <a:ext cx="12496800" cy="6436925"/>
          </a:xfrm>
        </p:spPr>
        <p:txBody>
          <a:bodyPr>
            <a:noAutofit/>
          </a:bodyPr>
          <a:lstStyle/>
          <a:p>
            <a:r>
              <a:rPr lang="en-US" sz="2000" dirty="0" err="1"/>
              <a:t>avrora</a:t>
            </a:r>
            <a:r>
              <a:rPr lang="en-US" sz="2000" dirty="0"/>
              <a:t>	</a:t>
            </a:r>
            <a:r>
              <a:rPr lang="en-US" sz="2000" dirty="0" smtClean="0"/>
              <a:t>	simulates </a:t>
            </a:r>
            <a:r>
              <a:rPr lang="en-US" sz="2000" dirty="0"/>
              <a:t>a number of programs run on a grid of AVR microcontrollers	</a:t>
            </a:r>
          </a:p>
          <a:p>
            <a:r>
              <a:rPr lang="en-US" sz="2000" dirty="0"/>
              <a:t>batik	</a:t>
            </a:r>
            <a:r>
              <a:rPr lang="en-US" sz="2000" dirty="0" smtClean="0"/>
              <a:t>	produces </a:t>
            </a:r>
            <a:r>
              <a:rPr lang="en-US" sz="2000" dirty="0"/>
              <a:t>a number of Scalable Vector Graphics (SVG) images based on the unit tests in Apache </a:t>
            </a:r>
            <a:r>
              <a:rPr lang="en-US" sz="2000" dirty="0" smtClean="0"/>
              <a:t>			Batik</a:t>
            </a:r>
            <a:r>
              <a:rPr lang="en-US" sz="2000" dirty="0"/>
              <a:t>	</a:t>
            </a:r>
          </a:p>
          <a:p>
            <a:r>
              <a:rPr lang="en-US" sz="2000" dirty="0"/>
              <a:t>eclipse	</a:t>
            </a:r>
            <a:r>
              <a:rPr lang="en-US" sz="2000" dirty="0" smtClean="0"/>
              <a:t>	executes </a:t>
            </a:r>
            <a:r>
              <a:rPr lang="en-US" sz="2000" dirty="0"/>
              <a:t>some of the (non-</a:t>
            </a:r>
            <a:r>
              <a:rPr lang="en-US" sz="2000" dirty="0" err="1"/>
              <a:t>gui</a:t>
            </a:r>
            <a:r>
              <a:rPr lang="en-US" sz="2000" dirty="0"/>
              <a:t>) </a:t>
            </a:r>
            <a:r>
              <a:rPr lang="en-US" sz="2000" dirty="0" err="1"/>
              <a:t>jdt</a:t>
            </a:r>
            <a:r>
              <a:rPr lang="en-US" sz="2000" dirty="0"/>
              <a:t> performance tests for the Eclipse IDE	</a:t>
            </a:r>
          </a:p>
          <a:p>
            <a:r>
              <a:rPr lang="en-US" sz="2000" dirty="0"/>
              <a:t>fop	</a:t>
            </a:r>
            <a:r>
              <a:rPr lang="en-US" sz="2000" dirty="0" smtClean="0"/>
              <a:t>	takes </a:t>
            </a:r>
            <a:r>
              <a:rPr lang="en-US" sz="2000" dirty="0"/>
              <a:t>an XSL-FO file, parses it and formats it, generating a PDF file.	</a:t>
            </a:r>
          </a:p>
          <a:p>
            <a:r>
              <a:rPr lang="en-US" sz="2000" dirty="0"/>
              <a:t>h2	</a:t>
            </a:r>
            <a:r>
              <a:rPr lang="en-US" sz="2000" dirty="0" smtClean="0"/>
              <a:t>	executes </a:t>
            </a:r>
            <a:r>
              <a:rPr lang="en-US" sz="2000" dirty="0"/>
              <a:t>a </a:t>
            </a:r>
            <a:r>
              <a:rPr lang="en-US" sz="2000" dirty="0" err="1"/>
              <a:t>JDBCbench</a:t>
            </a:r>
            <a:r>
              <a:rPr lang="en-US" sz="2000" dirty="0"/>
              <a:t>-like in-memory benchmark, executing a number of transactions against a </a:t>
            </a:r>
            <a:r>
              <a:rPr lang="en-US" sz="2000" dirty="0" smtClean="0"/>
              <a:t>			model </a:t>
            </a:r>
            <a:r>
              <a:rPr lang="en-US" sz="2000" dirty="0"/>
              <a:t>of a banking application, replacing the </a:t>
            </a:r>
            <a:r>
              <a:rPr lang="en-US" sz="2000" dirty="0" err="1"/>
              <a:t>hsqldb</a:t>
            </a:r>
            <a:r>
              <a:rPr lang="en-US" sz="2000" dirty="0"/>
              <a:t> benchmark	</a:t>
            </a:r>
          </a:p>
          <a:p>
            <a:r>
              <a:rPr lang="en-US" sz="2000" dirty="0" err="1"/>
              <a:t>jython</a:t>
            </a:r>
            <a:r>
              <a:rPr lang="en-US" sz="2000" dirty="0"/>
              <a:t>	</a:t>
            </a:r>
            <a:r>
              <a:rPr lang="en-US" sz="2000" dirty="0" smtClean="0"/>
              <a:t>	</a:t>
            </a:r>
            <a:r>
              <a:rPr lang="en-US" sz="2000" dirty="0" err="1" smtClean="0"/>
              <a:t>inteprets</a:t>
            </a:r>
            <a:r>
              <a:rPr lang="en-US" sz="2000" dirty="0" smtClean="0"/>
              <a:t> </a:t>
            </a:r>
            <a:r>
              <a:rPr lang="en-US" sz="2000" dirty="0"/>
              <a:t>a the </a:t>
            </a:r>
            <a:r>
              <a:rPr lang="en-US" sz="2000" dirty="0" err="1"/>
              <a:t>pybench</a:t>
            </a:r>
            <a:r>
              <a:rPr lang="en-US" sz="2000" dirty="0"/>
              <a:t> Python benchmark	</a:t>
            </a:r>
          </a:p>
          <a:p>
            <a:r>
              <a:rPr lang="en-US" sz="2000" dirty="0" err="1"/>
              <a:t>luindex</a:t>
            </a:r>
            <a:r>
              <a:rPr lang="en-US" sz="2000" dirty="0"/>
              <a:t>	</a:t>
            </a:r>
            <a:r>
              <a:rPr lang="en-US" sz="2000" dirty="0" smtClean="0"/>
              <a:t>	Uses </a:t>
            </a:r>
            <a:r>
              <a:rPr lang="en-US" sz="2000" dirty="0" err="1"/>
              <a:t>lucene</a:t>
            </a:r>
            <a:r>
              <a:rPr lang="en-US" sz="2000" dirty="0"/>
              <a:t> to indexes a set of documents; the works of Shakespeare and the King James </a:t>
            </a:r>
            <a:r>
              <a:rPr lang="en-US" sz="2000" dirty="0" err="1" smtClean="0"/>
              <a:t>Bibl</a:t>
            </a:r>
            <a:r>
              <a:rPr lang="en-US" sz="2000" dirty="0"/>
              <a:t>	</a:t>
            </a:r>
          </a:p>
          <a:p>
            <a:r>
              <a:rPr lang="en-US" sz="2000" dirty="0" err="1" smtClean="0"/>
              <a:t>Lusearch</a:t>
            </a:r>
            <a:r>
              <a:rPr lang="en-US" sz="2000" dirty="0"/>
              <a:t>	</a:t>
            </a:r>
            <a:r>
              <a:rPr lang="en-US" sz="2000" dirty="0" smtClean="0"/>
              <a:t>Uses </a:t>
            </a:r>
            <a:r>
              <a:rPr lang="en-US" sz="2000" dirty="0" err="1"/>
              <a:t>lucene</a:t>
            </a:r>
            <a:r>
              <a:rPr lang="en-US" sz="2000" dirty="0"/>
              <a:t> to do a text search of keywords over a corpus of data comprising the works of </a:t>
            </a:r>
            <a:r>
              <a:rPr lang="en-US" sz="2000" dirty="0" smtClean="0"/>
              <a:t>				Shakespeare </a:t>
            </a:r>
            <a:r>
              <a:rPr lang="en-US" sz="2000" dirty="0"/>
              <a:t>and the King James Bible	</a:t>
            </a:r>
          </a:p>
          <a:p>
            <a:r>
              <a:rPr lang="en-US" sz="2000" dirty="0" err="1"/>
              <a:t>pmd</a:t>
            </a:r>
            <a:r>
              <a:rPr lang="en-US" sz="2000" dirty="0"/>
              <a:t>	</a:t>
            </a:r>
            <a:r>
              <a:rPr lang="en-US" sz="2000" dirty="0" smtClean="0"/>
              <a:t>	analyzes </a:t>
            </a:r>
            <a:r>
              <a:rPr lang="en-US" sz="2000" dirty="0"/>
              <a:t>a set of Java classes for a range of source code problems	</a:t>
            </a:r>
          </a:p>
          <a:p>
            <a:r>
              <a:rPr lang="en-US" sz="2000" dirty="0" err="1" smtClean="0"/>
              <a:t>Sunflow</a:t>
            </a:r>
            <a:r>
              <a:rPr lang="en-US" sz="2000" dirty="0"/>
              <a:t>	</a:t>
            </a:r>
            <a:r>
              <a:rPr lang="en-US" sz="2000" dirty="0" smtClean="0"/>
              <a:t>renders </a:t>
            </a:r>
            <a:r>
              <a:rPr lang="en-US" sz="2000" dirty="0"/>
              <a:t>a set of images using ray tracing	</a:t>
            </a:r>
          </a:p>
          <a:p>
            <a:r>
              <a:rPr lang="en-US" sz="2000" dirty="0"/>
              <a:t>tomcat	</a:t>
            </a:r>
            <a:r>
              <a:rPr lang="en-US" sz="2000" dirty="0" smtClean="0"/>
              <a:t>	runs </a:t>
            </a:r>
            <a:r>
              <a:rPr lang="en-US" sz="2000" dirty="0"/>
              <a:t>a set of queries against a Tomcat server retrieving and verifying the resulting webpages	</a:t>
            </a:r>
          </a:p>
          <a:p>
            <a:r>
              <a:rPr lang="en-US" sz="2000" dirty="0" err="1"/>
              <a:t>tradebeans</a:t>
            </a:r>
            <a:r>
              <a:rPr lang="en-US" sz="2000" dirty="0"/>
              <a:t>	runs the </a:t>
            </a:r>
            <a:r>
              <a:rPr lang="en-US" sz="2000" dirty="0" err="1"/>
              <a:t>daytrader</a:t>
            </a:r>
            <a:r>
              <a:rPr lang="en-US" sz="2000" dirty="0"/>
              <a:t> benchmark via a </a:t>
            </a:r>
            <a:r>
              <a:rPr lang="en-US" sz="2000" dirty="0" err="1"/>
              <a:t>Jave</a:t>
            </a:r>
            <a:r>
              <a:rPr lang="en-US" sz="2000" dirty="0"/>
              <a:t> Beans to a GERONIMO backend with an in memory h2 as </a:t>
            </a:r>
            <a:r>
              <a:rPr lang="en-US" sz="2000" dirty="0" smtClean="0"/>
              <a:t>			the </a:t>
            </a:r>
            <a:r>
              <a:rPr lang="en-US" sz="2000" dirty="0"/>
              <a:t>underlying database	</a:t>
            </a:r>
          </a:p>
          <a:p>
            <a:r>
              <a:rPr lang="en-US" sz="2000" dirty="0" err="1"/>
              <a:t>tradesoap</a:t>
            </a:r>
            <a:r>
              <a:rPr lang="en-US" sz="2000" dirty="0"/>
              <a:t>	runs the </a:t>
            </a:r>
            <a:r>
              <a:rPr lang="en-US" sz="2000" dirty="0" err="1"/>
              <a:t>daytrader</a:t>
            </a:r>
            <a:r>
              <a:rPr lang="en-US" sz="2000" dirty="0"/>
              <a:t> benchmark via a SOAP to a GERONIMO backend with in memory h2 as the </a:t>
            </a:r>
            <a:r>
              <a:rPr lang="en-US" sz="2000" dirty="0" smtClean="0"/>
              <a:t>				underlying </a:t>
            </a:r>
            <a:r>
              <a:rPr lang="en-US" sz="2000" dirty="0"/>
              <a:t>database	</a:t>
            </a:r>
          </a:p>
          <a:p>
            <a:r>
              <a:rPr lang="en-US" sz="2000" dirty="0" err="1"/>
              <a:t>xalan</a:t>
            </a:r>
            <a:r>
              <a:rPr lang="en-US" sz="2000" dirty="0"/>
              <a:t>	</a:t>
            </a:r>
            <a:r>
              <a:rPr lang="en-US" sz="2000" dirty="0" smtClean="0"/>
              <a:t>	transforms </a:t>
            </a:r>
            <a:r>
              <a:rPr lang="en-US" sz="2000" dirty="0"/>
              <a:t>XML documents into HTML	</a:t>
            </a:r>
          </a:p>
        </p:txBody>
      </p:sp>
    </p:spTree>
    <p:extLst>
      <p:ext uri="{BB962C8B-B14F-4D97-AF65-F5344CB8AC3E}">
        <p14:creationId xmlns:p14="http://schemas.microsoft.com/office/powerpoint/2010/main" val="14387088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DaCapo</a:t>
            </a:r>
            <a:r>
              <a:rPr lang="en-US" dirty="0" smtClean="0"/>
              <a:t> Workloads Used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Eclipse</a:t>
            </a:r>
          </a:p>
          <a:p>
            <a:pPr lvl="1"/>
            <a:r>
              <a:rPr lang="en-US" dirty="0" smtClean="0"/>
              <a:t>executes some of the (non-</a:t>
            </a:r>
            <a:r>
              <a:rPr lang="en-US" dirty="0" err="1" smtClean="0"/>
              <a:t>gui</a:t>
            </a:r>
            <a:r>
              <a:rPr lang="en-US" dirty="0" smtClean="0"/>
              <a:t>) </a:t>
            </a:r>
            <a:r>
              <a:rPr lang="en-US" dirty="0" err="1" smtClean="0"/>
              <a:t>jdt</a:t>
            </a:r>
            <a:r>
              <a:rPr lang="en-US" dirty="0" smtClean="0"/>
              <a:t> performance tests for the Eclipse IDE</a:t>
            </a:r>
          </a:p>
          <a:p>
            <a:r>
              <a:rPr lang="en-US" dirty="0" err="1" smtClean="0"/>
              <a:t>Jython</a:t>
            </a:r>
            <a:endParaRPr lang="en-US" dirty="0" smtClean="0"/>
          </a:p>
          <a:p>
            <a:pPr lvl="1"/>
            <a:r>
              <a:rPr lang="en-US" dirty="0" err="1" smtClean="0"/>
              <a:t>inteprets</a:t>
            </a:r>
            <a:r>
              <a:rPr lang="en-US" dirty="0" smtClean="0"/>
              <a:t> a the </a:t>
            </a:r>
            <a:r>
              <a:rPr lang="en-US" dirty="0" err="1" smtClean="0"/>
              <a:t>pybench</a:t>
            </a:r>
            <a:r>
              <a:rPr lang="en-US" dirty="0" smtClean="0"/>
              <a:t> Python benchmark</a:t>
            </a:r>
          </a:p>
          <a:p>
            <a:r>
              <a:rPr lang="en-US" dirty="0" err="1" smtClean="0"/>
              <a:t>Tradebeans</a:t>
            </a:r>
            <a:endParaRPr lang="en-US" dirty="0"/>
          </a:p>
          <a:p>
            <a:pPr lvl="1"/>
            <a:r>
              <a:rPr lang="en-US" dirty="0" smtClean="0"/>
              <a:t>runs the </a:t>
            </a:r>
            <a:r>
              <a:rPr lang="en-US" dirty="0" err="1" smtClean="0"/>
              <a:t>daytrader</a:t>
            </a:r>
            <a:r>
              <a:rPr lang="en-US" dirty="0" smtClean="0"/>
              <a:t> benchmark via a </a:t>
            </a:r>
            <a:r>
              <a:rPr lang="en-US" dirty="0" err="1" smtClean="0"/>
              <a:t>Jave</a:t>
            </a:r>
            <a:r>
              <a:rPr lang="en-US" dirty="0" smtClean="0"/>
              <a:t> Beans to a GERONIMO backend with an in memory h2 as the underlying database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2376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In the Bunker we used the ATM to establish performance levels for a lone VM running on the hardware</a:t>
            </a:r>
          </a:p>
          <a:p>
            <a:r>
              <a:rPr lang="en-US" dirty="0" smtClean="0"/>
              <a:t>In the real world, most VM servers host multiple clients</a:t>
            </a:r>
          </a:p>
          <a:p>
            <a:r>
              <a:rPr lang="en-US" dirty="0" smtClean="0"/>
              <a:t>I used </a:t>
            </a:r>
            <a:r>
              <a:rPr lang="en-US" dirty="0" err="1" smtClean="0"/>
              <a:t>DaCapo</a:t>
            </a:r>
            <a:r>
              <a:rPr lang="en-US" dirty="0" smtClean="0"/>
              <a:t> in multiple client VMs on the same VM server to create additional workloads</a:t>
            </a:r>
          </a:p>
          <a:p>
            <a:r>
              <a:rPr lang="en-US" dirty="0" err="1" smtClean="0"/>
              <a:t>DaCapo’s</a:t>
            </a:r>
            <a:r>
              <a:rPr lang="en-US" dirty="0" smtClean="0"/>
              <a:t> workloads are a mix of disk/memory/CPU</a:t>
            </a:r>
          </a:p>
          <a:p>
            <a:r>
              <a:rPr lang="en-US" dirty="0" smtClean="0"/>
              <a:t>Threads and memory use are </a:t>
            </a:r>
            <a:r>
              <a:rPr lang="en-US" dirty="0" err="1" smtClean="0"/>
              <a:t>tuneable</a:t>
            </a:r>
            <a:r>
              <a:rPr lang="en-US" dirty="0" smtClean="0"/>
              <a:t> as start-up options.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44130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Methodology Used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First, leverage Bunker work and establish an ATM baseline</a:t>
            </a:r>
          </a:p>
          <a:p>
            <a:pPr lvl="1"/>
            <a:r>
              <a:rPr lang="en-US" dirty="0" smtClean="0"/>
              <a:t>Only the Bunker64 System was running</a:t>
            </a:r>
          </a:p>
          <a:p>
            <a:pPr lvl="1"/>
            <a:r>
              <a:rPr lang="en-US" dirty="0" smtClean="0"/>
              <a:t>2 </a:t>
            </a:r>
            <a:r>
              <a:rPr lang="en-US" dirty="0" err="1" smtClean="0"/>
              <a:t>vCPUs</a:t>
            </a:r>
            <a:r>
              <a:rPr lang="en-US" dirty="0" smtClean="0"/>
              <a:t> (more on this later)</a:t>
            </a:r>
          </a:p>
          <a:p>
            <a:pPr lvl="1"/>
            <a:r>
              <a:rPr lang="en-US" dirty="0" smtClean="0"/>
              <a:t>16 Gig </a:t>
            </a:r>
            <a:r>
              <a:rPr lang="en-US" dirty="0" err="1"/>
              <a:t>v</a:t>
            </a:r>
            <a:r>
              <a:rPr lang="en-US" dirty="0" err="1" smtClean="0"/>
              <a:t>RAM</a:t>
            </a:r>
            <a:endParaRPr lang="en-US" dirty="0" smtClean="0"/>
          </a:p>
          <a:p>
            <a:pPr lvl="1"/>
            <a:r>
              <a:rPr lang="en-US" dirty="0" smtClean="0"/>
              <a:t>RAID 5 SAN</a:t>
            </a:r>
          </a:p>
          <a:p>
            <a:pPr lvl="1"/>
            <a:r>
              <a:rPr lang="en-US" dirty="0" smtClean="0"/>
              <a:t>150 users</a:t>
            </a:r>
          </a:p>
          <a:p>
            <a:r>
              <a:rPr lang="en-US" dirty="0" smtClean="0"/>
              <a:t>1481 TPS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904696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Workloads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1-3 additional Centos 5.5 x86_64 boxes</a:t>
            </a:r>
          </a:p>
          <a:p>
            <a:pPr lvl="1"/>
            <a:r>
              <a:rPr lang="en-US" dirty="0" smtClean="0"/>
              <a:t>Tested with 1 </a:t>
            </a:r>
            <a:r>
              <a:rPr lang="en-US" dirty="0" err="1" smtClean="0"/>
              <a:t>vCPU</a:t>
            </a:r>
            <a:endParaRPr lang="en-US" dirty="0" smtClean="0"/>
          </a:p>
          <a:p>
            <a:pPr lvl="1"/>
            <a:r>
              <a:rPr lang="en-US" dirty="0" smtClean="0"/>
              <a:t>Tested with 2 </a:t>
            </a:r>
            <a:r>
              <a:rPr lang="en-US" dirty="0" err="1" smtClean="0"/>
              <a:t>vCPUs</a:t>
            </a:r>
            <a:endParaRPr lang="en-US" dirty="0" smtClean="0"/>
          </a:p>
          <a:p>
            <a:pPr lvl="1"/>
            <a:r>
              <a:rPr lang="en-US" dirty="0" smtClean="0"/>
              <a:t>Tested with 512m-8GB </a:t>
            </a:r>
            <a:r>
              <a:rPr lang="en-US" dirty="0" err="1" smtClean="0"/>
              <a:t>vRAM</a:t>
            </a:r>
            <a:endParaRPr lang="en-US" dirty="0" smtClean="0"/>
          </a:p>
          <a:p>
            <a:pPr lvl="1"/>
            <a:r>
              <a:rPr lang="en-US" dirty="0" smtClean="0"/>
              <a:t>Each running one of the </a:t>
            </a:r>
            <a:r>
              <a:rPr lang="en-US" dirty="0" err="1" smtClean="0"/>
              <a:t>DaCapo</a:t>
            </a:r>
            <a:r>
              <a:rPr lang="en-US" dirty="0" smtClean="0"/>
              <a:t> workloads</a:t>
            </a:r>
          </a:p>
          <a:p>
            <a:pPr lvl="2"/>
            <a:r>
              <a:rPr lang="en-US" dirty="0" smtClean="0"/>
              <a:t>200 threads</a:t>
            </a:r>
          </a:p>
          <a:p>
            <a:r>
              <a:rPr lang="en-US" dirty="0" smtClean="0"/>
              <a:t>Measure degradation in performance of ATM benchmark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Reboot all VMs after each test</a:t>
            </a:r>
            <a:r>
              <a:rPr lang="en-US" dirty="0" smtClean="0"/>
              <a:t>	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5172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Tests Included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Changing number of </a:t>
            </a:r>
            <a:r>
              <a:rPr lang="en-US" dirty="0" err="1" smtClean="0"/>
              <a:t>vCPUs</a:t>
            </a:r>
            <a:r>
              <a:rPr lang="en-US" dirty="0" smtClean="0"/>
              <a:t> in Bunker64 system </a:t>
            </a:r>
          </a:p>
          <a:p>
            <a:pPr lvl="1"/>
            <a:r>
              <a:rPr lang="en-US" dirty="0" smtClean="0"/>
              <a:t>Making related changes to APWs</a:t>
            </a:r>
          </a:p>
          <a:p>
            <a:r>
              <a:rPr lang="en-US" dirty="0" smtClean="0"/>
              <a:t>Changing clock interrupt mechanism in Bunker64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17719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Additional VMs Workload Benchmark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9213227"/>
              </p:ext>
            </p:extLst>
          </p:nvPr>
        </p:nvGraphicFramePr>
        <p:xfrm>
          <a:off x="650875" y="2276475"/>
          <a:ext cx="11703050" cy="6435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616098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latin typeface="Arial" charset="0"/>
                <a:cs typeface="Arial" charset="0"/>
              </a:rPr>
              <a:t>ESX memory management concepts</a:t>
            </a:r>
          </a:p>
        </p:txBody>
      </p:sp>
      <p:sp>
        <p:nvSpPr>
          <p:cNvPr id="38915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3000" dirty="0">
                <a:latin typeface="Arial" charset="0"/>
                <a:cs typeface="Arial" charset="0"/>
              </a:rPr>
              <a:t>Each virtual machine believes its memory is physical, contiguous and starts at address 0.</a:t>
            </a:r>
          </a:p>
          <a:p>
            <a:pPr lvl="1" eaLnBrk="1" hangingPunct="1"/>
            <a:r>
              <a:rPr lang="en-US" sz="2400" dirty="0">
                <a:latin typeface="Arial" charset="0"/>
                <a:ea typeface="Arial" charset="0"/>
                <a:cs typeface="Arial" charset="0"/>
              </a:rPr>
              <a:t>The reality is that no instance starts at 0 and the memory in use by a VM can be scattered across the physical memory of the server.</a:t>
            </a:r>
          </a:p>
          <a:p>
            <a:pPr eaLnBrk="1" hangingPunct="1"/>
            <a:r>
              <a:rPr lang="en-US" sz="3000" dirty="0">
                <a:latin typeface="Arial" charset="0"/>
                <a:cs typeface="Arial" charset="0"/>
              </a:rPr>
              <a:t>Virtual memory requires an extra level of indirection to make this work.</a:t>
            </a:r>
          </a:p>
          <a:p>
            <a:pPr lvl="1" eaLnBrk="1" hangingPunct="1"/>
            <a:r>
              <a:rPr lang="en-US" sz="2400" dirty="0">
                <a:latin typeface="Arial" charset="0"/>
                <a:ea typeface="Arial" charset="0"/>
                <a:cs typeface="Arial" charset="0"/>
              </a:rPr>
              <a:t>ESX maps the VMs memory to real memory and intercepts and corrects operations that use memory</a:t>
            </a:r>
          </a:p>
          <a:p>
            <a:pPr lvl="1" eaLnBrk="1" hangingPunct="1"/>
            <a:r>
              <a:rPr lang="en-US" sz="2400" i="1" dirty="0">
                <a:latin typeface="Arial" charset="0"/>
                <a:ea typeface="Arial" charset="0"/>
                <a:cs typeface="Arial" charset="0"/>
              </a:rPr>
              <a:t>This adds overhead</a:t>
            </a:r>
          </a:p>
          <a:p>
            <a:pPr eaLnBrk="1" hangingPunct="1"/>
            <a:r>
              <a:rPr lang="en-US" sz="3000" dirty="0">
                <a:latin typeface="Arial" charset="0"/>
                <a:cs typeface="Arial" charset="0"/>
              </a:rPr>
              <a:t>Each VM is configured with a certain amount of RAM at boot.</a:t>
            </a:r>
          </a:p>
          <a:p>
            <a:pPr lvl="2" eaLnBrk="1" hangingPunct="1"/>
            <a:r>
              <a:rPr lang="en-US" sz="2400" dirty="0">
                <a:latin typeface="Arial" charset="0"/>
                <a:ea typeface="Arial" charset="0"/>
                <a:cs typeface="Arial" charset="0"/>
              </a:rPr>
              <a:t>This configured size </a:t>
            </a:r>
            <a:r>
              <a:rPr lang="en-US" sz="2400" i="1" dirty="0">
                <a:latin typeface="Arial" charset="0"/>
                <a:ea typeface="Arial" charset="0"/>
                <a:cs typeface="Arial" charset="0"/>
              </a:rPr>
              <a:t>can not change</a:t>
            </a:r>
            <a:r>
              <a:rPr lang="en-US" sz="2400" dirty="0">
                <a:latin typeface="Arial" charset="0"/>
                <a:ea typeface="Arial" charset="0"/>
                <a:cs typeface="Arial" charset="0"/>
              </a:rPr>
              <a:t> while the VM is running. </a:t>
            </a:r>
          </a:p>
          <a:p>
            <a:pPr lvl="2" eaLnBrk="1" hangingPunct="1"/>
            <a:r>
              <a:rPr lang="en-US" sz="2400" dirty="0">
                <a:latin typeface="Arial" charset="0"/>
                <a:ea typeface="Arial" charset="0"/>
                <a:cs typeface="Arial" charset="0"/>
              </a:rPr>
              <a:t>The total RAM of a VM is its configured size plus a small amount of memory for the frame buffer and other overhead related to configuration.</a:t>
            </a:r>
          </a:p>
          <a:p>
            <a:pPr lvl="2" eaLnBrk="1" hangingPunct="1"/>
            <a:r>
              <a:rPr lang="en-US" sz="2400" dirty="0">
                <a:latin typeface="Arial" charset="0"/>
                <a:ea typeface="Arial" charset="0"/>
                <a:cs typeface="Arial" charset="0"/>
              </a:rPr>
              <a:t>This RAM can be reserved or dynamically managed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  <a:cs typeface="Arial" charset="0"/>
              </a:rPr>
              <a:t>Memory Overhead</a:t>
            </a:r>
          </a:p>
        </p:txBody>
      </p:sp>
      <p:sp>
        <p:nvSpPr>
          <p:cNvPr id="40963" name="Rectangle 5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eaLnBrk="1" hangingPunct="1"/>
            <a:r>
              <a:rPr lang="en-US" dirty="0">
                <a:latin typeface="Arial" charset="0"/>
                <a:cs typeface="Arial" charset="0"/>
              </a:rPr>
              <a:t>The ESX Console and Kernel use about 300 meg of memory</a:t>
            </a:r>
          </a:p>
          <a:p>
            <a:pPr eaLnBrk="1" hangingPunct="1"/>
            <a:r>
              <a:rPr lang="en-US" dirty="0">
                <a:latin typeface="Arial" charset="0"/>
                <a:cs typeface="Arial" charset="0"/>
              </a:rPr>
              <a:t>Each running VM also consumes some amount of memory</a:t>
            </a:r>
          </a:p>
          <a:p>
            <a:pPr eaLnBrk="1" hangingPunct="1"/>
            <a:r>
              <a:rPr lang="en-US" dirty="0">
                <a:latin typeface="Arial" charset="0"/>
                <a:cs typeface="Arial" charset="0"/>
              </a:rPr>
              <a:t>The memory overhead of a VM varies</a:t>
            </a:r>
          </a:p>
          <a:p>
            <a:pPr lvl="1" eaLnBrk="1" hangingPunct="1"/>
            <a:r>
              <a:rPr lang="en-US" dirty="0">
                <a:latin typeface="Arial" charset="0"/>
                <a:ea typeface="Arial" charset="0"/>
                <a:cs typeface="Arial" charset="0"/>
              </a:rPr>
              <a:t>The memory allocated to the VM</a:t>
            </a:r>
          </a:p>
          <a:p>
            <a:pPr lvl="1" eaLnBrk="1" hangingPunct="1"/>
            <a:r>
              <a:rPr lang="en-US" dirty="0">
                <a:latin typeface="Arial" charset="0"/>
                <a:ea typeface="Arial" charset="0"/>
                <a:cs typeface="Arial" charset="0"/>
              </a:rPr>
              <a:t>The number of CPUs </a:t>
            </a:r>
          </a:p>
          <a:p>
            <a:pPr lvl="1" eaLnBrk="1" hangingPunct="1"/>
            <a:r>
              <a:rPr lang="en-US" dirty="0">
                <a:latin typeface="Arial" charset="0"/>
                <a:ea typeface="Arial" charset="0"/>
                <a:cs typeface="Arial" charset="0"/>
              </a:rPr>
              <a:t>Whether it is 32 or 64 bit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.</a:t>
            </a:r>
          </a:p>
          <a:p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dirty="0" smtClean="0">
                <a:latin typeface="Arial" charset="0"/>
                <a:cs typeface="Arial" charset="0"/>
              </a:rPr>
              <a:t>Interestingly</a:t>
            </a:r>
            <a:r>
              <a:rPr lang="en-US" dirty="0">
                <a:latin typeface="Arial" charset="0"/>
                <a:cs typeface="Arial" charset="0"/>
              </a:rPr>
              <a:t>, the total amount of configured RAM can exceed the physical RAM in the real ESX </a:t>
            </a:r>
            <a:r>
              <a:rPr lang="en-US" dirty="0" smtClean="0">
                <a:latin typeface="Arial" charset="0"/>
                <a:cs typeface="Arial" charset="0"/>
              </a:rPr>
              <a:t>server. </a:t>
            </a:r>
          </a:p>
          <a:p>
            <a:pPr eaLnBrk="1" hangingPunct="1"/>
            <a:r>
              <a:rPr lang="en-US" dirty="0" smtClean="0">
                <a:latin typeface="Arial" charset="0"/>
                <a:cs typeface="Arial" charset="0"/>
              </a:rPr>
              <a:t>This is called </a:t>
            </a:r>
            <a:r>
              <a:rPr lang="en-US" dirty="0">
                <a:latin typeface="Arial" charset="0"/>
                <a:cs typeface="Arial" charset="0"/>
              </a:rPr>
              <a:t>o</a:t>
            </a:r>
            <a:r>
              <a:rPr lang="en-US" dirty="0" smtClean="0">
                <a:latin typeface="Arial" charset="0"/>
                <a:cs typeface="Arial" charset="0"/>
              </a:rPr>
              <a:t>vercommitting memory.</a:t>
            </a:r>
            <a:endParaRPr lang="en-US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"/>
          <p:cNvSpPr>
            <a:spLocks noGrp="1" noChangeArrowheads="1"/>
          </p:cNvSpPr>
          <p:nvPr>
            <p:ph type="title"/>
          </p:nvPr>
        </p:nvSpPr>
        <p:spPr/>
        <p:txBody>
          <a:bodyPr rIns="50794" anchor="ctr"/>
          <a:lstStyle/>
          <a:p>
            <a:pPr eaLnBrk="1" hangingPunct="1"/>
            <a:r>
              <a:rPr lang="en-US" dirty="0">
                <a:latin typeface="Arial" charset="0"/>
                <a:cs typeface="Arial" charset="0"/>
              </a:rPr>
              <a:t>VM Memory overhead</a:t>
            </a:r>
          </a:p>
        </p:txBody>
      </p:sp>
      <p:sp>
        <p:nvSpPr>
          <p:cNvPr id="43012" name="Rectangle 4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>
              <a:latin typeface="Arial" charset="0"/>
              <a:cs typeface="Arial" charset="0"/>
            </a:endParaRPr>
          </a:p>
        </p:txBody>
      </p:sp>
      <p:pic>
        <p:nvPicPr>
          <p:cNvPr id="430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600" y="2628902"/>
            <a:ext cx="11849099" cy="5994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  <a:cs typeface="Arial" charset="0"/>
              </a:rPr>
              <a:t>How VMware®  manages RAM</a:t>
            </a:r>
          </a:p>
        </p:txBody>
      </p:sp>
      <p:sp>
        <p:nvSpPr>
          <p:cNvPr id="45059" name="Rectangle 7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1" eaLnBrk="1" hangingPunct="1"/>
            <a:r>
              <a:rPr lang="en-US" dirty="0">
                <a:latin typeface="Arial" charset="0"/>
                <a:ea typeface="Arial" charset="0"/>
                <a:cs typeface="Arial" charset="0"/>
              </a:rPr>
              <a:t>Memory Sharing - mapping duplicate pages of RAM between different VMs</a:t>
            </a:r>
          </a:p>
          <a:p>
            <a:pPr lvl="2" eaLnBrk="1" hangingPunct="1"/>
            <a:r>
              <a:rPr lang="en-US" dirty="0">
                <a:latin typeface="Arial" charset="0"/>
                <a:ea typeface="Arial" charset="0"/>
                <a:cs typeface="Arial" charset="0"/>
              </a:rPr>
              <a:t>Since most installations run multiple copies of the same guest operating systems, a large number of memory pages are duplicated across instances</a:t>
            </a:r>
          </a:p>
          <a:p>
            <a:pPr lvl="2" eaLnBrk="1" hangingPunct="1"/>
            <a:r>
              <a:rPr lang="en-US" dirty="0">
                <a:latin typeface="Arial" charset="0"/>
                <a:ea typeface="Arial" charset="0"/>
                <a:cs typeface="Arial" charset="0"/>
              </a:rPr>
              <a:t>Savings can be as much as 30%</a:t>
            </a:r>
          </a:p>
          <a:p>
            <a:pPr lvl="1" eaLnBrk="1" hangingPunct="1"/>
            <a:r>
              <a:rPr lang="en-US" dirty="0">
                <a:latin typeface="Arial" charset="0"/>
                <a:ea typeface="Arial" charset="0"/>
                <a:cs typeface="Arial" charset="0"/>
              </a:rPr>
              <a:t>Memory Ballooning - using a process inside the VM to </a:t>
            </a:r>
            <a:r>
              <a:rPr lang="ja-JP" altLang="en-US" dirty="0">
                <a:latin typeface="Arial" charset="0"/>
                <a:ea typeface="Arial" charset="0"/>
                <a:cs typeface="Arial" charset="0"/>
              </a:rPr>
              <a:t>‘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tie-up</a:t>
            </a:r>
            <a:r>
              <a:rPr lang="ja-JP" altLang="en-US" dirty="0">
                <a:latin typeface="Arial" charset="0"/>
                <a:ea typeface="Arial" charset="0"/>
                <a:cs typeface="Arial" charset="0"/>
              </a:rPr>
              <a:t>‘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 unused memory </a:t>
            </a:r>
          </a:p>
          <a:p>
            <a:pPr lvl="2" eaLnBrk="1" hangingPunct="1"/>
            <a:r>
              <a:rPr lang="en-US" dirty="0">
                <a:latin typeface="Arial" charset="0"/>
                <a:ea typeface="Arial" charset="0"/>
                <a:cs typeface="Arial" charset="0"/>
              </a:rPr>
              <a:t>Guests don</a:t>
            </a:r>
            <a:r>
              <a:rPr lang="ja-JP" altLang="en-US" dirty="0">
                <a:latin typeface="Arial" charset="0"/>
                <a:ea typeface="Arial" charset="0"/>
                <a:cs typeface="Arial" charset="0"/>
              </a:rPr>
              <a:t>’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t understand that some of their memory might not be available.</a:t>
            </a:r>
          </a:p>
          <a:p>
            <a:pPr lvl="2" eaLnBrk="1" hangingPunct="1"/>
            <a:r>
              <a:rPr lang="en-US" dirty="0">
                <a:latin typeface="Arial" charset="0"/>
                <a:ea typeface="Arial" charset="0"/>
                <a:cs typeface="Arial" charset="0"/>
              </a:rPr>
              <a:t>The VMware®  Tools driver </a:t>
            </a:r>
            <a:r>
              <a:rPr lang="en-US" dirty="0" err="1">
                <a:latin typeface="Arial" charset="0"/>
                <a:ea typeface="Arial" charset="0"/>
                <a:cs typeface="Arial" charset="0"/>
              </a:rPr>
              <a:t>malloc</a:t>
            </a:r>
            <a:r>
              <a:rPr lang="ja-JP" altLang="en-US" dirty="0">
                <a:latin typeface="Arial" charset="0"/>
                <a:ea typeface="Arial" charset="0"/>
                <a:cs typeface="Arial" charset="0"/>
              </a:rPr>
              <a:t>’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s memory from the guest OS and </a:t>
            </a:r>
            <a:r>
              <a:rPr lang="ja-JP" altLang="en-US" dirty="0">
                <a:latin typeface="Arial" charset="0"/>
                <a:ea typeface="Arial" charset="0"/>
                <a:cs typeface="Arial" charset="0"/>
              </a:rPr>
              <a:t>‘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gives</a:t>
            </a:r>
            <a:r>
              <a:rPr lang="ja-JP" altLang="en-US" dirty="0">
                <a:latin typeface="Arial" charset="0"/>
                <a:ea typeface="Arial" charset="0"/>
                <a:cs typeface="Arial" charset="0"/>
              </a:rPr>
              <a:t>’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 it back to ESX to use for other VMs</a:t>
            </a:r>
          </a:p>
          <a:p>
            <a:pPr lvl="1" eaLnBrk="1" hangingPunct="1"/>
            <a:r>
              <a:rPr lang="en-US" dirty="0">
                <a:latin typeface="Arial" charset="0"/>
                <a:ea typeface="Arial" charset="0"/>
                <a:cs typeface="Arial" charset="0"/>
              </a:rPr>
              <a:t>Physical-to-physical</a:t>
            </a:r>
            <a:r>
              <a:rPr lang="ja-JP" altLang="en-US" dirty="0">
                <a:latin typeface="Arial" charset="0"/>
                <a:ea typeface="Arial" charset="0"/>
                <a:cs typeface="Arial" charset="0"/>
              </a:rPr>
              <a:t>’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 memory address mapping is also handled by VMware®  and adds overhead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1"/>
          <p:cNvSpPr>
            <a:spLocks noGrp="1" noChangeArrowheads="1"/>
          </p:cNvSpPr>
          <p:nvPr>
            <p:ph type="title"/>
          </p:nvPr>
        </p:nvSpPr>
        <p:spPr/>
        <p:txBody>
          <a:bodyPr rIns="50794" anchor="ctr"/>
          <a:lstStyle/>
          <a:p>
            <a:pPr eaLnBrk="1" hangingPunct="1"/>
            <a:r>
              <a:rPr lang="en-US" dirty="0">
                <a:latin typeface="Arial" charset="0"/>
                <a:cs typeface="Arial" charset="0"/>
              </a:rPr>
              <a:t>Memory Best Practices</a:t>
            </a:r>
          </a:p>
        </p:txBody>
      </p:sp>
      <p:sp>
        <p:nvSpPr>
          <p:cNvPr id="47107" name="Rectangle 2"/>
          <p:cNvSpPr>
            <a:spLocks noGrp="1" noChangeArrowheads="1"/>
          </p:cNvSpPr>
          <p:nvPr>
            <p:ph idx="1"/>
          </p:nvPr>
        </p:nvSpPr>
        <p:spPr/>
        <p:txBody>
          <a:bodyPr rIns="50794" anchor="ctr"/>
          <a:lstStyle/>
          <a:p>
            <a:pPr marL="888909" indent="-571441">
              <a:buSzPct val="171000"/>
            </a:pPr>
            <a:r>
              <a:rPr lang="en-US" sz="3300" dirty="0">
                <a:latin typeface="Arial" charset="0"/>
                <a:cs typeface="Arial" charset="0"/>
              </a:rPr>
              <a:t>Make sure that the host has more physical memory than the amount used by ESX and the working sets of the running VMs</a:t>
            </a:r>
          </a:p>
          <a:p>
            <a:pPr marL="1777818" lvl="2" indent="-571441">
              <a:buSzPct val="171000"/>
            </a:pPr>
            <a:r>
              <a:rPr lang="en-US" sz="2700" dirty="0">
                <a:latin typeface="Arial" charset="0"/>
                <a:ea typeface="Arial" charset="0"/>
                <a:cs typeface="Arial" charset="0"/>
              </a:rPr>
              <a:t>ESXTOP is a tool that helps you monitor this</a:t>
            </a:r>
          </a:p>
          <a:p>
            <a:pPr marL="888909" indent="-571441">
              <a:buSzPct val="171000"/>
            </a:pPr>
            <a:r>
              <a:rPr lang="en-US" sz="3300" dirty="0">
                <a:latin typeface="Arial" charset="0"/>
                <a:cs typeface="Arial" charset="0"/>
              </a:rPr>
              <a:t>Reserve the full memory set size for your </a:t>
            </a:r>
            <a:r>
              <a:rPr lang="en-US" sz="3300" dirty="0" err="1">
                <a:latin typeface="Arial" charset="0"/>
                <a:cs typeface="Arial" charset="0"/>
              </a:rPr>
              <a:t>OpenEdge</a:t>
            </a:r>
            <a:r>
              <a:rPr lang="en-US" sz="3300" dirty="0">
                <a:latin typeface="Arial" charset="0"/>
                <a:cs typeface="Arial" charset="0"/>
              </a:rPr>
              <a:t> server</a:t>
            </a:r>
          </a:p>
          <a:p>
            <a:pPr marL="1777818" lvl="2" indent="-571441">
              <a:buSzPct val="171000"/>
            </a:pPr>
            <a:r>
              <a:rPr lang="en-US" sz="2700" dirty="0">
                <a:latin typeface="Arial" charset="0"/>
                <a:ea typeface="Arial" charset="0"/>
                <a:cs typeface="Arial" charset="0"/>
              </a:rPr>
              <a:t>This way VMware®  can</a:t>
            </a:r>
            <a:r>
              <a:rPr lang="ja-JP" altLang="en-US" sz="2700" dirty="0">
                <a:latin typeface="Arial" charset="0"/>
                <a:ea typeface="Arial" charset="0"/>
                <a:cs typeface="Arial" charset="0"/>
              </a:rPr>
              <a:t>’</a:t>
            </a:r>
            <a:r>
              <a:rPr lang="en-US" sz="2700" dirty="0">
                <a:latin typeface="Arial" charset="0"/>
                <a:ea typeface="Arial" charset="0"/>
                <a:cs typeface="Arial" charset="0"/>
              </a:rPr>
              <a:t>t take memory away from the guest and slow it down</a:t>
            </a:r>
          </a:p>
          <a:p>
            <a:pPr marL="888909" indent="-571441">
              <a:buSzPct val="171000"/>
            </a:pPr>
            <a:r>
              <a:rPr lang="en-US" sz="3300" dirty="0">
                <a:latin typeface="Arial" charset="0"/>
                <a:cs typeface="Arial" charset="0"/>
              </a:rPr>
              <a:t>Use &lt;= 896 meg of memory for 32bit </a:t>
            </a:r>
            <a:r>
              <a:rPr lang="en-US" sz="3300" dirty="0" err="1">
                <a:latin typeface="Arial" charset="0"/>
                <a:cs typeface="Arial" charset="0"/>
              </a:rPr>
              <a:t>linux</a:t>
            </a:r>
            <a:r>
              <a:rPr lang="en-US" sz="3300" dirty="0">
                <a:latin typeface="Arial" charset="0"/>
                <a:cs typeface="Arial" charset="0"/>
              </a:rPr>
              <a:t> guests</a:t>
            </a:r>
          </a:p>
          <a:p>
            <a:pPr marL="1777818" lvl="2" indent="-571441">
              <a:buSzPct val="171000"/>
            </a:pPr>
            <a:r>
              <a:rPr lang="en-US" sz="2700" dirty="0">
                <a:latin typeface="Arial" charset="0"/>
                <a:ea typeface="Arial" charset="0"/>
                <a:cs typeface="Arial" charset="0"/>
              </a:rPr>
              <a:t>This eliminates mode switching and overhead of high memory calls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Grp="1" noChangeArrowheads="1"/>
          </p:cNvSpPr>
          <p:nvPr>
            <p:ph type="title"/>
          </p:nvPr>
        </p:nvSpPr>
        <p:spPr/>
        <p:txBody>
          <a:bodyPr rIns="50794" anchor="ctr"/>
          <a:lstStyle/>
          <a:p>
            <a:pPr eaLnBrk="1" hangingPunct="1"/>
            <a:r>
              <a:rPr lang="en-US" dirty="0">
                <a:latin typeface="Arial" charset="0"/>
                <a:cs typeface="Arial" charset="0"/>
              </a:rPr>
              <a:t>Memory Best Practices</a:t>
            </a:r>
          </a:p>
        </p:txBody>
      </p:sp>
      <p:sp>
        <p:nvSpPr>
          <p:cNvPr id="49155" name="Rectangle 2"/>
          <p:cNvSpPr>
            <a:spLocks noGrp="1" noChangeArrowheads="1"/>
          </p:cNvSpPr>
          <p:nvPr>
            <p:ph idx="1"/>
          </p:nvPr>
        </p:nvSpPr>
        <p:spPr/>
        <p:txBody>
          <a:bodyPr rIns="50794" anchor="ctr">
            <a:normAutofit fontScale="92500" lnSpcReduction="10000"/>
          </a:bodyPr>
          <a:lstStyle/>
          <a:p>
            <a:pPr marL="888909" indent="-571441">
              <a:buSzPct val="171000"/>
            </a:pPr>
            <a:r>
              <a:rPr lang="en-US" dirty="0">
                <a:latin typeface="Arial" charset="0"/>
                <a:cs typeface="Arial" charset="0"/>
              </a:rPr>
              <a:t>Use shadow page tables to avoid latency in managing mapped memory</a:t>
            </a:r>
          </a:p>
          <a:p>
            <a:pPr marL="888909" indent="-571441">
              <a:buSzPct val="171000"/>
            </a:pPr>
            <a:r>
              <a:rPr lang="en-US" dirty="0">
                <a:latin typeface="Arial" charset="0"/>
                <a:cs typeface="Arial" charset="0"/>
              </a:rPr>
              <a:t>Allocate enough memory to each guest so that it does not swap inside its VM</a:t>
            </a:r>
          </a:p>
          <a:p>
            <a:pPr lvl="2" eaLnBrk="1" hangingPunct="1">
              <a:buSzPct val="171000"/>
            </a:pPr>
            <a:r>
              <a:rPr lang="en-US" dirty="0">
                <a:latin typeface="Arial" charset="0"/>
                <a:ea typeface="Arial" charset="0"/>
                <a:cs typeface="Arial" charset="0"/>
              </a:rPr>
              <a:t>VMware®  is much more efficient at swapping that the guest is</a:t>
            </a:r>
          </a:p>
          <a:p>
            <a:pPr marL="888909" indent="-571441">
              <a:buSzPct val="171000"/>
            </a:pPr>
            <a:r>
              <a:rPr lang="en-US" dirty="0">
                <a:latin typeface="Arial" charset="0"/>
                <a:cs typeface="Arial" charset="0"/>
              </a:rPr>
              <a:t>Don</a:t>
            </a:r>
            <a:r>
              <a:rPr lang="ja-JP" altLang="en-US" dirty="0">
                <a:latin typeface="Arial" charset="0"/>
                <a:cs typeface="Arial" charset="0"/>
              </a:rPr>
              <a:t>’</a:t>
            </a:r>
            <a:r>
              <a:rPr lang="en-US" dirty="0">
                <a:latin typeface="Arial" charset="0"/>
                <a:cs typeface="Arial" charset="0"/>
              </a:rPr>
              <a:t>t overcommit memory</a:t>
            </a:r>
          </a:p>
          <a:p>
            <a:pPr lvl="1" eaLnBrk="1" hangingPunct="1">
              <a:buSzPct val="171000"/>
            </a:pP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RAM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is 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cheap(</a:t>
            </a:r>
            <a:r>
              <a:rPr lang="en-US" dirty="0" err="1" smtClean="0">
                <a:latin typeface="Arial" charset="0"/>
                <a:ea typeface="Arial" charset="0"/>
                <a:cs typeface="Arial" charset="0"/>
              </a:rPr>
              <a:t>ish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)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pPr lvl="1" eaLnBrk="1" hangingPunct="1">
              <a:buSzPct val="171000"/>
            </a:pPr>
            <a:r>
              <a:rPr lang="en-US" dirty="0">
                <a:latin typeface="Arial" charset="0"/>
                <a:ea typeface="Arial" charset="0"/>
                <a:cs typeface="Arial" charset="0"/>
              </a:rPr>
              <a:t>If you must overcommit memory, be sure to place the ESX swap area on fastest </a:t>
            </a:r>
            <a:r>
              <a:rPr lang="en-US" dirty="0" err="1">
                <a:latin typeface="Arial" charset="0"/>
                <a:ea typeface="Arial" charset="0"/>
                <a:cs typeface="Arial" charset="0"/>
              </a:rPr>
              <a:t>filesystem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 possible.</a:t>
            </a:r>
          </a:p>
          <a:p>
            <a:pPr marL="888909" indent="-571441">
              <a:buSzPct val="171000"/>
            </a:pPr>
            <a:endParaRPr lang="en-US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RAM Overcommit Benchmark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4 clients, 40G memory allocated on 32G Physical (VMware tools installed)</a:t>
            </a:r>
          </a:p>
          <a:p>
            <a:endParaRPr lang="en-US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480284747"/>
              </p:ext>
            </p:extLst>
          </p:nvPr>
        </p:nvGraphicFramePr>
        <p:xfrm>
          <a:off x="2768600" y="4495800"/>
          <a:ext cx="78486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136206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1"/>
          <p:cNvSpPr>
            <a:spLocks noGrp="1" noChangeArrowheads="1"/>
          </p:cNvSpPr>
          <p:nvPr>
            <p:ph type="title"/>
          </p:nvPr>
        </p:nvSpPr>
        <p:spPr/>
        <p:txBody>
          <a:bodyPr rIns="50794" anchor="ctr"/>
          <a:lstStyle/>
          <a:p>
            <a:pPr eaLnBrk="1" hangingPunct="1"/>
            <a:r>
              <a:rPr lang="en-US" dirty="0">
                <a:latin typeface="Arial" charset="0"/>
                <a:cs typeface="Arial" charset="0"/>
              </a:rPr>
              <a:t>ESX CPU management</a:t>
            </a:r>
          </a:p>
        </p:txBody>
      </p:sp>
      <p:sp>
        <p:nvSpPr>
          <p:cNvPr id="51203" name="Rectangle 2"/>
          <p:cNvSpPr>
            <a:spLocks noGrp="1" noChangeArrowheads="1"/>
          </p:cNvSpPr>
          <p:nvPr>
            <p:ph idx="1"/>
          </p:nvPr>
        </p:nvSpPr>
        <p:spPr/>
        <p:txBody>
          <a:bodyPr rIns="50794" anchor="ctr">
            <a:normAutofit/>
          </a:bodyPr>
          <a:lstStyle/>
          <a:p>
            <a:pPr marL="888909" indent="-571441">
              <a:buSzPct val="171000"/>
            </a:pPr>
            <a:r>
              <a:rPr lang="en-US" sz="4400" dirty="0">
                <a:latin typeface="Arial" charset="0"/>
                <a:cs typeface="Arial" charset="0"/>
              </a:rPr>
              <a:t>Virtualizing CPUs adds overhead</a:t>
            </a:r>
          </a:p>
          <a:p>
            <a:pPr marL="1777818" lvl="2" indent="-571441">
              <a:buSzPct val="171000"/>
            </a:pPr>
            <a:r>
              <a:rPr lang="en-US" sz="3600" dirty="0">
                <a:latin typeface="Arial" charset="0"/>
                <a:ea typeface="Arial" charset="0"/>
                <a:cs typeface="Arial" charset="0"/>
              </a:rPr>
              <a:t>The amount depends on how much of the workload can run in the CPU directly, without intervention by VMware® .</a:t>
            </a:r>
          </a:p>
          <a:p>
            <a:pPr marL="1777818" lvl="2" indent="-571441">
              <a:buSzPct val="171000"/>
            </a:pPr>
            <a:r>
              <a:rPr lang="en-US" sz="3600" dirty="0">
                <a:latin typeface="Arial" charset="0"/>
                <a:ea typeface="Arial" charset="0"/>
                <a:cs typeface="Arial" charset="0"/>
              </a:rPr>
              <a:t>Work that can</a:t>
            </a:r>
            <a:r>
              <a:rPr lang="ja-JP" altLang="en-US" sz="3600" dirty="0">
                <a:latin typeface="Arial" charset="0"/>
                <a:ea typeface="Arial" charset="0"/>
                <a:cs typeface="Arial" charset="0"/>
              </a:rPr>
              <a:t>’</a:t>
            </a:r>
            <a:r>
              <a:rPr lang="en-US" sz="3600" dirty="0">
                <a:latin typeface="Arial" charset="0"/>
                <a:ea typeface="Arial" charset="0"/>
                <a:cs typeface="Arial" charset="0"/>
              </a:rPr>
              <a:t>t run directly requires mode switches and additional overhead</a:t>
            </a:r>
          </a:p>
          <a:p>
            <a:pPr marL="888909" indent="-571441">
              <a:buSzPct val="171000"/>
            </a:pPr>
            <a:r>
              <a:rPr lang="en-US" sz="4400" dirty="0">
                <a:latin typeface="Arial" charset="0"/>
                <a:cs typeface="Arial" charset="0"/>
              </a:rPr>
              <a:t>Other tasks like memory management also add overhead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1"/>
          <p:cNvSpPr>
            <a:spLocks noGrp="1" noChangeArrowheads="1"/>
          </p:cNvSpPr>
          <p:nvPr>
            <p:ph type="title"/>
          </p:nvPr>
        </p:nvSpPr>
        <p:spPr/>
        <p:txBody>
          <a:bodyPr rIns="50794" anchor="ctr"/>
          <a:lstStyle/>
          <a:p>
            <a:pPr eaLnBrk="1" hangingPunct="1"/>
            <a:r>
              <a:rPr lang="en-US" dirty="0">
                <a:latin typeface="Arial" charset="0"/>
                <a:cs typeface="Arial" charset="0"/>
              </a:rPr>
              <a:t>CPU realities</a:t>
            </a:r>
          </a:p>
        </p:txBody>
      </p:sp>
      <p:sp>
        <p:nvSpPr>
          <p:cNvPr id="53251" name="Rectangle 2"/>
          <p:cNvSpPr>
            <a:spLocks noGrp="1" noChangeArrowheads="1"/>
          </p:cNvSpPr>
          <p:nvPr>
            <p:ph idx="1"/>
          </p:nvPr>
        </p:nvSpPr>
        <p:spPr/>
        <p:txBody>
          <a:bodyPr rIns="50794" anchor="ctr">
            <a:normAutofit lnSpcReduction="10000"/>
          </a:bodyPr>
          <a:lstStyle/>
          <a:p>
            <a:pPr marL="888909" indent="-571441">
              <a:buSzPct val="171000"/>
            </a:pPr>
            <a:r>
              <a:rPr lang="en-US" b="1" dirty="0">
                <a:latin typeface="Arial" charset="0"/>
                <a:cs typeface="Arial" charset="0"/>
              </a:rPr>
              <a:t>A guest is never going to match the performance it would have directly on the underlying </a:t>
            </a:r>
            <a:r>
              <a:rPr lang="en-US" b="1" dirty="0" smtClean="0">
                <a:latin typeface="Arial" charset="0"/>
                <a:cs typeface="Arial" charset="0"/>
              </a:rPr>
              <a:t>hardware!</a:t>
            </a:r>
            <a:endParaRPr lang="en-US" dirty="0">
              <a:latin typeface="Arial" charset="0"/>
              <a:cs typeface="Arial" charset="0"/>
            </a:endParaRPr>
          </a:p>
          <a:p>
            <a:pPr marL="1333364" lvl="1" indent="-571441">
              <a:buSzPct val="171000"/>
            </a:pPr>
            <a:r>
              <a:rPr lang="en-US" dirty="0">
                <a:latin typeface="Arial" charset="0"/>
                <a:ea typeface="Arial" charset="0"/>
                <a:cs typeface="Arial" charset="0"/>
              </a:rPr>
              <a:t>For CPU intensive guests this is important</a:t>
            </a:r>
          </a:p>
          <a:p>
            <a:pPr marL="1333364" lvl="1" indent="-571441">
              <a:buSzPct val="171000"/>
            </a:pPr>
            <a:r>
              <a:rPr lang="en-US" dirty="0">
                <a:latin typeface="Arial" charset="0"/>
                <a:ea typeface="Arial" charset="0"/>
                <a:cs typeface="Arial" charset="0"/>
              </a:rPr>
              <a:t>For guests that do lots of disk i/o it </a:t>
            </a:r>
            <a:r>
              <a:rPr lang="en-US" dirty="0" err="1">
                <a:latin typeface="Arial" charset="0"/>
                <a:ea typeface="Arial" charset="0"/>
                <a:cs typeface="Arial" charset="0"/>
              </a:rPr>
              <a:t>doesn</a:t>
            </a:r>
            <a:r>
              <a:rPr lang="ja-JP" altLang="en-US" dirty="0">
                <a:latin typeface="Arial" charset="0"/>
                <a:ea typeface="Arial" charset="0"/>
                <a:cs typeface="Arial" charset="0"/>
              </a:rPr>
              <a:t>’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t tend to matter 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as much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pPr marL="888909" indent="-571441">
              <a:buSzPct val="171000"/>
            </a:pPr>
            <a:r>
              <a:rPr lang="en-US" dirty="0">
                <a:latin typeface="Arial" charset="0"/>
                <a:cs typeface="Arial" charset="0"/>
              </a:rPr>
              <a:t>When sizing the server and the workload, factor in  losing </a:t>
            </a:r>
            <a:r>
              <a:rPr lang="en-US" dirty="0" smtClean="0">
                <a:latin typeface="Arial" charset="0"/>
                <a:cs typeface="Arial" charset="0"/>
              </a:rPr>
              <a:t>10-20</a:t>
            </a:r>
            <a:r>
              <a:rPr lang="en-US" dirty="0">
                <a:latin typeface="Arial" charset="0"/>
                <a:cs typeface="Arial" charset="0"/>
              </a:rPr>
              <a:t>% of CPU resources to virtualization overhead</a:t>
            </a:r>
          </a:p>
          <a:p>
            <a:pPr marL="1333364" lvl="1" indent="-571441">
              <a:buSzPct val="171000"/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"/>
          <p:cNvSpPr>
            <a:spLocks noGrp="1" noChangeArrowheads="1"/>
          </p:cNvSpPr>
          <p:nvPr>
            <p:ph type="title"/>
          </p:nvPr>
        </p:nvSpPr>
        <p:spPr/>
        <p:txBody>
          <a:bodyPr rIns="50794" anchor="ctr"/>
          <a:lstStyle/>
          <a:p>
            <a:pPr eaLnBrk="1" hangingPunct="1"/>
            <a:r>
              <a:rPr lang="en-US" dirty="0">
                <a:latin typeface="Arial" charset="0"/>
                <a:cs typeface="Arial" charset="0"/>
              </a:rPr>
              <a:t>CPU best practices</a:t>
            </a:r>
          </a:p>
        </p:txBody>
      </p:sp>
      <p:sp>
        <p:nvSpPr>
          <p:cNvPr id="55299" name="Rectangle 2"/>
          <p:cNvSpPr>
            <a:spLocks noGrp="1" noChangeArrowheads="1"/>
          </p:cNvSpPr>
          <p:nvPr>
            <p:ph idx="1"/>
          </p:nvPr>
        </p:nvSpPr>
        <p:spPr/>
        <p:txBody>
          <a:bodyPr rIns="50794" anchor="ctr">
            <a:normAutofit fontScale="92500" lnSpcReduction="20000"/>
          </a:bodyPr>
          <a:lstStyle/>
          <a:p>
            <a:pPr marL="888909" indent="-571441">
              <a:buSzPct val="171000"/>
            </a:pPr>
            <a:r>
              <a:rPr lang="en-US" dirty="0">
                <a:latin typeface="Arial" charset="0"/>
                <a:cs typeface="Arial" charset="0"/>
              </a:rPr>
              <a:t>Use as few </a:t>
            </a:r>
            <a:r>
              <a:rPr lang="en-US" dirty="0" err="1">
                <a:latin typeface="Arial" charset="0"/>
                <a:cs typeface="Arial" charset="0"/>
              </a:rPr>
              <a:t>vCPUs</a:t>
            </a:r>
            <a:r>
              <a:rPr lang="en-US" dirty="0">
                <a:latin typeface="Arial" charset="0"/>
                <a:cs typeface="Arial" charset="0"/>
              </a:rPr>
              <a:t> as possible</a:t>
            </a:r>
          </a:p>
          <a:p>
            <a:pPr marL="1333364" lvl="1" indent="-571441">
              <a:buSzPct val="171000"/>
            </a:pPr>
            <a:r>
              <a:rPr lang="en-US" dirty="0" err="1">
                <a:latin typeface="Arial" charset="0"/>
                <a:ea typeface="Arial" charset="0"/>
                <a:cs typeface="Arial" charset="0"/>
              </a:rPr>
              <a:t>vCPUs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 add overhead</a:t>
            </a:r>
          </a:p>
          <a:p>
            <a:pPr marL="1333364" lvl="1" indent="-571441">
              <a:buSzPct val="171000"/>
            </a:pPr>
            <a:r>
              <a:rPr lang="en-US" dirty="0">
                <a:latin typeface="Arial" charset="0"/>
                <a:ea typeface="Arial" charset="0"/>
                <a:cs typeface="Arial" charset="0"/>
              </a:rPr>
              <a:t>Unused </a:t>
            </a:r>
            <a:r>
              <a:rPr lang="en-US" dirty="0" err="1">
                <a:latin typeface="Arial" charset="0"/>
                <a:ea typeface="Arial" charset="0"/>
                <a:cs typeface="Arial" charset="0"/>
              </a:rPr>
              <a:t>vCPUs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 still consume resources</a:t>
            </a:r>
          </a:p>
          <a:p>
            <a:pPr marL="888909" indent="-571441">
              <a:buSzPct val="171000"/>
            </a:pPr>
            <a:r>
              <a:rPr lang="en-US" dirty="0">
                <a:latin typeface="Arial" charset="0"/>
                <a:cs typeface="Arial" charset="0"/>
              </a:rPr>
              <a:t>Configure UP systems with UP HAL</a:t>
            </a:r>
          </a:p>
          <a:p>
            <a:pPr marL="1333364" lvl="1" indent="-571441">
              <a:buSzPct val="171000"/>
            </a:pPr>
            <a:r>
              <a:rPr lang="en-US" dirty="0">
                <a:latin typeface="Arial" charset="0"/>
                <a:ea typeface="Arial" charset="0"/>
                <a:cs typeface="Arial" charset="0"/>
              </a:rPr>
              <a:t>Watch out for this when changing a systems VM hardware from SMP to UP.</a:t>
            </a:r>
          </a:p>
          <a:p>
            <a:pPr marL="1333364" lvl="1" indent="-571441">
              <a:buSzPct val="171000"/>
            </a:pPr>
            <a:r>
              <a:rPr lang="en-US" dirty="0">
                <a:latin typeface="Arial" charset="0"/>
                <a:ea typeface="Arial" charset="0"/>
                <a:cs typeface="Arial" charset="0"/>
              </a:rPr>
              <a:t>Most SMP kernels will run in UP mode, but not as well.</a:t>
            </a:r>
          </a:p>
          <a:p>
            <a:pPr marL="1333364" lvl="1" indent="-571441">
              <a:buSzPct val="171000"/>
            </a:pPr>
            <a:r>
              <a:rPr lang="en-US" dirty="0">
                <a:latin typeface="Arial" charset="0"/>
                <a:ea typeface="Arial" charset="0"/>
                <a:cs typeface="Arial" charset="0"/>
              </a:rPr>
              <a:t>Running SMP in UP mode adds significant overhead</a:t>
            </a:r>
          </a:p>
          <a:p>
            <a:pPr marL="888909" indent="-571441">
              <a:buSzPct val="171000"/>
            </a:pPr>
            <a:r>
              <a:rPr lang="en-US" dirty="0">
                <a:latin typeface="Arial" charset="0"/>
                <a:cs typeface="Arial" charset="0"/>
              </a:rPr>
              <a:t>Use UP systems for single threaded apps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Benchmark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8 </a:t>
            </a:r>
            <a:r>
              <a:rPr lang="en-US" dirty="0" err="1" smtClean="0"/>
              <a:t>vCPUs</a:t>
            </a:r>
            <a:r>
              <a:rPr lang="en-US" dirty="0" smtClean="0"/>
              <a:t> –</a:t>
            </a:r>
            <a:r>
              <a:rPr lang="en-US" dirty="0" err="1" smtClean="0"/>
              <a:t>vs</a:t>
            </a:r>
            <a:r>
              <a:rPr lang="en-US" dirty="0" smtClean="0"/>
              <a:t>- 2 </a:t>
            </a:r>
            <a:r>
              <a:rPr lang="en-US" dirty="0" err="1" smtClean="0"/>
              <a:t>vCPUs</a:t>
            </a:r>
            <a:r>
              <a:rPr lang="en-US" dirty="0" smtClean="0"/>
              <a:t> in Bunker64 system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No discernible difference in performance, use 2 CPUs.</a:t>
            </a:r>
          </a:p>
          <a:p>
            <a:endParaRPr lang="en-US" dirty="0" smtClean="0"/>
          </a:p>
          <a:p>
            <a:endParaRPr lang="en-US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2687202255"/>
              </p:ext>
            </p:extLst>
          </p:nvPr>
        </p:nvGraphicFramePr>
        <p:xfrm>
          <a:off x="2235200" y="2667000"/>
          <a:ext cx="85344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3248681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1"/>
          <p:cNvSpPr>
            <a:spLocks noGrp="1" noChangeArrowheads="1"/>
          </p:cNvSpPr>
          <p:nvPr>
            <p:ph type="title"/>
          </p:nvPr>
        </p:nvSpPr>
        <p:spPr/>
        <p:txBody>
          <a:bodyPr rIns="50794" anchor="ctr"/>
          <a:lstStyle/>
          <a:p>
            <a:pPr eaLnBrk="1" hangingPunct="1"/>
            <a:r>
              <a:rPr lang="en-US" dirty="0">
                <a:latin typeface="Arial" charset="0"/>
                <a:cs typeface="Arial" charset="0"/>
              </a:rPr>
              <a:t>CPU best practices</a:t>
            </a:r>
          </a:p>
        </p:txBody>
      </p:sp>
      <p:sp>
        <p:nvSpPr>
          <p:cNvPr id="57347" name="Rectangle 2"/>
          <p:cNvSpPr>
            <a:spLocks noGrp="1" noChangeArrowheads="1"/>
          </p:cNvSpPr>
          <p:nvPr>
            <p:ph idx="1"/>
          </p:nvPr>
        </p:nvSpPr>
        <p:spPr/>
        <p:txBody>
          <a:bodyPr rIns="50794" anchor="ctr">
            <a:normAutofit fontScale="77500" lnSpcReduction="20000"/>
          </a:bodyPr>
          <a:lstStyle/>
          <a:p>
            <a:pPr marL="888909" indent="-571441">
              <a:buSzPct val="171000"/>
            </a:pPr>
            <a:r>
              <a:rPr lang="en-US" dirty="0">
                <a:latin typeface="Arial" charset="0"/>
                <a:cs typeface="Arial" charset="0"/>
              </a:rPr>
              <a:t>Don</a:t>
            </a:r>
            <a:r>
              <a:rPr lang="ja-JP" altLang="en-US" dirty="0">
                <a:latin typeface="Arial" charset="0"/>
                <a:cs typeface="Arial" charset="0"/>
              </a:rPr>
              <a:t>’</a:t>
            </a:r>
            <a:r>
              <a:rPr lang="en-US" dirty="0">
                <a:latin typeface="Arial" charset="0"/>
                <a:cs typeface="Arial" charset="0"/>
              </a:rPr>
              <a:t>t overcommit CPU resources</a:t>
            </a:r>
          </a:p>
          <a:p>
            <a:pPr marL="1333364" lvl="1" indent="-571441">
              <a:buSzPct val="171000"/>
            </a:pPr>
            <a:r>
              <a:rPr lang="en-US" dirty="0">
                <a:latin typeface="Arial" charset="0"/>
                <a:ea typeface="Arial" charset="0"/>
                <a:cs typeface="Arial" charset="0"/>
              </a:rPr>
              <a:t>Take into account the workload requirements of each guest.</a:t>
            </a:r>
          </a:p>
          <a:p>
            <a:pPr marL="1333364" lvl="1" indent="-571441">
              <a:buSzPct val="171000"/>
            </a:pPr>
            <a:r>
              <a:rPr lang="en-US" dirty="0">
                <a:latin typeface="Arial" charset="0"/>
                <a:ea typeface="Arial" charset="0"/>
                <a:cs typeface="Arial" charset="0"/>
              </a:rPr>
              <a:t>At the physical level, aim for a 50% CPU steady state load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.</a:t>
            </a:r>
          </a:p>
          <a:p>
            <a:pPr marL="1333364" lvl="1" indent="-571441">
              <a:buSzPct val="171000"/>
            </a:pP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Easily monitor through the VI Console or ESXTOP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pPr marL="888909" indent="-571441">
              <a:buSzPct val="171000"/>
            </a:pPr>
            <a:r>
              <a:rPr lang="en-US" dirty="0">
                <a:latin typeface="Arial" charset="0"/>
                <a:cs typeface="Arial" charset="0"/>
              </a:rPr>
              <a:t>Whenever possible pin multi-threaded or multi-process apps to specific </a:t>
            </a:r>
            <a:r>
              <a:rPr lang="en-US" dirty="0" err="1">
                <a:latin typeface="Arial" charset="0"/>
                <a:cs typeface="Arial" charset="0"/>
              </a:rPr>
              <a:t>vCPUs</a:t>
            </a:r>
            <a:endParaRPr lang="en-US" dirty="0">
              <a:latin typeface="Arial" charset="0"/>
              <a:cs typeface="Arial" charset="0"/>
            </a:endParaRPr>
          </a:p>
          <a:p>
            <a:pPr marL="1333364" lvl="1" indent="-571441">
              <a:buSzPct val="171000"/>
            </a:pPr>
            <a:r>
              <a:rPr lang="en-US" dirty="0">
                <a:latin typeface="Arial" charset="0"/>
                <a:ea typeface="Arial" charset="0"/>
                <a:cs typeface="Arial" charset="0"/>
              </a:rPr>
              <a:t>There is overhead associated with moving a process from one </a:t>
            </a:r>
            <a:r>
              <a:rPr lang="en-US" dirty="0" err="1">
                <a:latin typeface="Arial" charset="0"/>
                <a:ea typeface="Arial" charset="0"/>
                <a:cs typeface="Arial" charset="0"/>
              </a:rPr>
              <a:t>vCPU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 to another</a:t>
            </a:r>
          </a:p>
          <a:p>
            <a:pPr marL="888909" indent="-571441">
              <a:buSzPct val="171000"/>
            </a:pPr>
            <a:r>
              <a:rPr lang="en-US" dirty="0">
                <a:latin typeface="Arial" charset="0"/>
                <a:cs typeface="Arial" charset="0"/>
              </a:rPr>
              <a:t>If possible, use guests with low system timer rates</a:t>
            </a:r>
          </a:p>
          <a:p>
            <a:pPr marL="1333364" lvl="1" indent="-571441">
              <a:buSzPct val="171000"/>
            </a:pPr>
            <a:r>
              <a:rPr lang="en-US" dirty="0">
                <a:latin typeface="Arial" charset="0"/>
                <a:ea typeface="Arial" charset="0"/>
                <a:cs typeface="Arial" charset="0"/>
              </a:rPr>
              <a:t>This varies wildly by guest OS.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Timer Benchmark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4000" dirty="0" smtClean="0"/>
              <a:t>Use a system timer that generates less interrupts</a:t>
            </a:r>
          </a:p>
          <a:p>
            <a:endParaRPr lang="en-US" sz="4000" dirty="0"/>
          </a:p>
          <a:p>
            <a:endParaRPr lang="en-US" sz="4000" dirty="0" smtClean="0"/>
          </a:p>
          <a:p>
            <a:endParaRPr lang="en-US" sz="4000" dirty="0"/>
          </a:p>
          <a:p>
            <a:endParaRPr lang="en-US" sz="4000" dirty="0" smtClean="0"/>
          </a:p>
          <a:p>
            <a:endParaRPr lang="en-US" sz="4000" dirty="0"/>
          </a:p>
          <a:p>
            <a:endParaRPr lang="en-US" sz="4000" dirty="0" smtClean="0"/>
          </a:p>
          <a:p>
            <a:endParaRPr lang="en-US" sz="4000" dirty="0"/>
          </a:p>
          <a:p>
            <a:r>
              <a:rPr lang="en-US" sz="4000" dirty="0" smtClean="0"/>
              <a:t>Needs more investigation</a:t>
            </a:r>
          </a:p>
          <a:p>
            <a:r>
              <a:rPr lang="en-US" sz="4000" dirty="0" smtClean="0"/>
              <a:t>See “</a:t>
            </a:r>
            <a:r>
              <a:rPr lang="en-US" sz="4000" dirty="0" smtClean="0">
                <a:hlinkClick r:id="rId2"/>
              </a:rPr>
              <a:t>Time Keeping in Virtual Machines</a:t>
            </a:r>
            <a:r>
              <a:rPr lang="en-US" sz="4000" dirty="0" smtClean="0"/>
              <a:t>”</a:t>
            </a:r>
          </a:p>
          <a:p>
            <a:endParaRPr lang="en-US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1898895151"/>
              </p:ext>
            </p:extLst>
          </p:nvPr>
        </p:nvGraphicFramePr>
        <p:xfrm>
          <a:off x="2311400" y="3124200"/>
          <a:ext cx="8686800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8656277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  <a:cs typeface="Arial" charset="0"/>
              </a:rPr>
              <a:t>ESX Network Management</a:t>
            </a:r>
          </a:p>
        </p:txBody>
      </p:sp>
      <p:sp>
        <p:nvSpPr>
          <p:cNvPr id="59395" name="Rectangle 5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dirty="0">
                <a:latin typeface="Arial" charset="0"/>
                <a:cs typeface="Arial" charset="0"/>
              </a:rPr>
              <a:t>Pay attention to the physical network of the ESX system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>
                <a:latin typeface="Arial" charset="0"/>
                <a:ea typeface="Arial" charset="0"/>
                <a:cs typeface="Arial" charset="0"/>
              </a:rPr>
              <a:t>How busy is the network?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>
                <a:latin typeface="Arial" charset="0"/>
                <a:ea typeface="Arial" charset="0"/>
                <a:cs typeface="Arial" charset="0"/>
              </a:rPr>
              <a:t>How many switches must traffic traverse to accomplish workloads?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>
                <a:latin typeface="Arial" charset="0"/>
                <a:ea typeface="Arial" charset="0"/>
                <a:cs typeface="Arial" charset="0"/>
              </a:rPr>
              <a:t>Are the NICs configured to optimal speed/duplex settings?</a:t>
            </a:r>
          </a:p>
          <a:p>
            <a:pPr eaLnBrk="1" hangingPunct="1">
              <a:lnSpc>
                <a:spcPct val="90000"/>
              </a:lnSpc>
            </a:pPr>
            <a:r>
              <a:rPr lang="en-US" dirty="0">
                <a:latin typeface="Arial" charset="0"/>
                <a:cs typeface="Arial" charset="0"/>
              </a:rPr>
              <a:t>Use all of the real NICs in the ESX server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>
                <a:latin typeface="Arial" charset="0"/>
                <a:ea typeface="Arial" charset="0"/>
                <a:cs typeface="Arial" charset="0"/>
              </a:rPr>
              <a:t>Use server class NICs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>
                <a:latin typeface="Arial" charset="0"/>
                <a:ea typeface="Arial" charset="0"/>
                <a:cs typeface="Arial" charset="0"/>
              </a:rPr>
              <a:t>Use identical settings for speed/duplex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>
                <a:latin typeface="Arial" charset="0"/>
                <a:ea typeface="Arial" charset="0"/>
                <a:cs typeface="Arial" charset="0"/>
              </a:rPr>
              <a:t>Use NIC teaming to balance loads</a:t>
            </a:r>
          </a:p>
          <a:p>
            <a:pPr eaLnBrk="1" hangingPunct="1">
              <a:lnSpc>
                <a:spcPct val="90000"/>
              </a:lnSpc>
            </a:pPr>
            <a:r>
              <a:rPr lang="en-US" dirty="0">
                <a:latin typeface="Arial" charset="0"/>
                <a:cs typeface="Arial" charset="0"/>
              </a:rPr>
              <a:t>Networking speed depends on the available CPU processing capacity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Arial" charset="0"/>
                <a:ea typeface="Arial" charset="0"/>
                <a:cs typeface="Arial" charset="0"/>
              </a:rPr>
              <a:t>Virtual switches and NICs use CPU cycles.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Arial" charset="0"/>
                <a:ea typeface="Arial" charset="0"/>
                <a:cs typeface="Arial" charset="0"/>
              </a:rPr>
              <a:t>An application that uses extensive networking will consume more CPU resources in ESX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  <a:cs typeface="Arial" charset="0"/>
              </a:rPr>
              <a:t>Networking Best Practices</a:t>
            </a:r>
          </a:p>
        </p:txBody>
      </p:sp>
      <p:sp>
        <p:nvSpPr>
          <p:cNvPr id="61443" name="Rectangle 5"/>
          <p:cNvSpPr>
            <a:spLocks noGrp="1" noChangeArrowheads="1"/>
          </p:cNvSpPr>
          <p:nvPr>
            <p:ph idx="1"/>
          </p:nvPr>
        </p:nvSpPr>
        <p:spPr>
          <a:xfrm>
            <a:off x="650240" y="2275842"/>
            <a:ext cx="11704320" cy="6715758"/>
          </a:xfrm>
        </p:spPr>
        <p:txBody>
          <a:bodyPr>
            <a:normAutofit fontScale="77500" lnSpcReduction="20000"/>
          </a:bodyPr>
          <a:lstStyle/>
          <a:p>
            <a:pPr eaLnBrk="1" hangingPunct="1"/>
            <a:r>
              <a:rPr lang="en-US" dirty="0">
                <a:latin typeface="Arial" charset="0"/>
                <a:cs typeface="Arial" charset="0"/>
              </a:rPr>
              <a:t>Install VMware®  tools in </a:t>
            </a:r>
            <a:r>
              <a:rPr lang="en-US" dirty="0" smtClean="0">
                <a:latin typeface="Arial" charset="0"/>
                <a:cs typeface="Arial" charset="0"/>
              </a:rPr>
              <a:t>guests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Use </a:t>
            </a:r>
            <a:r>
              <a:rPr lang="en-US" dirty="0" err="1" smtClean="0">
                <a:latin typeface="Arial" charset="0"/>
                <a:cs typeface="Arial" charset="0"/>
              </a:rPr>
              <a:t>paravirtualized</a:t>
            </a:r>
            <a:r>
              <a:rPr lang="en-US" dirty="0" smtClean="0">
                <a:latin typeface="Arial" charset="0"/>
                <a:cs typeface="Arial" charset="0"/>
              </a:rPr>
              <a:t> drivers/</a:t>
            </a:r>
            <a:r>
              <a:rPr lang="en-US" dirty="0" err="1" smtClean="0">
                <a:latin typeface="Arial" charset="0"/>
                <a:cs typeface="Arial" charset="0"/>
              </a:rPr>
              <a:t>vhardware</a:t>
            </a:r>
            <a:r>
              <a:rPr lang="en-US" dirty="0" smtClean="0">
                <a:latin typeface="Arial" charset="0"/>
                <a:cs typeface="Arial" charset="0"/>
              </a:rPr>
              <a:t> whenever possible</a:t>
            </a:r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r>
              <a:rPr lang="en-US" dirty="0">
                <a:latin typeface="Arial" charset="0"/>
                <a:cs typeface="Arial" charset="0"/>
              </a:rPr>
              <a:t>Use the </a:t>
            </a:r>
            <a:r>
              <a:rPr lang="en-US" dirty="0" err="1">
                <a:latin typeface="Arial" charset="0"/>
                <a:cs typeface="Arial" charset="0"/>
              </a:rPr>
              <a:t>vmxnet</a:t>
            </a:r>
            <a:r>
              <a:rPr lang="en-US" dirty="0">
                <a:latin typeface="Arial" charset="0"/>
                <a:cs typeface="Arial" charset="0"/>
              </a:rPr>
              <a:t> driver, not e1000 that appears by default</a:t>
            </a:r>
          </a:p>
          <a:p>
            <a:pPr lvl="1" eaLnBrk="1" hangingPunct="1"/>
            <a:r>
              <a:rPr lang="en-US" dirty="0">
                <a:latin typeface="Arial" charset="0"/>
                <a:ea typeface="Arial" charset="0"/>
                <a:cs typeface="Arial" charset="0"/>
              </a:rPr>
              <a:t>Optimizes network activity</a:t>
            </a:r>
          </a:p>
          <a:p>
            <a:pPr lvl="1" eaLnBrk="1" hangingPunct="1"/>
            <a:r>
              <a:rPr lang="en-US" dirty="0">
                <a:latin typeface="Arial" charset="0"/>
                <a:ea typeface="Arial" charset="0"/>
                <a:cs typeface="Arial" charset="0"/>
              </a:rPr>
              <a:t>Reduces overhead</a:t>
            </a:r>
          </a:p>
          <a:p>
            <a:pPr eaLnBrk="1" hangingPunct="1">
              <a:buSzPct val="171000"/>
            </a:pPr>
            <a:r>
              <a:rPr lang="en-US" dirty="0">
                <a:latin typeface="Arial" charset="0"/>
                <a:cs typeface="Arial" charset="0"/>
              </a:rPr>
              <a:t>Use the same </a:t>
            </a:r>
            <a:r>
              <a:rPr lang="en-US" dirty="0" err="1">
                <a:latin typeface="Arial" charset="0"/>
                <a:cs typeface="Arial" charset="0"/>
              </a:rPr>
              <a:t>vswitch</a:t>
            </a:r>
            <a:r>
              <a:rPr lang="en-US" dirty="0">
                <a:latin typeface="Arial" charset="0"/>
                <a:cs typeface="Arial" charset="0"/>
              </a:rPr>
              <a:t> for guests that communicate directly</a:t>
            </a:r>
          </a:p>
          <a:p>
            <a:pPr eaLnBrk="1" hangingPunct="1">
              <a:buSzPct val="171000"/>
            </a:pPr>
            <a:r>
              <a:rPr lang="en-US" dirty="0">
                <a:latin typeface="Arial" charset="0"/>
                <a:cs typeface="Arial" charset="0"/>
              </a:rPr>
              <a:t>Use different </a:t>
            </a:r>
            <a:r>
              <a:rPr lang="en-US" dirty="0" err="1">
                <a:latin typeface="Arial" charset="0"/>
                <a:cs typeface="Arial" charset="0"/>
              </a:rPr>
              <a:t>vswitches</a:t>
            </a:r>
            <a:r>
              <a:rPr lang="en-US" dirty="0">
                <a:latin typeface="Arial" charset="0"/>
                <a:cs typeface="Arial" charset="0"/>
              </a:rPr>
              <a:t> for guests that do not communicate directly</a:t>
            </a:r>
          </a:p>
          <a:p>
            <a:pPr eaLnBrk="1" hangingPunct="1"/>
            <a:r>
              <a:rPr lang="en-US" dirty="0">
                <a:latin typeface="Arial" charset="0"/>
                <a:cs typeface="Arial" charset="0"/>
              </a:rPr>
              <a:t>Use a </a:t>
            </a:r>
            <a:r>
              <a:rPr lang="en-US" dirty="0" smtClean="0">
                <a:latin typeface="Arial" charset="0"/>
                <a:cs typeface="Arial" charset="0"/>
              </a:rPr>
              <a:t>separate </a:t>
            </a:r>
            <a:r>
              <a:rPr lang="en-US" dirty="0">
                <a:latin typeface="Arial" charset="0"/>
                <a:cs typeface="Arial" charset="0"/>
              </a:rPr>
              <a:t>NIC for administrative functions</a:t>
            </a:r>
          </a:p>
          <a:p>
            <a:pPr lvl="1" eaLnBrk="1" hangingPunct="1"/>
            <a:r>
              <a:rPr lang="en-US" dirty="0">
                <a:latin typeface="Arial" charset="0"/>
                <a:ea typeface="Arial" charset="0"/>
                <a:cs typeface="Arial" charset="0"/>
              </a:rPr>
              <a:t>Console</a:t>
            </a:r>
          </a:p>
          <a:p>
            <a:pPr lvl="1" eaLnBrk="1" hangingPunct="1"/>
            <a:r>
              <a:rPr lang="en-US" dirty="0">
                <a:latin typeface="Arial" charset="0"/>
                <a:ea typeface="Arial" charset="0"/>
                <a:cs typeface="Arial" charset="0"/>
              </a:rPr>
              <a:t>Backup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1"/>
          <p:cNvSpPr>
            <a:spLocks noGrp="1" noChangeArrowheads="1"/>
          </p:cNvSpPr>
          <p:nvPr>
            <p:ph type="title"/>
          </p:nvPr>
        </p:nvSpPr>
        <p:spPr/>
        <p:txBody>
          <a:bodyPr rIns="50794" anchor="ctr">
            <a:normAutofit/>
          </a:bodyPr>
          <a:lstStyle/>
          <a:p>
            <a:pPr eaLnBrk="1" hangingPunct="1"/>
            <a:r>
              <a:rPr lang="en-US" sz="6000" dirty="0">
                <a:latin typeface="Arial" charset="0"/>
                <a:cs typeface="Arial" charset="0"/>
              </a:rPr>
              <a:t>VMware®  Storage Management</a:t>
            </a:r>
          </a:p>
        </p:txBody>
      </p:sp>
      <p:sp>
        <p:nvSpPr>
          <p:cNvPr id="63491" name="Rectangle 2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 rIns="50794" anchor="ctr"/>
          <a:lstStyle/>
          <a:p>
            <a:pPr marL="888909" indent="-571441">
              <a:buSzPct val="171000"/>
            </a:pPr>
            <a:r>
              <a:rPr lang="en-US" dirty="0">
                <a:latin typeface="Arial" charset="0"/>
                <a:cs typeface="Arial" charset="0"/>
              </a:rPr>
              <a:t>For </a:t>
            </a:r>
            <a:r>
              <a:rPr lang="en-US" dirty="0" err="1">
                <a:latin typeface="Arial" charset="0"/>
                <a:cs typeface="Arial" charset="0"/>
              </a:rPr>
              <a:t>OpenEdge</a:t>
            </a:r>
            <a:r>
              <a:rPr lang="en-US" dirty="0">
                <a:latin typeface="Arial" charset="0"/>
                <a:cs typeface="Arial" charset="0"/>
              </a:rPr>
              <a:t> applications backend storage performance is critical</a:t>
            </a:r>
          </a:p>
          <a:p>
            <a:pPr marL="888909" indent="-571441">
              <a:buSzPct val="171000"/>
            </a:pPr>
            <a:r>
              <a:rPr lang="en-US" dirty="0">
                <a:latin typeface="Arial" charset="0"/>
                <a:cs typeface="Arial" charset="0"/>
              </a:rPr>
              <a:t>Most performance issues are related to the configuration of the underlying storage system</a:t>
            </a:r>
          </a:p>
          <a:p>
            <a:pPr lvl="2" eaLnBrk="1" hangingPunct="1">
              <a:buSzPct val="171000"/>
            </a:pPr>
            <a:r>
              <a:rPr lang="en-US" dirty="0">
                <a:latin typeface="Arial" charset="0"/>
                <a:ea typeface="Arial" charset="0"/>
                <a:cs typeface="Arial" charset="0"/>
              </a:rPr>
              <a:t>Its more about i/o channels and hardware than it is about ESX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latin typeface="Arial" charset="0"/>
                <a:cs typeface="Arial" charset="0"/>
              </a:rPr>
              <a:t>VMware®  Storage Best Practices</a:t>
            </a:r>
          </a:p>
        </p:txBody>
      </p:sp>
      <p:sp>
        <p:nvSpPr>
          <p:cNvPr id="65539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3000" dirty="0">
                <a:latin typeface="Arial" charset="0"/>
                <a:cs typeface="Arial" charset="0"/>
              </a:rPr>
              <a:t>Locate VM and swap files on fastest disk</a:t>
            </a:r>
          </a:p>
          <a:p>
            <a:pPr eaLnBrk="1" hangingPunct="1">
              <a:lnSpc>
                <a:spcPct val="90000"/>
              </a:lnSpc>
            </a:pPr>
            <a:r>
              <a:rPr lang="en-US" sz="3000" dirty="0">
                <a:latin typeface="Arial" charset="0"/>
                <a:cs typeface="Arial" charset="0"/>
              </a:rPr>
              <a:t>Spread i/o over multiple HBAs and SPs</a:t>
            </a:r>
          </a:p>
          <a:p>
            <a:pPr eaLnBrk="1" hangingPunct="1">
              <a:lnSpc>
                <a:spcPct val="90000"/>
              </a:lnSpc>
            </a:pPr>
            <a:r>
              <a:rPr lang="en-US" sz="3000" dirty="0">
                <a:latin typeface="Arial" charset="0"/>
                <a:cs typeface="Arial" charset="0"/>
              </a:rPr>
              <a:t>Make sure that the i/o system can handle the number of simultaneous i/o</a:t>
            </a:r>
            <a:r>
              <a:rPr lang="ja-JP" altLang="en-US" sz="3000" dirty="0">
                <a:latin typeface="Arial" charset="0"/>
                <a:cs typeface="Arial" charset="0"/>
              </a:rPr>
              <a:t>’</a:t>
            </a:r>
            <a:r>
              <a:rPr lang="en-US" sz="3000" dirty="0">
                <a:latin typeface="Arial" charset="0"/>
                <a:cs typeface="Arial" charset="0"/>
              </a:rPr>
              <a:t>s that the guests will generate</a:t>
            </a:r>
          </a:p>
          <a:p>
            <a:pPr eaLnBrk="1" hangingPunct="1">
              <a:lnSpc>
                <a:spcPct val="90000"/>
              </a:lnSpc>
            </a:pPr>
            <a:r>
              <a:rPr lang="en-US" sz="3000" dirty="0">
                <a:latin typeface="Arial" charset="0"/>
                <a:cs typeface="Arial" charset="0"/>
              </a:rPr>
              <a:t>Choose </a:t>
            </a:r>
            <a:r>
              <a:rPr lang="en-US" sz="3000" dirty="0" err="1">
                <a:latin typeface="Arial" charset="0"/>
                <a:cs typeface="Arial" charset="0"/>
              </a:rPr>
              <a:t>Fibre</a:t>
            </a:r>
            <a:r>
              <a:rPr lang="en-US" sz="3000" dirty="0">
                <a:latin typeface="Arial" charset="0"/>
                <a:cs typeface="Arial" charset="0"/>
              </a:rPr>
              <a:t> Channel SAN for highest storage performance</a:t>
            </a:r>
          </a:p>
          <a:p>
            <a:pPr eaLnBrk="1" hangingPunct="1">
              <a:lnSpc>
                <a:spcPct val="90000"/>
              </a:lnSpc>
            </a:pPr>
            <a:r>
              <a:rPr lang="en-US" sz="3000" dirty="0">
                <a:latin typeface="Arial" charset="0"/>
                <a:cs typeface="Arial" charset="0"/>
              </a:rPr>
              <a:t>Ensure heavily used VMs not all accessing same LUN </a:t>
            </a:r>
            <a:r>
              <a:rPr lang="en-US" sz="3000" dirty="0" smtClean="0">
                <a:latin typeface="Arial" charset="0"/>
                <a:cs typeface="Arial" charset="0"/>
              </a:rPr>
              <a:t>concurrently</a:t>
            </a:r>
          </a:p>
          <a:p>
            <a:pPr eaLnBrk="1" hangingPunct="1">
              <a:lnSpc>
                <a:spcPct val="90000"/>
              </a:lnSpc>
            </a:pPr>
            <a:r>
              <a:rPr lang="en-US" sz="3000" dirty="0" smtClean="0">
                <a:latin typeface="Arial" charset="0"/>
                <a:cs typeface="Arial" charset="0"/>
              </a:rPr>
              <a:t>Use </a:t>
            </a:r>
            <a:r>
              <a:rPr lang="en-US" sz="3000" dirty="0" err="1" smtClean="0">
                <a:latin typeface="Arial" charset="0"/>
                <a:cs typeface="Arial" charset="0"/>
              </a:rPr>
              <a:t>paravirtualized</a:t>
            </a:r>
            <a:r>
              <a:rPr lang="en-US" sz="3000" dirty="0" smtClean="0">
                <a:latin typeface="Arial" charset="0"/>
                <a:cs typeface="Arial" charset="0"/>
              </a:rPr>
              <a:t> SCSI adapters as they are faster and have less overhead.</a:t>
            </a:r>
            <a:endParaRPr lang="en-US" sz="3000" dirty="0">
              <a:latin typeface="Arial" charset="0"/>
              <a:cs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3000" dirty="0">
                <a:latin typeface="Arial" charset="0"/>
                <a:cs typeface="Arial" charset="0"/>
              </a:rPr>
              <a:t>Guest systems use 64K as the default i/o size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>
                <a:latin typeface="Arial" charset="0"/>
                <a:ea typeface="Arial" charset="0"/>
                <a:cs typeface="Arial" charset="0"/>
              </a:rPr>
              <a:t>Increase this for applications that use larger block sizes.</a:t>
            </a:r>
          </a:p>
          <a:p>
            <a:pPr eaLnBrk="1" hangingPunct="1">
              <a:lnSpc>
                <a:spcPct val="90000"/>
              </a:lnSpc>
            </a:pPr>
            <a:endParaRPr lang="en-US" sz="3000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latin typeface="Arial" charset="0"/>
                <a:cs typeface="Arial" charset="0"/>
              </a:rPr>
              <a:t>VMware®  Storage Best Practices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n-US" dirty="0">
                <a:latin typeface="Arial" charset="0"/>
                <a:cs typeface="Arial" charset="0"/>
              </a:rPr>
              <a:t>Avoid operations that require excessive file locks or metadata locks</a:t>
            </a:r>
          </a:p>
          <a:p>
            <a:pPr lvl="2" eaLnBrk="1" hangingPunct="1"/>
            <a:r>
              <a:rPr lang="en-US" dirty="0" err="1">
                <a:latin typeface="Arial" charset="0"/>
                <a:ea typeface="Arial" charset="0"/>
                <a:cs typeface="Arial" charset="0"/>
              </a:rPr>
              <a:t>Growable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 Virtual Disks do this</a:t>
            </a:r>
          </a:p>
          <a:p>
            <a:pPr lvl="2" eaLnBrk="1" hangingPunct="1"/>
            <a:r>
              <a:rPr lang="en-US" dirty="0" err="1">
                <a:latin typeface="Arial" charset="0"/>
                <a:ea typeface="Arial" charset="0"/>
                <a:cs typeface="Arial" charset="0"/>
              </a:rPr>
              <a:t>Preallocate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 VMDK files (just like DB extents)</a:t>
            </a:r>
          </a:p>
          <a:p>
            <a:pPr eaLnBrk="1" hangingPunct="1"/>
            <a:r>
              <a:rPr lang="en-US" dirty="0">
                <a:latin typeface="Arial" charset="0"/>
                <a:cs typeface="Arial" charset="0"/>
              </a:rPr>
              <a:t>Avoid operations that excessively open/close files on VMFS file systems</a:t>
            </a:r>
          </a:p>
          <a:p>
            <a:pPr eaLnBrk="1" hangingPunct="1"/>
            <a:r>
              <a:rPr lang="en-US" dirty="0">
                <a:latin typeface="Arial" charset="0"/>
                <a:cs typeface="Arial" charset="0"/>
              </a:rPr>
              <a:t>Use independent/persistent mode for disk i/o</a:t>
            </a:r>
          </a:p>
          <a:p>
            <a:pPr lvl="2" eaLnBrk="1" hangingPunct="1"/>
            <a:r>
              <a:rPr lang="en-US" dirty="0">
                <a:latin typeface="Arial" charset="0"/>
                <a:ea typeface="Arial" charset="0"/>
                <a:cs typeface="Arial" charset="0"/>
              </a:rPr>
              <a:t>Non-persistent and snapshot modes incur 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significant performance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penalties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  <a:cs typeface="Arial" charset="0"/>
              </a:rPr>
              <a:t>Other Resource Best Practices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/>
            <a:r>
              <a:rPr lang="en-US" dirty="0">
                <a:latin typeface="Arial" charset="0"/>
                <a:cs typeface="Arial" charset="0"/>
              </a:rPr>
              <a:t>If you frequently change the resource pool (</a:t>
            </a:r>
            <a:r>
              <a:rPr lang="en-US" dirty="0" err="1">
                <a:latin typeface="Arial" charset="0"/>
                <a:cs typeface="Arial" charset="0"/>
              </a:rPr>
              <a:t>ie</a:t>
            </a:r>
            <a:r>
              <a:rPr lang="en-US" dirty="0">
                <a:latin typeface="Arial" charset="0"/>
                <a:cs typeface="Arial" charset="0"/>
              </a:rPr>
              <a:t>: adding or removing ESX servers) use Shares instead of Reservations.</a:t>
            </a:r>
          </a:p>
          <a:p>
            <a:pPr lvl="1" eaLnBrk="1" hangingPunct="1"/>
            <a:r>
              <a:rPr lang="en-US" dirty="0">
                <a:latin typeface="Arial" charset="0"/>
                <a:ea typeface="Arial" charset="0"/>
                <a:cs typeface="Arial" charset="0"/>
              </a:rPr>
              <a:t>This way relative priorities remain intact</a:t>
            </a:r>
          </a:p>
          <a:p>
            <a:pPr eaLnBrk="1" hangingPunct="1"/>
            <a:r>
              <a:rPr lang="en-US" dirty="0" smtClean="0">
                <a:latin typeface="Arial" charset="0"/>
                <a:cs typeface="Arial" charset="0"/>
              </a:rPr>
              <a:t>Use </a:t>
            </a:r>
            <a:r>
              <a:rPr lang="en-US" dirty="0">
                <a:latin typeface="Arial" charset="0"/>
                <a:cs typeface="Arial" charset="0"/>
              </a:rPr>
              <a:t>a Reservation to set the </a:t>
            </a:r>
            <a:r>
              <a:rPr lang="en-US" i="1" dirty="0">
                <a:latin typeface="Arial" charset="0"/>
                <a:cs typeface="Arial" charset="0"/>
              </a:rPr>
              <a:t>minimum </a:t>
            </a:r>
            <a:r>
              <a:rPr lang="en-US" dirty="0">
                <a:latin typeface="Arial" charset="0"/>
                <a:cs typeface="Arial" charset="0"/>
              </a:rPr>
              <a:t>acceptable resource level for a guest, not the total </a:t>
            </a:r>
            <a:r>
              <a:rPr lang="en-US" dirty="0" smtClean="0">
                <a:latin typeface="Arial" charset="0"/>
                <a:cs typeface="Arial" charset="0"/>
              </a:rPr>
              <a:t>amount</a:t>
            </a:r>
          </a:p>
          <a:p>
            <a:r>
              <a:rPr lang="en-US" dirty="0" smtClean="0">
                <a:latin typeface="Arial" charset="0"/>
                <a:cs typeface="Arial" charset="0"/>
              </a:rPr>
              <a:t>Beware of the resource pool paradox.</a:t>
            </a:r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r>
              <a:rPr lang="en-US" dirty="0">
                <a:latin typeface="Arial" charset="0"/>
                <a:cs typeface="Arial" charset="0"/>
              </a:rPr>
              <a:t>Enable </a:t>
            </a:r>
            <a:r>
              <a:rPr lang="en-US" dirty="0" err="1">
                <a:latin typeface="Arial" charset="0"/>
                <a:cs typeface="Arial" charset="0"/>
              </a:rPr>
              <a:t>hyperthreading</a:t>
            </a:r>
            <a:r>
              <a:rPr lang="en-US" dirty="0">
                <a:latin typeface="Arial" charset="0"/>
                <a:cs typeface="Arial" charset="0"/>
              </a:rPr>
              <a:t> in the ESX server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Mysteries I’ll Mention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more we run the ATM without restarting the database the faster it gets….</a:t>
            </a:r>
            <a:endParaRPr lang="en-US" dirty="0"/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4172364356"/>
              </p:ext>
            </p:extLst>
          </p:nvPr>
        </p:nvGraphicFramePr>
        <p:xfrm>
          <a:off x="2167466" y="4191000"/>
          <a:ext cx="8669867" cy="35757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282462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  <a:cs typeface="Arial" charset="0"/>
              </a:rPr>
              <a:t>Reference Resources</a:t>
            </a:r>
          </a:p>
        </p:txBody>
      </p:sp>
      <p:sp>
        <p:nvSpPr>
          <p:cNvPr id="71683" name="Rectangle 7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eaLnBrk="1" hangingPunct="1"/>
            <a:r>
              <a:rPr lang="en-US" dirty="0" smtClean="0">
                <a:latin typeface="Arial" charset="0"/>
                <a:cs typeface="Arial" charset="0"/>
              </a:rPr>
              <a:t>Performance </a:t>
            </a:r>
            <a:r>
              <a:rPr lang="en-US" dirty="0">
                <a:latin typeface="Arial" charset="0"/>
                <a:cs typeface="Arial" charset="0"/>
              </a:rPr>
              <a:t>Best Practices for VMware </a:t>
            </a:r>
            <a:r>
              <a:rPr lang="en-US" dirty="0" err="1">
                <a:latin typeface="Arial" charset="0"/>
                <a:cs typeface="Arial" charset="0"/>
              </a:rPr>
              <a:t>vSphere</a:t>
            </a:r>
            <a:r>
              <a:rPr lang="en-US" dirty="0">
                <a:latin typeface="Arial" charset="0"/>
                <a:cs typeface="Arial" charset="0"/>
              </a:rPr>
              <a:t> 4.0</a:t>
            </a:r>
          </a:p>
          <a:p>
            <a:pPr lvl="1" eaLnBrk="1" hangingPunct="1"/>
            <a:r>
              <a:rPr lang="en-US" dirty="0">
                <a:latin typeface="Arial" charset="0"/>
                <a:ea typeface="Arial" charset="0"/>
                <a:cs typeface="Arial" charset="0"/>
                <a:hlinkClick r:id="rId2"/>
              </a:rPr>
              <a:t>http://www.vmware.com/resources/techresources/10041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r>
              <a:rPr lang="en-US" dirty="0">
                <a:latin typeface="Arial" charset="0"/>
                <a:cs typeface="Arial" charset="0"/>
              </a:rPr>
              <a:t>The Role of Memory in VMware ESX Server 3</a:t>
            </a:r>
          </a:p>
          <a:p>
            <a:pPr lvl="1" eaLnBrk="1" hangingPunct="1"/>
            <a:r>
              <a:rPr lang="en-US" dirty="0">
                <a:latin typeface="Arial" charset="0"/>
                <a:ea typeface="Arial" charset="0"/>
                <a:cs typeface="Arial" charset="0"/>
                <a:hlinkClick r:id="rId3"/>
              </a:rPr>
              <a:t>http://www.vmware.com/pdf/</a:t>
            </a:r>
            <a:r>
              <a:rPr lang="en-US" dirty="0" smtClean="0">
                <a:latin typeface="Arial" charset="0"/>
                <a:ea typeface="Arial" charset="0"/>
                <a:cs typeface="Arial" charset="0"/>
                <a:hlinkClick r:id="rId3"/>
              </a:rPr>
              <a:t>esx3_memory.pdf</a:t>
            </a:r>
            <a:endParaRPr lang="en-US" dirty="0" smtClean="0">
              <a:latin typeface="Arial" charset="0"/>
              <a:ea typeface="Arial" charset="0"/>
              <a:cs typeface="Arial" charset="0"/>
            </a:endParaRPr>
          </a:p>
          <a:p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Time Keeping in Virtual Machines</a:t>
            </a:r>
          </a:p>
          <a:p>
            <a:pPr lvl="1"/>
            <a:r>
              <a:rPr lang="en-US" dirty="0" smtClean="0">
                <a:hlinkClick r:id="rId4"/>
              </a:rPr>
              <a:t>http://</a:t>
            </a:r>
            <a:r>
              <a:rPr lang="en-US" dirty="0" err="1" smtClean="0">
                <a:hlinkClick r:id="rId4"/>
              </a:rPr>
              <a:t>www.vmware.com</a:t>
            </a:r>
            <a:r>
              <a:rPr lang="en-US" dirty="0" smtClean="0">
                <a:hlinkClick r:id="rId4"/>
              </a:rPr>
              <a:t>/files/</a:t>
            </a:r>
            <a:r>
              <a:rPr lang="en-US" dirty="0" err="1" smtClean="0">
                <a:hlinkClick r:id="rId4"/>
              </a:rPr>
              <a:t>pdf</a:t>
            </a:r>
            <a:r>
              <a:rPr lang="en-US" dirty="0" smtClean="0">
                <a:hlinkClick r:id="rId4"/>
              </a:rPr>
              <a:t>/</a:t>
            </a:r>
            <a:r>
              <a:rPr lang="en-US" b="1" dirty="0" smtClean="0">
                <a:hlinkClick r:id="rId4"/>
              </a:rPr>
              <a:t>Timekeeping-In-</a:t>
            </a:r>
            <a:r>
              <a:rPr lang="en-US" b="1" dirty="0" err="1" smtClean="0">
                <a:hlinkClick r:id="rId4"/>
              </a:rPr>
              <a:t>VirtualMachines</a:t>
            </a:r>
            <a:r>
              <a:rPr lang="en-US" dirty="0" err="1" smtClean="0">
                <a:hlinkClick r:id="rId4"/>
              </a:rPr>
              <a:t>.pdf</a:t>
            </a:r>
            <a:endParaRPr lang="en-US" dirty="0" smtClean="0">
              <a:latin typeface="Arial" charset="0"/>
              <a:cs typeface="Arial" charset="0"/>
            </a:endParaRPr>
          </a:p>
          <a:p>
            <a:pPr eaLnBrk="1" hangingPunct="1"/>
            <a:r>
              <a:rPr lang="en-US" dirty="0" smtClean="0">
                <a:latin typeface="Arial" charset="0"/>
                <a:cs typeface="Arial" charset="0"/>
              </a:rPr>
              <a:t>Ten </a:t>
            </a:r>
            <a:r>
              <a:rPr lang="en-US" dirty="0">
                <a:latin typeface="Arial" charset="0"/>
                <a:cs typeface="Arial" charset="0"/>
              </a:rPr>
              <a:t>Reasons Why Oracle Databases Run Best on VMware</a:t>
            </a:r>
          </a:p>
          <a:p>
            <a:pPr lvl="1" eaLnBrk="1" hangingPunct="1"/>
            <a:r>
              <a:rPr lang="en-US" dirty="0">
                <a:latin typeface="Arial" charset="0"/>
                <a:ea typeface="Arial" charset="0"/>
                <a:cs typeface="Arial" charset="0"/>
                <a:hlinkClick r:id="rId5"/>
              </a:rPr>
              <a:t>http://blogs.vmware.com/performance/2007/11/ten-reasons-why.html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pPr lvl="1"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3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37927843" indent="-37470691" eaLnBrk="0" hangingPunct="0">
              <a:defRPr sz="43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eaLnBrk="0" hangingPunct="0">
              <a:defRPr sz="43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eaLnBrk="0" hangingPunct="0">
              <a:defRPr sz="43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eaLnBrk="0" hangingPunct="0">
              <a:defRPr sz="43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457152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914307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137146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1828612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fld id="{773E9F58-E15F-DF40-B7B8-75F3BB30132B}" type="slidenum">
              <a:rPr lang="en-US" sz="1700">
                <a:solidFill>
                  <a:srgbClr val="666666"/>
                </a:solidFill>
                <a:latin typeface="Arial" charset="0"/>
              </a:rPr>
              <a:pPr eaLnBrk="1" hangingPunct="1"/>
              <a:t>50</a:t>
            </a:fld>
            <a:endParaRPr lang="en-US" sz="1700">
              <a:solidFill>
                <a:srgbClr val="666666"/>
              </a:solidFill>
              <a:latin typeface="Arial" charset="0"/>
            </a:endParaRPr>
          </a:p>
        </p:txBody>
      </p:sp>
      <p:sp>
        <p:nvSpPr>
          <p:cNvPr id="72708" name="Text Box 6"/>
          <p:cNvSpPr txBox="1">
            <a:spLocks noChangeArrowheads="1"/>
          </p:cNvSpPr>
          <p:nvPr/>
        </p:nvSpPr>
        <p:spPr bwMode="auto">
          <a:xfrm>
            <a:off x="0" y="7391401"/>
            <a:ext cx="13004800" cy="2070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0032" tIns="65017" rIns="130032" bIns="65017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37931725" indent="-37474525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b="1">
                <a:solidFill>
                  <a:srgbClr val="666666"/>
                </a:solidFill>
              </a:rPr>
              <a:t>John Harlow	</a:t>
            </a:r>
            <a:endParaRPr lang="en-US">
              <a:solidFill>
                <a:srgbClr val="666666"/>
              </a:solidFill>
            </a:endParaRPr>
          </a:p>
          <a:p>
            <a:pPr eaLnBrk="1" hangingPunct="1"/>
            <a:r>
              <a:rPr lang="en-US">
                <a:solidFill>
                  <a:srgbClr val="666666"/>
                </a:solidFill>
              </a:rPr>
              <a:t>President, BravePoint	</a:t>
            </a:r>
          </a:p>
          <a:p>
            <a:pPr eaLnBrk="1" hangingPunct="1"/>
            <a:r>
              <a:rPr lang="en-US">
                <a:solidFill>
                  <a:srgbClr val="666666"/>
                </a:solidFill>
              </a:rPr>
              <a:t>JHarlow@BravePoint.com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810648" y="2971800"/>
            <a:ext cx="748016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dirty="0" smtClean="0">
                <a:latin typeface="Chalkduster"/>
                <a:cs typeface="Chalkduster"/>
              </a:rPr>
              <a:t>Questions?</a:t>
            </a:r>
            <a:endParaRPr lang="en-US" sz="9600" dirty="0">
              <a:latin typeface="Chalkduster"/>
              <a:cs typeface="Chalkduster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747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>
              <a:latin typeface="Arial" charset="0"/>
              <a:cs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715</TotalTime>
  <Pages>0</Pages>
  <Words>2451</Words>
  <Characters>0</Characters>
  <Application>Microsoft Macintosh PowerPoint</Application>
  <PresentationFormat>Custom</PresentationFormat>
  <Lines>0</Lines>
  <Paragraphs>366</Paragraphs>
  <Slides>51</Slides>
  <Notes>26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2" baseType="lpstr">
      <vt:lpstr>Office Theme</vt:lpstr>
      <vt:lpstr>Guidelines for OpenEdge in a Virtual Environment (Plus more knowledge from the Bunker Tests)  </vt:lpstr>
      <vt:lpstr>About John Harlow &amp; BravePoint</vt:lpstr>
      <vt:lpstr>Questions for today</vt:lpstr>
      <vt:lpstr>Assumptions and Background</vt:lpstr>
      <vt:lpstr>Virtualization at BravePoint</vt:lpstr>
      <vt:lpstr>VSphere Console</vt:lpstr>
      <vt:lpstr>BravePoint VM Diagram</vt:lpstr>
      <vt:lpstr>Some Key Definitions</vt:lpstr>
      <vt:lpstr>Benefits of Virtualization</vt:lpstr>
      <vt:lpstr>Benefits of Virtualization</vt:lpstr>
      <vt:lpstr>Benefits of Virtualization</vt:lpstr>
      <vt:lpstr>Why use virtualization at all?</vt:lpstr>
      <vt:lpstr>Why use virtualization?</vt:lpstr>
      <vt:lpstr>Why use virtualization?</vt:lpstr>
      <vt:lpstr>Does virtualization affect tuning?</vt:lpstr>
      <vt:lpstr>Benchmark Hardware</vt:lpstr>
      <vt:lpstr>Server Info</vt:lpstr>
      <vt:lpstr>SAN Info</vt:lpstr>
      <vt:lpstr>Software Info</vt:lpstr>
      <vt:lpstr>Software Info</vt:lpstr>
      <vt:lpstr>The DaCapo Benchmark Suite</vt:lpstr>
      <vt:lpstr>What does DaCapo benchmark ?</vt:lpstr>
      <vt:lpstr>DaCapo Workloads Used</vt:lpstr>
      <vt:lpstr>Methodology</vt:lpstr>
      <vt:lpstr>Methodology Used</vt:lpstr>
      <vt:lpstr>Additional Workloads</vt:lpstr>
      <vt:lpstr>Other Tests Included</vt:lpstr>
      <vt:lpstr>Additional VMs Workload Benchmark</vt:lpstr>
      <vt:lpstr>ESX memory management concepts</vt:lpstr>
      <vt:lpstr>Memory Overhead</vt:lpstr>
      <vt:lpstr>VM Memory overhead</vt:lpstr>
      <vt:lpstr>How VMware®  manages RAM</vt:lpstr>
      <vt:lpstr>Memory Best Practices</vt:lpstr>
      <vt:lpstr>Memory Best Practices</vt:lpstr>
      <vt:lpstr>RAM Overcommit Benchmark</vt:lpstr>
      <vt:lpstr>ESX CPU management</vt:lpstr>
      <vt:lpstr>CPU realities</vt:lpstr>
      <vt:lpstr>CPU best practices</vt:lpstr>
      <vt:lpstr>Benchmark</vt:lpstr>
      <vt:lpstr>CPU best practices</vt:lpstr>
      <vt:lpstr>System Timer Benchmark</vt:lpstr>
      <vt:lpstr>ESX Network Management</vt:lpstr>
      <vt:lpstr>Networking Best Practices</vt:lpstr>
      <vt:lpstr>VMware®  Storage Management</vt:lpstr>
      <vt:lpstr>VMware®  Storage Best Practices</vt:lpstr>
      <vt:lpstr>VMware®  Storage Best Practices</vt:lpstr>
      <vt:lpstr>Other Resource Best Practices</vt:lpstr>
      <vt:lpstr>Other Mysteries I’ll Mention</vt:lpstr>
      <vt:lpstr>Reference Resources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Maximizing OpenEdge Performance in VMware ESX </dc:title>
  <dc:subject/>
  <dc:creator/>
  <cp:keywords/>
  <dc:description/>
  <cp:lastModifiedBy>John Harlow</cp:lastModifiedBy>
  <cp:revision>50</cp:revision>
  <dcterms:created xsi:type="dcterms:W3CDTF">2009-08-04T16:17:30Z</dcterms:created>
  <dcterms:modified xsi:type="dcterms:W3CDTF">2011-06-06T18:40:50Z</dcterms:modified>
</cp:coreProperties>
</file>