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95" r:id="rId4"/>
    <p:sldId id="258" r:id="rId5"/>
    <p:sldId id="279" r:id="rId6"/>
    <p:sldId id="280" r:id="rId7"/>
    <p:sldId id="286" r:id="rId8"/>
    <p:sldId id="259" r:id="rId9"/>
    <p:sldId id="285" r:id="rId10"/>
    <p:sldId id="275" r:id="rId11"/>
    <p:sldId id="276" r:id="rId12"/>
    <p:sldId id="281" r:id="rId13"/>
    <p:sldId id="277" r:id="rId14"/>
    <p:sldId id="278" r:id="rId15"/>
    <p:sldId id="260" r:id="rId16"/>
    <p:sldId id="292" r:id="rId17"/>
    <p:sldId id="293" r:id="rId18"/>
    <p:sldId id="282" r:id="rId19"/>
    <p:sldId id="283" r:id="rId20"/>
    <p:sldId id="284" r:id="rId21"/>
    <p:sldId id="287" r:id="rId22"/>
    <p:sldId id="288" r:id="rId23"/>
    <p:sldId id="289" r:id="rId24"/>
    <p:sldId id="273" r:id="rId25"/>
    <p:sldId id="290" r:id="rId26"/>
    <p:sldId id="291" r:id="rId27"/>
    <p:sldId id="294" r:id="rId28"/>
    <p:sldId id="265" r:id="rId29"/>
    <p:sldId id="266" r:id="rId30"/>
  </p:sldIdLst>
  <p:sldSz cx="9144000" cy="5143500" type="screen16x9"/>
  <p:notesSz cx="6858000" cy="9144000"/>
  <p:embeddedFontLst>
    <p:embeddedFont>
      <p:font typeface="Montserrat" pitchFamily="2" charset="77"/>
      <p:regular r:id="rId32"/>
      <p:bold r:id="rId33"/>
      <p:italic r:id="rId34"/>
      <p:boldItalic r:id="rId35"/>
    </p:embeddedFont>
    <p:embeddedFont>
      <p:font typeface="Montserrat Medium" panose="020F0502020204030204" pitchFamily="34" charset="0"/>
      <p:regular r:id="rId36"/>
      <p:bold r:id="rId37"/>
      <p:italic r:id="rId38"/>
      <p:boldItalic r:id="rId39"/>
    </p:embeddedFont>
    <p:embeddedFont>
      <p:font typeface="Montserrat SemiBold" panose="020F0502020204030204" pitchFamily="34" charset="0"/>
      <p:regular r:id="rId40"/>
      <p:bold r:id="rId41"/>
      <p:italic r:id="rId42"/>
      <p:boldItalic r:id="rId43"/>
    </p:embeddedFont>
    <p:embeddedFont>
      <p:font typeface="Poppins" pitchFamily="2" charset="77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j/0wT5lbjrPrF2aknJ8JWFRd4n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0"/>
    <p:restoredTop sz="94694"/>
  </p:normalViewPr>
  <p:slideViewPr>
    <p:cSldViewPr snapToGrid="0">
      <p:cViewPr varScale="1">
        <p:scale>
          <a:sx n="161" d="100"/>
          <a:sy n="161" d="100"/>
        </p:scale>
        <p:origin x="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600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54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138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7693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520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4176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5816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7793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291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7429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496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436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3072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9668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737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7117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288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ProTop">
  <p:cSld name="TITLE_1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ctrTitle"/>
          </p:nvPr>
        </p:nvSpPr>
        <p:spPr>
          <a:xfrm>
            <a:off x="311708" y="20574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subTitle" idx="1"/>
          </p:nvPr>
        </p:nvSpPr>
        <p:spPr>
          <a:xfrm>
            <a:off x="311700" y="41779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900"/>
              <a:buNone/>
              <a:defRPr sz="900">
                <a:solidFill>
                  <a:srgbClr val="054D8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1900" y="366967"/>
            <a:ext cx="1860199" cy="16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" y="0"/>
            <a:ext cx="47049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- content w/ list - left corner">
  <p:cSld name="CUSTOM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ubTitle" idx="1"/>
          </p:nvPr>
        </p:nvSpPr>
        <p:spPr>
          <a:xfrm>
            <a:off x="786000" y="889800"/>
            <a:ext cx="76476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2800"/>
              <a:buNone/>
              <a:defRPr sz="2800">
                <a:solidFill>
                  <a:srgbClr val="054D89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" y="0"/>
            <a:ext cx="1483200" cy="260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>
            <a:spLocks noGrp="1"/>
          </p:cNvSpPr>
          <p:nvPr>
            <p:ph type="subTitle" idx="2"/>
          </p:nvPr>
        </p:nvSpPr>
        <p:spPr>
          <a:xfrm>
            <a:off x="786000" y="1514475"/>
            <a:ext cx="74196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3"/>
          </p:nvPr>
        </p:nvSpPr>
        <p:spPr>
          <a:xfrm>
            <a:off x="882975" y="2156550"/>
            <a:ext cx="36180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marL="2743200" lvl="5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marL="3200400" lvl="6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4"/>
          </p:nvPr>
        </p:nvSpPr>
        <p:spPr>
          <a:xfrm>
            <a:off x="4815600" y="2081125"/>
            <a:ext cx="36180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marL="2743200" lvl="5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marL="3200400" lvl="6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786000" y="158925"/>
            <a:ext cx="64383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3200"/>
              <a:buFont typeface="Montserrat SemiBold"/>
              <a:buNone/>
              <a:defRPr sz="32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_ intro ">
  <p:cSld name="CUSTOM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6" name="Google Shape;26;p20"/>
          <p:cNvSpPr/>
          <p:nvPr/>
        </p:nvSpPr>
        <p:spPr>
          <a:xfrm>
            <a:off x="0" y="0"/>
            <a:ext cx="1483181" cy="2604531"/>
          </a:xfrm>
          <a:custGeom>
            <a:avLst/>
            <a:gdLst/>
            <a:ahLst/>
            <a:cxnLst/>
            <a:rect l="l" t="t" r="r" b="b"/>
            <a:pathLst>
              <a:path w="3573930" h="6275978" extrusionOk="0">
                <a:moveTo>
                  <a:pt x="0" y="0"/>
                </a:moveTo>
                <a:lnTo>
                  <a:pt x="3573930" y="0"/>
                </a:lnTo>
                <a:lnTo>
                  <a:pt x="3528723" y="79386"/>
                </a:lnTo>
                <a:cubicBezTo>
                  <a:pt x="3160699" y="725653"/>
                  <a:pt x="2254792" y="2316464"/>
                  <a:pt x="24868" y="6232307"/>
                </a:cubicBezTo>
                <a:lnTo>
                  <a:pt x="0" y="6275978"/>
                </a:lnTo>
                <a:close/>
              </a:path>
            </a:pathLst>
          </a:custGeom>
          <a:gradFill>
            <a:gsLst>
              <a:gs pos="0">
                <a:srgbClr val="53A0D7">
                  <a:alpha val="60000"/>
                </a:srgbClr>
              </a:gs>
              <a:gs pos="50000">
                <a:srgbClr val="44C7F4">
                  <a:alpha val="40000"/>
                </a:srgbClr>
              </a:gs>
              <a:gs pos="100000">
                <a:srgbClr val="EDF1F4">
                  <a:alpha val="4000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27;p20"/>
          <p:cNvSpPr txBox="1">
            <a:spLocks noGrp="1"/>
          </p:cNvSpPr>
          <p:nvPr>
            <p:ph type="title"/>
          </p:nvPr>
        </p:nvSpPr>
        <p:spPr>
          <a:xfrm>
            <a:off x="863600" y="243275"/>
            <a:ext cx="61851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3200"/>
              <a:buFont typeface="Montserrat SemiBold"/>
              <a:buNone/>
              <a:defRPr sz="32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ubTitle" idx="1"/>
          </p:nvPr>
        </p:nvSpPr>
        <p:spPr>
          <a:xfrm>
            <a:off x="863600" y="837150"/>
            <a:ext cx="73758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2800"/>
              <a:buNone/>
              <a:defRPr sz="2800">
                <a:solidFill>
                  <a:srgbClr val="054D89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subTitle" idx="2"/>
          </p:nvPr>
        </p:nvSpPr>
        <p:spPr>
          <a:xfrm>
            <a:off x="863600" y="1480950"/>
            <a:ext cx="7419600" cy="2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urbo">
  <p:cSld name="CUSTOM_1_1_1_1_1_1">
    <p:bg>
      <p:bgPr>
        <a:solidFill>
          <a:schemeClr val="lt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1962000" y="810000"/>
            <a:ext cx="5223300" cy="13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None/>
              <a:defRPr sz="4000" i="0">
                <a:solidFill>
                  <a:srgbClr val="054D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itle only">
  <p:cSld name="CUSTOM_1_1_1_1_1_1_1_1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title"/>
          </p:nvPr>
        </p:nvSpPr>
        <p:spPr>
          <a:xfrm>
            <a:off x="1274400" y="1836000"/>
            <a:ext cx="6321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Font typeface="Montserrat SemiBold"/>
              <a:buNone/>
              <a:defRPr sz="40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ProTop with big title">
  <p:cSld name="TITLE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ctrTitle"/>
          </p:nvPr>
        </p:nvSpPr>
        <p:spPr>
          <a:xfrm>
            <a:off x="311708" y="20574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subTitle" idx="1"/>
          </p:nvPr>
        </p:nvSpPr>
        <p:spPr>
          <a:xfrm>
            <a:off x="311700" y="41779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900"/>
              <a:buNone/>
              <a:defRPr sz="900">
                <a:solidFill>
                  <a:srgbClr val="054D8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64" name="Google Shape;6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1900" y="366967"/>
            <a:ext cx="1860199" cy="16226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pic>
        <p:nvPicPr>
          <p:cNvPr id="67" name="Google Shape;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" y="0"/>
            <a:ext cx="47049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s 1/1 - image left">
  <p:cSld name="intro left 1 - big image right_1_1_1_1_1_1_1_1_1_1_1_1_1_1_1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title"/>
          </p:nvPr>
        </p:nvSpPr>
        <p:spPr>
          <a:xfrm>
            <a:off x="899875" y="217775"/>
            <a:ext cx="6107400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3200"/>
              <a:buFont typeface="Montserrat SemiBold"/>
              <a:buNone/>
              <a:defRPr sz="32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ubTitle" idx="1"/>
          </p:nvPr>
        </p:nvSpPr>
        <p:spPr>
          <a:xfrm>
            <a:off x="802275" y="1116575"/>
            <a:ext cx="7925100" cy="3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72" name="Google Shape;7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" y="0"/>
            <a:ext cx="1483200" cy="260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- title with triangle">
  <p:cSld name="CUSTOM_1_1_1_1_1_1_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4000" y="0"/>
            <a:ext cx="1969199" cy="33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0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title"/>
          </p:nvPr>
        </p:nvSpPr>
        <p:spPr>
          <a:xfrm>
            <a:off x="1274400" y="1836000"/>
            <a:ext cx="6321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4000"/>
              <a:buFont typeface="Montserrat SemiBold"/>
              <a:buNone/>
              <a:defRPr sz="4000" b="0" i="0">
                <a:solidFill>
                  <a:srgbClr val="054D8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ProTop">
  <p:cSld name="CUSTOM_1_1_1_1_1_1_1_1_1_1">
    <p:bg>
      <p:bgPr>
        <a:solidFill>
          <a:srgbClr val="1C243E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1" name="Google Shape;8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54800" y="840525"/>
            <a:ext cx="1699200" cy="1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White Star">
  <p:cSld name="CUSTOM_1_1_1_1_1_1_1_1_1_1_1_1">
    <p:bg>
      <p:bgPr>
        <a:solidFill>
          <a:srgbClr val="1C243E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5" name="Google Shape;85;p32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6" name="Google Shape;8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11375" y="720000"/>
            <a:ext cx="1786050" cy="1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White Star - icon">
  <p:cSld name="CUSTOM_1_1_1_1_1_1_1_1_1_1_1_1_1">
    <p:bg>
      <p:bgPr>
        <a:solidFill>
          <a:srgbClr val="1C243E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subTitle" idx="1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ctrTitle"/>
          </p:nvPr>
        </p:nvSpPr>
        <p:spPr>
          <a:xfrm>
            <a:off x="1985400" y="2624550"/>
            <a:ext cx="523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C7F3"/>
              </a:buClr>
              <a:buSzPts val="4000"/>
              <a:buNone/>
              <a:defRPr sz="4000">
                <a:solidFill>
                  <a:srgbClr val="44C7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sz="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91" name="Google Shape;91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42388" y="810000"/>
            <a:ext cx="1524028" cy="1485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A5B"/>
              </a:buClr>
              <a:buSzPts val="3200"/>
              <a:buFont typeface="Montserrat"/>
              <a:buNone/>
              <a:defRPr sz="3200" b="1" i="0" u="none" strike="noStrike" cap="none">
                <a:solidFill>
                  <a:srgbClr val="201A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Char char="●"/>
              <a:defRPr sz="24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2000"/>
              <a:buFont typeface="Montserrat Medium"/>
              <a:buChar char="○"/>
              <a:defRPr sz="20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■"/>
              <a:defRPr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○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700"/>
              <a:buFont typeface="Montserrat Medium"/>
              <a:buChar char="■"/>
              <a:defRPr sz="7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●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4D89"/>
              </a:buClr>
              <a:buSzPts val="700"/>
              <a:buFont typeface="Montserrat Medium"/>
              <a:buChar char="○"/>
              <a:defRPr sz="700" b="0" i="0" u="none" strike="noStrike" cap="none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Montserrat Medium"/>
              <a:buChar char="■"/>
              <a:defRPr sz="7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717650" y="2104800"/>
            <a:ext cx="5708700" cy="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dirty="0"/>
              <a:t>System reliability is like Swiss cheese </a:t>
            </a:r>
            <a:r>
              <a:rPr lang="en-US" sz="2800" dirty="0"/>
              <a:t>(and that’s a good thing)</a:t>
            </a:r>
            <a:endParaRPr lang="en-US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lang="en-US" dirty="0"/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311708" y="4201075"/>
            <a:ext cx="8520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fr" sz="1800"/>
              <a:t>Adam Backman, White Star Software</a:t>
            </a:r>
            <a:br>
              <a:rPr lang="fr" sz="1800"/>
            </a:br>
            <a:r>
              <a:rPr lang="fr" sz="1800" err="1"/>
              <a:t>adam@wss.com</a:t>
            </a:r>
            <a:endParaRPr sz="1800"/>
          </a:p>
        </p:txBody>
      </p:sp>
      <p:sp>
        <p:nvSpPr>
          <p:cNvPr id="98" name="Google Shape;98;p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</a:t>
            </a:fld>
            <a:endParaRPr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2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fr" sz="600"/>
              <a:t>PROTOP.COM</a:t>
            </a:r>
            <a:endParaRPr sz="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71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/>
              <a:t>About White Star Software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subTitle" idx="4294967295"/>
          </p:nvPr>
        </p:nvSpPr>
        <p:spPr>
          <a:xfrm>
            <a:off x="7645450" y="319475"/>
            <a:ext cx="7881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WSS.COM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7" name="Google Shape;107;p2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7925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  <a:t>For over 30 years, we have been helping companies around the world simplify the job of managing and </a:t>
            </a:r>
            <a:r>
              <a:rPr lang="fr" dirty="0">
                <a:solidFill>
                  <a:schemeClr val="dk1"/>
                </a:solidFill>
                <a:highlight>
                  <a:schemeClr val="lt1"/>
                </a:highlight>
                <a:latin typeface=""/>
                <a:ea typeface="Calibri"/>
                <a:cs typeface="Calibri"/>
                <a:sym typeface="Calibri"/>
              </a:rPr>
              <a:t>monitoring</a:t>
            </a:r>
            <a: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  <a:t> the world’s best OpenEdge applications.</a:t>
            </a:r>
            <a:b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</a:br>
            <a:b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</a:br>
            <a: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  <a:t>Our experts, combined with ProTop, the </a:t>
            </a:r>
            <a:r>
              <a:rPr lang="fr" dirty="0">
                <a:solidFill>
                  <a:schemeClr val="dk1"/>
                </a:solidFill>
                <a:highlight>
                  <a:schemeClr val="lt1"/>
                </a:highlight>
                <a:latin typeface=""/>
                <a:ea typeface="Calibri"/>
                <a:cs typeface="Calibri"/>
                <a:sym typeface="Calibri"/>
              </a:rPr>
              <a:t>#1</a:t>
            </a:r>
            <a: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  <a:t> OpenEdge monitoring and alerting tool, deliver unparalleled peace of mind for your OpenEdge environments.</a:t>
            </a:r>
            <a:endParaRPr dirty="0">
              <a:latin typeface="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71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/>
              <a:t>About White Star Software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3</a:t>
            </a:fld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subTitle" idx="4294967295"/>
          </p:nvPr>
        </p:nvSpPr>
        <p:spPr>
          <a:xfrm>
            <a:off x="7645450" y="319475"/>
            <a:ext cx="7881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WSS.COM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7" name="Google Shape;107;p2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7925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fr" dirty="0">
                <a:solidFill>
                  <a:schemeClr val="dk1"/>
                </a:solidFill>
                <a:latin typeface=""/>
                <a:ea typeface="Calibri"/>
                <a:cs typeface="Calibri"/>
                <a:sym typeface="Calibri"/>
              </a:rPr>
              <a:t>Our goals and your goals are the same.</a:t>
            </a:r>
          </a:p>
          <a:p>
            <a:pPr marL="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fr" dirty="0">
                <a:solidFill>
                  <a:schemeClr val="dk1"/>
                </a:solidFill>
                <a:latin typeface=""/>
                <a:cs typeface="Calibri"/>
                <a:sym typeface="Calibri"/>
              </a:rPr>
              <a:t>We want you to get no phone calls as we want to be proactive and solve an issue before you or your users see it.</a:t>
            </a:r>
            <a:endParaRPr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3251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/>
              <a:t>Agenda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4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315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What’s the deal with Swiss cheese?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Merging theory and practice  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What makes a system reliable?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Eliminating unplanned outages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Managing planned outages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Predictable performance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Secure systems 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Why is this all important?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598" y="319475"/>
            <a:ext cx="7570001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What’s</a:t>
            </a:r>
            <a:r>
              <a:rPr lang="fr" dirty="0"/>
              <a:t> the deal with </a:t>
            </a:r>
            <a:r>
              <a:rPr lang="fr" dirty="0" err="1"/>
              <a:t>Swiss</a:t>
            </a:r>
            <a:r>
              <a:rPr lang="fr" dirty="0"/>
              <a:t> </a:t>
            </a:r>
            <a:r>
              <a:rPr lang="fr" dirty="0" err="1"/>
              <a:t>cheese</a:t>
            </a:r>
            <a:r>
              <a:rPr lang="fr" dirty="0"/>
              <a:t>?</a:t>
            </a:r>
            <a:endParaRPr dirty="0"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5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1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</p:txBody>
      </p:sp>
      <p:pic>
        <p:nvPicPr>
          <p:cNvPr id="1026" name="Picture 2" descr="Swiss Cheese Nutrition Facts - Eat This ...">
            <a:extLst>
              <a:ext uri="{FF2B5EF4-FFF2-40B4-BE49-F238E27FC236}">
                <a16:creationId xmlns:a16="http://schemas.microsoft.com/office/drawing/2014/main" id="{C36D015A-B6CE-F446-391D-6891CCDB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339850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76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598" y="319475"/>
            <a:ext cx="7570001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What’s</a:t>
            </a:r>
            <a:r>
              <a:rPr lang="fr" dirty="0"/>
              <a:t> the deal with </a:t>
            </a:r>
            <a:r>
              <a:rPr lang="fr" dirty="0" err="1"/>
              <a:t>Swiss</a:t>
            </a:r>
            <a:r>
              <a:rPr lang="fr" dirty="0"/>
              <a:t> </a:t>
            </a:r>
            <a:r>
              <a:rPr lang="fr" dirty="0" err="1"/>
              <a:t>cheese</a:t>
            </a:r>
            <a:r>
              <a:rPr lang="fr" dirty="0"/>
              <a:t>?</a:t>
            </a:r>
            <a:endParaRPr dirty="0"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6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1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</p:txBody>
      </p:sp>
      <p:pic>
        <p:nvPicPr>
          <p:cNvPr id="3074" name="Picture 2" descr="Single Slice Swiss Cheese PNG Image ...">
            <a:extLst>
              <a:ext uri="{FF2B5EF4-FFF2-40B4-BE49-F238E27FC236}">
                <a16:creationId xmlns:a16="http://schemas.microsoft.com/office/drawing/2014/main" id="{131B7D64-8DE1-DD75-3EBA-80066AD1C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1435100"/>
            <a:ext cx="35687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69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1E1446-D71E-42CC-7E72-6D6B5A049B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mtClean="0"/>
              <a:t>7</a:t>
            </a:fld>
            <a:endParaRPr lang="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09D3D2-DFAA-15AF-B583-B92995FA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theory and practice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BA77691-0947-F0A4-A00D-5806FEEBD99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864008" y="1226507"/>
            <a:ext cx="7419600" cy="3448859"/>
          </a:xfrm>
        </p:spPr>
        <p:txBody>
          <a:bodyPr/>
          <a:lstStyle/>
          <a:p>
            <a:r>
              <a:rPr lang="en-US" b="1" i="1" u="sng" dirty="0"/>
              <a:t>Theory</a:t>
            </a:r>
            <a:r>
              <a:rPr lang="en-US" dirty="0"/>
              <a:t> is when you know everything but nothing works</a:t>
            </a:r>
          </a:p>
          <a:p>
            <a:r>
              <a:rPr lang="en-US" b="1" i="1" u="sng" dirty="0"/>
              <a:t>Practice</a:t>
            </a:r>
            <a:r>
              <a:rPr lang="en-US" dirty="0"/>
              <a:t> is when everything works but nobody knows why</a:t>
            </a:r>
          </a:p>
          <a:p>
            <a:r>
              <a:rPr lang="en-US" dirty="0"/>
              <a:t>Most strive to merge the two and end up with </a:t>
            </a:r>
            <a:r>
              <a:rPr lang="en-US" b="1" u="sng" dirty="0"/>
              <a:t>nothing working  and nobody knows why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are going to work to avoid this</a:t>
            </a:r>
          </a:p>
        </p:txBody>
      </p:sp>
    </p:spTree>
    <p:extLst>
      <p:ext uri="{BB962C8B-B14F-4D97-AF65-F5344CB8AC3E}">
        <p14:creationId xmlns:p14="http://schemas.microsoft.com/office/powerpoint/2010/main" val="3709592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600" y="319475"/>
            <a:ext cx="68010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What makes a reliable system?</a:t>
            </a:r>
            <a:endParaRPr dirty="0"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8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1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dirty="0"/>
              <a:t>Is the system available when the users need it?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dirty="0"/>
              <a:t>Performance is predictable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dirty="0"/>
              <a:t>The system is secure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dirty="0"/>
              <a:t>The data is protected both online and through backups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Complexity breeds insecurity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9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28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en-US" dirty="0">
                <a:effectLst/>
                <a:latin typeface=""/>
              </a:rPr>
              <a:t>“Proliferating global networks, both physical and virtual, inevitably incorporate more …. risks into a more interdependent and ‘fragile’ system”</a:t>
            </a:r>
          </a:p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en-US" dirty="0">
                <a:solidFill>
                  <a:schemeClr val="dk1"/>
                </a:solidFill>
                <a:latin typeface=""/>
              </a:rPr>
              <a:t>	-</a:t>
            </a:r>
            <a:r>
              <a:rPr lang="en-US" dirty="0">
                <a:effectLst/>
                <a:latin typeface=""/>
              </a:rPr>
              <a:t> Bernard Avisshai from the New Yorker 4/2020</a:t>
            </a:r>
            <a:endParaRPr lang="en-US" dirty="0">
              <a:solidFill>
                <a:schemeClr val="dk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09836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600" y="319475"/>
            <a:ext cx="68010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sz="3200" dirty="0"/>
              <a:t>Avoiding unplanned outages</a:t>
            </a:r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10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4"/>
            <a:ext cx="7779600" cy="3654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sz="2400" dirty="0"/>
              <a:t>We have all heard of 5-6 nines of </a:t>
            </a:r>
            <a:r>
              <a:rPr lang="en-US" sz="2400" dirty="0" err="1"/>
              <a:t>availabilty</a:t>
            </a:r>
            <a:r>
              <a:rPr lang="en-US" sz="2400" dirty="0"/>
              <a:t> b</a:t>
            </a:r>
            <a:r>
              <a:rPr lang="en-US" dirty="0"/>
              <a:t>ut what does that really mean and how do I achieve greater reliability</a:t>
            </a: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endParaRPr lang="en-US" sz="1000" dirty="0"/>
          </a:p>
          <a:p>
            <a:pPr lvl="1" indent="-381000">
              <a:buSzPts val="2400"/>
              <a:buChar char="●"/>
            </a:pPr>
            <a:r>
              <a:rPr lang="en-US" dirty="0"/>
              <a:t>Buy the right stuff in the first place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Monitor your database(s) and system(s) continuously 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Keep up-to-date with software and OS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Have a </a:t>
            </a:r>
            <a:r>
              <a:rPr lang="en-US" u="sng" dirty="0"/>
              <a:t>real</a:t>
            </a:r>
            <a:r>
              <a:rPr lang="en-US" dirty="0"/>
              <a:t> </a:t>
            </a:r>
            <a:r>
              <a:rPr lang="en-US" u="sng" dirty="0"/>
              <a:t>tested</a:t>
            </a:r>
            <a:r>
              <a:rPr lang="en-US" dirty="0"/>
              <a:t> recovery plan</a:t>
            </a:r>
          </a:p>
        </p:txBody>
      </p:sp>
    </p:spTree>
    <p:extLst>
      <p:ext uri="{BB962C8B-B14F-4D97-AF65-F5344CB8AC3E}">
        <p14:creationId xmlns:p14="http://schemas.microsoft.com/office/powerpoint/2010/main" val="168528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599" y="319475"/>
            <a:ext cx="7652248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sz="3200" dirty="0"/>
              <a:t>Buy the right stuff in the first place</a:t>
            </a:r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11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1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indent="-381000">
              <a:buSzPts val="2400"/>
              <a:buChar char="●"/>
            </a:pPr>
            <a:r>
              <a:rPr lang="en-US" dirty="0"/>
              <a:t>Reliable hardware</a:t>
            </a:r>
          </a:p>
          <a:p>
            <a:pPr lvl="2" indent="-381000">
              <a:buSzPts val="2400"/>
              <a:buChar char="●"/>
            </a:pPr>
            <a:r>
              <a:rPr lang="en-US" dirty="0"/>
              <a:t>Storage</a:t>
            </a:r>
          </a:p>
          <a:p>
            <a:pPr lvl="2" indent="-381000">
              <a:buSzPts val="2400"/>
              <a:buChar char="●"/>
            </a:pPr>
            <a:r>
              <a:rPr lang="en-US" dirty="0"/>
              <a:t>Memory</a:t>
            </a:r>
          </a:p>
          <a:p>
            <a:pPr lvl="2" indent="-381000">
              <a:buSzPts val="2400"/>
              <a:buChar char="●"/>
            </a:pPr>
            <a:r>
              <a:rPr lang="en-US" dirty="0"/>
              <a:t>CPU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Choose a reliable vendor who can support you in your location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Maintenance – buy your lifetime of maintenance when you buy the hardware</a:t>
            </a:r>
          </a:p>
          <a:p>
            <a:pPr marL="533400" lvl="1" indent="0">
              <a:buSzPts val="2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5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600" y="319475"/>
            <a:ext cx="68010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Reliabile Hardware</a:t>
            </a:r>
            <a:endParaRPr dirty="0"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57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 dirty="0"/>
              <a:t>Storage</a:t>
            </a:r>
          </a:p>
          <a:p>
            <a:pPr lvl="1" indent="-381000">
              <a:buSzPts val="2400"/>
              <a:buChar char="●"/>
            </a:pPr>
            <a:r>
              <a:rPr lang="fr" dirty="0"/>
              <a:t>Closer is faster but likely less redundant</a:t>
            </a:r>
          </a:p>
          <a:p>
            <a:pPr lvl="1" indent="-381000">
              <a:buSzPts val="2400"/>
              <a:buChar char="●"/>
            </a:pPr>
            <a:r>
              <a:rPr lang="fr" dirty="0"/>
              <a:t>Redundant (RAID) for data protection</a:t>
            </a:r>
          </a:p>
          <a:p>
            <a:pPr lvl="1" indent="-381000">
              <a:buSzPts val="2400"/>
              <a:buChar char="●"/>
            </a:pPr>
            <a:r>
              <a:rPr lang="fr" dirty="0"/>
              <a:t>SANs buy features but at the cost of performance</a:t>
            </a:r>
          </a:p>
          <a:p>
            <a:pPr>
              <a:buChar char="●"/>
            </a:pPr>
            <a:r>
              <a:rPr lang="fr" dirty="0"/>
              <a:t>Memory</a:t>
            </a:r>
          </a:p>
          <a:p>
            <a:pPr lvl="1">
              <a:buChar char="●"/>
            </a:pPr>
            <a:r>
              <a:rPr lang="fr" dirty="0"/>
              <a:t>Avoid interleaved memory</a:t>
            </a:r>
          </a:p>
          <a:p>
            <a:pPr>
              <a:buChar char="●"/>
            </a:pPr>
            <a:r>
              <a:rPr lang="fr" dirty="0"/>
              <a:t>CPU</a:t>
            </a:r>
          </a:p>
          <a:p>
            <a:pPr lvl="1">
              <a:buChar char="●"/>
            </a:pPr>
            <a:r>
              <a:rPr lang="fr" dirty="0"/>
              <a:t>Fast and few generally beats many and slow</a:t>
            </a:r>
          </a:p>
          <a:p>
            <a:pPr lvl="1">
              <a:buChar char="●"/>
            </a:pPr>
            <a:r>
              <a:rPr lang="fr" dirty="0"/>
              <a:t>No NUMA or smart NUMA management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40599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863599" y="319475"/>
            <a:ext cx="7652248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sz="3200" dirty="0"/>
              <a:t>Monitor </a:t>
            </a:r>
            <a:r>
              <a:rPr lang="en-US" sz="1800" dirty="0"/>
              <a:t>*caution shameless plug approaching</a:t>
            </a:r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13</a:t>
            </a:fld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 dirty="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 dirty="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ubTitle" idx="2"/>
          </p:nvPr>
        </p:nvSpPr>
        <p:spPr>
          <a:xfrm>
            <a:off x="900075" y="1036375"/>
            <a:ext cx="7779600" cy="366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indent="-381000">
              <a:buSzPts val="2400"/>
              <a:buChar char="●"/>
            </a:pPr>
            <a:r>
              <a:rPr lang="en-US" dirty="0"/>
              <a:t>CPU</a:t>
            </a:r>
          </a:p>
          <a:p>
            <a:pPr marL="990600" lvl="2" indent="0">
              <a:buSzPts val="2400"/>
            </a:pPr>
            <a:r>
              <a:rPr lang="en-US" dirty="0"/>
              <a:t>Not likely to take you out but it will affect performance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Memory</a:t>
            </a:r>
          </a:p>
          <a:p>
            <a:pPr marL="990600" lvl="2" indent="0">
              <a:buSzPts val="2400"/>
            </a:pPr>
            <a:r>
              <a:rPr lang="en-US" dirty="0"/>
              <a:t>More of a performance thing like CPU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Storage</a:t>
            </a:r>
          </a:p>
          <a:p>
            <a:pPr marL="990600" lvl="2" indent="0">
              <a:buSzPts val="2400"/>
            </a:pPr>
            <a:r>
              <a:rPr lang="en-US" dirty="0"/>
              <a:t>Need to know </a:t>
            </a:r>
          </a:p>
          <a:p>
            <a:pPr lvl="3" indent="-381000">
              <a:buSzPts val="2400"/>
              <a:buChar char="●"/>
            </a:pPr>
            <a:r>
              <a:rPr lang="en-US" dirty="0"/>
              <a:t>Where you are now</a:t>
            </a:r>
          </a:p>
          <a:p>
            <a:pPr lvl="3" indent="-381000">
              <a:buSzPts val="2400"/>
              <a:buChar char="●"/>
            </a:pPr>
            <a:r>
              <a:rPr lang="en-US" dirty="0"/>
              <a:t>Where you were in the past</a:t>
            </a:r>
          </a:p>
          <a:p>
            <a:pPr lvl="3" indent="-381000">
              <a:buSzPts val="2400"/>
              <a:buChar char="●"/>
            </a:pPr>
            <a:r>
              <a:rPr lang="en-US" dirty="0"/>
              <a:t>So you can plan for the future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Database (both for performance and reliability)</a:t>
            </a:r>
          </a:p>
          <a:p>
            <a:pPr lvl="1" indent="-381000">
              <a:buSzPts val="2400"/>
              <a:buChar char="●"/>
            </a:pPr>
            <a:r>
              <a:rPr lang="en-US" dirty="0"/>
              <a:t>Virtualization</a:t>
            </a:r>
          </a:p>
          <a:p>
            <a:pPr marL="533400" lvl="1" indent="0">
              <a:buSzPts val="2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70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F4CC30-8CF6-EF41-7AEB-9A3C515C03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mtClean="0"/>
              <a:t>14</a:t>
            </a:fld>
            <a:endParaRPr lang="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3FE1CA-172F-CD73-9E77-C42D1E02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Shameless plug: ProTop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02B9019-5E92-C32C-51E8-35023D614C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oogle Shape;211;p15">
            <a:extLst>
              <a:ext uri="{FF2B5EF4-FFF2-40B4-BE49-F238E27FC236}">
                <a16:creationId xmlns:a16="http://schemas.microsoft.com/office/drawing/2014/main" id="{3DD5362C-1EC9-E674-2E82-E15E5EDB87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30688" y="2659475"/>
            <a:ext cx="3682624" cy="13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2;p15">
            <a:extLst>
              <a:ext uri="{FF2B5EF4-FFF2-40B4-BE49-F238E27FC236}">
                <a16:creationId xmlns:a16="http://schemas.microsoft.com/office/drawing/2014/main" id="{B568C1F1-14C4-F39D-C6E8-BC95D57B9FF2}"/>
              </a:ext>
            </a:extLst>
          </p:cNvPr>
          <p:cNvSpPr txBox="1"/>
          <p:nvPr/>
        </p:nvSpPr>
        <p:spPr>
          <a:xfrm>
            <a:off x="2654500" y="1877978"/>
            <a:ext cx="2339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0" i="0" u="none" strike="noStrike" cap="none" dirty="0">
                <a:solidFill>
                  <a:srgbClr val="054D8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Gain instant, near real-time visibility into your entire OpenEdge environment.</a:t>
            </a:r>
            <a:endParaRPr sz="1400" b="0" i="0" u="none" strike="noStrike" cap="none" dirty="0">
              <a:solidFill>
                <a:srgbClr val="054D8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46014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>
            <a:spLocks noGrp="1"/>
          </p:cNvSpPr>
          <p:nvPr>
            <p:ph type="title"/>
          </p:nvPr>
        </p:nvSpPr>
        <p:spPr>
          <a:xfrm>
            <a:off x="863600" y="236825"/>
            <a:ext cx="68010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Monitoring</a:t>
            </a:r>
            <a:endParaRPr dirty="0"/>
          </a:p>
        </p:txBody>
      </p:sp>
      <p:sp>
        <p:nvSpPr>
          <p:cNvPr id="129" name="Google Shape;129;p5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15</a:t>
            </a:fld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1" name="Google Shape;131;p5"/>
          <p:cNvSpPr txBox="1">
            <a:spLocks noGrp="1"/>
          </p:cNvSpPr>
          <p:nvPr>
            <p:ph type="subTitle" idx="2"/>
          </p:nvPr>
        </p:nvSpPr>
        <p:spPr>
          <a:xfrm>
            <a:off x="863600" y="826350"/>
            <a:ext cx="7854600" cy="4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Move from reactive to proactive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Be able to answer “What changed?”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Keep track of all software and schema changes (OS, Application and data)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Correlate OS and database statistics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F4CC30-8CF6-EF41-7AEB-9A3C515C03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mtClean="0"/>
              <a:t>16</a:t>
            </a:fld>
            <a:endParaRPr lang="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3FE1CA-172F-CD73-9E77-C42D1E02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Shameless plug: ProTop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664B59-7BD4-DC84-1316-81AB6F90F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75" y="833217"/>
            <a:ext cx="7146844" cy="40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7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F4CC30-8CF6-EF41-7AEB-9A3C515C03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mtClean="0"/>
              <a:t>17</a:t>
            </a:fld>
            <a:endParaRPr lang="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3FE1CA-172F-CD73-9E77-C42D1E02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Shameless plug: ProTop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F234C2-69F7-46FF-0FB6-3D1458234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75" y="758022"/>
            <a:ext cx="7772400" cy="20836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7BB34B-084E-34ED-3374-DF3DFB047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75" y="2841686"/>
            <a:ext cx="7772400" cy="22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66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Managing planned outages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18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59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Schedule in advance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Work with all stake holders (business and technical)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When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What 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Why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Try to combine OS and application changes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Test EVERYTHING in advance for </a:t>
            </a:r>
            <a:r>
              <a:rPr lang="en-US" b="1" u="sng" dirty="0">
                <a:solidFill>
                  <a:schemeClr val="dk1"/>
                </a:solidFill>
              </a:rPr>
              <a:t>timings,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b="1" u="sng" dirty="0">
                <a:solidFill>
                  <a:schemeClr val="dk1"/>
                </a:solidFill>
              </a:rPr>
              <a:t>training, and easy to follow documentation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Under promise and over deliver</a:t>
            </a:r>
          </a:p>
        </p:txBody>
      </p:sp>
    </p:spTree>
    <p:extLst>
      <p:ext uri="{BB962C8B-B14F-4D97-AF65-F5344CB8AC3E}">
        <p14:creationId xmlns:p14="http://schemas.microsoft.com/office/powerpoint/2010/main" val="2410529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Provide predictable performance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19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28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Predictable is more important than good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Month-end and mid month should be the same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Monitoring and buying right make this much easier</a:t>
            </a:r>
          </a:p>
        </p:txBody>
      </p:sp>
    </p:spTree>
    <p:extLst>
      <p:ext uri="{BB962C8B-B14F-4D97-AF65-F5344CB8AC3E}">
        <p14:creationId xmlns:p14="http://schemas.microsoft.com/office/powerpoint/2010/main" val="1720512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/>
              <a:t>Secure your system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20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440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Keep current with updates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OS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Application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Network 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Have realistic password and security rules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Make access to your system convenient but controlled and monitorable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Do you need to encrypt some/all of your data?</a:t>
            </a:r>
          </a:p>
        </p:txBody>
      </p:sp>
    </p:spTree>
    <p:extLst>
      <p:ext uri="{BB962C8B-B14F-4D97-AF65-F5344CB8AC3E}">
        <p14:creationId xmlns:p14="http://schemas.microsoft.com/office/powerpoint/2010/main" val="978794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Protect</a:t>
            </a:r>
            <a:r>
              <a:rPr lang="fr" dirty="0"/>
              <a:t> your data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21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349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en-US" dirty="0">
                <a:solidFill>
                  <a:schemeClr val="dk1"/>
                </a:solidFill>
              </a:rPr>
              <a:t>Develop and test your recovery plan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When to backup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Daily (more often?)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Weekly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Monthly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Yearly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What to backup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Operating system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Applications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Data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User files</a:t>
            </a:r>
          </a:p>
        </p:txBody>
      </p:sp>
    </p:spTree>
    <p:extLst>
      <p:ext uri="{BB962C8B-B14F-4D97-AF65-F5344CB8AC3E}">
        <p14:creationId xmlns:p14="http://schemas.microsoft.com/office/powerpoint/2010/main" val="2710654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Protect</a:t>
            </a:r>
            <a:r>
              <a:rPr lang="fr" dirty="0"/>
              <a:t> your data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22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349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Make the process automatic 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Focus on recovery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Make sure that anyone can do the restore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Know how long it takes (vital for restore/recover)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Maintenance of annual backups/archives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Needed for potential audit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OS, Application and data are all needed for a complete picture</a:t>
            </a:r>
          </a:p>
        </p:txBody>
      </p:sp>
    </p:spTree>
    <p:extLst>
      <p:ext uri="{BB962C8B-B14F-4D97-AF65-F5344CB8AC3E}">
        <p14:creationId xmlns:p14="http://schemas.microsoft.com/office/powerpoint/2010/main" val="1088522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Archiving</a:t>
            </a:r>
            <a:r>
              <a:rPr lang="fr" dirty="0"/>
              <a:t> backups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23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700"/>
            <a:ext cx="7802100" cy="349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en-US" dirty="0">
                <a:solidFill>
                  <a:schemeClr val="dk1"/>
                </a:solidFill>
              </a:rPr>
              <a:t>Archiving backups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Where do they go?</a:t>
            </a:r>
          </a:p>
          <a:p>
            <a:pPr marL="1257300" lvl="2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Offsite (Iron mountain, personal address, machine off site, …)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When do they go there?</a:t>
            </a:r>
          </a:p>
          <a:p>
            <a:pPr marL="1257300" lvl="2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What can you afford to lose</a:t>
            </a:r>
          </a:p>
          <a:p>
            <a:pPr marL="1257300" lvl="2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Push to remote backup node then off site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How do I get them back?</a:t>
            </a:r>
          </a:p>
          <a:p>
            <a:pPr marL="1257300" lvl="2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Need 24 hour access</a:t>
            </a:r>
          </a:p>
          <a:p>
            <a:pPr marL="1257300" lvl="2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Need quick turnaround </a:t>
            </a:r>
          </a:p>
          <a:p>
            <a:pPr marL="800100" lvl="1" indent="-3429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How long does retrieval take?	</a:t>
            </a:r>
          </a:p>
        </p:txBody>
      </p:sp>
    </p:spTree>
    <p:extLst>
      <p:ext uri="{BB962C8B-B14F-4D97-AF65-F5344CB8AC3E}">
        <p14:creationId xmlns:p14="http://schemas.microsoft.com/office/powerpoint/2010/main" val="248846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1E1446-D71E-42CC-7E72-6D6B5A049B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mtClean="0"/>
              <a:t>24</a:t>
            </a:fld>
            <a:endParaRPr lang="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09D3D2-DFAA-15AF-B583-B92995FA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Resiliance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BA77691-0947-F0A4-A00D-5806FEEBD99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864008" y="1226508"/>
            <a:ext cx="7419600" cy="3226222"/>
          </a:xfrm>
        </p:spPr>
        <p:txBody>
          <a:bodyPr/>
          <a:lstStyle/>
          <a:p>
            <a:r>
              <a:rPr lang="en-US" dirty="0">
                <a:effectLst/>
                <a:latin typeface=""/>
              </a:rPr>
              <a:t>“The manner in which societies have responded to stress depends on three things: their complexity, their flexibility and their systematic redundancy” “All of which together determine the resilience of the system”</a:t>
            </a:r>
          </a:p>
          <a:p>
            <a:r>
              <a:rPr lang="en-US" dirty="0">
                <a:latin typeface=""/>
              </a:rPr>
              <a:t>		</a:t>
            </a:r>
            <a:r>
              <a:rPr lang="en-US" dirty="0">
                <a:effectLst/>
                <a:latin typeface=""/>
              </a:rPr>
              <a:t> Princeton professor John Haldon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394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Flexibility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25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45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How does flexibility improve your systems and processes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None/>
            </a:pPr>
            <a:endParaRPr lang="en-US" dirty="0">
              <a:solidFill>
                <a:schemeClr val="dk1"/>
              </a:solidFill>
            </a:endParaRP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Cost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Staffing</a:t>
            </a:r>
          </a:p>
          <a:p>
            <a:pPr marL="1200150" lvl="2" indent="-28575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Who can recover? </a:t>
            </a:r>
          </a:p>
          <a:p>
            <a:pPr marL="1200150" lvl="2" indent="-28575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No single point of failure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Variety of solutions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Options are good</a:t>
            </a:r>
          </a:p>
          <a:p>
            <a:pPr lvl="2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Replication or restore from backup and use AI</a:t>
            </a:r>
          </a:p>
        </p:txBody>
      </p:sp>
    </p:spTree>
    <p:extLst>
      <p:ext uri="{BB962C8B-B14F-4D97-AF65-F5344CB8AC3E}">
        <p14:creationId xmlns:p14="http://schemas.microsoft.com/office/powerpoint/2010/main" val="4255428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Why</a:t>
            </a:r>
            <a:r>
              <a:rPr lang="fr" dirty="0"/>
              <a:t> is all of this important?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26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45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Data is the lifeblood of most companies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Risks are getting more complex to understand and eliminate/combat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Cost of downtime/recovery 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Hassle 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Monetary cost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Reputational cost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endParaRPr lang="en-US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70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935050" y="319475"/>
            <a:ext cx="70639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r" dirty="0" err="1"/>
              <a:t>Reliability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27</a:t>
            </a:fld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3"/>
          </p:nvPr>
        </p:nvSpPr>
        <p:spPr>
          <a:xfrm>
            <a:off x="935050" y="1099699"/>
            <a:ext cx="7802100" cy="345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Reliability relies on many layers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System performance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Reliability of operating environment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Protecting the data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Securing the data</a:t>
            </a:r>
          </a:p>
          <a:p>
            <a:pPr lvl="1"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Having the ability to restore in a timely fashion</a:t>
            </a:r>
          </a:p>
          <a:p>
            <a:pPr indent="-457200">
              <a:lnSpc>
                <a:spcPct val="100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All of this needs to be communicated with all of the stake holders before anything bad happens</a:t>
            </a:r>
          </a:p>
        </p:txBody>
      </p:sp>
    </p:spTree>
    <p:extLst>
      <p:ext uri="{BB962C8B-B14F-4D97-AF65-F5344CB8AC3E}">
        <p14:creationId xmlns:p14="http://schemas.microsoft.com/office/powerpoint/2010/main" val="183911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1531475" y="2120625"/>
            <a:ext cx="29817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fr" sz="3200" b="0"/>
              <a:t>Questions?</a:t>
            </a:r>
            <a:endParaRPr sz="3200" b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28</a:t>
            </a:fld>
            <a:endParaRPr/>
          </a:p>
        </p:txBody>
      </p:sp>
      <p:sp>
        <p:nvSpPr>
          <p:cNvPr id="171" name="Google Shape;171;p10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" name="Google Shape;17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5275" y="2316975"/>
            <a:ext cx="4658398" cy="1726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>
            <a:spLocks noGrp="1"/>
          </p:cNvSpPr>
          <p:nvPr>
            <p:ph type="title"/>
          </p:nvPr>
        </p:nvSpPr>
        <p:spPr>
          <a:xfrm>
            <a:off x="1411200" y="2972975"/>
            <a:ext cx="63216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fr"/>
              <a:t>Thank you!</a:t>
            </a:r>
            <a:endParaRPr/>
          </a:p>
        </p:txBody>
      </p:sp>
      <p:sp>
        <p:nvSpPr>
          <p:cNvPr id="178" name="Google Shape;178;p11"/>
          <p:cNvSpPr txBox="1">
            <a:spLocks noGrp="1"/>
          </p:cNvSpPr>
          <p:nvPr>
            <p:ph type="sldNum" idx="12"/>
          </p:nvPr>
        </p:nvSpPr>
        <p:spPr>
          <a:xfrm>
            <a:off x="8283608" y="2731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fr"/>
              <a:t>29</a:t>
            </a:fld>
            <a:endParaRPr/>
          </a:p>
        </p:txBody>
      </p:sp>
      <p:sp>
        <p:nvSpPr>
          <p:cNvPr id="179" name="Google Shape;179;p11"/>
          <p:cNvSpPr txBox="1">
            <a:spLocks noGrp="1"/>
          </p:cNvSpPr>
          <p:nvPr>
            <p:ph type="subTitle" idx="4294967295"/>
          </p:nvPr>
        </p:nvSpPr>
        <p:spPr>
          <a:xfrm>
            <a:off x="6858000" y="319475"/>
            <a:ext cx="15756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None/>
            </a:pPr>
            <a:r>
              <a:rPr lang="fr" sz="6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PROTOP.COM</a:t>
            </a:r>
            <a:endParaRPr sz="600" b="0" i="0" u="none" strike="noStrike" cap="non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5463" y="945124"/>
            <a:ext cx="1773075" cy="15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Mai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4339</TotalTime>
  <Words>1053</Words>
  <Application>Microsoft Macintosh PowerPoint</Application>
  <PresentationFormat>On-screen Show (16:9)</PresentationFormat>
  <Paragraphs>212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Montserrat</vt:lpstr>
      <vt:lpstr>Poppins</vt:lpstr>
      <vt:lpstr>Montserrat SemiBold</vt:lpstr>
      <vt:lpstr>Arial</vt:lpstr>
      <vt:lpstr>Montserrat Medium</vt:lpstr>
      <vt:lpstr>1_Main</vt:lpstr>
      <vt:lpstr>System reliability is like Swiss cheese (and that’s a good thing) </vt:lpstr>
      <vt:lpstr>About White Star Software</vt:lpstr>
      <vt:lpstr>About White Star Software</vt:lpstr>
      <vt:lpstr>Agenda</vt:lpstr>
      <vt:lpstr>What’s the deal with Swiss cheese?</vt:lpstr>
      <vt:lpstr>What’s the deal with Swiss cheese?</vt:lpstr>
      <vt:lpstr>Merging theory and practice</vt:lpstr>
      <vt:lpstr>What makes a reliable system?</vt:lpstr>
      <vt:lpstr>Complexity breeds insecurity</vt:lpstr>
      <vt:lpstr>Avoiding unplanned outages</vt:lpstr>
      <vt:lpstr>Buy the right stuff in the first place</vt:lpstr>
      <vt:lpstr>Reliabile Hardware</vt:lpstr>
      <vt:lpstr>Monitor *caution shameless plug approaching</vt:lpstr>
      <vt:lpstr>Shameless plug: ProTop</vt:lpstr>
      <vt:lpstr>Monitoring</vt:lpstr>
      <vt:lpstr>Shameless plug: ProTop</vt:lpstr>
      <vt:lpstr>Shameless plug: ProTop</vt:lpstr>
      <vt:lpstr>Managing planned outages</vt:lpstr>
      <vt:lpstr>Provide predictable performance</vt:lpstr>
      <vt:lpstr>Secure your system</vt:lpstr>
      <vt:lpstr>Protect your data</vt:lpstr>
      <vt:lpstr>Protect your data</vt:lpstr>
      <vt:lpstr>Archiving backups</vt:lpstr>
      <vt:lpstr>Resiliance</vt:lpstr>
      <vt:lpstr>Flexibility</vt:lpstr>
      <vt:lpstr>Why is all of this important?</vt:lpstr>
      <vt:lpstr>Reliability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</dc:title>
  <cp:lastModifiedBy>Adam Backman</cp:lastModifiedBy>
  <cp:revision>14</cp:revision>
  <dcterms:modified xsi:type="dcterms:W3CDTF">2024-09-19T09:22:09Z</dcterms:modified>
</cp:coreProperties>
</file>