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7" r:id="rId1"/>
  </p:sldMasterIdLst>
  <p:notesMasterIdLst>
    <p:notesMasterId r:id="rId54"/>
  </p:notesMasterIdLst>
  <p:sldIdLst>
    <p:sldId id="256" r:id="rId2"/>
    <p:sldId id="258" r:id="rId3"/>
    <p:sldId id="314" r:id="rId4"/>
    <p:sldId id="313" r:id="rId5"/>
    <p:sldId id="317" r:id="rId6"/>
    <p:sldId id="318" r:id="rId7"/>
    <p:sldId id="319" r:id="rId8"/>
    <p:sldId id="316" r:id="rId9"/>
    <p:sldId id="327" r:id="rId10"/>
    <p:sldId id="326" r:id="rId11"/>
    <p:sldId id="328" r:id="rId12"/>
    <p:sldId id="271" r:id="rId13"/>
    <p:sldId id="279" r:id="rId14"/>
    <p:sldId id="260" r:id="rId15"/>
    <p:sldId id="302" r:id="rId16"/>
    <p:sldId id="286" r:id="rId17"/>
    <p:sldId id="329" r:id="rId18"/>
    <p:sldId id="323" r:id="rId19"/>
    <p:sldId id="330" r:id="rId20"/>
    <p:sldId id="280" r:id="rId21"/>
    <p:sldId id="278" r:id="rId22"/>
    <p:sldId id="322" r:id="rId23"/>
    <p:sldId id="284" r:id="rId24"/>
    <p:sldId id="288" r:id="rId25"/>
    <p:sldId id="331" r:id="rId26"/>
    <p:sldId id="293" r:id="rId27"/>
    <p:sldId id="294" r:id="rId28"/>
    <p:sldId id="281" r:id="rId29"/>
    <p:sldId id="287" r:id="rId30"/>
    <p:sldId id="292" r:id="rId31"/>
    <p:sldId id="262" r:id="rId32"/>
    <p:sldId id="320" r:id="rId33"/>
    <p:sldId id="264" r:id="rId34"/>
    <p:sldId id="265" r:id="rId35"/>
    <p:sldId id="336" r:id="rId36"/>
    <p:sldId id="307" r:id="rId37"/>
    <p:sldId id="335" r:id="rId38"/>
    <p:sldId id="300" r:id="rId39"/>
    <p:sldId id="344" r:id="rId40"/>
    <p:sldId id="337" r:id="rId41"/>
    <p:sldId id="339" r:id="rId42"/>
    <p:sldId id="338" r:id="rId43"/>
    <p:sldId id="340" r:id="rId44"/>
    <p:sldId id="341" r:id="rId45"/>
    <p:sldId id="342" r:id="rId46"/>
    <p:sldId id="312" r:id="rId47"/>
    <p:sldId id="343" r:id="rId48"/>
    <p:sldId id="275" r:id="rId49"/>
    <p:sldId id="309" r:id="rId50"/>
    <p:sldId id="310" r:id="rId51"/>
    <p:sldId id="276" r:id="rId52"/>
    <p:sldId id="311" r:id="rId5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1pPr>
    <a:lvl2pPr marL="412394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2pPr>
    <a:lvl3pPr marL="824789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3pPr>
    <a:lvl4pPr marL="1237183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4pPr>
    <a:lvl5pPr marL="1649578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5pPr>
    <a:lvl6pPr marL="2061972" algn="l" defTabSz="824789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6pPr>
    <a:lvl7pPr marL="2474366" algn="l" defTabSz="824789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7pPr>
    <a:lvl8pPr marL="2886761" algn="l" defTabSz="824789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8pPr>
    <a:lvl9pPr marL="3299155" algn="l" defTabSz="824789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144">
          <p15:clr>
            <a:srgbClr val="A4A3A4"/>
          </p15:clr>
        </p15:guide>
        <p15:guide id="4" pos="56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58" autoAdjust="0"/>
    <p:restoredTop sz="86410" autoAdjust="0"/>
  </p:normalViewPr>
  <p:slideViewPr>
    <p:cSldViewPr showGuides="1">
      <p:cViewPr varScale="1">
        <p:scale>
          <a:sx n="72" d="100"/>
          <a:sy n="72" d="100"/>
        </p:scale>
        <p:origin x="1646" y="62"/>
      </p:cViewPr>
      <p:guideLst>
        <p:guide orient="horz" pos="2160"/>
        <p:guide pos="2880"/>
        <p:guide pos="144"/>
        <p:guide pos="5604"/>
      </p:guideLst>
    </p:cSldViewPr>
  </p:slideViewPr>
  <p:outlineViewPr>
    <p:cViewPr>
      <p:scale>
        <a:sx n="33" d="100"/>
        <a:sy n="33" d="100"/>
      </p:scale>
      <p:origin x="0" y="-142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16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customXml" Target="../customXml/item3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3B682-9C03-40F8-95A1-DEC02F4D29A7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EE10D-CFAC-48E9-8F34-87EEE1CF8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5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EE10D-CFAC-48E9-8F34-87EEE1CF80F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480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07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765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481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89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08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07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823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996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1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846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088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477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363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310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06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95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376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1" y="1656796"/>
            <a:ext cx="4269036" cy="6397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/>
            </a:lvl1pPr>
            <a:lvl2pPr marL="412394" indent="0">
              <a:buNone/>
              <a:defRPr sz="1800" b="1"/>
            </a:lvl2pPr>
            <a:lvl3pPr marL="824789" indent="0">
              <a:buNone/>
              <a:defRPr sz="1600" b="1"/>
            </a:lvl3pPr>
            <a:lvl4pPr marL="1237183" indent="0">
              <a:buNone/>
              <a:defRPr sz="1400" b="1"/>
            </a:lvl4pPr>
            <a:lvl5pPr marL="1649578" indent="0">
              <a:buNone/>
              <a:defRPr sz="1400" b="1"/>
            </a:lvl5pPr>
            <a:lvl6pPr marL="2061972" indent="0">
              <a:buNone/>
              <a:defRPr sz="1400" b="1"/>
            </a:lvl6pPr>
            <a:lvl7pPr marL="2474366" indent="0">
              <a:buNone/>
              <a:defRPr sz="1400" b="1"/>
            </a:lvl7pPr>
            <a:lvl8pPr marL="2886761" indent="0">
              <a:buNone/>
              <a:defRPr sz="1400" b="1"/>
            </a:lvl8pPr>
            <a:lvl9pPr marL="3299155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1" y="2296551"/>
            <a:ext cx="4269036" cy="3951849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934" y="1656796"/>
            <a:ext cx="4251415" cy="6397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/>
            </a:lvl1pPr>
            <a:lvl2pPr marL="412394" indent="0">
              <a:buNone/>
              <a:defRPr sz="1800" b="1"/>
            </a:lvl2pPr>
            <a:lvl3pPr marL="824789" indent="0">
              <a:buNone/>
              <a:defRPr sz="1600" b="1"/>
            </a:lvl3pPr>
            <a:lvl4pPr marL="1237183" indent="0">
              <a:buNone/>
              <a:defRPr sz="1400" b="1"/>
            </a:lvl4pPr>
            <a:lvl5pPr marL="1649578" indent="0">
              <a:buNone/>
              <a:defRPr sz="1400" b="1"/>
            </a:lvl5pPr>
            <a:lvl6pPr marL="2061972" indent="0">
              <a:buNone/>
              <a:defRPr sz="1400" b="1"/>
            </a:lvl6pPr>
            <a:lvl7pPr marL="2474366" indent="0">
              <a:buNone/>
              <a:defRPr sz="1400" b="1"/>
            </a:lvl7pPr>
            <a:lvl8pPr marL="2886761" indent="0">
              <a:buNone/>
              <a:defRPr sz="1400" b="1"/>
            </a:lvl8pPr>
            <a:lvl9pPr marL="3299155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934" y="2296551"/>
            <a:ext cx="4251415" cy="3951849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7406" y="0"/>
            <a:ext cx="7715339" cy="10743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0"/>
          </p:nvPr>
        </p:nvSpPr>
        <p:spPr>
          <a:xfrm>
            <a:off x="232715" y="6355950"/>
            <a:ext cx="2133695" cy="365779"/>
          </a:xfrm>
          <a:prstGeom prst="rect">
            <a:avLst/>
          </a:prstGeom>
        </p:spPr>
        <p:txBody>
          <a:bodyPr vert="horz" lIns="82479" tIns="41239" rIns="82479" bIns="41239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748" y="6355950"/>
            <a:ext cx="2894504" cy="365779"/>
          </a:xfrm>
          <a:prstGeom prst="rect">
            <a:avLst/>
          </a:prstGeom>
        </p:spPr>
        <p:txBody>
          <a:bodyPr vert="horz" lIns="82479" tIns="41239" rIns="82479" bIns="41239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62900" y="6355950"/>
            <a:ext cx="2133695" cy="365779"/>
          </a:xfrm>
          <a:prstGeom prst="rect">
            <a:avLst/>
          </a:prstGeom>
        </p:spPr>
        <p:txBody>
          <a:bodyPr vert="horz" lIns="82479" tIns="41239" rIns="82479" bIns="41239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45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B16F9B0D-A6B7-4C09-912F-6FC94B93819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2B1A044F-E917-4E25-959C-8588D769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35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53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Wireless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Bob Brennan</a:t>
            </a:r>
          </a:p>
          <a:p>
            <a:r>
              <a:rPr lang="en-US" dirty="0"/>
              <a:t>Integrated Manufacturing Systems, Inc.</a:t>
            </a:r>
          </a:p>
        </p:txBody>
      </p:sp>
    </p:spTree>
    <p:extLst>
      <p:ext uri="{BB962C8B-B14F-4D97-AF65-F5344CB8AC3E}">
        <p14:creationId xmlns:p14="http://schemas.microsoft.com/office/powerpoint/2010/main" val="2811436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Level Setting Concepts</a:t>
            </a:r>
          </a:p>
          <a:p>
            <a:r>
              <a:rPr lang="en-US" dirty="0"/>
              <a:t>Wi-Fi</a:t>
            </a:r>
          </a:p>
          <a:p>
            <a:r>
              <a:rPr lang="en-US" dirty="0"/>
              <a:t>Cellular</a:t>
            </a:r>
          </a:p>
          <a:p>
            <a:r>
              <a:rPr lang="en-US" dirty="0"/>
              <a:t>Convergence</a:t>
            </a:r>
          </a:p>
          <a:p>
            <a:r>
              <a:rPr lang="en-US" dirty="0"/>
              <a:t>Q&amp;A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056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A0831-0DF4-2AC8-A4E4-517076647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CD4FA1-C92C-A46C-79D1-4CE9CAC1A6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62" y="2362200"/>
            <a:ext cx="6711875" cy="4022144"/>
          </a:xfrm>
        </p:spPr>
      </p:pic>
    </p:spTree>
    <p:extLst>
      <p:ext uri="{BB962C8B-B14F-4D97-AF65-F5344CB8AC3E}">
        <p14:creationId xmlns:p14="http://schemas.microsoft.com/office/powerpoint/2010/main" val="3345653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8AB0C-485A-3782-7738-62DF5FC2F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Electro-Magnetic Wave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603C8B-9773-302D-8300-EB55B0A256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50" y="2286000"/>
            <a:ext cx="6873699" cy="386645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5E2E63-6E66-0A5B-AE72-CB75ACD7EBFB}"/>
              </a:ext>
            </a:extLst>
          </p:cNvPr>
          <p:cNvSpPr txBox="1"/>
          <p:nvPr/>
        </p:nvSpPr>
        <p:spPr>
          <a:xfrm>
            <a:off x="2438399" y="5500015"/>
            <a:ext cx="426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Propagation: Speed of Light</a:t>
            </a:r>
          </a:p>
        </p:txBody>
      </p:sp>
    </p:spTree>
    <p:extLst>
      <p:ext uri="{BB962C8B-B14F-4D97-AF65-F5344CB8AC3E}">
        <p14:creationId xmlns:p14="http://schemas.microsoft.com/office/powerpoint/2010/main" val="3990413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E5023-93EB-2D60-3C33-458574BFD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Antenna – Omni-Directional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9FDECD-D1C4-F307-8342-AB9837258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496516"/>
            <a:ext cx="4105275" cy="18649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3FCC54-13AB-8F8D-F24E-EE0C34408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4648200"/>
            <a:ext cx="5715000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45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5551E-3563-EB2A-75AA-10A32AB8A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Dimensional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4F019B-CD8D-F230-2E40-A9124CB033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590800"/>
            <a:ext cx="6346825" cy="312581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2C06AE-5096-83E7-71DE-1D1A1B541D3F}"/>
              </a:ext>
            </a:extLst>
          </p:cNvPr>
          <p:cNvSpPr txBox="1"/>
          <p:nvPr/>
        </p:nvSpPr>
        <p:spPr>
          <a:xfrm>
            <a:off x="1447800" y="6236017"/>
            <a:ext cx="66086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Gigahertz Means Billions of Full Waves per Second</a:t>
            </a:r>
          </a:p>
        </p:txBody>
      </p:sp>
    </p:spTree>
    <p:extLst>
      <p:ext uri="{BB962C8B-B14F-4D97-AF65-F5344CB8AC3E}">
        <p14:creationId xmlns:p14="http://schemas.microsoft.com/office/powerpoint/2010/main" val="3819640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C6762-D7E5-322A-FD44-7169F95C1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Dimensional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416565-B48A-6A57-6660-367A47A442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209800"/>
            <a:ext cx="4940267" cy="4115104"/>
          </a:xfrm>
        </p:spPr>
      </p:pic>
    </p:spTree>
    <p:extLst>
      <p:ext uri="{BB962C8B-B14F-4D97-AF65-F5344CB8AC3E}">
        <p14:creationId xmlns:p14="http://schemas.microsoft.com/office/powerpoint/2010/main" val="921946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567A391-C610-0AFE-5937-D2835CAA23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21" y="2133600"/>
            <a:ext cx="3567707" cy="2971800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E07D2D-C5ED-2DDE-5880-76081F542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257214">
            <a:off x="3308173" y="3653732"/>
            <a:ext cx="3278791" cy="27315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98F71F-DAF5-8EB5-40A9-754422E40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3DF385F-4479-AEDA-BA80-DC1EA589D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983112" y="2418500"/>
            <a:ext cx="3413890" cy="284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276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BF51F-FCDD-4EEA-DEAA-876AC78A4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Omni-Directional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E45794-2EB0-8382-137F-6BB5E4F528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98" y="2438400"/>
            <a:ext cx="4125002" cy="349250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FB531D-C638-9AA6-F54F-BEDFC36F3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348686"/>
            <a:ext cx="3810868" cy="358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471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3C2DD-1CF0-7A2D-47FE-CDD247A3A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Gain?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2A99E3-7DDE-4211-411B-B60D0AF24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491" y="2489200"/>
            <a:ext cx="3101043" cy="3530600"/>
          </a:xfrm>
        </p:spPr>
      </p:pic>
    </p:spTree>
    <p:extLst>
      <p:ext uri="{BB962C8B-B14F-4D97-AF65-F5344CB8AC3E}">
        <p14:creationId xmlns:p14="http://schemas.microsoft.com/office/powerpoint/2010/main" val="781089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D435B-1303-899F-B1F7-E5667588A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Directional antenna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EE0ADE-2E87-DE25-E601-89709AAD98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342" y="2590800"/>
            <a:ext cx="3530600" cy="3530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BC6059-EB10-F2AA-34CE-7AFB9BEA7C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14" y="2971800"/>
            <a:ext cx="5688889" cy="260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26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Antenna Gain</a:t>
            </a:r>
          </a:p>
        </p:txBody>
      </p:sp>
      <p:pic>
        <p:nvPicPr>
          <p:cNvPr id="2050" name="Picture 2" descr="http://www.marinesatellitesystems.com/2012/userfiles/image/dbi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67000"/>
            <a:ext cx="8355264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125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Multipath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70" y="2209800"/>
            <a:ext cx="7165976" cy="4299586"/>
          </a:xfrm>
        </p:spPr>
      </p:pic>
    </p:spTree>
    <p:extLst>
      <p:ext uri="{BB962C8B-B14F-4D97-AF65-F5344CB8AC3E}">
        <p14:creationId xmlns:p14="http://schemas.microsoft.com/office/powerpoint/2010/main" val="4161365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Interference At Antenna</a:t>
            </a:r>
          </a:p>
        </p:txBody>
      </p:sp>
      <p:pic>
        <p:nvPicPr>
          <p:cNvPr id="3074" name="Picture 2" descr="http://www.deltasd.bc.ca/de/staff/aboldt/ictx12/multimedia/Audio/wave-interact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14600"/>
            <a:ext cx="4762500" cy="276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deltasd.bc.ca/de/staff/aboldt/ictx12/multimedia/Audio/wave-interact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07" y="2209800"/>
            <a:ext cx="7756936" cy="449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763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Forming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A13B6C-5CBF-E382-7D8D-B844464A2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2209800"/>
            <a:ext cx="7543800" cy="424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724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Multipath Distortion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49" y="4495800"/>
            <a:ext cx="7968464" cy="1854202"/>
          </a:xfrm>
        </p:spPr>
      </p:pic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0" y="2438400"/>
            <a:ext cx="8667750" cy="1905000"/>
          </a:xfrm>
        </p:spPr>
        <p:txBody>
          <a:bodyPr/>
          <a:lstStyle/>
          <a:p>
            <a:r>
              <a:rPr lang="en-US" dirty="0"/>
              <a:t>Each path from the transmitter to the receiver has a unique time delay and phase shift associated with it. </a:t>
            </a:r>
          </a:p>
          <a:p>
            <a:r>
              <a:rPr lang="en-US" dirty="0"/>
              <a:t>Received signal can be severely distorted on that frequency</a:t>
            </a:r>
          </a:p>
          <a:p>
            <a:endParaRPr lang="en-US" dirty="0"/>
          </a:p>
          <a:p>
            <a:r>
              <a:rPr lang="en-US" dirty="0"/>
              <a:t>Foreshadowing…</a:t>
            </a:r>
          </a:p>
        </p:txBody>
      </p:sp>
    </p:spTree>
    <p:extLst>
      <p:ext uri="{BB962C8B-B14F-4D97-AF65-F5344CB8AC3E}">
        <p14:creationId xmlns:p14="http://schemas.microsoft.com/office/powerpoint/2010/main" val="1525540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49664-1277-8C43-A74F-CFFD95CAD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Attenuation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AABEA8-950A-40A2-1905-0BBDCEF32F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284" y="2438400"/>
            <a:ext cx="6085431" cy="4142265"/>
          </a:xfrm>
        </p:spPr>
      </p:pic>
    </p:spTree>
    <p:extLst>
      <p:ext uri="{BB962C8B-B14F-4D97-AF65-F5344CB8AC3E}">
        <p14:creationId xmlns:p14="http://schemas.microsoft.com/office/powerpoint/2010/main" val="4168125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59A50-4684-4DB7-871B-BB41B5FD3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More with a Fixed Amount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3DB8B-1382-0F09-BF75-2E76BB763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Get as many user request on the network, processed and off as quickly as possible.</a:t>
            </a:r>
          </a:p>
          <a:p>
            <a:endParaRPr lang="en-US" dirty="0"/>
          </a:p>
          <a:p>
            <a:r>
              <a:rPr lang="en-US" dirty="0"/>
              <a:t>Medium is shared</a:t>
            </a:r>
          </a:p>
          <a:p>
            <a:endParaRPr lang="en-US" dirty="0"/>
          </a:p>
          <a:p>
            <a:r>
              <a:rPr lang="en-US" dirty="0"/>
              <a:t>No one is guaranteed access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3425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Level Setting Concepts</a:t>
            </a:r>
          </a:p>
          <a:p>
            <a:r>
              <a:rPr lang="en-US" dirty="0"/>
              <a:t>Wi-Fi</a:t>
            </a:r>
          </a:p>
          <a:p>
            <a:r>
              <a:rPr lang="en-US" dirty="0"/>
              <a:t>Cellular</a:t>
            </a:r>
          </a:p>
          <a:p>
            <a:r>
              <a:rPr lang="en-US" dirty="0"/>
              <a:t>Convergence</a:t>
            </a:r>
          </a:p>
          <a:p>
            <a:r>
              <a:rPr lang="en-US" dirty="0"/>
              <a:t>Q&amp;A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2798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802.11</a:t>
            </a:r>
            <a:r>
              <a:rPr lang="en-US" baseline="0" dirty="0"/>
              <a:t> Evolution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1D643D-D318-FE67-180D-C1C86811E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2209800"/>
            <a:ext cx="8153400" cy="457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791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2.4 GHz Band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82" y="2209800"/>
            <a:ext cx="6345260" cy="3810000"/>
          </a:xfrm>
        </p:spPr>
        <p:txBody>
          <a:bodyPr/>
          <a:lstStyle/>
          <a:p>
            <a:r>
              <a:rPr lang="en-US" dirty="0"/>
              <a:t>Range of Frequencies</a:t>
            </a:r>
          </a:p>
          <a:p>
            <a:r>
              <a:rPr lang="en-US" dirty="0"/>
              <a:t>22 MHz Channels</a:t>
            </a:r>
          </a:p>
          <a:p>
            <a:r>
              <a:rPr lang="en-US" dirty="0"/>
              <a:t>11 Channels USA, 13 or 14 Europe/Asia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385108"/>
            <a:ext cx="7424322" cy="346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58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B14A3-08B8-97F8-33C5-9D4FDC0C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Bands and Channels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738D31-19C2-C238-0A55-E04573F6AF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3" y="2971800"/>
            <a:ext cx="8435974" cy="2397222"/>
          </a:xfrm>
        </p:spPr>
      </p:pic>
    </p:spTree>
    <p:extLst>
      <p:ext uri="{BB962C8B-B14F-4D97-AF65-F5344CB8AC3E}">
        <p14:creationId xmlns:p14="http://schemas.microsoft.com/office/powerpoint/2010/main" val="2404867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 Interference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92CBB3-3A10-BBA0-B935-BC61CD4100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2438400"/>
            <a:ext cx="7848600" cy="392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06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2.4 and We Are Not Alone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Wi-Fi Wireless</a:t>
            </a:r>
          </a:p>
          <a:p>
            <a:r>
              <a:rPr lang="en-US" dirty="0"/>
              <a:t>Bluetooth</a:t>
            </a:r>
          </a:p>
          <a:p>
            <a:r>
              <a:rPr lang="en-US" dirty="0" err="1"/>
              <a:t>Zigbee</a:t>
            </a:r>
            <a:r>
              <a:rPr lang="en-US" dirty="0"/>
              <a:t>/Industrial Device Connections</a:t>
            </a:r>
          </a:p>
          <a:p>
            <a:r>
              <a:rPr lang="en-US" dirty="0"/>
              <a:t>Microwave Ovens</a:t>
            </a:r>
          </a:p>
          <a:p>
            <a:r>
              <a:rPr lang="en-US" dirty="0"/>
              <a:t>Cordless Phones</a:t>
            </a:r>
          </a:p>
          <a:p>
            <a:r>
              <a:rPr lang="en-US" dirty="0"/>
              <a:t>Baby Monitors</a:t>
            </a:r>
          </a:p>
          <a:p>
            <a:r>
              <a:rPr lang="en-US" dirty="0"/>
              <a:t>Wireless Video Projectors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54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79F93-E8BC-3BF5-7545-8EC2D0AA5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7 Channel Comparison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3728A7-74FC-0EE1-7465-99FBA7D9D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14600"/>
            <a:ext cx="91440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4490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Access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Wireless device that provides a bridge between the wired and wireless environments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Single Threaded - Half Duplex</a:t>
            </a:r>
          </a:p>
          <a:p>
            <a:pPr lvl="1"/>
            <a:r>
              <a:rPr lang="en-US" dirty="0"/>
              <a:t>Only one device talking at a time</a:t>
            </a:r>
          </a:p>
          <a:p>
            <a:pPr lvl="1"/>
            <a:r>
              <a:rPr lang="en-US" dirty="0"/>
              <a:t>Only sending or receiving data at a time</a:t>
            </a:r>
          </a:p>
          <a:p>
            <a:pPr lvl="1"/>
            <a:r>
              <a:rPr lang="en-US" dirty="0"/>
              <a:t>Not exactly true starting with Wi-Fi 6 and Beyond</a:t>
            </a:r>
          </a:p>
          <a:p>
            <a:pPr marL="402336" lvl="1" indent="0">
              <a:buNone/>
            </a:pPr>
            <a:endParaRPr lang="en-US" dirty="0"/>
          </a:p>
          <a:p>
            <a:r>
              <a:rPr lang="en-US" dirty="0"/>
              <a:t>Sort of like an old school HUB </a:t>
            </a:r>
            <a:r>
              <a:rPr lang="en-US" dirty="0">
                <a:sym typeface="Wingdings" panose="05000000000000000000" pitchFamily="2" charset="2"/>
              </a:rPr>
              <a:t> Switch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839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In Single Out</a:t>
            </a:r>
          </a:p>
        </p:txBody>
      </p:sp>
      <p:pic>
        <p:nvPicPr>
          <p:cNvPr id="1026" name="Picture 2" descr="802.11 Classic Transmitt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2743200"/>
            <a:ext cx="7797929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2974" y="2331070"/>
            <a:ext cx="71956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State of the art before 802.11N    Diversity Antenna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1200" y="6019800"/>
            <a:ext cx="5638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Transmit on one Antenna, Receive on Both</a:t>
            </a:r>
          </a:p>
        </p:txBody>
      </p:sp>
    </p:spTree>
    <p:extLst>
      <p:ext uri="{BB962C8B-B14F-4D97-AF65-F5344CB8AC3E}">
        <p14:creationId xmlns:p14="http://schemas.microsoft.com/office/powerpoint/2010/main" val="40171783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In Multiple Out MIMO</a:t>
            </a:r>
          </a:p>
        </p:txBody>
      </p:sp>
      <p:pic>
        <p:nvPicPr>
          <p:cNvPr id="2050" name="Picture 2" descr="Spatial Multiplexing - Two Streams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70" y="2971800"/>
            <a:ext cx="78105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191170-CE49-5031-419A-5377C67C5ED1}"/>
              </a:ext>
            </a:extLst>
          </p:cNvPr>
          <p:cNvSpPr txBox="1"/>
          <p:nvPr/>
        </p:nvSpPr>
        <p:spPr>
          <a:xfrm>
            <a:off x="3365580" y="2362200"/>
            <a:ext cx="241284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Single User </a:t>
            </a:r>
            <a:r>
              <a:rPr lang="en-US" dirty="0" err="1"/>
              <a:t>Mimo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6354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to Multiple</a:t>
            </a:r>
          </a:p>
        </p:txBody>
      </p:sp>
      <p:pic>
        <p:nvPicPr>
          <p:cNvPr id="1026" name="Picture 2" descr="http://www.arubanetworks.com/vrd/80211nNetworksVRD/images/Chap3_Intro.04.1.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54" y="3276600"/>
            <a:ext cx="8983374" cy="2730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0200" y="2507452"/>
            <a:ext cx="10791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 - 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10200" y="2507452"/>
            <a:ext cx="1981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 and Beyond</a:t>
            </a:r>
          </a:p>
        </p:txBody>
      </p:sp>
    </p:spTree>
    <p:extLst>
      <p:ext uri="{BB962C8B-B14F-4D97-AF65-F5344CB8AC3E}">
        <p14:creationId xmlns:p14="http://schemas.microsoft.com/office/powerpoint/2010/main" val="4004431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Spatial Multiplexing  MIMO </a:t>
            </a:r>
          </a:p>
        </p:txBody>
      </p:sp>
      <p:pic>
        <p:nvPicPr>
          <p:cNvPr id="5122" name="Picture 2" descr="http://m.eet.com/media/1112170/quanfig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152" y="2362200"/>
            <a:ext cx="5780108" cy="266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88149" y="5202281"/>
            <a:ext cx="6705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 – N Connections</a:t>
            </a:r>
          </a:p>
          <a:p>
            <a:r>
              <a:rPr lang="en-US" dirty="0"/>
              <a:t>Sender and Receiver both have a encoder/decoder</a:t>
            </a:r>
          </a:p>
          <a:p>
            <a:r>
              <a:rPr lang="en-US" dirty="0"/>
              <a:t>First real world use of Linear Algebra Matrices</a:t>
            </a:r>
          </a:p>
        </p:txBody>
      </p:sp>
    </p:spTree>
    <p:extLst>
      <p:ext uri="{BB962C8B-B14F-4D97-AF65-F5344CB8AC3E}">
        <p14:creationId xmlns:p14="http://schemas.microsoft.com/office/powerpoint/2010/main" val="24530389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09800"/>
            <a:ext cx="6343672" cy="709865"/>
          </a:xfrm>
        </p:spPr>
        <p:txBody>
          <a:bodyPr/>
          <a:lstStyle/>
          <a:p>
            <a:r>
              <a:rPr lang="en-US" dirty="0"/>
              <a:t>Wi-Fi Signal Strength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F29106-B301-6C26-C3A8-2D505B991301}"/>
              </a:ext>
            </a:extLst>
          </p:cNvPr>
          <p:cNvSpPr txBox="1"/>
          <p:nvPr/>
        </p:nvSpPr>
        <p:spPr>
          <a:xfrm>
            <a:off x="731453" y="2438400"/>
            <a:ext cx="8107747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 err="1">
                <a:solidFill>
                  <a:srgbClr val="1D1D1F"/>
                </a:solidFill>
                <a:effectLst/>
                <a:latin typeface="var(--ffP)"/>
              </a:rPr>
              <a:t>mW</a:t>
            </a:r>
            <a:r>
              <a:rPr lang="en-US" b="0" i="0" dirty="0">
                <a:solidFill>
                  <a:srgbClr val="1D1D1F"/>
                </a:solidFill>
                <a:effectLst/>
                <a:latin typeface="var(--ffP)"/>
              </a:rPr>
              <a:t> - Milliwatts (1 </a:t>
            </a:r>
            <a:r>
              <a:rPr lang="en-US" b="0" i="0" dirty="0" err="1">
                <a:solidFill>
                  <a:srgbClr val="1D1D1F"/>
                </a:solidFill>
                <a:effectLst/>
                <a:latin typeface="var(--ffP)"/>
              </a:rPr>
              <a:t>mW</a:t>
            </a:r>
            <a:r>
              <a:rPr lang="en-US" b="0" i="0" dirty="0">
                <a:solidFill>
                  <a:srgbClr val="1D1D1F"/>
                </a:solidFill>
                <a:effectLst/>
                <a:latin typeface="var(--ffP)"/>
              </a:rPr>
              <a:t> = 0 dBm)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D1D1F"/>
                </a:solidFill>
                <a:effectLst/>
                <a:latin typeface="var(--ffP)"/>
              </a:rPr>
              <a:t>Most accurate but hardest to measure; used by scientists and engineers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1D1D1F"/>
              </a:solidFill>
              <a:effectLst/>
              <a:latin typeface="var(--ffP)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D1D1F"/>
                </a:solidFill>
                <a:effectLst/>
                <a:latin typeface="var(--ffP)"/>
              </a:rPr>
              <a:t>dBm</a:t>
            </a:r>
            <a:r>
              <a:rPr lang="en-US" b="0" i="0" dirty="0">
                <a:solidFill>
                  <a:srgbClr val="1D1D1F"/>
                </a:solidFill>
                <a:effectLst/>
                <a:latin typeface="var(--ffP)"/>
              </a:rPr>
              <a:t> - Decibels in relation to milliwatts (usually -30 to -90)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D1D1F"/>
                </a:solidFill>
                <a:effectLst/>
                <a:latin typeface="var(--ffP)"/>
              </a:rPr>
              <a:t>Mid-accuracy; mid-comprehensible; most common; used by engineers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1D1D1F"/>
              </a:solidFill>
              <a:effectLst/>
              <a:latin typeface="var(--ffP)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D1D1F"/>
                </a:solidFill>
                <a:effectLst/>
                <a:latin typeface="var(--ffP)"/>
              </a:rPr>
              <a:t>RSSI</a:t>
            </a:r>
            <a:r>
              <a:rPr lang="en-US" b="0" i="0" dirty="0">
                <a:solidFill>
                  <a:srgbClr val="1D1D1F"/>
                </a:solidFill>
                <a:effectLst/>
                <a:latin typeface="var(--ffP)"/>
              </a:rPr>
              <a:t> - Received Signal Strength Indicator (usually 0-60 or 0-255)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D1D1F"/>
                </a:solidFill>
                <a:effectLst/>
                <a:latin typeface="var(--ffP)"/>
              </a:rPr>
              <a:t>The least accurate; most arbitrary; easiest to read; used by vendors</a:t>
            </a:r>
          </a:p>
        </p:txBody>
      </p:sp>
    </p:spTree>
    <p:extLst>
      <p:ext uri="{BB962C8B-B14F-4D97-AF65-F5344CB8AC3E}">
        <p14:creationId xmlns:p14="http://schemas.microsoft.com/office/powerpoint/2010/main" val="24738417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55E2D-F395-F1F4-B13D-93BD5AC65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Good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B232E-F572-73D0-30C5-4771DE269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82" y="2489200"/>
            <a:ext cx="7365218" cy="3987800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D1D1F"/>
                </a:solidFill>
                <a:effectLst/>
                <a:latin typeface="var(--ffP)"/>
              </a:rPr>
              <a:t>-30 dBm</a:t>
            </a:r>
            <a:r>
              <a:rPr lang="en-US" b="0" i="0" dirty="0">
                <a:solidFill>
                  <a:srgbClr val="1D1D1F"/>
                </a:solidFill>
                <a:effectLst/>
                <a:latin typeface="var(--ffP)"/>
              </a:rPr>
              <a:t> = Excellent - Max achievable signal strength. Your device is most likely only a few feet from the AP to achieve this signal. Neither typical nor desirable in the real world.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D1D1F"/>
                </a:solidFill>
                <a:effectLst/>
                <a:latin typeface="var(--ffP)"/>
              </a:rPr>
              <a:t>-67 dBm</a:t>
            </a:r>
            <a:r>
              <a:rPr lang="en-US" b="0" i="0" dirty="0">
                <a:solidFill>
                  <a:srgbClr val="1D1D1F"/>
                </a:solidFill>
                <a:effectLst/>
                <a:latin typeface="var(--ffP)"/>
              </a:rPr>
              <a:t> = Very Good - Minimum signal strength for most business applications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D1D1F"/>
                </a:solidFill>
                <a:effectLst/>
                <a:latin typeface="var(--ffP)"/>
              </a:rPr>
              <a:t>-70 dBm</a:t>
            </a:r>
            <a:r>
              <a:rPr lang="en-US" b="0" i="0" dirty="0">
                <a:solidFill>
                  <a:srgbClr val="1D1D1F"/>
                </a:solidFill>
                <a:effectLst/>
                <a:latin typeface="var(--ffP)"/>
              </a:rPr>
              <a:t> = Okay - Minimum signal strength required for a decent packet delivery.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D1D1F"/>
                </a:solidFill>
                <a:effectLst/>
                <a:latin typeface="var(--ffP)"/>
              </a:rPr>
              <a:t>-80 dBm</a:t>
            </a:r>
            <a:r>
              <a:rPr lang="en-US" b="0" i="0" dirty="0">
                <a:solidFill>
                  <a:srgbClr val="1D1D1F"/>
                </a:solidFill>
                <a:effectLst/>
                <a:latin typeface="var(--ffP)"/>
              </a:rPr>
              <a:t> = Not Good - Minimum signal strength for basic connectivity. Packet delivery may be unreliable.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D1D1F"/>
                </a:solidFill>
                <a:effectLst/>
                <a:latin typeface="var(--ffP)"/>
              </a:rPr>
              <a:t>-90 dBm</a:t>
            </a:r>
            <a:r>
              <a:rPr lang="en-US" b="0" i="0" dirty="0">
                <a:solidFill>
                  <a:srgbClr val="1D1D1F"/>
                </a:solidFill>
                <a:effectLst/>
                <a:latin typeface="var(--ffP)"/>
              </a:rPr>
              <a:t> = Unusable - Approaching or drowning in the background transmissions (or noise floor) and causing serious interference with the signal. Any functionality is highly unlikely.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9388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802.11N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Multiple-input multiple-output antennas (MIMO). </a:t>
            </a:r>
          </a:p>
          <a:p>
            <a:r>
              <a:rPr lang="en-US" dirty="0"/>
              <a:t>Up to 4 Radios and 8 Antenna</a:t>
            </a:r>
          </a:p>
          <a:p>
            <a:r>
              <a:rPr lang="en-US" dirty="0"/>
              <a:t>Operates on both the 2.4 GHz and 5 GHz bands.</a:t>
            </a:r>
          </a:p>
          <a:p>
            <a:r>
              <a:rPr lang="en-US" dirty="0"/>
              <a:t>Support for 5 GHz bands is optional. </a:t>
            </a:r>
          </a:p>
          <a:p>
            <a:r>
              <a:rPr lang="en-US" dirty="0"/>
              <a:t>Operates at max net data rate 54 Mbit/s to 600 Mbit/s. </a:t>
            </a:r>
          </a:p>
          <a:p>
            <a:r>
              <a:rPr lang="en-US" dirty="0"/>
              <a:t>20 MHz Channel Width at 2.4GHz</a:t>
            </a:r>
          </a:p>
          <a:p>
            <a:r>
              <a:rPr lang="en-US" dirty="0"/>
              <a:t>20 or 40 MHz Channel Width at 5 GHz </a:t>
            </a:r>
          </a:p>
          <a:p>
            <a:r>
              <a:rPr lang="en-US" dirty="0"/>
              <a:t>ODFM</a:t>
            </a:r>
          </a:p>
          <a:p>
            <a:r>
              <a:rPr lang="en-US" dirty="0"/>
              <a:t>Power Over Ethernet Issues</a:t>
            </a:r>
          </a:p>
        </p:txBody>
      </p:sp>
    </p:spTree>
    <p:extLst>
      <p:ext uri="{BB962C8B-B14F-4D97-AF65-F5344CB8AC3E}">
        <p14:creationId xmlns:p14="http://schemas.microsoft.com/office/powerpoint/2010/main" val="19540171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802.11ac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MIMO</a:t>
            </a:r>
          </a:p>
          <a:p>
            <a:r>
              <a:rPr lang="en-US" dirty="0"/>
              <a:t>Up to 8 Streams (Radios) with 2x antennas</a:t>
            </a:r>
          </a:p>
          <a:p>
            <a:r>
              <a:rPr lang="en-US" dirty="0"/>
              <a:t>Only 5GHz</a:t>
            </a:r>
          </a:p>
          <a:p>
            <a:r>
              <a:rPr lang="en-US" dirty="0"/>
              <a:t>Channel Widths 20, 40, 80, 160 MHz</a:t>
            </a:r>
          </a:p>
          <a:p>
            <a:r>
              <a:rPr lang="en-US" dirty="0"/>
              <a:t>*  Up to 866 Megabits per second</a:t>
            </a:r>
          </a:p>
          <a:p>
            <a:r>
              <a:rPr lang="en-US" dirty="0"/>
              <a:t>Power over Ethernet issues</a:t>
            </a:r>
          </a:p>
          <a:p>
            <a:r>
              <a:rPr lang="en-US" dirty="0"/>
              <a:t>Very Limited range for High Speed ~10 Meters</a:t>
            </a:r>
          </a:p>
        </p:txBody>
      </p:sp>
    </p:spTree>
    <p:extLst>
      <p:ext uri="{BB962C8B-B14F-4D97-AF65-F5344CB8AC3E}">
        <p14:creationId xmlns:p14="http://schemas.microsoft.com/office/powerpoint/2010/main" val="6282589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5A996-B190-3B74-FC7F-7A0A3E70A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 Bonding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1BFE51-387A-FA0B-6807-C67B699C0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878" y="2259613"/>
            <a:ext cx="6522244" cy="459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4890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802.11 AX *  Wi-Fi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Was The “Next Big Thing” in 2014</a:t>
            </a:r>
          </a:p>
          <a:p>
            <a:r>
              <a:rPr lang="en-US" dirty="0"/>
              <a:t>Uses 6 GHz  but packaged in Tri-Band to maintain backward compatibility</a:t>
            </a:r>
          </a:p>
          <a:p>
            <a:r>
              <a:rPr lang="en-US" dirty="0"/>
              <a:t>Up to 7 gigabits per second in first draft</a:t>
            </a:r>
          </a:p>
          <a:p>
            <a:r>
              <a:rPr lang="en-US" dirty="0"/>
              <a:t>Multi-User MIMO techniques</a:t>
            </a:r>
          </a:p>
          <a:p>
            <a:r>
              <a:rPr lang="en-US" dirty="0"/>
              <a:t>Very efficient use of power</a:t>
            </a:r>
          </a:p>
          <a:p>
            <a:r>
              <a:rPr lang="en-US" dirty="0"/>
              <a:t>Wire-like latencies</a:t>
            </a:r>
          </a:p>
          <a:p>
            <a:r>
              <a:rPr lang="en-US" dirty="0"/>
              <a:t>Lots of head room for improvement</a:t>
            </a:r>
          </a:p>
          <a:p>
            <a:endParaRPr lang="en-US" dirty="0"/>
          </a:p>
          <a:p>
            <a:r>
              <a:rPr lang="en-US" dirty="0"/>
              <a:t>* 2014 Slide – Mostly true</a:t>
            </a:r>
          </a:p>
        </p:txBody>
      </p:sp>
    </p:spTree>
    <p:extLst>
      <p:ext uri="{BB962C8B-B14F-4D97-AF65-F5344CB8AC3E}">
        <p14:creationId xmlns:p14="http://schemas.microsoft.com/office/powerpoint/2010/main" val="1719486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4D76E-0B4F-ED75-C20E-16913E795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802.11BE  Wi-Fi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E52E4-F1C8-422C-99A9-19BDA9F5D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Hardware shipped January 2024</a:t>
            </a:r>
          </a:p>
          <a:p>
            <a:endParaRPr lang="en-US" dirty="0"/>
          </a:p>
          <a:p>
            <a:r>
              <a:rPr lang="en-US" dirty="0"/>
              <a:t>2.4, 5 and 6 GHz (60 20MHz 6 GHz channels) </a:t>
            </a:r>
          </a:p>
          <a:p>
            <a:pPr lvl="1"/>
            <a:endParaRPr lang="en-US" dirty="0"/>
          </a:p>
          <a:p>
            <a:r>
              <a:rPr lang="en-US" dirty="0"/>
              <a:t>4096 QAM</a:t>
            </a:r>
          </a:p>
          <a:p>
            <a:endParaRPr lang="en-US" dirty="0"/>
          </a:p>
          <a:p>
            <a:r>
              <a:rPr lang="en-US" dirty="0"/>
              <a:t>Multi-Link Operation – Links frequencies</a:t>
            </a:r>
          </a:p>
          <a:p>
            <a:endParaRPr lang="en-US" dirty="0"/>
          </a:p>
          <a:p>
            <a:r>
              <a:rPr lang="en-US" dirty="0"/>
              <a:t>Multiple Resource units – Multiplex a channel  Multi-User</a:t>
            </a:r>
          </a:p>
        </p:txBody>
      </p:sp>
    </p:spTree>
    <p:extLst>
      <p:ext uri="{BB962C8B-B14F-4D97-AF65-F5344CB8AC3E}">
        <p14:creationId xmlns:p14="http://schemas.microsoft.com/office/powerpoint/2010/main" val="13668367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2.4 GHz vs 5 GHz vs 6 GHz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Energy being the same, 5GHz has about half the reach</a:t>
            </a:r>
          </a:p>
          <a:p>
            <a:endParaRPr lang="en-US" dirty="0"/>
          </a:p>
          <a:p>
            <a:r>
              <a:rPr lang="en-US" dirty="0"/>
              <a:t>About Twice as many Access Points Required for the same coverage.</a:t>
            </a:r>
          </a:p>
          <a:p>
            <a:endParaRPr lang="en-US" dirty="0"/>
          </a:p>
          <a:p>
            <a:r>
              <a:rPr lang="en-US" dirty="0"/>
              <a:t>2.4 GHz is crowded  / Interference (~0.125m  or 4.9” )</a:t>
            </a:r>
          </a:p>
          <a:p>
            <a:endParaRPr lang="en-US" dirty="0"/>
          </a:p>
          <a:p>
            <a:r>
              <a:rPr lang="en-US" dirty="0"/>
              <a:t>5 GHz more susceptible to attenuation (~.06m or 2.36”)</a:t>
            </a:r>
          </a:p>
          <a:p>
            <a:endParaRPr lang="en-US" dirty="0"/>
          </a:p>
          <a:p>
            <a:r>
              <a:rPr lang="en-US" dirty="0"/>
              <a:t>6 GHz Wide Open/Limited Competition (~ .05m or  1.9”)</a:t>
            </a:r>
          </a:p>
        </p:txBody>
      </p:sp>
    </p:spTree>
    <p:extLst>
      <p:ext uri="{BB962C8B-B14F-4D97-AF65-F5344CB8AC3E}">
        <p14:creationId xmlns:p14="http://schemas.microsoft.com/office/powerpoint/2010/main" val="40686526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7EDC9-9A26-B704-E718-8CFA3AC91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D9612C-EC7A-6D56-EA53-8AAA78811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164" y="2209800"/>
            <a:ext cx="6343672" cy="431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7128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Level Setting Concepts</a:t>
            </a:r>
          </a:p>
          <a:p>
            <a:r>
              <a:rPr lang="en-US" dirty="0"/>
              <a:t>Wi-Fi</a:t>
            </a:r>
          </a:p>
          <a:p>
            <a:r>
              <a:rPr lang="en-US" dirty="0"/>
              <a:t>Cellular</a:t>
            </a:r>
          </a:p>
          <a:p>
            <a:r>
              <a:rPr lang="en-US" dirty="0"/>
              <a:t>Convergence</a:t>
            </a:r>
          </a:p>
          <a:p>
            <a:r>
              <a:rPr lang="en-US" dirty="0"/>
              <a:t>Q&amp;A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0380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7D1D8-B417-0E24-CCC5-54537B538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Cellular History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5C23F2-5F76-CC77-6CD9-58E4FB960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438400"/>
            <a:ext cx="7315200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558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6382E-C201-C016-6E24-840F04D71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Cellular 5G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EBB6C2-3B0F-C7EC-790A-0004323BC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50" y="2362200"/>
            <a:ext cx="73533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0737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F6434-E176-41CC-6F4B-80B7913BC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5G Network Architecture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6BA1E6-6136-F2D8-81BB-5CE2673D3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43" y="2438400"/>
            <a:ext cx="7457914" cy="407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4989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DE44B-8B45-90DA-37FF-0836DD69D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Cell &amp; Pico Cell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ED706B-C97A-CD99-2B88-BD871E76A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246" y="2438400"/>
            <a:ext cx="6681507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9228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B7122-57D9-84D7-EA5D-0D737CCF7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5G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29D81-D07A-628E-8743-FF70328E7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0" dirty="0">
                <a:solidFill>
                  <a:srgbClr val="222222"/>
                </a:solidFill>
                <a:effectLst/>
                <a:latin typeface="+mj-lt"/>
              </a:rPr>
              <a:t>Spectrum – 5G NR</a:t>
            </a:r>
          </a:p>
          <a:p>
            <a:endParaRPr lang="en-US" i="0" dirty="0">
              <a:solidFill>
                <a:srgbClr val="222222"/>
              </a:solidFill>
              <a:effectLst/>
              <a:latin typeface="+mj-lt"/>
            </a:endParaRPr>
          </a:p>
          <a:p>
            <a:r>
              <a:rPr lang="en-US" i="0" dirty="0">
                <a:solidFill>
                  <a:srgbClr val="222222"/>
                </a:solidFill>
                <a:effectLst/>
                <a:latin typeface="+mj-lt"/>
              </a:rPr>
              <a:t>Small cells and Pico-cells</a:t>
            </a:r>
          </a:p>
          <a:p>
            <a:endParaRPr lang="en-US" i="0" dirty="0">
              <a:solidFill>
                <a:srgbClr val="222222"/>
              </a:solidFill>
              <a:effectLst/>
              <a:latin typeface="+mj-lt"/>
            </a:endParaRPr>
          </a:p>
          <a:p>
            <a:r>
              <a:rPr lang="en-US" i="0" dirty="0">
                <a:solidFill>
                  <a:srgbClr val="222222"/>
                </a:solidFill>
                <a:effectLst/>
                <a:latin typeface="+mj-lt"/>
              </a:rPr>
              <a:t>Massive MIMO</a:t>
            </a:r>
          </a:p>
          <a:p>
            <a:endParaRPr lang="en-US" dirty="0">
              <a:solidFill>
                <a:srgbClr val="222222"/>
              </a:solidFill>
              <a:latin typeface="+mj-lt"/>
            </a:endParaRPr>
          </a:p>
          <a:p>
            <a:r>
              <a:rPr lang="en-US" i="0" dirty="0">
                <a:solidFill>
                  <a:srgbClr val="222222"/>
                </a:solidFill>
                <a:effectLst/>
                <a:latin typeface="+mj-lt"/>
              </a:rPr>
              <a:t>Beamforming</a:t>
            </a:r>
          </a:p>
          <a:p>
            <a:endParaRPr lang="en-US" i="0" dirty="0">
              <a:solidFill>
                <a:srgbClr val="222222"/>
              </a:solidFill>
              <a:effectLst/>
              <a:latin typeface="+mj-lt"/>
            </a:endParaRPr>
          </a:p>
          <a:p>
            <a:r>
              <a:rPr lang="en-US" i="0" dirty="0">
                <a:solidFill>
                  <a:srgbClr val="222222"/>
                </a:solidFill>
                <a:effectLst/>
                <a:latin typeface="+mj-lt"/>
              </a:rPr>
              <a:t>Full-duplex mode of transmission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904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802.11u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Back Haul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Phone companies need to get data off of the cell network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HotSpot</a:t>
            </a:r>
            <a:r>
              <a:rPr lang="en-US" dirty="0"/>
              <a:t> 2.0 – Single sign-on via MAC Address and registry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Great idea with a lot of implementation issues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93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Level Setting Concepts</a:t>
            </a:r>
          </a:p>
          <a:p>
            <a:r>
              <a:rPr lang="en-US" dirty="0"/>
              <a:t>Wi-Fi</a:t>
            </a:r>
          </a:p>
          <a:p>
            <a:r>
              <a:rPr lang="en-US" dirty="0"/>
              <a:t>Cellular</a:t>
            </a:r>
          </a:p>
          <a:p>
            <a:r>
              <a:rPr lang="en-US" dirty="0"/>
              <a:t>Convergence</a:t>
            </a:r>
          </a:p>
          <a:p>
            <a:r>
              <a:rPr lang="en-US" dirty="0"/>
              <a:t>Q&amp;A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4389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Mobility as a Developer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What can you count on for coverage and speed</a:t>
            </a:r>
          </a:p>
          <a:p>
            <a:endParaRPr lang="en-US" dirty="0"/>
          </a:p>
          <a:p>
            <a:r>
              <a:rPr lang="en-US" dirty="0"/>
              <a:t>Remember when coding for memory and disk was important?</a:t>
            </a:r>
          </a:p>
          <a:p>
            <a:endParaRPr lang="en-US" dirty="0"/>
          </a:p>
          <a:p>
            <a:r>
              <a:rPr lang="en-US" dirty="0"/>
              <a:t>Design Patterns for disconnected and ultra slow connections</a:t>
            </a:r>
          </a:p>
          <a:p>
            <a:endParaRPr lang="en-US" dirty="0"/>
          </a:p>
          <a:p>
            <a:r>
              <a:rPr lang="en-US" dirty="0"/>
              <a:t>Cell Radio vs Gigabit  (10/100/1000/Beyond) </a:t>
            </a:r>
          </a:p>
          <a:p>
            <a:endParaRPr lang="en-US" dirty="0"/>
          </a:p>
          <a:p>
            <a:r>
              <a:rPr lang="en-US" dirty="0"/>
              <a:t>Lowest Common Denominator Design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4689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 can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Great Design for Low/No Bandwidth applications</a:t>
            </a:r>
          </a:p>
          <a:p>
            <a:endParaRPr lang="en-US" dirty="0"/>
          </a:p>
          <a:p>
            <a:r>
              <a:rPr lang="en-US" dirty="0"/>
              <a:t>Security</a:t>
            </a:r>
          </a:p>
          <a:p>
            <a:endParaRPr lang="en-US" dirty="0"/>
          </a:p>
          <a:p>
            <a:r>
              <a:rPr lang="en-US" dirty="0"/>
              <a:t>Networking – if it is your facility.</a:t>
            </a:r>
          </a:p>
          <a:p>
            <a:endParaRPr lang="en-US" dirty="0"/>
          </a:p>
          <a:p>
            <a:r>
              <a:rPr lang="en-US" dirty="0"/>
              <a:t>Network Transitions:  WAN-LAN design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6555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 can’t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Perhaps the infrastructure</a:t>
            </a:r>
          </a:p>
          <a:p>
            <a:endParaRPr lang="en-US" dirty="0"/>
          </a:p>
          <a:p>
            <a:r>
              <a:rPr lang="en-US" dirty="0"/>
              <a:t>Interference is everywhere</a:t>
            </a:r>
          </a:p>
          <a:p>
            <a:endParaRPr lang="en-US" dirty="0"/>
          </a:p>
          <a:p>
            <a:r>
              <a:rPr lang="en-US" dirty="0"/>
              <a:t>Perhaps Power</a:t>
            </a:r>
            <a:r>
              <a:rPr lang="en-US" baseline="0" dirty="0"/>
              <a:t> Consumption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Perhaps Data Consumption </a:t>
            </a:r>
          </a:p>
        </p:txBody>
      </p:sp>
    </p:spTree>
    <p:extLst>
      <p:ext uri="{BB962C8B-B14F-4D97-AF65-F5344CB8AC3E}">
        <p14:creationId xmlns:p14="http://schemas.microsoft.com/office/powerpoint/2010/main" val="17027648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Wireless is the future</a:t>
            </a:r>
            <a:endParaRPr lang="en-US" baseline="0" dirty="0"/>
          </a:p>
          <a:p>
            <a:pPr marL="402336" lvl="1" indent="0">
              <a:buNone/>
            </a:pPr>
            <a:endParaRPr lang="en-US" baseline="0" dirty="0"/>
          </a:p>
          <a:p>
            <a:r>
              <a:rPr lang="en-US" dirty="0"/>
              <a:t>Security Concerns</a:t>
            </a:r>
          </a:p>
          <a:p>
            <a:endParaRPr lang="en-US" dirty="0"/>
          </a:p>
          <a:p>
            <a:r>
              <a:rPr lang="en-US" dirty="0"/>
              <a:t>Interference is beyond your control</a:t>
            </a:r>
          </a:p>
          <a:p>
            <a:endParaRPr lang="en-US" dirty="0"/>
          </a:p>
          <a:p>
            <a:r>
              <a:rPr lang="en-US" dirty="0"/>
              <a:t>Bridging the LAN to the WAN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8639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838200"/>
            <a:ext cx="6343672" cy="914400"/>
          </a:xfrm>
        </p:spPr>
        <p:txBody>
          <a:bodyPr/>
          <a:lstStyle/>
          <a:p>
            <a:r>
              <a:rPr lang="en-US" sz="1800" dirty="0"/>
              <a:t>Bob Brennan</a:t>
            </a:r>
            <a:br>
              <a:rPr lang="en-US" sz="1800" dirty="0"/>
            </a:br>
            <a:r>
              <a:rPr lang="en-US" sz="1800" dirty="0"/>
              <a:t>Integrated Manufacturing Systems, Inc.</a:t>
            </a:r>
            <a:br>
              <a:rPr lang="en-US" sz="1800" dirty="0"/>
            </a:br>
            <a:r>
              <a:rPr lang="en-US" sz="1800" dirty="0"/>
              <a:t>(603) 424-0109</a:t>
            </a:r>
          </a:p>
        </p:txBody>
      </p:sp>
      <p:pic>
        <p:nvPicPr>
          <p:cNvPr id="4100" name="Picture 4" descr="https://encrypted-tbn1.gstatic.com/images?q=tbn:ANd9GcSd1HMJJ0Q1EKIin9zJ8B1Lsd7G4hda86lwd50Syh-6HEvgqu3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362200"/>
            <a:ext cx="6124576" cy="425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3819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C0356C60AC144F9282243677CEF3D8" ma:contentTypeVersion="18" ma:contentTypeDescription="Create a new document." ma:contentTypeScope="" ma:versionID="6d27ce6665077c1a45aff8498acdd1ad">
  <xsd:schema xmlns:xsd="http://www.w3.org/2001/XMLSchema" xmlns:xs="http://www.w3.org/2001/XMLSchema" xmlns:p="http://schemas.microsoft.com/office/2006/metadata/properties" xmlns:ns2="3cc39c1c-04ab-453e-b8ee-0021fec317b2" xmlns:ns3="b2109412-0e1b-4bcc-b646-982a8b0081e8" targetNamespace="http://schemas.microsoft.com/office/2006/metadata/properties" ma:root="true" ma:fieldsID="1352e1ea16281158047e9211785f37d3" ns2:_="" ns3:_="">
    <xsd:import namespace="3cc39c1c-04ab-453e-b8ee-0021fec317b2"/>
    <xsd:import namespace="b2109412-0e1b-4bcc-b646-982a8b0081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c39c1c-04ab-453e-b8ee-0021fec317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41dea951-4578-420a-9303-929b28d59e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09412-0e1b-4bcc-b646-982a8b0081e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bcc57cd-207f-4bae-a80a-a0994d1cfd6f}" ma:internalName="TaxCatchAll" ma:showField="CatchAllData" ma:web="b2109412-0e1b-4bcc-b646-982a8b0081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cc39c1c-04ab-453e-b8ee-0021fec317b2">
      <Terms xmlns="http://schemas.microsoft.com/office/infopath/2007/PartnerControls"/>
    </lcf76f155ced4ddcb4097134ff3c332f>
    <TaxCatchAll xmlns="b2109412-0e1b-4bcc-b646-982a8b0081e8" xsi:nil="true"/>
  </documentManagement>
</p:properties>
</file>

<file path=customXml/itemProps1.xml><?xml version="1.0" encoding="utf-8"?>
<ds:datastoreItem xmlns:ds="http://schemas.openxmlformats.org/officeDocument/2006/customXml" ds:itemID="{4EC22CE6-723C-4490-8E98-5DB6838C5AA0}"/>
</file>

<file path=customXml/itemProps2.xml><?xml version="1.0" encoding="utf-8"?>
<ds:datastoreItem xmlns:ds="http://schemas.openxmlformats.org/officeDocument/2006/customXml" ds:itemID="{C5C638BC-8578-4414-85A7-EAA5903C43BB}"/>
</file>

<file path=customXml/itemProps3.xml><?xml version="1.0" encoding="utf-8"?>
<ds:datastoreItem xmlns:ds="http://schemas.openxmlformats.org/officeDocument/2006/customXml" ds:itemID="{F0222C0A-48EB-4336-BC58-8D7F5BABAA31}"/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973</Words>
  <Application>Microsoft Office PowerPoint</Application>
  <PresentationFormat>On-screen Show (4:3)</PresentationFormat>
  <Paragraphs>217</Paragraphs>
  <Slides>52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9" baseType="lpstr">
      <vt:lpstr>Arial</vt:lpstr>
      <vt:lpstr>Calibri</vt:lpstr>
      <vt:lpstr>Century Gothic</vt:lpstr>
      <vt:lpstr>var(--ffP)</vt:lpstr>
      <vt:lpstr>Wingdings</vt:lpstr>
      <vt:lpstr>Wingdings 3</vt:lpstr>
      <vt:lpstr>Ion Boardroom</vt:lpstr>
      <vt:lpstr>Wireless </vt:lpstr>
      <vt:lpstr>Agenda</vt:lpstr>
      <vt:lpstr>Wave</vt:lpstr>
      <vt:lpstr>Electro-Magnetic Wave </vt:lpstr>
      <vt:lpstr>Antenna – Omni-Directional</vt:lpstr>
      <vt:lpstr>2 Dimensional</vt:lpstr>
      <vt:lpstr>3 Dimensional</vt:lpstr>
      <vt:lpstr>Polarity</vt:lpstr>
      <vt:lpstr>Omni-Directional</vt:lpstr>
      <vt:lpstr>What is Gain?</vt:lpstr>
      <vt:lpstr>Directional antenna</vt:lpstr>
      <vt:lpstr>Antenna Gain</vt:lpstr>
      <vt:lpstr>Multipath</vt:lpstr>
      <vt:lpstr>Interference At Antenna</vt:lpstr>
      <vt:lpstr>Beam Forming</vt:lpstr>
      <vt:lpstr>Multipath Distortion</vt:lpstr>
      <vt:lpstr>Attenuation</vt:lpstr>
      <vt:lpstr>Do More with a Fixed Amount</vt:lpstr>
      <vt:lpstr>Agenda</vt:lpstr>
      <vt:lpstr>802.11 Evolution</vt:lpstr>
      <vt:lpstr>2.4 GHz Band</vt:lpstr>
      <vt:lpstr>Bands and Channels</vt:lpstr>
      <vt:lpstr>Channel Interference</vt:lpstr>
      <vt:lpstr>2.4 and We Are Not Alone</vt:lpstr>
      <vt:lpstr>Wi-Fi 7 Channel Comparison</vt:lpstr>
      <vt:lpstr>Access Points</vt:lpstr>
      <vt:lpstr>Single In Single Out</vt:lpstr>
      <vt:lpstr>Multiple In Multiple Out MIMO</vt:lpstr>
      <vt:lpstr>Single to Multiple</vt:lpstr>
      <vt:lpstr>Spatial Multiplexing  MIMO </vt:lpstr>
      <vt:lpstr>Wi-Fi Signal Strength</vt:lpstr>
      <vt:lpstr>What’s a Good Reading</vt:lpstr>
      <vt:lpstr>802.11N</vt:lpstr>
      <vt:lpstr>802.11ac</vt:lpstr>
      <vt:lpstr>Channel Bonding</vt:lpstr>
      <vt:lpstr>802.11 AX *  Wi-Fi 6</vt:lpstr>
      <vt:lpstr>802.11BE  Wi-Fi 7</vt:lpstr>
      <vt:lpstr>2.4 GHz vs 5 GHz vs 6 GHz</vt:lpstr>
      <vt:lpstr>Comparison</vt:lpstr>
      <vt:lpstr>Agenda</vt:lpstr>
      <vt:lpstr>Cellular History</vt:lpstr>
      <vt:lpstr>Cellular 5G</vt:lpstr>
      <vt:lpstr>5G Network Architecture</vt:lpstr>
      <vt:lpstr>Small Cell &amp; Pico Cell</vt:lpstr>
      <vt:lpstr>5G Features</vt:lpstr>
      <vt:lpstr>802.11u</vt:lpstr>
      <vt:lpstr>Agenda</vt:lpstr>
      <vt:lpstr>Mobility as a Developer</vt:lpstr>
      <vt:lpstr>What you can control</vt:lpstr>
      <vt:lpstr>What you can’t control</vt:lpstr>
      <vt:lpstr>Random Thoughts</vt:lpstr>
      <vt:lpstr>Bob Brennan Integrated Manufacturing Systems, Inc. (603) 424-0109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:description/>
  <cp:lastModifiedBy/>
  <cp:revision>1</cp:revision>
  <dcterms:created xsi:type="dcterms:W3CDTF">2014-06-09T20:17:07Z</dcterms:created>
  <dcterms:modified xsi:type="dcterms:W3CDTF">2024-09-20T08:59:55Z</dcterms:modified>
  <cp:category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0x01010039C0356C60AC144F9282243677CEF3D8</vt:lpwstr>
  </property>
</Properties>
</file>