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notesSlides/notesSlide23.xml" ContentType="application/vnd.openxmlformats-officedocument.presentationml.notesSlide+xml"/>
  <Override PartName="/ppt/notesSlides/notesSlide35.xml" ContentType="application/vnd.openxmlformats-officedocument.presentationml.notesSlide+xml"/>
  <Override PartName="/ppt/notesSlides/notesSlide34.xml" ContentType="application/vnd.openxmlformats-officedocument.presentationml.notesSlide+xml"/>
  <Override PartName="/ppt/notesSlides/notesSlide11.xml" ContentType="application/vnd.openxmlformats-officedocument.presentationml.notesSlide+xml"/>
  <Override PartName="/ppt/notesSlides/notesSlide3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2.xml" ContentType="application/vnd.openxmlformats-officedocument.presentationml.notesSlide+xml"/>
  <Override PartName="/ppt/notesSlides/notesSlide1.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25.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22.xml" ContentType="application/vnd.openxmlformats-officedocument.presentationml.notesSlide+xml"/>
  <Override PartName="/ppt/notesSlides/notesSlide7.xml" ContentType="application/vnd.openxmlformats-officedocument.presentationml.notesSlide+xml"/>
  <Override PartName="/ppt/notesSlides/notesSlide2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28.xml" ContentType="application/vnd.openxmlformats-officedocument.presentationml.notesSlide+xml"/>
  <Override PartName="/ppt/notesSlides/notesSlide38.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29.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theme/theme2.xml" ContentType="application/vnd.openxmlformats-officedocument.theme+xml"/>
  <Override PartName="/ppt/comments/comment3.xml" ContentType="application/vnd.openxmlformats-officedocument.presentationml.comments+xml"/>
  <Override PartName="/ppt/notesMasters/notesMaster1.xml" ContentType="application/vnd.openxmlformats-officedocument.presentationml.notesMaster+xml"/>
  <Override PartName="/ppt/comments/comment6.xml" ContentType="application/vnd.openxmlformats-officedocument.presentationml.comments+xml"/>
  <Override PartName="/ppt/commentAuthors.xml" ContentType="application/vnd.openxmlformats-officedocument.presentationml.commentAuthors+xml"/>
  <Override PartName="/ppt/theme/theme1.xml" ContentType="application/vnd.openxmlformats-officedocument.theme+xml"/>
  <Override PartName="/ppt/comments/comment7.xml" ContentType="application/vnd.openxmlformats-officedocument.presentationml.comments+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69" r:id="rId3"/>
    <p:sldId id="325" r:id="rId4"/>
    <p:sldId id="326" r:id="rId5"/>
    <p:sldId id="322" r:id="rId6"/>
    <p:sldId id="327" r:id="rId7"/>
    <p:sldId id="323" r:id="rId8"/>
    <p:sldId id="328" r:id="rId9"/>
    <p:sldId id="329" r:id="rId10"/>
    <p:sldId id="330" r:id="rId11"/>
    <p:sldId id="333" r:id="rId12"/>
    <p:sldId id="271" r:id="rId13"/>
    <p:sldId id="274" r:id="rId14"/>
    <p:sldId id="301" r:id="rId15"/>
    <p:sldId id="317" r:id="rId16"/>
    <p:sldId id="316" r:id="rId17"/>
    <p:sldId id="320" r:id="rId18"/>
    <p:sldId id="318" r:id="rId19"/>
    <p:sldId id="319" r:id="rId20"/>
    <p:sldId id="273" r:id="rId21"/>
    <p:sldId id="303" r:id="rId22"/>
    <p:sldId id="307" r:id="rId23"/>
    <p:sldId id="308" r:id="rId24"/>
    <p:sldId id="309" r:id="rId25"/>
    <p:sldId id="270" r:id="rId26"/>
    <p:sldId id="302" r:id="rId27"/>
    <p:sldId id="321" r:id="rId28"/>
    <p:sldId id="284" r:id="rId29"/>
    <p:sldId id="283" r:id="rId30"/>
    <p:sldId id="310" r:id="rId31"/>
    <p:sldId id="311" r:id="rId32"/>
    <p:sldId id="312" r:id="rId33"/>
    <p:sldId id="313" r:id="rId34"/>
    <p:sldId id="314" r:id="rId35"/>
    <p:sldId id="315" r:id="rId36"/>
    <p:sldId id="331" r:id="rId37"/>
    <p:sldId id="332" r:id="rId38"/>
    <p:sldId id="277" r:id="rId39"/>
    <p:sldId id="275" r:id="rId40"/>
    <p:sldId id="278" r:id="rId41"/>
    <p:sldId id="279" r:id="rId42"/>
    <p:sldId id="324" r:id="rId43"/>
    <p:sldId id="291" r:id="rId44"/>
    <p:sldId id="292" r:id="rId45"/>
    <p:sldId id="294" r:id="rId46"/>
    <p:sldId id="293" r:id="rId47"/>
    <p:sldId id="300" r:id="rId48"/>
    <p:sldId id="299" r:id="rId49"/>
    <p:sldId id="305" r:id="rId50"/>
    <p:sldId id="306" r:id="rId51"/>
    <p:sldId id="304" r:id="rId52"/>
    <p:sldId id="296" r:id="rId53"/>
    <p:sldId id="268" r:id="rId54"/>
    <p:sldId id="297" r:id="rId55"/>
    <p:sldId id="295"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mitri Levin" initials="DL" lastIdx="1" clrIdx="0">
    <p:extLst>
      <p:ext uri="{19B8F6BF-5375-455C-9EA6-DF929625EA0E}">
        <p15:presenceInfo xmlns:p15="http://schemas.microsoft.com/office/powerpoint/2012/main" userId="S-1-5-21-2066962458-3732107446-846100-5143" providerId="AD"/>
      </p:ext>
    </p:extLst>
  </p:cmAuthor>
  <p:cmAuthor id="2" name="Dmitri Levin" initials="DL [2]" lastIdx="7" clrIdx="1">
    <p:extLst>
      <p:ext uri="{19B8F6BF-5375-455C-9EA6-DF929625EA0E}">
        <p15:presenceInfo xmlns:p15="http://schemas.microsoft.com/office/powerpoint/2012/main" userId="S::dlevin@alphabroder.com::03c75d67-1544-4804-ae3b-5b7314df62e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8752EA-59D7-4128-B5BF-8A1ECC097BE8}" v="20" dt="2024-08-06T00:23:14.3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0" autoAdjust="0"/>
    <p:restoredTop sz="83134" autoAdjust="0"/>
  </p:normalViewPr>
  <p:slideViewPr>
    <p:cSldViewPr>
      <p:cViewPr varScale="1">
        <p:scale>
          <a:sx n="61" d="100"/>
          <a:sy n="61" d="100"/>
        </p:scale>
        <p:origin x="844" y="60"/>
      </p:cViewPr>
      <p:guideLst>
        <p:guide orient="horz" pos="2160"/>
        <p:guide pos="3840"/>
      </p:guideLst>
    </p:cSldViewPr>
  </p:slideViewPr>
  <p:notesTextViewPr>
    <p:cViewPr>
      <p:scale>
        <a:sx n="1" d="1"/>
        <a:sy n="1" d="1"/>
      </p:scale>
      <p:origin x="0" y="0"/>
    </p:cViewPr>
  </p:notesTextViewPr>
  <p:gridSpacing cx="137161" cy="137161"/>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66" Type="http://schemas.openxmlformats.org/officeDocument/2006/relationships/customXml" Target="../customXml/item2.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67"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65"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mitri Levin" userId="03c75d67-1544-4804-ae3b-5b7314df62e0" providerId="ADAL" clId="{8A8752EA-59D7-4128-B5BF-8A1ECC097BE8}"/>
    <pc:docChg chg="undo custSel addSld modSld sldOrd">
      <pc:chgData name="Dmitri Levin" userId="03c75d67-1544-4804-ae3b-5b7314df62e0" providerId="ADAL" clId="{8A8752EA-59D7-4128-B5BF-8A1ECC097BE8}" dt="2024-08-06T00:23:32.153" v="955" actId="20577"/>
      <pc:docMkLst>
        <pc:docMk/>
      </pc:docMkLst>
      <pc:sldChg chg="modSp mod">
        <pc:chgData name="Dmitri Levin" userId="03c75d67-1544-4804-ae3b-5b7314df62e0" providerId="ADAL" clId="{8A8752EA-59D7-4128-B5BF-8A1ECC097BE8}" dt="2024-07-15T17:41:31.795" v="569" actId="20577"/>
        <pc:sldMkLst>
          <pc:docMk/>
          <pc:sldMk cId="3331527380" sldId="256"/>
        </pc:sldMkLst>
        <pc:spChg chg="mod">
          <ac:chgData name="Dmitri Levin" userId="03c75d67-1544-4804-ae3b-5b7314df62e0" providerId="ADAL" clId="{8A8752EA-59D7-4128-B5BF-8A1ECC097BE8}" dt="2024-07-15T17:41:15.477" v="556" actId="1076"/>
          <ac:spMkLst>
            <pc:docMk/>
            <pc:sldMk cId="3331527380" sldId="256"/>
            <ac:spMk id="2" creationId="{00000000-0000-0000-0000-000000000000}"/>
          </ac:spMkLst>
        </pc:spChg>
        <pc:spChg chg="mod">
          <ac:chgData name="Dmitri Levin" userId="03c75d67-1544-4804-ae3b-5b7314df62e0" providerId="ADAL" clId="{8A8752EA-59D7-4128-B5BF-8A1ECC097BE8}" dt="2024-07-15T17:41:31.795" v="569" actId="20577"/>
          <ac:spMkLst>
            <pc:docMk/>
            <pc:sldMk cId="3331527380" sldId="256"/>
            <ac:spMk id="3" creationId="{00000000-0000-0000-0000-000000000000}"/>
          </ac:spMkLst>
        </pc:spChg>
      </pc:sldChg>
      <pc:sldChg chg="ord modNotesTx">
        <pc:chgData name="Dmitri Levin" userId="03c75d67-1544-4804-ae3b-5b7314df62e0" providerId="ADAL" clId="{8A8752EA-59D7-4128-B5BF-8A1ECC097BE8}" dt="2024-08-05T23:21:02.928" v="899" actId="6549"/>
        <pc:sldMkLst>
          <pc:docMk/>
          <pc:sldMk cId="0" sldId="269"/>
        </pc:sldMkLst>
      </pc:sldChg>
      <pc:sldChg chg="addSp delSp modSp new mod ord modNotesTx">
        <pc:chgData name="Dmitri Levin" userId="03c75d67-1544-4804-ae3b-5b7314df62e0" providerId="ADAL" clId="{8A8752EA-59D7-4128-B5BF-8A1ECC097BE8}" dt="2024-07-23T03:32:42.095" v="898" actId="20577"/>
        <pc:sldMkLst>
          <pc:docMk/>
          <pc:sldMk cId="2898252995" sldId="322"/>
        </pc:sldMkLst>
        <pc:spChg chg="add mod">
          <ac:chgData name="Dmitri Levin" userId="03c75d67-1544-4804-ae3b-5b7314df62e0" providerId="ADAL" clId="{8A8752EA-59D7-4128-B5BF-8A1ECC097BE8}" dt="2024-07-23T03:32:42.095" v="898" actId="20577"/>
          <ac:spMkLst>
            <pc:docMk/>
            <pc:sldMk cId="2898252995" sldId="322"/>
            <ac:spMk id="2" creationId="{E4C4F4AB-AA68-5197-0BA5-39AD80F529AE}"/>
          </ac:spMkLst>
        </pc:spChg>
        <pc:spChg chg="add del">
          <ac:chgData name="Dmitri Levin" userId="03c75d67-1544-4804-ae3b-5b7314df62e0" providerId="ADAL" clId="{8A8752EA-59D7-4128-B5BF-8A1ECC097BE8}" dt="2024-07-15T17:37:24.018" v="527" actId="22"/>
          <ac:spMkLst>
            <pc:docMk/>
            <pc:sldMk cId="2898252995" sldId="322"/>
            <ac:spMk id="4" creationId="{1671995F-9816-677E-6524-C6DF160C44BA}"/>
          </ac:spMkLst>
        </pc:spChg>
      </pc:sldChg>
      <pc:sldChg chg="add ord">
        <pc:chgData name="Dmitri Levin" userId="03c75d67-1544-4804-ae3b-5b7314df62e0" providerId="ADAL" clId="{8A8752EA-59D7-4128-B5BF-8A1ECC097BE8}" dt="2024-07-15T17:44:59.745" v="575"/>
        <pc:sldMkLst>
          <pc:docMk/>
          <pc:sldMk cId="3345757634" sldId="323"/>
        </pc:sldMkLst>
      </pc:sldChg>
      <pc:sldChg chg="addSp modSp new mod modAnim">
        <pc:chgData name="Dmitri Levin" userId="03c75d67-1544-4804-ae3b-5b7314df62e0" providerId="ADAL" clId="{8A8752EA-59D7-4128-B5BF-8A1ECC097BE8}" dt="2024-07-21T19:45:41.519" v="730" actId="1076"/>
        <pc:sldMkLst>
          <pc:docMk/>
          <pc:sldMk cId="649826454" sldId="324"/>
        </pc:sldMkLst>
        <pc:spChg chg="add mod">
          <ac:chgData name="Dmitri Levin" userId="03c75d67-1544-4804-ae3b-5b7314df62e0" providerId="ADAL" clId="{8A8752EA-59D7-4128-B5BF-8A1ECC097BE8}" dt="2024-07-21T19:44:06.869" v="729" actId="20577"/>
          <ac:spMkLst>
            <pc:docMk/>
            <pc:sldMk cId="649826454" sldId="324"/>
            <ac:spMk id="2" creationId="{23C9BC65-ED8F-D54E-B336-F66B210476A2}"/>
          </ac:spMkLst>
        </pc:spChg>
        <pc:spChg chg="add mod">
          <ac:chgData name="Dmitri Levin" userId="03c75d67-1544-4804-ae3b-5b7314df62e0" providerId="ADAL" clId="{8A8752EA-59D7-4128-B5BF-8A1ECC097BE8}" dt="2024-07-21T19:45:41.519" v="730" actId="1076"/>
          <ac:spMkLst>
            <pc:docMk/>
            <pc:sldMk cId="649826454" sldId="324"/>
            <ac:spMk id="3" creationId="{F8885798-9B4C-1068-95A9-A2D9587A7782}"/>
          </ac:spMkLst>
        </pc:spChg>
        <pc:picChg chg="add mod">
          <ac:chgData name="Dmitri Levin" userId="03c75d67-1544-4804-ae3b-5b7314df62e0" providerId="ADAL" clId="{8A8752EA-59D7-4128-B5BF-8A1ECC097BE8}" dt="2024-07-21T19:11:01.603" v="592" actId="1076"/>
          <ac:picMkLst>
            <pc:docMk/>
            <pc:sldMk cId="649826454" sldId="324"/>
            <ac:picMk id="4" creationId="{A4230EC5-9A99-2BF1-4A35-D2E119D9849A}"/>
          </ac:picMkLst>
        </pc:picChg>
      </pc:sldChg>
      <pc:sldChg chg="addSp delSp modSp new mod">
        <pc:chgData name="Dmitri Levin" userId="03c75d67-1544-4804-ae3b-5b7314df62e0" providerId="ADAL" clId="{8A8752EA-59D7-4128-B5BF-8A1ECC097BE8}" dt="2024-07-23T02:56:34.320" v="771" actId="14100"/>
        <pc:sldMkLst>
          <pc:docMk/>
          <pc:sldMk cId="1838591445" sldId="325"/>
        </pc:sldMkLst>
        <pc:spChg chg="mod">
          <ac:chgData name="Dmitri Levin" userId="03c75d67-1544-4804-ae3b-5b7314df62e0" providerId="ADAL" clId="{8A8752EA-59D7-4128-B5BF-8A1ECC097BE8}" dt="2024-07-23T02:55:52.882" v="765" actId="122"/>
          <ac:spMkLst>
            <pc:docMk/>
            <pc:sldMk cId="1838591445" sldId="325"/>
            <ac:spMk id="2" creationId="{EBB0A01D-88A9-E577-3F6A-D36B6F331594}"/>
          </ac:spMkLst>
        </pc:spChg>
        <pc:spChg chg="del">
          <ac:chgData name="Dmitri Levin" userId="03c75d67-1544-4804-ae3b-5b7314df62e0" providerId="ADAL" clId="{8A8752EA-59D7-4128-B5BF-8A1ECC097BE8}" dt="2024-07-23T02:56:14.238" v="766" actId="931"/>
          <ac:spMkLst>
            <pc:docMk/>
            <pc:sldMk cId="1838591445" sldId="325"/>
            <ac:spMk id="3" creationId="{1AB76C68-AB3E-8B65-2D73-3D01F7950445}"/>
          </ac:spMkLst>
        </pc:spChg>
        <pc:picChg chg="add mod">
          <ac:chgData name="Dmitri Levin" userId="03c75d67-1544-4804-ae3b-5b7314df62e0" providerId="ADAL" clId="{8A8752EA-59D7-4128-B5BF-8A1ECC097BE8}" dt="2024-07-23T02:56:34.320" v="771" actId="14100"/>
          <ac:picMkLst>
            <pc:docMk/>
            <pc:sldMk cId="1838591445" sldId="325"/>
            <ac:picMk id="5" creationId="{370AE11E-BFE4-8F49-DDB7-61124183BF34}"/>
          </ac:picMkLst>
        </pc:picChg>
      </pc:sldChg>
      <pc:sldChg chg="addSp delSp modSp new mod">
        <pc:chgData name="Dmitri Levin" userId="03c75d67-1544-4804-ae3b-5b7314df62e0" providerId="ADAL" clId="{8A8752EA-59D7-4128-B5BF-8A1ECC097BE8}" dt="2024-07-23T03:22:46.363" v="861" actId="1076"/>
        <pc:sldMkLst>
          <pc:docMk/>
          <pc:sldMk cId="4097905464" sldId="326"/>
        </pc:sldMkLst>
        <pc:spChg chg="mod">
          <ac:chgData name="Dmitri Levin" userId="03c75d67-1544-4804-ae3b-5b7314df62e0" providerId="ADAL" clId="{8A8752EA-59D7-4128-B5BF-8A1ECC097BE8}" dt="2024-07-23T02:59:55.121" v="806" actId="122"/>
          <ac:spMkLst>
            <pc:docMk/>
            <pc:sldMk cId="4097905464" sldId="326"/>
            <ac:spMk id="2" creationId="{46B52B9A-2AC9-B66F-6397-7CD5E1A939D9}"/>
          </ac:spMkLst>
        </pc:spChg>
        <pc:spChg chg="del">
          <ac:chgData name="Dmitri Levin" userId="03c75d67-1544-4804-ae3b-5b7314df62e0" providerId="ADAL" clId="{8A8752EA-59D7-4128-B5BF-8A1ECC097BE8}" dt="2024-07-23T03:00:06.296" v="807" actId="478"/>
          <ac:spMkLst>
            <pc:docMk/>
            <pc:sldMk cId="4097905464" sldId="326"/>
            <ac:spMk id="3" creationId="{78A8DB6E-A9B2-377E-19F9-6707AC5B726E}"/>
          </ac:spMkLst>
        </pc:spChg>
        <pc:spChg chg="add mod">
          <ac:chgData name="Dmitri Levin" userId="03c75d67-1544-4804-ae3b-5b7314df62e0" providerId="ADAL" clId="{8A8752EA-59D7-4128-B5BF-8A1ECC097BE8}" dt="2024-07-23T03:10:56.113" v="817" actId="13822"/>
          <ac:spMkLst>
            <pc:docMk/>
            <pc:sldMk cId="4097905464" sldId="326"/>
            <ac:spMk id="6" creationId="{0A7E456A-C10D-11E4-D455-B4BC3582315E}"/>
          </ac:spMkLst>
        </pc:spChg>
        <pc:spChg chg="add mod ord">
          <ac:chgData name="Dmitri Levin" userId="03c75d67-1544-4804-ae3b-5b7314df62e0" providerId="ADAL" clId="{8A8752EA-59D7-4128-B5BF-8A1ECC097BE8}" dt="2024-07-23T03:22:40.692" v="860" actId="1076"/>
          <ac:spMkLst>
            <pc:docMk/>
            <pc:sldMk cId="4097905464" sldId="326"/>
            <ac:spMk id="7" creationId="{6AFF6A69-29C2-32E5-72E5-C2121BA431AE}"/>
          </ac:spMkLst>
        </pc:spChg>
        <pc:spChg chg="add mod">
          <ac:chgData name="Dmitri Levin" userId="03c75d67-1544-4804-ae3b-5b7314df62e0" providerId="ADAL" clId="{8A8752EA-59D7-4128-B5BF-8A1ECC097BE8}" dt="2024-07-23T03:11:49.226" v="841" actId="1076"/>
          <ac:spMkLst>
            <pc:docMk/>
            <pc:sldMk cId="4097905464" sldId="326"/>
            <ac:spMk id="8" creationId="{BF93ACC3-53F0-AB6A-4080-65205C0469E4}"/>
          </ac:spMkLst>
        </pc:spChg>
        <pc:picChg chg="add mod">
          <ac:chgData name="Dmitri Levin" userId="03c75d67-1544-4804-ae3b-5b7314df62e0" providerId="ADAL" clId="{8A8752EA-59D7-4128-B5BF-8A1ECC097BE8}" dt="2024-07-23T03:10:06.549" v="815" actId="1076"/>
          <ac:picMkLst>
            <pc:docMk/>
            <pc:sldMk cId="4097905464" sldId="326"/>
            <ac:picMk id="5" creationId="{D5ED4DD1-F094-481B-5947-6172D54C9664}"/>
          </ac:picMkLst>
        </pc:picChg>
        <pc:picChg chg="add mod">
          <ac:chgData name="Dmitri Levin" userId="03c75d67-1544-4804-ae3b-5b7314df62e0" providerId="ADAL" clId="{8A8752EA-59D7-4128-B5BF-8A1ECC097BE8}" dt="2024-07-23T03:22:46.363" v="861" actId="1076"/>
          <ac:picMkLst>
            <pc:docMk/>
            <pc:sldMk cId="4097905464" sldId="326"/>
            <ac:picMk id="10" creationId="{4860C5AD-81A2-62B2-8053-1C819BEA2C59}"/>
          </ac:picMkLst>
        </pc:picChg>
      </pc:sldChg>
      <pc:sldChg chg="addSp delSp modSp new mod ord">
        <pc:chgData name="Dmitri Levin" userId="03c75d67-1544-4804-ae3b-5b7314df62e0" providerId="ADAL" clId="{8A8752EA-59D7-4128-B5BF-8A1ECC097BE8}" dt="2024-08-06T00:23:32.153" v="955" actId="20577"/>
        <pc:sldMkLst>
          <pc:docMk/>
          <pc:sldMk cId="402304028" sldId="327"/>
        </pc:sldMkLst>
        <pc:spChg chg="mod">
          <ac:chgData name="Dmitri Levin" userId="03c75d67-1544-4804-ae3b-5b7314df62e0" providerId="ADAL" clId="{8A8752EA-59D7-4128-B5BF-8A1ECC097BE8}" dt="2024-08-06T00:23:32.153" v="955" actId="20577"/>
          <ac:spMkLst>
            <pc:docMk/>
            <pc:sldMk cId="402304028" sldId="327"/>
            <ac:spMk id="2" creationId="{988F6E10-099E-05D4-F319-A46D9823DD5D}"/>
          </ac:spMkLst>
        </pc:spChg>
        <pc:spChg chg="del">
          <ac:chgData name="Dmitri Levin" userId="03c75d67-1544-4804-ae3b-5b7314df62e0" providerId="ADAL" clId="{8A8752EA-59D7-4128-B5BF-8A1ECC097BE8}" dt="2024-08-06T00:23:14.305" v="939" actId="931"/>
          <ac:spMkLst>
            <pc:docMk/>
            <pc:sldMk cId="402304028" sldId="327"/>
            <ac:spMk id="3" creationId="{270706E6-B671-7F4A-294D-C402C6630836}"/>
          </ac:spMkLst>
        </pc:spChg>
        <pc:picChg chg="add mod">
          <ac:chgData name="Dmitri Levin" userId="03c75d67-1544-4804-ae3b-5b7314df62e0" providerId="ADAL" clId="{8A8752EA-59D7-4128-B5BF-8A1ECC097BE8}" dt="2024-08-06T00:23:22.038" v="940" actId="1076"/>
          <ac:picMkLst>
            <pc:docMk/>
            <pc:sldMk cId="402304028" sldId="327"/>
            <ac:picMk id="5" creationId="{DC222982-370A-9EFC-B0D4-6121BD5FE38B}"/>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24-08-17T21:56:19.065" idx="6">
    <p:pos x="10" y="10"/>
    <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3-11-06T12:40:21.135" idx="1">
    <p:pos x="10" y="10"/>
    <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23-11-06T12:57:09.988" idx="2">
    <p:pos x="10" y="10"/>
    <p:text/>
    <p:extLst>
      <p:ext uri="{C676402C-5697-4E1C-873F-D02D1690AC5C}">
        <p15:threadingInfo xmlns:p15="http://schemas.microsoft.com/office/powerpoint/2012/main" timeZoneBias="300"/>
      </p:ext>
    </p:extLst>
  </p:cm>
  <p:cm authorId="2" dt="2023-11-06T12:59:26.617" idx="3">
    <p:pos x="183" y="183"/>
    <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2" dt="2023-11-06T12:57:09.988" idx="4">
    <p:pos x="10" y="10"/>
    <p:text/>
    <p:extLst>
      <p:ext uri="{C676402C-5697-4E1C-873F-D02D1690AC5C}">
        <p15:threadingInfo xmlns:p15="http://schemas.microsoft.com/office/powerpoint/2012/main" timeZoneBias="300"/>
      </p:ext>
    </p:extLst>
  </p:cm>
  <p:cm authorId="2" dt="2023-11-06T12:59:26.617" idx="5">
    <p:pos x="183" y="183"/>
    <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2" dt="2024-09-16T17:00:16.948" idx="7">
    <p:pos x="10" y="10"/>
    <p:text/>
    <p:extLst>
      <p:ext uri="{C676402C-5697-4E1C-873F-D02D1690AC5C}">
        <p15:threadingInfo xmlns:p15="http://schemas.microsoft.com/office/powerpoint/2012/main" timeZoneBias="24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18-06-01T11:35:14.414" idx="1">
    <p:pos x="10" y="10"/>
    <p:text>Parameters like -n, -Mn, -L definitely affect replication. Other parameters may not affect it.</p:text>
    <p:extLst>
      <p:ext uri="{C676402C-5697-4E1C-873F-D02D1690AC5C}">
        <p15:threadingInfo xmlns:p15="http://schemas.microsoft.com/office/powerpoint/2012/main" timeZoneBias="24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18-06-01T11:35:14.414" idx="1">
    <p:pos x="10" y="10"/>
    <p:text>Parameters like -n, -Mn, -L definitely affect replication. Other parameters may not affect it.</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5A6F9F-3E25-41AB-B8FC-F16D0AC970F7}" type="datetimeFigureOut">
              <a:rPr lang="en-US" smtClean="0"/>
              <a:pPr/>
              <a:t>9/27/2024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075C1-6245-409A-AE3B-413CC551BAFF}" type="slidenum">
              <a:rPr lang="en-US" smtClean="0"/>
              <a:pPr/>
              <a:t>‹#›</a:t>
            </a:fld>
            <a:endParaRPr lang="en-US"/>
          </a:p>
        </p:txBody>
      </p:sp>
    </p:spTree>
    <p:extLst>
      <p:ext uri="{BB962C8B-B14F-4D97-AF65-F5344CB8AC3E}">
        <p14:creationId xmlns:p14="http://schemas.microsoft.com/office/powerpoint/2010/main" val="4250864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mostly talk about the first 3 methods that are provided by PSC. </a:t>
            </a:r>
          </a:p>
        </p:txBody>
      </p:sp>
      <p:sp>
        <p:nvSpPr>
          <p:cNvPr id="4" name="Slide Number Placeholder 3"/>
          <p:cNvSpPr>
            <a:spLocks noGrp="1"/>
          </p:cNvSpPr>
          <p:nvPr>
            <p:ph type="sldNum" sz="quarter" idx="10"/>
          </p:nvPr>
        </p:nvSpPr>
        <p:spPr/>
        <p:txBody>
          <a:bodyPr/>
          <a:lstStyle/>
          <a:p>
            <a:fld id="{F1C075C1-6245-409A-AE3B-413CC551BAFF}" type="slidenum">
              <a:rPr lang="en-US" smtClean="0"/>
              <a:pPr/>
              <a:t>2</a:t>
            </a:fld>
            <a:endParaRPr lang="en-US"/>
          </a:p>
        </p:txBody>
      </p:sp>
    </p:spTree>
    <p:extLst>
      <p:ext uri="{BB962C8B-B14F-4D97-AF65-F5344CB8AC3E}">
        <p14:creationId xmlns:p14="http://schemas.microsoft.com/office/powerpoint/2010/main" val="3165963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dirty="0" err="1"/>
              <a:t>ks</a:t>
            </a:r>
            <a:r>
              <a:rPr lang="en-US" dirty="0"/>
              <a:t> files need to be copied to Target replication, after-image replication and all development, test, training databases that you refresh from production.</a:t>
            </a:r>
          </a:p>
          <a:p>
            <a:endParaRPr lang="en-US" dirty="0"/>
          </a:p>
        </p:txBody>
      </p:sp>
      <p:sp>
        <p:nvSpPr>
          <p:cNvPr id="4" name="Slide Number Placeholder 3"/>
          <p:cNvSpPr>
            <a:spLocks noGrp="1"/>
          </p:cNvSpPr>
          <p:nvPr>
            <p:ph type="sldNum" sz="quarter" idx="5"/>
          </p:nvPr>
        </p:nvSpPr>
        <p:spPr/>
        <p:txBody>
          <a:bodyPr/>
          <a:lstStyle/>
          <a:p>
            <a:fld id="{F1C075C1-6245-409A-AE3B-413CC551BAFF}" type="slidenum">
              <a:rPr lang="en-US" smtClean="0"/>
              <a:pPr/>
              <a:t>5</a:t>
            </a:fld>
            <a:endParaRPr lang="en-US"/>
          </a:p>
        </p:txBody>
      </p:sp>
    </p:spTree>
    <p:extLst>
      <p:ext uri="{BB962C8B-B14F-4D97-AF65-F5344CB8AC3E}">
        <p14:creationId xmlns:p14="http://schemas.microsoft.com/office/powerpoint/2010/main" val="1136147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_Db-detail shows some history of </a:t>
            </a:r>
            <a:r>
              <a:rPr lang="en-US" sz="1200"/>
              <a:t>the database</a:t>
            </a:r>
            <a:endParaRPr lang="en-US" dirty="0"/>
          </a:p>
        </p:txBody>
      </p:sp>
      <p:sp>
        <p:nvSpPr>
          <p:cNvPr id="4" name="Slide Number Placeholder 3"/>
          <p:cNvSpPr>
            <a:spLocks noGrp="1"/>
          </p:cNvSpPr>
          <p:nvPr>
            <p:ph type="sldNum" sz="quarter" idx="5"/>
          </p:nvPr>
        </p:nvSpPr>
        <p:spPr/>
        <p:txBody>
          <a:bodyPr/>
          <a:lstStyle/>
          <a:p>
            <a:fld id="{F1C075C1-6245-409A-AE3B-413CC551BAFF}" type="slidenum">
              <a:rPr lang="en-US" smtClean="0"/>
              <a:pPr/>
              <a:t>11</a:t>
            </a:fld>
            <a:endParaRPr lang="en-US"/>
          </a:p>
        </p:txBody>
      </p:sp>
    </p:spTree>
    <p:extLst>
      <p:ext uri="{BB962C8B-B14F-4D97-AF65-F5344CB8AC3E}">
        <p14:creationId xmlns:p14="http://schemas.microsoft.com/office/powerpoint/2010/main" val="1371593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Retry is a very important addition. Now it is not a problem if sysadmin will shutdown the server during roll forward process. I can always re-start it from the moment it was interrupted with a retry option.</a:t>
            </a:r>
          </a:p>
          <a:p>
            <a:r>
              <a:rPr lang="en-US" dirty="0"/>
              <a:t>Oplock is another useful option. It protects</a:t>
            </a:r>
            <a:r>
              <a:rPr lang="en-US" baseline="0" dirty="0"/>
              <a:t> the warm spare database from accidental startup or entry (pro). See the following slide. I use it for all of our after-image replication needs.</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12</a:t>
            </a:fld>
            <a:endParaRPr lang="en-US"/>
          </a:p>
        </p:txBody>
      </p:sp>
    </p:spTree>
    <p:extLst>
      <p:ext uri="{BB962C8B-B14F-4D97-AF65-F5344CB8AC3E}">
        <p14:creationId xmlns:p14="http://schemas.microsoft.com/office/powerpoint/2010/main" val="2160139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see the message OE </a:t>
            </a:r>
            <a:r>
              <a:rPr lang="en-US" dirty="0" err="1"/>
              <a:t>rfutil</a:t>
            </a:r>
            <a:r>
              <a:rPr lang="en-US" dirty="0"/>
              <a:t> displays when the first roll forward </a:t>
            </a:r>
            <a:r>
              <a:rPr lang="en-US" dirty="0" err="1"/>
              <a:t>oplock</a:t>
            </a:r>
            <a:r>
              <a:rPr lang="en-US" dirty="0"/>
              <a:t> is executed. The consequent roll</a:t>
            </a:r>
            <a:r>
              <a:rPr lang="en-US" baseline="0" dirty="0"/>
              <a:t> forward </a:t>
            </a:r>
            <a:r>
              <a:rPr lang="en-US" baseline="0" dirty="0" err="1"/>
              <a:t>oplock</a:t>
            </a:r>
            <a:r>
              <a:rPr lang="en-US" baseline="0" dirty="0"/>
              <a:t> will ignore the </a:t>
            </a:r>
            <a:r>
              <a:rPr lang="en-US" baseline="0" dirty="0" err="1"/>
              <a:t>oplock</a:t>
            </a:r>
            <a:r>
              <a:rPr lang="en-US" baseline="0" dirty="0"/>
              <a:t> option. So </a:t>
            </a:r>
            <a:r>
              <a:rPr lang="en-US" dirty="0" err="1"/>
              <a:t>oplock</a:t>
            </a:r>
            <a:r>
              <a:rPr lang="en-US" dirty="0"/>
              <a:t> option</a:t>
            </a:r>
            <a:r>
              <a:rPr lang="en-US" baseline="0" dirty="0"/>
              <a:t> could be used all the time with each after-image roll forward.</a:t>
            </a:r>
          </a:p>
          <a:p>
            <a:r>
              <a:rPr lang="en-US" baseline="0" dirty="0"/>
              <a:t>Next you see the Error that OE displays when someone try to connect to the </a:t>
            </a:r>
            <a:r>
              <a:rPr lang="en-US" baseline="0" dirty="0" err="1"/>
              <a:t>oplock</a:t>
            </a:r>
            <a:r>
              <a:rPr lang="en-US" baseline="0" dirty="0"/>
              <a:t> protected database with “pro”. Similar error will be produced when we attempt to start the server with “preserve” on a locked database.</a:t>
            </a:r>
          </a:p>
          <a:p>
            <a:r>
              <a:rPr lang="en-US" dirty="0"/>
              <a:t>Same message goes</a:t>
            </a:r>
            <a:r>
              <a:rPr lang="en-US" baseline="0" dirty="0"/>
              <a:t> to the log file </a:t>
            </a:r>
            <a:r>
              <a:rPr lang="en-US" baseline="0" dirty="0" err="1"/>
              <a:t>db_name.lg</a:t>
            </a:r>
            <a:endParaRPr lang="en-US" baseline="0" dirty="0"/>
          </a:p>
          <a:p>
            <a:r>
              <a:rPr lang="en-US" dirty="0"/>
              <a:t>[2018/09/13@17:35:02.391-0400] P-13959364   T-1     I RFUTIL   : (14072</a:t>
            </a:r>
            <a:r>
              <a:rPr lang="en-US"/>
              <a:t>) Database </a:t>
            </a:r>
            <a:r>
              <a:rPr lang="en-US" dirty="0"/>
              <a:t>has been locked during roll forward processes.</a:t>
            </a:r>
          </a:p>
          <a:p>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13</a:t>
            </a:fld>
            <a:endParaRPr lang="en-US"/>
          </a:p>
        </p:txBody>
      </p:sp>
    </p:spTree>
    <p:extLst>
      <p:ext uri="{BB962C8B-B14F-4D97-AF65-F5344CB8AC3E}">
        <p14:creationId xmlns:p14="http://schemas.microsoft.com/office/powerpoint/2010/main" val="1217015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t>
            </a:r>
            <a:r>
              <a:rPr lang="en-US" dirty="0" err="1"/>
              <a:t>rfutil</a:t>
            </a:r>
            <a:r>
              <a:rPr lang="en-US" dirty="0"/>
              <a:t> roll </a:t>
            </a:r>
            <a:r>
              <a:rPr lang="en-US" dirty="0" err="1"/>
              <a:t>opunlock</a:t>
            </a:r>
            <a:r>
              <a:rPr lang="en-US" dirty="0"/>
              <a:t> the database becomes normal database that</a:t>
            </a:r>
            <a:r>
              <a:rPr lang="en-US" baseline="0" dirty="0"/>
              <a:t> can be used. </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14</a:t>
            </a:fld>
            <a:endParaRPr lang="en-US"/>
          </a:p>
        </p:txBody>
      </p:sp>
    </p:spTree>
    <p:extLst>
      <p:ext uri="{BB962C8B-B14F-4D97-AF65-F5344CB8AC3E}">
        <p14:creationId xmlns:p14="http://schemas.microsoft.com/office/powerpoint/2010/main" val="3447410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Fathom Replication 1.0A was introduced in 2001.</a:t>
            </a:r>
          </a:p>
        </p:txBody>
      </p:sp>
      <p:sp>
        <p:nvSpPr>
          <p:cNvPr id="4" name="Slide Number Placeholder 3"/>
          <p:cNvSpPr>
            <a:spLocks noGrp="1"/>
          </p:cNvSpPr>
          <p:nvPr>
            <p:ph type="sldNum" sz="quarter" idx="5"/>
          </p:nvPr>
        </p:nvSpPr>
        <p:spPr/>
        <p:txBody>
          <a:bodyPr/>
          <a:lstStyle/>
          <a:p>
            <a:fld id="{F1C075C1-6245-409A-AE3B-413CC551BAFF}" type="slidenum">
              <a:rPr lang="en-US" smtClean="0"/>
              <a:pPr/>
              <a:t>15</a:t>
            </a:fld>
            <a:endParaRPr lang="en-US"/>
          </a:p>
        </p:txBody>
      </p:sp>
    </p:spTree>
    <p:extLst>
      <p:ext uri="{BB962C8B-B14F-4D97-AF65-F5344CB8AC3E}">
        <p14:creationId xmlns:p14="http://schemas.microsoft.com/office/powerpoint/2010/main" val="1640784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version </a:t>
            </a:r>
            <a:r>
              <a:rPr lang="az-Cyrl-AZ" dirty="0"/>
              <a:t>11.7 </a:t>
            </a:r>
            <a:r>
              <a:rPr lang="en-US" dirty="0"/>
              <a:t>a blob appears in</a:t>
            </a:r>
            <a:r>
              <a:rPr lang="az-Cyrl-AZ" dirty="0"/>
              <a:t> </a:t>
            </a:r>
            <a:r>
              <a:rPr lang="en-US" dirty="0"/>
              <a:t>Control Area and in </a:t>
            </a:r>
            <a:r>
              <a:rPr lang="en-US" dirty="0" err="1"/>
              <a:t>promsgs</a:t>
            </a:r>
            <a:r>
              <a:rPr lang="en-US" dirty="0"/>
              <a:t> it is called: Replication blob or  Control Blob or RCB blob or </a:t>
            </a:r>
            <a:r>
              <a:rPr lang="en-US" dirty="0" err="1"/>
              <a:t>builddb</a:t>
            </a:r>
            <a:r>
              <a:rPr lang="en-US" dirty="0"/>
              <a:t> blob.</a:t>
            </a:r>
          </a:p>
          <a:p>
            <a:r>
              <a:rPr lang="en-US" dirty="0"/>
              <a:t>What information is in that blob I unknown.</a:t>
            </a:r>
          </a:p>
          <a:p>
            <a:endParaRPr lang="en-US" dirty="0"/>
          </a:p>
          <a:p>
            <a:r>
              <a:rPr lang="en-US" dirty="0"/>
              <a:t>&lt;</a:t>
            </a:r>
            <a:r>
              <a:rPr lang="en-US" dirty="0" err="1"/>
              <a:t>dbname</a:t>
            </a:r>
            <a:r>
              <a:rPr lang="en-US" dirty="0"/>
              <a:t>&gt;.</a:t>
            </a:r>
            <a:r>
              <a:rPr lang="en-US" dirty="0" err="1"/>
              <a:t>repl.recovery</a:t>
            </a:r>
            <a:r>
              <a:rPr lang="en-US" dirty="0"/>
              <a:t> exist since at least 10.1A. </a:t>
            </a:r>
          </a:p>
          <a:p>
            <a:r>
              <a:rPr lang="en-US" dirty="0"/>
              <a:t>The *</a:t>
            </a:r>
            <a:r>
              <a:rPr lang="en-US" dirty="0" err="1"/>
              <a:t>repl.recovery</a:t>
            </a:r>
            <a:r>
              <a:rPr lang="en-US" dirty="0"/>
              <a:t> files for the source and target databases in a Fathom Replication configuration are binary files used by the replication server and agent during the synchronization process. They contain information such as which transaction was last replicated. Removing them will prevent synchronization taking place, and can result in startup errors for the affected databases.</a:t>
            </a:r>
          </a:p>
          <a:p>
            <a:endParaRPr lang="en-US" dirty="0"/>
          </a:p>
          <a:p>
            <a:r>
              <a:rPr lang="en-US" dirty="0"/>
              <a:t>When the </a:t>
            </a:r>
            <a:r>
              <a:rPr lang="en-US" dirty="0" err="1"/>
              <a:t>repl.recovery</a:t>
            </a:r>
            <a:r>
              <a:rPr lang="en-US" dirty="0"/>
              <a:t> file does not exist, it is re-created with information stored in an RCB blob housed in the Control Area. </a:t>
            </a:r>
            <a:br>
              <a:rPr lang="en-US" dirty="0"/>
            </a:br>
            <a:br>
              <a:rPr lang="en-US" dirty="0"/>
            </a:br>
            <a:r>
              <a:rPr lang="ru-RU" b="0" i="0" dirty="0">
                <a:solidFill>
                  <a:srgbClr val="000000"/>
                </a:solidFill>
                <a:effectLst/>
                <a:latin typeface="Calibri" panose="020F0502020204030204" pitchFamily="34" charset="0"/>
              </a:rPr>
              <a:t>Control Area </a:t>
            </a:r>
            <a:r>
              <a:rPr lang="en-US" b="0" i="0" dirty="0">
                <a:solidFill>
                  <a:srgbClr val="000000"/>
                </a:solidFill>
                <a:effectLst/>
                <a:latin typeface="Calibri" panose="020F0502020204030204" pitchFamily="34" charset="0"/>
              </a:rPr>
              <a:t>could have more than one</a:t>
            </a:r>
            <a:r>
              <a:rPr lang="ru-RU" b="0" i="0" dirty="0">
                <a:solidFill>
                  <a:srgbClr val="000000"/>
                </a:solidFill>
                <a:effectLst/>
                <a:latin typeface="Calibri" panose="020F0502020204030204" pitchFamily="34" charset="0"/>
              </a:rPr>
              <a:t> blob. </a:t>
            </a:r>
            <a:r>
              <a:rPr lang="en-US" b="0" i="0" dirty="0">
                <a:solidFill>
                  <a:srgbClr val="000000"/>
                </a:solidFill>
                <a:effectLst/>
                <a:latin typeface="Calibri" panose="020F0502020204030204" pitchFamily="34" charset="0"/>
              </a:rPr>
              <a:t>But only one of them will be</a:t>
            </a:r>
            <a:r>
              <a:rPr lang="ru-RU" b="0" i="0" dirty="0">
                <a:solidFill>
                  <a:srgbClr val="000000"/>
                </a:solidFill>
                <a:effectLst/>
                <a:latin typeface="Calibri" panose="020F0502020204030204" pitchFamily="34" charset="0"/>
              </a:rPr>
              <a:t> “</a:t>
            </a:r>
            <a:r>
              <a:rPr lang="en-US" b="0" i="0" dirty="0">
                <a:solidFill>
                  <a:srgbClr val="000000"/>
                </a:solidFill>
                <a:effectLst/>
                <a:latin typeface="Calibri" panose="020F0502020204030204" pitchFamily="34" charset="0"/>
              </a:rPr>
              <a:t>live</a:t>
            </a:r>
            <a:r>
              <a:rPr lang="ru-RU" b="0" i="0" dirty="0">
                <a:solidFill>
                  <a:srgbClr val="000000"/>
                </a:solidFill>
                <a:effectLst/>
                <a:latin typeface="Calibri" panose="020F0502020204030204" pitchFamily="34" charset="0"/>
              </a:rPr>
              <a:t>" (</a:t>
            </a:r>
            <a:r>
              <a:rPr lang="en-US" b="0" i="0" dirty="0">
                <a:solidFill>
                  <a:srgbClr val="000000"/>
                </a:solidFill>
                <a:effectLst/>
                <a:latin typeface="Calibri" panose="020F0502020204030204" pitchFamily="34" charset="0"/>
              </a:rPr>
              <a:t>workable</a:t>
            </a:r>
            <a:r>
              <a:rPr lang="ru-RU" b="0" i="0" dirty="0">
                <a:solidFill>
                  <a:srgbClr val="000000"/>
                </a:solidFill>
                <a:effectLst/>
                <a:latin typeface="Calibri" panose="020F0502020204030204" pitchFamily="34" charset="0"/>
              </a:rPr>
              <a:t>), </a:t>
            </a:r>
            <a:r>
              <a:rPr lang="en-US" b="0" i="0" dirty="0">
                <a:solidFill>
                  <a:srgbClr val="000000"/>
                </a:solidFill>
                <a:effectLst/>
                <a:latin typeface="Calibri" panose="020F0502020204030204" pitchFamily="34" charset="0"/>
              </a:rPr>
              <a:t>the rest of them are</a:t>
            </a:r>
            <a:r>
              <a:rPr lang="ru-RU" b="0" i="0" dirty="0">
                <a:solidFill>
                  <a:srgbClr val="000000"/>
                </a:solidFill>
                <a:effectLst/>
                <a:latin typeface="Calibri" panose="020F0502020204030204" pitchFamily="34" charset="0"/>
              </a:rPr>
              <a:t> “</a:t>
            </a:r>
            <a:r>
              <a:rPr lang="en-US" b="0" i="0" dirty="0">
                <a:solidFill>
                  <a:srgbClr val="000000"/>
                </a:solidFill>
                <a:effectLst/>
                <a:latin typeface="Calibri" panose="020F0502020204030204" pitchFamily="34" charset="0"/>
              </a:rPr>
              <a:t>dead</a:t>
            </a:r>
            <a:r>
              <a:rPr lang="ru-RU" b="0" i="0" dirty="0">
                <a:solidFill>
                  <a:srgbClr val="000000"/>
                </a:solidFill>
                <a:effectLst/>
                <a:latin typeface="Calibri" panose="020F0502020204030204" pitchFamily="34" charset="0"/>
              </a:rPr>
              <a:t>".</a:t>
            </a:r>
            <a:br>
              <a:rPr lang="en-US" dirty="0"/>
            </a:br>
            <a:br>
              <a:rPr lang="en-US" dirty="0"/>
            </a:br>
            <a:r>
              <a:rPr lang="en-US" dirty="0"/>
              <a:t>Documentation does not say how synchronization between processes works. </a:t>
            </a:r>
            <a:br>
              <a:rPr lang="en-US" dirty="0"/>
            </a:br>
            <a:r>
              <a:rPr lang="en-US" dirty="0"/>
              <a:t>And with 2 Targets it becomes more complicated and basically does not work well.</a:t>
            </a:r>
            <a:br>
              <a:rPr lang="en-US" dirty="0"/>
            </a:br>
            <a:endParaRPr lang="en-US" dirty="0"/>
          </a:p>
        </p:txBody>
      </p:sp>
      <p:sp>
        <p:nvSpPr>
          <p:cNvPr id="4" name="Slide Number Placeholder 3"/>
          <p:cNvSpPr>
            <a:spLocks noGrp="1"/>
          </p:cNvSpPr>
          <p:nvPr>
            <p:ph type="sldNum" sz="quarter" idx="5"/>
          </p:nvPr>
        </p:nvSpPr>
        <p:spPr/>
        <p:txBody>
          <a:bodyPr/>
          <a:lstStyle/>
          <a:p>
            <a:fld id="{F1C075C1-6245-409A-AE3B-413CC551BAFF}" type="slidenum">
              <a:rPr lang="en-US" smtClean="0"/>
              <a:pPr/>
              <a:t>16</a:t>
            </a:fld>
            <a:endParaRPr lang="en-US"/>
          </a:p>
        </p:txBody>
      </p:sp>
    </p:spTree>
    <p:extLst>
      <p:ext uri="{BB962C8B-B14F-4D97-AF65-F5344CB8AC3E}">
        <p14:creationId xmlns:p14="http://schemas.microsoft.com/office/powerpoint/2010/main" val="121532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Obviously </a:t>
            </a:r>
            <a:r>
              <a:rPr lang="en-US" dirty="0" err="1"/>
              <a:t>repl.recovery</a:t>
            </a:r>
            <a:r>
              <a:rPr lang="en-US" dirty="0"/>
              <a:t> and RCB blob look the same</a:t>
            </a:r>
          </a:p>
          <a:p>
            <a:r>
              <a:rPr lang="en-US" dirty="0"/>
              <a:t>Both structures have about 600 bytes for data</a:t>
            </a:r>
          </a:p>
          <a:p>
            <a:r>
              <a:rPr lang="en-US" dirty="0"/>
              <a:t>In both structures source data is in the first 600 bytes, target data in the consecutive 600 bytes </a:t>
            </a:r>
          </a:p>
        </p:txBody>
      </p:sp>
      <p:sp>
        <p:nvSpPr>
          <p:cNvPr id="4" name="Slide Number Placeholder 3"/>
          <p:cNvSpPr>
            <a:spLocks noGrp="1"/>
          </p:cNvSpPr>
          <p:nvPr>
            <p:ph type="sldNum" sz="quarter" idx="5"/>
          </p:nvPr>
        </p:nvSpPr>
        <p:spPr/>
        <p:txBody>
          <a:bodyPr/>
          <a:lstStyle/>
          <a:p>
            <a:fld id="{F1C075C1-6245-409A-AE3B-413CC551BAFF}" type="slidenum">
              <a:rPr lang="en-US" smtClean="0"/>
              <a:pPr/>
              <a:t>17</a:t>
            </a:fld>
            <a:endParaRPr lang="en-US"/>
          </a:p>
        </p:txBody>
      </p:sp>
    </p:spTree>
    <p:extLst>
      <p:ext uri="{BB962C8B-B14F-4D97-AF65-F5344CB8AC3E}">
        <p14:creationId xmlns:p14="http://schemas.microsoft.com/office/powerpoint/2010/main" val="3143550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repl.recovery</a:t>
            </a:r>
            <a:r>
              <a:rPr lang="en-US" dirty="0"/>
              <a:t> files for the source and target databases in a Fathom Replication configuration are binary files used by the replication server and agent during the synchronization process. They contain information such as which transaction was last replicated. Removing them will prevent synchronization taking place, and can result in startup errors for the affected databases.</a:t>
            </a:r>
          </a:p>
          <a:p>
            <a:r>
              <a:rPr lang="en-US" dirty="0"/>
              <a:t>When the </a:t>
            </a:r>
            <a:r>
              <a:rPr lang="en-US" dirty="0" err="1"/>
              <a:t>repl.recovery</a:t>
            </a:r>
            <a:r>
              <a:rPr lang="en-US" dirty="0"/>
              <a:t> file does not exist, it is re-created with information stored in an RCB blob housed in the Control Area. But that does not help replication.</a:t>
            </a:r>
            <a:br>
              <a:rPr lang="en-US" dirty="0"/>
            </a:br>
            <a:br>
              <a:rPr lang="en-US" dirty="0"/>
            </a:br>
            <a:r>
              <a:rPr lang="en-US" dirty="0"/>
              <a:t>It is important to consider that when running </a:t>
            </a:r>
            <a:r>
              <a:rPr lang="en-US" dirty="0" err="1"/>
              <a:t>prostrct</a:t>
            </a:r>
            <a:r>
              <a:rPr lang="en-US" dirty="0"/>
              <a:t> </a:t>
            </a:r>
            <a:r>
              <a:rPr lang="en-US" dirty="0" err="1"/>
              <a:t>builddb</a:t>
            </a:r>
            <a:r>
              <a:rPr lang="en-US" dirty="0"/>
              <a:t> on either the source or the target database, the Control Area (.</a:t>
            </a:r>
            <a:r>
              <a:rPr lang="en-US" dirty="0" err="1"/>
              <a:t>db</a:t>
            </a:r>
            <a:r>
              <a:rPr lang="en-US" dirty="0"/>
              <a:t>) is rebuilt from the database structure description file. Effectively the database will then have been disabled for replication although it is still enabled</a:t>
            </a:r>
            <a:br>
              <a:rPr lang="en-US" dirty="0"/>
            </a:br>
            <a:r>
              <a:rPr lang="en-US" dirty="0"/>
              <a:t>* The </a:t>
            </a:r>
            <a:r>
              <a:rPr lang="en-US" dirty="0" err="1"/>
              <a:t>prostrct</a:t>
            </a:r>
            <a:r>
              <a:rPr lang="en-US" dirty="0"/>
              <a:t> </a:t>
            </a:r>
            <a:r>
              <a:rPr lang="en-US" dirty="0" err="1"/>
              <a:t>builddb</a:t>
            </a:r>
            <a:r>
              <a:rPr lang="en-US" dirty="0"/>
              <a:t> utility does only minimal validation of the resulting control area and is not able to fully reconstruct all the control information needed by replication. </a:t>
            </a:r>
          </a:p>
          <a:p>
            <a:r>
              <a:rPr lang="en-US" dirty="0"/>
              <a:t>* Replication keeps recovery information in a blob (RCB) in the Control Area (</a:t>
            </a:r>
            <a:r>
              <a:rPr lang="en-US" dirty="0" err="1"/>
              <a:t>dbname.db</a:t>
            </a:r>
            <a:r>
              <a:rPr lang="en-US" dirty="0"/>
              <a:t> file). The database code cannot recreate this information since it is replication specific and therefore BUILDDB creates an empty replication blob in the new Control.</a:t>
            </a:r>
          </a:p>
          <a:p>
            <a:r>
              <a:rPr lang="en-US" dirty="0"/>
              <a:t>* When the replication database is restarted, Replication is responsible for restoring the image of the blob from the recovery file (.recovery). If the recovery information is no longer available or there is a problem with the content, this information cannot be recovered.</a:t>
            </a:r>
            <a:br>
              <a:rPr lang="en-US" dirty="0"/>
            </a:br>
            <a:endParaRPr lang="en-US" dirty="0"/>
          </a:p>
          <a:p>
            <a:r>
              <a:rPr lang="en-US" dirty="0"/>
              <a:t> </a:t>
            </a:r>
          </a:p>
        </p:txBody>
      </p:sp>
      <p:sp>
        <p:nvSpPr>
          <p:cNvPr id="4" name="Slide Number Placeholder 3"/>
          <p:cNvSpPr>
            <a:spLocks noGrp="1"/>
          </p:cNvSpPr>
          <p:nvPr>
            <p:ph type="sldNum" sz="quarter" idx="5"/>
          </p:nvPr>
        </p:nvSpPr>
        <p:spPr/>
        <p:txBody>
          <a:bodyPr/>
          <a:lstStyle/>
          <a:p>
            <a:fld id="{F1C075C1-6245-409A-AE3B-413CC551BAFF}" type="slidenum">
              <a:rPr lang="en-US" smtClean="0"/>
              <a:pPr/>
              <a:t>18</a:t>
            </a:fld>
            <a:endParaRPr lang="en-US"/>
          </a:p>
        </p:txBody>
      </p:sp>
    </p:spTree>
    <p:extLst>
      <p:ext uri="{BB962C8B-B14F-4D97-AF65-F5344CB8AC3E}">
        <p14:creationId xmlns:p14="http://schemas.microsoft.com/office/powerpoint/2010/main" val="3926604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C075C1-6245-409A-AE3B-413CC551BAFF}" type="slidenum">
              <a:rPr lang="en-US" smtClean="0"/>
              <a:pPr/>
              <a:t>19</a:t>
            </a:fld>
            <a:endParaRPr lang="en-US"/>
          </a:p>
        </p:txBody>
      </p:sp>
    </p:spTree>
    <p:extLst>
      <p:ext uri="{BB962C8B-B14F-4D97-AF65-F5344CB8AC3E}">
        <p14:creationId xmlns:p14="http://schemas.microsoft.com/office/powerpoint/2010/main" val="2368031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Pro2 is a </a:t>
            </a:r>
            <a:r>
              <a:rPr lang="en-US" sz="1200" dirty="0" err="1"/>
              <a:t>BravePoint</a:t>
            </a:r>
            <a:r>
              <a:rPr lang="en-US" sz="1200" dirty="0"/>
              <a:t> product.</a:t>
            </a:r>
            <a:r>
              <a:rPr lang="en-US" sz="1200" baseline="0" dirty="0"/>
              <a:t> It was based on </a:t>
            </a:r>
            <a:r>
              <a:rPr lang="en-US" sz="1200" dirty="0"/>
              <a:t>Pro Dump &amp; Load developed in early 2000s. It comes in three flavors: pro2pro, pro2sql and pro2ora. The last two require an OE </a:t>
            </a:r>
            <a:r>
              <a:rPr lang="en-US" sz="1200" dirty="0" err="1"/>
              <a:t>DataServer</a:t>
            </a:r>
            <a:r>
              <a:rPr lang="en-US" sz="1200" dirty="0"/>
              <a:t> ( for SQL Server or Oracle respectively ).</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Pro2 Version 5 includes a CDC license for use with Pro2 only. </a:t>
            </a:r>
          </a:p>
          <a:p>
            <a:r>
              <a:rPr lang="en-US" sz="1200" b="0" i="0" kern="1200" dirty="0">
                <a:solidFill>
                  <a:schemeClr val="tx1"/>
                </a:solidFill>
                <a:effectLst/>
                <a:latin typeface="+mn-lt"/>
                <a:ea typeface="+mn-ea"/>
                <a:cs typeface="+mn-cs"/>
              </a:rPr>
              <a:t>The Pro2 product can be purchased and implemented yourself, however 99% of the implementation are done by the Progress Support team</a:t>
            </a:r>
            <a:r>
              <a:rPr lang="en-US" sz="1200" b="0" i="0" kern="1200" baseline="0" dirty="0">
                <a:solidFill>
                  <a:schemeClr val="tx1"/>
                </a:solidFill>
                <a:effectLst/>
                <a:latin typeface="+mn-lt"/>
                <a:ea typeface="+mn-ea"/>
                <a:cs typeface="+mn-cs"/>
              </a:rPr>
              <a:t> ( p</a:t>
            </a:r>
            <a:r>
              <a:rPr lang="en-US" sz="1200" b="0" i="0" kern="1200" dirty="0">
                <a:solidFill>
                  <a:schemeClr val="tx1"/>
                </a:solidFill>
                <a:effectLst/>
                <a:latin typeface="+mn-lt"/>
                <a:ea typeface="+mn-ea"/>
                <a:cs typeface="+mn-cs"/>
              </a:rPr>
              <a:t>er Mike Furgal ).</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20</a:t>
            </a:fld>
            <a:endParaRPr lang="en-US"/>
          </a:p>
        </p:txBody>
      </p:sp>
    </p:spTree>
    <p:extLst>
      <p:ext uri="{BB962C8B-B14F-4D97-AF65-F5344CB8AC3E}">
        <p14:creationId xmlns:p14="http://schemas.microsoft.com/office/powerpoint/2010/main" val="3879723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schema differential</a:t>
            </a:r>
            <a:r>
              <a:rPr lang="en-US" baseline="0" dirty="0"/>
              <a:t> in v5 will freeze the GUI client for a long time. In v6 it is goes into a background.</a:t>
            </a:r>
          </a:p>
          <a:p>
            <a:r>
              <a:rPr lang="en-US" baseline="0" dirty="0"/>
              <a:t>You can also see the history of all background jobs – that is </a:t>
            </a:r>
            <a:r>
              <a:rPr lang="en-US" baseline="0"/>
              <a:t>very helpful.</a:t>
            </a:r>
            <a:endParaRPr lang="en-US"/>
          </a:p>
        </p:txBody>
      </p:sp>
      <p:sp>
        <p:nvSpPr>
          <p:cNvPr id="4" name="Slide Number Placeholder 3"/>
          <p:cNvSpPr>
            <a:spLocks noGrp="1"/>
          </p:cNvSpPr>
          <p:nvPr>
            <p:ph type="sldNum" sz="quarter" idx="10"/>
          </p:nvPr>
        </p:nvSpPr>
        <p:spPr/>
        <p:txBody>
          <a:bodyPr/>
          <a:lstStyle/>
          <a:p>
            <a:fld id="{F1C075C1-6245-409A-AE3B-413CC551BAFF}" type="slidenum">
              <a:rPr lang="en-US" smtClean="0"/>
              <a:pPr/>
              <a:t>21</a:t>
            </a:fld>
            <a:endParaRPr lang="en-US"/>
          </a:p>
        </p:txBody>
      </p:sp>
    </p:spTree>
    <p:extLst>
      <p:ext uri="{BB962C8B-B14F-4D97-AF65-F5344CB8AC3E}">
        <p14:creationId xmlns:p14="http://schemas.microsoft.com/office/powerpoint/2010/main" val="2216538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Oracle has very</a:t>
            </a:r>
            <a:r>
              <a:rPr lang="en-US" baseline="0" dirty="0"/>
              <a:t> similar options, tools and licenses. </a:t>
            </a:r>
            <a:br>
              <a:rPr lang="en-US" sz="1200" baseline="0" dirty="0"/>
            </a:br>
            <a:r>
              <a:rPr lang="en-US" dirty="0"/>
              <a:t>OE Replication Plus is add-on</a:t>
            </a:r>
            <a:r>
              <a:rPr lang="en-US" baseline="0" dirty="0"/>
              <a:t> to </a:t>
            </a:r>
            <a:r>
              <a:rPr lang="en-US" dirty="0"/>
              <a:t>OE Replication.</a:t>
            </a:r>
            <a:r>
              <a:rPr lang="en-US" baseline="0" dirty="0"/>
              <a:t> It allows to start the server against the replication Target Database. And users can query that Target database with ABL and SQL.</a:t>
            </a:r>
          </a:p>
          <a:p>
            <a:r>
              <a:rPr lang="en-US" baseline="0" dirty="0"/>
              <a:t>It is also part of </a:t>
            </a:r>
            <a:r>
              <a:rPr lang="en-US" sz="1200" dirty="0"/>
              <a:t>Advanced Enterprise License that also includes:</a:t>
            </a:r>
            <a:r>
              <a:rPr lang="en-US" sz="1200" baseline="0" dirty="0"/>
              <a:t> Table Partitioning, Multi-</a:t>
            </a:r>
            <a:r>
              <a:rPr lang="en-US" sz="1200" baseline="0" dirty="0" err="1"/>
              <a:t>Tenacy</a:t>
            </a:r>
            <a:r>
              <a:rPr lang="en-US" sz="1200" baseline="0" dirty="0"/>
              <a:t>, OE Management, CDC and TDE.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25</a:t>
            </a:fld>
            <a:endParaRPr lang="en-US"/>
          </a:p>
        </p:txBody>
      </p:sp>
    </p:spTree>
    <p:extLst>
      <p:ext uri="{BB962C8B-B14F-4D97-AF65-F5344CB8AC3E}">
        <p14:creationId xmlns:p14="http://schemas.microsoft.com/office/powerpoint/2010/main" val="1625210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Active Data Guard DML Redirect -- changes could be made to Target database.</a:t>
            </a:r>
          </a:p>
          <a:p>
            <a:r>
              <a:rPr lang="en-US" dirty="0"/>
              <a:t>It is an important twist. Can do transactions against standby database. </a:t>
            </a:r>
          </a:p>
          <a:p>
            <a:r>
              <a:rPr lang="en-US" dirty="0"/>
              <a:t>For example for reporting that need to do light weight transactions. This transactions immediately redirected back to primary database, committed on the primary, and then made available on a standby. From a user perspective it is like writing to a standard Oracle database.</a:t>
            </a:r>
          </a:p>
        </p:txBody>
      </p:sp>
      <p:sp>
        <p:nvSpPr>
          <p:cNvPr id="4" name="Slide Number Placeholder 3"/>
          <p:cNvSpPr>
            <a:spLocks noGrp="1"/>
          </p:cNvSpPr>
          <p:nvPr>
            <p:ph type="sldNum" sz="quarter" idx="10"/>
          </p:nvPr>
        </p:nvSpPr>
        <p:spPr/>
        <p:txBody>
          <a:bodyPr/>
          <a:lstStyle/>
          <a:p>
            <a:fld id="{F1C075C1-6245-409A-AE3B-413CC551BAFF}" type="slidenum">
              <a:rPr lang="en-US" smtClean="0"/>
              <a:pPr/>
              <a:t>26</a:t>
            </a:fld>
            <a:endParaRPr lang="en-US"/>
          </a:p>
        </p:txBody>
      </p:sp>
    </p:spTree>
    <p:extLst>
      <p:ext uri="{BB962C8B-B14F-4D97-AF65-F5344CB8AC3E}">
        <p14:creationId xmlns:p14="http://schemas.microsoft.com/office/powerpoint/2010/main" val="789272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Unlike After-Image and OE Replications Pro2 is not designed for data protection (DR or run</a:t>
            </a:r>
            <a:r>
              <a:rPr lang="en-US" baseline="0" dirty="0"/>
              <a:t> backups on Target). It is either for replication to different database vendor (SQL Server, Oracle) or pro2pro to do data reorganization like D&amp;L or move from one type (HP, IBM) to a different type (Linux, Win).</a:t>
            </a:r>
            <a:endParaRPr lang="en-US" dirty="0"/>
          </a:p>
          <a:p>
            <a:r>
              <a:rPr lang="en-US" dirty="0"/>
              <a:t>By “Throughput” I mean how fast the data changes from Source DB could be replicated</a:t>
            </a:r>
            <a:r>
              <a:rPr lang="en-US" baseline="0" dirty="0"/>
              <a:t> to</a:t>
            </a:r>
            <a:r>
              <a:rPr lang="en-US" dirty="0"/>
              <a:t> Target DB. AI and</a:t>
            </a:r>
            <a:r>
              <a:rPr lang="en-US" baseline="0" dirty="0"/>
              <a:t> OE Replication only replicate changes, which could be 1 byte, Pro2 replicate the whole record </a:t>
            </a:r>
            <a:r>
              <a:rPr lang="en-US" baseline="0" dirty="0" err="1"/>
              <a:t>regarless</a:t>
            </a:r>
            <a:r>
              <a:rPr lang="en-US" baseline="0" dirty="0"/>
              <a:t>. </a:t>
            </a:r>
            <a:r>
              <a:rPr lang="en-US" dirty="0"/>
              <a:t>While After-Image and OE Replications rare have</a:t>
            </a:r>
            <a:r>
              <a:rPr lang="en-US" baseline="0" dirty="0"/>
              <a:t> speed bottleneck if configured appropriately, the pro2 limits the load by itself. The default Pro2 version 4 has 5 replication threads. That is a limit by itself. It is increased in version 5.</a:t>
            </a:r>
          </a:p>
          <a:p>
            <a:r>
              <a:rPr lang="en-US" baseline="0" dirty="0"/>
              <a:t>By “Instant replication” I mean do the changes instantly go to the Target database. Obviously for AI replication they are not.</a:t>
            </a:r>
          </a:p>
          <a:p>
            <a:r>
              <a:rPr lang="en-US" dirty="0"/>
              <a:t>The possibility to</a:t>
            </a:r>
            <a:r>
              <a:rPr lang="en-US" baseline="0" dirty="0"/>
              <a:t> set up</a:t>
            </a:r>
            <a:r>
              <a:rPr lang="en-US" dirty="0"/>
              <a:t> a delay in replication is also an important feature</a:t>
            </a:r>
            <a:r>
              <a:rPr lang="en-US" baseline="0" dirty="0"/>
              <a:t> described on a later slides</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27</a:t>
            </a:fld>
            <a:endParaRPr lang="en-US"/>
          </a:p>
        </p:txBody>
      </p:sp>
    </p:spTree>
    <p:extLst>
      <p:ext uri="{BB962C8B-B14F-4D97-AF65-F5344CB8AC3E}">
        <p14:creationId xmlns:p14="http://schemas.microsoft.com/office/powerpoint/2010/main" val="2350302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recovery note describes the change of one particular</a:t>
            </a:r>
            <a:r>
              <a:rPr lang="en-US" baseline="0" dirty="0"/>
              <a:t> </a:t>
            </a:r>
            <a:r>
              <a:rPr lang="en-US" dirty="0"/>
              <a:t>database</a:t>
            </a:r>
            <a:r>
              <a:rPr lang="en-US" baseline="0" dirty="0"/>
              <a:t> object ( table, record, sequence). The fact is that this recovery note does not have information about Object ID it is related to. They only describe the changed to the database block, not knowing which object those changes are for.</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28</a:t>
            </a:fld>
            <a:endParaRPr lang="en-US"/>
          </a:p>
        </p:txBody>
      </p:sp>
    </p:spTree>
    <p:extLst>
      <p:ext uri="{BB962C8B-B14F-4D97-AF65-F5344CB8AC3E}">
        <p14:creationId xmlns:p14="http://schemas.microsoft.com/office/powerpoint/2010/main" val="2096732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Unlike After-Image and OE Replications Pro2 is not designed for data protection (DR or run</a:t>
            </a:r>
            <a:r>
              <a:rPr lang="en-US" baseline="0" dirty="0"/>
              <a:t> backups on Target). It is either for replication to different database vendor (SQL Server, Oracle) or pro2pro to do data reorganization like D&amp;L or move from one type (HP, IBM) to a different type (Linux, Win).</a:t>
            </a:r>
            <a:endParaRPr lang="en-US" dirty="0"/>
          </a:p>
          <a:p>
            <a:r>
              <a:rPr lang="en-US" dirty="0"/>
              <a:t>By “Throughput” I mean how fast the data changes from Source DB could be replicated</a:t>
            </a:r>
            <a:r>
              <a:rPr lang="en-US" baseline="0" dirty="0"/>
              <a:t> to</a:t>
            </a:r>
            <a:r>
              <a:rPr lang="en-US" dirty="0"/>
              <a:t> Target DB. AI and</a:t>
            </a:r>
            <a:r>
              <a:rPr lang="en-US" baseline="0" dirty="0"/>
              <a:t> OE Replication only replicate changes, which could be 1 byte, Pro2 replicate the whole record </a:t>
            </a:r>
            <a:r>
              <a:rPr lang="en-US" baseline="0" dirty="0" err="1"/>
              <a:t>regarless</a:t>
            </a:r>
            <a:r>
              <a:rPr lang="en-US" baseline="0" dirty="0"/>
              <a:t>. </a:t>
            </a:r>
            <a:r>
              <a:rPr lang="en-US" dirty="0"/>
              <a:t>While After-Image and OE Replications rare have</a:t>
            </a:r>
            <a:r>
              <a:rPr lang="en-US" baseline="0" dirty="0"/>
              <a:t> speed bottleneck if configured appropriately, the pro2 limits the load by itself. The default Pro2 version 4 has 5 replication threads. That is a limit by itself. It is increased in version 5.</a:t>
            </a:r>
          </a:p>
          <a:p>
            <a:r>
              <a:rPr lang="en-US" baseline="0" dirty="0"/>
              <a:t>By “Instant replication” I mean do the changes instantly go to the Target database. Obviously for AI replication they are not.</a:t>
            </a:r>
          </a:p>
          <a:p>
            <a:r>
              <a:rPr lang="en-US" dirty="0"/>
              <a:t>The possibility to</a:t>
            </a:r>
            <a:r>
              <a:rPr lang="en-US" baseline="0" dirty="0"/>
              <a:t> set up</a:t>
            </a:r>
            <a:r>
              <a:rPr lang="en-US" dirty="0"/>
              <a:t> a delay in replication is also an important feature</a:t>
            </a:r>
            <a:r>
              <a:rPr lang="en-US" baseline="0" dirty="0"/>
              <a:t> described on a later slides</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29</a:t>
            </a:fld>
            <a:endParaRPr lang="en-US"/>
          </a:p>
        </p:txBody>
      </p:sp>
    </p:spTree>
    <p:extLst>
      <p:ext uri="{BB962C8B-B14F-4D97-AF65-F5344CB8AC3E}">
        <p14:creationId xmlns:p14="http://schemas.microsoft.com/office/powerpoint/2010/main" val="711931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00000"/>
                </a:solidFill>
                <a:effectLst/>
                <a:latin typeface="Metric"/>
              </a:rPr>
              <a:t>Replication monitoring DSRUTIL status codes with VST's</a:t>
            </a:r>
          </a:p>
          <a:p>
            <a:r>
              <a:rPr lang="en-US" dirty="0"/>
              <a:t>https://community.progress.com/s/article/monitoring-dsrutil-status-codes-with-replication-vst</a:t>
            </a:r>
          </a:p>
        </p:txBody>
      </p:sp>
      <p:sp>
        <p:nvSpPr>
          <p:cNvPr id="4" name="Slide Number Placeholder 3"/>
          <p:cNvSpPr>
            <a:spLocks noGrp="1"/>
          </p:cNvSpPr>
          <p:nvPr>
            <p:ph type="sldNum" sz="quarter" idx="5"/>
          </p:nvPr>
        </p:nvSpPr>
        <p:spPr/>
        <p:txBody>
          <a:bodyPr/>
          <a:lstStyle/>
          <a:p>
            <a:fld id="{F1C075C1-6245-409A-AE3B-413CC551BAFF}" type="slidenum">
              <a:rPr lang="en-US" smtClean="0"/>
              <a:pPr/>
              <a:t>30</a:t>
            </a:fld>
            <a:endParaRPr lang="en-US"/>
          </a:p>
        </p:txBody>
      </p:sp>
    </p:spTree>
    <p:extLst>
      <p:ext uri="{BB962C8B-B14F-4D97-AF65-F5344CB8AC3E}">
        <p14:creationId xmlns:p14="http://schemas.microsoft.com/office/powerpoint/2010/main" val="2024020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00000"/>
                </a:solidFill>
                <a:effectLst/>
                <a:latin typeface="Metric"/>
              </a:rPr>
              <a:t>DSRUTIL STATUS vs -detail (or verbose) return codes</a:t>
            </a:r>
          </a:p>
          <a:p>
            <a:r>
              <a:rPr lang="en-US"/>
              <a:t>https://community.progress.com/s/article/P156255</a:t>
            </a:r>
          </a:p>
          <a:p>
            <a:endParaRPr lang="en-US"/>
          </a:p>
        </p:txBody>
      </p:sp>
      <p:sp>
        <p:nvSpPr>
          <p:cNvPr id="4" name="Slide Number Placeholder 3"/>
          <p:cNvSpPr>
            <a:spLocks noGrp="1"/>
          </p:cNvSpPr>
          <p:nvPr>
            <p:ph type="sldNum" sz="quarter" idx="5"/>
          </p:nvPr>
        </p:nvSpPr>
        <p:spPr/>
        <p:txBody>
          <a:bodyPr/>
          <a:lstStyle/>
          <a:p>
            <a:fld id="{F1C075C1-6245-409A-AE3B-413CC551BAFF}" type="slidenum">
              <a:rPr lang="en-US" smtClean="0"/>
              <a:pPr/>
              <a:t>31</a:t>
            </a:fld>
            <a:endParaRPr lang="en-US"/>
          </a:p>
        </p:txBody>
      </p:sp>
    </p:spTree>
    <p:extLst>
      <p:ext uri="{BB962C8B-B14F-4D97-AF65-F5344CB8AC3E}">
        <p14:creationId xmlns:p14="http://schemas.microsoft.com/office/powerpoint/2010/main" val="9044877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00000"/>
                </a:solidFill>
                <a:effectLst/>
                <a:latin typeface="Metric"/>
              </a:rPr>
              <a:t>Replication monitoring DSRUTIL status codes with VST's</a:t>
            </a:r>
          </a:p>
          <a:p>
            <a:r>
              <a:rPr lang="en-US" dirty="0"/>
              <a:t>https://community.progress.com/s/article/monitoring-dsrutil-status-codes-with-replication-vst</a:t>
            </a:r>
          </a:p>
          <a:p>
            <a:endParaRPr lang="en-US" dirty="0"/>
          </a:p>
        </p:txBody>
      </p:sp>
      <p:sp>
        <p:nvSpPr>
          <p:cNvPr id="4" name="Slide Number Placeholder 3"/>
          <p:cNvSpPr>
            <a:spLocks noGrp="1"/>
          </p:cNvSpPr>
          <p:nvPr>
            <p:ph type="sldNum" sz="quarter" idx="5"/>
          </p:nvPr>
        </p:nvSpPr>
        <p:spPr/>
        <p:txBody>
          <a:bodyPr/>
          <a:lstStyle/>
          <a:p>
            <a:fld id="{F1C075C1-6245-409A-AE3B-413CC551BAFF}" type="slidenum">
              <a:rPr lang="en-US" smtClean="0"/>
              <a:pPr/>
              <a:t>32</a:t>
            </a:fld>
            <a:endParaRPr lang="en-US"/>
          </a:p>
        </p:txBody>
      </p:sp>
    </p:spTree>
    <p:extLst>
      <p:ext uri="{BB962C8B-B14F-4D97-AF65-F5344CB8AC3E}">
        <p14:creationId xmlns:p14="http://schemas.microsoft.com/office/powerpoint/2010/main" val="1214317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00000"/>
                </a:solidFill>
                <a:effectLst/>
                <a:latin typeface="Metric"/>
              </a:rPr>
              <a:t>DSRUTIL STATUS vs -detail (or verbose) return codes</a:t>
            </a:r>
          </a:p>
          <a:p>
            <a:r>
              <a:rPr lang="en-US" dirty="0"/>
              <a:t>https://community.progress.com/s/article/P156255</a:t>
            </a:r>
          </a:p>
          <a:p>
            <a:endParaRPr lang="en-US" dirty="0"/>
          </a:p>
        </p:txBody>
      </p:sp>
      <p:sp>
        <p:nvSpPr>
          <p:cNvPr id="4" name="Slide Number Placeholder 3"/>
          <p:cNvSpPr>
            <a:spLocks noGrp="1"/>
          </p:cNvSpPr>
          <p:nvPr>
            <p:ph type="sldNum" sz="quarter" idx="5"/>
          </p:nvPr>
        </p:nvSpPr>
        <p:spPr/>
        <p:txBody>
          <a:bodyPr/>
          <a:lstStyle/>
          <a:p>
            <a:fld id="{F1C075C1-6245-409A-AE3B-413CC551BAFF}" type="slidenum">
              <a:rPr lang="en-US" smtClean="0"/>
              <a:pPr/>
              <a:t>33</a:t>
            </a:fld>
            <a:endParaRPr lang="en-US"/>
          </a:p>
        </p:txBody>
      </p:sp>
    </p:spTree>
    <p:extLst>
      <p:ext uri="{BB962C8B-B14F-4D97-AF65-F5344CB8AC3E}">
        <p14:creationId xmlns:p14="http://schemas.microsoft.com/office/powerpoint/2010/main" val="4001196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00000"/>
                </a:solidFill>
                <a:effectLst/>
                <a:latin typeface="Metric"/>
              </a:rPr>
              <a:t>Replication monitoring DSRUTIL status codes with VST's</a:t>
            </a:r>
          </a:p>
          <a:p>
            <a:r>
              <a:rPr lang="en-US" dirty="0"/>
              <a:t>https://community.progress.com/s/article/monitoring-dsrutil-status-codes-with-replication-vst</a:t>
            </a:r>
          </a:p>
          <a:p>
            <a:endParaRPr lang="en-US" dirty="0"/>
          </a:p>
        </p:txBody>
      </p:sp>
      <p:sp>
        <p:nvSpPr>
          <p:cNvPr id="4" name="Slide Number Placeholder 3"/>
          <p:cNvSpPr>
            <a:spLocks noGrp="1"/>
          </p:cNvSpPr>
          <p:nvPr>
            <p:ph type="sldNum" sz="quarter" idx="5"/>
          </p:nvPr>
        </p:nvSpPr>
        <p:spPr/>
        <p:txBody>
          <a:bodyPr/>
          <a:lstStyle/>
          <a:p>
            <a:fld id="{F1C075C1-6245-409A-AE3B-413CC551BAFF}" type="slidenum">
              <a:rPr lang="en-US" smtClean="0"/>
              <a:pPr/>
              <a:t>34</a:t>
            </a:fld>
            <a:endParaRPr lang="en-US"/>
          </a:p>
        </p:txBody>
      </p:sp>
    </p:spTree>
    <p:extLst>
      <p:ext uri="{BB962C8B-B14F-4D97-AF65-F5344CB8AC3E}">
        <p14:creationId xmlns:p14="http://schemas.microsoft.com/office/powerpoint/2010/main" val="1478405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00000"/>
                </a:solidFill>
                <a:effectLst/>
                <a:latin typeface="Metric"/>
              </a:rPr>
              <a:t>DSRUTIL STATUS vs -detail (or verbose) return codes</a:t>
            </a:r>
          </a:p>
          <a:p>
            <a:r>
              <a:rPr lang="en-US" dirty="0"/>
              <a:t>https://community.progress.com/s/article/P156255</a:t>
            </a:r>
          </a:p>
          <a:p>
            <a:endParaRPr lang="en-US" dirty="0"/>
          </a:p>
          <a:p>
            <a:pPr algn="l"/>
            <a:r>
              <a:rPr lang="en-US" b="1" i="0" dirty="0">
                <a:effectLst/>
                <a:latin typeface="Verdana" panose="020B0604030504040204" pitchFamily="34" charset="0"/>
              </a:rPr>
              <a:t>Server to Agent initial connect status codes</a:t>
            </a:r>
            <a:endParaRPr lang="en-US" b="0" i="0" dirty="0">
              <a:effectLst/>
              <a:latin typeface="Roboto" panose="02000000000000000000" pitchFamily="2" charset="0"/>
            </a:endParaRPr>
          </a:p>
          <a:p>
            <a:pPr algn="l"/>
            <a:r>
              <a:rPr lang="en-US" b="0" i="0" dirty="0">
                <a:effectLst/>
                <a:latin typeface="Verdana" panose="020B0604030504040204" pitchFamily="34" charset="0"/>
              </a:rPr>
              <a:t>1001 Initial Connection</a:t>
            </a:r>
            <a:br>
              <a:rPr lang="en-US" b="0" i="0" dirty="0">
                <a:effectLst/>
                <a:latin typeface="Verdana" panose="020B0604030504040204" pitchFamily="34" charset="0"/>
              </a:rPr>
            </a:br>
            <a:r>
              <a:rPr lang="en-US" b="0" i="0" dirty="0">
                <a:effectLst/>
                <a:latin typeface="Verdana" panose="020B0604030504040204" pitchFamily="34" charset="0"/>
              </a:rPr>
              <a:t>1002 </a:t>
            </a:r>
            <a:r>
              <a:rPr lang="en-US" b="0" i="0" dirty="0" err="1">
                <a:effectLst/>
                <a:latin typeface="Verdana" panose="020B0604030504040204" pitchFamily="34" charset="0"/>
              </a:rPr>
              <a:t>Initialising</a:t>
            </a:r>
            <a:br>
              <a:rPr lang="en-US" b="0" i="0" dirty="0">
                <a:effectLst/>
                <a:latin typeface="Verdana" panose="020B0604030504040204" pitchFamily="34" charset="0"/>
              </a:rPr>
            </a:br>
            <a:r>
              <a:rPr lang="en-US" b="0" i="0" dirty="0">
                <a:effectLst/>
                <a:latin typeface="Verdana" panose="020B0604030504040204" pitchFamily="34" charset="0"/>
              </a:rPr>
              <a:t>1003 Target in Quiet Point</a:t>
            </a:r>
            <a:br>
              <a:rPr lang="en-US" b="0" i="0" dirty="0">
                <a:effectLst/>
                <a:latin typeface="Verdana" panose="020B0604030504040204" pitchFamily="34" charset="0"/>
              </a:rPr>
            </a:br>
            <a:r>
              <a:rPr lang="en-US" b="0" i="0" dirty="0">
                <a:effectLst/>
                <a:latin typeface="Verdana" panose="020B0604030504040204" pitchFamily="34" charset="0"/>
              </a:rPr>
              <a:t>1032 Initial Connection Failed</a:t>
            </a:r>
            <a:br>
              <a:rPr lang="en-US" b="0" i="0" dirty="0">
                <a:effectLst/>
                <a:latin typeface="Verdana" panose="020B0604030504040204" pitchFamily="34" charset="0"/>
              </a:rPr>
            </a:br>
            <a:r>
              <a:rPr lang="en-US" b="0" i="0" dirty="0">
                <a:effectLst/>
                <a:latin typeface="Verdana" panose="020B0604030504040204" pitchFamily="34" charset="0"/>
              </a:rPr>
              <a:t>1033 Recovery Failed</a:t>
            </a:r>
            <a:br>
              <a:rPr lang="en-US" b="0" i="0" dirty="0">
                <a:effectLst/>
                <a:latin typeface="Verdana" panose="020B0604030504040204" pitchFamily="34" charset="0"/>
              </a:rPr>
            </a:br>
            <a:r>
              <a:rPr lang="en-US" b="0" i="0" dirty="0">
                <a:effectLst/>
                <a:latin typeface="Verdana" panose="020B0604030504040204" pitchFamily="34" charset="0"/>
              </a:rPr>
              <a:t>1034 Invalid Target Database Configuration</a:t>
            </a:r>
            <a:br>
              <a:rPr lang="en-US" b="0" i="0" dirty="0">
                <a:effectLst/>
                <a:latin typeface="Verdana" panose="020B0604030504040204" pitchFamily="34" charset="0"/>
              </a:rPr>
            </a:br>
            <a:r>
              <a:rPr lang="en-US" b="0" i="0" dirty="0">
                <a:effectLst/>
                <a:latin typeface="Verdana" panose="020B0604030504040204" pitchFamily="34" charset="0"/>
              </a:rPr>
              <a:t>1035 Agent Failed</a:t>
            </a:r>
            <a:br>
              <a:rPr lang="en-US" b="0" i="0" dirty="0">
                <a:effectLst/>
                <a:latin typeface="Verdana" panose="020B0604030504040204" pitchFamily="34" charset="0"/>
              </a:rPr>
            </a:br>
            <a:r>
              <a:rPr lang="en-US" b="0" i="0" dirty="0">
                <a:effectLst/>
                <a:latin typeface="Verdana" panose="020B0604030504040204" pitchFamily="34" charset="0"/>
              </a:rPr>
              <a:t>1036 Agent is Ignored</a:t>
            </a:r>
            <a:br>
              <a:rPr lang="en-US" b="0" i="0" dirty="0">
                <a:effectLst/>
                <a:latin typeface="Verdana" panose="020B0604030504040204" pitchFamily="34" charset="0"/>
              </a:rPr>
            </a:br>
            <a:r>
              <a:rPr lang="en-US" b="0" i="0" dirty="0">
                <a:effectLst/>
                <a:latin typeface="Verdana" panose="020B0604030504040204" pitchFamily="34" charset="0"/>
              </a:rPr>
              <a:t>1037 Agent is Stopped</a:t>
            </a:r>
            <a:br>
              <a:rPr lang="en-US" b="0" i="0" dirty="0">
                <a:effectLst/>
                <a:latin typeface="Verdana" panose="020B0604030504040204" pitchFamily="34" charset="0"/>
              </a:rPr>
            </a:br>
            <a:r>
              <a:rPr lang="en-US" b="0" i="0" dirty="0">
                <a:effectLst/>
                <a:latin typeface="Verdana" panose="020B0604030504040204" pitchFamily="34" charset="0"/>
              </a:rPr>
              <a:t>1038 Agent is Terminated</a:t>
            </a:r>
            <a:br>
              <a:rPr lang="en-US" b="0" i="0" dirty="0">
                <a:effectLst/>
                <a:latin typeface="Verdana" panose="020B0604030504040204" pitchFamily="34" charset="0"/>
              </a:rPr>
            </a:br>
            <a:r>
              <a:rPr lang="en-US" b="0" i="0" dirty="0">
                <a:effectLst/>
                <a:latin typeface="Verdana" panose="020B0604030504040204" pitchFamily="34" charset="0"/>
              </a:rPr>
              <a:t>1063 Agent is Ended</a:t>
            </a:r>
            <a:endParaRPr lang="en-US" b="0" i="0" dirty="0">
              <a:effectLst/>
              <a:latin typeface="Roboto" panose="02000000000000000000" pitchFamily="2" charset="0"/>
            </a:endParaRPr>
          </a:p>
          <a:p>
            <a:pPr algn="l"/>
            <a:r>
              <a:rPr lang="en-US" b="1" i="0" dirty="0">
                <a:effectLst/>
                <a:latin typeface="Verdana" panose="020B0604030504040204" pitchFamily="34" charset="0"/>
              </a:rPr>
              <a:t>Replication Server</a:t>
            </a:r>
            <a:endParaRPr lang="en-US" b="0" i="0" dirty="0">
              <a:effectLst/>
              <a:latin typeface="Roboto" panose="02000000000000000000" pitchFamily="2" charset="0"/>
            </a:endParaRPr>
          </a:p>
          <a:p>
            <a:pPr algn="l"/>
            <a:r>
              <a:rPr lang="en-US" b="0" i="0" dirty="0">
                <a:effectLst/>
                <a:latin typeface="Verdana" panose="020B0604030504040204" pitchFamily="34" charset="0"/>
              </a:rPr>
              <a:t>1100 connecting status</a:t>
            </a:r>
            <a:br>
              <a:rPr lang="en-US" b="0" i="0" dirty="0">
                <a:effectLst/>
                <a:latin typeface="Verdana" panose="020B0604030504040204" pitchFamily="34" charset="0"/>
              </a:rPr>
            </a:br>
            <a:r>
              <a:rPr lang="en-US" b="0" i="0" dirty="0">
                <a:effectLst/>
                <a:latin typeface="Verdana" panose="020B0604030504040204" pitchFamily="34" charset="0"/>
              </a:rPr>
              <a:t>1101 processing status</a:t>
            </a:r>
            <a:br>
              <a:rPr lang="en-US" b="0" i="0" dirty="0">
                <a:effectLst/>
                <a:latin typeface="Verdana" panose="020B0604030504040204" pitchFamily="34" charset="0"/>
              </a:rPr>
            </a:br>
            <a:r>
              <a:rPr lang="en-US" b="0" i="0" dirty="0">
                <a:effectLst/>
                <a:latin typeface="Verdana" panose="020B0604030504040204" pitchFamily="34" charset="0"/>
              </a:rPr>
              <a:t>1102 stalled status</a:t>
            </a:r>
            <a:br>
              <a:rPr lang="en-US" b="0" i="0" dirty="0">
                <a:effectLst/>
                <a:latin typeface="Verdana" panose="020B0604030504040204" pitchFamily="34" charset="0"/>
              </a:rPr>
            </a:br>
            <a:r>
              <a:rPr lang="en-US" b="0" i="0" dirty="0">
                <a:effectLst/>
                <a:latin typeface="Verdana" panose="020B0604030504040204" pitchFamily="34" charset="0"/>
              </a:rPr>
              <a:t>1103 </a:t>
            </a:r>
            <a:r>
              <a:rPr lang="en-US" b="0" i="0" dirty="0" err="1">
                <a:effectLst/>
                <a:latin typeface="Verdana" panose="020B0604030504040204" pitchFamily="34" charset="0"/>
              </a:rPr>
              <a:t>pre_transition</a:t>
            </a:r>
            <a:r>
              <a:rPr lang="en-US" b="0" i="0" dirty="0">
                <a:effectLst/>
                <a:latin typeface="Verdana" panose="020B0604030504040204" pitchFamily="34" charset="0"/>
              </a:rPr>
              <a:t> status</a:t>
            </a:r>
            <a:br>
              <a:rPr lang="en-US" b="0" i="0" dirty="0">
                <a:effectLst/>
                <a:latin typeface="Verdana" panose="020B0604030504040204" pitchFamily="34" charset="0"/>
              </a:rPr>
            </a:br>
            <a:r>
              <a:rPr lang="en-US" b="0" i="0" dirty="0">
                <a:effectLst/>
                <a:latin typeface="Verdana" panose="020B0604030504040204" pitchFamily="34" charset="0"/>
              </a:rPr>
              <a:t>1104 listening status</a:t>
            </a:r>
            <a:br>
              <a:rPr lang="en-US" b="0" i="0" dirty="0">
                <a:effectLst/>
                <a:latin typeface="Verdana" panose="020B0604030504040204" pitchFamily="34" charset="0"/>
              </a:rPr>
            </a:br>
            <a:r>
              <a:rPr lang="en-US" b="0" i="0" dirty="0">
                <a:effectLst/>
                <a:latin typeface="Verdana" panose="020B0604030504040204" pitchFamily="34" charset="0"/>
              </a:rPr>
              <a:t>1105 transition status</a:t>
            </a:r>
            <a:br>
              <a:rPr lang="en-US" b="0" i="0" dirty="0">
                <a:effectLst/>
                <a:latin typeface="Verdana" panose="020B0604030504040204" pitchFamily="34" charset="0"/>
              </a:rPr>
            </a:br>
            <a:r>
              <a:rPr lang="en-US" b="0" i="0" dirty="0">
                <a:effectLst/>
                <a:latin typeface="Verdana" panose="020B0604030504040204" pitchFamily="34" charset="0"/>
              </a:rPr>
              <a:t>1199 inactive</a:t>
            </a:r>
            <a:br>
              <a:rPr lang="en-US" b="0" i="0" dirty="0">
                <a:effectLst/>
                <a:latin typeface="Verdana" panose="020B0604030504040204" pitchFamily="34" charset="0"/>
              </a:rPr>
            </a:br>
            <a:r>
              <a:rPr lang="en-US" b="0" i="0" dirty="0">
                <a:effectLst/>
                <a:latin typeface="Verdana" panose="020B0604030504040204" pitchFamily="34" charset="0"/>
              </a:rPr>
              <a:t>1255 unknown</a:t>
            </a:r>
            <a:br>
              <a:rPr lang="en-US" b="0" i="0" dirty="0">
                <a:effectLst/>
                <a:latin typeface="Verdana" panose="020B0604030504040204" pitchFamily="34" charset="0"/>
              </a:rPr>
            </a:br>
            <a:r>
              <a:rPr lang="en-US" b="0" i="0" dirty="0">
                <a:effectLst/>
                <a:latin typeface="Verdana" panose="020B0604030504040204" pitchFamily="34" charset="0"/>
              </a:rPr>
              <a:t>6001 Server </a:t>
            </a:r>
            <a:r>
              <a:rPr lang="en-US" b="0" i="0" dirty="0" err="1">
                <a:effectLst/>
                <a:latin typeface="Verdana" panose="020B0604030504040204" pitchFamily="34" charset="0"/>
              </a:rPr>
              <a:t>Initialisation</a:t>
            </a:r>
            <a:br>
              <a:rPr lang="en-US" b="0" i="0" dirty="0">
                <a:effectLst/>
                <a:latin typeface="Verdana" panose="020B0604030504040204" pitchFamily="34" charset="0"/>
              </a:rPr>
            </a:br>
            <a:r>
              <a:rPr lang="en-US" b="0" i="0" dirty="0">
                <a:effectLst/>
                <a:latin typeface="Verdana" panose="020B0604030504040204" pitchFamily="34" charset="0"/>
              </a:rPr>
              <a:t>6002 Connecting to Agent(s)</a:t>
            </a:r>
            <a:br>
              <a:rPr lang="en-US" b="0" i="0" dirty="0">
                <a:effectLst/>
                <a:latin typeface="Verdana" panose="020B0604030504040204" pitchFamily="34" charset="0"/>
              </a:rPr>
            </a:br>
            <a:r>
              <a:rPr lang="en-US" b="0" i="0" dirty="0">
                <a:effectLst/>
                <a:latin typeface="Verdana" panose="020B0604030504040204" pitchFamily="34" charset="0"/>
              </a:rPr>
              <a:t>6003 Configuring Agent(s)</a:t>
            </a:r>
            <a:br>
              <a:rPr lang="en-US" b="0" i="0" dirty="0">
                <a:effectLst/>
                <a:latin typeface="Verdana" panose="020B0604030504040204" pitchFamily="34" charset="0"/>
              </a:rPr>
            </a:br>
            <a:r>
              <a:rPr lang="en-US" b="0" i="0" dirty="0">
                <a:effectLst/>
                <a:latin typeface="Verdana" panose="020B0604030504040204" pitchFamily="34" charset="0"/>
              </a:rPr>
              <a:t>6004 Recovery Processing</a:t>
            </a:r>
            <a:br>
              <a:rPr lang="en-US" b="0" i="0" dirty="0">
                <a:effectLst/>
                <a:latin typeface="Verdana" panose="020B0604030504040204" pitchFamily="34" charset="0"/>
              </a:rPr>
            </a:br>
            <a:r>
              <a:rPr lang="en-US" b="0" i="0" dirty="0">
                <a:effectLst/>
                <a:latin typeface="Verdana" panose="020B0604030504040204" pitchFamily="34" charset="0"/>
              </a:rPr>
              <a:t>6005 Startup Synchronization</a:t>
            </a:r>
            <a:br>
              <a:rPr lang="en-US" b="0" i="0" dirty="0">
                <a:effectLst/>
                <a:latin typeface="Verdana" panose="020B0604030504040204" pitchFamily="34" charset="0"/>
              </a:rPr>
            </a:br>
            <a:r>
              <a:rPr lang="en-US" b="0" i="0" dirty="0">
                <a:effectLst/>
                <a:latin typeface="Verdana" panose="020B0604030504040204" pitchFamily="34" charset="0"/>
              </a:rPr>
              <a:t>6006 Initiating Agent to Agent Connections</a:t>
            </a:r>
            <a:br>
              <a:rPr lang="en-US" b="0" i="0" dirty="0">
                <a:effectLst/>
                <a:latin typeface="Verdana" panose="020B0604030504040204" pitchFamily="34" charset="0"/>
              </a:rPr>
            </a:br>
            <a:r>
              <a:rPr lang="en-US" b="0" i="0" dirty="0">
                <a:effectLst/>
                <a:latin typeface="Verdana" panose="020B0604030504040204" pitchFamily="34" charset="0"/>
              </a:rPr>
              <a:t>6021 Normal Processing</a:t>
            </a:r>
            <a:br>
              <a:rPr lang="en-US" b="0" i="0" dirty="0">
                <a:effectLst/>
                <a:latin typeface="Verdana" panose="020B0604030504040204" pitchFamily="34" charset="0"/>
              </a:rPr>
            </a:br>
            <a:r>
              <a:rPr lang="en-US" b="0" i="0" dirty="0">
                <a:effectLst/>
                <a:latin typeface="Verdana" panose="020B0604030504040204" pitchFamily="34" charset="0"/>
              </a:rPr>
              <a:t>6022 Performing Transition</a:t>
            </a:r>
            <a:br>
              <a:rPr lang="en-US" b="0" i="0" dirty="0">
                <a:effectLst/>
                <a:latin typeface="Verdana" panose="020B0604030504040204" pitchFamily="34" charset="0"/>
              </a:rPr>
            </a:br>
            <a:r>
              <a:rPr lang="en-US" b="0" i="0" dirty="0">
                <a:effectLst/>
                <a:latin typeface="Verdana" panose="020B0604030504040204" pitchFamily="34" charset="0"/>
              </a:rPr>
              <a:t>6023 Replication is Suspended</a:t>
            </a:r>
            <a:br>
              <a:rPr lang="en-US" b="0" i="0" dirty="0">
                <a:effectLst/>
                <a:latin typeface="Verdana" panose="020B0604030504040204" pitchFamily="34" charset="0"/>
              </a:rPr>
            </a:br>
            <a:r>
              <a:rPr lang="en-US" b="0" i="0" dirty="0">
                <a:effectLst/>
                <a:latin typeface="Verdana" panose="020B0604030504040204" pitchFamily="34" charset="0"/>
              </a:rPr>
              <a:t>6060 Server is ended</a:t>
            </a:r>
            <a:endParaRPr lang="en-US" b="0" i="0" dirty="0">
              <a:effectLst/>
              <a:latin typeface="Roboto" panose="02000000000000000000" pitchFamily="2" charset="0"/>
            </a:endParaRPr>
          </a:p>
          <a:p>
            <a:pPr algn="l"/>
            <a:r>
              <a:rPr lang="en-US" b="1" i="0" dirty="0">
                <a:effectLst/>
                <a:latin typeface="Verdana" panose="020B0604030504040204" pitchFamily="34" charset="0"/>
              </a:rPr>
              <a:t>Control Agent</a:t>
            </a:r>
            <a:r>
              <a:rPr lang="en-US" b="0" i="0" dirty="0">
                <a:effectLst/>
                <a:latin typeface="Verdana" panose="020B0604030504040204" pitchFamily="34" charset="0"/>
              </a:rPr>
              <a:t> </a:t>
            </a:r>
            <a:endParaRPr lang="en-US" b="0" i="0" dirty="0">
              <a:effectLst/>
              <a:latin typeface="Roboto" panose="02000000000000000000" pitchFamily="2" charset="0"/>
            </a:endParaRPr>
          </a:p>
          <a:p>
            <a:pPr algn="l"/>
            <a:r>
              <a:rPr lang="en-US" b="0" i="0" dirty="0">
                <a:effectLst/>
                <a:latin typeface="Verdana" panose="020B0604030504040204" pitchFamily="34" charset="0"/>
              </a:rPr>
              <a:t>2100 connecting status</a:t>
            </a:r>
            <a:br>
              <a:rPr lang="en-US" b="0" i="0" dirty="0">
                <a:effectLst/>
                <a:latin typeface="Verdana" panose="020B0604030504040204" pitchFamily="34" charset="0"/>
              </a:rPr>
            </a:br>
            <a:r>
              <a:rPr lang="en-US" b="0" i="0" dirty="0">
                <a:effectLst/>
                <a:latin typeface="Verdana" panose="020B0604030504040204" pitchFamily="34" charset="0"/>
              </a:rPr>
              <a:t>2101 processing status</a:t>
            </a:r>
            <a:br>
              <a:rPr lang="en-US" b="0" i="0" dirty="0">
                <a:effectLst/>
                <a:latin typeface="Verdana" panose="020B0604030504040204" pitchFamily="34" charset="0"/>
              </a:rPr>
            </a:br>
            <a:r>
              <a:rPr lang="en-US" b="0" i="0" dirty="0">
                <a:effectLst/>
                <a:latin typeface="Verdana" panose="020B0604030504040204" pitchFamily="34" charset="0"/>
              </a:rPr>
              <a:t>2102 stalled status</a:t>
            </a:r>
            <a:br>
              <a:rPr lang="en-US" b="0" i="0" dirty="0">
                <a:effectLst/>
                <a:latin typeface="Verdana" panose="020B0604030504040204" pitchFamily="34" charset="0"/>
              </a:rPr>
            </a:br>
            <a:r>
              <a:rPr lang="en-US" b="0" i="0" dirty="0">
                <a:effectLst/>
                <a:latin typeface="Verdana" panose="020B0604030504040204" pitchFamily="34" charset="0"/>
              </a:rPr>
              <a:t>2103 </a:t>
            </a:r>
            <a:r>
              <a:rPr lang="en-US" b="0" i="0" dirty="0" err="1">
                <a:effectLst/>
                <a:latin typeface="Verdana" panose="020B0604030504040204" pitchFamily="34" charset="0"/>
              </a:rPr>
              <a:t>pre_transition</a:t>
            </a:r>
            <a:r>
              <a:rPr lang="en-US" b="0" i="0" dirty="0">
                <a:effectLst/>
                <a:latin typeface="Verdana" panose="020B0604030504040204" pitchFamily="34" charset="0"/>
              </a:rPr>
              <a:t> status</a:t>
            </a:r>
            <a:br>
              <a:rPr lang="en-US" b="0" i="0" dirty="0">
                <a:effectLst/>
                <a:latin typeface="Verdana" panose="020B0604030504040204" pitchFamily="34" charset="0"/>
              </a:rPr>
            </a:br>
            <a:r>
              <a:rPr lang="en-US" b="0" i="0" dirty="0">
                <a:effectLst/>
                <a:latin typeface="Verdana" panose="020B0604030504040204" pitchFamily="34" charset="0"/>
              </a:rPr>
              <a:t>2104 listening status</a:t>
            </a:r>
            <a:br>
              <a:rPr lang="en-US" b="0" i="0" dirty="0">
                <a:effectLst/>
                <a:latin typeface="Verdana" panose="020B0604030504040204" pitchFamily="34" charset="0"/>
              </a:rPr>
            </a:br>
            <a:r>
              <a:rPr lang="en-US" b="0" i="0" dirty="0">
                <a:effectLst/>
                <a:latin typeface="Verdana" panose="020B0604030504040204" pitchFamily="34" charset="0"/>
              </a:rPr>
              <a:t>2105 transition status</a:t>
            </a:r>
            <a:br>
              <a:rPr lang="en-US" b="0" i="0" dirty="0">
                <a:effectLst/>
                <a:latin typeface="Roboto" panose="02000000000000000000" pitchFamily="2" charset="0"/>
              </a:rPr>
            </a:br>
            <a:r>
              <a:rPr lang="en-US" b="0" i="0" dirty="0">
                <a:effectLst/>
                <a:latin typeface="Verdana" panose="020B0604030504040204" pitchFamily="34" charset="0"/>
              </a:rPr>
              <a:t>2080 Pre Transition</a:t>
            </a:r>
            <a:br>
              <a:rPr lang="en-US" b="0" i="0" dirty="0">
                <a:effectLst/>
                <a:latin typeface="Verdana" panose="020B0604030504040204" pitchFamily="34" charset="0"/>
              </a:rPr>
            </a:br>
            <a:r>
              <a:rPr lang="en-US" b="0" i="0" dirty="0">
                <a:effectLst/>
                <a:latin typeface="Verdana" panose="020B0604030504040204" pitchFamily="34" charset="0"/>
              </a:rPr>
              <a:t>2081 Applying After-image Extent</a:t>
            </a:r>
            <a:br>
              <a:rPr lang="en-US" b="0" i="0" dirty="0">
                <a:effectLst/>
                <a:latin typeface="Verdana" panose="020B0604030504040204" pitchFamily="34" charset="0"/>
              </a:rPr>
            </a:br>
            <a:r>
              <a:rPr lang="en-US" b="0" i="0" dirty="0">
                <a:effectLst/>
                <a:latin typeface="Verdana" panose="020B0604030504040204" pitchFamily="34" charset="0"/>
              </a:rPr>
              <a:t>2082 Transitioning</a:t>
            </a:r>
            <a:br>
              <a:rPr lang="en-US" b="0" i="0" dirty="0">
                <a:effectLst/>
                <a:latin typeface="Verdana" panose="020B0604030504040204" pitchFamily="34" charset="0"/>
              </a:rPr>
            </a:br>
            <a:r>
              <a:rPr lang="en-US" b="0" i="0" dirty="0">
                <a:effectLst/>
                <a:latin typeface="Verdana" panose="020B0604030504040204" pitchFamily="34" charset="0"/>
              </a:rPr>
              <a:t>2083 Listening</a:t>
            </a:r>
            <a:br>
              <a:rPr lang="en-US" b="0" i="0" dirty="0">
                <a:effectLst/>
                <a:latin typeface="Verdana" panose="020B0604030504040204" pitchFamily="34" charset="0"/>
              </a:rPr>
            </a:br>
            <a:r>
              <a:rPr lang="en-US" b="0" i="0" dirty="0">
                <a:effectLst/>
                <a:latin typeface="Verdana" panose="020B0604030504040204" pitchFamily="34" charset="0"/>
              </a:rPr>
              <a:t>2199 inactive</a:t>
            </a:r>
            <a:br>
              <a:rPr lang="en-US" b="0" i="0" dirty="0">
                <a:effectLst/>
                <a:latin typeface="Verdana" panose="020B0604030504040204" pitchFamily="34" charset="0"/>
              </a:rPr>
            </a:br>
            <a:r>
              <a:rPr lang="en-US" b="0" i="0" dirty="0">
                <a:effectLst/>
                <a:latin typeface="Verdana" panose="020B0604030504040204" pitchFamily="34" charset="0"/>
              </a:rPr>
              <a:t>2255 unknown</a:t>
            </a:r>
            <a:endParaRPr lang="en-US" b="0" i="0" dirty="0">
              <a:effectLst/>
              <a:latin typeface="Roboto" panose="02000000000000000000" pitchFamily="2" charset="0"/>
            </a:endParaRPr>
          </a:p>
          <a:p>
            <a:pPr algn="l"/>
            <a:r>
              <a:rPr lang="en-US" b="1" i="0" dirty="0">
                <a:effectLst/>
                <a:latin typeface="Verdana" panose="020B0604030504040204" pitchFamily="34" charset="0"/>
              </a:rPr>
              <a:t>Agent</a:t>
            </a:r>
            <a:endParaRPr lang="en-US" b="0" i="0" dirty="0">
              <a:effectLst/>
              <a:latin typeface="Roboto" panose="02000000000000000000" pitchFamily="2" charset="0"/>
            </a:endParaRPr>
          </a:p>
          <a:p>
            <a:pPr algn="l"/>
            <a:r>
              <a:rPr lang="en-US" b="0" i="0" dirty="0">
                <a:effectLst/>
                <a:latin typeface="Verdana" panose="020B0604030504040204" pitchFamily="34" charset="0"/>
              </a:rPr>
              <a:t>3100 connecting status</a:t>
            </a:r>
            <a:br>
              <a:rPr lang="en-US" b="0" i="0" dirty="0">
                <a:effectLst/>
                <a:latin typeface="Verdana" panose="020B0604030504040204" pitchFamily="34" charset="0"/>
              </a:rPr>
            </a:br>
            <a:r>
              <a:rPr lang="en-US" b="0" i="0" dirty="0">
                <a:effectLst/>
                <a:latin typeface="Verdana" panose="020B0604030504040204" pitchFamily="34" charset="0"/>
              </a:rPr>
              <a:t>3101 processing status</a:t>
            </a:r>
            <a:br>
              <a:rPr lang="en-US" b="0" i="0" dirty="0">
                <a:effectLst/>
                <a:latin typeface="Verdana" panose="020B0604030504040204" pitchFamily="34" charset="0"/>
              </a:rPr>
            </a:br>
            <a:r>
              <a:rPr lang="en-US" b="0" i="0" dirty="0">
                <a:effectLst/>
                <a:latin typeface="Verdana" panose="020B0604030504040204" pitchFamily="34" charset="0"/>
              </a:rPr>
              <a:t>3102 stalled status</a:t>
            </a:r>
            <a:br>
              <a:rPr lang="en-US" b="0" i="0" dirty="0">
                <a:effectLst/>
                <a:latin typeface="Verdana" panose="020B0604030504040204" pitchFamily="34" charset="0"/>
              </a:rPr>
            </a:br>
            <a:r>
              <a:rPr lang="en-US" b="0" i="0" dirty="0">
                <a:effectLst/>
                <a:latin typeface="Verdana" panose="020B0604030504040204" pitchFamily="34" charset="0"/>
              </a:rPr>
              <a:t>3103 </a:t>
            </a:r>
            <a:r>
              <a:rPr lang="en-US" b="0" i="0" dirty="0" err="1">
                <a:effectLst/>
                <a:latin typeface="Verdana" panose="020B0604030504040204" pitchFamily="34" charset="0"/>
              </a:rPr>
              <a:t>pre_transition</a:t>
            </a:r>
            <a:r>
              <a:rPr lang="en-US" b="0" i="0" dirty="0">
                <a:effectLst/>
                <a:latin typeface="Verdana" panose="020B0604030504040204" pitchFamily="34" charset="0"/>
              </a:rPr>
              <a:t> status</a:t>
            </a:r>
            <a:br>
              <a:rPr lang="en-US" b="0" i="0" dirty="0">
                <a:effectLst/>
                <a:latin typeface="Verdana" panose="020B0604030504040204" pitchFamily="34" charset="0"/>
              </a:rPr>
            </a:br>
            <a:r>
              <a:rPr lang="en-US" b="0" i="0" dirty="0">
                <a:effectLst/>
                <a:latin typeface="Verdana" panose="020B0604030504040204" pitchFamily="34" charset="0"/>
              </a:rPr>
              <a:t>3104 listening status</a:t>
            </a:r>
            <a:br>
              <a:rPr lang="en-US" b="0" i="0" dirty="0">
                <a:effectLst/>
                <a:latin typeface="Verdana" panose="020B0604030504040204" pitchFamily="34" charset="0"/>
              </a:rPr>
            </a:br>
            <a:r>
              <a:rPr lang="en-US" b="0" i="0" dirty="0">
                <a:effectLst/>
                <a:latin typeface="Verdana" panose="020B0604030504040204" pitchFamily="34" charset="0"/>
              </a:rPr>
              <a:t>3105 transition status</a:t>
            </a:r>
            <a:br>
              <a:rPr lang="en-US" b="0" i="0" dirty="0">
                <a:effectLst/>
                <a:latin typeface="Verdana" panose="020B0604030504040204" pitchFamily="34" charset="0"/>
              </a:rPr>
            </a:br>
            <a:r>
              <a:rPr lang="en-US" b="0" i="0" dirty="0">
                <a:effectLst/>
                <a:latin typeface="Verdana" panose="020B0604030504040204" pitchFamily="34" charset="0"/>
              </a:rPr>
              <a:t>3048 Startup </a:t>
            </a:r>
            <a:r>
              <a:rPr lang="en-US" b="0" i="0" dirty="0" err="1">
                <a:effectLst/>
                <a:latin typeface="Verdana" panose="020B0604030504040204" pitchFamily="34" charset="0"/>
              </a:rPr>
              <a:t>Synchronisation</a:t>
            </a:r>
            <a:br>
              <a:rPr lang="en-US" b="0" i="0" dirty="0">
                <a:effectLst/>
                <a:latin typeface="Verdana" panose="020B0604030504040204" pitchFamily="34" charset="0"/>
              </a:rPr>
            </a:br>
            <a:r>
              <a:rPr lang="en-US" b="0" i="0" dirty="0">
                <a:effectLst/>
                <a:latin typeface="Verdana" panose="020B0604030504040204" pitchFamily="34" charset="0"/>
              </a:rPr>
              <a:t>3049 Normal Processing</a:t>
            </a:r>
            <a:br>
              <a:rPr lang="en-US" b="0" i="0" dirty="0">
                <a:effectLst/>
                <a:latin typeface="Verdana" panose="020B0604030504040204" pitchFamily="34" charset="0"/>
              </a:rPr>
            </a:br>
            <a:r>
              <a:rPr lang="en-US" b="0" i="0" dirty="0">
                <a:effectLst/>
                <a:latin typeface="Verdana" panose="020B0604030504040204" pitchFamily="34" charset="0"/>
              </a:rPr>
              <a:t>3050 Recovery </a:t>
            </a:r>
            <a:r>
              <a:rPr lang="en-US" b="0" i="0" dirty="0" err="1">
                <a:effectLst/>
                <a:latin typeface="Verdana" panose="020B0604030504040204" pitchFamily="34" charset="0"/>
              </a:rPr>
              <a:t>Synchronisation</a:t>
            </a:r>
            <a:br>
              <a:rPr lang="en-US" b="0" i="0" dirty="0">
                <a:effectLst/>
                <a:latin typeface="Verdana" panose="020B0604030504040204" pitchFamily="34" charset="0"/>
              </a:rPr>
            </a:br>
            <a:r>
              <a:rPr lang="en-US" b="0" i="0" dirty="0">
                <a:effectLst/>
                <a:latin typeface="Verdana" panose="020B0604030504040204" pitchFamily="34" charset="0"/>
              </a:rPr>
              <a:t>3051 Being Transitioned</a:t>
            </a:r>
            <a:br>
              <a:rPr lang="en-US" b="0" i="0" dirty="0">
                <a:effectLst/>
                <a:latin typeface="Verdana" panose="020B0604030504040204" pitchFamily="34" charset="0"/>
              </a:rPr>
            </a:br>
            <a:r>
              <a:rPr lang="en-US" b="0" i="0" dirty="0">
                <a:effectLst/>
                <a:latin typeface="Verdana" panose="020B0604030504040204" pitchFamily="34" charset="0"/>
              </a:rPr>
              <a:t>3052 Target Database in Quiet Point</a:t>
            </a:r>
            <a:br>
              <a:rPr lang="en-US" b="0" i="0" dirty="0">
                <a:effectLst/>
                <a:latin typeface="Verdana" panose="020B0604030504040204" pitchFamily="34" charset="0"/>
              </a:rPr>
            </a:br>
            <a:r>
              <a:rPr lang="en-US" b="0" i="0" dirty="0">
                <a:effectLst/>
                <a:latin typeface="Verdana" panose="020B0604030504040204" pitchFamily="34" charset="0"/>
              </a:rPr>
              <a:t>3053 Target Database is in a BI stall</a:t>
            </a:r>
            <a:br>
              <a:rPr lang="en-US" b="0" i="0" dirty="0">
                <a:effectLst/>
                <a:latin typeface="Verdana" panose="020B0604030504040204" pitchFamily="34" charset="0"/>
              </a:rPr>
            </a:br>
            <a:r>
              <a:rPr lang="en-US" b="0" i="0" dirty="0">
                <a:effectLst/>
                <a:latin typeface="Verdana" panose="020B0604030504040204" pitchFamily="34" charset="0"/>
              </a:rPr>
              <a:t>3054 Target Database is in an AI stall</a:t>
            </a:r>
            <a:br>
              <a:rPr lang="en-US" b="0" i="0" dirty="0">
                <a:effectLst/>
                <a:latin typeface="Verdana" panose="020B0604030504040204" pitchFamily="34" charset="0"/>
              </a:rPr>
            </a:br>
            <a:r>
              <a:rPr lang="en-US" b="0" i="0" dirty="0">
                <a:effectLst/>
                <a:latin typeface="Verdana" panose="020B0604030504040204" pitchFamily="34" charset="0"/>
              </a:rPr>
              <a:t>3055 Online backup of Target Database</a:t>
            </a:r>
            <a:br>
              <a:rPr lang="en-US" b="0" i="0" dirty="0">
                <a:effectLst/>
                <a:latin typeface="Verdana" panose="020B0604030504040204" pitchFamily="34" charset="0"/>
              </a:rPr>
            </a:br>
            <a:r>
              <a:rPr lang="en-US" b="0" i="0" dirty="0">
                <a:effectLst/>
                <a:latin typeface="Verdana" panose="020B0604030504040204" pitchFamily="34" charset="0"/>
              </a:rPr>
              <a:t>3199 inactive</a:t>
            </a:r>
            <a:br>
              <a:rPr lang="en-US" b="0" i="0" dirty="0">
                <a:effectLst/>
                <a:latin typeface="Verdana" panose="020B0604030504040204" pitchFamily="34" charset="0"/>
              </a:rPr>
            </a:br>
            <a:r>
              <a:rPr lang="en-US" b="0" i="0" dirty="0">
                <a:effectLst/>
                <a:latin typeface="Verdana" panose="020B0604030504040204" pitchFamily="34" charset="0"/>
              </a:rPr>
              <a:t>3255 unknown</a:t>
            </a:r>
            <a:endParaRPr lang="en-US" b="0" i="0" dirty="0">
              <a:effectLst/>
              <a:latin typeface="Roboto" panose="02000000000000000000" pitchFamily="2" charset="0"/>
            </a:endParaRPr>
          </a:p>
          <a:p>
            <a:br>
              <a:rPr lang="en-US" dirty="0"/>
            </a:br>
            <a:endParaRPr lang="en-US" dirty="0"/>
          </a:p>
        </p:txBody>
      </p:sp>
      <p:sp>
        <p:nvSpPr>
          <p:cNvPr id="4" name="Slide Number Placeholder 3"/>
          <p:cNvSpPr>
            <a:spLocks noGrp="1"/>
          </p:cNvSpPr>
          <p:nvPr>
            <p:ph type="sldNum" sz="quarter" idx="5"/>
          </p:nvPr>
        </p:nvSpPr>
        <p:spPr/>
        <p:txBody>
          <a:bodyPr/>
          <a:lstStyle/>
          <a:p>
            <a:fld id="{F1C075C1-6245-409A-AE3B-413CC551BAFF}" type="slidenum">
              <a:rPr lang="en-US" smtClean="0"/>
              <a:pPr/>
              <a:t>35</a:t>
            </a:fld>
            <a:endParaRPr lang="en-US"/>
          </a:p>
        </p:txBody>
      </p:sp>
    </p:spTree>
    <p:extLst>
      <p:ext uri="{BB962C8B-B14F-4D97-AF65-F5344CB8AC3E}">
        <p14:creationId xmlns:p14="http://schemas.microsoft.com/office/powerpoint/2010/main" val="42491408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some</a:t>
            </a:r>
            <a:r>
              <a:rPr lang="en-US" baseline="0" dirty="0"/>
              <a:t> rare cases a corrupted recovery note will be created in Source database. That damaged note will be transferred to the Target database by roll forwarded and corrupting the bi file on the Target. </a:t>
            </a:r>
          </a:p>
          <a:p>
            <a:r>
              <a:rPr lang="en-US" baseline="0" dirty="0"/>
              <a:t>This can be fixed by restore of the whole database from backup and roll forward, but that is a lengthy process. So it will be faster to recover using a warm spare database with a delayed after-image roll forward.</a:t>
            </a:r>
          </a:p>
          <a:p>
            <a:r>
              <a:rPr lang="en-US" baseline="0" dirty="0"/>
              <a:t>Sometimes user deletes important data.</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38</a:t>
            </a:fld>
            <a:endParaRPr lang="en-US"/>
          </a:p>
        </p:txBody>
      </p:sp>
    </p:spTree>
    <p:extLst>
      <p:ext uri="{BB962C8B-B14F-4D97-AF65-F5344CB8AC3E}">
        <p14:creationId xmlns:p14="http://schemas.microsoft.com/office/powerpoint/2010/main" val="1665939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the following is set</a:t>
            </a:r>
          </a:p>
          <a:p>
            <a:r>
              <a:rPr lang="en-US" dirty="0"/>
              <a:t>[server]</a:t>
            </a:r>
          </a:p>
          <a:p>
            <a:r>
              <a:rPr lang="en-US" dirty="0"/>
              <a:t>  agent-shutdown-action=recovery</a:t>
            </a:r>
          </a:p>
          <a:p>
            <a:r>
              <a:rPr lang="en-US" dirty="0"/>
              <a:t>The agent-shutdown-action must be set to recovery (from PKB 18310)</a:t>
            </a:r>
          </a:p>
          <a:p>
            <a:endParaRPr lang="en-US" dirty="0"/>
          </a:p>
          <a:p>
            <a:r>
              <a:rPr lang="en-US" dirty="0"/>
              <a:t>[transition]</a:t>
            </a:r>
          </a:p>
          <a:p>
            <a:r>
              <a:rPr lang="en-US" dirty="0"/>
              <a:t>  transition-to-agents=agent1</a:t>
            </a:r>
          </a:p>
          <a:p>
            <a:r>
              <a:rPr lang="en-US" dirty="0"/>
              <a:t>To make a transition failover a definition of what agent(s) to transition to must be stated in the &lt;</a:t>
            </a:r>
            <a:r>
              <a:rPr lang="en-US" dirty="0" err="1"/>
              <a:t>sourcedb</a:t>
            </a:r>
            <a:r>
              <a:rPr lang="en-US" dirty="0"/>
              <a:t>&gt;.</a:t>
            </a:r>
            <a:r>
              <a:rPr lang="en-US" dirty="0" err="1"/>
              <a:t>repl.properties</a:t>
            </a:r>
            <a:r>
              <a:rPr lang="en-US" dirty="0"/>
              <a:t> file. (from PKB</a:t>
            </a:r>
            <a:r>
              <a:rPr lang="en-US" baseline="0" dirty="0"/>
              <a:t> </a:t>
            </a:r>
            <a:r>
              <a:rPr lang="en-US" dirty="0"/>
              <a:t>18400)</a:t>
            </a:r>
          </a:p>
          <a:p>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41</a:t>
            </a:fld>
            <a:endParaRPr lang="en-US"/>
          </a:p>
        </p:txBody>
      </p:sp>
    </p:spTree>
    <p:extLst>
      <p:ext uri="{BB962C8B-B14F-4D97-AF65-F5344CB8AC3E}">
        <p14:creationId xmlns:p14="http://schemas.microsoft.com/office/powerpoint/2010/main" val="2927703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buffer has information about AI blocks, not the blocks themselves but messages. Each message is 112 bytes</a:t>
            </a:r>
            <a:r>
              <a:rPr lang="en-US" baseline="0" dirty="0"/>
              <a:t> = 14 8-byte pointers.</a:t>
            </a:r>
          </a:p>
          <a:p>
            <a:r>
              <a:rPr lang="en-US" baseline="0" dirty="0"/>
              <a:t>If the target database cannot keep up, the source will be affected and users will complain.</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-pica is essentially a FIFO (first in first out) queue.</a:t>
            </a:r>
            <a:endParaRPr lang="en-US" baseline="0"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43</a:t>
            </a:fld>
            <a:endParaRPr lang="en-US"/>
          </a:p>
        </p:txBody>
      </p:sp>
    </p:spTree>
    <p:extLst>
      <p:ext uri="{BB962C8B-B14F-4D97-AF65-F5344CB8AC3E}">
        <p14:creationId xmlns:p14="http://schemas.microsoft.com/office/powerpoint/2010/main" val="11704722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want to be more accurate, the true –pica “in-pipe” through put is the difference between Total AI writes and Partial AI Writes.</a:t>
            </a:r>
          </a:p>
          <a:p>
            <a:r>
              <a:rPr lang="en-US" dirty="0"/>
              <a:t>So in my case it is ( 57.82 – 0.36 ) * 16,384 = 941,434. But the Partial AI Writes are usually much smaller then Total Ai Writes and so we can ignore them.</a:t>
            </a:r>
          </a:p>
        </p:txBody>
      </p:sp>
      <p:sp>
        <p:nvSpPr>
          <p:cNvPr id="4" name="Slide Number Placeholder 3"/>
          <p:cNvSpPr>
            <a:spLocks noGrp="1"/>
          </p:cNvSpPr>
          <p:nvPr>
            <p:ph type="sldNum" sz="quarter" idx="10"/>
          </p:nvPr>
        </p:nvSpPr>
        <p:spPr/>
        <p:txBody>
          <a:bodyPr/>
          <a:lstStyle/>
          <a:p>
            <a:fld id="{F1C075C1-6245-409A-AE3B-413CC551BAFF}" type="slidenum">
              <a:rPr lang="en-US" smtClean="0"/>
              <a:pPr/>
              <a:t>44</a:t>
            </a:fld>
            <a:endParaRPr lang="en-US"/>
          </a:p>
        </p:txBody>
      </p:sp>
    </p:spTree>
    <p:extLst>
      <p:ext uri="{BB962C8B-B14F-4D97-AF65-F5344CB8AC3E}">
        <p14:creationId xmlns:p14="http://schemas.microsoft.com/office/powerpoint/2010/main" val="27562403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It is a kind of like Lock Table. And it’s overflow is also bad, though not as bad as Lock Table overflow. When Lock Table overflow happens all transaction processing freezes. Here it does not freeze completely, but it will be rather limited by Replication Server (RPLS) throughput ( blue pipe here )</a:t>
            </a:r>
            <a:endParaRPr lang="en-US" dirty="0"/>
          </a:p>
          <a:p>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45</a:t>
            </a:fld>
            <a:endParaRPr lang="en-US"/>
          </a:p>
        </p:txBody>
      </p:sp>
    </p:spTree>
    <p:extLst>
      <p:ext uri="{BB962C8B-B14F-4D97-AF65-F5344CB8AC3E}">
        <p14:creationId xmlns:p14="http://schemas.microsoft.com/office/powerpoint/2010/main" val="12894596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Total Message Entries = 2397636. Each message is</a:t>
            </a:r>
            <a:r>
              <a:rPr lang="en-US" baseline="0" dirty="0"/>
              <a:t> 112 bytes.</a:t>
            </a:r>
          </a:p>
          <a:p>
            <a:r>
              <a:rPr lang="en-US" dirty="0"/>
              <a:t>2397636 * </a:t>
            </a:r>
            <a:r>
              <a:rPr lang="en-US" baseline="0" dirty="0"/>
              <a:t>112 = 262143 KB</a:t>
            </a:r>
          </a:p>
          <a:p>
            <a:r>
              <a:rPr lang="en-US" baseline="0" dirty="0"/>
              <a:t>Progress uses not the exactly all the memory provided by –pica, but some rounding mechanism to allocate memory designated to pica pool according to –pica parameter value. In the above example we see 1 KB less then –pica value. </a:t>
            </a:r>
          </a:p>
          <a:p>
            <a:r>
              <a:rPr lang="en-US" baseline="0" dirty="0"/>
              <a:t>For other values of –pica the result will be different. </a:t>
            </a:r>
          </a:p>
          <a:p>
            <a:r>
              <a:rPr lang="en-US" baseline="0" dirty="0"/>
              <a:t>Area Filled Count – how many times Free Message Entries became zero, which is bad. Zero indicates no problems with OE </a:t>
            </a:r>
            <a:r>
              <a:rPr lang="en-US" baseline="0" dirty="0" err="1"/>
              <a:t>Repl</a:t>
            </a:r>
            <a:r>
              <a:rPr lang="en-US" baseline="0" dirty="0"/>
              <a:t> occurred.</a:t>
            </a:r>
          </a:p>
          <a:p>
            <a:r>
              <a:rPr lang="en-US" baseline="0" dirty="0"/>
              <a:t>Service Latch Holder – user number that is holding the latch. -1 means nobody is holding the latch</a:t>
            </a:r>
          </a:p>
          <a:p>
            <a:r>
              <a:rPr lang="en-US" baseline="0" dirty="0"/>
              <a:t>Access Count – twice the number of after-image blocks that went through the queue. One access by AIW to put message (in) and one by Replication Server to process it (out).</a:t>
            </a:r>
          </a:p>
          <a:p>
            <a:r>
              <a:rPr lang="en-US" baseline="0" dirty="0"/>
              <a:t>Access Collision – collision between those two processes (AIW in </a:t>
            </a:r>
            <a:r>
              <a:rPr lang="en-US" baseline="0"/>
              <a:t>and  RPLS </a:t>
            </a:r>
            <a:r>
              <a:rPr lang="en-US" baseline="0" dirty="0"/>
              <a:t>out attempting simultaneous access to PICA queue). When they both trying to access PICA at the same time one process has to wait. And that wait is 10 milliseconds. That is not a lot. I ignore that access collisions count.</a:t>
            </a:r>
          </a:p>
        </p:txBody>
      </p:sp>
      <p:sp>
        <p:nvSpPr>
          <p:cNvPr id="4" name="Slide Number Placeholder 3"/>
          <p:cNvSpPr>
            <a:spLocks noGrp="1"/>
          </p:cNvSpPr>
          <p:nvPr>
            <p:ph type="sldNum" sz="quarter" idx="10"/>
          </p:nvPr>
        </p:nvSpPr>
        <p:spPr/>
        <p:txBody>
          <a:bodyPr/>
          <a:lstStyle/>
          <a:p>
            <a:fld id="{F1C075C1-6245-409A-AE3B-413CC551BAFF}" type="slidenum">
              <a:rPr lang="en-US" smtClean="0"/>
              <a:pPr/>
              <a:t>46</a:t>
            </a:fld>
            <a:endParaRPr lang="en-US"/>
          </a:p>
        </p:txBody>
      </p:sp>
    </p:spTree>
    <p:extLst>
      <p:ext uri="{BB962C8B-B14F-4D97-AF65-F5344CB8AC3E}">
        <p14:creationId xmlns:p14="http://schemas.microsoft.com/office/powerpoint/2010/main" val="2500413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AI blocks in AI-file are applied by RPLS consequentially. PICA message is only a pointer to the AI</a:t>
            </a:r>
            <a:r>
              <a:rPr lang="en-US" baseline="0" dirty="0"/>
              <a:t> block that has to be applied (16 bytes in 112 pica message). The last AI block that was applied is all that is needed for the process.</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47</a:t>
            </a:fld>
            <a:endParaRPr lang="en-US"/>
          </a:p>
        </p:txBody>
      </p:sp>
    </p:spTree>
    <p:extLst>
      <p:ext uri="{BB962C8B-B14F-4D97-AF65-F5344CB8AC3E}">
        <p14:creationId xmlns:p14="http://schemas.microsoft.com/office/powerpoint/2010/main" val="5557880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DBAs want their disaster recovery system to have the most up to date database changes so that in the event</a:t>
            </a:r>
          </a:p>
          <a:p>
            <a:r>
              <a:rPr lang="en-US" sz="1200" b="0" i="0" u="none" strike="noStrike" kern="1200" baseline="0" dirty="0">
                <a:solidFill>
                  <a:schemeClr val="tx1"/>
                </a:solidFill>
                <a:latin typeface="+mn-lt"/>
                <a:ea typeface="+mn-ea"/>
                <a:cs typeface="+mn-cs"/>
              </a:rPr>
              <a:t>of a failure, recovery can occur quickly and with minimal data loss. </a:t>
            </a:r>
            <a:r>
              <a:rPr lang="en-US" sz="1200" b="0" i="0" u="none" strike="noStrike" kern="1200" baseline="0" dirty="0" err="1">
                <a:solidFill>
                  <a:schemeClr val="tx1"/>
                </a:solidFill>
                <a:latin typeface="+mn-lt"/>
                <a:ea typeface="+mn-ea"/>
                <a:cs typeface="+mn-cs"/>
              </a:rPr>
              <a:t>OpenEdge</a:t>
            </a:r>
            <a:r>
              <a:rPr lang="en-US" sz="1200" b="0" i="0" u="none" strike="noStrike" kern="1200" baseline="0" dirty="0">
                <a:solidFill>
                  <a:schemeClr val="tx1"/>
                </a:solidFill>
                <a:latin typeface="+mn-lt"/>
                <a:ea typeface="+mn-ea"/>
                <a:cs typeface="+mn-cs"/>
              </a:rPr>
              <a:t> Release 12.0 introduces</a:t>
            </a:r>
          </a:p>
          <a:p>
            <a:r>
              <a:rPr lang="en-US" sz="1200" b="0" i="0" u="none" strike="noStrike" kern="1200" baseline="0" dirty="0">
                <a:solidFill>
                  <a:schemeClr val="tx1"/>
                </a:solidFill>
                <a:latin typeface="+mn-lt"/>
                <a:ea typeface="+mn-ea"/>
                <a:cs typeface="+mn-cs"/>
              </a:rPr>
              <a:t>Replication AI Streaming to meet this requirement To minimize the loss of AI data queued on a source, </a:t>
            </a:r>
            <a:r>
              <a:rPr lang="en-US" sz="1200" b="0" i="0" u="none" strike="noStrike" kern="1200" baseline="0" dirty="0" err="1">
                <a:solidFill>
                  <a:schemeClr val="tx1"/>
                </a:solidFill>
                <a:latin typeface="+mn-lt"/>
                <a:ea typeface="+mn-ea"/>
                <a:cs typeface="+mn-cs"/>
              </a:rPr>
              <a:t>OpenEdge</a:t>
            </a:r>
            <a:r>
              <a:rPr lang="en-US" sz="1200" b="0" i="0" u="none" strike="noStrike" kern="1200" baseline="0" dirty="0">
                <a:solidFill>
                  <a:schemeClr val="tx1"/>
                </a:solidFill>
                <a:latin typeface="+mn-lt"/>
                <a:ea typeface="+mn-ea"/>
                <a:cs typeface="+mn-cs"/>
              </a:rPr>
              <a:t> Replication AI Streaming now transmits AI blocks to the targets as they are generated. </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48</a:t>
            </a:fld>
            <a:endParaRPr lang="en-US"/>
          </a:p>
        </p:txBody>
      </p:sp>
    </p:spTree>
    <p:extLst>
      <p:ext uri="{BB962C8B-B14F-4D97-AF65-F5344CB8AC3E}">
        <p14:creationId xmlns:p14="http://schemas.microsoft.com/office/powerpoint/2010/main" val="14482453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a:solidFill>
                  <a:schemeClr val="tx1"/>
                </a:solidFill>
                <a:effectLst/>
                <a:latin typeface="+mn-lt"/>
                <a:ea typeface="+mn-ea"/>
                <a:cs typeface="+mn-cs"/>
              </a:rPr>
              <a:t>The Replication server sends AI data in the same way that prior releases did, but the Replication agent caches the incoming AI blocks in the Replication Stream Block (RSB) Cache. The blocks are then read from the RSB cache and applied to the target. Database admins have the ability to observe the Replication AI Streaming operations in the replication log with logging-level set to 3 on the replication agent.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The _</a:t>
            </a:r>
            <a:r>
              <a:rPr lang="en-US" sz="1200" b="0" i="0" kern="1200" dirty="0" err="1">
                <a:solidFill>
                  <a:schemeClr val="tx1"/>
                </a:solidFill>
                <a:effectLst/>
                <a:latin typeface="+mn-lt"/>
                <a:ea typeface="+mn-ea"/>
                <a:cs typeface="+mn-cs"/>
              </a:rPr>
              <a:t>Repl-AgentAIStreaming</a:t>
            </a:r>
            <a:r>
              <a:rPr lang="en-US" sz="1200" b="0" i="0" kern="1200" dirty="0">
                <a:solidFill>
                  <a:schemeClr val="tx1"/>
                </a:solidFill>
                <a:effectLst/>
                <a:latin typeface="+mn-lt"/>
                <a:ea typeface="+mn-ea"/>
                <a:cs typeface="+mn-cs"/>
              </a:rPr>
              <a:t> table within the Replication Virtual System Tables (VSTs) provides insight into the configuration and functioning of Replication AI Streaming.</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49</a:t>
            </a:fld>
            <a:endParaRPr lang="en-US"/>
          </a:p>
        </p:txBody>
      </p:sp>
    </p:spTree>
    <p:extLst>
      <p:ext uri="{BB962C8B-B14F-4D97-AF65-F5344CB8AC3E}">
        <p14:creationId xmlns:p14="http://schemas.microsoft.com/office/powerpoint/2010/main" val="19325111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DBAs want their disaster recovery system to have the most up to date database changes so that in the event</a:t>
            </a:r>
          </a:p>
          <a:p>
            <a:r>
              <a:rPr lang="en-US" sz="1200" b="0" i="0" u="none" strike="noStrike" kern="1200" baseline="0" dirty="0">
                <a:solidFill>
                  <a:schemeClr val="tx1"/>
                </a:solidFill>
                <a:latin typeface="+mn-lt"/>
                <a:ea typeface="+mn-ea"/>
                <a:cs typeface="+mn-cs"/>
              </a:rPr>
              <a:t>of a failure, recovery can occur quickly and with minimal data loss. </a:t>
            </a:r>
            <a:r>
              <a:rPr lang="en-US" sz="1200" b="0" i="0" u="none" strike="noStrike" kern="1200" baseline="0" dirty="0" err="1">
                <a:solidFill>
                  <a:schemeClr val="tx1"/>
                </a:solidFill>
                <a:latin typeface="+mn-lt"/>
                <a:ea typeface="+mn-ea"/>
                <a:cs typeface="+mn-cs"/>
              </a:rPr>
              <a:t>OpenEdge</a:t>
            </a:r>
            <a:r>
              <a:rPr lang="en-US" sz="1200" b="0" i="0" u="none" strike="noStrike" kern="1200" baseline="0" dirty="0">
                <a:solidFill>
                  <a:schemeClr val="tx1"/>
                </a:solidFill>
                <a:latin typeface="+mn-lt"/>
                <a:ea typeface="+mn-ea"/>
                <a:cs typeface="+mn-cs"/>
              </a:rPr>
              <a:t> Release 12.0 introduces</a:t>
            </a:r>
          </a:p>
          <a:p>
            <a:r>
              <a:rPr lang="en-US" sz="1200" b="0" i="0" u="none" strike="noStrike" kern="1200" baseline="0" dirty="0">
                <a:solidFill>
                  <a:schemeClr val="tx1"/>
                </a:solidFill>
                <a:latin typeface="+mn-lt"/>
                <a:ea typeface="+mn-ea"/>
                <a:cs typeface="+mn-cs"/>
              </a:rPr>
              <a:t>Replication AI Streaming to meet this requirement To minimize the loss of AI data queued on a source, </a:t>
            </a:r>
            <a:r>
              <a:rPr lang="en-US" sz="1200" b="0" i="0" u="none" strike="noStrike" kern="1200" baseline="0" dirty="0" err="1">
                <a:solidFill>
                  <a:schemeClr val="tx1"/>
                </a:solidFill>
                <a:latin typeface="+mn-lt"/>
                <a:ea typeface="+mn-ea"/>
                <a:cs typeface="+mn-cs"/>
              </a:rPr>
              <a:t>OpenEdge</a:t>
            </a:r>
            <a:r>
              <a:rPr lang="en-US" sz="1200" b="0" i="0" u="none" strike="noStrike" kern="1200" baseline="0" dirty="0">
                <a:solidFill>
                  <a:schemeClr val="tx1"/>
                </a:solidFill>
                <a:latin typeface="+mn-lt"/>
                <a:ea typeface="+mn-ea"/>
                <a:cs typeface="+mn-cs"/>
              </a:rPr>
              <a:t> Replication AI Streaming now transmits AI blocks to the targets as they are generated. </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50</a:t>
            </a:fld>
            <a:endParaRPr lang="en-US"/>
          </a:p>
        </p:txBody>
      </p:sp>
    </p:spTree>
    <p:extLst>
      <p:ext uri="{BB962C8B-B14F-4D97-AF65-F5344CB8AC3E}">
        <p14:creationId xmlns:p14="http://schemas.microsoft.com/office/powerpoint/2010/main" val="34079168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a:solidFill>
                  <a:schemeClr val="tx1"/>
                </a:solidFill>
                <a:latin typeface="+mn-lt"/>
                <a:ea typeface="+mn-ea"/>
                <a:cs typeface="+mn-cs"/>
              </a:rPr>
              <a:t>12.0 In prior releases, you had the option of synchronous or asynchronous commits from your source database to your target.</a:t>
            </a:r>
          </a:p>
          <a:p>
            <a:r>
              <a:rPr lang="en-US" sz="1200" b="0" i="0" u="none" strike="noStrike" kern="1200" baseline="0" dirty="0">
                <a:solidFill>
                  <a:schemeClr val="tx1"/>
                </a:solidFill>
                <a:latin typeface="+mn-lt"/>
                <a:ea typeface="+mn-ea"/>
                <a:cs typeface="+mn-cs"/>
              </a:rPr>
              <a:t>12.1 The DSRUTIL command line utility enables database administrators to validate the properties. </a:t>
            </a:r>
            <a:r>
              <a:rPr lang="en-US" sz="1200" b="0" i="0" kern="1200" dirty="0">
                <a:solidFill>
                  <a:schemeClr val="tx1"/>
                </a:solidFill>
                <a:effectLst/>
                <a:latin typeface="+mn-lt"/>
                <a:ea typeface="+mn-ea"/>
                <a:cs typeface="+mn-cs"/>
              </a:rPr>
              <a:t>The utility adds the ability for the source database to report on the running status of any target database brokers using messages 19460 and 19461</a:t>
            </a:r>
            <a:endParaRPr lang="en-US" sz="1200" b="0" i="0" u="none" strike="noStrike" kern="1200" baseline="0" dirty="0">
              <a:solidFill>
                <a:schemeClr val="tx1"/>
              </a:solidFill>
              <a:latin typeface="+mn-lt"/>
              <a:ea typeface="+mn-ea"/>
              <a:cs typeface="+mn-cs"/>
            </a:endParaRPr>
          </a:p>
          <a:p>
            <a:r>
              <a:rPr lang="en-US" sz="1200" b="0" i="0" kern="1200" dirty="0">
                <a:solidFill>
                  <a:schemeClr val="tx1"/>
                </a:solidFill>
                <a:effectLst/>
                <a:latin typeface="+mn-lt"/>
                <a:ea typeface="+mn-ea"/>
                <a:cs typeface="+mn-cs"/>
              </a:rPr>
              <a:t>12.2 The ability to increase -pica value online will give customers an option to tune replication performance. Customers can also start pica queue with a smaller size first, then increase it only when it's necessary. By doing this, customer may save the memory usage as well.</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51</a:t>
            </a:fld>
            <a:endParaRPr lang="en-US"/>
          </a:p>
        </p:txBody>
      </p:sp>
    </p:spTree>
    <p:extLst>
      <p:ext uri="{BB962C8B-B14F-4D97-AF65-F5344CB8AC3E}">
        <p14:creationId xmlns:p14="http://schemas.microsoft.com/office/powerpoint/2010/main" val="18512303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Parameters like -n, -</a:t>
            </a:r>
            <a:r>
              <a:rPr lang="en-US" dirty="0" err="1"/>
              <a:t>Mn</a:t>
            </a:r>
            <a:r>
              <a:rPr lang="en-US" dirty="0"/>
              <a:t>, on</a:t>
            </a:r>
            <a:r>
              <a:rPr lang="en-US" baseline="0" dirty="0"/>
              <a:t> Target should be the same or bigger than on Source</a:t>
            </a:r>
            <a:r>
              <a:rPr lang="en-US" dirty="0"/>
              <a:t>. Other parameters may not affecting replication. I</a:t>
            </a:r>
            <a:r>
              <a:rPr lang="en-US" baseline="0" dirty="0"/>
              <a:t> developed a habit to keep parameters on Source and Target exactly the same. That way I do not worry if parameter affects replication or not.</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52</a:t>
            </a:fld>
            <a:endParaRPr lang="en-US"/>
          </a:p>
        </p:txBody>
      </p:sp>
    </p:spTree>
    <p:extLst>
      <p:ext uri="{BB962C8B-B14F-4D97-AF65-F5344CB8AC3E}">
        <p14:creationId xmlns:p14="http://schemas.microsoft.com/office/powerpoint/2010/main" val="32554166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 </a:t>
            </a:r>
            <a:r>
              <a:rPr lang="en-US"/>
              <a:t>screen from</a:t>
            </a:r>
            <a:r>
              <a:rPr lang="en-US" baseline="0"/>
              <a:t> the Source DB log</a:t>
            </a:r>
            <a:endParaRPr lang="en-US"/>
          </a:p>
        </p:txBody>
      </p:sp>
      <p:sp>
        <p:nvSpPr>
          <p:cNvPr id="4" name="Slide Number Placeholder 3"/>
          <p:cNvSpPr>
            <a:spLocks noGrp="1"/>
          </p:cNvSpPr>
          <p:nvPr>
            <p:ph type="sldNum" sz="quarter" idx="10"/>
          </p:nvPr>
        </p:nvSpPr>
        <p:spPr/>
        <p:txBody>
          <a:bodyPr/>
          <a:lstStyle/>
          <a:p>
            <a:fld id="{F1C075C1-6245-409A-AE3B-413CC551BAFF}" type="slidenum">
              <a:rPr lang="en-US" smtClean="0"/>
              <a:pPr/>
              <a:t>53</a:t>
            </a:fld>
            <a:endParaRPr lang="en-US"/>
          </a:p>
        </p:txBody>
      </p:sp>
    </p:spTree>
    <p:extLst>
      <p:ext uri="{BB962C8B-B14F-4D97-AF65-F5344CB8AC3E}">
        <p14:creationId xmlns:p14="http://schemas.microsoft.com/office/powerpoint/2010/main" val="20785316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create one parameter file where I put all parameters, like here sport.pf. Then I add two additional parameter files:</a:t>
            </a:r>
            <a:r>
              <a:rPr lang="en-US" baseline="0" dirty="0"/>
              <a:t> here sports_source.pf and sports_target.pf which include that main parameter file and also specific parameters for source or target respectively.</a:t>
            </a:r>
          </a:p>
          <a:p>
            <a:r>
              <a:rPr lang="en-US" baseline="0" dirty="0"/>
              <a:t>Then on Source I use sports_source.pf and on Target sports_target.pf. That way I can quickly change roles databases.</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54</a:t>
            </a:fld>
            <a:endParaRPr lang="en-US"/>
          </a:p>
        </p:txBody>
      </p:sp>
    </p:spTree>
    <p:extLst>
      <p:ext uri="{BB962C8B-B14F-4D97-AF65-F5344CB8AC3E}">
        <p14:creationId xmlns:p14="http://schemas.microsoft.com/office/powerpoint/2010/main" val="2244600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95FB82A-8BE4-4F14-905F-1D233B976188}" type="datetimeFigureOut">
              <a:rPr lang="en-US" smtClean="0"/>
              <a:pPr/>
              <a:t>9/27/2024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2768628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5FB82A-8BE4-4F14-905F-1D233B976188}" type="datetimeFigureOut">
              <a:rPr lang="en-US" smtClean="0"/>
              <a:pPr/>
              <a:t>9/27/2024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1157076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5FB82A-8BE4-4F14-905F-1D233B976188}" type="datetimeFigureOut">
              <a:rPr lang="en-US" smtClean="0"/>
              <a:pPr/>
              <a:t>9/27/2024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4231949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5FB82A-8BE4-4F14-905F-1D233B976188}" type="datetimeFigureOut">
              <a:rPr lang="en-US" smtClean="0"/>
              <a:pPr/>
              <a:t>9/27/2024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1407745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5FB82A-8BE4-4F14-905F-1D233B976188}" type="datetimeFigureOut">
              <a:rPr lang="en-US" smtClean="0"/>
              <a:pPr/>
              <a:t>9/27/2024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389282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5FB82A-8BE4-4F14-905F-1D233B976188}" type="datetimeFigureOut">
              <a:rPr lang="en-US" smtClean="0"/>
              <a:pPr/>
              <a:t>9/27/2024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2655568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5FB82A-8BE4-4F14-905F-1D233B976188}" type="datetimeFigureOut">
              <a:rPr lang="en-US" smtClean="0"/>
              <a:pPr/>
              <a:t>9/27/2024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1215343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5FB82A-8BE4-4F14-905F-1D233B976188}" type="datetimeFigureOut">
              <a:rPr lang="en-US" smtClean="0"/>
              <a:pPr/>
              <a:t>9/27/2024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206435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5FB82A-8BE4-4F14-905F-1D233B976188}" type="datetimeFigureOut">
              <a:rPr lang="en-US" smtClean="0"/>
              <a:pPr/>
              <a:t>9/27/2024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994322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5FB82A-8BE4-4F14-905F-1D233B976188}" type="datetimeFigureOut">
              <a:rPr lang="en-US" smtClean="0"/>
              <a:pPr/>
              <a:t>9/27/2024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273713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5FB82A-8BE4-4F14-905F-1D233B976188}" type="datetimeFigureOut">
              <a:rPr lang="en-US" smtClean="0"/>
              <a:pPr/>
              <a:t>9/27/2024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258889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5FB82A-8BE4-4F14-905F-1D233B976188}" type="datetimeFigureOut">
              <a:rPr lang="en-US" smtClean="0"/>
              <a:pPr/>
              <a:t>9/27/2024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01CA51-333D-4F79-A3F9-A4C852049BCF}" type="slidenum">
              <a:rPr lang="en-US" smtClean="0"/>
              <a:pPr/>
              <a:t>‹#›</a:t>
            </a:fld>
            <a:endParaRPr lang="en-US"/>
          </a:p>
        </p:txBody>
      </p:sp>
    </p:spTree>
    <p:extLst>
      <p:ext uri="{BB962C8B-B14F-4D97-AF65-F5344CB8AC3E}">
        <p14:creationId xmlns:p14="http://schemas.microsoft.com/office/powerpoint/2010/main" val="1090006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ftp://ftp.sh/"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5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omments" Target="../comments/comment7.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6721" y="822941"/>
            <a:ext cx="10195601" cy="1178251"/>
          </a:xfrm>
        </p:spPr>
        <p:txBody>
          <a:bodyPr>
            <a:normAutofit/>
          </a:bodyPr>
          <a:lstStyle/>
          <a:p>
            <a:r>
              <a:rPr lang="en-US" dirty="0"/>
              <a:t>OpenEdge TDE and replication</a:t>
            </a:r>
          </a:p>
        </p:txBody>
      </p:sp>
      <p:sp>
        <p:nvSpPr>
          <p:cNvPr id="3" name="Subtitle 2"/>
          <p:cNvSpPr>
            <a:spLocks noGrp="1"/>
          </p:cNvSpPr>
          <p:nvPr>
            <p:ph type="subTitle" idx="1"/>
          </p:nvPr>
        </p:nvSpPr>
        <p:spPr>
          <a:xfrm>
            <a:off x="1524000" y="3566161"/>
            <a:ext cx="9144000" cy="1655762"/>
          </a:xfrm>
        </p:spPr>
        <p:txBody>
          <a:bodyPr>
            <a:normAutofit lnSpcReduction="10000"/>
          </a:bodyPr>
          <a:lstStyle/>
          <a:p>
            <a:r>
              <a:rPr lang="en-US" dirty="0"/>
              <a:t>Dmitri Levin, DBA Manager</a:t>
            </a:r>
          </a:p>
          <a:p>
            <a:r>
              <a:rPr lang="en-US" dirty="0"/>
              <a:t>Progress, Oracle, SQL Server, MySQL, MongoDB </a:t>
            </a:r>
            <a:br>
              <a:rPr lang="en-US" dirty="0"/>
            </a:br>
            <a:r>
              <a:rPr lang="en-US" dirty="0"/>
              <a:t>   Alphabroder Co</a:t>
            </a:r>
          </a:p>
          <a:p>
            <a:r>
              <a:rPr lang="en-US" dirty="0"/>
              <a:t>   Philadelphia PA</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8585" y="5771534"/>
            <a:ext cx="1085850" cy="52705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1008" y="5870109"/>
            <a:ext cx="1358900" cy="38100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4986" y="5800109"/>
            <a:ext cx="1384300" cy="469900"/>
          </a:xfrm>
          <a:prstGeom prst="rect">
            <a:avLst/>
          </a:prstGeom>
        </p:spPr>
      </p:pic>
      <p:pic>
        <p:nvPicPr>
          <p:cNvPr id="6" name="Picture 5">
            <a:extLst>
              <a:ext uri="{FF2B5EF4-FFF2-40B4-BE49-F238E27FC236}">
                <a16:creationId xmlns:a16="http://schemas.microsoft.com/office/drawing/2014/main" id="{E0D07856-F232-1C17-FF84-03FFA120A6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6006" y="5908209"/>
            <a:ext cx="914400" cy="342900"/>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D5F3D033-6931-A16E-012F-7BC20E9F505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66504" y="5844634"/>
            <a:ext cx="1818592" cy="470050"/>
          </a:xfrm>
          <a:prstGeom prst="rect">
            <a:avLst/>
          </a:prstGeom>
        </p:spPr>
      </p:pic>
    </p:spTree>
    <p:extLst>
      <p:ext uri="{BB962C8B-B14F-4D97-AF65-F5344CB8AC3E}">
        <p14:creationId xmlns:p14="http://schemas.microsoft.com/office/powerpoint/2010/main" val="3331527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1981200"/>
            <a:ext cx="5381473" cy="523220"/>
          </a:xfrm>
          <a:prstGeom prst="rect">
            <a:avLst/>
          </a:prstGeom>
          <a:noFill/>
        </p:spPr>
        <p:txBody>
          <a:bodyPr wrap="none" rtlCol="0">
            <a:spAutoFit/>
          </a:bodyPr>
          <a:lstStyle/>
          <a:p>
            <a:r>
              <a:rPr lang="en-US" sz="2800" dirty="0"/>
              <a:t>After-Image (Log based) Replication</a:t>
            </a:r>
          </a:p>
        </p:txBody>
      </p:sp>
      <p:sp>
        <p:nvSpPr>
          <p:cNvPr id="5" name="Title 1"/>
          <p:cNvSpPr>
            <a:spLocks noGrp="1"/>
          </p:cNvSpPr>
          <p:nvPr>
            <p:ph type="title"/>
          </p:nvPr>
        </p:nvSpPr>
        <p:spPr>
          <a:xfrm>
            <a:off x="838200" y="365125"/>
            <a:ext cx="10515600" cy="1325563"/>
          </a:xfrm>
        </p:spPr>
        <p:txBody>
          <a:bodyPr/>
          <a:lstStyle/>
          <a:p>
            <a:br>
              <a:rPr lang="en-US" dirty="0"/>
            </a:br>
            <a:r>
              <a:rPr lang="en-US" dirty="0"/>
              <a:t>Three types of data replication</a:t>
            </a:r>
          </a:p>
        </p:txBody>
      </p:sp>
      <p:sp>
        <p:nvSpPr>
          <p:cNvPr id="6" name="TextBox 5"/>
          <p:cNvSpPr txBox="1"/>
          <p:nvPr/>
        </p:nvSpPr>
        <p:spPr>
          <a:xfrm>
            <a:off x="1569687" y="2880356"/>
            <a:ext cx="3379515" cy="523220"/>
          </a:xfrm>
          <a:prstGeom prst="rect">
            <a:avLst/>
          </a:prstGeom>
          <a:noFill/>
        </p:spPr>
        <p:txBody>
          <a:bodyPr wrap="none" rtlCol="0">
            <a:spAutoFit/>
          </a:bodyPr>
          <a:lstStyle/>
          <a:p>
            <a:r>
              <a:rPr lang="en-US" sz="2800" dirty="0" err="1"/>
              <a:t>OpenEdge</a:t>
            </a:r>
            <a:r>
              <a:rPr lang="en-US" sz="2800" dirty="0"/>
              <a:t> Replication</a:t>
            </a:r>
          </a:p>
        </p:txBody>
      </p:sp>
      <p:sp>
        <p:nvSpPr>
          <p:cNvPr id="7" name="TextBox 6"/>
          <p:cNvSpPr txBox="1"/>
          <p:nvPr/>
        </p:nvSpPr>
        <p:spPr>
          <a:xfrm>
            <a:off x="1569687" y="3840483"/>
            <a:ext cx="2561214" cy="523220"/>
          </a:xfrm>
          <a:prstGeom prst="rect">
            <a:avLst/>
          </a:prstGeom>
          <a:noFill/>
        </p:spPr>
        <p:txBody>
          <a:bodyPr wrap="none" rtlCol="0">
            <a:spAutoFit/>
          </a:bodyPr>
          <a:lstStyle/>
          <a:p>
            <a:r>
              <a:rPr lang="en-US" sz="2800" dirty="0"/>
              <a:t>Pro2 Replication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0A01D-88A9-E577-3F6A-D36B6F331594}"/>
              </a:ext>
            </a:extLst>
          </p:cNvPr>
          <p:cNvSpPr>
            <a:spLocks noGrp="1"/>
          </p:cNvSpPr>
          <p:nvPr>
            <p:ph type="title"/>
          </p:nvPr>
        </p:nvSpPr>
        <p:spPr/>
        <p:txBody>
          <a:bodyPr/>
          <a:lstStyle/>
          <a:p>
            <a:pPr algn="ctr"/>
            <a:r>
              <a:rPr lang="en-US" dirty="0"/>
              <a:t>Rob Fitzpatrick TDE presentations</a:t>
            </a:r>
          </a:p>
        </p:txBody>
      </p:sp>
      <p:pic>
        <p:nvPicPr>
          <p:cNvPr id="5" name="Content Placeholder 4" descr="A screenshot of a computer">
            <a:extLst>
              <a:ext uri="{FF2B5EF4-FFF2-40B4-BE49-F238E27FC236}">
                <a16:creationId xmlns:a16="http://schemas.microsoft.com/office/drawing/2014/main" id="{370AE11E-BFE4-8F49-DDB7-61124183BF3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55492" y="1600976"/>
            <a:ext cx="7321578" cy="4575987"/>
          </a:xfrm>
        </p:spPr>
      </p:pic>
    </p:spTree>
    <p:extLst>
      <p:ext uri="{BB962C8B-B14F-4D97-AF65-F5344CB8AC3E}">
        <p14:creationId xmlns:p14="http://schemas.microsoft.com/office/powerpoint/2010/main" val="1838591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52B9A-2AC9-B66F-6397-7CD5E1A939D9}"/>
              </a:ext>
            </a:extLst>
          </p:cNvPr>
          <p:cNvSpPr>
            <a:spLocks noGrp="1"/>
          </p:cNvSpPr>
          <p:nvPr>
            <p:ph type="title"/>
          </p:nvPr>
        </p:nvSpPr>
        <p:spPr/>
        <p:txBody>
          <a:bodyPr/>
          <a:lstStyle/>
          <a:p>
            <a:pPr algn="ctr"/>
            <a:r>
              <a:rPr lang="en-US" dirty="0"/>
              <a:t>Just enable TDE for piece of mind</a:t>
            </a:r>
          </a:p>
        </p:txBody>
      </p:sp>
      <p:pic>
        <p:nvPicPr>
          <p:cNvPr id="5" name="Picture 4" descr="A house with a driveway and trees">
            <a:extLst>
              <a:ext uri="{FF2B5EF4-FFF2-40B4-BE49-F238E27FC236}">
                <a16:creationId xmlns:a16="http://schemas.microsoft.com/office/drawing/2014/main" id="{D5ED4DD1-F094-481B-5947-6172D54C96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399" y="1645907"/>
            <a:ext cx="7855291" cy="4767294"/>
          </a:xfrm>
          <a:prstGeom prst="rect">
            <a:avLst/>
          </a:prstGeom>
        </p:spPr>
      </p:pic>
      <p:sp>
        <p:nvSpPr>
          <p:cNvPr id="6" name="Flowchart: Magnetic Disk 5">
            <a:extLst>
              <a:ext uri="{FF2B5EF4-FFF2-40B4-BE49-F238E27FC236}">
                <a16:creationId xmlns:a16="http://schemas.microsoft.com/office/drawing/2014/main" id="{0A7E456A-C10D-11E4-D455-B4BC3582315E}"/>
              </a:ext>
            </a:extLst>
          </p:cNvPr>
          <p:cNvSpPr/>
          <p:nvPr/>
        </p:nvSpPr>
        <p:spPr>
          <a:xfrm>
            <a:off x="9250703" y="1783068"/>
            <a:ext cx="2103097" cy="2194576"/>
          </a:xfrm>
          <a:prstGeom prst="flowChartMagneticDisk">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a:extLst>
              <a:ext uri="{FF2B5EF4-FFF2-40B4-BE49-F238E27FC236}">
                <a16:creationId xmlns:a16="http://schemas.microsoft.com/office/drawing/2014/main" id="{BF93ACC3-53F0-AB6A-4080-65205C0469E4}"/>
              </a:ext>
            </a:extLst>
          </p:cNvPr>
          <p:cNvSpPr txBox="1"/>
          <p:nvPr/>
        </p:nvSpPr>
        <p:spPr>
          <a:xfrm>
            <a:off x="9662186" y="2880356"/>
            <a:ext cx="1484702" cy="461665"/>
          </a:xfrm>
          <a:prstGeom prst="rect">
            <a:avLst/>
          </a:prstGeom>
          <a:noFill/>
        </p:spPr>
        <p:txBody>
          <a:bodyPr wrap="none" rtlCol="0">
            <a:spAutoFit/>
          </a:bodyPr>
          <a:lstStyle/>
          <a:p>
            <a:r>
              <a:rPr lang="en-US" sz="2400" dirty="0"/>
              <a:t>DB_NAME</a:t>
            </a:r>
          </a:p>
        </p:txBody>
      </p:sp>
      <p:pic>
        <p:nvPicPr>
          <p:cNvPr id="10" name="Picture 9" descr="A yellow key with a white background">
            <a:extLst>
              <a:ext uri="{FF2B5EF4-FFF2-40B4-BE49-F238E27FC236}">
                <a16:creationId xmlns:a16="http://schemas.microsoft.com/office/drawing/2014/main" id="{4860C5AD-81A2-62B2-8053-1C819BEA2C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9220" y="4526288"/>
            <a:ext cx="2815579" cy="1686867"/>
          </a:xfrm>
          <a:prstGeom prst="rect">
            <a:avLst/>
          </a:prstGeom>
        </p:spPr>
      </p:pic>
      <p:sp>
        <p:nvSpPr>
          <p:cNvPr id="7" name="TextBox 6">
            <a:extLst>
              <a:ext uri="{FF2B5EF4-FFF2-40B4-BE49-F238E27FC236}">
                <a16:creationId xmlns:a16="http://schemas.microsoft.com/office/drawing/2014/main" id="{6AFF6A69-29C2-32E5-72E5-C2121BA431AE}"/>
              </a:ext>
            </a:extLst>
          </p:cNvPr>
          <p:cNvSpPr txBox="1"/>
          <p:nvPr/>
        </p:nvSpPr>
        <p:spPr>
          <a:xfrm>
            <a:off x="9474378" y="5089386"/>
            <a:ext cx="1860317" cy="461665"/>
          </a:xfrm>
          <a:prstGeom prst="rect">
            <a:avLst/>
          </a:prstGeom>
          <a:noFill/>
        </p:spPr>
        <p:txBody>
          <a:bodyPr wrap="none" rtlCol="0">
            <a:spAutoFit/>
          </a:bodyPr>
          <a:lstStyle/>
          <a:p>
            <a:r>
              <a:rPr lang="en-US" sz="2400" dirty="0"/>
              <a:t>DB_NAME.KS</a:t>
            </a:r>
          </a:p>
        </p:txBody>
      </p:sp>
    </p:spTree>
    <p:extLst>
      <p:ext uri="{BB962C8B-B14F-4D97-AF65-F5344CB8AC3E}">
        <p14:creationId xmlns:p14="http://schemas.microsoft.com/office/powerpoint/2010/main" val="4097905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C4F4AB-AA68-5197-0BA5-39AD80F529AE}"/>
              </a:ext>
            </a:extLst>
          </p:cNvPr>
          <p:cNvSpPr txBox="1"/>
          <p:nvPr/>
        </p:nvSpPr>
        <p:spPr>
          <a:xfrm>
            <a:off x="609560" y="1234424"/>
            <a:ext cx="11067773" cy="2677656"/>
          </a:xfrm>
          <a:prstGeom prst="rect">
            <a:avLst/>
          </a:prstGeom>
          <a:noFill/>
        </p:spPr>
        <p:txBody>
          <a:bodyPr wrap="none" rtlCol="0">
            <a:spAutoFit/>
          </a:bodyPr>
          <a:lstStyle/>
          <a:p>
            <a:r>
              <a:rPr lang="en-US" sz="2800" dirty="0"/>
              <a:t>Create "Encryption Policy Area“ and copy .</a:t>
            </a:r>
            <a:r>
              <a:rPr lang="en-US" sz="2800" dirty="0" err="1"/>
              <a:t>ks</a:t>
            </a:r>
            <a:r>
              <a:rPr lang="en-US" sz="2800" dirty="0"/>
              <a:t> files for all related databases: </a:t>
            </a:r>
            <a:br>
              <a:rPr lang="en-US" sz="2800" dirty="0"/>
            </a:br>
            <a:r>
              <a:rPr lang="en-US" sz="2800" dirty="0"/>
              <a:t>Target replication, after-image replication and all development, </a:t>
            </a:r>
            <a:br>
              <a:rPr lang="en-US" sz="2800" dirty="0"/>
            </a:br>
            <a:r>
              <a:rPr lang="en-US" sz="2800" dirty="0"/>
              <a:t>test, training databases that you refresh from production.</a:t>
            </a:r>
          </a:p>
          <a:p>
            <a:br>
              <a:rPr lang="en-US" sz="2800" dirty="0"/>
            </a:br>
            <a:r>
              <a:rPr lang="en-US" sz="2800" dirty="0"/>
              <a:t>If after-image replicated database does not have .</a:t>
            </a:r>
            <a:r>
              <a:rPr lang="en-US" sz="2800" dirty="0" err="1"/>
              <a:t>ks</a:t>
            </a:r>
            <a:r>
              <a:rPr lang="en-US" sz="2800" dirty="0"/>
              <a:t> file </a:t>
            </a:r>
            <a:br>
              <a:rPr lang="en-US" sz="2800" dirty="0"/>
            </a:br>
            <a:r>
              <a:rPr lang="en-US" sz="2800" dirty="0"/>
              <a:t>  after-image roll forward will create core and protrace files.</a:t>
            </a:r>
          </a:p>
        </p:txBody>
      </p:sp>
    </p:spTree>
    <p:extLst>
      <p:ext uri="{BB962C8B-B14F-4D97-AF65-F5344CB8AC3E}">
        <p14:creationId xmlns:p14="http://schemas.microsoft.com/office/powerpoint/2010/main" val="2898252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F6E10-099E-05D4-F319-A46D9823DD5D}"/>
              </a:ext>
            </a:extLst>
          </p:cNvPr>
          <p:cNvSpPr>
            <a:spLocks noGrp="1"/>
          </p:cNvSpPr>
          <p:nvPr>
            <p:ph type="title"/>
          </p:nvPr>
        </p:nvSpPr>
        <p:spPr/>
        <p:txBody>
          <a:bodyPr/>
          <a:lstStyle/>
          <a:p>
            <a:pPr algn="ctr"/>
            <a:r>
              <a:rPr lang="en-US" dirty="0"/>
              <a:t>Restore database without key-store file </a:t>
            </a:r>
          </a:p>
        </p:txBody>
      </p:sp>
      <p:pic>
        <p:nvPicPr>
          <p:cNvPr id="5" name="Content Placeholder 4">
            <a:extLst>
              <a:ext uri="{FF2B5EF4-FFF2-40B4-BE49-F238E27FC236}">
                <a16:creationId xmlns:a16="http://schemas.microsoft.com/office/drawing/2014/main" id="{DC222982-370A-9EFC-B0D4-6121BD5FE3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6721" y="2194551"/>
            <a:ext cx="10515600" cy="1039267"/>
          </a:xfrm>
        </p:spPr>
      </p:pic>
    </p:spTree>
    <p:extLst>
      <p:ext uri="{BB962C8B-B14F-4D97-AF65-F5344CB8AC3E}">
        <p14:creationId xmlns:p14="http://schemas.microsoft.com/office/powerpoint/2010/main" val="402304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 error">
            <a:extLst>
              <a:ext uri="{FF2B5EF4-FFF2-40B4-BE49-F238E27FC236}">
                <a16:creationId xmlns:a16="http://schemas.microsoft.com/office/drawing/2014/main" id="{8D7F6F27-52CF-78D7-8A9E-C3B612A23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2549"/>
            <a:ext cx="12192000" cy="3107342"/>
          </a:xfrm>
          <a:prstGeom prst="rect">
            <a:avLst/>
          </a:prstGeom>
        </p:spPr>
      </p:pic>
      <p:sp>
        <p:nvSpPr>
          <p:cNvPr id="6" name="TextBox 5">
            <a:extLst>
              <a:ext uri="{FF2B5EF4-FFF2-40B4-BE49-F238E27FC236}">
                <a16:creationId xmlns:a16="http://schemas.microsoft.com/office/drawing/2014/main" id="{235E7865-7FE5-B0C6-A733-CF082EDA8766}"/>
              </a:ext>
            </a:extLst>
          </p:cNvPr>
          <p:cNvSpPr txBox="1"/>
          <p:nvPr/>
        </p:nvSpPr>
        <p:spPr>
          <a:xfrm>
            <a:off x="3215619" y="1528713"/>
            <a:ext cx="5175519" cy="369332"/>
          </a:xfrm>
          <a:prstGeom prst="rect">
            <a:avLst/>
          </a:prstGeom>
          <a:noFill/>
        </p:spPr>
        <p:txBody>
          <a:bodyPr wrap="none" rtlCol="0">
            <a:spAutoFit/>
          </a:bodyPr>
          <a:lstStyle/>
          <a:p>
            <a:r>
              <a:rPr lang="en-US" dirty="0" err="1"/>
              <a:t>Delta.df</a:t>
            </a:r>
            <a:r>
              <a:rPr lang="en-US" dirty="0"/>
              <a:t> with TDE database and non-TDE database</a:t>
            </a:r>
          </a:p>
        </p:txBody>
      </p:sp>
      <p:sp>
        <p:nvSpPr>
          <p:cNvPr id="7" name="TextBox 6">
            <a:extLst>
              <a:ext uri="{FF2B5EF4-FFF2-40B4-BE49-F238E27FC236}">
                <a16:creationId xmlns:a16="http://schemas.microsoft.com/office/drawing/2014/main" id="{3E399B77-C75D-CE91-7A06-C2DC3D3954EF}"/>
              </a:ext>
            </a:extLst>
          </p:cNvPr>
          <p:cNvSpPr txBox="1"/>
          <p:nvPr/>
        </p:nvSpPr>
        <p:spPr>
          <a:xfrm>
            <a:off x="3274142" y="5884606"/>
            <a:ext cx="5746701" cy="369332"/>
          </a:xfrm>
          <a:prstGeom prst="rect">
            <a:avLst/>
          </a:prstGeom>
          <a:noFill/>
        </p:spPr>
        <p:txBody>
          <a:bodyPr wrap="none" rtlCol="0">
            <a:spAutoFit/>
          </a:bodyPr>
          <a:lstStyle/>
          <a:p>
            <a:r>
              <a:rPr lang="en-US" dirty="0"/>
              <a:t> Warnings have been written to a file called "</a:t>
            </a:r>
            <a:r>
              <a:rPr lang="en-US" dirty="0" err="1"/>
              <a:t>incrdump.e</a:t>
            </a:r>
            <a:r>
              <a:rPr lang="en-US" dirty="0"/>
              <a:t>"</a:t>
            </a:r>
          </a:p>
        </p:txBody>
      </p:sp>
      <p:sp>
        <p:nvSpPr>
          <p:cNvPr id="2" name="Title 1">
            <a:extLst>
              <a:ext uri="{FF2B5EF4-FFF2-40B4-BE49-F238E27FC236}">
                <a16:creationId xmlns:a16="http://schemas.microsoft.com/office/drawing/2014/main" id="{B193BA7C-91E0-BA65-586F-02B346670C15}"/>
              </a:ext>
            </a:extLst>
          </p:cNvPr>
          <p:cNvSpPr txBox="1">
            <a:spLocks/>
          </p:cNvSpPr>
          <p:nvPr/>
        </p:nvSpPr>
        <p:spPr>
          <a:xfrm>
            <a:off x="838200" y="225725"/>
            <a:ext cx="10515600" cy="116238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t>TDE issues and features</a:t>
            </a:r>
          </a:p>
        </p:txBody>
      </p:sp>
    </p:spTree>
    <p:extLst>
      <p:ext uri="{BB962C8B-B14F-4D97-AF65-F5344CB8AC3E}">
        <p14:creationId xmlns:p14="http://schemas.microsoft.com/office/powerpoint/2010/main" val="3345757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54C6E-C224-3775-0EC7-924CDA1CABBD}"/>
              </a:ext>
            </a:extLst>
          </p:cNvPr>
          <p:cNvSpPr>
            <a:spLocks noGrp="1"/>
          </p:cNvSpPr>
          <p:nvPr>
            <p:ph type="title"/>
          </p:nvPr>
        </p:nvSpPr>
        <p:spPr/>
        <p:txBody>
          <a:bodyPr/>
          <a:lstStyle/>
          <a:p>
            <a:pPr algn="ctr"/>
            <a:r>
              <a:rPr lang="en-US" dirty="0"/>
              <a:t>TDE issues and features</a:t>
            </a:r>
          </a:p>
        </p:txBody>
      </p:sp>
      <p:sp>
        <p:nvSpPr>
          <p:cNvPr id="4" name="TextBox 3">
            <a:extLst>
              <a:ext uri="{FF2B5EF4-FFF2-40B4-BE49-F238E27FC236}">
                <a16:creationId xmlns:a16="http://schemas.microsoft.com/office/drawing/2014/main" id="{8AD1F00A-E961-B824-3A6D-9F7C9314159B}"/>
              </a:ext>
            </a:extLst>
          </p:cNvPr>
          <p:cNvSpPr txBox="1"/>
          <p:nvPr/>
        </p:nvSpPr>
        <p:spPr>
          <a:xfrm>
            <a:off x="2255492" y="1371585"/>
            <a:ext cx="7007368" cy="523220"/>
          </a:xfrm>
          <a:prstGeom prst="rect">
            <a:avLst/>
          </a:prstGeom>
          <a:noFill/>
        </p:spPr>
        <p:txBody>
          <a:bodyPr wrap="none" rtlCol="0">
            <a:spAutoFit/>
          </a:bodyPr>
          <a:lstStyle/>
          <a:p>
            <a:pPr algn="ctr"/>
            <a:r>
              <a:rPr lang="en-US" sz="2800" b="1" i="0" dirty="0">
                <a:effectLst/>
                <a:highlight>
                  <a:srgbClr val="FFFFFF"/>
                </a:highlight>
              </a:rPr>
              <a:t>How to blow your after-image space with TDE</a:t>
            </a:r>
            <a:endParaRPr lang="en-US" sz="2800" dirty="0"/>
          </a:p>
        </p:txBody>
      </p:sp>
      <p:sp>
        <p:nvSpPr>
          <p:cNvPr id="5" name="TextBox 4">
            <a:extLst>
              <a:ext uri="{FF2B5EF4-FFF2-40B4-BE49-F238E27FC236}">
                <a16:creationId xmlns:a16="http://schemas.microsoft.com/office/drawing/2014/main" id="{3A44E165-07CF-8A91-D771-5521B59D38E6}"/>
              </a:ext>
            </a:extLst>
          </p:cNvPr>
          <p:cNvSpPr txBox="1"/>
          <p:nvPr/>
        </p:nvSpPr>
        <p:spPr>
          <a:xfrm>
            <a:off x="1981170" y="2173807"/>
            <a:ext cx="8532592" cy="830997"/>
          </a:xfrm>
          <a:prstGeom prst="rect">
            <a:avLst/>
          </a:prstGeom>
          <a:noFill/>
        </p:spPr>
        <p:txBody>
          <a:bodyPr wrap="none" rtlCol="0">
            <a:spAutoFit/>
          </a:bodyPr>
          <a:lstStyle/>
          <a:p>
            <a:r>
              <a:rPr lang="en-US" sz="2400" b="0" i="0" dirty="0">
                <a:effectLst/>
                <a:highlight>
                  <a:srgbClr val="FFFFFF"/>
                </a:highlight>
              </a:rPr>
              <a:t>-rw-rw-rw-  1 dlevin  staff   235012096 Aug 17 18:20 sports.a1</a:t>
            </a:r>
            <a:br>
              <a:rPr lang="en-US" sz="2400" b="0" i="0" dirty="0">
                <a:effectLst/>
                <a:highlight>
                  <a:srgbClr val="FFFFFF"/>
                </a:highlight>
              </a:rPr>
            </a:br>
            <a:r>
              <a:rPr lang="en-US" sz="2400" b="0" i="0" dirty="0">
                <a:effectLst/>
                <a:highlight>
                  <a:srgbClr val="FFFFFF"/>
                </a:highlight>
              </a:rPr>
              <a:t>-rw-rw-rw-  1 dlevin  staff   239206400 Aug 17 14:17 sports_TDE.a1</a:t>
            </a:r>
            <a:endParaRPr lang="en-US" sz="2400" dirty="0"/>
          </a:p>
        </p:txBody>
      </p:sp>
      <p:sp>
        <p:nvSpPr>
          <p:cNvPr id="6" name="TextBox 5">
            <a:extLst>
              <a:ext uri="{FF2B5EF4-FFF2-40B4-BE49-F238E27FC236}">
                <a16:creationId xmlns:a16="http://schemas.microsoft.com/office/drawing/2014/main" id="{84B8C3CE-EA54-61F2-52FA-26B731371127}"/>
              </a:ext>
            </a:extLst>
          </p:cNvPr>
          <p:cNvSpPr txBox="1"/>
          <p:nvPr/>
        </p:nvSpPr>
        <p:spPr>
          <a:xfrm>
            <a:off x="1981170" y="3482673"/>
            <a:ext cx="8878969" cy="830997"/>
          </a:xfrm>
          <a:prstGeom prst="rect">
            <a:avLst/>
          </a:prstGeom>
          <a:noFill/>
        </p:spPr>
        <p:txBody>
          <a:bodyPr wrap="none" rtlCol="0">
            <a:spAutoFit/>
          </a:bodyPr>
          <a:lstStyle/>
          <a:p>
            <a:r>
              <a:rPr lang="en-US" sz="2400" b="0" i="0" dirty="0">
                <a:effectLst/>
                <a:highlight>
                  <a:srgbClr val="FFFFFF"/>
                </a:highlight>
              </a:rPr>
              <a:t>-rw-rw-rw-  1 dlevin  staff   47022566 Aug 17 18:21 sports.a1.gz</a:t>
            </a:r>
            <a:br>
              <a:rPr lang="en-US" sz="2400" b="0" i="0" dirty="0">
                <a:effectLst/>
                <a:highlight>
                  <a:srgbClr val="FFFFFF"/>
                </a:highlight>
              </a:rPr>
            </a:br>
            <a:r>
              <a:rPr lang="en-US" sz="2400" b="0" i="0" dirty="0">
                <a:effectLst/>
                <a:highlight>
                  <a:srgbClr val="FFFFFF"/>
                </a:highlight>
              </a:rPr>
              <a:t>-rw-rw-rw-  1 dlevin  staff   213046727 Aug 17 14:18 sports_TDE.a1.gz</a:t>
            </a:r>
            <a:endParaRPr lang="en-US" sz="2400" dirty="0"/>
          </a:p>
        </p:txBody>
      </p:sp>
      <p:sp>
        <p:nvSpPr>
          <p:cNvPr id="7" name="TextBox 6">
            <a:extLst>
              <a:ext uri="{FF2B5EF4-FFF2-40B4-BE49-F238E27FC236}">
                <a16:creationId xmlns:a16="http://schemas.microsoft.com/office/drawing/2014/main" id="{79D35209-B3F8-B63D-7797-96E85DF80E4E}"/>
              </a:ext>
            </a:extLst>
          </p:cNvPr>
          <p:cNvSpPr txBox="1"/>
          <p:nvPr/>
        </p:nvSpPr>
        <p:spPr>
          <a:xfrm>
            <a:off x="1981170" y="4668032"/>
            <a:ext cx="8185382" cy="461665"/>
          </a:xfrm>
          <a:prstGeom prst="rect">
            <a:avLst/>
          </a:prstGeom>
          <a:noFill/>
        </p:spPr>
        <p:txBody>
          <a:bodyPr wrap="none" rtlCol="0">
            <a:spAutoFit/>
          </a:bodyPr>
          <a:lstStyle/>
          <a:p>
            <a:r>
              <a:rPr lang="en-US" sz="2400" b="0" i="0" dirty="0">
                <a:effectLst/>
                <a:highlight>
                  <a:srgbClr val="FFFFFF"/>
                </a:highlight>
              </a:rPr>
              <a:t>1. proutil </a:t>
            </a:r>
            <a:r>
              <a:rPr lang="en-US" sz="2400" b="0" i="0" dirty="0" err="1">
                <a:effectLst/>
                <a:highlight>
                  <a:srgbClr val="FFFFFF"/>
                </a:highlight>
              </a:rPr>
              <a:t>db_name</a:t>
            </a:r>
            <a:r>
              <a:rPr lang="en-US" sz="2400" b="0" i="0" dirty="0">
                <a:effectLst/>
                <a:highlight>
                  <a:srgbClr val="FFFFFF"/>
                </a:highlight>
              </a:rPr>
              <a:t> -C </a:t>
            </a:r>
            <a:r>
              <a:rPr lang="en-US" sz="2400" b="0" i="0" dirty="0" err="1">
                <a:effectLst/>
                <a:highlight>
                  <a:srgbClr val="FFFFFF"/>
                </a:highlight>
              </a:rPr>
              <a:t>enableencryption</a:t>
            </a:r>
            <a:r>
              <a:rPr lang="en-US" sz="2400" b="0" i="0" dirty="0">
                <a:effectLst/>
                <a:highlight>
                  <a:srgbClr val="FFFFFF"/>
                </a:highlight>
              </a:rPr>
              <a:t> [ -</a:t>
            </a:r>
            <a:r>
              <a:rPr lang="en-US" sz="2400" b="0" i="0" dirty="0" err="1">
                <a:effectLst/>
                <a:highlight>
                  <a:srgbClr val="FFFFFF"/>
                </a:highlight>
              </a:rPr>
              <a:t>aiencryption</a:t>
            </a:r>
            <a:r>
              <a:rPr lang="en-US" sz="2400" b="0" i="0" dirty="0">
                <a:effectLst/>
                <a:highlight>
                  <a:srgbClr val="FFFFFF"/>
                </a:highlight>
              </a:rPr>
              <a:t> disable ]</a:t>
            </a:r>
            <a:endParaRPr lang="en-US" sz="2400" dirty="0"/>
          </a:p>
        </p:txBody>
      </p:sp>
      <p:sp>
        <p:nvSpPr>
          <p:cNvPr id="8" name="TextBox 7">
            <a:extLst>
              <a:ext uri="{FF2B5EF4-FFF2-40B4-BE49-F238E27FC236}">
                <a16:creationId xmlns:a16="http://schemas.microsoft.com/office/drawing/2014/main" id="{464C1322-F63C-C445-85BC-1DF37B763463}"/>
              </a:ext>
            </a:extLst>
          </p:cNvPr>
          <p:cNvSpPr txBox="1"/>
          <p:nvPr/>
        </p:nvSpPr>
        <p:spPr>
          <a:xfrm>
            <a:off x="1981170" y="5484059"/>
            <a:ext cx="7799507" cy="461665"/>
          </a:xfrm>
          <a:prstGeom prst="rect">
            <a:avLst/>
          </a:prstGeom>
          <a:noFill/>
        </p:spPr>
        <p:txBody>
          <a:bodyPr wrap="none" rtlCol="0">
            <a:spAutoFit/>
          </a:bodyPr>
          <a:lstStyle/>
          <a:p>
            <a:r>
              <a:rPr lang="en-US" sz="2400" b="0" i="0" dirty="0">
                <a:effectLst/>
                <a:highlight>
                  <a:srgbClr val="FFFFFF"/>
                </a:highlight>
              </a:rPr>
              <a:t>2. expect space for zipped after-images to grow considerably.</a:t>
            </a:r>
            <a:endParaRPr lang="en-US" sz="2400" dirty="0"/>
          </a:p>
        </p:txBody>
      </p:sp>
    </p:spTree>
    <p:extLst>
      <p:ext uri="{BB962C8B-B14F-4D97-AF65-F5344CB8AC3E}">
        <p14:creationId xmlns:p14="http://schemas.microsoft.com/office/powerpoint/2010/main" val="409604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54C6E-C224-3775-0EC7-924CDA1CABBD}"/>
              </a:ext>
            </a:extLst>
          </p:cNvPr>
          <p:cNvSpPr>
            <a:spLocks noGrp="1"/>
          </p:cNvSpPr>
          <p:nvPr>
            <p:ph type="title"/>
          </p:nvPr>
        </p:nvSpPr>
        <p:spPr/>
        <p:txBody>
          <a:bodyPr/>
          <a:lstStyle/>
          <a:p>
            <a:pPr algn="ctr"/>
            <a:r>
              <a:rPr lang="en-US" dirty="0"/>
              <a:t>TDE issues and features</a:t>
            </a:r>
          </a:p>
        </p:txBody>
      </p:sp>
      <p:sp>
        <p:nvSpPr>
          <p:cNvPr id="3" name="TextBox 2">
            <a:extLst>
              <a:ext uri="{FF2B5EF4-FFF2-40B4-BE49-F238E27FC236}">
                <a16:creationId xmlns:a16="http://schemas.microsoft.com/office/drawing/2014/main" id="{EB586D8E-A8F6-1670-1CBB-460ED7AD559C}"/>
              </a:ext>
            </a:extLst>
          </p:cNvPr>
          <p:cNvSpPr txBox="1"/>
          <p:nvPr/>
        </p:nvSpPr>
        <p:spPr>
          <a:xfrm>
            <a:off x="3386957" y="1371585"/>
            <a:ext cx="4744440" cy="523220"/>
          </a:xfrm>
          <a:prstGeom prst="rect">
            <a:avLst/>
          </a:prstGeom>
          <a:noFill/>
        </p:spPr>
        <p:txBody>
          <a:bodyPr wrap="none" rtlCol="0">
            <a:spAutoFit/>
          </a:bodyPr>
          <a:lstStyle/>
          <a:p>
            <a:pPr algn="ctr"/>
            <a:r>
              <a:rPr lang="en-US" sz="2800" b="1" i="0" dirty="0">
                <a:effectLst/>
                <a:highlight>
                  <a:srgbClr val="FFFFFF"/>
                </a:highlight>
              </a:rPr>
              <a:t>How scan your after-image file</a:t>
            </a:r>
            <a:endParaRPr lang="en-US" sz="2800" dirty="0"/>
          </a:p>
        </p:txBody>
      </p:sp>
      <p:sp>
        <p:nvSpPr>
          <p:cNvPr id="4" name="TextBox 3">
            <a:extLst>
              <a:ext uri="{FF2B5EF4-FFF2-40B4-BE49-F238E27FC236}">
                <a16:creationId xmlns:a16="http://schemas.microsoft.com/office/drawing/2014/main" id="{8A4DB0A7-FEC8-4606-F145-7A3C9635A38B}"/>
              </a:ext>
            </a:extLst>
          </p:cNvPr>
          <p:cNvSpPr txBox="1"/>
          <p:nvPr/>
        </p:nvSpPr>
        <p:spPr>
          <a:xfrm>
            <a:off x="1844009" y="2131219"/>
            <a:ext cx="7232044" cy="830997"/>
          </a:xfrm>
          <a:prstGeom prst="rect">
            <a:avLst/>
          </a:prstGeom>
          <a:noFill/>
        </p:spPr>
        <p:txBody>
          <a:bodyPr wrap="none" rtlCol="0">
            <a:spAutoFit/>
          </a:bodyPr>
          <a:lstStyle/>
          <a:p>
            <a:r>
              <a:rPr lang="en-US" sz="2400" dirty="0" err="1"/>
              <a:t>rfutil</a:t>
            </a:r>
            <a:r>
              <a:rPr lang="en-US" sz="2400" dirty="0"/>
              <a:t> sports -C </a:t>
            </a:r>
            <a:r>
              <a:rPr lang="en-US" sz="2400" dirty="0" err="1"/>
              <a:t>aimage</a:t>
            </a:r>
            <a:r>
              <a:rPr lang="en-US" sz="2400" dirty="0"/>
              <a:t> truncate -</a:t>
            </a:r>
            <a:r>
              <a:rPr lang="en-US" sz="2400" dirty="0" err="1"/>
              <a:t>aiblocksize</a:t>
            </a:r>
            <a:r>
              <a:rPr lang="en-US" sz="2400" dirty="0"/>
              <a:t> 16384</a:t>
            </a:r>
            <a:br>
              <a:rPr lang="en-US" sz="2400" dirty="0"/>
            </a:br>
            <a:r>
              <a:rPr lang="en-US" sz="2400" dirty="0" err="1"/>
              <a:t>rfutil</a:t>
            </a:r>
            <a:r>
              <a:rPr lang="en-US" sz="2400" dirty="0"/>
              <a:t> sports -C </a:t>
            </a:r>
            <a:r>
              <a:rPr lang="en-US" sz="2400" dirty="0" err="1"/>
              <a:t>aimage</a:t>
            </a:r>
            <a:r>
              <a:rPr lang="en-US" sz="2400" dirty="0"/>
              <a:t> scan verbose -a </a:t>
            </a:r>
            <a:r>
              <a:rPr lang="en-US" sz="2400" dirty="0" err="1"/>
              <a:t>ai_file</a:t>
            </a:r>
            <a:r>
              <a:rPr lang="en-US" sz="2400" dirty="0"/>
              <a:t> &gt; ai_file.txt</a:t>
            </a:r>
          </a:p>
        </p:txBody>
      </p:sp>
      <p:sp>
        <p:nvSpPr>
          <p:cNvPr id="5" name="TextBox 4">
            <a:extLst>
              <a:ext uri="{FF2B5EF4-FFF2-40B4-BE49-F238E27FC236}">
                <a16:creationId xmlns:a16="http://schemas.microsoft.com/office/drawing/2014/main" id="{F8AA23F1-3B4D-311F-473A-A871C82CD64E}"/>
              </a:ext>
            </a:extLst>
          </p:cNvPr>
          <p:cNvSpPr txBox="1"/>
          <p:nvPr/>
        </p:nvSpPr>
        <p:spPr>
          <a:xfrm>
            <a:off x="1844009" y="3402747"/>
            <a:ext cx="9921819" cy="1200329"/>
          </a:xfrm>
          <a:prstGeom prst="rect">
            <a:avLst/>
          </a:prstGeom>
          <a:noFill/>
        </p:spPr>
        <p:txBody>
          <a:bodyPr wrap="none" rtlCol="0">
            <a:spAutoFit/>
          </a:bodyPr>
          <a:lstStyle/>
          <a:p>
            <a:r>
              <a:rPr lang="en-US" sz="2400" dirty="0"/>
              <a:t>AI extent db_name.240812154600 is encrypted, but there is no encryption </a:t>
            </a:r>
            <a:br>
              <a:rPr lang="en-US" sz="2400" dirty="0"/>
            </a:br>
            <a:r>
              <a:rPr lang="en-US" sz="2400" dirty="0"/>
              <a:t>policy loaded to decrypt it. (15500)</a:t>
            </a:r>
          </a:p>
          <a:p>
            <a:r>
              <a:rPr lang="en-US" sz="2400" dirty="0"/>
              <a:t>roll forward open db_name.240812154600 error: -1. (11014)</a:t>
            </a:r>
          </a:p>
        </p:txBody>
      </p:sp>
      <p:sp>
        <p:nvSpPr>
          <p:cNvPr id="6" name="TextBox 5">
            <a:extLst>
              <a:ext uri="{FF2B5EF4-FFF2-40B4-BE49-F238E27FC236}">
                <a16:creationId xmlns:a16="http://schemas.microsoft.com/office/drawing/2014/main" id="{2535A8ED-A937-5A2A-E53E-791ACD8D9CF8}"/>
              </a:ext>
            </a:extLst>
          </p:cNvPr>
          <p:cNvSpPr txBox="1"/>
          <p:nvPr/>
        </p:nvSpPr>
        <p:spPr>
          <a:xfrm>
            <a:off x="1844009" y="4812774"/>
            <a:ext cx="7610225" cy="461665"/>
          </a:xfrm>
          <a:prstGeom prst="rect">
            <a:avLst/>
          </a:prstGeom>
          <a:noFill/>
        </p:spPr>
        <p:txBody>
          <a:bodyPr wrap="none" rtlCol="0">
            <a:spAutoFit/>
          </a:bodyPr>
          <a:lstStyle/>
          <a:p>
            <a:r>
              <a:rPr lang="en-US" sz="2400" dirty="0"/>
              <a:t>Use a real after-image replicated database instead of sports</a:t>
            </a:r>
          </a:p>
        </p:txBody>
      </p:sp>
    </p:spTree>
    <p:extLst>
      <p:ext uri="{BB962C8B-B14F-4D97-AF65-F5344CB8AC3E}">
        <p14:creationId xmlns:p14="http://schemas.microsoft.com/office/powerpoint/2010/main" val="3785889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54C6E-C224-3775-0EC7-924CDA1CABBD}"/>
              </a:ext>
            </a:extLst>
          </p:cNvPr>
          <p:cNvSpPr>
            <a:spLocks noGrp="1"/>
          </p:cNvSpPr>
          <p:nvPr>
            <p:ph type="title"/>
          </p:nvPr>
        </p:nvSpPr>
        <p:spPr/>
        <p:txBody>
          <a:bodyPr/>
          <a:lstStyle/>
          <a:p>
            <a:pPr algn="ctr"/>
            <a:r>
              <a:rPr lang="en-US" dirty="0"/>
              <a:t>TDE issues and features</a:t>
            </a:r>
          </a:p>
        </p:txBody>
      </p:sp>
      <p:sp>
        <p:nvSpPr>
          <p:cNvPr id="3" name="TextBox 2">
            <a:extLst>
              <a:ext uri="{FF2B5EF4-FFF2-40B4-BE49-F238E27FC236}">
                <a16:creationId xmlns:a16="http://schemas.microsoft.com/office/drawing/2014/main" id="{EB586D8E-A8F6-1670-1CBB-460ED7AD559C}"/>
              </a:ext>
            </a:extLst>
          </p:cNvPr>
          <p:cNvSpPr txBox="1"/>
          <p:nvPr/>
        </p:nvSpPr>
        <p:spPr>
          <a:xfrm>
            <a:off x="3367565" y="1371585"/>
            <a:ext cx="4783234" cy="523220"/>
          </a:xfrm>
          <a:prstGeom prst="rect">
            <a:avLst/>
          </a:prstGeom>
          <a:noFill/>
        </p:spPr>
        <p:txBody>
          <a:bodyPr wrap="none" rtlCol="0">
            <a:spAutoFit/>
          </a:bodyPr>
          <a:lstStyle/>
          <a:p>
            <a:pPr algn="ctr"/>
            <a:r>
              <a:rPr lang="en-US" sz="2800" b="1" i="0" dirty="0" err="1">
                <a:effectLst/>
                <a:highlight>
                  <a:srgbClr val="FFFFFF"/>
                </a:highlight>
              </a:rPr>
              <a:t>Procopy</a:t>
            </a:r>
            <a:r>
              <a:rPr lang="en-US" sz="2800" b="1" i="0" dirty="0">
                <a:effectLst/>
                <a:highlight>
                  <a:srgbClr val="FFFFFF"/>
                </a:highlight>
              </a:rPr>
              <a:t> TDE enabled database</a:t>
            </a:r>
            <a:endParaRPr lang="en-US" sz="2800" dirty="0"/>
          </a:p>
        </p:txBody>
      </p:sp>
      <p:sp>
        <p:nvSpPr>
          <p:cNvPr id="4" name="TextBox 3">
            <a:extLst>
              <a:ext uri="{FF2B5EF4-FFF2-40B4-BE49-F238E27FC236}">
                <a16:creationId xmlns:a16="http://schemas.microsoft.com/office/drawing/2014/main" id="{8A4DB0A7-FEC8-4606-F145-7A3C9635A38B}"/>
              </a:ext>
            </a:extLst>
          </p:cNvPr>
          <p:cNvSpPr txBox="1"/>
          <p:nvPr/>
        </p:nvSpPr>
        <p:spPr>
          <a:xfrm>
            <a:off x="3489941" y="2060456"/>
            <a:ext cx="5013424" cy="461665"/>
          </a:xfrm>
          <a:prstGeom prst="rect">
            <a:avLst/>
          </a:prstGeom>
          <a:noFill/>
        </p:spPr>
        <p:txBody>
          <a:bodyPr wrap="none" rtlCol="0">
            <a:spAutoFit/>
          </a:bodyPr>
          <a:lstStyle/>
          <a:p>
            <a:pPr algn="ctr"/>
            <a:r>
              <a:rPr lang="en-US" sz="2400" dirty="0"/>
              <a:t>$DLC/bin/</a:t>
            </a:r>
            <a:r>
              <a:rPr lang="en-US" sz="2400" dirty="0" err="1"/>
              <a:t>procopy</a:t>
            </a:r>
            <a:r>
              <a:rPr lang="en-US" sz="2400" dirty="0"/>
              <a:t> db-name db-name2</a:t>
            </a:r>
          </a:p>
        </p:txBody>
      </p:sp>
      <p:sp>
        <p:nvSpPr>
          <p:cNvPr id="6" name="TextBox 5">
            <a:extLst>
              <a:ext uri="{FF2B5EF4-FFF2-40B4-BE49-F238E27FC236}">
                <a16:creationId xmlns:a16="http://schemas.microsoft.com/office/drawing/2014/main" id="{2535A8ED-A937-5A2A-E53E-791ACD8D9CF8}"/>
              </a:ext>
            </a:extLst>
          </p:cNvPr>
          <p:cNvSpPr txBox="1"/>
          <p:nvPr/>
        </p:nvSpPr>
        <p:spPr>
          <a:xfrm>
            <a:off x="986723" y="5078896"/>
            <a:ext cx="10019859" cy="461665"/>
          </a:xfrm>
          <a:prstGeom prst="rect">
            <a:avLst/>
          </a:prstGeom>
          <a:noFill/>
        </p:spPr>
        <p:txBody>
          <a:bodyPr wrap="none" rtlCol="0">
            <a:spAutoFit/>
          </a:bodyPr>
          <a:lstStyle/>
          <a:p>
            <a:r>
              <a:rPr lang="en-US" sz="2400" dirty="0"/>
              <a:t>You need to truncate bi of the source database before </a:t>
            </a:r>
            <a:r>
              <a:rPr lang="en-US" sz="2400" dirty="0" err="1"/>
              <a:t>procopy</a:t>
            </a:r>
            <a:r>
              <a:rPr lang="en-US" sz="2400" dirty="0"/>
              <a:t> TDE enabled db</a:t>
            </a:r>
          </a:p>
        </p:txBody>
      </p:sp>
      <p:pic>
        <p:nvPicPr>
          <p:cNvPr id="8" name="Picture 7" descr="A computer screen with white text">
            <a:extLst>
              <a:ext uri="{FF2B5EF4-FFF2-40B4-BE49-F238E27FC236}">
                <a16:creationId xmlns:a16="http://schemas.microsoft.com/office/drawing/2014/main" id="{074C46D4-141E-0813-5AE2-9E6FF04A9E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199" y="2682627"/>
            <a:ext cx="11719601" cy="1862635"/>
          </a:xfrm>
          <a:prstGeom prst="rect">
            <a:avLst/>
          </a:prstGeom>
        </p:spPr>
      </p:pic>
    </p:spTree>
    <p:extLst>
      <p:ext uri="{BB962C8B-B14F-4D97-AF65-F5344CB8AC3E}">
        <p14:creationId xmlns:p14="http://schemas.microsoft.com/office/powerpoint/2010/main" val="173290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54C6E-C224-3775-0EC7-924CDA1CABBD}"/>
              </a:ext>
            </a:extLst>
          </p:cNvPr>
          <p:cNvSpPr>
            <a:spLocks noGrp="1"/>
          </p:cNvSpPr>
          <p:nvPr>
            <p:ph type="title"/>
          </p:nvPr>
        </p:nvSpPr>
        <p:spPr/>
        <p:txBody>
          <a:bodyPr/>
          <a:lstStyle/>
          <a:p>
            <a:pPr algn="ctr"/>
            <a:r>
              <a:rPr lang="en-US" dirty="0"/>
              <a:t>TDE issues and features</a:t>
            </a:r>
          </a:p>
        </p:txBody>
      </p:sp>
      <p:sp>
        <p:nvSpPr>
          <p:cNvPr id="3" name="TextBox 2">
            <a:extLst>
              <a:ext uri="{FF2B5EF4-FFF2-40B4-BE49-F238E27FC236}">
                <a16:creationId xmlns:a16="http://schemas.microsoft.com/office/drawing/2014/main" id="{EB586D8E-A8F6-1670-1CBB-460ED7AD559C}"/>
              </a:ext>
            </a:extLst>
          </p:cNvPr>
          <p:cNvSpPr txBox="1"/>
          <p:nvPr/>
        </p:nvSpPr>
        <p:spPr>
          <a:xfrm>
            <a:off x="3891811" y="1371585"/>
            <a:ext cx="3734740" cy="523220"/>
          </a:xfrm>
          <a:prstGeom prst="rect">
            <a:avLst/>
          </a:prstGeom>
          <a:noFill/>
        </p:spPr>
        <p:txBody>
          <a:bodyPr wrap="none" rtlCol="0">
            <a:spAutoFit/>
          </a:bodyPr>
          <a:lstStyle/>
          <a:p>
            <a:pPr algn="ctr"/>
            <a:r>
              <a:rPr lang="en-US" sz="2800" i="0" dirty="0">
                <a:effectLst/>
                <a:highlight>
                  <a:srgbClr val="FFFFFF"/>
                </a:highlight>
              </a:rPr>
              <a:t>System table: _Db-detail</a:t>
            </a:r>
            <a:endParaRPr lang="en-US" sz="2800" dirty="0"/>
          </a:p>
        </p:txBody>
      </p:sp>
      <p:sp>
        <p:nvSpPr>
          <p:cNvPr id="4" name="TextBox 3">
            <a:extLst>
              <a:ext uri="{FF2B5EF4-FFF2-40B4-BE49-F238E27FC236}">
                <a16:creationId xmlns:a16="http://schemas.microsoft.com/office/drawing/2014/main" id="{8A4DB0A7-FEC8-4606-F145-7A3C9635A38B}"/>
              </a:ext>
            </a:extLst>
          </p:cNvPr>
          <p:cNvSpPr txBox="1"/>
          <p:nvPr/>
        </p:nvSpPr>
        <p:spPr>
          <a:xfrm>
            <a:off x="1981170" y="2214891"/>
            <a:ext cx="6929334" cy="461665"/>
          </a:xfrm>
          <a:prstGeom prst="rect">
            <a:avLst/>
          </a:prstGeom>
          <a:noFill/>
        </p:spPr>
        <p:txBody>
          <a:bodyPr wrap="none" rtlCol="0">
            <a:spAutoFit/>
          </a:bodyPr>
          <a:lstStyle/>
          <a:p>
            <a:pPr algn="ctr"/>
            <a:r>
              <a:rPr lang="en-US" sz="2400" dirty="0"/>
              <a:t>OpenEdge upgrade, cov1011 creates a new _Db-detail</a:t>
            </a:r>
          </a:p>
        </p:txBody>
      </p:sp>
      <p:sp>
        <p:nvSpPr>
          <p:cNvPr id="5" name="TextBox 4">
            <a:extLst>
              <a:ext uri="{FF2B5EF4-FFF2-40B4-BE49-F238E27FC236}">
                <a16:creationId xmlns:a16="http://schemas.microsoft.com/office/drawing/2014/main" id="{F179C05C-5705-CB1B-2C49-2E9F4132BE77}"/>
              </a:ext>
            </a:extLst>
          </p:cNvPr>
          <p:cNvSpPr txBox="1"/>
          <p:nvPr/>
        </p:nvSpPr>
        <p:spPr>
          <a:xfrm>
            <a:off x="1494019" y="3018856"/>
            <a:ext cx="8251105" cy="461665"/>
          </a:xfrm>
          <a:prstGeom prst="rect">
            <a:avLst/>
          </a:prstGeom>
          <a:noFill/>
        </p:spPr>
        <p:txBody>
          <a:bodyPr wrap="none" rtlCol="0">
            <a:spAutoFit/>
          </a:bodyPr>
          <a:lstStyle/>
          <a:p>
            <a:pPr algn="ctr"/>
            <a:r>
              <a:rPr lang="en-US" sz="2400" dirty="0"/>
              <a:t>Each “proutil -C </a:t>
            </a:r>
            <a:r>
              <a:rPr lang="en-US" sz="2400" dirty="0" err="1"/>
              <a:t>enableencryption</a:t>
            </a:r>
            <a:r>
              <a:rPr lang="en-US" sz="2400" dirty="0"/>
              <a:t>” also creates a new _Db-detail</a:t>
            </a:r>
          </a:p>
        </p:txBody>
      </p:sp>
    </p:spTree>
    <p:extLst>
      <p:ext uri="{BB962C8B-B14F-4D97-AF65-F5344CB8AC3E}">
        <p14:creationId xmlns:p14="http://schemas.microsoft.com/office/powerpoint/2010/main" val="2126567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types of data replication</a:t>
            </a:r>
          </a:p>
        </p:txBody>
      </p:sp>
      <p:sp>
        <p:nvSpPr>
          <p:cNvPr id="4" name="TextBox 3"/>
          <p:cNvSpPr txBox="1"/>
          <p:nvPr/>
        </p:nvSpPr>
        <p:spPr>
          <a:xfrm>
            <a:off x="1524000" y="1981200"/>
            <a:ext cx="3622979" cy="523220"/>
          </a:xfrm>
          <a:prstGeom prst="rect">
            <a:avLst/>
          </a:prstGeom>
          <a:noFill/>
        </p:spPr>
        <p:txBody>
          <a:bodyPr wrap="none" rtlCol="0">
            <a:spAutoFit/>
          </a:bodyPr>
          <a:lstStyle/>
          <a:p>
            <a:r>
              <a:rPr lang="en-US" sz="2800" dirty="0"/>
              <a:t>After-Image Replication</a:t>
            </a:r>
          </a:p>
        </p:txBody>
      </p:sp>
      <p:sp>
        <p:nvSpPr>
          <p:cNvPr id="5" name="TextBox 4"/>
          <p:cNvSpPr txBox="1"/>
          <p:nvPr/>
        </p:nvSpPr>
        <p:spPr>
          <a:xfrm>
            <a:off x="1844009" y="2743195"/>
            <a:ext cx="3253648" cy="523220"/>
          </a:xfrm>
          <a:prstGeom prst="rect">
            <a:avLst/>
          </a:prstGeom>
          <a:noFill/>
        </p:spPr>
        <p:txBody>
          <a:bodyPr wrap="none" rtlCol="0">
            <a:spAutoFit/>
          </a:bodyPr>
          <a:lstStyle/>
          <a:p>
            <a:r>
              <a:rPr lang="en-US" sz="2800" dirty="0"/>
              <a:t>Version 5 (late 80-es)</a:t>
            </a:r>
          </a:p>
        </p:txBody>
      </p:sp>
      <p:sp>
        <p:nvSpPr>
          <p:cNvPr id="6" name="TextBox 5"/>
          <p:cNvSpPr txBox="1"/>
          <p:nvPr/>
        </p:nvSpPr>
        <p:spPr>
          <a:xfrm>
            <a:off x="1844009" y="3291839"/>
            <a:ext cx="7728206" cy="523220"/>
          </a:xfrm>
          <a:prstGeom prst="rect">
            <a:avLst/>
          </a:prstGeom>
          <a:noFill/>
        </p:spPr>
        <p:txBody>
          <a:bodyPr wrap="none" rtlCol="0">
            <a:spAutoFit/>
          </a:bodyPr>
          <a:lstStyle/>
          <a:p>
            <a:r>
              <a:rPr lang="en-US" sz="2800" dirty="0"/>
              <a:t>$DLC/bin/</a:t>
            </a:r>
            <a:r>
              <a:rPr lang="en-US" sz="2800" dirty="0" err="1"/>
              <a:t>rfutil</a:t>
            </a:r>
            <a:r>
              <a:rPr lang="en-US" sz="2800" dirty="0"/>
              <a:t> db-name –C roll forward –a </a:t>
            </a:r>
            <a:r>
              <a:rPr lang="en-US" sz="2800" dirty="0" err="1"/>
              <a:t>ai</a:t>
            </a:r>
            <a:r>
              <a:rPr lang="en-US" sz="2800" dirty="0"/>
              <a:t>-name</a:t>
            </a:r>
          </a:p>
        </p:txBody>
      </p:sp>
      <p:sp>
        <p:nvSpPr>
          <p:cNvPr id="7" name="TextBox 6"/>
          <p:cNvSpPr txBox="1"/>
          <p:nvPr/>
        </p:nvSpPr>
        <p:spPr>
          <a:xfrm>
            <a:off x="1844009" y="3977644"/>
            <a:ext cx="8515152" cy="523220"/>
          </a:xfrm>
          <a:prstGeom prst="rect">
            <a:avLst/>
          </a:prstGeom>
          <a:noFill/>
        </p:spPr>
        <p:txBody>
          <a:bodyPr wrap="none" rtlCol="0">
            <a:spAutoFit/>
          </a:bodyPr>
          <a:lstStyle/>
          <a:p>
            <a:r>
              <a:rPr lang="en-US" sz="2800" dirty="0"/>
              <a:t>$DLC/bin/</a:t>
            </a:r>
            <a:r>
              <a:rPr lang="en-US" sz="2800" dirty="0" err="1"/>
              <a:t>rfutil</a:t>
            </a:r>
            <a:r>
              <a:rPr lang="en-US" sz="2800" dirty="0"/>
              <a:t> db-name –C roll forward retry –a </a:t>
            </a:r>
            <a:r>
              <a:rPr lang="en-US" sz="2800" dirty="0" err="1"/>
              <a:t>ai</a:t>
            </a:r>
            <a:r>
              <a:rPr lang="en-US" sz="2800" dirty="0"/>
              <a:t>-name</a:t>
            </a:r>
          </a:p>
        </p:txBody>
      </p:sp>
      <p:sp>
        <p:nvSpPr>
          <p:cNvPr id="8" name="TextBox 7"/>
          <p:cNvSpPr txBox="1"/>
          <p:nvPr/>
        </p:nvSpPr>
        <p:spPr>
          <a:xfrm>
            <a:off x="1844009" y="4644226"/>
            <a:ext cx="8675580" cy="523220"/>
          </a:xfrm>
          <a:prstGeom prst="rect">
            <a:avLst/>
          </a:prstGeom>
          <a:noFill/>
        </p:spPr>
        <p:txBody>
          <a:bodyPr wrap="none" rtlCol="0">
            <a:spAutoFit/>
          </a:bodyPr>
          <a:lstStyle/>
          <a:p>
            <a:r>
              <a:rPr lang="en-US" sz="2800" dirty="0"/>
              <a:t>$DLC/bin/</a:t>
            </a:r>
            <a:r>
              <a:rPr lang="en-US" sz="2800" dirty="0" err="1"/>
              <a:t>rfutil</a:t>
            </a:r>
            <a:r>
              <a:rPr lang="en-US" sz="2800" dirty="0"/>
              <a:t> db-name –C roll forward </a:t>
            </a:r>
            <a:r>
              <a:rPr lang="en-US" sz="2800" dirty="0" err="1"/>
              <a:t>oplock</a:t>
            </a:r>
            <a:r>
              <a:rPr lang="en-US" sz="2800" dirty="0"/>
              <a:t> –a </a:t>
            </a:r>
            <a:r>
              <a:rPr lang="en-US" sz="2800" dirty="0" err="1"/>
              <a:t>ai</a:t>
            </a:r>
            <a:r>
              <a:rPr lang="en-US" sz="2800" dirty="0"/>
              <a:t>-name</a:t>
            </a:r>
          </a:p>
        </p:txBody>
      </p:sp>
      <p:sp>
        <p:nvSpPr>
          <p:cNvPr id="3" name="TextBox 2"/>
          <p:cNvSpPr txBox="1"/>
          <p:nvPr/>
        </p:nvSpPr>
        <p:spPr>
          <a:xfrm>
            <a:off x="7741932" y="5578795"/>
            <a:ext cx="1233030" cy="523220"/>
          </a:xfrm>
          <a:prstGeom prst="rect">
            <a:avLst/>
          </a:prstGeom>
          <a:noFill/>
        </p:spPr>
        <p:txBody>
          <a:bodyPr wrap="none" rtlCol="0">
            <a:spAutoFit/>
          </a:bodyPr>
          <a:lstStyle/>
          <a:p>
            <a:r>
              <a:rPr lang="en-US" sz="2800" dirty="0"/>
              <a:t>(10.1C)</a:t>
            </a:r>
          </a:p>
        </p:txBody>
      </p:sp>
      <p:sp>
        <p:nvSpPr>
          <p:cNvPr id="9" name="Up Arrow 8"/>
          <p:cNvSpPr/>
          <p:nvPr/>
        </p:nvSpPr>
        <p:spPr>
          <a:xfrm>
            <a:off x="8153415" y="5167446"/>
            <a:ext cx="484632" cy="41134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3"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365125"/>
            <a:ext cx="10515600" cy="1325563"/>
          </a:xfrm>
        </p:spPr>
        <p:txBody>
          <a:bodyPr/>
          <a:lstStyle/>
          <a:p>
            <a:r>
              <a:rPr lang="en-US" dirty="0"/>
              <a:t>Roll forward </a:t>
            </a:r>
            <a:r>
              <a:rPr lang="en-US" dirty="0" err="1"/>
              <a:t>oplock</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679254"/>
            <a:ext cx="10001250" cy="11049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3429000"/>
            <a:ext cx="9886950" cy="1917700"/>
          </a:xfrm>
          <a:prstGeom prst="rect">
            <a:avLst/>
          </a:prstGeom>
        </p:spPr>
      </p:pic>
    </p:spTree>
    <p:extLst>
      <p:ext uri="{BB962C8B-B14F-4D97-AF65-F5344CB8AC3E}">
        <p14:creationId xmlns:p14="http://schemas.microsoft.com/office/powerpoint/2010/main" val="156930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365125"/>
            <a:ext cx="10515600" cy="1325563"/>
          </a:xfrm>
        </p:spPr>
        <p:txBody>
          <a:bodyPr/>
          <a:lstStyle/>
          <a:p>
            <a:r>
              <a:rPr lang="en-US" dirty="0"/>
              <a:t>Roll forward </a:t>
            </a:r>
            <a:r>
              <a:rPr lang="en-US" dirty="0" err="1"/>
              <a:t>oplock</a:t>
            </a:r>
            <a:endParaRPr lang="en-US" dirty="0"/>
          </a:p>
        </p:txBody>
      </p:sp>
      <p:sp>
        <p:nvSpPr>
          <p:cNvPr id="6" name="TextBox 5"/>
          <p:cNvSpPr txBox="1"/>
          <p:nvPr/>
        </p:nvSpPr>
        <p:spPr>
          <a:xfrm>
            <a:off x="838200" y="1920229"/>
            <a:ext cx="6199133" cy="523220"/>
          </a:xfrm>
          <a:prstGeom prst="rect">
            <a:avLst/>
          </a:prstGeom>
          <a:noFill/>
        </p:spPr>
        <p:txBody>
          <a:bodyPr wrap="none" rtlCol="0">
            <a:spAutoFit/>
          </a:bodyPr>
          <a:lstStyle/>
          <a:p>
            <a:r>
              <a:rPr lang="en-US" sz="2800" dirty="0"/>
              <a:t>$DLC/bin/</a:t>
            </a:r>
            <a:r>
              <a:rPr lang="en-US" sz="2800" dirty="0" err="1"/>
              <a:t>rfutil</a:t>
            </a:r>
            <a:r>
              <a:rPr lang="en-US" sz="2800" dirty="0"/>
              <a:t> db-name –C roll </a:t>
            </a:r>
            <a:r>
              <a:rPr lang="en-US" sz="2800" dirty="0" err="1"/>
              <a:t>opunlock</a:t>
            </a:r>
            <a:endParaRPr lang="en-US" sz="2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8103" y="2743195"/>
            <a:ext cx="9975850" cy="1873250"/>
          </a:xfrm>
          <a:prstGeom prst="rect">
            <a:avLst/>
          </a:prstGeom>
        </p:spPr>
      </p:pic>
    </p:spTree>
    <p:extLst>
      <p:ext uri="{BB962C8B-B14F-4D97-AF65-F5344CB8AC3E}">
        <p14:creationId xmlns:p14="http://schemas.microsoft.com/office/powerpoint/2010/main" val="272466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137B61-D436-C1C5-7CEB-216ABAD8A10E}"/>
              </a:ext>
            </a:extLst>
          </p:cNvPr>
          <p:cNvSpPr txBox="1">
            <a:spLocks noGrp="1"/>
          </p:cNvSpPr>
          <p:nvPr>
            <p:ph type="title"/>
          </p:nvPr>
        </p:nvSpPr>
        <p:spPr>
          <a:xfrm>
            <a:off x="1295365" y="414140"/>
            <a:ext cx="6831550" cy="701731"/>
          </a:xfrm>
          <a:prstGeom prst="rect">
            <a:avLst/>
          </a:prstGeom>
          <a:noFill/>
        </p:spPr>
        <p:txBody>
          <a:bodyPr wrap="none" rtlCol="0">
            <a:spAutoFit/>
          </a:bodyPr>
          <a:lstStyle/>
          <a:p>
            <a:r>
              <a:rPr lang="en-US" dirty="0"/>
              <a:t>OpenEdge Replication history</a:t>
            </a:r>
          </a:p>
        </p:txBody>
      </p:sp>
      <p:sp>
        <p:nvSpPr>
          <p:cNvPr id="5" name="TextBox 4">
            <a:extLst>
              <a:ext uri="{FF2B5EF4-FFF2-40B4-BE49-F238E27FC236}">
                <a16:creationId xmlns:a16="http://schemas.microsoft.com/office/drawing/2014/main" id="{613CAE35-443D-5B00-402D-20FE5DE1000C}"/>
              </a:ext>
            </a:extLst>
          </p:cNvPr>
          <p:cNvSpPr txBox="1"/>
          <p:nvPr/>
        </p:nvSpPr>
        <p:spPr>
          <a:xfrm>
            <a:off x="472399" y="1645907"/>
            <a:ext cx="11384363" cy="5262979"/>
          </a:xfrm>
          <a:prstGeom prst="rect">
            <a:avLst/>
          </a:prstGeom>
          <a:noFill/>
        </p:spPr>
        <p:txBody>
          <a:bodyPr wrap="square" rtlCol="0">
            <a:spAutoFit/>
          </a:bodyPr>
          <a:lstStyle/>
          <a:p>
            <a:r>
              <a:rPr lang="en-US" sz="2800" dirty="0"/>
              <a:t>FR 1.0A runs against Progress 9.1D05, a separate installation is needed.</a:t>
            </a:r>
          </a:p>
          <a:p>
            <a:r>
              <a:rPr lang="en-US" sz="2800" dirty="0"/>
              <a:t>FR 2.0A runs against Progress 9.1D07 (SP09 recommended) a separate installation is needed.</a:t>
            </a:r>
          </a:p>
          <a:p>
            <a:r>
              <a:rPr lang="en-US" sz="2800" dirty="0"/>
              <a:t>FR 3.0A runs against Progress 9.1E, and is built into the core product so it can be installed at the same time.</a:t>
            </a:r>
          </a:p>
          <a:p>
            <a:r>
              <a:rPr lang="en-US" sz="2800" dirty="0"/>
              <a:t>FR 3.0A runs against OpenEdge 10.0A, and is built into the core product so it can be installed at the same time.</a:t>
            </a:r>
          </a:p>
          <a:p>
            <a:r>
              <a:rPr lang="en-US" sz="2800" dirty="0"/>
              <a:t>FR 10.0B runs against OpenEdge 10.0B, and is built into the core product so it can be installed at the same time</a:t>
            </a:r>
          </a:p>
          <a:p>
            <a:r>
              <a:rPr lang="en-US" sz="2800" dirty="0"/>
              <a:t>Since OpenEdge 10.1A, Fathom Replication was rebranded "OpenEdge Replication“</a:t>
            </a:r>
          </a:p>
          <a:p>
            <a:endParaRPr lang="en-US" sz="2800" dirty="0"/>
          </a:p>
        </p:txBody>
      </p:sp>
    </p:spTree>
    <p:extLst>
      <p:ext uri="{BB962C8B-B14F-4D97-AF65-F5344CB8AC3E}">
        <p14:creationId xmlns:p14="http://schemas.microsoft.com/office/powerpoint/2010/main" val="555012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8625C3-0837-75D9-7B94-70239DC561BB}"/>
              </a:ext>
            </a:extLst>
          </p:cNvPr>
          <p:cNvSpPr txBox="1"/>
          <p:nvPr/>
        </p:nvSpPr>
        <p:spPr>
          <a:xfrm>
            <a:off x="2529814" y="548619"/>
            <a:ext cx="5037726" cy="523220"/>
          </a:xfrm>
          <a:prstGeom prst="rect">
            <a:avLst/>
          </a:prstGeom>
          <a:noFill/>
        </p:spPr>
        <p:txBody>
          <a:bodyPr wrap="none" rtlCol="0">
            <a:spAutoFit/>
          </a:bodyPr>
          <a:lstStyle/>
          <a:p>
            <a:r>
              <a:rPr lang="en-US" sz="2800" dirty="0"/>
              <a:t>The Recovery Control Block (RCB)</a:t>
            </a:r>
          </a:p>
        </p:txBody>
      </p:sp>
      <p:sp>
        <p:nvSpPr>
          <p:cNvPr id="3" name="TextBox 2">
            <a:extLst>
              <a:ext uri="{FF2B5EF4-FFF2-40B4-BE49-F238E27FC236}">
                <a16:creationId xmlns:a16="http://schemas.microsoft.com/office/drawing/2014/main" id="{7558C3BD-C40D-3872-841E-88D7E29F9A49}"/>
              </a:ext>
            </a:extLst>
          </p:cNvPr>
          <p:cNvSpPr txBox="1"/>
          <p:nvPr/>
        </p:nvSpPr>
        <p:spPr>
          <a:xfrm>
            <a:off x="1306381" y="2118204"/>
            <a:ext cx="2315924" cy="523220"/>
          </a:xfrm>
          <a:prstGeom prst="rect">
            <a:avLst/>
          </a:prstGeom>
          <a:noFill/>
        </p:spPr>
        <p:txBody>
          <a:bodyPr wrap="square" rtlCol="0">
            <a:spAutoFit/>
          </a:bodyPr>
          <a:lstStyle/>
          <a:p>
            <a:r>
              <a:rPr lang="en-US" sz="2800" dirty="0"/>
              <a:t>&lt;</a:t>
            </a:r>
            <a:r>
              <a:rPr lang="en-US" sz="2800" dirty="0" err="1"/>
              <a:t>dbname</a:t>
            </a:r>
            <a:r>
              <a:rPr lang="en-US" sz="2800" dirty="0"/>
              <a:t>&gt;.</a:t>
            </a:r>
            <a:r>
              <a:rPr lang="en-US" sz="2800" dirty="0" err="1"/>
              <a:t>db</a:t>
            </a:r>
            <a:endParaRPr lang="en-US" sz="2800" dirty="0"/>
          </a:p>
        </p:txBody>
      </p:sp>
      <p:sp>
        <p:nvSpPr>
          <p:cNvPr id="4" name="TextBox 3">
            <a:extLst>
              <a:ext uri="{FF2B5EF4-FFF2-40B4-BE49-F238E27FC236}">
                <a16:creationId xmlns:a16="http://schemas.microsoft.com/office/drawing/2014/main" id="{6E7146B8-E880-A5FD-D469-AD11BF06CE8B}"/>
              </a:ext>
            </a:extLst>
          </p:cNvPr>
          <p:cNvSpPr txBox="1"/>
          <p:nvPr/>
        </p:nvSpPr>
        <p:spPr>
          <a:xfrm>
            <a:off x="4428241" y="2107115"/>
            <a:ext cx="2603598" cy="523220"/>
          </a:xfrm>
          <a:prstGeom prst="rect">
            <a:avLst/>
          </a:prstGeom>
          <a:noFill/>
        </p:spPr>
        <p:txBody>
          <a:bodyPr wrap="none" rtlCol="0">
            <a:spAutoFit/>
          </a:bodyPr>
          <a:lstStyle/>
          <a:p>
            <a:r>
              <a:rPr lang="en-US" sz="2800" dirty="0"/>
              <a:t>Blob (since 11.7)</a:t>
            </a:r>
          </a:p>
        </p:txBody>
      </p:sp>
      <p:sp>
        <p:nvSpPr>
          <p:cNvPr id="5" name="Arrow: Left 4">
            <a:extLst>
              <a:ext uri="{FF2B5EF4-FFF2-40B4-BE49-F238E27FC236}">
                <a16:creationId xmlns:a16="http://schemas.microsoft.com/office/drawing/2014/main" id="{C74C5F08-0581-16BA-184B-D33D840290D2}"/>
              </a:ext>
            </a:extLst>
          </p:cNvPr>
          <p:cNvSpPr/>
          <p:nvPr/>
        </p:nvSpPr>
        <p:spPr>
          <a:xfrm>
            <a:off x="3750951" y="2209180"/>
            <a:ext cx="548644" cy="31909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347FFF1-A600-8DB4-05D6-E4908A7D5388}"/>
              </a:ext>
            </a:extLst>
          </p:cNvPr>
          <p:cNvSpPr txBox="1"/>
          <p:nvPr/>
        </p:nvSpPr>
        <p:spPr>
          <a:xfrm>
            <a:off x="1253783" y="2845211"/>
            <a:ext cx="10368479" cy="461665"/>
          </a:xfrm>
          <a:prstGeom prst="rect">
            <a:avLst/>
          </a:prstGeom>
          <a:noFill/>
        </p:spPr>
        <p:txBody>
          <a:bodyPr wrap="none" rtlCol="0">
            <a:spAutoFit/>
          </a:bodyPr>
          <a:lstStyle/>
          <a:p>
            <a:r>
              <a:rPr lang="en-US" sz="2400"/>
              <a:t>Also known </a:t>
            </a:r>
            <a:r>
              <a:rPr lang="en-US" sz="2400" dirty="0"/>
              <a:t>as Replication blob, Control blob, Recovery Control blob, </a:t>
            </a:r>
            <a:r>
              <a:rPr lang="en-US" sz="2400" dirty="0" err="1"/>
              <a:t>Builddb</a:t>
            </a:r>
            <a:r>
              <a:rPr lang="en-US" sz="2400" dirty="0"/>
              <a:t> blob</a:t>
            </a:r>
          </a:p>
        </p:txBody>
      </p:sp>
      <p:sp>
        <p:nvSpPr>
          <p:cNvPr id="7" name="TextBox 6">
            <a:extLst>
              <a:ext uri="{FF2B5EF4-FFF2-40B4-BE49-F238E27FC236}">
                <a16:creationId xmlns:a16="http://schemas.microsoft.com/office/drawing/2014/main" id="{0FFF6735-A936-2C73-ECA6-7908F0F2014F}"/>
              </a:ext>
            </a:extLst>
          </p:cNvPr>
          <p:cNvSpPr txBox="1"/>
          <p:nvPr/>
        </p:nvSpPr>
        <p:spPr>
          <a:xfrm>
            <a:off x="1306382" y="1458672"/>
            <a:ext cx="5731249" cy="523220"/>
          </a:xfrm>
          <a:prstGeom prst="rect">
            <a:avLst/>
          </a:prstGeom>
          <a:noFill/>
        </p:spPr>
        <p:txBody>
          <a:bodyPr wrap="none" rtlCol="0">
            <a:spAutoFit/>
          </a:bodyPr>
          <a:lstStyle/>
          <a:p>
            <a:r>
              <a:rPr lang="en-US" sz="2800" dirty="0"/>
              <a:t>&lt;</a:t>
            </a:r>
            <a:r>
              <a:rPr lang="en-US" sz="2800" dirty="0" err="1"/>
              <a:t>dbname</a:t>
            </a:r>
            <a:r>
              <a:rPr lang="en-US" sz="2800" dirty="0"/>
              <a:t>&gt;.</a:t>
            </a:r>
            <a:r>
              <a:rPr lang="en-US" sz="2800" dirty="0" err="1"/>
              <a:t>repl.recovery</a:t>
            </a:r>
            <a:r>
              <a:rPr lang="en-US" sz="2800" dirty="0"/>
              <a:t> (since 10.1A)</a:t>
            </a:r>
          </a:p>
        </p:txBody>
      </p:sp>
      <p:sp>
        <p:nvSpPr>
          <p:cNvPr id="8" name="TextBox 7">
            <a:extLst>
              <a:ext uri="{FF2B5EF4-FFF2-40B4-BE49-F238E27FC236}">
                <a16:creationId xmlns:a16="http://schemas.microsoft.com/office/drawing/2014/main" id="{5658BB7B-0832-AEEE-2365-D7429A6F8D45}"/>
              </a:ext>
            </a:extLst>
          </p:cNvPr>
          <p:cNvSpPr txBox="1"/>
          <p:nvPr/>
        </p:nvSpPr>
        <p:spPr>
          <a:xfrm>
            <a:off x="1295365" y="3693766"/>
            <a:ext cx="10200934" cy="830997"/>
          </a:xfrm>
          <a:prstGeom prst="rect">
            <a:avLst/>
          </a:prstGeom>
          <a:noFill/>
        </p:spPr>
        <p:txBody>
          <a:bodyPr wrap="none" rtlCol="0">
            <a:spAutoFit/>
          </a:bodyPr>
          <a:lstStyle/>
          <a:p>
            <a:r>
              <a:rPr lang="en-US" sz="2400" dirty="0"/>
              <a:t>Both are used to store synchronization information of RPLS and RPLA processes. </a:t>
            </a:r>
            <a:br>
              <a:rPr lang="en-US" sz="2400" dirty="0"/>
            </a:br>
            <a:r>
              <a:rPr lang="en-US" sz="2400" dirty="0"/>
              <a:t>But how synchronization works? </a:t>
            </a:r>
          </a:p>
        </p:txBody>
      </p:sp>
      <p:sp>
        <p:nvSpPr>
          <p:cNvPr id="9" name="TextBox 8">
            <a:extLst>
              <a:ext uri="{FF2B5EF4-FFF2-40B4-BE49-F238E27FC236}">
                <a16:creationId xmlns:a16="http://schemas.microsoft.com/office/drawing/2014/main" id="{2971BC30-D0C7-548B-9B04-6DBFA5C0DD5B}"/>
              </a:ext>
            </a:extLst>
          </p:cNvPr>
          <p:cNvSpPr txBox="1"/>
          <p:nvPr/>
        </p:nvSpPr>
        <p:spPr>
          <a:xfrm>
            <a:off x="1295365" y="5212093"/>
            <a:ext cx="9684382" cy="830997"/>
          </a:xfrm>
          <a:prstGeom prst="rect">
            <a:avLst/>
          </a:prstGeom>
          <a:noFill/>
        </p:spPr>
        <p:txBody>
          <a:bodyPr wrap="none" rtlCol="0">
            <a:spAutoFit/>
          </a:bodyPr>
          <a:lstStyle/>
          <a:p>
            <a:r>
              <a:rPr lang="en-US" sz="2400" dirty="0"/>
              <a:t>When there are 2 replication </a:t>
            </a:r>
            <a:r>
              <a:rPr lang="en-US" sz="2400" dirty="0" err="1"/>
              <a:t>targtes</a:t>
            </a:r>
            <a:r>
              <a:rPr lang="en-US" sz="2400" dirty="0"/>
              <a:t>, we have 1 RPLS and 2 RPLA processes. </a:t>
            </a:r>
            <a:br>
              <a:rPr lang="en-US" sz="2400" dirty="0"/>
            </a:br>
            <a:r>
              <a:rPr lang="en-US" sz="2400" dirty="0"/>
              <a:t>It becomes more complicated and basically does not work very well.</a:t>
            </a:r>
          </a:p>
        </p:txBody>
      </p:sp>
      <p:sp>
        <p:nvSpPr>
          <p:cNvPr id="10" name="TextBox 9">
            <a:extLst>
              <a:ext uri="{FF2B5EF4-FFF2-40B4-BE49-F238E27FC236}">
                <a16:creationId xmlns:a16="http://schemas.microsoft.com/office/drawing/2014/main" id="{5355CF29-079B-AE67-4AA3-663C6BEF7066}"/>
              </a:ext>
            </a:extLst>
          </p:cNvPr>
          <p:cNvSpPr txBox="1"/>
          <p:nvPr/>
        </p:nvSpPr>
        <p:spPr>
          <a:xfrm>
            <a:off x="1306381" y="4642910"/>
            <a:ext cx="2131224" cy="461665"/>
          </a:xfrm>
          <a:prstGeom prst="rect">
            <a:avLst/>
          </a:prstGeom>
          <a:noFill/>
        </p:spPr>
        <p:txBody>
          <a:bodyPr wrap="none" rtlCol="0">
            <a:spAutoFit/>
          </a:bodyPr>
          <a:lstStyle/>
          <a:p>
            <a:r>
              <a:rPr lang="en-US" sz="2400" dirty="0" err="1"/>
              <a:t>mb_dsrRCBlock</a:t>
            </a:r>
            <a:endParaRPr lang="en-US" sz="2400" dirty="0"/>
          </a:p>
        </p:txBody>
      </p:sp>
      <p:sp>
        <p:nvSpPr>
          <p:cNvPr id="11" name="TextBox 10">
            <a:extLst>
              <a:ext uri="{FF2B5EF4-FFF2-40B4-BE49-F238E27FC236}">
                <a16:creationId xmlns:a16="http://schemas.microsoft.com/office/drawing/2014/main" id="{F92EE8B2-D414-351C-DEB6-2418E3ABDB8C}"/>
              </a:ext>
            </a:extLst>
          </p:cNvPr>
          <p:cNvSpPr txBox="1"/>
          <p:nvPr/>
        </p:nvSpPr>
        <p:spPr>
          <a:xfrm>
            <a:off x="4693698" y="4642910"/>
            <a:ext cx="2072683" cy="461665"/>
          </a:xfrm>
          <a:prstGeom prst="rect">
            <a:avLst/>
          </a:prstGeom>
          <a:noFill/>
        </p:spPr>
        <p:txBody>
          <a:bodyPr wrap="none" rtlCol="0">
            <a:spAutoFit/>
          </a:bodyPr>
          <a:lstStyle/>
          <a:p>
            <a:r>
              <a:rPr lang="en-US" sz="2400" dirty="0"/>
              <a:t>Address of RCB</a:t>
            </a:r>
          </a:p>
        </p:txBody>
      </p:sp>
      <p:sp>
        <p:nvSpPr>
          <p:cNvPr id="12" name="Arrow: Left 11">
            <a:extLst>
              <a:ext uri="{FF2B5EF4-FFF2-40B4-BE49-F238E27FC236}">
                <a16:creationId xmlns:a16="http://schemas.microsoft.com/office/drawing/2014/main" id="{102E1B44-4329-CCE4-2DFD-136131EFCB11}"/>
              </a:ext>
            </a:extLst>
          </p:cNvPr>
          <p:cNvSpPr/>
          <p:nvPr/>
        </p:nvSpPr>
        <p:spPr>
          <a:xfrm>
            <a:off x="3791329" y="4752108"/>
            <a:ext cx="548644" cy="31909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570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p:bldP spid="8" grpId="0"/>
      <p:bldP spid="9" grpId="0"/>
      <p:bldP spid="10" grpId="0"/>
      <p:bldP spid="11" grpId="0"/>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B2CAD1-B845-1156-5937-FADC70A03335}"/>
              </a:ext>
            </a:extLst>
          </p:cNvPr>
          <p:cNvSpPr txBox="1"/>
          <p:nvPr/>
        </p:nvSpPr>
        <p:spPr>
          <a:xfrm>
            <a:off x="1981170" y="548619"/>
            <a:ext cx="7456144" cy="523220"/>
          </a:xfrm>
          <a:prstGeom prst="rect">
            <a:avLst/>
          </a:prstGeom>
          <a:noFill/>
        </p:spPr>
        <p:txBody>
          <a:bodyPr wrap="none" rtlCol="0">
            <a:spAutoFit/>
          </a:bodyPr>
          <a:lstStyle/>
          <a:p>
            <a:r>
              <a:rPr lang="en-US" sz="2800" dirty="0"/>
              <a:t>Comparing &lt;</a:t>
            </a:r>
            <a:r>
              <a:rPr lang="en-US" sz="2800" dirty="0" err="1"/>
              <a:t>dbname</a:t>
            </a:r>
            <a:r>
              <a:rPr lang="en-US" sz="2800" dirty="0"/>
              <a:t>&gt;.</a:t>
            </a:r>
            <a:r>
              <a:rPr lang="en-US" sz="2800" dirty="0" err="1"/>
              <a:t>repl.recovery</a:t>
            </a:r>
            <a:r>
              <a:rPr lang="en-US" sz="2800" dirty="0"/>
              <a:t> and RCB blob</a:t>
            </a:r>
          </a:p>
        </p:txBody>
      </p:sp>
      <p:graphicFrame>
        <p:nvGraphicFramePr>
          <p:cNvPr id="4" name="Table 3">
            <a:extLst>
              <a:ext uri="{FF2B5EF4-FFF2-40B4-BE49-F238E27FC236}">
                <a16:creationId xmlns:a16="http://schemas.microsoft.com/office/drawing/2014/main" id="{2D711E03-3CFF-7AE8-9C36-FF7D6DEC07EB}"/>
              </a:ext>
            </a:extLst>
          </p:cNvPr>
          <p:cNvGraphicFramePr>
            <a:graphicFrameLocks noGrp="1"/>
          </p:cNvGraphicFramePr>
          <p:nvPr>
            <p:extLst>
              <p:ext uri="{D42A27DB-BD31-4B8C-83A1-F6EECF244321}">
                <p14:modId xmlns:p14="http://schemas.microsoft.com/office/powerpoint/2010/main" val="2104769961"/>
              </p:ext>
            </p:extLst>
          </p:nvPr>
        </p:nvGraphicFramePr>
        <p:xfrm>
          <a:off x="472399" y="1783068"/>
          <a:ext cx="11384364" cy="2286000"/>
        </p:xfrm>
        <a:graphic>
          <a:graphicData uri="http://schemas.openxmlformats.org/drawingml/2006/table">
            <a:tbl>
              <a:tblPr firstRow="1" bandRow="1">
                <a:tableStyleId>{5C22544A-7EE6-4342-B048-85BDC9FD1C3A}</a:tableStyleId>
              </a:tblPr>
              <a:tblGrid>
                <a:gridCol w="3840509">
                  <a:extLst>
                    <a:ext uri="{9D8B030D-6E8A-4147-A177-3AD203B41FA5}">
                      <a16:colId xmlns:a16="http://schemas.microsoft.com/office/drawing/2014/main" val="1794389814"/>
                    </a:ext>
                  </a:extLst>
                </a:gridCol>
                <a:gridCol w="2331737">
                  <a:extLst>
                    <a:ext uri="{9D8B030D-6E8A-4147-A177-3AD203B41FA5}">
                      <a16:colId xmlns:a16="http://schemas.microsoft.com/office/drawing/2014/main" val="3937287811"/>
                    </a:ext>
                  </a:extLst>
                </a:gridCol>
                <a:gridCol w="2366027">
                  <a:extLst>
                    <a:ext uri="{9D8B030D-6E8A-4147-A177-3AD203B41FA5}">
                      <a16:colId xmlns:a16="http://schemas.microsoft.com/office/drawing/2014/main" val="3634471758"/>
                    </a:ext>
                  </a:extLst>
                </a:gridCol>
                <a:gridCol w="2846091">
                  <a:extLst>
                    <a:ext uri="{9D8B030D-6E8A-4147-A177-3AD203B41FA5}">
                      <a16:colId xmlns:a16="http://schemas.microsoft.com/office/drawing/2014/main" val="2483836782"/>
                    </a:ext>
                  </a:extLst>
                </a:gridCol>
              </a:tblGrid>
              <a:tr h="370840">
                <a:tc>
                  <a:txBody>
                    <a:bodyPr/>
                    <a:lstStyle/>
                    <a:p>
                      <a:endParaRPr lang="en-US" sz="2400" b="0" dirty="0">
                        <a:solidFill>
                          <a:schemeClr val="tx1"/>
                        </a:solidFill>
                      </a:endParaRPr>
                    </a:p>
                  </a:txBody>
                  <a:tcPr>
                    <a:solidFill>
                      <a:schemeClr val="bg1"/>
                    </a:solidFill>
                  </a:tcPr>
                </a:tc>
                <a:tc>
                  <a:txBody>
                    <a:bodyPr/>
                    <a:lstStyle/>
                    <a:p>
                      <a:r>
                        <a:rPr lang="en-US" sz="2400" b="0" dirty="0">
                          <a:solidFill>
                            <a:schemeClr val="tx1"/>
                          </a:solidFill>
                        </a:rPr>
                        <a:t>Last Used Byte</a:t>
                      </a:r>
                    </a:p>
                  </a:txBody>
                  <a:tcPr>
                    <a:solidFill>
                      <a:schemeClr val="bg1"/>
                    </a:solidFill>
                  </a:tcPr>
                </a:tc>
                <a:tc>
                  <a:txBody>
                    <a:bodyPr/>
                    <a:lstStyle/>
                    <a:p>
                      <a:r>
                        <a:rPr lang="en-US" sz="2400" b="0" dirty="0">
                          <a:solidFill>
                            <a:schemeClr val="tx1"/>
                          </a:solidFill>
                        </a:rPr>
                        <a:t>Non-zero Bytes</a:t>
                      </a:r>
                    </a:p>
                  </a:txBody>
                  <a:tcPr>
                    <a:solidFill>
                      <a:schemeClr val="bg1"/>
                    </a:solidFill>
                  </a:tcPr>
                </a:tc>
                <a:tc>
                  <a:txBody>
                    <a:bodyPr/>
                    <a:lstStyle/>
                    <a:p>
                      <a:r>
                        <a:rPr lang="en-US" sz="2400" b="0" dirty="0">
                          <a:solidFill>
                            <a:schemeClr val="tx1"/>
                          </a:solidFill>
                        </a:rPr>
                        <a:t>Total Size</a:t>
                      </a:r>
                    </a:p>
                  </a:txBody>
                  <a:tcPr>
                    <a:solidFill>
                      <a:schemeClr val="bg1"/>
                    </a:solidFill>
                  </a:tcPr>
                </a:tc>
                <a:extLst>
                  <a:ext uri="{0D108BD9-81ED-4DB2-BD59-A6C34878D82A}">
                    <a16:rowId xmlns:a16="http://schemas.microsoft.com/office/drawing/2014/main" val="4284999983"/>
                  </a:ext>
                </a:extLst>
              </a:tr>
              <a:tr h="370840">
                <a:tc>
                  <a:txBody>
                    <a:bodyPr/>
                    <a:lstStyle/>
                    <a:p>
                      <a:r>
                        <a:rPr lang="en-US" sz="2400" b="0" dirty="0"/>
                        <a:t>source/</a:t>
                      </a:r>
                      <a:r>
                        <a:rPr lang="en-US" sz="2400" b="0" dirty="0" err="1"/>
                        <a:t>sports.repl.recovery</a:t>
                      </a:r>
                      <a:r>
                        <a:rPr lang="en-US" sz="2400" b="0" dirty="0"/>
                        <a:t> </a:t>
                      </a:r>
                    </a:p>
                  </a:txBody>
                  <a:tcPr>
                    <a:solidFill>
                      <a:schemeClr val="bg1"/>
                    </a:solidFill>
                  </a:tcPr>
                </a:tc>
                <a:tc>
                  <a:txBody>
                    <a:bodyPr/>
                    <a:lstStyle/>
                    <a:p>
                      <a:r>
                        <a:rPr lang="en-US" sz="2400" b="0" dirty="0"/>
                        <a:t>616</a:t>
                      </a:r>
                    </a:p>
                  </a:txBody>
                  <a:tcPr>
                    <a:solidFill>
                      <a:schemeClr val="bg1"/>
                    </a:solidFill>
                  </a:tcPr>
                </a:tc>
                <a:tc>
                  <a:txBody>
                    <a:bodyPr/>
                    <a:lstStyle/>
                    <a:p>
                      <a:r>
                        <a:rPr lang="en-US" sz="2400" b="0" dirty="0"/>
                        <a:t>92</a:t>
                      </a:r>
                    </a:p>
                  </a:txBody>
                  <a:tcPr>
                    <a:solidFill>
                      <a:schemeClr val="bg1"/>
                    </a:solidFill>
                  </a:tcPr>
                </a:tc>
                <a:tc>
                  <a:txBody>
                    <a:bodyPr/>
                    <a:lstStyle/>
                    <a:p>
                      <a:r>
                        <a:rPr lang="en-US" sz="2400" b="0" dirty="0"/>
                        <a:t>1864</a:t>
                      </a:r>
                    </a:p>
                  </a:txBody>
                  <a:tcPr>
                    <a:solidFill>
                      <a:schemeClr val="bg1"/>
                    </a:solidFill>
                  </a:tcPr>
                </a:tc>
                <a:extLst>
                  <a:ext uri="{0D108BD9-81ED-4DB2-BD59-A6C34878D82A}">
                    <a16:rowId xmlns:a16="http://schemas.microsoft.com/office/drawing/2014/main" val="565772179"/>
                  </a:ext>
                </a:extLst>
              </a:tr>
              <a:tr h="370840">
                <a:tc>
                  <a:txBody>
                    <a:bodyPr/>
                    <a:lstStyle/>
                    <a:p>
                      <a:r>
                        <a:rPr lang="en-US" sz="2400" b="0" dirty="0"/>
                        <a:t>RCB blob in source/</a:t>
                      </a:r>
                      <a:r>
                        <a:rPr lang="en-US" sz="2400" b="0" dirty="0" err="1"/>
                        <a:t>sports.db</a:t>
                      </a:r>
                      <a:r>
                        <a:rPr lang="en-US" sz="2400" b="0" dirty="0"/>
                        <a:t> </a:t>
                      </a:r>
                    </a:p>
                  </a:txBody>
                  <a:tcPr>
                    <a:solidFill>
                      <a:schemeClr val="bg1"/>
                    </a:solidFill>
                  </a:tcPr>
                </a:tc>
                <a:tc>
                  <a:txBody>
                    <a:bodyPr/>
                    <a:lstStyle/>
                    <a:p>
                      <a:r>
                        <a:rPr lang="en-US" sz="2400" b="0" dirty="0"/>
                        <a:t>148</a:t>
                      </a:r>
                    </a:p>
                  </a:txBody>
                  <a:tcPr>
                    <a:solidFill>
                      <a:schemeClr val="bg1"/>
                    </a:solidFill>
                  </a:tcPr>
                </a:tc>
                <a:tc>
                  <a:txBody>
                    <a:bodyPr/>
                    <a:lstStyle/>
                    <a:p>
                      <a:r>
                        <a:rPr lang="en-US" sz="2400" b="0" dirty="0"/>
                        <a:t>61</a:t>
                      </a:r>
                    </a:p>
                  </a:txBody>
                  <a:tcPr>
                    <a:solidFill>
                      <a:schemeClr val="bg1"/>
                    </a:solidFill>
                  </a:tcPr>
                </a:tc>
                <a:tc>
                  <a:txBody>
                    <a:bodyPr/>
                    <a:lstStyle/>
                    <a:p>
                      <a:r>
                        <a:rPr lang="en-US" sz="2400" b="0" dirty="0"/>
                        <a:t>9000</a:t>
                      </a:r>
                    </a:p>
                  </a:txBody>
                  <a:tcPr>
                    <a:solidFill>
                      <a:schemeClr val="bg1"/>
                    </a:solidFill>
                  </a:tcPr>
                </a:tc>
                <a:extLst>
                  <a:ext uri="{0D108BD9-81ED-4DB2-BD59-A6C34878D82A}">
                    <a16:rowId xmlns:a16="http://schemas.microsoft.com/office/drawing/2014/main" val="2185840201"/>
                  </a:ext>
                </a:extLst>
              </a:tr>
              <a:tr h="370840">
                <a:tc>
                  <a:txBody>
                    <a:bodyPr/>
                    <a:lstStyle/>
                    <a:p>
                      <a:r>
                        <a:rPr lang="en-US" sz="2400" b="0" dirty="0"/>
                        <a:t>target/</a:t>
                      </a:r>
                      <a:r>
                        <a:rPr lang="en-US" sz="2400" b="0" dirty="0" err="1"/>
                        <a:t>sports.repl.recovery</a:t>
                      </a:r>
                      <a:r>
                        <a:rPr lang="en-US" sz="2400" b="0" dirty="0"/>
                        <a:t> </a:t>
                      </a:r>
                    </a:p>
                  </a:txBody>
                  <a:tcPr>
                    <a:solidFill>
                      <a:schemeClr val="bg1"/>
                    </a:solidFill>
                  </a:tcPr>
                </a:tc>
                <a:tc>
                  <a:txBody>
                    <a:bodyPr/>
                    <a:lstStyle/>
                    <a:p>
                      <a:r>
                        <a:rPr lang="en-US" sz="2400" b="0" dirty="0"/>
                        <a:t>1284</a:t>
                      </a:r>
                    </a:p>
                  </a:txBody>
                  <a:tcPr>
                    <a:solidFill>
                      <a:schemeClr val="bg1"/>
                    </a:solidFill>
                  </a:tcPr>
                </a:tc>
                <a:tc>
                  <a:txBody>
                    <a:bodyPr/>
                    <a:lstStyle/>
                    <a:p>
                      <a:r>
                        <a:rPr lang="en-US" sz="2400" b="0" dirty="0"/>
                        <a:t>91</a:t>
                      </a:r>
                    </a:p>
                  </a:txBody>
                  <a:tcPr>
                    <a:solidFill>
                      <a:schemeClr val="bg1"/>
                    </a:solidFill>
                  </a:tcPr>
                </a:tc>
                <a:tc>
                  <a:txBody>
                    <a:bodyPr/>
                    <a:lstStyle/>
                    <a:p>
                      <a:r>
                        <a:rPr lang="en-US" sz="2400" b="0" dirty="0"/>
                        <a:t>1864</a:t>
                      </a:r>
                    </a:p>
                  </a:txBody>
                  <a:tcPr>
                    <a:solidFill>
                      <a:schemeClr val="bg1"/>
                    </a:solidFill>
                  </a:tcPr>
                </a:tc>
                <a:extLst>
                  <a:ext uri="{0D108BD9-81ED-4DB2-BD59-A6C34878D82A}">
                    <a16:rowId xmlns:a16="http://schemas.microsoft.com/office/drawing/2014/main" val="1157356074"/>
                  </a:ext>
                </a:extLst>
              </a:tr>
              <a:tr h="370840">
                <a:tc>
                  <a:txBody>
                    <a:bodyPr/>
                    <a:lstStyle/>
                    <a:p>
                      <a:r>
                        <a:rPr lang="en-US" sz="2400" b="0" dirty="0"/>
                        <a:t>RCB blob in target/</a:t>
                      </a:r>
                      <a:r>
                        <a:rPr lang="en-US" sz="2400" b="0" dirty="0" err="1"/>
                        <a:t>sports.db</a:t>
                      </a:r>
                      <a:r>
                        <a:rPr lang="en-US" sz="2400" b="0" dirty="0"/>
                        <a:t> </a:t>
                      </a:r>
                    </a:p>
                  </a:txBody>
                  <a:tcPr>
                    <a:solidFill>
                      <a:schemeClr val="bg1"/>
                    </a:solidFill>
                  </a:tcPr>
                </a:tc>
                <a:tc>
                  <a:txBody>
                    <a:bodyPr/>
                    <a:lstStyle/>
                    <a:p>
                      <a:r>
                        <a:rPr lang="en-US" sz="2400" b="0" dirty="0"/>
                        <a:t>1161</a:t>
                      </a:r>
                    </a:p>
                  </a:txBody>
                  <a:tcPr>
                    <a:solidFill>
                      <a:schemeClr val="bg1"/>
                    </a:solidFill>
                  </a:tcPr>
                </a:tc>
                <a:tc>
                  <a:txBody>
                    <a:bodyPr/>
                    <a:lstStyle/>
                    <a:p>
                      <a:r>
                        <a:rPr lang="en-US" sz="2400" b="0" dirty="0"/>
                        <a:t>61</a:t>
                      </a:r>
                    </a:p>
                  </a:txBody>
                  <a:tcPr>
                    <a:solidFill>
                      <a:schemeClr val="bg1"/>
                    </a:solidFill>
                  </a:tcPr>
                </a:tc>
                <a:tc>
                  <a:txBody>
                    <a:bodyPr/>
                    <a:lstStyle/>
                    <a:p>
                      <a:r>
                        <a:rPr lang="en-US" sz="2400" b="0" dirty="0"/>
                        <a:t>9000</a:t>
                      </a:r>
                    </a:p>
                  </a:txBody>
                  <a:tcPr>
                    <a:solidFill>
                      <a:schemeClr val="bg1"/>
                    </a:solidFill>
                  </a:tcPr>
                </a:tc>
                <a:extLst>
                  <a:ext uri="{0D108BD9-81ED-4DB2-BD59-A6C34878D82A}">
                    <a16:rowId xmlns:a16="http://schemas.microsoft.com/office/drawing/2014/main" val="1614676787"/>
                  </a:ext>
                </a:extLst>
              </a:tr>
            </a:tbl>
          </a:graphicData>
        </a:graphic>
      </p:graphicFrame>
    </p:spTree>
    <p:extLst>
      <p:ext uri="{BB962C8B-B14F-4D97-AF65-F5344CB8AC3E}">
        <p14:creationId xmlns:p14="http://schemas.microsoft.com/office/powerpoint/2010/main" val="70517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8625C3-0837-75D9-7B94-70239DC561BB}"/>
              </a:ext>
            </a:extLst>
          </p:cNvPr>
          <p:cNvSpPr txBox="1"/>
          <p:nvPr/>
        </p:nvSpPr>
        <p:spPr>
          <a:xfrm>
            <a:off x="2529814" y="548619"/>
            <a:ext cx="5037726" cy="523220"/>
          </a:xfrm>
          <a:prstGeom prst="rect">
            <a:avLst/>
          </a:prstGeom>
          <a:noFill/>
        </p:spPr>
        <p:txBody>
          <a:bodyPr wrap="none" rtlCol="0">
            <a:spAutoFit/>
          </a:bodyPr>
          <a:lstStyle/>
          <a:p>
            <a:r>
              <a:rPr lang="en-US" sz="2800" dirty="0"/>
              <a:t>The Recovery Control Block (RCB)</a:t>
            </a:r>
          </a:p>
        </p:txBody>
      </p:sp>
      <p:sp>
        <p:nvSpPr>
          <p:cNvPr id="10" name="TextBox 9">
            <a:extLst>
              <a:ext uri="{FF2B5EF4-FFF2-40B4-BE49-F238E27FC236}">
                <a16:creationId xmlns:a16="http://schemas.microsoft.com/office/drawing/2014/main" id="{EBA0F1CE-A1F9-8F5C-5217-7DA76BCC501B}"/>
              </a:ext>
            </a:extLst>
          </p:cNvPr>
          <p:cNvSpPr txBox="1"/>
          <p:nvPr/>
        </p:nvSpPr>
        <p:spPr>
          <a:xfrm>
            <a:off x="883882" y="1645907"/>
            <a:ext cx="4363887" cy="523220"/>
          </a:xfrm>
          <a:prstGeom prst="rect">
            <a:avLst/>
          </a:prstGeom>
          <a:noFill/>
        </p:spPr>
        <p:txBody>
          <a:bodyPr wrap="none" rtlCol="0">
            <a:spAutoFit/>
          </a:bodyPr>
          <a:lstStyle/>
          <a:p>
            <a:r>
              <a:rPr lang="en-US" sz="2800" dirty="0"/>
              <a:t>rm &lt;</a:t>
            </a:r>
            <a:r>
              <a:rPr lang="en-US" sz="2800" dirty="0" err="1"/>
              <a:t>db</a:t>
            </a:r>
            <a:r>
              <a:rPr lang="en-US" sz="2800" dirty="0"/>
              <a:t>-name&gt;.</a:t>
            </a:r>
            <a:r>
              <a:rPr lang="en-US" sz="2800" dirty="0" err="1"/>
              <a:t>repl.recovery</a:t>
            </a:r>
            <a:endParaRPr lang="en-US" sz="2800" dirty="0"/>
          </a:p>
        </p:txBody>
      </p:sp>
      <p:sp>
        <p:nvSpPr>
          <p:cNvPr id="11" name="TextBox 10">
            <a:extLst>
              <a:ext uri="{FF2B5EF4-FFF2-40B4-BE49-F238E27FC236}">
                <a16:creationId xmlns:a16="http://schemas.microsoft.com/office/drawing/2014/main" id="{8FA18F5C-084B-9406-DEAE-63ACDEB00B48}"/>
              </a:ext>
            </a:extLst>
          </p:cNvPr>
          <p:cNvSpPr txBox="1"/>
          <p:nvPr/>
        </p:nvSpPr>
        <p:spPr>
          <a:xfrm>
            <a:off x="1321455" y="2271995"/>
            <a:ext cx="9660273" cy="954107"/>
          </a:xfrm>
          <a:prstGeom prst="rect">
            <a:avLst/>
          </a:prstGeom>
          <a:noFill/>
        </p:spPr>
        <p:txBody>
          <a:bodyPr wrap="none" rtlCol="0">
            <a:spAutoFit/>
          </a:bodyPr>
          <a:lstStyle/>
          <a:p>
            <a:r>
              <a:rPr lang="en-US" sz="2800" dirty="0" err="1"/>
              <a:t>proserve</a:t>
            </a:r>
            <a:r>
              <a:rPr lang="en-US" sz="2800" dirty="0"/>
              <a:t> –pf &lt;</a:t>
            </a:r>
            <a:r>
              <a:rPr lang="en-US" sz="2800" dirty="0" err="1"/>
              <a:t>db</a:t>
            </a:r>
            <a:r>
              <a:rPr lang="en-US" sz="2800" dirty="0"/>
              <a:t>-name&gt;_source.pf </a:t>
            </a:r>
            <a:br>
              <a:rPr lang="en-US" sz="2800" dirty="0"/>
            </a:br>
            <a:r>
              <a:rPr lang="en-US" sz="2800" dirty="0"/>
              <a:t>     RPLS will create </a:t>
            </a:r>
            <a:r>
              <a:rPr lang="en-US" sz="2800" dirty="0" err="1"/>
              <a:t>repl.recovery</a:t>
            </a:r>
            <a:r>
              <a:rPr lang="en-US" sz="2800" dirty="0"/>
              <a:t> file but replication will be broken</a:t>
            </a:r>
          </a:p>
        </p:txBody>
      </p:sp>
      <p:sp>
        <p:nvSpPr>
          <p:cNvPr id="12" name="TextBox 11">
            <a:extLst>
              <a:ext uri="{FF2B5EF4-FFF2-40B4-BE49-F238E27FC236}">
                <a16:creationId xmlns:a16="http://schemas.microsoft.com/office/drawing/2014/main" id="{11979533-0458-C859-D294-3D3AE9CED757}"/>
              </a:ext>
            </a:extLst>
          </p:cNvPr>
          <p:cNvSpPr txBox="1"/>
          <p:nvPr/>
        </p:nvSpPr>
        <p:spPr>
          <a:xfrm>
            <a:off x="908022" y="3423409"/>
            <a:ext cx="2821606" cy="523220"/>
          </a:xfrm>
          <a:prstGeom prst="rect">
            <a:avLst/>
          </a:prstGeom>
          <a:noFill/>
        </p:spPr>
        <p:txBody>
          <a:bodyPr wrap="none" rtlCol="0">
            <a:spAutoFit/>
          </a:bodyPr>
          <a:lstStyle/>
          <a:p>
            <a:r>
              <a:rPr lang="en-US" sz="2800" dirty="0"/>
              <a:t>rm &lt;</a:t>
            </a:r>
            <a:r>
              <a:rPr lang="en-US" sz="2800" dirty="0" err="1"/>
              <a:t>db</a:t>
            </a:r>
            <a:r>
              <a:rPr lang="en-US" sz="2800" dirty="0"/>
              <a:t>-name&gt;.</a:t>
            </a:r>
            <a:r>
              <a:rPr lang="en-US" sz="2800" dirty="0" err="1"/>
              <a:t>db</a:t>
            </a:r>
            <a:endParaRPr lang="en-US" sz="2800" dirty="0"/>
          </a:p>
        </p:txBody>
      </p:sp>
      <p:sp>
        <p:nvSpPr>
          <p:cNvPr id="13" name="TextBox 12">
            <a:extLst>
              <a:ext uri="{FF2B5EF4-FFF2-40B4-BE49-F238E27FC236}">
                <a16:creationId xmlns:a16="http://schemas.microsoft.com/office/drawing/2014/main" id="{DA84B40D-A271-9D5F-13EE-FC3C9F1B8FD5}"/>
              </a:ext>
            </a:extLst>
          </p:cNvPr>
          <p:cNvSpPr txBox="1"/>
          <p:nvPr/>
        </p:nvSpPr>
        <p:spPr>
          <a:xfrm>
            <a:off x="6370322" y="1645907"/>
            <a:ext cx="4710777" cy="523220"/>
          </a:xfrm>
          <a:prstGeom prst="rect">
            <a:avLst/>
          </a:prstGeom>
          <a:noFill/>
        </p:spPr>
        <p:txBody>
          <a:bodyPr wrap="none" rtlCol="0">
            <a:spAutoFit/>
          </a:bodyPr>
          <a:lstStyle/>
          <a:p>
            <a:r>
              <a:rPr lang="en-US" sz="2800" dirty="0">
                <a:solidFill>
                  <a:srgbClr val="FF0000"/>
                </a:solidFill>
              </a:rPr>
              <a:t>Do not delete </a:t>
            </a:r>
            <a:r>
              <a:rPr lang="en-US" sz="2800" dirty="0" err="1">
                <a:solidFill>
                  <a:srgbClr val="FF0000"/>
                </a:solidFill>
              </a:rPr>
              <a:t>repl.recovery</a:t>
            </a:r>
            <a:r>
              <a:rPr lang="en-US" sz="2800" dirty="0">
                <a:solidFill>
                  <a:srgbClr val="FF0000"/>
                </a:solidFill>
              </a:rPr>
              <a:t> file</a:t>
            </a:r>
          </a:p>
        </p:txBody>
      </p:sp>
      <p:sp>
        <p:nvSpPr>
          <p:cNvPr id="14" name="TextBox 13">
            <a:extLst>
              <a:ext uri="{FF2B5EF4-FFF2-40B4-BE49-F238E27FC236}">
                <a16:creationId xmlns:a16="http://schemas.microsoft.com/office/drawing/2014/main" id="{B5E649E6-2BAE-A89A-5C2D-F8ABC8B4563B}"/>
              </a:ext>
            </a:extLst>
          </p:cNvPr>
          <p:cNvSpPr txBox="1"/>
          <p:nvPr/>
        </p:nvSpPr>
        <p:spPr>
          <a:xfrm>
            <a:off x="1310697" y="4143936"/>
            <a:ext cx="9308959" cy="954107"/>
          </a:xfrm>
          <a:prstGeom prst="rect">
            <a:avLst/>
          </a:prstGeom>
          <a:noFill/>
        </p:spPr>
        <p:txBody>
          <a:bodyPr wrap="none" rtlCol="0">
            <a:spAutoFit/>
          </a:bodyPr>
          <a:lstStyle/>
          <a:p>
            <a:r>
              <a:rPr lang="en-US" sz="2800" dirty="0" err="1"/>
              <a:t>prostrct</a:t>
            </a:r>
            <a:r>
              <a:rPr lang="en-US" sz="2800" dirty="0"/>
              <a:t> </a:t>
            </a:r>
            <a:r>
              <a:rPr lang="en-US" sz="2800" dirty="0" err="1"/>
              <a:t>builddb</a:t>
            </a:r>
            <a:r>
              <a:rPr lang="en-US" sz="2800" dirty="0"/>
              <a:t> sports (or </a:t>
            </a:r>
            <a:r>
              <a:rPr lang="en-US" sz="2800" dirty="0" err="1"/>
              <a:t>prostrct</a:t>
            </a:r>
            <a:r>
              <a:rPr lang="en-US" sz="2800" dirty="0"/>
              <a:t> repair) creates .</a:t>
            </a:r>
            <a:r>
              <a:rPr lang="en-US" sz="2800" dirty="0" err="1"/>
              <a:t>db</a:t>
            </a:r>
            <a:r>
              <a:rPr lang="en-US" sz="2800" dirty="0"/>
              <a:t> w/o RCB</a:t>
            </a:r>
            <a:br>
              <a:rPr lang="en-US" sz="2800" dirty="0"/>
            </a:br>
            <a:r>
              <a:rPr lang="en-US" sz="2800" dirty="0"/>
              <a:t>RPLS will recreate the RCB # replication will work</a:t>
            </a:r>
          </a:p>
        </p:txBody>
      </p:sp>
      <p:sp>
        <p:nvSpPr>
          <p:cNvPr id="15" name="TextBox 14">
            <a:extLst>
              <a:ext uri="{FF2B5EF4-FFF2-40B4-BE49-F238E27FC236}">
                <a16:creationId xmlns:a16="http://schemas.microsoft.com/office/drawing/2014/main" id="{F76FF90D-3E53-D3B6-9F2A-243FC1F0D70E}"/>
              </a:ext>
            </a:extLst>
          </p:cNvPr>
          <p:cNvSpPr txBox="1"/>
          <p:nvPr/>
        </p:nvSpPr>
        <p:spPr>
          <a:xfrm>
            <a:off x="6370322" y="3423409"/>
            <a:ext cx="3259867" cy="523220"/>
          </a:xfrm>
          <a:prstGeom prst="rect">
            <a:avLst/>
          </a:prstGeom>
          <a:noFill/>
        </p:spPr>
        <p:txBody>
          <a:bodyPr wrap="none" rtlCol="0">
            <a:spAutoFit/>
          </a:bodyPr>
          <a:lstStyle/>
          <a:p>
            <a:r>
              <a:rPr lang="en-US" sz="2800" dirty="0">
                <a:solidFill>
                  <a:srgbClr val="FF0000"/>
                </a:solidFill>
              </a:rPr>
              <a:t>Do not delete .</a:t>
            </a:r>
            <a:r>
              <a:rPr lang="en-US" sz="2800" dirty="0" err="1">
                <a:solidFill>
                  <a:srgbClr val="FF0000"/>
                </a:solidFill>
              </a:rPr>
              <a:t>db</a:t>
            </a:r>
            <a:r>
              <a:rPr lang="en-US" sz="2800" dirty="0">
                <a:solidFill>
                  <a:srgbClr val="FF0000"/>
                </a:solidFill>
              </a:rPr>
              <a:t> file</a:t>
            </a:r>
          </a:p>
        </p:txBody>
      </p:sp>
    </p:spTree>
    <p:extLst>
      <p:ext uri="{BB962C8B-B14F-4D97-AF65-F5344CB8AC3E}">
        <p14:creationId xmlns:p14="http://schemas.microsoft.com/office/powerpoint/2010/main" val="225175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DC6CA3-E1BD-B08B-4478-FCD8BD7C5137}"/>
              </a:ext>
            </a:extLst>
          </p:cNvPr>
          <p:cNvSpPr txBox="1"/>
          <p:nvPr/>
        </p:nvSpPr>
        <p:spPr>
          <a:xfrm>
            <a:off x="472399" y="1920229"/>
            <a:ext cx="10696198" cy="2862322"/>
          </a:xfrm>
          <a:prstGeom prst="rect">
            <a:avLst/>
          </a:prstGeom>
          <a:noFill/>
        </p:spPr>
        <p:txBody>
          <a:bodyPr wrap="none" rtlCol="0">
            <a:spAutoFit/>
          </a:bodyPr>
          <a:lstStyle/>
          <a:p>
            <a:r>
              <a:rPr lang="en-US" sz="2000" dirty="0"/>
              <a:t>RPLS   17: (10434) The Replication is adding recovery control information for the agent sportsagent1. </a:t>
            </a:r>
            <a:br>
              <a:rPr lang="en-US" sz="2000" dirty="0"/>
            </a:br>
            <a:r>
              <a:rPr lang="en-US" sz="2000" dirty="0"/>
              <a:t>RPLS   16: (-----) Control Blob created from Recovery file.</a:t>
            </a:r>
            <a:br>
              <a:rPr lang="en-US" sz="2000" dirty="0"/>
            </a:br>
            <a:br>
              <a:rPr lang="en-US" sz="2000" dirty="0"/>
            </a:br>
            <a:r>
              <a:rPr lang="en-US" sz="2000" dirty="0"/>
              <a:t>RPLA   16: (-----) Control Blob created from Recovery file.</a:t>
            </a:r>
          </a:p>
          <a:p>
            <a:br>
              <a:rPr lang="en-US" sz="2000" dirty="0"/>
            </a:br>
            <a:r>
              <a:rPr lang="en-US" sz="2000" dirty="0"/>
              <a:t>RPLU    0: (13958) Beginning Replication Transition operation: Opening RCB. </a:t>
            </a:r>
            <a:br>
              <a:rPr lang="en-US" sz="2000" dirty="0"/>
            </a:br>
            <a:r>
              <a:rPr lang="en-US" sz="2000" dirty="0"/>
              <a:t>RPLU    0: (13958) Beginning Replication Transition operation: Restoring prior Recovery Control. </a:t>
            </a:r>
            <a:br>
              <a:rPr lang="en-US" sz="2000" dirty="0"/>
            </a:br>
            <a:r>
              <a:rPr lang="en-US" sz="2000" dirty="0"/>
              <a:t>RPLU    0: (13958) Beginning Replication Transition operation: Updating Replication Control Info. </a:t>
            </a:r>
            <a:br>
              <a:rPr lang="en-US" sz="2000" dirty="0"/>
            </a:br>
            <a:r>
              <a:rPr lang="en-US" sz="2000" dirty="0"/>
              <a:t>RPLU    0: (13553) The transition of this database failed but recovery was successful.</a:t>
            </a:r>
          </a:p>
        </p:txBody>
      </p:sp>
      <p:sp>
        <p:nvSpPr>
          <p:cNvPr id="3" name="TextBox 2">
            <a:extLst>
              <a:ext uri="{FF2B5EF4-FFF2-40B4-BE49-F238E27FC236}">
                <a16:creationId xmlns:a16="http://schemas.microsoft.com/office/drawing/2014/main" id="{25D734D8-D89A-9B83-5B6A-0BBBE4A76E90}"/>
              </a:ext>
            </a:extLst>
          </p:cNvPr>
          <p:cNvSpPr txBox="1"/>
          <p:nvPr/>
        </p:nvSpPr>
        <p:spPr>
          <a:xfrm>
            <a:off x="2804136" y="960102"/>
            <a:ext cx="6172202" cy="523220"/>
          </a:xfrm>
          <a:prstGeom prst="rect">
            <a:avLst/>
          </a:prstGeom>
          <a:noFill/>
        </p:spPr>
        <p:txBody>
          <a:bodyPr wrap="none" rtlCol="0">
            <a:spAutoFit/>
          </a:bodyPr>
          <a:lstStyle/>
          <a:p>
            <a:r>
              <a:rPr lang="en-US" sz="2800" dirty="0"/>
              <a:t>Messages in &lt;</a:t>
            </a:r>
            <a:r>
              <a:rPr lang="en-US" sz="2800" dirty="0" err="1"/>
              <a:t>dbname</a:t>
            </a:r>
            <a:r>
              <a:rPr lang="en-US" sz="2800" dirty="0"/>
              <a:t>&gt;.lg file about RCB</a:t>
            </a:r>
          </a:p>
        </p:txBody>
      </p:sp>
    </p:spTree>
    <p:extLst>
      <p:ext uri="{BB962C8B-B14F-4D97-AF65-F5344CB8AC3E}">
        <p14:creationId xmlns:p14="http://schemas.microsoft.com/office/powerpoint/2010/main" val="3118313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types of data replication</a:t>
            </a:r>
          </a:p>
        </p:txBody>
      </p:sp>
      <p:sp>
        <p:nvSpPr>
          <p:cNvPr id="4" name="TextBox 3"/>
          <p:cNvSpPr txBox="1"/>
          <p:nvPr/>
        </p:nvSpPr>
        <p:spPr>
          <a:xfrm>
            <a:off x="1432526" y="1920229"/>
            <a:ext cx="2561214" cy="523220"/>
          </a:xfrm>
          <a:prstGeom prst="rect">
            <a:avLst/>
          </a:prstGeom>
          <a:noFill/>
        </p:spPr>
        <p:txBody>
          <a:bodyPr wrap="none" rtlCol="0">
            <a:spAutoFit/>
          </a:bodyPr>
          <a:lstStyle/>
          <a:p>
            <a:r>
              <a:rPr lang="en-US" sz="2800" dirty="0"/>
              <a:t>Pro2 Replication</a:t>
            </a:r>
          </a:p>
        </p:txBody>
      </p:sp>
      <p:sp>
        <p:nvSpPr>
          <p:cNvPr id="5" name="TextBox 4"/>
          <p:cNvSpPr txBox="1"/>
          <p:nvPr/>
        </p:nvSpPr>
        <p:spPr>
          <a:xfrm>
            <a:off x="1844009" y="2743195"/>
            <a:ext cx="2985626" cy="523220"/>
          </a:xfrm>
          <a:prstGeom prst="rect">
            <a:avLst/>
          </a:prstGeom>
          <a:noFill/>
        </p:spPr>
        <p:txBody>
          <a:bodyPr wrap="none" rtlCol="0">
            <a:spAutoFit/>
          </a:bodyPr>
          <a:lstStyle/>
          <a:p>
            <a:r>
              <a:rPr lang="en-US" sz="2800" dirty="0" err="1"/>
              <a:t>BravePoint</a:t>
            </a:r>
            <a:r>
              <a:rPr lang="en-US" sz="2800" dirty="0"/>
              <a:t> product</a:t>
            </a:r>
          </a:p>
        </p:txBody>
      </p:sp>
      <p:sp>
        <p:nvSpPr>
          <p:cNvPr id="6" name="TextBox 5"/>
          <p:cNvSpPr txBox="1"/>
          <p:nvPr/>
        </p:nvSpPr>
        <p:spPr>
          <a:xfrm>
            <a:off x="1844009" y="3566161"/>
            <a:ext cx="6108339" cy="523220"/>
          </a:xfrm>
          <a:prstGeom prst="rect">
            <a:avLst/>
          </a:prstGeom>
          <a:noFill/>
        </p:spPr>
        <p:txBody>
          <a:bodyPr wrap="none" rtlCol="0">
            <a:spAutoFit/>
          </a:bodyPr>
          <a:lstStyle/>
          <a:p>
            <a:r>
              <a:rPr lang="en-US" sz="2800" dirty="0"/>
              <a:t>Pro Dump &amp; Load (Dan Foreman and Co)</a:t>
            </a:r>
          </a:p>
        </p:txBody>
      </p:sp>
      <p:sp>
        <p:nvSpPr>
          <p:cNvPr id="7" name="TextBox 6"/>
          <p:cNvSpPr txBox="1"/>
          <p:nvPr/>
        </p:nvSpPr>
        <p:spPr>
          <a:xfrm>
            <a:off x="1844009" y="4389127"/>
            <a:ext cx="5081840" cy="523220"/>
          </a:xfrm>
          <a:prstGeom prst="rect">
            <a:avLst/>
          </a:prstGeom>
          <a:noFill/>
        </p:spPr>
        <p:txBody>
          <a:bodyPr wrap="none" rtlCol="0">
            <a:spAutoFit/>
          </a:bodyPr>
          <a:lstStyle/>
          <a:p>
            <a:r>
              <a:rPr lang="en-US" sz="2800" dirty="0"/>
              <a:t>pro2pro        pro2sql          pro2ora</a:t>
            </a:r>
          </a:p>
        </p:txBody>
      </p:sp>
      <p:sp>
        <p:nvSpPr>
          <p:cNvPr id="3" name="TextBox 2"/>
          <p:cNvSpPr txBox="1"/>
          <p:nvPr/>
        </p:nvSpPr>
        <p:spPr>
          <a:xfrm>
            <a:off x="1853166" y="5212093"/>
            <a:ext cx="4906664" cy="523220"/>
          </a:xfrm>
          <a:prstGeom prst="rect">
            <a:avLst/>
          </a:prstGeom>
          <a:noFill/>
        </p:spPr>
        <p:txBody>
          <a:bodyPr wrap="none" rtlCol="0">
            <a:spAutoFit/>
          </a:bodyPr>
          <a:lstStyle/>
          <a:p>
            <a:r>
              <a:rPr lang="en-US" sz="2800" dirty="0"/>
              <a:t>Pro2 Version 5 introduced CDC.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Pro2 Version 6.0</a:t>
            </a:r>
          </a:p>
        </p:txBody>
      </p:sp>
      <p:sp>
        <p:nvSpPr>
          <p:cNvPr id="4" name="TextBox 3"/>
          <p:cNvSpPr txBox="1"/>
          <p:nvPr/>
        </p:nvSpPr>
        <p:spPr>
          <a:xfrm>
            <a:off x="883882" y="1645907"/>
            <a:ext cx="5164362" cy="1384995"/>
          </a:xfrm>
          <a:prstGeom prst="rect">
            <a:avLst/>
          </a:prstGeom>
          <a:noFill/>
        </p:spPr>
        <p:txBody>
          <a:bodyPr wrap="none" rtlCol="0">
            <a:spAutoFit/>
          </a:bodyPr>
          <a:lstStyle/>
          <a:p>
            <a:pPr marL="342900" indent="-342900">
              <a:buAutoNum type="arabicPeriod"/>
            </a:pPr>
            <a:r>
              <a:rPr lang="en-US" sz="2800" dirty="0"/>
              <a:t>It is browser based vs GUI client</a:t>
            </a:r>
            <a:br>
              <a:rPr lang="en-US" sz="2800" dirty="0"/>
            </a:br>
            <a:endParaRPr lang="en-US" sz="2800" dirty="0"/>
          </a:p>
          <a:p>
            <a:pPr marL="342900" indent="-342900">
              <a:buAutoNum type="arabicPeriod"/>
            </a:pPr>
            <a:r>
              <a:rPr lang="en-US" sz="2800" dirty="0"/>
              <a:t>It has background jobs</a:t>
            </a:r>
          </a:p>
        </p:txBody>
      </p:sp>
    </p:spTree>
    <p:extLst>
      <p:ext uri="{BB962C8B-B14F-4D97-AF65-F5344CB8AC3E}">
        <p14:creationId xmlns:p14="http://schemas.microsoft.com/office/powerpoint/2010/main" val="2351785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1043" y="685780"/>
            <a:ext cx="10058400" cy="5652611"/>
          </a:xfrm>
          <a:prstGeom prst="rect">
            <a:avLst/>
          </a:prstGeom>
        </p:spPr>
      </p:pic>
    </p:spTree>
    <p:extLst>
      <p:ext uri="{BB962C8B-B14F-4D97-AF65-F5344CB8AC3E}">
        <p14:creationId xmlns:p14="http://schemas.microsoft.com/office/powerpoint/2010/main" val="2350164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1043" y="685780"/>
            <a:ext cx="10058400" cy="5639437"/>
          </a:xfrm>
          <a:prstGeom prst="rect">
            <a:avLst/>
          </a:prstGeom>
        </p:spPr>
      </p:pic>
    </p:spTree>
    <p:extLst>
      <p:ext uri="{BB962C8B-B14F-4D97-AF65-F5344CB8AC3E}">
        <p14:creationId xmlns:p14="http://schemas.microsoft.com/office/powerpoint/2010/main" val="2019198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1043" y="685780"/>
            <a:ext cx="10058400" cy="5615940"/>
          </a:xfrm>
          <a:prstGeom prst="rect">
            <a:avLst/>
          </a:prstGeom>
        </p:spPr>
      </p:pic>
    </p:spTree>
    <p:extLst>
      <p:ext uri="{BB962C8B-B14F-4D97-AF65-F5344CB8AC3E}">
        <p14:creationId xmlns:p14="http://schemas.microsoft.com/office/powerpoint/2010/main" val="3336070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1981200"/>
            <a:ext cx="5381473" cy="523220"/>
          </a:xfrm>
          <a:prstGeom prst="rect">
            <a:avLst/>
          </a:prstGeom>
          <a:noFill/>
        </p:spPr>
        <p:txBody>
          <a:bodyPr wrap="none" rtlCol="0">
            <a:spAutoFit/>
          </a:bodyPr>
          <a:lstStyle/>
          <a:p>
            <a:r>
              <a:rPr lang="en-US" sz="2800" dirty="0"/>
              <a:t>After-Image (Log based) Replication</a:t>
            </a:r>
          </a:p>
        </p:txBody>
      </p:sp>
      <p:sp>
        <p:nvSpPr>
          <p:cNvPr id="5" name="Title 1"/>
          <p:cNvSpPr>
            <a:spLocks noGrp="1"/>
          </p:cNvSpPr>
          <p:nvPr>
            <p:ph type="title"/>
          </p:nvPr>
        </p:nvSpPr>
        <p:spPr>
          <a:xfrm>
            <a:off x="838200" y="365125"/>
            <a:ext cx="10515600" cy="1325563"/>
          </a:xfrm>
        </p:spPr>
        <p:txBody>
          <a:bodyPr/>
          <a:lstStyle/>
          <a:p>
            <a:r>
              <a:rPr lang="en-US" dirty="0"/>
              <a:t>All types of data replication</a:t>
            </a:r>
          </a:p>
        </p:txBody>
      </p:sp>
      <p:sp>
        <p:nvSpPr>
          <p:cNvPr id="6" name="TextBox 5"/>
          <p:cNvSpPr txBox="1"/>
          <p:nvPr/>
        </p:nvSpPr>
        <p:spPr>
          <a:xfrm>
            <a:off x="1569687" y="2880356"/>
            <a:ext cx="3379515" cy="523220"/>
          </a:xfrm>
          <a:prstGeom prst="rect">
            <a:avLst/>
          </a:prstGeom>
          <a:noFill/>
        </p:spPr>
        <p:txBody>
          <a:bodyPr wrap="none" rtlCol="0">
            <a:spAutoFit/>
          </a:bodyPr>
          <a:lstStyle/>
          <a:p>
            <a:r>
              <a:rPr lang="en-US" sz="2800" dirty="0" err="1"/>
              <a:t>OpenEdge</a:t>
            </a:r>
            <a:r>
              <a:rPr lang="en-US" sz="2800" dirty="0"/>
              <a:t> Replication</a:t>
            </a:r>
          </a:p>
        </p:txBody>
      </p:sp>
      <p:sp>
        <p:nvSpPr>
          <p:cNvPr id="7" name="TextBox 6"/>
          <p:cNvSpPr txBox="1"/>
          <p:nvPr/>
        </p:nvSpPr>
        <p:spPr>
          <a:xfrm>
            <a:off x="1578638" y="4937771"/>
            <a:ext cx="2561214" cy="523220"/>
          </a:xfrm>
          <a:prstGeom prst="rect">
            <a:avLst/>
          </a:prstGeom>
          <a:noFill/>
        </p:spPr>
        <p:txBody>
          <a:bodyPr wrap="none" rtlCol="0">
            <a:spAutoFit/>
          </a:bodyPr>
          <a:lstStyle/>
          <a:p>
            <a:r>
              <a:rPr lang="en-US" sz="2800" dirty="0"/>
              <a:t>Pro2 Replication</a:t>
            </a:r>
          </a:p>
        </p:txBody>
      </p:sp>
      <p:sp>
        <p:nvSpPr>
          <p:cNvPr id="9" name="TextBox 8"/>
          <p:cNvSpPr txBox="1"/>
          <p:nvPr/>
        </p:nvSpPr>
        <p:spPr>
          <a:xfrm>
            <a:off x="8290576" y="548619"/>
            <a:ext cx="1646797" cy="769441"/>
          </a:xfrm>
          <a:prstGeom prst="rect">
            <a:avLst/>
          </a:prstGeom>
          <a:noFill/>
        </p:spPr>
        <p:txBody>
          <a:bodyPr wrap="none" rtlCol="0">
            <a:spAutoFit/>
          </a:bodyPr>
          <a:lstStyle/>
          <a:p>
            <a:r>
              <a:rPr lang="en-US" sz="4400" dirty="0">
                <a:latin typeface="+mj-lt"/>
              </a:rPr>
              <a:t>Oracle</a:t>
            </a:r>
          </a:p>
        </p:txBody>
      </p:sp>
      <p:sp>
        <p:nvSpPr>
          <p:cNvPr id="10" name="TextBox 9"/>
          <p:cNvSpPr txBox="1"/>
          <p:nvPr/>
        </p:nvSpPr>
        <p:spPr>
          <a:xfrm>
            <a:off x="7879093" y="1920229"/>
            <a:ext cx="2997937" cy="523220"/>
          </a:xfrm>
          <a:prstGeom prst="rect">
            <a:avLst/>
          </a:prstGeom>
          <a:noFill/>
        </p:spPr>
        <p:txBody>
          <a:bodyPr wrap="none" rtlCol="0">
            <a:spAutoFit/>
          </a:bodyPr>
          <a:lstStyle/>
          <a:p>
            <a:r>
              <a:rPr lang="en-US" sz="2800" dirty="0"/>
              <a:t>Redo Log Shipment</a:t>
            </a:r>
          </a:p>
        </p:txBody>
      </p:sp>
      <p:sp>
        <p:nvSpPr>
          <p:cNvPr id="12" name="TextBox 11"/>
          <p:cNvSpPr txBox="1"/>
          <p:nvPr/>
        </p:nvSpPr>
        <p:spPr>
          <a:xfrm>
            <a:off x="7879093" y="2880356"/>
            <a:ext cx="2859309" cy="523220"/>
          </a:xfrm>
          <a:prstGeom prst="rect">
            <a:avLst/>
          </a:prstGeom>
          <a:noFill/>
        </p:spPr>
        <p:txBody>
          <a:bodyPr wrap="none" rtlCol="0">
            <a:spAutoFit/>
          </a:bodyPr>
          <a:lstStyle/>
          <a:p>
            <a:r>
              <a:rPr lang="en-US" sz="2800" dirty="0"/>
              <a:t>Oracle Data Guard</a:t>
            </a:r>
          </a:p>
        </p:txBody>
      </p:sp>
      <p:sp>
        <p:nvSpPr>
          <p:cNvPr id="13" name="TextBox 12"/>
          <p:cNvSpPr txBox="1"/>
          <p:nvPr/>
        </p:nvSpPr>
        <p:spPr>
          <a:xfrm>
            <a:off x="7888044" y="4937771"/>
            <a:ext cx="3028265" cy="523220"/>
          </a:xfrm>
          <a:prstGeom prst="rect">
            <a:avLst/>
          </a:prstGeom>
          <a:noFill/>
        </p:spPr>
        <p:txBody>
          <a:bodyPr wrap="none" rtlCol="0">
            <a:spAutoFit/>
          </a:bodyPr>
          <a:lstStyle/>
          <a:p>
            <a:r>
              <a:rPr lang="en-US" sz="2800" dirty="0"/>
              <a:t>Oracle Golden Gate</a:t>
            </a:r>
          </a:p>
        </p:txBody>
      </p:sp>
      <p:sp>
        <p:nvSpPr>
          <p:cNvPr id="2" name="TextBox 1">
            <a:extLst>
              <a:ext uri="{FF2B5EF4-FFF2-40B4-BE49-F238E27FC236}">
                <a16:creationId xmlns:a16="http://schemas.microsoft.com/office/drawing/2014/main" id="{C36B9E35-0201-62BF-8FCD-397AB11D2E94}"/>
              </a:ext>
            </a:extLst>
          </p:cNvPr>
          <p:cNvSpPr txBox="1"/>
          <p:nvPr/>
        </p:nvSpPr>
        <p:spPr>
          <a:xfrm>
            <a:off x="1603831" y="3824081"/>
            <a:ext cx="4059188" cy="523220"/>
          </a:xfrm>
          <a:prstGeom prst="rect">
            <a:avLst/>
          </a:prstGeom>
          <a:noFill/>
        </p:spPr>
        <p:txBody>
          <a:bodyPr wrap="none" rtlCol="0">
            <a:spAutoFit/>
          </a:bodyPr>
          <a:lstStyle/>
          <a:p>
            <a:r>
              <a:rPr lang="en-US" sz="2800" dirty="0"/>
              <a:t>OpenEdge Replication Plus</a:t>
            </a:r>
          </a:p>
        </p:txBody>
      </p:sp>
      <p:sp>
        <p:nvSpPr>
          <p:cNvPr id="3" name="TextBox 2">
            <a:extLst>
              <a:ext uri="{FF2B5EF4-FFF2-40B4-BE49-F238E27FC236}">
                <a16:creationId xmlns:a16="http://schemas.microsoft.com/office/drawing/2014/main" id="{BB085E42-77CF-E905-C04C-13EA6DAEEF77}"/>
              </a:ext>
            </a:extLst>
          </p:cNvPr>
          <p:cNvSpPr txBox="1"/>
          <p:nvPr/>
        </p:nvSpPr>
        <p:spPr>
          <a:xfrm>
            <a:off x="7888044" y="3824081"/>
            <a:ext cx="3840026" cy="523220"/>
          </a:xfrm>
          <a:prstGeom prst="rect">
            <a:avLst/>
          </a:prstGeom>
          <a:noFill/>
        </p:spPr>
        <p:txBody>
          <a:bodyPr wrap="none" rtlCol="0">
            <a:spAutoFit/>
          </a:bodyPr>
          <a:lstStyle/>
          <a:p>
            <a:r>
              <a:rPr lang="en-US" sz="2800" dirty="0"/>
              <a:t>Oracle Active Data Guard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it possible to Update Replication Target DB?</a:t>
            </a:r>
          </a:p>
        </p:txBody>
      </p:sp>
      <p:sp>
        <p:nvSpPr>
          <p:cNvPr id="3" name="Content Placeholder 2"/>
          <p:cNvSpPr>
            <a:spLocks noGrp="1"/>
          </p:cNvSpPr>
          <p:nvPr>
            <p:ph idx="1"/>
          </p:nvPr>
        </p:nvSpPr>
        <p:spPr/>
        <p:txBody>
          <a:bodyPr/>
          <a:lstStyle/>
          <a:p>
            <a:r>
              <a:rPr lang="en-US" dirty="0"/>
              <a:t>Oracle </a:t>
            </a:r>
            <a:r>
              <a:rPr lang="en-US"/>
              <a:t>19c -- Active </a:t>
            </a:r>
            <a:r>
              <a:rPr lang="en-US" dirty="0"/>
              <a:t>Data Guard DML Redirect</a:t>
            </a:r>
          </a:p>
          <a:p>
            <a:r>
              <a:rPr lang="en-US" dirty="0"/>
              <a:t>Set startup parameter “ADG_REDIRECT_DML” to TRUE</a:t>
            </a:r>
            <a:br>
              <a:rPr lang="en-US" dirty="0"/>
            </a:br>
            <a:r>
              <a:rPr lang="en-US" dirty="0"/>
              <a:t>ALTER SESSION ENABLE ADG_REDIRECT_DML;</a:t>
            </a:r>
          </a:p>
        </p:txBody>
      </p:sp>
    </p:spTree>
    <p:extLst>
      <p:ext uri="{BB962C8B-B14F-4D97-AF65-F5344CB8AC3E}">
        <p14:creationId xmlns:p14="http://schemas.microsoft.com/office/powerpoint/2010/main" val="110377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52780" y="822941"/>
            <a:ext cx="1923540" cy="523220"/>
          </a:xfrm>
          <a:prstGeom prst="rect">
            <a:avLst/>
          </a:prstGeom>
          <a:noFill/>
        </p:spPr>
        <p:txBody>
          <a:bodyPr wrap="none" rtlCol="0">
            <a:spAutoFit/>
          </a:bodyPr>
          <a:lstStyle/>
          <a:p>
            <a:r>
              <a:rPr lang="en-US" sz="2800" dirty="0"/>
              <a:t>After-Image</a:t>
            </a:r>
          </a:p>
        </p:txBody>
      </p:sp>
      <p:sp>
        <p:nvSpPr>
          <p:cNvPr id="5" name="TextBox 4"/>
          <p:cNvSpPr txBox="1"/>
          <p:nvPr/>
        </p:nvSpPr>
        <p:spPr>
          <a:xfrm>
            <a:off x="5821678" y="822941"/>
            <a:ext cx="2296078" cy="523220"/>
          </a:xfrm>
          <a:prstGeom prst="rect">
            <a:avLst/>
          </a:prstGeom>
          <a:noFill/>
        </p:spPr>
        <p:txBody>
          <a:bodyPr wrap="none" rtlCol="0">
            <a:spAutoFit/>
          </a:bodyPr>
          <a:lstStyle/>
          <a:p>
            <a:r>
              <a:rPr lang="en-US" sz="2800" dirty="0"/>
              <a:t>OE Replication</a:t>
            </a:r>
          </a:p>
        </p:txBody>
      </p:sp>
      <p:sp>
        <p:nvSpPr>
          <p:cNvPr id="6" name="TextBox 5"/>
          <p:cNvSpPr txBox="1"/>
          <p:nvPr/>
        </p:nvSpPr>
        <p:spPr>
          <a:xfrm>
            <a:off x="8976381" y="822941"/>
            <a:ext cx="861774" cy="523220"/>
          </a:xfrm>
          <a:prstGeom prst="rect">
            <a:avLst/>
          </a:prstGeom>
          <a:noFill/>
        </p:spPr>
        <p:txBody>
          <a:bodyPr wrap="none" rtlCol="0">
            <a:spAutoFit/>
          </a:bodyPr>
          <a:lstStyle/>
          <a:p>
            <a:r>
              <a:rPr lang="en-US" sz="2800" dirty="0"/>
              <a:t>Pro2</a:t>
            </a:r>
          </a:p>
        </p:txBody>
      </p:sp>
      <p:graphicFrame>
        <p:nvGraphicFramePr>
          <p:cNvPr id="7" name="Table 6"/>
          <p:cNvGraphicFramePr>
            <a:graphicFrameLocks noGrp="1"/>
          </p:cNvGraphicFramePr>
          <p:nvPr/>
        </p:nvGraphicFramePr>
        <p:xfrm>
          <a:off x="746715" y="1508746"/>
          <a:ext cx="10835724" cy="4079240"/>
        </p:xfrm>
        <a:graphic>
          <a:graphicData uri="http://schemas.openxmlformats.org/drawingml/2006/table">
            <a:tbl>
              <a:tblPr firstRow="1" bandRow="1">
                <a:tableStyleId>{2D5ABB26-0587-4C30-8999-92F81FD0307C}</a:tableStyleId>
              </a:tblPr>
              <a:tblGrid>
                <a:gridCol w="3154709">
                  <a:extLst>
                    <a:ext uri="{9D8B030D-6E8A-4147-A177-3AD203B41FA5}">
                      <a16:colId xmlns:a16="http://schemas.microsoft.com/office/drawing/2014/main" val="20000"/>
                    </a:ext>
                  </a:extLst>
                </a:gridCol>
                <a:gridCol w="2263153">
                  <a:extLst>
                    <a:ext uri="{9D8B030D-6E8A-4147-A177-3AD203B41FA5}">
                      <a16:colId xmlns:a16="http://schemas.microsoft.com/office/drawing/2014/main" val="20001"/>
                    </a:ext>
                  </a:extLst>
                </a:gridCol>
                <a:gridCol w="2708931">
                  <a:extLst>
                    <a:ext uri="{9D8B030D-6E8A-4147-A177-3AD203B41FA5}">
                      <a16:colId xmlns:a16="http://schemas.microsoft.com/office/drawing/2014/main" val="20002"/>
                    </a:ext>
                  </a:extLst>
                </a:gridCol>
                <a:gridCol w="2708931">
                  <a:extLst>
                    <a:ext uri="{9D8B030D-6E8A-4147-A177-3AD203B41FA5}">
                      <a16:colId xmlns:a16="http://schemas.microsoft.com/office/drawing/2014/main" val="20003"/>
                    </a:ext>
                  </a:extLst>
                </a:gridCol>
              </a:tblGrid>
              <a:tr h="370840">
                <a:tc>
                  <a:txBody>
                    <a:bodyPr/>
                    <a:lstStyle/>
                    <a:p>
                      <a:r>
                        <a:rPr lang="en-US" dirty="0"/>
                        <a:t>Whole / Partial</a:t>
                      </a:r>
                    </a:p>
                  </a:txBody>
                  <a:tcPr/>
                </a:tc>
                <a:tc>
                  <a:txBody>
                    <a:bodyPr/>
                    <a:lstStyle/>
                    <a:p>
                      <a:r>
                        <a:rPr lang="en-US" dirty="0"/>
                        <a:t>Whole Database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Whole Database</a:t>
                      </a:r>
                    </a:p>
                  </a:txBody>
                  <a:tcPr/>
                </a:tc>
                <a:tc>
                  <a:txBody>
                    <a:bodyPr/>
                    <a:lstStyle/>
                    <a:p>
                      <a:r>
                        <a:rPr lang="en-US" dirty="0"/>
                        <a:t>Partial / Table by Table</a:t>
                      </a:r>
                    </a:p>
                  </a:txBody>
                  <a:tcPr/>
                </a:tc>
                <a:extLst>
                  <a:ext uri="{0D108BD9-81ED-4DB2-BD59-A6C34878D82A}">
                    <a16:rowId xmlns:a16="http://schemas.microsoft.com/office/drawing/2014/main" val="10000"/>
                  </a:ext>
                </a:extLst>
              </a:tr>
              <a:tr h="370840">
                <a:tc>
                  <a:txBody>
                    <a:bodyPr/>
                    <a:lstStyle/>
                    <a:p>
                      <a:r>
                        <a:rPr lang="en-US" dirty="0"/>
                        <a:t>Unit</a:t>
                      </a:r>
                    </a:p>
                  </a:txBody>
                  <a:tcPr/>
                </a:tc>
                <a:tc>
                  <a:txBody>
                    <a:bodyPr/>
                    <a:lstStyle/>
                    <a:p>
                      <a:r>
                        <a:rPr lang="en-US" dirty="0"/>
                        <a:t>AI-Block</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AI-Block</a:t>
                      </a:r>
                      <a:endParaRPr lang="en-US" dirty="0"/>
                    </a:p>
                  </a:txBody>
                  <a:tcPr/>
                </a:tc>
                <a:tc>
                  <a:txBody>
                    <a:bodyPr/>
                    <a:lstStyle/>
                    <a:p>
                      <a:r>
                        <a:rPr lang="en-US" dirty="0"/>
                        <a:t>Record</a:t>
                      </a:r>
                    </a:p>
                  </a:txBody>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DB Type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a:t>
                      </a:r>
                      <a:r>
                        <a:rPr lang="en-US" baseline="0" dirty="0"/>
                        <a:t> to Pro</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a:t>
                      </a:r>
                      <a:r>
                        <a:rPr lang="en-US" baseline="0" dirty="0"/>
                        <a:t> to Pro</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a:t>
                      </a:r>
                      <a:r>
                        <a:rPr lang="en-US" baseline="0" dirty="0"/>
                        <a:t> to Other</a:t>
                      </a:r>
                      <a:endParaRPr lang="en-US" dirty="0"/>
                    </a:p>
                  </a:txBody>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use </a:t>
                      </a:r>
                      <a:r>
                        <a:rPr lang="en-US"/>
                        <a:t>for DR</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Usually no</a:t>
                      </a:r>
                    </a:p>
                  </a:txBody>
                  <a:tcPr/>
                </a:tc>
                <a:extLst>
                  <a:ext uri="{0D108BD9-81ED-4DB2-BD59-A6C34878D82A}">
                    <a16:rowId xmlns:a16="http://schemas.microsoft.com/office/drawing/2014/main" val="10003"/>
                  </a:ext>
                </a:extLst>
              </a:tr>
              <a:tr h="370840">
                <a:tc>
                  <a:txBody>
                    <a:bodyPr/>
                    <a:lstStyle/>
                    <a:p>
                      <a:r>
                        <a:rPr lang="en-US" dirty="0"/>
                        <a:t>Can use for data reorganization</a:t>
                      </a:r>
                    </a:p>
                  </a:txBody>
                  <a:tcPr/>
                </a:tc>
                <a:tc>
                  <a:txBody>
                    <a:bodyPr/>
                    <a:lstStyle/>
                    <a:p>
                      <a:r>
                        <a:rPr lang="en-US" dirty="0"/>
                        <a:t>No</a:t>
                      </a:r>
                    </a:p>
                  </a:txBody>
                  <a:tcPr/>
                </a:tc>
                <a:tc>
                  <a:txBody>
                    <a:bodyPr/>
                    <a:lstStyle/>
                    <a:p>
                      <a:r>
                        <a:rPr lang="en-US" dirty="0"/>
                        <a:t>No</a:t>
                      </a:r>
                    </a:p>
                  </a:txBody>
                  <a:tcPr/>
                </a:tc>
                <a:tc>
                  <a:txBody>
                    <a:bodyPr/>
                    <a:lstStyle/>
                    <a:p>
                      <a:r>
                        <a:rPr lang="en-US" dirty="0"/>
                        <a:t>Yes (pro2pro)</a:t>
                      </a:r>
                    </a:p>
                  </a:txBody>
                  <a:tcPr/>
                </a:tc>
                <a:extLst>
                  <a:ext uri="{0D108BD9-81ED-4DB2-BD59-A6C34878D82A}">
                    <a16:rowId xmlns:a16="http://schemas.microsoft.com/office/drawing/2014/main" val="10004"/>
                  </a:ext>
                </a:extLst>
              </a:tr>
              <a:tr h="370840">
                <a:tc>
                  <a:txBody>
                    <a:bodyPr/>
                    <a:lstStyle/>
                    <a:p>
                      <a:r>
                        <a:rPr lang="en-US" dirty="0"/>
                        <a:t>Throughput</a:t>
                      </a:r>
                    </a:p>
                  </a:txBody>
                  <a:tcPr/>
                </a:tc>
                <a:tc>
                  <a:txBody>
                    <a:bodyPr/>
                    <a:lstStyle/>
                    <a:p>
                      <a:r>
                        <a:rPr lang="en-US" dirty="0"/>
                        <a:t>Fast</a:t>
                      </a:r>
                    </a:p>
                  </a:txBody>
                  <a:tcPr/>
                </a:tc>
                <a:tc>
                  <a:txBody>
                    <a:bodyPr/>
                    <a:lstStyle/>
                    <a:p>
                      <a:r>
                        <a:rPr lang="en-US" dirty="0"/>
                        <a:t>Faster</a:t>
                      </a:r>
                    </a:p>
                  </a:txBody>
                  <a:tcPr/>
                </a:tc>
                <a:tc>
                  <a:txBody>
                    <a:bodyPr/>
                    <a:lstStyle/>
                    <a:p>
                      <a:r>
                        <a:rPr lang="en-US" dirty="0"/>
                        <a:t>Slower</a:t>
                      </a:r>
                    </a:p>
                  </a:txBody>
                  <a:tcPr/>
                </a:tc>
                <a:extLst>
                  <a:ext uri="{0D108BD9-81ED-4DB2-BD59-A6C34878D82A}">
                    <a16:rowId xmlns:a16="http://schemas.microsoft.com/office/drawing/2014/main" val="10005"/>
                  </a:ext>
                </a:extLst>
              </a:tr>
              <a:tr h="370840">
                <a:tc>
                  <a:txBody>
                    <a:bodyPr/>
                    <a:lstStyle/>
                    <a:p>
                      <a:r>
                        <a:rPr lang="en-US" dirty="0"/>
                        <a:t>Instant replication</a:t>
                      </a:r>
                    </a:p>
                  </a:txBody>
                  <a:tcPr/>
                </a:tc>
                <a:tc>
                  <a:txBody>
                    <a:bodyPr/>
                    <a:lstStyle/>
                    <a:p>
                      <a:r>
                        <a:rPr lang="en-US" dirty="0"/>
                        <a:t>No</a:t>
                      </a:r>
                    </a:p>
                  </a:txBody>
                  <a:tcPr/>
                </a:tc>
                <a:tc>
                  <a:txBody>
                    <a:bodyPr/>
                    <a:lstStyle/>
                    <a:p>
                      <a:r>
                        <a:rPr lang="en-US" dirty="0"/>
                        <a:t>Yes</a:t>
                      </a:r>
                    </a:p>
                  </a:txBody>
                  <a:tcPr/>
                </a:tc>
                <a:tc>
                  <a:txBody>
                    <a:bodyPr/>
                    <a:lstStyle/>
                    <a:p>
                      <a:r>
                        <a:rPr lang="en-US" dirty="0"/>
                        <a:t>Yes</a:t>
                      </a:r>
                    </a:p>
                  </a:txBody>
                  <a:tcPr/>
                </a:tc>
                <a:extLst>
                  <a:ext uri="{0D108BD9-81ED-4DB2-BD59-A6C34878D82A}">
                    <a16:rowId xmlns:a16="http://schemas.microsoft.com/office/drawing/2014/main" val="10006"/>
                  </a:ext>
                </a:extLst>
              </a:tr>
              <a:tr h="370840">
                <a:tc>
                  <a:txBody>
                    <a:bodyPr/>
                    <a:lstStyle/>
                    <a:p>
                      <a:r>
                        <a:rPr lang="en-US" dirty="0"/>
                        <a:t>License</a:t>
                      </a:r>
                    </a:p>
                  </a:txBody>
                  <a:tcPr/>
                </a:tc>
                <a:tc>
                  <a:txBody>
                    <a:bodyPr/>
                    <a:lstStyle/>
                    <a:p>
                      <a:r>
                        <a:rPr lang="en-US" dirty="0"/>
                        <a:t>No</a:t>
                      </a:r>
                    </a:p>
                  </a:txBody>
                  <a:tcPr/>
                </a:tc>
                <a:tc>
                  <a:txBody>
                    <a:bodyPr/>
                    <a:lstStyle/>
                    <a:p>
                      <a:r>
                        <a:rPr lang="en-US" dirty="0"/>
                        <a:t>Yes</a:t>
                      </a:r>
                    </a:p>
                  </a:txBody>
                  <a:tcPr/>
                </a:tc>
                <a:tc>
                  <a:txBody>
                    <a:bodyPr/>
                    <a:lstStyle/>
                    <a:p>
                      <a:r>
                        <a:rPr lang="en-US" dirty="0"/>
                        <a:t>Yes</a:t>
                      </a:r>
                    </a:p>
                  </a:txBody>
                  <a:tcPr/>
                </a:tc>
                <a:extLst>
                  <a:ext uri="{0D108BD9-81ED-4DB2-BD59-A6C34878D82A}">
                    <a16:rowId xmlns:a16="http://schemas.microsoft.com/office/drawing/2014/main" val="10007"/>
                  </a:ext>
                </a:extLst>
              </a:tr>
              <a:tr h="370840">
                <a:tc>
                  <a:txBody>
                    <a:bodyPr/>
                    <a:lstStyle/>
                    <a:p>
                      <a:r>
                        <a:rPr lang="en-US" dirty="0"/>
                        <a:t>Access to Target DB</a:t>
                      </a:r>
                    </a:p>
                  </a:txBody>
                  <a:tcPr/>
                </a:tc>
                <a:tc>
                  <a:txBody>
                    <a:bodyPr/>
                    <a:lstStyle/>
                    <a:p>
                      <a:r>
                        <a:rPr lang="en-US" dirty="0"/>
                        <a:t>No</a:t>
                      </a:r>
                    </a:p>
                  </a:txBody>
                  <a:tcPr/>
                </a:tc>
                <a:tc>
                  <a:txBody>
                    <a:bodyPr/>
                    <a:lstStyle/>
                    <a:p>
                      <a:r>
                        <a:rPr lang="en-US" dirty="0"/>
                        <a:t>Yes (OE </a:t>
                      </a:r>
                      <a:r>
                        <a:rPr lang="en-US" dirty="0" err="1"/>
                        <a:t>Repl</a:t>
                      </a:r>
                      <a:r>
                        <a:rPr lang="en-US" dirty="0"/>
                        <a:t> Plus)</a:t>
                      </a:r>
                    </a:p>
                  </a:txBody>
                  <a:tcPr/>
                </a:tc>
                <a:tc>
                  <a:txBody>
                    <a:bodyPr/>
                    <a:lstStyle/>
                    <a:p>
                      <a:r>
                        <a:rPr lang="en-US" dirty="0"/>
                        <a:t>Yes</a:t>
                      </a:r>
                    </a:p>
                  </a:txBody>
                  <a:tcPr/>
                </a:tc>
                <a:extLst>
                  <a:ext uri="{0D108BD9-81ED-4DB2-BD59-A6C34878D82A}">
                    <a16:rowId xmlns:a16="http://schemas.microsoft.com/office/drawing/2014/main" val="10008"/>
                  </a:ext>
                </a:extLst>
              </a:tr>
              <a:tr h="370840">
                <a:tc>
                  <a:txBody>
                    <a:bodyPr/>
                    <a:lstStyle/>
                    <a:p>
                      <a:r>
                        <a:rPr lang="en-US" dirty="0"/>
                        <a:t>How difficult</a:t>
                      </a:r>
                      <a:r>
                        <a:rPr lang="en-US" baseline="0" dirty="0"/>
                        <a:t> to setup</a:t>
                      </a:r>
                      <a:endParaRPr lang="en-US" dirty="0"/>
                    </a:p>
                  </a:txBody>
                  <a:tcPr/>
                </a:tc>
                <a:tc>
                  <a:txBody>
                    <a:bodyPr/>
                    <a:lstStyle/>
                    <a:p>
                      <a:r>
                        <a:rPr lang="en-US" dirty="0"/>
                        <a:t>Very</a:t>
                      </a:r>
                      <a:r>
                        <a:rPr lang="en-US" baseline="0" dirty="0"/>
                        <a:t> e</a:t>
                      </a:r>
                      <a:r>
                        <a:rPr lang="en-US" dirty="0"/>
                        <a:t>asy</a:t>
                      </a:r>
                    </a:p>
                  </a:txBody>
                  <a:tcPr/>
                </a:tc>
                <a:tc>
                  <a:txBody>
                    <a:bodyPr/>
                    <a:lstStyle/>
                    <a:p>
                      <a:r>
                        <a:rPr lang="en-US" dirty="0"/>
                        <a:t>Easy</a:t>
                      </a:r>
                    </a:p>
                  </a:txBody>
                  <a:tcPr/>
                </a:tc>
                <a:tc>
                  <a:txBody>
                    <a:bodyPr/>
                    <a:lstStyle/>
                    <a:p>
                      <a:r>
                        <a:rPr lang="en-US" dirty="0"/>
                        <a:t>More</a:t>
                      </a:r>
                      <a:r>
                        <a:rPr lang="en-US" baseline="0" dirty="0"/>
                        <a:t> difficult / PSC help</a:t>
                      </a:r>
                      <a:endParaRPr lang="en-US" dirty="0"/>
                    </a:p>
                  </a:txBody>
                  <a:tcPr/>
                </a:tc>
                <a:extLst>
                  <a:ext uri="{0D108BD9-81ED-4DB2-BD59-A6C34878D82A}">
                    <a16:rowId xmlns:a16="http://schemas.microsoft.com/office/drawing/2014/main" val="10009"/>
                  </a:ext>
                </a:extLst>
              </a:tr>
              <a:tr h="370840">
                <a:tc>
                  <a:txBody>
                    <a:bodyPr/>
                    <a:lstStyle/>
                    <a:p>
                      <a:r>
                        <a:rPr lang="en-US" dirty="0"/>
                        <a:t>Possibility of delay</a:t>
                      </a:r>
                    </a:p>
                  </a:txBody>
                  <a:tcPr/>
                </a:tc>
                <a:tc>
                  <a:txBody>
                    <a:bodyPr/>
                    <a:lstStyle/>
                    <a:p>
                      <a:r>
                        <a:rPr lang="en-US" dirty="0"/>
                        <a:t>Yes</a:t>
                      </a:r>
                    </a:p>
                  </a:txBody>
                  <a:tcPr/>
                </a:tc>
                <a:tc>
                  <a:txBody>
                    <a:bodyPr/>
                    <a:lstStyle/>
                    <a:p>
                      <a:r>
                        <a:rPr lang="en-US" dirty="0"/>
                        <a:t>No</a:t>
                      </a:r>
                    </a:p>
                  </a:txBody>
                  <a:tcPr/>
                </a:tc>
                <a:tc>
                  <a:txBody>
                    <a:bodyPr/>
                    <a:lstStyle/>
                    <a:p>
                      <a:r>
                        <a:rPr lang="en-US" dirty="0"/>
                        <a:t>May be</a:t>
                      </a:r>
                    </a:p>
                  </a:txBody>
                  <a:tcPr/>
                </a:tc>
                <a:extLst>
                  <a:ext uri="{0D108BD9-81ED-4DB2-BD59-A6C34878D82A}">
                    <a16:rowId xmlns:a16="http://schemas.microsoft.com/office/drawing/2014/main" val="10010"/>
                  </a:ext>
                </a:extLst>
              </a:tr>
            </a:tbl>
          </a:graphicData>
        </a:graphic>
      </p:graphicFrame>
      <p:sp>
        <p:nvSpPr>
          <p:cNvPr id="2" name="Oval 1">
            <a:extLst>
              <a:ext uri="{FF2B5EF4-FFF2-40B4-BE49-F238E27FC236}">
                <a16:creationId xmlns:a16="http://schemas.microsoft.com/office/drawing/2014/main" id="{DA4FAC7A-AB5C-BD65-4375-AAE70DC01E20}"/>
              </a:ext>
            </a:extLst>
          </p:cNvPr>
          <p:cNvSpPr/>
          <p:nvPr/>
        </p:nvSpPr>
        <p:spPr>
          <a:xfrm>
            <a:off x="3697325" y="1839275"/>
            <a:ext cx="1234449" cy="4114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5E35D6A4-4350-E57E-CC5B-525F075B0D4B}"/>
              </a:ext>
            </a:extLst>
          </p:cNvPr>
          <p:cNvSpPr/>
          <p:nvPr/>
        </p:nvSpPr>
        <p:spPr>
          <a:xfrm>
            <a:off x="5958841" y="1842966"/>
            <a:ext cx="1234449" cy="4114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386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87908" y="2178219"/>
            <a:ext cx="1915845" cy="369332"/>
          </a:xfrm>
          <a:prstGeom prst="rect">
            <a:avLst/>
          </a:prstGeom>
          <a:noFill/>
        </p:spPr>
        <p:txBody>
          <a:bodyPr wrap="none" rtlCol="0">
            <a:spAutoFit/>
          </a:bodyPr>
          <a:lstStyle/>
          <a:p>
            <a:r>
              <a:rPr lang="en-US" dirty="0"/>
              <a:t>DB Block ( record )</a:t>
            </a:r>
          </a:p>
        </p:txBody>
      </p:sp>
      <p:sp>
        <p:nvSpPr>
          <p:cNvPr id="3" name="TextBox 2"/>
          <p:cNvSpPr txBox="1"/>
          <p:nvPr/>
        </p:nvSpPr>
        <p:spPr>
          <a:xfrm>
            <a:off x="8989089" y="2812503"/>
            <a:ext cx="1814664" cy="369332"/>
          </a:xfrm>
          <a:prstGeom prst="rect">
            <a:avLst/>
          </a:prstGeom>
          <a:noFill/>
        </p:spPr>
        <p:txBody>
          <a:bodyPr wrap="none" rtlCol="0">
            <a:spAutoFit/>
          </a:bodyPr>
          <a:lstStyle/>
          <a:p>
            <a:r>
              <a:rPr lang="en-US" dirty="0"/>
              <a:t>DB Block ( index )</a:t>
            </a:r>
          </a:p>
        </p:txBody>
      </p:sp>
      <p:sp>
        <p:nvSpPr>
          <p:cNvPr id="4" name="Flowchart: Magnetic Disk 3"/>
          <p:cNvSpPr/>
          <p:nvPr/>
        </p:nvSpPr>
        <p:spPr>
          <a:xfrm>
            <a:off x="8153415" y="1097263"/>
            <a:ext cx="3154703" cy="2558554"/>
          </a:xfrm>
          <a:prstGeom prst="flowChartMagneticDis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666976" y="1919340"/>
            <a:ext cx="1858586" cy="369332"/>
          </a:xfrm>
          <a:prstGeom prst="rect">
            <a:avLst/>
          </a:prstGeom>
          <a:noFill/>
        </p:spPr>
        <p:txBody>
          <a:bodyPr wrap="none" rtlCol="0">
            <a:spAutoFit/>
          </a:bodyPr>
          <a:lstStyle/>
          <a:p>
            <a:r>
              <a:rPr lang="en-US" dirty="0"/>
              <a:t>After-Image Block</a:t>
            </a:r>
          </a:p>
        </p:txBody>
      </p:sp>
      <p:sp>
        <p:nvSpPr>
          <p:cNvPr id="6" name="Rounded Rectangle 5"/>
          <p:cNvSpPr/>
          <p:nvPr/>
        </p:nvSpPr>
        <p:spPr>
          <a:xfrm>
            <a:off x="2392653" y="1646806"/>
            <a:ext cx="2606059" cy="91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65632" y="3070309"/>
            <a:ext cx="1527021" cy="369332"/>
          </a:xfrm>
          <a:prstGeom prst="rect">
            <a:avLst/>
          </a:prstGeom>
          <a:noFill/>
        </p:spPr>
        <p:txBody>
          <a:bodyPr wrap="none" rtlCol="0">
            <a:spAutoFit/>
          </a:bodyPr>
          <a:lstStyle/>
          <a:p>
            <a:r>
              <a:rPr lang="en-US" dirty="0"/>
              <a:t>Recovery note</a:t>
            </a:r>
          </a:p>
        </p:txBody>
      </p:sp>
      <p:sp>
        <p:nvSpPr>
          <p:cNvPr id="8" name="TextBox 7"/>
          <p:cNvSpPr txBox="1"/>
          <p:nvPr/>
        </p:nvSpPr>
        <p:spPr>
          <a:xfrm>
            <a:off x="2069248" y="3948745"/>
            <a:ext cx="1527021" cy="369332"/>
          </a:xfrm>
          <a:prstGeom prst="rect">
            <a:avLst/>
          </a:prstGeom>
          <a:noFill/>
        </p:spPr>
        <p:txBody>
          <a:bodyPr wrap="none" rtlCol="0">
            <a:spAutoFit/>
          </a:bodyPr>
          <a:lstStyle/>
          <a:p>
            <a:r>
              <a:rPr lang="en-US" dirty="0"/>
              <a:t>Recovery note</a:t>
            </a:r>
          </a:p>
        </p:txBody>
      </p:sp>
      <p:sp>
        <p:nvSpPr>
          <p:cNvPr id="9" name="TextBox 8"/>
          <p:cNvSpPr txBox="1"/>
          <p:nvPr/>
        </p:nvSpPr>
        <p:spPr>
          <a:xfrm>
            <a:off x="4235201" y="3950732"/>
            <a:ext cx="1527021" cy="369332"/>
          </a:xfrm>
          <a:prstGeom prst="rect">
            <a:avLst/>
          </a:prstGeom>
          <a:noFill/>
        </p:spPr>
        <p:txBody>
          <a:bodyPr wrap="none" rtlCol="0">
            <a:spAutoFit/>
          </a:bodyPr>
          <a:lstStyle/>
          <a:p>
            <a:r>
              <a:rPr lang="en-US" dirty="0"/>
              <a:t>Recovery note</a:t>
            </a:r>
          </a:p>
        </p:txBody>
      </p:sp>
      <p:sp>
        <p:nvSpPr>
          <p:cNvPr id="10" name="TextBox 9"/>
          <p:cNvSpPr txBox="1"/>
          <p:nvPr/>
        </p:nvSpPr>
        <p:spPr>
          <a:xfrm>
            <a:off x="4960271" y="3061072"/>
            <a:ext cx="1527021" cy="369332"/>
          </a:xfrm>
          <a:prstGeom prst="rect">
            <a:avLst/>
          </a:prstGeom>
          <a:noFill/>
        </p:spPr>
        <p:txBody>
          <a:bodyPr wrap="none" rtlCol="0">
            <a:spAutoFit/>
          </a:bodyPr>
          <a:lstStyle/>
          <a:p>
            <a:r>
              <a:rPr lang="en-US" dirty="0"/>
              <a:t>Recovery note</a:t>
            </a:r>
          </a:p>
        </p:txBody>
      </p:sp>
      <p:cxnSp>
        <p:nvCxnSpPr>
          <p:cNvPr id="12" name="Straight Arrow Connector 11"/>
          <p:cNvCxnSpPr/>
          <p:nvPr/>
        </p:nvCxnSpPr>
        <p:spPr>
          <a:xfrm flipH="1">
            <a:off x="1706848" y="2561206"/>
            <a:ext cx="685805" cy="4998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8" idx="0"/>
          </p:cNvCxnSpPr>
          <p:nvPr/>
        </p:nvCxnSpPr>
        <p:spPr>
          <a:xfrm flipH="1">
            <a:off x="2832759" y="2739179"/>
            <a:ext cx="382860" cy="12095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525562" y="2606034"/>
            <a:ext cx="610311" cy="4550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058776" y="2583620"/>
            <a:ext cx="497619" cy="13651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8646775" y="2119736"/>
            <a:ext cx="2398112" cy="48629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8646774" y="2754020"/>
            <a:ext cx="2398112" cy="48629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a:stCxn id="10" idx="3"/>
          </p:cNvCxnSpPr>
          <p:nvPr/>
        </p:nvCxnSpPr>
        <p:spPr>
          <a:xfrm flipV="1">
            <a:off x="6487292" y="2468873"/>
            <a:ext cx="2077606" cy="7768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9" idx="3"/>
          </p:cNvCxnSpPr>
          <p:nvPr/>
        </p:nvCxnSpPr>
        <p:spPr>
          <a:xfrm flipV="1">
            <a:off x="5762222" y="3181835"/>
            <a:ext cx="2802676" cy="9535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049750" y="4856199"/>
            <a:ext cx="3612592" cy="369332"/>
          </a:xfrm>
          <a:prstGeom prst="rect">
            <a:avLst/>
          </a:prstGeom>
          <a:noFill/>
        </p:spPr>
        <p:txBody>
          <a:bodyPr wrap="none" rtlCol="0">
            <a:spAutoFit/>
          </a:bodyPr>
          <a:lstStyle/>
          <a:p>
            <a:r>
              <a:rPr lang="en-US" dirty="0"/>
              <a:t>_</a:t>
            </a:r>
            <a:r>
              <a:rPr lang="en-US" dirty="0" err="1"/>
              <a:t>StorageObject</a:t>
            </a:r>
            <a:r>
              <a:rPr lang="en-US" dirty="0"/>
              <a:t>._Object-number ???</a:t>
            </a:r>
          </a:p>
        </p:txBody>
      </p:sp>
    </p:spTree>
    <p:extLst>
      <p:ext uri="{BB962C8B-B14F-4D97-AF65-F5344CB8AC3E}">
        <p14:creationId xmlns:p14="http://schemas.microsoft.com/office/powerpoint/2010/main" val="265746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52780" y="822941"/>
            <a:ext cx="1923540" cy="523220"/>
          </a:xfrm>
          <a:prstGeom prst="rect">
            <a:avLst/>
          </a:prstGeom>
          <a:noFill/>
        </p:spPr>
        <p:txBody>
          <a:bodyPr wrap="none" rtlCol="0">
            <a:spAutoFit/>
          </a:bodyPr>
          <a:lstStyle/>
          <a:p>
            <a:r>
              <a:rPr lang="en-US" sz="2800" dirty="0"/>
              <a:t>After-Image</a:t>
            </a:r>
          </a:p>
        </p:txBody>
      </p:sp>
      <p:sp>
        <p:nvSpPr>
          <p:cNvPr id="5" name="TextBox 4"/>
          <p:cNvSpPr txBox="1"/>
          <p:nvPr/>
        </p:nvSpPr>
        <p:spPr>
          <a:xfrm>
            <a:off x="5821678" y="822941"/>
            <a:ext cx="2296078" cy="523220"/>
          </a:xfrm>
          <a:prstGeom prst="rect">
            <a:avLst/>
          </a:prstGeom>
          <a:noFill/>
        </p:spPr>
        <p:txBody>
          <a:bodyPr wrap="none" rtlCol="0">
            <a:spAutoFit/>
          </a:bodyPr>
          <a:lstStyle/>
          <a:p>
            <a:r>
              <a:rPr lang="en-US" sz="2800" dirty="0"/>
              <a:t>OE Replication</a:t>
            </a:r>
          </a:p>
        </p:txBody>
      </p:sp>
      <p:sp>
        <p:nvSpPr>
          <p:cNvPr id="6" name="TextBox 5"/>
          <p:cNvSpPr txBox="1"/>
          <p:nvPr/>
        </p:nvSpPr>
        <p:spPr>
          <a:xfrm>
            <a:off x="8976381" y="822941"/>
            <a:ext cx="861774" cy="523220"/>
          </a:xfrm>
          <a:prstGeom prst="rect">
            <a:avLst/>
          </a:prstGeom>
          <a:noFill/>
        </p:spPr>
        <p:txBody>
          <a:bodyPr wrap="none" rtlCol="0">
            <a:spAutoFit/>
          </a:bodyPr>
          <a:lstStyle/>
          <a:p>
            <a:r>
              <a:rPr lang="en-US" sz="2800" dirty="0"/>
              <a:t>Pro2</a:t>
            </a:r>
          </a:p>
        </p:txBody>
      </p:sp>
      <p:graphicFrame>
        <p:nvGraphicFramePr>
          <p:cNvPr id="7" name="Table 6"/>
          <p:cNvGraphicFramePr>
            <a:graphicFrameLocks noGrp="1"/>
          </p:cNvGraphicFramePr>
          <p:nvPr>
            <p:extLst>
              <p:ext uri="{D42A27DB-BD31-4B8C-83A1-F6EECF244321}">
                <p14:modId xmlns:p14="http://schemas.microsoft.com/office/powerpoint/2010/main" val="582498655"/>
              </p:ext>
            </p:extLst>
          </p:nvPr>
        </p:nvGraphicFramePr>
        <p:xfrm>
          <a:off x="746715" y="1508746"/>
          <a:ext cx="10835724" cy="4079240"/>
        </p:xfrm>
        <a:graphic>
          <a:graphicData uri="http://schemas.openxmlformats.org/drawingml/2006/table">
            <a:tbl>
              <a:tblPr firstRow="1" bandRow="1">
                <a:tableStyleId>{2D5ABB26-0587-4C30-8999-92F81FD0307C}</a:tableStyleId>
              </a:tblPr>
              <a:tblGrid>
                <a:gridCol w="3154709">
                  <a:extLst>
                    <a:ext uri="{9D8B030D-6E8A-4147-A177-3AD203B41FA5}">
                      <a16:colId xmlns:a16="http://schemas.microsoft.com/office/drawing/2014/main" val="20000"/>
                    </a:ext>
                  </a:extLst>
                </a:gridCol>
                <a:gridCol w="2263153">
                  <a:extLst>
                    <a:ext uri="{9D8B030D-6E8A-4147-A177-3AD203B41FA5}">
                      <a16:colId xmlns:a16="http://schemas.microsoft.com/office/drawing/2014/main" val="20001"/>
                    </a:ext>
                  </a:extLst>
                </a:gridCol>
                <a:gridCol w="2708931">
                  <a:extLst>
                    <a:ext uri="{9D8B030D-6E8A-4147-A177-3AD203B41FA5}">
                      <a16:colId xmlns:a16="http://schemas.microsoft.com/office/drawing/2014/main" val="20002"/>
                    </a:ext>
                  </a:extLst>
                </a:gridCol>
                <a:gridCol w="2708931">
                  <a:extLst>
                    <a:ext uri="{9D8B030D-6E8A-4147-A177-3AD203B41FA5}">
                      <a16:colId xmlns:a16="http://schemas.microsoft.com/office/drawing/2014/main" val="20003"/>
                    </a:ext>
                  </a:extLst>
                </a:gridCol>
              </a:tblGrid>
              <a:tr h="370840">
                <a:tc>
                  <a:txBody>
                    <a:bodyPr/>
                    <a:lstStyle/>
                    <a:p>
                      <a:r>
                        <a:rPr lang="en-US" dirty="0"/>
                        <a:t>Whole / Partial</a:t>
                      </a:r>
                    </a:p>
                  </a:txBody>
                  <a:tcPr/>
                </a:tc>
                <a:tc>
                  <a:txBody>
                    <a:bodyPr/>
                    <a:lstStyle/>
                    <a:p>
                      <a:r>
                        <a:rPr lang="en-US" dirty="0"/>
                        <a:t>Whole Database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Whole Database</a:t>
                      </a:r>
                    </a:p>
                  </a:txBody>
                  <a:tcPr/>
                </a:tc>
                <a:tc>
                  <a:txBody>
                    <a:bodyPr/>
                    <a:lstStyle/>
                    <a:p>
                      <a:r>
                        <a:rPr lang="en-US" dirty="0"/>
                        <a:t>Partial / Table by Table</a:t>
                      </a:r>
                    </a:p>
                  </a:txBody>
                  <a:tcPr/>
                </a:tc>
                <a:extLst>
                  <a:ext uri="{0D108BD9-81ED-4DB2-BD59-A6C34878D82A}">
                    <a16:rowId xmlns:a16="http://schemas.microsoft.com/office/drawing/2014/main" val="10000"/>
                  </a:ext>
                </a:extLst>
              </a:tr>
              <a:tr h="370840">
                <a:tc>
                  <a:txBody>
                    <a:bodyPr/>
                    <a:lstStyle/>
                    <a:p>
                      <a:r>
                        <a:rPr lang="en-US" dirty="0"/>
                        <a:t>Unit</a:t>
                      </a:r>
                    </a:p>
                  </a:txBody>
                  <a:tcPr/>
                </a:tc>
                <a:tc>
                  <a:txBody>
                    <a:bodyPr/>
                    <a:lstStyle/>
                    <a:p>
                      <a:r>
                        <a:rPr lang="en-US" dirty="0"/>
                        <a:t>AI-Block</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AI-Block</a:t>
                      </a:r>
                      <a:endParaRPr lang="en-US" dirty="0"/>
                    </a:p>
                  </a:txBody>
                  <a:tcPr/>
                </a:tc>
                <a:tc>
                  <a:txBody>
                    <a:bodyPr/>
                    <a:lstStyle/>
                    <a:p>
                      <a:r>
                        <a:rPr lang="en-US" dirty="0"/>
                        <a:t>Record</a:t>
                      </a:r>
                    </a:p>
                  </a:txBody>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DB Type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a:t>
                      </a:r>
                      <a:r>
                        <a:rPr lang="en-US" baseline="0" dirty="0"/>
                        <a:t> to Pro</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a:t>
                      </a:r>
                      <a:r>
                        <a:rPr lang="en-US" baseline="0" dirty="0"/>
                        <a:t> to Pro</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a:t>
                      </a:r>
                      <a:r>
                        <a:rPr lang="en-US" baseline="0" dirty="0"/>
                        <a:t> to Other</a:t>
                      </a:r>
                      <a:endParaRPr lang="en-US" dirty="0"/>
                    </a:p>
                  </a:txBody>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use </a:t>
                      </a:r>
                      <a:r>
                        <a:rPr lang="en-US"/>
                        <a:t>for DR</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Usually no</a:t>
                      </a:r>
                    </a:p>
                  </a:txBody>
                  <a:tcPr/>
                </a:tc>
                <a:extLst>
                  <a:ext uri="{0D108BD9-81ED-4DB2-BD59-A6C34878D82A}">
                    <a16:rowId xmlns:a16="http://schemas.microsoft.com/office/drawing/2014/main" val="10003"/>
                  </a:ext>
                </a:extLst>
              </a:tr>
              <a:tr h="370840">
                <a:tc>
                  <a:txBody>
                    <a:bodyPr/>
                    <a:lstStyle/>
                    <a:p>
                      <a:r>
                        <a:rPr lang="en-US" dirty="0"/>
                        <a:t>Can use for data reorganization</a:t>
                      </a:r>
                    </a:p>
                  </a:txBody>
                  <a:tcPr/>
                </a:tc>
                <a:tc>
                  <a:txBody>
                    <a:bodyPr/>
                    <a:lstStyle/>
                    <a:p>
                      <a:r>
                        <a:rPr lang="en-US" dirty="0"/>
                        <a:t>No</a:t>
                      </a:r>
                    </a:p>
                  </a:txBody>
                  <a:tcPr/>
                </a:tc>
                <a:tc>
                  <a:txBody>
                    <a:bodyPr/>
                    <a:lstStyle/>
                    <a:p>
                      <a:r>
                        <a:rPr lang="en-US" dirty="0"/>
                        <a:t>No</a:t>
                      </a:r>
                    </a:p>
                  </a:txBody>
                  <a:tcPr/>
                </a:tc>
                <a:tc>
                  <a:txBody>
                    <a:bodyPr/>
                    <a:lstStyle/>
                    <a:p>
                      <a:r>
                        <a:rPr lang="en-US" dirty="0"/>
                        <a:t>Yes (pro2pro)</a:t>
                      </a:r>
                    </a:p>
                  </a:txBody>
                  <a:tcPr/>
                </a:tc>
                <a:extLst>
                  <a:ext uri="{0D108BD9-81ED-4DB2-BD59-A6C34878D82A}">
                    <a16:rowId xmlns:a16="http://schemas.microsoft.com/office/drawing/2014/main" val="10004"/>
                  </a:ext>
                </a:extLst>
              </a:tr>
              <a:tr h="370840">
                <a:tc>
                  <a:txBody>
                    <a:bodyPr/>
                    <a:lstStyle/>
                    <a:p>
                      <a:r>
                        <a:rPr lang="en-US" dirty="0"/>
                        <a:t>Throughput</a:t>
                      </a:r>
                    </a:p>
                  </a:txBody>
                  <a:tcPr/>
                </a:tc>
                <a:tc>
                  <a:txBody>
                    <a:bodyPr/>
                    <a:lstStyle/>
                    <a:p>
                      <a:r>
                        <a:rPr lang="en-US" dirty="0"/>
                        <a:t>Fast</a:t>
                      </a:r>
                    </a:p>
                  </a:txBody>
                  <a:tcPr/>
                </a:tc>
                <a:tc>
                  <a:txBody>
                    <a:bodyPr/>
                    <a:lstStyle/>
                    <a:p>
                      <a:r>
                        <a:rPr lang="en-US" dirty="0"/>
                        <a:t>Faster</a:t>
                      </a:r>
                    </a:p>
                  </a:txBody>
                  <a:tcPr/>
                </a:tc>
                <a:tc>
                  <a:txBody>
                    <a:bodyPr/>
                    <a:lstStyle/>
                    <a:p>
                      <a:r>
                        <a:rPr lang="en-US" dirty="0"/>
                        <a:t>Slower</a:t>
                      </a:r>
                    </a:p>
                  </a:txBody>
                  <a:tcPr/>
                </a:tc>
                <a:extLst>
                  <a:ext uri="{0D108BD9-81ED-4DB2-BD59-A6C34878D82A}">
                    <a16:rowId xmlns:a16="http://schemas.microsoft.com/office/drawing/2014/main" val="10005"/>
                  </a:ext>
                </a:extLst>
              </a:tr>
              <a:tr h="370840">
                <a:tc>
                  <a:txBody>
                    <a:bodyPr/>
                    <a:lstStyle/>
                    <a:p>
                      <a:r>
                        <a:rPr lang="en-US" dirty="0"/>
                        <a:t>Instant replication</a:t>
                      </a:r>
                    </a:p>
                  </a:txBody>
                  <a:tcPr/>
                </a:tc>
                <a:tc>
                  <a:txBody>
                    <a:bodyPr/>
                    <a:lstStyle/>
                    <a:p>
                      <a:r>
                        <a:rPr lang="en-US" dirty="0"/>
                        <a:t>No</a:t>
                      </a:r>
                    </a:p>
                  </a:txBody>
                  <a:tcPr/>
                </a:tc>
                <a:tc>
                  <a:txBody>
                    <a:bodyPr/>
                    <a:lstStyle/>
                    <a:p>
                      <a:r>
                        <a:rPr lang="en-US" dirty="0"/>
                        <a:t>Yes</a:t>
                      </a:r>
                    </a:p>
                  </a:txBody>
                  <a:tcPr/>
                </a:tc>
                <a:tc>
                  <a:txBody>
                    <a:bodyPr/>
                    <a:lstStyle/>
                    <a:p>
                      <a:r>
                        <a:rPr lang="en-US" dirty="0"/>
                        <a:t>Yes</a:t>
                      </a:r>
                    </a:p>
                  </a:txBody>
                  <a:tcPr/>
                </a:tc>
                <a:extLst>
                  <a:ext uri="{0D108BD9-81ED-4DB2-BD59-A6C34878D82A}">
                    <a16:rowId xmlns:a16="http://schemas.microsoft.com/office/drawing/2014/main" val="10006"/>
                  </a:ext>
                </a:extLst>
              </a:tr>
              <a:tr h="370840">
                <a:tc>
                  <a:txBody>
                    <a:bodyPr/>
                    <a:lstStyle/>
                    <a:p>
                      <a:r>
                        <a:rPr lang="en-US" dirty="0"/>
                        <a:t>License</a:t>
                      </a:r>
                    </a:p>
                  </a:txBody>
                  <a:tcPr/>
                </a:tc>
                <a:tc>
                  <a:txBody>
                    <a:bodyPr/>
                    <a:lstStyle/>
                    <a:p>
                      <a:r>
                        <a:rPr lang="en-US" dirty="0"/>
                        <a:t>No</a:t>
                      </a:r>
                    </a:p>
                  </a:txBody>
                  <a:tcPr/>
                </a:tc>
                <a:tc>
                  <a:txBody>
                    <a:bodyPr/>
                    <a:lstStyle/>
                    <a:p>
                      <a:r>
                        <a:rPr lang="en-US" dirty="0"/>
                        <a:t>Yes</a:t>
                      </a:r>
                    </a:p>
                  </a:txBody>
                  <a:tcPr/>
                </a:tc>
                <a:tc>
                  <a:txBody>
                    <a:bodyPr/>
                    <a:lstStyle/>
                    <a:p>
                      <a:r>
                        <a:rPr lang="en-US" dirty="0"/>
                        <a:t>Yes</a:t>
                      </a:r>
                    </a:p>
                  </a:txBody>
                  <a:tcPr/>
                </a:tc>
                <a:extLst>
                  <a:ext uri="{0D108BD9-81ED-4DB2-BD59-A6C34878D82A}">
                    <a16:rowId xmlns:a16="http://schemas.microsoft.com/office/drawing/2014/main" val="10007"/>
                  </a:ext>
                </a:extLst>
              </a:tr>
              <a:tr h="370840">
                <a:tc>
                  <a:txBody>
                    <a:bodyPr/>
                    <a:lstStyle/>
                    <a:p>
                      <a:r>
                        <a:rPr lang="en-US" dirty="0"/>
                        <a:t>Access to Target DB</a:t>
                      </a:r>
                    </a:p>
                  </a:txBody>
                  <a:tcPr/>
                </a:tc>
                <a:tc>
                  <a:txBody>
                    <a:bodyPr/>
                    <a:lstStyle/>
                    <a:p>
                      <a:r>
                        <a:rPr lang="en-US" dirty="0"/>
                        <a:t>No</a:t>
                      </a:r>
                    </a:p>
                  </a:txBody>
                  <a:tcPr/>
                </a:tc>
                <a:tc>
                  <a:txBody>
                    <a:bodyPr/>
                    <a:lstStyle/>
                    <a:p>
                      <a:r>
                        <a:rPr lang="en-US" dirty="0"/>
                        <a:t>Yes (OE </a:t>
                      </a:r>
                      <a:r>
                        <a:rPr lang="en-US" dirty="0" err="1"/>
                        <a:t>Repl</a:t>
                      </a:r>
                      <a:r>
                        <a:rPr lang="en-US" dirty="0"/>
                        <a:t> Plus)</a:t>
                      </a:r>
                    </a:p>
                  </a:txBody>
                  <a:tcPr/>
                </a:tc>
                <a:tc>
                  <a:txBody>
                    <a:bodyPr/>
                    <a:lstStyle/>
                    <a:p>
                      <a:r>
                        <a:rPr lang="en-US" dirty="0"/>
                        <a:t>Yes</a:t>
                      </a:r>
                    </a:p>
                  </a:txBody>
                  <a:tcPr/>
                </a:tc>
                <a:extLst>
                  <a:ext uri="{0D108BD9-81ED-4DB2-BD59-A6C34878D82A}">
                    <a16:rowId xmlns:a16="http://schemas.microsoft.com/office/drawing/2014/main" val="10008"/>
                  </a:ext>
                </a:extLst>
              </a:tr>
              <a:tr h="370840">
                <a:tc>
                  <a:txBody>
                    <a:bodyPr/>
                    <a:lstStyle/>
                    <a:p>
                      <a:r>
                        <a:rPr lang="en-US" dirty="0"/>
                        <a:t>How difficult</a:t>
                      </a:r>
                      <a:r>
                        <a:rPr lang="en-US" baseline="0" dirty="0"/>
                        <a:t> to setup</a:t>
                      </a:r>
                      <a:endParaRPr lang="en-US" dirty="0"/>
                    </a:p>
                  </a:txBody>
                  <a:tcPr/>
                </a:tc>
                <a:tc>
                  <a:txBody>
                    <a:bodyPr/>
                    <a:lstStyle/>
                    <a:p>
                      <a:r>
                        <a:rPr lang="en-US" dirty="0"/>
                        <a:t>Very</a:t>
                      </a:r>
                      <a:r>
                        <a:rPr lang="en-US" baseline="0" dirty="0"/>
                        <a:t> e</a:t>
                      </a:r>
                      <a:r>
                        <a:rPr lang="en-US" dirty="0"/>
                        <a:t>asy</a:t>
                      </a:r>
                    </a:p>
                  </a:txBody>
                  <a:tcPr/>
                </a:tc>
                <a:tc>
                  <a:txBody>
                    <a:bodyPr/>
                    <a:lstStyle/>
                    <a:p>
                      <a:r>
                        <a:rPr lang="en-US" dirty="0"/>
                        <a:t>Easy</a:t>
                      </a:r>
                    </a:p>
                  </a:txBody>
                  <a:tcPr/>
                </a:tc>
                <a:tc>
                  <a:txBody>
                    <a:bodyPr/>
                    <a:lstStyle/>
                    <a:p>
                      <a:r>
                        <a:rPr lang="en-US" dirty="0"/>
                        <a:t>More</a:t>
                      </a:r>
                      <a:r>
                        <a:rPr lang="en-US" baseline="0" dirty="0"/>
                        <a:t> difficult / PSC help</a:t>
                      </a:r>
                      <a:endParaRPr lang="en-US" dirty="0"/>
                    </a:p>
                  </a:txBody>
                  <a:tcPr/>
                </a:tc>
                <a:extLst>
                  <a:ext uri="{0D108BD9-81ED-4DB2-BD59-A6C34878D82A}">
                    <a16:rowId xmlns:a16="http://schemas.microsoft.com/office/drawing/2014/main" val="10009"/>
                  </a:ext>
                </a:extLst>
              </a:tr>
              <a:tr h="370840">
                <a:tc>
                  <a:txBody>
                    <a:bodyPr/>
                    <a:lstStyle/>
                    <a:p>
                      <a:r>
                        <a:rPr lang="en-US" dirty="0"/>
                        <a:t>Possibility of delay</a:t>
                      </a:r>
                    </a:p>
                  </a:txBody>
                  <a:tcPr/>
                </a:tc>
                <a:tc>
                  <a:txBody>
                    <a:bodyPr/>
                    <a:lstStyle/>
                    <a:p>
                      <a:r>
                        <a:rPr lang="en-US" dirty="0"/>
                        <a:t>Yes</a:t>
                      </a:r>
                    </a:p>
                  </a:txBody>
                  <a:tcPr/>
                </a:tc>
                <a:tc>
                  <a:txBody>
                    <a:bodyPr/>
                    <a:lstStyle/>
                    <a:p>
                      <a:r>
                        <a:rPr lang="en-US" dirty="0"/>
                        <a:t>No</a:t>
                      </a:r>
                    </a:p>
                  </a:txBody>
                  <a:tcPr/>
                </a:tc>
                <a:tc>
                  <a:txBody>
                    <a:bodyPr/>
                    <a:lstStyle/>
                    <a:p>
                      <a:r>
                        <a:rPr lang="en-US" dirty="0"/>
                        <a:t>May be</a:t>
                      </a: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583674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23AE93C-28D7-8B4E-9CFE-DD80A19430AE}"/>
              </a:ext>
            </a:extLst>
          </p:cNvPr>
          <p:cNvSpPr>
            <a:spLocks noGrp="1"/>
          </p:cNvSpPr>
          <p:nvPr>
            <p:ph type="title"/>
          </p:nvPr>
        </p:nvSpPr>
        <p:spPr>
          <a:xfrm>
            <a:off x="838200" y="365125"/>
            <a:ext cx="10515600" cy="594977"/>
          </a:xfrm>
        </p:spPr>
        <p:txBody>
          <a:bodyPr/>
          <a:lstStyle/>
          <a:p>
            <a:pPr algn="ctr"/>
            <a:r>
              <a:rPr lang="en-US" sz="2800" dirty="0">
                <a:latin typeface="+mn-lt"/>
              </a:rPr>
              <a:t>VST to monitor OE Replication</a:t>
            </a:r>
          </a:p>
        </p:txBody>
      </p:sp>
      <p:sp>
        <p:nvSpPr>
          <p:cNvPr id="5" name="TextBox 4">
            <a:extLst>
              <a:ext uri="{FF2B5EF4-FFF2-40B4-BE49-F238E27FC236}">
                <a16:creationId xmlns:a16="http://schemas.microsoft.com/office/drawing/2014/main" id="{15672420-CED5-603C-75C1-B75ADB27484D}"/>
              </a:ext>
            </a:extLst>
          </p:cNvPr>
          <p:cNvSpPr txBox="1"/>
          <p:nvPr/>
        </p:nvSpPr>
        <p:spPr>
          <a:xfrm>
            <a:off x="1569687" y="822941"/>
            <a:ext cx="9784113" cy="5909310"/>
          </a:xfrm>
          <a:prstGeom prst="rect">
            <a:avLst/>
          </a:prstGeom>
          <a:noFill/>
        </p:spPr>
        <p:txBody>
          <a:bodyPr wrap="square" rtlCol="0">
            <a:spAutoFit/>
          </a:bodyPr>
          <a:lstStyle/>
          <a:p>
            <a:r>
              <a:rPr lang="en-US" dirty="0"/>
              <a:t>find first _</a:t>
            </a:r>
            <a:r>
              <a:rPr lang="en-US" dirty="0" err="1"/>
              <a:t>Repl</a:t>
            </a:r>
            <a:r>
              <a:rPr lang="en-US" dirty="0"/>
              <a:t>-Server no-lock no-error.</a:t>
            </a:r>
          </a:p>
          <a:p>
            <a:r>
              <a:rPr lang="en-US" dirty="0"/>
              <a:t>if available _</a:t>
            </a:r>
            <a:r>
              <a:rPr lang="en-US" dirty="0" err="1"/>
              <a:t>Repl</a:t>
            </a:r>
            <a:r>
              <a:rPr lang="en-US" dirty="0"/>
              <a:t>-Server then</a:t>
            </a:r>
          </a:p>
          <a:p>
            <a:r>
              <a:rPr lang="en-US" dirty="0"/>
              <a:t>  display _</a:t>
            </a:r>
            <a:r>
              <a:rPr lang="en-US" dirty="0" err="1"/>
              <a:t>Repl</a:t>
            </a:r>
            <a:r>
              <a:rPr lang="en-US" dirty="0"/>
              <a:t>-Server._</a:t>
            </a:r>
            <a:r>
              <a:rPr lang="en-US" dirty="0" err="1"/>
              <a:t>ReplSrv-Starttime</a:t>
            </a:r>
            <a:endParaRPr lang="en-US" dirty="0"/>
          </a:p>
          <a:p>
            <a:r>
              <a:rPr lang="en-US" dirty="0"/>
              <a:t>   _</a:t>
            </a:r>
            <a:r>
              <a:rPr lang="en-US" dirty="0" err="1"/>
              <a:t>Repl</a:t>
            </a:r>
            <a:r>
              <a:rPr lang="en-US" dirty="0"/>
              <a:t>-Server._</a:t>
            </a:r>
            <a:r>
              <a:rPr lang="en-US" dirty="0" err="1"/>
              <a:t>ReplSrv-AgentCount</a:t>
            </a:r>
            <a:endParaRPr lang="en-US" dirty="0"/>
          </a:p>
          <a:p>
            <a:r>
              <a:rPr lang="en-US" dirty="0"/>
              <a:t>   _</a:t>
            </a:r>
            <a:r>
              <a:rPr lang="en-US" dirty="0" err="1"/>
              <a:t>Repl</a:t>
            </a:r>
            <a:r>
              <a:rPr lang="en-US" dirty="0"/>
              <a:t>-Server._</a:t>
            </a:r>
            <a:r>
              <a:rPr lang="en-US" dirty="0" err="1"/>
              <a:t>ReplSrv-BlocksSent</a:t>
            </a:r>
            <a:endParaRPr lang="en-US" dirty="0"/>
          </a:p>
          <a:p>
            <a:r>
              <a:rPr lang="en-US" dirty="0"/>
              <a:t>   _</a:t>
            </a:r>
            <a:r>
              <a:rPr lang="en-US" dirty="0" err="1"/>
              <a:t>Repl</a:t>
            </a:r>
            <a:r>
              <a:rPr lang="en-US" dirty="0"/>
              <a:t>-Server._</a:t>
            </a:r>
            <a:r>
              <a:rPr lang="en-US" dirty="0" err="1"/>
              <a:t>ReplSrv-ServerState</a:t>
            </a:r>
            <a:endParaRPr lang="en-US" dirty="0"/>
          </a:p>
          <a:p>
            <a:r>
              <a:rPr lang="en-US" dirty="0"/>
              <a:t>   _</a:t>
            </a:r>
            <a:r>
              <a:rPr lang="en-US" dirty="0" err="1"/>
              <a:t>Repl</a:t>
            </a:r>
            <a:r>
              <a:rPr lang="en-US" dirty="0"/>
              <a:t>-Server._</a:t>
            </a:r>
            <a:r>
              <a:rPr lang="en-US" dirty="0" err="1"/>
              <a:t>ReplSrv</a:t>
            </a:r>
            <a:r>
              <a:rPr lang="en-US" dirty="0"/>
              <a:t>-Database</a:t>
            </a:r>
          </a:p>
          <a:p>
            <a:r>
              <a:rPr lang="en-US" dirty="0"/>
              <a:t>   _</a:t>
            </a:r>
            <a:r>
              <a:rPr lang="en-US" dirty="0" err="1"/>
              <a:t>Repl</a:t>
            </a:r>
            <a:r>
              <a:rPr lang="en-US" dirty="0"/>
              <a:t>-Server._</a:t>
            </a:r>
            <a:r>
              <a:rPr lang="en-US" dirty="0" err="1"/>
              <a:t>ReplSrv-DatabaseRole</a:t>
            </a:r>
            <a:endParaRPr lang="en-US" dirty="0"/>
          </a:p>
          <a:p>
            <a:r>
              <a:rPr lang="en-US" dirty="0"/>
              <a:t>   _</a:t>
            </a:r>
            <a:r>
              <a:rPr lang="en-US" dirty="0" err="1"/>
              <a:t>Repl</a:t>
            </a:r>
            <a:r>
              <a:rPr lang="en-US" dirty="0"/>
              <a:t>-Server._</a:t>
            </a:r>
            <a:r>
              <a:rPr lang="en-US" dirty="0" err="1"/>
              <a:t>ReplSrv-LastBlockSentAt</a:t>
            </a:r>
            <a:endParaRPr lang="en-US" dirty="0"/>
          </a:p>
          <a:p>
            <a:r>
              <a:rPr lang="en-US" dirty="0"/>
              <a:t>   _</a:t>
            </a:r>
            <a:r>
              <a:rPr lang="en-US" dirty="0" err="1"/>
              <a:t>Repl</a:t>
            </a:r>
            <a:r>
              <a:rPr lang="en-US" dirty="0"/>
              <a:t>-Server._</a:t>
            </a:r>
            <a:r>
              <a:rPr lang="en-US" dirty="0" err="1"/>
              <a:t>ReplSrv-AgentsConnected</a:t>
            </a:r>
            <a:endParaRPr lang="en-US" dirty="0"/>
          </a:p>
          <a:p>
            <a:r>
              <a:rPr lang="en-US" dirty="0"/>
              <a:t>   _</a:t>
            </a:r>
            <a:r>
              <a:rPr lang="en-US" dirty="0" err="1"/>
              <a:t>Repl</a:t>
            </a:r>
            <a:r>
              <a:rPr lang="en-US" dirty="0"/>
              <a:t>-Server._</a:t>
            </a:r>
            <a:r>
              <a:rPr lang="en-US" dirty="0" err="1"/>
              <a:t>ReplSrv-ConnectAttempts</a:t>
            </a:r>
            <a:endParaRPr lang="en-US" dirty="0"/>
          </a:p>
          <a:p>
            <a:r>
              <a:rPr lang="en-US" dirty="0"/>
              <a:t>   _</a:t>
            </a:r>
            <a:r>
              <a:rPr lang="en-US" dirty="0" err="1"/>
              <a:t>Repl</a:t>
            </a:r>
            <a:r>
              <a:rPr lang="en-US" dirty="0"/>
              <a:t>-Server._</a:t>
            </a:r>
            <a:r>
              <a:rPr lang="en-US" dirty="0" err="1"/>
              <a:t>ReplSrv-CurDelayInterval</a:t>
            </a:r>
            <a:endParaRPr lang="en-US" dirty="0"/>
          </a:p>
          <a:p>
            <a:r>
              <a:rPr lang="en-US" dirty="0"/>
              <a:t>   _</a:t>
            </a:r>
            <a:r>
              <a:rPr lang="en-US" dirty="0" err="1"/>
              <a:t>Repl</a:t>
            </a:r>
            <a:r>
              <a:rPr lang="en-US" dirty="0"/>
              <a:t>-Server._</a:t>
            </a:r>
            <a:r>
              <a:rPr lang="en-US" dirty="0" err="1"/>
              <a:t>ReplSrv-RecoveryState</a:t>
            </a:r>
            <a:endParaRPr lang="en-US" dirty="0"/>
          </a:p>
          <a:p>
            <a:r>
              <a:rPr lang="en-US" dirty="0"/>
              <a:t>   _</a:t>
            </a:r>
            <a:r>
              <a:rPr lang="en-US" dirty="0" err="1"/>
              <a:t>Repl</a:t>
            </a:r>
            <a:r>
              <a:rPr lang="en-US" dirty="0"/>
              <a:t>-Server._</a:t>
            </a:r>
            <a:r>
              <a:rPr lang="en-US" dirty="0" err="1"/>
              <a:t>ReplSrv-TransitionType</a:t>
            </a:r>
            <a:endParaRPr lang="en-US" dirty="0"/>
          </a:p>
          <a:p>
            <a:r>
              <a:rPr lang="en-US" dirty="0"/>
              <a:t>   _</a:t>
            </a:r>
            <a:r>
              <a:rPr lang="en-US" dirty="0" err="1"/>
              <a:t>Repl</a:t>
            </a:r>
            <a:r>
              <a:rPr lang="en-US" dirty="0"/>
              <a:t>-Server._</a:t>
            </a:r>
            <a:r>
              <a:rPr lang="en-US" dirty="0" err="1"/>
              <a:t>ReplSrv-TransitionTimeout</a:t>
            </a:r>
            <a:endParaRPr lang="en-US" dirty="0"/>
          </a:p>
          <a:p>
            <a:r>
              <a:rPr lang="en-US" dirty="0"/>
              <a:t> _</a:t>
            </a:r>
            <a:r>
              <a:rPr lang="en-US" dirty="0" err="1"/>
              <a:t>Repl</a:t>
            </a:r>
            <a:r>
              <a:rPr lang="en-US" dirty="0"/>
              <a:t>-Server._</a:t>
            </a:r>
            <a:r>
              <a:rPr lang="en-US" dirty="0" err="1"/>
              <a:t>ReplSrv-ReplicationSet</a:t>
            </a:r>
            <a:endParaRPr lang="en-US" dirty="0"/>
          </a:p>
          <a:p>
            <a:r>
              <a:rPr lang="en-US" dirty="0"/>
              <a:t>   _</a:t>
            </a:r>
            <a:r>
              <a:rPr lang="en-US" dirty="0" err="1"/>
              <a:t>ReplSrv-TransDatabaseRole</a:t>
            </a:r>
            <a:endParaRPr lang="en-US" dirty="0"/>
          </a:p>
          <a:p>
            <a:r>
              <a:rPr lang="en-US" dirty="0"/>
              <a:t>   _</a:t>
            </a:r>
            <a:r>
              <a:rPr lang="en-US" dirty="0" err="1"/>
              <a:t>ReplSrv-BackupMethod</a:t>
            </a:r>
            <a:endParaRPr lang="en-US" dirty="0"/>
          </a:p>
          <a:p>
            <a:r>
              <a:rPr lang="en-US" dirty="0"/>
              <a:t>   substring(_ReplSrv-ConfiguredAgents,1,40) format "x(40)" label "</a:t>
            </a:r>
            <a:r>
              <a:rPr lang="en-US" dirty="0" err="1"/>
              <a:t>ConfiguredAgents</a:t>
            </a:r>
            <a:r>
              <a:rPr lang="en-US" dirty="0"/>
              <a:t>"</a:t>
            </a:r>
          </a:p>
          <a:p>
            <a:r>
              <a:rPr lang="en-US" dirty="0"/>
              <a:t>   _</a:t>
            </a:r>
            <a:r>
              <a:rPr lang="en-US" dirty="0" err="1"/>
              <a:t>ReplSrv-ReplKeepAlive</a:t>
            </a:r>
            <a:endParaRPr lang="en-US" dirty="0"/>
          </a:p>
          <a:p>
            <a:r>
              <a:rPr lang="en-US" dirty="0"/>
              <a:t>   _</a:t>
            </a:r>
            <a:r>
              <a:rPr lang="en-US" dirty="0" err="1"/>
              <a:t>ReplSrv-AgentShutdownAction</a:t>
            </a:r>
            <a:r>
              <a:rPr lang="en-US" dirty="0"/>
              <a:t>.</a:t>
            </a:r>
          </a:p>
        </p:txBody>
      </p:sp>
    </p:spTree>
    <p:extLst>
      <p:ext uri="{BB962C8B-B14F-4D97-AF65-F5344CB8AC3E}">
        <p14:creationId xmlns:p14="http://schemas.microsoft.com/office/powerpoint/2010/main" val="2887886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18886B2-57EF-A49C-CF23-814C0E5E49EC}"/>
              </a:ext>
            </a:extLst>
          </p:cNvPr>
          <p:cNvSpPr>
            <a:spLocks noGrp="1"/>
          </p:cNvSpPr>
          <p:nvPr>
            <p:ph type="title"/>
          </p:nvPr>
        </p:nvSpPr>
        <p:spPr>
          <a:xfrm>
            <a:off x="838200" y="365125"/>
            <a:ext cx="10515600" cy="594977"/>
          </a:xfrm>
        </p:spPr>
        <p:txBody>
          <a:bodyPr/>
          <a:lstStyle/>
          <a:p>
            <a:r>
              <a:rPr lang="en-US" sz="2800" dirty="0">
                <a:latin typeface="+mn-lt"/>
              </a:rPr>
              <a:t>VST to monitor OE Replication</a:t>
            </a:r>
          </a:p>
        </p:txBody>
      </p:sp>
      <p:pic>
        <p:nvPicPr>
          <p:cNvPr id="6" name="Picture 5" descr="A screenshot of a computer program">
            <a:extLst>
              <a:ext uri="{FF2B5EF4-FFF2-40B4-BE49-F238E27FC236}">
                <a16:creationId xmlns:a16="http://schemas.microsoft.com/office/drawing/2014/main" id="{A3EEC6D0-538C-C3CC-B100-CE03D2A39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959" y="0"/>
            <a:ext cx="10676081" cy="6858000"/>
          </a:xfrm>
          <a:prstGeom prst="rect">
            <a:avLst/>
          </a:prstGeom>
        </p:spPr>
      </p:pic>
    </p:spTree>
    <p:extLst>
      <p:ext uri="{BB962C8B-B14F-4D97-AF65-F5344CB8AC3E}">
        <p14:creationId xmlns:p14="http://schemas.microsoft.com/office/powerpoint/2010/main" val="3823824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D586D-F08D-9FCA-5123-50C636A838E3}"/>
              </a:ext>
            </a:extLst>
          </p:cNvPr>
          <p:cNvSpPr>
            <a:spLocks noGrp="1"/>
          </p:cNvSpPr>
          <p:nvPr>
            <p:ph type="title"/>
          </p:nvPr>
        </p:nvSpPr>
        <p:spPr>
          <a:xfrm>
            <a:off x="838200" y="365125"/>
            <a:ext cx="10515600" cy="594977"/>
          </a:xfrm>
        </p:spPr>
        <p:txBody>
          <a:bodyPr/>
          <a:lstStyle/>
          <a:p>
            <a:r>
              <a:rPr lang="en-US" sz="2800" dirty="0">
                <a:latin typeface="+mn-lt"/>
              </a:rPr>
              <a:t>VST to monitor OE Replication agent</a:t>
            </a:r>
          </a:p>
        </p:txBody>
      </p:sp>
      <p:sp>
        <p:nvSpPr>
          <p:cNvPr id="3" name="TextBox 2">
            <a:extLst>
              <a:ext uri="{FF2B5EF4-FFF2-40B4-BE49-F238E27FC236}">
                <a16:creationId xmlns:a16="http://schemas.microsoft.com/office/drawing/2014/main" id="{BD075BC2-08C1-3CB4-E7F2-F2454F8BA457}"/>
              </a:ext>
            </a:extLst>
          </p:cNvPr>
          <p:cNvSpPr txBox="1"/>
          <p:nvPr/>
        </p:nvSpPr>
        <p:spPr>
          <a:xfrm>
            <a:off x="1158203" y="822941"/>
            <a:ext cx="8641143" cy="6186309"/>
          </a:xfrm>
          <a:prstGeom prst="rect">
            <a:avLst/>
          </a:prstGeom>
          <a:noFill/>
        </p:spPr>
        <p:txBody>
          <a:bodyPr wrap="square" rtlCol="0">
            <a:spAutoFit/>
          </a:bodyPr>
          <a:lstStyle/>
          <a:p>
            <a:r>
              <a:rPr lang="en-US" dirty="0"/>
              <a:t>find first _</a:t>
            </a:r>
            <a:r>
              <a:rPr lang="en-US" dirty="0" err="1"/>
              <a:t>Repl</a:t>
            </a:r>
            <a:r>
              <a:rPr lang="en-US" dirty="0"/>
              <a:t>-Agent no-lock no-error.</a:t>
            </a:r>
          </a:p>
          <a:p>
            <a:r>
              <a:rPr lang="en-US" dirty="0"/>
              <a:t>if available _</a:t>
            </a:r>
            <a:r>
              <a:rPr lang="en-US" dirty="0" err="1"/>
              <a:t>Repl</a:t>
            </a:r>
            <a:r>
              <a:rPr lang="en-US" dirty="0"/>
              <a:t>-Agent then</a:t>
            </a:r>
          </a:p>
          <a:p>
            <a:r>
              <a:rPr lang="en-US" dirty="0"/>
              <a:t>  display</a:t>
            </a:r>
          </a:p>
          <a:p>
            <a:r>
              <a:rPr lang="en-US" dirty="0"/>
              <a:t>    _</a:t>
            </a:r>
            <a:r>
              <a:rPr lang="en-US" dirty="0" err="1"/>
              <a:t>Repl</a:t>
            </a:r>
            <a:r>
              <a:rPr lang="en-US" dirty="0"/>
              <a:t>-Agent._</a:t>
            </a:r>
            <a:r>
              <a:rPr lang="en-US" dirty="0" err="1"/>
              <a:t>ReplAgt-AgentName</a:t>
            </a:r>
            <a:endParaRPr lang="en-US" dirty="0"/>
          </a:p>
          <a:p>
            <a:r>
              <a:rPr lang="en-US" dirty="0"/>
              <a:t>    _</a:t>
            </a:r>
            <a:r>
              <a:rPr lang="en-US" dirty="0" err="1"/>
              <a:t>Repl</a:t>
            </a:r>
            <a:r>
              <a:rPr lang="en-US" dirty="0"/>
              <a:t>-Agent._</a:t>
            </a:r>
            <a:r>
              <a:rPr lang="en-US" dirty="0" err="1"/>
              <a:t>ReplAgt-ConnectTime</a:t>
            </a:r>
            <a:endParaRPr lang="en-US" dirty="0"/>
          </a:p>
          <a:p>
            <a:r>
              <a:rPr lang="en-US" dirty="0"/>
              <a:t>    substring(_Repl-Agent._ReplAgt-DBName,1,40) format "x(40)" label "</a:t>
            </a:r>
            <a:r>
              <a:rPr lang="en-US" dirty="0" err="1"/>
              <a:t>DBName</a:t>
            </a:r>
            <a:r>
              <a:rPr lang="en-US" dirty="0"/>
              <a:t>"</a:t>
            </a:r>
          </a:p>
          <a:p>
            <a:r>
              <a:rPr lang="en-US" dirty="0"/>
              <a:t>    substring(_ReplAgt-ServerHost,1,40) format "x(40)" label "IP"</a:t>
            </a:r>
          </a:p>
          <a:p>
            <a:r>
              <a:rPr lang="en-US" dirty="0"/>
              <a:t>    _</a:t>
            </a:r>
            <a:r>
              <a:rPr lang="en-US" dirty="0" err="1"/>
              <a:t>Repl</a:t>
            </a:r>
            <a:r>
              <a:rPr lang="en-US" dirty="0"/>
              <a:t>-Agent._</a:t>
            </a:r>
            <a:r>
              <a:rPr lang="en-US" dirty="0" err="1"/>
              <a:t>ReplAgt</a:t>
            </a:r>
            <a:r>
              <a:rPr lang="en-US" dirty="0"/>
              <a:t>-Port</a:t>
            </a:r>
          </a:p>
          <a:p>
            <a:r>
              <a:rPr lang="en-US" dirty="0"/>
              <a:t>    _</a:t>
            </a:r>
            <a:r>
              <a:rPr lang="en-US" dirty="0" err="1"/>
              <a:t>Repl</a:t>
            </a:r>
            <a:r>
              <a:rPr lang="en-US" dirty="0"/>
              <a:t>-Agent._</a:t>
            </a:r>
            <a:r>
              <a:rPr lang="en-US" dirty="0" err="1"/>
              <a:t>ReplAgt</a:t>
            </a:r>
            <a:r>
              <a:rPr lang="en-US" dirty="0"/>
              <a:t>-Status</a:t>
            </a:r>
          </a:p>
          <a:p>
            <a:r>
              <a:rPr lang="en-US" dirty="0"/>
              <a:t>    _</a:t>
            </a:r>
            <a:r>
              <a:rPr lang="en-US" dirty="0" err="1"/>
              <a:t>Repl</a:t>
            </a:r>
            <a:r>
              <a:rPr lang="en-US" dirty="0"/>
              <a:t>-Agent._</a:t>
            </a:r>
            <a:r>
              <a:rPr lang="en-US" dirty="0" err="1"/>
              <a:t>ReplAgt-BlocksProcessed</a:t>
            </a:r>
            <a:endParaRPr lang="en-US" dirty="0"/>
          </a:p>
          <a:p>
            <a:r>
              <a:rPr lang="en-US" dirty="0"/>
              <a:t>    _</a:t>
            </a:r>
            <a:r>
              <a:rPr lang="en-US" dirty="0" err="1"/>
              <a:t>Repl</a:t>
            </a:r>
            <a:r>
              <a:rPr lang="en-US" dirty="0"/>
              <a:t>-Agent._</a:t>
            </a:r>
            <a:r>
              <a:rPr lang="en-US" dirty="0" err="1"/>
              <a:t>ReplAgt-DatabaseRole</a:t>
            </a:r>
            <a:endParaRPr lang="en-US" dirty="0"/>
          </a:p>
          <a:p>
            <a:r>
              <a:rPr lang="en-US" dirty="0"/>
              <a:t>    _</a:t>
            </a:r>
            <a:r>
              <a:rPr lang="en-US" dirty="0" err="1"/>
              <a:t>Repl</a:t>
            </a:r>
            <a:r>
              <a:rPr lang="en-US" dirty="0"/>
              <a:t>-Agent._</a:t>
            </a:r>
            <a:r>
              <a:rPr lang="en-US" dirty="0" err="1"/>
              <a:t>ReplAgt-TransitionType</a:t>
            </a:r>
            <a:endParaRPr lang="en-US" dirty="0"/>
          </a:p>
          <a:p>
            <a:r>
              <a:rPr lang="en-US" dirty="0"/>
              <a:t>    _</a:t>
            </a:r>
            <a:r>
              <a:rPr lang="en-US" dirty="0" err="1"/>
              <a:t>Repl</a:t>
            </a:r>
            <a:r>
              <a:rPr lang="en-US" dirty="0"/>
              <a:t>-Agent._</a:t>
            </a:r>
            <a:r>
              <a:rPr lang="en-US" dirty="0" err="1"/>
              <a:t>ReplAgt</a:t>
            </a:r>
            <a:r>
              <a:rPr lang="en-US" dirty="0"/>
              <a:t>-Critical</a:t>
            </a:r>
          </a:p>
          <a:p>
            <a:r>
              <a:rPr lang="en-US" dirty="0"/>
              <a:t>    _</a:t>
            </a:r>
            <a:r>
              <a:rPr lang="en-US" dirty="0" err="1"/>
              <a:t>Repl</a:t>
            </a:r>
            <a:r>
              <a:rPr lang="en-US" dirty="0"/>
              <a:t>-Agent._</a:t>
            </a:r>
            <a:r>
              <a:rPr lang="en-US" dirty="0" err="1"/>
              <a:t>ReplAgt-ReplicationSet</a:t>
            </a:r>
            <a:endParaRPr lang="en-US" dirty="0"/>
          </a:p>
          <a:p>
            <a:r>
              <a:rPr lang="en-US" dirty="0"/>
              <a:t>    _</a:t>
            </a:r>
            <a:r>
              <a:rPr lang="en-US" dirty="0" err="1"/>
              <a:t>Repl</a:t>
            </a:r>
            <a:r>
              <a:rPr lang="en-US" dirty="0"/>
              <a:t>-Agent._</a:t>
            </a:r>
            <a:r>
              <a:rPr lang="en-US" dirty="0" err="1"/>
              <a:t>ReplAgt-ConnectTimeout</a:t>
            </a:r>
            <a:endParaRPr lang="en-US" dirty="0"/>
          </a:p>
          <a:p>
            <a:r>
              <a:rPr lang="en-US" dirty="0"/>
              <a:t>    _</a:t>
            </a:r>
            <a:r>
              <a:rPr lang="en-US" dirty="0" err="1"/>
              <a:t>Repl</a:t>
            </a:r>
            <a:r>
              <a:rPr lang="en-US" dirty="0"/>
              <a:t>-Agent._</a:t>
            </a:r>
            <a:r>
              <a:rPr lang="en-US" dirty="0" err="1"/>
              <a:t>ReplAgt-TransDatabaseRole</a:t>
            </a:r>
            <a:endParaRPr lang="en-US" dirty="0"/>
          </a:p>
          <a:p>
            <a:r>
              <a:rPr lang="en-US" dirty="0"/>
              <a:t>    _</a:t>
            </a:r>
            <a:r>
              <a:rPr lang="en-US" dirty="0" err="1"/>
              <a:t>Repl</a:t>
            </a:r>
            <a:r>
              <a:rPr lang="en-US" dirty="0"/>
              <a:t>-Agent._</a:t>
            </a:r>
            <a:r>
              <a:rPr lang="en-US" dirty="0" err="1"/>
              <a:t>ReplAgt-BackupMethod</a:t>
            </a:r>
            <a:endParaRPr lang="en-US" dirty="0"/>
          </a:p>
          <a:p>
            <a:r>
              <a:rPr lang="en-US" dirty="0"/>
              <a:t>    _</a:t>
            </a:r>
            <a:r>
              <a:rPr lang="en-US" dirty="0" err="1"/>
              <a:t>Repl</a:t>
            </a:r>
            <a:r>
              <a:rPr lang="en-US" dirty="0"/>
              <a:t>-Agent._</a:t>
            </a:r>
            <a:r>
              <a:rPr lang="en-US" dirty="0" err="1"/>
              <a:t>ReplAgt-MinPort</a:t>
            </a:r>
            <a:endParaRPr lang="en-US" dirty="0"/>
          </a:p>
          <a:p>
            <a:r>
              <a:rPr lang="en-US" dirty="0"/>
              <a:t>    _</a:t>
            </a:r>
            <a:r>
              <a:rPr lang="en-US" dirty="0" err="1"/>
              <a:t>Repl</a:t>
            </a:r>
            <a:r>
              <a:rPr lang="en-US" dirty="0"/>
              <a:t>-Agent._</a:t>
            </a:r>
            <a:r>
              <a:rPr lang="en-US" dirty="0" err="1"/>
              <a:t>ReplAgt-MaxPort</a:t>
            </a:r>
            <a:endParaRPr lang="en-US" dirty="0"/>
          </a:p>
          <a:p>
            <a:r>
              <a:rPr lang="en-US" dirty="0"/>
              <a:t>    _</a:t>
            </a:r>
            <a:r>
              <a:rPr lang="en-US" dirty="0" err="1"/>
              <a:t>Repl</a:t>
            </a:r>
            <a:r>
              <a:rPr lang="en-US" dirty="0"/>
              <a:t>-Agent._</a:t>
            </a:r>
            <a:r>
              <a:rPr lang="en-US" dirty="0" err="1"/>
              <a:t>ReplAgt-MaxMsgSize</a:t>
            </a:r>
            <a:endParaRPr lang="en-US" dirty="0"/>
          </a:p>
          <a:p>
            <a:r>
              <a:rPr lang="en-US" dirty="0"/>
              <a:t>    _</a:t>
            </a:r>
            <a:r>
              <a:rPr lang="en-US" dirty="0" err="1"/>
              <a:t>Repl</a:t>
            </a:r>
            <a:r>
              <a:rPr lang="en-US" dirty="0"/>
              <a:t>-Agent._</a:t>
            </a:r>
            <a:r>
              <a:rPr lang="en-US" dirty="0" err="1"/>
              <a:t>ReplAgt</a:t>
            </a:r>
            <a:r>
              <a:rPr lang="en-US" dirty="0"/>
              <a:t>-Method</a:t>
            </a:r>
          </a:p>
          <a:p>
            <a:r>
              <a:rPr lang="en-US" dirty="0"/>
              <a:t>  with 1 col.</a:t>
            </a:r>
          </a:p>
        </p:txBody>
      </p:sp>
    </p:spTree>
    <p:extLst>
      <p:ext uri="{BB962C8B-B14F-4D97-AF65-F5344CB8AC3E}">
        <p14:creationId xmlns:p14="http://schemas.microsoft.com/office/powerpoint/2010/main" val="1937243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26617-8237-8CCD-3E4D-4FF7E308D7D2}"/>
              </a:ext>
            </a:extLst>
          </p:cNvPr>
          <p:cNvSpPr>
            <a:spLocks noGrp="1"/>
          </p:cNvSpPr>
          <p:nvPr>
            <p:ph type="title"/>
          </p:nvPr>
        </p:nvSpPr>
        <p:spPr>
          <a:xfrm>
            <a:off x="838200" y="365125"/>
            <a:ext cx="10515600" cy="594977"/>
          </a:xfrm>
        </p:spPr>
        <p:txBody>
          <a:bodyPr/>
          <a:lstStyle/>
          <a:p>
            <a:r>
              <a:rPr lang="en-US" sz="2800" dirty="0">
                <a:latin typeface="+mn-lt"/>
              </a:rPr>
              <a:t>VST to monitor OE Replication</a:t>
            </a:r>
          </a:p>
        </p:txBody>
      </p:sp>
      <p:pic>
        <p:nvPicPr>
          <p:cNvPr id="4" name="Picture 3" descr="A computer screen shot of a computer">
            <a:extLst>
              <a:ext uri="{FF2B5EF4-FFF2-40B4-BE49-F238E27FC236}">
                <a16:creationId xmlns:a16="http://schemas.microsoft.com/office/drawing/2014/main" id="{2E4517EA-DA44-510E-0931-910B50B05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966" y="0"/>
            <a:ext cx="10522067" cy="6858000"/>
          </a:xfrm>
          <a:prstGeom prst="rect">
            <a:avLst/>
          </a:prstGeom>
        </p:spPr>
      </p:pic>
    </p:spTree>
    <p:extLst>
      <p:ext uri="{BB962C8B-B14F-4D97-AF65-F5344CB8AC3E}">
        <p14:creationId xmlns:p14="http://schemas.microsoft.com/office/powerpoint/2010/main" val="2767892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26617-8237-8CCD-3E4D-4FF7E308D7D2}"/>
              </a:ext>
            </a:extLst>
          </p:cNvPr>
          <p:cNvSpPr>
            <a:spLocks noGrp="1"/>
          </p:cNvSpPr>
          <p:nvPr>
            <p:ph type="title"/>
          </p:nvPr>
        </p:nvSpPr>
        <p:spPr>
          <a:xfrm>
            <a:off x="838200" y="365125"/>
            <a:ext cx="10515600" cy="594977"/>
          </a:xfrm>
        </p:spPr>
        <p:txBody>
          <a:bodyPr/>
          <a:lstStyle/>
          <a:p>
            <a:r>
              <a:rPr lang="en-US" sz="2800" dirty="0">
                <a:latin typeface="+mn-lt"/>
              </a:rPr>
              <a:t>VST to monitor OE Replication Agent Activity</a:t>
            </a:r>
          </a:p>
        </p:txBody>
      </p:sp>
      <p:sp>
        <p:nvSpPr>
          <p:cNvPr id="3" name="TextBox 2">
            <a:extLst>
              <a:ext uri="{FF2B5EF4-FFF2-40B4-BE49-F238E27FC236}">
                <a16:creationId xmlns:a16="http://schemas.microsoft.com/office/drawing/2014/main" id="{4EE3F10B-A99B-760D-4A95-EA0DD7E51345}"/>
              </a:ext>
            </a:extLst>
          </p:cNvPr>
          <p:cNvSpPr txBox="1"/>
          <p:nvPr/>
        </p:nvSpPr>
        <p:spPr>
          <a:xfrm>
            <a:off x="1569687" y="977978"/>
            <a:ext cx="5223353" cy="4801314"/>
          </a:xfrm>
          <a:prstGeom prst="rect">
            <a:avLst/>
          </a:prstGeom>
          <a:noFill/>
        </p:spPr>
        <p:txBody>
          <a:bodyPr wrap="none" rtlCol="0">
            <a:spAutoFit/>
          </a:bodyPr>
          <a:lstStyle/>
          <a:p>
            <a:r>
              <a:rPr lang="en-US" dirty="0"/>
              <a:t>find first _</a:t>
            </a:r>
            <a:r>
              <a:rPr lang="en-US" dirty="0" err="1"/>
              <a:t>Repl-AgentActivity</a:t>
            </a:r>
            <a:r>
              <a:rPr lang="en-US" dirty="0"/>
              <a:t> no-lock no-error.</a:t>
            </a:r>
          </a:p>
          <a:p>
            <a:r>
              <a:rPr lang="en-US" dirty="0"/>
              <a:t>if available _</a:t>
            </a:r>
            <a:r>
              <a:rPr lang="en-US" dirty="0" err="1"/>
              <a:t>Repl-AgentActivity</a:t>
            </a:r>
            <a:r>
              <a:rPr lang="en-US" dirty="0"/>
              <a:t> then</a:t>
            </a:r>
          </a:p>
          <a:p>
            <a:r>
              <a:rPr lang="en-US" dirty="0"/>
              <a:t>  display</a:t>
            </a:r>
          </a:p>
          <a:p>
            <a:r>
              <a:rPr lang="en-US" dirty="0"/>
              <a:t>    _</a:t>
            </a:r>
            <a:r>
              <a:rPr lang="en-US" dirty="0" err="1"/>
              <a:t>Repl-AgentActivity</a:t>
            </a:r>
            <a:r>
              <a:rPr lang="en-US" dirty="0"/>
              <a:t>._</a:t>
            </a:r>
            <a:r>
              <a:rPr lang="en-US" dirty="0" err="1"/>
              <a:t>ReplAgtAct-AgentName</a:t>
            </a:r>
            <a:endParaRPr lang="en-US" dirty="0"/>
          </a:p>
          <a:p>
            <a:r>
              <a:rPr lang="en-US" dirty="0"/>
              <a:t>    _</a:t>
            </a:r>
            <a:r>
              <a:rPr lang="en-US" dirty="0" err="1"/>
              <a:t>Repl-AgentActivity</a:t>
            </a:r>
            <a:r>
              <a:rPr lang="en-US" dirty="0"/>
              <a:t>._</a:t>
            </a:r>
            <a:r>
              <a:rPr lang="en-US" dirty="0" err="1"/>
              <a:t>ReplAgtAct-ConnectTime</a:t>
            </a:r>
            <a:endParaRPr lang="en-US" dirty="0"/>
          </a:p>
          <a:p>
            <a:r>
              <a:rPr lang="en-US" dirty="0"/>
              <a:t>    _</a:t>
            </a:r>
            <a:r>
              <a:rPr lang="en-US" dirty="0" err="1"/>
              <a:t>Repl-AgentActivity</a:t>
            </a:r>
            <a:r>
              <a:rPr lang="en-US" dirty="0"/>
              <a:t>._</a:t>
            </a:r>
            <a:r>
              <a:rPr lang="en-US" dirty="0" err="1"/>
              <a:t>ReplAgtAct-BlocksProcessed</a:t>
            </a:r>
            <a:endParaRPr lang="en-US" dirty="0"/>
          </a:p>
          <a:p>
            <a:r>
              <a:rPr lang="en-US" dirty="0"/>
              <a:t>    _</a:t>
            </a:r>
            <a:r>
              <a:rPr lang="en-US" dirty="0" err="1"/>
              <a:t>Repl</a:t>
            </a:r>
            <a:r>
              <a:rPr lang="en-US" dirty="0"/>
              <a:t>-</a:t>
            </a:r>
            <a:r>
              <a:rPr lang="en-US" dirty="0" err="1"/>
              <a:t>AgentActivity</a:t>
            </a:r>
            <a:r>
              <a:rPr lang="en-US" dirty="0"/>
              <a:t>._</a:t>
            </a:r>
            <a:r>
              <a:rPr lang="en-US" dirty="0" err="1"/>
              <a:t>ReplAgtAct</a:t>
            </a:r>
            <a:r>
              <a:rPr lang="en-US" dirty="0"/>
              <a:t>-Status</a:t>
            </a:r>
          </a:p>
          <a:p>
            <a:r>
              <a:rPr lang="en-US" dirty="0"/>
              <a:t>    _</a:t>
            </a:r>
            <a:r>
              <a:rPr lang="en-US" dirty="0" err="1"/>
              <a:t>Repl</a:t>
            </a:r>
            <a:r>
              <a:rPr lang="en-US" dirty="0"/>
              <a:t>-</a:t>
            </a:r>
            <a:r>
              <a:rPr lang="en-US" dirty="0" err="1"/>
              <a:t>AgentActivity</a:t>
            </a:r>
            <a:r>
              <a:rPr lang="en-US" dirty="0"/>
              <a:t>._</a:t>
            </a:r>
            <a:r>
              <a:rPr lang="en-US" dirty="0" err="1"/>
              <a:t>ReplAgtAct</a:t>
            </a:r>
            <a:r>
              <a:rPr lang="en-US" dirty="0"/>
              <a:t>-State</a:t>
            </a:r>
          </a:p>
          <a:p>
            <a:r>
              <a:rPr lang="en-US" dirty="0"/>
              <a:t>    _</a:t>
            </a:r>
            <a:r>
              <a:rPr lang="en-US" dirty="0" err="1"/>
              <a:t>Repl-AgentActivity</a:t>
            </a:r>
            <a:r>
              <a:rPr lang="en-US" dirty="0"/>
              <a:t>._</a:t>
            </a:r>
            <a:r>
              <a:rPr lang="en-US" dirty="0" err="1"/>
              <a:t>ReplAgtAct-ServerLag</a:t>
            </a:r>
            <a:endParaRPr lang="en-US" dirty="0"/>
          </a:p>
          <a:p>
            <a:r>
              <a:rPr lang="en-US" dirty="0"/>
              <a:t>    _</a:t>
            </a:r>
            <a:r>
              <a:rPr lang="en-US" dirty="0" err="1"/>
              <a:t>Repl-AgentActivity</a:t>
            </a:r>
            <a:r>
              <a:rPr lang="en-US" dirty="0"/>
              <a:t>._</a:t>
            </a:r>
            <a:r>
              <a:rPr lang="en-US" dirty="0" err="1"/>
              <a:t>ReplAgtAct-WaitingFor</a:t>
            </a:r>
            <a:endParaRPr lang="en-US" dirty="0"/>
          </a:p>
          <a:p>
            <a:r>
              <a:rPr lang="en-US" dirty="0"/>
              <a:t>    _</a:t>
            </a:r>
            <a:r>
              <a:rPr lang="en-US" dirty="0" err="1"/>
              <a:t>Repl-AgentActivity</a:t>
            </a:r>
            <a:r>
              <a:rPr lang="en-US" dirty="0"/>
              <a:t>._</a:t>
            </a:r>
            <a:r>
              <a:rPr lang="en-US" dirty="0" err="1"/>
              <a:t>ReplAgtAct-CurDelayInterval</a:t>
            </a:r>
            <a:endParaRPr lang="en-US" dirty="0"/>
          </a:p>
          <a:p>
            <a:r>
              <a:rPr lang="en-US" dirty="0"/>
              <a:t>    _</a:t>
            </a:r>
            <a:r>
              <a:rPr lang="en-US" dirty="0" err="1"/>
              <a:t>Repl-AgentActivity</a:t>
            </a:r>
            <a:r>
              <a:rPr lang="en-US" dirty="0"/>
              <a:t>._</a:t>
            </a:r>
            <a:r>
              <a:rPr lang="en-US" dirty="0" err="1"/>
              <a:t>ReplAgtAct-LastBlockReceived</a:t>
            </a:r>
            <a:endParaRPr lang="en-US" dirty="0"/>
          </a:p>
          <a:p>
            <a:r>
              <a:rPr lang="en-US" dirty="0"/>
              <a:t>    _</a:t>
            </a:r>
            <a:r>
              <a:rPr lang="en-US" dirty="0" err="1"/>
              <a:t>Repl-AgentActivity</a:t>
            </a:r>
            <a:r>
              <a:rPr lang="en-US" dirty="0"/>
              <a:t>._</a:t>
            </a:r>
            <a:r>
              <a:rPr lang="en-US" dirty="0" err="1"/>
              <a:t>ReplAgtAct-TransStarted</a:t>
            </a:r>
            <a:endParaRPr lang="en-US" dirty="0"/>
          </a:p>
          <a:p>
            <a:r>
              <a:rPr lang="en-US" dirty="0"/>
              <a:t>    _</a:t>
            </a:r>
            <a:r>
              <a:rPr lang="en-US" dirty="0" err="1"/>
              <a:t>Repl-AgentActivity</a:t>
            </a:r>
            <a:r>
              <a:rPr lang="en-US" dirty="0"/>
              <a:t>._</a:t>
            </a:r>
            <a:r>
              <a:rPr lang="en-US" dirty="0" err="1"/>
              <a:t>ReplAgtAct-LastSyncTimeTgt</a:t>
            </a:r>
            <a:endParaRPr lang="en-US" dirty="0"/>
          </a:p>
          <a:p>
            <a:r>
              <a:rPr lang="en-US" dirty="0"/>
              <a:t>    _</a:t>
            </a:r>
            <a:r>
              <a:rPr lang="en-US" dirty="0" err="1"/>
              <a:t>Repl-AgentActivity</a:t>
            </a:r>
            <a:r>
              <a:rPr lang="en-US" dirty="0"/>
              <a:t>._</a:t>
            </a:r>
            <a:r>
              <a:rPr lang="en-US" dirty="0" err="1"/>
              <a:t>ReplAgtAct-LastSyncTimeSrc</a:t>
            </a:r>
            <a:endParaRPr lang="en-US" dirty="0"/>
          </a:p>
          <a:p>
            <a:r>
              <a:rPr lang="en-US" dirty="0"/>
              <a:t>    _</a:t>
            </a:r>
            <a:r>
              <a:rPr lang="en-US" dirty="0" err="1"/>
              <a:t>Repl-AgentActivity</a:t>
            </a:r>
            <a:r>
              <a:rPr lang="en-US" dirty="0"/>
              <a:t>._</a:t>
            </a:r>
            <a:r>
              <a:rPr lang="en-US" dirty="0" err="1"/>
              <a:t>ReplAgtAct-LastSyncDelta</a:t>
            </a:r>
            <a:endParaRPr lang="en-US" dirty="0"/>
          </a:p>
          <a:p>
            <a:r>
              <a:rPr lang="en-US" dirty="0"/>
              <a:t>    with 1 col.</a:t>
            </a:r>
          </a:p>
        </p:txBody>
      </p:sp>
    </p:spTree>
    <p:extLst>
      <p:ext uri="{BB962C8B-B14F-4D97-AF65-F5344CB8AC3E}">
        <p14:creationId xmlns:p14="http://schemas.microsoft.com/office/powerpoint/2010/main" val="34671064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26617-8237-8CCD-3E4D-4FF7E308D7D2}"/>
              </a:ext>
            </a:extLst>
          </p:cNvPr>
          <p:cNvSpPr>
            <a:spLocks noGrp="1"/>
          </p:cNvSpPr>
          <p:nvPr>
            <p:ph type="title"/>
          </p:nvPr>
        </p:nvSpPr>
        <p:spPr>
          <a:xfrm>
            <a:off x="838200" y="365125"/>
            <a:ext cx="10515600" cy="594977"/>
          </a:xfrm>
        </p:spPr>
        <p:txBody>
          <a:bodyPr/>
          <a:lstStyle/>
          <a:p>
            <a:r>
              <a:rPr lang="en-US" sz="2800" dirty="0">
                <a:latin typeface="+mn-lt"/>
              </a:rPr>
              <a:t>VST to monitor OE Replication</a:t>
            </a:r>
          </a:p>
        </p:txBody>
      </p:sp>
      <p:pic>
        <p:nvPicPr>
          <p:cNvPr id="4" name="Picture 3" descr="A computer screen shot of a program&#10;&#10;Description automatically generated">
            <a:extLst>
              <a:ext uri="{FF2B5EF4-FFF2-40B4-BE49-F238E27FC236}">
                <a16:creationId xmlns:a16="http://schemas.microsoft.com/office/drawing/2014/main" id="{F7C50106-6ABB-F662-49BF-D14E024A6A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322" y="0"/>
            <a:ext cx="11519355" cy="6858000"/>
          </a:xfrm>
          <a:prstGeom prst="rect">
            <a:avLst/>
          </a:prstGeom>
        </p:spPr>
      </p:pic>
    </p:spTree>
    <p:extLst>
      <p:ext uri="{BB962C8B-B14F-4D97-AF65-F5344CB8AC3E}">
        <p14:creationId xmlns:p14="http://schemas.microsoft.com/office/powerpoint/2010/main" val="12800960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16E40-82B7-2756-9B46-243DBA6FBAF8}"/>
              </a:ext>
            </a:extLst>
          </p:cNvPr>
          <p:cNvSpPr>
            <a:spLocks noGrp="1"/>
          </p:cNvSpPr>
          <p:nvPr>
            <p:ph type="title"/>
          </p:nvPr>
        </p:nvSpPr>
        <p:spPr/>
        <p:txBody>
          <a:bodyPr/>
          <a:lstStyle/>
          <a:p>
            <a:pPr algn="ctr"/>
            <a:r>
              <a:rPr lang="en-US" dirty="0"/>
              <a:t>How to disable replication</a:t>
            </a:r>
          </a:p>
        </p:txBody>
      </p:sp>
      <p:sp>
        <p:nvSpPr>
          <p:cNvPr id="4" name="TextBox 3">
            <a:extLst>
              <a:ext uri="{FF2B5EF4-FFF2-40B4-BE49-F238E27FC236}">
                <a16:creationId xmlns:a16="http://schemas.microsoft.com/office/drawing/2014/main" id="{7AA168DD-FC12-479C-D32F-3B33E6AB67F0}"/>
              </a:ext>
            </a:extLst>
          </p:cNvPr>
          <p:cNvSpPr txBox="1"/>
          <p:nvPr/>
        </p:nvSpPr>
        <p:spPr>
          <a:xfrm>
            <a:off x="1569687" y="1920229"/>
            <a:ext cx="8647880" cy="1938992"/>
          </a:xfrm>
          <a:prstGeom prst="rect">
            <a:avLst/>
          </a:prstGeom>
          <a:noFill/>
        </p:spPr>
        <p:txBody>
          <a:bodyPr wrap="none" rtlCol="0">
            <a:spAutoFit/>
          </a:bodyPr>
          <a:lstStyle/>
          <a:p>
            <a:r>
              <a:rPr lang="en-US" sz="4000" b="0" i="0" dirty="0">
                <a:solidFill>
                  <a:srgbClr val="202124"/>
                </a:solidFill>
                <a:effectLst/>
              </a:rPr>
              <a:t>dsrutil db-name -C </a:t>
            </a:r>
            <a:r>
              <a:rPr lang="en-US" sz="4000" b="0" i="0" dirty="0" err="1">
                <a:solidFill>
                  <a:srgbClr val="202124"/>
                </a:solidFill>
                <a:effectLst/>
              </a:rPr>
              <a:t>disablesitereplication</a:t>
            </a:r>
            <a:br>
              <a:rPr lang="en-US" sz="4000" b="0" i="0" dirty="0">
                <a:solidFill>
                  <a:srgbClr val="202124"/>
                </a:solidFill>
                <a:effectLst/>
              </a:rPr>
            </a:br>
            <a:br>
              <a:rPr lang="en-US" sz="4000" dirty="0"/>
            </a:br>
            <a:r>
              <a:rPr lang="en-US" sz="4000" b="0" i="0" dirty="0">
                <a:solidFill>
                  <a:srgbClr val="202124"/>
                </a:solidFill>
                <a:effectLst/>
              </a:rPr>
              <a:t>proutil db-name -C </a:t>
            </a:r>
            <a:r>
              <a:rPr lang="en-US" sz="4000" b="0" i="0" dirty="0" err="1">
                <a:solidFill>
                  <a:srgbClr val="202124"/>
                </a:solidFill>
                <a:effectLst/>
              </a:rPr>
              <a:t>disablesitereplication</a:t>
            </a:r>
            <a:endParaRPr lang="en-US" sz="4000" dirty="0"/>
          </a:p>
        </p:txBody>
      </p:sp>
    </p:spTree>
    <p:extLst>
      <p:ext uri="{BB962C8B-B14F-4D97-AF65-F5344CB8AC3E}">
        <p14:creationId xmlns:p14="http://schemas.microsoft.com/office/powerpoint/2010/main" val="3132755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16E40-82B7-2756-9B46-243DBA6FBAF8}"/>
              </a:ext>
            </a:extLst>
          </p:cNvPr>
          <p:cNvSpPr>
            <a:spLocks noGrp="1"/>
          </p:cNvSpPr>
          <p:nvPr>
            <p:ph type="title"/>
          </p:nvPr>
        </p:nvSpPr>
        <p:spPr>
          <a:xfrm>
            <a:off x="838200" y="365126"/>
            <a:ext cx="10332757" cy="707886"/>
          </a:xfrm>
        </p:spPr>
        <p:txBody>
          <a:bodyPr/>
          <a:lstStyle/>
          <a:p>
            <a:pPr algn="ctr"/>
            <a:r>
              <a:rPr lang="en-US" dirty="0"/>
              <a:t>Replication Recovery Information</a:t>
            </a:r>
          </a:p>
        </p:txBody>
      </p:sp>
      <p:sp>
        <p:nvSpPr>
          <p:cNvPr id="4" name="TextBox 3">
            <a:extLst>
              <a:ext uri="{FF2B5EF4-FFF2-40B4-BE49-F238E27FC236}">
                <a16:creationId xmlns:a16="http://schemas.microsoft.com/office/drawing/2014/main" id="{7AA168DD-FC12-479C-D32F-3B33E6AB67F0}"/>
              </a:ext>
            </a:extLst>
          </p:cNvPr>
          <p:cNvSpPr txBox="1"/>
          <p:nvPr/>
        </p:nvSpPr>
        <p:spPr>
          <a:xfrm>
            <a:off x="2148809" y="1016984"/>
            <a:ext cx="5967018" cy="707886"/>
          </a:xfrm>
          <a:prstGeom prst="rect">
            <a:avLst/>
          </a:prstGeom>
          <a:noFill/>
        </p:spPr>
        <p:txBody>
          <a:bodyPr wrap="none" rtlCol="0">
            <a:spAutoFit/>
          </a:bodyPr>
          <a:lstStyle/>
          <a:p>
            <a:r>
              <a:rPr lang="en-US" sz="4000" b="0" i="0" dirty="0">
                <a:solidFill>
                  <a:srgbClr val="202124"/>
                </a:solidFill>
                <a:effectLst/>
              </a:rPr>
              <a:t>dsrutil db-name -C recovery</a:t>
            </a:r>
            <a:endParaRPr lang="en-US" sz="4000" dirty="0"/>
          </a:p>
        </p:txBody>
      </p:sp>
      <p:sp>
        <p:nvSpPr>
          <p:cNvPr id="3" name="TextBox 2">
            <a:extLst>
              <a:ext uri="{FF2B5EF4-FFF2-40B4-BE49-F238E27FC236}">
                <a16:creationId xmlns:a16="http://schemas.microsoft.com/office/drawing/2014/main" id="{C0FE369B-EF63-DF15-CB5C-9BB0A97D91C2}"/>
              </a:ext>
            </a:extLst>
          </p:cNvPr>
          <p:cNvSpPr txBox="1"/>
          <p:nvPr/>
        </p:nvSpPr>
        <p:spPr>
          <a:xfrm>
            <a:off x="1295365" y="1645907"/>
            <a:ext cx="9875592" cy="5262979"/>
          </a:xfrm>
          <a:prstGeom prst="rect">
            <a:avLst/>
          </a:prstGeom>
          <a:noFill/>
        </p:spPr>
        <p:txBody>
          <a:bodyPr wrap="square" rtlCol="0">
            <a:spAutoFit/>
          </a:bodyPr>
          <a:lstStyle/>
          <a:p>
            <a:r>
              <a:rPr lang="en-US" sz="1600" dirty="0"/>
              <a:t>Online Replication Recovery Information for db-name:</a:t>
            </a:r>
          </a:p>
          <a:p>
            <a:endParaRPr lang="en-US" sz="1600" dirty="0"/>
          </a:p>
          <a:p>
            <a:r>
              <a:rPr lang="en-US" sz="1600" dirty="0"/>
              <a:t>  Replication version:              6.0</a:t>
            </a:r>
          </a:p>
          <a:p>
            <a:r>
              <a:rPr lang="en-US" sz="1600" dirty="0"/>
              <a:t>  Date created:                     Sat Jul 20 03:45:32 2024</a:t>
            </a:r>
          </a:p>
          <a:p>
            <a:r>
              <a:rPr lang="en-US" sz="1600" dirty="0"/>
              <a:t>  Date last written:                Mon Sep 16 17:02:27 2024</a:t>
            </a:r>
          </a:p>
          <a:p>
            <a:r>
              <a:rPr lang="en-US" sz="1600" dirty="0"/>
              <a:t>  Replication local agent information:</a:t>
            </a:r>
          </a:p>
          <a:p>
            <a:r>
              <a:rPr lang="en-US" sz="1600" dirty="0"/>
              <a:t>    Last Block:                     Incomplete</a:t>
            </a:r>
          </a:p>
          <a:p>
            <a:r>
              <a:rPr lang="en-US" sz="1600" dirty="0"/>
              <a:t>    Last block received location:   area: 64, seq: 197582, loc: 39239680, offset  0</a:t>
            </a:r>
          </a:p>
          <a:p>
            <a:r>
              <a:rPr lang="en-US" sz="1600" dirty="0"/>
              <a:t>    Last block processed location:  area: 64, seq: 197582, loc: 39239680, offset 16242</a:t>
            </a:r>
          </a:p>
          <a:p>
            <a:r>
              <a:rPr lang="en-US" sz="1600" dirty="0"/>
              <a:t>    Last block </a:t>
            </a:r>
            <a:r>
              <a:rPr lang="en-US" sz="1600" dirty="0" err="1"/>
              <a:t>ACKed</a:t>
            </a:r>
            <a:r>
              <a:rPr lang="en-US" sz="1600" dirty="0"/>
              <a:t> location:      area: 64, seq: 197582, loc: 0, offset: 128</a:t>
            </a:r>
          </a:p>
          <a:p>
            <a:r>
              <a:rPr lang="en-US" sz="1600" dirty="0"/>
              <a:t>    Last block received:            no date</a:t>
            </a:r>
          </a:p>
          <a:p>
            <a:r>
              <a:rPr lang="en-US" sz="1600" dirty="0"/>
              <a:t>    Last block </a:t>
            </a:r>
            <a:r>
              <a:rPr lang="en-US" sz="1600" dirty="0" err="1"/>
              <a:t>ACKed</a:t>
            </a:r>
            <a:r>
              <a:rPr lang="en-US" sz="1600" dirty="0"/>
              <a:t>:               no date</a:t>
            </a:r>
          </a:p>
          <a:p>
            <a:r>
              <a:rPr lang="en-US" sz="1600" dirty="0"/>
              <a:t>    ID of the last TX begin:        66693678</a:t>
            </a:r>
          </a:p>
          <a:p>
            <a:r>
              <a:rPr lang="en-US" sz="1600" dirty="0"/>
              <a:t>    ID of the last TX end:          66693678</a:t>
            </a:r>
          </a:p>
          <a:p>
            <a:r>
              <a:rPr lang="en-US" sz="1600" dirty="0"/>
              <a:t>    Time of last TX end:            Mon Sep 16 17:02:27 2024</a:t>
            </a:r>
          </a:p>
          <a:p>
            <a:r>
              <a:rPr lang="en-US" sz="1600" dirty="0"/>
              <a:t>    Last AI Extent processed</a:t>
            </a:r>
          </a:p>
          <a:p>
            <a:r>
              <a:rPr lang="en-US" sz="1600" dirty="0"/>
              <a:t>      AIMAGE BEGIN date:            Sat Jul 28 07:01:15 2018</a:t>
            </a:r>
          </a:p>
          <a:p>
            <a:r>
              <a:rPr lang="en-US" sz="1600" dirty="0"/>
              <a:t>      AIMAGE NEW date:              Mon Sep 16 17:01:27 2024</a:t>
            </a:r>
          </a:p>
          <a:p>
            <a:r>
              <a:rPr lang="en-US" sz="1600" dirty="0"/>
              <a:t>      After-Image File Number:      197582</a:t>
            </a:r>
          </a:p>
          <a:p>
            <a:r>
              <a:rPr lang="en-US" sz="1600" dirty="0"/>
              <a:t>      File Last Opened:             Mon Sep 16 17:01:27 2024</a:t>
            </a:r>
          </a:p>
          <a:p>
            <a:r>
              <a:rPr lang="en-US" sz="1600" dirty="0"/>
              <a:t>      Completely Applied to Target: No</a:t>
            </a:r>
            <a:endParaRPr lang="en-US" dirty="0"/>
          </a:p>
        </p:txBody>
      </p:sp>
      <p:sp>
        <p:nvSpPr>
          <p:cNvPr id="5" name="TextBox 4">
            <a:extLst>
              <a:ext uri="{FF2B5EF4-FFF2-40B4-BE49-F238E27FC236}">
                <a16:creationId xmlns:a16="http://schemas.microsoft.com/office/drawing/2014/main" id="{B4573F96-628F-2254-47B0-33D4F54C7CE2}"/>
              </a:ext>
            </a:extLst>
          </p:cNvPr>
          <p:cNvSpPr txBox="1"/>
          <p:nvPr/>
        </p:nvSpPr>
        <p:spPr>
          <a:xfrm>
            <a:off x="7604771" y="2376728"/>
            <a:ext cx="2979085" cy="369332"/>
          </a:xfrm>
          <a:prstGeom prst="rect">
            <a:avLst/>
          </a:prstGeom>
          <a:noFill/>
        </p:spPr>
        <p:txBody>
          <a:bodyPr wrap="none" rtlCol="0">
            <a:spAutoFit/>
          </a:bodyPr>
          <a:lstStyle/>
          <a:p>
            <a:r>
              <a:rPr lang="en-US" dirty="0"/>
              <a:t>When replication was created</a:t>
            </a:r>
          </a:p>
        </p:txBody>
      </p:sp>
      <p:sp>
        <p:nvSpPr>
          <p:cNvPr id="6" name="Arrow: Left 5">
            <a:extLst>
              <a:ext uri="{FF2B5EF4-FFF2-40B4-BE49-F238E27FC236}">
                <a16:creationId xmlns:a16="http://schemas.microsoft.com/office/drawing/2014/main" id="{DF51471C-AD2B-9AB0-8651-9A3E1A1B8E04}"/>
              </a:ext>
            </a:extLst>
          </p:cNvPr>
          <p:cNvSpPr/>
          <p:nvPr/>
        </p:nvSpPr>
        <p:spPr>
          <a:xfrm>
            <a:off x="6537606" y="2417855"/>
            <a:ext cx="960127" cy="27432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BD90E0A-56D8-F8F3-23FF-B5F7AF4B52AA}"/>
              </a:ext>
            </a:extLst>
          </p:cNvPr>
          <p:cNvSpPr txBox="1"/>
          <p:nvPr/>
        </p:nvSpPr>
        <p:spPr>
          <a:xfrm>
            <a:off x="8564898" y="5035195"/>
            <a:ext cx="2057807" cy="369332"/>
          </a:xfrm>
          <a:prstGeom prst="rect">
            <a:avLst/>
          </a:prstGeom>
          <a:noFill/>
        </p:spPr>
        <p:txBody>
          <a:bodyPr wrap="none" rtlCol="0">
            <a:spAutoFit/>
          </a:bodyPr>
          <a:lstStyle/>
          <a:p>
            <a:r>
              <a:rPr lang="en-US" dirty="0"/>
              <a:t>Status of replication</a:t>
            </a:r>
          </a:p>
        </p:txBody>
      </p:sp>
      <p:sp>
        <p:nvSpPr>
          <p:cNvPr id="8" name="Arrow: Left 7">
            <a:extLst>
              <a:ext uri="{FF2B5EF4-FFF2-40B4-BE49-F238E27FC236}">
                <a16:creationId xmlns:a16="http://schemas.microsoft.com/office/drawing/2014/main" id="{D8924206-D2B1-CD4D-BEAA-049B1A44D6A2}"/>
              </a:ext>
            </a:extLst>
          </p:cNvPr>
          <p:cNvSpPr/>
          <p:nvPr/>
        </p:nvSpPr>
        <p:spPr>
          <a:xfrm>
            <a:off x="7124707" y="5082700"/>
            <a:ext cx="960127" cy="27432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292C4D5F-BCAD-0815-990E-DFFCA7079D13}"/>
              </a:ext>
            </a:extLst>
          </p:cNvPr>
          <p:cNvSpPr txBox="1"/>
          <p:nvPr/>
        </p:nvSpPr>
        <p:spPr>
          <a:xfrm>
            <a:off x="7977797" y="2644672"/>
            <a:ext cx="2057807" cy="369332"/>
          </a:xfrm>
          <a:prstGeom prst="rect">
            <a:avLst/>
          </a:prstGeom>
          <a:noFill/>
        </p:spPr>
        <p:txBody>
          <a:bodyPr wrap="none" rtlCol="0">
            <a:spAutoFit/>
          </a:bodyPr>
          <a:lstStyle/>
          <a:p>
            <a:r>
              <a:rPr lang="en-US" dirty="0"/>
              <a:t>Status of replication</a:t>
            </a:r>
          </a:p>
        </p:txBody>
      </p:sp>
      <p:sp>
        <p:nvSpPr>
          <p:cNvPr id="10" name="Arrow: Left 9">
            <a:extLst>
              <a:ext uri="{FF2B5EF4-FFF2-40B4-BE49-F238E27FC236}">
                <a16:creationId xmlns:a16="http://schemas.microsoft.com/office/drawing/2014/main" id="{42ED6EB1-2A39-D84E-7B13-70945DCFC1ED}"/>
              </a:ext>
            </a:extLst>
          </p:cNvPr>
          <p:cNvSpPr/>
          <p:nvPr/>
        </p:nvSpPr>
        <p:spPr>
          <a:xfrm>
            <a:off x="6537606" y="2692177"/>
            <a:ext cx="960127" cy="27432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116967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mn-lt"/>
              </a:rPr>
              <a:t>Possibility to delay replication using After-Image replication</a:t>
            </a:r>
          </a:p>
        </p:txBody>
      </p:sp>
      <p:sp>
        <p:nvSpPr>
          <p:cNvPr id="9" name="TextBox 8"/>
          <p:cNvSpPr txBox="1"/>
          <p:nvPr/>
        </p:nvSpPr>
        <p:spPr>
          <a:xfrm>
            <a:off x="883882" y="1645907"/>
            <a:ext cx="3198183" cy="523220"/>
          </a:xfrm>
          <a:prstGeom prst="rect">
            <a:avLst/>
          </a:prstGeom>
          <a:noFill/>
        </p:spPr>
        <p:txBody>
          <a:bodyPr wrap="none" rtlCol="0">
            <a:spAutoFit/>
          </a:bodyPr>
          <a:lstStyle/>
          <a:p>
            <a:r>
              <a:rPr lang="en-US" sz="2800" dirty="0"/>
              <a:t>Physical Corruption </a:t>
            </a:r>
          </a:p>
        </p:txBody>
      </p:sp>
      <p:sp>
        <p:nvSpPr>
          <p:cNvPr id="10" name="TextBox 9"/>
          <p:cNvSpPr txBox="1"/>
          <p:nvPr/>
        </p:nvSpPr>
        <p:spPr>
          <a:xfrm>
            <a:off x="883882" y="3017517"/>
            <a:ext cx="2845907" cy="523220"/>
          </a:xfrm>
          <a:prstGeom prst="rect">
            <a:avLst/>
          </a:prstGeom>
          <a:noFill/>
        </p:spPr>
        <p:txBody>
          <a:bodyPr wrap="none" rtlCol="0">
            <a:spAutoFit/>
          </a:bodyPr>
          <a:lstStyle/>
          <a:p>
            <a:r>
              <a:rPr lang="en-US" sz="2800" dirty="0"/>
              <a:t>Logical Corruption</a:t>
            </a:r>
          </a:p>
        </p:txBody>
      </p:sp>
      <p:sp>
        <p:nvSpPr>
          <p:cNvPr id="11" name="TextBox 10"/>
          <p:cNvSpPr txBox="1"/>
          <p:nvPr/>
        </p:nvSpPr>
        <p:spPr>
          <a:xfrm>
            <a:off x="4312907" y="1645907"/>
            <a:ext cx="5417765" cy="646331"/>
          </a:xfrm>
          <a:prstGeom prst="rect">
            <a:avLst/>
          </a:prstGeom>
          <a:noFill/>
        </p:spPr>
        <p:txBody>
          <a:bodyPr wrap="none" rtlCol="0">
            <a:spAutoFit/>
          </a:bodyPr>
          <a:lstStyle/>
          <a:p>
            <a:r>
              <a:rPr lang="en-US" dirty="0"/>
              <a:t>Corruptions leading to errors with standard operations: </a:t>
            </a:r>
            <a:br>
              <a:rPr lang="en-US" dirty="0"/>
            </a:br>
            <a:r>
              <a:rPr lang="en-US" dirty="0"/>
              <a:t>Reading, back out of a transaction, crash recovery</a:t>
            </a:r>
          </a:p>
        </p:txBody>
      </p:sp>
      <p:sp>
        <p:nvSpPr>
          <p:cNvPr id="12" name="TextBox 11"/>
          <p:cNvSpPr txBox="1"/>
          <p:nvPr/>
        </p:nvSpPr>
        <p:spPr>
          <a:xfrm>
            <a:off x="4450068" y="3017517"/>
            <a:ext cx="6947864" cy="369332"/>
          </a:xfrm>
          <a:prstGeom prst="rect">
            <a:avLst/>
          </a:prstGeom>
          <a:noFill/>
        </p:spPr>
        <p:txBody>
          <a:bodyPr wrap="none" rtlCol="0">
            <a:spAutoFit/>
          </a:bodyPr>
          <a:lstStyle/>
          <a:p>
            <a:r>
              <a:rPr lang="en-US" dirty="0"/>
              <a:t>“Hand made corruptions” – deleting or wrongly changing important data</a:t>
            </a:r>
          </a:p>
        </p:txBody>
      </p:sp>
      <p:sp>
        <p:nvSpPr>
          <p:cNvPr id="13" name="TextBox 12"/>
          <p:cNvSpPr txBox="1"/>
          <p:nvPr/>
        </p:nvSpPr>
        <p:spPr>
          <a:xfrm>
            <a:off x="883882" y="4251966"/>
            <a:ext cx="8084906" cy="523220"/>
          </a:xfrm>
          <a:prstGeom prst="rect">
            <a:avLst/>
          </a:prstGeom>
          <a:noFill/>
        </p:spPr>
        <p:txBody>
          <a:bodyPr wrap="none" rtlCol="0">
            <a:spAutoFit/>
          </a:bodyPr>
          <a:lstStyle/>
          <a:p>
            <a:r>
              <a:rPr lang="en-US" sz="2800" dirty="0"/>
              <a:t>Both Corruptions could be fixed by delayed replication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6975" y="548619"/>
            <a:ext cx="5815626" cy="5986674"/>
          </a:xfrm>
          <a:prstGeom prst="rect">
            <a:avLst/>
          </a:prstGeom>
        </p:spPr>
      </p:pic>
    </p:spTree>
    <p:extLst>
      <p:ext uri="{BB962C8B-B14F-4D97-AF65-F5344CB8AC3E}">
        <p14:creationId xmlns:p14="http://schemas.microsoft.com/office/powerpoint/2010/main" val="24722999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Demo slides (in case demo does not work)</a:t>
            </a:r>
          </a:p>
        </p:txBody>
      </p:sp>
      <p:sp>
        <p:nvSpPr>
          <p:cNvPr id="3" name="TextBox 2"/>
          <p:cNvSpPr txBox="1"/>
          <p:nvPr/>
        </p:nvSpPr>
        <p:spPr>
          <a:xfrm>
            <a:off x="885678" y="1690688"/>
            <a:ext cx="10801547" cy="3785652"/>
          </a:xfrm>
          <a:prstGeom prst="rect">
            <a:avLst/>
          </a:prstGeom>
          <a:noFill/>
        </p:spPr>
        <p:txBody>
          <a:bodyPr wrap="none" rtlCol="0">
            <a:spAutoFit/>
          </a:bodyPr>
          <a:lstStyle/>
          <a:p>
            <a:r>
              <a:rPr lang="en-US" sz="2000" dirty="0"/>
              <a:t>(S-Source) </a:t>
            </a:r>
            <a:r>
              <a:rPr lang="en-US" sz="2000" dirty="0" err="1"/>
              <a:t>proutil</a:t>
            </a:r>
            <a:r>
              <a:rPr lang="en-US" sz="2000" dirty="0"/>
              <a:t> /home/job183/demo/sports -C </a:t>
            </a:r>
            <a:r>
              <a:rPr lang="en-US" sz="2000" dirty="0" err="1"/>
              <a:t>enableSiteReplication</a:t>
            </a:r>
            <a:r>
              <a:rPr lang="en-US" sz="2000" dirty="0"/>
              <a:t> source</a:t>
            </a:r>
          </a:p>
          <a:p>
            <a:r>
              <a:rPr lang="en-US" sz="2000" dirty="0"/>
              <a:t>(S) </a:t>
            </a:r>
            <a:r>
              <a:rPr lang="en-US" sz="2000" dirty="0" err="1"/>
              <a:t>probkup</a:t>
            </a:r>
            <a:r>
              <a:rPr lang="en-US" sz="2000" dirty="0"/>
              <a:t> online /home/job183/demo/sports /home/job183/demo/</a:t>
            </a:r>
            <a:r>
              <a:rPr lang="en-US" sz="2000" dirty="0" err="1"/>
              <a:t>sports.bkp</a:t>
            </a:r>
            <a:r>
              <a:rPr lang="en-US" sz="2000" dirty="0"/>
              <a:t> –</a:t>
            </a:r>
            <a:r>
              <a:rPr lang="en-US" sz="2000" dirty="0" err="1"/>
              <a:t>REPLTargetCreation</a:t>
            </a:r>
            <a:endParaRPr lang="en-US" sz="2000" dirty="0"/>
          </a:p>
          <a:p>
            <a:r>
              <a:rPr lang="en-US" sz="2000" dirty="0"/>
              <a:t>(S) </a:t>
            </a:r>
            <a:r>
              <a:rPr lang="en-US" sz="2000" dirty="0">
                <a:hlinkClick r:id="rId2"/>
              </a:rPr>
              <a:t>ftp.sh</a:t>
            </a:r>
            <a:r>
              <a:rPr lang="en-US" sz="2000" dirty="0"/>
              <a:t> – FTP backup created in previous step from Source to Target</a:t>
            </a:r>
          </a:p>
          <a:p>
            <a:r>
              <a:rPr lang="en-US" sz="2000" dirty="0"/>
              <a:t>(T-Target) </a:t>
            </a:r>
            <a:r>
              <a:rPr lang="en-US" sz="2000" dirty="0" err="1"/>
              <a:t>prorest</a:t>
            </a:r>
            <a:r>
              <a:rPr lang="en-US" sz="2000" dirty="0"/>
              <a:t> /home/job183/demo/sports </a:t>
            </a:r>
            <a:r>
              <a:rPr lang="en-US" sz="2000" dirty="0" err="1"/>
              <a:t>sports.bkp</a:t>
            </a:r>
            <a:r>
              <a:rPr lang="en-US" sz="2000" dirty="0"/>
              <a:t> –verbose</a:t>
            </a:r>
          </a:p>
          <a:p>
            <a:r>
              <a:rPr lang="en-US" sz="2000" dirty="0"/>
              <a:t>(T) </a:t>
            </a:r>
            <a:r>
              <a:rPr lang="en-US" sz="2000" dirty="0" err="1"/>
              <a:t>proutil</a:t>
            </a:r>
            <a:r>
              <a:rPr lang="en-US" sz="2000" dirty="0"/>
              <a:t> /home/job183/demo/sports -C </a:t>
            </a:r>
            <a:r>
              <a:rPr lang="en-US" sz="2000" dirty="0" err="1"/>
              <a:t>enableSiteReplication</a:t>
            </a:r>
            <a:r>
              <a:rPr lang="en-US" sz="2000" dirty="0"/>
              <a:t> target</a:t>
            </a:r>
          </a:p>
          <a:p>
            <a:r>
              <a:rPr lang="en-US" sz="2000" dirty="0"/>
              <a:t>(T) </a:t>
            </a:r>
            <a:r>
              <a:rPr lang="en-US" sz="2000" dirty="0" err="1"/>
              <a:t>proserve</a:t>
            </a:r>
            <a:r>
              <a:rPr lang="en-US" sz="2000" dirty="0"/>
              <a:t> -pf /home/job183/demo/sports_target.pf</a:t>
            </a:r>
          </a:p>
          <a:p>
            <a:r>
              <a:rPr lang="en-US" sz="2000" dirty="0"/>
              <a:t>(S) </a:t>
            </a:r>
            <a:r>
              <a:rPr lang="en-US" sz="2000" dirty="0" err="1"/>
              <a:t>dsrutil</a:t>
            </a:r>
            <a:r>
              <a:rPr lang="en-US" sz="2000" dirty="0"/>
              <a:t> /home/job183/demo/sports -C restart server</a:t>
            </a:r>
          </a:p>
          <a:p>
            <a:r>
              <a:rPr lang="en-US" sz="2000" dirty="0"/>
              <a:t>---------------------------------  Monitoring ---------------------------------------------</a:t>
            </a:r>
          </a:p>
          <a:p>
            <a:r>
              <a:rPr lang="en-US" sz="2000" dirty="0"/>
              <a:t>(S/T) </a:t>
            </a:r>
            <a:r>
              <a:rPr lang="en-US" sz="2000" dirty="0" err="1"/>
              <a:t>dsrutil</a:t>
            </a:r>
            <a:r>
              <a:rPr lang="en-US" sz="2000" dirty="0"/>
              <a:t> /home/job183/demo/sports –C status</a:t>
            </a:r>
          </a:p>
          <a:p>
            <a:r>
              <a:rPr lang="en-US" sz="2000" dirty="0"/>
              <a:t>(S/T) </a:t>
            </a:r>
            <a:r>
              <a:rPr lang="en-US" sz="2000" dirty="0" err="1"/>
              <a:t>dsrutil</a:t>
            </a:r>
            <a:r>
              <a:rPr lang="en-US" sz="2000" dirty="0"/>
              <a:t> /home/job183/demo/sports –C status –verbose</a:t>
            </a:r>
          </a:p>
          <a:p>
            <a:r>
              <a:rPr lang="en-US" sz="2000" dirty="0"/>
              <a:t>(S/T) </a:t>
            </a:r>
            <a:r>
              <a:rPr lang="en-US" sz="2000" dirty="0" err="1"/>
              <a:t>dsrutil</a:t>
            </a:r>
            <a:r>
              <a:rPr lang="en-US" sz="2000" dirty="0"/>
              <a:t> /home/job183/demo/sports -C monitor</a:t>
            </a:r>
          </a:p>
          <a:p>
            <a:endParaRPr lang="en-US" sz="2000" dirty="0"/>
          </a:p>
        </p:txBody>
      </p:sp>
    </p:spTree>
    <p:extLst>
      <p:ext uri="{BB962C8B-B14F-4D97-AF65-F5344CB8AC3E}">
        <p14:creationId xmlns:p14="http://schemas.microsoft.com/office/powerpoint/2010/main" val="24556863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1734120" y="5235385"/>
            <a:ext cx="2167303" cy="33041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Demo slides (in case demo does not work)</a:t>
            </a:r>
          </a:p>
        </p:txBody>
      </p:sp>
      <p:sp>
        <p:nvSpPr>
          <p:cNvPr id="3" name="TextBox 2"/>
          <p:cNvSpPr txBox="1"/>
          <p:nvPr/>
        </p:nvSpPr>
        <p:spPr>
          <a:xfrm>
            <a:off x="1569687" y="2194551"/>
            <a:ext cx="3513975" cy="4524315"/>
          </a:xfrm>
          <a:prstGeom prst="rect">
            <a:avLst/>
          </a:prstGeom>
          <a:noFill/>
        </p:spPr>
        <p:txBody>
          <a:bodyPr wrap="none" rtlCol="0">
            <a:spAutoFit/>
          </a:bodyPr>
          <a:lstStyle/>
          <a:p>
            <a:r>
              <a:rPr lang="en-US" dirty="0"/>
              <a:t>[server]</a:t>
            </a:r>
          </a:p>
          <a:p>
            <a:r>
              <a:rPr lang="en-US" dirty="0"/>
              <a:t>    control-agents=sportsagent1</a:t>
            </a:r>
          </a:p>
          <a:p>
            <a:r>
              <a:rPr lang="en-US" dirty="0"/>
              <a:t>    database=sports</a:t>
            </a:r>
          </a:p>
          <a:p>
            <a:r>
              <a:rPr lang="en-US" dirty="0"/>
              <a:t>    transition=manual</a:t>
            </a:r>
          </a:p>
          <a:p>
            <a:r>
              <a:rPr lang="en-US" dirty="0"/>
              <a:t>    agent-shutdown-action=recovery</a:t>
            </a:r>
          </a:p>
          <a:p>
            <a:r>
              <a:rPr lang="en-US" dirty="0"/>
              <a:t>    transition-timeout=600</a:t>
            </a:r>
          </a:p>
          <a:p>
            <a:r>
              <a:rPr lang="en-US" dirty="0"/>
              <a:t>    defer-agent-startup=5760</a:t>
            </a:r>
          </a:p>
          <a:p>
            <a:endParaRPr lang="en-US" dirty="0"/>
          </a:p>
          <a:p>
            <a:r>
              <a:rPr lang="en-US" dirty="0"/>
              <a:t>[control-agent.sportsagent1]</a:t>
            </a:r>
          </a:p>
          <a:p>
            <a:r>
              <a:rPr lang="en-US" dirty="0"/>
              <a:t>   name=sportsagent1</a:t>
            </a:r>
          </a:p>
          <a:p>
            <a:r>
              <a:rPr lang="en-US" dirty="0"/>
              <a:t>   database=sports</a:t>
            </a:r>
          </a:p>
          <a:p>
            <a:r>
              <a:rPr lang="en-US" dirty="0"/>
              <a:t>   host=&lt;Server-name&gt;</a:t>
            </a:r>
          </a:p>
          <a:p>
            <a:r>
              <a:rPr lang="en-US" dirty="0"/>
              <a:t>   port=65016</a:t>
            </a:r>
          </a:p>
          <a:p>
            <a:r>
              <a:rPr lang="en-US" dirty="0"/>
              <a:t>   connect-timeout=120</a:t>
            </a:r>
          </a:p>
          <a:p>
            <a:r>
              <a:rPr lang="en-US" dirty="0"/>
              <a:t>   replication-method=</a:t>
            </a:r>
            <a:r>
              <a:rPr lang="en-US" dirty="0" err="1"/>
              <a:t>async</a:t>
            </a:r>
            <a:endParaRPr lang="en-US" dirty="0"/>
          </a:p>
          <a:p>
            <a:r>
              <a:rPr lang="en-US" dirty="0"/>
              <a:t>   critical=0</a:t>
            </a:r>
          </a:p>
        </p:txBody>
      </p:sp>
      <p:sp>
        <p:nvSpPr>
          <p:cNvPr id="4" name="TextBox 3"/>
          <p:cNvSpPr txBox="1"/>
          <p:nvPr/>
        </p:nvSpPr>
        <p:spPr>
          <a:xfrm>
            <a:off x="7193288" y="2194551"/>
            <a:ext cx="5006499" cy="4524315"/>
          </a:xfrm>
          <a:prstGeom prst="rect">
            <a:avLst/>
          </a:prstGeom>
          <a:noFill/>
        </p:spPr>
        <p:txBody>
          <a:bodyPr wrap="none" rtlCol="0">
            <a:spAutoFit/>
          </a:bodyPr>
          <a:lstStyle/>
          <a:p>
            <a:r>
              <a:rPr lang="en-US" dirty="0"/>
              <a:t>[agent]</a:t>
            </a:r>
          </a:p>
          <a:p>
            <a:r>
              <a:rPr lang="en-US" dirty="0"/>
              <a:t>   name=sportsagent1</a:t>
            </a:r>
          </a:p>
          <a:p>
            <a:r>
              <a:rPr lang="en-US" dirty="0"/>
              <a:t>   database=sports</a:t>
            </a:r>
          </a:p>
          <a:p>
            <a:r>
              <a:rPr lang="en-US" dirty="0"/>
              <a:t>   listener-</a:t>
            </a:r>
            <a:r>
              <a:rPr lang="en-US" dirty="0" err="1"/>
              <a:t>minport</a:t>
            </a:r>
            <a:r>
              <a:rPr lang="en-US" dirty="0"/>
              <a:t>=30003</a:t>
            </a:r>
          </a:p>
          <a:p>
            <a:r>
              <a:rPr lang="en-US" dirty="0"/>
              <a:t>   listener-</a:t>
            </a:r>
            <a:r>
              <a:rPr lang="en-US" dirty="0" err="1"/>
              <a:t>maxport</a:t>
            </a:r>
            <a:r>
              <a:rPr lang="en-US" dirty="0"/>
              <a:t>=30100</a:t>
            </a:r>
          </a:p>
          <a:p>
            <a:endParaRPr lang="en-US" dirty="0"/>
          </a:p>
          <a:p>
            <a:r>
              <a:rPr lang="en-US" dirty="0"/>
              <a:t>[transition]</a:t>
            </a:r>
            <a:br>
              <a:rPr lang="en-US" dirty="0"/>
            </a:br>
            <a:r>
              <a:rPr lang="en-US" dirty="0"/>
              <a:t>   transition-to-agents=sportsagent1</a:t>
            </a:r>
          </a:p>
          <a:p>
            <a:r>
              <a:rPr lang="en-US" dirty="0"/>
              <a:t>   database-role=reverse</a:t>
            </a:r>
          </a:p>
          <a:p>
            <a:r>
              <a:rPr lang="en-US" dirty="0"/>
              <a:t>   auto-begin-</a:t>
            </a:r>
            <a:r>
              <a:rPr lang="en-US" dirty="0" err="1"/>
              <a:t>ai</a:t>
            </a:r>
            <a:r>
              <a:rPr lang="en-US" dirty="0"/>
              <a:t>=1</a:t>
            </a:r>
          </a:p>
          <a:p>
            <a:r>
              <a:rPr lang="en-US" dirty="0"/>
              <a:t>   auto-add-</a:t>
            </a:r>
            <a:r>
              <a:rPr lang="en-US" dirty="0" err="1"/>
              <a:t>ai</a:t>
            </a:r>
            <a:r>
              <a:rPr lang="en-US" dirty="0"/>
              <a:t>-areas=0</a:t>
            </a:r>
            <a:br>
              <a:rPr lang="en-US" dirty="0"/>
            </a:br>
            <a:r>
              <a:rPr lang="en-US" dirty="0"/>
              <a:t>   source-startup-arguments=-</a:t>
            </a:r>
            <a:r>
              <a:rPr lang="en-US" dirty="0" err="1"/>
              <a:t>DBService</a:t>
            </a:r>
            <a:r>
              <a:rPr lang="en-US" dirty="0"/>
              <a:t> </a:t>
            </a:r>
            <a:r>
              <a:rPr lang="en-US" dirty="0" err="1"/>
              <a:t>replserv</a:t>
            </a:r>
            <a:r>
              <a:rPr lang="en-US" dirty="0"/>
              <a:t> -S </a:t>
            </a:r>
            <a:br>
              <a:rPr lang="en-US" dirty="0"/>
            </a:br>
            <a:r>
              <a:rPr lang="en-US" dirty="0"/>
              <a:t>     </a:t>
            </a:r>
            <a:r>
              <a:rPr lang="en-US" dirty="0" err="1"/>
              <a:t>demosports</a:t>
            </a:r>
            <a:r>
              <a:rPr lang="en-US" dirty="0"/>
              <a:t> -pica 8192</a:t>
            </a:r>
          </a:p>
          <a:p>
            <a:r>
              <a:rPr lang="en-US" dirty="0"/>
              <a:t>  target-startup-arguments=-S 65016 -</a:t>
            </a:r>
            <a:r>
              <a:rPr lang="en-US" dirty="0" err="1"/>
              <a:t>DBService</a:t>
            </a:r>
            <a:r>
              <a:rPr lang="en-US" dirty="0"/>
              <a:t> </a:t>
            </a:r>
            <a:br>
              <a:rPr lang="en-US" dirty="0"/>
            </a:br>
            <a:r>
              <a:rPr lang="en-US" dirty="0"/>
              <a:t>                </a:t>
            </a:r>
            <a:r>
              <a:rPr lang="en-US" dirty="0" err="1"/>
              <a:t>replagent</a:t>
            </a:r>
            <a:br>
              <a:rPr lang="en-US" dirty="0"/>
            </a:br>
            <a:r>
              <a:rPr lang="en-US" dirty="0"/>
              <a:t>  restart-after-transition=0</a:t>
            </a:r>
          </a:p>
        </p:txBody>
      </p:sp>
      <p:sp>
        <p:nvSpPr>
          <p:cNvPr id="5" name="TextBox 4"/>
          <p:cNvSpPr txBox="1"/>
          <p:nvPr/>
        </p:nvSpPr>
        <p:spPr>
          <a:xfrm>
            <a:off x="2666975" y="1429078"/>
            <a:ext cx="5419176" cy="523220"/>
          </a:xfrm>
          <a:prstGeom prst="rect">
            <a:avLst/>
          </a:prstGeom>
          <a:noFill/>
        </p:spPr>
        <p:txBody>
          <a:bodyPr wrap="none" rtlCol="0">
            <a:spAutoFit/>
          </a:bodyPr>
          <a:lstStyle/>
          <a:p>
            <a:r>
              <a:rPr lang="en-US" sz="2800" dirty="0"/>
              <a:t>Sample of </a:t>
            </a:r>
            <a:r>
              <a:rPr lang="en-US" sz="2800" dirty="0" err="1"/>
              <a:t>sports.repl.properties</a:t>
            </a:r>
            <a:r>
              <a:rPr lang="en-US" sz="2800" dirty="0"/>
              <a:t> file</a:t>
            </a:r>
          </a:p>
        </p:txBody>
      </p:sp>
      <p:sp>
        <p:nvSpPr>
          <p:cNvPr id="6" name="TextBox 5"/>
          <p:cNvSpPr txBox="1"/>
          <p:nvPr/>
        </p:nvSpPr>
        <p:spPr>
          <a:xfrm>
            <a:off x="198077" y="3017517"/>
            <a:ext cx="1385507" cy="369332"/>
          </a:xfrm>
          <a:prstGeom prst="rect">
            <a:avLst/>
          </a:prstGeom>
          <a:noFill/>
        </p:spPr>
        <p:txBody>
          <a:bodyPr wrap="none" rtlCol="0">
            <a:spAutoFit/>
          </a:bodyPr>
          <a:lstStyle/>
          <a:p>
            <a:r>
              <a:rPr lang="en-US" dirty="0"/>
              <a:t>Transition </a:t>
            </a:r>
            <a:r>
              <a:rPr lang="en-US" dirty="0">
                <a:sym typeface="Wingdings" panose="05000000000000000000" pitchFamily="2" charset="2"/>
              </a:rPr>
              <a:t></a:t>
            </a:r>
            <a:endParaRPr lang="en-US" dirty="0"/>
          </a:p>
        </p:txBody>
      </p:sp>
      <p:sp>
        <p:nvSpPr>
          <p:cNvPr id="7" name="TextBox 6"/>
          <p:cNvSpPr txBox="1"/>
          <p:nvPr/>
        </p:nvSpPr>
        <p:spPr>
          <a:xfrm>
            <a:off x="198077" y="3259770"/>
            <a:ext cx="1385507" cy="369332"/>
          </a:xfrm>
          <a:prstGeom prst="rect">
            <a:avLst/>
          </a:prstGeom>
          <a:noFill/>
        </p:spPr>
        <p:txBody>
          <a:bodyPr wrap="none" rtlCol="0">
            <a:spAutoFit/>
          </a:bodyPr>
          <a:lstStyle/>
          <a:p>
            <a:r>
              <a:rPr lang="en-US" dirty="0"/>
              <a:t>Transition </a:t>
            </a:r>
            <a:r>
              <a:rPr lang="en-US" dirty="0">
                <a:sym typeface="Wingdings" panose="05000000000000000000" pitchFamily="2" charset="2"/>
              </a:rPr>
              <a:t></a:t>
            </a:r>
            <a:endParaRPr lang="en-US" dirty="0"/>
          </a:p>
        </p:txBody>
      </p:sp>
      <p:sp>
        <p:nvSpPr>
          <p:cNvPr id="8" name="TextBox 7"/>
          <p:cNvSpPr txBox="1"/>
          <p:nvPr/>
        </p:nvSpPr>
        <p:spPr>
          <a:xfrm>
            <a:off x="5958839" y="4146874"/>
            <a:ext cx="1385507" cy="369332"/>
          </a:xfrm>
          <a:prstGeom prst="rect">
            <a:avLst/>
          </a:prstGeom>
          <a:noFill/>
        </p:spPr>
        <p:txBody>
          <a:bodyPr wrap="none" rtlCol="0">
            <a:spAutoFit/>
          </a:bodyPr>
          <a:lstStyle/>
          <a:p>
            <a:r>
              <a:rPr lang="en-US" dirty="0"/>
              <a:t>Transition </a:t>
            </a:r>
            <a:r>
              <a:rPr lang="en-US" dirty="0">
                <a:sym typeface="Wingdings" panose="05000000000000000000" pitchFamily="2" charset="2"/>
              </a:rPr>
              <a:t></a:t>
            </a:r>
            <a:endParaRPr lang="en-US" dirty="0"/>
          </a:p>
        </p:txBody>
      </p:sp>
      <p:sp>
        <p:nvSpPr>
          <p:cNvPr id="9" name="TextBox 8"/>
          <p:cNvSpPr txBox="1"/>
          <p:nvPr/>
        </p:nvSpPr>
        <p:spPr>
          <a:xfrm>
            <a:off x="5958839" y="4389127"/>
            <a:ext cx="1385507" cy="369332"/>
          </a:xfrm>
          <a:prstGeom prst="rect">
            <a:avLst/>
          </a:prstGeom>
          <a:noFill/>
        </p:spPr>
        <p:txBody>
          <a:bodyPr wrap="none" rtlCol="0">
            <a:spAutoFit/>
          </a:bodyPr>
          <a:lstStyle/>
          <a:p>
            <a:r>
              <a:rPr lang="en-US" dirty="0"/>
              <a:t>Transition </a:t>
            </a:r>
            <a:r>
              <a:rPr lang="en-US" dirty="0">
                <a:sym typeface="Wingdings" panose="05000000000000000000" pitchFamily="2" charset="2"/>
              </a:rPr>
              <a:t></a:t>
            </a:r>
            <a:endParaRPr lang="en-US" dirty="0"/>
          </a:p>
        </p:txBody>
      </p:sp>
      <p:sp>
        <p:nvSpPr>
          <p:cNvPr id="10" name="TextBox 9"/>
          <p:cNvSpPr txBox="1"/>
          <p:nvPr/>
        </p:nvSpPr>
        <p:spPr>
          <a:xfrm>
            <a:off x="5958839" y="4720098"/>
            <a:ext cx="1385507" cy="369332"/>
          </a:xfrm>
          <a:prstGeom prst="rect">
            <a:avLst/>
          </a:prstGeom>
          <a:noFill/>
        </p:spPr>
        <p:txBody>
          <a:bodyPr wrap="none" rtlCol="0">
            <a:spAutoFit/>
          </a:bodyPr>
          <a:lstStyle/>
          <a:p>
            <a:r>
              <a:rPr lang="en-US" dirty="0"/>
              <a:t>Transition </a:t>
            </a:r>
            <a:r>
              <a:rPr lang="en-US" dirty="0">
                <a:sym typeface="Wingdings" panose="05000000000000000000" pitchFamily="2" charset="2"/>
              </a:rPr>
              <a:t></a:t>
            </a:r>
            <a:endParaRPr lang="en-US" dirty="0"/>
          </a:p>
        </p:txBody>
      </p:sp>
      <p:sp>
        <p:nvSpPr>
          <p:cNvPr id="11" name="TextBox 10"/>
          <p:cNvSpPr txBox="1"/>
          <p:nvPr/>
        </p:nvSpPr>
        <p:spPr>
          <a:xfrm>
            <a:off x="5958839" y="4962351"/>
            <a:ext cx="1385507" cy="369332"/>
          </a:xfrm>
          <a:prstGeom prst="rect">
            <a:avLst/>
          </a:prstGeom>
          <a:noFill/>
        </p:spPr>
        <p:txBody>
          <a:bodyPr wrap="none" rtlCol="0">
            <a:spAutoFit/>
          </a:bodyPr>
          <a:lstStyle/>
          <a:p>
            <a:r>
              <a:rPr lang="en-US" dirty="0"/>
              <a:t>Transition </a:t>
            </a:r>
            <a:r>
              <a:rPr lang="en-US" dirty="0">
                <a:sym typeface="Wingdings" panose="05000000000000000000" pitchFamily="2" charset="2"/>
              </a:rPr>
              <a:t></a:t>
            </a:r>
            <a:endParaRPr lang="en-US" dirty="0"/>
          </a:p>
        </p:txBody>
      </p:sp>
      <p:sp>
        <p:nvSpPr>
          <p:cNvPr id="12" name="TextBox 11"/>
          <p:cNvSpPr txBox="1"/>
          <p:nvPr/>
        </p:nvSpPr>
        <p:spPr>
          <a:xfrm>
            <a:off x="5958839" y="5196467"/>
            <a:ext cx="1385507" cy="369332"/>
          </a:xfrm>
          <a:prstGeom prst="rect">
            <a:avLst/>
          </a:prstGeom>
          <a:noFill/>
        </p:spPr>
        <p:txBody>
          <a:bodyPr wrap="none" rtlCol="0">
            <a:spAutoFit/>
          </a:bodyPr>
          <a:lstStyle/>
          <a:p>
            <a:r>
              <a:rPr lang="en-US" dirty="0"/>
              <a:t>Transition </a:t>
            </a:r>
            <a:r>
              <a:rPr lang="en-US" dirty="0">
                <a:sym typeface="Wingdings" panose="05000000000000000000" pitchFamily="2" charset="2"/>
              </a:rPr>
              <a:t></a:t>
            </a:r>
            <a:endParaRPr lang="en-US" dirty="0"/>
          </a:p>
        </p:txBody>
      </p:sp>
      <p:sp>
        <p:nvSpPr>
          <p:cNvPr id="13" name="TextBox 12"/>
          <p:cNvSpPr txBox="1"/>
          <p:nvPr/>
        </p:nvSpPr>
        <p:spPr>
          <a:xfrm>
            <a:off x="198077" y="3547724"/>
            <a:ext cx="1385507" cy="369332"/>
          </a:xfrm>
          <a:prstGeom prst="rect">
            <a:avLst/>
          </a:prstGeom>
          <a:noFill/>
        </p:spPr>
        <p:txBody>
          <a:bodyPr wrap="none" rtlCol="0">
            <a:spAutoFit/>
          </a:bodyPr>
          <a:lstStyle/>
          <a:p>
            <a:r>
              <a:rPr lang="en-US" dirty="0"/>
              <a:t>Transition </a:t>
            </a:r>
            <a:r>
              <a:rPr lang="en-US" dirty="0">
                <a:sym typeface="Wingdings" panose="05000000000000000000" pitchFamily="2" charset="2"/>
              </a:rPr>
              <a:t></a:t>
            </a:r>
            <a:endParaRPr lang="en-US" dirty="0"/>
          </a:p>
        </p:txBody>
      </p:sp>
      <p:sp>
        <p:nvSpPr>
          <p:cNvPr id="15" name="TextBox 14"/>
          <p:cNvSpPr txBox="1"/>
          <p:nvPr/>
        </p:nvSpPr>
        <p:spPr>
          <a:xfrm>
            <a:off x="5988404" y="5755516"/>
            <a:ext cx="1385507" cy="369332"/>
          </a:xfrm>
          <a:prstGeom prst="rect">
            <a:avLst/>
          </a:prstGeom>
          <a:noFill/>
        </p:spPr>
        <p:txBody>
          <a:bodyPr wrap="none" rtlCol="0">
            <a:spAutoFit/>
          </a:bodyPr>
          <a:lstStyle/>
          <a:p>
            <a:r>
              <a:rPr lang="en-US" dirty="0"/>
              <a:t>Transition </a:t>
            </a:r>
            <a:r>
              <a:rPr lang="en-US" dirty="0">
                <a:sym typeface="Wingdings" panose="05000000000000000000" pitchFamily="2" charset="2"/>
              </a:rPr>
              <a:t></a:t>
            </a:r>
            <a:endParaRPr lang="en-US" dirty="0"/>
          </a:p>
        </p:txBody>
      </p:sp>
      <p:sp>
        <p:nvSpPr>
          <p:cNvPr id="16" name="TextBox 15"/>
          <p:cNvSpPr txBox="1"/>
          <p:nvPr/>
        </p:nvSpPr>
        <p:spPr>
          <a:xfrm>
            <a:off x="5988403" y="6268714"/>
            <a:ext cx="1385507" cy="369332"/>
          </a:xfrm>
          <a:prstGeom prst="rect">
            <a:avLst/>
          </a:prstGeom>
          <a:noFill/>
        </p:spPr>
        <p:txBody>
          <a:bodyPr wrap="none" rtlCol="0">
            <a:spAutoFit/>
          </a:bodyPr>
          <a:lstStyle/>
          <a:p>
            <a:r>
              <a:rPr lang="en-US" dirty="0"/>
              <a:t>Transition </a:t>
            </a:r>
            <a:r>
              <a:rPr lang="en-US" dirty="0">
                <a:sym typeface="Wingdings" panose="05000000000000000000" pitchFamily="2" charset="2"/>
              </a:rPr>
              <a:t></a:t>
            </a:r>
            <a:endParaRPr lang="en-US" dirty="0"/>
          </a:p>
        </p:txBody>
      </p:sp>
    </p:spTree>
    <p:extLst>
      <p:ext uri="{BB962C8B-B14F-4D97-AF65-F5344CB8AC3E}">
        <p14:creationId xmlns:p14="http://schemas.microsoft.com/office/powerpoint/2010/main" val="634803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 grpId="0"/>
      <p:bldP spid="7" grpId="0"/>
      <p:bldP spid="8" grpId="0"/>
      <p:bldP spid="9" grpId="0"/>
      <p:bldP spid="10" grpId="0"/>
      <p:bldP spid="11" grpId="0"/>
      <p:bldP spid="12" grpId="0"/>
      <p:bldP spid="13" grpId="0"/>
      <p:bldP spid="15" grpId="0"/>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C9BC65-ED8F-D54E-B336-F66B210476A2}"/>
              </a:ext>
            </a:extLst>
          </p:cNvPr>
          <p:cNvSpPr txBox="1"/>
          <p:nvPr/>
        </p:nvSpPr>
        <p:spPr>
          <a:xfrm>
            <a:off x="1021043" y="685780"/>
            <a:ext cx="7541103" cy="584775"/>
          </a:xfrm>
          <a:prstGeom prst="rect">
            <a:avLst/>
          </a:prstGeom>
          <a:noFill/>
        </p:spPr>
        <p:txBody>
          <a:bodyPr wrap="none" rtlCol="0">
            <a:spAutoFit/>
          </a:bodyPr>
          <a:lstStyle/>
          <a:p>
            <a:r>
              <a:rPr lang="en-US" sz="3200" dirty="0"/>
              <a:t>$ </a:t>
            </a:r>
            <a:r>
              <a:rPr lang="en-US" sz="3200" dirty="0" err="1"/>
              <a:t>rfutil</a:t>
            </a:r>
            <a:r>
              <a:rPr lang="en-US" sz="3200" dirty="0"/>
              <a:t> </a:t>
            </a:r>
            <a:r>
              <a:rPr lang="en-US" sz="3200" dirty="0" err="1"/>
              <a:t>db_name</a:t>
            </a:r>
            <a:r>
              <a:rPr lang="en-US" sz="3200" dirty="0"/>
              <a:t> -C </a:t>
            </a:r>
            <a:r>
              <a:rPr lang="en-US" sz="3200" dirty="0" err="1"/>
              <a:t>aimage</a:t>
            </a:r>
            <a:r>
              <a:rPr lang="en-US" sz="3200" dirty="0"/>
              <a:t> list | grep Status</a:t>
            </a:r>
          </a:p>
        </p:txBody>
      </p:sp>
      <p:pic>
        <p:nvPicPr>
          <p:cNvPr id="4" name="Picture 3" descr="A computer screen shot of a blue screen">
            <a:extLst>
              <a:ext uri="{FF2B5EF4-FFF2-40B4-BE49-F238E27FC236}">
                <a16:creationId xmlns:a16="http://schemas.microsoft.com/office/drawing/2014/main" id="{A4230EC5-9A99-2BF1-4A35-D2E119D984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8204" y="1270555"/>
            <a:ext cx="9156481" cy="5379433"/>
          </a:xfrm>
          <a:prstGeom prst="rect">
            <a:avLst/>
          </a:prstGeom>
        </p:spPr>
      </p:pic>
      <p:sp>
        <p:nvSpPr>
          <p:cNvPr id="3" name="TextBox 2">
            <a:extLst>
              <a:ext uri="{FF2B5EF4-FFF2-40B4-BE49-F238E27FC236}">
                <a16:creationId xmlns:a16="http://schemas.microsoft.com/office/drawing/2014/main" id="{F8885798-9B4C-1068-95A9-A2D9587A7782}"/>
              </a:ext>
            </a:extLst>
          </p:cNvPr>
          <p:cNvSpPr txBox="1"/>
          <p:nvPr/>
        </p:nvSpPr>
        <p:spPr>
          <a:xfrm>
            <a:off x="3215619" y="3413051"/>
            <a:ext cx="6951711" cy="646331"/>
          </a:xfrm>
          <a:prstGeom prst="rect">
            <a:avLst/>
          </a:prstGeom>
          <a:noFill/>
        </p:spPr>
        <p:txBody>
          <a:bodyPr wrap="none" rtlCol="0">
            <a:spAutoFit/>
          </a:bodyPr>
          <a:lstStyle/>
          <a:p>
            <a:r>
              <a:rPr lang="en-US" dirty="0">
                <a:highlight>
                  <a:srgbClr val="FFFF00"/>
                </a:highlight>
              </a:rPr>
              <a:t>You can roll forward Locked After Images.</a:t>
            </a:r>
            <a:br>
              <a:rPr lang="en-US" dirty="0">
                <a:highlight>
                  <a:srgbClr val="FFFF00"/>
                </a:highlight>
              </a:rPr>
            </a:br>
            <a:r>
              <a:rPr lang="en-US" dirty="0">
                <a:highlight>
                  <a:srgbClr val="FFFF00"/>
                </a:highlight>
              </a:rPr>
              <a:t>So your After-image replication will be independent from OE Replication</a:t>
            </a:r>
          </a:p>
        </p:txBody>
      </p:sp>
    </p:spTree>
    <p:extLst>
      <p:ext uri="{BB962C8B-B14F-4D97-AF65-F5344CB8AC3E}">
        <p14:creationId xmlns:p14="http://schemas.microsoft.com/office/powerpoint/2010/main" val="64982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Parameter -pica (Plugin Communication Area)</a:t>
            </a:r>
          </a:p>
          <a:p>
            <a:r>
              <a:rPr lang="en-US" dirty="0"/>
              <a:t>Database Service Manager Queue</a:t>
            </a:r>
          </a:p>
          <a:p>
            <a:endParaRPr lang="en-US" dirty="0"/>
          </a:p>
        </p:txBody>
      </p:sp>
      <p:sp>
        <p:nvSpPr>
          <p:cNvPr id="4" name="TextBox 3"/>
          <p:cNvSpPr txBox="1"/>
          <p:nvPr/>
        </p:nvSpPr>
        <p:spPr>
          <a:xfrm>
            <a:off x="746721" y="1690688"/>
            <a:ext cx="10046253" cy="523220"/>
          </a:xfrm>
          <a:prstGeom prst="rect">
            <a:avLst/>
          </a:prstGeom>
          <a:noFill/>
        </p:spPr>
        <p:txBody>
          <a:bodyPr wrap="square" rtlCol="0">
            <a:spAutoFit/>
          </a:bodyPr>
          <a:lstStyle/>
          <a:p>
            <a:r>
              <a:rPr lang="en-US" sz="2800" dirty="0"/>
              <a:t>-pica is just a buffer for AI messages to be sent from source to target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365" y="2833777"/>
            <a:ext cx="7753899" cy="3051826"/>
          </a:xfrm>
          <a:prstGeom prst="rect">
            <a:avLst/>
          </a:prstGeom>
        </p:spPr>
      </p:pic>
    </p:spTree>
    <p:extLst>
      <p:ext uri="{BB962C8B-B14F-4D97-AF65-F5344CB8AC3E}">
        <p14:creationId xmlns:p14="http://schemas.microsoft.com/office/powerpoint/2010/main" val="3186664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Parameter -pica (Plugin Communication Area)</a:t>
            </a:r>
          </a:p>
          <a:p>
            <a:endParaRPr lang="en-US" dirty="0"/>
          </a:p>
        </p:txBody>
      </p:sp>
      <p:sp>
        <p:nvSpPr>
          <p:cNvPr id="4" name="TextBox 3"/>
          <p:cNvSpPr txBox="1"/>
          <p:nvPr/>
        </p:nvSpPr>
        <p:spPr>
          <a:xfrm>
            <a:off x="838201" y="1429078"/>
            <a:ext cx="4434834" cy="523220"/>
          </a:xfrm>
          <a:prstGeom prst="rect">
            <a:avLst/>
          </a:prstGeom>
          <a:noFill/>
        </p:spPr>
        <p:txBody>
          <a:bodyPr wrap="square" rtlCol="0">
            <a:spAutoFit/>
          </a:bodyPr>
          <a:lstStyle/>
          <a:p>
            <a:r>
              <a:rPr lang="en-US" sz="2800" dirty="0"/>
              <a:t>How to measure “in-pipe”?</a:t>
            </a:r>
          </a:p>
        </p:txBody>
      </p:sp>
      <p:sp>
        <p:nvSpPr>
          <p:cNvPr id="6" name="TextBox 5"/>
          <p:cNvSpPr txBox="1"/>
          <p:nvPr/>
        </p:nvSpPr>
        <p:spPr>
          <a:xfrm>
            <a:off x="5547356" y="1429078"/>
            <a:ext cx="4434834" cy="523220"/>
          </a:xfrm>
          <a:prstGeom prst="rect">
            <a:avLst/>
          </a:prstGeom>
          <a:noFill/>
        </p:spPr>
        <p:txBody>
          <a:bodyPr wrap="square" rtlCol="0">
            <a:spAutoFit/>
          </a:bodyPr>
          <a:lstStyle/>
          <a:p>
            <a:r>
              <a:rPr lang="en-US" sz="2800" dirty="0"/>
              <a:t>Promon / R&amp;D / 2 / 6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882" y="2057390"/>
            <a:ext cx="9499600" cy="4591050"/>
          </a:xfrm>
          <a:prstGeom prst="rect">
            <a:avLst/>
          </a:prstGeom>
        </p:spPr>
      </p:pic>
      <p:sp>
        <p:nvSpPr>
          <p:cNvPr id="7" name="Oval 6"/>
          <p:cNvSpPr/>
          <p:nvPr/>
        </p:nvSpPr>
        <p:spPr>
          <a:xfrm>
            <a:off x="883882" y="3236822"/>
            <a:ext cx="2194576" cy="54864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9525025" y="3251899"/>
            <a:ext cx="822966" cy="54864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666975" y="4440243"/>
            <a:ext cx="6098144" cy="523220"/>
          </a:xfrm>
          <a:prstGeom prst="rect">
            <a:avLst/>
          </a:prstGeom>
          <a:solidFill>
            <a:schemeClr val="bg1"/>
          </a:solidFill>
        </p:spPr>
        <p:txBody>
          <a:bodyPr wrap="none" rtlCol="0">
            <a:spAutoFit/>
          </a:bodyPr>
          <a:lstStyle/>
          <a:p>
            <a:r>
              <a:rPr lang="en-US" sz="2800" dirty="0"/>
              <a:t>AI writes per sec * after-image block size</a:t>
            </a:r>
          </a:p>
        </p:txBody>
      </p:sp>
      <p:sp>
        <p:nvSpPr>
          <p:cNvPr id="11" name="TextBox 10"/>
          <p:cNvSpPr txBox="1"/>
          <p:nvPr/>
        </p:nvSpPr>
        <p:spPr>
          <a:xfrm>
            <a:off x="2665394" y="5019556"/>
            <a:ext cx="3964547" cy="523220"/>
          </a:xfrm>
          <a:prstGeom prst="rect">
            <a:avLst/>
          </a:prstGeom>
          <a:solidFill>
            <a:schemeClr val="bg1"/>
          </a:solidFill>
        </p:spPr>
        <p:txBody>
          <a:bodyPr wrap="none" rtlCol="0">
            <a:spAutoFit/>
          </a:bodyPr>
          <a:lstStyle/>
          <a:p>
            <a:r>
              <a:rPr lang="en-US" sz="2800" dirty="0"/>
              <a:t>57.82 * 16,384 = 947,322 </a:t>
            </a:r>
          </a:p>
        </p:txBody>
      </p:sp>
      <p:sp>
        <p:nvSpPr>
          <p:cNvPr id="12" name="TextBox 11"/>
          <p:cNvSpPr txBox="1"/>
          <p:nvPr/>
        </p:nvSpPr>
        <p:spPr>
          <a:xfrm>
            <a:off x="9531979" y="1429078"/>
            <a:ext cx="2272032" cy="523220"/>
          </a:xfrm>
          <a:prstGeom prst="rect">
            <a:avLst/>
          </a:prstGeom>
          <a:noFill/>
        </p:spPr>
        <p:txBody>
          <a:bodyPr wrap="none" rtlCol="0">
            <a:spAutoFit/>
          </a:bodyPr>
          <a:lstStyle/>
          <a:p>
            <a:r>
              <a:rPr lang="en-US" sz="2800" dirty="0"/>
              <a:t>_</a:t>
            </a:r>
            <a:r>
              <a:rPr lang="en-US" sz="2800" dirty="0" err="1"/>
              <a:t>ActAILog</a:t>
            </a:r>
            <a:r>
              <a:rPr lang="en-US" sz="2800" dirty="0"/>
              <a:t> VST</a:t>
            </a:r>
          </a:p>
        </p:txBody>
      </p:sp>
    </p:spTree>
    <p:extLst>
      <p:ext uri="{BB962C8B-B14F-4D97-AF65-F5344CB8AC3E}">
        <p14:creationId xmlns:p14="http://schemas.microsoft.com/office/powerpoint/2010/main" val="52820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1" grpId="0" animBg="1"/>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Parameter -pica (Communication queue)</a:t>
            </a:r>
          </a:p>
          <a:p>
            <a:r>
              <a:rPr lang="en-US" dirty="0"/>
              <a:t>Database Service Manager Queue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365" y="2833777"/>
            <a:ext cx="7753899" cy="3051826"/>
          </a:xfrm>
          <a:prstGeom prst="rect">
            <a:avLst/>
          </a:prstGeom>
        </p:spPr>
      </p:pic>
      <p:sp>
        <p:nvSpPr>
          <p:cNvPr id="3" name="TextBox 2"/>
          <p:cNvSpPr txBox="1"/>
          <p:nvPr/>
        </p:nvSpPr>
        <p:spPr>
          <a:xfrm>
            <a:off x="9525025" y="2913977"/>
            <a:ext cx="801823" cy="523220"/>
          </a:xfrm>
          <a:prstGeom prst="rect">
            <a:avLst/>
          </a:prstGeom>
          <a:noFill/>
        </p:spPr>
        <p:txBody>
          <a:bodyPr wrap="none" rtlCol="0">
            <a:spAutoFit/>
          </a:bodyPr>
          <a:lstStyle/>
          <a:p>
            <a:r>
              <a:rPr lang="en-US" sz="2800" dirty="0"/>
              <a:t>AIW</a:t>
            </a:r>
          </a:p>
        </p:txBody>
      </p:sp>
      <p:sp>
        <p:nvSpPr>
          <p:cNvPr id="6" name="Left Arrow 5"/>
          <p:cNvSpPr/>
          <p:nvPr/>
        </p:nvSpPr>
        <p:spPr>
          <a:xfrm>
            <a:off x="9049264" y="3044782"/>
            <a:ext cx="475761" cy="261610"/>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1867" y="3175587"/>
            <a:ext cx="1294585" cy="954107"/>
          </a:xfrm>
          <a:prstGeom prst="rect">
            <a:avLst/>
          </a:prstGeom>
          <a:noFill/>
        </p:spPr>
        <p:txBody>
          <a:bodyPr wrap="none" rtlCol="0">
            <a:spAutoFit/>
          </a:bodyPr>
          <a:lstStyle/>
          <a:p>
            <a:r>
              <a:rPr lang="en-US" sz="2800" dirty="0"/>
              <a:t>RPLS</a:t>
            </a:r>
            <a:br>
              <a:rPr lang="en-US" sz="2800" dirty="0"/>
            </a:br>
            <a:r>
              <a:rPr lang="en-US" sz="2800" dirty="0"/>
              <a:t>process</a:t>
            </a:r>
          </a:p>
        </p:txBody>
      </p:sp>
      <p:sp>
        <p:nvSpPr>
          <p:cNvPr id="8" name="TextBox 7"/>
          <p:cNvSpPr txBox="1"/>
          <p:nvPr/>
        </p:nvSpPr>
        <p:spPr>
          <a:xfrm>
            <a:off x="746721" y="1690688"/>
            <a:ext cx="10046253" cy="523220"/>
          </a:xfrm>
          <a:prstGeom prst="rect">
            <a:avLst/>
          </a:prstGeom>
          <a:noFill/>
        </p:spPr>
        <p:txBody>
          <a:bodyPr wrap="square" rtlCol="0">
            <a:spAutoFit/>
          </a:bodyPr>
          <a:lstStyle/>
          <a:p>
            <a:r>
              <a:rPr lang="en-US" sz="2800" dirty="0"/>
              <a:t>-pica is just a buffer for AI messages to be sent from source to target</a:t>
            </a:r>
          </a:p>
        </p:txBody>
      </p:sp>
    </p:spTree>
    <p:extLst>
      <p:ext uri="{BB962C8B-B14F-4D97-AF65-F5344CB8AC3E}">
        <p14:creationId xmlns:p14="http://schemas.microsoft.com/office/powerpoint/2010/main" val="410671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Parameter -pica (Plugin Communication Area)</a:t>
            </a:r>
          </a:p>
          <a:p>
            <a:endParaRPr lang="en-US" dirty="0"/>
          </a:p>
        </p:txBody>
      </p:sp>
      <p:sp>
        <p:nvSpPr>
          <p:cNvPr id="4" name="TextBox 3"/>
          <p:cNvSpPr txBox="1"/>
          <p:nvPr/>
        </p:nvSpPr>
        <p:spPr>
          <a:xfrm>
            <a:off x="838201" y="1429078"/>
            <a:ext cx="4434834" cy="523220"/>
          </a:xfrm>
          <a:prstGeom prst="rect">
            <a:avLst/>
          </a:prstGeom>
          <a:noFill/>
        </p:spPr>
        <p:txBody>
          <a:bodyPr wrap="square" rtlCol="0">
            <a:spAutoFit/>
          </a:bodyPr>
          <a:lstStyle/>
          <a:p>
            <a:r>
              <a:rPr lang="en-US" sz="2800" dirty="0"/>
              <a:t>How to measure “out-pipe”?</a:t>
            </a:r>
          </a:p>
        </p:txBody>
      </p:sp>
      <p:sp>
        <p:nvSpPr>
          <p:cNvPr id="5" name="TextBox 4"/>
          <p:cNvSpPr txBox="1"/>
          <p:nvPr/>
        </p:nvSpPr>
        <p:spPr>
          <a:xfrm>
            <a:off x="5547356" y="1429078"/>
            <a:ext cx="3566186" cy="523220"/>
          </a:xfrm>
          <a:prstGeom prst="rect">
            <a:avLst/>
          </a:prstGeom>
          <a:noFill/>
        </p:spPr>
        <p:txBody>
          <a:bodyPr wrap="square" rtlCol="0">
            <a:spAutoFit/>
          </a:bodyPr>
          <a:lstStyle/>
          <a:p>
            <a:r>
              <a:rPr lang="en-US" sz="2800" dirty="0"/>
              <a:t>Promon / R&amp;D / 1 / 16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5530" y="2194551"/>
            <a:ext cx="8123651" cy="4389152"/>
          </a:xfrm>
          <a:prstGeom prst="rect">
            <a:avLst/>
          </a:prstGeom>
        </p:spPr>
      </p:pic>
      <p:sp>
        <p:nvSpPr>
          <p:cNvPr id="6" name="TextBox 5"/>
          <p:cNvSpPr txBox="1"/>
          <p:nvPr/>
        </p:nvSpPr>
        <p:spPr>
          <a:xfrm>
            <a:off x="238170" y="4322394"/>
            <a:ext cx="760336" cy="369332"/>
          </a:xfrm>
          <a:prstGeom prst="rect">
            <a:avLst/>
          </a:prstGeom>
          <a:noFill/>
        </p:spPr>
        <p:txBody>
          <a:bodyPr wrap="none" rtlCol="0">
            <a:spAutoFit/>
          </a:bodyPr>
          <a:lstStyle/>
          <a:p>
            <a:r>
              <a:rPr lang="en-US" dirty="0"/>
              <a:t>Water</a:t>
            </a:r>
          </a:p>
        </p:txBody>
      </p:sp>
      <p:sp>
        <p:nvSpPr>
          <p:cNvPr id="7" name="TextBox 6"/>
          <p:cNvSpPr txBox="1"/>
          <p:nvPr/>
        </p:nvSpPr>
        <p:spPr>
          <a:xfrm>
            <a:off x="532728" y="4052298"/>
            <a:ext cx="450764" cy="369332"/>
          </a:xfrm>
          <a:prstGeom prst="rect">
            <a:avLst/>
          </a:prstGeom>
          <a:noFill/>
        </p:spPr>
        <p:txBody>
          <a:bodyPr wrap="none" rtlCol="0">
            <a:spAutoFit/>
          </a:bodyPr>
          <a:lstStyle/>
          <a:p>
            <a:r>
              <a:rPr lang="en-US" dirty="0"/>
              <a:t>Air</a:t>
            </a:r>
          </a:p>
        </p:txBody>
      </p:sp>
      <p:sp>
        <p:nvSpPr>
          <p:cNvPr id="8" name="Right Arrow 7"/>
          <p:cNvSpPr/>
          <p:nvPr/>
        </p:nvSpPr>
        <p:spPr>
          <a:xfrm>
            <a:off x="1011872" y="4390920"/>
            <a:ext cx="947315" cy="2322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1011871" y="4156450"/>
            <a:ext cx="947315" cy="2322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1015517" y="3887057"/>
            <a:ext cx="947315" cy="2322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0169" y="3817271"/>
            <a:ext cx="1008418" cy="369332"/>
          </a:xfrm>
          <a:prstGeom prst="rect">
            <a:avLst/>
          </a:prstGeom>
          <a:noFill/>
        </p:spPr>
        <p:txBody>
          <a:bodyPr wrap="none" rtlCol="0">
            <a:spAutoFit/>
          </a:bodyPr>
          <a:lstStyle/>
          <a:p>
            <a:r>
              <a:rPr lang="en-US" dirty="0"/>
              <a:t>Pool Size</a:t>
            </a:r>
          </a:p>
        </p:txBody>
      </p:sp>
      <p:sp>
        <p:nvSpPr>
          <p:cNvPr id="9" name="TextBox 8"/>
          <p:cNvSpPr txBox="1"/>
          <p:nvPr/>
        </p:nvSpPr>
        <p:spPr>
          <a:xfrm>
            <a:off x="9593445" y="3492204"/>
            <a:ext cx="2065245" cy="523220"/>
          </a:xfrm>
          <a:prstGeom prst="rect">
            <a:avLst/>
          </a:prstGeom>
          <a:solidFill>
            <a:schemeClr val="bg1"/>
          </a:solidFill>
        </p:spPr>
        <p:txBody>
          <a:bodyPr wrap="none" rtlCol="0">
            <a:spAutoFit/>
          </a:bodyPr>
          <a:lstStyle/>
          <a:p>
            <a:r>
              <a:rPr lang="en-US" sz="2800" dirty="0"/>
              <a:t>-pica 262144</a:t>
            </a:r>
          </a:p>
        </p:txBody>
      </p:sp>
      <p:sp>
        <p:nvSpPr>
          <p:cNvPr id="12" name="Left Arrow 11"/>
          <p:cNvSpPr/>
          <p:nvPr/>
        </p:nvSpPr>
        <p:spPr>
          <a:xfrm>
            <a:off x="8427737" y="3588442"/>
            <a:ext cx="960127" cy="298615"/>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781805" y="6214371"/>
            <a:ext cx="4995150" cy="369332"/>
          </a:xfrm>
          <a:prstGeom prst="rect">
            <a:avLst/>
          </a:prstGeom>
          <a:solidFill>
            <a:schemeClr val="bg1"/>
          </a:solidFill>
        </p:spPr>
        <p:txBody>
          <a:bodyPr wrap="none" rtlCol="0">
            <a:spAutoFit/>
          </a:bodyPr>
          <a:lstStyle/>
          <a:p>
            <a:r>
              <a:rPr lang="en-US" dirty="0"/>
              <a:t>Total Message Entries 2,396,736 * 112 = 262143 KB</a:t>
            </a:r>
          </a:p>
        </p:txBody>
      </p:sp>
      <p:sp>
        <p:nvSpPr>
          <p:cNvPr id="23" name="TextBox 22"/>
          <p:cNvSpPr txBox="1"/>
          <p:nvPr/>
        </p:nvSpPr>
        <p:spPr>
          <a:xfrm>
            <a:off x="3352779" y="1403924"/>
            <a:ext cx="1783094" cy="523220"/>
          </a:xfrm>
          <a:prstGeom prst="rect">
            <a:avLst/>
          </a:prstGeom>
          <a:solidFill>
            <a:schemeClr val="bg1"/>
          </a:solidFill>
        </p:spPr>
        <p:txBody>
          <a:bodyPr wrap="square" rtlCol="0">
            <a:spAutoFit/>
          </a:bodyPr>
          <a:lstStyle/>
          <a:p>
            <a:r>
              <a:rPr lang="en-US" sz="2800" dirty="0"/>
              <a:t>pool ?</a:t>
            </a:r>
          </a:p>
        </p:txBody>
      </p:sp>
      <p:sp>
        <p:nvSpPr>
          <p:cNvPr id="16" name="Right Arrow 15"/>
          <p:cNvSpPr/>
          <p:nvPr/>
        </p:nvSpPr>
        <p:spPr>
          <a:xfrm>
            <a:off x="1011871" y="5446181"/>
            <a:ext cx="947315" cy="2322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84529" y="5211711"/>
            <a:ext cx="1754583" cy="369332"/>
          </a:xfrm>
          <a:prstGeom prst="rect">
            <a:avLst/>
          </a:prstGeom>
          <a:noFill/>
        </p:spPr>
        <p:txBody>
          <a:bodyPr wrap="none" rtlCol="0">
            <a:spAutoFit/>
          </a:bodyPr>
          <a:lstStyle/>
          <a:p>
            <a:r>
              <a:rPr lang="en-US" dirty="0"/>
              <a:t>2x AI blocks proc</a:t>
            </a:r>
          </a:p>
        </p:txBody>
      </p:sp>
      <p:sp>
        <p:nvSpPr>
          <p:cNvPr id="19" name="Left Arrow 18"/>
          <p:cNvSpPr/>
          <p:nvPr/>
        </p:nvSpPr>
        <p:spPr>
          <a:xfrm>
            <a:off x="7463964" y="3866117"/>
            <a:ext cx="960127" cy="298615"/>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9113543" y="1159474"/>
            <a:ext cx="3147748" cy="954107"/>
          </a:xfrm>
          <a:prstGeom prst="rect">
            <a:avLst/>
          </a:prstGeom>
          <a:noFill/>
        </p:spPr>
        <p:txBody>
          <a:bodyPr wrap="square" rtlCol="0">
            <a:spAutoFit/>
          </a:bodyPr>
          <a:lstStyle/>
          <a:p>
            <a:r>
              <a:rPr lang="en-US" sz="2800" dirty="0"/>
              <a:t>_</a:t>
            </a:r>
            <a:r>
              <a:rPr lang="en-US" sz="2800" dirty="0" err="1"/>
              <a:t>dbservicemanager</a:t>
            </a:r>
            <a:r>
              <a:rPr lang="en-US" sz="2800" dirty="0"/>
              <a:t> </a:t>
            </a:r>
            <a:br>
              <a:rPr lang="en-US" sz="2800" dirty="0"/>
            </a:br>
            <a:r>
              <a:rPr lang="en-US" sz="2800" dirty="0"/>
              <a:t>  VST</a:t>
            </a:r>
          </a:p>
        </p:txBody>
      </p:sp>
    </p:spTree>
    <p:extLst>
      <p:ext uri="{BB962C8B-B14F-4D97-AF65-F5344CB8AC3E}">
        <p14:creationId xmlns:p14="http://schemas.microsoft.com/office/powerpoint/2010/main" val="3905174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10" grpId="0" animBg="1"/>
      <p:bldP spid="11" grpId="0" animBg="1"/>
      <p:bldP spid="13" grpId="0"/>
      <p:bldP spid="9" grpId="0" animBg="1"/>
      <p:bldP spid="12" grpId="0" animBg="1"/>
      <p:bldP spid="14" grpId="0" animBg="1"/>
      <p:bldP spid="23" grpId="0" animBg="1"/>
      <p:bldP spid="16" grpId="0" animBg="1"/>
      <p:bldP spid="18" grpId="0"/>
      <p:bldP spid="19" grpId="0" animBg="1"/>
      <p:bldP spid="2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Parameter -pica (Plugin Communication Area)</a:t>
            </a:r>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1297" y="2057390"/>
            <a:ext cx="4865208" cy="3239238"/>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OE version 12 new feature – AI Streaming</a:t>
            </a:r>
          </a:p>
          <a:p>
            <a:endParaRPr lang="en-US" dirty="0"/>
          </a:p>
        </p:txBody>
      </p:sp>
      <p:pic>
        <p:nvPicPr>
          <p:cNvPr id="3" name="Picture 2" descr="AI_streaming_v12.jpg"/>
          <p:cNvPicPr>
            <a:picLocks noChangeAspect="1"/>
          </p:cNvPicPr>
          <p:nvPr/>
        </p:nvPicPr>
        <p:blipFill>
          <a:blip r:embed="rId3" cstate="print"/>
          <a:stretch>
            <a:fillRect/>
          </a:stretch>
        </p:blipFill>
        <p:spPr>
          <a:xfrm>
            <a:off x="472399" y="1234929"/>
            <a:ext cx="11345266" cy="5623071"/>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Parameter -pica (Plugin Communication Area)</a:t>
            </a:r>
          </a:p>
          <a:p>
            <a:endParaRPr lang="en-US" dirty="0"/>
          </a:p>
        </p:txBody>
      </p:sp>
      <p:sp>
        <p:nvSpPr>
          <p:cNvPr id="3" name="TextBox 2"/>
          <p:cNvSpPr txBox="1"/>
          <p:nvPr/>
        </p:nvSpPr>
        <p:spPr>
          <a:xfrm>
            <a:off x="624243" y="1371585"/>
            <a:ext cx="4471930" cy="1754326"/>
          </a:xfrm>
          <a:prstGeom prst="rect">
            <a:avLst/>
          </a:prstGeom>
          <a:noFill/>
        </p:spPr>
        <p:txBody>
          <a:bodyPr wrap="none" rtlCol="0">
            <a:spAutoFit/>
          </a:bodyPr>
          <a:lstStyle/>
          <a:p>
            <a:r>
              <a:rPr lang="en-US" sz="3600" dirty="0">
                <a:latin typeface="+mj-lt"/>
              </a:rPr>
              <a:t>[agent]</a:t>
            </a:r>
          </a:p>
          <a:p>
            <a:r>
              <a:rPr lang="en-US" sz="3600" dirty="0">
                <a:latin typeface="+mj-lt"/>
              </a:rPr>
              <a:t>     </a:t>
            </a:r>
            <a:r>
              <a:rPr lang="en-US" sz="3600" dirty="0" err="1">
                <a:latin typeface="+mj-lt"/>
              </a:rPr>
              <a:t>ai</a:t>
            </a:r>
            <a:r>
              <a:rPr lang="en-US" sz="3600" dirty="0">
                <a:latin typeface="+mj-lt"/>
              </a:rPr>
              <a:t>-streaming=1</a:t>
            </a:r>
          </a:p>
          <a:p>
            <a:r>
              <a:rPr lang="en-US" sz="3600" dirty="0">
                <a:latin typeface="+mj-lt"/>
              </a:rPr>
              <a:t>     </a:t>
            </a:r>
            <a:r>
              <a:rPr lang="en-US" sz="3600" dirty="0" err="1">
                <a:latin typeface="+mj-lt"/>
              </a:rPr>
              <a:t>rsb</a:t>
            </a:r>
            <a:r>
              <a:rPr lang="en-US" sz="3600" dirty="0">
                <a:latin typeface="+mj-lt"/>
              </a:rPr>
              <a:t>-cache-size=5000</a:t>
            </a:r>
          </a:p>
        </p:txBody>
      </p:sp>
      <p:sp>
        <p:nvSpPr>
          <p:cNvPr id="4" name="TextBox 3"/>
          <p:cNvSpPr txBox="1"/>
          <p:nvPr/>
        </p:nvSpPr>
        <p:spPr>
          <a:xfrm>
            <a:off x="5096173" y="2542929"/>
            <a:ext cx="6763070" cy="830997"/>
          </a:xfrm>
          <a:prstGeom prst="rect">
            <a:avLst/>
          </a:prstGeom>
          <a:noFill/>
        </p:spPr>
        <p:txBody>
          <a:bodyPr wrap="none" rtlCol="0">
            <a:spAutoFit/>
          </a:bodyPr>
          <a:lstStyle/>
          <a:p>
            <a:r>
              <a:rPr lang="en-US" sz="2400" dirty="0"/>
              <a:t>Specifies the size of the Replication Streaming cache </a:t>
            </a:r>
            <a:br>
              <a:rPr lang="en-US" sz="2400" dirty="0"/>
            </a:br>
            <a:r>
              <a:rPr lang="en-US" sz="2400" dirty="0"/>
              <a:t>in units of an AI block</a:t>
            </a:r>
          </a:p>
        </p:txBody>
      </p:sp>
      <p:sp>
        <p:nvSpPr>
          <p:cNvPr id="6" name="TextBox 5"/>
          <p:cNvSpPr txBox="1"/>
          <p:nvPr/>
        </p:nvSpPr>
        <p:spPr>
          <a:xfrm>
            <a:off x="5096173" y="2058571"/>
            <a:ext cx="3187860" cy="461665"/>
          </a:xfrm>
          <a:prstGeom prst="rect">
            <a:avLst/>
          </a:prstGeom>
          <a:noFill/>
        </p:spPr>
        <p:txBody>
          <a:bodyPr wrap="none" rtlCol="0">
            <a:spAutoFit/>
          </a:bodyPr>
          <a:lstStyle/>
          <a:p>
            <a:r>
              <a:rPr lang="en-US" sz="2400" dirty="0"/>
              <a:t>AI Streaming is enabled </a:t>
            </a:r>
          </a:p>
        </p:txBody>
      </p:sp>
      <p:sp>
        <p:nvSpPr>
          <p:cNvPr id="7" name="TextBox 6"/>
          <p:cNvSpPr txBox="1"/>
          <p:nvPr/>
        </p:nvSpPr>
        <p:spPr>
          <a:xfrm>
            <a:off x="624243" y="3608383"/>
            <a:ext cx="4471930" cy="1754326"/>
          </a:xfrm>
          <a:prstGeom prst="rect">
            <a:avLst/>
          </a:prstGeom>
          <a:noFill/>
        </p:spPr>
        <p:txBody>
          <a:bodyPr wrap="none" rtlCol="0">
            <a:spAutoFit/>
          </a:bodyPr>
          <a:lstStyle/>
          <a:p>
            <a:r>
              <a:rPr lang="en-US" sz="3600" dirty="0">
                <a:latin typeface="+mj-lt"/>
              </a:rPr>
              <a:t>[agent]</a:t>
            </a:r>
          </a:p>
          <a:p>
            <a:r>
              <a:rPr lang="en-US" sz="3600" dirty="0">
                <a:latin typeface="+mj-lt"/>
              </a:rPr>
              <a:t>     </a:t>
            </a:r>
            <a:r>
              <a:rPr lang="en-US" sz="3600" dirty="0" err="1">
                <a:latin typeface="+mj-lt"/>
              </a:rPr>
              <a:t>ai</a:t>
            </a:r>
            <a:r>
              <a:rPr lang="en-US" sz="3600" dirty="0">
                <a:latin typeface="+mj-lt"/>
              </a:rPr>
              <a:t>-streaming=0</a:t>
            </a:r>
          </a:p>
          <a:p>
            <a:r>
              <a:rPr lang="en-US" sz="3600" dirty="0">
                <a:latin typeface="+mj-lt"/>
              </a:rPr>
              <a:t>     </a:t>
            </a:r>
            <a:r>
              <a:rPr lang="en-US" sz="3600" dirty="0" err="1">
                <a:latin typeface="+mj-lt"/>
              </a:rPr>
              <a:t>rsb</a:t>
            </a:r>
            <a:r>
              <a:rPr lang="en-US" sz="3600" dirty="0">
                <a:latin typeface="+mj-lt"/>
              </a:rPr>
              <a:t>-cache-size=5000</a:t>
            </a:r>
          </a:p>
        </p:txBody>
      </p:sp>
      <p:sp>
        <p:nvSpPr>
          <p:cNvPr id="8" name="TextBox 7"/>
          <p:cNvSpPr txBox="1"/>
          <p:nvPr/>
        </p:nvSpPr>
        <p:spPr>
          <a:xfrm>
            <a:off x="5150556" y="4302195"/>
            <a:ext cx="3224729" cy="461665"/>
          </a:xfrm>
          <a:prstGeom prst="rect">
            <a:avLst/>
          </a:prstGeom>
          <a:noFill/>
        </p:spPr>
        <p:txBody>
          <a:bodyPr wrap="none" rtlCol="0">
            <a:spAutoFit/>
          </a:bodyPr>
          <a:lstStyle/>
          <a:p>
            <a:r>
              <a:rPr lang="en-US" sz="2400" dirty="0"/>
              <a:t>AI Streaming is disabled </a:t>
            </a:r>
          </a:p>
        </p:txBody>
      </p:sp>
      <p:sp>
        <p:nvSpPr>
          <p:cNvPr id="9" name="TextBox 8"/>
          <p:cNvSpPr txBox="1"/>
          <p:nvPr/>
        </p:nvSpPr>
        <p:spPr>
          <a:xfrm>
            <a:off x="5164181" y="4846800"/>
            <a:ext cx="1211357" cy="461665"/>
          </a:xfrm>
          <a:prstGeom prst="rect">
            <a:avLst/>
          </a:prstGeom>
          <a:noFill/>
        </p:spPr>
        <p:txBody>
          <a:bodyPr wrap="none" rtlCol="0">
            <a:spAutoFit/>
          </a:bodyPr>
          <a:lstStyle/>
          <a:p>
            <a:r>
              <a:rPr lang="en-US" sz="2400" dirty="0"/>
              <a:t>ignored </a:t>
            </a:r>
          </a:p>
        </p:txBody>
      </p:sp>
      <p:sp>
        <p:nvSpPr>
          <p:cNvPr id="10" name="TextBox 9"/>
          <p:cNvSpPr txBox="1"/>
          <p:nvPr/>
        </p:nvSpPr>
        <p:spPr>
          <a:xfrm>
            <a:off x="624243" y="5845181"/>
            <a:ext cx="8207375" cy="646331"/>
          </a:xfrm>
          <a:prstGeom prst="rect">
            <a:avLst/>
          </a:prstGeom>
          <a:noFill/>
        </p:spPr>
        <p:txBody>
          <a:bodyPr wrap="none" rtlCol="0">
            <a:spAutoFit/>
          </a:bodyPr>
          <a:lstStyle/>
          <a:p>
            <a:r>
              <a:rPr lang="en-US" sz="3600" dirty="0">
                <a:latin typeface="+mj-lt"/>
              </a:rPr>
              <a:t>See _</a:t>
            </a:r>
            <a:r>
              <a:rPr lang="en-US" sz="3600" dirty="0" err="1">
                <a:latin typeface="+mj-lt"/>
              </a:rPr>
              <a:t>Repl-AgentAIStreaming</a:t>
            </a:r>
            <a:r>
              <a:rPr lang="en-US" sz="3600" dirty="0">
                <a:latin typeface="+mj-lt"/>
              </a:rPr>
              <a:t> VST for details</a:t>
            </a:r>
          </a:p>
        </p:txBody>
      </p:sp>
    </p:spTree>
    <p:extLst>
      <p:ext uri="{BB962C8B-B14F-4D97-AF65-F5344CB8AC3E}">
        <p14:creationId xmlns:p14="http://schemas.microsoft.com/office/powerpoint/2010/main" val="93320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OE version 12 new feature – AI Streaming</a:t>
            </a:r>
          </a:p>
          <a:p>
            <a:endParaRPr lang="en-US" dirty="0"/>
          </a:p>
        </p:txBody>
      </p:sp>
      <p:pic>
        <p:nvPicPr>
          <p:cNvPr id="3" name="Picture 2" descr="AI_streaming_v12.jpg"/>
          <p:cNvPicPr>
            <a:picLocks noChangeAspect="1"/>
          </p:cNvPicPr>
          <p:nvPr/>
        </p:nvPicPr>
        <p:blipFill>
          <a:blip r:embed="rId3" cstate="print"/>
          <a:stretch>
            <a:fillRect/>
          </a:stretch>
        </p:blipFill>
        <p:spPr>
          <a:xfrm>
            <a:off x="472399" y="1234929"/>
            <a:ext cx="11345266" cy="5623071"/>
          </a:xfrm>
          <a:prstGeom prst="rect">
            <a:avLst/>
          </a:prstGeom>
        </p:spPr>
      </p:pic>
    </p:spTree>
    <p:extLst>
      <p:ext uri="{BB962C8B-B14F-4D97-AF65-F5344CB8AC3E}">
        <p14:creationId xmlns:p14="http://schemas.microsoft.com/office/powerpoint/2010/main" val="36948874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560" y="4663449"/>
            <a:ext cx="8664936" cy="646331"/>
          </a:xfrm>
          <a:prstGeom prst="rect">
            <a:avLst/>
          </a:prstGeom>
          <a:noFill/>
        </p:spPr>
        <p:txBody>
          <a:bodyPr wrap="none" rtlCol="0">
            <a:spAutoFit/>
          </a:bodyPr>
          <a:lstStyle/>
          <a:p>
            <a:r>
              <a:rPr lang="en-US" sz="3600">
                <a:latin typeface="+mj-lt"/>
              </a:rPr>
              <a:t>In version </a:t>
            </a:r>
            <a:r>
              <a:rPr lang="en-US" sz="3600" dirty="0">
                <a:latin typeface="+mj-lt"/>
              </a:rPr>
              <a:t>12.2 -pica could be changed online</a:t>
            </a:r>
          </a:p>
        </p:txBody>
      </p:sp>
      <p:sp>
        <p:nvSpPr>
          <p:cNvPr id="4" name="TextBox 3"/>
          <p:cNvSpPr txBox="1"/>
          <p:nvPr/>
        </p:nvSpPr>
        <p:spPr>
          <a:xfrm>
            <a:off x="609560" y="1097263"/>
            <a:ext cx="11312584" cy="1200329"/>
          </a:xfrm>
          <a:prstGeom prst="rect">
            <a:avLst/>
          </a:prstGeom>
          <a:noFill/>
        </p:spPr>
        <p:txBody>
          <a:bodyPr wrap="none" rtlCol="0">
            <a:spAutoFit/>
          </a:bodyPr>
          <a:lstStyle/>
          <a:p>
            <a:r>
              <a:rPr lang="en-US" sz="3600" dirty="0">
                <a:latin typeface="+mj-lt"/>
              </a:rPr>
              <a:t>Starting 12.0 only asynchronous commit mode is supported.</a:t>
            </a:r>
            <a:br>
              <a:rPr lang="en-US" sz="3600" dirty="0">
                <a:latin typeface="+mj-lt"/>
              </a:rPr>
            </a:br>
            <a:r>
              <a:rPr lang="en-US" sz="3600" dirty="0">
                <a:latin typeface="+mj-lt"/>
              </a:rPr>
              <a:t>Synchronous commit mode no longer supported.</a:t>
            </a:r>
          </a:p>
        </p:txBody>
      </p:sp>
      <p:sp>
        <p:nvSpPr>
          <p:cNvPr id="5" name="TextBox 4"/>
          <p:cNvSpPr txBox="1"/>
          <p:nvPr/>
        </p:nvSpPr>
        <p:spPr>
          <a:xfrm>
            <a:off x="605348" y="3017517"/>
            <a:ext cx="11367664" cy="1200329"/>
          </a:xfrm>
          <a:prstGeom prst="rect">
            <a:avLst/>
          </a:prstGeom>
          <a:noFill/>
        </p:spPr>
        <p:txBody>
          <a:bodyPr wrap="none" rtlCol="0">
            <a:spAutoFit/>
          </a:bodyPr>
          <a:lstStyle/>
          <a:p>
            <a:r>
              <a:rPr lang="en-US" sz="3600" dirty="0">
                <a:latin typeface="+mj-lt"/>
              </a:rPr>
              <a:t>New in version 12.1 Replication properties validation utility</a:t>
            </a:r>
            <a:br>
              <a:rPr lang="en-US" sz="3600" dirty="0">
                <a:latin typeface="+mj-lt"/>
              </a:rPr>
            </a:br>
            <a:r>
              <a:rPr lang="en-US" sz="3600" dirty="0">
                <a:latin typeface="+mj-lt"/>
              </a:rPr>
              <a:t>   </a:t>
            </a:r>
            <a:r>
              <a:rPr lang="en-US" sz="3600" dirty="0" err="1">
                <a:latin typeface="+mj-lt"/>
              </a:rPr>
              <a:t>dsrutil</a:t>
            </a:r>
            <a:r>
              <a:rPr lang="en-US" sz="3600" dirty="0">
                <a:latin typeface="+mj-lt"/>
              </a:rPr>
              <a:t> </a:t>
            </a:r>
            <a:r>
              <a:rPr lang="en-US" sz="3600" dirty="0" err="1">
                <a:latin typeface="+mj-lt"/>
              </a:rPr>
              <a:t>db</a:t>
            </a:r>
            <a:r>
              <a:rPr lang="en-US" sz="3600" dirty="0">
                <a:latin typeface="+mj-lt"/>
              </a:rPr>
              <a:t>-name -C validate </a:t>
            </a:r>
          </a:p>
        </p:txBody>
      </p:sp>
    </p:spTree>
    <p:extLst>
      <p:ext uri="{BB962C8B-B14F-4D97-AF65-F5344CB8AC3E}">
        <p14:creationId xmlns:p14="http://schemas.microsoft.com/office/powerpoint/2010/main" val="13473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Startup parameters</a:t>
            </a:r>
          </a:p>
        </p:txBody>
      </p:sp>
      <p:sp>
        <p:nvSpPr>
          <p:cNvPr id="3" name="Content Placeholder 2"/>
          <p:cNvSpPr>
            <a:spLocks noGrp="1"/>
          </p:cNvSpPr>
          <p:nvPr>
            <p:ph idx="1"/>
          </p:nvPr>
        </p:nvSpPr>
        <p:spPr/>
        <p:txBody>
          <a:bodyPr/>
          <a:lstStyle/>
          <a:p>
            <a:r>
              <a:rPr lang="en-US" dirty="0"/>
              <a:t>Startup parameters on Source and Target should be the same</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2713" y="2310516"/>
            <a:ext cx="7721600" cy="4235450"/>
          </a:xfrm>
          <a:prstGeom prst="rect">
            <a:avLst/>
          </a:prstGeom>
        </p:spPr>
      </p:pic>
    </p:spTree>
    <p:extLst>
      <p:ext uri="{BB962C8B-B14F-4D97-AF65-F5344CB8AC3E}">
        <p14:creationId xmlns:p14="http://schemas.microsoft.com/office/powerpoint/2010/main" val="14900829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Startup parameters</a:t>
            </a:r>
          </a:p>
        </p:txBody>
      </p:sp>
      <p:sp>
        <p:nvSpPr>
          <p:cNvPr id="3" name="Content Placeholder 2"/>
          <p:cNvSpPr>
            <a:spLocks noGrp="1"/>
          </p:cNvSpPr>
          <p:nvPr>
            <p:ph idx="1"/>
          </p:nvPr>
        </p:nvSpPr>
        <p:spPr>
          <a:xfrm>
            <a:off x="838200" y="1825625"/>
            <a:ext cx="10515600" cy="649218"/>
          </a:xfrm>
        </p:spPr>
        <p:txBody>
          <a:bodyPr>
            <a:normAutofit/>
          </a:bodyPr>
          <a:lstStyle/>
          <a:p>
            <a:pPr marL="0" indent="0">
              <a:buNone/>
            </a:pPr>
            <a:r>
              <a:rPr lang="en-US" dirty="0"/>
              <a:t>When Source and Target parameters do not match</a:t>
            </a:r>
          </a:p>
        </p:txBody>
      </p:sp>
      <p:sp>
        <p:nvSpPr>
          <p:cNvPr id="4" name="TextBox 3"/>
          <p:cNvSpPr txBox="1"/>
          <p:nvPr/>
        </p:nvSpPr>
        <p:spPr>
          <a:xfrm>
            <a:off x="838200" y="2710189"/>
            <a:ext cx="6844246" cy="523220"/>
          </a:xfrm>
          <a:prstGeom prst="rect">
            <a:avLst/>
          </a:prstGeom>
          <a:noFill/>
        </p:spPr>
        <p:txBody>
          <a:bodyPr wrap="none" rtlCol="0">
            <a:spAutoFit/>
          </a:bodyPr>
          <a:lstStyle/>
          <a:p>
            <a:r>
              <a:rPr lang="en-US" sz="2800" dirty="0" err="1"/>
              <a:t>Source_DB</a:t>
            </a:r>
            <a:r>
              <a:rPr lang="en-US" sz="2800" dirty="0"/>
              <a:t>: status code 6060: Server is ended</a:t>
            </a:r>
          </a:p>
        </p:txBody>
      </p:sp>
      <p:sp>
        <p:nvSpPr>
          <p:cNvPr id="5" name="TextBox 4"/>
          <p:cNvSpPr txBox="1"/>
          <p:nvPr/>
        </p:nvSpPr>
        <p:spPr>
          <a:xfrm>
            <a:off x="838200" y="3468755"/>
            <a:ext cx="6672468" cy="523220"/>
          </a:xfrm>
          <a:prstGeom prst="rect">
            <a:avLst/>
          </a:prstGeom>
          <a:noFill/>
        </p:spPr>
        <p:txBody>
          <a:bodyPr wrap="none" rtlCol="0">
            <a:spAutoFit/>
          </a:bodyPr>
          <a:lstStyle/>
          <a:p>
            <a:r>
              <a:rPr lang="en-US" sz="2800" dirty="0" err="1"/>
              <a:t>Target_DB</a:t>
            </a:r>
            <a:r>
              <a:rPr lang="en-US" sz="2800" dirty="0"/>
              <a:t>: status code 1063: Agent is Ended</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4293701"/>
            <a:ext cx="10045700" cy="1530350"/>
          </a:xfrm>
          <a:prstGeom prst="rect">
            <a:avLst/>
          </a:prstGeom>
        </p:spPr>
      </p:pic>
    </p:spTree>
    <p:extLst>
      <p:ext uri="{BB962C8B-B14F-4D97-AF65-F5344CB8AC3E}">
        <p14:creationId xmlns:p14="http://schemas.microsoft.com/office/powerpoint/2010/main" val="153604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Startup parameters</a:t>
            </a:r>
          </a:p>
        </p:txBody>
      </p:sp>
      <p:sp>
        <p:nvSpPr>
          <p:cNvPr id="3" name="Content Placeholder 2"/>
          <p:cNvSpPr>
            <a:spLocks noGrp="1"/>
          </p:cNvSpPr>
          <p:nvPr>
            <p:ph idx="1"/>
          </p:nvPr>
        </p:nvSpPr>
        <p:spPr>
          <a:xfrm>
            <a:off x="883882" y="1371585"/>
            <a:ext cx="10469918" cy="548644"/>
          </a:xfrm>
        </p:spPr>
        <p:txBody>
          <a:bodyPr/>
          <a:lstStyle/>
          <a:p>
            <a:r>
              <a:rPr lang="en-US" dirty="0"/>
              <a:t>replication related parameters we put into a separate .pf</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4009" y="2057390"/>
            <a:ext cx="7543800" cy="4610100"/>
          </a:xfrm>
          <a:prstGeom prst="rect">
            <a:avLst/>
          </a:prstGeom>
        </p:spPr>
      </p:pic>
    </p:spTree>
    <p:extLst>
      <p:ext uri="{BB962C8B-B14F-4D97-AF65-F5344CB8AC3E}">
        <p14:creationId xmlns:p14="http://schemas.microsoft.com/office/powerpoint/2010/main" val="3119562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lliance-Three-Questions-image.png"/>
          <p:cNvPicPr>
            <a:picLocks noChangeAspect="1"/>
          </p:cNvPicPr>
          <p:nvPr/>
        </p:nvPicPr>
        <p:blipFill>
          <a:blip r:embed="rId2" cstate="print"/>
          <a:stretch>
            <a:fillRect/>
          </a:stretch>
        </p:blipFill>
        <p:spPr>
          <a:xfrm>
            <a:off x="1844009" y="960102"/>
            <a:ext cx="6961086" cy="5699682"/>
          </a:xfrm>
          <a:prstGeom prst="rect">
            <a:avLst/>
          </a:prstGeom>
        </p:spPr>
      </p:pic>
    </p:spTree>
    <p:extLst>
      <p:ext uri="{BB962C8B-B14F-4D97-AF65-F5344CB8AC3E}">
        <p14:creationId xmlns:p14="http://schemas.microsoft.com/office/powerpoint/2010/main" val="6282770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C0356C60AC144F9282243677CEF3D8" ma:contentTypeVersion="18" ma:contentTypeDescription="Create a new document." ma:contentTypeScope="" ma:versionID="6d27ce6665077c1a45aff8498acdd1ad">
  <xsd:schema xmlns:xsd="http://www.w3.org/2001/XMLSchema" xmlns:xs="http://www.w3.org/2001/XMLSchema" xmlns:p="http://schemas.microsoft.com/office/2006/metadata/properties" xmlns:ns2="3cc39c1c-04ab-453e-b8ee-0021fec317b2" xmlns:ns3="b2109412-0e1b-4bcc-b646-982a8b0081e8" targetNamespace="http://schemas.microsoft.com/office/2006/metadata/properties" ma:root="true" ma:fieldsID="1352e1ea16281158047e9211785f37d3" ns2:_="" ns3:_="">
    <xsd:import namespace="3cc39c1c-04ab-453e-b8ee-0021fec317b2"/>
    <xsd:import namespace="b2109412-0e1b-4bcc-b646-982a8b0081e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c39c1c-04ab-453e-b8ee-0021fec317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1dea951-4578-420a-9303-929b28d59e7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109412-0e1b-4bcc-b646-982a8b0081e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bcc57cd-207f-4bae-a80a-a0994d1cfd6f}" ma:internalName="TaxCatchAll" ma:showField="CatchAllData" ma:web="b2109412-0e1b-4bcc-b646-982a8b0081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cc39c1c-04ab-453e-b8ee-0021fec317b2">
      <Terms xmlns="http://schemas.microsoft.com/office/infopath/2007/PartnerControls"/>
    </lcf76f155ced4ddcb4097134ff3c332f>
    <TaxCatchAll xmlns="b2109412-0e1b-4bcc-b646-982a8b0081e8" xsi:nil="true"/>
  </documentManagement>
</p:properties>
</file>

<file path=customXml/itemProps1.xml><?xml version="1.0" encoding="utf-8"?>
<ds:datastoreItem xmlns:ds="http://schemas.openxmlformats.org/officeDocument/2006/customXml" ds:itemID="{59F0F126-9D86-4662-A449-A49FCC8D2CBF}"/>
</file>

<file path=customXml/itemProps2.xml><?xml version="1.0" encoding="utf-8"?>
<ds:datastoreItem xmlns:ds="http://schemas.openxmlformats.org/officeDocument/2006/customXml" ds:itemID="{5A10B88A-1798-41C7-9A9C-1C0E3A70B30D}"/>
</file>

<file path=customXml/itemProps3.xml><?xml version="1.0" encoding="utf-8"?>
<ds:datastoreItem xmlns:ds="http://schemas.openxmlformats.org/officeDocument/2006/customXml" ds:itemID="{39A21B3B-1F35-4A55-B980-6EA18DB7ADD1}"/>
</file>

<file path=docProps/app.xml><?xml version="1.0" encoding="utf-8"?>
<Properties xmlns="http://schemas.openxmlformats.org/officeDocument/2006/extended-properties" xmlns:vt="http://schemas.openxmlformats.org/officeDocument/2006/docPropsVTypes">
  <TotalTime>6794</TotalTime>
  <Words>5664</Words>
  <Application>Microsoft Office PowerPoint</Application>
  <PresentationFormat>Widescreen</PresentationFormat>
  <Paragraphs>567</Paragraphs>
  <Slides>55</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55</vt:i4>
      </vt:variant>
    </vt:vector>
  </HeadingPairs>
  <TitlesOfParts>
    <vt:vector size="63" baseType="lpstr">
      <vt:lpstr>Arial</vt:lpstr>
      <vt:lpstr>Calibri</vt:lpstr>
      <vt:lpstr>Calibri Light</vt:lpstr>
      <vt:lpstr>Metric</vt:lpstr>
      <vt:lpstr>Roboto</vt:lpstr>
      <vt:lpstr>Verdana</vt:lpstr>
      <vt:lpstr>Wingdings</vt:lpstr>
      <vt:lpstr>Office Theme</vt:lpstr>
      <vt:lpstr>OpenEdge TDE and replication</vt:lpstr>
      <vt:lpstr> Three types of data replication</vt:lpstr>
      <vt:lpstr>Rob Fitzpatrick TDE presentations</vt:lpstr>
      <vt:lpstr>Just enable TDE for piece of mind</vt:lpstr>
      <vt:lpstr>PowerPoint Presentation</vt:lpstr>
      <vt:lpstr>Restore database without key-store file </vt:lpstr>
      <vt:lpstr>PowerPoint Presentation</vt:lpstr>
      <vt:lpstr>TDE issues and features</vt:lpstr>
      <vt:lpstr>TDE issues and features</vt:lpstr>
      <vt:lpstr>TDE issues and features</vt:lpstr>
      <vt:lpstr>TDE issues and features</vt:lpstr>
      <vt:lpstr>All types of data replication</vt:lpstr>
      <vt:lpstr>Roll forward oplock</vt:lpstr>
      <vt:lpstr>Roll forward oplock</vt:lpstr>
      <vt:lpstr>OpenEdge Replication history</vt:lpstr>
      <vt:lpstr>PowerPoint Presentation</vt:lpstr>
      <vt:lpstr>PowerPoint Presentation</vt:lpstr>
      <vt:lpstr>PowerPoint Presentation</vt:lpstr>
      <vt:lpstr>PowerPoint Presentation</vt:lpstr>
      <vt:lpstr>All types of data replication</vt:lpstr>
      <vt:lpstr>PowerPoint Presentation</vt:lpstr>
      <vt:lpstr>PowerPoint Presentation</vt:lpstr>
      <vt:lpstr>PowerPoint Presentation</vt:lpstr>
      <vt:lpstr>PowerPoint Presentation</vt:lpstr>
      <vt:lpstr>All types of data replication</vt:lpstr>
      <vt:lpstr>Is it possible to Update Replication Target DB?</vt:lpstr>
      <vt:lpstr>PowerPoint Presentation</vt:lpstr>
      <vt:lpstr>PowerPoint Presentation</vt:lpstr>
      <vt:lpstr>PowerPoint Presentation</vt:lpstr>
      <vt:lpstr>VST to monitor OE Replication</vt:lpstr>
      <vt:lpstr>VST to monitor OE Replication</vt:lpstr>
      <vt:lpstr>VST to monitor OE Replication agent</vt:lpstr>
      <vt:lpstr>VST to monitor OE Replication</vt:lpstr>
      <vt:lpstr>VST to monitor OE Replication Agent Activity</vt:lpstr>
      <vt:lpstr>VST to monitor OE Replication</vt:lpstr>
      <vt:lpstr>How to disable replication</vt:lpstr>
      <vt:lpstr>Replication Recovery Information</vt:lpstr>
      <vt:lpstr>Possibility to delay replication using After-Image replication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Startup parameters</vt:lpstr>
      <vt:lpstr>Startup parameters</vt:lpstr>
      <vt:lpstr>Startup parameters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Dmitri Levin</dc:creator>
  <cp:lastModifiedBy>Dmitri Levin</cp:lastModifiedBy>
  <cp:revision>499</cp:revision>
  <dcterms:created xsi:type="dcterms:W3CDTF">2018-05-25T19:33:51Z</dcterms:created>
  <dcterms:modified xsi:type="dcterms:W3CDTF">2024-09-27T17:00:57Z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0x01010039C0356C60AC144F9282243677CEF3D8</vt:lpwstr>
  </property>
</Properties>
</file>