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391" r:id="rId3"/>
    <p:sldId id="353" r:id="rId4"/>
    <p:sldId id="413" r:id="rId5"/>
    <p:sldId id="414" r:id="rId6"/>
    <p:sldId id="415" r:id="rId7"/>
    <p:sldId id="416" r:id="rId8"/>
    <p:sldId id="355" r:id="rId9"/>
    <p:sldId id="356" r:id="rId10"/>
    <p:sldId id="388" r:id="rId11"/>
    <p:sldId id="419" r:id="rId12"/>
    <p:sldId id="392" r:id="rId13"/>
    <p:sldId id="357" r:id="rId14"/>
    <p:sldId id="358" r:id="rId15"/>
    <p:sldId id="359" r:id="rId16"/>
    <p:sldId id="396" r:id="rId17"/>
    <p:sldId id="360" r:id="rId18"/>
    <p:sldId id="361" r:id="rId19"/>
    <p:sldId id="393" r:id="rId20"/>
    <p:sldId id="362" r:id="rId21"/>
    <p:sldId id="395" r:id="rId22"/>
    <p:sldId id="363" r:id="rId23"/>
    <p:sldId id="364" r:id="rId24"/>
    <p:sldId id="365" r:id="rId25"/>
    <p:sldId id="366" r:id="rId26"/>
    <p:sldId id="367" r:id="rId27"/>
    <p:sldId id="368" r:id="rId28"/>
    <p:sldId id="394" r:id="rId29"/>
    <p:sldId id="369" r:id="rId30"/>
    <p:sldId id="398" r:id="rId31"/>
    <p:sldId id="400" r:id="rId32"/>
    <p:sldId id="402" r:id="rId33"/>
    <p:sldId id="405" r:id="rId34"/>
    <p:sldId id="407" r:id="rId35"/>
    <p:sldId id="408" r:id="rId36"/>
    <p:sldId id="409" r:id="rId37"/>
    <p:sldId id="411" r:id="rId38"/>
    <p:sldId id="412" r:id="rId39"/>
    <p:sldId id="403" r:id="rId40"/>
    <p:sldId id="418" r:id="rId41"/>
    <p:sldId id="302" r:id="rId4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  <a:srgbClr val="3A61AE"/>
    <a:srgbClr val="D9E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89"/>
    <p:restoredTop sz="94694"/>
  </p:normalViewPr>
  <p:slideViewPr>
    <p:cSldViewPr snapToGrid="0">
      <p:cViewPr varScale="1">
        <p:scale>
          <a:sx n="121" d="100"/>
          <a:sy n="121" d="100"/>
        </p:scale>
        <p:origin x="1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839B6-15D9-3F47-8BEC-272B9B0A9FA3}" type="datetimeFigureOut">
              <a:rPr lang="en-US" smtClean="0"/>
              <a:t>9/18/24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D65BE-1533-A24C-8B84-98C5D4157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0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470B64E6-AC3F-424E-B299-A7E352F00CE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6200" y="379413"/>
            <a:ext cx="5564188" cy="3130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25276857-34E3-D844-91E1-B67C1C048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3790950"/>
            <a:ext cx="5562600" cy="4633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222" tIns="45611" rIns="91222" bIns="45611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17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37634" y="1952863"/>
            <a:ext cx="7334367" cy="446276"/>
          </a:xfrm>
          <a:ln algn="ctr"/>
        </p:spPr>
        <p:txBody>
          <a:bodyPr lIns="0" tIns="0" rIns="0" bIns="0"/>
          <a:lstStyle>
            <a:lvl1pPr>
              <a:lnSpc>
                <a:spcPct val="100000"/>
              </a:lnSpc>
              <a:defRPr sz="2900" b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252" y="3051454"/>
            <a:ext cx="7351949" cy="723098"/>
          </a:xfrm>
          <a:ln algn="ctr"/>
        </p:spPr>
        <p:txBody>
          <a:bodyPr lIns="0" tIns="0" rIns="0" bIns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6008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58263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0FCDBDE-DB88-C490-CE46-1046795FA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58436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6003635" y="3655368"/>
            <a:ext cx="184730" cy="461665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36906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08868"/>
            <a:ext cx="53848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08868"/>
            <a:ext cx="53848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9895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77435"/>
            <a:ext cx="5386917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87795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77435"/>
            <a:ext cx="5389033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87795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8547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706967" y="1371600"/>
            <a:ext cx="11061700" cy="466725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9057122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537634" y="1150938"/>
            <a:ext cx="11310237" cy="49847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15007052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800" y="201168"/>
            <a:ext cx="9774200" cy="43858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307060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 shadeToTitle="1">
        <a:gradFill flip="none" rotWithShape="1">
          <a:gsLst>
            <a:gs pos="0">
              <a:srgbClr val="9999FF">
                <a:alpha val="29000"/>
              </a:srgbClr>
            </a:gs>
            <a:gs pos="100000">
              <a:srgbClr val="0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800" y="201168"/>
            <a:ext cx="9774200" cy="43858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003635" y="3655368"/>
            <a:ext cx="184730" cy="461665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90277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13506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335088"/>
            <a:ext cx="10363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02167" y="196850"/>
            <a:ext cx="9774767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406400" y="6619876"/>
            <a:ext cx="165110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1033463">
              <a:defRPr/>
            </a:pPr>
            <a:fld id="{D65576D5-608A-7541-9436-DF4FC5228030}" type="slidenum">
              <a:rPr lang="en-US" sz="1050">
                <a:solidFill>
                  <a:srgbClr val="000000"/>
                </a:solidFill>
              </a:rPr>
              <a:pPr defTabSz="1033463">
                <a:defRPr/>
              </a:pPr>
              <a:t>‹#›</a:t>
            </a:fld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02168" y="874069"/>
            <a:ext cx="11320272" cy="9144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5D774-1E09-194F-A3E1-FDC50077869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534140" y="6258389"/>
            <a:ext cx="502920" cy="4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0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Font typeface="Wingdings" charset="2"/>
        <a:buChar char="§"/>
        <a:defRPr lang="en-US" sz="2400" kern="1200" dirty="0">
          <a:solidFill>
            <a:srgbClr val="000000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Char char="•"/>
        <a:defRPr lang="en-US" sz="2000" kern="1200" dirty="0">
          <a:solidFill>
            <a:srgbClr val="000000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Font typeface="Arial" charset="0"/>
        <a:buChar char="–"/>
        <a:defRPr lang="en-US" kern="1200" dirty="0">
          <a:solidFill>
            <a:srgbClr val="000000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charset="0"/>
        <a:buChar char="o"/>
        <a:defRPr lang="en-US" sz="1600" kern="1200" dirty="0">
          <a:solidFill>
            <a:srgbClr val="000000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7C00"/>
        </a:buClr>
        <a:buSzPct val="95000"/>
        <a:buFont typeface="Courier New" charset="0"/>
        <a:buChar char="o"/>
        <a:defRPr lang="en-US" sz="1600" kern="1200" dirty="0">
          <a:solidFill>
            <a:srgbClr val="000000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6B1F3-6FE2-8D2E-08D8-AE9CFFE21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358" y="121277"/>
            <a:ext cx="10420251" cy="615553"/>
          </a:xfrm>
        </p:spPr>
        <p:txBody>
          <a:bodyPr/>
          <a:lstStyle/>
          <a:p>
            <a:r>
              <a:rPr lang="en-US" sz="4000" dirty="0"/>
              <a:t>How Healthy is your Database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3C3FE2-9480-6EA5-69AF-4BF3920F6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358" y="2197246"/>
            <a:ext cx="6337444" cy="4035388"/>
          </a:xfrm>
        </p:spPr>
        <p:txBody>
          <a:bodyPr/>
          <a:lstStyle/>
          <a:p>
            <a:pPr algn="l"/>
            <a:r>
              <a:rPr lang="en-US" dirty="0"/>
              <a:t>Mike Furgal,</a:t>
            </a:r>
          </a:p>
          <a:p>
            <a:pPr algn="l"/>
            <a:r>
              <a:rPr lang="en-US" dirty="0"/>
              <a:t>     assistant to the head groundskeeper</a:t>
            </a:r>
          </a:p>
          <a:p>
            <a:pPr algn="l"/>
            <a:r>
              <a:rPr lang="en-US" dirty="0"/>
              <a:t>     the </a:t>
            </a:r>
            <a:r>
              <a:rPr lang="en-US" dirty="0" err="1"/>
              <a:t>parmington</a:t>
            </a:r>
            <a:r>
              <a:rPr lang="en-US" dirty="0"/>
              <a:t> foundation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E2FD36-5335-B84A-8185-2C7E6E44C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217" y="5118078"/>
            <a:ext cx="1686049" cy="16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3120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Daily Tasks</a:t>
            </a:r>
          </a:p>
          <a:p>
            <a:r>
              <a:rPr lang="en-US" baseline="0" dirty="0"/>
              <a:t>Weekly Tasks</a:t>
            </a:r>
          </a:p>
          <a:p>
            <a:r>
              <a:rPr lang="en-US" baseline="0" dirty="0"/>
              <a:t>Monthly Tasks</a:t>
            </a:r>
          </a:p>
          <a:p>
            <a:r>
              <a:rPr lang="en-US" baseline="0" dirty="0"/>
              <a:t>Quarterly Tasks</a:t>
            </a:r>
          </a:p>
          <a:p>
            <a:r>
              <a:rPr lang="en-US" baseline="0" dirty="0"/>
              <a:t>Yearly Tasks</a:t>
            </a:r>
          </a:p>
        </p:txBody>
      </p:sp>
    </p:spTree>
    <p:extLst>
      <p:ext uri="{BB962C8B-B14F-4D97-AF65-F5344CB8AC3E}">
        <p14:creationId xmlns:p14="http://schemas.microsoft.com/office/powerpoint/2010/main" val="3710006410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Daily</a:t>
            </a:r>
            <a:r>
              <a:rPr lang="en-US" baseline="0" dirty="0"/>
              <a:t>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Monitor</a:t>
            </a:r>
            <a:r>
              <a:rPr lang="en-US" baseline="0" dirty="0"/>
              <a:t> </a:t>
            </a:r>
            <a:r>
              <a:rPr lang="en-US" dirty="0"/>
              <a:t>the</a:t>
            </a:r>
            <a:r>
              <a:rPr lang="en-US" baseline="0" dirty="0"/>
              <a:t> free space in the database</a:t>
            </a:r>
          </a:p>
          <a:p>
            <a:r>
              <a:rPr lang="en-US" baseline="0" dirty="0"/>
              <a:t>Watch for long running transactions</a:t>
            </a:r>
          </a:p>
          <a:p>
            <a:r>
              <a:rPr lang="en-US" baseline="0" dirty="0"/>
              <a:t>Monitor Before Image </a:t>
            </a:r>
            <a:r>
              <a:rPr lang="en-US" dirty="0"/>
              <a:t>s</a:t>
            </a:r>
            <a:r>
              <a:rPr lang="en-US" baseline="0" dirty="0"/>
              <a:t>ize</a:t>
            </a:r>
          </a:p>
          <a:p>
            <a:r>
              <a:rPr lang="en-US" baseline="0" dirty="0"/>
              <a:t>Watch for runaway processes</a:t>
            </a:r>
          </a:p>
          <a:p>
            <a:r>
              <a:rPr lang="en-US" baseline="0" dirty="0"/>
              <a:t>Look at the database log files for errors</a:t>
            </a:r>
          </a:p>
          <a:p>
            <a:r>
              <a:rPr lang="en-US" baseline="0" dirty="0"/>
              <a:t>Verify After Image extent switches</a:t>
            </a:r>
          </a:p>
          <a:p>
            <a:r>
              <a:rPr lang="en-US" baseline="0" dirty="0"/>
              <a:t>Verify backups are successful</a:t>
            </a:r>
          </a:p>
        </p:txBody>
      </p:sp>
    </p:spTree>
    <p:extLst>
      <p:ext uri="{BB962C8B-B14F-4D97-AF65-F5344CB8AC3E}">
        <p14:creationId xmlns:p14="http://schemas.microsoft.com/office/powerpoint/2010/main" val="1725739837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C68D-60D2-7676-DF27-485D1D005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Long Running 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ECB99-E792-DA5B-9DDB-D5A79C7E3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Virtual System Tables</a:t>
            </a:r>
          </a:p>
          <a:p>
            <a:pPr marL="0" indent="0">
              <a:buNone/>
            </a:pPr>
            <a:r>
              <a:rPr lang="en-US" dirty="0"/>
              <a:t>FOR EACH _trans WHERE _trans-num &lt;&gt; ?:</a:t>
            </a:r>
            <a:br>
              <a:rPr lang="en-US" dirty="0"/>
            </a:br>
            <a:r>
              <a:rPr lang="en-US" dirty="0"/>
              <a:t>    DISPLAY _trans-duration.</a:t>
            </a:r>
            <a:br>
              <a:rPr lang="en-US" dirty="0"/>
            </a:br>
            <a:r>
              <a:rPr lang="en-US" dirty="0"/>
              <a:t>END.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 PROMON</a:t>
            </a:r>
          </a:p>
          <a:p>
            <a:pPr marL="0" indent="0">
              <a:buNone/>
            </a:pPr>
            <a:r>
              <a:rPr lang="en-US" dirty="0"/>
              <a:t>Promon -&gt; R&amp;D </a:t>
            </a:r>
          </a:p>
          <a:p>
            <a:pPr marL="0" indent="0">
              <a:buNone/>
            </a:pPr>
            <a:r>
              <a:rPr lang="en-US" dirty="0"/>
              <a:t>     -&gt; 1 Status Displays </a:t>
            </a:r>
          </a:p>
          <a:p>
            <a:pPr marL="0" indent="0">
              <a:buNone/>
            </a:pPr>
            <a:r>
              <a:rPr lang="en-US" dirty="0"/>
              <a:t>          -&gt; 4 Processes/Clients …</a:t>
            </a:r>
          </a:p>
          <a:p>
            <a:pPr marL="0" indent="0">
              <a:buNone/>
            </a:pPr>
            <a:r>
              <a:rPr lang="en-US" dirty="0"/>
              <a:t>              -&gt; 3 Active Transactions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09041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66D2B-2A09-6338-0160-5F403C72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E0F1-DE69-5D15-FFA2-180D83D7B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Log File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1C819-1260-000A-FABE-6CA3D0893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Errors you can ignore (likely)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 3: (-----) TCP/IP write error occurred with </a:t>
            </a:r>
            <a:r>
              <a:rPr lang="en-US" sz="1600" dirty="0" err="1">
                <a:solidFill>
                  <a:srgbClr val="000000"/>
                </a:solidFill>
                <a:effectLst/>
                <a:latin typeface="Helvetica" pitchFamily="2" charset="0"/>
              </a:rPr>
              <a:t>errno</a:t>
            </a:r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 32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Errors that may need investigation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SRV    14: (9445)  SYSTEM ERROR: read wrong </a:t>
            </a:r>
            <a:r>
              <a:rPr lang="en-US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dbkey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at offset 20480 in file </a:t>
            </a:r>
            <a:r>
              <a:rPr lang="en-US" sz="14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DBI15340a15616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  <a:b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SRV    44: (6072)  SYSTEM ERROR: error writing, file = </a:t>
            </a:r>
            <a:r>
              <a:rPr lang="en-US" sz="14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DBI1027880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ret = -1</a:t>
            </a:r>
            <a:br>
              <a:rPr lang="en-US" dirty="0"/>
            </a:br>
            <a:endParaRPr lang="en-US" dirty="0"/>
          </a:p>
          <a:p>
            <a:r>
              <a:rPr lang="en-US" dirty="0"/>
              <a:t>Errors you should not ignore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</a:rPr>
              <a:t>20: (5635)  SYSTEM ERROR: …….</a:t>
            </a:r>
            <a:b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SRV     3: ** Save file named core for analysis by Progress Software Corporation. (439)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25544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23847-8827-3D41-286E-B2A733E9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1B7AB-A4EE-5092-55F1-26FE4F10D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Backups are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9CF74-E8D4-BBC2-D6FB-093BB5FE5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1335089"/>
            <a:ext cx="10363200" cy="1176884"/>
          </a:xfrm>
        </p:spPr>
        <p:txBody>
          <a:bodyPr/>
          <a:lstStyle/>
          <a:p>
            <a:r>
              <a:rPr lang="en-US" dirty="0"/>
              <a:t>Did Backups Complete?</a:t>
            </a:r>
          </a:p>
          <a:p>
            <a:r>
              <a:rPr lang="en-US" dirty="0"/>
              <a:t>Out of Disk Space?</a:t>
            </a:r>
          </a:p>
          <a:p>
            <a:r>
              <a:rPr lang="en-US" dirty="0"/>
              <a:t>Extent switch preventing backups from running?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8947B-06F7-77BF-6174-6F5702064518}"/>
              </a:ext>
            </a:extLst>
          </p:cNvPr>
          <p:cNvSpPr txBox="1"/>
          <p:nvPr/>
        </p:nvSpPr>
        <p:spPr>
          <a:xfrm>
            <a:off x="1093076" y="2785240"/>
            <a:ext cx="6957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000000"/>
                </a:solidFill>
              </a:rPr>
              <a:t>Backup output states:</a:t>
            </a:r>
          </a:p>
          <a:p>
            <a:pPr algn="l"/>
            <a:r>
              <a:rPr lang="en-US" sz="2000" i="0" dirty="0">
                <a:solidFill>
                  <a:srgbClr val="000000"/>
                </a:solidFill>
              </a:rPr>
              <a:t>Switch to new ai extent failed. (3669)</a:t>
            </a:r>
          </a:p>
          <a:p>
            <a:pPr algn="l"/>
            <a:endParaRPr lang="en-US" sz="2000" i="0" dirty="0">
              <a:solidFill>
                <a:srgbClr val="000000"/>
              </a:solidFill>
            </a:endParaRPr>
          </a:p>
          <a:p>
            <a:pPr algn="l"/>
            <a:r>
              <a:rPr lang="en-US" sz="2000" i="0" dirty="0">
                <a:solidFill>
                  <a:srgbClr val="000000"/>
                </a:solidFill>
              </a:rPr>
              <a:t>Backup terminated due to errors. (1617)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59C454-B309-90AE-9896-70A1B0DA32B5}"/>
              </a:ext>
            </a:extLst>
          </p:cNvPr>
          <p:cNvSpPr txBox="1"/>
          <p:nvPr/>
        </p:nvSpPr>
        <p:spPr>
          <a:xfrm>
            <a:off x="1093076" y="4381950"/>
            <a:ext cx="95118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000000"/>
                </a:solidFill>
              </a:rPr>
              <a:t>Database Log states:</a:t>
            </a:r>
          </a:p>
          <a:p>
            <a:pPr algn="l"/>
            <a:r>
              <a:rPr lang="en-US" sz="2000" i="0" dirty="0">
                <a:solidFill>
                  <a:srgbClr val="000000"/>
                </a:solidFill>
              </a:rPr>
              <a:t>BACKUP  1: (3775)  Can't switch to after-image extent /ai/x.a1 it is full. </a:t>
            </a:r>
          </a:p>
          <a:p>
            <a:pPr algn="l"/>
            <a:r>
              <a:rPr lang="en-US" sz="2000" i="0" dirty="0">
                <a:solidFill>
                  <a:srgbClr val="000000"/>
                </a:solidFill>
              </a:rPr>
              <a:t>BACKUP  1: (3776)  Backup ai extent and mark it as empty.</a:t>
            </a:r>
          </a:p>
          <a:p>
            <a:pPr algn="l"/>
            <a:r>
              <a:rPr lang="en-US" sz="2000" i="0" dirty="0">
                <a:solidFill>
                  <a:srgbClr val="000000"/>
                </a:solidFill>
              </a:rPr>
              <a:t>BACKUP  1: (1617)  Backup terminated due to errors</a:t>
            </a:r>
          </a:p>
        </p:txBody>
      </p:sp>
    </p:spTree>
    <p:extLst>
      <p:ext uri="{BB962C8B-B14F-4D97-AF65-F5344CB8AC3E}">
        <p14:creationId xmlns:p14="http://schemas.microsoft.com/office/powerpoint/2010/main" val="1447947727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1759-D641-3BDD-C2D6-866C16FA5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BDC21-EB35-0900-127E-458152C0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Monitor Free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6F537-3F9F-0DD6-D0A4-F4EB9F5C2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Storage Area maintains it</a:t>
            </a:r>
            <a:r>
              <a:rPr lang="fr-FR" dirty="0"/>
              <a:t>’</a:t>
            </a:r>
            <a:r>
              <a:rPr lang="en-US" dirty="0"/>
              <a:t>s own management of free space</a:t>
            </a:r>
          </a:p>
          <a:p>
            <a:pPr lvl="1"/>
            <a:r>
              <a:rPr lang="en-US" dirty="0"/>
              <a:t>Free Chain – Chain of free</a:t>
            </a:r>
            <a:r>
              <a:rPr lang="en-US" baseline="0" dirty="0"/>
              <a:t> b</a:t>
            </a:r>
            <a:r>
              <a:rPr lang="en-US" dirty="0"/>
              <a:t>locks available</a:t>
            </a:r>
            <a:r>
              <a:rPr lang="en-US" baseline="0" dirty="0"/>
              <a:t> to be used for Data or Indexes</a:t>
            </a:r>
          </a:p>
          <a:p>
            <a:pPr lvl="1"/>
            <a:r>
              <a:rPr lang="en-US" baseline="0" dirty="0"/>
              <a:t>RM Chain – Chain of Data (RM) blocks that have enough space to have more records added to them</a:t>
            </a:r>
          </a:p>
          <a:p>
            <a:pPr lvl="1"/>
            <a:r>
              <a:rPr lang="en-US" baseline="0" dirty="0"/>
              <a:t>High Water Mark – The largest numbered in-use block in a storage area</a:t>
            </a:r>
          </a:p>
          <a:p>
            <a:pPr lvl="1"/>
            <a:r>
              <a:rPr lang="en-US" baseline="0" dirty="0"/>
              <a:t> Empty Block – Blocks above the High Water Mark</a:t>
            </a:r>
          </a:p>
        </p:txBody>
      </p:sp>
    </p:spTree>
    <p:extLst>
      <p:ext uri="{BB962C8B-B14F-4D97-AF65-F5344CB8AC3E}">
        <p14:creationId xmlns:p14="http://schemas.microsoft.com/office/powerpoint/2010/main" val="205076084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Storage</a:t>
            </a:r>
            <a:r>
              <a:rPr lang="en-US" baseline="0" dirty="0"/>
              <a:t> Area Diagram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24100" y="2110581"/>
          <a:ext cx="7543800" cy="1127919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279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Extent Header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Objecd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IX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IX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Free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Empty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Empty Block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8509000" y="3238499"/>
            <a:ext cx="0" cy="584200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07300" y="3911601"/>
            <a:ext cx="248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Water Mark</a:t>
            </a:r>
          </a:p>
        </p:txBody>
      </p:sp>
    </p:spTree>
    <p:extLst>
      <p:ext uri="{BB962C8B-B14F-4D97-AF65-F5344CB8AC3E}">
        <p14:creationId xmlns:p14="http://schemas.microsoft.com/office/powerpoint/2010/main" val="1463617546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2819400" y="4400392"/>
            <a:ext cx="5473700" cy="3556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Extents</a:t>
            </a:r>
            <a:r>
              <a:rPr lang="en-US" baseline="0" dirty="0"/>
              <a:t> Diagram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19400" y="2374900"/>
            <a:ext cx="5473700" cy="3556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58ED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2921001"/>
            <a:ext cx="393700" cy="355599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112000" y="2374900"/>
            <a:ext cx="1181100" cy="3556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9" idx="0"/>
          </p:cNvCxnSpPr>
          <p:nvPr/>
        </p:nvCxnSpPr>
        <p:spPr>
          <a:xfrm flipH="1" flipV="1">
            <a:off x="7124700" y="2755900"/>
            <a:ext cx="339890" cy="457201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23000" y="3213101"/>
            <a:ext cx="248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Water Mark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7800" y="1333501"/>
            <a:ext cx="223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Storage Area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20101" y="1843565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20101" y="2403397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32053" y="293266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32100" y="1860392"/>
            <a:ext cx="5473700" cy="3556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58ED5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819400" y="4965701"/>
            <a:ext cx="393700" cy="355599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410200" y="4406900"/>
            <a:ext cx="2870200" cy="3556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stCxn id="30" idx="0"/>
          </p:cNvCxnSpPr>
          <p:nvPr/>
        </p:nvCxnSpPr>
        <p:spPr>
          <a:xfrm flipH="1" flipV="1">
            <a:off x="5425807" y="4749801"/>
            <a:ext cx="339890" cy="457201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24107" y="5207002"/>
            <a:ext cx="248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Water Mark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5100" y="3873501"/>
            <a:ext cx="223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Storage Area 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07401" y="4383565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db_8.d1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32053" y="497736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db_8.d2</a:t>
            </a:r>
          </a:p>
        </p:txBody>
      </p:sp>
    </p:spTree>
    <p:extLst>
      <p:ext uri="{BB962C8B-B14F-4D97-AF65-F5344CB8AC3E}">
        <p14:creationId xmlns:p14="http://schemas.microsoft.com/office/powerpoint/2010/main" val="31533651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Extents</a:t>
            </a:r>
            <a:r>
              <a:rPr lang="en-US" baseline="0" dirty="0"/>
              <a:t> Diagram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19400" y="2374900"/>
            <a:ext cx="5473700" cy="3556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58ED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2921000"/>
            <a:ext cx="2124472" cy="435992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9" idx="0"/>
          </p:cNvCxnSpPr>
          <p:nvPr/>
        </p:nvCxnSpPr>
        <p:spPr>
          <a:xfrm flipH="1" flipV="1">
            <a:off x="4909468" y="3331840"/>
            <a:ext cx="339890" cy="457201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07768" y="3789041"/>
            <a:ext cx="248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Water Mark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7800" y="1333501"/>
            <a:ext cx="223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Storage Area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20101" y="1843565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20101" y="2403397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8270" y="293266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db_7.d3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32100" y="1860392"/>
            <a:ext cx="5473700" cy="3556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58E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3632" y="4941169"/>
            <a:ext cx="8076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The HWM is in the variable length extent which is growing</a:t>
            </a:r>
          </a:p>
          <a:p>
            <a:pPr algn="l"/>
            <a:r>
              <a:rPr lang="en-US" dirty="0"/>
              <a:t>This makes it hard to monitor out of space conditions.</a:t>
            </a:r>
          </a:p>
        </p:txBody>
      </p:sp>
    </p:spTree>
    <p:extLst>
      <p:ext uri="{BB962C8B-B14F-4D97-AF65-F5344CB8AC3E}">
        <p14:creationId xmlns:p14="http://schemas.microsoft.com/office/powerpoint/2010/main" val="1750850074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B2B6-EAA4-2A16-2961-DAC3C4DAC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Extent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FFAFB-9F53-2026-12CE-AB44EE548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area should have no more than 10 extents if possible</a:t>
            </a:r>
          </a:p>
          <a:p>
            <a:pPr lvl="1"/>
            <a:r>
              <a:rPr lang="en-US" dirty="0"/>
              <a:t>5 extents would be better</a:t>
            </a:r>
          </a:p>
          <a:p>
            <a:r>
              <a:rPr lang="en-US" dirty="0"/>
              <a:t>Each extent should be no larger than…</a:t>
            </a:r>
          </a:p>
          <a:p>
            <a:pPr lvl="1"/>
            <a:r>
              <a:rPr lang="en-US" dirty="0"/>
              <a:t>Depends on disk speed</a:t>
            </a:r>
          </a:p>
          <a:p>
            <a:pPr lvl="1"/>
            <a:r>
              <a:rPr lang="en-US" dirty="0"/>
              <a:t>Depends on CPU speed</a:t>
            </a:r>
          </a:p>
          <a:p>
            <a:pPr lvl="1"/>
            <a:r>
              <a:rPr lang="en-US" dirty="0"/>
              <a:t>Can you copy the extent in 15 minutes?  Maybe that is the size</a:t>
            </a:r>
          </a:p>
          <a:p>
            <a:endParaRPr lang="en-US" dirty="0"/>
          </a:p>
          <a:p>
            <a:r>
              <a:rPr lang="en-US" dirty="0"/>
              <a:t>There is a 1 Terabyte limit on extent size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Please please please don’t have a single variable extent that is 500 GB or larger.</a:t>
            </a:r>
          </a:p>
          <a:p>
            <a:pPr lvl="1"/>
            <a:r>
              <a:rPr lang="en-US" dirty="0"/>
              <a:t>Down stream problems if something goes wrong</a:t>
            </a:r>
          </a:p>
        </p:txBody>
      </p:sp>
    </p:spTree>
    <p:extLst>
      <p:ext uri="{BB962C8B-B14F-4D97-AF65-F5344CB8AC3E}">
        <p14:creationId xmlns:p14="http://schemas.microsoft.com/office/powerpoint/2010/main" val="885723758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Daily Tasks</a:t>
            </a:r>
          </a:p>
          <a:p>
            <a:r>
              <a:rPr lang="en-US" baseline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Weekly Tasks</a:t>
            </a:r>
          </a:p>
          <a:p>
            <a:r>
              <a:rPr lang="en-US" baseline="0" dirty="0"/>
              <a:t>Monthly Tasks</a:t>
            </a:r>
          </a:p>
          <a:p>
            <a:r>
              <a:rPr lang="en-US" baseline="0" dirty="0"/>
              <a:t>Quarterly Tasks</a:t>
            </a:r>
          </a:p>
          <a:p>
            <a:r>
              <a:rPr lang="en-US" baseline="0" dirty="0"/>
              <a:t>Yearly Tasks</a:t>
            </a:r>
          </a:p>
        </p:txBody>
      </p:sp>
    </p:spTree>
    <p:extLst>
      <p:ext uri="{BB962C8B-B14F-4D97-AF65-F5344CB8AC3E}">
        <p14:creationId xmlns:p14="http://schemas.microsoft.com/office/powerpoint/2010/main" val="4006323308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Weekly</a:t>
            </a:r>
            <a:r>
              <a:rPr lang="en-US" baseline="0" dirty="0"/>
              <a:t>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Archive After Image files</a:t>
            </a:r>
          </a:p>
          <a:p>
            <a:r>
              <a:rPr lang="en-US" dirty="0"/>
              <a:t>Refresh test and training databases</a:t>
            </a:r>
          </a:p>
        </p:txBody>
      </p:sp>
    </p:spTree>
    <p:extLst>
      <p:ext uri="{BB962C8B-B14F-4D97-AF65-F5344CB8AC3E}">
        <p14:creationId xmlns:p14="http://schemas.microsoft.com/office/powerpoint/2010/main" val="876766264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After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 in time</a:t>
            </a:r>
            <a:r>
              <a:rPr lang="en-US" baseline="0" dirty="0"/>
              <a:t> recovery</a:t>
            </a:r>
          </a:p>
          <a:p>
            <a:r>
              <a:rPr lang="en-US" baseline="0" dirty="0"/>
              <a:t>Not turned on by default</a:t>
            </a:r>
          </a:p>
          <a:p>
            <a:r>
              <a:rPr lang="en-US" baseline="0" dirty="0"/>
              <a:t>Last good backup + After Image files restores to the point of the failure</a:t>
            </a:r>
          </a:p>
          <a:p>
            <a:r>
              <a:rPr lang="en-US" baseline="0" dirty="0"/>
              <a:t>Can be used to create a warm standby database</a:t>
            </a:r>
          </a:p>
        </p:txBody>
      </p:sp>
    </p:spTree>
    <p:extLst>
      <p:ext uri="{BB962C8B-B14F-4D97-AF65-F5344CB8AC3E}">
        <p14:creationId xmlns:p14="http://schemas.microsoft.com/office/powerpoint/2010/main" val="4184132859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Typical Backup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603500" y="3469213"/>
            <a:ext cx="7200900" cy="127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55491" y="3329513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27213" y="369781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676291" y="3329513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6113" y="3697814"/>
            <a:ext cx="70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Tue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022491" y="3329513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94212" y="3697814"/>
            <a:ext cx="812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Wed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7355991" y="3329513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78512" y="3697814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8714891" y="3329513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00913" y="36978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22091" y="2948514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0991" y="2948514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01791" y="2948514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60691" y="2948514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4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990491" y="3354913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19062" y="3532714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336691" y="3354913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165262" y="3532714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6682891" y="3354913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11462" y="3532714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8029091" y="3354913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57662" y="3532714"/>
            <a:ext cx="35458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38848" y="4529842"/>
            <a:ext cx="8510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Restore Thursdays backup (hope it’s good) and lose the data</a:t>
            </a:r>
          </a:p>
          <a:p>
            <a:r>
              <a:rPr lang="en-US" dirty="0"/>
              <a:t>From Midnight Thursday until 3pm Friday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18474" y="2799428"/>
            <a:ext cx="8002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19968046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36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After Image</a:t>
            </a:r>
            <a:r>
              <a:rPr lang="en-US" baseline="0" dirty="0"/>
              <a:t> Diagram</a:t>
            </a:r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2603500" y="3408238"/>
            <a:ext cx="7200900" cy="127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48000" y="3268538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719722" y="363683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368800" y="3268538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078622" y="3636839"/>
            <a:ext cx="70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Tue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5715000" y="3268538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86721" y="3636839"/>
            <a:ext cx="812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Wed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7048500" y="3268538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71021" y="3636839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Thu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8407400" y="3268538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193422" y="3636839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14600" y="2887539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73500" y="2887539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94300" y="2887539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53200" y="2887539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4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3683000" y="3293938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511571" y="3471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5029200" y="3293938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857771" y="3471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7" name="Straight Connector 56"/>
          <p:cNvCxnSpPr/>
          <p:nvPr/>
        </p:nvCxnSpPr>
        <p:spPr>
          <a:xfrm>
            <a:off x="6375400" y="3293938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203971" y="3471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7721600" y="3293938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550171" y="3471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2830" y="4606419"/>
            <a:ext cx="100463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Restore Thursdays backup (hope it’s good) and roll forward </a:t>
            </a:r>
          </a:p>
          <a:p>
            <a:pPr algn="l"/>
            <a:r>
              <a:rPr lang="en-US" dirty="0"/>
              <a:t>After Image file 4 to bring you to the point of the crash.  Once complete</a:t>
            </a:r>
          </a:p>
          <a:p>
            <a:pPr algn="l"/>
            <a:r>
              <a:rPr lang="en-US" dirty="0"/>
              <a:t>normal Crash Recovery occurs and all open transactions are backed out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3048000" y="3420938"/>
            <a:ext cx="49784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580851" y="259995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1</a:t>
            </a:r>
          </a:p>
        </p:txBody>
      </p:sp>
      <p:cxnSp>
        <p:nvCxnSpPr>
          <p:cNvPr id="67" name="Straight Arrow Connector 66"/>
          <p:cNvCxnSpPr>
            <a:stCxn id="65" idx="2"/>
          </p:cNvCxnSpPr>
          <p:nvPr/>
        </p:nvCxnSpPr>
        <p:spPr>
          <a:xfrm flipH="1">
            <a:off x="3580851" y="2876952"/>
            <a:ext cx="553998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876251" y="259995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2</a:t>
            </a:r>
          </a:p>
        </p:txBody>
      </p:sp>
      <p:cxnSp>
        <p:nvCxnSpPr>
          <p:cNvPr id="69" name="Straight Arrow Connector 68"/>
          <p:cNvCxnSpPr>
            <a:stCxn id="68" idx="2"/>
          </p:cNvCxnSpPr>
          <p:nvPr/>
        </p:nvCxnSpPr>
        <p:spPr>
          <a:xfrm flipH="1">
            <a:off x="4876253" y="2876952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22451" y="259995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3</a:t>
            </a:r>
          </a:p>
        </p:txBody>
      </p:sp>
      <p:cxnSp>
        <p:nvCxnSpPr>
          <p:cNvPr id="71" name="Straight Arrow Connector 70"/>
          <p:cNvCxnSpPr>
            <a:stCxn id="70" idx="2"/>
          </p:cNvCxnSpPr>
          <p:nvPr/>
        </p:nvCxnSpPr>
        <p:spPr>
          <a:xfrm flipH="1">
            <a:off x="6222453" y="2876952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568651" y="259995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4</a:t>
            </a:r>
          </a:p>
        </p:txBody>
      </p:sp>
      <p:cxnSp>
        <p:nvCxnSpPr>
          <p:cNvPr id="73" name="Straight Arrow Connector 72"/>
          <p:cNvCxnSpPr>
            <a:stCxn id="72" idx="2"/>
          </p:cNvCxnSpPr>
          <p:nvPr/>
        </p:nvCxnSpPr>
        <p:spPr>
          <a:xfrm flipH="1">
            <a:off x="7568653" y="2876952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710983" y="2738453"/>
            <a:ext cx="8002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975875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61" grpId="0"/>
      <p:bldP spid="65" grpId="0"/>
      <p:bldP spid="68" grpId="0"/>
      <p:bldP spid="70" grpId="0"/>
      <p:bldP spid="72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After Image</a:t>
            </a:r>
            <a:r>
              <a:rPr lang="en-US" baseline="0" dirty="0"/>
              <a:t> Diagram</a:t>
            </a:r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2603500" y="2870200"/>
            <a:ext cx="7200900" cy="127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48000" y="27305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719722" y="309880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368800" y="27305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078622" y="3098801"/>
            <a:ext cx="70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Tue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5715000" y="27305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86721" y="3098801"/>
            <a:ext cx="812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Wed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7048500" y="27305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71021" y="30988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Thu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8407400" y="27305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193422" y="3098801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14600" y="234950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73500" y="234950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94300" y="234950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53200" y="234950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Backup 4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3683000" y="2755900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511571" y="2933701"/>
            <a:ext cx="35458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5029200" y="2755900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857771" y="2933701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7" name="Straight Connector 56"/>
          <p:cNvCxnSpPr/>
          <p:nvPr/>
        </p:nvCxnSpPr>
        <p:spPr>
          <a:xfrm>
            <a:off x="6375400" y="2755900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203971" y="2933701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7721600" y="2755900"/>
            <a:ext cx="0" cy="228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550171" y="2933701"/>
            <a:ext cx="354584" cy="2769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3048000" y="2882900"/>
            <a:ext cx="49784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580851" y="206191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1</a:t>
            </a:r>
          </a:p>
        </p:txBody>
      </p:sp>
      <p:cxnSp>
        <p:nvCxnSpPr>
          <p:cNvPr id="67" name="Straight Arrow Connector 66"/>
          <p:cNvCxnSpPr>
            <a:stCxn id="65" idx="2"/>
          </p:cNvCxnSpPr>
          <p:nvPr/>
        </p:nvCxnSpPr>
        <p:spPr>
          <a:xfrm flipH="1">
            <a:off x="3580851" y="2338914"/>
            <a:ext cx="553998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876251" y="206191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2</a:t>
            </a:r>
          </a:p>
        </p:txBody>
      </p:sp>
      <p:cxnSp>
        <p:nvCxnSpPr>
          <p:cNvPr id="69" name="Straight Arrow Connector 68"/>
          <p:cNvCxnSpPr>
            <a:stCxn id="68" idx="2"/>
          </p:cNvCxnSpPr>
          <p:nvPr/>
        </p:nvCxnSpPr>
        <p:spPr>
          <a:xfrm flipH="1">
            <a:off x="4876253" y="2338914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22451" y="206191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3</a:t>
            </a:r>
          </a:p>
        </p:txBody>
      </p:sp>
      <p:cxnSp>
        <p:nvCxnSpPr>
          <p:cNvPr id="71" name="Straight Arrow Connector 70"/>
          <p:cNvCxnSpPr>
            <a:stCxn id="70" idx="2"/>
          </p:cNvCxnSpPr>
          <p:nvPr/>
        </p:nvCxnSpPr>
        <p:spPr>
          <a:xfrm flipH="1">
            <a:off x="6222453" y="2338914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568651" y="206191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After Image 4</a:t>
            </a:r>
          </a:p>
        </p:txBody>
      </p:sp>
      <p:cxnSp>
        <p:nvCxnSpPr>
          <p:cNvPr id="73" name="Straight Arrow Connector 72"/>
          <p:cNvCxnSpPr>
            <a:stCxn id="72" idx="2"/>
          </p:cNvCxnSpPr>
          <p:nvPr/>
        </p:nvCxnSpPr>
        <p:spPr>
          <a:xfrm flipH="1">
            <a:off x="7568653" y="2338914"/>
            <a:ext cx="553997" cy="54398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716544" y="2048470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1618" y="4534801"/>
            <a:ext cx="6284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Backup 4 turns out to be bad.</a:t>
            </a:r>
          </a:p>
          <a:p>
            <a:pPr algn="l"/>
            <a:r>
              <a:rPr lang="en-US" dirty="0"/>
              <a:t>Restore backup 3, roll forward After Image files 3 and 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10983" y="2200415"/>
            <a:ext cx="8002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280334027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Enabling After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 After Image</a:t>
            </a:r>
            <a:r>
              <a:rPr lang="en-US" baseline="0" dirty="0"/>
              <a:t> extents to your database</a:t>
            </a:r>
          </a:p>
          <a:p>
            <a:pPr lvl="1"/>
            <a:r>
              <a:rPr lang="en-US" dirty="0"/>
              <a:t>Create at least 4 variable length extents</a:t>
            </a:r>
          </a:p>
          <a:p>
            <a:pPr lvl="1"/>
            <a:r>
              <a:rPr lang="en-US" dirty="0"/>
              <a:t>If running OE Replication, then 16 Fixed Length Extents of 1 GB or more</a:t>
            </a:r>
          </a:p>
          <a:p>
            <a:pPr lvl="0"/>
            <a:r>
              <a:rPr lang="en-US" dirty="0"/>
              <a:t>Backup the database</a:t>
            </a:r>
          </a:p>
          <a:p>
            <a:pPr lvl="1"/>
            <a:r>
              <a:rPr lang="en-US" dirty="0"/>
              <a:t>Required</a:t>
            </a:r>
            <a:r>
              <a:rPr lang="en-US" baseline="0" dirty="0"/>
              <a:t> as the starting point of After Imaging</a:t>
            </a:r>
          </a:p>
          <a:p>
            <a:pPr lvl="0"/>
            <a:r>
              <a:rPr lang="en-US" dirty="0"/>
              <a:t>Enable After Imaging</a:t>
            </a:r>
          </a:p>
          <a:p>
            <a:pPr lvl="1"/>
            <a:r>
              <a:rPr lang="en-US" dirty="0" err="1"/>
              <a:t>rfutil</a:t>
            </a:r>
            <a:r>
              <a:rPr lang="en-US" dirty="0"/>
              <a:t> </a:t>
            </a:r>
            <a:r>
              <a:rPr lang="en-US" dirty="0" err="1"/>
              <a:t>dbname</a:t>
            </a:r>
            <a:r>
              <a:rPr lang="en-US" dirty="0"/>
              <a:t> –C </a:t>
            </a:r>
            <a:r>
              <a:rPr lang="en-US" dirty="0" err="1"/>
              <a:t>aimage</a:t>
            </a:r>
            <a:r>
              <a:rPr lang="en-US" dirty="0"/>
              <a:t> begin</a:t>
            </a:r>
          </a:p>
          <a:p>
            <a:r>
              <a:rPr lang="en-US" dirty="0"/>
              <a:t>Enable the AI </a:t>
            </a:r>
            <a:r>
              <a:rPr lang="en-US" dirty="0" err="1"/>
              <a:t>Archiver</a:t>
            </a:r>
            <a:endParaRPr lang="en-US" dirty="0"/>
          </a:p>
          <a:p>
            <a:pPr lvl="1"/>
            <a:r>
              <a:rPr lang="en-US" dirty="0" err="1"/>
              <a:t>rfutil</a:t>
            </a:r>
            <a:r>
              <a:rPr lang="en-US" dirty="0"/>
              <a:t> </a:t>
            </a:r>
            <a:r>
              <a:rPr lang="en-US" dirty="0" err="1"/>
              <a:t>dbname</a:t>
            </a:r>
            <a:r>
              <a:rPr lang="en-US" dirty="0"/>
              <a:t> –C </a:t>
            </a:r>
            <a:r>
              <a:rPr lang="en-US" dirty="0" err="1"/>
              <a:t>aiarchiver</a:t>
            </a:r>
            <a:r>
              <a:rPr lang="en-US" dirty="0"/>
              <a:t> enable</a:t>
            </a:r>
          </a:p>
          <a:p>
            <a:r>
              <a:rPr lang="en-US" dirty="0"/>
              <a:t>Start the database</a:t>
            </a:r>
          </a:p>
          <a:p>
            <a:pPr lvl="1"/>
            <a:r>
              <a:rPr lang="en-US" dirty="0"/>
              <a:t>Use the –</a:t>
            </a:r>
            <a:r>
              <a:rPr lang="en-US" dirty="0" err="1"/>
              <a:t>aiarcdir</a:t>
            </a:r>
            <a:r>
              <a:rPr lang="en-US" dirty="0"/>
              <a:t> and -</a:t>
            </a:r>
            <a:r>
              <a:rPr lang="en-US" dirty="0" err="1"/>
              <a:t>aiarcinterval</a:t>
            </a:r>
            <a:r>
              <a:rPr lang="en-US" dirty="0"/>
              <a:t> to manage where After Image files are place and how often</a:t>
            </a:r>
          </a:p>
        </p:txBody>
      </p:sp>
    </p:spTree>
    <p:extLst>
      <p:ext uri="{BB962C8B-B14F-4D97-AF65-F5344CB8AC3E}">
        <p14:creationId xmlns:p14="http://schemas.microsoft.com/office/powerpoint/2010/main" val="3339806731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Daily Tasks</a:t>
            </a:r>
          </a:p>
          <a:p>
            <a:r>
              <a:rPr lang="en-US" baseline="0" dirty="0"/>
              <a:t>Weekly Tasks</a:t>
            </a:r>
          </a:p>
          <a:p>
            <a:r>
              <a:rPr lang="en-US" baseline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Monthly Tasks</a:t>
            </a:r>
          </a:p>
          <a:p>
            <a:r>
              <a:rPr lang="en-US" baseline="0" dirty="0"/>
              <a:t>Quarterly Tasks</a:t>
            </a:r>
          </a:p>
          <a:p>
            <a:r>
              <a:rPr lang="en-US" baseline="0" dirty="0"/>
              <a:t>Yearly Tasks</a:t>
            </a:r>
          </a:p>
        </p:txBody>
      </p:sp>
    </p:spTree>
    <p:extLst>
      <p:ext uri="{BB962C8B-B14F-4D97-AF65-F5344CB8AC3E}">
        <p14:creationId xmlns:p14="http://schemas.microsoft.com/office/powerpoint/2010/main" val="3423715097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Monthly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Generate</a:t>
            </a:r>
            <a:r>
              <a:rPr lang="en-US" baseline="0" dirty="0"/>
              <a:t> Storage Area Growth reports</a:t>
            </a:r>
          </a:p>
          <a:p>
            <a:pPr lvl="1"/>
            <a:r>
              <a:rPr lang="en-US" dirty="0"/>
              <a:t>For Storage</a:t>
            </a:r>
            <a:r>
              <a:rPr lang="en-US" baseline="0" dirty="0"/>
              <a:t> Capacity Planning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957681"/>
              </p:ext>
            </p:extLst>
          </p:nvPr>
        </p:nvGraphicFramePr>
        <p:xfrm>
          <a:off x="1540723" y="2182623"/>
          <a:ext cx="7787208" cy="4458934"/>
        </p:xfrm>
        <a:graphic>
          <a:graphicData uri="http://schemas.openxmlformats.org/drawingml/2006/table">
            <a:tbl>
              <a:tblPr/>
              <a:tblGrid>
                <a:gridCol w="838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92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59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1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1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98058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DB Name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Area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Beg HWM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End HWM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Growth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Total Size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% Full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Proj Growth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Proj Size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Proj % Full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 err="1">
                          <a:effectLst/>
                          <a:latin typeface="Arial"/>
                        </a:rPr>
                        <a:t>nxt</a:t>
                      </a:r>
                      <a:endParaRPr lang="en-US" sz="1300" b="1" i="0" u="none" strike="noStrike" dirty="0">
                        <a:effectLst/>
                        <a:latin typeface="Arial"/>
                      </a:endParaRP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default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7,291.99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7,607.99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316.00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8,195.98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92.8%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1,896.00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9,503.99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116.0%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transient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21,895.99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22,635.99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740.00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24,575.98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92.1%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4,440.00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27,075.99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110.2%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4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custom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439,647.99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453,783.99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14,136.00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507,907.75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89.3%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84,816.00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538,599.99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106.0%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addon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1,771.99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1,827.99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2,051.98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89.1%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336.00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2,163.99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105.5%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aret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883.99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907.99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1,027.98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88.3%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144.00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1,051.99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102.3%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arett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335.99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343.99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8.00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387.98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88.7%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48.00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391.99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101.0%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glet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83,455.99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85,651.99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2,196.00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98,307.95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87.1%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13,176.00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98,827.99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100.5%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icet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599.99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623.99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771.98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80.8%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144.00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767.99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99.5%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icsw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651.99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667.99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771.98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86.5%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96.00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763.99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99.0%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nxt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icswu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571.99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595.99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24.00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771.98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77.2%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144.00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effectLst/>
                          <a:latin typeface="Arial"/>
                        </a:rPr>
                        <a:t>739.99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effectLst/>
                          <a:latin typeface="Arial"/>
                        </a:rPr>
                        <a:t>95.9%</a:t>
                      </a:r>
                    </a:p>
                  </a:txBody>
                  <a:tcPr marL="11657" marR="11657" marT="14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333925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Daily Tasks</a:t>
            </a:r>
          </a:p>
          <a:p>
            <a:r>
              <a:rPr lang="en-US" baseline="0" dirty="0"/>
              <a:t>Weekly Tasks</a:t>
            </a:r>
          </a:p>
          <a:p>
            <a:r>
              <a:rPr lang="en-US" baseline="0" dirty="0"/>
              <a:t>Monthly Tasks</a:t>
            </a:r>
          </a:p>
          <a:p>
            <a:r>
              <a:rPr lang="en-US" baseline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Quarterly Tasks</a:t>
            </a:r>
          </a:p>
          <a:p>
            <a:r>
              <a:rPr lang="en-US" baseline="0" dirty="0"/>
              <a:t>Yearly Tasks</a:t>
            </a:r>
          </a:p>
        </p:txBody>
      </p:sp>
    </p:spTree>
    <p:extLst>
      <p:ext uri="{BB962C8B-B14F-4D97-AF65-F5344CB8AC3E}">
        <p14:creationId xmlns:p14="http://schemas.microsoft.com/office/powerpoint/2010/main" val="1882729700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Quarterly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a Database Analysis report</a:t>
            </a:r>
          </a:p>
          <a:p>
            <a:pPr lvl="1"/>
            <a:r>
              <a:rPr lang="en-US" dirty="0"/>
              <a:t>Keep the</a:t>
            </a:r>
            <a:r>
              <a:rPr lang="en-US" baseline="0" dirty="0"/>
              <a:t> reports for trend analysis</a:t>
            </a:r>
          </a:p>
          <a:p>
            <a:pPr lvl="1"/>
            <a:r>
              <a:rPr lang="en-US" dirty="0"/>
              <a:t>Pay attention to the time it takes to run</a:t>
            </a:r>
            <a:endParaRPr lang="en-US" baseline="0" dirty="0"/>
          </a:p>
          <a:p>
            <a:pPr lvl="0"/>
            <a:r>
              <a:rPr lang="en-US" dirty="0"/>
              <a:t>Run an Index</a:t>
            </a:r>
            <a:r>
              <a:rPr lang="en-US" baseline="0" dirty="0"/>
              <a:t> Rebuild or Index Compact (if required)</a:t>
            </a:r>
          </a:p>
        </p:txBody>
      </p:sp>
    </p:spTree>
    <p:extLst>
      <p:ext uri="{BB962C8B-B14F-4D97-AF65-F5344CB8AC3E}">
        <p14:creationId xmlns:p14="http://schemas.microsoft.com/office/powerpoint/2010/main" val="2837319645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Database Analysis </a:t>
            </a:r>
            <a:r>
              <a:rPr lang="en-US" baseline="0" dirty="0"/>
              <a:t>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 Analysis</a:t>
            </a:r>
          </a:p>
          <a:p>
            <a:pPr lvl="1"/>
            <a:r>
              <a:rPr lang="en-US" dirty="0"/>
              <a:t># of rows per</a:t>
            </a:r>
            <a:r>
              <a:rPr lang="en-US" baseline="0" dirty="0"/>
              <a:t> table</a:t>
            </a:r>
          </a:p>
          <a:p>
            <a:pPr lvl="1"/>
            <a:r>
              <a:rPr lang="en-US" baseline="0" dirty="0"/>
              <a:t> Size of the table</a:t>
            </a:r>
          </a:p>
          <a:p>
            <a:pPr lvl="1"/>
            <a:r>
              <a:rPr lang="en-US" baseline="0" dirty="0"/>
              <a:t>Fragmentation Factor</a:t>
            </a:r>
          </a:p>
          <a:p>
            <a:pPr lvl="1"/>
            <a:r>
              <a:rPr lang="en-US" baseline="0" dirty="0"/>
              <a:t>Scatter Factor</a:t>
            </a:r>
          </a:p>
          <a:p>
            <a:pPr lvl="0"/>
            <a:r>
              <a:rPr lang="en-US" dirty="0"/>
              <a:t>Index</a:t>
            </a:r>
            <a:r>
              <a:rPr lang="en-US" baseline="0" dirty="0"/>
              <a:t> Analysis</a:t>
            </a:r>
          </a:p>
          <a:p>
            <a:pPr lvl="1"/>
            <a:r>
              <a:rPr lang="en-US" dirty="0"/>
              <a:t>Size</a:t>
            </a:r>
            <a:r>
              <a:rPr lang="en-US" baseline="0" dirty="0"/>
              <a:t> of the index</a:t>
            </a:r>
          </a:p>
          <a:p>
            <a:pPr lvl="1"/>
            <a:r>
              <a:rPr lang="en-US" baseline="0" dirty="0"/>
              <a:t>Utilization (% used space) of the index</a:t>
            </a:r>
          </a:p>
        </p:txBody>
      </p:sp>
    </p:spTree>
    <p:extLst>
      <p:ext uri="{BB962C8B-B14F-4D97-AF65-F5344CB8AC3E}">
        <p14:creationId xmlns:p14="http://schemas.microsoft.com/office/powerpoint/2010/main" val="1487197402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Index Analysis</a:t>
            </a:r>
            <a:r>
              <a:rPr lang="en-US" baseline="0" dirty="0"/>
              <a:t> Report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6985" y="2276873"/>
            <a:ext cx="977476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ndale Mono"/>
              </a:rPr>
              <a:t>INDEX BLOCK SUMMARY FOR AREA "</a:t>
            </a:r>
            <a:r>
              <a:rPr lang="en-US" sz="1400" dirty="0" err="1">
                <a:latin typeface="Andale Mono"/>
              </a:rPr>
              <a:t>smsew_idx</a:t>
            </a:r>
            <a:r>
              <a:rPr lang="en-US" sz="1400" dirty="0">
                <a:latin typeface="Andale Mono"/>
              </a:rPr>
              <a:t>" : 211</a:t>
            </a:r>
          </a:p>
          <a:p>
            <a:r>
              <a:rPr lang="en-US" sz="1400" dirty="0">
                <a:latin typeface="Andale Mono"/>
              </a:rPr>
              <a:t>-------------------------------------------------------</a:t>
            </a:r>
          </a:p>
          <a:p>
            <a:r>
              <a:rPr lang="en-US" sz="1400" dirty="0">
                <a:latin typeface="Andale Mono"/>
              </a:rPr>
              <a:t>Table                      Index  Fields Levels  Blocks    Size   % </a:t>
            </a:r>
            <a:r>
              <a:rPr lang="en-US" sz="1400" dirty="0" err="1">
                <a:latin typeface="Andale Mono"/>
              </a:rPr>
              <a:t>Util</a:t>
            </a:r>
            <a:r>
              <a:rPr lang="en-US" sz="1400" dirty="0">
                <a:latin typeface="Andale Mono"/>
              </a:rPr>
              <a:t> Factor</a:t>
            </a:r>
          </a:p>
          <a:p>
            <a:pPr algn="l"/>
            <a:r>
              <a:rPr lang="en-US" sz="1400" dirty="0">
                <a:latin typeface="Andale Mono"/>
              </a:rPr>
              <a:t>        </a:t>
            </a:r>
            <a:r>
              <a:rPr lang="en-US" sz="1400" dirty="0" err="1">
                <a:latin typeface="Andale Mono"/>
              </a:rPr>
              <a:t>PUB.smsew</a:t>
            </a:r>
            <a:endParaRPr lang="en-US" sz="1400" dirty="0">
              <a:latin typeface="Andale Mono"/>
            </a:endParaRPr>
          </a:p>
          <a:p>
            <a:pPr algn="l"/>
            <a:r>
              <a:rPr lang="en-US" sz="1400" dirty="0">
                <a:latin typeface="Andale Mono"/>
              </a:rPr>
              <a:t>             k-prod        1358       8      3   20329   71.9M    91.1     1.2</a:t>
            </a:r>
          </a:p>
          <a:p>
            <a:pPr algn="l"/>
            <a:r>
              <a:rPr lang="en-US" sz="1400" dirty="0">
                <a:latin typeface="Andale Mono"/>
              </a:rPr>
              <a:t>             k-</a:t>
            </a:r>
            <a:r>
              <a:rPr lang="en-US" sz="1400" dirty="0" err="1">
                <a:latin typeface="Andale Mono"/>
              </a:rPr>
              <a:t>prodwh</a:t>
            </a:r>
            <a:r>
              <a:rPr lang="en-US" sz="1400" dirty="0">
                <a:latin typeface="Andale Mono"/>
              </a:rPr>
              <a:t>      1359       3      3    9013   20.0M    57.1     1.9</a:t>
            </a:r>
          </a:p>
          <a:p>
            <a:pPr algn="l"/>
            <a:r>
              <a:rPr lang="en-US" sz="1400" dirty="0">
                <a:latin typeface="Andale Mono"/>
              </a:rPr>
              <a:t>             k-</a:t>
            </a:r>
            <a:r>
              <a:rPr lang="en-US" sz="1400" dirty="0" err="1">
                <a:latin typeface="Andale Mono"/>
              </a:rPr>
              <a:t>smsew</a:t>
            </a:r>
            <a:r>
              <a:rPr lang="en-US" sz="1400" dirty="0">
                <a:latin typeface="Andale Mono"/>
              </a:rPr>
              <a:t>       1357       8      4   31636   70.3M    </a:t>
            </a:r>
            <a:r>
              <a:rPr lang="en-US" sz="1400" dirty="0">
                <a:solidFill>
                  <a:srgbClr val="FF0000"/>
                </a:solidFill>
                <a:latin typeface="Andale Mono"/>
              </a:rPr>
              <a:t>63.7     1.7</a:t>
            </a:r>
            <a:endParaRPr lang="en-US" sz="1800" dirty="0">
              <a:solidFill>
                <a:srgbClr val="FF0000"/>
              </a:solidFill>
              <a:latin typeface="Andale Mono"/>
            </a:endParaRPr>
          </a:p>
          <a:p>
            <a:endParaRPr lang="en-US" sz="1600" dirty="0">
              <a:latin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616490118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96850"/>
            <a:ext cx="9775825" cy="439738"/>
          </a:xfrm>
        </p:spPr>
        <p:txBody>
          <a:bodyPr/>
          <a:lstStyle/>
          <a:p>
            <a:r>
              <a:rPr lang="en-US" dirty="0"/>
              <a:t>4 Level B-Tree Index</a:t>
            </a:r>
          </a:p>
        </p:txBody>
      </p:sp>
      <p:sp>
        <p:nvSpPr>
          <p:cNvPr id="5" name="Rectangle 4"/>
          <p:cNvSpPr/>
          <p:nvPr/>
        </p:nvSpPr>
        <p:spPr>
          <a:xfrm>
            <a:off x="5285804" y="1536700"/>
            <a:ext cx="1193800" cy="6731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Root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A - Z </a:t>
            </a:r>
          </a:p>
        </p:txBody>
      </p:sp>
      <p:sp>
        <p:nvSpPr>
          <p:cNvPr id="7" name="Rectangle 6"/>
          <p:cNvSpPr/>
          <p:nvPr/>
        </p:nvSpPr>
        <p:spPr>
          <a:xfrm>
            <a:off x="3190304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/>
          <p:cNvSpPr/>
          <p:nvPr/>
        </p:nvSpPr>
        <p:spPr>
          <a:xfrm>
            <a:off x="2707704" y="2501900"/>
            <a:ext cx="4826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4511104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/>
          <p:cNvSpPr/>
          <p:nvPr/>
        </p:nvSpPr>
        <p:spPr>
          <a:xfrm>
            <a:off x="4028504" y="2501900"/>
            <a:ext cx="5842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/>
          <p:cNvSpPr/>
          <p:nvPr/>
        </p:nvSpPr>
        <p:spPr>
          <a:xfrm>
            <a:off x="5882704" y="25146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/>
          <p:cNvSpPr/>
          <p:nvPr/>
        </p:nvSpPr>
        <p:spPr>
          <a:xfrm>
            <a:off x="5400104" y="2514600"/>
            <a:ext cx="7239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/>
          <p:cNvSpPr/>
          <p:nvPr/>
        </p:nvSpPr>
        <p:spPr>
          <a:xfrm>
            <a:off x="6962204" y="25146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Rectangle 13"/>
          <p:cNvSpPr/>
          <p:nvPr/>
        </p:nvSpPr>
        <p:spPr>
          <a:xfrm>
            <a:off x="6720904" y="2514600"/>
            <a:ext cx="607167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TextBox 14"/>
          <p:cNvSpPr txBox="1"/>
          <p:nvPr/>
        </p:nvSpPr>
        <p:spPr>
          <a:xfrm>
            <a:off x="7971754" y="2699380"/>
            <a:ext cx="588623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/>
              <a:t>O O 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49804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16"/>
          <p:cNvSpPr/>
          <p:nvPr/>
        </p:nvSpPr>
        <p:spPr>
          <a:xfrm>
            <a:off x="8867204" y="2501900"/>
            <a:ext cx="4826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2879963" y="2634735"/>
            <a:ext cx="69910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A  -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55504" y="2634735"/>
            <a:ext cx="75693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D  -  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2955" y="2634735"/>
            <a:ext cx="73449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G -  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87712" y="2660135"/>
            <a:ext cx="64472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 -   J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70405" y="2660135"/>
            <a:ext cx="74571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X -  Z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95004" y="35306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4" name="Rectangle 23"/>
          <p:cNvSpPr/>
          <p:nvPr/>
        </p:nvSpPr>
        <p:spPr>
          <a:xfrm>
            <a:off x="2212404" y="3530600"/>
            <a:ext cx="667558" cy="6731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3812604" y="3530600"/>
            <a:ext cx="8255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/>
          <p:cNvSpPr/>
          <p:nvPr/>
        </p:nvSpPr>
        <p:spPr>
          <a:xfrm>
            <a:off x="3533204" y="3530600"/>
            <a:ext cx="6223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Rectangle 26"/>
          <p:cNvSpPr/>
          <p:nvPr/>
        </p:nvSpPr>
        <p:spPr>
          <a:xfrm>
            <a:off x="5387404" y="35433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904804" y="3543300"/>
            <a:ext cx="7239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Rectangle 28"/>
          <p:cNvSpPr/>
          <p:nvPr/>
        </p:nvSpPr>
        <p:spPr>
          <a:xfrm>
            <a:off x="6466904" y="35433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Rectangle 29"/>
          <p:cNvSpPr/>
          <p:nvPr/>
        </p:nvSpPr>
        <p:spPr>
          <a:xfrm>
            <a:off x="6225604" y="3543300"/>
            <a:ext cx="6731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TextBox 30"/>
          <p:cNvSpPr txBox="1"/>
          <p:nvPr/>
        </p:nvSpPr>
        <p:spPr>
          <a:xfrm>
            <a:off x="8577091" y="3732768"/>
            <a:ext cx="63190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O O 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10204" y="35306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/>
          <p:cNvSpPr/>
          <p:nvPr/>
        </p:nvSpPr>
        <p:spPr>
          <a:xfrm>
            <a:off x="9527604" y="3530600"/>
            <a:ext cx="4826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TextBox 33"/>
          <p:cNvSpPr txBox="1"/>
          <p:nvPr/>
        </p:nvSpPr>
        <p:spPr>
          <a:xfrm>
            <a:off x="2384663" y="3663435"/>
            <a:ext cx="687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 -  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60204" y="3663435"/>
            <a:ext cx="80021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C - DA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39099" y="3673860"/>
            <a:ext cx="9139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DA - DT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44479" y="3658320"/>
            <a:ext cx="77405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DT - 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2800" y="3645300"/>
            <a:ext cx="68800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X - Z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11504" y="35560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0" name="Rectangle 39"/>
          <p:cNvSpPr/>
          <p:nvPr/>
        </p:nvSpPr>
        <p:spPr>
          <a:xfrm>
            <a:off x="7470204" y="3556000"/>
            <a:ext cx="6731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1" name="TextBox 40"/>
          <p:cNvSpPr txBox="1"/>
          <p:nvPr/>
        </p:nvSpPr>
        <p:spPr>
          <a:xfrm>
            <a:off x="7533169" y="3649017"/>
            <a:ext cx="6303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E - F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454067" y="466309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916080" y="4673600"/>
            <a:ext cx="7235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3774867" y="466309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292267" y="4673600"/>
            <a:ext cx="7362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146467" y="46863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663867" y="4686300"/>
            <a:ext cx="7239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6225967" y="46863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5984667" y="4686300"/>
            <a:ext cx="2413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8435768" y="4806435"/>
            <a:ext cx="78098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O O O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769267" y="46736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9286667" y="4673600"/>
            <a:ext cx="4826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2017473" y="4796135"/>
            <a:ext cx="94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AA -AN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314462" y="4806435"/>
            <a:ext cx="12224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AN- BA   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36361" y="4806435"/>
            <a:ext cx="107580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BA  -   BE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51474" y="4831835"/>
            <a:ext cx="86754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BE- BU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489868" y="4831835"/>
            <a:ext cx="86113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X   -  Z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70567" y="4691624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7229267" y="4699000"/>
            <a:ext cx="7870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7249786" y="4846287"/>
            <a:ext cx="91403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BU - BZ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212404" y="5956300"/>
            <a:ext cx="5375514" cy="571500"/>
          </a:xfrm>
          <a:prstGeom prst="rect">
            <a:avLst/>
          </a:prstGeom>
          <a:solidFill>
            <a:srgbClr val="996633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Record containing the name “Bob”</a:t>
            </a:r>
          </a:p>
        </p:txBody>
      </p:sp>
      <p:cxnSp>
        <p:nvCxnSpPr>
          <p:cNvPr id="82" name="Straight Connector 81"/>
          <p:cNvCxnSpPr>
            <a:stCxn id="5" idx="2"/>
          </p:cNvCxnSpPr>
          <p:nvPr/>
        </p:nvCxnSpPr>
        <p:spPr>
          <a:xfrm flipH="1">
            <a:off x="3190304" y="2209800"/>
            <a:ext cx="2692400" cy="2921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5" idx="2"/>
          </p:cNvCxnSpPr>
          <p:nvPr/>
        </p:nvCxnSpPr>
        <p:spPr>
          <a:xfrm flipH="1">
            <a:off x="4612704" y="2209800"/>
            <a:ext cx="127000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" idx="2"/>
          </p:cNvCxnSpPr>
          <p:nvPr/>
        </p:nvCxnSpPr>
        <p:spPr>
          <a:xfrm>
            <a:off x="5882704" y="2209800"/>
            <a:ext cx="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5" idx="2"/>
            <a:endCxn id="13" idx="0"/>
          </p:cNvCxnSpPr>
          <p:nvPr/>
        </p:nvCxnSpPr>
        <p:spPr>
          <a:xfrm>
            <a:off x="5882704" y="2209800"/>
            <a:ext cx="1511300" cy="3048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5" idx="2"/>
          </p:cNvCxnSpPr>
          <p:nvPr/>
        </p:nvCxnSpPr>
        <p:spPr>
          <a:xfrm>
            <a:off x="5882704" y="2209800"/>
            <a:ext cx="3467100" cy="292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2707705" y="3175000"/>
            <a:ext cx="368663" cy="3556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190304" y="3175000"/>
            <a:ext cx="838200" cy="355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4588663" y="3187700"/>
            <a:ext cx="924292" cy="355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endCxn id="29" idx="0"/>
          </p:cNvCxnSpPr>
          <p:nvPr/>
        </p:nvCxnSpPr>
        <p:spPr>
          <a:xfrm>
            <a:off x="4588664" y="3175000"/>
            <a:ext cx="2310041" cy="3683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39" idx="0"/>
          </p:cNvCxnSpPr>
          <p:nvPr/>
        </p:nvCxnSpPr>
        <p:spPr>
          <a:xfrm>
            <a:off x="4588664" y="3187700"/>
            <a:ext cx="3554641" cy="3683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9424250" y="3175000"/>
            <a:ext cx="585955" cy="355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2454068" y="4203700"/>
            <a:ext cx="253637" cy="4953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2707704" y="4203700"/>
            <a:ext cx="1049534" cy="4699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2707704" y="4203700"/>
            <a:ext cx="2628900" cy="4699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67" idx="0"/>
          </p:cNvCxnSpPr>
          <p:nvPr/>
        </p:nvCxnSpPr>
        <p:spPr>
          <a:xfrm>
            <a:off x="2707705" y="4203700"/>
            <a:ext cx="3950063" cy="4826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endCxn id="77" idx="0"/>
          </p:cNvCxnSpPr>
          <p:nvPr/>
        </p:nvCxnSpPr>
        <p:spPr>
          <a:xfrm>
            <a:off x="2707705" y="4209024"/>
            <a:ext cx="5194663" cy="482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301304" y="5372100"/>
            <a:ext cx="4203700" cy="5842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7176121" y="1417639"/>
            <a:ext cx="472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Poor utilization means extra</a:t>
            </a:r>
          </a:p>
          <a:p>
            <a:pPr algn="l"/>
            <a:r>
              <a:rPr lang="en-US" dirty="0"/>
              <a:t>index block reads to find a record</a:t>
            </a:r>
          </a:p>
        </p:txBody>
      </p:sp>
      <p:cxnSp>
        <p:nvCxnSpPr>
          <p:cNvPr id="81" name="Straight Connector 80"/>
          <p:cNvCxnSpPr/>
          <p:nvPr/>
        </p:nvCxnSpPr>
        <p:spPr>
          <a:xfrm flipH="1">
            <a:off x="9696400" y="4221088"/>
            <a:ext cx="360040" cy="43204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971033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3 Level B-Tree Index</a:t>
            </a:r>
          </a:p>
        </p:txBody>
      </p:sp>
      <p:sp>
        <p:nvSpPr>
          <p:cNvPr id="5" name="Rectangle 4"/>
          <p:cNvSpPr/>
          <p:nvPr/>
        </p:nvSpPr>
        <p:spPr>
          <a:xfrm>
            <a:off x="4965700" y="1536700"/>
            <a:ext cx="1193800" cy="6731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Root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A - Z </a:t>
            </a:r>
          </a:p>
        </p:txBody>
      </p:sp>
      <p:sp>
        <p:nvSpPr>
          <p:cNvPr id="7" name="Rectangle 6"/>
          <p:cNvSpPr/>
          <p:nvPr/>
        </p:nvSpPr>
        <p:spPr>
          <a:xfrm>
            <a:off x="2870200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/>
          <p:cNvSpPr/>
          <p:nvPr/>
        </p:nvSpPr>
        <p:spPr>
          <a:xfrm>
            <a:off x="2387600" y="2501900"/>
            <a:ext cx="952500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4191000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/>
          <p:cNvSpPr/>
          <p:nvPr/>
        </p:nvSpPr>
        <p:spPr>
          <a:xfrm>
            <a:off x="3708400" y="2501900"/>
            <a:ext cx="989151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/>
          <p:cNvSpPr/>
          <p:nvPr/>
        </p:nvSpPr>
        <p:spPr>
          <a:xfrm>
            <a:off x="5562600" y="25146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/>
          <p:cNvSpPr/>
          <p:nvPr/>
        </p:nvSpPr>
        <p:spPr>
          <a:xfrm>
            <a:off x="5080000" y="2514600"/>
            <a:ext cx="825863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/>
          <p:cNvSpPr/>
          <p:nvPr/>
        </p:nvSpPr>
        <p:spPr>
          <a:xfrm>
            <a:off x="6642100" y="25146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Rectangle 13"/>
          <p:cNvSpPr/>
          <p:nvPr/>
        </p:nvSpPr>
        <p:spPr>
          <a:xfrm>
            <a:off x="6400800" y="2514600"/>
            <a:ext cx="916107" cy="6731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TextBox 14"/>
          <p:cNvSpPr txBox="1"/>
          <p:nvPr/>
        </p:nvSpPr>
        <p:spPr>
          <a:xfrm>
            <a:off x="7696201" y="2634735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 O 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29700" y="2501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16"/>
          <p:cNvSpPr/>
          <p:nvPr/>
        </p:nvSpPr>
        <p:spPr>
          <a:xfrm>
            <a:off x="8547100" y="2501900"/>
            <a:ext cx="947364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2559859" y="2634735"/>
            <a:ext cx="687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  - 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35400" y="2634735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 -  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92851" y="2634735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 - 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7607" y="2660135"/>
            <a:ext cx="649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 - 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02360" y="261957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 -  Z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514963" y="3644900"/>
            <a:ext cx="622300" cy="673100"/>
          </a:xfrm>
          <a:prstGeom prst="rect">
            <a:avLst/>
          </a:prstGeom>
          <a:solidFill>
            <a:schemeClr val="bg1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2" name="Rectangle 61"/>
          <p:cNvSpPr/>
          <p:nvPr/>
        </p:nvSpPr>
        <p:spPr>
          <a:xfrm>
            <a:off x="2032363" y="3657600"/>
            <a:ext cx="9902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3" name="Rectangle 62"/>
          <p:cNvSpPr/>
          <p:nvPr/>
        </p:nvSpPr>
        <p:spPr>
          <a:xfrm>
            <a:off x="3835763" y="3644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Rectangle 63"/>
          <p:cNvSpPr/>
          <p:nvPr/>
        </p:nvSpPr>
        <p:spPr>
          <a:xfrm>
            <a:off x="3353163" y="3644900"/>
            <a:ext cx="9394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5" name="Rectangle 64"/>
          <p:cNvSpPr/>
          <p:nvPr/>
        </p:nvSpPr>
        <p:spPr>
          <a:xfrm>
            <a:off x="5207363" y="3644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6" name="Rectangle 65"/>
          <p:cNvSpPr/>
          <p:nvPr/>
        </p:nvSpPr>
        <p:spPr>
          <a:xfrm>
            <a:off x="4724763" y="3657600"/>
            <a:ext cx="9521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7" name="Rectangle 66"/>
          <p:cNvSpPr/>
          <p:nvPr/>
        </p:nvSpPr>
        <p:spPr>
          <a:xfrm>
            <a:off x="6286863" y="36576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8" name="Rectangle 67"/>
          <p:cNvSpPr/>
          <p:nvPr/>
        </p:nvSpPr>
        <p:spPr>
          <a:xfrm>
            <a:off x="6045562" y="3657600"/>
            <a:ext cx="1028338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/>
          <p:cNvSpPr txBox="1"/>
          <p:nvPr/>
        </p:nvSpPr>
        <p:spPr>
          <a:xfrm>
            <a:off x="8496664" y="3777735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 O O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830163" y="3644900"/>
            <a:ext cx="6223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1" name="Rectangle 70"/>
          <p:cNvSpPr/>
          <p:nvPr/>
        </p:nvSpPr>
        <p:spPr>
          <a:xfrm>
            <a:off x="9347563" y="3644900"/>
            <a:ext cx="947364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2" name="TextBox 71"/>
          <p:cNvSpPr txBox="1"/>
          <p:nvPr/>
        </p:nvSpPr>
        <p:spPr>
          <a:xfrm>
            <a:off x="2047539" y="3777735"/>
            <a:ext cx="7285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 - AT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343084" y="3756967"/>
            <a:ext cx="1358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AU -BU   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28350" y="3767435"/>
            <a:ext cx="832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BU-CU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036315" y="380313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CU - 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408961" y="377925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   -  Z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531463" y="3670300"/>
            <a:ext cx="863600" cy="673100"/>
          </a:xfrm>
          <a:prstGeom prst="rect">
            <a:avLst/>
          </a:prstGeom>
          <a:solidFill>
            <a:srgbClr val="FFFF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8" name="Rectangle 77"/>
          <p:cNvSpPr/>
          <p:nvPr/>
        </p:nvSpPr>
        <p:spPr>
          <a:xfrm>
            <a:off x="7290163" y="3670300"/>
            <a:ext cx="914037" cy="673100"/>
          </a:xfrm>
          <a:prstGeom prst="rect">
            <a:avLst/>
          </a:prstGeom>
          <a:solidFill>
            <a:srgbClr val="3366FF"/>
          </a:solidFill>
          <a:ln>
            <a:solidFill>
              <a:srgbClr val="828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9" name="TextBox 78"/>
          <p:cNvSpPr txBox="1"/>
          <p:nvPr/>
        </p:nvSpPr>
        <p:spPr>
          <a:xfrm>
            <a:off x="7456970" y="3815835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 - H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273300" y="4927600"/>
            <a:ext cx="5375514" cy="571500"/>
          </a:xfrm>
          <a:prstGeom prst="rect">
            <a:avLst/>
          </a:prstGeom>
          <a:solidFill>
            <a:srgbClr val="996633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Record containing the name “Bob”</a:t>
            </a:r>
          </a:p>
        </p:txBody>
      </p:sp>
      <p:cxnSp>
        <p:nvCxnSpPr>
          <p:cNvPr id="82" name="Straight Connector 81"/>
          <p:cNvCxnSpPr>
            <a:stCxn id="5" idx="2"/>
          </p:cNvCxnSpPr>
          <p:nvPr/>
        </p:nvCxnSpPr>
        <p:spPr>
          <a:xfrm flipH="1">
            <a:off x="2870200" y="2209800"/>
            <a:ext cx="2692400" cy="2921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5" idx="2"/>
          </p:cNvCxnSpPr>
          <p:nvPr/>
        </p:nvCxnSpPr>
        <p:spPr>
          <a:xfrm flipH="1">
            <a:off x="4292600" y="2209800"/>
            <a:ext cx="1270000" cy="2921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" idx="2"/>
          </p:cNvCxnSpPr>
          <p:nvPr/>
        </p:nvCxnSpPr>
        <p:spPr>
          <a:xfrm>
            <a:off x="5562600" y="2209800"/>
            <a:ext cx="0" cy="2921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5" idx="2"/>
            <a:endCxn id="13" idx="0"/>
          </p:cNvCxnSpPr>
          <p:nvPr/>
        </p:nvCxnSpPr>
        <p:spPr>
          <a:xfrm>
            <a:off x="5562600" y="2209800"/>
            <a:ext cx="1511300" cy="3048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5" idx="2"/>
          </p:cNvCxnSpPr>
          <p:nvPr/>
        </p:nvCxnSpPr>
        <p:spPr>
          <a:xfrm>
            <a:off x="5562600" y="2209800"/>
            <a:ext cx="3467100" cy="2921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2514964" y="3175000"/>
            <a:ext cx="253637" cy="4953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2768600" y="3175000"/>
            <a:ext cx="1049534" cy="4699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2768600" y="3175000"/>
            <a:ext cx="2628900" cy="4699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67" idx="0"/>
          </p:cNvCxnSpPr>
          <p:nvPr/>
        </p:nvCxnSpPr>
        <p:spPr>
          <a:xfrm>
            <a:off x="2768601" y="3175000"/>
            <a:ext cx="3950063" cy="482600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endCxn id="77" idx="0"/>
          </p:cNvCxnSpPr>
          <p:nvPr/>
        </p:nvCxnSpPr>
        <p:spPr>
          <a:xfrm>
            <a:off x="4223793" y="3212976"/>
            <a:ext cx="3739471" cy="457324"/>
          </a:xfrm>
          <a:prstGeom prst="line">
            <a:avLst/>
          </a:prstGeom>
          <a:ln>
            <a:solidFill>
              <a:srgbClr val="828D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362201" y="4343400"/>
            <a:ext cx="1473563" cy="5842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730999" y="1341438"/>
            <a:ext cx="5051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Index Rebuild or Compact fills the block, hence less levels to traverse.  20% read performance improvement!</a:t>
            </a:r>
          </a:p>
        </p:txBody>
      </p:sp>
      <p:cxnSp>
        <p:nvCxnSpPr>
          <p:cNvPr id="6" name="Straight Connector 5"/>
          <p:cNvCxnSpPr>
            <a:stCxn id="17" idx="2"/>
            <a:endCxn id="71" idx="0"/>
          </p:cNvCxnSpPr>
          <p:nvPr/>
        </p:nvCxnSpPr>
        <p:spPr bwMode="auto">
          <a:xfrm>
            <a:off x="9020783" y="3175000"/>
            <a:ext cx="800463" cy="46990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rgbClr val="828DF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63596843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>
            <a:normAutofit/>
          </a:bodyPr>
          <a:lstStyle/>
          <a:p>
            <a:r>
              <a:rPr lang="en-US" dirty="0"/>
              <a:t>How</a:t>
            </a:r>
            <a:r>
              <a:rPr lang="en-US" baseline="0" dirty="0"/>
              <a:t> to manage the Index utilization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Perform</a:t>
            </a:r>
            <a:r>
              <a:rPr lang="en-US" baseline="0" dirty="0"/>
              <a:t> an Index Rebuild</a:t>
            </a:r>
          </a:p>
          <a:p>
            <a:pPr lvl="1"/>
            <a:r>
              <a:rPr lang="en-US" dirty="0" err="1"/>
              <a:t>proutil</a:t>
            </a:r>
            <a:r>
              <a:rPr lang="en-US" baseline="0" dirty="0"/>
              <a:t> </a:t>
            </a:r>
            <a:r>
              <a:rPr lang="en-US" baseline="0" dirty="0" err="1"/>
              <a:t>dbname</a:t>
            </a:r>
            <a:r>
              <a:rPr lang="en-US" baseline="0" dirty="0"/>
              <a:t> –C </a:t>
            </a:r>
            <a:r>
              <a:rPr lang="en-US" baseline="0" dirty="0" err="1"/>
              <a:t>idxbuild</a:t>
            </a:r>
            <a:r>
              <a:rPr lang="en-US" baseline="0" dirty="0"/>
              <a:t> all </a:t>
            </a:r>
            <a:endParaRPr lang="en-US" dirty="0"/>
          </a:p>
          <a:p>
            <a:pPr lvl="1"/>
            <a:r>
              <a:rPr lang="en-US" dirty="0"/>
              <a:t>Must be run off line</a:t>
            </a:r>
          </a:p>
          <a:p>
            <a:pPr lvl="1"/>
            <a:r>
              <a:rPr lang="en-US" dirty="0"/>
              <a:t>After Imaging / OE Replication must be off</a:t>
            </a:r>
          </a:p>
          <a:p>
            <a:pPr lvl="1"/>
            <a:r>
              <a:rPr lang="en-US" dirty="0"/>
              <a:t>Scans the Storage Area(s) front to back, copying out fields that are part of keys, sorts them, then puts them back into the database in the index</a:t>
            </a:r>
          </a:p>
          <a:p>
            <a:r>
              <a:rPr lang="en-US" dirty="0"/>
              <a:t>Perform an Index Compact</a:t>
            </a:r>
          </a:p>
          <a:p>
            <a:pPr lvl="1"/>
            <a:r>
              <a:rPr lang="en-US" dirty="0" err="1"/>
              <a:t>proutil</a:t>
            </a:r>
            <a:r>
              <a:rPr lang="en-US" dirty="0"/>
              <a:t> </a:t>
            </a:r>
            <a:r>
              <a:rPr lang="en-US" dirty="0" err="1"/>
              <a:t>dbname</a:t>
            </a:r>
            <a:r>
              <a:rPr lang="en-US" dirty="0"/>
              <a:t> –C </a:t>
            </a:r>
            <a:r>
              <a:rPr lang="en-US" dirty="0" err="1"/>
              <a:t>idxcompact</a:t>
            </a:r>
            <a:r>
              <a:rPr lang="en-US" dirty="0"/>
              <a:t> &lt;</a:t>
            </a:r>
            <a:r>
              <a:rPr lang="en-US" dirty="0" err="1"/>
              <a:t>table.index</a:t>
            </a:r>
            <a:r>
              <a:rPr lang="en-US" dirty="0"/>
              <a:t>&gt; &lt;target&gt;</a:t>
            </a:r>
          </a:p>
          <a:p>
            <a:pPr lvl="1"/>
            <a:r>
              <a:rPr lang="en-US" dirty="0"/>
              <a:t>Can be run online</a:t>
            </a:r>
          </a:p>
          <a:p>
            <a:pPr lvl="1"/>
            <a:r>
              <a:rPr lang="en-US" dirty="0"/>
              <a:t>Works with both After Imaging and OE Replication </a:t>
            </a:r>
          </a:p>
          <a:p>
            <a:pPr lvl="1"/>
            <a:r>
              <a:rPr lang="en-US" dirty="0"/>
              <a:t>Scans the index blocks in a B-Tree filling the blocks to the desired utilization, working from front to back</a:t>
            </a:r>
          </a:p>
          <a:p>
            <a:pPr lvl="1"/>
            <a:r>
              <a:rPr lang="en-US" dirty="0"/>
              <a:t>Need to specify each index individually, but can be scripted</a:t>
            </a:r>
          </a:p>
        </p:txBody>
      </p:sp>
    </p:spTree>
    <p:extLst>
      <p:ext uri="{BB962C8B-B14F-4D97-AF65-F5344CB8AC3E}">
        <p14:creationId xmlns:p14="http://schemas.microsoft.com/office/powerpoint/2010/main" val="543399281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Daily Tasks</a:t>
            </a:r>
          </a:p>
          <a:p>
            <a:r>
              <a:rPr lang="en-US" baseline="0" dirty="0"/>
              <a:t>Weekly Tasks</a:t>
            </a:r>
          </a:p>
          <a:p>
            <a:r>
              <a:rPr lang="en-US" baseline="0" dirty="0"/>
              <a:t>Monthly Tasks</a:t>
            </a:r>
          </a:p>
          <a:p>
            <a:r>
              <a:rPr lang="en-US" baseline="0" dirty="0"/>
              <a:t>Quarterly Tasks</a:t>
            </a:r>
          </a:p>
          <a:p>
            <a:r>
              <a:rPr lang="en-US" baseline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Yearly Tasks</a:t>
            </a:r>
          </a:p>
        </p:txBody>
      </p:sp>
    </p:spTree>
    <p:extLst>
      <p:ext uri="{BB962C8B-B14F-4D97-AF65-F5344CB8AC3E}">
        <p14:creationId xmlns:p14="http://schemas.microsoft.com/office/powerpoint/2010/main" val="1835906601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Yearly</a:t>
            </a:r>
            <a:r>
              <a:rPr lang="en-US" baseline="0" dirty="0"/>
              <a:t>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Tune or Health Check</a:t>
            </a:r>
          </a:p>
          <a:p>
            <a:r>
              <a:rPr lang="en-US" dirty="0"/>
              <a:t>Perform a dump/load</a:t>
            </a:r>
            <a:r>
              <a:rPr lang="en-US" baseline="0" dirty="0"/>
              <a:t> (if required)</a:t>
            </a:r>
          </a:p>
          <a:p>
            <a:pPr lvl="1"/>
            <a:r>
              <a:rPr lang="en-US" baseline="0" dirty="0"/>
              <a:t>Based on the amount of scatter or fragmentation in the database</a:t>
            </a:r>
          </a:p>
          <a:p>
            <a:r>
              <a:rPr lang="en-US" dirty="0"/>
              <a:t>Archive data and Delete</a:t>
            </a:r>
          </a:p>
          <a:p>
            <a:pPr lvl="1"/>
            <a:r>
              <a:rPr lang="en-US" dirty="0"/>
              <a:t>Dump and Load is likely required after this event</a:t>
            </a:r>
          </a:p>
          <a:p>
            <a:r>
              <a:rPr lang="en-US" dirty="0"/>
              <a:t>Test your Disaster Recovery Plan</a:t>
            </a:r>
          </a:p>
          <a:p>
            <a:pPr lvl="1"/>
            <a:r>
              <a:rPr lang="en-US" dirty="0"/>
              <a:t>Things change, have confidence that you can recover from failure!</a:t>
            </a:r>
          </a:p>
        </p:txBody>
      </p:sp>
    </p:spTree>
    <p:extLst>
      <p:ext uri="{BB962C8B-B14F-4D97-AF65-F5344CB8AC3E}">
        <p14:creationId xmlns:p14="http://schemas.microsoft.com/office/powerpoint/2010/main" val="2180982994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Performance Tune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35088"/>
            <a:ext cx="4137572" cy="35522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Items Checked</a:t>
            </a:r>
          </a:p>
          <a:p>
            <a:r>
              <a:rPr lang="en-US" dirty="0"/>
              <a:t>Buffer</a:t>
            </a:r>
            <a:r>
              <a:rPr lang="en-US" baseline="0" dirty="0"/>
              <a:t> Hit Ratio</a:t>
            </a:r>
          </a:p>
          <a:p>
            <a:r>
              <a:rPr lang="en-US" baseline="0" dirty="0"/>
              <a:t>Checkpoint Duration</a:t>
            </a:r>
            <a:endParaRPr lang="en-US" dirty="0"/>
          </a:p>
          <a:p>
            <a:r>
              <a:rPr lang="en-US" baseline="0" dirty="0"/>
              <a:t>CPU utilization</a:t>
            </a:r>
          </a:p>
          <a:p>
            <a:r>
              <a:rPr lang="en-US" dirty="0"/>
              <a:t>Latching</a:t>
            </a:r>
          </a:p>
          <a:p>
            <a:r>
              <a:rPr lang="en-US" baseline="0" dirty="0"/>
              <a:t>Application Tuning</a:t>
            </a:r>
          </a:p>
          <a:p>
            <a:r>
              <a:rPr lang="en-US" dirty="0" err="1"/>
              <a:t>Etc</a:t>
            </a:r>
            <a:endParaRPr lang="en-US" baseline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7567EA-69E2-5065-17A6-7B544AF43FF0}"/>
              </a:ext>
            </a:extLst>
          </p:cNvPr>
          <p:cNvSpPr txBox="1">
            <a:spLocks/>
          </p:cNvSpPr>
          <p:nvPr/>
        </p:nvSpPr>
        <p:spPr bwMode="auto">
          <a:xfrm>
            <a:off x="7034264" y="1335088"/>
            <a:ext cx="4340772" cy="368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Font typeface="Wingdings" charset="2"/>
              <a:buChar char="§"/>
              <a:defRPr lang="en-US" sz="24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Char char="•"/>
              <a:defRPr lang="en-US" sz="20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Font typeface="Arial" charset="0"/>
              <a:buChar char="–"/>
              <a:defRPr lang="en-US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SzPct val="95000"/>
              <a:buFont typeface="Courier New" charset="0"/>
              <a:buChar char="o"/>
              <a:defRPr lang="en-US" sz="16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SzPct val="95000"/>
              <a:buFont typeface="Courier New" charset="0"/>
              <a:buChar char="o"/>
              <a:defRPr lang="en-US" sz="16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/>
              <a:t>Changes Made</a:t>
            </a:r>
          </a:p>
          <a:p>
            <a:r>
              <a:rPr lang="en-US" dirty="0"/>
              <a:t>Memory Allocation</a:t>
            </a:r>
          </a:p>
          <a:p>
            <a:r>
              <a:rPr lang="en-US" dirty="0"/>
              <a:t>BI Cluster Size</a:t>
            </a:r>
          </a:p>
          <a:p>
            <a:r>
              <a:rPr lang="en-US" dirty="0"/>
              <a:t>Latching Settings</a:t>
            </a:r>
          </a:p>
          <a:p>
            <a:pPr lvl="1"/>
            <a:r>
              <a:rPr lang="en-US" dirty="0"/>
              <a:t>-spin, </a:t>
            </a:r>
            <a:r>
              <a:rPr lang="en-US" dirty="0" err="1"/>
              <a:t>lruskips</a:t>
            </a:r>
            <a:r>
              <a:rPr lang="en-US" dirty="0"/>
              <a:t>, B2, </a:t>
            </a:r>
            <a:r>
              <a:rPr lang="en-US" dirty="0" err="1"/>
              <a:t>bht</a:t>
            </a:r>
            <a:r>
              <a:rPr lang="en-US" dirty="0"/>
              <a:t>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C6F47-E3F0-72E2-EAE2-12D1940761B9}"/>
              </a:ext>
            </a:extLst>
          </p:cNvPr>
          <p:cNvSpPr/>
          <p:nvPr/>
        </p:nvSpPr>
        <p:spPr bwMode="auto">
          <a:xfrm>
            <a:off x="609600" y="1335088"/>
            <a:ext cx="4340772" cy="355222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F02A8E-B3A2-0EF5-CA2D-60DB8AF124C4}"/>
              </a:ext>
            </a:extLst>
          </p:cNvPr>
          <p:cNvSpPr/>
          <p:nvPr/>
        </p:nvSpPr>
        <p:spPr bwMode="auto">
          <a:xfrm>
            <a:off x="7034264" y="1335088"/>
            <a:ext cx="4340772" cy="355222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379032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 err="1"/>
              <a:t>Promon</a:t>
            </a:r>
            <a:r>
              <a:rPr lang="en-US" dirty="0"/>
              <a:t> Activity Screen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752" y="5713387"/>
            <a:ext cx="7924800" cy="11446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2 Checkpoints in a 10 second period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8F9CD6-DF12-9406-E4F0-5286D1CD7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1262555"/>
            <a:ext cx="7772400" cy="433288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3A806BE-62C3-634F-31C5-6E9C1C20AF9B}"/>
              </a:ext>
            </a:extLst>
          </p:cNvPr>
          <p:cNvSpPr/>
          <p:nvPr/>
        </p:nvSpPr>
        <p:spPr bwMode="auto">
          <a:xfrm>
            <a:off x="5118538" y="3268716"/>
            <a:ext cx="4057212" cy="54653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513850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5229201"/>
            <a:ext cx="7924800" cy="1144613"/>
          </a:xfrm>
        </p:spPr>
        <p:txBody>
          <a:bodyPr/>
          <a:lstStyle/>
          <a:p>
            <a:r>
              <a:rPr lang="en-US" dirty="0"/>
              <a:t>Checkpoints should be at least 60 seconds apart</a:t>
            </a:r>
          </a:p>
          <a:p>
            <a:pPr lvl="1"/>
            <a:r>
              <a:rPr lang="en-US" dirty="0"/>
              <a:t>300 Seconds is better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F6BCE7-FBEC-731A-4E8F-62315EF8E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303" y="1599867"/>
            <a:ext cx="7772400" cy="323785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 flipH="1">
            <a:off x="2480441" y="2096046"/>
            <a:ext cx="725214" cy="266590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22605835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Checkpoint</a:t>
            </a:r>
            <a:r>
              <a:rPr lang="en-US" baseline="0" dirty="0"/>
              <a:t> is the process of synchronizing the database blocks in memory with the database blocks on disks</a:t>
            </a:r>
          </a:p>
          <a:p>
            <a:pPr lvl="1"/>
            <a:r>
              <a:rPr lang="en-US" dirty="0"/>
              <a:t>Allows the Before Image file to reuse space</a:t>
            </a:r>
          </a:p>
          <a:p>
            <a:pPr lvl="1"/>
            <a:r>
              <a:rPr lang="en-US" dirty="0"/>
              <a:t>Allows the time to perform</a:t>
            </a:r>
            <a:r>
              <a:rPr lang="en-US" baseline="0" dirty="0"/>
              <a:t> crash recovery to be predictable</a:t>
            </a:r>
          </a:p>
        </p:txBody>
      </p:sp>
    </p:spTree>
    <p:extLst>
      <p:ext uri="{BB962C8B-B14F-4D97-AF65-F5344CB8AC3E}">
        <p14:creationId xmlns:p14="http://schemas.microsoft.com/office/powerpoint/2010/main" val="1685551097"/>
      </p:ext>
    </p:extLst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4386684"/>
            <a:ext cx="3816424" cy="698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16080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7" name="Rectangle 6"/>
          <p:cNvSpPr/>
          <p:nvPr/>
        </p:nvSpPr>
        <p:spPr bwMode="auto">
          <a:xfrm>
            <a:off x="7464152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8" name="Rectangle 7"/>
          <p:cNvSpPr/>
          <p:nvPr/>
        </p:nvSpPr>
        <p:spPr bwMode="auto">
          <a:xfrm>
            <a:off x="8112224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9" name="Rectangle 8"/>
          <p:cNvSpPr/>
          <p:nvPr/>
        </p:nvSpPr>
        <p:spPr bwMode="auto">
          <a:xfrm>
            <a:off x="8760296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0" name="Rectangle 9"/>
          <p:cNvSpPr/>
          <p:nvPr/>
        </p:nvSpPr>
        <p:spPr bwMode="auto">
          <a:xfrm>
            <a:off x="9371856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1" name="Rectangle 10"/>
          <p:cNvSpPr/>
          <p:nvPr/>
        </p:nvSpPr>
        <p:spPr bwMode="auto">
          <a:xfrm>
            <a:off x="10019928" y="4365104"/>
            <a:ext cx="648072" cy="720080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21319" y="5157193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Image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6160" y="5147901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Database on Disk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4727848" y="2348880"/>
            <a:ext cx="648072" cy="720080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5" name="Rectangle 14"/>
          <p:cNvSpPr/>
          <p:nvPr/>
        </p:nvSpPr>
        <p:spPr bwMode="auto">
          <a:xfrm>
            <a:off x="5375920" y="2348880"/>
            <a:ext cx="648072" cy="720080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6" name="Rectangle 15"/>
          <p:cNvSpPr/>
          <p:nvPr/>
        </p:nvSpPr>
        <p:spPr bwMode="auto">
          <a:xfrm>
            <a:off x="6023992" y="2348880"/>
            <a:ext cx="648072" cy="720080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7" name="Rectangle 16"/>
          <p:cNvSpPr/>
          <p:nvPr/>
        </p:nvSpPr>
        <p:spPr bwMode="auto">
          <a:xfrm>
            <a:off x="6672064" y="2348880"/>
            <a:ext cx="648072" cy="720080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8" name="Rectangle 17"/>
          <p:cNvSpPr/>
          <p:nvPr/>
        </p:nvSpPr>
        <p:spPr bwMode="auto">
          <a:xfrm>
            <a:off x="7320136" y="2348880"/>
            <a:ext cx="648072" cy="720080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9" name="Rectangle 18"/>
          <p:cNvSpPr/>
          <p:nvPr/>
        </p:nvSpPr>
        <p:spPr bwMode="auto">
          <a:xfrm>
            <a:off x="7968208" y="2348880"/>
            <a:ext cx="648072" cy="720080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8871500" y="2397230"/>
            <a:ext cx="1512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DB Buffer</a:t>
            </a:r>
          </a:p>
          <a:p>
            <a:pPr algn="l"/>
            <a:r>
              <a:rPr lang="en-US" dirty="0"/>
              <a:t>Pool</a:t>
            </a:r>
          </a:p>
        </p:txBody>
      </p:sp>
      <p:cxnSp>
        <p:nvCxnSpPr>
          <p:cNvPr id="30" name="Straight Connector 29"/>
          <p:cNvCxnSpPr>
            <a:endCxn id="16" idx="2"/>
          </p:cNvCxnSpPr>
          <p:nvPr/>
        </p:nvCxnSpPr>
        <p:spPr bwMode="auto">
          <a:xfrm flipV="1">
            <a:off x="2927648" y="3068960"/>
            <a:ext cx="3420380" cy="1512168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>
            <a:stCxn id="9" idx="0"/>
            <a:endCxn id="16" idx="2"/>
          </p:cNvCxnSpPr>
          <p:nvPr/>
        </p:nvCxnSpPr>
        <p:spPr bwMode="auto">
          <a:xfrm flipH="1" flipV="1">
            <a:off x="6348028" y="3068960"/>
            <a:ext cx="2736304" cy="129614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Rectangular Callout 33"/>
          <p:cNvSpPr/>
          <p:nvPr/>
        </p:nvSpPr>
        <p:spPr bwMode="auto">
          <a:xfrm>
            <a:off x="5591944" y="3356992"/>
            <a:ext cx="1656184" cy="720080"/>
          </a:xfrm>
          <a:prstGeom prst="wedgeRectCallout">
            <a:avLst>
              <a:gd name="adj1" fmla="val -7030"/>
              <a:gd name="adj2" fmla="val -117396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050" dirty="0"/>
              <a:t>Database block 10</a:t>
            </a:r>
          </a:p>
          <a:p>
            <a:r>
              <a:rPr lang="en-US" sz="1050" dirty="0"/>
              <a:t>Version 18</a:t>
            </a:r>
          </a:p>
          <a:p>
            <a:r>
              <a:rPr lang="en-US" sz="1050" dirty="0"/>
              <a:t>Name: Don</a:t>
            </a:r>
            <a:endParaRPr lang="en-US" sz="1100" dirty="0"/>
          </a:p>
        </p:txBody>
      </p:sp>
      <p:sp>
        <p:nvSpPr>
          <p:cNvPr id="28" name="Rectangular Callout 27"/>
          <p:cNvSpPr/>
          <p:nvPr/>
        </p:nvSpPr>
        <p:spPr bwMode="auto">
          <a:xfrm>
            <a:off x="8760296" y="3501008"/>
            <a:ext cx="1656184" cy="720080"/>
          </a:xfrm>
          <a:prstGeom prst="wedgeRectCallout">
            <a:avLst>
              <a:gd name="adj1" fmla="val -36169"/>
              <a:gd name="adj2" fmla="val 81900"/>
            </a:avLst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050" dirty="0"/>
              <a:t>Database block 10</a:t>
            </a:r>
          </a:p>
          <a:p>
            <a:r>
              <a:rPr lang="en-US" sz="1050" dirty="0"/>
              <a:t>Version 17</a:t>
            </a:r>
          </a:p>
          <a:p>
            <a:r>
              <a:rPr lang="en-US" sz="1050" dirty="0"/>
              <a:t>Name: Mike</a:t>
            </a:r>
            <a:endParaRPr lang="en-US" sz="1100" dirty="0"/>
          </a:p>
        </p:txBody>
      </p:sp>
      <p:sp>
        <p:nvSpPr>
          <p:cNvPr id="21" name="Rectangular Callout 20"/>
          <p:cNvSpPr/>
          <p:nvPr/>
        </p:nvSpPr>
        <p:spPr bwMode="auto">
          <a:xfrm>
            <a:off x="2639616" y="3789040"/>
            <a:ext cx="1656184" cy="720080"/>
          </a:xfrm>
          <a:prstGeom prst="wedgeRectCallout">
            <a:avLst>
              <a:gd name="adj1" fmla="val -25434"/>
              <a:gd name="adj2" fmla="val 76610"/>
            </a:avLst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050" dirty="0"/>
              <a:t>BI Note </a:t>
            </a:r>
          </a:p>
          <a:p>
            <a:r>
              <a:rPr lang="en-US" sz="1100" dirty="0"/>
              <a:t>Changes block 10 version from 17 to 18</a:t>
            </a:r>
          </a:p>
          <a:p>
            <a:r>
              <a:rPr lang="en-US" sz="1100" dirty="0"/>
              <a:t>Value Mike -&gt; Don</a:t>
            </a:r>
          </a:p>
        </p:txBody>
      </p:sp>
    </p:spTree>
    <p:extLst>
      <p:ext uri="{BB962C8B-B14F-4D97-AF65-F5344CB8AC3E}">
        <p14:creationId xmlns:p14="http://schemas.microsoft.com/office/powerpoint/2010/main" val="22842269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8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4386684"/>
            <a:ext cx="3816424" cy="698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1608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21319" y="5157193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Image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6160" y="5147901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Database on Disk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28768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8871500" y="2397230"/>
            <a:ext cx="1512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DB Buffer</a:t>
            </a:r>
          </a:p>
          <a:p>
            <a:pPr algn="l"/>
            <a:r>
              <a:rPr lang="en-US" dirty="0"/>
              <a:t>Pool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575720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5" name="Rectangle 24"/>
          <p:cNvSpPr/>
          <p:nvPr/>
        </p:nvSpPr>
        <p:spPr bwMode="auto">
          <a:xfrm>
            <a:off x="386375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6" name="Rectangle 25"/>
          <p:cNvSpPr/>
          <p:nvPr/>
        </p:nvSpPr>
        <p:spPr bwMode="auto">
          <a:xfrm>
            <a:off x="415178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7" name="Rectangle 26"/>
          <p:cNvSpPr/>
          <p:nvPr/>
        </p:nvSpPr>
        <p:spPr bwMode="auto">
          <a:xfrm>
            <a:off x="443981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9" name="Rectangle 28"/>
          <p:cNvSpPr/>
          <p:nvPr/>
        </p:nvSpPr>
        <p:spPr bwMode="auto">
          <a:xfrm>
            <a:off x="472784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1" name="Rectangle 30"/>
          <p:cNvSpPr/>
          <p:nvPr/>
        </p:nvSpPr>
        <p:spPr bwMode="auto">
          <a:xfrm>
            <a:off x="501588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3" name="Rectangle 32"/>
          <p:cNvSpPr/>
          <p:nvPr/>
        </p:nvSpPr>
        <p:spPr bwMode="auto">
          <a:xfrm>
            <a:off x="5303912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5" name="Rectangle 34"/>
          <p:cNvSpPr/>
          <p:nvPr/>
        </p:nvSpPr>
        <p:spPr bwMode="auto">
          <a:xfrm>
            <a:off x="5591944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6" name="Rectangle 35"/>
          <p:cNvSpPr/>
          <p:nvPr/>
        </p:nvSpPr>
        <p:spPr bwMode="auto">
          <a:xfrm>
            <a:off x="587997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7" name="Rectangle 36"/>
          <p:cNvSpPr/>
          <p:nvPr/>
        </p:nvSpPr>
        <p:spPr bwMode="auto">
          <a:xfrm>
            <a:off x="6168008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8" name="Rectangle 37"/>
          <p:cNvSpPr/>
          <p:nvPr/>
        </p:nvSpPr>
        <p:spPr bwMode="auto">
          <a:xfrm>
            <a:off x="645604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9" name="Rectangle 38"/>
          <p:cNvSpPr/>
          <p:nvPr/>
        </p:nvSpPr>
        <p:spPr bwMode="auto">
          <a:xfrm>
            <a:off x="674407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0" name="Rectangle 39"/>
          <p:cNvSpPr/>
          <p:nvPr/>
        </p:nvSpPr>
        <p:spPr bwMode="auto">
          <a:xfrm>
            <a:off x="703210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1" name="Rectangle 40"/>
          <p:cNvSpPr/>
          <p:nvPr/>
        </p:nvSpPr>
        <p:spPr bwMode="auto">
          <a:xfrm>
            <a:off x="732013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2" name="Rectangle 41"/>
          <p:cNvSpPr/>
          <p:nvPr/>
        </p:nvSpPr>
        <p:spPr bwMode="auto">
          <a:xfrm>
            <a:off x="760816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3" name="Rectangle 42"/>
          <p:cNvSpPr/>
          <p:nvPr/>
        </p:nvSpPr>
        <p:spPr bwMode="auto">
          <a:xfrm>
            <a:off x="710411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4" name="Rectangle 43"/>
          <p:cNvSpPr/>
          <p:nvPr/>
        </p:nvSpPr>
        <p:spPr bwMode="auto">
          <a:xfrm>
            <a:off x="739214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5" name="Rectangle 44"/>
          <p:cNvSpPr/>
          <p:nvPr/>
        </p:nvSpPr>
        <p:spPr bwMode="auto">
          <a:xfrm>
            <a:off x="768017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6" name="Rectangle 45"/>
          <p:cNvSpPr/>
          <p:nvPr/>
        </p:nvSpPr>
        <p:spPr bwMode="auto">
          <a:xfrm>
            <a:off x="796820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7" name="Rectangle 46"/>
          <p:cNvSpPr/>
          <p:nvPr/>
        </p:nvSpPr>
        <p:spPr bwMode="auto">
          <a:xfrm>
            <a:off x="825624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8" name="Rectangle 47"/>
          <p:cNvSpPr/>
          <p:nvPr/>
        </p:nvSpPr>
        <p:spPr bwMode="auto">
          <a:xfrm>
            <a:off x="854427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9" name="Rectangle 48"/>
          <p:cNvSpPr/>
          <p:nvPr/>
        </p:nvSpPr>
        <p:spPr bwMode="auto">
          <a:xfrm>
            <a:off x="883230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0" name="Rectangle 49"/>
          <p:cNvSpPr/>
          <p:nvPr/>
        </p:nvSpPr>
        <p:spPr bwMode="auto">
          <a:xfrm>
            <a:off x="912033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1" name="Rectangle 50"/>
          <p:cNvSpPr/>
          <p:nvPr/>
        </p:nvSpPr>
        <p:spPr bwMode="auto">
          <a:xfrm>
            <a:off x="940836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2" name="Rectangle 51"/>
          <p:cNvSpPr/>
          <p:nvPr/>
        </p:nvSpPr>
        <p:spPr bwMode="auto">
          <a:xfrm>
            <a:off x="969640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3" name="Rectangle 52"/>
          <p:cNvSpPr/>
          <p:nvPr/>
        </p:nvSpPr>
        <p:spPr bwMode="auto">
          <a:xfrm>
            <a:off x="998443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4" name="Rectangle 53"/>
          <p:cNvSpPr/>
          <p:nvPr/>
        </p:nvSpPr>
        <p:spPr bwMode="auto">
          <a:xfrm>
            <a:off x="1027246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" name="Oval 2"/>
          <p:cNvSpPr/>
          <p:nvPr/>
        </p:nvSpPr>
        <p:spPr bwMode="auto">
          <a:xfrm>
            <a:off x="2567608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8" name="Oval 57"/>
          <p:cNvSpPr/>
          <p:nvPr/>
        </p:nvSpPr>
        <p:spPr bwMode="auto">
          <a:xfrm>
            <a:off x="2711624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9" name="Oval 58"/>
          <p:cNvSpPr/>
          <p:nvPr/>
        </p:nvSpPr>
        <p:spPr bwMode="auto">
          <a:xfrm>
            <a:off x="2855640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0" name="Oval 59"/>
          <p:cNvSpPr/>
          <p:nvPr/>
        </p:nvSpPr>
        <p:spPr bwMode="auto">
          <a:xfrm>
            <a:off x="29996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1" name="Oval 60"/>
          <p:cNvSpPr/>
          <p:nvPr/>
        </p:nvSpPr>
        <p:spPr bwMode="auto">
          <a:xfrm>
            <a:off x="31520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cxnSp>
        <p:nvCxnSpPr>
          <p:cNvPr id="22" name="Straight Connector 21"/>
          <p:cNvCxnSpPr>
            <a:stCxn id="3" idx="7"/>
            <a:endCxn id="24" idx="2"/>
          </p:cNvCxnSpPr>
          <p:nvPr/>
        </p:nvCxnSpPr>
        <p:spPr bwMode="auto">
          <a:xfrm flipV="1">
            <a:off x="2690534" y="2636913"/>
            <a:ext cx="1029203" cy="2026769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>
            <a:endCxn id="40" idx="2"/>
          </p:cNvCxnSpPr>
          <p:nvPr/>
        </p:nvCxnSpPr>
        <p:spPr bwMode="auto">
          <a:xfrm flipV="1">
            <a:off x="3266598" y="2636913"/>
            <a:ext cx="3909523" cy="2016225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>
            <a:endCxn id="26" idx="2"/>
          </p:cNvCxnSpPr>
          <p:nvPr/>
        </p:nvCxnSpPr>
        <p:spPr bwMode="auto">
          <a:xfrm flipV="1">
            <a:off x="2834550" y="2636912"/>
            <a:ext cx="1461251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>
            <a:endCxn id="37" idx="2"/>
          </p:cNvCxnSpPr>
          <p:nvPr/>
        </p:nvCxnSpPr>
        <p:spPr bwMode="auto">
          <a:xfrm flipV="1">
            <a:off x="3122582" y="2636912"/>
            <a:ext cx="3189443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>
            <a:endCxn id="33" idx="2"/>
          </p:cNvCxnSpPr>
          <p:nvPr/>
        </p:nvCxnSpPr>
        <p:spPr bwMode="auto">
          <a:xfrm flipV="1">
            <a:off x="2927648" y="2636912"/>
            <a:ext cx="2520280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45" idx="0"/>
            <a:endCxn id="37" idx="2"/>
          </p:cNvCxnSpPr>
          <p:nvPr/>
        </p:nvCxnSpPr>
        <p:spPr bwMode="auto">
          <a:xfrm flipH="1" flipV="1">
            <a:off x="6312024" y="2636912"/>
            <a:ext cx="151216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>
            <a:endCxn id="33" idx="2"/>
          </p:cNvCxnSpPr>
          <p:nvPr/>
        </p:nvCxnSpPr>
        <p:spPr bwMode="auto">
          <a:xfrm flipH="1" flipV="1">
            <a:off x="5447928" y="2636912"/>
            <a:ext cx="3528392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>
            <a:endCxn id="40" idx="2"/>
          </p:cNvCxnSpPr>
          <p:nvPr/>
        </p:nvCxnSpPr>
        <p:spPr bwMode="auto">
          <a:xfrm flipH="1" flipV="1">
            <a:off x="7176120" y="2636912"/>
            <a:ext cx="2376264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>
            <a:endCxn id="24" idx="2"/>
          </p:cNvCxnSpPr>
          <p:nvPr/>
        </p:nvCxnSpPr>
        <p:spPr bwMode="auto">
          <a:xfrm flipH="1" flipV="1">
            <a:off x="3719736" y="2636912"/>
            <a:ext cx="4680520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Connector 78"/>
          <p:cNvCxnSpPr>
            <a:stCxn id="48" idx="0"/>
            <a:endCxn id="26" idx="2"/>
          </p:cNvCxnSpPr>
          <p:nvPr/>
        </p:nvCxnSpPr>
        <p:spPr bwMode="auto">
          <a:xfrm flipH="1" flipV="1">
            <a:off x="4295800" y="2636912"/>
            <a:ext cx="439248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26964596"/>
      </p:ext>
    </p:extLst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4386684"/>
            <a:ext cx="3816424" cy="698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1608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21319" y="5157193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Image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6160" y="5147901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Database on Disk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28768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8871500" y="2397230"/>
            <a:ext cx="1512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DB Buffer</a:t>
            </a:r>
          </a:p>
          <a:p>
            <a:pPr algn="l"/>
            <a:r>
              <a:rPr lang="en-US" dirty="0"/>
              <a:t>Pool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575720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5" name="Rectangle 24"/>
          <p:cNvSpPr/>
          <p:nvPr/>
        </p:nvSpPr>
        <p:spPr bwMode="auto">
          <a:xfrm>
            <a:off x="386375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6" name="Rectangle 25"/>
          <p:cNvSpPr/>
          <p:nvPr/>
        </p:nvSpPr>
        <p:spPr bwMode="auto">
          <a:xfrm>
            <a:off x="415178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7" name="Rectangle 26"/>
          <p:cNvSpPr/>
          <p:nvPr/>
        </p:nvSpPr>
        <p:spPr bwMode="auto">
          <a:xfrm>
            <a:off x="443981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9" name="Rectangle 28"/>
          <p:cNvSpPr/>
          <p:nvPr/>
        </p:nvSpPr>
        <p:spPr bwMode="auto">
          <a:xfrm>
            <a:off x="472784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1" name="Rectangle 30"/>
          <p:cNvSpPr/>
          <p:nvPr/>
        </p:nvSpPr>
        <p:spPr bwMode="auto">
          <a:xfrm>
            <a:off x="501588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3" name="Rectangle 32"/>
          <p:cNvSpPr/>
          <p:nvPr/>
        </p:nvSpPr>
        <p:spPr bwMode="auto">
          <a:xfrm>
            <a:off x="5303912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5" name="Rectangle 34"/>
          <p:cNvSpPr/>
          <p:nvPr/>
        </p:nvSpPr>
        <p:spPr bwMode="auto">
          <a:xfrm>
            <a:off x="5591944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6" name="Rectangle 35"/>
          <p:cNvSpPr/>
          <p:nvPr/>
        </p:nvSpPr>
        <p:spPr bwMode="auto">
          <a:xfrm>
            <a:off x="587997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7" name="Rectangle 36"/>
          <p:cNvSpPr/>
          <p:nvPr/>
        </p:nvSpPr>
        <p:spPr bwMode="auto">
          <a:xfrm>
            <a:off x="6168008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8" name="Rectangle 37"/>
          <p:cNvSpPr/>
          <p:nvPr/>
        </p:nvSpPr>
        <p:spPr bwMode="auto">
          <a:xfrm>
            <a:off x="645604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9" name="Rectangle 38"/>
          <p:cNvSpPr/>
          <p:nvPr/>
        </p:nvSpPr>
        <p:spPr bwMode="auto">
          <a:xfrm>
            <a:off x="674407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0" name="Rectangle 39"/>
          <p:cNvSpPr/>
          <p:nvPr/>
        </p:nvSpPr>
        <p:spPr bwMode="auto">
          <a:xfrm>
            <a:off x="703210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1" name="Rectangle 40"/>
          <p:cNvSpPr/>
          <p:nvPr/>
        </p:nvSpPr>
        <p:spPr bwMode="auto">
          <a:xfrm>
            <a:off x="732013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2" name="Rectangle 41"/>
          <p:cNvSpPr/>
          <p:nvPr/>
        </p:nvSpPr>
        <p:spPr bwMode="auto">
          <a:xfrm>
            <a:off x="760816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3" name="Rectangle 42"/>
          <p:cNvSpPr/>
          <p:nvPr/>
        </p:nvSpPr>
        <p:spPr bwMode="auto">
          <a:xfrm>
            <a:off x="710411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4" name="Rectangle 43"/>
          <p:cNvSpPr/>
          <p:nvPr/>
        </p:nvSpPr>
        <p:spPr bwMode="auto">
          <a:xfrm>
            <a:off x="739214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5" name="Rectangle 44"/>
          <p:cNvSpPr/>
          <p:nvPr/>
        </p:nvSpPr>
        <p:spPr bwMode="auto">
          <a:xfrm>
            <a:off x="768017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6" name="Rectangle 45"/>
          <p:cNvSpPr/>
          <p:nvPr/>
        </p:nvSpPr>
        <p:spPr bwMode="auto">
          <a:xfrm>
            <a:off x="796820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7" name="Rectangle 46"/>
          <p:cNvSpPr/>
          <p:nvPr/>
        </p:nvSpPr>
        <p:spPr bwMode="auto">
          <a:xfrm>
            <a:off x="825624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8" name="Rectangle 47"/>
          <p:cNvSpPr/>
          <p:nvPr/>
        </p:nvSpPr>
        <p:spPr bwMode="auto">
          <a:xfrm>
            <a:off x="854427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9" name="Rectangle 48"/>
          <p:cNvSpPr/>
          <p:nvPr/>
        </p:nvSpPr>
        <p:spPr bwMode="auto">
          <a:xfrm>
            <a:off x="883230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0" name="Rectangle 49"/>
          <p:cNvSpPr/>
          <p:nvPr/>
        </p:nvSpPr>
        <p:spPr bwMode="auto">
          <a:xfrm>
            <a:off x="912033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1" name="Rectangle 50"/>
          <p:cNvSpPr/>
          <p:nvPr/>
        </p:nvSpPr>
        <p:spPr bwMode="auto">
          <a:xfrm>
            <a:off x="940836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2" name="Rectangle 51"/>
          <p:cNvSpPr/>
          <p:nvPr/>
        </p:nvSpPr>
        <p:spPr bwMode="auto">
          <a:xfrm>
            <a:off x="969640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3" name="Rectangle 52"/>
          <p:cNvSpPr/>
          <p:nvPr/>
        </p:nvSpPr>
        <p:spPr bwMode="auto">
          <a:xfrm>
            <a:off x="998443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4" name="Rectangle 53"/>
          <p:cNvSpPr/>
          <p:nvPr/>
        </p:nvSpPr>
        <p:spPr bwMode="auto">
          <a:xfrm>
            <a:off x="1027246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" name="Oval 2"/>
          <p:cNvSpPr/>
          <p:nvPr/>
        </p:nvSpPr>
        <p:spPr bwMode="auto">
          <a:xfrm>
            <a:off x="2567608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8" name="Oval 57"/>
          <p:cNvSpPr/>
          <p:nvPr/>
        </p:nvSpPr>
        <p:spPr bwMode="auto">
          <a:xfrm>
            <a:off x="2711624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9" name="Oval 58"/>
          <p:cNvSpPr/>
          <p:nvPr/>
        </p:nvSpPr>
        <p:spPr bwMode="auto">
          <a:xfrm>
            <a:off x="2855640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0" name="Oval 59"/>
          <p:cNvSpPr/>
          <p:nvPr/>
        </p:nvSpPr>
        <p:spPr bwMode="auto">
          <a:xfrm>
            <a:off x="29996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1" name="Oval 60"/>
          <p:cNvSpPr/>
          <p:nvPr/>
        </p:nvSpPr>
        <p:spPr bwMode="auto">
          <a:xfrm>
            <a:off x="31520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cxnSp>
        <p:nvCxnSpPr>
          <p:cNvPr id="22" name="Straight Connector 21"/>
          <p:cNvCxnSpPr>
            <a:stCxn id="3" idx="7"/>
            <a:endCxn id="24" idx="2"/>
          </p:cNvCxnSpPr>
          <p:nvPr/>
        </p:nvCxnSpPr>
        <p:spPr bwMode="auto">
          <a:xfrm flipV="1">
            <a:off x="2690534" y="2636913"/>
            <a:ext cx="1029203" cy="2026769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>
            <a:endCxn id="40" idx="2"/>
          </p:cNvCxnSpPr>
          <p:nvPr/>
        </p:nvCxnSpPr>
        <p:spPr bwMode="auto">
          <a:xfrm flipV="1">
            <a:off x="3266598" y="2636913"/>
            <a:ext cx="3909523" cy="2016225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>
            <a:endCxn id="26" idx="2"/>
          </p:cNvCxnSpPr>
          <p:nvPr/>
        </p:nvCxnSpPr>
        <p:spPr bwMode="auto">
          <a:xfrm flipV="1">
            <a:off x="2834550" y="2636912"/>
            <a:ext cx="1461251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>
            <a:endCxn id="37" idx="2"/>
          </p:cNvCxnSpPr>
          <p:nvPr/>
        </p:nvCxnSpPr>
        <p:spPr bwMode="auto">
          <a:xfrm flipV="1">
            <a:off x="3122582" y="2636912"/>
            <a:ext cx="3189443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>
            <a:endCxn id="33" idx="2"/>
          </p:cNvCxnSpPr>
          <p:nvPr/>
        </p:nvCxnSpPr>
        <p:spPr bwMode="auto">
          <a:xfrm flipV="1">
            <a:off x="2927648" y="2636912"/>
            <a:ext cx="2520280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45" idx="0"/>
            <a:endCxn id="37" idx="2"/>
          </p:cNvCxnSpPr>
          <p:nvPr/>
        </p:nvCxnSpPr>
        <p:spPr bwMode="auto">
          <a:xfrm flipH="1" flipV="1">
            <a:off x="6312024" y="2636912"/>
            <a:ext cx="151216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>
            <a:endCxn id="33" idx="2"/>
          </p:cNvCxnSpPr>
          <p:nvPr/>
        </p:nvCxnSpPr>
        <p:spPr bwMode="auto">
          <a:xfrm flipH="1" flipV="1">
            <a:off x="5447928" y="2636912"/>
            <a:ext cx="3528392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>
            <a:endCxn id="40" idx="2"/>
          </p:cNvCxnSpPr>
          <p:nvPr/>
        </p:nvCxnSpPr>
        <p:spPr bwMode="auto">
          <a:xfrm flipH="1" flipV="1">
            <a:off x="7176120" y="2636912"/>
            <a:ext cx="2376264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>
            <a:endCxn id="24" idx="2"/>
          </p:cNvCxnSpPr>
          <p:nvPr/>
        </p:nvCxnSpPr>
        <p:spPr bwMode="auto">
          <a:xfrm flipH="1" flipV="1">
            <a:off x="3719736" y="2636912"/>
            <a:ext cx="4680520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Connector 78"/>
          <p:cNvCxnSpPr>
            <a:stCxn id="48" idx="0"/>
            <a:endCxn id="26" idx="2"/>
          </p:cNvCxnSpPr>
          <p:nvPr/>
        </p:nvCxnSpPr>
        <p:spPr bwMode="auto">
          <a:xfrm flipH="1" flipV="1">
            <a:off x="4295800" y="2636912"/>
            <a:ext cx="439248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>
            <a:off x="3728120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6" name="Rectangle 55"/>
          <p:cNvSpPr/>
          <p:nvPr/>
        </p:nvSpPr>
        <p:spPr bwMode="auto">
          <a:xfrm>
            <a:off x="4007768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7" name="Rectangle 56"/>
          <p:cNvSpPr/>
          <p:nvPr/>
        </p:nvSpPr>
        <p:spPr bwMode="auto">
          <a:xfrm>
            <a:off x="4295800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2" name="Rectangle 61"/>
          <p:cNvSpPr/>
          <p:nvPr/>
        </p:nvSpPr>
        <p:spPr bwMode="auto">
          <a:xfrm>
            <a:off x="4575448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4" name="Rectangle 63"/>
          <p:cNvSpPr/>
          <p:nvPr/>
        </p:nvSpPr>
        <p:spPr bwMode="auto">
          <a:xfrm>
            <a:off x="4871864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6" name="TextBox 65"/>
          <p:cNvSpPr txBox="1"/>
          <p:nvPr/>
        </p:nvSpPr>
        <p:spPr>
          <a:xfrm>
            <a:off x="5343109" y="1628801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Check Point Queue</a:t>
            </a:r>
          </a:p>
        </p:txBody>
      </p:sp>
      <p:cxnSp>
        <p:nvCxnSpPr>
          <p:cNvPr id="7" name="Straight Connector 6"/>
          <p:cNvCxnSpPr>
            <a:stCxn id="55" idx="2"/>
            <a:endCxn id="24" idx="0"/>
          </p:cNvCxnSpPr>
          <p:nvPr/>
        </p:nvCxnSpPr>
        <p:spPr bwMode="auto">
          <a:xfrm flipH="1">
            <a:off x="3719736" y="1988840"/>
            <a:ext cx="152400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>
            <a:endCxn id="26" idx="0"/>
          </p:cNvCxnSpPr>
          <p:nvPr/>
        </p:nvCxnSpPr>
        <p:spPr bwMode="auto">
          <a:xfrm>
            <a:off x="4160168" y="1988840"/>
            <a:ext cx="1356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33" idx="0"/>
          </p:cNvCxnSpPr>
          <p:nvPr/>
        </p:nvCxnSpPr>
        <p:spPr bwMode="auto">
          <a:xfrm>
            <a:off x="4439816" y="1988840"/>
            <a:ext cx="100811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>
            <a:endCxn id="37" idx="0"/>
          </p:cNvCxnSpPr>
          <p:nvPr/>
        </p:nvCxnSpPr>
        <p:spPr bwMode="auto">
          <a:xfrm>
            <a:off x="4727848" y="1988840"/>
            <a:ext cx="1584176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endCxn id="40" idx="0"/>
          </p:cNvCxnSpPr>
          <p:nvPr/>
        </p:nvCxnSpPr>
        <p:spPr bwMode="auto">
          <a:xfrm>
            <a:off x="5087888" y="1988840"/>
            <a:ext cx="20882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96204860"/>
      </p:ext>
    </p:extLst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4386684"/>
            <a:ext cx="3816424" cy="698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1608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21319" y="5157193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Image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6160" y="5147901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Database on Disk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28768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8871500" y="2397230"/>
            <a:ext cx="1512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DB Buffer</a:t>
            </a:r>
          </a:p>
          <a:p>
            <a:pPr algn="l"/>
            <a:r>
              <a:rPr lang="en-US" dirty="0"/>
              <a:t>Pool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575720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5" name="Rectangle 24"/>
          <p:cNvSpPr/>
          <p:nvPr/>
        </p:nvSpPr>
        <p:spPr bwMode="auto">
          <a:xfrm>
            <a:off x="386375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6" name="Rectangle 25"/>
          <p:cNvSpPr/>
          <p:nvPr/>
        </p:nvSpPr>
        <p:spPr bwMode="auto">
          <a:xfrm>
            <a:off x="415178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7" name="Rectangle 26"/>
          <p:cNvSpPr/>
          <p:nvPr/>
        </p:nvSpPr>
        <p:spPr bwMode="auto">
          <a:xfrm>
            <a:off x="443981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9" name="Rectangle 28"/>
          <p:cNvSpPr/>
          <p:nvPr/>
        </p:nvSpPr>
        <p:spPr bwMode="auto">
          <a:xfrm>
            <a:off x="472784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1" name="Rectangle 30"/>
          <p:cNvSpPr/>
          <p:nvPr/>
        </p:nvSpPr>
        <p:spPr bwMode="auto">
          <a:xfrm>
            <a:off x="501588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3" name="Rectangle 32"/>
          <p:cNvSpPr/>
          <p:nvPr/>
        </p:nvSpPr>
        <p:spPr bwMode="auto">
          <a:xfrm>
            <a:off x="5303912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5" name="Rectangle 34"/>
          <p:cNvSpPr/>
          <p:nvPr/>
        </p:nvSpPr>
        <p:spPr bwMode="auto">
          <a:xfrm>
            <a:off x="5591944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6" name="Rectangle 35"/>
          <p:cNvSpPr/>
          <p:nvPr/>
        </p:nvSpPr>
        <p:spPr bwMode="auto">
          <a:xfrm>
            <a:off x="587997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7" name="Rectangle 36"/>
          <p:cNvSpPr/>
          <p:nvPr/>
        </p:nvSpPr>
        <p:spPr bwMode="auto">
          <a:xfrm>
            <a:off x="6168008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8" name="Rectangle 37"/>
          <p:cNvSpPr/>
          <p:nvPr/>
        </p:nvSpPr>
        <p:spPr bwMode="auto">
          <a:xfrm>
            <a:off x="645604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9" name="Rectangle 38"/>
          <p:cNvSpPr/>
          <p:nvPr/>
        </p:nvSpPr>
        <p:spPr bwMode="auto">
          <a:xfrm>
            <a:off x="674407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0" name="Rectangle 39"/>
          <p:cNvSpPr/>
          <p:nvPr/>
        </p:nvSpPr>
        <p:spPr bwMode="auto">
          <a:xfrm>
            <a:off x="703210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1" name="Rectangle 40"/>
          <p:cNvSpPr/>
          <p:nvPr/>
        </p:nvSpPr>
        <p:spPr bwMode="auto">
          <a:xfrm>
            <a:off x="732013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2" name="Rectangle 41"/>
          <p:cNvSpPr/>
          <p:nvPr/>
        </p:nvSpPr>
        <p:spPr bwMode="auto">
          <a:xfrm>
            <a:off x="760816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3" name="Rectangle 42"/>
          <p:cNvSpPr/>
          <p:nvPr/>
        </p:nvSpPr>
        <p:spPr bwMode="auto">
          <a:xfrm>
            <a:off x="710411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4" name="Rectangle 43"/>
          <p:cNvSpPr/>
          <p:nvPr/>
        </p:nvSpPr>
        <p:spPr bwMode="auto">
          <a:xfrm>
            <a:off x="739214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5" name="Rectangle 44"/>
          <p:cNvSpPr/>
          <p:nvPr/>
        </p:nvSpPr>
        <p:spPr bwMode="auto">
          <a:xfrm>
            <a:off x="768017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6" name="Rectangle 45"/>
          <p:cNvSpPr/>
          <p:nvPr/>
        </p:nvSpPr>
        <p:spPr bwMode="auto">
          <a:xfrm>
            <a:off x="796820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7" name="Rectangle 46"/>
          <p:cNvSpPr/>
          <p:nvPr/>
        </p:nvSpPr>
        <p:spPr bwMode="auto">
          <a:xfrm>
            <a:off x="8256240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7"/>
          <p:cNvSpPr/>
          <p:nvPr/>
        </p:nvSpPr>
        <p:spPr bwMode="auto">
          <a:xfrm>
            <a:off x="8544272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 bwMode="auto">
          <a:xfrm>
            <a:off x="883230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0" name="Rectangle 49"/>
          <p:cNvSpPr/>
          <p:nvPr/>
        </p:nvSpPr>
        <p:spPr bwMode="auto">
          <a:xfrm>
            <a:off x="912033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1" name="Rectangle 50"/>
          <p:cNvSpPr/>
          <p:nvPr/>
        </p:nvSpPr>
        <p:spPr bwMode="auto">
          <a:xfrm>
            <a:off x="940836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2" name="Rectangle 51"/>
          <p:cNvSpPr/>
          <p:nvPr/>
        </p:nvSpPr>
        <p:spPr bwMode="auto">
          <a:xfrm>
            <a:off x="969640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3" name="Rectangle 52"/>
          <p:cNvSpPr/>
          <p:nvPr/>
        </p:nvSpPr>
        <p:spPr bwMode="auto">
          <a:xfrm>
            <a:off x="998443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4" name="Rectangle 53"/>
          <p:cNvSpPr/>
          <p:nvPr/>
        </p:nvSpPr>
        <p:spPr bwMode="auto">
          <a:xfrm>
            <a:off x="1027246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" name="Oval 2"/>
          <p:cNvSpPr/>
          <p:nvPr/>
        </p:nvSpPr>
        <p:spPr bwMode="auto">
          <a:xfrm>
            <a:off x="2567608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8" name="Oval 57"/>
          <p:cNvSpPr/>
          <p:nvPr/>
        </p:nvSpPr>
        <p:spPr bwMode="auto">
          <a:xfrm>
            <a:off x="2711624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9" name="Oval 58"/>
          <p:cNvSpPr/>
          <p:nvPr/>
        </p:nvSpPr>
        <p:spPr bwMode="auto">
          <a:xfrm>
            <a:off x="2855640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0" name="Oval 59"/>
          <p:cNvSpPr/>
          <p:nvPr/>
        </p:nvSpPr>
        <p:spPr bwMode="auto">
          <a:xfrm>
            <a:off x="29996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1" name="Oval 60"/>
          <p:cNvSpPr/>
          <p:nvPr/>
        </p:nvSpPr>
        <p:spPr bwMode="auto">
          <a:xfrm>
            <a:off x="31520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cxnSp>
        <p:nvCxnSpPr>
          <p:cNvPr id="22" name="Straight Connector 21"/>
          <p:cNvCxnSpPr>
            <a:stCxn id="3" idx="7"/>
            <a:endCxn id="24" idx="2"/>
          </p:cNvCxnSpPr>
          <p:nvPr/>
        </p:nvCxnSpPr>
        <p:spPr bwMode="auto">
          <a:xfrm flipV="1">
            <a:off x="2690534" y="2636913"/>
            <a:ext cx="1029203" cy="2026769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>
            <a:endCxn id="40" idx="2"/>
          </p:cNvCxnSpPr>
          <p:nvPr/>
        </p:nvCxnSpPr>
        <p:spPr bwMode="auto">
          <a:xfrm flipV="1">
            <a:off x="3266598" y="2636913"/>
            <a:ext cx="3909523" cy="2016225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>
            <a:endCxn id="26" idx="2"/>
          </p:cNvCxnSpPr>
          <p:nvPr/>
        </p:nvCxnSpPr>
        <p:spPr bwMode="auto">
          <a:xfrm flipV="1">
            <a:off x="2834550" y="2636912"/>
            <a:ext cx="1461251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>
            <a:endCxn id="37" idx="2"/>
          </p:cNvCxnSpPr>
          <p:nvPr/>
        </p:nvCxnSpPr>
        <p:spPr bwMode="auto">
          <a:xfrm flipV="1">
            <a:off x="3122582" y="2636912"/>
            <a:ext cx="3189443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>
            <a:endCxn id="33" idx="2"/>
          </p:cNvCxnSpPr>
          <p:nvPr/>
        </p:nvCxnSpPr>
        <p:spPr bwMode="auto">
          <a:xfrm flipV="1">
            <a:off x="2927648" y="2636912"/>
            <a:ext cx="2520280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45" idx="0"/>
            <a:endCxn id="37" idx="2"/>
          </p:cNvCxnSpPr>
          <p:nvPr/>
        </p:nvCxnSpPr>
        <p:spPr bwMode="auto">
          <a:xfrm flipH="1" flipV="1">
            <a:off x="6312024" y="2636912"/>
            <a:ext cx="151216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>
            <a:endCxn id="33" idx="2"/>
          </p:cNvCxnSpPr>
          <p:nvPr/>
        </p:nvCxnSpPr>
        <p:spPr bwMode="auto">
          <a:xfrm flipH="1" flipV="1">
            <a:off x="5447928" y="2636912"/>
            <a:ext cx="3528392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>
            <a:endCxn id="40" idx="2"/>
          </p:cNvCxnSpPr>
          <p:nvPr/>
        </p:nvCxnSpPr>
        <p:spPr bwMode="auto">
          <a:xfrm flipH="1" flipV="1">
            <a:off x="7176120" y="2636912"/>
            <a:ext cx="2376264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>
            <a:endCxn id="24" idx="2"/>
          </p:cNvCxnSpPr>
          <p:nvPr/>
        </p:nvCxnSpPr>
        <p:spPr bwMode="auto">
          <a:xfrm flipH="1" flipV="1">
            <a:off x="3719736" y="2636912"/>
            <a:ext cx="4680520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Connector 78"/>
          <p:cNvCxnSpPr>
            <a:stCxn id="48" idx="0"/>
            <a:endCxn id="26" idx="2"/>
          </p:cNvCxnSpPr>
          <p:nvPr/>
        </p:nvCxnSpPr>
        <p:spPr bwMode="auto">
          <a:xfrm flipH="1" flipV="1">
            <a:off x="4295800" y="2636912"/>
            <a:ext cx="439248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>
            <a:off x="3728120" y="1700808"/>
            <a:ext cx="288032" cy="288032"/>
          </a:xfrm>
          <a:prstGeom prst="rect">
            <a:avLst/>
          </a:prstGeom>
          <a:solidFill>
            <a:srgbClr val="FFFFC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6" name="Rectangle 55"/>
          <p:cNvSpPr/>
          <p:nvPr/>
        </p:nvSpPr>
        <p:spPr bwMode="auto">
          <a:xfrm>
            <a:off x="4007768" y="1700808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/>
          <p:cNvSpPr/>
          <p:nvPr/>
        </p:nvSpPr>
        <p:spPr bwMode="auto">
          <a:xfrm>
            <a:off x="4295800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2" name="Rectangle 61"/>
          <p:cNvSpPr/>
          <p:nvPr/>
        </p:nvSpPr>
        <p:spPr bwMode="auto">
          <a:xfrm>
            <a:off x="4575448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4" name="Rectangle 63"/>
          <p:cNvSpPr/>
          <p:nvPr/>
        </p:nvSpPr>
        <p:spPr bwMode="auto">
          <a:xfrm>
            <a:off x="4871864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6" name="TextBox 65"/>
          <p:cNvSpPr txBox="1"/>
          <p:nvPr/>
        </p:nvSpPr>
        <p:spPr>
          <a:xfrm>
            <a:off x="5343109" y="1628801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Check Point Queue</a:t>
            </a:r>
          </a:p>
        </p:txBody>
      </p:sp>
      <p:cxnSp>
        <p:nvCxnSpPr>
          <p:cNvPr id="7" name="Straight Connector 6"/>
          <p:cNvCxnSpPr>
            <a:stCxn id="55" idx="2"/>
            <a:endCxn id="24" idx="0"/>
          </p:cNvCxnSpPr>
          <p:nvPr/>
        </p:nvCxnSpPr>
        <p:spPr bwMode="auto">
          <a:xfrm flipH="1">
            <a:off x="3719736" y="1988840"/>
            <a:ext cx="152400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>
            <a:endCxn id="26" idx="0"/>
          </p:cNvCxnSpPr>
          <p:nvPr/>
        </p:nvCxnSpPr>
        <p:spPr bwMode="auto">
          <a:xfrm>
            <a:off x="4160168" y="1988840"/>
            <a:ext cx="1356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33" idx="0"/>
          </p:cNvCxnSpPr>
          <p:nvPr/>
        </p:nvCxnSpPr>
        <p:spPr bwMode="auto">
          <a:xfrm>
            <a:off x="4439816" y="1988840"/>
            <a:ext cx="100811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>
            <a:endCxn id="37" idx="0"/>
          </p:cNvCxnSpPr>
          <p:nvPr/>
        </p:nvCxnSpPr>
        <p:spPr bwMode="auto">
          <a:xfrm>
            <a:off x="4727848" y="1988840"/>
            <a:ext cx="1584176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endCxn id="40" idx="0"/>
          </p:cNvCxnSpPr>
          <p:nvPr/>
        </p:nvCxnSpPr>
        <p:spPr bwMode="auto">
          <a:xfrm>
            <a:off x="5087888" y="1988840"/>
            <a:ext cx="20882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Oval 77"/>
          <p:cNvSpPr/>
          <p:nvPr/>
        </p:nvSpPr>
        <p:spPr bwMode="auto">
          <a:xfrm>
            <a:off x="3496511" y="4653136"/>
            <a:ext cx="158418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80" name="Oval 79"/>
          <p:cNvSpPr/>
          <p:nvPr/>
        </p:nvSpPr>
        <p:spPr bwMode="auto">
          <a:xfrm>
            <a:off x="3656112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56437267"/>
      </p:ext>
    </p:extLst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Checkpoints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4386684"/>
            <a:ext cx="3816424" cy="698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1608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21319" y="5157193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Image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6160" y="5147901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Database on Disk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28768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8871500" y="2397230"/>
            <a:ext cx="1512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DB Buffer</a:t>
            </a:r>
          </a:p>
          <a:p>
            <a:pPr algn="l"/>
            <a:r>
              <a:rPr lang="en-US" dirty="0"/>
              <a:t>Pool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575720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5" name="Rectangle 24"/>
          <p:cNvSpPr/>
          <p:nvPr/>
        </p:nvSpPr>
        <p:spPr bwMode="auto">
          <a:xfrm>
            <a:off x="386375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6" name="Rectangle 25"/>
          <p:cNvSpPr/>
          <p:nvPr/>
        </p:nvSpPr>
        <p:spPr bwMode="auto">
          <a:xfrm>
            <a:off x="415178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7" name="Rectangle 26"/>
          <p:cNvSpPr/>
          <p:nvPr/>
        </p:nvSpPr>
        <p:spPr bwMode="auto">
          <a:xfrm>
            <a:off x="443981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9" name="Rectangle 28"/>
          <p:cNvSpPr/>
          <p:nvPr/>
        </p:nvSpPr>
        <p:spPr bwMode="auto">
          <a:xfrm>
            <a:off x="472784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1" name="Rectangle 30"/>
          <p:cNvSpPr/>
          <p:nvPr/>
        </p:nvSpPr>
        <p:spPr bwMode="auto">
          <a:xfrm>
            <a:off x="501588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3" name="Rectangle 32"/>
          <p:cNvSpPr/>
          <p:nvPr/>
        </p:nvSpPr>
        <p:spPr bwMode="auto">
          <a:xfrm>
            <a:off x="5303912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5" name="Rectangle 34"/>
          <p:cNvSpPr/>
          <p:nvPr/>
        </p:nvSpPr>
        <p:spPr bwMode="auto">
          <a:xfrm>
            <a:off x="5591944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6" name="Rectangle 35"/>
          <p:cNvSpPr/>
          <p:nvPr/>
        </p:nvSpPr>
        <p:spPr bwMode="auto">
          <a:xfrm>
            <a:off x="587997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7" name="Rectangle 36"/>
          <p:cNvSpPr/>
          <p:nvPr/>
        </p:nvSpPr>
        <p:spPr bwMode="auto">
          <a:xfrm>
            <a:off x="6168008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8" name="Rectangle 37"/>
          <p:cNvSpPr/>
          <p:nvPr/>
        </p:nvSpPr>
        <p:spPr bwMode="auto">
          <a:xfrm>
            <a:off x="6456040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9" name="Rectangle 38"/>
          <p:cNvSpPr/>
          <p:nvPr/>
        </p:nvSpPr>
        <p:spPr bwMode="auto">
          <a:xfrm>
            <a:off x="6744072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0" name="Rectangle 39"/>
          <p:cNvSpPr/>
          <p:nvPr/>
        </p:nvSpPr>
        <p:spPr bwMode="auto">
          <a:xfrm>
            <a:off x="7032104" y="2348880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1" name="Rectangle 40"/>
          <p:cNvSpPr/>
          <p:nvPr/>
        </p:nvSpPr>
        <p:spPr bwMode="auto">
          <a:xfrm>
            <a:off x="7320136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2" name="Rectangle 41"/>
          <p:cNvSpPr/>
          <p:nvPr/>
        </p:nvSpPr>
        <p:spPr bwMode="auto">
          <a:xfrm>
            <a:off x="7608168" y="2348880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3" name="Rectangle 42"/>
          <p:cNvSpPr/>
          <p:nvPr/>
        </p:nvSpPr>
        <p:spPr bwMode="auto">
          <a:xfrm>
            <a:off x="710411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4" name="Rectangle 43"/>
          <p:cNvSpPr/>
          <p:nvPr/>
        </p:nvSpPr>
        <p:spPr bwMode="auto">
          <a:xfrm>
            <a:off x="739214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5" name="Rectangle 44"/>
          <p:cNvSpPr/>
          <p:nvPr/>
        </p:nvSpPr>
        <p:spPr bwMode="auto">
          <a:xfrm>
            <a:off x="7680176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5"/>
          <p:cNvSpPr/>
          <p:nvPr/>
        </p:nvSpPr>
        <p:spPr bwMode="auto">
          <a:xfrm>
            <a:off x="796820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47" name="Rectangle 46"/>
          <p:cNvSpPr/>
          <p:nvPr/>
        </p:nvSpPr>
        <p:spPr bwMode="auto">
          <a:xfrm>
            <a:off x="8256240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7"/>
          <p:cNvSpPr/>
          <p:nvPr/>
        </p:nvSpPr>
        <p:spPr bwMode="auto">
          <a:xfrm>
            <a:off x="8544272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 bwMode="auto">
          <a:xfrm>
            <a:off x="8832304" y="4653136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 bwMode="auto">
          <a:xfrm>
            <a:off x="9120336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1" name="Rectangle 50"/>
          <p:cNvSpPr/>
          <p:nvPr/>
        </p:nvSpPr>
        <p:spPr bwMode="auto">
          <a:xfrm>
            <a:off x="9408368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2" name="Rectangle 51"/>
          <p:cNvSpPr/>
          <p:nvPr/>
        </p:nvSpPr>
        <p:spPr bwMode="auto">
          <a:xfrm>
            <a:off x="9696400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3" name="Rectangle 52"/>
          <p:cNvSpPr/>
          <p:nvPr/>
        </p:nvSpPr>
        <p:spPr bwMode="auto">
          <a:xfrm>
            <a:off x="9984432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4" name="Rectangle 53"/>
          <p:cNvSpPr/>
          <p:nvPr/>
        </p:nvSpPr>
        <p:spPr bwMode="auto">
          <a:xfrm>
            <a:off x="10272464" y="4653136"/>
            <a:ext cx="288032" cy="288032"/>
          </a:xfrm>
          <a:prstGeom prst="rect">
            <a:avLst/>
          </a:prstGeom>
          <a:solidFill>
            <a:srgbClr val="99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3" name="Oval 2"/>
          <p:cNvSpPr/>
          <p:nvPr/>
        </p:nvSpPr>
        <p:spPr bwMode="auto">
          <a:xfrm>
            <a:off x="2567608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8" name="Oval 57"/>
          <p:cNvSpPr/>
          <p:nvPr/>
        </p:nvSpPr>
        <p:spPr bwMode="auto">
          <a:xfrm>
            <a:off x="2711624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9" name="Oval 58"/>
          <p:cNvSpPr/>
          <p:nvPr/>
        </p:nvSpPr>
        <p:spPr bwMode="auto">
          <a:xfrm>
            <a:off x="2855640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0" name="Oval 59"/>
          <p:cNvSpPr/>
          <p:nvPr/>
        </p:nvSpPr>
        <p:spPr bwMode="auto">
          <a:xfrm>
            <a:off x="29996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1" name="Oval 60"/>
          <p:cNvSpPr/>
          <p:nvPr/>
        </p:nvSpPr>
        <p:spPr bwMode="auto">
          <a:xfrm>
            <a:off x="3152056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cxnSp>
        <p:nvCxnSpPr>
          <p:cNvPr id="22" name="Straight Connector 21"/>
          <p:cNvCxnSpPr>
            <a:stCxn id="3" idx="7"/>
            <a:endCxn id="24" idx="2"/>
          </p:cNvCxnSpPr>
          <p:nvPr/>
        </p:nvCxnSpPr>
        <p:spPr bwMode="auto">
          <a:xfrm flipV="1">
            <a:off x="2690534" y="2636913"/>
            <a:ext cx="1029203" cy="2026769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>
            <a:endCxn id="40" idx="2"/>
          </p:cNvCxnSpPr>
          <p:nvPr/>
        </p:nvCxnSpPr>
        <p:spPr bwMode="auto">
          <a:xfrm flipV="1">
            <a:off x="3266598" y="2636913"/>
            <a:ext cx="3909523" cy="2016225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>
            <a:endCxn id="26" idx="2"/>
          </p:cNvCxnSpPr>
          <p:nvPr/>
        </p:nvCxnSpPr>
        <p:spPr bwMode="auto">
          <a:xfrm flipV="1">
            <a:off x="2834550" y="2636912"/>
            <a:ext cx="1461251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>
            <a:endCxn id="37" idx="2"/>
          </p:cNvCxnSpPr>
          <p:nvPr/>
        </p:nvCxnSpPr>
        <p:spPr bwMode="auto">
          <a:xfrm flipV="1">
            <a:off x="3122582" y="2636912"/>
            <a:ext cx="3189443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>
            <a:endCxn id="33" idx="2"/>
          </p:cNvCxnSpPr>
          <p:nvPr/>
        </p:nvCxnSpPr>
        <p:spPr bwMode="auto">
          <a:xfrm flipV="1">
            <a:off x="2927648" y="2636912"/>
            <a:ext cx="2520280" cy="202677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45" idx="0"/>
            <a:endCxn id="37" idx="2"/>
          </p:cNvCxnSpPr>
          <p:nvPr/>
        </p:nvCxnSpPr>
        <p:spPr bwMode="auto">
          <a:xfrm flipH="1" flipV="1">
            <a:off x="6312024" y="2636912"/>
            <a:ext cx="151216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>
            <a:endCxn id="33" idx="2"/>
          </p:cNvCxnSpPr>
          <p:nvPr/>
        </p:nvCxnSpPr>
        <p:spPr bwMode="auto">
          <a:xfrm flipH="1" flipV="1">
            <a:off x="5447928" y="2636912"/>
            <a:ext cx="3528392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>
            <a:endCxn id="40" idx="2"/>
          </p:cNvCxnSpPr>
          <p:nvPr/>
        </p:nvCxnSpPr>
        <p:spPr bwMode="auto">
          <a:xfrm flipH="1" flipV="1">
            <a:off x="7176120" y="2636912"/>
            <a:ext cx="2376264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>
            <a:endCxn id="24" idx="2"/>
          </p:cNvCxnSpPr>
          <p:nvPr/>
        </p:nvCxnSpPr>
        <p:spPr bwMode="auto">
          <a:xfrm flipH="1" flipV="1">
            <a:off x="3719736" y="2636912"/>
            <a:ext cx="4680520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Connector 78"/>
          <p:cNvCxnSpPr>
            <a:stCxn id="48" idx="0"/>
            <a:endCxn id="26" idx="2"/>
          </p:cNvCxnSpPr>
          <p:nvPr/>
        </p:nvCxnSpPr>
        <p:spPr bwMode="auto">
          <a:xfrm flipH="1" flipV="1">
            <a:off x="4295800" y="2636912"/>
            <a:ext cx="4392488" cy="2016224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>
            <a:off x="3728120" y="1700808"/>
            <a:ext cx="288032" cy="288032"/>
          </a:xfrm>
          <a:prstGeom prst="rect">
            <a:avLst/>
          </a:prstGeom>
          <a:solidFill>
            <a:srgbClr val="FFFFC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56" name="Rectangle 55"/>
          <p:cNvSpPr/>
          <p:nvPr/>
        </p:nvSpPr>
        <p:spPr bwMode="auto">
          <a:xfrm>
            <a:off x="4007768" y="1700808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/>
          <p:cNvSpPr/>
          <p:nvPr/>
        </p:nvSpPr>
        <p:spPr bwMode="auto">
          <a:xfrm>
            <a:off x="4295800" y="1700808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1"/>
          <p:cNvSpPr/>
          <p:nvPr/>
        </p:nvSpPr>
        <p:spPr bwMode="auto">
          <a:xfrm>
            <a:off x="4575448" y="1700808"/>
            <a:ext cx="288032" cy="288032"/>
          </a:xfrm>
          <a:prstGeom prst="rect">
            <a:avLst/>
          </a:prstGeom>
          <a:solidFill>
            <a:srgbClr val="FFFF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3"/>
          <p:cNvSpPr/>
          <p:nvPr/>
        </p:nvSpPr>
        <p:spPr bwMode="auto">
          <a:xfrm>
            <a:off x="4871864" y="1700808"/>
            <a:ext cx="288032" cy="288032"/>
          </a:xfrm>
          <a:prstGeom prst="rect">
            <a:avLst/>
          </a:prstGeom>
          <a:solidFill>
            <a:srgbClr val="BFBFB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66" name="TextBox 65"/>
          <p:cNvSpPr txBox="1"/>
          <p:nvPr/>
        </p:nvSpPr>
        <p:spPr>
          <a:xfrm>
            <a:off x="5343109" y="1628801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Check Point Queue</a:t>
            </a:r>
          </a:p>
        </p:txBody>
      </p:sp>
      <p:cxnSp>
        <p:nvCxnSpPr>
          <p:cNvPr id="7" name="Straight Connector 6"/>
          <p:cNvCxnSpPr>
            <a:stCxn id="55" idx="2"/>
            <a:endCxn id="24" idx="0"/>
          </p:cNvCxnSpPr>
          <p:nvPr/>
        </p:nvCxnSpPr>
        <p:spPr bwMode="auto">
          <a:xfrm flipH="1">
            <a:off x="3719736" y="1988840"/>
            <a:ext cx="152400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>
            <a:endCxn id="26" idx="0"/>
          </p:cNvCxnSpPr>
          <p:nvPr/>
        </p:nvCxnSpPr>
        <p:spPr bwMode="auto">
          <a:xfrm>
            <a:off x="4160168" y="1988840"/>
            <a:ext cx="1356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33" idx="0"/>
          </p:cNvCxnSpPr>
          <p:nvPr/>
        </p:nvCxnSpPr>
        <p:spPr bwMode="auto">
          <a:xfrm>
            <a:off x="4439816" y="1988840"/>
            <a:ext cx="100811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>
            <a:endCxn id="37" idx="0"/>
          </p:cNvCxnSpPr>
          <p:nvPr/>
        </p:nvCxnSpPr>
        <p:spPr bwMode="auto">
          <a:xfrm>
            <a:off x="4727848" y="1988840"/>
            <a:ext cx="1584176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endCxn id="40" idx="0"/>
          </p:cNvCxnSpPr>
          <p:nvPr/>
        </p:nvCxnSpPr>
        <p:spPr bwMode="auto">
          <a:xfrm>
            <a:off x="5087888" y="1988840"/>
            <a:ext cx="2088232" cy="360040"/>
          </a:xfrm>
          <a:prstGeom prst="lin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Oval 77"/>
          <p:cNvSpPr/>
          <p:nvPr/>
        </p:nvSpPr>
        <p:spPr bwMode="auto">
          <a:xfrm>
            <a:off x="3496511" y="4653136"/>
            <a:ext cx="158418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80" name="Oval 79"/>
          <p:cNvSpPr/>
          <p:nvPr/>
        </p:nvSpPr>
        <p:spPr bwMode="auto">
          <a:xfrm>
            <a:off x="3656112" y="4653136"/>
            <a:ext cx="144016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76" name="Oval 75"/>
          <p:cNvSpPr/>
          <p:nvPr/>
        </p:nvSpPr>
        <p:spPr bwMode="auto">
          <a:xfrm>
            <a:off x="3791744" y="4653136"/>
            <a:ext cx="158418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81" name="Oval 80"/>
          <p:cNvSpPr/>
          <p:nvPr/>
        </p:nvSpPr>
        <p:spPr bwMode="auto">
          <a:xfrm>
            <a:off x="3921358" y="4653136"/>
            <a:ext cx="158418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82" name="Oval 81"/>
          <p:cNvSpPr/>
          <p:nvPr/>
        </p:nvSpPr>
        <p:spPr bwMode="auto">
          <a:xfrm>
            <a:off x="4073758" y="4653136"/>
            <a:ext cx="158418" cy="72008"/>
          </a:xfrm>
          <a:prstGeom prst="ellipse">
            <a:avLst/>
          </a:prstGeom>
          <a:gradFill rotWithShape="0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19748163"/>
      </p:ext>
    </p:extLst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196850"/>
            <a:ext cx="9774767" cy="439738"/>
          </a:xfrm>
        </p:spPr>
        <p:txBody>
          <a:bodyPr/>
          <a:lstStyle/>
          <a:p>
            <a:r>
              <a:rPr lang="en-US" dirty="0"/>
              <a:t>Before</a:t>
            </a:r>
            <a:r>
              <a:rPr lang="en-US" baseline="0" dirty="0"/>
              <a:t> Image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35088"/>
            <a:ext cx="10363200" cy="2259450"/>
          </a:xfrm>
        </p:spPr>
        <p:txBody>
          <a:bodyPr/>
          <a:lstStyle/>
          <a:p>
            <a:r>
              <a:rPr lang="en-US" dirty="0"/>
              <a:t>Before Image Cluster</a:t>
            </a:r>
            <a:r>
              <a:rPr lang="en-US" baseline="0" dirty="0"/>
              <a:t> size determine the amount of updates to the database between checkpoints</a:t>
            </a:r>
          </a:p>
          <a:p>
            <a:pPr lvl="1"/>
            <a:r>
              <a:rPr lang="en-US" dirty="0"/>
              <a:t>Default</a:t>
            </a:r>
            <a:r>
              <a:rPr lang="en-US" baseline="0" dirty="0"/>
              <a:t> (512 KB) is too small</a:t>
            </a:r>
          </a:p>
          <a:p>
            <a:pPr lvl="1"/>
            <a:r>
              <a:rPr lang="en-US" baseline="0" dirty="0"/>
              <a:t>4096 or 8192 are much better values</a:t>
            </a:r>
          </a:p>
          <a:p>
            <a:r>
              <a:rPr lang="en-US" dirty="0"/>
              <a:t>Need to test your disk speed to determine how large you can set it</a:t>
            </a:r>
            <a:endParaRPr lang="en-US" baseline="0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97C47-7806-CC15-B8D8-E6AE9C5CE9C5}"/>
              </a:ext>
            </a:extLst>
          </p:cNvPr>
          <p:cNvSpPr txBox="1"/>
          <p:nvPr/>
        </p:nvSpPr>
        <p:spPr>
          <a:xfrm>
            <a:off x="2175641" y="3678621"/>
            <a:ext cx="51828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>
                <a:solidFill>
                  <a:srgbClr val="000000"/>
                </a:solidFill>
              </a:rPr>
              <a:t># </a:t>
            </a:r>
            <a:r>
              <a:rPr lang="en-US" sz="2000" i="0" dirty="0" err="1">
                <a:solidFill>
                  <a:srgbClr val="000000"/>
                </a:solidFill>
              </a:rPr>
              <a:t>prodb</a:t>
            </a:r>
            <a:r>
              <a:rPr lang="en-US" sz="2000" i="0" dirty="0">
                <a:solidFill>
                  <a:srgbClr val="000000"/>
                </a:solidFill>
              </a:rPr>
              <a:t> x demo</a:t>
            </a:r>
            <a:br>
              <a:rPr lang="en-US" sz="2000" i="0" dirty="0">
                <a:solidFill>
                  <a:srgbClr val="000000"/>
                </a:solidFill>
              </a:rPr>
            </a:br>
            <a:r>
              <a:rPr lang="en-US" sz="2000" i="0" dirty="0">
                <a:solidFill>
                  <a:srgbClr val="000000"/>
                </a:solidFill>
              </a:rPr>
              <a:t># </a:t>
            </a:r>
            <a:r>
              <a:rPr lang="en-US" sz="2000" i="0" dirty="0" err="1">
                <a:solidFill>
                  <a:srgbClr val="000000"/>
                </a:solidFill>
              </a:rPr>
              <a:t>proutil</a:t>
            </a:r>
            <a:r>
              <a:rPr lang="en-US" sz="2000" i="0" dirty="0">
                <a:solidFill>
                  <a:srgbClr val="000000"/>
                </a:solidFill>
              </a:rPr>
              <a:t> x –C truncate bi –bi 16384</a:t>
            </a:r>
            <a:br>
              <a:rPr lang="en-US" sz="2000" i="0" dirty="0">
                <a:solidFill>
                  <a:srgbClr val="000000"/>
                </a:solidFill>
              </a:rPr>
            </a:br>
            <a:r>
              <a:rPr lang="en-US" sz="2000" i="0" dirty="0">
                <a:solidFill>
                  <a:srgbClr val="000000"/>
                </a:solidFill>
              </a:rPr>
              <a:t># time </a:t>
            </a:r>
            <a:r>
              <a:rPr lang="en-US" sz="2000" i="0" dirty="0" err="1">
                <a:solidFill>
                  <a:srgbClr val="000000"/>
                </a:solidFill>
              </a:rPr>
              <a:t>proutil</a:t>
            </a:r>
            <a:r>
              <a:rPr lang="en-US" sz="2000" i="0" dirty="0">
                <a:solidFill>
                  <a:srgbClr val="000000"/>
                </a:solidFill>
              </a:rPr>
              <a:t> x –C </a:t>
            </a:r>
            <a:r>
              <a:rPr lang="en-US" sz="2000" i="0" dirty="0" err="1">
                <a:solidFill>
                  <a:srgbClr val="000000"/>
                </a:solidFill>
              </a:rPr>
              <a:t>bigrow</a:t>
            </a:r>
            <a:r>
              <a:rPr lang="en-US" sz="2000" i="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2 -</a:t>
            </a:r>
            <a:r>
              <a:rPr lang="en-US" sz="2000" dirty="0" err="1">
                <a:solidFill>
                  <a:srgbClr val="000000"/>
                </a:solidFill>
              </a:rPr>
              <a:t>zextendSyncIO</a:t>
            </a:r>
            <a:endParaRPr lang="en-US" sz="2000" i="0" dirty="0">
              <a:solidFill>
                <a:srgbClr val="00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6E36F-3151-5DFD-EDB2-4C218D7E6BC3}"/>
              </a:ext>
            </a:extLst>
          </p:cNvPr>
          <p:cNvSpPr txBox="1">
            <a:spLocks/>
          </p:cNvSpPr>
          <p:nvPr/>
        </p:nvSpPr>
        <p:spPr bwMode="auto">
          <a:xfrm>
            <a:off x="914400" y="4799386"/>
            <a:ext cx="10363200" cy="22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Font typeface="Wingdings" charset="2"/>
              <a:buChar char="§"/>
              <a:defRPr lang="en-US" sz="24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Char char="•"/>
              <a:defRPr lang="en-US" sz="20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Font typeface="Arial" charset="0"/>
              <a:buChar char="–"/>
              <a:defRPr lang="en-US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SzPct val="95000"/>
              <a:buFont typeface="Courier New" charset="0"/>
              <a:buChar char="o"/>
              <a:defRPr lang="en-US" sz="16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7C00"/>
              </a:buClr>
              <a:buSzPct val="95000"/>
              <a:buFont typeface="Courier New" charset="0"/>
              <a:buChar char="o"/>
              <a:defRPr lang="en-US" sz="16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This grows a 96 MB file.  </a:t>
            </a:r>
          </a:p>
          <a:p>
            <a:r>
              <a:rPr lang="en-US" dirty="0"/>
              <a:t>Determine your disk speed by taking 96 divided by the time</a:t>
            </a:r>
          </a:p>
          <a:p>
            <a:r>
              <a:rPr lang="en-US" dirty="0"/>
              <a:t>Set your BI Cluster Size no more than 2 times your disk speed</a:t>
            </a:r>
          </a:p>
        </p:txBody>
      </p:sp>
    </p:spTree>
    <p:extLst>
      <p:ext uri="{BB962C8B-B14F-4D97-AF65-F5344CB8AC3E}">
        <p14:creationId xmlns:p14="http://schemas.microsoft.com/office/powerpoint/2010/main" val="4217292642"/>
      </p:ext>
    </p:extLst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B43529-705C-F45A-BCB8-A06778215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OpenEdge</a:t>
            </a:r>
            <a:r>
              <a:rPr lang="en-US" dirty="0"/>
              <a:t> is easy to manage, but it still needs attention</a:t>
            </a:r>
          </a:p>
          <a:p>
            <a:pPr lvl="1"/>
            <a:r>
              <a:rPr lang="en-US" dirty="0"/>
              <a:t>Often not a fulltime position</a:t>
            </a:r>
          </a:p>
          <a:p>
            <a:r>
              <a:rPr lang="en-US" dirty="0"/>
              <a:t>You cannot set it and forget it and expect any environment to run well for year</a:t>
            </a:r>
            <a:r>
              <a:rPr lang="en-US" i="1" dirty="0"/>
              <a:t>s or decades.</a:t>
            </a:r>
          </a:p>
          <a:p>
            <a:r>
              <a:rPr lang="en-US" dirty="0"/>
              <a:t>Daily, Weekly, Monthly, Annual monitoring and maintenance is required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Seek professional help when needed</a:t>
            </a:r>
          </a:p>
          <a:p>
            <a:pPr lvl="1"/>
            <a:r>
              <a:rPr lang="en-US" dirty="0"/>
              <a:t>Cost effective way to keep the environment running smoothly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7509A1-EBB9-FBE1-F1D7-66C6ABE74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58207967"/>
      </p:ext>
    </p:extLst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>
            <a:extLst>
              <a:ext uri="{FF2B5EF4-FFF2-40B4-BE49-F238E27FC236}">
                <a16:creationId xmlns:a16="http://schemas.microsoft.com/office/drawing/2014/main" id="{D890563A-0191-6C4D-A9A6-53189B8AE1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14954" y="1541068"/>
            <a:ext cx="5614988" cy="132959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28398" dir="200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en-US" sz="9600" i="1" dirty="0">
                <a:solidFill>
                  <a:schemeClr val="tx2"/>
                </a:solidFill>
              </a:rPr>
              <a:t>Questions</a:t>
            </a:r>
            <a:endParaRPr lang="en-US" altLang="en-US" sz="4400" dirty="0">
              <a:solidFill>
                <a:schemeClr val="tx2"/>
              </a:solidFill>
            </a:endParaRPr>
          </a:p>
        </p:txBody>
      </p:sp>
      <p:grpSp>
        <p:nvGrpSpPr>
          <p:cNvPr id="256004" name="Group 4">
            <a:extLst>
              <a:ext uri="{FF2B5EF4-FFF2-40B4-BE49-F238E27FC236}">
                <a16:creationId xmlns:a16="http://schemas.microsoft.com/office/drawing/2014/main" id="{04EC5B90-A0E3-C149-98BD-C7825159D5E2}"/>
              </a:ext>
            </a:extLst>
          </p:cNvPr>
          <p:cNvGrpSpPr>
            <a:grpSpLocks/>
          </p:cNvGrpSpPr>
          <p:nvPr/>
        </p:nvGrpSpPr>
        <p:grpSpPr bwMode="auto">
          <a:xfrm>
            <a:off x="3168334" y="3578323"/>
            <a:ext cx="2382838" cy="954087"/>
            <a:chOff x="2130" y="2319"/>
            <a:chExt cx="1501" cy="601"/>
          </a:xfrm>
        </p:grpSpPr>
        <p:grpSp>
          <p:nvGrpSpPr>
            <p:cNvPr id="256005" name="Group 5">
              <a:extLst>
                <a:ext uri="{FF2B5EF4-FFF2-40B4-BE49-F238E27FC236}">
                  <a16:creationId xmlns:a16="http://schemas.microsoft.com/office/drawing/2014/main" id="{49993415-4DDF-3141-8AF9-0C51F26B9A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6" y="2552"/>
              <a:ext cx="375" cy="368"/>
              <a:chOff x="3256" y="2552"/>
              <a:chExt cx="375" cy="368"/>
            </a:xfrm>
          </p:grpSpPr>
          <p:sp>
            <p:nvSpPr>
              <p:cNvPr id="256006" name="Oval 6">
                <a:extLst>
                  <a:ext uri="{FF2B5EF4-FFF2-40B4-BE49-F238E27FC236}">
                    <a16:creationId xmlns:a16="http://schemas.microsoft.com/office/drawing/2014/main" id="{3D6918CE-6C3C-8D46-A21D-F34C3AEE0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3" y="2596"/>
                <a:ext cx="281" cy="27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07" name="Oval 7">
                <a:extLst>
                  <a:ext uri="{FF2B5EF4-FFF2-40B4-BE49-F238E27FC236}">
                    <a16:creationId xmlns:a16="http://schemas.microsoft.com/office/drawing/2014/main" id="{691F18C5-A47E-5F4F-ABA5-A2A193E1D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2" y="2684"/>
                <a:ext cx="100" cy="99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08" name="Freeform 8">
                <a:extLst>
                  <a:ext uri="{FF2B5EF4-FFF2-40B4-BE49-F238E27FC236}">
                    <a16:creationId xmlns:a16="http://schemas.microsoft.com/office/drawing/2014/main" id="{2FAA8278-02EF-2E49-BA17-229037E95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" y="2591"/>
                <a:ext cx="79" cy="78"/>
              </a:xfrm>
              <a:custGeom>
                <a:avLst/>
                <a:gdLst>
                  <a:gd name="T0" fmla="*/ 27 w 79"/>
                  <a:gd name="T1" fmla="*/ 77 h 78"/>
                  <a:gd name="T2" fmla="*/ 78 w 79"/>
                  <a:gd name="T3" fmla="*/ 21 h 78"/>
                  <a:gd name="T4" fmla="*/ 32 w 79"/>
                  <a:gd name="T5" fmla="*/ 0 h 78"/>
                  <a:gd name="T6" fmla="*/ 0 w 79"/>
                  <a:gd name="T7" fmla="*/ 34 h 78"/>
                  <a:gd name="T8" fmla="*/ 27 w 79"/>
                  <a:gd name="T9" fmla="*/ 7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8">
                    <a:moveTo>
                      <a:pt x="27" y="77"/>
                    </a:moveTo>
                    <a:lnTo>
                      <a:pt x="78" y="21"/>
                    </a:lnTo>
                    <a:lnTo>
                      <a:pt x="32" y="0"/>
                    </a:lnTo>
                    <a:lnTo>
                      <a:pt x="0" y="34"/>
                    </a:lnTo>
                    <a:lnTo>
                      <a:pt x="27" y="77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09" name="Freeform 9">
                <a:extLst>
                  <a:ext uri="{FF2B5EF4-FFF2-40B4-BE49-F238E27FC236}">
                    <a16:creationId xmlns:a16="http://schemas.microsoft.com/office/drawing/2014/main" id="{472A8B05-8175-E044-B28F-7FC4CAD32A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5" y="2552"/>
                <a:ext cx="79" cy="47"/>
              </a:xfrm>
              <a:custGeom>
                <a:avLst/>
                <a:gdLst>
                  <a:gd name="T0" fmla="*/ 15 w 79"/>
                  <a:gd name="T1" fmla="*/ 0 h 47"/>
                  <a:gd name="T2" fmla="*/ 63 w 79"/>
                  <a:gd name="T3" fmla="*/ 0 h 47"/>
                  <a:gd name="T4" fmla="*/ 78 w 79"/>
                  <a:gd name="T5" fmla="*/ 46 h 47"/>
                  <a:gd name="T6" fmla="*/ 0 w 79"/>
                  <a:gd name="T7" fmla="*/ 46 h 47"/>
                  <a:gd name="T8" fmla="*/ 15 w 7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15" y="0"/>
                    </a:moveTo>
                    <a:lnTo>
                      <a:pt x="63" y="0"/>
                    </a:lnTo>
                    <a:lnTo>
                      <a:pt x="78" y="46"/>
                    </a:lnTo>
                    <a:lnTo>
                      <a:pt x="0" y="46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0" name="Freeform 10">
                <a:extLst>
                  <a:ext uri="{FF2B5EF4-FFF2-40B4-BE49-F238E27FC236}">
                    <a16:creationId xmlns:a16="http://schemas.microsoft.com/office/drawing/2014/main" id="{75C9F3D8-C71B-2D4C-8F74-76B22EED5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3" y="2698"/>
                <a:ext cx="48" cy="79"/>
              </a:xfrm>
              <a:custGeom>
                <a:avLst/>
                <a:gdLst>
                  <a:gd name="T0" fmla="*/ 47 w 48"/>
                  <a:gd name="T1" fmla="*/ 16 h 79"/>
                  <a:gd name="T2" fmla="*/ 47 w 48"/>
                  <a:gd name="T3" fmla="*/ 62 h 79"/>
                  <a:gd name="T4" fmla="*/ 0 w 48"/>
                  <a:gd name="T5" fmla="*/ 78 h 79"/>
                  <a:gd name="T6" fmla="*/ 0 w 48"/>
                  <a:gd name="T7" fmla="*/ 0 h 79"/>
                  <a:gd name="T8" fmla="*/ 47 w 48"/>
                  <a:gd name="T9" fmla="*/ 1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79">
                    <a:moveTo>
                      <a:pt x="47" y="16"/>
                    </a:moveTo>
                    <a:lnTo>
                      <a:pt x="47" y="62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47" y="1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1" name="Freeform 11">
                <a:extLst>
                  <a:ext uri="{FF2B5EF4-FFF2-40B4-BE49-F238E27FC236}">
                    <a16:creationId xmlns:a16="http://schemas.microsoft.com/office/drawing/2014/main" id="{170DC625-32F9-ED4E-85BB-420FA31FD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6" y="2697"/>
                <a:ext cx="49" cy="80"/>
              </a:xfrm>
              <a:custGeom>
                <a:avLst/>
                <a:gdLst>
                  <a:gd name="T0" fmla="*/ 0 w 49"/>
                  <a:gd name="T1" fmla="*/ 16 h 80"/>
                  <a:gd name="T2" fmla="*/ 0 w 49"/>
                  <a:gd name="T3" fmla="*/ 63 h 80"/>
                  <a:gd name="T4" fmla="*/ 48 w 49"/>
                  <a:gd name="T5" fmla="*/ 79 h 80"/>
                  <a:gd name="T6" fmla="*/ 48 w 49"/>
                  <a:gd name="T7" fmla="*/ 0 h 80"/>
                  <a:gd name="T8" fmla="*/ 0 w 49"/>
                  <a:gd name="T9" fmla="*/ 1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80">
                    <a:moveTo>
                      <a:pt x="0" y="16"/>
                    </a:moveTo>
                    <a:lnTo>
                      <a:pt x="0" y="63"/>
                    </a:lnTo>
                    <a:lnTo>
                      <a:pt x="48" y="79"/>
                    </a:lnTo>
                    <a:lnTo>
                      <a:pt x="48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2" name="Freeform 12">
                <a:extLst>
                  <a:ext uri="{FF2B5EF4-FFF2-40B4-BE49-F238E27FC236}">
                    <a16:creationId xmlns:a16="http://schemas.microsoft.com/office/drawing/2014/main" id="{7078181E-CCE4-6344-BBF9-8D6C8E559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7" y="2592"/>
                <a:ext cx="82" cy="79"/>
              </a:xfrm>
              <a:custGeom>
                <a:avLst/>
                <a:gdLst>
                  <a:gd name="T0" fmla="*/ 53 w 82"/>
                  <a:gd name="T1" fmla="*/ 78 h 79"/>
                  <a:gd name="T2" fmla="*/ 0 w 82"/>
                  <a:gd name="T3" fmla="*/ 21 h 79"/>
                  <a:gd name="T4" fmla="*/ 48 w 82"/>
                  <a:gd name="T5" fmla="*/ 0 h 79"/>
                  <a:gd name="T6" fmla="*/ 81 w 82"/>
                  <a:gd name="T7" fmla="*/ 34 h 79"/>
                  <a:gd name="T8" fmla="*/ 53 w 82"/>
                  <a:gd name="T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9">
                    <a:moveTo>
                      <a:pt x="53" y="78"/>
                    </a:moveTo>
                    <a:lnTo>
                      <a:pt x="0" y="21"/>
                    </a:lnTo>
                    <a:lnTo>
                      <a:pt x="48" y="0"/>
                    </a:lnTo>
                    <a:lnTo>
                      <a:pt x="81" y="34"/>
                    </a:lnTo>
                    <a:lnTo>
                      <a:pt x="53" y="7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3" name="Freeform 13">
                <a:extLst>
                  <a:ext uri="{FF2B5EF4-FFF2-40B4-BE49-F238E27FC236}">
                    <a16:creationId xmlns:a16="http://schemas.microsoft.com/office/drawing/2014/main" id="{06D70967-8F20-4540-871A-819CE5995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" y="2802"/>
                <a:ext cx="80" cy="77"/>
              </a:xfrm>
              <a:custGeom>
                <a:avLst/>
                <a:gdLst>
                  <a:gd name="T0" fmla="*/ 27 w 80"/>
                  <a:gd name="T1" fmla="*/ 0 h 77"/>
                  <a:gd name="T2" fmla="*/ 79 w 80"/>
                  <a:gd name="T3" fmla="*/ 56 h 77"/>
                  <a:gd name="T4" fmla="*/ 32 w 80"/>
                  <a:gd name="T5" fmla="*/ 76 h 77"/>
                  <a:gd name="T6" fmla="*/ 0 w 80"/>
                  <a:gd name="T7" fmla="*/ 43 h 77"/>
                  <a:gd name="T8" fmla="*/ 27 w 80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7">
                    <a:moveTo>
                      <a:pt x="27" y="0"/>
                    </a:moveTo>
                    <a:lnTo>
                      <a:pt x="79" y="56"/>
                    </a:lnTo>
                    <a:lnTo>
                      <a:pt x="32" y="76"/>
                    </a:lnTo>
                    <a:lnTo>
                      <a:pt x="0" y="43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4" name="Freeform 14">
                <a:extLst>
                  <a:ext uri="{FF2B5EF4-FFF2-40B4-BE49-F238E27FC236}">
                    <a16:creationId xmlns:a16="http://schemas.microsoft.com/office/drawing/2014/main" id="{5FD1F47F-C038-6A41-8024-B245B4FE8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2805"/>
                <a:ext cx="81" cy="77"/>
              </a:xfrm>
              <a:custGeom>
                <a:avLst/>
                <a:gdLst>
                  <a:gd name="T0" fmla="*/ 53 w 81"/>
                  <a:gd name="T1" fmla="*/ 0 h 77"/>
                  <a:gd name="T2" fmla="*/ 0 w 81"/>
                  <a:gd name="T3" fmla="*/ 56 h 77"/>
                  <a:gd name="T4" fmla="*/ 48 w 81"/>
                  <a:gd name="T5" fmla="*/ 76 h 77"/>
                  <a:gd name="T6" fmla="*/ 80 w 81"/>
                  <a:gd name="T7" fmla="*/ 43 h 77"/>
                  <a:gd name="T8" fmla="*/ 53 w 81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7">
                    <a:moveTo>
                      <a:pt x="53" y="0"/>
                    </a:moveTo>
                    <a:lnTo>
                      <a:pt x="0" y="56"/>
                    </a:lnTo>
                    <a:lnTo>
                      <a:pt x="48" y="76"/>
                    </a:lnTo>
                    <a:lnTo>
                      <a:pt x="80" y="43"/>
                    </a:lnTo>
                    <a:lnTo>
                      <a:pt x="53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5" name="Freeform 15">
                <a:extLst>
                  <a:ext uri="{FF2B5EF4-FFF2-40B4-BE49-F238E27FC236}">
                    <a16:creationId xmlns:a16="http://schemas.microsoft.com/office/drawing/2014/main" id="{290C85A7-78EA-314A-8C95-94FF4D416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2874"/>
                <a:ext cx="81" cy="46"/>
              </a:xfrm>
              <a:custGeom>
                <a:avLst/>
                <a:gdLst>
                  <a:gd name="T0" fmla="*/ 16 w 81"/>
                  <a:gd name="T1" fmla="*/ 45 h 46"/>
                  <a:gd name="T2" fmla="*/ 64 w 81"/>
                  <a:gd name="T3" fmla="*/ 45 h 46"/>
                  <a:gd name="T4" fmla="*/ 80 w 81"/>
                  <a:gd name="T5" fmla="*/ 0 h 46"/>
                  <a:gd name="T6" fmla="*/ 0 w 81"/>
                  <a:gd name="T7" fmla="*/ 0 h 46"/>
                  <a:gd name="T8" fmla="*/ 16 w 81"/>
                  <a:gd name="T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6">
                    <a:moveTo>
                      <a:pt x="16" y="45"/>
                    </a:moveTo>
                    <a:lnTo>
                      <a:pt x="64" y="45"/>
                    </a:lnTo>
                    <a:lnTo>
                      <a:pt x="80" y="0"/>
                    </a:lnTo>
                    <a:lnTo>
                      <a:pt x="0" y="0"/>
                    </a:lnTo>
                    <a:lnTo>
                      <a:pt x="16" y="4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016" name="Group 16">
              <a:extLst>
                <a:ext uri="{FF2B5EF4-FFF2-40B4-BE49-F238E27FC236}">
                  <a16:creationId xmlns:a16="http://schemas.microsoft.com/office/drawing/2014/main" id="{1454F10D-EDAD-4F40-A263-B82146B15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7" y="2597"/>
              <a:ext cx="297" cy="287"/>
              <a:chOff x="2487" y="2597"/>
              <a:chExt cx="297" cy="287"/>
            </a:xfrm>
          </p:grpSpPr>
          <p:sp>
            <p:nvSpPr>
              <p:cNvPr id="256017" name="Freeform 17">
                <a:extLst>
                  <a:ext uri="{FF2B5EF4-FFF2-40B4-BE49-F238E27FC236}">
                    <a16:creationId xmlns:a16="http://schemas.microsoft.com/office/drawing/2014/main" id="{BB259637-16F7-B243-BDDC-25979D629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" y="2622"/>
                <a:ext cx="67" cy="65"/>
              </a:xfrm>
              <a:custGeom>
                <a:avLst/>
                <a:gdLst>
                  <a:gd name="T0" fmla="*/ 23 w 67"/>
                  <a:gd name="T1" fmla="*/ 64 h 65"/>
                  <a:gd name="T2" fmla="*/ 66 w 67"/>
                  <a:gd name="T3" fmla="*/ 17 h 65"/>
                  <a:gd name="T4" fmla="*/ 27 w 67"/>
                  <a:gd name="T5" fmla="*/ 0 h 65"/>
                  <a:gd name="T6" fmla="*/ 0 w 67"/>
                  <a:gd name="T7" fmla="*/ 28 h 65"/>
                  <a:gd name="T8" fmla="*/ 23 w 67"/>
                  <a:gd name="T9" fmla="*/ 6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5">
                    <a:moveTo>
                      <a:pt x="23" y="64"/>
                    </a:moveTo>
                    <a:lnTo>
                      <a:pt x="66" y="17"/>
                    </a:lnTo>
                    <a:lnTo>
                      <a:pt x="27" y="0"/>
                    </a:lnTo>
                    <a:lnTo>
                      <a:pt x="0" y="28"/>
                    </a:lnTo>
                    <a:lnTo>
                      <a:pt x="23" y="6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8" name="Freeform 18">
                <a:extLst>
                  <a:ext uri="{FF2B5EF4-FFF2-40B4-BE49-F238E27FC236}">
                    <a16:creationId xmlns:a16="http://schemas.microsoft.com/office/drawing/2014/main" id="{7DA7538B-AD9F-2545-B127-562B2158B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597"/>
                <a:ext cx="64" cy="37"/>
              </a:xfrm>
              <a:custGeom>
                <a:avLst/>
                <a:gdLst>
                  <a:gd name="T0" fmla="*/ 12 w 64"/>
                  <a:gd name="T1" fmla="*/ 0 h 37"/>
                  <a:gd name="T2" fmla="*/ 51 w 64"/>
                  <a:gd name="T3" fmla="*/ 0 h 37"/>
                  <a:gd name="T4" fmla="*/ 63 w 64"/>
                  <a:gd name="T5" fmla="*/ 36 h 37"/>
                  <a:gd name="T6" fmla="*/ 0 w 64"/>
                  <a:gd name="T7" fmla="*/ 36 h 37"/>
                  <a:gd name="T8" fmla="*/ 12 w 6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37">
                    <a:moveTo>
                      <a:pt x="12" y="0"/>
                    </a:moveTo>
                    <a:lnTo>
                      <a:pt x="51" y="0"/>
                    </a:lnTo>
                    <a:lnTo>
                      <a:pt x="63" y="36"/>
                    </a:lnTo>
                    <a:lnTo>
                      <a:pt x="0" y="36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19" name="Freeform 19">
                <a:extLst>
                  <a:ext uri="{FF2B5EF4-FFF2-40B4-BE49-F238E27FC236}">
                    <a16:creationId xmlns:a16="http://schemas.microsoft.com/office/drawing/2014/main" id="{E59F1482-07F2-FC4E-AE5D-FBA514F69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2707"/>
                <a:ext cx="41" cy="65"/>
              </a:xfrm>
              <a:custGeom>
                <a:avLst/>
                <a:gdLst>
                  <a:gd name="T0" fmla="*/ 40 w 41"/>
                  <a:gd name="T1" fmla="*/ 13 h 65"/>
                  <a:gd name="T2" fmla="*/ 40 w 41"/>
                  <a:gd name="T3" fmla="*/ 51 h 65"/>
                  <a:gd name="T4" fmla="*/ 0 w 41"/>
                  <a:gd name="T5" fmla="*/ 64 h 65"/>
                  <a:gd name="T6" fmla="*/ 0 w 41"/>
                  <a:gd name="T7" fmla="*/ 0 h 65"/>
                  <a:gd name="T8" fmla="*/ 40 w 41"/>
                  <a:gd name="T9" fmla="*/ 1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5">
                    <a:moveTo>
                      <a:pt x="40" y="13"/>
                    </a:moveTo>
                    <a:lnTo>
                      <a:pt x="40" y="51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40" y="13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20" name="Freeform 20">
                <a:extLst>
                  <a:ext uri="{FF2B5EF4-FFF2-40B4-BE49-F238E27FC236}">
                    <a16:creationId xmlns:a16="http://schemas.microsoft.com/office/drawing/2014/main" id="{70D70C1F-7A2B-7F4C-A429-F74B81E5D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7" y="2705"/>
                <a:ext cx="40" cy="67"/>
              </a:xfrm>
              <a:custGeom>
                <a:avLst/>
                <a:gdLst>
                  <a:gd name="T0" fmla="*/ 0 w 40"/>
                  <a:gd name="T1" fmla="*/ 13 h 67"/>
                  <a:gd name="T2" fmla="*/ 0 w 40"/>
                  <a:gd name="T3" fmla="*/ 53 h 67"/>
                  <a:gd name="T4" fmla="*/ 39 w 40"/>
                  <a:gd name="T5" fmla="*/ 66 h 67"/>
                  <a:gd name="T6" fmla="*/ 39 w 40"/>
                  <a:gd name="T7" fmla="*/ 0 h 67"/>
                  <a:gd name="T8" fmla="*/ 0 w 40"/>
                  <a:gd name="T9" fmla="*/ 1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7">
                    <a:moveTo>
                      <a:pt x="0" y="13"/>
                    </a:moveTo>
                    <a:lnTo>
                      <a:pt x="0" y="53"/>
                    </a:lnTo>
                    <a:lnTo>
                      <a:pt x="39" y="66"/>
                    </a:lnTo>
                    <a:lnTo>
                      <a:pt x="39" y="0"/>
                    </a:lnTo>
                    <a:lnTo>
                      <a:pt x="0" y="13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21" name="Freeform 21">
                <a:extLst>
                  <a:ext uri="{FF2B5EF4-FFF2-40B4-BE49-F238E27FC236}">
                    <a16:creationId xmlns:a16="http://schemas.microsoft.com/office/drawing/2014/main" id="{AC841D7B-785F-E44E-B945-69E2F412D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1" y="2624"/>
                <a:ext cx="68" cy="63"/>
              </a:xfrm>
              <a:custGeom>
                <a:avLst/>
                <a:gdLst>
                  <a:gd name="T0" fmla="*/ 44 w 68"/>
                  <a:gd name="T1" fmla="*/ 62 h 63"/>
                  <a:gd name="T2" fmla="*/ 0 w 68"/>
                  <a:gd name="T3" fmla="*/ 17 h 63"/>
                  <a:gd name="T4" fmla="*/ 40 w 68"/>
                  <a:gd name="T5" fmla="*/ 0 h 63"/>
                  <a:gd name="T6" fmla="*/ 67 w 68"/>
                  <a:gd name="T7" fmla="*/ 27 h 63"/>
                  <a:gd name="T8" fmla="*/ 44 w 68"/>
                  <a:gd name="T9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3">
                    <a:moveTo>
                      <a:pt x="44" y="62"/>
                    </a:moveTo>
                    <a:lnTo>
                      <a:pt x="0" y="17"/>
                    </a:lnTo>
                    <a:lnTo>
                      <a:pt x="40" y="0"/>
                    </a:lnTo>
                    <a:lnTo>
                      <a:pt x="67" y="27"/>
                    </a:lnTo>
                    <a:lnTo>
                      <a:pt x="44" y="62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22" name="Freeform 22">
                <a:extLst>
                  <a:ext uri="{FF2B5EF4-FFF2-40B4-BE49-F238E27FC236}">
                    <a16:creationId xmlns:a16="http://schemas.microsoft.com/office/drawing/2014/main" id="{66B3533C-6F39-5B46-935F-C832CCEDC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0" y="2791"/>
                <a:ext cx="66" cy="63"/>
              </a:xfrm>
              <a:custGeom>
                <a:avLst/>
                <a:gdLst>
                  <a:gd name="T0" fmla="*/ 22 w 66"/>
                  <a:gd name="T1" fmla="*/ 0 h 63"/>
                  <a:gd name="T2" fmla="*/ 65 w 66"/>
                  <a:gd name="T3" fmla="*/ 45 h 63"/>
                  <a:gd name="T4" fmla="*/ 26 w 66"/>
                  <a:gd name="T5" fmla="*/ 62 h 63"/>
                  <a:gd name="T6" fmla="*/ 0 w 66"/>
                  <a:gd name="T7" fmla="*/ 35 h 63"/>
                  <a:gd name="T8" fmla="*/ 22 w 66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3">
                    <a:moveTo>
                      <a:pt x="22" y="0"/>
                    </a:moveTo>
                    <a:lnTo>
                      <a:pt x="65" y="45"/>
                    </a:lnTo>
                    <a:lnTo>
                      <a:pt x="26" y="62"/>
                    </a:lnTo>
                    <a:lnTo>
                      <a:pt x="0" y="35"/>
                    </a:lnTo>
                    <a:lnTo>
                      <a:pt x="22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23" name="Freeform 23">
                <a:extLst>
                  <a:ext uri="{FF2B5EF4-FFF2-40B4-BE49-F238E27FC236}">
                    <a16:creationId xmlns:a16="http://schemas.microsoft.com/office/drawing/2014/main" id="{232F3C25-55BC-464F-AC21-3D081A9E88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" y="2790"/>
                <a:ext cx="67" cy="64"/>
              </a:xfrm>
              <a:custGeom>
                <a:avLst/>
                <a:gdLst>
                  <a:gd name="T0" fmla="*/ 43 w 67"/>
                  <a:gd name="T1" fmla="*/ 0 h 64"/>
                  <a:gd name="T2" fmla="*/ 0 w 67"/>
                  <a:gd name="T3" fmla="*/ 46 h 64"/>
                  <a:gd name="T4" fmla="*/ 39 w 67"/>
                  <a:gd name="T5" fmla="*/ 63 h 64"/>
                  <a:gd name="T6" fmla="*/ 66 w 67"/>
                  <a:gd name="T7" fmla="*/ 36 h 64"/>
                  <a:gd name="T8" fmla="*/ 43 w 6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4">
                    <a:moveTo>
                      <a:pt x="43" y="0"/>
                    </a:moveTo>
                    <a:lnTo>
                      <a:pt x="0" y="46"/>
                    </a:lnTo>
                    <a:lnTo>
                      <a:pt x="39" y="63"/>
                    </a:lnTo>
                    <a:lnTo>
                      <a:pt x="66" y="36"/>
                    </a:lnTo>
                    <a:lnTo>
                      <a:pt x="43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24" name="Freeform 24">
                <a:extLst>
                  <a:ext uri="{FF2B5EF4-FFF2-40B4-BE49-F238E27FC236}">
                    <a16:creationId xmlns:a16="http://schemas.microsoft.com/office/drawing/2014/main" id="{E7215715-1BED-2349-B7B7-1B3F74804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2847"/>
                <a:ext cx="69" cy="37"/>
              </a:xfrm>
              <a:custGeom>
                <a:avLst/>
                <a:gdLst>
                  <a:gd name="T0" fmla="*/ 13 w 69"/>
                  <a:gd name="T1" fmla="*/ 36 h 37"/>
                  <a:gd name="T2" fmla="*/ 55 w 69"/>
                  <a:gd name="T3" fmla="*/ 36 h 37"/>
                  <a:gd name="T4" fmla="*/ 68 w 69"/>
                  <a:gd name="T5" fmla="*/ 0 h 37"/>
                  <a:gd name="T6" fmla="*/ 0 w 69"/>
                  <a:gd name="T7" fmla="*/ 0 h 37"/>
                  <a:gd name="T8" fmla="*/ 13 w 69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7">
                    <a:moveTo>
                      <a:pt x="13" y="36"/>
                    </a:moveTo>
                    <a:lnTo>
                      <a:pt x="55" y="36"/>
                    </a:lnTo>
                    <a:lnTo>
                      <a:pt x="68" y="0"/>
                    </a:lnTo>
                    <a:lnTo>
                      <a:pt x="0" y="0"/>
                    </a:lnTo>
                    <a:lnTo>
                      <a:pt x="13" y="3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56025" name="Group 25">
                <a:extLst>
                  <a:ext uri="{FF2B5EF4-FFF2-40B4-BE49-F238E27FC236}">
                    <a16:creationId xmlns:a16="http://schemas.microsoft.com/office/drawing/2014/main" id="{9E1B353C-1C18-4F45-A3D5-F1EE14EA9D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0" y="2628"/>
                <a:ext cx="228" cy="223"/>
                <a:chOff x="2520" y="2628"/>
                <a:chExt cx="228" cy="223"/>
              </a:xfrm>
            </p:grpSpPr>
            <p:sp>
              <p:nvSpPr>
                <p:cNvPr id="256026" name="Oval 26">
                  <a:extLst>
                    <a:ext uri="{FF2B5EF4-FFF2-40B4-BE49-F238E27FC236}">
                      <a16:creationId xmlns:a16="http://schemas.microsoft.com/office/drawing/2014/main" id="{280B6F32-2671-7F43-919F-0682AB5F7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0" y="2628"/>
                  <a:ext cx="228" cy="223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7" name="Oval 27">
                  <a:extLst>
                    <a:ext uri="{FF2B5EF4-FFF2-40B4-BE49-F238E27FC236}">
                      <a16:creationId xmlns:a16="http://schemas.microsoft.com/office/drawing/2014/main" id="{4FF2F4E8-240E-A542-8F77-452B313CE4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700"/>
                  <a:ext cx="81" cy="7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028" name="Group 28">
              <a:extLst>
                <a:ext uri="{FF2B5EF4-FFF2-40B4-BE49-F238E27FC236}">
                  <a16:creationId xmlns:a16="http://schemas.microsoft.com/office/drawing/2014/main" id="{15AE60B5-43B8-C44D-84F3-02CA8DDB5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" y="2319"/>
              <a:ext cx="371" cy="361"/>
              <a:chOff x="2633" y="2319"/>
              <a:chExt cx="371" cy="361"/>
            </a:xfrm>
          </p:grpSpPr>
          <p:sp>
            <p:nvSpPr>
              <p:cNvPr id="256029" name="Freeform 29">
                <a:extLst>
                  <a:ext uri="{FF2B5EF4-FFF2-40B4-BE49-F238E27FC236}">
                    <a16:creationId xmlns:a16="http://schemas.microsoft.com/office/drawing/2014/main" id="{0B431919-6D06-D545-B616-6706B42EC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8" y="2353"/>
                <a:ext cx="84" cy="79"/>
              </a:xfrm>
              <a:custGeom>
                <a:avLst/>
                <a:gdLst>
                  <a:gd name="T0" fmla="*/ 28 w 84"/>
                  <a:gd name="T1" fmla="*/ 78 h 79"/>
                  <a:gd name="T2" fmla="*/ 83 w 84"/>
                  <a:gd name="T3" fmla="*/ 21 h 79"/>
                  <a:gd name="T4" fmla="*/ 34 w 84"/>
                  <a:gd name="T5" fmla="*/ 0 h 79"/>
                  <a:gd name="T6" fmla="*/ 0 w 84"/>
                  <a:gd name="T7" fmla="*/ 34 h 79"/>
                  <a:gd name="T8" fmla="*/ 28 w 84"/>
                  <a:gd name="T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9">
                    <a:moveTo>
                      <a:pt x="28" y="78"/>
                    </a:moveTo>
                    <a:lnTo>
                      <a:pt x="83" y="21"/>
                    </a:lnTo>
                    <a:lnTo>
                      <a:pt x="34" y="0"/>
                    </a:lnTo>
                    <a:lnTo>
                      <a:pt x="0" y="34"/>
                    </a:lnTo>
                    <a:lnTo>
                      <a:pt x="28" y="7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0" name="Freeform 30">
                <a:extLst>
                  <a:ext uri="{FF2B5EF4-FFF2-40B4-BE49-F238E27FC236}">
                    <a16:creationId xmlns:a16="http://schemas.microsoft.com/office/drawing/2014/main" id="{1B8395C0-D082-404F-AF5E-110099818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2319"/>
                <a:ext cx="80" cy="46"/>
              </a:xfrm>
              <a:custGeom>
                <a:avLst/>
                <a:gdLst>
                  <a:gd name="T0" fmla="*/ 16 w 80"/>
                  <a:gd name="T1" fmla="*/ 0 h 46"/>
                  <a:gd name="T2" fmla="*/ 63 w 80"/>
                  <a:gd name="T3" fmla="*/ 0 h 46"/>
                  <a:gd name="T4" fmla="*/ 79 w 80"/>
                  <a:gd name="T5" fmla="*/ 45 h 46"/>
                  <a:gd name="T6" fmla="*/ 0 w 80"/>
                  <a:gd name="T7" fmla="*/ 45 h 46"/>
                  <a:gd name="T8" fmla="*/ 16 w 80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6">
                    <a:moveTo>
                      <a:pt x="16" y="0"/>
                    </a:moveTo>
                    <a:lnTo>
                      <a:pt x="63" y="0"/>
                    </a:lnTo>
                    <a:lnTo>
                      <a:pt x="79" y="45"/>
                    </a:lnTo>
                    <a:lnTo>
                      <a:pt x="0" y="45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1" name="Freeform 31">
                <a:extLst>
                  <a:ext uri="{FF2B5EF4-FFF2-40B4-BE49-F238E27FC236}">
                    <a16:creationId xmlns:a16="http://schemas.microsoft.com/office/drawing/2014/main" id="{77C01B55-1D94-4842-B803-92D517F0C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5" y="2457"/>
                <a:ext cx="49" cy="82"/>
              </a:xfrm>
              <a:custGeom>
                <a:avLst/>
                <a:gdLst>
                  <a:gd name="T0" fmla="*/ 48 w 49"/>
                  <a:gd name="T1" fmla="*/ 16 h 82"/>
                  <a:gd name="T2" fmla="*/ 48 w 49"/>
                  <a:gd name="T3" fmla="*/ 65 h 82"/>
                  <a:gd name="T4" fmla="*/ 0 w 49"/>
                  <a:gd name="T5" fmla="*/ 81 h 82"/>
                  <a:gd name="T6" fmla="*/ 0 w 49"/>
                  <a:gd name="T7" fmla="*/ 0 h 82"/>
                  <a:gd name="T8" fmla="*/ 48 w 49"/>
                  <a:gd name="T9" fmla="*/ 1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82">
                    <a:moveTo>
                      <a:pt x="48" y="16"/>
                    </a:moveTo>
                    <a:lnTo>
                      <a:pt x="48" y="65"/>
                    </a:lnTo>
                    <a:lnTo>
                      <a:pt x="0" y="81"/>
                    </a:lnTo>
                    <a:lnTo>
                      <a:pt x="0" y="0"/>
                    </a:lnTo>
                    <a:lnTo>
                      <a:pt x="48" y="1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2" name="Freeform 32">
                <a:extLst>
                  <a:ext uri="{FF2B5EF4-FFF2-40B4-BE49-F238E27FC236}">
                    <a16:creationId xmlns:a16="http://schemas.microsoft.com/office/drawing/2014/main" id="{FC395CF6-BB2E-A244-8EBF-9CA3947A44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3" y="2456"/>
                <a:ext cx="51" cy="81"/>
              </a:xfrm>
              <a:custGeom>
                <a:avLst/>
                <a:gdLst>
                  <a:gd name="T0" fmla="*/ 0 w 51"/>
                  <a:gd name="T1" fmla="*/ 16 h 81"/>
                  <a:gd name="T2" fmla="*/ 0 w 51"/>
                  <a:gd name="T3" fmla="*/ 64 h 81"/>
                  <a:gd name="T4" fmla="*/ 50 w 51"/>
                  <a:gd name="T5" fmla="*/ 80 h 81"/>
                  <a:gd name="T6" fmla="*/ 50 w 51"/>
                  <a:gd name="T7" fmla="*/ 0 h 81"/>
                  <a:gd name="T8" fmla="*/ 0 w 51"/>
                  <a:gd name="T9" fmla="*/ 1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81">
                    <a:moveTo>
                      <a:pt x="0" y="16"/>
                    </a:moveTo>
                    <a:lnTo>
                      <a:pt x="0" y="64"/>
                    </a:lnTo>
                    <a:lnTo>
                      <a:pt x="50" y="80"/>
                    </a:lnTo>
                    <a:lnTo>
                      <a:pt x="5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3" name="Freeform 33">
                <a:extLst>
                  <a:ext uri="{FF2B5EF4-FFF2-40B4-BE49-F238E27FC236}">
                    <a16:creationId xmlns:a16="http://schemas.microsoft.com/office/drawing/2014/main" id="{B063D62B-D531-E64D-B9A7-2343216A3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354"/>
                <a:ext cx="83" cy="79"/>
              </a:xfrm>
              <a:custGeom>
                <a:avLst/>
                <a:gdLst>
                  <a:gd name="T0" fmla="*/ 54 w 83"/>
                  <a:gd name="T1" fmla="*/ 78 h 79"/>
                  <a:gd name="T2" fmla="*/ 0 w 83"/>
                  <a:gd name="T3" fmla="*/ 21 h 79"/>
                  <a:gd name="T4" fmla="*/ 49 w 83"/>
                  <a:gd name="T5" fmla="*/ 0 h 79"/>
                  <a:gd name="T6" fmla="*/ 82 w 83"/>
                  <a:gd name="T7" fmla="*/ 34 h 79"/>
                  <a:gd name="T8" fmla="*/ 54 w 83"/>
                  <a:gd name="T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9">
                    <a:moveTo>
                      <a:pt x="54" y="78"/>
                    </a:moveTo>
                    <a:lnTo>
                      <a:pt x="0" y="21"/>
                    </a:lnTo>
                    <a:lnTo>
                      <a:pt x="49" y="0"/>
                    </a:lnTo>
                    <a:lnTo>
                      <a:pt x="82" y="34"/>
                    </a:lnTo>
                    <a:lnTo>
                      <a:pt x="54" y="7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4" name="Freeform 34">
                <a:extLst>
                  <a:ext uri="{FF2B5EF4-FFF2-40B4-BE49-F238E27FC236}">
                    <a16:creationId xmlns:a16="http://schemas.microsoft.com/office/drawing/2014/main" id="{38EB07FF-F058-8440-96DA-D9CDDA1E4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2562"/>
                <a:ext cx="82" cy="79"/>
              </a:xfrm>
              <a:custGeom>
                <a:avLst/>
                <a:gdLst>
                  <a:gd name="T0" fmla="*/ 28 w 82"/>
                  <a:gd name="T1" fmla="*/ 0 h 79"/>
                  <a:gd name="T2" fmla="*/ 81 w 82"/>
                  <a:gd name="T3" fmla="*/ 57 h 79"/>
                  <a:gd name="T4" fmla="*/ 33 w 82"/>
                  <a:gd name="T5" fmla="*/ 78 h 79"/>
                  <a:gd name="T6" fmla="*/ 0 w 82"/>
                  <a:gd name="T7" fmla="*/ 44 h 79"/>
                  <a:gd name="T8" fmla="*/ 28 w 82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9">
                    <a:moveTo>
                      <a:pt x="28" y="0"/>
                    </a:moveTo>
                    <a:lnTo>
                      <a:pt x="81" y="57"/>
                    </a:lnTo>
                    <a:lnTo>
                      <a:pt x="33" y="78"/>
                    </a:lnTo>
                    <a:lnTo>
                      <a:pt x="0" y="44"/>
                    </a:lnTo>
                    <a:lnTo>
                      <a:pt x="28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5" name="Freeform 35">
                <a:extLst>
                  <a:ext uri="{FF2B5EF4-FFF2-40B4-BE49-F238E27FC236}">
                    <a16:creationId xmlns:a16="http://schemas.microsoft.com/office/drawing/2014/main" id="{5764AD97-660C-344A-95C4-31508538D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2561"/>
                <a:ext cx="82" cy="80"/>
              </a:xfrm>
              <a:custGeom>
                <a:avLst/>
                <a:gdLst>
                  <a:gd name="T0" fmla="*/ 53 w 82"/>
                  <a:gd name="T1" fmla="*/ 0 h 80"/>
                  <a:gd name="T2" fmla="*/ 0 w 82"/>
                  <a:gd name="T3" fmla="*/ 58 h 80"/>
                  <a:gd name="T4" fmla="*/ 48 w 82"/>
                  <a:gd name="T5" fmla="*/ 79 h 80"/>
                  <a:gd name="T6" fmla="*/ 81 w 82"/>
                  <a:gd name="T7" fmla="*/ 45 h 80"/>
                  <a:gd name="T8" fmla="*/ 53 w 82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0">
                    <a:moveTo>
                      <a:pt x="53" y="0"/>
                    </a:moveTo>
                    <a:lnTo>
                      <a:pt x="0" y="58"/>
                    </a:lnTo>
                    <a:lnTo>
                      <a:pt x="48" y="79"/>
                    </a:lnTo>
                    <a:lnTo>
                      <a:pt x="81" y="45"/>
                    </a:lnTo>
                    <a:lnTo>
                      <a:pt x="53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36" name="Freeform 36">
                <a:extLst>
                  <a:ext uri="{FF2B5EF4-FFF2-40B4-BE49-F238E27FC236}">
                    <a16:creationId xmlns:a16="http://schemas.microsoft.com/office/drawing/2014/main" id="{0750518D-9402-C14B-B304-A1BE8511D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632"/>
                <a:ext cx="83" cy="48"/>
              </a:xfrm>
              <a:custGeom>
                <a:avLst/>
                <a:gdLst>
                  <a:gd name="T0" fmla="*/ 16 w 83"/>
                  <a:gd name="T1" fmla="*/ 47 h 48"/>
                  <a:gd name="T2" fmla="*/ 66 w 83"/>
                  <a:gd name="T3" fmla="*/ 47 h 48"/>
                  <a:gd name="T4" fmla="*/ 82 w 83"/>
                  <a:gd name="T5" fmla="*/ 0 h 48"/>
                  <a:gd name="T6" fmla="*/ 0 w 83"/>
                  <a:gd name="T7" fmla="*/ 0 h 48"/>
                  <a:gd name="T8" fmla="*/ 16 w 83"/>
                  <a:gd name="T9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8">
                    <a:moveTo>
                      <a:pt x="16" y="47"/>
                    </a:moveTo>
                    <a:lnTo>
                      <a:pt x="66" y="47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16" y="47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56037" name="Group 37">
                <a:extLst>
                  <a:ext uri="{FF2B5EF4-FFF2-40B4-BE49-F238E27FC236}">
                    <a16:creationId xmlns:a16="http://schemas.microsoft.com/office/drawing/2014/main" id="{79A7F2FA-0834-AA44-B1EF-F4B3D4B2A2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4" y="2358"/>
                <a:ext cx="286" cy="281"/>
                <a:chOff x="2674" y="2358"/>
                <a:chExt cx="286" cy="281"/>
              </a:xfrm>
            </p:grpSpPr>
            <p:sp>
              <p:nvSpPr>
                <p:cNvPr id="256038" name="Oval 38">
                  <a:extLst>
                    <a:ext uri="{FF2B5EF4-FFF2-40B4-BE49-F238E27FC236}">
                      <a16:creationId xmlns:a16="http://schemas.microsoft.com/office/drawing/2014/main" id="{2204F8A2-4DD1-BD4A-B8FD-03F91675D5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4" y="2358"/>
                  <a:ext cx="286" cy="281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9" name="Oval 39">
                  <a:extLst>
                    <a:ext uri="{FF2B5EF4-FFF2-40B4-BE49-F238E27FC236}">
                      <a16:creationId xmlns:a16="http://schemas.microsoft.com/office/drawing/2014/main" id="{EDF45B83-77F3-7744-942D-DB228A8C07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6" y="2448"/>
                  <a:ext cx="100" cy="10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040" name="Group 40">
              <a:extLst>
                <a:ext uri="{FF2B5EF4-FFF2-40B4-BE49-F238E27FC236}">
                  <a16:creationId xmlns:a16="http://schemas.microsoft.com/office/drawing/2014/main" id="{3CD5B57C-30DA-DE45-90A4-E73A9E0B43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0" y="2348"/>
              <a:ext cx="436" cy="423"/>
              <a:chOff x="2130" y="2348"/>
              <a:chExt cx="436" cy="423"/>
            </a:xfrm>
          </p:grpSpPr>
          <p:sp>
            <p:nvSpPr>
              <p:cNvPr id="256041" name="Freeform 41">
                <a:extLst>
                  <a:ext uri="{FF2B5EF4-FFF2-40B4-BE49-F238E27FC236}">
                    <a16:creationId xmlns:a16="http://schemas.microsoft.com/office/drawing/2014/main" id="{39A9B5B4-8838-3446-9290-FAE5A0ADC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" y="2387"/>
                <a:ext cx="97" cy="93"/>
              </a:xfrm>
              <a:custGeom>
                <a:avLst/>
                <a:gdLst>
                  <a:gd name="T0" fmla="*/ 33 w 97"/>
                  <a:gd name="T1" fmla="*/ 92 h 93"/>
                  <a:gd name="T2" fmla="*/ 96 w 97"/>
                  <a:gd name="T3" fmla="*/ 25 h 93"/>
                  <a:gd name="T4" fmla="*/ 39 w 97"/>
                  <a:gd name="T5" fmla="*/ 0 h 93"/>
                  <a:gd name="T6" fmla="*/ 0 w 97"/>
                  <a:gd name="T7" fmla="*/ 40 h 93"/>
                  <a:gd name="T8" fmla="*/ 33 w 97"/>
                  <a:gd name="T9" fmla="*/ 9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3">
                    <a:moveTo>
                      <a:pt x="33" y="92"/>
                    </a:moveTo>
                    <a:lnTo>
                      <a:pt x="96" y="25"/>
                    </a:lnTo>
                    <a:lnTo>
                      <a:pt x="39" y="0"/>
                    </a:lnTo>
                    <a:lnTo>
                      <a:pt x="0" y="40"/>
                    </a:lnTo>
                    <a:lnTo>
                      <a:pt x="33" y="92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2" name="Freeform 42">
                <a:extLst>
                  <a:ext uri="{FF2B5EF4-FFF2-40B4-BE49-F238E27FC236}">
                    <a16:creationId xmlns:a16="http://schemas.microsoft.com/office/drawing/2014/main" id="{A502559F-0376-EB4F-BD62-9342E7293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0" y="2348"/>
                <a:ext cx="94" cy="55"/>
              </a:xfrm>
              <a:custGeom>
                <a:avLst/>
                <a:gdLst>
                  <a:gd name="T0" fmla="*/ 18 w 94"/>
                  <a:gd name="T1" fmla="*/ 0 h 55"/>
                  <a:gd name="T2" fmla="*/ 75 w 94"/>
                  <a:gd name="T3" fmla="*/ 0 h 55"/>
                  <a:gd name="T4" fmla="*/ 93 w 94"/>
                  <a:gd name="T5" fmla="*/ 54 h 55"/>
                  <a:gd name="T6" fmla="*/ 0 w 94"/>
                  <a:gd name="T7" fmla="*/ 54 h 55"/>
                  <a:gd name="T8" fmla="*/ 18 w 94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55">
                    <a:moveTo>
                      <a:pt x="18" y="0"/>
                    </a:moveTo>
                    <a:lnTo>
                      <a:pt x="75" y="0"/>
                    </a:lnTo>
                    <a:lnTo>
                      <a:pt x="93" y="54"/>
                    </a:lnTo>
                    <a:lnTo>
                      <a:pt x="0" y="54"/>
                    </a:lnTo>
                    <a:lnTo>
                      <a:pt x="18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3" name="Freeform 43">
                <a:extLst>
                  <a:ext uri="{FF2B5EF4-FFF2-40B4-BE49-F238E27FC236}">
                    <a16:creationId xmlns:a16="http://schemas.microsoft.com/office/drawing/2014/main" id="{A96F7855-FFEB-D14F-BCB8-C905BBD7A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" y="2510"/>
                <a:ext cx="58" cy="96"/>
              </a:xfrm>
              <a:custGeom>
                <a:avLst/>
                <a:gdLst>
                  <a:gd name="T0" fmla="*/ 57 w 58"/>
                  <a:gd name="T1" fmla="*/ 19 h 96"/>
                  <a:gd name="T2" fmla="*/ 57 w 58"/>
                  <a:gd name="T3" fmla="*/ 76 h 96"/>
                  <a:gd name="T4" fmla="*/ 0 w 58"/>
                  <a:gd name="T5" fmla="*/ 95 h 96"/>
                  <a:gd name="T6" fmla="*/ 0 w 58"/>
                  <a:gd name="T7" fmla="*/ 0 h 96"/>
                  <a:gd name="T8" fmla="*/ 57 w 58"/>
                  <a:gd name="T9" fmla="*/ 1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6">
                    <a:moveTo>
                      <a:pt x="57" y="19"/>
                    </a:moveTo>
                    <a:lnTo>
                      <a:pt x="57" y="76"/>
                    </a:lnTo>
                    <a:lnTo>
                      <a:pt x="0" y="95"/>
                    </a:lnTo>
                    <a:lnTo>
                      <a:pt x="0" y="0"/>
                    </a:lnTo>
                    <a:lnTo>
                      <a:pt x="57" y="19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4" name="Freeform 44">
                <a:extLst>
                  <a:ext uri="{FF2B5EF4-FFF2-40B4-BE49-F238E27FC236}">
                    <a16:creationId xmlns:a16="http://schemas.microsoft.com/office/drawing/2014/main" id="{97D4DE50-464C-9F48-8F26-A43D064D9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0" y="2509"/>
                <a:ext cx="58" cy="96"/>
              </a:xfrm>
              <a:custGeom>
                <a:avLst/>
                <a:gdLst>
                  <a:gd name="T0" fmla="*/ 0 w 58"/>
                  <a:gd name="T1" fmla="*/ 19 h 96"/>
                  <a:gd name="T2" fmla="*/ 0 w 58"/>
                  <a:gd name="T3" fmla="*/ 76 h 96"/>
                  <a:gd name="T4" fmla="*/ 57 w 58"/>
                  <a:gd name="T5" fmla="*/ 95 h 96"/>
                  <a:gd name="T6" fmla="*/ 57 w 58"/>
                  <a:gd name="T7" fmla="*/ 0 h 96"/>
                  <a:gd name="T8" fmla="*/ 0 w 58"/>
                  <a:gd name="T9" fmla="*/ 1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6">
                    <a:moveTo>
                      <a:pt x="0" y="19"/>
                    </a:moveTo>
                    <a:lnTo>
                      <a:pt x="0" y="76"/>
                    </a:lnTo>
                    <a:lnTo>
                      <a:pt x="57" y="95"/>
                    </a:lnTo>
                    <a:lnTo>
                      <a:pt x="57" y="0"/>
                    </a:lnTo>
                    <a:lnTo>
                      <a:pt x="0" y="19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5" name="Freeform 45">
                <a:extLst>
                  <a:ext uri="{FF2B5EF4-FFF2-40B4-BE49-F238E27FC236}">
                    <a16:creationId xmlns:a16="http://schemas.microsoft.com/office/drawing/2014/main" id="{24FDECA8-ED1D-134E-A74C-EF3D158E5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0" y="2388"/>
                <a:ext cx="97" cy="93"/>
              </a:xfrm>
              <a:custGeom>
                <a:avLst/>
                <a:gdLst>
                  <a:gd name="T0" fmla="*/ 63 w 97"/>
                  <a:gd name="T1" fmla="*/ 92 h 93"/>
                  <a:gd name="T2" fmla="*/ 0 w 97"/>
                  <a:gd name="T3" fmla="*/ 25 h 93"/>
                  <a:gd name="T4" fmla="*/ 57 w 97"/>
                  <a:gd name="T5" fmla="*/ 0 h 93"/>
                  <a:gd name="T6" fmla="*/ 96 w 97"/>
                  <a:gd name="T7" fmla="*/ 40 h 93"/>
                  <a:gd name="T8" fmla="*/ 63 w 97"/>
                  <a:gd name="T9" fmla="*/ 9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3">
                    <a:moveTo>
                      <a:pt x="63" y="92"/>
                    </a:moveTo>
                    <a:lnTo>
                      <a:pt x="0" y="25"/>
                    </a:lnTo>
                    <a:lnTo>
                      <a:pt x="57" y="0"/>
                    </a:lnTo>
                    <a:lnTo>
                      <a:pt x="96" y="40"/>
                    </a:lnTo>
                    <a:lnTo>
                      <a:pt x="63" y="92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6" name="Freeform 46">
                <a:extLst>
                  <a:ext uri="{FF2B5EF4-FFF2-40B4-BE49-F238E27FC236}">
                    <a16:creationId xmlns:a16="http://schemas.microsoft.com/office/drawing/2014/main" id="{4E37BA63-FF63-624F-9EED-986DAB5A7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4" y="2633"/>
                <a:ext cx="95" cy="93"/>
              </a:xfrm>
              <a:custGeom>
                <a:avLst/>
                <a:gdLst>
                  <a:gd name="T0" fmla="*/ 32 w 95"/>
                  <a:gd name="T1" fmla="*/ 0 h 93"/>
                  <a:gd name="T2" fmla="*/ 94 w 95"/>
                  <a:gd name="T3" fmla="*/ 67 h 93"/>
                  <a:gd name="T4" fmla="*/ 38 w 95"/>
                  <a:gd name="T5" fmla="*/ 92 h 93"/>
                  <a:gd name="T6" fmla="*/ 0 w 95"/>
                  <a:gd name="T7" fmla="*/ 52 h 93"/>
                  <a:gd name="T8" fmla="*/ 32 w 95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3">
                    <a:moveTo>
                      <a:pt x="32" y="0"/>
                    </a:moveTo>
                    <a:lnTo>
                      <a:pt x="94" y="67"/>
                    </a:lnTo>
                    <a:lnTo>
                      <a:pt x="38" y="92"/>
                    </a:lnTo>
                    <a:lnTo>
                      <a:pt x="0" y="52"/>
                    </a:lnTo>
                    <a:lnTo>
                      <a:pt x="32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7" name="Freeform 47">
                <a:extLst>
                  <a:ext uri="{FF2B5EF4-FFF2-40B4-BE49-F238E27FC236}">
                    <a16:creationId xmlns:a16="http://schemas.microsoft.com/office/drawing/2014/main" id="{4160B7F4-659F-6144-B598-66203F1A7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1" y="2632"/>
                <a:ext cx="97" cy="94"/>
              </a:xfrm>
              <a:custGeom>
                <a:avLst/>
                <a:gdLst>
                  <a:gd name="T0" fmla="*/ 63 w 97"/>
                  <a:gd name="T1" fmla="*/ 0 h 94"/>
                  <a:gd name="T2" fmla="*/ 0 w 97"/>
                  <a:gd name="T3" fmla="*/ 68 h 94"/>
                  <a:gd name="T4" fmla="*/ 57 w 97"/>
                  <a:gd name="T5" fmla="*/ 93 h 94"/>
                  <a:gd name="T6" fmla="*/ 96 w 97"/>
                  <a:gd name="T7" fmla="*/ 52 h 94"/>
                  <a:gd name="T8" fmla="*/ 63 w 97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4">
                    <a:moveTo>
                      <a:pt x="63" y="0"/>
                    </a:moveTo>
                    <a:lnTo>
                      <a:pt x="0" y="68"/>
                    </a:lnTo>
                    <a:lnTo>
                      <a:pt x="57" y="93"/>
                    </a:lnTo>
                    <a:lnTo>
                      <a:pt x="96" y="52"/>
                    </a:lnTo>
                    <a:lnTo>
                      <a:pt x="63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8" name="Freeform 48">
                <a:extLst>
                  <a:ext uri="{FF2B5EF4-FFF2-40B4-BE49-F238E27FC236}">
                    <a16:creationId xmlns:a16="http://schemas.microsoft.com/office/drawing/2014/main" id="{EC2365A4-B43D-DD4B-85ED-EF2A4E414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" y="2715"/>
                <a:ext cx="98" cy="56"/>
              </a:xfrm>
              <a:custGeom>
                <a:avLst/>
                <a:gdLst>
                  <a:gd name="T0" fmla="*/ 19 w 98"/>
                  <a:gd name="T1" fmla="*/ 55 h 56"/>
                  <a:gd name="T2" fmla="*/ 78 w 98"/>
                  <a:gd name="T3" fmla="*/ 55 h 56"/>
                  <a:gd name="T4" fmla="*/ 97 w 98"/>
                  <a:gd name="T5" fmla="*/ 0 h 56"/>
                  <a:gd name="T6" fmla="*/ 0 w 98"/>
                  <a:gd name="T7" fmla="*/ 0 h 56"/>
                  <a:gd name="T8" fmla="*/ 19 w 98"/>
                  <a:gd name="T9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56">
                    <a:moveTo>
                      <a:pt x="19" y="55"/>
                    </a:moveTo>
                    <a:lnTo>
                      <a:pt x="78" y="55"/>
                    </a:lnTo>
                    <a:lnTo>
                      <a:pt x="97" y="0"/>
                    </a:lnTo>
                    <a:lnTo>
                      <a:pt x="0" y="0"/>
                    </a:lnTo>
                    <a:lnTo>
                      <a:pt x="19" y="5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56049" name="Group 49">
                <a:extLst>
                  <a:ext uri="{FF2B5EF4-FFF2-40B4-BE49-F238E27FC236}">
                    <a16:creationId xmlns:a16="http://schemas.microsoft.com/office/drawing/2014/main" id="{ED4B1F7A-8166-2E4A-ADEB-31838A5E4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7" y="2392"/>
                <a:ext cx="337" cy="334"/>
                <a:chOff x="2177" y="2392"/>
                <a:chExt cx="337" cy="334"/>
              </a:xfrm>
            </p:grpSpPr>
            <p:sp>
              <p:nvSpPr>
                <p:cNvPr id="256050" name="Oval 50">
                  <a:extLst>
                    <a:ext uri="{FF2B5EF4-FFF2-40B4-BE49-F238E27FC236}">
                      <a16:creationId xmlns:a16="http://schemas.microsoft.com/office/drawing/2014/main" id="{C6FA2CDA-9354-7D4E-9C91-EAF881474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7" y="2392"/>
                  <a:ext cx="337" cy="334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1" name="Oval 51">
                  <a:extLst>
                    <a:ext uri="{FF2B5EF4-FFF2-40B4-BE49-F238E27FC236}">
                      <a16:creationId xmlns:a16="http://schemas.microsoft.com/office/drawing/2014/main" id="{A419C5FC-B580-9E4E-BB33-34E8DDE67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4" y="2497"/>
                  <a:ext cx="119" cy="12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052" name="Group 52">
              <a:extLst>
                <a:ext uri="{FF2B5EF4-FFF2-40B4-BE49-F238E27FC236}">
                  <a16:creationId xmlns:a16="http://schemas.microsoft.com/office/drawing/2014/main" id="{A874DE2F-FEA1-C540-B8F9-ECF0756214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0" y="2367"/>
              <a:ext cx="375" cy="368"/>
              <a:chOff x="2960" y="2367"/>
              <a:chExt cx="375" cy="368"/>
            </a:xfrm>
          </p:grpSpPr>
          <p:sp>
            <p:nvSpPr>
              <p:cNvPr id="256053" name="Oval 53">
                <a:extLst>
                  <a:ext uri="{FF2B5EF4-FFF2-40B4-BE49-F238E27FC236}">
                    <a16:creationId xmlns:a16="http://schemas.microsoft.com/office/drawing/2014/main" id="{A6312762-EE4A-5446-858C-4FC70B116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7" y="2411"/>
                <a:ext cx="281" cy="27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54" name="Oval 54">
                <a:extLst>
                  <a:ext uri="{FF2B5EF4-FFF2-40B4-BE49-F238E27FC236}">
                    <a16:creationId xmlns:a16="http://schemas.microsoft.com/office/drawing/2014/main" id="{8CCEC0D2-6D88-4C49-A035-C7E335BC4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6" y="2499"/>
                <a:ext cx="101" cy="10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55" name="Freeform 55">
                <a:extLst>
                  <a:ext uri="{FF2B5EF4-FFF2-40B4-BE49-F238E27FC236}">
                    <a16:creationId xmlns:a16="http://schemas.microsoft.com/office/drawing/2014/main" id="{BDBB92BC-CC0A-2247-BB4E-9607460A9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" y="2407"/>
                <a:ext cx="79" cy="77"/>
              </a:xfrm>
              <a:custGeom>
                <a:avLst/>
                <a:gdLst>
                  <a:gd name="T0" fmla="*/ 27 w 79"/>
                  <a:gd name="T1" fmla="*/ 76 h 77"/>
                  <a:gd name="T2" fmla="*/ 78 w 79"/>
                  <a:gd name="T3" fmla="*/ 20 h 77"/>
                  <a:gd name="T4" fmla="*/ 32 w 79"/>
                  <a:gd name="T5" fmla="*/ 0 h 77"/>
                  <a:gd name="T6" fmla="*/ 0 w 79"/>
                  <a:gd name="T7" fmla="*/ 33 h 77"/>
                  <a:gd name="T8" fmla="*/ 27 w 79"/>
                  <a:gd name="T9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7">
                    <a:moveTo>
                      <a:pt x="27" y="76"/>
                    </a:moveTo>
                    <a:lnTo>
                      <a:pt x="78" y="20"/>
                    </a:lnTo>
                    <a:lnTo>
                      <a:pt x="32" y="0"/>
                    </a:lnTo>
                    <a:lnTo>
                      <a:pt x="0" y="33"/>
                    </a:lnTo>
                    <a:lnTo>
                      <a:pt x="27" y="76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56" name="Freeform 56">
                <a:extLst>
                  <a:ext uri="{FF2B5EF4-FFF2-40B4-BE49-F238E27FC236}">
                    <a16:creationId xmlns:a16="http://schemas.microsoft.com/office/drawing/2014/main" id="{1410BF82-4941-304C-A829-505A450D6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2367"/>
                <a:ext cx="79" cy="47"/>
              </a:xfrm>
              <a:custGeom>
                <a:avLst/>
                <a:gdLst>
                  <a:gd name="T0" fmla="*/ 15 w 79"/>
                  <a:gd name="T1" fmla="*/ 0 h 47"/>
                  <a:gd name="T2" fmla="*/ 63 w 79"/>
                  <a:gd name="T3" fmla="*/ 0 h 47"/>
                  <a:gd name="T4" fmla="*/ 78 w 79"/>
                  <a:gd name="T5" fmla="*/ 46 h 47"/>
                  <a:gd name="T6" fmla="*/ 0 w 79"/>
                  <a:gd name="T7" fmla="*/ 46 h 47"/>
                  <a:gd name="T8" fmla="*/ 15 w 7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15" y="0"/>
                    </a:moveTo>
                    <a:lnTo>
                      <a:pt x="63" y="0"/>
                    </a:lnTo>
                    <a:lnTo>
                      <a:pt x="78" y="46"/>
                    </a:lnTo>
                    <a:lnTo>
                      <a:pt x="0" y="46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57" name="Freeform 57">
                <a:extLst>
                  <a:ext uri="{FF2B5EF4-FFF2-40B4-BE49-F238E27FC236}">
                    <a16:creationId xmlns:a16="http://schemas.microsoft.com/office/drawing/2014/main" id="{1F686B14-3DF3-224E-91B9-8063BC179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" y="2513"/>
                <a:ext cx="48" cy="79"/>
              </a:xfrm>
              <a:custGeom>
                <a:avLst/>
                <a:gdLst>
                  <a:gd name="T0" fmla="*/ 47 w 48"/>
                  <a:gd name="T1" fmla="*/ 16 h 79"/>
                  <a:gd name="T2" fmla="*/ 47 w 48"/>
                  <a:gd name="T3" fmla="*/ 62 h 79"/>
                  <a:gd name="T4" fmla="*/ 0 w 48"/>
                  <a:gd name="T5" fmla="*/ 78 h 79"/>
                  <a:gd name="T6" fmla="*/ 0 w 48"/>
                  <a:gd name="T7" fmla="*/ 0 h 79"/>
                  <a:gd name="T8" fmla="*/ 47 w 48"/>
                  <a:gd name="T9" fmla="*/ 1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79">
                    <a:moveTo>
                      <a:pt x="47" y="16"/>
                    </a:moveTo>
                    <a:lnTo>
                      <a:pt x="47" y="62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47" y="16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58" name="Freeform 58">
                <a:extLst>
                  <a:ext uri="{FF2B5EF4-FFF2-40B4-BE49-F238E27FC236}">
                    <a16:creationId xmlns:a16="http://schemas.microsoft.com/office/drawing/2014/main" id="{F999A638-BE86-BE47-818B-3F900908F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0" y="2512"/>
                <a:ext cx="49" cy="80"/>
              </a:xfrm>
              <a:custGeom>
                <a:avLst/>
                <a:gdLst>
                  <a:gd name="T0" fmla="*/ 0 w 49"/>
                  <a:gd name="T1" fmla="*/ 16 h 80"/>
                  <a:gd name="T2" fmla="*/ 0 w 49"/>
                  <a:gd name="T3" fmla="*/ 63 h 80"/>
                  <a:gd name="T4" fmla="*/ 48 w 49"/>
                  <a:gd name="T5" fmla="*/ 79 h 80"/>
                  <a:gd name="T6" fmla="*/ 48 w 49"/>
                  <a:gd name="T7" fmla="*/ 0 h 80"/>
                  <a:gd name="T8" fmla="*/ 0 w 49"/>
                  <a:gd name="T9" fmla="*/ 1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80">
                    <a:moveTo>
                      <a:pt x="0" y="16"/>
                    </a:moveTo>
                    <a:lnTo>
                      <a:pt x="0" y="63"/>
                    </a:lnTo>
                    <a:lnTo>
                      <a:pt x="48" y="79"/>
                    </a:lnTo>
                    <a:lnTo>
                      <a:pt x="48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59" name="Freeform 59">
                <a:extLst>
                  <a:ext uri="{FF2B5EF4-FFF2-40B4-BE49-F238E27FC236}">
                    <a16:creationId xmlns:a16="http://schemas.microsoft.com/office/drawing/2014/main" id="{600274D5-9686-8E4E-83E8-B61E1D7E4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1" y="2407"/>
                <a:ext cx="82" cy="79"/>
              </a:xfrm>
              <a:custGeom>
                <a:avLst/>
                <a:gdLst>
                  <a:gd name="T0" fmla="*/ 53 w 82"/>
                  <a:gd name="T1" fmla="*/ 78 h 79"/>
                  <a:gd name="T2" fmla="*/ 0 w 82"/>
                  <a:gd name="T3" fmla="*/ 21 h 79"/>
                  <a:gd name="T4" fmla="*/ 48 w 82"/>
                  <a:gd name="T5" fmla="*/ 0 h 79"/>
                  <a:gd name="T6" fmla="*/ 81 w 82"/>
                  <a:gd name="T7" fmla="*/ 34 h 79"/>
                  <a:gd name="T8" fmla="*/ 53 w 82"/>
                  <a:gd name="T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9">
                    <a:moveTo>
                      <a:pt x="53" y="78"/>
                    </a:moveTo>
                    <a:lnTo>
                      <a:pt x="0" y="21"/>
                    </a:lnTo>
                    <a:lnTo>
                      <a:pt x="48" y="0"/>
                    </a:lnTo>
                    <a:lnTo>
                      <a:pt x="81" y="34"/>
                    </a:lnTo>
                    <a:lnTo>
                      <a:pt x="53" y="78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60" name="Freeform 60">
                <a:extLst>
                  <a:ext uri="{FF2B5EF4-FFF2-40B4-BE49-F238E27FC236}">
                    <a16:creationId xmlns:a16="http://schemas.microsoft.com/office/drawing/2014/main" id="{7AF8E18B-251C-DE4E-98B5-C7D99AC04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" y="2617"/>
                <a:ext cx="80" cy="77"/>
              </a:xfrm>
              <a:custGeom>
                <a:avLst/>
                <a:gdLst>
                  <a:gd name="T0" fmla="*/ 27 w 80"/>
                  <a:gd name="T1" fmla="*/ 0 h 77"/>
                  <a:gd name="T2" fmla="*/ 79 w 80"/>
                  <a:gd name="T3" fmla="*/ 56 h 77"/>
                  <a:gd name="T4" fmla="*/ 32 w 80"/>
                  <a:gd name="T5" fmla="*/ 76 h 77"/>
                  <a:gd name="T6" fmla="*/ 0 w 80"/>
                  <a:gd name="T7" fmla="*/ 43 h 77"/>
                  <a:gd name="T8" fmla="*/ 27 w 80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7">
                    <a:moveTo>
                      <a:pt x="27" y="0"/>
                    </a:moveTo>
                    <a:lnTo>
                      <a:pt x="79" y="56"/>
                    </a:lnTo>
                    <a:lnTo>
                      <a:pt x="32" y="76"/>
                    </a:lnTo>
                    <a:lnTo>
                      <a:pt x="0" y="43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61" name="Freeform 61">
                <a:extLst>
                  <a:ext uri="{FF2B5EF4-FFF2-40B4-BE49-F238E27FC236}">
                    <a16:creationId xmlns:a16="http://schemas.microsoft.com/office/drawing/2014/main" id="{BCA8A325-0A9A-094D-B984-63475A16C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6" y="2620"/>
                <a:ext cx="81" cy="77"/>
              </a:xfrm>
              <a:custGeom>
                <a:avLst/>
                <a:gdLst>
                  <a:gd name="T0" fmla="*/ 53 w 81"/>
                  <a:gd name="T1" fmla="*/ 0 h 77"/>
                  <a:gd name="T2" fmla="*/ 0 w 81"/>
                  <a:gd name="T3" fmla="*/ 56 h 77"/>
                  <a:gd name="T4" fmla="*/ 48 w 81"/>
                  <a:gd name="T5" fmla="*/ 76 h 77"/>
                  <a:gd name="T6" fmla="*/ 80 w 81"/>
                  <a:gd name="T7" fmla="*/ 43 h 77"/>
                  <a:gd name="T8" fmla="*/ 53 w 81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7">
                    <a:moveTo>
                      <a:pt x="53" y="0"/>
                    </a:moveTo>
                    <a:lnTo>
                      <a:pt x="0" y="56"/>
                    </a:lnTo>
                    <a:lnTo>
                      <a:pt x="48" y="76"/>
                    </a:lnTo>
                    <a:lnTo>
                      <a:pt x="80" y="43"/>
                    </a:lnTo>
                    <a:lnTo>
                      <a:pt x="53" y="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62" name="Freeform 62">
                <a:extLst>
                  <a:ext uri="{FF2B5EF4-FFF2-40B4-BE49-F238E27FC236}">
                    <a16:creationId xmlns:a16="http://schemas.microsoft.com/office/drawing/2014/main" id="{FD7C08F3-93F5-B84C-9D7D-248D23B4D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2689"/>
                <a:ext cx="81" cy="46"/>
              </a:xfrm>
              <a:custGeom>
                <a:avLst/>
                <a:gdLst>
                  <a:gd name="T0" fmla="*/ 16 w 81"/>
                  <a:gd name="T1" fmla="*/ 45 h 46"/>
                  <a:gd name="T2" fmla="*/ 64 w 81"/>
                  <a:gd name="T3" fmla="*/ 45 h 46"/>
                  <a:gd name="T4" fmla="*/ 80 w 81"/>
                  <a:gd name="T5" fmla="*/ 0 h 46"/>
                  <a:gd name="T6" fmla="*/ 0 w 81"/>
                  <a:gd name="T7" fmla="*/ 0 h 46"/>
                  <a:gd name="T8" fmla="*/ 16 w 81"/>
                  <a:gd name="T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6">
                    <a:moveTo>
                      <a:pt x="16" y="45"/>
                    </a:moveTo>
                    <a:lnTo>
                      <a:pt x="64" y="45"/>
                    </a:lnTo>
                    <a:lnTo>
                      <a:pt x="80" y="0"/>
                    </a:lnTo>
                    <a:lnTo>
                      <a:pt x="0" y="0"/>
                    </a:lnTo>
                    <a:lnTo>
                      <a:pt x="16" y="45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36D230B-F57D-574F-A4DB-A2B62A43ABAD}"/>
              </a:ext>
            </a:extLst>
          </p:cNvPr>
          <p:cNvSpPr/>
          <p:nvPr/>
        </p:nvSpPr>
        <p:spPr>
          <a:xfrm>
            <a:off x="6861305" y="-1537662"/>
            <a:ext cx="2148582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B120BF-A542-934F-937F-81C5EFA90185}"/>
              </a:ext>
            </a:extLst>
          </p:cNvPr>
          <p:cNvSpPr txBox="1"/>
          <p:nvPr/>
        </p:nvSpPr>
        <p:spPr>
          <a:xfrm>
            <a:off x="464977" y="5986145"/>
            <a:ext cx="6686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1" dirty="0">
                <a:solidFill>
                  <a:schemeClr val="tx2"/>
                </a:solidFill>
              </a:rPr>
              <a:t>research from the </a:t>
            </a:r>
            <a:r>
              <a:rPr lang="en-US" sz="2800" i="1" dirty="0" err="1">
                <a:solidFill>
                  <a:schemeClr val="tx2"/>
                </a:solidFill>
              </a:rPr>
              <a:t>parmington</a:t>
            </a:r>
            <a:r>
              <a:rPr lang="en-US" sz="2800" i="1" dirty="0">
                <a:solidFill>
                  <a:schemeClr val="tx2"/>
                </a:solidFill>
              </a:rPr>
              <a:t> foundation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autoUpdateAnimBg="0"/>
    </p:bldLst>
  </p:timing>
</p:sld>
</file>

<file path=ppt/theme/theme1.xml><?xml version="1.0" encoding="utf-8"?>
<a:theme xmlns:a="http://schemas.openxmlformats.org/drawingml/2006/main" name="progress_powerpoint_2H_2008">
  <a:themeElements>
    <a:clrScheme name="Progress July 2010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37D2A8"/>
      </a:accent2>
      <a:accent3>
        <a:srgbClr val="FF7C00"/>
      </a:accent3>
      <a:accent4>
        <a:srgbClr val="797CA9"/>
      </a:accent4>
      <a:accent5>
        <a:srgbClr val="A7D101"/>
      </a:accent5>
      <a:accent6>
        <a:srgbClr val="99BFD5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08F3BCF-9D95-3E40-BC43-9572209B55AA}" vid="{FBC4D2FA-F38A-1D42-8CD9-7DB2A3932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C0356C60AC144F9282243677CEF3D8" ma:contentTypeVersion="18" ma:contentTypeDescription="Create a new document." ma:contentTypeScope="" ma:versionID="6d27ce6665077c1a45aff8498acdd1ad">
  <xsd:schema xmlns:xsd="http://www.w3.org/2001/XMLSchema" xmlns:xs="http://www.w3.org/2001/XMLSchema" xmlns:p="http://schemas.microsoft.com/office/2006/metadata/properties" xmlns:ns2="3cc39c1c-04ab-453e-b8ee-0021fec317b2" xmlns:ns3="b2109412-0e1b-4bcc-b646-982a8b0081e8" targetNamespace="http://schemas.microsoft.com/office/2006/metadata/properties" ma:root="true" ma:fieldsID="1352e1ea16281158047e9211785f37d3" ns2:_="" ns3:_="">
    <xsd:import namespace="3cc39c1c-04ab-453e-b8ee-0021fec317b2"/>
    <xsd:import namespace="b2109412-0e1b-4bcc-b646-982a8b008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39c1c-04ab-453e-b8ee-0021fec31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dea951-4578-420a-9303-929b28d59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09412-0e1b-4bcc-b646-982a8b008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bcc57cd-207f-4bae-a80a-a0994d1cfd6f}" ma:internalName="TaxCatchAll" ma:showField="CatchAllData" ma:web="b2109412-0e1b-4bcc-b646-982a8b008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c39c1c-04ab-453e-b8ee-0021fec317b2">
      <Terms xmlns="http://schemas.microsoft.com/office/infopath/2007/PartnerControls"/>
    </lcf76f155ced4ddcb4097134ff3c332f>
    <TaxCatchAll xmlns="b2109412-0e1b-4bcc-b646-982a8b0081e8" xsi:nil="true"/>
  </documentManagement>
</p:properties>
</file>

<file path=customXml/itemProps1.xml><?xml version="1.0" encoding="utf-8"?>
<ds:datastoreItem xmlns:ds="http://schemas.openxmlformats.org/officeDocument/2006/customXml" ds:itemID="{9EA80631-447A-44F5-8F7A-7E1ADC48AAD0}"/>
</file>

<file path=customXml/itemProps2.xml><?xml version="1.0" encoding="utf-8"?>
<ds:datastoreItem xmlns:ds="http://schemas.openxmlformats.org/officeDocument/2006/customXml" ds:itemID="{6471B22F-29A4-4C55-B798-3BB39FC985D9}"/>
</file>

<file path=customXml/itemProps3.xml><?xml version="1.0" encoding="utf-8"?>
<ds:datastoreItem xmlns:ds="http://schemas.openxmlformats.org/officeDocument/2006/customXml" ds:itemID="{22898152-B5F1-419D-81BD-20ED52ADEBEE}"/>
</file>

<file path=docProps/app.xml><?xml version="1.0" encoding="utf-8"?>
<Properties xmlns="http://schemas.openxmlformats.org/officeDocument/2006/extended-properties" xmlns:vt="http://schemas.openxmlformats.org/officeDocument/2006/docPropsVTypes">
  <Template>parmington template</Template>
  <TotalTime>6234</TotalTime>
  <Words>1881</Words>
  <Application>Microsoft Macintosh PowerPoint</Application>
  <PresentationFormat>Widescreen</PresentationFormat>
  <Paragraphs>478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Andale Mono</vt:lpstr>
      <vt:lpstr>Arial</vt:lpstr>
      <vt:lpstr>Calibri</vt:lpstr>
      <vt:lpstr>Courier New</vt:lpstr>
      <vt:lpstr>Helvetica</vt:lpstr>
      <vt:lpstr>Menlo</vt:lpstr>
      <vt:lpstr>Times New Roman</vt:lpstr>
      <vt:lpstr>Wingdings</vt:lpstr>
      <vt:lpstr>progress_powerpoint_2H_2008</vt:lpstr>
      <vt:lpstr>How Healthy is your Database</vt:lpstr>
      <vt:lpstr>Agenda</vt:lpstr>
      <vt:lpstr>Daily Tasks</vt:lpstr>
      <vt:lpstr>Long Running Transactions</vt:lpstr>
      <vt:lpstr>Log File Errors</vt:lpstr>
      <vt:lpstr>Backups are Successful</vt:lpstr>
      <vt:lpstr>Monitor Free Space</vt:lpstr>
      <vt:lpstr>Storage Area Diagram</vt:lpstr>
      <vt:lpstr>Extents Diagram</vt:lpstr>
      <vt:lpstr>Extents Diagram</vt:lpstr>
      <vt:lpstr>Storage Extent Recommendations</vt:lpstr>
      <vt:lpstr>Agenda</vt:lpstr>
      <vt:lpstr>Weekly Tasks</vt:lpstr>
      <vt:lpstr>After Imaging</vt:lpstr>
      <vt:lpstr>Typical Backup</vt:lpstr>
      <vt:lpstr>After Image Diagram</vt:lpstr>
      <vt:lpstr>After Image Diagram</vt:lpstr>
      <vt:lpstr>Enabling After Imaging</vt:lpstr>
      <vt:lpstr>Agenda</vt:lpstr>
      <vt:lpstr>Monthly Tasks</vt:lpstr>
      <vt:lpstr>Agenda</vt:lpstr>
      <vt:lpstr>Quarterly Tasks</vt:lpstr>
      <vt:lpstr>Database Analysis Report</vt:lpstr>
      <vt:lpstr>Index Analysis Report Example</vt:lpstr>
      <vt:lpstr>4 Level B-Tree Index</vt:lpstr>
      <vt:lpstr>3 Level B-Tree Index</vt:lpstr>
      <vt:lpstr>How to manage the Index utilization</vt:lpstr>
      <vt:lpstr>Agenda</vt:lpstr>
      <vt:lpstr>Yearly tasks</vt:lpstr>
      <vt:lpstr>Performance Tune</vt:lpstr>
      <vt:lpstr>Promon Activity Screen</vt:lpstr>
      <vt:lpstr>Checkpoints</vt:lpstr>
      <vt:lpstr>Checkpoints</vt:lpstr>
      <vt:lpstr>Checkpoints</vt:lpstr>
      <vt:lpstr>Checkpoints</vt:lpstr>
      <vt:lpstr>Checkpoints</vt:lpstr>
      <vt:lpstr>Checkpoints</vt:lpstr>
      <vt:lpstr>Checkpoints</vt:lpstr>
      <vt:lpstr>Before Image Clusters</vt:lpstr>
      <vt:lpstr>Summary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Tales of the Secret Bunker</dc:title>
  <dc:creator>Mike Furgal</dc:creator>
  <cp:lastModifiedBy>Mike Furgal</cp:lastModifiedBy>
  <cp:revision>59</cp:revision>
  <dcterms:created xsi:type="dcterms:W3CDTF">2023-08-16T15:10:27Z</dcterms:created>
  <dcterms:modified xsi:type="dcterms:W3CDTF">2024-09-18T11:21:41Z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0x01010039C0356C60AC144F9282243677CEF3D8</vt:lpwstr>
  </property>
</Properties>
</file>