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58.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57.xml" ContentType="application/vnd.openxmlformats-officedocument.presentationml.notesSlide+xml"/>
  <Override PartName="/ppt/notesSlides/notesSlide5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49.xml" ContentType="application/vnd.openxmlformats-officedocument.presentationml.notesSlide+xml"/>
  <Override PartName="/ppt/notesSlides/notesSlide56.xml" ContentType="application/vnd.openxmlformats-officedocument.presentationml.notesSlide+xml"/>
  <Override PartName="/ppt/notesSlides/notesSlide27.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3"/>
  </p:notesMasterIdLst>
  <p:sldIdLst>
    <p:sldId id="258" r:id="rId2"/>
    <p:sldId id="261" r:id="rId3"/>
    <p:sldId id="300" r:id="rId4"/>
    <p:sldId id="299" r:id="rId5"/>
    <p:sldId id="302" r:id="rId6"/>
    <p:sldId id="303" r:id="rId7"/>
    <p:sldId id="320" r:id="rId8"/>
    <p:sldId id="315" r:id="rId9"/>
    <p:sldId id="304" r:id="rId10"/>
    <p:sldId id="298" r:id="rId11"/>
    <p:sldId id="305" r:id="rId12"/>
    <p:sldId id="268" r:id="rId13"/>
    <p:sldId id="307" r:id="rId14"/>
    <p:sldId id="319" r:id="rId15"/>
    <p:sldId id="287" r:id="rId16"/>
    <p:sldId id="313" r:id="rId17"/>
    <p:sldId id="312" r:id="rId18"/>
    <p:sldId id="317" r:id="rId19"/>
    <p:sldId id="316" r:id="rId20"/>
    <p:sldId id="318" r:id="rId21"/>
    <p:sldId id="314" r:id="rId22"/>
    <p:sldId id="308" r:id="rId23"/>
    <p:sldId id="471" r:id="rId24"/>
    <p:sldId id="487" r:id="rId25"/>
    <p:sldId id="290" r:id="rId26"/>
    <p:sldId id="474" r:id="rId27"/>
    <p:sldId id="484" r:id="rId28"/>
    <p:sldId id="475" r:id="rId29"/>
    <p:sldId id="485" r:id="rId30"/>
    <p:sldId id="473" r:id="rId31"/>
    <p:sldId id="472" r:id="rId32"/>
    <p:sldId id="489" r:id="rId33"/>
    <p:sldId id="496" r:id="rId34"/>
    <p:sldId id="476" r:id="rId35"/>
    <p:sldId id="497" r:id="rId36"/>
    <p:sldId id="498" r:id="rId37"/>
    <p:sldId id="499" r:id="rId38"/>
    <p:sldId id="321" r:id="rId39"/>
    <p:sldId id="322" r:id="rId40"/>
    <p:sldId id="462" r:id="rId41"/>
    <p:sldId id="463" r:id="rId42"/>
    <p:sldId id="465" r:id="rId43"/>
    <p:sldId id="466" r:id="rId44"/>
    <p:sldId id="467" r:id="rId45"/>
    <p:sldId id="468" r:id="rId46"/>
    <p:sldId id="469" r:id="rId47"/>
    <p:sldId id="464" r:id="rId48"/>
    <p:sldId id="470" r:id="rId49"/>
    <p:sldId id="323" r:id="rId50"/>
    <p:sldId id="477" r:id="rId51"/>
    <p:sldId id="479" r:id="rId52"/>
    <p:sldId id="492" r:id="rId53"/>
    <p:sldId id="311" r:id="rId54"/>
    <p:sldId id="280" r:id="rId55"/>
    <p:sldId id="480" r:id="rId56"/>
    <p:sldId id="482" r:id="rId57"/>
    <p:sldId id="281" r:id="rId58"/>
    <p:sldId id="483" r:id="rId59"/>
    <p:sldId id="291" r:id="rId60"/>
    <p:sldId id="289" r:id="rId61"/>
    <p:sldId id="486" r:id="rId6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786" autoAdjust="0"/>
    <p:restoredTop sz="80292" autoAdjust="0"/>
  </p:normalViewPr>
  <p:slideViewPr>
    <p:cSldViewPr snapToGrid="0">
      <p:cViewPr varScale="1">
        <p:scale>
          <a:sx n="59" d="100"/>
          <a:sy n="59" d="100"/>
        </p:scale>
        <p:origin x="972"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notesMaster" Target="notesMasters/notesMaster1.xml"/><Relationship Id="rId68" Type="http://schemas.openxmlformats.org/officeDocument/2006/relationships/customXml" Target="../customXml/item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69" Type="http://schemas.openxmlformats.org/officeDocument/2006/relationships/customXml" Target="../customXml/item2.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F07B25F-DCA0-49AB-BF38-A3CCD8AA5E61}" type="datetimeFigureOut">
              <a:rPr lang="en-US" smtClean="0"/>
              <a:t>9/28/2024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0CE9308-3D86-4DB2-A5CB-BA89C1564FCD}" type="slidenum">
              <a:rPr lang="en-US" smtClean="0"/>
              <a:t>‹#›</a:t>
            </a:fld>
            <a:endParaRPr lang="en-US"/>
          </a:p>
        </p:txBody>
      </p:sp>
    </p:spTree>
    <p:extLst>
      <p:ext uri="{BB962C8B-B14F-4D97-AF65-F5344CB8AC3E}">
        <p14:creationId xmlns:p14="http://schemas.microsoft.com/office/powerpoint/2010/main" val="14208515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Blocks in RM chains are serving their time. Sometimes it is almost a Life sentence.</a:t>
            </a:r>
          </a:p>
          <a:p>
            <a:r>
              <a:rPr lang="en-US" dirty="0"/>
              <a:t>Please send your questions to: dmitrilevin@alphabroder.com</a:t>
            </a:r>
          </a:p>
        </p:txBody>
      </p:sp>
      <p:sp>
        <p:nvSpPr>
          <p:cNvPr id="4" name="Slide Number Placeholder 3"/>
          <p:cNvSpPr>
            <a:spLocks noGrp="1"/>
          </p:cNvSpPr>
          <p:nvPr>
            <p:ph type="sldNum" sz="quarter" idx="5"/>
          </p:nvPr>
        </p:nvSpPr>
        <p:spPr/>
        <p:txBody>
          <a:bodyPr/>
          <a:lstStyle/>
          <a:p>
            <a:fld id="{30CE9308-3D86-4DB2-A5CB-BA89C1564FCD}" type="slidenum">
              <a:rPr lang="en-US" smtClean="0"/>
              <a:t>1</a:t>
            </a:fld>
            <a:endParaRPr lang="en-US"/>
          </a:p>
        </p:txBody>
      </p:sp>
    </p:spTree>
    <p:extLst>
      <p:ext uri="{BB962C8B-B14F-4D97-AF65-F5344CB8AC3E}">
        <p14:creationId xmlns:p14="http://schemas.microsoft.com/office/powerpoint/2010/main" val="482594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monograph written almost 30 years ago describes the behavior of RM chain, among other things. How records are added to the top block at the head of RM chain, what to do with the block if the record does not fit in the top block, send it to the end or completely remove it from RM chain.</a:t>
            </a:r>
            <a:br>
              <a:rPr lang="en-US" dirty="0"/>
            </a:br>
            <a:br>
              <a:rPr lang="en-US" dirty="0"/>
            </a:br>
            <a:r>
              <a:rPr lang="en-US" b="0" i="0" dirty="0">
                <a:solidFill>
                  <a:srgbClr val="000000"/>
                </a:solidFill>
                <a:effectLst/>
                <a:highlight>
                  <a:srgbClr val="FFFFFF"/>
                </a:highlight>
                <a:latin typeface="Times New Roman" panose="02020603050405020304" pitchFamily="18" charset="0"/>
              </a:rPr>
              <a:t>If the block is not on the RM chain, has unused record slots, and has at least as much free space as the toss limit, it is added to the RM chain. That is often happen when we purge records from the database or empty some fields in records.</a:t>
            </a:r>
            <a:br>
              <a:rPr lang="en-US" b="0" i="0" dirty="0">
                <a:solidFill>
                  <a:srgbClr val="000000"/>
                </a:solidFill>
                <a:effectLst/>
                <a:highlight>
                  <a:srgbClr val="FFFFFF"/>
                </a:highlight>
                <a:latin typeface="Times New Roman" panose="02020603050405020304" pitchFamily="18" charset="0"/>
              </a:rPr>
            </a:br>
            <a:r>
              <a:rPr lang="en-US" b="0" i="0" dirty="0">
                <a:solidFill>
                  <a:srgbClr val="000000"/>
                </a:solidFill>
                <a:effectLst/>
                <a:highlight>
                  <a:srgbClr val="FFFFFF"/>
                </a:highlight>
                <a:latin typeface="Times New Roman" panose="02020603050405020304" pitchFamily="18" charset="0"/>
              </a:rPr>
              <a:t>If the block is already on the RM chain, but now has less free space than the toss limit, or all the record slots are filled, then the block should be removed from the RM chain. But, since the RM chain is linked only in the forward direction, it can only be removed if it is the first block on the chain. If it is not the first block, it will be left in the chain. </a:t>
            </a:r>
            <a:endParaRPr lang="en-US" dirty="0"/>
          </a:p>
        </p:txBody>
      </p:sp>
      <p:sp>
        <p:nvSpPr>
          <p:cNvPr id="4" name="Slide Number Placeholder 3"/>
          <p:cNvSpPr>
            <a:spLocks noGrp="1"/>
          </p:cNvSpPr>
          <p:nvPr>
            <p:ph type="sldNum" sz="quarter" idx="5"/>
          </p:nvPr>
        </p:nvSpPr>
        <p:spPr/>
        <p:txBody>
          <a:bodyPr/>
          <a:lstStyle/>
          <a:p>
            <a:fld id="{30CE9308-3D86-4DB2-A5CB-BA89C1564FCD}" type="slidenum">
              <a:rPr lang="en-US" smtClean="0"/>
              <a:t>2</a:t>
            </a:fld>
            <a:endParaRPr lang="en-US"/>
          </a:p>
        </p:txBody>
      </p:sp>
    </p:spTree>
    <p:extLst>
      <p:ext uri="{BB962C8B-B14F-4D97-AF65-F5344CB8AC3E}">
        <p14:creationId xmlns:p14="http://schemas.microsoft.com/office/powerpoint/2010/main" val="40551799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will talk only about record blocks. We will not talk about index blocks. This is how things look 30 years ago in version 8.</a:t>
            </a:r>
            <a:br>
              <a:rPr lang="en-US" dirty="0"/>
            </a:br>
            <a:r>
              <a:rPr lang="en-US" sz="1200" b="1" kern="0" dirty="0">
                <a:solidFill>
                  <a:srgbClr val="124F1A"/>
                </a:solidFill>
                <a:effectLst/>
                <a:latin typeface="Calibri" panose="020F0502020204030204" pitchFamily="34" charset="0"/>
                <a:ea typeface="Aptos" panose="020B0004020202020204" pitchFamily="34" charset="0"/>
              </a:rPr>
              <a:t>No. of Recs </a:t>
            </a:r>
            <a:r>
              <a:rPr lang="en-US" sz="1200" b="0" kern="0" dirty="0">
                <a:solidFill>
                  <a:srgbClr val="124F1A"/>
                </a:solidFill>
                <a:effectLst/>
                <a:latin typeface="Calibri" panose="020F0502020204030204" pitchFamily="34" charset="0"/>
                <a:ea typeface="Aptos" panose="020B0004020202020204" pitchFamily="34" charset="0"/>
              </a:rPr>
              <a:t>(</a:t>
            </a:r>
            <a:r>
              <a:rPr lang="en-US" sz="1200" b="0" kern="0" dirty="0" err="1">
                <a:solidFill>
                  <a:srgbClr val="124F1A"/>
                </a:solidFill>
                <a:effectLst/>
                <a:latin typeface="Calibri" panose="020F0502020204030204" pitchFamily="34" charset="0"/>
                <a:ea typeface="Aptos" panose="020B0004020202020204" pitchFamily="34" charset="0"/>
              </a:rPr>
              <a:t>Numdir</a:t>
            </a:r>
            <a:r>
              <a:rPr lang="en-US" sz="1200" b="0" kern="0" dirty="0">
                <a:solidFill>
                  <a:srgbClr val="124F1A"/>
                </a:solidFill>
                <a:effectLst/>
                <a:latin typeface="Calibri" panose="020F0502020204030204" pitchFamily="34" charset="0"/>
                <a:ea typeface="Aptos" panose="020B0004020202020204" pitchFamily="34" charset="0"/>
              </a:rPr>
              <a:t>) – is not the number of records (or fragments) in that block, but it is the maximum number of slots that is used in a block currently. And some of the slots below it could be free.</a:t>
            </a:r>
            <a:br>
              <a:rPr lang="en-US" sz="1200" b="0" kern="0" dirty="0">
                <a:solidFill>
                  <a:srgbClr val="124F1A"/>
                </a:solidFill>
                <a:effectLst/>
                <a:latin typeface="Calibri" panose="020F0502020204030204" pitchFamily="34" charset="0"/>
                <a:ea typeface="Aptos" panose="020B0004020202020204" pitchFamily="34" charset="0"/>
              </a:rPr>
            </a:br>
            <a:r>
              <a:rPr lang="en-US" sz="1200" b="1" kern="0" dirty="0">
                <a:solidFill>
                  <a:srgbClr val="124F1A"/>
                </a:solidFill>
                <a:effectLst/>
                <a:latin typeface="Calibri" panose="020F0502020204030204" pitchFamily="34" charset="0"/>
                <a:ea typeface="Aptos" panose="020B0004020202020204" pitchFamily="34" charset="0"/>
              </a:rPr>
              <a:t>No. of Free Slots </a:t>
            </a:r>
            <a:r>
              <a:rPr lang="en-US" sz="1200" b="0" kern="0" dirty="0">
                <a:solidFill>
                  <a:srgbClr val="124F1A"/>
                </a:solidFill>
                <a:effectLst/>
                <a:latin typeface="Calibri" panose="020F0502020204030204" pitchFamily="34" charset="0"/>
                <a:ea typeface="Aptos" panose="020B0004020202020204" pitchFamily="34" charset="0"/>
              </a:rPr>
              <a:t>(</a:t>
            </a:r>
            <a:r>
              <a:rPr lang="en-US" sz="1200" b="0" kern="0" dirty="0" err="1">
                <a:solidFill>
                  <a:srgbClr val="124F1A"/>
                </a:solidFill>
                <a:effectLst/>
                <a:latin typeface="Calibri" panose="020F0502020204030204" pitchFamily="34" charset="0"/>
                <a:ea typeface="Aptos" panose="020B0004020202020204" pitchFamily="34" charset="0"/>
              </a:rPr>
              <a:t>Freedir</a:t>
            </a:r>
            <a:r>
              <a:rPr lang="en-US" sz="1200" b="0" kern="0" dirty="0">
                <a:solidFill>
                  <a:srgbClr val="124F1A"/>
                </a:solidFill>
                <a:effectLst/>
                <a:latin typeface="Calibri" panose="020F0502020204030204" pitchFamily="34" charset="0"/>
                <a:ea typeface="Aptos" panose="020B0004020202020204" pitchFamily="34" charset="0"/>
              </a:rPr>
              <a:t>) – number of slots that are free.</a:t>
            </a:r>
            <a:br>
              <a:rPr lang="en-US" sz="1200" b="0" kern="0" dirty="0">
                <a:solidFill>
                  <a:srgbClr val="124F1A"/>
                </a:solidFill>
                <a:effectLst/>
                <a:latin typeface="Calibri" panose="020F0502020204030204" pitchFamily="34" charset="0"/>
                <a:ea typeface="Aptos" panose="020B0004020202020204" pitchFamily="34" charset="0"/>
              </a:rPr>
            </a:br>
            <a:r>
              <a:rPr lang="en-US" sz="1200" b="0" kern="0" dirty="0" err="1">
                <a:solidFill>
                  <a:srgbClr val="124F1A"/>
                </a:solidFill>
                <a:effectLst/>
                <a:latin typeface="Calibri" panose="020F0502020204030204" pitchFamily="34" charset="0"/>
                <a:ea typeface="Aptos" panose="020B0004020202020204" pitchFamily="34" charset="0"/>
              </a:rPr>
              <a:t>Numdir</a:t>
            </a:r>
            <a:r>
              <a:rPr lang="en-US" sz="1200" b="0" kern="0" dirty="0">
                <a:solidFill>
                  <a:srgbClr val="124F1A"/>
                </a:solidFill>
                <a:effectLst/>
                <a:latin typeface="Calibri" panose="020F0502020204030204" pitchFamily="34" charset="0"/>
                <a:ea typeface="Aptos" panose="020B0004020202020204" pitchFamily="34" charset="0"/>
              </a:rPr>
              <a:t> +  </a:t>
            </a:r>
            <a:r>
              <a:rPr lang="en-US" sz="1200" b="0" kern="0" dirty="0" err="1">
                <a:solidFill>
                  <a:srgbClr val="124F1A"/>
                </a:solidFill>
                <a:effectLst/>
                <a:latin typeface="Calibri" panose="020F0502020204030204" pitchFamily="34" charset="0"/>
                <a:ea typeface="Aptos" panose="020B0004020202020204" pitchFamily="34" charset="0"/>
              </a:rPr>
              <a:t>Freedir</a:t>
            </a:r>
            <a:r>
              <a:rPr lang="en-US" sz="1200" b="0" kern="0" dirty="0">
                <a:solidFill>
                  <a:srgbClr val="124F1A"/>
                </a:solidFill>
                <a:effectLst/>
                <a:latin typeface="Calibri" panose="020F0502020204030204" pitchFamily="34" charset="0"/>
                <a:ea typeface="Aptos" panose="020B0004020202020204" pitchFamily="34" charset="0"/>
              </a:rPr>
              <a:t> often equal to RPB, but it could be more than RPB if there are free slots below </a:t>
            </a:r>
            <a:r>
              <a:rPr lang="en-US" sz="1200" b="0" kern="0" dirty="0" err="1">
                <a:solidFill>
                  <a:srgbClr val="124F1A"/>
                </a:solidFill>
                <a:effectLst/>
                <a:latin typeface="Calibri" panose="020F0502020204030204" pitchFamily="34" charset="0"/>
                <a:ea typeface="Aptos" panose="020B0004020202020204" pitchFamily="34" charset="0"/>
              </a:rPr>
              <a:t>Numdir</a:t>
            </a:r>
            <a:r>
              <a:rPr lang="en-US" sz="1200" b="0" kern="0" dirty="0">
                <a:solidFill>
                  <a:srgbClr val="124F1A"/>
                </a:solidFill>
                <a:effectLst/>
                <a:latin typeface="Calibri" panose="020F0502020204030204" pitchFamily="34" charset="0"/>
                <a:ea typeface="Aptos" panose="020B0004020202020204" pitchFamily="34" charset="0"/>
              </a:rPr>
              <a:t>.</a:t>
            </a:r>
            <a:br>
              <a:rPr lang="en-US" sz="1200" b="0" kern="0" dirty="0">
                <a:solidFill>
                  <a:srgbClr val="124F1A"/>
                </a:solidFill>
                <a:effectLst/>
                <a:latin typeface="Calibri" panose="020F0502020204030204" pitchFamily="34" charset="0"/>
                <a:ea typeface="Aptos" panose="020B0004020202020204" pitchFamily="34" charset="0"/>
              </a:rPr>
            </a:br>
            <a:r>
              <a:rPr lang="en-US" sz="1200" b="1" dirty="0">
                <a:effectLst/>
                <a:latin typeface="Aptos" panose="020B0004020202020204" pitchFamily="34" charset="0"/>
                <a:ea typeface="Aptos" panose="020B0004020202020204" pitchFamily="34" charset="0"/>
                <a:cs typeface="Times New Roman" panose="02020603050405020304" pitchFamily="18" charset="0"/>
              </a:rPr>
              <a:t>No. bytes free space </a:t>
            </a:r>
            <a:r>
              <a:rPr lang="en-US" sz="1200" dirty="0">
                <a:effectLst/>
                <a:latin typeface="Aptos" panose="020B0004020202020204" pitchFamily="34" charset="0"/>
                <a:ea typeface="Aptos" panose="020B0004020202020204" pitchFamily="34" charset="0"/>
                <a:cs typeface="Times New Roman" panose="02020603050405020304" pitchFamily="18" charset="0"/>
              </a:rPr>
              <a:t>– the size of “Free Space”</a:t>
            </a:r>
            <a:br>
              <a:rPr lang="en-US" sz="1200" b="0" kern="0" dirty="0">
                <a:solidFill>
                  <a:srgbClr val="124F1A"/>
                </a:solidFill>
                <a:effectLst/>
                <a:latin typeface="Calibri" panose="020F0502020204030204" pitchFamily="34" charset="0"/>
                <a:ea typeface="Aptos" panose="020B0004020202020204" pitchFamily="34" charset="0"/>
              </a:rPr>
            </a:br>
            <a:r>
              <a:rPr lang="en-US" sz="1200" b="1" kern="0" dirty="0">
                <a:solidFill>
                  <a:srgbClr val="124F1A"/>
                </a:solidFill>
                <a:effectLst/>
                <a:latin typeface="Calibri" panose="020F0502020204030204" pitchFamily="34" charset="0"/>
                <a:ea typeface="Aptos" panose="020B0004020202020204" pitchFamily="34" charset="0"/>
              </a:rPr>
              <a:t>Record Offset Directory </a:t>
            </a:r>
            <a:r>
              <a:rPr lang="en-US" sz="1200" b="0" kern="0" dirty="0">
                <a:solidFill>
                  <a:srgbClr val="124F1A"/>
                </a:solidFill>
                <a:effectLst/>
                <a:latin typeface="Calibri" panose="020F0502020204030204" pitchFamily="34" charset="0"/>
                <a:ea typeface="Aptos" panose="020B0004020202020204" pitchFamily="34" charset="0"/>
              </a:rPr>
              <a:t>is 16-bit, 13-bit for the address fragment offset (enough for 8K block) and 3-bit header.</a:t>
            </a:r>
            <a:br>
              <a:rPr lang="en-US" sz="1200" b="0" kern="0" dirty="0">
                <a:solidFill>
                  <a:srgbClr val="124F1A"/>
                </a:solidFill>
                <a:effectLst/>
                <a:latin typeface="Calibri" panose="020F0502020204030204" pitchFamily="34" charset="0"/>
                <a:ea typeface="Aptos" panose="020B0004020202020204" pitchFamily="34" charset="0"/>
              </a:rPr>
            </a:br>
            <a:r>
              <a:rPr lang="en-US" sz="1200" kern="0" dirty="0">
                <a:solidFill>
                  <a:srgbClr val="124F1A"/>
                </a:solidFill>
                <a:effectLst/>
                <a:latin typeface="Calibri" panose="020F0502020204030204" pitchFamily="34" charset="0"/>
                <a:ea typeface="Aptos" panose="020B0004020202020204" pitchFamily="34" charset="0"/>
              </a:rPr>
              <a:t>000 – Ordinary (non-fragmented) record</a:t>
            </a:r>
          </a:p>
          <a:p>
            <a:r>
              <a:rPr lang="en-US" sz="1200" kern="0" dirty="0">
                <a:solidFill>
                  <a:srgbClr val="124F1A"/>
                </a:solidFill>
                <a:effectLst/>
                <a:latin typeface="Calibri" panose="020F0502020204030204" pitchFamily="34" charset="0"/>
                <a:ea typeface="Aptos" panose="020B0004020202020204" pitchFamily="34" charset="0"/>
              </a:rPr>
              <a:t>001 - CONT (continuation) Record fragment that has predecessor(s).</a:t>
            </a:r>
          </a:p>
          <a:p>
            <a:r>
              <a:rPr lang="ru-RU" sz="1200" kern="0" dirty="0">
                <a:solidFill>
                  <a:srgbClr val="124F1A"/>
                </a:solidFill>
                <a:effectLst/>
                <a:latin typeface="Calibri" panose="020F0502020204030204" pitchFamily="34" charset="0"/>
                <a:ea typeface="Aptos" panose="020B0004020202020204" pitchFamily="34" charset="0"/>
              </a:rPr>
              <a:t>010 - </a:t>
            </a:r>
            <a:r>
              <a:rPr lang="en-US" sz="1200" kern="0" dirty="0">
                <a:solidFill>
                  <a:srgbClr val="124F1A"/>
                </a:solidFill>
                <a:effectLst/>
                <a:latin typeface="Calibri" panose="020F0502020204030204" pitchFamily="34" charset="0"/>
                <a:ea typeface="Aptos" panose="020B0004020202020204" pitchFamily="34" charset="0"/>
              </a:rPr>
              <a:t>Next fragment key – head of fragmented record. </a:t>
            </a:r>
            <a:br>
              <a:rPr lang="en-US" sz="1200" kern="0" dirty="0">
                <a:solidFill>
                  <a:srgbClr val="124F1A"/>
                </a:solidFill>
                <a:effectLst/>
                <a:latin typeface="Calibri" panose="020F0502020204030204" pitchFamily="34" charset="0"/>
                <a:ea typeface="Aptos" panose="020B0004020202020204" pitchFamily="34" charset="0"/>
              </a:rPr>
            </a:br>
            <a:r>
              <a:rPr lang="ru-RU" sz="1200" kern="0" dirty="0">
                <a:solidFill>
                  <a:srgbClr val="124F1A"/>
                </a:solidFill>
                <a:effectLst/>
                <a:latin typeface="Calibri" panose="020F0502020204030204" pitchFamily="34" charset="0"/>
                <a:ea typeface="Aptos" panose="020B0004020202020204" pitchFamily="34" charset="0"/>
              </a:rPr>
              <a:t>011 - </a:t>
            </a:r>
            <a:r>
              <a:rPr lang="en-US" sz="1200" kern="0" dirty="0">
                <a:solidFill>
                  <a:srgbClr val="124F1A"/>
                </a:solidFill>
                <a:effectLst/>
                <a:latin typeface="Calibri" panose="020F0502020204030204" pitchFamily="34" charset="0"/>
                <a:ea typeface="Aptos" panose="020B0004020202020204" pitchFamily="34" charset="0"/>
              </a:rPr>
              <a:t>Next fragment key</a:t>
            </a:r>
            <a:r>
              <a:rPr lang="ru-RU" sz="1200" kern="0" dirty="0">
                <a:solidFill>
                  <a:srgbClr val="124F1A"/>
                </a:solidFill>
                <a:effectLst/>
                <a:latin typeface="Calibri" panose="020F0502020204030204" pitchFamily="34" charset="0"/>
                <a:ea typeface="Aptos" panose="020B0004020202020204" pitchFamily="34" charset="0"/>
              </a:rPr>
              <a:t> + </a:t>
            </a:r>
            <a:r>
              <a:rPr lang="en-US" sz="1200" kern="0" dirty="0">
                <a:solidFill>
                  <a:srgbClr val="124F1A"/>
                </a:solidFill>
                <a:effectLst/>
                <a:latin typeface="Calibri" panose="020F0502020204030204" pitchFamily="34" charset="0"/>
                <a:ea typeface="Aptos" panose="020B0004020202020204" pitchFamily="34" charset="0"/>
              </a:rPr>
              <a:t>CONT</a:t>
            </a:r>
            <a:r>
              <a:rPr lang="ru-RU" sz="1200" kern="0" dirty="0">
                <a:solidFill>
                  <a:srgbClr val="124F1A"/>
                </a:solidFill>
                <a:effectLst/>
                <a:latin typeface="Calibri" panose="020F0502020204030204" pitchFamily="34" charset="0"/>
                <a:ea typeface="Aptos" panose="020B0004020202020204" pitchFamily="34" charset="0"/>
              </a:rPr>
              <a:t>. </a:t>
            </a:r>
            <a:r>
              <a:rPr lang="en-US" sz="1200" kern="0" dirty="0">
                <a:solidFill>
                  <a:srgbClr val="124F1A"/>
                </a:solidFill>
                <a:effectLst/>
                <a:latin typeface="Calibri" panose="020F0502020204030204" pitchFamily="34" charset="0"/>
                <a:ea typeface="Aptos" panose="020B0004020202020204" pitchFamily="34" charset="0"/>
              </a:rPr>
              <a:t>That is intermediate fragment with predecessor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00" dirty="0">
                <a:solidFill>
                  <a:srgbClr val="124F1A"/>
                </a:solidFill>
                <a:effectLst/>
                <a:latin typeface="Calibri" panose="020F0502020204030204" pitchFamily="34" charset="0"/>
                <a:ea typeface="Aptos" panose="020B0004020202020204" pitchFamily="34" charset="0"/>
                <a:cs typeface="Times New Roman" panose="02020603050405020304" pitchFamily="18" charset="0"/>
              </a:rPr>
              <a:t>100 - HOLD – recid holder (see the slide for it).</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sz="1200" kern="0" dirty="0">
              <a:solidFill>
                <a:srgbClr val="124F1A"/>
              </a:solidFill>
              <a:effectLst/>
              <a:latin typeface="Calibri" panose="020F0502020204030204" pitchFamily="34" charset="0"/>
              <a:ea typeface="Aptos" panose="020B0004020202020204" pitchFamily="34" charset="0"/>
            </a:endParaRPr>
          </a:p>
        </p:txBody>
      </p:sp>
      <p:sp>
        <p:nvSpPr>
          <p:cNvPr id="4" name="Slide Number Placeholder 3"/>
          <p:cNvSpPr>
            <a:spLocks noGrp="1"/>
          </p:cNvSpPr>
          <p:nvPr>
            <p:ph type="sldNum" sz="quarter" idx="5"/>
          </p:nvPr>
        </p:nvSpPr>
        <p:spPr/>
        <p:txBody>
          <a:bodyPr/>
          <a:lstStyle/>
          <a:p>
            <a:fld id="{30CE9308-3D86-4DB2-A5CB-BA89C1564FCD}" type="slidenum">
              <a:rPr lang="en-US" smtClean="0"/>
              <a:t>3</a:t>
            </a:fld>
            <a:endParaRPr lang="en-US"/>
          </a:p>
        </p:txBody>
      </p:sp>
    </p:spTree>
    <p:extLst>
      <p:ext uri="{BB962C8B-B14F-4D97-AF65-F5344CB8AC3E}">
        <p14:creationId xmlns:p14="http://schemas.microsoft.com/office/powerpoint/2010/main" val="26074544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how things look now, 30 years later. We received that picture by doing </a:t>
            </a:r>
            <a:r>
              <a:rPr lang="en-US" dirty="0" err="1"/>
              <a:t>dbrpr</a:t>
            </a:r>
            <a:r>
              <a:rPr lang="en-US" dirty="0"/>
              <a:t> ( option 13, 8, 7, 1, Go ). The addresses of the blocks (</a:t>
            </a:r>
            <a:r>
              <a:rPr lang="en-US" dirty="0" err="1"/>
              <a:t>dbkey</a:t>
            </a:r>
            <a:r>
              <a:rPr lang="en-US" dirty="0"/>
              <a:t>) have changed from 32bit to 64bit. Some the old fields are not used any more, and the new fields are used instead. All the new fields are 64-bit, but nothing significantly changed for RM chains.</a:t>
            </a:r>
          </a:p>
          <a:p>
            <a:r>
              <a:rPr lang="en-US" dirty="0"/>
              <a:t>Each line here on the picture is representing 64-bit or 8 byte. The fields that are half line = 4 bytes. The fields that are ¼ line are 2 bytes.</a:t>
            </a:r>
            <a:br>
              <a:rPr lang="en-US" dirty="0"/>
            </a:br>
            <a:r>
              <a:rPr lang="en-US" dirty="0"/>
              <a:t>The total size of the normal block header is 64 byte ( 8 line of 8 byte). Extended header (1</a:t>
            </a:r>
            <a:r>
              <a:rPr lang="en-US" baseline="30000" dirty="0"/>
              <a:t>st</a:t>
            </a:r>
            <a:r>
              <a:rPr lang="en-US" dirty="0"/>
              <a:t> and last) are 80 byte.</a:t>
            </a:r>
            <a:br>
              <a:rPr lang="en-US" dirty="0"/>
            </a:b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000000"/>
                </a:solidFill>
                <a:effectLst/>
                <a:highlight>
                  <a:srgbClr val="FFFFFF"/>
                </a:highlight>
                <a:latin typeface="Calibri" panose="020F0502020204030204" pitchFamily="34" charset="0"/>
              </a:rPr>
              <a:t>Fields </a:t>
            </a:r>
            <a:r>
              <a:rPr lang="en-US" b="0" i="0" dirty="0" err="1">
                <a:solidFill>
                  <a:srgbClr val="000000"/>
                </a:solidFill>
                <a:effectLst/>
                <a:highlight>
                  <a:srgbClr val="FFFFFF"/>
                </a:highlight>
                <a:latin typeface="Calibri" panose="020F0502020204030204" pitchFamily="34" charset="0"/>
              </a:rPr>
              <a:t>nextCluster</a:t>
            </a:r>
            <a:r>
              <a:rPr lang="en-US" b="0" i="0" dirty="0">
                <a:solidFill>
                  <a:srgbClr val="000000"/>
                </a:solidFill>
                <a:effectLst/>
                <a:highlight>
                  <a:srgbClr val="FFFFFF"/>
                </a:highlight>
                <a:latin typeface="Calibri" panose="020F0502020204030204" pitchFamily="34" charset="0"/>
              </a:rPr>
              <a:t> and</a:t>
            </a:r>
            <a:r>
              <a:rPr lang="az-Cyrl-AZ" b="0" i="0" dirty="0">
                <a:solidFill>
                  <a:srgbClr val="000000"/>
                </a:solidFill>
                <a:effectLst/>
                <a:highlight>
                  <a:srgbClr val="FFFFFF"/>
                </a:highlight>
                <a:latin typeface="Calibri" panose="020F0502020204030204" pitchFamily="34" charset="0"/>
              </a:rPr>
              <a:t> </a:t>
            </a:r>
            <a:r>
              <a:rPr lang="en-US" b="0" i="0" dirty="0" err="1">
                <a:solidFill>
                  <a:srgbClr val="000000"/>
                </a:solidFill>
                <a:effectLst/>
                <a:highlight>
                  <a:srgbClr val="FFFFFF"/>
                </a:highlight>
                <a:latin typeface="Calibri" panose="020F0502020204030204" pitchFamily="34" charset="0"/>
              </a:rPr>
              <a:t>prevCluster</a:t>
            </a:r>
            <a:r>
              <a:rPr lang="en-US" b="0" i="0" dirty="0">
                <a:solidFill>
                  <a:srgbClr val="000000"/>
                </a:solidFill>
                <a:effectLst/>
                <a:highlight>
                  <a:srgbClr val="FFFFFF"/>
                </a:highlight>
                <a:latin typeface="Calibri" panose="020F0502020204030204" pitchFamily="34" charset="0"/>
              </a:rPr>
              <a:t> are related to the cluster chain, not RM chain.</a:t>
            </a:r>
            <a:br>
              <a:rPr lang="en-US" b="0" i="0" dirty="0">
                <a:solidFill>
                  <a:srgbClr val="000000"/>
                </a:solidFill>
                <a:effectLst/>
                <a:highlight>
                  <a:srgbClr val="FFFFFF"/>
                </a:highlight>
                <a:latin typeface="Calibri" panose="020F0502020204030204" pitchFamily="34" charset="0"/>
              </a:rPr>
            </a:br>
            <a:r>
              <a:rPr lang="en-US" b="0" i="0" dirty="0">
                <a:solidFill>
                  <a:srgbClr val="000000"/>
                </a:solidFill>
                <a:effectLst/>
                <a:highlight>
                  <a:srgbClr val="FFFFFF"/>
                </a:highlight>
                <a:latin typeface="Calibri" panose="020F0502020204030204" pitchFamily="34" charset="0"/>
              </a:rPr>
              <a:t>R</a:t>
            </a:r>
            <a:r>
              <a:rPr lang="en-US" b="0" i="0" dirty="0">
                <a:effectLst/>
                <a:highlight>
                  <a:srgbClr val="FFFFFF"/>
                </a:highlight>
                <a:latin typeface="Roboto" panose="02000000000000000000" pitchFamily="2" charset="0"/>
              </a:rPr>
              <a:t>ecord Offset Directory is an array, it can be expanded and contracted as records are created and deleted.</a:t>
            </a:r>
            <a:br>
              <a:rPr lang="en-US" b="0" i="0" dirty="0">
                <a:solidFill>
                  <a:srgbClr val="000000"/>
                </a:solidFill>
                <a:effectLst/>
                <a:highlight>
                  <a:srgbClr val="FFFFFF"/>
                </a:highlight>
                <a:latin typeface="Calibri" panose="020F0502020204030204" pitchFamily="34" charset="0"/>
              </a:rPr>
            </a:b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30CE9308-3D86-4DB2-A5CB-BA89C1564FCD}" type="slidenum">
              <a:rPr lang="en-US" smtClean="0"/>
              <a:t>4</a:t>
            </a:fld>
            <a:endParaRPr lang="en-US"/>
          </a:p>
        </p:txBody>
      </p:sp>
    </p:spTree>
    <p:extLst>
      <p:ext uri="{BB962C8B-B14F-4D97-AF65-F5344CB8AC3E}">
        <p14:creationId xmlns:p14="http://schemas.microsoft.com/office/powerpoint/2010/main" val="11019149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000000"/>
                </a:solidFill>
                <a:effectLst/>
                <a:highlight>
                  <a:srgbClr val="FFFFFF"/>
                </a:highlight>
                <a:latin typeface="Calibri" panose="020F0502020204030204" pitchFamily="34" charset="0"/>
              </a:rPr>
              <a:t>We will be talking about </a:t>
            </a:r>
            <a:r>
              <a:rPr lang="en-US" sz="1200" dirty="0" err="1">
                <a:effectLst/>
                <a:latin typeface="Calibri" panose="020F0502020204030204" pitchFamily="34" charset="0"/>
                <a:ea typeface="Calibri" panose="020F0502020204030204" pitchFamily="34" charset="0"/>
                <a:cs typeface="Times New Roman" panose="02020603050405020304" pitchFamily="18" charset="0"/>
              </a:rPr>
              <a:t>bk_type</a:t>
            </a:r>
            <a:r>
              <a:rPr lang="en-US" sz="1200" dirty="0">
                <a:effectLst/>
                <a:latin typeface="Calibri" panose="020F0502020204030204" pitchFamily="34" charset="0"/>
                <a:ea typeface="Calibri" panose="020F0502020204030204" pitchFamily="34" charset="0"/>
                <a:cs typeface="Times New Roman" panose="02020603050405020304" pitchFamily="18" charset="0"/>
              </a:rPr>
              <a:t>=3.</a:t>
            </a:r>
            <a:r>
              <a:rPr lang="en-US" sz="18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Aptos" panose="020B0004020202020204" pitchFamily="34" charset="0"/>
                <a:ea typeface="Aptos" panose="020B0004020202020204" pitchFamily="34" charset="0"/>
                <a:cs typeface="Times New Roman" panose="02020603050405020304" pitchFamily="18" charset="0"/>
              </a:rPr>
              <a:t>Incremental Backup counter (</a:t>
            </a:r>
            <a:r>
              <a:rPr lang="en-US" sz="1000" dirty="0" err="1">
                <a:effectLst/>
                <a:latin typeface="Calibri" panose="020F0502020204030204" pitchFamily="34" charset="0"/>
                <a:ea typeface="Calibri" panose="020F0502020204030204" pitchFamily="34" charset="0"/>
                <a:cs typeface="Times New Roman" panose="02020603050405020304" pitchFamily="18" charset="0"/>
              </a:rPr>
              <a:t>bk_incr</a:t>
            </a:r>
            <a:r>
              <a:rPr lang="en-US" sz="1000" dirty="0">
                <a:effectLst/>
                <a:latin typeface="Calibri" panose="020F0502020204030204" pitchFamily="34" charset="0"/>
                <a:ea typeface="Calibri" panose="020F0502020204030204" pitchFamily="34" charset="0"/>
                <a:cs typeface="Times New Roman" panose="02020603050405020304" pitchFamily="18" charset="0"/>
              </a:rPr>
              <a:t>) – used for online backups and incremental backups. Backups change “master-counter” in the master block of the database. When the block is changed the value “master-counter” is copied into the block header. That is how backup knows if the block was changed before backup or after backup.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err="1">
                <a:effectLst/>
                <a:latin typeface="Calibri" panose="020F0502020204030204" pitchFamily="34" charset="0"/>
                <a:ea typeface="Calibri" panose="020F0502020204030204" pitchFamily="34" charset="0"/>
                <a:cs typeface="Times New Roman" panose="02020603050405020304" pitchFamily="18" charset="0"/>
              </a:rPr>
              <a:t>Dbkey</a:t>
            </a:r>
            <a:r>
              <a:rPr lang="en-US" sz="1000" dirty="0">
                <a:effectLst/>
                <a:latin typeface="Calibri" panose="020F0502020204030204" pitchFamily="34" charset="0"/>
                <a:ea typeface="Calibri" panose="020F0502020204030204" pitchFamily="34" charset="0"/>
                <a:cs typeface="Times New Roman" panose="02020603050405020304" pitchFamily="18" charset="0"/>
              </a:rPr>
              <a:t> = logical address of a block</a:t>
            </a:r>
          </a:p>
          <a:p>
            <a:endParaRPr lang="en-US" b="0" i="0" dirty="0">
              <a:solidFill>
                <a:srgbClr val="202124"/>
              </a:solidFill>
              <a:effectLst/>
              <a:highlight>
                <a:srgbClr val="F39F76"/>
              </a:highlight>
              <a:latin typeface="Roboto" panose="02000000000000000000" pitchFamily="2" charset="0"/>
            </a:endParaRPr>
          </a:p>
          <a:p>
            <a:r>
              <a:rPr lang="en-US" sz="1800" kern="100" dirty="0">
                <a:effectLst/>
                <a:latin typeface="Aptos" panose="020B0004020202020204" pitchFamily="34" charset="0"/>
                <a:ea typeface="Aptos" panose="020B0004020202020204" pitchFamily="34" charset="0"/>
                <a:cs typeface="Times New Roman" panose="02020603050405020304" pitchFamily="18" charset="0"/>
              </a:rPr>
              <a:t>Block version number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bk_updctr</a:t>
            </a:r>
            <a:r>
              <a:rPr lang="en-US" sz="2800" kern="1200" dirty="0">
                <a:effectLst/>
                <a:latin typeface="+mn-lt"/>
                <a:ea typeface="+mn-ea"/>
                <a:cs typeface="+mn-cs"/>
              </a:rPr>
              <a:t>) </a:t>
            </a:r>
            <a:r>
              <a:rPr lang="en-US" sz="1200" dirty="0">
                <a:effectLst/>
                <a:latin typeface="Calibri" panose="020F0502020204030204" pitchFamily="34" charset="0"/>
                <a:ea typeface="Calibri" panose="020F0502020204030204" pitchFamily="34" charset="0"/>
                <a:cs typeface="Times New Roman" panose="02020603050405020304" pitchFamily="18" charset="0"/>
              </a:rPr>
              <a:t>– it is incremented by 1 on every block change. Recovery notes use that counter. When recovery notes are rolled forward or backward this </a:t>
            </a:r>
            <a:r>
              <a:rPr lang="en-US" sz="1200" dirty="0" err="1">
                <a:effectLst/>
                <a:latin typeface="Calibri" panose="020F0502020204030204" pitchFamily="34" charset="0"/>
                <a:ea typeface="Calibri" panose="020F0502020204030204" pitchFamily="34" charset="0"/>
                <a:cs typeface="Times New Roman" panose="02020603050405020304" pitchFamily="18" charset="0"/>
              </a:rPr>
              <a:t>bk_updctr</a:t>
            </a:r>
            <a:r>
              <a:rPr lang="en-US" sz="1200" dirty="0">
                <a:effectLst/>
                <a:latin typeface="Calibri" panose="020F0502020204030204" pitchFamily="34" charset="0"/>
                <a:ea typeface="Calibri" panose="020F0502020204030204" pitchFamily="34" charset="0"/>
                <a:cs typeface="Times New Roman" panose="02020603050405020304" pitchFamily="18" charset="0"/>
              </a:rPr>
              <a:t> in the block is compared with the one in the note. If they do not match the error will be given. </a:t>
            </a:r>
            <a:br>
              <a:rPr lang="en-US" sz="1200" dirty="0">
                <a:effectLst/>
                <a:latin typeface="Calibri" panose="020F0502020204030204" pitchFamily="34" charset="0"/>
                <a:ea typeface="Calibri" panose="020F0502020204030204" pitchFamily="34" charset="0"/>
                <a:cs typeface="Times New Roman" panose="02020603050405020304" pitchFamily="18" charset="0"/>
              </a:rPr>
            </a:br>
            <a:br>
              <a:rPr lang="en-US" sz="1200" dirty="0">
                <a:effectLst/>
                <a:latin typeface="Calibri" panose="020F0502020204030204" pitchFamily="34" charset="0"/>
                <a:ea typeface="Calibri" panose="020F0502020204030204" pitchFamily="34" charset="0"/>
                <a:cs typeface="Times New Roman" panose="02020603050405020304" pitchFamily="18" charset="0"/>
              </a:rPr>
            </a:br>
            <a:r>
              <a:rPr lang="ru-RU" sz="1800" dirty="0">
                <a:solidFill>
                  <a:srgbClr val="3A7C22"/>
                </a:solidFill>
                <a:effectLst/>
                <a:latin typeface="Calibri" panose="020F0502020204030204" pitchFamily="34" charset="0"/>
                <a:ea typeface="Aptos" panose="020B0004020202020204" pitchFamily="34" charset="0"/>
              </a:rPr>
              <a:t>bk_incr_</a:t>
            </a:r>
            <a:r>
              <a:rPr lang="en-US" sz="1800" dirty="0">
                <a:solidFill>
                  <a:srgbClr val="3A7C22"/>
                </a:solidFill>
                <a:effectLst/>
                <a:latin typeface="Calibri" panose="020F0502020204030204" pitchFamily="34" charset="0"/>
                <a:ea typeface="Aptos" panose="020B0004020202020204" pitchFamily="34" charset="0"/>
              </a:rPr>
              <a:t>high is 1 byte, and it is an extension of </a:t>
            </a:r>
            <a:r>
              <a:rPr lang="ru-RU" sz="1800" dirty="0">
                <a:solidFill>
                  <a:srgbClr val="3A7C22"/>
                </a:solidFill>
                <a:effectLst/>
                <a:latin typeface="Calibri" panose="020F0502020204030204" pitchFamily="34" charset="0"/>
                <a:ea typeface="Aptos" panose="020B0004020202020204" pitchFamily="34" charset="0"/>
              </a:rPr>
              <a:t>bk_incr</a:t>
            </a:r>
            <a:r>
              <a:rPr lang="en-US" sz="1800" dirty="0">
                <a:solidFill>
                  <a:srgbClr val="3A7C22"/>
                </a:solidFill>
                <a:effectLst/>
                <a:latin typeface="Calibri" panose="020F0502020204030204" pitchFamily="34" charset="0"/>
                <a:ea typeface="Aptos" panose="020B0004020202020204" pitchFamily="34" charset="0"/>
              </a:rPr>
              <a:t> field. So, the total of both fields is 3 bytes. That is the only unorthodox field.</a:t>
            </a:r>
            <a:br>
              <a:rPr lang="en-US" sz="1800" dirty="0">
                <a:solidFill>
                  <a:srgbClr val="3A7C22"/>
                </a:solidFill>
                <a:effectLst/>
                <a:latin typeface="Calibri" panose="020F0502020204030204" pitchFamily="34" charset="0"/>
                <a:ea typeface="Aptos" panose="020B0004020202020204" pitchFamily="34" charset="0"/>
              </a:rPr>
            </a:br>
            <a:br>
              <a:rPr lang="en-US" b="0" i="0" dirty="0">
                <a:solidFill>
                  <a:srgbClr val="202124"/>
                </a:solidFill>
                <a:effectLst/>
                <a:highlight>
                  <a:srgbClr val="F39F76"/>
                </a:highlight>
                <a:latin typeface="Roboto" panose="02000000000000000000" pitchFamily="2" charset="0"/>
              </a:rPr>
            </a:br>
            <a:r>
              <a:rPr lang="en-US" b="0" i="0" dirty="0" err="1">
                <a:solidFill>
                  <a:srgbClr val="202124"/>
                </a:solidFill>
                <a:effectLst/>
                <a:highlight>
                  <a:srgbClr val="F39F76"/>
                </a:highlight>
                <a:latin typeface="Roboto" panose="02000000000000000000" pitchFamily="2" charset="0"/>
              </a:rPr>
              <a:t>bkObjDbkey</a:t>
            </a:r>
            <a:r>
              <a:rPr lang="en-US" b="0" i="0" dirty="0">
                <a:solidFill>
                  <a:srgbClr val="202124"/>
                </a:solidFill>
                <a:effectLst/>
                <a:highlight>
                  <a:srgbClr val="F39F76"/>
                </a:highlight>
                <a:latin typeface="Roboto" panose="02000000000000000000" pitchFamily="2" charset="0"/>
              </a:rPr>
              <a:t> = The </a:t>
            </a:r>
            <a:r>
              <a:rPr lang="en-US" b="0" i="0" dirty="0" err="1">
                <a:solidFill>
                  <a:srgbClr val="202124"/>
                </a:solidFill>
                <a:effectLst/>
                <a:highlight>
                  <a:srgbClr val="F39F76"/>
                </a:highlight>
                <a:latin typeface="Roboto" panose="02000000000000000000" pitchFamily="2" charset="0"/>
              </a:rPr>
              <a:t>dbkey</a:t>
            </a:r>
            <a:r>
              <a:rPr lang="en-US" b="0" i="0" dirty="0">
                <a:solidFill>
                  <a:srgbClr val="202124"/>
                </a:solidFill>
                <a:effectLst/>
                <a:highlight>
                  <a:srgbClr val="F39F76"/>
                </a:highlight>
                <a:latin typeface="Roboto" panose="02000000000000000000" pitchFamily="2" charset="0"/>
              </a:rPr>
              <a:t> of the Object block.</a:t>
            </a:r>
            <a:br>
              <a:rPr lang="en-US" b="0" i="0" dirty="0">
                <a:solidFill>
                  <a:srgbClr val="202124"/>
                </a:solidFill>
                <a:effectLst/>
                <a:highlight>
                  <a:srgbClr val="F39F76"/>
                </a:highlight>
                <a:latin typeface="Roboto" panose="02000000000000000000" pitchFamily="2" charset="0"/>
              </a:rPr>
            </a:br>
            <a:r>
              <a:rPr lang="en-US" b="0" i="0" dirty="0">
                <a:solidFill>
                  <a:srgbClr val="202124"/>
                </a:solidFill>
                <a:effectLst/>
                <a:highlight>
                  <a:srgbClr val="F39F76"/>
                </a:highlight>
                <a:latin typeface="Roboto" panose="02000000000000000000" pitchFamily="2" charset="0"/>
              </a:rPr>
              <a:t>It is stored in </a:t>
            </a:r>
            <a:r>
              <a:rPr lang="az-Cyrl-AZ" b="0" i="0" dirty="0">
                <a:solidFill>
                  <a:srgbClr val="202124"/>
                </a:solidFill>
                <a:effectLst/>
                <a:highlight>
                  <a:srgbClr val="F39F76"/>
                </a:highlight>
                <a:latin typeface="Roboto" panose="02000000000000000000" pitchFamily="2" charset="0"/>
              </a:rPr>
              <a:t>_</a:t>
            </a:r>
            <a:r>
              <a:rPr lang="en-US" b="0" i="0" dirty="0" err="1">
                <a:solidFill>
                  <a:srgbClr val="202124"/>
                </a:solidFill>
                <a:effectLst/>
                <a:highlight>
                  <a:srgbClr val="F39F76"/>
                </a:highlight>
                <a:latin typeface="Roboto" panose="02000000000000000000" pitchFamily="2" charset="0"/>
              </a:rPr>
              <a:t>StorageObject</a:t>
            </a:r>
            <a:r>
              <a:rPr lang="en-US" b="0" i="0" dirty="0">
                <a:solidFill>
                  <a:srgbClr val="202124"/>
                </a:solidFill>
                <a:effectLst/>
                <a:highlight>
                  <a:srgbClr val="F39F76"/>
                </a:highlight>
                <a:latin typeface="Roboto" panose="02000000000000000000" pitchFamily="2" charset="0"/>
              </a:rPr>
              <a:t>._Object-block as well as in every block that belong to that object (</a:t>
            </a:r>
            <a:r>
              <a:rPr lang="en-US" b="0" i="0" dirty="0" err="1">
                <a:solidFill>
                  <a:srgbClr val="202124"/>
                </a:solidFill>
                <a:effectLst/>
                <a:highlight>
                  <a:srgbClr val="F39F76"/>
                </a:highlight>
                <a:latin typeface="Roboto" panose="02000000000000000000" pitchFamily="2" charset="0"/>
              </a:rPr>
              <a:t>bkObjDbkey</a:t>
            </a:r>
            <a:r>
              <a:rPr lang="en-US" b="0" i="0" dirty="0">
                <a:solidFill>
                  <a:srgbClr val="202124"/>
                </a:solidFill>
                <a:effectLst/>
                <a:highlight>
                  <a:srgbClr val="F39F76"/>
                </a:highlight>
                <a:latin typeface="Roboto" panose="02000000000000000000" pitchFamily="2" charset="0"/>
              </a:rPr>
              <a:t>)</a:t>
            </a:r>
          </a:p>
          <a:p>
            <a:endParaRPr lang="en-US" dirty="0"/>
          </a:p>
        </p:txBody>
      </p:sp>
      <p:sp>
        <p:nvSpPr>
          <p:cNvPr id="4" name="Slide Number Placeholder 3"/>
          <p:cNvSpPr>
            <a:spLocks noGrp="1"/>
          </p:cNvSpPr>
          <p:nvPr>
            <p:ph type="sldNum" sz="quarter" idx="5"/>
          </p:nvPr>
        </p:nvSpPr>
        <p:spPr/>
        <p:txBody>
          <a:bodyPr/>
          <a:lstStyle/>
          <a:p>
            <a:fld id="{30CE9308-3D86-4DB2-A5CB-BA89C1564FCD}" type="slidenum">
              <a:rPr lang="en-US" smtClean="0"/>
              <a:t>5</a:t>
            </a:fld>
            <a:endParaRPr lang="en-US"/>
          </a:p>
        </p:txBody>
      </p:sp>
    </p:spTree>
    <p:extLst>
      <p:ext uri="{BB962C8B-B14F-4D97-AF65-F5344CB8AC3E}">
        <p14:creationId xmlns:p14="http://schemas.microsoft.com/office/powerpoint/2010/main" val="174083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previous slide ( block header is for any block). What you see here is specific for RM blocks. The fields No of Recs (or </a:t>
            </a:r>
            <a:r>
              <a:rPr lang="en-US" dirty="0" err="1"/>
              <a:t>numdir</a:t>
            </a:r>
            <a:r>
              <a:rPr lang="en-US" dirty="0"/>
              <a:t>), Free Slots( </a:t>
            </a:r>
            <a:r>
              <a:rPr lang="en-US" dirty="0" err="1"/>
              <a:t>freedir</a:t>
            </a:r>
            <a:r>
              <a:rPr lang="en-US" dirty="0"/>
              <a:t> here), Free Space (free here) and Record offset directory are specific for RM blocks.</a:t>
            </a:r>
            <a:br>
              <a:rPr lang="en-US" dirty="0"/>
            </a:br>
            <a:r>
              <a:rPr lang="en-US" dirty="0"/>
              <a:t>Extended header ( 80-bits = standard 64-bit header + these 16-bit you see at the top 2 lines) are only for 1</a:t>
            </a:r>
            <a:r>
              <a:rPr lang="en-US" baseline="30000" dirty="0"/>
              <a:t>st</a:t>
            </a:r>
            <a:r>
              <a:rPr lang="en-US" dirty="0"/>
              <a:t> or last block in a cluster.</a:t>
            </a:r>
          </a:p>
          <a:p>
            <a:endParaRPr lang="en-US" dirty="0"/>
          </a:p>
          <a:p>
            <a:r>
              <a:rPr lang="en-US" dirty="0"/>
              <a:t>Question: What could be the max number of records in </a:t>
            </a:r>
            <a:r>
              <a:rPr lang="ru-RU" b="0" i="0" dirty="0">
                <a:solidFill>
                  <a:srgbClr val="000000"/>
                </a:solidFill>
                <a:effectLst/>
                <a:highlight>
                  <a:srgbClr val="FFFFFF"/>
                </a:highlight>
                <a:latin typeface="Calibri" panose="020F0502020204030204" pitchFamily="34" charset="0"/>
              </a:rPr>
              <a:t>RPB 256 </a:t>
            </a:r>
            <a:r>
              <a:rPr lang="en-US" dirty="0"/>
              <a:t>block?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000000"/>
                </a:solidFill>
                <a:effectLst/>
                <a:highlight>
                  <a:srgbClr val="FFFFFF"/>
                </a:highlight>
                <a:latin typeface="Calibri" panose="020F0502020204030204" pitchFamily="34" charset="0"/>
              </a:rPr>
              <a:t>“</a:t>
            </a:r>
            <a:r>
              <a:rPr lang="ru-RU" b="0" i="0" dirty="0">
                <a:solidFill>
                  <a:srgbClr val="000000"/>
                </a:solidFill>
                <a:effectLst/>
                <a:highlight>
                  <a:srgbClr val="FFFFFF"/>
                </a:highlight>
                <a:latin typeface="Calibri" panose="020F0502020204030204" pitchFamily="34" charset="0"/>
              </a:rPr>
              <a:t>num</a:t>
            </a:r>
            <a:r>
              <a:rPr lang="en-US" b="0" i="0" dirty="0">
                <a:solidFill>
                  <a:srgbClr val="000000"/>
                </a:solidFill>
                <a:effectLst/>
                <a:highlight>
                  <a:srgbClr val="FFFFFF"/>
                </a:highlight>
                <a:latin typeface="Calibri" panose="020F0502020204030204" pitchFamily="34" charset="0"/>
              </a:rPr>
              <a:t>di</a:t>
            </a:r>
            <a:r>
              <a:rPr lang="ru-RU" b="0" i="0" dirty="0">
                <a:solidFill>
                  <a:srgbClr val="000000"/>
                </a:solidFill>
                <a:effectLst/>
                <a:highlight>
                  <a:srgbClr val="FFFFFF"/>
                </a:highlight>
                <a:latin typeface="Calibri" panose="020F0502020204030204" pitchFamily="34" charset="0"/>
              </a:rPr>
              <a:t>r </a:t>
            </a:r>
            <a:r>
              <a:rPr lang="en-US" b="0" i="0" dirty="0">
                <a:solidFill>
                  <a:srgbClr val="000000"/>
                </a:solidFill>
                <a:effectLst/>
                <a:highlight>
                  <a:srgbClr val="FFFFFF"/>
                </a:highlight>
                <a:latin typeface="Calibri" panose="020F0502020204030204" pitchFamily="34" charset="0"/>
              </a:rPr>
              <a:t>is 1” byte field</a:t>
            </a:r>
            <a:r>
              <a:rPr lang="ru-RU" b="0" i="0" dirty="0">
                <a:solidFill>
                  <a:srgbClr val="000000"/>
                </a:solidFill>
                <a:effectLst/>
                <a:highlight>
                  <a:srgbClr val="FFFFFF"/>
                </a:highlight>
                <a:latin typeface="Calibri" panose="020F0502020204030204" pitchFamily="34" charset="0"/>
              </a:rPr>
              <a:t>, </a:t>
            </a:r>
            <a:r>
              <a:rPr lang="en-US" b="0" i="0" dirty="0">
                <a:solidFill>
                  <a:srgbClr val="000000"/>
                </a:solidFill>
                <a:effectLst/>
                <a:highlight>
                  <a:srgbClr val="FFFFFF"/>
                </a:highlight>
                <a:latin typeface="Calibri" panose="020F0502020204030204" pitchFamily="34" charset="0"/>
              </a:rPr>
              <a:t>so the maximum value we can store there is</a:t>
            </a:r>
            <a:r>
              <a:rPr lang="ru-RU" b="0" i="0" dirty="0">
                <a:solidFill>
                  <a:srgbClr val="000000"/>
                </a:solidFill>
                <a:effectLst/>
                <a:highlight>
                  <a:srgbClr val="FFFFFF"/>
                </a:highlight>
                <a:latin typeface="Calibri" panose="020F0502020204030204" pitchFamily="34" charset="0"/>
              </a:rPr>
              <a:t> 255. </a:t>
            </a:r>
            <a:r>
              <a:rPr lang="en-US" b="0" i="0" dirty="0">
                <a:solidFill>
                  <a:srgbClr val="000000"/>
                </a:solidFill>
                <a:effectLst/>
                <a:highlight>
                  <a:srgbClr val="FFFFFF"/>
                </a:highlight>
                <a:latin typeface="Calibri" panose="020F0502020204030204" pitchFamily="34" charset="0"/>
              </a:rPr>
              <a:t>The block in the area with </a:t>
            </a:r>
            <a:r>
              <a:rPr lang="ru-RU" b="0" i="0" dirty="0">
                <a:solidFill>
                  <a:srgbClr val="000000"/>
                </a:solidFill>
                <a:effectLst/>
                <a:highlight>
                  <a:srgbClr val="FFFFFF"/>
                </a:highlight>
                <a:latin typeface="Calibri" panose="020F0502020204030204" pitchFamily="34" charset="0"/>
              </a:rPr>
              <a:t>RPB 256 </a:t>
            </a:r>
            <a:r>
              <a:rPr lang="en-US" b="0" i="0" dirty="0">
                <a:solidFill>
                  <a:srgbClr val="000000"/>
                </a:solidFill>
                <a:effectLst/>
                <a:highlight>
                  <a:srgbClr val="FFFFFF"/>
                </a:highlight>
                <a:latin typeface="Calibri" panose="020F0502020204030204" pitchFamily="34" charset="0"/>
              </a:rPr>
              <a:t>can have no more than </a:t>
            </a:r>
            <a:r>
              <a:rPr lang="ru-RU" b="0" i="0" dirty="0">
                <a:solidFill>
                  <a:srgbClr val="000000"/>
                </a:solidFill>
                <a:effectLst/>
                <a:highlight>
                  <a:srgbClr val="FFFFFF"/>
                </a:highlight>
                <a:latin typeface="Calibri" panose="020F0502020204030204" pitchFamily="34" charset="0"/>
              </a:rPr>
              <a:t>255 </a:t>
            </a:r>
            <a:r>
              <a:rPr lang="en-US" b="0" i="0" dirty="0">
                <a:solidFill>
                  <a:srgbClr val="000000"/>
                </a:solidFill>
                <a:effectLst/>
                <a:highlight>
                  <a:srgbClr val="FFFFFF"/>
                </a:highlight>
                <a:latin typeface="Calibri" panose="020F0502020204030204" pitchFamily="34" charset="0"/>
              </a:rPr>
              <a:t>records</a:t>
            </a:r>
            <a:r>
              <a:rPr lang="ru-RU" b="0" i="0" dirty="0">
                <a:solidFill>
                  <a:srgbClr val="000000"/>
                </a:solidFill>
                <a:effectLst/>
                <a:highlight>
                  <a:srgbClr val="FFFFFF"/>
                </a:highlight>
                <a:latin typeface="Calibri" panose="020F0502020204030204" pitchFamily="34" charset="0"/>
              </a:rPr>
              <a:t>. </a:t>
            </a:r>
            <a:endParaRPr lang="en-US" b="0" i="0" dirty="0">
              <a:solidFill>
                <a:srgbClr val="000000"/>
              </a:solidFill>
              <a:effectLst/>
              <a:highlight>
                <a:srgbClr val="FFFFFF"/>
              </a:highlight>
              <a:latin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000000"/>
              </a:solidFill>
              <a:effectLst/>
              <a:highlight>
                <a:srgbClr val="FFFFFF"/>
              </a:highlight>
              <a:latin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ru-RU" sz="1800" kern="100" dirty="0">
                <a:solidFill>
                  <a:srgbClr val="3A7C22"/>
                </a:solidFill>
                <a:effectLst/>
                <a:latin typeface="Calibri" panose="020F0502020204030204" pitchFamily="34" charset="0"/>
                <a:ea typeface="Aptos" panose="020B0004020202020204" pitchFamily="34" charset="0"/>
                <a:cs typeface="Times New Roman" panose="02020603050405020304" pitchFamily="18" charset="0"/>
              </a:rPr>
              <a:t>transactionId – </a:t>
            </a:r>
            <a:r>
              <a:rPr lang="en-US" sz="1800" kern="100" dirty="0">
                <a:solidFill>
                  <a:srgbClr val="3A7C22"/>
                </a:solidFill>
                <a:effectLst/>
                <a:latin typeface="Calibri" panose="020F0502020204030204" pitchFamily="34" charset="0"/>
                <a:ea typeface="Aptos" panose="020B0004020202020204" pitchFamily="34" charset="0"/>
                <a:cs typeface="Times New Roman" panose="02020603050405020304" pitchFamily="18" charset="0"/>
              </a:rPr>
              <a:t>number of transaction in which the object is deleted. It is a special case. When transaction </a:t>
            </a:r>
            <a:r>
              <a:rPr lang="en-US" sz="1800" kern="100" dirty="0" err="1">
                <a:solidFill>
                  <a:srgbClr val="3A7C22"/>
                </a:solidFill>
                <a:effectLst/>
                <a:latin typeface="Calibri" panose="020F0502020204030204" pitchFamily="34" charset="0"/>
                <a:ea typeface="Aptos" panose="020B0004020202020204" pitchFamily="34" charset="0"/>
                <a:cs typeface="Times New Roman" panose="02020603050405020304" pitchFamily="18" charset="0"/>
              </a:rPr>
              <a:t>commites</a:t>
            </a:r>
            <a:r>
              <a:rPr lang="en-US" sz="1800" kern="100" dirty="0">
                <a:solidFill>
                  <a:srgbClr val="3A7C22"/>
                </a:solidFill>
                <a:effectLst/>
                <a:latin typeface="Calibri" panose="020F0502020204030204" pitchFamily="34" charset="0"/>
                <a:ea typeface="Aptos" panose="020B0004020202020204" pitchFamily="34" charset="0"/>
                <a:cs typeface="Times New Roman" panose="02020603050405020304" pitchFamily="18" charset="0"/>
              </a:rPr>
              <a:t>, data clusters belonging to the object are put on Free Cluster chain of that area.</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800" dirty="0">
                <a:solidFill>
                  <a:srgbClr val="3A7C22"/>
                </a:solidFill>
                <a:effectLst/>
                <a:latin typeface="Calibri" panose="020F0502020204030204" pitchFamily="34" charset="0"/>
                <a:ea typeface="Aptos" panose="020B0004020202020204" pitchFamily="34" charset="0"/>
              </a:rPr>
              <a:t>serialNumber – </a:t>
            </a:r>
            <a:r>
              <a:rPr lang="en-US" sz="1800" dirty="0">
                <a:solidFill>
                  <a:srgbClr val="3A7C22"/>
                </a:solidFill>
                <a:effectLst/>
                <a:latin typeface="Calibri" panose="020F0502020204030204" pitchFamily="34" charset="0"/>
                <a:ea typeface="Aptos" panose="020B0004020202020204" pitchFamily="34" charset="0"/>
              </a:rPr>
              <a:t>unique identifier of the object. Table number, index number are not unique, they could be re-used. And they are also not unique, 123 could be the number of a table or the number of an index. </a:t>
            </a:r>
            <a:r>
              <a:rPr lang="ru-RU" sz="1800" dirty="0">
                <a:solidFill>
                  <a:srgbClr val="3A7C22"/>
                </a:solidFill>
                <a:effectLst/>
                <a:latin typeface="Calibri" panose="020F0502020204030204" pitchFamily="34" charset="0"/>
                <a:ea typeface="Aptos" panose="020B0004020202020204" pitchFamily="34" charset="0"/>
              </a:rPr>
              <a:t>serialNumber </a:t>
            </a:r>
            <a:r>
              <a:rPr lang="en-US" sz="1800" dirty="0">
                <a:solidFill>
                  <a:srgbClr val="3A7C22"/>
                </a:solidFill>
                <a:effectLst/>
                <a:latin typeface="Calibri" panose="020F0502020204030204" pitchFamily="34" charset="0"/>
                <a:ea typeface="Aptos" panose="020B0004020202020204" pitchFamily="34" charset="0"/>
              </a:rPr>
              <a:t>is a unique 64-bit identifier of the object.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solidFill>
                <a:srgbClr val="3A7C22"/>
              </a:solidFill>
              <a:effectLst/>
              <a:latin typeface="Calibri" panose="020F0502020204030204" pitchFamily="34" charset="0"/>
              <a:ea typeface="Aptos" panose="020B0004020202020204" pitchFamily="34" charset="0"/>
            </a:endParaRPr>
          </a:p>
          <a:p>
            <a:pPr marL="0" marR="0">
              <a:spcBef>
                <a:spcPts val="0"/>
              </a:spcBef>
              <a:spcAft>
                <a:spcPts val="0"/>
              </a:spcAft>
            </a:pPr>
            <a:r>
              <a:rPr lang="en-US" sz="1800" kern="100" dirty="0">
                <a:solidFill>
                  <a:srgbClr val="3A7C22"/>
                </a:solidFill>
                <a:effectLst/>
                <a:latin typeface="Calibri" panose="020F0502020204030204" pitchFamily="34" charset="0"/>
                <a:ea typeface="Aptos" panose="020B0004020202020204" pitchFamily="34" charset="0"/>
                <a:cs typeface="Times New Roman" panose="02020603050405020304" pitchFamily="18" charset="0"/>
              </a:rPr>
              <a:t>Example from </a:t>
            </a:r>
            <a:r>
              <a:rPr lang="ru-RU" sz="1800" kern="100" dirty="0">
                <a:solidFill>
                  <a:srgbClr val="3A7C22"/>
                </a:solidFill>
                <a:effectLst/>
                <a:latin typeface="Calibri" panose="020F0502020204030204" pitchFamily="34" charset="0"/>
                <a:ea typeface="Aptos" panose="020B0004020202020204" pitchFamily="34" charset="0"/>
                <a:cs typeface="Times New Roman" panose="02020603050405020304" pitchFamily="18" charset="0"/>
              </a:rPr>
              <a:t>sports2020</a:t>
            </a:r>
            <a:r>
              <a:rPr lang="en-US" sz="1800" kern="100" dirty="0">
                <a:solidFill>
                  <a:srgbClr val="3A7C22"/>
                </a:solidFill>
                <a:effectLst/>
                <a:latin typeface="Calibri" panose="020F0502020204030204" pitchFamily="34" charset="0"/>
                <a:ea typeface="Aptos" panose="020B0004020202020204" pitchFamily="34" charset="0"/>
                <a:cs typeface="Times New Roman" panose="02020603050405020304" pitchFamily="18" charset="0"/>
              </a:rPr>
              <a:t> database</a:t>
            </a:r>
            <a:r>
              <a:rPr lang="ru-RU" sz="1800" kern="100" dirty="0">
                <a:solidFill>
                  <a:srgbClr val="3A7C22"/>
                </a:solidFill>
                <a:effectLst/>
                <a:latin typeface="Calibri" panose="020F0502020204030204" pitchFamily="34" charset="0"/>
                <a:ea typeface="Aptos" panose="020B0004020202020204" pitchFamily="34" charset="0"/>
                <a:cs typeface="Times New Roman" panose="02020603050405020304" pitchFamily="18" charset="0"/>
              </a:rPr>
              <a:t>:</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spcBef>
                <a:spcPts val="0"/>
              </a:spcBef>
              <a:spcAft>
                <a:spcPts val="0"/>
              </a:spcAft>
            </a:pPr>
            <a:r>
              <a:rPr lang="en-US" sz="1800" kern="100" dirty="0">
                <a:solidFill>
                  <a:srgbClr val="3A7C22"/>
                </a:solidFill>
                <a:effectLst/>
                <a:latin typeface="Calibri" panose="020F0502020204030204" pitchFamily="34" charset="0"/>
                <a:ea typeface="Aptos" panose="020B0004020202020204" pitchFamily="34" charset="0"/>
                <a:cs typeface="Times New Roman" panose="02020603050405020304" pitchFamily="18" charset="0"/>
              </a:rPr>
              <a:t>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spcBef>
                <a:spcPts val="0"/>
              </a:spcBef>
              <a:spcAft>
                <a:spcPts val="0"/>
              </a:spcAft>
            </a:pPr>
            <a:r>
              <a:rPr lang="en-US" sz="1800" kern="100" dirty="0" err="1">
                <a:solidFill>
                  <a:srgbClr val="3A7C22"/>
                </a:solidFill>
                <a:effectLst/>
                <a:latin typeface="Courier New" panose="02070309020205020404" pitchFamily="49" charset="0"/>
                <a:ea typeface="Aptos" panose="020B0004020202020204" pitchFamily="34" charset="0"/>
                <a:cs typeface="Times New Roman" panose="02020603050405020304" pitchFamily="18" charset="0"/>
              </a:rPr>
              <a:t>objectId</a:t>
            </a:r>
            <a:r>
              <a:rPr lang="en-US" sz="1800" kern="100" dirty="0">
                <a:solidFill>
                  <a:srgbClr val="3A7C22"/>
                </a:solidFill>
                <a:effectLst/>
                <a:latin typeface="Courier New" panose="02070309020205020404" pitchFamily="49" charset="0"/>
                <a:ea typeface="Aptos" panose="020B0004020202020204" pitchFamily="34" charset="0"/>
                <a:cs typeface="Times New Roman" panose="02020603050405020304" pitchFamily="18" charset="0"/>
              </a:rPr>
              <a:t>:     0x0000             0</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spcBef>
                <a:spcPts val="0"/>
              </a:spcBef>
              <a:spcAft>
                <a:spcPts val="0"/>
              </a:spcAft>
            </a:pPr>
            <a:r>
              <a:rPr lang="en-US" sz="1800" kern="100" dirty="0" err="1">
                <a:solidFill>
                  <a:srgbClr val="3A7C22"/>
                </a:solidFill>
                <a:effectLst/>
                <a:latin typeface="Courier New" panose="02070309020205020404" pitchFamily="49" charset="0"/>
                <a:ea typeface="Aptos" panose="020B0004020202020204" pitchFamily="34" charset="0"/>
                <a:cs typeface="Times New Roman" panose="02020603050405020304" pitchFamily="18" charset="0"/>
              </a:rPr>
              <a:t>serialNumber</a:t>
            </a:r>
            <a:r>
              <a:rPr lang="en-US" sz="1800" kern="100" dirty="0">
                <a:solidFill>
                  <a:srgbClr val="3A7C22"/>
                </a:solidFill>
                <a:effectLst/>
                <a:latin typeface="Courier New" panose="02070309020205020404" pitchFamily="49" charset="0"/>
                <a:ea typeface="Aptos" panose="020B0004020202020204" pitchFamily="34" charset="0"/>
                <a:cs typeface="Times New Roman" panose="02020603050405020304" pitchFamily="18" charset="0"/>
              </a:rPr>
              <a:t>: 0x0000000000000000 0</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spcBef>
                <a:spcPts val="0"/>
              </a:spcBef>
              <a:spcAft>
                <a:spcPts val="0"/>
              </a:spcAft>
            </a:pPr>
            <a:r>
              <a:rPr lang="en-US" sz="1800" kern="100" dirty="0">
                <a:solidFill>
                  <a:srgbClr val="3A7C22"/>
                </a:solidFill>
                <a:effectLst/>
                <a:latin typeface="Courier New" panose="02070309020205020404" pitchFamily="49" charset="0"/>
                <a:ea typeface="Aptos" panose="020B0004020202020204" pitchFamily="34" charset="0"/>
                <a:cs typeface="Times New Roman" panose="02020603050405020304" pitchFamily="18" charset="0"/>
              </a:rPr>
              <a:t>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spcBef>
                <a:spcPts val="0"/>
              </a:spcBef>
              <a:spcAft>
                <a:spcPts val="0"/>
              </a:spcAft>
            </a:pPr>
            <a:r>
              <a:rPr lang="en-US" sz="1800" kern="100" dirty="0" err="1">
                <a:solidFill>
                  <a:srgbClr val="3A7C22"/>
                </a:solidFill>
                <a:effectLst/>
                <a:latin typeface="Courier New" panose="02070309020205020404" pitchFamily="49" charset="0"/>
                <a:ea typeface="Aptos" panose="020B0004020202020204" pitchFamily="34" charset="0"/>
                <a:cs typeface="Times New Roman" panose="02020603050405020304" pitchFamily="18" charset="0"/>
              </a:rPr>
              <a:t>objectId</a:t>
            </a:r>
            <a:r>
              <a:rPr lang="en-US" sz="1800" kern="100" dirty="0">
                <a:solidFill>
                  <a:srgbClr val="3A7C22"/>
                </a:solidFill>
                <a:effectLst/>
                <a:latin typeface="Courier New" panose="02070309020205020404" pitchFamily="49" charset="0"/>
                <a:ea typeface="Aptos" panose="020B0004020202020204" pitchFamily="34" charset="0"/>
                <a:cs typeface="Times New Roman" panose="02020603050405020304" pitchFamily="18" charset="0"/>
              </a:rPr>
              <a:t>:     0x0001             1</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spcBef>
                <a:spcPts val="0"/>
              </a:spcBef>
              <a:spcAft>
                <a:spcPts val="0"/>
              </a:spcAft>
            </a:pPr>
            <a:r>
              <a:rPr lang="en-US" sz="1800" kern="100" dirty="0" err="1">
                <a:solidFill>
                  <a:srgbClr val="3A7C22"/>
                </a:solidFill>
                <a:effectLst/>
                <a:latin typeface="Courier New" panose="02070309020205020404" pitchFamily="49" charset="0"/>
                <a:ea typeface="Aptos" panose="020B0004020202020204" pitchFamily="34" charset="0"/>
                <a:cs typeface="Times New Roman" panose="02020603050405020304" pitchFamily="18" charset="0"/>
              </a:rPr>
              <a:t>serialNumber</a:t>
            </a:r>
            <a:r>
              <a:rPr lang="en-US" sz="1800" kern="100" dirty="0">
                <a:solidFill>
                  <a:srgbClr val="3A7C22"/>
                </a:solidFill>
                <a:effectLst/>
                <a:latin typeface="Courier New" panose="02070309020205020404" pitchFamily="49" charset="0"/>
                <a:ea typeface="Aptos" panose="020B0004020202020204" pitchFamily="34" charset="0"/>
                <a:cs typeface="Times New Roman" panose="02020603050405020304" pitchFamily="18" charset="0"/>
              </a:rPr>
              <a:t>: 0x0000000000000001 1</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spcBef>
                <a:spcPts val="0"/>
              </a:spcBef>
              <a:spcAft>
                <a:spcPts val="0"/>
              </a:spcAft>
            </a:pPr>
            <a:r>
              <a:rPr lang="en-US" sz="1800" kern="100" dirty="0">
                <a:solidFill>
                  <a:srgbClr val="3A7C22"/>
                </a:solidFill>
                <a:effectLst/>
                <a:latin typeface="Courier New" panose="02070309020205020404" pitchFamily="49" charset="0"/>
                <a:ea typeface="Aptos" panose="020B0004020202020204" pitchFamily="34" charset="0"/>
                <a:cs typeface="Times New Roman" panose="02020603050405020304" pitchFamily="18" charset="0"/>
              </a:rPr>
              <a:t>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spcBef>
                <a:spcPts val="0"/>
              </a:spcBef>
              <a:spcAft>
                <a:spcPts val="0"/>
              </a:spcAft>
            </a:pPr>
            <a:r>
              <a:rPr lang="en-US" sz="1800" kern="100" dirty="0" err="1">
                <a:solidFill>
                  <a:srgbClr val="3A7C22"/>
                </a:solidFill>
                <a:effectLst/>
                <a:latin typeface="Courier New" panose="02070309020205020404" pitchFamily="49" charset="0"/>
                <a:ea typeface="Aptos" panose="020B0004020202020204" pitchFamily="34" charset="0"/>
                <a:cs typeface="Times New Roman" panose="02020603050405020304" pitchFamily="18" charset="0"/>
              </a:rPr>
              <a:t>objectId</a:t>
            </a:r>
            <a:r>
              <a:rPr lang="en-US" sz="1800" kern="100" dirty="0">
                <a:solidFill>
                  <a:srgbClr val="3A7C22"/>
                </a:solidFill>
                <a:effectLst/>
                <a:latin typeface="Courier New" panose="02070309020205020404" pitchFamily="49" charset="0"/>
                <a:ea typeface="Aptos" panose="020B0004020202020204" pitchFamily="34" charset="0"/>
                <a:cs typeface="Times New Roman" panose="02020603050405020304" pitchFamily="18" charset="0"/>
              </a:rPr>
              <a:t>:     0x0002             2</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spcBef>
                <a:spcPts val="0"/>
              </a:spcBef>
              <a:spcAft>
                <a:spcPts val="0"/>
              </a:spcAft>
            </a:pPr>
            <a:r>
              <a:rPr lang="en-US" sz="1800" kern="100" dirty="0" err="1">
                <a:solidFill>
                  <a:srgbClr val="3A7C22"/>
                </a:solidFill>
                <a:effectLst/>
                <a:latin typeface="Courier New" panose="02070309020205020404" pitchFamily="49" charset="0"/>
                <a:ea typeface="Aptos" panose="020B0004020202020204" pitchFamily="34" charset="0"/>
                <a:cs typeface="Times New Roman" panose="02020603050405020304" pitchFamily="18" charset="0"/>
              </a:rPr>
              <a:t>serialNumber</a:t>
            </a:r>
            <a:r>
              <a:rPr lang="en-US" sz="1800" kern="100" dirty="0">
                <a:solidFill>
                  <a:srgbClr val="3A7C22"/>
                </a:solidFill>
                <a:effectLst/>
                <a:latin typeface="Courier New" panose="02070309020205020404" pitchFamily="49" charset="0"/>
                <a:ea typeface="Aptos" panose="020B0004020202020204" pitchFamily="34" charset="0"/>
                <a:cs typeface="Times New Roman" panose="02020603050405020304" pitchFamily="18" charset="0"/>
              </a:rPr>
              <a:t>: 0x0000000000000003 3</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spcBef>
                <a:spcPts val="0"/>
              </a:spcBef>
              <a:spcAft>
                <a:spcPts val="0"/>
              </a:spcAft>
            </a:pPr>
            <a:r>
              <a:rPr lang="en-US" sz="1800" kern="100" dirty="0">
                <a:solidFill>
                  <a:srgbClr val="3A7C22"/>
                </a:solidFill>
                <a:effectLst/>
                <a:latin typeface="Courier New" panose="02070309020205020404" pitchFamily="49" charset="0"/>
                <a:ea typeface="Aptos" panose="020B0004020202020204" pitchFamily="34" charset="0"/>
                <a:cs typeface="Times New Roman" panose="02020603050405020304" pitchFamily="18" charset="0"/>
              </a:rPr>
              <a:t>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spcBef>
                <a:spcPts val="0"/>
              </a:spcBef>
              <a:spcAft>
                <a:spcPts val="0"/>
              </a:spcAft>
            </a:pPr>
            <a:r>
              <a:rPr lang="en-US" sz="1800" kern="100" dirty="0" err="1">
                <a:solidFill>
                  <a:srgbClr val="3A7C22"/>
                </a:solidFill>
                <a:effectLst/>
                <a:latin typeface="Courier New" panose="02070309020205020404" pitchFamily="49" charset="0"/>
                <a:ea typeface="Aptos" panose="020B0004020202020204" pitchFamily="34" charset="0"/>
                <a:cs typeface="Times New Roman" panose="02020603050405020304" pitchFamily="18" charset="0"/>
              </a:rPr>
              <a:t>objectId</a:t>
            </a:r>
            <a:r>
              <a:rPr lang="en-US" sz="1800" kern="100" dirty="0">
                <a:solidFill>
                  <a:srgbClr val="3A7C22"/>
                </a:solidFill>
                <a:effectLst/>
                <a:latin typeface="Courier New" panose="02070309020205020404" pitchFamily="49" charset="0"/>
                <a:ea typeface="Aptos" panose="020B0004020202020204" pitchFamily="34" charset="0"/>
                <a:cs typeface="Times New Roman" panose="02020603050405020304" pitchFamily="18" charset="0"/>
              </a:rPr>
              <a:t>:     0x0003             3</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spcBef>
                <a:spcPts val="0"/>
              </a:spcBef>
              <a:spcAft>
                <a:spcPts val="0"/>
              </a:spcAft>
            </a:pPr>
            <a:r>
              <a:rPr lang="en-US" sz="1800" kern="100" dirty="0" err="1">
                <a:solidFill>
                  <a:srgbClr val="3A7C22"/>
                </a:solidFill>
                <a:effectLst/>
                <a:latin typeface="Courier New" panose="02070309020205020404" pitchFamily="49" charset="0"/>
                <a:ea typeface="Aptos" panose="020B0004020202020204" pitchFamily="34" charset="0"/>
                <a:cs typeface="Times New Roman" panose="02020603050405020304" pitchFamily="18" charset="0"/>
              </a:rPr>
              <a:t>serialNumber</a:t>
            </a:r>
            <a:r>
              <a:rPr lang="en-US" sz="1800" kern="100" dirty="0">
                <a:solidFill>
                  <a:srgbClr val="3A7C22"/>
                </a:solidFill>
                <a:effectLst/>
                <a:latin typeface="Courier New" panose="02070309020205020404" pitchFamily="49" charset="0"/>
                <a:ea typeface="Aptos" panose="020B0004020202020204" pitchFamily="34" charset="0"/>
                <a:cs typeface="Times New Roman" panose="02020603050405020304" pitchFamily="18" charset="0"/>
              </a:rPr>
              <a:t>: 0x0000000000000005 5</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spcBef>
                <a:spcPts val="0"/>
              </a:spcBef>
              <a:spcAft>
                <a:spcPts val="0"/>
              </a:spcAft>
            </a:pPr>
            <a:r>
              <a:rPr lang="en-US" sz="1800" kern="100" dirty="0">
                <a:solidFill>
                  <a:srgbClr val="3A7C22"/>
                </a:solidFill>
                <a:effectLst/>
                <a:latin typeface="Courier New" panose="02070309020205020404" pitchFamily="49" charset="0"/>
                <a:ea typeface="Aptos" panose="020B0004020202020204" pitchFamily="34" charset="0"/>
                <a:cs typeface="Times New Roman" panose="02020603050405020304" pitchFamily="18" charset="0"/>
              </a:rPr>
              <a:t>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spcBef>
                <a:spcPts val="0"/>
              </a:spcBef>
              <a:spcAft>
                <a:spcPts val="0"/>
              </a:spcAft>
            </a:pPr>
            <a:r>
              <a:rPr lang="en-US" sz="1800" kern="100" dirty="0" err="1">
                <a:solidFill>
                  <a:srgbClr val="3A7C22"/>
                </a:solidFill>
                <a:effectLst/>
                <a:latin typeface="Courier New" panose="02070309020205020404" pitchFamily="49" charset="0"/>
                <a:ea typeface="Aptos" panose="020B0004020202020204" pitchFamily="34" charset="0"/>
                <a:cs typeface="Times New Roman" panose="02020603050405020304" pitchFamily="18" charset="0"/>
              </a:rPr>
              <a:t>objectId</a:t>
            </a:r>
            <a:r>
              <a:rPr lang="en-US" sz="1800" kern="100" dirty="0">
                <a:solidFill>
                  <a:srgbClr val="3A7C22"/>
                </a:solidFill>
                <a:effectLst/>
                <a:latin typeface="Courier New" panose="02070309020205020404" pitchFamily="49" charset="0"/>
                <a:ea typeface="Aptos" panose="020B0004020202020204" pitchFamily="34" charset="0"/>
                <a:cs typeface="Times New Roman" panose="02020603050405020304" pitchFamily="18" charset="0"/>
              </a:rPr>
              <a:t>:     0x0004             4</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spcBef>
                <a:spcPts val="0"/>
              </a:spcBef>
              <a:spcAft>
                <a:spcPts val="0"/>
              </a:spcAft>
            </a:pPr>
            <a:r>
              <a:rPr lang="en-US" sz="1800" kern="100" dirty="0" err="1">
                <a:solidFill>
                  <a:srgbClr val="3A7C22"/>
                </a:solidFill>
                <a:effectLst/>
                <a:latin typeface="Courier New" panose="02070309020205020404" pitchFamily="49" charset="0"/>
                <a:ea typeface="Aptos" panose="020B0004020202020204" pitchFamily="34" charset="0"/>
                <a:cs typeface="Times New Roman" panose="02020603050405020304" pitchFamily="18" charset="0"/>
              </a:rPr>
              <a:t>serialNumber</a:t>
            </a:r>
            <a:r>
              <a:rPr lang="en-US" sz="1800" kern="100" dirty="0">
                <a:solidFill>
                  <a:srgbClr val="3A7C22"/>
                </a:solidFill>
                <a:effectLst/>
                <a:latin typeface="Courier New" panose="02070309020205020404" pitchFamily="49" charset="0"/>
                <a:ea typeface="Aptos" panose="020B0004020202020204" pitchFamily="34" charset="0"/>
                <a:cs typeface="Times New Roman" panose="02020603050405020304" pitchFamily="18" charset="0"/>
              </a:rPr>
              <a:t>: 0x0000000000000009 9</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spcBef>
                <a:spcPts val="0"/>
              </a:spcBef>
              <a:spcAft>
                <a:spcPts val="0"/>
              </a:spcAft>
            </a:pPr>
            <a:r>
              <a:rPr lang="en-US" sz="1800" kern="100" dirty="0">
                <a:solidFill>
                  <a:srgbClr val="3A7C22"/>
                </a:solidFill>
                <a:effectLst/>
                <a:latin typeface="Courier New" panose="02070309020205020404" pitchFamily="49" charset="0"/>
                <a:ea typeface="Aptos" panose="020B0004020202020204" pitchFamily="34" charset="0"/>
                <a:cs typeface="Times New Roman" panose="02020603050405020304" pitchFamily="18" charset="0"/>
              </a:rPr>
              <a:t>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spcBef>
                <a:spcPts val="0"/>
              </a:spcBef>
              <a:spcAft>
                <a:spcPts val="0"/>
              </a:spcAft>
            </a:pPr>
            <a:r>
              <a:rPr lang="en-US" sz="1800" kern="100" dirty="0" err="1">
                <a:solidFill>
                  <a:srgbClr val="3A7C22"/>
                </a:solidFill>
                <a:effectLst/>
                <a:latin typeface="Courier New" panose="02070309020205020404" pitchFamily="49" charset="0"/>
                <a:ea typeface="Aptos" panose="020B0004020202020204" pitchFamily="34" charset="0"/>
                <a:cs typeface="Times New Roman" panose="02020603050405020304" pitchFamily="18" charset="0"/>
              </a:rPr>
              <a:t>objectId</a:t>
            </a:r>
            <a:r>
              <a:rPr lang="en-US" sz="1800" kern="100" dirty="0">
                <a:solidFill>
                  <a:srgbClr val="3A7C22"/>
                </a:solidFill>
                <a:effectLst/>
                <a:latin typeface="Courier New" panose="02070309020205020404" pitchFamily="49" charset="0"/>
                <a:ea typeface="Aptos" panose="020B0004020202020204" pitchFamily="34" charset="0"/>
                <a:cs typeface="Times New Roman" panose="02020603050405020304" pitchFamily="18" charset="0"/>
              </a:rPr>
              <a:t>:     0x0005             5</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spcBef>
                <a:spcPts val="0"/>
              </a:spcBef>
              <a:spcAft>
                <a:spcPts val="0"/>
              </a:spcAft>
            </a:pPr>
            <a:r>
              <a:rPr lang="en-US" sz="1800" kern="100" dirty="0" err="1">
                <a:solidFill>
                  <a:srgbClr val="3A7C22"/>
                </a:solidFill>
                <a:effectLst/>
                <a:latin typeface="Courier New" panose="02070309020205020404" pitchFamily="49" charset="0"/>
                <a:ea typeface="Aptos" panose="020B0004020202020204" pitchFamily="34" charset="0"/>
                <a:cs typeface="Times New Roman" panose="02020603050405020304" pitchFamily="18" charset="0"/>
              </a:rPr>
              <a:t>serialNumber</a:t>
            </a:r>
            <a:r>
              <a:rPr lang="en-US" sz="1800" kern="100" dirty="0">
                <a:solidFill>
                  <a:srgbClr val="3A7C22"/>
                </a:solidFill>
                <a:effectLst/>
                <a:latin typeface="Courier New" panose="02070309020205020404" pitchFamily="49" charset="0"/>
                <a:ea typeface="Aptos" panose="020B0004020202020204" pitchFamily="34" charset="0"/>
                <a:cs typeface="Times New Roman" panose="02020603050405020304" pitchFamily="18" charset="0"/>
              </a:rPr>
              <a:t>: 0x000000000000000f 15</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spcBef>
                <a:spcPts val="0"/>
              </a:spcBef>
              <a:spcAft>
                <a:spcPts val="0"/>
              </a:spcAft>
            </a:pPr>
            <a:r>
              <a:rPr lang="en-US" sz="1800" kern="100" dirty="0">
                <a:solidFill>
                  <a:srgbClr val="3A7C22"/>
                </a:solidFill>
                <a:effectLst/>
                <a:latin typeface="Courier New" panose="02070309020205020404" pitchFamily="49" charset="0"/>
                <a:ea typeface="Aptos" panose="020B0004020202020204" pitchFamily="34" charset="0"/>
                <a:cs typeface="Times New Roman" panose="02020603050405020304" pitchFamily="18" charset="0"/>
              </a:rPr>
              <a:t>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spcBef>
                <a:spcPts val="0"/>
              </a:spcBef>
              <a:spcAft>
                <a:spcPts val="0"/>
              </a:spcAft>
            </a:pPr>
            <a:r>
              <a:rPr lang="en-US" sz="1800" kern="100" dirty="0" err="1">
                <a:solidFill>
                  <a:srgbClr val="3A7C22"/>
                </a:solidFill>
                <a:effectLst/>
                <a:latin typeface="Courier New" panose="02070309020205020404" pitchFamily="49" charset="0"/>
                <a:ea typeface="Aptos" panose="020B0004020202020204" pitchFamily="34" charset="0"/>
                <a:cs typeface="Times New Roman" panose="02020603050405020304" pitchFamily="18" charset="0"/>
              </a:rPr>
              <a:t>objectId</a:t>
            </a:r>
            <a:r>
              <a:rPr lang="en-US" sz="1800" kern="100" dirty="0">
                <a:solidFill>
                  <a:srgbClr val="3A7C22"/>
                </a:solidFill>
                <a:effectLst/>
                <a:latin typeface="Courier New" panose="02070309020205020404" pitchFamily="49" charset="0"/>
                <a:ea typeface="Aptos" panose="020B0004020202020204" pitchFamily="34" charset="0"/>
                <a:cs typeface="Times New Roman" panose="02020603050405020304" pitchFamily="18" charset="0"/>
              </a:rPr>
              <a:t>:     0x0006             6</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spcBef>
                <a:spcPts val="0"/>
              </a:spcBef>
              <a:spcAft>
                <a:spcPts val="0"/>
              </a:spcAft>
            </a:pPr>
            <a:r>
              <a:rPr lang="en-US" sz="1800" kern="100" dirty="0" err="1">
                <a:solidFill>
                  <a:srgbClr val="3A7C22"/>
                </a:solidFill>
                <a:effectLst/>
                <a:latin typeface="Courier New" panose="02070309020205020404" pitchFamily="49" charset="0"/>
                <a:ea typeface="Aptos" panose="020B0004020202020204" pitchFamily="34" charset="0"/>
                <a:cs typeface="Times New Roman" panose="02020603050405020304" pitchFamily="18" charset="0"/>
              </a:rPr>
              <a:t>serialNumber</a:t>
            </a:r>
            <a:r>
              <a:rPr lang="en-US" sz="1800" kern="100" dirty="0">
                <a:solidFill>
                  <a:srgbClr val="3A7C22"/>
                </a:solidFill>
                <a:effectLst/>
                <a:latin typeface="Courier New" panose="02070309020205020404" pitchFamily="49" charset="0"/>
                <a:ea typeface="Aptos" panose="020B0004020202020204" pitchFamily="34" charset="0"/>
                <a:cs typeface="Times New Roman" panose="02020603050405020304" pitchFamily="18" charset="0"/>
              </a:rPr>
              <a:t>: 0x0000000000000011 17</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spcBef>
                <a:spcPts val="0"/>
              </a:spcBef>
              <a:spcAft>
                <a:spcPts val="0"/>
              </a:spcAft>
            </a:pPr>
            <a:r>
              <a:rPr lang="en-US" sz="1800" kern="100" dirty="0">
                <a:solidFill>
                  <a:srgbClr val="3A7C22"/>
                </a:solidFill>
                <a:effectLst/>
                <a:latin typeface="Courier New" panose="02070309020205020404" pitchFamily="49" charset="0"/>
                <a:ea typeface="Aptos" panose="020B0004020202020204" pitchFamily="34" charset="0"/>
                <a:cs typeface="Times New Roman" panose="02020603050405020304" pitchFamily="18" charset="0"/>
              </a:rPr>
              <a:t>...</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spcBef>
                <a:spcPts val="0"/>
              </a:spcBef>
              <a:spcAft>
                <a:spcPts val="0"/>
              </a:spcAft>
            </a:pPr>
            <a:r>
              <a:rPr lang="en-US" sz="1800" kern="100" dirty="0" err="1">
                <a:solidFill>
                  <a:srgbClr val="3A7C22"/>
                </a:solidFill>
                <a:effectLst/>
                <a:latin typeface="Courier New" panose="02070309020205020404" pitchFamily="49" charset="0"/>
                <a:ea typeface="Aptos" panose="020B0004020202020204" pitchFamily="34" charset="0"/>
                <a:cs typeface="Times New Roman" panose="02020603050405020304" pitchFamily="18" charset="0"/>
              </a:rPr>
              <a:t>objectId</a:t>
            </a:r>
            <a:r>
              <a:rPr lang="en-US" sz="1800" kern="100" dirty="0">
                <a:solidFill>
                  <a:srgbClr val="3A7C22"/>
                </a:solidFill>
                <a:effectLst/>
                <a:latin typeface="Courier New" panose="02070309020205020404" pitchFamily="49" charset="0"/>
                <a:ea typeface="Aptos" panose="020B0004020202020204" pitchFamily="34" charset="0"/>
                <a:cs typeface="Times New Roman" panose="02020603050405020304" pitchFamily="18" charset="0"/>
              </a:rPr>
              <a:t>:     0x0010             16</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spcBef>
                <a:spcPts val="0"/>
              </a:spcBef>
              <a:spcAft>
                <a:spcPts val="0"/>
              </a:spcAft>
            </a:pPr>
            <a:r>
              <a:rPr lang="en-US" sz="1800" kern="100" dirty="0" err="1">
                <a:solidFill>
                  <a:srgbClr val="3A7C22"/>
                </a:solidFill>
                <a:effectLst/>
                <a:latin typeface="Courier New" panose="02070309020205020404" pitchFamily="49" charset="0"/>
                <a:ea typeface="Aptos" panose="020B0004020202020204" pitchFamily="34" charset="0"/>
                <a:cs typeface="Times New Roman" panose="02020603050405020304" pitchFamily="18" charset="0"/>
              </a:rPr>
              <a:t>serialNumber</a:t>
            </a:r>
            <a:r>
              <a:rPr lang="en-US" sz="1800" kern="100" dirty="0">
                <a:solidFill>
                  <a:srgbClr val="3A7C22"/>
                </a:solidFill>
                <a:effectLst/>
                <a:latin typeface="Courier New" panose="02070309020205020404" pitchFamily="49" charset="0"/>
                <a:ea typeface="Aptos" panose="020B0004020202020204" pitchFamily="34" charset="0"/>
                <a:cs typeface="Times New Roman" panose="02020603050405020304" pitchFamily="18" charset="0"/>
              </a:rPr>
              <a:t>: 0x0000000000000039 57</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spcBef>
                <a:spcPts val="0"/>
              </a:spcBef>
              <a:spcAft>
                <a:spcPts val="0"/>
              </a:spcAft>
            </a:pPr>
            <a:r>
              <a:rPr lang="en-US" sz="1800" kern="100" dirty="0">
                <a:solidFill>
                  <a:srgbClr val="3A7C22"/>
                </a:solidFill>
                <a:effectLst/>
                <a:latin typeface="Calibri" panose="020F0502020204030204" pitchFamily="34" charset="0"/>
                <a:ea typeface="Aptos" panose="020B0004020202020204" pitchFamily="34" charset="0"/>
                <a:cs typeface="Times New Roman" panose="02020603050405020304" pitchFamily="18" charset="0"/>
              </a:rPr>
              <a:t>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spcBef>
                <a:spcPts val="0"/>
              </a:spcBef>
              <a:spcAft>
                <a:spcPts val="0"/>
              </a:spcAft>
            </a:pPr>
            <a:r>
              <a:rPr lang="en-US" sz="1800" kern="100" dirty="0">
                <a:solidFill>
                  <a:srgbClr val="3A7C22"/>
                </a:solidFill>
                <a:effectLst/>
                <a:latin typeface="Calibri" panose="020F0502020204030204" pitchFamily="34" charset="0"/>
                <a:ea typeface="Aptos" panose="020B0004020202020204" pitchFamily="34" charset="0"/>
                <a:cs typeface="Times New Roman" panose="02020603050405020304" pitchFamily="18" charset="0"/>
              </a:rPr>
              <a:t>Objects in this example are tables of Sport2020. The missing numbers between their </a:t>
            </a:r>
            <a:r>
              <a:rPr lang="ru-RU" sz="1800" kern="100" dirty="0">
                <a:solidFill>
                  <a:srgbClr val="3A7C22"/>
                </a:solidFill>
                <a:effectLst/>
                <a:latin typeface="Calibri" panose="020F0502020204030204" pitchFamily="34" charset="0"/>
                <a:ea typeface="Aptos" panose="020B0004020202020204" pitchFamily="34" charset="0"/>
                <a:cs typeface="Times New Roman" panose="02020603050405020304" pitchFamily="18" charset="0"/>
              </a:rPr>
              <a:t>serialNumber</a:t>
            </a:r>
            <a:r>
              <a:rPr lang="en-US" sz="1800" kern="100" dirty="0">
                <a:solidFill>
                  <a:srgbClr val="3A7C22"/>
                </a:solidFill>
                <a:effectLst/>
                <a:latin typeface="Calibri" panose="020F0502020204030204" pitchFamily="34" charset="0"/>
                <a:ea typeface="Aptos" panose="020B0004020202020204" pitchFamily="34" charset="0"/>
                <a:cs typeface="Times New Roman" panose="02020603050405020304" pitchFamily="18" charset="0"/>
              </a:rPr>
              <a:t>s</a:t>
            </a:r>
            <a:r>
              <a:rPr lang="ru-RU" sz="1800" kern="100" dirty="0">
                <a:solidFill>
                  <a:srgbClr val="3A7C22"/>
                </a:solidFill>
                <a:effectLst/>
                <a:latin typeface="Calibri" panose="020F0502020204030204" pitchFamily="34" charset="0"/>
                <a:ea typeface="Aptos" panose="020B0004020202020204" pitchFamily="34" charset="0"/>
                <a:cs typeface="Times New Roman" panose="02020603050405020304" pitchFamily="18" charset="0"/>
              </a:rPr>
              <a:t> </a:t>
            </a:r>
            <a:r>
              <a:rPr lang="en-US" sz="1800" kern="100" dirty="0">
                <a:solidFill>
                  <a:srgbClr val="3A7C22"/>
                </a:solidFill>
                <a:effectLst/>
                <a:latin typeface="Calibri" panose="020F0502020204030204" pitchFamily="34" charset="0"/>
                <a:ea typeface="Aptos" panose="020B0004020202020204" pitchFamily="34" charset="0"/>
                <a:cs typeface="Times New Roman" panose="02020603050405020304" pitchFamily="18" charset="0"/>
              </a:rPr>
              <a:t>are taken by their indexes</a:t>
            </a:r>
            <a:r>
              <a:rPr lang="ru-RU" sz="1800" kern="100" dirty="0">
                <a:solidFill>
                  <a:srgbClr val="3A7C22"/>
                </a:solidFill>
                <a:effectLst/>
                <a:latin typeface="Calibri" panose="020F0502020204030204" pitchFamily="34" charset="0"/>
                <a:ea typeface="Aptos" panose="020B0004020202020204" pitchFamily="34" charset="0"/>
                <a:cs typeface="Times New Roman" panose="02020603050405020304" pitchFamily="18" charset="0"/>
              </a:rPr>
              <a:t>.</a:t>
            </a:r>
            <a:endParaRPr lang="en-US" sz="1800" kern="100" dirty="0">
              <a:solidFill>
                <a:srgbClr val="3A7C22"/>
              </a:solidFill>
              <a:effectLst/>
              <a:latin typeface="Calibri" panose="020F0502020204030204" pitchFamily="34" charset="0"/>
              <a:ea typeface="Aptos" panose="020B0004020202020204" pitchFamily="34" charset="0"/>
              <a:cs typeface="Times New Roman" panose="02020603050405020304" pitchFamily="18" charset="0"/>
            </a:endParaRPr>
          </a:p>
          <a:p>
            <a:pPr marL="0" marR="0">
              <a:spcBef>
                <a:spcPts val="0"/>
              </a:spcBef>
              <a:spcAft>
                <a:spcPts val="0"/>
              </a:spcAft>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solidFill>
                <a:srgbClr val="3A7C22"/>
              </a:solidFill>
              <a:effectLst/>
              <a:latin typeface="Calibri" panose="020F0502020204030204" pitchFamily="34" charset="0"/>
              <a:ea typeface="Aptos" panose="020B00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30CE9308-3D86-4DB2-A5CB-BA89C1564FCD}" type="slidenum">
              <a:rPr lang="en-US" smtClean="0"/>
              <a:t>6</a:t>
            </a:fld>
            <a:endParaRPr lang="en-US"/>
          </a:p>
        </p:txBody>
      </p:sp>
    </p:spTree>
    <p:extLst>
      <p:ext uri="{BB962C8B-B14F-4D97-AF65-F5344CB8AC3E}">
        <p14:creationId xmlns:p14="http://schemas.microsoft.com/office/powerpoint/2010/main" val="1626227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solidFill>
                  <a:srgbClr val="3A7C22"/>
                </a:solidFill>
                <a:effectLst/>
                <a:latin typeface="Calibri" panose="020F0502020204030204" pitchFamily="34" charset="0"/>
                <a:ea typeface="Aptos" panose="020B0004020202020204" pitchFamily="34" charset="0"/>
                <a:cs typeface="Times New Roman" panose="02020603050405020304" pitchFamily="18" charset="0"/>
              </a:rPr>
              <a:t>For only Extent Header Block menu number 19 does not match </a:t>
            </a:r>
            <a:r>
              <a:rPr lang="en-US" sz="1800" kern="100" dirty="0" err="1">
                <a:solidFill>
                  <a:srgbClr val="3A7C22"/>
                </a:solidFill>
                <a:effectLst/>
                <a:latin typeface="Calibri" panose="020F0502020204030204" pitchFamily="34" charset="0"/>
                <a:ea typeface="Aptos" panose="020B0004020202020204" pitchFamily="34" charset="0"/>
                <a:cs typeface="Times New Roman" panose="02020603050405020304" pitchFamily="18" charset="0"/>
              </a:rPr>
              <a:t>bk_type</a:t>
            </a:r>
            <a:r>
              <a:rPr lang="en-US" sz="1800" kern="100" dirty="0">
                <a:solidFill>
                  <a:srgbClr val="3A7C22"/>
                </a:solidFill>
                <a:effectLst/>
                <a:latin typeface="Calibri" panose="020F0502020204030204" pitchFamily="34" charset="0"/>
                <a:ea typeface="Aptos" panose="020B0004020202020204" pitchFamily="34" charset="0"/>
                <a:cs typeface="Times New Roman" panose="02020603050405020304" pitchFamily="18" charset="0"/>
              </a:rPr>
              <a:t> = 254. For all other blocks </a:t>
            </a:r>
            <a:r>
              <a:rPr lang="en-US" sz="1800" kern="100" dirty="0" err="1">
                <a:solidFill>
                  <a:srgbClr val="3A7C22"/>
                </a:solidFill>
                <a:effectLst/>
                <a:latin typeface="Calibri" panose="020F0502020204030204" pitchFamily="34" charset="0"/>
                <a:ea typeface="Aptos" panose="020B0004020202020204" pitchFamily="34" charset="0"/>
                <a:cs typeface="Times New Roman" panose="02020603050405020304" pitchFamily="18" charset="0"/>
              </a:rPr>
              <a:t>dbrpr</a:t>
            </a:r>
            <a:r>
              <a:rPr lang="en-US" sz="1800" kern="100" dirty="0">
                <a:solidFill>
                  <a:srgbClr val="3A7C22"/>
                </a:solidFill>
                <a:effectLst/>
                <a:latin typeface="Calibri" panose="020F0502020204030204" pitchFamily="34" charset="0"/>
                <a:ea typeface="Aptos" panose="020B0004020202020204" pitchFamily="34" charset="0"/>
                <a:cs typeface="Times New Roman" panose="02020603050405020304" pitchFamily="18" charset="0"/>
              </a:rPr>
              <a:t> menu matches </a:t>
            </a:r>
            <a:r>
              <a:rPr lang="en-US" sz="1800" kern="100" dirty="0" err="1">
                <a:solidFill>
                  <a:srgbClr val="3A7C22"/>
                </a:solidFill>
                <a:effectLst/>
                <a:latin typeface="Calibri" panose="020F0502020204030204" pitchFamily="34" charset="0"/>
                <a:ea typeface="Aptos" panose="020B0004020202020204" pitchFamily="34" charset="0"/>
                <a:cs typeface="Times New Roman" panose="02020603050405020304" pitchFamily="18" charset="0"/>
              </a:rPr>
              <a:t>bk_type</a:t>
            </a:r>
            <a:r>
              <a:rPr lang="en-US" sz="1800" kern="100" dirty="0">
                <a:solidFill>
                  <a:srgbClr val="3A7C22"/>
                </a:solidFill>
                <a:effectLst/>
                <a:latin typeface="Calibri" panose="020F0502020204030204" pitchFamily="34" charset="0"/>
                <a:ea typeface="Aptos" panose="020B0004020202020204" pitchFamily="34" charset="0"/>
                <a:cs typeface="Times New Roman" panose="02020603050405020304" pitchFamily="18"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kern="100" dirty="0">
              <a:solidFill>
                <a:srgbClr val="3A7C22"/>
              </a:solidFill>
              <a:effectLst/>
              <a:latin typeface="Calibri" panose="020F050202020403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Aptos" panose="020B0004020202020204" pitchFamily="34" charset="0"/>
                <a:ea typeface="Aptos" panose="020B0004020202020204" pitchFamily="34" charset="0"/>
                <a:cs typeface="Times New Roman" panose="02020603050405020304" pitchFamily="18" charset="0"/>
              </a:rPr>
              <a:t>14 Area </a:t>
            </a:r>
            <a:r>
              <a:rPr lang="ru-RU" sz="1800" dirty="0">
                <a:effectLst/>
                <a:latin typeface="Aptos" panose="020B0004020202020204" pitchFamily="34" charset="0"/>
                <a:ea typeface="Aptos" panose="020B0004020202020204" pitchFamily="34" charset="0"/>
                <a:cs typeface="Times New Roman" panose="02020603050405020304" pitchFamily="18" charset="0"/>
              </a:rPr>
              <a:t>Object List Block – </a:t>
            </a:r>
            <a:r>
              <a:rPr lang="en-US" sz="1800" dirty="0">
                <a:effectLst/>
                <a:latin typeface="Aptos" panose="020B0004020202020204" pitchFamily="34" charset="0"/>
                <a:ea typeface="Aptos" panose="020B0004020202020204" pitchFamily="34" charset="0"/>
                <a:cs typeface="Times New Roman" panose="02020603050405020304" pitchFamily="18" charset="0"/>
              </a:rPr>
              <a:t>a block that stores a list of objects in the area</a:t>
            </a:r>
            <a:r>
              <a:rPr lang="ru-RU" sz="1800" dirty="0">
                <a:effectLst/>
                <a:latin typeface="Aptos" panose="020B0004020202020204" pitchFamily="34" charset="0"/>
                <a:ea typeface="Aptos" panose="020B0004020202020204" pitchFamily="34" charset="0"/>
                <a:cs typeface="Times New Roman" panose="02020603050405020304" pitchFamily="18" charset="0"/>
              </a:rPr>
              <a:t> (</a:t>
            </a:r>
            <a:r>
              <a:rPr lang="en-US" sz="1800" dirty="0">
                <a:effectLst/>
                <a:latin typeface="Aptos" panose="020B0004020202020204" pitchFamily="34" charset="0"/>
                <a:ea typeface="Aptos" panose="020B0004020202020204" pitchFamily="34" charset="0"/>
                <a:cs typeface="Times New Roman" panose="02020603050405020304" pitchFamily="18" charset="0"/>
              </a:rPr>
              <a:t>in addition to</a:t>
            </a:r>
            <a:r>
              <a:rPr lang="ru-RU" sz="1800" dirty="0">
                <a:effectLst/>
                <a:latin typeface="Aptos" panose="020B0004020202020204" pitchFamily="34" charset="0"/>
                <a:ea typeface="Aptos" panose="020B0004020202020204" pitchFamily="34" charset="0"/>
                <a:cs typeface="Times New Roman" panose="02020603050405020304" pitchFamily="18" charset="0"/>
              </a:rPr>
              <a:t> _</a:t>
            </a:r>
            <a:r>
              <a:rPr lang="en-US" sz="1800" dirty="0" err="1">
                <a:effectLst/>
                <a:latin typeface="Aptos" panose="020B0004020202020204" pitchFamily="34" charset="0"/>
                <a:ea typeface="Aptos" panose="020B0004020202020204" pitchFamily="34" charset="0"/>
                <a:cs typeface="Times New Roman" panose="02020603050405020304" pitchFamily="18" charset="0"/>
              </a:rPr>
              <a:t>StorageObject</a:t>
            </a:r>
            <a:r>
              <a:rPr lang="ru-RU" sz="1800" dirty="0">
                <a:effectLst/>
                <a:latin typeface="Aptos" panose="020B0004020202020204" pitchFamily="34" charset="0"/>
                <a:ea typeface="Aptos" panose="020B0004020202020204" pitchFamily="34" charset="0"/>
                <a:cs typeface="Times New Roman" panose="02020603050405020304" pitchFamily="18" charset="0"/>
              </a:rPr>
              <a:t>):</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Bef>
                <a:spcPts val="0"/>
              </a:spcBef>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OBJLISTBLK:</a:t>
            </a:r>
          </a:p>
          <a:p>
            <a:pPr marL="0" marR="0">
              <a:lnSpc>
                <a:spcPct val="107000"/>
              </a:lnSpc>
              <a:spcBef>
                <a:spcPts val="0"/>
              </a:spcBef>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    </a:t>
            </a:r>
            <a:r>
              <a:rPr lang="en-US" sz="1800" kern="100" dirty="0" err="1">
                <a:effectLst/>
                <a:latin typeface="Aptos" panose="020B0004020202020204" pitchFamily="34" charset="0"/>
                <a:ea typeface="Aptos" panose="020B0004020202020204" pitchFamily="34" charset="0"/>
                <a:cs typeface="Times New Roman" panose="02020603050405020304" pitchFamily="18" charset="0"/>
              </a:rPr>
              <a:t>nextBlock</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0x0000000000000000 0</a:t>
            </a:r>
          </a:p>
          <a:p>
            <a:pPr marL="0" marR="0">
              <a:lnSpc>
                <a:spcPct val="107000"/>
              </a:lnSpc>
              <a:spcBef>
                <a:spcPts val="0"/>
              </a:spcBef>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    </a:t>
            </a:r>
            <a:r>
              <a:rPr lang="en-US" sz="1800" kern="100" dirty="0" err="1">
                <a:effectLst/>
                <a:latin typeface="Aptos" panose="020B0004020202020204" pitchFamily="34" charset="0"/>
                <a:ea typeface="Aptos" panose="020B0004020202020204" pitchFamily="34" charset="0"/>
                <a:cs typeface="Times New Roman" panose="02020603050405020304" pitchFamily="18" charset="0"/>
              </a:rPr>
              <a:t>prevBlock</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0x0000000000000000 0</a:t>
            </a:r>
          </a:p>
          <a:p>
            <a:pPr marL="0" marR="0">
              <a:lnSpc>
                <a:spcPct val="107000"/>
              </a:lnSpc>
              <a:spcBef>
                <a:spcPts val="0"/>
              </a:spcBef>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    </a:t>
            </a:r>
            <a:r>
              <a:rPr lang="en-US" sz="1800" kern="100" dirty="0" err="1">
                <a:effectLst/>
                <a:latin typeface="Aptos" panose="020B0004020202020204" pitchFamily="34" charset="0"/>
                <a:ea typeface="Aptos" panose="020B0004020202020204" pitchFamily="34" charset="0"/>
                <a:cs typeface="Times New Roman" panose="02020603050405020304" pitchFamily="18" charset="0"/>
              </a:rPr>
              <a:t>numObjects</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0x0000001a         26</a:t>
            </a:r>
          </a:p>
          <a:p>
            <a:pPr marL="0" marR="0">
              <a:lnSpc>
                <a:spcPct val="107000"/>
              </a:lnSpc>
              <a:spcBef>
                <a:spcPts val="0"/>
              </a:spcBef>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    </a:t>
            </a:r>
            <a:r>
              <a:rPr lang="en-US" sz="1800" kern="100" dirty="0" err="1">
                <a:effectLst/>
                <a:latin typeface="Aptos" panose="020B0004020202020204" pitchFamily="34" charset="0"/>
                <a:ea typeface="Aptos" panose="020B0004020202020204" pitchFamily="34" charset="0"/>
                <a:cs typeface="Times New Roman" panose="02020603050405020304" pitchFamily="18" charset="0"/>
              </a:rPr>
              <a:t>objListEntry</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a:t>
            </a:r>
          </a:p>
          <a:p>
            <a:pPr marL="0" marR="0">
              <a:lnSpc>
                <a:spcPct val="107000"/>
              </a:lnSpc>
              <a:spcBef>
                <a:spcPts val="0"/>
              </a:spcBef>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      Obj      Serial Num   Type       Obj </a:t>
            </a:r>
            <a:r>
              <a:rPr lang="en-US" sz="1800" kern="100" dirty="0" err="1">
                <a:effectLst/>
                <a:latin typeface="Aptos" panose="020B0004020202020204" pitchFamily="34" charset="0"/>
                <a:ea typeface="Aptos" panose="020B0004020202020204" pitchFamily="34" charset="0"/>
                <a:cs typeface="Times New Roman" panose="02020603050405020304" pitchFamily="18" charset="0"/>
              </a:rPr>
              <a:t>DBkey</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Obj ID  Partition</a:t>
            </a:r>
          </a:p>
          <a:p>
            <a:pPr marL="0" marR="0">
              <a:lnSpc>
                <a:spcPct val="107000"/>
              </a:lnSpc>
              <a:spcBef>
                <a:spcPts val="0"/>
              </a:spcBef>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       </a:t>
            </a:r>
            <a:r>
              <a:rPr lang="ru-RU" sz="1800" kern="100" dirty="0">
                <a:effectLst/>
                <a:latin typeface="Aptos" panose="020B0004020202020204" pitchFamily="34" charset="0"/>
                <a:ea typeface="Aptos" panose="020B0004020202020204" pitchFamily="34" charset="0"/>
                <a:cs typeface="Times New Roman" panose="02020603050405020304" pitchFamily="18" charset="0"/>
              </a:rPr>
              <a:t>0                0     8              512     0     0</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Bef>
                <a:spcPts val="0"/>
              </a:spcBef>
              <a:spcAft>
                <a:spcPts val="800"/>
              </a:spcAft>
            </a:pPr>
            <a:r>
              <a:rPr lang="ru-RU" sz="1800" kern="100" dirty="0">
                <a:effectLst/>
                <a:latin typeface="Aptos" panose="020B0004020202020204" pitchFamily="34" charset="0"/>
                <a:ea typeface="Aptos" panose="020B0004020202020204" pitchFamily="34" charset="0"/>
                <a:cs typeface="Times New Roman" panose="02020603050405020304" pitchFamily="18" charset="0"/>
              </a:rPr>
              <a:t>       1                1     1             2048     1     0</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Bef>
                <a:spcPts val="0"/>
              </a:spcBef>
              <a:spcAft>
                <a:spcPts val="800"/>
              </a:spcAft>
            </a:pPr>
            <a:r>
              <a:rPr lang="ru-RU" sz="1800" kern="100" dirty="0">
                <a:effectLst/>
                <a:latin typeface="Aptos" panose="020B0004020202020204" pitchFamily="34" charset="0"/>
                <a:ea typeface="Aptos" panose="020B0004020202020204" pitchFamily="34" charset="0"/>
                <a:cs typeface="Times New Roman" panose="02020603050405020304" pitchFamily="18" charset="0"/>
              </a:rPr>
              <a:t>…</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Bef>
                <a:spcPts val="0"/>
              </a:spcBef>
              <a:spcAft>
                <a:spcPts val="800"/>
              </a:spcAft>
            </a:pPr>
            <a:r>
              <a:rPr lang="ru-RU" sz="1800" kern="100" dirty="0">
                <a:effectLst/>
                <a:latin typeface="Aptos" panose="020B0004020202020204" pitchFamily="34" charset="0"/>
                <a:ea typeface="Aptos" panose="020B0004020202020204" pitchFamily="34" charset="0"/>
                <a:cs typeface="Times New Roman" panose="02020603050405020304" pitchFamily="18" charset="0"/>
              </a:rPr>
              <a:t>      24               77     1            49152    24     0</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Bef>
                <a:spcPts val="0"/>
              </a:spcBef>
              <a:spcAft>
                <a:spcPts val="800"/>
              </a:spcAft>
            </a:pPr>
            <a:r>
              <a:rPr lang="ru-RU" sz="1800" kern="100" dirty="0">
                <a:effectLst/>
                <a:latin typeface="Aptos" panose="020B0004020202020204" pitchFamily="34" charset="0"/>
                <a:ea typeface="Aptos" panose="020B0004020202020204" pitchFamily="34" charset="0"/>
                <a:cs typeface="Times New Roman" panose="02020603050405020304" pitchFamily="18" charset="0"/>
              </a:rPr>
              <a:t>      25               79     1            51200    25     0</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Bef>
                <a:spcPts val="0"/>
              </a:spcBef>
              <a:spcAft>
                <a:spcPts val="800"/>
              </a:spcAft>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r>
              <a:rPr lang="en-US" sz="1800" dirty="0">
                <a:effectLst/>
                <a:latin typeface="Aptos" panose="020B0004020202020204" pitchFamily="34" charset="0"/>
                <a:ea typeface="Aptos" panose="020B0004020202020204" pitchFamily="34" charset="0"/>
                <a:cs typeface="Times New Roman" panose="02020603050405020304" pitchFamily="18" charset="0"/>
              </a:rPr>
              <a:t>Here are listed all objects </a:t>
            </a:r>
            <a:r>
              <a:rPr lang="ru-RU" sz="1800" dirty="0">
                <a:effectLst/>
                <a:latin typeface="Aptos" panose="020B0004020202020204" pitchFamily="34" charset="0"/>
                <a:ea typeface="Aptos" panose="020B0004020202020204" pitchFamily="34" charset="0"/>
                <a:cs typeface="Times New Roman" panose="02020603050405020304" pitchFamily="18" charset="0"/>
              </a:rPr>
              <a:t>(</a:t>
            </a:r>
            <a:r>
              <a:rPr lang="en-US" sz="1800" dirty="0">
                <a:effectLst/>
                <a:latin typeface="Aptos" panose="020B0004020202020204" pitchFamily="34" charset="0"/>
                <a:ea typeface="Aptos" panose="020B0004020202020204" pitchFamily="34" charset="0"/>
                <a:cs typeface="Times New Roman" panose="02020603050405020304" pitchFamily="18" charset="0"/>
              </a:rPr>
              <a:t>from </a:t>
            </a:r>
            <a:r>
              <a:rPr lang="ru-RU" sz="1800" dirty="0">
                <a:effectLst/>
                <a:latin typeface="Aptos" panose="020B0004020202020204" pitchFamily="34" charset="0"/>
                <a:ea typeface="Aptos" panose="020B0004020202020204" pitchFamily="34" charset="0"/>
                <a:cs typeface="Times New Roman" panose="02020603050405020304" pitchFamily="18" charset="0"/>
              </a:rPr>
              <a:t>0 </a:t>
            </a:r>
            <a:r>
              <a:rPr lang="en-US" sz="1800" dirty="0">
                <a:effectLst/>
                <a:latin typeface="Aptos" panose="020B0004020202020204" pitchFamily="34" charset="0"/>
                <a:ea typeface="Aptos" panose="020B0004020202020204" pitchFamily="34" charset="0"/>
                <a:cs typeface="Times New Roman" panose="02020603050405020304" pitchFamily="18" charset="0"/>
              </a:rPr>
              <a:t>to</a:t>
            </a:r>
            <a:r>
              <a:rPr lang="ru-RU" sz="1800" dirty="0">
                <a:effectLst/>
                <a:latin typeface="Aptos" panose="020B0004020202020204" pitchFamily="34" charset="0"/>
                <a:ea typeface="Aptos" panose="020B0004020202020204" pitchFamily="34" charset="0"/>
                <a:cs typeface="Times New Roman" panose="02020603050405020304" pitchFamily="18" charset="0"/>
              </a:rPr>
              <a:t> 25) </a:t>
            </a:r>
            <a:r>
              <a:rPr lang="en-US" sz="1800" dirty="0">
                <a:effectLst/>
                <a:latin typeface="Aptos" panose="020B0004020202020204" pitchFamily="34" charset="0"/>
                <a:ea typeface="Aptos" panose="020B0004020202020204" pitchFamily="34" charset="0"/>
                <a:cs typeface="Times New Roman" panose="02020603050405020304" pitchFamily="18" charset="0"/>
              </a:rPr>
              <a:t>and its attributes</a:t>
            </a:r>
            <a:r>
              <a:rPr lang="ru-RU" sz="1800" dirty="0">
                <a:effectLst/>
                <a:latin typeface="Aptos" panose="020B0004020202020204" pitchFamily="34" charset="0"/>
                <a:ea typeface="Aptos" panose="020B0004020202020204" pitchFamily="34" charset="0"/>
                <a:cs typeface="Times New Roman" panose="02020603050405020304" pitchFamily="18" charset="0"/>
              </a:rPr>
              <a:t>, </a:t>
            </a:r>
            <a:r>
              <a:rPr lang="en-US" sz="1800" dirty="0">
                <a:effectLst/>
                <a:latin typeface="Aptos" panose="020B0004020202020204" pitchFamily="34" charset="0"/>
                <a:ea typeface="Aptos" panose="020B0004020202020204" pitchFamily="34" charset="0"/>
                <a:cs typeface="Times New Roman" panose="02020603050405020304" pitchFamily="18" charset="0"/>
              </a:rPr>
              <a:t>including addresses of</a:t>
            </a:r>
            <a:r>
              <a:rPr lang="ru-RU" sz="1800" dirty="0">
                <a:effectLst/>
                <a:latin typeface="Aptos" panose="020B0004020202020204" pitchFamily="34" charset="0"/>
                <a:ea typeface="Aptos" panose="020B0004020202020204" pitchFamily="34" charset="0"/>
                <a:cs typeface="Times New Roman" panose="02020603050405020304" pitchFamily="18" charset="0"/>
              </a:rPr>
              <a:t> </a:t>
            </a:r>
            <a:r>
              <a:rPr lang="en-US" sz="1800" dirty="0">
                <a:effectLst/>
                <a:latin typeface="Aptos" panose="020B0004020202020204" pitchFamily="34" charset="0"/>
                <a:ea typeface="Aptos" panose="020B0004020202020204" pitchFamily="34" charset="0"/>
                <a:cs typeface="Times New Roman" panose="02020603050405020304" pitchFamily="18" charset="0"/>
              </a:rPr>
              <a:t>Object Blocks.</a:t>
            </a:r>
          </a:p>
          <a:p>
            <a:endParaRPr lang="en-US" dirty="0"/>
          </a:p>
        </p:txBody>
      </p:sp>
      <p:sp>
        <p:nvSpPr>
          <p:cNvPr id="4" name="Slide Number Placeholder 3"/>
          <p:cNvSpPr>
            <a:spLocks noGrp="1"/>
          </p:cNvSpPr>
          <p:nvPr>
            <p:ph type="sldNum" sz="quarter" idx="5"/>
          </p:nvPr>
        </p:nvSpPr>
        <p:spPr/>
        <p:txBody>
          <a:bodyPr/>
          <a:lstStyle/>
          <a:p>
            <a:fld id="{30CE9308-3D86-4DB2-A5CB-BA89C1564FCD}" type="slidenum">
              <a:rPr lang="en-US" smtClean="0"/>
              <a:t>7</a:t>
            </a:fld>
            <a:endParaRPr lang="en-US"/>
          </a:p>
        </p:txBody>
      </p:sp>
    </p:spTree>
    <p:extLst>
      <p:ext uri="{BB962C8B-B14F-4D97-AF65-F5344CB8AC3E}">
        <p14:creationId xmlns:p14="http://schemas.microsoft.com/office/powerpoint/2010/main" val="1413619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solidFill>
                  <a:srgbClr val="3A7C22"/>
                </a:solidFill>
                <a:effectLst/>
                <a:latin typeface="Calibri" panose="020F0502020204030204" pitchFamily="34" charset="0"/>
                <a:ea typeface="Aptos" panose="020B0004020202020204" pitchFamily="34" charset="0"/>
              </a:rPr>
              <a:t>The address </a:t>
            </a:r>
            <a:r>
              <a:rPr lang="ru-RU" sz="1800" dirty="0">
                <a:solidFill>
                  <a:srgbClr val="3A7C22"/>
                </a:solidFill>
                <a:effectLst/>
                <a:latin typeface="Calibri" panose="020F0502020204030204" pitchFamily="34" charset="0"/>
                <a:ea typeface="Aptos" panose="020B0004020202020204" pitchFamily="34" charset="0"/>
              </a:rPr>
              <a:t>Object Block’а </a:t>
            </a:r>
            <a:r>
              <a:rPr lang="en-US" sz="1800" dirty="0">
                <a:solidFill>
                  <a:srgbClr val="3A7C22"/>
                </a:solidFill>
                <a:effectLst/>
                <a:latin typeface="Calibri" panose="020F0502020204030204" pitchFamily="34" charset="0"/>
                <a:ea typeface="Aptos" panose="020B0004020202020204" pitchFamily="34" charset="0"/>
              </a:rPr>
              <a:t>is stored in</a:t>
            </a:r>
            <a:r>
              <a:rPr lang="ru-RU" sz="1800" dirty="0">
                <a:solidFill>
                  <a:srgbClr val="3A7C22"/>
                </a:solidFill>
                <a:effectLst/>
                <a:latin typeface="Calibri" panose="020F0502020204030204" pitchFamily="34" charset="0"/>
                <a:ea typeface="Aptos" panose="020B0004020202020204" pitchFamily="34" charset="0"/>
              </a:rPr>
              <a:t> _StorageObject._Object-block </a:t>
            </a:r>
            <a:r>
              <a:rPr lang="en-US" sz="1800" dirty="0">
                <a:solidFill>
                  <a:srgbClr val="3A7C22"/>
                </a:solidFill>
                <a:effectLst/>
                <a:latin typeface="Calibri" panose="020F0502020204030204" pitchFamily="34" charset="0"/>
                <a:ea typeface="Aptos" panose="020B0004020202020204" pitchFamily="34" charset="0"/>
              </a:rPr>
              <a:t>and in every block that belongs to that object in </a:t>
            </a:r>
            <a:r>
              <a:rPr lang="ru-RU" sz="1800" dirty="0">
                <a:solidFill>
                  <a:srgbClr val="3A7C22"/>
                </a:solidFill>
                <a:effectLst/>
                <a:latin typeface="Calibri" panose="020F0502020204030204" pitchFamily="34" charset="0"/>
                <a:ea typeface="Aptos" panose="020B0004020202020204" pitchFamily="34" charset="0"/>
              </a:rPr>
              <a:t>bkObjDbkey</a:t>
            </a:r>
            <a:r>
              <a:rPr lang="en-US" sz="1800" dirty="0">
                <a:solidFill>
                  <a:srgbClr val="3A7C22"/>
                </a:solidFill>
                <a:effectLst/>
                <a:latin typeface="Calibri" panose="020F0502020204030204" pitchFamily="34" charset="0"/>
                <a:ea typeface="Aptos" panose="020B0004020202020204" pitchFamily="34" charset="0"/>
              </a:rPr>
              <a:t> field</a:t>
            </a:r>
          </a:p>
          <a:p>
            <a:endParaRPr lang="en-US" sz="1800" dirty="0">
              <a:solidFill>
                <a:srgbClr val="3A7C22"/>
              </a:solidFill>
              <a:effectLst/>
              <a:latin typeface="Calibri" panose="020F0502020204030204" pitchFamily="34" charset="0"/>
            </a:endParaRPr>
          </a:p>
          <a:p>
            <a:r>
              <a:rPr lang="en-US" sz="1800" b="0" kern="100" dirty="0" err="1">
                <a:effectLst/>
                <a:latin typeface="Courier New" panose="02070309020205020404" pitchFamily="49" charset="0"/>
                <a:ea typeface="Aptos" panose="020B0004020202020204" pitchFamily="34" charset="0"/>
                <a:cs typeface="Times New Roman" panose="02020603050405020304" pitchFamily="18" charset="0"/>
              </a:rPr>
              <a:t>chainFirst</a:t>
            </a:r>
            <a:r>
              <a:rPr lang="en-US" sz="1800" b="0" kern="100" dirty="0">
                <a:effectLst/>
                <a:latin typeface="Courier New" panose="02070309020205020404" pitchFamily="49" charset="0"/>
                <a:ea typeface="Aptos" panose="020B0004020202020204" pitchFamily="34" charset="0"/>
                <a:cs typeface="Times New Roman" panose="02020603050405020304" pitchFamily="18" charset="0"/>
              </a:rPr>
              <a:t>[RMCHN] = </a:t>
            </a:r>
            <a:r>
              <a:rPr lang="en-US" sz="1800" dirty="0" err="1">
                <a:effectLst/>
                <a:latin typeface="Aptos" panose="020B0004020202020204" pitchFamily="34" charset="0"/>
                <a:ea typeface="Aptos" panose="020B0004020202020204" pitchFamily="34" charset="0"/>
                <a:cs typeface="Times New Roman" panose="02020603050405020304" pitchFamily="18" charset="0"/>
              </a:rPr>
              <a:t>Dbkey</a:t>
            </a:r>
            <a:r>
              <a:rPr lang="en-US" sz="1800" dirty="0">
                <a:effectLst/>
                <a:latin typeface="Aptos" panose="020B0004020202020204" pitchFamily="34" charset="0"/>
                <a:ea typeface="Aptos" panose="020B0004020202020204" pitchFamily="34" charset="0"/>
                <a:cs typeface="Times New Roman" panose="02020603050405020304" pitchFamily="18" charset="0"/>
              </a:rPr>
              <a:t> of the first block in the chain</a:t>
            </a:r>
          </a:p>
          <a:p>
            <a:r>
              <a:rPr lang="en-US" sz="1800" b="0" kern="100" dirty="0" err="1">
                <a:effectLst/>
                <a:latin typeface="Courier New" panose="02070309020205020404" pitchFamily="49" charset="0"/>
                <a:ea typeface="Aptos" panose="020B0004020202020204" pitchFamily="34" charset="0"/>
                <a:cs typeface="Times New Roman" panose="02020603050405020304" pitchFamily="18" charset="0"/>
              </a:rPr>
              <a:t>chainLast</a:t>
            </a:r>
            <a:r>
              <a:rPr lang="en-US" sz="1800" b="0" kern="100" dirty="0">
                <a:effectLst/>
                <a:latin typeface="Courier New" panose="02070309020205020404" pitchFamily="49" charset="0"/>
                <a:ea typeface="Aptos" panose="020B0004020202020204" pitchFamily="34" charset="0"/>
                <a:cs typeface="Times New Roman" panose="02020603050405020304" pitchFamily="18" charset="0"/>
              </a:rPr>
              <a:t>[RMCHN] = </a:t>
            </a:r>
            <a:r>
              <a:rPr lang="en-US" sz="1800" dirty="0" err="1">
                <a:effectLst/>
                <a:latin typeface="Aptos" panose="020B0004020202020204" pitchFamily="34" charset="0"/>
                <a:ea typeface="Aptos" panose="020B0004020202020204" pitchFamily="34" charset="0"/>
                <a:cs typeface="Times New Roman" panose="02020603050405020304" pitchFamily="18" charset="0"/>
              </a:rPr>
              <a:t>Dbkey</a:t>
            </a:r>
            <a:r>
              <a:rPr lang="en-US" sz="1800" dirty="0">
                <a:effectLst/>
                <a:latin typeface="Aptos" panose="020B0004020202020204" pitchFamily="34" charset="0"/>
                <a:ea typeface="Aptos" panose="020B0004020202020204" pitchFamily="34" charset="0"/>
                <a:cs typeface="Times New Roman" panose="02020603050405020304" pitchFamily="18" charset="0"/>
              </a:rPr>
              <a:t> of the last block in the chain</a:t>
            </a:r>
            <a:endParaRPr lang="en-US" sz="1800" b="0" dirty="0">
              <a:effectLst/>
              <a:latin typeface="Aptos" panose="020B0004020202020204" pitchFamily="34" charset="0"/>
              <a:ea typeface="Aptos" panose="020B0004020202020204" pitchFamily="34" charset="0"/>
              <a:cs typeface="Times New Roman" panose="02020603050405020304" pitchFamily="18" charset="0"/>
            </a:endParaRPr>
          </a:p>
          <a:p>
            <a:r>
              <a:rPr lang="ru-RU" sz="1800" dirty="0">
                <a:solidFill>
                  <a:srgbClr val="3A7C22"/>
                </a:solidFill>
                <a:effectLst/>
                <a:latin typeface="Calibri" panose="020F0502020204030204" pitchFamily="34" charset="0"/>
                <a:ea typeface="Aptos" panose="020B0004020202020204" pitchFamily="34" charset="0"/>
              </a:rPr>
              <a:t>totalBlocks</a:t>
            </a:r>
            <a:r>
              <a:rPr lang="en-US" sz="1800" dirty="0">
                <a:solidFill>
                  <a:srgbClr val="3A7C22"/>
                </a:solidFill>
                <a:effectLst/>
                <a:latin typeface="Calibri" panose="020F0502020204030204" pitchFamily="34" charset="0"/>
                <a:ea typeface="Aptos" panose="020B0004020202020204" pitchFamily="34" charset="0"/>
              </a:rPr>
              <a:t> = number of blocks of that object (the first 4 special blocks that are on the previous slide are also included here)</a:t>
            </a:r>
          </a:p>
          <a:p>
            <a:r>
              <a:rPr lang="ru-RU" sz="1800" dirty="0">
                <a:solidFill>
                  <a:srgbClr val="3A7C22"/>
                </a:solidFill>
                <a:effectLst/>
                <a:latin typeface="Calibri" panose="020F0502020204030204" pitchFamily="34" charset="0"/>
                <a:ea typeface="Aptos" panose="020B0004020202020204" pitchFamily="34" charset="0"/>
              </a:rPr>
              <a:t>hiWaterBlock</a:t>
            </a:r>
            <a:r>
              <a:rPr lang="en-US" sz="1800" dirty="0">
                <a:solidFill>
                  <a:srgbClr val="3A7C22"/>
                </a:solidFill>
                <a:effectLst/>
                <a:latin typeface="Calibri" panose="020F0502020204030204" pitchFamily="34" charset="0"/>
                <a:ea typeface="Aptos" panose="020B0004020202020204" pitchFamily="34" charset="0"/>
              </a:rPr>
              <a:t> = maximum block number in the area that belong to that object. If we multiply that number by RPB we will get </a:t>
            </a:r>
            <a:r>
              <a:rPr lang="en-US" sz="1800" dirty="0" err="1">
                <a:solidFill>
                  <a:srgbClr val="3A7C22"/>
                </a:solidFill>
                <a:effectLst/>
                <a:latin typeface="Calibri" panose="020F0502020204030204" pitchFamily="34" charset="0"/>
                <a:ea typeface="Aptos" panose="020B0004020202020204" pitchFamily="34" charset="0"/>
              </a:rPr>
              <a:t>dbkey</a:t>
            </a:r>
            <a:r>
              <a:rPr lang="en-US" sz="1800" dirty="0">
                <a:solidFill>
                  <a:srgbClr val="3A7C22"/>
                </a:solidFill>
                <a:effectLst/>
                <a:latin typeface="Calibri" panose="020F0502020204030204" pitchFamily="34" charset="0"/>
                <a:ea typeface="Aptos" panose="020B0004020202020204" pitchFamily="34" charset="0"/>
              </a:rPr>
              <a:t> of that block.</a:t>
            </a:r>
            <a:br>
              <a:rPr lang="en-US" sz="1800" dirty="0">
                <a:solidFill>
                  <a:srgbClr val="3A7C22"/>
                </a:solidFill>
                <a:effectLst/>
                <a:latin typeface="Calibri" panose="020F0502020204030204" pitchFamily="34" charset="0"/>
                <a:ea typeface="Aptos" panose="020B0004020202020204" pitchFamily="34" charset="0"/>
              </a:rPr>
            </a:br>
            <a:r>
              <a:rPr lang="en-US" sz="1800" dirty="0">
                <a:solidFill>
                  <a:srgbClr val="3A7C22"/>
                </a:solidFill>
                <a:effectLst/>
                <a:latin typeface="Calibri" panose="020F0502020204030204" pitchFamily="34" charset="0"/>
                <a:ea typeface="Aptos" panose="020B0004020202020204" pitchFamily="34" charset="0"/>
              </a:rPr>
              <a:t>  </a:t>
            </a:r>
            <a:r>
              <a:rPr lang="ru-RU" sz="1800" dirty="0">
                <a:solidFill>
                  <a:srgbClr val="3A7C22"/>
                </a:solidFill>
                <a:effectLst/>
                <a:latin typeface="Calibri" panose="020F0502020204030204" pitchFamily="34" charset="0"/>
                <a:ea typeface="Aptos" panose="020B0004020202020204" pitchFamily="34" charset="0"/>
              </a:rPr>
              <a:t>hiWaterBlock</a:t>
            </a:r>
            <a:r>
              <a:rPr lang="en-US" sz="1800" dirty="0">
                <a:solidFill>
                  <a:srgbClr val="3A7C22"/>
                </a:solidFill>
                <a:effectLst/>
                <a:latin typeface="Calibri" panose="020F0502020204030204" pitchFamily="34" charset="0"/>
                <a:ea typeface="Aptos" panose="020B0004020202020204" pitchFamily="34" charset="0"/>
              </a:rPr>
              <a:t> will be equal to HWM area only for 1 object of that area. And that object is most likely responsible for the area growth.</a:t>
            </a:r>
          </a:p>
          <a:p>
            <a:r>
              <a:rPr lang="en-US" sz="1800" dirty="0" err="1">
                <a:effectLst/>
                <a:latin typeface="Aptos" panose="020B0004020202020204" pitchFamily="34" charset="0"/>
                <a:ea typeface="Aptos" panose="020B0004020202020204" pitchFamily="34" charset="0"/>
                <a:cs typeface="Times New Roman" panose="02020603050405020304" pitchFamily="18" charset="0"/>
              </a:rPr>
              <a:t>numBlocksOnChain</a:t>
            </a:r>
            <a:r>
              <a:rPr lang="en-US" sz="1800" dirty="0">
                <a:solidFill>
                  <a:srgbClr val="3A7C22"/>
                </a:solidFill>
                <a:effectLst/>
                <a:latin typeface="Calibri" panose="020F0502020204030204" pitchFamily="34" charset="0"/>
                <a:ea typeface="Aptos" panose="020B0004020202020204" pitchFamily="34" charset="0"/>
                <a:cs typeface="Times New Roman" panose="02020603050405020304" pitchFamily="18" charset="0"/>
              </a:rPr>
              <a:t> = </a:t>
            </a:r>
            <a:r>
              <a:rPr lang="en-US" sz="1800" dirty="0">
                <a:effectLst/>
                <a:latin typeface="Aptos" panose="020B0004020202020204" pitchFamily="34" charset="0"/>
                <a:ea typeface="Aptos" panose="020B0004020202020204" pitchFamily="34" charset="0"/>
                <a:cs typeface="Times New Roman" panose="02020603050405020304" pitchFamily="18" charset="0"/>
              </a:rPr>
              <a:t>total number of blocks on RM chain, obviously it is less than </a:t>
            </a:r>
            <a:r>
              <a:rPr lang="en-US" sz="1800" dirty="0" err="1">
                <a:effectLst/>
                <a:latin typeface="Aptos" panose="020B0004020202020204" pitchFamily="34" charset="0"/>
                <a:ea typeface="Aptos" panose="020B0004020202020204" pitchFamily="34" charset="0"/>
                <a:cs typeface="Times New Roman" panose="02020603050405020304" pitchFamily="18" charset="0"/>
              </a:rPr>
              <a:t>Totalblocks</a:t>
            </a:r>
            <a:endParaRPr lang="en-US" dirty="0"/>
          </a:p>
        </p:txBody>
      </p:sp>
      <p:sp>
        <p:nvSpPr>
          <p:cNvPr id="4" name="Slide Number Placeholder 3"/>
          <p:cNvSpPr>
            <a:spLocks noGrp="1"/>
          </p:cNvSpPr>
          <p:nvPr>
            <p:ph type="sldNum" sz="quarter" idx="5"/>
          </p:nvPr>
        </p:nvSpPr>
        <p:spPr/>
        <p:txBody>
          <a:bodyPr/>
          <a:lstStyle/>
          <a:p>
            <a:fld id="{30CE9308-3D86-4DB2-A5CB-BA89C1564FCD}" type="slidenum">
              <a:rPr lang="en-US" smtClean="0"/>
              <a:t>9</a:t>
            </a:fld>
            <a:endParaRPr lang="en-US"/>
          </a:p>
        </p:txBody>
      </p:sp>
    </p:spTree>
    <p:extLst>
      <p:ext uri="{BB962C8B-B14F-4D97-AF65-F5344CB8AC3E}">
        <p14:creationId xmlns:p14="http://schemas.microsoft.com/office/powerpoint/2010/main" val="18172744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800" b="0" i="0" dirty="0">
                <a:effectLst/>
                <a:highlight>
                  <a:srgbClr val="FFFFFF"/>
                </a:highlight>
                <a:latin typeface="Roboto" panose="02000000000000000000" pitchFamily="2" charset="0"/>
              </a:rPr>
              <a:t>record offset array:</a:t>
            </a:r>
            <a:br>
              <a:rPr lang="en-US" sz="1800" kern="0" dirty="0">
                <a:solidFill>
                  <a:srgbClr val="124F1A"/>
                </a:solidFill>
                <a:effectLst/>
                <a:latin typeface="Calibri" panose="020F0502020204030204" pitchFamily="34" charset="0"/>
                <a:ea typeface="Aptos" panose="020B0004020202020204" pitchFamily="34" charset="0"/>
              </a:rPr>
            </a:br>
            <a:r>
              <a:rPr lang="en-US" sz="1800" kern="0" dirty="0">
                <a:solidFill>
                  <a:srgbClr val="124F1A"/>
                </a:solidFill>
                <a:effectLst/>
                <a:latin typeface="Calibri" panose="020F0502020204030204" pitchFamily="34" charset="0"/>
                <a:ea typeface="Aptos" panose="020B0004020202020204" pitchFamily="34" charset="0"/>
              </a:rPr>
              <a:t>001 - CONT </a:t>
            </a:r>
            <a:r>
              <a:rPr lang="ru-RU" sz="1800" kern="0" dirty="0">
                <a:solidFill>
                  <a:srgbClr val="124F1A"/>
                </a:solidFill>
                <a:effectLst/>
                <a:latin typeface="Calibri" panose="020F0502020204030204" pitchFamily="34" charset="0"/>
                <a:ea typeface="Aptos" panose="020B0004020202020204" pitchFamily="34" charset="0"/>
              </a:rPr>
              <a:t>или </a:t>
            </a:r>
            <a:r>
              <a:rPr lang="en-US" sz="1800" kern="0" dirty="0">
                <a:solidFill>
                  <a:srgbClr val="124F1A"/>
                </a:solidFill>
                <a:effectLst/>
                <a:latin typeface="Calibri" panose="020F0502020204030204" pitchFamily="34" charset="0"/>
                <a:ea typeface="Aptos" panose="020B0004020202020204" pitchFamily="34" charset="0"/>
              </a:rPr>
              <a:t>continuation. Fragment of the record, i.e. it has predecessor. That is not the head of the record.</a:t>
            </a:r>
            <a:br>
              <a:rPr lang="en-US" sz="1800" kern="0" dirty="0">
                <a:solidFill>
                  <a:srgbClr val="124F1A"/>
                </a:solidFill>
                <a:effectLst/>
                <a:latin typeface="Calibri" panose="020F0502020204030204" pitchFamily="34" charset="0"/>
                <a:ea typeface="Aptos" panose="020B0004020202020204" pitchFamily="34" charset="0"/>
              </a:rPr>
            </a:br>
            <a:r>
              <a:rPr lang="ru-RU" sz="1800" kern="0" dirty="0">
                <a:solidFill>
                  <a:srgbClr val="124F1A"/>
                </a:solidFill>
                <a:effectLst/>
                <a:latin typeface="Calibri" panose="020F0502020204030204" pitchFamily="34" charset="0"/>
                <a:ea typeface="Aptos" panose="020B0004020202020204" pitchFamily="34" charset="0"/>
              </a:rPr>
              <a:t>010 - </a:t>
            </a:r>
            <a:r>
              <a:rPr lang="en-US" sz="1800" kern="0" dirty="0">
                <a:solidFill>
                  <a:srgbClr val="124F1A"/>
                </a:solidFill>
                <a:effectLst/>
                <a:latin typeface="Calibri" panose="020F0502020204030204" pitchFamily="34" charset="0"/>
                <a:ea typeface="Aptos" panose="020B0004020202020204" pitchFamily="34" charset="0"/>
              </a:rPr>
              <a:t>Next fragment key – that is the head of fragmented record</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800" kern="100" dirty="0">
                <a:solidFill>
                  <a:srgbClr val="124F1A"/>
                </a:solidFill>
                <a:effectLst/>
                <a:latin typeface="Calibri" panose="020F0502020204030204" pitchFamily="34" charset="0"/>
                <a:ea typeface="Aptos" panose="020B0004020202020204" pitchFamily="34" charset="0"/>
                <a:cs typeface="Times New Roman" panose="02020603050405020304" pitchFamily="18" charset="0"/>
              </a:rPr>
              <a:t>011 - </a:t>
            </a:r>
            <a:r>
              <a:rPr lang="en-US" sz="1800" kern="100" dirty="0">
                <a:solidFill>
                  <a:srgbClr val="124F1A"/>
                </a:solidFill>
                <a:effectLst/>
                <a:latin typeface="Calibri" panose="020F0502020204030204" pitchFamily="34" charset="0"/>
                <a:ea typeface="Aptos" panose="020B0004020202020204" pitchFamily="34" charset="0"/>
                <a:cs typeface="Times New Roman" panose="02020603050405020304" pitchFamily="18" charset="0"/>
              </a:rPr>
              <a:t>Next fragment key</a:t>
            </a:r>
            <a:r>
              <a:rPr lang="ru-RU" sz="1800" kern="100" dirty="0">
                <a:solidFill>
                  <a:srgbClr val="124F1A"/>
                </a:solidFill>
                <a:effectLst/>
                <a:latin typeface="Calibri" panose="020F0502020204030204" pitchFamily="34" charset="0"/>
                <a:ea typeface="Aptos" panose="020B0004020202020204" pitchFamily="34" charset="0"/>
                <a:cs typeface="Times New Roman" panose="02020603050405020304" pitchFamily="18" charset="0"/>
              </a:rPr>
              <a:t> + </a:t>
            </a:r>
            <a:r>
              <a:rPr lang="en-US" sz="1800" kern="100" dirty="0">
                <a:solidFill>
                  <a:srgbClr val="124F1A"/>
                </a:solidFill>
                <a:effectLst/>
                <a:latin typeface="Calibri" panose="020F0502020204030204" pitchFamily="34" charset="0"/>
                <a:ea typeface="Aptos" panose="020B0004020202020204" pitchFamily="34" charset="0"/>
                <a:cs typeface="Times New Roman" panose="02020603050405020304" pitchFamily="18" charset="0"/>
              </a:rPr>
              <a:t>CONT</a:t>
            </a:r>
            <a:r>
              <a:rPr lang="ru-RU" sz="1800" kern="100" dirty="0">
                <a:solidFill>
                  <a:srgbClr val="124F1A"/>
                </a:solidFill>
                <a:effectLst/>
                <a:latin typeface="Calibri" panose="020F0502020204030204" pitchFamily="34" charset="0"/>
                <a:ea typeface="Aptos" panose="020B0004020202020204" pitchFamily="34" charset="0"/>
                <a:cs typeface="Times New Roman" panose="02020603050405020304" pitchFamily="18" charset="0"/>
              </a:rPr>
              <a:t>. </a:t>
            </a:r>
            <a:r>
              <a:rPr lang="en-US" sz="1800" kern="100" dirty="0">
                <a:solidFill>
                  <a:srgbClr val="124F1A"/>
                </a:solidFill>
                <a:effectLst/>
                <a:latin typeface="Calibri" panose="020F0502020204030204" pitchFamily="34" charset="0"/>
                <a:ea typeface="Aptos" panose="020B0004020202020204" pitchFamily="34" charset="0"/>
                <a:cs typeface="Times New Roman" panose="02020603050405020304" pitchFamily="18" charset="0"/>
              </a:rPr>
              <a:t>This is an</a:t>
            </a:r>
            <a:r>
              <a:rPr lang="ru-RU" sz="1800" kern="100" dirty="0">
                <a:solidFill>
                  <a:srgbClr val="124F1A"/>
                </a:solidFill>
                <a:effectLst/>
                <a:latin typeface="Calibri" panose="020F0502020204030204" pitchFamily="34" charset="0"/>
                <a:ea typeface="Aptos" panose="020B0004020202020204" pitchFamily="34" charset="0"/>
                <a:cs typeface="Times New Roman" panose="02020603050405020304" pitchFamily="18" charset="0"/>
              </a:rPr>
              <a:t> </a:t>
            </a:r>
            <a:r>
              <a:rPr lang="en-US" sz="1800" kern="100" dirty="0">
                <a:solidFill>
                  <a:srgbClr val="124F1A"/>
                </a:solidFill>
                <a:effectLst/>
                <a:latin typeface="Calibri" panose="020F0502020204030204" pitchFamily="34" charset="0"/>
                <a:ea typeface="Aptos" panose="020B0004020202020204" pitchFamily="34" charset="0"/>
                <a:cs typeface="Times New Roman" panose="02020603050405020304" pitchFamily="18" charset="0"/>
              </a:rPr>
              <a:t>intermediate fragment</a:t>
            </a:r>
            <a:r>
              <a:rPr lang="ru-RU" sz="1800" kern="100" dirty="0">
                <a:solidFill>
                  <a:srgbClr val="124F1A"/>
                </a:solidFill>
                <a:effectLst/>
                <a:latin typeface="Calibri" panose="020F0502020204030204" pitchFamily="34" charset="0"/>
                <a:ea typeface="Aptos" panose="020B0004020202020204" pitchFamily="34" charset="0"/>
                <a:cs typeface="Times New Roman" panose="02020603050405020304" pitchFamily="18" charset="0"/>
              </a:rPr>
              <a:t>.</a:t>
            </a:r>
            <a:r>
              <a:rPr lang="en-US" sz="1800" kern="100" dirty="0">
                <a:solidFill>
                  <a:srgbClr val="124F1A"/>
                </a:solidFill>
                <a:effectLst/>
                <a:latin typeface="Calibri" panose="020F0502020204030204" pitchFamily="34" charset="0"/>
                <a:ea typeface="Aptos" panose="020B0004020202020204" pitchFamily="34" charset="0"/>
                <a:cs typeface="Times New Roman" panose="02020603050405020304" pitchFamily="18" charset="0"/>
              </a:rPr>
              <a:t> This fragment has predecessor and follower;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0" dirty="0">
                <a:solidFill>
                  <a:srgbClr val="124F1A"/>
                </a:solidFill>
                <a:effectLst/>
                <a:latin typeface="Calibri" panose="020F0502020204030204" pitchFamily="34" charset="0"/>
                <a:ea typeface="Aptos" panose="020B0004020202020204" pitchFamily="34" charset="0"/>
              </a:rPr>
              <a:t>100 - HOLD – Recid holder</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Aptos" panose="020B0004020202020204" pitchFamily="34" charset="0"/>
                <a:ea typeface="Aptos" panose="020B0004020202020204" pitchFamily="34" charset="0"/>
                <a:cs typeface="Times New Roman" panose="02020603050405020304" pitchFamily="18" charset="0"/>
              </a:rPr>
              <a:t>Question: Can the block become empty after deletion of all records? Introduction of a Record Place holders</a:t>
            </a:r>
          </a:p>
          <a:p>
            <a:endParaRPr lang="en-US" dirty="0"/>
          </a:p>
          <a:p>
            <a:r>
              <a:rPr lang="ru-RU" b="0" i="0" dirty="0">
                <a:solidFill>
                  <a:srgbClr val="000000"/>
                </a:solidFill>
                <a:effectLst/>
                <a:highlight>
                  <a:srgbClr val="FFFFFF"/>
                </a:highlight>
                <a:latin typeface="Calibri" panose="020F0502020204030204" pitchFamily="34" charset="0"/>
              </a:rPr>
              <a:t>num</a:t>
            </a:r>
            <a:r>
              <a:rPr lang="en-US" b="0" i="0" dirty="0">
                <a:solidFill>
                  <a:srgbClr val="000000"/>
                </a:solidFill>
                <a:effectLst/>
                <a:highlight>
                  <a:srgbClr val="FFFFFF"/>
                </a:highlight>
                <a:latin typeface="Calibri" panose="020F0502020204030204" pitchFamily="34" charset="0"/>
              </a:rPr>
              <a:t>d</a:t>
            </a:r>
            <a:r>
              <a:rPr lang="ru-RU" b="0" i="0" dirty="0">
                <a:solidFill>
                  <a:srgbClr val="000000"/>
                </a:solidFill>
                <a:effectLst/>
                <a:highlight>
                  <a:srgbClr val="FFFFFF"/>
                </a:highlight>
                <a:latin typeface="Calibri" panose="020F0502020204030204" pitchFamily="34" charset="0"/>
              </a:rPr>
              <a:t>ir </a:t>
            </a:r>
            <a:r>
              <a:rPr lang="en-US" b="0" i="0" dirty="0">
                <a:solidFill>
                  <a:srgbClr val="000000"/>
                </a:solidFill>
                <a:effectLst/>
                <a:highlight>
                  <a:srgbClr val="FFFFFF"/>
                </a:highlight>
                <a:latin typeface="Calibri" panose="020F0502020204030204" pitchFamily="34" charset="0"/>
              </a:rPr>
              <a:t>is 1 byte</a:t>
            </a:r>
            <a:r>
              <a:rPr lang="ru-RU" b="0" i="0" dirty="0">
                <a:solidFill>
                  <a:srgbClr val="000000"/>
                </a:solidFill>
                <a:effectLst/>
                <a:highlight>
                  <a:srgbClr val="FFFFFF"/>
                </a:highlight>
                <a:latin typeface="Calibri" panose="020F0502020204030204" pitchFamily="34" charset="0"/>
              </a:rPr>
              <a:t>, </a:t>
            </a:r>
            <a:r>
              <a:rPr lang="en-US" b="0" i="0" dirty="0">
                <a:solidFill>
                  <a:srgbClr val="000000"/>
                </a:solidFill>
                <a:effectLst/>
                <a:highlight>
                  <a:srgbClr val="FFFFFF"/>
                </a:highlight>
                <a:latin typeface="Calibri" panose="020F0502020204030204" pitchFamily="34" charset="0"/>
              </a:rPr>
              <a:t>so the maximum value we can store there is</a:t>
            </a:r>
            <a:r>
              <a:rPr lang="ru-RU" b="0" i="0" dirty="0">
                <a:solidFill>
                  <a:srgbClr val="000000"/>
                </a:solidFill>
                <a:effectLst/>
                <a:highlight>
                  <a:srgbClr val="FFFFFF"/>
                </a:highlight>
                <a:latin typeface="Calibri" panose="020F0502020204030204" pitchFamily="34" charset="0"/>
              </a:rPr>
              <a:t> 255. </a:t>
            </a:r>
            <a:r>
              <a:rPr lang="en-US" b="0" i="0" dirty="0">
                <a:solidFill>
                  <a:srgbClr val="000000"/>
                </a:solidFill>
                <a:effectLst/>
                <a:highlight>
                  <a:srgbClr val="FFFFFF"/>
                </a:highlight>
                <a:latin typeface="Calibri" panose="020F0502020204030204" pitchFamily="34" charset="0"/>
              </a:rPr>
              <a:t>The block in the area with </a:t>
            </a:r>
            <a:r>
              <a:rPr lang="ru-RU" b="0" i="0" dirty="0">
                <a:solidFill>
                  <a:srgbClr val="000000"/>
                </a:solidFill>
                <a:effectLst/>
                <a:highlight>
                  <a:srgbClr val="FFFFFF"/>
                </a:highlight>
                <a:latin typeface="Calibri" panose="020F0502020204030204" pitchFamily="34" charset="0"/>
              </a:rPr>
              <a:t>RPB 256 </a:t>
            </a:r>
            <a:r>
              <a:rPr lang="en-US" b="0" i="0" dirty="0">
                <a:solidFill>
                  <a:srgbClr val="000000"/>
                </a:solidFill>
                <a:effectLst/>
                <a:highlight>
                  <a:srgbClr val="FFFFFF"/>
                </a:highlight>
                <a:latin typeface="Calibri" panose="020F0502020204030204" pitchFamily="34" charset="0"/>
              </a:rPr>
              <a:t>can have no more than </a:t>
            </a:r>
            <a:r>
              <a:rPr lang="ru-RU" b="0" i="0" dirty="0">
                <a:solidFill>
                  <a:srgbClr val="000000"/>
                </a:solidFill>
                <a:effectLst/>
                <a:highlight>
                  <a:srgbClr val="FFFFFF"/>
                </a:highlight>
                <a:latin typeface="Calibri" panose="020F0502020204030204" pitchFamily="34" charset="0"/>
              </a:rPr>
              <a:t>255 </a:t>
            </a:r>
            <a:r>
              <a:rPr lang="en-US" b="0" i="0" dirty="0">
                <a:solidFill>
                  <a:srgbClr val="000000"/>
                </a:solidFill>
                <a:effectLst/>
                <a:highlight>
                  <a:srgbClr val="FFFFFF"/>
                </a:highlight>
                <a:latin typeface="Calibri" panose="020F0502020204030204" pitchFamily="34" charset="0"/>
              </a:rPr>
              <a:t>records</a:t>
            </a:r>
            <a:r>
              <a:rPr lang="ru-RU" b="0" i="0" dirty="0">
                <a:solidFill>
                  <a:srgbClr val="000000"/>
                </a:solidFill>
                <a:effectLst/>
                <a:highlight>
                  <a:srgbClr val="FFFFFF"/>
                </a:highlight>
                <a:latin typeface="Calibri" panose="020F0502020204030204" pitchFamily="34" charset="0"/>
              </a:rPr>
              <a:t>. </a:t>
            </a:r>
            <a:endParaRPr lang="en-US" dirty="0"/>
          </a:p>
        </p:txBody>
      </p:sp>
      <p:sp>
        <p:nvSpPr>
          <p:cNvPr id="4" name="Slide Number Placeholder 3"/>
          <p:cNvSpPr>
            <a:spLocks noGrp="1"/>
          </p:cNvSpPr>
          <p:nvPr>
            <p:ph type="sldNum" sz="quarter" idx="5"/>
          </p:nvPr>
        </p:nvSpPr>
        <p:spPr/>
        <p:txBody>
          <a:bodyPr/>
          <a:lstStyle/>
          <a:p>
            <a:fld id="{30CE9308-3D86-4DB2-A5CB-BA89C1564FCD}" type="slidenum">
              <a:rPr lang="en-US" smtClean="0"/>
              <a:t>10</a:t>
            </a:fld>
            <a:endParaRPr lang="en-US"/>
          </a:p>
        </p:txBody>
      </p:sp>
    </p:spTree>
    <p:extLst>
      <p:ext uri="{BB962C8B-B14F-4D97-AF65-F5344CB8AC3E}">
        <p14:creationId xmlns:p14="http://schemas.microsoft.com/office/powerpoint/2010/main" val="31681446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0" dirty="0">
                <a:solidFill>
                  <a:srgbClr val="124F1A"/>
                </a:solidFill>
                <a:effectLst/>
                <a:latin typeface="Calibri" panose="020F0502020204030204" pitchFamily="34" charset="0"/>
                <a:ea typeface="Aptos" panose="020B0004020202020204" pitchFamily="34" charset="0"/>
              </a:rPr>
              <a:t>When a transaction deletes a record, the record is replaced by a recid lock or record place holder. These locks are sometimes called hold notes. This is done so that the original record can be restored to the same position, allowing it to retain its recid, if the deleting transaction rolls back. Record rowid remains the same for it’s lifetime. The lock prevents another transaction from using the same recid to store a different record. Once the deleting transaction has committed, the lock can be removed. But it is inefficient and time consuming to remove them at commit time. Instead, they are left there and removed later if the block is modified for some other reason.</a:t>
            </a:r>
            <a:br>
              <a:rPr lang="en-US" sz="1800" kern="0" dirty="0">
                <a:solidFill>
                  <a:srgbClr val="124F1A"/>
                </a:solidFill>
                <a:effectLst/>
                <a:latin typeface="Calibri" panose="020F0502020204030204" pitchFamily="34" charset="0"/>
                <a:ea typeface="Aptos" panose="020B0004020202020204" pitchFamily="34" charset="0"/>
              </a:rPr>
            </a:br>
            <a:br>
              <a:rPr lang="en-US" sz="1800" kern="0" dirty="0">
                <a:solidFill>
                  <a:srgbClr val="124F1A"/>
                </a:solidFill>
                <a:effectLst/>
                <a:latin typeface="Calibri" panose="020F0502020204030204" pitchFamily="34" charset="0"/>
                <a:ea typeface="Aptos" panose="020B0004020202020204" pitchFamily="34" charset="0"/>
              </a:rPr>
            </a:br>
            <a:r>
              <a:rPr lang="en-US" sz="1800" kern="0" dirty="0">
                <a:solidFill>
                  <a:srgbClr val="124F1A"/>
                </a:solidFill>
                <a:effectLst/>
                <a:latin typeface="Calibri" panose="020F0502020204030204" pitchFamily="34" charset="0"/>
                <a:ea typeface="Aptos" panose="020B0004020202020204" pitchFamily="34" charset="0"/>
              </a:rPr>
              <a:t>If transaction is committed, then next time we will deal with the block, the recid place holder will be removed.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dirty="0">
                <a:solidFill>
                  <a:srgbClr val="000000"/>
                </a:solidFill>
                <a:effectLst/>
                <a:highlight>
                  <a:srgbClr val="FFFFFF"/>
                </a:highlight>
                <a:latin typeface="Calibri" panose="020F0502020204030204" pitchFamily="34" charset="0"/>
              </a:rPr>
              <a:t>Recid Place </a:t>
            </a:r>
            <a:r>
              <a:rPr lang="ru-RU" sz="1800" b="0" i="0" dirty="0">
                <a:solidFill>
                  <a:srgbClr val="000000"/>
                </a:solidFill>
                <a:effectLst/>
                <a:highlight>
                  <a:srgbClr val="FFFFFF"/>
                </a:highlight>
                <a:latin typeface="Calibri" panose="020F0502020204030204" pitchFamily="34" charset="0"/>
              </a:rPr>
              <a:t>Holder </a:t>
            </a:r>
            <a:r>
              <a:rPr lang="en-US" sz="1800" b="0" i="0" dirty="0">
                <a:solidFill>
                  <a:srgbClr val="000000"/>
                </a:solidFill>
                <a:effectLst/>
                <a:highlight>
                  <a:srgbClr val="FFFFFF"/>
                </a:highlight>
                <a:latin typeface="Calibri" panose="020F0502020204030204" pitchFamily="34" charset="0"/>
              </a:rPr>
              <a:t>reserves not only a place</a:t>
            </a:r>
            <a:r>
              <a:rPr lang="ru-RU" sz="1800" b="0" i="0" dirty="0">
                <a:solidFill>
                  <a:srgbClr val="000000"/>
                </a:solidFill>
                <a:effectLst/>
                <a:highlight>
                  <a:srgbClr val="FFFFFF"/>
                </a:highlight>
                <a:latin typeface="Calibri" panose="020F0502020204030204" pitchFamily="34" charset="0"/>
              </a:rPr>
              <a:t>, </a:t>
            </a:r>
            <a:r>
              <a:rPr lang="en-US" sz="1800" b="0" i="0" dirty="0">
                <a:solidFill>
                  <a:srgbClr val="000000"/>
                </a:solidFill>
                <a:effectLst/>
                <a:highlight>
                  <a:srgbClr val="FFFFFF"/>
                </a:highlight>
                <a:latin typeface="Calibri" panose="020F0502020204030204" pitchFamily="34" charset="0"/>
              </a:rPr>
              <a:t>but also a minimum space needed to recreate the record in case of transaction roll back</a:t>
            </a:r>
            <a:r>
              <a:rPr lang="ru-RU" sz="1800" b="0" i="0" dirty="0">
                <a:solidFill>
                  <a:srgbClr val="000000"/>
                </a:solidFill>
                <a:effectLst/>
                <a:highlight>
                  <a:srgbClr val="FFFFFF"/>
                </a:highlight>
                <a:latin typeface="Calibri" panose="020F0502020204030204" pitchFamily="34" charset="0"/>
              </a:rPr>
              <a:t>.</a:t>
            </a:r>
            <a:br>
              <a:rPr lang="en-US" sz="1800" kern="0" dirty="0">
                <a:solidFill>
                  <a:srgbClr val="124F1A"/>
                </a:solidFill>
                <a:effectLst/>
                <a:latin typeface="Calibri" panose="020F0502020204030204" pitchFamily="34" charset="0"/>
                <a:ea typeface="Aptos" panose="020B0004020202020204" pitchFamily="34" charset="0"/>
              </a:rPr>
            </a:br>
            <a:r>
              <a:rPr lang="en-US" sz="1800" kern="0" dirty="0">
                <a:solidFill>
                  <a:srgbClr val="124F1A"/>
                </a:solidFill>
                <a:effectLst/>
                <a:latin typeface="Calibri" panose="020F0502020204030204" pitchFamily="34" charset="0"/>
                <a:ea typeface="Aptos" panose="020B0004020202020204" pitchFamily="34" charset="0"/>
              </a:rPr>
              <a:t>When transaction is rolled back, the record should resurrect exactly at the same place where it was removed, regardless of how much space is left in the block. That is why 8-byte is reserved not 4-byte. 8-byte is enough to place  “next fragment key” ( 8-byte </a:t>
            </a:r>
            <a:r>
              <a:rPr lang="en-US" sz="1800" kern="0" dirty="0" err="1">
                <a:solidFill>
                  <a:srgbClr val="124F1A"/>
                </a:solidFill>
                <a:effectLst/>
                <a:latin typeface="Calibri" panose="020F0502020204030204" pitchFamily="34" charset="0"/>
                <a:ea typeface="Aptos" panose="020B0004020202020204" pitchFamily="34" charset="0"/>
              </a:rPr>
              <a:t>dbkey</a:t>
            </a:r>
            <a:r>
              <a:rPr lang="en-US" sz="1800" kern="0" dirty="0">
                <a:solidFill>
                  <a:srgbClr val="124F1A"/>
                </a:solidFill>
                <a:effectLst/>
                <a:latin typeface="Calibri" panose="020F0502020204030204" pitchFamily="34" charset="0"/>
                <a:ea typeface="Aptos" panose="020B0004020202020204" pitchFamily="34" charset="0"/>
              </a:rPr>
              <a:t> for continuation). 8-byte is the minimum space for the head fragment. That is why recid holder is 8-byte, when only 4-byte is used.</a:t>
            </a:r>
            <a:br>
              <a:rPr lang="en-US" sz="1800" kern="0" dirty="0">
                <a:solidFill>
                  <a:srgbClr val="124F1A"/>
                </a:solidFill>
                <a:effectLst/>
                <a:latin typeface="Calibri" panose="020F0502020204030204" pitchFamily="34" charset="0"/>
                <a:ea typeface="Aptos" panose="020B0004020202020204" pitchFamily="34" charset="0"/>
              </a:rPr>
            </a:br>
            <a:endParaRPr lang="en-US" sz="1800" kern="0" dirty="0">
              <a:solidFill>
                <a:srgbClr val="124F1A"/>
              </a:solidFill>
              <a:effectLst/>
              <a:latin typeface="Calibri" panose="020F0502020204030204" pitchFamily="34" charset="0"/>
              <a:ea typeface="Aptos" panose="020B00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0" dirty="0">
                <a:solidFill>
                  <a:srgbClr val="124F1A"/>
                </a:solidFill>
                <a:effectLst/>
                <a:latin typeface="Calibri" panose="020F0502020204030204" pitchFamily="34" charset="0"/>
                <a:ea typeface="Aptos" panose="020B0004020202020204" pitchFamily="34" charset="0"/>
              </a:rPr>
              <a:t>When record is fragmented, and progress deletes it, Recid Place Holder is created only for the head fragment. The other fragments are just deleted. For the continuation fragments Recid Holder is not created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kern="0" dirty="0">
              <a:solidFill>
                <a:srgbClr val="124F1A"/>
              </a:solidFill>
              <a:effectLst/>
              <a:latin typeface="Calibri" panose="020F0502020204030204" pitchFamily="34" charset="0"/>
              <a:ea typeface="Aptos" panose="020B00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2800" b="0" i="0" dirty="0">
                <a:effectLst/>
                <a:latin typeface="Roboto" panose="02000000000000000000" pitchFamily="2" charset="0"/>
              </a:rPr>
              <a:t>The size of holder is 8 bytes. First 4 bytes store the transaction number. Last 4 bytes are zeroes. The leading fragment can consist of only "next fragment </a:t>
            </a:r>
            <a:r>
              <a:rPr lang="en-US" sz="2800" b="0" i="0" dirty="0" err="1">
                <a:effectLst/>
                <a:latin typeface="Roboto" panose="02000000000000000000" pitchFamily="2" charset="0"/>
              </a:rPr>
              <a:t>dbkey</a:t>
            </a:r>
            <a:r>
              <a:rPr lang="en-US" sz="2800" b="0" i="0" dirty="0">
                <a:effectLst/>
                <a:latin typeface="Roboto" panose="02000000000000000000" pitchFamily="2" charset="0"/>
              </a:rPr>
              <a:t>" which uses 8 bytes. So 8 bytes is enough to put the "head" of the record instead of the holder in a block without free space.</a:t>
            </a:r>
            <a:endParaRPr lang="en-US" sz="1800" b="0" i="0" kern="0" dirty="0">
              <a:solidFill>
                <a:srgbClr val="124F1A"/>
              </a:solidFill>
              <a:effectLst/>
              <a:latin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2800" b="0" i="0" dirty="0">
                <a:effectLst/>
                <a:latin typeface="Roboto" panose="02000000000000000000" pitchFamily="2" charset="0"/>
              </a:rPr>
              <a:t>Old record placeholders are deleted when a RM block is modified for some reason and the transaction that put it there has committed.</a:t>
            </a:r>
            <a:br>
              <a:rPr lang="en-US" sz="2800" b="0" i="0" dirty="0">
                <a:effectLst/>
                <a:latin typeface="Roboto" panose="02000000000000000000" pitchFamily="2" charset="0"/>
              </a:rPr>
            </a:br>
            <a:br>
              <a:rPr lang="en-US" sz="1800" kern="0" dirty="0">
                <a:solidFill>
                  <a:srgbClr val="124F1A"/>
                </a:solidFill>
                <a:effectLst/>
                <a:latin typeface="Calibri" panose="020F0502020204030204" pitchFamily="34" charset="0"/>
                <a:ea typeface="Aptos" panose="020B0004020202020204" pitchFamily="34" charset="0"/>
              </a:rPr>
            </a:br>
            <a:r>
              <a:rPr lang="en-US" sz="1800" kern="0" dirty="0">
                <a:solidFill>
                  <a:srgbClr val="124F1A"/>
                </a:solidFill>
                <a:effectLst/>
                <a:latin typeface="Calibri" panose="020F0502020204030204" pitchFamily="34" charset="0"/>
                <a:ea typeface="Aptos" panose="020B0004020202020204" pitchFamily="34" charset="0"/>
              </a:rPr>
              <a:t>https://community.progress.com/s/question/0D5Pb00000z7KbbKAE/a-few-bad-words-about-online-chanalys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kern="0" dirty="0">
              <a:solidFill>
                <a:srgbClr val="124F1A"/>
              </a:solidFill>
              <a:effectLst/>
              <a:latin typeface="Calibri" panose="020F0502020204030204" pitchFamily="34" charset="0"/>
              <a:ea typeface="Aptos" panose="020B0004020202020204" pitchFamily="34" charset="0"/>
            </a:endParaRPr>
          </a:p>
          <a:p>
            <a:endParaRPr lang="en-US" dirty="0"/>
          </a:p>
        </p:txBody>
      </p:sp>
      <p:sp>
        <p:nvSpPr>
          <p:cNvPr id="4" name="Slide Number Placeholder 3"/>
          <p:cNvSpPr>
            <a:spLocks noGrp="1"/>
          </p:cNvSpPr>
          <p:nvPr>
            <p:ph type="sldNum" sz="quarter" idx="5"/>
          </p:nvPr>
        </p:nvSpPr>
        <p:spPr/>
        <p:txBody>
          <a:bodyPr/>
          <a:lstStyle/>
          <a:p>
            <a:fld id="{30CE9308-3D86-4DB2-A5CB-BA89C1564FCD}" type="slidenum">
              <a:rPr lang="en-US" smtClean="0"/>
              <a:t>11</a:t>
            </a:fld>
            <a:endParaRPr lang="en-US"/>
          </a:p>
        </p:txBody>
      </p:sp>
    </p:spTree>
    <p:extLst>
      <p:ext uri="{BB962C8B-B14F-4D97-AF65-F5344CB8AC3E}">
        <p14:creationId xmlns:p14="http://schemas.microsoft.com/office/powerpoint/2010/main" val="12789943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version </a:t>
            </a:r>
            <a:r>
              <a:rPr lang="en-US" b="0" i="0" dirty="0">
                <a:solidFill>
                  <a:srgbClr val="000000"/>
                </a:solidFill>
                <a:effectLst/>
                <a:highlight>
                  <a:srgbClr val="FFFFFF"/>
                </a:highlight>
                <a:latin typeface="Calibri" panose="020F0502020204030204" pitchFamily="34" charset="0"/>
              </a:rPr>
              <a:t>8 information about RM chain was in Master block, but later it was moved to Object Block – first block in the first cluster of any object.</a:t>
            </a:r>
          </a:p>
          <a:p>
            <a:endParaRPr lang="en-US" b="0" i="0" dirty="0">
              <a:solidFill>
                <a:srgbClr val="000000"/>
              </a:solidFill>
              <a:effectLst/>
              <a:highlight>
                <a:srgbClr val="FFFFFF"/>
              </a:highlight>
              <a:latin typeface="Calibri" panose="020F0502020204030204" pitchFamily="34" charset="0"/>
            </a:endParaRPr>
          </a:p>
          <a:p>
            <a:r>
              <a:rPr lang="en-US" b="0" i="0" dirty="0">
                <a:solidFill>
                  <a:srgbClr val="000000"/>
                </a:solidFill>
                <a:effectLst/>
                <a:highlight>
                  <a:srgbClr val="FFFFFF"/>
                </a:highlight>
                <a:latin typeface="Calibri" panose="020F0502020204030204" pitchFamily="34" charset="0"/>
              </a:rPr>
              <a:t>The task of space management algorithms is to ensure efficient use of space within the database. All blocks have some amount of free space, but it is different for everyone. Of course, wasting resources to save a couple of bytes does not make sense. Therefore, the algorithms select only those blocks that have something to store in. Management assumes lists. Lists can be created in different forms, but Progress mainly uses chains - cluster chains, block chains. But, for example, Object List Blocks store a table with a list of objects in the area. The developers apparently thought about the same option for storing lists for clusters belonging to database objects, but for now they use chains. And there are a lot of blocks with data, and chains are the best solution for them.</a:t>
            </a:r>
          </a:p>
          <a:p>
            <a:endParaRPr lang="en-US" b="0" i="0" dirty="0">
              <a:solidFill>
                <a:srgbClr val="000000"/>
              </a:solidFill>
              <a:effectLst/>
              <a:highlight>
                <a:srgbClr val="FFFFFF"/>
              </a:highlight>
              <a:latin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dirty="0">
                <a:solidFill>
                  <a:srgbClr val="000000"/>
                </a:solidFill>
                <a:effectLst/>
                <a:highlight>
                  <a:srgbClr val="FFFFFF"/>
                </a:highlight>
                <a:latin typeface="Calibri" panose="020F0502020204030204" pitchFamily="34" charset="0"/>
              </a:rPr>
              <a:t>Toss limit divides block into two groups “</a:t>
            </a:r>
            <a:r>
              <a:rPr lang="en-US" sz="1800" dirty="0">
                <a:effectLst/>
                <a:latin typeface="Calibri" panose="020F0502020204030204" pitchFamily="34" charset="0"/>
                <a:ea typeface="Calibri" panose="020F0502020204030204" pitchFamily="34" charset="0"/>
                <a:cs typeface="Times New Roman" panose="02020603050405020304" pitchFamily="18" charset="0"/>
              </a:rPr>
              <a:t>Full Blocks” and</a:t>
            </a:r>
            <a:r>
              <a:rPr lang="ru-RU"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a:effectLst/>
                <a:latin typeface="Calibri" panose="020F0502020204030204" pitchFamily="34" charset="0"/>
                <a:ea typeface="Calibri" panose="020F0502020204030204" pitchFamily="34" charset="0"/>
                <a:cs typeface="Times New Roman" panose="02020603050405020304" pitchFamily="18" charset="0"/>
              </a:rPr>
              <a:t>“Partially Filled Record Blocks”. The second are those on RM chain.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latin typeface="Calibri" panose="020F0502020204030204" pitchFamily="34" charset="0"/>
                <a:ea typeface="Calibri" panose="020F0502020204030204" pitchFamily="34" charset="0"/>
                <a:cs typeface="Calibri" panose="020F0502020204030204" pitchFamily="34" charset="0"/>
              </a:rPr>
              <a:t>Blocks are added to RM Chain Front or RM Chain Back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Calibri" panose="020F0502020204030204" pitchFamily="34" charset="0"/>
                <a:ea typeface="Calibri" panose="020F0502020204030204" pitchFamily="34" charset="0"/>
                <a:cs typeface="Calibri" panose="020F0502020204030204" pitchFamily="34" charset="0"/>
              </a:rPr>
              <a:t>Blocks are removed only from RM Chain Front</a:t>
            </a:r>
          </a:p>
          <a:p>
            <a:r>
              <a:rPr lang="en-US" sz="1800" dirty="0">
                <a:latin typeface="Calibri" panose="020F0502020204030204" pitchFamily="34" charset="0"/>
                <a:ea typeface="Calibri" panose="020F0502020204030204" pitchFamily="34" charset="0"/>
                <a:cs typeface="Calibri" panose="020F0502020204030204" pitchFamily="34" charset="0"/>
              </a:rPr>
              <a:t>After each Create/Update/Delete when the Free Space in an RM block changes the block is evaluated. It could be added to RM chain, it can only be removed if that is the first block of RM chain</a:t>
            </a:r>
          </a:p>
          <a:p>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b="0" i="0" dirty="0">
              <a:solidFill>
                <a:srgbClr val="000000"/>
              </a:solidFill>
              <a:effectLst/>
              <a:highlight>
                <a:srgbClr val="FFFFFF"/>
              </a:highlight>
              <a:latin typeface="Calibri" panose="020F0502020204030204" pitchFamily="34" charset="0"/>
            </a:endParaRPr>
          </a:p>
          <a:p>
            <a:pPr marL="0" marR="0" algn="l">
              <a:spcBef>
                <a:spcPts val="0"/>
              </a:spcBef>
              <a:spcAft>
                <a:spcPts val="0"/>
              </a:spcAft>
            </a:pPr>
            <a:r>
              <a:rPr lang="ru-RU" b="0" i="0" dirty="0">
                <a:solidFill>
                  <a:srgbClr val="000000"/>
                </a:solidFill>
                <a:effectLst/>
                <a:highlight>
                  <a:srgbClr val="FFFFFF"/>
                </a:highlight>
                <a:latin typeface="Calibri" panose="020F0502020204030204" pitchFamily="34" charset="0"/>
              </a:rPr>
              <a:t>RM chains </a:t>
            </a:r>
            <a:r>
              <a:rPr lang="en-US" b="0" i="0" dirty="0">
                <a:solidFill>
                  <a:srgbClr val="000000"/>
                </a:solidFill>
                <a:effectLst/>
                <a:highlight>
                  <a:srgbClr val="FFFFFF"/>
                </a:highlight>
                <a:latin typeface="Calibri" panose="020F0502020204030204" pitchFamily="34" charset="0"/>
              </a:rPr>
              <a:t>have blocks with 3 conditions met</a:t>
            </a:r>
            <a:r>
              <a:rPr lang="ru-RU" b="0" i="0" dirty="0">
                <a:solidFill>
                  <a:srgbClr val="000000"/>
                </a:solidFill>
                <a:effectLst/>
                <a:highlight>
                  <a:srgbClr val="FFFFFF"/>
                </a:highlight>
                <a:latin typeface="Calibri" panose="020F0502020204030204" pitchFamily="34" charset="0"/>
              </a:rPr>
              <a:t>:</a:t>
            </a:r>
          </a:p>
          <a:p>
            <a:pPr marL="0" marR="0" algn="l">
              <a:spcBef>
                <a:spcPts val="0"/>
              </a:spcBef>
              <a:spcAft>
                <a:spcPts val="0"/>
              </a:spcAft>
            </a:pPr>
            <a:r>
              <a:rPr lang="ru-RU" b="0" i="0" dirty="0">
                <a:solidFill>
                  <a:srgbClr val="000000"/>
                </a:solidFill>
                <a:effectLst/>
                <a:highlight>
                  <a:srgbClr val="FFFFFF"/>
                </a:highlight>
                <a:latin typeface="Calibri" panose="020F0502020204030204" pitchFamily="34" charset="0"/>
              </a:rPr>
              <a:t>1. </a:t>
            </a:r>
            <a:r>
              <a:rPr lang="en-US" b="0" i="0" dirty="0">
                <a:solidFill>
                  <a:srgbClr val="000000"/>
                </a:solidFill>
                <a:effectLst/>
                <a:highlight>
                  <a:srgbClr val="FFFFFF"/>
                </a:highlight>
                <a:latin typeface="Calibri" panose="020F0502020204030204" pitchFamily="34" charset="0"/>
              </a:rPr>
              <a:t>Table blocks only</a:t>
            </a:r>
            <a:endParaRPr lang="ru-RU" b="0" i="0" dirty="0">
              <a:solidFill>
                <a:srgbClr val="000000"/>
              </a:solidFill>
              <a:effectLst/>
              <a:highlight>
                <a:srgbClr val="FFFFFF"/>
              </a:highlight>
              <a:latin typeface="Calibri" panose="020F0502020204030204" pitchFamily="34" charset="0"/>
            </a:endParaRPr>
          </a:p>
          <a:p>
            <a:pPr marL="0" marR="0" algn="l">
              <a:spcBef>
                <a:spcPts val="0"/>
              </a:spcBef>
              <a:spcAft>
                <a:spcPts val="0"/>
              </a:spcAft>
            </a:pPr>
            <a:r>
              <a:rPr lang="ru-RU" b="0" i="0" dirty="0">
                <a:solidFill>
                  <a:srgbClr val="000000"/>
                </a:solidFill>
                <a:effectLst/>
                <a:highlight>
                  <a:srgbClr val="FFFFFF"/>
                </a:highlight>
                <a:latin typeface="Calibri" panose="020F0502020204030204" pitchFamily="34" charset="0"/>
              </a:rPr>
              <a:t>2. </a:t>
            </a:r>
            <a:r>
              <a:rPr lang="en-US" b="0" i="0" dirty="0">
                <a:solidFill>
                  <a:srgbClr val="000000"/>
                </a:solidFill>
                <a:effectLst/>
                <a:highlight>
                  <a:srgbClr val="FFFFFF"/>
                </a:highlight>
                <a:latin typeface="Calibri" panose="020F0502020204030204" pitchFamily="34" charset="0"/>
              </a:rPr>
              <a:t>Blocks that have at least one free slot or at least one Record place holder</a:t>
            </a:r>
            <a:endParaRPr lang="ru-RU" b="0" i="0" dirty="0">
              <a:solidFill>
                <a:srgbClr val="000000"/>
              </a:solidFill>
              <a:effectLst/>
              <a:highlight>
                <a:srgbClr val="FFFFFF"/>
              </a:highlight>
              <a:latin typeface="Calibri" panose="020F0502020204030204" pitchFamily="34" charset="0"/>
            </a:endParaRPr>
          </a:p>
          <a:p>
            <a:pPr marL="0" marR="0" algn="l">
              <a:spcBef>
                <a:spcPts val="0"/>
              </a:spcBef>
              <a:spcAft>
                <a:spcPts val="0"/>
              </a:spcAft>
            </a:pPr>
            <a:r>
              <a:rPr lang="ru-RU" b="0" i="0" dirty="0">
                <a:solidFill>
                  <a:srgbClr val="000000"/>
                </a:solidFill>
                <a:effectLst/>
                <a:highlight>
                  <a:srgbClr val="FFFFFF"/>
                </a:highlight>
                <a:latin typeface="Calibri" panose="020F0502020204030204" pitchFamily="34" charset="0"/>
              </a:rPr>
              <a:t>3. </a:t>
            </a:r>
            <a:r>
              <a:rPr lang="en-US" b="0" i="0" dirty="0">
                <a:solidFill>
                  <a:srgbClr val="000000"/>
                </a:solidFill>
                <a:effectLst/>
                <a:highlight>
                  <a:srgbClr val="FFFFFF"/>
                </a:highlight>
                <a:latin typeface="Calibri" panose="020F0502020204030204" pitchFamily="34" charset="0"/>
              </a:rPr>
              <a:t>Free space in that block should be equal or more than the toss limit</a:t>
            </a:r>
          </a:p>
          <a:p>
            <a:br>
              <a:rPr lang="en-US" b="0" i="0" dirty="0">
                <a:solidFill>
                  <a:srgbClr val="000000"/>
                </a:solidFill>
                <a:effectLst/>
                <a:highlight>
                  <a:srgbClr val="FFFFFF"/>
                </a:highlight>
                <a:latin typeface="Calibri" panose="020F0502020204030204" pitchFamily="34" charset="0"/>
              </a:rPr>
            </a:br>
            <a:r>
              <a:rPr lang="en-US" sz="1200" dirty="0">
                <a:effectLst/>
                <a:latin typeface="Calibri" panose="020F0502020204030204" pitchFamily="34" charset="0"/>
                <a:ea typeface="Calibri" panose="020F0502020204030204" pitchFamily="34" charset="0"/>
                <a:cs typeface="Times New Roman" panose="02020603050405020304" pitchFamily="18" charset="0"/>
              </a:rPr>
              <a:t>RM chain was invented for high usage of disk space, for reuse of disk space. </a:t>
            </a:r>
            <a:br>
              <a:rPr lang="en-US" sz="1200" dirty="0">
                <a:effectLst/>
                <a:latin typeface="Calibri" panose="020F0502020204030204" pitchFamily="34" charset="0"/>
                <a:ea typeface="Calibri" panose="020F0502020204030204" pitchFamily="34" charset="0"/>
                <a:cs typeface="Times New Roman" panose="02020603050405020304" pitchFamily="18" charset="0"/>
              </a:rPr>
            </a:br>
            <a:r>
              <a:rPr lang="en-US" sz="1200" dirty="0">
                <a:effectLst/>
                <a:latin typeface="Calibri" panose="020F0502020204030204" pitchFamily="34" charset="0"/>
                <a:ea typeface="Calibri" panose="020F0502020204030204" pitchFamily="34" charset="0"/>
                <a:cs typeface="Times New Roman" panose="02020603050405020304" pitchFamily="18" charset="0"/>
              </a:rPr>
              <a:t>So, we should judge RM chains for utilization of the space in blocks, not for its length.</a:t>
            </a:r>
            <a:br>
              <a:rPr lang="en-US" b="0" i="0" dirty="0">
                <a:solidFill>
                  <a:srgbClr val="000000"/>
                </a:solidFill>
                <a:effectLst/>
                <a:highlight>
                  <a:srgbClr val="FFFFFF"/>
                </a:highlight>
                <a:latin typeface="Calibri" panose="020F0502020204030204" pitchFamily="34" charset="0"/>
              </a:rPr>
            </a:br>
            <a:endParaRPr lang="en-US" dirty="0"/>
          </a:p>
        </p:txBody>
      </p:sp>
      <p:sp>
        <p:nvSpPr>
          <p:cNvPr id="4" name="Slide Number Placeholder 3"/>
          <p:cNvSpPr>
            <a:spLocks noGrp="1"/>
          </p:cNvSpPr>
          <p:nvPr>
            <p:ph type="sldNum" sz="quarter" idx="5"/>
          </p:nvPr>
        </p:nvSpPr>
        <p:spPr/>
        <p:txBody>
          <a:bodyPr/>
          <a:lstStyle/>
          <a:p>
            <a:fld id="{30CE9308-3D86-4DB2-A5CB-BA89C1564FCD}" type="slidenum">
              <a:rPr lang="en-US" smtClean="0"/>
              <a:t>12</a:t>
            </a:fld>
            <a:endParaRPr lang="en-US"/>
          </a:p>
        </p:txBody>
      </p:sp>
    </p:spTree>
    <p:extLst>
      <p:ext uri="{BB962C8B-B14F-4D97-AF65-F5344CB8AC3E}">
        <p14:creationId xmlns:p14="http://schemas.microsoft.com/office/powerpoint/2010/main" val="27023509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effectLst/>
                <a:highlight>
                  <a:srgbClr val="FFFFFF"/>
                </a:highlight>
                <a:latin typeface="Roboto" panose="02000000000000000000" pitchFamily="2" charset="0"/>
              </a:rPr>
              <a:t>If the size of new record is less than </a:t>
            </a:r>
            <a:r>
              <a:rPr lang="en-US" sz="1200" b="0" i="0" dirty="0" err="1">
                <a:effectLst/>
                <a:highlight>
                  <a:srgbClr val="FFFFFF"/>
                </a:highlight>
                <a:latin typeface="Roboto" panose="02000000000000000000" pitchFamily="2" charset="0"/>
              </a:rPr>
              <a:t>FragSizeLimit</a:t>
            </a:r>
            <a:r>
              <a:rPr lang="en-US" sz="1200" b="0" i="0" dirty="0">
                <a:effectLst/>
                <a:highlight>
                  <a:srgbClr val="FFFFFF"/>
                </a:highlight>
                <a:latin typeface="Roboto" panose="02000000000000000000" pitchFamily="2" charset="0"/>
              </a:rPr>
              <a:t> </a:t>
            </a:r>
            <a:r>
              <a:rPr lang="en-US" b="0" i="0" dirty="0">
                <a:effectLst/>
                <a:highlight>
                  <a:srgbClr val="FFFFFF"/>
                </a:highlight>
                <a:latin typeface="Roboto" panose="02000000000000000000" pitchFamily="2" charset="0"/>
              </a:rPr>
              <a:t>then the storage manager will use the small record creation algorithm. Otherwise, it will use the large record creation algorithm. The threshold is also used on the next interactions when the storage manager will try to find the space for the rest of the record. It's likely that the storage manager will use the small record creation algorithm for the last fragment of the record.</a:t>
            </a:r>
            <a:endParaRPr lang="en-US" dirty="0"/>
          </a:p>
        </p:txBody>
      </p:sp>
      <p:sp>
        <p:nvSpPr>
          <p:cNvPr id="4" name="Slide Number Placeholder 3"/>
          <p:cNvSpPr>
            <a:spLocks noGrp="1"/>
          </p:cNvSpPr>
          <p:nvPr>
            <p:ph type="sldNum" sz="quarter" idx="5"/>
          </p:nvPr>
        </p:nvSpPr>
        <p:spPr/>
        <p:txBody>
          <a:bodyPr/>
          <a:lstStyle/>
          <a:p>
            <a:fld id="{30CE9308-3D86-4DB2-A5CB-BA89C1564FCD}" type="slidenum">
              <a:rPr lang="en-US" smtClean="0"/>
              <a:t>13</a:t>
            </a:fld>
            <a:endParaRPr lang="en-US"/>
          </a:p>
        </p:txBody>
      </p:sp>
    </p:spTree>
    <p:extLst>
      <p:ext uri="{BB962C8B-B14F-4D97-AF65-F5344CB8AC3E}">
        <p14:creationId xmlns:p14="http://schemas.microsoft.com/office/powerpoint/2010/main" val="18477864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dirty="0">
              <a:solidFill>
                <a:srgbClr val="000000"/>
              </a:solidFill>
              <a:effectLst/>
              <a:highlight>
                <a:srgbClr val="FFFFFF"/>
              </a:highlight>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30CE9308-3D86-4DB2-A5CB-BA89C1564FCD}" type="slidenum">
              <a:rPr lang="en-US" smtClean="0"/>
              <a:t>14</a:t>
            </a:fld>
            <a:endParaRPr lang="en-US"/>
          </a:p>
        </p:txBody>
      </p:sp>
    </p:spTree>
    <p:extLst>
      <p:ext uri="{BB962C8B-B14F-4D97-AF65-F5344CB8AC3E}">
        <p14:creationId xmlns:p14="http://schemas.microsoft.com/office/powerpoint/2010/main" val="33948164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CE9308-3D86-4DB2-A5CB-BA89C1564FCD}" type="slidenum">
              <a:rPr lang="en-US" smtClean="0"/>
              <a:t>15</a:t>
            </a:fld>
            <a:endParaRPr lang="en-US"/>
          </a:p>
        </p:txBody>
      </p:sp>
    </p:spTree>
    <p:extLst>
      <p:ext uri="{BB962C8B-B14F-4D97-AF65-F5344CB8AC3E}">
        <p14:creationId xmlns:p14="http://schemas.microsoft.com/office/powerpoint/2010/main" val="20121167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Big record creation will make a lot of activity in RM chain, moving lots of blocks front2back</a:t>
            </a:r>
            <a:r>
              <a:rPr lang="ru-RU" sz="1800" kern="100" dirty="0">
                <a:effectLst/>
                <a:latin typeface="Aptos" panose="020B0004020202020204" pitchFamily="34" charset="0"/>
                <a:ea typeface="Aptos" panose="020B0004020202020204" pitchFamily="34" charset="0"/>
                <a:cs typeface="Times New Roman" panose="02020603050405020304" pitchFamily="18" charset="0"/>
              </a:rPr>
              <a:t>. </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Chains work well only when new record sizes are comparable with a typical free size in the blocks</a:t>
            </a:r>
            <a:r>
              <a:rPr lang="ru-RU" sz="1800" kern="100" dirty="0">
                <a:effectLst/>
                <a:latin typeface="Aptos" panose="020B0004020202020204" pitchFamily="34" charset="0"/>
                <a:ea typeface="Aptos" panose="020B0004020202020204" pitchFamily="34" charset="0"/>
                <a:cs typeface="Times New Roman" panose="02020603050405020304" pitchFamily="18" charset="0"/>
              </a:rPr>
              <a:t>. </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The algorithm is based on the assumption that all records of a table are more or less the same size, which it not true in some cases</a:t>
            </a:r>
            <a:r>
              <a:rPr lang="ru-RU" sz="1800" kern="100" dirty="0">
                <a:effectLst/>
                <a:latin typeface="Aptos" panose="020B0004020202020204" pitchFamily="34" charset="0"/>
                <a:ea typeface="Aptos" panose="020B0004020202020204" pitchFamily="34" charset="0"/>
                <a:cs typeface="Times New Roman" panose="02020603050405020304" pitchFamily="18" charset="0"/>
              </a:rPr>
              <a:t>.</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30CE9308-3D86-4DB2-A5CB-BA89C1564FCD}" type="slidenum">
              <a:rPr lang="en-US" smtClean="0"/>
              <a:t>16</a:t>
            </a:fld>
            <a:endParaRPr lang="en-US"/>
          </a:p>
        </p:txBody>
      </p:sp>
    </p:spTree>
    <p:extLst>
      <p:ext uri="{BB962C8B-B14F-4D97-AF65-F5344CB8AC3E}">
        <p14:creationId xmlns:p14="http://schemas.microsoft.com/office/powerpoint/2010/main" val="27184192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dirty="0">
                <a:solidFill>
                  <a:schemeClr val="tx1"/>
                </a:solidFill>
                <a:latin typeface="Calibri" panose="020F0502020204030204" pitchFamily="34" charset="0"/>
                <a:ea typeface="Calibri" panose="020F0502020204030204" pitchFamily="34" charset="0"/>
                <a:cs typeface="Calibri" panose="020F0502020204030204" pitchFamily="34" charset="0"/>
              </a:rPr>
              <a:t>The second fragment of the same Large record will start the process from the very beginning. It could follow the small or the large record creation path.</a:t>
            </a:r>
          </a:p>
          <a:p>
            <a:br>
              <a:rPr lang="en-US" sz="2000" dirty="0">
                <a:solidFill>
                  <a:schemeClr val="tx1"/>
                </a:solidFill>
                <a:latin typeface="Calibri" panose="020F0502020204030204" pitchFamily="34" charset="0"/>
                <a:ea typeface="Calibri" panose="020F0502020204030204" pitchFamily="34" charset="0"/>
                <a:cs typeface="Calibri" panose="020F0502020204030204" pitchFamily="34" charset="0"/>
              </a:rPr>
            </a:br>
            <a:r>
              <a:rPr lang="en-US" sz="2000" dirty="0">
                <a:solidFill>
                  <a:schemeClr val="tx1"/>
                </a:solidFill>
                <a:latin typeface="Calibri" panose="020F0502020204030204" pitchFamily="34" charset="0"/>
                <a:ea typeface="Calibri" panose="020F0502020204030204" pitchFamily="34" charset="0"/>
                <a:cs typeface="Calibri" panose="020F0502020204030204" pitchFamily="34" charset="0"/>
              </a:rPr>
              <a:t>Expansion space for neighbors = 29 byte</a:t>
            </a:r>
          </a:p>
          <a:p>
            <a:r>
              <a:rPr lang="en-US" sz="2000" dirty="0">
                <a:solidFill>
                  <a:schemeClr val="tx1"/>
                </a:solidFill>
                <a:effectLst/>
                <a:latin typeface="Calibri" panose="020F0502020204030204" pitchFamily="34" charset="0"/>
                <a:ea typeface="Aptos" panose="020B0004020202020204" pitchFamily="34" charset="0"/>
              </a:rPr>
              <a:t>Padding Constant</a:t>
            </a:r>
            <a:r>
              <a:rPr lang="en-US" sz="20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 4 byte</a:t>
            </a:r>
            <a:endParaRPr lang="en-US" sz="1800" dirty="0">
              <a:solidFill>
                <a:srgbClr val="3A7C22"/>
              </a:solidFill>
              <a:effectLst/>
              <a:latin typeface="Calibri" panose="020F0502020204030204" pitchFamily="34" charset="0"/>
              <a:ea typeface="Aptos" panose="020B0004020202020204" pitchFamily="34" charset="0"/>
            </a:endParaRPr>
          </a:p>
          <a:p>
            <a:r>
              <a:rPr lang="en-US" sz="1800" dirty="0">
                <a:solidFill>
                  <a:srgbClr val="3A7C22"/>
                </a:solidFill>
                <a:effectLst/>
                <a:latin typeface="Calibri" panose="020F0502020204030204" pitchFamily="34" charset="0"/>
                <a:ea typeface="Aptos" panose="020B0004020202020204" pitchFamily="34" charset="0"/>
              </a:rPr>
              <a:t>After fragmented record is updated 4 bytes will be used, and block will have zero space.</a:t>
            </a:r>
            <a:endParaRPr lang="en-US" sz="2000" dirty="0">
              <a:solidFill>
                <a:schemeClr val="tx1"/>
              </a:solidFill>
            </a:endParaRPr>
          </a:p>
        </p:txBody>
      </p:sp>
      <p:sp>
        <p:nvSpPr>
          <p:cNvPr id="4" name="Slide Number Placeholder 3"/>
          <p:cNvSpPr>
            <a:spLocks noGrp="1"/>
          </p:cNvSpPr>
          <p:nvPr>
            <p:ph type="sldNum" sz="quarter" idx="5"/>
          </p:nvPr>
        </p:nvSpPr>
        <p:spPr/>
        <p:txBody>
          <a:bodyPr/>
          <a:lstStyle/>
          <a:p>
            <a:fld id="{30CE9308-3D86-4DB2-A5CB-BA89C1564FCD}" type="slidenum">
              <a:rPr lang="en-US" smtClean="0"/>
              <a:t>17</a:t>
            </a:fld>
            <a:endParaRPr lang="en-US"/>
          </a:p>
        </p:txBody>
      </p:sp>
    </p:spTree>
    <p:extLst>
      <p:ext uri="{BB962C8B-B14F-4D97-AF65-F5344CB8AC3E}">
        <p14:creationId xmlns:p14="http://schemas.microsoft.com/office/powerpoint/2010/main" val="20025382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effectLst/>
                <a:highlight>
                  <a:srgbClr val="FFFFFF"/>
                </a:highlight>
                <a:latin typeface="Roboto" panose="02000000000000000000" pitchFamily="2" charset="0"/>
              </a:rPr>
              <a:t>It's not the same as the toss limit used by the small record creation algorithm where it divides the data blocks in two groups: the partially filled blocks vs the full blocks. The first group of blocks is linked in RM chain. </a:t>
            </a:r>
            <a:r>
              <a:rPr lang="en-US" b="0" i="0" dirty="0" err="1">
                <a:effectLst/>
                <a:highlight>
                  <a:srgbClr val="FFFFFF"/>
                </a:highlight>
                <a:latin typeface="Roboto" panose="02000000000000000000" pitchFamily="2" charset="0"/>
              </a:rPr>
              <a:t>FragTossLimit</a:t>
            </a:r>
            <a:r>
              <a:rPr lang="en-US" b="0" i="0" dirty="0">
                <a:effectLst/>
                <a:highlight>
                  <a:srgbClr val="FFFFFF"/>
                </a:highlight>
                <a:latin typeface="Roboto" panose="02000000000000000000" pitchFamily="2" charset="0"/>
              </a:rPr>
              <a:t> divides the data blocks inside RM chains. If data block has less free space than </a:t>
            </a:r>
            <a:r>
              <a:rPr lang="en-US" b="0" i="0" dirty="0" err="1">
                <a:effectLst/>
                <a:highlight>
                  <a:srgbClr val="FFFFFF"/>
                </a:highlight>
                <a:latin typeface="Roboto" panose="02000000000000000000" pitchFamily="2" charset="0"/>
              </a:rPr>
              <a:t>FragTossLimit</a:t>
            </a:r>
            <a:r>
              <a:rPr lang="en-US" b="0" i="0" dirty="0">
                <a:effectLst/>
                <a:highlight>
                  <a:srgbClr val="FFFFFF"/>
                </a:highlight>
                <a:latin typeface="Roboto" panose="02000000000000000000" pitchFamily="2" charset="0"/>
              </a:rPr>
              <a:t> the block is moved from the chain's front to its back. The </a:t>
            </a:r>
            <a:r>
              <a:rPr lang="en-US" b="0" i="0" dirty="0" err="1">
                <a:effectLst/>
                <a:highlight>
                  <a:srgbClr val="FFFFFF"/>
                </a:highlight>
                <a:latin typeface="Roboto" panose="02000000000000000000" pitchFamily="2" charset="0"/>
              </a:rPr>
              <a:t>SearchDepth</a:t>
            </a:r>
            <a:r>
              <a:rPr lang="en-US" b="0" i="0" dirty="0">
                <a:effectLst/>
                <a:highlight>
                  <a:srgbClr val="FFFFFF"/>
                </a:highlight>
                <a:latin typeface="Roboto" panose="02000000000000000000" pitchFamily="2" charset="0"/>
              </a:rPr>
              <a:t> (the -</a:t>
            </a:r>
            <a:r>
              <a:rPr lang="en-US" b="0" i="0" dirty="0" err="1">
                <a:effectLst/>
                <a:highlight>
                  <a:srgbClr val="FFFFFF"/>
                </a:highlight>
                <a:latin typeface="Roboto" panose="02000000000000000000" pitchFamily="2" charset="0"/>
              </a:rPr>
              <a:t>recspacesearchdepth</a:t>
            </a:r>
            <a:r>
              <a:rPr lang="en-US" b="0" i="0" dirty="0">
                <a:effectLst/>
                <a:highlight>
                  <a:srgbClr val="FFFFFF"/>
                </a:highlight>
                <a:latin typeface="Roboto" panose="02000000000000000000" pitchFamily="2" charset="0"/>
              </a:rPr>
              <a:t>) parameter is used here as well. If after all attempts the storage manager will fail to find a block with the required free space it will use a block from free chain (= from above HWM).</a:t>
            </a:r>
            <a:endParaRPr lang="en-US" dirty="0"/>
          </a:p>
        </p:txBody>
      </p:sp>
      <p:sp>
        <p:nvSpPr>
          <p:cNvPr id="4" name="Slide Number Placeholder 3"/>
          <p:cNvSpPr>
            <a:spLocks noGrp="1"/>
          </p:cNvSpPr>
          <p:nvPr>
            <p:ph type="sldNum" sz="quarter" idx="5"/>
          </p:nvPr>
        </p:nvSpPr>
        <p:spPr/>
        <p:txBody>
          <a:bodyPr/>
          <a:lstStyle/>
          <a:p>
            <a:fld id="{30CE9308-3D86-4DB2-A5CB-BA89C1564FCD}" type="slidenum">
              <a:rPr lang="en-US" smtClean="0"/>
              <a:t>18</a:t>
            </a:fld>
            <a:endParaRPr lang="en-US"/>
          </a:p>
        </p:txBody>
      </p:sp>
    </p:spTree>
    <p:extLst>
      <p:ext uri="{BB962C8B-B14F-4D97-AF65-F5344CB8AC3E}">
        <p14:creationId xmlns:p14="http://schemas.microsoft.com/office/powerpoint/2010/main" val="20485476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algorithm has an obvious flaw, when a big record comes </a:t>
            </a:r>
            <a:r>
              <a:rPr lang="en-US" sz="1800" kern="100" dirty="0">
                <a:effectLst/>
                <a:highlight>
                  <a:srgbClr val="D3D3D3"/>
                </a:highlight>
                <a:latin typeface="Aptos" panose="020B0004020202020204" pitchFamily="34" charset="0"/>
                <a:ea typeface="Aptos" panose="020B0004020202020204" pitchFamily="34" charset="0"/>
                <a:cs typeface="Times New Roman" panose="02020603050405020304" pitchFamily="18" charset="0"/>
              </a:rPr>
              <a:t>data blocks that have enough free space for small records will be moved to the back of RM chain.</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30CE9308-3D86-4DB2-A5CB-BA89C1564FCD}" type="slidenum">
              <a:rPr lang="en-US" smtClean="0"/>
              <a:t>19</a:t>
            </a:fld>
            <a:endParaRPr lang="en-US"/>
          </a:p>
        </p:txBody>
      </p:sp>
    </p:spTree>
    <p:extLst>
      <p:ext uri="{BB962C8B-B14F-4D97-AF65-F5344CB8AC3E}">
        <p14:creationId xmlns:p14="http://schemas.microsoft.com/office/powerpoint/2010/main" val="16523491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CE9308-3D86-4DB2-A5CB-BA89C1564FCD}" type="slidenum">
              <a:rPr lang="en-US" smtClean="0"/>
              <a:t>20</a:t>
            </a:fld>
            <a:endParaRPr lang="en-US"/>
          </a:p>
        </p:txBody>
      </p:sp>
    </p:spTree>
    <p:extLst>
      <p:ext uri="{BB962C8B-B14F-4D97-AF65-F5344CB8AC3E}">
        <p14:creationId xmlns:p14="http://schemas.microsoft.com/office/powerpoint/2010/main" val="42769188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Grey area– Large record </a:t>
            </a:r>
            <a:r>
              <a:rPr lang="en-US"/>
              <a:t>creation parameters</a:t>
            </a:r>
            <a:endParaRPr lang="en-US" dirty="0"/>
          </a:p>
        </p:txBody>
      </p:sp>
      <p:sp>
        <p:nvSpPr>
          <p:cNvPr id="4" name="Slide Number Placeholder 3"/>
          <p:cNvSpPr>
            <a:spLocks noGrp="1"/>
          </p:cNvSpPr>
          <p:nvPr>
            <p:ph type="sldNum" sz="quarter" idx="5"/>
          </p:nvPr>
        </p:nvSpPr>
        <p:spPr/>
        <p:txBody>
          <a:bodyPr/>
          <a:lstStyle/>
          <a:p>
            <a:fld id="{30CE9308-3D86-4DB2-A5CB-BA89C1564FCD}" type="slidenum">
              <a:rPr lang="en-US" smtClean="0"/>
              <a:t>21</a:t>
            </a:fld>
            <a:endParaRPr lang="en-US"/>
          </a:p>
        </p:txBody>
      </p:sp>
    </p:spTree>
    <p:extLst>
      <p:ext uri="{BB962C8B-B14F-4D97-AF65-F5344CB8AC3E}">
        <p14:creationId xmlns:p14="http://schemas.microsoft.com/office/powerpoint/2010/main" val="37311202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Aptos" panose="020B0004020202020204" pitchFamily="34" charset="0"/>
                <a:cs typeface="Times New Roman" panose="02020603050405020304" pitchFamily="18" charset="0"/>
              </a:rPr>
              <a:t>Quote of 5 slots rule by Gus:</a:t>
            </a:r>
          </a:p>
          <a:p>
            <a:r>
              <a:rPr lang="en-US" dirty="0"/>
              <a:t>"If the block is not on the RM chain, has unused record slots, and has at least as much free space as the free space constant, it is added to the RM chain. If the block has more than 4 unused slots, it is added to the front of the chain. Otherwise, it is added to the end of the chain.“</a:t>
            </a:r>
            <a:br>
              <a:rPr lang="en-US" dirty="0"/>
            </a:br>
            <a:br>
              <a:rPr lang="en-US" dirty="0"/>
            </a:br>
            <a:r>
              <a:rPr lang="en-US" dirty="0"/>
              <a:t>This rule still works. But works really bad because when we delete a record, assume free space in more than toss limit. We get 1 free slot. And the block goes to the tail. It is almost never goes to the head of RM chain. And why it is 5 ? There is no reason for 5.</a:t>
            </a:r>
            <a:br>
              <a:rPr lang="en-US" dirty="0"/>
            </a:br>
            <a:r>
              <a:rPr lang="en-US" dirty="0"/>
              <a:t>If RPB is 4, those blocks never ever go to the front. And for LOBs RPB 4 is a possible choice.</a:t>
            </a:r>
          </a:p>
          <a:p>
            <a:endParaRPr lang="en-US" dirty="0"/>
          </a:p>
          <a:p>
            <a:r>
              <a:rPr lang="en-US" sz="1800" dirty="0">
                <a:effectLst/>
                <a:highlight>
                  <a:srgbClr val="D3D3D3"/>
                </a:highlight>
                <a:latin typeface="Aptos" panose="020B0004020202020204" pitchFamily="34" charset="0"/>
                <a:ea typeface="Aptos" panose="020B0004020202020204" pitchFamily="34" charset="0"/>
                <a:cs typeface="Times New Roman" panose="02020603050405020304" pitchFamily="18" charset="0"/>
              </a:rPr>
              <a:t>Let's assume 32 records fully fill a data block. The block is not on RM chain - either it does not have free slots or the free space is below the toss limit. Then we delete one record. Or all records. In one transaction or one by one - does not matter. When we delete the first record, the block is added to the RM chain. Progress can't add the block to the chain's front - the deleted record is replace by recid holder. The holder can't be removed until transaction is committed. This may happen a few milliseconds later but right now the slot is in use. That is why it's reasonable to add the block to the back of RM chain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highlight>
                  <a:srgbClr val="D3D3D3"/>
                </a:highlight>
                <a:latin typeface="Aptos" panose="020B0004020202020204" pitchFamily="34" charset="0"/>
                <a:ea typeface="Aptos" panose="020B0004020202020204" pitchFamily="34" charset="0"/>
                <a:cs typeface="Times New Roman" panose="02020603050405020304" pitchFamily="18" charset="0"/>
              </a:rPr>
              <a:t>But if RPB is 64 or higher than the block will be added to the front because it has 32 free (unused) slots. Why the rules insists that a block should have more than 4 free slots to buy a front row ticket?</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a:t>
            </a:r>
          </a:p>
          <a:p>
            <a:r>
              <a:rPr lang="en-US" sz="1800" dirty="0">
                <a:effectLst/>
                <a:highlight>
                  <a:srgbClr val="D3D3D3"/>
                </a:highlight>
                <a:latin typeface="Aptos" panose="020B0004020202020204" pitchFamily="34" charset="0"/>
                <a:ea typeface="Aptos" panose="020B0004020202020204" pitchFamily="34" charset="0"/>
                <a:cs typeface="Times New Roman" panose="02020603050405020304" pitchFamily="18" charset="0"/>
              </a:rPr>
              <a:t>What RPB do you set for the areas that store the LOBs? I used to see the value of 4. The blocks from such areas will never be added to the front of RM chain. </a:t>
            </a:r>
            <a:r>
              <a:rPr lang="en-US" sz="1800">
                <a:effectLst/>
                <a:highlight>
                  <a:srgbClr val="D3D3D3"/>
                </a:highlight>
                <a:latin typeface="Aptos" panose="020B0004020202020204" pitchFamily="34" charset="0"/>
                <a:ea typeface="Aptos" panose="020B0004020202020204" pitchFamily="34" charset="0"/>
                <a:cs typeface="Times New Roman" panose="02020603050405020304" pitchFamily="18" charset="0"/>
              </a:rPr>
              <a:t>Even absolutely free blocks! </a:t>
            </a:r>
            <a:endParaRPr lang="en-US" dirty="0"/>
          </a:p>
        </p:txBody>
      </p:sp>
      <p:sp>
        <p:nvSpPr>
          <p:cNvPr id="4" name="Slide Number Placeholder 3"/>
          <p:cNvSpPr>
            <a:spLocks noGrp="1"/>
          </p:cNvSpPr>
          <p:nvPr>
            <p:ph type="sldNum" sz="quarter" idx="5"/>
          </p:nvPr>
        </p:nvSpPr>
        <p:spPr/>
        <p:txBody>
          <a:bodyPr/>
          <a:lstStyle/>
          <a:p>
            <a:fld id="{30CE9308-3D86-4DB2-A5CB-BA89C1564FCD}" type="slidenum">
              <a:rPr lang="en-US" smtClean="0"/>
              <a:t>22</a:t>
            </a:fld>
            <a:endParaRPr lang="en-US"/>
          </a:p>
        </p:txBody>
      </p:sp>
    </p:spTree>
    <p:extLst>
      <p:ext uri="{BB962C8B-B14F-4D97-AF65-F5344CB8AC3E}">
        <p14:creationId xmlns:p14="http://schemas.microsoft.com/office/powerpoint/2010/main" val="38087618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800" kern="100" dirty="0">
                <a:effectLst/>
                <a:latin typeface="Aptos" panose="020B0004020202020204" pitchFamily="34" charset="0"/>
                <a:ea typeface="Aptos" panose="020B0004020202020204" pitchFamily="34" charset="0"/>
                <a:cs typeface="Times New Roman" panose="02020603050405020304" pitchFamily="18" charset="0"/>
              </a:rPr>
              <a:t>_</a:t>
            </a:r>
            <a:r>
              <a:rPr lang="en-US" sz="1800" kern="100" dirty="0" err="1">
                <a:effectLst/>
                <a:latin typeface="Aptos" panose="020B0004020202020204" pitchFamily="34" charset="0"/>
                <a:ea typeface="Aptos" panose="020B0004020202020204" pitchFamily="34" charset="0"/>
                <a:cs typeface="Times New Roman" panose="02020603050405020304" pitchFamily="18" charset="0"/>
              </a:rPr>
              <a:t>ActSpace</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VST – show examples how many blocks go to front/back same day.</a:t>
            </a:r>
            <a:br>
              <a:rPr lang="en-US" sz="1800" kern="100" dirty="0">
                <a:effectLst/>
                <a:latin typeface="Aptos" panose="020B0004020202020204" pitchFamily="34" charset="0"/>
                <a:ea typeface="Aptos" panose="020B0004020202020204" pitchFamily="34" charset="0"/>
                <a:cs typeface="Times New Roman" panose="02020603050405020304" pitchFamily="18" charset="0"/>
              </a:rPr>
            </a:br>
            <a:r>
              <a:rPr lang="en-US" sz="1800" kern="100" dirty="0">
                <a:effectLst/>
                <a:latin typeface="Aptos" panose="020B0004020202020204" pitchFamily="34" charset="0"/>
                <a:ea typeface="Aptos" panose="020B0004020202020204" pitchFamily="34" charset="0"/>
                <a:cs typeface="Times New Roman" panose="02020603050405020304" pitchFamily="18" charset="0"/>
              </a:rPr>
              <a:t>_</a:t>
            </a:r>
            <a:r>
              <a:rPr lang="en-US" sz="1800" kern="100" dirty="0" err="1">
                <a:effectLst/>
                <a:latin typeface="Aptos" panose="020B0004020202020204" pitchFamily="34" charset="0"/>
                <a:ea typeface="Aptos" panose="020B0004020202020204" pitchFamily="34" charset="0"/>
                <a:cs typeface="Times New Roman" panose="02020603050405020304" pitchFamily="18" charset="0"/>
              </a:rPr>
              <a:t>Space_FrontAdd</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and _</a:t>
            </a:r>
            <a:r>
              <a:rPr lang="en-US" sz="1800" kern="100" dirty="0" err="1">
                <a:effectLst/>
                <a:latin typeface="Aptos" panose="020B0004020202020204" pitchFamily="34" charset="0"/>
                <a:ea typeface="Aptos" panose="020B0004020202020204" pitchFamily="34" charset="0"/>
                <a:cs typeface="Times New Roman" panose="02020603050405020304" pitchFamily="18" charset="0"/>
              </a:rPr>
              <a:t>Space_BackAdd</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Talk about when block goes to Front vs back.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But that is unfortunately only on the database level. For V8 it was ok when was 1 chain for all tables. </a:t>
            </a:r>
            <a:br>
              <a:rPr lang="en-US" sz="1800" kern="100" dirty="0">
                <a:effectLst/>
                <a:latin typeface="Aptos" panose="020B0004020202020204" pitchFamily="34" charset="0"/>
                <a:ea typeface="Aptos" panose="020B0004020202020204" pitchFamily="34" charset="0"/>
                <a:cs typeface="Times New Roman" panose="02020603050405020304" pitchFamily="18" charset="0"/>
              </a:rPr>
            </a:br>
            <a:r>
              <a:rPr lang="en-US" sz="1800" kern="100" dirty="0">
                <a:effectLst/>
                <a:latin typeface="Aptos" panose="020B0004020202020204" pitchFamily="34" charset="0"/>
                <a:ea typeface="Aptos" panose="020B0004020202020204" pitchFamily="34" charset="0"/>
                <a:cs typeface="Times New Roman" panose="02020603050405020304" pitchFamily="18" charset="0"/>
              </a:rPr>
              <a:t>But we got table AREAs, and each table now has it’s own chain. Monitoring is still the same as it was.</a:t>
            </a:r>
            <a:br>
              <a:rPr lang="en-US" sz="1800" kern="100" dirty="0">
                <a:effectLst/>
                <a:latin typeface="Aptos" panose="020B0004020202020204" pitchFamily="34" charset="0"/>
                <a:ea typeface="Aptos" panose="020B0004020202020204" pitchFamily="34" charset="0"/>
                <a:cs typeface="Times New Roman" panose="02020603050405020304" pitchFamily="18" charset="0"/>
              </a:rPr>
            </a:br>
            <a:br>
              <a:rPr lang="en-US" sz="1800" kern="100" dirty="0">
                <a:effectLst/>
                <a:latin typeface="Aptos" panose="020B0004020202020204" pitchFamily="34" charset="0"/>
                <a:ea typeface="Aptos" panose="020B0004020202020204" pitchFamily="34" charset="0"/>
                <a:cs typeface="Times New Roman" panose="02020603050405020304" pitchFamily="18" charset="0"/>
              </a:rPr>
            </a:br>
            <a:r>
              <a:rPr lang="en-US" sz="1800" kern="100" dirty="0">
                <a:effectLst/>
                <a:latin typeface="Aptos" panose="020B0004020202020204" pitchFamily="34" charset="0"/>
                <a:ea typeface="Aptos" panose="020B0004020202020204" pitchFamily="34" charset="0"/>
                <a:cs typeface="Times New Roman" panose="02020603050405020304" pitchFamily="18" charset="0"/>
              </a:rPr>
              <a:t>Scanning AI and then sorting data (programming it) will give more </a:t>
            </a:r>
            <a:r>
              <a:rPr lang="en-US" sz="1800" kern="100" dirty="0" err="1">
                <a:effectLst/>
                <a:latin typeface="Aptos" panose="020B0004020202020204" pitchFamily="34" charset="0"/>
                <a:ea typeface="Aptos" panose="020B0004020202020204" pitchFamily="34" charset="0"/>
                <a:cs typeface="Times New Roman" panose="02020603050405020304" pitchFamily="18" charset="0"/>
              </a:rPr>
              <a:t>deltail</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information about each chain.</a:t>
            </a:r>
          </a:p>
          <a:p>
            <a:endParaRPr lang="en-US" dirty="0"/>
          </a:p>
        </p:txBody>
      </p:sp>
      <p:sp>
        <p:nvSpPr>
          <p:cNvPr id="4" name="Slide Number Placeholder 3"/>
          <p:cNvSpPr>
            <a:spLocks noGrp="1"/>
          </p:cNvSpPr>
          <p:nvPr>
            <p:ph type="sldNum" sz="quarter" idx="5"/>
          </p:nvPr>
        </p:nvSpPr>
        <p:spPr/>
        <p:txBody>
          <a:bodyPr/>
          <a:lstStyle/>
          <a:p>
            <a:fld id="{30CE9308-3D86-4DB2-A5CB-BA89C1564FCD}" type="slidenum">
              <a:rPr lang="en-US" smtClean="0"/>
              <a:t>23</a:t>
            </a:fld>
            <a:endParaRPr lang="en-US"/>
          </a:p>
        </p:txBody>
      </p:sp>
    </p:spTree>
    <p:extLst>
      <p:ext uri="{BB962C8B-B14F-4D97-AF65-F5344CB8AC3E}">
        <p14:creationId xmlns:p14="http://schemas.microsoft.com/office/powerpoint/2010/main" val="804245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used </a:t>
            </a:r>
            <a:r>
              <a:rPr lang="en-US" dirty="0" err="1"/>
              <a:t>chanalys</a:t>
            </a:r>
            <a:r>
              <a:rPr lang="en-US" dirty="0"/>
              <a:t> for calculations the speed of RM chain movement. It run for more than 7 days for that table. Off-line </a:t>
            </a:r>
            <a:r>
              <a:rPr lang="en-US" dirty="0" err="1"/>
              <a:t>chanalys</a:t>
            </a:r>
            <a:r>
              <a:rPr lang="en-US" dirty="0"/>
              <a:t> </a:t>
            </a:r>
            <a:br>
              <a:rPr lang="en-US" dirty="0"/>
            </a:br>
            <a:br>
              <a:rPr lang="en-US" dirty="0"/>
            </a:br>
            <a:r>
              <a:rPr lang="en-US" dirty="0"/>
              <a:t>A much easier way to estimate “The Lifetime” of a block on RM chain is to use After-Image scans. George is working on that program. </a:t>
            </a:r>
          </a:p>
        </p:txBody>
      </p:sp>
      <p:sp>
        <p:nvSpPr>
          <p:cNvPr id="4" name="Slide Number Placeholder 3"/>
          <p:cNvSpPr>
            <a:spLocks noGrp="1"/>
          </p:cNvSpPr>
          <p:nvPr>
            <p:ph type="sldNum" sz="quarter" idx="5"/>
          </p:nvPr>
        </p:nvSpPr>
        <p:spPr/>
        <p:txBody>
          <a:bodyPr/>
          <a:lstStyle/>
          <a:p>
            <a:fld id="{30CE9308-3D86-4DB2-A5CB-BA89C1564FCD}" type="slidenum">
              <a:rPr lang="en-US" smtClean="0"/>
              <a:t>24</a:t>
            </a:fld>
            <a:endParaRPr lang="en-US"/>
          </a:p>
        </p:txBody>
      </p:sp>
    </p:spTree>
    <p:extLst>
      <p:ext uri="{BB962C8B-B14F-4D97-AF65-F5344CB8AC3E}">
        <p14:creationId xmlns:p14="http://schemas.microsoft.com/office/powerpoint/2010/main" val="62525733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0" dirty="0" err="1">
                <a:effectLst/>
                <a:latin typeface="Aptos" panose="020B0004020202020204" pitchFamily="34" charset="0"/>
                <a:ea typeface="Aptos" panose="020B0004020202020204" pitchFamily="34" charset="0"/>
                <a:cs typeface="Times New Roman" panose="02020603050405020304" pitchFamily="18" charset="0"/>
              </a:rPr>
              <a:t>Chanalys</a:t>
            </a:r>
            <a:r>
              <a:rPr lang="ru-RU" sz="1800" kern="0" dirty="0">
                <a:effectLst/>
                <a:latin typeface="Aptos" panose="020B0004020202020204" pitchFamily="34" charset="0"/>
                <a:ea typeface="Aptos" panose="020B0004020202020204" pitchFamily="34" charset="0"/>
                <a:cs typeface="Times New Roman" panose="02020603050405020304" pitchFamily="18" charset="0"/>
              </a:rPr>
              <a:t> и </a:t>
            </a:r>
            <a:r>
              <a:rPr lang="en-US" sz="1800" kern="0" dirty="0">
                <a:effectLst/>
                <a:latin typeface="Aptos" panose="020B0004020202020204" pitchFamily="34" charset="0"/>
                <a:ea typeface="Aptos" panose="020B0004020202020204" pitchFamily="34" charset="0"/>
                <a:cs typeface="Times New Roman" panose="02020603050405020304" pitchFamily="18" charset="0"/>
              </a:rPr>
              <a:t>dbanalys</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r>
              <a:rPr lang="en-US" dirty="0"/>
              <a:t>Online dbanalys and offline dbanalys are two completely different commands, which nevertheless produce the same result. But offline dbanalys can work 10 times longer than online dbanalys. The reason is that only offline dbanalys does the same job of checking chains as </a:t>
            </a:r>
            <a:r>
              <a:rPr lang="en-US" dirty="0" err="1"/>
              <a:t>chanalys</a:t>
            </a:r>
            <a:r>
              <a:rPr lang="en-US" dirty="0"/>
              <a:t>, but it does not write as much to the log as </a:t>
            </a:r>
            <a:r>
              <a:rPr lang="en-US" dirty="0" err="1"/>
              <a:t>chanalys</a:t>
            </a:r>
            <a:r>
              <a:rPr lang="en-US" dirty="0"/>
              <a:t>.</a:t>
            </a:r>
            <a:br>
              <a:rPr lang="en-US" dirty="0"/>
            </a:br>
            <a:br>
              <a:rPr lang="en-US" dirty="0"/>
            </a:br>
            <a:r>
              <a:rPr lang="en-US" b="0" i="0" dirty="0">
                <a:effectLst/>
                <a:latin typeface="Roboto" panose="02000000000000000000" pitchFamily="2" charset="0"/>
              </a:rPr>
              <a:t>The -scan option is a must for the online </a:t>
            </a:r>
            <a:r>
              <a:rPr lang="en-US" dirty="0" err="1"/>
              <a:t>Chanalys</a:t>
            </a:r>
            <a:r>
              <a:rPr lang="en-US" dirty="0"/>
              <a:t> </a:t>
            </a:r>
            <a:r>
              <a:rPr lang="en-US" b="0" i="0" dirty="0">
                <a:effectLst/>
                <a:latin typeface="Roboto" panose="02000000000000000000" pitchFamily="2" charset="0"/>
              </a:rPr>
              <a:t>but it’s not enabled by default. Online </a:t>
            </a:r>
            <a:r>
              <a:rPr lang="en-US" b="0" i="0" dirty="0" err="1">
                <a:effectLst/>
                <a:latin typeface="Roboto" panose="02000000000000000000" pitchFamily="2" charset="0"/>
              </a:rPr>
              <a:t>chanalys</a:t>
            </a:r>
            <a:r>
              <a:rPr lang="en-US" b="0" i="0" dirty="0">
                <a:effectLst/>
                <a:latin typeface="Roboto" panose="02000000000000000000" pitchFamily="2" charset="0"/>
              </a:rPr>
              <a:t> without the -scan will fight with ABL sessions are locking the same resources – that is why they are waiting one another when resources are locked.</a:t>
            </a:r>
            <a:endParaRPr lang="en-US" dirty="0"/>
          </a:p>
          <a:p>
            <a:r>
              <a:rPr lang="en-US" dirty="0" err="1"/>
              <a:t>Chanalys</a:t>
            </a:r>
            <a:r>
              <a:rPr lang="en-US" dirty="0"/>
              <a:t> primarily deals with Health Checks tasks. Displaying a list of blocks in the chain is a secondary task for it. Health Checks cannot be disabled. This is one of the reasons for the very slow operation of the utility. The second reason is reading blocks scattered here and there on the disk.</a:t>
            </a:r>
            <a:br>
              <a:rPr lang="en-US" dirty="0"/>
            </a:br>
            <a:r>
              <a:rPr lang="en-US" b="0" i="0" dirty="0">
                <a:effectLst/>
                <a:latin typeface="Roboto" panose="02000000000000000000" pitchFamily="2" charset="0"/>
              </a:rPr>
              <a:t>Online </a:t>
            </a:r>
            <a:r>
              <a:rPr lang="en-US" b="0" i="0" dirty="0" err="1">
                <a:effectLst/>
                <a:latin typeface="Roboto" panose="02000000000000000000" pitchFamily="2" charset="0"/>
              </a:rPr>
              <a:t>chanalys</a:t>
            </a:r>
            <a:r>
              <a:rPr lang="en-US" b="0" i="0" dirty="0">
                <a:effectLst/>
                <a:latin typeface="Roboto" panose="02000000000000000000" pitchFamily="2" charset="0"/>
              </a:rPr>
              <a:t> is not suitable for the database health check. It’s unreliable in many aspects.</a:t>
            </a:r>
            <a:br>
              <a:rPr lang="en-US" b="0" i="0" dirty="0">
                <a:effectLst/>
                <a:latin typeface="Roboto" panose="02000000000000000000" pitchFamily="2" charset="0"/>
              </a:rPr>
            </a:br>
            <a:br>
              <a:rPr lang="en-US" b="0" i="0" dirty="0">
                <a:effectLst/>
                <a:latin typeface="Roboto" panose="02000000000000000000" pitchFamily="2" charset="0"/>
              </a:rPr>
            </a:br>
            <a:r>
              <a:rPr lang="en-US" b="0" i="0" dirty="0">
                <a:effectLst/>
                <a:latin typeface="Roboto" panose="02000000000000000000" pitchFamily="2" charset="0"/>
              </a:rPr>
              <a:t> Another problem with the online </a:t>
            </a:r>
            <a:r>
              <a:rPr lang="en-US" b="0" i="0" dirty="0" err="1">
                <a:effectLst/>
                <a:latin typeface="Roboto" panose="02000000000000000000" pitchFamily="2" charset="0"/>
              </a:rPr>
              <a:t>chanalys</a:t>
            </a:r>
            <a:r>
              <a:rPr lang="en-US" b="0" i="0" dirty="0">
                <a:effectLst/>
                <a:latin typeface="Roboto" panose="02000000000000000000" pitchFamily="2" charset="0"/>
              </a:rPr>
              <a:t> with the -scan option that it still checks the correctness of the blocks, but it does not report the warnings as it does without this option. See https://community.progress.com/s/question/0D5Pb00000z7KbbKAE/a-few-bad-words-about-online-chanalys</a:t>
            </a:r>
            <a:endParaRPr lang="en-US" dirty="0"/>
          </a:p>
        </p:txBody>
      </p:sp>
      <p:sp>
        <p:nvSpPr>
          <p:cNvPr id="4" name="Slide Number Placeholder 3"/>
          <p:cNvSpPr>
            <a:spLocks noGrp="1"/>
          </p:cNvSpPr>
          <p:nvPr>
            <p:ph type="sldNum" sz="quarter" idx="5"/>
          </p:nvPr>
        </p:nvSpPr>
        <p:spPr/>
        <p:txBody>
          <a:bodyPr/>
          <a:lstStyle/>
          <a:p>
            <a:fld id="{30CE9308-3D86-4DB2-A5CB-BA89C1564FCD}" type="slidenum">
              <a:rPr lang="en-US" smtClean="0"/>
              <a:t>25</a:t>
            </a:fld>
            <a:endParaRPr lang="en-US"/>
          </a:p>
        </p:txBody>
      </p:sp>
    </p:spTree>
    <p:extLst>
      <p:ext uri="{BB962C8B-B14F-4D97-AF65-F5344CB8AC3E}">
        <p14:creationId xmlns:p14="http://schemas.microsoft.com/office/powerpoint/2010/main" val="36253362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effectLst/>
                <a:latin typeface="Calibri" panose="020F0502020204030204" pitchFamily="34" charset="0"/>
                <a:ea typeface="Calibri" panose="020F0502020204030204" pitchFamily="34" charset="0"/>
                <a:cs typeface="Times New Roman" panose="02020603050405020304" pitchFamily="18" charset="0"/>
              </a:rPr>
              <a:t>Tom Bascom: It is probably a good idea to "know your data". </a:t>
            </a:r>
          </a:p>
          <a:p>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r>
              <a:rPr lang="en-US" dirty="0"/>
              <a:t>The real data does not correspond to our thinking that an average record is somewhere between min and max.</a:t>
            </a:r>
          </a:p>
          <a:p>
            <a:r>
              <a:rPr lang="en-US" dirty="0"/>
              <a:t>The average record is 231-byte for this table.</a:t>
            </a:r>
            <a:br>
              <a:rPr lang="en-US" dirty="0"/>
            </a:br>
            <a:endParaRPr lang="en-US" dirty="0"/>
          </a:p>
        </p:txBody>
      </p:sp>
      <p:sp>
        <p:nvSpPr>
          <p:cNvPr id="4" name="Slide Number Placeholder 3"/>
          <p:cNvSpPr>
            <a:spLocks noGrp="1"/>
          </p:cNvSpPr>
          <p:nvPr>
            <p:ph type="sldNum" sz="quarter" idx="5"/>
          </p:nvPr>
        </p:nvSpPr>
        <p:spPr/>
        <p:txBody>
          <a:bodyPr/>
          <a:lstStyle/>
          <a:p>
            <a:fld id="{30CE9308-3D86-4DB2-A5CB-BA89C1564FCD}" type="slidenum">
              <a:rPr lang="en-US" smtClean="0"/>
              <a:t>26</a:t>
            </a:fld>
            <a:endParaRPr lang="en-US"/>
          </a:p>
        </p:txBody>
      </p:sp>
    </p:spTree>
    <p:extLst>
      <p:ext uri="{BB962C8B-B14F-4D97-AF65-F5344CB8AC3E}">
        <p14:creationId xmlns:p14="http://schemas.microsoft.com/office/powerpoint/2010/main" val="375598865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is one field of that table that is responsible for that long “snake like” tail</a:t>
            </a:r>
          </a:p>
        </p:txBody>
      </p:sp>
      <p:sp>
        <p:nvSpPr>
          <p:cNvPr id="4" name="Slide Number Placeholder 3"/>
          <p:cNvSpPr>
            <a:spLocks noGrp="1"/>
          </p:cNvSpPr>
          <p:nvPr>
            <p:ph type="sldNum" sz="quarter" idx="5"/>
          </p:nvPr>
        </p:nvSpPr>
        <p:spPr/>
        <p:txBody>
          <a:bodyPr/>
          <a:lstStyle/>
          <a:p>
            <a:fld id="{30CE9308-3D86-4DB2-A5CB-BA89C1564FCD}" type="slidenum">
              <a:rPr lang="en-US" smtClean="0"/>
              <a:t>27</a:t>
            </a:fld>
            <a:endParaRPr lang="en-US"/>
          </a:p>
        </p:txBody>
      </p:sp>
    </p:spTree>
    <p:extLst>
      <p:ext uri="{BB962C8B-B14F-4D97-AF65-F5344CB8AC3E}">
        <p14:creationId xmlns:p14="http://schemas.microsoft.com/office/powerpoint/2010/main" val="22270923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LOB table record size distribution</a:t>
            </a:r>
          </a:p>
        </p:txBody>
      </p:sp>
      <p:sp>
        <p:nvSpPr>
          <p:cNvPr id="4" name="Slide Number Placeholder 3"/>
          <p:cNvSpPr>
            <a:spLocks noGrp="1"/>
          </p:cNvSpPr>
          <p:nvPr>
            <p:ph type="sldNum" sz="quarter" idx="5"/>
          </p:nvPr>
        </p:nvSpPr>
        <p:spPr/>
        <p:txBody>
          <a:bodyPr/>
          <a:lstStyle/>
          <a:p>
            <a:fld id="{30CE9308-3D86-4DB2-A5CB-BA89C1564FCD}" type="slidenum">
              <a:rPr lang="en-US" smtClean="0"/>
              <a:t>28</a:t>
            </a:fld>
            <a:endParaRPr lang="en-US"/>
          </a:p>
        </p:txBody>
      </p:sp>
    </p:spTree>
    <p:extLst>
      <p:ext uri="{BB962C8B-B14F-4D97-AF65-F5344CB8AC3E}">
        <p14:creationId xmlns:p14="http://schemas.microsoft.com/office/powerpoint/2010/main" val="276392780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There are two different fields of that table that are responsible for those two Camel humps.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Humps: </a:t>
            </a:r>
            <a:r>
              <a:rPr lang="ru-RU" sz="1800" dirty="0">
                <a:effectLst/>
                <a:latin typeface="Calibri" panose="020F0502020204030204" pitchFamily="34" charset="0"/>
                <a:ea typeface="Calibri" panose="020F0502020204030204" pitchFamily="34" charset="0"/>
                <a:cs typeface="Times New Roman" panose="02020603050405020304" pitchFamily="18" charset="0"/>
              </a:rPr>
              <a:t>180-200</a:t>
            </a:r>
            <a:r>
              <a:rPr lang="en-US" sz="1800" dirty="0">
                <a:effectLst/>
                <a:latin typeface="Calibri" panose="020F0502020204030204" pitchFamily="34" charset="0"/>
                <a:ea typeface="Calibri" panose="020F0502020204030204" pitchFamily="34" charset="0"/>
                <a:cs typeface="Times New Roman" panose="02020603050405020304" pitchFamily="18" charset="0"/>
              </a:rPr>
              <a:t> byte and </a:t>
            </a:r>
            <a:r>
              <a:rPr lang="ru-RU" sz="1800" dirty="0">
                <a:effectLst/>
                <a:latin typeface="Calibri" panose="020F0502020204030204" pitchFamily="34" charset="0"/>
                <a:ea typeface="Calibri" panose="020F0502020204030204" pitchFamily="34" charset="0"/>
                <a:cs typeface="Times New Roman" panose="02020603050405020304" pitchFamily="18" charset="0"/>
              </a:rPr>
              <a:t>240-250 </a:t>
            </a:r>
            <a:r>
              <a:rPr lang="en-US" sz="1800" dirty="0">
                <a:effectLst/>
                <a:latin typeface="Calibri" panose="020F0502020204030204" pitchFamily="34" charset="0"/>
                <a:ea typeface="Calibri" panose="020F0502020204030204" pitchFamily="34" charset="0"/>
                <a:cs typeface="Times New Roman" panose="02020603050405020304" pitchFamily="18" charset="0"/>
              </a:rPr>
              <a:t>byte</a:t>
            </a:r>
            <a:r>
              <a:rPr lang="ru-RU" sz="1800" dirty="0">
                <a:effectLst/>
                <a:latin typeface="Calibri" panose="020F0502020204030204" pitchFamily="34" charset="0"/>
                <a:ea typeface="Calibri" panose="020F0502020204030204" pitchFamily="34" charset="0"/>
                <a:cs typeface="Times New Roman" panose="02020603050405020304" pitchFamily="18" charset="0"/>
              </a:rPr>
              <a:t>.</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a:t>The average record is 231-byte for this table.</a:t>
            </a:r>
            <a:br>
              <a:rPr lang="en-US" sz="1800" dirty="0"/>
            </a:br>
            <a:endParaRPr lang="en-US" sz="18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We usually think of the records of the table as identical entities, but in fact, within one table there are groups of records, where their size is determined by their own character field. And from the point of view of the record sizes, each such group is an independent entity.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30CE9308-3D86-4DB2-A5CB-BA89C1564FCD}" type="slidenum">
              <a:rPr lang="en-US" smtClean="0"/>
              <a:t>29</a:t>
            </a:fld>
            <a:endParaRPr lang="en-US"/>
          </a:p>
        </p:txBody>
      </p:sp>
    </p:spTree>
    <p:extLst>
      <p:ext uri="{BB962C8B-B14F-4D97-AF65-F5344CB8AC3E}">
        <p14:creationId xmlns:p14="http://schemas.microsoft.com/office/powerpoint/2010/main" val="287555997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Each </a:t>
            </a:r>
            <a:r>
              <a:rPr lang="en-US" dirty="0" err="1"/>
              <a:t>db</a:t>
            </a:r>
            <a:r>
              <a:rPr lang="en-US" dirty="0"/>
              <a:t> block has a birthday – the day when the area’s HWM jumped over the block thereby allowed to the block to store data, the day when the block lost its “empty” status.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If you</a:t>
            </a:r>
            <a:r>
              <a:rPr lang="en-US" baseline="0" dirty="0"/>
              <a:t> persistently control the area’s HWMs then you know the age of any block.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If not, then you can use a block number as equivalent of the block’s age – the higher block number the younger the block.</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 know a little bit what to say here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202124"/>
                </a:solidFill>
                <a:effectLst/>
                <a:highlight>
                  <a:srgbClr val="F39F76"/>
                </a:highlight>
                <a:latin typeface="Roboto" panose="02000000000000000000" pitchFamily="2" charset="0"/>
              </a:rPr>
              <a:t>X is the number of the first block in the RM chain segment of </a:t>
            </a:r>
            <a:r>
              <a:rPr lang="en-US" b="0" i="0" dirty="0">
                <a:solidFill>
                  <a:srgbClr val="000000"/>
                </a:solidFill>
                <a:effectLst/>
                <a:highlight>
                  <a:srgbClr val="FFFFFF"/>
                </a:highlight>
                <a:latin typeface="Calibri" panose="020F0502020204030204" pitchFamily="34" charset="0"/>
              </a:rPr>
              <a:t>10,000 blocks</a:t>
            </a:r>
            <a:r>
              <a:rPr lang="en-US" b="0" i="0" dirty="0">
                <a:solidFill>
                  <a:srgbClr val="202124"/>
                </a:solidFill>
                <a:effectLst/>
                <a:highlight>
                  <a:srgbClr val="F39F76"/>
                </a:highlight>
                <a:latin typeface="Roboto" panose="02000000000000000000" pitchFamily="2" charset="0"/>
              </a:rPr>
              <a:t>.</a:t>
            </a:r>
            <a:br>
              <a:rPr lang="en-US" b="0" i="0" dirty="0">
                <a:solidFill>
                  <a:srgbClr val="202124"/>
                </a:solidFill>
                <a:effectLst/>
                <a:highlight>
                  <a:srgbClr val="F39F76"/>
                </a:highlight>
                <a:latin typeface="Roboto" panose="02000000000000000000" pitchFamily="2" charset="0"/>
              </a:rPr>
            </a:br>
            <a:r>
              <a:rPr lang="en-US" b="0" i="0" dirty="0">
                <a:solidFill>
                  <a:srgbClr val="202124"/>
                </a:solidFill>
                <a:effectLst/>
                <a:highlight>
                  <a:srgbClr val="F39F76"/>
                </a:highlight>
                <a:latin typeface="Roboto" panose="02000000000000000000" pitchFamily="2" charset="0"/>
              </a:rPr>
              <a:t>Y is the largest block number (</a:t>
            </a:r>
            <a:r>
              <a:rPr lang="en-US" b="0" i="0" dirty="0" err="1">
                <a:solidFill>
                  <a:srgbClr val="202124"/>
                </a:solidFill>
                <a:effectLst/>
                <a:highlight>
                  <a:srgbClr val="F39F76"/>
                </a:highlight>
                <a:latin typeface="Roboto" panose="02000000000000000000" pitchFamily="2" charset="0"/>
              </a:rPr>
              <a:t>dbkey</a:t>
            </a:r>
            <a:r>
              <a:rPr lang="en-US" b="0" i="0" dirty="0">
                <a:solidFill>
                  <a:srgbClr val="202124"/>
                </a:solidFill>
                <a:effectLst/>
                <a:highlight>
                  <a:srgbClr val="F39F76"/>
                </a:highlight>
                <a:latin typeface="Roboto" panose="02000000000000000000" pitchFamily="2" charset="0"/>
              </a:rPr>
              <a:t>) of the segment of </a:t>
            </a:r>
            <a:r>
              <a:rPr lang="en-US" b="0" i="0" dirty="0">
                <a:solidFill>
                  <a:srgbClr val="000000"/>
                </a:solidFill>
                <a:effectLst/>
                <a:highlight>
                  <a:srgbClr val="FFFFFF"/>
                </a:highlight>
                <a:latin typeface="Calibri" panose="020F0502020204030204" pitchFamily="34" charset="0"/>
              </a:rPr>
              <a:t>10,000 blocks</a:t>
            </a:r>
            <a:r>
              <a:rPr lang="en-US" b="0" i="0" dirty="0">
                <a:solidFill>
                  <a:srgbClr val="202124"/>
                </a:solidFill>
                <a:effectLst/>
                <a:highlight>
                  <a:srgbClr val="F39F76"/>
                </a:highlight>
                <a:latin typeface="Roboto" panose="02000000000000000000" pitchFamily="2" charset="0"/>
              </a:rPr>
              <a:t>. </a:t>
            </a:r>
            <a:r>
              <a:rPr lang="en-US" b="0" i="0" dirty="0" err="1">
                <a:solidFill>
                  <a:srgbClr val="202124"/>
                </a:solidFill>
                <a:effectLst/>
                <a:highlight>
                  <a:srgbClr val="F39F76"/>
                </a:highlight>
                <a:latin typeface="Roboto" panose="02000000000000000000" pitchFamily="2" charset="0"/>
              </a:rPr>
              <a:t>Dbkey</a:t>
            </a:r>
            <a:r>
              <a:rPr lang="en-US" b="0" i="0" dirty="0">
                <a:solidFill>
                  <a:srgbClr val="202124"/>
                </a:solidFill>
                <a:effectLst/>
                <a:highlight>
                  <a:srgbClr val="F39F76"/>
                </a:highlight>
                <a:latin typeface="Roboto" panose="02000000000000000000" pitchFamily="2" charset="0"/>
              </a:rPr>
              <a:t> is converted to a block number so we can </a:t>
            </a:r>
            <a:r>
              <a:rPr lang="en-US" b="0" i="0" dirty="0" err="1">
                <a:solidFill>
                  <a:srgbClr val="202124"/>
                </a:solidFill>
                <a:effectLst/>
                <a:highlight>
                  <a:srgbClr val="F39F76"/>
                </a:highlight>
                <a:latin typeface="Roboto" panose="02000000000000000000" pitchFamily="2" charset="0"/>
              </a:rPr>
              <a:t>compate</a:t>
            </a:r>
            <a:r>
              <a:rPr lang="en-US" b="0" i="0" dirty="0">
                <a:solidFill>
                  <a:srgbClr val="202124"/>
                </a:solidFill>
                <a:effectLst/>
                <a:highlight>
                  <a:srgbClr val="F39F76"/>
                </a:highlight>
                <a:latin typeface="Roboto" panose="02000000000000000000" pitchFamily="2" charset="0"/>
              </a:rPr>
              <a:t> it with area HWM.</a:t>
            </a:r>
            <a:br>
              <a:rPr lang="en-US" b="0" i="0" dirty="0">
                <a:solidFill>
                  <a:srgbClr val="202124"/>
                </a:solidFill>
                <a:effectLst/>
                <a:highlight>
                  <a:srgbClr val="F39F76"/>
                </a:highlight>
                <a:latin typeface="Roboto" panose="02000000000000000000" pitchFamily="2" charset="0"/>
              </a:rPr>
            </a:br>
            <a:r>
              <a:rPr lang="en-US" b="0" i="0" dirty="0">
                <a:solidFill>
                  <a:srgbClr val="202124"/>
                </a:solidFill>
                <a:effectLst/>
                <a:highlight>
                  <a:srgbClr val="F39F76"/>
                </a:highlight>
                <a:latin typeface="Roboto" panose="02000000000000000000" pitchFamily="2" charset="0"/>
              </a:rPr>
              <a:t>You can see that RM chain is very sick here. Note the linear part in the middle, I will explain it on the next slide.</a:t>
            </a:r>
            <a:br>
              <a:rPr lang="en-US" b="0" i="0" dirty="0">
                <a:solidFill>
                  <a:srgbClr val="202124"/>
                </a:solidFill>
                <a:effectLst/>
                <a:highlight>
                  <a:srgbClr val="F39F76"/>
                </a:highlight>
                <a:latin typeface="Roboto" panose="02000000000000000000" pitchFamily="2" charset="0"/>
              </a:rPr>
            </a:br>
            <a:endParaRPr lang="en-US" dirty="0"/>
          </a:p>
        </p:txBody>
      </p:sp>
      <p:sp>
        <p:nvSpPr>
          <p:cNvPr id="4" name="Slide Number Placeholder 3"/>
          <p:cNvSpPr>
            <a:spLocks noGrp="1"/>
          </p:cNvSpPr>
          <p:nvPr>
            <p:ph type="sldNum" sz="quarter" idx="5"/>
          </p:nvPr>
        </p:nvSpPr>
        <p:spPr/>
        <p:txBody>
          <a:bodyPr/>
          <a:lstStyle/>
          <a:p>
            <a:fld id="{30CE9308-3D86-4DB2-A5CB-BA89C1564FCD}" type="slidenum">
              <a:rPr lang="en-US" smtClean="0"/>
              <a:t>30</a:t>
            </a:fld>
            <a:endParaRPr lang="en-US"/>
          </a:p>
        </p:txBody>
      </p:sp>
    </p:spTree>
    <p:extLst>
      <p:ext uri="{BB962C8B-B14F-4D97-AF65-F5344CB8AC3E}">
        <p14:creationId xmlns:p14="http://schemas.microsoft.com/office/powerpoint/2010/main" val="150614958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know what to say here</a:t>
            </a:r>
            <a:br>
              <a:rPr lang="en-US" dirty="0"/>
            </a:br>
            <a:r>
              <a:rPr lang="en-US" b="0" i="0" dirty="0">
                <a:solidFill>
                  <a:srgbClr val="202124"/>
                </a:solidFill>
                <a:effectLst/>
                <a:highlight>
                  <a:srgbClr val="F39F76"/>
                </a:highlight>
                <a:latin typeface="Roboto" panose="02000000000000000000" pitchFamily="2" charset="0"/>
              </a:rPr>
              <a:t>X is the date</a:t>
            </a:r>
            <a:br>
              <a:rPr lang="en-US" b="0" i="0" dirty="0">
                <a:solidFill>
                  <a:srgbClr val="202124"/>
                </a:solidFill>
                <a:effectLst/>
                <a:highlight>
                  <a:srgbClr val="F39F76"/>
                </a:highlight>
                <a:latin typeface="Roboto" panose="02000000000000000000" pitchFamily="2" charset="0"/>
              </a:rPr>
            </a:br>
            <a:r>
              <a:rPr lang="en-US" b="0" i="0" dirty="0">
                <a:solidFill>
                  <a:srgbClr val="202124"/>
                </a:solidFill>
                <a:effectLst/>
                <a:highlight>
                  <a:srgbClr val="F39F76"/>
                </a:highlight>
                <a:latin typeface="Roboto" panose="02000000000000000000" pitchFamily="2" charset="0"/>
              </a:rPr>
              <a:t>Y HWM of the area</a:t>
            </a:r>
            <a:endParaRPr lang="en-US" dirty="0"/>
          </a:p>
        </p:txBody>
      </p:sp>
      <p:sp>
        <p:nvSpPr>
          <p:cNvPr id="4" name="Slide Number Placeholder 3"/>
          <p:cNvSpPr>
            <a:spLocks noGrp="1"/>
          </p:cNvSpPr>
          <p:nvPr>
            <p:ph type="sldNum" sz="quarter" idx="5"/>
          </p:nvPr>
        </p:nvSpPr>
        <p:spPr/>
        <p:txBody>
          <a:bodyPr/>
          <a:lstStyle/>
          <a:p>
            <a:fld id="{30CE9308-3D86-4DB2-A5CB-BA89C1564FCD}" type="slidenum">
              <a:rPr lang="en-US" smtClean="0"/>
              <a:t>31</a:t>
            </a:fld>
            <a:endParaRPr lang="en-US"/>
          </a:p>
        </p:txBody>
      </p:sp>
    </p:spTree>
    <p:extLst>
      <p:ext uri="{BB962C8B-B14F-4D97-AF65-F5344CB8AC3E}">
        <p14:creationId xmlns:p14="http://schemas.microsoft.com/office/powerpoint/2010/main" val="265329547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RM Chain of the "</a:t>
            </a:r>
            <a:r>
              <a:rPr lang="en-US" dirty="0" err="1"/>
              <a:t>inv</a:t>
            </a:r>
            <a:r>
              <a:rPr lang="en-US" dirty="0"/>
              <a:t>-synch" table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Note how large are the changes of the block numbers! Some blocks where added to the chain when area’s HWM was about 1,000,000.</a:t>
            </a:r>
            <a:r>
              <a:rPr lang="en-US" baseline="0" dirty="0"/>
              <a:t> The youngest blocks are from the times when HWM grown to 4,500,000. It’s, of course, a huge time difference. It’s about how long the blocks are prisoned in RM Chains.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The block at the beginning of the chain are younger than the ones that are on the right side.</a:t>
            </a:r>
            <a:endParaRPr lang="en-US" dirty="0"/>
          </a:p>
        </p:txBody>
      </p:sp>
      <p:sp>
        <p:nvSpPr>
          <p:cNvPr id="4" name="Slide Number Placeholder 3"/>
          <p:cNvSpPr>
            <a:spLocks noGrp="1"/>
          </p:cNvSpPr>
          <p:nvPr>
            <p:ph type="sldNum" sz="quarter" idx="5"/>
          </p:nvPr>
        </p:nvSpPr>
        <p:spPr/>
        <p:txBody>
          <a:bodyPr/>
          <a:lstStyle/>
          <a:p>
            <a:fld id="{30CE9308-3D86-4DB2-A5CB-BA89C1564FCD}" type="slidenum">
              <a:rPr lang="en-US" smtClean="0"/>
              <a:t>32</a:t>
            </a:fld>
            <a:endParaRPr lang="en-US"/>
          </a:p>
        </p:txBody>
      </p:sp>
    </p:spTree>
    <p:extLst>
      <p:ext uri="{BB962C8B-B14F-4D97-AF65-F5344CB8AC3E}">
        <p14:creationId xmlns:p14="http://schemas.microsoft.com/office/powerpoint/2010/main" val="397010124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Note how large are the changes of the block numbers! Some blocks where added to the chain when area’s HWM was about 1,000,000.</a:t>
            </a:r>
            <a:r>
              <a:rPr lang="en-US" baseline="0" dirty="0"/>
              <a:t> The youngest blocks are from the times when HWM grown to 4,500,000. It’s, of course, a huge time difference. It’s about how long the blocks are prisoned in RM Chains.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It’s </a:t>
            </a:r>
            <a:r>
              <a:rPr lang="en-US" dirty="0"/>
              <a:t>the "</a:t>
            </a:r>
            <a:r>
              <a:rPr lang="en-US" dirty="0" err="1"/>
              <a:t>inv</a:t>
            </a:r>
            <a:r>
              <a:rPr lang="en-US" dirty="0"/>
              <a:t>-synch" table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30CE9308-3D86-4DB2-A5CB-BA89C1564FCD}" type="slidenum">
              <a:rPr lang="en-US" smtClean="0"/>
              <a:t>33</a:t>
            </a:fld>
            <a:endParaRPr lang="en-US"/>
          </a:p>
        </p:txBody>
      </p:sp>
    </p:spTree>
    <p:extLst>
      <p:ext uri="{BB962C8B-B14F-4D97-AF65-F5344CB8AC3E}">
        <p14:creationId xmlns:p14="http://schemas.microsoft.com/office/powerpoint/2010/main" val="71974613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What is “used space?” Is that a space that is used in the block, we have 8 million blocks, so X </a:t>
            </a:r>
            <a:r>
              <a:rPr lang="en-US" b="0" i="0" dirty="0">
                <a:solidFill>
                  <a:srgbClr val="202124"/>
                </a:solidFill>
                <a:effectLst/>
                <a:highlight>
                  <a:srgbClr val="F39F76"/>
                </a:highlight>
                <a:latin typeface="Roboto" panose="02000000000000000000" pitchFamily="2" charset="0"/>
              </a:rPr>
              <a:t>is the number of the block in the RM chain</a:t>
            </a:r>
            <a:br>
              <a:rPr lang="en-US" dirty="0"/>
            </a:br>
            <a:r>
              <a:rPr lang="en-US" dirty="0"/>
              <a:t>And “Y” is how much space is used in that section of blocks. So, we have a bunch of full blocks, towards the tail, and empty blocks toward the head.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Note: the highest possible value on all “Used Space” graphics is </a:t>
            </a:r>
            <a:r>
              <a:rPr lang="en-US" dirty="0" err="1"/>
              <a:t>db</a:t>
            </a:r>
            <a:r>
              <a:rPr lang="en-US" dirty="0"/>
              <a:t> block size = 8000 bytes.</a:t>
            </a:r>
          </a:p>
          <a:p>
            <a:endParaRPr lang="en-US" dirty="0"/>
          </a:p>
        </p:txBody>
      </p:sp>
      <p:sp>
        <p:nvSpPr>
          <p:cNvPr id="4" name="Slide Number Placeholder 3"/>
          <p:cNvSpPr>
            <a:spLocks noGrp="1"/>
          </p:cNvSpPr>
          <p:nvPr>
            <p:ph type="sldNum" sz="quarter" idx="5"/>
          </p:nvPr>
        </p:nvSpPr>
        <p:spPr/>
        <p:txBody>
          <a:bodyPr/>
          <a:lstStyle/>
          <a:p>
            <a:fld id="{30CE9308-3D86-4DB2-A5CB-BA89C1564FCD}" type="slidenum">
              <a:rPr lang="en-US" smtClean="0"/>
              <a:t>34</a:t>
            </a:fld>
            <a:endParaRPr lang="en-US"/>
          </a:p>
        </p:txBody>
      </p:sp>
    </p:spTree>
    <p:extLst>
      <p:ext uri="{BB962C8B-B14F-4D97-AF65-F5344CB8AC3E}">
        <p14:creationId xmlns:p14="http://schemas.microsoft.com/office/powerpoint/2010/main" val="195144120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Long RM Chain of almost empty blocks!</a:t>
            </a:r>
          </a:p>
          <a:p>
            <a:endParaRPr lang="en-US" dirty="0"/>
          </a:p>
          <a:p>
            <a:r>
              <a:rPr lang="en-US" dirty="0"/>
              <a:t>It’s the “</a:t>
            </a:r>
            <a:r>
              <a:rPr lang="en-US" dirty="0" err="1"/>
              <a:t>inv</a:t>
            </a:r>
            <a:r>
              <a:rPr lang="en-US" dirty="0"/>
              <a:t>-synch” table.</a:t>
            </a:r>
          </a:p>
        </p:txBody>
      </p:sp>
      <p:sp>
        <p:nvSpPr>
          <p:cNvPr id="4" name="Slide Number Placeholder 3"/>
          <p:cNvSpPr>
            <a:spLocks noGrp="1"/>
          </p:cNvSpPr>
          <p:nvPr>
            <p:ph type="sldNum" sz="quarter" idx="5"/>
          </p:nvPr>
        </p:nvSpPr>
        <p:spPr/>
        <p:txBody>
          <a:bodyPr/>
          <a:lstStyle/>
          <a:p>
            <a:fld id="{30CE9308-3D86-4DB2-A5CB-BA89C1564FCD}" type="slidenum">
              <a:rPr lang="en-US" smtClean="0"/>
              <a:t>35</a:t>
            </a:fld>
            <a:endParaRPr lang="en-US"/>
          </a:p>
        </p:txBody>
      </p:sp>
    </p:spTree>
    <p:extLst>
      <p:ext uri="{BB962C8B-B14F-4D97-AF65-F5344CB8AC3E}">
        <p14:creationId xmlns:p14="http://schemas.microsoft.com/office/powerpoint/2010/main" val="248321538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Waves! Long fragments of the chain are almost 90% full but they are followed by long fragments with 10% space utilization.</a:t>
            </a:r>
          </a:p>
          <a:p>
            <a:endParaRPr lang="en-US" dirty="0"/>
          </a:p>
          <a:p>
            <a:r>
              <a:rPr lang="en-US" dirty="0"/>
              <a:t>It’s the “order” table.</a:t>
            </a:r>
          </a:p>
        </p:txBody>
      </p:sp>
      <p:sp>
        <p:nvSpPr>
          <p:cNvPr id="4" name="Slide Number Placeholder 3"/>
          <p:cNvSpPr>
            <a:spLocks noGrp="1"/>
          </p:cNvSpPr>
          <p:nvPr>
            <p:ph type="sldNum" sz="quarter" idx="5"/>
          </p:nvPr>
        </p:nvSpPr>
        <p:spPr/>
        <p:txBody>
          <a:bodyPr/>
          <a:lstStyle/>
          <a:p>
            <a:fld id="{30CE9308-3D86-4DB2-A5CB-BA89C1564FCD}" type="slidenum">
              <a:rPr lang="en-US" smtClean="0"/>
              <a:t>36</a:t>
            </a:fld>
            <a:endParaRPr lang="en-US"/>
          </a:p>
        </p:txBody>
      </p:sp>
    </p:spTree>
    <p:extLst>
      <p:ext uri="{BB962C8B-B14F-4D97-AF65-F5344CB8AC3E}">
        <p14:creationId xmlns:p14="http://schemas.microsoft.com/office/powerpoint/2010/main" val="113673343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It’s </a:t>
            </a:r>
            <a:r>
              <a:rPr lang="en-US" dirty="0" err="1"/>
              <a:t>static_content.content</a:t>
            </a:r>
            <a:endParaRPr lang="en-US" dirty="0"/>
          </a:p>
        </p:txBody>
      </p:sp>
      <p:sp>
        <p:nvSpPr>
          <p:cNvPr id="4" name="Slide Number Placeholder 3"/>
          <p:cNvSpPr>
            <a:spLocks noGrp="1"/>
          </p:cNvSpPr>
          <p:nvPr>
            <p:ph type="sldNum" sz="quarter" idx="5"/>
          </p:nvPr>
        </p:nvSpPr>
        <p:spPr/>
        <p:txBody>
          <a:bodyPr/>
          <a:lstStyle/>
          <a:p>
            <a:fld id="{30CE9308-3D86-4DB2-A5CB-BA89C1564FCD}" type="slidenum">
              <a:rPr lang="en-US" smtClean="0"/>
              <a:t>37</a:t>
            </a:fld>
            <a:endParaRPr lang="en-US"/>
          </a:p>
        </p:txBody>
      </p:sp>
    </p:spTree>
    <p:extLst>
      <p:ext uri="{BB962C8B-B14F-4D97-AF65-F5344CB8AC3E}">
        <p14:creationId xmlns:p14="http://schemas.microsoft.com/office/powerpoint/2010/main" val="361771948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Wrong answer: because there are two operators </a:t>
            </a:r>
            <a:r>
              <a:rPr lang="ru-RU" sz="1800" kern="100" dirty="0">
                <a:effectLst/>
                <a:latin typeface="Aptos" panose="020B0004020202020204" pitchFamily="34" charset="0"/>
                <a:ea typeface="Aptos" panose="020B0004020202020204" pitchFamily="34" charset="0"/>
                <a:cs typeface="Times New Roman" panose="02020603050405020304" pitchFamily="18" charset="0"/>
              </a:rPr>
              <a:t>– CREATE и ASSIGN.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ru-RU" sz="1800" kern="100" dirty="0">
                <a:effectLst/>
                <a:latin typeface="Aptos" panose="020B0004020202020204" pitchFamily="34" charset="0"/>
                <a:ea typeface="Aptos" panose="020B0004020202020204" pitchFamily="34" charset="0"/>
                <a:cs typeface="Times New Roman" panose="02020603050405020304" pitchFamily="18" charset="0"/>
              </a:rPr>
              <a:t>CREATE </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does not create a record in the database and thus does not increase</a:t>
            </a:r>
            <a:r>
              <a:rPr lang="ru-RU" sz="1800" kern="100" dirty="0">
                <a:effectLst/>
                <a:latin typeface="Aptos" panose="020B0004020202020204" pitchFamily="34" charset="0"/>
                <a:ea typeface="Aptos" panose="020B0004020202020204" pitchFamily="34" charset="0"/>
                <a:cs typeface="Times New Roman" panose="02020603050405020304" pitchFamily="18" charset="0"/>
              </a:rPr>
              <a:t> _Record-RecCreat</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counter in _</a:t>
            </a:r>
            <a:r>
              <a:rPr lang="en-US" sz="1800" kern="100" dirty="0" err="1">
                <a:effectLst/>
                <a:latin typeface="Aptos" panose="020B0004020202020204" pitchFamily="34" charset="0"/>
                <a:ea typeface="Aptos" panose="020B0004020202020204" pitchFamily="34" charset="0"/>
                <a:cs typeface="Times New Roman" panose="02020603050405020304" pitchFamily="18" charset="0"/>
              </a:rPr>
              <a:t>ActRecord</a:t>
            </a:r>
            <a:r>
              <a:rPr lang="ru-RU" sz="1800" kern="100" dirty="0">
                <a:effectLst/>
                <a:latin typeface="Aptos" panose="020B0004020202020204" pitchFamily="34" charset="0"/>
                <a:ea typeface="Aptos" panose="020B0004020202020204" pitchFamily="34" charset="0"/>
                <a:cs typeface="Times New Roman" panose="02020603050405020304" pitchFamily="18" charset="0"/>
              </a:rPr>
              <a:t>.</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30CE9308-3D86-4DB2-A5CB-BA89C1564FCD}" type="slidenum">
              <a:rPr lang="en-US" smtClean="0"/>
              <a:t>38</a:t>
            </a:fld>
            <a:endParaRPr lang="en-US"/>
          </a:p>
        </p:txBody>
      </p:sp>
    </p:spTree>
    <p:extLst>
      <p:ext uri="{BB962C8B-B14F-4D97-AF65-F5344CB8AC3E}">
        <p14:creationId xmlns:p14="http://schemas.microsoft.com/office/powerpoint/2010/main" val="302810100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Aptos" panose="020B0004020202020204" pitchFamily="34" charset="0"/>
                <a:ea typeface="Aptos" panose="020B0004020202020204" pitchFamily="34" charset="0"/>
                <a:cs typeface="Times New Roman" panose="02020603050405020304" pitchFamily="18" charset="0"/>
              </a:rPr>
              <a:t>The </a:t>
            </a:r>
            <a:r>
              <a:rPr lang="ru-RU" sz="1800" dirty="0">
                <a:effectLst/>
                <a:latin typeface="Aptos" panose="020B0004020202020204" pitchFamily="34" charset="0"/>
                <a:ea typeface="Aptos" panose="020B0004020202020204" pitchFamily="34" charset="0"/>
                <a:cs typeface="Times New Roman" panose="02020603050405020304" pitchFamily="18" charset="0"/>
              </a:rPr>
              <a:t>ASSIGN </a:t>
            </a:r>
            <a:r>
              <a:rPr lang="en-US" sz="1800" dirty="0">
                <a:effectLst/>
                <a:latin typeface="Aptos" panose="020B0004020202020204" pitchFamily="34" charset="0"/>
                <a:ea typeface="Aptos" panose="020B0004020202020204" pitchFamily="34" charset="0"/>
                <a:cs typeface="Times New Roman" panose="02020603050405020304" pitchFamily="18" charset="0"/>
              </a:rPr>
              <a:t>operator in the trigger assigns the index field </a:t>
            </a:r>
            <a:r>
              <a:rPr lang="en-US" sz="1800" dirty="0" err="1">
                <a:effectLst/>
                <a:latin typeface="Aptos" panose="020B0004020202020204" pitchFamily="34" charset="0"/>
                <a:ea typeface="Aptos" panose="020B0004020202020204" pitchFamily="34" charset="0"/>
                <a:cs typeface="Times New Roman" panose="02020603050405020304" pitchFamily="18" charset="0"/>
              </a:rPr>
              <a:t>CustNum</a:t>
            </a:r>
            <a:r>
              <a:rPr lang="ru-RU" sz="1800" dirty="0">
                <a:effectLst/>
                <a:latin typeface="Aptos" panose="020B0004020202020204" pitchFamily="34" charset="0"/>
                <a:ea typeface="Aptos" panose="020B0004020202020204" pitchFamily="34" charset="0"/>
                <a:cs typeface="Times New Roman" panose="02020603050405020304" pitchFamily="18" charset="0"/>
              </a:rPr>
              <a:t>,</a:t>
            </a:r>
            <a:r>
              <a:rPr lang="en-US" sz="1800" dirty="0">
                <a:effectLst/>
                <a:latin typeface="Aptos" panose="020B0004020202020204" pitchFamily="34" charset="0"/>
                <a:ea typeface="Aptos" panose="020B0004020202020204" pitchFamily="34" charset="0"/>
                <a:cs typeface="Times New Roman" panose="02020603050405020304" pitchFamily="18" charset="0"/>
              </a:rPr>
              <a:t> which requires from </a:t>
            </a:r>
            <a:r>
              <a:rPr lang="ru-RU" sz="1800" dirty="0">
                <a:effectLst/>
                <a:latin typeface="Aptos" panose="020B0004020202020204" pitchFamily="34" charset="0"/>
                <a:ea typeface="Aptos" panose="020B0004020202020204" pitchFamily="34" charset="0"/>
                <a:cs typeface="Times New Roman" panose="02020603050405020304" pitchFamily="18" charset="0"/>
              </a:rPr>
              <a:t>ASSIGN </a:t>
            </a:r>
            <a:r>
              <a:rPr lang="en-US" sz="1800" dirty="0">
                <a:effectLst/>
                <a:latin typeface="Aptos" panose="020B0004020202020204" pitchFamily="34" charset="0"/>
                <a:ea typeface="Aptos" panose="020B0004020202020204" pitchFamily="34" charset="0"/>
                <a:cs typeface="Times New Roman" panose="02020603050405020304" pitchFamily="18" charset="0"/>
              </a:rPr>
              <a:t>to create an index key</a:t>
            </a:r>
            <a:r>
              <a:rPr lang="ru-RU" sz="1800" dirty="0">
                <a:effectLst/>
                <a:latin typeface="Aptos" panose="020B0004020202020204" pitchFamily="34" charset="0"/>
                <a:ea typeface="Aptos" panose="020B0004020202020204" pitchFamily="34" charset="0"/>
                <a:cs typeface="Times New Roman" panose="02020603050405020304" pitchFamily="18" charset="0"/>
              </a:rPr>
              <a:t>, </a:t>
            </a:r>
            <a:r>
              <a:rPr lang="en-US" sz="1800" dirty="0">
                <a:effectLst/>
                <a:latin typeface="Aptos" panose="020B0004020202020204" pitchFamily="34" charset="0"/>
                <a:ea typeface="Aptos" panose="020B0004020202020204" pitchFamily="34" charset="0"/>
                <a:cs typeface="Times New Roman" panose="02020603050405020304" pitchFamily="18" charset="0"/>
              </a:rPr>
              <a:t>and for that Progress needs the address of the record</a:t>
            </a:r>
            <a:r>
              <a:rPr lang="ru-RU" sz="1800" dirty="0">
                <a:effectLst/>
                <a:latin typeface="Aptos" panose="020B0004020202020204" pitchFamily="34" charset="0"/>
                <a:ea typeface="Aptos" panose="020B0004020202020204" pitchFamily="34" charset="0"/>
                <a:cs typeface="Times New Roman" panose="02020603050405020304" pitchFamily="18" charset="0"/>
              </a:rPr>
              <a:t>, </a:t>
            </a:r>
            <a:r>
              <a:rPr lang="en-US" sz="1800" dirty="0">
                <a:effectLst/>
                <a:latin typeface="Aptos" panose="020B0004020202020204" pitchFamily="34" charset="0"/>
                <a:ea typeface="Aptos" panose="020B0004020202020204" pitchFamily="34" charset="0"/>
                <a:cs typeface="Times New Roman" panose="02020603050405020304" pitchFamily="18" charset="0"/>
              </a:rPr>
              <a:t>and for that reason record should be created</a:t>
            </a:r>
            <a:r>
              <a:rPr lang="ru-RU" sz="1800" dirty="0">
                <a:effectLst/>
                <a:latin typeface="Aptos" panose="020B0004020202020204" pitchFamily="34" charset="0"/>
                <a:ea typeface="Aptos" panose="020B0004020202020204" pitchFamily="34" charset="0"/>
                <a:cs typeface="Times New Roman" panose="02020603050405020304" pitchFamily="18" charset="0"/>
              </a:rPr>
              <a:t>. </a:t>
            </a:r>
            <a:r>
              <a:rPr lang="en-US" sz="1800" dirty="0">
                <a:effectLst/>
                <a:latin typeface="Aptos" panose="020B0004020202020204" pitchFamily="34" charset="0"/>
                <a:ea typeface="Aptos" panose="020B0004020202020204" pitchFamily="34" charset="0"/>
                <a:cs typeface="Times New Roman" panose="02020603050405020304" pitchFamily="18" charset="0"/>
              </a:rPr>
              <a:t>This happen before the</a:t>
            </a:r>
            <a:r>
              <a:rPr lang="ru-RU" sz="1800" dirty="0">
                <a:effectLst/>
                <a:latin typeface="Aptos" panose="020B0004020202020204" pitchFamily="34" charset="0"/>
                <a:ea typeface="Aptos" panose="020B0004020202020204" pitchFamily="34" charset="0"/>
                <a:cs typeface="Times New Roman" panose="02020603050405020304" pitchFamily="18" charset="0"/>
              </a:rPr>
              <a:t> ASSIGN</a:t>
            </a:r>
            <a:r>
              <a:rPr lang="en-US" sz="1800" dirty="0">
                <a:effectLst/>
                <a:latin typeface="Aptos" panose="020B0004020202020204" pitchFamily="34" charset="0"/>
                <a:ea typeface="Aptos" panose="020B0004020202020204" pitchFamily="34" charset="0"/>
                <a:cs typeface="Times New Roman" panose="02020603050405020304" pitchFamily="18" charset="0"/>
              </a:rPr>
              <a:t> in the code</a:t>
            </a:r>
            <a:r>
              <a:rPr lang="ru-RU" sz="1800" dirty="0">
                <a:effectLst/>
                <a:latin typeface="Aptos" panose="020B0004020202020204" pitchFamily="34" charset="0"/>
                <a:ea typeface="Aptos" panose="020B0004020202020204" pitchFamily="34" charset="0"/>
                <a:cs typeface="Times New Roman" panose="02020603050405020304" pitchFamily="18" charset="0"/>
              </a:rPr>
              <a:t>, </a:t>
            </a:r>
            <a:r>
              <a:rPr lang="en-US" sz="1800" dirty="0">
                <a:effectLst/>
                <a:latin typeface="Aptos" panose="020B0004020202020204" pitchFamily="34" charset="0"/>
                <a:ea typeface="Aptos" panose="020B0004020202020204" pitchFamily="34" charset="0"/>
                <a:cs typeface="Times New Roman" panose="02020603050405020304" pitchFamily="18" charset="0"/>
              </a:rPr>
              <a:t>which assigns the other fields of the table.</a:t>
            </a:r>
          </a:p>
          <a:p>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In fact, Customer</a:t>
            </a:r>
            <a:r>
              <a:rPr lang="ru-RU" sz="1800" kern="100" dirty="0">
                <a:effectLst/>
                <a:latin typeface="Aptos" panose="020B0004020202020204" pitchFamily="34" charset="0"/>
                <a:ea typeface="Aptos" panose="020B0004020202020204" pitchFamily="34" charset="0"/>
                <a:cs typeface="Times New Roman" panose="02020603050405020304" pitchFamily="18" charset="0"/>
              </a:rPr>
              <a:t> </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table in sports</a:t>
            </a:r>
            <a:r>
              <a:rPr lang="ru-RU" sz="1800" kern="100" dirty="0">
                <a:effectLst/>
                <a:latin typeface="Aptos" panose="020B0004020202020204" pitchFamily="34" charset="0"/>
                <a:ea typeface="Aptos" panose="020B0004020202020204" pitchFamily="34" charset="0"/>
                <a:cs typeface="Times New Roman" panose="02020603050405020304" pitchFamily="18" charset="0"/>
              </a:rPr>
              <a:t>2020</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does not have fragmented records</a:t>
            </a:r>
            <a:r>
              <a:rPr lang="ru-RU" sz="1800" kern="100" dirty="0">
                <a:effectLst/>
                <a:latin typeface="Aptos" panose="020B0004020202020204" pitchFamily="34" charset="0"/>
                <a:ea typeface="Aptos" panose="020B0004020202020204" pitchFamily="34" charset="0"/>
                <a:cs typeface="Times New Roman" panose="02020603050405020304" pitchFamily="18" charset="0"/>
              </a:rPr>
              <a:t>, </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because all records were loaded with Data Load with triggers disabled.</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30CE9308-3D86-4DB2-A5CB-BA89C1564FCD}" type="slidenum">
              <a:rPr lang="en-US" smtClean="0"/>
              <a:t>39</a:t>
            </a:fld>
            <a:endParaRPr lang="en-US"/>
          </a:p>
        </p:txBody>
      </p:sp>
    </p:spTree>
    <p:extLst>
      <p:ext uri="{BB962C8B-B14F-4D97-AF65-F5344CB8AC3E}">
        <p14:creationId xmlns:p14="http://schemas.microsoft.com/office/powerpoint/2010/main" val="215322634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CE9308-3D86-4DB2-A5CB-BA89C1564FCD}" type="slidenum">
              <a:rPr lang="en-US" smtClean="0"/>
              <a:t>40</a:t>
            </a:fld>
            <a:endParaRPr lang="en-US"/>
          </a:p>
        </p:txBody>
      </p:sp>
    </p:spTree>
    <p:extLst>
      <p:ext uri="{BB962C8B-B14F-4D97-AF65-F5344CB8AC3E}">
        <p14:creationId xmlns:p14="http://schemas.microsoft.com/office/powerpoint/2010/main" val="422246816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202124"/>
                </a:solidFill>
                <a:effectLst/>
                <a:highlight>
                  <a:srgbClr val="F39F76"/>
                </a:highlight>
                <a:latin typeface="Roboto" panose="02000000000000000000" pitchFamily="2" charset="0"/>
              </a:rPr>
              <a:t>A fragmented record must be read in 2 or more blocks, and everyone knows it, besides ....When reading records with any lock except the NO-LOCK option, the session first puts a lock (if it can) in the Lock Table and then reads the record itself (regardless of whether the record is fragmented or not). When reading records with the NO-LOCK option, the session does not create anything in the Lock Table if the record is not fragmented. If, however, the first fragment of a record contains an indication of a continuation (one of the bits in offset says that the fragment begins with the Next Fragment </a:t>
            </a:r>
            <a:r>
              <a:rPr lang="en-US" b="0" i="0" dirty="0" err="1">
                <a:solidFill>
                  <a:srgbClr val="202124"/>
                </a:solidFill>
                <a:effectLst/>
                <a:highlight>
                  <a:srgbClr val="F39F76"/>
                </a:highlight>
                <a:latin typeface="Roboto" panose="02000000000000000000" pitchFamily="2" charset="0"/>
              </a:rPr>
              <a:t>Dbkey</a:t>
            </a:r>
            <a:r>
              <a:rPr lang="en-US" b="0" i="0" dirty="0">
                <a:solidFill>
                  <a:srgbClr val="202124"/>
                </a:solidFill>
                <a:effectLst/>
                <a:highlight>
                  <a:srgbClr val="F39F76"/>
                </a:highlight>
                <a:latin typeface="Roboto" panose="02000000000000000000" pitchFamily="2" charset="0"/>
              </a:rPr>
              <a:t> field), the session creates (if it can) Record Get Locks in the Lock Table. </a:t>
            </a:r>
            <a:r>
              <a:rPr lang="en-US" b="0" i="0" dirty="0">
                <a:effectLst/>
                <a:highlight>
                  <a:srgbClr val="FFFFFF"/>
                </a:highlight>
                <a:latin typeface="Roboto" panose="02000000000000000000" pitchFamily="2" charset="0"/>
              </a:rPr>
              <a:t>To understand why, imagine that a record is fragmented across several database blocks.  When you fetch a record, the database engine has to piece together the complete record before it gives it to the 4GL. </a:t>
            </a:r>
          </a:p>
          <a:p>
            <a:r>
              <a:rPr lang="en-US" b="0" i="0" dirty="0">
                <a:solidFill>
                  <a:srgbClr val="202124"/>
                </a:solidFill>
                <a:effectLst/>
                <a:highlight>
                  <a:srgbClr val="F39F76"/>
                </a:highlight>
                <a:latin typeface="Roboto" panose="02000000000000000000" pitchFamily="2" charset="0"/>
              </a:rPr>
              <a:t>The lock is removed when the last record fragment is read. I.e. the lock hangs only for a moment. Creation and release of Share and Exclusive Locks is controlled by the application. Record Get Locks are not controlled by the application and therefore stand apart. In particular, it is not included in the counting of activity created by a session, although it is the session that creates this activity, but not by its own will.</a:t>
            </a:r>
            <a:endParaRPr lang="en-US" dirty="0"/>
          </a:p>
        </p:txBody>
      </p:sp>
      <p:sp>
        <p:nvSpPr>
          <p:cNvPr id="4" name="Slide Number Placeholder 3"/>
          <p:cNvSpPr>
            <a:spLocks noGrp="1"/>
          </p:cNvSpPr>
          <p:nvPr>
            <p:ph type="sldNum" sz="quarter" idx="5"/>
          </p:nvPr>
        </p:nvSpPr>
        <p:spPr/>
        <p:txBody>
          <a:bodyPr/>
          <a:lstStyle/>
          <a:p>
            <a:fld id="{30CE9308-3D86-4DB2-A5CB-BA89C1564FCD}" type="slidenum">
              <a:rPr lang="en-US" smtClean="0"/>
              <a:t>41</a:t>
            </a:fld>
            <a:endParaRPr lang="en-US"/>
          </a:p>
        </p:txBody>
      </p:sp>
    </p:spTree>
    <p:extLst>
      <p:ext uri="{BB962C8B-B14F-4D97-AF65-F5344CB8AC3E}">
        <p14:creationId xmlns:p14="http://schemas.microsoft.com/office/powerpoint/2010/main" val="329839096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effectLst/>
                <a:highlight>
                  <a:srgbClr val="FFFFFF"/>
                </a:highlight>
                <a:latin typeface="Roboto" panose="02000000000000000000" pitchFamily="2" charset="0"/>
              </a:rPr>
              <a:t>The record-get lock is used during no-lock reads in order to ensure that fragment 2 does not get updated while fragment 1 is being read, and so on. </a:t>
            </a:r>
            <a:br>
              <a:rPr lang="en-US" b="0" i="0" dirty="0">
                <a:effectLst/>
                <a:highlight>
                  <a:srgbClr val="FFFFFF"/>
                </a:highlight>
                <a:latin typeface="Roboto" panose="02000000000000000000" pitchFamily="2" charset="0"/>
              </a:rPr>
            </a:br>
            <a:r>
              <a:rPr lang="en-US" b="0" i="0" dirty="0">
                <a:effectLst/>
                <a:highlight>
                  <a:srgbClr val="FFFFFF"/>
                </a:highlight>
                <a:latin typeface="Roboto" panose="02000000000000000000" pitchFamily="2" charset="0"/>
              </a:rPr>
              <a:t>Record-get locks can be shared or exclusive. They do not conflict with exclusive regular record locks because it is only while an exclusive record lock holder is actually updating a record (which may or may not occur and when it does so, for a much shorter time than the duration of the exclusive record lock) that the conflict might occur. Recall that the exclusive record lock lasts until the end of the transaction which is normally much longer than an update operation (single or multi-block) or a multi-block read operation.</a:t>
            </a:r>
          </a:p>
          <a:p>
            <a:pPr algn="l"/>
            <a:r>
              <a:rPr lang="en-US" b="0" i="0" dirty="0">
                <a:effectLst/>
                <a:highlight>
                  <a:srgbClr val="FFFFFF"/>
                </a:highlight>
                <a:latin typeface="Roboto" panose="02000000000000000000" pitchFamily="2" charset="0"/>
              </a:rPr>
              <a:t> </a:t>
            </a:r>
          </a:p>
          <a:p>
            <a:pPr algn="l"/>
            <a:r>
              <a:rPr lang="en-US" b="0" i="0" dirty="0">
                <a:effectLst/>
                <a:highlight>
                  <a:srgbClr val="FFFFFF"/>
                </a:highlight>
                <a:latin typeface="Roboto" panose="02000000000000000000" pitchFamily="2" charset="0"/>
              </a:rPr>
              <a:t>And: when the exclusive lock holder goes to update the record it also obtains a record-get lock (in exclusive mode), preventing no-lock readers from overtaking it while updating the second and following fragments.</a:t>
            </a:r>
          </a:p>
          <a:p>
            <a:pPr algn="l"/>
            <a:r>
              <a:rPr lang="en-US" b="0" i="0" dirty="0">
                <a:effectLst/>
                <a:highlight>
                  <a:srgbClr val="FFFFFF"/>
                </a:highlight>
                <a:latin typeface="Roboto" panose="02000000000000000000" pitchFamily="2" charset="0"/>
              </a:rPr>
              <a:t> </a:t>
            </a:r>
          </a:p>
          <a:p>
            <a:pPr algn="l"/>
            <a:r>
              <a:rPr lang="en-US" b="0" i="0" dirty="0">
                <a:effectLst/>
                <a:highlight>
                  <a:srgbClr val="FFFFFF"/>
                </a:highlight>
                <a:latin typeface="Roboto" panose="02000000000000000000" pitchFamily="2" charset="0"/>
              </a:rPr>
              <a:t>Also, record-get locks are not used and not needed when the record has only one piece in one data block.</a:t>
            </a:r>
          </a:p>
          <a:p>
            <a:endParaRPr lang="en-US" dirty="0"/>
          </a:p>
        </p:txBody>
      </p:sp>
      <p:sp>
        <p:nvSpPr>
          <p:cNvPr id="4" name="Slide Number Placeholder 3"/>
          <p:cNvSpPr>
            <a:spLocks noGrp="1"/>
          </p:cNvSpPr>
          <p:nvPr>
            <p:ph type="sldNum" sz="quarter" idx="5"/>
          </p:nvPr>
        </p:nvSpPr>
        <p:spPr/>
        <p:txBody>
          <a:bodyPr/>
          <a:lstStyle/>
          <a:p>
            <a:fld id="{30CE9308-3D86-4DB2-A5CB-BA89C1564FCD}" type="slidenum">
              <a:rPr lang="en-US" smtClean="0"/>
              <a:t>42</a:t>
            </a:fld>
            <a:endParaRPr lang="en-US"/>
          </a:p>
        </p:txBody>
      </p:sp>
    </p:spTree>
    <p:extLst>
      <p:ext uri="{BB962C8B-B14F-4D97-AF65-F5344CB8AC3E}">
        <p14:creationId xmlns:p14="http://schemas.microsoft.com/office/powerpoint/2010/main" val="291054231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0CE9308-3D86-4DB2-A5CB-BA89C1564FCD}" type="slidenum">
              <a:rPr lang="en-US" smtClean="0"/>
              <a:t>43</a:t>
            </a:fld>
            <a:endParaRPr lang="en-US"/>
          </a:p>
        </p:txBody>
      </p:sp>
    </p:spTree>
    <p:extLst>
      <p:ext uri="{BB962C8B-B14F-4D97-AF65-F5344CB8AC3E}">
        <p14:creationId xmlns:p14="http://schemas.microsoft.com/office/powerpoint/2010/main" val="429247074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b="0" i="0" dirty="0">
                <a:effectLst/>
                <a:highlight>
                  <a:srgbClr val="FFFFFF"/>
                </a:highlight>
                <a:latin typeface="Roboto" panose="02000000000000000000" pitchFamily="2" charset="0"/>
              </a:rPr>
              <a:t>The reason the </a:t>
            </a:r>
            <a:r>
              <a:rPr lang="en-US" b="0" i="0" dirty="0" err="1">
                <a:effectLst/>
                <a:highlight>
                  <a:srgbClr val="FFFFFF"/>
                </a:highlight>
                <a:latin typeface="Roboto" panose="02000000000000000000" pitchFamily="2" charset="0"/>
              </a:rPr>
              <a:t>OpenEDge</a:t>
            </a:r>
            <a:r>
              <a:rPr lang="en-US" b="0" i="0" dirty="0">
                <a:effectLst/>
                <a:highlight>
                  <a:srgbClr val="FFFFFF"/>
                </a:highlight>
                <a:latin typeface="Roboto" panose="02000000000000000000" pitchFamily="2" charset="0"/>
              </a:rPr>
              <a:t> RDBMS does not use the record-get lock for LOB fields is that the locks on the record (regular and record-get) cover the lob fields as well. Conceptually, the LOB fields are just part of the record, just like other fields even though they are store separately.</a:t>
            </a:r>
          </a:p>
          <a:p>
            <a:pPr marL="228600" indent="-228600">
              <a:buAutoNum type="arabicPeriod"/>
            </a:pPr>
            <a:r>
              <a:rPr lang="ru-RU" sz="1800" dirty="0">
                <a:effectLst/>
                <a:latin typeface="Calibri" panose="020F0502020204030204" pitchFamily="34" charset="0"/>
                <a:ea typeface="Calibri" panose="020F0502020204030204" pitchFamily="34" charset="0"/>
              </a:rPr>
              <a:t>_</a:t>
            </a:r>
            <a:r>
              <a:rPr lang="en-US" sz="1800" dirty="0" err="1">
                <a:effectLst/>
                <a:latin typeface="Calibri" panose="020F0502020204030204" pitchFamily="34" charset="0"/>
                <a:ea typeface="Calibri" panose="020F0502020204030204" pitchFamily="34" charset="0"/>
              </a:rPr>
              <a:t>TableStat</a:t>
            </a:r>
            <a:r>
              <a:rPr lang="en-US" sz="1800" dirty="0">
                <a:effectLst/>
                <a:latin typeface="Calibri" panose="020F0502020204030204" pitchFamily="34" charset="0"/>
                <a:ea typeface="Calibri" panose="020F0502020204030204" pitchFamily="34" charset="0"/>
              </a:rPr>
              <a:t> shows record reads</a:t>
            </a:r>
            <a:r>
              <a:rPr lang="ru-RU" sz="1800" dirty="0">
                <a:effectLst/>
                <a:latin typeface="Calibri" panose="020F0502020204030204" pitchFamily="34" charset="0"/>
                <a:ea typeface="Calibri" panose="020F0502020204030204" pitchFamily="34" charset="0"/>
              </a:rPr>
              <a:t>,</a:t>
            </a:r>
            <a:r>
              <a:rPr lang="en-US" sz="1800" dirty="0">
                <a:effectLst/>
                <a:latin typeface="Calibri" panose="020F0502020204030204" pitchFamily="34" charset="0"/>
                <a:ea typeface="Calibri" panose="020F0502020204030204" pitchFamily="34" charset="0"/>
              </a:rPr>
              <a:t> create, update, delete, but not the fragment reads</a:t>
            </a:r>
          </a:p>
          <a:p>
            <a:pPr marL="228600" indent="-228600">
              <a:buAutoNum type="arabicPeriod"/>
            </a:pPr>
            <a:r>
              <a:rPr lang="ru-RU" sz="1800" dirty="0">
                <a:effectLst/>
                <a:latin typeface="Calibri" panose="020F0502020204030204" pitchFamily="34" charset="0"/>
                <a:ea typeface="Calibri" panose="020F0502020204030204" pitchFamily="34" charset="0"/>
              </a:rPr>
              <a:t>_LockReq</a:t>
            </a:r>
            <a:r>
              <a:rPr lang="en-US" sz="1800" dirty="0">
                <a:effectLst/>
                <a:latin typeface="Calibri" panose="020F0502020204030204" pitchFamily="34" charset="0"/>
                <a:ea typeface="Calibri" panose="020F0502020204030204" pitchFamily="34" charset="0"/>
              </a:rPr>
              <a:t>.</a:t>
            </a:r>
            <a:r>
              <a:rPr lang="ru-RU" sz="1800" dirty="0">
                <a:effectLst/>
                <a:latin typeface="Calibri" panose="020F0502020204030204" pitchFamily="34" charset="0"/>
                <a:ea typeface="Calibri" panose="020F0502020204030204" pitchFamily="34" charset="0"/>
              </a:rPr>
              <a:t> _LockReq-RecLock</a:t>
            </a:r>
            <a:r>
              <a:rPr lang="en-US" sz="1800" dirty="0">
                <a:effectLst/>
                <a:latin typeface="Calibri" panose="020F0502020204030204" pitchFamily="34" charset="0"/>
                <a:ea typeface="Calibri" panose="020F0502020204030204" pitchFamily="34" charset="0"/>
              </a:rPr>
              <a:t> does not have Record Get Locks</a:t>
            </a:r>
            <a:endParaRPr lang="en-US" dirty="0"/>
          </a:p>
        </p:txBody>
      </p:sp>
      <p:sp>
        <p:nvSpPr>
          <p:cNvPr id="4" name="Slide Number Placeholder 3"/>
          <p:cNvSpPr>
            <a:spLocks noGrp="1"/>
          </p:cNvSpPr>
          <p:nvPr>
            <p:ph type="sldNum" sz="quarter" idx="5"/>
          </p:nvPr>
        </p:nvSpPr>
        <p:spPr/>
        <p:txBody>
          <a:bodyPr/>
          <a:lstStyle/>
          <a:p>
            <a:fld id="{30CE9308-3D86-4DB2-A5CB-BA89C1564FCD}" type="slidenum">
              <a:rPr lang="en-US" smtClean="0"/>
              <a:t>44</a:t>
            </a:fld>
            <a:endParaRPr lang="en-US"/>
          </a:p>
        </p:txBody>
      </p:sp>
    </p:spTree>
    <p:extLst>
      <p:ext uri="{BB962C8B-B14F-4D97-AF65-F5344CB8AC3E}">
        <p14:creationId xmlns:p14="http://schemas.microsoft.com/office/powerpoint/2010/main" val="119558882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000000"/>
                </a:solidFill>
                <a:effectLst/>
                <a:highlight>
                  <a:srgbClr val="FFFFFF"/>
                </a:highlight>
                <a:latin typeface="Calibri" panose="020F0502020204030204" pitchFamily="34" charset="0"/>
              </a:rPr>
              <a:t>One </a:t>
            </a:r>
            <a:r>
              <a:rPr lang="ru-RU" b="0" i="0" dirty="0">
                <a:solidFill>
                  <a:srgbClr val="000000"/>
                </a:solidFill>
                <a:effectLst/>
                <a:highlight>
                  <a:srgbClr val="FFFFFF"/>
                </a:highlight>
                <a:latin typeface="Calibri" panose="020F0502020204030204" pitchFamily="34" charset="0"/>
              </a:rPr>
              <a:t>shared Get Lock </a:t>
            </a:r>
            <a:r>
              <a:rPr lang="en-US" b="0" i="0" dirty="0">
                <a:solidFill>
                  <a:srgbClr val="000000"/>
                </a:solidFill>
                <a:effectLst/>
                <a:highlight>
                  <a:srgbClr val="FFFFFF"/>
                </a:highlight>
                <a:latin typeface="Calibri" panose="020F0502020204030204" pitchFamily="34" charset="0"/>
              </a:rPr>
              <a:t>requests two</a:t>
            </a:r>
            <a:r>
              <a:rPr lang="ru-RU" b="0" i="0" dirty="0">
                <a:solidFill>
                  <a:srgbClr val="000000"/>
                </a:solidFill>
                <a:effectLst/>
                <a:highlight>
                  <a:srgbClr val="FFFFFF"/>
                </a:highlight>
                <a:latin typeface="Calibri" panose="020F0502020204030204" pitchFamily="34" charset="0"/>
              </a:rPr>
              <a:t> LKF </a:t>
            </a:r>
            <a:r>
              <a:rPr lang="en-US" b="0" i="0" dirty="0">
                <a:solidFill>
                  <a:srgbClr val="000000"/>
                </a:solidFill>
                <a:effectLst/>
                <a:highlight>
                  <a:srgbClr val="FFFFFF"/>
                </a:highlight>
                <a:latin typeface="Calibri" panose="020F0502020204030204" pitchFamily="34" charset="0"/>
              </a:rPr>
              <a:t>latches and two latches from</a:t>
            </a:r>
            <a:r>
              <a:rPr lang="ru-RU" b="0" i="0" dirty="0">
                <a:solidFill>
                  <a:srgbClr val="000000"/>
                </a:solidFill>
                <a:effectLst/>
                <a:highlight>
                  <a:srgbClr val="FFFFFF"/>
                </a:highlight>
                <a:latin typeface="Calibri" panose="020F0502020204030204" pitchFamily="34" charset="0"/>
              </a:rPr>
              <a:t> LHT</a:t>
            </a:r>
            <a:r>
              <a:rPr lang="en-US" b="0" i="0" dirty="0">
                <a:solidFill>
                  <a:srgbClr val="000000"/>
                </a:solidFill>
                <a:effectLst/>
                <a:highlight>
                  <a:srgbClr val="FFFFFF"/>
                </a:highlight>
                <a:latin typeface="Calibri" panose="020F0502020204030204" pitchFamily="34" charset="0"/>
              </a:rPr>
              <a:t> family</a:t>
            </a:r>
            <a:r>
              <a:rPr lang="ru-RU" b="0" i="0" dirty="0">
                <a:solidFill>
                  <a:srgbClr val="000000"/>
                </a:solidFill>
                <a:effectLst/>
                <a:highlight>
                  <a:srgbClr val="FFFFFF"/>
                </a:highlight>
                <a:latin typeface="Calibri" panose="020F0502020204030204" pitchFamily="34" charset="0"/>
              </a:rPr>
              <a:t>.</a:t>
            </a:r>
            <a:endParaRPr lang="en-US" b="0" i="0" dirty="0">
              <a:solidFill>
                <a:srgbClr val="000000"/>
              </a:solidFill>
              <a:effectLst/>
              <a:highlight>
                <a:srgbClr val="FFFFFF"/>
              </a:highlight>
              <a:latin typeface="Calibri" panose="020F0502020204030204" pitchFamily="34" charset="0"/>
            </a:endParaRPr>
          </a:p>
          <a:p>
            <a:r>
              <a:rPr lang="en-US" b="0" i="0" dirty="0">
                <a:solidFill>
                  <a:srgbClr val="000000"/>
                </a:solidFill>
                <a:effectLst/>
                <a:highlight>
                  <a:srgbClr val="FFFFFF"/>
                </a:highlight>
                <a:latin typeface="Calibri" panose="020F0502020204030204" pitchFamily="34" charset="0"/>
              </a:rPr>
              <a:t>And also, it requests</a:t>
            </a:r>
            <a:r>
              <a:rPr lang="ru-RU" b="0" i="0" dirty="0">
                <a:solidFill>
                  <a:srgbClr val="000000"/>
                </a:solidFill>
                <a:effectLst/>
                <a:highlight>
                  <a:srgbClr val="FFFFFF"/>
                </a:highlight>
                <a:latin typeface="Calibri" panose="020F0502020204030204" pitchFamily="34" charset="0"/>
              </a:rPr>
              <a:t> </a:t>
            </a:r>
            <a:r>
              <a:rPr lang="en-US" b="0" i="0" dirty="0">
                <a:solidFill>
                  <a:srgbClr val="000000"/>
                </a:solidFill>
                <a:effectLst/>
                <a:highlight>
                  <a:srgbClr val="FFFFFF"/>
                </a:highlight>
                <a:latin typeface="Calibri" panose="020F0502020204030204" pitchFamily="34" charset="0"/>
              </a:rPr>
              <a:t>resource that is called</a:t>
            </a:r>
            <a:r>
              <a:rPr lang="ru-RU" b="0" i="0" dirty="0">
                <a:solidFill>
                  <a:srgbClr val="000000"/>
                </a:solidFill>
                <a:effectLst/>
                <a:highlight>
                  <a:srgbClr val="FFFFFF"/>
                </a:highlight>
                <a:latin typeface="Calibri" panose="020F0502020204030204" pitchFamily="34" charset="0"/>
              </a:rPr>
              <a:t> Record Get Queue.</a:t>
            </a:r>
            <a:endParaRPr lang="en-US" b="0" i="0" dirty="0">
              <a:solidFill>
                <a:srgbClr val="000000"/>
              </a:solidFill>
              <a:effectLst/>
              <a:highlight>
                <a:srgbClr val="FFFFFF"/>
              </a:highlight>
              <a:latin typeface="Calibri" panose="020F0502020204030204" pitchFamily="34" charset="0"/>
            </a:endParaRPr>
          </a:p>
          <a:p>
            <a:endParaRPr lang="en-US" b="0" i="0" dirty="0">
              <a:solidFill>
                <a:srgbClr val="000000"/>
              </a:solidFill>
              <a:effectLst/>
              <a:highlight>
                <a:srgbClr val="FFFFFF"/>
              </a:highlight>
              <a:latin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Calibri" panose="020F0502020204030204" pitchFamily="34" charset="0"/>
                <a:ea typeface="Calibri" panose="020F0502020204030204" pitchFamily="34" charset="0"/>
              </a:rPr>
              <a:t>Record Get Locks are very “special”, and PSC does not show statistics on them.</a:t>
            </a:r>
            <a:br>
              <a:rPr lang="en-US" sz="1200" dirty="0">
                <a:effectLst/>
                <a:latin typeface="Calibri" panose="020F0502020204030204" pitchFamily="34" charset="0"/>
                <a:ea typeface="Calibri" panose="020F0502020204030204" pitchFamily="34" charset="0"/>
              </a:rPr>
            </a:br>
            <a:r>
              <a:rPr lang="en-US" sz="1200" dirty="0">
                <a:effectLst/>
                <a:latin typeface="Calibri" panose="020F0502020204030204" pitchFamily="34" charset="0"/>
                <a:ea typeface="Calibri" panose="020F0502020204030204" pitchFamily="34" charset="0"/>
              </a:rPr>
              <a:t>We could not find the source of fragmentation of records</a:t>
            </a:r>
            <a:endParaRPr lang="en-US" sz="1200" dirty="0"/>
          </a:p>
          <a:p>
            <a:endParaRPr lang="en-US" dirty="0"/>
          </a:p>
        </p:txBody>
      </p:sp>
      <p:sp>
        <p:nvSpPr>
          <p:cNvPr id="4" name="Slide Number Placeholder 3"/>
          <p:cNvSpPr>
            <a:spLocks noGrp="1"/>
          </p:cNvSpPr>
          <p:nvPr>
            <p:ph type="sldNum" sz="quarter" idx="5"/>
          </p:nvPr>
        </p:nvSpPr>
        <p:spPr/>
        <p:txBody>
          <a:bodyPr/>
          <a:lstStyle/>
          <a:p>
            <a:fld id="{30CE9308-3D86-4DB2-A5CB-BA89C1564FCD}" type="slidenum">
              <a:rPr lang="en-US" smtClean="0"/>
              <a:t>45</a:t>
            </a:fld>
            <a:endParaRPr lang="en-US"/>
          </a:p>
        </p:txBody>
      </p:sp>
    </p:spTree>
    <p:extLst>
      <p:ext uri="{BB962C8B-B14F-4D97-AF65-F5344CB8AC3E}">
        <p14:creationId xmlns:p14="http://schemas.microsoft.com/office/powerpoint/2010/main" val="245321252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it creates the first fragment, it has not even started looking for places for the second fragment. The process memorizes (stores in its memory) where it put the fragments of the record. When all fragments are created, it goes through them again and changes them once more, namely changes the next fragment </a:t>
            </a:r>
            <a:r>
              <a:rPr lang="en-US" dirty="0" err="1"/>
              <a:t>dbkey</a:t>
            </a:r>
            <a:r>
              <a:rPr lang="en-US" dirty="0"/>
              <a:t> field in them. That is, blocks with fragments are always changed twice.</a:t>
            </a:r>
          </a:p>
        </p:txBody>
      </p:sp>
      <p:sp>
        <p:nvSpPr>
          <p:cNvPr id="4" name="Slide Number Placeholder 3"/>
          <p:cNvSpPr>
            <a:spLocks noGrp="1"/>
          </p:cNvSpPr>
          <p:nvPr>
            <p:ph type="sldNum" sz="quarter" idx="5"/>
          </p:nvPr>
        </p:nvSpPr>
        <p:spPr/>
        <p:txBody>
          <a:bodyPr/>
          <a:lstStyle/>
          <a:p>
            <a:fld id="{30CE9308-3D86-4DB2-A5CB-BA89C1564FCD}" type="slidenum">
              <a:rPr lang="en-US" smtClean="0"/>
              <a:t>46</a:t>
            </a:fld>
            <a:endParaRPr lang="en-US"/>
          </a:p>
        </p:txBody>
      </p:sp>
    </p:spTree>
    <p:extLst>
      <p:ext uri="{BB962C8B-B14F-4D97-AF65-F5344CB8AC3E}">
        <p14:creationId xmlns:p14="http://schemas.microsoft.com/office/powerpoint/2010/main" val="162239428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Calibri" panose="020F0502020204030204" pitchFamily="34" charset="0"/>
                <a:ea typeface="Calibri" panose="020F0502020204030204" pitchFamily="34" charset="0"/>
                <a:cs typeface="Calibri" panose="020F0502020204030204" pitchFamily="34" charset="0"/>
              </a:rPr>
              <a:t>After-image scan will show one 72-byte RL_RMCHG note</a:t>
            </a:r>
            <a:br>
              <a:rPr lang="en-US" sz="1200" dirty="0">
                <a:latin typeface="Calibri" panose="020F0502020204030204" pitchFamily="34" charset="0"/>
                <a:ea typeface="Calibri" panose="020F0502020204030204" pitchFamily="34" charset="0"/>
                <a:cs typeface="Calibri" panose="020F0502020204030204" pitchFamily="34" charset="0"/>
              </a:rPr>
            </a:br>
            <a:r>
              <a:rPr lang="en-US" sz="1200" dirty="0">
                <a:latin typeface="Calibri" panose="020F0502020204030204" pitchFamily="34" charset="0"/>
                <a:ea typeface="Calibri" panose="020F0502020204030204" pitchFamily="34" charset="0"/>
                <a:cs typeface="Calibri" panose="020F0502020204030204" pitchFamily="34" charset="0"/>
              </a:rPr>
              <a:t>_</a:t>
            </a:r>
            <a:r>
              <a:rPr lang="en-US" sz="1200" dirty="0" err="1">
                <a:latin typeface="Calibri" panose="020F0502020204030204" pitchFamily="34" charset="0"/>
                <a:ea typeface="Calibri" panose="020F0502020204030204" pitchFamily="34" charset="0"/>
                <a:cs typeface="Calibri" panose="020F0502020204030204" pitchFamily="34" charset="0"/>
              </a:rPr>
              <a:t>ActRecord</a:t>
            </a:r>
            <a:r>
              <a:rPr lang="en-US" sz="1200" dirty="0">
                <a:latin typeface="Calibri" panose="020F0502020204030204" pitchFamily="34" charset="0"/>
                <a:ea typeface="Calibri" panose="020F0502020204030204" pitchFamily="34" charset="0"/>
                <a:cs typeface="Calibri" panose="020F0502020204030204" pitchFamily="34" charset="0"/>
              </a:rPr>
              <a:t>. _Record-</a:t>
            </a:r>
            <a:r>
              <a:rPr lang="en-US" sz="1200" dirty="0" err="1">
                <a:latin typeface="Calibri" panose="020F0502020204030204" pitchFamily="34" charset="0"/>
                <a:ea typeface="Calibri" panose="020F0502020204030204" pitchFamily="34" charset="0"/>
                <a:cs typeface="Calibri" panose="020F0502020204030204" pitchFamily="34" charset="0"/>
              </a:rPr>
              <a:t>BytesUpd</a:t>
            </a:r>
            <a:r>
              <a:rPr lang="en-US" sz="1200" dirty="0">
                <a:latin typeface="Calibri" panose="020F0502020204030204" pitchFamily="34" charset="0"/>
                <a:ea typeface="Calibri" panose="020F0502020204030204" pitchFamily="34" charset="0"/>
                <a:cs typeface="Calibri" panose="020F0502020204030204" pitchFamily="34" charset="0"/>
              </a:rPr>
              <a:t> shows the size of the record, because it show not the bytes that were changed, but the size of the area in which changes happen  record size.</a:t>
            </a:r>
            <a:br>
              <a:rPr lang="en-US" sz="1200" dirty="0">
                <a:latin typeface="Calibri" panose="020F0502020204030204" pitchFamily="34" charset="0"/>
                <a:ea typeface="Calibri" panose="020F0502020204030204" pitchFamily="34" charset="0"/>
                <a:cs typeface="Calibri" panose="020F0502020204030204" pitchFamily="34" charset="0"/>
              </a:rPr>
            </a:br>
            <a:r>
              <a:rPr lang="en-US" sz="1200" dirty="0">
                <a:latin typeface="Calibri" panose="020F0502020204030204" pitchFamily="34" charset="0"/>
                <a:ea typeface="Calibri" panose="020F0502020204030204" pitchFamily="34" charset="0"/>
                <a:cs typeface="Calibri" panose="020F0502020204030204" pitchFamily="34" charset="0"/>
              </a:rPr>
              <a:t>Important: These notes size do not depend on the size of the record. The record could be minimal size of 16 byte or the whole block. There is only 1 condition, the record should not be fragmented.</a:t>
            </a:r>
          </a:p>
          <a:p>
            <a:endParaRPr lang="en-US" dirty="0"/>
          </a:p>
        </p:txBody>
      </p:sp>
      <p:sp>
        <p:nvSpPr>
          <p:cNvPr id="4" name="Slide Number Placeholder 3"/>
          <p:cNvSpPr>
            <a:spLocks noGrp="1"/>
          </p:cNvSpPr>
          <p:nvPr>
            <p:ph type="sldNum" sz="quarter" idx="5"/>
          </p:nvPr>
        </p:nvSpPr>
        <p:spPr/>
        <p:txBody>
          <a:bodyPr/>
          <a:lstStyle/>
          <a:p>
            <a:fld id="{30CE9308-3D86-4DB2-A5CB-BA89C1564FCD}" type="slidenum">
              <a:rPr lang="en-US" smtClean="0"/>
              <a:t>47</a:t>
            </a:fld>
            <a:endParaRPr lang="en-US"/>
          </a:p>
        </p:txBody>
      </p:sp>
    </p:spTree>
    <p:extLst>
      <p:ext uri="{BB962C8B-B14F-4D97-AF65-F5344CB8AC3E}">
        <p14:creationId xmlns:p14="http://schemas.microsoft.com/office/powerpoint/2010/main" val="256630199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you will see 68 notes in AI scan instead of 1, with the total size of </a:t>
            </a:r>
            <a:r>
              <a:rPr lang="en-US" sz="1800" dirty="0">
                <a:effectLst/>
                <a:latin typeface="Aptos" panose="020B0004020202020204" pitchFamily="34" charset="0"/>
                <a:ea typeface="Aptos" panose="020B0004020202020204" pitchFamily="34" charset="0"/>
                <a:cs typeface="Times New Roman" panose="02020603050405020304" pitchFamily="18" charset="0"/>
              </a:rPr>
              <a:t>67344 bytes. Which is more than twice the size of the record.</a:t>
            </a:r>
          </a:p>
          <a:p>
            <a:r>
              <a:rPr lang="en-US" sz="18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rPr>
              <a:t>_</a:t>
            </a:r>
            <a:r>
              <a:rPr lang="en-US" sz="1800" dirty="0" err="1">
                <a:effectLst/>
                <a:highlight>
                  <a:srgbClr val="FFFF00"/>
                </a:highlight>
                <a:latin typeface="Aptos" panose="020B0004020202020204" pitchFamily="34" charset="0"/>
                <a:ea typeface="Aptos" panose="020B0004020202020204" pitchFamily="34" charset="0"/>
                <a:cs typeface="Times New Roman" panose="02020603050405020304" pitchFamily="18" charset="0"/>
              </a:rPr>
              <a:t>ActRecord</a:t>
            </a:r>
            <a:r>
              <a:rPr lang="en-US" sz="18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rPr>
              <a:t>._Record-</a:t>
            </a:r>
            <a:r>
              <a:rPr lang="en-US" sz="1800" dirty="0" err="1">
                <a:effectLst/>
                <a:highlight>
                  <a:srgbClr val="FFFF00"/>
                </a:highlight>
                <a:latin typeface="Aptos" panose="020B0004020202020204" pitchFamily="34" charset="0"/>
                <a:ea typeface="Aptos" panose="020B0004020202020204" pitchFamily="34" charset="0"/>
                <a:cs typeface="Times New Roman" panose="02020603050405020304" pitchFamily="18" charset="0"/>
              </a:rPr>
              <a:t>RecUpd</a:t>
            </a:r>
            <a:r>
              <a:rPr lang="en-US" sz="18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rPr>
              <a:t> still show 1 Record update</a:t>
            </a:r>
          </a:p>
          <a:p>
            <a:r>
              <a:rPr lang="en-US" sz="18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rPr>
              <a:t>But _</a:t>
            </a:r>
            <a:r>
              <a:rPr lang="en-US" sz="1800" dirty="0" err="1">
                <a:effectLst/>
                <a:highlight>
                  <a:srgbClr val="FFFF00"/>
                </a:highlight>
                <a:latin typeface="Aptos" panose="020B0004020202020204" pitchFamily="34" charset="0"/>
                <a:ea typeface="Aptos" panose="020B0004020202020204" pitchFamily="34" charset="0"/>
                <a:cs typeface="Times New Roman" panose="02020603050405020304" pitchFamily="18" charset="0"/>
              </a:rPr>
              <a:t>ActRecord</a:t>
            </a:r>
            <a:r>
              <a:rPr lang="en-US" sz="18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rPr>
              <a:t>._Record-</a:t>
            </a:r>
            <a:r>
              <a:rPr lang="en-US" sz="1800" dirty="0" err="1">
                <a:effectLst/>
                <a:highlight>
                  <a:srgbClr val="FFFF00"/>
                </a:highlight>
                <a:latin typeface="Aptos" panose="020B0004020202020204" pitchFamily="34" charset="0"/>
                <a:ea typeface="Aptos" panose="020B0004020202020204" pitchFamily="34" charset="0"/>
                <a:cs typeface="Times New Roman" panose="02020603050405020304" pitchFamily="18" charset="0"/>
              </a:rPr>
              <a:t>FragUpd</a:t>
            </a:r>
            <a:r>
              <a:rPr lang="en-US" sz="18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rPr>
              <a:t> did not change in the case of fragmented record, it is zero, no Fragment updates.</a:t>
            </a:r>
          </a:p>
          <a:p>
            <a:r>
              <a:rPr lang="en-US" sz="18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rPr>
              <a:t>Instead, we have 34 deletes and 34 creates. So OpenEdge deleted all fragments and re-created each of them.</a:t>
            </a:r>
          </a:p>
          <a:p>
            <a:r>
              <a:rPr lang="en-US" sz="18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rPr>
              <a:t>This is how record update algorithm changed in 10.1A when Large Record creation was introduced.</a:t>
            </a:r>
          </a:p>
          <a:p>
            <a:r>
              <a:rPr lang="en-US" sz="18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rPr>
              <a:t>Fragmented records are not changed in the same sense as non-fragmented records. They are re-created which is not very efficient method.</a:t>
            </a:r>
          </a:p>
          <a:p>
            <a:endParaRPr lang="en-US" sz="18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endParaRPr>
          </a:p>
          <a:p>
            <a:r>
              <a:rPr lang="en-US" b="0" i="0" dirty="0">
                <a:effectLst/>
                <a:highlight>
                  <a:srgbClr val="FFFFFF"/>
                </a:highlight>
                <a:latin typeface="Roboto" panose="02000000000000000000" pitchFamily="2" charset="0"/>
              </a:rPr>
              <a:t>At the end of update of a fragmented record (or after </a:t>
            </a:r>
            <a:r>
              <a:rPr lang="en-US" b="0" i="0" dirty="0" err="1">
                <a:effectLst/>
                <a:highlight>
                  <a:srgbClr val="FFFFFF"/>
                </a:highlight>
                <a:latin typeface="Roboto" panose="02000000000000000000" pitchFamily="2" charset="0"/>
              </a:rPr>
              <a:t>delete+undo</a:t>
            </a:r>
            <a:r>
              <a:rPr lang="en-US" b="0" i="0" dirty="0">
                <a:effectLst/>
                <a:highlight>
                  <a:srgbClr val="FFFFFF"/>
                </a:highlight>
                <a:latin typeface="Roboto" panose="02000000000000000000" pitchFamily="2" charset="0"/>
              </a:rPr>
              <a:t>) Progress updates the “next fragment </a:t>
            </a:r>
            <a:r>
              <a:rPr lang="en-US" b="0" i="0" dirty="0" err="1">
                <a:effectLst/>
                <a:highlight>
                  <a:srgbClr val="FFFFFF"/>
                </a:highlight>
                <a:latin typeface="Roboto" panose="02000000000000000000" pitchFamily="2" charset="0"/>
              </a:rPr>
              <a:t>dbkey</a:t>
            </a:r>
            <a:r>
              <a:rPr lang="en-US" b="0" i="0" dirty="0">
                <a:effectLst/>
                <a:highlight>
                  <a:srgbClr val="FFFFFF"/>
                </a:highlight>
                <a:latin typeface="Roboto" panose="02000000000000000000" pitchFamily="2" charset="0"/>
              </a:rPr>
              <a:t>” in the record’s fragments (a sequence of the RL_RMNXTF notes). </a:t>
            </a:r>
            <a:r>
              <a:rPr lang="en-US" b="0" i="0">
                <a:effectLst/>
                <a:highlight>
                  <a:srgbClr val="FFFFFF"/>
                </a:highlight>
                <a:latin typeface="Roboto" panose="02000000000000000000" pitchFamily="2" charset="0"/>
              </a:rPr>
              <a:t>And </a:t>
            </a:r>
            <a:r>
              <a:rPr lang="en-US" b="0" i="0" dirty="0">
                <a:effectLst/>
                <a:highlight>
                  <a:srgbClr val="FFFFFF"/>
                </a:highlight>
                <a:latin typeface="Roboto" panose="02000000000000000000" pitchFamily="2" charset="0"/>
              </a:rPr>
              <a:t>after these changes the highest bit (64 bit) in “next fragment </a:t>
            </a:r>
            <a:r>
              <a:rPr lang="en-US" b="0" i="0" dirty="0" err="1">
                <a:effectLst/>
                <a:highlight>
                  <a:srgbClr val="FFFFFF"/>
                </a:highlight>
                <a:latin typeface="Roboto" panose="02000000000000000000" pitchFamily="2" charset="0"/>
              </a:rPr>
              <a:t>dbkey</a:t>
            </a:r>
            <a:r>
              <a:rPr lang="en-US" b="0" i="0" dirty="0">
                <a:effectLst/>
                <a:highlight>
                  <a:srgbClr val="FFFFFF"/>
                </a:highlight>
                <a:latin typeface="Roboto" panose="02000000000000000000" pitchFamily="2" charset="0"/>
              </a:rPr>
              <a:t>” changes to 1.</a:t>
            </a:r>
            <a:br>
              <a:rPr lang="en-US" b="0" i="0" dirty="0">
                <a:effectLst/>
                <a:highlight>
                  <a:srgbClr val="FFFFFF"/>
                </a:highlight>
                <a:latin typeface="Roboto" panose="02000000000000000000" pitchFamily="2" charset="0"/>
              </a:rPr>
            </a:br>
            <a:r>
              <a:rPr lang="en-US" b="0" i="0" dirty="0">
                <a:effectLst/>
                <a:highlight>
                  <a:srgbClr val="FFFFFF"/>
                </a:highlight>
                <a:latin typeface="Roboto" panose="02000000000000000000" pitchFamily="2" charset="0"/>
              </a:rPr>
              <a:t>That is to distinguish the next fragment </a:t>
            </a:r>
            <a:r>
              <a:rPr lang="en-US" b="0" i="0" dirty="0" err="1">
                <a:effectLst/>
                <a:highlight>
                  <a:srgbClr val="FFFFFF"/>
                </a:highlight>
                <a:latin typeface="Roboto" panose="02000000000000000000" pitchFamily="2" charset="0"/>
              </a:rPr>
              <a:t>dbkey</a:t>
            </a:r>
            <a:r>
              <a:rPr lang="en-US" b="0" i="0" dirty="0">
                <a:effectLst/>
                <a:highlight>
                  <a:srgbClr val="FFFFFF"/>
                </a:highlight>
                <a:latin typeface="Roboto" panose="02000000000000000000" pitchFamily="2" charset="0"/>
              </a:rPr>
              <a:t> from a </a:t>
            </a:r>
            <a:r>
              <a:rPr lang="en-US" b="0" i="0" dirty="0" err="1">
                <a:effectLst/>
                <a:highlight>
                  <a:srgbClr val="FFFFFF"/>
                </a:highlight>
                <a:latin typeface="Roboto" panose="02000000000000000000" pitchFamily="2" charset="0"/>
              </a:rPr>
              <a:t>trasaction</a:t>
            </a:r>
            <a:r>
              <a:rPr lang="en-US" b="0" i="0" dirty="0">
                <a:effectLst/>
                <a:highlight>
                  <a:srgbClr val="FFFFFF"/>
                </a:highlight>
                <a:latin typeface="Roboto" panose="02000000000000000000" pitchFamily="2" charset="0"/>
              </a:rPr>
              <a:t> id of a rowid </a:t>
            </a:r>
            <a:r>
              <a:rPr lang="en-US" b="0" i="0" dirty="0" err="1">
                <a:effectLst/>
                <a:highlight>
                  <a:srgbClr val="FFFFFF"/>
                </a:highlight>
                <a:latin typeface="Roboto" panose="02000000000000000000" pitchFamily="2" charset="0"/>
              </a:rPr>
              <a:t>placholder</a:t>
            </a:r>
            <a:r>
              <a:rPr lang="en-US" b="0" i="0" dirty="0">
                <a:effectLst/>
                <a:highlight>
                  <a:srgbClr val="FFFFFF"/>
                </a:highlight>
                <a:latin typeface="Roboto" panose="02000000000000000000" pitchFamily="2" charset="0"/>
              </a:rPr>
              <a:t>. </a:t>
            </a:r>
            <a:br>
              <a:rPr lang="en-US" b="0" i="0" dirty="0">
                <a:effectLst/>
                <a:highlight>
                  <a:srgbClr val="FFFFFF"/>
                </a:highlight>
                <a:latin typeface="Roboto" panose="02000000000000000000" pitchFamily="2" charset="0"/>
              </a:rPr>
            </a:br>
            <a:r>
              <a:rPr lang="en-US" b="0" i="0" dirty="0">
                <a:effectLst/>
                <a:highlight>
                  <a:srgbClr val="FFFFFF"/>
                </a:highlight>
                <a:latin typeface="Roboto" panose="02000000000000000000" pitchFamily="2" charset="0"/>
              </a:rPr>
              <a:t>transaction id's are not negative.</a:t>
            </a:r>
            <a:endParaRPr lang="en-US" dirty="0"/>
          </a:p>
          <a:p>
            <a:endParaRPr lang="en-US" dirty="0"/>
          </a:p>
        </p:txBody>
      </p:sp>
      <p:sp>
        <p:nvSpPr>
          <p:cNvPr id="4" name="Slide Number Placeholder 3"/>
          <p:cNvSpPr>
            <a:spLocks noGrp="1"/>
          </p:cNvSpPr>
          <p:nvPr>
            <p:ph type="sldNum" sz="quarter" idx="5"/>
          </p:nvPr>
        </p:nvSpPr>
        <p:spPr/>
        <p:txBody>
          <a:bodyPr/>
          <a:lstStyle/>
          <a:p>
            <a:fld id="{30CE9308-3D86-4DB2-A5CB-BA89C1564FCD}" type="slidenum">
              <a:rPr lang="en-US" smtClean="0"/>
              <a:t>48</a:t>
            </a:fld>
            <a:endParaRPr lang="en-US"/>
          </a:p>
        </p:txBody>
      </p:sp>
    </p:spTree>
    <p:extLst>
      <p:ext uri="{BB962C8B-B14F-4D97-AF65-F5344CB8AC3E}">
        <p14:creationId xmlns:p14="http://schemas.microsoft.com/office/powerpoint/2010/main" val="32215167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CE9308-3D86-4DB2-A5CB-BA89C1564FCD}" type="slidenum">
              <a:rPr lang="en-US" smtClean="0"/>
              <a:t>50</a:t>
            </a:fld>
            <a:endParaRPr lang="en-US"/>
          </a:p>
        </p:txBody>
      </p:sp>
    </p:spTree>
    <p:extLst>
      <p:ext uri="{BB962C8B-B14F-4D97-AF65-F5344CB8AC3E}">
        <p14:creationId xmlns:p14="http://schemas.microsoft.com/office/powerpoint/2010/main" val="47278219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800" dirty="0">
                <a:effectLst/>
                <a:latin typeface="Calibri" panose="020F0502020204030204" pitchFamily="34" charset="0"/>
                <a:ea typeface="Calibri" panose="020F0502020204030204" pitchFamily="34" charset="0"/>
                <a:cs typeface="Times New Roman" panose="02020603050405020304" pitchFamily="18" charset="0"/>
              </a:rPr>
              <a:t>С</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amel</a:t>
            </a:r>
            <a:r>
              <a:rPr lang="en-US" sz="1800" dirty="0">
                <a:effectLst/>
                <a:latin typeface="Calibri" panose="020F0502020204030204" pitchFamily="34" charset="0"/>
                <a:ea typeface="Calibri" panose="020F0502020204030204" pitchFamily="34" charset="0"/>
                <a:cs typeface="Times New Roman" panose="02020603050405020304" pitchFamily="18" charset="0"/>
              </a:rPr>
              <a:t> humps: </a:t>
            </a:r>
            <a:r>
              <a:rPr lang="ru-RU" sz="1800" dirty="0">
                <a:effectLst/>
                <a:latin typeface="Calibri" panose="020F0502020204030204" pitchFamily="34" charset="0"/>
                <a:ea typeface="Calibri" panose="020F0502020204030204" pitchFamily="34" charset="0"/>
                <a:cs typeface="Times New Roman" panose="02020603050405020304" pitchFamily="18" charset="0"/>
              </a:rPr>
              <a:t>180-200</a:t>
            </a:r>
            <a:r>
              <a:rPr lang="en-US" sz="1800" dirty="0">
                <a:effectLst/>
                <a:latin typeface="Calibri" panose="020F0502020204030204" pitchFamily="34" charset="0"/>
                <a:ea typeface="Calibri" panose="020F0502020204030204" pitchFamily="34" charset="0"/>
                <a:cs typeface="Times New Roman" panose="02020603050405020304" pitchFamily="18" charset="0"/>
              </a:rPr>
              <a:t> byte and </a:t>
            </a:r>
            <a:r>
              <a:rPr lang="ru-RU" sz="1800" dirty="0">
                <a:effectLst/>
                <a:latin typeface="Calibri" panose="020F0502020204030204" pitchFamily="34" charset="0"/>
                <a:ea typeface="Calibri" panose="020F0502020204030204" pitchFamily="34" charset="0"/>
                <a:cs typeface="Times New Roman" panose="02020603050405020304" pitchFamily="18" charset="0"/>
              </a:rPr>
              <a:t>240-250 </a:t>
            </a:r>
            <a:r>
              <a:rPr lang="en-US" sz="1800" dirty="0">
                <a:effectLst/>
                <a:latin typeface="Calibri" panose="020F0502020204030204" pitchFamily="34" charset="0"/>
                <a:ea typeface="Calibri" panose="020F0502020204030204" pitchFamily="34" charset="0"/>
                <a:cs typeface="Times New Roman" panose="02020603050405020304" pitchFamily="18" charset="0"/>
              </a:rPr>
              <a:t>byte</a:t>
            </a:r>
            <a:r>
              <a:rPr lang="ru-RU" sz="1800" dirty="0">
                <a:effectLst/>
                <a:latin typeface="Calibri" panose="020F0502020204030204" pitchFamily="34" charset="0"/>
                <a:ea typeface="Calibri" panose="020F0502020204030204" pitchFamily="34" charset="0"/>
                <a:cs typeface="Times New Roman" panose="02020603050405020304" pitchFamily="18" charset="0"/>
              </a:rPr>
              <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dirty="0"/>
              <a:t>One hum is less than average 231-byte, and the other one is bigger than 231-byte average.</a:t>
            </a:r>
            <a:br>
              <a:rPr lang="en-US" dirty="0"/>
            </a:br>
            <a:r>
              <a:rPr lang="en-US" dirty="0"/>
              <a:t>If we put an average 231-byte into the formula we will get RPB 32.</a:t>
            </a:r>
            <a:br>
              <a:rPr lang="en-US" dirty="0"/>
            </a:br>
            <a:r>
              <a:rPr lang="en-US" dirty="0"/>
              <a:t>But for the records from the small hump best RPB is 64, for the records from the big hump best RPB is 16. But we can choose only one RPB size.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Tom Bascom: It is probably a good idea to "know your data". Choosing RPB just only based on average record size is not always work fine.</a:t>
            </a:r>
          </a:p>
          <a:p>
            <a:endParaRPr lang="en-US" dirty="0"/>
          </a:p>
        </p:txBody>
      </p:sp>
      <p:sp>
        <p:nvSpPr>
          <p:cNvPr id="4" name="Slide Number Placeholder 3"/>
          <p:cNvSpPr>
            <a:spLocks noGrp="1"/>
          </p:cNvSpPr>
          <p:nvPr>
            <p:ph type="sldNum" sz="quarter" idx="5"/>
          </p:nvPr>
        </p:nvSpPr>
        <p:spPr/>
        <p:txBody>
          <a:bodyPr/>
          <a:lstStyle/>
          <a:p>
            <a:fld id="{30CE9308-3D86-4DB2-A5CB-BA89C1564FCD}" type="slidenum">
              <a:rPr lang="en-US" smtClean="0"/>
              <a:t>51</a:t>
            </a:fld>
            <a:endParaRPr lang="en-US"/>
          </a:p>
        </p:txBody>
      </p:sp>
    </p:spTree>
    <p:extLst>
      <p:ext uri="{BB962C8B-B14F-4D97-AF65-F5344CB8AC3E}">
        <p14:creationId xmlns:p14="http://schemas.microsoft.com/office/powerpoint/2010/main" val="245641623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Space Contribution(X1) =</a:t>
            </a:r>
            <a:r>
              <a:rPr lang="en-US" sz="1800" baseline="0" dirty="0">
                <a:effectLst/>
                <a:latin typeface="Calibri" panose="020F0502020204030204" pitchFamily="34" charset="0"/>
                <a:ea typeface="Calibri" panose="020F0502020204030204" pitchFamily="34" charset="0"/>
                <a:cs typeface="Times New Roman" panose="02020603050405020304" pitchFamily="18" charset="0"/>
              </a:rPr>
              <a:t> sum per X&lt;X1 of X * Count(X)</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where Count(X) is the number of records with record size equals X.</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aseline="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Top value is the table’s space.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Choose the range of record sizes that contribute the most to the table’s space. It’s the first “hump”!</a:t>
            </a:r>
          </a:p>
        </p:txBody>
      </p:sp>
      <p:sp>
        <p:nvSpPr>
          <p:cNvPr id="4" name="Slide Number Placeholder 3"/>
          <p:cNvSpPr>
            <a:spLocks noGrp="1"/>
          </p:cNvSpPr>
          <p:nvPr>
            <p:ph type="sldNum" sz="quarter" idx="5"/>
          </p:nvPr>
        </p:nvSpPr>
        <p:spPr/>
        <p:txBody>
          <a:bodyPr/>
          <a:lstStyle/>
          <a:p>
            <a:fld id="{30CE9308-3D86-4DB2-A5CB-BA89C1564FCD}" type="slidenum">
              <a:rPr lang="en-US" smtClean="0"/>
              <a:t>52</a:t>
            </a:fld>
            <a:endParaRPr lang="en-US"/>
          </a:p>
        </p:txBody>
      </p:sp>
    </p:spTree>
    <p:extLst>
      <p:ext uri="{BB962C8B-B14F-4D97-AF65-F5344CB8AC3E}">
        <p14:creationId xmlns:p14="http://schemas.microsoft.com/office/powerpoint/2010/main" val="231725825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000000"/>
                </a:solidFill>
                <a:effectLst/>
                <a:highlight>
                  <a:srgbClr val="FFFFFF"/>
                </a:highlight>
                <a:latin typeface="Calibri" panose="020F0502020204030204" pitchFamily="34" charset="0"/>
              </a:rPr>
              <a:t>The toss limit could be smaller than create limit. They are not tied to each other. </a:t>
            </a:r>
            <a:r>
              <a:rPr lang="en-US" b="0" i="0" dirty="0" err="1">
                <a:effectLst/>
                <a:highlight>
                  <a:srgbClr val="FFFFFF"/>
                </a:highlight>
                <a:latin typeface="Roboto" panose="02000000000000000000" pitchFamily="2" charset="0"/>
              </a:rPr>
              <a:t>TossLimit</a:t>
            </a:r>
            <a:r>
              <a:rPr lang="en-US" b="0" i="0" dirty="0">
                <a:effectLst/>
                <a:highlight>
                  <a:srgbClr val="FFFFFF"/>
                </a:highlight>
                <a:latin typeface="Roboto" panose="02000000000000000000" pitchFamily="2" charset="0"/>
              </a:rPr>
              <a:t> will be completely ignored if it's less than </a:t>
            </a:r>
            <a:r>
              <a:rPr lang="en-US" b="0" i="0" dirty="0" err="1">
                <a:effectLst/>
                <a:highlight>
                  <a:srgbClr val="FFFFFF"/>
                </a:highlight>
                <a:latin typeface="Roboto" panose="02000000000000000000" pitchFamily="2" charset="0"/>
              </a:rPr>
              <a:t>CreateLimit</a:t>
            </a:r>
            <a:r>
              <a:rPr lang="en-US" b="0" i="0" dirty="0">
                <a:effectLst/>
                <a:highlight>
                  <a:srgbClr val="FFFFFF"/>
                </a:highlight>
                <a:latin typeface="Roboto" panose="02000000000000000000" pitchFamily="2" charset="0"/>
              </a:rPr>
              <a:t>.</a:t>
            </a: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br>
              <a:rPr lang="en-US" b="0" i="0" dirty="0">
                <a:solidFill>
                  <a:srgbClr val="000000"/>
                </a:solidFill>
                <a:effectLst/>
                <a:highlight>
                  <a:srgbClr val="FFFFFF"/>
                </a:highlight>
                <a:latin typeface="Calibri" panose="020F0502020204030204" pitchFamily="34" charset="0"/>
              </a:rPr>
            </a:br>
            <a:r>
              <a:rPr lang="en-US" b="0" i="0" dirty="0">
                <a:solidFill>
                  <a:srgbClr val="000000"/>
                </a:solidFill>
                <a:effectLst/>
                <a:highlight>
                  <a:srgbClr val="FFFFFF"/>
                </a:highlight>
                <a:latin typeface="Calibri" panose="020F0502020204030204" pitchFamily="34" charset="0"/>
              </a:rPr>
              <a:t>The result of toss limit zero mean all blocks of a table will be on the RM Chain.</a:t>
            </a:r>
            <a:br>
              <a:rPr lang="en-US" b="0" i="0" dirty="0">
                <a:solidFill>
                  <a:srgbClr val="000000"/>
                </a:solidFill>
                <a:effectLst/>
                <a:highlight>
                  <a:srgbClr val="FFFFFF"/>
                </a:highlight>
                <a:latin typeface="Calibri" panose="020F0502020204030204" pitchFamily="34" charset="0"/>
              </a:rPr>
            </a:br>
            <a:r>
              <a:rPr lang="en-US" b="0" i="0" dirty="0">
                <a:solidFill>
                  <a:srgbClr val="000000"/>
                </a:solidFill>
                <a:effectLst/>
                <a:highlight>
                  <a:srgbClr val="FFFFFF"/>
                </a:highlight>
                <a:latin typeface="Calibri" panose="020F0502020204030204" pitchFamily="34" charset="0"/>
              </a:rPr>
              <a:t>The max value </a:t>
            </a:r>
            <a:r>
              <a:rPr lang="en-US" sz="1200" b="0" i="0" dirty="0">
                <a:solidFill>
                  <a:srgbClr val="000000"/>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block size minus 128 bytes does not have a meaning. The absolutely empty block could have space 84 bytes less than the block size.</a:t>
            </a:r>
            <a:br>
              <a:rPr lang="en-US" sz="1200" b="0" i="0" dirty="0">
                <a:solidFill>
                  <a:srgbClr val="000000"/>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br>
            <a:endParaRPr lang="en-US" sz="1200" b="0" i="0" dirty="0">
              <a:solidFill>
                <a:srgbClr val="000000"/>
              </a:solidFill>
              <a:effectLst/>
              <a:highlight>
                <a:srgbClr val="FFFFFF"/>
              </a:highlight>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30CE9308-3D86-4DB2-A5CB-BA89C1564FCD}" type="slidenum">
              <a:rPr lang="en-US" smtClean="0"/>
              <a:t>53</a:t>
            </a:fld>
            <a:endParaRPr lang="en-US"/>
          </a:p>
        </p:txBody>
      </p:sp>
    </p:spTree>
    <p:extLst>
      <p:ext uri="{BB962C8B-B14F-4D97-AF65-F5344CB8AC3E}">
        <p14:creationId xmlns:p14="http://schemas.microsoft.com/office/powerpoint/2010/main" val="369024368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how to see the create/toss limits and how to set them up. </a:t>
            </a:r>
            <a:r>
              <a:rPr lang="en-US" b="0" i="0" dirty="0">
                <a:solidFill>
                  <a:srgbClr val="000000"/>
                </a:solidFill>
                <a:effectLst/>
                <a:highlight>
                  <a:srgbClr val="FFFFFF"/>
                </a:highlight>
                <a:latin typeface="Calibri" panose="020F0502020204030204" pitchFamily="34" charset="0"/>
              </a:rPr>
              <a:t>The names of the </a:t>
            </a:r>
            <a:r>
              <a:rPr lang="en-US" b="0" i="0" dirty="0" err="1">
                <a:solidFill>
                  <a:srgbClr val="000000"/>
                </a:solidFill>
                <a:effectLst/>
                <a:highlight>
                  <a:srgbClr val="FFFFFF"/>
                </a:highlight>
                <a:latin typeface="Calibri" panose="020F0502020204030204" pitchFamily="34" charset="0"/>
              </a:rPr>
              <a:t>proutil’s</a:t>
            </a:r>
            <a:r>
              <a:rPr lang="en-US" b="0" i="0" dirty="0">
                <a:solidFill>
                  <a:srgbClr val="000000"/>
                </a:solidFill>
                <a:effectLst/>
                <a:highlight>
                  <a:srgbClr val="FFFFFF"/>
                </a:highlight>
                <a:latin typeface="Calibri" panose="020F0502020204030204" pitchFamily="34" charset="0"/>
              </a:rPr>
              <a:t> options can be abbreviated – see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dirty="0">
                <a:solidFill>
                  <a:srgbClr val="000000"/>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It the area has no tables </a:t>
            </a:r>
            <a:r>
              <a:rPr lang="en-US" sz="1200" b="0" i="0" dirty="0">
                <a:solidFill>
                  <a:srgbClr val="58595B"/>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SETTABLECRE will say</a:t>
            </a:r>
            <a:r>
              <a:rPr lang="en-US" sz="1200" b="0" i="0" dirty="0">
                <a:solidFill>
                  <a:srgbClr val="000000"/>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a:t>
            </a:r>
            <a:br>
              <a:rPr lang="en-US" sz="1200" dirty="0">
                <a:latin typeface="Calibri" panose="020F0502020204030204" pitchFamily="34" charset="0"/>
                <a:ea typeface="Calibri" panose="020F0502020204030204" pitchFamily="34" charset="0"/>
                <a:cs typeface="Calibri" panose="020F0502020204030204" pitchFamily="34" charset="0"/>
              </a:rPr>
            </a:br>
            <a:r>
              <a:rPr lang="en-US" sz="1200" dirty="0">
                <a:latin typeface="Calibri" panose="020F0502020204030204" pitchFamily="34" charset="0"/>
                <a:ea typeface="Calibri" panose="020F0502020204030204" pitchFamily="34" charset="0"/>
                <a:cs typeface="Calibri" panose="020F0502020204030204" pitchFamily="34" charset="0"/>
              </a:rPr>
              <a:t>No storage objects found in area &lt;area-name&gt;:&lt;area-number&gt;. (16371)</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dirty="0">
                <a:solidFill>
                  <a:srgbClr val="000000"/>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At the end </a:t>
            </a:r>
            <a:r>
              <a:rPr lang="en-US" sz="1200" b="0" i="0" dirty="0">
                <a:solidFill>
                  <a:srgbClr val="58595B"/>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SETTABLECRE</a:t>
            </a:r>
            <a:r>
              <a:rPr lang="en-US" sz="1200" b="0" i="0" dirty="0">
                <a:solidFill>
                  <a:srgbClr val="000000"/>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 will display </a:t>
            </a:r>
            <a:br>
              <a:rPr lang="en-US" sz="1200" b="0" i="0" dirty="0">
                <a:solidFill>
                  <a:srgbClr val="000000"/>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br>
            <a:r>
              <a:rPr lang="en-US" sz="1200" b="0" i="0" dirty="0">
                <a:solidFill>
                  <a:srgbClr val="000000"/>
                </a:solidFill>
                <a:effectLst/>
                <a:highlight>
                  <a:srgbClr val="FFFFFF"/>
                </a:highlight>
                <a:latin typeface="Calibri" panose="020F0502020204030204" pitchFamily="34" charset="0"/>
              </a:rPr>
              <a:t>Area default  set to &lt;value&gt; for area &lt;</a:t>
            </a:r>
            <a:r>
              <a:rPr lang="en-US" sz="1200" b="0" i="0" dirty="0" err="1">
                <a:solidFill>
                  <a:srgbClr val="000000"/>
                </a:solidFill>
                <a:effectLst/>
                <a:highlight>
                  <a:srgbClr val="FFFFFF"/>
                </a:highlight>
                <a:latin typeface="Calibri" panose="020F0502020204030204" pitchFamily="34" charset="0"/>
              </a:rPr>
              <a:t>areaname</a:t>
            </a:r>
            <a:r>
              <a:rPr lang="en-US" sz="1200" b="0" i="0" dirty="0">
                <a:solidFill>
                  <a:srgbClr val="000000"/>
                </a:solidFill>
                <a:effectLst/>
                <a:highlight>
                  <a:srgbClr val="FFFFFF"/>
                </a:highlight>
                <a:latin typeface="Calibri" panose="020F0502020204030204" pitchFamily="34" charset="0"/>
              </a:rPr>
              <a:t>&gt;:&lt;</a:t>
            </a:r>
            <a:r>
              <a:rPr lang="en-US" sz="1200" b="0" i="0" dirty="0" err="1">
                <a:solidFill>
                  <a:srgbClr val="000000"/>
                </a:solidFill>
                <a:effectLst/>
                <a:highlight>
                  <a:srgbClr val="FFFFFF"/>
                </a:highlight>
                <a:latin typeface="Calibri" panose="020F0502020204030204" pitchFamily="34" charset="0"/>
              </a:rPr>
              <a:t>areaNumber</a:t>
            </a:r>
            <a:r>
              <a:rPr lang="en-US" sz="1200" b="0" i="0" dirty="0">
                <a:solidFill>
                  <a:srgbClr val="000000"/>
                </a:solidFill>
                <a:effectLst/>
                <a:highlight>
                  <a:srgbClr val="FFFFFF"/>
                </a:highlight>
                <a:latin typeface="Calibri" panose="020F0502020204030204" pitchFamily="34" charset="0"/>
              </a:rPr>
              <a:t>&gt;. (19510)</a:t>
            </a:r>
            <a:br>
              <a:rPr lang="en-US" sz="1200" b="0" i="0" dirty="0">
                <a:solidFill>
                  <a:srgbClr val="000000"/>
                </a:solidFill>
                <a:effectLst/>
                <a:highlight>
                  <a:srgbClr val="FFFFFF"/>
                </a:highlight>
                <a:latin typeface="Calibri" panose="020F0502020204030204" pitchFamily="34" charset="0"/>
              </a:rPr>
            </a:br>
            <a:br>
              <a:rPr lang="en-US" sz="1200" b="0" i="0" dirty="0">
                <a:solidFill>
                  <a:srgbClr val="000000"/>
                </a:solidFill>
                <a:effectLst/>
                <a:highlight>
                  <a:srgbClr val="FFFFFF"/>
                </a:highlight>
                <a:latin typeface="Calibri" panose="020F0502020204030204" pitchFamily="34" charset="0"/>
              </a:rPr>
            </a:br>
            <a:r>
              <a:rPr lang="en-US" sz="1200" b="0" i="0" dirty="0">
                <a:solidFill>
                  <a:srgbClr val="000000"/>
                </a:solidFill>
                <a:effectLst/>
                <a:highlight>
                  <a:srgbClr val="FFFFFF"/>
                </a:highlight>
                <a:latin typeface="Calibri" panose="020F0502020204030204" pitchFamily="34" charset="0"/>
              </a:rPr>
              <a:t>Create limit is not the exact limit progress will use. For a default 150, progress will probably reserve 170-175 bytes. It is line –n parameter, you set it and the database will use slightly different number for user connections, close but different. See in the database log.</a:t>
            </a:r>
            <a:endParaRPr lang="en-US" sz="1200" dirty="0"/>
          </a:p>
          <a:p>
            <a:endParaRPr lang="en-US" b="0" i="0" dirty="0">
              <a:solidFill>
                <a:srgbClr val="000000"/>
              </a:solidFill>
              <a:effectLst/>
              <a:highlight>
                <a:srgbClr val="FFFFFF"/>
              </a:highlight>
              <a:latin typeface="Calibri" panose="020F0502020204030204" pitchFamily="34" charset="0"/>
            </a:endParaRPr>
          </a:p>
        </p:txBody>
      </p:sp>
      <p:sp>
        <p:nvSpPr>
          <p:cNvPr id="4" name="Slide Number Placeholder 3"/>
          <p:cNvSpPr>
            <a:spLocks noGrp="1"/>
          </p:cNvSpPr>
          <p:nvPr>
            <p:ph type="sldNum" sz="quarter" idx="5"/>
          </p:nvPr>
        </p:nvSpPr>
        <p:spPr/>
        <p:txBody>
          <a:bodyPr/>
          <a:lstStyle/>
          <a:p>
            <a:fld id="{30CE9308-3D86-4DB2-A5CB-BA89C1564FCD}" type="slidenum">
              <a:rPr lang="en-US" smtClean="0"/>
              <a:t>54</a:t>
            </a:fld>
            <a:endParaRPr lang="en-US"/>
          </a:p>
        </p:txBody>
      </p:sp>
    </p:spTree>
    <p:extLst>
      <p:ext uri="{BB962C8B-B14F-4D97-AF65-F5344CB8AC3E}">
        <p14:creationId xmlns:p14="http://schemas.microsoft.com/office/powerpoint/2010/main" val="179019085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b="0" i="0" dirty="0">
                <a:solidFill>
                  <a:srgbClr val="222222"/>
                </a:solidFill>
                <a:effectLst/>
                <a:highlight>
                  <a:srgbClr val="FFFFFF"/>
                </a:highlight>
                <a:latin typeface="Arial" panose="020B0604020202020204" pitchFamily="34" charset="0"/>
              </a:rPr>
              <a:t>And again, in this recommendation we use </a:t>
            </a:r>
            <a:r>
              <a:rPr lang="en-US" sz="2800" b="0" i="0" dirty="0" err="1">
                <a:solidFill>
                  <a:srgbClr val="222222"/>
                </a:solidFill>
                <a:effectLst/>
                <a:highlight>
                  <a:srgbClr val="FFFFFF"/>
                </a:highlight>
                <a:latin typeface="Arial" panose="020B0604020202020204" pitchFamily="34" charset="0"/>
              </a:rPr>
              <a:t>MeanRecSize</a:t>
            </a:r>
            <a:r>
              <a:rPr lang="en-US" sz="2800" b="0" i="0" dirty="0">
                <a:solidFill>
                  <a:srgbClr val="222222"/>
                </a:solidFill>
                <a:effectLst/>
                <a:highlight>
                  <a:srgbClr val="FFFFFF"/>
                </a:highlight>
                <a:latin typeface="Arial" panose="020B0604020202020204" pitchFamily="34" charset="0"/>
              </a:rPr>
              <a:t>.</a:t>
            </a:r>
            <a:br>
              <a:rPr lang="en-US" sz="2800" dirty="0"/>
            </a:br>
            <a:r>
              <a:rPr lang="en-US" sz="2800" b="0" i="0" dirty="0">
                <a:solidFill>
                  <a:srgbClr val="222222"/>
                </a:solidFill>
                <a:effectLst/>
                <a:highlight>
                  <a:srgbClr val="FFFFFF"/>
                </a:highlight>
                <a:latin typeface="Arial" panose="020B0604020202020204" pitchFamily="34" charset="0"/>
              </a:rPr>
              <a:t>We have seen on previous slides with record distribution that it does work well often.</a:t>
            </a:r>
            <a:br>
              <a:rPr lang="en-US" sz="2800" b="0" i="0" dirty="0">
                <a:solidFill>
                  <a:srgbClr val="222222"/>
                </a:solidFill>
                <a:effectLst/>
                <a:highlight>
                  <a:srgbClr val="FFFFFF"/>
                </a:highlight>
                <a:latin typeface="Arial" panose="020B0604020202020204" pitchFamily="34" charset="0"/>
              </a:rPr>
            </a:br>
            <a:r>
              <a:rPr lang="en-US" sz="2800" b="0" i="0" dirty="0">
                <a:solidFill>
                  <a:srgbClr val="222222"/>
                </a:solidFill>
                <a:effectLst/>
                <a:highlight>
                  <a:srgbClr val="FFFFFF"/>
                </a:highlight>
                <a:latin typeface="Arial" panose="020B0604020202020204" pitchFamily="34" charset="0"/>
              </a:rPr>
              <a:t>Let’s look at the LOB distribution now.  Where in this picture is the </a:t>
            </a:r>
            <a:r>
              <a:rPr lang="en-US" sz="2800" b="0" i="0" dirty="0" err="1">
                <a:solidFill>
                  <a:srgbClr val="222222"/>
                </a:solidFill>
                <a:effectLst/>
                <a:highlight>
                  <a:srgbClr val="FFFFFF"/>
                </a:highlight>
                <a:latin typeface="Arial" panose="020B0604020202020204" pitchFamily="34" charset="0"/>
              </a:rPr>
              <a:t>MeanLobSize</a:t>
            </a:r>
            <a:endParaRPr lang="en-US" dirty="0"/>
          </a:p>
        </p:txBody>
      </p:sp>
      <p:sp>
        <p:nvSpPr>
          <p:cNvPr id="4" name="Slide Number Placeholder 3"/>
          <p:cNvSpPr>
            <a:spLocks noGrp="1"/>
          </p:cNvSpPr>
          <p:nvPr>
            <p:ph type="sldNum" sz="quarter" idx="5"/>
          </p:nvPr>
        </p:nvSpPr>
        <p:spPr/>
        <p:txBody>
          <a:bodyPr/>
          <a:lstStyle/>
          <a:p>
            <a:fld id="{30CE9308-3D86-4DB2-A5CB-BA89C1564FCD}" type="slidenum">
              <a:rPr lang="en-US" smtClean="0"/>
              <a:t>55</a:t>
            </a:fld>
            <a:endParaRPr lang="en-US"/>
          </a:p>
        </p:txBody>
      </p:sp>
    </p:spTree>
    <p:extLst>
      <p:ext uri="{BB962C8B-B14F-4D97-AF65-F5344CB8AC3E}">
        <p14:creationId xmlns:p14="http://schemas.microsoft.com/office/powerpoint/2010/main" val="411218213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_</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TableStat</a:t>
            </a:r>
            <a:r>
              <a:rPr lang="ru-RU" sz="1800" dirty="0">
                <a:effectLst/>
                <a:latin typeface="Calibri" panose="020F0502020204030204" pitchFamily="34" charset="0"/>
                <a:ea typeface="Calibri" panose="020F0502020204030204" pitchFamily="34" charset="0"/>
                <a:cs typeface="Times New Roman" panose="02020603050405020304" pitchFamily="18" charset="0"/>
              </a:rPr>
              <a:t>-</a:t>
            </a:r>
            <a:r>
              <a:rPr lang="en-US" sz="1800" dirty="0">
                <a:effectLst/>
                <a:latin typeface="Calibri" panose="020F0502020204030204" pitchFamily="34" charset="0"/>
                <a:ea typeface="Calibri" panose="020F0502020204030204" pitchFamily="34" charset="0"/>
                <a:cs typeface="Times New Roman" panose="02020603050405020304" pitchFamily="18" charset="0"/>
              </a:rPr>
              <a:t>update = 0 all the time then set create limit to 32</a:t>
            </a:r>
            <a:endParaRPr lang="en-US" dirty="0"/>
          </a:p>
        </p:txBody>
      </p:sp>
      <p:sp>
        <p:nvSpPr>
          <p:cNvPr id="4" name="Slide Number Placeholder 3"/>
          <p:cNvSpPr>
            <a:spLocks noGrp="1"/>
          </p:cNvSpPr>
          <p:nvPr>
            <p:ph type="sldNum" sz="quarter" idx="5"/>
          </p:nvPr>
        </p:nvSpPr>
        <p:spPr/>
        <p:txBody>
          <a:bodyPr/>
          <a:lstStyle/>
          <a:p>
            <a:fld id="{30CE9308-3D86-4DB2-A5CB-BA89C1564FCD}" type="slidenum">
              <a:rPr lang="en-US" smtClean="0"/>
              <a:t>56</a:t>
            </a:fld>
            <a:endParaRPr lang="en-US"/>
          </a:p>
        </p:txBody>
      </p:sp>
    </p:spTree>
    <p:extLst>
      <p:ext uri="{BB962C8B-B14F-4D97-AF65-F5344CB8AC3E}">
        <p14:creationId xmlns:p14="http://schemas.microsoft.com/office/powerpoint/2010/main" val="6723911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the time Gus wrote monograph </a:t>
            </a:r>
            <a:r>
              <a:rPr lang="en-US" sz="1200" i="0" u="none" strike="noStrike" baseline="0" dirty="0">
                <a:latin typeface="Calibri" panose="020F0502020204030204" pitchFamily="34" charset="0"/>
                <a:ea typeface="Calibri" panose="020F0502020204030204" pitchFamily="34" charset="0"/>
                <a:cs typeface="Calibri" panose="020F0502020204030204" pitchFamily="34" charset="0"/>
              </a:rPr>
              <a:t>–</a:t>
            </a:r>
            <a:r>
              <a:rPr lang="en-US" sz="1200" i="0" u="none" strike="noStrike" baseline="0" dirty="0" err="1">
                <a:latin typeface="Calibri" panose="020F0502020204030204" pitchFamily="34" charset="0"/>
                <a:ea typeface="Calibri" panose="020F0502020204030204" pitchFamily="34" charset="0"/>
                <a:cs typeface="Calibri" panose="020F0502020204030204" pitchFamily="34" charset="0"/>
              </a:rPr>
              <a:t>recspacesearchdepth</a:t>
            </a:r>
            <a:r>
              <a:rPr lang="en-US" sz="1200" i="0" u="none" strike="noStrike" baseline="0" dirty="0">
                <a:latin typeface="Calibri" panose="020F0502020204030204" pitchFamily="34" charset="0"/>
                <a:ea typeface="Calibri" panose="020F0502020204030204" pitchFamily="34" charset="0"/>
                <a:cs typeface="Calibri" panose="020F0502020204030204" pitchFamily="34" charset="0"/>
              </a:rPr>
              <a:t> was a constant = 3. But when data started added by clusters, a new variable was added to control how many blocks go from front to end.</a:t>
            </a:r>
            <a:br>
              <a:rPr lang="en-US" dirty="0"/>
            </a:br>
            <a:r>
              <a:rPr lang="en-US" dirty="0"/>
              <a:t>Setting one value (for </a:t>
            </a:r>
            <a:r>
              <a:rPr lang="en-US" sz="1200" i="0" u="none" strike="noStrike" baseline="0" dirty="0">
                <a:latin typeface="Calibri" panose="020F0502020204030204" pitchFamily="34" charset="0"/>
                <a:ea typeface="Calibri" panose="020F0502020204030204" pitchFamily="34" charset="0"/>
                <a:cs typeface="Calibri" panose="020F0502020204030204" pitchFamily="34" charset="0"/>
              </a:rPr>
              <a:t>–</a:t>
            </a:r>
            <a:r>
              <a:rPr lang="en-US" sz="1200" i="0" u="none" strike="noStrike" baseline="0" dirty="0" err="1">
                <a:latin typeface="Calibri" panose="020F0502020204030204" pitchFamily="34" charset="0"/>
                <a:ea typeface="Calibri" panose="020F0502020204030204" pitchFamily="34" charset="0"/>
                <a:cs typeface="Calibri" panose="020F0502020204030204" pitchFamily="34" charset="0"/>
              </a:rPr>
              <a:t>recspacesearchdepth</a:t>
            </a:r>
            <a:r>
              <a:rPr lang="en-US" sz="1200" i="0" u="none" strike="noStrike" baseline="0" dirty="0">
                <a:latin typeface="Calibri" panose="020F0502020204030204" pitchFamily="34" charset="0"/>
                <a:ea typeface="Calibri" panose="020F0502020204030204" pitchFamily="34" charset="0"/>
                <a:cs typeface="Calibri" panose="020F0502020204030204" pitchFamily="34" charset="0"/>
              </a:rPr>
              <a:t> parameter) is not good because all RM chains are different. The value for a “healthy” RM chain will not be good for a “sick” RM chain (long one). PSC should have set one parameter for each table individually.</a:t>
            </a:r>
          </a:p>
          <a:p>
            <a:br>
              <a:rPr lang="en-US" dirty="0"/>
            </a:br>
            <a:r>
              <a:rPr lang="en-US" dirty="0" err="1"/>
              <a:t>proserve</a:t>
            </a:r>
            <a:r>
              <a:rPr lang="en-US" dirty="0"/>
              <a:t> sports -</a:t>
            </a:r>
            <a:r>
              <a:rPr lang="en-US" dirty="0" err="1"/>
              <a:t>recspacesearchdepth</a:t>
            </a:r>
            <a:r>
              <a:rPr lang="en-US" dirty="0"/>
              <a:t> 200</a:t>
            </a:r>
            <a:br>
              <a:rPr lang="en-US" dirty="0"/>
            </a:br>
            <a:r>
              <a:rPr lang="en-US" dirty="0"/>
              <a:t>SERVER   : The </a:t>
            </a:r>
            <a:r>
              <a:rPr lang="en-US" dirty="0" err="1"/>
              <a:t>recspacesearchdepth</a:t>
            </a:r>
            <a:r>
              <a:rPr lang="en-US" dirty="0"/>
              <a:t> maximum value of 100 exceeded</a:t>
            </a:r>
            <a:br>
              <a:rPr lang="en-US" dirty="0"/>
            </a:br>
            <a:r>
              <a:rPr lang="en-US" dirty="0"/>
              <a:t>So, Progress allow to set it higher, but treats the value of 100 instead of giving an error.</a:t>
            </a:r>
          </a:p>
          <a:p>
            <a:endParaRPr lang="en-US" dirty="0"/>
          </a:p>
          <a:p>
            <a:r>
              <a:rPr lang="en-US" dirty="0"/>
              <a:t>How often did the </a:t>
            </a:r>
            <a:r>
              <a:rPr lang="en-US" dirty="0" err="1"/>
              <a:t>recspacesearchdepth</a:t>
            </a:r>
            <a:r>
              <a:rPr lang="en-US" dirty="0"/>
              <a:t> maximum value was used? Progress does not give answer to that question.</a:t>
            </a:r>
            <a:br>
              <a:rPr lang="en-US" dirty="0"/>
            </a:br>
            <a:r>
              <a:rPr lang="en-US" dirty="0"/>
              <a:t>When the abnormally fat record is created lots of blocks are shifted to front to back. Space Management algorithm works well when the size of created records is close to the average free space in the blocks. When all records of the table are close to the average size it works well, but that is not always happening.</a:t>
            </a:r>
          </a:p>
          <a:p>
            <a:endParaRPr lang="en-US" dirty="0"/>
          </a:p>
          <a:p>
            <a:br>
              <a:rPr lang="en-US" dirty="0"/>
            </a:br>
            <a:r>
              <a:rPr lang="en-US" dirty="0"/>
              <a:t>Formula:</a:t>
            </a:r>
            <a:br>
              <a:rPr lang="en-US" dirty="0"/>
            </a:br>
            <a:r>
              <a:rPr lang="en-US" dirty="0"/>
              <a:t>Front2Back (blocks) = truncate(-</a:t>
            </a:r>
            <a:r>
              <a:rPr lang="en-US" dirty="0" err="1"/>
              <a:t>recspacesearchdepth</a:t>
            </a:r>
            <a:r>
              <a:rPr lang="en-US" dirty="0"/>
              <a:t> * Area’s DCS / 10, 0) + 3</a:t>
            </a:r>
            <a:br>
              <a:rPr lang="en-US" dirty="0"/>
            </a:br>
            <a:r>
              <a:rPr lang="en-US" dirty="0"/>
              <a:t>Area’s DCS = Area Data Cluster Size = the third value in Area definition </a:t>
            </a:r>
            <a:br>
              <a:rPr lang="en-US" dirty="0"/>
            </a:br>
            <a:r>
              <a:rPr lang="en-US" dirty="0"/>
              <a:t>d "</a:t>
            </a:r>
            <a:r>
              <a:rPr lang="en-US" dirty="0" err="1"/>
              <a:t>Misc</a:t>
            </a:r>
            <a:r>
              <a:rPr lang="en-US" dirty="0"/>
              <a:t> Data":7,128;512 = 512 in this case</a:t>
            </a:r>
          </a:p>
        </p:txBody>
      </p:sp>
      <p:sp>
        <p:nvSpPr>
          <p:cNvPr id="4" name="Slide Number Placeholder 3"/>
          <p:cNvSpPr>
            <a:spLocks noGrp="1"/>
          </p:cNvSpPr>
          <p:nvPr>
            <p:ph type="sldNum" sz="quarter" idx="5"/>
          </p:nvPr>
        </p:nvSpPr>
        <p:spPr/>
        <p:txBody>
          <a:bodyPr/>
          <a:lstStyle/>
          <a:p>
            <a:fld id="{30CE9308-3D86-4DB2-A5CB-BA89C1564FCD}" type="slidenum">
              <a:rPr lang="en-US" smtClean="0"/>
              <a:t>57</a:t>
            </a:fld>
            <a:endParaRPr lang="en-US"/>
          </a:p>
        </p:txBody>
      </p:sp>
    </p:spTree>
    <p:extLst>
      <p:ext uri="{BB962C8B-B14F-4D97-AF65-F5344CB8AC3E}">
        <p14:creationId xmlns:p14="http://schemas.microsoft.com/office/powerpoint/2010/main" val="395126147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best we can do today - scan after-image files. We can see for each RM chain when </a:t>
            </a:r>
            <a:r>
              <a:rPr lang="en-US"/>
              <a:t>more than 3 </a:t>
            </a:r>
            <a:r>
              <a:rPr lang="en-US" dirty="0"/>
              <a:t>blocks moved front2back in 1 record creation step.</a:t>
            </a:r>
          </a:p>
        </p:txBody>
      </p:sp>
      <p:sp>
        <p:nvSpPr>
          <p:cNvPr id="4" name="Slide Number Placeholder 3"/>
          <p:cNvSpPr>
            <a:spLocks noGrp="1"/>
          </p:cNvSpPr>
          <p:nvPr>
            <p:ph type="sldNum" sz="quarter" idx="5"/>
          </p:nvPr>
        </p:nvSpPr>
        <p:spPr/>
        <p:txBody>
          <a:bodyPr/>
          <a:lstStyle/>
          <a:p>
            <a:fld id="{30CE9308-3D86-4DB2-A5CB-BA89C1564FCD}" type="slidenum">
              <a:rPr lang="en-US" smtClean="0"/>
              <a:t>58</a:t>
            </a:fld>
            <a:endParaRPr lang="en-US"/>
          </a:p>
        </p:txBody>
      </p:sp>
    </p:spTree>
    <p:extLst>
      <p:ext uri="{BB962C8B-B14F-4D97-AF65-F5344CB8AC3E}">
        <p14:creationId xmlns:p14="http://schemas.microsoft.com/office/powerpoint/2010/main" val="353497693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800" kern="100" dirty="0">
                <a:effectLst/>
                <a:latin typeface="Aptos" panose="020B0004020202020204" pitchFamily="34" charset="0"/>
                <a:ea typeface="Aptos" panose="020B0004020202020204" pitchFamily="34" charset="0"/>
                <a:cs typeface="Times New Roman" panose="02020603050405020304" pitchFamily="18" charset="0"/>
              </a:rPr>
              <a:t>_</a:t>
            </a:r>
            <a:r>
              <a:rPr lang="en-US" sz="1800" kern="100" dirty="0" err="1">
                <a:effectLst/>
                <a:latin typeface="Aptos" panose="020B0004020202020204" pitchFamily="34" charset="0"/>
                <a:ea typeface="Aptos" panose="020B0004020202020204" pitchFamily="34" charset="0"/>
                <a:cs typeface="Times New Roman" panose="02020603050405020304" pitchFamily="18" charset="0"/>
              </a:rPr>
              <a:t>ActSpace</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VST – show examples how many blocks go to front/back same day.</a:t>
            </a:r>
            <a:br>
              <a:rPr lang="en-US" sz="1800" kern="100" dirty="0">
                <a:effectLst/>
                <a:latin typeface="Aptos" panose="020B0004020202020204" pitchFamily="34" charset="0"/>
                <a:ea typeface="Aptos" panose="020B0004020202020204" pitchFamily="34" charset="0"/>
                <a:cs typeface="Times New Roman" panose="02020603050405020304" pitchFamily="18" charset="0"/>
              </a:rPr>
            </a:br>
            <a:r>
              <a:rPr lang="en-US" sz="1800" kern="100" dirty="0">
                <a:effectLst/>
                <a:latin typeface="Aptos" panose="020B0004020202020204" pitchFamily="34" charset="0"/>
                <a:ea typeface="Aptos" panose="020B0004020202020204" pitchFamily="34" charset="0"/>
                <a:cs typeface="Times New Roman" panose="02020603050405020304" pitchFamily="18" charset="0"/>
              </a:rPr>
              <a:t>_</a:t>
            </a:r>
            <a:r>
              <a:rPr lang="en-US" sz="1800" kern="100" dirty="0" err="1">
                <a:effectLst/>
                <a:latin typeface="Aptos" panose="020B0004020202020204" pitchFamily="34" charset="0"/>
                <a:ea typeface="Aptos" panose="020B0004020202020204" pitchFamily="34" charset="0"/>
                <a:cs typeface="Times New Roman" panose="02020603050405020304" pitchFamily="18" charset="0"/>
              </a:rPr>
              <a:t>Space_FrontAdd</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and _</a:t>
            </a:r>
            <a:r>
              <a:rPr lang="en-US" sz="1800" kern="100" dirty="0" err="1">
                <a:effectLst/>
                <a:latin typeface="Aptos" panose="020B0004020202020204" pitchFamily="34" charset="0"/>
                <a:ea typeface="Aptos" panose="020B0004020202020204" pitchFamily="34" charset="0"/>
                <a:cs typeface="Times New Roman" panose="02020603050405020304" pitchFamily="18" charset="0"/>
              </a:rPr>
              <a:t>Space_BackAdd</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Talk about when block goes to Front vs back.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But that is unfortunately only on the database level. For V8 it was ok when was 1 chain for all tables. </a:t>
            </a:r>
            <a:br>
              <a:rPr lang="en-US" sz="1800" kern="100" dirty="0">
                <a:effectLst/>
                <a:latin typeface="Aptos" panose="020B0004020202020204" pitchFamily="34" charset="0"/>
                <a:ea typeface="Aptos" panose="020B0004020202020204" pitchFamily="34" charset="0"/>
                <a:cs typeface="Times New Roman" panose="02020603050405020304" pitchFamily="18" charset="0"/>
              </a:rPr>
            </a:br>
            <a:r>
              <a:rPr lang="en-US" sz="1800" kern="100" dirty="0">
                <a:effectLst/>
                <a:latin typeface="Aptos" panose="020B0004020202020204" pitchFamily="34" charset="0"/>
                <a:ea typeface="Aptos" panose="020B0004020202020204" pitchFamily="34" charset="0"/>
                <a:cs typeface="Times New Roman" panose="02020603050405020304" pitchFamily="18" charset="0"/>
              </a:rPr>
              <a:t>But we got table AREAs, and each table now has it’s own chain. Monitoring is still the same as it was.</a:t>
            </a:r>
            <a:br>
              <a:rPr lang="en-US" sz="1800" kern="100" dirty="0">
                <a:effectLst/>
                <a:latin typeface="Aptos" panose="020B0004020202020204" pitchFamily="34" charset="0"/>
                <a:ea typeface="Aptos" panose="020B0004020202020204" pitchFamily="34" charset="0"/>
                <a:cs typeface="Times New Roman" panose="02020603050405020304" pitchFamily="18" charset="0"/>
              </a:rPr>
            </a:br>
            <a:br>
              <a:rPr lang="en-US" sz="1800" kern="100" dirty="0">
                <a:effectLst/>
                <a:latin typeface="Aptos" panose="020B0004020202020204" pitchFamily="34" charset="0"/>
                <a:ea typeface="Aptos" panose="020B0004020202020204" pitchFamily="34" charset="0"/>
                <a:cs typeface="Times New Roman" panose="02020603050405020304" pitchFamily="18" charset="0"/>
              </a:rPr>
            </a:br>
            <a:r>
              <a:rPr lang="en-US" sz="1800" kern="100" dirty="0">
                <a:effectLst/>
                <a:latin typeface="Aptos" panose="020B0004020202020204" pitchFamily="34" charset="0"/>
                <a:ea typeface="Aptos" panose="020B0004020202020204" pitchFamily="34" charset="0"/>
                <a:cs typeface="Times New Roman" panose="02020603050405020304" pitchFamily="18" charset="0"/>
              </a:rPr>
              <a:t>Scanning AI and then sorting data (programming it) will give more </a:t>
            </a:r>
            <a:r>
              <a:rPr lang="en-US" sz="1800" kern="100" dirty="0" err="1">
                <a:effectLst/>
                <a:latin typeface="Aptos" panose="020B0004020202020204" pitchFamily="34" charset="0"/>
                <a:ea typeface="Aptos" panose="020B0004020202020204" pitchFamily="34" charset="0"/>
                <a:cs typeface="Times New Roman" panose="02020603050405020304" pitchFamily="18" charset="0"/>
              </a:rPr>
              <a:t>deltail</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information about each chain.</a:t>
            </a:r>
          </a:p>
          <a:p>
            <a:endParaRPr lang="en-US" dirty="0"/>
          </a:p>
        </p:txBody>
      </p:sp>
      <p:sp>
        <p:nvSpPr>
          <p:cNvPr id="4" name="Slide Number Placeholder 3"/>
          <p:cNvSpPr>
            <a:spLocks noGrp="1"/>
          </p:cNvSpPr>
          <p:nvPr>
            <p:ph type="sldNum" sz="quarter" idx="5"/>
          </p:nvPr>
        </p:nvSpPr>
        <p:spPr/>
        <p:txBody>
          <a:bodyPr/>
          <a:lstStyle/>
          <a:p>
            <a:fld id="{30CE9308-3D86-4DB2-A5CB-BA89C1564FCD}" type="slidenum">
              <a:rPr lang="en-US" smtClean="0"/>
              <a:t>59</a:t>
            </a:fld>
            <a:endParaRPr lang="en-US"/>
          </a:p>
        </p:txBody>
      </p:sp>
    </p:spTree>
    <p:extLst>
      <p:ext uri="{BB962C8B-B14F-4D97-AF65-F5344CB8AC3E}">
        <p14:creationId xmlns:p14="http://schemas.microsoft.com/office/powerpoint/2010/main" val="285838254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00" dirty="0">
                <a:effectLst/>
                <a:latin typeface="Aptos" panose="020B0004020202020204" pitchFamily="34" charset="0"/>
                <a:ea typeface="Aptos" panose="020B0004020202020204" pitchFamily="34" charset="0"/>
                <a:cs typeface="Times New Roman" panose="02020603050405020304" pitchFamily="18" charset="0"/>
              </a:rPr>
              <a:t>Same here, only on the database level we can see Fragments information. Though create limit we can set for each table. But how do we know if statistics is collected for the whole database only.</a:t>
            </a:r>
            <a:br>
              <a:rPr lang="en-US" sz="1200" kern="100" dirty="0">
                <a:effectLst/>
                <a:latin typeface="Aptos" panose="020B0004020202020204" pitchFamily="34" charset="0"/>
                <a:ea typeface="Aptos" panose="020B0004020202020204" pitchFamily="34" charset="0"/>
                <a:cs typeface="Times New Roman" panose="02020603050405020304" pitchFamily="18" charset="0"/>
              </a:rPr>
            </a:br>
            <a:r>
              <a:rPr lang="en-US" sz="1200" kern="100" dirty="0">
                <a:effectLst/>
                <a:latin typeface="Aptos" panose="020B0004020202020204" pitchFamily="34" charset="0"/>
                <a:ea typeface="Aptos" panose="020B0004020202020204" pitchFamily="34" charset="0"/>
                <a:cs typeface="Times New Roman" panose="02020603050405020304" pitchFamily="18" charset="0"/>
              </a:rPr>
              <a:t>We know how many table creates we have, but we do not know how many table fragments are created. Monitoring need to be expanded for all tables.</a:t>
            </a:r>
            <a:endParaRPr lang="en-US" dirty="0"/>
          </a:p>
        </p:txBody>
      </p:sp>
      <p:sp>
        <p:nvSpPr>
          <p:cNvPr id="4" name="Slide Number Placeholder 3"/>
          <p:cNvSpPr>
            <a:spLocks noGrp="1"/>
          </p:cNvSpPr>
          <p:nvPr>
            <p:ph type="sldNum" sz="quarter" idx="5"/>
          </p:nvPr>
        </p:nvSpPr>
        <p:spPr/>
        <p:txBody>
          <a:bodyPr/>
          <a:lstStyle/>
          <a:p>
            <a:fld id="{30CE9308-3D86-4DB2-A5CB-BA89C1564FCD}" type="slidenum">
              <a:rPr lang="en-US" smtClean="0"/>
              <a:t>60</a:t>
            </a:fld>
            <a:endParaRPr lang="en-US"/>
          </a:p>
        </p:txBody>
      </p:sp>
    </p:spTree>
    <p:extLst>
      <p:ext uri="{BB962C8B-B14F-4D97-AF65-F5344CB8AC3E}">
        <p14:creationId xmlns:p14="http://schemas.microsoft.com/office/powerpoint/2010/main" val="6527432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i="0" dirty="0">
              <a:solidFill>
                <a:srgbClr val="222222"/>
              </a:solidFill>
              <a:effectLst/>
              <a:latin typeface="Arial" panose="020B0604020202020204" pitchFamily="34" charset="0"/>
            </a:endParaRPr>
          </a:p>
        </p:txBody>
      </p:sp>
      <p:sp>
        <p:nvSpPr>
          <p:cNvPr id="4" name="Slide Number Placeholder 3"/>
          <p:cNvSpPr>
            <a:spLocks noGrp="1"/>
          </p:cNvSpPr>
          <p:nvPr>
            <p:ph type="sldNum" sz="quarter" idx="5"/>
          </p:nvPr>
        </p:nvSpPr>
        <p:spPr/>
        <p:txBody>
          <a:bodyPr/>
          <a:lstStyle/>
          <a:p>
            <a:fld id="{30CE9308-3D86-4DB2-A5CB-BA89C1564FCD}" type="slidenum">
              <a:rPr lang="en-US" smtClean="0"/>
              <a:t>61</a:t>
            </a:fld>
            <a:endParaRPr lang="en-US"/>
          </a:p>
        </p:txBody>
      </p:sp>
    </p:spTree>
    <p:extLst>
      <p:ext uri="{BB962C8B-B14F-4D97-AF65-F5344CB8AC3E}">
        <p14:creationId xmlns:p14="http://schemas.microsoft.com/office/powerpoint/2010/main" val="1620855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9BB4B04-BFAA-4A20-81C1-39A3E7F13183}" type="datetime1">
              <a:rPr lang="en-US" smtClean="0"/>
              <a:t>9/28/2024</a:t>
            </a:fld>
            <a:endParaRPr lang="en-US"/>
          </a:p>
        </p:txBody>
      </p:sp>
      <p:sp>
        <p:nvSpPr>
          <p:cNvPr id="5" name="Footer Placeholder 4"/>
          <p:cNvSpPr>
            <a:spLocks noGrp="1"/>
          </p:cNvSpPr>
          <p:nvPr>
            <p:ph type="ftr" sz="quarter" idx="11"/>
          </p:nvPr>
        </p:nvSpPr>
        <p:spPr/>
        <p:txBody>
          <a:bodyPr/>
          <a:lstStyle/>
          <a:p>
            <a:r>
              <a:rPr lang="en-US"/>
              <a:t>PUG Challenge 2024</a:t>
            </a:r>
          </a:p>
        </p:txBody>
      </p:sp>
      <p:sp>
        <p:nvSpPr>
          <p:cNvPr id="6" name="Slide Number Placeholder 5"/>
          <p:cNvSpPr>
            <a:spLocks noGrp="1"/>
          </p:cNvSpPr>
          <p:nvPr>
            <p:ph type="sldNum" sz="quarter" idx="12"/>
          </p:nvPr>
        </p:nvSpPr>
        <p:spPr/>
        <p:txBody>
          <a:bodyPr/>
          <a:lstStyle/>
          <a:p>
            <a:fld id="{D79E687F-9761-4E37-8E5C-463A0DD2901E}" type="slidenum">
              <a:rPr lang="en-US" smtClean="0"/>
              <a:t>‹#›</a:t>
            </a:fld>
            <a:endParaRPr lang="en-US"/>
          </a:p>
        </p:txBody>
      </p:sp>
    </p:spTree>
    <p:extLst>
      <p:ext uri="{BB962C8B-B14F-4D97-AF65-F5344CB8AC3E}">
        <p14:creationId xmlns:p14="http://schemas.microsoft.com/office/powerpoint/2010/main" val="4656708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E197E6F-6A59-44DB-BB1D-F4A1BB447230}" type="datetime1">
              <a:rPr lang="en-US" smtClean="0"/>
              <a:t>9/28/2024</a:t>
            </a:fld>
            <a:endParaRPr lang="en-US"/>
          </a:p>
        </p:txBody>
      </p:sp>
      <p:sp>
        <p:nvSpPr>
          <p:cNvPr id="5" name="Footer Placeholder 4"/>
          <p:cNvSpPr>
            <a:spLocks noGrp="1"/>
          </p:cNvSpPr>
          <p:nvPr>
            <p:ph type="ftr" sz="quarter" idx="11"/>
          </p:nvPr>
        </p:nvSpPr>
        <p:spPr/>
        <p:txBody>
          <a:bodyPr/>
          <a:lstStyle/>
          <a:p>
            <a:r>
              <a:rPr lang="en-US"/>
              <a:t>PUG Challenge 2024</a:t>
            </a:r>
          </a:p>
        </p:txBody>
      </p:sp>
      <p:sp>
        <p:nvSpPr>
          <p:cNvPr id="6" name="Slide Number Placeholder 5"/>
          <p:cNvSpPr>
            <a:spLocks noGrp="1"/>
          </p:cNvSpPr>
          <p:nvPr>
            <p:ph type="sldNum" sz="quarter" idx="12"/>
          </p:nvPr>
        </p:nvSpPr>
        <p:spPr/>
        <p:txBody>
          <a:bodyPr/>
          <a:lstStyle/>
          <a:p>
            <a:fld id="{D79E687F-9761-4E37-8E5C-463A0DD2901E}" type="slidenum">
              <a:rPr lang="en-US" smtClean="0"/>
              <a:t>‹#›</a:t>
            </a:fld>
            <a:endParaRPr lang="en-US"/>
          </a:p>
        </p:txBody>
      </p:sp>
    </p:spTree>
    <p:extLst>
      <p:ext uri="{BB962C8B-B14F-4D97-AF65-F5344CB8AC3E}">
        <p14:creationId xmlns:p14="http://schemas.microsoft.com/office/powerpoint/2010/main" val="3270005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58C8BA6-6A4D-4EB7-956D-1DCCF271B305}" type="datetime1">
              <a:rPr lang="en-US" smtClean="0"/>
              <a:t>9/28/2024</a:t>
            </a:fld>
            <a:endParaRPr lang="en-US"/>
          </a:p>
        </p:txBody>
      </p:sp>
      <p:sp>
        <p:nvSpPr>
          <p:cNvPr id="5" name="Footer Placeholder 4"/>
          <p:cNvSpPr>
            <a:spLocks noGrp="1"/>
          </p:cNvSpPr>
          <p:nvPr>
            <p:ph type="ftr" sz="quarter" idx="11"/>
          </p:nvPr>
        </p:nvSpPr>
        <p:spPr/>
        <p:txBody>
          <a:bodyPr/>
          <a:lstStyle/>
          <a:p>
            <a:r>
              <a:rPr lang="en-US"/>
              <a:t>PUG Challenge 2024</a:t>
            </a:r>
          </a:p>
        </p:txBody>
      </p:sp>
      <p:sp>
        <p:nvSpPr>
          <p:cNvPr id="6" name="Slide Number Placeholder 5"/>
          <p:cNvSpPr>
            <a:spLocks noGrp="1"/>
          </p:cNvSpPr>
          <p:nvPr>
            <p:ph type="sldNum" sz="quarter" idx="12"/>
          </p:nvPr>
        </p:nvSpPr>
        <p:spPr/>
        <p:txBody>
          <a:bodyPr/>
          <a:lstStyle/>
          <a:p>
            <a:fld id="{D79E687F-9761-4E37-8E5C-463A0DD2901E}" type="slidenum">
              <a:rPr lang="en-US" smtClean="0"/>
              <a:t>‹#›</a:t>
            </a:fld>
            <a:endParaRPr lang="en-US"/>
          </a:p>
        </p:txBody>
      </p:sp>
    </p:spTree>
    <p:extLst>
      <p:ext uri="{BB962C8B-B14F-4D97-AF65-F5344CB8AC3E}">
        <p14:creationId xmlns:p14="http://schemas.microsoft.com/office/powerpoint/2010/main" val="31875270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6B7F4A0-0B69-45B4-9A9D-50BD776F025B}" type="datetime1">
              <a:rPr lang="en-US" smtClean="0"/>
              <a:t>9/28/2024</a:t>
            </a:fld>
            <a:endParaRPr lang="en-US"/>
          </a:p>
        </p:txBody>
      </p:sp>
      <p:sp>
        <p:nvSpPr>
          <p:cNvPr id="6" name="Footer Placeholder 5"/>
          <p:cNvSpPr>
            <a:spLocks noGrp="1"/>
          </p:cNvSpPr>
          <p:nvPr>
            <p:ph type="ftr" sz="quarter" idx="11"/>
          </p:nvPr>
        </p:nvSpPr>
        <p:spPr/>
        <p:txBody>
          <a:bodyPr/>
          <a:lstStyle/>
          <a:p>
            <a:r>
              <a:rPr lang="en-US"/>
              <a:t>PUG Challenge 2024</a:t>
            </a:r>
          </a:p>
        </p:txBody>
      </p:sp>
      <p:sp>
        <p:nvSpPr>
          <p:cNvPr id="7" name="Slide Number Placeholder 6"/>
          <p:cNvSpPr>
            <a:spLocks noGrp="1"/>
          </p:cNvSpPr>
          <p:nvPr>
            <p:ph type="sldNum" sz="quarter" idx="12"/>
          </p:nvPr>
        </p:nvSpPr>
        <p:spPr/>
        <p:txBody>
          <a:bodyPr/>
          <a:lstStyle/>
          <a:p>
            <a:fld id="{D79E687F-9761-4E37-8E5C-463A0DD2901E}" type="slidenum">
              <a:rPr lang="en-US" smtClean="0"/>
              <a:t>‹#›</a:t>
            </a:fld>
            <a:endParaRPr lang="en-US"/>
          </a:p>
        </p:txBody>
      </p:sp>
    </p:spTree>
    <p:extLst>
      <p:ext uri="{BB962C8B-B14F-4D97-AF65-F5344CB8AC3E}">
        <p14:creationId xmlns:p14="http://schemas.microsoft.com/office/powerpoint/2010/main" val="11473074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64E0280-9E25-4497-84FE-1A48CE2CD4CD}" type="datetime1">
              <a:rPr lang="en-US" smtClean="0"/>
              <a:t>9/28/2024</a:t>
            </a:fld>
            <a:endParaRPr lang="en-US"/>
          </a:p>
        </p:txBody>
      </p:sp>
      <p:sp>
        <p:nvSpPr>
          <p:cNvPr id="8" name="Footer Placeholder 7"/>
          <p:cNvSpPr>
            <a:spLocks noGrp="1"/>
          </p:cNvSpPr>
          <p:nvPr>
            <p:ph type="ftr" sz="quarter" idx="11"/>
          </p:nvPr>
        </p:nvSpPr>
        <p:spPr/>
        <p:txBody>
          <a:bodyPr/>
          <a:lstStyle/>
          <a:p>
            <a:r>
              <a:rPr lang="en-US"/>
              <a:t>PUG Challenge 2024</a:t>
            </a:r>
          </a:p>
        </p:txBody>
      </p:sp>
      <p:sp>
        <p:nvSpPr>
          <p:cNvPr id="9" name="Slide Number Placeholder 8"/>
          <p:cNvSpPr>
            <a:spLocks noGrp="1"/>
          </p:cNvSpPr>
          <p:nvPr>
            <p:ph type="sldNum" sz="quarter" idx="12"/>
          </p:nvPr>
        </p:nvSpPr>
        <p:spPr/>
        <p:txBody>
          <a:bodyPr/>
          <a:lstStyle/>
          <a:p>
            <a:fld id="{D79E687F-9761-4E37-8E5C-463A0DD2901E}" type="slidenum">
              <a:rPr lang="en-US" smtClean="0"/>
              <a:t>‹#›</a:t>
            </a:fld>
            <a:endParaRPr lang="en-US"/>
          </a:p>
        </p:txBody>
      </p:sp>
    </p:spTree>
    <p:extLst>
      <p:ext uri="{BB962C8B-B14F-4D97-AF65-F5344CB8AC3E}">
        <p14:creationId xmlns:p14="http://schemas.microsoft.com/office/powerpoint/2010/main" val="39553003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73B2700-A8CA-4DD3-93CF-8886B4E91BAE}" type="datetime1">
              <a:rPr lang="en-US" smtClean="0"/>
              <a:t>9/28/2024</a:t>
            </a:fld>
            <a:endParaRPr lang="en-US"/>
          </a:p>
        </p:txBody>
      </p:sp>
      <p:sp>
        <p:nvSpPr>
          <p:cNvPr id="4" name="Footer Placeholder 3"/>
          <p:cNvSpPr>
            <a:spLocks noGrp="1"/>
          </p:cNvSpPr>
          <p:nvPr>
            <p:ph type="ftr" sz="quarter" idx="11"/>
          </p:nvPr>
        </p:nvSpPr>
        <p:spPr/>
        <p:txBody>
          <a:bodyPr/>
          <a:lstStyle/>
          <a:p>
            <a:r>
              <a:rPr lang="en-US"/>
              <a:t>PUG Challenge 2024</a:t>
            </a:r>
          </a:p>
        </p:txBody>
      </p:sp>
      <p:sp>
        <p:nvSpPr>
          <p:cNvPr id="5" name="Slide Number Placeholder 4"/>
          <p:cNvSpPr>
            <a:spLocks noGrp="1"/>
          </p:cNvSpPr>
          <p:nvPr>
            <p:ph type="sldNum" sz="quarter" idx="12"/>
          </p:nvPr>
        </p:nvSpPr>
        <p:spPr/>
        <p:txBody>
          <a:bodyPr/>
          <a:lstStyle/>
          <a:p>
            <a:fld id="{D79E687F-9761-4E37-8E5C-463A0DD2901E}" type="slidenum">
              <a:rPr lang="en-US" smtClean="0"/>
              <a:t>‹#›</a:t>
            </a:fld>
            <a:endParaRPr lang="en-US"/>
          </a:p>
        </p:txBody>
      </p:sp>
    </p:spTree>
    <p:extLst>
      <p:ext uri="{BB962C8B-B14F-4D97-AF65-F5344CB8AC3E}">
        <p14:creationId xmlns:p14="http://schemas.microsoft.com/office/powerpoint/2010/main" val="38098909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E2BA52-ADAF-4D98-AE3F-842DF945F5E6}" type="datetime1">
              <a:rPr lang="en-US" smtClean="0"/>
              <a:t>9/28/2024</a:t>
            </a:fld>
            <a:endParaRPr lang="en-US"/>
          </a:p>
        </p:txBody>
      </p:sp>
      <p:sp>
        <p:nvSpPr>
          <p:cNvPr id="3" name="Footer Placeholder 2"/>
          <p:cNvSpPr>
            <a:spLocks noGrp="1"/>
          </p:cNvSpPr>
          <p:nvPr>
            <p:ph type="ftr" sz="quarter" idx="11"/>
          </p:nvPr>
        </p:nvSpPr>
        <p:spPr/>
        <p:txBody>
          <a:bodyPr/>
          <a:lstStyle/>
          <a:p>
            <a:r>
              <a:rPr lang="en-US"/>
              <a:t>PUG Challenge 2024</a:t>
            </a:r>
          </a:p>
        </p:txBody>
      </p:sp>
      <p:sp>
        <p:nvSpPr>
          <p:cNvPr id="4" name="Slide Number Placeholder 3"/>
          <p:cNvSpPr>
            <a:spLocks noGrp="1"/>
          </p:cNvSpPr>
          <p:nvPr>
            <p:ph type="sldNum" sz="quarter" idx="12"/>
          </p:nvPr>
        </p:nvSpPr>
        <p:spPr/>
        <p:txBody>
          <a:bodyPr/>
          <a:lstStyle/>
          <a:p>
            <a:fld id="{D79E687F-9761-4E37-8E5C-463A0DD2901E}" type="slidenum">
              <a:rPr lang="en-US" smtClean="0"/>
              <a:t>‹#›</a:t>
            </a:fld>
            <a:endParaRPr lang="en-US"/>
          </a:p>
        </p:txBody>
      </p:sp>
    </p:spTree>
    <p:extLst>
      <p:ext uri="{BB962C8B-B14F-4D97-AF65-F5344CB8AC3E}">
        <p14:creationId xmlns:p14="http://schemas.microsoft.com/office/powerpoint/2010/main" val="40089260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C5D1463-0741-4023-ABB7-6BB4AD07A111}" type="datetime1">
              <a:rPr lang="en-US" smtClean="0"/>
              <a:t>9/28/2024</a:t>
            </a:fld>
            <a:endParaRPr lang="en-US"/>
          </a:p>
        </p:txBody>
      </p:sp>
      <p:sp>
        <p:nvSpPr>
          <p:cNvPr id="6" name="Footer Placeholder 5"/>
          <p:cNvSpPr>
            <a:spLocks noGrp="1"/>
          </p:cNvSpPr>
          <p:nvPr>
            <p:ph type="ftr" sz="quarter" idx="11"/>
          </p:nvPr>
        </p:nvSpPr>
        <p:spPr/>
        <p:txBody>
          <a:bodyPr/>
          <a:lstStyle/>
          <a:p>
            <a:r>
              <a:rPr lang="en-US"/>
              <a:t>PUG Challenge 2024</a:t>
            </a:r>
          </a:p>
        </p:txBody>
      </p:sp>
      <p:sp>
        <p:nvSpPr>
          <p:cNvPr id="7" name="Slide Number Placeholder 6"/>
          <p:cNvSpPr>
            <a:spLocks noGrp="1"/>
          </p:cNvSpPr>
          <p:nvPr>
            <p:ph type="sldNum" sz="quarter" idx="12"/>
          </p:nvPr>
        </p:nvSpPr>
        <p:spPr/>
        <p:txBody>
          <a:bodyPr/>
          <a:lstStyle/>
          <a:p>
            <a:fld id="{D79E687F-9761-4E37-8E5C-463A0DD2901E}" type="slidenum">
              <a:rPr lang="en-US" smtClean="0"/>
              <a:t>‹#›</a:t>
            </a:fld>
            <a:endParaRPr lang="en-US"/>
          </a:p>
        </p:txBody>
      </p:sp>
    </p:spTree>
    <p:extLst>
      <p:ext uri="{BB962C8B-B14F-4D97-AF65-F5344CB8AC3E}">
        <p14:creationId xmlns:p14="http://schemas.microsoft.com/office/powerpoint/2010/main" val="29239607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1EA578E-6AE0-4E61-8BC0-7B06A47E09C7}" type="datetime1">
              <a:rPr lang="en-US" smtClean="0"/>
              <a:t>9/28/2024</a:t>
            </a:fld>
            <a:endParaRPr lang="en-US"/>
          </a:p>
        </p:txBody>
      </p:sp>
      <p:sp>
        <p:nvSpPr>
          <p:cNvPr id="6" name="Footer Placeholder 5"/>
          <p:cNvSpPr>
            <a:spLocks noGrp="1"/>
          </p:cNvSpPr>
          <p:nvPr>
            <p:ph type="ftr" sz="quarter" idx="11"/>
          </p:nvPr>
        </p:nvSpPr>
        <p:spPr/>
        <p:txBody>
          <a:bodyPr/>
          <a:lstStyle/>
          <a:p>
            <a:r>
              <a:rPr lang="en-US"/>
              <a:t>PUG Challenge 2024</a:t>
            </a:r>
          </a:p>
        </p:txBody>
      </p:sp>
      <p:sp>
        <p:nvSpPr>
          <p:cNvPr id="7" name="Slide Number Placeholder 6"/>
          <p:cNvSpPr>
            <a:spLocks noGrp="1"/>
          </p:cNvSpPr>
          <p:nvPr>
            <p:ph type="sldNum" sz="quarter" idx="12"/>
          </p:nvPr>
        </p:nvSpPr>
        <p:spPr/>
        <p:txBody>
          <a:bodyPr/>
          <a:lstStyle/>
          <a:p>
            <a:fld id="{D79E687F-9761-4E37-8E5C-463A0DD2901E}" type="slidenum">
              <a:rPr lang="en-US" smtClean="0"/>
              <a:t>‹#›</a:t>
            </a:fld>
            <a:endParaRPr lang="en-US"/>
          </a:p>
        </p:txBody>
      </p:sp>
    </p:spTree>
    <p:extLst>
      <p:ext uri="{BB962C8B-B14F-4D97-AF65-F5344CB8AC3E}">
        <p14:creationId xmlns:p14="http://schemas.microsoft.com/office/powerpoint/2010/main" val="31214785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E1F2B5B-9A65-4227-9CEC-B93C62A3FB84}" type="datetime1">
              <a:rPr lang="en-US" smtClean="0"/>
              <a:t>9/28/2024</a:t>
            </a:fld>
            <a:endParaRPr lang="en-US"/>
          </a:p>
        </p:txBody>
      </p:sp>
      <p:sp>
        <p:nvSpPr>
          <p:cNvPr id="5" name="Footer Placeholder 4"/>
          <p:cNvSpPr>
            <a:spLocks noGrp="1"/>
          </p:cNvSpPr>
          <p:nvPr>
            <p:ph type="ftr" sz="quarter" idx="11"/>
          </p:nvPr>
        </p:nvSpPr>
        <p:spPr/>
        <p:txBody>
          <a:bodyPr/>
          <a:lstStyle/>
          <a:p>
            <a:r>
              <a:rPr lang="en-US"/>
              <a:t>PUG Challenge 2024</a:t>
            </a:r>
          </a:p>
        </p:txBody>
      </p:sp>
      <p:sp>
        <p:nvSpPr>
          <p:cNvPr id="6" name="Slide Number Placeholder 5"/>
          <p:cNvSpPr>
            <a:spLocks noGrp="1"/>
          </p:cNvSpPr>
          <p:nvPr>
            <p:ph type="sldNum" sz="quarter" idx="12"/>
          </p:nvPr>
        </p:nvSpPr>
        <p:spPr/>
        <p:txBody>
          <a:bodyPr/>
          <a:lstStyle/>
          <a:p>
            <a:fld id="{D79E687F-9761-4E37-8E5C-463A0DD2901E}" type="slidenum">
              <a:rPr lang="en-US" smtClean="0"/>
              <a:t>‹#›</a:t>
            </a:fld>
            <a:endParaRPr lang="en-US"/>
          </a:p>
        </p:txBody>
      </p:sp>
    </p:spTree>
    <p:extLst>
      <p:ext uri="{BB962C8B-B14F-4D97-AF65-F5344CB8AC3E}">
        <p14:creationId xmlns:p14="http://schemas.microsoft.com/office/powerpoint/2010/main" val="27673604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E5957EC-844A-4332-A010-323BE8489684}" type="datetime1">
              <a:rPr lang="en-US" smtClean="0"/>
              <a:t>9/28/2024</a:t>
            </a:fld>
            <a:endParaRPr lang="en-US"/>
          </a:p>
        </p:txBody>
      </p:sp>
      <p:sp>
        <p:nvSpPr>
          <p:cNvPr id="5" name="Footer Placeholder 4"/>
          <p:cNvSpPr>
            <a:spLocks noGrp="1"/>
          </p:cNvSpPr>
          <p:nvPr>
            <p:ph type="ftr" sz="quarter" idx="11"/>
          </p:nvPr>
        </p:nvSpPr>
        <p:spPr/>
        <p:txBody>
          <a:bodyPr/>
          <a:lstStyle/>
          <a:p>
            <a:r>
              <a:rPr lang="en-US"/>
              <a:t>PUG Challenge 2024</a:t>
            </a:r>
          </a:p>
        </p:txBody>
      </p:sp>
      <p:sp>
        <p:nvSpPr>
          <p:cNvPr id="6" name="Slide Number Placeholder 5"/>
          <p:cNvSpPr>
            <a:spLocks noGrp="1"/>
          </p:cNvSpPr>
          <p:nvPr>
            <p:ph type="sldNum" sz="quarter" idx="12"/>
          </p:nvPr>
        </p:nvSpPr>
        <p:spPr/>
        <p:txBody>
          <a:bodyPr/>
          <a:lstStyle/>
          <a:p>
            <a:fld id="{D79E687F-9761-4E37-8E5C-463A0DD2901E}" type="slidenum">
              <a:rPr lang="en-US" smtClean="0"/>
              <a:t>‹#›</a:t>
            </a:fld>
            <a:endParaRPr lang="en-US"/>
          </a:p>
        </p:txBody>
      </p:sp>
    </p:spTree>
    <p:extLst>
      <p:ext uri="{BB962C8B-B14F-4D97-AF65-F5344CB8AC3E}">
        <p14:creationId xmlns:p14="http://schemas.microsoft.com/office/powerpoint/2010/main" val="1819578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6509044-FA40-4126-8A1D-9B1C0DF577F9}" type="datetime1">
              <a:rPr lang="en-US" smtClean="0"/>
              <a:t>9/28/2024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en-US"/>
              <a:t>PUG Challenge 2024</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79E687F-9761-4E37-8E5C-463A0DD2901E}" type="slidenum">
              <a:rPr lang="en-US" smtClean="0"/>
              <a:t>‹#›</a:t>
            </a:fld>
            <a:endParaRPr lang="en-US"/>
          </a:p>
        </p:txBody>
      </p:sp>
    </p:spTree>
    <p:extLst>
      <p:ext uri="{BB962C8B-B14F-4D97-AF65-F5344CB8AC3E}">
        <p14:creationId xmlns:p14="http://schemas.microsoft.com/office/powerpoint/2010/main" val="333865887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41.xml"/><Relationship Id="rId1" Type="http://schemas.openxmlformats.org/officeDocument/2006/relationships/slideLayout" Target="../slideLayouts/slideLayout6.xml"/><Relationship Id="rId4" Type="http://schemas.openxmlformats.org/officeDocument/2006/relationships/image" Target="../media/image21.jp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B51C0-B767-B91A-A382-4C5054177D2A}"/>
              </a:ext>
            </a:extLst>
          </p:cNvPr>
          <p:cNvSpPr>
            <a:spLocks noGrp="1"/>
          </p:cNvSpPr>
          <p:nvPr>
            <p:ph type="title"/>
          </p:nvPr>
        </p:nvSpPr>
        <p:spPr>
          <a:xfrm>
            <a:off x="838200" y="158297"/>
            <a:ext cx="10515600" cy="1325563"/>
          </a:xfrm>
        </p:spPr>
        <p:txBody>
          <a:bodyPr/>
          <a:lstStyle/>
          <a:p>
            <a:pPr algn="ctr"/>
            <a:r>
              <a:rPr lang="en-US" b="0" i="0" dirty="0">
                <a:solidFill>
                  <a:srgbClr val="000000"/>
                </a:solidFill>
                <a:effectLst/>
                <a:highlight>
                  <a:srgbClr val="FFFFFF"/>
                </a:highlight>
                <a:latin typeface="Calibri" panose="020F0502020204030204" pitchFamily="34" charset="0"/>
              </a:rPr>
              <a:t>Dbanalys – theory and practice</a:t>
            </a:r>
            <a:endParaRPr lang="en-US" dirty="0"/>
          </a:p>
        </p:txBody>
      </p:sp>
      <p:pic>
        <p:nvPicPr>
          <p:cNvPr id="5" name="Content Placeholder 4" descr="An orange alarm clock in a jail cell">
            <a:extLst>
              <a:ext uri="{FF2B5EF4-FFF2-40B4-BE49-F238E27FC236}">
                <a16:creationId xmlns:a16="http://schemas.microsoft.com/office/drawing/2014/main" id="{C78A1064-91AA-5ECA-E81E-85B1AEFD7939}"/>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259684" y="1483860"/>
            <a:ext cx="5955661" cy="3970441"/>
          </a:xfrm>
        </p:spPr>
      </p:pic>
      <p:sp>
        <p:nvSpPr>
          <p:cNvPr id="3" name="Title 1">
            <a:extLst>
              <a:ext uri="{FF2B5EF4-FFF2-40B4-BE49-F238E27FC236}">
                <a16:creationId xmlns:a16="http://schemas.microsoft.com/office/drawing/2014/main" id="{277B8244-0DB9-E0B5-BFA6-0AD42B6CDDCC}"/>
              </a:ext>
            </a:extLst>
          </p:cNvPr>
          <p:cNvSpPr txBox="1">
            <a:spLocks/>
          </p:cNvSpPr>
          <p:nvPr/>
        </p:nvSpPr>
        <p:spPr>
          <a:xfrm>
            <a:off x="979715" y="5699125"/>
            <a:ext cx="10515600" cy="84318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dirty="0">
                <a:solidFill>
                  <a:srgbClr val="000000"/>
                </a:solidFill>
                <a:highlight>
                  <a:srgbClr val="FFFFFF"/>
                </a:highlight>
                <a:latin typeface="Calibri" panose="020F0502020204030204" pitchFamily="34" charset="0"/>
              </a:rPr>
              <a:t>Database blocks were born not to be free!</a:t>
            </a:r>
            <a:endParaRPr lang="en-US" sz="3600" dirty="0"/>
          </a:p>
        </p:txBody>
      </p:sp>
      <p:sp>
        <p:nvSpPr>
          <p:cNvPr id="6" name="Footer Placeholder 5">
            <a:extLst>
              <a:ext uri="{FF2B5EF4-FFF2-40B4-BE49-F238E27FC236}">
                <a16:creationId xmlns:a16="http://schemas.microsoft.com/office/drawing/2014/main" id="{9B25AE67-7F2E-CD1A-8B8F-458C8C382EC4}"/>
              </a:ext>
            </a:extLst>
          </p:cNvPr>
          <p:cNvSpPr>
            <a:spLocks noGrp="1"/>
          </p:cNvSpPr>
          <p:nvPr>
            <p:ph type="ftr" sz="quarter" idx="11"/>
          </p:nvPr>
        </p:nvSpPr>
        <p:spPr/>
        <p:txBody>
          <a:bodyPr/>
          <a:lstStyle/>
          <a:p>
            <a:r>
              <a:rPr lang="en-US"/>
              <a:t>PUG Challenge 2024</a:t>
            </a:r>
          </a:p>
        </p:txBody>
      </p:sp>
      <p:sp>
        <p:nvSpPr>
          <p:cNvPr id="7" name="Slide Number Placeholder 6">
            <a:extLst>
              <a:ext uri="{FF2B5EF4-FFF2-40B4-BE49-F238E27FC236}">
                <a16:creationId xmlns:a16="http://schemas.microsoft.com/office/drawing/2014/main" id="{16182AA3-930F-82B9-F8BD-5ECC66BCC1E5}"/>
              </a:ext>
            </a:extLst>
          </p:cNvPr>
          <p:cNvSpPr>
            <a:spLocks noGrp="1"/>
          </p:cNvSpPr>
          <p:nvPr>
            <p:ph type="sldNum" sz="quarter" idx="12"/>
          </p:nvPr>
        </p:nvSpPr>
        <p:spPr/>
        <p:txBody>
          <a:bodyPr/>
          <a:lstStyle/>
          <a:p>
            <a:fld id="{D79E687F-9761-4E37-8E5C-463A0DD2901E}" type="slidenum">
              <a:rPr lang="en-US" smtClean="0"/>
              <a:t>1</a:t>
            </a:fld>
            <a:endParaRPr lang="en-US"/>
          </a:p>
        </p:txBody>
      </p:sp>
    </p:spTree>
    <p:extLst>
      <p:ext uri="{BB962C8B-B14F-4D97-AF65-F5344CB8AC3E}">
        <p14:creationId xmlns:p14="http://schemas.microsoft.com/office/powerpoint/2010/main" val="1794925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D19E91-4F85-3F37-F42A-FF886BF13229}"/>
              </a:ext>
            </a:extLst>
          </p:cNvPr>
          <p:cNvSpPr>
            <a:spLocks noGrp="1"/>
          </p:cNvSpPr>
          <p:nvPr>
            <p:ph type="title"/>
          </p:nvPr>
        </p:nvSpPr>
        <p:spPr/>
        <p:txBody>
          <a:bodyPr/>
          <a:lstStyle/>
          <a:p>
            <a:pPr algn="ctr"/>
            <a:r>
              <a:rPr lang="en-US" dirty="0">
                <a:latin typeface="Calibri" panose="020F0502020204030204" pitchFamily="34" charset="0"/>
                <a:ea typeface="Calibri" panose="020F0502020204030204" pitchFamily="34" charset="0"/>
                <a:cs typeface="Calibri" panose="020F0502020204030204" pitchFamily="34" charset="0"/>
              </a:rPr>
              <a:t>Gus Monograph</a:t>
            </a:r>
          </a:p>
        </p:txBody>
      </p:sp>
      <p:pic>
        <p:nvPicPr>
          <p:cNvPr id="5" name="Content Placeholder 4" descr="A close-up of a logo&#10;&#10;Description automatically generated">
            <a:extLst>
              <a:ext uri="{FF2B5EF4-FFF2-40B4-BE49-F238E27FC236}">
                <a16:creationId xmlns:a16="http://schemas.microsoft.com/office/drawing/2014/main" id="{94D782EC-DAD9-A2B1-5DA2-B15C50E4BAC9}"/>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828163" y="1690688"/>
            <a:ext cx="8535673" cy="4351338"/>
          </a:xfrm>
        </p:spPr>
      </p:pic>
      <p:sp>
        <p:nvSpPr>
          <p:cNvPr id="3" name="TextBox 2">
            <a:extLst>
              <a:ext uri="{FF2B5EF4-FFF2-40B4-BE49-F238E27FC236}">
                <a16:creationId xmlns:a16="http://schemas.microsoft.com/office/drawing/2014/main" id="{D59742BE-4CCD-75F4-0CF4-887011B93899}"/>
              </a:ext>
            </a:extLst>
          </p:cNvPr>
          <p:cNvSpPr txBox="1"/>
          <p:nvPr/>
        </p:nvSpPr>
        <p:spPr>
          <a:xfrm>
            <a:off x="1513114" y="5987018"/>
            <a:ext cx="9530301" cy="369332"/>
          </a:xfrm>
          <a:prstGeom prst="rect">
            <a:avLst/>
          </a:prstGeom>
          <a:noFill/>
        </p:spPr>
        <p:txBody>
          <a:bodyPr wrap="none" rtlCol="0">
            <a:spAutoFit/>
          </a:bodyPr>
          <a:lstStyle/>
          <a:p>
            <a:r>
              <a:rPr lang="en-US" dirty="0">
                <a:solidFill>
                  <a:schemeClr val="tx2">
                    <a:lumMod val="50000"/>
                    <a:lumOff val="50000"/>
                  </a:schemeClr>
                </a:solidFill>
              </a:rPr>
              <a:t>https://web.archive.org/web/20050204132510/http://www.peg.com/techpapers/monographs/</a:t>
            </a:r>
          </a:p>
        </p:txBody>
      </p:sp>
      <p:sp>
        <p:nvSpPr>
          <p:cNvPr id="6" name="Footer Placeholder 5">
            <a:extLst>
              <a:ext uri="{FF2B5EF4-FFF2-40B4-BE49-F238E27FC236}">
                <a16:creationId xmlns:a16="http://schemas.microsoft.com/office/drawing/2014/main" id="{546D46D6-866B-12C5-746A-577EFD49AB71}"/>
              </a:ext>
            </a:extLst>
          </p:cNvPr>
          <p:cNvSpPr>
            <a:spLocks noGrp="1"/>
          </p:cNvSpPr>
          <p:nvPr>
            <p:ph type="ftr" sz="quarter" idx="11"/>
          </p:nvPr>
        </p:nvSpPr>
        <p:spPr/>
        <p:txBody>
          <a:bodyPr/>
          <a:lstStyle/>
          <a:p>
            <a:r>
              <a:rPr lang="en-US"/>
              <a:t>PUG Challenge 2024</a:t>
            </a:r>
          </a:p>
        </p:txBody>
      </p:sp>
      <p:sp>
        <p:nvSpPr>
          <p:cNvPr id="7" name="Slide Number Placeholder 6">
            <a:extLst>
              <a:ext uri="{FF2B5EF4-FFF2-40B4-BE49-F238E27FC236}">
                <a16:creationId xmlns:a16="http://schemas.microsoft.com/office/drawing/2014/main" id="{F05ACD3F-A95F-DF18-4357-F026CB81561F}"/>
              </a:ext>
            </a:extLst>
          </p:cNvPr>
          <p:cNvSpPr>
            <a:spLocks noGrp="1"/>
          </p:cNvSpPr>
          <p:nvPr>
            <p:ph type="sldNum" sz="quarter" idx="12"/>
          </p:nvPr>
        </p:nvSpPr>
        <p:spPr/>
        <p:txBody>
          <a:bodyPr/>
          <a:lstStyle/>
          <a:p>
            <a:fld id="{D79E687F-9761-4E37-8E5C-463A0DD2901E}" type="slidenum">
              <a:rPr lang="en-US" smtClean="0"/>
              <a:t>2</a:t>
            </a:fld>
            <a:endParaRPr lang="en-US"/>
          </a:p>
        </p:txBody>
      </p:sp>
    </p:spTree>
    <p:extLst>
      <p:ext uri="{BB962C8B-B14F-4D97-AF65-F5344CB8AC3E}">
        <p14:creationId xmlns:p14="http://schemas.microsoft.com/office/powerpoint/2010/main" val="9641379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FBE99F-F2E3-571C-321A-5D2DD2725FBA}"/>
              </a:ext>
            </a:extLst>
          </p:cNvPr>
          <p:cNvSpPr txBox="1">
            <a:spLocks/>
          </p:cNvSpPr>
          <p:nvPr/>
        </p:nvSpPr>
        <p:spPr>
          <a:xfrm>
            <a:off x="337457" y="365125"/>
            <a:ext cx="11016343" cy="1325563"/>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7000"/>
              </a:lnSpc>
              <a:spcBef>
                <a:spcPts val="0"/>
              </a:spcBef>
              <a:spcAft>
                <a:spcPts val="800"/>
              </a:spcAft>
            </a:pPr>
            <a:r>
              <a:rPr lang="en-US" kern="100" dirty="0">
                <a:latin typeface="Calibri" panose="020F0502020204030204" pitchFamily="34" charset="0"/>
                <a:ea typeface="Calibri" panose="020F0502020204030204" pitchFamily="34" charset="0"/>
                <a:cs typeface="Calibri" panose="020F0502020204030204" pitchFamily="34" charset="0"/>
              </a:rPr>
              <a:t>Structure of Data Blocks ( SAT I )</a:t>
            </a:r>
          </a:p>
        </p:txBody>
      </p:sp>
      <p:sp>
        <p:nvSpPr>
          <p:cNvPr id="4" name="Footer Placeholder 3">
            <a:extLst>
              <a:ext uri="{FF2B5EF4-FFF2-40B4-BE49-F238E27FC236}">
                <a16:creationId xmlns:a16="http://schemas.microsoft.com/office/drawing/2014/main" id="{333A6A33-CFE5-BABC-DB3E-FABE1DE3B79D}"/>
              </a:ext>
            </a:extLst>
          </p:cNvPr>
          <p:cNvSpPr>
            <a:spLocks noGrp="1"/>
          </p:cNvSpPr>
          <p:nvPr>
            <p:ph type="ftr" sz="quarter" idx="11"/>
          </p:nvPr>
        </p:nvSpPr>
        <p:spPr/>
        <p:txBody>
          <a:bodyPr/>
          <a:lstStyle/>
          <a:p>
            <a:r>
              <a:rPr lang="en-US"/>
              <a:t>PUG Challenge 2024</a:t>
            </a:r>
          </a:p>
        </p:txBody>
      </p:sp>
      <p:sp>
        <p:nvSpPr>
          <p:cNvPr id="5" name="Slide Number Placeholder 4">
            <a:extLst>
              <a:ext uri="{FF2B5EF4-FFF2-40B4-BE49-F238E27FC236}">
                <a16:creationId xmlns:a16="http://schemas.microsoft.com/office/drawing/2014/main" id="{0A35C0E5-5991-A72B-1E22-783381C301E7}"/>
              </a:ext>
            </a:extLst>
          </p:cNvPr>
          <p:cNvSpPr>
            <a:spLocks noGrp="1"/>
          </p:cNvSpPr>
          <p:nvPr>
            <p:ph type="sldNum" sz="quarter" idx="12"/>
          </p:nvPr>
        </p:nvSpPr>
        <p:spPr/>
        <p:txBody>
          <a:bodyPr/>
          <a:lstStyle/>
          <a:p>
            <a:fld id="{D79E687F-9761-4E37-8E5C-463A0DD2901E}" type="slidenum">
              <a:rPr lang="en-US" smtClean="0"/>
              <a:t>3</a:t>
            </a:fld>
            <a:endParaRPr lang="en-US"/>
          </a:p>
        </p:txBody>
      </p:sp>
      <p:pic>
        <p:nvPicPr>
          <p:cNvPr id="6" name="Picture 5" descr="A screenshot of a computer">
            <a:extLst>
              <a:ext uri="{FF2B5EF4-FFF2-40B4-BE49-F238E27FC236}">
                <a16:creationId xmlns:a16="http://schemas.microsoft.com/office/drawing/2014/main" id="{36339113-A2BF-945E-0111-8FBE2E78AE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2038" y="1270520"/>
            <a:ext cx="11867924" cy="4498909"/>
          </a:xfrm>
          <a:prstGeom prst="rect">
            <a:avLst/>
          </a:prstGeom>
        </p:spPr>
      </p:pic>
    </p:spTree>
    <p:extLst>
      <p:ext uri="{BB962C8B-B14F-4D97-AF65-F5344CB8AC3E}">
        <p14:creationId xmlns:p14="http://schemas.microsoft.com/office/powerpoint/2010/main" val="4092080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E5460B-E6BB-F375-B93B-92365CA4C5AC}"/>
              </a:ext>
            </a:extLst>
          </p:cNvPr>
          <p:cNvSpPr>
            <a:spLocks noGrp="1"/>
          </p:cNvSpPr>
          <p:nvPr>
            <p:ph type="title"/>
          </p:nvPr>
        </p:nvSpPr>
        <p:spPr>
          <a:xfrm>
            <a:off x="669471" y="-108856"/>
            <a:ext cx="10853057" cy="1434420"/>
          </a:xfrm>
        </p:spPr>
        <p:txBody>
          <a:bodyPr/>
          <a:lstStyle/>
          <a:p>
            <a:pPr algn="ctr">
              <a:lnSpc>
                <a:spcPct val="107000"/>
              </a:lnSpc>
              <a:spcBef>
                <a:spcPts val="0"/>
              </a:spcBef>
              <a:spcAft>
                <a:spcPts val="800"/>
              </a:spcAft>
            </a:pPr>
            <a:r>
              <a:rPr lang="en-US" kern="100" dirty="0">
                <a:latin typeface="Calibri" panose="020F0502020204030204" pitchFamily="34" charset="0"/>
                <a:ea typeface="Calibri" panose="020F0502020204030204" pitchFamily="34" charset="0"/>
                <a:cs typeface="Calibri" panose="020F0502020204030204" pitchFamily="34" charset="0"/>
              </a:rPr>
              <a:t>Structure of Data Blocks ( SAT II )</a:t>
            </a:r>
          </a:p>
        </p:txBody>
      </p:sp>
      <p:sp>
        <p:nvSpPr>
          <p:cNvPr id="5" name="Footer Placeholder 4">
            <a:extLst>
              <a:ext uri="{FF2B5EF4-FFF2-40B4-BE49-F238E27FC236}">
                <a16:creationId xmlns:a16="http://schemas.microsoft.com/office/drawing/2014/main" id="{F0901CA0-B75A-10C6-3280-BCA362288AE9}"/>
              </a:ext>
            </a:extLst>
          </p:cNvPr>
          <p:cNvSpPr>
            <a:spLocks noGrp="1"/>
          </p:cNvSpPr>
          <p:nvPr>
            <p:ph type="ftr" sz="quarter" idx="11"/>
          </p:nvPr>
        </p:nvSpPr>
        <p:spPr/>
        <p:txBody>
          <a:bodyPr/>
          <a:lstStyle/>
          <a:p>
            <a:r>
              <a:rPr lang="en-US"/>
              <a:t>PUG Challenge 2024</a:t>
            </a:r>
          </a:p>
        </p:txBody>
      </p:sp>
      <p:sp>
        <p:nvSpPr>
          <p:cNvPr id="6" name="Slide Number Placeholder 5">
            <a:extLst>
              <a:ext uri="{FF2B5EF4-FFF2-40B4-BE49-F238E27FC236}">
                <a16:creationId xmlns:a16="http://schemas.microsoft.com/office/drawing/2014/main" id="{430DCDF5-D61F-7F1C-80F4-2DCB07F23CE1}"/>
              </a:ext>
            </a:extLst>
          </p:cNvPr>
          <p:cNvSpPr>
            <a:spLocks noGrp="1"/>
          </p:cNvSpPr>
          <p:nvPr>
            <p:ph type="sldNum" sz="quarter" idx="12"/>
          </p:nvPr>
        </p:nvSpPr>
        <p:spPr/>
        <p:txBody>
          <a:bodyPr/>
          <a:lstStyle/>
          <a:p>
            <a:fld id="{D79E687F-9761-4E37-8E5C-463A0DD2901E}" type="slidenum">
              <a:rPr lang="en-US" smtClean="0"/>
              <a:t>4</a:t>
            </a:fld>
            <a:endParaRPr lang="en-US"/>
          </a:p>
        </p:txBody>
      </p:sp>
      <p:pic>
        <p:nvPicPr>
          <p:cNvPr id="4" name="Picture 3" descr="A screenshot of a computer">
            <a:extLst>
              <a:ext uri="{FF2B5EF4-FFF2-40B4-BE49-F238E27FC236}">
                <a16:creationId xmlns:a16="http://schemas.microsoft.com/office/drawing/2014/main" id="{AE182B09-7955-1C47-C17E-CF0A58C76D7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84061"/>
            <a:ext cx="12192000" cy="4889878"/>
          </a:xfrm>
          <a:prstGeom prst="rect">
            <a:avLst/>
          </a:prstGeom>
        </p:spPr>
      </p:pic>
    </p:spTree>
    <p:extLst>
      <p:ext uri="{BB962C8B-B14F-4D97-AF65-F5344CB8AC3E}">
        <p14:creationId xmlns:p14="http://schemas.microsoft.com/office/powerpoint/2010/main" val="19650370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737D733C-B1F0-905E-6FC8-0D3D7CFADFCA}"/>
              </a:ext>
            </a:extLst>
          </p:cNvPr>
          <p:cNvSpPr>
            <a:spLocks noGrp="1"/>
          </p:cNvSpPr>
          <p:nvPr>
            <p:ph type="ftr" sz="quarter" idx="11"/>
          </p:nvPr>
        </p:nvSpPr>
        <p:spPr/>
        <p:txBody>
          <a:bodyPr/>
          <a:lstStyle/>
          <a:p>
            <a:r>
              <a:rPr lang="en-US"/>
              <a:t>PUG Challenge 2024</a:t>
            </a:r>
          </a:p>
        </p:txBody>
      </p:sp>
      <p:sp>
        <p:nvSpPr>
          <p:cNvPr id="5" name="Slide Number Placeholder 4">
            <a:extLst>
              <a:ext uri="{FF2B5EF4-FFF2-40B4-BE49-F238E27FC236}">
                <a16:creationId xmlns:a16="http://schemas.microsoft.com/office/drawing/2014/main" id="{09C79964-69B6-1F7D-C731-3A7D00139B1B}"/>
              </a:ext>
            </a:extLst>
          </p:cNvPr>
          <p:cNvSpPr>
            <a:spLocks noGrp="1"/>
          </p:cNvSpPr>
          <p:nvPr>
            <p:ph type="sldNum" sz="quarter" idx="12"/>
          </p:nvPr>
        </p:nvSpPr>
        <p:spPr/>
        <p:txBody>
          <a:bodyPr/>
          <a:lstStyle/>
          <a:p>
            <a:fld id="{D79E687F-9761-4E37-8E5C-463A0DD2901E}" type="slidenum">
              <a:rPr lang="en-US" smtClean="0"/>
              <a:t>5</a:t>
            </a:fld>
            <a:endParaRPr lang="en-US"/>
          </a:p>
        </p:txBody>
      </p:sp>
      <p:sp>
        <p:nvSpPr>
          <p:cNvPr id="6" name="Title 1">
            <a:extLst>
              <a:ext uri="{FF2B5EF4-FFF2-40B4-BE49-F238E27FC236}">
                <a16:creationId xmlns:a16="http://schemas.microsoft.com/office/drawing/2014/main" id="{5E05E0A9-ABD4-D7CF-E7F9-AD1F2565767D}"/>
              </a:ext>
            </a:extLst>
          </p:cNvPr>
          <p:cNvSpPr txBox="1">
            <a:spLocks/>
          </p:cNvSpPr>
          <p:nvPr/>
        </p:nvSpPr>
        <p:spPr>
          <a:xfrm>
            <a:off x="669471" y="-108856"/>
            <a:ext cx="10853057" cy="143442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7000"/>
              </a:lnSpc>
              <a:spcBef>
                <a:spcPts val="0"/>
              </a:spcBef>
              <a:spcAft>
                <a:spcPts val="800"/>
              </a:spcAft>
            </a:pPr>
            <a:r>
              <a:rPr lang="en-US" kern="100">
                <a:latin typeface="Calibri" panose="020F0502020204030204" pitchFamily="34" charset="0"/>
                <a:ea typeface="Calibri" panose="020F0502020204030204" pitchFamily="34" charset="0"/>
                <a:cs typeface="Calibri" panose="020F0502020204030204" pitchFamily="34" charset="0"/>
              </a:rPr>
              <a:t>Structure of Data Blocks ( SAT II )</a:t>
            </a:r>
            <a:endParaRPr lang="en-US" kern="100" dirty="0">
              <a:latin typeface="Calibri" panose="020F0502020204030204" pitchFamily="34" charset="0"/>
              <a:ea typeface="Calibri" panose="020F0502020204030204" pitchFamily="34" charset="0"/>
              <a:cs typeface="Calibri" panose="020F0502020204030204" pitchFamily="34" charset="0"/>
            </a:endParaRPr>
          </a:p>
        </p:txBody>
      </p:sp>
      <p:pic>
        <p:nvPicPr>
          <p:cNvPr id="8" name="Picture 7" descr="A screenshot of a computer&#10;&#10;Description automatically generated">
            <a:extLst>
              <a:ext uri="{FF2B5EF4-FFF2-40B4-BE49-F238E27FC236}">
                <a16:creationId xmlns:a16="http://schemas.microsoft.com/office/drawing/2014/main" id="{93C39EB0-E98E-162D-9DBE-D257EB52AAB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5581" y="1256464"/>
            <a:ext cx="11860836" cy="4949686"/>
          </a:xfrm>
          <a:prstGeom prst="rect">
            <a:avLst/>
          </a:prstGeom>
        </p:spPr>
      </p:pic>
      <p:sp>
        <p:nvSpPr>
          <p:cNvPr id="2" name="TextBox 1">
            <a:extLst>
              <a:ext uri="{FF2B5EF4-FFF2-40B4-BE49-F238E27FC236}">
                <a16:creationId xmlns:a16="http://schemas.microsoft.com/office/drawing/2014/main" id="{6A27B7E6-9B5C-33D9-113E-486249D84DFF}"/>
              </a:ext>
            </a:extLst>
          </p:cNvPr>
          <p:cNvSpPr txBox="1"/>
          <p:nvPr/>
        </p:nvSpPr>
        <p:spPr>
          <a:xfrm>
            <a:off x="8479971" y="3361975"/>
            <a:ext cx="3193503" cy="369332"/>
          </a:xfrm>
          <a:prstGeom prst="rect">
            <a:avLst/>
          </a:prstGeom>
          <a:noFill/>
        </p:spPr>
        <p:txBody>
          <a:bodyPr wrap="none" rtlCol="0">
            <a:spAutoFit/>
          </a:bodyPr>
          <a:lstStyle/>
          <a:p>
            <a:r>
              <a:rPr lang="az-Cyrl-AZ" b="0" i="0" dirty="0">
                <a:effectLst/>
                <a:latin typeface="Roboto" panose="02000000000000000000" pitchFamily="2" charset="0"/>
              </a:rPr>
              <a:t>_</a:t>
            </a:r>
            <a:r>
              <a:rPr lang="en-US" b="0" i="0" dirty="0" err="1">
                <a:effectLst/>
                <a:latin typeface="Roboto" panose="02000000000000000000" pitchFamily="2" charset="0"/>
              </a:rPr>
              <a:t>StorageObject</a:t>
            </a:r>
            <a:r>
              <a:rPr lang="en-US" b="0" i="0" dirty="0">
                <a:effectLst/>
                <a:latin typeface="Roboto" panose="02000000000000000000" pitchFamily="2" charset="0"/>
              </a:rPr>
              <a:t>._Object-block</a:t>
            </a:r>
            <a:endParaRPr lang="en-US" dirty="0"/>
          </a:p>
        </p:txBody>
      </p:sp>
    </p:spTree>
    <p:extLst>
      <p:ext uri="{BB962C8B-B14F-4D97-AF65-F5344CB8AC3E}">
        <p14:creationId xmlns:p14="http://schemas.microsoft.com/office/powerpoint/2010/main" val="3452078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7F745697-D597-F0DF-5FBA-1B396842D3CF}"/>
              </a:ext>
            </a:extLst>
          </p:cNvPr>
          <p:cNvSpPr>
            <a:spLocks noGrp="1"/>
          </p:cNvSpPr>
          <p:nvPr>
            <p:ph type="ftr" sz="quarter" idx="11"/>
          </p:nvPr>
        </p:nvSpPr>
        <p:spPr/>
        <p:txBody>
          <a:bodyPr/>
          <a:lstStyle/>
          <a:p>
            <a:r>
              <a:rPr lang="en-US"/>
              <a:t>PUG Challenge 2024</a:t>
            </a:r>
          </a:p>
        </p:txBody>
      </p:sp>
      <p:sp>
        <p:nvSpPr>
          <p:cNvPr id="5" name="Slide Number Placeholder 4">
            <a:extLst>
              <a:ext uri="{FF2B5EF4-FFF2-40B4-BE49-F238E27FC236}">
                <a16:creationId xmlns:a16="http://schemas.microsoft.com/office/drawing/2014/main" id="{F1122339-DE1B-118D-0EF0-D04356DADDAD}"/>
              </a:ext>
            </a:extLst>
          </p:cNvPr>
          <p:cNvSpPr>
            <a:spLocks noGrp="1"/>
          </p:cNvSpPr>
          <p:nvPr>
            <p:ph type="sldNum" sz="quarter" idx="12"/>
          </p:nvPr>
        </p:nvSpPr>
        <p:spPr/>
        <p:txBody>
          <a:bodyPr/>
          <a:lstStyle/>
          <a:p>
            <a:fld id="{D79E687F-9761-4E37-8E5C-463A0DD2901E}" type="slidenum">
              <a:rPr lang="en-US" smtClean="0"/>
              <a:t>6</a:t>
            </a:fld>
            <a:endParaRPr lang="en-US"/>
          </a:p>
        </p:txBody>
      </p:sp>
      <p:sp>
        <p:nvSpPr>
          <p:cNvPr id="6" name="Title 1">
            <a:extLst>
              <a:ext uri="{FF2B5EF4-FFF2-40B4-BE49-F238E27FC236}">
                <a16:creationId xmlns:a16="http://schemas.microsoft.com/office/drawing/2014/main" id="{419458BC-A7A5-5451-5D7C-01E13AC0FFE6}"/>
              </a:ext>
            </a:extLst>
          </p:cNvPr>
          <p:cNvSpPr txBox="1">
            <a:spLocks/>
          </p:cNvSpPr>
          <p:nvPr/>
        </p:nvSpPr>
        <p:spPr>
          <a:xfrm>
            <a:off x="669471" y="-108856"/>
            <a:ext cx="10853057" cy="143442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7000"/>
              </a:lnSpc>
              <a:spcBef>
                <a:spcPts val="0"/>
              </a:spcBef>
              <a:spcAft>
                <a:spcPts val="800"/>
              </a:spcAft>
            </a:pPr>
            <a:r>
              <a:rPr lang="en-US" kern="100">
                <a:latin typeface="Calibri" panose="020F0502020204030204" pitchFamily="34" charset="0"/>
                <a:ea typeface="Calibri" panose="020F0502020204030204" pitchFamily="34" charset="0"/>
                <a:cs typeface="Calibri" panose="020F0502020204030204" pitchFamily="34" charset="0"/>
              </a:rPr>
              <a:t>Structure of Data Blocks ( SAT II )</a:t>
            </a:r>
            <a:endParaRPr lang="en-US" kern="100" dirty="0">
              <a:latin typeface="Calibri" panose="020F0502020204030204" pitchFamily="34" charset="0"/>
              <a:ea typeface="Calibri" panose="020F0502020204030204" pitchFamily="34" charset="0"/>
              <a:cs typeface="Calibri" panose="020F0502020204030204" pitchFamily="34" charset="0"/>
            </a:endParaRPr>
          </a:p>
        </p:txBody>
      </p:sp>
      <p:pic>
        <p:nvPicPr>
          <p:cNvPr id="3" name="Picture 2" descr="A screenshot of a computer">
            <a:extLst>
              <a:ext uri="{FF2B5EF4-FFF2-40B4-BE49-F238E27FC236}">
                <a16:creationId xmlns:a16="http://schemas.microsoft.com/office/drawing/2014/main" id="{76EE6B11-AC53-945A-7EC8-7F758723D3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1479" y="1118733"/>
            <a:ext cx="11809039" cy="4639810"/>
          </a:xfrm>
          <a:prstGeom prst="rect">
            <a:avLst/>
          </a:prstGeom>
        </p:spPr>
      </p:pic>
    </p:spTree>
    <p:extLst>
      <p:ext uri="{BB962C8B-B14F-4D97-AF65-F5344CB8AC3E}">
        <p14:creationId xmlns:p14="http://schemas.microsoft.com/office/powerpoint/2010/main" val="17952233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E1A8CC-EC84-BB3A-22A7-27B06B90A7EB}"/>
              </a:ext>
            </a:extLst>
          </p:cNvPr>
          <p:cNvSpPr>
            <a:spLocks noGrp="1"/>
          </p:cNvSpPr>
          <p:nvPr>
            <p:ph type="title"/>
          </p:nvPr>
        </p:nvSpPr>
        <p:spPr>
          <a:xfrm>
            <a:off x="838200" y="365125"/>
            <a:ext cx="10515600" cy="724039"/>
          </a:xfrm>
        </p:spPr>
        <p:txBody>
          <a:bodyPr/>
          <a:lstStyle/>
          <a:p>
            <a:pPr algn="ctr"/>
            <a:r>
              <a:rPr lang="en-US" dirty="0">
                <a:latin typeface="Calibri" panose="020F0502020204030204" pitchFamily="34" charset="0"/>
                <a:ea typeface="Calibri" panose="020F0502020204030204" pitchFamily="34" charset="0"/>
                <a:cs typeface="Calibri" panose="020F0502020204030204" pitchFamily="34" charset="0"/>
              </a:rPr>
              <a:t>Block Type</a:t>
            </a:r>
          </a:p>
        </p:txBody>
      </p:sp>
      <p:sp>
        <p:nvSpPr>
          <p:cNvPr id="4" name="Footer Placeholder 3">
            <a:extLst>
              <a:ext uri="{FF2B5EF4-FFF2-40B4-BE49-F238E27FC236}">
                <a16:creationId xmlns:a16="http://schemas.microsoft.com/office/drawing/2014/main" id="{8E843A14-ED85-6CA5-3F1A-A8DDD5D1D910}"/>
              </a:ext>
            </a:extLst>
          </p:cNvPr>
          <p:cNvSpPr>
            <a:spLocks noGrp="1"/>
          </p:cNvSpPr>
          <p:nvPr>
            <p:ph type="ftr" sz="quarter" idx="11"/>
          </p:nvPr>
        </p:nvSpPr>
        <p:spPr/>
        <p:txBody>
          <a:bodyPr/>
          <a:lstStyle/>
          <a:p>
            <a:r>
              <a:rPr lang="en-US"/>
              <a:t>PUG Challenge 2024</a:t>
            </a:r>
          </a:p>
        </p:txBody>
      </p:sp>
      <p:sp>
        <p:nvSpPr>
          <p:cNvPr id="5" name="Slide Number Placeholder 4">
            <a:extLst>
              <a:ext uri="{FF2B5EF4-FFF2-40B4-BE49-F238E27FC236}">
                <a16:creationId xmlns:a16="http://schemas.microsoft.com/office/drawing/2014/main" id="{334DF417-02B3-0AEC-DD29-8F32DBCA0EF2}"/>
              </a:ext>
            </a:extLst>
          </p:cNvPr>
          <p:cNvSpPr>
            <a:spLocks noGrp="1"/>
          </p:cNvSpPr>
          <p:nvPr>
            <p:ph type="sldNum" sz="quarter" idx="12"/>
          </p:nvPr>
        </p:nvSpPr>
        <p:spPr/>
        <p:txBody>
          <a:bodyPr/>
          <a:lstStyle/>
          <a:p>
            <a:fld id="{D79E687F-9761-4E37-8E5C-463A0DD2901E}" type="slidenum">
              <a:rPr lang="en-US" smtClean="0"/>
              <a:t>7</a:t>
            </a:fld>
            <a:endParaRPr lang="en-US"/>
          </a:p>
        </p:txBody>
      </p:sp>
      <p:sp>
        <p:nvSpPr>
          <p:cNvPr id="6" name="TextBox 5">
            <a:extLst>
              <a:ext uri="{FF2B5EF4-FFF2-40B4-BE49-F238E27FC236}">
                <a16:creationId xmlns:a16="http://schemas.microsoft.com/office/drawing/2014/main" id="{44F0790A-ADB7-C362-7DAE-1324BED5C6FA}"/>
              </a:ext>
            </a:extLst>
          </p:cNvPr>
          <p:cNvSpPr txBox="1"/>
          <p:nvPr/>
        </p:nvSpPr>
        <p:spPr>
          <a:xfrm>
            <a:off x="899313" y="1188809"/>
            <a:ext cx="3692742" cy="5355312"/>
          </a:xfrm>
          <a:prstGeom prst="rect">
            <a:avLst/>
          </a:prstGeom>
          <a:noFill/>
        </p:spPr>
        <p:txBody>
          <a:bodyPr wrap="none" rtlCol="0">
            <a:spAutoFit/>
          </a:bodyPr>
          <a:lstStyle/>
          <a:p>
            <a:pPr marL="0" marR="0">
              <a:spcBef>
                <a:spcPts val="0"/>
              </a:spcBef>
              <a:spcAft>
                <a:spcPts val="0"/>
              </a:spcAft>
            </a:pPr>
            <a:r>
              <a:rPr lang="en-US" sz="1800" kern="100" dirty="0">
                <a:effectLst/>
                <a:latin typeface="Calibri" panose="020F0502020204030204" pitchFamily="34" charset="0"/>
                <a:ea typeface="Calibri" panose="020F0502020204030204" pitchFamily="34" charset="0"/>
                <a:cs typeface="Calibri" panose="020F0502020204030204" pitchFamily="34" charset="0"/>
              </a:rPr>
              <a:t> 1. Master Block</a:t>
            </a:r>
          </a:p>
          <a:p>
            <a:pPr marL="0" marR="0">
              <a:spcBef>
                <a:spcPts val="0"/>
              </a:spcBef>
              <a:spcAft>
                <a:spcPts val="0"/>
              </a:spcAft>
            </a:pPr>
            <a:r>
              <a:rPr lang="en-US" sz="1800" kern="100" dirty="0">
                <a:effectLst/>
                <a:latin typeface="Calibri" panose="020F0502020204030204" pitchFamily="34" charset="0"/>
                <a:ea typeface="Calibri" panose="020F0502020204030204" pitchFamily="34" charset="0"/>
                <a:cs typeface="Calibri" panose="020F0502020204030204" pitchFamily="34" charset="0"/>
              </a:rPr>
              <a:t> 2. Index Block</a:t>
            </a:r>
          </a:p>
          <a:p>
            <a:pPr marL="0" marR="0">
              <a:spcBef>
                <a:spcPts val="0"/>
              </a:spcBef>
              <a:spcAft>
                <a:spcPts val="0"/>
              </a:spcAft>
            </a:pPr>
            <a:r>
              <a:rPr lang="en-US" sz="1800" kern="100" dirty="0">
                <a:effectLst/>
                <a:latin typeface="Calibri" panose="020F0502020204030204" pitchFamily="34" charset="0"/>
                <a:ea typeface="Calibri" panose="020F0502020204030204" pitchFamily="34" charset="0"/>
                <a:cs typeface="Calibri" panose="020F0502020204030204" pitchFamily="34" charset="0"/>
              </a:rPr>
              <a:t> 3. Data Block</a:t>
            </a:r>
          </a:p>
          <a:p>
            <a:pPr marL="0" marR="0">
              <a:spcBef>
                <a:spcPts val="0"/>
              </a:spcBef>
              <a:spcAft>
                <a:spcPts val="0"/>
              </a:spcAft>
            </a:pPr>
            <a:r>
              <a:rPr lang="en-US" sz="1800" kern="100" dirty="0">
                <a:effectLst/>
                <a:latin typeface="Calibri" panose="020F0502020204030204" pitchFamily="34" charset="0"/>
                <a:ea typeface="Calibri" panose="020F0502020204030204" pitchFamily="34" charset="0"/>
                <a:cs typeface="Calibri" panose="020F0502020204030204" pitchFamily="34" charset="0"/>
              </a:rPr>
              <a:t> 4. Free Block</a:t>
            </a:r>
          </a:p>
          <a:p>
            <a:pPr marL="0" marR="0">
              <a:spcBef>
                <a:spcPts val="0"/>
              </a:spcBef>
              <a:spcAft>
                <a:spcPts val="0"/>
              </a:spcAft>
            </a:pPr>
            <a:r>
              <a:rPr lang="en-US" sz="1800" kern="100" dirty="0">
                <a:effectLst/>
                <a:latin typeface="Calibri" panose="020F0502020204030204" pitchFamily="34" charset="0"/>
                <a:ea typeface="Calibri" panose="020F0502020204030204" pitchFamily="34" charset="0"/>
                <a:cs typeface="Calibri" panose="020F0502020204030204" pitchFamily="34" charset="0"/>
              </a:rPr>
              <a:t> 5. Index </a:t>
            </a:r>
            <a:r>
              <a:rPr lang="en-US" sz="1800" kern="100" dirty="0" err="1">
                <a:effectLst/>
                <a:latin typeface="Calibri" panose="020F0502020204030204" pitchFamily="34" charset="0"/>
                <a:ea typeface="Calibri" panose="020F0502020204030204" pitchFamily="34" charset="0"/>
                <a:cs typeface="Calibri" panose="020F0502020204030204" pitchFamily="34" charset="0"/>
              </a:rPr>
              <a:t>Dbkey</a:t>
            </a:r>
            <a:r>
              <a:rPr lang="en-US" sz="1800" kern="100" dirty="0">
                <a:effectLst/>
                <a:latin typeface="Calibri" panose="020F0502020204030204" pitchFamily="34" charset="0"/>
                <a:ea typeface="Calibri" panose="020F0502020204030204" pitchFamily="34" charset="0"/>
                <a:cs typeface="Calibri" panose="020F0502020204030204" pitchFamily="34" charset="0"/>
              </a:rPr>
              <a:t> List Block</a:t>
            </a:r>
          </a:p>
          <a:p>
            <a:pPr marL="0" marR="0">
              <a:spcBef>
                <a:spcPts val="0"/>
              </a:spcBef>
              <a:spcAft>
                <a:spcPts val="0"/>
              </a:spcAft>
            </a:pPr>
            <a:r>
              <a:rPr lang="en-US" sz="1800" kern="100" dirty="0">
                <a:effectLst/>
                <a:latin typeface="Calibri" panose="020F0502020204030204" pitchFamily="34" charset="0"/>
                <a:ea typeface="Calibri" panose="020F0502020204030204" pitchFamily="34" charset="0"/>
                <a:cs typeface="Calibri" panose="020F0502020204030204" pitchFamily="34" charset="0"/>
              </a:rPr>
              <a:t> 6. Sequence Block</a:t>
            </a:r>
          </a:p>
          <a:p>
            <a:pPr marL="0" marR="0">
              <a:spcBef>
                <a:spcPts val="0"/>
              </a:spcBef>
              <a:spcAft>
                <a:spcPts val="0"/>
              </a:spcAft>
            </a:pPr>
            <a:r>
              <a:rPr lang="en-US" sz="1800" kern="100" dirty="0">
                <a:effectLst/>
                <a:latin typeface="Calibri" panose="020F0502020204030204" pitchFamily="34" charset="0"/>
                <a:ea typeface="Calibri" panose="020F0502020204030204" pitchFamily="34" charset="0"/>
                <a:cs typeface="Calibri" panose="020F0502020204030204" pitchFamily="34" charset="0"/>
              </a:rPr>
              <a:t> 7. Empty Block</a:t>
            </a:r>
          </a:p>
          <a:p>
            <a:pPr marL="0" marR="0">
              <a:spcBef>
                <a:spcPts val="0"/>
              </a:spcBef>
              <a:spcAft>
                <a:spcPts val="0"/>
              </a:spcAft>
            </a:pPr>
            <a:r>
              <a:rPr lang="en-US" sz="1800" kern="100" dirty="0">
                <a:effectLst/>
                <a:latin typeface="Calibri" panose="020F0502020204030204" pitchFamily="34" charset="0"/>
                <a:ea typeface="Calibri" panose="020F0502020204030204" pitchFamily="34" charset="0"/>
                <a:cs typeface="Calibri" panose="020F0502020204030204" pitchFamily="34" charset="0"/>
              </a:rPr>
              <a:t> 8. Parameter Block (Not Used)</a:t>
            </a:r>
          </a:p>
          <a:p>
            <a:pPr marL="0" marR="0">
              <a:spcBef>
                <a:spcPts val="0"/>
              </a:spcBef>
              <a:spcAft>
                <a:spcPts val="0"/>
              </a:spcAft>
            </a:pPr>
            <a:r>
              <a:rPr lang="en-US" sz="1800" kern="100" dirty="0">
                <a:effectLst/>
                <a:latin typeface="Calibri" panose="020F0502020204030204" pitchFamily="34" charset="0"/>
                <a:ea typeface="Calibri" panose="020F0502020204030204" pitchFamily="34" charset="0"/>
                <a:cs typeface="Calibri" panose="020F0502020204030204" pitchFamily="34" charset="0"/>
              </a:rPr>
              <a:t> 9. Area Block</a:t>
            </a:r>
          </a:p>
          <a:p>
            <a:pPr marL="0" marR="0">
              <a:spcBef>
                <a:spcPts val="0"/>
              </a:spcBef>
              <a:spcAft>
                <a:spcPts val="0"/>
              </a:spcAft>
            </a:pPr>
            <a:r>
              <a:rPr lang="en-US" sz="1800" kern="100" dirty="0">
                <a:effectLst/>
                <a:latin typeface="Calibri" panose="020F0502020204030204" pitchFamily="34" charset="0"/>
                <a:ea typeface="Calibri" panose="020F0502020204030204" pitchFamily="34" charset="0"/>
                <a:cs typeface="Calibri" panose="020F0502020204030204" pitchFamily="34" charset="0"/>
              </a:rPr>
              <a:t>10. Object Directory Block (Not Used)</a:t>
            </a:r>
          </a:p>
          <a:p>
            <a:pPr marL="0" marR="0">
              <a:spcBef>
                <a:spcPts val="0"/>
              </a:spcBef>
              <a:spcAft>
                <a:spcPts val="0"/>
              </a:spcAft>
            </a:pPr>
            <a:r>
              <a:rPr lang="en-US" sz="1800" kern="100" dirty="0">
                <a:effectLst/>
                <a:latin typeface="Calibri" panose="020F0502020204030204" pitchFamily="34" charset="0"/>
                <a:ea typeface="Calibri" panose="020F0502020204030204" pitchFamily="34" charset="0"/>
                <a:cs typeface="Calibri" panose="020F0502020204030204" pitchFamily="34" charset="0"/>
              </a:rPr>
              <a:t>11. Extent List Block (Not Used)</a:t>
            </a:r>
          </a:p>
          <a:p>
            <a:pPr marL="0" marR="0">
              <a:spcBef>
                <a:spcPts val="0"/>
              </a:spcBef>
              <a:spcAft>
                <a:spcPts val="0"/>
              </a:spcAft>
            </a:pPr>
            <a:r>
              <a:rPr lang="en-US" sz="1800" kern="100" dirty="0">
                <a:effectLst/>
                <a:latin typeface="Calibri" panose="020F0502020204030204" pitchFamily="34" charset="0"/>
                <a:ea typeface="Calibri" panose="020F0502020204030204" pitchFamily="34" charset="0"/>
                <a:cs typeface="Calibri" panose="020F0502020204030204" pitchFamily="34" charset="0"/>
              </a:rPr>
              <a:t>12. Object Block</a:t>
            </a:r>
          </a:p>
          <a:p>
            <a:pPr marL="0" marR="0">
              <a:spcBef>
                <a:spcPts val="0"/>
              </a:spcBef>
              <a:spcAft>
                <a:spcPts val="0"/>
              </a:spcAft>
            </a:pPr>
            <a:r>
              <a:rPr lang="en-US" sz="1800" kern="100" dirty="0">
                <a:effectLst/>
                <a:latin typeface="Calibri" panose="020F0502020204030204" pitchFamily="34" charset="0"/>
                <a:ea typeface="Calibri" panose="020F0502020204030204" pitchFamily="34" charset="0"/>
                <a:cs typeface="Calibri" panose="020F0502020204030204" pitchFamily="34" charset="0"/>
              </a:rPr>
              <a:t>13. Control Block</a:t>
            </a:r>
          </a:p>
          <a:p>
            <a:pPr marL="0" marR="0">
              <a:spcBef>
                <a:spcPts val="0"/>
              </a:spcBef>
              <a:spcAft>
                <a:spcPts val="0"/>
              </a:spcAft>
            </a:pPr>
            <a:r>
              <a:rPr lang="en-US" sz="1800" kern="100" dirty="0">
                <a:effectLst/>
                <a:latin typeface="Calibri" panose="020F0502020204030204" pitchFamily="34" charset="0"/>
                <a:ea typeface="Calibri" panose="020F0502020204030204" pitchFamily="34" charset="0"/>
                <a:cs typeface="Calibri" panose="020F0502020204030204" pitchFamily="34" charset="0"/>
              </a:rPr>
              <a:t>14. Area Object List Block</a:t>
            </a:r>
          </a:p>
          <a:p>
            <a:pPr marL="0" marR="0">
              <a:spcBef>
                <a:spcPts val="0"/>
              </a:spcBef>
              <a:spcAft>
                <a:spcPts val="0"/>
              </a:spcAft>
            </a:pPr>
            <a:r>
              <a:rPr lang="en-US" sz="1800" kern="100" dirty="0">
                <a:effectLst/>
                <a:latin typeface="Calibri" panose="020F0502020204030204" pitchFamily="34" charset="0"/>
                <a:ea typeface="Calibri" panose="020F0502020204030204" pitchFamily="34" charset="0"/>
                <a:cs typeface="Calibri" panose="020F0502020204030204" pitchFamily="34" charset="0"/>
              </a:rPr>
              <a:t>15. Area Cluster Allocation Block</a:t>
            </a:r>
          </a:p>
          <a:p>
            <a:pPr marL="0" marR="0">
              <a:spcBef>
                <a:spcPts val="0"/>
              </a:spcBef>
              <a:spcAft>
                <a:spcPts val="0"/>
              </a:spcAft>
            </a:pPr>
            <a:r>
              <a:rPr lang="en-US" sz="1800" kern="100" dirty="0">
                <a:effectLst/>
                <a:latin typeface="Calibri" panose="020F0502020204030204" pitchFamily="34" charset="0"/>
                <a:ea typeface="Calibri" panose="020F0502020204030204" pitchFamily="34" charset="0"/>
                <a:cs typeface="Calibri" panose="020F0502020204030204" pitchFamily="34" charset="0"/>
              </a:rPr>
              <a:t>16. Object Cluster List Block</a:t>
            </a:r>
          </a:p>
          <a:p>
            <a:pPr marL="0" marR="0">
              <a:spcBef>
                <a:spcPts val="0"/>
              </a:spcBef>
              <a:spcAft>
                <a:spcPts val="0"/>
              </a:spcAft>
            </a:pPr>
            <a:r>
              <a:rPr lang="en-US" sz="1800" kern="100" dirty="0">
                <a:effectLst/>
                <a:latin typeface="Calibri" panose="020F0502020204030204" pitchFamily="34" charset="0"/>
                <a:ea typeface="Calibri" panose="020F0502020204030204" pitchFamily="34" charset="0"/>
                <a:cs typeface="Calibri" panose="020F0502020204030204" pitchFamily="34" charset="0"/>
              </a:rPr>
              <a:t>17. Object Block Allocation Block</a:t>
            </a:r>
          </a:p>
          <a:p>
            <a:pPr marL="0" marR="0">
              <a:spcBef>
                <a:spcPts val="0"/>
              </a:spcBef>
              <a:spcAft>
                <a:spcPts val="0"/>
              </a:spcAft>
            </a:pPr>
            <a:r>
              <a:rPr lang="en-US" sz="1800" kern="100" dirty="0">
                <a:effectLst/>
                <a:latin typeface="Calibri" panose="020F0502020204030204" pitchFamily="34" charset="0"/>
                <a:ea typeface="Calibri" panose="020F0502020204030204" pitchFamily="34" charset="0"/>
                <a:cs typeface="Calibri" panose="020F0502020204030204" pitchFamily="34" charset="0"/>
              </a:rPr>
              <a:t>18. RM bit Map List Block</a:t>
            </a:r>
          </a:p>
          <a:p>
            <a:r>
              <a:rPr lang="en-US" sz="1800" dirty="0">
                <a:effectLst/>
                <a:latin typeface="Calibri" panose="020F0502020204030204" pitchFamily="34" charset="0"/>
                <a:ea typeface="Calibri" panose="020F0502020204030204" pitchFamily="34" charset="0"/>
                <a:cs typeface="Calibri" panose="020F0502020204030204" pitchFamily="34" charset="0"/>
              </a:rPr>
              <a:t>19. Extent Header Block</a:t>
            </a:r>
            <a:endParaRPr lang="en-US" dirty="0">
              <a:latin typeface="Calibri" panose="020F0502020204030204" pitchFamily="34" charset="0"/>
              <a:ea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45D15B48-B8FF-9E0F-2479-F7A5EACC8AF8}"/>
              </a:ext>
            </a:extLst>
          </p:cNvPr>
          <p:cNvSpPr txBox="1"/>
          <p:nvPr/>
        </p:nvSpPr>
        <p:spPr>
          <a:xfrm>
            <a:off x="716623" y="716176"/>
            <a:ext cx="2826287" cy="461665"/>
          </a:xfrm>
          <a:prstGeom prst="rect">
            <a:avLst/>
          </a:prstGeom>
          <a:noFill/>
        </p:spPr>
        <p:txBody>
          <a:bodyPr wrap="none" rtlCol="0">
            <a:spAutoFit/>
          </a:bodyPr>
          <a:lstStyle/>
          <a:p>
            <a:r>
              <a:rPr lang="en-US" sz="2400" kern="100" dirty="0">
                <a:effectLst/>
                <a:latin typeface="Calibri" panose="020F0502020204030204" pitchFamily="34" charset="0"/>
                <a:ea typeface="Calibri" panose="020F0502020204030204" pitchFamily="34" charset="0"/>
                <a:cs typeface="Calibri" panose="020F0502020204030204" pitchFamily="34" charset="0"/>
              </a:rPr>
              <a:t>proutil –C </a:t>
            </a:r>
            <a:r>
              <a:rPr lang="en-US" sz="2400" kern="100" dirty="0" err="1">
                <a:effectLst/>
                <a:latin typeface="Calibri" panose="020F0502020204030204" pitchFamily="34" charset="0"/>
                <a:ea typeface="Calibri" panose="020F0502020204030204" pitchFamily="34" charset="0"/>
                <a:cs typeface="Calibri" panose="020F0502020204030204" pitchFamily="34" charset="0"/>
              </a:rPr>
              <a:t>dbrpr</a:t>
            </a:r>
            <a:r>
              <a:rPr lang="en-US" sz="2400" kern="100" dirty="0">
                <a:effectLst/>
                <a:latin typeface="Calibri" panose="020F0502020204030204" pitchFamily="34" charset="0"/>
                <a:ea typeface="Calibri" panose="020F0502020204030204" pitchFamily="34" charset="0"/>
                <a:cs typeface="Calibri" panose="020F0502020204030204" pitchFamily="34" charset="0"/>
              </a:rPr>
              <a:t> 13/3</a:t>
            </a:r>
            <a:endParaRPr lang="en-US" sz="2400" dirty="0"/>
          </a:p>
        </p:txBody>
      </p:sp>
      <p:sp>
        <p:nvSpPr>
          <p:cNvPr id="8" name="TextBox 7">
            <a:extLst>
              <a:ext uri="{FF2B5EF4-FFF2-40B4-BE49-F238E27FC236}">
                <a16:creationId xmlns:a16="http://schemas.microsoft.com/office/drawing/2014/main" id="{4134655E-E8B9-71A3-186A-3A910E6D6D7C}"/>
              </a:ext>
            </a:extLst>
          </p:cNvPr>
          <p:cNvSpPr txBox="1"/>
          <p:nvPr/>
        </p:nvSpPr>
        <p:spPr>
          <a:xfrm>
            <a:off x="7057883" y="3429000"/>
            <a:ext cx="3449599" cy="1015663"/>
          </a:xfrm>
          <a:prstGeom prst="rect">
            <a:avLst/>
          </a:prstGeom>
          <a:noFill/>
        </p:spPr>
        <p:txBody>
          <a:bodyPr wrap="none" rtlCol="0">
            <a:spAutoFit/>
          </a:bodyPr>
          <a:lstStyle/>
          <a:p>
            <a:pPr marL="0" marR="0">
              <a:spcBef>
                <a:spcPts val="0"/>
              </a:spcBef>
              <a:spcAft>
                <a:spcPts val="0"/>
              </a:spcAft>
            </a:pPr>
            <a:r>
              <a:rPr lang="en-US" sz="2000" kern="100" dirty="0" err="1">
                <a:effectLst/>
                <a:latin typeface="Calibri" panose="020F0502020204030204" pitchFamily="34" charset="0"/>
                <a:ea typeface="Calibri" panose="020F0502020204030204" pitchFamily="34" charset="0"/>
                <a:cs typeface="Calibri" panose="020F0502020204030204" pitchFamily="34" charset="0"/>
              </a:rPr>
              <a:t>bk_frchn</a:t>
            </a:r>
            <a:r>
              <a:rPr lang="en-US" sz="2000" kern="100" dirty="0">
                <a:effectLst/>
                <a:latin typeface="Calibri" panose="020F0502020204030204" pitchFamily="34" charset="0"/>
                <a:ea typeface="Calibri" panose="020F0502020204030204" pitchFamily="34" charset="0"/>
                <a:cs typeface="Calibri" panose="020F0502020204030204" pitchFamily="34" charset="0"/>
              </a:rPr>
              <a:t>:  0x00      0 (FREECHN)</a:t>
            </a:r>
          </a:p>
          <a:p>
            <a:pPr marL="0" marR="0">
              <a:spcBef>
                <a:spcPts val="0"/>
              </a:spcBef>
              <a:spcAft>
                <a:spcPts val="0"/>
              </a:spcAft>
            </a:pPr>
            <a:r>
              <a:rPr lang="en-US" sz="2000" kern="100" dirty="0" err="1">
                <a:effectLst/>
                <a:latin typeface="Calibri" panose="020F0502020204030204" pitchFamily="34" charset="0"/>
                <a:ea typeface="Calibri" panose="020F0502020204030204" pitchFamily="34" charset="0"/>
                <a:cs typeface="Calibri" panose="020F0502020204030204" pitchFamily="34" charset="0"/>
              </a:rPr>
              <a:t>bk_frchn</a:t>
            </a:r>
            <a:r>
              <a:rPr lang="en-US" sz="2000" kern="100" dirty="0">
                <a:effectLst/>
                <a:latin typeface="Calibri" panose="020F0502020204030204" pitchFamily="34" charset="0"/>
                <a:ea typeface="Calibri" panose="020F0502020204030204" pitchFamily="34" charset="0"/>
                <a:cs typeface="Calibri" panose="020F0502020204030204" pitchFamily="34" charset="0"/>
              </a:rPr>
              <a:t>:  0x01      1 (RMCHN)</a:t>
            </a:r>
          </a:p>
          <a:p>
            <a:pPr marL="0" marR="0">
              <a:spcBef>
                <a:spcPts val="0"/>
              </a:spcBef>
              <a:spcAft>
                <a:spcPts val="0"/>
              </a:spcAft>
            </a:pPr>
            <a:r>
              <a:rPr lang="en-US" sz="2000" kern="100" dirty="0" err="1">
                <a:effectLst/>
                <a:latin typeface="Calibri" panose="020F0502020204030204" pitchFamily="34" charset="0"/>
                <a:ea typeface="Calibri" panose="020F0502020204030204" pitchFamily="34" charset="0"/>
                <a:cs typeface="Calibri" panose="020F0502020204030204" pitchFamily="34" charset="0"/>
              </a:rPr>
              <a:t>bk_frchn</a:t>
            </a:r>
            <a:r>
              <a:rPr lang="en-US" sz="2000" kern="100" dirty="0">
                <a:effectLst/>
                <a:latin typeface="Calibri" panose="020F0502020204030204" pitchFamily="34" charset="0"/>
                <a:ea typeface="Calibri" panose="020F0502020204030204" pitchFamily="34" charset="0"/>
                <a:cs typeface="Calibri" panose="020F0502020204030204" pitchFamily="34" charset="0"/>
              </a:rPr>
              <a:t>:  0x7f  127 (NOCHN)</a:t>
            </a:r>
          </a:p>
        </p:txBody>
      </p:sp>
      <p:sp>
        <p:nvSpPr>
          <p:cNvPr id="9" name="TextBox 8">
            <a:extLst>
              <a:ext uri="{FF2B5EF4-FFF2-40B4-BE49-F238E27FC236}">
                <a16:creationId xmlns:a16="http://schemas.microsoft.com/office/drawing/2014/main" id="{B824F5F0-9AE2-9C21-4D2F-177F7B0086C3}"/>
              </a:ext>
            </a:extLst>
          </p:cNvPr>
          <p:cNvSpPr txBox="1"/>
          <p:nvPr/>
        </p:nvSpPr>
        <p:spPr>
          <a:xfrm>
            <a:off x="7295977" y="2318658"/>
            <a:ext cx="2629246" cy="769441"/>
          </a:xfrm>
          <a:prstGeom prst="rect">
            <a:avLst/>
          </a:prstGeom>
          <a:noFill/>
        </p:spPr>
        <p:txBody>
          <a:bodyPr wrap="none" rtlCol="0">
            <a:spAutoFit/>
          </a:bodyPr>
          <a:lstStyle/>
          <a:p>
            <a:r>
              <a:rPr lang="en-US" sz="4400" dirty="0">
                <a:effectLst/>
                <a:latin typeface="Calibri" panose="020F0502020204030204" pitchFamily="34" charset="0"/>
                <a:ea typeface="Calibri" panose="020F0502020204030204" pitchFamily="34" charset="0"/>
                <a:cs typeface="Calibri" panose="020F0502020204030204" pitchFamily="34" charset="0"/>
              </a:rPr>
              <a:t>Chain type</a:t>
            </a:r>
            <a:endParaRPr lang="en-US" sz="44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853088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8DB86A-3810-E4BD-0A07-7241BFBF2A6A}"/>
              </a:ext>
            </a:extLst>
          </p:cNvPr>
          <p:cNvSpPr>
            <a:spLocks noGrp="1"/>
          </p:cNvSpPr>
          <p:nvPr>
            <p:ph type="title"/>
          </p:nvPr>
        </p:nvSpPr>
        <p:spPr/>
        <p:txBody>
          <a:bodyPr/>
          <a:lstStyle/>
          <a:p>
            <a:pPr algn="ctr"/>
            <a:r>
              <a:rPr lang="en-US" dirty="0">
                <a:latin typeface="Calibri" panose="020F0502020204030204" pitchFamily="34" charset="0"/>
                <a:ea typeface="Calibri" panose="020F0502020204030204" pitchFamily="34" charset="0"/>
                <a:cs typeface="Calibri" panose="020F0502020204030204" pitchFamily="34" charset="0"/>
              </a:rPr>
              <a:t>First Cluster of any object starts with</a:t>
            </a:r>
          </a:p>
        </p:txBody>
      </p:sp>
      <p:sp>
        <p:nvSpPr>
          <p:cNvPr id="4" name="Footer Placeholder 3">
            <a:extLst>
              <a:ext uri="{FF2B5EF4-FFF2-40B4-BE49-F238E27FC236}">
                <a16:creationId xmlns:a16="http://schemas.microsoft.com/office/drawing/2014/main" id="{16B80C55-E047-3D6C-1BB1-4FEFBA38BD98}"/>
              </a:ext>
            </a:extLst>
          </p:cNvPr>
          <p:cNvSpPr>
            <a:spLocks noGrp="1"/>
          </p:cNvSpPr>
          <p:nvPr>
            <p:ph type="ftr" sz="quarter" idx="11"/>
          </p:nvPr>
        </p:nvSpPr>
        <p:spPr/>
        <p:txBody>
          <a:bodyPr/>
          <a:lstStyle/>
          <a:p>
            <a:r>
              <a:rPr lang="en-US"/>
              <a:t>PUG Challenge 2024</a:t>
            </a:r>
          </a:p>
        </p:txBody>
      </p:sp>
      <p:sp>
        <p:nvSpPr>
          <p:cNvPr id="5" name="Slide Number Placeholder 4">
            <a:extLst>
              <a:ext uri="{FF2B5EF4-FFF2-40B4-BE49-F238E27FC236}">
                <a16:creationId xmlns:a16="http://schemas.microsoft.com/office/drawing/2014/main" id="{17A83DC5-34A3-173E-8FCD-2EA1CD0006AF}"/>
              </a:ext>
            </a:extLst>
          </p:cNvPr>
          <p:cNvSpPr>
            <a:spLocks noGrp="1"/>
          </p:cNvSpPr>
          <p:nvPr>
            <p:ph type="sldNum" sz="quarter" idx="12"/>
          </p:nvPr>
        </p:nvSpPr>
        <p:spPr/>
        <p:txBody>
          <a:bodyPr/>
          <a:lstStyle/>
          <a:p>
            <a:fld id="{D79E687F-9761-4E37-8E5C-463A0DD2901E}" type="slidenum">
              <a:rPr lang="en-US" smtClean="0"/>
              <a:t>8</a:t>
            </a:fld>
            <a:endParaRPr lang="en-US"/>
          </a:p>
        </p:txBody>
      </p:sp>
      <p:sp>
        <p:nvSpPr>
          <p:cNvPr id="6" name="TextBox 5">
            <a:extLst>
              <a:ext uri="{FF2B5EF4-FFF2-40B4-BE49-F238E27FC236}">
                <a16:creationId xmlns:a16="http://schemas.microsoft.com/office/drawing/2014/main" id="{92C0CBC9-C35A-22AD-6A73-87C1D7E913CF}"/>
              </a:ext>
            </a:extLst>
          </p:cNvPr>
          <p:cNvSpPr txBox="1"/>
          <p:nvPr/>
        </p:nvSpPr>
        <p:spPr>
          <a:xfrm>
            <a:off x="1861457" y="1859340"/>
            <a:ext cx="6990055" cy="2308324"/>
          </a:xfrm>
          <a:prstGeom prst="rect">
            <a:avLst/>
          </a:prstGeom>
          <a:noFill/>
        </p:spPr>
        <p:txBody>
          <a:bodyPr wrap="none" rtlCol="0">
            <a:spAutoFit/>
          </a:bodyPr>
          <a:lstStyle/>
          <a:p>
            <a:pPr marL="0" marR="0">
              <a:spcBef>
                <a:spcPts val="0"/>
              </a:spcBef>
              <a:spcAft>
                <a:spcPts val="0"/>
              </a:spcAft>
            </a:pPr>
            <a:r>
              <a:rPr lang="ru-RU" sz="2400" kern="100" dirty="0">
                <a:effectLst/>
                <a:latin typeface="Calibri" panose="020F0502020204030204" pitchFamily="34" charset="0"/>
                <a:ea typeface="Calibri" panose="020F0502020204030204" pitchFamily="34" charset="0"/>
                <a:cs typeface="Calibri" panose="020F0502020204030204" pitchFamily="34" charset="0"/>
              </a:rPr>
              <a:t>bk_type: 12 (Object Block)</a:t>
            </a:r>
            <a:endParaRPr lang="en-US" sz="2400" kern="100" dirty="0">
              <a:effectLst/>
              <a:latin typeface="Calibri" panose="020F0502020204030204" pitchFamily="34" charset="0"/>
              <a:ea typeface="Calibri" panose="020F0502020204030204" pitchFamily="34" charset="0"/>
              <a:cs typeface="Calibri" panose="020F0502020204030204" pitchFamily="34" charset="0"/>
            </a:endParaRPr>
          </a:p>
          <a:p>
            <a:pPr marL="0" marR="0">
              <a:spcBef>
                <a:spcPts val="0"/>
              </a:spcBef>
              <a:spcAft>
                <a:spcPts val="0"/>
              </a:spcAft>
            </a:pPr>
            <a:r>
              <a:rPr lang="en-US" sz="2400" kern="100" dirty="0" err="1">
                <a:effectLst/>
                <a:latin typeface="Calibri" panose="020F0502020204030204" pitchFamily="34" charset="0"/>
                <a:ea typeface="Calibri" panose="020F0502020204030204" pitchFamily="34" charset="0"/>
                <a:cs typeface="Calibri" panose="020F0502020204030204" pitchFamily="34" charset="0"/>
              </a:rPr>
              <a:t>bk_type</a:t>
            </a:r>
            <a:r>
              <a:rPr lang="en-US" sz="2400" kern="100" dirty="0">
                <a:effectLst/>
                <a:latin typeface="Calibri" panose="020F0502020204030204" pitchFamily="34" charset="0"/>
                <a:ea typeface="Calibri" panose="020F0502020204030204" pitchFamily="34" charset="0"/>
                <a:cs typeface="Calibri" panose="020F0502020204030204" pitchFamily="34" charset="0"/>
              </a:rPr>
              <a:t>: 16 (Cluster List Block)</a:t>
            </a:r>
          </a:p>
          <a:p>
            <a:pPr marL="0" marR="0">
              <a:spcBef>
                <a:spcPts val="0"/>
              </a:spcBef>
              <a:spcAft>
                <a:spcPts val="0"/>
              </a:spcAft>
            </a:pPr>
            <a:r>
              <a:rPr lang="en-US" sz="2400" kern="100" dirty="0" err="1">
                <a:effectLst/>
                <a:latin typeface="Calibri" panose="020F0502020204030204" pitchFamily="34" charset="0"/>
                <a:ea typeface="Calibri" panose="020F0502020204030204" pitchFamily="34" charset="0"/>
                <a:cs typeface="Calibri" panose="020F0502020204030204" pitchFamily="34" charset="0"/>
              </a:rPr>
              <a:t>bk_type</a:t>
            </a:r>
            <a:r>
              <a:rPr lang="en-US" sz="2400" kern="100" dirty="0">
                <a:effectLst/>
                <a:latin typeface="Calibri" panose="020F0502020204030204" pitchFamily="34" charset="0"/>
                <a:ea typeface="Calibri" panose="020F0502020204030204" pitchFamily="34" charset="0"/>
                <a:cs typeface="Calibri" panose="020F0502020204030204" pitchFamily="34" charset="0"/>
              </a:rPr>
              <a:t>: 17 (Object allocation Block)</a:t>
            </a:r>
          </a:p>
          <a:p>
            <a:pPr marL="0" marR="0">
              <a:spcBef>
                <a:spcPts val="0"/>
              </a:spcBef>
              <a:spcAft>
                <a:spcPts val="0"/>
              </a:spcAft>
            </a:pPr>
            <a:r>
              <a:rPr lang="ru-RU" sz="2400" kern="100" dirty="0">
                <a:effectLst/>
                <a:latin typeface="Calibri" panose="020F0502020204030204" pitchFamily="34" charset="0"/>
                <a:ea typeface="Calibri" panose="020F0502020204030204" pitchFamily="34" charset="0"/>
                <a:cs typeface="Calibri" panose="020F0502020204030204" pitchFamily="34" charset="0"/>
              </a:rPr>
              <a:t>bk_type: 15 (Cluster Allocation Block)</a:t>
            </a:r>
            <a:endParaRPr lang="en-US" sz="2400" kern="100" dirty="0">
              <a:effectLst/>
              <a:latin typeface="Calibri" panose="020F0502020204030204" pitchFamily="34" charset="0"/>
              <a:ea typeface="Calibri" panose="020F0502020204030204" pitchFamily="34" charset="0"/>
              <a:cs typeface="Calibri" panose="020F0502020204030204" pitchFamily="34" charset="0"/>
            </a:endParaRPr>
          </a:p>
          <a:p>
            <a:pPr marL="0" marR="0">
              <a:spcBef>
                <a:spcPts val="0"/>
              </a:spcBef>
              <a:spcAft>
                <a:spcPts val="0"/>
              </a:spcAft>
            </a:pPr>
            <a:endParaRPr lang="en-US" sz="2400" kern="100" dirty="0">
              <a:latin typeface="Calibri" panose="020F0502020204030204" pitchFamily="34" charset="0"/>
              <a:ea typeface="Calibri" panose="020F0502020204030204" pitchFamily="34" charset="0"/>
              <a:cs typeface="Calibri" panose="020F0502020204030204" pitchFamily="34" charset="0"/>
            </a:endParaRPr>
          </a:p>
          <a:p>
            <a:pPr marL="0" marR="0">
              <a:spcBef>
                <a:spcPts val="0"/>
              </a:spcBef>
              <a:spcAft>
                <a:spcPts val="0"/>
              </a:spcAft>
            </a:pPr>
            <a:r>
              <a:rPr lang="en-US" sz="2400" kern="100" dirty="0">
                <a:effectLst/>
                <a:latin typeface="Calibri" panose="020F0502020204030204" pitchFamily="34" charset="0"/>
                <a:ea typeface="Calibri" panose="020F0502020204030204" pitchFamily="34" charset="0"/>
                <a:cs typeface="Calibri" panose="020F0502020204030204" pitchFamily="34" charset="0"/>
              </a:rPr>
              <a:t>So, the </a:t>
            </a:r>
            <a:r>
              <a:rPr lang="ru-RU" sz="2400" kern="100" dirty="0">
                <a:effectLst/>
                <a:latin typeface="Calibri" panose="020F0502020204030204" pitchFamily="34" charset="0"/>
                <a:ea typeface="Calibri" panose="020F0502020204030204" pitchFamily="34" charset="0"/>
                <a:cs typeface="Calibri" panose="020F0502020204030204" pitchFamily="34" charset="0"/>
              </a:rPr>
              <a:t>Object Block</a:t>
            </a:r>
            <a:r>
              <a:rPr lang="en-US" sz="2400" kern="100" dirty="0">
                <a:effectLst/>
                <a:latin typeface="Calibri" panose="020F0502020204030204" pitchFamily="34" charset="0"/>
                <a:ea typeface="Calibri" panose="020F0502020204030204" pitchFamily="34" charset="0"/>
                <a:cs typeface="Calibri" panose="020F0502020204030204" pitchFamily="34" charset="0"/>
              </a:rPr>
              <a:t> is the first block of the first cluster</a:t>
            </a:r>
          </a:p>
        </p:txBody>
      </p:sp>
    </p:spTree>
    <p:extLst>
      <p:ext uri="{BB962C8B-B14F-4D97-AF65-F5344CB8AC3E}">
        <p14:creationId xmlns:p14="http://schemas.microsoft.com/office/powerpoint/2010/main" val="11330630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75A4EB-D3D3-E2A2-8D60-37269C6F3FF0}"/>
              </a:ext>
            </a:extLst>
          </p:cNvPr>
          <p:cNvSpPr>
            <a:spLocks noGrp="1"/>
          </p:cNvSpPr>
          <p:nvPr>
            <p:ph type="title"/>
          </p:nvPr>
        </p:nvSpPr>
        <p:spPr>
          <a:xfrm>
            <a:off x="718458" y="136525"/>
            <a:ext cx="10515600" cy="1325563"/>
          </a:xfrm>
        </p:spPr>
        <p:txBody>
          <a:bodyPr>
            <a:normAutofit/>
          </a:bodyPr>
          <a:lstStyle/>
          <a:p>
            <a:pPr algn="ctr"/>
            <a:r>
              <a:rPr lang="en-US" dirty="0">
                <a:effectLst/>
                <a:latin typeface="Calibri" panose="020F0502020204030204" pitchFamily="34" charset="0"/>
                <a:ea typeface="Aptos" panose="020B0004020202020204" pitchFamily="34" charset="0"/>
              </a:rPr>
              <a:t>Object Block</a:t>
            </a:r>
            <a:endParaRPr lang="en-US" dirty="0"/>
          </a:p>
        </p:txBody>
      </p:sp>
      <p:sp>
        <p:nvSpPr>
          <p:cNvPr id="3" name="Content Placeholder 2">
            <a:extLst>
              <a:ext uri="{FF2B5EF4-FFF2-40B4-BE49-F238E27FC236}">
                <a16:creationId xmlns:a16="http://schemas.microsoft.com/office/drawing/2014/main" id="{7FF117F1-C2AD-2A2A-4F6C-A372F8AEE4D0}"/>
              </a:ext>
            </a:extLst>
          </p:cNvPr>
          <p:cNvSpPr>
            <a:spLocks noGrp="1"/>
          </p:cNvSpPr>
          <p:nvPr>
            <p:ph idx="1"/>
          </p:nvPr>
        </p:nvSpPr>
        <p:spPr>
          <a:xfrm>
            <a:off x="838200" y="1462088"/>
            <a:ext cx="10515600" cy="4894262"/>
          </a:xfrm>
        </p:spPr>
        <p:txBody>
          <a:bodyPr>
            <a:normAutofit fontScale="92500" lnSpcReduction="10000"/>
          </a:bodyPr>
          <a:lstStyle/>
          <a:p>
            <a:pPr marL="0" marR="0" indent="0">
              <a:spcBef>
                <a:spcPts val="0"/>
              </a:spcBef>
              <a:spcAft>
                <a:spcPts val="0"/>
              </a:spcAft>
              <a:buNone/>
            </a:pPr>
            <a:r>
              <a:rPr lang="en-US" sz="1800" kern="100" dirty="0">
                <a:effectLst/>
                <a:latin typeface="Courier New" panose="02070309020205020404" pitchFamily="49" charset="0"/>
                <a:ea typeface="Aptos" panose="020B0004020202020204" pitchFamily="34" charset="0"/>
                <a:cs typeface="Times New Roman" panose="02020603050405020304" pitchFamily="18" charset="0"/>
              </a:rPr>
              <a:t>0020 </a:t>
            </a:r>
            <a:r>
              <a:rPr lang="en-US" sz="1800" kern="100" dirty="0" err="1">
                <a:effectLst/>
                <a:latin typeface="Courier New" panose="02070309020205020404" pitchFamily="49" charset="0"/>
                <a:ea typeface="Aptos" panose="020B0004020202020204" pitchFamily="34" charset="0"/>
                <a:cs typeface="Times New Roman" panose="02020603050405020304" pitchFamily="18" charset="0"/>
              </a:rPr>
              <a:t>bkDbkey</a:t>
            </a:r>
            <a:r>
              <a:rPr lang="en-US" sz="1800" kern="100" dirty="0">
                <a:effectLst/>
                <a:latin typeface="Courier New" panose="02070309020205020404" pitchFamily="49" charset="0"/>
                <a:ea typeface="Aptos" panose="020B0004020202020204" pitchFamily="34" charset="0"/>
                <a:cs typeface="Times New Roman" panose="02020603050405020304" pitchFamily="18" charset="0"/>
              </a:rPr>
              <a:t>:      0x0000000000000800 2048</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indent="0">
              <a:spcBef>
                <a:spcPts val="0"/>
              </a:spcBef>
              <a:spcAft>
                <a:spcPts val="0"/>
              </a:spcAft>
              <a:buNone/>
            </a:pPr>
            <a:r>
              <a:rPr lang="en-US" sz="1800" kern="100" dirty="0">
                <a:effectLst/>
                <a:latin typeface="Courier New" panose="02070309020205020404" pitchFamily="49" charset="0"/>
                <a:ea typeface="Aptos" panose="020B0004020202020204" pitchFamily="34" charset="0"/>
                <a:cs typeface="Times New Roman" panose="02020603050405020304" pitchFamily="18" charset="0"/>
              </a:rPr>
              <a:t>     </a:t>
            </a:r>
            <a:r>
              <a:rPr lang="en-US" sz="1800" kern="100" dirty="0" err="1">
                <a:effectLst/>
                <a:latin typeface="Courier New" panose="02070309020205020404" pitchFamily="49" charset="0"/>
                <a:ea typeface="Aptos" panose="020B0004020202020204" pitchFamily="34" charset="0"/>
                <a:cs typeface="Times New Roman" panose="02020603050405020304" pitchFamily="18" charset="0"/>
              </a:rPr>
              <a:t>bk_type</a:t>
            </a:r>
            <a:r>
              <a:rPr lang="en-US" sz="1800" kern="100" dirty="0">
                <a:effectLst/>
                <a:latin typeface="Courier New" panose="02070309020205020404" pitchFamily="49" charset="0"/>
                <a:ea typeface="Aptos" panose="020B0004020202020204" pitchFamily="34" charset="0"/>
                <a:cs typeface="Times New Roman" panose="02020603050405020304" pitchFamily="18" charset="0"/>
              </a:rPr>
              <a:t>:      0x0c               12 (Object Block)</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indent="0">
              <a:spcBef>
                <a:spcPts val="0"/>
              </a:spcBef>
              <a:spcAft>
                <a:spcPts val="0"/>
              </a:spcAft>
              <a:buNone/>
            </a:pPr>
            <a:r>
              <a:rPr lang="en-US" sz="1800" kern="100" dirty="0">
                <a:effectLst/>
                <a:latin typeface="Courier New" panose="02070309020205020404" pitchFamily="49" charset="0"/>
                <a:ea typeface="Aptos" panose="020B0004020202020204" pitchFamily="34" charset="0"/>
                <a:cs typeface="Times New Roman" panose="02020603050405020304" pitchFamily="18" charset="0"/>
              </a:rPr>
              <a:t>     </a:t>
            </a:r>
            <a:r>
              <a:rPr lang="en-US" sz="1800" kern="100" dirty="0" err="1">
                <a:effectLst/>
                <a:latin typeface="Courier New" panose="02070309020205020404" pitchFamily="49" charset="0"/>
                <a:ea typeface="Aptos" panose="020B0004020202020204" pitchFamily="34" charset="0"/>
                <a:cs typeface="Times New Roman" panose="02020603050405020304" pitchFamily="18" charset="0"/>
              </a:rPr>
              <a:t>bk_frchn</a:t>
            </a:r>
            <a:r>
              <a:rPr lang="en-US" sz="1800" kern="100" dirty="0">
                <a:effectLst/>
                <a:latin typeface="Courier New" panose="02070309020205020404" pitchFamily="49" charset="0"/>
                <a:ea typeface="Aptos" panose="020B0004020202020204" pitchFamily="34" charset="0"/>
                <a:cs typeface="Times New Roman" panose="02020603050405020304" pitchFamily="18" charset="0"/>
              </a:rPr>
              <a:t>:     0x7f               127 (NOCHN)</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indent="0">
              <a:spcBef>
                <a:spcPts val="0"/>
              </a:spcBef>
              <a:spcAft>
                <a:spcPts val="0"/>
              </a:spcAft>
              <a:buNone/>
            </a:pPr>
            <a:r>
              <a:rPr lang="en-US" sz="1800" kern="100" dirty="0">
                <a:effectLst/>
                <a:latin typeface="Courier New" panose="02070309020205020404" pitchFamily="49" charset="0"/>
                <a:ea typeface="Aptos" panose="020B0004020202020204" pitchFamily="34" charset="0"/>
                <a:cs typeface="Times New Roman" panose="02020603050405020304" pitchFamily="18" charset="0"/>
              </a:rPr>
              <a:t>     </a:t>
            </a:r>
            <a:r>
              <a:rPr lang="en-US" sz="1800" kern="100" dirty="0" err="1">
                <a:effectLst/>
                <a:latin typeface="Courier New" panose="02070309020205020404" pitchFamily="49" charset="0"/>
                <a:ea typeface="Aptos" panose="020B0004020202020204" pitchFamily="34" charset="0"/>
                <a:cs typeface="Times New Roman" panose="02020603050405020304" pitchFamily="18" charset="0"/>
              </a:rPr>
              <a:t>objectId</a:t>
            </a:r>
            <a:r>
              <a:rPr lang="en-US" sz="1800" kern="100" dirty="0">
                <a:effectLst/>
                <a:latin typeface="Courier New" panose="02070309020205020404" pitchFamily="49" charset="0"/>
                <a:ea typeface="Aptos" panose="020B0004020202020204" pitchFamily="34" charset="0"/>
                <a:cs typeface="Times New Roman" panose="02020603050405020304" pitchFamily="18" charset="0"/>
              </a:rPr>
              <a:t>:     0x0001             1</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indent="0">
              <a:spcBef>
                <a:spcPts val="0"/>
              </a:spcBef>
              <a:spcAft>
                <a:spcPts val="0"/>
              </a:spcAft>
              <a:buNone/>
            </a:pPr>
            <a:r>
              <a:rPr lang="en-US" sz="1800" kern="100" dirty="0">
                <a:effectLst/>
                <a:latin typeface="Courier New" panose="02070309020205020404" pitchFamily="49" charset="0"/>
                <a:ea typeface="Aptos" panose="020B0004020202020204" pitchFamily="34" charset="0"/>
                <a:cs typeface="Times New Roman" panose="02020603050405020304" pitchFamily="18" charset="0"/>
              </a:rPr>
              <a:t>     </a:t>
            </a:r>
            <a:r>
              <a:rPr lang="en-US" sz="1800" kern="100" dirty="0" err="1">
                <a:effectLst/>
                <a:latin typeface="Courier New" panose="02070309020205020404" pitchFamily="49" charset="0"/>
                <a:ea typeface="Aptos" panose="020B0004020202020204" pitchFamily="34" charset="0"/>
                <a:cs typeface="Times New Roman" panose="02020603050405020304" pitchFamily="18" charset="0"/>
              </a:rPr>
              <a:t>partitionId</a:t>
            </a:r>
            <a:r>
              <a:rPr lang="en-US" sz="1800" kern="100" dirty="0">
                <a:effectLst/>
                <a:latin typeface="Courier New" panose="02070309020205020404" pitchFamily="49" charset="0"/>
                <a:ea typeface="Aptos" panose="020B0004020202020204" pitchFamily="34" charset="0"/>
                <a:cs typeface="Times New Roman" panose="02020603050405020304" pitchFamily="18" charset="0"/>
              </a:rPr>
              <a:t>:  0x0000             0</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indent="0">
              <a:spcBef>
                <a:spcPts val="0"/>
              </a:spcBef>
              <a:spcAft>
                <a:spcPts val="0"/>
              </a:spcAft>
              <a:buNone/>
            </a:pPr>
            <a:r>
              <a:rPr lang="en-US" sz="1800" kern="100" dirty="0">
                <a:effectLst/>
                <a:latin typeface="Courier New" panose="02070309020205020404" pitchFamily="49" charset="0"/>
                <a:ea typeface="Aptos" panose="020B0004020202020204" pitchFamily="34" charset="0"/>
                <a:cs typeface="Times New Roman" panose="02020603050405020304" pitchFamily="18" charset="0"/>
              </a:rPr>
              <a:t>     </a:t>
            </a:r>
            <a:r>
              <a:rPr lang="en-US" sz="1800" kern="100" dirty="0" err="1">
                <a:effectLst/>
                <a:latin typeface="Courier New" panose="02070309020205020404" pitchFamily="49" charset="0"/>
                <a:ea typeface="Aptos" panose="020B0004020202020204" pitchFamily="34" charset="0"/>
                <a:cs typeface="Times New Roman" panose="02020603050405020304" pitchFamily="18" charset="0"/>
              </a:rPr>
              <a:t>objectType</a:t>
            </a:r>
            <a:r>
              <a:rPr lang="en-US" sz="1800" kern="100" dirty="0">
                <a:effectLst/>
                <a:latin typeface="Courier New" panose="02070309020205020404" pitchFamily="49" charset="0"/>
                <a:ea typeface="Aptos" panose="020B0004020202020204" pitchFamily="34" charset="0"/>
                <a:cs typeface="Times New Roman" panose="02020603050405020304" pitchFamily="18" charset="0"/>
              </a:rPr>
              <a:t>:   0x0001             1</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indent="0">
              <a:spcBef>
                <a:spcPts val="0"/>
              </a:spcBef>
              <a:spcAft>
                <a:spcPts val="0"/>
              </a:spcAft>
              <a:buNone/>
            </a:pPr>
            <a:r>
              <a:rPr lang="en-US" sz="1800" kern="100" dirty="0">
                <a:effectLst/>
                <a:latin typeface="Courier New" panose="02070309020205020404" pitchFamily="49" charset="0"/>
                <a:ea typeface="Aptos" panose="020B0004020202020204" pitchFamily="34" charset="0"/>
                <a:cs typeface="Times New Roman" panose="02020603050405020304" pitchFamily="18" charset="0"/>
              </a:rPr>
              <a:t>     </a:t>
            </a:r>
            <a:r>
              <a:rPr lang="en-US" sz="1800" kern="100" dirty="0" err="1">
                <a:effectLst/>
                <a:latin typeface="Courier New" panose="02070309020205020404" pitchFamily="49" charset="0"/>
                <a:ea typeface="Aptos" panose="020B0004020202020204" pitchFamily="34" charset="0"/>
                <a:cs typeface="Times New Roman" panose="02020603050405020304" pitchFamily="18" charset="0"/>
              </a:rPr>
              <a:t>bkObjDbkey</a:t>
            </a:r>
            <a:r>
              <a:rPr lang="en-US" sz="1800" kern="100" dirty="0">
                <a:effectLst/>
                <a:latin typeface="Courier New" panose="02070309020205020404" pitchFamily="49" charset="0"/>
                <a:ea typeface="Aptos" panose="020B0004020202020204" pitchFamily="34" charset="0"/>
                <a:cs typeface="Times New Roman" panose="02020603050405020304" pitchFamily="18" charset="0"/>
              </a:rPr>
              <a:t>:   0x0000000000000800 2048</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indent="0">
              <a:spcBef>
                <a:spcPts val="0"/>
              </a:spcBef>
              <a:spcAft>
                <a:spcPts val="0"/>
              </a:spcAft>
              <a:buNone/>
            </a:pPr>
            <a:r>
              <a:rPr lang="en-US" sz="1800" kern="100" dirty="0">
                <a:effectLst/>
                <a:latin typeface="Courier New" panose="02070309020205020404" pitchFamily="49" charset="0"/>
                <a:ea typeface="Aptos" panose="020B0004020202020204" pitchFamily="34" charset="0"/>
                <a:cs typeface="Times New Roman" panose="02020603050405020304" pitchFamily="18" charset="0"/>
              </a:rPr>
              <a:t>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indent="0">
              <a:spcBef>
                <a:spcPts val="0"/>
              </a:spcBef>
              <a:spcAft>
                <a:spcPts val="0"/>
              </a:spcAft>
              <a:buNone/>
            </a:pPr>
            <a:r>
              <a:rPr lang="en-US" sz="1800" kern="100" dirty="0">
                <a:effectLst/>
                <a:latin typeface="Courier New" panose="02070309020205020404" pitchFamily="49" charset="0"/>
                <a:ea typeface="Aptos" panose="020B0004020202020204" pitchFamily="34" charset="0"/>
                <a:cs typeface="Times New Roman" panose="02020603050405020304" pitchFamily="18" charset="0"/>
              </a:rPr>
              <a:t>OBJBLK:</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indent="0">
              <a:spcBef>
                <a:spcPts val="0"/>
              </a:spcBef>
              <a:spcAft>
                <a:spcPts val="0"/>
              </a:spcAft>
              <a:buNone/>
            </a:pPr>
            <a:r>
              <a:rPr lang="en-US" sz="1800" kern="100" dirty="0">
                <a:effectLst/>
                <a:latin typeface="Courier New" panose="02070309020205020404" pitchFamily="49" charset="0"/>
                <a:ea typeface="Aptos" panose="020B0004020202020204" pitchFamily="34" charset="0"/>
                <a:cs typeface="Times New Roman" panose="02020603050405020304" pitchFamily="18" charset="0"/>
              </a:rPr>
              <a:t>     </a:t>
            </a:r>
            <a:r>
              <a:rPr lang="en-US" sz="1800" kern="100" dirty="0" err="1">
                <a:effectLst/>
                <a:latin typeface="Courier New" panose="02070309020205020404" pitchFamily="49" charset="0"/>
                <a:ea typeface="Aptos" panose="020B0004020202020204" pitchFamily="34" charset="0"/>
                <a:cs typeface="Times New Roman" panose="02020603050405020304" pitchFamily="18" charset="0"/>
              </a:rPr>
              <a:t>chainFirst</a:t>
            </a:r>
            <a:r>
              <a:rPr lang="en-US" sz="1800" kern="100" dirty="0">
                <a:effectLst/>
                <a:latin typeface="Courier New" panose="02070309020205020404" pitchFamily="49" charset="0"/>
                <a:ea typeface="Aptos" panose="020B0004020202020204" pitchFamily="34" charset="0"/>
                <a:cs typeface="Times New Roman" panose="02020603050405020304" pitchFamily="18" charset="0"/>
              </a:rPr>
              <a:t>[FREECHN]:          0x0000000000000000 0</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indent="0">
              <a:spcBef>
                <a:spcPts val="0"/>
              </a:spcBef>
              <a:spcAft>
                <a:spcPts val="0"/>
              </a:spcAft>
              <a:buNone/>
            </a:pPr>
            <a:r>
              <a:rPr lang="en-US" sz="1800" kern="100" dirty="0">
                <a:effectLst/>
                <a:latin typeface="Courier New" panose="02070309020205020404" pitchFamily="49" charset="0"/>
                <a:ea typeface="Aptos" panose="020B0004020202020204" pitchFamily="34" charset="0"/>
                <a:cs typeface="Times New Roman" panose="02020603050405020304" pitchFamily="18" charset="0"/>
              </a:rPr>
              <a:t>0050 </a:t>
            </a:r>
            <a:r>
              <a:rPr lang="en-US" sz="1800" b="1" kern="100" dirty="0" err="1">
                <a:effectLst/>
                <a:latin typeface="Courier New" panose="02070309020205020404" pitchFamily="49" charset="0"/>
                <a:ea typeface="Aptos" panose="020B0004020202020204" pitchFamily="34" charset="0"/>
                <a:cs typeface="Times New Roman" panose="02020603050405020304" pitchFamily="18" charset="0"/>
              </a:rPr>
              <a:t>chainFirst</a:t>
            </a:r>
            <a:r>
              <a:rPr lang="en-US" sz="1800" b="1" kern="100" dirty="0">
                <a:effectLst/>
                <a:latin typeface="Courier New" panose="02070309020205020404" pitchFamily="49" charset="0"/>
                <a:ea typeface="Aptos" panose="020B0004020202020204" pitchFamily="34" charset="0"/>
                <a:cs typeface="Times New Roman" panose="02020603050405020304" pitchFamily="18" charset="0"/>
              </a:rPr>
              <a:t>[RMCHN]</a:t>
            </a:r>
            <a:r>
              <a:rPr lang="en-US" sz="1800" kern="100" dirty="0">
                <a:effectLst/>
                <a:latin typeface="Courier New" panose="02070309020205020404" pitchFamily="49" charset="0"/>
                <a:ea typeface="Aptos" panose="020B0004020202020204" pitchFamily="34" charset="0"/>
                <a:cs typeface="Times New Roman" panose="02020603050405020304" pitchFamily="18" charset="0"/>
              </a:rPr>
              <a:t>:            0x0000000000000c00 3072</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indent="0">
              <a:spcBef>
                <a:spcPts val="0"/>
              </a:spcBef>
              <a:spcAft>
                <a:spcPts val="0"/>
              </a:spcAft>
              <a:buNone/>
            </a:pPr>
            <a:r>
              <a:rPr lang="en-US" sz="1800" kern="100" dirty="0">
                <a:effectLst/>
                <a:latin typeface="Courier New" panose="02070309020205020404" pitchFamily="49" charset="0"/>
                <a:ea typeface="Aptos" panose="020B0004020202020204" pitchFamily="34" charset="0"/>
                <a:cs typeface="Times New Roman" panose="02020603050405020304" pitchFamily="18" charset="0"/>
              </a:rPr>
              <a:t>     </a:t>
            </a:r>
            <a:r>
              <a:rPr lang="en-US" sz="1800" kern="100" dirty="0" err="1">
                <a:effectLst/>
                <a:latin typeface="Courier New" panose="02070309020205020404" pitchFamily="49" charset="0"/>
                <a:ea typeface="Aptos" panose="020B0004020202020204" pitchFamily="34" charset="0"/>
                <a:cs typeface="Times New Roman" panose="02020603050405020304" pitchFamily="18" charset="0"/>
              </a:rPr>
              <a:t>chainFirst</a:t>
            </a:r>
            <a:r>
              <a:rPr lang="en-US" sz="1800" kern="100" dirty="0">
                <a:effectLst/>
                <a:latin typeface="Courier New" panose="02070309020205020404" pitchFamily="49" charset="0"/>
                <a:ea typeface="Aptos" panose="020B0004020202020204" pitchFamily="34" charset="0"/>
                <a:cs typeface="Times New Roman" panose="02020603050405020304" pitchFamily="18" charset="0"/>
              </a:rPr>
              <a:t>[LOCKCHN]:          0x0000000000000000 0</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indent="0">
              <a:spcBef>
                <a:spcPts val="0"/>
              </a:spcBef>
              <a:spcAft>
                <a:spcPts val="0"/>
              </a:spcAft>
              <a:buNone/>
            </a:pPr>
            <a:r>
              <a:rPr lang="en-US" sz="1800" kern="100" dirty="0">
                <a:effectLst/>
                <a:latin typeface="Courier New" panose="02070309020205020404" pitchFamily="49" charset="0"/>
                <a:ea typeface="Aptos" panose="020B0004020202020204" pitchFamily="34" charset="0"/>
                <a:cs typeface="Times New Roman" panose="02020603050405020304" pitchFamily="18" charset="0"/>
              </a:rPr>
              <a:t>0070 </a:t>
            </a:r>
            <a:r>
              <a:rPr lang="en-US" sz="1800" kern="100" dirty="0" err="1">
                <a:effectLst/>
                <a:latin typeface="Courier New" panose="02070309020205020404" pitchFamily="49" charset="0"/>
                <a:ea typeface="Aptos" panose="020B0004020202020204" pitchFamily="34" charset="0"/>
                <a:cs typeface="Times New Roman" panose="02020603050405020304" pitchFamily="18" charset="0"/>
              </a:rPr>
              <a:t>chainLast</a:t>
            </a:r>
            <a:r>
              <a:rPr lang="en-US" sz="1800" kern="100" dirty="0">
                <a:effectLst/>
                <a:latin typeface="Courier New" panose="02070309020205020404" pitchFamily="49" charset="0"/>
                <a:ea typeface="Aptos" panose="020B0004020202020204" pitchFamily="34" charset="0"/>
                <a:cs typeface="Times New Roman" panose="02020603050405020304" pitchFamily="18" charset="0"/>
              </a:rPr>
              <a:t>[FREECHN]:           0x0000000000000000 0</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indent="0">
              <a:spcBef>
                <a:spcPts val="0"/>
              </a:spcBef>
              <a:spcAft>
                <a:spcPts val="0"/>
              </a:spcAft>
              <a:buNone/>
            </a:pPr>
            <a:r>
              <a:rPr lang="en-US" sz="1800" kern="100" dirty="0">
                <a:effectLst/>
                <a:latin typeface="Courier New" panose="02070309020205020404" pitchFamily="49" charset="0"/>
                <a:ea typeface="Aptos" panose="020B0004020202020204" pitchFamily="34" charset="0"/>
                <a:cs typeface="Times New Roman" panose="02020603050405020304" pitchFamily="18" charset="0"/>
              </a:rPr>
              <a:t>     </a:t>
            </a:r>
            <a:r>
              <a:rPr lang="en-US" sz="1800" b="1" kern="100" dirty="0" err="1">
                <a:effectLst/>
                <a:latin typeface="Courier New" panose="02070309020205020404" pitchFamily="49" charset="0"/>
                <a:ea typeface="Aptos" panose="020B0004020202020204" pitchFamily="34" charset="0"/>
                <a:cs typeface="Times New Roman" panose="02020603050405020304" pitchFamily="18" charset="0"/>
              </a:rPr>
              <a:t>chainLast</a:t>
            </a:r>
            <a:r>
              <a:rPr lang="en-US" sz="1800" b="1" kern="100" dirty="0">
                <a:effectLst/>
                <a:latin typeface="Courier New" panose="02070309020205020404" pitchFamily="49" charset="0"/>
                <a:ea typeface="Aptos" panose="020B0004020202020204" pitchFamily="34" charset="0"/>
                <a:cs typeface="Times New Roman" panose="02020603050405020304" pitchFamily="18" charset="0"/>
              </a:rPr>
              <a:t>[RMCHN]</a:t>
            </a:r>
            <a:r>
              <a:rPr lang="en-US" sz="1800" kern="100" dirty="0">
                <a:effectLst/>
                <a:latin typeface="Courier New" panose="02070309020205020404" pitchFamily="49" charset="0"/>
                <a:ea typeface="Aptos" panose="020B0004020202020204" pitchFamily="34" charset="0"/>
                <a:cs typeface="Times New Roman" panose="02020603050405020304" pitchFamily="18" charset="0"/>
              </a:rPr>
              <a:t>:             0x0000000000000f00 3840</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indent="0">
              <a:spcBef>
                <a:spcPts val="0"/>
              </a:spcBef>
              <a:spcAft>
                <a:spcPts val="0"/>
              </a:spcAft>
              <a:buNone/>
            </a:pPr>
            <a:r>
              <a:rPr lang="en-US" sz="1800" kern="100" dirty="0">
                <a:effectLst/>
                <a:latin typeface="Courier New" panose="02070309020205020404" pitchFamily="49" charset="0"/>
                <a:ea typeface="Aptos" panose="020B0004020202020204" pitchFamily="34" charset="0"/>
                <a:cs typeface="Times New Roman" panose="02020603050405020304" pitchFamily="18" charset="0"/>
              </a:rPr>
              <a:t>0080 </a:t>
            </a:r>
            <a:r>
              <a:rPr lang="en-US" sz="1800" kern="100" dirty="0" err="1">
                <a:effectLst/>
                <a:latin typeface="Courier New" panose="02070309020205020404" pitchFamily="49" charset="0"/>
                <a:ea typeface="Aptos" panose="020B0004020202020204" pitchFamily="34" charset="0"/>
                <a:cs typeface="Times New Roman" panose="02020603050405020304" pitchFamily="18" charset="0"/>
              </a:rPr>
              <a:t>chainLast</a:t>
            </a:r>
            <a:r>
              <a:rPr lang="en-US" sz="1800" kern="100" dirty="0">
                <a:effectLst/>
                <a:latin typeface="Courier New" panose="02070309020205020404" pitchFamily="49" charset="0"/>
                <a:ea typeface="Aptos" panose="020B0004020202020204" pitchFamily="34" charset="0"/>
                <a:cs typeface="Times New Roman" panose="02020603050405020304" pitchFamily="18" charset="0"/>
              </a:rPr>
              <a:t>[LOCKCHN]:           0x0000000000000000 0</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indent="0">
              <a:spcBef>
                <a:spcPts val="0"/>
              </a:spcBef>
              <a:spcAft>
                <a:spcPts val="0"/>
              </a:spcAft>
              <a:buNone/>
            </a:pPr>
            <a:r>
              <a:rPr lang="en-US" sz="1800" kern="100" dirty="0">
                <a:effectLst/>
                <a:latin typeface="Courier New" panose="02070309020205020404" pitchFamily="49" charset="0"/>
                <a:ea typeface="Aptos" panose="020B0004020202020204" pitchFamily="34" charset="0"/>
                <a:cs typeface="Times New Roman" panose="02020603050405020304" pitchFamily="18" charset="0"/>
              </a:rPr>
              <a:t>     </a:t>
            </a:r>
            <a:r>
              <a:rPr lang="en-US" sz="1800" kern="100" dirty="0" err="1">
                <a:effectLst/>
                <a:latin typeface="Courier New" panose="02070309020205020404" pitchFamily="49" charset="0"/>
                <a:ea typeface="Aptos" panose="020B0004020202020204" pitchFamily="34" charset="0"/>
                <a:cs typeface="Times New Roman" panose="02020603050405020304" pitchFamily="18" charset="0"/>
              </a:rPr>
              <a:t>objectId</a:t>
            </a:r>
            <a:r>
              <a:rPr lang="en-US" sz="1800" kern="100" dirty="0">
                <a:effectLst/>
                <a:latin typeface="Courier New" panose="02070309020205020404" pitchFamily="49" charset="0"/>
                <a:ea typeface="Aptos" panose="020B0004020202020204" pitchFamily="34" charset="0"/>
                <a:cs typeface="Times New Roman" panose="02020603050405020304" pitchFamily="18" charset="0"/>
              </a:rPr>
              <a:t>:                     0x0001             1</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indent="0">
              <a:spcBef>
                <a:spcPts val="0"/>
              </a:spcBef>
              <a:spcAft>
                <a:spcPts val="0"/>
              </a:spcAft>
              <a:buNone/>
            </a:pPr>
            <a:r>
              <a:rPr lang="en-US" sz="1800" kern="100" dirty="0">
                <a:effectLst/>
                <a:latin typeface="Courier New" panose="02070309020205020404" pitchFamily="49" charset="0"/>
                <a:ea typeface="Aptos" panose="020B0004020202020204" pitchFamily="34" charset="0"/>
                <a:cs typeface="Times New Roman" panose="02020603050405020304" pitchFamily="18" charset="0"/>
              </a:rPr>
              <a:t>     </a:t>
            </a:r>
            <a:r>
              <a:rPr lang="en-US" sz="1800" kern="100" dirty="0" err="1">
                <a:effectLst/>
                <a:latin typeface="Courier New" panose="02070309020205020404" pitchFamily="49" charset="0"/>
                <a:ea typeface="Aptos" panose="020B0004020202020204" pitchFamily="34" charset="0"/>
                <a:cs typeface="Times New Roman" panose="02020603050405020304" pitchFamily="18" charset="0"/>
              </a:rPr>
              <a:t>objectType</a:t>
            </a:r>
            <a:r>
              <a:rPr lang="en-US" sz="1800" kern="100" dirty="0">
                <a:effectLst/>
                <a:latin typeface="Courier New" panose="02070309020205020404" pitchFamily="49" charset="0"/>
                <a:ea typeface="Aptos" panose="020B0004020202020204" pitchFamily="34" charset="0"/>
                <a:cs typeface="Times New Roman" panose="02020603050405020304" pitchFamily="18" charset="0"/>
              </a:rPr>
              <a:t>:                   0x0001             1</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indent="0">
              <a:spcBef>
                <a:spcPts val="0"/>
              </a:spcBef>
              <a:spcAft>
                <a:spcPts val="0"/>
              </a:spcAft>
              <a:buNone/>
            </a:pPr>
            <a:r>
              <a:rPr lang="en-US" sz="1800" kern="100" dirty="0">
                <a:effectLst/>
                <a:latin typeface="Courier New" panose="02070309020205020404" pitchFamily="49" charset="0"/>
                <a:ea typeface="Aptos" panose="020B0004020202020204" pitchFamily="34" charset="0"/>
                <a:cs typeface="Times New Roman" panose="02020603050405020304" pitchFamily="18" charset="0"/>
              </a:rPr>
              <a:t>     </a:t>
            </a:r>
            <a:r>
              <a:rPr lang="en-US" sz="1800" b="1" kern="100" dirty="0" err="1">
                <a:effectLst/>
                <a:latin typeface="Courier New" panose="02070309020205020404" pitchFamily="49" charset="0"/>
                <a:ea typeface="Aptos" panose="020B0004020202020204" pitchFamily="34" charset="0"/>
                <a:cs typeface="Times New Roman" panose="02020603050405020304" pitchFamily="18" charset="0"/>
              </a:rPr>
              <a:t>totalBlocks</a:t>
            </a:r>
            <a:r>
              <a:rPr lang="en-US" sz="1800" kern="100" dirty="0">
                <a:effectLst/>
                <a:latin typeface="Courier New" panose="02070309020205020404" pitchFamily="49" charset="0"/>
                <a:ea typeface="Aptos" panose="020B0004020202020204" pitchFamily="34" charset="0"/>
                <a:cs typeface="Times New Roman" panose="02020603050405020304" pitchFamily="18" charset="0"/>
              </a:rPr>
              <a:t>:                  0x0000000000000008 8</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indent="0">
              <a:spcBef>
                <a:spcPts val="0"/>
              </a:spcBef>
              <a:spcAft>
                <a:spcPts val="0"/>
              </a:spcAft>
              <a:buNone/>
            </a:pPr>
            <a:r>
              <a:rPr lang="en-US" sz="1800" kern="100" dirty="0">
                <a:effectLst/>
                <a:latin typeface="Courier New" panose="02070309020205020404" pitchFamily="49" charset="0"/>
                <a:ea typeface="Aptos" panose="020B0004020202020204" pitchFamily="34" charset="0"/>
                <a:cs typeface="Times New Roman" panose="02020603050405020304" pitchFamily="18" charset="0"/>
              </a:rPr>
              <a:t>00B0 </a:t>
            </a:r>
            <a:r>
              <a:rPr lang="en-US" sz="1800" b="1" kern="100" dirty="0" err="1">
                <a:effectLst/>
                <a:latin typeface="Courier New" panose="02070309020205020404" pitchFamily="49" charset="0"/>
                <a:ea typeface="Aptos" panose="020B0004020202020204" pitchFamily="34" charset="0"/>
                <a:cs typeface="Times New Roman" panose="02020603050405020304" pitchFamily="18" charset="0"/>
              </a:rPr>
              <a:t>hiWaterBlock</a:t>
            </a:r>
            <a:r>
              <a:rPr lang="en-US" sz="1800" kern="100" dirty="0">
                <a:effectLst/>
                <a:latin typeface="Courier New" panose="02070309020205020404" pitchFamily="49" charset="0"/>
                <a:ea typeface="Aptos" panose="020B0004020202020204" pitchFamily="34" charset="0"/>
                <a:cs typeface="Times New Roman" panose="02020603050405020304" pitchFamily="18" charset="0"/>
              </a:rPr>
              <a:t>:                 0x000000000000000f 15</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indent="0">
              <a:spcBef>
                <a:spcPts val="0"/>
              </a:spcBef>
              <a:spcAft>
                <a:spcPts val="0"/>
              </a:spcAft>
              <a:buNone/>
            </a:pPr>
            <a:r>
              <a:rPr lang="en-US" sz="1800" kern="100" dirty="0">
                <a:effectLst/>
                <a:latin typeface="Courier New" panose="02070309020205020404" pitchFamily="49" charset="0"/>
                <a:ea typeface="Aptos" panose="020B0004020202020204" pitchFamily="34" charset="0"/>
                <a:cs typeface="Times New Roman" panose="02020603050405020304" pitchFamily="18" charset="0"/>
              </a:rPr>
              <a:t>     </a:t>
            </a:r>
            <a:r>
              <a:rPr lang="en-US" sz="1800" kern="100" dirty="0" err="1">
                <a:effectLst/>
                <a:latin typeface="Courier New" panose="02070309020205020404" pitchFamily="49" charset="0"/>
                <a:ea typeface="Aptos" panose="020B0004020202020204" pitchFamily="34" charset="0"/>
                <a:cs typeface="Times New Roman" panose="02020603050405020304" pitchFamily="18" charset="0"/>
              </a:rPr>
              <a:t>numBlocksOnChain</a:t>
            </a:r>
            <a:r>
              <a:rPr lang="en-US" sz="1800" kern="100" dirty="0">
                <a:effectLst/>
                <a:latin typeface="Courier New" panose="02070309020205020404" pitchFamily="49" charset="0"/>
                <a:ea typeface="Aptos" panose="020B0004020202020204" pitchFamily="34" charset="0"/>
                <a:cs typeface="Times New Roman" panose="02020603050405020304" pitchFamily="18" charset="0"/>
              </a:rPr>
              <a:t>[FREECHN]:    0x0000000000000000 0</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indent="0">
              <a:spcBef>
                <a:spcPts val="0"/>
              </a:spcBef>
              <a:spcAft>
                <a:spcPts val="0"/>
              </a:spcAft>
              <a:buNone/>
            </a:pPr>
            <a:r>
              <a:rPr lang="en-US" sz="1800" kern="100" dirty="0">
                <a:effectLst/>
                <a:latin typeface="Courier New" panose="02070309020205020404" pitchFamily="49" charset="0"/>
                <a:ea typeface="Aptos" panose="020B0004020202020204" pitchFamily="34" charset="0"/>
                <a:cs typeface="Times New Roman" panose="02020603050405020304" pitchFamily="18" charset="0"/>
              </a:rPr>
              <a:t>00C0 </a:t>
            </a:r>
            <a:r>
              <a:rPr lang="en-US" sz="1800" b="1" kern="100" dirty="0" err="1">
                <a:effectLst/>
                <a:latin typeface="Courier New" panose="02070309020205020404" pitchFamily="49" charset="0"/>
                <a:ea typeface="Aptos" panose="020B0004020202020204" pitchFamily="34" charset="0"/>
                <a:cs typeface="Times New Roman" panose="02020603050405020304" pitchFamily="18" charset="0"/>
              </a:rPr>
              <a:t>numBlocksOnChain</a:t>
            </a:r>
            <a:r>
              <a:rPr lang="en-US" sz="1800" b="1" kern="100" dirty="0">
                <a:effectLst/>
                <a:latin typeface="Courier New" panose="02070309020205020404" pitchFamily="49" charset="0"/>
                <a:ea typeface="Aptos" panose="020B0004020202020204" pitchFamily="34" charset="0"/>
                <a:cs typeface="Times New Roman" panose="02020603050405020304" pitchFamily="18" charset="0"/>
              </a:rPr>
              <a:t>[RMCHN]</a:t>
            </a:r>
            <a:r>
              <a:rPr lang="en-US" sz="1800" kern="100" dirty="0">
                <a:effectLst/>
                <a:latin typeface="Courier New" panose="02070309020205020404" pitchFamily="49" charset="0"/>
                <a:ea typeface="Aptos" panose="020B0004020202020204" pitchFamily="34" charset="0"/>
                <a:cs typeface="Times New Roman" panose="02020603050405020304" pitchFamily="18" charset="0"/>
              </a:rPr>
              <a:t>:      0x0000000000000004 4</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indent="0">
              <a:spcBef>
                <a:spcPts val="0"/>
              </a:spcBef>
              <a:spcAft>
                <a:spcPts val="0"/>
              </a:spcAft>
              <a:buNone/>
            </a:pPr>
            <a:r>
              <a:rPr lang="en-US" sz="1800" kern="100" dirty="0">
                <a:effectLst/>
                <a:latin typeface="Courier New" panose="02070309020205020404" pitchFamily="49" charset="0"/>
                <a:ea typeface="Aptos" panose="020B0004020202020204" pitchFamily="34" charset="0"/>
                <a:cs typeface="Times New Roman" panose="02020603050405020304" pitchFamily="18" charset="0"/>
              </a:rPr>
              <a:t>     </a:t>
            </a:r>
            <a:r>
              <a:rPr lang="en-US" sz="1800" kern="100" dirty="0" err="1">
                <a:effectLst/>
                <a:latin typeface="Courier New" panose="02070309020205020404" pitchFamily="49" charset="0"/>
                <a:ea typeface="Aptos" panose="020B0004020202020204" pitchFamily="34" charset="0"/>
                <a:cs typeface="Times New Roman" panose="02020603050405020304" pitchFamily="18" charset="0"/>
              </a:rPr>
              <a:t>numBlocksOnChain</a:t>
            </a:r>
            <a:r>
              <a:rPr lang="en-US" sz="1800" kern="100" dirty="0">
                <a:effectLst/>
                <a:latin typeface="Courier New" panose="02070309020205020404" pitchFamily="49" charset="0"/>
                <a:ea typeface="Aptos" panose="020B0004020202020204" pitchFamily="34" charset="0"/>
                <a:cs typeface="Times New Roman" panose="02020603050405020304" pitchFamily="18" charset="0"/>
              </a:rPr>
              <a:t>[LOCKCHN]:    0x0000000000000000 0</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indent="0">
              <a:spcBef>
                <a:spcPts val="0"/>
              </a:spcBef>
              <a:spcAft>
                <a:spcPts val="0"/>
              </a:spcAft>
              <a:buNone/>
            </a:pPr>
            <a:r>
              <a:rPr lang="en-US" sz="1800" kern="100" dirty="0">
                <a:effectLst/>
                <a:latin typeface="Courier New" panose="02070309020205020404" pitchFamily="49" charset="0"/>
                <a:ea typeface="Aptos" panose="020B0004020202020204" pitchFamily="34" charset="0"/>
                <a:cs typeface="Times New Roman" panose="02020603050405020304" pitchFamily="18" charset="0"/>
              </a:rPr>
              <a:t>00D0 </a:t>
            </a:r>
            <a:r>
              <a:rPr lang="en-US" sz="1800" kern="100" dirty="0" err="1">
                <a:effectLst/>
                <a:latin typeface="Courier New" panose="02070309020205020404" pitchFamily="49" charset="0"/>
                <a:ea typeface="Aptos" panose="020B0004020202020204" pitchFamily="34" charset="0"/>
                <a:cs typeface="Times New Roman" panose="02020603050405020304" pitchFamily="18" charset="0"/>
              </a:rPr>
              <a:t>partitionId</a:t>
            </a:r>
            <a:r>
              <a:rPr lang="en-US" sz="1800" kern="100" dirty="0">
                <a:effectLst/>
                <a:latin typeface="Courier New" panose="02070309020205020404" pitchFamily="49" charset="0"/>
                <a:ea typeface="Aptos" panose="020B0004020202020204" pitchFamily="34" charset="0"/>
                <a:cs typeface="Times New Roman" panose="02020603050405020304" pitchFamily="18" charset="0"/>
              </a:rPr>
              <a:t>:                  0x0000             0</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Footer Placeholder 3">
            <a:extLst>
              <a:ext uri="{FF2B5EF4-FFF2-40B4-BE49-F238E27FC236}">
                <a16:creationId xmlns:a16="http://schemas.microsoft.com/office/drawing/2014/main" id="{7D5992DA-5B20-D6BC-1C24-6250AE849FE7}"/>
              </a:ext>
            </a:extLst>
          </p:cNvPr>
          <p:cNvSpPr>
            <a:spLocks noGrp="1"/>
          </p:cNvSpPr>
          <p:nvPr>
            <p:ph type="ftr" sz="quarter" idx="11"/>
          </p:nvPr>
        </p:nvSpPr>
        <p:spPr/>
        <p:txBody>
          <a:bodyPr/>
          <a:lstStyle/>
          <a:p>
            <a:r>
              <a:rPr lang="en-US"/>
              <a:t>PUG Challenge 2024</a:t>
            </a:r>
          </a:p>
        </p:txBody>
      </p:sp>
      <p:sp>
        <p:nvSpPr>
          <p:cNvPr id="5" name="Slide Number Placeholder 4">
            <a:extLst>
              <a:ext uri="{FF2B5EF4-FFF2-40B4-BE49-F238E27FC236}">
                <a16:creationId xmlns:a16="http://schemas.microsoft.com/office/drawing/2014/main" id="{6CA8ACAC-781F-CF73-3AA2-49D03A2D1BBC}"/>
              </a:ext>
            </a:extLst>
          </p:cNvPr>
          <p:cNvSpPr>
            <a:spLocks noGrp="1"/>
          </p:cNvSpPr>
          <p:nvPr>
            <p:ph type="sldNum" sz="quarter" idx="12"/>
          </p:nvPr>
        </p:nvSpPr>
        <p:spPr/>
        <p:txBody>
          <a:bodyPr/>
          <a:lstStyle/>
          <a:p>
            <a:fld id="{D79E687F-9761-4E37-8E5C-463A0DD2901E}" type="slidenum">
              <a:rPr lang="en-US" smtClean="0"/>
              <a:t>9</a:t>
            </a:fld>
            <a:endParaRPr lang="en-US"/>
          </a:p>
        </p:txBody>
      </p:sp>
    </p:spTree>
    <p:extLst>
      <p:ext uri="{BB962C8B-B14F-4D97-AF65-F5344CB8AC3E}">
        <p14:creationId xmlns:p14="http://schemas.microsoft.com/office/powerpoint/2010/main" val="18546829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21D5EA-7DD9-B306-A493-E6449F5121BE}"/>
              </a:ext>
            </a:extLst>
          </p:cNvPr>
          <p:cNvSpPr>
            <a:spLocks noGrp="1"/>
          </p:cNvSpPr>
          <p:nvPr>
            <p:ph type="title"/>
          </p:nvPr>
        </p:nvSpPr>
        <p:spPr/>
        <p:txBody>
          <a:bodyPr/>
          <a:lstStyle/>
          <a:p>
            <a:pPr algn="ctr"/>
            <a:r>
              <a:rPr lang="en-US" dirty="0"/>
              <a:t>Record Offset Directory</a:t>
            </a:r>
          </a:p>
        </p:txBody>
      </p:sp>
      <p:sp>
        <p:nvSpPr>
          <p:cNvPr id="5" name="Footer Placeholder 4">
            <a:extLst>
              <a:ext uri="{FF2B5EF4-FFF2-40B4-BE49-F238E27FC236}">
                <a16:creationId xmlns:a16="http://schemas.microsoft.com/office/drawing/2014/main" id="{E51E938B-9434-15D5-6785-30C0F970DA4C}"/>
              </a:ext>
            </a:extLst>
          </p:cNvPr>
          <p:cNvSpPr>
            <a:spLocks noGrp="1"/>
          </p:cNvSpPr>
          <p:nvPr>
            <p:ph type="ftr" sz="quarter" idx="11"/>
          </p:nvPr>
        </p:nvSpPr>
        <p:spPr/>
        <p:txBody>
          <a:bodyPr/>
          <a:lstStyle/>
          <a:p>
            <a:r>
              <a:rPr lang="en-US"/>
              <a:t>PUG Challenge 2024</a:t>
            </a:r>
          </a:p>
        </p:txBody>
      </p:sp>
      <p:sp>
        <p:nvSpPr>
          <p:cNvPr id="6" name="Slide Number Placeholder 5">
            <a:extLst>
              <a:ext uri="{FF2B5EF4-FFF2-40B4-BE49-F238E27FC236}">
                <a16:creationId xmlns:a16="http://schemas.microsoft.com/office/drawing/2014/main" id="{5F9CB40D-00D0-01FE-640B-F03BF0DB07E8}"/>
              </a:ext>
            </a:extLst>
          </p:cNvPr>
          <p:cNvSpPr>
            <a:spLocks noGrp="1"/>
          </p:cNvSpPr>
          <p:nvPr>
            <p:ph type="sldNum" sz="quarter" idx="12"/>
          </p:nvPr>
        </p:nvSpPr>
        <p:spPr/>
        <p:txBody>
          <a:bodyPr/>
          <a:lstStyle/>
          <a:p>
            <a:fld id="{D79E687F-9761-4E37-8E5C-463A0DD2901E}" type="slidenum">
              <a:rPr lang="en-US" smtClean="0"/>
              <a:t>10</a:t>
            </a:fld>
            <a:endParaRPr lang="en-US"/>
          </a:p>
        </p:txBody>
      </p:sp>
      <p:sp>
        <p:nvSpPr>
          <p:cNvPr id="3" name="TextBox 2">
            <a:extLst>
              <a:ext uri="{FF2B5EF4-FFF2-40B4-BE49-F238E27FC236}">
                <a16:creationId xmlns:a16="http://schemas.microsoft.com/office/drawing/2014/main" id="{0E4192EB-868A-FB0A-37FF-7C1DD29F87AC}"/>
              </a:ext>
            </a:extLst>
          </p:cNvPr>
          <p:cNvSpPr txBox="1"/>
          <p:nvPr/>
        </p:nvSpPr>
        <p:spPr>
          <a:xfrm>
            <a:off x="3492701" y="1592716"/>
            <a:ext cx="3541354" cy="584775"/>
          </a:xfrm>
          <a:prstGeom prst="rect">
            <a:avLst/>
          </a:prstGeom>
          <a:noFill/>
        </p:spPr>
        <p:txBody>
          <a:bodyPr wrap="none" rtlCol="0">
            <a:spAutoFit/>
          </a:bodyPr>
          <a:lstStyle/>
          <a:p>
            <a:pPr algn="ctr"/>
            <a:r>
              <a:rPr lang="en-US" sz="3200" dirty="0">
                <a:latin typeface="Calibri" panose="020F0502020204030204" pitchFamily="34" charset="0"/>
                <a:ea typeface="Calibri" panose="020F0502020204030204" pitchFamily="34" charset="0"/>
                <a:cs typeface="Calibri" panose="020F0502020204030204" pitchFamily="34" charset="0"/>
              </a:rPr>
              <a:t>3 bit+ 13 bit = 16 bit</a:t>
            </a:r>
          </a:p>
        </p:txBody>
      </p:sp>
      <p:graphicFrame>
        <p:nvGraphicFramePr>
          <p:cNvPr id="7" name="Table 6">
            <a:extLst>
              <a:ext uri="{FF2B5EF4-FFF2-40B4-BE49-F238E27FC236}">
                <a16:creationId xmlns:a16="http://schemas.microsoft.com/office/drawing/2014/main" id="{6B8EC644-F50F-91F3-C612-F3578A22C490}"/>
              </a:ext>
            </a:extLst>
          </p:cNvPr>
          <p:cNvGraphicFramePr>
            <a:graphicFrameLocks noGrp="1"/>
          </p:cNvGraphicFramePr>
          <p:nvPr>
            <p:extLst>
              <p:ext uri="{D42A27DB-BD31-4B8C-83A1-F6EECF244321}">
                <p14:modId xmlns:p14="http://schemas.microsoft.com/office/powerpoint/2010/main" val="1209223189"/>
              </p:ext>
            </p:extLst>
          </p:nvPr>
        </p:nvGraphicFramePr>
        <p:xfrm>
          <a:off x="2108463" y="2457078"/>
          <a:ext cx="1527366" cy="446563"/>
        </p:xfrm>
        <a:graphic>
          <a:graphicData uri="http://schemas.openxmlformats.org/drawingml/2006/table">
            <a:tbl>
              <a:tblPr firstRow="1" bandRow="1">
                <a:tableStyleId>{5C22544A-7EE6-4342-B048-85BDC9FD1C3A}</a:tableStyleId>
              </a:tblPr>
              <a:tblGrid>
                <a:gridCol w="509122">
                  <a:extLst>
                    <a:ext uri="{9D8B030D-6E8A-4147-A177-3AD203B41FA5}">
                      <a16:colId xmlns:a16="http://schemas.microsoft.com/office/drawing/2014/main" val="2906238452"/>
                    </a:ext>
                  </a:extLst>
                </a:gridCol>
                <a:gridCol w="509122">
                  <a:extLst>
                    <a:ext uri="{9D8B030D-6E8A-4147-A177-3AD203B41FA5}">
                      <a16:colId xmlns:a16="http://schemas.microsoft.com/office/drawing/2014/main" val="2278023061"/>
                    </a:ext>
                  </a:extLst>
                </a:gridCol>
                <a:gridCol w="509122">
                  <a:extLst>
                    <a:ext uri="{9D8B030D-6E8A-4147-A177-3AD203B41FA5}">
                      <a16:colId xmlns:a16="http://schemas.microsoft.com/office/drawing/2014/main" val="272038467"/>
                    </a:ext>
                  </a:extLst>
                </a:gridCol>
              </a:tblGrid>
              <a:tr h="446563">
                <a:tc>
                  <a:txBody>
                    <a:bodyPr/>
                    <a:lstStyle/>
                    <a:p>
                      <a:endParaRPr lang="en-US"/>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1766899481"/>
                  </a:ext>
                </a:extLst>
              </a:tr>
            </a:tbl>
          </a:graphicData>
        </a:graphic>
      </p:graphicFrame>
      <p:graphicFrame>
        <p:nvGraphicFramePr>
          <p:cNvPr id="8" name="Table 7">
            <a:extLst>
              <a:ext uri="{FF2B5EF4-FFF2-40B4-BE49-F238E27FC236}">
                <a16:creationId xmlns:a16="http://schemas.microsoft.com/office/drawing/2014/main" id="{60018724-9573-23E6-ED92-F9D38D54E5CF}"/>
              </a:ext>
            </a:extLst>
          </p:cNvPr>
          <p:cNvGraphicFramePr>
            <a:graphicFrameLocks noGrp="1"/>
          </p:cNvGraphicFramePr>
          <p:nvPr>
            <p:extLst>
              <p:ext uri="{D42A27DB-BD31-4B8C-83A1-F6EECF244321}">
                <p14:modId xmlns:p14="http://schemas.microsoft.com/office/powerpoint/2010/main" val="449415744"/>
              </p:ext>
            </p:extLst>
          </p:nvPr>
        </p:nvGraphicFramePr>
        <p:xfrm>
          <a:off x="3635831" y="2474034"/>
          <a:ext cx="6600633" cy="405689"/>
        </p:xfrm>
        <a:graphic>
          <a:graphicData uri="http://schemas.openxmlformats.org/drawingml/2006/table">
            <a:tbl>
              <a:tblPr firstRow="1" bandRow="1">
                <a:tableStyleId>{5940675A-B579-460E-94D1-54222C63F5DA}</a:tableStyleId>
              </a:tblPr>
              <a:tblGrid>
                <a:gridCol w="507741">
                  <a:extLst>
                    <a:ext uri="{9D8B030D-6E8A-4147-A177-3AD203B41FA5}">
                      <a16:colId xmlns:a16="http://schemas.microsoft.com/office/drawing/2014/main" val="3111897929"/>
                    </a:ext>
                  </a:extLst>
                </a:gridCol>
                <a:gridCol w="507741">
                  <a:extLst>
                    <a:ext uri="{9D8B030D-6E8A-4147-A177-3AD203B41FA5}">
                      <a16:colId xmlns:a16="http://schemas.microsoft.com/office/drawing/2014/main" val="3247324494"/>
                    </a:ext>
                  </a:extLst>
                </a:gridCol>
                <a:gridCol w="507741">
                  <a:extLst>
                    <a:ext uri="{9D8B030D-6E8A-4147-A177-3AD203B41FA5}">
                      <a16:colId xmlns:a16="http://schemas.microsoft.com/office/drawing/2014/main" val="3320369636"/>
                    </a:ext>
                  </a:extLst>
                </a:gridCol>
                <a:gridCol w="507741">
                  <a:extLst>
                    <a:ext uri="{9D8B030D-6E8A-4147-A177-3AD203B41FA5}">
                      <a16:colId xmlns:a16="http://schemas.microsoft.com/office/drawing/2014/main" val="3932902127"/>
                    </a:ext>
                  </a:extLst>
                </a:gridCol>
                <a:gridCol w="507741">
                  <a:extLst>
                    <a:ext uri="{9D8B030D-6E8A-4147-A177-3AD203B41FA5}">
                      <a16:colId xmlns:a16="http://schemas.microsoft.com/office/drawing/2014/main" val="261113120"/>
                    </a:ext>
                  </a:extLst>
                </a:gridCol>
                <a:gridCol w="507741">
                  <a:extLst>
                    <a:ext uri="{9D8B030D-6E8A-4147-A177-3AD203B41FA5}">
                      <a16:colId xmlns:a16="http://schemas.microsoft.com/office/drawing/2014/main" val="1549463708"/>
                    </a:ext>
                  </a:extLst>
                </a:gridCol>
                <a:gridCol w="507741">
                  <a:extLst>
                    <a:ext uri="{9D8B030D-6E8A-4147-A177-3AD203B41FA5}">
                      <a16:colId xmlns:a16="http://schemas.microsoft.com/office/drawing/2014/main" val="533409732"/>
                    </a:ext>
                  </a:extLst>
                </a:gridCol>
                <a:gridCol w="507741">
                  <a:extLst>
                    <a:ext uri="{9D8B030D-6E8A-4147-A177-3AD203B41FA5}">
                      <a16:colId xmlns:a16="http://schemas.microsoft.com/office/drawing/2014/main" val="2375802731"/>
                    </a:ext>
                  </a:extLst>
                </a:gridCol>
                <a:gridCol w="507741">
                  <a:extLst>
                    <a:ext uri="{9D8B030D-6E8A-4147-A177-3AD203B41FA5}">
                      <a16:colId xmlns:a16="http://schemas.microsoft.com/office/drawing/2014/main" val="976589668"/>
                    </a:ext>
                  </a:extLst>
                </a:gridCol>
                <a:gridCol w="507741">
                  <a:extLst>
                    <a:ext uri="{9D8B030D-6E8A-4147-A177-3AD203B41FA5}">
                      <a16:colId xmlns:a16="http://schemas.microsoft.com/office/drawing/2014/main" val="567597554"/>
                    </a:ext>
                  </a:extLst>
                </a:gridCol>
                <a:gridCol w="507741">
                  <a:extLst>
                    <a:ext uri="{9D8B030D-6E8A-4147-A177-3AD203B41FA5}">
                      <a16:colId xmlns:a16="http://schemas.microsoft.com/office/drawing/2014/main" val="1815062626"/>
                    </a:ext>
                  </a:extLst>
                </a:gridCol>
                <a:gridCol w="507741">
                  <a:extLst>
                    <a:ext uri="{9D8B030D-6E8A-4147-A177-3AD203B41FA5}">
                      <a16:colId xmlns:a16="http://schemas.microsoft.com/office/drawing/2014/main" val="921043268"/>
                    </a:ext>
                  </a:extLst>
                </a:gridCol>
                <a:gridCol w="507741">
                  <a:extLst>
                    <a:ext uri="{9D8B030D-6E8A-4147-A177-3AD203B41FA5}">
                      <a16:colId xmlns:a16="http://schemas.microsoft.com/office/drawing/2014/main" val="111992623"/>
                    </a:ext>
                  </a:extLst>
                </a:gridCol>
              </a:tblGrid>
              <a:tr h="405689">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3404045890"/>
                  </a:ext>
                </a:extLst>
              </a:tr>
            </a:tbl>
          </a:graphicData>
        </a:graphic>
      </p:graphicFrame>
      <p:sp>
        <p:nvSpPr>
          <p:cNvPr id="9" name="TextBox 8">
            <a:extLst>
              <a:ext uri="{FF2B5EF4-FFF2-40B4-BE49-F238E27FC236}">
                <a16:creationId xmlns:a16="http://schemas.microsoft.com/office/drawing/2014/main" id="{2BC5A822-5129-CAD5-2FE4-F35895704A9C}"/>
              </a:ext>
            </a:extLst>
          </p:cNvPr>
          <p:cNvSpPr txBox="1"/>
          <p:nvPr/>
        </p:nvSpPr>
        <p:spPr>
          <a:xfrm>
            <a:off x="1150521" y="3793612"/>
            <a:ext cx="6149440" cy="1631216"/>
          </a:xfrm>
          <a:prstGeom prst="rect">
            <a:avLst/>
          </a:prstGeom>
          <a:noFill/>
        </p:spPr>
        <p:txBody>
          <a:bodyPr wrap="none" rtlCol="0">
            <a:spAutoFit/>
          </a:bodyPr>
          <a:lstStyle/>
          <a:p>
            <a:r>
              <a:rPr lang="en-US" sz="2000" kern="0" dirty="0">
                <a:solidFill>
                  <a:srgbClr val="124F1A"/>
                </a:solidFill>
                <a:effectLst/>
                <a:latin typeface="Calibri" panose="020F0502020204030204" pitchFamily="34" charset="0"/>
                <a:ea typeface="Aptos" panose="020B0004020202020204" pitchFamily="34" charset="0"/>
              </a:rPr>
              <a:t>000 – Ordinary (non-fragmented) record</a:t>
            </a:r>
            <a:br>
              <a:rPr lang="en-US" sz="2000" kern="0" dirty="0">
                <a:solidFill>
                  <a:srgbClr val="124F1A"/>
                </a:solidFill>
                <a:effectLst/>
                <a:latin typeface="Calibri" panose="020F0502020204030204" pitchFamily="34" charset="0"/>
                <a:ea typeface="Aptos" panose="020B0004020202020204" pitchFamily="34" charset="0"/>
              </a:rPr>
            </a:br>
            <a:r>
              <a:rPr lang="en-US" sz="2000" kern="0" dirty="0">
                <a:solidFill>
                  <a:srgbClr val="124F1A"/>
                </a:solidFill>
                <a:effectLst/>
                <a:latin typeface="Calibri" panose="020F0502020204030204" pitchFamily="34" charset="0"/>
                <a:ea typeface="Aptos" panose="020B0004020202020204" pitchFamily="34" charset="0"/>
              </a:rPr>
              <a:t>001 - CONT or continuation (tail fragment)</a:t>
            </a:r>
            <a:br>
              <a:rPr lang="en-US" sz="2000" kern="0" dirty="0">
                <a:solidFill>
                  <a:srgbClr val="124F1A"/>
                </a:solidFill>
                <a:effectLst/>
                <a:latin typeface="Calibri" panose="020F0502020204030204" pitchFamily="34" charset="0"/>
                <a:ea typeface="Aptos" panose="020B0004020202020204" pitchFamily="34" charset="0"/>
              </a:rPr>
            </a:br>
            <a:r>
              <a:rPr lang="ru-RU" sz="2000" kern="0" dirty="0">
                <a:solidFill>
                  <a:srgbClr val="124F1A"/>
                </a:solidFill>
                <a:effectLst/>
                <a:latin typeface="Calibri" panose="020F0502020204030204" pitchFamily="34" charset="0"/>
                <a:ea typeface="Aptos" panose="020B0004020202020204" pitchFamily="34" charset="0"/>
              </a:rPr>
              <a:t>010 - </a:t>
            </a:r>
            <a:r>
              <a:rPr lang="en-US" sz="2000" kern="0" dirty="0">
                <a:solidFill>
                  <a:srgbClr val="124F1A"/>
                </a:solidFill>
                <a:effectLst/>
                <a:latin typeface="Calibri" panose="020F0502020204030204" pitchFamily="34" charset="0"/>
                <a:ea typeface="Aptos" panose="020B0004020202020204" pitchFamily="34" charset="0"/>
              </a:rPr>
              <a:t>Next fragment key (head fragment)</a:t>
            </a:r>
            <a:br>
              <a:rPr lang="en-US" sz="2000" kern="0" dirty="0">
                <a:solidFill>
                  <a:srgbClr val="124F1A"/>
                </a:solidFill>
                <a:effectLst/>
                <a:latin typeface="Calibri" panose="020F0502020204030204" pitchFamily="34" charset="0"/>
                <a:ea typeface="Aptos" panose="020B0004020202020204" pitchFamily="34" charset="0"/>
              </a:rPr>
            </a:br>
            <a:r>
              <a:rPr lang="ru-RU" sz="2000" kern="0" dirty="0">
                <a:solidFill>
                  <a:srgbClr val="124F1A"/>
                </a:solidFill>
                <a:effectLst/>
                <a:latin typeface="Calibri" panose="020F0502020204030204" pitchFamily="34" charset="0"/>
                <a:ea typeface="Aptos" panose="020B0004020202020204" pitchFamily="34" charset="0"/>
              </a:rPr>
              <a:t>011 - </a:t>
            </a:r>
            <a:r>
              <a:rPr lang="en-US" sz="2000" kern="0" dirty="0">
                <a:solidFill>
                  <a:srgbClr val="124F1A"/>
                </a:solidFill>
                <a:effectLst/>
                <a:latin typeface="Calibri" panose="020F0502020204030204" pitchFamily="34" charset="0"/>
                <a:ea typeface="Aptos" panose="020B0004020202020204" pitchFamily="34" charset="0"/>
              </a:rPr>
              <a:t>Next fragment key</a:t>
            </a:r>
            <a:r>
              <a:rPr lang="ru-RU" sz="2000" kern="0" dirty="0">
                <a:solidFill>
                  <a:srgbClr val="124F1A"/>
                </a:solidFill>
                <a:effectLst/>
                <a:latin typeface="Calibri" panose="020F0502020204030204" pitchFamily="34" charset="0"/>
                <a:ea typeface="Aptos" panose="020B0004020202020204" pitchFamily="34" charset="0"/>
              </a:rPr>
              <a:t> + </a:t>
            </a:r>
            <a:r>
              <a:rPr lang="en-US" sz="2000" kern="0" dirty="0">
                <a:solidFill>
                  <a:srgbClr val="124F1A"/>
                </a:solidFill>
                <a:effectLst/>
                <a:latin typeface="Calibri" panose="020F0502020204030204" pitchFamily="34" charset="0"/>
                <a:ea typeface="Aptos" panose="020B0004020202020204" pitchFamily="34" charset="0"/>
              </a:rPr>
              <a:t>CONT</a:t>
            </a:r>
            <a:r>
              <a:rPr lang="ru-RU" sz="2000" kern="0" dirty="0">
                <a:solidFill>
                  <a:srgbClr val="124F1A"/>
                </a:solidFill>
                <a:effectLst/>
                <a:latin typeface="Calibri" panose="020F0502020204030204" pitchFamily="34" charset="0"/>
                <a:ea typeface="Aptos" panose="020B0004020202020204" pitchFamily="34" charset="0"/>
              </a:rPr>
              <a:t> </a:t>
            </a:r>
            <a:r>
              <a:rPr lang="en-US" sz="2000" kern="0" dirty="0">
                <a:solidFill>
                  <a:srgbClr val="124F1A"/>
                </a:solidFill>
                <a:effectLst/>
                <a:latin typeface="Calibri" panose="020F0502020204030204" pitchFamily="34" charset="0"/>
                <a:ea typeface="Aptos" panose="020B0004020202020204" pitchFamily="34" charset="0"/>
              </a:rPr>
              <a:t>(Intermediate fragment)</a:t>
            </a:r>
            <a:br>
              <a:rPr lang="en-US" sz="2000" kern="0" dirty="0">
                <a:solidFill>
                  <a:srgbClr val="124F1A"/>
                </a:solidFill>
                <a:effectLst/>
                <a:latin typeface="Calibri" panose="020F0502020204030204" pitchFamily="34" charset="0"/>
                <a:ea typeface="Aptos" panose="020B0004020202020204" pitchFamily="34" charset="0"/>
              </a:rPr>
            </a:br>
            <a:r>
              <a:rPr lang="en-US" sz="2000" kern="0" dirty="0">
                <a:solidFill>
                  <a:srgbClr val="124F1A"/>
                </a:solidFill>
                <a:effectLst/>
                <a:latin typeface="Calibri" panose="020F0502020204030204" pitchFamily="34" charset="0"/>
                <a:ea typeface="Aptos" panose="020B0004020202020204" pitchFamily="34" charset="0"/>
              </a:rPr>
              <a:t>100 - HOLD – Recid place holder</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0" name="TextBox 9">
            <a:extLst>
              <a:ext uri="{FF2B5EF4-FFF2-40B4-BE49-F238E27FC236}">
                <a16:creationId xmlns:a16="http://schemas.microsoft.com/office/drawing/2014/main" id="{AEEA5F3D-2C2D-7529-834D-F7C7EA13D88E}"/>
              </a:ext>
            </a:extLst>
          </p:cNvPr>
          <p:cNvSpPr txBox="1"/>
          <p:nvPr/>
        </p:nvSpPr>
        <p:spPr>
          <a:xfrm>
            <a:off x="6621891" y="3793612"/>
            <a:ext cx="5115503" cy="400110"/>
          </a:xfrm>
          <a:prstGeom prst="rect">
            <a:avLst/>
          </a:prstGeom>
          <a:noFill/>
        </p:spPr>
        <p:txBody>
          <a:bodyPr wrap="none" rtlCol="0">
            <a:spAutoFit/>
          </a:bodyPr>
          <a:lstStyle/>
          <a:p>
            <a:r>
              <a:rPr lang="en-US" sz="2000" kern="0" dirty="0">
                <a:solidFill>
                  <a:srgbClr val="124F1A"/>
                </a:solidFill>
                <a:effectLst/>
                <a:latin typeface="Calibri" panose="020F0502020204030204" pitchFamily="34" charset="0"/>
                <a:ea typeface="Aptos" panose="020B0004020202020204" pitchFamily="34" charset="0"/>
              </a:rPr>
              <a:t>13 bit offset for the fragment in 8K block ( 2</a:t>
            </a:r>
            <a:r>
              <a:rPr lang="en-US" sz="2000" kern="0" baseline="30000" dirty="0">
                <a:solidFill>
                  <a:srgbClr val="124F1A"/>
                </a:solidFill>
                <a:effectLst/>
                <a:latin typeface="Calibri" panose="020F0502020204030204" pitchFamily="34" charset="0"/>
                <a:ea typeface="Aptos" panose="020B0004020202020204" pitchFamily="34" charset="0"/>
              </a:rPr>
              <a:t>13</a:t>
            </a:r>
            <a:r>
              <a:rPr lang="en-US" sz="2000" kern="0" dirty="0">
                <a:solidFill>
                  <a:srgbClr val="124F1A"/>
                </a:solidFill>
                <a:effectLst/>
                <a:latin typeface="Calibri" panose="020F0502020204030204" pitchFamily="34" charset="0"/>
                <a:ea typeface="Aptos" panose="020B0004020202020204" pitchFamily="34" charset="0"/>
              </a:rPr>
              <a:t> ) </a:t>
            </a:r>
            <a:endParaRPr lang="en-US" sz="2000" dirty="0"/>
          </a:p>
        </p:txBody>
      </p:sp>
      <p:sp>
        <p:nvSpPr>
          <p:cNvPr id="4" name="TextBox 3">
            <a:extLst>
              <a:ext uri="{FF2B5EF4-FFF2-40B4-BE49-F238E27FC236}">
                <a16:creationId xmlns:a16="http://schemas.microsoft.com/office/drawing/2014/main" id="{84E27807-1CE5-9CA5-C4D6-FFBF9F491277}"/>
              </a:ext>
            </a:extLst>
          </p:cNvPr>
          <p:cNvSpPr txBox="1"/>
          <p:nvPr/>
        </p:nvSpPr>
        <p:spPr>
          <a:xfrm>
            <a:off x="1150521" y="5963099"/>
            <a:ext cx="7865808" cy="369332"/>
          </a:xfrm>
          <a:prstGeom prst="rect">
            <a:avLst/>
          </a:prstGeom>
          <a:noFill/>
        </p:spPr>
        <p:txBody>
          <a:bodyPr wrap="none" rtlCol="0">
            <a:spAutoFit/>
          </a:bodyPr>
          <a:lstStyle/>
          <a:p>
            <a:r>
              <a:rPr lang="en-US" dirty="0"/>
              <a:t>Record Offset directory for RPB 256 then is 2 byte * 255 = 510 [ Max size for it ]</a:t>
            </a:r>
          </a:p>
        </p:txBody>
      </p:sp>
    </p:spTree>
    <p:extLst>
      <p:ext uri="{BB962C8B-B14F-4D97-AF65-F5344CB8AC3E}">
        <p14:creationId xmlns:p14="http://schemas.microsoft.com/office/powerpoint/2010/main" val="26471307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21D5EA-7DD9-B306-A493-E6449F5121BE}"/>
              </a:ext>
            </a:extLst>
          </p:cNvPr>
          <p:cNvSpPr>
            <a:spLocks noGrp="1"/>
          </p:cNvSpPr>
          <p:nvPr>
            <p:ph type="title"/>
          </p:nvPr>
        </p:nvSpPr>
        <p:spPr/>
        <p:txBody>
          <a:bodyPr/>
          <a:lstStyle/>
          <a:p>
            <a:pPr algn="ctr"/>
            <a:r>
              <a:rPr lang="en-US" dirty="0"/>
              <a:t>Record Delete Algorithm</a:t>
            </a:r>
            <a:br>
              <a:rPr lang="en-US" dirty="0"/>
            </a:br>
            <a:r>
              <a:rPr lang="en-US" dirty="0"/>
              <a:t>Recid Place Holders</a:t>
            </a:r>
          </a:p>
        </p:txBody>
      </p:sp>
      <p:sp>
        <p:nvSpPr>
          <p:cNvPr id="4" name="TextBox 3">
            <a:extLst>
              <a:ext uri="{FF2B5EF4-FFF2-40B4-BE49-F238E27FC236}">
                <a16:creationId xmlns:a16="http://schemas.microsoft.com/office/drawing/2014/main" id="{7AD279EF-40DA-2F48-F96B-57E1D91F42AC}"/>
              </a:ext>
            </a:extLst>
          </p:cNvPr>
          <p:cNvSpPr txBox="1"/>
          <p:nvPr/>
        </p:nvSpPr>
        <p:spPr>
          <a:xfrm>
            <a:off x="953004" y="2890817"/>
            <a:ext cx="7412222" cy="461665"/>
          </a:xfrm>
          <a:prstGeom prst="rect">
            <a:avLst/>
          </a:prstGeom>
          <a:noFill/>
        </p:spPr>
        <p:txBody>
          <a:bodyPr wrap="none" rtlCol="0">
            <a:spAutoFit/>
          </a:bodyPr>
          <a:lstStyle/>
          <a:p>
            <a:r>
              <a:rPr lang="en-US" sz="2400" dirty="0">
                <a:latin typeface="Calibri" panose="020F0502020204030204" pitchFamily="34" charset="0"/>
                <a:ea typeface="Calibri" panose="020F0502020204030204" pitchFamily="34" charset="0"/>
                <a:cs typeface="Calibri" panose="020F0502020204030204" pitchFamily="34" charset="0"/>
              </a:rPr>
              <a:t>This is a fragment  marked “100” in record offset directory.</a:t>
            </a:r>
          </a:p>
        </p:txBody>
      </p:sp>
      <p:graphicFrame>
        <p:nvGraphicFramePr>
          <p:cNvPr id="7" name="Table 6">
            <a:extLst>
              <a:ext uri="{FF2B5EF4-FFF2-40B4-BE49-F238E27FC236}">
                <a16:creationId xmlns:a16="http://schemas.microsoft.com/office/drawing/2014/main" id="{C3CC7CD2-3C6D-7F8F-FBC8-82DD38EABC58}"/>
              </a:ext>
            </a:extLst>
          </p:cNvPr>
          <p:cNvGraphicFramePr>
            <a:graphicFrameLocks noGrp="1"/>
          </p:cNvGraphicFramePr>
          <p:nvPr>
            <p:extLst>
              <p:ext uri="{D42A27DB-BD31-4B8C-83A1-F6EECF244321}">
                <p14:modId xmlns:p14="http://schemas.microsoft.com/office/powerpoint/2010/main" val="1628791481"/>
              </p:ext>
            </p:extLst>
          </p:nvPr>
        </p:nvGraphicFramePr>
        <p:xfrm>
          <a:off x="953004" y="3587025"/>
          <a:ext cx="8128000" cy="701040"/>
        </p:xfrm>
        <a:graphic>
          <a:graphicData uri="http://schemas.openxmlformats.org/drawingml/2006/table">
            <a:tbl>
              <a:tblPr firstRow="1" bandRow="1">
                <a:tableStyleId>{5940675A-B579-460E-94D1-54222C63F5DA}</a:tableStyleId>
              </a:tblPr>
              <a:tblGrid>
                <a:gridCol w="4064000">
                  <a:extLst>
                    <a:ext uri="{9D8B030D-6E8A-4147-A177-3AD203B41FA5}">
                      <a16:colId xmlns:a16="http://schemas.microsoft.com/office/drawing/2014/main" val="1504972229"/>
                    </a:ext>
                  </a:extLst>
                </a:gridCol>
                <a:gridCol w="4064000">
                  <a:extLst>
                    <a:ext uri="{9D8B030D-6E8A-4147-A177-3AD203B41FA5}">
                      <a16:colId xmlns:a16="http://schemas.microsoft.com/office/drawing/2014/main" val="660743311"/>
                    </a:ext>
                  </a:extLst>
                </a:gridCol>
              </a:tblGrid>
              <a:tr h="608391">
                <a:tc>
                  <a:txBody>
                    <a:bodyPr/>
                    <a:lstStyle/>
                    <a:p>
                      <a:pPr algn="ctr"/>
                      <a:r>
                        <a:rPr lang="en-US" sz="4000" dirty="0">
                          <a:latin typeface="Calibri" panose="020F0502020204030204" pitchFamily="34" charset="0"/>
                          <a:ea typeface="Calibri" panose="020F0502020204030204" pitchFamily="34" charset="0"/>
                          <a:cs typeface="Calibri" panose="020F0502020204030204" pitchFamily="34" charset="0"/>
                        </a:rPr>
                        <a:t>4-byte TRID</a:t>
                      </a:r>
                    </a:p>
                  </a:txBody>
                  <a:tcPr/>
                </a:tc>
                <a:tc>
                  <a:txBody>
                    <a:bodyPr/>
                    <a:lstStyle/>
                    <a:p>
                      <a:pPr algn="ctr"/>
                      <a:r>
                        <a:rPr lang="en-US" sz="4000" dirty="0">
                          <a:latin typeface="Calibri" panose="020F0502020204030204" pitchFamily="34" charset="0"/>
                          <a:ea typeface="Calibri" panose="020F0502020204030204" pitchFamily="34" charset="0"/>
                          <a:cs typeface="Calibri" panose="020F0502020204030204" pitchFamily="34" charset="0"/>
                        </a:rPr>
                        <a:t>4-byte unused</a:t>
                      </a:r>
                    </a:p>
                  </a:txBody>
                  <a:tcPr/>
                </a:tc>
                <a:extLst>
                  <a:ext uri="{0D108BD9-81ED-4DB2-BD59-A6C34878D82A}">
                    <a16:rowId xmlns:a16="http://schemas.microsoft.com/office/drawing/2014/main" val="2367654118"/>
                  </a:ext>
                </a:extLst>
              </a:tr>
            </a:tbl>
          </a:graphicData>
        </a:graphic>
      </p:graphicFrame>
      <p:sp>
        <p:nvSpPr>
          <p:cNvPr id="5" name="Footer Placeholder 4">
            <a:extLst>
              <a:ext uri="{FF2B5EF4-FFF2-40B4-BE49-F238E27FC236}">
                <a16:creationId xmlns:a16="http://schemas.microsoft.com/office/drawing/2014/main" id="{E51E938B-9434-15D5-6785-30C0F970DA4C}"/>
              </a:ext>
            </a:extLst>
          </p:cNvPr>
          <p:cNvSpPr>
            <a:spLocks noGrp="1"/>
          </p:cNvSpPr>
          <p:nvPr>
            <p:ph type="ftr" sz="quarter" idx="11"/>
          </p:nvPr>
        </p:nvSpPr>
        <p:spPr/>
        <p:txBody>
          <a:bodyPr/>
          <a:lstStyle/>
          <a:p>
            <a:r>
              <a:rPr lang="en-US"/>
              <a:t>PUG Challenge 2024</a:t>
            </a:r>
          </a:p>
        </p:txBody>
      </p:sp>
      <p:sp>
        <p:nvSpPr>
          <p:cNvPr id="6" name="Slide Number Placeholder 5">
            <a:extLst>
              <a:ext uri="{FF2B5EF4-FFF2-40B4-BE49-F238E27FC236}">
                <a16:creationId xmlns:a16="http://schemas.microsoft.com/office/drawing/2014/main" id="{5F9CB40D-00D0-01FE-640B-F03BF0DB07E8}"/>
              </a:ext>
            </a:extLst>
          </p:cNvPr>
          <p:cNvSpPr>
            <a:spLocks noGrp="1"/>
          </p:cNvSpPr>
          <p:nvPr>
            <p:ph type="sldNum" sz="quarter" idx="12"/>
          </p:nvPr>
        </p:nvSpPr>
        <p:spPr/>
        <p:txBody>
          <a:bodyPr/>
          <a:lstStyle/>
          <a:p>
            <a:fld id="{D79E687F-9761-4E37-8E5C-463A0DD2901E}" type="slidenum">
              <a:rPr lang="en-US" smtClean="0"/>
              <a:t>11</a:t>
            </a:fld>
            <a:endParaRPr lang="en-US"/>
          </a:p>
        </p:txBody>
      </p:sp>
      <p:sp>
        <p:nvSpPr>
          <p:cNvPr id="3" name="TextBox 2">
            <a:extLst>
              <a:ext uri="{FF2B5EF4-FFF2-40B4-BE49-F238E27FC236}">
                <a16:creationId xmlns:a16="http://schemas.microsoft.com/office/drawing/2014/main" id="{F31A3420-754E-F2FA-F178-989D24D5B66A}"/>
              </a:ext>
            </a:extLst>
          </p:cNvPr>
          <p:cNvSpPr txBox="1"/>
          <p:nvPr/>
        </p:nvSpPr>
        <p:spPr>
          <a:xfrm>
            <a:off x="953004" y="1690688"/>
            <a:ext cx="10400796" cy="584775"/>
          </a:xfrm>
          <a:prstGeom prst="rect">
            <a:avLst/>
          </a:prstGeom>
          <a:noFill/>
        </p:spPr>
        <p:txBody>
          <a:bodyPr wrap="none" rtlCol="0">
            <a:spAutoFit/>
          </a:bodyPr>
          <a:lstStyle/>
          <a:p>
            <a:r>
              <a:rPr lang="en-US" sz="3200" dirty="0"/>
              <a:t>Can the block become empty after deletion of all records?</a:t>
            </a:r>
          </a:p>
        </p:txBody>
      </p:sp>
    </p:spTree>
    <p:extLst>
      <p:ext uri="{BB962C8B-B14F-4D97-AF65-F5344CB8AC3E}">
        <p14:creationId xmlns:p14="http://schemas.microsoft.com/office/powerpoint/2010/main" val="4139197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FEFE2-61DC-4B43-75DC-0B2C8BF7B974}"/>
              </a:ext>
            </a:extLst>
          </p:cNvPr>
          <p:cNvSpPr>
            <a:spLocks noGrp="1"/>
          </p:cNvSpPr>
          <p:nvPr>
            <p:ph type="title"/>
          </p:nvPr>
        </p:nvSpPr>
        <p:spPr/>
        <p:txBody>
          <a:bodyPr>
            <a:normAutofit/>
          </a:bodyPr>
          <a:lstStyle/>
          <a:p>
            <a:pPr algn="ctr"/>
            <a:r>
              <a:rPr lang="en-US" kern="0" dirty="0">
                <a:effectLst/>
                <a:latin typeface="Calibri" panose="020F0502020204030204" pitchFamily="34" charset="0"/>
                <a:ea typeface="Calibri" panose="020F0502020204030204" pitchFamily="34" charset="0"/>
                <a:cs typeface="Calibri" panose="020F0502020204030204" pitchFamily="34" charset="0"/>
              </a:rPr>
              <a:t>Space management algorithms</a:t>
            </a:r>
            <a:endParaRPr lang="en-US" dirty="0">
              <a:latin typeface="Calibri" panose="020F0502020204030204" pitchFamily="34" charset="0"/>
              <a:ea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B39440A8-F30E-5AFF-F1C1-5505B5B6D700}"/>
              </a:ext>
            </a:extLst>
          </p:cNvPr>
          <p:cNvSpPr txBox="1"/>
          <p:nvPr/>
        </p:nvSpPr>
        <p:spPr>
          <a:xfrm>
            <a:off x="1038684" y="1454138"/>
            <a:ext cx="9060557" cy="954107"/>
          </a:xfrm>
          <a:prstGeom prst="rect">
            <a:avLst/>
          </a:prstGeom>
          <a:noFill/>
        </p:spPr>
        <p:txBody>
          <a:bodyPr wrap="none" rtlCol="0">
            <a:spAutoFit/>
          </a:bodyPr>
          <a:lstStyle/>
          <a:p>
            <a:r>
              <a:rPr lang="en-US" sz="2800" b="0" i="0" dirty="0">
                <a:solidFill>
                  <a:srgbClr val="000000"/>
                </a:solidFill>
                <a:effectLst/>
                <a:highlight>
                  <a:srgbClr val="FFFFFF"/>
                </a:highlight>
                <a:latin typeface="Calibri" panose="020F0502020204030204" pitchFamily="34" charset="0"/>
              </a:rPr>
              <a:t>But many that are first shall be last, and the last shall be first.</a:t>
            </a:r>
            <a:br>
              <a:rPr lang="en-US" sz="2800" b="0" i="0" dirty="0">
                <a:solidFill>
                  <a:srgbClr val="000000"/>
                </a:solidFill>
                <a:effectLst/>
                <a:highlight>
                  <a:srgbClr val="FFFFFF"/>
                </a:highlight>
                <a:latin typeface="Calibri" panose="020F0502020204030204" pitchFamily="34" charset="0"/>
              </a:rPr>
            </a:br>
            <a:r>
              <a:rPr lang="en-US" sz="2800" b="0" i="0" dirty="0">
                <a:solidFill>
                  <a:srgbClr val="000000"/>
                </a:solidFill>
                <a:effectLst/>
                <a:highlight>
                  <a:srgbClr val="FFFFFF"/>
                </a:highlight>
                <a:latin typeface="Calibri" panose="020F0502020204030204" pitchFamily="34" charset="0"/>
              </a:rPr>
              <a:t>[ Matthew 19:30 ]</a:t>
            </a:r>
            <a:endParaRPr lang="en-US" sz="2800" dirty="0"/>
          </a:p>
        </p:txBody>
      </p:sp>
      <p:sp>
        <p:nvSpPr>
          <p:cNvPr id="4" name="Footer Placeholder 3">
            <a:extLst>
              <a:ext uri="{FF2B5EF4-FFF2-40B4-BE49-F238E27FC236}">
                <a16:creationId xmlns:a16="http://schemas.microsoft.com/office/drawing/2014/main" id="{2569D664-D8E5-DD9C-2D06-B4859A989B27}"/>
              </a:ext>
            </a:extLst>
          </p:cNvPr>
          <p:cNvSpPr>
            <a:spLocks noGrp="1"/>
          </p:cNvSpPr>
          <p:nvPr>
            <p:ph type="ftr" sz="quarter" idx="11"/>
          </p:nvPr>
        </p:nvSpPr>
        <p:spPr/>
        <p:txBody>
          <a:bodyPr/>
          <a:lstStyle/>
          <a:p>
            <a:r>
              <a:rPr lang="en-US"/>
              <a:t>PUG Challenge 2024</a:t>
            </a:r>
          </a:p>
        </p:txBody>
      </p:sp>
      <p:sp>
        <p:nvSpPr>
          <p:cNvPr id="7" name="Slide Number Placeholder 6">
            <a:extLst>
              <a:ext uri="{FF2B5EF4-FFF2-40B4-BE49-F238E27FC236}">
                <a16:creationId xmlns:a16="http://schemas.microsoft.com/office/drawing/2014/main" id="{E5FDFC02-6D6C-7CEA-AD28-24A5C06C0C81}"/>
              </a:ext>
            </a:extLst>
          </p:cNvPr>
          <p:cNvSpPr>
            <a:spLocks noGrp="1"/>
          </p:cNvSpPr>
          <p:nvPr>
            <p:ph type="sldNum" sz="quarter" idx="12"/>
          </p:nvPr>
        </p:nvSpPr>
        <p:spPr/>
        <p:txBody>
          <a:bodyPr/>
          <a:lstStyle/>
          <a:p>
            <a:fld id="{D79E687F-9761-4E37-8E5C-463A0DD2901E}" type="slidenum">
              <a:rPr lang="en-US" smtClean="0"/>
              <a:t>12</a:t>
            </a:fld>
            <a:endParaRPr lang="en-US"/>
          </a:p>
        </p:txBody>
      </p:sp>
      <p:sp>
        <p:nvSpPr>
          <p:cNvPr id="10" name="Rectangle 9">
            <a:extLst>
              <a:ext uri="{FF2B5EF4-FFF2-40B4-BE49-F238E27FC236}">
                <a16:creationId xmlns:a16="http://schemas.microsoft.com/office/drawing/2014/main" id="{3A979B88-D63D-A388-4BB3-CC02C1D96F4F}"/>
              </a:ext>
            </a:extLst>
          </p:cNvPr>
          <p:cNvSpPr/>
          <p:nvPr/>
        </p:nvSpPr>
        <p:spPr>
          <a:xfrm>
            <a:off x="609600" y="2819400"/>
            <a:ext cx="2253343" cy="113211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1" name="Rectangle 10">
            <a:extLst>
              <a:ext uri="{FF2B5EF4-FFF2-40B4-BE49-F238E27FC236}">
                <a16:creationId xmlns:a16="http://schemas.microsoft.com/office/drawing/2014/main" id="{27ED3633-6E43-99AE-0EA2-126A8728DD87}"/>
              </a:ext>
            </a:extLst>
          </p:cNvPr>
          <p:cNvSpPr/>
          <p:nvPr/>
        </p:nvSpPr>
        <p:spPr>
          <a:xfrm>
            <a:off x="609600" y="3145971"/>
            <a:ext cx="2253343" cy="87086"/>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3" name="Rectangle 12">
            <a:extLst>
              <a:ext uri="{FF2B5EF4-FFF2-40B4-BE49-F238E27FC236}">
                <a16:creationId xmlns:a16="http://schemas.microsoft.com/office/drawing/2014/main" id="{F94BF713-E6B6-B965-9303-18C9135E30E2}"/>
              </a:ext>
            </a:extLst>
          </p:cNvPr>
          <p:cNvSpPr/>
          <p:nvPr/>
        </p:nvSpPr>
        <p:spPr>
          <a:xfrm>
            <a:off x="609600" y="3233057"/>
            <a:ext cx="2253343" cy="87086"/>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4" name="TextBox 13">
            <a:extLst>
              <a:ext uri="{FF2B5EF4-FFF2-40B4-BE49-F238E27FC236}">
                <a16:creationId xmlns:a16="http://schemas.microsoft.com/office/drawing/2014/main" id="{F8925825-285E-D21B-DE39-FEA301AB5C76}"/>
              </a:ext>
            </a:extLst>
          </p:cNvPr>
          <p:cNvSpPr txBox="1"/>
          <p:nvPr/>
        </p:nvSpPr>
        <p:spPr>
          <a:xfrm>
            <a:off x="838200" y="3993337"/>
            <a:ext cx="1462260" cy="369332"/>
          </a:xfrm>
          <a:prstGeom prst="rect">
            <a:avLst/>
          </a:prstGeom>
          <a:noFill/>
        </p:spPr>
        <p:txBody>
          <a:bodyPr wrap="none" rtlCol="0">
            <a:spAutoFit/>
          </a:bodyPr>
          <a:lstStyle/>
          <a:p>
            <a:r>
              <a:rPr lang="en-US" dirty="0"/>
              <a:t>Object Block</a:t>
            </a:r>
          </a:p>
        </p:txBody>
      </p:sp>
      <p:sp>
        <p:nvSpPr>
          <p:cNvPr id="15" name="Rectangle 14">
            <a:extLst>
              <a:ext uri="{FF2B5EF4-FFF2-40B4-BE49-F238E27FC236}">
                <a16:creationId xmlns:a16="http://schemas.microsoft.com/office/drawing/2014/main" id="{3BC44B93-74C5-A84D-5235-CD5FB1072894}"/>
              </a:ext>
            </a:extLst>
          </p:cNvPr>
          <p:cNvSpPr/>
          <p:nvPr/>
        </p:nvSpPr>
        <p:spPr>
          <a:xfrm>
            <a:off x="2944585" y="4271748"/>
            <a:ext cx="2253343" cy="113211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6" name="Rectangle 15">
            <a:extLst>
              <a:ext uri="{FF2B5EF4-FFF2-40B4-BE49-F238E27FC236}">
                <a16:creationId xmlns:a16="http://schemas.microsoft.com/office/drawing/2014/main" id="{778F1A29-8FDC-A0A7-A166-F4D8E208FFF1}"/>
              </a:ext>
            </a:extLst>
          </p:cNvPr>
          <p:cNvSpPr/>
          <p:nvPr/>
        </p:nvSpPr>
        <p:spPr>
          <a:xfrm>
            <a:off x="2944585" y="4648200"/>
            <a:ext cx="2253343" cy="87086"/>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7" name="Rectangle 16">
            <a:extLst>
              <a:ext uri="{FF2B5EF4-FFF2-40B4-BE49-F238E27FC236}">
                <a16:creationId xmlns:a16="http://schemas.microsoft.com/office/drawing/2014/main" id="{220FE351-A4DD-52F5-C3FC-D5B6D6E61FA7}"/>
              </a:ext>
            </a:extLst>
          </p:cNvPr>
          <p:cNvSpPr/>
          <p:nvPr/>
        </p:nvSpPr>
        <p:spPr>
          <a:xfrm>
            <a:off x="5829298" y="4269246"/>
            <a:ext cx="2253343" cy="113211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8" name="Rectangle 17">
            <a:extLst>
              <a:ext uri="{FF2B5EF4-FFF2-40B4-BE49-F238E27FC236}">
                <a16:creationId xmlns:a16="http://schemas.microsoft.com/office/drawing/2014/main" id="{4F9676EC-E55F-0F35-514B-C0F9574A4A31}"/>
              </a:ext>
            </a:extLst>
          </p:cNvPr>
          <p:cNvSpPr/>
          <p:nvPr/>
        </p:nvSpPr>
        <p:spPr>
          <a:xfrm>
            <a:off x="5809396" y="4662726"/>
            <a:ext cx="2253343" cy="87086"/>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9" name="Rectangle 18">
            <a:extLst>
              <a:ext uri="{FF2B5EF4-FFF2-40B4-BE49-F238E27FC236}">
                <a16:creationId xmlns:a16="http://schemas.microsoft.com/office/drawing/2014/main" id="{7E169685-FE31-7114-8F0F-2C64E167DFF1}"/>
              </a:ext>
            </a:extLst>
          </p:cNvPr>
          <p:cNvSpPr/>
          <p:nvPr/>
        </p:nvSpPr>
        <p:spPr>
          <a:xfrm>
            <a:off x="8643257" y="4269246"/>
            <a:ext cx="2253343" cy="113211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20" name="Rectangle 19">
            <a:extLst>
              <a:ext uri="{FF2B5EF4-FFF2-40B4-BE49-F238E27FC236}">
                <a16:creationId xmlns:a16="http://schemas.microsoft.com/office/drawing/2014/main" id="{9CF18915-2534-5FE0-E0D6-5D304A60EE23}"/>
              </a:ext>
            </a:extLst>
          </p:cNvPr>
          <p:cNvSpPr/>
          <p:nvPr/>
        </p:nvSpPr>
        <p:spPr>
          <a:xfrm>
            <a:off x="8643257" y="4660906"/>
            <a:ext cx="2253343" cy="87086"/>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23" name="TextBox 22">
            <a:extLst>
              <a:ext uri="{FF2B5EF4-FFF2-40B4-BE49-F238E27FC236}">
                <a16:creationId xmlns:a16="http://schemas.microsoft.com/office/drawing/2014/main" id="{96768C83-55CE-AA10-3697-5E553A8026F3}"/>
              </a:ext>
            </a:extLst>
          </p:cNvPr>
          <p:cNvSpPr txBox="1"/>
          <p:nvPr/>
        </p:nvSpPr>
        <p:spPr>
          <a:xfrm>
            <a:off x="4245429" y="5660571"/>
            <a:ext cx="3050963" cy="369332"/>
          </a:xfrm>
          <a:prstGeom prst="rect">
            <a:avLst/>
          </a:prstGeom>
          <a:noFill/>
        </p:spPr>
        <p:txBody>
          <a:bodyPr wrap="none" rtlCol="0">
            <a:spAutoFit/>
          </a:bodyPr>
          <a:lstStyle/>
          <a:p>
            <a:r>
              <a:rPr lang="en-US" dirty="0"/>
              <a:t>Partially Filled Record Blocks</a:t>
            </a:r>
          </a:p>
        </p:txBody>
      </p:sp>
      <p:sp>
        <p:nvSpPr>
          <p:cNvPr id="24" name="Rectangle 23">
            <a:extLst>
              <a:ext uri="{FF2B5EF4-FFF2-40B4-BE49-F238E27FC236}">
                <a16:creationId xmlns:a16="http://schemas.microsoft.com/office/drawing/2014/main" id="{BE844AA5-9301-A0D1-5F31-395F40B420B6}"/>
              </a:ext>
            </a:extLst>
          </p:cNvPr>
          <p:cNvSpPr/>
          <p:nvPr/>
        </p:nvSpPr>
        <p:spPr>
          <a:xfrm>
            <a:off x="4958445" y="4648200"/>
            <a:ext cx="1017815" cy="45719"/>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0D79A0B9-31B5-3DA6-6035-B1245E8AB8E9}"/>
              </a:ext>
            </a:extLst>
          </p:cNvPr>
          <p:cNvSpPr/>
          <p:nvPr/>
        </p:nvSpPr>
        <p:spPr>
          <a:xfrm>
            <a:off x="7866797" y="4668883"/>
            <a:ext cx="1017815" cy="45719"/>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27" name="Straight Arrow Connector 26">
            <a:extLst>
              <a:ext uri="{FF2B5EF4-FFF2-40B4-BE49-F238E27FC236}">
                <a16:creationId xmlns:a16="http://schemas.microsoft.com/office/drawing/2014/main" id="{462BA7C0-64BE-88A8-CB1B-5651D79C502C}"/>
              </a:ext>
            </a:extLst>
          </p:cNvPr>
          <p:cNvCxnSpPr/>
          <p:nvPr/>
        </p:nvCxnSpPr>
        <p:spPr>
          <a:xfrm>
            <a:off x="2579914" y="3145971"/>
            <a:ext cx="6879772" cy="1123275"/>
          </a:xfrm>
          <a:prstGeom prst="straightConnector1">
            <a:avLst/>
          </a:prstGeom>
          <a:ln>
            <a:headEnd type="triangle"/>
            <a:tailEnd type="triangle"/>
          </a:ln>
        </p:spPr>
        <p:style>
          <a:lnRef idx="2">
            <a:schemeClr val="dk1"/>
          </a:lnRef>
          <a:fillRef idx="0">
            <a:schemeClr val="dk1"/>
          </a:fillRef>
          <a:effectRef idx="1">
            <a:schemeClr val="dk1"/>
          </a:effectRef>
          <a:fontRef idx="minor">
            <a:schemeClr val="tx1"/>
          </a:fontRef>
        </p:style>
      </p:cxnSp>
      <p:cxnSp>
        <p:nvCxnSpPr>
          <p:cNvPr id="29" name="Straight Arrow Connector 28">
            <a:extLst>
              <a:ext uri="{FF2B5EF4-FFF2-40B4-BE49-F238E27FC236}">
                <a16:creationId xmlns:a16="http://schemas.microsoft.com/office/drawing/2014/main" id="{C4875B7A-94CC-B4A1-8A46-29BE0E8ED44D}"/>
              </a:ext>
            </a:extLst>
          </p:cNvPr>
          <p:cNvCxnSpPr>
            <a:endCxn id="15" idx="0"/>
          </p:cNvCxnSpPr>
          <p:nvPr/>
        </p:nvCxnSpPr>
        <p:spPr>
          <a:xfrm>
            <a:off x="2231571" y="3233057"/>
            <a:ext cx="1839686" cy="1038691"/>
          </a:xfrm>
          <a:prstGeom prst="straightConnector1">
            <a:avLst/>
          </a:prstGeom>
          <a:ln>
            <a:headEnd type="triangle"/>
            <a:tailEnd type="triangle"/>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32742348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BBFD5A-CA12-53DB-0BC4-B822ECE99A15}"/>
              </a:ext>
            </a:extLst>
          </p:cNvPr>
          <p:cNvSpPr>
            <a:spLocks noGrp="1"/>
          </p:cNvSpPr>
          <p:nvPr>
            <p:ph type="title"/>
          </p:nvPr>
        </p:nvSpPr>
        <p:spPr>
          <a:xfrm>
            <a:off x="838200" y="453240"/>
            <a:ext cx="10515600" cy="1325563"/>
          </a:xfrm>
        </p:spPr>
        <p:txBody>
          <a:bodyPr>
            <a:normAutofit fontScale="90000"/>
          </a:bodyPr>
          <a:lstStyle/>
          <a:p>
            <a:pPr algn="ctr"/>
            <a:r>
              <a:rPr lang="en-US" kern="0" dirty="0">
                <a:effectLst/>
                <a:latin typeface="Calibri" panose="020F0502020204030204" pitchFamily="34" charset="0"/>
                <a:ea typeface="Calibri" panose="020F0502020204030204" pitchFamily="34" charset="0"/>
                <a:cs typeface="Calibri" panose="020F0502020204030204" pitchFamily="34" charset="0"/>
              </a:rPr>
              <a:t>Space management algorithms</a:t>
            </a:r>
            <a:br>
              <a:rPr lang="en-US" kern="0" dirty="0">
                <a:effectLst/>
                <a:latin typeface="Calibri" panose="020F0502020204030204" pitchFamily="34" charset="0"/>
                <a:ea typeface="Calibri" panose="020F0502020204030204" pitchFamily="34" charset="0"/>
                <a:cs typeface="Calibri" panose="020F0502020204030204" pitchFamily="34" charset="0"/>
              </a:rPr>
            </a:br>
            <a:r>
              <a:rPr lang="en-US" sz="3600" dirty="0">
                <a:latin typeface="Calibri" panose="020F0502020204030204" pitchFamily="34" charset="0"/>
                <a:ea typeface="Aptos" panose="020B0004020202020204" pitchFamily="34" charset="0"/>
              </a:rPr>
              <a:t>Small and L</a:t>
            </a:r>
            <a:r>
              <a:rPr lang="en-US" sz="3600" dirty="0">
                <a:effectLst/>
                <a:latin typeface="Calibri" panose="020F0502020204030204" pitchFamily="34" charset="0"/>
                <a:ea typeface="Aptos" panose="020B0004020202020204" pitchFamily="34" charset="0"/>
              </a:rPr>
              <a:t>arge record creation algorithms</a:t>
            </a:r>
            <a:br>
              <a:rPr lang="en-US" sz="4400" dirty="0">
                <a:latin typeface="Calibri" panose="020F0502020204030204" pitchFamily="34" charset="0"/>
                <a:ea typeface="Calibri" panose="020F0502020204030204" pitchFamily="34" charset="0"/>
                <a:cs typeface="Calibri" panose="020F0502020204030204" pitchFamily="34" charset="0"/>
              </a:rPr>
            </a:br>
            <a:endParaRPr lang="en-US" dirty="0"/>
          </a:p>
        </p:txBody>
      </p:sp>
      <p:sp>
        <p:nvSpPr>
          <p:cNvPr id="4" name="Footer Placeholder 3">
            <a:extLst>
              <a:ext uri="{FF2B5EF4-FFF2-40B4-BE49-F238E27FC236}">
                <a16:creationId xmlns:a16="http://schemas.microsoft.com/office/drawing/2014/main" id="{F771E211-8709-4667-1865-89D1B7B97C1E}"/>
              </a:ext>
            </a:extLst>
          </p:cNvPr>
          <p:cNvSpPr>
            <a:spLocks noGrp="1"/>
          </p:cNvSpPr>
          <p:nvPr>
            <p:ph type="ftr" sz="quarter" idx="11"/>
          </p:nvPr>
        </p:nvSpPr>
        <p:spPr/>
        <p:txBody>
          <a:bodyPr/>
          <a:lstStyle/>
          <a:p>
            <a:r>
              <a:rPr lang="en-US" dirty="0"/>
              <a:t>PUG Challenge 2024</a:t>
            </a:r>
          </a:p>
        </p:txBody>
      </p:sp>
      <p:sp>
        <p:nvSpPr>
          <p:cNvPr id="5" name="Slide Number Placeholder 4">
            <a:extLst>
              <a:ext uri="{FF2B5EF4-FFF2-40B4-BE49-F238E27FC236}">
                <a16:creationId xmlns:a16="http://schemas.microsoft.com/office/drawing/2014/main" id="{3E958FD6-6CBC-7B25-4A7E-89744DB01762}"/>
              </a:ext>
            </a:extLst>
          </p:cNvPr>
          <p:cNvSpPr>
            <a:spLocks noGrp="1"/>
          </p:cNvSpPr>
          <p:nvPr>
            <p:ph type="sldNum" sz="quarter" idx="12"/>
          </p:nvPr>
        </p:nvSpPr>
        <p:spPr/>
        <p:txBody>
          <a:bodyPr/>
          <a:lstStyle/>
          <a:p>
            <a:fld id="{D79E687F-9761-4E37-8E5C-463A0DD2901E}" type="slidenum">
              <a:rPr lang="en-US" smtClean="0"/>
              <a:t>13</a:t>
            </a:fld>
            <a:endParaRPr lang="en-US"/>
          </a:p>
        </p:txBody>
      </p:sp>
      <p:sp>
        <p:nvSpPr>
          <p:cNvPr id="8" name="TextBox 7">
            <a:extLst>
              <a:ext uri="{FF2B5EF4-FFF2-40B4-BE49-F238E27FC236}">
                <a16:creationId xmlns:a16="http://schemas.microsoft.com/office/drawing/2014/main" id="{95B7B07E-2998-78E1-C8A7-A569062BA869}"/>
              </a:ext>
            </a:extLst>
          </p:cNvPr>
          <p:cNvSpPr txBox="1"/>
          <p:nvPr/>
        </p:nvSpPr>
        <p:spPr>
          <a:xfrm>
            <a:off x="1163591" y="4155566"/>
            <a:ext cx="9352008" cy="830997"/>
          </a:xfrm>
          <a:prstGeom prst="rect">
            <a:avLst/>
          </a:prstGeom>
          <a:noFill/>
        </p:spPr>
        <p:txBody>
          <a:bodyPr wrap="square" rtlCol="0">
            <a:spAutoFit/>
          </a:bodyPr>
          <a:lstStyle/>
          <a:p>
            <a:pPr algn="l"/>
            <a:r>
              <a:rPr lang="en-US" sz="2400" b="0" i="0" dirty="0" err="1">
                <a:effectLst/>
                <a:highlight>
                  <a:srgbClr val="FFFFFF"/>
                </a:highlight>
                <a:latin typeface="Calibri" panose="020F0502020204030204" pitchFamily="34" charset="0"/>
                <a:ea typeface="Calibri" panose="020F0502020204030204" pitchFamily="34" charset="0"/>
                <a:cs typeface="Calibri" panose="020F0502020204030204" pitchFamily="34" charset="0"/>
              </a:rPr>
              <a:t>FragSizeLimit</a:t>
            </a:r>
            <a:r>
              <a:rPr lang="en-US" sz="2400" dirty="0">
                <a:highlight>
                  <a:srgbClr val="FFFFFF"/>
                </a:highlight>
                <a:latin typeface="Calibri" panose="020F0502020204030204" pitchFamily="34" charset="0"/>
                <a:ea typeface="Calibri" panose="020F0502020204030204" pitchFamily="34" charset="0"/>
                <a:cs typeface="Calibri" panose="020F0502020204030204" pitchFamily="34" charset="0"/>
              </a:rPr>
              <a:t> = </a:t>
            </a:r>
            <a:r>
              <a:rPr lang="en-US" sz="2400" b="0" i="0" dirty="0">
                <a:effectLst/>
                <a:highlight>
                  <a:srgbClr val="FFFFFF"/>
                </a:highlight>
                <a:latin typeface="Calibri" panose="020F0502020204030204" pitchFamily="34" charset="0"/>
                <a:ea typeface="Calibri" panose="020F0502020204030204" pitchFamily="34" charset="0"/>
                <a:cs typeface="Calibri" panose="020F0502020204030204" pitchFamily="34" charset="0"/>
              </a:rPr>
              <a:t>It's the threshold between two algorithms: the small and large record creation </a:t>
            </a:r>
            <a:r>
              <a:rPr lang="en-US" sz="2400" dirty="0">
                <a:effectLst/>
                <a:latin typeface="Calibri" panose="020F0502020204030204" pitchFamily="34" charset="0"/>
                <a:ea typeface="Calibri" panose="020F0502020204030204" pitchFamily="34" charset="0"/>
                <a:cs typeface="Calibri" panose="020F0502020204030204" pitchFamily="34" charset="0"/>
              </a:rPr>
              <a:t>algorithms</a:t>
            </a:r>
            <a:r>
              <a:rPr lang="en-US" sz="2400" b="0" i="0" dirty="0">
                <a:effectLst/>
                <a:highlight>
                  <a:srgbClr val="FFFFFF"/>
                </a:highlight>
                <a:latin typeface="Calibri" panose="020F0502020204030204" pitchFamily="34" charset="0"/>
                <a:ea typeface="Calibri" panose="020F0502020204030204" pitchFamily="34" charset="0"/>
                <a:cs typeface="Calibri" panose="020F0502020204030204" pitchFamily="34" charset="0"/>
              </a:rPr>
              <a:t>.</a:t>
            </a:r>
          </a:p>
        </p:txBody>
      </p:sp>
      <p:sp>
        <p:nvSpPr>
          <p:cNvPr id="3" name="TextBox 2">
            <a:extLst>
              <a:ext uri="{FF2B5EF4-FFF2-40B4-BE49-F238E27FC236}">
                <a16:creationId xmlns:a16="http://schemas.microsoft.com/office/drawing/2014/main" id="{11A2334E-406A-22A8-E4AE-F49D4F2E74FA}"/>
              </a:ext>
            </a:extLst>
          </p:cNvPr>
          <p:cNvSpPr txBox="1"/>
          <p:nvPr/>
        </p:nvSpPr>
        <p:spPr>
          <a:xfrm>
            <a:off x="1163591" y="5255958"/>
            <a:ext cx="9352008" cy="830997"/>
          </a:xfrm>
          <a:prstGeom prst="rect">
            <a:avLst/>
          </a:prstGeom>
          <a:noFill/>
        </p:spPr>
        <p:txBody>
          <a:bodyPr wrap="square" rtlCol="0">
            <a:spAutoFit/>
          </a:bodyPr>
          <a:lstStyle/>
          <a:p>
            <a:pPr algn="l"/>
            <a:r>
              <a:rPr lang="en-US" sz="2400" b="0" i="0" dirty="0">
                <a:effectLst/>
                <a:highlight>
                  <a:srgbClr val="FFFFFF"/>
                </a:highlight>
                <a:latin typeface="Calibri" panose="020F0502020204030204" pitchFamily="34" charset="0"/>
                <a:ea typeface="Calibri" panose="020F0502020204030204" pitchFamily="34" charset="0"/>
                <a:cs typeface="Calibri" panose="020F0502020204030204" pitchFamily="34" charset="0"/>
              </a:rPr>
              <a:t>Value: </a:t>
            </a:r>
            <a:r>
              <a:rPr lang="en-US" sz="2400" b="0" i="0" dirty="0" err="1">
                <a:effectLst/>
                <a:highlight>
                  <a:srgbClr val="FFFFFF"/>
                </a:highlight>
                <a:latin typeface="Calibri" panose="020F0502020204030204" pitchFamily="34" charset="0"/>
                <a:ea typeface="Calibri" panose="020F0502020204030204" pitchFamily="34" charset="0"/>
                <a:cs typeface="Calibri" panose="020F0502020204030204" pitchFamily="34" charset="0"/>
              </a:rPr>
              <a:t>FragSizeLimit</a:t>
            </a:r>
            <a:r>
              <a:rPr lang="en-US" sz="2400" b="0" i="0" dirty="0">
                <a:effectLst/>
                <a:highlight>
                  <a:srgbClr val="FFFFFF"/>
                </a:highlight>
                <a:latin typeface="Calibri" panose="020F0502020204030204" pitchFamily="34" charset="0"/>
                <a:ea typeface="Calibri" panose="020F0502020204030204" pitchFamily="34" charset="0"/>
                <a:cs typeface="Calibri" panose="020F0502020204030204" pitchFamily="34" charset="0"/>
              </a:rPr>
              <a:t> = </a:t>
            </a:r>
            <a:r>
              <a:rPr lang="en-US" sz="2400" b="0" i="0" dirty="0" err="1">
                <a:effectLst/>
                <a:highlight>
                  <a:srgbClr val="FFFFFF"/>
                </a:highlight>
                <a:latin typeface="Calibri" panose="020F0502020204030204" pitchFamily="34" charset="0"/>
                <a:ea typeface="Calibri" panose="020F0502020204030204" pitchFamily="34" charset="0"/>
                <a:cs typeface="Calibri" panose="020F0502020204030204" pitchFamily="34" charset="0"/>
              </a:rPr>
              <a:t>dbblocksize</a:t>
            </a:r>
            <a:r>
              <a:rPr lang="en-US" sz="2400" b="0" i="0" dirty="0">
                <a:effectLst/>
                <a:highlight>
                  <a:srgbClr val="FFFFFF"/>
                </a:highlight>
                <a:latin typeface="Calibri" panose="020F0502020204030204" pitchFamily="34" charset="0"/>
                <a:ea typeface="Calibri" panose="020F0502020204030204" pitchFamily="34" charset="0"/>
                <a:cs typeface="Calibri" panose="020F0502020204030204" pitchFamily="34" charset="0"/>
              </a:rPr>
              <a:t> – 120</a:t>
            </a:r>
            <a:br>
              <a:rPr lang="en-US" sz="2400" b="0" i="0" dirty="0">
                <a:effectLst/>
                <a:highlight>
                  <a:srgbClr val="FFFFFF"/>
                </a:highlight>
                <a:latin typeface="Calibri" panose="020F0502020204030204" pitchFamily="34" charset="0"/>
                <a:ea typeface="Calibri" panose="020F0502020204030204" pitchFamily="34" charset="0"/>
                <a:cs typeface="Calibri" panose="020F0502020204030204" pitchFamily="34" charset="0"/>
              </a:rPr>
            </a:br>
            <a:r>
              <a:rPr lang="en-US" sz="2400" b="0" i="0" dirty="0">
                <a:effectLst/>
                <a:highlight>
                  <a:srgbClr val="FFFFFF"/>
                </a:highlight>
                <a:latin typeface="Calibri" panose="020F0502020204030204" pitchFamily="34" charset="0"/>
                <a:ea typeface="Calibri" panose="020F0502020204030204" pitchFamily="34" charset="0"/>
                <a:cs typeface="Calibri" panose="020F0502020204030204" pitchFamily="34" charset="0"/>
              </a:rPr>
              <a:t>for 8K db block size that is 8,072 bytes</a:t>
            </a:r>
          </a:p>
        </p:txBody>
      </p:sp>
      <p:sp>
        <p:nvSpPr>
          <p:cNvPr id="6" name="Diamond 5">
            <a:extLst>
              <a:ext uri="{FF2B5EF4-FFF2-40B4-BE49-F238E27FC236}">
                <a16:creationId xmlns:a16="http://schemas.microsoft.com/office/drawing/2014/main" id="{DA6ABCCE-3C12-F7F9-7333-9C785FE2B2A1}"/>
              </a:ext>
            </a:extLst>
          </p:cNvPr>
          <p:cNvSpPr/>
          <p:nvPr/>
        </p:nvSpPr>
        <p:spPr>
          <a:xfrm>
            <a:off x="3915840" y="1421833"/>
            <a:ext cx="3847509" cy="2688771"/>
          </a:xfrm>
          <a:prstGeom prst="diamond">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dirty="0">
                <a:latin typeface="Calibri" panose="020F0502020204030204" pitchFamily="34" charset="0"/>
                <a:ea typeface="Calibri" panose="020F0502020204030204" pitchFamily="34" charset="0"/>
                <a:cs typeface="Calibri" panose="020F0502020204030204" pitchFamily="34" charset="0"/>
              </a:rPr>
              <a:t>Rec Size &lt; </a:t>
            </a:r>
            <a:r>
              <a:rPr lang="en-US" sz="2400" dirty="0" err="1">
                <a:latin typeface="Calibri" panose="020F0502020204030204" pitchFamily="34" charset="0"/>
                <a:ea typeface="Calibri" panose="020F0502020204030204" pitchFamily="34" charset="0"/>
                <a:cs typeface="Calibri" panose="020F0502020204030204" pitchFamily="34" charset="0"/>
              </a:rPr>
              <a:t>FragSizeLimit</a:t>
            </a:r>
            <a:endParaRPr lang="en-US" sz="2400" dirty="0">
              <a:latin typeface="Calibri" panose="020F0502020204030204" pitchFamily="34" charset="0"/>
              <a:ea typeface="Calibri" panose="020F0502020204030204" pitchFamily="34" charset="0"/>
              <a:cs typeface="Calibri" panose="020F0502020204030204" pitchFamily="34" charset="0"/>
            </a:endParaRPr>
          </a:p>
        </p:txBody>
      </p:sp>
      <p:sp>
        <p:nvSpPr>
          <p:cNvPr id="7" name="Arrow: Left 6">
            <a:extLst>
              <a:ext uri="{FF2B5EF4-FFF2-40B4-BE49-F238E27FC236}">
                <a16:creationId xmlns:a16="http://schemas.microsoft.com/office/drawing/2014/main" id="{3E1B512A-6C3B-E91E-5BEC-DCF9808DF64E}"/>
              </a:ext>
            </a:extLst>
          </p:cNvPr>
          <p:cNvSpPr/>
          <p:nvPr/>
        </p:nvSpPr>
        <p:spPr>
          <a:xfrm>
            <a:off x="2416629" y="2547257"/>
            <a:ext cx="1371600" cy="370114"/>
          </a:xfrm>
          <a:prstGeom prst="lef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9" name="Arrow: Right 8">
            <a:extLst>
              <a:ext uri="{FF2B5EF4-FFF2-40B4-BE49-F238E27FC236}">
                <a16:creationId xmlns:a16="http://schemas.microsoft.com/office/drawing/2014/main" id="{BBE4520B-2BD8-E887-A216-31FAF23C8D90}"/>
              </a:ext>
            </a:extLst>
          </p:cNvPr>
          <p:cNvSpPr/>
          <p:nvPr/>
        </p:nvSpPr>
        <p:spPr>
          <a:xfrm>
            <a:off x="7924800" y="2593577"/>
            <a:ext cx="1371600" cy="370114"/>
          </a:xfrm>
          <a:prstGeom prst="righ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0" name="TextBox 9">
            <a:extLst>
              <a:ext uri="{FF2B5EF4-FFF2-40B4-BE49-F238E27FC236}">
                <a16:creationId xmlns:a16="http://schemas.microsoft.com/office/drawing/2014/main" id="{9B1A2A7A-EAD1-EE2F-8682-07AEC4C23C71}"/>
              </a:ext>
            </a:extLst>
          </p:cNvPr>
          <p:cNvSpPr txBox="1"/>
          <p:nvPr/>
        </p:nvSpPr>
        <p:spPr>
          <a:xfrm>
            <a:off x="2895600" y="2299290"/>
            <a:ext cx="567784" cy="369332"/>
          </a:xfrm>
          <a:prstGeom prst="rect">
            <a:avLst/>
          </a:prstGeom>
          <a:noFill/>
        </p:spPr>
        <p:txBody>
          <a:bodyPr wrap="none" rtlCol="0">
            <a:spAutoFit/>
          </a:bodyPr>
          <a:lstStyle/>
          <a:p>
            <a:r>
              <a:rPr lang="en-US" dirty="0"/>
              <a:t>YES</a:t>
            </a:r>
          </a:p>
        </p:txBody>
      </p:sp>
      <p:sp>
        <p:nvSpPr>
          <p:cNvPr id="11" name="TextBox 10">
            <a:extLst>
              <a:ext uri="{FF2B5EF4-FFF2-40B4-BE49-F238E27FC236}">
                <a16:creationId xmlns:a16="http://schemas.microsoft.com/office/drawing/2014/main" id="{71DE8DBA-CE7C-4B13-8465-BC0D88BC297F}"/>
              </a:ext>
            </a:extLst>
          </p:cNvPr>
          <p:cNvSpPr txBox="1"/>
          <p:nvPr/>
        </p:nvSpPr>
        <p:spPr>
          <a:xfrm>
            <a:off x="8207399" y="2299290"/>
            <a:ext cx="516488" cy="369332"/>
          </a:xfrm>
          <a:prstGeom prst="rect">
            <a:avLst/>
          </a:prstGeom>
          <a:noFill/>
        </p:spPr>
        <p:txBody>
          <a:bodyPr wrap="none" rtlCol="0">
            <a:spAutoFit/>
          </a:bodyPr>
          <a:lstStyle/>
          <a:p>
            <a:r>
              <a:rPr lang="en-US" dirty="0"/>
              <a:t>NO</a:t>
            </a:r>
          </a:p>
        </p:txBody>
      </p:sp>
      <p:sp>
        <p:nvSpPr>
          <p:cNvPr id="12" name="Rectangle 11">
            <a:extLst>
              <a:ext uri="{FF2B5EF4-FFF2-40B4-BE49-F238E27FC236}">
                <a16:creationId xmlns:a16="http://schemas.microsoft.com/office/drawing/2014/main" id="{22F56871-F90D-5A07-327D-2B35AC8E6033}"/>
              </a:ext>
            </a:extLst>
          </p:cNvPr>
          <p:cNvSpPr/>
          <p:nvPr/>
        </p:nvSpPr>
        <p:spPr>
          <a:xfrm>
            <a:off x="370114" y="2299290"/>
            <a:ext cx="1807029" cy="83099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Small Algorithm</a:t>
            </a:r>
          </a:p>
        </p:txBody>
      </p:sp>
      <p:sp>
        <p:nvSpPr>
          <p:cNvPr id="13" name="Rectangle 12">
            <a:extLst>
              <a:ext uri="{FF2B5EF4-FFF2-40B4-BE49-F238E27FC236}">
                <a16:creationId xmlns:a16="http://schemas.microsoft.com/office/drawing/2014/main" id="{00A6EF29-48F9-305B-A6DC-F1AE4288AC2D}"/>
              </a:ext>
            </a:extLst>
          </p:cNvPr>
          <p:cNvSpPr/>
          <p:nvPr/>
        </p:nvSpPr>
        <p:spPr>
          <a:xfrm>
            <a:off x="9612084" y="2316815"/>
            <a:ext cx="1807029" cy="83099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Large Algorithm</a:t>
            </a:r>
          </a:p>
        </p:txBody>
      </p:sp>
      <p:sp>
        <p:nvSpPr>
          <p:cNvPr id="14" name="TextBox 13">
            <a:extLst>
              <a:ext uri="{FF2B5EF4-FFF2-40B4-BE49-F238E27FC236}">
                <a16:creationId xmlns:a16="http://schemas.microsoft.com/office/drawing/2014/main" id="{492D6A18-1BC8-FAE5-E5B0-05B0680B7310}"/>
              </a:ext>
            </a:extLst>
          </p:cNvPr>
          <p:cNvSpPr txBox="1"/>
          <p:nvPr/>
        </p:nvSpPr>
        <p:spPr>
          <a:xfrm>
            <a:off x="9502046" y="3368935"/>
            <a:ext cx="2509020" cy="461665"/>
          </a:xfrm>
          <a:prstGeom prst="rect">
            <a:avLst/>
          </a:prstGeom>
          <a:noFill/>
        </p:spPr>
        <p:txBody>
          <a:bodyPr wrap="none" rtlCol="0">
            <a:spAutoFit/>
          </a:bodyPr>
          <a:lstStyle/>
          <a:p>
            <a:r>
              <a:rPr lang="en-US" sz="2400" dirty="0">
                <a:latin typeface="Calibri" panose="020F0502020204030204" pitchFamily="34" charset="0"/>
                <a:ea typeface="Calibri" panose="020F0502020204030204" pitchFamily="34" charset="0"/>
                <a:cs typeface="Calibri" panose="020F0502020204030204" pitchFamily="34" charset="0"/>
              </a:rPr>
              <a:t>Since 10.1A (2005)</a:t>
            </a:r>
          </a:p>
        </p:txBody>
      </p:sp>
      <p:sp>
        <p:nvSpPr>
          <p:cNvPr id="15" name="TextBox 14">
            <a:extLst>
              <a:ext uri="{FF2B5EF4-FFF2-40B4-BE49-F238E27FC236}">
                <a16:creationId xmlns:a16="http://schemas.microsoft.com/office/drawing/2014/main" id="{C1246926-5096-A4A6-74AA-5FA027B8D185}"/>
              </a:ext>
            </a:extLst>
          </p:cNvPr>
          <p:cNvSpPr txBox="1"/>
          <p:nvPr/>
        </p:nvSpPr>
        <p:spPr>
          <a:xfrm>
            <a:off x="270960" y="3379672"/>
            <a:ext cx="2343527" cy="461665"/>
          </a:xfrm>
          <a:prstGeom prst="rect">
            <a:avLst/>
          </a:prstGeom>
          <a:noFill/>
        </p:spPr>
        <p:txBody>
          <a:bodyPr wrap="none" rtlCol="0">
            <a:spAutoFit/>
          </a:bodyPr>
          <a:lstStyle/>
          <a:p>
            <a:r>
              <a:rPr lang="en-US" sz="2400" dirty="0">
                <a:latin typeface="Calibri" panose="020F0502020204030204" pitchFamily="34" charset="0"/>
                <a:ea typeface="Calibri" panose="020F0502020204030204" pitchFamily="34" charset="0"/>
                <a:cs typeface="Calibri" panose="020F0502020204030204" pitchFamily="34" charset="0"/>
              </a:rPr>
              <a:t>Before 8.2 (1997)</a:t>
            </a:r>
          </a:p>
        </p:txBody>
      </p:sp>
    </p:spTree>
    <p:extLst>
      <p:ext uri="{BB962C8B-B14F-4D97-AF65-F5344CB8AC3E}">
        <p14:creationId xmlns:p14="http://schemas.microsoft.com/office/powerpoint/2010/main" val="12494728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EA1E63-9C23-B3A9-9DBB-42B89183820F}"/>
              </a:ext>
            </a:extLst>
          </p:cNvPr>
          <p:cNvSpPr>
            <a:spLocks noGrp="1"/>
          </p:cNvSpPr>
          <p:nvPr>
            <p:ph type="title"/>
          </p:nvPr>
        </p:nvSpPr>
        <p:spPr/>
        <p:txBody>
          <a:bodyPr>
            <a:normAutofit fontScale="90000"/>
          </a:bodyPr>
          <a:lstStyle/>
          <a:p>
            <a:pPr algn="ctr"/>
            <a:r>
              <a:rPr lang="en-US" kern="0" dirty="0">
                <a:effectLst/>
                <a:latin typeface="Calibri" panose="020F0502020204030204" pitchFamily="34" charset="0"/>
                <a:ea typeface="Calibri" panose="020F0502020204030204" pitchFamily="34" charset="0"/>
                <a:cs typeface="Calibri" panose="020F0502020204030204" pitchFamily="34" charset="0"/>
              </a:rPr>
              <a:t>Space management algorithms: Parameters </a:t>
            </a:r>
            <a:br>
              <a:rPr lang="en-US" dirty="0">
                <a:latin typeface="Calibri" panose="020F0502020204030204" pitchFamily="34" charset="0"/>
                <a:ea typeface="Calibri" panose="020F0502020204030204" pitchFamily="34" charset="0"/>
                <a:cs typeface="Calibri" panose="020F0502020204030204" pitchFamily="34" charset="0"/>
              </a:rPr>
            </a:br>
            <a:r>
              <a:rPr lang="en-US" sz="3100" dirty="0">
                <a:latin typeface="Calibri" panose="020F0502020204030204" pitchFamily="34" charset="0"/>
                <a:ea typeface="Calibri" panose="020F0502020204030204" pitchFamily="34" charset="0"/>
                <a:cs typeface="Calibri" panose="020F0502020204030204" pitchFamily="34" charset="0"/>
              </a:rPr>
              <a:t>Create and Toss Limits</a:t>
            </a:r>
            <a:br>
              <a:rPr lang="en-US" dirty="0">
                <a:latin typeface="Calibri" panose="020F0502020204030204" pitchFamily="34" charset="0"/>
                <a:ea typeface="Calibri" panose="020F0502020204030204" pitchFamily="34" charset="0"/>
                <a:cs typeface="Calibri" panose="020F0502020204030204" pitchFamily="34" charset="0"/>
              </a:rPr>
            </a:br>
            <a:r>
              <a:rPr lang="en-US" sz="3100" b="0" i="0" dirty="0">
                <a:solidFill>
                  <a:srgbClr val="000000"/>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a.k.a. Expansion Constant / Free Space Constant (version 8)</a:t>
            </a:r>
            <a:endParaRPr lang="en-US" sz="3100" dirty="0">
              <a:latin typeface="Calibri" panose="020F0502020204030204" pitchFamily="34" charset="0"/>
              <a:ea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17D174AD-11BF-267D-5205-25F4A3373816}"/>
              </a:ext>
            </a:extLst>
          </p:cNvPr>
          <p:cNvSpPr txBox="1"/>
          <p:nvPr/>
        </p:nvSpPr>
        <p:spPr>
          <a:xfrm>
            <a:off x="793010" y="2481943"/>
            <a:ext cx="10605980" cy="707886"/>
          </a:xfrm>
          <a:prstGeom prst="rect">
            <a:avLst/>
          </a:prstGeom>
          <a:noFill/>
        </p:spPr>
        <p:txBody>
          <a:bodyPr wrap="none" rtlCol="0">
            <a:spAutoFit/>
          </a:bodyPr>
          <a:lstStyle/>
          <a:p>
            <a:pPr algn="l"/>
            <a:r>
              <a:rPr lang="en-US" sz="2000" b="1" i="0" u="none" strike="noStrike" baseline="0" dirty="0">
                <a:latin typeface="Calibri" panose="020F0502020204030204" pitchFamily="34" charset="0"/>
                <a:ea typeface="Calibri" panose="020F0502020204030204" pitchFamily="34" charset="0"/>
                <a:cs typeface="Calibri" panose="020F0502020204030204" pitchFamily="34" charset="0"/>
              </a:rPr>
              <a:t>Create Limit </a:t>
            </a:r>
            <a:r>
              <a:rPr lang="en-US" sz="2000" b="0" i="0" u="none" strike="noStrike" baseline="0" dirty="0">
                <a:latin typeface="Calibri" panose="020F0502020204030204" pitchFamily="34" charset="0"/>
                <a:ea typeface="Calibri" panose="020F0502020204030204" pitchFamily="34" charset="0"/>
                <a:cs typeface="Calibri" panose="020F0502020204030204" pitchFamily="34" charset="0"/>
              </a:rPr>
              <a:t>— The minimum amount of free space in bytes required in a block after a new record is</a:t>
            </a:r>
          </a:p>
          <a:p>
            <a:pPr algn="l"/>
            <a:r>
              <a:rPr lang="en-US" sz="2000" b="0" i="0" u="none" strike="noStrike" baseline="0" dirty="0">
                <a:latin typeface="Calibri" panose="020F0502020204030204" pitchFamily="34" charset="0"/>
                <a:ea typeface="Calibri" panose="020F0502020204030204" pitchFamily="34" charset="0"/>
                <a:cs typeface="Calibri" panose="020F0502020204030204" pitchFamily="34" charset="0"/>
              </a:rPr>
              <a:t>inserted.</a:t>
            </a:r>
            <a:endParaRPr lang="en-US" sz="2000" dirty="0">
              <a:latin typeface="Calibri" panose="020F0502020204030204" pitchFamily="34" charset="0"/>
              <a:ea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CA89F4BC-D288-A804-EC43-5D5E0B1DA98D}"/>
              </a:ext>
            </a:extLst>
          </p:cNvPr>
          <p:cNvSpPr txBox="1"/>
          <p:nvPr/>
        </p:nvSpPr>
        <p:spPr>
          <a:xfrm>
            <a:off x="793010" y="3266386"/>
            <a:ext cx="10936905" cy="707886"/>
          </a:xfrm>
          <a:prstGeom prst="rect">
            <a:avLst/>
          </a:prstGeom>
          <a:noFill/>
        </p:spPr>
        <p:txBody>
          <a:bodyPr wrap="none" rtlCol="0">
            <a:spAutoFit/>
          </a:bodyPr>
          <a:lstStyle/>
          <a:p>
            <a:pPr algn="l"/>
            <a:r>
              <a:rPr lang="en-US" sz="2000" b="1" i="0" u="none" strike="noStrike" baseline="0" dirty="0">
                <a:latin typeface="Calibri" panose="020F0502020204030204" pitchFamily="34" charset="0"/>
                <a:ea typeface="Calibri" panose="020F0502020204030204" pitchFamily="34" charset="0"/>
                <a:cs typeface="Calibri" panose="020F0502020204030204" pitchFamily="34" charset="0"/>
              </a:rPr>
              <a:t>Toss Limit </a:t>
            </a:r>
            <a:r>
              <a:rPr lang="en-US" sz="2000" b="0" i="0" u="none" strike="noStrike" baseline="0" dirty="0">
                <a:latin typeface="Calibri" panose="020F0502020204030204" pitchFamily="34" charset="0"/>
                <a:ea typeface="Calibri" panose="020F0502020204030204" pitchFamily="34" charset="0"/>
                <a:cs typeface="Calibri" panose="020F0502020204030204" pitchFamily="34" charset="0"/>
              </a:rPr>
              <a:t>— The minimum amount of free space in bytes required in a block for the block to remain on</a:t>
            </a:r>
          </a:p>
          <a:p>
            <a:pPr algn="l"/>
            <a:r>
              <a:rPr lang="en-US" sz="2000" b="0" i="0" u="none" strike="noStrike" baseline="0" dirty="0">
                <a:latin typeface="Calibri" panose="020F0502020204030204" pitchFamily="34" charset="0"/>
                <a:ea typeface="Calibri" panose="020F0502020204030204" pitchFamily="34" charset="0"/>
                <a:cs typeface="Calibri" panose="020F0502020204030204" pitchFamily="34" charset="0"/>
              </a:rPr>
              <a:t>the RM chain.</a:t>
            </a:r>
            <a:endParaRPr lang="en-US" sz="2000" dirty="0">
              <a:latin typeface="Calibri" panose="020F0502020204030204" pitchFamily="34" charset="0"/>
              <a:ea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0DEA646C-286C-DAAE-A73A-D0911831E0B7}"/>
              </a:ext>
            </a:extLst>
          </p:cNvPr>
          <p:cNvSpPr txBox="1"/>
          <p:nvPr/>
        </p:nvSpPr>
        <p:spPr>
          <a:xfrm>
            <a:off x="793010" y="4288971"/>
            <a:ext cx="184731" cy="400110"/>
          </a:xfrm>
          <a:prstGeom prst="rect">
            <a:avLst/>
          </a:prstGeom>
          <a:noFill/>
        </p:spPr>
        <p:txBody>
          <a:bodyPr wrap="none" rtlCol="0">
            <a:spAutoFit/>
          </a:bodyPr>
          <a:lstStyle/>
          <a:p>
            <a:endParaRPr lang="en-US" sz="2000" dirty="0">
              <a:latin typeface="Calibri" panose="020F0502020204030204" pitchFamily="34" charset="0"/>
              <a:ea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7CACB138-B7C9-71DE-4A7C-C774628B3AD8}"/>
              </a:ext>
            </a:extLst>
          </p:cNvPr>
          <p:cNvSpPr txBox="1"/>
          <p:nvPr/>
        </p:nvSpPr>
        <p:spPr>
          <a:xfrm>
            <a:off x="880096" y="4824360"/>
            <a:ext cx="7687041" cy="400110"/>
          </a:xfrm>
          <a:prstGeom prst="rect">
            <a:avLst/>
          </a:prstGeom>
          <a:noFill/>
        </p:spPr>
        <p:txBody>
          <a:bodyPr wrap="none" rtlCol="0">
            <a:spAutoFit/>
          </a:bodyPr>
          <a:lstStyle/>
          <a:p>
            <a:r>
              <a:rPr lang="en-US" sz="2000" b="0" i="0" u="none" strike="noStrike" baseline="0" dirty="0">
                <a:latin typeface="Calibri" panose="020F0502020204030204" pitchFamily="34" charset="0"/>
                <a:ea typeface="Calibri" panose="020F0502020204030204" pitchFamily="34" charset="0"/>
                <a:cs typeface="Calibri" panose="020F0502020204030204" pitchFamily="34" charset="0"/>
              </a:rPr>
              <a:t>The toss limit  between zero and </a:t>
            </a:r>
            <a:r>
              <a:rPr lang="en-US" sz="2000" b="0" i="0" dirty="0">
                <a:solidFill>
                  <a:srgbClr val="000000"/>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block size minus 128 bytes, default 300</a:t>
            </a:r>
            <a:endParaRPr lang="en-US" sz="2000" dirty="0">
              <a:latin typeface="Calibri" panose="020F0502020204030204" pitchFamily="34" charset="0"/>
              <a:ea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7008F879-C1A8-64DF-0DC2-12FC1E67D18F}"/>
              </a:ext>
            </a:extLst>
          </p:cNvPr>
          <p:cNvSpPr txBox="1"/>
          <p:nvPr/>
        </p:nvSpPr>
        <p:spPr>
          <a:xfrm>
            <a:off x="880096" y="4245428"/>
            <a:ext cx="7867218" cy="707886"/>
          </a:xfrm>
          <a:prstGeom prst="rect">
            <a:avLst/>
          </a:prstGeom>
          <a:noFill/>
        </p:spPr>
        <p:txBody>
          <a:bodyPr wrap="none" rtlCol="0">
            <a:spAutoFit/>
          </a:bodyPr>
          <a:lstStyle/>
          <a:p>
            <a:r>
              <a:rPr lang="en-US" sz="2000" b="0" i="0" u="none" strike="noStrike" baseline="0" dirty="0">
                <a:latin typeface="Calibri" panose="020F0502020204030204" pitchFamily="34" charset="0"/>
                <a:ea typeface="Calibri" panose="020F0502020204030204" pitchFamily="34" charset="0"/>
                <a:cs typeface="Calibri" panose="020F0502020204030204" pitchFamily="34" charset="0"/>
              </a:rPr>
              <a:t>The create limit = between 32 and </a:t>
            </a:r>
            <a:r>
              <a:rPr lang="en-US" sz="2000" b="0" i="0" dirty="0">
                <a:solidFill>
                  <a:srgbClr val="000000"/>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block size minus 128 bytes, default 150</a:t>
            </a:r>
            <a:endParaRPr lang="en-US" sz="2000" dirty="0">
              <a:latin typeface="Calibri" panose="020F0502020204030204" pitchFamily="34" charset="0"/>
              <a:ea typeface="Calibri" panose="020F0502020204030204" pitchFamily="34" charset="0"/>
              <a:cs typeface="Calibri" panose="020F0502020204030204" pitchFamily="34" charset="0"/>
            </a:endParaRPr>
          </a:p>
          <a:p>
            <a:endParaRPr lang="en-US" sz="2000" dirty="0"/>
          </a:p>
        </p:txBody>
      </p:sp>
      <p:sp>
        <p:nvSpPr>
          <p:cNvPr id="9" name="Footer Placeholder 8">
            <a:extLst>
              <a:ext uri="{FF2B5EF4-FFF2-40B4-BE49-F238E27FC236}">
                <a16:creationId xmlns:a16="http://schemas.microsoft.com/office/drawing/2014/main" id="{668A0BFA-4D60-0E76-BF24-C28222BE7750}"/>
              </a:ext>
            </a:extLst>
          </p:cNvPr>
          <p:cNvSpPr>
            <a:spLocks noGrp="1"/>
          </p:cNvSpPr>
          <p:nvPr>
            <p:ph type="ftr" sz="quarter" idx="11"/>
          </p:nvPr>
        </p:nvSpPr>
        <p:spPr/>
        <p:txBody>
          <a:bodyPr/>
          <a:lstStyle/>
          <a:p>
            <a:r>
              <a:rPr lang="en-US"/>
              <a:t>PUG Challenge 2024</a:t>
            </a:r>
          </a:p>
        </p:txBody>
      </p:sp>
      <p:sp>
        <p:nvSpPr>
          <p:cNvPr id="10" name="Slide Number Placeholder 9">
            <a:extLst>
              <a:ext uri="{FF2B5EF4-FFF2-40B4-BE49-F238E27FC236}">
                <a16:creationId xmlns:a16="http://schemas.microsoft.com/office/drawing/2014/main" id="{D1B1E81A-ED5F-7967-305A-EC0713B6FE8A}"/>
              </a:ext>
            </a:extLst>
          </p:cNvPr>
          <p:cNvSpPr>
            <a:spLocks noGrp="1"/>
          </p:cNvSpPr>
          <p:nvPr>
            <p:ph type="sldNum" sz="quarter" idx="12"/>
          </p:nvPr>
        </p:nvSpPr>
        <p:spPr/>
        <p:txBody>
          <a:bodyPr/>
          <a:lstStyle/>
          <a:p>
            <a:fld id="{D79E687F-9761-4E37-8E5C-463A0DD2901E}" type="slidenum">
              <a:rPr lang="en-US" smtClean="0"/>
              <a:t>14</a:t>
            </a:fld>
            <a:endParaRPr lang="en-US"/>
          </a:p>
        </p:txBody>
      </p:sp>
    </p:spTree>
    <p:extLst>
      <p:ext uri="{BB962C8B-B14F-4D97-AF65-F5344CB8AC3E}">
        <p14:creationId xmlns:p14="http://schemas.microsoft.com/office/powerpoint/2010/main" val="4077951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36F039-715B-5F08-20C2-A758F30FDCF8}"/>
              </a:ext>
            </a:extLst>
          </p:cNvPr>
          <p:cNvSpPr>
            <a:spLocks noGrp="1"/>
          </p:cNvSpPr>
          <p:nvPr>
            <p:ph type="title"/>
          </p:nvPr>
        </p:nvSpPr>
        <p:spPr>
          <a:xfrm>
            <a:off x="838200" y="128575"/>
            <a:ext cx="10515600" cy="1325563"/>
          </a:xfrm>
        </p:spPr>
        <p:txBody>
          <a:bodyPr>
            <a:normAutofit/>
          </a:bodyPr>
          <a:lstStyle/>
          <a:p>
            <a:pPr algn="ctr"/>
            <a:r>
              <a:rPr lang="en-US" kern="0" dirty="0">
                <a:effectLst/>
                <a:latin typeface="Calibri" panose="020F0502020204030204" pitchFamily="34" charset="0"/>
                <a:ea typeface="Calibri" panose="020F0502020204030204" pitchFamily="34" charset="0"/>
                <a:cs typeface="Calibri" panose="020F0502020204030204" pitchFamily="34" charset="0"/>
              </a:rPr>
              <a:t>Space management algorithms</a:t>
            </a:r>
            <a:endParaRPr lang="en-US" dirty="0">
              <a:latin typeface="Calibri" panose="020F0502020204030204" pitchFamily="34" charset="0"/>
              <a:ea typeface="Calibri" panose="020F0502020204030204" pitchFamily="34" charset="0"/>
              <a:cs typeface="Calibri" panose="020F0502020204030204" pitchFamily="34" charset="0"/>
            </a:endParaRPr>
          </a:p>
        </p:txBody>
      </p:sp>
      <p:sp>
        <p:nvSpPr>
          <p:cNvPr id="5" name="Footer Placeholder 4">
            <a:extLst>
              <a:ext uri="{FF2B5EF4-FFF2-40B4-BE49-F238E27FC236}">
                <a16:creationId xmlns:a16="http://schemas.microsoft.com/office/drawing/2014/main" id="{E3E9C211-E5B3-4CF0-BA4D-0C1C3E21F462}"/>
              </a:ext>
            </a:extLst>
          </p:cNvPr>
          <p:cNvSpPr>
            <a:spLocks noGrp="1"/>
          </p:cNvSpPr>
          <p:nvPr>
            <p:ph type="ftr" sz="quarter" idx="11"/>
          </p:nvPr>
        </p:nvSpPr>
        <p:spPr/>
        <p:txBody>
          <a:bodyPr/>
          <a:lstStyle/>
          <a:p>
            <a:r>
              <a:rPr lang="en-US"/>
              <a:t>PUG Challenge 2024</a:t>
            </a:r>
          </a:p>
        </p:txBody>
      </p:sp>
      <p:sp>
        <p:nvSpPr>
          <p:cNvPr id="6" name="Slide Number Placeholder 5">
            <a:extLst>
              <a:ext uri="{FF2B5EF4-FFF2-40B4-BE49-F238E27FC236}">
                <a16:creationId xmlns:a16="http://schemas.microsoft.com/office/drawing/2014/main" id="{562B0A69-8701-3912-AF6B-A6DF64901831}"/>
              </a:ext>
            </a:extLst>
          </p:cNvPr>
          <p:cNvSpPr>
            <a:spLocks noGrp="1"/>
          </p:cNvSpPr>
          <p:nvPr>
            <p:ph type="sldNum" sz="quarter" idx="12"/>
          </p:nvPr>
        </p:nvSpPr>
        <p:spPr/>
        <p:txBody>
          <a:bodyPr/>
          <a:lstStyle/>
          <a:p>
            <a:fld id="{D79E687F-9761-4E37-8E5C-463A0DD2901E}" type="slidenum">
              <a:rPr lang="en-US" smtClean="0"/>
              <a:t>15</a:t>
            </a:fld>
            <a:endParaRPr lang="en-US"/>
          </a:p>
        </p:txBody>
      </p:sp>
      <p:sp>
        <p:nvSpPr>
          <p:cNvPr id="4" name="Rectangle 3">
            <a:extLst>
              <a:ext uri="{FF2B5EF4-FFF2-40B4-BE49-F238E27FC236}">
                <a16:creationId xmlns:a16="http://schemas.microsoft.com/office/drawing/2014/main" id="{E9CE7D54-F67F-FE4F-2D3B-065A9488B34D}"/>
              </a:ext>
            </a:extLst>
          </p:cNvPr>
          <p:cNvSpPr/>
          <p:nvPr/>
        </p:nvSpPr>
        <p:spPr>
          <a:xfrm>
            <a:off x="609600" y="2819400"/>
            <a:ext cx="2253343" cy="113211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7" name="Rectangle 6">
            <a:extLst>
              <a:ext uri="{FF2B5EF4-FFF2-40B4-BE49-F238E27FC236}">
                <a16:creationId xmlns:a16="http://schemas.microsoft.com/office/drawing/2014/main" id="{B50081E4-231B-F6D6-66B3-5941D23220FE}"/>
              </a:ext>
            </a:extLst>
          </p:cNvPr>
          <p:cNvSpPr/>
          <p:nvPr/>
        </p:nvSpPr>
        <p:spPr>
          <a:xfrm>
            <a:off x="609600" y="3145971"/>
            <a:ext cx="2253343" cy="87086"/>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8" name="Rectangle 7">
            <a:extLst>
              <a:ext uri="{FF2B5EF4-FFF2-40B4-BE49-F238E27FC236}">
                <a16:creationId xmlns:a16="http://schemas.microsoft.com/office/drawing/2014/main" id="{8AEC829A-27D7-CDC0-FE6C-4881D24674AA}"/>
              </a:ext>
            </a:extLst>
          </p:cNvPr>
          <p:cNvSpPr/>
          <p:nvPr/>
        </p:nvSpPr>
        <p:spPr>
          <a:xfrm>
            <a:off x="609600" y="3233057"/>
            <a:ext cx="2253343" cy="87086"/>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9" name="Rectangle 8">
            <a:extLst>
              <a:ext uri="{FF2B5EF4-FFF2-40B4-BE49-F238E27FC236}">
                <a16:creationId xmlns:a16="http://schemas.microsoft.com/office/drawing/2014/main" id="{C60401DD-D438-DF2A-012B-6CE11FEFDC3E}"/>
              </a:ext>
            </a:extLst>
          </p:cNvPr>
          <p:cNvSpPr/>
          <p:nvPr/>
        </p:nvSpPr>
        <p:spPr>
          <a:xfrm>
            <a:off x="2944585" y="4271748"/>
            <a:ext cx="2253343" cy="113211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0" name="Rectangle 9">
            <a:extLst>
              <a:ext uri="{FF2B5EF4-FFF2-40B4-BE49-F238E27FC236}">
                <a16:creationId xmlns:a16="http://schemas.microsoft.com/office/drawing/2014/main" id="{2857D5A8-8B72-F699-A73E-1EDA925DC647}"/>
              </a:ext>
            </a:extLst>
          </p:cNvPr>
          <p:cNvSpPr/>
          <p:nvPr/>
        </p:nvSpPr>
        <p:spPr>
          <a:xfrm>
            <a:off x="2944585" y="4648200"/>
            <a:ext cx="2253343" cy="87086"/>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1" name="Rectangle 10">
            <a:extLst>
              <a:ext uri="{FF2B5EF4-FFF2-40B4-BE49-F238E27FC236}">
                <a16:creationId xmlns:a16="http://schemas.microsoft.com/office/drawing/2014/main" id="{965058EC-7C10-EA1E-0308-7B16672A5636}"/>
              </a:ext>
            </a:extLst>
          </p:cNvPr>
          <p:cNvSpPr/>
          <p:nvPr/>
        </p:nvSpPr>
        <p:spPr>
          <a:xfrm>
            <a:off x="5829298" y="4269246"/>
            <a:ext cx="2253343" cy="113211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2" name="Rectangle 11">
            <a:extLst>
              <a:ext uri="{FF2B5EF4-FFF2-40B4-BE49-F238E27FC236}">
                <a16:creationId xmlns:a16="http://schemas.microsoft.com/office/drawing/2014/main" id="{6E00F81B-5197-EEA1-7605-072F6B83F0DB}"/>
              </a:ext>
            </a:extLst>
          </p:cNvPr>
          <p:cNvSpPr/>
          <p:nvPr/>
        </p:nvSpPr>
        <p:spPr>
          <a:xfrm>
            <a:off x="5809396" y="4662726"/>
            <a:ext cx="2253343" cy="87086"/>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3" name="Rectangle 12">
            <a:extLst>
              <a:ext uri="{FF2B5EF4-FFF2-40B4-BE49-F238E27FC236}">
                <a16:creationId xmlns:a16="http://schemas.microsoft.com/office/drawing/2014/main" id="{30A6F0B1-CD24-368C-9F92-AF1450778CB8}"/>
              </a:ext>
            </a:extLst>
          </p:cNvPr>
          <p:cNvSpPr/>
          <p:nvPr/>
        </p:nvSpPr>
        <p:spPr>
          <a:xfrm>
            <a:off x="8643257" y="4269246"/>
            <a:ext cx="2253343" cy="113211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4" name="Rectangle 13">
            <a:extLst>
              <a:ext uri="{FF2B5EF4-FFF2-40B4-BE49-F238E27FC236}">
                <a16:creationId xmlns:a16="http://schemas.microsoft.com/office/drawing/2014/main" id="{A39D07AB-8657-0920-A243-0244C7E6606A}"/>
              </a:ext>
            </a:extLst>
          </p:cNvPr>
          <p:cNvSpPr/>
          <p:nvPr/>
        </p:nvSpPr>
        <p:spPr>
          <a:xfrm>
            <a:off x="8643257" y="4660906"/>
            <a:ext cx="2253343" cy="87086"/>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5" name="Rectangle 14">
            <a:extLst>
              <a:ext uri="{FF2B5EF4-FFF2-40B4-BE49-F238E27FC236}">
                <a16:creationId xmlns:a16="http://schemas.microsoft.com/office/drawing/2014/main" id="{95709D79-7CDC-5F50-FCBE-08F9E95124FB}"/>
              </a:ext>
            </a:extLst>
          </p:cNvPr>
          <p:cNvSpPr/>
          <p:nvPr/>
        </p:nvSpPr>
        <p:spPr>
          <a:xfrm>
            <a:off x="4958445" y="4648200"/>
            <a:ext cx="1017815" cy="45719"/>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67B334B-26A2-527E-84C7-0427F48CD3AD}"/>
              </a:ext>
            </a:extLst>
          </p:cNvPr>
          <p:cNvSpPr/>
          <p:nvPr/>
        </p:nvSpPr>
        <p:spPr>
          <a:xfrm>
            <a:off x="7866797" y="4668883"/>
            <a:ext cx="1017815" cy="45719"/>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18" name="Straight Arrow Connector 17">
            <a:extLst>
              <a:ext uri="{FF2B5EF4-FFF2-40B4-BE49-F238E27FC236}">
                <a16:creationId xmlns:a16="http://schemas.microsoft.com/office/drawing/2014/main" id="{91A2B664-A21D-E8FD-96CF-40E0511F6DE4}"/>
              </a:ext>
            </a:extLst>
          </p:cNvPr>
          <p:cNvCxnSpPr>
            <a:endCxn id="9" idx="0"/>
          </p:cNvCxnSpPr>
          <p:nvPr/>
        </p:nvCxnSpPr>
        <p:spPr>
          <a:xfrm>
            <a:off x="2231571" y="3233057"/>
            <a:ext cx="1839686" cy="1038691"/>
          </a:xfrm>
          <a:prstGeom prst="straightConnector1">
            <a:avLst/>
          </a:prstGeom>
          <a:ln>
            <a:headEnd type="triangle"/>
            <a:tailEnd type="triangle"/>
          </a:ln>
        </p:spPr>
        <p:style>
          <a:lnRef idx="2">
            <a:schemeClr val="dk1"/>
          </a:lnRef>
          <a:fillRef idx="0">
            <a:schemeClr val="dk1"/>
          </a:fillRef>
          <a:effectRef idx="1">
            <a:schemeClr val="dk1"/>
          </a:effectRef>
          <a:fontRef idx="minor">
            <a:schemeClr val="tx1"/>
          </a:fontRef>
        </p:style>
      </p:cxnSp>
      <p:sp>
        <p:nvSpPr>
          <p:cNvPr id="19" name="Rectangle 18">
            <a:extLst>
              <a:ext uri="{FF2B5EF4-FFF2-40B4-BE49-F238E27FC236}">
                <a16:creationId xmlns:a16="http://schemas.microsoft.com/office/drawing/2014/main" id="{4ABA8E2A-AD2D-B932-CD88-072DA30842E2}"/>
              </a:ext>
            </a:extLst>
          </p:cNvPr>
          <p:cNvSpPr/>
          <p:nvPr/>
        </p:nvSpPr>
        <p:spPr>
          <a:xfrm>
            <a:off x="4849588" y="1268952"/>
            <a:ext cx="1126672" cy="112327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small REC</a:t>
            </a:r>
          </a:p>
        </p:txBody>
      </p:sp>
      <p:sp>
        <p:nvSpPr>
          <p:cNvPr id="20" name="Rectangle 19">
            <a:extLst>
              <a:ext uri="{FF2B5EF4-FFF2-40B4-BE49-F238E27FC236}">
                <a16:creationId xmlns:a16="http://schemas.microsoft.com/office/drawing/2014/main" id="{36F71B11-8B21-638B-DE66-8E51AD0FB6FB}"/>
              </a:ext>
            </a:extLst>
          </p:cNvPr>
          <p:cNvSpPr/>
          <p:nvPr/>
        </p:nvSpPr>
        <p:spPr>
          <a:xfrm>
            <a:off x="2944584" y="4279906"/>
            <a:ext cx="1126672" cy="1123275"/>
          </a:xfrm>
          <a:prstGeom prst="rect">
            <a:avLst/>
          </a:prstGeom>
          <a:solidFill>
            <a:schemeClr val="tx1">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CE407C3C-E1E9-CD79-C89F-FA79C918EA0F}"/>
              </a:ext>
            </a:extLst>
          </p:cNvPr>
          <p:cNvSpPr/>
          <p:nvPr/>
        </p:nvSpPr>
        <p:spPr>
          <a:xfrm>
            <a:off x="4871359" y="2550640"/>
            <a:ext cx="2464761" cy="112327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Big REC</a:t>
            </a:r>
          </a:p>
        </p:txBody>
      </p:sp>
      <p:sp>
        <p:nvSpPr>
          <p:cNvPr id="21" name="TextBox 20">
            <a:extLst>
              <a:ext uri="{FF2B5EF4-FFF2-40B4-BE49-F238E27FC236}">
                <a16:creationId xmlns:a16="http://schemas.microsoft.com/office/drawing/2014/main" id="{75F9B49F-6320-2642-6508-92822B68925C}"/>
              </a:ext>
            </a:extLst>
          </p:cNvPr>
          <p:cNvSpPr txBox="1"/>
          <p:nvPr/>
        </p:nvSpPr>
        <p:spPr>
          <a:xfrm>
            <a:off x="6379759" y="1549079"/>
            <a:ext cx="5009705" cy="461665"/>
          </a:xfrm>
          <a:prstGeom prst="rect">
            <a:avLst/>
          </a:prstGeom>
          <a:noFill/>
        </p:spPr>
        <p:txBody>
          <a:bodyPr wrap="none" rtlCol="0">
            <a:spAutoFit/>
          </a:bodyPr>
          <a:lstStyle/>
          <a:p>
            <a:r>
              <a:rPr lang="en-US" sz="2400" b="0" i="0" dirty="0">
                <a:solidFill>
                  <a:srgbClr val="000000"/>
                </a:solidFill>
                <a:effectLst/>
                <a:highlight>
                  <a:srgbClr val="FFFFFF"/>
                </a:highlight>
                <a:latin typeface="Calibri" panose="020F0502020204030204" pitchFamily="34" charset="0"/>
              </a:rPr>
              <a:t>Free space &gt;= record size + create limit</a:t>
            </a:r>
            <a:endParaRPr lang="en-US" sz="2400" dirty="0"/>
          </a:p>
        </p:txBody>
      </p:sp>
      <p:sp>
        <p:nvSpPr>
          <p:cNvPr id="22" name="TextBox 21">
            <a:extLst>
              <a:ext uri="{FF2B5EF4-FFF2-40B4-BE49-F238E27FC236}">
                <a16:creationId xmlns:a16="http://schemas.microsoft.com/office/drawing/2014/main" id="{D591055B-55F8-F48D-2D60-67EC3DC6A7A5}"/>
              </a:ext>
            </a:extLst>
          </p:cNvPr>
          <p:cNvSpPr txBox="1"/>
          <p:nvPr/>
        </p:nvSpPr>
        <p:spPr>
          <a:xfrm>
            <a:off x="7522979" y="2772570"/>
            <a:ext cx="3643113" cy="461665"/>
          </a:xfrm>
          <a:prstGeom prst="rect">
            <a:avLst/>
          </a:prstGeom>
          <a:noFill/>
        </p:spPr>
        <p:txBody>
          <a:bodyPr wrap="none" rtlCol="0">
            <a:spAutoFit/>
          </a:bodyPr>
          <a:lstStyle/>
          <a:p>
            <a:r>
              <a:rPr lang="en-US" sz="2400" b="0" i="0" dirty="0">
                <a:solidFill>
                  <a:srgbClr val="000000"/>
                </a:solidFill>
                <a:effectLst/>
                <a:highlight>
                  <a:srgbClr val="FFFFFF"/>
                </a:highlight>
                <a:latin typeface="Calibri" panose="020F0502020204030204" pitchFamily="34" charset="0"/>
              </a:rPr>
              <a:t>Free space &gt;= </a:t>
            </a:r>
            <a:r>
              <a:rPr lang="en-US" sz="2400" b="0" i="0" dirty="0" err="1">
                <a:solidFill>
                  <a:srgbClr val="000000"/>
                </a:solidFill>
                <a:effectLst/>
                <a:highlight>
                  <a:srgbClr val="FFFFFF"/>
                </a:highlight>
                <a:latin typeface="Calibri" panose="020F0502020204030204" pitchFamily="34" charset="0"/>
              </a:rPr>
              <a:t>FragTossLimit</a:t>
            </a:r>
            <a:endParaRPr lang="en-US" sz="2400" dirty="0"/>
          </a:p>
        </p:txBody>
      </p:sp>
    </p:spTree>
    <p:extLst>
      <p:ext uri="{BB962C8B-B14F-4D97-AF65-F5344CB8AC3E}">
        <p14:creationId xmlns:p14="http://schemas.microsoft.com/office/powerpoint/2010/main" val="12777165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3" grpId="0" animBg="1"/>
      <p:bldP spid="21" grpId="0"/>
      <p:bldP spid="2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36F039-715B-5F08-20C2-A758F30FDCF8}"/>
              </a:ext>
            </a:extLst>
          </p:cNvPr>
          <p:cNvSpPr>
            <a:spLocks noGrp="1"/>
          </p:cNvSpPr>
          <p:nvPr>
            <p:ph type="title"/>
          </p:nvPr>
        </p:nvSpPr>
        <p:spPr>
          <a:xfrm>
            <a:off x="838200" y="128575"/>
            <a:ext cx="10515600" cy="1325563"/>
          </a:xfrm>
        </p:spPr>
        <p:txBody>
          <a:bodyPr>
            <a:normAutofit/>
          </a:bodyPr>
          <a:lstStyle/>
          <a:p>
            <a:pPr algn="ctr"/>
            <a:r>
              <a:rPr lang="en-US" kern="0" dirty="0">
                <a:effectLst/>
                <a:latin typeface="Calibri" panose="020F0502020204030204" pitchFamily="34" charset="0"/>
                <a:ea typeface="Calibri" panose="020F0502020204030204" pitchFamily="34" charset="0"/>
                <a:cs typeface="Calibri" panose="020F0502020204030204" pitchFamily="34" charset="0"/>
              </a:rPr>
              <a:t>Space management algorithms</a:t>
            </a:r>
            <a:endParaRPr lang="en-US" sz="2800" dirty="0">
              <a:latin typeface="Calibri" panose="020F0502020204030204" pitchFamily="34" charset="0"/>
              <a:ea typeface="Calibri" panose="020F0502020204030204" pitchFamily="34" charset="0"/>
              <a:cs typeface="Calibri" panose="020F0502020204030204" pitchFamily="34" charset="0"/>
            </a:endParaRPr>
          </a:p>
        </p:txBody>
      </p:sp>
      <p:sp>
        <p:nvSpPr>
          <p:cNvPr id="5" name="Footer Placeholder 4">
            <a:extLst>
              <a:ext uri="{FF2B5EF4-FFF2-40B4-BE49-F238E27FC236}">
                <a16:creationId xmlns:a16="http://schemas.microsoft.com/office/drawing/2014/main" id="{E3E9C211-E5B3-4CF0-BA4D-0C1C3E21F462}"/>
              </a:ext>
            </a:extLst>
          </p:cNvPr>
          <p:cNvSpPr>
            <a:spLocks noGrp="1"/>
          </p:cNvSpPr>
          <p:nvPr>
            <p:ph type="ftr" sz="quarter" idx="11"/>
          </p:nvPr>
        </p:nvSpPr>
        <p:spPr/>
        <p:txBody>
          <a:bodyPr/>
          <a:lstStyle/>
          <a:p>
            <a:r>
              <a:rPr lang="en-US"/>
              <a:t>PUG Challenge 2024</a:t>
            </a:r>
          </a:p>
        </p:txBody>
      </p:sp>
      <p:sp>
        <p:nvSpPr>
          <p:cNvPr id="6" name="Slide Number Placeholder 5">
            <a:extLst>
              <a:ext uri="{FF2B5EF4-FFF2-40B4-BE49-F238E27FC236}">
                <a16:creationId xmlns:a16="http://schemas.microsoft.com/office/drawing/2014/main" id="{562B0A69-8701-3912-AF6B-A6DF64901831}"/>
              </a:ext>
            </a:extLst>
          </p:cNvPr>
          <p:cNvSpPr>
            <a:spLocks noGrp="1"/>
          </p:cNvSpPr>
          <p:nvPr>
            <p:ph type="sldNum" sz="quarter" idx="12"/>
          </p:nvPr>
        </p:nvSpPr>
        <p:spPr/>
        <p:txBody>
          <a:bodyPr/>
          <a:lstStyle/>
          <a:p>
            <a:fld id="{D79E687F-9761-4E37-8E5C-463A0DD2901E}" type="slidenum">
              <a:rPr lang="en-US" smtClean="0"/>
              <a:t>16</a:t>
            </a:fld>
            <a:endParaRPr lang="en-US"/>
          </a:p>
        </p:txBody>
      </p:sp>
      <p:sp>
        <p:nvSpPr>
          <p:cNvPr id="4" name="TextBox 3">
            <a:extLst>
              <a:ext uri="{FF2B5EF4-FFF2-40B4-BE49-F238E27FC236}">
                <a16:creationId xmlns:a16="http://schemas.microsoft.com/office/drawing/2014/main" id="{B75631AC-6CEB-6615-9324-80B6820FE56B}"/>
              </a:ext>
            </a:extLst>
          </p:cNvPr>
          <p:cNvSpPr txBox="1"/>
          <p:nvPr/>
        </p:nvSpPr>
        <p:spPr>
          <a:xfrm>
            <a:off x="1711809" y="1763485"/>
            <a:ext cx="9561657" cy="1200329"/>
          </a:xfrm>
          <a:prstGeom prst="rect">
            <a:avLst/>
          </a:prstGeom>
          <a:noFill/>
        </p:spPr>
        <p:txBody>
          <a:bodyPr wrap="none" rtlCol="0">
            <a:spAutoFit/>
          </a:bodyPr>
          <a:lstStyle/>
          <a:p>
            <a:r>
              <a:rPr lang="en-US" sz="2400" dirty="0">
                <a:latin typeface="Calibri" panose="020F0502020204030204" pitchFamily="34" charset="0"/>
                <a:ea typeface="Calibri" panose="020F0502020204030204" pitchFamily="34" charset="0"/>
                <a:cs typeface="Calibri" panose="020F0502020204030204" pitchFamily="34" charset="0"/>
              </a:rPr>
              <a:t>First block is validated for RM chain criteria:</a:t>
            </a:r>
            <a:br>
              <a:rPr lang="en-US" sz="2400" dirty="0">
                <a:latin typeface="Calibri" panose="020F0502020204030204" pitchFamily="34" charset="0"/>
                <a:ea typeface="Calibri" panose="020F0502020204030204" pitchFamily="34" charset="0"/>
                <a:cs typeface="Calibri" panose="020F0502020204030204" pitchFamily="34" charset="0"/>
              </a:rPr>
            </a:br>
            <a:r>
              <a:rPr lang="en-US" sz="2400" dirty="0">
                <a:latin typeface="Calibri" panose="020F0502020204030204" pitchFamily="34" charset="0"/>
                <a:ea typeface="Calibri" panose="020F0502020204030204" pitchFamily="34" charset="0"/>
                <a:cs typeface="Calibri" panose="020F0502020204030204" pitchFamily="34" charset="0"/>
              </a:rPr>
              <a:t>1. If the block has less free space then toss limit, it is tossed from RM chain</a:t>
            </a:r>
          </a:p>
          <a:p>
            <a:r>
              <a:rPr lang="en-US" sz="2400" dirty="0">
                <a:latin typeface="Calibri" panose="020F0502020204030204" pitchFamily="34" charset="0"/>
                <a:ea typeface="Calibri" panose="020F0502020204030204" pitchFamily="34" charset="0"/>
                <a:cs typeface="Calibri" panose="020F0502020204030204" pitchFamily="34" charset="0"/>
              </a:rPr>
              <a:t>2. If all slots are taken, it is tossed from RM chain too</a:t>
            </a:r>
          </a:p>
        </p:txBody>
      </p:sp>
      <p:sp>
        <p:nvSpPr>
          <p:cNvPr id="7" name="TextBox 6">
            <a:extLst>
              <a:ext uri="{FF2B5EF4-FFF2-40B4-BE49-F238E27FC236}">
                <a16:creationId xmlns:a16="http://schemas.microsoft.com/office/drawing/2014/main" id="{4EFB0857-38EF-B428-F35A-69B88F18A96F}"/>
              </a:ext>
            </a:extLst>
          </p:cNvPr>
          <p:cNvSpPr txBox="1"/>
          <p:nvPr/>
        </p:nvSpPr>
        <p:spPr>
          <a:xfrm>
            <a:off x="1711809" y="3063190"/>
            <a:ext cx="8542534" cy="830997"/>
          </a:xfrm>
          <a:prstGeom prst="rect">
            <a:avLst/>
          </a:prstGeom>
          <a:noFill/>
        </p:spPr>
        <p:txBody>
          <a:bodyPr wrap="square" rtlCol="0">
            <a:spAutoFit/>
          </a:bodyPr>
          <a:lstStyle/>
          <a:p>
            <a:r>
              <a:rPr lang="en-US" sz="2400" b="0" i="0" dirty="0" err="1">
                <a:solidFill>
                  <a:srgbClr val="000000"/>
                </a:solidFill>
                <a:effectLst/>
                <a:highlight>
                  <a:srgbClr val="FFFFFF"/>
                </a:highlight>
                <a:latin typeface="Calibri" panose="020F0502020204030204" pitchFamily="34" charset="0"/>
              </a:rPr>
              <a:t>CleaningDepth</a:t>
            </a:r>
            <a:r>
              <a:rPr lang="en-US" sz="2400" b="0" i="0" dirty="0">
                <a:solidFill>
                  <a:srgbClr val="000000"/>
                </a:solidFill>
                <a:effectLst/>
                <a:highlight>
                  <a:srgbClr val="FFFFFF"/>
                </a:highlight>
                <a:latin typeface="Calibri" panose="020F0502020204030204" pitchFamily="34" charset="0"/>
              </a:rPr>
              <a:t> - </a:t>
            </a:r>
            <a:r>
              <a:rPr lang="en-US" sz="2400" kern="100" dirty="0">
                <a:highlight>
                  <a:srgbClr val="FFFFFF"/>
                </a:highlight>
                <a:latin typeface="Calibri" panose="020F0502020204030204" pitchFamily="34" charset="0"/>
                <a:ea typeface="Aptos" panose="020B0004020202020204" pitchFamily="34" charset="0"/>
                <a:cs typeface="Times New Roman" panose="02020603050405020304" pitchFamily="18" charset="0"/>
              </a:rPr>
              <a:t>That is the maximum number of blocks that could be removed from RM chain in at 1 time. 100 Blocks.</a:t>
            </a:r>
            <a:endParaRPr lang="en-US" sz="2400" dirty="0"/>
          </a:p>
        </p:txBody>
      </p:sp>
      <p:sp>
        <p:nvSpPr>
          <p:cNvPr id="8" name="TextBox 7">
            <a:extLst>
              <a:ext uri="{FF2B5EF4-FFF2-40B4-BE49-F238E27FC236}">
                <a16:creationId xmlns:a16="http://schemas.microsoft.com/office/drawing/2014/main" id="{25E7E934-3D6F-D1DE-EB0B-186EF9DFCF8D}"/>
              </a:ext>
            </a:extLst>
          </p:cNvPr>
          <p:cNvSpPr txBox="1"/>
          <p:nvPr/>
        </p:nvSpPr>
        <p:spPr>
          <a:xfrm>
            <a:off x="1711809" y="4119703"/>
            <a:ext cx="9337191" cy="830997"/>
          </a:xfrm>
          <a:prstGeom prst="rect">
            <a:avLst/>
          </a:prstGeom>
          <a:noFill/>
        </p:spPr>
        <p:txBody>
          <a:bodyPr wrap="square" rtlCol="0">
            <a:spAutoFit/>
          </a:bodyPr>
          <a:lstStyle/>
          <a:p>
            <a:r>
              <a:rPr lang="en-US" sz="2400" dirty="0">
                <a:latin typeface="Calibri" panose="020F0502020204030204" pitchFamily="34" charset="0"/>
                <a:ea typeface="Calibri" panose="020F0502020204030204" pitchFamily="34" charset="0"/>
                <a:cs typeface="Calibri" panose="020F0502020204030204" pitchFamily="34" charset="0"/>
              </a:rPr>
              <a:t>After the block is validated for RM chain criteria, Progress consider if it could place the record there. If not, it is moved to the back of RM chain</a:t>
            </a:r>
          </a:p>
        </p:txBody>
      </p:sp>
      <p:sp>
        <p:nvSpPr>
          <p:cNvPr id="9" name="TextBox 8">
            <a:extLst>
              <a:ext uri="{FF2B5EF4-FFF2-40B4-BE49-F238E27FC236}">
                <a16:creationId xmlns:a16="http://schemas.microsoft.com/office/drawing/2014/main" id="{0E5C1867-8E52-9110-BA4A-290366769FF2}"/>
              </a:ext>
            </a:extLst>
          </p:cNvPr>
          <p:cNvSpPr txBox="1"/>
          <p:nvPr/>
        </p:nvSpPr>
        <p:spPr>
          <a:xfrm>
            <a:off x="1711809" y="5050076"/>
            <a:ext cx="9231086" cy="830997"/>
          </a:xfrm>
          <a:prstGeom prst="rect">
            <a:avLst/>
          </a:prstGeom>
          <a:noFill/>
        </p:spPr>
        <p:txBody>
          <a:bodyPr wrap="square" rtlCol="0">
            <a:spAutoFit/>
          </a:bodyPr>
          <a:lstStyle/>
          <a:p>
            <a:r>
              <a:rPr lang="en-US" sz="2400" i="0" u="none" strike="noStrike" baseline="0" dirty="0">
                <a:latin typeface="Calibri" panose="020F0502020204030204" pitchFamily="34" charset="0"/>
                <a:ea typeface="Calibri" panose="020F0502020204030204" pitchFamily="34" charset="0"/>
                <a:cs typeface="Calibri" panose="020F0502020204030204" pitchFamily="34" charset="0"/>
              </a:rPr>
              <a:t>-</a:t>
            </a:r>
            <a:r>
              <a:rPr lang="en-US" sz="2400" i="0" u="none" strike="noStrike" baseline="0" dirty="0" err="1">
                <a:latin typeface="Calibri" panose="020F0502020204030204" pitchFamily="34" charset="0"/>
                <a:ea typeface="Calibri" panose="020F0502020204030204" pitchFamily="34" charset="0"/>
                <a:cs typeface="Calibri" panose="020F0502020204030204" pitchFamily="34" charset="0"/>
              </a:rPr>
              <a:t>recspacesearchdepth</a:t>
            </a:r>
            <a:r>
              <a:rPr lang="en-US" sz="2400" i="0" u="none" strike="noStrike" baseline="0" dirty="0">
                <a:latin typeface="Calibri" panose="020F0502020204030204" pitchFamily="34" charset="0"/>
                <a:ea typeface="Calibri" panose="020F0502020204030204" pitchFamily="34" charset="0"/>
                <a:cs typeface="Calibri" panose="020F0502020204030204" pitchFamily="34" charset="0"/>
              </a:rPr>
              <a:t> </a:t>
            </a:r>
            <a:r>
              <a:rPr lang="en-US" sz="2400" kern="100" dirty="0">
                <a:effectLst/>
                <a:latin typeface="Calibri" panose="020F0502020204030204" pitchFamily="34" charset="0"/>
                <a:ea typeface="Aptos" panose="020B0004020202020204" pitchFamily="34" charset="0"/>
                <a:cs typeface="Times New Roman" panose="02020603050405020304" pitchFamily="18" charset="0"/>
              </a:rPr>
              <a:t>– That is the maximum number </a:t>
            </a:r>
            <a:r>
              <a:rPr lang="en-US" sz="2400" kern="100" dirty="0">
                <a:latin typeface="Calibri" panose="020F0502020204030204" pitchFamily="34" charset="0"/>
                <a:ea typeface="Aptos" panose="020B0004020202020204" pitchFamily="34" charset="0"/>
                <a:cs typeface="Times New Roman" panose="02020603050405020304" pitchFamily="18" charset="0"/>
              </a:rPr>
              <a:t>of blocks that could be moved to the back of RM chain in at 1 time. ( It used to be 3 ).</a:t>
            </a:r>
            <a:endParaRPr lang="en-US" sz="2400" dirty="0"/>
          </a:p>
        </p:txBody>
      </p:sp>
    </p:spTree>
    <p:extLst>
      <p:ext uri="{BB962C8B-B14F-4D97-AF65-F5344CB8AC3E}">
        <p14:creationId xmlns:p14="http://schemas.microsoft.com/office/powerpoint/2010/main" val="819752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36F039-715B-5F08-20C2-A758F30FDCF8}"/>
              </a:ext>
            </a:extLst>
          </p:cNvPr>
          <p:cNvSpPr>
            <a:spLocks noGrp="1"/>
          </p:cNvSpPr>
          <p:nvPr>
            <p:ph type="title"/>
          </p:nvPr>
        </p:nvSpPr>
        <p:spPr>
          <a:xfrm>
            <a:off x="838200" y="128575"/>
            <a:ext cx="10515600" cy="1325563"/>
          </a:xfrm>
        </p:spPr>
        <p:txBody>
          <a:bodyPr>
            <a:normAutofit/>
          </a:bodyPr>
          <a:lstStyle/>
          <a:p>
            <a:pPr algn="ctr"/>
            <a:r>
              <a:rPr lang="en-US" kern="0" dirty="0">
                <a:effectLst/>
                <a:latin typeface="Calibri" panose="020F0502020204030204" pitchFamily="34" charset="0"/>
                <a:ea typeface="Calibri" panose="020F0502020204030204" pitchFamily="34" charset="0"/>
                <a:cs typeface="Calibri" panose="020F0502020204030204" pitchFamily="34" charset="0"/>
              </a:rPr>
              <a:t>Space management algorithms</a:t>
            </a:r>
            <a:br>
              <a:rPr lang="en-US" kern="0" dirty="0">
                <a:effectLst/>
                <a:latin typeface="Calibri" panose="020F0502020204030204" pitchFamily="34" charset="0"/>
                <a:ea typeface="Calibri" panose="020F0502020204030204" pitchFamily="34" charset="0"/>
                <a:cs typeface="Calibri" panose="020F0502020204030204" pitchFamily="34" charset="0"/>
              </a:rPr>
            </a:br>
            <a:r>
              <a:rPr lang="en-US" sz="2800" kern="0" dirty="0">
                <a:effectLst/>
                <a:latin typeface="Calibri" panose="020F0502020204030204" pitchFamily="34" charset="0"/>
                <a:ea typeface="Calibri" panose="020F0502020204030204" pitchFamily="34" charset="0"/>
                <a:cs typeface="Calibri" panose="020F0502020204030204" pitchFamily="34" charset="0"/>
              </a:rPr>
              <a:t>when we </a:t>
            </a:r>
            <a:r>
              <a:rPr lang="en-US" sz="2800" kern="0" dirty="0">
                <a:latin typeface="Calibri" panose="020F0502020204030204" pitchFamily="34" charset="0"/>
                <a:ea typeface="Calibri" panose="020F0502020204030204" pitchFamily="34" charset="0"/>
                <a:cs typeface="Calibri" panose="020F0502020204030204" pitchFamily="34" charset="0"/>
              </a:rPr>
              <a:t>can find </a:t>
            </a:r>
            <a:r>
              <a:rPr lang="en-US" sz="2800" kern="0" dirty="0">
                <a:effectLst/>
                <a:latin typeface="Calibri" panose="020F0502020204030204" pitchFamily="34" charset="0"/>
                <a:ea typeface="Calibri" panose="020F0502020204030204" pitchFamily="34" charset="0"/>
                <a:cs typeface="Calibri" panose="020F0502020204030204" pitchFamily="34" charset="0"/>
              </a:rPr>
              <a:t>space in the block</a:t>
            </a:r>
            <a:endParaRPr lang="en-US" sz="2800" dirty="0">
              <a:latin typeface="Calibri" panose="020F0502020204030204" pitchFamily="34" charset="0"/>
              <a:ea typeface="Calibri" panose="020F0502020204030204" pitchFamily="34" charset="0"/>
              <a:cs typeface="Calibri" panose="020F0502020204030204" pitchFamily="34" charset="0"/>
            </a:endParaRPr>
          </a:p>
        </p:txBody>
      </p:sp>
      <p:sp>
        <p:nvSpPr>
          <p:cNvPr id="5" name="Footer Placeholder 4">
            <a:extLst>
              <a:ext uri="{FF2B5EF4-FFF2-40B4-BE49-F238E27FC236}">
                <a16:creationId xmlns:a16="http://schemas.microsoft.com/office/drawing/2014/main" id="{E3E9C211-E5B3-4CF0-BA4D-0C1C3E21F462}"/>
              </a:ext>
            </a:extLst>
          </p:cNvPr>
          <p:cNvSpPr>
            <a:spLocks noGrp="1"/>
          </p:cNvSpPr>
          <p:nvPr>
            <p:ph type="ftr" sz="quarter" idx="11"/>
          </p:nvPr>
        </p:nvSpPr>
        <p:spPr/>
        <p:txBody>
          <a:bodyPr/>
          <a:lstStyle/>
          <a:p>
            <a:r>
              <a:rPr lang="en-US"/>
              <a:t>PUG Challenge 2024</a:t>
            </a:r>
          </a:p>
        </p:txBody>
      </p:sp>
      <p:sp>
        <p:nvSpPr>
          <p:cNvPr id="6" name="Slide Number Placeholder 5">
            <a:extLst>
              <a:ext uri="{FF2B5EF4-FFF2-40B4-BE49-F238E27FC236}">
                <a16:creationId xmlns:a16="http://schemas.microsoft.com/office/drawing/2014/main" id="{562B0A69-8701-3912-AF6B-A6DF64901831}"/>
              </a:ext>
            </a:extLst>
          </p:cNvPr>
          <p:cNvSpPr>
            <a:spLocks noGrp="1"/>
          </p:cNvSpPr>
          <p:nvPr>
            <p:ph type="sldNum" sz="quarter" idx="12"/>
          </p:nvPr>
        </p:nvSpPr>
        <p:spPr/>
        <p:txBody>
          <a:bodyPr/>
          <a:lstStyle/>
          <a:p>
            <a:fld id="{D79E687F-9761-4E37-8E5C-463A0DD2901E}" type="slidenum">
              <a:rPr lang="en-US" smtClean="0"/>
              <a:t>17</a:t>
            </a:fld>
            <a:endParaRPr lang="en-US"/>
          </a:p>
        </p:txBody>
      </p:sp>
      <p:sp>
        <p:nvSpPr>
          <p:cNvPr id="19" name="Rectangle 18">
            <a:extLst>
              <a:ext uri="{FF2B5EF4-FFF2-40B4-BE49-F238E27FC236}">
                <a16:creationId xmlns:a16="http://schemas.microsoft.com/office/drawing/2014/main" id="{4ABA8E2A-AD2D-B932-CD88-072DA30842E2}"/>
              </a:ext>
            </a:extLst>
          </p:cNvPr>
          <p:cNvSpPr/>
          <p:nvPr/>
        </p:nvSpPr>
        <p:spPr>
          <a:xfrm>
            <a:off x="838200" y="1268028"/>
            <a:ext cx="1126672" cy="112327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small REC</a:t>
            </a:r>
          </a:p>
        </p:txBody>
      </p:sp>
      <p:sp>
        <p:nvSpPr>
          <p:cNvPr id="3" name="Rectangle 2">
            <a:extLst>
              <a:ext uri="{FF2B5EF4-FFF2-40B4-BE49-F238E27FC236}">
                <a16:creationId xmlns:a16="http://schemas.microsoft.com/office/drawing/2014/main" id="{CE407C3C-E1E9-CD79-C89F-FA79C918EA0F}"/>
              </a:ext>
            </a:extLst>
          </p:cNvPr>
          <p:cNvSpPr/>
          <p:nvPr/>
        </p:nvSpPr>
        <p:spPr>
          <a:xfrm>
            <a:off x="838200" y="2867362"/>
            <a:ext cx="2464761" cy="112327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Big REC</a:t>
            </a:r>
          </a:p>
        </p:txBody>
      </p:sp>
      <p:sp>
        <p:nvSpPr>
          <p:cNvPr id="21" name="TextBox 20">
            <a:extLst>
              <a:ext uri="{FF2B5EF4-FFF2-40B4-BE49-F238E27FC236}">
                <a16:creationId xmlns:a16="http://schemas.microsoft.com/office/drawing/2014/main" id="{75F9B49F-6320-2642-6508-92822B68925C}"/>
              </a:ext>
            </a:extLst>
          </p:cNvPr>
          <p:cNvSpPr txBox="1"/>
          <p:nvPr/>
        </p:nvSpPr>
        <p:spPr>
          <a:xfrm>
            <a:off x="2368371" y="1548155"/>
            <a:ext cx="5009705" cy="461665"/>
          </a:xfrm>
          <a:prstGeom prst="rect">
            <a:avLst/>
          </a:prstGeom>
          <a:noFill/>
        </p:spPr>
        <p:txBody>
          <a:bodyPr wrap="none" rtlCol="0">
            <a:spAutoFit/>
          </a:bodyPr>
          <a:lstStyle/>
          <a:p>
            <a:r>
              <a:rPr lang="en-US" sz="2400" b="0" i="0" dirty="0">
                <a:solidFill>
                  <a:srgbClr val="000000"/>
                </a:solidFill>
                <a:effectLst/>
                <a:highlight>
                  <a:srgbClr val="FFFFFF"/>
                </a:highlight>
                <a:latin typeface="Calibri" panose="020F0502020204030204" pitchFamily="34" charset="0"/>
              </a:rPr>
              <a:t>Free space &gt;= record size + create limit</a:t>
            </a:r>
            <a:endParaRPr lang="en-US" sz="2400" dirty="0"/>
          </a:p>
        </p:txBody>
      </p:sp>
      <p:sp>
        <p:nvSpPr>
          <p:cNvPr id="22" name="TextBox 21">
            <a:extLst>
              <a:ext uri="{FF2B5EF4-FFF2-40B4-BE49-F238E27FC236}">
                <a16:creationId xmlns:a16="http://schemas.microsoft.com/office/drawing/2014/main" id="{D591055B-55F8-F48D-2D60-67EC3DC6A7A5}"/>
              </a:ext>
            </a:extLst>
          </p:cNvPr>
          <p:cNvSpPr txBox="1"/>
          <p:nvPr/>
        </p:nvSpPr>
        <p:spPr>
          <a:xfrm>
            <a:off x="3615926" y="2933150"/>
            <a:ext cx="6169702" cy="461665"/>
          </a:xfrm>
          <a:prstGeom prst="rect">
            <a:avLst/>
          </a:prstGeom>
          <a:noFill/>
        </p:spPr>
        <p:txBody>
          <a:bodyPr wrap="none" rtlCol="0">
            <a:spAutoFit/>
          </a:bodyPr>
          <a:lstStyle/>
          <a:p>
            <a:r>
              <a:rPr lang="en-US" sz="2400" b="0" i="0" dirty="0">
                <a:solidFill>
                  <a:srgbClr val="000000"/>
                </a:solidFill>
                <a:effectLst/>
                <a:highlight>
                  <a:srgbClr val="FFFFFF"/>
                </a:highlight>
                <a:latin typeface="Calibri" panose="020F0502020204030204" pitchFamily="34" charset="0"/>
              </a:rPr>
              <a:t>Free space &gt;= </a:t>
            </a:r>
            <a:r>
              <a:rPr lang="en-US" sz="2400" b="0" i="0" dirty="0" err="1">
                <a:solidFill>
                  <a:srgbClr val="000000"/>
                </a:solidFill>
                <a:effectLst/>
                <a:highlight>
                  <a:srgbClr val="FFFFFF"/>
                </a:highlight>
                <a:latin typeface="Calibri" panose="020F0502020204030204" pitchFamily="34" charset="0"/>
              </a:rPr>
              <a:t>FragTossLimit</a:t>
            </a:r>
            <a:r>
              <a:rPr lang="en-US" sz="2400" b="0" i="0" dirty="0">
                <a:solidFill>
                  <a:srgbClr val="000000"/>
                </a:solidFill>
                <a:effectLst/>
                <a:highlight>
                  <a:srgbClr val="FFFFFF"/>
                </a:highlight>
                <a:latin typeface="Calibri" panose="020F0502020204030204" pitchFamily="34" charset="0"/>
              </a:rPr>
              <a:t> </a:t>
            </a:r>
            <a:r>
              <a:rPr lang="en-US" sz="2400" b="0" i="0" dirty="0">
                <a:effectLst/>
                <a:highlight>
                  <a:srgbClr val="FFFFFF"/>
                </a:highlight>
                <a:latin typeface="Calibri" panose="020F0502020204030204" pitchFamily="34" charset="0"/>
                <a:ea typeface="Calibri" panose="020F0502020204030204" pitchFamily="34" charset="0"/>
                <a:cs typeface="Calibri" panose="020F0502020204030204" pitchFamily="34" charset="0"/>
              </a:rPr>
              <a:t>(approx. 70% block)</a:t>
            </a:r>
            <a:endParaRPr lang="en-US" sz="2400" dirty="0"/>
          </a:p>
        </p:txBody>
      </p:sp>
      <p:sp>
        <p:nvSpPr>
          <p:cNvPr id="23" name="TextBox 22">
            <a:extLst>
              <a:ext uri="{FF2B5EF4-FFF2-40B4-BE49-F238E27FC236}">
                <a16:creationId xmlns:a16="http://schemas.microsoft.com/office/drawing/2014/main" id="{36F9063D-86AB-06F6-68E1-847A7A62AA6D}"/>
              </a:ext>
            </a:extLst>
          </p:cNvPr>
          <p:cNvSpPr txBox="1"/>
          <p:nvPr/>
        </p:nvSpPr>
        <p:spPr>
          <a:xfrm>
            <a:off x="3648529" y="2009820"/>
            <a:ext cx="3729547" cy="461665"/>
          </a:xfrm>
          <a:prstGeom prst="rect">
            <a:avLst/>
          </a:prstGeom>
          <a:noFill/>
        </p:spPr>
        <p:txBody>
          <a:bodyPr wrap="none" rtlCol="0">
            <a:spAutoFit/>
          </a:bodyPr>
          <a:lstStyle/>
          <a:p>
            <a:r>
              <a:rPr lang="en-US" sz="2400" dirty="0">
                <a:latin typeface="Calibri" panose="020F0502020204030204" pitchFamily="34" charset="0"/>
                <a:ea typeface="Calibri" panose="020F0502020204030204" pitchFamily="34" charset="0"/>
                <a:cs typeface="Calibri" panose="020F0502020204030204" pitchFamily="34" charset="0"/>
              </a:rPr>
              <a:t>Record is placed in the block</a:t>
            </a:r>
          </a:p>
        </p:txBody>
      </p:sp>
      <p:sp>
        <p:nvSpPr>
          <p:cNvPr id="24" name="TextBox 23">
            <a:extLst>
              <a:ext uri="{FF2B5EF4-FFF2-40B4-BE49-F238E27FC236}">
                <a16:creationId xmlns:a16="http://schemas.microsoft.com/office/drawing/2014/main" id="{4CAC6C9E-416A-77BE-581E-42A3FDC6C07C}"/>
              </a:ext>
            </a:extLst>
          </p:cNvPr>
          <p:cNvSpPr txBox="1"/>
          <p:nvPr/>
        </p:nvSpPr>
        <p:spPr>
          <a:xfrm>
            <a:off x="3615926" y="3536754"/>
            <a:ext cx="7715830" cy="2677656"/>
          </a:xfrm>
          <a:prstGeom prst="rect">
            <a:avLst/>
          </a:prstGeom>
          <a:noFill/>
        </p:spPr>
        <p:txBody>
          <a:bodyPr wrap="none" rtlCol="0">
            <a:spAutoFit/>
          </a:bodyPr>
          <a:lstStyle/>
          <a:p>
            <a:r>
              <a:rPr lang="en-US" sz="2400" dirty="0">
                <a:latin typeface="Calibri" panose="020F0502020204030204" pitchFamily="34" charset="0"/>
                <a:ea typeface="Calibri" panose="020F0502020204030204" pitchFamily="34" charset="0"/>
                <a:cs typeface="Calibri" panose="020F0502020204030204" pitchFamily="34" charset="0"/>
              </a:rPr>
              <a:t>Fragment will take all space in the block leaving only:</a:t>
            </a:r>
            <a:br>
              <a:rPr lang="en-US" sz="2400" dirty="0">
                <a:latin typeface="Calibri" panose="020F0502020204030204" pitchFamily="34" charset="0"/>
                <a:ea typeface="Calibri" panose="020F0502020204030204" pitchFamily="34" charset="0"/>
                <a:cs typeface="Calibri" panose="020F0502020204030204" pitchFamily="34" charset="0"/>
              </a:rPr>
            </a:br>
            <a:r>
              <a:rPr lang="en-US" sz="2400" dirty="0">
                <a:latin typeface="Calibri" panose="020F0502020204030204" pitchFamily="34" charset="0"/>
                <a:ea typeface="Calibri" panose="020F0502020204030204" pitchFamily="34" charset="0"/>
                <a:cs typeface="Calibri" panose="020F0502020204030204" pitchFamily="34" charset="0"/>
              </a:rPr>
              <a:t>if there are other records “Expansion space for neighbors”</a:t>
            </a:r>
            <a:br>
              <a:rPr lang="en-US" sz="2400" dirty="0">
                <a:latin typeface="Calibri" panose="020F0502020204030204" pitchFamily="34" charset="0"/>
                <a:ea typeface="Calibri" panose="020F0502020204030204" pitchFamily="34" charset="0"/>
                <a:cs typeface="Calibri" panose="020F0502020204030204" pitchFamily="34" charset="0"/>
              </a:rPr>
            </a:br>
            <a:r>
              <a:rPr lang="en-US" sz="2400" dirty="0">
                <a:latin typeface="Calibri" panose="020F0502020204030204" pitchFamily="34" charset="0"/>
                <a:ea typeface="Calibri" panose="020F0502020204030204" pitchFamily="34" charset="0"/>
                <a:cs typeface="Calibri" panose="020F0502020204030204" pitchFamily="34" charset="0"/>
              </a:rPr>
              <a:t>if the block was free a small “</a:t>
            </a:r>
            <a:r>
              <a:rPr lang="en-US" sz="2400" dirty="0">
                <a:latin typeface="Calibri" panose="020F0502020204030204" pitchFamily="34" charset="0"/>
                <a:ea typeface="Aptos" panose="020B0004020202020204" pitchFamily="34" charset="0"/>
              </a:rPr>
              <a:t>Reserved space</a:t>
            </a:r>
            <a:r>
              <a:rPr lang="en-US" sz="2400" dirty="0">
                <a:latin typeface="Calibri" panose="020F0502020204030204" pitchFamily="34" charset="0"/>
                <a:ea typeface="Calibri" panose="020F0502020204030204" pitchFamily="34" charset="0"/>
                <a:cs typeface="Calibri" panose="020F0502020204030204" pitchFamily="34" charset="0"/>
              </a:rPr>
              <a:t>”</a:t>
            </a:r>
            <a:br>
              <a:rPr lang="en-US" sz="2400" dirty="0">
                <a:latin typeface="Calibri" panose="020F0502020204030204" pitchFamily="34" charset="0"/>
                <a:ea typeface="Calibri" panose="020F0502020204030204" pitchFamily="34" charset="0"/>
                <a:cs typeface="Calibri" panose="020F0502020204030204" pitchFamily="34" charset="0"/>
              </a:rPr>
            </a:br>
            <a:r>
              <a:rPr lang="en-US" sz="2400" dirty="0">
                <a:latin typeface="Calibri" panose="020F0502020204030204" pitchFamily="34" charset="0"/>
                <a:ea typeface="Calibri" panose="020F0502020204030204" pitchFamily="34" charset="0"/>
                <a:cs typeface="Calibri" panose="020F0502020204030204" pitchFamily="34" charset="0"/>
              </a:rPr>
              <a:t>The following fragment will start the whole process again</a:t>
            </a:r>
          </a:p>
          <a:p>
            <a:endParaRPr lang="en-US" sz="2400" dirty="0">
              <a:latin typeface="Calibri" panose="020F0502020204030204" pitchFamily="34" charset="0"/>
              <a:ea typeface="Calibri" panose="020F0502020204030204" pitchFamily="34" charset="0"/>
              <a:cs typeface="Calibri" panose="020F0502020204030204" pitchFamily="34" charset="0"/>
            </a:endParaRPr>
          </a:p>
          <a:p>
            <a:r>
              <a:rPr lang="en-US" sz="2400" dirty="0">
                <a:latin typeface="Calibri" panose="020F0502020204030204" pitchFamily="34" charset="0"/>
                <a:ea typeface="Calibri" panose="020F0502020204030204" pitchFamily="34" charset="0"/>
                <a:cs typeface="Calibri" panose="020F0502020204030204" pitchFamily="34" charset="0"/>
              </a:rPr>
              <a:t>Expansion space for neighbors = 25 byte + </a:t>
            </a:r>
            <a:r>
              <a:rPr lang="en-US" sz="2400" dirty="0">
                <a:latin typeface="Calibri" panose="020F0502020204030204" pitchFamily="34" charset="0"/>
                <a:ea typeface="Aptos" panose="020B0004020202020204" pitchFamily="34" charset="0"/>
              </a:rPr>
              <a:t>Reserved space </a:t>
            </a:r>
            <a:endParaRPr lang="en-US" sz="2400" dirty="0">
              <a:latin typeface="Calibri" panose="020F0502020204030204" pitchFamily="34" charset="0"/>
              <a:ea typeface="Calibri" panose="020F0502020204030204" pitchFamily="34" charset="0"/>
              <a:cs typeface="Calibri" panose="020F0502020204030204" pitchFamily="34" charset="0"/>
            </a:endParaRPr>
          </a:p>
          <a:p>
            <a:r>
              <a:rPr lang="en-US" sz="2400" dirty="0">
                <a:latin typeface="Calibri" panose="020F0502020204030204" pitchFamily="34" charset="0"/>
                <a:ea typeface="Aptos" panose="020B0004020202020204" pitchFamily="34" charset="0"/>
              </a:rPr>
              <a:t>Reserved space </a:t>
            </a:r>
            <a:r>
              <a:rPr lang="en-US" sz="2400" dirty="0">
                <a:latin typeface="Calibri" panose="020F0502020204030204" pitchFamily="34" charset="0"/>
                <a:ea typeface="Calibri" panose="020F0502020204030204" pitchFamily="34" charset="0"/>
                <a:cs typeface="Calibri" panose="020F0502020204030204" pitchFamily="34" charset="0"/>
              </a:rPr>
              <a:t>= 4 byte</a:t>
            </a:r>
            <a:endParaRPr lang="en-US" sz="2400" dirty="0"/>
          </a:p>
        </p:txBody>
      </p:sp>
    </p:spTree>
    <p:extLst>
      <p:ext uri="{BB962C8B-B14F-4D97-AF65-F5344CB8AC3E}">
        <p14:creationId xmlns:p14="http://schemas.microsoft.com/office/powerpoint/2010/main" val="342397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BBFD5A-CA12-53DB-0BC4-B822ECE99A15}"/>
              </a:ext>
            </a:extLst>
          </p:cNvPr>
          <p:cNvSpPr>
            <a:spLocks noGrp="1"/>
          </p:cNvSpPr>
          <p:nvPr>
            <p:ph type="title"/>
          </p:nvPr>
        </p:nvSpPr>
        <p:spPr>
          <a:xfrm>
            <a:off x="815952" y="539296"/>
            <a:ext cx="10515600" cy="1325563"/>
          </a:xfrm>
        </p:spPr>
        <p:txBody>
          <a:bodyPr>
            <a:normAutofit fontScale="90000"/>
          </a:bodyPr>
          <a:lstStyle/>
          <a:p>
            <a:pPr algn="ctr"/>
            <a:r>
              <a:rPr lang="en-US" kern="0" dirty="0">
                <a:effectLst/>
                <a:latin typeface="Calibri" panose="020F0502020204030204" pitchFamily="34" charset="0"/>
                <a:ea typeface="Calibri" panose="020F0502020204030204" pitchFamily="34" charset="0"/>
                <a:cs typeface="Calibri" panose="020F0502020204030204" pitchFamily="34" charset="0"/>
              </a:rPr>
              <a:t>Space management algorithms</a:t>
            </a:r>
            <a:br>
              <a:rPr lang="en-US" kern="0" dirty="0">
                <a:effectLst/>
                <a:latin typeface="Calibri" panose="020F0502020204030204" pitchFamily="34" charset="0"/>
                <a:ea typeface="Calibri" panose="020F0502020204030204" pitchFamily="34" charset="0"/>
                <a:cs typeface="Calibri" panose="020F0502020204030204" pitchFamily="34" charset="0"/>
              </a:rPr>
            </a:br>
            <a:r>
              <a:rPr lang="en-US" sz="3600" dirty="0">
                <a:latin typeface="Calibri" panose="020F0502020204030204" pitchFamily="34" charset="0"/>
                <a:ea typeface="Aptos" panose="020B0004020202020204" pitchFamily="34" charset="0"/>
              </a:rPr>
              <a:t>L</a:t>
            </a:r>
            <a:r>
              <a:rPr lang="en-US" sz="3600" dirty="0">
                <a:effectLst/>
                <a:latin typeface="Calibri" panose="020F0502020204030204" pitchFamily="34" charset="0"/>
                <a:ea typeface="Aptos" panose="020B0004020202020204" pitchFamily="34" charset="0"/>
              </a:rPr>
              <a:t>arge record creation algorithms</a:t>
            </a:r>
            <a:br>
              <a:rPr lang="en-US" sz="4400" dirty="0">
                <a:latin typeface="Calibri" panose="020F0502020204030204" pitchFamily="34" charset="0"/>
                <a:ea typeface="Calibri" panose="020F0502020204030204" pitchFamily="34" charset="0"/>
                <a:cs typeface="Calibri" panose="020F0502020204030204" pitchFamily="34" charset="0"/>
              </a:rPr>
            </a:br>
            <a:endParaRPr lang="en-US" dirty="0"/>
          </a:p>
        </p:txBody>
      </p:sp>
      <p:sp>
        <p:nvSpPr>
          <p:cNvPr id="4" name="Footer Placeholder 3">
            <a:extLst>
              <a:ext uri="{FF2B5EF4-FFF2-40B4-BE49-F238E27FC236}">
                <a16:creationId xmlns:a16="http://schemas.microsoft.com/office/drawing/2014/main" id="{F771E211-8709-4667-1865-89D1B7B97C1E}"/>
              </a:ext>
            </a:extLst>
          </p:cNvPr>
          <p:cNvSpPr>
            <a:spLocks noGrp="1"/>
          </p:cNvSpPr>
          <p:nvPr>
            <p:ph type="ftr" sz="quarter" idx="11"/>
          </p:nvPr>
        </p:nvSpPr>
        <p:spPr/>
        <p:txBody>
          <a:bodyPr/>
          <a:lstStyle/>
          <a:p>
            <a:r>
              <a:rPr lang="en-US" dirty="0"/>
              <a:t>PUG Challenge 2024</a:t>
            </a:r>
          </a:p>
        </p:txBody>
      </p:sp>
      <p:sp>
        <p:nvSpPr>
          <p:cNvPr id="5" name="Slide Number Placeholder 4">
            <a:extLst>
              <a:ext uri="{FF2B5EF4-FFF2-40B4-BE49-F238E27FC236}">
                <a16:creationId xmlns:a16="http://schemas.microsoft.com/office/drawing/2014/main" id="{3E958FD6-6CBC-7B25-4A7E-89744DB01762}"/>
              </a:ext>
            </a:extLst>
          </p:cNvPr>
          <p:cNvSpPr>
            <a:spLocks noGrp="1"/>
          </p:cNvSpPr>
          <p:nvPr>
            <p:ph type="sldNum" sz="quarter" idx="12"/>
          </p:nvPr>
        </p:nvSpPr>
        <p:spPr/>
        <p:txBody>
          <a:bodyPr/>
          <a:lstStyle/>
          <a:p>
            <a:fld id="{D79E687F-9761-4E37-8E5C-463A0DD2901E}" type="slidenum">
              <a:rPr lang="en-US" smtClean="0"/>
              <a:t>18</a:t>
            </a:fld>
            <a:endParaRPr lang="en-US"/>
          </a:p>
        </p:txBody>
      </p:sp>
      <p:sp>
        <p:nvSpPr>
          <p:cNvPr id="8" name="TextBox 7">
            <a:extLst>
              <a:ext uri="{FF2B5EF4-FFF2-40B4-BE49-F238E27FC236}">
                <a16:creationId xmlns:a16="http://schemas.microsoft.com/office/drawing/2014/main" id="{95B7B07E-2998-78E1-C8A7-A569062BA869}"/>
              </a:ext>
            </a:extLst>
          </p:cNvPr>
          <p:cNvSpPr txBox="1"/>
          <p:nvPr/>
        </p:nvSpPr>
        <p:spPr>
          <a:xfrm>
            <a:off x="1381306" y="1592716"/>
            <a:ext cx="9352008" cy="830997"/>
          </a:xfrm>
          <a:prstGeom prst="rect">
            <a:avLst/>
          </a:prstGeom>
          <a:noFill/>
        </p:spPr>
        <p:txBody>
          <a:bodyPr wrap="square" rtlCol="0">
            <a:spAutoFit/>
          </a:bodyPr>
          <a:lstStyle/>
          <a:p>
            <a:pPr algn="l"/>
            <a:r>
              <a:rPr lang="en-US" sz="2400" b="0" i="0" dirty="0" err="1">
                <a:effectLst/>
                <a:highlight>
                  <a:srgbClr val="FFFFFF"/>
                </a:highlight>
                <a:latin typeface="Calibri" panose="020F0502020204030204" pitchFamily="34" charset="0"/>
                <a:ea typeface="Calibri" panose="020F0502020204030204" pitchFamily="34" charset="0"/>
                <a:cs typeface="Calibri" panose="020F0502020204030204" pitchFamily="34" charset="0"/>
              </a:rPr>
              <a:t>FragTossLimit</a:t>
            </a:r>
            <a:r>
              <a:rPr lang="en-US" sz="2400" b="0" i="0" dirty="0">
                <a:effectLst/>
                <a:highlight>
                  <a:srgbClr val="FFFFFF"/>
                </a:highlight>
                <a:latin typeface="Calibri" panose="020F0502020204030204" pitchFamily="34" charset="0"/>
                <a:ea typeface="Calibri" panose="020F0502020204030204" pitchFamily="34" charset="0"/>
                <a:cs typeface="Calibri" panose="020F0502020204030204" pitchFamily="34" charset="0"/>
              </a:rPr>
              <a:t> = The minimal free space in the blocks on RM Chain should have to be used to allocate a fragment of large record.</a:t>
            </a:r>
          </a:p>
        </p:txBody>
      </p:sp>
      <p:sp>
        <p:nvSpPr>
          <p:cNvPr id="3" name="TextBox 2">
            <a:extLst>
              <a:ext uri="{FF2B5EF4-FFF2-40B4-BE49-F238E27FC236}">
                <a16:creationId xmlns:a16="http://schemas.microsoft.com/office/drawing/2014/main" id="{11A2334E-406A-22A8-E4AE-F49D4F2E74FA}"/>
              </a:ext>
            </a:extLst>
          </p:cNvPr>
          <p:cNvSpPr txBox="1"/>
          <p:nvPr/>
        </p:nvSpPr>
        <p:spPr>
          <a:xfrm>
            <a:off x="1419996" y="2769668"/>
            <a:ext cx="9352008" cy="830997"/>
          </a:xfrm>
          <a:prstGeom prst="rect">
            <a:avLst/>
          </a:prstGeom>
          <a:noFill/>
        </p:spPr>
        <p:txBody>
          <a:bodyPr wrap="square" rtlCol="0">
            <a:spAutoFit/>
          </a:bodyPr>
          <a:lstStyle/>
          <a:p>
            <a:pPr algn="l"/>
            <a:r>
              <a:rPr lang="en-US" sz="2400" b="0" i="0" dirty="0">
                <a:effectLst/>
                <a:highlight>
                  <a:srgbClr val="FFFFFF"/>
                </a:highlight>
                <a:latin typeface="Calibri" panose="020F0502020204030204" pitchFamily="34" charset="0"/>
                <a:ea typeface="Calibri" panose="020F0502020204030204" pitchFamily="34" charset="0"/>
                <a:cs typeface="Calibri" panose="020F0502020204030204" pitchFamily="34" charset="0"/>
              </a:rPr>
              <a:t>Value: </a:t>
            </a:r>
            <a:r>
              <a:rPr lang="en-US" sz="2400" b="0" i="0" dirty="0" err="1">
                <a:effectLst/>
                <a:highlight>
                  <a:srgbClr val="FFFFFF"/>
                </a:highlight>
                <a:latin typeface="Calibri" panose="020F0502020204030204" pitchFamily="34" charset="0"/>
                <a:ea typeface="Calibri" panose="020F0502020204030204" pitchFamily="34" charset="0"/>
                <a:cs typeface="Calibri" panose="020F0502020204030204" pitchFamily="34" charset="0"/>
              </a:rPr>
              <a:t>FragTossLimit</a:t>
            </a:r>
            <a:r>
              <a:rPr lang="en-US" sz="2400" b="0" i="0" dirty="0">
                <a:effectLst/>
                <a:highlight>
                  <a:srgbClr val="FFFFFF"/>
                </a:highlight>
                <a:latin typeface="Calibri" panose="020F0502020204030204" pitchFamily="34" charset="0"/>
                <a:ea typeface="Calibri" panose="020F0502020204030204" pitchFamily="34" charset="0"/>
                <a:cs typeface="Calibri" panose="020F0502020204030204" pitchFamily="34" charset="0"/>
              </a:rPr>
              <a:t> = (</a:t>
            </a:r>
            <a:r>
              <a:rPr lang="en-US" sz="2400" b="0" i="0" dirty="0" err="1">
                <a:effectLst/>
                <a:highlight>
                  <a:srgbClr val="FFFFFF"/>
                </a:highlight>
                <a:latin typeface="Calibri" panose="020F0502020204030204" pitchFamily="34" charset="0"/>
                <a:ea typeface="Calibri" panose="020F0502020204030204" pitchFamily="34" charset="0"/>
                <a:cs typeface="Calibri" panose="020F0502020204030204" pitchFamily="34" charset="0"/>
              </a:rPr>
              <a:t>dbblocksize</a:t>
            </a:r>
            <a:r>
              <a:rPr lang="en-US" sz="2400" b="0" i="0" dirty="0">
                <a:effectLst/>
                <a:highlight>
                  <a:srgbClr val="FFFFFF"/>
                </a:highlight>
                <a:latin typeface="Calibri" panose="020F0502020204030204" pitchFamily="34" charset="0"/>
                <a:ea typeface="Calibri" panose="020F0502020204030204" pitchFamily="34" charset="0"/>
                <a:cs typeface="Calibri" panose="020F0502020204030204" pitchFamily="34" charset="0"/>
              </a:rPr>
              <a:t> - 118) * 0.7</a:t>
            </a:r>
            <a:br>
              <a:rPr lang="en-US" sz="2400" b="0" i="0" dirty="0">
                <a:effectLst/>
                <a:highlight>
                  <a:srgbClr val="FFFFFF"/>
                </a:highlight>
                <a:latin typeface="Calibri" panose="020F0502020204030204" pitchFamily="34" charset="0"/>
                <a:ea typeface="Calibri" panose="020F0502020204030204" pitchFamily="34" charset="0"/>
                <a:cs typeface="Calibri" panose="020F0502020204030204" pitchFamily="34" charset="0"/>
              </a:rPr>
            </a:br>
            <a:r>
              <a:rPr lang="en-US" sz="2400" b="0" i="0" dirty="0">
                <a:effectLst/>
                <a:highlight>
                  <a:srgbClr val="FFFFFF"/>
                </a:highlight>
                <a:latin typeface="Calibri" panose="020F0502020204030204" pitchFamily="34" charset="0"/>
                <a:ea typeface="Calibri" panose="020F0502020204030204" pitchFamily="34" charset="0"/>
                <a:cs typeface="Calibri" panose="020F0502020204030204" pitchFamily="34" charset="0"/>
              </a:rPr>
              <a:t>This is 70% of the estimated maximum free space in data block;</a:t>
            </a:r>
            <a:endParaRPr lang="en-US" sz="2400" dirty="0">
              <a:latin typeface="Calibri" panose="020F0502020204030204" pitchFamily="34" charset="0"/>
              <a:ea typeface="Calibri" panose="020F0502020204030204" pitchFamily="34" charset="0"/>
              <a:cs typeface="Calibri" panose="020F0502020204030204" pitchFamily="34" charset="0"/>
            </a:endParaRPr>
          </a:p>
        </p:txBody>
      </p:sp>
      <p:graphicFrame>
        <p:nvGraphicFramePr>
          <p:cNvPr id="6" name="Table 5">
            <a:extLst>
              <a:ext uri="{FF2B5EF4-FFF2-40B4-BE49-F238E27FC236}">
                <a16:creationId xmlns:a16="http://schemas.microsoft.com/office/drawing/2014/main" id="{11C4719A-034B-E5B3-37CC-19498D13A184}"/>
              </a:ext>
            </a:extLst>
          </p:cNvPr>
          <p:cNvGraphicFramePr>
            <a:graphicFrameLocks noGrp="1"/>
          </p:cNvGraphicFramePr>
          <p:nvPr/>
        </p:nvGraphicFramePr>
        <p:xfrm>
          <a:off x="1531258" y="3806586"/>
          <a:ext cx="8128000" cy="2590800"/>
        </p:xfrm>
        <a:graphic>
          <a:graphicData uri="http://schemas.openxmlformats.org/drawingml/2006/table">
            <a:tbl>
              <a:tblPr firstRow="1" bandRow="1">
                <a:tableStyleId>{5940675A-B579-460E-94D1-54222C63F5DA}</a:tableStyleId>
              </a:tblPr>
              <a:tblGrid>
                <a:gridCol w="4064000">
                  <a:extLst>
                    <a:ext uri="{9D8B030D-6E8A-4147-A177-3AD203B41FA5}">
                      <a16:colId xmlns:a16="http://schemas.microsoft.com/office/drawing/2014/main" val="3117650494"/>
                    </a:ext>
                  </a:extLst>
                </a:gridCol>
                <a:gridCol w="4064000">
                  <a:extLst>
                    <a:ext uri="{9D8B030D-6E8A-4147-A177-3AD203B41FA5}">
                      <a16:colId xmlns:a16="http://schemas.microsoft.com/office/drawing/2014/main" val="2064496835"/>
                    </a:ext>
                  </a:extLst>
                </a:gridCol>
              </a:tblGrid>
              <a:tr h="370840">
                <a:tc>
                  <a:txBody>
                    <a:bodyPr/>
                    <a:lstStyle/>
                    <a:p>
                      <a:r>
                        <a:rPr lang="en-US" sz="2800" b="0" i="0" dirty="0" err="1">
                          <a:effectLst/>
                          <a:latin typeface="Calibri" panose="020F0502020204030204" pitchFamily="34" charset="0"/>
                          <a:ea typeface="Calibri" panose="020F0502020204030204" pitchFamily="34" charset="0"/>
                          <a:cs typeface="Calibri" panose="020F0502020204030204" pitchFamily="34" charset="0"/>
                        </a:rPr>
                        <a:t>Dbblocksize</a:t>
                      </a:r>
                      <a:endParaRPr lang="en-US" sz="280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r>
                        <a:rPr lang="en-US" sz="2800" b="0" i="0" dirty="0" err="1">
                          <a:effectLst/>
                          <a:highlight>
                            <a:srgbClr val="FFFFFF"/>
                          </a:highlight>
                          <a:latin typeface="Calibri" panose="020F0502020204030204" pitchFamily="34" charset="0"/>
                          <a:ea typeface="Calibri" panose="020F0502020204030204" pitchFamily="34" charset="0"/>
                          <a:cs typeface="Calibri" panose="020F0502020204030204" pitchFamily="34" charset="0"/>
                        </a:rPr>
                        <a:t>FragTossLimit</a:t>
                      </a:r>
                      <a:endParaRPr lang="en-US" sz="2800" dirty="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786519882"/>
                  </a:ext>
                </a:extLst>
              </a:tr>
              <a:tr h="370840">
                <a:tc>
                  <a:txBody>
                    <a:bodyPr/>
                    <a:lstStyle/>
                    <a:p>
                      <a:r>
                        <a:rPr lang="en-US" sz="2800" b="0" i="0" dirty="0">
                          <a:effectLst/>
                          <a:latin typeface="Calibri" panose="020F0502020204030204" pitchFamily="34" charset="0"/>
                          <a:ea typeface="Calibri" panose="020F0502020204030204" pitchFamily="34" charset="0"/>
                          <a:cs typeface="Calibri" panose="020F0502020204030204" pitchFamily="34" charset="0"/>
                        </a:rPr>
                        <a:t>1K</a:t>
                      </a:r>
                      <a:endParaRPr lang="en-US" sz="280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r>
                        <a:rPr lang="en-US" sz="2800" b="0" i="0" dirty="0">
                          <a:effectLst/>
                          <a:latin typeface="Calibri" panose="020F0502020204030204" pitchFamily="34" charset="0"/>
                          <a:ea typeface="Calibri" panose="020F0502020204030204" pitchFamily="34" charset="0"/>
                          <a:cs typeface="Calibri" panose="020F0502020204030204" pitchFamily="34" charset="0"/>
                        </a:rPr>
                        <a:t>634</a:t>
                      </a:r>
                      <a:endParaRPr lang="en-US" sz="2800" dirty="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2931159485"/>
                  </a:ext>
                </a:extLst>
              </a:tr>
              <a:tr h="370840">
                <a:tc>
                  <a:txBody>
                    <a:bodyPr/>
                    <a:lstStyle/>
                    <a:p>
                      <a:r>
                        <a:rPr lang="en-US" sz="2800" b="0" i="0" dirty="0">
                          <a:effectLst/>
                          <a:latin typeface="Calibri" panose="020F0502020204030204" pitchFamily="34" charset="0"/>
                          <a:ea typeface="Calibri" panose="020F0502020204030204" pitchFamily="34" charset="0"/>
                          <a:cs typeface="Calibri" panose="020F0502020204030204" pitchFamily="34" charset="0"/>
                        </a:rPr>
                        <a:t>2K</a:t>
                      </a:r>
                      <a:endParaRPr lang="en-US" sz="280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r>
                        <a:rPr lang="en-US" sz="2800" b="0" i="0" dirty="0">
                          <a:effectLst/>
                          <a:latin typeface="Calibri" panose="020F0502020204030204" pitchFamily="34" charset="0"/>
                          <a:ea typeface="Calibri" panose="020F0502020204030204" pitchFamily="34" charset="0"/>
                          <a:cs typeface="Calibri" panose="020F0502020204030204" pitchFamily="34" charset="0"/>
                        </a:rPr>
                        <a:t>1351</a:t>
                      </a:r>
                      <a:endParaRPr lang="en-US" sz="2800" dirty="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739461065"/>
                  </a:ext>
                </a:extLst>
              </a:tr>
              <a:tr h="370840">
                <a:tc>
                  <a:txBody>
                    <a:bodyPr/>
                    <a:lstStyle/>
                    <a:p>
                      <a:r>
                        <a:rPr lang="en-US" sz="2800" b="0" i="0" dirty="0">
                          <a:effectLst/>
                          <a:latin typeface="Calibri" panose="020F0502020204030204" pitchFamily="34" charset="0"/>
                          <a:ea typeface="Calibri" panose="020F0502020204030204" pitchFamily="34" charset="0"/>
                          <a:cs typeface="Calibri" panose="020F0502020204030204" pitchFamily="34" charset="0"/>
                        </a:rPr>
                        <a:t>4K</a:t>
                      </a:r>
                      <a:endParaRPr lang="en-US" sz="280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r>
                        <a:rPr lang="en-US" sz="2800" b="0" i="0" dirty="0">
                          <a:effectLst/>
                          <a:latin typeface="Calibri" panose="020F0502020204030204" pitchFamily="34" charset="0"/>
                          <a:ea typeface="Calibri" panose="020F0502020204030204" pitchFamily="34" charset="0"/>
                          <a:cs typeface="Calibri" panose="020F0502020204030204" pitchFamily="34" charset="0"/>
                        </a:rPr>
                        <a:t>2785</a:t>
                      </a:r>
                      <a:endParaRPr lang="en-US" sz="2800" dirty="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96978217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b="0" i="0" dirty="0">
                          <a:effectLst/>
                          <a:latin typeface="Calibri" panose="020F0502020204030204" pitchFamily="34" charset="0"/>
                          <a:ea typeface="Calibri" panose="020F0502020204030204" pitchFamily="34" charset="0"/>
                          <a:cs typeface="Calibri" panose="020F0502020204030204" pitchFamily="34" charset="0"/>
                        </a:rPr>
                        <a:t>8K</a:t>
                      </a:r>
                      <a:endParaRPr lang="en-US" sz="280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r>
                        <a:rPr lang="en-US" sz="2800" b="0" i="0" dirty="0">
                          <a:effectLst/>
                          <a:latin typeface="Calibri" panose="020F0502020204030204" pitchFamily="34" charset="0"/>
                          <a:ea typeface="Calibri" panose="020F0502020204030204" pitchFamily="34" charset="0"/>
                          <a:cs typeface="Calibri" panose="020F0502020204030204" pitchFamily="34" charset="0"/>
                        </a:rPr>
                        <a:t>5652</a:t>
                      </a:r>
                      <a:endParaRPr lang="en-US" sz="2800" dirty="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540697129"/>
                  </a:ext>
                </a:extLst>
              </a:tr>
            </a:tbl>
          </a:graphicData>
        </a:graphic>
      </p:graphicFrame>
    </p:spTree>
    <p:extLst>
      <p:ext uri="{BB962C8B-B14F-4D97-AF65-F5344CB8AC3E}">
        <p14:creationId xmlns:p14="http://schemas.microsoft.com/office/powerpoint/2010/main" val="10043593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36F039-715B-5F08-20C2-A758F30FDCF8}"/>
              </a:ext>
            </a:extLst>
          </p:cNvPr>
          <p:cNvSpPr>
            <a:spLocks noGrp="1"/>
          </p:cNvSpPr>
          <p:nvPr>
            <p:ph type="title"/>
          </p:nvPr>
        </p:nvSpPr>
        <p:spPr>
          <a:xfrm>
            <a:off x="838200" y="128575"/>
            <a:ext cx="10515600" cy="1325563"/>
          </a:xfrm>
        </p:spPr>
        <p:txBody>
          <a:bodyPr>
            <a:normAutofit/>
          </a:bodyPr>
          <a:lstStyle/>
          <a:p>
            <a:pPr algn="ctr"/>
            <a:r>
              <a:rPr lang="en-US" kern="0" dirty="0">
                <a:effectLst/>
                <a:latin typeface="Calibri" panose="020F0502020204030204" pitchFamily="34" charset="0"/>
                <a:ea typeface="Calibri" panose="020F0502020204030204" pitchFamily="34" charset="0"/>
                <a:cs typeface="Calibri" panose="020F0502020204030204" pitchFamily="34" charset="0"/>
              </a:rPr>
              <a:t>Space management algorithms</a:t>
            </a:r>
            <a:br>
              <a:rPr lang="en-US" kern="0" dirty="0">
                <a:effectLst/>
                <a:latin typeface="Calibri" panose="020F0502020204030204" pitchFamily="34" charset="0"/>
                <a:ea typeface="Calibri" panose="020F0502020204030204" pitchFamily="34" charset="0"/>
                <a:cs typeface="Calibri" panose="020F0502020204030204" pitchFamily="34" charset="0"/>
              </a:rPr>
            </a:br>
            <a:r>
              <a:rPr lang="en-US" sz="2800" kern="0" dirty="0">
                <a:effectLst/>
                <a:latin typeface="Calibri" panose="020F0502020204030204" pitchFamily="34" charset="0"/>
                <a:ea typeface="Calibri" panose="020F0502020204030204" pitchFamily="34" charset="0"/>
                <a:cs typeface="Calibri" panose="020F0502020204030204" pitchFamily="34" charset="0"/>
              </a:rPr>
              <a:t>when we can not find space in the RM Chain blocks</a:t>
            </a:r>
            <a:endParaRPr lang="en-US" sz="2800" dirty="0">
              <a:latin typeface="Calibri" panose="020F0502020204030204" pitchFamily="34" charset="0"/>
              <a:ea typeface="Calibri" panose="020F0502020204030204" pitchFamily="34" charset="0"/>
              <a:cs typeface="Calibri" panose="020F0502020204030204" pitchFamily="34" charset="0"/>
            </a:endParaRPr>
          </a:p>
        </p:txBody>
      </p:sp>
      <p:sp>
        <p:nvSpPr>
          <p:cNvPr id="5" name="Footer Placeholder 4">
            <a:extLst>
              <a:ext uri="{FF2B5EF4-FFF2-40B4-BE49-F238E27FC236}">
                <a16:creationId xmlns:a16="http://schemas.microsoft.com/office/drawing/2014/main" id="{E3E9C211-E5B3-4CF0-BA4D-0C1C3E21F462}"/>
              </a:ext>
            </a:extLst>
          </p:cNvPr>
          <p:cNvSpPr>
            <a:spLocks noGrp="1"/>
          </p:cNvSpPr>
          <p:nvPr>
            <p:ph type="ftr" sz="quarter" idx="11"/>
          </p:nvPr>
        </p:nvSpPr>
        <p:spPr/>
        <p:txBody>
          <a:bodyPr/>
          <a:lstStyle/>
          <a:p>
            <a:r>
              <a:rPr lang="en-US"/>
              <a:t>PUG Challenge 2024</a:t>
            </a:r>
          </a:p>
        </p:txBody>
      </p:sp>
      <p:sp>
        <p:nvSpPr>
          <p:cNvPr id="6" name="Slide Number Placeholder 5">
            <a:extLst>
              <a:ext uri="{FF2B5EF4-FFF2-40B4-BE49-F238E27FC236}">
                <a16:creationId xmlns:a16="http://schemas.microsoft.com/office/drawing/2014/main" id="{562B0A69-8701-3912-AF6B-A6DF64901831}"/>
              </a:ext>
            </a:extLst>
          </p:cNvPr>
          <p:cNvSpPr>
            <a:spLocks noGrp="1"/>
          </p:cNvSpPr>
          <p:nvPr>
            <p:ph type="sldNum" sz="quarter" idx="12"/>
          </p:nvPr>
        </p:nvSpPr>
        <p:spPr/>
        <p:txBody>
          <a:bodyPr/>
          <a:lstStyle/>
          <a:p>
            <a:fld id="{D79E687F-9761-4E37-8E5C-463A0DD2901E}" type="slidenum">
              <a:rPr lang="en-US" smtClean="0"/>
              <a:t>19</a:t>
            </a:fld>
            <a:endParaRPr lang="en-US"/>
          </a:p>
        </p:txBody>
      </p:sp>
      <p:sp>
        <p:nvSpPr>
          <p:cNvPr id="4" name="TextBox 3">
            <a:extLst>
              <a:ext uri="{FF2B5EF4-FFF2-40B4-BE49-F238E27FC236}">
                <a16:creationId xmlns:a16="http://schemas.microsoft.com/office/drawing/2014/main" id="{B75631AC-6CEB-6615-9324-80B6820FE56B}"/>
              </a:ext>
            </a:extLst>
          </p:cNvPr>
          <p:cNvSpPr txBox="1"/>
          <p:nvPr/>
        </p:nvSpPr>
        <p:spPr>
          <a:xfrm>
            <a:off x="1711809" y="1763485"/>
            <a:ext cx="9517469" cy="3416320"/>
          </a:xfrm>
          <a:prstGeom prst="rect">
            <a:avLst/>
          </a:prstGeom>
          <a:noFill/>
        </p:spPr>
        <p:txBody>
          <a:bodyPr wrap="square" rtlCol="0">
            <a:spAutoFit/>
          </a:bodyPr>
          <a:lstStyle/>
          <a:p>
            <a:r>
              <a:rPr lang="en-US" sz="2400" dirty="0">
                <a:latin typeface="Calibri" panose="020F0502020204030204" pitchFamily="34" charset="0"/>
                <a:ea typeface="Calibri" panose="020F0502020204030204" pitchFamily="34" charset="0"/>
                <a:cs typeface="Calibri" panose="020F0502020204030204" pitchFamily="34" charset="0"/>
              </a:rPr>
              <a:t>If either </a:t>
            </a:r>
            <a:r>
              <a:rPr lang="en-US" sz="2400" b="0" i="0" dirty="0" err="1">
                <a:solidFill>
                  <a:srgbClr val="000000"/>
                </a:solidFill>
                <a:effectLst/>
                <a:highlight>
                  <a:srgbClr val="FFFFFF"/>
                </a:highlight>
                <a:latin typeface="Calibri" panose="020F0502020204030204" pitchFamily="34" charset="0"/>
              </a:rPr>
              <a:t>CleaningDepth</a:t>
            </a:r>
            <a:r>
              <a:rPr lang="en-US" sz="2400" b="0" i="0" dirty="0">
                <a:solidFill>
                  <a:srgbClr val="000000"/>
                </a:solidFill>
                <a:effectLst/>
                <a:highlight>
                  <a:srgbClr val="FFFFFF"/>
                </a:highlight>
                <a:latin typeface="Calibri" panose="020F0502020204030204" pitchFamily="34" charset="0"/>
              </a:rPr>
              <a:t> reached, 100 locks removed from RM chain or</a:t>
            </a:r>
          </a:p>
          <a:p>
            <a:r>
              <a:rPr lang="en-US" sz="2400" dirty="0">
                <a:solidFill>
                  <a:srgbClr val="000000"/>
                </a:solidFill>
                <a:highlight>
                  <a:srgbClr val="FFFFFF"/>
                </a:highlight>
                <a:latin typeface="Calibri" panose="020F0502020204030204" pitchFamily="34" charset="0"/>
                <a:ea typeface="Calibri" panose="020F0502020204030204" pitchFamily="34" charset="0"/>
                <a:cs typeface="Calibri" panose="020F0502020204030204" pitchFamily="34" charset="0"/>
              </a:rPr>
              <a:t>If </a:t>
            </a:r>
            <a:r>
              <a:rPr lang="en-US" sz="2400" i="0" u="none" strike="noStrike" baseline="0" dirty="0">
                <a:latin typeface="Calibri" panose="020F0502020204030204" pitchFamily="34" charset="0"/>
                <a:ea typeface="Calibri" panose="020F0502020204030204" pitchFamily="34" charset="0"/>
                <a:cs typeface="Calibri" panose="020F0502020204030204" pitchFamily="34" charset="0"/>
              </a:rPr>
              <a:t>-</a:t>
            </a:r>
            <a:r>
              <a:rPr lang="en-US" sz="2400" i="0" u="none" strike="noStrike" baseline="0" dirty="0" err="1">
                <a:latin typeface="Calibri" panose="020F0502020204030204" pitchFamily="34" charset="0"/>
                <a:ea typeface="Calibri" panose="020F0502020204030204" pitchFamily="34" charset="0"/>
                <a:cs typeface="Calibri" panose="020F0502020204030204" pitchFamily="34" charset="0"/>
              </a:rPr>
              <a:t>recspacesearchdepth</a:t>
            </a:r>
            <a:r>
              <a:rPr lang="en-US" sz="2400" i="0" u="none" strike="noStrike" baseline="0" dirty="0">
                <a:latin typeface="Calibri" panose="020F0502020204030204" pitchFamily="34" charset="0"/>
                <a:ea typeface="Calibri" panose="020F0502020204030204" pitchFamily="34" charset="0"/>
                <a:cs typeface="Calibri" panose="020F0502020204030204" pitchFamily="34" charset="0"/>
              </a:rPr>
              <a:t> is exhausted, X number of blocks moved to the back:</a:t>
            </a:r>
          </a:p>
          <a:p>
            <a:br>
              <a:rPr lang="en-US" sz="2400" i="0" u="none" strike="noStrike" baseline="0" dirty="0">
                <a:latin typeface="Calibri" panose="020F0502020204030204" pitchFamily="34" charset="0"/>
                <a:ea typeface="Calibri" panose="020F0502020204030204" pitchFamily="34" charset="0"/>
                <a:cs typeface="Calibri" panose="020F0502020204030204" pitchFamily="34" charset="0"/>
              </a:rPr>
            </a:br>
            <a:r>
              <a:rPr lang="en-US" sz="2400" i="0" u="none" strike="noStrike" baseline="0" dirty="0">
                <a:latin typeface="Calibri" panose="020F0502020204030204" pitchFamily="34" charset="0"/>
                <a:ea typeface="Calibri" panose="020F0502020204030204" pitchFamily="34" charset="0"/>
                <a:cs typeface="Calibri" panose="020F0502020204030204" pitchFamily="34" charset="0"/>
              </a:rPr>
              <a:t>1. Progress looks for block in a free chain (SAT I). Places record there and if it </a:t>
            </a:r>
            <a:r>
              <a:rPr lang="en-US" sz="2400" dirty="0">
                <a:latin typeface="Calibri" panose="020F0502020204030204" pitchFamily="34" charset="0"/>
                <a:ea typeface="Calibri" panose="020F0502020204030204" pitchFamily="34" charset="0"/>
                <a:cs typeface="Calibri" panose="020F0502020204030204" pitchFamily="34" charset="0"/>
              </a:rPr>
              <a:t>satisfies RM chain rule then it is </a:t>
            </a:r>
            <a:r>
              <a:rPr lang="en-US" sz="2400" i="0" u="none" strike="noStrike" baseline="0" dirty="0">
                <a:latin typeface="Calibri" panose="020F0502020204030204" pitchFamily="34" charset="0"/>
                <a:ea typeface="Calibri" panose="020F0502020204030204" pitchFamily="34" charset="0"/>
                <a:cs typeface="Calibri" panose="020F0502020204030204" pitchFamily="34" charset="0"/>
              </a:rPr>
              <a:t>moved the block to the head or tail of the chain</a:t>
            </a:r>
          </a:p>
          <a:p>
            <a:endParaRPr lang="en-US" sz="2400" dirty="0">
              <a:latin typeface="Calibri" panose="020F0502020204030204" pitchFamily="34" charset="0"/>
              <a:ea typeface="Calibri" panose="020F0502020204030204" pitchFamily="34" charset="0"/>
              <a:cs typeface="Calibri" panose="020F0502020204030204" pitchFamily="34" charset="0"/>
            </a:endParaRPr>
          </a:p>
          <a:p>
            <a:r>
              <a:rPr lang="en-US" sz="2400" dirty="0">
                <a:latin typeface="Calibri" panose="020F0502020204030204" pitchFamily="34" charset="0"/>
                <a:ea typeface="Calibri" panose="020F0502020204030204" pitchFamily="34" charset="0"/>
                <a:cs typeface="Calibri" panose="020F0502020204030204" pitchFamily="34" charset="0"/>
              </a:rPr>
              <a:t>2. Area WHM is raised. The whole cluster is added to the head of RM chain. </a:t>
            </a:r>
          </a:p>
        </p:txBody>
      </p:sp>
    </p:spTree>
    <p:extLst>
      <p:ext uri="{BB962C8B-B14F-4D97-AF65-F5344CB8AC3E}">
        <p14:creationId xmlns:p14="http://schemas.microsoft.com/office/powerpoint/2010/main" val="35085731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36F039-715B-5F08-20C2-A758F30FDCF8}"/>
              </a:ext>
            </a:extLst>
          </p:cNvPr>
          <p:cNvSpPr>
            <a:spLocks noGrp="1"/>
          </p:cNvSpPr>
          <p:nvPr>
            <p:ph type="title"/>
          </p:nvPr>
        </p:nvSpPr>
        <p:spPr>
          <a:xfrm>
            <a:off x="838200" y="128575"/>
            <a:ext cx="10515600" cy="1325563"/>
          </a:xfrm>
        </p:spPr>
        <p:txBody>
          <a:bodyPr>
            <a:normAutofit/>
          </a:bodyPr>
          <a:lstStyle/>
          <a:p>
            <a:pPr algn="ctr"/>
            <a:r>
              <a:rPr lang="en-US" kern="0" dirty="0">
                <a:effectLst/>
                <a:latin typeface="Calibri" panose="020F0502020204030204" pitchFamily="34" charset="0"/>
                <a:ea typeface="Calibri" panose="020F0502020204030204" pitchFamily="34" charset="0"/>
                <a:cs typeface="Calibri" panose="020F0502020204030204" pitchFamily="34" charset="0"/>
              </a:rPr>
              <a:t>Space management algorithms</a:t>
            </a:r>
            <a:br>
              <a:rPr lang="en-US" kern="0" dirty="0">
                <a:effectLst/>
                <a:latin typeface="Calibri" panose="020F0502020204030204" pitchFamily="34" charset="0"/>
                <a:ea typeface="Calibri" panose="020F0502020204030204" pitchFamily="34" charset="0"/>
                <a:cs typeface="Calibri" panose="020F0502020204030204" pitchFamily="34" charset="0"/>
              </a:rPr>
            </a:br>
            <a:r>
              <a:rPr lang="en-US" sz="2800" kern="0" dirty="0">
                <a:effectLst/>
                <a:latin typeface="Calibri" panose="020F0502020204030204" pitchFamily="34" charset="0"/>
                <a:ea typeface="Calibri" panose="020F0502020204030204" pitchFamily="34" charset="0"/>
                <a:cs typeface="Calibri" panose="020F0502020204030204" pitchFamily="34" charset="0"/>
              </a:rPr>
              <a:t>when a record is updated</a:t>
            </a:r>
            <a:endParaRPr lang="en-US" sz="2800" dirty="0">
              <a:latin typeface="Calibri" panose="020F0502020204030204" pitchFamily="34" charset="0"/>
              <a:ea typeface="Calibri" panose="020F0502020204030204" pitchFamily="34" charset="0"/>
              <a:cs typeface="Calibri" panose="020F0502020204030204" pitchFamily="34" charset="0"/>
            </a:endParaRPr>
          </a:p>
        </p:txBody>
      </p:sp>
      <p:sp>
        <p:nvSpPr>
          <p:cNvPr id="5" name="Footer Placeholder 4">
            <a:extLst>
              <a:ext uri="{FF2B5EF4-FFF2-40B4-BE49-F238E27FC236}">
                <a16:creationId xmlns:a16="http://schemas.microsoft.com/office/drawing/2014/main" id="{E3E9C211-E5B3-4CF0-BA4D-0C1C3E21F462}"/>
              </a:ext>
            </a:extLst>
          </p:cNvPr>
          <p:cNvSpPr>
            <a:spLocks noGrp="1"/>
          </p:cNvSpPr>
          <p:nvPr>
            <p:ph type="ftr" sz="quarter" idx="11"/>
          </p:nvPr>
        </p:nvSpPr>
        <p:spPr/>
        <p:txBody>
          <a:bodyPr/>
          <a:lstStyle/>
          <a:p>
            <a:r>
              <a:rPr lang="en-US"/>
              <a:t>PUG Challenge 2024</a:t>
            </a:r>
          </a:p>
        </p:txBody>
      </p:sp>
      <p:sp>
        <p:nvSpPr>
          <p:cNvPr id="6" name="Slide Number Placeholder 5">
            <a:extLst>
              <a:ext uri="{FF2B5EF4-FFF2-40B4-BE49-F238E27FC236}">
                <a16:creationId xmlns:a16="http://schemas.microsoft.com/office/drawing/2014/main" id="{562B0A69-8701-3912-AF6B-A6DF64901831}"/>
              </a:ext>
            </a:extLst>
          </p:cNvPr>
          <p:cNvSpPr>
            <a:spLocks noGrp="1"/>
          </p:cNvSpPr>
          <p:nvPr>
            <p:ph type="sldNum" sz="quarter" idx="12"/>
          </p:nvPr>
        </p:nvSpPr>
        <p:spPr/>
        <p:txBody>
          <a:bodyPr/>
          <a:lstStyle/>
          <a:p>
            <a:fld id="{D79E687F-9761-4E37-8E5C-463A0DD2901E}" type="slidenum">
              <a:rPr lang="en-US" smtClean="0"/>
              <a:t>20</a:t>
            </a:fld>
            <a:endParaRPr lang="en-US"/>
          </a:p>
        </p:txBody>
      </p:sp>
      <p:sp>
        <p:nvSpPr>
          <p:cNvPr id="4" name="TextBox 3">
            <a:extLst>
              <a:ext uri="{FF2B5EF4-FFF2-40B4-BE49-F238E27FC236}">
                <a16:creationId xmlns:a16="http://schemas.microsoft.com/office/drawing/2014/main" id="{B75631AC-6CEB-6615-9324-80B6820FE56B}"/>
              </a:ext>
            </a:extLst>
          </p:cNvPr>
          <p:cNvSpPr txBox="1"/>
          <p:nvPr/>
        </p:nvSpPr>
        <p:spPr>
          <a:xfrm>
            <a:off x="1711809" y="1763485"/>
            <a:ext cx="9517469" cy="830997"/>
          </a:xfrm>
          <a:prstGeom prst="rect">
            <a:avLst/>
          </a:prstGeom>
          <a:noFill/>
        </p:spPr>
        <p:txBody>
          <a:bodyPr wrap="square" rtlCol="0">
            <a:spAutoFit/>
          </a:bodyPr>
          <a:lstStyle/>
          <a:p>
            <a:r>
              <a:rPr lang="en-US" sz="2400" dirty="0">
                <a:latin typeface="Calibri" panose="020F0502020204030204" pitchFamily="34" charset="0"/>
                <a:ea typeface="Calibri" panose="020F0502020204030204" pitchFamily="34" charset="0"/>
                <a:cs typeface="Calibri" panose="020F0502020204030204" pitchFamily="34" charset="0"/>
              </a:rPr>
              <a:t>If the updated record is in RM chain block, and block becomes full after the update, it will stay on RM chain until it will become the 1</a:t>
            </a:r>
            <a:r>
              <a:rPr lang="en-US" sz="2400" baseline="30000" dirty="0">
                <a:latin typeface="Calibri" panose="020F0502020204030204" pitchFamily="34" charset="0"/>
                <a:ea typeface="Calibri" panose="020F0502020204030204" pitchFamily="34" charset="0"/>
                <a:cs typeface="Calibri" panose="020F0502020204030204" pitchFamily="34" charset="0"/>
              </a:rPr>
              <a:t>st</a:t>
            </a:r>
            <a:r>
              <a:rPr lang="en-US" sz="2400" dirty="0">
                <a:latin typeface="Calibri" panose="020F0502020204030204" pitchFamily="34" charset="0"/>
                <a:ea typeface="Calibri" panose="020F0502020204030204" pitchFamily="34" charset="0"/>
                <a:cs typeface="Calibri" panose="020F0502020204030204" pitchFamily="34" charset="0"/>
              </a:rPr>
              <a:t> block. </a:t>
            </a:r>
          </a:p>
        </p:txBody>
      </p:sp>
      <p:sp>
        <p:nvSpPr>
          <p:cNvPr id="3" name="TextBox 2">
            <a:extLst>
              <a:ext uri="{FF2B5EF4-FFF2-40B4-BE49-F238E27FC236}">
                <a16:creationId xmlns:a16="http://schemas.microsoft.com/office/drawing/2014/main" id="{C1EA0652-1709-B509-8052-9ED8E1B7410A}"/>
              </a:ext>
            </a:extLst>
          </p:cNvPr>
          <p:cNvSpPr txBox="1"/>
          <p:nvPr/>
        </p:nvSpPr>
        <p:spPr>
          <a:xfrm>
            <a:off x="1711809" y="2967335"/>
            <a:ext cx="8389028" cy="461665"/>
          </a:xfrm>
          <a:prstGeom prst="rect">
            <a:avLst/>
          </a:prstGeom>
          <a:noFill/>
        </p:spPr>
        <p:txBody>
          <a:bodyPr wrap="none" rtlCol="0">
            <a:spAutoFit/>
          </a:bodyPr>
          <a:lstStyle/>
          <a:p>
            <a:r>
              <a:rPr lang="en-US" sz="2400" dirty="0">
                <a:latin typeface="Calibri" panose="020F0502020204030204" pitchFamily="34" charset="0"/>
                <a:ea typeface="Calibri" panose="020F0502020204030204" pitchFamily="34" charset="0"/>
                <a:cs typeface="Calibri" panose="020F0502020204030204" pitchFamily="34" charset="0"/>
              </a:rPr>
              <a:t>Blocks, other than the 1</a:t>
            </a:r>
            <a:r>
              <a:rPr lang="en-US" sz="2400" baseline="30000" dirty="0">
                <a:latin typeface="Calibri" panose="020F0502020204030204" pitchFamily="34" charset="0"/>
                <a:ea typeface="Calibri" panose="020F0502020204030204" pitchFamily="34" charset="0"/>
                <a:cs typeface="Calibri" panose="020F0502020204030204" pitchFamily="34" charset="0"/>
              </a:rPr>
              <a:t>st</a:t>
            </a:r>
            <a:r>
              <a:rPr lang="en-US" sz="2400" dirty="0">
                <a:latin typeface="Calibri" panose="020F0502020204030204" pitchFamily="34" charset="0"/>
                <a:ea typeface="Calibri" panose="020F0502020204030204" pitchFamily="34" charset="0"/>
                <a:cs typeface="Calibri" panose="020F0502020204030204" pitchFamily="34" charset="0"/>
              </a:rPr>
              <a:t> block are never removed from RM chain</a:t>
            </a:r>
          </a:p>
        </p:txBody>
      </p:sp>
    </p:spTree>
    <p:extLst>
      <p:ext uri="{BB962C8B-B14F-4D97-AF65-F5344CB8AC3E}">
        <p14:creationId xmlns:p14="http://schemas.microsoft.com/office/powerpoint/2010/main" val="3289280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36F039-715B-5F08-20C2-A758F30FDCF8}"/>
              </a:ext>
            </a:extLst>
          </p:cNvPr>
          <p:cNvSpPr>
            <a:spLocks noGrp="1"/>
          </p:cNvSpPr>
          <p:nvPr>
            <p:ph type="title"/>
          </p:nvPr>
        </p:nvSpPr>
        <p:spPr>
          <a:xfrm>
            <a:off x="838200" y="128575"/>
            <a:ext cx="10515600" cy="1325563"/>
          </a:xfrm>
        </p:spPr>
        <p:txBody>
          <a:bodyPr>
            <a:normAutofit/>
          </a:bodyPr>
          <a:lstStyle/>
          <a:p>
            <a:pPr algn="ctr"/>
            <a:r>
              <a:rPr lang="en-US" kern="0" dirty="0">
                <a:effectLst/>
                <a:latin typeface="Calibri" panose="020F0502020204030204" pitchFamily="34" charset="0"/>
                <a:ea typeface="Calibri" panose="020F0502020204030204" pitchFamily="34" charset="0"/>
                <a:cs typeface="Calibri" panose="020F0502020204030204" pitchFamily="34" charset="0"/>
              </a:rPr>
              <a:t>Space management algorithms</a:t>
            </a:r>
            <a:br>
              <a:rPr lang="en-US" kern="0" dirty="0">
                <a:effectLst/>
                <a:latin typeface="Calibri" panose="020F0502020204030204" pitchFamily="34" charset="0"/>
                <a:ea typeface="Calibri" panose="020F0502020204030204" pitchFamily="34" charset="0"/>
                <a:cs typeface="Calibri" panose="020F0502020204030204" pitchFamily="34" charset="0"/>
              </a:rPr>
            </a:br>
            <a:r>
              <a:rPr lang="en-US" sz="2800" kern="0" dirty="0">
                <a:effectLst/>
                <a:latin typeface="Calibri" panose="020F0502020204030204" pitchFamily="34" charset="0"/>
                <a:ea typeface="Calibri" panose="020F0502020204030204" pitchFamily="34" charset="0"/>
                <a:cs typeface="Calibri" panose="020F0502020204030204" pitchFamily="34" charset="0"/>
              </a:rPr>
              <a:t>parameters and constants</a:t>
            </a:r>
            <a:endParaRPr lang="en-US" sz="2800" dirty="0">
              <a:latin typeface="Calibri" panose="020F0502020204030204" pitchFamily="34" charset="0"/>
              <a:ea typeface="Calibri" panose="020F0502020204030204" pitchFamily="34" charset="0"/>
              <a:cs typeface="Calibri" panose="020F0502020204030204" pitchFamily="34" charset="0"/>
            </a:endParaRPr>
          </a:p>
        </p:txBody>
      </p:sp>
      <p:sp>
        <p:nvSpPr>
          <p:cNvPr id="5" name="Footer Placeholder 4">
            <a:extLst>
              <a:ext uri="{FF2B5EF4-FFF2-40B4-BE49-F238E27FC236}">
                <a16:creationId xmlns:a16="http://schemas.microsoft.com/office/drawing/2014/main" id="{E3E9C211-E5B3-4CF0-BA4D-0C1C3E21F462}"/>
              </a:ext>
            </a:extLst>
          </p:cNvPr>
          <p:cNvSpPr>
            <a:spLocks noGrp="1"/>
          </p:cNvSpPr>
          <p:nvPr>
            <p:ph type="ftr" sz="quarter" idx="11"/>
          </p:nvPr>
        </p:nvSpPr>
        <p:spPr/>
        <p:txBody>
          <a:bodyPr/>
          <a:lstStyle/>
          <a:p>
            <a:r>
              <a:rPr lang="en-US"/>
              <a:t>PUG Challenge 2024</a:t>
            </a:r>
          </a:p>
        </p:txBody>
      </p:sp>
      <p:sp>
        <p:nvSpPr>
          <p:cNvPr id="6" name="Slide Number Placeholder 5">
            <a:extLst>
              <a:ext uri="{FF2B5EF4-FFF2-40B4-BE49-F238E27FC236}">
                <a16:creationId xmlns:a16="http://schemas.microsoft.com/office/drawing/2014/main" id="{562B0A69-8701-3912-AF6B-A6DF64901831}"/>
              </a:ext>
            </a:extLst>
          </p:cNvPr>
          <p:cNvSpPr>
            <a:spLocks noGrp="1"/>
          </p:cNvSpPr>
          <p:nvPr>
            <p:ph type="sldNum" sz="quarter" idx="12"/>
          </p:nvPr>
        </p:nvSpPr>
        <p:spPr/>
        <p:txBody>
          <a:bodyPr/>
          <a:lstStyle/>
          <a:p>
            <a:fld id="{D79E687F-9761-4E37-8E5C-463A0DD2901E}" type="slidenum">
              <a:rPr lang="en-US" smtClean="0"/>
              <a:t>21</a:t>
            </a:fld>
            <a:endParaRPr lang="en-US"/>
          </a:p>
        </p:txBody>
      </p:sp>
      <p:sp>
        <p:nvSpPr>
          <p:cNvPr id="4" name="TextBox 3">
            <a:extLst>
              <a:ext uri="{FF2B5EF4-FFF2-40B4-BE49-F238E27FC236}">
                <a16:creationId xmlns:a16="http://schemas.microsoft.com/office/drawing/2014/main" id="{B75631AC-6CEB-6615-9324-80B6820FE56B}"/>
              </a:ext>
            </a:extLst>
          </p:cNvPr>
          <p:cNvSpPr txBox="1"/>
          <p:nvPr/>
        </p:nvSpPr>
        <p:spPr>
          <a:xfrm>
            <a:off x="1711809" y="1763485"/>
            <a:ext cx="5486887" cy="1569660"/>
          </a:xfrm>
          <a:prstGeom prst="rect">
            <a:avLst/>
          </a:prstGeom>
          <a:noFill/>
        </p:spPr>
        <p:txBody>
          <a:bodyPr wrap="none" rtlCol="0">
            <a:spAutoFit/>
          </a:bodyPr>
          <a:lstStyle/>
          <a:p>
            <a:r>
              <a:rPr lang="en-US" sz="2400" dirty="0">
                <a:latin typeface="Calibri" panose="020F0502020204030204" pitchFamily="34" charset="0"/>
                <a:ea typeface="Calibri" panose="020F0502020204030204" pitchFamily="34" charset="0"/>
                <a:cs typeface="Calibri" panose="020F0502020204030204" pitchFamily="34" charset="0"/>
              </a:rPr>
              <a:t>Parameters – those that DBA can change:</a:t>
            </a:r>
            <a:br>
              <a:rPr lang="en-US" sz="2400" dirty="0">
                <a:latin typeface="Calibri" panose="020F0502020204030204" pitchFamily="34" charset="0"/>
                <a:ea typeface="Calibri" panose="020F0502020204030204" pitchFamily="34" charset="0"/>
                <a:cs typeface="Calibri" panose="020F0502020204030204" pitchFamily="34" charset="0"/>
              </a:rPr>
            </a:br>
            <a:r>
              <a:rPr lang="en-US" sz="2400" dirty="0">
                <a:latin typeface="Calibri" panose="020F0502020204030204" pitchFamily="34" charset="0"/>
                <a:ea typeface="Calibri" panose="020F0502020204030204" pitchFamily="34" charset="0"/>
                <a:cs typeface="Calibri" panose="020F0502020204030204" pitchFamily="34" charset="0"/>
              </a:rPr>
              <a:t>RPB (per Area)</a:t>
            </a:r>
          </a:p>
          <a:p>
            <a:r>
              <a:rPr lang="en-US" sz="2400" dirty="0">
                <a:latin typeface="Calibri" panose="020F0502020204030204" pitchFamily="34" charset="0"/>
                <a:ea typeface="Calibri" panose="020F0502020204030204" pitchFamily="34" charset="0"/>
                <a:cs typeface="Calibri" panose="020F0502020204030204" pitchFamily="34" charset="0"/>
              </a:rPr>
              <a:t>Create and toss limits (per Table)</a:t>
            </a:r>
            <a:br>
              <a:rPr lang="en-US" sz="2400" dirty="0">
                <a:latin typeface="Calibri" panose="020F0502020204030204" pitchFamily="34" charset="0"/>
                <a:ea typeface="Calibri" panose="020F0502020204030204" pitchFamily="34" charset="0"/>
                <a:cs typeface="Calibri" panose="020F0502020204030204" pitchFamily="34" charset="0"/>
              </a:rPr>
            </a:br>
            <a:r>
              <a:rPr lang="en-US" sz="2400" i="0" u="none" strike="noStrike" baseline="0" dirty="0">
                <a:latin typeface="Calibri" panose="020F0502020204030204" pitchFamily="34" charset="0"/>
                <a:ea typeface="Calibri" panose="020F0502020204030204" pitchFamily="34" charset="0"/>
                <a:cs typeface="Calibri" panose="020F0502020204030204" pitchFamily="34" charset="0"/>
              </a:rPr>
              <a:t>-</a:t>
            </a:r>
            <a:r>
              <a:rPr lang="en-US" sz="2400" i="0" u="none" strike="noStrike" baseline="0" dirty="0" err="1">
                <a:latin typeface="Calibri" panose="020F0502020204030204" pitchFamily="34" charset="0"/>
                <a:ea typeface="Calibri" panose="020F0502020204030204" pitchFamily="34" charset="0"/>
                <a:cs typeface="Calibri" panose="020F0502020204030204" pitchFamily="34" charset="0"/>
              </a:rPr>
              <a:t>recspacesearchdepth</a:t>
            </a:r>
            <a:r>
              <a:rPr lang="en-US" sz="2400" i="0" u="none" strike="noStrike" baseline="0" dirty="0">
                <a:latin typeface="Calibri" panose="020F0502020204030204" pitchFamily="34" charset="0"/>
                <a:ea typeface="Calibri" panose="020F0502020204030204" pitchFamily="34" charset="0"/>
                <a:cs typeface="Calibri" panose="020F0502020204030204" pitchFamily="34" charset="0"/>
              </a:rPr>
              <a:t> (per Database)</a:t>
            </a:r>
            <a:endParaRPr lang="en-US" sz="2400" dirty="0">
              <a:latin typeface="Calibri" panose="020F0502020204030204" pitchFamily="34" charset="0"/>
              <a:ea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4EFB0857-38EF-B428-F35A-69B88F18A96F}"/>
              </a:ext>
            </a:extLst>
          </p:cNvPr>
          <p:cNvSpPr txBox="1"/>
          <p:nvPr/>
        </p:nvSpPr>
        <p:spPr>
          <a:xfrm>
            <a:off x="1711809" y="3505919"/>
            <a:ext cx="8542534" cy="2677656"/>
          </a:xfrm>
          <a:prstGeom prst="rect">
            <a:avLst/>
          </a:prstGeom>
          <a:noFill/>
        </p:spPr>
        <p:txBody>
          <a:bodyPr wrap="square" rtlCol="0">
            <a:spAutoFit/>
          </a:bodyPr>
          <a:lstStyle/>
          <a:p>
            <a:r>
              <a:rPr lang="en-US" sz="2400" dirty="0">
                <a:highlight>
                  <a:srgbClr val="FFFFFF"/>
                </a:highlight>
                <a:latin typeface="Calibri" panose="020F0502020204030204" pitchFamily="34" charset="0"/>
                <a:ea typeface="Calibri" panose="020F0502020204030204" pitchFamily="34" charset="0"/>
                <a:cs typeface="Calibri" panose="020F0502020204030204" pitchFamily="34" charset="0"/>
              </a:rPr>
              <a:t>Constants</a:t>
            </a:r>
            <a:r>
              <a:rPr lang="en-US" sz="2400" b="0" i="0" dirty="0">
                <a:solidFill>
                  <a:srgbClr val="000000"/>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 </a:t>
            </a:r>
            <a:r>
              <a:rPr lang="en-US" sz="2400" b="0" i="0" dirty="0">
                <a:solidFill>
                  <a:srgbClr val="000000"/>
                </a:solidFill>
                <a:effectLst/>
                <a:highlight>
                  <a:srgbClr val="FFFFFF"/>
                </a:highlight>
                <a:latin typeface="Calibri" panose="020F0502020204030204" pitchFamily="34" charset="0"/>
              </a:rPr>
              <a:t>– hard coded by Progress:</a:t>
            </a:r>
            <a:br>
              <a:rPr lang="en-US" sz="2400" b="0" i="0" dirty="0">
                <a:solidFill>
                  <a:srgbClr val="000000"/>
                </a:solidFill>
                <a:effectLst/>
                <a:highlight>
                  <a:srgbClr val="FFFFFF"/>
                </a:highlight>
                <a:latin typeface="Calibri" panose="020F0502020204030204" pitchFamily="34" charset="0"/>
              </a:rPr>
            </a:br>
            <a:r>
              <a:rPr lang="en-US" sz="2400" b="0" i="0" dirty="0">
                <a:solidFill>
                  <a:srgbClr val="000000"/>
                </a:solidFill>
                <a:effectLst/>
                <a:highlight>
                  <a:srgbClr val="FFFFFF"/>
                </a:highlight>
                <a:latin typeface="Calibri" panose="020F0502020204030204" pitchFamily="34" charset="0"/>
              </a:rPr>
              <a:t>RM chain </a:t>
            </a:r>
            <a:r>
              <a:rPr lang="en-US" sz="2400" b="0" i="0" dirty="0" err="1">
                <a:solidFill>
                  <a:srgbClr val="000000"/>
                </a:solidFill>
                <a:effectLst/>
                <a:highlight>
                  <a:srgbClr val="FFFFFF"/>
                </a:highlight>
                <a:latin typeface="Calibri" panose="020F0502020204030204" pitchFamily="34" charset="0"/>
              </a:rPr>
              <a:t>CleaningDepth</a:t>
            </a:r>
            <a:r>
              <a:rPr lang="en-US" sz="2400" b="0" i="0" dirty="0">
                <a:solidFill>
                  <a:srgbClr val="000000"/>
                </a:solidFill>
                <a:effectLst/>
                <a:highlight>
                  <a:srgbClr val="FFFFFF"/>
                </a:highlight>
                <a:latin typeface="Calibri" panose="020F0502020204030204" pitchFamily="34" charset="0"/>
              </a:rPr>
              <a:t> = 100 blocks</a:t>
            </a:r>
            <a:br>
              <a:rPr lang="en-US" sz="2400" dirty="0">
                <a:solidFill>
                  <a:srgbClr val="000000"/>
                </a:solidFill>
                <a:highlight>
                  <a:srgbClr val="FFFFFF"/>
                </a:highlight>
                <a:latin typeface="Calibri" panose="020F0502020204030204" pitchFamily="34" charset="0"/>
              </a:rPr>
            </a:br>
            <a:r>
              <a:rPr lang="en-US" sz="2400" dirty="0">
                <a:solidFill>
                  <a:srgbClr val="000000"/>
                </a:solidFill>
                <a:highlight>
                  <a:srgbClr val="FFFFFF"/>
                </a:highlight>
                <a:latin typeface="Calibri" panose="020F0502020204030204" pitchFamily="34" charset="0"/>
              </a:rPr>
              <a:t>“Rule of 5 unused </a:t>
            </a:r>
            <a:r>
              <a:rPr lang="en-US" sz="2400" b="0" i="0" dirty="0">
                <a:solidFill>
                  <a:srgbClr val="000000"/>
                </a:solidFill>
                <a:effectLst/>
                <a:highlight>
                  <a:srgbClr val="FFFFFF"/>
                </a:highlight>
                <a:latin typeface="Calibri" panose="020F0502020204030204" pitchFamily="34" charset="0"/>
              </a:rPr>
              <a:t>slots”</a:t>
            </a:r>
          </a:p>
          <a:p>
            <a:r>
              <a:rPr lang="en-US" sz="2400" dirty="0">
                <a:highlight>
                  <a:srgbClr val="C0C0C0"/>
                </a:highlight>
                <a:latin typeface="Calibri" panose="020F0502020204030204" pitchFamily="34" charset="0"/>
                <a:ea typeface="Calibri" panose="020F0502020204030204" pitchFamily="34" charset="0"/>
                <a:cs typeface="Calibri" panose="020F0502020204030204" pitchFamily="34" charset="0"/>
              </a:rPr>
              <a:t>Expansion space for neighbors = 25 + </a:t>
            </a:r>
            <a:r>
              <a:rPr lang="en-US" sz="2400" dirty="0">
                <a:highlight>
                  <a:srgbClr val="C0C0C0"/>
                </a:highlight>
                <a:latin typeface="Calibri" panose="020F0502020204030204" pitchFamily="34" charset="0"/>
                <a:ea typeface="Aptos" panose="020B0004020202020204" pitchFamily="34" charset="0"/>
              </a:rPr>
              <a:t>Reserved </a:t>
            </a:r>
            <a:r>
              <a:rPr lang="en-US" sz="2400" dirty="0">
                <a:highlight>
                  <a:srgbClr val="C0C0C0"/>
                </a:highlight>
                <a:latin typeface="Calibri" panose="020F0502020204030204" pitchFamily="34" charset="0"/>
                <a:ea typeface="Calibri" panose="020F0502020204030204" pitchFamily="34" charset="0"/>
                <a:cs typeface="Calibri" panose="020F0502020204030204" pitchFamily="34" charset="0"/>
              </a:rPr>
              <a:t>4 byte</a:t>
            </a:r>
          </a:p>
          <a:p>
            <a:r>
              <a:rPr lang="en-US" sz="2400" dirty="0">
                <a:highlight>
                  <a:srgbClr val="C0C0C0"/>
                </a:highlight>
                <a:latin typeface="Calibri" panose="020F0502020204030204" pitchFamily="34" charset="0"/>
                <a:ea typeface="Aptos" panose="020B0004020202020204" pitchFamily="34" charset="0"/>
              </a:rPr>
              <a:t>Reserved 4 byte for 64-bit </a:t>
            </a:r>
            <a:r>
              <a:rPr lang="en-US" sz="2400" dirty="0" err="1">
                <a:highlight>
                  <a:srgbClr val="C0C0C0"/>
                </a:highlight>
                <a:latin typeface="Calibri" panose="020F0502020204030204" pitchFamily="34" charset="0"/>
                <a:ea typeface="Aptos" panose="020B0004020202020204" pitchFamily="34" charset="0"/>
              </a:rPr>
              <a:t>dbkey</a:t>
            </a:r>
            <a:endParaRPr lang="en-US" sz="2400" dirty="0">
              <a:highlight>
                <a:srgbClr val="C0C0C0"/>
              </a:highlight>
              <a:latin typeface="Calibri" panose="020F0502020204030204" pitchFamily="34" charset="0"/>
              <a:ea typeface="Calibri" panose="020F0502020204030204" pitchFamily="34" charset="0"/>
              <a:cs typeface="Calibri" panose="020F0502020204030204" pitchFamily="34" charset="0"/>
            </a:endParaRPr>
          </a:p>
          <a:p>
            <a:r>
              <a:rPr lang="en-US" sz="2400" dirty="0" err="1">
                <a:highlight>
                  <a:srgbClr val="C0C0C0"/>
                </a:highlight>
                <a:latin typeface="Calibri" panose="020F0502020204030204" pitchFamily="34" charset="0"/>
                <a:ea typeface="Calibri" panose="020F0502020204030204" pitchFamily="34" charset="0"/>
                <a:cs typeface="Calibri" panose="020F0502020204030204" pitchFamily="34" charset="0"/>
              </a:rPr>
              <a:t>FragSizeLimit</a:t>
            </a:r>
            <a:endParaRPr lang="en-US" sz="2400" dirty="0">
              <a:highlight>
                <a:srgbClr val="C0C0C0"/>
              </a:highlight>
              <a:latin typeface="Calibri" panose="020F0502020204030204" pitchFamily="34" charset="0"/>
              <a:ea typeface="Calibri" panose="020F0502020204030204" pitchFamily="34" charset="0"/>
              <a:cs typeface="Calibri" panose="020F0502020204030204" pitchFamily="34" charset="0"/>
            </a:endParaRPr>
          </a:p>
          <a:p>
            <a:r>
              <a:rPr lang="en-US" sz="2400" dirty="0" err="1">
                <a:highlight>
                  <a:srgbClr val="C0C0C0"/>
                </a:highlight>
                <a:latin typeface="Calibri" panose="020F0502020204030204" pitchFamily="34" charset="0"/>
                <a:ea typeface="Calibri" panose="020F0502020204030204" pitchFamily="34" charset="0"/>
                <a:cs typeface="Calibri" panose="020F0502020204030204" pitchFamily="34" charset="0"/>
              </a:rPr>
              <a:t>FragTossLimit</a:t>
            </a:r>
            <a:endParaRPr lang="en-US" sz="2400" dirty="0">
              <a:highlight>
                <a:srgbClr val="C0C0C0"/>
              </a:highlight>
            </a:endParaRPr>
          </a:p>
        </p:txBody>
      </p:sp>
      <p:sp>
        <p:nvSpPr>
          <p:cNvPr id="3" name="TextBox 2">
            <a:extLst>
              <a:ext uri="{FF2B5EF4-FFF2-40B4-BE49-F238E27FC236}">
                <a16:creationId xmlns:a16="http://schemas.microsoft.com/office/drawing/2014/main" id="{3E7D219A-732E-83F0-E1C0-AD52A078CB4F}"/>
              </a:ext>
            </a:extLst>
          </p:cNvPr>
          <p:cNvSpPr txBox="1"/>
          <p:nvPr/>
        </p:nvSpPr>
        <p:spPr>
          <a:xfrm>
            <a:off x="9454929" y="3585092"/>
            <a:ext cx="2520434" cy="461665"/>
          </a:xfrm>
          <a:prstGeom prst="rect">
            <a:avLst/>
          </a:prstGeom>
          <a:noFill/>
        </p:spPr>
        <p:txBody>
          <a:bodyPr wrap="none" rtlCol="0">
            <a:spAutoFit/>
          </a:bodyPr>
          <a:lstStyle/>
          <a:p>
            <a:r>
              <a:rPr lang="en-US" sz="2400" dirty="0">
                <a:latin typeface="Calibri" panose="020F0502020204030204" pitchFamily="34" charset="0"/>
                <a:ea typeface="Calibri" panose="020F0502020204030204" pitchFamily="34" charset="0"/>
                <a:cs typeface="Calibri" panose="020F0502020204030204" pitchFamily="34" charset="0"/>
              </a:rPr>
              <a:t>All Undocumented</a:t>
            </a:r>
          </a:p>
        </p:txBody>
      </p:sp>
    </p:spTree>
    <p:extLst>
      <p:ext uri="{BB962C8B-B14F-4D97-AF65-F5344CB8AC3E}">
        <p14:creationId xmlns:p14="http://schemas.microsoft.com/office/powerpoint/2010/main" val="3333644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BBFD5A-CA12-53DB-0BC4-B822ECE99A15}"/>
              </a:ext>
            </a:extLst>
          </p:cNvPr>
          <p:cNvSpPr>
            <a:spLocks noGrp="1"/>
          </p:cNvSpPr>
          <p:nvPr>
            <p:ph type="title"/>
          </p:nvPr>
        </p:nvSpPr>
        <p:spPr>
          <a:xfrm>
            <a:off x="815952" y="539296"/>
            <a:ext cx="10515600" cy="1325563"/>
          </a:xfrm>
        </p:spPr>
        <p:txBody>
          <a:bodyPr>
            <a:normAutofit fontScale="90000"/>
          </a:bodyPr>
          <a:lstStyle/>
          <a:p>
            <a:pPr algn="ctr"/>
            <a:r>
              <a:rPr lang="en-US" kern="0" dirty="0">
                <a:effectLst/>
                <a:latin typeface="Calibri" panose="020F0502020204030204" pitchFamily="34" charset="0"/>
                <a:ea typeface="Calibri" panose="020F0502020204030204" pitchFamily="34" charset="0"/>
                <a:cs typeface="Calibri" panose="020F0502020204030204" pitchFamily="34" charset="0"/>
              </a:rPr>
              <a:t>Space management algorithms</a:t>
            </a:r>
            <a:br>
              <a:rPr lang="en-US" kern="0" dirty="0">
                <a:effectLst/>
                <a:latin typeface="Calibri" panose="020F0502020204030204" pitchFamily="34" charset="0"/>
                <a:ea typeface="Calibri" panose="020F0502020204030204" pitchFamily="34" charset="0"/>
                <a:cs typeface="Calibri" panose="020F0502020204030204" pitchFamily="34" charset="0"/>
              </a:rPr>
            </a:br>
            <a:r>
              <a:rPr lang="en-US" sz="3600" dirty="0">
                <a:solidFill>
                  <a:srgbClr val="000000"/>
                </a:solidFill>
                <a:highlight>
                  <a:srgbClr val="FFFFFF"/>
                </a:highlight>
                <a:latin typeface="Calibri" panose="020F0502020204030204" pitchFamily="34" charset="0"/>
              </a:rPr>
              <a:t>“Rule of 5 unused </a:t>
            </a:r>
            <a:r>
              <a:rPr lang="en-US" sz="3600" b="0" i="0" dirty="0">
                <a:solidFill>
                  <a:srgbClr val="000000"/>
                </a:solidFill>
                <a:effectLst/>
                <a:highlight>
                  <a:srgbClr val="FFFFFF"/>
                </a:highlight>
                <a:latin typeface="Calibri" panose="020F0502020204030204" pitchFamily="34" charset="0"/>
              </a:rPr>
              <a:t>slots”</a:t>
            </a:r>
            <a:br>
              <a:rPr lang="en-US" sz="4400" dirty="0">
                <a:latin typeface="Calibri" panose="020F0502020204030204" pitchFamily="34" charset="0"/>
                <a:ea typeface="Calibri" panose="020F0502020204030204" pitchFamily="34" charset="0"/>
                <a:cs typeface="Calibri" panose="020F0502020204030204" pitchFamily="34" charset="0"/>
              </a:rPr>
            </a:br>
            <a:endParaRPr lang="en-US" dirty="0"/>
          </a:p>
        </p:txBody>
      </p:sp>
      <p:sp>
        <p:nvSpPr>
          <p:cNvPr id="4" name="Footer Placeholder 3">
            <a:extLst>
              <a:ext uri="{FF2B5EF4-FFF2-40B4-BE49-F238E27FC236}">
                <a16:creationId xmlns:a16="http://schemas.microsoft.com/office/drawing/2014/main" id="{F771E211-8709-4667-1865-89D1B7B97C1E}"/>
              </a:ext>
            </a:extLst>
          </p:cNvPr>
          <p:cNvSpPr>
            <a:spLocks noGrp="1"/>
          </p:cNvSpPr>
          <p:nvPr>
            <p:ph type="ftr" sz="quarter" idx="11"/>
          </p:nvPr>
        </p:nvSpPr>
        <p:spPr/>
        <p:txBody>
          <a:bodyPr/>
          <a:lstStyle/>
          <a:p>
            <a:r>
              <a:rPr lang="en-US" dirty="0"/>
              <a:t>PUG Challenge 2024</a:t>
            </a:r>
          </a:p>
        </p:txBody>
      </p:sp>
      <p:sp>
        <p:nvSpPr>
          <p:cNvPr id="5" name="Slide Number Placeholder 4">
            <a:extLst>
              <a:ext uri="{FF2B5EF4-FFF2-40B4-BE49-F238E27FC236}">
                <a16:creationId xmlns:a16="http://schemas.microsoft.com/office/drawing/2014/main" id="{3E958FD6-6CBC-7B25-4A7E-89744DB01762}"/>
              </a:ext>
            </a:extLst>
          </p:cNvPr>
          <p:cNvSpPr>
            <a:spLocks noGrp="1"/>
          </p:cNvSpPr>
          <p:nvPr>
            <p:ph type="sldNum" sz="quarter" idx="12"/>
          </p:nvPr>
        </p:nvSpPr>
        <p:spPr/>
        <p:txBody>
          <a:bodyPr/>
          <a:lstStyle/>
          <a:p>
            <a:fld id="{D79E687F-9761-4E37-8E5C-463A0DD2901E}" type="slidenum">
              <a:rPr lang="en-US" smtClean="0"/>
              <a:t>22</a:t>
            </a:fld>
            <a:endParaRPr lang="en-US"/>
          </a:p>
        </p:txBody>
      </p:sp>
      <p:sp>
        <p:nvSpPr>
          <p:cNvPr id="8" name="TextBox 7">
            <a:extLst>
              <a:ext uri="{FF2B5EF4-FFF2-40B4-BE49-F238E27FC236}">
                <a16:creationId xmlns:a16="http://schemas.microsoft.com/office/drawing/2014/main" id="{95B7B07E-2998-78E1-C8A7-A569062BA869}"/>
              </a:ext>
            </a:extLst>
          </p:cNvPr>
          <p:cNvSpPr txBox="1"/>
          <p:nvPr/>
        </p:nvSpPr>
        <p:spPr>
          <a:xfrm>
            <a:off x="1272449" y="2598003"/>
            <a:ext cx="9352008" cy="1938992"/>
          </a:xfrm>
          <a:prstGeom prst="rect">
            <a:avLst/>
          </a:prstGeom>
          <a:noFill/>
        </p:spPr>
        <p:txBody>
          <a:bodyPr wrap="square" rtlCol="0">
            <a:spAutoFit/>
          </a:bodyPr>
          <a:lstStyle/>
          <a:p>
            <a:pPr algn="l"/>
            <a:r>
              <a:rPr lang="en-US" sz="2400" b="0" i="0" dirty="0">
                <a:effectLst/>
                <a:highlight>
                  <a:srgbClr val="FFFFFF"/>
                </a:highlight>
                <a:latin typeface="Calibri" panose="020F0502020204030204" pitchFamily="34" charset="0"/>
                <a:ea typeface="Calibri" panose="020F0502020204030204" pitchFamily="34" charset="0"/>
                <a:cs typeface="Calibri" panose="020F0502020204030204" pitchFamily="34" charset="0"/>
              </a:rPr>
              <a:t>If the block was not on RM chain, and after update or delete it has free space more than toss limit Progress puts it on RM chain.</a:t>
            </a:r>
            <a:br>
              <a:rPr lang="en-US" sz="2400" b="0" i="0" dirty="0">
                <a:effectLst/>
                <a:highlight>
                  <a:srgbClr val="FFFFFF"/>
                </a:highlight>
                <a:latin typeface="Calibri" panose="020F0502020204030204" pitchFamily="34" charset="0"/>
                <a:ea typeface="Calibri" panose="020F0502020204030204" pitchFamily="34" charset="0"/>
                <a:cs typeface="Calibri" panose="020F0502020204030204" pitchFamily="34" charset="0"/>
              </a:rPr>
            </a:br>
            <a:br>
              <a:rPr lang="en-US" sz="2400" b="0" i="0" dirty="0">
                <a:effectLst/>
                <a:highlight>
                  <a:srgbClr val="FFFFFF"/>
                </a:highlight>
                <a:latin typeface="Calibri" panose="020F0502020204030204" pitchFamily="34" charset="0"/>
                <a:ea typeface="Calibri" panose="020F0502020204030204" pitchFamily="34" charset="0"/>
                <a:cs typeface="Calibri" panose="020F0502020204030204" pitchFamily="34" charset="0"/>
              </a:rPr>
            </a:br>
            <a:r>
              <a:rPr lang="en-US" sz="2400" b="0" i="0" dirty="0">
                <a:effectLst/>
                <a:highlight>
                  <a:srgbClr val="FFFFFF"/>
                </a:highlight>
                <a:latin typeface="Calibri" panose="020F0502020204030204" pitchFamily="34" charset="0"/>
                <a:ea typeface="Calibri" panose="020F0502020204030204" pitchFamily="34" charset="0"/>
                <a:cs typeface="Calibri" panose="020F0502020204030204" pitchFamily="34" charset="0"/>
              </a:rPr>
              <a:t>If it has 5 or more unused slots it is put in the head of the chain, otherwise in the tail of the chain.</a:t>
            </a:r>
          </a:p>
        </p:txBody>
      </p:sp>
    </p:spTree>
    <p:extLst>
      <p:ext uri="{BB962C8B-B14F-4D97-AF65-F5344CB8AC3E}">
        <p14:creationId xmlns:p14="http://schemas.microsoft.com/office/powerpoint/2010/main" val="9325978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5DCCA-2224-4467-AF8D-01EE6DF267B0}"/>
              </a:ext>
            </a:extLst>
          </p:cNvPr>
          <p:cNvSpPr>
            <a:spLocks noGrp="1"/>
          </p:cNvSpPr>
          <p:nvPr>
            <p:ph type="title"/>
          </p:nvPr>
        </p:nvSpPr>
        <p:spPr/>
        <p:txBody>
          <a:bodyPr>
            <a:normAutofit/>
          </a:bodyPr>
          <a:lstStyle/>
          <a:p>
            <a:pPr algn="ctr"/>
            <a:r>
              <a:rPr lang="ru-RU" sz="4000" kern="0" dirty="0">
                <a:effectLst/>
                <a:latin typeface="Calibri" panose="020F0502020204030204" pitchFamily="34" charset="0"/>
                <a:ea typeface="Calibri" panose="020F0502020204030204" pitchFamily="34" charset="0"/>
                <a:cs typeface="Calibri" panose="020F0502020204030204" pitchFamily="34" charset="0"/>
              </a:rPr>
              <a:t>Chain Activity Monitoring</a:t>
            </a:r>
            <a:endParaRPr lang="en-US" sz="4000" dirty="0">
              <a:latin typeface="Calibri" panose="020F0502020204030204" pitchFamily="34" charset="0"/>
              <a:ea typeface="Calibri" panose="020F0502020204030204" pitchFamily="34" charset="0"/>
              <a:cs typeface="Calibri" panose="020F0502020204030204" pitchFamily="34" charset="0"/>
            </a:endParaRPr>
          </a:p>
        </p:txBody>
      </p:sp>
      <p:sp>
        <p:nvSpPr>
          <p:cNvPr id="5" name="Footer Placeholder 4">
            <a:extLst>
              <a:ext uri="{FF2B5EF4-FFF2-40B4-BE49-F238E27FC236}">
                <a16:creationId xmlns:a16="http://schemas.microsoft.com/office/drawing/2014/main" id="{FEE17500-C1FA-004E-B322-6C63AB622684}"/>
              </a:ext>
            </a:extLst>
          </p:cNvPr>
          <p:cNvSpPr>
            <a:spLocks noGrp="1"/>
          </p:cNvSpPr>
          <p:nvPr>
            <p:ph type="ftr" sz="quarter" idx="11"/>
          </p:nvPr>
        </p:nvSpPr>
        <p:spPr/>
        <p:txBody>
          <a:bodyPr/>
          <a:lstStyle/>
          <a:p>
            <a:r>
              <a:rPr lang="en-US"/>
              <a:t>PUG Challenge 2024</a:t>
            </a:r>
          </a:p>
        </p:txBody>
      </p:sp>
      <p:sp>
        <p:nvSpPr>
          <p:cNvPr id="6" name="Slide Number Placeholder 5">
            <a:extLst>
              <a:ext uri="{FF2B5EF4-FFF2-40B4-BE49-F238E27FC236}">
                <a16:creationId xmlns:a16="http://schemas.microsoft.com/office/drawing/2014/main" id="{AC124B94-4CD6-2072-9338-A58472E41E33}"/>
              </a:ext>
            </a:extLst>
          </p:cNvPr>
          <p:cNvSpPr>
            <a:spLocks noGrp="1"/>
          </p:cNvSpPr>
          <p:nvPr>
            <p:ph type="sldNum" sz="quarter" idx="12"/>
          </p:nvPr>
        </p:nvSpPr>
        <p:spPr/>
        <p:txBody>
          <a:bodyPr/>
          <a:lstStyle/>
          <a:p>
            <a:fld id="{D79E687F-9761-4E37-8E5C-463A0DD2901E}" type="slidenum">
              <a:rPr lang="en-US" smtClean="0"/>
              <a:t>23</a:t>
            </a:fld>
            <a:endParaRPr lang="en-US"/>
          </a:p>
        </p:txBody>
      </p:sp>
      <p:sp>
        <p:nvSpPr>
          <p:cNvPr id="4" name="TextBox 3">
            <a:extLst>
              <a:ext uri="{FF2B5EF4-FFF2-40B4-BE49-F238E27FC236}">
                <a16:creationId xmlns:a16="http://schemas.microsoft.com/office/drawing/2014/main" id="{D5C2CD7F-63A4-1913-D2E8-0849DF3EFC07}"/>
              </a:ext>
            </a:extLst>
          </p:cNvPr>
          <p:cNvSpPr txBox="1"/>
          <p:nvPr/>
        </p:nvSpPr>
        <p:spPr>
          <a:xfrm>
            <a:off x="620486" y="1776749"/>
            <a:ext cx="4706738" cy="3539430"/>
          </a:xfrm>
          <a:prstGeom prst="rect">
            <a:avLst/>
          </a:prstGeom>
          <a:noFill/>
        </p:spPr>
        <p:txBody>
          <a:bodyPr wrap="none" rtlCol="0">
            <a:spAutoFit/>
          </a:bodyPr>
          <a:lstStyle/>
          <a:p>
            <a:r>
              <a:rPr lang="en-US" sz="2800" dirty="0">
                <a:latin typeface="Calibri" panose="020F0502020204030204" pitchFamily="34" charset="0"/>
                <a:ea typeface="Calibri" panose="020F0502020204030204" pitchFamily="34" charset="0"/>
                <a:cs typeface="Calibri" panose="020F0502020204030204" pitchFamily="34" charset="0"/>
              </a:rPr>
              <a:t>for each _</a:t>
            </a:r>
            <a:r>
              <a:rPr lang="en-US" sz="2800" dirty="0" err="1">
                <a:latin typeface="Calibri" panose="020F0502020204030204" pitchFamily="34" charset="0"/>
                <a:ea typeface="Calibri" panose="020F0502020204030204" pitchFamily="34" charset="0"/>
                <a:cs typeface="Calibri" panose="020F0502020204030204" pitchFamily="34" charset="0"/>
              </a:rPr>
              <a:t>ActSpace</a:t>
            </a:r>
            <a:r>
              <a:rPr lang="en-US" sz="2800" dirty="0">
                <a:latin typeface="Calibri" panose="020F0502020204030204" pitchFamily="34" charset="0"/>
                <a:ea typeface="Calibri" panose="020F0502020204030204" pitchFamily="34" charset="0"/>
                <a:cs typeface="Calibri" panose="020F0502020204030204" pitchFamily="34" charset="0"/>
              </a:rPr>
              <a:t> no-lock:</a:t>
            </a:r>
          </a:p>
          <a:p>
            <a:r>
              <a:rPr lang="en-US" sz="2800" dirty="0">
                <a:latin typeface="Calibri" panose="020F0502020204030204" pitchFamily="34" charset="0"/>
                <a:ea typeface="Calibri" panose="020F0502020204030204" pitchFamily="34" charset="0"/>
                <a:cs typeface="Calibri" panose="020F0502020204030204" pitchFamily="34" charset="0"/>
              </a:rPr>
              <a:t>    display _</a:t>
            </a:r>
            <a:r>
              <a:rPr lang="en-US" sz="2800" dirty="0" err="1">
                <a:latin typeface="Calibri" panose="020F0502020204030204" pitchFamily="34" charset="0"/>
                <a:ea typeface="Calibri" panose="020F0502020204030204" pitchFamily="34" charset="0"/>
                <a:cs typeface="Calibri" panose="020F0502020204030204" pitchFamily="34" charset="0"/>
              </a:rPr>
              <a:t>ActSpace</a:t>
            </a:r>
            <a:r>
              <a:rPr lang="en-US" sz="2800" dirty="0">
                <a:latin typeface="Calibri" panose="020F0502020204030204" pitchFamily="34" charset="0"/>
                <a:ea typeface="Calibri" panose="020F0502020204030204" pitchFamily="34" charset="0"/>
                <a:cs typeface="Calibri" panose="020F0502020204030204" pitchFamily="34" charset="0"/>
              </a:rPr>
              <a:t> with 1 col.</a:t>
            </a:r>
          </a:p>
          <a:p>
            <a:r>
              <a:rPr lang="en-US" sz="2800" dirty="0">
                <a:latin typeface="Calibri" panose="020F0502020204030204" pitchFamily="34" charset="0"/>
                <a:ea typeface="Calibri" panose="020F0502020204030204" pitchFamily="34" charset="0"/>
                <a:cs typeface="Calibri" panose="020F0502020204030204" pitchFamily="34" charset="0"/>
              </a:rPr>
              <a:t>end.</a:t>
            </a:r>
            <a:br>
              <a:rPr lang="en-US" sz="2800" dirty="0">
                <a:latin typeface="Calibri" panose="020F0502020204030204" pitchFamily="34" charset="0"/>
                <a:ea typeface="Calibri" panose="020F0502020204030204" pitchFamily="34" charset="0"/>
                <a:cs typeface="Calibri" panose="020F0502020204030204" pitchFamily="34" charset="0"/>
              </a:rPr>
            </a:br>
            <a:br>
              <a:rPr lang="en-US" sz="2800" dirty="0">
                <a:latin typeface="Calibri" panose="020F0502020204030204" pitchFamily="34" charset="0"/>
                <a:ea typeface="Calibri" panose="020F0502020204030204" pitchFamily="34" charset="0"/>
                <a:cs typeface="Calibri" panose="020F0502020204030204" pitchFamily="34" charset="0"/>
              </a:rPr>
            </a:br>
            <a:r>
              <a:rPr lang="en-US" sz="2800" dirty="0">
                <a:latin typeface="Calibri" panose="020F0502020204030204" pitchFamily="34" charset="0"/>
                <a:ea typeface="Calibri" panose="020F0502020204030204" pitchFamily="34" charset="0"/>
                <a:cs typeface="Calibri" panose="020F0502020204030204" pitchFamily="34" charset="0"/>
              </a:rPr>
              <a:t>Remove from rm:      493,360</a:t>
            </a:r>
            <a:br>
              <a:rPr lang="en-US" sz="2800" dirty="0">
                <a:latin typeface="Calibri" panose="020F0502020204030204" pitchFamily="34" charset="0"/>
                <a:ea typeface="Calibri" panose="020F0502020204030204" pitchFamily="34" charset="0"/>
                <a:cs typeface="Calibri" panose="020F0502020204030204" pitchFamily="34" charset="0"/>
              </a:rPr>
            </a:br>
            <a:r>
              <a:rPr lang="en-US" sz="2800" dirty="0">
                <a:latin typeface="Calibri" panose="020F0502020204030204" pitchFamily="34" charset="0"/>
                <a:ea typeface="Calibri" panose="020F0502020204030204" pitchFamily="34" charset="0"/>
                <a:cs typeface="Calibri" panose="020F0502020204030204" pitchFamily="34" charset="0"/>
              </a:rPr>
              <a:t>Add to rm, front:               305</a:t>
            </a:r>
          </a:p>
          <a:p>
            <a:r>
              <a:rPr lang="en-US" sz="2800" dirty="0">
                <a:latin typeface="Calibri" panose="020F0502020204030204" pitchFamily="34" charset="0"/>
                <a:ea typeface="Calibri" panose="020F0502020204030204" pitchFamily="34" charset="0"/>
                <a:cs typeface="Calibri" panose="020F0502020204030204" pitchFamily="34" charset="0"/>
              </a:rPr>
              <a:t>Add to rm, back:        325,860</a:t>
            </a:r>
            <a:br>
              <a:rPr lang="en-US" sz="2800" dirty="0">
                <a:latin typeface="Calibri" panose="020F0502020204030204" pitchFamily="34" charset="0"/>
                <a:ea typeface="Calibri" panose="020F0502020204030204" pitchFamily="34" charset="0"/>
                <a:cs typeface="Calibri" panose="020F0502020204030204" pitchFamily="34" charset="0"/>
              </a:rPr>
            </a:br>
            <a:r>
              <a:rPr lang="en-US" sz="2800" dirty="0">
                <a:latin typeface="Calibri" panose="020F0502020204030204" pitchFamily="34" charset="0"/>
                <a:ea typeface="Calibri" panose="020F0502020204030204" pitchFamily="34" charset="0"/>
                <a:cs typeface="Calibri" panose="020F0502020204030204" pitchFamily="34" charset="0"/>
              </a:rPr>
              <a:t>Move front to back:     98,917</a:t>
            </a:r>
          </a:p>
        </p:txBody>
      </p:sp>
    </p:spTree>
    <p:extLst>
      <p:ext uri="{BB962C8B-B14F-4D97-AF65-F5344CB8AC3E}">
        <p14:creationId xmlns:p14="http://schemas.microsoft.com/office/powerpoint/2010/main" val="25162438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A9BC51-17B7-BE04-8DAA-7A36CC14E390}"/>
              </a:ext>
            </a:extLst>
          </p:cNvPr>
          <p:cNvSpPr>
            <a:spLocks noGrp="1"/>
          </p:cNvSpPr>
          <p:nvPr>
            <p:ph type="title"/>
          </p:nvPr>
        </p:nvSpPr>
        <p:spPr/>
        <p:txBody>
          <a:bodyPr/>
          <a:lstStyle/>
          <a:p>
            <a:pPr algn="ctr"/>
            <a:r>
              <a:rPr lang="en-US" sz="4400" dirty="0">
                <a:latin typeface="+mj-lt"/>
              </a:rPr>
              <a:t>RM chains</a:t>
            </a:r>
            <a:endParaRPr lang="en-US" dirty="0"/>
          </a:p>
        </p:txBody>
      </p:sp>
      <p:sp>
        <p:nvSpPr>
          <p:cNvPr id="3" name="Content Placeholder 2">
            <a:extLst>
              <a:ext uri="{FF2B5EF4-FFF2-40B4-BE49-F238E27FC236}">
                <a16:creationId xmlns:a16="http://schemas.microsoft.com/office/drawing/2014/main" id="{C1AFE669-8174-2B52-ECBA-9DE0C20A0BDB}"/>
              </a:ext>
            </a:extLst>
          </p:cNvPr>
          <p:cNvSpPr>
            <a:spLocks noGrp="1"/>
          </p:cNvSpPr>
          <p:nvPr>
            <p:ph idx="1"/>
          </p:nvPr>
        </p:nvSpPr>
        <p:spPr>
          <a:xfrm>
            <a:off x="838200" y="1825625"/>
            <a:ext cx="10515600" cy="858581"/>
          </a:xfrm>
        </p:spPr>
        <p:txBody>
          <a:bodyPr>
            <a:normAutofit/>
          </a:bodyPr>
          <a:lstStyle/>
          <a:p>
            <a:r>
              <a:rPr lang="en-US" sz="1800" dirty="0"/>
              <a:t>Object Name                          RM chain</a:t>
            </a:r>
          </a:p>
          <a:p>
            <a:r>
              <a:rPr lang="en-US" sz="1800" dirty="0"/>
              <a:t>Table_number_1                86,598,706</a:t>
            </a:r>
          </a:p>
          <a:p>
            <a:pPr marL="0" indent="0">
              <a:buNone/>
            </a:pPr>
            <a:endParaRPr lang="en-US" sz="1800" dirty="0"/>
          </a:p>
        </p:txBody>
      </p:sp>
      <p:sp>
        <p:nvSpPr>
          <p:cNvPr id="4" name="TextBox 3">
            <a:extLst>
              <a:ext uri="{FF2B5EF4-FFF2-40B4-BE49-F238E27FC236}">
                <a16:creationId xmlns:a16="http://schemas.microsoft.com/office/drawing/2014/main" id="{19D3373E-7EC2-78D7-64A9-EB59E15FF8EB}"/>
              </a:ext>
            </a:extLst>
          </p:cNvPr>
          <p:cNvSpPr txBox="1"/>
          <p:nvPr/>
        </p:nvSpPr>
        <p:spPr>
          <a:xfrm>
            <a:off x="757084" y="2819143"/>
            <a:ext cx="4002186" cy="369332"/>
          </a:xfrm>
          <a:prstGeom prst="rect">
            <a:avLst/>
          </a:prstGeom>
          <a:noFill/>
        </p:spPr>
        <p:txBody>
          <a:bodyPr wrap="none" rtlCol="0">
            <a:spAutoFit/>
          </a:bodyPr>
          <a:lstStyle/>
          <a:p>
            <a:r>
              <a:rPr lang="en-US" dirty="0"/>
              <a:t>136,594 blocks left RM chain in a week</a:t>
            </a:r>
          </a:p>
        </p:txBody>
      </p:sp>
      <p:sp>
        <p:nvSpPr>
          <p:cNvPr id="5" name="TextBox 4">
            <a:extLst>
              <a:ext uri="{FF2B5EF4-FFF2-40B4-BE49-F238E27FC236}">
                <a16:creationId xmlns:a16="http://schemas.microsoft.com/office/drawing/2014/main" id="{4DFEED1E-D773-B765-7F57-82134AA7579B}"/>
              </a:ext>
            </a:extLst>
          </p:cNvPr>
          <p:cNvSpPr txBox="1"/>
          <p:nvPr/>
        </p:nvSpPr>
        <p:spPr>
          <a:xfrm>
            <a:off x="757084" y="3627995"/>
            <a:ext cx="6870920" cy="369332"/>
          </a:xfrm>
          <a:prstGeom prst="rect">
            <a:avLst/>
          </a:prstGeom>
          <a:noFill/>
        </p:spPr>
        <p:txBody>
          <a:bodyPr wrap="none" rtlCol="0">
            <a:spAutoFit/>
          </a:bodyPr>
          <a:lstStyle/>
          <a:p>
            <a:r>
              <a:rPr lang="en-US" dirty="0"/>
              <a:t>Prison term = 86,598,706 / 136,594 * 7 days = 4438 days = 12+ years</a:t>
            </a:r>
          </a:p>
        </p:txBody>
      </p:sp>
      <p:sp>
        <p:nvSpPr>
          <p:cNvPr id="7" name="Footer Placeholder 6">
            <a:extLst>
              <a:ext uri="{FF2B5EF4-FFF2-40B4-BE49-F238E27FC236}">
                <a16:creationId xmlns:a16="http://schemas.microsoft.com/office/drawing/2014/main" id="{03174108-A38E-4EAF-C07B-0294EFA66885}"/>
              </a:ext>
            </a:extLst>
          </p:cNvPr>
          <p:cNvSpPr>
            <a:spLocks noGrp="1"/>
          </p:cNvSpPr>
          <p:nvPr>
            <p:ph type="ftr" sz="quarter" idx="11"/>
          </p:nvPr>
        </p:nvSpPr>
        <p:spPr/>
        <p:txBody>
          <a:bodyPr/>
          <a:lstStyle/>
          <a:p>
            <a:r>
              <a:rPr lang="en-US"/>
              <a:t>PUG Challenge 2024</a:t>
            </a:r>
          </a:p>
        </p:txBody>
      </p:sp>
      <p:sp>
        <p:nvSpPr>
          <p:cNvPr id="8" name="Slide Number Placeholder 7">
            <a:extLst>
              <a:ext uri="{FF2B5EF4-FFF2-40B4-BE49-F238E27FC236}">
                <a16:creationId xmlns:a16="http://schemas.microsoft.com/office/drawing/2014/main" id="{8BE53F4C-BF5C-77E7-DE19-AF6DD72F937F}"/>
              </a:ext>
            </a:extLst>
          </p:cNvPr>
          <p:cNvSpPr>
            <a:spLocks noGrp="1"/>
          </p:cNvSpPr>
          <p:nvPr>
            <p:ph type="sldNum" sz="quarter" idx="12"/>
          </p:nvPr>
        </p:nvSpPr>
        <p:spPr/>
        <p:txBody>
          <a:bodyPr/>
          <a:lstStyle/>
          <a:p>
            <a:fld id="{D79E687F-9761-4E37-8E5C-463A0DD2901E}" type="slidenum">
              <a:rPr lang="en-US" smtClean="0"/>
              <a:t>24</a:t>
            </a:fld>
            <a:endParaRPr lang="en-US"/>
          </a:p>
        </p:txBody>
      </p:sp>
    </p:spTree>
    <p:extLst>
      <p:ext uri="{BB962C8B-B14F-4D97-AF65-F5344CB8AC3E}">
        <p14:creationId xmlns:p14="http://schemas.microsoft.com/office/powerpoint/2010/main" val="2783719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5DCCA-2224-4467-AF8D-01EE6DF267B0}"/>
              </a:ext>
            </a:extLst>
          </p:cNvPr>
          <p:cNvSpPr>
            <a:spLocks noGrp="1"/>
          </p:cNvSpPr>
          <p:nvPr>
            <p:ph type="title"/>
          </p:nvPr>
        </p:nvSpPr>
        <p:spPr/>
        <p:txBody>
          <a:bodyPr>
            <a:normAutofit/>
          </a:bodyPr>
          <a:lstStyle/>
          <a:p>
            <a:pPr algn="ctr"/>
            <a:r>
              <a:rPr lang="ru-RU" sz="4000" kern="0" dirty="0">
                <a:effectLst/>
                <a:latin typeface="Calibri" panose="020F0502020204030204" pitchFamily="34" charset="0"/>
                <a:ea typeface="Calibri" panose="020F0502020204030204" pitchFamily="34" charset="0"/>
                <a:cs typeface="Calibri" panose="020F0502020204030204" pitchFamily="34" charset="0"/>
              </a:rPr>
              <a:t>Chain Activity Monitoring</a:t>
            </a:r>
            <a:endParaRPr lang="en-US" sz="4000" dirty="0">
              <a:latin typeface="Calibri" panose="020F0502020204030204" pitchFamily="34" charset="0"/>
              <a:ea typeface="Calibri" panose="020F0502020204030204" pitchFamily="34" charset="0"/>
              <a:cs typeface="Calibri" panose="020F0502020204030204" pitchFamily="34" charset="0"/>
            </a:endParaRPr>
          </a:p>
        </p:txBody>
      </p:sp>
      <p:sp>
        <p:nvSpPr>
          <p:cNvPr id="5" name="Footer Placeholder 4">
            <a:extLst>
              <a:ext uri="{FF2B5EF4-FFF2-40B4-BE49-F238E27FC236}">
                <a16:creationId xmlns:a16="http://schemas.microsoft.com/office/drawing/2014/main" id="{052F81E7-D9B3-2ECE-E2A8-613170FB2BD8}"/>
              </a:ext>
            </a:extLst>
          </p:cNvPr>
          <p:cNvSpPr>
            <a:spLocks noGrp="1"/>
          </p:cNvSpPr>
          <p:nvPr>
            <p:ph type="ftr" sz="quarter" idx="11"/>
          </p:nvPr>
        </p:nvSpPr>
        <p:spPr/>
        <p:txBody>
          <a:bodyPr/>
          <a:lstStyle/>
          <a:p>
            <a:r>
              <a:rPr lang="en-US" dirty="0"/>
              <a:t>PUG Challenge 2024</a:t>
            </a:r>
          </a:p>
        </p:txBody>
      </p:sp>
      <p:sp>
        <p:nvSpPr>
          <p:cNvPr id="6" name="Slide Number Placeholder 5">
            <a:extLst>
              <a:ext uri="{FF2B5EF4-FFF2-40B4-BE49-F238E27FC236}">
                <a16:creationId xmlns:a16="http://schemas.microsoft.com/office/drawing/2014/main" id="{D0C09B77-0DEF-E46A-0A32-58D4A5C45BDA}"/>
              </a:ext>
            </a:extLst>
          </p:cNvPr>
          <p:cNvSpPr>
            <a:spLocks noGrp="1"/>
          </p:cNvSpPr>
          <p:nvPr>
            <p:ph type="sldNum" sz="quarter" idx="12"/>
          </p:nvPr>
        </p:nvSpPr>
        <p:spPr/>
        <p:txBody>
          <a:bodyPr/>
          <a:lstStyle/>
          <a:p>
            <a:fld id="{D79E687F-9761-4E37-8E5C-463A0DD2901E}" type="slidenum">
              <a:rPr lang="en-US" smtClean="0"/>
              <a:t>25</a:t>
            </a:fld>
            <a:endParaRPr lang="en-US"/>
          </a:p>
        </p:txBody>
      </p:sp>
      <p:sp>
        <p:nvSpPr>
          <p:cNvPr id="4" name="TextBox 3">
            <a:extLst>
              <a:ext uri="{FF2B5EF4-FFF2-40B4-BE49-F238E27FC236}">
                <a16:creationId xmlns:a16="http://schemas.microsoft.com/office/drawing/2014/main" id="{716393E4-54AF-E10C-2DA2-E568C16B38F0}"/>
              </a:ext>
            </a:extLst>
          </p:cNvPr>
          <p:cNvSpPr txBox="1"/>
          <p:nvPr/>
        </p:nvSpPr>
        <p:spPr>
          <a:xfrm>
            <a:off x="1199847" y="1438195"/>
            <a:ext cx="8456161" cy="2862322"/>
          </a:xfrm>
          <a:prstGeom prst="rect">
            <a:avLst/>
          </a:prstGeom>
          <a:noFill/>
        </p:spPr>
        <p:txBody>
          <a:bodyPr wrap="none" rtlCol="0">
            <a:spAutoFit/>
          </a:bodyPr>
          <a:lstStyle/>
          <a:p>
            <a:pPr algn="l"/>
            <a:r>
              <a:rPr lang="en-US" sz="1800" b="0" i="0" u="none" strike="noStrike" baseline="0" dirty="0">
                <a:latin typeface="CourierNewPSMT"/>
              </a:rPr>
              <a:t>proutil </a:t>
            </a:r>
            <a:r>
              <a:rPr lang="en-US" sz="1800" b="0" i="1" u="none" strike="noStrike" baseline="0" dirty="0">
                <a:latin typeface="CourierNewPS-ItalicMT"/>
              </a:rPr>
              <a:t>db-name </a:t>
            </a:r>
            <a:r>
              <a:rPr lang="en-US" sz="1800" b="0" i="0" u="none" strike="noStrike" baseline="0" dirty="0">
                <a:latin typeface="CourierNewPSMT"/>
              </a:rPr>
              <a:t>-C dbanalys </a:t>
            </a:r>
            <a:r>
              <a:rPr lang="en-US" sz="1800" b="1" i="0" u="none" strike="noStrike" baseline="0" dirty="0">
                <a:latin typeface="CourierNewPS-BoldMT"/>
              </a:rPr>
              <a:t>[ </a:t>
            </a:r>
            <a:r>
              <a:rPr lang="en-US" sz="1800" b="0" i="0" u="none" strike="noStrike" baseline="0" dirty="0">
                <a:latin typeface="CourierNewPSMT"/>
              </a:rPr>
              <a:t>area </a:t>
            </a:r>
            <a:r>
              <a:rPr lang="en-US" sz="1800" b="0" i="1" u="none" strike="noStrike" baseline="0" dirty="0">
                <a:latin typeface="CourierNewPS-ItalicMT"/>
              </a:rPr>
              <a:t>area-name </a:t>
            </a:r>
            <a:r>
              <a:rPr lang="en-US" sz="1800" b="1" i="0" u="none" strike="noStrike" baseline="0" dirty="0">
                <a:latin typeface="CourierNewPS-BoldMT"/>
              </a:rPr>
              <a:t>]</a:t>
            </a:r>
          </a:p>
          <a:p>
            <a:pPr algn="l"/>
            <a:r>
              <a:rPr lang="en-US" sz="1800" b="1" i="0" u="none" strike="noStrike" baseline="0" dirty="0">
                <a:latin typeface="CourierNewPS-BoldMT"/>
              </a:rPr>
              <a:t>[ </a:t>
            </a:r>
            <a:r>
              <a:rPr lang="en-US" sz="1800" b="0" i="0" u="none" strike="noStrike" baseline="0" dirty="0">
                <a:latin typeface="CourierNewPSMT"/>
              </a:rPr>
              <a:t>tenant </a:t>
            </a:r>
            <a:r>
              <a:rPr lang="en-US" sz="1800" b="0" i="1" u="none" strike="noStrike" baseline="0" dirty="0">
                <a:latin typeface="CourierNewPS-ItalicMT"/>
              </a:rPr>
              <a:t>tenant-name</a:t>
            </a:r>
            <a:r>
              <a:rPr lang="en-US" sz="1800" b="1" i="0" u="none" strike="noStrike" baseline="0" dirty="0">
                <a:latin typeface="CourierNewPS-BoldMT"/>
              </a:rPr>
              <a:t>| </a:t>
            </a:r>
            <a:r>
              <a:rPr lang="en-US" sz="1800" b="0" i="0" u="none" strike="noStrike" baseline="0" dirty="0">
                <a:latin typeface="CourierNewPSMT"/>
              </a:rPr>
              <a:t>group </a:t>
            </a:r>
            <a:r>
              <a:rPr lang="en-US" sz="1800" b="0" i="1" u="none" strike="noStrike" baseline="0" dirty="0">
                <a:latin typeface="CourierNewPS-ItalicMT"/>
              </a:rPr>
              <a:t>group-name</a:t>
            </a:r>
            <a:r>
              <a:rPr lang="en-US" sz="1800" b="1" i="0" u="none" strike="noStrike" baseline="0" dirty="0">
                <a:latin typeface="CourierNewPS-BoldMT"/>
              </a:rPr>
              <a:t>| </a:t>
            </a:r>
            <a:r>
              <a:rPr lang="en-US" sz="1800" b="0" i="0" u="none" strike="noStrike" baseline="0" dirty="0">
                <a:latin typeface="CourierNewPSMT"/>
              </a:rPr>
              <a:t>shared </a:t>
            </a:r>
            <a:r>
              <a:rPr lang="en-US" sz="1800" b="1" i="0" u="none" strike="noStrike" baseline="0" dirty="0">
                <a:latin typeface="CourierNewPS-BoldMT"/>
              </a:rPr>
              <a:t>]</a:t>
            </a:r>
          </a:p>
          <a:p>
            <a:pPr algn="l"/>
            <a:r>
              <a:rPr lang="en-US" sz="1800" b="1" i="0" u="none" strike="noStrike" baseline="0" dirty="0">
                <a:latin typeface="CourierNewPS-BoldMT"/>
              </a:rPr>
              <a:t>[</a:t>
            </a:r>
            <a:r>
              <a:rPr lang="en-US" sz="1800" b="0" i="0" u="none" strike="noStrike" baseline="0" dirty="0">
                <a:latin typeface="CourierNewPSMT"/>
              </a:rPr>
              <a:t>-</a:t>
            </a:r>
            <a:r>
              <a:rPr lang="en-US" sz="1800" b="0" i="0" u="none" strike="noStrike" baseline="0" dirty="0" err="1">
                <a:latin typeface="CourierNewPSMT"/>
              </a:rPr>
              <a:t>csoutput</a:t>
            </a:r>
            <a:r>
              <a:rPr lang="en-US" sz="1800" b="0" i="0" u="none" strike="noStrike" baseline="0" dirty="0">
                <a:latin typeface="CourierNewPSMT"/>
              </a:rPr>
              <a:t> </a:t>
            </a:r>
            <a:r>
              <a:rPr lang="en-US" sz="1800" b="1" i="0" u="none" strike="noStrike" baseline="0" dirty="0">
                <a:latin typeface="CourierNewPS-BoldMT"/>
              </a:rPr>
              <a:t>[ </a:t>
            </a:r>
            <a:r>
              <a:rPr lang="en-US" sz="1800" b="0" i="0" u="none" strike="noStrike" baseline="0" dirty="0">
                <a:latin typeface="CourierNewPSMT"/>
              </a:rPr>
              <a:t>-</a:t>
            </a:r>
            <a:r>
              <a:rPr lang="en-US" sz="1800" b="0" i="0" u="none" strike="noStrike" baseline="0" dirty="0" err="1">
                <a:latin typeface="CourierNewPSMT"/>
              </a:rPr>
              <a:t>fieldsep</a:t>
            </a:r>
            <a:r>
              <a:rPr lang="en-US" sz="1800" b="0" i="0" u="none" strike="noStrike" baseline="0" dirty="0">
                <a:latin typeface="CourierNewPSMT"/>
              </a:rPr>
              <a:t> </a:t>
            </a:r>
            <a:r>
              <a:rPr lang="en-US" sz="1800" b="0" i="1" u="none" strike="noStrike" baseline="0" dirty="0" err="1">
                <a:latin typeface="CourierNewPS-ItalicMT"/>
              </a:rPr>
              <a:t>sep</a:t>
            </a:r>
            <a:r>
              <a:rPr lang="en-US" sz="1800" b="0" i="1" u="none" strike="noStrike" baseline="0" dirty="0">
                <a:latin typeface="CourierNewPS-ItalicMT"/>
              </a:rPr>
              <a:t>-value</a:t>
            </a:r>
            <a:r>
              <a:rPr lang="en-US" sz="1800" b="1" i="0" u="none" strike="noStrike" baseline="0" dirty="0">
                <a:latin typeface="CourierNewPS-BoldMT"/>
              </a:rPr>
              <a:t>][ </a:t>
            </a:r>
            <a:r>
              <a:rPr lang="en-US" sz="1800" b="0" i="0" u="none" strike="noStrike" baseline="0" dirty="0">
                <a:latin typeface="CourierNewPSMT"/>
              </a:rPr>
              <a:t>-</a:t>
            </a:r>
            <a:r>
              <a:rPr lang="en-US" sz="1800" b="0" i="0" u="none" strike="noStrike" baseline="0" dirty="0" err="1">
                <a:latin typeface="CourierNewPSMT"/>
              </a:rPr>
              <a:t>csfilePrefix</a:t>
            </a:r>
            <a:r>
              <a:rPr lang="en-US" sz="1800" b="0" i="0" u="none" strike="noStrike" baseline="0" dirty="0">
                <a:latin typeface="CourierNewPSMT"/>
              </a:rPr>
              <a:t> </a:t>
            </a:r>
            <a:r>
              <a:rPr lang="en-US" sz="1800" b="0" i="1" u="none" strike="noStrike" baseline="0" dirty="0" err="1">
                <a:latin typeface="CourierNewPS-ItalicMT"/>
              </a:rPr>
              <a:t>pref</a:t>
            </a:r>
            <a:r>
              <a:rPr lang="en-US" sz="1800" b="0" i="1" u="none" strike="noStrike" baseline="0" dirty="0">
                <a:latin typeface="CourierNewPS-ItalicMT"/>
              </a:rPr>
              <a:t>-name </a:t>
            </a:r>
            <a:r>
              <a:rPr lang="en-US" sz="1800" b="1" i="0" u="none" strike="noStrike" baseline="0" dirty="0">
                <a:latin typeface="CourierNewPS-BoldMT"/>
              </a:rPr>
              <a:t>]</a:t>
            </a:r>
          </a:p>
          <a:p>
            <a:pPr algn="l"/>
            <a:r>
              <a:rPr lang="en-US" sz="1800" b="1" i="0" u="none" strike="noStrike" baseline="0" dirty="0">
                <a:latin typeface="CourierNewPS-BoldMT"/>
              </a:rPr>
              <a:t>[ </a:t>
            </a:r>
            <a:r>
              <a:rPr lang="en-US" sz="1800" b="0" i="0" u="none" strike="noStrike" baseline="0" dirty="0">
                <a:latin typeface="CourierNewPSMT"/>
              </a:rPr>
              <a:t>-verbose </a:t>
            </a:r>
            <a:r>
              <a:rPr lang="en-US" sz="1800" b="1" i="0" u="none" strike="noStrike" baseline="0" dirty="0">
                <a:latin typeface="CourierNewPS-BoldMT"/>
              </a:rPr>
              <a:t>]</a:t>
            </a:r>
            <a:br>
              <a:rPr lang="en-US" sz="1800" b="1" i="0" u="none" strike="noStrike" baseline="0" dirty="0">
                <a:latin typeface="CourierNewPS-BoldMT"/>
              </a:rPr>
            </a:br>
            <a:endParaRPr lang="en-US" sz="1800" b="1" i="0" u="none" strike="noStrike" baseline="0" dirty="0">
              <a:latin typeface="CourierNewPS-BoldMT"/>
            </a:endParaRPr>
          </a:p>
          <a:p>
            <a:pPr algn="l"/>
            <a:br>
              <a:rPr lang="en-US" sz="1800" b="0" i="0" u="none" strike="noStrike" baseline="0" dirty="0">
                <a:latin typeface="CourierNewPSMT"/>
              </a:rPr>
            </a:br>
            <a:r>
              <a:rPr lang="en-US" sz="1800" b="0" i="0" u="none" strike="noStrike" baseline="0" dirty="0">
                <a:latin typeface="CourierNewPSMT"/>
              </a:rPr>
              <a:t>proutil </a:t>
            </a:r>
            <a:r>
              <a:rPr lang="en-US" sz="1800" b="0" i="1" u="none" strike="noStrike" baseline="0" dirty="0">
                <a:latin typeface="CourierNewPS-ItalicMT"/>
              </a:rPr>
              <a:t>db-name </a:t>
            </a:r>
            <a:r>
              <a:rPr lang="en-US" sz="1800" b="0" i="0" u="none" strike="noStrike" baseline="0" dirty="0">
                <a:latin typeface="CourierNewPSMT"/>
              </a:rPr>
              <a:t>-C </a:t>
            </a:r>
            <a:r>
              <a:rPr lang="en-US" sz="1800" b="0" i="0" u="none" strike="noStrike" baseline="0" dirty="0" err="1">
                <a:latin typeface="CourierNewPSMT"/>
              </a:rPr>
              <a:t>chanalys</a:t>
            </a:r>
            <a:r>
              <a:rPr lang="en-US" sz="1800" b="0" i="0" u="none" strike="noStrike" baseline="0" dirty="0">
                <a:latin typeface="CourierNewPSMT"/>
              </a:rPr>
              <a:t> </a:t>
            </a:r>
            <a:r>
              <a:rPr lang="en-US" sz="1800" b="1" i="0" u="none" strike="noStrike" baseline="0" dirty="0">
                <a:latin typeface="CourierNewPS-BoldMT"/>
              </a:rPr>
              <a:t>[ </a:t>
            </a:r>
            <a:r>
              <a:rPr lang="en-US" sz="1800" b="0" i="0" u="none" strike="noStrike" baseline="0" dirty="0">
                <a:latin typeface="CourierNewPSMT"/>
              </a:rPr>
              <a:t>area </a:t>
            </a:r>
            <a:r>
              <a:rPr lang="en-US" sz="1800" b="0" i="1" u="none" strike="noStrike" baseline="0" dirty="0">
                <a:latin typeface="CourierNewPS-ItalicMT"/>
              </a:rPr>
              <a:t>area-name </a:t>
            </a:r>
            <a:r>
              <a:rPr lang="en-US" sz="1800" b="1" i="0" u="none" strike="noStrike" baseline="0" dirty="0">
                <a:latin typeface="CourierNewPS-BoldMT"/>
              </a:rPr>
              <a:t>]</a:t>
            </a:r>
          </a:p>
          <a:p>
            <a:pPr algn="l"/>
            <a:r>
              <a:rPr lang="en-US" sz="1800" b="1" i="0" u="none" strike="noStrike" baseline="0" dirty="0">
                <a:latin typeface="CourierNewPS-BoldMT"/>
              </a:rPr>
              <a:t>[ </a:t>
            </a:r>
            <a:r>
              <a:rPr lang="en-US" sz="1800" b="0" i="0" u="none" strike="noStrike" baseline="0" dirty="0">
                <a:latin typeface="CourierNewPSMT"/>
              </a:rPr>
              <a:t>tenant </a:t>
            </a:r>
            <a:r>
              <a:rPr lang="en-US" sz="1800" b="0" i="1" u="none" strike="noStrike" baseline="0" dirty="0">
                <a:latin typeface="CourierNewPS-ItalicMT"/>
              </a:rPr>
              <a:t>tenant-name</a:t>
            </a:r>
            <a:r>
              <a:rPr lang="en-US" sz="1800" b="1" i="0" u="none" strike="noStrike" baseline="0" dirty="0">
                <a:latin typeface="CourierNewPS-BoldMT"/>
              </a:rPr>
              <a:t>| </a:t>
            </a:r>
            <a:r>
              <a:rPr lang="en-US" sz="1800" b="0" i="0" u="none" strike="noStrike" baseline="0" dirty="0">
                <a:latin typeface="CourierNewPSMT"/>
              </a:rPr>
              <a:t>group </a:t>
            </a:r>
            <a:r>
              <a:rPr lang="en-US" sz="1800" b="0" i="1" u="none" strike="noStrike" baseline="0" dirty="0">
                <a:latin typeface="CourierNewPS-ItalicMT"/>
              </a:rPr>
              <a:t>group-name</a:t>
            </a:r>
            <a:r>
              <a:rPr lang="en-US" sz="1800" b="1" i="0" u="none" strike="noStrike" baseline="0" dirty="0">
                <a:latin typeface="CourierNewPS-BoldMT"/>
              </a:rPr>
              <a:t>| </a:t>
            </a:r>
            <a:r>
              <a:rPr lang="en-US" sz="1800" b="0" i="0" u="none" strike="noStrike" baseline="0" dirty="0">
                <a:latin typeface="CourierNewPSMT"/>
              </a:rPr>
              <a:t>shared </a:t>
            </a:r>
            <a:r>
              <a:rPr lang="en-US" sz="1800" b="1" i="0" u="none" strike="noStrike" baseline="0" dirty="0">
                <a:latin typeface="CourierNewPS-BoldMT"/>
              </a:rPr>
              <a:t>]</a:t>
            </a:r>
          </a:p>
          <a:p>
            <a:pPr algn="l"/>
            <a:r>
              <a:rPr lang="en-US" sz="1800" b="1" i="0" u="none" strike="noStrike" baseline="0" dirty="0">
                <a:latin typeface="CourierNewPS-BoldMT"/>
              </a:rPr>
              <a:t>[ </a:t>
            </a:r>
            <a:r>
              <a:rPr lang="en-US" sz="1800" b="0" i="0" u="none" strike="noStrike" baseline="0" dirty="0">
                <a:highlight>
                  <a:srgbClr val="FFFF00"/>
                </a:highlight>
                <a:latin typeface="CourierNewPSMT"/>
              </a:rPr>
              <a:t>-scan </a:t>
            </a:r>
            <a:r>
              <a:rPr lang="en-US" sz="1800" b="1" i="0" u="none" strike="noStrike" baseline="0" dirty="0">
                <a:latin typeface="CourierNewPS-BoldMT"/>
              </a:rPr>
              <a:t>][</a:t>
            </a:r>
            <a:r>
              <a:rPr lang="en-US" sz="1800" b="0" i="0" u="none" strike="noStrike" baseline="0" dirty="0">
                <a:latin typeface="CourierNewPSMT"/>
              </a:rPr>
              <a:t>-</a:t>
            </a:r>
            <a:r>
              <a:rPr lang="en-US" sz="1800" b="0" i="0" u="none" strike="noStrike" baseline="0" dirty="0" err="1">
                <a:latin typeface="CourierNewPSMT"/>
              </a:rPr>
              <a:t>csoutput</a:t>
            </a:r>
            <a:r>
              <a:rPr lang="en-US" sz="1800" b="0" i="0" u="none" strike="noStrike" baseline="0" dirty="0">
                <a:latin typeface="CourierNewPSMT"/>
              </a:rPr>
              <a:t> </a:t>
            </a:r>
            <a:r>
              <a:rPr lang="en-US" sz="1800" b="1" i="0" u="none" strike="noStrike" baseline="0" dirty="0">
                <a:latin typeface="CourierNewPS-BoldMT"/>
              </a:rPr>
              <a:t>[ </a:t>
            </a:r>
            <a:r>
              <a:rPr lang="en-US" sz="1800" b="0" i="0" u="none" strike="noStrike" baseline="0" dirty="0">
                <a:latin typeface="CourierNewPSMT"/>
              </a:rPr>
              <a:t>-</a:t>
            </a:r>
            <a:r>
              <a:rPr lang="en-US" sz="1800" b="0" i="0" u="none" strike="noStrike" baseline="0" dirty="0" err="1">
                <a:latin typeface="CourierNewPSMT"/>
              </a:rPr>
              <a:t>fieldsep</a:t>
            </a:r>
            <a:r>
              <a:rPr lang="en-US" sz="1800" b="0" i="0" u="none" strike="noStrike" baseline="0" dirty="0">
                <a:latin typeface="CourierNewPSMT"/>
              </a:rPr>
              <a:t> </a:t>
            </a:r>
            <a:r>
              <a:rPr lang="en-US" sz="1800" b="0" i="1" u="none" strike="noStrike" baseline="0" dirty="0" err="1">
                <a:latin typeface="CourierNewPS-ItalicMT"/>
              </a:rPr>
              <a:t>sep</a:t>
            </a:r>
            <a:r>
              <a:rPr lang="en-US" sz="1800" b="0" i="1" u="none" strike="noStrike" baseline="0" dirty="0">
                <a:latin typeface="CourierNewPS-ItalicMT"/>
              </a:rPr>
              <a:t>-value</a:t>
            </a:r>
            <a:r>
              <a:rPr lang="en-US" sz="1800" b="1" i="0" u="none" strike="noStrike" baseline="0" dirty="0">
                <a:latin typeface="CourierNewPS-BoldMT"/>
              </a:rPr>
              <a:t>]</a:t>
            </a:r>
          </a:p>
          <a:p>
            <a:pPr algn="l"/>
            <a:r>
              <a:rPr lang="en-US" sz="1800" b="1" i="0" u="none" strike="noStrike" baseline="0" dirty="0">
                <a:latin typeface="CourierNewPS-BoldMT"/>
              </a:rPr>
              <a:t>[ </a:t>
            </a:r>
            <a:r>
              <a:rPr lang="en-US" sz="1800" b="0" i="0" u="none" strike="noStrike" baseline="0" dirty="0">
                <a:latin typeface="CourierNewPSMT"/>
              </a:rPr>
              <a:t>-</a:t>
            </a:r>
            <a:r>
              <a:rPr lang="en-US" sz="1800" b="0" i="0" u="none" strike="noStrike" baseline="0" dirty="0" err="1">
                <a:latin typeface="CourierNewPSMT"/>
              </a:rPr>
              <a:t>csfilePrefix</a:t>
            </a:r>
            <a:r>
              <a:rPr lang="en-US" sz="1800" b="0" i="0" u="none" strike="noStrike" baseline="0" dirty="0">
                <a:latin typeface="CourierNewPSMT"/>
              </a:rPr>
              <a:t> </a:t>
            </a:r>
            <a:r>
              <a:rPr lang="en-US" sz="1800" b="0" i="1" u="none" strike="noStrike" baseline="0" dirty="0" err="1">
                <a:latin typeface="CourierNewPS-ItalicMT"/>
              </a:rPr>
              <a:t>pref</a:t>
            </a:r>
            <a:r>
              <a:rPr lang="en-US" sz="1800" b="0" i="1" u="none" strike="noStrike" baseline="0" dirty="0">
                <a:latin typeface="CourierNewPS-ItalicMT"/>
              </a:rPr>
              <a:t>-name </a:t>
            </a:r>
            <a:r>
              <a:rPr lang="en-US" sz="1800" b="1" i="0" u="none" strike="noStrike" baseline="0" dirty="0">
                <a:latin typeface="CourierNewPS-BoldMT"/>
              </a:rPr>
              <a:t>][ </a:t>
            </a:r>
            <a:r>
              <a:rPr lang="en-US" sz="1800" b="0" i="0" u="none" strike="noStrike" baseline="0" dirty="0">
                <a:latin typeface="CourierNewPSMT"/>
              </a:rPr>
              <a:t>-verbose </a:t>
            </a:r>
            <a:r>
              <a:rPr lang="en-US" sz="1800" b="1" i="0" u="none" strike="noStrike" baseline="0" dirty="0">
                <a:latin typeface="CourierNewPS-BoldMT"/>
              </a:rPr>
              <a:t>]</a:t>
            </a:r>
            <a:endParaRPr lang="en-US" dirty="0"/>
          </a:p>
        </p:txBody>
      </p:sp>
    </p:spTree>
    <p:extLst>
      <p:ext uri="{BB962C8B-B14F-4D97-AF65-F5344CB8AC3E}">
        <p14:creationId xmlns:p14="http://schemas.microsoft.com/office/powerpoint/2010/main" val="7773562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662EF1-16E1-CC73-5E1B-0BA2917C4904}"/>
              </a:ext>
            </a:extLst>
          </p:cNvPr>
          <p:cNvSpPr>
            <a:spLocks noGrp="1"/>
          </p:cNvSpPr>
          <p:nvPr>
            <p:ph type="title"/>
          </p:nvPr>
        </p:nvSpPr>
        <p:spPr/>
        <p:txBody>
          <a:bodyPr>
            <a:normAutofit/>
          </a:bodyPr>
          <a:lstStyle/>
          <a:p>
            <a:pPr algn="ctr"/>
            <a:r>
              <a:rPr lang="en-US" b="0" i="0" dirty="0">
                <a:solidFill>
                  <a:srgbClr val="000000"/>
                </a:solidFill>
                <a:effectLst/>
                <a:highlight>
                  <a:srgbClr val="FFFFFF"/>
                </a:highlight>
                <a:latin typeface="Calibri" panose="020F0502020204030204" pitchFamily="34" charset="0"/>
              </a:rPr>
              <a:t>Know your data: </a:t>
            </a:r>
            <a:r>
              <a:rPr lang="en-US" dirty="0">
                <a:latin typeface="Calibri" panose="020F0502020204030204" pitchFamily="34" charset="0"/>
                <a:ea typeface="Calibri" panose="020F0502020204030204" pitchFamily="34" charset="0"/>
                <a:cs typeface="Calibri" panose="020F0502020204030204" pitchFamily="34" charset="0"/>
              </a:rPr>
              <a:t>Record size distribution</a:t>
            </a:r>
            <a:br>
              <a:rPr lang="en-US" dirty="0">
                <a:latin typeface="Calibri" panose="020F0502020204030204" pitchFamily="34" charset="0"/>
                <a:ea typeface="Calibri" panose="020F0502020204030204" pitchFamily="34" charset="0"/>
                <a:cs typeface="Calibri" panose="020F0502020204030204" pitchFamily="34" charset="0"/>
              </a:rPr>
            </a:br>
            <a:r>
              <a:rPr lang="en-US" sz="3600" dirty="0">
                <a:latin typeface="Calibri" panose="020F0502020204030204" pitchFamily="34" charset="0"/>
                <a:ea typeface="Calibri" panose="020F0502020204030204" pitchFamily="34" charset="0"/>
                <a:cs typeface="Calibri" panose="020F0502020204030204" pitchFamily="34" charset="0"/>
              </a:rPr>
              <a:t>Table # 1 (full range of record sizes)</a:t>
            </a:r>
          </a:p>
        </p:txBody>
      </p:sp>
      <p:sp>
        <p:nvSpPr>
          <p:cNvPr id="4" name="Footer Placeholder 3">
            <a:extLst>
              <a:ext uri="{FF2B5EF4-FFF2-40B4-BE49-F238E27FC236}">
                <a16:creationId xmlns:a16="http://schemas.microsoft.com/office/drawing/2014/main" id="{81E65E3A-8B0F-93A3-D94B-13F92B9AD7C1}"/>
              </a:ext>
            </a:extLst>
          </p:cNvPr>
          <p:cNvSpPr>
            <a:spLocks noGrp="1"/>
          </p:cNvSpPr>
          <p:nvPr>
            <p:ph type="ftr" sz="quarter" idx="11"/>
          </p:nvPr>
        </p:nvSpPr>
        <p:spPr/>
        <p:txBody>
          <a:bodyPr/>
          <a:lstStyle/>
          <a:p>
            <a:r>
              <a:rPr lang="en-US"/>
              <a:t>PUG Challenge 2024</a:t>
            </a:r>
          </a:p>
        </p:txBody>
      </p:sp>
      <p:sp>
        <p:nvSpPr>
          <p:cNvPr id="5" name="Slide Number Placeholder 4">
            <a:extLst>
              <a:ext uri="{FF2B5EF4-FFF2-40B4-BE49-F238E27FC236}">
                <a16:creationId xmlns:a16="http://schemas.microsoft.com/office/drawing/2014/main" id="{68ECF434-A8A3-8BD6-233D-66F0F71EA7E2}"/>
              </a:ext>
            </a:extLst>
          </p:cNvPr>
          <p:cNvSpPr>
            <a:spLocks noGrp="1"/>
          </p:cNvSpPr>
          <p:nvPr>
            <p:ph type="sldNum" sz="quarter" idx="12"/>
          </p:nvPr>
        </p:nvSpPr>
        <p:spPr/>
        <p:txBody>
          <a:bodyPr/>
          <a:lstStyle/>
          <a:p>
            <a:fld id="{D79E687F-9761-4E37-8E5C-463A0DD2901E}" type="slidenum">
              <a:rPr lang="en-US" smtClean="0"/>
              <a:t>26</a:t>
            </a:fld>
            <a:endParaRPr lang="en-US"/>
          </a:p>
        </p:txBody>
      </p:sp>
      <p:pic>
        <p:nvPicPr>
          <p:cNvPr id="13" name="Content Placeholder 12" descr="A ruler and a ruler&#10;&#10;Description automatically generated with medium confidence">
            <a:extLst>
              <a:ext uri="{FF2B5EF4-FFF2-40B4-BE49-F238E27FC236}">
                <a16:creationId xmlns:a16="http://schemas.microsoft.com/office/drawing/2014/main" id="{EA6B1485-975E-4363-59FC-4BD79FAA3274}"/>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74394" y="1825625"/>
            <a:ext cx="10443211" cy="4351338"/>
          </a:xfrm>
        </p:spPr>
      </p:pic>
    </p:spTree>
    <p:extLst>
      <p:ext uri="{BB962C8B-B14F-4D97-AF65-F5344CB8AC3E}">
        <p14:creationId xmlns:p14="http://schemas.microsoft.com/office/powerpoint/2010/main" val="14566696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36F039-715B-5F08-20C2-A758F30FDCF8}"/>
              </a:ext>
            </a:extLst>
          </p:cNvPr>
          <p:cNvSpPr>
            <a:spLocks noGrp="1"/>
          </p:cNvSpPr>
          <p:nvPr>
            <p:ph type="title"/>
          </p:nvPr>
        </p:nvSpPr>
        <p:spPr>
          <a:xfrm>
            <a:off x="838200" y="128575"/>
            <a:ext cx="10515600" cy="1325563"/>
          </a:xfrm>
        </p:spPr>
        <p:txBody>
          <a:bodyPr>
            <a:normAutofit/>
          </a:bodyPr>
          <a:lstStyle/>
          <a:p>
            <a:pPr algn="ctr"/>
            <a:r>
              <a:rPr lang="en-US" b="0" i="0" dirty="0">
                <a:solidFill>
                  <a:srgbClr val="000000"/>
                </a:solidFill>
                <a:effectLst/>
                <a:highlight>
                  <a:srgbClr val="FFFFFF"/>
                </a:highlight>
                <a:latin typeface="Calibri" panose="020F0502020204030204" pitchFamily="34" charset="0"/>
              </a:rPr>
              <a:t>Know your data: </a:t>
            </a:r>
            <a:r>
              <a:rPr lang="en-US" dirty="0">
                <a:latin typeface="Calibri" panose="020F0502020204030204" pitchFamily="34" charset="0"/>
                <a:ea typeface="Calibri" panose="020F0502020204030204" pitchFamily="34" charset="0"/>
                <a:cs typeface="Calibri" panose="020F0502020204030204" pitchFamily="34" charset="0"/>
              </a:rPr>
              <a:t>Record size distribution</a:t>
            </a:r>
            <a:br>
              <a:rPr lang="en-US" dirty="0">
                <a:latin typeface="Calibri" panose="020F0502020204030204" pitchFamily="34" charset="0"/>
                <a:ea typeface="Calibri" panose="020F0502020204030204" pitchFamily="34" charset="0"/>
                <a:cs typeface="Calibri" panose="020F0502020204030204" pitchFamily="34" charset="0"/>
              </a:rPr>
            </a:br>
            <a:r>
              <a:rPr lang="en-US" sz="3600" b="0" i="0" dirty="0">
                <a:solidFill>
                  <a:srgbClr val="000000"/>
                </a:solidFill>
                <a:effectLst/>
                <a:latin typeface="Calibri" panose="020F0502020204030204" pitchFamily="34" charset="0"/>
              </a:rPr>
              <a:t>“Snake tail” (Table # 1 with sizes &gt; 300 bytes)</a:t>
            </a:r>
            <a:endParaRPr lang="en-US" sz="3600" dirty="0">
              <a:latin typeface="Calibri" panose="020F0502020204030204" pitchFamily="34" charset="0"/>
              <a:ea typeface="Calibri" panose="020F0502020204030204" pitchFamily="34" charset="0"/>
              <a:cs typeface="Calibri" panose="020F0502020204030204" pitchFamily="34" charset="0"/>
            </a:endParaRPr>
          </a:p>
        </p:txBody>
      </p:sp>
      <p:sp>
        <p:nvSpPr>
          <p:cNvPr id="5" name="Footer Placeholder 4">
            <a:extLst>
              <a:ext uri="{FF2B5EF4-FFF2-40B4-BE49-F238E27FC236}">
                <a16:creationId xmlns:a16="http://schemas.microsoft.com/office/drawing/2014/main" id="{E3E9C211-E5B3-4CF0-BA4D-0C1C3E21F462}"/>
              </a:ext>
            </a:extLst>
          </p:cNvPr>
          <p:cNvSpPr>
            <a:spLocks noGrp="1"/>
          </p:cNvSpPr>
          <p:nvPr>
            <p:ph type="ftr" sz="quarter" idx="11"/>
          </p:nvPr>
        </p:nvSpPr>
        <p:spPr/>
        <p:txBody>
          <a:bodyPr/>
          <a:lstStyle/>
          <a:p>
            <a:r>
              <a:rPr lang="en-US"/>
              <a:t>PUG Challenge 2024</a:t>
            </a:r>
          </a:p>
        </p:txBody>
      </p:sp>
      <p:sp>
        <p:nvSpPr>
          <p:cNvPr id="6" name="Slide Number Placeholder 5">
            <a:extLst>
              <a:ext uri="{FF2B5EF4-FFF2-40B4-BE49-F238E27FC236}">
                <a16:creationId xmlns:a16="http://schemas.microsoft.com/office/drawing/2014/main" id="{562B0A69-8701-3912-AF6B-A6DF64901831}"/>
              </a:ext>
            </a:extLst>
          </p:cNvPr>
          <p:cNvSpPr>
            <a:spLocks noGrp="1"/>
          </p:cNvSpPr>
          <p:nvPr>
            <p:ph type="sldNum" sz="quarter" idx="12"/>
          </p:nvPr>
        </p:nvSpPr>
        <p:spPr/>
        <p:txBody>
          <a:bodyPr/>
          <a:lstStyle/>
          <a:p>
            <a:fld id="{D79E687F-9761-4E37-8E5C-463A0DD2901E}" type="slidenum">
              <a:rPr lang="en-US" smtClean="0"/>
              <a:t>27</a:t>
            </a:fld>
            <a:endParaRPr lang="en-US"/>
          </a:p>
        </p:txBody>
      </p:sp>
      <p:pic>
        <p:nvPicPr>
          <p:cNvPr id="4" name="Picture 3" descr="A computer screen shot of a computer">
            <a:extLst>
              <a:ext uri="{FF2B5EF4-FFF2-40B4-BE49-F238E27FC236}">
                <a16:creationId xmlns:a16="http://schemas.microsoft.com/office/drawing/2014/main" id="{DB98C3DD-D376-BAE2-664A-D63B2E880D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2514" y="1410595"/>
            <a:ext cx="10929257" cy="4553857"/>
          </a:xfrm>
          <a:prstGeom prst="rect">
            <a:avLst/>
          </a:prstGeom>
        </p:spPr>
      </p:pic>
    </p:spTree>
    <p:extLst>
      <p:ext uri="{BB962C8B-B14F-4D97-AF65-F5344CB8AC3E}">
        <p14:creationId xmlns:p14="http://schemas.microsoft.com/office/powerpoint/2010/main" val="8157920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662EF1-16E1-CC73-5E1B-0BA2917C4904}"/>
              </a:ext>
            </a:extLst>
          </p:cNvPr>
          <p:cNvSpPr>
            <a:spLocks noGrp="1"/>
          </p:cNvSpPr>
          <p:nvPr>
            <p:ph type="title"/>
          </p:nvPr>
        </p:nvSpPr>
        <p:spPr>
          <a:xfrm>
            <a:off x="609600" y="320675"/>
            <a:ext cx="10972800" cy="1325563"/>
          </a:xfrm>
        </p:spPr>
        <p:txBody>
          <a:bodyPr>
            <a:normAutofit/>
          </a:bodyPr>
          <a:lstStyle/>
          <a:p>
            <a:pPr algn="ctr"/>
            <a:r>
              <a:rPr lang="en-US" b="0" i="0" dirty="0">
                <a:solidFill>
                  <a:srgbClr val="000000"/>
                </a:solidFill>
                <a:effectLst/>
                <a:highlight>
                  <a:srgbClr val="FFFFFF"/>
                </a:highlight>
                <a:latin typeface="Calibri" panose="020F0502020204030204" pitchFamily="34" charset="0"/>
              </a:rPr>
              <a:t>Know your data: </a:t>
            </a:r>
            <a:r>
              <a:rPr lang="en-US" dirty="0">
                <a:latin typeface="Calibri" panose="020F0502020204030204" pitchFamily="34" charset="0"/>
                <a:ea typeface="Calibri" panose="020F0502020204030204" pitchFamily="34" charset="0"/>
                <a:cs typeface="Calibri" panose="020F0502020204030204" pitchFamily="34" charset="0"/>
              </a:rPr>
              <a:t>LOB record size distribution</a:t>
            </a:r>
            <a:br>
              <a:rPr lang="en-US" dirty="0">
                <a:latin typeface="Calibri" panose="020F0502020204030204" pitchFamily="34" charset="0"/>
                <a:ea typeface="Calibri" panose="020F0502020204030204" pitchFamily="34" charset="0"/>
                <a:cs typeface="Calibri" panose="020F0502020204030204" pitchFamily="34" charset="0"/>
              </a:rPr>
            </a:br>
            <a:r>
              <a:rPr lang="en-US" sz="3600" b="0" i="0" dirty="0">
                <a:solidFill>
                  <a:srgbClr val="000000"/>
                </a:solidFill>
                <a:effectLst/>
                <a:latin typeface="Calibri" panose="020F0502020204030204" pitchFamily="34" charset="0"/>
              </a:rPr>
              <a:t>“Dragon tail” (</a:t>
            </a:r>
            <a:r>
              <a:rPr lang="en-US" sz="3600" dirty="0">
                <a:latin typeface="Calibri" panose="020F0502020204030204" pitchFamily="34" charset="0"/>
                <a:ea typeface="Calibri" panose="020F0502020204030204" pitchFamily="34" charset="0"/>
                <a:cs typeface="Calibri" panose="020F0502020204030204" pitchFamily="34" charset="0"/>
              </a:rPr>
              <a:t>full range of LOB sizes)</a:t>
            </a:r>
          </a:p>
        </p:txBody>
      </p:sp>
      <p:sp>
        <p:nvSpPr>
          <p:cNvPr id="4" name="Footer Placeholder 3">
            <a:extLst>
              <a:ext uri="{FF2B5EF4-FFF2-40B4-BE49-F238E27FC236}">
                <a16:creationId xmlns:a16="http://schemas.microsoft.com/office/drawing/2014/main" id="{81E65E3A-8B0F-93A3-D94B-13F92B9AD7C1}"/>
              </a:ext>
            </a:extLst>
          </p:cNvPr>
          <p:cNvSpPr>
            <a:spLocks noGrp="1"/>
          </p:cNvSpPr>
          <p:nvPr>
            <p:ph type="ftr" sz="quarter" idx="11"/>
          </p:nvPr>
        </p:nvSpPr>
        <p:spPr/>
        <p:txBody>
          <a:bodyPr/>
          <a:lstStyle/>
          <a:p>
            <a:r>
              <a:rPr lang="en-US"/>
              <a:t>PUG Challenge 2024</a:t>
            </a:r>
          </a:p>
        </p:txBody>
      </p:sp>
      <p:sp>
        <p:nvSpPr>
          <p:cNvPr id="5" name="Slide Number Placeholder 4">
            <a:extLst>
              <a:ext uri="{FF2B5EF4-FFF2-40B4-BE49-F238E27FC236}">
                <a16:creationId xmlns:a16="http://schemas.microsoft.com/office/drawing/2014/main" id="{68ECF434-A8A3-8BD6-233D-66F0F71EA7E2}"/>
              </a:ext>
            </a:extLst>
          </p:cNvPr>
          <p:cNvSpPr>
            <a:spLocks noGrp="1"/>
          </p:cNvSpPr>
          <p:nvPr>
            <p:ph type="sldNum" sz="quarter" idx="12"/>
          </p:nvPr>
        </p:nvSpPr>
        <p:spPr/>
        <p:txBody>
          <a:bodyPr/>
          <a:lstStyle/>
          <a:p>
            <a:fld id="{D79E687F-9761-4E37-8E5C-463A0DD2901E}" type="slidenum">
              <a:rPr lang="en-US" smtClean="0"/>
              <a:t>28</a:t>
            </a:fld>
            <a:endParaRPr lang="en-US"/>
          </a:p>
        </p:txBody>
      </p:sp>
      <p:pic>
        <p:nvPicPr>
          <p:cNvPr id="8" name="Content Placeholder 7" descr="A graph with numbers and lines">
            <a:extLst>
              <a:ext uri="{FF2B5EF4-FFF2-40B4-BE49-F238E27FC236}">
                <a16:creationId xmlns:a16="http://schemas.microsoft.com/office/drawing/2014/main" id="{301514C7-C5BB-62DE-619E-85A598243311}"/>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164484" y="1825625"/>
            <a:ext cx="9863032" cy="4351338"/>
          </a:xfrm>
        </p:spPr>
      </p:pic>
    </p:spTree>
    <p:extLst>
      <p:ext uri="{BB962C8B-B14F-4D97-AF65-F5344CB8AC3E}">
        <p14:creationId xmlns:p14="http://schemas.microsoft.com/office/powerpoint/2010/main" val="32150616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36F039-715B-5F08-20C2-A758F30FDCF8}"/>
              </a:ext>
            </a:extLst>
          </p:cNvPr>
          <p:cNvSpPr>
            <a:spLocks noGrp="1"/>
          </p:cNvSpPr>
          <p:nvPr>
            <p:ph type="title"/>
          </p:nvPr>
        </p:nvSpPr>
        <p:spPr>
          <a:xfrm>
            <a:off x="838200" y="128575"/>
            <a:ext cx="10515600" cy="1325563"/>
          </a:xfrm>
        </p:spPr>
        <p:txBody>
          <a:bodyPr>
            <a:normAutofit/>
          </a:bodyPr>
          <a:lstStyle/>
          <a:p>
            <a:pPr algn="ctr"/>
            <a:r>
              <a:rPr lang="en-US" b="0" i="0" dirty="0">
                <a:solidFill>
                  <a:srgbClr val="000000"/>
                </a:solidFill>
                <a:effectLst/>
                <a:highlight>
                  <a:srgbClr val="FFFFFF"/>
                </a:highlight>
                <a:latin typeface="Calibri" panose="020F0502020204030204" pitchFamily="34" charset="0"/>
              </a:rPr>
              <a:t>Know your data: </a:t>
            </a:r>
            <a:r>
              <a:rPr lang="en-US" dirty="0">
                <a:latin typeface="Calibri" panose="020F0502020204030204" pitchFamily="34" charset="0"/>
                <a:ea typeface="Calibri" panose="020F0502020204030204" pitchFamily="34" charset="0"/>
                <a:cs typeface="Calibri" panose="020F0502020204030204" pitchFamily="34" charset="0"/>
              </a:rPr>
              <a:t>Record size distribution</a:t>
            </a:r>
            <a:br>
              <a:rPr lang="en-US" dirty="0">
                <a:latin typeface="Calibri" panose="020F0502020204030204" pitchFamily="34" charset="0"/>
                <a:ea typeface="Calibri" panose="020F0502020204030204" pitchFamily="34" charset="0"/>
                <a:cs typeface="Calibri" panose="020F0502020204030204" pitchFamily="34" charset="0"/>
              </a:rPr>
            </a:br>
            <a:r>
              <a:rPr lang="en-US" sz="3600" dirty="0">
                <a:solidFill>
                  <a:srgbClr val="000000"/>
                </a:solidFill>
                <a:latin typeface="Calibri" panose="020F0502020204030204" pitchFamily="34" charset="0"/>
              </a:rPr>
              <a:t>“Mean sizes” (Table # 1 with sizes &lt; 300 bytes)</a:t>
            </a:r>
            <a:endParaRPr lang="en-US" sz="3600" dirty="0">
              <a:latin typeface="Calibri" panose="020F0502020204030204" pitchFamily="34" charset="0"/>
              <a:ea typeface="Calibri" panose="020F0502020204030204" pitchFamily="34" charset="0"/>
              <a:cs typeface="Calibri" panose="020F0502020204030204" pitchFamily="34" charset="0"/>
            </a:endParaRPr>
          </a:p>
        </p:txBody>
      </p:sp>
      <p:sp>
        <p:nvSpPr>
          <p:cNvPr id="5" name="Footer Placeholder 4">
            <a:extLst>
              <a:ext uri="{FF2B5EF4-FFF2-40B4-BE49-F238E27FC236}">
                <a16:creationId xmlns:a16="http://schemas.microsoft.com/office/drawing/2014/main" id="{E3E9C211-E5B3-4CF0-BA4D-0C1C3E21F462}"/>
              </a:ext>
            </a:extLst>
          </p:cNvPr>
          <p:cNvSpPr>
            <a:spLocks noGrp="1"/>
          </p:cNvSpPr>
          <p:nvPr>
            <p:ph type="ftr" sz="quarter" idx="11"/>
          </p:nvPr>
        </p:nvSpPr>
        <p:spPr/>
        <p:txBody>
          <a:bodyPr/>
          <a:lstStyle/>
          <a:p>
            <a:r>
              <a:rPr lang="en-US"/>
              <a:t>PUG Challenge 2024</a:t>
            </a:r>
          </a:p>
        </p:txBody>
      </p:sp>
      <p:sp>
        <p:nvSpPr>
          <p:cNvPr id="6" name="Slide Number Placeholder 5">
            <a:extLst>
              <a:ext uri="{FF2B5EF4-FFF2-40B4-BE49-F238E27FC236}">
                <a16:creationId xmlns:a16="http://schemas.microsoft.com/office/drawing/2014/main" id="{562B0A69-8701-3912-AF6B-A6DF64901831}"/>
              </a:ext>
            </a:extLst>
          </p:cNvPr>
          <p:cNvSpPr>
            <a:spLocks noGrp="1"/>
          </p:cNvSpPr>
          <p:nvPr>
            <p:ph type="sldNum" sz="quarter" idx="12"/>
          </p:nvPr>
        </p:nvSpPr>
        <p:spPr/>
        <p:txBody>
          <a:bodyPr/>
          <a:lstStyle/>
          <a:p>
            <a:fld id="{D79E687F-9761-4E37-8E5C-463A0DD2901E}" type="slidenum">
              <a:rPr lang="en-US" smtClean="0"/>
              <a:t>29</a:t>
            </a:fld>
            <a:endParaRPr lang="en-US"/>
          </a:p>
        </p:txBody>
      </p:sp>
      <p:pic>
        <p:nvPicPr>
          <p:cNvPr id="4" name="Picture 3" descr="A graph showing a graph">
            <a:extLst>
              <a:ext uri="{FF2B5EF4-FFF2-40B4-BE49-F238E27FC236}">
                <a16:creationId xmlns:a16="http://schemas.microsoft.com/office/drawing/2014/main" id="{23785797-2144-8839-7207-E9C6F2CE0C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6942" y="1367972"/>
            <a:ext cx="10515600" cy="4381500"/>
          </a:xfrm>
          <a:prstGeom prst="rect">
            <a:avLst/>
          </a:prstGeom>
        </p:spPr>
      </p:pic>
    </p:spTree>
    <p:extLst>
      <p:ext uri="{BB962C8B-B14F-4D97-AF65-F5344CB8AC3E}">
        <p14:creationId xmlns:p14="http://schemas.microsoft.com/office/powerpoint/2010/main" val="11741445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662EF1-16E1-CC73-5E1B-0BA2917C4904}"/>
              </a:ext>
            </a:extLst>
          </p:cNvPr>
          <p:cNvSpPr>
            <a:spLocks noGrp="1"/>
          </p:cNvSpPr>
          <p:nvPr>
            <p:ph type="title"/>
          </p:nvPr>
        </p:nvSpPr>
        <p:spPr/>
        <p:txBody>
          <a:bodyPr/>
          <a:lstStyle/>
          <a:p>
            <a:pPr algn="ctr"/>
            <a:r>
              <a:rPr lang="en-US" b="0" i="0" dirty="0">
                <a:solidFill>
                  <a:srgbClr val="000000"/>
                </a:solidFill>
                <a:effectLst/>
                <a:highlight>
                  <a:srgbClr val="FFFFFF"/>
                </a:highlight>
                <a:latin typeface="Calibri" panose="020F0502020204030204" pitchFamily="34" charset="0"/>
              </a:rPr>
              <a:t>Know your data: Block Age</a:t>
            </a:r>
            <a:br>
              <a:rPr lang="en-US" b="0" i="0" dirty="0">
                <a:solidFill>
                  <a:srgbClr val="000000"/>
                </a:solidFill>
                <a:effectLst/>
                <a:highlight>
                  <a:srgbClr val="FFFFFF"/>
                </a:highlight>
                <a:latin typeface="Calibri" panose="020F0502020204030204" pitchFamily="34" charset="0"/>
              </a:rPr>
            </a:br>
            <a:r>
              <a:rPr lang="en-US" sz="3600" dirty="0">
                <a:solidFill>
                  <a:srgbClr val="000000"/>
                </a:solidFill>
                <a:highlight>
                  <a:srgbClr val="FFFFFF"/>
                </a:highlight>
                <a:latin typeface="Calibri" panose="020F0502020204030204" pitchFamily="34" charset="0"/>
              </a:rPr>
              <a:t>Table # 1</a:t>
            </a:r>
            <a:endParaRPr lang="en-US" sz="3600" dirty="0">
              <a:latin typeface="Calibri" panose="020F0502020204030204" pitchFamily="34" charset="0"/>
              <a:ea typeface="Calibri" panose="020F0502020204030204" pitchFamily="34" charset="0"/>
              <a:cs typeface="Calibri" panose="020F0502020204030204" pitchFamily="34" charset="0"/>
            </a:endParaRPr>
          </a:p>
        </p:txBody>
      </p:sp>
      <p:sp>
        <p:nvSpPr>
          <p:cNvPr id="4" name="Footer Placeholder 3">
            <a:extLst>
              <a:ext uri="{FF2B5EF4-FFF2-40B4-BE49-F238E27FC236}">
                <a16:creationId xmlns:a16="http://schemas.microsoft.com/office/drawing/2014/main" id="{81E65E3A-8B0F-93A3-D94B-13F92B9AD7C1}"/>
              </a:ext>
            </a:extLst>
          </p:cNvPr>
          <p:cNvSpPr>
            <a:spLocks noGrp="1"/>
          </p:cNvSpPr>
          <p:nvPr>
            <p:ph type="ftr" sz="quarter" idx="11"/>
          </p:nvPr>
        </p:nvSpPr>
        <p:spPr/>
        <p:txBody>
          <a:bodyPr/>
          <a:lstStyle/>
          <a:p>
            <a:r>
              <a:rPr lang="en-US"/>
              <a:t>PUG Challenge 2024</a:t>
            </a:r>
          </a:p>
        </p:txBody>
      </p:sp>
      <p:sp>
        <p:nvSpPr>
          <p:cNvPr id="5" name="Slide Number Placeholder 4">
            <a:extLst>
              <a:ext uri="{FF2B5EF4-FFF2-40B4-BE49-F238E27FC236}">
                <a16:creationId xmlns:a16="http://schemas.microsoft.com/office/drawing/2014/main" id="{68ECF434-A8A3-8BD6-233D-66F0F71EA7E2}"/>
              </a:ext>
            </a:extLst>
          </p:cNvPr>
          <p:cNvSpPr>
            <a:spLocks noGrp="1"/>
          </p:cNvSpPr>
          <p:nvPr>
            <p:ph type="sldNum" sz="quarter" idx="12"/>
          </p:nvPr>
        </p:nvSpPr>
        <p:spPr/>
        <p:txBody>
          <a:bodyPr/>
          <a:lstStyle/>
          <a:p>
            <a:fld id="{D79E687F-9761-4E37-8E5C-463A0DD2901E}" type="slidenum">
              <a:rPr lang="en-US" smtClean="0"/>
              <a:t>30</a:t>
            </a:fld>
            <a:endParaRPr lang="en-US"/>
          </a:p>
        </p:txBody>
      </p:sp>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38200" y="1830329"/>
            <a:ext cx="10873740" cy="4530725"/>
          </a:xfrm>
        </p:spPr>
      </p:pic>
      <p:sp>
        <p:nvSpPr>
          <p:cNvPr id="9" name="Title 1">
            <a:extLst>
              <a:ext uri="{FF2B5EF4-FFF2-40B4-BE49-F238E27FC236}">
                <a16:creationId xmlns:a16="http://schemas.microsoft.com/office/drawing/2014/main" id="{92662EF1-16E1-CC73-5E1B-0BA2917C4904}"/>
              </a:ext>
            </a:extLst>
          </p:cNvPr>
          <p:cNvSpPr txBox="1">
            <a:spLocks/>
          </p:cNvSpPr>
          <p:nvPr/>
        </p:nvSpPr>
        <p:spPr>
          <a:xfrm>
            <a:off x="457200" y="3097439"/>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3600" dirty="0">
              <a:latin typeface="Calibri" panose="020F0502020204030204" pitchFamily="34" charset="0"/>
              <a:ea typeface="Calibri" panose="020F0502020204030204" pitchFamily="34" charset="0"/>
              <a:cs typeface="Calibri" panose="020F0502020204030204" pitchFamily="34" charset="0"/>
            </a:endParaRPr>
          </a:p>
        </p:txBody>
      </p:sp>
      <p:sp>
        <p:nvSpPr>
          <p:cNvPr id="10" name="Title 1">
            <a:extLst>
              <a:ext uri="{FF2B5EF4-FFF2-40B4-BE49-F238E27FC236}">
                <a16:creationId xmlns:a16="http://schemas.microsoft.com/office/drawing/2014/main" id="{92662EF1-16E1-CC73-5E1B-0BA2917C4904}"/>
              </a:ext>
            </a:extLst>
          </p:cNvPr>
          <p:cNvSpPr txBox="1">
            <a:spLocks/>
          </p:cNvSpPr>
          <p:nvPr/>
        </p:nvSpPr>
        <p:spPr>
          <a:xfrm>
            <a:off x="2846615" y="2500310"/>
            <a:ext cx="2590799" cy="51673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1600" dirty="0">
                <a:solidFill>
                  <a:srgbClr val="FF0000"/>
                </a:solidFill>
                <a:highlight>
                  <a:srgbClr val="FFFFFF"/>
                </a:highlight>
                <a:latin typeface="Calibri" panose="020F0502020204030204" pitchFamily="34" charset="0"/>
              </a:rPr>
              <a:t>76,200,000 | 2021-01-25</a:t>
            </a:r>
            <a:endParaRPr lang="en-US" sz="1600"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
        <p:nvSpPr>
          <p:cNvPr id="11" name="Title 1">
            <a:extLst>
              <a:ext uri="{FF2B5EF4-FFF2-40B4-BE49-F238E27FC236}">
                <a16:creationId xmlns:a16="http://schemas.microsoft.com/office/drawing/2014/main" id="{92662EF1-16E1-CC73-5E1B-0BA2917C4904}"/>
              </a:ext>
            </a:extLst>
          </p:cNvPr>
          <p:cNvSpPr txBox="1">
            <a:spLocks/>
          </p:cNvSpPr>
          <p:nvPr/>
        </p:nvSpPr>
        <p:spPr>
          <a:xfrm>
            <a:off x="4425042" y="1555722"/>
            <a:ext cx="2579915" cy="47772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1600" dirty="0">
                <a:solidFill>
                  <a:srgbClr val="FF0000"/>
                </a:solidFill>
                <a:highlight>
                  <a:srgbClr val="FFFFFF"/>
                </a:highlight>
                <a:latin typeface="Calibri" panose="020F0502020204030204" pitchFamily="34" charset="0"/>
              </a:rPr>
              <a:t>90,800,000 |2021-04-30</a:t>
            </a:r>
            <a:endParaRPr lang="en-US" sz="1600"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3614631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662EF1-16E1-CC73-5E1B-0BA2917C4904}"/>
              </a:ext>
            </a:extLst>
          </p:cNvPr>
          <p:cNvSpPr>
            <a:spLocks noGrp="1"/>
          </p:cNvSpPr>
          <p:nvPr>
            <p:ph type="title"/>
          </p:nvPr>
        </p:nvSpPr>
        <p:spPr/>
        <p:txBody>
          <a:bodyPr>
            <a:normAutofit/>
          </a:bodyPr>
          <a:lstStyle/>
          <a:p>
            <a:pPr algn="ctr"/>
            <a:r>
              <a:rPr lang="en-US" b="0" i="0" dirty="0">
                <a:solidFill>
                  <a:srgbClr val="000000"/>
                </a:solidFill>
                <a:effectLst/>
                <a:highlight>
                  <a:srgbClr val="FFFFFF"/>
                </a:highlight>
                <a:latin typeface="Calibri" panose="020F0502020204030204" pitchFamily="34" charset="0"/>
              </a:rPr>
              <a:t>Know your data: </a:t>
            </a:r>
            <a:r>
              <a:rPr lang="en-US" dirty="0">
                <a:latin typeface="Calibri" panose="020F0502020204030204" pitchFamily="34" charset="0"/>
                <a:ea typeface="Calibri" panose="020F0502020204030204" pitchFamily="34" charset="0"/>
                <a:cs typeface="Calibri" panose="020F0502020204030204" pitchFamily="34" charset="0"/>
              </a:rPr>
              <a:t>HWM</a:t>
            </a:r>
            <a:br>
              <a:rPr lang="en-US" sz="4000" dirty="0">
                <a:latin typeface="Calibri" panose="020F0502020204030204" pitchFamily="34" charset="0"/>
                <a:ea typeface="Calibri" panose="020F0502020204030204" pitchFamily="34" charset="0"/>
                <a:cs typeface="Calibri" panose="020F0502020204030204" pitchFamily="34" charset="0"/>
              </a:rPr>
            </a:br>
            <a:r>
              <a:rPr lang="en-US" sz="3600" dirty="0">
                <a:latin typeface="Calibri" panose="020F0502020204030204" pitchFamily="34" charset="0"/>
                <a:ea typeface="Calibri" panose="020F0502020204030204" pitchFamily="34" charset="0"/>
                <a:cs typeface="Calibri" panose="020F0502020204030204" pitchFamily="34" charset="0"/>
              </a:rPr>
              <a:t>Area of table # 1</a:t>
            </a:r>
          </a:p>
        </p:txBody>
      </p:sp>
      <p:pic>
        <p:nvPicPr>
          <p:cNvPr id="7" name="Content Placeholder 6" descr="A graph with a line">
            <a:extLst>
              <a:ext uri="{FF2B5EF4-FFF2-40B4-BE49-F238E27FC236}">
                <a16:creationId xmlns:a16="http://schemas.microsoft.com/office/drawing/2014/main" id="{B3BB3C23-624B-4577-CA08-89F855BC9809}"/>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38200" y="1869753"/>
            <a:ext cx="10515600" cy="4263081"/>
          </a:xfrm>
        </p:spPr>
      </p:pic>
      <p:sp>
        <p:nvSpPr>
          <p:cNvPr id="4" name="Footer Placeholder 3">
            <a:extLst>
              <a:ext uri="{FF2B5EF4-FFF2-40B4-BE49-F238E27FC236}">
                <a16:creationId xmlns:a16="http://schemas.microsoft.com/office/drawing/2014/main" id="{81E65E3A-8B0F-93A3-D94B-13F92B9AD7C1}"/>
              </a:ext>
            </a:extLst>
          </p:cNvPr>
          <p:cNvSpPr>
            <a:spLocks noGrp="1"/>
          </p:cNvSpPr>
          <p:nvPr>
            <p:ph type="ftr" sz="quarter" idx="11"/>
          </p:nvPr>
        </p:nvSpPr>
        <p:spPr/>
        <p:txBody>
          <a:bodyPr/>
          <a:lstStyle/>
          <a:p>
            <a:r>
              <a:rPr lang="en-US"/>
              <a:t>PUG Challenge 2024</a:t>
            </a:r>
          </a:p>
        </p:txBody>
      </p:sp>
      <p:sp>
        <p:nvSpPr>
          <p:cNvPr id="5" name="Slide Number Placeholder 4">
            <a:extLst>
              <a:ext uri="{FF2B5EF4-FFF2-40B4-BE49-F238E27FC236}">
                <a16:creationId xmlns:a16="http://schemas.microsoft.com/office/drawing/2014/main" id="{68ECF434-A8A3-8BD6-233D-66F0F71EA7E2}"/>
              </a:ext>
            </a:extLst>
          </p:cNvPr>
          <p:cNvSpPr>
            <a:spLocks noGrp="1"/>
          </p:cNvSpPr>
          <p:nvPr>
            <p:ph type="sldNum" sz="quarter" idx="12"/>
          </p:nvPr>
        </p:nvSpPr>
        <p:spPr/>
        <p:txBody>
          <a:bodyPr/>
          <a:lstStyle/>
          <a:p>
            <a:fld id="{D79E687F-9761-4E37-8E5C-463A0DD2901E}" type="slidenum">
              <a:rPr lang="en-US" smtClean="0"/>
              <a:t>31</a:t>
            </a:fld>
            <a:endParaRPr lang="en-US"/>
          </a:p>
        </p:txBody>
      </p:sp>
    </p:spTree>
    <p:extLst>
      <p:ext uri="{BB962C8B-B14F-4D97-AF65-F5344CB8AC3E}">
        <p14:creationId xmlns:p14="http://schemas.microsoft.com/office/powerpoint/2010/main" val="40176212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662EF1-16E1-CC73-5E1B-0BA2917C4904}"/>
              </a:ext>
            </a:extLst>
          </p:cNvPr>
          <p:cNvSpPr>
            <a:spLocks noGrp="1"/>
          </p:cNvSpPr>
          <p:nvPr>
            <p:ph type="title"/>
          </p:nvPr>
        </p:nvSpPr>
        <p:spPr/>
        <p:txBody>
          <a:bodyPr/>
          <a:lstStyle/>
          <a:p>
            <a:pPr algn="ctr"/>
            <a:r>
              <a:rPr lang="en-US" b="0" i="0" dirty="0">
                <a:solidFill>
                  <a:srgbClr val="000000"/>
                </a:solidFill>
                <a:effectLst/>
                <a:highlight>
                  <a:srgbClr val="FFFFFF"/>
                </a:highlight>
                <a:latin typeface="Calibri" panose="020F0502020204030204" pitchFamily="34" charset="0"/>
              </a:rPr>
              <a:t>Know your data: Block Age</a:t>
            </a:r>
            <a:br>
              <a:rPr lang="en-US" b="0" i="0" dirty="0">
                <a:solidFill>
                  <a:srgbClr val="000000"/>
                </a:solidFill>
                <a:effectLst/>
                <a:highlight>
                  <a:srgbClr val="FFFFFF"/>
                </a:highlight>
                <a:latin typeface="Calibri" panose="020F0502020204030204" pitchFamily="34" charset="0"/>
              </a:rPr>
            </a:br>
            <a:r>
              <a:rPr lang="en-US" sz="3600" dirty="0">
                <a:solidFill>
                  <a:srgbClr val="000000"/>
                </a:solidFill>
                <a:highlight>
                  <a:srgbClr val="FFFFFF"/>
                </a:highlight>
                <a:latin typeface="Calibri" panose="020F0502020204030204" pitchFamily="34" charset="0"/>
              </a:rPr>
              <a:t>RM Chain of table # 2</a:t>
            </a:r>
            <a:endParaRPr lang="en-US" sz="3600" dirty="0">
              <a:latin typeface="Calibri" panose="020F0502020204030204" pitchFamily="34" charset="0"/>
              <a:ea typeface="Calibri" panose="020F0502020204030204" pitchFamily="34" charset="0"/>
              <a:cs typeface="Calibri" panose="020F0502020204030204" pitchFamily="34" charset="0"/>
            </a:endParaRPr>
          </a:p>
        </p:txBody>
      </p:sp>
      <p:sp>
        <p:nvSpPr>
          <p:cNvPr id="4" name="Footer Placeholder 3">
            <a:extLst>
              <a:ext uri="{FF2B5EF4-FFF2-40B4-BE49-F238E27FC236}">
                <a16:creationId xmlns:a16="http://schemas.microsoft.com/office/drawing/2014/main" id="{81E65E3A-8B0F-93A3-D94B-13F92B9AD7C1}"/>
              </a:ext>
            </a:extLst>
          </p:cNvPr>
          <p:cNvSpPr>
            <a:spLocks noGrp="1"/>
          </p:cNvSpPr>
          <p:nvPr>
            <p:ph type="ftr" sz="quarter" idx="11"/>
          </p:nvPr>
        </p:nvSpPr>
        <p:spPr/>
        <p:txBody>
          <a:bodyPr/>
          <a:lstStyle/>
          <a:p>
            <a:r>
              <a:rPr lang="en-US"/>
              <a:t>PUG Challenge 2024</a:t>
            </a:r>
          </a:p>
        </p:txBody>
      </p:sp>
      <p:sp>
        <p:nvSpPr>
          <p:cNvPr id="5" name="Slide Number Placeholder 4">
            <a:extLst>
              <a:ext uri="{FF2B5EF4-FFF2-40B4-BE49-F238E27FC236}">
                <a16:creationId xmlns:a16="http://schemas.microsoft.com/office/drawing/2014/main" id="{68ECF434-A8A3-8BD6-233D-66F0F71EA7E2}"/>
              </a:ext>
            </a:extLst>
          </p:cNvPr>
          <p:cNvSpPr>
            <a:spLocks noGrp="1"/>
          </p:cNvSpPr>
          <p:nvPr>
            <p:ph type="sldNum" sz="quarter" idx="12"/>
          </p:nvPr>
        </p:nvSpPr>
        <p:spPr/>
        <p:txBody>
          <a:bodyPr/>
          <a:lstStyle/>
          <a:p>
            <a:fld id="{D79E687F-9761-4E37-8E5C-463A0DD2901E}" type="slidenum">
              <a:rPr lang="en-US" smtClean="0"/>
              <a:t>32</a:t>
            </a:fld>
            <a:endParaRPr lang="en-US"/>
          </a:p>
        </p:txBody>
      </p:sp>
      <p:pic>
        <p:nvPicPr>
          <p:cNvPr id="9" name="Content Placeholder 8" descr="A graph showing a line">
            <a:extLst>
              <a:ext uri="{FF2B5EF4-FFF2-40B4-BE49-F238E27FC236}">
                <a16:creationId xmlns:a16="http://schemas.microsoft.com/office/drawing/2014/main" id="{B0851D9B-A641-E422-064F-2D9C1C6DEE49}"/>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85845" y="1825625"/>
            <a:ext cx="10420309" cy="4351338"/>
          </a:xfrm>
        </p:spPr>
      </p:pic>
    </p:spTree>
    <p:extLst>
      <p:ext uri="{BB962C8B-B14F-4D97-AF65-F5344CB8AC3E}">
        <p14:creationId xmlns:p14="http://schemas.microsoft.com/office/powerpoint/2010/main" val="25616666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662EF1-16E1-CC73-5E1B-0BA2917C4904}"/>
              </a:ext>
            </a:extLst>
          </p:cNvPr>
          <p:cNvSpPr>
            <a:spLocks noGrp="1"/>
          </p:cNvSpPr>
          <p:nvPr>
            <p:ph type="title"/>
          </p:nvPr>
        </p:nvSpPr>
        <p:spPr/>
        <p:txBody>
          <a:bodyPr/>
          <a:lstStyle/>
          <a:p>
            <a:pPr algn="ctr"/>
            <a:r>
              <a:rPr lang="en-US" b="0" i="0" dirty="0">
                <a:solidFill>
                  <a:srgbClr val="000000"/>
                </a:solidFill>
                <a:effectLst/>
                <a:highlight>
                  <a:srgbClr val="FFFFFF"/>
                </a:highlight>
                <a:latin typeface="Calibri" panose="020F0502020204030204" pitchFamily="34" charset="0"/>
              </a:rPr>
              <a:t>Know your data: HWM</a:t>
            </a:r>
            <a:br>
              <a:rPr lang="en-US" b="0" i="0" dirty="0">
                <a:solidFill>
                  <a:srgbClr val="000000"/>
                </a:solidFill>
                <a:effectLst/>
                <a:highlight>
                  <a:srgbClr val="FFFFFF"/>
                </a:highlight>
                <a:latin typeface="Calibri" panose="020F0502020204030204" pitchFamily="34" charset="0"/>
              </a:rPr>
            </a:br>
            <a:r>
              <a:rPr lang="en-US" sz="3600" dirty="0">
                <a:solidFill>
                  <a:srgbClr val="000000"/>
                </a:solidFill>
                <a:highlight>
                  <a:srgbClr val="FFFFFF"/>
                </a:highlight>
                <a:latin typeface="Calibri" panose="020F0502020204030204" pitchFamily="34" charset="0"/>
              </a:rPr>
              <a:t>Area of table # 2</a:t>
            </a:r>
            <a:endParaRPr lang="en-US" sz="3600" dirty="0">
              <a:latin typeface="Calibri" panose="020F0502020204030204" pitchFamily="34" charset="0"/>
              <a:ea typeface="Calibri" panose="020F0502020204030204" pitchFamily="34" charset="0"/>
              <a:cs typeface="Calibri" panose="020F0502020204030204" pitchFamily="34" charset="0"/>
            </a:endParaRPr>
          </a:p>
        </p:txBody>
      </p:sp>
      <p:sp>
        <p:nvSpPr>
          <p:cNvPr id="4" name="Footer Placeholder 3">
            <a:extLst>
              <a:ext uri="{FF2B5EF4-FFF2-40B4-BE49-F238E27FC236}">
                <a16:creationId xmlns:a16="http://schemas.microsoft.com/office/drawing/2014/main" id="{81E65E3A-8B0F-93A3-D94B-13F92B9AD7C1}"/>
              </a:ext>
            </a:extLst>
          </p:cNvPr>
          <p:cNvSpPr>
            <a:spLocks noGrp="1"/>
          </p:cNvSpPr>
          <p:nvPr>
            <p:ph type="ftr" sz="quarter" idx="11"/>
          </p:nvPr>
        </p:nvSpPr>
        <p:spPr/>
        <p:txBody>
          <a:bodyPr/>
          <a:lstStyle/>
          <a:p>
            <a:r>
              <a:rPr lang="en-US"/>
              <a:t>PUG Challenge 2024</a:t>
            </a:r>
          </a:p>
        </p:txBody>
      </p:sp>
      <p:sp>
        <p:nvSpPr>
          <p:cNvPr id="5" name="Slide Number Placeholder 4">
            <a:extLst>
              <a:ext uri="{FF2B5EF4-FFF2-40B4-BE49-F238E27FC236}">
                <a16:creationId xmlns:a16="http://schemas.microsoft.com/office/drawing/2014/main" id="{68ECF434-A8A3-8BD6-233D-66F0F71EA7E2}"/>
              </a:ext>
            </a:extLst>
          </p:cNvPr>
          <p:cNvSpPr>
            <a:spLocks noGrp="1"/>
          </p:cNvSpPr>
          <p:nvPr>
            <p:ph type="sldNum" sz="quarter" idx="12"/>
          </p:nvPr>
        </p:nvSpPr>
        <p:spPr/>
        <p:txBody>
          <a:bodyPr/>
          <a:lstStyle/>
          <a:p>
            <a:fld id="{D79E687F-9761-4E37-8E5C-463A0DD2901E}" type="slidenum">
              <a:rPr lang="en-US" smtClean="0"/>
              <a:t>33</a:t>
            </a:fld>
            <a:endParaRPr lang="en-US"/>
          </a:p>
        </p:txBody>
      </p:sp>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03638" y="1796143"/>
            <a:ext cx="10513968" cy="4380820"/>
          </a:xfrm>
        </p:spPr>
      </p:pic>
    </p:spTree>
    <p:extLst>
      <p:ext uri="{BB962C8B-B14F-4D97-AF65-F5344CB8AC3E}">
        <p14:creationId xmlns:p14="http://schemas.microsoft.com/office/powerpoint/2010/main" val="41395091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662EF1-16E1-CC73-5E1B-0BA2917C4904}"/>
              </a:ext>
            </a:extLst>
          </p:cNvPr>
          <p:cNvSpPr>
            <a:spLocks noGrp="1"/>
          </p:cNvSpPr>
          <p:nvPr>
            <p:ph type="title"/>
          </p:nvPr>
        </p:nvSpPr>
        <p:spPr/>
        <p:txBody>
          <a:bodyPr/>
          <a:lstStyle/>
          <a:p>
            <a:pPr algn="ctr"/>
            <a:r>
              <a:rPr lang="en-US" b="0" i="0" dirty="0">
                <a:solidFill>
                  <a:srgbClr val="000000"/>
                </a:solidFill>
                <a:effectLst/>
                <a:highlight>
                  <a:srgbClr val="FFFFFF"/>
                </a:highlight>
                <a:latin typeface="Calibri" panose="020F0502020204030204" pitchFamily="34" charset="0"/>
              </a:rPr>
              <a:t>Know your data: Used Space</a:t>
            </a:r>
            <a:br>
              <a:rPr lang="en-US" b="0" i="0" dirty="0">
                <a:solidFill>
                  <a:srgbClr val="000000"/>
                </a:solidFill>
                <a:effectLst/>
                <a:highlight>
                  <a:srgbClr val="FFFFFF"/>
                </a:highlight>
                <a:latin typeface="Calibri" panose="020F0502020204030204" pitchFamily="34" charset="0"/>
              </a:rPr>
            </a:br>
            <a:r>
              <a:rPr lang="en-US" sz="3600" dirty="0">
                <a:solidFill>
                  <a:srgbClr val="000000"/>
                </a:solidFill>
                <a:highlight>
                  <a:srgbClr val="FFFFFF"/>
                </a:highlight>
                <a:latin typeface="Calibri" panose="020F0502020204030204" pitchFamily="34" charset="0"/>
              </a:rPr>
              <a:t>Table # 1</a:t>
            </a:r>
            <a:endParaRPr lang="en-US" sz="3600" dirty="0">
              <a:latin typeface="Calibri" panose="020F0502020204030204" pitchFamily="34" charset="0"/>
              <a:ea typeface="Calibri" panose="020F0502020204030204" pitchFamily="34" charset="0"/>
              <a:cs typeface="Calibri" panose="020F0502020204030204" pitchFamily="34" charset="0"/>
            </a:endParaRPr>
          </a:p>
        </p:txBody>
      </p:sp>
      <p:sp>
        <p:nvSpPr>
          <p:cNvPr id="4" name="Footer Placeholder 3">
            <a:extLst>
              <a:ext uri="{FF2B5EF4-FFF2-40B4-BE49-F238E27FC236}">
                <a16:creationId xmlns:a16="http://schemas.microsoft.com/office/drawing/2014/main" id="{81E65E3A-8B0F-93A3-D94B-13F92B9AD7C1}"/>
              </a:ext>
            </a:extLst>
          </p:cNvPr>
          <p:cNvSpPr>
            <a:spLocks noGrp="1"/>
          </p:cNvSpPr>
          <p:nvPr>
            <p:ph type="ftr" sz="quarter" idx="11"/>
          </p:nvPr>
        </p:nvSpPr>
        <p:spPr/>
        <p:txBody>
          <a:bodyPr/>
          <a:lstStyle/>
          <a:p>
            <a:r>
              <a:rPr lang="en-US"/>
              <a:t>PUG Challenge 2024</a:t>
            </a:r>
          </a:p>
        </p:txBody>
      </p:sp>
      <p:sp>
        <p:nvSpPr>
          <p:cNvPr id="5" name="Slide Number Placeholder 4">
            <a:extLst>
              <a:ext uri="{FF2B5EF4-FFF2-40B4-BE49-F238E27FC236}">
                <a16:creationId xmlns:a16="http://schemas.microsoft.com/office/drawing/2014/main" id="{68ECF434-A8A3-8BD6-233D-66F0F71EA7E2}"/>
              </a:ext>
            </a:extLst>
          </p:cNvPr>
          <p:cNvSpPr>
            <a:spLocks noGrp="1"/>
          </p:cNvSpPr>
          <p:nvPr>
            <p:ph type="sldNum" sz="quarter" idx="12"/>
          </p:nvPr>
        </p:nvSpPr>
        <p:spPr/>
        <p:txBody>
          <a:bodyPr/>
          <a:lstStyle/>
          <a:p>
            <a:fld id="{D79E687F-9761-4E37-8E5C-463A0DD2901E}" type="slidenum">
              <a:rPr lang="en-US" smtClean="0"/>
              <a:t>34</a:t>
            </a:fld>
            <a:endParaRPr lang="en-US"/>
          </a:p>
        </p:txBody>
      </p:sp>
      <p:pic>
        <p:nvPicPr>
          <p:cNvPr id="8" name="Content Placeholder 7"/>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30621" y="1534510"/>
            <a:ext cx="11398814" cy="4738975"/>
          </a:xfrm>
        </p:spPr>
      </p:pic>
    </p:spTree>
    <p:extLst>
      <p:ext uri="{BB962C8B-B14F-4D97-AF65-F5344CB8AC3E}">
        <p14:creationId xmlns:p14="http://schemas.microsoft.com/office/powerpoint/2010/main" val="14463270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662EF1-16E1-CC73-5E1B-0BA2917C4904}"/>
              </a:ext>
            </a:extLst>
          </p:cNvPr>
          <p:cNvSpPr>
            <a:spLocks noGrp="1"/>
          </p:cNvSpPr>
          <p:nvPr>
            <p:ph type="title"/>
          </p:nvPr>
        </p:nvSpPr>
        <p:spPr/>
        <p:txBody>
          <a:bodyPr/>
          <a:lstStyle/>
          <a:p>
            <a:pPr algn="ctr"/>
            <a:r>
              <a:rPr lang="en-US" b="0" i="0" dirty="0">
                <a:solidFill>
                  <a:srgbClr val="000000"/>
                </a:solidFill>
                <a:effectLst/>
                <a:highlight>
                  <a:srgbClr val="FFFFFF"/>
                </a:highlight>
                <a:latin typeface="Calibri" panose="020F0502020204030204" pitchFamily="34" charset="0"/>
              </a:rPr>
              <a:t>Know your data: Used Space</a:t>
            </a:r>
            <a:br>
              <a:rPr lang="en-US" b="0" i="0" dirty="0">
                <a:solidFill>
                  <a:srgbClr val="000000"/>
                </a:solidFill>
                <a:effectLst/>
                <a:highlight>
                  <a:srgbClr val="FFFFFF"/>
                </a:highlight>
                <a:latin typeface="Calibri" panose="020F0502020204030204" pitchFamily="34" charset="0"/>
              </a:rPr>
            </a:br>
            <a:r>
              <a:rPr lang="en-US" sz="3600" dirty="0">
                <a:solidFill>
                  <a:srgbClr val="000000"/>
                </a:solidFill>
                <a:highlight>
                  <a:srgbClr val="FFFFFF"/>
                </a:highlight>
                <a:latin typeface="Calibri" panose="020F0502020204030204" pitchFamily="34" charset="0"/>
              </a:rPr>
              <a:t>Table # 2</a:t>
            </a:r>
            <a:endParaRPr lang="en-US" sz="3600" dirty="0">
              <a:latin typeface="Calibri" panose="020F0502020204030204" pitchFamily="34" charset="0"/>
              <a:ea typeface="Calibri" panose="020F0502020204030204" pitchFamily="34" charset="0"/>
              <a:cs typeface="Calibri" panose="020F0502020204030204" pitchFamily="34" charset="0"/>
            </a:endParaRPr>
          </a:p>
        </p:txBody>
      </p:sp>
      <p:sp>
        <p:nvSpPr>
          <p:cNvPr id="4" name="Footer Placeholder 3">
            <a:extLst>
              <a:ext uri="{FF2B5EF4-FFF2-40B4-BE49-F238E27FC236}">
                <a16:creationId xmlns:a16="http://schemas.microsoft.com/office/drawing/2014/main" id="{81E65E3A-8B0F-93A3-D94B-13F92B9AD7C1}"/>
              </a:ext>
            </a:extLst>
          </p:cNvPr>
          <p:cNvSpPr>
            <a:spLocks noGrp="1"/>
          </p:cNvSpPr>
          <p:nvPr>
            <p:ph type="ftr" sz="quarter" idx="11"/>
          </p:nvPr>
        </p:nvSpPr>
        <p:spPr/>
        <p:txBody>
          <a:bodyPr/>
          <a:lstStyle/>
          <a:p>
            <a:r>
              <a:rPr lang="en-US"/>
              <a:t>PUG Challenge 2024</a:t>
            </a:r>
          </a:p>
        </p:txBody>
      </p:sp>
      <p:sp>
        <p:nvSpPr>
          <p:cNvPr id="5" name="Slide Number Placeholder 4">
            <a:extLst>
              <a:ext uri="{FF2B5EF4-FFF2-40B4-BE49-F238E27FC236}">
                <a16:creationId xmlns:a16="http://schemas.microsoft.com/office/drawing/2014/main" id="{68ECF434-A8A3-8BD6-233D-66F0F71EA7E2}"/>
              </a:ext>
            </a:extLst>
          </p:cNvPr>
          <p:cNvSpPr>
            <a:spLocks noGrp="1"/>
          </p:cNvSpPr>
          <p:nvPr>
            <p:ph type="sldNum" sz="quarter" idx="12"/>
          </p:nvPr>
        </p:nvSpPr>
        <p:spPr/>
        <p:txBody>
          <a:bodyPr/>
          <a:lstStyle/>
          <a:p>
            <a:fld id="{D79E687F-9761-4E37-8E5C-463A0DD2901E}" type="slidenum">
              <a:rPr lang="en-US" smtClean="0"/>
              <a:t>35</a:t>
            </a:fld>
            <a:endParaRPr lang="en-US"/>
          </a:p>
        </p:txBody>
      </p:sp>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74394" y="1825625"/>
            <a:ext cx="10443211" cy="4351338"/>
          </a:xfrm>
        </p:spPr>
      </p:pic>
    </p:spTree>
    <p:extLst>
      <p:ext uri="{BB962C8B-B14F-4D97-AF65-F5344CB8AC3E}">
        <p14:creationId xmlns:p14="http://schemas.microsoft.com/office/powerpoint/2010/main" val="56063011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662EF1-16E1-CC73-5E1B-0BA2917C4904}"/>
              </a:ext>
            </a:extLst>
          </p:cNvPr>
          <p:cNvSpPr>
            <a:spLocks noGrp="1"/>
          </p:cNvSpPr>
          <p:nvPr>
            <p:ph type="title"/>
          </p:nvPr>
        </p:nvSpPr>
        <p:spPr/>
        <p:txBody>
          <a:bodyPr/>
          <a:lstStyle/>
          <a:p>
            <a:pPr algn="ctr"/>
            <a:r>
              <a:rPr lang="en-US" b="0" i="0" dirty="0">
                <a:solidFill>
                  <a:srgbClr val="000000"/>
                </a:solidFill>
                <a:effectLst/>
                <a:highlight>
                  <a:srgbClr val="FFFFFF"/>
                </a:highlight>
                <a:latin typeface="Calibri" panose="020F0502020204030204" pitchFamily="34" charset="0"/>
              </a:rPr>
              <a:t>Know your data: Used Space</a:t>
            </a:r>
            <a:br>
              <a:rPr lang="en-US" b="0" i="0" dirty="0">
                <a:solidFill>
                  <a:srgbClr val="000000"/>
                </a:solidFill>
                <a:effectLst/>
                <a:highlight>
                  <a:srgbClr val="FFFFFF"/>
                </a:highlight>
                <a:latin typeface="Calibri" panose="020F0502020204030204" pitchFamily="34" charset="0"/>
              </a:rPr>
            </a:br>
            <a:r>
              <a:rPr lang="en-US" sz="3600" dirty="0">
                <a:solidFill>
                  <a:srgbClr val="000000"/>
                </a:solidFill>
                <a:highlight>
                  <a:srgbClr val="FFFFFF"/>
                </a:highlight>
                <a:latin typeface="Calibri" panose="020F0502020204030204" pitchFamily="34" charset="0"/>
              </a:rPr>
              <a:t>Table # 3</a:t>
            </a:r>
            <a:endParaRPr lang="en-US" sz="3600" dirty="0">
              <a:latin typeface="Calibri" panose="020F0502020204030204" pitchFamily="34" charset="0"/>
              <a:ea typeface="Calibri" panose="020F0502020204030204" pitchFamily="34" charset="0"/>
              <a:cs typeface="Calibri" panose="020F0502020204030204" pitchFamily="34" charset="0"/>
            </a:endParaRPr>
          </a:p>
        </p:txBody>
      </p:sp>
      <p:sp>
        <p:nvSpPr>
          <p:cNvPr id="4" name="Footer Placeholder 3">
            <a:extLst>
              <a:ext uri="{FF2B5EF4-FFF2-40B4-BE49-F238E27FC236}">
                <a16:creationId xmlns:a16="http://schemas.microsoft.com/office/drawing/2014/main" id="{81E65E3A-8B0F-93A3-D94B-13F92B9AD7C1}"/>
              </a:ext>
            </a:extLst>
          </p:cNvPr>
          <p:cNvSpPr>
            <a:spLocks noGrp="1"/>
          </p:cNvSpPr>
          <p:nvPr>
            <p:ph type="ftr" sz="quarter" idx="11"/>
          </p:nvPr>
        </p:nvSpPr>
        <p:spPr/>
        <p:txBody>
          <a:bodyPr/>
          <a:lstStyle/>
          <a:p>
            <a:r>
              <a:rPr lang="en-US"/>
              <a:t>PUG Challenge 2024</a:t>
            </a:r>
          </a:p>
        </p:txBody>
      </p:sp>
      <p:sp>
        <p:nvSpPr>
          <p:cNvPr id="5" name="Slide Number Placeholder 4">
            <a:extLst>
              <a:ext uri="{FF2B5EF4-FFF2-40B4-BE49-F238E27FC236}">
                <a16:creationId xmlns:a16="http://schemas.microsoft.com/office/drawing/2014/main" id="{68ECF434-A8A3-8BD6-233D-66F0F71EA7E2}"/>
              </a:ext>
            </a:extLst>
          </p:cNvPr>
          <p:cNvSpPr>
            <a:spLocks noGrp="1"/>
          </p:cNvSpPr>
          <p:nvPr>
            <p:ph type="sldNum" sz="quarter" idx="12"/>
          </p:nvPr>
        </p:nvSpPr>
        <p:spPr/>
        <p:txBody>
          <a:bodyPr/>
          <a:lstStyle/>
          <a:p>
            <a:fld id="{D79E687F-9761-4E37-8E5C-463A0DD2901E}" type="slidenum">
              <a:rPr lang="en-US" smtClean="0"/>
              <a:t>36</a:t>
            </a:fld>
            <a:endParaRPr lang="en-US"/>
          </a:p>
        </p:txBody>
      </p:sp>
      <p:pic>
        <p:nvPicPr>
          <p:cNvPr id="7" name="Content Placeholder 6"/>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74394" y="1825625"/>
            <a:ext cx="10443211" cy="4351338"/>
          </a:xfrm>
        </p:spPr>
      </p:pic>
    </p:spTree>
    <p:extLst>
      <p:ext uri="{BB962C8B-B14F-4D97-AF65-F5344CB8AC3E}">
        <p14:creationId xmlns:p14="http://schemas.microsoft.com/office/powerpoint/2010/main" val="429367434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662EF1-16E1-CC73-5E1B-0BA2917C4904}"/>
              </a:ext>
            </a:extLst>
          </p:cNvPr>
          <p:cNvSpPr>
            <a:spLocks noGrp="1"/>
          </p:cNvSpPr>
          <p:nvPr>
            <p:ph type="title"/>
          </p:nvPr>
        </p:nvSpPr>
        <p:spPr/>
        <p:txBody>
          <a:bodyPr/>
          <a:lstStyle/>
          <a:p>
            <a:pPr algn="ctr"/>
            <a:r>
              <a:rPr lang="en-US" b="0" i="0" dirty="0">
                <a:solidFill>
                  <a:srgbClr val="000000"/>
                </a:solidFill>
                <a:effectLst/>
                <a:highlight>
                  <a:srgbClr val="FFFFFF"/>
                </a:highlight>
                <a:latin typeface="Calibri" panose="020F0502020204030204" pitchFamily="34" charset="0"/>
              </a:rPr>
              <a:t>Know your data: Used Space</a:t>
            </a:r>
            <a:br>
              <a:rPr lang="en-US" b="0" i="0" dirty="0">
                <a:solidFill>
                  <a:srgbClr val="000000"/>
                </a:solidFill>
                <a:effectLst/>
                <a:highlight>
                  <a:srgbClr val="FFFFFF"/>
                </a:highlight>
                <a:latin typeface="Calibri" panose="020F0502020204030204" pitchFamily="34" charset="0"/>
              </a:rPr>
            </a:br>
            <a:r>
              <a:rPr lang="en-US" b="0" i="0" dirty="0">
                <a:solidFill>
                  <a:srgbClr val="000000"/>
                </a:solidFill>
                <a:effectLst/>
                <a:highlight>
                  <a:srgbClr val="FFFFFF"/>
                </a:highlight>
                <a:latin typeface="Calibri" panose="020F0502020204030204" pitchFamily="34" charset="0"/>
              </a:rPr>
              <a:t>RM Chain of </a:t>
            </a:r>
            <a:r>
              <a:rPr lang="en-US" sz="3600" dirty="0">
                <a:solidFill>
                  <a:srgbClr val="000000"/>
                </a:solidFill>
                <a:highlight>
                  <a:srgbClr val="FFFFFF"/>
                </a:highlight>
                <a:latin typeface="Calibri" panose="020F0502020204030204" pitchFamily="34" charset="0"/>
              </a:rPr>
              <a:t>LOB</a:t>
            </a:r>
            <a:endParaRPr lang="en-US" sz="3600" dirty="0">
              <a:latin typeface="Calibri" panose="020F0502020204030204" pitchFamily="34" charset="0"/>
              <a:ea typeface="Calibri" panose="020F0502020204030204" pitchFamily="34" charset="0"/>
              <a:cs typeface="Calibri" panose="020F0502020204030204" pitchFamily="34" charset="0"/>
            </a:endParaRPr>
          </a:p>
        </p:txBody>
      </p:sp>
      <p:sp>
        <p:nvSpPr>
          <p:cNvPr id="4" name="Footer Placeholder 3">
            <a:extLst>
              <a:ext uri="{FF2B5EF4-FFF2-40B4-BE49-F238E27FC236}">
                <a16:creationId xmlns:a16="http://schemas.microsoft.com/office/drawing/2014/main" id="{81E65E3A-8B0F-93A3-D94B-13F92B9AD7C1}"/>
              </a:ext>
            </a:extLst>
          </p:cNvPr>
          <p:cNvSpPr>
            <a:spLocks noGrp="1"/>
          </p:cNvSpPr>
          <p:nvPr>
            <p:ph type="ftr" sz="quarter" idx="11"/>
          </p:nvPr>
        </p:nvSpPr>
        <p:spPr/>
        <p:txBody>
          <a:bodyPr/>
          <a:lstStyle/>
          <a:p>
            <a:r>
              <a:rPr lang="en-US"/>
              <a:t>PUG Challenge 2024</a:t>
            </a:r>
          </a:p>
        </p:txBody>
      </p:sp>
      <p:sp>
        <p:nvSpPr>
          <p:cNvPr id="5" name="Slide Number Placeholder 4">
            <a:extLst>
              <a:ext uri="{FF2B5EF4-FFF2-40B4-BE49-F238E27FC236}">
                <a16:creationId xmlns:a16="http://schemas.microsoft.com/office/drawing/2014/main" id="{68ECF434-A8A3-8BD6-233D-66F0F71EA7E2}"/>
              </a:ext>
            </a:extLst>
          </p:cNvPr>
          <p:cNvSpPr>
            <a:spLocks noGrp="1"/>
          </p:cNvSpPr>
          <p:nvPr>
            <p:ph type="sldNum" sz="quarter" idx="12"/>
          </p:nvPr>
        </p:nvSpPr>
        <p:spPr/>
        <p:txBody>
          <a:bodyPr/>
          <a:lstStyle/>
          <a:p>
            <a:fld id="{D79E687F-9761-4E37-8E5C-463A0DD2901E}" type="slidenum">
              <a:rPr lang="en-US" smtClean="0"/>
              <a:t>37</a:t>
            </a:fld>
            <a:endParaRPr lang="en-US"/>
          </a:p>
        </p:txBody>
      </p:sp>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38200" y="1869753"/>
            <a:ext cx="10515600" cy="4263081"/>
          </a:xfrm>
        </p:spPr>
      </p:pic>
    </p:spTree>
    <p:extLst>
      <p:ext uri="{BB962C8B-B14F-4D97-AF65-F5344CB8AC3E}">
        <p14:creationId xmlns:p14="http://schemas.microsoft.com/office/powerpoint/2010/main" val="103884056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21D5EA-7DD9-B306-A493-E6449F5121BE}"/>
              </a:ext>
            </a:extLst>
          </p:cNvPr>
          <p:cNvSpPr>
            <a:spLocks noGrp="1"/>
          </p:cNvSpPr>
          <p:nvPr>
            <p:ph type="title"/>
          </p:nvPr>
        </p:nvSpPr>
        <p:spPr/>
        <p:txBody>
          <a:bodyPr/>
          <a:lstStyle/>
          <a:p>
            <a:pPr algn="ctr"/>
            <a:r>
              <a:rPr lang="en-US" dirty="0"/>
              <a:t>Record Update Algorithms</a:t>
            </a:r>
            <a:br>
              <a:rPr lang="en-US" dirty="0"/>
            </a:br>
            <a:r>
              <a:rPr lang="en-US" sz="2800" dirty="0"/>
              <a:t>Updates after creates</a:t>
            </a:r>
          </a:p>
        </p:txBody>
      </p:sp>
      <p:sp>
        <p:nvSpPr>
          <p:cNvPr id="4" name="TextBox 3">
            <a:extLst>
              <a:ext uri="{FF2B5EF4-FFF2-40B4-BE49-F238E27FC236}">
                <a16:creationId xmlns:a16="http://schemas.microsoft.com/office/drawing/2014/main" id="{7AD279EF-40DA-2F48-F96B-57E1D91F42AC}"/>
              </a:ext>
            </a:extLst>
          </p:cNvPr>
          <p:cNvSpPr txBox="1"/>
          <p:nvPr/>
        </p:nvSpPr>
        <p:spPr>
          <a:xfrm>
            <a:off x="1132114" y="1785893"/>
            <a:ext cx="7222555" cy="839332"/>
          </a:xfrm>
          <a:prstGeom prst="rect">
            <a:avLst/>
          </a:prstGeom>
          <a:noFill/>
        </p:spPr>
        <p:txBody>
          <a:bodyPr wrap="none" rtlCol="0">
            <a:spAutoFit/>
          </a:bodyPr>
          <a:lstStyle/>
          <a:p>
            <a:r>
              <a:rPr lang="en-US" sz="2400" dirty="0">
                <a:latin typeface="Calibri" panose="020F0502020204030204" pitchFamily="34" charset="0"/>
                <a:ea typeface="Calibri" panose="020F0502020204030204" pitchFamily="34" charset="0"/>
                <a:cs typeface="Calibri" panose="020F0502020204030204" pitchFamily="34" charset="0"/>
              </a:rPr>
              <a:t>Let’s look at </a:t>
            </a:r>
            <a:r>
              <a:rPr lang="en-US" sz="2400" dirty="0">
                <a:effectLst/>
                <a:latin typeface="Calibri" panose="020F0502020204030204" pitchFamily="34" charset="0"/>
                <a:ea typeface="Calibri" panose="020F0502020204030204" pitchFamily="34" charset="0"/>
                <a:cs typeface="Calibri" panose="020F0502020204030204" pitchFamily="34" charset="0"/>
              </a:rPr>
              <a:t>Customer table from sports</a:t>
            </a:r>
            <a:r>
              <a:rPr lang="ru-RU" sz="2400" dirty="0">
                <a:effectLst/>
                <a:latin typeface="Calibri" panose="020F0502020204030204" pitchFamily="34" charset="0"/>
                <a:ea typeface="Calibri" panose="020F0502020204030204" pitchFamily="34" charset="0"/>
                <a:cs typeface="Calibri" panose="020F0502020204030204" pitchFamily="34" charset="0"/>
              </a:rPr>
              <a:t>20</a:t>
            </a:r>
            <a:r>
              <a:rPr lang="en-US" sz="2400" dirty="0">
                <a:effectLst/>
                <a:latin typeface="Calibri" panose="020F0502020204030204" pitchFamily="34" charset="0"/>
                <a:ea typeface="Calibri" panose="020F0502020204030204" pitchFamily="34" charset="0"/>
                <a:cs typeface="Calibri" panose="020F0502020204030204" pitchFamily="34" charset="0"/>
              </a:rPr>
              <a:t>2</a:t>
            </a:r>
            <a:r>
              <a:rPr lang="ru-RU" sz="2400" dirty="0">
                <a:effectLst/>
                <a:latin typeface="Calibri" panose="020F0502020204030204" pitchFamily="34" charset="0"/>
                <a:ea typeface="Calibri" panose="020F0502020204030204" pitchFamily="34" charset="0"/>
                <a:cs typeface="Calibri" panose="020F0502020204030204" pitchFamily="34" charset="0"/>
              </a:rPr>
              <a:t>0</a:t>
            </a:r>
            <a:endParaRPr lang="en-US" sz="2400" dirty="0">
              <a:effectLst/>
              <a:latin typeface="Calibri" panose="020F0502020204030204" pitchFamily="34" charset="0"/>
              <a:ea typeface="Calibri" panose="020F0502020204030204" pitchFamily="34" charset="0"/>
              <a:cs typeface="Calibri" panose="020F0502020204030204" pitchFamily="34" charset="0"/>
            </a:endParaRPr>
          </a:p>
          <a:p>
            <a:pPr marL="0" marR="0">
              <a:lnSpc>
                <a:spcPct val="107000"/>
              </a:lnSpc>
              <a:spcBef>
                <a:spcPts val="0"/>
              </a:spcBef>
              <a:spcAft>
                <a:spcPts val="800"/>
              </a:spcAft>
            </a:pPr>
            <a:r>
              <a:rPr lang="en-US" sz="2400" kern="100" dirty="0" err="1">
                <a:effectLst/>
                <a:latin typeface="Calibri" panose="020F0502020204030204" pitchFamily="34" charset="0"/>
                <a:ea typeface="Calibri" panose="020F0502020204030204" pitchFamily="34" charset="0"/>
                <a:cs typeface="Calibri" panose="020F0502020204030204" pitchFamily="34" charset="0"/>
              </a:rPr>
              <a:t>Tabanalys</a:t>
            </a:r>
            <a:r>
              <a:rPr lang="en-US" sz="2400" kern="100" dirty="0">
                <a:effectLst/>
                <a:latin typeface="Calibri" panose="020F0502020204030204" pitchFamily="34" charset="0"/>
                <a:ea typeface="Calibri" panose="020F0502020204030204" pitchFamily="34" charset="0"/>
                <a:cs typeface="Calibri" panose="020F0502020204030204" pitchFamily="34" charset="0"/>
              </a:rPr>
              <a:t>: Min Size = 98 Max Size = 226 Mean Size = 134</a:t>
            </a:r>
          </a:p>
        </p:txBody>
      </p:sp>
      <p:sp>
        <p:nvSpPr>
          <p:cNvPr id="5" name="Footer Placeholder 4">
            <a:extLst>
              <a:ext uri="{FF2B5EF4-FFF2-40B4-BE49-F238E27FC236}">
                <a16:creationId xmlns:a16="http://schemas.microsoft.com/office/drawing/2014/main" id="{E51E938B-9434-15D5-6785-30C0F970DA4C}"/>
              </a:ext>
            </a:extLst>
          </p:cNvPr>
          <p:cNvSpPr>
            <a:spLocks noGrp="1"/>
          </p:cNvSpPr>
          <p:nvPr>
            <p:ph type="ftr" sz="quarter" idx="11"/>
          </p:nvPr>
        </p:nvSpPr>
        <p:spPr/>
        <p:txBody>
          <a:bodyPr/>
          <a:lstStyle/>
          <a:p>
            <a:r>
              <a:rPr lang="en-US"/>
              <a:t>PUG Challenge 2024</a:t>
            </a:r>
          </a:p>
        </p:txBody>
      </p:sp>
      <p:sp>
        <p:nvSpPr>
          <p:cNvPr id="6" name="Slide Number Placeholder 5">
            <a:extLst>
              <a:ext uri="{FF2B5EF4-FFF2-40B4-BE49-F238E27FC236}">
                <a16:creationId xmlns:a16="http://schemas.microsoft.com/office/drawing/2014/main" id="{5F9CB40D-00D0-01FE-640B-F03BF0DB07E8}"/>
              </a:ext>
            </a:extLst>
          </p:cNvPr>
          <p:cNvSpPr>
            <a:spLocks noGrp="1"/>
          </p:cNvSpPr>
          <p:nvPr>
            <p:ph type="sldNum" sz="quarter" idx="12"/>
          </p:nvPr>
        </p:nvSpPr>
        <p:spPr/>
        <p:txBody>
          <a:bodyPr/>
          <a:lstStyle/>
          <a:p>
            <a:fld id="{D79E687F-9761-4E37-8E5C-463A0DD2901E}" type="slidenum">
              <a:rPr lang="en-US" smtClean="0"/>
              <a:t>38</a:t>
            </a:fld>
            <a:endParaRPr lang="en-US"/>
          </a:p>
        </p:txBody>
      </p:sp>
      <p:sp>
        <p:nvSpPr>
          <p:cNvPr id="3" name="TextBox 2">
            <a:extLst>
              <a:ext uri="{FF2B5EF4-FFF2-40B4-BE49-F238E27FC236}">
                <a16:creationId xmlns:a16="http://schemas.microsoft.com/office/drawing/2014/main" id="{C9228C5D-F12E-88C4-F47E-E69A78803A7F}"/>
              </a:ext>
            </a:extLst>
          </p:cNvPr>
          <p:cNvSpPr txBox="1"/>
          <p:nvPr/>
        </p:nvSpPr>
        <p:spPr>
          <a:xfrm>
            <a:off x="1132114" y="2720430"/>
            <a:ext cx="7521162" cy="3328155"/>
          </a:xfrm>
          <a:prstGeom prst="rect">
            <a:avLst/>
          </a:prstGeom>
          <a:noFill/>
        </p:spPr>
        <p:txBody>
          <a:bodyPr wrap="none" rtlCol="0">
            <a:spAutoFit/>
          </a:bodyPr>
          <a:lstStyle/>
          <a:p>
            <a:r>
              <a:rPr lang="en-US" sz="2400" dirty="0">
                <a:latin typeface="Calibri" panose="020F0502020204030204" pitchFamily="34" charset="0"/>
                <a:ea typeface="Calibri" panose="020F0502020204030204" pitchFamily="34" charset="0"/>
                <a:cs typeface="Calibri" panose="020F0502020204030204" pitchFamily="34" charset="0"/>
              </a:rPr>
              <a:t>Typical code:</a:t>
            </a:r>
          </a:p>
          <a:p>
            <a:pPr marL="0" marR="0">
              <a:lnSpc>
                <a:spcPct val="107000"/>
              </a:lnSpc>
              <a:spcBef>
                <a:spcPts val="0"/>
              </a:spcBef>
              <a:spcAft>
                <a:spcPts val="800"/>
              </a:spcAft>
            </a:pPr>
            <a:r>
              <a:rPr lang="en-US" sz="2400" kern="100" dirty="0">
                <a:effectLst/>
                <a:latin typeface="Calibri" panose="020F0502020204030204" pitchFamily="34" charset="0"/>
                <a:ea typeface="Calibri" panose="020F0502020204030204" pitchFamily="34" charset="0"/>
                <a:cs typeface="Calibri" panose="020F0502020204030204" pitchFamily="34" charset="0"/>
              </a:rPr>
              <a:t>CREATE Customer</a:t>
            </a:r>
            <a:r>
              <a:rPr lang="ru-RU" sz="2400" kern="100" dirty="0">
                <a:effectLst/>
                <a:latin typeface="Calibri" panose="020F0502020204030204" pitchFamily="34" charset="0"/>
                <a:ea typeface="Calibri" panose="020F0502020204030204" pitchFamily="34" charset="0"/>
                <a:cs typeface="Calibri" panose="020F0502020204030204" pitchFamily="34" charset="0"/>
              </a:rPr>
              <a:t>.</a:t>
            </a:r>
            <a:endParaRPr lang="en-US" sz="2400" kern="100" dirty="0">
              <a:effectLst/>
              <a:latin typeface="Calibri" panose="020F0502020204030204" pitchFamily="34" charset="0"/>
              <a:ea typeface="Calibri" panose="020F0502020204030204" pitchFamily="34" charset="0"/>
              <a:cs typeface="Calibri" panose="020F0502020204030204" pitchFamily="34" charset="0"/>
            </a:endParaRPr>
          </a:p>
          <a:p>
            <a:pPr marL="0" marR="0">
              <a:lnSpc>
                <a:spcPct val="107000"/>
              </a:lnSpc>
              <a:spcBef>
                <a:spcPts val="0"/>
              </a:spcBef>
              <a:spcAft>
                <a:spcPts val="800"/>
              </a:spcAft>
            </a:pPr>
            <a:r>
              <a:rPr lang="en-US" sz="2400" kern="100" dirty="0">
                <a:effectLst/>
                <a:latin typeface="Calibri" panose="020F0502020204030204" pitchFamily="34" charset="0"/>
                <a:ea typeface="Calibri" panose="020F0502020204030204" pitchFamily="34" charset="0"/>
                <a:cs typeface="Calibri" panose="020F0502020204030204" pitchFamily="34" charset="0"/>
              </a:rPr>
              <a:t>ASSIGN </a:t>
            </a:r>
            <a:r>
              <a:rPr lang="en-US" sz="2400" kern="100" dirty="0" err="1">
                <a:effectLst/>
                <a:latin typeface="Calibri" panose="020F0502020204030204" pitchFamily="34" charset="0"/>
                <a:ea typeface="Calibri" panose="020F0502020204030204" pitchFamily="34" charset="0"/>
                <a:cs typeface="Calibri" panose="020F0502020204030204" pitchFamily="34" charset="0"/>
              </a:rPr>
              <a:t>Customer.Name</a:t>
            </a:r>
            <a:r>
              <a:rPr lang="en-US" sz="2400" kern="100" dirty="0">
                <a:effectLst/>
                <a:latin typeface="Calibri" panose="020F0502020204030204" pitchFamily="34" charset="0"/>
                <a:ea typeface="Calibri" panose="020F0502020204030204" pitchFamily="34" charset="0"/>
                <a:cs typeface="Calibri" panose="020F0502020204030204" pitchFamily="34" charset="0"/>
              </a:rPr>
              <a:t>    = ...</a:t>
            </a:r>
          </a:p>
          <a:p>
            <a:pPr marL="0" marR="0">
              <a:lnSpc>
                <a:spcPct val="107000"/>
              </a:lnSpc>
              <a:spcBef>
                <a:spcPts val="0"/>
              </a:spcBef>
              <a:spcAft>
                <a:spcPts val="800"/>
              </a:spcAft>
            </a:pPr>
            <a:r>
              <a:rPr lang="en-US" sz="2400" kern="100" dirty="0">
                <a:effectLst/>
                <a:latin typeface="Calibri" panose="020F0502020204030204" pitchFamily="34" charset="0"/>
                <a:ea typeface="Calibri" panose="020F0502020204030204" pitchFamily="34" charset="0"/>
                <a:cs typeface="Calibri" panose="020F0502020204030204" pitchFamily="34" charset="0"/>
              </a:rPr>
              <a:t>       </a:t>
            </a:r>
            <a:r>
              <a:rPr lang="en-US" sz="2400" kern="100" dirty="0" err="1">
                <a:effectLst/>
                <a:latin typeface="Calibri" panose="020F0502020204030204" pitchFamily="34" charset="0"/>
                <a:ea typeface="Calibri" panose="020F0502020204030204" pitchFamily="34" charset="0"/>
                <a:cs typeface="Calibri" panose="020F0502020204030204" pitchFamily="34" charset="0"/>
              </a:rPr>
              <a:t>Customer.Country</a:t>
            </a:r>
            <a:r>
              <a:rPr lang="en-US" sz="2400" kern="100" dirty="0">
                <a:effectLst/>
                <a:latin typeface="Calibri" panose="020F0502020204030204" pitchFamily="34" charset="0"/>
                <a:ea typeface="Calibri" panose="020F0502020204030204" pitchFamily="34" charset="0"/>
                <a:cs typeface="Calibri" panose="020F0502020204030204" pitchFamily="34" charset="0"/>
              </a:rPr>
              <a:t> = ...</a:t>
            </a:r>
          </a:p>
          <a:p>
            <a:pPr marL="0" marR="0">
              <a:lnSpc>
                <a:spcPct val="107000"/>
              </a:lnSpc>
              <a:spcBef>
                <a:spcPts val="0"/>
              </a:spcBef>
              <a:spcAft>
                <a:spcPts val="800"/>
              </a:spcAft>
            </a:pPr>
            <a:r>
              <a:rPr lang="en-US" sz="2400" kern="100" dirty="0">
                <a:effectLst/>
                <a:latin typeface="Calibri" panose="020F0502020204030204" pitchFamily="34" charset="0"/>
                <a:ea typeface="Calibri" panose="020F0502020204030204" pitchFamily="34" charset="0"/>
                <a:cs typeface="Calibri" panose="020F0502020204030204" pitchFamily="34" charset="0"/>
              </a:rPr>
              <a:t>       </a:t>
            </a:r>
            <a:r>
              <a:rPr lang="en-US" sz="2400" kern="100" dirty="0" err="1">
                <a:effectLst/>
                <a:latin typeface="Calibri" panose="020F0502020204030204" pitchFamily="34" charset="0"/>
                <a:ea typeface="Calibri" panose="020F0502020204030204" pitchFamily="34" charset="0"/>
                <a:cs typeface="Calibri" panose="020F0502020204030204" pitchFamily="34" charset="0"/>
              </a:rPr>
              <a:t>Customer.City</a:t>
            </a:r>
            <a:r>
              <a:rPr lang="en-US" sz="2400" kern="100" dirty="0">
                <a:effectLst/>
                <a:latin typeface="Calibri" panose="020F0502020204030204" pitchFamily="34" charset="0"/>
                <a:ea typeface="Calibri" panose="020F0502020204030204" pitchFamily="34" charset="0"/>
                <a:cs typeface="Calibri" panose="020F0502020204030204" pitchFamily="34" charset="0"/>
              </a:rPr>
              <a:t>    = ...</a:t>
            </a:r>
          </a:p>
          <a:p>
            <a:pPr marL="0" marR="0">
              <a:lnSpc>
                <a:spcPct val="107000"/>
              </a:lnSpc>
              <a:spcBef>
                <a:spcPts val="0"/>
              </a:spcBef>
              <a:spcAft>
                <a:spcPts val="800"/>
              </a:spcAft>
            </a:pPr>
            <a:r>
              <a:rPr lang="ru-RU" sz="2400" kern="100" dirty="0">
                <a:effectLst/>
                <a:latin typeface="Calibri" panose="020F0502020204030204" pitchFamily="34" charset="0"/>
                <a:ea typeface="Calibri" panose="020F0502020204030204" pitchFamily="34" charset="0"/>
                <a:cs typeface="Calibri" panose="020F0502020204030204" pitchFamily="34" charset="0"/>
              </a:rPr>
              <a:t>       </a:t>
            </a:r>
            <a:r>
              <a:rPr lang="en-US" sz="2400" kern="100" dirty="0">
                <a:effectLst/>
                <a:latin typeface="Calibri" panose="020F0502020204030204" pitchFamily="34" charset="0"/>
                <a:ea typeface="Calibri" panose="020F0502020204030204" pitchFamily="34" charset="0"/>
                <a:cs typeface="Calibri" panose="020F0502020204030204" pitchFamily="34" charset="0"/>
              </a:rPr>
              <a:t>Customer</a:t>
            </a:r>
            <a:r>
              <a:rPr lang="ru-RU" sz="2400" kern="100" dirty="0">
                <a:effectLst/>
                <a:latin typeface="Calibri" panose="020F0502020204030204" pitchFamily="34" charset="0"/>
                <a:ea typeface="Calibri" panose="020F0502020204030204" pitchFamily="34" charset="0"/>
                <a:cs typeface="Calibri" panose="020F0502020204030204" pitchFamily="34" charset="0"/>
              </a:rPr>
              <a:t>.</a:t>
            </a:r>
            <a:r>
              <a:rPr lang="en-US" sz="2400" kern="100" dirty="0">
                <a:effectLst/>
                <a:latin typeface="Calibri" panose="020F0502020204030204" pitchFamily="34" charset="0"/>
                <a:ea typeface="Calibri" panose="020F0502020204030204" pitchFamily="34" charset="0"/>
                <a:cs typeface="Calibri" panose="020F0502020204030204" pitchFamily="34" charset="0"/>
              </a:rPr>
              <a:t>Address</a:t>
            </a:r>
            <a:r>
              <a:rPr lang="ru-RU" sz="2400" kern="100" dirty="0">
                <a:effectLst/>
                <a:latin typeface="Calibri" panose="020F0502020204030204" pitchFamily="34" charset="0"/>
                <a:ea typeface="Calibri" panose="020F0502020204030204" pitchFamily="34" charset="0"/>
                <a:cs typeface="Calibri" panose="020F0502020204030204" pitchFamily="34" charset="0"/>
              </a:rPr>
              <a:t> = ...</a:t>
            </a:r>
            <a:endParaRPr lang="en-US" sz="2400" kern="100" dirty="0">
              <a:effectLst/>
              <a:latin typeface="Calibri" panose="020F0502020204030204" pitchFamily="34" charset="0"/>
              <a:ea typeface="Calibri" panose="020F0502020204030204" pitchFamily="34" charset="0"/>
              <a:cs typeface="Calibri" panose="020F0502020204030204" pitchFamily="34" charset="0"/>
            </a:endParaRPr>
          </a:p>
          <a:p>
            <a:pPr marL="0" marR="0">
              <a:lnSpc>
                <a:spcPct val="107000"/>
              </a:lnSpc>
              <a:spcBef>
                <a:spcPts val="0"/>
              </a:spcBef>
              <a:spcAft>
                <a:spcPts val="800"/>
              </a:spcAft>
            </a:pPr>
            <a:r>
              <a:rPr lang="en-US" sz="2400" dirty="0">
                <a:effectLst/>
                <a:latin typeface="Calibri" panose="020F0502020204030204" pitchFamily="34" charset="0"/>
                <a:ea typeface="Calibri" panose="020F0502020204030204" pitchFamily="34" charset="0"/>
                <a:cs typeface="Calibri" panose="020F0502020204030204" pitchFamily="34" charset="0"/>
              </a:rPr>
              <a:t>Question: Why both Create and Update counters increase?</a:t>
            </a:r>
            <a:endParaRPr lang="en-US" sz="2400" kern="100" dirty="0">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0805993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21D5EA-7DD9-B306-A493-E6449F5121BE}"/>
              </a:ext>
            </a:extLst>
          </p:cNvPr>
          <p:cNvSpPr>
            <a:spLocks noGrp="1"/>
          </p:cNvSpPr>
          <p:nvPr>
            <p:ph type="title"/>
          </p:nvPr>
        </p:nvSpPr>
        <p:spPr/>
        <p:txBody>
          <a:bodyPr/>
          <a:lstStyle/>
          <a:p>
            <a:pPr algn="ctr"/>
            <a:r>
              <a:rPr lang="en-US" dirty="0"/>
              <a:t>Record Update Algorithms</a:t>
            </a:r>
            <a:br>
              <a:rPr lang="en-US" dirty="0"/>
            </a:br>
            <a:r>
              <a:rPr lang="en-US" sz="2800" dirty="0"/>
              <a:t>Updates after creates</a:t>
            </a:r>
          </a:p>
        </p:txBody>
      </p:sp>
      <p:sp>
        <p:nvSpPr>
          <p:cNvPr id="4" name="TextBox 3">
            <a:extLst>
              <a:ext uri="{FF2B5EF4-FFF2-40B4-BE49-F238E27FC236}">
                <a16:creationId xmlns:a16="http://schemas.microsoft.com/office/drawing/2014/main" id="{7AD279EF-40DA-2F48-F96B-57E1D91F42AC}"/>
              </a:ext>
            </a:extLst>
          </p:cNvPr>
          <p:cNvSpPr txBox="1"/>
          <p:nvPr/>
        </p:nvSpPr>
        <p:spPr>
          <a:xfrm>
            <a:off x="1132114" y="1785893"/>
            <a:ext cx="7438703" cy="967765"/>
          </a:xfrm>
          <a:prstGeom prst="rect">
            <a:avLst/>
          </a:prstGeom>
          <a:noFill/>
        </p:spPr>
        <p:txBody>
          <a:bodyPr wrap="none" rtlCol="0">
            <a:spAutoFit/>
          </a:bodyPr>
          <a:lstStyle/>
          <a:p>
            <a:pPr marL="0" marR="0">
              <a:lnSpc>
                <a:spcPct val="107000"/>
              </a:lnSpc>
              <a:spcBef>
                <a:spcPts val="0"/>
              </a:spcBef>
              <a:spcAft>
                <a:spcPts val="800"/>
              </a:spcAft>
            </a:pPr>
            <a:r>
              <a:rPr lang="en-US" sz="2400" kern="100" dirty="0">
                <a:effectLst/>
                <a:latin typeface="Calibri" panose="020F0502020204030204" pitchFamily="34" charset="0"/>
                <a:ea typeface="Calibri" panose="020F0502020204030204" pitchFamily="34" charset="0"/>
                <a:cs typeface="Calibri" panose="020F0502020204030204" pitchFamily="34" charset="0"/>
              </a:rPr>
              <a:t>TRIGGER PROCEDURE FOR Create OF Customer.</a:t>
            </a:r>
          </a:p>
          <a:p>
            <a:pPr>
              <a:lnSpc>
                <a:spcPct val="107000"/>
              </a:lnSpc>
              <a:spcAft>
                <a:spcPts val="800"/>
              </a:spcAft>
            </a:pPr>
            <a:r>
              <a:rPr lang="en-US" sz="2400" kern="100" dirty="0">
                <a:effectLst/>
                <a:latin typeface="Calibri" panose="020F0502020204030204" pitchFamily="34" charset="0"/>
                <a:ea typeface="Calibri" panose="020F0502020204030204" pitchFamily="34" charset="0"/>
                <a:cs typeface="Calibri" panose="020F0502020204030204" pitchFamily="34" charset="0"/>
              </a:rPr>
              <a:t>ASSIGN </a:t>
            </a:r>
            <a:r>
              <a:rPr lang="en-US" sz="2400" kern="100" dirty="0" err="1">
                <a:effectLst/>
                <a:latin typeface="Calibri" panose="020F0502020204030204" pitchFamily="34" charset="0"/>
                <a:ea typeface="Calibri" panose="020F0502020204030204" pitchFamily="34" charset="0"/>
                <a:cs typeface="Calibri" panose="020F0502020204030204" pitchFamily="34" charset="0"/>
              </a:rPr>
              <a:t>Customer.CustNum</a:t>
            </a:r>
            <a:r>
              <a:rPr lang="en-US" sz="2400" kern="100" dirty="0">
                <a:effectLst/>
                <a:latin typeface="Calibri" panose="020F0502020204030204" pitchFamily="34" charset="0"/>
                <a:ea typeface="Calibri" panose="020F0502020204030204" pitchFamily="34" charset="0"/>
                <a:cs typeface="Calibri" panose="020F0502020204030204" pitchFamily="34" charset="0"/>
              </a:rPr>
              <a:t> = NEXT-VALUE(</a:t>
            </a:r>
            <a:r>
              <a:rPr lang="en-US" sz="2400" kern="100" dirty="0" err="1">
                <a:effectLst/>
                <a:latin typeface="Calibri" panose="020F0502020204030204" pitchFamily="34" charset="0"/>
                <a:ea typeface="Calibri" panose="020F0502020204030204" pitchFamily="34" charset="0"/>
                <a:cs typeface="Calibri" panose="020F0502020204030204" pitchFamily="34" charset="0"/>
              </a:rPr>
              <a:t>NextCustNum</a:t>
            </a:r>
            <a:r>
              <a:rPr lang="en-US" sz="2400" kern="100" dirty="0">
                <a:effectLst/>
                <a:latin typeface="Calibri" panose="020F0502020204030204" pitchFamily="34" charset="0"/>
                <a:ea typeface="Calibri" panose="020F0502020204030204" pitchFamily="34" charset="0"/>
                <a:cs typeface="Calibri" panose="020F0502020204030204" pitchFamily="34" charset="0"/>
              </a:rPr>
              <a:t>).</a:t>
            </a:r>
          </a:p>
        </p:txBody>
      </p:sp>
      <p:sp>
        <p:nvSpPr>
          <p:cNvPr id="5" name="Footer Placeholder 4">
            <a:extLst>
              <a:ext uri="{FF2B5EF4-FFF2-40B4-BE49-F238E27FC236}">
                <a16:creationId xmlns:a16="http://schemas.microsoft.com/office/drawing/2014/main" id="{E51E938B-9434-15D5-6785-30C0F970DA4C}"/>
              </a:ext>
            </a:extLst>
          </p:cNvPr>
          <p:cNvSpPr>
            <a:spLocks noGrp="1"/>
          </p:cNvSpPr>
          <p:nvPr>
            <p:ph type="ftr" sz="quarter" idx="11"/>
          </p:nvPr>
        </p:nvSpPr>
        <p:spPr/>
        <p:txBody>
          <a:bodyPr/>
          <a:lstStyle/>
          <a:p>
            <a:r>
              <a:rPr lang="en-US"/>
              <a:t>PUG Challenge 2024</a:t>
            </a:r>
          </a:p>
        </p:txBody>
      </p:sp>
      <p:sp>
        <p:nvSpPr>
          <p:cNvPr id="6" name="Slide Number Placeholder 5">
            <a:extLst>
              <a:ext uri="{FF2B5EF4-FFF2-40B4-BE49-F238E27FC236}">
                <a16:creationId xmlns:a16="http://schemas.microsoft.com/office/drawing/2014/main" id="{5F9CB40D-00D0-01FE-640B-F03BF0DB07E8}"/>
              </a:ext>
            </a:extLst>
          </p:cNvPr>
          <p:cNvSpPr>
            <a:spLocks noGrp="1"/>
          </p:cNvSpPr>
          <p:nvPr>
            <p:ph type="sldNum" sz="quarter" idx="12"/>
          </p:nvPr>
        </p:nvSpPr>
        <p:spPr/>
        <p:txBody>
          <a:bodyPr/>
          <a:lstStyle/>
          <a:p>
            <a:fld id="{D79E687F-9761-4E37-8E5C-463A0DD2901E}" type="slidenum">
              <a:rPr lang="en-US" smtClean="0"/>
              <a:t>39</a:t>
            </a:fld>
            <a:endParaRPr lang="en-US"/>
          </a:p>
        </p:txBody>
      </p:sp>
      <p:sp>
        <p:nvSpPr>
          <p:cNvPr id="7" name="TextBox 6">
            <a:extLst>
              <a:ext uri="{FF2B5EF4-FFF2-40B4-BE49-F238E27FC236}">
                <a16:creationId xmlns:a16="http://schemas.microsoft.com/office/drawing/2014/main" id="{C61ABEA6-7297-419D-C53C-26C550D82754}"/>
              </a:ext>
            </a:extLst>
          </p:cNvPr>
          <p:cNvSpPr txBox="1"/>
          <p:nvPr/>
        </p:nvSpPr>
        <p:spPr>
          <a:xfrm>
            <a:off x="1066889" y="2967335"/>
            <a:ext cx="2971711" cy="461665"/>
          </a:xfrm>
          <a:prstGeom prst="rect">
            <a:avLst/>
          </a:prstGeom>
          <a:noFill/>
        </p:spPr>
        <p:txBody>
          <a:bodyPr wrap="none" rtlCol="0">
            <a:spAutoFit/>
          </a:bodyPr>
          <a:lstStyle/>
          <a:p>
            <a:r>
              <a:rPr lang="en-US" sz="2400" dirty="0">
                <a:effectLst/>
                <a:latin typeface="Calibri" panose="020F0502020204030204" pitchFamily="34" charset="0"/>
                <a:ea typeface="Calibri" panose="020F0502020204030204" pitchFamily="34" charset="0"/>
                <a:cs typeface="Calibri" panose="020F0502020204030204" pitchFamily="34" charset="0"/>
              </a:rPr>
              <a:t>Template Size</a:t>
            </a:r>
            <a:r>
              <a:rPr lang="ru-RU" sz="2400" dirty="0">
                <a:effectLst/>
                <a:latin typeface="Calibri" panose="020F0502020204030204" pitchFamily="34" charset="0"/>
                <a:ea typeface="Calibri" panose="020F0502020204030204" pitchFamily="34" charset="0"/>
                <a:cs typeface="Calibri" panose="020F0502020204030204" pitchFamily="34" charset="0"/>
              </a:rPr>
              <a:t>: 48 </a:t>
            </a:r>
            <a:r>
              <a:rPr lang="en-US" sz="2400" dirty="0">
                <a:effectLst/>
                <a:latin typeface="Calibri" panose="020F0502020204030204" pitchFamily="34" charset="0"/>
                <a:ea typeface="Calibri" panose="020F0502020204030204" pitchFamily="34" charset="0"/>
                <a:cs typeface="Calibri" panose="020F0502020204030204" pitchFamily="34" charset="0"/>
              </a:rPr>
              <a:t>byte</a:t>
            </a:r>
            <a:endParaRPr lang="en-US" sz="2400" dirty="0">
              <a:latin typeface="Calibri" panose="020F0502020204030204" pitchFamily="34" charset="0"/>
              <a:ea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8096A44B-68BE-9941-03C6-A1B07914A7D1}"/>
              </a:ext>
            </a:extLst>
          </p:cNvPr>
          <p:cNvSpPr txBox="1"/>
          <p:nvPr/>
        </p:nvSpPr>
        <p:spPr>
          <a:xfrm>
            <a:off x="1132114" y="3642678"/>
            <a:ext cx="5028492" cy="461665"/>
          </a:xfrm>
          <a:prstGeom prst="rect">
            <a:avLst/>
          </a:prstGeom>
          <a:noFill/>
        </p:spPr>
        <p:txBody>
          <a:bodyPr wrap="none" rtlCol="0">
            <a:spAutoFit/>
          </a:bodyPr>
          <a:lstStyle/>
          <a:p>
            <a:r>
              <a:rPr lang="ru-RU" sz="2400" dirty="0">
                <a:effectLst/>
                <a:latin typeface="Calibri" panose="020F0502020204030204" pitchFamily="34" charset="0"/>
                <a:ea typeface="Calibri" panose="020F0502020204030204" pitchFamily="34" charset="0"/>
                <a:cs typeface="Calibri" panose="020F0502020204030204" pitchFamily="34" charset="0"/>
              </a:rPr>
              <a:t>49-50 </a:t>
            </a:r>
            <a:r>
              <a:rPr lang="en-US" sz="2400" dirty="0">
                <a:effectLst/>
                <a:latin typeface="Calibri" panose="020F0502020204030204" pitchFamily="34" charset="0"/>
                <a:ea typeface="Calibri" panose="020F0502020204030204" pitchFamily="34" charset="0"/>
                <a:cs typeface="Calibri" panose="020F0502020204030204" pitchFamily="34" charset="0"/>
              </a:rPr>
              <a:t> byte Customer</a:t>
            </a:r>
            <a:r>
              <a:rPr lang="ru-RU" sz="2400" dirty="0">
                <a:effectLst/>
                <a:latin typeface="Calibri" panose="020F0502020204030204" pitchFamily="34" charset="0"/>
                <a:ea typeface="Calibri" panose="020F0502020204030204" pitchFamily="34" charset="0"/>
                <a:cs typeface="Calibri" panose="020F0502020204030204" pitchFamily="34" charset="0"/>
              </a:rPr>
              <a:t> </a:t>
            </a:r>
            <a:r>
              <a:rPr lang="en-US" sz="2400" dirty="0">
                <a:effectLst/>
                <a:latin typeface="Calibri" panose="020F0502020204030204" pitchFamily="34" charset="0"/>
                <a:ea typeface="Calibri" panose="020F0502020204030204" pitchFamily="34" charset="0"/>
                <a:cs typeface="Calibri" panose="020F0502020204030204" pitchFamily="34" charset="0"/>
              </a:rPr>
              <a:t>record is created</a:t>
            </a:r>
            <a:endParaRPr lang="en-US" sz="2400" dirty="0">
              <a:latin typeface="Calibri" panose="020F0502020204030204" pitchFamily="34" charset="0"/>
              <a:ea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978152CF-98B6-D1AB-F83D-6DEA2384D55D}"/>
              </a:ext>
            </a:extLst>
          </p:cNvPr>
          <p:cNvSpPr txBox="1"/>
          <p:nvPr/>
        </p:nvSpPr>
        <p:spPr>
          <a:xfrm>
            <a:off x="1066889" y="4318020"/>
            <a:ext cx="10232481" cy="461665"/>
          </a:xfrm>
          <a:prstGeom prst="rect">
            <a:avLst/>
          </a:prstGeom>
          <a:noFill/>
        </p:spPr>
        <p:txBody>
          <a:bodyPr wrap="none" rtlCol="0">
            <a:spAutoFit/>
          </a:bodyPr>
          <a:lstStyle/>
          <a:p>
            <a:r>
              <a:rPr lang="en-US" sz="2400" dirty="0">
                <a:latin typeface="Calibri" panose="020F0502020204030204" pitchFamily="34" charset="0"/>
                <a:ea typeface="Calibri" panose="020F0502020204030204" pitchFamily="34" charset="0"/>
                <a:cs typeface="Calibri" panose="020F0502020204030204" pitchFamily="34" charset="0"/>
              </a:rPr>
              <a:t>Then increased in size, for example </a:t>
            </a:r>
            <a:r>
              <a:rPr lang="ru-RU" sz="2400" dirty="0">
                <a:effectLst/>
                <a:latin typeface="Calibri" panose="020F0502020204030204" pitchFamily="34" charset="0"/>
                <a:ea typeface="Calibri" panose="020F0502020204030204" pitchFamily="34" charset="0"/>
                <a:cs typeface="Calibri" panose="020F0502020204030204" pitchFamily="34" charset="0"/>
              </a:rPr>
              <a:t>226 </a:t>
            </a:r>
            <a:r>
              <a:rPr lang="en-US" sz="2400" dirty="0">
                <a:effectLst/>
                <a:latin typeface="Calibri" panose="020F0502020204030204" pitchFamily="34" charset="0"/>
                <a:ea typeface="Calibri" panose="020F0502020204030204" pitchFamily="34" charset="0"/>
                <a:cs typeface="Calibri" panose="020F0502020204030204" pitchFamily="34" charset="0"/>
              </a:rPr>
              <a:t>byte</a:t>
            </a:r>
            <a:r>
              <a:rPr lang="ru-RU" sz="2400" dirty="0">
                <a:effectLst/>
                <a:latin typeface="Calibri" panose="020F0502020204030204" pitchFamily="34" charset="0"/>
                <a:ea typeface="Calibri" panose="020F0502020204030204" pitchFamily="34" charset="0"/>
                <a:cs typeface="Calibri" panose="020F0502020204030204" pitchFamily="34" charset="0"/>
              </a:rPr>
              <a:t> (</a:t>
            </a:r>
            <a:r>
              <a:rPr lang="en-US" sz="2400" dirty="0">
                <a:effectLst/>
                <a:latin typeface="Calibri" panose="020F0502020204030204" pitchFamily="34" charset="0"/>
                <a:ea typeface="Calibri" panose="020F0502020204030204" pitchFamily="34" charset="0"/>
                <a:cs typeface="Calibri" panose="020F0502020204030204" pitchFamily="34" charset="0"/>
              </a:rPr>
              <a:t>Max Size</a:t>
            </a:r>
            <a:r>
              <a:rPr lang="ru-RU" sz="2400" dirty="0">
                <a:effectLst/>
                <a:latin typeface="Calibri" panose="020F0502020204030204" pitchFamily="34" charset="0"/>
                <a:ea typeface="Calibri" panose="020F0502020204030204" pitchFamily="34" charset="0"/>
                <a:cs typeface="Calibri" panose="020F0502020204030204" pitchFamily="34" charset="0"/>
              </a:rPr>
              <a:t>), </a:t>
            </a:r>
            <a:r>
              <a:rPr lang="en-US" sz="2400" dirty="0">
                <a:effectLst/>
                <a:latin typeface="Calibri" panose="020F0502020204030204" pitchFamily="34" charset="0"/>
                <a:ea typeface="Calibri" panose="020F0502020204030204" pitchFamily="34" charset="0"/>
                <a:cs typeface="Calibri" panose="020F0502020204030204" pitchFamily="34" charset="0"/>
              </a:rPr>
              <a:t>that is</a:t>
            </a:r>
            <a:r>
              <a:rPr lang="ru-RU" sz="2400" dirty="0">
                <a:effectLst/>
                <a:latin typeface="Calibri" panose="020F0502020204030204" pitchFamily="34" charset="0"/>
                <a:ea typeface="Calibri" panose="020F0502020204030204" pitchFamily="34" charset="0"/>
                <a:cs typeface="Calibri" panose="020F0502020204030204" pitchFamily="34" charset="0"/>
              </a:rPr>
              <a:t> 176</a:t>
            </a:r>
            <a:r>
              <a:rPr lang="en-US" sz="2400" dirty="0">
                <a:effectLst/>
                <a:latin typeface="Calibri" panose="020F0502020204030204" pitchFamily="34" charset="0"/>
                <a:ea typeface="Calibri" panose="020F0502020204030204" pitchFamily="34" charset="0"/>
                <a:cs typeface="Calibri" panose="020F0502020204030204" pitchFamily="34" charset="0"/>
              </a:rPr>
              <a:t> byte increase</a:t>
            </a:r>
            <a:endParaRPr lang="en-US" sz="2400" dirty="0">
              <a:latin typeface="Calibri" panose="020F0502020204030204" pitchFamily="34" charset="0"/>
              <a:ea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33A5ED22-043B-73C5-6177-0D056D5698B6}"/>
              </a:ext>
            </a:extLst>
          </p:cNvPr>
          <p:cNvSpPr txBox="1"/>
          <p:nvPr/>
        </p:nvSpPr>
        <p:spPr>
          <a:xfrm>
            <a:off x="1132114" y="5105400"/>
            <a:ext cx="10406743" cy="830997"/>
          </a:xfrm>
          <a:prstGeom prst="rect">
            <a:avLst/>
          </a:prstGeom>
          <a:noFill/>
        </p:spPr>
        <p:txBody>
          <a:bodyPr wrap="square" rtlCol="0">
            <a:spAutoFit/>
          </a:bodyPr>
          <a:lstStyle/>
          <a:p>
            <a:r>
              <a:rPr lang="en-US" sz="2400" dirty="0">
                <a:highlight>
                  <a:srgbClr val="FFFF00"/>
                </a:highlight>
                <a:latin typeface="Calibri" panose="020F0502020204030204" pitchFamily="34" charset="0"/>
                <a:ea typeface="Calibri" panose="020F0502020204030204" pitchFamily="34" charset="0"/>
                <a:cs typeface="Calibri" panose="020F0502020204030204" pitchFamily="34" charset="0"/>
              </a:rPr>
              <a:t>Ask developers not to write updates after creates. Ideally all values should be assigned at the same time. That will minimize transactions and fragmentation.</a:t>
            </a:r>
          </a:p>
        </p:txBody>
      </p:sp>
    </p:spTree>
    <p:extLst>
      <p:ext uri="{BB962C8B-B14F-4D97-AF65-F5344CB8AC3E}">
        <p14:creationId xmlns:p14="http://schemas.microsoft.com/office/powerpoint/2010/main" val="19223957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4294967295"/>
          </p:nvPr>
        </p:nvSpPr>
        <p:spPr>
          <a:xfrm>
            <a:off x="4648200" y="6356351"/>
            <a:ext cx="2895600" cy="365125"/>
          </a:xfrm>
          <a:prstGeom prst="rect">
            <a:avLst/>
          </a:prstGeom>
        </p:spPr>
        <p:txBody>
          <a:bodyPr/>
          <a:lstStyle/>
          <a:p>
            <a:r>
              <a:rPr lang="en-US"/>
              <a:t>DBAnalys To The Rescue</a:t>
            </a:r>
          </a:p>
        </p:txBody>
      </p:sp>
      <p:sp>
        <p:nvSpPr>
          <p:cNvPr id="5" name="Slide Number Placeholder 4"/>
          <p:cNvSpPr>
            <a:spLocks noGrp="1"/>
          </p:cNvSpPr>
          <p:nvPr>
            <p:ph type="sldNum" sz="quarter" idx="4294967295"/>
          </p:nvPr>
        </p:nvSpPr>
        <p:spPr>
          <a:xfrm>
            <a:off x="8077200" y="6356351"/>
            <a:ext cx="2133600" cy="365125"/>
          </a:xfrm>
          <a:prstGeom prst="rect">
            <a:avLst/>
          </a:prstGeom>
        </p:spPr>
        <p:txBody>
          <a:bodyPr/>
          <a:lstStyle/>
          <a:p>
            <a:fld id="{718B0F14-7906-4019-A5D0-B6E654DDEDF7}" type="slidenum">
              <a:rPr lang="en-US" smtClean="0"/>
              <a:pPr/>
              <a:t>40</a:t>
            </a:fld>
            <a:endParaRPr lang="en-US"/>
          </a:p>
        </p:txBody>
      </p:sp>
      <p:pic>
        <p:nvPicPr>
          <p:cNvPr id="8" name="Picture 7" descr="dbanalys.jpg"/>
          <p:cNvPicPr>
            <a:picLocks noChangeAspect="1"/>
          </p:cNvPicPr>
          <p:nvPr/>
        </p:nvPicPr>
        <p:blipFill>
          <a:blip r:embed="rId3" cstate="print"/>
          <a:stretch>
            <a:fillRect/>
          </a:stretch>
        </p:blipFill>
        <p:spPr>
          <a:xfrm>
            <a:off x="1694831" y="1102280"/>
            <a:ext cx="8686800" cy="2994760"/>
          </a:xfrm>
          <a:prstGeom prst="rect">
            <a:avLst/>
          </a:prstGeom>
        </p:spPr>
      </p:pic>
      <p:sp>
        <p:nvSpPr>
          <p:cNvPr id="2" name="Title 1"/>
          <p:cNvSpPr>
            <a:spLocks noGrp="1"/>
          </p:cNvSpPr>
          <p:nvPr>
            <p:ph type="title"/>
          </p:nvPr>
        </p:nvSpPr>
        <p:spPr>
          <a:xfrm>
            <a:off x="1986734" y="259777"/>
            <a:ext cx="8102994" cy="646331"/>
          </a:xfrm>
        </p:spPr>
        <p:txBody>
          <a:bodyPr/>
          <a:lstStyle/>
          <a:p>
            <a:pPr algn="ctr"/>
            <a:r>
              <a:rPr lang="en-US" sz="4000" dirty="0"/>
              <a:t>Fragmentation</a:t>
            </a:r>
          </a:p>
        </p:txBody>
      </p:sp>
      <p:sp>
        <p:nvSpPr>
          <p:cNvPr id="3" name="TextBox 2">
            <a:extLst>
              <a:ext uri="{FF2B5EF4-FFF2-40B4-BE49-F238E27FC236}">
                <a16:creationId xmlns:a16="http://schemas.microsoft.com/office/drawing/2014/main" id="{61964096-9B21-9310-9A3E-067E566F840D}"/>
              </a:ext>
            </a:extLst>
          </p:cNvPr>
          <p:cNvSpPr txBox="1"/>
          <p:nvPr/>
        </p:nvSpPr>
        <p:spPr>
          <a:xfrm>
            <a:off x="1694831" y="4534198"/>
            <a:ext cx="8615820" cy="461665"/>
          </a:xfrm>
          <a:prstGeom prst="rect">
            <a:avLst/>
          </a:prstGeom>
          <a:noFill/>
        </p:spPr>
        <p:txBody>
          <a:bodyPr wrap="none" rtlCol="0">
            <a:spAutoFit/>
          </a:bodyPr>
          <a:lstStyle/>
          <a:p>
            <a:r>
              <a:rPr lang="en-US" sz="2400" dirty="0">
                <a:latin typeface="Calibri" panose="020F0502020204030204" pitchFamily="34" charset="0"/>
                <a:ea typeface="Calibri" panose="020F0502020204030204" pitchFamily="34" charset="0"/>
                <a:cs typeface="Calibri" panose="020F0502020204030204" pitchFamily="34" charset="0"/>
              </a:rPr>
              <a:t>Fragmentation = ( Fragments Count – Record count ) / Record count</a:t>
            </a:r>
          </a:p>
        </p:txBody>
      </p:sp>
      <p:sp>
        <p:nvSpPr>
          <p:cNvPr id="6" name="TextBox 5">
            <a:extLst>
              <a:ext uri="{FF2B5EF4-FFF2-40B4-BE49-F238E27FC236}">
                <a16:creationId xmlns:a16="http://schemas.microsoft.com/office/drawing/2014/main" id="{52A1CAFC-D672-91EF-AAF6-1763BBF02E2E}"/>
              </a:ext>
            </a:extLst>
          </p:cNvPr>
          <p:cNvSpPr txBox="1"/>
          <p:nvPr/>
        </p:nvSpPr>
        <p:spPr>
          <a:xfrm>
            <a:off x="1694831" y="5214441"/>
            <a:ext cx="3598357" cy="461665"/>
          </a:xfrm>
          <a:prstGeom prst="rect">
            <a:avLst/>
          </a:prstGeom>
          <a:noFill/>
        </p:spPr>
        <p:txBody>
          <a:bodyPr wrap="none" rtlCol="0">
            <a:spAutoFit/>
          </a:bodyPr>
          <a:lstStyle/>
          <a:p>
            <a:r>
              <a:rPr lang="en-US" sz="2400" dirty="0">
                <a:latin typeface="Calibri" panose="020F0502020204030204" pitchFamily="34" charset="0"/>
                <a:ea typeface="Calibri" panose="020F0502020204030204" pitchFamily="34" charset="0"/>
                <a:cs typeface="Calibri" panose="020F0502020204030204" pitchFamily="34" charset="0"/>
              </a:rPr>
              <a:t>Why Fragmentation is bad?</a:t>
            </a:r>
          </a:p>
        </p:txBody>
      </p:sp>
    </p:spTree>
    <p:extLst>
      <p:ext uri="{BB962C8B-B14F-4D97-AF65-F5344CB8AC3E}">
        <p14:creationId xmlns:p14="http://schemas.microsoft.com/office/powerpoint/2010/main" val="2913342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43755B-F187-7E22-9F5D-1050C19A7CD8}"/>
              </a:ext>
            </a:extLst>
          </p:cNvPr>
          <p:cNvSpPr>
            <a:spLocks noGrp="1"/>
          </p:cNvSpPr>
          <p:nvPr>
            <p:ph type="title"/>
          </p:nvPr>
        </p:nvSpPr>
        <p:spPr/>
        <p:txBody>
          <a:bodyPr>
            <a:normAutofit fontScale="90000"/>
          </a:bodyPr>
          <a:lstStyle/>
          <a:p>
            <a:pPr algn="ctr"/>
            <a:r>
              <a:rPr lang="en-US" sz="6000" dirty="0">
                <a:latin typeface="Calibri" panose="020F0502020204030204" pitchFamily="34" charset="0"/>
                <a:ea typeface="Calibri" panose="020F0502020204030204" pitchFamily="34" charset="0"/>
                <a:cs typeface="Calibri" panose="020F0502020204030204" pitchFamily="34" charset="0"/>
              </a:rPr>
              <a:t>Fragmentation</a:t>
            </a:r>
            <a:br>
              <a:rPr lang="en-US" sz="6000" dirty="0">
                <a:latin typeface="Calibri" panose="020F0502020204030204" pitchFamily="34" charset="0"/>
                <a:ea typeface="Calibri" panose="020F0502020204030204" pitchFamily="34" charset="0"/>
                <a:cs typeface="Calibri" panose="020F0502020204030204" pitchFamily="34" charset="0"/>
              </a:rPr>
            </a:br>
            <a:r>
              <a:rPr lang="en-US" sz="4400" dirty="0">
                <a:latin typeface="Calibri" panose="020F0502020204030204" pitchFamily="34" charset="0"/>
                <a:ea typeface="Calibri" panose="020F0502020204030204" pitchFamily="34" charset="0"/>
                <a:cs typeface="Calibri" panose="020F0502020204030204" pitchFamily="34" charset="0"/>
              </a:rPr>
              <a:t>Reading a record</a:t>
            </a:r>
            <a:endParaRPr lang="en-US" dirty="0"/>
          </a:p>
        </p:txBody>
      </p:sp>
      <p:sp>
        <p:nvSpPr>
          <p:cNvPr id="3" name="Footer Placeholder 2">
            <a:extLst>
              <a:ext uri="{FF2B5EF4-FFF2-40B4-BE49-F238E27FC236}">
                <a16:creationId xmlns:a16="http://schemas.microsoft.com/office/drawing/2014/main" id="{DE8CC283-1EE5-B064-70B4-342475AB65EA}"/>
              </a:ext>
            </a:extLst>
          </p:cNvPr>
          <p:cNvSpPr>
            <a:spLocks noGrp="1"/>
          </p:cNvSpPr>
          <p:nvPr>
            <p:ph type="ftr" sz="quarter" idx="11"/>
          </p:nvPr>
        </p:nvSpPr>
        <p:spPr/>
        <p:txBody>
          <a:bodyPr/>
          <a:lstStyle/>
          <a:p>
            <a:r>
              <a:rPr lang="en-US"/>
              <a:t>PUG Challenge 2024</a:t>
            </a:r>
          </a:p>
        </p:txBody>
      </p:sp>
      <p:sp>
        <p:nvSpPr>
          <p:cNvPr id="4" name="Slide Number Placeholder 3">
            <a:extLst>
              <a:ext uri="{FF2B5EF4-FFF2-40B4-BE49-F238E27FC236}">
                <a16:creationId xmlns:a16="http://schemas.microsoft.com/office/drawing/2014/main" id="{BAB7F11B-1A20-C9DE-E8AB-987F6A060E8F}"/>
              </a:ext>
            </a:extLst>
          </p:cNvPr>
          <p:cNvSpPr>
            <a:spLocks noGrp="1"/>
          </p:cNvSpPr>
          <p:nvPr>
            <p:ph type="sldNum" sz="quarter" idx="12"/>
          </p:nvPr>
        </p:nvSpPr>
        <p:spPr/>
        <p:txBody>
          <a:bodyPr/>
          <a:lstStyle/>
          <a:p>
            <a:fld id="{D79E687F-9761-4E37-8E5C-463A0DD2901E}" type="slidenum">
              <a:rPr lang="en-US" smtClean="0"/>
              <a:t>41</a:t>
            </a:fld>
            <a:endParaRPr lang="en-US"/>
          </a:p>
        </p:txBody>
      </p:sp>
      <p:sp>
        <p:nvSpPr>
          <p:cNvPr id="5" name="TextBox 4">
            <a:extLst>
              <a:ext uri="{FF2B5EF4-FFF2-40B4-BE49-F238E27FC236}">
                <a16:creationId xmlns:a16="http://schemas.microsoft.com/office/drawing/2014/main" id="{65266708-FD3F-F9D0-519E-60B37B8D6ABA}"/>
              </a:ext>
            </a:extLst>
          </p:cNvPr>
          <p:cNvSpPr txBox="1"/>
          <p:nvPr/>
        </p:nvSpPr>
        <p:spPr>
          <a:xfrm>
            <a:off x="838200" y="2116071"/>
            <a:ext cx="10928056" cy="461665"/>
          </a:xfrm>
          <a:prstGeom prst="rect">
            <a:avLst/>
          </a:prstGeom>
          <a:noFill/>
        </p:spPr>
        <p:txBody>
          <a:bodyPr wrap="none" rtlCol="0">
            <a:spAutoFit/>
          </a:bodyPr>
          <a:lstStyle/>
          <a:p>
            <a:r>
              <a:rPr lang="en-US" sz="2400" b="0" i="0" dirty="0">
                <a:solidFill>
                  <a:srgbClr val="202124"/>
                </a:solidFill>
                <a:effectLst/>
                <a:latin typeface="Calibri" panose="020F0502020204030204" pitchFamily="34" charset="0"/>
                <a:ea typeface="Calibri" panose="020F0502020204030204" pitchFamily="34" charset="0"/>
                <a:cs typeface="Calibri" panose="020F0502020204030204" pitchFamily="34" charset="0"/>
              </a:rPr>
              <a:t>When reading records with any lock except the NO-LOCK option – Lock Table is needed</a:t>
            </a:r>
            <a:endParaRPr lang="en-US" sz="2400" dirty="0">
              <a:latin typeface="Calibri" panose="020F0502020204030204" pitchFamily="34" charset="0"/>
              <a:ea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FD4E44C4-19F6-3193-1670-F2102055F5A3}"/>
              </a:ext>
            </a:extLst>
          </p:cNvPr>
          <p:cNvSpPr txBox="1"/>
          <p:nvPr/>
        </p:nvSpPr>
        <p:spPr>
          <a:xfrm>
            <a:off x="838200" y="2687034"/>
            <a:ext cx="8962197" cy="461665"/>
          </a:xfrm>
          <a:prstGeom prst="rect">
            <a:avLst/>
          </a:prstGeom>
          <a:noFill/>
        </p:spPr>
        <p:txBody>
          <a:bodyPr wrap="none" rtlCol="0">
            <a:spAutoFit/>
          </a:bodyPr>
          <a:lstStyle/>
          <a:p>
            <a:r>
              <a:rPr lang="en-US" sz="2400" b="0" i="0" dirty="0">
                <a:solidFill>
                  <a:srgbClr val="202124"/>
                </a:solidFill>
                <a:effectLst/>
                <a:latin typeface="Calibri" panose="020F0502020204030204" pitchFamily="34" charset="0"/>
                <a:ea typeface="Calibri" panose="020F0502020204030204" pitchFamily="34" charset="0"/>
                <a:cs typeface="Calibri" panose="020F0502020204030204" pitchFamily="34" charset="0"/>
              </a:rPr>
              <a:t>When reading records with NO-LOCK option – Lock Table is not needed</a:t>
            </a:r>
            <a:endParaRPr lang="en-US" sz="2400" dirty="0">
              <a:latin typeface="Calibri" panose="020F0502020204030204" pitchFamily="34" charset="0"/>
              <a:ea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E876DCDC-D01F-9486-DC35-34A90898ED21}"/>
              </a:ext>
            </a:extLst>
          </p:cNvPr>
          <p:cNvSpPr txBox="1"/>
          <p:nvPr/>
        </p:nvSpPr>
        <p:spPr>
          <a:xfrm>
            <a:off x="6444708" y="3173184"/>
            <a:ext cx="4002121" cy="461665"/>
          </a:xfrm>
          <a:prstGeom prst="rect">
            <a:avLst/>
          </a:prstGeom>
          <a:noFill/>
        </p:spPr>
        <p:txBody>
          <a:bodyPr wrap="none" rtlCol="0">
            <a:spAutoFit/>
          </a:bodyPr>
          <a:lstStyle/>
          <a:p>
            <a:r>
              <a:rPr lang="en-US" sz="2400" b="0" i="0" dirty="0">
                <a:solidFill>
                  <a:srgbClr val="202124"/>
                </a:solidFill>
                <a:effectLst/>
                <a:latin typeface="Calibri" panose="020F0502020204030204" pitchFamily="34" charset="0"/>
                <a:ea typeface="Calibri" panose="020F0502020204030204" pitchFamily="34" charset="0"/>
                <a:cs typeface="Calibri" panose="020F0502020204030204" pitchFamily="34" charset="0"/>
              </a:rPr>
              <a:t>if the record is not fragmented</a:t>
            </a:r>
            <a:endParaRPr lang="en-US" sz="2400" dirty="0">
              <a:latin typeface="Calibri" panose="020F0502020204030204" pitchFamily="34" charset="0"/>
              <a:ea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F514ABE5-D6F8-C1A9-AB26-029FBCBB3597}"/>
              </a:ext>
            </a:extLst>
          </p:cNvPr>
          <p:cNvSpPr txBox="1"/>
          <p:nvPr/>
        </p:nvSpPr>
        <p:spPr>
          <a:xfrm>
            <a:off x="833896" y="3797159"/>
            <a:ext cx="9523056" cy="461665"/>
          </a:xfrm>
          <a:prstGeom prst="rect">
            <a:avLst/>
          </a:prstGeom>
          <a:noFill/>
        </p:spPr>
        <p:txBody>
          <a:bodyPr wrap="none" rtlCol="0">
            <a:spAutoFit/>
          </a:bodyPr>
          <a:lstStyle/>
          <a:p>
            <a:r>
              <a:rPr lang="en-US" sz="2400" dirty="0">
                <a:solidFill>
                  <a:srgbClr val="202124"/>
                </a:solidFill>
                <a:latin typeface="Calibri" panose="020F0502020204030204" pitchFamily="34" charset="0"/>
                <a:ea typeface="Calibri" panose="020F0502020204030204" pitchFamily="34" charset="0"/>
                <a:cs typeface="Calibri" panose="020F0502020204030204" pitchFamily="34" charset="0"/>
              </a:rPr>
              <a:t>I</a:t>
            </a:r>
            <a:r>
              <a:rPr lang="en-US" sz="2400" b="0" i="0" dirty="0">
                <a:solidFill>
                  <a:srgbClr val="202124"/>
                </a:solidFill>
                <a:effectLst/>
                <a:latin typeface="Calibri" panose="020F0502020204030204" pitchFamily="34" charset="0"/>
                <a:ea typeface="Calibri" panose="020F0502020204030204" pitchFamily="34" charset="0"/>
                <a:cs typeface="Calibri" panose="020F0502020204030204" pitchFamily="34" charset="0"/>
              </a:rPr>
              <a:t>f the record is fragmented, we need some kind of a lock for consistent read</a:t>
            </a:r>
            <a:endParaRPr lang="en-US" sz="2400" dirty="0">
              <a:latin typeface="Calibri" panose="020F0502020204030204" pitchFamily="34" charset="0"/>
              <a:ea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3B27A6B8-8BE2-5D61-DDDF-B8E377A84278}"/>
              </a:ext>
            </a:extLst>
          </p:cNvPr>
          <p:cNvSpPr txBox="1"/>
          <p:nvPr/>
        </p:nvSpPr>
        <p:spPr>
          <a:xfrm>
            <a:off x="838200" y="4347237"/>
            <a:ext cx="7106093" cy="1008106"/>
          </a:xfrm>
          <a:prstGeom prst="rect">
            <a:avLst/>
          </a:prstGeom>
          <a:noFill/>
        </p:spPr>
        <p:txBody>
          <a:bodyPr wrap="square" rtlCol="0">
            <a:spAutoFit/>
          </a:bodyPr>
          <a:lstStyle/>
          <a:p>
            <a:r>
              <a:rPr lang="en-US" sz="2400" b="0" i="0" dirty="0">
                <a:solidFill>
                  <a:srgbClr val="202124"/>
                </a:solidFill>
                <a:effectLst/>
                <a:latin typeface="Calibri" panose="020F0502020204030204" pitchFamily="34" charset="0"/>
                <a:ea typeface="Calibri" panose="020F0502020204030204" pitchFamily="34" charset="0"/>
                <a:cs typeface="Calibri" panose="020F0502020204030204" pitchFamily="34" charset="0"/>
              </a:rPr>
              <a:t>The session creates Record Get Lock in the Lock Table</a:t>
            </a:r>
            <a:br>
              <a:rPr lang="en-US" sz="2400" b="0" i="0" dirty="0">
                <a:solidFill>
                  <a:srgbClr val="202124"/>
                </a:solidFill>
                <a:effectLst/>
                <a:latin typeface="Calibri" panose="020F0502020204030204" pitchFamily="34" charset="0"/>
                <a:ea typeface="Calibri" panose="020F0502020204030204" pitchFamily="34" charset="0"/>
                <a:cs typeface="Calibri" panose="020F0502020204030204" pitchFamily="34" charset="0"/>
              </a:rPr>
            </a:br>
            <a:r>
              <a:rPr lang="en-US" dirty="0"/>
              <a:t>This lock prevents any other user from modifying or deleting that record while the engine is piecing it together for a fetch</a:t>
            </a:r>
            <a:endParaRPr lang="en-US" sz="2400" dirty="0">
              <a:latin typeface="Calibri" panose="020F0502020204030204" pitchFamily="34" charset="0"/>
              <a:ea typeface="Calibri" panose="020F0502020204030204" pitchFamily="34" charset="0"/>
              <a:cs typeface="Calibri" panose="020F0502020204030204" pitchFamily="34" charset="0"/>
            </a:endParaRPr>
          </a:p>
        </p:txBody>
      </p:sp>
      <p:sp>
        <p:nvSpPr>
          <p:cNvPr id="11" name="TextBox 10">
            <a:extLst>
              <a:ext uri="{FF2B5EF4-FFF2-40B4-BE49-F238E27FC236}">
                <a16:creationId xmlns:a16="http://schemas.microsoft.com/office/drawing/2014/main" id="{5AEA7F75-DE8A-3020-E15C-BD67F9D16FDC}"/>
              </a:ext>
            </a:extLst>
          </p:cNvPr>
          <p:cNvSpPr txBox="1"/>
          <p:nvPr/>
        </p:nvSpPr>
        <p:spPr>
          <a:xfrm>
            <a:off x="838200" y="5469302"/>
            <a:ext cx="7495322" cy="461665"/>
          </a:xfrm>
          <a:prstGeom prst="rect">
            <a:avLst/>
          </a:prstGeom>
          <a:noFill/>
        </p:spPr>
        <p:txBody>
          <a:bodyPr wrap="none" rtlCol="0">
            <a:spAutoFit/>
          </a:bodyPr>
          <a:lstStyle/>
          <a:p>
            <a:r>
              <a:rPr lang="en-US" sz="2400" b="0" i="0" dirty="0">
                <a:solidFill>
                  <a:srgbClr val="202124"/>
                </a:solidFill>
                <a:effectLst/>
                <a:latin typeface="Calibri" panose="020F0502020204030204" pitchFamily="34" charset="0"/>
                <a:ea typeface="Calibri" panose="020F0502020204030204" pitchFamily="34" charset="0"/>
                <a:cs typeface="Calibri" panose="020F0502020204030204" pitchFamily="34" charset="0"/>
              </a:rPr>
              <a:t>The lock is removed when the last record fragment is read</a:t>
            </a:r>
            <a:endParaRPr lang="en-US" sz="2400" dirty="0"/>
          </a:p>
        </p:txBody>
      </p:sp>
    </p:spTree>
    <p:extLst>
      <p:ext uri="{BB962C8B-B14F-4D97-AF65-F5344CB8AC3E}">
        <p14:creationId xmlns:p14="http://schemas.microsoft.com/office/powerpoint/2010/main" val="709723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0" grpId="0"/>
      <p:bldP spid="11"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EE7D36-8D51-9A25-6D46-E5EF9804FEBC}"/>
              </a:ext>
            </a:extLst>
          </p:cNvPr>
          <p:cNvSpPr>
            <a:spLocks noGrp="1"/>
          </p:cNvSpPr>
          <p:nvPr>
            <p:ph type="title"/>
          </p:nvPr>
        </p:nvSpPr>
        <p:spPr/>
        <p:txBody>
          <a:bodyPr/>
          <a:lstStyle/>
          <a:p>
            <a:pPr algn="ctr"/>
            <a:r>
              <a:rPr lang="en-US" dirty="0"/>
              <a:t>Locks</a:t>
            </a:r>
          </a:p>
        </p:txBody>
      </p:sp>
      <p:sp>
        <p:nvSpPr>
          <p:cNvPr id="3" name="Footer Placeholder 2">
            <a:extLst>
              <a:ext uri="{FF2B5EF4-FFF2-40B4-BE49-F238E27FC236}">
                <a16:creationId xmlns:a16="http://schemas.microsoft.com/office/drawing/2014/main" id="{7D8CB661-9F92-EA9E-E464-1682D04674C2}"/>
              </a:ext>
            </a:extLst>
          </p:cNvPr>
          <p:cNvSpPr>
            <a:spLocks noGrp="1"/>
          </p:cNvSpPr>
          <p:nvPr>
            <p:ph type="ftr" sz="quarter" idx="11"/>
          </p:nvPr>
        </p:nvSpPr>
        <p:spPr/>
        <p:txBody>
          <a:bodyPr/>
          <a:lstStyle/>
          <a:p>
            <a:r>
              <a:rPr lang="en-US"/>
              <a:t>PUG Challenge 2024</a:t>
            </a:r>
          </a:p>
        </p:txBody>
      </p:sp>
      <p:sp>
        <p:nvSpPr>
          <p:cNvPr id="4" name="Slide Number Placeholder 3">
            <a:extLst>
              <a:ext uri="{FF2B5EF4-FFF2-40B4-BE49-F238E27FC236}">
                <a16:creationId xmlns:a16="http://schemas.microsoft.com/office/drawing/2014/main" id="{8958C88A-CC15-3AA3-26B1-8DCD35FD1D6E}"/>
              </a:ext>
            </a:extLst>
          </p:cNvPr>
          <p:cNvSpPr>
            <a:spLocks noGrp="1"/>
          </p:cNvSpPr>
          <p:nvPr>
            <p:ph type="sldNum" sz="quarter" idx="12"/>
          </p:nvPr>
        </p:nvSpPr>
        <p:spPr/>
        <p:txBody>
          <a:bodyPr/>
          <a:lstStyle/>
          <a:p>
            <a:fld id="{D79E687F-9761-4E37-8E5C-463A0DD2901E}" type="slidenum">
              <a:rPr lang="en-US" smtClean="0"/>
              <a:t>42</a:t>
            </a:fld>
            <a:endParaRPr lang="en-US" dirty="0"/>
          </a:p>
        </p:txBody>
      </p:sp>
      <p:pic>
        <p:nvPicPr>
          <p:cNvPr id="5" name="Picture 4" descr="A black padlock with a white keyhole&#10;&#10;Description automatically generated">
            <a:extLst>
              <a:ext uri="{FF2B5EF4-FFF2-40B4-BE49-F238E27FC236}">
                <a16:creationId xmlns:a16="http://schemas.microsoft.com/office/drawing/2014/main" id="{AF6A8101-068B-8788-6927-13C02FD54EE3}"/>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7507913" y="404187"/>
            <a:ext cx="745871" cy="1024221"/>
          </a:xfrm>
          <a:prstGeom prst="rect">
            <a:avLst/>
          </a:prstGeom>
        </p:spPr>
      </p:pic>
      <p:pic>
        <p:nvPicPr>
          <p:cNvPr id="7" name="Picture 6" descr="A stone wall with a stone path&#10;&#10;Description automatically generated with medium confidence">
            <a:extLst>
              <a:ext uri="{FF2B5EF4-FFF2-40B4-BE49-F238E27FC236}">
                <a16:creationId xmlns:a16="http://schemas.microsoft.com/office/drawing/2014/main" id="{A9C73A14-F5D6-218E-95FF-3F6144CE8CC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53000" y="1540017"/>
            <a:ext cx="2286000" cy="4653954"/>
          </a:xfrm>
          <a:prstGeom prst="rect">
            <a:avLst/>
          </a:prstGeom>
        </p:spPr>
      </p:pic>
      <p:sp>
        <p:nvSpPr>
          <p:cNvPr id="8" name="TextBox 7">
            <a:extLst>
              <a:ext uri="{FF2B5EF4-FFF2-40B4-BE49-F238E27FC236}">
                <a16:creationId xmlns:a16="http://schemas.microsoft.com/office/drawing/2014/main" id="{0E5738A8-87AA-B345-2199-F37B1AD18C5E}"/>
              </a:ext>
            </a:extLst>
          </p:cNvPr>
          <p:cNvSpPr txBox="1"/>
          <p:nvPr/>
        </p:nvSpPr>
        <p:spPr>
          <a:xfrm>
            <a:off x="648628" y="1540017"/>
            <a:ext cx="2811539" cy="646331"/>
          </a:xfrm>
          <a:prstGeom prst="rect">
            <a:avLst/>
          </a:prstGeom>
          <a:noFill/>
        </p:spPr>
        <p:txBody>
          <a:bodyPr wrap="none" rtlCol="0">
            <a:spAutoFit/>
          </a:bodyPr>
          <a:lstStyle/>
          <a:p>
            <a:r>
              <a:rPr lang="en-US" sz="3600" dirty="0">
                <a:latin typeface="Calibri" panose="020F0502020204030204" pitchFamily="34" charset="0"/>
                <a:ea typeface="Calibri" panose="020F0502020204030204" pitchFamily="34" charset="0"/>
                <a:cs typeface="Calibri" panose="020F0502020204030204" pitchFamily="34" charset="0"/>
              </a:rPr>
              <a:t>Exclusive Lock</a:t>
            </a:r>
          </a:p>
        </p:txBody>
      </p:sp>
      <p:sp>
        <p:nvSpPr>
          <p:cNvPr id="10" name="TextBox 9">
            <a:extLst>
              <a:ext uri="{FF2B5EF4-FFF2-40B4-BE49-F238E27FC236}">
                <a16:creationId xmlns:a16="http://schemas.microsoft.com/office/drawing/2014/main" id="{F3CCBFC0-7B91-79EB-F6E2-B22644144C1C}"/>
              </a:ext>
            </a:extLst>
          </p:cNvPr>
          <p:cNvSpPr txBox="1"/>
          <p:nvPr/>
        </p:nvSpPr>
        <p:spPr>
          <a:xfrm>
            <a:off x="648628" y="2541631"/>
            <a:ext cx="2432397" cy="646331"/>
          </a:xfrm>
          <a:prstGeom prst="rect">
            <a:avLst/>
          </a:prstGeom>
          <a:noFill/>
        </p:spPr>
        <p:txBody>
          <a:bodyPr wrap="none" rtlCol="0">
            <a:spAutoFit/>
          </a:bodyPr>
          <a:lstStyle/>
          <a:p>
            <a:r>
              <a:rPr lang="en-US" sz="3600" dirty="0">
                <a:latin typeface="Calibri" panose="020F0502020204030204" pitchFamily="34" charset="0"/>
                <a:ea typeface="Calibri" panose="020F0502020204030204" pitchFamily="34" charset="0"/>
                <a:cs typeface="Calibri" panose="020F0502020204030204" pitchFamily="34" charset="0"/>
              </a:rPr>
              <a:t>Shared Lock</a:t>
            </a:r>
          </a:p>
        </p:txBody>
      </p:sp>
      <p:sp>
        <p:nvSpPr>
          <p:cNvPr id="11" name="TextBox 10">
            <a:extLst>
              <a:ext uri="{FF2B5EF4-FFF2-40B4-BE49-F238E27FC236}">
                <a16:creationId xmlns:a16="http://schemas.microsoft.com/office/drawing/2014/main" id="{FF14C116-AE42-1711-18E3-0FAE3AB44535}"/>
              </a:ext>
            </a:extLst>
          </p:cNvPr>
          <p:cNvSpPr txBox="1"/>
          <p:nvPr/>
        </p:nvSpPr>
        <p:spPr>
          <a:xfrm>
            <a:off x="7746392" y="1461978"/>
            <a:ext cx="3211200" cy="1200329"/>
          </a:xfrm>
          <a:prstGeom prst="rect">
            <a:avLst/>
          </a:prstGeom>
          <a:noFill/>
        </p:spPr>
        <p:txBody>
          <a:bodyPr wrap="none" rtlCol="0">
            <a:spAutoFit/>
          </a:bodyPr>
          <a:lstStyle/>
          <a:p>
            <a:r>
              <a:rPr lang="en-US" sz="3600" dirty="0">
                <a:latin typeface="Calibri" panose="020F0502020204030204" pitchFamily="34" charset="0"/>
                <a:ea typeface="Calibri" panose="020F0502020204030204" pitchFamily="34" charset="0"/>
                <a:cs typeface="Calibri" panose="020F0502020204030204" pitchFamily="34" charset="0"/>
              </a:rPr>
              <a:t>Record Get Lock</a:t>
            </a:r>
            <a:br>
              <a:rPr lang="en-US" sz="3600" dirty="0">
                <a:latin typeface="Calibri" panose="020F0502020204030204" pitchFamily="34" charset="0"/>
                <a:ea typeface="Calibri" panose="020F0502020204030204" pitchFamily="34" charset="0"/>
                <a:cs typeface="Calibri" panose="020F0502020204030204" pitchFamily="34" charset="0"/>
              </a:rPr>
            </a:br>
            <a:r>
              <a:rPr lang="en-US" sz="3600" dirty="0">
                <a:latin typeface="Calibri" panose="020F0502020204030204" pitchFamily="34" charset="0"/>
                <a:ea typeface="Calibri" panose="020F0502020204030204" pitchFamily="34" charset="0"/>
                <a:cs typeface="Calibri" panose="020F0502020204030204" pitchFamily="34" charset="0"/>
              </a:rPr>
              <a:t>(Exclusive)</a:t>
            </a:r>
          </a:p>
        </p:txBody>
      </p:sp>
      <p:sp>
        <p:nvSpPr>
          <p:cNvPr id="12" name="TextBox 11">
            <a:extLst>
              <a:ext uri="{FF2B5EF4-FFF2-40B4-BE49-F238E27FC236}">
                <a16:creationId xmlns:a16="http://schemas.microsoft.com/office/drawing/2014/main" id="{61ED192E-FEF0-BE50-CD50-CF3EF300583C}"/>
              </a:ext>
            </a:extLst>
          </p:cNvPr>
          <p:cNvSpPr txBox="1"/>
          <p:nvPr/>
        </p:nvSpPr>
        <p:spPr>
          <a:xfrm>
            <a:off x="7770542" y="2609649"/>
            <a:ext cx="3211200" cy="1200329"/>
          </a:xfrm>
          <a:prstGeom prst="rect">
            <a:avLst/>
          </a:prstGeom>
          <a:noFill/>
        </p:spPr>
        <p:txBody>
          <a:bodyPr wrap="none" rtlCol="0">
            <a:spAutoFit/>
          </a:bodyPr>
          <a:lstStyle/>
          <a:p>
            <a:r>
              <a:rPr lang="en-US" sz="3600" dirty="0">
                <a:latin typeface="Calibri" panose="020F0502020204030204" pitchFamily="34" charset="0"/>
                <a:ea typeface="Calibri" panose="020F0502020204030204" pitchFamily="34" charset="0"/>
                <a:cs typeface="Calibri" panose="020F0502020204030204" pitchFamily="34" charset="0"/>
              </a:rPr>
              <a:t>Record Get Lock</a:t>
            </a:r>
            <a:br>
              <a:rPr lang="en-US" sz="3600" dirty="0">
                <a:latin typeface="Calibri" panose="020F0502020204030204" pitchFamily="34" charset="0"/>
                <a:ea typeface="Calibri" panose="020F0502020204030204" pitchFamily="34" charset="0"/>
                <a:cs typeface="Calibri" panose="020F0502020204030204" pitchFamily="34" charset="0"/>
              </a:rPr>
            </a:br>
            <a:r>
              <a:rPr lang="en-US" sz="3600" dirty="0">
                <a:latin typeface="Calibri" panose="020F0502020204030204" pitchFamily="34" charset="0"/>
                <a:ea typeface="Calibri" panose="020F0502020204030204" pitchFamily="34" charset="0"/>
                <a:cs typeface="Calibri" panose="020F0502020204030204" pitchFamily="34" charset="0"/>
              </a:rPr>
              <a:t>(Shared)</a:t>
            </a:r>
          </a:p>
        </p:txBody>
      </p:sp>
      <p:sp>
        <p:nvSpPr>
          <p:cNvPr id="13" name="TextBox 12">
            <a:extLst>
              <a:ext uri="{FF2B5EF4-FFF2-40B4-BE49-F238E27FC236}">
                <a16:creationId xmlns:a16="http://schemas.microsoft.com/office/drawing/2014/main" id="{C6989A3B-5FE2-6F3F-9F7E-2D40AD70EDF7}"/>
              </a:ext>
            </a:extLst>
          </p:cNvPr>
          <p:cNvSpPr txBox="1"/>
          <p:nvPr/>
        </p:nvSpPr>
        <p:spPr>
          <a:xfrm>
            <a:off x="645863" y="3957446"/>
            <a:ext cx="3876574" cy="954107"/>
          </a:xfrm>
          <a:prstGeom prst="rect">
            <a:avLst/>
          </a:prstGeom>
          <a:noFill/>
        </p:spPr>
        <p:txBody>
          <a:bodyPr wrap="none" rtlCol="0">
            <a:spAutoFit/>
          </a:bodyPr>
          <a:lstStyle/>
          <a:p>
            <a:r>
              <a:rPr lang="en-US" sz="2800" dirty="0">
                <a:latin typeface="Calibri" panose="020F0502020204030204" pitchFamily="34" charset="0"/>
                <a:ea typeface="Calibri" panose="020F0502020204030204" pitchFamily="34" charset="0"/>
                <a:cs typeface="Calibri" panose="020F0502020204030204" pitchFamily="34" charset="0"/>
              </a:rPr>
              <a:t>Normal Record Locks are </a:t>
            </a:r>
            <a:br>
              <a:rPr lang="en-US" sz="2800" dirty="0">
                <a:latin typeface="Calibri" panose="020F0502020204030204" pitchFamily="34" charset="0"/>
                <a:ea typeface="Calibri" panose="020F0502020204030204" pitchFamily="34" charset="0"/>
                <a:cs typeface="Calibri" panose="020F0502020204030204" pitchFamily="34" charset="0"/>
              </a:rPr>
            </a:br>
            <a:r>
              <a:rPr lang="en-US" sz="2800" dirty="0">
                <a:latin typeface="Calibri" panose="020F0502020204030204" pitchFamily="34" charset="0"/>
                <a:ea typeface="Calibri" panose="020F0502020204030204" pitchFamily="34" charset="0"/>
                <a:cs typeface="Calibri" panose="020F0502020204030204" pitchFamily="34" charset="0"/>
              </a:rPr>
              <a:t>controlled by application</a:t>
            </a:r>
          </a:p>
        </p:txBody>
      </p:sp>
      <p:sp>
        <p:nvSpPr>
          <p:cNvPr id="14" name="TextBox 13">
            <a:extLst>
              <a:ext uri="{FF2B5EF4-FFF2-40B4-BE49-F238E27FC236}">
                <a16:creationId xmlns:a16="http://schemas.microsoft.com/office/drawing/2014/main" id="{E29E12BD-2DD7-693A-4F21-692F842FA9FA}"/>
              </a:ext>
            </a:extLst>
          </p:cNvPr>
          <p:cNvSpPr txBox="1"/>
          <p:nvPr/>
        </p:nvSpPr>
        <p:spPr>
          <a:xfrm>
            <a:off x="7485774" y="3972357"/>
            <a:ext cx="4415761" cy="954107"/>
          </a:xfrm>
          <a:prstGeom prst="rect">
            <a:avLst/>
          </a:prstGeom>
          <a:noFill/>
        </p:spPr>
        <p:txBody>
          <a:bodyPr wrap="none" rtlCol="0">
            <a:spAutoFit/>
          </a:bodyPr>
          <a:lstStyle/>
          <a:p>
            <a:r>
              <a:rPr lang="en-US" sz="2800" dirty="0">
                <a:latin typeface="Calibri" panose="020F0502020204030204" pitchFamily="34" charset="0"/>
                <a:ea typeface="Calibri" panose="020F0502020204030204" pitchFamily="34" charset="0"/>
                <a:cs typeface="Calibri" panose="020F0502020204030204" pitchFamily="34" charset="0"/>
              </a:rPr>
              <a:t>Low-level Locking Methods </a:t>
            </a:r>
            <a:br>
              <a:rPr lang="en-US" sz="2800" dirty="0">
                <a:latin typeface="Calibri" panose="020F0502020204030204" pitchFamily="34" charset="0"/>
                <a:ea typeface="Calibri" panose="020F0502020204030204" pitchFamily="34" charset="0"/>
                <a:cs typeface="Calibri" panose="020F0502020204030204" pitchFamily="34" charset="0"/>
              </a:rPr>
            </a:br>
            <a:r>
              <a:rPr lang="en-US" sz="2800" dirty="0">
                <a:latin typeface="Calibri" panose="020F0502020204030204" pitchFamily="34" charset="0"/>
                <a:ea typeface="Calibri" panose="020F0502020204030204" pitchFamily="34" charset="0"/>
                <a:cs typeface="Calibri" panose="020F0502020204030204" pitchFamily="34" charset="0"/>
              </a:rPr>
              <a:t>Not controlled by application</a:t>
            </a:r>
          </a:p>
        </p:txBody>
      </p:sp>
      <p:sp>
        <p:nvSpPr>
          <p:cNvPr id="17" name="TextBox 16">
            <a:extLst>
              <a:ext uri="{FF2B5EF4-FFF2-40B4-BE49-F238E27FC236}">
                <a16:creationId xmlns:a16="http://schemas.microsoft.com/office/drawing/2014/main" id="{5583AFA4-BCF9-8DBD-8D30-7852FDB809C2}"/>
              </a:ext>
            </a:extLst>
          </p:cNvPr>
          <p:cNvSpPr txBox="1"/>
          <p:nvPr/>
        </p:nvSpPr>
        <p:spPr>
          <a:xfrm>
            <a:off x="7507913" y="4960076"/>
            <a:ext cx="2917145" cy="523220"/>
          </a:xfrm>
          <a:prstGeom prst="rect">
            <a:avLst/>
          </a:prstGeom>
          <a:noFill/>
        </p:spPr>
        <p:txBody>
          <a:bodyPr wrap="none" rtlCol="0">
            <a:spAutoFit/>
          </a:bodyPr>
          <a:lstStyle/>
          <a:p>
            <a:r>
              <a:rPr lang="en-US" sz="2800" dirty="0">
                <a:latin typeface="Calibri" panose="020F0502020204030204" pitchFamily="34" charset="0"/>
                <a:ea typeface="Calibri" panose="020F0502020204030204" pitchFamily="34" charset="0"/>
                <a:cs typeface="Calibri" panose="020F0502020204030204" pitchFamily="34" charset="0"/>
              </a:rPr>
              <a:t>Much shorter time</a:t>
            </a:r>
          </a:p>
        </p:txBody>
      </p:sp>
      <p:sp>
        <p:nvSpPr>
          <p:cNvPr id="18" name="TextBox 17">
            <a:extLst>
              <a:ext uri="{FF2B5EF4-FFF2-40B4-BE49-F238E27FC236}">
                <a16:creationId xmlns:a16="http://schemas.microsoft.com/office/drawing/2014/main" id="{B4909ECA-982D-023E-5E97-CFA0CF93DC47}"/>
              </a:ext>
            </a:extLst>
          </p:cNvPr>
          <p:cNvSpPr txBox="1"/>
          <p:nvPr/>
        </p:nvSpPr>
        <p:spPr>
          <a:xfrm>
            <a:off x="645863" y="4926464"/>
            <a:ext cx="2781787" cy="523220"/>
          </a:xfrm>
          <a:prstGeom prst="rect">
            <a:avLst/>
          </a:prstGeom>
          <a:noFill/>
        </p:spPr>
        <p:txBody>
          <a:bodyPr wrap="none" rtlCol="0">
            <a:spAutoFit/>
          </a:bodyPr>
          <a:lstStyle/>
          <a:p>
            <a:r>
              <a:rPr lang="en-US" sz="2800" dirty="0">
                <a:latin typeface="Calibri" panose="020F0502020204030204" pitchFamily="34" charset="0"/>
                <a:ea typeface="Calibri" panose="020F0502020204030204" pitchFamily="34" charset="0"/>
                <a:cs typeface="Calibri" panose="020F0502020204030204" pitchFamily="34" charset="0"/>
              </a:rPr>
              <a:t>Much longer time</a:t>
            </a:r>
          </a:p>
        </p:txBody>
      </p:sp>
      <p:sp>
        <p:nvSpPr>
          <p:cNvPr id="19" name="TextBox 18">
            <a:extLst>
              <a:ext uri="{FF2B5EF4-FFF2-40B4-BE49-F238E27FC236}">
                <a16:creationId xmlns:a16="http://schemas.microsoft.com/office/drawing/2014/main" id="{E780DAC5-C471-A21B-DEB4-BD84F0585C08}"/>
              </a:ext>
            </a:extLst>
          </p:cNvPr>
          <p:cNvSpPr txBox="1"/>
          <p:nvPr/>
        </p:nvSpPr>
        <p:spPr>
          <a:xfrm>
            <a:off x="7507913" y="5483296"/>
            <a:ext cx="4335033" cy="523220"/>
          </a:xfrm>
          <a:prstGeom prst="rect">
            <a:avLst/>
          </a:prstGeom>
          <a:noFill/>
        </p:spPr>
        <p:txBody>
          <a:bodyPr wrap="none" rtlCol="0">
            <a:spAutoFit/>
          </a:bodyPr>
          <a:lstStyle/>
          <a:p>
            <a:r>
              <a:rPr lang="en-US" sz="2800" dirty="0">
                <a:latin typeface="Calibri" panose="020F0502020204030204" pitchFamily="34" charset="0"/>
                <a:ea typeface="Calibri" panose="020F0502020204030204" pitchFamily="34" charset="0"/>
                <a:cs typeface="Calibri" panose="020F0502020204030204" pitchFamily="34" charset="0"/>
              </a:rPr>
              <a:t>Not needed if record 1 piece</a:t>
            </a:r>
          </a:p>
        </p:txBody>
      </p:sp>
    </p:spTree>
    <p:extLst>
      <p:ext uri="{BB962C8B-B14F-4D97-AF65-F5344CB8AC3E}">
        <p14:creationId xmlns:p14="http://schemas.microsoft.com/office/powerpoint/2010/main" val="360024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P spid="17" grpId="0"/>
      <p:bldP spid="18" grpId="0"/>
      <p:bldP spid="19"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58604-1317-FD2C-F044-931453D3A7F0}"/>
              </a:ext>
            </a:extLst>
          </p:cNvPr>
          <p:cNvSpPr>
            <a:spLocks noGrp="1"/>
          </p:cNvSpPr>
          <p:nvPr>
            <p:ph type="title"/>
          </p:nvPr>
        </p:nvSpPr>
        <p:spPr/>
        <p:txBody>
          <a:bodyPr/>
          <a:lstStyle/>
          <a:p>
            <a:pPr algn="ctr"/>
            <a:r>
              <a:rPr lang="en-US" dirty="0"/>
              <a:t>Real Database example</a:t>
            </a:r>
          </a:p>
        </p:txBody>
      </p:sp>
      <p:sp>
        <p:nvSpPr>
          <p:cNvPr id="3" name="Footer Placeholder 2">
            <a:extLst>
              <a:ext uri="{FF2B5EF4-FFF2-40B4-BE49-F238E27FC236}">
                <a16:creationId xmlns:a16="http://schemas.microsoft.com/office/drawing/2014/main" id="{278E1607-8AE4-EB64-A381-C356B35094BC}"/>
              </a:ext>
            </a:extLst>
          </p:cNvPr>
          <p:cNvSpPr>
            <a:spLocks noGrp="1"/>
          </p:cNvSpPr>
          <p:nvPr>
            <p:ph type="ftr" sz="quarter" idx="11"/>
          </p:nvPr>
        </p:nvSpPr>
        <p:spPr/>
        <p:txBody>
          <a:bodyPr/>
          <a:lstStyle/>
          <a:p>
            <a:r>
              <a:rPr lang="en-US"/>
              <a:t>PUG Challenge 2024</a:t>
            </a:r>
          </a:p>
        </p:txBody>
      </p:sp>
      <p:sp>
        <p:nvSpPr>
          <p:cNvPr id="4" name="Slide Number Placeholder 3">
            <a:extLst>
              <a:ext uri="{FF2B5EF4-FFF2-40B4-BE49-F238E27FC236}">
                <a16:creationId xmlns:a16="http://schemas.microsoft.com/office/drawing/2014/main" id="{CDFD91F8-588A-9F3B-1B34-EBE907C56EDA}"/>
              </a:ext>
            </a:extLst>
          </p:cNvPr>
          <p:cNvSpPr>
            <a:spLocks noGrp="1"/>
          </p:cNvSpPr>
          <p:nvPr>
            <p:ph type="sldNum" sz="quarter" idx="12"/>
          </p:nvPr>
        </p:nvSpPr>
        <p:spPr/>
        <p:txBody>
          <a:bodyPr/>
          <a:lstStyle/>
          <a:p>
            <a:fld id="{D79E687F-9761-4E37-8E5C-463A0DD2901E}" type="slidenum">
              <a:rPr lang="en-US" smtClean="0"/>
              <a:t>43</a:t>
            </a:fld>
            <a:endParaRPr lang="en-US"/>
          </a:p>
        </p:txBody>
      </p:sp>
      <p:sp>
        <p:nvSpPr>
          <p:cNvPr id="5" name="TextBox 4">
            <a:extLst>
              <a:ext uri="{FF2B5EF4-FFF2-40B4-BE49-F238E27FC236}">
                <a16:creationId xmlns:a16="http://schemas.microsoft.com/office/drawing/2014/main" id="{4873E0B1-6672-FD7D-3873-4BFAB8E9D49D}"/>
              </a:ext>
            </a:extLst>
          </p:cNvPr>
          <p:cNvSpPr txBox="1"/>
          <p:nvPr/>
        </p:nvSpPr>
        <p:spPr>
          <a:xfrm>
            <a:off x="289384" y="1894115"/>
            <a:ext cx="11412760" cy="2308324"/>
          </a:xfrm>
          <a:prstGeom prst="rect">
            <a:avLst/>
          </a:prstGeom>
          <a:noFill/>
        </p:spPr>
        <p:txBody>
          <a:bodyPr wrap="square" rtlCol="0">
            <a:spAutoFit/>
          </a:bodyPr>
          <a:lstStyle/>
          <a:p>
            <a:pPr marL="0" marR="0">
              <a:spcBef>
                <a:spcPts val="0"/>
              </a:spcBef>
              <a:spcAft>
                <a:spcPts val="0"/>
              </a:spcAft>
            </a:pPr>
            <a:r>
              <a:rPr lang="en-US" sz="1800" dirty="0">
                <a:effectLst/>
                <a:latin typeface="Courier New" panose="02070309020205020404" pitchFamily="49" charset="0"/>
                <a:ea typeface="Calibri" panose="020F0502020204030204" pitchFamily="34" charset="0"/>
                <a:cs typeface="Times New Roman" panose="02020603050405020304" pitchFamily="18" charset="0"/>
              </a:rPr>
              <a:t>Date        Record Reads    Rec Get Locks   Get% Waits Exclusive Locks</a:t>
            </a:r>
            <a:endParaRPr lang="en-US" sz="1800" dirty="0">
              <a:effectLst/>
              <a:latin typeface="Consolas" panose="020B0609020204030204" pitchFamily="49" charset="0"/>
              <a:ea typeface="Calibri" panose="020F0502020204030204" pitchFamily="34" charset="0"/>
              <a:cs typeface="Times New Roman" panose="02020603050405020304" pitchFamily="18" charset="0"/>
            </a:endParaRPr>
          </a:p>
          <a:p>
            <a:pPr marL="0" marR="0">
              <a:spcBef>
                <a:spcPts val="0"/>
              </a:spcBef>
              <a:spcAft>
                <a:spcPts val="0"/>
              </a:spcAft>
            </a:pPr>
            <a:r>
              <a:rPr lang="en-US" sz="1800" dirty="0">
                <a:effectLst/>
                <a:latin typeface="Courier New" panose="02070309020205020404" pitchFamily="49" charset="0"/>
                <a:ea typeface="Calibri" panose="020F0502020204030204" pitchFamily="34" charset="0"/>
                <a:cs typeface="Times New Roman" panose="02020603050405020304" pitchFamily="18" charset="0"/>
              </a:rPr>
              <a:t>2024-07-30  23,074,906,260  3,543,933,829  15.4%   3   274,416,846</a:t>
            </a:r>
            <a:endParaRPr lang="en-US" sz="1800" dirty="0">
              <a:effectLst/>
              <a:latin typeface="Consolas" panose="020B0609020204030204" pitchFamily="49" charset="0"/>
              <a:ea typeface="Calibri" panose="020F0502020204030204" pitchFamily="34" charset="0"/>
              <a:cs typeface="Times New Roman" panose="02020603050405020304" pitchFamily="18" charset="0"/>
            </a:endParaRPr>
          </a:p>
          <a:p>
            <a:pPr marL="0" marR="0">
              <a:spcBef>
                <a:spcPts val="0"/>
              </a:spcBef>
              <a:spcAft>
                <a:spcPts val="0"/>
              </a:spcAft>
            </a:pPr>
            <a:r>
              <a:rPr lang="en-US" sz="1800" dirty="0">
                <a:effectLst/>
                <a:latin typeface="Courier New" panose="02070309020205020404" pitchFamily="49" charset="0"/>
                <a:ea typeface="Calibri" panose="020F0502020204030204" pitchFamily="34" charset="0"/>
                <a:cs typeface="Times New Roman" panose="02020603050405020304" pitchFamily="18" charset="0"/>
              </a:rPr>
              <a:t>2024-08-06  24,989,873,192  3,971,623,570  15.9%  11   412,638,162</a:t>
            </a:r>
            <a:endParaRPr lang="en-US" sz="1800" dirty="0">
              <a:effectLst/>
              <a:latin typeface="Consolas" panose="020B0609020204030204" pitchFamily="49" charset="0"/>
              <a:ea typeface="Calibri" panose="020F0502020204030204" pitchFamily="34" charset="0"/>
              <a:cs typeface="Times New Roman" panose="02020603050405020304" pitchFamily="18" charset="0"/>
            </a:endParaRPr>
          </a:p>
          <a:p>
            <a:pPr marL="0" marR="0">
              <a:spcBef>
                <a:spcPts val="0"/>
              </a:spcBef>
              <a:spcAft>
                <a:spcPts val="0"/>
              </a:spcAft>
            </a:pPr>
            <a:r>
              <a:rPr lang="en-US" sz="1800" dirty="0">
                <a:effectLst/>
                <a:latin typeface="Courier New" panose="02070309020205020404" pitchFamily="49" charset="0"/>
                <a:ea typeface="Calibri" panose="020F0502020204030204" pitchFamily="34" charset="0"/>
                <a:cs typeface="Times New Roman" panose="02020603050405020304" pitchFamily="18" charset="0"/>
              </a:rPr>
              <a:t>2024-08-12  24,868,524,428  3,803,673,083  15.3%   4   485,768,429</a:t>
            </a:r>
            <a:endParaRPr lang="en-US" sz="1800" dirty="0">
              <a:effectLst/>
              <a:latin typeface="Consolas" panose="020B0609020204030204" pitchFamily="49" charset="0"/>
              <a:ea typeface="Calibri" panose="020F0502020204030204" pitchFamily="34" charset="0"/>
              <a:cs typeface="Times New Roman" panose="02020603050405020304" pitchFamily="18" charset="0"/>
            </a:endParaRPr>
          </a:p>
          <a:p>
            <a:pPr marL="0" marR="0">
              <a:spcBef>
                <a:spcPts val="0"/>
              </a:spcBef>
              <a:spcAft>
                <a:spcPts val="0"/>
              </a:spcAft>
            </a:pPr>
            <a:r>
              <a:rPr lang="en-US" sz="1800" dirty="0">
                <a:effectLst/>
                <a:latin typeface="Courier New" panose="02070309020205020404" pitchFamily="49" charset="0"/>
                <a:ea typeface="Calibri" panose="020F0502020204030204" pitchFamily="34" charset="0"/>
                <a:cs typeface="Times New Roman" panose="02020603050405020304" pitchFamily="18" charset="0"/>
              </a:rPr>
              <a:t>2024-08-17  22,271,783,794  3,333,837,966  15.0%   1   260,898,557 </a:t>
            </a:r>
            <a:br>
              <a:rPr lang="en-US" sz="1800" dirty="0">
                <a:effectLst/>
                <a:latin typeface="Courier New" panose="02070309020205020404" pitchFamily="49" charset="0"/>
                <a:ea typeface="Calibri" panose="020F0502020204030204" pitchFamily="34" charset="0"/>
                <a:cs typeface="Times New Roman" panose="02020603050405020304" pitchFamily="18" charset="0"/>
              </a:rPr>
            </a:br>
            <a:r>
              <a:rPr lang="en-US" sz="1800" dirty="0">
                <a:effectLst/>
                <a:latin typeface="Courier New" panose="02070309020205020404" pitchFamily="49" charset="0"/>
                <a:ea typeface="Calibri" panose="020F0502020204030204" pitchFamily="34" charset="0"/>
                <a:cs typeface="Times New Roman" panose="02020603050405020304" pitchFamily="18" charset="0"/>
              </a:rPr>
              <a:t>             Records          Fragmented</a:t>
            </a:r>
            <a:endParaRPr lang="en-US" sz="1800" dirty="0">
              <a:effectLst/>
              <a:latin typeface="Consolas" panose="020B0609020204030204" pitchFamily="49" charset="0"/>
              <a:ea typeface="Calibri" panose="020F0502020204030204" pitchFamily="34" charset="0"/>
              <a:cs typeface="Times New Roman" panose="02020603050405020304" pitchFamily="18" charset="0"/>
            </a:endParaRPr>
          </a:p>
          <a:p>
            <a:pPr marL="0" marR="0">
              <a:spcBef>
                <a:spcPts val="0"/>
              </a:spcBef>
              <a:spcAft>
                <a:spcPts val="0"/>
              </a:spcAft>
            </a:pPr>
            <a:r>
              <a:rPr lang="en-US" sz="1800" dirty="0">
                <a:effectLst/>
                <a:latin typeface="Courier New" panose="02070309020205020404" pitchFamily="49" charset="0"/>
                <a:ea typeface="Calibri" panose="020F0502020204030204" pitchFamily="34" charset="0"/>
                <a:cs typeface="Times New Roman" panose="02020603050405020304" pitchFamily="18" charset="0"/>
              </a:rPr>
              <a:t>Dbanalys     7,675,546,149    151,521,444   2.0%  We do not see Fragments for LOBs</a:t>
            </a:r>
            <a:endParaRPr lang="en-US" sz="1800" dirty="0">
              <a:effectLst/>
              <a:latin typeface="Consolas" panose="020B0609020204030204" pitchFamily="49" charset="0"/>
              <a:ea typeface="Calibri" panose="020F0502020204030204" pitchFamily="34" charset="0"/>
              <a:cs typeface="Times New Roman" panose="02020603050405020304" pitchFamily="18" charset="0"/>
            </a:endParaRPr>
          </a:p>
          <a:p>
            <a:endParaRPr lang="en-US" dirty="0"/>
          </a:p>
        </p:txBody>
      </p:sp>
      <p:sp>
        <p:nvSpPr>
          <p:cNvPr id="6" name="TextBox 5">
            <a:extLst>
              <a:ext uri="{FF2B5EF4-FFF2-40B4-BE49-F238E27FC236}">
                <a16:creationId xmlns:a16="http://schemas.microsoft.com/office/drawing/2014/main" id="{CF9C0946-9D80-EE13-A35E-1E79196F90B9}"/>
              </a:ext>
            </a:extLst>
          </p:cNvPr>
          <p:cNvSpPr txBox="1"/>
          <p:nvPr/>
        </p:nvSpPr>
        <p:spPr>
          <a:xfrm>
            <a:off x="289383" y="4016704"/>
            <a:ext cx="11188960" cy="923330"/>
          </a:xfrm>
          <a:prstGeom prst="rect">
            <a:avLst/>
          </a:prstGeom>
          <a:noFill/>
        </p:spPr>
        <p:txBody>
          <a:bodyPr wrap="none" rtlCol="0">
            <a:spAutoFit/>
          </a:bodyPr>
          <a:lstStyle/>
          <a:p>
            <a:r>
              <a:rPr lang="en-US" sz="1800" dirty="0">
                <a:effectLst/>
                <a:latin typeface="Calibri" panose="020F0502020204030204" pitchFamily="34" charset="0"/>
                <a:ea typeface="Calibri" panose="020F0502020204030204" pitchFamily="34" charset="0"/>
              </a:rPr>
              <a:t>"Get%" = Rec Get Locks / Record Reads</a:t>
            </a:r>
            <a:br>
              <a:rPr lang="en-US" sz="1800" dirty="0">
                <a:effectLst/>
                <a:latin typeface="Calibri" panose="020F0502020204030204" pitchFamily="34" charset="0"/>
                <a:ea typeface="Calibri" panose="020F0502020204030204" pitchFamily="34" charset="0"/>
              </a:rPr>
            </a:br>
            <a:r>
              <a:rPr lang="en-US" sz="1800" dirty="0">
                <a:effectLst/>
                <a:latin typeface="Calibri" panose="020F0502020204030204" pitchFamily="34" charset="0"/>
                <a:ea typeface="Calibri" panose="020F0502020204030204" pitchFamily="34" charset="0"/>
              </a:rPr>
              <a:t>"Waits" = _</a:t>
            </a:r>
            <a:r>
              <a:rPr lang="en-US" sz="1800" dirty="0" err="1">
                <a:effectLst/>
                <a:latin typeface="Calibri" panose="020F0502020204030204" pitchFamily="34" charset="0"/>
                <a:ea typeface="Calibri" panose="020F0502020204030204" pitchFamily="34" charset="0"/>
              </a:rPr>
              <a:t>ActLock</a:t>
            </a:r>
            <a:r>
              <a:rPr lang="en-US" sz="1800" dirty="0">
                <a:effectLst/>
                <a:latin typeface="Calibri" panose="020F0502020204030204" pitchFamily="34" charset="0"/>
                <a:ea typeface="Calibri" panose="020F0502020204030204" pitchFamily="34" charset="0"/>
              </a:rPr>
              <a:t>._Lock-</a:t>
            </a:r>
            <a:r>
              <a:rPr lang="en-US" sz="1800" dirty="0" err="1">
                <a:effectLst/>
                <a:latin typeface="Calibri" panose="020F0502020204030204" pitchFamily="34" charset="0"/>
                <a:ea typeface="Calibri" panose="020F0502020204030204" pitchFamily="34" charset="0"/>
              </a:rPr>
              <a:t>RecGetWait</a:t>
            </a:r>
            <a:r>
              <a:rPr lang="en-US" sz="1800" dirty="0">
                <a:effectLst/>
                <a:latin typeface="Calibri" panose="020F0502020204030204" pitchFamily="34" charset="0"/>
                <a:ea typeface="Calibri" panose="020F0502020204030204" pitchFamily="34" charset="0"/>
              </a:rPr>
              <a:t> or Waits: Record Get Lock on the promon screen “Activity: 7 Lock Table”</a:t>
            </a:r>
            <a:br>
              <a:rPr lang="en-US" sz="1800" dirty="0">
                <a:effectLst/>
                <a:latin typeface="Calibri" panose="020F0502020204030204" pitchFamily="34" charset="0"/>
                <a:ea typeface="Calibri" panose="020F0502020204030204" pitchFamily="34" charset="0"/>
              </a:rPr>
            </a:br>
            <a:r>
              <a:rPr lang="en-US" sz="1800" dirty="0">
                <a:effectLst/>
                <a:latin typeface="Calibri" panose="020F0502020204030204" pitchFamily="34" charset="0"/>
                <a:ea typeface="Calibri" panose="020F0502020204030204" pitchFamily="34" charset="0"/>
              </a:rPr>
              <a:t>We do not know if those are waits for Exclusive Rec Get Locks only or for both Shared and Exclusive, we do not know. </a:t>
            </a:r>
            <a:endParaRPr lang="en-US" dirty="0"/>
          </a:p>
        </p:txBody>
      </p:sp>
    </p:spTree>
    <p:extLst>
      <p:ext uri="{BB962C8B-B14F-4D97-AF65-F5344CB8AC3E}">
        <p14:creationId xmlns:p14="http://schemas.microsoft.com/office/powerpoint/2010/main" val="154904865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4361D5-2131-AFC2-20A8-340B64782374}"/>
              </a:ext>
            </a:extLst>
          </p:cNvPr>
          <p:cNvSpPr>
            <a:spLocks noGrp="1"/>
          </p:cNvSpPr>
          <p:nvPr>
            <p:ph type="title"/>
          </p:nvPr>
        </p:nvSpPr>
        <p:spPr>
          <a:xfrm>
            <a:off x="489856" y="365125"/>
            <a:ext cx="11321143" cy="1325563"/>
          </a:xfrm>
        </p:spPr>
        <p:txBody>
          <a:bodyPr>
            <a:normAutofit/>
          </a:bodyPr>
          <a:lstStyle/>
          <a:p>
            <a:r>
              <a:rPr lang="en-US" sz="4000" dirty="0"/>
              <a:t>Why my application likes to read fragmented Records?</a:t>
            </a:r>
          </a:p>
        </p:txBody>
      </p:sp>
      <p:sp>
        <p:nvSpPr>
          <p:cNvPr id="3" name="Footer Placeholder 2">
            <a:extLst>
              <a:ext uri="{FF2B5EF4-FFF2-40B4-BE49-F238E27FC236}">
                <a16:creationId xmlns:a16="http://schemas.microsoft.com/office/drawing/2014/main" id="{9860F4F9-ABDA-A963-956E-B4EB6C31B488}"/>
              </a:ext>
            </a:extLst>
          </p:cNvPr>
          <p:cNvSpPr>
            <a:spLocks noGrp="1"/>
          </p:cNvSpPr>
          <p:nvPr>
            <p:ph type="ftr" sz="quarter" idx="11"/>
          </p:nvPr>
        </p:nvSpPr>
        <p:spPr/>
        <p:txBody>
          <a:bodyPr/>
          <a:lstStyle/>
          <a:p>
            <a:r>
              <a:rPr lang="en-US"/>
              <a:t>PUG Challenge 2024</a:t>
            </a:r>
          </a:p>
        </p:txBody>
      </p:sp>
      <p:sp>
        <p:nvSpPr>
          <p:cNvPr id="4" name="Slide Number Placeholder 3">
            <a:extLst>
              <a:ext uri="{FF2B5EF4-FFF2-40B4-BE49-F238E27FC236}">
                <a16:creationId xmlns:a16="http://schemas.microsoft.com/office/drawing/2014/main" id="{B63D3D58-DB42-C1A8-C04E-F8479AFAF26D}"/>
              </a:ext>
            </a:extLst>
          </p:cNvPr>
          <p:cNvSpPr>
            <a:spLocks noGrp="1"/>
          </p:cNvSpPr>
          <p:nvPr>
            <p:ph type="sldNum" sz="quarter" idx="12"/>
          </p:nvPr>
        </p:nvSpPr>
        <p:spPr/>
        <p:txBody>
          <a:bodyPr/>
          <a:lstStyle/>
          <a:p>
            <a:fld id="{D79E687F-9761-4E37-8E5C-463A0DD2901E}" type="slidenum">
              <a:rPr lang="en-US" smtClean="0"/>
              <a:t>44</a:t>
            </a:fld>
            <a:endParaRPr lang="en-US"/>
          </a:p>
        </p:txBody>
      </p:sp>
      <p:sp>
        <p:nvSpPr>
          <p:cNvPr id="5" name="TextBox 4">
            <a:extLst>
              <a:ext uri="{FF2B5EF4-FFF2-40B4-BE49-F238E27FC236}">
                <a16:creationId xmlns:a16="http://schemas.microsoft.com/office/drawing/2014/main" id="{BAC883B0-D757-C131-1C54-B21F5F92237D}"/>
              </a:ext>
            </a:extLst>
          </p:cNvPr>
          <p:cNvSpPr txBox="1"/>
          <p:nvPr/>
        </p:nvSpPr>
        <p:spPr>
          <a:xfrm>
            <a:off x="1099457" y="1690688"/>
            <a:ext cx="4856779" cy="523220"/>
          </a:xfrm>
          <a:prstGeom prst="rect">
            <a:avLst/>
          </a:prstGeom>
          <a:noFill/>
        </p:spPr>
        <p:txBody>
          <a:bodyPr wrap="none" rtlCol="0">
            <a:spAutoFit/>
          </a:bodyPr>
          <a:lstStyle/>
          <a:p>
            <a:r>
              <a:rPr lang="en-US" sz="2800" dirty="0">
                <a:latin typeface="Calibri" panose="020F0502020204030204" pitchFamily="34" charset="0"/>
                <a:ea typeface="Calibri" panose="020F0502020204030204" pitchFamily="34" charset="0"/>
                <a:cs typeface="Calibri" panose="020F0502020204030204" pitchFamily="34" charset="0"/>
              </a:rPr>
              <a:t>1. Maybe LOBs contribute? - NO</a:t>
            </a:r>
          </a:p>
        </p:txBody>
      </p:sp>
      <p:sp>
        <p:nvSpPr>
          <p:cNvPr id="6" name="TextBox 5">
            <a:extLst>
              <a:ext uri="{FF2B5EF4-FFF2-40B4-BE49-F238E27FC236}">
                <a16:creationId xmlns:a16="http://schemas.microsoft.com/office/drawing/2014/main" id="{E4C58809-BBC4-264C-D989-1DC4CE5F4CEE}"/>
              </a:ext>
            </a:extLst>
          </p:cNvPr>
          <p:cNvSpPr txBox="1"/>
          <p:nvPr/>
        </p:nvSpPr>
        <p:spPr>
          <a:xfrm>
            <a:off x="1099457" y="2493031"/>
            <a:ext cx="9630265" cy="954107"/>
          </a:xfrm>
          <a:prstGeom prst="rect">
            <a:avLst/>
          </a:prstGeom>
          <a:noFill/>
        </p:spPr>
        <p:txBody>
          <a:bodyPr wrap="none" rtlCol="0">
            <a:spAutoFit/>
          </a:bodyPr>
          <a:lstStyle/>
          <a:p>
            <a:r>
              <a:rPr lang="en-US" sz="2800" dirty="0">
                <a:latin typeface="Calibri" panose="020F0502020204030204" pitchFamily="34" charset="0"/>
                <a:ea typeface="Calibri" panose="020F0502020204030204" pitchFamily="34" charset="0"/>
                <a:cs typeface="Calibri" panose="020F0502020204030204" pitchFamily="34" charset="0"/>
              </a:rPr>
              <a:t>2. Can we see in which tables we read fragmented records? – NO</a:t>
            </a:r>
            <a:br>
              <a:rPr lang="en-US" sz="2800" dirty="0">
                <a:latin typeface="Calibri" panose="020F0502020204030204" pitchFamily="34" charset="0"/>
                <a:ea typeface="Calibri" panose="020F0502020204030204" pitchFamily="34" charset="0"/>
                <a:cs typeface="Calibri" panose="020F0502020204030204" pitchFamily="34" charset="0"/>
              </a:rPr>
            </a:br>
            <a:r>
              <a:rPr lang="ru-RU" sz="2800" dirty="0">
                <a:effectLst/>
                <a:latin typeface="Calibri" panose="020F0502020204030204" pitchFamily="34" charset="0"/>
                <a:ea typeface="Calibri" panose="020F0502020204030204" pitchFamily="34" charset="0"/>
                <a:cs typeface="Calibri" panose="020F0502020204030204" pitchFamily="34" charset="0"/>
              </a:rPr>
              <a:t>_</a:t>
            </a:r>
            <a:r>
              <a:rPr lang="en-US" sz="2800" dirty="0" err="1">
                <a:effectLst/>
                <a:latin typeface="Calibri" panose="020F0502020204030204" pitchFamily="34" charset="0"/>
                <a:ea typeface="Calibri" panose="020F0502020204030204" pitchFamily="34" charset="0"/>
                <a:cs typeface="Calibri" panose="020F0502020204030204" pitchFamily="34" charset="0"/>
              </a:rPr>
              <a:t>TableStat</a:t>
            </a:r>
            <a:r>
              <a:rPr lang="en-US" sz="2800" dirty="0">
                <a:effectLst/>
                <a:latin typeface="Calibri" panose="020F0502020204030204" pitchFamily="34" charset="0"/>
                <a:ea typeface="Calibri" panose="020F0502020204030204" pitchFamily="34" charset="0"/>
                <a:cs typeface="Calibri" panose="020F0502020204030204" pitchFamily="34" charset="0"/>
              </a:rPr>
              <a:t> does not provide that information</a:t>
            </a:r>
            <a:endParaRPr lang="en-US" sz="2800" dirty="0">
              <a:latin typeface="Calibri" panose="020F0502020204030204" pitchFamily="34" charset="0"/>
              <a:ea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BAC69429-B8AA-077D-80D8-9C3835D6F54D}"/>
              </a:ext>
            </a:extLst>
          </p:cNvPr>
          <p:cNvSpPr txBox="1"/>
          <p:nvPr/>
        </p:nvSpPr>
        <p:spPr>
          <a:xfrm>
            <a:off x="1057746" y="3689986"/>
            <a:ext cx="9194953" cy="954107"/>
          </a:xfrm>
          <a:prstGeom prst="rect">
            <a:avLst/>
          </a:prstGeom>
          <a:noFill/>
        </p:spPr>
        <p:txBody>
          <a:bodyPr wrap="none" rtlCol="0">
            <a:spAutoFit/>
          </a:bodyPr>
          <a:lstStyle/>
          <a:p>
            <a:r>
              <a:rPr lang="en-US" sz="2800" dirty="0">
                <a:latin typeface="Calibri" panose="020F0502020204030204" pitchFamily="34" charset="0"/>
                <a:ea typeface="Calibri" panose="020F0502020204030204" pitchFamily="34" charset="0"/>
                <a:cs typeface="Calibri" panose="020F0502020204030204" pitchFamily="34" charset="0"/>
              </a:rPr>
              <a:t>3. Can we see which processes create Record Get Locks? – NO</a:t>
            </a:r>
            <a:br>
              <a:rPr lang="en-US" sz="2800" dirty="0">
                <a:latin typeface="Calibri" panose="020F0502020204030204" pitchFamily="34" charset="0"/>
                <a:ea typeface="Calibri" panose="020F0502020204030204" pitchFamily="34" charset="0"/>
                <a:cs typeface="Calibri" panose="020F0502020204030204" pitchFamily="34" charset="0"/>
              </a:rPr>
            </a:br>
            <a:r>
              <a:rPr lang="ru-RU" sz="2800" dirty="0">
                <a:effectLst/>
                <a:latin typeface="Calibri" panose="020F0502020204030204" pitchFamily="34" charset="0"/>
                <a:ea typeface="Calibri" panose="020F0502020204030204" pitchFamily="34" charset="0"/>
              </a:rPr>
              <a:t>Record Get Locks </a:t>
            </a:r>
            <a:r>
              <a:rPr lang="en-US" sz="2800" dirty="0">
                <a:effectLst/>
                <a:latin typeface="Calibri" panose="020F0502020204030204" pitchFamily="34" charset="0"/>
                <a:ea typeface="Calibri" panose="020F0502020204030204" pitchFamily="34" charset="0"/>
              </a:rPr>
              <a:t>are not counted in session statistics</a:t>
            </a:r>
            <a:endParaRPr lang="en-US" sz="2800" dirty="0">
              <a:latin typeface="Calibri" panose="020F0502020204030204" pitchFamily="34" charset="0"/>
              <a:ea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220098E7-AF5B-7F08-02ED-EF91A7ED6E4C}"/>
              </a:ext>
            </a:extLst>
          </p:cNvPr>
          <p:cNvSpPr txBox="1"/>
          <p:nvPr/>
        </p:nvSpPr>
        <p:spPr>
          <a:xfrm>
            <a:off x="1057810" y="4842604"/>
            <a:ext cx="10695813" cy="523220"/>
          </a:xfrm>
          <a:prstGeom prst="rect">
            <a:avLst/>
          </a:prstGeom>
          <a:noFill/>
        </p:spPr>
        <p:txBody>
          <a:bodyPr wrap="none" rtlCol="0">
            <a:spAutoFit/>
          </a:bodyPr>
          <a:lstStyle/>
          <a:p>
            <a:r>
              <a:rPr lang="en-US" sz="2800" dirty="0">
                <a:latin typeface="Calibri" panose="020F0502020204030204" pitchFamily="34" charset="0"/>
                <a:ea typeface="Calibri" panose="020F0502020204030204" pitchFamily="34" charset="0"/>
                <a:cs typeface="Calibri" panose="020F0502020204030204" pitchFamily="34" charset="0"/>
              </a:rPr>
              <a:t>We want to find which table needs defrag the most. No answer from PSC</a:t>
            </a:r>
          </a:p>
        </p:txBody>
      </p:sp>
    </p:spTree>
    <p:extLst>
      <p:ext uri="{BB962C8B-B14F-4D97-AF65-F5344CB8AC3E}">
        <p14:creationId xmlns:p14="http://schemas.microsoft.com/office/powerpoint/2010/main" val="127202928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896012D1-5CE4-1D10-B77E-946AFA628CFD}"/>
              </a:ext>
            </a:extLst>
          </p:cNvPr>
          <p:cNvSpPr>
            <a:spLocks noGrp="1"/>
          </p:cNvSpPr>
          <p:nvPr>
            <p:ph type="ftr" sz="quarter" idx="11"/>
          </p:nvPr>
        </p:nvSpPr>
        <p:spPr/>
        <p:txBody>
          <a:bodyPr/>
          <a:lstStyle/>
          <a:p>
            <a:r>
              <a:rPr lang="en-US"/>
              <a:t>PUG Challenge 2024</a:t>
            </a:r>
          </a:p>
        </p:txBody>
      </p:sp>
      <p:sp>
        <p:nvSpPr>
          <p:cNvPr id="3" name="Slide Number Placeholder 2">
            <a:extLst>
              <a:ext uri="{FF2B5EF4-FFF2-40B4-BE49-F238E27FC236}">
                <a16:creationId xmlns:a16="http://schemas.microsoft.com/office/drawing/2014/main" id="{8C9583FF-3B66-6504-B40A-ED37D044D7A3}"/>
              </a:ext>
            </a:extLst>
          </p:cNvPr>
          <p:cNvSpPr>
            <a:spLocks noGrp="1"/>
          </p:cNvSpPr>
          <p:nvPr>
            <p:ph type="sldNum" sz="quarter" idx="12"/>
          </p:nvPr>
        </p:nvSpPr>
        <p:spPr/>
        <p:txBody>
          <a:bodyPr/>
          <a:lstStyle/>
          <a:p>
            <a:fld id="{D79E687F-9761-4E37-8E5C-463A0DD2901E}" type="slidenum">
              <a:rPr lang="en-US" smtClean="0"/>
              <a:t>45</a:t>
            </a:fld>
            <a:endParaRPr lang="en-US"/>
          </a:p>
        </p:txBody>
      </p:sp>
      <p:sp>
        <p:nvSpPr>
          <p:cNvPr id="4" name="TextBox 3">
            <a:extLst>
              <a:ext uri="{FF2B5EF4-FFF2-40B4-BE49-F238E27FC236}">
                <a16:creationId xmlns:a16="http://schemas.microsoft.com/office/drawing/2014/main" id="{BBD4FC30-A0DD-F87A-1035-EF44A47D088B}"/>
              </a:ext>
            </a:extLst>
          </p:cNvPr>
          <p:cNvSpPr txBox="1"/>
          <p:nvPr/>
        </p:nvSpPr>
        <p:spPr>
          <a:xfrm>
            <a:off x="1105210" y="533400"/>
            <a:ext cx="10231647" cy="707886"/>
          </a:xfrm>
          <a:prstGeom prst="rect">
            <a:avLst/>
          </a:prstGeom>
          <a:noFill/>
        </p:spPr>
        <p:txBody>
          <a:bodyPr wrap="none" rtlCol="0">
            <a:spAutoFit/>
          </a:bodyPr>
          <a:lstStyle/>
          <a:p>
            <a:r>
              <a:rPr lang="en-US" sz="4000" dirty="0">
                <a:effectLst/>
                <a:latin typeface="+mj-lt"/>
                <a:ea typeface="Calibri" panose="020F0502020204030204" pitchFamily="34" charset="0"/>
              </a:rPr>
              <a:t>What resources are used for a </a:t>
            </a:r>
            <a:r>
              <a:rPr lang="ru-RU" sz="4000" dirty="0">
                <a:effectLst/>
                <a:latin typeface="+mj-lt"/>
                <a:ea typeface="Calibri" panose="020F0502020204030204" pitchFamily="34" charset="0"/>
              </a:rPr>
              <a:t>Record Get Lock </a:t>
            </a:r>
            <a:r>
              <a:rPr lang="en-US" sz="4000" dirty="0">
                <a:effectLst/>
                <a:latin typeface="+mj-lt"/>
                <a:ea typeface="Calibri" panose="020F0502020204030204" pitchFamily="34" charset="0"/>
              </a:rPr>
              <a:t>?</a:t>
            </a:r>
            <a:endParaRPr lang="en-US" sz="4000" dirty="0">
              <a:latin typeface="+mj-lt"/>
            </a:endParaRPr>
          </a:p>
        </p:txBody>
      </p:sp>
      <p:sp>
        <p:nvSpPr>
          <p:cNvPr id="5" name="TextBox 4">
            <a:extLst>
              <a:ext uri="{FF2B5EF4-FFF2-40B4-BE49-F238E27FC236}">
                <a16:creationId xmlns:a16="http://schemas.microsoft.com/office/drawing/2014/main" id="{75A7FB0E-0270-1D73-BEB7-0898CB1C7627}"/>
              </a:ext>
            </a:extLst>
          </p:cNvPr>
          <p:cNvSpPr txBox="1"/>
          <p:nvPr/>
        </p:nvSpPr>
        <p:spPr>
          <a:xfrm>
            <a:off x="1105210" y="1624662"/>
            <a:ext cx="10440487" cy="1569660"/>
          </a:xfrm>
          <a:prstGeom prst="rect">
            <a:avLst/>
          </a:prstGeom>
          <a:noFill/>
        </p:spPr>
        <p:txBody>
          <a:bodyPr wrap="none" rtlCol="0">
            <a:spAutoFit/>
          </a:bodyPr>
          <a:lstStyle/>
          <a:p>
            <a:r>
              <a:rPr lang="en-US" sz="2400" dirty="0">
                <a:effectLst/>
                <a:latin typeface="Calibri" panose="020F0502020204030204" pitchFamily="34" charset="0"/>
                <a:ea typeface="Calibri" panose="020F0502020204030204" pitchFamily="34" charset="0"/>
                <a:cs typeface="Calibri" panose="020F0502020204030204" pitchFamily="34" charset="0"/>
              </a:rPr>
              <a:t>1 Record Get Lock = 2*LKF Latches + 2*LHT Latches + 1 Record Get Queue Request</a:t>
            </a:r>
            <a:br>
              <a:rPr lang="en-US" sz="2400" dirty="0">
                <a:effectLst/>
                <a:latin typeface="Calibri" panose="020F0502020204030204" pitchFamily="34" charset="0"/>
                <a:ea typeface="Calibri" panose="020F0502020204030204" pitchFamily="34" charset="0"/>
                <a:cs typeface="Calibri" panose="020F0502020204030204" pitchFamily="34" charset="0"/>
              </a:rPr>
            </a:br>
            <a:br>
              <a:rPr lang="en-US" sz="2400" dirty="0">
                <a:effectLst/>
                <a:latin typeface="Calibri" panose="020F0502020204030204" pitchFamily="34" charset="0"/>
                <a:ea typeface="Calibri" panose="020F0502020204030204" pitchFamily="34" charset="0"/>
                <a:cs typeface="Calibri" panose="020F0502020204030204" pitchFamily="34" charset="0"/>
              </a:rPr>
            </a:br>
            <a:r>
              <a:rPr lang="en-US" sz="2400" dirty="0">
                <a:effectLst/>
                <a:latin typeface="Calibri" panose="020F0502020204030204" pitchFamily="34" charset="0"/>
                <a:ea typeface="Calibri" panose="020F0502020204030204" pitchFamily="34" charset="0"/>
                <a:cs typeface="Calibri" panose="020F0502020204030204" pitchFamily="34" charset="0"/>
              </a:rPr>
              <a:t>LKF latch = Lock Table Free Chain (Free Entry List);</a:t>
            </a:r>
          </a:p>
          <a:p>
            <a:r>
              <a:rPr lang="en-US" sz="2400" dirty="0">
                <a:effectLst/>
                <a:latin typeface="Calibri" panose="020F0502020204030204" pitchFamily="34" charset="0"/>
                <a:ea typeface="Calibri" panose="020F0502020204030204" pitchFamily="34" charset="0"/>
                <a:cs typeface="Calibri" panose="020F0502020204030204" pitchFamily="34" charset="0"/>
              </a:rPr>
              <a:t>LHT latches (LKT in promon) = Lock Table Hash Chain Latches</a:t>
            </a:r>
          </a:p>
        </p:txBody>
      </p:sp>
      <p:sp>
        <p:nvSpPr>
          <p:cNvPr id="6" name="TextBox 5">
            <a:extLst>
              <a:ext uri="{FF2B5EF4-FFF2-40B4-BE49-F238E27FC236}">
                <a16:creationId xmlns:a16="http://schemas.microsoft.com/office/drawing/2014/main" id="{463BFFC2-DB6E-C32C-E955-0F4C75F91BBA}"/>
              </a:ext>
            </a:extLst>
          </p:cNvPr>
          <p:cNvSpPr txBox="1"/>
          <p:nvPr/>
        </p:nvSpPr>
        <p:spPr>
          <a:xfrm>
            <a:off x="1105210" y="3372935"/>
            <a:ext cx="9569736" cy="1754326"/>
          </a:xfrm>
          <a:prstGeom prst="rect">
            <a:avLst/>
          </a:prstGeom>
          <a:noFill/>
        </p:spPr>
        <p:txBody>
          <a:bodyPr wrap="none" rtlCol="0">
            <a:spAutoFit/>
          </a:bodyPr>
          <a:lstStyle/>
          <a:p>
            <a:pPr marL="0" marR="0" algn="ctr">
              <a:spcBef>
                <a:spcPts val="0"/>
              </a:spcBef>
              <a:spcAft>
                <a:spcPts val="0"/>
              </a:spcAft>
            </a:pPr>
            <a:r>
              <a:rPr lang="en-US" sz="3600" dirty="0" err="1">
                <a:latin typeface="Calibri" panose="020F0502020204030204" pitchFamily="34" charset="0"/>
                <a:ea typeface="Calibri" panose="020F0502020204030204" pitchFamily="34" charset="0"/>
                <a:cs typeface="Calibri" panose="020F0502020204030204" pitchFamily="34" charset="0"/>
              </a:rPr>
              <a:t>R</a:t>
            </a:r>
            <a:r>
              <a:rPr lang="en-US" sz="3600" dirty="0" err="1">
                <a:effectLst/>
                <a:latin typeface="Calibri" panose="020F0502020204030204" pitchFamily="34" charset="0"/>
                <a:ea typeface="Calibri" panose="020F0502020204030204" pitchFamily="34" charset="0"/>
                <a:cs typeface="Calibri" panose="020F0502020204030204" pitchFamily="34" charset="0"/>
              </a:rPr>
              <a:t>eadprobe</a:t>
            </a:r>
            <a:r>
              <a:rPr lang="en-US" sz="3600" dirty="0">
                <a:effectLst/>
                <a:latin typeface="Calibri" panose="020F0502020204030204" pitchFamily="34" charset="0"/>
                <a:ea typeface="Calibri" panose="020F0502020204030204" pitchFamily="34" charset="0"/>
                <a:cs typeface="Calibri" panose="020F0502020204030204" pitchFamily="34" charset="0"/>
              </a:rPr>
              <a:t> test - reads per sec</a:t>
            </a:r>
            <a:r>
              <a:rPr lang="en-US" sz="2400" dirty="0">
                <a:effectLst/>
                <a:latin typeface="Calibri" panose="020F0502020204030204" pitchFamily="34" charset="0"/>
                <a:ea typeface="Calibri" panose="020F0502020204030204" pitchFamily="34" charset="0"/>
                <a:cs typeface="Calibri" panose="020F0502020204030204" pitchFamily="34" charset="0"/>
              </a:rPr>
              <a:t>:</a:t>
            </a:r>
          </a:p>
          <a:p>
            <a:pPr marL="0" marR="0">
              <a:spcBef>
                <a:spcPts val="0"/>
              </a:spcBef>
              <a:spcAft>
                <a:spcPts val="0"/>
              </a:spcAft>
            </a:pPr>
            <a:r>
              <a:rPr lang="en-US" sz="2400" dirty="0">
                <a:effectLst/>
                <a:latin typeface="Calibri" panose="020F0502020204030204" pitchFamily="34" charset="0"/>
                <a:ea typeface="Calibri" panose="020F0502020204030204" pitchFamily="34" charset="0"/>
                <a:cs typeface="Calibri" panose="020F0502020204030204" pitchFamily="34" charset="0"/>
              </a:rPr>
              <a:t>4,903,696 - large db: 11.6% (247,084 of 2,132,913) records are fragmented;</a:t>
            </a:r>
          </a:p>
          <a:p>
            <a:r>
              <a:rPr lang="en-US" sz="2400" dirty="0">
                <a:effectLst/>
                <a:latin typeface="Calibri" panose="020F0502020204030204" pitchFamily="34" charset="0"/>
                <a:ea typeface="Calibri" panose="020F0502020204030204" pitchFamily="34" charset="0"/>
                <a:cs typeface="Calibri" panose="020F0502020204030204" pitchFamily="34" charset="0"/>
              </a:rPr>
              <a:t>6,645,010 - large db: no fragmented records.</a:t>
            </a:r>
            <a:br>
              <a:rPr lang="en-US" sz="2400" dirty="0">
                <a:effectLst/>
                <a:latin typeface="Calibri" panose="020F0502020204030204" pitchFamily="34" charset="0"/>
                <a:ea typeface="Calibri" panose="020F0502020204030204" pitchFamily="34" charset="0"/>
                <a:cs typeface="Calibri" panose="020F0502020204030204" pitchFamily="34" charset="0"/>
              </a:rPr>
            </a:br>
            <a:r>
              <a:rPr lang="en-US" sz="2400" dirty="0">
                <a:latin typeface="Calibri" panose="020F0502020204030204" pitchFamily="34" charset="0"/>
                <a:ea typeface="Calibri" panose="020F0502020204030204" pitchFamily="34" charset="0"/>
                <a:cs typeface="Calibri" panose="020F0502020204030204" pitchFamily="34" charset="0"/>
              </a:rPr>
              <a:t>26 % improvement without fragmentation</a:t>
            </a:r>
          </a:p>
        </p:txBody>
      </p:sp>
    </p:spTree>
    <p:extLst>
      <p:ext uri="{BB962C8B-B14F-4D97-AF65-F5344CB8AC3E}">
        <p14:creationId xmlns:p14="http://schemas.microsoft.com/office/powerpoint/2010/main" val="4234115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192D4-2C50-5BE0-D057-7A7C643DCAE7}"/>
              </a:ext>
            </a:extLst>
          </p:cNvPr>
          <p:cNvSpPr>
            <a:spLocks noGrp="1"/>
          </p:cNvSpPr>
          <p:nvPr>
            <p:ph type="title"/>
          </p:nvPr>
        </p:nvSpPr>
        <p:spPr/>
        <p:txBody>
          <a:bodyPr>
            <a:normAutofit fontScale="90000"/>
          </a:bodyPr>
          <a:lstStyle/>
          <a:p>
            <a:pPr algn="ctr"/>
            <a:r>
              <a:rPr lang="en-US" sz="6000" dirty="0">
                <a:latin typeface="Calibri" panose="020F0502020204030204" pitchFamily="34" charset="0"/>
                <a:ea typeface="Calibri" panose="020F0502020204030204" pitchFamily="34" charset="0"/>
                <a:cs typeface="Calibri" panose="020F0502020204030204" pitchFamily="34" charset="0"/>
              </a:rPr>
              <a:t>Fragmentation</a:t>
            </a:r>
            <a:br>
              <a:rPr lang="en-US" sz="6000" dirty="0">
                <a:latin typeface="Calibri" panose="020F0502020204030204" pitchFamily="34" charset="0"/>
                <a:ea typeface="Calibri" panose="020F0502020204030204" pitchFamily="34" charset="0"/>
                <a:cs typeface="Calibri" panose="020F0502020204030204" pitchFamily="34" charset="0"/>
              </a:rPr>
            </a:br>
            <a:r>
              <a:rPr lang="en-US" dirty="0">
                <a:latin typeface="Calibri" panose="020F0502020204030204" pitchFamily="34" charset="0"/>
                <a:ea typeface="Calibri" panose="020F0502020204030204" pitchFamily="34" charset="0"/>
                <a:cs typeface="Calibri" panose="020F0502020204030204" pitchFamily="34" charset="0"/>
              </a:rPr>
              <a:t>Creating a record</a:t>
            </a:r>
            <a:endParaRPr lang="en-US" dirty="0"/>
          </a:p>
        </p:txBody>
      </p:sp>
      <p:sp>
        <p:nvSpPr>
          <p:cNvPr id="3" name="Footer Placeholder 2">
            <a:extLst>
              <a:ext uri="{FF2B5EF4-FFF2-40B4-BE49-F238E27FC236}">
                <a16:creationId xmlns:a16="http://schemas.microsoft.com/office/drawing/2014/main" id="{CC75CC37-4442-DD7B-81C5-09906463C694}"/>
              </a:ext>
            </a:extLst>
          </p:cNvPr>
          <p:cNvSpPr>
            <a:spLocks noGrp="1"/>
          </p:cNvSpPr>
          <p:nvPr>
            <p:ph type="ftr" sz="quarter" idx="11"/>
          </p:nvPr>
        </p:nvSpPr>
        <p:spPr/>
        <p:txBody>
          <a:bodyPr/>
          <a:lstStyle/>
          <a:p>
            <a:r>
              <a:rPr lang="en-US"/>
              <a:t>PUG Challenge 2024</a:t>
            </a:r>
          </a:p>
        </p:txBody>
      </p:sp>
      <p:sp>
        <p:nvSpPr>
          <p:cNvPr id="4" name="Slide Number Placeholder 3">
            <a:extLst>
              <a:ext uri="{FF2B5EF4-FFF2-40B4-BE49-F238E27FC236}">
                <a16:creationId xmlns:a16="http://schemas.microsoft.com/office/drawing/2014/main" id="{D0F0BEF8-350D-C084-AF6E-D8AB791615B6}"/>
              </a:ext>
            </a:extLst>
          </p:cNvPr>
          <p:cNvSpPr>
            <a:spLocks noGrp="1"/>
          </p:cNvSpPr>
          <p:nvPr>
            <p:ph type="sldNum" sz="quarter" idx="12"/>
          </p:nvPr>
        </p:nvSpPr>
        <p:spPr/>
        <p:txBody>
          <a:bodyPr/>
          <a:lstStyle/>
          <a:p>
            <a:fld id="{D79E687F-9761-4E37-8E5C-463A0DD2901E}" type="slidenum">
              <a:rPr lang="en-US" smtClean="0"/>
              <a:t>46</a:t>
            </a:fld>
            <a:endParaRPr lang="en-US"/>
          </a:p>
        </p:txBody>
      </p:sp>
      <p:sp>
        <p:nvSpPr>
          <p:cNvPr id="5" name="TextBox 4">
            <a:extLst>
              <a:ext uri="{FF2B5EF4-FFF2-40B4-BE49-F238E27FC236}">
                <a16:creationId xmlns:a16="http://schemas.microsoft.com/office/drawing/2014/main" id="{10EF0428-D232-212B-0811-53A92017C005}"/>
              </a:ext>
            </a:extLst>
          </p:cNvPr>
          <p:cNvSpPr txBox="1"/>
          <p:nvPr/>
        </p:nvSpPr>
        <p:spPr>
          <a:xfrm>
            <a:off x="1935125" y="2052084"/>
            <a:ext cx="3298532" cy="461665"/>
          </a:xfrm>
          <a:prstGeom prst="rect">
            <a:avLst/>
          </a:prstGeom>
          <a:noFill/>
        </p:spPr>
        <p:txBody>
          <a:bodyPr wrap="none" rtlCol="0">
            <a:spAutoFit/>
          </a:bodyPr>
          <a:lstStyle/>
          <a:p>
            <a:r>
              <a:rPr lang="en-US" sz="2400" dirty="0">
                <a:latin typeface="Calibri" panose="020F0502020204030204" pitchFamily="34" charset="0"/>
                <a:ea typeface="Calibri" panose="020F0502020204030204" pitchFamily="34" charset="0"/>
                <a:cs typeface="Calibri" panose="020F0502020204030204" pitchFamily="34" charset="0"/>
              </a:rPr>
              <a:t>The next fragment </a:t>
            </a:r>
            <a:r>
              <a:rPr lang="en-US" sz="2400" dirty="0" err="1">
                <a:latin typeface="Calibri" panose="020F0502020204030204" pitchFamily="34" charset="0"/>
                <a:ea typeface="Calibri" panose="020F0502020204030204" pitchFamily="34" charset="0"/>
                <a:cs typeface="Calibri" panose="020F0502020204030204" pitchFamily="34" charset="0"/>
              </a:rPr>
              <a:t>dbkey</a:t>
            </a:r>
            <a:endParaRPr lang="en-US" sz="2400" dirty="0">
              <a:latin typeface="Calibri" panose="020F0502020204030204" pitchFamily="34" charset="0"/>
              <a:ea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DCD3844A-C427-767A-6821-4C18A4468137}"/>
              </a:ext>
            </a:extLst>
          </p:cNvPr>
          <p:cNvSpPr txBox="1"/>
          <p:nvPr/>
        </p:nvSpPr>
        <p:spPr>
          <a:xfrm>
            <a:off x="1935125" y="2967335"/>
            <a:ext cx="6174832" cy="461665"/>
          </a:xfrm>
          <a:prstGeom prst="rect">
            <a:avLst/>
          </a:prstGeom>
          <a:noFill/>
        </p:spPr>
        <p:txBody>
          <a:bodyPr wrap="none" rtlCol="0">
            <a:spAutoFit/>
          </a:bodyPr>
          <a:lstStyle/>
          <a:p>
            <a:r>
              <a:rPr lang="en-US" sz="2400" dirty="0">
                <a:latin typeface="Calibri" panose="020F0502020204030204" pitchFamily="34" charset="0"/>
                <a:ea typeface="Calibri" panose="020F0502020204030204" pitchFamily="34" charset="0"/>
                <a:cs typeface="Calibri" panose="020F0502020204030204" pitchFamily="34" charset="0"/>
              </a:rPr>
              <a:t>Blocks with fragments are always changed twice</a:t>
            </a:r>
          </a:p>
        </p:txBody>
      </p:sp>
    </p:spTree>
    <p:extLst>
      <p:ext uri="{BB962C8B-B14F-4D97-AF65-F5344CB8AC3E}">
        <p14:creationId xmlns:p14="http://schemas.microsoft.com/office/powerpoint/2010/main" val="1304140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192D4-2C50-5BE0-D057-7A7C643DCAE7}"/>
              </a:ext>
            </a:extLst>
          </p:cNvPr>
          <p:cNvSpPr>
            <a:spLocks noGrp="1"/>
          </p:cNvSpPr>
          <p:nvPr>
            <p:ph type="title"/>
          </p:nvPr>
        </p:nvSpPr>
        <p:spPr/>
        <p:txBody>
          <a:bodyPr>
            <a:normAutofit fontScale="90000"/>
          </a:bodyPr>
          <a:lstStyle/>
          <a:p>
            <a:pPr algn="ctr"/>
            <a:r>
              <a:rPr lang="en-US" sz="6000" dirty="0">
                <a:latin typeface="Calibri" panose="020F0502020204030204" pitchFamily="34" charset="0"/>
                <a:ea typeface="Calibri" panose="020F0502020204030204" pitchFamily="34" charset="0"/>
                <a:cs typeface="Calibri" panose="020F0502020204030204" pitchFamily="34" charset="0"/>
              </a:rPr>
              <a:t>Fragmentation</a:t>
            </a:r>
            <a:br>
              <a:rPr lang="en-US" sz="6000" dirty="0">
                <a:latin typeface="Calibri" panose="020F0502020204030204" pitchFamily="34" charset="0"/>
                <a:ea typeface="Calibri" panose="020F0502020204030204" pitchFamily="34" charset="0"/>
                <a:cs typeface="Calibri" panose="020F0502020204030204" pitchFamily="34" charset="0"/>
              </a:rPr>
            </a:br>
            <a:r>
              <a:rPr lang="en-US" dirty="0">
                <a:latin typeface="Calibri" panose="020F0502020204030204" pitchFamily="34" charset="0"/>
                <a:ea typeface="Calibri" panose="020F0502020204030204" pitchFamily="34" charset="0"/>
                <a:cs typeface="Calibri" panose="020F0502020204030204" pitchFamily="34" charset="0"/>
              </a:rPr>
              <a:t>Updating a record</a:t>
            </a:r>
            <a:br>
              <a:rPr lang="en-US" sz="6000" dirty="0">
                <a:latin typeface="Calibri" panose="020F0502020204030204" pitchFamily="34" charset="0"/>
                <a:ea typeface="Calibri" panose="020F0502020204030204" pitchFamily="34" charset="0"/>
                <a:cs typeface="Calibri" panose="020F0502020204030204" pitchFamily="34" charset="0"/>
              </a:rPr>
            </a:br>
            <a:r>
              <a:rPr lang="en-US" sz="4000" kern="100" dirty="0">
                <a:effectLst/>
                <a:latin typeface="Calibri" panose="020F0502020204030204" pitchFamily="34" charset="0"/>
                <a:ea typeface="Calibri" panose="020F0502020204030204" pitchFamily="34" charset="0"/>
                <a:cs typeface="Calibri" panose="020F0502020204030204" pitchFamily="34" charset="0"/>
              </a:rPr>
              <a:t>Is '</a:t>
            </a:r>
            <a:r>
              <a:rPr lang="en-US" sz="4000" kern="100" dirty="0" err="1">
                <a:effectLst/>
                <a:latin typeface="Calibri" panose="020F0502020204030204" pitchFamily="34" charset="0"/>
                <a:ea typeface="Calibri" panose="020F0502020204030204" pitchFamily="34" charset="0"/>
                <a:cs typeface="Calibri" panose="020F0502020204030204" pitchFamily="34" charset="0"/>
              </a:rPr>
              <a:t>i</a:t>
            </a:r>
            <a:r>
              <a:rPr lang="en-US" sz="4000" kern="100" dirty="0">
                <a:effectLst/>
                <a:latin typeface="Calibri" panose="020F0502020204030204" pitchFamily="34" charset="0"/>
                <a:ea typeface="Calibri" panose="020F0502020204030204" pitchFamily="34" charset="0"/>
                <a:cs typeface="Calibri" panose="020F0502020204030204" pitchFamily="34" charset="0"/>
              </a:rPr>
              <a:t> = </a:t>
            </a:r>
            <a:r>
              <a:rPr lang="en-US" sz="4000" kern="100" dirty="0" err="1">
                <a:effectLst/>
                <a:latin typeface="Calibri" panose="020F0502020204030204" pitchFamily="34" charset="0"/>
                <a:ea typeface="Calibri" panose="020F0502020204030204" pitchFamily="34" charset="0"/>
                <a:cs typeface="Calibri" panose="020F0502020204030204" pitchFamily="34" charset="0"/>
              </a:rPr>
              <a:t>i</a:t>
            </a:r>
            <a:r>
              <a:rPr lang="en-US" sz="4000" kern="100" dirty="0">
                <a:effectLst/>
                <a:latin typeface="Calibri" panose="020F0502020204030204" pitchFamily="34" charset="0"/>
                <a:ea typeface="Calibri" panose="020F0502020204030204" pitchFamily="34" charset="0"/>
                <a:cs typeface="Calibri" panose="020F0502020204030204" pitchFamily="34" charset="0"/>
              </a:rPr>
              <a:t> + 1’ a costly operation?</a:t>
            </a:r>
            <a:endParaRPr lang="en-US" sz="4000" dirty="0">
              <a:latin typeface="Calibri" panose="020F0502020204030204" pitchFamily="34" charset="0"/>
              <a:ea typeface="Calibri" panose="020F0502020204030204" pitchFamily="34" charset="0"/>
              <a:cs typeface="Calibri" panose="020F0502020204030204" pitchFamily="34" charset="0"/>
            </a:endParaRPr>
          </a:p>
        </p:txBody>
      </p:sp>
      <p:sp>
        <p:nvSpPr>
          <p:cNvPr id="3" name="Footer Placeholder 2">
            <a:extLst>
              <a:ext uri="{FF2B5EF4-FFF2-40B4-BE49-F238E27FC236}">
                <a16:creationId xmlns:a16="http://schemas.microsoft.com/office/drawing/2014/main" id="{CC75CC37-4442-DD7B-81C5-09906463C694}"/>
              </a:ext>
            </a:extLst>
          </p:cNvPr>
          <p:cNvSpPr>
            <a:spLocks noGrp="1"/>
          </p:cNvSpPr>
          <p:nvPr>
            <p:ph type="ftr" sz="quarter" idx="11"/>
          </p:nvPr>
        </p:nvSpPr>
        <p:spPr/>
        <p:txBody>
          <a:bodyPr/>
          <a:lstStyle/>
          <a:p>
            <a:r>
              <a:rPr lang="en-US"/>
              <a:t>PUG Challenge 2024</a:t>
            </a:r>
          </a:p>
        </p:txBody>
      </p:sp>
      <p:sp>
        <p:nvSpPr>
          <p:cNvPr id="4" name="Slide Number Placeholder 3">
            <a:extLst>
              <a:ext uri="{FF2B5EF4-FFF2-40B4-BE49-F238E27FC236}">
                <a16:creationId xmlns:a16="http://schemas.microsoft.com/office/drawing/2014/main" id="{D0F0BEF8-350D-C084-AF6E-D8AB791615B6}"/>
              </a:ext>
            </a:extLst>
          </p:cNvPr>
          <p:cNvSpPr>
            <a:spLocks noGrp="1"/>
          </p:cNvSpPr>
          <p:nvPr>
            <p:ph type="sldNum" sz="quarter" idx="12"/>
          </p:nvPr>
        </p:nvSpPr>
        <p:spPr/>
        <p:txBody>
          <a:bodyPr/>
          <a:lstStyle/>
          <a:p>
            <a:fld id="{D79E687F-9761-4E37-8E5C-463A0DD2901E}" type="slidenum">
              <a:rPr lang="en-US" smtClean="0"/>
              <a:t>47</a:t>
            </a:fld>
            <a:endParaRPr lang="en-US"/>
          </a:p>
        </p:txBody>
      </p:sp>
      <p:sp>
        <p:nvSpPr>
          <p:cNvPr id="5" name="TextBox 4">
            <a:extLst>
              <a:ext uri="{FF2B5EF4-FFF2-40B4-BE49-F238E27FC236}">
                <a16:creationId xmlns:a16="http://schemas.microsoft.com/office/drawing/2014/main" id="{10EF0428-D232-212B-0811-53A92017C005}"/>
              </a:ext>
            </a:extLst>
          </p:cNvPr>
          <p:cNvSpPr txBox="1"/>
          <p:nvPr/>
        </p:nvSpPr>
        <p:spPr>
          <a:xfrm>
            <a:off x="1684754" y="2142705"/>
            <a:ext cx="4270528" cy="461665"/>
          </a:xfrm>
          <a:prstGeom prst="rect">
            <a:avLst/>
          </a:prstGeom>
          <a:noFill/>
        </p:spPr>
        <p:txBody>
          <a:bodyPr wrap="none" rtlCol="0">
            <a:spAutoFit/>
          </a:bodyPr>
          <a:lstStyle/>
          <a:p>
            <a:r>
              <a:rPr lang="en-US" sz="2400" dirty="0">
                <a:latin typeface="Calibri" panose="020F0502020204030204" pitchFamily="34" charset="0"/>
                <a:ea typeface="Calibri" panose="020F0502020204030204" pitchFamily="34" charset="0"/>
                <a:cs typeface="Calibri" panose="020F0502020204030204" pitchFamily="34" charset="0"/>
              </a:rPr>
              <a:t>For a variable 50 micro-seconds</a:t>
            </a:r>
          </a:p>
        </p:txBody>
      </p:sp>
      <p:sp>
        <p:nvSpPr>
          <p:cNvPr id="6" name="TextBox 5">
            <a:extLst>
              <a:ext uri="{FF2B5EF4-FFF2-40B4-BE49-F238E27FC236}">
                <a16:creationId xmlns:a16="http://schemas.microsoft.com/office/drawing/2014/main" id="{DCD3844A-C427-767A-6821-4C18A4468137}"/>
              </a:ext>
            </a:extLst>
          </p:cNvPr>
          <p:cNvSpPr txBox="1"/>
          <p:nvPr/>
        </p:nvSpPr>
        <p:spPr>
          <a:xfrm>
            <a:off x="1684754" y="2781028"/>
            <a:ext cx="8462253" cy="1569660"/>
          </a:xfrm>
          <a:prstGeom prst="rect">
            <a:avLst/>
          </a:prstGeom>
          <a:noFill/>
        </p:spPr>
        <p:txBody>
          <a:bodyPr wrap="none" rtlCol="0">
            <a:spAutoFit/>
          </a:bodyPr>
          <a:lstStyle/>
          <a:p>
            <a:r>
              <a:rPr lang="en-US" sz="2400" dirty="0">
                <a:latin typeface="Calibri" panose="020F0502020204030204" pitchFamily="34" charset="0"/>
                <a:ea typeface="Calibri" panose="020F0502020204030204" pitchFamily="34" charset="0"/>
                <a:cs typeface="Calibri" panose="020F0502020204030204" pitchFamily="34" charset="0"/>
              </a:rPr>
              <a:t>For a non-indexed field, it will create one 72-byte RL_RMCHG note.</a:t>
            </a:r>
            <a:br>
              <a:rPr lang="en-US" sz="2400" dirty="0">
                <a:latin typeface="Calibri" panose="020F0502020204030204" pitchFamily="34" charset="0"/>
                <a:ea typeface="Calibri" panose="020F0502020204030204" pitchFamily="34" charset="0"/>
                <a:cs typeface="Calibri" panose="020F0502020204030204" pitchFamily="34" charset="0"/>
              </a:rPr>
            </a:br>
            <a:r>
              <a:rPr lang="en-US" sz="2400" dirty="0">
                <a:latin typeface="Calibri" panose="020F0502020204030204" pitchFamily="34" charset="0"/>
                <a:ea typeface="Calibri" panose="020F0502020204030204" pitchFamily="34" charset="0"/>
                <a:cs typeface="Calibri" panose="020F0502020204030204" pitchFamily="34" charset="0"/>
              </a:rPr>
              <a:t>_</a:t>
            </a:r>
            <a:r>
              <a:rPr lang="en-US" sz="2400" dirty="0" err="1">
                <a:latin typeface="Calibri" panose="020F0502020204030204" pitchFamily="34" charset="0"/>
                <a:ea typeface="Calibri" panose="020F0502020204030204" pitchFamily="34" charset="0"/>
                <a:cs typeface="Calibri" panose="020F0502020204030204" pitchFamily="34" charset="0"/>
              </a:rPr>
              <a:t>ActRecord</a:t>
            </a:r>
            <a:r>
              <a:rPr lang="en-US" sz="2400" dirty="0">
                <a:latin typeface="Calibri" panose="020F0502020204030204" pitchFamily="34" charset="0"/>
                <a:ea typeface="Calibri" panose="020F0502020204030204" pitchFamily="34" charset="0"/>
                <a:cs typeface="Calibri" panose="020F0502020204030204" pitchFamily="34" charset="0"/>
              </a:rPr>
              <a:t>. _Record-</a:t>
            </a:r>
            <a:r>
              <a:rPr lang="en-US" sz="2400" dirty="0" err="1">
                <a:latin typeface="Calibri" panose="020F0502020204030204" pitchFamily="34" charset="0"/>
                <a:ea typeface="Calibri" panose="020F0502020204030204" pitchFamily="34" charset="0"/>
                <a:cs typeface="Calibri" panose="020F0502020204030204" pitchFamily="34" charset="0"/>
              </a:rPr>
              <a:t>RecUpd</a:t>
            </a:r>
            <a:r>
              <a:rPr lang="en-US" sz="2400" dirty="0">
                <a:latin typeface="Calibri" panose="020F0502020204030204" pitchFamily="34" charset="0"/>
                <a:ea typeface="Calibri" panose="020F0502020204030204" pitchFamily="34" charset="0"/>
                <a:cs typeface="Calibri" panose="020F0502020204030204" pitchFamily="34" charset="0"/>
              </a:rPr>
              <a:t> = 1 </a:t>
            </a:r>
            <a:br>
              <a:rPr lang="en-US" sz="2400" dirty="0">
                <a:latin typeface="Calibri" panose="020F0502020204030204" pitchFamily="34" charset="0"/>
                <a:ea typeface="Calibri" panose="020F0502020204030204" pitchFamily="34" charset="0"/>
                <a:cs typeface="Calibri" panose="020F0502020204030204" pitchFamily="34" charset="0"/>
              </a:rPr>
            </a:br>
            <a:r>
              <a:rPr lang="en-US" sz="2400" dirty="0">
                <a:latin typeface="Calibri" panose="020F0502020204030204" pitchFamily="34" charset="0"/>
                <a:ea typeface="Calibri" panose="020F0502020204030204" pitchFamily="34" charset="0"/>
                <a:cs typeface="Calibri" panose="020F0502020204030204" pitchFamily="34" charset="0"/>
              </a:rPr>
              <a:t>_</a:t>
            </a:r>
            <a:r>
              <a:rPr lang="en-US" sz="2400" dirty="0" err="1">
                <a:latin typeface="Calibri" panose="020F0502020204030204" pitchFamily="34" charset="0"/>
                <a:ea typeface="Calibri" panose="020F0502020204030204" pitchFamily="34" charset="0"/>
                <a:cs typeface="Calibri" panose="020F0502020204030204" pitchFamily="34" charset="0"/>
              </a:rPr>
              <a:t>ActRecord</a:t>
            </a:r>
            <a:r>
              <a:rPr lang="en-US" sz="2400" dirty="0">
                <a:latin typeface="Calibri" panose="020F0502020204030204" pitchFamily="34" charset="0"/>
                <a:ea typeface="Calibri" panose="020F0502020204030204" pitchFamily="34" charset="0"/>
                <a:cs typeface="Calibri" panose="020F0502020204030204" pitchFamily="34" charset="0"/>
              </a:rPr>
              <a:t>. _Record-</a:t>
            </a:r>
            <a:r>
              <a:rPr lang="en-US" sz="2400" dirty="0" err="1">
                <a:latin typeface="Calibri" panose="020F0502020204030204" pitchFamily="34" charset="0"/>
                <a:ea typeface="Calibri" panose="020F0502020204030204" pitchFamily="34" charset="0"/>
                <a:cs typeface="Calibri" panose="020F0502020204030204" pitchFamily="34" charset="0"/>
              </a:rPr>
              <a:t>FragUpd</a:t>
            </a:r>
            <a:r>
              <a:rPr lang="en-US" sz="2400" dirty="0">
                <a:latin typeface="Calibri" panose="020F0502020204030204" pitchFamily="34" charset="0"/>
                <a:ea typeface="Calibri" panose="020F0502020204030204" pitchFamily="34" charset="0"/>
                <a:cs typeface="Calibri" panose="020F0502020204030204" pitchFamily="34" charset="0"/>
              </a:rPr>
              <a:t> = 1 </a:t>
            </a:r>
            <a:br>
              <a:rPr lang="en-US" sz="2400" dirty="0">
                <a:latin typeface="Calibri" panose="020F0502020204030204" pitchFamily="34" charset="0"/>
                <a:ea typeface="Calibri" panose="020F0502020204030204" pitchFamily="34" charset="0"/>
                <a:cs typeface="Calibri" panose="020F0502020204030204" pitchFamily="34" charset="0"/>
              </a:rPr>
            </a:br>
            <a:r>
              <a:rPr lang="en-US" sz="2400" dirty="0">
                <a:latin typeface="Calibri" panose="020F0502020204030204" pitchFamily="34" charset="0"/>
                <a:ea typeface="Calibri" panose="020F0502020204030204" pitchFamily="34" charset="0"/>
                <a:cs typeface="Calibri" panose="020F0502020204030204" pitchFamily="34" charset="0"/>
              </a:rPr>
              <a:t>_</a:t>
            </a:r>
            <a:r>
              <a:rPr lang="en-US" sz="2400" dirty="0" err="1">
                <a:latin typeface="Calibri" panose="020F0502020204030204" pitchFamily="34" charset="0"/>
                <a:ea typeface="Calibri" panose="020F0502020204030204" pitchFamily="34" charset="0"/>
                <a:cs typeface="Calibri" panose="020F0502020204030204" pitchFamily="34" charset="0"/>
              </a:rPr>
              <a:t>ActRecord</a:t>
            </a:r>
            <a:r>
              <a:rPr lang="en-US" sz="2400" dirty="0">
                <a:latin typeface="Calibri" panose="020F0502020204030204" pitchFamily="34" charset="0"/>
                <a:ea typeface="Calibri" panose="020F0502020204030204" pitchFamily="34" charset="0"/>
                <a:cs typeface="Calibri" panose="020F0502020204030204" pitchFamily="34" charset="0"/>
              </a:rPr>
              <a:t>. _Record-</a:t>
            </a:r>
            <a:r>
              <a:rPr lang="en-US" sz="2400" dirty="0" err="1">
                <a:latin typeface="Calibri" panose="020F0502020204030204" pitchFamily="34" charset="0"/>
                <a:ea typeface="Calibri" panose="020F0502020204030204" pitchFamily="34" charset="0"/>
                <a:cs typeface="Calibri" panose="020F0502020204030204" pitchFamily="34" charset="0"/>
              </a:rPr>
              <a:t>BytesUpd</a:t>
            </a:r>
            <a:r>
              <a:rPr lang="en-US" sz="2400" dirty="0">
                <a:latin typeface="Calibri" panose="020F0502020204030204" pitchFamily="34" charset="0"/>
                <a:ea typeface="Calibri" panose="020F0502020204030204" pitchFamily="34" charset="0"/>
                <a:cs typeface="Calibri" panose="020F0502020204030204" pitchFamily="34" charset="0"/>
              </a:rPr>
              <a:t> = &lt;size of the record&gt;</a:t>
            </a:r>
          </a:p>
        </p:txBody>
      </p:sp>
      <p:sp>
        <p:nvSpPr>
          <p:cNvPr id="7" name="TextBox 6">
            <a:extLst>
              <a:ext uri="{FF2B5EF4-FFF2-40B4-BE49-F238E27FC236}">
                <a16:creationId xmlns:a16="http://schemas.microsoft.com/office/drawing/2014/main" id="{96759701-ED9B-EF5B-C54B-75E5C2135662}"/>
              </a:ext>
            </a:extLst>
          </p:cNvPr>
          <p:cNvSpPr txBox="1"/>
          <p:nvPr/>
        </p:nvSpPr>
        <p:spPr>
          <a:xfrm>
            <a:off x="1684754" y="4704004"/>
            <a:ext cx="8519448" cy="1200329"/>
          </a:xfrm>
          <a:prstGeom prst="rect">
            <a:avLst/>
          </a:prstGeom>
          <a:noFill/>
        </p:spPr>
        <p:txBody>
          <a:bodyPr wrap="none" rtlCol="0">
            <a:spAutoFit/>
          </a:bodyPr>
          <a:lstStyle/>
          <a:p>
            <a:r>
              <a:rPr lang="en-US" sz="2400" dirty="0" err="1">
                <a:latin typeface="Calibri" panose="020F0502020204030204" pitchFamily="34" charset="0"/>
                <a:ea typeface="Calibri" panose="020F0502020204030204" pitchFamily="34" charset="0"/>
                <a:cs typeface="Calibri" panose="020F0502020204030204" pitchFamily="34" charset="0"/>
              </a:rPr>
              <a:t>Table.Field</a:t>
            </a:r>
            <a:r>
              <a:rPr lang="en-US" sz="2400" dirty="0">
                <a:latin typeface="Calibri" panose="020F0502020204030204" pitchFamily="34" charset="0"/>
                <a:ea typeface="Calibri" panose="020F0502020204030204" pitchFamily="34" charset="0"/>
                <a:cs typeface="Calibri" panose="020F0502020204030204" pitchFamily="34" charset="0"/>
              </a:rPr>
              <a:t>-integer</a:t>
            </a:r>
            <a:br>
              <a:rPr lang="en-US" sz="2400" dirty="0">
                <a:latin typeface="Calibri" panose="020F0502020204030204" pitchFamily="34" charset="0"/>
                <a:ea typeface="Calibri" panose="020F0502020204030204" pitchFamily="34" charset="0"/>
                <a:cs typeface="Calibri" panose="020F0502020204030204" pitchFamily="34" charset="0"/>
              </a:rPr>
            </a:br>
            <a:r>
              <a:rPr lang="en-US" sz="2400" dirty="0" err="1">
                <a:latin typeface="Calibri" panose="020F0502020204030204" pitchFamily="34" charset="0"/>
                <a:ea typeface="Calibri" panose="020F0502020204030204" pitchFamily="34" charset="0"/>
                <a:cs typeface="Calibri" panose="020F0502020204030204" pitchFamily="34" charset="0"/>
              </a:rPr>
              <a:t>Table.Field</a:t>
            </a:r>
            <a:r>
              <a:rPr lang="en-US" sz="2400" dirty="0">
                <a:latin typeface="Calibri" panose="020F0502020204030204" pitchFamily="34" charset="0"/>
                <a:ea typeface="Calibri" panose="020F0502020204030204" pitchFamily="34" charset="0"/>
                <a:cs typeface="Calibri" panose="020F0502020204030204" pitchFamily="34" charset="0"/>
              </a:rPr>
              <a:t>-character ( 31 K size )</a:t>
            </a:r>
            <a:br>
              <a:rPr lang="en-US" sz="2400" dirty="0">
                <a:latin typeface="Calibri" panose="020F0502020204030204" pitchFamily="34" charset="0"/>
                <a:ea typeface="Calibri" panose="020F0502020204030204" pitchFamily="34" charset="0"/>
                <a:cs typeface="Calibri" panose="020F0502020204030204" pitchFamily="34" charset="0"/>
              </a:rPr>
            </a:br>
            <a:r>
              <a:rPr lang="en-US" sz="2400" dirty="0">
                <a:latin typeface="Calibri" panose="020F0502020204030204" pitchFamily="34" charset="0"/>
                <a:ea typeface="Calibri" panose="020F0502020204030204" pitchFamily="34" charset="0"/>
                <a:cs typeface="Calibri" panose="020F0502020204030204" pitchFamily="34" charset="0"/>
              </a:rPr>
              <a:t>in a 1K block size database, so we have 34 fragments of that record</a:t>
            </a:r>
          </a:p>
        </p:txBody>
      </p:sp>
    </p:spTree>
    <p:extLst>
      <p:ext uri="{BB962C8B-B14F-4D97-AF65-F5344CB8AC3E}">
        <p14:creationId xmlns:p14="http://schemas.microsoft.com/office/powerpoint/2010/main" val="2472703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192D4-2C50-5BE0-D057-7A7C643DCAE7}"/>
              </a:ext>
            </a:extLst>
          </p:cNvPr>
          <p:cNvSpPr>
            <a:spLocks noGrp="1"/>
          </p:cNvSpPr>
          <p:nvPr>
            <p:ph type="title"/>
          </p:nvPr>
        </p:nvSpPr>
        <p:spPr/>
        <p:txBody>
          <a:bodyPr>
            <a:normAutofit fontScale="90000"/>
          </a:bodyPr>
          <a:lstStyle/>
          <a:p>
            <a:pPr algn="ctr"/>
            <a:r>
              <a:rPr lang="en-US" sz="6000" dirty="0">
                <a:latin typeface="Calibri" panose="020F0502020204030204" pitchFamily="34" charset="0"/>
                <a:ea typeface="Calibri" panose="020F0502020204030204" pitchFamily="34" charset="0"/>
                <a:cs typeface="Calibri" panose="020F0502020204030204" pitchFamily="34" charset="0"/>
              </a:rPr>
              <a:t>Fragmentation</a:t>
            </a:r>
            <a:br>
              <a:rPr lang="en-US" sz="6000" dirty="0">
                <a:latin typeface="Calibri" panose="020F0502020204030204" pitchFamily="34" charset="0"/>
                <a:ea typeface="Calibri" panose="020F0502020204030204" pitchFamily="34" charset="0"/>
                <a:cs typeface="Calibri" panose="020F0502020204030204" pitchFamily="34" charset="0"/>
              </a:rPr>
            </a:br>
            <a:r>
              <a:rPr lang="en-US" dirty="0">
                <a:latin typeface="Calibri" panose="020F0502020204030204" pitchFamily="34" charset="0"/>
                <a:ea typeface="Calibri" panose="020F0502020204030204" pitchFamily="34" charset="0"/>
                <a:cs typeface="Calibri" panose="020F0502020204030204" pitchFamily="34" charset="0"/>
              </a:rPr>
              <a:t>Updating a record</a:t>
            </a:r>
          </a:p>
        </p:txBody>
      </p:sp>
      <p:sp>
        <p:nvSpPr>
          <p:cNvPr id="3" name="Footer Placeholder 2">
            <a:extLst>
              <a:ext uri="{FF2B5EF4-FFF2-40B4-BE49-F238E27FC236}">
                <a16:creationId xmlns:a16="http://schemas.microsoft.com/office/drawing/2014/main" id="{CC75CC37-4442-DD7B-81C5-09906463C694}"/>
              </a:ext>
            </a:extLst>
          </p:cNvPr>
          <p:cNvSpPr>
            <a:spLocks noGrp="1"/>
          </p:cNvSpPr>
          <p:nvPr>
            <p:ph type="ftr" sz="quarter" idx="11"/>
          </p:nvPr>
        </p:nvSpPr>
        <p:spPr/>
        <p:txBody>
          <a:bodyPr/>
          <a:lstStyle/>
          <a:p>
            <a:r>
              <a:rPr lang="en-US"/>
              <a:t>PUG Challenge 2024</a:t>
            </a:r>
          </a:p>
        </p:txBody>
      </p:sp>
      <p:sp>
        <p:nvSpPr>
          <p:cNvPr id="4" name="Slide Number Placeholder 3">
            <a:extLst>
              <a:ext uri="{FF2B5EF4-FFF2-40B4-BE49-F238E27FC236}">
                <a16:creationId xmlns:a16="http://schemas.microsoft.com/office/drawing/2014/main" id="{D0F0BEF8-350D-C084-AF6E-D8AB791615B6}"/>
              </a:ext>
            </a:extLst>
          </p:cNvPr>
          <p:cNvSpPr>
            <a:spLocks noGrp="1"/>
          </p:cNvSpPr>
          <p:nvPr>
            <p:ph type="sldNum" sz="quarter" idx="12"/>
          </p:nvPr>
        </p:nvSpPr>
        <p:spPr/>
        <p:txBody>
          <a:bodyPr/>
          <a:lstStyle/>
          <a:p>
            <a:fld id="{D79E687F-9761-4E37-8E5C-463A0DD2901E}" type="slidenum">
              <a:rPr lang="en-US" smtClean="0"/>
              <a:t>48</a:t>
            </a:fld>
            <a:endParaRPr lang="en-US"/>
          </a:p>
        </p:txBody>
      </p:sp>
      <p:sp>
        <p:nvSpPr>
          <p:cNvPr id="7" name="TextBox 6">
            <a:extLst>
              <a:ext uri="{FF2B5EF4-FFF2-40B4-BE49-F238E27FC236}">
                <a16:creationId xmlns:a16="http://schemas.microsoft.com/office/drawing/2014/main" id="{96759701-ED9B-EF5B-C54B-75E5C2135662}"/>
              </a:ext>
            </a:extLst>
          </p:cNvPr>
          <p:cNvSpPr txBox="1"/>
          <p:nvPr/>
        </p:nvSpPr>
        <p:spPr>
          <a:xfrm>
            <a:off x="1849926" y="1690688"/>
            <a:ext cx="8057590" cy="830997"/>
          </a:xfrm>
          <a:prstGeom prst="rect">
            <a:avLst/>
          </a:prstGeom>
          <a:noFill/>
        </p:spPr>
        <p:txBody>
          <a:bodyPr wrap="none" rtlCol="0">
            <a:spAutoFit/>
          </a:bodyPr>
          <a:lstStyle/>
          <a:p>
            <a:r>
              <a:rPr lang="en-US" sz="2400" dirty="0">
                <a:latin typeface="Calibri" panose="020F0502020204030204" pitchFamily="34" charset="0"/>
                <a:ea typeface="Calibri" panose="020F0502020204030204" pitchFamily="34" charset="0"/>
                <a:cs typeface="Calibri" panose="020F0502020204030204" pitchFamily="34" charset="0"/>
              </a:rPr>
              <a:t>For a non-indexed field change in the record with 34 fragments</a:t>
            </a:r>
            <a:br>
              <a:rPr lang="en-US" sz="2400" dirty="0">
                <a:latin typeface="Calibri" panose="020F0502020204030204" pitchFamily="34" charset="0"/>
                <a:ea typeface="Calibri" panose="020F0502020204030204" pitchFamily="34" charset="0"/>
                <a:cs typeface="Calibri" panose="020F0502020204030204" pitchFamily="34" charset="0"/>
              </a:rPr>
            </a:br>
            <a:r>
              <a:rPr lang="en-US" sz="2400" dirty="0">
                <a:latin typeface="Calibri" panose="020F0502020204030204" pitchFamily="34" charset="0"/>
                <a:ea typeface="Calibri" panose="020F0502020204030204" pitchFamily="34" charset="0"/>
                <a:cs typeface="Calibri" panose="020F0502020204030204" pitchFamily="34" charset="0"/>
              </a:rPr>
              <a:t>68 notes = 34 </a:t>
            </a:r>
            <a:r>
              <a:rPr lang="en-US" sz="2400" dirty="0">
                <a:effectLst/>
                <a:latin typeface="Calibri" panose="020F0502020204030204" pitchFamily="34" charset="0"/>
                <a:ea typeface="Calibri" panose="020F0502020204030204" pitchFamily="34" charset="0"/>
                <a:cs typeface="Calibri" panose="020F0502020204030204" pitchFamily="34" charset="0"/>
              </a:rPr>
              <a:t>RL_RMDEL + 34 RL_RMCR with total size 67344</a:t>
            </a:r>
            <a:endParaRPr lang="en-US" sz="2400" dirty="0">
              <a:latin typeface="Calibri" panose="020F0502020204030204" pitchFamily="34" charset="0"/>
              <a:ea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38C73A75-85FF-10A7-30C7-B060AF41D7BC}"/>
              </a:ext>
            </a:extLst>
          </p:cNvPr>
          <p:cNvSpPr txBox="1"/>
          <p:nvPr/>
        </p:nvSpPr>
        <p:spPr>
          <a:xfrm>
            <a:off x="1899234" y="2485227"/>
            <a:ext cx="7958974" cy="3605218"/>
          </a:xfrm>
          <a:prstGeom prst="rect">
            <a:avLst/>
          </a:prstGeom>
          <a:noFill/>
        </p:spPr>
        <p:txBody>
          <a:bodyPr wrap="none" rtlCol="0">
            <a:spAutoFit/>
          </a:bodyPr>
          <a:lstStyle/>
          <a:p>
            <a:pPr marL="0" marR="0">
              <a:lnSpc>
                <a:spcPct val="107000"/>
              </a:lnSpc>
              <a:spcBef>
                <a:spcPts val="0"/>
              </a:spcBef>
              <a:spcAft>
                <a:spcPts val="800"/>
              </a:spcAft>
            </a:pPr>
            <a:r>
              <a:rPr lang="en-US" sz="2400" kern="100" dirty="0">
                <a:effectLst/>
                <a:latin typeface="Calibri" panose="020F0502020204030204" pitchFamily="34" charset="0"/>
                <a:ea typeface="Calibri" panose="020F0502020204030204" pitchFamily="34" charset="0"/>
                <a:cs typeface="Calibri" panose="020F0502020204030204" pitchFamily="34" charset="0"/>
              </a:rPr>
              <a:t>                   Non-fragmented record           Fragmented record</a:t>
            </a:r>
            <a:br>
              <a:rPr lang="en-US" sz="2400" kern="100" dirty="0">
                <a:effectLst/>
                <a:latin typeface="Calibri" panose="020F0502020204030204" pitchFamily="34" charset="0"/>
                <a:ea typeface="Calibri" panose="020F0502020204030204" pitchFamily="34" charset="0"/>
                <a:cs typeface="Calibri" panose="020F0502020204030204" pitchFamily="34" charset="0"/>
              </a:rPr>
            </a:br>
            <a:r>
              <a:rPr lang="en-US" sz="2400" kern="100" dirty="0">
                <a:effectLst/>
                <a:latin typeface="Calibri" panose="020F0502020204030204" pitchFamily="34" charset="0"/>
                <a:ea typeface="Calibri" panose="020F0502020204030204" pitchFamily="34" charset="0"/>
                <a:cs typeface="Calibri" panose="020F0502020204030204" pitchFamily="34" charset="0"/>
              </a:rPr>
              <a:t>                   -----------------------------              ---------------------</a:t>
            </a:r>
          </a:p>
          <a:p>
            <a:pPr marL="0" marR="0">
              <a:lnSpc>
                <a:spcPct val="107000"/>
              </a:lnSpc>
              <a:spcBef>
                <a:spcPts val="0"/>
              </a:spcBef>
              <a:spcAft>
                <a:spcPts val="800"/>
              </a:spcAft>
            </a:pPr>
            <a:r>
              <a:rPr lang="en-US" sz="2000" kern="100" dirty="0">
                <a:effectLst/>
                <a:latin typeface="Calibri" panose="020F0502020204030204" pitchFamily="34" charset="0"/>
                <a:ea typeface="Calibri" panose="020F0502020204030204" pitchFamily="34" charset="0"/>
                <a:cs typeface="Calibri" panose="020F0502020204030204" pitchFamily="34" charset="0"/>
              </a:rPr>
              <a:t>Recovery notes  :     RL_RMCHG                             RL_RMDEL + RL_RMCR  </a:t>
            </a:r>
            <a:br>
              <a:rPr lang="en-US" sz="2000" kern="100" dirty="0">
                <a:highlight>
                  <a:srgbClr val="FFFF00"/>
                </a:highlight>
                <a:latin typeface="Calibri" panose="020F0502020204030204" pitchFamily="34" charset="0"/>
                <a:ea typeface="Calibri" panose="020F0502020204030204" pitchFamily="34" charset="0"/>
                <a:cs typeface="Calibri" panose="020F0502020204030204" pitchFamily="34" charset="0"/>
              </a:rPr>
            </a:br>
            <a:r>
              <a:rPr lang="en-US" sz="2000" kern="100" dirty="0">
                <a:effectLst/>
                <a:latin typeface="Calibri" panose="020F0502020204030204" pitchFamily="34" charset="0"/>
                <a:ea typeface="Calibri" panose="020F0502020204030204" pitchFamily="34" charset="0"/>
                <a:cs typeface="Calibri" panose="020F0502020204030204" pitchFamily="34" charset="0"/>
              </a:rPr>
              <a:t>Num of notes    :                  1                                      2 * num of fragments </a:t>
            </a:r>
            <a:br>
              <a:rPr lang="en-US" sz="2000" kern="100" dirty="0">
                <a:highlight>
                  <a:srgbClr val="FFFF00"/>
                </a:highlight>
                <a:latin typeface="Calibri" panose="020F0502020204030204" pitchFamily="34" charset="0"/>
                <a:ea typeface="Calibri" panose="020F0502020204030204" pitchFamily="34" charset="0"/>
                <a:cs typeface="Calibri" panose="020F0502020204030204" pitchFamily="34" charset="0"/>
              </a:rPr>
            </a:br>
            <a:r>
              <a:rPr lang="en-US" sz="2000" kern="100" dirty="0">
                <a:effectLst/>
                <a:latin typeface="Calibri" panose="020F0502020204030204" pitchFamily="34" charset="0"/>
                <a:ea typeface="Calibri" panose="020F0502020204030204" pitchFamily="34" charset="0"/>
                <a:cs typeface="Calibri" panose="020F0502020204030204" pitchFamily="34" charset="0"/>
              </a:rPr>
              <a:t>BI byte writes  :                72-75                                  2 * record-length(record) </a:t>
            </a:r>
            <a:br>
              <a:rPr lang="en-US" sz="2000" kern="100" dirty="0">
                <a:highlight>
                  <a:srgbClr val="FFFF00"/>
                </a:highlight>
                <a:latin typeface="Calibri" panose="020F0502020204030204" pitchFamily="34" charset="0"/>
                <a:ea typeface="Calibri" panose="020F0502020204030204" pitchFamily="34" charset="0"/>
                <a:cs typeface="Calibri" panose="020F0502020204030204" pitchFamily="34" charset="0"/>
              </a:rPr>
            </a:br>
            <a:r>
              <a:rPr lang="en-US" sz="2000" kern="100" dirty="0">
                <a:effectLst/>
                <a:latin typeface="Calibri" panose="020F0502020204030204" pitchFamily="34" charset="0"/>
                <a:ea typeface="Calibri" panose="020F0502020204030204" pitchFamily="34" charset="0"/>
                <a:cs typeface="Calibri" panose="020F0502020204030204" pitchFamily="34" charset="0"/>
              </a:rPr>
              <a:t>Record updates  :                1                                              1</a:t>
            </a:r>
            <a:br>
              <a:rPr lang="en-US" sz="2000" kern="100" dirty="0">
                <a:effectLst/>
                <a:latin typeface="Calibri" panose="020F0502020204030204" pitchFamily="34" charset="0"/>
                <a:ea typeface="Calibri" panose="020F0502020204030204" pitchFamily="34" charset="0"/>
                <a:cs typeface="Calibri" panose="020F0502020204030204" pitchFamily="34" charset="0"/>
              </a:rPr>
            </a:br>
            <a:r>
              <a:rPr lang="en-US" sz="2000" kern="100" dirty="0">
                <a:effectLst/>
                <a:latin typeface="Calibri" panose="020F0502020204030204" pitchFamily="34" charset="0"/>
                <a:ea typeface="Calibri" panose="020F0502020204030204" pitchFamily="34" charset="0"/>
                <a:cs typeface="Calibri" panose="020F0502020204030204" pitchFamily="34" charset="0"/>
              </a:rPr>
              <a:t>Fragment updates:             1                                              0</a:t>
            </a:r>
            <a:br>
              <a:rPr lang="en-US" sz="2000" kern="100" dirty="0">
                <a:effectLst/>
                <a:latin typeface="Calibri" panose="020F0502020204030204" pitchFamily="34" charset="0"/>
                <a:ea typeface="Calibri" panose="020F0502020204030204" pitchFamily="34" charset="0"/>
                <a:cs typeface="Calibri" panose="020F0502020204030204" pitchFamily="34" charset="0"/>
              </a:rPr>
            </a:br>
            <a:r>
              <a:rPr lang="en-US" sz="2000" kern="100" dirty="0">
                <a:effectLst/>
                <a:latin typeface="Calibri" panose="020F0502020204030204" pitchFamily="34" charset="0"/>
                <a:ea typeface="Calibri" panose="020F0502020204030204" pitchFamily="34" charset="0"/>
                <a:cs typeface="Calibri" panose="020F0502020204030204" pitchFamily="34" charset="0"/>
              </a:rPr>
              <a:t>Fragment deletes:              0                                        num of fragments</a:t>
            </a:r>
            <a:br>
              <a:rPr lang="en-US" sz="2000" kern="100" dirty="0">
                <a:effectLst/>
                <a:latin typeface="Calibri" panose="020F0502020204030204" pitchFamily="34" charset="0"/>
                <a:ea typeface="Calibri" panose="020F0502020204030204" pitchFamily="34" charset="0"/>
                <a:cs typeface="Calibri" panose="020F0502020204030204" pitchFamily="34" charset="0"/>
              </a:rPr>
            </a:br>
            <a:r>
              <a:rPr lang="en-US" sz="2000" kern="100" dirty="0">
                <a:effectLst/>
                <a:latin typeface="Calibri" panose="020F0502020204030204" pitchFamily="34" charset="0"/>
                <a:ea typeface="Calibri" panose="020F0502020204030204" pitchFamily="34" charset="0"/>
                <a:cs typeface="Calibri" panose="020F0502020204030204" pitchFamily="34" charset="0"/>
              </a:rPr>
              <a:t>Fragment creates:              0                                        num of fragments</a:t>
            </a:r>
            <a:br>
              <a:rPr lang="en-US" sz="2000" kern="100" dirty="0">
                <a:effectLst/>
                <a:latin typeface="Calibri" panose="020F0502020204030204" pitchFamily="34" charset="0"/>
                <a:ea typeface="Calibri" panose="020F0502020204030204" pitchFamily="34" charset="0"/>
                <a:cs typeface="Calibri" panose="020F0502020204030204" pitchFamily="34" charset="0"/>
              </a:rPr>
            </a:br>
            <a:r>
              <a:rPr lang="en-US" sz="2000" kern="100" dirty="0">
                <a:effectLst/>
                <a:latin typeface="Calibri" panose="020F0502020204030204" pitchFamily="34" charset="0"/>
                <a:ea typeface="Calibri" panose="020F0502020204030204" pitchFamily="34" charset="0"/>
                <a:cs typeface="Calibri" panose="020F0502020204030204" pitchFamily="34" charset="0"/>
              </a:rPr>
              <a:t>Byte updates    : record-length(updated record)           0</a:t>
            </a:r>
          </a:p>
        </p:txBody>
      </p:sp>
      <p:sp>
        <p:nvSpPr>
          <p:cNvPr id="9" name="TextBox 8">
            <a:extLst>
              <a:ext uri="{FF2B5EF4-FFF2-40B4-BE49-F238E27FC236}">
                <a16:creationId xmlns:a16="http://schemas.microsoft.com/office/drawing/2014/main" id="{CF8BA40D-6F80-46B7-3E36-6225919EE421}"/>
              </a:ext>
            </a:extLst>
          </p:cNvPr>
          <p:cNvSpPr txBox="1"/>
          <p:nvPr/>
        </p:nvSpPr>
        <p:spPr>
          <a:xfrm>
            <a:off x="9383485" y="5628780"/>
            <a:ext cx="2149884" cy="461665"/>
          </a:xfrm>
          <a:prstGeom prst="rect">
            <a:avLst/>
          </a:prstGeom>
          <a:noFill/>
        </p:spPr>
        <p:txBody>
          <a:bodyPr wrap="none" rtlCol="0">
            <a:spAutoFit/>
          </a:bodyPr>
          <a:lstStyle/>
          <a:p>
            <a:r>
              <a:rPr lang="en-US" sz="2400" dirty="0">
                <a:effectLst/>
                <a:latin typeface="Calibri" panose="020F0502020204030204" pitchFamily="34" charset="0"/>
                <a:ea typeface="Calibri" panose="020F0502020204030204" pitchFamily="34" charset="0"/>
                <a:cs typeface="Calibri" panose="020F0502020204030204" pitchFamily="34" charset="0"/>
              </a:rPr>
              <a:t>_</a:t>
            </a:r>
            <a:r>
              <a:rPr lang="en-US" sz="2400" dirty="0" err="1">
                <a:effectLst/>
                <a:latin typeface="Calibri" panose="020F0502020204030204" pitchFamily="34" charset="0"/>
                <a:ea typeface="Calibri" panose="020F0502020204030204" pitchFamily="34" charset="0"/>
                <a:cs typeface="Calibri" panose="020F0502020204030204" pitchFamily="34" charset="0"/>
              </a:rPr>
              <a:t>ActRecord</a:t>
            </a:r>
            <a:r>
              <a:rPr lang="en-US" sz="2400" dirty="0">
                <a:effectLst/>
                <a:latin typeface="Calibri" panose="020F0502020204030204" pitchFamily="34" charset="0"/>
                <a:ea typeface="Calibri" panose="020F0502020204030204" pitchFamily="34" charset="0"/>
                <a:cs typeface="Calibri" panose="020F0502020204030204" pitchFamily="34" charset="0"/>
              </a:rPr>
              <a:t> VST</a:t>
            </a:r>
            <a:endParaRPr lang="en-US" sz="24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04918041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F190F1-E84E-841A-C2D4-750E15DBD226}"/>
              </a:ext>
            </a:extLst>
          </p:cNvPr>
          <p:cNvSpPr>
            <a:spLocks noGrp="1"/>
          </p:cNvSpPr>
          <p:nvPr>
            <p:ph type="title"/>
          </p:nvPr>
        </p:nvSpPr>
        <p:spPr/>
        <p:txBody>
          <a:bodyPr/>
          <a:lstStyle/>
          <a:p>
            <a:pPr algn="ctr"/>
            <a:r>
              <a:rPr lang="en-US" sz="4400" dirty="0">
                <a:latin typeface="Calibri" panose="020F0502020204030204" pitchFamily="34" charset="0"/>
                <a:ea typeface="Calibri" panose="020F0502020204030204" pitchFamily="34" charset="0"/>
                <a:cs typeface="Calibri" panose="020F0502020204030204" pitchFamily="34" charset="0"/>
              </a:rPr>
              <a:t>Fragmentation</a:t>
            </a:r>
            <a:br>
              <a:rPr lang="en-US" sz="4400" dirty="0">
                <a:latin typeface="Calibri" panose="020F0502020204030204" pitchFamily="34" charset="0"/>
                <a:ea typeface="Calibri" panose="020F0502020204030204" pitchFamily="34" charset="0"/>
                <a:cs typeface="Calibri" panose="020F0502020204030204" pitchFamily="34" charset="0"/>
              </a:rPr>
            </a:br>
            <a:r>
              <a:rPr lang="en-US" sz="3200" dirty="0">
                <a:latin typeface="Calibri" panose="020F0502020204030204" pitchFamily="34" charset="0"/>
                <a:ea typeface="Calibri" panose="020F0502020204030204" pitchFamily="34" charset="0"/>
                <a:cs typeface="Calibri" panose="020F0502020204030204" pitchFamily="34" charset="0"/>
              </a:rPr>
              <a:t>How to fight Fragmentation?</a:t>
            </a:r>
          </a:p>
        </p:txBody>
      </p:sp>
      <p:sp>
        <p:nvSpPr>
          <p:cNvPr id="3" name="Content Placeholder 2">
            <a:extLst>
              <a:ext uri="{FF2B5EF4-FFF2-40B4-BE49-F238E27FC236}">
                <a16:creationId xmlns:a16="http://schemas.microsoft.com/office/drawing/2014/main" id="{FCB005F9-E358-CE0B-75D0-639385025A32}"/>
              </a:ext>
            </a:extLst>
          </p:cNvPr>
          <p:cNvSpPr>
            <a:spLocks noGrp="1"/>
          </p:cNvSpPr>
          <p:nvPr>
            <p:ph idx="1"/>
          </p:nvPr>
        </p:nvSpPr>
        <p:spPr>
          <a:xfrm>
            <a:off x="838200" y="1825625"/>
            <a:ext cx="10515600" cy="2703845"/>
          </a:xfrm>
        </p:spPr>
        <p:txBody>
          <a:bodyPr>
            <a:normAutofit fontScale="92500" lnSpcReduction="10000"/>
          </a:bodyPr>
          <a:lstStyle/>
          <a:p>
            <a:pPr marL="0" indent="0">
              <a:buNone/>
            </a:pPr>
            <a:r>
              <a:rPr lang="en-US" dirty="0"/>
              <a:t>1. D&amp;L</a:t>
            </a:r>
          </a:p>
          <a:p>
            <a:pPr marL="0" indent="0">
              <a:buNone/>
            </a:pPr>
            <a:r>
              <a:rPr lang="en-US" dirty="0"/>
              <a:t>2. Pro2pro</a:t>
            </a:r>
          </a:p>
          <a:p>
            <a:pPr marL="0" indent="0">
              <a:buNone/>
            </a:pPr>
            <a:r>
              <a:rPr lang="en-US" dirty="0"/>
              <a:t>3. D&amp;L using Mike </a:t>
            </a:r>
            <a:r>
              <a:rPr lang="en-US" dirty="0" err="1"/>
              <a:t>Furgal's</a:t>
            </a:r>
            <a:r>
              <a:rPr lang="en-US" dirty="0"/>
              <a:t> partitioning method</a:t>
            </a:r>
          </a:p>
          <a:p>
            <a:pPr marL="0" indent="0">
              <a:buNone/>
            </a:pPr>
            <a:r>
              <a:rPr lang="en-US" dirty="0"/>
              <a:t>4. proutil db-name -C </a:t>
            </a:r>
            <a:r>
              <a:rPr lang="en-US" dirty="0" err="1"/>
              <a:t>tablereorg</a:t>
            </a:r>
            <a:r>
              <a:rPr lang="en-US" dirty="0"/>
              <a:t> table-name (if version 12.3+)</a:t>
            </a:r>
          </a:p>
          <a:p>
            <a:pPr marL="0" indent="0">
              <a:buNone/>
            </a:pPr>
            <a:r>
              <a:rPr lang="en-US" dirty="0"/>
              <a:t>5. Increase the Create Limit </a:t>
            </a:r>
          </a:p>
          <a:p>
            <a:pPr marL="0" indent="0">
              <a:buNone/>
            </a:pPr>
            <a:r>
              <a:rPr lang="en-US" dirty="0"/>
              <a:t>6. Choose smaller RPB</a:t>
            </a:r>
          </a:p>
        </p:txBody>
      </p:sp>
      <p:sp>
        <p:nvSpPr>
          <p:cNvPr id="4" name="Footer Placeholder 3">
            <a:extLst>
              <a:ext uri="{FF2B5EF4-FFF2-40B4-BE49-F238E27FC236}">
                <a16:creationId xmlns:a16="http://schemas.microsoft.com/office/drawing/2014/main" id="{035FF94A-F94E-3C6F-B03E-80C95E95F49A}"/>
              </a:ext>
            </a:extLst>
          </p:cNvPr>
          <p:cNvSpPr>
            <a:spLocks noGrp="1"/>
          </p:cNvSpPr>
          <p:nvPr>
            <p:ph type="ftr" sz="quarter" idx="11"/>
          </p:nvPr>
        </p:nvSpPr>
        <p:spPr/>
        <p:txBody>
          <a:bodyPr/>
          <a:lstStyle/>
          <a:p>
            <a:r>
              <a:rPr lang="en-US"/>
              <a:t>PUG Challenge 2024</a:t>
            </a:r>
          </a:p>
        </p:txBody>
      </p:sp>
      <p:sp>
        <p:nvSpPr>
          <p:cNvPr id="5" name="Slide Number Placeholder 4">
            <a:extLst>
              <a:ext uri="{FF2B5EF4-FFF2-40B4-BE49-F238E27FC236}">
                <a16:creationId xmlns:a16="http://schemas.microsoft.com/office/drawing/2014/main" id="{D42DC556-E668-AFEE-9B67-F59333144F5B}"/>
              </a:ext>
            </a:extLst>
          </p:cNvPr>
          <p:cNvSpPr>
            <a:spLocks noGrp="1"/>
          </p:cNvSpPr>
          <p:nvPr>
            <p:ph type="sldNum" sz="quarter" idx="12"/>
          </p:nvPr>
        </p:nvSpPr>
        <p:spPr/>
        <p:txBody>
          <a:bodyPr/>
          <a:lstStyle/>
          <a:p>
            <a:fld id="{D79E687F-9761-4E37-8E5C-463A0DD2901E}" type="slidenum">
              <a:rPr lang="en-US" smtClean="0"/>
              <a:t>49</a:t>
            </a:fld>
            <a:endParaRPr lang="en-US"/>
          </a:p>
        </p:txBody>
      </p:sp>
    </p:spTree>
    <p:extLst>
      <p:ext uri="{BB962C8B-B14F-4D97-AF65-F5344CB8AC3E}">
        <p14:creationId xmlns:p14="http://schemas.microsoft.com/office/powerpoint/2010/main" val="405460738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36F039-715B-5F08-20C2-A758F30FDCF8}"/>
              </a:ext>
            </a:extLst>
          </p:cNvPr>
          <p:cNvSpPr>
            <a:spLocks noGrp="1"/>
          </p:cNvSpPr>
          <p:nvPr>
            <p:ph type="title"/>
          </p:nvPr>
        </p:nvSpPr>
        <p:spPr>
          <a:xfrm>
            <a:off x="838200" y="128575"/>
            <a:ext cx="10515600" cy="1325563"/>
          </a:xfrm>
        </p:spPr>
        <p:txBody>
          <a:bodyPr>
            <a:normAutofit/>
          </a:bodyPr>
          <a:lstStyle/>
          <a:p>
            <a:pPr algn="ctr"/>
            <a:r>
              <a:rPr lang="en-US" kern="0" dirty="0">
                <a:effectLst/>
                <a:latin typeface="Calibri" panose="020F0502020204030204" pitchFamily="34" charset="0"/>
                <a:ea typeface="Calibri" panose="020F0502020204030204" pitchFamily="34" charset="0"/>
                <a:cs typeface="Calibri" panose="020F0502020204030204" pitchFamily="34" charset="0"/>
              </a:rPr>
              <a:t>Space management algorithms</a:t>
            </a:r>
            <a:br>
              <a:rPr lang="en-US" kern="0" dirty="0">
                <a:effectLst/>
                <a:latin typeface="Calibri" panose="020F0502020204030204" pitchFamily="34" charset="0"/>
                <a:ea typeface="Calibri" panose="020F0502020204030204" pitchFamily="34" charset="0"/>
                <a:cs typeface="Calibri" panose="020F0502020204030204" pitchFamily="34" charset="0"/>
              </a:rPr>
            </a:br>
            <a:r>
              <a:rPr lang="en-US" sz="3200" kern="0" dirty="0">
                <a:effectLst/>
                <a:latin typeface="Calibri" panose="020F0502020204030204" pitchFamily="34" charset="0"/>
                <a:ea typeface="Calibri" panose="020F0502020204030204" pitchFamily="34" charset="0"/>
                <a:cs typeface="Calibri" panose="020F0502020204030204" pitchFamily="34" charset="0"/>
              </a:rPr>
              <a:t>How to configure parameters</a:t>
            </a:r>
            <a:endParaRPr lang="en-US" sz="3200" dirty="0">
              <a:latin typeface="Calibri" panose="020F0502020204030204" pitchFamily="34" charset="0"/>
              <a:ea typeface="Calibri" panose="020F0502020204030204" pitchFamily="34" charset="0"/>
              <a:cs typeface="Calibri" panose="020F0502020204030204" pitchFamily="34" charset="0"/>
            </a:endParaRPr>
          </a:p>
        </p:txBody>
      </p:sp>
      <p:sp>
        <p:nvSpPr>
          <p:cNvPr id="5" name="Footer Placeholder 4">
            <a:extLst>
              <a:ext uri="{FF2B5EF4-FFF2-40B4-BE49-F238E27FC236}">
                <a16:creationId xmlns:a16="http://schemas.microsoft.com/office/drawing/2014/main" id="{E3E9C211-E5B3-4CF0-BA4D-0C1C3E21F462}"/>
              </a:ext>
            </a:extLst>
          </p:cNvPr>
          <p:cNvSpPr>
            <a:spLocks noGrp="1"/>
          </p:cNvSpPr>
          <p:nvPr>
            <p:ph type="ftr" sz="quarter" idx="11"/>
          </p:nvPr>
        </p:nvSpPr>
        <p:spPr/>
        <p:txBody>
          <a:bodyPr/>
          <a:lstStyle/>
          <a:p>
            <a:r>
              <a:rPr lang="en-US"/>
              <a:t>PUG Challenge 2024</a:t>
            </a:r>
          </a:p>
        </p:txBody>
      </p:sp>
      <p:sp>
        <p:nvSpPr>
          <p:cNvPr id="6" name="Slide Number Placeholder 5">
            <a:extLst>
              <a:ext uri="{FF2B5EF4-FFF2-40B4-BE49-F238E27FC236}">
                <a16:creationId xmlns:a16="http://schemas.microsoft.com/office/drawing/2014/main" id="{562B0A69-8701-3912-AF6B-A6DF64901831}"/>
              </a:ext>
            </a:extLst>
          </p:cNvPr>
          <p:cNvSpPr>
            <a:spLocks noGrp="1"/>
          </p:cNvSpPr>
          <p:nvPr>
            <p:ph type="sldNum" sz="quarter" idx="12"/>
          </p:nvPr>
        </p:nvSpPr>
        <p:spPr/>
        <p:txBody>
          <a:bodyPr/>
          <a:lstStyle/>
          <a:p>
            <a:fld id="{D79E687F-9761-4E37-8E5C-463A0DD2901E}" type="slidenum">
              <a:rPr lang="en-US" smtClean="0"/>
              <a:t>50</a:t>
            </a:fld>
            <a:endParaRPr lang="en-US"/>
          </a:p>
        </p:txBody>
      </p:sp>
      <p:sp>
        <p:nvSpPr>
          <p:cNvPr id="4" name="TextBox 3">
            <a:extLst>
              <a:ext uri="{FF2B5EF4-FFF2-40B4-BE49-F238E27FC236}">
                <a16:creationId xmlns:a16="http://schemas.microsoft.com/office/drawing/2014/main" id="{B75631AC-6CEB-6615-9324-80B6820FE56B}"/>
              </a:ext>
            </a:extLst>
          </p:cNvPr>
          <p:cNvSpPr txBox="1"/>
          <p:nvPr/>
        </p:nvSpPr>
        <p:spPr>
          <a:xfrm>
            <a:off x="1711809" y="1763485"/>
            <a:ext cx="4847289" cy="1569660"/>
          </a:xfrm>
          <a:prstGeom prst="rect">
            <a:avLst/>
          </a:prstGeom>
          <a:noFill/>
        </p:spPr>
        <p:txBody>
          <a:bodyPr wrap="none" rtlCol="0">
            <a:spAutoFit/>
          </a:bodyPr>
          <a:lstStyle/>
          <a:p>
            <a:r>
              <a:rPr lang="en-US" sz="2400" dirty="0">
                <a:effectLst/>
                <a:latin typeface="Calibri" panose="020F0502020204030204" pitchFamily="34" charset="0"/>
                <a:ea typeface="Calibri" panose="020F0502020204030204" pitchFamily="34" charset="0"/>
                <a:cs typeface="Calibri" panose="020F0502020204030204" pitchFamily="34" charset="0"/>
              </a:rPr>
              <a:t>Rows Per Block</a:t>
            </a:r>
            <a:r>
              <a:rPr lang="en-US" sz="2400" dirty="0">
                <a:latin typeface="Calibri" panose="020F0502020204030204" pitchFamily="34" charset="0"/>
                <a:ea typeface="Calibri" panose="020F0502020204030204" pitchFamily="34" charset="0"/>
                <a:cs typeface="Calibri" panose="020F0502020204030204" pitchFamily="34" charset="0"/>
              </a:rPr>
              <a:t> (per area)</a:t>
            </a:r>
          </a:p>
          <a:p>
            <a:r>
              <a:rPr lang="en-US" sz="2400" dirty="0">
                <a:latin typeface="Calibri" panose="020F0502020204030204" pitchFamily="34" charset="0"/>
                <a:ea typeface="Calibri" panose="020F0502020204030204" pitchFamily="34" charset="0"/>
                <a:cs typeface="Calibri" panose="020F0502020204030204" pitchFamily="34" charset="0"/>
              </a:rPr>
              <a:t>Create limit (per Table) </a:t>
            </a:r>
            <a:br>
              <a:rPr lang="en-US" sz="2400" dirty="0">
                <a:latin typeface="Calibri" panose="020F0502020204030204" pitchFamily="34" charset="0"/>
                <a:ea typeface="Calibri" panose="020F0502020204030204" pitchFamily="34" charset="0"/>
                <a:cs typeface="Calibri" panose="020F0502020204030204" pitchFamily="34" charset="0"/>
              </a:rPr>
            </a:br>
            <a:r>
              <a:rPr lang="en-US" sz="2400" dirty="0">
                <a:latin typeface="Calibri" panose="020F0502020204030204" pitchFamily="34" charset="0"/>
                <a:ea typeface="Calibri" panose="020F0502020204030204" pitchFamily="34" charset="0"/>
                <a:cs typeface="Calibri" panose="020F0502020204030204" pitchFamily="34" charset="0"/>
              </a:rPr>
              <a:t>Toss limits (per Table)</a:t>
            </a:r>
            <a:br>
              <a:rPr lang="en-US" sz="2400" dirty="0">
                <a:latin typeface="Calibri" panose="020F0502020204030204" pitchFamily="34" charset="0"/>
                <a:ea typeface="Calibri" panose="020F0502020204030204" pitchFamily="34" charset="0"/>
                <a:cs typeface="Calibri" panose="020F0502020204030204" pitchFamily="34" charset="0"/>
              </a:rPr>
            </a:br>
            <a:r>
              <a:rPr lang="en-US" sz="2400" i="0" u="none" strike="noStrike" baseline="0" dirty="0">
                <a:latin typeface="Calibri" panose="020F0502020204030204" pitchFamily="34" charset="0"/>
                <a:ea typeface="Calibri" panose="020F0502020204030204" pitchFamily="34" charset="0"/>
                <a:cs typeface="Calibri" panose="020F0502020204030204" pitchFamily="34" charset="0"/>
              </a:rPr>
              <a:t>-</a:t>
            </a:r>
            <a:r>
              <a:rPr lang="en-US" sz="2400" i="0" u="none" strike="noStrike" baseline="0" dirty="0" err="1">
                <a:latin typeface="Calibri" panose="020F0502020204030204" pitchFamily="34" charset="0"/>
                <a:ea typeface="Calibri" panose="020F0502020204030204" pitchFamily="34" charset="0"/>
                <a:cs typeface="Calibri" panose="020F0502020204030204" pitchFamily="34" charset="0"/>
              </a:rPr>
              <a:t>recspacesearchdepth</a:t>
            </a:r>
            <a:r>
              <a:rPr lang="en-US" sz="2400" i="0" u="none" strike="noStrike" baseline="0" dirty="0">
                <a:latin typeface="Calibri" panose="020F0502020204030204" pitchFamily="34" charset="0"/>
                <a:ea typeface="Calibri" panose="020F0502020204030204" pitchFamily="34" charset="0"/>
                <a:cs typeface="Calibri" panose="020F0502020204030204" pitchFamily="34" charset="0"/>
              </a:rPr>
              <a:t> (per Database)</a:t>
            </a:r>
            <a:endParaRPr lang="en-US" sz="24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53169136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36F039-715B-5F08-20C2-A758F30FDCF8}"/>
              </a:ext>
            </a:extLst>
          </p:cNvPr>
          <p:cNvSpPr>
            <a:spLocks noGrp="1"/>
          </p:cNvSpPr>
          <p:nvPr>
            <p:ph type="title"/>
          </p:nvPr>
        </p:nvSpPr>
        <p:spPr>
          <a:xfrm>
            <a:off x="838200" y="128575"/>
            <a:ext cx="10515600" cy="1513821"/>
          </a:xfrm>
        </p:spPr>
        <p:txBody>
          <a:bodyPr>
            <a:normAutofit/>
          </a:bodyPr>
          <a:lstStyle/>
          <a:p>
            <a:pPr algn="ctr"/>
            <a:r>
              <a:rPr lang="en-US" dirty="0">
                <a:effectLst/>
                <a:latin typeface="Calibri" panose="020F0502020204030204" pitchFamily="34" charset="0"/>
                <a:ea typeface="Calibri" panose="020F0502020204030204" pitchFamily="34" charset="0"/>
                <a:cs typeface="Calibri" panose="020F0502020204030204" pitchFamily="34" charset="0"/>
              </a:rPr>
              <a:t>Rows Per Block</a:t>
            </a:r>
            <a:br>
              <a:rPr lang="en-US" dirty="0">
                <a:effectLst/>
                <a:latin typeface="Calibri" panose="020F0502020204030204" pitchFamily="34" charset="0"/>
                <a:ea typeface="Calibri" panose="020F0502020204030204" pitchFamily="34" charset="0"/>
                <a:cs typeface="Calibri" panose="020F0502020204030204" pitchFamily="34" charset="0"/>
              </a:rPr>
            </a:br>
            <a:r>
              <a:rPr lang="en-US" sz="3600" dirty="0">
                <a:latin typeface="Calibri" panose="020F0502020204030204" pitchFamily="34" charset="0"/>
                <a:ea typeface="Calibri" panose="020F0502020204030204" pitchFamily="34" charset="0"/>
                <a:cs typeface="Calibri" panose="020F0502020204030204" pitchFamily="34" charset="0"/>
              </a:rPr>
              <a:t>“</a:t>
            </a:r>
            <a:r>
              <a:rPr lang="ru-RU" sz="3600" dirty="0">
                <a:latin typeface="Calibri" panose="020F0502020204030204" pitchFamily="34" charset="0"/>
                <a:ea typeface="Calibri" panose="020F0502020204030204" pitchFamily="34" charset="0"/>
                <a:cs typeface="Times New Roman" panose="02020603050405020304" pitchFamily="18" charset="0"/>
              </a:rPr>
              <a:t>С</a:t>
            </a:r>
            <a:r>
              <a:rPr lang="en-US" sz="3600" dirty="0" err="1">
                <a:latin typeface="Calibri" panose="020F0502020204030204" pitchFamily="34" charset="0"/>
                <a:ea typeface="Calibri" panose="020F0502020204030204" pitchFamily="34" charset="0"/>
                <a:cs typeface="Times New Roman" panose="02020603050405020304" pitchFamily="18" charset="0"/>
              </a:rPr>
              <a:t>amel</a:t>
            </a:r>
            <a:r>
              <a:rPr lang="en-US" sz="3600" dirty="0">
                <a:latin typeface="Calibri" panose="020F0502020204030204" pitchFamily="34" charset="0"/>
                <a:ea typeface="Calibri" panose="020F0502020204030204" pitchFamily="34" charset="0"/>
                <a:cs typeface="Times New Roman" panose="02020603050405020304" pitchFamily="18" charset="0"/>
              </a:rPr>
              <a:t> humps”</a:t>
            </a:r>
            <a:endParaRPr lang="en-US" sz="3600" dirty="0">
              <a:latin typeface="Calibri" panose="020F0502020204030204" pitchFamily="34" charset="0"/>
              <a:ea typeface="Calibri" panose="020F0502020204030204" pitchFamily="34" charset="0"/>
              <a:cs typeface="Calibri" panose="020F0502020204030204" pitchFamily="34" charset="0"/>
            </a:endParaRPr>
          </a:p>
        </p:txBody>
      </p:sp>
      <p:sp>
        <p:nvSpPr>
          <p:cNvPr id="5" name="Footer Placeholder 4">
            <a:extLst>
              <a:ext uri="{FF2B5EF4-FFF2-40B4-BE49-F238E27FC236}">
                <a16:creationId xmlns:a16="http://schemas.microsoft.com/office/drawing/2014/main" id="{E3E9C211-E5B3-4CF0-BA4D-0C1C3E21F462}"/>
              </a:ext>
            </a:extLst>
          </p:cNvPr>
          <p:cNvSpPr>
            <a:spLocks noGrp="1"/>
          </p:cNvSpPr>
          <p:nvPr>
            <p:ph type="ftr" sz="quarter" idx="11"/>
          </p:nvPr>
        </p:nvSpPr>
        <p:spPr/>
        <p:txBody>
          <a:bodyPr/>
          <a:lstStyle/>
          <a:p>
            <a:r>
              <a:rPr lang="en-US"/>
              <a:t>PUG Challenge 2024</a:t>
            </a:r>
          </a:p>
        </p:txBody>
      </p:sp>
      <p:sp>
        <p:nvSpPr>
          <p:cNvPr id="6" name="Slide Number Placeholder 5">
            <a:extLst>
              <a:ext uri="{FF2B5EF4-FFF2-40B4-BE49-F238E27FC236}">
                <a16:creationId xmlns:a16="http://schemas.microsoft.com/office/drawing/2014/main" id="{562B0A69-8701-3912-AF6B-A6DF64901831}"/>
              </a:ext>
            </a:extLst>
          </p:cNvPr>
          <p:cNvSpPr>
            <a:spLocks noGrp="1"/>
          </p:cNvSpPr>
          <p:nvPr>
            <p:ph type="sldNum" sz="quarter" idx="12"/>
          </p:nvPr>
        </p:nvSpPr>
        <p:spPr/>
        <p:txBody>
          <a:bodyPr/>
          <a:lstStyle/>
          <a:p>
            <a:fld id="{D79E687F-9761-4E37-8E5C-463A0DD2901E}" type="slidenum">
              <a:rPr lang="en-US" smtClean="0"/>
              <a:t>51</a:t>
            </a:fld>
            <a:endParaRPr lang="en-US"/>
          </a:p>
        </p:txBody>
      </p:sp>
      <p:sp>
        <p:nvSpPr>
          <p:cNvPr id="3" name="TextBox 2">
            <a:extLst>
              <a:ext uri="{FF2B5EF4-FFF2-40B4-BE49-F238E27FC236}">
                <a16:creationId xmlns:a16="http://schemas.microsoft.com/office/drawing/2014/main" id="{C12493A6-3C56-BB7C-3584-B6387A73A7F3}"/>
              </a:ext>
            </a:extLst>
          </p:cNvPr>
          <p:cNvSpPr txBox="1"/>
          <p:nvPr/>
        </p:nvSpPr>
        <p:spPr>
          <a:xfrm>
            <a:off x="1937657" y="1642396"/>
            <a:ext cx="7171515" cy="1077218"/>
          </a:xfrm>
          <a:prstGeom prst="rect">
            <a:avLst/>
          </a:prstGeom>
          <a:noFill/>
        </p:spPr>
        <p:txBody>
          <a:bodyPr wrap="none" rtlCol="0">
            <a:spAutoFit/>
          </a:bodyPr>
          <a:lstStyle/>
          <a:p>
            <a:r>
              <a:rPr lang="en-US" sz="3200" dirty="0">
                <a:effectLst/>
                <a:latin typeface="Calibri" panose="020F0502020204030204" pitchFamily="34" charset="0"/>
                <a:ea typeface="Calibri" panose="020F0502020204030204" pitchFamily="34" charset="0"/>
                <a:cs typeface="Times New Roman" panose="02020603050405020304" pitchFamily="18" charset="0"/>
              </a:rPr>
              <a:t>Typical advice:</a:t>
            </a:r>
            <a:br>
              <a:rPr lang="en-US" sz="3200" dirty="0">
                <a:effectLst/>
                <a:latin typeface="Calibri" panose="020F0502020204030204" pitchFamily="34" charset="0"/>
                <a:ea typeface="Calibri" panose="020F0502020204030204" pitchFamily="34" charset="0"/>
                <a:cs typeface="Times New Roman" panose="02020603050405020304" pitchFamily="18" charset="0"/>
              </a:rPr>
            </a:br>
            <a:r>
              <a:rPr lang="en-US" sz="3200" dirty="0">
                <a:effectLst/>
                <a:latin typeface="Calibri" panose="020F0502020204030204" pitchFamily="34" charset="0"/>
                <a:ea typeface="Calibri" panose="020F0502020204030204" pitchFamily="34" charset="0"/>
                <a:cs typeface="Times New Roman" panose="02020603050405020304" pitchFamily="18" charset="0"/>
              </a:rPr>
              <a:t>RPB = (</a:t>
            </a:r>
            <a:r>
              <a:rPr lang="en-US" sz="3200" dirty="0" err="1">
                <a:effectLst/>
                <a:latin typeface="Calibri" panose="020F0502020204030204" pitchFamily="34" charset="0"/>
                <a:ea typeface="Calibri" panose="020F0502020204030204" pitchFamily="34" charset="0"/>
                <a:cs typeface="Times New Roman" panose="02020603050405020304" pitchFamily="18" charset="0"/>
              </a:rPr>
              <a:t>Dbblocksize</a:t>
            </a:r>
            <a:r>
              <a:rPr lang="en-US" sz="3200" dirty="0">
                <a:effectLst/>
                <a:latin typeface="Calibri" panose="020F0502020204030204" pitchFamily="34" charset="0"/>
                <a:ea typeface="Calibri" panose="020F0502020204030204" pitchFamily="34" charset="0"/>
                <a:cs typeface="Times New Roman" panose="02020603050405020304" pitchFamily="18" charset="0"/>
              </a:rPr>
              <a:t> - X)/(</a:t>
            </a:r>
            <a:r>
              <a:rPr lang="en-US" sz="3200" dirty="0" err="1">
                <a:effectLst/>
                <a:latin typeface="Calibri" panose="020F0502020204030204" pitchFamily="34" charset="0"/>
                <a:ea typeface="Calibri" panose="020F0502020204030204" pitchFamily="34" charset="0"/>
                <a:cs typeface="Times New Roman" panose="02020603050405020304" pitchFamily="18" charset="0"/>
              </a:rPr>
              <a:t>MeanRecSize</a:t>
            </a:r>
            <a:r>
              <a:rPr lang="en-US" sz="3200" dirty="0">
                <a:effectLst/>
                <a:latin typeface="Calibri" panose="020F0502020204030204" pitchFamily="34" charset="0"/>
                <a:ea typeface="Calibri" panose="020F0502020204030204" pitchFamily="34" charset="0"/>
                <a:cs typeface="Times New Roman" panose="02020603050405020304" pitchFamily="18" charset="0"/>
              </a:rPr>
              <a:t> + Y)</a:t>
            </a:r>
          </a:p>
        </p:txBody>
      </p:sp>
      <p:pic>
        <p:nvPicPr>
          <p:cNvPr id="4" name="Picture 3" descr="A graph showing a graph">
            <a:extLst>
              <a:ext uri="{FF2B5EF4-FFF2-40B4-BE49-F238E27FC236}">
                <a16:creationId xmlns:a16="http://schemas.microsoft.com/office/drawing/2014/main" id="{D4617F35-622A-6F1A-083A-43AC1A149F3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0337" y="1360713"/>
            <a:ext cx="11347270" cy="4552043"/>
          </a:xfrm>
          <a:prstGeom prst="rect">
            <a:avLst/>
          </a:prstGeom>
        </p:spPr>
      </p:pic>
    </p:spTree>
    <p:extLst>
      <p:ext uri="{BB962C8B-B14F-4D97-AF65-F5344CB8AC3E}">
        <p14:creationId xmlns:p14="http://schemas.microsoft.com/office/powerpoint/2010/main" val="1957112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36F039-715B-5F08-20C2-A758F30FDCF8}"/>
              </a:ext>
            </a:extLst>
          </p:cNvPr>
          <p:cNvSpPr>
            <a:spLocks noGrp="1"/>
          </p:cNvSpPr>
          <p:nvPr>
            <p:ph type="title"/>
          </p:nvPr>
        </p:nvSpPr>
        <p:spPr>
          <a:xfrm>
            <a:off x="838200" y="128575"/>
            <a:ext cx="10515600" cy="1513821"/>
          </a:xfrm>
        </p:spPr>
        <p:txBody>
          <a:bodyPr>
            <a:normAutofit/>
          </a:bodyPr>
          <a:lstStyle/>
          <a:p>
            <a:pPr algn="ctr"/>
            <a:r>
              <a:rPr lang="en-US" dirty="0">
                <a:effectLst/>
                <a:latin typeface="Calibri" panose="020F0502020204030204" pitchFamily="34" charset="0"/>
                <a:ea typeface="Calibri" panose="020F0502020204030204" pitchFamily="34" charset="0"/>
                <a:cs typeface="Calibri" panose="020F0502020204030204" pitchFamily="34" charset="0"/>
              </a:rPr>
              <a:t>Rows Per Block</a:t>
            </a:r>
            <a:br>
              <a:rPr lang="en-US" dirty="0">
                <a:effectLst/>
                <a:latin typeface="Calibri" panose="020F0502020204030204" pitchFamily="34" charset="0"/>
                <a:ea typeface="Calibri" panose="020F0502020204030204" pitchFamily="34" charset="0"/>
                <a:cs typeface="Calibri" panose="020F0502020204030204" pitchFamily="34" charset="0"/>
              </a:rPr>
            </a:br>
            <a:r>
              <a:rPr lang="en-US" sz="3600" dirty="0">
                <a:latin typeface="Calibri" panose="020F0502020204030204" pitchFamily="34" charset="0"/>
                <a:ea typeface="Calibri" panose="020F0502020204030204" pitchFamily="34" charset="0"/>
                <a:cs typeface="Calibri" panose="020F0502020204030204" pitchFamily="34" charset="0"/>
              </a:rPr>
              <a:t>Record contribution to the table’s space</a:t>
            </a:r>
          </a:p>
        </p:txBody>
      </p:sp>
      <p:sp>
        <p:nvSpPr>
          <p:cNvPr id="5" name="Footer Placeholder 4">
            <a:extLst>
              <a:ext uri="{FF2B5EF4-FFF2-40B4-BE49-F238E27FC236}">
                <a16:creationId xmlns:a16="http://schemas.microsoft.com/office/drawing/2014/main" id="{E3E9C211-E5B3-4CF0-BA4D-0C1C3E21F462}"/>
              </a:ext>
            </a:extLst>
          </p:cNvPr>
          <p:cNvSpPr>
            <a:spLocks noGrp="1"/>
          </p:cNvSpPr>
          <p:nvPr>
            <p:ph type="ftr" sz="quarter" idx="11"/>
          </p:nvPr>
        </p:nvSpPr>
        <p:spPr/>
        <p:txBody>
          <a:bodyPr/>
          <a:lstStyle/>
          <a:p>
            <a:r>
              <a:rPr lang="en-US"/>
              <a:t>PUG Challenge 2024</a:t>
            </a:r>
          </a:p>
        </p:txBody>
      </p:sp>
      <p:sp>
        <p:nvSpPr>
          <p:cNvPr id="6" name="Slide Number Placeholder 5">
            <a:extLst>
              <a:ext uri="{FF2B5EF4-FFF2-40B4-BE49-F238E27FC236}">
                <a16:creationId xmlns:a16="http://schemas.microsoft.com/office/drawing/2014/main" id="{562B0A69-8701-3912-AF6B-A6DF64901831}"/>
              </a:ext>
            </a:extLst>
          </p:cNvPr>
          <p:cNvSpPr>
            <a:spLocks noGrp="1"/>
          </p:cNvSpPr>
          <p:nvPr>
            <p:ph type="sldNum" sz="quarter" idx="12"/>
          </p:nvPr>
        </p:nvSpPr>
        <p:spPr/>
        <p:txBody>
          <a:bodyPr/>
          <a:lstStyle/>
          <a:p>
            <a:fld id="{D79E687F-9761-4E37-8E5C-463A0DD2901E}" type="slidenum">
              <a:rPr lang="en-US" smtClean="0"/>
              <a:t>52</a:t>
            </a:fld>
            <a:endParaRPr lang="en-US"/>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84882"/>
            <a:ext cx="11745686" cy="4894036"/>
          </a:xfrm>
          <a:prstGeom prst="rect">
            <a:avLst/>
          </a:prstGeom>
        </p:spPr>
      </p:pic>
    </p:spTree>
    <p:extLst>
      <p:ext uri="{BB962C8B-B14F-4D97-AF65-F5344CB8AC3E}">
        <p14:creationId xmlns:p14="http://schemas.microsoft.com/office/powerpoint/2010/main" val="223416788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EA1E63-9C23-B3A9-9DBB-42B89183820F}"/>
              </a:ext>
            </a:extLst>
          </p:cNvPr>
          <p:cNvSpPr>
            <a:spLocks noGrp="1"/>
          </p:cNvSpPr>
          <p:nvPr>
            <p:ph type="title"/>
          </p:nvPr>
        </p:nvSpPr>
        <p:spPr/>
        <p:txBody>
          <a:bodyPr>
            <a:normAutofit fontScale="90000"/>
          </a:bodyPr>
          <a:lstStyle/>
          <a:p>
            <a:pPr algn="ctr"/>
            <a:r>
              <a:rPr lang="en-US" kern="0" dirty="0">
                <a:effectLst/>
                <a:latin typeface="Calibri" panose="020F0502020204030204" pitchFamily="34" charset="0"/>
                <a:ea typeface="Calibri" panose="020F0502020204030204" pitchFamily="34" charset="0"/>
                <a:cs typeface="Calibri" panose="020F0502020204030204" pitchFamily="34" charset="0"/>
              </a:rPr>
              <a:t>Space management algorithms: Parameters </a:t>
            </a:r>
            <a:br>
              <a:rPr lang="en-US" dirty="0">
                <a:latin typeface="Calibri" panose="020F0502020204030204" pitchFamily="34" charset="0"/>
                <a:ea typeface="Calibri" panose="020F0502020204030204" pitchFamily="34" charset="0"/>
                <a:cs typeface="Calibri" panose="020F0502020204030204" pitchFamily="34" charset="0"/>
              </a:rPr>
            </a:br>
            <a:r>
              <a:rPr lang="en-US" sz="3100" dirty="0">
                <a:latin typeface="Calibri" panose="020F0502020204030204" pitchFamily="34" charset="0"/>
                <a:ea typeface="Calibri" panose="020F0502020204030204" pitchFamily="34" charset="0"/>
                <a:cs typeface="Calibri" panose="020F0502020204030204" pitchFamily="34" charset="0"/>
              </a:rPr>
              <a:t>Create and Toss Limits</a:t>
            </a:r>
            <a:br>
              <a:rPr lang="en-US" dirty="0">
                <a:latin typeface="Calibri" panose="020F0502020204030204" pitchFamily="34" charset="0"/>
                <a:ea typeface="Calibri" panose="020F0502020204030204" pitchFamily="34" charset="0"/>
                <a:cs typeface="Calibri" panose="020F0502020204030204" pitchFamily="34" charset="0"/>
              </a:rPr>
            </a:br>
            <a:r>
              <a:rPr lang="en-US" sz="3100" b="0" i="0" dirty="0">
                <a:solidFill>
                  <a:srgbClr val="000000"/>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a.k.a. Expansion Constant / Free Space Constant (version 8)</a:t>
            </a:r>
            <a:endParaRPr lang="en-US" sz="3100" dirty="0">
              <a:latin typeface="Calibri" panose="020F0502020204030204" pitchFamily="34" charset="0"/>
              <a:ea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17D174AD-11BF-267D-5205-25F4A3373816}"/>
              </a:ext>
            </a:extLst>
          </p:cNvPr>
          <p:cNvSpPr txBox="1"/>
          <p:nvPr/>
        </p:nvSpPr>
        <p:spPr>
          <a:xfrm>
            <a:off x="793010" y="2481943"/>
            <a:ext cx="10605980" cy="707886"/>
          </a:xfrm>
          <a:prstGeom prst="rect">
            <a:avLst/>
          </a:prstGeom>
          <a:noFill/>
        </p:spPr>
        <p:txBody>
          <a:bodyPr wrap="none" rtlCol="0">
            <a:spAutoFit/>
          </a:bodyPr>
          <a:lstStyle/>
          <a:p>
            <a:pPr algn="l"/>
            <a:r>
              <a:rPr lang="en-US" sz="2000" b="1" i="0" u="none" strike="noStrike" baseline="0" dirty="0">
                <a:latin typeface="Calibri" panose="020F0502020204030204" pitchFamily="34" charset="0"/>
                <a:ea typeface="Calibri" panose="020F0502020204030204" pitchFamily="34" charset="0"/>
                <a:cs typeface="Calibri" panose="020F0502020204030204" pitchFamily="34" charset="0"/>
              </a:rPr>
              <a:t>Create Limit </a:t>
            </a:r>
            <a:r>
              <a:rPr lang="en-US" sz="2000" b="0" i="0" u="none" strike="noStrike" baseline="0" dirty="0">
                <a:latin typeface="Calibri" panose="020F0502020204030204" pitchFamily="34" charset="0"/>
                <a:ea typeface="Calibri" panose="020F0502020204030204" pitchFamily="34" charset="0"/>
                <a:cs typeface="Calibri" panose="020F0502020204030204" pitchFamily="34" charset="0"/>
              </a:rPr>
              <a:t>— The minimum amount of free space in bytes required in a block after a new record is</a:t>
            </a:r>
          </a:p>
          <a:p>
            <a:pPr algn="l"/>
            <a:r>
              <a:rPr lang="en-US" sz="2000" b="0" i="0" u="none" strike="noStrike" baseline="0" dirty="0">
                <a:latin typeface="Calibri" panose="020F0502020204030204" pitchFamily="34" charset="0"/>
                <a:ea typeface="Calibri" panose="020F0502020204030204" pitchFamily="34" charset="0"/>
                <a:cs typeface="Calibri" panose="020F0502020204030204" pitchFamily="34" charset="0"/>
              </a:rPr>
              <a:t>inserted.</a:t>
            </a:r>
            <a:endParaRPr lang="en-US" sz="2000" dirty="0">
              <a:latin typeface="Calibri" panose="020F0502020204030204" pitchFamily="34" charset="0"/>
              <a:ea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CA89F4BC-D288-A804-EC43-5D5E0B1DA98D}"/>
              </a:ext>
            </a:extLst>
          </p:cNvPr>
          <p:cNvSpPr txBox="1"/>
          <p:nvPr/>
        </p:nvSpPr>
        <p:spPr>
          <a:xfrm>
            <a:off x="793010" y="3266386"/>
            <a:ext cx="10936905" cy="707886"/>
          </a:xfrm>
          <a:prstGeom prst="rect">
            <a:avLst/>
          </a:prstGeom>
          <a:noFill/>
        </p:spPr>
        <p:txBody>
          <a:bodyPr wrap="none" rtlCol="0">
            <a:spAutoFit/>
          </a:bodyPr>
          <a:lstStyle/>
          <a:p>
            <a:pPr algn="l"/>
            <a:r>
              <a:rPr lang="en-US" sz="2000" b="1" i="0" u="none" strike="noStrike" baseline="0" dirty="0">
                <a:latin typeface="Calibri" panose="020F0502020204030204" pitchFamily="34" charset="0"/>
                <a:ea typeface="Calibri" panose="020F0502020204030204" pitchFamily="34" charset="0"/>
                <a:cs typeface="Calibri" panose="020F0502020204030204" pitchFamily="34" charset="0"/>
              </a:rPr>
              <a:t>Toss Limit </a:t>
            </a:r>
            <a:r>
              <a:rPr lang="en-US" sz="2000" b="0" i="0" u="none" strike="noStrike" baseline="0" dirty="0">
                <a:latin typeface="Calibri" panose="020F0502020204030204" pitchFamily="34" charset="0"/>
                <a:ea typeface="Calibri" panose="020F0502020204030204" pitchFamily="34" charset="0"/>
                <a:cs typeface="Calibri" panose="020F0502020204030204" pitchFamily="34" charset="0"/>
              </a:rPr>
              <a:t>— The minimum amount of free space in bytes required in a block for the block to remain on</a:t>
            </a:r>
          </a:p>
          <a:p>
            <a:pPr algn="l"/>
            <a:r>
              <a:rPr lang="en-US" sz="2000" b="0" i="0" u="none" strike="noStrike" baseline="0" dirty="0">
                <a:latin typeface="Calibri" panose="020F0502020204030204" pitchFamily="34" charset="0"/>
                <a:ea typeface="Calibri" panose="020F0502020204030204" pitchFamily="34" charset="0"/>
                <a:cs typeface="Calibri" panose="020F0502020204030204" pitchFamily="34" charset="0"/>
              </a:rPr>
              <a:t>the RM chain.</a:t>
            </a:r>
            <a:endParaRPr lang="en-US" sz="2000" dirty="0">
              <a:latin typeface="Calibri" panose="020F0502020204030204" pitchFamily="34" charset="0"/>
              <a:ea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0DEA646C-286C-DAAE-A73A-D0911831E0B7}"/>
              </a:ext>
            </a:extLst>
          </p:cNvPr>
          <p:cNvSpPr txBox="1"/>
          <p:nvPr/>
        </p:nvSpPr>
        <p:spPr>
          <a:xfrm>
            <a:off x="793010" y="4288971"/>
            <a:ext cx="184731" cy="400110"/>
          </a:xfrm>
          <a:prstGeom prst="rect">
            <a:avLst/>
          </a:prstGeom>
          <a:noFill/>
        </p:spPr>
        <p:txBody>
          <a:bodyPr wrap="none" rtlCol="0">
            <a:spAutoFit/>
          </a:bodyPr>
          <a:lstStyle/>
          <a:p>
            <a:endParaRPr lang="en-US" sz="2000" dirty="0">
              <a:latin typeface="Calibri" panose="020F0502020204030204" pitchFamily="34" charset="0"/>
              <a:ea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7CACB138-B7C9-71DE-4A7C-C774628B3AD8}"/>
              </a:ext>
            </a:extLst>
          </p:cNvPr>
          <p:cNvSpPr txBox="1"/>
          <p:nvPr/>
        </p:nvSpPr>
        <p:spPr>
          <a:xfrm>
            <a:off x="880096" y="4824360"/>
            <a:ext cx="7687041" cy="400110"/>
          </a:xfrm>
          <a:prstGeom prst="rect">
            <a:avLst/>
          </a:prstGeom>
          <a:noFill/>
        </p:spPr>
        <p:txBody>
          <a:bodyPr wrap="none" rtlCol="0">
            <a:spAutoFit/>
          </a:bodyPr>
          <a:lstStyle/>
          <a:p>
            <a:r>
              <a:rPr lang="en-US" sz="2000" b="0" i="0" u="none" strike="noStrike" baseline="0" dirty="0">
                <a:latin typeface="Calibri" panose="020F0502020204030204" pitchFamily="34" charset="0"/>
                <a:ea typeface="Calibri" panose="020F0502020204030204" pitchFamily="34" charset="0"/>
                <a:cs typeface="Calibri" panose="020F0502020204030204" pitchFamily="34" charset="0"/>
              </a:rPr>
              <a:t>The toss limit  between zero and </a:t>
            </a:r>
            <a:r>
              <a:rPr lang="en-US" sz="2000" b="0" i="0" dirty="0">
                <a:solidFill>
                  <a:srgbClr val="000000"/>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block size minus 128 bytes, default 300</a:t>
            </a:r>
            <a:endParaRPr lang="en-US" sz="2000" dirty="0">
              <a:latin typeface="Calibri" panose="020F0502020204030204" pitchFamily="34" charset="0"/>
              <a:ea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7008F879-C1A8-64DF-0DC2-12FC1E67D18F}"/>
              </a:ext>
            </a:extLst>
          </p:cNvPr>
          <p:cNvSpPr txBox="1"/>
          <p:nvPr/>
        </p:nvSpPr>
        <p:spPr>
          <a:xfrm>
            <a:off x="880096" y="4245428"/>
            <a:ext cx="7867218" cy="707886"/>
          </a:xfrm>
          <a:prstGeom prst="rect">
            <a:avLst/>
          </a:prstGeom>
          <a:noFill/>
        </p:spPr>
        <p:txBody>
          <a:bodyPr wrap="none" rtlCol="0">
            <a:spAutoFit/>
          </a:bodyPr>
          <a:lstStyle/>
          <a:p>
            <a:r>
              <a:rPr lang="en-US" sz="2000" b="0" i="0" u="none" strike="noStrike" baseline="0" dirty="0">
                <a:latin typeface="Calibri" panose="020F0502020204030204" pitchFamily="34" charset="0"/>
                <a:ea typeface="Calibri" panose="020F0502020204030204" pitchFamily="34" charset="0"/>
                <a:cs typeface="Calibri" panose="020F0502020204030204" pitchFamily="34" charset="0"/>
              </a:rPr>
              <a:t>The create limit = between 32 and </a:t>
            </a:r>
            <a:r>
              <a:rPr lang="en-US" sz="2000" b="0" i="0" dirty="0">
                <a:solidFill>
                  <a:srgbClr val="000000"/>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block size minus 128 bytes, default 150</a:t>
            </a:r>
            <a:endParaRPr lang="en-US" sz="2000" dirty="0">
              <a:latin typeface="Calibri" panose="020F0502020204030204" pitchFamily="34" charset="0"/>
              <a:ea typeface="Calibri" panose="020F0502020204030204" pitchFamily="34" charset="0"/>
              <a:cs typeface="Calibri" panose="020F0502020204030204" pitchFamily="34" charset="0"/>
            </a:endParaRPr>
          </a:p>
          <a:p>
            <a:endParaRPr lang="en-US" sz="2000" dirty="0"/>
          </a:p>
        </p:txBody>
      </p:sp>
      <p:sp>
        <p:nvSpPr>
          <p:cNvPr id="9" name="Footer Placeholder 8">
            <a:extLst>
              <a:ext uri="{FF2B5EF4-FFF2-40B4-BE49-F238E27FC236}">
                <a16:creationId xmlns:a16="http://schemas.microsoft.com/office/drawing/2014/main" id="{668A0BFA-4D60-0E76-BF24-C28222BE7750}"/>
              </a:ext>
            </a:extLst>
          </p:cNvPr>
          <p:cNvSpPr>
            <a:spLocks noGrp="1"/>
          </p:cNvSpPr>
          <p:nvPr>
            <p:ph type="ftr" sz="quarter" idx="11"/>
          </p:nvPr>
        </p:nvSpPr>
        <p:spPr/>
        <p:txBody>
          <a:bodyPr/>
          <a:lstStyle/>
          <a:p>
            <a:r>
              <a:rPr lang="en-US"/>
              <a:t>PUG Challenge 2024</a:t>
            </a:r>
          </a:p>
        </p:txBody>
      </p:sp>
      <p:sp>
        <p:nvSpPr>
          <p:cNvPr id="10" name="Slide Number Placeholder 9">
            <a:extLst>
              <a:ext uri="{FF2B5EF4-FFF2-40B4-BE49-F238E27FC236}">
                <a16:creationId xmlns:a16="http://schemas.microsoft.com/office/drawing/2014/main" id="{D1B1E81A-ED5F-7967-305A-EC0713B6FE8A}"/>
              </a:ext>
            </a:extLst>
          </p:cNvPr>
          <p:cNvSpPr>
            <a:spLocks noGrp="1"/>
          </p:cNvSpPr>
          <p:nvPr>
            <p:ph type="sldNum" sz="quarter" idx="12"/>
          </p:nvPr>
        </p:nvSpPr>
        <p:spPr/>
        <p:txBody>
          <a:bodyPr/>
          <a:lstStyle/>
          <a:p>
            <a:fld id="{D79E687F-9761-4E37-8E5C-463A0DD2901E}" type="slidenum">
              <a:rPr lang="en-US" smtClean="0"/>
              <a:t>53</a:t>
            </a:fld>
            <a:endParaRPr lang="en-US"/>
          </a:p>
        </p:txBody>
      </p:sp>
      <p:sp>
        <p:nvSpPr>
          <p:cNvPr id="8" name="TextBox 7">
            <a:extLst>
              <a:ext uri="{FF2B5EF4-FFF2-40B4-BE49-F238E27FC236}">
                <a16:creationId xmlns:a16="http://schemas.microsoft.com/office/drawing/2014/main" id="{A8600670-A69E-006B-CCE9-C02E9110727F}"/>
              </a:ext>
            </a:extLst>
          </p:cNvPr>
          <p:cNvSpPr txBox="1"/>
          <p:nvPr/>
        </p:nvSpPr>
        <p:spPr>
          <a:xfrm>
            <a:off x="880096" y="5407270"/>
            <a:ext cx="2702150" cy="400110"/>
          </a:xfrm>
          <a:prstGeom prst="rect">
            <a:avLst/>
          </a:prstGeom>
          <a:noFill/>
        </p:spPr>
        <p:txBody>
          <a:bodyPr wrap="none" rtlCol="0">
            <a:spAutoFit/>
          </a:bodyPr>
          <a:lstStyle/>
          <a:p>
            <a:r>
              <a:rPr lang="en-US" sz="2000" kern="100" dirty="0">
                <a:effectLst/>
                <a:latin typeface="Calibri" panose="020F0502020204030204" pitchFamily="34" charset="0"/>
                <a:ea typeface="Aptos" panose="020B0004020202020204" pitchFamily="34" charset="0"/>
                <a:cs typeface="Times New Roman" panose="02020603050405020304" pitchFamily="18" charset="0"/>
              </a:rPr>
              <a:t>Toss Limit</a:t>
            </a:r>
            <a:r>
              <a:rPr lang="ru-RU" sz="2000" kern="100" dirty="0">
                <a:effectLst/>
                <a:latin typeface="Calibri" panose="020F0502020204030204" pitchFamily="34" charset="0"/>
                <a:ea typeface="Aptos" panose="020B0004020202020204" pitchFamily="34" charset="0"/>
                <a:cs typeface="Times New Roman" panose="02020603050405020304" pitchFamily="18" charset="0"/>
              </a:rPr>
              <a:t> ≥ </a:t>
            </a:r>
            <a:r>
              <a:rPr lang="en-US" sz="2000" kern="100" dirty="0">
                <a:effectLst/>
                <a:latin typeface="Calibri" panose="020F0502020204030204" pitchFamily="34" charset="0"/>
                <a:ea typeface="Aptos" panose="020B0004020202020204" pitchFamily="34" charset="0"/>
                <a:cs typeface="Times New Roman" panose="02020603050405020304" pitchFamily="18" charset="0"/>
              </a:rPr>
              <a:t>Create Limit</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Box 10">
            <a:extLst>
              <a:ext uri="{FF2B5EF4-FFF2-40B4-BE49-F238E27FC236}">
                <a16:creationId xmlns:a16="http://schemas.microsoft.com/office/drawing/2014/main" id="{63FC0B97-8640-D118-3540-CB36315186E7}"/>
              </a:ext>
            </a:extLst>
          </p:cNvPr>
          <p:cNvSpPr txBox="1"/>
          <p:nvPr/>
        </p:nvSpPr>
        <p:spPr>
          <a:xfrm>
            <a:off x="9808028" y="5407270"/>
            <a:ext cx="1540806" cy="400110"/>
          </a:xfrm>
          <a:prstGeom prst="rect">
            <a:avLst/>
          </a:prstGeom>
          <a:noFill/>
        </p:spPr>
        <p:txBody>
          <a:bodyPr wrap="none" rtlCol="0">
            <a:spAutoFit/>
          </a:bodyPr>
          <a:lstStyle/>
          <a:p>
            <a:r>
              <a:rPr lang="en-US" sz="2000" b="0" i="0" dirty="0">
                <a:solidFill>
                  <a:srgbClr val="000000"/>
                </a:solidFill>
                <a:effectLst/>
                <a:highlight>
                  <a:srgbClr val="FFFFFF"/>
                </a:highlight>
                <a:latin typeface="Calibri" panose="020F0502020204030204" pitchFamily="34" charset="0"/>
              </a:rPr>
              <a:t>Since V10.0A</a:t>
            </a:r>
            <a:endParaRPr lang="en-US" sz="2000" dirty="0"/>
          </a:p>
        </p:txBody>
      </p:sp>
    </p:spTree>
    <p:extLst>
      <p:ext uri="{BB962C8B-B14F-4D97-AF65-F5344CB8AC3E}">
        <p14:creationId xmlns:p14="http://schemas.microsoft.com/office/powerpoint/2010/main" val="136743711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90C2F914-D8B5-C46C-2DFF-9AF74FAD61B6}"/>
              </a:ext>
            </a:extLst>
          </p:cNvPr>
          <p:cNvSpPr txBox="1"/>
          <p:nvPr/>
        </p:nvSpPr>
        <p:spPr>
          <a:xfrm>
            <a:off x="1458686" y="1455080"/>
            <a:ext cx="7277890" cy="1631216"/>
          </a:xfrm>
          <a:prstGeom prst="rect">
            <a:avLst/>
          </a:prstGeom>
          <a:noFill/>
        </p:spPr>
        <p:txBody>
          <a:bodyPr wrap="none" rtlCol="0">
            <a:spAutoFit/>
          </a:bodyPr>
          <a:lstStyle/>
          <a:p>
            <a:r>
              <a:rPr lang="en-US" sz="2000" dirty="0">
                <a:latin typeface="Calibri" panose="020F0502020204030204" pitchFamily="34" charset="0"/>
                <a:ea typeface="Calibri" panose="020F0502020204030204" pitchFamily="34" charset="0"/>
                <a:cs typeface="Calibri" panose="020F0502020204030204" pitchFamily="34" charset="0"/>
              </a:rPr>
              <a:t>PROUTIL </a:t>
            </a:r>
            <a:r>
              <a:rPr lang="en-US" sz="2000" dirty="0" err="1">
                <a:latin typeface="Calibri" panose="020F0502020204030204" pitchFamily="34" charset="0"/>
                <a:ea typeface="Calibri" panose="020F0502020204030204" pitchFamily="34" charset="0"/>
                <a:cs typeface="Calibri" panose="020F0502020204030204" pitchFamily="34" charset="0"/>
              </a:rPr>
              <a:t>db_name</a:t>
            </a:r>
            <a:r>
              <a:rPr lang="en-US" sz="2000" dirty="0">
                <a:latin typeface="Calibri" panose="020F0502020204030204" pitchFamily="34" charset="0"/>
                <a:ea typeface="Calibri" panose="020F0502020204030204" pitchFamily="34" charset="0"/>
                <a:cs typeface="Calibri" panose="020F0502020204030204" pitchFamily="34" charset="0"/>
              </a:rPr>
              <a:t> -C </a:t>
            </a:r>
            <a:r>
              <a:rPr lang="en-US" sz="2000" b="0" i="0" dirty="0">
                <a:effectLst/>
                <a:highlight>
                  <a:srgbClr val="FFFFFF"/>
                </a:highlight>
                <a:latin typeface="Calibri" panose="020F0502020204030204" pitchFamily="34" charset="0"/>
                <a:ea typeface="Calibri" panose="020F0502020204030204" pitchFamily="34" charset="0"/>
                <a:cs typeface="Calibri" panose="020F0502020204030204" pitchFamily="34" charset="0"/>
              </a:rPr>
              <a:t>DISPTOS[SCREATELIMITS] </a:t>
            </a:r>
            <a:r>
              <a:rPr lang="en-US" sz="2000" b="0" i="0" dirty="0" err="1">
                <a:effectLst/>
                <a:highlight>
                  <a:srgbClr val="FFFFFF"/>
                </a:highlight>
                <a:latin typeface="Calibri" panose="020F0502020204030204" pitchFamily="34" charset="0"/>
                <a:ea typeface="Calibri" panose="020F0502020204030204" pitchFamily="34" charset="0"/>
                <a:cs typeface="Calibri" panose="020F0502020204030204" pitchFamily="34" charset="0"/>
              </a:rPr>
              <a:t>area_name</a:t>
            </a:r>
            <a:br>
              <a:rPr lang="en-US" sz="2000" b="0" i="0" dirty="0">
                <a:effectLst/>
                <a:highlight>
                  <a:srgbClr val="FFFFFF"/>
                </a:highlight>
                <a:latin typeface="Calibri" panose="020F0502020204030204" pitchFamily="34" charset="0"/>
                <a:ea typeface="Calibri" panose="020F0502020204030204" pitchFamily="34" charset="0"/>
                <a:cs typeface="Calibri" panose="020F0502020204030204" pitchFamily="34" charset="0"/>
              </a:rPr>
            </a:br>
            <a:br>
              <a:rPr lang="en-US" sz="2000" b="0" i="0" dirty="0">
                <a:effectLst/>
                <a:highlight>
                  <a:srgbClr val="FFFFFF"/>
                </a:highlight>
                <a:latin typeface="Calibri" panose="020F0502020204030204" pitchFamily="34" charset="0"/>
                <a:ea typeface="Calibri" panose="020F0502020204030204" pitchFamily="34" charset="0"/>
                <a:cs typeface="Calibri" panose="020F0502020204030204" pitchFamily="34" charset="0"/>
              </a:rPr>
            </a:br>
            <a:r>
              <a:rPr lang="en-US" sz="2000" b="0" i="0" dirty="0">
                <a:effectLst/>
                <a:highlight>
                  <a:srgbClr val="FFFFFF"/>
                </a:highlight>
                <a:latin typeface="Calibri" panose="020F0502020204030204" pitchFamily="34" charset="0"/>
                <a:ea typeface="Calibri" panose="020F0502020204030204" pitchFamily="34" charset="0"/>
                <a:cs typeface="Calibri" panose="020F0502020204030204" pitchFamily="34" charset="0"/>
              </a:rPr>
              <a:t>Table object number: 884, Toss Limit: 300, Create limit: 150. (12852)</a:t>
            </a:r>
          </a:p>
          <a:p>
            <a:r>
              <a:rPr lang="en-US" sz="2000" b="0" i="0" dirty="0">
                <a:effectLst/>
                <a:highlight>
                  <a:srgbClr val="FFFFFF"/>
                </a:highlight>
                <a:latin typeface="Calibri" panose="020F0502020204030204" pitchFamily="34" charset="0"/>
                <a:ea typeface="Calibri" panose="020F0502020204030204" pitchFamily="34" charset="0"/>
                <a:cs typeface="Calibri" panose="020F0502020204030204" pitchFamily="34" charset="0"/>
              </a:rPr>
              <a:t>Table object number: 885, Toss Limit: 300, Create limit: 150. (12852)</a:t>
            </a:r>
            <a:br>
              <a:rPr lang="en-US" sz="2000" b="0" i="0" dirty="0">
                <a:effectLst/>
                <a:highlight>
                  <a:srgbClr val="FFFFFF"/>
                </a:highlight>
                <a:latin typeface="Calibri" panose="020F0502020204030204" pitchFamily="34" charset="0"/>
                <a:ea typeface="Calibri" panose="020F0502020204030204" pitchFamily="34" charset="0"/>
                <a:cs typeface="Calibri" panose="020F0502020204030204" pitchFamily="34" charset="0"/>
              </a:rPr>
            </a:br>
            <a:r>
              <a:rPr lang="en-US" sz="2000" b="0" i="0" dirty="0">
                <a:effectLst/>
                <a:highlight>
                  <a:srgbClr val="FFFFFF"/>
                </a:highlight>
                <a:latin typeface="Calibri" panose="020F0502020204030204" pitchFamily="34" charset="0"/>
                <a:ea typeface="Calibri" panose="020F0502020204030204" pitchFamily="34" charset="0"/>
                <a:cs typeface="Calibri" panose="020F0502020204030204" pitchFamily="34" charset="0"/>
              </a:rPr>
              <a:t>Find _file where _file-num = 884. </a:t>
            </a:r>
            <a:r>
              <a:rPr lang="en-US" sz="2000" dirty="0">
                <a:highlight>
                  <a:srgbClr val="FFFFFF"/>
                </a:highlight>
                <a:latin typeface="Calibri" panose="020F0502020204030204" pitchFamily="34" charset="0"/>
                <a:ea typeface="Calibri" panose="020F0502020204030204" pitchFamily="34" charset="0"/>
                <a:cs typeface="Calibri" panose="020F0502020204030204" pitchFamily="34" charset="0"/>
              </a:rPr>
              <a:t>D</a:t>
            </a:r>
            <a:r>
              <a:rPr lang="en-US" sz="2000" b="0" i="0" dirty="0">
                <a:effectLst/>
                <a:highlight>
                  <a:srgbClr val="FFFFFF"/>
                </a:highlight>
                <a:latin typeface="Calibri" panose="020F0502020204030204" pitchFamily="34" charset="0"/>
                <a:ea typeface="Calibri" panose="020F0502020204030204" pitchFamily="34" charset="0"/>
                <a:cs typeface="Calibri" panose="020F0502020204030204" pitchFamily="34" charset="0"/>
              </a:rPr>
              <a:t>isplay _file-name.</a:t>
            </a:r>
          </a:p>
        </p:txBody>
      </p:sp>
      <p:sp>
        <p:nvSpPr>
          <p:cNvPr id="10" name="TextBox 9">
            <a:extLst>
              <a:ext uri="{FF2B5EF4-FFF2-40B4-BE49-F238E27FC236}">
                <a16:creationId xmlns:a16="http://schemas.microsoft.com/office/drawing/2014/main" id="{756CC03B-6619-CD06-8978-D1BCEA11C0E6}"/>
              </a:ext>
            </a:extLst>
          </p:cNvPr>
          <p:cNvSpPr txBox="1"/>
          <p:nvPr/>
        </p:nvSpPr>
        <p:spPr>
          <a:xfrm>
            <a:off x="1350098" y="3175084"/>
            <a:ext cx="3266472" cy="1015663"/>
          </a:xfrm>
          <a:prstGeom prst="rect">
            <a:avLst/>
          </a:prstGeom>
          <a:noFill/>
        </p:spPr>
        <p:txBody>
          <a:bodyPr wrap="none" rtlCol="0">
            <a:spAutoFit/>
          </a:bodyPr>
          <a:lstStyle/>
          <a:p>
            <a:r>
              <a:rPr lang="en-US" sz="2000" dirty="0">
                <a:latin typeface="Calibri" panose="020F0502020204030204" pitchFamily="34" charset="0"/>
                <a:ea typeface="Calibri" panose="020F0502020204030204" pitchFamily="34" charset="0"/>
                <a:cs typeface="Calibri" panose="020F0502020204030204" pitchFamily="34" charset="0"/>
              </a:rPr>
              <a:t># Use VST for (SAT II) Table</a:t>
            </a:r>
          </a:p>
          <a:p>
            <a:r>
              <a:rPr lang="en-US" sz="2000" dirty="0">
                <a:latin typeface="Calibri" panose="020F0502020204030204" pitchFamily="34" charset="0"/>
                <a:ea typeface="Calibri" panose="020F0502020204030204" pitchFamily="34" charset="0"/>
                <a:cs typeface="Calibri" panose="020F0502020204030204" pitchFamily="34" charset="0"/>
              </a:rPr>
              <a:t>_</a:t>
            </a:r>
            <a:r>
              <a:rPr lang="en-US" sz="2000" dirty="0" err="1">
                <a:latin typeface="Calibri" panose="020F0502020204030204" pitchFamily="34" charset="0"/>
                <a:ea typeface="Calibri" panose="020F0502020204030204" pitchFamily="34" charset="0"/>
                <a:cs typeface="Calibri" panose="020F0502020204030204" pitchFamily="34" charset="0"/>
              </a:rPr>
              <a:t>StorageObject</a:t>
            </a:r>
            <a:r>
              <a:rPr lang="en-US" sz="2000" dirty="0">
                <a:latin typeface="Calibri" panose="020F0502020204030204" pitchFamily="34" charset="0"/>
                <a:ea typeface="Calibri" panose="020F0502020204030204" pitchFamily="34" charset="0"/>
                <a:cs typeface="Calibri" panose="020F0502020204030204" pitchFamily="34" charset="0"/>
              </a:rPr>
              <a:t>._Toss-Limit </a:t>
            </a:r>
          </a:p>
          <a:p>
            <a:r>
              <a:rPr lang="en-US" sz="2000" dirty="0">
                <a:latin typeface="Calibri" panose="020F0502020204030204" pitchFamily="34" charset="0"/>
                <a:ea typeface="Calibri" panose="020F0502020204030204" pitchFamily="34" charset="0"/>
                <a:cs typeface="Calibri" panose="020F0502020204030204" pitchFamily="34" charset="0"/>
              </a:rPr>
              <a:t>_</a:t>
            </a:r>
            <a:r>
              <a:rPr lang="en-US" sz="2000" dirty="0" err="1">
                <a:latin typeface="Calibri" panose="020F0502020204030204" pitchFamily="34" charset="0"/>
                <a:ea typeface="Calibri" panose="020F0502020204030204" pitchFamily="34" charset="0"/>
                <a:cs typeface="Calibri" panose="020F0502020204030204" pitchFamily="34" charset="0"/>
              </a:rPr>
              <a:t>StorageObject</a:t>
            </a:r>
            <a:r>
              <a:rPr lang="en-US" sz="2000" dirty="0">
                <a:latin typeface="Calibri" panose="020F0502020204030204" pitchFamily="34" charset="0"/>
                <a:ea typeface="Calibri" panose="020F0502020204030204" pitchFamily="34" charset="0"/>
                <a:cs typeface="Calibri" panose="020F0502020204030204" pitchFamily="34" charset="0"/>
              </a:rPr>
              <a:t>._Create-Limit</a:t>
            </a:r>
          </a:p>
        </p:txBody>
      </p:sp>
      <p:sp>
        <p:nvSpPr>
          <p:cNvPr id="5" name="Title 1">
            <a:extLst>
              <a:ext uri="{FF2B5EF4-FFF2-40B4-BE49-F238E27FC236}">
                <a16:creationId xmlns:a16="http://schemas.microsoft.com/office/drawing/2014/main" id="{3F80939E-0674-0697-D444-2CC5C5EB7E10}"/>
              </a:ext>
            </a:extLst>
          </p:cNvPr>
          <p:cNvSpPr>
            <a:spLocks noGrp="1"/>
          </p:cNvSpPr>
          <p:nvPr>
            <p:ph type="title"/>
          </p:nvPr>
        </p:nvSpPr>
        <p:spPr>
          <a:xfrm>
            <a:off x="511629" y="278039"/>
            <a:ext cx="10515600" cy="1325563"/>
          </a:xfrm>
        </p:spPr>
        <p:txBody>
          <a:bodyPr>
            <a:normAutofit/>
          </a:bodyPr>
          <a:lstStyle/>
          <a:p>
            <a:pPr algn="ctr"/>
            <a:r>
              <a:rPr lang="en-US" kern="0" dirty="0">
                <a:effectLst/>
                <a:latin typeface="Calibri" panose="020F0502020204030204" pitchFamily="34" charset="0"/>
                <a:ea typeface="Calibri" panose="020F0502020204030204" pitchFamily="34" charset="0"/>
                <a:cs typeface="Calibri" panose="020F0502020204030204" pitchFamily="34" charset="0"/>
              </a:rPr>
              <a:t>Space management algorithms: Parameters </a:t>
            </a:r>
            <a:br>
              <a:rPr lang="en-US" dirty="0">
                <a:latin typeface="Calibri" panose="020F0502020204030204" pitchFamily="34" charset="0"/>
                <a:ea typeface="Calibri" panose="020F0502020204030204" pitchFamily="34" charset="0"/>
                <a:cs typeface="Calibri" panose="020F0502020204030204" pitchFamily="34" charset="0"/>
              </a:rPr>
            </a:br>
            <a:r>
              <a:rPr lang="en-US" sz="3200" dirty="0">
                <a:latin typeface="Calibri" panose="020F0502020204030204" pitchFamily="34" charset="0"/>
                <a:ea typeface="Calibri" panose="020F0502020204030204" pitchFamily="34" charset="0"/>
                <a:cs typeface="Calibri" panose="020F0502020204030204" pitchFamily="34" charset="0"/>
              </a:rPr>
              <a:t>Create and Toss Limits syntax</a:t>
            </a:r>
          </a:p>
        </p:txBody>
      </p:sp>
      <p:sp>
        <p:nvSpPr>
          <p:cNvPr id="6" name="TextBox 5">
            <a:extLst>
              <a:ext uri="{FF2B5EF4-FFF2-40B4-BE49-F238E27FC236}">
                <a16:creationId xmlns:a16="http://schemas.microsoft.com/office/drawing/2014/main" id="{B54E818F-6CA6-7A8F-135C-F9AFC2D62089}"/>
              </a:ext>
            </a:extLst>
          </p:cNvPr>
          <p:cNvSpPr txBox="1"/>
          <p:nvPr/>
        </p:nvSpPr>
        <p:spPr>
          <a:xfrm>
            <a:off x="1350098" y="4279536"/>
            <a:ext cx="7495065" cy="2246769"/>
          </a:xfrm>
          <a:prstGeom prst="rect">
            <a:avLst/>
          </a:prstGeom>
          <a:noFill/>
        </p:spPr>
        <p:txBody>
          <a:bodyPr wrap="none" rtlCol="0">
            <a:spAutoFit/>
          </a:bodyPr>
          <a:lstStyle/>
          <a:p>
            <a:r>
              <a:rPr lang="en-US" sz="2000" dirty="0">
                <a:latin typeface="Calibri" panose="020F0502020204030204" pitchFamily="34" charset="0"/>
                <a:ea typeface="Calibri" panose="020F0502020204030204" pitchFamily="34" charset="0"/>
                <a:cs typeface="Calibri" panose="020F0502020204030204" pitchFamily="34" charset="0"/>
              </a:rPr>
              <a:t>PROUTIL </a:t>
            </a:r>
            <a:r>
              <a:rPr lang="en-US" sz="2000" dirty="0" err="1">
                <a:latin typeface="Calibri" panose="020F0502020204030204" pitchFamily="34" charset="0"/>
                <a:ea typeface="Calibri" panose="020F0502020204030204" pitchFamily="34" charset="0"/>
                <a:cs typeface="Calibri" panose="020F0502020204030204" pitchFamily="34" charset="0"/>
              </a:rPr>
              <a:t>db_name</a:t>
            </a:r>
            <a:r>
              <a:rPr lang="en-US" sz="2000" dirty="0">
                <a:latin typeface="Calibri" panose="020F0502020204030204" pitchFamily="34" charset="0"/>
                <a:ea typeface="Calibri" panose="020F0502020204030204" pitchFamily="34" charset="0"/>
                <a:cs typeface="Calibri" panose="020F0502020204030204" pitchFamily="34" charset="0"/>
              </a:rPr>
              <a:t> -C </a:t>
            </a:r>
            <a:r>
              <a:rPr lang="en-US" sz="2000" b="0" i="0" dirty="0">
                <a:solidFill>
                  <a:srgbClr val="58595B"/>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SETTABLECRE[ATELIMIT] table-name create-limit</a:t>
            </a:r>
            <a:br>
              <a:rPr lang="en-US" sz="2000" b="0" i="0" dirty="0">
                <a:solidFill>
                  <a:srgbClr val="58595B"/>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br>
            <a:r>
              <a:rPr lang="en-US" sz="2000" dirty="0">
                <a:latin typeface="Calibri" panose="020F0502020204030204" pitchFamily="34" charset="0"/>
                <a:ea typeface="Calibri" panose="020F0502020204030204" pitchFamily="34" charset="0"/>
                <a:cs typeface="Calibri" panose="020F0502020204030204" pitchFamily="34" charset="0"/>
              </a:rPr>
              <a:t>PROUTIL </a:t>
            </a:r>
            <a:r>
              <a:rPr lang="en-US" sz="2000" dirty="0" err="1">
                <a:latin typeface="Calibri" panose="020F0502020204030204" pitchFamily="34" charset="0"/>
                <a:ea typeface="Calibri" panose="020F0502020204030204" pitchFamily="34" charset="0"/>
                <a:cs typeface="Calibri" panose="020F0502020204030204" pitchFamily="34" charset="0"/>
              </a:rPr>
              <a:t>db_name</a:t>
            </a:r>
            <a:r>
              <a:rPr lang="en-US" sz="2000" dirty="0">
                <a:latin typeface="Calibri" panose="020F0502020204030204" pitchFamily="34" charset="0"/>
                <a:ea typeface="Calibri" panose="020F0502020204030204" pitchFamily="34" charset="0"/>
                <a:cs typeface="Calibri" panose="020F0502020204030204" pitchFamily="34" charset="0"/>
              </a:rPr>
              <a:t> -C </a:t>
            </a:r>
            <a:r>
              <a:rPr lang="en-US" sz="2000" b="0" i="0" dirty="0">
                <a:solidFill>
                  <a:srgbClr val="58595B"/>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SETTABLETOS[SLIMIT] table-name toss-limit</a:t>
            </a:r>
          </a:p>
          <a:p>
            <a:r>
              <a:rPr lang="en-US" sz="2000" dirty="0">
                <a:latin typeface="Calibri" panose="020F0502020204030204" pitchFamily="34" charset="0"/>
                <a:ea typeface="Calibri" panose="020F0502020204030204" pitchFamily="34" charset="0"/>
                <a:cs typeface="Calibri" panose="020F0502020204030204" pitchFamily="34" charset="0"/>
              </a:rPr>
              <a:t>PROUTIL </a:t>
            </a:r>
            <a:r>
              <a:rPr lang="en-US" sz="2000" dirty="0" err="1">
                <a:latin typeface="Calibri" panose="020F0502020204030204" pitchFamily="34" charset="0"/>
                <a:ea typeface="Calibri" panose="020F0502020204030204" pitchFamily="34" charset="0"/>
                <a:cs typeface="Calibri" panose="020F0502020204030204" pitchFamily="34" charset="0"/>
              </a:rPr>
              <a:t>db_name</a:t>
            </a:r>
            <a:r>
              <a:rPr lang="en-US" sz="2000" dirty="0">
                <a:latin typeface="Calibri" panose="020F0502020204030204" pitchFamily="34" charset="0"/>
                <a:ea typeface="Calibri" panose="020F0502020204030204" pitchFamily="34" charset="0"/>
                <a:cs typeface="Calibri" panose="020F0502020204030204" pitchFamily="34" charset="0"/>
              </a:rPr>
              <a:t> -C </a:t>
            </a:r>
            <a:r>
              <a:rPr lang="en-US" sz="2000" b="0" i="0" dirty="0">
                <a:solidFill>
                  <a:srgbClr val="58595B"/>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SETLOBCREA[TELIMIT] lob-name create-limit</a:t>
            </a:r>
            <a:endParaRPr lang="en-US" sz="2000" dirty="0">
              <a:latin typeface="Calibri" panose="020F0502020204030204" pitchFamily="34" charset="0"/>
              <a:ea typeface="Calibri" panose="020F0502020204030204" pitchFamily="34" charset="0"/>
              <a:cs typeface="Calibri" panose="020F0502020204030204" pitchFamily="34" charset="0"/>
            </a:endParaRPr>
          </a:p>
          <a:p>
            <a:r>
              <a:rPr lang="en-US" sz="2000" dirty="0">
                <a:latin typeface="Calibri" panose="020F0502020204030204" pitchFamily="34" charset="0"/>
                <a:ea typeface="Calibri" panose="020F0502020204030204" pitchFamily="34" charset="0"/>
                <a:cs typeface="Calibri" panose="020F0502020204030204" pitchFamily="34" charset="0"/>
              </a:rPr>
              <a:t>PROUTIL </a:t>
            </a:r>
            <a:r>
              <a:rPr lang="en-US" sz="2000" dirty="0" err="1">
                <a:latin typeface="Calibri" panose="020F0502020204030204" pitchFamily="34" charset="0"/>
                <a:ea typeface="Calibri" panose="020F0502020204030204" pitchFamily="34" charset="0"/>
                <a:cs typeface="Calibri" panose="020F0502020204030204" pitchFamily="34" charset="0"/>
              </a:rPr>
              <a:t>db_name</a:t>
            </a:r>
            <a:r>
              <a:rPr lang="en-US" sz="2000" dirty="0">
                <a:latin typeface="Calibri" panose="020F0502020204030204" pitchFamily="34" charset="0"/>
                <a:ea typeface="Calibri" panose="020F0502020204030204" pitchFamily="34" charset="0"/>
                <a:cs typeface="Calibri" panose="020F0502020204030204" pitchFamily="34" charset="0"/>
              </a:rPr>
              <a:t> -C </a:t>
            </a:r>
            <a:r>
              <a:rPr lang="en-US" sz="2000" b="0" i="0" dirty="0">
                <a:solidFill>
                  <a:srgbClr val="58595B"/>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SETLOBTOS[SLIMIT] lob-name toss-limit</a:t>
            </a:r>
            <a:br>
              <a:rPr lang="en-US" sz="2000" b="0" i="0" dirty="0">
                <a:solidFill>
                  <a:srgbClr val="58595B"/>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br>
            <a:endParaRPr lang="en-US" sz="2000" dirty="0">
              <a:latin typeface="Calibri" panose="020F0502020204030204" pitchFamily="34" charset="0"/>
              <a:ea typeface="Calibri" panose="020F0502020204030204" pitchFamily="34" charset="0"/>
              <a:cs typeface="Calibri" panose="020F0502020204030204" pitchFamily="34" charset="0"/>
            </a:endParaRPr>
          </a:p>
          <a:p>
            <a:r>
              <a:rPr lang="en-US" sz="2000" dirty="0">
                <a:latin typeface="Calibri" panose="020F0502020204030204" pitchFamily="34" charset="0"/>
                <a:ea typeface="Calibri" panose="020F0502020204030204" pitchFamily="34" charset="0"/>
                <a:cs typeface="Calibri" panose="020F0502020204030204" pitchFamily="34" charset="0"/>
              </a:rPr>
              <a:t>PROUTIL </a:t>
            </a:r>
            <a:r>
              <a:rPr lang="en-US" sz="2000" dirty="0" err="1">
                <a:latin typeface="Calibri" panose="020F0502020204030204" pitchFamily="34" charset="0"/>
                <a:ea typeface="Calibri" panose="020F0502020204030204" pitchFamily="34" charset="0"/>
                <a:cs typeface="Calibri" panose="020F0502020204030204" pitchFamily="34" charset="0"/>
              </a:rPr>
              <a:t>db_name</a:t>
            </a:r>
            <a:r>
              <a:rPr lang="en-US" sz="2000" dirty="0">
                <a:latin typeface="Calibri" panose="020F0502020204030204" pitchFamily="34" charset="0"/>
                <a:ea typeface="Calibri" panose="020F0502020204030204" pitchFamily="34" charset="0"/>
                <a:cs typeface="Calibri" panose="020F0502020204030204" pitchFamily="34" charset="0"/>
              </a:rPr>
              <a:t> -C </a:t>
            </a:r>
            <a:r>
              <a:rPr lang="en-US" sz="2000" b="0" i="0" dirty="0">
                <a:solidFill>
                  <a:srgbClr val="58595B"/>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SETAREACRE[ATELIMIT] area-name create-limit</a:t>
            </a:r>
            <a:endParaRPr lang="en-US" sz="2000" dirty="0">
              <a:latin typeface="Calibri" panose="020F0502020204030204" pitchFamily="34" charset="0"/>
              <a:ea typeface="Calibri" panose="020F0502020204030204" pitchFamily="34" charset="0"/>
              <a:cs typeface="Calibri" panose="020F0502020204030204" pitchFamily="34" charset="0"/>
            </a:endParaRPr>
          </a:p>
          <a:p>
            <a:r>
              <a:rPr lang="en-US" sz="2000" dirty="0">
                <a:latin typeface="Calibri" panose="020F0502020204030204" pitchFamily="34" charset="0"/>
                <a:ea typeface="Calibri" panose="020F0502020204030204" pitchFamily="34" charset="0"/>
                <a:cs typeface="Calibri" panose="020F0502020204030204" pitchFamily="34" charset="0"/>
              </a:rPr>
              <a:t>PROUTIL </a:t>
            </a:r>
            <a:r>
              <a:rPr lang="en-US" sz="2000" dirty="0" err="1">
                <a:latin typeface="Calibri" panose="020F0502020204030204" pitchFamily="34" charset="0"/>
                <a:ea typeface="Calibri" panose="020F0502020204030204" pitchFamily="34" charset="0"/>
                <a:cs typeface="Calibri" panose="020F0502020204030204" pitchFamily="34" charset="0"/>
              </a:rPr>
              <a:t>db_name</a:t>
            </a:r>
            <a:r>
              <a:rPr lang="en-US" sz="2000" dirty="0">
                <a:latin typeface="Calibri" panose="020F0502020204030204" pitchFamily="34" charset="0"/>
                <a:ea typeface="Calibri" panose="020F0502020204030204" pitchFamily="34" charset="0"/>
                <a:cs typeface="Calibri" panose="020F0502020204030204" pitchFamily="34" charset="0"/>
              </a:rPr>
              <a:t> -C </a:t>
            </a:r>
            <a:r>
              <a:rPr lang="en-US" sz="2000" b="0" i="0" dirty="0">
                <a:solidFill>
                  <a:srgbClr val="58595B"/>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SETAREATOS[SLIMIT] area-name toss-limit</a:t>
            </a:r>
            <a:endParaRPr lang="en-US" sz="2000" dirty="0">
              <a:latin typeface="Calibri" panose="020F0502020204030204" pitchFamily="34" charset="0"/>
              <a:ea typeface="Calibri" panose="020F0502020204030204" pitchFamily="34" charset="0"/>
              <a:cs typeface="Calibri" panose="020F0502020204030204" pitchFamily="34" charset="0"/>
            </a:endParaRPr>
          </a:p>
        </p:txBody>
      </p:sp>
      <p:sp>
        <p:nvSpPr>
          <p:cNvPr id="3" name="Footer Placeholder 2">
            <a:extLst>
              <a:ext uri="{FF2B5EF4-FFF2-40B4-BE49-F238E27FC236}">
                <a16:creationId xmlns:a16="http://schemas.microsoft.com/office/drawing/2014/main" id="{F3A8C824-A146-77E0-8189-307C7D19D6D2}"/>
              </a:ext>
            </a:extLst>
          </p:cNvPr>
          <p:cNvSpPr>
            <a:spLocks noGrp="1"/>
          </p:cNvSpPr>
          <p:nvPr>
            <p:ph type="ftr" sz="quarter" idx="11"/>
          </p:nvPr>
        </p:nvSpPr>
        <p:spPr/>
        <p:txBody>
          <a:bodyPr/>
          <a:lstStyle/>
          <a:p>
            <a:r>
              <a:rPr lang="en-US"/>
              <a:t>PUG Challenge 2024</a:t>
            </a:r>
          </a:p>
        </p:txBody>
      </p:sp>
      <p:sp>
        <p:nvSpPr>
          <p:cNvPr id="4" name="Slide Number Placeholder 3">
            <a:extLst>
              <a:ext uri="{FF2B5EF4-FFF2-40B4-BE49-F238E27FC236}">
                <a16:creationId xmlns:a16="http://schemas.microsoft.com/office/drawing/2014/main" id="{8CAF35B9-3324-01CC-DA60-2E22B170F428}"/>
              </a:ext>
            </a:extLst>
          </p:cNvPr>
          <p:cNvSpPr>
            <a:spLocks noGrp="1"/>
          </p:cNvSpPr>
          <p:nvPr>
            <p:ph type="sldNum" sz="quarter" idx="12"/>
          </p:nvPr>
        </p:nvSpPr>
        <p:spPr/>
        <p:txBody>
          <a:bodyPr/>
          <a:lstStyle/>
          <a:p>
            <a:fld id="{D79E687F-9761-4E37-8E5C-463A0DD2901E}" type="slidenum">
              <a:rPr lang="en-US" smtClean="0"/>
              <a:t>54</a:t>
            </a:fld>
            <a:endParaRPr lang="en-US"/>
          </a:p>
        </p:txBody>
      </p:sp>
    </p:spTree>
    <p:extLst>
      <p:ext uri="{BB962C8B-B14F-4D97-AF65-F5344CB8AC3E}">
        <p14:creationId xmlns:p14="http://schemas.microsoft.com/office/powerpoint/2010/main" val="387668987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36F039-715B-5F08-20C2-A758F30FDCF8}"/>
              </a:ext>
            </a:extLst>
          </p:cNvPr>
          <p:cNvSpPr>
            <a:spLocks noGrp="1"/>
          </p:cNvSpPr>
          <p:nvPr>
            <p:ph type="title"/>
          </p:nvPr>
        </p:nvSpPr>
        <p:spPr>
          <a:xfrm>
            <a:off x="838200" y="128575"/>
            <a:ext cx="10515600" cy="1325563"/>
          </a:xfrm>
        </p:spPr>
        <p:txBody>
          <a:bodyPr>
            <a:normAutofit/>
          </a:bodyPr>
          <a:lstStyle/>
          <a:p>
            <a:pPr algn="ctr"/>
            <a:r>
              <a:rPr lang="en-US" dirty="0">
                <a:effectLst/>
                <a:latin typeface="Calibri" panose="020F0502020204030204" pitchFamily="34" charset="0"/>
                <a:ea typeface="Calibri" panose="020F0502020204030204" pitchFamily="34" charset="0"/>
                <a:cs typeface="Calibri" panose="020F0502020204030204" pitchFamily="34" charset="0"/>
              </a:rPr>
              <a:t>Toss Limit</a:t>
            </a:r>
            <a:endParaRPr lang="en-US" dirty="0">
              <a:latin typeface="Calibri" panose="020F0502020204030204" pitchFamily="34" charset="0"/>
              <a:ea typeface="Calibri" panose="020F0502020204030204" pitchFamily="34" charset="0"/>
              <a:cs typeface="Calibri" panose="020F0502020204030204" pitchFamily="34" charset="0"/>
            </a:endParaRPr>
          </a:p>
        </p:txBody>
      </p:sp>
      <p:sp>
        <p:nvSpPr>
          <p:cNvPr id="5" name="Footer Placeholder 4">
            <a:extLst>
              <a:ext uri="{FF2B5EF4-FFF2-40B4-BE49-F238E27FC236}">
                <a16:creationId xmlns:a16="http://schemas.microsoft.com/office/drawing/2014/main" id="{E3E9C211-E5B3-4CF0-BA4D-0C1C3E21F462}"/>
              </a:ext>
            </a:extLst>
          </p:cNvPr>
          <p:cNvSpPr>
            <a:spLocks noGrp="1"/>
          </p:cNvSpPr>
          <p:nvPr>
            <p:ph type="ftr" sz="quarter" idx="11"/>
          </p:nvPr>
        </p:nvSpPr>
        <p:spPr/>
        <p:txBody>
          <a:bodyPr/>
          <a:lstStyle/>
          <a:p>
            <a:r>
              <a:rPr lang="en-US"/>
              <a:t>PUG Challenge 2024</a:t>
            </a:r>
          </a:p>
        </p:txBody>
      </p:sp>
      <p:sp>
        <p:nvSpPr>
          <p:cNvPr id="6" name="Slide Number Placeholder 5">
            <a:extLst>
              <a:ext uri="{FF2B5EF4-FFF2-40B4-BE49-F238E27FC236}">
                <a16:creationId xmlns:a16="http://schemas.microsoft.com/office/drawing/2014/main" id="{562B0A69-8701-3912-AF6B-A6DF64901831}"/>
              </a:ext>
            </a:extLst>
          </p:cNvPr>
          <p:cNvSpPr>
            <a:spLocks noGrp="1"/>
          </p:cNvSpPr>
          <p:nvPr>
            <p:ph type="sldNum" sz="quarter" idx="12"/>
          </p:nvPr>
        </p:nvSpPr>
        <p:spPr/>
        <p:txBody>
          <a:bodyPr/>
          <a:lstStyle/>
          <a:p>
            <a:fld id="{D79E687F-9761-4E37-8E5C-463A0DD2901E}" type="slidenum">
              <a:rPr lang="en-US" smtClean="0"/>
              <a:t>55</a:t>
            </a:fld>
            <a:endParaRPr lang="en-US"/>
          </a:p>
        </p:txBody>
      </p:sp>
      <p:sp>
        <p:nvSpPr>
          <p:cNvPr id="4" name="TextBox 3">
            <a:extLst>
              <a:ext uri="{FF2B5EF4-FFF2-40B4-BE49-F238E27FC236}">
                <a16:creationId xmlns:a16="http://schemas.microsoft.com/office/drawing/2014/main" id="{B75631AC-6CEB-6615-9324-80B6820FE56B}"/>
              </a:ext>
            </a:extLst>
          </p:cNvPr>
          <p:cNvSpPr txBox="1"/>
          <p:nvPr/>
        </p:nvSpPr>
        <p:spPr>
          <a:xfrm>
            <a:off x="1570295" y="1454138"/>
            <a:ext cx="3868751" cy="1200329"/>
          </a:xfrm>
          <a:prstGeom prst="rect">
            <a:avLst/>
          </a:prstGeom>
          <a:noFill/>
        </p:spPr>
        <p:txBody>
          <a:bodyPr wrap="none" rtlCol="0">
            <a:spAutoFit/>
          </a:bodyPr>
          <a:lstStyle/>
          <a:p>
            <a:pPr marL="0" marR="0">
              <a:spcBef>
                <a:spcPts val="0"/>
              </a:spcBef>
              <a:spcAft>
                <a:spcPts val="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Typical advice:</a:t>
            </a:r>
            <a:br>
              <a:rPr lang="en-US" sz="2400" dirty="0">
                <a:effectLst/>
                <a:latin typeface="Calibri" panose="020F0502020204030204" pitchFamily="34" charset="0"/>
                <a:ea typeface="Calibri" panose="020F0502020204030204" pitchFamily="34" charset="0"/>
                <a:cs typeface="Times New Roman" panose="02020603050405020304" pitchFamily="18" charset="0"/>
              </a:rPr>
            </a:br>
            <a:r>
              <a:rPr lang="en-US" sz="2400" dirty="0">
                <a:effectLst/>
                <a:latin typeface="Calibri" panose="020F0502020204030204" pitchFamily="34" charset="0"/>
                <a:ea typeface="Calibri" panose="020F0502020204030204" pitchFamily="34" charset="0"/>
                <a:cs typeface="Times New Roman" panose="02020603050405020304" pitchFamily="18" charset="0"/>
              </a:rPr>
              <a:t>higher than create limit</a:t>
            </a:r>
          </a:p>
          <a:p>
            <a:pPr marL="0" marR="0">
              <a:spcBef>
                <a:spcPts val="0"/>
              </a:spcBef>
              <a:spcAft>
                <a:spcPts val="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smaller than average row size</a:t>
            </a:r>
          </a:p>
        </p:txBody>
      </p:sp>
      <p:pic>
        <p:nvPicPr>
          <p:cNvPr id="7" name="Picture 6" descr="A graph with numbers and lines">
            <a:extLst>
              <a:ext uri="{FF2B5EF4-FFF2-40B4-BE49-F238E27FC236}">
                <a16:creationId xmlns:a16="http://schemas.microsoft.com/office/drawing/2014/main" id="{6E64D11E-57E7-70A2-1963-5E43A59932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3022" y="1454138"/>
            <a:ext cx="10265955" cy="4529098"/>
          </a:xfrm>
          <a:prstGeom prst="rect">
            <a:avLst/>
          </a:prstGeom>
        </p:spPr>
      </p:pic>
    </p:spTree>
    <p:extLst>
      <p:ext uri="{BB962C8B-B14F-4D97-AF65-F5344CB8AC3E}">
        <p14:creationId xmlns:p14="http://schemas.microsoft.com/office/powerpoint/2010/main" val="276515338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36F039-715B-5F08-20C2-A758F30FDCF8}"/>
              </a:ext>
            </a:extLst>
          </p:cNvPr>
          <p:cNvSpPr>
            <a:spLocks noGrp="1"/>
          </p:cNvSpPr>
          <p:nvPr>
            <p:ph type="title"/>
          </p:nvPr>
        </p:nvSpPr>
        <p:spPr>
          <a:xfrm>
            <a:off x="838200" y="128575"/>
            <a:ext cx="10515600" cy="1325563"/>
          </a:xfrm>
        </p:spPr>
        <p:txBody>
          <a:bodyPr>
            <a:normAutofit/>
          </a:bodyPr>
          <a:lstStyle/>
          <a:p>
            <a:pPr algn="ctr"/>
            <a:r>
              <a:rPr lang="en-US" dirty="0">
                <a:effectLst/>
                <a:latin typeface="Calibri" panose="020F0502020204030204" pitchFamily="34" charset="0"/>
                <a:ea typeface="Calibri" panose="020F0502020204030204" pitchFamily="34" charset="0"/>
                <a:cs typeface="Calibri" panose="020F0502020204030204" pitchFamily="34" charset="0"/>
              </a:rPr>
              <a:t>Create Limit</a:t>
            </a:r>
            <a:endParaRPr lang="en-US" dirty="0">
              <a:latin typeface="Calibri" panose="020F0502020204030204" pitchFamily="34" charset="0"/>
              <a:ea typeface="Calibri" panose="020F0502020204030204" pitchFamily="34" charset="0"/>
              <a:cs typeface="Calibri" panose="020F0502020204030204" pitchFamily="34" charset="0"/>
            </a:endParaRPr>
          </a:p>
        </p:txBody>
      </p:sp>
      <p:sp>
        <p:nvSpPr>
          <p:cNvPr id="5" name="Footer Placeholder 4">
            <a:extLst>
              <a:ext uri="{FF2B5EF4-FFF2-40B4-BE49-F238E27FC236}">
                <a16:creationId xmlns:a16="http://schemas.microsoft.com/office/drawing/2014/main" id="{E3E9C211-E5B3-4CF0-BA4D-0C1C3E21F462}"/>
              </a:ext>
            </a:extLst>
          </p:cNvPr>
          <p:cNvSpPr>
            <a:spLocks noGrp="1"/>
          </p:cNvSpPr>
          <p:nvPr>
            <p:ph type="ftr" sz="quarter" idx="11"/>
          </p:nvPr>
        </p:nvSpPr>
        <p:spPr/>
        <p:txBody>
          <a:bodyPr/>
          <a:lstStyle/>
          <a:p>
            <a:r>
              <a:rPr lang="en-US"/>
              <a:t>PUG Challenge 2024</a:t>
            </a:r>
          </a:p>
        </p:txBody>
      </p:sp>
      <p:sp>
        <p:nvSpPr>
          <p:cNvPr id="6" name="Slide Number Placeholder 5">
            <a:extLst>
              <a:ext uri="{FF2B5EF4-FFF2-40B4-BE49-F238E27FC236}">
                <a16:creationId xmlns:a16="http://schemas.microsoft.com/office/drawing/2014/main" id="{562B0A69-8701-3912-AF6B-A6DF64901831}"/>
              </a:ext>
            </a:extLst>
          </p:cNvPr>
          <p:cNvSpPr>
            <a:spLocks noGrp="1"/>
          </p:cNvSpPr>
          <p:nvPr>
            <p:ph type="sldNum" sz="quarter" idx="12"/>
          </p:nvPr>
        </p:nvSpPr>
        <p:spPr/>
        <p:txBody>
          <a:bodyPr/>
          <a:lstStyle/>
          <a:p>
            <a:fld id="{D79E687F-9761-4E37-8E5C-463A0DD2901E}" type="slidenum">
              <a:rPr lang="en-US" smtClean="0"/>
              <a:t>56</a:t>
            </a:fld>
            <a:endParaRPr lang="en-US"/>
          </a:p>
        </p:txBody>
      </p:sp>
      <p:sp>
        <p:nvSpPr>
          <p:cNvPr id="4" name="TextBox 3">
            <a:extLst>
              <a:ext uri="{FF2B5EF4-FFF2-40B4-BE49-F238E27FC236}">
                <a16:creationId xmlns:a16="http://schemas.microsoft.com/office/drawing/2014/main" id="{B75631AC-6CEB-6615-9324-80B6820FE56B}"/>
              </a:ext>
            </a:extLst>
          </p:cNvPr>
          <p:cNvSpPr txBox="1"/>
          <p:nvPr/>
        </p:nvSpPr>
        <p:spPr>
          <a:xfrm>
            <a:off x="1570295" y="1454138"/>
            <a:ext cx="9356408" cy="2308324"/>
          </a:xfrm>
          <a:prstGeom prst="rect">
            <a:avLst/>
          </a:prstGeom>
          <a:noFill/>
        </p:spPr>
        <p:txBody>
          <a:bodyPr wrap="none" rtlCol="0">
            <a:spAutoFit/>
          </a:bodyPr>
          <a:lstStyle/>
          <a:p>
            <a:pPr marL="0" marR="0">
              <a:spcBef>
                <a:spcPts val="0"/>
              </a:spcBef>
              <a:spcAft>
                <a:spcPts val="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Typical advice:</a:t>
            </a:r>
            <a:br>
              <a:rPr lang="en-US" sz="2400" dirty="0">
                <a:effectLst/>
                <a:latin typeface="Calibri" panose="020F0502020204030204" pitchFamily="34" charset="0"/>
                <a:ea typeface="Calibri" panose="020F0502020204030204" pitchFamily="34" charset="0"/>
                <a:cs typeface="Times New Roman" panose="02020603050405020304" pitchFamily="18" charset="0"/>
              </a:rPr>
            </a:br>
            <a:r>
              <a:rPr lang="en-US" sz="2400" dirty="0">
                <a:effectLst/>
                <a:latin typeface="Calibri" panose="020F0502020204030204" pitchFamily="34" charset="0"/>
                <a:ea typeface="Calibri" panose="020F0502020204030204" pitchFamily="34" charset="0"/>
                <a:cs typeface="Times New Roman" panose="02020603050405020304" pitchFamily="18" charset="0"/>
              </a:rPr>
              <a:t>Reduce create limit for tables that do not change (</a:t>
            </a:r>
            <a:r>
              <a:rPr lang="en-US" sz="1600" dirty="0"/>
              <a:t>_</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TableStat</a:t>
            </a:r>
            <a:r>
              <a:rPr lang="ru-RU" sz="2400" dirty="0">
                <a:effectLst/>
                <a:latin typeface="Calibri" panose="020F0502020204030204" pitchFamily="34" charset="0"/>
                <a:ea typeface="Calibri" panose="020F0502020204030204" pitchFamily="34" charset="0"/>
                <a:cs typeface="Times New Roman" panose="02020603050405020304" pitchFamily="18" charset="0"/>
              </a:rPr>
              <a:t>-</a:t>
            </a:r>
            <a:r>
              <a:rPr lang="en-US" sz="2400" dirty="0">
                <a:effectLst/>
                <a:latin typeface="Calibri" panose="020F0502020204030204" pitchFamily="34" charset="0"/>
                <a:ea typeface="Calibri" panose="020F0502020204030204" pitchFamily="34" charset="0"/>
                <a:cs typeface="Times New Roman" panose="02020603050405020304" pitchFamily="18" charset="0"/>
              </a:rPr>
              <a:t>update = 0), </a:t>
            </a:r>
            <a:br>
              <a:rPr lang="en-US" sz="2400" dirty="0">
                <a:effectLst/>
                <a:latin typeface="Calibri" panose="020F0502020204030204" pitchFamily="34" charset="0"/>
                <a:ea typeface="Calibri" panose="020F0502020204030204" pitchFamily="34" charset="0"/>
                <a:cs typeface="Times New Roman" panose="02020603050405020304" pitchFamily="18" charset="0"/>
              </a:rPr>
            </a:br>
            <a:r>
              <a:rPr lang="en-US" sz="2400" dirty="0">
                <a:effectLst/>
                <a:latin typeface="Calibri" panose="020F0502020204030204" pitchFamily="34" charset="0"/>
                <a:ea typeface="Calibri" panose="020F0502020204030204" pitchFamily="34" charset="0"/>
                <a:cs typeface="Times New Roman" panose="02020603050405020304" pitchFamily="18" charset="0"/>
              </a:rPr>
              <a:t>set create limit to the minimum.</a:t>
            </a:r>
          </a:p>
          <a:p>
            <a:pPr marL="0" marR="0">
              <a:spcBef>
                <a:spcPts val="0"/>
              </a:spcBef>
              <a:spcAft>
                <a:spcPts val="0"/>
              </a:spcAft>
            </a:pP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Increase create limit for tables with fragmentation where records expand </a:t>
            </a:r>
            <a:br>
              <a:rPr lang="en-US" sz="2400" dirty="0">
                <a:effectLst/>
                <a:latin typeface="Calibri" panose="020F0502020204030204" pitchFamily="34" charset="0"/>
                <a:ea typeface="Calibri" panose="020F0502020204030204" pitchFamily="34" charset="0"/>
                <a:cs typeface="Times New Roman" panose="02020603050405020304" pitchFamily="18" charset="0"/>
              </a:rPr>
            </a:br>
            <a:r>
              <a:rPr lang="en-US" sz="2400" dirty="0">
                <a:effectLst/>
                <a:latin typeface="Calibri" panose="020F0502020204030204" pitchFamily="34" charset="0"/>
                <a:ea typeface="Calibri" panose="020F0502020204030204" pitchFamily="34" charset="0"/>
                <a:cs typeface="Times New Roman" panose="02020603050405020304" pitchFamily="18" charset="0"/>
              </a:rPr>
              <a:t>after creation.</a:t>
            </a:r>
          </a:p>
        </p:txBody>
      </p:sp>
    </p:spTree>
    <p:extLst>
      <p:ext uri="{BB962C8B-B14F-4D97-AF65-F5344CB8AC3E}">
        <p14:creationId xmlns:p14="http://schemas.microsoft.com/office/powerpoint/2010/main" val="60557537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7C64EE-C46F-E800-61AA-9E4075E3E8D2}"/>
              </a:ext>
            </a:extLst>
          </p:cNvPr>
          <p:cNvSpPr>
            <a:spLocks noGrp="1"/>
          </p:cNvSpPr>
          <p:nvPr>
            <p:ph type="title"/>
          </p:nvPr>
        </p:nvSpPr>
        <p:spPr/>
        <p:txBody>
          <a:bodyPr>
            <a:normAutofit/>
          </a:bodyPr>
          <a:lstStyle/>
          <a:p>
            <a:pPr algn="ctr"/>
            <a:r>
              <a:rPr lang="en-US" sz="3200" kern="0" dirty="0">
                <a:effectLst/>
                <a:latin typeface="Calibri" panose="020F0502020204030204" pitchFamily="34" charset="0"/>
                <a:ea typeface="Calibri" panose="020F0502020204030204" pitchFamily="34" charset="0"/>
                <a:cs typeface="Calibri" panose="020F0502020204030204" pitchFamily="34" charset="0"/>
              </a:rPr>
              <a:t>Space management algorithms: Parameters</a:t>
            </a:r>
            <a:br>
              <a:rPr lang="en-US" sz="3200" i="0" u="none" strike="noStrike" baseline="0" dirty="0">
                <a:latin typeface="Calibri" panose="020F0502020204030204" pitchFamily="34" charset="0"/>
                <a:ea typeface="Calibri" panose="020F0502020204030204" pitchFamily="34" charset="0"/>
                <a:cs typeface="Calibri" panose="020F0502020204030204" pitchFamily="34" charset="0"/>
              </a:rPr>
            </a:br>
            <a:r>
              <a:rPr lang="en-US" sz="3200" i="0" u="none" strike="noStrike" baseline="0" dirty="0">
                <a:latin typeface="Calibri" panose="020F0502020204030204" pitchFamily="34" charset="0"/>
                <a:ea typeface="Calibri" panose="020F0502020204030204" pitchFamily="34" charset="0"/>
                <a:cs typeface="Calibri" panose="020F0502020204030204" pitchFamily="34" charset="0"/>
              </a:rPr>
              <a:t>Record free chain search depth factor (-</a:t>
            </a:r>
            <a:r>
              <a:rPr lang="en-US" sz="3200" i="0" u="none" strike="noStrike" baseline="0" dirty="0" err="1">
                <a:latin typeface="Calibri" panose="020F0502020204030204" pitchFamily="34" charset="0"/>
                <a:ea typeface="Calibri" panose="020F0502020204030204" pitchFamily="34" charset="0"/>
                <a:cs typeface="Calibri" panose="020F0502020204030204" pitchFamily="34" charset="0"/>
              </a:rPr>
              <a:t>recspacesearchdepth</a:t>
            </a:r>
            <a:r>
              <a:rPr lang="en-US" sz="3200" i="0" u="none" strike="noStrike" baseline="0" dirty="0">
                <a:latin typeface="Calibri" panose="020F0502020204030204" pitchFamily="34" charset="0"/>
                <a:ea typeface="Calibri" panose="020F0502020204030204" pitchFamily="34" charset="0"/>
                <a:cs typeface="Calibri" panose="020F0502020204030204" pitchFamily="34" charset="0"/>
              </a:rPr>
              <a:t>)</a:t>
            </a:r>
            <a:endParaRPr lang="en-US" sz="3200" dirty="0">
              <a:latin typeface="Calibri" panose="020F0502020204030204" pitchFamily="34" charset="0"/>
              <a:ea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E9CC71D2-4D99-9197-E141-F2670C2FD80F}"/>
              </a:ext>
            </a:extLst>
          </p:cNvPr>
          <p:cNvSpPr txBox="1"/>
          <p:nvPr/>
        </p:nvSpPr>
        <p:spPr>
          <a:xfrm>
            <a:off x="685800" y="1611086"/>
            <a:ext cx="10468571" cy="2246769"/>
          </a:xfrm>
          <a:prstGeom prst="rect">
            <a:avLst/>
          </a:prstGeom>
          <a:noFill/>
        </p:spPr>
        <p:txBody>
          <a:bodyPr wrap="none" rtlCol="0">
            <a:spAutoFit/>
          </a:bodyPr>
          <a:lstStyle/>
          <a:p>
            <a:pPr algn="l"/>
            <a:r>
              <a:rPr lang="en-US" sz="2000" dirty="0">
                <a:latin typeface="Calibri" panose="020F0502020204030204" pitchFamily="34" charset="0"/>
                <a:ea typeface="Calibri" panose="020F0502020204030204" pitchFamily="34" charset="0"/>
                <a:cs typeface="Calibri" panose="020F0502020204030204" pitchFamily="34" charset="0"/>
              </a:rPr>
              <a:t>Specifies </a:t>
            </a:r>
            <a:r>
              <a:rPr lang="en-US" sz="2000" b="0" i="0" u="none" strike="noStrike" baseline="0" dirty="0">
                <a:latin typeface="Calibri" panose="020F0502020204030204" pitchFamily="34" charset="0"/>
                <a:ea typeface="Calibri" panose="020F0502020204030204" pitchFamily="34" charset="0"/>
                <a:cs typeface="Calibri" panose="020F0502020204030204" pitchFamily="34" charset="0"/>
              </a:rPr>
              <a:t>how far into the record free chain the database engine searches for a block with enough </a:t>
            </a:r>
            <a:br>
              <a:rPr lang="en-US" sz="2000" b="0" i="0" u="none" strike="noStrike" baseline="0" dirty="0">
                <a:latin typeface="Calibri" panose="020F0502020204030204" pitchFamily="34" charset="0"/>
                <a:ea typeface="Calibri" panose="020F0502020204030204" pitchFamily="34" charset="0"/>
                <a:cs typeface="Calibri" panose="020F0502020204030204" pitchFamily="34" charset="0"/>
              </a:rPr>
            </a:br>
            <a:r>
              <a:rPr lang="en-US" sz="2000" b="0" i="0" u="none" strike="noStrike" baseline="0" dirty="0">
                <a:latin typeface="Calibri" panose="020F0502020204030204" pitchFamily="34" charset="0"/>
                <a:ea typeface="Calibri" panose="020F0502020204030204" pitchFamily="34" charset="0"/>
                <a:cs typeface="Calibri" panose="020F0502020204030204" pitchFamily="34" charset="0"/>
              </a:rPr>
              <a:t>free space to store the data associated with a record create or update before a new cluster of data </a:t>
            </a:r>
            <a:br>
              <a:rPr lang="en-US" sz="2000" b="0" i="0" u="none" strike="noStrike" baseline="0" dirty="0">
                <a:latin typeface="Calibri" panose="020F0502020204030204" pitchFamily="34" charset="0"/>
                <a:ea typeface="Calibri" panose="020F0502020204030204" pitchFamily="34" charset="0"/>
                <a:cs typeface="Calibri" panose="020F0502020204030204" pitchFamily="34" charset="0"/>
              </a:rPr>
            </a:br>
            <a:r>
              <a:rPr lang="en-US" sz="2000" b="0" i="0" u="none" strike="noStrike" baseline="0" dirty="0">
                <a:latin typeface="Calibri" panose="020F0502020204030204" pitchFamily="34" charset="0"/>
                <a:ea typeface="Calibri" panose="020F0502020204030204" pitchFamily="34" charset="0"/>
                <a:cs typeface="Calibri" panose="020F0502020204030204" pitchFamily="34" charset="0"/>
              </a:rPr>
              <a:t>is allocated. </a:t>
            </a:r>
            <a:r>
              <a:rPr lang="en-US" sz="2000" b="0" i="0" u="none" strike="noStrike" baseline="0" dirty="0">
                <a:highlight>
                  <a:srgbClr val="FFFF00"/>
                </a:highlight>
                <a:latin typeface="Calibri" panose="020F0502020204030204" pitchFamily="34" charset="0"/>
                <a:ea typeface="Calibri" panose="020F0502020204030204" pitchFamily="34" charset="0"/>
                <a:cs typeface="Calibri" panose="020F0502020204030204" pitchFamily="34" charset="0"/>
              </a:rPr>
              <a:t>The value is a percentage of the cluster size </a:t>
            </a:r>
            <a:r>
              <a:rPr lang="en-US" sz="2000" b="0" i="0" u="none" strike="noStrike" baseline="0" dirty="0">
                <a:latin typeface="Calibri" panose="020F0502020204030204" pitchFamily="34" charset="0"/>
                <a:ea typeface="Calibri" panose="020F0502020204030204" pitchFamily="34" charset="0"/>
                <a:cs typeface="Calibri" panose="020F0502020204030204" pitchFamily="34" charset="0"/>
              </a:rPr>
              <a:t>with a minimum of 3 blocks</a:t>
            </a:r>
            <a:br>
              <a:rPr lang="en-US" sz="2000" b="0" i="0" u="none" strike="noStrike" baseline="0" dirty="0">
                <a:latin typeface="Calibri" panose="020F0502020204030204" pitchFamily="34" charset="0"/>
                <a:ea typeface="Calibri" panose="020F0502020204030204" pitchFamily="34" charset="0"/>
                <a:cs typeface="Calibri" panose="020F0502020204030204" pitchFamily="34" charset="0"/>
              </a:rPr>
            </a:br>
            <a:br>
              <a:rPr lang="en-US" sz="2000" b="0" i="0" u="none" strike="noStrike" baseline="0" dirty="0">
                <a:latin typeface="Calibri" panose="020F0502020204030204" pitchFamily="34" charset="0"/>
                <a:ea typeface="Calibri" panose="020F0502020204030204" pitchFamily="34" charset="0"/>
                <a:cs typeface="Calibri" panose="020F0502020204030204" pitchFamily="34" charset="0"/>
              </a:rPr>
            </a:br>
            <a:r>
              <a:rPr lang="en-US" sz="2000" b="0" i="0" u="none" strike="noStrike" baseline="0" dirty="0">
                <a:latin typeface="Calibri" panose="020F0502020204030204" pitchFamily="34" charset="0"/>
                <a:ea typeface="Calibri" panose="020F0502020204030204" pitchFamily="34" charset="0"/>
                <a:cs typeface="Calibri" panose="020F0502020204030204" pitchFamily="34" charset="0"/>
              </a:rPr>
              <a:t>Default : 5 			Range: 0-100</a:t>
            </a:r>
            <a:br>
              <a:rPr lang="en-US" sz="2000" b="0" i="0" u="none" strike="noStrike" baseline="0" dirty="0">
                <a:latin typeface="Calibri" panose="020F0502020204030204" pitchFamily="34" charset="0"/>
                <a:ea typeface="Calibri" panose="020F0502020204030204" pitchFamily="34" charset="0"/>
                <a:cs typeface="Calibri" panose="020F0502020204030204" pitchFamily="34" charset="0"/>
              </a:rPr>
            </a:br>
            <a:br>
              <a:rPr lang="en-US" sz="2000" b="0" i="0" u="none" strike="noStrike" baseline="0" dirty="0">
                <a:latin typeface="Calibri" panose="020F0502020204030204" pitchFamily="34" charset="0"/>
                <a:ea typeface="Calibri" panose="020F0502020204030204" pitchFamily="34" charset="0"/>
                <a:cs typeface="Calibri" panose="020F0502020204030204" pitchFamily="34" charset="0"/>
              </a:rPr>
            </a:br>
            <a:r>
              <a:rPr lang="en-US" sz="2000" b="0" i="0" u="none" strike="noStrike" baseline="0" dirty="0">
                <a:latin typeface="Calibri" panose="020F0502020204030204" pitchFamily="34" charset="0"/>
                <a:ea typeface="Calibri" panose="020F0502020204030204" pitchFamily="34" charset="0"/>
                <a:cs typeface="Calibri" panose="020F0502020204030204" pitchFamily="34" charset="0"/>
              </a:rPr>
              <a:t>To change this parameter while the database is running, use PROMON or the _</a:t>
            </a:r>
            <a:r>
              <a:rPr lang="en-US" sz="2000" b="0" i="0" u="none" strike="noStrike" baseline="0" dirty="0" err="1">
                <a:latin typeface="Calibri" panose="020F0502020204030204" pitchFamily="34" charset="0"/>
                <a:ea typeface="Calibri" panose="020F0502020204030204" pitchFamily="34" charset="0"/>
                <a:cs typeface="Calibri" panose="020F0502020204030204" pitchFamily="34" charset="0"/>
              </a:rPr>
              <a:t>DbParams</a:t>
            </a:r>
            <a:r>
              <a:rPr lang="en-US" sz="2000" b="0" i="0" u="none" strike="noStrike" baseline="0" dirty="0">
                <a:latin typeface="Calibri" panose="020F0502020204030204" pitchFamily="34" charset="0"/>
                <a:ea typeface="Calibri" panose="020F0502020204030204" pitchFamily="34" charset="0"/>
                <a:cs typeface="Calibri" panose="020F0502020204030204" pitchFamily="34" charset="0"/>
              </a:rPr>
              <a:t> VST</a:t>
            </a:r>
            <a:endParaRPr lang="en-US" sz="2000" dirty="0">
              <a:latin typeface="Calibri" panose="020F0502020204030204" pitchFamily="34" charset="0"/>
              <a:ea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4629D569-D6F0-8F67-7EC4-0CF359EE27A1}"/>
              </a:ext>
            </a:extLst>
          </p:cNvPr>
          <p:cNvSpPr txBox="1"/>
          <p:nvPr/>
        </p:nvSpPr>
        <p:spPr>
          <a:xfrm>
            <a:off x="787911" y="4017648"/>
            <a:ext cx="10264348" cy="2246769"/>
          </a:xfrm>
          <a:prstGeom prst="rect">
            <a:avLst/>
          </a:prstGeom>
          <a:noFill/>
        </p:spPr>
        <p:txBody>
          <a:bodyPr wrap="square" rtlCol="0">
            <a:spAutoFit/>
          </a:bodyPr>
          <a:lstStyle/>
          <a:p>
            <a:r>
              <a:rPr lang="en-US" sz="2000" b="0" i="0" dirty="0">
                <a:effectLst/>
                <a:highlight>
                  <a:srgbClr val="FFFFFF"/>
                </a:highlight>
                <a:latin typeface="Calibri" panose="020F0502020204030204" pitchFamily="34" charset="0"/>
                <a:ea typeface="Calibri" panose="020F0502020204030204" pitchFamily="34" charset="0"/>
                <a:cs typeface="Calibri" panose="020F0502020204030204" pitchFamily="34" charset="0"/>
              </a:rPr>
              <a:t>In Progress Knowledgebase Article # 000129723 :</a:t>
            </a:r>
            <a:br>
              <a:rPr lang="en-US" sz="2000" b="0" i="0" dirty="0">
                <a:effectLst/>
                <a:highlight>
                  <a:srgbClr val="FFFFFF"/>
                </a:highlight>
                <a:latin typeface="Calibri" panose="020F0502020204030204" pitchFamily="34" charset="0"/>
                <a:ea typeface="Calibri" panose="020F0502020204030204" pitchFamily="34" charset="0"/>
                <a:cs typeface="Calibri" panose="020F0502020204030204" pitchFamily="34" charset="0"/>
              </a:rPr>
            </a:br>
            <a:br>
              <a:rPr lang="en-US" sz="2000" b="0" i="0" dirty="0">
                <a:effectLst/>
                <a:highlight>
                  <a:srgbClr val="FFFFFF"/>
                </a:highlight>
                <a:latin typeface="Calibri" panose="020F0502020204030204" pitchFamily="34" charset="0"/>
                <a:ea typeface="Calibri" panose="020F0502020204030204" pitchFamily="34" charset="0"/>
                <a:cs typeface="Calibri" panose="020F0502020204030204" pitchFamily="34" charset="0"/>
              </a:rPr>
            </a:br>
            <a:r>
              <a:rPr lang="en-US" sz="2000" b="0" i="0" dirty="0">
                <a:effectLst/>
                <a:highlight>
                  <a:srgbClr val="FFFFFF"/>
                </a:highlight>
                <a:latin typeface="Calibri" panose="020F0502020204030204" pitchFamily="34" charset="0"/>
                <a:ea typeface="Calibri" panose="020F0502020204030204" pitchFamily="34" charset="0"/>
                <a:cs typeface="Calibri" panose="020F0502020204030204" pitchFamily="34" charset="0"/>
              </a:rPr>
              <a:t>The </a:t>
            </a:r>
            <a:r>
              <a:rPr lang="en-US" sz="2000" b="0" i="0" dirty="0" err="1">
                <a:effectLst/>
                <a:highlight>
                  <a:srgbClr val="FFFFFF"/>
                </a:highlight>
                <a:latin typeface="Calibri" panose="020F0502020204030204" pitchFamily="34" charset="0"/>
                <a:ea typeface="Calibri" panose="020F0502020204030204" pitchFamily="34" charset="0"/>
                <a:cs typeface="Calibri" panose="020F0502020204030204" pitchFamily="34" charset="0"/>
              </a:rPr>
              <a:t>recspacesearchdepth</a:t>
            </a:r>
            <a:r>
              <a:rPr lang="en-US" sz="2000" b="0" i="0" dirty="0">
                <a:effectLst/>
                <a:highlight>
                  <a:srgbClr val="FFFFFF"/>
                </a:highlight>
                <a:latin typeface="Calibri" panose="020F0502020204030204" pitchFamily="34" charset="0"/>
                <a:ea typeface="Calibri" panose="020F0502020204030204" pitchFamily="34" charset="0"/>
                <a:cs typeface="Calibri" panose="020F0502020204030204" pitchFamily="34" charset="0"/>
              </a:rPr>
              <a:t> </a:t>
            </a:r>
            <a:r>
              <a:rPr lang="en-US" sz="2000" b="0" i="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value is specified in tenths of Cluster Size</a:t>
            </a:r>
            <a:r>
              <a:rPr lang="en-US" sz="2000" b="0" i="0" dirty="0">
                <a:effectLst/>
                <a:highlight>
                  <a:srgbClr val="FFFFFF"/>
                </a:highlight>
                <a:latin typeface="Calibri" panose="020F0502020204030204" pitchFamily="34" charset="0"/>
                <a:ea typeface="Calibri" panose="020F0502020204030204" pitchFamily="34" charset="0"/>
                <a:cs typeface="Calibri" panose="020F0502020204030204" pitchFamily="34" charset="0"/>
              </a:rPr>
              <a:t>.</a:t>
            </a:r>
            <a:br>
              <a:rPr lang="en-US" sz="2000" dirty="0">
                <a:latin typeface="Calibri" panose="020F0502020204030204" pitchFamily="34" charset="0"/>
                <a:ea typeface="Calibri" panose="020F0502020204030204" pitchFamily="34" charset="0"/>
                <a:cs typeface="Calibri" panose="020F0502020204030204" pitchFamily="34" charset="0"/>
              </a:rPr>
            </a:br>
            <a:r>
              <a:rPr lang="en-US" sz="2000" b="0" i="0" dirty="0">
                <a:effectLst/>
                <a:highlight>
                  <a:srgbClr val="FFFFFF"/>
                </a:highlight>
                <a:latin typeface="Calibri" panose="020F0502020204030204" pitchFamily="34" charset="0"/>
                <a:ea typeface="Calibri" panose="020F0502020204030204" pitchFamily="34" charset="0"/>
                <a:cs typeface="Calibri" panose="020F0502020204030204" pitchFamily="34" charset="0"/>
              </a:rPr>
              <a:t>The default value is 5, being 5/10 or 50% of the cluster size worth of RM blocks to move from the front the </a:t>
            </a:r>
            <a:r>
              <a:rPr lang="en-US" sz="2000" b="0" i="0" dirty="0" err="1">
                <a:effectLst/>
                <a:highlight>
                  <a:srgbClr val="FFFFFF"/>
                </a:highlight>
                <a:latin typeface="Calibri" panose="020F0502020204030204" pitchFamily="34" charset="0"/>
                <a:ea typeface="Calibri" panose="020F0502020204030204" pitchFamily="34" charset="0"/>
                <a:cs typeface="Calibri" panose="020F0502020204030204" pitchFamily="34" charset="0"/>
              </a:rPr>
              <a:t>the</a:t>
            </a:r>
            <a:r>
              <a:rPr lang="en-US" sz="2000" b="0" i="0" dirty="0">
                <a:effectLst/>
                <a:highlight>
                  <a:srgbClr val="FFFFFF"/>
                </a:highlight>
                <a:latin typeface="Calibri" panose="020F0502020204030204" pitchFamily="34" charset="0"/>
                <a:ea typeface="Calibri" panose="020F0502020204030204" pitchFamily="34" charset="0"/>
                <a:cs typeface="Calibri" panose="020F0502020204030204" pitchFamily="34" charset="0"/>
              </a:rPr>
              <a:t> back of the RM chain before allocating a new cluster for data.</a:t>
            </a:r>
            <a:br>
              <a:rPr lang="en-US" sz="2000" b="0" i="0" dirty="0">
                <a:effectLst/>
                <a:highlight>
                  <a:srgbClr val="FFFFFF"/>
                </a:highlight>
                <a:latin typeface="Calibri" panose="020F0502020204030204" pitchFamily="34" charset="0"/>
                <a:ea typeface="Calibri" panose="020F0502020204030204" pitchFamily="34" charset="0"/>
                <a:cs typeface="Calibri" panose="020F0502020204030204" pitchFamily="34" charset="0"/>
              </a:rPr>
            </a:br>
            <a:br>
              <a:rPr lang="en-US" sz="2000" b="0" i="0" dirty="0">
                <a:effectLst/>
                <a:highlight>
                  <a:srgbClr val="FFFFFF"/>
                </a:highlight>
                <a:latin typeface="Calibri" panose="020F0502020204030204" pitchFamily="34" charset="0"/>
                <a:ea typeface="Calibri" panose="020F0502020204030204" pitchFamily="34" charset="0"/>
                <a:cs typeface="Calibri" panose="020F0502020204030204" pitchFamily="34" charset="0"/>
              </a:rPr>
            </a:br>
            <a:r>
              <a:rPr lang="en-US" sz="2000" dirty="0">
                <a:latin typeface="Calibri" panose="020F0502020204030204" pitchFamily="34" charset="0"/>
                <a:ea typeface="Calibri" panose="020F0502020204030204" pitchFamily="34" charset="0"/>
                <a:cs typeface="Calibri" panose="020F0502020204030204" pitchFamily="34" charset="0"/>
              </a:rPr>
              <a:t>Front2Back (blocks) = truncate(-</a:t>
            </a:r>
            <a:r>
              <a:rPr lang="en-US" sz="2000" dirty="0" err="1">
                <a:latin typeface="Calibri" panose="020F0502020204030204" pitchFamily="34" charset="0"/>
                <a:ea typeface="Calibri" panose="020F0502020204030204" pitchFamily="34" charset="0"/>
                <a:cs typeface="Calibri" panose="020F0502020204030204" pitchFamily="34" charset="0"/>
              </a:rPr>
              <a:t>recspacesearchdepth</a:t>
            </a:r>
            <a:r>
              <a:rPr lang="en-US" sz="2000" dirty="0">
                <a:latin typeface="Calibri" panose="020F0502020204030204" pitchFamily="34" charset="0"/>
                <a:ea typeface="Calibri" panose="020F0502020204030204" pitchFamily="34" charset="0"/>
                <a:cs typeface="Calibri" panose="020F0502020204030204" pitchFamily="34" charset="0"/>
              </a:rPr>
              <a:t> * Area’s DCS / 10, 0) + 3</a:t>
            </a:r>
          </a:p>
        </p:txBody>
      </p:sp>
      <p:sp>
        <p:nvSpPr>
          <p:cNvPr id="6" name="Footer Placeholder 5">
            <a:extLst>
              <a:ext uri="{FF2B5EF4-FFF2-40B4-BE49-F238E27FC236}">
                <a16:creationId xmlns:a16="http://schemas.microsoft.com/office/drawing/2014/main" id="{D985C521-D3C2-4C20-DF27-EB6198082549}"/>
              </a:ext>
            </a:extLst>
          </p:cNvPr>
          <p:cNvSpPr>
            <a:spLocks noGrp="1"/>
          </p:cNvSpPr>
          <p:nvPr>
            <p:ph type="ftr" sz="quarter" idx="11"/>
          </p:nvPr>
        </p:nvSpPr>
        <p:spPr/>
        <p:txBody>
          <a:bodyPr/>
          <a:lstStyle/>
          <a:p>
            <a:r>
              <a:rPr lang="en-US"/>
              <a:t>PUG Challenge 2024</a:t>
            </a:r>
          </a:p>
        </p:txBody>
      </p:sp>
      <p:sp>
        <p:nvSpPr>
          <p:cNvPr id="7" name="Slide Number Placeholder 6">
            <a:extLst>
              <a:ext uri="{FF2B5EF4-FFF2-40B4-BE49-F238E27FC236}">
                <a16:creationId xmlns:a16="http://schemas.microsoft.com/office/drawing/2014/main" id="{D4C4E4EE-68CA-F203-7F39-787FE1A4CE17}"/>
              </a:ext>
            </a:extLst>
          </p:cNvPr>
          <p:cNvSpPr>
            <a:spLocks noGrp="1"/>
          </p:cNvSpPr>
          <p:nvPr>
            <p:ph type="sldNum" sz="quarter" idx="12"/>
          </p:nvPr>
        </p:nvSpPr>
        <p:spPr/>
        <p:txBody>
          <a:bodyPr/>
          <a:lstStyle/>
          <a:p>
            <a:fld id="{D79E687F-9761-4E37-8E5C-463A0DD2901E}" type="slidenum">
              <a:rPr lang="en-US" smtClean="0"/>
              <a:t>57</a:t>
            </a:fld>
            <a:endParaRPr lang="en-US"/>
          </a:p>
        </p:txBody>
      </p:sp>
    </p:spTree>
    <p:extLst>
      <p:ext uri="{BB962C8B-B14F-4D97-AF65-F5344CB8AC3E}">
        <p14:creationId xmlns:p14="http://schemas.microsoft.com/office/powerpoint/2010/main" val="96437128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36F039-715B-5F08-20C2-A758F30FDCF8}"/>
              </a:ext>
            </a:extLst>
          </p:cNvPr>
          <p:cNvSpPr>
            <a:spLocks noGrp="1"/>
          </p:cNvSpPr>
          <p:nvPr>
            <p:ph type="title"/>
          </p:nvPr>
        </p:nvSpPr>
        <p:spPr>
          <a:xfrm>
            <a:off x="838200" y="128575"/>
            <a:ext cx="10515600" cy="1325563"/>
          </a:xfrm>
        </p:spPr>
        <p:txBody>
          <a:bodyPr>
            <a:normAutofit/>
          </a:bodyPr>
          <a:lstStyle/>
          <a:p>
            <a:pPr algn="ctr"/>
            <a:r>
              <a:rPr lang="en-US" sz="4400" i="0" u="none" strike="noStrike" baseline="0" dirty="0">
                <a:latin typeface="Calibri" panose="020F0502020204030204" pitchFamily="34" charset="0"/>
                <a:ea typeface="Calibri" panose="020F0502020204030204" pitchFamily="34" charset="0"/>
                <a:cs typeface="Calibri" panose="020F0502020204030204" pitchFamily="34" charset="0"/>
              </a:rPr>
              <a:t>-</a:t>
            </a:r>
            <a:r>
              <a:rPr lang="en-US" sz="4400" i="0" u="none" strike="noStrike" baseline="0" dirty="0" err="1">
                <a:latin typeface="Calibri" panose="020F0502020204030204" pitchFamily="34" charset="0"/>
                <a:ea typeface="Calibri" panose="020F0502020204030204" pitchFamily="34" charset="0"/>
                <a:cs typeface="Calibri" panose="020F0502020204030204" pitchFamily="34" charset="0"/>
              </a:rPr>
              <a:t>recspacesearchdepth</a:t>
            </a:r>
            <a:endParaRPr lang="en-US" dirty="0">
              <a:latin typeface="Calibri" panose="020F0502020204030204" pitchFamily="34" charset="0"/>
              <a:ea typeface="Calibri" panose="020F0502020204030204" pitchFamily="34" charset="0"/>
              <a:cs typeface="Calibri" panose="020F0502020204030204" pitchFamily="34" charset="0"/>
            </a:endParaRPr>
          </a:p>
        </p:txBody>
      </p:sp>
      <p:sp>
        <p:nvSpPr>
          <p:cNvPr id="5" name="Footer Placeholder 4">
            <a:extLst>
              <a:ext uri="{FF2B5EF4-FFF2-40B4-BE49-F238E27FC236}">
                <a16:creationId xmlns:a16="http://schemas.microsoft.com/office/drawing/2014/main" id="{E3E9C211-E5B3-4CF0-BA4D-0C1C3E21F462}"/>
              </a:ext>
            </a:extLst>
          </p:cNvPr>
          <p:cNvSpPr>
            <a:spLocks noGrp="1"/>
          </p:cNvSpPr>
          <p:nvPr>
            <p:ph type="ftr" sz="quarter" idx="11"/>
          </p:nvPr>
        </p:nvSpPr>
        <p:spPr/>
        <p:txBody>
          <a:bodyPr/>
          <a:lstStyle/>
          <a:p>
            <a:r>
              <a:rPr lang="en-US"/>
              <a:t>PUG Challenge 2024</a:t>
            </a:r>
          </a:p>
        </p:txBody>
      </p:sp>
      <p:sp>
        <p:nvSpPr>
          <p:cNvPr id="6" name="Slide Number Placeholder 5">
            <a:extLst>
              <a:ext uri="{FF2B5EF4-FFF2-40B4-BE49-F238E27FC236}">
                <a16:creationId xmlns:a16="http://schemas.microsoft.com/office/drawing/2014/main" id="{562B0A69-8701-3912-AF6B-A6DF64901831}"/>
              </a:ext>
            </a:extLst>
          </p:cNvPr>
          <p:cNvSpPr>
            <a:spLocks noGrp="1"/>
          </p:cNvSpPr>
          <p:nvPr>
            <p:ph type="sldNum" sz="quarter" idx="12"/>
          </p:nvPr>
        </p:nvSpPr>
        <p:spPr/>
        <p:txBody>
          <a:bodyPr/>
          <a:lstStyle/>
          <a:p>
            <a:fld id="{D79E687F-9761-4E37-8E5C-463A0DD2901E}" type="slidenum">
              <a:rPr lang="en-US" smtClean="0"/>
              <a:t>58</a:t>
            </a:fld>
            <a:endParaRPr lang="en-US"/>
          </a:p>
        </p:txBody>
      </p:sp>
      <p:pic>
        <p:nvPicPr>
          <p:cNvPr id="3" name="Picture 2" descr="Do Not Touch Sign Royalty-Free Images, Stock Photos ...">
            <a:extLst>
              <a:ext uri="{FF2B5EF4-FFF2-40B4-BE49-F238E27FC236}">
                <a16:creationId xmlns:a16="http://schemas.microsoft.com/office/drawing/2014/main" id="{B56DDBCE-8D9F-E82F-CCB2-13AC7B39BF4E}"/>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38600" y="1454138"/>
            <a:ext cx="3401786" cy="3401786"/>
          </a:xfrm>
          <a:prstGeom prst="rect">
            <a:avLst/>
          </a:prstGeom>
          <a:noFill/>
          <a:ln>
            <a:noFill/>
          </a:ln>
        </p:spPr>
      </p:pic>
    </p:spTree>
    <p:extLst>
      <p:ext uri="{BB962C8B-B14F-4D97-AF65-F5344CB8AC3E}">
        <p14:creationId xmlns:p14="http://schemas.microsoft.com/office/powerpoint/2010/main" val="200788854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5DCCA-2224-4467-AF8D-01EE6DF267B0}"/>
              </a:ext>
            </a:extLst>
          </p:cNvPr>
          <p:cNvSpPr>
            <a:spLocks noGrp="1"/>
          </p:cNvSpPr>
          <p:nvPr>
            <p:ph type="title"/>
          </p:nvPr>
        </p:nvSpPr>
        <p:spPr/>
        <p:txBody>
          <a:bodyPr>
            <a:normAutofit/>
          </a:bodyPr>
          <a:lstStyle/>
          <a:p>
            <a:pPr algn="ctr"/>
            <a:r>
              <a:rPr lang="ru-RU" sz="4000" kern="0" dirty="0">
                <a:effectLst/>
                <a:latin typeface="Calibri" panose="020F0502020204030204" pitchFamily="34" charset="0"/>
                <a:ea typeface="Calibri" panose="020F0502020204030204" pitchFamily="34" charset="0"/>
                <a:cs typeface="Calibri" panose="020F0502020204030204" pitchFamily="34" charset="0"/>
              </a:rPr>
              <a:t>Chain Activity Monitoring</a:t>
            </a:r>
            <a:endParaRPr lang="en-US" sz="4000" dirty="0">
              <a:latin typeface="Calibri" panose="020F0502020204030204" pitchFamily="34" charset="0"/>
              <a:ea typeface="Calibri" panose="020F0502020204030204" pitchFamily="34" charset="0"/>
              <a:cs typeface="Calibri" panose="020F0502020204030204" pitchFamily="34" charset="0"/>
            </a:endParaRPr>
          </a:p>
        </p:txBody>
      </p:sp>
      <p:sp>
        <p:nvSpPr>
          <p:cNvPr id="5" name="Footer Placeholder 4">
            <a:extLst>
              <a:ext uri="{FF2B5EF4-FFF2-40B4-BE49-F238E27FC236}">
                <a16:creationId xmlns:a16="http://schemas.microsoft.com/office/drawing/2014/main" id="{FEE17500-C1FA-004E-B322-6C63AB622684}"/>
              </a:ext>
            </a:extLst>
          </p:cNvPr>
          <p:cNvSpPr>
            <a:spLocks noGrp="1"/>
          </p:cNvSpPr>
          <p:nvPr>
            <p:ph type="ftr" sz="quarter" idx="11"/>
          </p:nvPr>
        </p:nvSpPr>
        <p:spPr/>
        <p:txBody>
          <a:bodyPr/>
          <a:lstStyle/>
          <a:p>
            <a:r>
              <a:rPr lang="en-US"/>
              <a:t>PUG Challenge 2024</a:t>
            </a:r>
          </a:p>
        </p:txBody>
      </p:sp>
      <p:sp>
        <p:nvSpPr>
          <p:cNvPr id="6" name="Slide Number Placeholder 5">
            <a:extLst>
              <a:ext uri="{FF2B5EF4-FFF2-40B4-BE49-F238E27FC236}">
                <a16:creationId xmlns:a16="http://schemas.microsoft.com/office/drawing/2014/main" id="{AC124B94-4CD6-2072-9338-A58472E41E33}"/>
              </a:ext>
            </a:extLst>
          </p:cNvPr>
          <p:cNvSpPr>
            <a:spLocks noGrp="1"/>
          </p:cNvSpPr>
          <p:nvPr>
            <p:ph type="sldNum" sz="quarter" idx="12"/>
          </p:nvPr>
        </p:nvSpPr>
        <p:spPr/>
        <p:txBody>
          <a:bodyPr/>
          <a:lstStyle/>
          <a:p>
            <a:fld id="{D79E687F-9761-4E37-8E5C-463A0DD2901E}" type="slidenum">
              <a:rPr lang="en-US" smtClean="0"/>
              <a:t>59</a:t>
            </a:fld>
            <a:endParaRPr lang="en-US"/>
          </a:p>
        </p:txBody>
      </p:sp>
      <p:sp>
        <p:nvSpPr>
          <p:cNvPr id="4" name="TextBox 3">
            <a:extLst>
              <a:ext uri="{FF2B5EF4-FFF2-40B4-BE49-F238E27FC236}">
                <a16:creationId xmlns:a16="http://schemas.microsoft.com/office/drawing/2014/main" id="{D5C2CD7F-63A4-1913-D2E8-0849DF3EFC07}"/>
              </a:ext>
            </a:extLst>
          </p:cNvPr>
          <p:cNvSpPr txBox="1"/>
          <p:nvPr/>
        </p:nvSpPr>
        <p:spPr>
          <a:xfrm>
            <a:off x="620486" y="1776749"/>
            <a:ext cx="4379725" cy="2246769"/>
          </a:xfrm>
          <a:prstGeom prst="rect">
            <a:avLst/>
          </a:prstGeom>
          <a:noFill/>
        </p:spPr>
        <p:txBody>
          <a:bodyPr wrap="none" rtlCol="0">
            <a:spAutoFit/>
          </a:bodyPr>
          <a:lstStyle/>
          <a:p>
            <a:r>
              <a:rPr lang="en-US" sz="2800" dirty="0">
                <a:latin typeface="Calibri" panose="020F0502020204030204" pitchFamily="34" charset="0"/>
                <a:ea typeface="Calibri" panose="020F0502020204030204" pitchFamily="34" charset="0"/>
                <a:cs typeface="Calibri" panose="020F0502020204030204" pitchFamily="34" charset="0"/>
              </a:rPr>
              <a:t>for each _</a:t>
            </a:r>
            <a:r>
              <a:rPr lang="en-US" sz="2800" dirty="0" err="1">
                <a:latin typeface="Calibri" panose="020F0502020204030204" pitchFamily="34" charset="0"/>
                <a:ea typeface="Calibri" panose="020F0502020204030204" pitchFamily="34" charset="0"/>
                <a:cs typeface="Calibri" panose="020F0502020204030204" pitchFamily="34" charset="0"/>
              </a:rPr>
              <a:t>ActSpace</a:t>
            </a:r>
            <a:r>
              <a:rPr lang="en-US" sz="2800" dirty="0">
                <a:latin typeface="Calibri" panose="020F0502020204030204" pitchFamily="34" charset="0"/>
                <a:ea typeface="Calibri" panose="020F0502020204030204" pitchFamily="34" charset="0"/>
                <a:cs typeface="Calibri" panose="020F0502020204030204" pitchFamily="34" charset="0"/>
              </a:rPr>
              <a:t> no-lock:</a:t>
            </a:r>
          </a:p>
          <a:p>
            <a:endParaRPr lang="en-US" sz="2800" dirty="0">
              <a:latin typeface="Calibri" panose="020F0502020204030204" pitchFamily="34" charset="0"/>
              <a:ea typeface="Calibri" panose="020F0502020204030204" pitchFamily="34" charset="0"/>
              <a:cs typeface="Calibri" panose="020F0502020204030204" pitchFamily="34" charset="0"/>
            </a:endParaRPr>
          </a:p>
          <a:p>
            <a:r>
              <a:rPr lang="en-US" sz="2800" dirty="0">
                <a:latin typeface="Calibri" panose="020F0502020204030204" pitchFamily="34" charset="0"/>
                <a:ea typeface="Calibri" panose="020F0502020204030204" pitchFamily="34" charset="0"/>
                <a:cs typeface="Calibri" panose="020F0502020204030204" pitchFamily="34" charset="0"/>
              </a:rPr>
              <a:t>display _</a:t>
            </a:r>
            <a:r>
              <a:rPr lang="en-US" sz="2800" dirty="0" err="1">
                <a:latin typeface="Calibri" panose="020F0502020204030204" pitchFamily="34" charset="0"/>
                <a:ea typeface="Calibri" panose="020F0502020204030204" pitchFamily="34" charset="0"/>
                <a:cs typeface="Calibri" panose="020F0502020204030204" pitchFamily="34" charset="0"/>
              </a:rPr>
              <a:t>ActSpace</a:t>
            </a:r>
            <a:r>
              <a:rPr lang="en-US" sz="2800" dirty="0">
                <a:latin typeface="Calibri" panose="020F0502020204030204" pitchFamily="34" charset="0"/>
                <a:ea typeface="Calibri" panose="020F0502020204030204" pitchFamily="34" charset="0"/>
                <a:cs typeface="Calibri" panose="020F0502020204030204" pitchFamily="34" charset="0"/>
              </a:rPr>
              <a:t> with 1 col.</a:t>
            </a:r>
          </a:p>
          <a:p>
            <a:endParaRPr lang="en-US" sz="2800" dirty="0">
              <a:latin typeface="Calibri" panose="020F0502020204030204" pitchFamily="34" charset="0"/>
              <a:ea typeface="Calibri" panose="020F0502020204030204" pitchFamily="34" charset="0"/>
              <a:cs typeface="Calibri" panose="020F0502020204030204" pitchFamily="34" charset="0"/>
            </a:endParaRPr>
          </a:p>
          <a:p>
            <a:r>
              <a:rPr lang="en-US" sz="2800" dirty="0">
                <a:latin typeface="Calibri" panose="020F0502020204030204" pitchFamily="34" charset="0"/>
                <a:ea typeface="Calibri" panose="020F0502020204030204" pitchFamily="34" charset="0"/>
                <a:cs typeface="Calibri" panose="020F0502020204030204" pitchFamily="34" charset="0"/>
              </a:rPr>
              <a:t>end.</a:t>
            </a:r>
          </a:p>
        </p:txBody>
      </p:sp>
      <p:pic>
        <p:nvPicPr>
          <p:cNvPr id="8" name="Picture 7" descr="A computer screen shot of a code">
            <a:extLst>
              <a:ext uri="{FF2B5EF4-FFF2-40B4-BE49-F238E27FC236}">
                <a16:creationId xmlns:a16="http://schemas.microsoft.com/office/drawing/2014/main" id="{0769F79A-6A47-CBE4-FFE8-7A8F9A84E3E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00211" y="1376281"/>
            <a:ext cx="6943725" cy="4980069"/>
          </a:xfrm>
          <a:prstGeom prst="rect">
            <a:avLst/>
          </a:prstGeom>
        </p:spPr>
      </p:pic>
    </p:spTree>
    <p:extLst>
      <p:ext uri="{BB962C8B-B14F-4D97-AF65-F5344CB8AC3E}">
        <p14:creationId xmlns:p14="http://schemas.microsoft.com/office/powerpoint/2010/main" val="354058873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5DCCA-2224-4467-AF8D-01EE6DF267B0}"/>
              </a:ext>
            </a:extLst>
          </p:cNvPr>
          <p:cNvSpPr>
            <a:spLocks noGrp="1"/>
          </p:cNvSpPr>
          <p:nvPr>
            <p:ph type="title"/>
          </p:nvPr>
        </p:nvSpPr>
        <p:spPr/>
        <p:txBody>
          <a:bodyPr>
            <a:normAutofit/>
          </a:bodyPr>
          <a:lstStyle/>
          <a:p>
            <a:pPr algn="ctr"/>
            <a:r>
              <a:rPr lang="ru-RU" sz="4000" kern="0" dirty="0">
                <a:effectLst/>
                <a:latin typeface="Calibri" panose="020F0502020204030204" pitchFamily="34" charset="0"/>
                <a:ea typeface="Calibri" panose="020F0502020204030204" pitchFamily="34" charset="0"/>
                <a:cs typeface="Calibri" panose="020F0502020204030204" pitchFamily="34" charset="0"/>
              </a:rPr>
              <a:t>Chain Activity Monitoring</a:t>
            </a:r>
            <a:endParaRPr lang="en-US" sz="4000" dirty="0">
              <a:latin typeface="Calibri" panose="020F0502020204030204" pitchFamily="34" charset="0"/>
              <a:ea typeface="Calibri" panose="020F0502020204030204" pitchFamily="34" charset="0"/>
              <a:cs typeface="Calibri" panose="020F0502020204030204" pitchFamily="34" charset="0"/>
            </a:endParaRPr>
          </a:p>
        </p:txBody>
      </p:sp>
      <p:sp>
        <p:nvSpPr>
          <p:cNvPr id="5" name="Footer Placeholder 4">
            <a:extLst>
              <a:ext uri="{FF2B5EF4-FFF2-40B4-BE49-F238E27FC236}">
                <a16:creationId xmlns:a16="http://schemas.microsoft.com/office/drawing/2014/main" id="{BF865BE4-EC11-4B39-5A23-24272C689F16}"/>
              </a:ext>
            </a:extLst>
          </p:cNvPr>
          <p:cNvSpPr>
            <a:spLocks noGrp="1"/>
          </p:cNvSpPr>
          <p:nvPr>
            <p:ph type="ftr" sz="quarter" idx="11"/>
          </p:nvPr>
        </p:nvSpPr>
        <p:spPr/>
        <p:txBody>
          <a:bodyPr/>
          <a:lstStyle/>
          <a:p>
            <a:r>
              <a:rPr lang="en-US"/>
              <a:t>PUG Challenge 2024</a:t>
            </a:r>
          </a:p>
        </p:txBody>
      </p:sp>
      <p:sp>
        <p:nvSpPr>
          <p:cNvPr id="6" name="Slide Number Placeholder 5">
            <a:extLst>
              <a:ext uri="{FF2B5EF4-FFF2-40B4-BE49-F238E27FC236}">
                <a16:creationId xmlns:a16="http://schemas.microsoft.com/office/drawing/2014/main" id="{AF49606D-D9E1-6818-170C-83E35A4717EA}"/>
              </a:ext>
            </a:extLst>
          </p:cNvPr>
          <p:cNvSpPr>
            <a:spLocks noGrp="1"/>
          </p:cNvSpPr>
          <p:nvPr>
            <p:ph type="sldNum" sz="quarter" idx="12"/>
          </p:nvPr>
        </p:nvSpPr>
        <p:spPr/>
        <p:txBody>
          <a:bodyPr/>
          <a:lstStyle/>
          <a:p>
            <a:fld id="{D79E687F-9761-4E37-8E5C-463A0DD2901E}" type="slidenum">
              <a:rPr lang="en-US" smtClean="0"/>
              <a:t>60</a:t>
            </a:fld>
            <a:endParaRPr lang="en-US"/>
          </a:p>
        </p:txBody>
      </p:sp>
      <p:sp>
        <p:nvSpPr>
          <p:cNvPr id="4" name="TextBox 3">
            <a:extLst>
              <a:ext uri="{FF2B5EF4-FFF2-40B4-BE49-F238E27FC236}">
                <a16:creationId xmlns:a16="http://schemas.microsoft.com/office/drawing/2014/main" id="{76907C4D-6582-796E-1482-044A91EFA884}"/>
              </a:ext>
            </a:extLst>
          </p:cNvPr>
          <p:cNvSpPr txBox="1"/>
          <p:nvPr/>
        </p:nvSpPr>
        <p:spPr>
          <a:xfrm>
            <a:off x="685800" y="2136338"/>
            <a:ext cx="3464859" cy="2585323"/>
          </a:xfrm>
          <a:prstGeom prst="rect">
            <a:avLst/>
          </a:prstGeom>
          <a:noFill/>
        </p:spPr>
        <p:txBody>
          <a:bodyPr wrap="none" rtlCol="0">
            <a:spAutoFit/>
          </a:bodyPr>
          <a:lstStyle/>
          <a:p>
            <a:r>
              <a:rPr lang="en-US" dirty="0"/>
              <a:t>for each _</a:t>
            </a:r>
            <a:r>
              <a:rPr lang="en-US" dirty="0" err="1"/>
              <a:t>ActRecord</a:t>
            </a:r>
            <a:r>
              <a:rPr lang="en-US" dirty="0"/>
              <a:t> no-lock:</a:t>
            </a:r>
          </a:p>
          <a:p>
            <a:r>
              <a:rPr lang="en-US" dirty="0"/>
              <a:t>  display</a:t>
            </a:r>
          </a:p>
          <a:p>
            <a:r>
              <a:rPr lang="en-US" dirty="0"/>
              <a:t>    _</a:t>
            </a:r>
            <a:r>
              <a:rPr lang="en-US" dirty="0" err="1"/>
              <a:t>ActRecord</a:t>
            </a:r>
            <a:r>
              <a:rPr lang="en-US" dirty="0"/>
              <a:t>._Record-</a:t>
            </a:r>
            <a:r>
              <a:rPr lang="en-US" dirty="0" err="1"/>
              <a:t>FragRead</a:t>
            </a:r>
            <a:endParaRPr lang="en-US" dirty="0"/>
          </a:p>
          <a:p>
            <a:r>
              <a:rPr lang="en-US" dirty="0"/>
              <a:t>    _</a:t>
            </a:r>
            <a:r>
              <a:rPr lang="en-US" dirty="0" err="1"/>
              <a:t>ActRecord</a:t>
            </a:r>
            <a:r>
              <a:rPr lang="en-US" dirty="0"/>
              <a:t>._Record-</a:t>
            </a:r>
            <a:r>
              <a:rPr lang="en-US" dirty="0" err="1"/>
              <a:t>FragCreat</a:t>
            </a:r>
            <a:endParaRPr lang="en-US" dirty="0"/>
          </a:p>
          <a:p>
            <a:r>
              <a:rPr lang="en-US" dirty="0"/>
              <a:t>    _</a:t>
            </a:r>
            <a:r>
              <a:rPr lang="en-US" dirty="0" err="1"/>
              <a:t>ActRecord</a:t>
            </a:r>
            <a:r>
              <a:rPr lang="en-US" dirty="0"/>
              <a:t>._Record-</a:t>
            </a:r>
            <a:r>
              <a:rPr lang="en-US" dirty="0" err="1"/>
              <a:t>FragDel</a:t>
            </a:r>
            <a:endParaRPr lang="en-US" dirty="0"/>
          </a:p>
          <a:p>
            <a:r>
              <a:rPr lang="en-US" dirty="0"/>
              <a:t>    _</a:t>
            </a:r>
            <a:r>
              <a:rPr lang="en-US" dirty="0" err="1"/>
              <a:t>ActRecord</a:t>
            </a:r>
            <a:r>
              <a:rPr lang="en-US" dirty="0"/>
              <a:t>._Record-</a:t>
            </a:r>
            <a:r>
              <a:rPr lang="en-US" dirty="0" err="1"/>
              <a:t>FragUpd</a:t>
            </a:r>
            <a:endParaRPr lang="en-US" dirty="0"/>
          </a:p>
          <a:p>
            <a:r>
              <a:rPr lang="en-US" dirty="0"/>
              <a:t>    with 1 col.</a:t>
            </a:r>
          </a:p>
          <a:p>
            <a:r>
              <a:rPr lang="en-US" dirty="0"/>
              <a:t>end.</a:t>
            </a:r>
          </a:p>
          <a:p>
            <a:endParaRPr lang="en-US" dirty="0"/>
          </a:p>
        </p:txBody>
      </p:sp>
      <p:pic>
        <p:nvPicPr>
          <p:cNvPr id="8" name="Picture 7" descr="A blue screen with white text">
            <a:extLst>
              <a:ext uri="{FF2B5EF4-FFF2-40B4-BE49-F238E27FC236}">
                <a16:creationId xmlns:a16="http://schemas.microsoft.com/office/drawing/2014/main" id="{8A8B442A-CB6A-1B5C-1171-DBB1E7FA60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59061" y="2328069"/>
            <a:ext cx="6496050" cy="1695450"/>
          </a:xfrm>
          <a:prstGeom prst="rect">
            <a:avLst/>
          </a:prstGeom>
        </p:spPr>
      </p:pic>
    </p:spTree>
    <p:extLst>
      <p:ext uri="{BB962C8B-B14F-4D97-AF65-F5344CB8AC3E}">
        <p14:creationId xmlns:p14="http://schemas.microsoft.com/office/powerpoint/2010/main" val="147937209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CF344-AC78-559E-A8E3-E7ECF1BE91ED}"/>
              </a:ext>
            </a:extLst>
          </p:cNvPr>
          <p:cNvSpPr>
            <a:spLocks noGrp="1"/>
          </p:cNvSpPr>
          <p:nvPr>
            <p:ph type="title"/>
          </p:nvPr>
        </p:nvSpPr>
        <p:spPr/>
        <p:txBody>
          <a:bodyPr/>
          <a:lstStyle/>
          <a:p>
            <a:pPr algn="ctr"/>
            <a:r>
              <a:rPr lang="en-US" dirty="0"/>
              <a:t>Conclusion</a:t>
            </a:r>
          </a:p>
        </p:txBody>
      </p:sp>
      <p:sp>
        <p:nvSpPr>
          <p:cNvPr id="3" name="Content Placeholder 2">
            <a:extLst>
              <a:ext uri="{FF2B5EF4-FFF2-40B4-BE49-F238E27FC236}">
                <a16:creationId xmlns:a16="http://schemas.microsoft.com/office/drawing/2014/main" id="{14570E05-A91F-117B-7A83-521B6A0A8CDF}"/>
              </a:ext>
            </a:extLst>
          </p:cNvPr>
          <p:cNvSpPr>
            <a:spLocks noGrp="1"/>
          </p:cNvSpPr>
          <p:nvPr>
            <p:ph idx="1"/>
          </p:nvPr>
        </p:nvSpPr>
        <p:spPr>
          <a:xfrm>
            <a:off x="838200" y="1825624"/>
            <a:ext cx="10515600" cy="3007633"/>
          </a:xfrm>
        </p:spPr>
        <p:txBody>
          <a:bodyPr>
            <a:normAutofit/>
          </a:bodyPr>
          <a:lstStyle/>
          <a:p>
            <a:r>
              <a:rPr lang="en-US" b="0" i="0" dirty="0">
                <a:solidFill>
                  <a:srgbClr val="222222"/>
                </a:solidFill>
                <a:effectLst/>
                <a:latin typeface="Arial" panose="020B0604020202020204" pitchFamily="34" charset="0"/>
              </a:rPr>
              <a:t>Fragmentation is bad.</a:t>
            </a:r>
            <a:br>
              <a:rPr lang="en-US" b="0" i="0" dirty="0">
                <a:solidFill>
                  <a:srgbClr val="222222"/>
                </a:solidFill>
                <a:effectLst/>
                <a:latin typeface="Arial" panose="020B0604020202020204" pitchFamily="34" charset="0"/>
              </a:rPr>
            </a:br>
            <a:endParaRPr lang="en-US" b="0" i="0" dirty="0">
              <a:solidFill>
                <a:srgbClr val="222222"/>
              </a:solidFill>
              <a:effectLst/>
              <a:latin typeface="Arial" panose="020B0604020202020204" pitchFamily="34" charset="0"/>
            </a:endParaRPr>
          </a:p>
          <a:p>
            <a:r>
              <a:rPr lang="en-US" dirty="0"/>
              <a:t>The conclusions about the long RM chain are not so clear. The RM chain serves its purpose -- reuse of space. But long chains, as shown in the "Used space" slide, lead to the fact that we can have a huge number of almost empty blocks in the head of the chain that wait for years to be used. And this is a waste of space.</a:t>
            </a:r>
          </a:p>
        </p:txBody>
      </p:sp>
      <p:sp>
        <p:nvSpPr>
          <p:cNvPr id="4" name="Footer Placeholder 3">
            <a:extLst>
              <a:ext uri="{FF2B5EF4-FFF2-40B4-BE49-F238E27FC236}">
                <a16:creationId xmlns:a16="http://schemas.microsoft.com/office/drawing/2014/main" id="{4B277280-229A-CA0A-D0D9-A3DBA7FA1B74}"/>
              </a:ext>
            </a:extLst>
          </p:cNvPr>
          <p:cNvSpPr>
            <a:spLocks noGrp="1"/>
          </p:cNvSpPr>
          <p:nvPr>
            <p:ph type="ftr" sz="quarter" idx="11"/>
          </p:nvPr>
        </p:nvSpPr>
        <p:spPr/>
        <p:txBody>
          <a:bodyPr/>
          <a:lstStyle/>
          <a:p>
            <a:r>
              <a:rPr lang="en-US"/>
              <a:t>PUG Challenge 2024</a:t>
            </a:r>
          </a:p>
        </p:txBody>
      </p:sp>
      <p:sp>
        <p:nvSpPr>
          <p:cNvPr id="5" name="Slide Number Placeholder 4">
            <a:extLst>
              <a:ext uri="{FF2B5EF4-FFF2-40B4-BE49-F238E27FC236}">
                <a16:creationId xmlns:a16="http://schemas.microsoft.com/office/drawing/2014/main" id="{8A043359-3B98-8E3B-34DD-128298D6E668}"/>
              </a:ext>
            </a:extLst>
          </p:cNvPr>
          <p:cNvSpPr>
            <a:spLocks noGrp="1"/>
          </p:cNvSpPr>
          <p:nvPr>
            <p:ph type="sldNum" sz="quarter" idx="12"/>
          </p:nvPr>
        </p:nvSpPr>
        <p:spPr/>
        <p:txBody>
          <a:bodyPr/>
          <a:lstStyle/>
          <a:p>
            <a:fld id="{D79E687F-9761-4E37-8E5C-463A0DD2901E}" type="slidenum">
              <a:rPr lang="en-US" smtClean="0"/>
              <a:t>61</a:t>
            </a:fld>
            <a:endParaRPr lang="en-US"/>
          </a:p>
        </p:txBody>
      </p:sp>
      <p:sp>
        <p:nvSpPr>
          <p:cNvPr id="6" name="TextBox 5">
            <a:extLst>
              <a:ext uri="{FF2B5EF4-FFF2-40B4-BE49-F238E27FC236}">
                <a16:creationId xmlns:a16="http://schemas.microsoft.com/office/drawing/2014/main" id="{4ACED21E-45AA-20E7-B42E-59124B1AB50F}"/>
              </a:ext>
            </a:extLst>
          </p:cNvPr>
          <p:cNvSpPr txBox="1"/>
          <p:nvPr/>
        </p:nvSpPr>
        <p:spPr>
          <a:xfrm>
            <a:off x="838200" y="5333193"/>
            <a:ext cx="4833311" cy="523220"/>
          </a:xfrm>
          <a:prstGeom prst="rect">
            <a:avLst/>
          </a:prstGeom>
          <a:noFill/>
        </p:spPr>
        <p:txBody>
          <a:bodyPr wrap="none" rtlCol="0">
            <a:spAutoFit/>
          </a:bodyPr>
          <a:lstStyle/>
          <a:p>
            <a:r>
              <a:rPr lang="en-US" sz="2800" dirty="0">
                <a:latin typeface="Calibri" panose="020F0502020204030204" pitchFamily="34" charset="0"/>
                <a:ea typeface="Calibri" panose="020F0502020204030204" pitchFamily="34" charset="0"/>
                <a:cs typeface="Calibri" panose="020F0502020204030204" pitchFamily="34" charset="0"/>
              </a:rPr>
              <a:t>Email: dlevin@alphabroder.com</a:t>
            </a:r>
          </a:p>
        </p:txBody>
      </p:sp>
    </p:spTree>
    <p:extLst>
      <p:ext uri="{BB962C8B-B14F-4D97-AF65-F5344CB8AC3E}">
        <p14:creationId xmlns:p14="http://schemas.microsoft.com/office/powerpoint/2010/main" val="357092856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9C0356C60AC144F9282243677CEF3D8" ma:contentTypeVersion="18" ma:contentTypeDescription="Create a new document." ma:contentTypeScope="" ma:versionID="6d27ce6665077c1a45aff8498acdd1ad">
  <xsd:schema xmlns:xsd="http://www.w3.org/2001/XMLSchema" xmlns:xs="http://www.w3.org/2001/XMLSchema" xmlns:p="http://schemas.microsoft.com/office/2006/metadata/properties" xmlns:ns2="3cc39c1c-04ab-453e-b8ee-0021fec317b2" xmlns:ns3="b2109412-0e1b-4bcc-b646-982a8b0081e8" targetNamespace="http://schemas.microsoft.com/office/2006/metadata/properties" ma:root="true" ma:fieldsID="1352e1ea16281158047e9211785f37d3" ns2:_="" ns3:_="">
    <xsd:import namespace="3cc39c1c-04ab-453e-b8ee-0021fec317b2"/>
    <xsd:import namespace="b2109412-0e1b-4bcc-b646-982a8b0081e8"/>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LengthInSeconds" minOccurs="0"/>
                <xsd:element ref="ns2:MediaServiceDateTaken" minOccurs="0"/>
                <xsd:element ref="ns2:lcf76f155ced4ddcb4097134ff3c332f" minOccurs="0"/>
                <xsd:element ref="ns3:TaxCatchAll"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cc39c1c-04ab-453e-b8ee-0021fec317b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DateTaken" ma:index="19" nillable="true" ma:displayName="MediaServiceDateTaken" ma:hidden="true" ma:internalName="MediaServiceDateTaken"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41dea951-4578-420a-9303-929b28d59e72" ma:termSetId="09814cd3-568e-fe90-9814-8d621ff8fb84" ma:anchorId="fba54fb3-c3e1-fe81-a776-ca4b69148c4d" ma:open="true" ma:isKeyword="false">
      <xsd:complexType>
        <xsd:sequence>
          <xsd:element ref="pc:Terms" minOccurs="0" maxOccurs="1"/>
        </xsd:sequence>
      </xsd:complexType>
    </xsd:element>
    <xsd:element name="MediaServiceLocation" ma:index="23" nillable="true" ma:displayName="Location" ma:indexed="true" ma:internalName="MediaServiceLocation" ma:readOnly="true">
      <xsd:simpleType>
        <xsd:restriction base="dms:Text"/>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2109412-0e1b-4bcc-b646-982a8b0081e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0bcc57cd-207f-4bae-a80a-a0994d1cfd6f}" ma:internalName="TaxCatchAll" ma:showField="CatchAllData" ma:web="b2109412-0e1b-4bcc-b646-982a8b0081e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3cc39c1c-04ab-453e-b8ee-0021fec317b2">
      <Terms xmlns="http://schemas.microsoft.com/office/infopath/2007/PartnerControls"/>
    </lcf76f155ced4ddcb4097134ff3c332f>
    <TaxCatchAll xmlns="b2109412-0e1b-4bcc-b646-982a8b0081e8" xsi:nil="true"/>
  </documentManagement>
</p:properties>
</file>

<file path=customXml/itemProps1.xml><?xml version="1.0" encoding="utf-8"?>
<ds:datastoreItem xmlns:ds="http://schemas.openxmlformats.org/officeDocument/2006/customXml" ds:itemID="{7B806032-03EF-4320-8A7B-590F6579C32F}"/>
</file>

<file path=customXml/itemProps2.xml><?xml version="1.0" encoding="utf-8"?>
<ds:datastoreItem xmlns:ds="http://schemas.openxmlformats.org/officeDocument/2006/customXml" ds:itemID="{A8CA0E94-79C4-4504-A778-80FD294998DC}"/>
</file>

<file path=customXml/itemProps3.xml><?xml version="1.0" encoding="utf-8"?>
<ds:datastoreItem xmlns:ds="http://schemas.openxmlformats.org/officeDocument/2006/customXml" ds:itemID="{33194E9A-26E5-4AA9-93CF-80D5E543D732}"/>
</file>

<file path=docProps/app.xml><?xml version="1.0" encoding="utf-8"?>
<Properties xmlns="http://schemas.openxmlformats.org/officeDocument/2006/extended-properties" xmlns:vt="http://schemas.openxmlformats.org/officeDocument/2006/docPropsVTypes">
  <Template>Office Theme</Template>
  <TotalTime>17854</TotalTime>
  <Words>9782</Words>
  <Application>Microsoft Office PowerPoint</Application>
  <PresentationFormat>Widescreen</PresentationFormat>
  <Paragraphs>708</Paragraphs>
  <Slides>61</Slides>
  <Notes>59</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61</vt:i4>
      </vt:variant>
    </vt:vector>
  </HeadingPairs>
  <TitlesOfParts>
    <vt:vector size="73" baseType="lpstr">
      <vt:lpstr>Aptos</vt:lpstr>
      <vt:lpstr>Aptos Display</vt:lpstr>
      <vt:lpstr>Arial</vt:lpstr>
      <vt:lpstr>Calibri</vt:lpstr>
      <vt:lpstr>Consolas</vt:lpstr>
      <vt:lpstr>Courier New</vt:lpstr>
      <vt:lpstr>CourierNewPS-BoldMT</vt:lpstr>
      <vt:lpstr>CourierNewPS-ItalicMT</vt:lpstr>
      <vt:lpstr>CourierNewPSMT</vt:lpstr>
      <vt:lpstr>Roboto</vt:lpstr>
      <vt:lpstr>Times New Roman</vt:lpstr>
      <vt:lpstr>Office Theme</vt:lpstr>
      <vt:lpstr>Dbanalys – theory and practice</vt:lpstr>
      <vt:lpstr>Gus Monograph</vt:lpstr>
      <vt:lpstr>PowerPoint Presentation</vt:lpstr>
      <vt:lpstr>Structure of Data Blocks ( SAT II )</vt:lpstr>
      <vt:lpstr>PowerPoint Presentation</vt:lpstr>
      <vt:lpstr>PowerPoint Presentation</vt:lpstr>
      <vt:lpstr>Block Type</vt:lpstr>
      <vt:lpstr>First Cluster of any object starts with</vt:lpstr>
      <vt:lpstr>Object Block</vt:lpstr>
      <vt:lpstr>Record Offset Directory</vt:lpstr>
      <vt:lpstr>Record Delete Algorithm Recid Place Holders</vt:lpstr>
      <vt:lpstr>Space management algorithms</vt:lpstr>
      <vt:lpstr>Space management algorithms Small and Large record creation algorithms </vt:lpstr>
      <vt:lpstr>Space management algorithms: Parameters  Create and Toss Limits a.k.a. Expansion Constant / Free Space Constant (version 8)</vt:lpstr>
      <vt:lpstr>Space management algorithms</vt:lpstr>
      <vt:lpstr>Space management algorithms</vt:lpstr>
      <vt:lpstr>Space management algorithms when we can find space in the block</vt:lpstr>
      <vt:lpstr>Space management algorithms Large record creation algorithms </vt:lpstr>
      <vt:lpstr>Space management algorithms when we can not find space in the RM Chain blocks</vt:lpstr>
      <vt:lpstr>Space management algorithms when a record is updated</vt:lpstr>
      <vt:lpstr>Space management algorithms parameters and constants</vt:lpstr>
      <vt:lpstr>Space management algorithms “Rule of 5 unused slots” </vt:lpstr>
      <vt:lpstr>Chain Activity Monitoring</vt:lpstr>
      <vt:lpstr>RM chains</vt:lpstr>
      <vt:lpstr>Chain Activity Monitoring</vt:lpstr>
      <vt:lpstr>Know your data: Record size distribution Table # 1 (full range of record sizes)</vt:lpstr>
      <vt:lpstr>Know your data: Record size distribution “Snake tail” (Table # 1 with sizes &gt; 300 bytes)</vt:lpstr>
      <vt:lpstr>Know your data: LOB record size distribution “Dragon tail” (full range of LOB sizes)</vt:lpstr>
      <vt:lpstr>Know your data: Record size distribution “Mean sizes” (Table # 1 with sizes &lt; 300 bytes)</vt:lpstr>
      <vt:lpstr>Know your data: Block Age Table # 1</vt:lpstr>
      <vt:lpstr>Know your data: HWM Area of table # 1</vt:lpstr>
      <vt:lpstr>Know your data: Block Age RM Chain of table # 2</vt:lpstr>
      <vt:lpstr>Know your data: HWM Area of table # 2</vt:lpstr>
      <vt:lpstr>Know your data: Used Space Table # 1</vt:lpstr>
      <vt:lpstr>Know your data: Used Space Table # 2</vt:lpstr>
      <vt:lpstr>Know your data: Used Space Table # 3</vt:lpstr>
      <vt:lpstr>Know your data: Used Space RM Chain of LOB</vt:lpstr>
      <vt:lpstr>Record Update Algorithms Updates after creates</vt:lpstr>
      <vt:lpstr>Record Update Algorithms Updates after creates</vt:lpstr>
      <vt:lpstr>Fragmentation</vt:lpstr>
      <vt:lpstr>Fragmentation Reading a record</vt:lpstr>
      <vt:lpstr>Locks</vt:lpstr>
      <vt:lpstr>Real Database example</vt:lpstr>
      <vt:lpstr>Why my application likes to read fragmented Records?</vt:lpstr>
      <vt:lpstr>PowerPoint Presentation</vt:lpstr>
      <vt:lpstr>Fragmentation Creating a record</vt:lpstr>
      <vt:lpstr>Fragmentation Updating a record Is 'i = i + 1’ a costly operation?</vt:lpstr>
      <vt:lpstr>Fragmentation Updating a record</vt:lpstr>
      <vt:lpstr>Fragmentation How to fight Fragmentation?</vt:lpstr>
      <vt:lpstr>Space management algorithms How to configure parameters</vt:lpstr>
      <vt:lpstr>Rows Per Block “Сamel humps”</vt:lpstr>
      <vt:lpstr>Rows Per Block Record contribution to the table’s space</vt:lpstr>
      <vt:lpstr>Space management algorithms: Parameters  Create and Toss Limits a.k.a. Expansion Constant / Free Space Constant (version 8)</vt:lpstr>
      <vt:lpstr>Space management algorithms: Parameters  Create and Toss Limits syntax</vt:lpstr>
      <vt:lpstr>Toss Limit</vt:lpstr>
      <vt:lpstr>Create Limit</vt:lpstr>
      <vt:lpstr>Space management algorithms: Parameters Record free chain search depth factor (-recspacesearchdepth)</vt:lpstr>
      <vt:lpstr>-recspacesearchdepth</vt:lpstr>
      <vt:lpstr>Chain Activity Monitoring</vt:lpstr>
      <vt:lpstr>Chain Activity Monitoring</vt:lpstr>
      <vt:lpstr>Conclusion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Dbanalys – theory and practice</dc:title>
  <dc:creator>Dmitri Levin</dc:creator>
  <cp:lastModifiedBy>Dmitri Levin</cp:lastModifiedBy>
  <cp:revision>753</cp:revision>
  <dcterms:created xsi:type="dcterms:W3CDTF">2024-06-09T19:30:25Z</dcterms:created>
  <dcterms:modified xsi:type="dcterms:W3CDTF">2024-09-29T02:49:23Z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0x01010039C0356C60AC144F9282243677CEF3D8</vt:lpwstr>
  </property>
</Properties>
</file>