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slides/slide65.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presentation.xml" ContentType="application/vnd.openxmlformats-officedocument.presentationml.presentation.main+xml"/>
  <Override PartName="/ppt/slides/slide1.xml" ContentType="application/vnd.openxmlformats-officedocument.presentationml.slide+xml"/>
  <Override PartName="/ppt/notesSlides/notesSlide1.xml" ContentType="application/vnd.openxmlformats-officedocument.presentationml.notesSlide+xml"/>
  <Override PartName="/ppt/slideLayouts/slideLayout11.xml" ContentType="application/vnd.openxmlformats-officedocument.presentationml.slideLayout+xml"/>
  <Override PartName="/ppt/slideMasters/slideMaster1.xml" ContentType="application/vnd.openxmlformats-officedocument.presentationml.slideMaster+xml"/>
  <Override PartName="/ppt/slideLayouts/slideLayout9.xml" ContentType="application/vnd.openxmlformats-officedocument.presentationml.slideLayout+xml"/>
  <Override PartName="/ppt/slideLayouts/slideLayout7.xml" ContentType="application/vnd.openxmlformats-officedocument.presentationml.slideLayout+xml"/>
  <Override PartName="/ppt/slideLayouts/slideLayout6.xml" ContentType="application/vnd.openxmlformats-officedocument.presentationml.slideLayout+xml"/>
  <Override PartName="/ppt/slideLayouts/slideLayout5.xml" ContentType="application/vnd.openxmlformats-officedocument.presentationml.slideLayout+xml"/>
  <Override PartName="/ppt/slideLayouts/slideLayout4.xml" ContentType="application/vnd.openxmlformats-officedocument.presentationml.slideLayout+xml"/>
  <Override PartName="/ppt/slideLayouts/slideLayout3.xml" ContentType="application/vnd.openxmlformats-officedocument.presentationml.slideLayout+xml"/>
  <Override PartName="/ppt/slideLayouts/slideLayout2.xml" ContentType="application/vnd.openxmlformats-officedocument.presentationml.slideLayout+xml"/>
  <Override PartName="/ppt/slideLayouts/slideLayout1.xml" ContentType="application/vnd.openxmlformats-officedocument.presentationml.slideLayout+xml"/>
  <Override PartName="/ppt/slideLayouts/slideLayout8.xml" ContentType="application/vnd.openxmlformats-officedocument.presentationml.slideLayout+xml"/>
  <Override PartName="/ppt/slideLayouts/slideLayout10.xml" ContentType="application/vnd.openxmlformats-officedocument.presentationml.slideLayout+xml"/>
  <Override PartName="/ppt/notesSlides/notesSlide2.xml" ContentType="application/vnd.openxmlformats-officedocument.presentationml.notesSlide+xml"/>
  <Override PartName="/ppt/charts/chart1.xml" ContentType="application/vnd.openxmlformats-officedocument.drawingml.chart+xml"/>
  <Override PartName="/ppt/charts/colors5.xml" ContentType="application/vnd.ms-office.chartcolorstyle+xml"/>
  <Override PartName="/ppt/charts/style5.xml" ContentType="application/vnd.ms-office.chartstyle+xml"/>
  <Override PartName="/ppt/charts/chart5.xml" ContentType="application/vnd.openxmlformats-officedocument.drawingml.chart+xml"/>
  <Override PartName="/ppt/charts/style4.xml" ContentType="application/vnd.ms-office.chartstyle+xml"/>
  <Override PartName="/ppt/charts/colors3.xml" ContentType="application/vnd.ms-office.chartcolorstyle+xml"/>
  <Override PartName="/ppt/charts/style3.xml" ContentType="application/vnd.ms-office.chartstyle+xml"/>
  <Override PartName="/ppt/charts/chart3.xml" ContentType="application/vnd.openxmlformats-officedocument.drawingml.chart+xml"/>
  <Override PartName="/ppt/charts/colors2.xml" ContentType="application/vnd.ms-office.chartcolorstyle+xml"/>
  <Override PartName="/ppt/charts/style2.xml" ContentType="application/vnd.ms-office.chartstyle+xml"/>
  <Override PartName="/ppt/charts/chart2.xml" ContentType="application/vnd.openxmlformats-officedocument.drawingml.chart+xml"/>
  <Override PartName="/ppt/charts/colors1.xml" ContentType="application/vnd.ms-office.chartcolorstyle+xml"/>
  <Override PartName="/ppt/charts/style1.xml" ContentType="application/vnd.ms-office.chartstyle+xml"/>
  <Override PartName="/ppt/theme/theme2.xml" ContentType="application/vnd.openxmlformats-officedocument.theme+xml"/>
  <Override PartName="/ppt/theme/theme1.xml" ContentType="application/vnd.openxmlformats-officedocument.theme+xml"/>
  <Override PartName="/ppt/notesMasters/notesMaster1.xml" ContentType="application/vnd.openxmlformats-officedocument.presentationml.notesMaster+xml"/>
  <Override PartName="/ppt/charts/chart4.xml" ContentType="application/vnd.openxmlformats-officedocument.drawingml.chart+xml"/>
  <Override PartName="/ppt/charts/colors4.xml" ContentType="application/vnd.ms-office.chartcolorstyle+xml"/>
  <Override PartName="/ppt/tableStyles.xml" ContentType="application/vnd.openxmlformats-officedocument.presentationml.tableStyles+xml"/>
  <Override PartName="/ppt/viewProps.xml" ContentType="application/vnd.openxmlformats-officedocument.presentationml.viewProps+xml"/>
  <Override PartName="/ppt/presProps.xml" ContentType="application/vnd.openxmlformats-officedocument.presentationml.presProps+xml"/>
  <Override PartName="/docProps/app.xml" ContentType="application/vnd.openxmlformats-officedocument.extended-properties+xml"/>
  <Override PartName="/docProps/core.xml" ContentType="application/vnd.openxmlformats-package.core-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67"/>
  </p:notesMasterIdLst>
  <p:sldIdLst>
    <p:sldId id="256" r:id="rId2"/>
    <p:sldId id="1191" r:id="rId3"/>
    <p:sldId id="1250" r:id="rId4"/>
    <p:sldId id="1193" r:id="rId5"/>
    <p:sldId id="1194" r:id="rId6"/>
    <p:sldId id="1195" r:id="rId7"/>
    <p:sldId id="1196" r:id="rId8"/>
    <p:sldId id="1197" r:id="rId9"/>
    <p:sldId id="1198" r:id="rId10"/>
    <p:sldId id="1199" r:id="rId11"/>
    <p:sldId id="1200" r:id="rId12"/>
    <p:sldId id="1201" r:id="rId13"/>
    <p:sldId id="1202" r:id="rId14"/>
    <p:sldId id="1203" r:id="rId15"/>
    <p:sldId id="1204" r:id="rId16"/>
    <p:sldId id="1205" r:id="rId17"/>
    <p:sldId id="1206" r:id="rId18"/>
    <p:sldId id="1207" r:id="rId19"/>
    <p:sldId id="1208" r:id="rId20"/>
    <p:sldId id="1209" r:id="rId21"/>
    <p:sldId id="1210" r:id="rId22"/>
    <p:sldId id="1211" r:id="rId23"/>
    <p:sldId id="1213" r:id="rId24"/>
    <p:sldId id="1214" r:id="rId25"/>
    <p:sldId id="1215" r:id="rId26"/>
    <p:sldId id="1216" r:id="rId27"/>
    <p:sldId id="1217" r:id="rId28"/>
    <p:sldId id="1218" r:id="rId29"/>
    <p:sldId id="1219" r:id="rId30"/>
    <p:sldId id="1220" r:id="rId31"/>
    <p:sldId id="1221" r:id="rId32"/>
    <p:sldId id="1251" r:id="rId33"/>
    <p:sldId id="1222" r:id="rId34"/>
    <p:sldId id="1223" r:id="rId35"/>
    <p:sldId id="1224" r:id="rId36"/>
    <p:sldId id="1225" r:id="rId37"/>
    <p:sldId id="1227" r:id="rId38"/>
    <p:sldId id="1252" r:id="rId39"/>
    <p:sldId id="1253" r:id="rId40"/>
    <p:sldId id="1254" r:id="rId41"/>
    <p:sldId id="1255" r:id="rId42"/>
    <p:sldId id="1256" r:id="rId43"/>
    <p:sldId id="1257" r:id="rId44"/>
    <p:sldId id="1228" r:id="rId45"/>
    <p:sldId id="1230" r:id="rId46"/>
    <p:sldId id="1229" r:id="rId47"/>
    <p:sldId id="1231" r:id="rId48"/>
    <p:sldId id="1232" r:id="rId49"/>
    <p:sldId id="1235" r:id="rId50"/>
    <p:sldId id="1236" r:id="rId51"/>
    <p:sldId id="1237" r:id="rId52"/>
    <p:sldId id="1238" r:id="rId53"/>
    <p:sldId id="1239" r:id="rId54"/>
    <p:sldId id="1258" r:id="rId55"/>
    <p:sldId id="1259" r:id="rId56"/>
    <p:sldId id="1241" r:id="rId57"/>
    <p:sldId id="1242" r:id="rId58"/>
    <p:sldId id="1243" r:id="rId59"/>
    <p:sldId id="1244" r:id="rId60"/>
    <p:sldId id="1245" r:id="rId61"/>
    <p:sldId id="1246" r:id="rId62"/>
    <p:sldId id="1247" r:id="rId63"/>
    <p:sldId id="1248" r:id="rId64"/>
    <p:sldId id="1249" r:id="rId65"/>
    <p:sldId id="302" r:id="rId66"/>
  </p:sldIdLst>
  <p:sldSz cx="12192000" cy="6858000"/>
  <p:notesSz cx="6858000" cy="9144000"/>
  <p:defaultTextStyle>
    <a:defPPr>
      <a:defRPr lang="en-US"/>
    </a:defPPr>
    <a:lvl1pPr algn="l" rtl="0" eaLnBrk="0" fontAlgn="base" hangingPunct="0">
      <a:spcBef>
        <a:spcPct val="0"/>
      </a:spcBef>
      <a:spcAft>
        <a:spcPct val="0"/>
      </a:spcAft>
      <a:defRPr sz="2400" kern="1200">
        <a:solidFill>
          <a:schemeClr val="tx1"/>
        </a:solidFill>
        <a:latin typeface="Arial" charset="0"/>
        <a:ea typeface="+mn-ea"/>
        <a:cs typeface="+mn-cs"/>
      </a:defRPr>
    </a:lvl1pPr>
    <a:lvl2pPr marL="457200" algn="l" rtl="0" eaLnBrk="0" fontAlgn="base" hangingPunct="0">
      <a:spcBef>
        <a:spcPct val="0"/>
      </a:spcBef>
      <a:spcAft>
        <a:spcPct val="0"/>
      </a:spcAft>
      <a:defRPr sz="2400" kern="1200">
        <a:solidFill>
          <a:schemeClr val="tx1"/>
        </a:solidFill>
        <a:latin typeface="Arial" charset="0"/>
        <a:ea typeface="+mn-ea"/>
        <a:cs typeface="+mn-cs"/>
      </a:defRPr>
    </a:lvl2pPr>
    <a:lvl3pPr marL="914400" algn="l" rtl="0" eaLnBrk="0" fontAlgn="base" hangingPunct="0">
      <a:spcBef>
        <a:spcPct val="0"/>
      </a:spcBef>
      <a:spcAft>
        <a:spcPct val="0"/>
      </a:spcAft>
      <a:defRPr sz="2400" kern="1200">
        <a:solidFill>
          <a:schemeClr val="tx1"/>
        </a:solidFill>
        <a:latin typeface="Arial" charset="0"/>
        <a:ea typeface="+mn-ea"/>
        <a:cs typeface="+mn-cs"/>
      </a:defRPr>
    </a:lvl3pPr>
    <a:lvl4pPr marL="1371600" algn="l" rtl="0" eaLnBrk="0" fontAlgn="base" hangingPunct="0">
      <a:spcBef>
        <a:spcPct val="0"/>
      </a:spcBef>
      <a:spcAft>
        <a:spcPct val="0"/>
      </a:spcAft>
      <a:defRPr sz="2400" kern="1200">
        <a:solidFill>
          <a:schemeClr val="tx1"/>
        </a:solidFill>
        <a:latin typeface="Arial" charset="0"/>
        <a:ea typeface="+mn-ea"/>
        <a:cs typeface="+mn-cs"/>
      </a:defRPr>
    </a:lvl4pPr>
    <a:lvl5pPr marL="1828800" algn="l" rtl="0" eaLnBrk="0" fontAlgn="base" hangingPunct="0">
      <a:spcBef>
        <a:spcPct val="0"/>
      </a:spcBef>
      <a:spcAft>
        <a:spcPct val="0"/>
      </a:spcAft>
      <a:defRPr sz="2400" kern="1200">
        <a:solidFill>
          <a:schemeClr val="tx1"/>
        </a:solidFill>
        <a:latin typeface="Arial" charset="0"/>
        <a:ea typeface="+mn-ea"/>
        <a:cs typeface="+mn-cs"/>
      </a:defRPr>
    </a:lvl5pPr>
    <a:lvl6pPr marL="2286000" algn="l" defTabSz="457200" rtl="0" eaLnBrk="1" latinLnBrk="0" hangingPunct="1">
      <a:defRPr sz="2400" kern="1200">
        <a:solidFill>
          <a:schemeClr val="tx1"/>
        </a:solidFill>
        <a:latin typeface="Arial" charset="0"/>
        <a:ea typeface="+mn-ea"/>
        <a:cs typeface="+mn-cs"/>
      </a:defRPr>
    </a:lvl6pPr>
    <a:lvl7pPr marL="2743200" algn="l" defTabSz="457200" rtl="0" eaLnBrk="1" latinLnBrk="0" hangingPunct="1">
      <a:defRPr sz="2400" kern="1200">
        <a:solidFill>
          <a:schemeClr val="tx1"/>
        </a:solidFill>
        <a:latin typeface="Arial" charset="0"/>
        <a:ea typeface="+mn-ea"/>
        <a:cs typeface="+mn-cs"/>
      </a:defRPr>
    </a:lvl7pPr>
    <a:lvl8pPr marL="3200400" algn="l" defTabSz="457200" rtl="0" eaLnBrk="1" latinLnBrk="0" hangingPunct="1">
      <a:defRPr sz="2400" kern="1200">
        <a:solidFill>
          <a:schemeClr val="tx1"/>
        </a:solidFill>
        <a:latin typeface="Arial" charset="0"/>
        <a:ea typeface="+mn-ea"/>
        <a:cs typeface="+mn-cs"/>
      </a:defRPr>
    </a:lvl8pPr>
    <a:lvl9pPr marL="3657600" algn="l" defTabSz="457200" rtl="0" eaLnBrk="1" latinLnBrk="0" hangingPunct="1">
      <a:defRPr sz="2400" kern="1200">
        <a:solidFill>
          <a:schemeClr val="tx1"/>
        </a:solidFill>
        <a:latin typeface="Arial" charset="0"/>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FA00"/>
    <a:srgbClr val="3A61AE"/>
    <a:srgbClr val="D9E4E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8589"/>
    <p:restoredTop sz="94694"/>
  </p:normalViewPr>
  <p:slideViewPr>
    <p:cSldViewPr snapToGrid="0">
      <p:cViewPr varScale="1">
        <p:scale>
          <a:sx n="121" d="100"/>
          <a:sy n="121" d="100"/>
        </p:scale>
        <p:origin x="1192" y="17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customXml" Target="../customXml/item3.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customXml" Target="../customXml/item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notesMaster" Target="notesMasters/notesMaster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customXml" Target="../customXml/item2.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71"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oleObject" Target="Book3"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Book3"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Book3" TargetMode="External"/><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oleObject" Target="Book3" TargetMode="External"/><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oleObject" Target="Book3" TargetMode="External"/><Relationship Id="rId2" Type="http://schemas.microsoft.com/office/2011/relationships/chartColorStyle" Target="colors5.xml"/><Relationship Id="rId1" Type="http://schemas.microsoft.com/office/2011/relationships/chartStyle" Target="style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GB"/>
              <a:t>Normal Day</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lineChart>
        <c:grouping val="standard"/>
        <c:varyColors val="0"/>
        <c:ser>
          <c:idx val="0"/>
          <c:order val="0"/>
          <c:tx>
            <c:strRef>
              <c:f>Sheet3!$K$1</c:f>
              <c:strCache>
                <c:ptCount val="1"/>
                <c:pt idx="0">
                  <c:v>Latches</c:v>
                </c:pt>
              </c:strCache>
            </c:strRef>
          </c:tx>
          <c:spPr>
            <a:ln w="28575" cap="rnd">
              <a:solidFill>
                <a:schemeClr val="accent1"/>
              </a:solidFill>
              <a:round/>
            </a:ln>
            <a:effectLst/>
          </c:spPr>
          <c:marker>
            <c:symbol val="none"/>
          </c:marker>
          <c:cat>
            <c:numRef>
              <c:f>Sheet3!$J$2:$J$25</c:f>
              <c:numCache>
                <c:formatCode>General</c:formatCode>
                <c:ptCount val="24"/>
                <c:pt idx="0">
                  <c:v>1</c:v>
                </c:pt>
                <c:pt idx="1">
                  <c:v>2</c:v>
                </c:pt>
                <c:pt idx="2">
                  <c:v>3</c:v>
                </c:pt>
                <c:pt idx="3">
                  <c:v>4</c:v>
                </c:pt>
                <c:pt idx="4">
                  <c:v>5</c:v>
                </c:pt>
                <c:pt idx="5">
                  <c:v>6</c:v>
                </c:pt>
                <c:pt idx="6">
                  <c:v>7</c:v>
                </c:pt>
                <c:pt idx="7">
                  <c:v>8</c:v>
                </c:pt>
                <c:pt idx="8">
                  <c:v>9</c:v>
                </c:pt>
                <c:pt idx="9">
                  <c:v>10</c:v>
                </c:pt>
                <c:pt idx="10">
                  <c:v>11</c:v>
                </c:pt>
                <c:pt idx="11">
                  <c:v>12</c:v>
                </c:pt>
                <c:pt idx="12">
                  <c:v>13</c:v>
                </c:pt>
                <c:pt idx="13">
                  <c:v>14</c:v>
                </c:pt>
                <c:pt idx="14">
                  <c:v>15</c:v>
                </c:pt>
                <c:pt idx="15">
                  <c:v>16</c:v>
                </c:pt>
                <c:pt idx="16">
                  <c:v>17</c:v>
                </c:pt>
                <c:pt idx="17">
                  <c:v>18</c:v>
                </c:pt>
                <c:pt idx="18">
                  <c:v>19</c:v>
                </c:pt>
                <c:pt idx="19">
                  <c:v>20</c:v>
                </c:pt>
                <c:pt idx="20">
                  <c:v>21</c:v>
                </c:pt>
                <c:pt idx="21">
                  <c:v>22</c:v>
                </c:pt>
                <c:pt idx="22">
                  <c:v>23</c:v>
                </c:pt>
                <c:pt idx="23">
                  <c:v>24</c:v>
                </c:pt>
              </c:numCache>
            </c:numRef>
          </c:cat>
          <c:val>
            <c:numRef>
              <c:f>Sheet3!$K$2:$K$25</c:f>
              <c:numCache>
                <c:formatCode>General</c:formatCode>
                <c:ptCount val="24"/>
                <c:pt idx="0">
                  <c:v>6</c:v>
                </c:pt>
                <c:pt idx="1">
                  <c:v>6</c:v>
                </c:pt>
                <c:pt idx="2">
                  <c:v>5</c:v>
                </c:pt>
                <c:pt idx="3">
                  <c:v>5</c:v>
                </c:pt>
                <c:pt idx="4">
                  <c:v>9</c:v>
                </c:pt>
                <c:pt idx="5">
                  <c:v>10</c:v>
                </c:pt>
                <c:pt idx="6">
                  <c:v>8</c:v>
                </c:pt>
                <c:pt idx="7">
                  <c:v>10</c:v>
                </c:pt>
                <c:pt idx="8">
                  <c:v>9</c:v>
                </c:pt>
                <c:pt idx="9">
                  <c:v>9</c:v>
                </c:pt>
                <c:pt idx="10">
                  <c:v>6</c:v>
                </c:pt>
                <c:pt idx="11">
                  <c:v>10</c:v>
                </c:pt>
                <c:pt idx="12">
                  <c:v>6</c:v>
                </c:pt>
                <c:pt idx="13">
                  <c:v>9</c:v>
                </c:pt>
                <c:pt idx="14">
                  <c:v>9</c:v>
                </c:pt>
                <c:pt idx="15">
                  <c:v>9</c:v>
                </c:pt>
                <c:pt idx="16">
                  <c:v>8</c:v>
                </c:pt>
                <c:pt idx="17">
                  <c:v>6</c:v>
                </c:pt>
                <c:pt idx="18">
                  <c:v>9</c:v>
                </c:pt>
                <c:pt idx="19">
                  <c:v>8</c:v>
                </c:pt>
                <c:pt idx="20">
                  <c:v>10</c:v>
                </c:pt>
                <c:pt idx="21">
                  <c:v>7</c:v>
                </c:pt>
                <c:pt idx="22">
                  <c:v>8</c:v>
                </c:pt>
                <c:pt idx="23">
                  <c:v>10</c:v>
                </c:pt>
              </c:numCache>
            </c:numRef>
          </c:val>
          <c:smooth val="0"/>
          <c:extLst>
            <c:ext xmlns:c16="http://schemas.microsoft.com/office/drawing/2014/chart" uri="{C3380CC4-5D6E-409C-BE32-E72D297353CC}">
              <c16:uniqueId val="{00000000-07AD-CA4C-8AE9-F4A81E121857}"/>
            </c:ext>
          </c:extLst>
        </c:ser>
        <c:ser>
          <c:idx val="1"/>
          <c:order val="1"/>
          <c:tx>
            <c:strRef>
              <c:f>Sheet3!$L$1</c:f>
              <c:strCache>
                <c:ptCount val="1"/>
                <c:pt idx="0">
                  <c:v>MTX</c:v>
                </c:pt>
              </c:strCache>
            </c:strRef>
          </c:tx>
          <c:spPr>
            <a:ln w="28575" cap="rnd">
              <a:solidFill>
                <a:schemeClr val="accent2"/>
              </a:solidFill>
              <a:round/>
            </a:ln>
            <a:effectLst/>
          </c:spPr>
          <c:marker>
            <c:symbol val="none"/>
          </c:marker>
          <c:cat>
            <c:numRef>
              <c:f>Sheet3!$J$2:$J$25</c:f>
              <c:numCache>
                <c:formatCode>General</c:formatCode>
                <c:ptCount val="24"/>
                <c:pt idx="0">
                  <c:v>1</c:v>
                </c:pt>
                <c:pt idx="1">
                  <c:v>2</c:v>
                </c:pt>
                <c:pt idx="2">
                  <c:v>3</c:v>
                </c:pt>
                <c:pt idx="3">
                  <c:v>4</c:v>
                </c:pt>
                <c:pt idx="4">
                  <c:v>5</c:v>
                </c:pt>
                <c:pt idx="5">
                  <c:v>6</c:v>
                </c:pt>
                <c:pt idx="6">
                  <c:v>7</c:v>
                </c:pt>
                <c:pt idx="7">
                  <c:v>8</c:v>
                </c:pt>
                <c:pt idx="8">
                  <c:v>9</c:v>
                </c:pt>
                <c:pt idx="9">
                  <c:v>10</c:v>
                </c:pt>
                <c:pt idx="10">
                  <c:v>11</c:v>
                </c:pt>
                <c:pt idx="11">
                  <c:v>12</c:v>
                </c:pt>
                <c:pt idx="12">
                  <c:v>13</c:v>
                </c:pt>
                <c:pt idx="13">
                  <c:v>14</c:v>
                </c:pt>
                <c:pt idx="14">
                  <c:v>15</c:v>
                </c:pt>
                <c:pt idx="15">
                  <c:v>16</c:v>
                </c:pt>
                <c:pt idx="16">
                  <c:v>17</c:v>
                </c:pt>
                <c:pt idx="17">
                  <c:v>18</c:v>
                </c:pt>
                <c:pt idx="18">
                  <c:v>19</c:v>
                </c:pt>
                <c:pt idx="19">
                  <c:v>20</c:v>
                </c:pt>
                <c:pt idx="20">
                  <c:v>21</c:v>
                </c:pt>
                <c:pt idx="21">
                  <c:v>22</c:v>
                </c:pt>
                <c:pt idx="22">
                  <c:v>23</c:v>
                </c:pt>
                <c:pt idx="23">
                  <c:v>24</c:v>
                </c:pt>
              </c:numCache>
            </c:numRef>
          </c:cat>
          <c:val>
            <c:numRef>
              <c:f>Sheet3!$L$2:$L$25</c:f>
              <c:numCache>
                <c:formatCode>General</c:formatCode>
                <c:ptCount val="24"/>
                <c:pt idx="0">
                  <c:v>6</c:v>
                </c:pt>
                <c:pt idx="1">
                  <c:v>5</c:v>
                </c:pt>
                <c:pt idx="2">
                  <c:v>5</c:v>
                </c:pt>
                <c:pt idx="3">
                  <c:v>5</c:v>
                </c:pt>
                <c:pt idx="4">
                  <c:v>7</c:v>
                </c:pt>
                <c:pt idx="5">
                  <c:v>10</c:v>
                </c:pt>
                <c:pt idx="6">
                  <c:v>8</c:v>
                </c:pt>
                <c:pt idx="7">
                  <c:v>6</c:v>
                </c:pt>
                <c:pt idx="8">
                  <c:v>7</c:v>
                </c:pt>
                <c:pt idx="9">
                  <c:v>7</c:v>
                </c:pt>
                <c:pt idx="10">
                  <c:v>5</c:v>
                </c:pt>
                <c:pt idx="11">
                  <c:v>9</c:v>
                </c:pt>
                <c:pt idx="12">
                  <c:v>5</c:v>
                </c:pt>
                <c:pt idx="13">
                  <c:v>7</c:v>
                </c:pt>
                <c:pt idx="14">
                  <c:v>8</c:v>
                </c:pt>
                <c:pt idx="15">
                  <c:v>7</c:v>
                </c:pt>
                <c:pt idx="16">
                  <c:v>8</c:v>
                </c:pt>
                <c:pt idx="17">
                  <c:v>7</c:v>
                </c:pt>
                <c:pt idx="18">
                  <c:v>8</c:v>
                </c:pt>
                <c:pt idx="19">
                  <c:v>8</c:v>
                </c:pt>
                <c:pt idx="20">
                  <c:v>8</c:v>
                </c:pt>
                <c:pt idx="21">
                  <c:v>7</c:v>
                </c:pt>
                <c:pt idx="22">
                  <c:v>8</c:v>
                </c:pt>
                <c:pt idx="23">
                  <c:v>6</c:v>
                </c:pt>
              </c:numCache>
            </c:numRef>
          </c:val>
          <c:smooth val="0"/>
          <c:extLst>
            <c:ext xmlns:c16="http://schemas.microsoft.com/office/drawing/2014/chart" uri="{C3380CC4-5D6E-409C-BE32-E72D297353CC}">
              <c16:uniqueId val="{00000001-07AD-CA4C-8AE9-F4A81E121857}"/>
            </c:ext>
          </c:extLst>
        </c:ser>
        <c:dLbls>
          <c:showLegendKey val="0"/>
          <c:showVal val="0"/>
          <c:showCatName val="0"/>
          <c:showSerName val="0"/>
          <c:showPercent val="0"/>
          <c:showBubbleSize val="0"/>
        </c:dLbls>
        <c:smooth val="0"/>
        <c:axId val="1193787856"/>
        <c:axId val="1193673168"/>
      </c:lineChart>
      <c:catAx>
        <c:axId val="11937878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193673168"/>
        <c:crosses val="autoZero"/>
        <c:auto val="1"/>
        <c:lblAlgn val="ctr"/>
        <c:lblOffset val="100"/>
        <c:noMultiLvlLbl val="0"/>
      </c:catAx>
      <c:valAx>
        <c:axId val="11936731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1937878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GB"/>
              <a:t>Bad Day</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lineChart>
        <c:grouping val="standard"/>
        <c:varyColors val="0"/>
        <c:ser>
          <c:idx val="0"/>
          <c:order val="0"/>
          <c:tx>
            <c:strRef>
              <c:f>Sheet3!$C$1</c:f>
              <c:strCache>
                <c:ptCount val="1"/>
                <c:pt idx="0">
                  <c:v>Latches</c:v>
                </c:pt>
              </c:strCache>
            </c:strRef>
          </c:tx>
          <c:spPr>
            <a:ln w="28575" cap="rnd">
              <a:solidFill>
                <a:schemeClr val="accent1"/>
              </a:solidFill>
              <a:round/>
            </a:ln>
            <a:effectLst/>
          </c:spPr>
          <c:marker>
            <c:symbol val="none"/>
          </c:marker>
          <c:cat>
            <c:numRef>
              <c:f>Sheet3!$B$2:$B$25</c:f>
              <c:numCache>
                <c:formatCode>General</c:formatCode>
                <c:ptCount val="24"/>
                <c:pt idx="0">
                  <c:v>1</c:v>
                </c:pt>
                <c:pt idx="1">
                  <c:v>2</c:v>
                </c:pt>
                <c:pt idx="2">
                  <c:v>3</c:v>
                </c:pt>
                <c:pt idx="3">
                  <c:v>4</c:v>
                </c:pt>
                <c:pt idx="4">
                  <c:v>5</c:v>
                </c:pt>
                <c:pt idx="5">
                  <c:v>6</c:v>
                </c:pt>
                <c:pt idx="6">
                  <c:v>7</c:v>
                </c:pt>
                <c:pt idx="7">
                  <c:v>8</c:v>
                </c:pt>
                <c:pt idx="8">
                  <c:v>9</c:v>
                </c:pt>
                <c:pt idx="9">
                  <c:v>10</c:v>
                </c:pt>
                <c:pt idx="10">
                  <c:v>11</c:v>
                </c:pt>
                <c:pt idx="11">
                  <c:v>12</c:v>
                </c:pt>
                <c:pt idx="12">
                  <c:v>13</c:v>
                </c:pt>
                <c:pt idx="13">
                  <c:v>14</c:v>
                </c:pt>
                <c:pt idx="14">
                  <c:v>15</c:v>
                </c:pt>
                <c:pt idx="15">
                  <c:v>16</c:v>
                </c:pt>
                <c:pt idx="16">
                  <c:v>17</c:v>
                </c:pt>
                <c:pt idx="17">
                  <c:v>18</c:v>
                </c:pt>
                <c:pt idx="18">
                  <c:v>19</c:v>
                </c:pt>
                <c:pt idx="19">
                  <c:v>20</c:v>
                </c:pt>
                <c:pt idx="20">
                  <c:v>21</c:v>
                </c:pt>
                <c:pt idx="21">
                  <c:v>22</c:v>
                </c:pt>
                <c:pt idx="22">
                  <c:v>23</c:v>
                </c:pt>
                <c:pt idx="23">
                  <c:v>24</c:v>
                </c:pt>
              </c:numCache>
            </c:numRef>
          </c:cat>
          <c:val>
            <c:numRef>
              <c:f>Sheet3!$C$2:$C$25</c:f>
              <c:numCache>
                <c:formatCode>General</c:formatCode>
                <c:ptCount val="24"/>
                <c:pt idx="0">
                  <c:v>58</c:v>
                </c:pt>
                <c:pt idx="1">
                  <c:v>70</c:v>
                </c:pt>
                <c:pt idx="2">
                  <c:v>74</c:v>
                </c:pt>
                <c:pt idx="3">
                  <c:v>86</c:v>
                </c:pt>
                <c:pt idx="4">
                  <c:v>98</c:v>
                </c:pt>
                <c:pt idx="5">
                  <c:v>83</c:v>
                </c:pt>
                <c:pt idx="6">
                  <c:v>144</c:v>
                </c:pt>
                <c:pt idx="7">
                  <c:v>117</c:v>
                </c:pt>
                <c:pt idx="8">
                  <c:v>108</c:v>
                </c:pt>
                <c:pt idx="9">
                  <c:v>114</c:v>
                </c:pt>
                <c:pt idx="10">
                  <c:v>137</c:v>
                </c:pt>
                <c:pt idx="11">
                  <c:v>94</c:v>
                </c:pt>
                <c:pt idx="12">
                  <c:v>93</c:v>
                </c:pt>
                <c:pt idx="13">
                  <c:v>348</c:v>
                </c:pt>
                <c:pt idx="14">
                  <c:v>385</c:v>
                </c:pt>
                <c:pt idx="15">
                  <c:v>289</c:v>
                </c:pt>
                <c:pt idx="16">
                  <c:v>417</c:v>
                </c:pt>
                <c:pt idx="17">
                  <c:v>471</c:v>
                </c:pt>
                <c:pt idx="18">
                  <c:v>551</c:v>
                </c:pt>
                <c:pt idx="19">
                  <c:v>902</c:v>
                </c:pt>
                <c:pt idx="20">
                  <c:v>780</c:v>
                </c:pt>
                <c:pt idx="21">
                  <c:v>857</c:v>
                </c:pt>
                <c:pt idx="22">
                  <c:v>813</c:v>
                </c:pt>
                <c:pt idx="23">
                  <c:v>953</c:v>
                </c:pt>
              </c:numCache>
            </c:numRef>
          </c:val>
          <c:smooth val="0"/>
          <c:extLst>
            <c:ext xmlns:c16="http://schemas.microsoft.com/office/drawing/2014/chart" uri="{C3380CC4-5D6E-409C-BE32-E72D297353CC}">
              <c16:uniqueId val="{00000000-B785-AA43-8092-D65C555CD06F}"/>
            </c:ext>
          </c:extLst>
        </c:ser>
        <c:ser>
          <c:idx val="1"/>
          <c:order val="1"/>
          <c:tx>
            <c:strRef>
              <c:f>Sheet3!$D$1</c:f>
              <c:strCache>
                <c:ptCount val="1"/>
                <c:pt idx="0">
                  <c:v>MTX</c:v>
                </c:pt>
              </c:strCache>
            </c:strRef>
          </c:tx>
          <c:spPr>
            <a:ln w="28575" cap="rnd">
              <a:solidFill>
                <a:schemeClr val="accent2"/>
              </a:solidFill>
              <a:round/>
            </a:ln>
            <a:effectLst/>
          </c:spPr>
          <c:marker>
            <c:symbol val="none"/>
          </c:marker>
          <c:cat>
            <c:numRef>
              <c:f>Sheet3!$B$2:$B$25</c:f>
              <c:numCache>
                <c:formatCode>General</c:formatCode>
                <c:ptCount val="24"/>
                <c:pt idx="0">
                  <c:v>1</c:v>
                </c:pt>
                <c:pt idx="1">
                  <c:v>2</c:v>
                </c:pt>
                <c:pt idx="2">
                  <c:v>3</c:v>
                </c:pt>
                <c:pt idx="3">
                  <c:v>4</c:v>
                </c:pt>
                <c:pt idx="4">
                  <c:v>5</c:v>
                </c:pt>
                <c:pt idx="5">
                  <c:v>6</c:v>
                </c:pt>
                <c:pt idx="6">
                  <c:v>7</c:v>
                </c:pt>
                <c:pt idx="7">
                  <c:v>8</c:v>
                </c:pt>
                <c:pt idx="8">
                  <c:v>9</c:v>
                </c:pt>
                <c:pt idx="9">
                  <c:v>10</c:v>
                </c:pt>
                <c:pt idx="10">
                  <c:v>11</c:v>
                </c:pt>
                <c:pt idx="11">
                  <c:v>12</c:v>
                </c:pt>
                <c:pt idx="12">
                  <c:v>13</c:v>
                </c:pt>
                <c:pt idx="13">
                  <c:v>14</c:v>
                </c:pt>
                <c:pt idx="14">
                  <c:v>15</c:v>
                </c:pt>
                <c:pt idx="15">
                  <c:v>16</c:v>
                </c:pt>
                <c:pt idx="16">
                  <c:v>17</c:v>
                </c:pt>
                <c:pt idx="17">
                  <c:v>18</c:v>
                </c:pt>
                <c:pt idx="18">
                  <c:v>19</c:v>
                </c:pt>
                <c:pt idx="19">
                  <c:v>20</c:v>
                </c:pt>
                <c:pt idx="20">
                  <c:v>21</c:v>
                </c:pt>
                <c:pt idx="21">
                  <c:v>22</c:v>
                </c:pt>
                <c:pt idx="22">
                  <c:v>23</c:v>
                </c:pt>
                <c:pt idx="23">
                  <c:v>24</c:v>
                </c:pt>
              </c:numCache>
            </c:numRef>
          </c:cat>
          <c:val>
            <c:numRef>
              <c:f>Sheet3!$D$2:$D$25</c:f>
              <c:numCache>
                <c:formatCode>General</c:formatCode>
                <c:ptCount val="24"/>
                <c:pt idx="0">
                  <c:v>33</c:v>
                </c:pt>
                <c:pt idx="1">
                  <c:v>30</c:v>
                </c:pt>
                <c:pt idx="2">
                  <c:v>34</c:v>
                </c:pt>
                <c:pt idx="3">
                  <c:v>39</c:v>
                </c:pt>
                <c:pt idx="4">
                  <c:v>37</c:v>
                </c:pt>
                <c:pt idx="5">
                  <c:v>39</c:v>
                </c:pt>
                <c:pt idx="6">
                  <c:v>75</c:v>
                </c:pt>
                <c:pt idx="7">
                  <c:v>70</c:v>
                </c:pt>
                <c:pt idx="8">
                  <c:v>63</c:v>
                </c:pt>
                <c:pt idx="9">
                  <c:v>74</c:v>
                </c:pt>
                <c:pt idx="10">
                  <c:v>61</c:v>
                </c:pt>
                <c:pt idx="11">
                  <c:v>31</c:v>
                </c:pt>
                <c:pt idx="12">
                  <c:v>31</c:v>
                </c:pt>
                <c:pt idx="13">
                  <c:v>275</c:v>
                </c:pt>
                <c:pt idx="14">
                  <c:v>228</c:v>
                </c:pt>
                <c:pt idx="15">
                  <c:v>275</c:v>
                </c:pt>
                <c:pt idx="16">
                  <c:v>285</c:v>
                </c:pt>
                <c:pt idx="17">
                  <c:v>278</c:v>
                </c:pt>
                <c:pt idx="18">
                  <c:v>324</c:v>
                </c:pt>
                <c:pt idx="19">
                  <c:v>632</c:v>
                </c:pt>
                <c:pt idx="20">
                  <c:v>495</c:v>
                </c:pt>
                <c:pt idx="21">
                  <c:v>687</c:v>
                </c:pt>
                <c:pt idx="22">
                  <c:v>674</c:v>
                </c:pt>
                <c:pt idx="23">
                  <c:v>686</c:v>
                </c:pt>
              </c:numCache>
            </c:numRef>
          </c:val>
          <c:smooth val="0"/>
          <c:extLst>
            <c:ext xmlns:c16="http://schemas.microsoft.com/office/drawing/2014/chart" uri="{C3380CC4-5D6E-409C-BE32-E72D297353CC}">
              <c16:uniqueId val="{00000001-B785-AA43-8092-D65C555CD06F}"/>
            </c:ext>
          </c:extLst>
        </c:ser>
        <c:dLbls>
          <c:showLegendKey val="0"/>
          <c:showVal val="0"/>
          <c:showCatName val="0"/>
          <c:showSerName val="0"/>
          <c:showPercent val="0"/>
          <c:showBubbleSize val="0"/>
        </c:dLbls>
        <c:smooth val="0"/>
        <c:axId val="1102161488"/>
        <c:axId val="1102495728"/>
      </c:lineChart>
      <c:catAx>
        <c:axId val="11021614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102495728"/>
        <c:crosses val="autoZero"/>
        <c:auto val="1"/>
        <c:lblAlgn val="ctr"/>
        <c:lblOffset val="100"/>
        <c:noMultiLvlLbl val="0"/>
      </c:catAx>
      <c:valAx>
        <c:axId val="11024957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1021614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GB"/>
              <a:t>Normal Day</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lineChart>
        <c:grouping val="standard"/>
        <c:varyColors val="0"/>
        <c:ser>
          <c:idx val="0"/>
          <c:order val="0"/>
          <c:tx>
            <c:strRef>
              <c:f>Sheet3!$K$1</c:f>
              <c:strCache>
                <c:ptCount val="1"/>
                <c:pt idx="0">
                  <c:v>Latches</c:v>
                </c:pt>
              </c:strCache>
            </c:strRef>
          </c:tx>
          <c:spPr>
            <a:ln w="28575" cap="rnd">
              <a:solidFill>
                <a:schemeClr val="accent1"/>
              </a:solidFill>
              <a:round/>
            </a:ln>
            <a:effectLst/>
          </c:spPr>
          <c:marker>
            <c:symbol val="none"/>
          </c:marker>
          <c:cat>
            <c:numRef>
              <c:f>Sheet3!$J$2:$J$25</c:f>
              <c:numCache>
                <c:formatCode>General</c:formatCode>
                <c:ptCount val="24"/>
                <c:pt idx="0">
                  <c:v>1</c:v>
                </c:pt>
                <c:pt idx="1">
                  <c:v>2</c:v>
                </c:pt>
                <c:pt idx="2">
                  <c:v>3</c:v>
                </c:pt>
                <c:pt idx="3">
                  <c:v>4</c:v>
                </c:pt>
                <c:pt idx="4">
                  <c:v>5</c:v>
                </c:pt>
                <c:pt idx="5">
                  <c:v>6</c:v>
                </c:pt>
                <c:pt idx="6">
                  <c:v>7</c:v>
                </c:pt>
                <c:pt idx="7">
                  <c:v>8</c:v>
                </c:pt>
                <c:pt idx="8">
                  <c:v>9</c:v>
                </c:pt>
                <c:pt idx="9">
                  <c:v>10</c:v>
                </c:pt>
                <c:pt idx="10">
                  <c:v>11</c:v>
                </c:pt>
                <c:pt idx="11">
                  <c:v>12</c:v>
                </c:pt>
                <c:pt idx="12">
                  <c:v>13</c:v>
                </c:pt>
                <c:pt idx="13">
                  <c:v>14</c:v>
                </c:pt>
                <c:pt idx="14">
                  <c:v>15</c:v>
                </c:pt>
                <c:pt idx="15">
                  <c:v>16</c:v>
                </c:pt>
                <c:pt idx="16">
                  <c:v>17</c:v>
                </c:pt>
                <c:pt idx="17">
                  <c:v>18</c:v>
                </c:pt>
                <c:pt idx="18">
                  <c:v>19</c:v>
                </c:pt>
                <c:pt idx="19">
                  <c:v>20</c:v>
                </c:pt>
                <c:pt idx="20">
                  <c:v>21</c:v>
                </c:pt>
                <c:pt idx="21">
                  <c:v>22</c:v>
                </c:pt>
                <c:pt idx="22">
                  <c:v>23</c:v>
                </c:pt>
                <c:pt idx="23">
                  <c:v>24</c:v>
                </c:pt>
              </c:numCache>
            </c:numRef>
          </c:cat>
          <c:val>
            <c:numRef>
              <c:f>Sheet3!$K$2:$K$25</c:f>
              <c:numCache>
                <c:formatCode>General</c:formatCode>
                <c:ptCount val="24"/>
                <c:pt idx="0">
                  <c:v>6</c:v>
                </c:pt>
                <c:pt idx="1">
                  <c:v>6</c:v>
                </c:pt>
                <c:pt idx="2">
                  <c:v>5</c:v>
                </c:pt>
                <c:pt idx="3">
                  <c:v>5</c:v>
                </c:pt>
                <c:pt idx="4">
                  <c:v>9</c:v>
                </c:pt>
                <c:pt idx="5">
                  <c:v>10</c:v>
                </c:pt>
                <c:pt idx="6">
                  <c:v>8</c:v>
                </c:pt>
                <c:pt idx="7">
                  <c:v>10</c:v>
                </c:pt>
                <c:pt idx="8">
                  <c:v>9</c:v>
                </c:pt>
                <c:pt idx="9">
                  <c:v>9</c:v>
                </c:pt>
                <c:pt idx="10">
                  <c:v>6</c:v>
                </c:pt>
                <c:pt idx="11">
                  <c:v>10</c:v>
                </c:pt>
                <c:pt idx="12">
                  <c:v>6</c:v>
                </c:pt>
                <c:pt idx="13">
                  <c:v>9</c:v>
                </c:pt>
                <c:pt idx="14">
                  <c:v>9</c:v>
                </c:pt>
                <c:pt idx="15">
                  <c:v>9</c:v>
                </c:pt>
                <c:pt idx="16">
                  <c:v>8</c:v>
                </c:pt>
                <c:pt idx="17">
                  <c:v>6</c:v>
                </c:pt>
                <c:pt idx="18">
                  <c:v>9</c:v>
                </c:pt>
                <c:pt idx="19">
                  <c:v>8</c:v>
                </c:pt>
                <c:pt idx="20">
                  <c:v>10</c:v>
                </c:pt>
                <c:pt idx="21">
                  <c:v>7</c:v>
                </c:pt>
                <c:pt idx="22">
                  <c:v>8</c:v>
                </c:pt>
                <c:pt idx="23">
                  <c:v>10</c:v>
                </c:pt>
              </c:numCache>
            </c:numRef>
          </c:val>
          <c:smooth val="0"/>
          <c:extLst>
            <c:ext xmlns:c16="http://schemas.microsoft.com/office/drawing/2014/chart" uri="{C3380CC4-5D6E-409C-BE32-E72D297353CC}">
              <c16:uniqueId val="{00000000-46C2-7542-8261-47FE500B7209}"/>
            </c:ext>
          </c:extLst>
        </c:ser>
        <c:ser>
          <c:idx val="1"/>
          <c:order val="1"/>
          <c:tx>
            <c:strRef>
              <c:f>Sheet3!$L$1</c:f>
              <c:strCache>
                <c:ptCount val="1"/>
                <c:pt idx="0">
                  <c:v>MTX</c:v>
                </c:pt>
              </c:strCache>
            </c:strRef>
          </c:tx>
          <c:spPr>
            <a:ln w="28575" cap="rnd">
              <a:solidFill>
                <a:schemeClr val="accent2"/>
              </a:solidFill>
              <a:round/>
            </a:ln>
            <a:effectLst/>
          </c:spPr>
          <c:marker>
            <c:symbol val="none"/>
          </c:marker>
          <c:cat>
            <c:numRef>
              <c:f>Sheet3!$J$2:$J$25</c:f>
              <c:numCache>
                <c:formatCode>General</c:formatCode>
                <c:ptCount val="24"/>
                <c:pt idx="0">
                  <c:v>1</c:v>
                </c:pt>
                <c:pt idx="1">
                  <c:v>2</c:v>
                </c:pt>
                <c:pt idx="2">
                  <c:v>3</c:v>
                </c:pt>
                <c:pt idx="3">
                  <c:v>4</c:v>
                </c:pt>
                <c:pt idx="4">
                  <c:v>5</c:v>
                </c:pt>
                <c:pt idx="5">
                  <c:v>6</c:v>
                </c:pt>
                <c:pt idx="6">
                  <c:v>7</c:v>
                </c:pt>
                <c:pt idx="7">
                  <c:v>8</c:v>
                </c:pt>
                <c:pt idx="8">
                  <c:v>9</c:v>
                </c:pt>
                <c:pt idx="9">
                  <c:v>10</c:v>
                </c:pt>
                <c:pt idx="10">
                  <c:v>11</c:v>
                </c:pt>
                <c:pt idx="11">
                  <c:v>12</c:v>
                </c:pt>
                <c:pt idx="12">
                  <c:v>13</c:v>
                </c:pt>
                <c:pt idx="13">
                  <c:v>14</c:v>
                </c:pt>
                <c:pt idx="14">
                  <c:v>15</c:v>
                </c:pt>
                <c:pt idx="15">
                  <c:v>16</c:v>
                </c:pt>
                <c:pt idx="16">
                  <c:v>17</c:v>
                </c:pt>
                <c:pt idx="17">
                  <c:v>18</c:v>
                </c:pt>
                <c:pt idx="18">
                  <c:v>19</c:v>
                </c:pt>
                <c:pt idx="19">
                  <c:v>20</c:v>
                </c:pt>
                <c:pt idx="20">
                  <c:v>21</c:v>
                </c:pt>
                <c:pt idx="21">
                  <c:v>22</c:v>
                </c:pt>
                <c:pt idx="22">
                  <c:v>23</c:v>
                </c:pt>
                <c:pt idx="23">
                  <c:v>24</c:v>
                </c:pt>
              </c:numCache>
            </c:numRef>
          </c:cat>
          <c:val>
            <c:numRef>
              <c:f>Sheet3!$L$2:$L$25</c:f>
              <c:numCache>
                <c:formatCode>General</c:formatCode>
                <c:ptCount val="24"/>
                <c:pt idx="0">
                  <c:v>6</c:v>
                </c:pt>
                <c:pt idx="1">
                  <c:v>5</c:v>
                </c:pt>
                <c:pt idx="2">
                  <c:v>5</c:v>
                </c:pt>
                <c:pt idx="3">
                  <c:v>5</c:v>
                </c:pt>
                <c:pt idx="4">
                  <c:v>7</c:v>
                </c:pt>
                <c:pt idx="5">
                  <c:v>10</c:v>
                </c:pt>
                <c:pt idx="6">
                  <c:v>8</c:v>
                </c:pt>
                <c:pt idx="7">
                  <c:v>6</c:v>
                </c:pt>
                <c:pt idx="8">
                  <c:v>7</c:v>
                </c:pt>
                <c:pt idx="9">
                  <c:v>7</c:v>
                </c:pt>
                <c:pt idx="10">
                  <c:v>5</c:v>
                </c:pt>
                <c:pt idx="11">
                  <c:v>9</c:v>
                </c:pt>
                <c:pt idx="12">
                  <c:v>5</c:v>
                </c:pt>
                <c:pt idx="13">
                  <c:v>7</c:v>
                </c:pt>
                <c:pt idx="14">
                  <c:v>8</c:v>
                </c:pt>
                <c:pt idx="15">
                  <c:v>7</c:v>
                </c:pt>
                <c:pt idx="16">
                  <c:v>8</c:v>
                </c:pt>
                <c:pt idx="17">
                  <c:v>7</c:v>
                </c:pt>
                <c:pt idx="18">
                  <c:v>8</c:v>
                </c:pt>
                <c:pt idx="19">
                  <c:v>8</c:v>
                </c:pt>
                <c:pt idx="20">
                  <c:v>8</c:v>
                </c:pt>
                <c:pt idx="21">
                  <c:v>7</c:v>
                </c:pt>
                <c:pt idx="22">
                  <c:v>8</c:v>
                </c:pt>
                <c:pt idx="23">
                  <c:v>6</c:v>
                </c:pt>
              </c:numCache>
            </c:numRef>
          </c:val>
          <c:smooth val="0"/>
          <c:extLst>
            <c:ext xmlns:c16="http://schemas.microsoft.com/office/drawing/2014/chart" uri="{C3380CC4-5D6E-409C-BE32-E72D297353CC}">
              <c16:uniqueId val="{00000001-46C2-7542-8261-47FE500B7209}"/>
            </c:ext>
          </c:extLst>
        </c:ser>
        <c:dLbls>
          <c:showLegendKey val="0"/>
          <c:showVal val="0"/>
          <c:showCatName val="0"/>
          <c:showSerName val="0"/>
          <c:showPercent val="0"/>
          <c:showBubbleSize val="0"/>
        </c:dLbls>
        <c:smooth val="0"/>
        <c:axId val="1193787856"/>
        <c:axId val="1193673168"/>
      </c:lineChart>
      <c:catAx>
        <c:axId val="11937878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193673168"/>
        <c:crosses val="autoZero"/>
        <c:auto val="1"/>
        <c:lblAlgn val="ctr"/>
        <c:lblOffset val="100"/>
        <c:noMultiLvlLbl val="0"/>
      </c:catAx>
      <c:valAx>
        <c:axId val="11936731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1937878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GB"/>
              <a:t>Bad Day</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lineChart>
        <c:grouping val="standard"/>
        <c:varyColors val="0"/>
        <c:ser>
          <c:idx val="0"/>
          <c:order val="0"/>
          <c:tx>
            <c:strRef>
              <c:f>Sheet3!$C$1</c:f>
              <c:strCache>
                <c:ptCount val="1"/>
                <c:pt idx="0">
                  <c:v>Latches</c:v>
                </c:pt>
              </c:strCache>
            </c:strRef>
          </c:tx>
          <c:spPr>
            <a:ln w="28575" cap="rnd">
              <a:solidFill>
                <a:schemeClr val="accent1"/>
              </a:solidFill>
              <a:round/>
            </a:ln>
            <a:effectLst/>
          </c:spPr>
          <c:marker>
            <c:symbol val="none"/>
          </c:marker>
          <c:cat>
            <c:numRef>
              <c:f>Sheet3!$B$2:$B$25</c:f>
              <c:numCache>
                <c:formatCode>General</c:formatCode>
                <c:ptCount val="24"/>
                <c:pt idx="0">
                  <c:v>1</c:v>
                </c:pt>
                <c:pt idx="1">
                  <c:v>2</c:v>
                </c:pt>
                <c:pt idx="2">
                  <c:v>3</c:v>
                </c:pt>
                <c:pt idx="3">
                  <c:v>4</c:v>
                </c:pt>
                <c:pt idx="4">
                  <c:v>5</c:v>
                </c:pt>
                <c:pt idx="5">
                  <c:v>6</c:v>
                </c:pt>
                <c:pt idx="6">
                  <c:v>7</c:v>
                </c:pt>
                <c:pt idx="7">
                  <c:v>8</c:v>
                </c:pt>
                <c:pt idx="8">
                  <c:v>9</c:v>
                </c:pt>
                <c:pt idx="9">
                  <c:v>10</c:v>
                </c:pt>
                <c:pt idx="10">
                  <c:v>11</c:v>
                </c:pt>
                <c:pt idx="11">
                  <c:v>12</c:v>
                </c:pt>
                <c:pt idx="12">
                  <c:v>13</c:v>
                </c:pt>
                <c:pt idx="13">
                  <c:v>14</c:v>
                </c:pt>
                <c:pt idx="14">
                  <c:v>15</c:v>
                </c:pt>
                <c:pt idx="15">
                  <c:v>16</c:v>
                </c:pt>
                <c:pt idx="16">
                  <c:v>17</c:v>
                </c:pt>
                <c:pt idx="17">
                  <c:v>18</c:v>
                </c:pt>
                <c:pt idx="18">
                  <c:v>19</c:v>
                </c:pt>
                <c:pt idx="19">
                  <c:v>20</c:v>
                </c:pt>
                <c:pt idx="20">
                  <c:v>21</c:v>
                </c:pt>
                <c:pt idx="21">
                  <c:v>22</c:v>
                </c:pt>
                <c:pt idx="22">
                  <c:v>23</c:v>
                </c:pt>
                <c:pt idx="23">
                  <c:v>24</c:v>
                </c:pt>
              </c:numCache>
            </c:numRef>
          </c:cat>
          <c:val>
            <c:numRef>
              <c:f>Sheet3!$C$2:$C$25</c:f>
              <c:numCache>
                <c:formatCode>General</c:formatCode>
                <c:ptCount val="24"/>
                <c:pt idx="0">
                  <c:v>58</c:v>
                </c:pt>
                <c:pt idx="1">
                  <c:v>70</c:v>
                </c:pt>
                <c:pt idx="2">
                  <c:v>74</c:v>
                </c:pt>
                <c:pt idx="3">
                  <c:v>86</c:v>
                </c:pt>
                <c:pt idx="4">
                  <c:v>98</c:v>
                </c:pt>
                <c:pt idx="5">
                  <c:v>83</c:v>
                </c:pt>
                <c:pt idx="6">
                  <c:v>144</c:v>
                </c:pt>
                <c:pt idx="7">
                  <c:v>117</c:v>
                </c:pt>
                <c:pt idx="8">
                  <c:v>108</c:v>
                </c:pt>
                <c:pt idx="9">
                  <c:v>114</c:v>
                </c:pt>
                <c:pt idx="10">
                  <c:v>137</c:v>
                </c:pt>
                <c:pt idx="11">
                  <c:v>94</c:v>
                </c:pt>
                <c:pt idx="12">
                  <c:v>93</c:v>
                </c:pt>
                <c:pt idx="13">
                  <c:v>348</c:v>
                </c:pt>
                <c:pt idx="14">
                  <c:v>385</c:v>
                </c:pt>
                <c:pt idx="15">
                  <c:v>289</c:v>
                </c:pt>
                <c:pt idx="16">
                  <c:v>417</c:v>
                </c:pt>
                <c:pt idx="17">
                  <c:v>471</c:v>
                </c:pt>
                <c:pt idx="18">
                  <c:v>551</c:v>
                </c:pt>
                <c:pt idx="19">
                  <c:v>902</c:v>
                </c:pt>
                <c:pt idx="20">
                  <c:v>780</c:v>
                </c:pt>
                <c:pt idx="21">
                  <c:v>857</c:v>
                </c:pt>
                <c:pt idx="22">
                  <c:v>813</c:v>
                </c:pt>
                <c:pt idx="23">
                  <c:v>953</c:v>
                </c:pt>
              </c:numCache>
            </c:numRef>
          </c:val>
          <c:smooth val="0"/>
          <c:extLst>
            <c:ext xmlns:c16="http://schemas.microsoft.com/office/drawing/2014/chart" uri="{C3380CC4-5D6E-409C-BE32-E72D297353CC}">
              <c16:uniqueId val="{00000000-C95E-EC42-B7CD-005C76973FDC}"/>
            </c:ext>
          </c:extLst>
        </c:ser>
        <c:ser>
          <c:idx val="1"/>
          <c:order val="1"/>
          <c:tx>
            <c:strRef>
              <c:f>Sheet3!$D$1</c:f>
              <c:strCache>
                <c:ptCount val="1"/>
                <c:pt idx="0">
                  <c:v>MTX</c:v>
                </c:pt>
              </c:strCache>
            </c:strRef>
          </c:tx>
          <c:spPr>
            <a:ln w="28575" cap="rnd">
              <a:solidFill>
                <a:schemeClr val="accent2"/>
              </a:solidFill>
              <a:round/>
            </a:ln>
            <a:effectLst/>
          </c:spPr>
          <c:marker>
            <c:symbol val="none"/>
          </c:marker>
          <c:cat>
            <c:numRef>
              <c:f>Sheet3!$B$2:$B$25</c:f>
              <c:numCache>
                <c:formatCode>General</c:formatCode>
                <c:ptCount val="24"/>
                <c:pt idx="0">
                  <c:v>1</c:v>
                </c:pt>
                <c:pt idx="1">
                  <c:v>2</c:v>
                </c:pt>
                <c:pt idx="2">
                  <c:v>3</c:v>
                </c:pt>
                <c:pt idx="3">
                  <c:v>4</c:v>
                </c:pt>
                <c:pt idx="4">
                  <c:v>5</c:v>
                </c:pt>
                <c:pt idx="5">
                  <c:v>6</c:v>
                </c:pt>
                <c:pt idx="6">
                  <c:v>7</c:v>
                </c:pt>
                <c:pt idx="7">
                  <c:v>8</c:v>
                </c:pt>
                <c:pt idx="8">
                  <c:v>9</c:v>
                </c:pt>
                <c:pt idx="9">
                  <c:v>10</c:v>
                </c:pt>
                <c:pt idx="10">
                  <c:v>11</c:v>
                </c:pt>
                <c:pt idx="11">
                  <c:v>12</c:v>
                </c:pt>
                <c:pt idx="12">
                  <c:v>13</c:v>
                </c:pt>
                <c:pt idx="13">
                  <c:v>14</c:v>
                </c:pt>
                <c:pt idx="14">
                  <c:v>15</c:v>
                </c:pt>
                <c:pt idx="15">
                  <c:v>16</c:v>
                </c:pt>
                <c:pt idx="16">
                  <c:v>17</c:v>
                </c:pt>
                <c:pt idx="17">
                  <c:v>18</c:v>
                </c:pt>
                <c:pt idx="18">
                  <c:v>19</c:v>
                </c:pt>
                <c:pt idx="19">
                  <c:v>20</c:v>
                </c:pt>
                <c:pt idx="20">
                  <c:v>21</c:v>
                </c:pt>
                <c:pt idx="21">
                  <c:v>22</c:v>
                </c:pt>
                <c:pt idx="22">
                  <c:v>23</c:v>
                </c:pt>
                <c:pt idx="23">
                  <c:v>24</c:v>
                </c:pt>
              </c:numCache>
            </c:numRef>
          </c:cat>
          <c:val>
            <c:numRef>
              <c:f>Sheet3!$D$2:$D$25</c:f>
              <c:numCache>
                <c:formatCode>General</c:formatCode>
                <c:ptCount val="24"/>
                <c:pt idx="0">
                  <c:v>33</c:v>
                </c:pt>
                <c:pt idx="1">
                  <c:v>30</c:v>
                </c:pt>
                <c:pt idx="2">
                  <c:v>34</c:v>
                </c:pt>
                <c:pt idx="3">
                  <c:v>39</c:v>
                </c:pt>
                <c:pt idx="4">
                  <c:v>37</c:v>
                </c:pt>
                <c:pt idx="5">
                  <c:v>39</c:v>
                </c:pt>
                <c:pt idx="6">
                  <c:v>75</c:v>
                </c:pt>
                <c:pt idx="7">
                  <c:v>70</c:v>
                </c:pt>
                <c:pt idx="8">
                  <c:v>63</c:v>
                </c:pt>
                <c:pt idx="9">
                  <c:v>74</c:v>
                </c:pt>
                <c:pt idx="10">
                  <c:v>61</c:v>
                </c:pt>
                <c:pt idx="11">
                  <c:v>31</c:v>
                </c:pt>
                <c:pt idx="12">
                  <c:v>31</c:v>
                </c:pt>
                <c:pt idx="13">
                  <c:v>275</c:v>
                </c:pt>
                <c:pt idx="14">
                  <c:v>228</c:v>
                </c:pt>
                <c:pt idx="15">
                  <c:v>275</c:v>
                </c:pt>
                <c:pt idx="16">
                  <c:v>285</c:v>
                </c:pt>
                <c:pt idx="17">
                  <c:v>278</c:v>
                </c:pt>
                <c:pt idx="18">
                  <c:v>324</c:v>
                </c:pt>
                <c:pt idx="19">
                  <c:v>632</c:v>
                </c:pt>
                <c:pt idx="20">
                  <c:v>495</c:v>
                </c:pt>
                <c:pt idx="21">
                  <c:v>687</c:v>
                </c:pt>
                <c:pt idx="22">
                  <c:v>674</c:v>
                </c:pt>
                <c:pt idx="23">
                  <c:v>686</c:v>
                </c:pt>
              </c:numCache>
            </c:numRef>
          </c:val>
          <c:smooth val="0"/>
          <c:extLst>
            <c:ext xmlns:c16="http://schemas.microsoft.com/office/drawing/2014/chart" uri="{C3380CC4-5D6E-409C-BE32-E72D297353CC}">
              <c16:uniqueId val="{00000001-C95E-EC42-B7CD-005C76973FDC}"/>
            </c:ext>
          </c:extLst>
        </c:ser>
        <c:dLbls>
          <c:showLegendKey val="0"/>
          <c:showVal val="0"/>
          <c:showCatName val="0"/>
          <c:showSerName val="0"/>
          <c:showPercent val="0"/>
          <c:showBubbleSize val="0"/>
        </c:dLbls>
        <c:smooth val="0"/>
        <c:axId val="1102161488"/>
        <c:axId val="1102495728"/>
      </c:lineChart>
      <c:catAx>
        <c:axId val="11021614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102495728"/>
        <c:crosses val="autoZero"/>
        <c:auto val="1"/>
        <c:lblAlgn val="ctr"/>
        <c:lblOffset val="100"/>
        <c:noMultiLvlLbl val="0"/>
      </c:catAx>
      <c:valAx>
        <c:axId val="11024957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1021614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GB"/>
              <a:t>Latches</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lineChart>
        <c:grouping val="standard"/>
        <c:varyColors val="0"/>
        <c:ser>
          <c:idx val="0"/>
          <c:order val="0"/>
          <c:tx>
            <c:strRef>
              <c:f>Sheet3!$C$1</c:f>
              <c:strCache>
                <c:ptCount val="1"/>
                <c:pt idx="0">
                  <c:v>Latches</c:v>
                </c:pt>
              </c:strCache>
            </c:strRef>
          </c:tx>
          <c:spPr>
            <a:ln w="28575" cap="rnd">
              <a:solidFill>
                <a:schemeClr val="accent1"/>
              </a:solidFill>
              <a:round/>
            </a:ln>
            <a:effectLst/>
          </c:spPr>
          <c:marker>
            <c:symbol val="none"/>
          </c:marker>
          <c:cat>
            <c:numRef>
              <c:f>Sheet3!$B$2:$B$25</c:f>
              <c:numCache>
                <c:formatCode>General</c:formatCode>
                <c:ptCount val="24"/>
                <c:pt idx="0">
                  <c:v>1</c:v>
                </c:pt>
                <c:pt idx="1">
                  <c:v>2</c:v>
                </c:pt>
                <c:pt idx="2">
                  <c:v>3</c:v>
                </c:pt>
                <c:pt idx="3">
                  <c:v>4</c:v>
                </c:pt>
                <c:pt idx="4">
                  <c:v>5</c:v>
                </c:pt>
                <c:pt idx="5">
                  <c:v>6</c:v>
                </c:pt>
                <c:pt idx="6">
                  <c:v>7</c:v>
                </c:pt>
                <c:pt idx="7">
                  <c:v>8</c:v>
                </c:pt>
                <c:pt idx="8">
                  <c:v>9</c:v>
                </c:pt>
                <c:pt idx="9">
                  <c:v>10</c:v>
                </c:pt>
                <c:pt idx="10">
                  <c:v>11</c:v>
                </c:pt>
                <c:pt idx="11">
                  <c:v>12</c:v>
                </c:pt>
                <c:pt idx="12">
                  <c:v>13</c:v>
                </c:pt>
                <c:pt idx="13">
                  <c:v>14</c:v>
                </c:pt>
                <c:pt idx="14">
                  <c:v>15</c:v>
                </c:pt>
                <c:pt idx="15">
                  <c:v>16</c:v>
                </c:pt>
                <c:pt idx="16">
                  <c:v>17</c:v>
                </c:pt>
                <c:pt idx="17">
                  <c:v>18</c:v>
                </c:pt>
                <c:pt idx="18">
                  <c:v>19</c:v>
                </c:pt>
                <c:pt idx="19">
                  <c:v>20</c:v>
                </c:pt>
                <c:pt idx="20">
                  <c:v>21</c:v>
                </c:pt>
                <c:pt idx="21">
                  <c:v>22</c:v>
                </c:pt>
                <c:pt idx="22">
                  <c:v>23</c:v>
                </c:pt>
                <c:pt idx="23">
                  <c:v>24</c:v>
                </c:pt>
              </c:numCache>
            </c:numRef>
          </c:cat>
          <c:val>
            <c:numRef>
              <c:f>Sheet3!$C$2:$C$25</c:f>
              <c:numCache>
                <c:formatCode>General</c:formatCode>
                <c:ptCount val="24"/>
                <c:pt idx="0">
                  <c:v>58</c:v>
                </c:pt>
                <c:pt idx="1">
                  <c:v>70</c:v>
                </c:pt>
                <c:pt idx="2">
                  <c:v>74</c:v>
                </c:pt>
                <c:pt idx="3">
                  <c:v>86</c:v>
                </c:pt>
                <c:pt idx="4">
                  <c:v>98</c:v>
                </c:pt>
                <c:pt idx="5">
                  <c:v>83</c:v>
                </c:pt>
                <c:pt idx="6">
                  <c:v>144</c:v>
                </c:pt>
                <c:pt idx="7">
                  <c:v>117</c:v>
                </c:pt>
                <c:pt idx="8">
                  <c:v>108</c:v>
                </c:pt>
                <c:pt idx="9">
                  <c:v>114</c:v>
                </c:pt>
                <c:pt idx="10">
                  <c:v>137</c:v>
                </c:pt>
                <c:pt idx="11">
                  <c:v>94</c:v>
                </c:pt>
                <c:pt idx="12">
                  <c:v>93</c:v>
                </c:pt>
                <c:pt idx="13">
                  <c:v>348</c:v>
                </c:pt>
                <c:pt idx="14">
                  <c:v>385</c:v>
                </c:pt>
                <c:pt idx="15">
                  <c:v>289</c:v>
                </c:pt>
                <c:pt idx="16">
                  <c:v>417</c:v>
                </c:pt>
                <c:pt idx="17">
                  <c:v>471</c:v>
                </c:pt>
                <c:pt idx="18">
                  <c:v>551</c:v>
                </c:pt>
                <c:pt idx="19">
                  <c:v>902</c:v>
                </c:pt>
                <c:pt idx="20">
                  <c:v>780</c:v>
                </c:pt>
                <c:pt idx="21">
                  <c:v>857</c:v>
                </c:pt>
                <c:pt idx="22">
                  <c:v>813</c:v>
                </c:pt>
                <c:pt idx="23">
                  <c:v>953</c:v>
                </c:pt>
              </c:numCache>
            </c:numRef>
          </c:val>
          <c:smooth val="0"/>
          <c:extLst>
            <c:ext xmlns:c16="http://schemas.microsoft.com/office/drawing/2014/chart" uri="{C3380CC4-5D6E-409C-BE32-E72D297353CC}">
              <c16:uniqueId val="{00000000-3B94-9249-BF3F-752159130FF8}"/>
            </c:ext>
          </c:extLst>
        </c:ser>
        <c:ser>
          <c:idx val="1"/>
          <c:order val="1"/>
          <c:tx>
            <c:strRef>
              <c:f>Sheet3!$D$1</c:f>
              <c:strCache>
                <c:ptCount val="1"/>
                <c:pt idx="0">
                  <c:v>MTX</c:v>
                </c:pt>
              </c:strCache>
            </c:strRef>
          </c:tx>
          <c:spPr>
            <a:ln w="28575" cap="rnd">
              <a:solidFill>
                <a:schemeClr val="accent2"/>
              </a:solidFill>
              <a:round/>
            </a:ln>
            <a:effectLst/>
          </c:spPr>
          <c:marker>
            <c:symbol val="none"/>
          </c:marker>
          <c:cat>
            <c:numRef>
              <c:f>Sheet3!$B$2:$B$25</c:f>
              <c:numCache>
                <c:formatCode>General</c:formatCode>
                <c:ptCount val="24"/>
                <c:pt idx="0">
                  <c:v>1</c:v>
                </c:pt>
                <c:pt idx="1">
                  <c:v>2</c:v>
                </c:pt>
                <c:pt idx="2">
                  <c:v>3</c:v>
                </c:pt>
                <c:pt idx="3">
                  <c:v>4</c:v>
                </c:pt>
                <c:pt idx="4">
                  <c:v>5</c:v>
                </c:pt>
                <c:pt idx="5">
                  <c:v>6</c:v>
                </c:pt>
                <c:pt idx="6">
                  <c:v>7</c:v>
                </c:pt>
                <c:pt idx="7">
                  <c:v>8</c:v>
                </c:pt>
                <c:pt idx="8">
                  <c:v>9</c:v>
                </c:pt>
                <c:pt idx="9">
                  <c:v>10</c:v>
                </c:pt>
                <c:pt idx="10">
                  <c:v>11</c:v>
                </c:pt>
                <c:pt idx="11">
                  <c:v>12</c:v>
                </c:pt>
                <c:pt idx="12">
                  <c:v>13</c:v>
                </c:pt>
                <c:pt idx="13">
                  <c:v>14</c:v>
                </c:pt>
                <c:pt idx="14">
                  <c:v>15</c:v>
                </c:pt>
                <c:pt idx="15">
                  <c:v>16</c:v>
                </c:pt>
                <c:pt idx="16">
                  <c:v>17</c:v>
                </c:pt>
                <c:pt idx="17">
                  <c:v>18</c:v>
                </c:pt>
                <c:pt idx="18">
                  <c:v>19</c:v>
                </c:pt>
                <c:pt idx="19">
                  <c:v>20</c:v>
                </c:pt>
                <c:pt idx="20">
                  <c:v>21</c:v>
                </c:pt>
                <c:pt idx="21">
                  <c:v>22</c:v>
                </c:pt>
                <c:pt idx="22">
                  <c:v>23</c:v>
                </c:pt>
                <c:pt idx="23">
                  <c:v>24</c:v>
                </c:pt>
              </c:numCache>
            </c:numRef>
          </c:cat>
          <c:val>
            <c:numRef>
              <c:f>Sheet3!$D$2:$D$25</c:f>
              <c:numCache>
                <c:formatCode>General</c:formatCode>
                <c:ptCount val="24"/>
                <c:pt idx="0">
                  <c:v>33</c:v>
                </c:pt>
                <c:pt idx="1">
                  <c:v>30</c:v>
                </c:pt>
                <c:pt idx="2">
                  <c:v>34</c:v>
                </c:pt>
                <c:pt idx="3">
                  <c:v>39</c:v>
                </c:pt>
                <c:pt idx="4">
                  <c:v>37</c:v>
                </c:pt>
                <c:pt idx="5">
                  <c:v>39</c:v>
                </c:pt>
                <c:pt idx="6">
                  <c:v>75</c:v>
                </c:pt>
                <c:pt idx="7">
                  <c:v>70</c:v>
                </c:pt>
                <c:pt idx="8">
                  <c:v>63</c:v>
                </c:pt>
                <c:pt idx="9">
                  <c:v>74</c:v>
                </c:pt>
                <c:pt idx="10">
                  <c:v>61</c:v>
                </c:pt>
                <c:pt idx="11">
                  <c:v>31</c:v>
                </c:pt>
                <c:pt idx="12">
                  <c:v>31</c:v>
                </c:pt>
                <c:pt idx="13">
                  <c:v>275</c:v>
                </c:pt>
                <c:pt idx="14">
                  <c:v>228</c:v>
                </c:pt>
                <c:pt idx="15">
                  <c:v>275</c:v>
                </c:pt>
                <c:pt idx="16">
                  <c:v>285</c:v>
                </c:pt>
                <c:pt idx="17">
                  <c:v>278</c:v>
                </c:pt>
                <c:pt idx="18">
                  <c:v>324</c:v>
                </c:pt>
                <c:pt idx="19">
                  <c:v>632</c:v>
                </c:pt>
                <c:pt idx="20">
                  <c:v>495</c:v>
                </c:pt>
                <c:pt idx="21">
                  <c:v>687</c:v>
                </c:pt>
                <c:pt idx="22">
                  <c:v>674</c:v>
                </c:pt>
                <c:pt idx="23">
                  <c:v>686</c:v>
                </c:pt>
              </c:numCache>
            </c:numRef>
          </c:val>
          <c:smooth val="0"/>
          <c:extLst>
            <c:ext xmlns:c16="http://schemas.microsoft.com/office/drawing/2014/chart" uri="{C3380CC4-5D6E-409C-BE32-E72D297353CC}">
              <c16:uniqueId val="{00000001-3B94-9249-BF3F-752159130FF8}"/>
            </c:ext>
          </c:extLst>
        </c:ser>
        <c:ser>
          <c:idx val="2"/>
          <c:order val="2"/>
          <c:tx>
            <c:strRef>
              <c:f>Sheet3!$E$1</c:f>
              <c:strCache>
                <c:ptCount val="1"/>
                <c:pt idx="0">
                  <c:v>BHT</c:v>
                </c:pt>
              </c:strCache>
            </c:strRef>
          </c:tx>
          <c:spPr>
            <a:ln w="28575" cap="rnd">
              <a:solidFill>
                <a:schemeClr val="accent3"/>
              </a:solidFill>
              <a:round/>
            </a:ln>
            <a:effectLst/>
          </c:spPr>
          <c:marker>
            <c:symbol val="none"/>
          </c:marker>
          <c:cat>
            <c:numRef>
              <c:f>Sheet3!$B$2:$B$25</c:f>
              <c:numCache>
                <c:formatCode>General</c:formatCode>
                <c:ptCount val="24"/>
                <c:pt idx="0">
                  <c:v>1</c:v>
                </c:pt>
                <c:pt idx="1">
                  <c:v>2</c:v>
                </c:pt>
                <c:pt idx="2">
                  <c:v>3</c:v>
                </c:pt>
                <c:pt idx="3">
                  <c:v>4</c:v>
                </c:pt>
                <c:pt idx="4">
                  <c:v>5</c:v>
                </c:pt>
                <c:pt idx="5">
                  <c:v>6</c:v>
                </c:pt>
                <c:pt idx="6">
                  <c:v>7</c:v>
                </c:pt>
                <c:pt idx="7">
                  <c:v>8</c:v>
                </c:pt>
                <c:pt idx="8">
                  <c:v>9</c:v>
                </c:pt>
                <c:pt idx="9">
                  <c:v>10</c:v>
                </c:pt>
                <c:pt idx="10">
                  <c:v>11</c:v>
                </c:pt>
                <c:pt idx="11">
                  <c:v>12</c:v>
                </c:pt>
                <c:pt idx="12">
                  <c:v>13</c:v>
                </c:pt>
                <c:pt idx="13">
                  <c:v>14</c:v>
                </c:pt>
                <c:pt idx="14">
                  <c:v>15</c:v>
                </c:pt>
                <c:pt idx="15">
                  <c:v>16</c:v>
                </c:pt>
                <c:pt idx="16">
                  <c:v>17</c:v>
                </c:pt>
                <c:pt idx="17">
                  <c:v>18</c:v>
                </c:pt>
                <c:pt idx="18">
                  <c:v>19</c:v>
                </c:pt>
                <c:pt idx="19">
                  <c:v>20</c:v>
                </c:pt>
                <c:pt idx="20">
                  <c:v>21</c:v>
                </c:pt>
                <c:pt idx="21">
                  <c:v>22</c:v>
                </c:pt>
                <c:pt idx="22">
                  <c:v>23</c:v>
                </c:pt>
                <c:pt idx="23">
                  <c:v>24</c:v>
                </c:pt>
              </c:numCache>
            </c:numRef>
          </c:cat>
          <c:val>
            <c:numRef>
              <c:f>Sheet3!$E$2:$E$25</c:f>
              <c:numCache>
                <c:formatCode>General</c:formatCode>
                <c:ptCount val="24"/>
                <c:pt idx="0">
                  <c:v>8</c:v>
                </c:pt>
                <c:pt idx="1">
                  <c:v>13</c:v>
                </c:pt>
                <c:pt idx="2">
                  <c:v>13</c:v>
                </c:pt>
                <c:pt idx="3">
                  <c:v>16</c:v>
                </c:pt>
                <c:pt idx="4">
                  <c:v>20</c:v>
                </c:pt>
                <c:pt idx="5">
                  <c:v>15</c:v>
                </c:pt>
                <c:pt idx="6">
                  <c:v>23</c:v>
                </c:pt>
                <c:pt idx="7">
                  <c:v>16</c:v>
                </c:pt>
                <c:pt idx="8">
                  <c:v>15</c:v>
                </c:pt>
                <c:pt idx="9">
                  <c:v>13</c:v>
                </c:pt>
                <c:pt idx="10">
                  <c:v>25</c:v>
                </c:pt>
                <c:pt idx="11">
                  <c:v>21</c:v>
                </c:pt>
                <c:pt idx="12">
                  <c:v>21</c:v>
                </c:pt>
                <c:pt idx="13">
                  <c:v>183.33333333333334</c:v>
                </c:pt>
                <c:pt idx="14">
                  <c:v>152</c:v>
                </c:pt>
                <c:pt idx="15">
                  <c:v>183.33333333333334</c:v>
                </c:pt>
                <c:pt idx="16">
                  <c:v>190</c:v>
                </c:pt>
                <c:pt idx="17">
                  <c:v>185.33333333333334</c:v>
                </c:pt>
                <c:pt idx="18">
                  <c:v>216</c:v>
                </c:pt>
                <c:pt idx="19">
                  <c:v>300</c:v>
                </c:pt>
                <c:pt idx="20">
                  <c:v>330</c:v>
                </c:pt>
                <c:pt idx="21">
                  <c:v>458</c:v>
                </c:pt>
                <c:pt idx="22">
                  <c:v>449.33333333333331</c:v>
                </c:pt>
                <c:pt idx="23">
                  <c:v>457.33333333333331</c:v>
                </c:pt>
              </c:numCache>
            </c:numRef>
          </c:val>
          <c:smooth val="0"/>
          <c:extLst>
            <c:ext xmlns:c16="http://schemas.microsoft.com/office/drawing/2014/chart" uri="{C3380CC4-5D6E-409C-BE32-E72D297353CC}">
              <c16:uniqueId val="{00000002-3B94-9249-BF3F-752159130FF8}"/>
            </c:ext>
          </c:extLst>
        </c:ser>
        <c:ser>
          <c:idx val="3"/>
          <c:order val="3"/>
          <c:tx>
            <c:strRef>
              <c:f>Sheet3!$F$1</c:f>
              <c:strCache>
                <c:ptCount val="1"/>
                <c:pt idx="0">
                  <c:v>BIB</c:v>
                </c:pt>
              </c:strCache>
            </c:strRef>
          </c:tx>
          <c:spPr>
            <a:ln w="28575" cap="rnd">
              <a:solidFill>
                <a:schemeClr val="accent4"/>
              </a:solidFill>
              <a:round/>
            </a:ln>
            <a:effectLst/>
          </c:spPr>
          <c:marker>
            <c:symbol val="none"/>
          </c:marker>
          <c:cat>
            <c:numRef>
              <c:f>Sheet3!$B$2:$B$25</c:f>
              <c:numCache>
                <c:formatCode>General</c:formatCode>
                <c:ptCount val="24"/>
                <c:pt idx="0">
                  <c:v>1</c:v>
                </c:pt>
                <c:pt idx="1">
                  <c:v>2</c:v>
                </c:pt>
                <c:pt idx="2">
                  <c:v>3</c:v>
                </c:pt>
                <c:pt idx="3">
                  <c:v>4</c:v>
                </c:pt>
                <c:pt idx="4">
                  <c:v>5</c:v>
                </c:pt>
                <c:pt idx="5">
                  <c:v>6</c:v>
                </c:pt>
                <c:pt idx="6">
                  <c:v>7</c:v>
                </c:pt>
                <c:pt idx="7">
                  <c:v>8</c:v>
                </c:pt>
                <c:pt idx="8">
                  <c:v>9</c:v>
                </c:pt>
                <c:pt idx="9">
                  <c:v>10</c:v>
                </c:pt>
                <c:pt idx="10">
                  <c:v>11</c:v>
                </c:pt>
                <c:pt idx="11">
                  <c:v>12</c:v>
                </c:pt>
                <c:pt idx="12">
                  <c:v>13</c:v>
                </c:pt>
                <c:pt idx="13">
                  <c:v>14</c:v>
                </c:pt>
                <c:pt idx="14">
                  <c:v>15</c:v>
                </c:pt>
                <c:pt idx="15">
                  <c:v>16</c:v>
                </c:pt>
                <c:pt idx="16">
                  <c:v>17</c:v>
                </c:pt>
                <c:pt idx="17">
                  <c:v>18</c:v>
                </c:pt>
                <c:pt idx="18">
                  <c:v>19</c:v>
                </c:pt>
                <c:pt idx="19">
                  <c:v>20</c:v>
                </c:pt>
                <c:pt idx="20">
                  <c:v>21</c:v>
                </c:pt>
                <c:pt idx="21">
                  <c:v>22</c:v>
                </c:pt>
                <c:pt idx="22">
                  <c:v>23</c:v>
                </c:pt>
                <c:pt idx="23">
                  <c:v>24</c:v>
                </c:pt>
              </c:numCache>
            </c:numRef>
          </c:cat>
          <c:val>
            <c:numRef>
              <c:f>Sheet3!$F$2:$F$25</c:f>
              <c:numCache>
                <c:formatCode>General</c:formatCode>
                <c:ptCount val="24"/>
                <c:pt idx="0">
                  <c:v>4</c:v>
                </c:pt>
                <c:pt idx="1">
                  <c:v>7</c:v>
                </c:pt>
                <c:pt idx="2">
                  <c:v>7</c:v>
                </c:pt>
                <c:pt idx="3">
                  <c:v>8</c:v>
                </c:pt>
                <c:pt idx="4">
                  <c:v>10</c:v>
                </c:pt>
                <c:pt idx="5">
                  <c:v>8</c:v>
                </c:pt>
                <c:pt idx="6">
                  <c:v>12</c:v>
                </c:pt>
                <c:pt idx="7">
                  <c:v>8</c:v>
                </c:pt>
                <c:pt idx="8">
                  <c:v>8</c:v>
                </c:pt>
                <c:pt idx="9">
                  <c:v>7</c:v>
                </c:pt>
                <c:pt idx="10">
                  <c:v>13</c:v>
                </c:pt>
                <c:pt idx="11">
                  <c:v>11</c:v>
                </c:pt>
                <c:pt idx="12">
                  <c:v>11</c:v>
                </c:pt>
                <c:pt idx="13">
                  <c:v>91.666666666666671</c:v>
                </c:pt>
                <c:pt idx="14">
                  <c:v>76</c:v>
                </c:pt>
                <c:pt idx="15">
                  <c:v>91.666666666666671</c:v>
                </c:pt>
                <c:pt idx="16">
                  <c:v>95</c:v>
                </c:pt>
                <c:pt idx="17">
                  <c:v>92.666666666666671</c:v>
                </c:pt>
                <c:pt idx="18">
                  <c:v>108</c:v>
                </c:pt>
                <c:pt idx="19">
                  <c:v>150</c:v>
                </c:pt>
                <c:pt idx="20">
                  <c:v>165</c:v>
                </c:pt>
                <c:pt idx="21">
                  <c:v>229</c:v>
                </c:pt>
                <c:pt idx="22">
                  <c:v>224.66666666666666</c:v>
                </c:pt>
                <c:pt idx="23">
                  <c:v>228.66666666666666</c:v>
                </c:pt>
              </c:numCache>
            </c:numRef>
          </c:val>
          <c:smooth val="0"/>
          <c:extLst>
            <c:ext xmlns:c16="http://schemas.microsoft.com/office/drawing/2014/chart" uri="{C3380CC4-5D6E-409C-BE32-E72D297353CC}">
              <c16:uniqueId val="{00000003-3B94-9249-BF3F-752159130FF8}"/>
            </c:ext>
          </c:extLst>
        </c:ser>
        <c:ser>
          <c:idx val="4"/>
          <c:order val="4"/>
          <c:tx>
            <c:strRef>
              <c:f>Sheet3!$G$1</c:f>
              <c:strCache>
                <c:ptCount val="1"/>
                <c:pt idx="0">
                  <c:v>AIB</c:v>
                </c:pt>
              </c:strCache>
            </c:strRef>
          </c:tx>
          <c:spPr>
            <a:ln w="28575" cap="rnd">
              <a:solidFill>
                <a:schemeClr val="accent5"/>
              </a:solidFill>
              <a:round/>
            </a:ln>
            <a:effectLst/>
          </c:spPr>
          <c:marker>
            <c:symbol val="none"/>
          </c:marker>
          <c:cat>
            <c:numRef>
              <c:f>Sheet3!$B$2:$B$25</c:f>
              <c:numCache>
                <c:formatCode>General</c:formatCode>
                <c:ptCount val="24"/>
                <c:pt idx="0">
                  <c:v>1</c:v>
                </c:pt>
                <c:pt idx="1">
                  <c:v>2</c:v>
                </c:pt>
                <c:pt idx="2">
                  <c:v>3</c:v>
                </c:pt>
                <c:pt idx="3">
                  <c:v>4</c:v>
                </c:pt>
                <c:pt idx="4">
                  <c:v>5</c:v>
                </c:pt>
                <c:pt idx="5">
                  <c:v>6</c:v>
                </c:pt>
                <c:pt idx="6">
                  <c:v>7</c:v>
                </c:pt>
                <c:pt idx="7">
                  <c:v>8</c:v>
                </c:pt>
                <c:pt idx="8">
                  <c:v>9</c:v>
                </c:pt>
                <c:pt idx="9">
                  <c:v>10</c:v>
                </c:pt>
                <c:pt idx="10">
                  <c:v>11</c:v>
                </c:pt>
                <c:pt idx="11">
                  <c:v>12</c:v>
                </c:pt>
                <c:pt idx="12">
                  <c:v>13</c:v>
                </c:pt>
                <c:pt idx="13">
                  <c:v>14</c:v>
                </c:pt>
                <c:pt idx="14">
                  <c:v>15</c:v>
                </c:pt>
                <c:pt idx="15">
                  <c:v>16</c:v>
                </c:pt>
                <c:pt idx="16">
                  <c:v>17</c:v>
                </c:pt>
                <c:pt idx="17">
                  <c:v>18</c:v>
                </c:pt>
                <c:pt idx="18">
                  <c:v>19</c:v>
                </c:pt>
                <c:pt idx="19">
                  <c:v>20</c:v>
                </c:pt>
                <c:pt idx="20">
                  <c:v>21</c:v>
                </c:pt>
                <c:pt idx="21">
                  <c:v>22</c:v>
                </c:pt>
                <c:pt idx="22">
                  <c:v>23</c:v>
                </c:pt>
                <c:pt idx="23">
                  <c:v>24</c:v>
                </c:pt>
              </c:numCache>
            </c:numRef>
          </c:cat>
          <c:val>
            <c:numRef>
              <c:f>Sheet3!$G$2:$G$25</c:f>
              <c:numCache>
                <c:formatCode>General</c:formatCode>
                <c:ptCount val="24"/>
                <c:pt idx="0">
                  <c:v>4</c:v>
                </c:pt>
                <c:pt idx="1">
                  <c:v>7</c:v>
                </c:pt>
                <c:pt idx="2">
                  <c:v>7</c:v>
                </c:pt>
                <c:pt idx="3">
                  <c:v>8</c:v>
                </c:pt>
                <c:pt idx="4">
                  <c:v>10</c:v>
                </c:pt>
                <c:pt idx="5">
                  <c:v>8</c:v>
                </c:pt>
                <c:pt idx="6">
                  <c:v>12</c:v>
                </c:pt>
                <c:pt idx="7">
                  <c:v>8</c:v>
                </c:pt>
                <c:pt idx="8">
                  <c:v>8</c:v>
                </c:pt>
                <c:pt idx="9">
                  <c:v>7</c:v>
                </c:pt>
                <c:pt idx="10">
                  <c:v>13</c:v>
                </c:pt>
                <c:pt idx="11">
                  <c:v>11</c:v>
                </c:pt>
                <c:pt idx="12">
                  <c:v>11</c:v>
                </c:pt>
                <c:pt idx="13">
                  <c:v>68.75</c:v>
                </c:pt>
                <c:pt idx="14">
                  <c:v>57</c:v>
                </c:pt>
                <c:pt idx="15">
                  <c:v>68.75</c:v>
                </c:pt>
                <c:pt idx="16">
                  <c:v>71.25</c:v>
                </c:pt>
                <c:pt idx="17">
                  <c:v>69.5</c:v>
                </c:pt>
                <c:pt idx="18">
                  <c:v>81</c:v>
                </c:pt>
                <c:pt idx="19">
                  <c:v>112.5</c:v>
                </c:pt>
                <c:pt idx="20">
                  <c:v>123.75</c:v>
                </c:pt>
                <c:pt idx="21">
                  <c:v>171.75</c:v>
                </c:pt>
                <c:pt idx="22">
                  <c:v>168.5</c:v>
                </c:pt>
                <c:pt idx="23">
                  <c:v>171.5</c:v>
                </c:pt>
              </c:numCache>
            </c:numRef>
          </c:val>
          <c:smooth val="0"/>
          <c:extLst>
            <c:ext xmlns:c16="http://schemas.microsoft.com/office/drawing/2014/chart" uri="{C3380CC4-5D6E-409C-BE32-E72D297353CC}">
              <c16:uniqueId val="{00000004-3B94-9249-BF3F-752159130FF8}"/>
            </c:ext>
          </c:extLst>
        </c:ser>
        <c:dLbls>
          <c:showLegendKey val="0"/>
          <c:showVal val="0"/>
          <c:showCatName val="0"/>
          <c:showSerName val="0"/>
          <c:showPercent val="0"/>
          <c:showBubbleSize val="0"/>
        </c:dLbls>
        <c:smooth val="0"/>
        <c:axId val="1101819872"/>
        <c:axId val="1101821584"/>
      </c:lineChart>
      <c:catAx>
        <c:axId val="11018198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101821584"/>
        <c:crosses val="autoZero"/>
        <c:auto val="1"/>
        <c:lblAlgn val="ctr"/>
        <c:lblOffset val="100"/>
        <c:noMultiLvlLbl val="0"/>
      </c:catAx>
      <c:valAx>
        <c:axId val="11018215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1018198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D9839B6-15D9-3F47-8BEC-272B9B0A9FA3}" type="datetimeFigureOut">
              <a:rPr lang="en-US" smtClean="0"/>
              <a:t>9/19/24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ACD65BE-1533-A24C-8B84-98C5D4157849}" type="slidenum">
              <a:rPr lang="en-US" smtClean="0"/>
              <a:t>‹#›</a:t>
            </a:fld>
            <a:endParaRPr lang="en-US"/>
          </a:p>
        </p:txBody>
      </p:sp>
    </p:spTree>
    <p:extLst>
      <p:ext uri="{BB962C8B-B14F-4D97-AF65-F5344CB8AC3E}">
        <p14:creationId xmlns:p14="http://schemas.microsoft.com/office/powerpoint/2010/main" val="153400042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C69CD9-B8FD-8C9F-69ED-93D7AAF8C4AA}"/>
            </a:ext>
          </a:extLst>
        </p:cNvPr>
        <p:cNvGrpSpPr/>
        <p:nvPr/>
      </p:nvGrpSpPr>
      <p:grpSpPr>
        <a:xfrm>
          <a:off x="0" y="0"/>
          <a:ext cx="0" cy="0"/>
          <a:chOff x="0" y="0"/>
          <a:chExt cx="0" cy="0"/>
        </a:xfrm>
      </p:grpSpPr>
      <p:sp>
        <p:nvSpPr>
          <p:cNvPr id="257026" name="Rectangle 2">
            <a:extLst>
              <a:ext uri="{FF2B5EF4-FFF2-40B4-BE49-F238E27FC236}">
                <a16:creationId xmlns:a16="http://schemas.microsoft.com/office/drawing/2014/main" id="{9C5D38E4-9D19-5676-EC16-8ECEBBC2E8B4}"/>
              </a:ext>
            </a:extLst>
          </p:cNvPr>
          <p:cNvSpPr>
            <a:spLocks noGrp="1" noRot="1" noChangeAspect="1" noChangeArrowheads="1"/>
          </p:cNvSpPr>
          <p:nvPr>
            <p:ph type="sldImg"/>
          </p:nvPr>
        </p:nvSpPr>
        <p:spPr bwMode="auto">
          <a:xfrm>
            <a:off x="76200" y="379413"/>
            <a:ext cx="5564188" cy="3130550"/>
          </a:xfrm>
          <a:prstGeom prst="rect">
            <a:avLst/>
          </a:prstGeom>
          <a:solidFill>
            <a:srgbClr val="FFFFFF"/>
          </a:solidFill>
          <a:ln>
            <a:solidFill>
              <a:srgbClr val="000000"/>
            </a:solidFill>
            <a:miter lim="800000"/>
            <a:headEnd/>
            <a:tailEnd/>
          </a:ln>
        </p:spPr>
      </p:sp>
      <p:sp>
        <p:nvSpPr>
          <p:cNvPr id="257027" name="Rectangle 3">
            <a:extLst>
              <a:ext uri="{FF2B5EF4-FFF2-40B4-BE49-F238E27FC236}">
                <a16:creationId xmlns:a16="http://schemas.microsoft.com/office/drawing/2014/main" id="{65D3F4B2-D440-5D6D-718A-1B3193103B04}"/>
              </a:ext>
            </a:extLst>
          </p:cNvPr>
          <p:cNvSpPr>
            <a:spLocks noGrp="1" noChangeArrowheads="1"/>
          </p:cNvSpPr>
          <p:nvPr>
            <p:ph type="body" idx="1"/>
          </p:nvPr>
        </p:nvSpPr>
        <p:spPr bwMode="auto">
          <a:xfrm>
            <a:off x="762000" y="3790950"/>
            <a:ext cx="5562600" cy="4633913"/>
          </a:xfrm>
          <a:prstGeom prst="rect">
            <a:avLst/>
          </a:prstGeom>
          <a:solidFill>
            <a:srgbClr val="FFFFFF"/>
          </a:solidFill>
          <a:ln>
            <a:solidFill>
              <a:srgbClr val="000000"/>
            </a:solidFill>
            <a:miter lim="800000"/>
            <a:headEnd/>
            <a:tailEnd/>
          </a:ln>
        </p:spPr>
        <p:txBody>
          <a:bodyPr lIns="91222" tIns="45611" rIns="91222" bIns="45611"/>
          <a:lstStyle/>
          <a:p>
            <a:endParaRPr lang="en-US" altLang="en-US"/>
          </a:p>
        </p:txBody>
      </p:sp>
    </p:spTree>
    <p:extLst>
      <p:ext uri="{BB962C8B-B14F-4D97-AF65-F5344CB8AC3E}">
        <p14:creationId xmlns:p14="http://schemas.microsoft.com/office/powerpoint/2010/main" val="181943603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026" name="Rectangle 2">
            <a:extLst>
              <a:ext uri="{FF2B5EF4-FFF2-40B4-BE49-F238E27FC236}">
                <a16:creationId xmlns:a16="http://schemas.microsoft.com/office/drawing/2014/main" id="{470B64E6-AC3F-424E-B299-A7E352F00CE6}"/>
              </a:ext>
            </a:extLst>
          </p:cNvPr>
          <p:cNvSpPr>
            <a:spLocks noGrp="1" noRot="1" noChangeAspect="1" noChangeArrowheads="1"/>
          </p:cNvSpPr>
          <p:nvPr>
            <p:ph type="sldImg"/>
          </p:nvPr>
        </p:nvSpPr>
        <p:spPr bwMode="auto">
          <a:xfrm>
            <a:off x="76200" y="379413"/>
            <a:ext cx="5564188" cy="3130550"/>
          </a:xfrm>
          <a:prstGeom prst="rect">
            <a:avLst/>
          </a:prstGeom>
          <a:solidFill>
            <a:srgbClr val="FFFFFF"/>
          </a:solidFill>
          <a:ln>
            <a:solidFill>
              <a:srgbClr val="000000"/>
            </a:solidFill>
            <a:miter lim="800000"/>
            <a:headEnd/>
            <a:tailEnd/>
          </a:ln>
        </p:spPr>
      </p:sp>
      <p:sp>
        <p:nvSpPr>
          <p:cNvPr id="257027" name="Rectangle 3">
            <a:extLst>
              <a:ext uri="{FF2B5EF4-FFF2-40B4-BE49-F238E27FC236}">
                <a16:creationId xmlns:a16="http://schemas.microsoft.com/office/drawing/2014/main" id="{25276857-34E3-D844-91E1-B67C1C048845}"/>
              </a:ext>
            </a:extLst>
          </p:cNvPr>
          <p:cNvSpPr>
            <a:spLocks noGrp="1" noChangeArrowheads="1"/>
          </p:cNvSpPr>
          <p:nvPr>
            <p:ph type="body" idx="1"/>
          </p:nvPr>
        </p:nvSpPr>
        <p:spPr bwMode="auto">
          <a:xfrm>
            <a:off x="762000" y="3790950"/>
            <a:ext cx="5562600" cy="4633913"/>
          </a:xfrm>
          <a:prstGeom prst="rect">
            <a:avLst/>
          </a:prstGeom>
          <a:solidFill>
            <a:srgbClr val="FFFFFF"/>
          </a:solidFill>
          <a:ln>
            <a:solidFill>
              <a:srgbClr val="000000"/>
            </a:solidFill>
            <a:miter lim="800000"/>
            <a:headEnd/>
            <a:tailEnd/>
          </a:ln>
        </p:spPr>
        <p:txBody>
          <a:bodyPr lIns="91222" tIns="45611" rIns="91222" bIns="45611"/>
          <a:lstStyle/>
          <a:p>
            <a:endParaRPr lang="en-US"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714179" name="Rectangle 3"/>
          <p:cNvSpPr>
            <a:spLocks noGrp="1" noChangeArrowheads="1"/>
          </p:cNvSpPr>
          <p:nvPr>
            <p:ph type="ctrTitle"/>
          </p:nvPr>
        </p:nvSpPr>
        <p:spPr bwMode="auto">
          <a:xfrm>
            <a:off x="537634" y="1952863"/>
            <a:ext cx="7334367" cy="446276"/>
          </a:xfrm>
          <a:ln algn="ctr"/>
        </p:spPr>
        <p:txBody>
          <a:bodyPr lIns="0" tIns="0" rIns="0" bIns="0"/>
          <a:lstStyle>
            <a:lvl1pPr>
              <a:lnSpc>
                <a:spcPct val="100000"/>
              </a:lnSpc>
              <a:defRPr sz="2900" b="0">
                <a:solidFill>
                  <a:srgbClr val="000000"/>
                </a:solidFill>
              </a:defRPr>
            </a:lvl1pPr>
          </a:lstStyle>
          <a:p>
            <a:r>
              <a:rPr lang="en-US"/>
              <a:t>Click to edit Master title style</a:t>
            </a:r>
            <a:endParaRPr lang="en-US" dirty="0"/>
          </a:p>
        </p:txBody>
      </p:sp>
      <p:sp>
        <p:nvSpPr>
          <p:cNvPr id="1714182" name="Rectangle 6"/>
          <p:cNvSpPr>
            <a:spLocks noGrp="1" noChangeArrowheads="1"/>
          </p:cNvSpPr>
          <p:nvPr>
            <p:ph type="subTitle" idx="1"/>
          </p:nvPr>
        </p:nvSpPr>
        <p:spPr>
          <a:xfrm>
            <a:off x="539252" y="3051454"/>
            <a:ext cx="7351949" cy="723098"/>
          </a:xfrm>
          <a:ln algn="ctr"/>
        </p:spPr>
        <p:txBody>
          <a:bodyPr lIns="0" tIns="0" rIns="0" bIns="0"/>
          <a:lstStyle>
            <a:lvl1pPr marL="0" indent="0">
              <a:buClrTx/>
              <a:buFontTx/>
              <a:buNone/>
              <a:defRPr sz="2400" i="0">
                <a:solidFill>
                  <a:srgbClr val="000000"/>
                </a:solidFill>
              </a:defRPr>
            </a:lvl1pPr>
          </a:lstStyle>
          <a:p>
            <a:r>
              <a:rPr lang="en-US"/>
              <a:t>Click to edit Master subtitle style</a:t>
            </a:r>
            <a:endParaRPr lang="en-US" dirty="0"/>
          </a:p>
        </p:txBody>
      </p:sp>
    </p:spTree>
    <p:extLst>
      <p:ext uri="{BB962C8B-B14F-4D97-AF65-F5344CB8AC3E}">
        <p14:creationId xmlns:p14="http://schemas.microsoft.com/office/powerpoint/2010/main" val="1056560086"/>
      </p:ext>
    </p:extLst>
  </p:cSld>
  <p:clrMapOvr>
    <a:masterClrMapping/>
  </p:clrMapOvr>
  <p:transition>
    <p:wipe dir="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2758582636"/>
      </p:ext>
    </p:extLst>
  </p:cSld>
  <p:clrMapOvr>
    <a:masterClrMapping/>
  </p:clrMapOvr>
  <p:transition>
    <p:wipe dir="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itle 4">
            <a:extLst>
              <a:ext uri="{FF2B5EF4-FFF2-40B4-BE49-F238E27FC236}">
                <a16:creationId xmlns:a16="http://schemas.microsoft.com/office/drawing/2014/main" id="{D0FCDBDE-DB88-C490-CE46-1046795FA71B}"/>
              </a:ext>
            </a:extLst>
          </p:cNvPr>
          <p:cNvSpPr>
            <a:spLocks noGrp="1"/>
          </p:cNvSpPr>
          <p:nvPr>
            <p:ph type="title"/>
          </p:nvPr>
        </p:nvSpPr>
        <p:spPr/>
        <p:txBody>
          <a:bodyPr/>
          <a:lstStyle/>
          <a:p>
            <a:r>
              <a:rPr lang="en-GB"/>
              <a:t>Click to edit Master title style</a:t>
            </a:r>
            <a:endParaRPr lang="en-US"/>
          </a:p>
        </p:txBody>
      </p:sp>
    </p:spTree>
    <p:extLst>
      <p:ext uri="{BB962C8B-B14F-4D97-AF65-F5344CB8AC3E}">
        <p14:creationId xmlns:p14="http://schemas.microsoft.com/office/powerpoint/2010/main" val="1795258436"/>
      </p:ext>
    </p:extLst>
  </p:cSld>
  <p:clrMapOvr>
    <a:masterClrMapping/>
  </p:clrMapOvr>
  <p:transition>
    <p:wipe dir="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5" name="Rectangle 4"/>
          <p:cNvSpPr/>
          <p:nvPr/>
        </p:nvSpPr>
        <p:spPr bwMode="auto">
          <a:xfrm>
            <a:off x="6003635" y="3655368"/>
            <a:ext cx="184730" cy="461665"/>
          </a:xfrm>
          <a:prstGeom prst="rect">
            <a:avLst/>
          </a:prstGeom>
          <a:ln>
            <a:headEnd type="none" w="med" len="med"/>
            <a:tailEnd type="none" w="med" len="med"/>
          </a:ln>
          <a:effectLst/>
        </p:spPr>
        <p:style>
          <a:lnRef idx="1">
            <a:schemeClr val="accent1"/>
          </a:lnRef>
          <a:fillRef idx="2">
            <a:schemeClr val="accent1"/>
          </a:fillRef>
          <a:effectRef idx="1">
            <a:schemeClr val="accent1"/>
          </a:effectRef>
          <a:fontRef idx="minor">
            <a:schemeClr val="dk1"/>
          </a:fontRef>
        </p:style>
        <p:txBody>
          <a:bodyPr vert="horz" wrap="non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a:ln>
                <a:noFill/>
              </a:ln>
              <a:solidFill>
                <a:schemeClr val="tx1"/>
              </a:solidFill>
              <a:effectLst/>
              <a:latin typeface="Arial" charset="0"/>
            </a:endParaRPr>
          </a:p>
        </p:txBody>
      </p:sp>
      <p:sp>
        <p:nvSpPr>
          <p:cNvPr id="2" name="Title 1"/>
          <p:cNvSpPr>
            <a:spLocks noGrp="1"/>
          </p:cNvSpPr>
          <p:nvPr>
            <p:ph type="title"/>
          </p:nvPr>
        </p:nvSpPr>
        <p:spPr/>
        <p:txBody>
          <a:bodyPr/>
          <a:lstStyle>
            <a:lvl1pPr>
              <a:defRPr>
                <a:solidFill>
                  <a:srgbClr val="000000"/>
                </a:solidFill>
              </a:defRPr>
            </a:lvl1p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285036906"/>
      </p:ext>
    </p:extLst>
  </p:cSld>
  <p:clrMapOvr>
    <a:masterClrMapping/>
  </p:clrMapOvr>
  <p:transition>
    <p:wipe dir="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000000"/>
                </a:solidFill>
              </a:defRPr>
            </a:lvl1pPr>
          </a:lstStyle>
          <a:p>
            <a:r>
              <a:rPr lang="en-US"/>
              <a:t>Click to edit Master title style</a:t>
            </a:r>
          </a:p>
        </p:txBody>
      </p:sp>
      <p:sp>
        <p:nvSpPr>
          <p:cNvPr id="3" name="Content Placeholder 2"/>
          <p:cNvSpPr>
            <a:spLocks noGrp="1"/>
          </p:cNvSpPr>
          <p:nvPr>
            <p:ph sz="half" idx="1"/>
          </p:nvPr>
        </p:nvSpPr>
        <p:spPr>
          <a:xfrm>
            <a:off x="609600" y="1108868"/>
            <a:ext cx="5384800" cy="5063332"/>
          </a:xfrm>
        </p:spPr>
        <p:txBody>
          <a:bodyPr/>
          <a:lstStyle>
            <a:lvl1pPr>
              <a:defRPr sz="2200"/>
            </a:lvl1pPr>
            <a:lvl2pPr>
              <a:defRPr sz="2000"/>
            </a:lvl2pPr>
            <a:lvl3pPr>
              <a:defRPr sz="1800"/>
            </a:lvl3pPr>
            <a:lvl4pPr>
              <a:defRPr sz="1600"/>
            </a:lvl4pPr>
            <a:lvl5pPr>
              <a:defRPr sz="16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97600" y="1108868"/>
            <a:ext cx="5384800" cy="5063332"/>
          </a:xfrm>
        </p:spPr>
        <p:txBody>
          <a:bodyPr/>
          <a:lstStyle>
            <a:lvl1pPr>
              <a:defRPr sz="2200"/>
            </a:lvl1pPr>
            <a:lvl2pPr>
              <a:defRPr sz="2000"/>
            </a:lvl2pPr>
            <a:lvl3pPr>
              <a:defRPr sz="1800"/>
            </a:lvl3pPr>
            <a:lvl4pPr>
              <a:defRPr sz="1600"/>
            </a:lvl4pPr>
            <a:lvl5pPr>
              <a:defRPr sz="16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537498951"/>
      </p:ext>
    </p:extLst>
  </p:cSld>
  <p:clrMapOvr>
    <a:masterClrMapping/>
  </p:clrMapOvr>
  <p:transition>
    <p:wipe dir="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000000"/>
                </a:solidFill>
              </a:defRPr>
            </a:lvl1pPr>
          </a:lstStyle>
          <a:p>
            <a:r>
              <a:rPr lang="en-US"/>
              <a:t>Click to edit Master title style</a:t>
            </a:r>
          </a:p>
        </p:txBody>
      </p:sp>
      <p:sp>
        <p:nvSpPr>
          <p:cNvPr id="3" name="Text Placeholder 2"/>
          <p:cNvSpPr>
            <a:spLocks noGrp="1"/>
          </p:cNvSpPr>
          <p:nvPr>
            <p:ph type="body" idx="1"/>
          </p:nvPr>
        </p:nvSpPr>
        <p:spPr>
          <a:xfrm>
            <a:off x="609600" y="1177435"/>
            <a:ext cx="5386917" cy="639762"/>
          </a:xfrm>
        </p:spPr>
        <p:txBody>
          <a:bodyPr anchor="b"/>
          <a:lstStyle>
            <a:lvl1pPr marL="0" indent="0">
              <a:buNone/>
              <a:defRPr sz="22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1887795"/>
            <a:ext cx="5386917" cy="4238369"/>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93368" y="1177435"/>
            <a:ext cx="5389033" cy="639762"/>
          </a:xfrm>
        </p:spPr>
        <p:txBody>
          <a:bodyPr anchor="b"/>
          <a:lstStyle>
            <a:lvl1pPr marL="0" indent="0">
              <a:buNone/>
              <a:defRPr sz="22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1887795"/>
            <a:ext cx="5389033" cy="4238369"/>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898885472"/>
      </p:ext>
    </p:extLst>
  </p:cSld>
  <p:clrMapOvr>
    <a:masterClrMapping/>
  </p:clrMapOvr>
  <p:transition>
    <p:wipe dir="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Chart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000000"/>
                </a:solidFill>
              </a:defRPr>
            </a:lvl1pPr>
          </a:lstStyle>
          <a:p>
            <a:r>
              <a:rPr lang="en-US"/>
              <a:t>Click to edit Master title style</a:t>
            </a:r>
          </a:p>
        </p:txBody>
      </p:sp>
      <p:sp>
        <p:nvSpPr>
          <p:cNvPr id="4" name="Chart Placeholder 3"/>
          <p:cNvSpPr>
            <a:spLocks noGrp="1"/>
          </p:cNvSpPr>
          <p:nvPr>
            <p:ph type="chart" sz="quarter" idx="10"/>
          </p:nvPr>
        </p:nvSpPr>
        <p:spPr>
          <a:xfrm>
            <a:off x="706967" y="1371600"/>
            <a:ext cx="11061700" cy="4667250"/>
          </a:xfrm>
        </p:spPr>
        <p:txBody>
          <a:bodyPr/>
          <a:lstStyle/>
          <a:p>
            <a:pPr lvl="0"/>
            <a:r>
              <a:rPr lang="en-US" noProof="0"/>
              <a:t>Click icon to add chart</a:t>
            </a:r>
            <a:endParaRPr lang="en-US" noProof="0" dirty="0"/>
          </a:p>
        </p:txBody>
      </p:sp>
    </p:spTree>
    <p:extLst>
      <p:ext uri="{BB962C8B-B14F-4D97-AF65-F5344CB8AC3E}">
        <p14:creationId xmlns:p14="http://schemas.microsoft.com/office/powerpoint/2010/main" val="619057122"/>
      </p:ext>
    </p:extLst>
  </p:cSld>
  <p:clrMapOvr>
    <a:masterClrMapping/>
  </p:clrMapOvr>
  <p:transition>
    <p:wipe dir="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Table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000000"/>
                </a:solidFill>
              </a:defRPr>
            </a:lvl1pPr>
          </a:lstStyle>
          <a:p>
            <a:r>
              <a:rPr lang="en-US"/>
              <a:t>Click to edit Master title style</a:t>
            </a:r>
          </a:p>
        </p:txBody>
      </p:sp>
      <p:sp>
        <p:nvSpPr>
          <p:cNvPr id="4" name="Table Placeholder 3"/>
          <p:cNvSpPr>
            <a:spLocks noGrp="1"/>
          </p:cNvSpPr>
          <p:nvPr>
            <p:ph type="tbl" sz="quarter" idx="10"/>
          </p:nvPr>
        </p:nvSpPr>
        <p:spPr>
          <a:xfrm>
            <a:off x="537634" y="1150938"/>
            <a:ext cx="11310237" cy="4984750"/>
          </a:xfrm>
        </p:spPr>
        <p:txBody>
          <a:bodyPr/>
          <a:lstStyle/>
          <a:p>
            <a:pPr lvl="0"/>
            <a:r>
              <a:rPr lang="en-US" noProof="0"/>
              <a:t>Click icon to add table</a:t>
            </a:r>
            <a:endParaRPr lang="en-US" noProof="0" dirty="0"/>
          </a:p>
        </p:txBody>
      </p:sp>
    </p:spTree>
    <p:extLst>
      <p:ext uri="{BB962C8B-B14F-4D97-AF65-F5344CB8AC3E}">
        <p14:creationId xmlns:p14="http://schemas.microsoft.com/office/powerpoint/2010/main" val="3815007052"/>
      </p:ext>
    </p:extLst>
  </p:cSld>
  <p:clrMapOvr>
    <a:masterClrMapping/>
  </p:clrMapOvr>
  <p:transition>
    <p:wipe dir="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01800" y="201168"/>
            <a:ext cx="9774200" cy="438582"/>
          </a:xfrm>
        </p:spPr>
        <p:txBody>
          <a:bodyPr/>
          <a:lstStyle>
            <a:lvl1pPr>
              <a:defRPr>
                <a:solidFill>
                  <a:srgbClr val="000000"/>
                </a:solidFill>
              </a:defRPr>
            </a:lvl1pPr>
          </a:lstStyle>
          <a:p>
            <a:r>
              <a:rPr lang="en-US" dirty="0"/>
              <a:t>Click to edit Master title style</a:t>
            </a:r>
          </a:p>
        </p:txBody>
      </p:sp>
    </p:spTree>
    <p:extLst>
      <p:ext uri="{BB962C8B-B14F-4D97-AF65-F5344CB8AC3E}">
        <p14:creationId xmlns:p14="http://schemas.microsoft.com/office/powerpoint/2010/main" val="2343070601"/>
      </p:ext>
    </p:extLst>
  </p:cSld>
  <p:clrMapOvr>
    <a:masterClrMapping/>
  </p:clrMapOvr>
  <p:transition>
    <p:wipe dir="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1_Title Only">
    <p:bg>
      <p:bgPr shadeToTitle="1">
        <a:gradFill flip="none" rotWithShape="1">
          <a:gsLst>
            <a:gs pos="0">
              <a:srgbClr val="9999FF">
                <a:alpha val="29000"/>
              </a:srgbClr>
            </a:gs>
            <a:gs pos="100000">
              <a:srgbClr val="000000"/>
            </a:gs>
          </a:gsLst>
          <a:path path="shape">
            <a:fillToRect l="50000" t="50000" r="50000" b="50000"/>
          </a:path>
          <a:tileRect/>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01800" y="201168"/>
            <a:ext cx="9774200" cy="438582"/>
          </a:xfrm>
        </p:spPr>
        <p:txBody>
          <a:bodyPr/>
          <a:lstStyle>
            <a:lvl1pPr>
              <a:defRPr>
                <a:solidFill>
                  <a:srgbClr val="000000"/>
                </a:solidFill>
              </a:defRPr>
            </a:lvl1pPr>
          </a:lstStyle>
          <a:p>
            <a:r>
              <a:rPr lang="en-US"/>
              <a:t>Click to edit Master title style</a:t>
            </a:r>
          </a:p>
        </p:txBody>
      </p:sp>
      <p:sp>
        <p:nvSpPr>
          <p:cNvPr id="4" name="Rectangle 3"/>
          <p:cNvSpPr/>
          <p:nvPr/>
        </p:nvSpPr>
        <p:spPr bwMode="auto">
          <a:xfrm>
            <a:off x="6003635" y="3655368"/>
            <a:ext cx="184730" cy="461665"/>
          </a:xfrm>
          <a:prstGeom prst="rect">
            <a:avLst/>
          </a:prstGeom>
          <a:ln>
            <a:headEnd type="none" w="med" len="med"/>
            <a:tailEnd type="none" w="med" len="med"/>
          </a:ln>
          <a:effectLst/>
        </p:spPr>
        <p:style>
          <a:lnRef idx="1">
            <a:schemeClr val="accent1"/>
          </a:lnRef>
          <a:fillRef idx="2">
            <a:schemeClr val="accent1"/>
          </a:fillRef>
          <a:effectRef idx="1">
            <a:schemeClr val="accent1"/>
          </a:effectRef>
          <a:fontRef idx="minor">
            <a:schemeClr val="dk1"/>
          </a:fontRef>
        </p:style>
        <p:txBody>
          <a:bodyPr vert="horz" wrap="non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a:ln>
                <a:noFill/>
              </a:ln>
              <a:solidFill>
                <a:schemeClr val="tx1"/>
              </a:solidFill>
              <a:effectLst/>
              <a:latin typeface="Arial" charset="0"/>
            </a:endParaRPr>
          </a:p>
        </p:txBody>
      </p:sp>
    </p:spTree>
    <p:extLst>
      <p:ext uri="{BB962C8B-B14F-4D97-AF65-F5344CB8AC3E}">
        <p14:creationId xmlns:p14="http://schemas.microsoft.com/office/powerpoint/2010/main" val="2380590277"/>
      </p:ext>
    </p:extLst>
  </p:cSld>
  <p:clrMapOvr>
    <a:masterClrMapping/>
  </p:clrMapOvr>
  <p:transition>
    <p:wipe dir="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677135069"/>
      </p:ext>
    </p:extLst>
  </p:cSld>
  <p:clrMapOvr>
    <a:masterClrMapping/>
  </p:clrMapOvr>
  <p:transition>
    <p:wipe dir="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D9E4EB"/>
        </a:solidFill>
        <a:effectLst/>
      </p:bgPr>
    </p:bg>
    <p:spTree>
      <p:nvGrpSpPr>
        <p:cNvPr id="1" name=""/>
        <p:cNvGrpSpPr/>
        <p:nvPr/>
      </p:nvGrpSpPr>
      <p:grpSpPr>
        <a:xfrm>
          <a:off x="0" y="0"/>
          <a:ext cx="0" cy="0"/>
          <a:chOff x="0" y="0"/>
          <a:chExt cx="0" cy="0"/>
        </a:xfrm>
      </p:grpSpPr>
      <p:sp>
        <p:nvSpPr>
          <p:cNvPr id="1027" name="Rectangle 3"/>
          <p:cNvSpPr>
            <a:spLocks noGrp="1" noChangeArrowheads="1"/>
          </p:cNvSpPr>
          <p:nvPr>
            <p:ph type="body" idx="1"/>
          </p:nvPr>
        </p:nvSpPr>
        <p:spPr bwMode="auto">
          <a:xfrm>
            <a:off x="812800" y="1335088"/>
            <a:ext cx="10363200" cy="44196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28" name="Rectangle 4"/>
          <p:cNvSpPr>
            <a:spLocks noGrp="1" noChangeArrowheads="1"/>
          </p:cNvSpPr>
          <p:nvPr>
            <p:ph type="title"/>
          </p:nvPr>
        </p:nvSpPr>
        <p:spPr bwMode="white">
          <a:xfrm>
            <a:off x="402167" y="196850"/>
            <a:ext cx="9774767" cy="439738"/>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spAutoFit/>
          </a:bodyPr>
          <a:lstStyle/>
          <a:p>
            <a:pPr lvl="0"/>
            <a:r>
              <a:rPr lang="en-US"/>
              <a:t>Click to edit Master title style</a:t>
            </a:r>
          </a:p>
        </p:txBody>
      </p:sp>
      <p:sp>
        <p:nvSpPr>
          <p:cNvPr id="1713158" name="Rectangle 6"/>
          <p:cNvSpPr>
            <a:spLocks noChangeArrowheads="1"/>
          </p:cNvSpPr>
          <p:nvPr/>
        </p:nvSpPr>
        <p:spPr bwMode="auto">
          <a:xfrm>
            <a:off x="406400" y="6619876"/>
            <a:ext cx="165110" cy="161583"/>
          </a:xfrm>
          <a:prstGeom prst="rect">
            <a:avLst/>
          </a:prstGeom>
          <a:noFill/>
          <a:ln w="9525">
            <a:noFill/>
            <a:miter lim="800000"/>
            <a:headEnd/>
            <a:tailEnd/>
          </a:ln>
          <a:effectLst/>
        </p:spPr>
        <p:txBody>
          <a:bodyPr wrap="none" lIns="0" tIns="0" rIns="0" bIns="0">
            <a:spAutoFit/>
          </a:bodyPr>
          <a:lstStyle/>
          <a:p>
            <a:pPr defTabSz="1033463">
              <a:defRPr/>
            </a:pPr>
            <a:fld id="{D65576D5-608A-7541-9436-DF4FC5228030}" type="slidenum">
              <a:rPr lang="en-US" sz="1050">
                <a:solidFill>
                  <a:srgbClr val="000000"/>
                </a:solidFill>
              </a:rPr>
              <a:pPr defTabSz="1033463">
                <a:defRPr/>
              </a:pPr>
              <a:t>‹#›</a:t>
            </a:fld>
            <a:endParaRPr lang="en-US" sz="1050" dirty="0">
              <a:solidFill>
                <a:srgbClr val="000000"/>
              </a:solidFill>
            </a:endParaRPr>
          </a:p>
        </p:txBody>
      </p:sp>
      <p:sp>
        <p:nvSpPr>
          <p:cNvPr id="2" name="Rectangle 1"/>
          <p:cNvSpPr/>
          <p:nvPr/>
        </p:nvSpPr>
        <p:spPr bwMode="auto">
          <a:xfrm>
            <a:off x="402168" y="874069"/>
            <a:ext cx="11320272" cy="91440"/>
          </a:xfrm>
          <a:prstGeom prst="rect">
            <a:avLst/>
          </a:prstGeom>
          <a:solidFill>
            <a:schemeClr val="accent1"/>
          </a:solidFill>
          <a:ln w="12700" cap="flat" cmpd="sng" algn="ctr">
            <a:solidFill>
              <a:schemeClr val="tx2">
                <a:lumMod val="75000"/>
              </a:schemeClr>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a:ln>
                <a:noFill/>
              </a:ln>
              <a:solidFill>
                <a:schemeClr val="tx1"/>
              </a:solidFill>
              <a:effectLst/>
              <a:latin typeface="Arial" charset="0"/>
            </a:endParaRPr>
          </a:p>
        </p:txBody>
      </p:sp>
      <p:pic>
        <p:nvPicPr>
          <p:cNvPr id="4" name="Picture 3">
            <a:extLst>
              <a:ext uri="{FF2B5EF4-FFF2-40B4-BE49-F238E27FC236}">
                <a16:creationId xmlns:a16="http://schemas.microsoft.com/office/drawing/2014/main" id="{41B5D774-1E09-194F-A3E1-FDC50077869C}"/>
              </a:ext>
            </a:extLst>
          </p:cNvPr>
          <p:cNvPicPr>
            <a:picLocks noChangeAspect="1"/>
          </p:cNvPicPr>
          <p:nvPr userDrawn="1"/>
        </p:nvPicPr>
        <p:blipFill>
          <a:blip r:embed="rId13"/>
          <a:stretch>
            <a:fillRect/>
          </a:stretch>
        </p:blipFill>
        <p:spPr>
          <a:xfrm>
            <a:off x="11534140" y="6258389"/>
            <a:ext cx="502920" cy="499110"/>
          </a:xfrm>
          <a:prstGeom prst="rect">
            <a:avLst/>
          </a:prstGeom>
        </p:spPr>
      </p:pic>
    </p:spTree>
    <p:extLst>
      <p:ext uri="{BB962C8B-B14F-4D97-AF65-F5344CB8AC3E}">
        <p14:creationId xmlns:p14="http://schemas.microsoft.com/office/powerpoint/2010/main" val="110410293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ransition>
    <p:wipe dir="r"/>
  </p:transition>
  <p:txStyles>
    <p:titleStyle>
      <a:lvl1pPr algn="l" rtl="0" eaLnBrk="1" fontAlgn="base" hangingPunct="1">
        <a:lnSpc>
          <a:spcPct val="90000"/>
        </a:lnSpc>
        <a:spcBef>
          <a:spcPct val="0"/>
        </a:spcBef>
        <a:spcAft>
          <a:spcPct val="0"/>
        </a:spcAft>
        <a:defRPr sz="2500">
          <a:solidFill>
            <a:srgbClr val="000000"/>
          </a:solidFill>
          <a:latin typeface="+mj-lt"/>
          <a:ea typeface="ＭＳ Ｐゴシック" charset="-128"/>
          <a:cs typeface="ＭＳ Ｐゴシック" charset="-128"/>
        </a:defRPr>
      </a:lvl1pPr>
      <a:lvl2pPr algn="l" rtl="0" eaLnBrk="1" fontAlgn="base" hangingPunct="1">
        <a:lnSpc>
          <a:spcPct val="90000"/>
        </a:lnSpc>
        <a:spcBef>
          <a:spcPct val="0"/>
        </a:spcBef>
        <a:spcAft>
          <a:spcPct val="0"/>
        </a:spcAft>
        <a:defRPr sz="2500">
          <a:solidFill>
            <a:srgbClr val="000000"/>
          </a:solidFill>
          <a:latin typeface="Arial" charset="0"/>
          <a:ea typeface="ＭＳ Ｐゴシック" charset="-128"/>
          <a:cs typeface="ＭＳ Ｐゴシック" charset="-128"/>
        </a:defRPr>
      </a:lvl2pPr>
      <a:lvl3pPr algn="l" rtl="0" eaLnBrk="1" fontAlgn="base" hangingPunct="1">
        <a:lnSpc>
          <a:spcPct val="90000"/>
        </a:lnSpc>
        <a:spcBef>
          <a:spcPct val="0"/>
        </a:spcBef>
        <a:spcAft>
          <a:spcPct val="0"/>
        </a:spcAft>
        <a:defRPr sz="2500">
          <a:solidFill>
            <a:srgbClr val="000000"/>
          </a:solidFill>
          <a:latin typeface="Arial" charset="0"/>
          <a:ea typeface="ＭＳ Ｐゴシック" charset="-128"/>
          <a:cs typeface="ＭＳ Ｐゴシック" charset="-128"/>
        </a:defRPr>
      </a:lvl3pPr>
      <a:lvl4pPr algn="l" rtl="0" eaLnBrk="1" fontAlgn="base" hangingPunct="1">
        <a:lnSpc>
          <a:spcPct val="90000"/>
        </a:lnSpc>
        <a:spcBef>
          <a:spcPct val="0"/>
        </a:spcBef>
        <a:spcAft>
          <a:spcPct val="0"/>
        </a:spcAft>
        <a:defRPr sz="2500">
          <a:solidFill>
            <a:srgbClr val="000000"/>
          </a:solidFill>
          <a:latin typeface="Arial" charset="0"/>
          <a:ea typeface="ＭＳ Ｐゴシック" charset="-128"/>
          <a:cs typeface="ＭＳ Ｐゴシック" charset="-128"/>
        </a:defRPr>
      </a:lvl4pPr>
      <a:lvl5pPr algn="l" rtl="0" eaLnBrk="1" fontAlgn="base" hangingPunct="1">
        <a:lnSpc>
          <a:spcPct val="90000"/>
        </a:lnSpc>
        <a:spcBef>
          <a:spcPct val="0"/>
        </a:spcBef>
        <a:spcAft>
          <a:spcPct val="0"/>
        </a:spcAft>
        <a:defRPr sz="2500">
          <a:solidFill>
            <a:srgbClr val="000000"/>
          </a:solidFill>
          <a:latin typeface="Arial" charset="0"/>
          <a:ea typeface="ＭＳ Ｐゴシック" charset="-128"/>
          <a:cs typeface="ＭＳ Ｐゴシック" charset="-128"/>
        </a:defRPr>
      </a:lvl5pPr>
      <a:lvl6pPr marL="457200" algn="l" rtl="0" eaLnBrk="1" fontAlgn="base" hangingPunct="1">
        <a:lnSpc>
          <a:spcPct val="90000"/>
        </a:lnSpc>
        <a:spcBef>
          <a:spcPct val="0"/>
        </a:spcBef>
        <a:spcAft>
          <a:spcPct val="0"/>
        </a:spcAft>
        <a:defRPr sz="3200">
          <a:solidFill>
            <a:schemeClr val="bg1"/>
          </a:solidFill>
          <a:latin typeface="Arial" charset="0"/>
        </a:defRPr>
      </a:lvl6pPr>
      <a:lvl7pPr marL="914400" algn="l" rtl="0" eaLnBrk="1" fontAlgn="base" hangingPunct="1">
        <a:lnSpc>
          <a:spcPct val="90000"/>
        </a:lnSpc>
        <a:spcBef>
          <a:spcPct val="0"/>
        </a:spcBef>
        <a:spcAft>
          <a:spcPct val="0"/>
        </a:spcAft>
        <a:defRPr sz="3200">
          <a:solidFill>
            <a:schemeClr val="bg1"/>
          </a:solidFill>
          <a:latin typeface="Arial" charset="0"/>
        </a:defRPr>
      </a:lvl7pPr>
      <a:lvl8pPr marL="1371600" algn="l" rtl="0" eaLnBrk="1" fontAlgn="base" hangingPunct="1">
        <a:lnSpc>
          <a:spcPct val="90000"/>
        </a:lnSpc>
        <a:spcBef>
          <a:spcPct val="0"/>
        </a:spcBef>
        <a:spcAft>
          <a:spcPct val="0"/>
        </a:spcAft>
        <a:defRPr sz="3200">
          <a:solidFill>
            <a:schemeClr val="bg1"/>
          </a:solidFill>
          <a:latin typeface="Arial" charset="0"/>
        </a:defRPr>
      </a:lvl8pPr>
      <a:lvl9pPr marL="1828800" algn="l" rtl="0" eaLnBrk="1" fontAlgn="base" hangingPunct="1">
        <a:lnSpc>
          <a:spcPct val="90000"/>
        </a:lnSpc>
        <a:spcBef>
          <a:spcPct val="0"/>
        </a:spcBef>
        <a:spcAft>
          <a:spcPct val="0"/>
        </a:spcAft>
        <a:defRPr sz="3200">
          <a:solidFill>
            <a:schemeClr val="bg1"/>
          </a:solidFill>
          <a:latin typeface="Arial" charset="0"/>
        </a:defRPr>
      </a:lvl9pPr>
    </p:titleStyle>
    <p:bodyStyle>
      <a:lvl1pPr marL="342900" indent="-342900" algn="l" rtl="0" eaLnBrk="1" fontAlgn="base" hangingPunct="1">
        <a:spcBef>
          <a:spcPct val="20000"/>
        </a:spcBef>
        <a:spcAft>
          <a:spcPct val="0"/>
        </a:spcAft>
        <a:buClr>
          <a:srgbClr val="FF7C00"/>
        </a:buClr>
        <a:buFont typeface="Wingdings" charset="2"/>
        <a:buChar char="§"/>
        <a:defRPr lang="en-US" sz="2400" kern="1200" dirty="0">
          <a:solidFill>
            <a:srgbClr val="000000"/>
          </a:solidFill>
          <a:latin typeface="Arial" pitchFamily="34" charset="0"/>
          <a:ea typeface="ＭＳ Ｐゴシック" charset="-128"/>
          <a:cs typeface="Arial" pitchFamily="34" charset="0"/>
        </a:defRPr>
      </a:lvl1pPr>
      <a:lvl2pPr marL="742950" indent="-285750" algn="l" rtl="0" eaLnBrk="1" fontAlgn="base" hangingPunct="1">
        <a:spcBef>
          <a:spcPct val="20000"/>
        </a:spcBef>
        <a:spcAft>
          <a:spcPct val="0"/>
        </a:spcAft>
        <a:buClr>
          <a:srgbClr val="FF7C00"/>
        </a:buClr>
        <a:buChar char="•"/>
        <a:defRPr lang="en-US" sz="2000" kern="1200" dirty="0">
          <a:solidFill>
            <a:srgbClr val="000000"/>
          </a:solidFill>
          <a:latin typeface="Arial" pitchFamily="34" charset="0"/>
          <a:ea typeface="ＭＳ Ｐゴシック" charset="-128"/>
          <a:cs typeface="Arial" pitchFamily="34" charset="0"/>
        </a:defRPr>
      </a:lvl2pPr>
      <a:lvl3pPr marL="1143000" indent="-228600" algn="l" rtl="0" eaLnBrk="1" fontAlgn="base" hangingPunct="1">
        <a:spcBef>
          <a:spcPct val="20000"/>
        </a:spcBef>
        <a:spcAft>
          <a:spcPct val="0"/>
        </a:spcAft>
        <a:buClr>
          <a:srgbClr val="FF7C00"/>
        </a:buClr>
        <a:buFont typeface="Arial" charset="0"/>
        <a:buChar char="–"/>
        <a:defRPr lang="en-US" kern="1200" dirty="0">
          <a:solidFill>
            <a:srgbClr val="000000"/>
          </a:solidFill>
          <a:latin typeface="Arial" pitchFamily="34" charset="0"/>
          <a:ea typeface="ＭＳ Ｐゴシック" charset="-128"/>
          <a:cs typeface="Arial" pitchFamily="34" charset="0"/>
        </a:defRPr>
      </a:lvl3pPr>
      <a:lvl4pPr marL="1600200" indent="-228600" algn="l" rtl="0" eaLnBrk="1" fontAlgn="base" hangingPunct="1">
        <a:spcBef>
          <a:spcPct val="20000"/>
        </a:spcBef>
        <a:spcAft>
          <a:spcPct val="0"/>
        </a:spcAft>
        <a:buClr>
          <a:srgbClr val="FF7C00"/>
        </a:buClr>
        <a:buSzPct val="95000"/>
        <a:buFont typeface="Courier New" charset="0"/>
        <a:buChar char="o"/>
        <a:defRPr lang="en-US" sz="1600" kern="1200" dirty="0">
          <a:solidFill>
            <a:srgbClr val="000000"/>
          </a:solidFill>
          <a:latin typeface="Arial" pitchFamily="34" charset="0"/>
          <a:ea typeface="ＭＳ Ｐゴシック" charset="-128"/>
          <a:cs typeface="Arial" pitchFamily="34" charset="0"/>
        </a:defRPr>
      </a:lvl4pPr>
      <a:lvl5pPr marL="2057400" indent="-228600" algn="l" rtl="0" eaLnBrk="1" fontAlgn="base" hangingPunct="1">
        <a:spcBef>
          <a:spcPct val="20000"/>
        </a:spcBef>
        <a:spcAft>
          <a:spcPct val="0"/>
        </a:spcAft>
        <a:buClr>
          <a:srgbClr val="FF7C00"/>
        </a:buClr>
        <a:buSzPct val="95000"/>
        <a:buFont typeface="Courier New" charset="0"/>
        <a:buChar char="o"/>
        <a:defRPr lang="en-US" sz="1600" kern="1200" dirty="0">
          <a:solidFill>
            <a:srgbClr val="000000"/>
          </a:solidFill>
          <a:latin typeface="Arial" pitchFamily="34" charset="0"/>
          <a:ea typeface="ＭＳ Ｐゴシック" charset="-128"/>
          <a:cs typeface="Arial" pitchFamily="34" charset="0"/>
        </a:defRPr>
      </a:lvl5pPr>
      <a:lvl6pPr marL="2514600" indent="-228600" algn="l" rtl="0" eaLnBrk="1" fontAlgn="base" hangingPunct="1">
        <a:spcBef>
          <a:spcPct val="20000"/>
        </a:spcBef>
        <a:spcAft>
          <a:spcPct val="0"/>
        </a:spcAft>
        <a:buClr>
          <a:schemeClr val="accent1"/>
        </a:buClr>
        <a:buFont typeface="Arial" charset="0"/>
        <a:buChar char="•"/>
        <a:defRPr sz="2000">
          <a:solidFill>
            <a:schemeClr val="tx1"/>
          </a:solidFill>
          <a:latin typeface="+mn-lt"/>
        </a:defRPr>
      </a:lvl6pPr>
      <a:lvl7pPr marL="2971800" indent="-228600" algn="l" rtl="0" eaLnBrk="1" fontAlgn="base" hangingPunct="1">
        <a:spcBef>
          <a:spcPct val="20000"/>
        </a:spcBef>
        <a:spcAft>
          <a:spcPct val="0"/>
        </a:spcAft>
        <a:buClr>
          <a:schemeClr val="accent1"/>
        </a:buClr>
        <a:buFont typeface="Arial" charset="0"/>
        <a:buChar char="•"/>
        <a:defRPr sz="2000">
          <a:solidFill>
            <a:schemeClr val="tx1"/>
          </a:solidFill>
          <a:latin typeface="+mn-lt"/>
        </a:defRPr>
      </a:lvl7pPr>
      <a:lvl8pPr marL="3429000" indent="-228600" algn="l" rtl="0" eaLnBrk="1" fontAlgn="base" hangingPunct="1">
        <a:spcBef>
          <a:spcPct val="20000"/>
        </a:spcBef>
        <a:spcAft>
          <a:spcPct val="0"/>
        </a:spcAft>
        <a:buClr>
          <a:schemeClr val="accent1"/>
        </a:buClr>
        <a:buFont typeface="Arial" charset="0"/>
        <a:buChar char="•"/>
        <a:defRPr sz="2000">
          <a:solidFill>
            <a:schemeClr val="tx1"/>
          </a:solidFill>
          <a:latin typeface="+mn-lt"/>
        </a:defRPr>
      </a:lvl8pPr>
      <a:lvl9pPr marL="3886200" indent="-228600" algn="l" rtl="0" eaLnBrk="1" fontAlgn="base" hangingPunct="1">
        <a:spcBef>
          <a:spcPct val="20000"/>
        </a:spcBef>
        <a:spcAft>
          <a:spcPct val="0"/>
        </a:spcAft>
        <a:buClr>
          <a:schemeClr val="accent1"/>
        </a:buClr>
        <a:buFont typeface="Arial" charset="0"/>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9.xml"/></Relationships>
</file>

<file path=ppt/slides/_rels/slide39.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9.xml"/></Relationships>
</file>

<file path=ppt/slides/_rels/slide40.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chart" Target="../charts/chart3.xml"/><Relationship Id="rId1" Type="http://schemas.openxmlformats.org/officeDocument/2006/relationships/slideLayout" Target="../slideLayouts/slideLayout9.xml"/></Relationships>
</file>

<file path=ppt/slides/_rels/slide41.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9.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96B1F3-6FE2-8D2E-08D8-AE9CFFE2162F}"/>
              </a:ext>
            </a:extLst>
          </p:cNvPr>
          <p:cNvSpPr>
            <a:spLocks noGrp="1"/>
          </p:cNvSpPr>
          <p:nvPr>
            <p:ph type="ctrTitle"/>
          </p:nvPr>
        </p:nvSpPr>
        <p:spPr>
          <a:xfrm>
            <a:off x="421358" y="121277"/>
            <a:ext cx="10420251" cy="615553"/>
          </a:xfrm>
        </p:spPr>
        <p:txBody>
          <a:bodyPr/>
          <a:lstStyle/>
          <a:p>
            <a:r>
              <a:rPr lang="en-US" sz="4000" dirty="0"/>
              <a:t>Common Database Problems and Solutions</a:t>
            </a:r>
          </a:p>
        </p:txBody>
      </p:sp>
      <p:sp>
        <p:nvSpPr>
          <p:cNvPr id="3" name="Subtitle 2">
            <a:extLst>
              <a:ext uri="{FF2B5EF4-FFF2-40B4-BE49-F238E27FC236}">
                <a16:creationId xmlns:a16="http://schemas.microsoft.com/office/drawing/2014/main" id="{F63C3FE2-9480-6EA5-69AF-4BF3920F6108}"/>
              </a:ext>
            </a:extLst>
          </p:cNvPr>
          <p:cNvSpPr>
            <a:spLocks noGrp="1"/>
          </p:cNvSpPr>
          <p:nvPr>
            <p:ph type="subTitle" idx="1"/>
          </p:nvPr>
        </p:nvSpPr>
        <p:spPr>
          <a:xfrm>
            <a:off x="421358" y="2197246"/>
            <a:ext cx="6337444" cy="4035388"/>
          </a:xfrm>
        </p:spPr>
        <p:txBody>
          <a:bodyPr/>
          <a:lstStyle/>
          <a:p>
            <a:pPr algn="l"/>
            <a:r>
              <a:rPr lang="en-US" dirty="0"/>
              <a:t>Mike Furgal,</a:t>
            </a:r>
          </a:p>
          <a:p>
            <a:pPr algn="l"/>
            <a:r>
              <a:rPr lang="en-US" dirty="0"/>
              <a:t>     assistant to the head groundskeeper</a:t>
            </a:r>
          </a:p>
          <a:p>
            <a:pPr algn="l"/>
            <a:r>
              <a:rPr lang="en-US" dirty="0"/>
              <a:t>     the </a:t>
            </a:r>
            <a:r>
              <a:rPr lang="en-US" dirty="0" err="1"/>
              <a:t>parmington</a:t>
            </a:r>
            <a:r>
              <a:rPr lang="en-US" dirty="0"/>
              <a:t> foundation</a:t>
            </a:r>
          </a:p>
        </p:txBody>
      </p:sp>
      <p:pic>
        <p:nvPicPr>
          <p:cNvPr id="7" name="Picture 6">
            <a:extLst>
              <a:ext uri="{FF2B5EF4-FFF2-40B4-BE49-F238E27FC236}">
                <a16:creationId xmlns:a16="http://schemas.microsoft.com/office/drawing/2014/main" id="{01E2FD36-5335-B84A-8185-2C7E6E44CD74}"/>
              </a:ext>
            </a:extLst>
          </p:cNvPr>
          <p:cNvPicPr>
            <a:picLocks noChangeAspect="1"/>
          </p:cNvPicPr>
          <p:nvPr/>
        </p:nvPicPr>
        <p:blipFill>
          <a:blip r:embed="rId2"/>
          <a:stretch>
            <a:fillRect/>
          </a:stretch>
        </p:blipFill>
        <p:spPr>
          <a:xfrm>
            <a:off x="4688217" y="5118078"/>
            <a:ext cx="1686049" cy="1637030"/>
          </a:xfrm>
          <a:prstGeom prst="rect">
            <a:avLst/>
          </a:prstGeom>
        </p:spPr>
      </p:pic>
    </p:spTree>
    <p:extLst>
      <p:ext uri="{BB962C8B-B14F-4D97-AF65-F5344CB8AC3E}">
        <p14:creationId xmlns:p14="http://schemas.microsoft.com/office/powerpoint/2010/main" val="798431202"/>
      </p:ext>
    </p:extLst>
  </p:cSld>
  <p:clrMapOvr>
    <a:masterClrMapping/>
  </p:clrMapOvr>
  <p:transition>
    <p:wipe dir="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1159202" y="2489202"/>
            <a:ext cx="9241326" cy="1777999"/>
          </a:xfrm>
        </p:spPr>
        <p:txBody>
          <a:bodyPr/>
          <a:lstStyle/>
          <a:p>
            <a:pPr marL="0" indent="0" algn="ctr">
              <a:buNone/>
            </a:pPr>
            <a:r>
              <a:rPr lang="en-US" sz="4000" dirty="0"/>
              <a:t>A series of case studies of issues that I have encountered over the years.</a:t>
            </a:r>
          </a:p>
        </p:txBody>
      </p:sp>
    </p:spTree>
    <p:extLst>
      <p:ext uri="{BB962C8B-B14F-4D97-AF65-F5344CB8AC3E}">
        <p14:creationId xmlns:p14="http://schemas.microsoft.com/office/powerpoint/2010/main" val="3834222490"/>
      </p:ext>
    </p:extLst>
  </p:cSld>
  <p:clrMapOvr>
    <a:masterClrMapping/>
  </p:clrMapOvr>
  <p:transition>
    <p:wipe dir="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sz="half" idx="1"/>
          </p:nvPr>
        </p:nvSpPr>
        <p:spPr>
          <a:xfrm>
            <a:off x="702002" y="2895602"/>
            <a:ext cx="10119986" cy="1396999"/>
          </a:xfrm>
        </p:spPr>
        <p:txBody>
          <a:bodyPr/>
          <a:lstStyle/>
          <a:p>
            <a:pPr marL="0" indent="0" algn="ctr">
              <a:buNone/>
            </a:pPr>
            <a:r>
              <a:rPr lang="en-US" sz="4400" dirty="0"/>
              <a:t>The case of the Missing Files</a:t>
            </a:r>
          </a:p>
        </p:txBody>
      </p:sp>
    </p:spTree>
    <p:extLst>
      <p:ext uri="{BB962C8B-B14F-4D97-AF65-F5344CB8AC3E}">
        <p14:creationId xmlns:p14="http://schemas.microsoft.com/office/powerpoint/2010/main" val="559017444"/>
      </p:ext>
    </p:extLst>
  </p:cSld>
  <p:clrMapOvr>
    <a:masterClrMapping/>
  </p:clrMapOvr>
  <p:transition>
    <p:wipe dir="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118897" y="1392241"/>
            <a:ext cx="10563648" cy="1401760"/>
          </a:xfrm>
        </p:spPr>
        <p:txBody>
          <a:bodyPr/>
          <a:lstStyle/>
          <a:p>
            <a:pPr marL="57150" indent="0">
              <a:buNone/>
            </a:pPr>
            <a:r>
              <a:rPr lang="en-US" sz="3000" dirty="0"/>
              <a:t>A large distribution center had a power failure.  When the power came back on the machine booted but the database did not start</a:t>
            </a:r>
          </a:p>
        </p:txBody>
      </p:sp>
      <p:sp>
        <p:nvSpPr>
          <p:cNvPr id="5" name="Rectangle 4"/>
          <p:cNvSpPr/>
          <p:nvPr/>
        </p:nvSpPr>
        <p:spPr>
          <a:xfrm>
            <a:off x="267165" y="3272460"/>
            <a:ext cx="11669249" cy="461665"/>
          </a:xfrm>
          <a:prstGeom prst="rect">
            <a:avLst/>
          </a:prstGeom>
        </p:spPr>
        <p:txBody>
          <a:bodyPr wrap="square">
            <a:spAutoFit/>
          </a:bodyPr>
          <a:lstStyle/>
          <a:p>
            <a:pPr algn="l"/>
            <a:r>
              <a:rPr lang="en-US" dirty="0"/>
              <a:t>: (43)    ** </a:t>
            </a:r>
            <a:r>
              <a:rPr lang="en-US" b="1" dirty="0"/>
              <a:t>Cannot find or open file /agility/prod/</a:t>
            </a:r>
            <a:r>
              <a:rPr lang="en-US" b="1" dirty="0" err="1"/>
              <a:t>prod_db</a:t>
            </a:r>
            <a:r>
              <a:rPr lang="en-US" b="1" dirty="0"/>
              <a:t>/platte_11.d5, </a:t>
            </a:r>
            <a:r>
              <a:rPr lang="en-US" b="1" dirty="0" err="1"/>
              <a:t>errno</a:t>
            </a:r>
            <a:r>
              <a:rPr lang="en-US" b="1" dirty="0"/>
              <a:t> = 2.</a:t>
            </a:r>
          </a:p>
        </p:txBody>
      </p:sp>
      <p:sp>
        <p:nvSpPr>
          <p:cNvPr id="6" name="Rectangle 5"/>
          <p:cNvSpPr/>
          <p:nvPr/>
        </p:nvSpPr>
        <p:spPr>
          <a:xfrm>
            <a:off x="280989" y="4139062"/>
            <a:ext cx="12090399" cy="1200329"/>
          </a:xfrm>
          <a:prstGeom prst="rect">
            <a:avLst/>
          </a:prstGeom>
        </p:spPr>
        <p:txBody>
          <a:bodyPr wrap="square">
            <a:spAutoFit/>
          </a:bodyPr>
          <a:lstStyle/>
          <a:p>
            <a:pPr algn="l"/>
            <a:r>
              <a:rPr lang="en-US" dirty="0"/>
              <a:t>: (451)   </a:t>
            </a:r>
            <a:r>
              <a:rPr lang="en-US" dirty="0" err="1"/>
              <a:t>prostrct</a:t>
            </a:r>
            <a:r>
              <a:rPr lang="en-US" dirty="0"/>
              <a:t> list session begin for root on /</a:t>
            </a:r>
            <a:r>
              <a:rPr lang="en-US" dirty="0" err="1"/>
              <a:t>dev</a:t>
            </a:r>
            <a:r>
              <a:rPr lang="en-US" dirty="0"/>
              <a:t>/</a:t>
            </a:r>
            <a:r>
              <a:rPr lang="en-US" dirty="0" err="1"/>
              <a:t>pts</a:t>
            </a:r>
            <a:r>
              <a:rPr lang="en-US" dirty="0"/>
              <a:t>/0.</a:t>
            </a:r>
          </a:p>
          <a:p>
            <a:pPr algn="l"/>
            <a:r>
              <a:rPr lang="en-US" dirty="0"/>
              <a:t>: (12475) </a:t>
            </a:r>
            <a:r>
              <a:rPr lang="en-US" b="1" dirty="0"/>
              <a:t>Unable to get file status for extent /agility/prod/</a:t>
            </a:r>
            <a:r>
              <a:rPr lang="en-US" b="1" dirty="0" err="1"/>
              <a:t>prod_db</a:t>
            </a:r>
            <a:r>
              <a:rPr lang="en-US" b="1" dirty="0"/>
              <a:t>/platte_11.d5</a:t>
            </a:r>
          </a:p>
          <a:p>
            <a:pPr algn="l"/>
            <a:r>
              <a:rPr lang="en-US" dirty="0"/>
              <a:t>: (334)   </a:t>
            </a:r>
            <a:r>
              <a:rPr lang="en-US" dirty="0" err="1"/>
              <a:t>prostrct</a:t>
            </a:r>
            <a:r>
              <a:rPr lang="en-US" dirty="0"/>
              <a:t> list session end.</a:t>
            </a:r>
          </a:p>
        </p:txBody>
      </p:sp>
      <p:sp>
        <p:nvSpPr>
          <p:cNvPr id="4" name="Title 3"/>
          <p:cNvSpPr>
            <a:spLocks noGrp="1"/>
          </p:cNvSpPr>
          <p:nvPr>
            <p:ph type="title"/>
          </p:nvPr>
        </p:nvSpPr>
        <p:spPr/>
        <p:txBody>
          <a:bodyPr/>
          <a:lstStyle/>
          <a:p>
            <a:endParaRPr lang="en-US" dirty="0"/>
          </a:p>
        </p:txBody>
      </p:sp>
    </p:spTree>
    <p:extLst>
      <p:ext uri="{BB962C8B-B14F-4D97-AF65-F5344CB8AC3E}">
        <p14:creationId xmlns:p14="http://schemas.microsoft.com/office/powerpoint/2010/main" val="2220840464"/>
      </p:ext>
    </p:extLst>
  </p:cSld>
  <p:clrMapOvr>
    <a:masterClrMapping/>
  </p:clrMapOvr>
  <p:transition>
    <p:wipe dir="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8406" y="254646"/>
            <a:ext cx="10801179" cy="656590"/>
          </a:xfrm>
        </p:spPr>
        <p:txBody>
          <a:bodyPr/>
          <a:lstStyle/>
          <a:p>
            <a:pPr lvl="0"/>
            <a:r>
              <a:rPr lang="en-US" sz="4000" dirty="0"/>
              <a:t>Specifics</a:t>
            </a:r>
          </a:p>
        </p:txBody>
      </p:sp>
      <p:sp>
        <p:nvSpPr>
          <p:cNvPr id="3" name="Content Placeholder 2"/>
          <p:cNvSpPr>
            <a:spLocks noGrp="1"/>
          </p:cNvSpPr>
          <p:nvPr>
            <p:ph idx="1"/>
          </p:nvPr>
        </p:nvSpPr>
        <p:spPr/>
        <p:txBody>
          <a:bodyPr/>
          <a:lstStyle/>
          <a:p>
            <a:pPr lvl="0"/>
            <a:r>
              <a:rPr lang="en-US" sz="3200" dirty="0"/>
              <a:t>Database was 80 GB</a:t>
            </a:r>
          </a:p>
          <a:p>
            <a:pPr lvl="0"/>
            <a:r>
              <a:rPr lang="en-US" sz="3200" dirty="0"/>
              <a:t>Last </a:t>
            </a:r>
            <a:r>
              <a:rPr lang="en-US" sz="3200" dirty="0">
                <a:solidFill>
                  <a:srgbClr val="FF0000"/>
                </a:solidFill>
              </a:rPr>
              <a:t>good</a:t>
            </a:r>
            <a:r>
              <a:rPr lang="en-US" sz="3200" dirty="0"/>
              <a:t> backup was 1 week old</a:t>
            </a:r>
          </a:p>
          <a:p>
            <a:pPr lvl="0"/>
            <a:r>
              <a:rPr lang="en-US" sz="3200" dirty="0"/>
              <a:t>Not running After Imaging</a:t>
            </a:r>
          </a:p>
          <a:p>
            <a:pPr lvl="0"/>
            <a:r>
              <a:rPr lang="en-US" sz="3200" dirty="0"/>
              <a:t>Platform was Linux</a:t>
            </a:r>
          </a:p>
        </p:txBody>
      </p:sp>
    </p:spTree>
    <p:extLst>
      <p:ext uri="{BB962C8B-B14F-4D97-AF65-F5344CB8AC3E}">
        <p14:creationId xmlns:p14="http://schemas.microsoft.com/office/powerpoint/2010/main" val="1845667892"/>
      </p:ext>
    </p:extLst>
  </p:cSld>
  <p:clrMapOvr>
    <a:masterClrMapping/>
  </p:clrMapOvr>
  <p:transition>
    <p:wipe dir="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26160" y="2996954"/>
            <a:ext cx="10563648" cy="1080121"/>
          </a:xfrm>
        </p:spPr>
        <p:txBody>
          <a:bodyPr/>
          <a:lstStyle/>
          <a:p>
            <a:pPr marL="0" indent="0" algn="ctr">
              <a:buNone/>
            </a:pPr>
            <a:r>
              <a:rPr lang="en-US" sz="4800" dirty="0"/>
              <a:t>WHAT WOULD </a:t>
            </a:r>
            <a:r>
              <a:rPr lang="en-US" sz="4800" dirty="0">
                <a:solidFill>
                  <a:srgbClr val="FF0000"/>
                </a:solidFill>
              </a:rPr>
              <a:t>YOU</a:t>
            </a:r>
            <a:r>
              <a:rPr lang="en-US" sz="4800" dirty="0"/>
              <a:t> DO?</a:t>
            </a:r>
          </a:p>
        </p:txBody>
      </p:sp>
    </p:spTree>
    <p:extLst>
      <p:ext uri="{BB962C8B-B14F-4D97-AF65-F5344CB8AC3E}">
        <p14:creationId xmlns:p14="http://schemas.microsoft.com/office/powerpoint/2010/main" val="3658597338"/>
      </p:ext>
    </p:extLst>
  </p:cSld>
  <p:clrMapOvr>
    <a:masterClrMapping/>
  </p:clrMapOvr>
  <p:transition>
    <p:wipe dir="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8406" y="254646"/>
            <a:ext cx="10801179" cy="656590"/>
          </a:xfrm>
        </p:spPr>
        <p:txBody>
          <a:bodyPr/>
          <a:lstStyle/>
          <a:p>
            <a:pPr lvl="0"/>
            <a:r>
              <a:rPr lang="en-US" sz="4000" dirty="0"/>
              <a:t>Approach</a:t>
            </a:r>
          </a:p>
        </p:txBody>
      </p:sp>
      <p:sp>
        <p:nvSpPr>
          <p:cNvPr id="3" name="Content Placeholder 2"/>
          <p:cNvSpPr>
            <a:spLocks noGrp="1"/>
          </p:cNvSpPr>
          <p:nvPr>
            <p:ph idx="1"/>
          </p:nvPr>
        </p:nvSpPr>
        <p:spPr/>
        <p:txBody>
          <a:bodyPr/>
          <a:lstStyle/>
          <a:p>
            <a:r>
              <a:rPr lang="en-US" sz="2800" dirty="0"/>
              <a:t>Made a copy of the existing database incase we made a mistake</a:t>
            </a:r>
          </a:p>
          <a:p>
            <a:r>
              <a:rPr lang="en-US" sz="2800" dirty="0"/>
              <a:t>Used PROSTRCT LIST to determine which files were missing</a:t>
            </a:r>
          </a:p>
          <a:p>
            <a:pPr lvl="1"/>
            <a:r>
              <a:rPr lang="en-US" sz="2400" dirty="0"/>
              <a:t>We were lucky that the missing file was part of a storage area that only held indexes</a:t>
            </a:r>
          </a:p>
          <a:p>
            <a:pPr lvl="0"/>
            <a:r>
              <a:rPr lang="en-US" sz="2800" dirty="0"/>
              <a:t>Tools Available</a:t>
            </a:r>
          </a:p>
          <a:p>
            <a:pPr lvl="1"/>
            <a:r>
              <a:rPr lang="en-US" sz="2400" dirty="0"/>
              <a:t>PROSTRCT UNLOCK</a:t>
            </a:r>
          </a:p>
          <a:p>
            <a:pPr lvl="1"/>
            <a:r>
              <a:rPr lang="en-US" sz="2400" dirty="0"/>
              <a:t>PROSTRCT BUILDDB</a:t>
            </a:r>
          </a:p>
        </p:txBody>
      </p:sp>
    </p:spTree>
    <p:extLst>
      <p:ext uri="{BB962C8B-B14F-4D97-AF65-F5344CB8AC3E}">
        <p14:creationId xmlns:p14="http://schemas.microsoft.com/office/powerpoint/2010/main" val="2132371060"/>
      </p:ext>
    </p:extLst>
  </p:cSld>
  <p:clrMapOvr>
    <a:masterClrMapping/>
  </p:clrMapOvr>
  <p:transition>
    <p:wipe dir="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8406" y="254646"/>
            <a:ext cx="10801179" cy="656590"/>
          </a:xfrm>
        </p:spPr>
        <p:txBody>
          <a:bodyPr/>
          <a:lstStyle/>
          <a:p>
            <a:r>
              <a:rPr lang="en-US" sz="4000" dirty="0"/>
              <a:t>Solution</a:t>
            </a:r>
          </a:p>
        </p:txBody>
      </p:sp>
      <p:sp>
        <p:nvSpPr>
          <p:cNvPr id="3" name="Content Placeholder 2"/>
          <p:cNvSpPr>
            <a:spLocks noGrp="1"/>
          </p:cNvSpPr>
          <p:nvPr>
            <p:ph idx="1"/>
          </p:nvPr>
        </p:nvSpPr>
        <p:spPr/>
        <p:txBody>
          <a:bodyPr/>
          <a:lstStyle/>
          <a:p>
            <a:r>
              <a:rPr lang="en-US" sz="3200" dirty="0"/>
              <a:t>Restored the missing extent from the week old backup and ran PROSTRCT UNLOCK</a:t>
            </a:r>
          </a:p>
          <a:p>
            <a:r>
              <a:rPr lang="en-US" sz="3200" dirty="0"/>
              <a:t>Rebuilt the indexes</a:t>
            </a:r>
          </a:p>
          <a:p>
            <a:pPr lvl="1"/>
            <a:r>
              <a:rPr lang="en-US" sz="2800" dirty="0"/>
              <a:t># </a:t>
            </a:r>
            <a:r>
              <a:rPr lang="en-US" sz="2800" dirty="0" err="1"/>
              <a:t>proutil</a:t>
            </a:r>
            <a:r>
              <a:rPr lang="en-US" sz="2800" dirty="0"/>
              <a:t> </a:t>
            </a:r>
            <a:r>
              <a:rPr lang="en-US" sz="2800" dirty="0" err="1"/>
              <a:t>db</a:t>
            </a:r>
            <a:r>
              <a:rPr lang="en-US" sz="2800" dirty="0"/>
              <a:t> –C </a:t>
            </a:r>
            <a:r>
              <a:rPr lang="en-US" sz="2800" dirty="0" err="1"/>
              <a:t>idxbuild</a:t>
            </a:r>
            <a:r>
              <a:rPr lang="en-US" sz="2800" dirty="0"/>
              <a:t> all </a:t>
            </a:r>
            <a:br>
              <a:rPr lang="en-US" sz="2800" dirty="0"/>
            </a:br>
            <a:br>
              <a:rPr lang="en-US" sz="2800" dirty="0"/>
            </a:br>
            <a:r>
              <a:rPr lang="en-US" sz="2800" dirty="0"/>
              <a:t>BUT…….</a:t>
            </a:r>
          </a:p>
          <a:p>
            <a:r>
              <a:rPr lang="en-US" sz="3200" dirty="0"/>
              <a:t>Index rebuild failed due to </a:t>
            </a:r>
            <a:r>
              <a:rPr lang="en-US" sz="3200"/>
              <a:t>finding bad </a:t>
            </a:r>
            <a:r>
              <a:rPr lang="en-US" sz="3200" dirty="0"/>
              <a:t>blocks in the storage area where the records were stored</a:t>
            </a:r>
          </a:p>
        </p:txBody>
      </p:sp>
    </p:spTree>
    <p:extLst>
      <p:ext uri="{BB962C8B-B14F-4D97-AF65-F5344CB8AC3E}">
        <p14:creationId xmlns:p14="http://schemas.microsoft.com/office/powerpoint/2010/main" val="1665657928"/>
      </p:ext>
    </p:extLst>
  </p:cSld>
  <p:clrMapOvr>
    <a:masterClrMapping/>
  </p:clrMapOvr>
  <p:transition>
    <p:wipe dir="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008760" y="2996954"/>
            <a:ext cx="10563648" cy="1080121"/>
          </a:xfrm>
        </p:spPr>
        <p:txBody>
          <a:bodyPr/>
          <a:lstStyle/>
          <a:p>
            <a:pPr marL="0" indent="0" algn="ctr">
              <a:buNone/>
            </a:pPr>
            <a:r>
              <a:rPr lang="en-US" sz="4800" dirty="0"/>
              <a:t>NOW WHAT?</a:t>
            </a:r>
          </a:p>
        </p:txBody>
      </p:sp>
      <p:sp>
        <p:nvSpPr>
          <p:cNvPr id="4" name="Title 3"/>
          <p:cNvSpPr>
            <a:spLocks noGrp="1"/>
          </p:cNvSpPr>
          <p:nvPr>
            <p:ph type="title"/>
          </p:nvPr>
        </p:nvSpPr>
        <p:spPr/>
        <p:txBody>
          <a:bodyPr/>
          <a:lstStyle/>
          <a:p>
            <a:endParaRPr lang="en-US" dirty="0"/>
          </a:p>
        </p:txBody>
      </p:sp>
    </p:spTree>
    <p:extLst>
      <p:ext uri="{BB962C8B-B14F-4D97-AF65-F5344CB8AC3E}">
        <p14:creationId xmlns:p14="http://schemas.microsoft.com/office/powerpoint/2010/main" val="658561935"/>
      </p:ext>
    </p:extLst>
  </p:cSld>
  <p:clrMapOvr>
    <a:masterClrMapping/>
  </p:clrMapOvr>
  <p:transition>
    <p:wipe dir="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8406" y="254646"/>
            <a:ext cx="10801179" cy="656590"/>
          </a:xfrm>
        </p:spPr>
        <p:txBody>
          <a:bodyPr/>
          <a:lstStyle/>
          <a:p>
            <a:pPr lvl="0"/>
            <a:r>
              <a:rPr lang="en-US" sz="4000" dirty="0"/>
              <a:t>Back to the Beginning</a:t>
            </a:r>
          </a:p>
        </p:txBody>
      </p:sp>
      <p:sp>
        <p:nvSpPr>
          <p:cNvPr id="3" name="Content Placeholder 2"/>
          <p:cNvSpPr>
            <a:spLocks noGrp="1"/>
          </p:cNvSpPr>
          <p:nvPr>
            <p:ph idx="1"/>
          </p:nvPr>
        </p:nvSpPr>
        <p:spPr/>
        <p:txBody>
          <a:bodyPr/>
          <a:lstStyle/>
          <a:p>
            <a:r>
              <a:rPr lang="en-US" sz="3200" dirty="0"/>
              <a:t>Copied the backed up database to start over.</a:t>
            </a:r>
          </a:p>
          <a:p>
            <a:pPr lvl="1"/>
            <a:r>
              <a:rPr lang="en-US" sz="2800" dirty="0"/>
              <a:t>Good thing we had copied all the files in the first place</a:t>
            </a:r>
          </a:p>
          <a:p>
            <a:pPr lvl="0"/>
            <a:r>
              <a:rPr lang="en-US" sz="3200" dirty="0"/>
              <a:t>Add the missing extent</a:t>
            </a:r>
          </a:p>
          <a:p>
            <a:pPr lvl="0"/>
            <a:r>
              <a:rPr lang="en-US" sz="3200" dirty="0"/>
              <a:t>Truncate the BI and do a DBRPR scan</a:t>
            </a:r>
          </a:p>
          <a:p>
            <a:pPr lvl="1"/>
            <a:r>
              <a:rPr lang="en-US" sz="2800" dirty="0"/>
              <a:t>Fix bad blocks</a:t>
            </a:r>
          </a:p>
          <a:p>
            <a:pPr lvl="1"/>
            <a:r>
              <a:rPr lang="en-US" sz="2800" dirty="0"/>
              <a:t>Fix bad records</a:t>
            </a:r>
          </a:p>
        </p:txBody>
      </p:sp>
    </p:spTree>
    <p:extLst>
      <p:ext uri="{BB962C8B-B14F-4D97-AF65-F5344CB8AC3E}">
        <p14:creationId xmlns:p14="http://schemas.microsoft.com/office/powerpoint/2010/main" val="234116958"/>
      </p:ext>
    </p:extLst>
  </p:cSld>
  <p:clrMapOvr>
    <a:masterClrMapping/>
  </p:clrMapOvr>
  <p:transition>
    <p:wipe dir="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8406" y="254646"/>
            <a:ext cx="10801179" cy="656590"/>
          </a:xfrm>
        </p:spPr>
        <p:txBody>
          <a:bodyPr/>
          <a:lstStyle/>
          <a:p>
            <a:r>
              <a:rPr lang="en-US" sz="4000" dirty="0"/>
              <a:t>Dump and Load</a:t>
            </a:r>
          </a:p>
        </p:txBody>
      </p:sp>
      <p:sp>
        <p:nvSpPr>
          <p:cNvPr id="3" name="Content Placeholder 2"/>
          <p:cNvSpPr>
            <a:spLocks noGrp="1"/>
          </p:cNvSpPr>
          <p:nvPr>
            <p:ph idx="1"/>
          </p:nvPr>
        </p:nvSpPr>
        <p:spPr/>
        <p:txBody>
          <a:bodyPr/>
          <a:lstStyle/>
          <a:p>
            <a:r>
              <a:rPr lang="en-US" sz="3600" dirty="0"/>
              <a:t>After all the corruption was removed it was time to dump and load</a:t>
            </a:r>
          </a:p>
          <a:p>
            <a:r>
              <a:rPr lang="en-US" sz="3600" dirty="0"/>
              <a:t>Need to do an ASCII Dump to dump around some bad records</a:t>
            </a:r>
          </a:p>
        </p:txBody>
      </p:sp>
    </p:spTree>
    <p:extLst>
      <p:ext uri="{BB962C8B-B14F-4D97-AF65-F5344CB8AC3E}">
        <p14:creationId xmlns:p14="http://schemas.microsoft.com/office/powerpoint/2010/main" val="1511116402"/>
      </p:ext>
    </p:extLst>
  </p:cSld>
  <p:clrMapOvr>
    <a:masterClrMapping/>
  </p:clrMapOvr>
  <p:transition>
    <p:wipe dir="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8406" y="254646"/>
            <a:ext cx="10801179" cy="656590"/>
          </a:xfrm>
        </p:spPr>
        <p:txBody>
          <a:bodyPr/>
          <a:lstStyle/>
          <a:p>
            <a:pPr lvl="0"/>
            <a:r>
              <a:rPr lang="en-US" sz="4000" dirty="0"/>
              <a:t>Lessons Learned</a:t>
            </a:r>
          </a:p>
        </p:txBody>
      </p:sp>
      <p:sp>
        <p:nvSpPr>
          <p:cNvPr id="3" name="Content Placeholder 2"/>
          <p:cNvSpPr>
            <a:spLocks noGrp="1"/>
          </p:cNvSpPr>
          <p:nvPr>
            <p:ph idx="1"/>
          </p:nvPr>
        </p:nvSpPr>
        <p:spPr/>
        <p:txBody>
          <a:bodyPr/>
          <a:lstStyle/>
          <a:p>
            <a:r>
              <a:rPr lang="en-US" sz="3600" dirty="0"/>
              <a:t>This Database was important to this customer, hence they wanted it back when it got corrupted.</a:t>
            </a:r>
          </a:p>
          <a:p>
            <a:r>
              <a:rPr lang="en-US" sz="3600" dirty="0"/>
              <a:t>They need to treat the Database better </a:t>
            </a:r>
          </a:p>
          <a:p>
            <a:pPr lvl="1"/>
            <a:r>
              <a:rPr lang="en-US" sz="3200" dirty="0"/>
              <a:t>Daily Backups</a:t>
            </a:r>
          </a:p>
          <a:p>
            <a:pPr lvl="1"/>
            <a:r>
              <a:rPr lang="en-US" sz="3200" dirty="0"/>
              <a:t>After Imaging</a:t>
            </a:r>
          </a:p>
          <a:p>
            <a:pPr lvl="0"/>
            <a:r>
              <a:rPr lang="en-US" sz="3600" dirty="0"/>
              <a:t>A good DR plan saves a lot of heartache</a:t>
            </a:r>
          </a:p>
        </p:txBody>
      </p:sp>
    </p:spTree>
    <p:extLst>
      <p:ext uri="{BB962C8B-B14F-4D97-AF65-F5344CB8AC3E}">
        <p14:creationId xmlns:p14="http://schemas.microsoft.com/office/powerpoint/2010/main" val="352524316"/>
      </p:ext>
    </p:extLst>
  </p:cSld>
  <p:clrMapOvr>
    <a:masterClrMapping/>
  </p:clrMapOvr>
  <p:transition>
    <p:wipe dir="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8406" y="254646"/>
            <a:ext cx="10801179" cy="656590"/>
          </a:xfrm>
        </p:spPr>
        <p:txBody>
          <a:bodyPr/>
          <a:lstStyle/>
          <a:p>
            <a:r>
              <a:rPr lang="en-US" sz="4000" dirty="0"/>
              <a:t>Next Steps</a:t>
            </a:r>
          </a:p>
        </p:txBody>
      </p:sp>
      <p:sp>
        <p:nvSpPr>
          <p:cNvPr id="3" name="Content Placeholder 2"/>
          <p:cNvSpPr>
            <a:spLocks noGrp="1"/>
          </p:cNvSpPr>
          <p:nvPr>
            <p:ph idx="1"/>
          </p:nvPr>
        </p:nvSpPr>
        <p:spPr/>
        <p:txBody>
          <a:bodyPr/>
          <a:lstStyle/>
          <a:p>
            <a:r>
              <a:rPr lang="en-US" sz="3200" dirty="0"/>
              <a:t>Implement a good Disaster Recover plan which includes</a:t>
            </a:r>
          </a:p>
          <a:p>
            <a:pPr lvl="1"/>
            <a:r>
              <a:rPr lang="en-US" sz="2800" dirty="0"/>
              <a:t>Frequent backups</a:t>
            </a:r>
          </a:p>
          <a:p>
            <a:pPr lvl="1"/>
            <a:r>
              <a:rPr lang="en-US" sz="2800" dirty="0"/>
              <a:t>After Imaging implemented</a:t>
            </a:r>
          </a:p>
          <a:p>
            <a:r>
              <a:rPr lang="en-US" sz="3200" dirty="0"/>
              <a:t>Test the Disaster Recover Plan</a:t>
            </a:r>
          </a:p>
          <a:p>
            <a:pPr lvl="1"/>
            <a:r>
              <a:rPr lang="en-US" sz="2800" dirty="0"/>
              <a:t>Annually</a:t>
            </a:r>
          </a:p>
          <a:p>
            <a:pPr lvl="0"/>
            <a:r>
              <a:rPr lang="en-US" sz="3200" dirty="0"/>
              <a:t>Disaster Recover Plan needs to be on Paper</a:t>
            </a:r>
          </a:p>
          <a:p>
            <a:pPr lvl="1"/>
            <a:r>
              <a:rPr lang="en-US" sz="2800" dirty="0"/>
              <a:t>Can’t be just on the computer</a:t>
            </a:r>
          </a:p>
          <a:p>
            <a:pPr lvl="1"/>
            <a:r>
              <a:rPr lang="en-US" sz="2800" dirty="0"/>
              <a:t>Need a backup plan incase the DR plan fails</a:t>
            </a:r>
          </a:p>
        </p:txBody>
      </p:sp>
    </p:spTree>
    <p:extLst>
      <p:ext uri="{BB962C8B-B14F-4D97-AF65-F5344CB8AC3E}">
        <p14:creationId xmlns:p14="http://schemas.microsoft.com/office/powerpoint/2010/main" val="808375776"/>
      </p:ext>
    </p:extLst>
  </p:cSld>
  <p:clrMapOvr>
    <a:masterClrMapping/>
  </p:clrMapOvr>
  <p:transition>
    <p:wipe dir="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906588" y="3200401"/>
            <a:ext cx="8007320" cy="769441"/>
          </a:xfrm>
          <a:prstGeom prst="rect">
            <a:avLst/>
          </a:prstGeom>
          <a:noFill/>
        </p:spPr>
        <p:txBody>
          <a:bodyPr wrap="none" rtlCol="0">
            <a:spAutoFit/>
          </a:bodyPr>
          <a:lstStyle/>
          <a:p>
            <a:pPr algn="l"/>
            <a:r>
              <a:rPr lang="en-US" sz="4400" dirty="0">
                <a:solidFill>
                  <a:srgbClr val="000000"/>
                </a:solidFill>
              </a:rPr>
              <a:t>The case of the Micro Manager</a:t>
            </a:r>
          </a:p>
        </p:txBody>
      </p:sp>
    </p:spTree>
    <p:extLst>
      <p:ext uri="{BB962C8B-B14F-4D97-AF65-F5344CB8AC3E}">
        <p14:creationId xmlns:p14="http://schemas.microsoft.com/office/powerpoint/2010/main" val="2795507721"/>
      </p:ext>
    </p:extLst>
  </p:cSld>
  <p:clrMapOvr>
    <a:masterClrMapping/>
  </p:clrMapOvr>
  <p:transition>
    <p:wipe dir="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38951" y="2105932"/>
            <a:ext cx="10806199" cy="2135869"/>
          </a:xfrm>
        </p:spPr>
        <p:txBody>
          <a:bodyPr/>
          <a:lstStyle/>
          <a:p>
            <a:pPr marL="457200" lvl="1" indent="0">
              <a:buNone/>
            </a:pPr>
            <a:r>
              <a:rPr lang="en-US" sz="3600" dirty="0"/>
              <a:t>A brand name US bank had SAN corruption.  This prevented Crash Recovery from completing.  They had a Hot Standby machine and database using OE Replication.</a:t>
            </a:r>
          </a:p>
        </p:txBody>
      </p:sp>
    </p:spTree>
    <p:extLst>
      <p:ext uri="{BB962C8B-B14F-4D97-AF65-F5344CB8AC3E}">
        <p14:creationId xmlns:p14="http://schemas.microsoft.com/office/powerpoint/2010/main" val="1076757146"/>
      </p:ext>
    </p:extLst>
  </p:cSld>
  <p:clrMapOvr>
    <a:masterClrMapping/>
  </p:clrMapOvr>
  <p:transition>
    <p:wipe dir="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8406" y="254646"/>
            <a:ext cx="10801179" cy="656590"/>
          </a:xfrm>
        </p:spPr>
        <p:txBody>
          <a:bodyPr/>
          <a:lstStyle/>
          <a:p>
            <a:pPr lvl="0"/>
            <a:r>
              <a:rPr lang="en-US" sz="4000" dirty="0"/>
              <a:t>Specifics</a:t>
            </a:r>
            <a:endParaRPr lang="en-US" dirty="0"/>
          </a:p>
        </p:txBody>
      </p:sp>
      <p:sp>
        <p:nvSpPr>
          <p:cNvPr id="3" name="Content Placeholder 2"/>
          <p:cNvSpPr>
            <a:spLocks noGrp="1"/>
          </p:cNvSpPr>
          <p:nvPr>
            <p:ph idx="1"/>
          </p:nvPr>
        </p:nvSpPr>
        <p:spPr/>
        <p:txBody>
          <a:bodyPr/>
          <a:lstStyle/>
          <a:p>
            <a:r>
              <a:rPr lang="en-US" sz="3200" dirty="0"/>
              <a:t>Had a local backup and local AI files, but the backup would not restore</a:t>
            </a:r>
          </a:p>
          <a:p>
            <a:r>
              <a:rPr lang="en-US" sz="3200" dirty="0"/>
              <a:t>Previous backup was not available</a:t>
            </a:r>
          </a:p>
          <a:p>
            <a:r>
              <a:rPr lang="en-US" sz="3200" dirty="0"/>
              <a:t>Replica Database was up to date</a:t>
            </a:r>
          </a:p>
          <a:p>
            <a:r>
              <a:rPr lang="en-US" sz="3200" dirty="0"/>
              <a:t>Platform was Windows</a:t>
            </a:r>
          </a:p>
          <a:p>
            <a:r>
              <a:rPr lang="en-US" sz="3200" dirty="0"/>
              <a:t>Database size 200 GB</a:t>
            </a:r>
          </a:p>
        </p:txBody>
      </p:sp>
    </p:spTree>
    <p:extLst>
      <p:ext uri="{BB962C8B-B14F-4D97-AF65-F5344CB8AC3E}">
        <p14:creationId xmlns:p14="http://schemas.microsoft.com/office/powerpoint/2010/main" val="1055630061"/>
      </p:ext>
    </p:extLst>
  </p:cSld>
  <p:clrMapOvr>
    <a:masterClrMapping/>
  </p:clrMapOvr>
  <p:transition>
    <p:wipe dir="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8406" y="254646"/>
            <a:ext cx="10801179" cy="656590"/>
          </a:xfrm>
        </p:spPr>
        <p:txBody>
          <a:bodyPr/>
          <a:lstStyle/>
          <a:p>
            <a:r>
              <a:rPr lang="en-US" sz="4000" dirty="0"/>
              <a:t>What’s the Problem</a:t>
            </a:r>
          </a:p>
        </p:txBody>
      </p:sp>
      <p:sp>
        <p:nvSpPr>
          <p:cNvPr id="3" name="Content Placeholder 2"/>
          <p:cNvSpPr>
            <a:spLocks noGrp="1"/>
          </p:cNvSpPr>
          <p:nvPr>
            <p:ph idx="1"/>
          </p:nvPr>
        </p:nvSpPr>
        <p:spPr/>
        <p:txBody>
          <a:bodyPr/>
          <a:lstStyle/>
          <a:p>
            <a:r>
              <a:rPr lang="en-US" sz="3600" dirty="0"/>
              <a:t>Customer refused to fail-over</a:t>
            </a:r>
          </a:p>
          <a:p>
            <a:pPr lvl="1"/>
            <a:r>
              <a:rPr lang="en-US" sz="3200" dirty="0"/>
              <a:t>They never tested running on the fail-over machine.  Had little confidence that the application would run in the fail-over environment.</a:t>
            </a:r>
          </a:p>
          <a:p>
            <a:pPr lvl="1"/>
            <a:r>
              <a:rPr lang="en-US" sz="3200" dirty="0"/>
              <a:t>Customer worried about the time it takes to fail-back once failed over.</a:t>
            </a:r>
          </a:p>
        </p:txBody>
      </p:sp>
    </p:spTree>
    <p:extLst>
      <p:ext uri="{BB962C8B-B14F-4D97-AF65-F5344CB8AC3E}">
        <p14:creationId xmlns:p14="http://schemas.microsoft.com/office/powerpoint/2010/main" val="1466098688"/>
      </p:ext>
    </p:extLst>
  </p:cSld>
  <p:clrMapOvr>
    <a:masterClrMapping/>
  </p:clrMapOvr>
  <p:transition>
    <p:wipe dir="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8406" y="254646"/>
            <a:ext cx="10801179" cy="656590"/>
          </a:xfrm>
        </p:spPr>
        <p:txBody>
          <a:bodyPr/>
          <a:lstStyle/>
          <a:p>
            <a:r>
              <a:rPr lang="en-US" sz="4000" dirty="0"/>
              <a:t>Making Matters Worse</a:t>
            </a:r>
          </a:p>
        </p:txBody>
      </p:sp>
      <p:sp>
        <p:nvSpPr>
          <p:cNvPr id="3" name="Content Placeholder 2"/>
          <p:cNvSpPr>
            <a:spLocks noGrp="1"/>
          </p:cNvSpPr>
          <p:nvPr>
            <p:ph idx="1"/>
          </p:nvPr>
        </p:nvSpPr>
        <p:spPr/>
        <p:txBody>
          <a:bodyPr/>
          <a:lstStyle/>
          <a:p>
            <a:r>
              <a:rPr lang="en-US" sz="3200" dirty="0"/>
              <a:t>Copying the DR database to the production machine is measured in days</a:t>
            </a:r>
          </a:p>
          <a:p>
            <a:r>
              <a:rPr lang="en-US" sz="3200" dirty="0"/>
              <a:t>Options presented to Management included FORCED ACCESS to the Database</a:t>
            </a:r>
          </a:p>
        </p:txBody>
      </p:sp>
    </p:spTree>
    <p:extLst>
      <p:ext uri="{BB962C8B-B14F-4D97-AF65-F5344CB8AC3E}">
        <p14:creationId xmlns:p14="http://schemas.microsoft.com/office/powerpoint/2010/main" val="3567214840"/>
      </p:ext>
    </p:extLst>
  </p:cSld>
  <p:clrMapOvr>
    <a:masterClrMapping/>
  </p:clrMapOvr>
  <p:transition>
    <p:wipe dir="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2593323" y="1061388"/>
            <a:ext cx="7005354" cy="5470377"/>
          </a:xfrm>
          <a:prstGeom prst="rect">
            <a:avLst/>
          </a:prstGeom>
        </p:spPr>
      </p:pic>
    </p:spTree>
    <p:extLst>
      <p:ext uri="{BB962C8B-B14F-4D97-AF65-F5344CB8AC3E}">
        <p14:creationId xmlns:p14="http://schemas.microsoft.com/office/powerpoint/2010/main" val="3845654222"/>
      </p:ext>
    </p:extLst>
  </p:cSld>
  <p:clrMapOvr>
    <a:masterClrMapping/>
  </p:clrMapOvr>
  <p:transition>
    <p:wipe dir="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8406" y="254646"/>
            <a:ext cx="10801179" cy="656590"/>
          </a:xfrm>
        </p:spPr>
        <p:txBody>
          <a:bodyPr/>
          <a:lstStyle/>
          <a:p>
            <a:r>
              <a:rPr lang="en-US" sz="4000" dirty="0"/>
              <a:t>What Next</a:t>
            </a:r>
          </a:p>
        </p:txBody>
      </p:sp>
      <p:sp>
        <p:nvSpPr>
          <p:cNvPr id="3" name="Content Placeholder 2"/>
          <p:cNvSpPr>
            <a:spLocks noGrp="1"/>
          </p:cNvSpPr>
          <p:nvPr>
            <p:ph idx="1"/>
          </p:nvPr>
        </p:nvSpPr>
        <p:spPr>
          <a:xfrm>
            <a:off x="613551" y="1064532"/>
            <a:ext cx="11576863" cy="4767081"/>
          </a:xfrm>
        </p:spPr>
        <p:txBody>
          <a:bodyPr/>
          <a:lstStyle/>
          <a:p>
            <a:r>
              <a:rPr lang="en-US" sz="3600" dirty="0"/>
              <a:t>Forced into the database – This skips Crash Recovery</a:t>
            </a:r>
            <a:br>
              <a:rPr lang="en-US" sz="3600" dirty="0"/>
            </a:br>
            <a:br>
              <a:rPr lang="en-US" sz="3600" dirty="0"/>
            </a:br>
            <a:endParaRPr lang="en-US" sz="3600" dirty="0"/>
          </a:p>
          <a:p>
            <a:r>
              <a:rPr lang="en-US" sz="3600" dirty="0"/>
              <a:t>Index Rebuild </a:t>
            </a:r>
            <a:r>
              <a:rPr lang="en-US" sz="3600" dirty="0">
                <a:solidFill>
                  <a:srgbClr val="FF0000"/>
                </a:solidFill>
              </a:rPr>
              <a:t>DOES NOT </a:t>
            </a:r>
            <a:r>
              <a:rPr lang="en-US" sz="3600" dirty="0"/>
              <a:t>fix the database</a:t>
            </a:r>
            <a:br>
              <a:rPr lang="en-US" sz="3600" dirty="0"/>
            </a:br>
            <a:endParaRPr lang="en-US" sz="3600" dirty="0"/>
          </a:p>
          <a:p>
            <a:r>
              <a:rPr lang="en-US" sz="3600" dirty="0"/>
              <a:t>Dump and Load </a:t>
            </a:r>
            <a:r>
              <a:rPr lang="en-US" sz="3600" dirty="0">
                <a:solidFill>
                  <a:srgbClr val="FF0000"/>
                </a:solidFill>
              </a:rPr>
              <a:t>DOES NOT </a:t>
            </a:r>
            <a:r>
              <a:rPr lang="en-US" sz="3600" dirty="0"/>
              <a:t>fix the database</a:t>
            </a:r>
          </a:p>
        </p:txBody>
      </p:sp>
    </p:spTree>
    <p:extLst>
      <p:ext uri="{BB962C8B-B14F-4D97-AF65-F5344CB8AC3E}">
        <p14:creationId xmlns:p14="http://schemas.microsoft.com/office/powerpoint/2010/main" val="4290825605"/>
      </p:ext>
    </p:extLst>
  </p:cSld>
  <p:clrMapOvr>
    <a:masterClrMapping/>
  </p:clrMapOvr>
  <p:transition>
    <p:wipe dir="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8406" y="254646"/>
            <a:ext cx="10801179" cy="656590"/>
          </a:xfrm>
        </p:spPr>
        <p:txBody>
          <a:bodyPr/>
          <a:lstStyle/>
          <a:p>
            <a:r>
              <a:rPr lang="en-US" sz="4000" dirty="0"/>
              <a:t>Lesson Learned</a:t>
            </a:r>
          </a:p>
        </p:txBody>
      </p:sp>
      <p:sp>
        <p:nvSpPr>
          <p:cNvPr id="3" name="Content Placeholder 2"/>
          <p:cNvSpPr>
            <a:spLocks noGrp="1"/>
          </p:cNvSpPr>
          <p:nvPr>
            <p:ph idx="1"/>
          </p:nvPr>
        </p:nvSpPr>
        <p:spPr/>
        <p:txBody>
          <a:bodyPr/>
          <a:lstStyle/>
          <a:p>
            <a:r>
              <a:rPr lang="en-US" sz="3200" dirty="0"/>
              <a:t>Have confidence in your Disaster Recovery Plan</a:t>
            </a:r>
          </a:p>
          <a:p>
            <a:pPr lvl="1"/>
            <a:r>
              <a:rPr lang="en-US" sz="2800" dirty="0"/>
              <a:t>There is no sense of having one if you are never going to use it</a:t>
            </a:r>
          </a:p>
          <a:p>
            <a:pPr lvl="0"/>
            <a:r>
              <a:rPr lang="en-US" sz="3200" dirty="0"/>
              <a:t>Be Careful of the “QUICK FIX”</a:t>
            </a:r>
          </a:p>
          <a:p>
            <a:pPr lvl="1"/>
            <a:r>
              <a:rPr lang="en-US" sz="2800" dirty="0"/>
              <a:t>Non-technical people will ALWAYS choose the fastest approach to the solution without understanding the consequences</a:t>
            </a:r>
          </a:p>
        </p:txBody>
      </p:sp>
    </p:spTree>
    <p:extLst>
      <p:ext uri="{BB962C8B-B14F-4D97-AF65-F5344CB8AC3E}">
        <p14:creationId xmlns:p14="http://schemas.microsoft.com/office/powerpoint/2010/main" val="619513119"/>
      </p:ext>
    </p:extLst>
  </p:cSld>
  <p:clrMapOvr>
    <a:masterClrMapping/>
  </p:clrMapOvr>
  <p:transition>
    <p:wipe dir="r"/>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8406" y="254646"/>
            <a:ext cx="10801179" cy="656590"/>
          </a:xfrm>
        </p:spPr>
        <p:txBody>
          <a:bodyPr/>
          <a:lstStyle/>
          <a:p>
            <a:r>
              <a:rPr lang="en-US" sz="4000" dirty="0"/>
              <a:t>Next Steps</a:t>
            </a:r>
          </a:p>
        </p:txBody>
      </p:sp>
      <p:sp>
        <p:nvSpPr>
          <p:cNvPr id="3" name="Content Placeholder 2"/>
          <p:cNvSpPr>
            <a:spLocks noGrp="1"/>
          </p:cNvSpPr>
          <p:nvPr>
            <p:ph idx="1"/>
          </p:nvPr>
        </p:nvSpPr>
        <p:spPr/>
        <p:txBody>
          <a:bodyPr/>
          <a:lstStyle/>
          <a:p>
            <a:r>
              <a:rPr lang="en-US" sz="3200" dirty="0"/>
              <a:t>Worked with the customer to do a fail-over test.</a:t>
            </a:r>
          </a:p>
          <a:p>
            <a:r>
              <a:rPr lang="en-US" sz="3200" dirty="0"/>
              <a:t>Made the fail-over testing an annual event</a:t>
            </a:r>
          </a:p>
        </p:txBody>
      </p:sp>
    </p:spTree>
    <p:extLst>
      <p:ext uri="{BB962C8B-B14F-4D97-AF65-F5344CB8AC3E}">
        <p14:creationId xmlns:p14="http://schemas.microsoft.com/office/powerpoint/2010/main" val="3838195974"/>
      </p:ext>
    </p:extLst>
  </p:cSld>
  <p:clrMapOvr>
    <a:masterClrMapping/>
  </p:clrMapOvr>
  <p:transition>
    <p:wipe dir="r"/>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8406" y="254646"/>
            <a:ext cx="10801179" cy="656590"/>
          </a:xfrm>
        </p:spPr>
        <p:txBody>
          <a:bodyPr/>
          <a:lstStyle/>
          <a:p>
            <a:r>
              <a:rPr lang="en-US" sz="4000" dirty="0"/>
              <a:t>Disaster Area</a:t>
            </a:r>
          </a:p>
        </p:txBody>
      </p:sp>
      <p:sp>
        <p:nvSpPr>
          <p:cNvPr id="3" name="Content Placeholder 2"/>
          <p:cNvSpPr>
            <a:spLocks noGrp="1"/>
          </p:cNvSpPr>
          <p:nvPr>
            <p:ph idx="1"/>
          </p:nvPr>
        </p:nvSpPr>
        <p:spPr/>
        <p:txBody>
          <a:bodyPr/>
          <a:lstStyle/>
          <a:p>
            <a:r>
              <a:rPr lang="en-US" sz="3600" dirty="0"/>
              <a:t>Case Study 3</a:t>
            </a:r>
          </a:p>
          <a:p>
            <a:pPr lvl="1"/>
            <a:r>
              <a:rPr lang="en-US" sz="3200" dirty="0"/>
              <a:t>A Large school district needs to get their reports cards out to 30,000+ students.  They discovered they had corruption in the database because backups stopped working for about a week</a:t>
            </a:r>
          </a:p>
        </p:txBody>
      </p:sp>
    </p:spTree>
    <p:extLst>
      <p:ext uri="{BB962C8B-B14F-4D97-AF65-F5344CB8AC3E}">
        <p14:creationId xmlns:p14="http://schemas.microsoft.com/office/powerpoint/2010/main" val="2497656746"/>
      </p:ext>
    </p:extLst>
  </p:cSld>
  <p:clrMapOvr>
    <a:masterClrMapping/>
  </p:clrMapOvr>
  <p:transition>
    <p:wipe dir="r"/>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8406" y="254646"/>
            <a:ext cx="10801179" cy="656590"/>
          </a:xfrm>
        </p:spPr>
        <p:txBody>
          <a:bodyPr/>
          <a:lstStyle/>
          <a:p>
            <a:pPr lvl="0"/>
            <a:r>
              <a:rPr lang="en-US" sz="4000" dirty="0"/>
              <a:t>Specifics</a:t>
            </a:r>
          </a:p>
        </p:txBody>
      </p:sp>
      <p:sp>
        <p:nvSpPr>
          <p:cNvPr id="3" name="Content Placeholder 2"/>
          <p:cNvSpPr>
            <a:spLocks noGrp="1"/>
          </p:cNvSpPr>
          <p:nvPr>
            <p:ph idx="1"/>
          </p:nvPr>
        </p:nvSpPr>
        <p:spPr/>
        <p:txBody>
          <a:bodyPr/>
          <a:lstStyle/>
          <a:p>
            <a:r>
              <a:rPr lang="en-US" sz="2800" dirty="0"/>
              <a:t>10.2B05 Windows 64bit OpenEdge</a:t>
            </a:r>
          </a:p>
          <a:p>
            <a:r>
              <a:rPr lang="en-US" sz="2800" dirty="0"/>
              <a:t>Last good backup is 1 week old</a:t>
            </a:r>
          </a:p>
          <a:p>
            <a:r>
              <a:rPr lang="en-US" sz="2800" dirty="0"/>
              <a:t>All report card data for 30,000+ students entered since that last good backup</a:t>
            </a:r>
          </a:p>
          <a:p>
            <a:r>
              <a:rPr lang="en-US" sz="2800" dirty="0"/>
              <a:t>After Imaging is turned on, but AI file retention was less than 1 week</a:t>
            </a:r>
          </a:p>
          <a:p>
            <a:r>
              <a:rPr lang="en-US" sz="2800" dirty="0"/>
              <a:t>Database is about 300 GB</a:t>
            </a:r>
          </a:p>
          <a:p>
            <a:r>
              <a:rPr lang="en-US" sz="2800" dirty="0"/>
              <a:t>They have the 1 week old backup restored to a different location</a:t>
            </a:r>
          </a:p>
        </p:txBody>
      </p:sp>
    </p:spTree>
    <p:extLst>
      <p:ext uri="{BB962C8B-B14F-4D97-AF65-F5344CB8AC3E}">
        <p14:creationId xmlns:p14="http://schemas.microsoft.com/office/powerpoint/2010/main" val="3652826133"/>
      </p:ext>
    </p:extLst>
  </p:cSld>
  <p:clrMapOvr>
    <a:masterClrMapping/>
  </p:clrMapOvr>
  <p:transition>
    <p:wipe dir="r"/>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008760" y="2996954"/>
            <a:ext cx="10563648" cy="1080121"/>
          </a:xfrm>
        </p:spPr>
        <p:txBody>
          <a:bodyPr/>
          <a:lstStyle/>
          <a:p>
            <a:pPr marL="0" indent="0" algn="ctr">
              <a:buNone/>
            </a:pPr>
            <a:r>
              <a:rPr lang="en-US" sz="4800" dirty="0"/>
              <a:t>WHAT WOULD </a:t>
            </a:r>
            <a:r>
              <a:rPr lang="en-US" sz="4800" dirty="0">
                <a:solidFill>
                  <a:srgbClr val="FF0000"/>
                </a:solidFill>
              </a:rPr>
              <a:t>YOU</a:t>
            </a:r>
            <a:r>
              <a:rPr lang="en-US" sz="4800" dirty="0"/>
              <a:t> DO?</a:t>
            </a:r>
          </a:p>
        </p:txBody>
      </p:sp>
    </p:spTree>
    <p:extLst>
      <p:ext uri="{BB962C8B-B14F-4D97-AF65-F5344CB8AC3E}">
        <p14:creationId xmlns:p14="http://schemas.microsoft.com/office/powerpoint/2010/main" val="2616041748"/>
      </p:ext>
    </p:extLst>
  </p:cSld>
  <p:clrMapOvr>
    <a:masterClrMapping/>
  </p:clrMapOvr>
  <p:transition>
    <p:wipe dir="r"/>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8406" y="254646"/>
            <a:ext cx="10801179" cy="656590"/>
          </a:xfrm>
        </p:spPr>
        <p:txBody>
          <a:bodyPr/>
          <a:lstStyle/>
          <a:p>
            <a:r>
              <a:rPr lang="en-US" sz="4000" dirty="0"/>
              <a:t>Approach</a:t>
            </a:r>
            <a:endParaRPr lang="en-US" dirty="0"/>
          </a:p>
        </p:txBody>
      </p:sp>
      <p:sp>
        <p:nvSpPr>
          <p:cNvPr id="3" name="Content Placeholder 2"/>
          <p:cNvSpPr>
            <a:spLocks noGrp="1"/>
          </p:cNvSpPr>
          <p:nvPr>
            <p:ph idx="1"/>
          </p:nvPr>
        </p:nvSpPr>
        <p:spPr/>
        <p:txBody>
          <a:bodyPr/>
          <a:lstStyle/>
          <a:p>
            <a:r>
              <a:rPr lang="en-US" sz="3200" dirty="0"/>
              <a:t>We had 2 plans</a:t>
            </a:r>
            <a:br>
              <a:rPr lang="en-US" sz="3200" dirty="0"/>
            </a:br>
            <a:endParaRPr lang="en-US" sz="3200" dirty="0"/>
          </a:p>
          <a:p>
            <a:r>
              <a:rPr lang="en-US" sz="3200" dirty="0"/>
              <a:t>Plan A – Get the corruption out of the live database</a:t>
            </a:r>
          </a:p>
          <a:p>
            <a:pPr lvl="1"/>
            <a:r>
              <a:rPr lang="en-US" sz="2800" dirty="0"/>
              <a:t>Use any and all tools to remove the corruption</a:t>
            </a:r>
            <a:br>
              <a:rPr lang="en-US" sz="2800" dirty="0"/>
            </a:br>
            <a:endParaRPr lang="en-US" sz="2800" dirty="0"/>
          </a:p>
          <a:p>
            <a:r>
              <a:rPr lang="en-US" sz="3200" dirty="0"/>
              <a:t>Plan B – Revert back to the week old database</a:t>
            </a:r>
          </a:p>
          <a:p>
            <a:pPr lvl="1"/>
            <a:r>
              <a:rPr lang="en-US" sz="2800" dirty="0"/>
              <a:t>See if we can take all the report card data from the live database and import it into the week old database.</a:t>
            </a:r>
            <a:br>
              <a:rPr lang="en-US" sz="2800" dirty="0"/>
            </a:br>
            <a:endParaRPr lang="en-US" sz="2800" dirty="0"/>
          </a:p>
        </p:txBody>
      </p:sp>
    </p:spTree>
    <p:extLst>
      <p:ext uri="{BB962C8B-B14F-4D97-AF65-F5344CB8AC3E}">
        <p14:creationId xmlns:p14="http://schemas.microsoft.com/office/powerpoint/2010/main" val="2111496289"/>
      </p:ext>
    </p:extLst>
  </p:cSld>
  <p:clrMapOvr>
    <a:masterClrMapping/>
  </p:clrMapOvr>
  <p:transition>
    <p:wipe dir="r"/>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8406" y="254646"/>
            <a:ext cx="10801179" cy="656590"/>
          </a:xfrm>
        </p:spPr>
        <p:txBody>
          <a:bodyPr/>
          <a:lstStyle/>
          <a:p>
            <a:r>
              <a:rPr lang="en-US" sz="4000" dirty="0"/>
              <a:t>Plan A</a:t>
            </a:r>
          </a:p>
        </p:txBody>
      </p:sp>
      <p:sp>
        <p:nvSpPr>
          <p:cNvPr id="3" name="Content Placeholder 2"/>
          <p:cNvSpPr>
            <a:spLocks noGrp="1"/>
          </p:cNvSpPr>
          <p:nvPr>
            <p:ph sz="half" idx="1"/>
          </p:nvPr>
        </p:nvSpPr>
        <p:spPr>
          <a:xfrm>
            <a:off x="778203" y="1600202"/>
            <a:ext cx="9420573" cy="4525963"/>
          </a:xfrm>
        </p:spPr>
        <p:txBody>
          <a:bodyPr/>
          <a:lstStyle/>
          <a:p>
            <a:r>
              <a:rPr lang="en-US" sz="3200" dirty="0"/>
              <a:t>The database .</a:t>
            </a:r>
            <a:r>
              <a:rPr lang="en-US" sz="3200" dirty="0" err="1"/>
              <a:t>lg</a:t>
            </a:r>
            <a:r>
              <a:rPr lang="en-US" sz="3200" dirty="0"/>
              <a:t> file showed the extents where the corruption was located.  </a:t>
            </a:r>
          </a:p>
          <a:p>
            <a:r>
              <a:rPr lang="en-US" sz="3200" dirty="0"/>
              <a:t>Each storage area was a single variable length extent</a:t>
            </a:r>
          </a:p>
          <a:p>
            <a:r>
              <a:rPr lang="en-US" sz="3200" dirty="0"/>
              <a:t>Corruption was in an 80 GB extent (</a:t>
            </a:r>
            <a:r>
              <a:rPr lang="en-US" sz="3200" dirty="0">
                <a:solidFill>
                  <a:srgbClr val="FF0000"/>
                </a:solidFill>
              </a:rPr>
              <a:t>Ugh!</a:t>
            </a:r>
            <a:r>
              <a:rPr lang="en-US" sz="3200" dirty="0"/>
              <a:t>)</a:t>
            </a:r>
          </a:p>
          <a:p>
            <a:pPr lvl="1"/>
            <a:r>
              <a:rPr lang="en-US" sz="2800" dirty="0"/>
              <a:t>Used DBRPR to scan and fix bad blocks</a:t>
            </a:r>
          </a:p>
          <a:p>
            <a:pPr lvl="1"/>
            <a:r>
              <a:rPr lang="en-US" sz="2800" dirty="0"/>
              <a:t>This took hours to run on this large extent</a:t>
            </a:r>
          </a:p>
          <a:p>
            <a:pPr lvl="1"/>
            <a:r>
              <a:rPr lang="en-US" sz="2800" dirty="0"/>
              <a:t>In the end this failed</a:t>
            </a:r>
          </a:p>
        </p:txBody>
      </p:sp>
    </p:spTree>
    <p:extLst>
      <p:ext uri="{BB962C8B-B14F-4D97-AF65-F5344CB8AC3E}">
        <p14:creationId xmlns:p14="http://schemas.microsoft.com/office/powerpoint/2010/main" val="1783990763"/>
      </p:ext>
    </p:extLst>
  </p:cSld>
  <p:clrMapOvr>
    <a:masterClrMapping/>
  </p:clrMapOvr>
  <p:transition>
    <p:wipe dir="r"/>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8406" y="254646"/>
            <a:ext cx="10801179" cy="656590"/>
          </a:xfrm>
        </p:spPr>
        <p:txBody>
          <a:bodyPr/>
          <a:lstStyle/>
          <a:p>
            <a:r>
              <a:rPr lang="en-US" sz="4000" dirty="0"/>
              <a:t>Plan B</a:t>
            </a:r>
          </a:p>
        </p:txBody>
      </p:sp>
      <p:sp>
        <p:nvSpPr>
          <p:cNvPr id="3" name="Content Placeholder 2"/>
          <p:cNvSpPr>
            <a:spLocks noGrp="1"/>
          </p:cNvSpPr>
          <p:nvPr>
            <p:ph sz="half" idx="1"/>
          </p:nvPr>
        </p:nvSpPr>
        <p:spPr>
          <a:xfrm>
            <a:off x="778203" y="1600202"/>
            <a:ext cx="9460406" cy="4525963"/>
          </a:xfrm>
        </p:spPr>
        <p:txBody>
          <a:bodyPr/>
          <a:lstStyle/>
          <a:p>
            <a:r>
              <a:rPr lang="en-US" sz="3200" dirty="0"/>
              <a:t>Worked with the vendor to find all the tables that made up the report card processing</a:t>
            </a:r>
          </a:p>
          <a:p>
            <a:pPr lvl="1"/>
            <a:r>
              <a:rPr lang="en-US" sz="2800" dirty="0"/>
              <a:t>This was about 12 tables</a:t>
            </a:r>
          </a:p>
          <a:p>
            <a:pPr lvl="0"/>
            <a:r>
              <a:rPr lang="en-US" sz="3200" dirty="0"/>
              <a:t>Dumped these tables from the live database</a:t>
            </a:r>
          </a:p>
          <a:p>
            <a:pPr lvl="1"/>
            <a:r>
              <a:rPr lang="en-US" sz="2800" dirty="0"/>
              <a:t>There was no corruption in these tables</a:t>
            </a:r>
          </a:p>
          <a:p>
            <a:pPr lvl="0"/>
            <a:r>
              <a:rPr lang="en-US" sz="3200" dirty="0"/>
              <a:t>Had to figure out how to get the table data into the week old database</a:t>
            </a:r>
          </a:p>
        </p:txBody>
      </p:sp>
    </p:spTree>
    <p:extLst>
      <p:ext uri="{BB962C8B-B14F-4D97-AF65-F5344CB8AC3E}">
        <p14:creationId xmlns:p14="http://schemas.microsoft.com/office/powerpoint/2010/main" val="543139535"/>
      </p:ext>
    </p:extLst>
  </p:cSld>
  <p:clrMapOvr>
    <a:masterClrMapping/>
  </p:clrMapOvr>
  <p:transition>
    <p:wipe dir="r"/>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008760" y="2996954"/>
            <a:ext cx="10563648" cy="1080121"/>
          </a:xfrm>
        </p:spPr>
        <p:txBody>
          <a:bodyPr/>
          <a:lstStyle/>
          <a:p>
            <a:pPr marL="0" indent="0" algn="ctr">
              <a:buNone/>
            </a:pPr>
            <a:r>
              <a:rPr lang="en-US" sz="4800" dirty="0"/>
              <a:t>HMMMMM…..</a:t>
            </a:r>
          </a:p>
        </p:txBody>
      </p:sp>
    </p:spTree>
    <p:extLst>
      <p:ext uri="{BB962C8B-B14F-4D97-AF65-F5344CB8AC3E}">
        <p14:creationId xmlns:p14="http://schemas.microsoft.com/office/powerpoint/2010/main" val="4167014514"/>
      </p:ext>
    </p:extLst>
  </p:cSld>
  <p:clrMapOvr>
    <a:masterClrMapping/>
  </p:clrMapOvr>
  <p:transition>
    <p:wipe dir="r"/>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8406" y="254646"/>
            <a:ext cx="10801179" cy="656590"/>
          </a:xfrm>
        </p:spPr>
        <p:txBody>
          <a:bodyPr/>
          <a:lstStyle/>
          <a:p>
            <a:r>
              <a:rPr lang="en-US" sz="4000" dirty="0"/>
              <a:t>Plan B</a:t>
            </a:r>
          </a:p>
        </p:txBody>
      </p:sp>
      <p:sp>
        <p:nvSpPr>
          <p:cNvPr id="3" name="Content Placeholder 2"/>
          <p:cNvSpPr>
            <a:spLocks noGrp="1"/>
          </p:cNvSpPr>
          <p:nvPr>
            <p:ph sz="half" idx="1"/>
          </p:nvPr>
        </p:nvSpPr>
        <p:spPr>
          <a:xfrm>
            <a:off x="778202" y="1600202"/>
            <a:ext cx="9440490" cy="4525963"/>
          </a:xfrm>
        </p:spPr>
        <p:txBody>
          <a:bodyPr>
            <a:noAutofit/>
          </a:bodyPr>
          <a:lstStyle/>
          <a:p>
            <a:r>
              <a:rPr lang="en-US" sz="3200" dirty="0"/>
              <a:t>Dumped the schema for the 12 tables</a:t>
            </a:r>
          </a:p>
          <a:p>
            <a:r>
              <a:rPr lang="en-US" sz="3200" dirty="0"/>
              <a:t>Went into the dictionary and renamed the tables</a:t>
            </a:r>
          </a:p>
          <a:p>
            <a:pPr lvl="1"/>
            <a:r>
              <a:rPr lang="en-US" sz="2800" dirty="0"/>
              <a:t>Added </a:t>
            </a:r>
            <a:r>
              <a:rPr lang="en-US" sz="2800" dirty="0">
                <a:solidFill>
                  <a:srgbClr val="FF0000"/>
                </a:solidFill>
              </a:rPr>
              <a:t>_old</a:t>
            </a:r>
            <a:r>
              <a:rPr lang="en-US" sz="2800" dirty="0"/>
              <a:t> to the end of the table name</a:t>
            </a:r>
          </a:p>
          <a:p>
            <a:pPr lvl="0"/>
            <a:r>
              <a:rPr lang="en-US" sz="3200" dirty="0"/>
              <a:t>Loaded the schema for the 12 tables</a:t>
            </a:r>
          </a:p>
          <a:p>
            <a:pPr lvl="0"/>
            <a:r>
              <a:rPr lang="en-US" sz="3200" dirty="0"/>
              <a:t>Loaded the data for the 12 tables</a:t>
            </a:r>
            <a:br>
              <a:rPr lang="en-US" sz="3200" dirty="0"/>
            </a:br>
            <a:endParaRPr lang="en-US" sz="3200" dirty="0"/>
          </a:p>
          <a:p>
            <a:pPr lvl="0"/>
            <a:r>
              <a:rPr lang="en-US" sz="3200" dirty="0"/>
              <a:t>This is a very useful trick</a:t>
            </a:r>
          </a:p>
          <a:p>
            <a:pPr lvl="1"/>
            <a:r>
              <a:rPr lang="en-US" sz="2800" dirty="0"/>
              <a:t>Didn’t need to recompile – the application worked</a:t>
            </a:r>
          </a:p>
        </p:txBody>
      </p:sp>
    </p:spTree>
    <p:extLst>
      <p:ext uri="{BB962C8B-B14F-4D97-AF65-F5344CB8AC3E}">
        <p14:creationId xmlns:p14="http://schemas.microsoft.com/office/powerpoint/2010/main" val="4277468955"/>
      </p:ext>
    </p:extLst>
  </p:cSld>
  <p:clrMapOvr>
    <a:masterClrMapping/>
  </p:clrMapOvr>
  <p:transition>
    <p:wipe dir="r"/>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8406" y="254646"/>
            <a:ext cx="10801179" cy="656590"/>
          </a:xfrm>
        </p:spPr>
        <p:txBody>
          <a:bodyPr/>
          <a:lstStyle/>
          <a:p>
            <a:r>
              <a:rPr lang="en-US" sz="4000" dirty="0"/>
              <a:t>Plan A (revisited)</a:t>
            </a:r>
          </a:p>
        </p:txBody>
      </p:sp>
      <p:sp>
        <p:nvSpPr>
          <p:cNvPr id="3" name="Content Placeholder 2"/>
          <p:cNvSpPr>
            <a:spLocks noGrp="1"/>
          </p:cNvSpPr>
          <p:nvPr>
            <p:ph sz="half" idx="1"/>
          </p:nvPr>
        </p:nvSpPr>
        <p:spPr>
          <a:xfrm>
            <a:off x="778203" y="1600202"/>
            <a:ext cx="9559988" cy="4525963"/>
          </a:xfrm>
        </p:spPr>
        <p:txBody>
          <a:bodyPr>
            <a:noAutofit/>
          </a:bodyPr>
          <a:lstStyle/>
          <a:p>
            <a:r>
              <a:rPr lang="en-US" sz="3200" dirty="0"/>
              <a:t>Dumped and Loaded the plan A database</a:t>
            </a:r>
          </a:p>
          <a:p>
            <a:r>
              <a:rPr lang="en-US" sz="3200" dirty="0"/>
              <a:t>There were 5 tables where the dump and load failed.</a:t>
            </a:r>
          </a:p>
          <a:p>
            <a:r>
              <a:rPr lang="en-US" sz="3200" dirty="0"/>
              <a:t>Did a 4GL dump</a:t>
            </a:r>
          </a:p>
          <a:p>
            <a:pPr lvl="1"/>
            <a:r>
              <a:rPr lang="en-US" sz="2800" dirty="0"/>
              <a:t>FOR EACH … BY field. EXPORT…</a:t>
            </a:r>
          </a:p>
          <a:p>
            <a:pPr lvl="1"/>
            <a:r>
              <a:rPr lang="en-US" sz="2800" dirty="0"/>
              <a:t>FOR EACH … BY field DESCENDING. EXPORT …</a:t>
            </a:r>
          </a:p>
          <a:p>
            <a:pPr lvl="0"/>
            <a:r>
              <a:rPr lang="en-US" sz="3200" dirty="0"/>
              <a:t>Didn’t trust the data, so we use the same table rename technique to get these tables from the week old backup.</a:t>
            </a:r>
          </a:p>
        </p:txBody>
      </p:sp>
    </p:spTree>
    <p:extLst>
      <p:ext uri="{BB962C8B-B14F-4D97-AF65-F5344CB8AC3E}">
        <p14:creationId xmlns:p14="http://schemas.microsoft.com/office/powerpoint/2010/main" val="2804521309"/>
      </p:ext>
    </p:extLst>
  </p:cSld>
  <p:clrMapOvr>
    <a:masterClrMapping/>
  </p:clrMapOvr>
  <p:transition>
    <p:wipe dir="r"/>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1E3637-CFB7-C31D-C78B-49302377419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FA3567B-EF7B-C39D-1943-E9B7DD679414}"/>
              </a:ext>
            </a:extLst>
          </p:cNvPr>
          <p:cNvSpPr>
            <a:spLocks noGrp="1"/>
          </p:cNvSpPr>
          <p:nvPr>
            <p:ph type="title"/>
          </p:nvPr>
        </p:nvSpPr>
        <p:spPr>
          <a:xfrm>
            <a:off x="618406" y="254646"/>
            <a:ext cx="10801179" cy="656590"/>
          </a:xfrm>
        </p:spPr>
        <p:txBody>
          <a:bodyPr/>
          <a:lstStyle/>
          <a:p>
            <a:r>
              <a:rPr lang="en-US" sz="4000" dirty="0"/>
              <a:t>Plan A</a:t>
            </a:r>
          </a:p>
        </p:txBody>
      </p:sp>
      <p:sp>
        <p:nvSpPr>
          <p:cNvPr id="3" name="Content Placeholder 2">
            <a:extLst>
              <a:ext uri="{FF2B5EF4-FFF2-40B4-BE49-F238E27FC236}">
                <a16:creationId xmlns:a16="http://schemas.microsoft.com/office/drawing/2014/main" id="{EF17A972-21D9-59E8-E777-27E5F50A44B0}"/>
              </a:ext>
            </a:extLst>
          </p:cNvPr>
          <p:cNvSpPr>
            <a:spLocks noGrp="1"/>
          </p:cNvSpPr>
          <p:nvPr>
            <p:ph sz="half" idx="1"/>
          </p:nvPr>
        </p:nvSpPr>
        <p:spPr>
          <a:xfrm>
            <a:off x="778203" y="1600202"/>
            <a:ext cx="9420573" cy="4525963"/>
          </a:xfrm>
        </p:spPr>
        <p:txBody>
          <a:bodyPr/>
          <a:lstStyle/>
          <a:p>
            <a:r>
              <a:rPr lang="en-US" sz="3200" dirty="0"/>
              <a:t>DBRPR failure was due to 10.2B05</a:t>
            </a:r>
          </a:p>
          <a:p>
            <a:r>
              <a:rPr lang="en-US" sz="3200" dirty="0"/>
              <a:t>After fixing the issue, went back and DBRPR worked in 10.2B08</a:t>
            </a:r>
            <a:br>
              <a:rPr lang="en-US" sz="3200" dirty="0"/>
            </a:br>
            <a:endParaRPr lang="en-US" sz="3200" dirty="0"/>
          </a:p>
          <a:p>
            <a:r>
              <a:rPr lang="en-US" sz="3200" dirty="0"/>
              <a:t>If the extent size was smaller, it would have failed quicker, and maybe we could have tried the later version</a:t>
            </a:r>
          </a:p>
          <a:p>
            <a:r>
              <a:rPr lang="en-US" sz="3200" dirty="0"/>
              <a:t>If they stayed current on Service Packs, it likely would have worked the first time</a:t>
            </a:r>
            <a:endParaRPr lang="en-US" sz="2800" dirty="0"/>
          </a:p>
        </p:txBody>
      </p:sp>
    </p:spTree>
    <p:extLst>
      <p:ext uri="{BB962C8B-B14F-4D97-AF65-F5344CB8AC3E}">
        <p14:creationId xmlns:p14="http://schemas.microsoft.com/office/powerpoint/2010/main" val="2702158999"/>
      </p:ext>
    </p:extLst>
  </p:cSld>
  <p:clrMapOvr>
    <a:masterClrMapping/>
  </p:clrMapOvr>
  <p:transition>
    <p:wipe dir="r"/>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pic>
        <p:nvPicPr>
          <p:cNvPr id="6" name="Picture 5" descr="report_card.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51888" y="1271317"/>
            <a:ext cx="8325046" cy="5687310"/>
          </a:xfrm>
          <a:prstGeom prst="rect">
            <a:avLst/>
          </a:prstGeom>
        </p:spPr>
      </p:pic>
    </p:spTree>
    <p:extLst>
      <p:ext uri="{BB962C8B-B14F-4D97-AF65-F5344CB8AC3E}">
        <p14:creationId xmlns:p14="http://schemas.microsoft.com/office/powerpoint/2010/main" val="1678030477"/>
      </p:ext>
    </p:extLst>
  </p:cSld>
  <p:clrMapOvr>
    <a:masterClrMapping/>
  </p:clrMapOvr>
  <p:transition>
    <p:wipe dir="r"/>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8406" y="254646"/>
            <a:ext cx="10801179" cy="656590"/>
          </a:xfrm>
        </p:spPr>
        <p:txBody>
          <a:bodyPr/>
          <a:lstStyle/>
          <a:p>
            <a:r>
              <a:rPr lang="en-US" sz="4000" dirty="0"/>
              <a:t>But Wait – There’s More</a:t>
            </a:r>
          </a:p>
        </p:txBody>
      </p:sp>
      <p:sp>
        <p:nvSpPr>
          <p:cNvPr id="3" name="Content Placeholder 2"/>
          <p:cNvSpPr>
            <a:spLocks noGrp="1"/>
          </p:cNvSpPr>
          <p:nvPr>
            <p:ph sz="half" idx="1"/>
          </p:nvPr>
        </p:nvSpPr>
        <p:spPr>
          <a:xfrm>
            <a:off x="778203" y="1600202"/>
            <a:ext cx="9599821" cy="4525963"/>
          </a:xfrm>
        </p:spPr>
        <p:txBody>
          <a:bodyPr/>
          <a:lstStyle/>
          <a:p>
            <a:r>
              <a:rPr lang="en-US" sz="3200" dirty="0"/>
              <a:t>A week later they found they also had corruption in a different database</a:t>
            </a:r>
          </a:p>
          <a:p>
            <a:pPr lvl="1"/>
            <a:r>
              <a:rPr lang="en-US" sz="2800" dirty="0"/>
              <a:t>That was solved by restore and roll forward</a:t>
            </a:r>
          </a:p>
          <a:p>
            <a:pPr lvl="1"/>
            <a:r>
              <a:rPr lang="en-US" sz="2800" dirty="0"/>
              <a:t>Needed to upgrade to 10.2B08 for Roll Forward to work properly</a:t>
            </a:r>
          </a:p>
        </p:txBody>
      </p:sp>
    </p:spTree>
    <p:extLst>
      <p:ext uri="{BB962C8B-B14F-4D97-AF65-F5344CB8AC3E}">
        <p14:creationId xmlns:p14="http://schemas.microsoft.com/office/powerpoint/2010/main" val="2000370226"/>
      </p:ext>
    </p:extLst>
  </p:cSld>
  <p:clrMapOvr>
    <a:masterClrMapping/>
  </p:clrMapOvr>
  <p:transition>
    <p:wipe dir="r"/>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8406" y="254646"/>
            <a:ext cx="10801179" cy="656590"/>
          </a:xfrm>
        </p:spPr>
        <p:txBody>
          <a:bodyPr/>
          <a:lstStyle/>
          <a:p>
            <a:r>
              <a:rPr lang="en-US" sz="4000" dirty="0"/>
              <a:t>Next Steps</a:t>
            </a:r>
          </a:p>
        </p:txBody>
      </p:sp>
      <p:sp>
        <p:nvSpPr>
          <p:cNvPr id="3" name="Content Placeholder 2"/>
          <p:cNvSpPr>
            <a:spLocks noGrp="1"/>
          </p:cNvSpPr>
          <p:nvPr>
            <p:ph sz="half" idx="1"/>
          </p:nvPr>
        </p:nvSpPr>
        <p:spPr>
          <a:xfrm>
            <a:off x="778203" y="1600202"/>
            <a:ext cx="9599821" cy="4525963"/>
          </a:xfrm>
        </p:spPr>
        <p:txBody>
          <a:bodyPr/>
          <a:lstStyle/>
          <a:p>
            <a:r>
              <a:rPr lang="en-US" sz="3200" dirty="0"/>
              <a:t>Implement a DR solution</a:t>
            </a:r>
          </a:p>
          <a:p>
            <a:pPr lvl="1"/>
            <a:r>
              <a:rPr lang="en-US" sz="2800" dirty="0"/>
              <a:t>OpenEdge Replication</a:t>
            </a:r>
          </a:p>
          <a:p>
            <a:pPr lvl="1"/>
            <a:r>
              <a:rPr lang="en-US" sz="2800" dirty="0"/>
              <a:t>Rolling Forward AI</a:t>
            </a:r>
          </a:p>
          <a:p>
            <a:r>
              <a:rPr lang="en-US" sz="3200" dirty="0"/>
              <a:t>Restore the backup and roll forward on the same machine</a:t>
            </a:r>
          </a:p>
          <a:p>
            <a:pPr lvl="1"/>
            <a:r>
              <a:rPr lang="en-US" sz="2800" dirty="0"/>
              <a:t>This verifies the backup is functional</a:t>
            </a:r>
          </a:p>
          <a:p>
            <a:pPr lvl="1"/>
            <a:r>
              <a:rPr lang="en-US" sz="2800" dirty="0"/>
              <a:t>DB block corruption does not get replication from roll forward</a:t>
            </a:r>
          </a:p>
          <a:p>
            <a:pPr marL="0" indent="0">
              <a:buNone/>
            </a:pPr>
            <a:endParaRPr lang="en-US" dirty="0"/>
          </a:p>
        </p:txBody>
      </p:sp>
    </p:spTree>
    <p:extLst>
      <p:ext uri="{BB962C8B-B14F-4D97-AF65-F5344CB8AC3E}">
        <p14:creationId xmlns:p14="http://schemas.microsoft.com/office/powerpoint/2010/main" val="3709788343"/>
      </p:ext>
    </p:extLst>
  </p:cSld>
  <p:clrMapOvr>
    <a:masterClrMapping/>
  </p:clrMapOvr>
  <p:transition>
    <p:wipe dir="r"/>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8406" y="254646"/>
            <a:ext cx="10801179" cy="656590"/>
          </a:xfrm>
        </p:spPr>
        <p:txBody>
          <a:bodyPr/>
          <a:lstStyle/>
          <a:p>
            <a:r>
              <a:rPr lang="en-US" sz="4000" dirty="0"/>
              <a:t>Agenda</a:t>
            </a:r>
          </a:p>
        </p:txBody>
      </p:sp>
      <p:sp>
        <p:nvSpPr>
          <p:cNvPr id="3" name="Content Placeholder 2"/>
          <p:cNvSpPr>
            <a:spLocks noGrp="1"/>
          </p:cNvSpPr>
          <p:nvPr>
            <p:ph idx="1"/>
          </p:nvPr>
        </p:nvSpPr>
        <p:spPr/>
        <p:txBody>
          <a:bodyPr/>
          <a:lstStyle/>
          <a:p>
            <a:r>
              <a:rPr lang="en-US" sz="2800" dirty="0"/>
              <a:t>Disasters Area</a:t>
            </a:r>
          </a:p>
          <a:p>
            <a:r>
              <a:rPr lang="en-US" sz="2800" dirty="0">
                <a:solidFill>
                  <a:srgbClr val="FF0000"/>
                </a:solidFill>
              </a:rPr>
              <a:t>Performance Problems</a:t>
            </a:r>
          </a:p>
          <a:p>
            <a:r>
              <a:rPr lang="en-US" sz="2800" dirty="0"/>
              <a:t>Migrations and Upgrades</a:t>
            </a:r>
          </a:p>
        </p:txBody>
      </p:sp>
    </p:spTree>
    <p:extLst>
      <p:ext uri="{BB962C8B-B14F-4D97-AF65-F5344CB8AC3E}">
        <p14:creationId xmlns:p14="http://schemas.microsoft.com/office/powerpoint/2010/main" val="3193500928"/>
      </p:ext>
    </p:extLst>
  </p:cSld>
  <p:clrMapOvr>
    <a:masterClrMapping/>
  </p:clrMapOvr>
  <p:transition>
    <p:wipe dir="r"/>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8406" y="254646"/>
            <a:ext cx="10801179" cy="656590"/>
          </a:xfrm>
        </p:spPr>
        <p:txBody>
          <a:bodyPr/>
          <a:lstStyle/>
          <a:p>
            <a:r>
              <a:rPr lang="en-US" sz="4000" dirty="0"/>
              <a:t>Performance Problems</a:t>
            </a:r>
          </a:p>
        </p:txBody>
      </p:sp>
      <p:sp>
        <p:nvSpPr>
          <p:cNvPr id="3" name="Content Placeholder 2"/>
          <p:cNvSpPr>
            <a:spLocks noGrp="1"/>
          </p:cNvSpPr>
          <p:nvPr>
            <p:ph idx="1"/>
          </p:nvPr>
        </p:nvSpPr>
        <p:spPr/>
        <p:txBody>
          <a:bodyPr/>
          <a:lstStyle/>
          <a:p>
            <a:r>
              <a:rPr lang="en-US" sz="2800" dirty="0"/>
              <a:t>Case Study 4</a:t>
            </a:r>
          </a:p>
          <a:p>
            <a:pPr lvl="1"/>
            <a:r>
              <a:rPr lang="en-US" sz="2400" dirty="0"/>
              <a:t>A large customer, 5000+ connected users all of a sudden experience slowdowns.</a:t>
            </a:r>
          </a:p>
          <a:p>
            <a:pPr lvl="1"/>
            <a:r>
              <a:rPr lang="en-US" sz="2400" dirty="0"/>
              <a:t>When it happens, the system escalates so that all screens are frozen</a:t>
            </a:r>
          </a:p>
          <a:p>
            <a:pPr lvl="1"/>
            <a:r>
              <a:rPr lang="en-US" sz="2400" dirty="0"/>
              <a:t>The Operating System is AIX</a:t>
            </a:r>
          </a:p>
          <a:p>
            <a:pPr lvl="1"/>
            <a:r>
              <a:rPr lang="en-US" sz="2400" dirty="0"/>
              <a:t>Shell commands work fine</a:t>
            </a:r>
          </a:p>
          <a:p>
            <a:pPr lvl="0"/>
            <a:r>
              <a:rPr lang="en-US" sz="2800" dirty="0"/>
              <a:t>Specifics</a:t>
            </a:r>
          </a:p>
          <a:p>
            <a:pPr lvl="1"/>
            <a:r>
              <a:rPr lang="en-US" sz="2400" dirty="0"/>
              <a:t>CPUs are not busy</a:t>
            </a:r>
          </a:p>
          <a:p>
            <a:pPr lvl="1"/>
            <a:r>
              <a:rPr lang="en-US" sz="2400" dirty="0"/>
              <a:t>System Load is high (60 to 80)</a:t>
            </a:r>
          </a:p>
          <a:p>
            <a:pPr lvl="1"/>
            <a:r>
              <a:rPr lang="en-US" sz="2400" dirty="0"/>
              <a:t>There is no single process spinning the CPU</a:t>
            </a:r>
          </a:p>
          <a:p>
            <a:pPr marL="457200" lvl="1" indent="0">
              <a:buNone/>
            </a:pPr>
            <a:endParaRPr lang="en-US" sz="2400" dirty="0"/>
          </a:p>
          <a:p>
            <a:pPr lvl="0"/>
            <a:endParaRPr lang="en-US" baseline="0" dirty="0"/>
          </a:p>
        </p:txBody>
      </p:sp>
    </p:spTree>
    <p:extLst>
      <p:ext uri="{BB962C8B-B14F-4D97-AF65-F5344CB8AC3E}">
        <p14:creationId xmlns:p14="http://schemas.microsoft.com/office/powerpoint/2010/main" val="1741929078"/>
      </p:ext>
    </p:extLst>
  </p:cSld>
  <p:clrMapOvr>
    <a:masterClrMapping/>
  </p:clrMapOvr>
  <p:transition>
    <p:wipe dir="r"/>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F60EBE-D310-6936-7BD2-D9E33D7FBD50}"/>
              </a:ext>
            </a:extLst>
          </p:cNvPr>
          <p:cNvSpPr>
            <a:spLocks noGrp="1"/>
          </p:cNvSpPr>
          <p:nvPr>
            <p:ph type="title"/>
          </p:nvPr>
        </p:nvSpPr>
        <p:spPr/>
        <p:txBody>
          <a:bodyPr/>
          <a:lstStyle/>
          <a:p>
            <a:r>
              <a:rPr lang="en-US" dirty="0"/>
              <a:t>Latch Timeouts on any good day</a:t>
            </a:r>
          </a:p>
        </p:txBody>
      </p:sp>
      <p:graphicFrame>
        <p:nvGraphicFramePr>
          <p:cNvPr id="3" name="Chart 2">
            <a:extLst>
              <a:ext uri="{FF2B5EF4-FFF2-40B4-BE49-F238E27FC236}">
                <a16:creationId xmlns:a16="http://schemas.microsoft.com/office/drawing/2014/main" id="{65FC7138-E80F-3BD0-B666-C059A19B982A}"/>
              </a:ext>
            </a:extLst>
          </p:cNvPr>
          <p:cNvGraphicFramePr>
            <a:graphicFrameLocks/>
          </p:cNvGraphicFramePr>
          <p:nvPr>
            <p:extLst>
              <p:ext uri="{D42A27DB-BD31-4B8C-83A1-F6EECF244321}">
                <p14:modId xmlns:p14="http://schemas.microsoft.com/office/powerpoint/2010/main" val="192917196"/>
              </p:ext>
            </p:extLst>
          </p:nvPr>
        </p:nvGraphicFramePr>
        <p:xfrm>
          <a:off x="594911" y="958467"/>
          <a:ext cx="10069417" cy="5596569"/>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4177900796"/>
      </p:ext>
    </p:extLst>
  </p:cSld>
  <p:clrMapOvr>
    <a:masterClrMapping/>
  </p:clrMapOvr>
  <p:transition>
    <p:wipe dir="r"/>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57C703-6D81-5C4F-FFF0-46E7BF101CE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6CA7119-782C-CF44-08A1-0FA0772E0499}"/>
              </a:ext>
            </a:extLst>
          </p:cNvPr>
          <p:cNvSpPr>
            <a:spLocks noGrp="1"/>
          </p:cNvSpPr>
          <p:nvPr>
            <p:ph type="title"/>
          </p:nvPr>
        </p:nvSpPr>
        <p:spPr/>
        <p:txBody>
          <a:bodyPr/>
          <a:lstStyle/>
          <a:p>
            <a:r>
              <a:rPr lang="en-US" dirty="0"/>
              <a:t>Latch Timeouts when the slowness occurs</a:t>
            </a:r>
          </a:p>
        </p:txBody>
      </p:sp>
      <p:graphicFrame>
        <p:nvGraphicFramePr>
          <p:cNvPr id="4" name="Chart 3">
            <a:extLst>
              <a:ext uri="{FF2B5EF4-FFF2-40B4-BE49-F238E27FC236}">
                <a16:creationId xmlns:a16="http://schemas.microsoft.com/office/drawing/2014/main" id="{388C44A6-CA4C-8809-108A-75F5EA71F96F}"/>
              </a:ext>
            </a:extLst>
          </p:cNvPr>
          <p:cNvGraphicFramePr>
            <a:graphicFrameLocks/>
          </p:cNvGraphicFramePr>
          <p:nvPr>
            <p:extLst>
              <p:ext uri="{D42A27DB-BD31-4B8C-83A1-F6EECF244321}">
                <p14:modId xmlns:p14="http://schemas.microsoft.com/office/powerpoint/2010/main" val="2477947982"/>
              </p:ext>
            </p:extLst>
          </p:nvPr>
        </p:nvGraphicFramePr>
        <p:xfrm>
          <a:off x="594911" y="1013552"/>
          <a:ext cx="10708395" cy="5288096"/>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649723437"/>
      </p:ext>
    </p:extLst>
  </p:cSld>
  <p:clrMapOvr>
    <a:masterClrMapping/>
  </p:clrMapOvr>
  <p:transition>
    <p:wipe dir="r"/>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713F15-BEB6-2550-1C62-3FC28BCF99E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D440531-BDA6-C8F6-0B54-9323F960A374}"/>
              </a:ext>
            </a:extLst>
          </p:cNvPr>
          <p:cNvSpPr>
            <a:spLocks noGrp="1"/>
          </p:cNvSpPr>
          <p:nvPr>
            <p:ph type="title"/>
          </p:nvPr>
        </p:nvSpPr>
        <p:spPr/>
        <p:txBody>
          <a:bodyPr/>
          <a:lstStyle/>
          <a:p>
            <a:r>
              <a:rPr lang="en-US" dirty="0"/>
              <a:t>Side by Side to see scale</a:t>
            </a:r>
          </a:p>
        </p:txBody>
      </p:sp>
      <p:graphicFrame>
        <p:nvGraphicFramePr>
          <p:cNvPr id="3" name="Chart 2">
            <a:extLst>
              <a:ext uri="{FF2B5EF4-FFF2-40B4-BE49-F238E27FC236}">
                <a16:creationId xmlns:a16="http://schemas.microsoft.com/office/drawing/2014/main" id="{3821C3D7-5FC4-C806-1E99-AB4D02445BC4}"/>
              </a:ext>
            </a:extLst>
          </p:cNvPr>
          <p:cNvGraphicFramePr>
            <a:graphicFrameLocks/>
          </p:cNvGraphicFramePr>
          <p:nvPr>
            <p:extLst>
              <p:ext uri="{D42A27DB-BD31-4B8C-83A1-F6EECF244321}">
                <p14:modId xmlns:p14="http://schemas.microsoft.com/office/powerpoint/2010/main" val="707758288"/>
              </p:ext>
            </p:extLst>
          </p:nvPr>
        </p:nvGraphicFramePr>
        <p:xfrm>
          <a:off x="492086" y="1509312"/>
          <a:ext cx="5111826" cy="3525398"/>
        </p:xfrm>
        <a:graphic>
          <a:graphicData uri="http://schemas.openxmlformats.org/drawingml/2006/chart">
            <c:chart xmlns:c="http://schemas.openxmlformats.org/drawingml/2006/chart" xmlns:r="http://schemas.openxmlformats.org/officeDocument/2006/relationships" r:id="rId2"/>
          </a:graphicData>
        </a:graphic>
      </p:graphicFrame>
      <p:sp>
        <p:nvSpPr>
          <p:cNvPr id="5" name="TextBox 4">
            <a:extLst>
              <a:ext uri="{FF2B5EF4-FFF2-40B4-BE49-F238E27FC236}">
                <a16:creationId xmlns:a16="http://schemas.microsoft.com/office/drawing/2014/main" id="{3B5FF03F-B8D4-7E82-710C-D1CBCDB852CF}"/>
              </a:ext>
            </a:extLst>
          </p:cNvPr>
          <p:cNvSpPr txBox="1"/>
          <p:nvPr/>
        </p:nvSpPr>
        <p:spPr>
          <a:xfrm>
            <a:off x="910548" y="5486397"/>
            <a:ext cx="9698874" cy="400110"/>
          </a:xfrm>
          <a:prstGeom prst="rect">
            <a:avLst/>
          </a:prstGeom>
          <a:noFill/>
        </p:spPr>
        <p:txBody>
          <a:bodyPr wrap="none" rtlCol="0">
            <a:spAutoFit/>
          </a:bodyPr>
          <a:lstStyle/>
          <a:p>
            <a:pPr algn="l"/>
            <a:r>
              <a:rPr lang="en-US" sz="2000" i="0" dirty="0">
                <a:solidFill>
                  <a:srgbClr val="000000"/>
                </a:solidFill>
              </a:rPr>
              <a:t>Notice the Y axis on the good day goes to 12, where on the bad day it goes to 1,200</a:t>
            </a:r>
          </a:p>
        </p:txBody>
      </p:sp>
      <p:graphicFrame>
        <p:nvGraphicFramePr>
          <p:cNvPr id="6" name="Chart 5">
            <a:extLst>
              <a:ext uri="{FF2B5EF4-FFF2-40B4-BE49-F238E27FC236}">
                <a16:creationId xmlns:a16="http://schemas.microsoft.com/office/drawing/2014/main" id="{388C44A6-CA4C-8809-108A-75F5EA71F96F}"/>
              </a:ext>
            </a:extLst>
          </p:cNvPr>
          <p:cNvGraphicFramePr>
            <a:graphicFrameLocks/>
          </p:cNvGraphicFramePr>
          <p:nvPr>
            <p:extLst>
              <p:ext uri="{D42A27DB-BD31-4B8C-83A1-F6EECF244321}">
                <p14:modId xmlns:p14="http://schemas.microsoft.com/office/powerpoint/2010/main" val="501775325"/>
              </p:ext>
            </p:extLst>
          </p:nvPr>
        </p:nvGraphicFramePr>
        <p:xfrm>
          <a:off x="6096000" y="1509313"/>
          <a:ext cx="5843752" cy="3525398"/>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4225099640"/>
      </p:ext>
    </p:extLst>
  </p:cSld>
  <p:clrMapOvr>
    <a:masterClrMapping/>
  </p:clrMapOvr>
  <p:transition>
    <p:wipe dir="r"/>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5EDFDA-E3BB-656A-62A5-4CC444A9C449}"/>
              </a:ext>
            </a:extLst>
          </p:cNvPr>
          <p:cNvSpPr>
            <a:spLocks noGrp="1"/>
          </p:cNvSpPr>
          <p:nvPr>
            <p:ph type="title"/>
          </p:nvPr>
        </p:nvSpPr>
        <p:spPr/>
        <p:txBody>
          <a:bodyPr/>
          <a:lstStyle/>
          <a:p>
            <a:r>
              <a:rPr lang="en-US" dirty="0"/>
              <a:t>Drill Down on specific Latches</a:t>
            </a:r>
          </a:p>
        </p:txBody>
      </p:sp>
      <p:graphicFrame>
        <p:nvGraphicFramePr>
          <p:cNvPr id="3" name="Chart 2">
            <a:extLst>
              <a:ext uri="{FF2B5EF4-FFF2-40B4-BE49-F238E27FC236}">
                <a16:creationId xmlns:a16="http://schemas.microsoft.com/office/drawing/2014/main" id="{31A5358B-811F-2967-1668-206315DCA950}"/>
              </a:ext>
            </a:extLst>
          </p:cNvPr>
          <p:cNvGraphicFramePr>
            <a:graphicFrameLocks/>
          </p:cNvGraphicFramePr>
          <p:nvPr>
            <p:extLst>
              <p:ext uri="{D42A27DB-BD31-4B8C-83A1-F6EECF244321}">
                <p14:modId xmlns:p14="http://schemas.microsoft.com/office/powerpoint/2010/main" val="3389210439"/>
              </p:ext>
            </p:extLst>
          </p:nvPr>
        </p:nvGraphicFramePr>
        <p:xfrm>
          <a:off x="1101687" y="1112704"/>
          <a:ext cx="9937214" cy="531013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804323013"/>
      </p:ext>
    </p:extLst>
  </p:cSld>
  <p:clrMapOvr>
    <a:masterClrMapping/>
  </p:clrMapOvr>
  <p:transition>
    <p:wipe dir="r"/>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1F8FC4AB-7033-62F1-8B08-7241CDAEA6BD}"/>
              </a:ext>
            </a:extLst>
          </p:cNvPr>
          <p:cNvSpPr txBox="1"/>
          <p:nvPr/>
        </p:nvSpPr>
        <p:spPr>
          <a:xfrm>
            <a:off x="3411194" y="3044279"/>
            <a:ext cx="5369611" cy="769441"/>
          </a:xfrm>
          <a:prstGeom prst="rect">
            <a:avLst/>
          </a:prstGeom>
          <a:noFill/>
        </p:spPr>
        <p:txBody>
          <a:bodyPr wrap="none" rtlCol="0">
            <a:spAutoFit/>
          </a:bodyPr>
          <a:lstStyle/>
          <a:p>
            <a:pPr algn="l"/>
            <a:r>
              <a:rPr lang="en-US" sz="4400" i="0" dirty="0">
                <a:solidFill>
                  <a:srgbClr val="000000"/>
                </a:solidFill>
              </a:rPr>
              <a:t>WHAT HAPPENED?</a:t>
            </a:r>
          </a:p>
        </p:txBody>
      </p:sp>
    </p:spTree>
    <p:extLst>
      <p:ext uri="{BB962C8B-B14F-4D97-AF65-F5344CB8AC3E}">
        <p14:creationId xmlns:p14="http://schemas.microsoft.com/office/powerpoint/2010/main" val="768860756"/>
      </p:ext>
    </p:extLst>
  </p:cSld>
  <p:clrMapOvr>
    <a:masterClrMapping/>
  </p:clrMapOvr>
  <p:transition>
    <p:wipe dir="r"/>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38DB4F60-8289-02EC-1CE0-EBA9C356F2A4}"/>
              </a:ext>
            </a:extLst>
          </p:cNvPr>
          <p:cNvSpPr>
            <a:spLocks noGrp="1"/>
          </p:cNvSpPr>
          <p:nvPr>
            <p:ph idx="1"/>
          </p:nvPr>
        </p:nvSpPr>
        <p:spPr/>
        <p:txBody>
          <a:bodyPr/>
          <a:lstStyle/>
          <a:p>
            <a:r>
              <a:rPr lang="en-US" dirty="0"/>
              <a:t>AIX was configured to add CPUs when workload got high</a:t>
            </a:r>
          </a:p>
          <a:p>
            <a:r>
              <a:rPr lang="en-US" dirty="0"/>
              <a:t>The machine had 32 CPUs with only 16 allocated</a:t>
            </a:r>
          </a:p>
          <a:p>
            <a:r>
              <a:rPr lang="en-US" dirty="0"/>
              <a:t>When the workload increased, the machine added a single additional CPU making it 17</a:t>
            </a:r>
          </a:p>
        </p:txBody>
      </p:sp>
      <p:sp>
        <p:nvSpPr>
          <p:cNvPr id="3" name="Title 2">
            <a:extLst>
              <a:ext uri="{FF2B5EF4-FFF2-40B4-BE49-F238E27FC236}">
                <a16:creationId xmlns:a16="http://schemas.microsoft.com/office/drawing/2014/main" id="{BDB5E509-D5E1-5D18-E5A9-C2DFFF1A14D6}"/>
              </a:ext>
            </a:extLst>
          </p:cNvPr>
          <p:cNvSpPr>
            <a:spLocks noGrp="1"/>
          </p:cNvSpPr>
          <p:nvPr>
            <p:ph type="title"/>
          </p:nvPr>
        </p:nvSpPr>
        <p:spPr/>
        <p:txBody>
          <a:bodyPr/>
          <a:lstStyle/>
          <a:p>
            <a:r>
              <a:rPr lang="en-US" dirty="0"/>
              <a:t>CPU Scaling</a:t>
            </a:r>
          </a:p>
        </p:txBody>
      </p:sp>
    </p:spTree>
    <p:extLst>
      <p:ext uri="{BB962C8B-B14F-4D97-AF65-F5344CB8AC3E}">
        <p14:creationId xmlns:p14="http://schemas.microsoft.com/office/powerpoint/2010/main" val="338815744"/>
      </p:ext>
    </p:extLst>
  </p:cSld>
  <p:clrMapOvr>
    <a:masterClrMapping/>
  </p:clrMapOvr>
  <p:transition>
    <p:wipe dir="r"/>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8406" y="254646"/>
            <a:ext cx="10801179" cy="656590"/>
          </a:xfrm>
        </p:spPr>
        <p:txBody>
          <a:bodyPr/>
          <a:lstStyle/>
          <a:p>
            <a:r>
              <a:rPr lang="en-US" sz="4000" dirty="0"/>
              <a:t>NUMA</a:t>
            </a:r>
          </a:p>
        </p:txBody>
      </p:sp>
      <p:sp>
        <p:nvSpPr>
          <p:cNvPr id="3" name="Content Placeholder 2"/>
          <p:cNvSpPr>
            <a:spLocks noGrp="1"/>
          </p:cNvSpPr>
          <p:nvPr>
            <p:ph idx="1"/>
          </p:nvPr>
        </p:nvSpPr>
        <p:spPr/>
        <p:txBody>
          <a:bodyPr/>
          <a:lstStyle/>
          <a:p>
            <a:r>
              <a:rPr lang="en-US" sz="2800" dirty="0"/>
              <a:t>Non-Uniform Memory Architecture</a:t>
            </a:r>
          </a:p>
        </p:txBody>
      </p:sp>
      <p:pic>
        <p:nvPicPr>
          <p:cNvPr id="4" name="Picture 3"/>
          <p:cNvPicPr/>
          <p:nvPr/>
        </p:nvPicPr>
        <p:blipFill>
          <a:blip r:embed="rId2">
            <a:extLst>
              <a:ext uri="{28A0092B-C50C-407E-A947-70E740481C1C}">
                <a14:useLocalDpi xmlns:a14="http://schemas.microsoft.com/office/drawing/2010/main" val="0"/>
              </a:ext>
            </a:extLst>
          </a:blip>
          <a:srcRect/>
          <a:stretch>
            <a:fillRect/>
          </a:stretch>
        </p:blipFill>
        <p:spPr bwMode="auto">
          <a:xfrm>
            <a:off x="2745679" y="1881770"/>
            <a:ext cx="6671689" cy="4256405"/>
          </a:xfrm>
          <a:prstGeom prst="rect">
            <a:avLst/>
          </a:prstGeom>
          <a:noFill/>
          <a:ln>
            <a:noFill/>
          </a:ln>
        </p:spPr>
      </p:pic>
    </p:spTree>
    <p:extLst>
      <p:ext uri="{BB962C8B-B14F-4D97-AF65-F5344CB8AC3E}">
        <p14:creationId xmlns:p14="http://schemas.microsoft.com/office/powerpoint/2010/main" val="1539179047"/>
      </p:ext>
    </p:extLst>
  </p:cSld>
  <p:clrMapOvr>
    <a:masterClrMapping/>
  </p:clrMapOvr>
  <p:transition>
    <p:wipe dir="r"/>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8406" y="254646"/>
            <a:ext cx="10801179" cy="656590"/>
          </a:xfrm>
        </p:spPr>
        <p:txBody>
          <a:bodyPr/>
          <a:lstStyle/>
          <a:p>
            <a:r>
              <a:rPr lang="en-US" sz="4000" dirty="0"/>
              <a:t>Far Memory Reads</a:t>
            </a:r>
          </a:p>
        </p:txBody>
      </p:sp>
      <p:sp>
        <p:nvSpPr>
          <p:cNvPr id="3" name="Content Placeholder 2"/>
          <p:cNvSpPr>
            <a:spLocks noGrp="1"/>
          </p:cNvSpPr>
          <p:nvPr>
            <p:ph sz="half" idx="1"/>
          </p:nvPr>
        </p:nvSpPr>
        <p:spPr>
          <a:xfrm>
            <a:off x="778202" y="1270002"/>
            <a:ext cx="10530536" cy="4525963"/>
          </a:xfrm>
        </p:spPr>
        <p:txBody>
          <a:bodyPr>
            <a:noAutofit/>
          </a:bodyPr>
          <a:lstStyle/>
          <a:p>
            <a:r>
              <a:rPr lang="en-US" sz="2000" dirty="0"/>
              <a:t>Shared Memory Region spans nodes</a:t>
            </a:r>
          </a:p>
          <a:p>
            <a:pPr lvl="1"/>
            <a:r>
              <a:rPr lang="en-US" sz="2400" dirty="0"/>
              <a:t>Far Memory Access is commonly referred to as the NUMA Ratio</a:t>
            </a:r>
          </a:p>
          <a:p>
            <a:pPr lvl="1">
              <a:defRPr/>
            </a:pPr>
            <a:r>
              <a:rPr lang="en-US" sz="2400" kern="1200" dirty="0">
                <a:solidFill>
                  <a:schemeClr val="tx1"/>
                </a:solidFill>
                <a:effectLst/>
                <a:latin typeface="DIN-MediumAlternate"/>
                <a:ea typeface="+mn-ea"/>
                <a:cs typeface="DIN-MediumAlternate"/>
              </a:rPr>
              <a:t>This is the time difference it takes to access memory from a CPU on node 1 to memory on node </a:t>
            </a:r>
            <a:r>
              <a:rPr lang="en-US" sz="2400" i="1" kern="1200" dirty="0">
                <a:solidFill>
                  <a:schemeClr val="tx1"/>
                </a:solidFill>
                <a:effectLst/>
                <a:latin typeface="DIN-MediumAlternate"/>
                <a:ea typeface="+mn-ea"/>
                <a:cs typeface="DIN-MediumAlternate"/>
              </a:rPr>
              <a:t>n</a:t>
            </a:r>
            <a:r>
              <a:rPr lang="en-US" sz="2400" kern="1200" dirty="0">
                <a:solidFill>
                  <a:schemeClr val="tx1"/>
                </a:solidFill>
                <a:effectLst/>
                <a:latin typeface="DIN-MediumAlternate"/>
                <a:ea typeface="+mn-ea"/>
                <a:cs typeface="DIN-MediumAlternate"/>
              </a:rPr>
              <a:t>.  When the ratio is 1 it means you are on a SMP machine, when it’s higher than 1, then you are on a NUMA machine.  </a:t>
            </a:r>
          </a:p>
          <a:p>
            <a:pPr lvl="1">
              <a:defRPr/>
            </a:pPr>
            <a:r>
              <a:rPr lang="en-US" sz="2400" kern="1200" dirty="0">
                <a:solidFill>
                  <a:schemeClr val="tx1"/>
                </a:solidFill>
                <a:effectLst/>
                <a:latin typeface="DIN-MediumAlternate"/>
                <a:ea typeface="+mn-ea"/>
                <a:cs typeface="DIN-MediumAlternate"/>
              </a:rPr>
              <a:t>Typical NUMA ratios are 3:1 or higher.  This means that it takes 3x longer the access memory on a remote node than it does to access memory on a local node.  </a:t>
            </a:r>
          </a:p>
          <a:p>
            <a:pPr lvl="1">
              <a:defRPr/>
            </a:pPr>
            <a:r>
              <a:rPr lang="en-US" sz="2400" kern="1200" dirty="0">
                <a:solidFill>
                  <a:schemeClr val="tx1"/>
                </a:solidFill>
                <a:effectLst/>
                <a:latin typeface="DIN-MediumAlternate"/>
                <a:ea typeface="+mn-ea"/>
                <a:cs typeface="DIN-MediumAlternate"/>
              </a:rPr>
              <a:t>Given that database systems like OpenEdge, Oracle, MSSQL, </a:t>
            </a:r>
            <a:r>
              <a:rPr lang="en-US" sz="2400" kern="1200" dirty="0" err="1">
                <a:solidFill>
                  <a:schemeClr val="tx1"/>
                </a:solidFill>
                <a:effectLst/>
                <a:latin typeface="DIN-MediumAlternate"/>
                <a:ea typeface="+mn-ea"/>
                <a:cs typeface="DIN-MediumAlternate"/>
              </a:rPr>
              <a:t>etc</a:t>
            </a:r>
            <a:r>
              <a:rPr lang="en-US" sz="2400" kern="1200" dirty="0">
                <a:solidFill>
                  <a:schemeClr val="tx1"/>
                </a:solidFill>
                <a:effectLst/>
                <a:latin typeface="DIN-MediumAlternate"/>
                <a:ea typeface="+mn-ea"/>
                <a:cs typeface="DIN-MediumAlternate"/>
              </a:rPr>
              <a:t> access memory extensively, this 3x slowdown becomes a noticeable bottleneck.</a:t>
            </a:r>
          </a:p>
          <a:p>
            <a:pPr lvl="1">
              <a:defRPr/>
            </a:pPr>
            <a:r>
              <a:rPr lang="en-US" sz="2400" dirty="0">
                <a:solidFill>
                  <a:schemeClr val="tx1"/>
                </a:solidFill>
                <a:latin typeface="DIN-MediumAlternate"/>
                <a:ea typeface="+mn-ea"/>
                <a:cs typeface="DIN-MediumAlternate"/>
              </a:rPr>
              <a:t>The time a latch is held is essentially 3x longer, so all other resources need to spin and/or wait.</a:t>
            </a:r>
            <a:endParaRPr lang="en-US" sz="2400" kern="1200" dirty="0">
              <a:solidFill>
                <a:schemeClr val="tx1"/>
              </a:solidFill>
              <a:effectLst/>
              <a:latin typeface="DIN-MediumAlternate"/>
              <a:ea typeface="+mn-ea"/>
              <a:cs typeface="DIN-MediumAlternate"/>
            </a:endParaRPr>
          </a:p>
        </p:txBody>
      </p:sp>
    </p:spTree>
    <p:extLst>
      <p:ext uri="{BB962C8B-B14F-4D97-AF65-F5344CB8AC3E}">
        <p14:creationId xmlns:p14="http://schemas.microsoft.com/office/powerpoint/2010/main" val="3658644440"/>
      </p:ext>
    </p:extLst>
  </p:cSld>
  <p:clrMapOvr>
    <a:masterClrMapping/>
  </p:clrMapOvr>
  <p:transition>
    <p:wipe dir="r"/>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8406" y="254646"/>
            <a:ext cx="10801179" cy="656590"/>
          </a:xfrm>
        </p:spPr>
        <p:txBody>
          <a:bodyPr/>
          <a:lstStyle/>
          <a:p>
            <a:pPr lvl="0"/>
            <a:r>
              <a:rPr lang="en-US" sz="4000" dirty="0"/>
              <a:t>Cache Coherence</a:t>
            </a:r>
          </a:p>
        </p:txBody>
      </p:sp>
      <p:sp>
        <p:nvSpPr>
          <p:cNvPr id="3" name="Content Placeholder 2"/>
          <p:cNvSpPr>
            <a:spLocks noGrp="1"/>
          </p:cNvSpPr>
          <p:nvPr>
            <p:ph idx="1"/>
          </p:nvPr>
        </p:nvSpPr>
        <p:spPr/>
        <p:txBody>
          <a:bodyPr/>
          <a:lstStyle/>
          <a:p>
            <a:pPr lvl="0"/>
            <a:r>
              <a:rPr lang="en-US" sz="3200" dirty="0"/>
              <a:t>OpenEdge needs to gain exclusive access to a region of shared memory</a:t>
            </a:r>
          </a:p>
          <a:p>
            <a:pPr lvl="1"/>
            <a:r>
              <a:rPr lang="en-US" sz="2800" dirty="0"/>
              <a:t>A test is performed to see if the region is locked. </a:t>
            </a:r>
          </a:p>
          <a:p>
            <a:pPr lvl="1"/>
            <a:r>
              <a:rPr lang="en-US" sz="2800" dirty="0"/>
              <a:t>This test requires all the CPUs to stop what they are doing, synchronize their cache-lines to make sure that multiple processes are not thinking that they obtained the lock at the same time.  </a:t>
            </a:r>
          </a:p>
          <a:p>
            <a:pPr lvl="1"/>
            <a:r>
              <a:rPr lang="en-US" sz="2800" dirty="0"/>
              <a:t>As CPUs scale out wide, the Cache Coherency problem gets worse </a:t>
            </a:r>
          </a:p>
          <a:p>
            <a:pPr lvl="1"/>
            <a:r>
              <a:rPr lang="en-US" sz="2800" dirty="0"/>
              <a:t>This is a side-effect if many CPUs but not the main issue found.</a:t>
            </a:r>
          </a:p>
        </p:txBody>
      </p:sp>
    </p:spTree>
    <p:extLst>
      <p:ext uri="{BB962C8B-B14F-4D97-AF65-F5344CB8AC3E}">
        <p14:creationId xmlns:p14="http://schemas.microsoft.com/office/powerpoint/2010/main" val="2972673822"/>
      </p:ext>
    </p:extLst>
  </p:cSld>
  <p:clrMapOvr>
    <a:masterClrMapping/>
  </p:clrMapOvr>
  <p:transition>
    <p:wipe dir="r"/>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8406" y="254646"/>
            <a:ext cx="10801179" cy="656590"/>
          </a:xfrm>
        </p:spPr>
        <p:txBody>
          <a:bodyPr/>
          <a:lstStyle/>
          <a:p>
            <a:r>
              <a:rPr lang="en-US" sz="4000" dirty="0"/>
              <a:t>Solutions</a:t>
            </a:r>
            <a:endParaRPr lang="en-US" dirty="0"/>
          </a:p>
        </p:txBody>
      </p:sp>
      <p:sp>
        <p:nvSpPr>
          <p:cNvPr id="3" name="Content Placeholder 2"/>
          <p:cNvSpPr>
            <a:spLocks noGrp="1"/>
          </p:cNvSpPr>
          <p:nvPr>
            <p:ph idx="1"/>
          </p:nvPr>
        </p:nvSpPr>
        <p:spPr/>
        <p:txBody>
          <a:bodyPr/>
          <a:lstStyle/>
          <a:p>
            <a:pPr marL="514350" indent="-514350">
              <a:buFont typeface="+mj-lt"/>
              <a:buAutoNum type="arabicPeriod"/>
            </a:pPr>
            <a:r>
              <a:rPr lang="en-US" sz="3200" dirty="0"/>
              <a:t>Change operating mode to client/server</a:t>
            </a:r>
          </a:p>
          <a:p>
            <a:pPr marL="971550" lvl="1" indent="-514350">
              <a:buFont typeface="+mj-lt"/>
              <a:buAutoNum type="arabicPeriod"/>
            </a:pPr>
            <a:r>
              <a:rPr lang="en-US" sz="2800" dirty="0"/>
              <a:t>Less processes directly connected to shared memory</a:t>
            </a:r>
          </a:p>
          <a:p>
            <a:pPr marL="514350" lvl="0" indent="-514350">
              <a:buFont typeface="+mj-lt"/>
              <a:buAutoNum type="arabicPeriod"/>
            </a:pPr>
            <a:r>
              <a:rPr lang="en-US" sz="3200" dirty="0"/>
              <a:t>Disable CPUs</a:t>
            </a:r>
          </a:p>
          <a:p>
            <a:pPr marL="971550" lvl="1" indent="-514350">
              <a:buFont typeface="+mj-lt"/>
              <a:buAutoNum type="arabicPeriod"/>
            </a:pPr>
            <a:r>
              <a:rPr lang="en-US" sz="2800" dirty="0"/>
              <a:t>Helps Cache Coherence problem</a:t>
            </a:r>
          </a:p>
          <a:p>
            <a:pPr marL="514350" lvl="0" indent="-514350">
              <a:buFont typeface="+mj-lt"/>
              <a:buAutoNum type="arabicPeriod"/>
            </a:pPr>
            <a:r>
              <a:rPr lang="en-US" sz="3200" dirty="0"/>
              <a:t>Purchased a new machine</a:t>
            </a:r>
            <a:br>
              <a:rPr lang="en-US" sz="3200" dirty="0"/>
            </a:br>
            <a:endParaRPr lang="en-US" sz="3200" dirty="0"/>
          </a:p>
          <a:p>
            <a:pPr marL="0" lvl="0" indent="0">
              <a:buNone/>
            </a:pPr>
            <a:r>
              <a:rPr lang="en-US" sz="3200" dirty="0"/>
              <a:t>Customer did both 2 and 3 above</a:t>
            </a:r>
          </a:p>
          <a:p>
            <a:pPr marL="457200" lvl="1" indent="0">
              <a:buNone/>
            </a:pPr>
            <a:r>
              <a:rPr lang="en-US" sz="2800" dirty="0"/>
              <a:t>Forced 16 CPUs</a:t>
            </a:r>
          </a:p>
          <a:p>
            <a:pPr marL="457200" lvl="1" indent="0">
              <a:buNone/>
            </a:pPr>
            <a:r>
              <a:rPr lang="en-US" sz="2800" dirty="0"/>
              <a:t>Migrated to Linux with faster CPU speeds</a:t>
            </a:r>
          </a:p>
        </p:txBody>
      </p:sp>
    </p:spTree>
    <p:extLst>
      <p:ext uri="{BB962C8B-B14F-4D97-AF65-F5344CB8AC3E}">
        <p14:creationId xmlns:p14="http://schemas.microsoft.com/office/powerpoint/2010/main" val="1365787237"/>
      </p:ext>
    </p:extLst>
  </p:cSld>
  <p:clrMapOvr>
    <a:masterClrMapping/>
  </p:clrMapOvr>
  <p:transition>
    <p:wipe dir="r"/>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8406" y="254646"/>
            <a:ext cx="10801179" cy="656590"/>
          </a:xfrm>
        </p:spPr>
        <p:txBody>
          <a:bodyPr/>
          <a:lstStyle/>
          <a:p>
            <a:r>
              <a:rPr lang="en-US" sz="4000" dirty="0"/>
              <a:t>Agenda</a:t>
            </a:r>
            <a:endParaRPr lang="en-US" dirty="0"/>
          </a:p>
        </p:txBody>
      </p:sp>
      <p:sp>
        <p:nvSpPr>
          <p:cNvPr id="3" name="Content Placeholder 2"/>
          <p:cNvSpPr>
            <a:spLocks noGrp="1"/>
          </p:cNvSpPr>
          <p:nvPr>
            <p:ph idx="1"/>
          </p:nvPr>
        </p:nvSpPr>
        <p:spPr/>
        <p:txBody>
          <a:bodyPr/>
          <a:lstStyle/>
          <a:p>
            <a:r>
              <a:rPr lang="en-US" sz="2800" dirty="0"/>
              <a:t>Disasters Area</a:t>
            </a:r>
          </a:p>
          <a:p>
            <a:r>
              <a:rPr lang="en-US" sz="2800" dirty="0"/>
              <a:t>Performance Problems</a:t>
            </a:r>
          </a:p>
          <a:p>
            <a:r>
              <a:rPr lang="en-US" sz="2800" dirty="0">
                <a:solidFill>
                  <a:srgbClr val="FF0000"/>
                </a:solidFill>
              </a:rPr>
              <a:t>Migrations and Upgrades</a:t>
            </a:r>
          </a:p>
        </p:txBody>
      </p:sp>
    </p:spTree>
    <p:extLst>
      <p:ext uri="{BB962C8B-B14F-4D97-AF65-F5344CB8AC3E}">
        <p14:creationId xmlns:p14="http://schemas.microsoft.com/office/powerpoint/2010/main" val="3604170390"/>
      </p:ext>
    </p:extLst>
  </p:cSld>
  <p:clrMapOvr>
    <a:masterClrMapping/>
  </p:clrMapOvr>
  <p:transition>
    <p:wipe dir="r"/>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8406" y="254646"/>
            <a:ext cx="10801179" cy="656590"/>
          </a:xfrm>
        </p:spPr>
        <p:txBody>
          <a:bodyPr/>
          <a:lstStyle/>
          <a:p>
            <a:r>
              <a:rPr lang="en-US" sz="4000" dirty="0"/>
              <a:t>Migrations and Upgrades</a:t>
            </a:r>
          </a:p>
        </p:txBody>
      </p:sp>
      <p:sp>
        <p:nvSpPr>
          <p:cNvPr id="3" name="Content Placeholder 2"/>
          <p:cNvSpPr>
            <a:spLocks noGrp="1"/>
          </p:cNvSpPr>
          <p:nvPr>
            <p:ph idx="1"/>
          </p:nvPr>
        </p:nvSpPr>
        <p:spPr/>
        <p:txBody>
          <a:bodyPr/>
          <a:lstStyle/>
          <a:p>
            <a:r>
              <a:rPr lang="en-US" sz="3200" dirty="0"/>
              <a:t>Case Study 5</a:t>
            </a:r>
          </a:p>
          <a:p>
            <a:pPr lvl="1"/>
            <a:r>
              <a:rPr lang="en-US" sz="2800" dirty="0"/>
              <a:t>A large warehouse distribution center is migrating from an older machine to a newer machine.  They are 24x7x365, so downtime is a minimum.</a:t>
            </a:r>
          </a:p>
          <a:p>
            <a:pPr lvl="0"/>
            <a:r>
              <a:rPr lang="en-US" sz="3200" dirty="0"/>
              <a:t>Specifics</a:t>
            </a:r>
          </a:p>
          <a:p>
            <a:pPr lvl="1"/>
            <a:r>
              <a:rPr lang="en-US" sz="2800" dirty="0"/>
              <a:t>Not changing platforms (AIX -&gt; AIX)</a:t>
            </a:r>
          </a:p>
          <a:p>
            <a:pPr lvl="1"/>
            <a:r>
              <a:rPr lang="en-US" sz="2800" dirty="0"/>
              <a:t>DB size is 500 GB, it takes 6 hours to copy it the new machine</a:t>
            </a:r>
          </a:p>
        </p:txBody>
      </p:sp>
    </p:spTree>
    <p:extLst>
      <p:ext uri="{BB962C8B-B14F-4D97-AF65-F5344CB8AC3E}">
        <p14:creationId xmlns:p14="http://schemas.microsoft.com/office/powerpoint/2010/main" val="4181870862"/>
      </p:ext>
    </p:extLst>
  </p:cSld>
  <p:clrMapOvr>
    <a:masterClrMapping/>
  </p:clrMapOvr>
  <p:transition>
    <p:wipe dir="r"/>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8406" y="254646"/>
            <a:ext cx="10801179" cy="656590"/>
          </a:xfrm>
        </p:spPr>
        <p:txBody>
          <a:bodyPr/>
          <a:lstStyle/>
          <a:p>
            <a:r>
              <a:rPr lang="en-US" sz="4000" dirty="0"/>
              <a:t>Constraints</a:t>
            </a:r>
            <a:endParaRPr lang="en-US" dirty="0"/>
          </a:p>
        </p:txBody>
      </p:sp>
      <p:sp>
        <p:nvSpPr>
          <p:cNvPr id="3" name="Content Placeholder 2"/>
          <p:cNvSpPr>
            <a:spLocks noGrp="1"/>
          </p:cNvSpPr>
          <p:nvPr>
            <p:ph idx="1"/>
          </p:nvPr>
        </p:nvSpPr>
        <p:spPr/>
        <p:txBody>
          <a:bodyPr/>
          <a:lstStyle/>
          <a:p>
            <a:r>
              <a:rPr lang="en-US" sz="3200" dirty="0"/>
              <a:t>Blocked out a 2 hour window for the data migration</a:t>
            </a:r>
            <a:br>
              <a:rPr lang="en-US" sz="3200" dirty="0"/>
            </a:br>
            <a:br>
              <a:rPr lang="en-US" sz="3200" dirty="0"/>
            </a:br>
            <a:br>
              <a:rPr lang="en-US" sz="3200" dirty="0"/>
            </a:br>
            <a:endParaRPr lang="en-US" sz="3200" dirty="0"/>
          </a:p>
          <a:p>
            <a:r>
              <a:rPr lang="en-US" sz="3200" dirty="0"/>
              <a:t>Do you need any more constraints than this?</a:t>
            </a:r>
          </a:p>
        </p:txBody>
      </p:sp>
    </p:spTree>
    <p:extLst>
      <p:ext uri="{BB962C8B-B14F-4D97-AF65-F5344CB8AC3E}">
        <p14:creationId xmlns:p14="http://schemas.microsoft.com/office/powerpoint/2010/main" val="466214580"/>
      </p:ext>
    </p:extLst>
  </p:cSld>
  <p:clrMapOvr>
    <a:masterClrMapping/>
  </p:clrMapOvr>
  <p:transition>
    <p:wipe dir="r"/>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8406" y="254646"/>
            <a:ext cx="10801179" cy="656590"/>
          </a:xfrm>
        </p:spPr>
        <p:txBody>
          <a:bodyPr/>
          <a:lstStyle/>
          <a:p>
            <a:r>
              <a:rPr lang="en-US" sz="4000" dirty="0"/>
              <a:t>Approach</a:t>
            </a:r>
            <a:endParaRPr lang="en-US" dirty="0"/>
          </a:p>
        </p:txBody>
      </p:sp>
      <p:sp>
        <p:nvSpPr>
          <p:cNvPr id="3" name="Content Placeholder 2"/>
          <p:cNvSpPr>
            <a:spLocks noGrp="1"/>
          </p:cNvSpPr>
          <p:nvPr>
            <p:ph idx="1"/>
          </p:nvPr>
        </p:nvSpPr>
        <p:spPr/>
        <p:txBody>
          <a:bodyPr/>
          <a:lstStyle/>
          <a:p>
            <a:r>
              <a:rPr lang="en-US" sz="3200" dirty="0"/>
              <a:t>Build a test environment and</a:t>
            </a:r>
            <a:br>
              <a:rPr lang="en-US" sz="3200" dirty="0"/>
            </a:br>
            <a:r>
              <a:rPr lang="en-US" sz="3200" dirty="0"/>
              <a:t>TEST   </a:t>
            </a:r>
            <a:r>
              <a:rPr lang="en-US" sz="5400" dirty="0"/>
              <a:t>TEST   </a:t>
            </a:r>
            <a:r>
              <a:rPr lang="en-US" sz="6600" dirty="0"/>
              <a:t>TEST</a:t>
            </a:r>
          </a:p>
          <a:p>
            <a:r>
              <a:rPr lang="en-US" sz="3200" dirty="0"/>
              <a:t>Migrate:</a:t>
            </a:r>
          </a:p>
          <a:p>
            <a:pPr lvl="1"/>
            <a:r>
              <a:rPr lang="en-US" sz="2800" dirty="0"/>
              <a:t>Application Files</a:t>
            </a:r>
          </a:p>
          <a:p>
            <a:pPr lvl="1"/>
            <a:r>
              <a:rPr lang="en-US" sz="2800" dirty="0"/>
              <a:t>System Files</a:t>
            </a:r>
          </a:p>
          <a:p>
            <a:pPr lvl="1"/>
            <a:r>
              <a:rPr lang="en-US" sz="2800" dirty="0"/>
              <a:t>Other files (in this case, custom </a:t>
            </a:r>
            <a:r>
              <a:rPr lang="en-US" sz="2800" dirty="0" err="1"/>
              <a:t>terminfo</a:t>
            </a:r>
            <a:r>
              <a:rPr lang="en-US" sz="2800" dirty="0"/>
              <a:t>)</a:t>
            </a:r>
          </a:p>
        </p:txBody>
      </p:sp>
    </p:spTree>
    <p:extLst>
      <p:ext uri="{BB962C8B-B14F-4D97-AF65-F5344CB8AC3E}">
        <p14:creationId xmlns:p14="http://schemas.microsoft.com/office/powerpoint/2010/main" val="108793218"/>
      </p:ext>
    </p:extLst>
  </p:cSld>
  <p:clrMapOvr>
    <a:masterClrMapping/>
  </p:clrMapOvr>
  <p:transition>
    <p:wipe dir="r"/>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lstStyle/>
          <a:p>
            <a:pPr marL="0" indent="0" algn="ctr">
              <a:buNone/>
            </a:pPr>
            <a:br>
              <a:rPr lang="en-US" dirty="0"/>
            </a:br>
            <a:br>
              <a:rPr lang="en-US" dirty="0"/>
            </a:br>
            <a:endParaRPr lang="en-US" dirty="0"/>
          </a:p>
          <a:p>
            <a:pPr marL="0" indent="0" algn="ctr">
              <a:buNone/>
            </a:pPr>
            <a:r>
              <a:rPr lang="en-US" sz="6600" b="1" dirty="0">
                <a:solidFill>
                  <a:srgbClr val="003366"/>
                </a:solidFill>
                <a:effectLst>
                  <a:outerShdw blurRad="38100" dist="38100" dir="2700000" algn="tl" rotWithShape="0">
                    <a:srgbClr val="C0C0C0"/>
                  </a:outerShdw>
                </a:effectLst>
                <a:latin typeface="+mn-lt"/>
                <a:ea typeface="+mn-ea"/>
                <a:cs typeface="+mn-cs"/>
              </a:rPr>
              <a:t>TEST   </a:t>
            </a:r>
            <a:r>
              <a:rPr lang="en-US" sz="8000" b="1" dirty="0">
                <a:solidFill>
                  <a:srgbClr val="003366"/>
                </a:solidFill>
                <a:effectLst>
                  <a:outerShdw blurRad="38100" dist="38100" dir="2700000" algn="tl" rotWithShape="0">
                    <a:srgbClr val="C0C0C0"/>
                  </a:outerShdw>
                </a:effectLst>
                <a:latin typeface="+mn-lt"/>
                <a:ea typeface="+mn-ea"/>
                <a:cs typeface="+mn-cs"/>
              </a:rPr>
              <a:t>TEST   </a:t>
            </a:r>
            <a:r>
              <a:rPr lang="en-US" sz="9600" b="1" dirty="0">
                <a:solidFill>
                  <a:srgbClr val="003366"/>
                </a:solidFill>
                <a:effectLst>
                  <a:outerShdw blurRad="38100" dist="38100" dir="2700000" algn="tl" rotWithShape="0">
                    <a:srgbClr val="C0C0C0"/>
                  </a:outerShdw>
                </a:effectLst>
              </a:rPr>
              <a:t>TEST</a:t>
            </a:r>
            <a:r>
              <a:rPr lang="en-US" sz="9600" dirty="0"/>
              <a:t> </a:t>
            </a:r>
          </a:p>
        </p:txBody>
      </p:sp>
    </p:spTree>
    <p:extLst>
      <p:ext uri="{BB962C8B-B14F-4D97-AF65-F5344CB8AC3E}">
        <p14:creationId xmlns:p14="http://schemas.microsoft.com/office/powerpoint/2010/main" val="1351273010"/>
      </p:ext>
    </p:extLst>
  </p:cSld>
  <p:clrMapOvr>
    <a:masterClrMapping/>
  </p:clrMapOvr>
  <p:transition>
    <p:wipe dir="r"/>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8406" y="254646"/>
            <a:ext cx="10801179" cy="656590"/>
          </a:xfrm>
        </p:spPr>
        <p:txBody>
          <a:bodyPr/>
          <a:lstStyle/>
          <a:p>
            <a:pPr lvl="0"/>
            <a:r>
              <a:rPr lang="en-US" sz="4000" dirty="0"/>
              <a:t>Special Sauce</a:t>
            </a:r>
          </a:p>
        </p:txBody>
      </p:sp>
      <p:sp>
        <p:nvSpPr>
          <p:cNvPr id="3" name="Content Placeholder 2"/>
          <p:cNvSpPr>
            <a:spLocks noGrp="1"/>
          </p:cNvSpPr>
          <p:nvPr>
            <p:ph idx="1"/>
          </p:nvPr>
        </p:nvSpPr>
        <p:spPr/>
        <p:txBody>
          <a:bodyPr/>
          <a:lstStyle/>
          <a:p>
            <a:r>
              <a:rPr lang="en-US" sz="2800" dirty="0"/>
              <a:t>Use After Imaging to keep the soon to be production database in synch.</a:t>
            </a:r>
          </a:p>
          <a:p>
            <a:r>
              <a:rPr lang="en-US" sz="2800" dirty="0"/>
              <a:t>During the cut-over period only need to transfer last AI file and apply it</a:t>
            </a:r>
          </a:p>
          <a:p>
            <a:r>
              <a:rPr lang="en-US" sz="2800" dirty="0"/>
              <a:t>This fits into the 2 hour downtime window with ease</a:t>
            </a:r>
          </a:p>
        </p:txBody>
      </p:sp>
    </p:spTree>
    <p:extLst>
      <p:ext uri="{BB962C8B-B14F-4D97-AF65-F5344CB8AC3E}">
        <p14:creationId xmlns:p14="http://schemas.microsoft.com/office/powerpoint/2010/main" val="1205769312"/>
      </p:ext>
    </p:extLst>
  </p:cSld>
  <p:clrMapOvr>
    <a:masterClrMapping/>
  </p:clrMapOvr>
  <p:transition>
    <p:wipe dir="r"/>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59DD48-C963-A7B6-ED86-BB8F103A5CF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0729D17-405D-5A3F-126E-62202448D7A5}"/>
              </a:ext>
            </a:extLst>
          </p:cNvPr>
          <p:cNvSpPr>
            <a:spLocks noGrp="1"/>
          </p:cNvSpPr>
          <p:nvPr>
            <p:ph type="title"/>
          </p:nvPr>
        </p:nvSpPr>
        <p:spPr>
          <a:xfrm>
            <a:off x="618406" y="254646"/>
            <a:ext cx="10801179" cy="656590"/>
          </a:xfrm>
        </p:spPr>
        <p:txBody>
          <a:bodyPr/>
          <a:lstStyle/>
          <a:p>
            <a:r>
              <a:rPr lang="en-US" sz="4000" dirty="0"/>
              <a:t>Summary</a:t>
            </a:r>
            <a:endParaRPr lang="en-US" dirty="0"/>
          </a:p>
        </p:txBody>
      </p:sp>
      <p:sp>
        <p:nvSpPr>
          <p:cNvPr id="3" name="Content Placeholder 2">
            <a:extLst>
              <a:ext uri="{FF2B5EF4-FFF2-40B4-BE49-F238E27FC236}">
                <a16:creationId xmlns:a16="http://schemas.microsoft.com/office/drawing/2014/main" id="{AC60424F-35E8-0741-9F4C-148998AAD91A}"/>
              </a:ext>
            </a:extLst>
          </p:cNvPr>
          <p:cNvSpPr>
            <a:spLocks noGrp="1"/>
          </p:cNvSpPr>
          <p:nvPr>
            <p:ph idx="1"/>
          </p:nvPr>
        </p:nvSpPr>
        <p:spPr/>
        <p:txBody>
          <a:bodyPr/>
          <a:lstStyle/>
          <a:p>
            <a:r>
              <a:rPr lang="en-US" sz="3200" dirty="0"/>
              <a:t>These are examples of some real world Database Problems</a:t>
            </a:r>
          </a:p>
          <a:p>
            <a:r>
              <a:rPr lang="en-US" sz="3200" dirty="0"/>
              <a:t>Don’t assume things can’t go wrong</a:t>
            </a:r>
          </a:p>
          <a:p>
            <a:r>
              <a:rPr lang="en-US" sz="3200" dirty="0"/>
              <a:t>Having a plan is not going enough  </a:t>
            </a:r>
          </a:p>
          <a:p>
            <a:pPr lvl="1"/>
            <a:r>
              <a:rPr lang="en-US" sz="2800" dirty="0"/>
              <a:t>Testing the plan and having confidence is required</a:t>
            </a:r>
          </a:p>
          <a:p>
            <a:pPr lvl="0"/>
            <a:r>
              <a:rPr lang="en-US" sz="3200" dirty="0"/>
              <a:t>If all else fails, seek professional help</a:t>
            </a:r>
          </a:p>
        </p:txBody>
      </p:sp>
    </p:spTree>
    <p:extLst>
      <p:ext uri="{BB962C8B-B14F-4D97-AF65-F5344CB8AC3E}">
        <p14:creationId xmlns:p14="http://schemas.microsoft.com/office/powerpoint/2010/main" val="2443832438"/>
      </p:ext>
    </p:extLst>
  </p:cSld>
  <p:clrMapOvr>
    <a:masterClrMapping/>
  </p:clrMapOvr>
  <p:transition>
    <p:wipe dir="r"/>
  </p:transition>
</p:sld>
</file>

<file path=ppt/slides/slide55.xml><?xml version="1.0" encoding="utf-8"?>
<p:sld xmlns:a="http://schemas.openxmlformats.org/drawingml/2006/main" xmlns:r="http://schemas.openxmlformats.org/officeDocument/2006/relationships" xmlns:p="http://schemas.openxmlformats.org/presentationml/2006/main" showMasterPhAnim="0">
  <p:cSld>
    <p:spTree>
      <p:nvGrpSpPr>
        <p:cNvPr id="1" name="">
          <a:extLst>
            <a:ext uri="{FF2B5EF4-FFF2-40B4-BE49-F238E27FC236}">
              <a16:creationId xmlns:a16="http://schemas.microsoft.com/office/drawing/2014/main" id="{6CBC706F-760E-ECAC-76E3-16FCD9F7CE4E}"/>
            </a:ext>
          </a:extLst>
        </p:cNvPr>
        <p:cNvGrpSpPr/>
        <p:nvPr/>
      </p:nvGrpSpPr>
      <p:grpSpPr>
        <a:xfrm>
          <a:off x="0" y="0"/>
          <a:ext cx="0" cy="0"/>
          <a:chOff x="0" y="0"/>
          <a:chExt cx="0" cy="0"/>
        </a:xfrm>
      </p:grpSpPr>
      <p:sp>
        <p:nvSpPr>
          <p:cNvPr id="256003" name="Rectangle 3">
            <a:extLst>
              <a:ext uri="{FF2B5EF4-FFF2-40B4-BE49-F238E27FC236}">
                <a16:creationId xmlns:a16="http://schemas.microsoft.com/office/drawing/2014/main" id="{9080BCD9-4A04-FCED-726E-0E237FB1A92D}"/>
              </a:ext>
            </a:extLst>
          </p:cNvPr>
          <p:cNvSpPr>
            <a:spLocks noGrp="1" noChangeArrowheads="1"/>
          </p:cNvSpPr>
          <p:nvPr>
            <p:ph type="title" idx="4294967295"/>
          </p:nvPr>
        </p:nvSpPr>
        <p:spPr>
          <a:xfrm>
            <a:off x="1514954" y="1541068"/>
            <a:ext cx="5614988" cy="1329595"/>
          </a:xfrm>
          <a:noFill/>
          <a:ln/>
          <a:extLst>
            <a:ext uri="{AF507438-7753-43E0-B8FC-AC1667EBCBE1}">
              <a14:hiddenEffects xmlns:a14="http://schemas.microsoft.com/office/drawing/2010/main">
                <a:effectLst>
                  <a:outerShdw dist="28398" dir="20006097" algn="ctr" rotWithShape="0">
                    <a:schemeClr val="bg2">
                      <a:alpha val="50000"/>
                    </a:schemeClr>
                  </a:outerShdw>
                </a:effectLst>
              </a14:hiddenEffects>
            </a:ext>
          </a:extLst>
        </p:spPr>
        <p:txBody>
          <a:bodyPr vert="horz" wrap="square" lIns="0" tIns="0" rIns="0" bIns="0" numCol="1" anchor="ctr" anchorCtr="0" compatLnSpc="1">
            <a:prstTxWarp prst="textNoShape">
              <a:avLst/>
            </a:prstTxWarp>
            <a:spAutoFit/>
          </a:bodyPr>
          <a:lstStyle/>
          <a:p>
            <a:r>
              <a:rPr lang="en-US" altLang="en-US" sz="9600" i="1" dirty="0">
                <a:solidFill>
                  <a:schemeClr val="tx2"/>
                </a:solidFill>
              </a:rPr>
              <a:t>Questions</a:t>
            </a:r>
            <a:endParaRPr lang="en-US" altLang="en-US" sz="4400" dirty="0">
              <a:solidFill>
                <a:schemeClr val="tx2"/>
              </a:solidFill>
            </a:endParaRPr>
          </a:p>
        </p:txBody>
      </p:sp>
      <p:grpSp>
        <p:nvGrpSpPr>
          <p:cNvPr id="256004" name="Group 4">
            <a:extLst>
              <a:ext uri="{FF2B5EF4-FFF2-40B4-BE49-F238E27FC236}">
                <a16:creationId xmlns:a16="http://schemas.microsoft.com/office/drawing/2014/main" id="{D370200D-7ADF-2DCA-46F1-9C49DE27D7C1}"/>
              </a:ext>
            </a:extLst>
          </p:cNvPr>
          <p:cNvGrpSpPr>
            <a:grpSpLocks/>
          </p:cNvGrpSpPr>
          <p:nvPr/>
        </p:nvGrpSpPr>
        <p:grpSpPr bwMode="auto">
          <a:xfrm>
            <a:off x="3168334" y="3578323"/>
            <a:ext cx="2382838" cy="954087"/>
            <a:chOff x="2130" y="2319"/>
            <a:chExt cx="1501" cy="601"/>
          </a:xfrm>
        </p:grpSpPr>
        <p:grpSp>
          <p:nvGrpSpPr>
            <p:cNvPr id="256005" name="Group 5">
              <a:extLst>
                <a:ext uri="{FF2B5EF4-FFF2-40B4-BE49-F238E27FC236}">
                  <a16:creationId xmlns:a16="http://schemas.microsoft.com/office/drawing/2014/main" id="{5971454B-72FB-C9DD-A133-06FD5913F460}"/>
                </a:ext>
              </a:extLst>
            </p:cNvPr>
            <p:cNvGrpSpPr>
              <a:grpSpLocks/>
            </p:cNvGrpSpPr>
            <p:nvPr/>
          </p:nvGrpSpPr>
          <p:grpSpPr bwMode="auto">
            <a:xfrm>
              <a:off x="3256" y="2552"/>
              <a:ext cx="375" cy="368"/>
              <a:chOff x="3256" y="2552"/>
              <a:chExt cx="375" cy="368"/>
            </a:xfrm>
          </p:grpSpPr>
          <p:sp>
            <p:nvSpPr>
              <p:cNvPr id="256006" name="Oval 6">
                <a:extLst>
                  <a:ext uri="{FF2B5EF4-FFF2-40B4-BE49-F238E27FC236}">
                    <a16:creationId xmlns:a16="http://schemas.microsoft.com/office/drawing/2014/main" id="{EDA2C8E6-6778-9232-A45C-9710C975387C}"/>
                  </a:ext>
                </a:extLst>
              </p:cNvPr>
              <p:cNvSpPr>
                <a:spLocks noChangeArrowheads="1"/>
              </p:cNvSpPr>
              <p:nvPr/>
            </p:nvSpPr>
            <p:spPr bwMode="auto">
              <a:xfrm>
                <a:off x="3303" y="2596"/>
                <a:ext cx="281" cy="278"/>
              </a:xfrm>
              <a:prstGeom prst="ellipse">
                <a:avLst/>
              </a:prstGeom>
              <a:solidFill>
                <a:srgbClr val="FFFFFF"/>
              </a:solidFill>
              <a:ln w="12700">
                <a:solidFill>
                  <a:srgbClr val="0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56007" name="Oval 7">
                <a:extLst>
                  <a:ext uri="{FF2B5EF4-FFF2-40B4-BE49-F238E27FC236}">
                    <a16:creationId xmlns:a16="http://schemas.microsoft.com/office/drawing/2014/main" id="{D64ED860-894C-F2F5-688E-E2412E765953}"/>
                  </a:ext>
                </a:extLst>
              </p:cNvPr>
              <p:cNvSpPr>
                <a:spLocks noChangeArrowheads="1"/>
              </p:cNvSpPr>
              <p:nvPr/>
            </p:nvSpPr>
            <p:spPr bwMode="auto">
              <a:xfrm>
                <a:off x="3392" y="2684"/>
                <a:ext cx="100" cy="99"/>
              </a:xfrm>
              <a:prstGeom prst="ellipse">
                <a:avLst/>
              </a:prstGeom>
              <a:solidFill>
                <a:srgbClr val="FFFFFF"/>
              </a:solidFill>
              <a:ln w="12700">
                <a:solidFill>
                  <a:srgbClr val="0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56008" name="Freeform 8">
                <a:extLst>
                  <a:ext uri="{FF2B5EF4-FFF2-40B4-BE49-F238E27FC236}">
                    <a16:creationId xmlns:a16="http://schemas.microsoft.com/office/drawing/2014/main" id="{6D629D32-DCFF-D5DC-849F-F6416BFAA092}"/>
                  </a:ext>
                </a:extLst>
              </p:cNvPr>
              <p:cNvSpPr>
                <a:spLocks/>
              </p:cNvSpPr>
              <p:nvPr/>
            </p:nvSpPr>
            <p:spPr bwMode="auto">
              <a:xfrm>
                <a:off x="3288" y="2591"/>
                <a:ext cx="79" cy="78"/>
              </a:xfrm>
              <a:custGeom>
                <a:avLst/>
                <a:gdLst>
                  <a:gd name="T0" fmla="*/ 27 w 79"/>
                  <a:gd name="T1" fmla="*/ 77 h 78"/>
                  <a:gd name="T2" fmla="*/ 78 w 79"/>
                  <a:gd name="T3" fmla="*/ 21 h 78"/>
                  <a:gd name="T4" fmla="*/ 32 w 79"/>
                  <a:gd name="T5" fmla="*/ 0 h 78"/>
                  <a:gd name="T6" fmla="*/ 0 w 79"/>
                  <a:gd name="T7" fmla="*/ 34 h 78"/>
                  <a:gd name="T8" fmla="*/ 27 w 79"/>
                  <a:gd name="T9" fmla="*/ 77 h 78"/>
                </a:gdLst>
                <a:ahLst/>
                <a:cxnLst>
                  <a:cxn ang="0">
                    <a:pos x="T0" y="T1"/>
                  </a:cxn>
                  <a:cxn ang="0">
                    <a:pos x="T2" y="T3"/>
                  </a:cxn>
                  <a:cxn ang="0">
                    <a:pos x="T4" y="T5"/>
                  </a:cxn>
                  <a:cxn ang="0">
                    <a:pos x="T6" y="T7"/>
                  </a:cxn>
                  <a:cxn ang="0">
                    <a:pos x="T8" y="T9"/>
                  </a:cxn>
                </a:cxnLst>
                <a:rect l="0" t="0" r="r" b="b"/>
                <a:pathLst>
                  <a:path w="79" h="78">
                    <a:moveTo>
                      <a:pt x="27" y="77"/>
                    </a:moveTo>
                    <a:lnTo>
                      <a:pt x="78" y="21"/>
                    </a:lnTo>
                    <a:lnTo>
                      <a:pt x="32" y="0"/>
                    </a:lnTo>
                    <a:lnTo>
                      <a:pt x="0" y="34"/>
                    </a:lnTo>
                    <a:lnTo>
                      <a:pt x="27" y="77"/>
                    </a:lnTo>
                  </a:path>
                </a:pathLst>
              </a:custGeom>
              <a:solidFill>
                <a:srgbClr val="FFFFFF"/>
              </a:solidFill>
              <a:ln w="12700" cap="rnd" cmpd="sng">
                <a:solidFill>
                  <a:srgbClr val="000000"/>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56009" name="Freeform 9">
                <a:extLst>
                  <a:ext uri="{FF2B5EF4-FFF2-40B4-BE49-F238E27FC236}">
                    <a16:creationId xmlns:a16="http://schemas.microsoft.com/office/drawing/2014/main" id="{95D22559-F77C-651A-DAF3-143756567E77}"/>
                  </a:ext>
                </a:extLst>
              </p:cNvPr>
              <p:cNvSpPr>
                <a:spLocks/>
              </p:cNvSpPr>
              <p:nvPr/>
            </p:nvSpPr>
            <p:spPr bwMode="auto">
              <a:xfrm>
                <a:off x="3405" y="2552"/>
                <a:ext cx="79" cy="47"/>
              </a:xfrm>
              <a:custGeom>
                <a:avLst/>
                <a:gdLst>
                  <a:gd name="T0" fmla="*/ 15 w 79"/>
                  <a:gd name="T1" fmla="*/ 0 h 47"/>
                  <a:gd name="T2" fmla="*/ 63 w 79"/>
                  <a:gd name="T3" fmla="*/ 0 h 47"/>
                  <a:gd name="T4" fmla="*/ 78 w 79"/>
                  <a:gd name="T5" fmla="*/ 46 h 47"/>
                  <a:gd name="T6" fmla="*/ 0 w 79"/>
                  <a:gd name="T7" fmla="*/ 46 h 47"/>
                  <a:gd name="T8" fmla="*/ 15 w 79"/>
                  <a:gd name="T9" fmla="*/ 0 h 47"/>
                </a:gdLst>
                <a:ahLst/>
                <a:cxnLst>
                  <a:cxn ang="0">
                    <a:pos x="T0" y="T1"/>
                  </a:cxn>
                  <a:cxn ang="0">
                    <a:pos x="T2" y="T3"/>
                  </a:cxn>
                  <a:cxn ang="0">
                    <a:pos x="T4" y="T5"/>
                  </a:cxn>
                  <a:cxn ang="0">
                    <a:pos x="T6" y="T7"/>
                  </a:cxn>
                  <a:cxn ang="0">
                    <a:pos x="T8" y="T9"/>
                  </a:cxn>
                </a:cxnLst>
                <a:rect l="0" t="0" r="r" b="b"/>
                <a:pathLst>
                  <a:path w="79" h="47">
                    <a:moveTo>
                      <a:pt x="15" y="0"/>
                    </a:moveTo>
                    <a:lnTo>
                      <a:pt x="63" y="0"/>
                    </a:lnTo>
                    <a:lnTo>
                      <a:pt x="78" y="46"/>
                    </a:lnTo>
                    <a:lnTo>
                      <a:pt x="0" y="46"/>
                    </a:lnTo>
                    <a:lnTo>
                      <a:pt x="15" y="0"/>
                    </a:lnTo>
                  </a:path>
                </a:pathLst>
              </a:custGeom>
              <a:solidFill>
                <a:srgbClr val="FFFFFF"/>
              </a:solidFill>
              <a:ln w="12700" cap="rnd" cmpd="sng">
                <a:solidFill>
                  <a:srgbClr val="000000"/>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56010" name="Freeform 10">
                <a:extLst>
                  <a:ext uri="{FF2B5EF4-FFF2-40B4-BE49-F238E27FC236}">
                    <a16:creationId xmlns:a16="http://schemas.microsoft.com/office/drawing/2014/main" id="{F5A8EAD3-2420-6863-29E6-74D81F7A7E38}"/>
                  </a:ext>
                </a:extLst>
              </p:cNvPr>
              <p:cNvSpPr>
                <a:spLocks/>
              </p:cNvSpPr>
              <p:nvPr/>
            </p:nvSpPr>
            <p:spPr bwMode="auto">
              <a:xfrm>
                <a:off x="3583" y="2698"/>
                <a:ext cx="48" cy="79"/>
              </a:xfrm>
              <a:custGeom>
                <a:avLst/>
                <a:gdLst>
                  <a:gd name="T0" fmla="*/ 47 w 48"/>
                  <a:gd name="T1" fmla="*/ 16 h 79"/>
                  <a:gd name="T2" fmla="*/ 47 w 48"/>
                  <a:gd name="T3" fmla="*/ 62 h 79"/>
                  <a:gd name="T4" fmla="*/ 0 w 48"/>
                  <a:gd name="T5" fmla="*/ 78 h 79"/>
                  <a:gd name="T6" fmla="*/ 0 w 48"/>
                  <a:gd name="T7" fmla="*/ 0 h 79"/>
                  <a:gd name="T8" fmla="*/ 47 w 48"/>
                  <a:gd name="T9" fmla="*/ 16 h 79"/>
                </a:gdLst>
                <a:ahLst/>
                <a:cxnLst>
                  <a:cxn ang="0">
                    <a:pos x="T0" y="T1"/>
                  </a:cxn>
                  <a:cxn ang="0">
                    <a:pos x="T2" y="T3"/>
                  </a:cxn>
                  <a:cxn ang="0">
                    <a:pos x="T4" y="T5"/>
                  </a:cxn>
                  <a:cxn ang="0">
                    <a:pos x="T6" y="T7"/>
                  </a:cxn>
                  <a:cxn ang="0">
                    <a:pos x="T8" y="T9"/>
                  </a:cxn>
                </a:cxnLst>
                <a:rect l="0" t="0" r="r" b="b"/>
                <a:pathLst>
                  <a:path w="48" h="79">
                    <a:moveTo>
                      <a:pt x="47" y="16"/>
                    </a:moveTo>
                    <a:lnTo>
                      <a:pt x="47" y="62"/>
                    </a:lnTo>
                    <a:lnTo>
                      <a:pt x="0" y="78"/>
                    </a:lnTo>
                    <a:lnTo>
                      <a:pt x="0" y="0"/>
                    </a:lnTo>
                    <a:lnTo>
                      <a:pt x="47" y="16"/>
                    </a:lnTo>
                  </a:path>
                </a:pathLst>
              </a:custGeom>
              <a:solidFill>
                <a:srgbClr val="FFFFFF"/>
              </a:solidFill>
              <a:ln w="12700" cap="rnd" cmpd="sng">
                <a:solidFill>
                  <a:srgbClr val="000000"/>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56011" name="Freeform 11">
                <a:extLst>
                  <a:ext uri="{FF2B5EF4-FFF2-40B4-BE49-F238E27FC236}">
                    <a16:creationId xmlns:a16="http://schemas.microsoft.com/office/drawing/2014/main" id="{B58CFB88-ADCE-0FE5-470E-97F4D357A9D5}"/>
                  </a:ext>
                </a:extLst>
              </p:cNvPr>
              <p:cNvSpPr>
                <a:spLocks/>
              </p:cNvSpPr>
              <p:nvPr/>
            </p:nvSpPr>
            <p:spPr bwMode="auto">
              <a:xfrm>
                <a:off x="3256" y="2697"/>
                <a:ext cx="49" cy="80"/>
              </a:xfrm>
              <a:custGeom>
                <a:avLst/>
                <a:gdLst>
                  <a:gd name="T0" fmla="*/ 0 w 49"/>
                  <a:gd name="T1" fmla="*/ 16 h 80"/>
                  <a:gd name="T2" fmla="*/ 0 w 49"/>
                  <a:gd name="T3" fmla="*/ 63 h 80"/>
                  <a:gd name="T4" fmla="*/ 48 w 49"/>
                  <a:gd name="T5" fmla="*/ 79 h 80"/>
                  <a:gd name="T6" fmla="*/ 48 w 49"/>
                  <a:gd name="T7" fmla="*/ 0 h 80"/>
                  <a:gd name="T8" fmla="*/ 0 w 49"/>
                  <a:gd name="T9" fmla="*/ 16 h 80"/>
                </a:gdLst>
                <a:ahLst/>
                <a:cxnLst>
                  <a:cxn ang="0">
                    <a:pos x="T0" y="T1"/>
                  </a:cxn>
                  <a:cxn ang="0">
                    <a:pos x="T2" y="T3"/>
                  </a:cxn>
                  <a:cxn ang="0">
                    <a:pos x="T4" y="T5"/>
                  </a:cxn>
                  <a:cxn ang="0">
                    <a:pos x="T6" y="T7"/>
                  </a:cxn>
                  <a:cxn ang="0">
                    <a:pos x="T8" y="T9"/>
                  </a:cxn>
                </a:cxnLst>
                <a:rect l="0" t="0" r="r" b="b"/>
                <a:pathLst>
                  <a:path w="49" h="80">
                    <a:moveTo>
                      <a:pt x="0" y="16"/>
                    </a:moveTo>
                    <a:lnTo>
                      <a:pt x="0" y="63"/>
                    </a:lnTo>
                    <a:lnTo>
                      <a:pt x="48" y="79"/>
                    </a:lnTo>
                    <a:lnTo>
                      <a:pt x="48" y="0"/>
                    </a:lnTo>
                    <a:lnTo>
                      <a:pt x="0" y="16"/>
                    </a:lnTo>
                  </a:path>
                </a:pathLst>
              </a:custGeom>
              <a:solidFill>
                <a:srgbClr val="FFFFFF"/>
              </a:solidFill>
              <a:ln w="12700" cap="rnd" cmpd="sng">
                <a:solidFill>
                  <a:srgbClr val="000000"/>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56012" name="Freeform 12">
                <a:extLst>
                  <a:ext uri="{FF2B5EF4-FFF2-40B4-BE49-F238E27FC236}">
                    <a16:creationId xmlns:a16="http://schemas.microsoft.com/office/drawing/2014/main" id="{CB60780C-09ED-F611-AE55-9BA801C1F2D8}"/>
                  </a:ext>
                </a:extLst>
              </p:cNvPr>
              <p:cNvSpPr>
                <a:spLocks/>
              </p:cNvSpPr>
              <p:nvPr/>
            </p:nvSpPr>
            <p:spPr bwMode="auto">
              <a:xfrm>
                <a:off x="3517" y="2592"/>
                <a:ext cx="82" cy="79"/>
              </a:xfrm>
              <a:custGeom>
                <a:avLst/>
                <a:gdLst>
                  <a:gd name="T0" fmla="*/ 53 w 82"/>
                  <a:gd name="T1" fmla="*/ 78 h 79"/>
                  <a:gd name="T2" fmla="*/ 0 w 82"/>
                  <a:gd name="T3" fmla="*/ 21 h 79"/>
                  <a:gd name="T4" fmla="*/ 48 w 82"/>
                  <a:gd name="T5" fmla="*/ 0 h 79"/>
                  <a:gd name="T6" fmla="*/ 81 w 82"/>
                  <a:gd name="T7" fmla="*/ 34 h 79"/>
                  <a:gd name="T8" fmla="*/ 53 w 82"/>
                  <a:gd name="T9" fmla="*/ 78 h 79"/>
                </a:gdLst>
                <a:ahLst/>
                <a:cxnLst>
                  <a:cxn ang="0">
                    <a:pos x="T0" y="T1"/>
                  </a:cxn>
                  <a:cxn ang="0">
                    <a:pos x="T2" y="T3"/>
                  </a:cxn>
                  <a:cxn ang="0">
                    <a:pos x="T4" y="T5"/>
                  </a:cxn>
                  <a:cxn ang="0">
                    <a:pos x="T6" y="T7"/>
                  </a:cxn>
                  <a:cxn ang="0">
                    <a:pos x="T8" y="T9"/>
                  </a:cxn>
                </a:cxnLst>
                <a:rect l="0" t="0" r="r" b="b"/>
                <a:pathLst>
                  <a:path w="82" h="79">
                    <a:moveTo>
                      <a:pt x="53" y="78"/>
                    </a:moveTo>
                    <a:lnTo>
                      <a:pt x="0" y="21"/>
                    </a:lnTo>
                    <a:lnTo>
                      <a:pt x="48" y="0"/>
                    </a:lnTo>
                    <a:lnTo>
                      <a:pt x="81" y="34"/>
                    </a:lnTo>
                    <a:lnTo>
                      <a:pt x="53" y="78"/>
                    </a:lnTo>
                  </a:path>
                </a:pathLst>
              </a:custGeom>
              <a:solidFill>
                <a:srgbClr val="FFFFFF"/>
              </a:solidFill>
              <a:ln w="12700" cap="rnd" cmpd="sng">
                <a:solidFill>
                  <a:srgbClr val="000000"/>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56013" name="Freeform 13">
                <a:extLst>
                  <a:ext uri="{FF2B5EF4-FFF2-40B4-BE49-F238E27FC236}">
                    <a16:creationId xmlns:a16="http://schemas.microsoft.com/office/drawing/2014/main" id="{C87B19A6-7E9B-C809-BDB9-A940747D88DB}"/>
                  </a:ext>
                </a:extLst>
              </p:cNvPr>
              <p:cNvSpPr>
                <a:spLocks/>
              </p:cNvSpPr>
              <p:nvPr/>
            </p:nvSpPr>
            <p:spPr bwMode="auto">
              <a:xfrm>
                <a:off x="3288" y="2802"/>
                <a:ext cx="80" cy="77"/>
              </a:xfrm>
              <a:custGeom>
                <a:avLst/>
                <a:gdLst>
                  <a:gd name="T0" fmla="*/ 27 w 80"/>
                  <a:gd name="T1" fmla="*/ 0 h 77"/>
                  <a:gd name="T2" fmla="*/ 79 w 80"/>
                  <a:gd name="T3" fmla="*/ 56 h 77"/>
                  <a:gd name="T4" fmla="*/ 32 w 80"/>
                  <a:gd name="T5" fmla="*/ 76 h 77"/>
                  <a:gd name="T6" fmla="*/ 0 w 80"/>
                  <a:gd name="T7" fmla="*/ 43 h 77"/>
                  <a:gd name="T8" fmla="*/ 27 w 80"/>
                  <a:gd name="T9" fmla="*/ 0 h 77"/>
                </a:gdLst>
                <a:ahLst/>
                <a:cxnLst>
                  <a:cxn ang="0">
                    <a:pos x="T0" y="T1"/>
                  </a:cxn>
                  <a:cxn ang="0">
                    <a:pos x="T2" y="T3"/>
                  </a:cxn>
                  <a:cxn ang="0">
                    <a:pos x="T4" y="T5"/>
                  </a:cxn>
                  <a:cxn ang="0">
                    <a:pos x="T6" y="T7"/>
                  </a:cxn>
                  <a:cxn ang="0">
                    <a:pos x="T8" y="T9"/>
                  </a:cxn>
                </a:cxnLst>
                <a:rect l="0" t="0" r="r" b="b"/>
                <a:pathLst>
                  <a:path w="80" h="77">
                    <a:moveTo>
                      <a:pt x="27" y="0"/>
                    </a:moveTo>
                    <a:lnTo>
                      <a:pt x="79" y="56"/>
                    </a:lnTo>
                    <a:lnTo>
                      <a:pt x="32" y="76"/>
                    </a:lnTo>
                    <a:lnTo>
                      <a:pt x="0" y="43"/>
                    </a:lnTo>
                    <a:lnTo>
                      <a:pt x="27" y="0"/>
                    </a:lnTo>
                  </a:path>
                </a:pathLst>
              </a:custGeom>
              <a:solidFill>
                <a:srgbClr val="FFFFFF"/>
              </a:solidFill>
              <a:ln w="12700" cap="rnd" cmpd="sng">
                <a:solidFill>
                  <a:srgbClr val="000000"/>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56014" name="Freeform 14">
                <a:extLst>
                  <a:ext uri="{FF2B5EF4-FFF2-40B4-BE49-F238E27FC236}">
                    <a16:creationId xmlns:a16="http://schemas.microsoft.com/office/drawing/2014/main" id="{1E28E6F3-1826-622A-8914-54AED7053A1C}"/>
                  </a:ext>
                </a:extLst>
              </p:cNvPr>
              <p:cNvSpPr>
                <a:spLocks/>
              </p:cNvSpPr>
              <p:nvPr/>
            </p:nvSpPr>
            <p:spPr bwMode="auto">
              <a:xfrm>
                <a:off x="3522" y="2805"/>
                <a:ext cx="81" cy="77"/>
              </a:xfrm>
              <a:custGeom>
                <a:avLst/>
                <a:gdLst>
                  <a:gd name="T0" fmla="*/ 53 w 81"/>
                  <a:gd name="T1" fmla="*/ 0 h 77"/>
                  <a:gd name="T2" fmla="*/ 0 w 81"/>
                  <a:gd name="T3" fmla="*/ 56 h 77"/>
                  <a:gd name="T4" fmla="*/ 48 w 81"/>
                  <a:gd name="T5" fmla="*/ 76 h 77"/>
                  <a:gd name="T6" fmla="*/ 80 w 81"/>
                  <a:gd name="T7" fmla="*/ 43 h 77"/>
                  <a:gd name="T8" fmla="*/ 53 w 81"/>
                  <a:gd name="T9" fmla="*/ 0 h 77"/>
                </a:gdLst>
                <a:ahLst/>
                <a:cxnLst>
                  <a:cxn ang="0">
                    <a:pos x="T0" y="T1"/>
                  </a:cxn>
                  <a:cxn ang="0">
                    <a:pos x="T2" y="T3"/>
                  </a:cxn>
                  <a:cxn ang="0">
                    <a:pos x="T4" y="T5"/>
                  </a:cxn>
                  <a:cxn ang="0">
                    <a:pos x="T6" y="T7"/>
                  </a:cxn>
                  <a:cxn ang="0">
                    <a:pos x="T8" y="T9"/>
                  </a:cxn>
                </a:cxnLst>
                <a:rect l="0" t="0" r="r" b="b"/>
                <a:pathLst>
                  <a:path w="81" h="77">
                    <a:moveTo>
                      <a:pt x="53" y="0"/>
                    </a:moveTo>
                    <a:lnTo>
                      <a:pt x="0" y="56"/>
                    </a:lnTo>
                    <a:lnTo>
                      <a:pt x="48" y="76"/>
                    </a:lnTo>
                    <a:lnTo>
                      <a:pt x="80" y="43"/>
                    </a:lnTo>
                    <a:lnTo>
                      <a:pt x="53" y="0"/>
                    </a:lnTo>
                  </a:path>
                </a:pathLst>
              </a:custGeom>
              <a:solidFill>
                <a:srgbClr val="FFFFFF"/>
              </a:solidFill>
              <a:ln w="12700" cap="rnd" cmpd="sng">
                <a:solidFill>
                  <a:srgbClr val="000000"/>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56015" name="Freeform 15">
                <a:extLst>
                  <a:ext uri="{FF2B5EF4-FFF2-40B4-BE49-F238E27FC236}">
                    <a16:creationId xmlns:a16="http://schemas.microsoft.com/office/drawing/2014/main" id="{E4027EE5-0B06-9236-0483-F417BE3F916E}"/>
                  </a:ext>
                </a:extLst>
              </p:cNvPr>
              <p:cNvSpPr>
                <a:spLocks/>
              </p:cNvSpPr>
              <p:nvPr/>
            </p:nvSpPr>
            <p:spPr bwMode="auto">
              <a:xfrm>
                <a:off x="3402" y="2874"/>
                <a:ext cx="81" cy="46"/>
              </a:xfrm>
              <a:custGeom>
                <a:avLst/>
                <a:gdLst>
                  <a:gd name="T0" fmla="*/ 16 w 81"/>
                  <a:gd name="T1" fmla="*/ 45 h 46"/>
                  <a:gd name="T2" fmla="*/ 64 w 81"/>
                  <a:gd name="T3" fmla="*/ 45 h 46"/>
                  <a:gd name="T4" fmla="*/ 80 w 81"/>
                  <a:gd name="T5" fmla="*/ 0 h 46"/>
                  <a:gd name="T6" fmla="*/ 0 w 81"/>
                  <a:gd name="T7" fmla="*/ 0 h 46"/>
                  <a:gd name="T8" fmla="*/ 16 w 81"/>
                  <a:gd name="T9" fmla="*/ 45 h 46"/>
                </a:gdLst>
                <a:ahLst/>
                <a:cxnLst>
                  <a:cxn ang="0">
                    <a:pos x="T0" y="T1"/>
                  </a:cxn>
                  <a:cxn ang="0">
                    <a:pos x="T2" y="T3"/>
                  </a:cxn>
                  <a:cxn ang="0">
                    <a:pos x="T4" y="T5"/>
                  </a:cxn>
                  <a:cxn ang="0">
                    <a:pos x="T6" y="T7"/>
                  </a:cxn>
                  <a:cxn ang="0">
                    <a:pos x="T8" y="T9"/>
                  </a:cxn>
                </a:cxnLst>
                <a:rect l="0" t="0" r="r" b="b"/>
                <a:pathLst>
                  <a:path w="81" h="46">
                    <a:moveTo>
                      <a:pt x="16" y="45"/>
                    </a:moveTo>
                    <a:lnTo>
                      <a:pt x="64" y="45"/>
                    </a:lnTo>
                    <a:lnTo>
                      <a:pt x="80" y="0"/>
                    </a:lnTo>
                    <a:lnTo>
                      <a:pt x="0" y="0"/>
                    </a:lnTo>
                    <a:lnTo>
                      <a:pt x="16" y="45"/>
                    </a:lnTo>
                  </a:path>
                </a:pathLst>
              </a:custGeom>
              <a:solidFill>
                <a:srgbClr val="FFFFFF"/>
              </a:solidFill>
              <a:ln w="12700" cap="rnd" cmpd="sng">
                <a:solidFill>
                  <a:srgbClr val="000000"/>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grpSp>
          <p:nvGrpSpPr>
            <p:cNvPr id="256016" name="Group 16">
              <a:extLst>
                <a:ext uri="{FF2B5EF4-FFF2-40B4-BE49-F238E27FC236}">
                  <a16:creationId xmlns:a16="http://schemas.microsoft.com/office/drawing/2014/main" id="{792DBD66-BB75-EB72-01F0-AE65D0FD66F0}"/>
                </a:ext>
              </a:extLst>
            </p:cNvPr>
            <p:cNvGrpSpPr>
              <a:grpSpLocks/>
            </p:cNvGrpSpPr>
            <p:nvPr/>
          </p:nvGrpSpPr>
          <p:grpSpPr bwMode="auto">
            <a:xfrm>
              <a:off x="2487" y="2597"/>
              <a:ext cx="297" cy="287"/>
              <a:chOff x="2487" y="2597"/>
              <a:chExt cx="297" cy="287"/>
            </a:xfrm>
          </p:grpSpPr>
          <p:sp>
            <p:nvSpPr>
              <p:cNvPr id="256017" name="Freeform 17">
                <a:extLst>
                  <a:ext uri="{FF2B5EF4-FFF2-40B4-BE49-F238E27FC236}">
                    <a16:creationId xmlns:a16="http://schemas.microsoft.com/office/drawing/2014/main" id="{1AFF3799-4AE7-95A3-C6D0-6A0B1126D4E1}"/>
                  </a:ext>
                </a:extLst>
              </p:cNvPr>
              <p:cNvSpPr>
                <a:spLocks/>
              </p:cNvSpPr>
              <p:nvPr/>
            </p:nvSpPr>
            <p:spPr bwMode="auto">
              <a:xfrm>
                <a:off x="2515" y="2622"/>
                <a:ext cx="67" cy="65"/>
              </a:xfrm>
              <a:custGeom>
                <a:avLst/>
                <a:gdLst>
                  <a:gd name="T0" fmla="*/ 23 w 67"/>
                  <a:gd name="T1" fmla="*/ 64 h 65"/>
                  <a:gd name="T2" fmla="*/ 66 w 67"/>
                  <a:gd name="T3" fmla="*/ 17 h 65"/>
                  <a:gd name="T4" fmla="*/ 27 w 67"/>
                  <a:gd name="T5" fmla="*/ 0 h 65"/>
                  <a:gd name="T6" fmla="*/ 0 w 67"/>
                  <a:gd name="T7" fmla="*/ 28 h 65"/>
                  <a:gd name="T8" fmla="*/ 23 w 67"/>
                  <a:gd name="T9" fmla="*/ 64 h 65"/>
                </a:gdLst>
                <a:ahLst/>
                <a:cxnLst>
                  <a:cxn ang="0">
                    <a:pos x="T0" y="T1"/>
                  </a:cxn>
                  <a:cxn ang="0">
                    <a:pos x="T2" y="T3"/>
                  </a:cxn>
                  <a:cxn ang="0">
                    <a:pos x="T4" y="T5"/>
                  </a:cxn>
                  <a:cxn ang="0">
                    <a:pos x="T6" y="T7"/>
                  </a:cxn>
                  <a:cxn ang="0">
                    <a:pos x="T8" y="T9"/>
                  </a:cxn>
                </a:cxnLst>
                <a:rect l="0" t="0" r="r" b="b"/>
                <a:pathLst>
                  <a:path w="67" h="65">
                    <a:moveTo>
                      <a:pt x="23" y="64"/>
                    </a:moveTo>
                    <a:lnTo>
                      <a:pt x="66" y="17"/>
                    </a:lnTo>
                    <a:lnTo>
                      <a:pt x="27" y="0"/>
                    </a:lnTo>
                    <a:lnTo>
                      <a:pt x="0" y="28"/>
                    </a:lnTo>
                    <a:lnTo>
                      <a:pt x="23" y="64"/>
                    </a:lnTo>
                  </a:path>
                </a:pathLst>
              </a:custGeom>
              <a:solidFill>
                <a:srgbClr val="FFFFFF"/>
              </a:solidFill>
              <a:ln w="12700" cap="rnd" cmpd="sng">
                <a:solidFill>
                  <a:srgbClr val="000000"/>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56018" name="Freeform 18">
                <a:extLst>
                  <a:ext uri="{FF2B5EF4-FFF2-40B4-BE49-F238E27FC236}">
                    <a16:creationId xmlns:a16="http://schemas.microsoft.com/office/drawing/2014/main" id="{32B17C9C-D707-F3F4-8B1D-BAD79AB62E57}"/>
                  </a:ext>
                </a:extLst>
              </p:cNvPr>
              <p:cNvSpPr>
                <a:spLocks/>
              </p:cNvSpPr>
              <p:nvPr/>
            </p:nvSpPr>
            <p:spPr bwMode="auto">
              <a:xfrm>
                <a:off x="2603" y="2597"/>
                <a:ext cx="64" cy="37"/>
              </a:xfrm>
              <a:custGeom>
                <a:avLst/>
                <a:gdLst>
                  <a:gd name="T0" fmla="*/ 12 w 64"/>
                  <a:gd name="T1" fmla="*/ 0 h 37"/>
                  <a:gd name="T2" fmla="*/ 51 w 64"/>
                  <a:gd name="T3" fmla="*/ 0 h 37"/>
                  <a:gd name="T4" fmla="*/ 63 w 64"/>
                  <a:gd name="T5" fmla="*/ 36 h 37"/>
                  <a:gd name="T6" fmla="*/ 0 w 64"/>
                  <a:gd name="T7" fmla="*/ 36 h 37"/>
                  <a:gd name="T8" fmla="*/ 12 w 64"/>
                  <a:gd name="T9" fmla="*/ 0 h 37"/>
                </a:gdLst>
                <a:ahLst/>
                <a:cxnLst>
                  <a:cxn ang="0">
                    <a:pos x="T0" y="T1"/>
                  </a:cxn>
                  <a:cxn ang="0">
                    <a:pos x="T2" y="T3"/>
                  </a:cxn>
                  <a:cxn ang="0">
                    <a:pos x="T4" y="T5"/>
                  </a:cxn>
                  <a:cxn ang="0">
                    <a:pos x="T6" y="T7"/>
                  </a:cxn>
                  <a:cxn ang="0">
                    <a:pos x="T8" y="T9"/>
                  </a:cxn>
                </a:cxnLst>
                <a:rect l="0" t="0" r="r" b="b"/>
                <a:pathLst>
                  <a:path w="64" h="37">
                    <a:moveTo>
                      <a:pt x="12" y="0"/>
                    </a:moveTo>
                    <a:lnTo>
                      <a:pt x="51" y="0"/>
                    </a:lnTo>
                    <a:lnTo>
                      <a:pt x="63" y="36"/>
                    </a:lnTo>
                    <a:lnTo>
                      <a:pt x="0" y="36"/>
                    </a:lnTo>
                    <a:lnTo>
                      <a:pt x="12" y="0"/>
                    </a:lnTo>
                  </a:path>
                </a:pathLst>
              </a:custGeom>
              <a:solidFill>
                <a:srgbClr val="FFFFFF"/>
              </a:solidFill>
              <a:ln w="12700" cap="rnd" cmpd="sng">
                <a:solidFill>
                  <a:srgbClr val="000000"/>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56019" name="Freeform 19">
                <a:extLst>
                  <a:ext uri="{FF2B5EF4-FFF2-40B4-BE49-F238E27FC236}">
                    <a16:creationId xmlns:a16="http://schemas.microsoft.com/office/drawing/2014/main" id="{ECC13BCE-FDC1-E1AD-503B-D73827093BCE}"/>
                  </a:ext>
                </a:extLst>
              </p:cNvPr>
              <p:cNvSpPr>
                <a:spLocks/>
              </p:cNvSpPr>
              <p:nvPr/>
            </p:nvSpPr>
            <p:spPr bwMode="auto">
              <a:xfrm>
                <a:off x="2743" y="2707"/>
                <a:ext cx="41" cy="65"/>
              </a:xfrm>
              <a:custGeom>
                <a:avLst/>
                <a:gdLst>
                  <a:gd name="T0" fmla="*/ 40 w 41"/>
                  <a:gd name="T1" fmla="*/ 13 h 65"/>
                  <a:gd name="T2" fmla="*/ 40 w 41"/>
                  <a:gd name="T3" fmla="*/ 51 h 65"/>
                  <a:gd name="T4" fmla="*/ 0 w 41"/>
                  <a:gd name="T5" fmla="*/ 64 h 65"/>
                  <a:gd name="T6" fmla="*/ 0 w 41"/>
                  <a:gd name="T7" fmla="*/ 0 h 65"/>
                  <a:gd name="T8" fmla="*/ 40 w 41"/>
                  <a:gd name="T9" fmla="*/ 13 h 65"/>
                </a:gdLst>
                <a:ahLst/>
                <a:cxnLst>
                  <a:cxn ang="0">
                    <a:pos x="T0" y="T1"/>
                  </a:cxn>
                  <a:cxn ang="0">
                    <a:pos x="T2" y="T3"/>
                  </a:cxn>
                  <a:cxn ang="0">
                    <a:pos x="T4" y="T5"/>
                  </a:cxn>
                  <a:cxn ang="0">
                    <a:pos x="T6" y="T7"/>
                  </a:cxn>
                  <a:cxn ang="0">
                    <a:pos x="T8" y="T9"/>
                  </a:cxn>
                </a:cxnLst>
                <a:rect l="0" t="0" r="r" b="b"/>
                <a:pathLst>
                  <a:path w="41" h="65">
                    <a:moveTo>
                      <a:pt x="40" y="13"/>
                    </a:moveTo>
                    <a:lnTo>
                      <a:pt x="40" y="51"/>
                    </a:lnTo>
                    <a:lnTo>
                      <a:pt x="0" y="64"/>
                    </a:lnTo>
                    <a:lnTo>
                      <a:pt x="0" y="0"/>
                    </a:lnTo>
                    <a:lnTo>
                      <a:pt x="40" y="13"/>
                    </a:lnTo>
                  </a:path>
                </a:pathLst>
              </a:custGeom>
              <a:solidFill>
                <a:srgbClr val="FFFFFF"/>
              </a:solidFill>
              <a:ln w="12700" cap="rnd" cmpd="sng">
                <a:solidFill>
                  <a:srgbClr val="000000"/>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56020" name="Freeform 20">
                <a:extLst>
                  <a:ext uri="{FF2B5EF4-FFF2-40B4-BE49-F238E27FC236}">
                    <a16:creationId xmlns:a16="http://schemas.microsoft.com/office/drawing/2014/main" id="{FD04F739-4714-1E42-61D4-E1F74A318990}"/>
                  </a:ext>
                </a:extLst>
              </p:cNvPr>
              <p:cNvSpPr>
                <a:spLocks/>
              </p:cNvSpPr>
              <p:nvPr/>
            </p:nvSpPr>
            <p:spPr bwMode="auto">
              <a:xfrm>
                <a:off x="2487" y="2705"/>
                <a:ext cx="40" cy="67"/>
              </a:xfrm>
              <a:custGeom>
                <a:avLst/>
                <a:gdLst>
                  <a:gd name="T0" fmla="*/ 0 w 40"/>
                  <a:gd name="T1" fmla="*/ 13 h 67"/>
                  <a:gd name="T2" fmla="*/ 0 w 40"/>
                  <a:gd name="T3" fmla="*/ 53 h 67"/>
                  <a:gd name="T4" fmla="*/ 39 w 40"/>
                  <a:gd name="T5" fmla="*/ 66 h 67"/>
                  <a:gd name="T6" fmla="*/ 39 w 40"/>
                  <a:gd name="T7" fmla="*/ 0 h 67"/>
                  <a:gd name="T8" fmla="*/ 0 w 40"/>
                  <a:gd name="T9" fmla="*/ 13 h 67"/>
                </a:gdLst>
                <a:ahLst/>
                <a:cxnLst>
                  <a:cxn ang="0">
                    <a:pos x="T0" y="T1"/>
                  </a:cxn>
                  <a:cxn ang="0">
                    <a:pos x="T2" y="T3"/>
                  </a:cxn>
                  <a:cxn ang="0">
                    <a:pos x="T4" y="T5"/>
                  </a:cxn>
                  <a:cxn ang="0">
                    <a:pos x="T6" y="T7"/>
                  </a:cxn>
                  <a:cxn ang="0">
                    <a:pos x="T8" y="T9"/>
                  </a:cxn>
                </a:cxnLst>
                <a:rect l="0" t="0" r="r" b="b"/>
                <a:pathLst>
                  <a:path w="40" h="67">
                    <a:moveTo>
                      <a:pt x="0" y="13"/>
                    </a:moveTo>
                    <a:lnTo>
                      <a:pt x="0" y="53"/>
                    </a:lnTo>
                    <a:lnTo>
                      <a:pt x="39" y="66"/>
                    </a:lnTo>
                    <a:lnTo>
                      <a:pt x="39" y="0"/>
                    </a:lnTo>
                    <a:lnTo>
                      <a:pt x="0" y="13"/>
                    </a:lnTo>
                  </a:path>
                </a:pathLst>
              </a:custGeom>
              <a:solidFill>
                <a:srgbClr val="FFFFFF"/>
              </a:solidFill>
              <a:ln w="12700" cap="rnd" cmpd="sng">
                <a:solidFill>
                  <a:srgbClr val="000000"/>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56021" name="Freeform 21">
                <a:extLst>
                  <a:ext uri="{FF2B5EF4-FFF2-40B4-BE49-F238E27FC236}">
                    <a16:creationId xmlns:a16="http://schemas.microsoft.com/office/drawing/2014/main" id="{3D704677-B3C1-D20A-6BC3-1AD978D4C8D0}"/>
                  </a:ext>
                </a:extLst>
              </p:cNvPr>
              <p:cNvSpPr>
                <a:spLocks/>
              </p:cNvSpPr>
              <p:nvPr/>
            </p:nvSpPr>
            <p:spPr bwMode="auto">
              <a:xfrm>
                <a:off x="2691" y="2624"/>
                <a:ext cx="68" cy="63"/>
              </a:xfrm>
              <a:custGeom>
                <a:avLst/>
                <a:gdLst>
                  <a:gd name="T0" fmla="*/ 44 w 68"/>
                  <a:gd name="T1" fmla="*/ 62 h 63"/>
                  <a:gd name="T2" fmla="*/ 0 w 68"/>
                  <a:gd name="T3" fmla="*/ 17 h 63"/>
                  <a:gd name="T4" fmla="*/ 40 w 68"/>
                  <a:gd name="T5" fmla="*/ 0 h 63"/>
                  <a:gd name="T6" fmla="*/ 67 w 68"/>
                  <a:gd name="T7" fmla="*/ 27 h 63"/>
                  <a:gd name="T8" fmla="*/ 44 w 68"/>
                  <a:gd name="T9" fmla="*/ 62 h 63"/>
                </a:gdLst>
                <a:ahLst/>
                <a:cxnLst>
                  <a:cxn ang="0">
                    <a:pos x="T0" y="T1"/>
                  </a:cxn>
                  <a:cxn ang="0">
                    <a:pos x="T2" y="T3"/>
                  </a:cxn>
                  <a:cxn ang="0">
                    <a:pos x="T4" y="T5"/>
                  </a:cxn>
                  <a:cxn ang="0">
                    <a:pos x="T6" y="T7"/>
                  </a:cxn>
                  <a:cxn ang="0">
                    <a:pos x="T8" y="T9"/>
                  </a:cxn>
                </a:cxnLst>
                <a:rect l="0" t="0" r="r" b="b"/>
                <a:pathLst>
                  <a:path w="68" h="63">
                    <a:moveTo>
                      <a:pt x="44" y="62"/>
                    </a:moveTo>
                    <a:lnTo>
                      <a:pt x="0" y="17"/>
                    </a:lnTo>
                    <a:lnTo>
                      <a:pt x="40" y="0"/>
                    </a:lnTo>
                    <a:lnTo>
                      <a:pt x="67" y="27"/>
                    </a:lnTo>
                    <a:lnTo>
                      <a:pt x="44" y="62"/>
                    </a:lnTo>
                  </a:path>
                </a:pathLst>
              </a:custGeom>
              <a:solidFill>
                <a:srgbClr val="FFFFFF"/>
              </a:solidFill>
              <a:ln w="12700" cap="rnd" cmpd="sng">
                <a:solidFill>
                  <a:srgbClr val="000000"/>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56022" name="Freeform 22">
                <a:extLst>
                  <a:ext uri="{FF2B5EF4-FFF2-40B4-BE49-F238E27FC236}">
                    <a16:creationId xmlns:a16="http://schemas.microsoft.com/office/drawing/2014/main" id="{A70DB665-3587-6287-2BB1-6552F662777F}"/>
                  </a:ext>
                </a:extLst>
              </p:cNvPr>
              <p:cNvSpPr>
                <a:spLocks/>
              </p:cNvSpPr>
              <p:nvPr/>
            </p:nvSpPr>
            <p:spPr bwMode="auto">
              <a:xfrm>
                <a:off x="2510" y="2791"/>
                <a:ext cx="66" cy="63"/>
              </a:xfrm>
              <a:custGeom>
                <a:avLst/>
                <a:gdLst>
                  <a:gd name="T0" fmla="*/ 22 w 66"/>
                  <a:gd name="T1" fmla="*/ 0 h 63"/>
                  <a:gd name="T2" fmla="*/ 65 w 66"/>
                  <a:gd name="T3" fmla="*/ 45 h 63"/>
                  <a:gd name="T4" fmla="*/ 26 w 66"/>
                  <a:gd name="T5" fmla="*/ 62 h 63"/>
                  <a:gd name="T6" fmla="*/ 0 w 66"/>
                  <a:gd name="T7" fmla="*/ 35 h 63"/>
                  <a:gd name="T8" fmla="*/ 22 w 66"/>
                  <a:gd name="T9" fmla="*/ 0 h 63"/>
                </a:gdLst>
                <a:ahLst/>
                <a:cxnLst>
                  <a:cxn ang="0">
                    <a:pos x="T0" y="T1"/>
                  </a:cxn>
                  <a:cxn ang="0">
                    <a:pos x="T2" y="T3"/>
                  </a:cxn>
                  <a:cxn ang="0">
                    <a:pos x="T4" y="T5"/>
                  </a:cxn>
                  <a:cxn ang="0">
                    <a:pos x="T6" y="T7"/>
                  </a:cxn>
                  <a:cxn ang="0">
                    <a:pos x="T8" y="T9"/>
                  </a:cxn>
                </a:cxnLst>
                <a:rect l="0" t="0" r="r" b="b"/>
                <a:pathLst>
                  <a:path w="66" h="63">
                    <a:moveTo>
                      <a:pt x="22" y="0"/>
                    </a:moveTo>
                    <a:lnTo>
                      <a:pt x="65" y="45"/>
                    </a:lnTo>
                    <a:lnTo>
                      <a:pt x="26" y="62"/>
                    </a:lnTo>
                    <a:lnTo>
                      <a:pt x="0" y="35"/>
                    </a:lnTo>
                    <a:lnTo>
                      <a:pt x="22" y="0"/>
                    </a:lnTo>
                  </a:path>
                </a:pathLst>
              </a:custGeom>
              <a:solidFill>
                <a:srgbClr val="FFFFFF"/>
              </a:solidFill>
              <a:ln w="12700" cap="rnd" cmpd="sng">
                <a:solidFill>
                  <a:srgbClr val="000000"/>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56023" name="Freeform 23">
                <a:extLst>
                  <a:ext uri="{FF2B5EF4-FFF2-40B4-BE49-F238E27FC236}">
                    <a16:creationId xmlns:a16="http://schemas.microsoft.com/office/drawing/2014/main" id="{ACDDA7DB-ED5D-64F5-837E-3D63DF37BB8A}"/>
                  </a:ext>
                </a:extLst>
              </p:cNvPr>
              <p:cNvSpPr>
                <a:spLocks/>
              </p:cNvSpPr>
              <p:nvPr/>
            </p:nvSpPr>
            <p:spPr bwMode="auto">
              <a:xfrm>
                <a:off x="2692" y="2790"/>
                <a:ext cx="67" cy="64"/>
              </a:xfrm>
              <a:custGeom>
                <a:avLst/>
                <a:gdLst>
                  <a:gd name="T0" fmla="*/ 43 w 67"/>
                  <a:gd name="T1" fmla="*/ 0 h 64"/>
                  <a:gd name="T2" fmla="*/ 0 w 67"/>
                  <a:gd name="T3" fmla="*/ 46 h 64"/>
                  <a:gd name="T4" fmla="*/ 39 w 67"/>
                  <a:gd name="T5" fmla="*/ 63 h 64"/>
                  <a:gd name="T6" fmla="*/ 66 w 67"/>
                  <a:gd name="T7" fmla="*/ 36 h 64"/>
                  <a:gd name="T8" fmla="*/ 43 w 67"/>
                  <a:gd name="T9" fmla="*/ 0 h 64"/>
                </a:gdLst>
                <a:ahLst/>
                <a:cxnLst>
                  <a:cxn ang="0">
                    <a:pos x="T0" y="T1"/>
                  </a:cxn>
                  <a:cxn ang="0">
                    <a:pos x="T2" y="T3"/>
                  </a:cxn>
                  <a:cxn ang="0">
                    <a:pos x="T4" y="T5"/>
                  </a:cxn>
                  <a:cxn ang="0">
                    <a:pos x="T6" y="T7"/>
                  </a:cxn>
                  <a:cxn ang="0">
                    <a:pos x="T8" y="T9"/>
                  </a:cxn>
                </a:cxnLst>
                <a:rect l="0" t="0" r="r" b="b"/>
                <a:pathLst>
                  <a:path w="67" h="64">
                    <a:moveTo>
                      <a:pt x="43" y="0"/>
                    </a:moveTo>
                    <a:lnTo>
                      <a:pt x="0" y="46"/>
                    </a:lnTo>
                    <a:lnTo>
                      <a:pt x="39" y="63"/>
                    </a:lnTo>
                    <a:lnTo>
                      <a:pt x="66" y="36"/>
                    </a:lnTo>
                    <a:lnTo>
                      <a:pt x="43" y="0"/>
                    </a:lnTo>
                  </a:path>
                </a:pathLst>
              </a:custGeom>
              <a:solidFill>
                <a:srgbClr val="FFFFFF"/>
              </a:solidFill>
              <a:ln w="12700" cap="rnd" cmpd="sng">
                <a:solidFill>
                  <a:srgbClr val="000000"/>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56024" name="Freeform 24">
                <a:extLst>
                  <a:ext uri="{FF2B5EF4-FFF2-40B4-BE49-F238E27FC236}">
                    <a16:creationId xmlns:a16="http://schemas.microsoft.com/office/drawing/2014/main" id="{E5819505-69D7-53B6-9330-DB200B47DE9D}"/>
                  </a:ext>
                </a:extLst>
              </p:cNvPr>
              <p:cNvSpPr>
                <a:spLocks/>
              </p:cNvSpPr>
              <p:nvPr/>
            </p:nvSpPr>
            <p:spPr bwMode="auto">
              <a:xfrm>
                <a:off x="2597" y="2847"/>
                <a:ext cx="69" cy="37"/>
              </a:xfrm>
              <a:custGeom>
                <a:avLst/>
                <a:gdLst>
                  <a:gd name="T0" fmla="*/ 13 w 69"/>
                  <a:gd name="T1" fmla="*/ 36 h 37"/>
                  <a:gd name="T2" fmla="*/ 55 w 69"/>
                  <a:gd name="T3" fmla="*/ 36 h 37"/>
                  <a:gd name="T4" fmla="*/ 68 w 69"/>
                  <a:gd name="T5" fmla="*/ 0 h 37"/>
                  <a:gd name="T6" fmla="*/ 0 w 69"/>
                  <a:gd name="T7" fmla="*/ 0 h 37"/>
                  <a:gd name="T8" fmla="*/ 13 w 69"/>
                  <a:gd name="T9" fmla="*/ 36 h 37"/>
                </a:gdLst>
                <a:ahLst/>
                <a:cxnLst>
                  <a:cxn ang="0">
                    <a:pos x="T0" y="T1"/>
                  </a:cxn>
                  <a:cxn ang="0">
                    <a:pos x="T2" y="T3"/>
                  </a:cxn>
                  <a:cxn ang="0">
                    <a:pos x="T4" y="T5"/>
                  </a:cxn>
                  <a:cxn ang="0">
                    <a:pos x="T6" y="T7"/>
                  </a:cxn>
                  <a:cxn ang="0">
                    <a:pos x="T8" y="T9"/>
                  </a:cxn>
                </a:cxnLst>
                <a:rect l="0" t="0" r="r" b="b"/>
                <a:pathLst>
                  <a:path w="69" h="37">
                    <a:moveTo>
                      <a:pt x="13" y="36"/>
                    </a:moveTo>
                    <a:lnTo>
                      <a:pt x="55" y="36"/>
                    </a:lnTo>
                    <a:lnTo>
                      <a:pt x="68" y="0"/>
                    </a:lnTo>
                    <a:lnTo>
                      <a:pt x="0" y="0"/>
                    </a:lnTo>
                    <a:lnTo>
                      <a:pt x="13" y="36"/>
                    </a:lnTo>
                  </a:path>
                </a:pathLst>
              </a:custGeom>
              <a:solidFill>
                <a:srgbClr val="FFFFFF"/>
              </a:solidFill>
              <a:ln w="12700" cap="rnd" cmpd="sng">
                <a:solidFill>
                  <a:srgbClr val="000000"/>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nvGrpSpPr>
              <p:cNvPr id="256025" name="Group 25">
                <a:extLst>
                  <a:ext uri="{FF2B5EF4-FFF2-40B4-BE49-F238E27FC236}">
                    <a16:creationId xmlns:a16="http://schemas.microsoft.com/office/drawing/2014/main" id="{D73558E8-9926-8076-155A-91780A4C1D4C}"/>
                  </a:ext>
                </a:extLst>
              </p:cNvPr>
              <p:cNvGrpSpPr>
                <a:grpSpLocks/>
              </p:cNvGrpSpPr>
              <p:nvPr/>
            </p:nvGrpSpPr>
            <p:grpSpPr bwMode="auto">
              <a:xfrm>
                <a:off x="2520" y="2628"/>
                <a:ext cx="228" cy="223"/>
                <a:chOff x="2520" y="2628"/>
                <a:chExt cx="228" cy="223"/>
              </a:xfrm>
            </p:grpSpPr>
            <p:sp>
              <p:nvSpPr>
                <p:cNvPr id="256026" name="Oval 26">
                  <a:extLst>
                    <a:ext uri="{FF2B5EF4-FFF2-40B4-BE49-F238E27FC236}">
                      <a16:creationId xmlns:a16="http://schemas.microsoft.com/office/drawing/2014/main" id="{4BE1B705-A6B1-0F3B-EC20-1CE385FFABEE}"/>
                    </a:ext>
                  </a:extLst>
                </p:cNvPr>
                <p:cNvSpPr>
                  <a:spLocks noChangeArrowheads="1"/>
                </p:cNvSpPr>
                <p:nvPr/>
              </p:nvSpPr>
              <p:spPr bwMode="auto">
                <a:xfrm>
                  <a:off x="2520" y="2628"/>
                  <a:ext cx="228" cy="223"/>
                </a:xfrm>
                <a:prstGeom prst="ellipse">
                  <a:avLst/>
                </a:prstGeom>
                <a:solidFill>
                  <a:srgbClr val="FFFFFF"/>
                </a:solidFill>
                <a:ln w="12700">
                  <a:solidFill>
                    <a:srgbClr val="0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56027" name="Oval 27">
                  <a:extLst>
                    <a:ext uri="{FF2B5EF4-FFF2-40B4-BE49-F238E27FC236}">
                      <a16:creationId xmlns:a16="http://schemas.microsoft.com/office/drawing/2014/main" id="{0B392DC3-9B21-351D-0776-776CCEA623F1}"/>
                    </a:ext>
                  </a:extLst>
                </p:cNvPr>
                <p:cNvSpPr>
                  <a:spLocks noChangeArrowheads="1"/>
                </p:cNvSpPr>
                <p:nvPr/>
              </p:nvSpPr>
              <p:spPr bwMode="auto">
                <a:xfrm>
                  <a:off x="2592" y="2700"/>
                  <a:ext cx="81" cy="77"/>
                </a:xfrm>
                <a:prstGeom prst="ellipse">
                  <a:avLst/>
                </a:prstGeom>
                <a:solidFill>
                  <a:srgbClr val="FFFFFF"/>
                </a:solidFill>
                <a:ln w="12700">
                  <a:solidFill>
                    <a:srgbClr val="0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grpSp>
        <p:grpSp>
          <p:nvGrpSpPr>
            <p:cNvPr id="256028" name="Group 28">
              <a:extLst>
                <a:ext uri="{FF2B5EF4-FFF2-40B4-BE49-F238E27FC236}">
                  <a16:creationId xmlns:a16="http://schemas.microsoft.com/office/drawing/2014/main" id="{3B53BFFA-BF55-8ABC-055A-610E05DC8E82}"/>
                </a:ext>
              </a:extLst>
            </p:cNvPr>
            <p:cNvGrpSpPr>
              <a:grpSpLocks/>
            </p:cNvGrpSpPr>
            <p:nvPr/>
          </p:nvGrpSpPr>
          <p:grpSpPr bwMode="auto">
            <a:xfrm>
              <a:off x="2633" y="2319"/>
              <a:ext cx="371" cy="361"/>
              <a:chOff x="2633" y="2319"/>
              <a:chExt cx="371" cy="361"/>
            </a:xfrm>
          </p:grpSpPr>
          <p:sp>
            <p:nvSpPr>
              <p:cNvPr id="256029" name="Freeform 29">
                <a:extLst>
                  <a:ext uri="{FF2B5EF4-FFF2-40B4-BE49-F238E27FC236}">
                    <a16:creationId xmlns:a16="http://schemas.microsoft.com/office/drawing/2014/main" id="{C94FD379-B332-F9AF-4E96-67747B7EFD80}"/>
                  </a:ext>
                </a:extLst>
              </p:cNvPr>
              <p:cNvSpPr>
                <a:spLocks/>
              </p:cNvSpPr>
              <p:nvPr/>
            </p:nvSpPr>
            <p:spPr bwMode="auto">
              <a:xfrm>
                <a:off x="2668" y="2353"/>
                <a:ext cx="84" cy="79"/>
              </a:xfrm>
              <a:custGeom>
                <a:avLst/>
                <a:gdLst>
                  <a:gd name="T0" fmla="*/ 28 w 84"/>
                  <a:gd name="T1" fmla="*/ 78 h 79"/>
                  <a:gd name="T2" fmla="*/ 83 w 84"/>
                  <a:gd name="T3" fmla="*/ 21 h 79"/>
                  <a:gd name="T4" fmla="*/ 34 w 84"/>
                  <a:gd name="T5" fmla="*/ 0 h 79"/>
                  <a:gd name="T6" fmla="*/ 0 w 84"/>
                  <a:gd name="T7" fmla="*/ 34 h 79"/>
                  <a:gd name="T8" fmla="*/ 28 w 84"/>
                  <a:gd name="T9" fmla="*/ 78 h 79"/>
                </a:gdLst>
                <a:ahLst/>
                <a:cxnLst>
                  <a:cxn ang="0">
                    <a:pos x="T0" y="T1"/>
                  </a:cxn>
                  <a:cxn ang="0">
                    <a:pos x="T2" y="T3"/>
                  </a:cxn>
                  <a:cxn ang="0">
                    <a:pos x="T4" y="T5"/>
                  </a:cxn>
                  <a:cxn ang="0">
                    <a:pos x="T6" y="T7"/>
                  </a:cxn>
                  <a:cxn ang="0">
                    <a:pos x="T8" y="T9"/>
                  </a:cxn>
                </a:cxnLst>
                <a:rect l="0" t="0" r="r" b="b"/>
                <a:pathLst>
                  <a:path w="84" h="79">
                    <a:moveTo>
                      <a:pt x="28" y="78"/>
                    </a:moveTo>
                    <a:lnTo>
                      <a:pt x="83" y="21"/>
                    </a:lnTo>
                    <a:lnTo>
                      <a:pt x="34" y="0"/>
                    </a:lnTo>
                    <a:lnTo>
                      <a:pt x="0" y="34"/>
                    </a:lnTo>
                    <a:lnTo>
                      <a:pt x="28" y="78"/>
                    </a:lnTo>
                  </a:path>
                </a:pathLst>
              </a:custGeom>
              <a:solidFill>
                <a:srgbClr val="FFFFFF"/>
              </a:solidFill>
              <a:ln w="12700" cap="rnd" cmpd="sng">
                <a:solidFill>
                  <a:srgbClr val="000000"/>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56030" name="Freeform 30">
                <a:extLst>
                  <a:ext uri="{FF2B5EF4-FFF2-40B4-BE49-F238E27FC236}">
                    <a16:creationId xmlns:a16="http://schemas.microsoft.com/office/drawing/2014/main" id="{117A34D0-5188-A7E8-010D-AA3AE9D884E8}"/>
                  </a:ext>
                </a:extLst>
              </p:cNvPr>
              <p:cNvSpPr>
                <a:spLocks/>
              </p:cNvSpPr>
              <p:nvPr/>
            </p:nvSpPr>
            <p:spPr bwMode="auto">
              <a:xfrm>
                <a:off x="2778" y="2319"/>
                <a:ext cx="80" cy="46"/>
              </a:xfrm>
              <a:custGeom>
                <a:avLst/>
                <a:gdLst>
                  <a:gd name="T0" fmla="*/ 16 w 80"/>
                  <a:gd name="T1" fmla="*/ 0 h 46"/>
                  <a:gd name="T2" fmla="*/ 63 w 80"/>
                  <a:gd name="T3" fmla="*/ 0 h 46"/>
                  <a:gd name="T4" fmla="*/ 79 w 80"/>
                  <a:gd name="T5" fmla="*/ 45 h 46"/>
                  <a:gd name="T6" fmla="*/ 0 w 80"/>
                  <a:gd name="T7" fmla="*/ 45 h 46"/>
                  <a:gd name="T8" fmla="*/ 16 w 80"/>
                  <a:gd name="T9" fmla="*/ 0 h 46"/>
                </a:gdLst>
                <a:ahLst/>
                <a:cxnLst>
                  <a:cxn ang="0">
                    <a:pos x="T0" y="T1"/>
                  </a:cxn>
                  <a:cxn ang="0">
                    <a:pos x="T2" y="T3"/>
                  </a:cxn>
                  <a:cxn ang="0">
                    <a:pos x="T4" y="T5"/>
                  </a:cxn>
                  <a:cxn ang="0">
                    <a:pos x="T6" y="T7"/>
                  </a:cxn>
                  <a:cxn ang="0">
                    <a:pos x="T8" y="T9"/>
                  </a:cxn>
                </a:cxnLst>
                <a:rect l="0" t="0" r="r" b="b"/>
                <a:pathLst>
                  <a:path w="80" h="46">
                    <a:moveTo>
                      <a:pt x="16" y="0"/>
                    </a:moveTo>
                    <a:lnTo>
                      <a:pt x="63" y="0"/>
                    </a:lnTo>
                    <a:lnTo>
                      <a:pt x="79" y="45"/>
                    </a:lnTo>
                    <a:lnTo>
                      <a:pt x="0" y="45"/>
                    </a:lnTo>
                    <a:lnTo>
                      <a:pt x="16" y="0"/>
                    </a:lnTo>
                  </a:path>
                </a:pathLst>
              </a:custGeom>
              <a:solidFill>
                <a:srgbClr val="FFFFFF"/>
              </a:solidFill>
              <a:ln w="12700" cap="rnd" cmpd="sng">
                <a:solidFill>
                  <a:srgbClr val="000000"/>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56031" name="Freeform 31">
                <a:extLst>
                  <a:ext uri="{FF2B5EF4-FFF2-40B4-BE49-F238E27FC236}">
                    <a16:creationId xmlns:a16="http://schemas.microsoft.com/office/drawing/2014/main" id="{ACBBEBBE-A99D-F590-323D-83DBE53705C1}"/>
                  </a:ext>
                </a:extLst>
              </p:cNvPr>
              <p:cNvSpPr>
                <a:spLocks/>
              </p:cNvSpPr>
              <p:nvPr/>
            </p:nvSpPr>
            <p:spPr bwMode="auto">
              <a:xfrm>
                <a:off x="2955" y="2457"/>
                <a:ext cx="49" cy="82"/>
              </a:xfrm>
              <a:custGeom>
                <a:avLst/>
                <a:gdLst>
                  <a:gd name="T0" fmla="*/ 48 w 49"/>
                  <a:gd name="T1" fmla="*/ 16 h 82"/>
                  <a:gd name="T2" fmla="*/ 48 w 49"/>
                  <a:gd name="T3" fmla="*/ 65 h 82"/>
                  <a:gd name="T4" fmla="*/ 0 w 49"/>
                  <a:gd name="T5" fmla="*/ 81 h 82"/>
                  <a:gd name="T6" fmla="*/ 0 w 49"/>
                  <a:gd name="T7" fmla="*/ 0 h 82"/>
                  <a:gd name="T8" fmla="*/ 48 w 49"/>
                  <a:gd name="T9" fmla="*/ 16 h 82"/>
                </a:gdLst>
                <a:ahLst/>
                <a:cxnLst>
                  <a:cxn ang="0">
                    <a:pos x="T0" y="T1"/>
                  </a:cxn>
                  <a:cxn ang="0">
                    <a:pos x="T2" y="T3"/>
                  </a:cxn>
                  <a:cxn ang="0">
                    <a:pos x="T4" y="T5"/>
                  </a:cxn>
                  <a:cxn ang="0">
                    <a:pos x="T6" y="T7"/>
                  </a:cxn>
                  <a:cxn ang="0">
                    <a:pos x="T8" y="T9"/>
                  </a:cxn>
                </a:cxnLst>
                <a:rect l="0" t="0" r="r" b="b"/>
                <a:pathLst>
                  <a:path w="49" h="82">
                    <a:moveTo>
                      <a:pt x="48" y="16"/>
                    </a:moveTo>
                    <a:lnTo>
                      <a:pt x="48" y="65"/>
                    </a:lnTo>
                    <a:lnTo>
                      <a:pt x="0" y="81"/>
                    </a:lnTo>
                    <a:lnTo>
                      <a:pt x="0" y="0"/>
                    </a:lnTo>
                    <a:lnTo>
                      <a:pt x="48" y="16"/>
                    </a:lnTo>
                  </a:path>
                </a:pathLst>
              </a:custGeom>
              <a:solidFill>
                <a:srgbClr val="FFFFFF"/>
              </a:solidFill>
              <a:ln w="12700" cap="rnd" cmpd="sng">
                <a:solidFill>
                  <a:srgbClr val="000000"/>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56032" name="Freeform 32">
                <a:extLst>
                  <a:ext uri="{FF2B5EF4-FFF2-40B4-BE49-F238E27FC236}">
                    <a16:creationId xmlns:a16="http://schemas.microsoft.com/office/drawing/2014/main" id="{0FEE0568-98C7-77F6-8E1F-61D8C7E03279}"/>
                  </a:ext>
                </a:extLst>
              </p:cNvPr>
              <p:cNvSpPr>
                <a:spLocks/>
              </p:cNvSpPr>
              <p:nvPr/>
            </p:nvSpPr>
            <p:spPr bwMode="auto">
              <a:xfrm>
                <a:off x="2633" y="2456"/>
                <a:ext cx="51" cy="81"/>
              </a:xfrm>
              <a:custGeom>
                <a:avLst/>
                <a:gdLst>
                  <a:gd name="T0" fmla="*/ 0 w 51"/>
                  <a:gd name="T1" fmla="*/ 16 h 81"/>
                  <a:gd name="T2" fmla="*/ 0 w 51"/>
                  <a:gd name="T3" fmla="*/ 64 h 81"/>
                  <a:gd name="T4" fmla="*/ 50 w 51"/>
                  <a:gd name="T5" fmla="*/ 80 h 81"/>
                  <a:gd name="T6" fmla="*/ 50 w 51"/>
                  <a:gd name="T7" fmla="*/ 0 h 81"/>
                  <a:gd name="T8" fmla="*/ 0 w 51"/>
                  <a:gd name="T9" fmla="*/ 16 h 81"/>
                </a:gdLst>
                <a:ahLst/>
                <a:cxnLst>
                  <a:cxn ang="0">
                    <a:pos x="T0" y="T1"/>
                  </a:cxn>
                  <a:cxn ang="0">
                    <a:pos x="T2" y="T3"/>
                  </a:cxn>
                  <a:cxn ang="0">
                    <a:pos x="T4" y="T5"/>
                  </a:cxn>
                  <a:cxn ang="0">
                    <a:pos x="T6" y="T7"/>
                  </a:cxn>
                  <a:cxn ang="0">
                    <a:pos x="T8" y="T9"/>
                  </a:cxn>
                </a:cxnLst>
                <a:rect l="0" t="0" r="r" b="b"/>
                <a:pathLst>
                  <a:path w="51" h="81">
                    <a:moveTo>
                      <a:pt x="0" y="16"/>
                    </a:moveTo>
                    <a:lnTo>
                      <a:pt x="0" y="64"/>
                    </a:lnTo>
                    <a:lnTo>
                      <a:pt x="50" y="80"/>
                    </a:lnTo>
                    <a:lnTo>
                      <a:pt x="50" y="0"/>
                    </a:lnTo>
                    <a:lnTo>
                      <a:pt x="0" y="16"/>
                    </a:lnTo>
                  </a:path>
                </a:pathLst>
              </a:custGeom>
              <a:solidFill>
                <a:srgbClr val="FFFFFF"/>
              </a:solidFill>
              <a:ln w="12700" cap="rnd" cmpd="sng">
                <a:solidFill>
                  <a:srgbClr val="000000"/>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56033" name="Freeform 33">
                <a:extLst>
                  <a:ext uri="{FF2B5EF4-FFF2-40B4-BE49-F238E27FC236}">
                    <a16:creationId xmlns:a16="http://schemas.microsoft.com/office/drawing/2014/main" id="{2799B140-13B9-F020-6434-54F125EC941F}"/>
                  </a:ext>
                </a:extLst>
              </p:cNvPr>
              <p:cNvSpPr>
                <a:spLocks/>
              </p:cNvSpPr>
              <p:nvPr/>
            </p:nvSpPr>
            <p:spPr bwMode="auto">
              <a:xfrm>
                <a:off x="2888" y="2354"/>
                <a:ext cx="83" cy="79"/>
              </a:xfrm>
              <a:custGeom>
                <a:avLst/>
                <a:gdLst>
                  <a:gd name="T0" fmla="*/ 54 w 83"/>
                  <a:gd name="T1" fmla="*/ 78 h 79"/>
                  <a:gd name="T2" fmla="*/ 0 w 83"/>
                  <a:gd name="T3" fmla="*/ 21 h 79"/>
                  <a:gd name="T4" fmla="*/ 49 w 83"/>
                  <a:gd name="T5" fmla="*/ 0 h 79"/>
                  <a:gd name="T6" fmla="*/ 82 w 83"/>
                  <a:gd name="T7" fmla="*/ 34 h 79"/>
                  <a:gd name="T8" fmla="*/ 54 w 83"/>
                  <a:gd name="T9" fmla="*/ 78 h 79"/>
                </a:gdLst>
                <a:ahLst/>
                <a:cxnLst>
                  <a:cxn ang="0">
                    <a:pos x="T0" y="T1"/>
                  </a:cxn>
                  <a:cxn ang="0">
                    <a:pos x="T2" y="T3"/>
                  </a:cxn>
                  <a:cxn ang="0">
                    <a:pos x="T4" y="T5"/>
                  </a:cxn>
                  <a:cxn ang="0">
                    <a:pos x="T6" y="T7"/>
                  </a:cxn>
                  <a:cxn ang="0">
                    <a:pos x="T8" y="T9"/>
                  </a:cxn>
                </a:cxnLst>
                <a:rect l="0" t="0" r="r" b="b"/>
                <a:pathLst>
                  <a:path w="83" h="79">
                    <a:moveTo>
                      <a:pt x="54" y="78"/>
                    </a:moveTo>
                    <a:lnTo>
                      <a:pt x="0" y="21"/>
                    </a:lnTo>
                    <a:lnTo>
                      <a:pt x="49" y="0"/>
                    </a:lnTo>
                    <a:lnTo>
                      <a:pt x="82" y="34"/>
                    </a:lnTo>
                    <a:lnTo>
                      <a:pt x="54" y="78"/>
                    </a:lnTo>
                  </a:path>
                </a:pathLst>
              </a:custGeom>
              <a:solidFill>
                <a:srgbClr val="FFFFFF"/>
              </a:solidFill>
              <a:ln w="12700" cap="rnd" cmpd="sng">
                <a:solidFill>
                  <a:srgbClr val="000000"/>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56034" name="Freeform 34">
                <a:extLst>
                  <a:ext uri="{FF2B5EF4-FFF2-40B4-BE49-F238E27FC236}">
                    <a16:creationId xmlns:a16="http://schemas.microsoft.com/office/drawing/2014/main" id="{19FAE6FC-C3CA-5701-5C55-AE47F874EFB6}"/>
                  </a:ext>
                </a:extLst>
              </p:cNvPr>
              <p:cNvSpPr>
                <a:spLocks/>
              </p:cNvSpPr>
              <p:nvPr/>
            </p:nvSpPr>
            <p:spPr bwMode="auto">
              <a:xfrm>
                <a:off x="2662" y="2562"/>
                <a:ext cx="82" cy="79"/>
              </a:xfrm>
              <a:custGeom>
                <a:avLst/>
                <a:gdLst>
                  <a:gd name="T0" fmla="*/ 28 w 82"/>
                  <a:gd name="T1" fmla="*/ 0 h 79"/>
                  <a:gd name="T2" fmla="*/ 81 w 82"/>
                  <a:gd name="T3" fmla="*/ 57 h 79"/>
                  <a:gd name="T4" fmla="*/ 33 w 82"/>
                  <a:gd name="T5" fmla="*/ 78 h 79"/>
                  <a:gd name="T6" fmla="*/ 0 w 82"/>
                  <a:gd name="T7" fmla="*/ 44 h 79"/>
                  <a:gd name="T8" fmla="*/ 28 w 82"/>
                  <a:gd name="T9" fmla="*/ 0 h 79"/>
                </a:gdLst>
                <a:ahLst/>
                <a:cxnLst>
                  <a:cxn ang="0">
                    <a:pos x="T0" y="T1"/>
                  </a:cxn>
                  <a:cxn ang="0">
                    <a:pos x="T2" y="T3"/>
                  </a:cxn>
                  <a:cxn ang="0">
                    <a:pos x="T4" y="T5"/>
                  </a:cxn>
                  <a:cxn ang="0">
                    <a:pos x="T6" y="T7"/>
                  </a:cxn>
                  <a:cxn ang="0">
                    <a:pos x="T8" y="T9"/>
                  </a:cxn>
                </a:cxnLst>
                <a:rect l="0" t="0" r="r" b="b"/>
                <a:pathLst>
                  <a:path w="82" h="79">
                    <a:moveTo>
                      <a:pt x="28" y="0"/>
                    </a:moveTo>
                    <a:lnTo>
                      <a:pt x="81" y="57"/>
                    </a:lnTo>
                    <a:lnTo>
                      <a:pt x="33" y="78"/>
                    </a:lnTo>
                    <a:lnTo>
                      <a:pt x="0" y="44"/>
                    </a:lnTo>
                    <a:lnTo>
                      <a:pt x="28" y="0"/>
                    </a:lnTo>
                  </a:path>
                </a:pathLst>
              </a:custGeom>
              <a:solidFill>
                <a:srgbClr val="FFFFFF"/>
              </a:solidFill>
              <a:ln w="12700" cap="rnd" cmpd="sng">
                <a:solidFill>
                  <a:srgbClr val="000000"/>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56035" name="Freeform 35">
                <a:extLst>
                  <a:ext uri="{FF2B5EF4-FFF2-40B4-BE49-F238E27FC236}">
                    <a16:creationId xmlns:a16="http://schemas.microsoft.com/office/drawing/2014/main" id="{12978907-18AE-272D-714E-E1D1D6632C13}"/>
                  </a:ext>
                </a:extLst>
              </p:cNvPr>
              <p:cNvSpPr>
                <a:spLocks/>
              </p:cNvSpPr>
              <p:nvPr/>
            </p:nvSpPr>
            <p:spPr bwMode="auto">
              <a:xfrm>
                <a:off x="2889" y="2561"/>
                <a:ext cx="82" cy="80"/>
              </a:xfrm>
              <a:custGeom>
                <a:avLst/>
                <a:gdLst>
                  <a:gd name="T0" fmla="*/ 53 w 82"/>
                  <a:gd name="T1" fmla="*/ 0 h 80"/>
                  <a:gd name="T2" fmla="*/ 0 w 82"/>
                  <a:gd name="T3" fmla="*/ 58 h 80"/>
                  <a:gd name="T4" fmla="*/ 48 w 82"/>
                  <a:gd name="T5" fmla="*/ 79 h 80"/>
                  <a:gd name="T6" fmla="*/ 81 w 82"/>
                  <a:gd name="T7" fmla="*/ 45 h 80"/>
                  <a:gd name="T8" fmla="*/ 53 w 82"/>
                  <a:gd name="T9" fmla="*/ 0 h 80"/>
                </a:gdLst>
                <a:ahLst/>
                <a:cxnLst>
                  <a:cxn ang="0">
                    <a:pos x="T0" y="T1"/>
                  </a:cxn>
                  <a:cxn ang="0">
                    <a:pos x="T2" y="T3"/>
                  </a:cxn>
                  <a:cxn ang="0">
                    <a:pos x="T4" y="T5"/>
                  </a:cxn>
                  <a:cxn ang="0">
                    <a:pos x="T6" y="T7"/>
                  </a:cxn>
                  <a:cxn ang="0">
                    <a:pos x="T8" y="T9"/>
                  </a:cxn>
                </a:cxnLst>
                <a:rect l="0" t="0" r="r" b="b"/>
                <a:pathLst>
                  <a:path w="82" h="80">
                    <a:moveTo>
                      <a:pt x="53" y="0"/>
                    </a:moveTo>
                    <a:lnTo>
                      <a:pt x="0" y="58"/>
                    </a:lnTo>
                    <a:lnTo>
                      <a:pt x="48" y="79"/>
                    </a:lnTo>
                    <a:lnTo>
                      <a:pt x="81" y="45"/>
                    </a:lnTo>
                    <a:lnTo>
                      <a:pt x="53" y="0"/>
                    </a:lnTo>
                  </a:path>
                </a:pathLst>
              </a:custGeom>
              <a:solidFill>
                <a:srgbClr val="FFFFFF"/>
              </a:solidFill>
              <a:ln w="12700" cap="rnd" cmpd="sng">
                <a:solidFill>
                  <a:srgbClr val="000000"/>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56036" name="Freeform 36">
                <a:extLst>
                  <a:ext uri="{FF2B5EF4-FFF2-40B4-BE49-F238E27FC236}">
                    <a16:creationId xmlns:a16="http://schemas.microsoft.com/office/drawing/2014/main" id="{C6E731A5-9482-43D5-58DD-4E0A70710A4D}"/>
                  </a:ext>
                </a:extLst>
              </p:cNvPr>
              <p:cNvSpPr>
                <a:spLocks/>
              </p:cNvSpPr>
              <p:nvPr/>
            </p:nvSpPr>
            <p:spPr bwMode="auto">
              <a:xfrm>
                <a:off x="2774" y="2632"/>
                <a:ext cx="83" cy="48"/>
              </a:xfrm>
              <a:custGeom>
                <a:avLst/>
                <a:gdLst>
                  <a:gd name="T0" fmla="*/ 16 w 83"/>
                  <a:gd name="T1" fmla="*/ 47 h 48"/>
                  <a:gd name="T2" fmla="*/ 66 w 83"/>
                  <a:gd name="T3" fmla="*/ 47 h 48"/>
                  <a:gd name="T4" fmla="*/ 82 w 83"/>
                  <a:gd name="T5" fmla="*/ 0 h 48"/>
                  <a:gd name="T6" fmla="*/ 0 w 83"/>
                  <a:gd name="T7" fmla="*/ 0 h 48"/>
                  <a:gd name="T8" fmla="*/ 16 w 83"/>
                  <a:gd name="T9" fmla="*/ 47 h 48"/>
                </a:gdLst>
                <a:ahLst/>
                <a:cxnLst>
                  <a:cxn ang="0">
                    <a:pos x="T0" y="T1"/>
                  </a:cxn>
                  <a:cxn ang="0">
                    <a:pos x="T2" y="T3"/>
                  </a:cxn>
                  <a:cxn ang="0">
                    <a:pos x="T4" y="T5"/>
                  </a:cxn>
                  <a:cxn ang="0">
                    <a:pos x="T6" y="T7"/>
                  </a:cxn>
                  <a:cxn ang="0">
                    <a:pos x="T8" y="T9"/>
                  </a:cxn>
                </a:cxnLst>
                <a:rect l="0" t="0" r="r" b="b"/>
                <a:pathLst>
                  <a:path w="83" h="48">
                    <a:moveTo>
                      <a:pt x="16" y="47"/>
                    </a:moveTo>
                    <a:lnTo>
                      <a:pt x="66" y="47"/>
                    </a:lnTo>
                    <a:lnTo>
                      <a:pt x="82" y="0"/>
                    </a:lnTo>
                    <a:lnTo>
                      <a:pt x="0" y="0"/>
                    </a:lnTo>
                    <a:lnTo>
                      <a:pt x="16" y="47"/>
                    </a:lnTo>
                  </a:path>
                </a:pathLst>
              </a:custGeom>
              <a:solidFill>
                <a:srgbClr val="FFFFFF"/>
              </a:solidFill>
              <a:ln w="12700" cap="rnd" cmpd="sng">
                <a:solidFill>
                  <a:srgbClr val="000000"/>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nvGrpSpPr>
              <p:cNvPr id="256037" name="Group 37">
                <a:extLst>
                  <a:ext uri="{FF2B5EF4-FFF2-40B4-BE49-F238E27FC236}">
                    <a16:creationId xmlns:a16="http://schemas.microsoft.com/office/drawing/2014/main" id="{81C7CDF8-7EB7-1B4A-EE77-367CB9D1DDDF}"/>
                  </a:ext>
                </a:extLst>
              </p:cNvPr>
              <p:cNvGrpSpPr>
                <a:grpSpLocks/>
              </p:cNvGrpSpPr>
              <p:nvPr/>
            </p:nvGrpSpPr>
            <p:grpSpPr bwMode="auto">
              <a:xfrm>
                <a:off x="2674" y="2358"/>
                <a:ext cx="286" cy="281"/>
                <a:chOff x="2674" y="2358"/>
                <a:chExt cx="286" cy="281"/>
              </a:xfrm>
            </p:grpSpPr>
            <p:sp>
              <p:nvSpPr>
                <p:cNvPr id="256038" name="Oval 38">
                  <a:extLst>
                    <a:ext uri="{FF2B5EF4-FFF2-40B4-BE49-F238E27FC236}">
                      <a16:creationId xmlns:a16="http://schemas.microsoft.com/office/drawing/2014/main" id="{DD2AFC5F-CCC9-DC25-113E-6E91862D8896}"/>
                    </a:ext>
                  </a:extLst>
                </p:cNvPr>
                <p:cNvSpPr>
                  <a:spLocks noChangeArrowheads="1"/>
                </p:cNvSpPr>
                <p:nvPr/>
              </p:nvSpPr>
              <p:spPr bwMode="auto">
                <a:xfrm>
                  <a:off x="2674" y="2358"/>
                  <a:ext cx="286" cy="281"/>
                </a:xfrm>
                <a:prstGeom prst="ellipse">
                  <a:avLst/>
                </a:prstGeom>
                <a:solidFill>
                  <a:srgbClr val="FFFFFF"/>
                </a:solidFill>
                <a:ln w="12700">
                  <a:solidFill>
                    <a:srgbClr val="0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56039" name="Oval 39">
                  <a:extLst>
                    <a:ext uri="{FF2B5EF4-FFF2-40B4-BE49-F238E27FC236}">
                      <a16:creationId xmlns:a16="http://schemas.microsoft.com/office/drawing/2014/main" id="{F3468525-C6C3-7572-FD8A-2817E7A71E72}"/>
                    </a:ext>
                  </a:extLst>
                </p:cNvPr>
                <p:cNvSpPr>
                  <a:spLocks noChangeArrowheads="1"/>
                </p:cNvSpPr>
                <p:nvPr/>
              </p:nvSpPr>
              <p:spPr bwMode="auto">
                <a:xfrm>
                  <a:off x="2766" y="2448"/>
                  <a:ext cx="100" cy="100"/>
                </a:xfrm>
                <a:prstGeom prst="ellipse">
                  <a:avLst/>
                </a:prstGeom>
                <a:solidFill>
                  <a:srgbClr val="FFFFFF"/>
                </a:solidFill>
                <a:ln w="12700">
                  <a:solidFill>
                    <a:srgbClr val="0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grpSp>
        <p:grpSp>
          <p:nvGrpSpPr>
            <p:cNvPr id="256040" name="Group 40">
              <a:extLst>
                <a:ext uri="{FF2B5EF4-FFF2-40B4-BE49-F238E27FC236}">
                  <a16:creationId xmlns:a16="http://schemas.microsoft.com/office/drawing/2014/main" id="{D96CE2B3-3181-A057-8ABA-B2871E25AD90}"/>
                </a:ext>
              </a:extLst>
            </p:cNvPr>
            <p:cNvGrpSpPr>
              <a:grpSpLocks/>
            </p:cNvGrpSpPr>
            <p:nvPr/>
          </p:nvGrpSpPr>
          <p:grpSpPr bwMode="auto">
            <a:xfrm>
              <a:off x="2130" y="2348"/>
              <a:ext cx="436" cy="423"/>
              <a:chOff x="2130" y="2348"/>
              <a:chExt cx="436" cy="423"/>
            </a:xfrm>
          </p:grpSpPr>
          <p:sp>
            <p:nvSpPr>
              <p:cNvPr id="256041" name="Freeform 41">
                <a:extLst>
                  <a:ext uri="{FF2B5EF4-FFF2-40B4-BE49-F238E27FC236}">
                    <a16:creationId xmlns:a16="http://schemas.microsoft.com/office/drawing/2014/main" id="{F7AF373F-C53B-BA45-C923-308A7A9D3C53}"/>
                  </a:ext>
                </a:extLst>
              </p:cNvPr>
              <p:cNvSpPr>
                <a:spLocks/>
              </p:cNvSpPr>
              <p:nvPr/>
            </p:nvSpPr>
            <p:spPr bwMode="auto">
              <a:xfrm>
                <a:off x="2171" y="2387"/>
                <a:ext cx="97" cy="93"/>
              </a:xfrm>
              <a:custGeom>
                <a:avLst/>
                <a:gdLst>
                  <a:gd name="T0" fmla="*/ 33 w 97"/>
                  <a:gd name="T1" fmla="*/ 92 h 93"/>
                  <a:gd name="T2" fmla="*/ 96 w 97"/>
                  <a:gd name="T3" fmla="*/ 25 h 93"/>
                  <a:gd name="T4" fmla="*/ 39 w 97"/>
                  <a:gd name="T5" fmla="*/ 0 h 93"/>
                  <a:gd name="T6" fmla="*/ 0 w 97"/>
                  <a:gd name="T7" fmla="*/ 40 h 93"/>
                  <a:gd name="T8" fmla="*/ 33 w 97"/>
                  <a:gd name="T9" fmla="*/ 92 h 93"/>
                </a:gdLst>
                <a:ahLst/>
                <a:cxnLst>
                  <a:cxn ang="0">
                    <a:pos x="T0" y="T1"/>
                  </a:cxn>
                  <a:cxn ang="0">
                    <a:pos x="T2" y="T3"/>
                  </a:cxn>
                  <a:cxn ang="0">
                    <a:pos x="T4" y="T5"/>
                  </a:cxn>
                  <a:cxn ang="0">
                    <a:pos x="T6" y="T7"/>
                  </a:cxn>
                  <a:cxn ang="0">
                    <a:pos x="T8" y="T9"/>
                  </a:cxn>
                </a:cxnLst>
                <a:rect l="0" t="0" r="r" b="b"/>
                <a:pathLst>
                  <a:path w="97" h="93">
                    <a:moveTo>
                      <a:pt x="33" y="92"/>
                    </a:moveTo>
                    <a:lnTo>
                      <a:pt x="96" y="25"/>
                    </a:lnTo>
                    <a:lnTo>
                      <a:pt x="39" y="0"/>
                    </a:lnTo>
                    <a:lnTo>
                      <a:pt x="0" y="40"/>
                    </a:lnTo>
                    <a:lnTo>
                      <a:pt x="33" y="92"/>
                    </a:lnTo>
                  </a:path>
                </a:pathLst>
              </a:custGeom>
              <a:solidFill>
                <a:srgbClr val="FFFFFF"/>
              </a:solidFill>
              <a:ln w="12700" cap="rnd" cmpd="sng">
                <a:solidFill>
                  <a:srgbClr val="000000"/>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56042" name="Freeform 42">
                <a:extLst>
                  <a:ext uri="{FF2B5EF4-FFF2-40B4-BE49-F238E27FC236}">
                    <a16:creationId xmlns:a16="http://schemas.microsoft.com/office/drawing/2014/main" id="{D10DC10C-D6BC-ECD1-5435-61922393F9ED}"/>
                  </a:ext>
                </a:extLst>
              </p:cNvPr>
              <p:cNvSpPr>
                <a:spLocks/>
              </p:cNvSpPr>
              <p:nvPr/>
            </p:nvSpPr>
            <p:spPr bwMode="auto">
              <a:xfrm>
                <a:off x="2300" y="2348"/>
                <a:ext cx="94" cy="55"/>
              </a:xfrm>
              <a:custGeom>
                <a:avLst/>
                <a:gdLst>
                  <a:gd name="T0" fmla="*/ 18 w 94"/>
                  <a:gd name="T1" fmla="*/ 0 h 55"/>
                  <a:gd name="T2" fmla="*/ 75 w 94"/>
                  <a:gd name="T3" fmla="*/ 0 h 55"/>
                  <a:gd name="T4" fmla="*/ 93 w 94"/>
                  <a:gd name="T5" fmla="*/ 54 h 55"/>
                  <a:gd name="T6" fmla="*/ 0 w 94"/>
                  <a:gd name="T7" fmla="*/ 54 h 55"/>
                  <a:gd name="T8" fmla="*/ 18 w 94"/>
                  <a:gd name="T9" fmla="*/ 0 h 55"/>
                </a:gdLst>
                <a:ahLst/>
                <a:cxnLst>
                  <a:cxn ang="0">
                    <a:pos x="T0" y="T1"/>
                  </a:cxn>
                  <a:cxn ang="0">
                    <a:pos x="T2" y="T3"/>
                  </a:cxn>
                  <a:cxn ang="0">
                    <a:pos x="T4" y="T5"/>
                  </a:cxn>
                  <a:cxn ang="0">
                    <a:pos x="T6" y="T7"/>
                  </a:cxn>
                  <a:cxn ang="0">
                    <a:pos x="T8" y="T9"/>
                  </a:cxn>
                </a:cxnLst>
                <a:rect l="0" t="0" r="r" b="b"/>
                <a:pathLst>
                  <a:path w="94" h="55">
                    <a:moveTo>
                      <a:pt x="18" y="0"/>
                    </a:moveTo>
                    <a:lnTo>
                      <a:pt x="75" y="0"/>
                    </a:lnTo>
                    <a:lnTo>
                      <a:pt x="93" y="54"/>
                    </a:lnTo>
                    <a:lnTo>
                      <a:pt x="0" y="54"/>
                    </a:lnTo>
                    <a:lnTo>
                      <a:pt x="18" y="0"/>
                    </a:lnTo>
                  </a:path>
                </a:pathLst>
              </a:custGeom>
              <a:solidFill>
                <a:srgbClr val="FFFFFF"/>
              </a:solidFill>
              <a:ln w="12700" cap="rnd" cmpd="sng">
                <a:solidFill>
                  <a:srgbClr val="000000"/>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56043" name="Freeform 43">
                <a:extLst>
                  <a:ext uri="{FF2B5EF4-FFF2-40B4-BE49-F238E27FC236}">
                    <a16:creationId xmlns:a16="http://schemas.microsoft.com/office/drawing/2014/main" id="{37D18B2D-55EE-0493-6C2F-0ED5C35C2C08}"/>
                  </a:ext>
                </a:extLst>
              </p:cNvPr>
              <p:cNvSpPr>
                <a:spLocks/>
              </p:cNvSpPr>
              <p:nvPr/>
            </p:nvSpPr>
            <p:spPr bwMode="auto">
              <a:xfrm>
                <a:off x="2508" y="2510"/>
                <a:ext cx="58" cy="96"/>
              </a:xfrm>
              <a:custGeom>
                <a:avLst/>
                <a:gdLst>
                  <a:gd name="T0" fmla="*/ 57 w 58"/>
                  <a:gd name="T1" fmla="*/ 19 h 96"/>
                  <a:gd name="T2" fmla="*/ 57 w 58"/>
                  <a:gd name="T3" fmla="*/ 76 h 96"/>
                  <a:gd name="T4" fmla="*/ 0 w 58"/>
                  <a:gd name="T5" fmla="*/ 95 h 96"/>
                  <a:gd name="T6" fmla="*/ 0 w 58"/>
                  <a:gd name="T7" fmla="*/ 0 h 96"/>
                  <a:gd name="T8" fmla="*/ 57 w 58"/>
                  <a:gd name="T9" fmla="*/ 19 h 96"/>
                </a:gdLst>
                <a:ahLst/>
                <a:cxnLst>
                  <a:cxn ang="0">
                    <a:pos x="T0" y="T1"/>
                  </a:cxn>
                  <a:cxn ang="0">
                    <a:pos x="T2" y="T3"/>
                  </a:cxn>
                  <a:cxn ang="0">
                    <a:pos x="T4" y="T5"/>
                  </a:cxn>
                  <a:cxn ang="0">
                    <a:pos x="T6" y="T7"/>
                  </a:cxn>
                  <a:cxn ang="0">
                    <a:pos x="T8" y="T9"/>
                  </a:cxn>
                </a:cxnLst>
                <a:rect l="0" t="0" r="r" b="b"/>
                <a:pathLst>
                  <a:path w="58" h="96">
                    <a:moveTo>
                      <a:pt x="57" y="19"/>
                    </a:moveTo>
                    <a:lnTo>
                      <a:pt x="57" y="76"/>
                    </a:lnTo>
                    <a:lnTo>
                      <a:pt x="0" y="95"/>
                    </a:lnTo>
                    <a:lnTo>
                      <a:pt x="0" y="0"/>
                    </a:lnTo>
                    <a:lnTo>
                      <a:pt x="57" y="19"/>
                    </a:lnTo>
                  </a:path>
                </a:pathLst>
              </a:custGeom>
              <a:solidFill>
                <a:srgbClr val="FFFFFF"/>
              </a:solidFill>
              <a:ln w="12700" cap="rnd" cmpd="sng">
                <a:solidFill>
                  <a:srgbClr val="000000"/>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56044" name="Freeform 44">
                <a:extLst>
                  <a:ext uri="{FF2B5EF4-FFF2-40B4-BE49-F238E27FC236}">
                    <a16:creationId xmlns:a16="http://schemas.microsoft.com/office/drawing/2014/main" id="{6633A5D7-3C0F-BB68-C6B1-CF1FA51D155D}"/>
                  </a:ext>
                </a:extLst>
              </p:cNvPr>
              <p:cNvSpPr>
                <a:spLocks/>
              </p:cNvSpPr>
              <p:nvPr/>
            </p:nvSpPr>
            <p:spPr bwMode="auto">
              <a:xfrm>
                <a:off x="2130" y="2509"/>
                <a:ext cx="58" cy="96"/>
              </a:xfrm>
              <a:custGeom>
                <a:avLst/>
                <a:gdLst>
                  <a:gd name="T0" fmla="*/ 0 w 58"/>
                  <a:gd name="T1" fmla="*/ 19 h 96"/>
                  <a:gd name="T2" fmla="*/ 0 w 58"/>
                  <a:gd name="T3" fmla="*/ 76 h 96"/>
                  <a:gd name="T4" fmla="*/ 57 w 58"/>
                  <a:gd name="T5" fmla="*/ 95 h 96"/>
                  <a:gd name="T6" fmla="*/ 57 w 58"/>
                  <a:gd name="T7" fmla="*/ 0 h 96"/>
                  <a:gd name="T8" fmla="*/ 0 w 58"/>
                  <a:gd name="T9" fmla="*/ 19 h 96"/>
                </a:gdLst>
                <a:ahLst/>
                <a:cxnLst>
                  <a:cxn ang="0">
                    <a:pos x="T0" y="T1"/>
                  </a:cxn>
                  <a:cxn ang="0">
                    <a:pos x="T2" y="T3"/>
                  </a:cxn>
                  <a:cxn ang="0">
                    <a:pos x="T4" y="T5"/>
                  </a:cxn>
                  <a:cxn ang="0">
                    <a:pos x="T6" y="T7"/>
                  </a:cxn>
                  <a:cxn ang="0">
                    <a:pos x="T8" y="T9"/>
                  </a:cxn>
                </a:cxnLst>
                <a:rect l="0" t="0" r="r" b="b"/>
                <a:pathLst>
                  <a:path w="58" h="96">
                    <a:moveTo>
                      <a:pt x="0" y="19"/>
                    </a:moveTo>
                    <a:lnTo>
                      <a:pt x="0" y="76"/>
                    </a:lnTo>
                    <a:lnTo>
                      <a:pt x="57" y="95"/>
                    </a:lnTo>
                    <a:lnTo>
                      <a:pt x="57" y="0"/>
                    </a:lnTo>
                    <a:lnTo>
                      <a:pt x="0" y="19"/>
                    </a:lnTo>
                  </a:path>
                </a:pathLst>
              </a:custGeom>
              <a:solidFill>
                <a:srgbClr val="FFFFFF"/>
              </a:solidFill>
              <a:ln w="12700" cap="rnd" cmpd="sng">
                <a:solidFill>
                  <a:srgbClr val="000000"/>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56045" name="Freeform 45">
                <a:extLst>
                  <a:ext uri="{FF2B5EF4-FFF2-40B4-BE49-F238E27FC236}">
                    <a16:creationId xmlns:a16="http://schemas.microsoft.com/office/drawing/2014/main" id="{CD0E7E2F-20C9-282B-2020-5824C1A6432B}"/>
                  </a:ext>
                </a:extLst>
              </p:cNvPr>
              <p:cNvSpPr>
                <a:spLocks/>
              </p:cNvSpPr>
              <p:nvPr/>
            </p:nvSpPr>
            <p:spPr bwMode="auto">
              <a:xfrm>
                <a:off x="2430" y="2388"/>
                <a:ext cx="97" cy="93"/>
              </a:xfrm>
              <a:custGeom>
                <a:avLst/>
                <a:gdLst>
                  <a:gd name="T0" fmla="*/ 63 w 97"/>
                  <a:gd name="T1" fmla="*/ 92 h 93"/>
                  <a:gd name="T2" fmla="*/ 0 w 97"/>
                  <a:gd name="T3" fmla="*/ 25 h 93"/>
                  <a:gd name="T4" fmla="*/ 57 w 97"/>
                  <a:gd name="T5" fmla="*/ 0 h 93"/>
                  <a:gd name="T6" fmla="*/ 96 w 97"/>
                  <a:gd name="T7" fmla="*/ 40 h 93"/>
                  <a:gd name="T8" fmla="*/ 63 w 97"/>
                  <a:gd name="T9" fmla="*/ 92 h 93"/>
                </a:gdLst>
                <a:ahLst/>
                <a:cxnLst>
                  <a:cxn ang="0">
                    <a:pos x="T0" y="T1"/>
                  </a:cxn>
                  <a:cxn ang="0">
                    <a:pos x="T2" y="T3"/>
                  </a:cxn>
                  <a:cxn ang="0">
                    <a:pos x="T4" y="T5"/>
                  </a:cxn>
                  <a:cxn ang="0">
                    <a:pos x="T6" y="T7"/>
                  </a:cxn>
                  <a:cxn ang="0">
                    <a:pos x="T8" y="T9"/>
                  </a:cxn>
                </a:cxnLst>
                <a:rect l="0" t="0" r="r" b="b"/>
                <a:pathLst>
                  <a:path w="97" h="93">
                    <a:moveTo>
                      <a:pt x="63" y="92"/>
                    </a:moveTo>
                    <a:lnTo>
                      <a:pt x="0" y="25"/>
                    </a:lnTo>
                    <a:lnTo>
                      <a:pt x="57" y="0"/>
                    </a:lnTo>
                    <a:lnTo>
                      <a:pt x="96" y="40"/>
                    </a:lnTo>
                    <a:lnTo>
                      <a:pt x="63" y="92"/>
                    </a:lnTo>
                  </a:path>
                </a:pathLst>
              </a:custGeom>
              <a:solidFill>
                <a:srgbClr val="FFFFFF"/>
              </a:solidFill>
              <a:ln w="12700" cap="rnd" cmpd="sng">
                <a:solidFill>
                  <a:srgbClr val="000000"/>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56046" name="Freeform 46">
                <a:extLst>
                  <a:ext uri="{FF2B5EF4-FFF2-40B4-BE49-F238E27FC236}">
                    <a16:creationId xmlns:a16="http://schemas.microsoft.com/office/drawing/2014/main" id="{B912C166-CBBB-F142-FA1A-9B188BF73190}"/>
                  </a:ext>
                </a:extLst>
              </p:cNvPr>
              <p:cNvSpPr>
                <a:spLocks/>
              </p:cNvSpPr>
              <p:nvPr/>
            </p:nvSpPr>
            <p:spPr bwMode="auto">
              <a:xfrm>
                <a:off x="2164" y="2633"/>
                <a:ext cx="95" cy="93"/>
              </a:xfrm>
              <a:custGeom>
                <a:avLst/>
                <a:gdLst>
                  <a:gd name="T0" fmla="*/ 32 w 95"/>
                  <a:gd name="T1" fmla="*/ 0 h 93"/>
                  <a:gd name="T2" fmla="*/ 94 w 95"/>
                  <a:gd name="T3" fmla="*/ 67 h 93"/>
                  <a:gd name="T4" fmla="*/ 38 w 95"/>
                  <a:gd name="T5" fmla="*/ 92 h 93"/>
                  <a:gd name="T6" fmla="*/ 0 w 95"/>
                  <a:gd name="T7" fmla="*/ 52 h 93"/>
                  <a:gd name="T8" fmla="*/ 32 w 95"/>
                  <a:gd name="T9" fmla="*/ 0 h 93"/>
                </a:gdLst>
                <a:ahLst/>
                <a:cxnLst>
                  <a:cxn ang="0">
                    <a:pos x="T0" y="T1"/>
                  </a:cxn>
                  <a:cxn ang="0">
                    <a:pos x="T2" y="T3"/>
                  </a:cxn>
                  <a:cxn ang="0">
                    <a:pos x="T4" y="T5"/>
                  </a:cxn>
                  <a:cxn ang="0">
                    <a:pos x="T6" y="T7"/>
                  </a:cxn>
                  <a:cxn ang="0">
                    <a:pos x="T8" y="T9"/>
                  </a:cxn>
                </a:cxnLst>
                <a:rect l="0" t="0" r="r" b="b"/>
                <a:pathLst>
                  <a:path w="95" h="93">
                    <a:moveTo>
                      <a:pt x="32" y="0"/>
                    </a:moveTo>
                    <a:lnTo>
                      <a:pt x="94" y="67"/>
                    </a:lnTo>
                    <a:lnTo>
                      <a:pt x="38" y="92"/>
                    </a:lnTo>
                    <a:lnTo>
                      <a:pt x="0" y="52"/>
                    </a:lnTo>
                    <a:lnTo>
                      <a:pt x="32" y="0"/>
                    </a:lnTo>
                  </a:path>
                </a:pathLst>
              </a:custGeom>
              <a:solidFill>
                <a:srgbClr val="FFFFFF"/>
              </a:solidFill>
              <a:ln w="12700" cap="rnd" cmpd="sng">
                <a:solidFill>
                  <a:srgbClr val="000000"/>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56047" name="Freeform 47">
                <a:extLst>
                  <a:ext uri="{FF2B5EF4-FFF2-40B4-BE49-F238E27FC236}">
                    <a16:creationId xmlns:a16="http://schemas.microsoft.com/office/drawing/2014/main" id="{480976AA-345D-BCE9-AE8B-95DF044E01C3}"/>
                  </a:ext>
                </a:extLst>
              </p:cNvPr>
              <p:cNvSpPr>
                <a:spLocks/>
              </p:cNvSpPr>
              <p:nvPr/>
            </p:nvSpPr>
            <p:spPr bwMode="auto">
              <a:xfrm>
                <a:off x="2431" y="2632"/>
                <a:ext cx="97" cy="94"/>
              </a:xfrm>
              <a:custGeom>
                <a:avLst/>
                <a:gdLst>
                  <a:gd name="T0" fmla="*/ 63 w 97"/>
                  <a:gd name="T1" fmla="*/ 0 h 94"/>
                  <a:gd name="T2" fmla="*/ 0 w 97"/>
                  <a:gd name="T3" fmla="*/ 68 h 94"/>
                  <a:gd name="T4" fmla="*/ 57 w 97"/>
                  <a:gd name="T5" fmla="*/ 93 h 94"/>
                  <a:gd name="T6" fmla="*/ 96 w 97"/>
                  <a:gd name="T7" fmla="*/ 52 h 94"/>
                  <a:gd name="T8" fmla="*/ 63 w 97"/>
                  <a:gd name="T9" fmla="*/ 0 h 94"/>
                </a:gdLst>
                <a:ahLst/>
                <a:cxnLst>
                  <a:cxn ang="0">
                    <a:pos x="T0" y="T1"/>
                  </a:cxn>
                  <a:cxn ang="0">
                    <a:pos x="T2" y="T3"/>
                  </a:cxn>
                  <a:cxn ang="0">
                    <a:pos x="T4" y="T5"/>
                  </a:cxn>
                  <a:cxn ang="0">
                    <a:pos x="T6" y="T7"/>
                  </a:cxn>
                  <a:cxn ang="0">
                    <a:pos x="T8" y="T9"/>
                  </a:cxn>
                </a:cxnLst>
                <a:rect l="0" t="0" r="r" b="b"/>
                <a:pathLst>
                  <a:path w="97" h="94">
                    <a:moveTo>
                      <a:pt x="63" y="0"/>
                    </a:moveTo>
                    <a:lnTo>
                      <a:pt x="0" y="68"/>
                    </a:lnTo>
                    <a:lnTo>
                      <a:pt x="57" y="93"/>
                    </a:lnTo>
                    <a:lnTo>
                      <a:pt x="96" y="52"/>
                    </a:lnTo>
                    <a:lnTo>
                      <a:pt x="63" y="0"/>
                    </a:lnTo>
                  </a:path>
                </a:pathLst>
              </a:custGeom>
              <a:solidFill>
                <a:srgbClr val="FFFFFF"/>
              </a:solidFill>
              <a:ln w="12700" cap="rnd" cmpd="sng">
                <a:solidFill>
                  <a:srgbClr val="000000"/>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56048" name="Freeform 48">
                <a:extLst>
                  <a:ext uri="{FF2B5EF4-FFF2-40B4-BE49-F238E27FC236}">
                    <a16:creationId xmlns:a16="http://schemas.microsoft.com/office/drawing/2014/main" id="{BE260BAC-68ED-221E-02F1-FBBD4D056632}"/>
                  </a:ext>
                </a:extLst>
              </p:cNvPr>
              <p:cNvSpPr>
                <a:spLocks/>
              </p:cNvSpPr>
              <p:nvPr/>
            </p:nvSpPr>
            <p:spPr bwMode="auto">
              <a:xfrm>
                <a:off x="2295" y="2715"/>
                <a:ext cx="98" cy="56"/>
              </a:xfrm>
              <a:custGeom>
                <a:avLst/>
                <a:gdLst>
                  <a:gd name="T0" fmla="*/ 19 w 98"/>
                  <a:gd name="T1" fmla="*/ 55 h 56"/>
                  <a:gd name="T2" fmla="*/ 78 w 98"/>
                  <a:gd name="T3" fmla="*/ 55 h 56"/>
                  <a:gd name="T4" fmla="*/ 97 w 98"/>
                  <a:gd name="T5" fmla="*/ 0 h 56"/>
                  <a:gd name="T6" fmla="*/ 0 w 98"/>
                  <a:gd name="T7" fmla="*/ 0 h 56"/>
                  <a:gd name="T8" fmla="*/ 19 w 98"/>
                  <a:gd name="T9" fmla="*/ 55 h 56"/>
                </a:gdLst>
                <a:ahLst/>
                <a:cxnLst>
                  <a:cxn ang="0">
                    <a:pos x="T0" y="T1"/>
                  </a:cxn>
                  <a:cxn ang="0">
                    <a:pos x="T2" y="T3"/>
                  </a:cxn>
                  <a:cxn ang="0">
                    <a:pos x="T4" y="T5"/>
                  </a:cxn>
                  <a:cxn ang="0">
                    <a:pos x="T6" y="T7"/>
                  </a:cxn>
                  <a:cxn ang="0">
                    <a:pos x="T8" y="T9"/>
                  </a:cxn>
                </a:cxnLst>
                <a:rect l="0" t="0" r="r" b="b"/>
                <a:pathLst>
                  <a:path w="98" h="56">
                    <a:moveTo>
                      <a:pt x="19" y="55"/>
                    </a:moveTo>
                    <a:lnTo>
                      <a:pt x="78" y="55"/>
                    </a:lnTo>
                    <a:lnTo>
                      <a:pt x="97" y="0"/>
                    </a:lnTo>
                    <a:lnTo>
                      <a:pt x="0" y="0"/>
                    </a:lnTo>
                    <a:lnTo>
                      <a:pt x="19" y="55"/>
                    </a:lnTo>
                  </a:path>
                </a:pathLst>
              </a:custGeom>
              <a:solidFill>
                <a:srgbClr val="FFFFFF"/>
              </a:solidFill>
              <a:ln w="12700" cap="rnd" cmpd="sng">
                <a:solidFill>
                  <a:srgbClr val="000000"/>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nvGrpSpPr>
              <p:cNvPr id="256049" name="Group 49">
                <a:extLst>
                  <a:ext uri="{FF2B5EF4-FFF2-40B4-BE49-F238E27FC236}">
                    <a16:creationId xmlns:a16="http://schemas.microsoft.com/office/drawing/2014/main" id="{5995C247-75B3-12F7-1C93-6CEFBA221B5D}"/>
                  </a:ext>
                </a:extLst>
              </p:cNvPr>
              <p:cNvGrpSpPr>
                <a:grpSpLocks/>
              </p:cNvGrpSpPr>
              <p:nvPr/>
            </p:nvGrpSpPr>
            <p:grpSpPr bwMode="auto">
              <a:xfrm>
                <a:off x="2177" y="2392"/>
                <a:ext cx="337" cy="334"/>
                <a:chOff x="2177" y="2392"/>
                <a:chExt cx="337" cy="334"/>
              </a:xfrm>
            </p:grpSpPr>
            <p:sp>
              <p:nvSpPr>
                <p:cNvPr id="256050" name="Oval 50">
                  <a:extLst>
                    <a:ext uri="{FF2B5EF4-FFF2-40B4-BE49-F238E27FC236}">
                      <a16:creationId xmlns:a16="http://schemas.microsoft.com/office/drawing/2014/main" id="{0FF1EA14-75BB-3BC2-C41F-71EAE58E68BE}"/>
                    </a:ext>
                  </a:extLst>
                </p:cNvPr>
                <p:cNvSpPr>
                  <a:spLocks noChangeArrowheads="1"/>
                </p:cNvSpPr>
                <p:nvPr/>
              </p:nvSpPr>
              <p:spPr bwMode="auto">
                <a:xfrm>
                  <a:off x="2177" y="2392"/>
                  <a:ext cx="337" cy="334"/>
                </a:xfrm>
                <a:prstGeom prst="ellipse">
                  <a:avLst/>
                </a:prstGeom>
                <a:solidFill>
                  <a:srgbClr val="FFFFFF"/>
                </a:solidFill>
                <a:ln w="12700">
                  <a:solidFill>
                    <a:srgbClr val="0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56051" name="Oval 51">
                  <a:extLst>
                    <a:ext uri="{FF2B5EF4-FFF2-40B4-BE49-F238E27FC236}">
                      <a16:creationId xmlns:a16="http://schemas.microsoft.com/office/drawing/2014/main" id="{BF16742F-F73F-EB51-3F80-EA41A48EF021}"/>
                    </a:ext>
                  </a:extLst>
                </p:cNvPr>
                <p:cNvSpPr>
                  <a:spLocks noChangeArrowheads="1"/>
                </p:cNvSpPr>
                <p:nvPr/>
              </p:nvSpPr>
              <p:spPr bwMode="auto">
                <a:xfrm>
                  <a:off x="2284" y="2497"/>
                  <a:ext cx="119" cy="120"/>
                </a:xfrm>
                <a:prstGeom prst="ellipse">
                  <a:avLst/>
                </a:prstGeom>
                <a:solidFill>
                  <a:srgbClr val="FFFFFF"/>
                </a:solidFill>
                <a:ln w="12700">
                  <a:solidFill>
                    <a:srgbClr val="0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grpSp>
        <p:grpSp>
          <p:nvGrpSpPr>
            <p:cNvPr id="256052" name="Group 52">
              <a:extLst>
                <a:ext uri="{FF2B5EF4-FFF2-40B4-BE49-F238E27FC236}">
                  <a16:creationId xmlns:a16="http://schemas.microsoft.com/office/drawing/2014/main" id="{870A724C-DD77-F4B2-5F83-E4492499A710}"/>
                </a:ext>
              </a:extLst>
            </p:cNvPr>
            <p:cNvGrpSpPr>
              <a:grpSpLocks/>
            </p:cNvGrpSpPr>
            <p:nvPr/>
          </p:nvGrpSpPr>
          <p:grpSpPr bwMode="auto">
            <a:xfrm>
              <a:off x="2960" y="2367"/>
              <a:ext cx="375" cy="368"/>
              <a:chOff x="2960" y="2367"/>
              <a:chExt cx="375" cy="368"/>
            </a:xfrm>
          </p:grpSpPr>
          <p:sp>
            <p:nvSpPr>
              <p:cNvPr id="256053" name="Oval 53">
                <a:extLst>
                  <a:ext uri="{FF2B5EF4-FFF2-40B4-BE49-F238E27FC236}">
                    <a16:creationId xmlns:a16="http://schemas.microsoft.com/office/drawing/2014/main" id="{48FE7229-481B-4FEE-B7A3-5F178868921B}"/>
                  </a:ext>
                </a:extLst>
              </p:cNvPr>
              <p:cNvSpPr>
                <a:spLocks noChangeArrowheads="1"/>
              </p:cNvSpPr>
              <p:nvPr/>
            </p:nvSpPr>
            <p:spPr bwMode="auto">
              <a:xfrm>
                <a:off x="3007" y="2411"/>
                <a:ext cx="281" cy="278"/>
              </a:xfrm>
              <a:prstGeom prst="ellipse">
                <a:avLst/>
              </a:prstGeom>
              <a:solidFill>
                <a:srgbClr val="FF0000"/>
              </a:solidFill>
              <a:ln w="12700">
                <a:solidFill>
                  <a:srgbClr val="0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56054" name="Oval 54">
                <a:extLst>
                  <a:ext uri="{FF2B5EF4-FFF2-40B4-BE49-F238E27FC236}">
                    <a16:creationId xmlns:a16="http://schemas.microsoft.com/office/drawing/2014/main" id="{7EF73954-A553-F6C2-1656-319BD91B388D}"/>
                  </a:ext>
                </a:extLst>
              </p:cNvPr>
              <p:cNvSpPr>
                <a:spLocks noChangeArrowheads="1"/>
              </p:cNvSpPr>
              <p:nvPr/>
            </p:nvSpPr>
            <p:spPr bwMode="auto">
              <a:xfrm>
                <a:off x="3096" y="2499"/>
                <a:ext cx="101" cy="100"/>
              </a:xfrm>
              <a:prstGeom prst="ellipse">
                <a:avLst/>
              </a:prstGeom>
              <a:solidFill>
                <a:srgbClr val="FF0000"/>
              </a:solidFill>
              <a:ln w="12700">
                <a:solidFill>
                  <a:srgbClr val="0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56055" name="Freeform 55">
                <a:extLst>
                  <a:ext uri="{FF2B5EF4-FFF2-40B4-BE49-F238E27FC236}">
                    <a16:creationId xmlns:a16="http://schemas.microsoft.com/office/drawing/2014/main" id="{1157C346-7038-362C-923F-2C5185070F57}"/>
                  </a:ext>
                </a:extLst>
              </p:cNvPr>
              <p:cNvSpPr>
                <a:spLocks/>
              </p:cNvSpPr>
              <p:nvPr/>
            </p:nvSpPr>
            <p:spPr bwMode="auto">
              <a:xfrm>
                <a:off x="2992" y="2407"/>
                <a:ext cx="79" cy="77"/>
              </a:xfrm>
              <a:custGeom>
                <a:avLst/>
                <a:gdLst>
                  <a:gd name="T0" fmla="*/ 27 w 79"/>
                  <a:gd name="T1" fmla="*/ 76 h 77"/>
                  <a:gd name="T2" fmla="*/ 78 w 79"/>
                  <a:gd name="T3" fmla="*/ 20 h 77"/>
                  <a:gd name="T4" fmla="*/ 32 w 79"/>
                  <a:gd name="T5" fmla="*/ 0 h 77"/>
                  <a:gd name="T6" fmla="*/ 0 w 79"/>
                  <a:gd name="T7" fmla="*/ 33 h 77"/>
                  <a:gd name="T8" fmla="*/ 27 w 79"/>
                  <a:gd name="T9" fmla="*/ 76 h 77"/>
                </a:gdLst>
                <a:ahLst/>
                <a:cxnLst>
                  <a:cxn ang="0">
                    <a:pos x="T0" y="T1"/>
                  </a:cxn>
                  <a:cxn ang="0">
                    <a:pos x="T2" y="T3"/>
                  </a:cxn>
                  <a:cxn ang="0">
                    <a:pos x="T4" y="T5"/>
                  </a:cxn>
                  <a:cxn ang="0">
                    <a:pos x="T6" y="T7"/>
                  </a:cxn>
                  <a:cxn ang="0">
                    <a:pos x="T8" y="T9"/>
                  </a:cxn>
                </a:cxnLst>
                <a:rect l="0" t="0" r="r" b="b"/>
                <a:pathLst>
                  <a:path w="79" h="77">
                    <a:moveTo>
                      <a:pt x="27" y="76"/>
                    </a:moveTo>
                    <a:lnTo>
                      <a:pt x="78" y="20"/>
                    </a:lnTo>
                    <a:lnTo>
                      <a:pt x="32" y="0"/>
                    </a:lnTo>
                    <a:lnTo>
                      <a:pt x="0" y="33"/>
                    </a:lnTo>
                    <a:lnTo>
                      <a:pt x="27" y="76"/>
                    </a:lnTo>
                  </a:path>
                </a:pathLst>
              </a:custGeom>
              <a:solidFill>
                <a:srgbClr val="FF0000"/>
              </a:solidFill>
              <a:ln w="12700" cap="rnd" cmpd="sng">
                <a:solidFill>
                  <a:srgbClr val="000000"/>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56056" name="Freeform 56">
                <a:extLst>
                  <a:ext uri="{FF2B5EF4-FFF2-40B4-BE49-F238E27FC236}">
                    <a16:creationId xmlns:a16="http://schemas.microsoft.com/office/drawing/2014/main" id="{DC6AD285-8F28-F458-D606-8274FDF1F335}"/>
                  </a:ext>
                </a:extLst>
              </p:cNvPr>
              <p:cNvSpPr>
                <a:spLocks/>
              </p:cNvSpPr>
              <p:nvPr/>
            </p:nvSpPr>
            <p:spPr bwMode="auto">
              <a:xfrm>
                <a:off x="3109" y="2367"/>
                <a:ext cx="79" cy="47"/>
              </a:xfrm>
              <a:custGeom>
                <a:avLst/>
                <a:gdLst>
                  <a:gd name="T0" fmla="*/ 15 w 79"/>
                  <a:gd name="T1" fmla="*/ 0 h 47"/>
                  <a:gd name="T2" fmla="*/ 63 w 79"/>
                  <a:gd name="T3" fmla="*/ 0 h 47"/>
                  <a:gd name="T4" fmla="*/ 78 w 79"/>
                  <a:gd name="T5" fmla="*/ 46 h 47"/>
                  <a:gd name="T6" fmla="*/ 0 w 79"/>
                  <a:gd name="T7" fmla="*/ 46 h 47"/>
                  <a:gd name="T8" fmla="*/ 15 w 79"/>
                  <a:gd name="T9" fmla="*/ 0 h 47"/>
                </a:gdLst>
                <a:ahLst/>
                <a:cxnLst>
                  <a:cxn ang="0">
                    <a:pos x="T0" y="T1"/>
                  </a:cxn>
                  <a:cxn ang="0">
                    <a:pos x="T2" y="T3"/>
                  </a:cxn>
                  <a:cxn ang="0">
                    <a:pos x="T4" y="T5"/>
                  </a:cxn>
                  <a:cxn ang="0">
                    <a:pos x="T6" y="T7"/>
                  </a:cxn>
                  <a:cxn ang="0">
                    <a:pos x="T8" y="T9"/>
                  </a:cxn>
                </a:cxnLst>
                <a:rect l="0" t="0" r="r" b="b"/>
                <a:pathLst>
                  <a:path w="79" h="47">
                    <a:moveTo>
                      <a:pt x="15" y="0"/>
                    </a:moveTo>
                    <a:lnTo>
                      <a:pt x="63" y="0"/>
                    </a:lnTo>
                    <a:lnTo>
                      <a:pt x="78" y="46"/>
                    </a:lnTo>
                    <a:lnTo>
                      <a:pt x="0" y="46"/>
                    </a:lnTo>
                    <a:lnTo>
                      <a:pt x="15" y="0"/>
                    </a:lnTo>
                  </a:path>
                </a:pathLst>
              </a:custGeom>
              <a:solidFill>
                <a:srgbClr val="FF0000"/>
              </a:solidFill>
              <a:ln w="12700" cap="rnd" cmpd="sng">
                <a:solidFill>
                  <a:srgbClr val="000000"/>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56057" name="Freeform 57">
                <a:extLst>
                  <a:ext uri="{FF2B5EF4-FFF2-40B4-BE49-F238E27FC236}">
                    <a16:creationId xmlns:a16="http://schemas.microsoft.com/office/drawing/2014/main" id="{B8FD4734-98C1-7E64-FEC5-3AB0443728D1}"/>
                  </a:ext>
                </a:extLst>
              </p:cNvPr>
              <p:cNvSpPr>
                <a:spLocks/>
              </p:cNvSpPr>
              <p:nvPr/>
            </p:nvSpPr>
            <p:spPr bwMode="auto">
              <a:xfrm>
                <a:off x="3287" y="2513"/>
                <a:ext cx="48" cy="79"/>
              </a:xfrm>
              <a:custGeom>
                <a:avLst/>
                <a:gdLst>
                  <a:gd name="T0" fmla="*/ 47 w 48"/>
                  <a:gd name="T1" fmla="*/ 16 h 79"/>
                  <a:gd name="T2" fmla="*/ 47 w 48"/>
                  <a:gd name="T3" fmla="*/ 62 h 79"/>
                  <a:gd name="T4" fmla="*/ 0 w 48"/>
                  <a:gd name="T5" fmla="*/ 78 h 79"/>
                  <a:gd name="T6" fmla="*/ 0 w 48"/>
                  <a:gd name="T7" fmla="*/ 0 h 79"/>
                  <a:gd name="T8" fmla="*/ 47 w 48"/>
                  <a:gd name="T9" fmla="*/ 16 h 79"/>
                </a:gdLst>
                <a:ahLst/>
                <a:cxnLst>
                  <a:cxn ang="0">
                    <a:pos x="T0" y="T1"/>
                  </a:cxn>
                  <a:cxn ang="0">
                    <a:pos x="T2" y="T3"/>
                  </a:cxn>
                  <a:cxn ang="0">
                    <a:pos x="T4" y="T5"/>
                  </a:cxn>
                  <a:cxn ang="0">
                    <a:pos x="T6" y="T7"/>
                  </a:cxn>
                  <a:cxn ang="0">
                    <a:pos x="T8" y="T9"/>
                  </a:cxn>
                </a:cxnLst>
                <a:rect l="0" t="0" r="r" b="b"/>
                <a:pathLst>
                  <a:path w="48" h="79">
                    <a:moveTo>
                      <a:pt x="47" y="16"/>
                    </a:moveTo>
                    <a:lnTo>
                      <a:pt x="47" y="62"/>
                    </a:lnTo>
                    <a:lnTo>
                      <a:pt x="0" y="78"/>
                    </a:lnTo>
                    <a:lnTo>
                      <a:pt x="0" y="0"/>
                    </a:lnTo>
                    <a:lnTo>
                      <a:pt x="47" y="16"/>
                    </a:lnTo>
                  </a:path>
                </a:pathLst>
              </a:custGeom>
              <a:solidFill>
                <a:srgbClr val="FF0000"/>
              </a:solidFill>
              <a:ln w="12700" cap="rnd" cmpd="sng">
                <a:solidFill>
                  <a:srgbClr val="000000"/>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56058" name="Freeform 58">
                <a:extLst>
                  <a:ext uri="{FF2B5EF4-FFF2-40B4-BE49-F238E27FC236}">
                    <a16:creationId xmlns:a16="http://schemas.microsoft.com/office/drawing/2014/main" id="{7F067F3C-111F-8609-9FA1-FA4264F26802}"/>
                  </a:ext>
                </a:extLst>
              </p:cNvPr>
              <p:cNvSpPr>
                <a:spLocks/>
              </p:cNvSpPr>
              <p:nvPr/>
            </p:nvSpPr>
            <p:spPr bwMode="auto">
              <a:xfrm>
                <a:off x="2960" y="2512"/>
                <a:ext cx="49" cy="80"/>
              </a:xfrm>
              <a:custGeom>
                <a:avLst/>
                <a:gdLst>
                  <a:gd name="T0" fmla="*/ 0 w 49"/>
                  <a:gd name="T1" fmla="*/ 16 h 80"/>
                  <a:gd name="T2" fmla="*/ 0 w 49"/>
                  <a:gd name="T3" fmla="*/ 63 h 80"/>
                  <a:gd name="T4" fmla="*/ 48 w 49"/>
                  <a:gd name="T5" fmla="*/ 79 h 80"/>
                  <a:gd name="T6" fmla="*/ 48 w 49"/>
                  <a:gd name="T7" fmla="*/ 0 h 80"/>
                  <a:gd name="T8" fmla="*/ 0 w 49"/>
                  <a:gd name="T9" fmla="*/ 16 h 80"/>
                </a:gdLst>
                <a:ahLst/>
                <a:cxnLst>
                  <a:cxn ang="0">
                    <a:pos x="T0" y="T1"/>
                  </a:cxn>
                  <a:cxn ang="0">
                    <a:pos x="T2" y="T3"/>
                  </a:cxn>
                  <a:cxn ang="0">
                    <a:pos x="T4" y="T5"/>
                  </a:cxn>
                  <a:cxn ang="0">
                    <a:pos x="T6" y="T7"/>
                  </a:cxn>
                  <a:cxn ang="0">
                    <a:pos x="T8" y="T9"/>
                  </a:cxn>
                </a:cxnLst>
                <a:rect l="0" t="0" r="r" b="b"/>
                <a:pathLst>
                  <a:path w="49" h="80">
                    <a:moveTo>
                      <a:pt x="0" y="16"/>
                    </a:moveTo>
                    <a:lnTo>
                      <a:pt x="0" y="63"/>
                    </a:lnTo>
                    <a:lnTo>
                      <a:pt x="48" y="79"/>
                    </a:lnTo>
                    <a:lnTo>
                      <a:pt x="48" y="0"/>
                    </a:lnTo>
                    <a:lnTo>
                      <a:pt x="0" y="16"/>
                    </a:lnTo>
                  </a:path>
                </a:pathLst>
              </a:custGeom>
              <a:solidFill>
                <a:srgbClr val="FF0000"/>
              </a:solidFill>
              <a:ln w="12700" cap="rnd" cmpd="sng">
                <a:solidFill>
                  <a:srgbClr val="000000"/>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56059" name="Freeform 59">
                <a:extLst>
                  <a:ext uri="{FF2B5EF4-FFF2-40B4-BE49-F238E27FC236}">
                    <a16:creationId xmlns:a16="http://schemas.microsoft.com/office/drawing/2014/main" id="{256B2EB6-A1C6-9CC3-FA7B-3B5ECBE6F047}"/>
                  </a:ext>
                </a:extLst>
              </p:cNvPr>
              <p:cNvSpPr>
                <a:spLocks/>
              </p:cNvSpPr>
              <p:nvPr/>
            </p:nvSpPr>
            <p:spPr bwMode="auto">
              <a:xfrm>
                <a:off x="3221" y="2407"/>
                <a:ext cx="82" cy="79"/>
              </a:xfrm>
              <a:custGeom>
                <a:avLst/>
                <a:gdLst>
                  <a:gd name="T0" fmla="*/ 53 w 82"/>
                  <a:gd name="T1" fmla="*/ 78 h 79"/>
                  <a:gd name="T2" fmla="*/ 0 w 82"/>
                  <a:gd name="T3" fmla="*/ 21 h 79"/>
                  <a:gd name="T4" fmla="*/ 48 w 82"/>
                  <a:gd name="T5" fmla="*/ 0 h 79"/>
                  <a:gd name="T6" fmla="*/ 81 w 82"/>
                  <a:gd name="T7" fmla="*/ 34 h 79"/>
                  <a:gd name="T8" fmla="*/ 53 w 82"/>
                  <a:gd name="T9" fmla="*/ 78 h 79"/>
                </a:gdLst>
                <a:ahLst/>
                <a:cxnLst>
                  <a:cxn ang="0">
                    <a:pos x="T0" y="T1"/>
                  </a:cxn>
                  <a:cxn ang="0">
                    <a:pos x="T2" y="T3"/>
                  </a:cxn>
                  <a:cxn ang="0">
                    <a:pos x="T4" y="T5"/>
                  </a:cxn>
                  <a:cxn ang="0">
                    <a:pos x="T6" y="T7"/>
                  </a:cxn>
                  <a:cxn ang="0">
                    <a:pos x="T8" y="T9"/>
                  </a:cxn>
                </a:cxnLst>
                <a:rect l="0" t="0" r="r" b="b"/>
                <a:pathLst>
                  <a:path w="82" h="79">
                    <a:moveTo>
                      <a:pt x="53" y="78"/>
                    </a:moveTo>
                    <a:lnTo>
                      <a:pt x="0" y="21"/>
                    </a:lnTo>
                    <a:lnTo>
                      <a:pt x="48" y="0"/>
                    </a:lnTo>
                    <a:lnTo>
                      <a:pt x="81" y="34"/>
                    </a:lnTo>
                    <a:lnTo>
                      <a:pt x="53" y="78"/>
                    </a:lnTo>
                  </a:path>
                </a:pathLst>
              </a:custGeom>
              <a:solidFill>
                <a:srgbClr val="FF0000"/>
              </a:solidFill>
              <a:ln w="12700" cap="rnd" cmpd="sng">
                <a:solidFill>
                  <a:srgbClr val="000000"/>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56060" name="Freeform 60">
                <a:extLst>
                  <a:ext uri="{FF2B5EF4-FFF2-40B4-BE49-F238E27FC236}">
                    <a16:creationId xmlns:a16="http://schemas.microsoft.com/office/drawing/2014/main" id="{930416DA-86D6-6789-F2AD-9C9B02789621}"/>
                  </a:ext>
                </a:extLst>
              </p:cNvPr>
              <p:cNvSpPr>
                <a:spLocks/>
              </p:cNvSpPr>
              <p:nvPr/>
            </p:nvSpPr>
            <p:spPr bwMode="auto">
              <a:xfrm>
                <a:off x="2992" y="2617"/>
                <a:ext cx="80" cy="77"/>
              </a:xfrm>
              <a:custGeom>
                <a:avLst/>
                <a:gdLst>
                  <a:gd name="T0" fmla="*/ 27 w 80"/>
                  <a:gd name="T1" fmla="*/ 0 h 77"/>
                  <a:gd name="T2" fmla="*/ 79 w 80"/>
                  <a:gd name="T3" fmla="*/ 56 h 77"/>
                  <a:gd name="T4" fmla="*/ 32 w 80"/>
                  <a:gd name="T5" fmla="*/ 76 h 77"/>
                  <a:gd name="T6" fmla="*/ 0 w 80"/>
                  <a:gd name="T7" fmla="*/ 43 h 77"/>
                  <a:gd name="T8" fmla="*/ 27 w 80"/>
                  <a:gd name="T9" fmla="*/ 0 h 77"/>
                </a:gdLst>
                <a:ahLst/>
                <a:cxnLst>
                  <a:cxn ang="0">
                    <a:pos x="T0" y="T1"/>
                  </a:cxn>
                  <a:cxn ang="0">
                    <a:pos x="T2" y="T3"/>
                  </a:cxn>
                  <a:cxn ang="0">
                    <a:pos x="T4" y="T5"/>
                  </a:cxn>
                  <a:cxn ang="0">
                    <a:pos x="T6" y="T7"/>
                  </a:cxn>
                  <a:cxn ang="0">
                    <a:pos x="T8" y="T9"/>
                  </a:cxn>
                </a:cxnLst>
                <a:rect l="0" t="0" r="r" b="b"/>
                <a:pathLst>
                  <a:path w="80" h="77">
                    <a:moveTo>
                      <a:pt x="27" y="0"/>
                    </a:moveTo>
                    <a:lnTo>
                      <a:pt x="79" y="56"/>
                    </a:lnTo>
                    <a:lnTo>
                      <a:pt x="32" y="76"/>
                    </a:lnTo>
                    <a:lnTo>
                      <a:pt x="0" y="43"/>
                    </a:lnTo>
                    <a:lnTo>
                      <a:pt x="27" y="0"/>
                    </a:lnTo>
                  </a:path>
                </a:pathLst>
              </a:custGeom>
              <a:solidFill>
                <a:srgbClr val="FF0000"/>
              </a:solidFill>
              <a:ln w="12700" cap="rnd" cmpd="sng">
                <a:solidFill>
                  <a:srgbClr val="000000"/>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56061" name="Freeform 61">
                <a:extLst>
                  <a:ext uri="{FF2B5EF4-FFF2-40B4-BE49-F238E27FC236}">
                    <a16:creationId xmlns:a16="http://schemas.microsoft.com/office/drawing/2014/main" id="{DE1D2561-7689-5824-C037-5ECCCE30960B}"/>
                  </a:ext>
                </a:extLst>
              </p:cNvPr>
              <p:cNvSpPr>
                <a:spLocks/>
              </p:cNvSpPr>
              <p:nvPr/>
            </p:nvSpPr>
            <p:spPr bwMode="auto">
              <a:xfrm>
                <a:off x="3226" y="2620"/>
                <a:ext cx="81" cy="77"/>
              </a:xfrm>
              <a:custGeom>
                <a:avLst/>
                <a:gdLst>
                  <a:gd name="T0" fmla="*/ 53 w 81"/>
                  <a:gd name="T1" fmla="*/ 0 h 77"/>
                  <a:gd name="T2" fmla="*/ 0 w 81"/>
                  <a:gd name="T3" fmla="*/ 56 h 77"/>
                  <a:gd name="T4" fmla="*/ 48 w 81"/>
                  <a:gd name="T5" fmla="*/ 76 h 77"/>
                  <a:gd name="T6" fmla="*/ 80 w 81"/>
                  <a:gd name="T7" fmla="*/ 43 h 77"/>
                  <a:gd name="T8" fmla="*/ 53 w 81"/>
                  <a:gd name="T9" fmla="*/ 0 h 77"/>
                </a:gdLst>
                <a:ahLst/>
                <a:cxnLst>
                  <a:cxn ang="0">
                    <a:pos x="T0" y="T1"/>
                  </a:cxn>
                  <a:cxn ang="0">
                    <a:pos x="T2" y="T3"/>
                  </a:cxn>
                  <a:cxn ang="0">
                    <a:pos x="T4" y="T5"/>
                  </a:cxn>
                  <a:cxn ang="0">
                    <a:pos x="T6" y="T7"/>
                  </a:cxn>
                  <a:cxn ang="0">
                    <a:pos x="T8" y="T9"/>
                  </a:cxn>
                </a:cxnLst>
                <a:rect l="0" t="0" r="r" b="b"/>
                <a:pathLst>
                  <a:path w="81" h="77">
                    <a:moveTo>
                      <a:pt x="53" y="0"/>
                    </a:moveTo>
                    <a:lnTo>
                      <a:pt x="0" y="56"/>
                    </a:lnTo>
                    <a:lnTo>
                      <a:pt x="48" y="76"/>
                    </a:lnTo>
                    <a:lnTo>
                      <a:pt x="80" y="43"/>
                    </a:lnTo>
                    <a:lnTo>
                      <a:pt x="53" y="0"/>
                    </a:lnTo>
                  </a:path>
                </a:pathLst>
              </a:custGeom>
              <a:solidFill>
                <a:srgbClr val="FF0000"/>
              </a:solidFill>
              <a:ln w="12700" cap="rnd" cmpd="sng">
                <a:solidFill>
                  <a:srgbClr val="000000"/>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56062" name="Freeform 62">
                <a:extLst>
                  <a:ext uri="{FF2B5EF4-FFF2-40B4-BE49-F238E27FC236}">
                    <a16:creationId xmlns:a16="http://schemas.microsoft.com/office/drawing/2014/main" id="{C8712421-7450-C8EA-525D-40A310C8CA52}"/>
                  </a:ext>
                </a:extLst>
              </p:cNvPr>
              <p:cNvSpPr>
                <a:spLocks/>
              </p:cNvSpPr>
              <p:nvPr/>
            </p:nvSpPr>
            <p:spPr bwMode="auto">
              <a:xfrm>
                <a:off x="3106" y="2689"/>
                <a:ext cx="81" cy="46"/>
              </a:xfrm>
              <a:custGeom>
                <a:avLst/>
                <a:gdLst>
                  <a:gd name="T0" fmla="*/ 16 w 81"/>
                  <a:gd name="T1" fmla="*/ 45 h 46"/>
                  <a:gd name="T2" fmla="*/ 64 w 81"/>
                  <a:gd name="T3" fmla="*/ 45 h 46"/>
                  <a:gd name="T4" fmla="*/ 80 w 81"/>
                  <a:gd name="T5" fmla="*/ 0 h 46"/>
                  <a:gd name="T6" fmla="*/ 0 w 81"/>
                  <a:gd name="T7" fmla="*/ 0 h 46"/>
                  <a:gd name="T8" fmla="*/ 16 w 81"/>
                  <a:gd name="T9" fmla="*/ 45 h 46"/>
                </a:gdLst>
                <a:ahLst/>
                <a:cxnLst>
                  <a:cxn ang="0">
                    <a:pos x="T0" y="T1"/>
                  </a:cxn>
                  <a:cxn ang="0">
                    <a:pos x="T2" y="T3"/>
                  </a:cxn>
                  <a:cxn ang="0">
                    <a:pos x="T4" y="T5"/>
                  </a:cxn>
                  <a:cxn ang="0">
                    <a:pos x="T6" y="T7"/>
                  </a:cxn>
                  <a:cxn ang="0">
                    <a:pos x="T8" y="T9"/>
                  </a:cxn>
                </a:cxnLst>
                <a:rect l="0" t="0" r="r" b="b"/>
                <a:pathLst>
                  <a:path w="81" h="46">
                    <a:moveTo>
                      <a:pt x="16" y="45"/>
                    </a:moveTo>
                    <a:lnTo>
                      <a:pt x="64" y="45"/>
                    </a:lnTo>
                    <a:lnTo>
                      <a:pt x="80" y="0"/>
                    </a:lnTo>
                    <a:lnTo>
                      <a:pt x="0" y="0"/>
                    </a:lnTo>
                    <a:lnTo>
                      <a:pt x="16" y="45"/>
                    </a:lnTo>
                  </a:path>
                </a:pathLst>
              </a:custGeom>
              <a:solidFill>
                <a:srgbClr val="FF0000"/>
              </a:solidFill>
              <a:ln w="12700" cap="rnd" cmpd="sng">
                <a:solidFill>
                  <a:srgbClr val="000000"/>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grpSp>
      <p:sp>
        <p:nvSpPr>
          <p:cNvPr id="4" name="Rectangle 3">
            <a:extLst>
              <a:ext uri="{FF2B5EF4-FFF2-40B4-BE49-F238E27FC236}">
                <a16:creationId xmlns:a16="http://schemas.microsoft.com/office/drawing/2014/main" id="{08B0922C-79F0-BD89-F86C-93EA085917E5}"/>
              </a:ext>
            </a:extLst>
          </p:cNvPr>
          <p:cNvSpPr/>
          <p:nvPr/>
        </p:nvSpPr>
        <p:spPr>
          <a:xfrm>
            <a:off x="6861305" y="-1537662"/>
            <a:ext cx="2148582" cy="9325630"/>
          </a:xfrm>
          <a:prstGeom prst="rect">
            <a:avLst/>
          </a:prstGeom>
        </p:spPr>
        <p:txBody>
          <a:bodyPr wrap="square">
            <a:spAutoFit/>
          </a:bodyPr>
          <a:lstStyle/>
          <a:p>
            <a:r>
              <a:rPr lang="en-US" sz="60000" i="1" dirty="0">
                <a:solidFill>
                  <a:schemeClr val="tx2"/>
                </a:solidFill>
                <a:latin typeface="Times New Roman" panose="02020603050405020304" pitchFamily="18" charset="0"/>
                <a:cs typeface="Times New Roman" panose="02020603050405020304" pitchFamily="18" charset="0"/>
              </a:rPr>
              <a:t>?</a:t>
            </a:r>
          </a:p>
        </p:txBody>
      </p:sp>
      <p:sp>
        <p:nvSpPr>
          <p:cNvPr id="5" name="TextBox 4">
            <a:extLst>
              <a:ext uri="{FF2B5EF4-FFF2-40B4-BE49-F238E27FC236}">
                <a16:creationId xmlns:a16="http://schemas.microsoft.com/office/drawing/2014/main" id="{E61DBB89-FF53-DE44-1685-7446602E64C3}"/>
              </a:ext>
            </a:extLst>
          </p:cNvPr>
          <p:cNvSpPr txBox="1"/>
          <p:nvPr/>
        </p:nvSpPr>
        <p:spPr>
          <a:xfrm>
            <a:off x="464977" y="5986145"/>
            <a:ext cx="6686446" cy="523220"/>
          </a:xfrm>
          <a:prstGeom prst="rect">
            <a:avLst/>
          </a:prstGeom>
          <a:noFill/>
        </p:spPr>
        <p:txBody>
          <a:bodyPr wrap="none" rtlCol="0">
            <a:spAutoFit/>
          </a:bodyPr>
          <a:lstStyle/>
          <a:p>
            <a:pPr algn="l"/>
            <a:r>
              <a:rPr lang="en-US" sz="2800" i="1" dirty="0">
                <a:solidFill>
                  <a:schemeClr val="tx2"/>
                </a:solidFill>
              </a:rPr>
              <a:t>research from the </a:t>
            </a:r>
            <a:r>
              <a:rPr lang="en-US" sz="2800" i="1" dirty="0" err="1">
                <a:solidFill>
                  <a:schemeClr val="tx2"/>
                </a:solidFill>
              </a:rPr>
              <a:t>parmington</a:t>
            </a:r>
            <a:r>
              <a:rPr lang="en-US" sz="2800" i="1" dirty="0">
                <a:solidFill>
                  <a:schemeClr val="tx2"/>
                </a:solidFill>
              </a:rPr>
              <a:t> foundation</a:t>
            </a:r>
          </a:p>
        </p:txBody>
      </p:sp>
    </p:spTree>
    <p:extLst>
      <p:ext uri="{BB962C8B-B14F-4D97-AF65-F5344CB8AC3E}">
        <p14:creationId xmlns:p14="http://schemas.microsoft.com/office/powerpoint/2010/main" val="4113489025"/>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00" presetClass="entr" presetSubtype="0" fill="hold" grpId="0" nodeType="afterEffect">
                                  <p:stCondLst>
                                    <p:cond delay="0"/>
                                  </p:stCondLst>
                                  <p:childTnLst>
                                    <p:set>
                                      <p:cBhvr>
                                        <p:cTn id="6" dur="1" fill="hold">
                                          <p:stCondLst>
                                            <p:cond delay="499"/>
                                          </p:stCondLst>
                                        </p:cTn>
                                        <p:tgtEl>
                                          <p:spTgt spid="25600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6003" grpId="0" autoUpdateAnimBg="0"/>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8406" y="254646"/>
            <a:ext cx="10801179" cy="656590"/>
          </a:xfrm>
        </p:spPr>
        <p:txBody>
          <a:bodyPr/>
          <a:lstStyle/>
          <a:p>
            <a:r>
              <a:rPr lang="en-US" sz="4000" dirty="0"/>
              <a:t>Application Upgrades</a:t>
            </a:r>
          </a:p>
        </p:txBody>
      </p:sp>
      <p:sp>
        <p:nvSpPr>
          <p:cNvPr id="3" name="Content Placeholder 2"/>
          <p:cNvSpPr>
            <a:spLocks noGrp="1"/>
          </p:cNvSpPr>
          <p:nvPr>
            <p:ph idx="1"/>
          </p:nvPr>
        </p:nvSpPr>
        <p:spPr/>
        <p:txBody>
          <a:bodyPr/>
          <a:lstStyle/>
          <a:p>
            <a:r>
              <a:rPr lang="en-US" sz="3200" dirty="0"/>
              <a:t>Case Study 6</a:t>
            </a:r>
          </a:p>
          <a:p>
            <a:pPr lvl="1"/>
            <a:r>
              <a:rPr lang="en-US" sz="2800" dirty="0"/>
              <a:t>A customer has replication in place using AI files.  They are an end user of an Application Partner who does frequent updates of the application.  The Application Partner is aware of the DR machine, and updates the application on both the Production and DR machine.  Sometimes this causes problems</a:t>
            </a:r>
          </a:p>
          <a:p>
            <a:pPr lvl="0"/>
            <a:r>
              <a:rPr lang="en-US" sz="3200" dirty="0"/>
              <a:t>Specifics</a:t>
            </a:r>
          </a:p>
          <a:p>
            <a:pPr lvl="1"/>
            <a:r>
              <a:rPr lang="en-US" sz="2800" dirty="0"/>
              <a:t>Windows Application</a:t>
            </a:r>
          </a:p>
        </p:txBody>
      </p:sp>
    </p:spTree>
    <p:extLst>
      <p:ext uri="{BB962C8B-B14F-4D97-AF65-F5344CB8AC3E}">
        <p14:creationId xmlns:p14="http://schemas.microsoft.com/office/powerpoint/2010/main" val="2740504522"/>
      </p:ext>
    </p:extLst>
  </p:cSld>
  <p:clrMapOvr>
    <a:masterClrMapping/>
  </p:clrMapOvr>
  <p:transition>
    <p:wipe dir="r"/>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8406" y="254646"/>
            <a:ext cx="10801179" cy="656590"/>
          </a:xfrm>
        </p:spPr>
        <p:txBody>
          <a:bodyPr/>
          <a:lstStyle/>
          <a:p>
            <a:r>
              <a:rPr lang="en-US" sz="4000" dirty="0"/>
              <a:t>The Problem</a:t>
            </a:r>
          </a:p>
        </p:txBody>
      </p:sp>
      <p:sp>
        <p:nvSpPr>
          <p:cNvPr id="3" name="Content Placeholder 2"/>
          <p:cNvSpPr>
            <a:spLocks noGrp="1"/>
          </p:cNvSpPr>
          <p:nvPr>
            <p:ph idx="1"/>
          </p:nvPr>
        </p:nvSpPr>
        <p:spPr/>
        <p:txBody>
          <a:bodyPr/>
          <a:lstStyle/>
          <a:p>
            <a:pPr marL="0" indent="0" algn="ctr">
              <a:buNone/>
            </a:pPr>
            <a:br>
              <a:rPr lang="en-US" sz="3600" dirty="0"/>
            </a:br>
            <a:br>
              <a:rPr lang="en-US" sz="3600" dirty="0"/>
            </a:br>
            <a:r>
              <a:rPr lang="en-US" sz="3600" dirty="0"/>
              <a:t>The application support personnel doing the upgrade follows a a script which at times includes not only updating the Application, but also connecting to the database</a:t>
            </a:r>
          </a:p>
        </p:txBody>
      </p:sp>
    </p:spTree>
    <p:extLst>
      <p:ext uri="{BB962C8B-B14F-4D97-AF65-F5344CB8AC3E}">
        <p14:creationId xmlns:p14="http://schemas.microsoft.com/office/powerpoint/2010/main" val="979995223"/>
      </p:ext>
    </p:extLst>
  </p:cSld>
  <p:clrMapOvr>
    <a:masterClrMapping/>
  </p:clrMapOvr>
  <p:transition>
    <p:wipe dir="r"/>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8406" y="254646"/>
            <a:ext cx="10801179" cy="656590"/>
          </a:xfrm>
        </p:spPr>
        <p:txBody>
          <a:bodyPr/>
          <a:lstStyle/>
          <a:p>
            <a:r>
              <a:rPr lang="en-US" sz="4000" dirty="0"/>
              <a:t>The Problem</a:t>
            </a:r>
          </a:p>
        </p:txBody>
      </p:sp>
      <p:sp>
        <p:nvSpPr>
          <p:cNvPr id="3" name="Content Placeholder 2"/>
          <p:cNvSpPr>
            <a:spLocks noGrp="1"/>
          </p:cNvSpPr>
          <p:nvPr>
            <p:ph idx="1"/>
          </p:nvPr>
        </p:nvSpPr>
        <p:spPr/>
        <p:txBody>
          <a:bodyPr/>
          <a:lstStyle/>
          <a:p>
            <a:pPr marL="0" indent="0" algn="ctr">
              <a:buNone/>
            </a:pPr>
            <a:br>
              <a:rPr lang="en-US" sz="3600" dirty="0"/>
            </a:br>
            <a:br>
              <a:rPr lang="en-US" sz="3600" dirty="0"/>
            </a:br>
            <a:br>
              <a:rPr lang="en-US" sz="3600" dirty="0"/>
            </a:br>
            <a:r>
              <a:rPr lang="en-US" sz="3600" dirty="0"/>
              <a:t>Once the database is connected to, crash recovery is performed and no other AI files can be applied</a:t>
            </a:r>
          </a:p>
        </p:txBody>
      </p:sp>
    </p:spTree>
    <p:extLst>
      <p:ext uri="{BB962C8B-B14F-4D97-AF65-F5344CB8AC3E}">
        <p14:creationId xmlns:p14="http://schemas.microsoft.com/office/powerpoint/2010/main" val="111097183"/>
      </p:ext>
    </p:extLst>
  </p:cSld>
  <p:clrMapOvr>
    <a:masterClrMapping/>
  </p:clrMapOvr>
  <p:transition>
    <p:wipe dir="r"/>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8406" y="254646"/>
            <a:ext cx="10801179" cy="656590"/>
          </a:xfrm>
        </p:spPr>
        <p:txBody>
          <a:bodyPr/>
          <a:lstStyle/>
          <a:p>
            <a:pPr lvl="0"/>
            <a:r>
              <a:rPr lang="en-US" sz="4000" dirty="0"/>
              <a:t> So…..</a:t>
            </a:r>
          </a:p>
        </p:txBody>
      </p:sp>
      <p:sp>
        <p:nvSpPr>
          <p:cNvPr id="3" name="Content Placeholder 2"/>
          <p:cNvSpPr>
            <a:spLocks noGrp="1"/>
          </p:cNvSpPr>
          <p:nvPr>
            <p:ph idx="1"/>
          </p:nvPr>
        </p:nvSpPr>
        <p:spPr/>
        <p:txBody>
          <a:bodyPr/>
          <a:lstStyle/>
          <a:p>
            <a:r>
              <a:rPr lang="en-US" sz="2800" dirty="0"/>
              <a:t>When we can’t apply any more AI files, we need to </a:t>
            </a:r>
            <a:r>
              <a:rPr lang="en-US" sz="2800" dirty="0" err="1"/>
              <a:t>rebaseline</a:t>
            </a:r>
            <a:r>
              <a:rPr lang="en-US" sz="2800" dirty="0"/>
              <a:t> the database.  The database size is 80GB and the replica is on a WAN, so </a:t>
            </a:r>
            <a:r>
              <a:rPr lang="en-US" sz="2800" dirty="0" err="1"/>
              <a:t>rebaselining</a:t>
            </a:r>
            <a:r>
              <a:rPr lang="en-US" sz="2800" dirty="0"/>
              <a:t> is a pain.</a:t>
            </a:r>
          </a:p>
        </p:txBody>
      </p:sp>
    </p:spTree>
    <p:extLst>
      <p:ext uri="{BB962C8B-B14F-4D97-AF65-F5344CB8AC3E}">
        <p14:creationId xmlns:p14="http://schemas.microsoft.com/office/powerpoint/2010/main" val="1701009248"/>
      </p:ext>
    </p:extLst>
  </p:cSld>
  <p:clrMapOvr>
    <a:masterClrMapping/>
  </p:clrMapOvr>
  <p:transition>
    <p:wipe dir="r"/>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8406" y="254646"/>
            <a:ext cx="10801179" cy="656590"/>
          </a:xfrm>
        </p:spPr>
        <p:txBody>
          <a:bodyPr/>
          <a:lstStyle/>
          <a:p>
            <a:r>
              <a:rPr lang="en-US" sz="4000" dirty="0"/>
              <a:t>Solution #1</a:t>
            </a:r>
          </a:p>
        </p:txBody>
      </p:sp>
      <p:sp>
        <p:nvSpPr>
          <p:cNvPr id="3" name="Content Placeholder 2"/>
          <p:cNvSpPr>
            <a:spLocks noGrp="1"/>
          </p:cNvSpPr>
          <p:nvPr>
            <p:ph idx="1"/>
          </p:nvPr>
        </p:nvSpPr>
        <p:spPr/>
        <p:txBody>
          <a:bodyPr/>
          <a:lstStyle/>
          <a:p>
            <a:r>
              <a:rPr lang="en-US" sz="3200" dirty="0"/>
              <a:t>Use the </a:t>
            </a:r>
            <a:r>
              <a:rPr lang="en-US" sz="3200" dirty="0" err="1"/>
              <a:t>oplock</a:t>
            </a:r>
            <a:r>
              <a:rPr lang="en-US" sz="3200" dirty="0"/>
              <a:t> and </a:t>
            </a:r>
            <a:r>
              <a:rPr lang="en-US" sz="3200" dirty="0" err="1"/>
              <a:t>opunlock</a:t>
            </a:r>
            <a:r>
              <a:rPr lang="en-US" sz="3200" dirty="0"/>
              <a:t> commands.</a:t>
            </a:r>
          </a:p>
          <a:p>
            <a:pPr lvl="1"/>
            <a:r>
              <a:rPr lang="en-US" sz="2800" dirty="0" err="1"/>
              <a:t>rfutil</a:t>
            </a:r>
            <a:r>
              <a:rPr lang="en-US" sz="2800" dirty="0"/>
              <a:t> </a:t>
            </a:r>
            <a:r>
              <a:rPr lang="en-US" sz="2800" dirty="0" err="1"/>
              <a:t>dbname</a:t>
            </a:r>
            <a:r>
              <a:rPr lang="en-US" sz="2800" dirty="0"/>
              <a:t> –C roll forward </a:t>
            </a:r>
            <a:r>
              <a:rPr lang="en-US" sz="2800" dirty="0" err="1"/>
              <a:t>oplock</a:t>
            </a:r>
            <a:r>
              <a:rPr lang="en-US" sz="2800" dirty="0"/>
              <a:t> –a file.a1 </a:t>
            </a:r>
          </a:p>
          <a:p>
            <a:pPr lvl="1"/>
            <a:r>
              <a:rPr lang="en-US" sz="2800" dirty="0" err="1"/>
              <a:t>rfutil</a:t>
            </a:r>
            <a:r>
              <a:rPr lang="en-US" sz="2800" dirty="0"/>
              <a:t> </a:t>
            </a:r>
            <a:r>
              <a:rPr lang="en-US" sz="2800" dirty="0" err="1"/>
              <a:t>dbname</a:t>
            </a:r>
            <a:r>
              <a:rPr lang="en-US" sz="2800" dirty="0"/>
              <a:t> –C roll forward </a:t>
            </a:r>
            <a:r>
              <a:rPr lang="en-US" sz="2800" dirty="0" err="1"/>
              <a:t>opunlock</a:t>
            </a:r>
            <a:endParaRPr lang="en-US" sz="2800" dirty="0"/>
          </a:p>
        </p:txBody>
      </p:sp>
    </p:spTree>
    <p:extLst>
      <p:ext uri="{BB962C8B-B14F-4D97-AF65-F5344CB8AC3E}">
        <p14:creationId xmlns:p14="http://schemas.microsoft.com/office/powerpoint/2010/main" val="1960149498"/>
      </p:ext>
    </p:extLst>
  </p:cSld>
  <p:clrMapOvr>
    <a:masterClrMapping/>
  </p:clrMapOvr>
  <p:transition>
    <p:wipe dir="r"/>
  </p:transition>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8406" y="254646"/>
            <a:ext cx="10801179" cy="656590"/>
          </a:xfrm>
        </p:spPr>
        <p:txBody>
          <a:bodyPr/>
          <a:lstStyle/>
          <a:p>
            <a:r>
              <a:rPr lang="en-US" sz="4000" dirty="0"/>
              <a:t>Solution #1</a:t>
            </a:r>
          </a:p>
        </p:txBody>
      </p:sp>
      <p:sp>
        <p:nvSpPr>
          <p:cNvPr id="3" name="Content Placeholder 2"/>
          <p:cNvSpPr>
            <a:spLocks noGrp="1"/>
          </p:cNvSpPr>
          <p:nvPr>
            <p:ph idx="1"/>
          </p:nvPr>
        </p:nvSpPr>
        <p:spPr/>
        <p:txBody>
          <a:bodyPr/>
          <a:lstStyle/>
          <a:p>
            <a:pPr marL="0" indent="0" algn="ctr">
              <a:buNone/>
            </a:pPr>
            <a:br>
              <a:rPr lang="en-US" sz="4000" dirty="0"/>
            </a:br>
            <a:br>
              <a:rPr lang="en-US" sz="4000" dirty="0"/>
            </a:br>
            <a:r>
              <a:rPr lang="en-US" sz="4000" dirty="0"/>
              <a:t>However, this prevented the support engineer from doing the upgrade properly as they </a:t>
            </a:r>
            <a:r>
              <a:rPr lang="en-US" sz="4000" dirty="0" err="1"/>
              <a:t>didn</a:t>
            </a:r>
            <a:r>
              <a:rPr lang="fr-FR" sz="4000" dirty="0"/>
              <a:t>’</a:t>
            </a:r>
            <a:r>
              <a:rPr lang="en-US" sz="4000" dirty="0"/>
              <a:t>t have control over when/how it connected to the database</a:t>
            </a:r>
          </a:p>
        </p:txBody>
      </p:sp>
    </p:spTree>
    <p:extLst>
      <p:ext uri="{BB962C8B-B14F-4D97-AF65-F5344CB8AC3E}">
        <p14:creationId xmlns:p14="http://schemas.microsoft.com/office/powerpoint/2010/main" val="4071364869"/>
      </p:ext>
    </p:extLst>
  </p:cSld>
  <p:clrMapOvr>
    <a:masterClrMapping/>
  </p:clrMapOvr>
  <p:transition>
    <p:wipe dir="r"/>
  </p:transition>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8406" y="254646"/>
            <a:ext cx="10801179" cy="656590"/>
          </a:xfrm>
        </p:spPr>
        <p:txBody>
          <a:bodyPr/>
          <a:lstStyle/>
          <a:p>
            <a:r>
              <a:rPr lang="en-US" sz="4000" dirty="0"/>
              <a:t>Solution #2</a:t>
            </a:r>
          </a:p>
        </p:txBody>
      </p:sp>
      <p:sp>
        <p:nvSpPr>
          <p:cNvPr id="3" name="Content Placeholder 2"/>
          <p:cNvSpPr>
            <a:spLocks noGrp="1"/>
          </p:cNvSpPr>
          <p:nvPr>
            <p:ph idx="1"/>
          </p:nvPr>
        </p:nvSpPr>
        <p:spPr/>
        <p:txBody>
          <a:bodyPr/>
          <a:lstStyle/>
          <a:p>
            <a:r>
              <a:rPr lang="en-US" sz="3200" dirty="0"/>
              <a:t>We provided a secondary database that is a backup of the replica database on the DR machine</a:t>
            </a:r>
          </a:p>
          <a:p>
            <a:pPr lvl="1"/>
            <a:r>
              <a:rPr lang="en-US" sz="2800" dirty="0"/>
              <a:t>We used </a:t>
            </a:r>
            <a:r>
              <a:rPr lang="en-US" sz="2800" dirty="0" err="1"/>
              <a:t>probkup</a:t>
            </a:r>
            <a:r>
              <a:rPr lang="en-US" sz="2800" dirty="0"/>
              <a:t> with the –</a:t>
            </a:r>
            <a:r>
              <a:rPr lang="en-US" sz="2800" dirty="0" err="1"/>
              <a:t>norecovery</a:t>
            </a:r>
            <a:r>
              <a:rPr lang="en-US" sz="2800" dirty="0"/>
              <a:t> switch to make sure future AI files can still be applied</a:t>
            </a:r>
          </a:p>
        </p:txBody>
      </p:sp>
    </p:spTree>
    <p:extLst>
      <p:ext uri="{BB962C8B-B14F-4D97-AF65-F5344CB8AC3E}">
        <p14:creationId xmlns:p14="http://schemas.microsoft.com/office/powerpoint/2010/main" val="1282620680"/>
      </p:ext>
    </p:extLst>
  </p:cSld>
  <p:clrMapOvr>
    <a:masterClrMapping/>
  </p:clrMapOvr>
  <p:transition>
    <p:wipe dir="r"/>
  </p:transition>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8406" y="254646"/>
            <a:ext cx="10801179" cy="656590"/>
          </a:xfrm>
        </p:spPr>
        <p:txBody>
          <a:bodyPr/>
          <a:lstStyle/>
          <a:p>
            <a:r>
              <a:rPr lang="en-US" sz="4000" dirty="0"/>
              <a:t>Solution #2</a:t>
            </a:r>
          </a:p>
        </p:txBody>
      </p:sp>
      <p:sp>
        <p:nvSpPr>
          <p:cNvPr id="3" name="Content Placeholder 2"/>
          <p:cNvSpPr>
            <a:spLocks noGrp="1"/>
          </p:cNvSpPr>
          <p:nvPr>
            <p:ph idx="1"/>
          </p:nvPr>
        </p:nvSpPr>
        <p:spPr/>
        <p:txBody>
          <a:bodyPr/>
          <a:lstStyle/>
          <a:p>
            <a:r>
              <a:rPr lang="en-US" sz="3200" dirty="0"/>
              <a:t>The support engineer was able to complete the upgrade using this database copy</a:t>
            </a:r>
          </a:p>
          <a:p>
            <a:r>
              <a:rPr lang="en-US" sz="3200" dirty="0"/>
              <a:t>The Database Changes from the upgrade are THROW AWAY</a:t>
            </a:r>
          </a:p>
          <a:p>
            <a:pPr lvl="1"/>
            <a:r>
              <a:rPr lang="en-US" sz="2800" dirty="0"/>
              <a:t>These changes will migrate from the PRODUCTION Database to the REPLICA Database via Replication</a:t>
            </a:r>
          </a:p>
        </p:txBody>
      </p:sp>
    </p:spTree>
    <p:extLst>
      <p:ext uri="{BB962C8B-B14F-4D97-AF65-F5344CB8AC3E}">
        <p14:creationId xmlns:p14="http://schemas.microsoft.com/office/powerpoint/2010/main" val="3368916529"/>
      </p:ext>
    </p:extLst>
  </p:cSld>
  <p:clrMapOvr>
    <a:masterClrMapping/>
  </p:clrMapOvr>
  <p:transition>
    <p:wipe dir="r"/>
  </p:transition>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8406" y="254646"/>
            <a:ext cx="10801179" cy="656590"/>
          </a:xfrm>
        </p:spPr>
        <p:txBody>
          <a:bodyPr/>
          <a:lstStyle/>
          <a:p>
            <a:r>
              <a:rPr lang="en-US" sz="4000" dirty="0"/>
              <a:t>Summary</a:t>
            </a:r>
            <a:endParaRPr lang="en-US" dirty="0"/>
          </a:p>
        </p:txBody>
      </p:sp>
      <p:sp>
        <p:nvSpPr>
          <p:cNvPr id="3" name="Content Placeholder 2"/>
          <p:cNvSpPr>
            <a:spLocks noGrp="1"/>
          </p:cNvSpPr>
          <p:nvPr>
            <p:ph idx="1"/>
          </p:nvPr>
        </p:nvSpPr>
        <p:spPr/>
        <p:txBody>
          <a:bodyPr/>
          <a:lstStyle/>
          <a:p>
            <a:r>
              <a:rPr lang="en-US" sz="3200" dirty="0"/>
              <a:t>These are examples of some real world Database Problems</a:t>
            </a:r>
          </a:p>
          <a:p>
            <a:r>
              <a:rPr lang="en-US" sz="3200" dirty="0"/>
              <a:t>Don’t assume things can’t go wrong</a:t>
            </a:r>
          </a:p>
          <a:p>
            <a:r>
              <a:rPr lang="en-US" sz="3200" dirty="0"/>
              <a:t>Having a plan is not going enough  </a:t>
            </a:r>
          </a:p>
          <a:p>
            <a:pPr lvl="1"/>
            <a:r>
              <a:rPr lang="en-US" sz="2800" dirty="0"/>
              <a:t>Testing the plan and having confidence is required</a:t>
            </a:r>
          </a:p>
          <a:p>
            <a:pPr lvl="0"/>
            <a:r>
              <a:rPr lang="en-US" sz="3200" dirty="0"/>
              <a:t>If all else fails, seek professional help</a:t>
            </a:r>
          </a:p>
        </p:txBody>
      </p:sp>
    </p:spTree>
    <p:extLst>
      <p:ext uri="{BB962C8B-B14F-4D97-AF65-F5344CB8AC3E}">
        <p14:creationId xmlns:p14="http://schemas.microsoft.com/office/powerpoint/2010/main" val="3997237216"/>
      </p:ext>
    </p:extLst>
  </p:cSld>
  <p:clrMapOvr>
    <a:masterClrMapping/>
  </p:clrMapOvr>
  <p:transition>
    <p:wipe dir="r"/>
  </p:transition>
</p:sld>
</file>

<file path=ppt/slides/slide6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56003" name="Rectangle 3">
            <a:extLst>
              <a:ext uri="{FF2B5EF4-FFF2-40B4-BE49-F238E27FC236}">
                <a16:creationId xmlns:a16="http://schemas.microsoft.com/office/drawing/2014/main" id="{D890563A-0191-6C4D-A9A6-53189B8AE17A}"/>
              </a:ext>
            </a:extLst>
          </p:cNvPr>
          <p:cNvSpPr>
            <a:spLocks noGrp="1" noChangeArrowheads="1"/>
          </p:cNvSpPr>
          <p:nvPr>
            <p:ph type="title" idx="4294967295"/>
          </p:nvPr>
        </p:nvSpPr>
        <p:spPr>
          <a:xfrm>
            <a:off x="1514954" y="1541068"/>
            <a:ext cx="5614988" cy="1329595"/>
          </a:xfrm>
          <a:noFill/>
          <a:ln/>
          <a:extLst>
            <a:ext uri="{AF507438-7753-43E0-B8FC-AC1667EBCBE1}">
              <a14:hiddenEffects xmlns:a14="http://schemas.microsoft.com/office/drawing/2010/main">
                <a:effectLst>
                  <a:outerShdw dist="28398" dir="20006097" algn="ctr" rotWithShape="0">
                    <a:schemeClr val="bg2">
                      <a:alpha val="50000"/>
                    </a:schemeClr>
                  </a:outerShdw>
                </a:effectLst>
              </a14:hiddenEffects>
            </a:ext>
          </a:extLst>
        </p:spPr>
        <p:txBody>
          <a:bodyPr vert="horz" wrap="square" lIns="0" tIns="0" rIns="0" bIns="0" numCol="1" anchor="ctr" anchorCtr="0" compatLnSpc="1">
            <a:prstTxWarp prst="textNoShape">
              <a:avLst/>
            </a:prstTxWarp>
            <a:spAutoFit/>
          </a:bodyPr>
          <a:lstStyle/>
          <a:p>
            <a:r>
              <a:rPr lang="en-US" altLang="en-US" sz="9600" i="1" dirty="0">
                <a:solidFill>
                  <a:schemeClr val="tx2"/>
                </a:solidFill>
              </a:rPr>
              <a:t>Questions</a:t>
            </a:r>
            <a:endParaRPr lang="en-US" altLang="en-US" sz="4400" dirty="0">
              <a:solidFill>
                <a:schemeClr val="tx2"/>
              </a:solidFill>
            </a:endParaRPr>
          </a:p>
        </p:txBody>
      </p:sp>
      <p:grpSp>
        <p:nvGrpSpPr>
          <p:cNvPr id="256004" name="Group 4">
            <a:extLst>
              <a:ext uri="{FF2B5EF4-FFF2-40B4-BE49-F238E27FC236}">
                <a16:creationId xmlns:a16="http://schemas.microsoft.com/office/drawing/2014/main" id="{04EC5B90-A0E3-C149-98BD-C7825159D5E2}"/>
              </a:ext>
            </a:extLst>
          </p:cNvPr>
          <p:cNvGrpSpPr>
            <a:grpSpLocks/>
          </p:cNvGrpSpPr>
          <p:nvPr/>
        </p:nvGrpSpPr>
        <p:grpSpPr bwMode="auto">
          <a:xfrm>
            <a:off x="3168334" y="3578323"/>
            <a:ext cx="2382838" cy="954087"/>
            <a:chOff x="2130" y="2319"/>
            <a:chExt cx="1501" cy="601"/>
          </a:xfrm>
        </p:grpSpPr>
        <p:grpSp>
          <p:nvGrpSpPr>
            <p:cNvPr id="256005" name="Group 5">
              <a:extLst>
                <a:ext uri="{FF2B5EF4-FFF2-40B4-BE49-F238E27FC236}">
                  <a16:creationId xmlns:a16="http://schemas.microsoft.com/office/drawing/2014/main" id="{49993415-4DDF-3141-8AF9-0C51F26B9A8D}"/>
                </a:ext>
              </a:extLst>
            </p:cNvPr>
            <p:cNvGrpSpPr>
              <a:grpSpLocks/>
            </p:cNvGrpSpPr>
            <p:nvPr/>
          </p:nvGrpSpPr>
          <p:grpSpPr bwMode="auto">
            <a:xfrm>
              <a:off x="3256" y="2552"/>
              <a:ext cx="375" cy="368"/>
              <a:chOff x="3256" y="2552"/>
              <a:chExt cx="375" cy="368"/>
            </a:xfrm>
          </p:grpSpPr>
          <p:sp>
            <p:nvSpPr>
              <p:cNvPr id="256006" name="Oval 6">
                <a:extLst>
                  <a:ext uri="{FF2B5EF4-FFF2-40B4-BE49-F238E27FC236}">
                    <a16:creationId xmlns:a16="http://schemas.microsoft.com/office/drawing/2014/main" id="{3D6918CE-6C3C-8D46-A21D-F34C3AEE0068}"/>
                  </a:ext>
                </a:extLst>
              </p:cNvPr>
              <p:cNvSpPr>
                <a:spLocks noChangeArrowheads="1"/>
              </p:cNvSpPr>
              <p:nvPr/>
            </p:nvSpPr>
            <p:spPr bwMode="auto">
              <a:xfrm>
                <a:off x="3303" y="2596"/>
                <a:ext cx="281" cy="278"/>
              </a:xfrm>
              <a:prstGeom prst="ellipse">
                <a:avLst/>
              </a:prstGeom>
              <a:solidFill>
                <a:srgbClr val="FFFFFF"/>
              </a:solidFill>
              <a:ln w="12700">
                <a:solidFill>
                  <a:srgbClr val="0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56007" name="Oval 7">
                <a:extLst>
                  <a:ext uri="{FF2B5EF4-FFF2-40B4-BE49-F238E27FC236}">
                    <a16:creationId xmlns:a16="http://schemas.microsoft.com/office/drawing/2014/main" id="{691F18C5-A47E-5F4F-ABA5-A2A193E1D183}"/>
                  </a:ext>
                </a:extLst>
              </p:cNvPr>
              <p:cNvSpPr>
                <a:spLocks noChangeArrowheads="1"/>
              </p:cNvSpPr>
              <p:nvPr/>
            </p:nvSpPr>
            <p:spPr bwMode="auto">
              <a:xfrm>
                <a:off x="3392" y="2684"/>
                <a:ext cx="100" cy="99"/>
              </a:xfrm>
              <a:prstGeom prst="ellipse">
                <a:avLst/>
              </a:prstGeom>
              <a:solidFill>
                <a:srgbClr val="FFFFFF"/>
              </a:solidFill>
              <a:ln w="12700">
                <a:solidFill>
                  <a:srgbClr val="0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56008" name="Freeform 8">
                <a:extLst>
                  <a:ext uri="{FF2B5EF4-FFF2-40B4-BE49-F238E27FC236}">
                    <a16:creationId xmlns:a16="http://schemas.microsoft.com/office/drawing/2014/main" id="{2FAA8278-02EF-2E49-BA17-229037E95845}"/>
                  </a:ext>
                </a:extLst>
              </p:cNvPr>
              <p:cNvSpPr>
                <a:spLocks/>
              </p:cNvSpPr>
              <p:nvPr/>
            </p:nvSpPr>
            <p:spPr bwMode="auto">
              <a:xfrm>
                <a:off x="3288" y="2591"/>
                <a:ext cx="79" cy="78"/>
              </a:xfrm>
              <a:custGeom>
                <a:avLst/>
                <a:gdLst>
                  <a:gd name="T0" fmla="*/ 27 w 79"/>
                  <a:gd name="T1" fmla="*/ 77 h 78"/>
                  <a:gd name="T2" fmla="*/ 78 w 79"/>
                  <a:gd name="T3" fmla="*/ 21 h 78"/>
                  <a:gd name="T4" fmla="*/ 32 w 79"/>
                  <a:gd name="T5" fmla="*/ 0 h 78"/>
                  <a:gd name="T6" fmla="*/ 0 w 79"/>
                  <a:gd name="T7" fmla="*/ 34 h 78"/>
                  <a:gd name="T8" fmla="*/ 27 w 79"/>
                  <a:gd name="T9" fmla="*/ 77 h 78"/>
                </a:gdLst>
                <a:ahLst/>
                <a:cxnLst>
                  <a:cxn ang="0">
                    <a:pos x="T0" y="T1"/>
                  </a:cxn>
                  <a:cxn ang="0">
                    <a:pos x="T2" y="T3"/>
                  </a:cxn>
                  <a:cxn ang="0">
                    <a:pos x="T4" y="T5"/>
                  </a:cxn>
                  <a:cxn ang="0">
                    <a:pos x="T6" y="T7"/>
                  </a:cxn>
                  <a:cxn ang="0">
                    <a:pos x="T8" y="T9"/>
                  </a:cxn>
                </a:cxnLst>
                <a:rect l="0" t="0" r="r" b="b"/>
                <a:pathLst>
                  <a:path w="79" h="78">
                    <a:moveTo>
                      <a:pt x="27" y="77"/>
                    </a:moveTo>
                    <a:lnTo>
                      <a:pt x="78" y="21"/>
                    </a:lnTo>
                    <a:lnTo>
                      <a:pt x="32" y="0"/>
                    </a:lnTo>
                    <a:lnTo>
                      <a:pt x="0" y="34"/>
                    </a:lnTo>
                    <a:lnTo>
                      <a:pt x="27" y="77"/>
                    </a:lnTo>
                  </a:path>
                </a:pathLst>
              </a:custGeom>
              <a:solidFill>
                <a:srgbClr val="FFFFFF"/>
              </a:solidFill>
              <a:ln w="12700" cap="rnd" cmpd="sng">
                <a:solidFill>
                  <a:srgbClr val="000000"/>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56009" name="Freeform 9">
                <a:extLst>
                  <a:ext uri="{FF2B5EF4-FFF2-40B4-BE49-F238E27FC236}">
                    <a16:creationId xmlns:a16="http://schemas.microsoft.com/office/drawing/2014/main" id="{472A8B05-8175-E044-B28F-7FC4CAD32A01}"/>
                  </a:ext>
                </a:extLst>
              </p:cNvPr>
              <p:cNvSpPr>
                <a:spLocks/>
              </p:cNvSpPr>
              <p:nvPr/>
            </p:nvSpPr>
            <p:spPr bwMode="auto">
              <a:xfrm>
                <a:off x="3405" y="2552"/>
                <a:ext cx="79" cy="47"/>
              </a:xfrm>
              <a:custGeom>
                <a:avLst/>
                <a:gdLst>
                  <a:gd name="T0" fmla="*/ 15 w 79"/>
                  <a:gd name="T1" fmla="*/ 0 h 47"/>
                  <a:gd name="T2" fmla="*/ 63 w 79"/>
                  <a:gd name="T3" fmla="*/ 0 h 47"/>
                  <a:gd name="T4" fmla="*/ 78 w 79"/>
                  <a:gd name="T5" fmla="*/ 46 h 47"/>
                  <a:gd name="T6" fmla="*/ 0 w 79"/>
                  <a:gd name="T7" fmla="*/ 46 h 47"/>
                  <a:gd name="T8" fmla="*/ 15 w 79"/>
                  <a:gd name="T9" fmla="*/ 0 h 47"/>
                </a:gdLst>
                <a:ahLst/>
                <a:cxnLst>
                  <a:cxn ang="0">
                    <a:pos x="T0" y="T1"/>
                  </a:cxn>
                  <a:cxn ang="0">
                    <a:pos x="T2" y="T3"/>
                  </a:cxn>
                  <a:cxn ang="0">
                    <a:pos x="T4" y="T5"/>
                  </a:cxn>
                  <a:cxn ang="0">
                    <a:pos x="T6" y="T7"/>
                  </a:cxn>
                  <a:cxn ang="0">
                    <a:pos x="T8" y="T9"/>
                  </a:cxn>
                </a:cxnLst>
                <a:rect l="0" t="0" r="r" b="b"/>
                <a:pathLst>
                  <a:path w="79" h="47">
                    <a:moveTo>
                      <a:pt x="15" y="0"/>
                    </a:moveTo>
                    <a:lnTo>
                      <a:pt x="63" y="0"/>
                    </a:lnTo>
                    <a:lnTo>
                      <a:pt x="78" y="46"/>
                    </a:lnTo>
                    <a:lnTo>
                      <a:pt x="0" y="46"/>
                    </a:lnTo>
                    <a:lnTo>
                      <a:pt x="15" y="0"/>
                    </a:lnTo>
                  </a:path>
                </a:pathLst>
              </a:custGeom>
              <a:solidFill>
                <a:srgbClr val="FFFFFF"/>
              </a:solidFill>
              <a:ln w="12700" cap="rnd" cmpd="sng">
                <a:solidFill>
                  <a:srgbClr val="000000"/>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56010" name="Freeform 10">
                <a:extLst>
                  <a:ext uri="{FF2B5EF4-FFF2-40B4-BE49-F238E27FC236}">
                    <a16:creationId xmlns:a16="http://schemas.microsoft.com/office/drawing/2014/main" id="{75C9F3D8-C71B-2D4C-8F74-76B22EED5D13}"/>
                  </a:ext>
                </a:extLst>
              </p:cNvPr>
              <p:cNvSpPr>
                <a:spLocks/>
              </p:cNvSpPr>
              <p:nvPr/>
            </p:nvSpPr>
            <p:spPr bwMode="auto">
              <a:xfrm>
                <a:off x="3583" y="2698"/>
                <a:ext cx="48" cy="79"/>
              </a:xfrm>
              <a:custGeom>
                <a:avLst/>
                <a:gdLst>
                  <a:gd name="T0" fmla="*/ 47 w 48"/>
                  <a:gd name="T1" fmla="*/ 16 h 79"/>
                  <a:gd name="T2" fmla="*/ 47 w 48"/>
                  <a:gd name="T3" fmla="*/ 62 h 79"/>
                  <a:gd name="T4" fmla="*/ 0 w 48"/>
                  <a:gd name="T5" fmla="*/ 78 h 79"/>
                  <a:gd name="T6" fmla="*/ 0 w 48"/>
                  <a:gd name="T7" fmla="*/ 0 h 79"/>
                  <a:gd name="T8" fmla="*/ 47 w 48"/>
                  <a:gd name="T9" fmla="*/ 16 h 79"/>
                </a:gdLst>
                <a:ahLst/>
                <a:cxnLst>
                  <a:cxn ang="0">
                    <a:pos x="T0" y="T1"/>
                  </a:cxn>
                  <a:cxn ang="0">
                    <a:pos x="T2" y="T3"/>
                  </a:cxn>
                  <a:cxn ang="0">
                    <a:pos x="T4" y="T5"/>
                  </a:cxn>
                  <a:cxn ang="0">
                    <a:pos x="T6" y="T7"/>
                  </a:cxn>
                  <a:cxn ang="0">
                    <a:pos x="T8" y="T9"/>
                  </a:cxn>
                </a:cxnLst>
                <a:rect l="0" t="0" r="r" b="b"/>
                <a:pathLst>
                  <a:path w="48" h="79">
                    <a:moveTo>
                      <a:pt x="47" y="16"/>
                    </a:moveTo>
                    <a:lnTo>
                      <a:pt x="47" y="62"/>
                    </a:lnTo>
                    <a:lnTo>
                      <a:pt x="0" y="78"/>
                    </a:lnTo>
                    <a:lnTo>
                      <a:pt x="0" y="0"/>
                    </a:lnTo>
                    <a:lnTo>
                      <a:pt x="47" y="16"/>
                    </a:lnTo>
                  </a:path>
                </a:pathLst>
              </a:custGeom>
              <a:solidFill>
                <a:srgbClr val="FFFFFF"/>
              </a:solidFill>
              <a:ln w="12700" cap="rnd" cmpd="sng">
                <a:solidFill>
                  <a:srgbClr val="000000"/>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56011" name="Freeform 11">
                <a:extLst>
                  <a:ext uri="{FF2B5EF4-FFF2-40B4-BE49-F238E27FC236}">
                    <a16:creationId xmlns:a16="http://schemas.microsoft.com/office/drawing/2014/main" id="{170DC625-32F9-ED4E-85BB-420FA31FD976}"/>
                  </a:ext>
                </a:extLst>
              </p:cNvPr>
              <p:cNvSpPr>
                <a:spLocks/>
              </p:cNvSpPr>
              <p:nvPr/>
            </p:nvSpPr>
            <p:spPr bwMode="auto">
              <a:xfrm>
                <a:off x="3256" y="2697"/>
                <a:ext cx="49" cy="80"/>
              </a:xfrm>
              <a:custGeom>
                <a:avLst/>
                <a:gdLst>
                  <a:gd name="T0" fmla="*/ 0 w 49"/>
                  <a:gd name="T1" fmla="*/ 16 h 80"/>
                  <a:gd name="T2" fmla="*/ 0 w 49"/>
                  <a:gd name="T3" fmla="*/ 63 h 80"/>
                  <a:gd name="T4" fmla="*/ 48 w 49"/>
                  <a:gd name="T5" fmla="*/ 79 h 80"/>
                  <a:gd name="T6" fmla="*/ 48 w 49"/>
                  <a:gd name="T7" fmla="*/ 0 h 80"/>
                  <a:gd name="T8" fmla="*/ 0 w 49"/>
                  <a:gd name="T9" fmla="*/ 16 h 80"/>
                </a:gdLst>
                <a:ahLst/>
                <a:cxnLst>
                  <a:cxn ang="0">
                    <a:pos x="T0" y="T1"/>
                  </a:cxn>
                  <a:cxn ang="0">
                    <a:pos x="T2" y="T3"/>
                  </a:cxn>
                  <a:cxn ang="0">
                    <a:pos x="T4" y="T5"/>
                  </a:cxn>
                  <a:cxn ang="0">
                    <a:pos x="T6" y="T7"/>
                  </a:cxn>
                  <a:cxn ang="0">
                    <a:pos x="T8" y="T9"/>
                  </a:cxn>
                </a:cxnLst>
                <a:rect l="0" t="0" r="r" b="b"/>
                <a:pathLst>
                  <a:path w="49" h="80">
                    <a:moveTo>
                      <a:pt x="0" y="16"/>
                    </a:moveTo>
                    <a:lnTo>
                      <a:pt x="0" y="63"/>
                    </a:lnTo>
                    <a:lnTo>
                      <a:pt x="48" y="79"/>
                    </a:lnTo>
                    <a:lnTo>
                      <a:pt x="48" y="0"/>
                    </a:lnTo>
                    <a:lnTo>
                      <a:pt x="0" y="16"/>
                    </a:lnTo>
                  </a:path>
                </a:pathLst>
              </a:custGeom>
              <a:solidFill>
                <a:srgbClr val="FFFFFF"/>
              </a:solidFill>
              <a:ln w="12700" cap="rnd" cmpd="sng">
                <a:solidFill>
                  <a:srgbClr val="000000"/>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56012" name="Freeform 12">
                <a:extLst>
                  <a:ext uri="{FF2B5EF4-FFF2-40B4-BE49-F238E27FC236}">
                    <a16:creationId xmlns:a16="http://schemas.microsoft.com/office/drawing/2014/main" id="{7078181E-CCE4-6344-BBF9-8D6C8E559B78}"/>
                  </a:ext>
                </a:extLst>
              </p:cNvPr>
              <p:cNvSpPr>
                <a:spLocks/>
              </p:cNvSpPr>
              <p:nvPr/>
            </p:nvSpPr>
            <p:spPr bwMode="auto">
              <a:xfrm>
                <a:off x="3517" y="2592"/>
                <a:ext cx="82" cy="79"/>
              </a:xfrm>
              <a:custGeom>
                <a:avLst/>
                <a:gdLst>
                  <a:gd name="T0" fmla="*/ 53 w 82"/>
                  <a:gd name="T1" fmla="*/ 78 h 79"/>
                  <a:gd name="T2" fmla="*/ 0 w 82"/>
                  <a:gd name="T3" fmla="*/ 21 h 79"/>
                  <a:gd name="T4" fmla="*/ 48 w 82"/>
                  <a:gd name="T5" fmla="*/ 0 h 79"/>
                  <a:gd name="T6" fmla="*/ 81 w 82"/>
                  <a:gd name="T7" fmla="*/ 34 h 79"/>
                  <a:gd name="T8" fmla="*/ 53 w 82"/>
                  <a:gd name="T9" fmla="*/ 78 h 79"/>
                </a:gdLst>
                <a:ahLst/>
                <a:cxnLst>
                  <a:cxn ang="0">
                    <a:pos x="T0" y="T1"/>
                  </a:cxn>
                  <a:cxn ang="0">
                    <a:pos x="T2" y="T3"/>
                  </a:cxn>
                  <a:cxn ang="0">
                    <a:pos x="T4" y="T5"/>
                  </a:cxn>
                  <a:cxn ang="0">
                    <a:pos x="T6" y="T7"/>
                  </a:cxn>
                  <a:cxn ang="0">
                    <a:pos x="T8" y="T9"/>
                  </a:cxn>
                </a:cxnLst>
                <a:rect l="0" t="0" r="r" b="b"/>
                <a:pathLst>
                  <a:path w="82" h="79">
                    <a:moveTo>
                      <a:pt x="53" y="78"/>
                    </a:moveTo>
                    <a:lnTo>
                      <a:pt x="0" y="21"/>
                    </a:lnTo>
                    <a:lnTo>
                      <a:pt x="48" y="0"/>
                    </a:lnTo>
                    <a:lnTo>
                      <a:pt x="81" y="34"/>
                    </a:lnTo>
                    <a:lnTo>
                      <a:pt x="53" y="78"/>
                    </a:lnTo>
                  </a:path>
                </a:pathLst>
              </a:custGeom>
              <a:solidFill>
                <a:srgbClr val="FFFFFF"/>
              </a:solidFill>
              <a:ln w="12700" cap="rnd" cmpd="sng">
                <a:solidFill>
                  <a:srgbClr val="000000"/>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56013" name="Freeform 13">
                <a:extLst>
                  <a:ext uri="{FF2B5EF4-FFF2-40B4-BE49-F238E27FC236}">
                    <a16:creationId xmlns:a16="http://schemas.microsoft.com/office/drawing/2014/main" id="{06D70967-8F20-4540-871A-819CE599557C}"/>
                  </a:ext>
                </a:extLst>
              </p:cNvPr>
              <p:cNvSpPr>
                <a:spLocks/>
              </p:cNvSpPr>
              <p:nvPr/>
            </p:nvSpPr>
            <p:spPr bwMode="auto">
              <a:xfrm>
                <a:off x="3288" y="2802"/>
                <a:ext cx="80" cy="77"/>
              </a:xfrm>
              <a:custGeom>
                <a:avLst/>
                <a:gdLst>
                  <a:gd name="T0" fmla="*/ 27 w 80"/>
                  <a:gd name="T1" fmla="*/ 0 h 77"/>
                  <a:gd name="T2" fmla="*/ 79 w 80"/>
                  <a:gd name="T3" fmla="*/ 56 h 77"/>
                  <a:gd name="T4" fmla="*/ 32 w 80"/>
                  <a:gd name="T5" fmla="*/ 76 h 77"/>
                  <a:gd name="T6" fmla="*/ 0 w 80"/>
                  <a:gd name="T7" fmla="*/ 43 h 77"/>
                  <a:gd name="T8" fmla="*/ 27 w 80"/>
                  <a:gd name="T9" fmla="*/ 0 h 77"/>
                </a:gdLst>
                <a:ahLst/>
                <a:cxnLst>
                  <a:cxn ang="0">
                    <a:pos x="T0" y="T1"/>
                  </a:cxn>
                  <a:cxn ang="0">
                    <a:pos x="T2" y="T3"/>
                  </a:cxn>
                  <a:cxn ang="0">
                    <a:pos x="T4" y="T5"/>
                  </a:cxn>
                  <a:cxn ang="0">
                    <a:pos x="T6" y="T7"/>
                  </a:cxn>
                  <a:cxn ang="0">
                    <a:pos x="T8" y="T9"/>
                  </a:cxn>
                </a:cxnLst>
                <a:rect l="0" t="0" r="r" b="b"/>
                <a:pathLst>
                  <a:path w="80" h="77">
                    <a:moveTo>
                      <a:pt x="27" y="0"/>
                    </a:moveTo>
                    <a:lnTo>
                      <a:pt x="79" y="56"/>
                    </a:lnTo>
                    <a:lnTo>
                      <a:pt x="32" y="76"/>
                    </a:lnTo>
                    <a:lnTo>
                      <a:pt x="0" y="43"/>
                    </a:lnTo>
                    <a:lnTo>
                      <a:pt x="27" y="0"/>
                    </a:lnTo>
                  </a:path>
                </a:pathLst>
              </a:custGeom>
              <a:solidFill>
                <a:srgbClr val="FFFFFF"/>
              </a:solidFill>
              <a:ln w="12700" cap="rnd" cmpd="sng">
                <a:solidFill>
                  <a:srgbClr val="000000"/>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56014" name="Freeform 14">
                <a:extLst>
                  <a:ext uri="{FF2B5EF4-FFF2-40B4-BE49-F238E27FC236}">
                    <a16:creationId xmlns:a16="http://schemas.microsoft.com/office/drawing/2014/main" id="{5FD1F47F-C038-6A41-8024-B245B4FE83C6}"/>
                  </a:ext>
                </a:extLst>
              </p:cNvPr>
              <p:cNvSpPr>
                <a:spLocks/>
              </p:cNvSpPr>
              <p:nvPr/>
            </p:nvSpPr>
            <p:spPr bwMode="auto">
              <a:xfrm>
                <a:off x="3522" y="2805"/>
                <a:ext cx="81" cy="77"/>
              </a:xfrm>
              <a:custGeom>
                <a:avLst/>
                <a:gdLst>
                  <a:gd name="T0" fmla="*/ 53 w 81"/>
                  <a:gd name="T1" fmla="*/ 0 h 77"/>
                  <a:gd name="T2" fmla="*/ 0 w 81"/>
                  <a:gd name="T3" fmla="*/ 56 h 77"/>
                  <a:gd name="T4" fmla="*/ 48 w 81"/>
                  <a:gd name="T5" fmla="*/ 76 h 77"/>
                  <a:gd name="T6" fmla="*/ 80 w 81"/>
                  <a:gd name="T7" fmla="*/ 43 h 77"/>
                  <a:gd name="T8" fmla="*/ 53 w 81"/>
                  <a:gd name="T9" fmla="*/ 0 h 77"/>
                </a:gdLst>
                <a:ahLst/>
                <a:cxnLst>
                  <a:cxn ang="0">
                    <a:pos x="T0" y="T1"/>
                  </a:cxn>
                  <a:cxn ang="0">
                    <a:pos x="T2" y="T3"/>
                  </a:cxn>
                  <a:cxn ang="0">
                    <a:pos x="T4" y="T5"/>
                  </a:cxn>
                  <a:cxn ang="0">
                    <a:pos x="T6" y="T7"/>
                  </a:cxn>
                  <a:cxn ang="0">
                    <a:pos x="T8" y="T9"/>
                  </a:cxn>
                </a:cxnLst>
                <a:rect l="0" t="0" r="r" b="b"/>
                <a:pathLst>
                  <a:path w="81" h="77">
                    <a:moveTo>
                      <a:pt x="53" y="0"/>
                    </a:moveTo>
                    <a:lnTo>
                      <a:pt x="0" y="56"/>
                    </a:lnTo>
                    <a:lnTo>
                      <a:pt x="48" y="76"/>
                    </a:lnTo>
                    <a:lnTo>
                      <a:pt x="80" y="43"/>
                    </a:lnTo>
                    <a:lnTo>
                      <a:pt x="53" y="0"/>
                    </a:lnTo>
                  </a:path>
                </a:pathLst>
              </a:custGeom>
              <a:solidFill>
                <a:srgbClr val="FFFFFF"/>
              </a:solidFill>
              <a:ln w="12700" cap="rnd" cmpd="sng">
                <a:solidFill>
                  <a:srgbClr val="000000"/>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56015" name="Freeform 15">
                <a:extLst>
                  <a:ext uri="{FF2B5EF4-FFF2-40B4-BE49-F238E27FC236}">
                    <a16:creationId xmlns:a16="http://schemas.microsoft.com/office/drawing/2014/main" id="{290C85A7-78EA-314A-8C95-94FF4D416C62}"/>
                  </a:ext>
                </a:extLst>
              </p:cNvPr>
              <p:cNvSpPr>
                <a:spLocks/>
              </p:cNvSpPr>
              <p:nvPr/>
            </p:nvSpPr>
            <p:spPr bwMode="auto">
              <a:xfrm>
                <a:off x="3402" y="2874"/>
                <a:ext cx="81" cy="46"/>
              </a:xfrm>
              <a:custGeom>
                <a:avLst/>
                <a:gdLst>
                  <a:gd name="T0" fmla="*/ 16 w 81"/>
                  <a:gd name="T1" fmla="*/ 45 h 46"/>
                  <a:gd name="T2" fmla="*/ 64 w 81"/>
                  <a:gd name="T3" fmla="*/ 45 h 46"/>
                  <a:gd name="T4" fmla="*/ 80 w 81"/>
                  <a:gd name="T5" fmla="*/ 0 h 46"/>
                  <a:gd name="T6" fmla="*/ 0 w 81"/>
                  <a:gd name="T7" fmla="*/ 0 h 46"/>
                  <a:gd name="T8" fmla="*/ 16 w 81"/>
                  <a:gd name="T9" fmla="*/ 45 h 46"/>
                </a:gdLst>
                <a:ahLst/>
                <a:cxnLst>
                  <a:cxn ang="0">
                    <a:pos x="T0" y="T1"/>
                  </a:cxn>
                  <a:cxn ang="0">
                    <a:pos x="T2" y="T3"/>
                  </a:cxn>
                  <a:cxn ang="0">
                    <a:pos x="T4" y="T5"/>
                  </a:cxn>
                  <a:cxn ang="0">
                    <a:pos x="T6" y="T7"/>
                  </a:cxn>
                  <a:cxn ang="0">
                    <a:pos x="T8" y="T9"/>
                  </a:cxn>
                </a:cxnLst>
                <a:rect l="0" t="0" r="r" b="b"/>
                <a:pathLst>
                  <a:path w="81" h="46">
                    <a:moveTo>
                      <a:pt x="16" y="45"/>
                    </a:moveTo>
                    <a:lnTo>
                      <a:pt x="64" y="45"/>
                    </a:lnTo>
                    <a:lnTo>
                      <a:pt x="80" y="0"/>
                    </a:lnTo>
                    <a:lnTo>
                      <a:pt x="0" y="0"/>
                    </a:lnTo>
                    <a:lnTo>
                      <a:pt x="16" y="45"/>
                    </a:lnTo>
                  </a:path>
                </a:pathLst>
              </a:custGeom>
              <a:solidFill>
                <a:srgbClr val="FFFFFF"/>
              </a:solidFill>
              <a:ln w="12700" cap="rnd" cmpd="sng">
                <a:solidFill>
                  <a:srgbClr val="000000"/>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grpSp>
          <p:nvGrpSpPr>
            <p:cNvPr id="256016" name="Group 16">
              <a:extLst>
                <a:ext uri="{FF2B5EF4-FFF2-40B4-BE49-F238E27FC236}">
                  <a16:creationId xmlns:a16="http://schemas.microsoft.com/office/drawing/2014/main" id="{1454F10D-EDAD-4F40-A263-B82146B15107}"/>
                </a:ext>
              </a:extLst>
            </p:cNvPr>
            <p:cNvGrpSpPr>
              <a:grpSpLocks/>
            </p:cNvGrpSpPr>
            <p:nvPr/>
          </p:nvGrpSpPr>
          <p:grpSpPr bwMode="auto">
            <a:xfrm>
              <a:off x="2487" y="2597"/>
              <a:ext cx="297" cy="287"/>
              <a:chOff x="2487" y="2597"/>
              <a:chExt cx="297" cy="287"/>
            </a:xfrm>
          </p:grpSpPr>
          <p:sp>
            <p:nvSpPr>
              <p:cNvPr id="256017" name="Freeform 17">
                <a:extLst>
                  <a:ext uri="{FF2B5EF4-FFF2-40B4-BE49-F238E27FC236}">
                    <a16:creationId xmlns:a16="http://schemas.microsoft.com/office/drawing/2014/main" id="{BB259637-16F7-B243-BDDC-25979D6293EC}"/>
                  </a:ext>
                </a:extLst>
              </p:cNvPr>
              <p:cNvSpPr>
                <a:spLocks/>
              </p:cNvSpPr>
              <p:nvPr/>
            </p:nvSpPr>
            <p:spPr bwMode="auto">
              <a:xfrm>
                <a:off x="2515" y="2622"/>
                <a:ext cx="67" cy="65"/>
              </a:xfrm>
              <a:custGeom>
                <a:avLst/>
                <a:gdLst>
                  <a:gd name="T0" fmla="*/ 23 w 67"/>
                  <a:gd name="T1" fmla="*/ 64 h 65"/>
                  <a:gd name="T2" fmla="*/ 66 w 67"/>
                  <a:gd name="T3" fmla="*/ 17 h 65"/>
                  <a:gd name="T4" fmla="*/ 27 w 67"/>
                  <a:gd name="T5" fmla="*/ 0 h 65"/>
                  <a:gd name="T6" fmla="*/ 0 w 67"/>
                  <a:gd name="T7" fmla="*/ 28 h 65"/>
                  <a:gd name="T8" fmla="*/ 23 w 67"/>
                  <a:gd name="T9" fmla="*/ 64 h 65"/>
                </a:gdLst>
                <a:ahLst/>
                <a:cxnLst>
                  <a:cxn ang="0">
                    <a:pos x="T0" y="T1"/>
                  </a:cxn>
                  <a:cxn ang="0">
                    <a:pos x="T2" y="T3"/>
                  </a:cxn>
                  <a:cxn ang="0">
                    <a:pos x="T4" y="T5"/>
                  </a:cxn>
                  <a:cxn ang="0">
                    <a:pos x="T6" y="T7"/>
                  </a:cxn>
                  <a:cxn ang="0">
                    <a:pos x="T8" y="T9"/>
                  </a:cxn>
                </a:cxnLst>
                <a:rect l="0" t="0" r="r" b="b"/>
                <a:pathLst>
                  <a:path w="67" h="65">
                    <a:moveTo>
                      <a:pt x="23" y="64"/>
                    </a:moveTo>
                    <a:lnTo>
                      <a:pt x="66" y="17"/>
                    </a:lnTo>
                    <a:lnTo>
                      <a:pt x="27" y="0"/>
                    </a:lnTo>
                    <a:lnTo>
                      <a:pt x="0" y="28"/>
                    </a:lnTo>
                    <a:lnTo>
                      <a:pt x="23" y="64"/>
                    </a:lnTo>
                  </a:path>
                </a:pathLst>
              </a:custGeom>
              <a:solidFill>
                <a:srgbClr val="FFFFFF"/>
              </a:solidFill>
              <a:ln w="12700" cap="rnd" cmpd="sng">
                <a:solidFill>
                  <a:srgbClr val="000000"/>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56018" name="Freeform 18">
                <a:extLst>
                  <a:ext uri="{FF2B5EF4-FFF2-40B4-BE49-F238E27FC236}">
                    <a16:creationId xmlns:a16="http://schemas.microsoft.com/office/drawing/2014/main" id="{7DA7538B-AD9F-2545-B127-562B2158B5FF}"/>
                  </a:ext>
                </a:extLst>
              </p:cNvPr>
              <p:cNvSpPr>
                <a:spLocks/>
              </p:cNvSpPr>
              <p:nvPr/>
            </p:nvSpPr>
            <p:spPr bwMode="auto">
              <a:xfrm>
                <a:off x="2603" y="2597"/>
                <a:ext cx="64" cy="37"/>
              </a:xfrm>
              <a:custGeom>
                <a:avLst/>
                <a:gdLst>
                  <a:gd name="T0" fmla="*/ 12 w 64"/>
                  <a:gd name="T1" fmla="*/ 0 h 37"/>
                  <a:gd name="T2" fmla="*/ 51 w 64"/>
                  <a:gd name="T3" fmla="*/ 0 h 37"/>
                  <a:gd name="T4" fmla="*/ 63 w 64"/>
                  <a:gd name="T5" fmla="*/ 36 h 37"/>
                  <a:gd name="T6" fmla="*/ 0 w 64"/>
                  <a:gd name="T7" fmla="*/ 36 h 37"/>
                  <a:gd name="T8" fmla="*/ 12 w 64"/>
                  <a:gd name="T9" fmla="*/ 0 h 37"/>
                </a:gdLst>
                <a:ahLst/>
                <a:cxnLst>
                  <a:cxn ang="0">
                    <a:pos x="T0" y="T1"/>
                  </a:cxn>
                  <a:cxn ang="0">
                    <a:pos x="T2" y="T3"/>
                  </a:cxn>
                  <a:cxn ang="0">
                    <a:pos x="T4" y="T5"/>
                  </a:cxn>
                  <a:cxn ang="0">
                    <a:pos x="T6" y="T7"/>
                  </a:cxn>
                  <a:cxn ang="0">
                    <a:pos x="T8" y="T9"/>
                  </a:cxn>
                </a:cxnLst>
                <a:rect l="0" t="0" r="r" b="b"/>
                <a:pathLst>
                  <a:path w="64" h="37">
                    <a:moveTo>
                      <a:pt x="12" y="0"/>
                    </a:moveTo>
                    <a:lnTo>
                      <a:pt x="51" y="0"/>
                    </a:lnTo>
                    <a:lnTo>
                      <a:pt x="63" y="36"/>
                    </a:lnTo>
                    <a:lnTo>
                      <a:pt x="0" y="36"/>
                    </a:lnTo>
                    <a:lnTo>
                      <a:pt x="12" y="0"/>
                    </a:lnTo>
                  </a:path>
                </a:pathLst>
              </a:custGeom>
              <a:solidFill>
                <a:srgbClr val="FFFFFF"/>
              </a:solidFill>
              <a:ln w="12700" cap="rnd" cmpd="sng">
                <a:solidFill>
                  <a:srgbClr val="000000"/>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56019" name="Freeform 19">
                <a:extLst>
                  <a:ext uri="{FF2B5EF4-FFF2-40B4-BE49-F238E27FC236}">
                    <a16:creationId xmlns:a16="http://schemas.microsoft.com/office/drawing/2014/main" id="{E59F1482-07F2-FC4E-AE5D-FBA514F69CF1}"/>
                  </a:ext>
                </a:extLst>
              </p:cNvPr>
              <p:cNvSpPr>
                <a:spLocks/>
              </p:cNvSpPr>
              <p:nvPr/>
            </p:nvSpPr>
            <p:spPr bwMode="auto">
              <a:xfrm>
                <a:off x="2743" y="2707"/>
                <a:ext cx="41" cy="65"/>
              </a:xfrm>
              <a:custGeom>
                <a:avLst/>
                <a:gdLst>
                  <a:gd name="T0" fmla="*/ 40 w 41"/>
                  <a:gd name="T1" fmla="*/ 13 h 65"/>
                  <a:gd name="T2" fmla="*/ 40 w 41"/>
                  <a:gd name="T3" fmla="*/ 51 h 65"/>
                  <a:gd name="T4" fmla="*/ 0 w 41"/>
                  <a:gd name="T5" fmla="*/ 64 h 65"/>
                  <a:gd name="T6" fmla="*/ 0 w 41"/>
                  <a:gd name="T7" fmla="*/ 0 h 65"/>
                  <a:gd name="T8" fmla="*/ 40 w 41"/>
                  <a:gd name="T9" fmla="*/ 13 h 65"/>
                </a:gdLst>
                <a:ahLst/>
                <a:cxnLst>
                  <a:cxn ang="0">
                    <a:pos x="T0" y="T1"/>
                  </a:cxn>
                  <a:cxn ang="0">
                    <a:pos x="T2" y="T3"/>
                  </a:cxn>
                  <a:cxn ang="0">
                    <a:pos x="T4" y="T5"/>
                  </a:cxn>
                  <a:cxn ang="0">
                    <a:pos x="T6" y="T7"/>
                  </a:cxn>
                  <a:cxn ang="0">
                    <a:pos x="T8" y="T9"/>
                  </a:cxn>
                </a:cxnLst>
                <a:rect l="0" t="0" r="r" b="b"/>
                <a:pathLst>
                  <a:path w="41" h="65">
                    <a:moveTo>
                      <a:pt x="40" y="13"/>
                    </a:moveTo>
                    <a:lnTo>
                      <a:pt x="40" y="51"/>
                    </a:lnTo>
                    <a:lnTo>
                      <a:pt x="0" y="64"/>
                    </a:lnTo>
                    <a:lnTo>
                      <a:pt x="0" y="0"/>
                    </a:lnTo>
                    <a:lnTo>
                      <a:pt x="40" y="13"/>
                    </a:lnTo>
                  </a:path>
                </a:pathLst>
              </a:custGeom>
              <a:solidFill>
                <a:srgbClr val="FFFFFF"/>
              </a:solidFill>
              <a:ln w="12700" cap="rnd" cmpd="sng">
                <a:solidFill>
                  <a:srgbClr val="000000"/>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56020" name="Freeform 20">
                <a:extLst>
                  <a:ext uri="{FF2B5EF4-FFF2-40B4-BE49-F238E27FC236}">
                    <a16:creationId xmlns:a16="http://schemas.microsoft.com/office/drawing/2014/main" id="{70D70C1F-7A2B-7F4C-A429-F74B81E5DCF1}"/>
                  </a:ext>
                </a:extLst>
              </p:cNvPr>
              <p:cNvSpPr>
                <a:spLocks/>
              </p:cNvSpPr>
              <p:nvPr/>
            </p:nvSpPr>
            <p:spPr bwMode="auto">
              <a:xfrm>
                <a:off x="2487" y="2705"/>
                <a:ext cx="40" cy="67"/>
              </a:xfrm>
              <a:custGeom>
                <a:avLst/>
                <a:gdLst>
                  <a:gd name="T0" fmla="*/ 0 w 40"/>
                  <a:gd name="T1" fmla="*/ 13 h 67"/>
                  <a:gd name="T2" fmla="*/ 0 w 40"/>
                  <a:gd name="T3" fmla="*/ 53 h 67"/>
                  <a:gd name="T4" fmla="*/ 39 w 40"/>
                  <a:gd name="T5" fmla="*/ 66 h 67"/>
                  <a:gd name="T6" fmla="*/ 39 w 40"/>
                  <a:gd name="T7" fmla="*/ 0 h 67"/>
                  <a:gd name="T8" fmla="*/ 0 w 40"/>
                  <a:gd name="T9" fmla="*/ 13 h 67"/>
                </a:gdLst>
                <a:ahLst/>
                <a:cxnLst>
                  <a:cxn ang="0">
                    <a:pos x="T0" y="T1"/>
                  </a:cxn>
                  <a:cxn ang="0">
                    <a:pos x="T2" y="T3"/>
                  </a:cxn>
                  <a:cxn ang="0">
                    <a:pos x="T4" y="T5"/>
                  </a:cxn>
                  <a:cxn ang="0">
                    <a:pos x="T6" y="T7"/>
                  </a:cxn>
                  <a:cxn ang="0">
                    <a:pos x="T8" y="T9"/>
                  </a:cxn>
                </a:cxnLst>
                <a:rect l="0" t="0" r="r" b="b"/>
                <a:pathLst>
                  <a:path w="40" h="67">
                    <a:moveTo>
                      <a:pt x="0" y="13"/>
                    </a:moveTo>
                    <a:lnTo>
                      <a:pt x="0" y="53"/>
                    </a:lnTo>
                    <a:lnTo>
                      <a:pt x="39" y="66"/>
                    </a:lnTo>
                    <a:lnTo>
                      <a:pt x="39" y="0"/>
                    </a:lnTo>
                    <a:lnTo>
                      <a:pt x="0" y="13"/>
                    </a:lnTo>
                  </a:path>
                </a:pathLst>
              </a:custGeom>
              <a:solidFill>
                <a:srgbClr val="FFFFFF"/>
              </a:solidFill>
              <a:ln w="12700" cap="rnd" cmpd="sng">
                <a:solidFill>
                  <a:srgbClr val="000000"/>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56021" name="Freeform 21">
                <a:extLst>
                  <a:ext uri="{FF2B5EF4-FFF2-40B4-BE49-F238E27FC236}">
                    <a16:creationId xmlns:a16="http://schemas.microsoft.com/office/drawing/2014/main" id="{AC841D7B-785F-E44E-B945-69E2F412D6B5}"/>
                  </a:ext>
                </a:extLst>
              </p:cNvPr>
              <p:cNvSpPr>
                <a:spLocks/>
              </p:cNvSpPr>
              <p:nvPr/>
            </p:nvSpPr>
            <p:spPr bwMode="auto">
              <a:xfrm>
                <a:off x="2691" y="2624"/>
                <a:ext cx="68" cy="63"/>
              </a:xfrm>
              <a:custGeom>
                <a:avLst/>
                <a:gdLst>
                  <a:gd name="T0" fmla="*/ 44 w 68"/>
                  <a:gd name="T1" fmla="*/ 62 h 63"/>
                  <a:gd name="T2" fmla="*/ 0 w 68"/>
                  <a:gd name="T3" fmla="*/ 17 h 63"/>
                  <a:gd name="T4" fmla="*/ 40 w 68"/>
                  <a:gd name="T5" fmla="*/ 0 h 63"/>
                  <a:gd name="T6" fmla="*/ 67 w 68"/>
                  <a:gd name="T7" fmla="*/ 27 h 63"/>
                  <a:gd name="T8" fmla="*/ 44 w 68"/>
                  <a:gd name="T9" fmla="*/ 62 h 63"/>
                </a:gdLst>
                <a:ahLst/>
                <a:cxnLst>
                  <a:cxn ang="0">
                    <a:pos x="T0" y="T1"/>
                  </a:cxn>
                  <a:cxn ang="0">
                    <a:pos x="T2" y="T3"/>
                  </a:cxn>
                  <a:cxn ang="0">
                    <a:pos x="T4" y="T5"/>
                  </a:cxn>
                  <a:cxn ang="0">
                    <a:pos x="T6" y="T7"/>
                  </a:cxn>
                  <a:cxn ang="0">
                    <a:pos x="T8" y="T9"/>
                  </a:cxn>
                </a:cxnLst>
                <a:rect l="0" t="0" r="r" b="b"/>
                <a:pathLst>
                  <a:path w="68" h="63">
                    <a:moveTo>
                      <a:pt x="44" y="62"/>
                    </a:moveTo>
                    <a:lnTo>
                      <a:pt x="0" y="17"/>
                    </a:lnTo>
                    <a:lnTo>
                      <a:pt x="40" y="0"/>
                    </a:lnTo>
                    <a:lnTo>
                      <a:pt x="67" y="27"/>
                    </a:lnTo>
                    <a:lnTo>
                      <a:pt x="44" y="62"/>
                    </a:lnTo>
                  </a:path>
                </a:pathLst>
              </a:custGeom>
              <a:solidFill>
                <a:srgbClr val="FFFFFF"/>
              </a:solidFill>
              <a:ln w="12700" cap="rnd" cmpd="sng">
                <a:solidFill>
                  <a:srgbClr val="000000"/>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56022" name="Freeform 22">
                <a:extLst>
                  <a:ext uri="{FF2B5EF4-FFF2-40B4-BE49-F238E27FC236}">
                    <a16:creationId xmlns:a16="http://schemas.microsoft.com/office/drawing/2014/main" id="{66B3533C-6F39-5B46-935F-C832CCEDCE3E}"/>
                  </a:ext>
                </a:extLst>
              </p:cNvPr>
              <p:cNvSpPr>
                <a:spLocks/>
              </p:cNvSpPr>
              <p:nvPr/>
            </p:nvSpPr>
            <p:spPr bwMode="auto">
              <a:xfrm>
                <a:off x="2510" y="2791"/>
                <a:ext cx="66" cy="63"/>
              </a:xfrm>
              <a:custGeom>
                <a:avLst/>
                <a:gdLst>
                  <a:gd name="T0" fmla="*/ 22 w 66"/>
                  <a:gd name="T1" fmla="*/ 0 h 63"/>
                  <a:gd name="T2" fmla="*/ 65 w 66"/>
                  <a:gd name="T3" fmla="*/ 45 h 63"/>
                  <a:gd name="T4" fmla="*/ 26 w 66"/>
                  <a:gd name="T5" fmla="*/ 62 h 63"/>
                  <a:gd name="T6" fmla="*/ 0 w 66"/>
                  <a:gd name="T7" fmla="*/ 35 h 63"/>
                  <a:gd name="T8" fmla="*/ 22 w 66"/>
                  <a:gd name="T9" fmla="*/ 0 h 63"/>
                </a:gdLst>
                <a:ahLst/>
                <a:cxnLst>
                  <a:cxn ang="0">
                    <a:pos x="T0" y="T1"/>
                  </a:cxn>
                  <a:cxn ang="0">
                    <a:pos x="T2" y="T3"/>
                  </a:cxn>
                  <a:cxn ang="0">
                    <a:pos x="T4" y="T5"/>
                  </a:cxn>
                  <a:cxn ang="0">
                    <a:pos x="T6" y="T7"/>
                  </a:cxn>
                  <a:cxn ang="0">
                    <a:pos x="T8" y="T9"/>
                  </a:cxn>
                </a:cxnLst>
                <a:rect l="0" t="0" r="r" b="b"/>
                <a:pathLst>
                  <a:path w="66" h="63">
                    <a:moveTo>
                      <a:pt x="22" y="0"/>
                    </a:moveTo>
                    <a:lnTo>
                      <a:pt x="65" y="45"/>
                    </a:lnTo>
                    <a:lnTo>
                      <a:pt x="26" y="62"/>
                    </a:lnTo>
                    <a:lnTo>
                      <a:pt x="0" y="35"/>
                    </a:lnTo>
                    <a:lnTo>
                      <a:pt x="22" y="0"/>
                    </a:lnTo>
                  </a:path>
                </a:pathLst>
              </a:custGeom>
              <a:solidFill>
                <a:srgbClr val="FFFFFF"/>
              </a:solidFill>
              <a:ln w="12700" cap="rnd" cmpd="sng">
                <a:solidFill>
                  <a:srgbClr val="000000"/>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56023" name="Freeform 23">
                <a:extLst>
                  <a:ext uri="{FF2B5EF4-FFF2-40B4-BE49-F238E27FC236}">
                    <a16:creationId xmlns:a16="http://schemas.microsoft.com/office/drawing/2014/main" id="{232F3C25-55BC-464F-AC21-3D081A9E8848}"/>
                  </a:ext>
                </a:extLst>
              </p:cNvPr>
              <p:cNvSpPr>
                <a:spLocks/>
              </p:cNvSpPr>
              <p:nvPr/>
            </p:nvSpPr>
            <p:spPr bwMode="auto">
              <a:xfrm>
                <a:off x="2692" y="2790"/>
                <a:ext cx="67" cy="64"/>
              </a:xfrm>
              <a:custGeom>
                <a:avLst/>
                <a:gdLst>
                  <a:gd name="T0" fmla="*/ 43 w 67"/>
                  <a:gd name="T1" fmla="*/ 0 h 64"/>
                  <a:gd name="T2" fmla="*/ 0 w 67"/>
                  <a:gd name="T3" fmla="*/ 46 h 64"/>
                  <a:gd name="T4" fmla="*/ 39 w 67"/>
                  <a:gd name="T5" fmla="*/ 63 h 64"/>
                  <a:gd name="T6" fmla="*/ 66 w 67"/>
                  <a:gd name="T7" fmla="*/ 36 h 64"/>
                  <a:gd name="T8" fmla="*/ 43 w 67"/>
                  <a:gd name="T9" fmla="*/ 0 h 64"/>
                </a:gdLst>
                <a:ahLst/>
                <a:cxnLst>
                  <a:cxn ang="0">
                    <a:pos x="T0" y="T1"/>
                  </a:cxn>
                  <a:cxn ang="0">
                    <a:pos x="T2" y="T3"/>
                  </a:cxn>
                  <a:cxn ang="0">
                    <a:pos x="T4" y="T5"/>
                  </a:cxn>
                  <a:cxn ang="0">
                    <a:pos x="T6" y="T7"/>
                  </a:cxn>
                  <a:cxn ang="0">
                    <a:pos x="T8" y="T9"/>
                  </a:cxn>
                </a:cxnLst>
                <a:rect l="0" t="0" r="r" b="b"/>
                <a:pathLst>
                  <a:path w="67" h="64">
                    <a:moveTo>
                      <a:pt x="43" y="0"/>
                    </a:moveTo>
                    <a:lnTo>
                      <a:pt x="0" y="46"/>
                    </a:lnTo>
                    <a:lnTo>
                      <a:pt x="39" y="63"/>
                    </a:lnTo>
                    <a:lnTo>
                      <a:pt x="66" y="36"/>
                    </a:lnTo>
                    <a:lnTo>
                      <a:pt x="43" y="0"/>
                    </a:lnTo>
                  </a:path>
                </a:pathLst>
              </a:custGeom>
              <a:solidFill>
                <a:srgbClr val="FFFFFF"/>
              </a:solidFill>
              <a:ln w="12700" cap="rnd" cmpd="sng">
                <a:solidFill>
                  <a:srgbClr val="000000"/>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56024" name="Freeform 24">
                <a:extLst>
                  <a:ext uri="{FF2B5EF4-FFF2-40B4-BE49-F238E27FC236}">
                    <a16:creationId xmlns:a16="http://schemas.microsoft.com/office/drawing/2014/main" id="{E7215715-1BED-2349-B7B7-1B3F74804262}"/>
                  </a:ext>
                </a:extLst>
              </p:cNvPr>
              <p:cNvSpPr>
                <a:spLocks/>
              </p:cNvSpPr>
              <p:nvPr/>
            </p:nvSpPr>
            <p:spPr bwMode="auto">
              <a:xfrm>
                <a:off x="2597" y="2847"/>
                <a:ext cx="69" cy="37"/>
              </a:xfrm>
              <a:custGeom>
                <a:avLst/>
                <a:gdLst>
                  <a:gd name="T0" fmla="*/ 13 w 69"/>
                  <a:gd name="T1" fmla="*/ 36 h 37"/>
                  <a:gd name="T2" fmla="*/ 55 w 69"/>
                  <a:gd name="T3" fmla="*/ 36 h 37"/>
                  <a:gd name="T4" fmla="*/ 68 w 69"/>
                  <a:gd name="T5" fmla="*/ 0 h 37"/>
                  <a:gd name="T6" fmla="*/ 0 w 69"/>
                  <a:gd name="T7" fmla="*/ 0 h 37"/>
                  <a:gd name="T8" fmla="*/ 13 w 69"/>
                  <a:gd name="T9" fmla="*/ 36 h 37"/>
                </a:gdLst>
                <a:ahLst/>
                <a:cxnLst>
                  <a:cxn ang="0">
                    <a:pos x="T0" y="T1"/>
                  </a:cxn>
                  <a:cxn ang="0">
                    <a:pos x="T2" y="T3"/>
                  </a:cxn>
                  <a:cxn ang="0">
                    <a:pos x="T4" y="T5"/>
                  </a:cxn>
                  <a:cxn ang="0">
                    <a:pos x="T6" y="T7"/>
                  </a:cxn>
                  <a:cxn ang="0">
                    <a:pos x="T8" y="T9"/>
                  </a:cxn>
                </a:cxnLst>
                <a:rect l="0" t="0" r="r" b="b"/>
                <a:pathLst>
                  <a:path w="69" h="37">
                    <a:moveTo>
                      <a:pt x="13" y="36"/>
                    </a:moveTo>
                    <a:lnTo>
                      <a:pt x="55" y="36"/>
                    </a:lnTo>
                    <a:lnTo>
                      <a:pt x="68" y="0"/>
                    </a:lnTo>
                    <a:lnTo>
                      <a:pt x="0" y="0"/>
                    </a:lnTo>
                    <a:lnTo>
                      <a:pt x="13" y="36"/>
                    </a:lnTo>
                  </a:path>
                </a:pathLst>
              </a:custGeom>
              <a:solidFill>
                <a:srgbClr val="FFFFFF"/>
              </a:solidFill>
              <a:ln w="12700" cap="rnd" cmpd="sng">
                <a:solidFill>
                  <a:srgbClr val="000000"/>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nvGrpSpPr>
              <p:cNvPr id="256025" name="Group 25">
                <a:extLst>
                  <a:ext uri="{FF2B5EF4-FFF2-40B4-BE49-F238E27FC236}">
                    <a16:creationId xmlns:a16="http://schemas.microsoft.com/office/drawing/2014/main" id="{9E1B353C-1C18-4F45-A3D5-F1EE14EA9D97}"/>
                  </a:ext>
                </a:extLst>
              </p:cNvPr>
              <p:cNvGrpSpPr>
                <a:grpSpLocks/>
              </p:cNvGrpSpPr>
              <p:nvPr/>
            </p:nvGrpSpPr>
            <p:grpSpPr bwMode="auto">
              <a:xfrm>
                <a:off x="2520" y="2628"/>
                <a:ext cx="228" cy="223"/>
                <a:chOff x="2520" y="2628"/>
                <a:chExt cx="228" cy="223"/>
              </a:xfrm>
            </p:grpSpPr>
            <p:sp>
              <p:nvSpPr>
                <p:cNvPr id="256026" name="Oval 26">
                  <a:extLst>
                    <a:ext uri="{FF2B5EF4-FFF2-40B4-BE49-F238E27FC236}">
                      <a16:creationId xmlns:a16="http://schemas.microsoft.com/office/drawing/2014/main" id="{280B6F32-2671-7F43-919F-0682AB5F74A1}"/>
                    </a:ext>
                  </a:extLst>
                </p:cNvPr>
                <p:cNvSpPr>
                  <a:spLocks noChangeArrowheads="1"/>
                </p:cNvSpPr>
                <p:nvPr/>
              </p:nvSpPr>
              <p:spPr bwMode="auto">
                <a:xfrm>
                  <a:off x="2520" y="2628"/>
                  <a:ext cx="228" cy="223"/>
                </a:xfrm>
                <a:prstGeom prst="ellipse">
                  <a:avLst/>
                </a:prstGeom>
                <a:solidFill>
                  <a:srgbClr val="FFFFFF"/>
                </a:solidFill>
                <a:ln w="12700">
                  <a:solidFill>
                    <a:srgbClr val="0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56027" name="Oval 27">
                  <a:extLst>
                    <a:ext uri="{FF2B5EF4-FFF2-40B4-BE49-F238E27FC236}">
                      <a16:creationId xmlns:a16="http://schemas.microsoft.com/office/drawing/2014/main" id="{4FF2F4E8-240E-A542-8F77-452B313CE404}"/>
                    </a:ext>
                  </a:extLst>
                </p:cNvPr>
                <p:cNvSpPr>
                  <a:spLocks noChangeArrowheads="1"/>
                </p:cNvSpPr>
                <p:nvPr/>
              </p:nvSpPr>
              <p:spPr bwMode="auto">
                <a:xfrm>
                  <a:off x="2592" y="2700"/>
                  <a:ext cx="81" cy="77"/>
                </a:xfrm>
                <a:prstGeom prst="ellipse">
                  <a:avLst/>
                </a:prstGeom>
                <a:solidFill>
                  <a:srgbClr val="FFFFFF"/>
                </a:solidFill>
                <a:ln w="12700">
                  <a:solidFill>
                    <a:srgbClr val="0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grpSp>
        <p:grpSp>
          <p:nvGrpSpPr>
            <p:cNvPr id="256028" name="Group 28">
              <a:extLst>
                <a:ext uri="{FF2B5EF4-FFF2-40B4-BE49-F238E27FC236}">
                  <a16:creationId xmlns:a16="http://schemas.microsoft.com/office/drawing/2014/main" id="{15AE60B5-43B8-C44D-84F3-02CA8DDB59CD}"/>
                </a:ext>
              </a:extLst>
            </p:cNvPr>
            <p:cNvGrpSpPr>
              <a:grpSpLocks/>
            </p:cNvGrpSpPr>
            <p:nvPr/>
          </p:nvGrpSpPr>
          <p:grpSpPr bwMode="auto">
            <a:xfrm>
              <a:off x="2633" y="2319"/>
              <a:ext cx="371" cy="361"/>
              <a:chOff x="2633" y="2319"/>
              <a:chExt cx="371" cy="361"/>
            </a:xfrm>
          </p:grpSpPr>
          <p:sp>
            <p:nvSpPr>
              <p:cNvPr id="256029" name="Freeform 29">
                <a:extLst>
                  <a:ext uri="{FF2B5EF4-FFF2-40B4-BE49-F238E27FC236}">
                    <a16:creationId xmlns:a16="http://schemas.microsoft.com/office/drawing/2014/main" id="{0B431919-6D06-D545-B616-6706B42EC779}"/>
                  </a:ext>
                </a:extLst>
              </p:cNvPr>
              <p:cNvSpPr>
                <a:spLocks/>
              </p:cNvSpPr>
              <p:nvPr/>
            </p:nvSpPr>
            <p:spPr bwMode="auto">
              <a:xfrm>
                <a:off x="2668" y="2353"/>
                <a:ext cx="84" cy="79"/>
              </a:xfrm>
              <a:custGeom>
                <a:avLst/>
                <a:gdLst>
                  <a:gd name="T0" fmla="*/ 28 w 84"/>
                  <a:gd name="T1" fmla="*/ 78 h 79"/>
                  <a:gd name="T2" fmla="*/ 83 w 84"/>
                  <a:gd name="T3" fmla="*/ 21 h 79"/>
                  <a:gd name="T4" fmla="*/ 34 w 84"/>
                  <a:gd name="T5" fmla="*/ 0 h 79"/>
                  <a:gd name="T6" fmla="*/ 0 w 84"/>
                  <a:gd name="T7" fmla="*/ 34 h 79"/>
                  <a:gd name="T8" fmla="*/ 28 w 84"/>
                  <a:gd name="T9" fmla="*/ 78 h 79"/>
                </a:gdLst>
                <a:ahLst/>
                <a:cxnLst>
                  <a:cxn ang="0">
                    <a:pos x="T0" y="T1"/>
                  </a:cxn>
                  <a:cxn ang="0">
                    <a:pos x="T2" y="T3"/>
                  </a:cxn>
                  <a:cxn ang="0">
                    <a:pos x="T4" y="T5"/>
                  </a:cxn>
                  <a:cxn ang="0">
                    <a:pos x="T6" y="T7"/>
                  </a:cxn>
                  <a:cxn ang="0">
                    <a:pos x="T8" y="T9"/>
                  </a:cxn>
                </a:cxnLst>
                <a:rect l="0" t="0" r="r" b="b"/>
                <a:pathLst>
                  <a:path w="84" h="79">
                    <a:moveTo>
                      <a:pt x="28" y="78"/>
                    </a:moveTo>
                    <a:lnTo>
                      <a:pt x="83" y="21"/>
                    </a:lnTo>
                    <a:lnTo>
                      <a:pt x="34" y="0"/>
                    </a:lnTo>
                    <a:lnTo>
                      <a:pt x="0" y="34"/>
                    </a:lnTo>
                    <a:lnTo>
                      <a:pt x="28" y="78"/>
                    </a:lnTo>
                  </a:path>
                </a:pathLst>
              </a:custGeom>
              <a:solidFill>
                <a:srgbClr val="FFFFFF"/>
              </a:solidFill>
              <a:ln w="12700" cap="rnd" cmpd="sng">
                <a:solidFill>
                  <a:srgbClr val="000000"/>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56030" name="Freeform 30">
                <a:extLst>
                  <a:ext uri="{FF2B5EF4-FFF2-40B4-BE49-F238E27FC236}">
                    <a16:creationId xmlns:a16="http://schemas.microsoft.com/office/drawing/2014/main" id="{1B8395C0-D082-404F-AF5E-110099818AFC}"/>
                  </a:ext>
                </a:extLst>
              </p:cNvPr>
              <p:cNvSpPr>
                <a:spLocks/>
              </p:cNvSpPr>
              <p:nvPr/>
            </p:nvSpPr>
            <p:spPr bwMode="auto">
              <a:xfrm>
                <a:off x="2778" y="2319"/>
                <a:ext cx="80" cy="46"/>
              </a:xfrm>
              <a:custGeom>
                <a:avLst/>
                <a:gdLst>
                  <a:gd name="T0" fmla="*/ 16 w 80"/>
                  <a:gd name="T1" fmla="*/ 0 h 46"/>
                  <a:gd name="T2" fmla="*/ 63 w 80"/>
                  <a:gd name="T3" fmla="*/ 0 h 46"/>
                  <a:gd name="T4" fmla="*/ 79 w 80"/>
                  <a:gd name="T5" fmla="*/ 45 h 46"/>
                  <a:gd name="T6" fmla="*/ 0 w 80"/>
                  <a:gd name="T7" fmla="*/ 45 h 46"/>
                  <a:gd name="T8" fmla="*/ 16 w 80"/>
                  <a:gd name="T9" fmla="*/ 0 h 46"/>
                </a:gdLst>
                <a:ahLst/>
                <a:cxnLst>
                  <a:cxn ang="0">
                    <a:pos x="T0" y="T1"/>
                  </a:cxn>
                  <a:cxn ang="0">
                    <a:pos x="T2" y="T3"/>
                  </a:cxn>
                  <a:cxn ang="0">
                    <a:pos x="T4" y="T5"/>
                  </a:cxn>
                  <a:cxn ang="0">
                    <a:pos x="T6" y="T7"/>
                  </a:cxn>
                  <a:cxn ang="0">
                    <a:pos x="T8" y="T9"/>
                  </a:cxn>
                </a:cxnLst>
                <a:rect l="0" t="0" r="r" b="b"/>
                <a:pathLst>
                  <a:path w="80" h="46">
                    <a:moveTo>
                      <a:pt x="16" y="0"/>
                    </a:moveTo>
                    <a:lnTo>
                      <a:pt x="63" y="0"/>
                    </a:lnTo>
                    <a:lnTo>
                      <a:pt x="79" y="45"/>
                    </a:lnTo>
                    <a:lnTo>
                      <a:pt x="0" y="45"/>
                    </a:lnTo>
                    <a:lnTo>
                      <a:pt x="16" y="0"/>
                    </a:lnTo>
                  </a:path>
                </a:pathLst>
              </a:custGeom>
              <a:solidFill>
                <a:srgbClr val="FFFFFF"/>
              </a:solidFill>
              <a:ln w="12700" cap="rnd" cmpd="sng">
                <a:solidFill>
                  <a:srgbClr val="000000"/>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56031" name="Freeform 31">
                <a:extLst>
                  <a:ext uri="{FF2B5EF4-FFF2-40B4-BE49-F238E27FC236}">
                    <a16:creationId xmlns:a16="http://schemas.microsoft.com/office/drawing/2014/main" id="{77C01B55-1D94-4842-B803-92D517F0C4C7}"/>
                  </a:ext>
                </a:extLst>
              </p:cNvPr>
              <p:cNvSpPr>
                <a:spLocks/>
              </p:cNvSpPr>
              <p:nvPr/>
            </p:nvSpPr>
            <p:spPr bwMode="auto">
              <a:xfrm>
                <a:off x="2955" y="2457"/>
                <a:ext cx="49" cy="82"/>
              </a:xfrm>
              <a:custGeom>
                <a:avLst/>
                <a:gdLst>
                  <a:gd name="T0" fmla="*/ 48 w 49"/>
                  <a:gd name="T1" fmla="*/ 16 h 82"/>
                  <a:gd name="T2" fmla="*/ 48 w 49"/>
                  <a:gd name="T3" fmla="*/ 65 h 82"/>
                  <a:gd name="T4" fmla="*/ 0 w 49"/>
                  <a:gd name="T5" fmla="*/ 81 h 82"/>
                  <a:gd name="T6" fmla="*/ 0 w 49"/>
                  <a:gd name="T7" fmla="*/ 0 h 82"/>
                  <a:gd name="T8" fmla="*/ 48 w 49"/>
                  <a:gd name="T9" fmla="*/ 16 h 82"/>
                </a:gdLst>
                <a:ahLst/>
                <a:cxnLst>
                  <a:cxn ang="0">
                    <a:pos x="T0" y="T1"/>
                  </a:cxn>
                  <a:cxn ang="0">
                    <a:pos x="T2" y="T3"/>
                  </a:cxn>
                  <a:cxn ang="0">
                    <a:pos x="T4" y="T5"/>
                  </a:cxn>
                  <a:cxn ang="0">
                    <a:pos x="T6" y="T7"/>
                  </a:cxn>
                  <a:cxn ang="0">
                    <a:pos x="T8" y="T9"/>
                  </a:cxn>
                </a:cxnLst>
                <a:rect l="0" t="0" r="r" b="b"/>
                <a:pathLst>
                  <a:path w="49" h="82">
                    <a:moveTo>
                      <a:pt x="48" y="16"/>
                    </a:moveTo>
                    <a:lnTo>
                      <a:pt x="48" y="65"/>
                    </a:lnTo>
                    <a:lnTo>
                      <a:pt x="0" y="81"/>
                    </a:lnTo>
                    <a:lnTo>
                      <a:pt x="0" y="0"/>
                    </a:lnTo>
                    <a:lnTo>
                      <a:pt x="48" y="16"/>
                    </a:lnTo>
                  </a:path>
                </a:pathLst>
              </a:custGeom>
              <a:solidFill>
                <a:srgbClr val="FFFFFF"/>
              </a:solidFill>
              <a:ln w="12700" cap="rnd" cmpd="sng">
                <a:solidFill>
                  <a:srgbClr val="000000"/>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56032" name="Freeform 32">
                <a:extLst>
                  <a:ext uri="{FF2B5EF4-FFF2-40B4-BE49-F238E27FC236}">
                    <a16:creationId xmlns:a16="http://schemas.microsoft.com/office/drawing/2014/main" id="{FC395CF6-BB2E-A244-8EBF-9CA3947A4437}"/>
                  </a:ext>
                </a:extLst>
              </p:cNvPr>
              <p:cNvSpPr>
                <a:spLocks/>
              </p:cNvSpPr>
              <p:nvPr/>
            </p:nvSpPr>
            <p:spPr bwMode="auto">
              <a:xfrm>
                <a:off x="2633" y="2456"/>
                <a:ext cx="51" cy="81"/>
              </a:xfrm>
              <a:custGeom>
                <a:avLst/>
                <a:gdLst>
                  <a:gd name="T0" fmla="*/ 0 w 51"/>
                  <a:gd name="T1" fmla="*/ 16 h 81"/>
                  <a:gd name="T2" fmla="*/ 0 w 51"/>
                  <a:gd name="T3" fmla="*/ 64 h 81"/>
                  <a:gd name="T4" fmla="*/ 50 w 51"/>
                  <a:gd name="T5" fmla="*/ 80 h 81"/>
                  <a:gd name="T6" fmla="*/ 50 w 51"/>
                  <a:gd name="T7" fmla="*/ 0 h 81"/>
                  <a:gd name="T8" fmla="*/ 0 w 51"/>
                  <a:gd name="T9" fmla="*/ 16 h 81"/>
                </a:gdLst>
                <a:ahLst/>
                <a:cxnLst>
                  <a:cxn ang="0">
                    <a:pos x="T0" y="T1"/>
                  </a:cxn>
                  <a:cxn ang="0">
                    <a:pos x="T2" y="T3"/>
                  </a:cxn>
                  <a:cxn ang="0">
                    <a:pos x="T4" y="T5"/>
                  </a:cxn>
                  <a:cxn ang="0">
                    <a:pos x="T6" y="T7"/>
                  </a:cxn>
                  <a:cxn ang="0">
                    <a:pos x="T8" y="T9"/>
                  </a:cxn>
                </a:cxnLst>
                <a:rect l="0" t="0" r="r" b="b"/>
                <a:pathLst>
                  <a:path w="51" h="81">
                    <a:moveTo>
                      <a:pt x="0" y="16"/>
                    </a:moveTo>
                    <a:lnTo>
                      <a:pt x="0" y="64"/>
                    </a:lnTo>
                    <a:lnTo>
                      <a:pt x="50" y="80"/>
                    </a:lnTo>
                    <a:lnTo>
                      <a:pt x="50" y="0"/>
                    </a:lnTo>
                    <a:lnTo>
                      <a:pt x="0" y="16"/>
                    </a:lnTo>
                  </a:path>
                </a:pathLst>
              </a:custGeom>
              <a:solidFill>
                <a:srgbClr val="FFFFFF"/>
              </a:solidFill>
              <a:ln w="12700" cap="rnd" cmpd="sng">
                <a:solidFill>
                  <a:srgbClr val="000000"/>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56033" name="Freeform 33">
                <a:extLst>
                  <a:ext uri="{FF2B5EF4-FFF2-40B4-BE49-F238E27FC236}">
                    <a16:creationId xmlns:a16="http://schemas.microsoft.com/office/drawing/2014/main" id="{B063D62B-D531-E64D-B9A7-2343216A324E}"/>
                  </a:ext>
                </a:extLst>
              </p:cNvPr>
              <p:cNvSpPr>
                <a:spLocks/>
              </p:cNvSpPr>
              <p:nvPr/>
            </p:nvSpPr>
            <p:spPr bwMode="auto">
              <a:xfrm>
                <a:off x="2888" y="2354"/>
                <a:ext cx="83" cy="79"/>
              </a:xfrm>
              <a:custGeom>
                <a:avLst/>
                <a:gdLst>
                  <a:gd name="T0" fmla="*/ 54 w 83"/>
                  <a:gd name="T1" fmla="*/ 78 h 79"/>
                  <a:gd name="T2" fmla="*/ 0 w 83"/>
                  <a:gd name="T3" fmla="*/ 21 h 79"/>
                  <a:gd name="T4" fmla="*/ 49 w 83"/>
                  <a:gd name="T5" fmla="*/ 0 h 79"/>
                  <a:gd name="T6" fmla="*/ 82 w 83"/>
                  <a:gd name="T7" fmla="*/ 34 h 79"/>
                  <a:gd name="T8" fmla="*/ 54 w 83"/>
                  <a:gd name="T9" fmla="*/ 78 h 79"/>
                </a:gdLst>
                <a:ahLst/>
                <a:cxnLst>
                  <a:cxn ang="0">
                    <a:pos x="T0" y="T1"/>
                  </a:cxn>
                  <a:cxn ang="0">
                    <a:pos x="T2" y="T3"/>
                  </a:cxn>
                  <a:cxn ang="0">
                    <a:pos x="T4" y="T5"/>
                  </a:cxn>
                  <a:cxn ang="0">
                    <a:pos x="T6" y="T7"/>
                  </a:cxn>
                  <a:cxn ang="0">
                    <a:pos x="T8" y="T9"/>
                  </a:cxn>
                </a:cxnLst>
                <a:rect l="0" t="0" r="r" b="b"/>
                <a:pathLst>
                  <a:path w="83" h="79">
                    <a:moveTo>
                      <a:pt x="54" y="78"/>
                    </a:moveTo>
                    <a:lnTo>
                      <a:pt x="0" y="21"/>
                    </a:lnTo>
                    <a:lnTo>
                      <a:pt x="49" y="0"/>
                    </a:lnTo>
                    <a:lnTo>
                      <a:pt x="82" y="34"/>
                    </a:lnTo>
                    <a:lnTo>
                      <a:pt x="54" y="78"/>
                    </a:lnTo>
                  </a:path>
                </a:pathLst>
              </a:custGeom>
              <a:solidFill>
                <a:srgbClr val="FFFFFF"/>
              </a:solidFill>
              <a:ln w="12700" cap="rnd" cmpd="sng">
                <a:solidFill>
                  <a:srgbClr val="000000"/>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56034" name="Freeform 34">
                <a:extLst>
                  <a:ext uri="{FF2B5EF4-FFF2-40B4-BE49-F238E27FC236}">
                    <a16:creationId xmlns:a16="http://schemas.microsoft.com/office/drawing/2014/main" id="{38EB07FF-F058-8440-96DA-D9CDDA1E47B3}"/>
                  </a:ext>
                </a:extLst>
              </p:cNvPr>
              <p:cNvSpPr>
                <a:spLocks/>
              </p:cNvSpPr>
              <p:nvPr/>
            </p:nvSpPr>
            <p:spPr bwMode="auto">
              <a:xfrm>
                <a:off x="2662" y="2562"/>
                <a:ext cx="82" cy="79"/>
              </a:xfrm>
              <a:custGeom>
                <a:avLst/>
                <a:gdLst>
                  <a:gd name="T0" fmla="*/ 28 w 82"/>
                  <a:gd name="T1" fmla="*/ 0 h 79"/>
                  <a:gd name="T2" fmla="*/ 81 w 82"/>
                  <a:gd name="T3" fmla="*/ 57 h 79"/>
                  <a:gd name="T4" fmla="*/ 33 w 82"/>
                  <a:gd name="T5" fmla="*/ 78 h 79"/>
                  <a:gd name="T6" fmla="*/ 0 w 82"/>
                  <a:gd name="T7" fmla="*/ 44 h 79"/>
                  <a:gd name="T8" fmla="*/ 28 w 82"/>
                  <a:gd name="T9" fmla="*/ 0 h 79"/>
                </a:gdLst>
                <a:ahLst/>
                <a:cxnLst>
                  <a:cxn ang="0">
                    <a:pos x="T0" y="T1"/>
                  </a:cxn>
                  <a:cxn ang="0">
                    <a:pos x="T2" y="T3"/>
                  </a:cxn>
                  <a:cxn ang="0">
                    <a:pos x="T4" y="T5"/>
                  </a:cxn>
                  <a:cxn ang="0">
                    <a:pos x="T6" y="T7"/>
                  </a:cxn>
                  <a:cxn ang="0">
                    <a:pos x="T8" y="T9"/>
                  </a:cxn>
                </a:cxnLst>
                <a:rect l="0" t="0" r="r" b="b"/>
                <a:pathLst>
                  <a:path w="82" h="79">
                    <a:moveTo>
                      <a:pt x="28" y="0"/>
                    </a:moveTo>
                    <a:lnTo>
                      <a:pt x="81" y="57"/>
                    </a:lnTo>
                    <a:lnTo>
                      <a:pt x="33" y="78"/>
                    </a:lnTo>
                    <a:lnTo>
                      <a:pt x="0" y="44"/>
                    </a:lnTo>
                    <a:lnTo>
                      <a:pt x="28" y="0"/>
                    </a:lnTo>
                  </a:path>
                </a:pathLst>
              </a:custGeom>
              <a:solidFill>
                <a:srgbClr val="FFFFFF"/>
              </a:solidFill>
              <a:ln w="12700" cap="rnd" cmpd="sng">
                <a:solidFill>
                  <a:srgbClr val="000000"/>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56035" name="Freeform 35">
                <a:extLst>
                  <a:ext uri="{FF2B5EF4-FFF2-40B4-BE49-F238E27FC236}">
                    <a16:creationId xmlns:a16="http://schemas.microsoft.com/office/drawing/2014/main" id="{5764AD97-660C-344A-95C4-31508538D61A}"/>
                  </a:ext>
                </a:extLst>
              </p:cNvPr>
              <p:cNvSpPr>
                <a:spLocks/>
              </p:cNvSpPr>
              <p:nvPr/>
            </p:nvSpPr>
            <p:spPr bwMode="auto">
              <a:xfrm>
                <a:off x="2889" y="2561"/>
                <a:ext cx="82" cy="80"/>
              </a:xfrm>
              <a:custGeom>
                <a:avLst/>
                <a:gdLst>
                  <a:gd name="T0" fmla="*/ 53 w 82"/>
                  <a:gd name="T1" fmla="*/ 0 h 80"/>
                  <a:gd name="T2" fmla="*/ 0 w 82"/>
                  <a:gd name="T3" fmla="*/ 58 h 80"/>
                  <a:gd name="T4" fmla="*/ 48 w 82"/>
                  <a:gd name="T5" fmla="*/ 79 h 80"/>
                  <a:gd name="T6" fmla="*/ 81 w 82"/>
                  <a:gd name="T7" fmla="*/ 45 h 80"/>
                  <a:gd name="T8" fmla="*/ 53 w 82"/>
                  <a:gd name="T9" fmla="*/ 0 h 80"/>
                </a:gdLst>
                <a:ahLst/>
                <a:cxnLst>
                  <a:cxn ang="0">
                    <a:pos x="T0" y="T1"/>
                  </a:cxn>
                  <a:cxn ang="0">
                    <a:pos x="T2" y="T3"/>
                  </a:cxn>
                  <a:cxn ang="0">
                    <a:pos x="T4" y="T5"/>
                  </a:cxn>
                  <a:cxn ang="0">
                    <a:pos x="T6" y="T7"/>
                  </a:cxn>
                  <a:cxn ang="0">
                    <a:pos x="T8" y="T9"/>
                  </a:cxn>
                </a:cxnLst>
                <a:rect l="0" t="0" r="r" b="b"/>
                <a:pathLst>
                  <a:path w="82" h="80">
                    <a:moveTo>
                      <a:pt x="53" y="0"/>
                    </a:moveTo>
                    <a:lnTo>
                      <a:pt x="0" y="58"/>
                    </a:lnTo>
                    <a:lnTo>
                      <a:pt x="48" y="79"/>
                    </a:lnTo>
                    <a:lnTo>
                      <a:pt x="81" y="45"/>
                    </a:lnTo>
                    <a:lnTo>
                      <a:pt x="53" y="0"/>
                    </a:lnTo>
                  </a:path>
                </a:pathLst>
              </a:custGeom>
              <a:solidFill>
                <a:srgbClr val="FFFFFF"/>
              </a:solidFill>
              <a:ln w="12700" cap="rnd" cmpd="sng">
                <a:solidFill>
                  <a:srgbClr val="000000"/>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56036" name="Freeform 36">
                <a:extLst>
                  <a:ext uri="{FF2B5EF4-FFF2-40B4-BE49-F238E27FC236}">
                    <a16:creationId xmlns:a16="http://schemas.microsoft.com/office/drawing/2014/main" id="{0750518D-9402-C14B-B304-A1BE8511D675}"/>
                  </a:ext>
                </a:extLst>
              </p:cNvPr>
              <p:cNvSpPr>
                <a:spLocks/>
              </p:cNvSpPr>
              <p:nvPr/>
            </p:nvSpPr>
            <p:spPr bwMode="auto">
              <a:xfrm>
                <a:off x="2774" y="2632"/>
                <a:ext cx="83" cy="48"/>
              </a:xfrm>
              <a:custGeom>
                <a:avLst/>
                <a:gdLst>
                  <a:gd name="T0" fmla="*/ 16 w 83"/>
                  <a:gd name="T1" fmla="*/ 47 h 48"/>
                  <a:gd name="T2" fmla="*/ 66 w 83"/>
                  <a:gd name="T3" fmla="*/ 47 h 48"/>
                  <a:gd name="T4" fmla="*/ 82 w 83"/>
                  <a:gd name="T5" fmla="*/ 0 h 48"/>
                  <a:gd name="T6" fmla="*/ 0 w 83"/>
                  <a:gd name="T7" fmla="*/ 0 h 48"/>
                  <a:gd name="T8" fmla="*/ 16 w 83"/>
                  <a:gd name="T9" fmla="*/ 47 h 48"/>
                </a:gdLst>
                <a:ahLst/>
                <a:cxnLst>
                  <a:cxn ang="0">
                    <a:pos x="T0" y="T1"/>
                  </a:cxn>
                  <a:cxn ang="0">
                    <a:pos x="T2" y="T3"/>
                  </a:cxn>
                  <a:cxn ang="0">
                    <a:pos x="T4" y="T5"/>
                  </a:cxn>
                  <a:cxn ang="0">
                    <a:pos x="T6" y="T7"/>
                  </a:cxn>
                  <a:cxn ang="0">
                    <a:pos x="T8" y="T9"/>
                  </a:cxn>
                </a:cxnLst>
                <a:rect l="0" t="0" r="r" b="b"/>
                <a:pathLst>
                  <a:path w="83" h="48">
                    <a:moveTo>
                      <a:pt x="16" y="47"/>
                    </a:moveTo>
                    <a:lnTo>
                      <a:pt x="66" y="47"/>
                    </a:lnTo>
                    <a:lnTo>
                      <a:pt x="82" y="0"/>
                    </a:lnTo>
                    <a:lnTo>
                      <a:pt x="0" y="0"/>
                    </a:lnTo>
                    <a:lnTo>
                      <a:pt x="16" y="47"/>
                    </a:lnTo>
                  </a:path>
                </a:pathLst>
              </a:custGeom>
              <a:solidFill>
                <a:srgbClr val="FFFFFF"/>
              </a:solidFill>
              <a:ln w="12700" cap="rnd" cmpd="sng">
                <a:solidFill>
                  <a:srgbClr val="000000"/>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nvGrpSpPr>
              <p:cNvPr id="256037" name="Group 37">
                <a:extLst>
                  <a:ext uri="{FF2B5EF4-FFF2-40B4-BE49-F238E27FC236}">
                    <a16:creationId xmlns:a16="http://schemas.microsoft.com/office/drawing/2014/main" id="{79A7F2FA-0834-AA44-B1EF-F4B3D4B2A265}"/>
                  </a:ext>
                </a:extLst>
              </p:cNvPr>
              <p:cNvGrpSpPr>
                <a:grpSpLocks/>
              </p:cNvGrpSpPr>
              <p:nvPr/>
            </p:nvGrpSpPr>
            <p:grpSpPr bwMode="auto">
              <a:xfrm>
                <a:off x="2674" y="2358"/>
                <a:ext cx="286" cy="281"/>
                <a:chOff x="2674" y="2358"/>
                <a:chExt cx="286" cy="281"/>
              </a:xfrm>
            </p:grpSpPr>
            <p:sp>
              <p:nvSpPr>
                <p:cNvPr id="256038" name="Oval 38">
                  <a:extLst>
                    <a:ext uri="{FF2B5EF4-FFF2-40B4-BE49-F238E27FC236}">
                      <a16:creationId xmlns:a16="http://schemas.microsoft.com/office/drawing/2014/main" id="{2204F8A2-4DD1-BD4A-B8FD-03F91675D5FE}"/>
                    </a:ext>
                  </a:extLst>
                </p:cNvPr>
                <p:cNvSpPr>
                  <a:spLocks noChangeArrowheads="1"/>
                </p:cNvSpPr>
                <p:nvPr/>
              </p:nvSpPr>
              <p:spPr bwMode="auto">
                <a:xfrm>
                  <a:off x="2674" y="2358"/>
                  <a:ext cx="286" cy="281"/>
                </a:xfrm>
                <a:prstGeom prst="ellipse">
                  <a:avLst/>
                </a:prstGeom>
                <a:solidFill>
                  <a:srgbClr val="FFFFFF"/>
                </a:solidFill>
                <a:ln w="12700">
                  <a:solidFill>
                    <a:srgbClr val="0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56039" name="Oval 39">
                  <a:extLst>
                    <a:ext uri="{FF2B5EF4-FFF2-40B4-BE49-F238E27FC236}">
                      <a16:creationId xmlns:a16="http://schemas.microsoft.com/office/drawing/2014/main" id="{EDF45B83-77F3-7744-942D-DB228A8C071C}"/>
                    </a:ext>
                  </a:extLst>
                </p:cNvPr>
                <p:cNvSpPr>
                  <a:spLocks noChangeArrowheads="1"/>
                </p:cNvSpPr>
                <p:nvPr/>
              </p:nvSpPr>
              <p:spPr bwMode="auto">
                <a:xfrm>
                  <a:off x="2766" y="2448"/>
                  <a:ext cx="100" cy="100"/>
                </a:xfrm>
                <a:prstGeom prst="ellipse">
                  <a:avLst/>
                </a:prstGeom>
                <a:solidFill>
                  <a:srgbClr val="FFFFFF"/>
                </a:solidFill>
                <a:ln w="12700">
                  <a:solidFill>
                    <a:srgbClr val="0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grpSp>
        <p:grpSp>
          <p:nvGrpSpPr>
            <p:cNvPr id="256040" name="Group 40">
              <a:extLst>
                <a:ext uri="{FF2B5EF4-FFF2-40B4-BE49-F238E27FC236}">
                  <a16:creationId xmlns:a16="http://schemas.microsoft.com/office/drawing/2014/main" id="{3CD5B57C-30DA-DE45-90A4-E73A9E0B43A1}"/>
                </a:ext>
              </a:extLst>
            </p:cNvPr>
            <p:cNvGrpSpPr>
              <a:grpSpLocks/>
            </p:cNvGrpSpPr>
            <p:nvPr/>
          </p:nvGrpSpPr>
          <p:grpSpPr bwMode="auto">
            <a:xfrm>
              <a:off x="2130" y="2348"/>
              <a:ext cx="436" cy="423"/>
              <a:chOff x="2130" y="2348"/>
              <a:chExt cx="436" cy="423"/>
            </a:xfrm>
          </p:grpSpPr>
          <p:sp>
            <p:nvSpPr>
              <p:cNvPr id="256041" name="Freeform 41">
                <a:extLst>
                  <a:ext uri="{FF2B5EF4-FFF2-40B4-BE49-F238E27FC236}">
                    <a16:creationId xmlns:a16="http://schemas.microsoft.com/office/drawing/2014/main" id="{39A9B5B4-8838-3446-9290-FAE5A0ADCF95}"/>
                  </a:ext>
                </a:extLst>
              </p:cNvPr>
              <p:cNvSpPr>
                <a:spLocks/>
              </p:cNvSpPr>
              <p:nvPr/>
            </p:nvSpPr>
            <p:spPr bwMode="auto">
              <a:xfrm>
                <a:off x="2171" y="2387"/>
                <a:ext cx="97" cy="93"/>
              </a:xfrm>
              <a:custGeom>
                <a:avLst/>
                <a:gdLst>
                  <a:gd name="T0" fmla="*/ 33 w 97"/>
                  <a:gd name="T1" fmla="*/ 92 h 93"/>
                  <a:gd name="T2" fmla="*/ 96 w 97"/>
                  <a:gd name="T3" fmla="*/ 25 h 93"/>
                  <a:gd name="T4" fmla="*/ 39 w 97"/>
                  <a:gd name="T5" fmla="*/ 0 h 93"/>
                  <a:gd name="T6" fmla="*/ 0 w 97"/>
                  <a:gd name="T7" fmla="*/ 40 h 93"/>
                  <a:gd name="T8" fmla="*/ 33 w 97"/>
                  <a:gd name="T9" fmla="*/ 92 h 93"/>
                </a:gdLst>
                <a:ahLst/>
                <a:cxnLst>
                  <a:cxn ang="0">
                    <a:pos x="T0" y="T1"/>
                  </a:cxn>
                  <a:cxn ang="0">
                    <a:pos x="T2" y="T3"/>
                  </a:cxn>
                  <a:cxn ang="0">
                    <a:pos x="T4" y="T5"/>
                  </a:cxn>
                  <a:cxn ang="0">
                    <a:pos x="T6" y="T7"/>
                  </a:cxn>
                  <a:cxn ang="0">
                    <a:pos x="T8" y="T9"/>
                  </a:cxn>
                </a:cxnLst>
                <a:rect l="0" t="0" r="r" b="b"/>
                <a:pathLst>
                  <a:path w="97" h="93">
                    <a:moveTo>
                      <a:pt x="33" y="92"/>
                    </a:moveTo>
                    <a:lnTo>
                      <a:pt x="96" y="25"/>
                    </a:lnTo>
                    <a:lnTo>
                      <a:pt x="39" y="0"/>
                    </a:lnTo>
                    <a:lnTo>
                      <a:pt x="0" y="40"/>
                    </a:lnTo>
                    <a:lnTo>
                      <a:pt x="33" y="92"/>
                    </a:lnTo>
                  </a:path>
                </a:pathLst>
              </a:custGeom>
              <a:solidFill>
                <a:srgbClr val="FFFFFF"/>
              </a:solidFill>
              <a:ln w="12700" cap="rnd" cmpd="sng">
                <a:solidFill>
                  <a:srgbClr val="000000"/>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56042" name="Freeform 42">
                <a:extLst>
                  <a:ext uri="{FF2B5EF4-FFF2-40B4-BE49-F238E27FC236}">
                    <a16:creationId xmlns:a16="http://schemas.microsoft.com/office/drawing/2014/main" id="{A502559F-0376-EB4F-BD62-9342E7293BD4}"/>
                  </a:ext>
                </a:extLst>
              </p:cNvPr>
              <p:cNvSpPr>
                <a:spLocks/>
              </p:cNvSpPr>
              <p:nvPr/>
            </p:nvSpPr>
            <p:spPr bwMode="auto">
              <a:xfrm>
                <a:off x="2300" y="2348"/>
                <a:ext cx="94" cy="55"/>
              </a:xfrm>
              <a:custGeom>
                <a:avLst/>
                <a:gdLst>
                  <a:gd name="T0" fmla="*/ 18 w 94"/>
                  <a:gd name="T1" fmla="*/ 0 h 55"/>
                  <a:gd name="T2" fmla="*/ 75 w 94"/>
                  <a:gd name="T3" fmla="*/ 0 h 55"/>
                  <a:gd name="T4" fmla="*/ 93 w 94"/>
                  <a:gd name="T5" fmla="*/ 54 h 55"/>
                  <a:gd name="T6" fmla="*/ 0 w 94"/>
                  <a:gd name="T7" fmla="*/ 54 h 55"/>
                  <a:gd name="T8" fmla="*/ 18 w 94"/>
                  <a:gd name="T9" fmla="*/ 0 h 55"/>
                </a:gdLst>
                <a:ahLst/>
                <a:cxnLst>
                  <a:cxn ang="0">
                    <a:pos x="T0" y="T1"/>
                  </a:cxn>
                  <a:cxn ang="0">
                    <a:pos x="T2" y="T3"/>
                  </a:cxn>
                  <a:cxn ang="0">
                    <a:pos x="T4" y="T5"/>
                  </a:cxn>
                  <a:cxn ang="0">
                    <a:pos x="T6" y="T7"/>
                  </a:cxn>
                  <a:cxn ang="0">
                    <a:pos x="T8" y="T9"/>
                  </a:cxn>
                </a:cxnLst>
                <a:rect l="0" t="0" r="r" b="b"/>
                <a:pathLst>
                  <a:path w="94" h="55">
                    <a:moveTo>
                      <a:pt x="18" y="0"/>
                    </a:moveTo>
                    <a:lnTo>
                      <a:pt x="75" y="0"/>
                    </a:lnTo>
                    <a:lnTo>
                      <a:pt x="93" y="54"/>
                    </a:lnTo>
                    <a:lnTo>
                      <a:pt x="0" y="54"/>
                    </a:lnTo>
                    <a:lnTo>
                      <a:pt x="18" y="0"/>
                    </a:lnTo>
                  </a:path>
                </a:pathLst>
              </a:custGeom>
              <a:solidFill>
                <a:srgbClr val="FFFFFF"/>
              </a:solidFill>
              <a:ln w="12700" cap="rnd" cmpd="sng">
                <a:solidFill>
                  <a:srgbClr val="000000"/>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56043" name="Freeform 43">
                <a:extLst>
                  <a:ext uri="{FF2B5EF4-FFF2-40B4-BE49-F238E27FC236}">
                    <a16:creationId xmlns:a16="http://schemas.microsoft.com/office/drawing/2014/main" id="{A96F7855-FFEB-D14F-BCB8-C905BBD7ABFA}"/>
                  </a:ext>
                </a:extLst>
              </p:cNvPr>
              <p:cNvSpPr>
                <a:spLocks/>
              </p:cNvSpPr>
              <p:nvPr/>
            </p:nvSpPr>
            <p:spPr bwMode="auto">
              <a:xfrm>
                <a:off x="2508" y="2510"/>
                <a:ext cx="58" cy="96"/>
              </a:xfrm>
              <a:custGeom>
                <a:avLst/>
                <a:gdLst>
                  <a:gd name="T0" fmla="*/ 57 w 58"/>
                  <a:gd name="T1" fmla="*/ 19 h 96"/>
                  <a:gd name="T2" fmla="*/ 57 w 58"/>
                  <a:gd name="T3" fmla="*/ 76 h 96"/>
                  <a:gd name="T4" fmla="*/ 0 w 58"/>
                  <a:gd name="T5" fmla="*/ 95 h 96"/>
                  <a:gd name="T6" fmla="*/ 0 w 58"/>
                  <a:gd name="T7" fmla="*/ 0 h 96"/>
                  <a:gd name="T8" fmla="*/ 57 w 58"/>
                  <a:gd name="T9" fmla="*/ 19 h 96"/>
                </a:gdLst>
                <a:ahLst/>
                <a:cxnLst>
                  <a:cxn ang="0">
                    <a:pos x="T0" y="T1"/>
                  </a:cxn>
                  <a:cxn ang="0">
                    <a:pos x="T2" y="T3"/>
                  </a:cxn>
                  <a:cxn ang="0">
                    <a:pos x="T4" y="T5"/>
                  </a:cxn>
                  <a:cxn ang="0">
                    <a:pos x="T6" y="T7"/>
                  </a:cxn>
                  <a:cxn ang="0">
                    <a:pos x="T8" y="T9"/>
                  </a:cxn>
                </a:cxnLst>
                <a:rect l="0" t="0" r="r" b="b"/>
                <a:pathLst>
                  <a:path w="58" h="96">
                    <a:moveTo>
                      <a:pt x="57" y="19"/>
                    </a:moveTo>
                    <a:lnTo>
                      <a:pt x="57" y="76"/>
                    </a:lnTo>
                    <a:lnTo>
                      <a:pt x="0" y="95"/>
                    </a:lnTo>
                    <a:lnTo>
                      <a:pt x="0" y="0"/>
                    </a:lnTo>
                    <a:lnTo>
                      <a:pt x="57" y="19"/>
                    </a:lnTo>
                  </a:path>
                </a:pathLst>
              </a:custGeom>
              <a:solidFill>
                <a:srgbClr val="FFFFFF"/>
              </a:solidFill>
              <a:ln w="12700" cap="rnd" cmpd="sng">
                <a:solidFill>
                  <a:srgbClr val="000000"/>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56044" name="Freeform 44">
                <a:extLst>
                  <a:ext uri="{FF2B5EF4-FFF2-40B4-BE49-F238E27FC236}">
                    <a16:creationId xmlns:a16="http://schemas.microsoft.com/office/drawing/2014/main" id="{97D4DE50-464C-9F48-8F26-A43D064D93F2}"/>
                  </a:ext>
                </a:extLst>
              </p:cNvPr>
              <p:cNvSpPr>
                <a:spLocks/>
              </p:cNvSpPr>
              <p:nvPr/>
            </p:nvSpPr>
            <p:spPr bwMode="auto">
              <a:xfrm>
                <a:off x="2130" y="2509"/>
                <a:ext cx="58" cy="96"/>
              </a:xfrm>
              <a:custGeom>
                <a:avLst/>
                <a:gdLst>
                  <a:gd name="T0" fmla="*/ 0 w 58"/>
                  <a:gd name="T1" fmla="*/ 19 h 96"/>
                  <a:gd name="T2" fmla="*/ 0 w 58"/>
                  <a:gd name="T3" fmla="*/ 76 h 96"/>
                  <a:gd name="T4" fmla="*/ 57 w 58"/>
                  <a:gd name="T5" fmla="*/ 95 h 96"/>
                  <a:gd name="T6" fmla="*/ 57 w 58"/>
                  <a:gd name="T7" fmla="*/ 0 h 96"/>
                  <a:gd name="T8" fmla="*/ 0 w 58"/>
                  <a:gd name="T9" fmla="*/ 19 h 96"/>
                </a:gdLst>
                <a:ahLst/>
                <a:cxnLst>
                  <a:cxn ang="0">
                    <a:pos x="T0" y="T1"/>
                  </a:cxn>
                  <a:cxn ang="0">
                    <a:pos x="T2" y="T3"/>
                  </a:cxn>
                  <a:cxn ang="0">
                    <a:pos x="T4" y="T5"/>
                  </a:cxn>
                  <a:cxn ang="0">
                    <a:pos x="T6" y="T7"/>
                  </a:cxn>
                  <a:cxn ang="0">
                    <a:pos x="T8" y="T9"/>
                  </a:cxn>
                </a:cxnLst>
                <a:rect l="0" t="0" r="r" b="b"/>
                <a:pathLst>
                  <a:path w="58" h="96">
                    <a:moveTo>
                      <a:pt x="0" y="19"/>
                    </a:moveTo>
                    <a:lnTo>
                      <a:pt x="0" y="76"/>
                    </a:lnTo>
                    <a:lnTo>
                      <a:pt x="57" y="95"/>
                    </a:lnTo>
                    <a:lnTo>
                      <a:pt x="57" y="0"/>
                    </a:lnTo>
                    <a:lnTo>
                      <a:pt x="0" y="19"/>
                    </a:lnTo>
                  </a:path>
                </a:pathLst>
              </a:custGeom>
              <a:solidFill>
                <a:srgbClr val="FFFFFF"/>
              </a:solidFill>
              <a:ln w="12700" cap="rnd" cmpd="sng">
                <a:solidFill>
                  <a:srgbClr val="000000"/>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56045" name="Freeform 45">
                <a:extLst>
                  <a:ext uri="{FF2B5EF4-FFF2-40B4-BE49-F238E27FC236}">
                    <a16:creationId xmlns:a16="http://schemas.microsoft.com/office/drawing/2014/main" id="{24FDECA8-ED1D-134E-A74C-EF3D158E596A}"/>
                  </a:ext>
                </a:extLst>
              </p:cNvPr>
              <p:cNvSpPr>
                <a:spLocks/>
              </p:cNvSpPr>
              <p:nvPr/>
            </p:nvSpPr>
            <p:spPr bwMode="auto">
              <a:xfrm>
                <a:off x="2430" y="2388"/>
                <a:ext cx="97" cy="93"/>
              </a:xfrm>
              <a:custGeom>
                <a:avLst/>
                <a:gdLst>
                  <a:gd name="T0" fmla="*/ 63 w 97"/>
                  <a:gd name="T1" fmla="*/ 92 h 93"/>
                  <a:gd name="T2" fmla="*/ 0 w 97"/>
                  <a:gd name="T3" fmla="*/ 25 h 93"/>
                  <a:gd name="T4" fmla="*/ 57 w 97"/>
                  <a:gd name="T5" fmla="*/ 0 h 93"/>
                  <a:gd name="T6" fmla="*/ 96 w 97"/>
                  <a:gd name="T7" fmla="*/ 40 h 93"/>
                  <a:gd name="T8" fmla="*/ 63 w 97"/>
                  <a:gd name="T9" fmla="*/ 92 h 93"/>
                </a:gdLst>
                <a:ahLst/>
                <a:cxnLst>
                  <a:cxn ang="0">
                    <a:pos x="T0" y="T1"/>
                  </a:cxn>
                  <a:cxn ang="0">
                    <a:pos x="T2" y="T3"/>
                  </a:cxn>
                  <a:cxn ang="0">
                    <a:pos x="T4" y="T5"/>
                  </a:cxn>
                  <a:cxn ang="0">
                    <a:pos x="T6" y="T7"/>
                  </a:cxn>
                  <a:cxn ang="0">
                    <a:pos x="T8" y="T9"/>
                  </a:cxn>
                </a:cxnLst>
                <a:rect l="0" t="0" r="r" b="b"/>
                <a:pathLst>
                  <a:path w="97" h="93">
                    <a:moveTo>
                      <a:pt x="63" y="92"/>
                    </a:moveTo>
                    <a:lnTo>
                      <a:pt x="0" y="25"/>
                    </a:lnTo>
                    <a:lnTo>
                      <a:pt x="57" y="0"/>
                    </a:lnTo>
                    <a:lnTo>
                      <a:pt x="96" y="40"/>
                    </a:lnTo>
                    <a:lnTo>
                      <a:pt x="63" y="92"/>
                    </a:lnTo>
                  </a:path>
                </a:pathLst>
              </a:custGeom>
              <a:solidFill>
                <a:srgbClr val="FFFFFF"/>
              </a:solidFill>
              <a:ln w="12700" cap="rnd" cmpd="sng">
                <a:solidFill>
                  <a:srgbClr val="000000"/>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56046" name="Freeform 46">
                <a:extLst>
                  <a:ext uri="{FF2B5EF4-FFF2-40B4-BE49-F238E27FC236}">
                    <a16:creationId xmlns:a16="http://schemas.microsoft.com/office/drawing/2014/main" id="{4E37BA63-FF63-624F-9EED-986DAB5A71CB}"/>
                  </a:ext>
                </a:extLst>
              </p:cNvPr>
              <p:cNvSpPr>
                <a:spLocks/>
              </p:cNvSpPr>
              <p:nvPr/>
            </p:nvSpPr>
            <p:spPr bwMode="auto">
              <a:xfrm>
                <a:off x="2164" y="2633"/>
                <a:ext cx="95" cy="93"/>
              </a:xfrm>
              <a:custGeom>
                <a:avLst/>
                <a:gdLst>
                  <a:gd name="T0" fmla="*/ 32 w 95"/>
                  <a:gd name="T1" fmla="*/ 0 h 93"/>
                  <a:gd name="T2" fmla="*/ 94 w 95"/>
                  <a:gd name="T3" fmla="*/ 67 h 93"/>
                  <a:gd name="T4" fmla="*/ 38 w 95"/>
                  <a:gd name="T5" fmla="*/ 92 h 93"/>
                  <a:gd name="T6" fmla="*/ 0 w 95"/>
                  <a:gd name="T7" fmla="*/ 52 h 93"/>
                  <a:gd name="T8" fmla="*/ 32 w 95"/>
                  <a:gd name="T9" fmla="*/ 0 h 93"/>
                </a:gdLst>
                <a:ahLst/>
                <a:cxnLst>
                  <a:cxn ang="0">
                    <a:pos x="T0" y="T1"/>
                  </a:cxn>
                  <a:cxn ang="0">
                    <a:pos x="T2" y="T3"/>
                  </a:cxn>
                  <a:cxn ang="0">
                    <a:pos x="T4" y="T5"/>
                  </a:cxn>
                  <a:cxn ang="0">
                    <a:pos x="T6" y="T7"/>
                  </a:cxn>
                  <a:cxn ang="0">
                    <a:pos x="T8" y="T9"/>
                  </a:cxn>
                </a:cxnLst>
                <a:rect l="0" t="0" r="r" b="b"/>
                <a:pathLst>
                  <a:path w="95" h="93">
                    <a:moveTo>
                      <a:pt x="32" y="0"/>
                    </a:moveTo>
                    <a:lnTo>
                      <a:pt x="94" y="67"/>
                    </a:lnTo>
                    <a:lnTo>
                      <a:pt x="38" y="92"/>
                    </a:lnTo>
                    <a:lnTo>
                      <a:pt x="0" y="52"/>
                    </a:lnTo>
                    <a:lnTo>
                      <a:pt x="32" y="0"/>
                    </a:lnTo>
                  </a:path>
                </a:pathLst>
              </a:custGeom>
              <a:solidFill>
                <a:srgbClr val="FFFFFF"/>
              </a:solidFill>
              <a:ln w="12700" cap="rnd" cmpd="sng">
                <a:solidFill>
                  <a:srgbClr val="000000"/>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56047" name="Freeform 47">
                <a:extLst>
                  <a:ext uri="{FF2B5EF4-FFF2-40B4-BE49-F238E27FC236}">
                    <a16:creationId xmlns:a16="http://schemas.microsoft.com/office/drawing/2014/main" id="{4160B7F4-659F-6144-B598-66203F1A7C54}"/>
                  </a:ext>
                </a:extLst>
              </p:cNvPr>
              <p:cNvSpPr>
                <a:spLocks/>
              </p:cNvSpPr>
              <p:nvPr/>
            </p:nvSpPr>
            <p:spPr bwMode="auto">
              <a:xfrm>
                <a:off x="2431" y="2632"/>
                <a:ext cx="97" cy="94"/>
              </a:xfrm>
              <a:custGeom>
                <a:avLst/>
                <a:gdLst>
                  <a:gd name="T0" fmla="*/ 63 w 97"/>
                  <a:gd name="T1" fmla="*/ 0 h 94"/>
                  <a:gd name="T2" fmla="*/ 0 w 97"/>
                  <a:gd name="T3" fmla="*/ 68 h 94"/>
                  <a:gd name="T4" fmla="*/ 57 w 97"/>
                  <a:gd name="T5" fmla="*/ 93 h 94"/>
                  <a:gd name="T6" fmla="*/ 96 w 97"/>
                  <a:gd name="T7" fmla="*/ 52 h 94"/>
                  <a:gd name="T8" fmla="*/ 63 w 97"/>
                  <a:gd name="T9" fmla="*/ 0 h 94"/>
                </a:gdLst>
                <a:ahLst/>
                <a:cxnLst>
                  <a:cxn ang="0">
                    <a:pos x="T0" y="T1"/>
                  </a:cxn>
                  <a:cxn ang="0">
                    <a:pos x="T2" y="T3"/>
                  </a:cxn>
                  <a:cxn ang="0">
                    <a:pos x="T4" y="T5"/>
                  </a:cxn>
                  <a:cxn ang="0">
                    <a:pos x="T6" y="T7"/>
                  </a:cxn>
                  <a:cxn ang="0">
                    <a:pos x="T8" y="T9"/>
                  </a:cxn>
                </a:cxnLst>
                <a:rect l="0" t="0" r="r" b="b"/>
                <a:pathLst>
                  <a:path w="97" h="94">
                    <a:moveTo>
                      <a:pt x="63" y="0"/>
                    </a:moveTo>
                    <a:lnTo>
                      <a:pt x="0" y="68"/>
                    </a:lnTo>
                    <a:lnTo>
                      <a:pt x="57" y="93"/>
                    </a:lnTo>
                    <a:lnTo>
                      <a:pt x="96" y="52"/>
                    </a:lnTo>
                    <a:lnTo>
                      <a:pt x="63" y="0"/>
                    </a:lnTo>
                  </a:path>
                </a:pathLst>
              </a:custGeom>
              <a:solidFill>
                <a:srgbClr val="FFFFFF"/>
              </a:solidFill>
              <a:ln w="12700" cap="rnd" cmpd="sng">
                <a:solidFill>
                  <a:srgbClr val="000000"/>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56048" name="Freeform 48">
                <a:extLst>
                  <a:ext uri="{FF2B5EF4-FFF2-40B4-BE49-F238E27FC236}">
                    <a16:creationId xmlns:a16="http://schemas.microsoft.com/office/drawing/2014/main" id="{EC2365A4-B43D-DD4B-85ED-EF2A4E414111}"/>
                  </a:ext>
                </a:extLst>
              </p:cNvPr>
              <p:cNvSpPr>
                <a:spLocks/>
              </p:cNvSpPr>
              <p:nvPr/>
            </p:nvSpPr>
            <p:spPr bwMode="auto">
              <a:xfrm>
                <a:off x="2295" y="2715"/>
                <a:ext cx="98" cy="56"/>
              </a:xfrm>
              <a:custGeom>
                <a:avLst/>
                <a:gdLst>
                  <a:gd name="T0" fmla="*/ 19 w 98"/>
                  <a:gd name="T1" fmla="*/ 55 h 56"/>
                  <a:gd name="T2" fmla="*/ 78 w 98"/>
                  <a:gd name="T3" fmla="*/ 55 h 56"/>
                  <a:gd name="T4" fmla="*/ 97 w 98"/>
                  <a:gd name="T5" fmla="*/ 0 h 56"/>
                  <a:gd name="T6" fmla="*/ 0 w 98"/>
                  <a:gd name="T7" fmla="*/ 0 h 56"/>
                  <a:gd name="T8" fmla="*/ 19 w 98"/>
                  <a:gd name="T9" fmla="*/ 55 h 56"/>
                </a:gdLst>
                <a:ahLst/>
                <a:cxnLst>
                  <a:cxn ang="0">
                    <a:pos x="T0" y="T1"/>
                  </a:cxn>
                  <a:cxn ang="0">
                    <a:pos x="T2" y="T3"/>
                  </a:cxn>
                  <a:cxn ang="0">
                    <a:pos x="T4" y="T5"/>
                  </a:cxn>
                  <a:cxn ang="0">
                    <a:pos x="T6" y="T7"/>
                  </a:cxn>
                  <a:cxn ang="0">
                    <a:pos x="T8" y="T9"/>
                  </a:cxn>
                </a:cxnLst>
                <a:rect l="0" t="0" r="r" b="b"/>
                <a:pathLst>
                  <a:path w="98" h="56">
                    <a:moveTo>
                      <a:pt x="19" y="55"/>
                    </a:moveTo>
                    <a:lnTo>
                      <a:pt x="78" y="55"/>
                    </a:lnTo>
                    <a:lnTo>
                      <a:pt x="97" y="0"/>
                    </a:lnTo>
                    <a:lnTo>
                      <a:pt x="0" y="0"/>
                    </a:lnTo>
                    <a:lnTo>
                      <a:pt x="19" y="55"/>
                    </a:lnTo>
                  </a:path>
                </a:pathLst>
              </a:custGeom>
              <a:solidFill>
                <a:srgbClr val="FFFFFF"/>
              </a:solidFill>
              <a:ln w="12700" cap="rnd" cmpd="sng">
                <a:solidFill>
                  <a:srgbClr val="000000"/>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nvGrpSpPr>
              <p:cNvPr id="256049" name="Group 49">
                <a:extLst>
                  <a:ext uri="{FF2B5EF4-FFF2-40B4-BE49-F238E27FC236}">
                    <a16:creationId xmlns:a16="http://schemas.microsoft.com/office/drawing/2014/main" id="{ED4B1F7A-8166-2E4A-ADEB-31838A5E4C53}"/>
                  </a:ext>
                </a:extLst>
              </p:cNvPr>
              <p:cNvGrpSpPr>
                <a:grpSpLocks/>
              </p:cNvGrpSpPr>
              <p:nvPr/>
            </p:nvGrpSpPr>
            <p:grpSpPr bwMode="auto">
              <a:xfrm>
                <a:off x="2177" y="2392"/>
                <a:ext cx="337" cy="334"/>
                <a:chOff x="2177" y="2392"/>
                <a:chExt cx="337" cy="334"/>
              </a:xfrm>
            </p:grpSpPr>
            <p:sp>
              <p:nvSpPr>
                <p:cNvPr id="256050" name="Oval 50">
                  <a:extLst>
                    <a:ext uri="{FF2B5EF4-FFF2-40B4-BE49-F238E27FC236}">
                      <a16:creationId xmlns:a16="http://schemas.microsoft.com/office/drawing/2014/main" id="{C6FA2CDA-9354-7D4E-9C91-EAF881474E24}"/>
                    </a:ext>
                  </a:extLst>
                </p:cNvPr>
                <p:cNvSpPr>
                  <a:spLocks noChangeArrowheads="1"/>
                </p:cNvSpPr>
                <p:nvPr/>
              </p:nvSpPr>
              <p:spPr bwMode="auto">
                <a:xfrm>
                  <a:off x="2177" y="2392"/>
                  <a:ext cx="337" cy="334"/>
                </a:xfrm>
                <a:prstGeom prst="ellipse">
                  <a:avLst/>
                </a:prstGeom>
                <a:solidFill>
                  <a:srgbClr val="FFFFFF"/>
                </a:solidFill>
                <a:ln w="12700">
                  <a:solidFill>
                    <a:srgbClr val="0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56051" name="Oval 51">
                  <a:extLst>
                    <a:ext uri="{FF2B5EF4-FFF2-40B4-BE49-F238E27FC236}">
                      <a16:creationId xmlns:a16="http://schemas.microsoft.com/office/drawing/2014/main" id="{A419C5FC-B580-9E4E-BB33-34E8DDE67730}"/>
                    </a:ext>
                  </a:extLst>
                </p:cNvPr>
                <p:cNvSpPr>
                  <a:spLocks noChangeArrowheads="1"/>
                </p:cNvSpPr>
                <p:nvPr/>
              </p:nvSpPr>
              <p:spPr bwMode="auto">
                <a:xfrm>
                  <a:off x="2284" y="2497"/>
                  <a:ext cx="119" cy="120"/>
                </a:xfrm>
                <a:prstGeom prst="ellipse">
                  <a:avLst/>
                </a:prstGeom>
                <a:solidFill>
                  <a:srgbClr val="FFFFFF"/>
                </a:solidFill>
                <a:ln w="12700">
                  <a:solidFill>
                    <a:srgbClr val="0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grpSp>
        <p:grpSp>
          <p:nvGrpSpPr>
            <p:cNvPr id="256052" name="Group 52">
              <a:extLst>
                <a:ext uri="{FF2B5EF4-FFF2-40B4-BE49-F238E27FC236}">
                  <a16:creationId xmlns:a16="http://schemas.microsoft.com/office/drawing/2014/main" id="{A874DE2F-FEA1-C540-B8F9-ECF075621475}"/>
                </a:ext>
              </a:extLst>
            </p:cNvPr>
            <p:cNvGrpSpPr>
              <a:grpSpLocks/>
            </p:cNvGrpSpPr>
            <p:nvPr/>
          </p:nvGrpSpPr>
          <p:grpSpPr bwMode="auto">
            <a:xfrm>
              <a:off x="2960" y="2367"/>
              <a:ext cx="375" cy="368"/>
              <a:chOff x="2960" y="2367"/>
              <a:chExt cx="375" cy="368"/>
            </a:xfrm>
          </p:grpSpPr>
          <p:sp>
            <p:nvSpPr>
              <p:cNvPr id="256053" name="Oval 53">
                <a:extLst>
                  <a:ext uri="{FF2B5EF4-FFF2-40B4-BE49-F238E27FC236}">
                    <a16:creationId xmlns:a16="http://schemas.microsoft.com/office/drawing/2014/main" id="{A6312762-EE4A-5446-858C-4FC70B1164C3}"/>
                  </a:ext>
                </a:extLst>
              </p:cNvPr>
              <p:cNvSpPr>
                <a:spLocks noChangeArrowheads="1"/>
              </p:cNvSpPr>
              <p:nvPr/>
            </p:nvSpPr>
            <p:spPr bwMode="auto">
              <a:xfrm>
                <a:off x="3007" y="2411"/>
                <a:ext cx="281" cy="278"/>
              </a:xfrm>
              <a:prstGeom prst="ellipse">
                <a:avLst/>
              </a:prstGeom>
              <a:solidFill>
                <a:srgbClr val="FF0000"/>
              </a:solidFill>
              <a:ln w="12700">
                <a:solidFill>
                  <a:srgbClr val="0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56054" name="Oval 54">
                <a:extLst>
                  <a:ext uri="{FF2B5EF4-FFF2-40B4-BE49-F238E27FC236}">
                    <a16:creationId xmlns:a16="http://schemas.microsoft.com/office/drawing/2014/main" id="{8CCEC0D2-6D88-4C49-A035-C7E335BC4ABC}"/>
                  </a:ext>
                </a:extLst>
              </p:cNvPr>
              <p:cNvSpPr>
                <a:spLocks noChangeArrowheads="1"/>
              </p:cNvSpPr>
              <p:nvPr/>
            </p:nvSpPr>
            <p:spPr bwMode="auto">
              <a:xfrm>
                <a:off x="3096" y="2499"/>
                <a:ext cx="101" cy="100"/>
              </a:xfrm>
              <a:prstGeom prst="ellipse">
                <a:avLst/>
              </a:prstGeom>
              <a:solidFill>
                <a:srgbClr val="FF0000"/>
              </a:solidFill>
              <a:ln w="12700">
                <a:solidFill>
                  <a:srgbClr val="0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56055" name="Freeform 55">
                <a:extLst>
                  <a:ext uri="{FF2B5EF4-FFF2-40B4-BE49-F238E27FC236}">
                    <a16:creationId xmlns:a16="http://schemas.microsoft.com/office/drawing/2014/main" id="{BDBB92BC-CC0A-2247-BB4E-9607460A9993}"/>
                  </a:ext>
                </a:extLst>
              </p:cNvPr>
              <p:cNvSpPr>
                <a:spLocks/>
              </p:cNvSpPr>
              <p:nvPr/>
            </p:nvSpPr>
            <p:spPr bwMode="auto">
              <a:xfrm>
                <a:off x="2992" y="2407"/>
                <a:ext cx="79" cy="77"/>
              </a:xfrm>
              <a:custGeom>
                <a:avLst/>
                <a:gdLst>
                  <a:gd name="T0" fmla="*/ 27 w 79"/>
                  <a:gd name="T1" fmla="*/ 76 h 77"/>
                  <a:gd name="T2" fmla="*/ 78 w 79"/>
                  <a:gd name="T3" fmla="*/ 20 h 77"/>
                  <a:gd name="T4" fmla="*/ 32 w 79"/>
                  <a:gd name="T5" fmla="*/ 0 h 77"/>
                  <a:gd name="T6" fmla="*/ 0 w 79"/>
                  <a:gd name="T7" fmla="*/ 33 h 77"/>
                  <a:gd name="T8" fmla="*/ 27 w 79"/>
                  <a:gd name="T9" fmla="*/ 76 h 77"/>
                </a:gdLst>
                <a:ahLst/>
                <a:cxnLst>
                  <a:cxn ang="0">
                    <a:pos x="T0" y="T1"/>
                  </a:cxn>
                  <a:cxn ang="0">
                    <a:pos x="T2" y="T3"/>
                  </a:cxn>
                  <a:cxn ang="0">
                    <a:pos x="T4" y="T5"/>
                  </a:cxn>
                  <a:cxn ang="0">
                    <a:pos x="T6" y="T7"/>
                  </a:cxn>
                  <a:cxn ang="0">
                    <a:pos x="T8" y="T9"/>
                  </a:cxn>
                </a:cxnLst>
                <a:rect l="0" t="0" r="r" b="b"/>
                <a:pathLst>
                  <a:path w="79" h="77">
                    <a:moveTo>
                      <a:pt x="27" y="76"/>
                    </a:moveTo>
                    <a:lnTo>
                      <a:pt x="78" y="20"/>
                    </a:lnTo>
                    <a:lnTo>
                      <a:pt x="32" y="0"/>
                    </a:lnTo>
                    <a:lnTo>
                      <a:pt x="0" y="33"/>
                    </a:lnTo>
                    <a:lnTo>
                      <a:pt x="27" y="76"/>
                    </a:lnTo>
                  </a:path>
                </a:pathLst>
              </a:custGeom>
              <a:solidFill>
                <a:srgbClr val="FF0000"/>
              </a:solidFill>
              <a:ln w="12700" cap="rnd" cmpd="sng">
                <a:solidFill>
                  <a:srgbClr val="000000"/>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56056" name="Freeform 56">
                <a:extLst>
                  <a:ext uri="{FF2B5EF4-FFF2-40B4-BE49-F238E27FC236}">
                    <a16:creationId xmlns:a16="http://schemas.microsoft.com/office/drawing/2014/main" id="{1410BF82-4941-304C-A829-505A450D6DCD}"/>
                  </a:ext>
                </a:extLst>
              </p:cNvPr>
              <p:cNvSpPr>
                <a:spLocks/>
              </p:cNvSpPr>
              <p:nvPr/>
            </p:nvSpPr>
            <p:spPr bwMode="auto">
              <a:xfrm>
                <a:off x="3109" y="2367"/>
                <a:ext cx="79" cy="47"/>
              </a:xfrm>
              <a:custGeom>
                <a:avLst/>
                <a:gdLst>
                  <a:gd name="T0" fmla="*/ 15 w 79"/>
                  <a:gd name="T1" fmla="*/ 0 h 47"/>
                  <a:gd name="T2" fmla="*/ 63 w 79"/>
                  <a:gd name="T3" fmla="*/ 0 h 47"/>
                  <a:gd name="T4" fmla="*/ 78 w 79"/>
                  <a:gd name="T5" fmla="*/ 46 h 47"/>
                  <a:gd name="T6" fmla="*/ 0 w 79"/>
                  <a:gd name="T7" fmla="*/ 46 h 47"/>
                  <a:gd name="T8" fmla="*/ 15 w 79"/>
                  <a:gd name="T9" fmla="*/ 0 h 47"/>
                </a:gdLst>
                <a:ahLst/>
                <a:cxnLst>
                  <a:cxn ang="0">
                    <a:pos x="T0" y="T1"/>
                  </a:cxn>
                  <a:cxn ang="0">
                    <a:pos x="T2" y="T3"/>
                  </a:cxn>
                  <a:cxn ang="0">
                    <a:pos x="T4" y="T5"/>
                  </a:cxn>
                  <a:cxn ang="0">
                    <a:pos x="T6" y="T7"/>
                  </a:cxn>
                  <a:cxn ang="0">
                    <a:pos x="T8" y="T9"/>
                  </a:cxn>
                </a:cxnLst>
                <a:rect l="0" t="0" r="r" b="b"/>
                <a:pathLst>
                  <a:path w="79" h="47">
                    <a:moveTo>
                      <a:pt x="15" y="0"/>
                    </a:moveTo>
                    <a:lnTo>
                      <a:pt x="63" y="0"/>
                    </a:lnTo>
                    <a:lnTo>
                      <a:pt x="78" y="46"/>
                    </a:lnTo>
                    <a:lnTo>
                      <a:pt x="0" y="46"/>
                    </a:lnTo>
                    <a:lnTo>
                      <a:pt x="15" y="0"/>
                    </a:lnTo>
                  </a:path>
                </a:pathLst>
              </a:custGeom>
              <a:solidFill>
                <a:srgbClr val="FF0000"/>
              </a:solidFill>
              <a:ln w="12700" cap="rnd" cmpd="sng">
                <a:solidFill>
                  <a:srgbClr val="000000"/>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56057" name="Freeform 57">
                <a:extLst>
                  <a:ext uri="{FF2B5EF4-FFF2-40B4-BE49-F238E27FC236}">
                    <a16:creationId xmlns:a16="http://schemas.microsoft.com/office/drawing/2014/main" id="{1F686B14-3DF3-224E-91B9-8063BC179A6D}"/>
                  </a:ext>
                </a:extLst>
              </p:cNvPr>
              <p:cNvSpPr>
                <a:spLocks/>
              </p:cNvSpPr>
              <p:nvPr/>
            </p:nvSpPr>
            <p:spPr bwMode="auto">
              <a:xfrm>
                <a:off x="3287" y="2513"/>
                <a:ext cx="48" cy="79"/>
              </a:xfrm>
              <a:custGeom>
                <a:avLst/>
                <a:gdLst>
                  <a:gd name="T0" fmla="*/ 47 w 48"/>
                  <a:gd name="T1" fmla="*/ 16 h 79"/>
                  <a:gd name="T2" fmla="*/ 47 w 48"/>
                  <a:gd name="T3" fmla="*/ 62 h 79"/>
                  <a:gd name="T4" fmla="*/ 0 w 48"/>
                  <a:gd name="T5" fmla="*/ 78 h 79"/>
                  <a:gd name="T6" fmla="*/ 0 w 48"/>
                  <a:gd name="T7" fmla="*/ 0 h 79"/>
                  <a:gd name="T8" fmla="*/ 47 w 48"/>
                  <a:gd name="T9" fmla="*/ 16 h 79"/>
                </a:gdLst>
                <a:ahLst/>
                <a:cxnLst>
                  <a:cxn ang="0">
                    <a:pos x="T0" y="T1"/>
                  </a:cxn>
                  <a:cxn ang="0">
                    <a:pos x="T2" y="T3"/>
                  </a:cxn>
                  <a:cxn ang="0">
                    <a:pos x="T4" y="T5"/>
                  </a:cxn>
                  <a:cxn ang="0">
                    <a:pos x="T6" y="T7"/>
                  </a:cxn>
                  <a:cxn ang="0">
                    <a:pos x="T8" y="T9"/>
                  </a:cxn>
                </a:cxnLst>
                <a:rect l="0" t="0" r="r" b="b"/>
                <a:pathLst>
                  <a:path w="48" h="79">
                    <a:moveTo>
                      <a:pt x="47" y="16"/>
                    </a:moveTo>
                    <a:lnTo>
                      <a:pt x="47" y="62"/>
                    </a:lnTo>
                    <a:lnTo>
                      <a:pt x="0" y="78"/>
                    </a:lnTo>
                    <a:lnTo>
                      <a:pt x="0" y="0"/>
                    </a:lnTo>
                    <a:lnTo>
                      <a:pt x="47" y="16"/>
                    </a:lnTo>
                  </a:path>
                </a:pathLst>
              </a:custGeom>
              <a:solidFill>
                <a:srgbClr val="FF0000"/>
              </a:solidFill>
              <a:ln w="12700" cap="rnd" cmpd="sng">
                <a:solidFill>
                  <a:srgbClr val="000000"/>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56058" name="Freeform 58">
                <a:extLst>
                  <a:ext uri="{FF2B5EF4-FFF2-40B4-BE49-F238E27FC236}">
                    <a16:creationId xmlns:a16="http://schemas.microsoft.com/office/drawing/2014/main" id="{F999A638-BE86-BE47-818B-3F900908F19E}"/>
                  </a:ext>
                </a:extLst>
              </p:cNvPr>
              <p:cNvSpPr>
                <a:spLocks/>
              </p:cNvSpPr>
              <p:nvPr/>
            </p:nvSpPr>
            <p:spPr bwMode="auto">
              <a:xfrm>
                <a:off x="2960" y="2512"/>
                <a:ext cx="49" cy="80"/>
              </a:xfrm>
              <a:custGeom>
                <a:avLst/>
                <a:gdLst>
                  <a:gd name="T0" fmla="*/ 0 w 49"/>
                  <a:gd name="T1" fmla="*/ 16 h 80"/>
                  <a:gd name="T2" fmla="*/ 0 w 49"/>
                  <a:gd name="T3" fmla="*/ 63 h 80"/>
                  <a:gd name="T4" fmla="*/ 48 w 49"/>
                  <a:gd name="T5" fmla="*/ 79 h 80"/>
                  <a:gd name="T6" fmla="*/ 48 w 49"/>
                  <a:gd name="T7" fmla="*/ 0 h 80"/>
                  <a:gd name="T8" fmla="*/ 0 w 49"/>
                  <a:gd name="T9" fmla="*/ 16 h 80"/>
                </a:gdLst>
                <a:ahLst/>
                <a:cxnLst>
                  <a:cxn ang="0">
                    <a:pos x="T0" y="T1"/>
                  </a:cxn>
                  <a:cxn ang="0">
                    <a:pos x="T2" y="T3"/>
                  </a:cxn>
                  <a:cxn ang="0">
                    <a:pos x="T4" y="T5"/>
                  </a:cxn>
                  <a:cxn ang="0">
                    <a:pos x="T6" y="T7"/>
                  </a:cxn>
                  <a:cxn ang="0">
                    <a:pos x="T8" y="T9"/>
                  </a:cxn>
                </a:cxnLst>
                <a:rect l="0" t="0" r="r" b="b"/>
                <a:pathLst>
                  <a:path w="49" h="80">
                    <a:moveTo>
                      <a:pt x="0" y="16"/>
                    </a:moveTo>
                    <a:lnTo>
                      <a:pt x="0" y="63"/>
                    </a:lnTo>
                    <a:lnTo>
                      <a:pt x="48" y="79"/>
                    </a:lnTo>
                    <a:lnTo>
                      <a:pt x="48" y="0"/>
                    </a:lnTo>
                    <a:lnTo>
                      <a:pt x="0" y="16"/>
                    </a:lnTo>
                  </a:path>
                </a:pathLst>
              </a:custGeom>
              <a:solidFill>
                <a:srgbClr val="FF0000"/>
              </a:solidFill>
              <a:ln w="12700" cap="rnd" cmpd="sng">
                <a:solidFill>
                  <a:srgbClr val="000000"/>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56059" name="Freeform 59">
                <a:extLst>
                  <a:ext uri="{FF2B5EF4-FFF2-40B4-BE49-F238E27FC236}">
                    <a16:creationId xmlns:a16="http://schemas.microsoft.com/office/drawing/2014/main" id="{600274D5-9686-8E4E-83E8-B61E1D7E4523}"/>
                  </a:ext>
                </a:extLst>
              </p:cNvPr>
              <p:cNvSpPr>
                <a:spLocks/>
              </p:cNvSpPr>
              <p:nvPr/>
            </p:nvSpPr>
            <p:spPr bwMode="auto">
              <a:xfrm>
                <a:off x="3221" y="2407"/>
                <a:ext cx="82" cy="79"/>
              </a:xfrm>
              <a:custGeom>
                <a:avLst/>
                <a:gdLst>
                  <a:gd name="T0" fmla="*/ 53 w 82"/>
                  <a:gd name="T1" fmla="*/ 78 h 79"/>
                  <a:gd name="T2" fmla="*/ 0 w 82"/>
                  <a:gd name="T3" fmla="*/ 21 h 79"/>
                  <a:gd name="T4" fmla="*/ 48 w 82"/>
                  <a:gd name="T5" fmla="*/ 0 h 79"/>
                  <a:gd name="T6" fmla="*/ 81 w 82"/>
                  <a:gd name="T7" fmla="*/ 34 h 79"/>
                  <a:gd name="T8" fmla="*/ 53 w 82"/>
                  <a:gd name="T9" fmla="*/ 78 h 79"/>
                </a:gdLst>
                <a:ahLst/>
                <a:cxnLst>
                  <a:cxn ang="0">
                    <a:pos x="T0" y="T1"/>
                  </a:cxn>
                  <a:cxn ang="0">
                    <a:pos x="T2" y="T3"/>
                  </a:cxn>
                  <a:cxn ang="0">
                    <a:pos x="T4" y="T5"/>
                  </a:cxn>
                  <a:cxn ang="0">
                    <a:pos x="T6" y="T7"/>
                  </a:cxn>
                  <a:cxn ang="0">
                    <a:pos x="T8" y="T9"/>
                  </a:cxn>
                </a:cxnLst>
                <a:rect l="0" t="0" r="r" b="b"/>
                <a:pathLst>
                  <a:path w="82" h="79">
                    <a:moveTo>
                      <a:pt x="53" y="78"/>
                    </a:moveTo>
                    <a:lnTo>
                      <a:pt x="0" y="21"/>
                    </a:lnTo>
                    <a:lnTo>
                      <a:pt x="48" y="0"/>
                    </a:lnTo>
                    <a:lnTo>
                      <a:pt x="81" y="34"/>
                    </a:lnTo>
                    <a:lnTo>
                      <a:pt x="53" y="78"/>
                    </a:lnTo>
                  </a:path>
                </a:pathLst>
              </a:custGeom>
              <a:solidFill>
                <a:srgbClr val="FF0000"/>
              </a:solidFill>
              <a:ln w="12700" cap="rnd" cmpd="sng">
                <a:solidFill>
                  <a:srgbClr val="000000"/>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56060" name="Freeform 60">
                <a:extLst>
                  <a:ext uri="{FF2B5EF4-FFF2-40B4-BE49-F238E27FC236}">
                    <a16:creationId xmlns:a16="http://schemas.microsoft.com/office/drawing/2014/main" id="{7AF8E18B-251C-DE4E-98B5-C7D99AC04CC8}"/>
                  </a:ext>
                </a:extLst>
              </p:cNvPr>
              <p:cNvSpPr>
                <a:spLocks/>
              </p:cNvSpPr>
              <p:nvPr/>
            </p:nvSpPr>
            <p:spPr bwMode="auto">
              <a:xfrm>
                <a:off x="2992" y="2617"/>
                <a:ext cx="80" cy="77"/>
              </a:xfrm>
              <a:custGeom>
                <a:avLst/>
                <a:gdLst>
                  <a:gd name="T0" fmla="*/ 27 w 80"/>
                  <a:gd name="T1" fmla="*/ 0 h 77"/>
                  <a:gd name="T2" fmla="*/ 79 w 80"/>
                  <a:gd name="T3" fmla="*/ 56 h 77"/>
                  <a:gd name="T4" fmla="*/ 32 w 80"/>
                  <a:gd name="T5" fmla="*/ 76 h 77"/>
                  <a:gd name="T6" fmla="*/ 0 w 80"/>
                  <a:gd name="T7" fmla="*/ 43 h 77"/>
                  <a:gd name="T8" fmla="*/ 27 w 80"/>
                  <a:gd name="T9" fmla="*/ 0 h 77"/>
                </a:gdLst>
                <a:ahLst/>
                <a:cxnLst>
                  <a:cxn ang="0">
                    <a:pos x="T0" y="T1"/>
                  </a:cxn>
                  <a:cxn ang="0">
                    <a:pos x="T2" y="T3"/>
                  </a:cxn>
                  <a:cxn ang="0">
                    <a:pos x="T4" y="T5"/>
                  </a:cxn>
                  <a:cxn ang="0">
                    <a:pos x="T6" y="T7"/>
                  </a:cxn>
                  <a:cxn ang="0">
                    <a:pos x="T8" y="T9"/>
                  </a:cxn>
                </a:cxnLst>
                <a:rect l="0" t="0" r="r" b="b"/>
                <a:pathLst>
                  <a:path w="80" h="77">
                    <a:moveTo>
                      <a:pt x="27" y="0"/>
                    </a:moveTo>
                    <a:lnTo>
                      <a:pt x="79" y="56"/>
                    </a:lnTo>
                    <a:lnTo>
                      <a:pt x="32" y="76"/>
                    </a:lnTo>
                    <a:lnTo>
                      <a:pt x="0" y="43"/>
                    </a:lnTo>
                    <a:lnTo>
                      <a:pt x="27" y="0"/>
                    </a:lnTo>
                  </a:path>
                </a:pathLst>
              </a:custGeom>
              <a:solidFill>
                <a:srgbClr val="FF0000"/>
              </a:solidFill>
              <a:ln w="12700" cap="rnd" cmpd="sng">
                <a:solidFill>
                  <a:srgbClr val="000000"/>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56061" name="Freeform 61">
                <a:extLst>
                  <a:ext uri="{FF2B5EF4-FFF2-40B4-BE49-F238E27FC236}">
                    <a16:creationId xmlns:a16="http://schemas.microsoft.com/office/drawing/2014/main" id="{BCA8A325-0A9A-094D-B984-63475A16CEEF}"/>
                  </a:ext>
                </a:extLst>
              </p:cNvPr>
              <p:cNvSpPr>
                <a:spLocks/>
              </p:cNvSpPr>
              <p:nvPr/>
            </p:nvSpPr>
            <p:spPr bwMode="auto">
              <a:xfrm>
                <a:off x="3226" y="2620"/>
                <a:ext cx="81" cy="77"/>
              </a:xfrm>
              <a:custGeom>
                <a:avLst/>
                <a:gdLst>
                  <a:gd name="T0" fmla="*/ 53 w 81"/>
                  <a:gd name="T1" fmla="*/ 0 h 77"/>
                  <a:gd name="T2" fmla="*/ 0 w 81"/>
                  <a:gd name="T3" fmla="*/ 56 h 77"/>
                  <a:gd name="T4" fmla="*/ 48 w 81"/>
                  <a:gd name="T5" fmla="*/ 76 h 77"/>
                  <a:gd name="T6" fmla="*/ 80 w 81"/>
                  <a:gd name="T7" fmla="*/ 43 h 77"/>
                  <a:gd name="T8" fmla="*/ 53 w 81"/>
                  <a:gd name="T9" fmla="*/ 0 h 77"/>
                </a:gdLst>
                <a:ahLst/>
                <a:cxnLst>
                  <a:cxn ang="0">
                    <a:pos x="T0" y="T1"/>
                  </a:cxn>
                  <a:cxn ang="0">
                    <a:pos x="T2" y="T3"/>
                  </a:cxn>
                  <a:cxn ang="0">
                    <a:pos x="T4" y="T5"/>
                  </a:cxn>
                  <a:cxn ang="0">
                    <a:pos x="T6" y="T7"/>
                  </a:cxn>
                  <a:cxn ang="0">
                    <a:pos x="T8" y="T9"/>
                  </a:cxn>
                </a:cxnLst>
                <a:rect l="0" t="0" r="r" b="b"/>
                <a:pathLst>
                  <a:path w="81" h="77">
                    <a:moveTo>
                      <a:pt x="53" y="0"/>
                    </a:moveTo>
                    <a:lnTo>
                      <a:pt x="0" y="56"/>
                    </a:lnTo>
                    <a:lnTo>
                      <a:pt x="48" y="76"/>
                    </a:lnTo>
                    <a:lnTo>
                      <a:pt x="80" y="43"/>
                    </a:lnTo>
                    <a:lnTo>
                      <a:pt x="53" y="0"/>
                    </a:lnTo>
                  </a:path>
                </a:pathLst>
              </a:custGeom>
              <a:solidFill>
                <a:srgbClr val="FF0000"/>
              </a:solidFill>
              <a:ln w="12700" cap="rnd" cmpd="sng">
                <a:solidFill>
                  <a:srgbClr val="000000"/>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56062" name="Freeform 62">
                <a:extLst>
                  <a:ext uri="{FF2B5EF4-FFF2-40B4-BE49-F238E27FC236}">
                    <a16:creationId xmlns:a16="http://schemas.microsoft.com/office/drawing/2014/main" id="{FD7C08F3-93F5-B84C-9D7D-248D23B4D50D}"/>
                  </a:ext>
                </a:extLst>
              </p:cNvPr>
              <p:cNvSpPr>
                <a:spLocks/>
              </p:cNvSpPr>
              <p:nvPr/>
            </p:nvSpPr>
            <p:spPr bwMode="auto">
              <a:xfrm>
                <a:off x="3106" y="2689"/>
                <a:ext cx="81" cy="46"/>
              </a:xfrm>
              <a:custGeom>
                <a:avLst/>
                <a:gdLst>
                  <a:gd name="T0" fmla="*/ 16 w 81"/>
                  <a:gd name="T1" fmla="*/ 45 h 46"/>
                  <a:gd name="T2" fmla="*/ 64 w 81"/>
                  <a:gd name="T3" fmla="*/ 45 h 46"/>
                  <a:gd name="T4" fmla="*/ 80 w 81"/>
                  <a:gd name="T5" fmla="*/ 0 h 46"/>
                  <a:gd name="T6" fmla="*/ 0 w 81"/>
                  <a:gd name="T7" fmla="*/ 0 h 46"/>
                  <a:gd name="T8" fmla="*/ 16 w 81"/>
                  <a:gd name="T9" fmla="*/ 45 h 46"/>
                </a:gdLst>
                <a:ahLst/>
                <a:cxnLst>
                  <a:cxn ang="0">
                    <a:pos x="T0" y="T1"/>
                  </a:cxn>
                  <a:cxn ang="0">
                    <a:pos x="T2" y="T3"/>
                  </a:cxn>
                  <a:cxn ang="0">
                    <a:pos x="T4" y="T5"/>
                  </a:cxn>
                  <a:cxn ang="0">
                    <a:pos x="T6" y="T7"/>
                  </a:cxn>
                  <a:cxn ang="0">
                    <a:pos x="T8" y="T9"/>
                  </a:cxn>
                </a:cxnLst>
                <a:rect l="0" t="0" r="r" b="b"/>
                <a:pathLst>
                  <a:path w="81" h="46">
                    <a:moveTo>
                      <a:pt x="16" y="45"/>
                    </a:moveTo>
                    <a:lnTo>
                      <a:pt x="64" y="45"/>
                    </a:lnTo>
                    <a:lnTo>
                      <a:pt x="80" y="0"/>
                    </a:lnTo>
                    <a:lnTo>
                      <a:pt x="0" y="0"/>
                    </a:lnTo>
                    <a:lnTo>
                      <a:pt x="16" y="45"/>
                    </a:lnTo>
                  </a:path>
                </a:pathLst>
              </a:custGeom>
              <a:solidFill>
                <a:srgbClr val="FF0000"/>
              </a:solidFill>
              <a:ln w="12700" cap="rnd" cmpd="sng">
                <a:solidFill>
                  <a:srgbClr val="000000"/>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grpSp>
      <p:sp>
        <p:nvSpPr>
          <p:cNvPr id="4" name="Rectangle 3">
            <a:extLst>
              <a:ext uri="{FF2B5EF4-FFF2-40B4-BE49-F238E27FC236}">
                <a16:creationId xmlns:a16="http://schemas.microsoft.com/office/drawing/2014/main" id="{F36D230B-F57D-574F-A4DB-A2B62A43ABAD}"/>
              </a:ext>
            </a:extLst>
          </p:cNvPr>
          <p:cNvSpPr/>
          <p:nvPr/>
        </p:nvSpPr>
        <p:spPr>
          <a:xfrm>
            <a:off x="6861305" y="-1537662"/>
            <a:ext cx="2148582" cy="9325630"/>
          </a:xfrm>
          <a:prstGeom prst="rect">
            <a:avLst/>
          </a:prstGeom>
        </p:spPr>
        <p:txBody>
          <a:bodyPr wrap="square">
            <a:spAutoFit/>
          </a:bodyPr>
          <a:lstStyle/>
          <a:p>
            <a:r>
              <a:rPr lang="en-US" sz="60000" i="1" dirty="0">
                <a:solidFill>
                  <a:schemeClr val="tx2"/>
                </a:solidFill>
                <a:latin typeface="Times New Roman" panose="02020603050405020304" pitchFamily="18" charset="0"/>
                <a:cs typeface="Times New Roman" panose="02020603050405020304" pitchFamily="18" charset="0"/>
              </a:rPr>
              <a:t>?</a:t>
            </a:r>
          </a:p>
        </p:txBody>
      </p:sp>
      <p:sp>
        <p:nvSpPr>
          <p:cNvPr id="5" name="TextBox 4">
            <a:extLst>
              <a:ext uri="{FF2B5EF4-FFF2-40B4-BE49-F238E27FC236}">
                <a16:creationId xmlns:a16="http://schemas.microsoft.com/office/drawing/2014/main" id="{4AB120BF-A542-934F-937F-81C5EFA90185}"/>
              </a:ext>
            </a:extLst>
          </p:cNvPr>
          <p:cNvSpPr txBox="1"/>
          <p:nvPr/>
        </p:nvSpPr>
        <p:spPr>
          <a:xfrm>
            <a:off x="464977" y="5986145"/>
            <a:ext cx="6686446" cy="523220"/>
          </a:xfrm>
          <a:prstGeom prst="rect">
            <a:avLst/>
          </a:prstGeom>
          <a:noFill/>
        </p:spPr>
        <p:txBody>
          <a:bodyPr wrap="none" rtlCol="0">
            <a:spAutoFit/>
          </a:bodyPr>
          <a:lstStyle/>
          <a:p>
            <a:pPr algn="l"/>
            <a:r>
              <a:rPr lang="en-US" sz="2800" i="1" dirty="0">
                <a:solidFill>
                  <a:schemeClr val="tx2"/>
                </a:solidFill>
              </a:rPr>
              <a:t>research from the </a:t>
            </a:r>
            <a:r>
              <a:rPr lang="en-US" sz="2800" i="1" dirty="0" err="1">
                <a:solidFill>
                  <a:schemeClr val="tx2"/>
                </a:solidFill>
              </a:rPr>
              <a:t>parmington</a:t>
            </a:r>
            <a:r>
              <a:rPr lang="en-US" sz="2800" i="1" dirty="0">
                <a:solidFill>
                  <a:schemeClr val="tx2"/>
                </a:solidFill>
              </a:rPr>
              <a:t> foundation</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00" presetClass="entr" presetSubtype="0" fill="hold" grpId="0" nodeType="afterEffect">
                                  <p:stCondLst>
                                    <p:cond delay="0"/>
                                  </p:stCondLst>
                                  <p:childTnLst>
                                    <p:set>
                                      <p:cBhvr>
                                        <p:cTn id="6" dur="1" fill="hold">
                                          <p:stCondLst>
                                            <p:cond delay="499"/>
                                          </p:stCondLst>
                                        </p:cTn>
                                        <p:tgtEl>
                                          <p:spTgt spid="25600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6003" grpId="0" autoUpdateAnimBg="0"/>
    </p:bldLst>
  </p:timing>
</p:sld>
</file>

<file path=ppt/theme/theme1.xml><?xml version="1.0" encoding="utf-8"?>
<a:theme xmlns:a="http://schemas.openxmlformats.org/drawingml/2006/main" name="progress_powerpoint_2H_2008">
  <a:themeElements>
    <a:clrScheme name="Progress July 2010">
      <a:dk1>
        <a:srgbClr val="000000"/>
      </a:dk1>
      <a:lt1>
        <a:srgbClr val="FFFFFF"/>
      </a:lt1>
      <a:dk2>
        <a:srgbClr val="005F97"/>
      </a:dk2>
      <a:lt2>
        <a:srgbClr val="FFFFFF"/>
      </a:lt2>
      <a:accent1>
        <a:srgbClr val="005F97"/>
      </a:accent1>
      <a:accent2>
        <a:srgbClr val="37D2A8"/>
      </a:accent2>
      <a:accent3>
        <a:srgbClr val="FF7C00"/>
      </a:accent3>
      <a:accent4>
        <a:srgbClr val="797CA9"/>
      </a:accent4>
      <a:accent5>
        <a:srgbClr val="A7D101"/>
      </a:accent5>
      <a:accent6>
        <a:srgbClr val="99BFD5"/>
      </a:accent6>
      <a:hlink>
        <a:srgbClr val="FF7C00"/>
      </a:hlink>
      <a:folHlink>
        <a:srgbClr val="797CA9"/>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spAutoFit/>
      </a:bodyPr>
      <a:lstStyle>
        <a:defPPr marL="0" marR="0" indent="0" algn="ctr" defTabSz="914400" rtl="0" eaLnBrk="1" fontAlgn="base" latinLnBrk="0" hangingPunct="1">
          <a:lnSpc>
            <a:spcPct val="100000"/>
          </a:lnSpc>
          <a:spcBef>
            <a:spcPct val="50000"/>
          </a:spcBef>
          <a:spcAft>
            <a:spcPct val="0"/>
          </a:spcAft>
          <a:buClrTx/>
          <a:buSzPct val="130000"/>
          <a:buFontTx/>
          <a:buNone/>
          <a:tabLst/>
          <a:defRPr kumimoji="0" lang="en-US" sz="2400" b="0" i="1"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spAutoFit/>
      </a:bodyPr>
      <a:lstStyle>
        <a:defPPr marL="0" marR="0" indent="0" algn="ctr" defTabSz="914400" rtl="0" eaLnBrk="1" fontAlgn="base" latinLnBrk="0" hangingPunct="1">
          <a:lnSpc>
            <a:spcPct val="100000"/>
          </a:lnSpc>
          <a:spcBef>
            <a:spcPct val="50000"/>
          </a:spcBef>
          <a:spcAft>
            <a:spcPct val="0"/>
          </a:spcAft>
          <a:buClrTx/>
          <a:buSzPct val="130000"/>
          <a:buFontTx/>
          <a:buNone/>
          <a:tabLst/>
          <a:defRPr kumimoji="0" lang="en-US" sz="2400" b="0" i="1" u="none" strike="noStrike" cap="none" normalizeH="0" baseline="0" smtClean="0">
            <a:ln>
              <a:noFill/>
            </a:ln>
            <a:solidFill>
              <a:schemeClr val="tx1"/>
            </a:solidFill>
            <a:effectLst/>
            <a:latin typeface="Arial" charset="0"/>
          </a:defRPr>
        </a:defPPr>
      </a:lstStyle>
    </a:lnDef>
    <a:txDef>
      <a:spPr>
        <a:noFill/>
      </a:spPr>
      <a:bodyPr wrap="square" rtlCol="0">
        <a:spAutoFit/>
      </a:bodyPr>
      <a:lstStyle>
        <a:defPPr algn="l">
          <a:defRPr sz="2000" i="0" dirty="0" smtClean="0">
            <a:solidFill>
              <a:srgbClr val="000000"/>
            </a:solidFill>
          </a:defRPr>
        </a:defPPr>
      </a:lstStyle>
    </a:txDef>
  </a:objectDefaults>
  <a:extraClrSchemeLst>
    <a:extraClrScheme>
      <a:clrScheme name="psc_powerpoint_template_2007 1">
        <a:dk1>
          <a:srgbClr val="000000"/>
        </a:dk1>
        <a:lt1>
          <a:srgbClr val="FFFFFF"/>
        </a:lt1>
        <a:dk2>
          <a:srgbClr val="004B85"/>
        </a:dk2>
        <a:lt2>
          <a:srgbClr val="C0C0C0"/>
        </a:lt2>
        <a:accent1>
          <a:srgbClr val="E8A82C"/>
        </a:accent1>
        <a:accent2>
          <a:srgbClr val="00BA97"/>
        </a:accent2>
        <a:accent3>
          <a:srgbClr val="FFFFFF"/>
        </a:accent3>
        <a:accent4>
          <a:srgbClr val="000000"/>
        </a:accent4>
        <a:accent5>
          <a:srgbClr val="F2D1AC"/>
        </a:accent5>
        <a:accent6>
          <a:srgbClr val="00A888"/>
        </a:accent6>
        <a:hlink>
          <a:srgbClr val="D21E27"/>
        </a:hlink>
        <a:folHlink>
          <a:srgbClr val="0066CC"/>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Presentation1" id="{808F3BCF-9D95-3E40-BC43-9572209B55AA}" vid="{FBC4D2FA-F38A-1D42-8CD9-7DB2A393205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39C0356C60AC144F9282243677CEF3D8" ma:contentTypeVersion="18" ma:contentTypeDescription="Create a new document." ma:contentTypeScope="" ma:versionID="6d27ce6665077c1a45aff8498acdd1ad">
  <xsd:schema xmlns:xsd="http://www.w3.org/2001/XMLSchema" xmlns:xs="http://www.w3.org/2001/XMLSchema" xmlns:p="http://schemas.microsoft.com/office/2006/metadata/properties" xmlns:ns2="3cc39c1c-04ab-453e-b8ee-0021fec317b2" xmlns:ns3="b2109412-0e1b-4bcc-b646-982a8b0081e8" targetNamespace="http://schemas.microsoft.com/office/2006/metadata/properties" ma:root="true" ma:fieldsID="1352e1ea16281158047e9211785f37d3" ns2:_="" ns3:_="">
    <xsd:import namespace="3cc39c1c-04ab-453e-b8ee-0021fec317b2"/>
    <xsd:import namespace="b2109412-0e1b-4bcc-b646-982a8b0081e8"/>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AutoKeyPoints" minOccurs="0"/>
                <xsd:element ref="ns2:MediaServiceKeyPoints" minOccurs="0"/>
                <xsd:element ref="ns2:MediaServiceAutoTags" minOccurs="0"/>
                <xsd:element ref="ns2:MediaServiceOCR" minOccurs="0"/>
                <xsd:element ref="ns2:MediaServiceGenerationTime" minOccurs="0"/>
                <xsd:element ref="ns2:MediaServiceEventHashCode" minOccurs="0"/>
                <xsd:element ref="ns2:MediaLengthInSeconds" minOccurs="0"/>
                <xsd:element ref="ns2:MediaServiceDateTaken" minOccurs="0"/>
                <xsd:element ref="ns2:lcf76f155ced4ddcb4097134ff3c332f" minOccurs="0"/>
                <xsd:element ref="ns3:TaxCatchAll" minOccurs="0"/>
                <xsd:element ref="ns2:MediaServiceLocation"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cc39c1c-04ab-453e-b8ee-0021fec317b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2" nillable="true" ma:displayName="MediaServiceAutoKeyPoints" ma:hidden="true" ma:internalName="MediaServiceAutoKeyPoints" ma:readOnly="true">
      <xsd:simpleType>
        <xsd:restriction base="dms:Note"/>
      </xsd:simpleType>
    </xsd:element>
    <xsd:element name="MediaServiceKeyPoints" ma:index="13" nillable="true" ma:displayName="KeyPoints" ma:internalName="MediaServiceKeyPoints" ma:readOnly="true">
      <xsd:simpleType>
        <xsd:restriction base="dms:Note">
          <xsd:maxLength value="255"/>
        </xsd:restriction>
      </xsd:simpleType>
    </xsd:element>
    <xsd:element name="MediaServiceAutoTags" ma:index="14" nillable="true" ma:displayName="Tags" ma:internalName="MediaServiceAutoTags"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LengthInSeconds" ma:index="18" nillable="true" ma:displayName="MediaLengthInSeconds" ma:hidden="true" ma:internalName="MediaLengthInSeconds" ma:readOnly="true">
      <xsd:simpleType>
        <xsd:restriction base="dms:Unknown"/>
      </xsd:simpleType>
    </xsd:element>
    <xsd:element name="MediaServiceDateTaken" ma:index="19" nillable="true" ma:displayName="MediaServiceDateTaken" ma:hidden="true" ma:internalName="MediaServiceDateTaken" ma:readOnly="true">
      <xsd:simpleType>
        <xsd:restriction base="dms:Text"/>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41dea951-4578-420a-9303-929b28d59e72" ma:termSetId="09814cd3-568e-fe90-9814-8d621ff8fb84" ma:anchorId="fba54fb3-c3e1-fe81-a776-ca4b69148c4d" ma:open="true" ma:isKeyword="false">
      <xsd:complexType>
        <xsd:sequence>
          <xsd:element ref="pc:Terms" minOccurs="0" maxOccurs="1"/>
        </xsd:sequence>
      </xsd:complexType>
    </xsd:element>
    <xsd:element name="MediaServiceLocation" ma:index="23" nillable="true" ma:displayName="Location" ma:indexed="true" ma:internalName="MediaServiceLocation" ma:readOnly="true">
      <xsd:simpleType>
        <xsd:restriction base="dms:Text"/>
      </xsd:simple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b2109412-0e1b-4bcc-b646-982a8b0081e8"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22" nillable="true" ma:displayName="Taxonomy Catch All Column" ma:hidden="true" ma:list="{0bcc57cd-207f-4bae-a80a-a0994d1cfd6f}" ma:internalName="TaxCatchAll" ma:showField="CatchAllData" ma:web="b2109412-0e1b-4bcc-b646-982a8b0081e8">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3cc39c1c-04ab-453e-b8ee-0021fec317b2">
      <Terms xmlns="http://schemas.microsoft.com/office/infopath/2007/PartnerControls"/>
    </lcf76f155ced4ddcb4097134ff3c332f>
    <TaxCatchAll xmlns="b2109412-0e1b-4bcc-b646-982a8b0081e8" xsi:nil="true"/>
  </documentManagement>
</p:properties>
</file>

<file path=customXml/itemProps1.xml><?xml version="1.0" encoding="utf-8"?>
<ds:datastoreItem xmlns:ds="http://schemas.openxmlformats.org/officeDocument/2006/customXml" ds:itemID="{9361771A-1E47-478D-BA24-AF2351E21558}"/>
</file>

<file path=customXml/itemProps2.xml><?xml version="1.0" encoding="utf-8"?>
<ds:datastoreItem xmlns:ds="http://schemas.openxmlformats.org/officeDocument/2006/customXml" ds:itemID="{B398442B-74A9-4966-8E3C-572AD2040C30}"/>
</file>

<file path=customXml/itemProps3.xml><?xml version="1.0" encoding="utf-8"?>
<ds:datastoreItem xmlns:ds="http://schemas.openxmlformats.org/officeDocument/2006/customXml" ds:itemID="{F80D143A-966C-4B8E-9B35-DB9E26FAA064}"/>
</file>

<file path=docProps/app.xml><?xml version="1.0" encoding="utf-8"?>
<Properties xmlns="http://schemas.openxmlformats.org/officeDocument/2006/extended-properties" xmlns:vt="http://schemas.openxmlformats.org/officeDocument/2006/docPropsVTypes">
  <Template>parmington template</Template>
  <TotalTime>6460</TotalTime>
  <Words>2165</Words>
  <Application>Microsoft Macintosh PowerPoint</Application>
  <PresentationFormat>Widescreen</PresentationFormat>
  <Paragraphs>264</Paragraphs>
  <Slides>65</Slides>
  <Notes>2</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65</vt:i4>
      </vt:variant>
    </vt:vector>
  </HeadingPairs>
  <TitlesOfParts>
    <vt:vector size="72" baseType="lpstr">
      <vt:lpstr>Arial</vt:lpstr>
      <vt:lpstr>Calibri</vt:lpstr>
      <vt:lpstr>Courier New</vt:lpstr>
      <vt:lpstr>DIN-MediumAlternate</vt:lpstr>
      <vt:lpstr>Times New Roman</vt:lpstr>
      <vt:lpstr>Wingdings</vt:lpstr>
      <vt:lpstr>progress_powerpoint_2H_2008</vt:lpstr>
      <vt:lpstr>Common Database Problems and Solutions</vt:lpstr>
      <vt:lpstr>PowerPoint Presentation</vt:lpstr>
      <vt:lpstr>PowerPoint Presentation</vt:lpstr>
      <vt:lpstr>PowerPoint Presentation</vt:lpstr>
      <vt:lpstr>Specifics</vt:lpstr>
      <vt:lpstr>PowerPoint Presentation</vt:lpstr>
      <vt:lpstr>Approach</vt:lpstr>
      <vt:lpstr>Solution</vt:lpstr>
      <vt:lpstr>PowerPoint Presentation</vt:lpstr>
      <vt:lpstr>Back to the Beginning</vt:lpstr>
      <vt:lpstr>Dump and Load</vt:lpstr>
      <vt:lpstr>Lessons Learned</vt:lpstr>
      <vt:lpstr>Next Steps</vt:lpstr>
      <vt:lpstr>PowerPoint Presentation</vt:lpstr>
      <vt:lpstr>PowerPoint Presentation</vt:lpstr>
      <vt:lpstr>Specifics</vt:lpstr>
      <vt:lpstr>What’s the Problem</vt:lpstr>
      <vt:lpstr>Making Matters Worse</vt:lpstr>
      <vt:lpstr>PowerPoint Presentation</vt:lpstr>
      <vt:lpstr>What Next</vt:lpstr>
      <vt:lpstr>Lesson Learned</vt:lpstr>
      <vt:lpstr>Next Steps</vt:lpstr>
      <vt:lpstr>Disaster Area</vt:lpstr>
      <vt:lpstr>Specifics</vt:lpstr>
      <vt:lpstr>PowerPoint Presentation</vt:lpstr>
      <vt:lpstr>Approach</vt:lpstr>
      <vt:lpstr>Plan A</vt:lpstr>
      <vt:lpstr>Plan B</vt:lpstr>
      <vt:lpstr>PowerPoint Presentation</vt:lpstr>
      <vt:lpstr>Plan B</vt:lpstr>
      <vt:lpstr>Plan A (revisited)</vt:lpstr>
      <vt:lpstr>Plan A</vt:lpstr>
      <vt:lpstr>PowerPoint Presentation</vt:lpstr>
      <vt:lpstr>But Wait – There’s More</vt:lpstr>
      <vt:lpstr>Next Steps</vt:lpstr>
      <vt:lpstr>Agenda</vt:lpstr>
      <vt:lpstr>Performance Problems</vt:lpstr>
      <vt:lpstr>Latch Timeouts on any good day</vt:lpstr>
      <vt:lpstr>Latch Timeouts when the slowness occurs</vt:lpstr>
      <vt:lpstr>Side by Side to see scale</vt:lpstr>
      <vt:lpstr>Drill Down on specific Latches</vt:lpstr>
      <vt:lpstr>PowerPoint Presentation</vt:lpstr>
      <vt:lpstr>CPU Scaling</vt:lpstr>
      <vt:lpstr>NUMA</vt:lpstr>
      <vt:lpstr>Far Memory Reads</vt:lpstr>
      <vt:lpstr>Cache Coherence</vt:lpstr>
      <vt:lpstr>Solutions</vt:lpstr>
      <vt:lpstr>Agenda</vt:lpstr>
      <vt:lpstr>Migrations and Upgrades</vt:lpstr>
      <vt:lpstr>Constraints</vt:lpstr>
      <vt:lpstr>Approach</vt:lpstr>
      <vt:lpstr>PowerPoint Presentation</vt:lpstr>
      <vt:lpstr>Special Sauce</vt:lpstr>
      <vt:lpstr>Summary</vt:lpstr>
      <vt:lpstr>Questions</vt:lpstr>
      <vt:lpstr>Application Upgrades</vt:lpstr>
      <vt:lpstr>The Problem</vt:lpstr>
      <vt:lpstr>The Problem</vt:lpstr>
      <vt:lpstr> So…..</vt:lpstr>
      <vt:lpstr>Solution #1</vt:lpstr>
      <vt:lpstr>Solution #1</vt:lpstr>
      <vt:lpstr>Solution #2</vt:lpstr>
      <vt:lpstr>Solution #2</vt:lpstr>
      <vt:lpstr>Summary</vt:lpstr>
      <vt:lpstr>Questions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Tales of the Secret Bunker</dc:title>
  <dc:creator>Mike Furgal</dc:creator>
  <cp:lastModifiedBy>Mike Furgal</cp:lastModifiedBy>
  <cp:revision>58</cp:revision>
  <dcterms:created xsi:type="dcterms:W3CDTF">2023-08-16T15:10:27Z</dcterms:created>
  <dcterms:modified xsi:type="dcterms:W3CDTF">2024-09-19T15:55:18Z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0x01010039C0356C60AC144F9282243677CEF3D8</vt:lpwstr>
  </property>
</Properties>
</file>